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Shape 47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0" name="Shape 48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0" name="Shape 50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Dark Matter was first measured in galaxy rotation curves</a:t>
            </a:r>
          </a:p>
          <a:p>
            <a:endParaRPr/>
          </a:p>
          <a:p>
            <a:r>
              <a:t>Accounts for alot of the universe</a:t>
            </a:r>
          </a:p>
          <a:p>
            <a:endParaRPr/>
          </a:p>
          <a:p>
            <a:r>
              <a:t>Humans are curious people</a:t>
            </a:r>
          </a:p>
          <a:p>
            <a:endParaRPr/>
          </a:p>
          <a:p>
            <a:r>
              <a:t>We want to ask questions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Shape 71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14" name="Shape 71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Digitization script simulates what each readout channel should readout</a:t>
            </a:r>
          </a:p>
          <a:p>
            <a:r>
              <a:t>Showers inside GEMs initially done by Garfieldpp</a:t>
            </a:r>
          </a:p>
          <a:p>
            <a:r>
              <a:t>Feature of script is that it accounts for impact angle of tracks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Shape 52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3" name="Shape 5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Particle scattering experiment to conduct a resonance search for an X17-like boson</a:t>
            </a:r>
          </a:p>
          <a:p>
            <a:r>
              <a:t>Aim to detect the process described on the left</a:t>
            </a:r>
          </a:p>
          <a:p>
            <a:endParaRPr/>
          </a:p>
          <a:p>
            <a:r>
              <a:t>(Explain Feynman diagram)</a:t>
            </a:r>
          </a:p>
          <a:p>
            <a:r>
              <a:t>(Explain experiment diagram)</a:t>
            </a:r>
          </a:p>
          <a:p>
            <a:endParaRPr/>
          </a:p>
          <a:p>
            <a:r>
              <a:t>GEMs used to reconstruct tracks</a:t>
            </a:r>
          </a:p>
          <a:p>
            <a:r>
              <a:t>Tracks used to determine momentum and reconstruct mass of parent particle</a:t>
            </a:r>
          </a:p>
          <a:p>
            <a:r>
              <a:t>Conduct resonance search in mass spectrum</a:t>
            </a:r>
          </a:p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Shape 53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1" name="Shape 5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Quick detour on explaining how detector works</a:t>
            </a:r>
          </a:p>
          <a:p>
            <a:endParaRPr/>
          </a:p>
          <a:p>
            <a:r>
              <a:t>GEMs are very important for darklight</a:t>
            </a:r>
          </a:p>
          <a:p>
            <a:endParaRPr/>
          </a:p>
          <a:p>
            <a:r>
              <a:t>Use them for track reconstruction</a:t>
            </a:r>
          </a:p>
          <a:p>
            <a:endParaRPr/>
          </a:p>
          <a:p>
            <a:r>
              <a:t>Has a Cathode and an anode, filled with a gas that particles can ionize</a:t>
            </a:r>
          </a:p>
          <a:p>
            <a:endParaRPr/>
          </a:p>
          <a:p>
            <a:r>
              <a:t>Particles drift through multiple multiplying layers, </a:t>
            </a:r>
          </a:p>
          <a:p>
            <a:endParaRPr/>
          </a:p>
          <a:p>
            <a:r>
              <a:t>Anode is a wire grid at the bottom, which collects charge</a:t>
            </a:r>
          </a:p>
          <a:p>
            <a:endParaRPr/>
          </a:p>
          <a:p>
            <a:endParaRPr/>
          </a:p>
          <a:p>
            <a:endParaRPr/>
          </a:p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Shape 54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5" name="Shape 54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  <a:p>
            <a:r>
              <a:t>Important simulate process to get rough idea of analysis</a:t>
            </a:r>
          </a:p>
          <a:p>
            <a:r>
              <a:t>(Explain framework)</a:t>
            </a:r>
          </a:p>
          <a:p>
            <a:r>
              <a:t>	G4 Simulation -&gt; simulate detector readout -&gt; analyze data -&gt; get mass</a:t>
            </a:r>
          </a:p>
          <a:p>
            <a:r>
              <a:t>What I work on</a:t>
            </a:r>
          </a:p>
          <a:p>
            <a:r>
              <a:t>	simulating GEM readout		Locating and detecting hits in GEMs		reconstructing particle tracks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Shape 56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68" name="Shape 56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Cluster identification locates which channels belong to signal left by particle track</a:t>
            </a:r>
          </a:p>
          <a:p>
            <a:endParaRPr/>
          </a:p>
          <a:p>
            <a:r>
              <a:t>Hit extracts the precise location of where the track is in the middle of the GEM from multiple channels</a:t>
            </a:r>
          </a:p>
          <a:p>
            <a:endParaRPr/>
          </a:p>
          <a:p>
            <a:r>
              <a:t>Track reconstruction combines trigger hits and GEM hits to construct tracks</a:t>
            </a:r>
          </a:p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Shape 59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95" name="Shape 59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Digitized signal from top left</a:t>
            </a:r>
          </a:p>
          <a:p>
            <a:endParaRPr/>
          </a:p>
          <a:p>
            <a:r>
              <a:t>Passes through convoluted chi2 test. Increases SNR and detects gaussian peaks</a:t>
            </a:r>
          </a:p>
          <a:p>
            <a:endParaRPr/>
          </a:p>
          <a:p>
            <a:r>
              <a:t>Passes through another Gaussian convolution which helps increase the multitrack resolution of the peak finding algorithm. </a:t>
            </a:r>
          </a:p>
          <a:p>
            <a:r>
              <a:t>	- means the peak finder can better distinguish which peaks belong to which clusters</a:t>
            </a:r>
          </a:p>
          <a:p>
            <a:endParaRPr/>
          </a:p>
          <a:p>
            <a:r>
              <a:t>The peak finding algorithm uses the convoluted signal and decides where the cluster is and how wide the cluster is</a:t>
            </a:r>
          </a:p>
          <a:p>
            <a:endParaRPr/>
          </a:p>
          <a:p>
            <a:r>
              <a:t>Sends info to position recon</a:t>
            </a:r>
          </a:p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Shape 61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1" name="Shape 6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Tracks in darklight can “light up” alot of readout channels (4-6mm worth of readoutchannels)</a:t>
            </a:r>
          </a:p>
          <a:p>
            <a:endParaRPr/>
          </a:p>
          <a:p>
            <a:r>
              <a:t>Need to get to &lt;1mm accuracy</a:t>
            </a:r>
          </a:p>
          <a:p>
            <a:endParaRPr/>
          </a:p>
          <a:p>
            <a:r>
              <a:t>Because readout distribution almost follows uniform, can simply take weighted average</a:t>
            </a:r>
          </a:p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Shape 66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61" name="Shape 6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Experiment already deployed at TRIUMF (Installed from may to June, currently doing beam commissioning)</a:t>
            </a:r>
          </a:p>
          <a:p>
            <a:r>
              <a:t>We are very excited to be taking data soon</a:t>
            </a:r>
          </a:p>
          <a:p>
            <a:endParaRPr/>
          </a:p>
          <a:p>
            <a:r>
              <a:t>Hope in near future hear more interesting results from our collab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Shape 68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85" name="Shape 6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Assume the audience is semi-familiar with particle physics and have heard of dark matter</a:t>
            </a:r>
          </a:p>
          <a:p>
            <a:endParaRPr/>
          </a:p>
          <a:p>
            <a:r>
              <a:t>Get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92427" y="-16387"/>
            <a:ext cx="5957890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" name="Rectangle 14"/>
          <p:cNvSpPr/>
          <p:nvPr/>
        </p:nvSpPr>
        <p:spPr>
          <a:xfrm>
            <a:off x="11403106" y="0"/>
            <a:ext cx="788894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" name="Date Placeholder 3"/>
          <p:cNvSpPr txBox="1"/>
          <p:nvPr/>
        </p:nvSpPr>
        <p:spPr>
          <a:xfrm>
            <a:off x="734894" y="6496970"/>
            <a:ext cx="1158775" cy="159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8288" tIns="18288" rIns="18288" bIns="18288">
            <a:spAutoFit/>
          </a:bodyPr>
          <a:lstStyle>
            <a:lvl1pPr>
              <a:defRPr sz="900">
                <a:solidFill>
                  <a:srgbClr val="181717"/>
                </a:solidFill>
              </a:defRPr>
            </a:lvl1pPr>
          </a:lstStyle>
          <a:p>
            <a:r>
              <a:t>2025-07-31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5" name="TextBox 17"/>
          <p:cNvSpPr txBox="1"/>
          <p:nvPr/>
        </p:nvSpPr>
        <p:spPr>
          <a:xfrm rot="16200000">
            <a:off x="10133997" y="4782110"/>
            <a:ext cx="3423284" cy="482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Discovery,</a:t>
            </a:r>
          </a:p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accelerated</a:t>
            </a:r>
          </a:p>
        </p:txBody>
      </p:sp>
      <p:pic>
        <p:nvPicPr>
          <p:cNvPr id="16" name="Picture 18" descr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662725" y="2032777"/>
            <a:ext cx="3937852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000" b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1742" y="4114800"/>
            <a:ext cx="3938834" cy="90034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SzTx/>
              <a:buFontTx/>
              <a:buNone/>
              <a:defRPr sz="1800"/>
            </a:lvl1pPr>
            <a:lvl2pPr marL="0" indent="457200">
              <a:buSzTx/>
              <a:buFontTx/>
              <a:buNone/>
              <a:defRPr sz="1800"/>
            </a:lvl2pPr>
            <a:lvl3pPr marL="0" indent="914400">
              <a:buSzTx/>
              <a:buFontTx/>
              <a:buNone/>
              <a:defRPr sz="1800"/>
            </a:lvl3pPr>
            <a:lvl4pPr marL="0" indent="1371600">
              <a:buSzTx/>
              <a:buFontTx/>
              <a:buNone/>
              <a:defRPr sz="1800"/>
            </a:lvl4pPr>
            <a:lvl5pPr marL="0" indent="1828800">
              <a:buSzTx/>
              <a:buFontTx/>
              <a:buNone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73410" y="2032777"/>
            <a:ext cx="4869745" cy="76981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SzTx/>
              <a:buFontTx/>
              <a:buNone/>
              <a:defRPr sz="2200">
                <a:solidFill>
                  <a:srgbClr val="00B0F0"/>
                </a:solidFill>
              </a:defRPr>
            </a:lvl1pPr>
            <a:lvl2pPr marL="0" indent="457200">
              <a:lnSpc>
                <a:spcPct val="100000"/>
              </a:lnSpc>
              <a:buSzTx/>
              <a:buFontTx/>
              <a:buNone/>
              <a:defRPr sz="2200">
                <a:solidFill>
                  <a:srgbClr val="00B0F0"/>
                </a:solidFill>
              </a:defRPr>
            </a:lvl2pPr>
            <a:lvl3pPr marL="0" indent="914400">
              <a:lnSpc>
                <a:spcPct val="100000"/>
              </a:lnSpc>
              <a:buSzTx/>
              <a:buFontTx/>
              <a:buNone/>
              <a:defRPr sz="2200">
                <a:solidFill>
                  <a:srgbClr val="00B0F0"/>
                </a:solidFill>
              </a:defRPr>
            </a:lvl3pPr>
            <a:lvl4pPr marL="0" indent="1371600">
              <a:lnSpc>
                <a:spcPct val="100000"/>
              </a:lnSpc>
              <a:buSzTx/>
              <a:buFontTx/>
              <a:buNone/>
              <a:defRPr sz="2200">
                <a:solidFill>
                  <a:srgbClr val="00B0F0"/>
                </a:solidFill>
              </a:defRPr>
            </a:lvl4pPr>
            <a:lvl5pPr marL="0" indent="1828800">
              <a:lnSpc>
                <a:spcPct val="100000"/>
              </a:lnSpc>
              <a:buSzTx/>
              <a:buFontTx/>
              <a:buNone/>
              <a:defRPr sz="2200">
                <a:solidFill>
                  <a:srgbClr val="00B0F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8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5968074" y="2032777"/>
            <a:ext cx="4869744" cy="76981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lnSpc>
                <a:spcPct val="100000"/>
              </a:lnSpc>
              <a:buSzTx/>
              <a:buFontTx/>
              <a:buNone/>
              <a:defRPr sz="2200">
                <a:solidFill>
                  <a:srgbClr val="00B0F0"/>
                </a:solidFill>
              </a:defRPr>
            </a:pPr>
            <a:endParaRPr/>
          </a:p>
        </p:txBody>
      </p:sp>
      <p:sp>
        <p:nvSpPr>
          <p:cNvPr id="119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773410" y="979687"/>
            <a:ext cx="10064408" cy="63707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1800" b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Click to edit master title style</a:t>
            </a:r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7" name="Title Text"/>
          <p:cNvSpPr txBox="1">
            <a:spLocks noGrp="1"/>
          </p:cNvSpPr>
          <p:nvPr>
            <p:ph type="title"/>
          </p:nvPr>
        </p:nvSpPr>
        <p:spPr>
          <a:xfrm>
            <a:off x="661742" y="2032775"/>
            <a:ext cx="3938834" cy="158196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2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1742" y="3814533"/>
            <a:ext cx="3938834" cy="90034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SzTx/>
              <a:buFontTx/>
              <a:buNone/>
              <a:defRPr sz="1800"/>
            </a:lvl1pPr>
            <a:lvl2pPr marL="0" indent="457200">
              <a:buSzTx/>
              <a:buFontTx/>
              <a:buNone/>
              <a:defRPr sz="1800"/>
            </a:lvl2pPr>
            <a:lvl3pPr marL="0" indent="914400">
              <a:buSzTx/>
              <a:buFontTx/>
              <a:buNone/>
              <a:defRPr sz="1800"/>
            </a:lvl3pPr>
            <a:lvl4pPr marL="0" indent="1371600">
              <a:buSzTx/>
              <a:buFontTx/>
              <a:buNone/>
              <a:defRPr sz="1800"/>
            </a:lvl4pPr>
            <a:lvl5pPr marL="0" indent="1828800">
              <a:buSzTx/>
              <a:buFontTx/>
              <a:buNone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36" name="Title Text"/>
          <p:cNvSpPr txBox="1">
            <a:spLocks noGrp="1"/>
          </p:cNvSpPr>
          <p:nvPr>
            <p:ph type="title"/>
          </p:nvPr>
        </p:nvSpPr>
        <p:spPr>
          <a:xfrm>
            <a:off x="661742" y="2032775"/>
            <a:ext cx="3938834" cy="158196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1742" y="3814533"/>
            <a:ext cx="3938834" cy="90034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SzTx/>
              <a:buFontTx/>
              <a:buNone/>
              <a:defRPr sz="1800"/>
            </a:lvl1pPr>
            <a:lvl2pPr marL="0" indent="457200">
              <a:buSzTx/>
              <a:buFontTx/>
              <a:buNone/>
              <a:defRPr sz="1800"/>
            </a:lvl2pPr>
            <a:lvl3pPr marL="0" indent="914400">
              <a:buSzTx/>
              <a:buFontTx/>
              <a:buNone/>
              <a:defRPr sz="1800"/>
            </a:lvl3pPr>
            <a:lvl4pPr marL="0" indent="1371600">
              <a:buSzTx/>
              <a:buFontTx/>
              <a:buNone/>
              <a:defRPr sz="1800"/>
            </a:lvl4pPr>
            <a:lvl5pPr marL="0" indent="1828800">
              <a:buSzTx/>
              <a:buFontTx/>
              <a:buNone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8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6747061" y="979687"/>
            <a:ext cx="4182877" cy="58815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6" name="Body Level One…"/>
          <p:cNvSpPr txBox="1">
            <a:spLocks noGrp="1"/>
          </p:cNvSpPr>
          <p:nvPr>
            <p:ph type="body" idx="1"/>
          </p:nvPr>
        </p:nvSpPr>
        <p:spPr>
          <a:xfrm>
            <a:off x="1947790" y="2032777"/>
            <a:ext cx="7687508" cy="4439523"/>
          </a:xfrm>
          <a:prstGeom prst="rect">
            <a:avLst/>
          </a:prstGeom>
        </p:spPr>
        <p:txBody>
          <a:bodyPr vert="eaVert">
            <a:normAutofit/>
          </a:bodyPr>
          <a:lstStyle>
            <a:lvl1pPr>
              <a:lnSpc>
                <a:spcPct val="100000"/>
              </a:lnSpc>
              <a:buClr>
                <a:srgbClr val="00B0F0"/>
              </a:buClr>
              <a:buFontTx/>
              <a:buChar char="▪"/>
              <a:defRPr sz="3200"/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Tx/>
              <a:buChar char="▪"/>
              <a:defRPr sz="3200"/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Tx/>
              <a:buChar char="▪"/>
              <a:defRPr sz="3200"/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Tx/>
              <a:buChar char="▪"/>
              <a:defRPr sz="3200"/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Tx/>
              <a:buChar char="▪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7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1947790" y="979687"/>
            <a:ext cx="7687508" cy="66358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1800" b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Click to edit master title style</a:t>
            </a:r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5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947790" y="2032777"/>
            <a:ext cx="6921891" cy="4439523"/>
          </a:xfrm>
          <a:prstGeom prst="rect">
            <a:avLst/>
          </a:prstGeom>
        </p:spPr>
        <p:txBody>
          <a:bodyPr vert="eaVert">
            <a:normAutofit/>
          </a:bodyPr>
          <a:lstStyle>
            <a:lvl1pPr>
              <a:lnSpc>
                <a:spcPct val="100000"/>
              </a:lnSpc>
              <a:buClr>
                <a:srgbClr val="00B0F0"/>
              </a:buClr>
              <a:buFontTx/>
              <a:buChar char="▪"/>
              <a:defRPr sz="3200"/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Tx/>
              <a:buChar char="▪"/>
              <a:defRPr sz="3200"/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Tx/>
              <a:buChar char="▪"/>
              <a:defRPr sz="3200"/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Tx/>
              <a:buChar char="▪"/>
              <a:defRPr sz="3200"/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Tx/>
              <a:buChar char="▪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6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 rot="5400000">
            <a:off x="7116880" y="3953881"/>
            <a:ext cx="4439523" cy="59731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1800" b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Click to edit master title style</a:t>
            </a:r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osure Slide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Rectangle 2"/>
          <p:cNvSpPr/>
          <p:nvPr/>
        </p:nvSpPr>
        <p:spPr>
          <a:xfrm>
            <a:off x="-128285" y="-16387"/>
            <a:ext cx="5957890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4" name="Rectangle 3"/>
          <p:cNvSpPr/>
          <p:nvPr/>
        </p:nvSpPr>
        <p:spPr>
          <a:xfrm>
            <a:off x="11403106" y="0"/>
            <a:ext cx="788894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4112" y="1027620"/>
            <a:ext cx="245404" cy="22698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66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21" y="204095"/>
            <a:ext cx="1947187" cy="350306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TextBox 8"/>
          <p:cNvSpPr txBox="1"/>
          <p:nvPr/>
        </p:nvSpPr>
        <p:spPr>
          <a:xfrm rot="16200000">
            <a:off x="10133997" y="4782110"/>
            <a:ext cx="3423284" cy="482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Discovery,</a:t>
            </a:r>
          </a:p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accelerated</a:t>
            </a:r>
          </a:p>
        </p:txBody>
      </p:sp>
      <p:sp>
        <p:nvSpPr>
          <p:cNvPr id="168" name="Thank youMerci"/>
          <p:cNvSpPr txBox="1">
            <a:spLocks noGrp="1"/>
          </p:cNvSpPr>
          <p:nvPr>
            <p:ph type="title" hasCustomPrompt="1"/>
          </p:nvPr>
        </p:nvSpPr>
        <p:spPr>
          <a:xfrm>
            <a:off x="661742" y="2032775"/>
            <a:ext cx="3938834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Thank youMerci</a:t>
            </a:r>
          </a:p>
        </p:txBody>
      </p:sp>
      <p:sp>
        <p:nvSpPr>
          <p:cNvPr id="16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61987" y="4493174"/>
            <a:ext cx="3938589" cy="7811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1800"/>
            </a:lvl1pPr>
            <a:lvl2pPr marL="628650" indent="-171450">
              <a:buFontTx/>
              <a:defRPr sz="1800"/>
            </a:lvl2pPr>
            <a:lvl3pPr marL="0" indent="914400">
              <a:buSzTx/>
              <a:buFontTx/>
              <a:buNone/>
              <a:defRPr sz="1800"/>
            </a:lvl3pPr>
            <a:lvl4pPr marL="1600200" indent="-228600">
              <a:buFontTx/>
              <a:defRPr sz="1800"/>
            </a:lvl4pPr>
            <a:lvl5pPr marL="2057400" indent="-228600">
              <a:buFontTx/>
              <a:defRPr sz="1800"/>
            </a:lvl5pPr>
          </a:lstStyle>
          <a:p>
            <a:r>
              <a:t>Social Handles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70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661742" y="4118554"/>
            <a:ext cx="3938589" cy="37462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SzTx/>
              <a:buFontTx/>
              <a:buNone/>
              <a:defRPr sz="2000" b="1">
                <a:solidFill>
                  <a:srgbClr val="00B0F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osure Slide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Rectangle 2"/>
          <p:cNvSpPr/>
          <p:nvPr/>
        </p:nvSpPr>
        <p:spPr>
          <a:xfrm>
            <a:off x="-128285" y="-16387"/>
            <a:ext cx="5957890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8" name="Rectangle 3"/>
          <p:cNvSpPr/>
          <p:nvPr/>
        </p:nvSpPr>
        <p:spPr>
          <a:xfrm>
            <a:off x="11403106" y="0"/>
            <a:ext cx="788894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4112" y="1027620"/>
            <a:ext cx="245404" cy="22698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80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21" y="204095"/>
            <a:ext cx="1947187" cy="350306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TextBox 8"/>
          <p:cNvSpPr txBox="1"/>
          <p:nvPr/>
        </p:nvSpPr>
        <p:spPr>
          <a:xfrm rot="16200000">
            <a:off x="10133997" y="4782110"/>
            <a:ext cx="3423284" cy="482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Discovery,</a:t>
            </a:r>
          </a:p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accelerated</a:t>
            </a:r>
          </a:p>
        </p:txBody>
      </p:sp>
      <p:sp>
        <p:nvSpPr>
          <p:cNvPr id="182" name="Thank youMerci"/>
          <p:cNvSpPr txBox="1">
            <a:spLocks noGrp="1"/>
          </p:cNvSpPr>
          <p:nvPr>
            <p:ph type="title" hasCustomPrompt="1"/>
          </p:nvPr>
        </p:nvSpPr>
        <p:spPr>
          <a:xfrm>
            <a:off x="661742" y="2032775"/>
            <a:ext cx="3938834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Thank youMerci</a:t>
            </a:r>
          </a:p>
        </p:txBody>
      </p:sp>
      <p:sp>
        <p:nvSpPr>
          <p:cNvPr id="18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61987" y="4493174"/>
            <a:ext cx="3938589" cy="7811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1800"/>
            </a:lvl1pPr>
            <a:lvl2pPr marL="628650" indent="-171450">
              <a:buFontTx/>
              <a:defRPr sz="1800"/>
            </a:lvl2pPr>
            <a:lvl3pPr marL="0" indent="914400">
              <a:buSzTx/>
              <a:buFontTx/>
              <a:buNone/>
              <a:defRPr sz="1800"/>
            </a:lvl3pPr>
            <a:lvl4pPr marL="1600200" indent="-228600">
              <a:buFontTx/>
              <a:defRPr sz="1800"/>
            </a:lvl4pPr>
            <a:lvl5pPr marL="2057400" indent="-228600">
              <a:buFontTx/>
              <a:defRPr sz="1800"/>
            </a:lvl5pPr>
          </a:lstStyle>
          <a:p>
            <a:r>
              <a:t>Social Handles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84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661742" y="4118554"/>
            <a:ext cx="3938589" cy="37462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SzTx/>
              <a:buFontTx/>
              <a:buNone/>
              <a:defRPr sz="2000" b="1">
                <a:solidFill>
                  <a:srgbClr val="00B0F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osure Slide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Rectangle 2"/>
          <p:cNvSpPr/>
          <p:nvPr/>
        </p:nvSpPr>
        <p:spPr>
          <a:xfrm>
            <a:off x="-128285" y="-16387"/>
            <a:ext cx="5957890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2" name="Rectangle 3"/>
          <p:cNvSpPr/>
          <p:nvPr/>
        </p:nvSpPr>
        <p:spPr>
          <a:xfrm>
            <a:off x="11403106" y="0"/>
            <a:ext cx="788894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4112" y="1027620"/>
            <a:ext cx="245404" cy="22698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94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21" y="204095"/>
            <a:ext cx="1947187" cy="350306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TextBox 8"/>
          <p:cNvSpPr txBox="1"/>
          <p:nvPr/>
        </p:nvSpPr>
        <p:spPr>
          <a:xfrm rot="16200000">
            <a:off x="10133997" y="4782110"/>
            <a:ext cx="3423284" cy="482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Discovery,</a:t>
            </a:r>
          </a:p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accelerated</a:t>
            </a:r>
          </a:p>
        </p:txBody>
      </p:sp>
      <p:sp>
        <p:nvSpPr>
          <p:cNvPr id="196" name="Thank youMerci"/>
          <p:cNvSpPr txBox="1">
            <a:spLocks noGrp="1"/>
          </p:cNvSpPr>
          <p:nvPr>
            <p:ph type="title" hasCustomPrompt="1"/>
          </p:nvPr>
        </p:nvSpPr>
        <p:spPr>
          <a:xfrm>
            <a:off x="661742" y="2032775"/>
            <a:ext cx="3938834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Thank youMerci</a:t>
            </a:r>
          </a:p>
        </p:txBody>
      </p:sp>
      <p:sp>
        <p:nvSpPr>
          <p:cNvPr id="19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61987" y="4493174"/>
            <a:ext cx="3938589" cy="7811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1800"/>
            </a:lvl1pPr>
            <a:lvl2pPr marL="628650" indent="-171450">
              <a:buFontTx/>
              <a:defRPr sz="1800"/>
            </a:lvl2pPr>
            <a:lvl3pPr marL="0" indent="914400">
              <a:buSzTx/>
              <a:buFontTx/>
              <a:buNone/>
              <a:defRPr sz="1800"/>
            </a:lvl3pPr>
            <a:lvl4pPr marL="1600200" indent="-228600">
              <a:buFontTx/>
              <a:defRPr sz="1800"/>
            </a:lvl4pPr>
            <a:lvl5pPr marL="2057400" indent="-228600">
              <a:buFontTx/>
              <a:defRPr sz="1800"/>
            </a:lvl5pPr>
          </a:lstStyle>
          <a:p>
            <a:r>
              <a:t>Social Handles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98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661742" y="4118554"/>
            <a:ext cx="3938589" cy="37462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SzTx/>
              <a:buFontTx/>
              <a:buNone/>
              <a:defRPr sz="2000" b="1">
                <a:solidFill>
                  <a:srgbClr val="00B0F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osure Slide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Rectangle 2"/>
          <p:cNvSpPr/>
          <p:nvPr/>
        </p:nvSpPr>
        <p:spPr>
          <a:xfrm>
            <a:off x="-128285" y="-16387"/>
            <a:ext cx="5957890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6" name="Rectangle 3"/>
          <p:cNvSpPr/>
          <p:nvPr/>
        </p:nvSpPr>
        <p:spPr>
          <a:xfrm>
            <a:off x="11403106" y="0"/>
            <a:ext cx="788894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4112" y="1027620"/>
            <a:ext cx="245404" cy="22698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08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21" y="204095"/>
            <a:ext cx="1947187" cy="350306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TextBox 8"/>
          <p:cNvSpPr txBox="1"/>
          <p:nvPr/>
        </p:nvSpPr>
        <p:spPr>
          <a:xfrm rot="16200000">
            <a:off x="10133997" y="4782110"/>
            <a:ext cx="3423284" cy="482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Discovery,</a:t>
            </a:r>
          </a:p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accelerated</a:t>
            </a:r>
          </a:p>
        </p:txBody>
      </p:sp>
      <p:sp>
        <p:nvSpPr>
          <p:cNvPr id="210" name="Thank youMerci"/>
          <p:cNvSpPr txBox="1">
            <a:spLocks noGrp="1"/>
          </p:cNvSpPr>
          <p:nvPr>
            <p:ph type="title" hasCustomPrompt="1"/>
          </p:nvPr>
        </p:nvSpPr>
        <p:spPr>
          <a:xfrm>
            <a:off x="661742" y="2032775"/>
            <a:ext cx="3938834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Thank youMerci</a:t>
            </a:r>
          </a:p>
        </p:txBody>
      </p:sp>
      <p:sp>
        <p:nvSpPr>
          <p:cNvPr id="21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61987" y="4493174"/>
            <a:ext cx="3938589" cy="7811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1800"/>
            </a:lvl1pPr>
            <a:lvl2pPr marL="628650" indent="-171450">
              <a:buFontTx/>
              <a:defRPr sz="1800"/>
            </a:lvl2pPr>
            <a:lvl3pPr marL="0" indent="914400">
              <a:buSzTx/>
              <a:buFontTx/>
              <a:buNone/>
              <a:defRPr sz="1800"/>
            </a:lvl3pPr>
            <a:lvl4pPr marL="1600200" indent="-228600">
              <a:buFontTx/>
              <a:defRPr sz="1800"/>
            </a:lvl4pPr>
            <a:lvl5pPr marL="2057400" indent="-228600">
              <a:buFontTx/>
              <a:defRPr sz="1800"/>
            </a:lvl5pPr>
          </a:lstStyle>
          <a:p>
            <a:r>
              <a:t>Social Handles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12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661742" y="4118554"/>
            <a:ext cx="3938589" cy="37462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SzTx/>
              <a:buFontTx/>
              <a:buNone/>
              <a:defRPr sz="2000" b="1">
                <a:solidFill>
                  <a:srgbClr val="00B0F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osur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Rectangle 3"/>
          <p:cNvSpPr/>
          <p:nvPr/>
        </p:nvSpPr>
        <p:spPr>
          <a:xfrm>
            <a:off x="11403106" y="0"/>
            <a:ext cx="788894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4112" y="1027620"/>
            <a:ext cx="245404" cy="22698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1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21" y="204095"/>
            <a:ext cx="1947187" cy="350306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TextBox 6"/>
          <p:cNvSpPr txBox="1"/>
          <p:nvPr/>
        </p:nvSpPr>
        <p:spPr>
          <a:xfrm rot="16200000">
            <a:off x="10133997" y="4782110"/>
            <a:ext cx="3423284" cy="482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Discovery,</a:t>
            </a:r>
          </a:p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accelerated</a:t>
            </a:r>
          </a:p>
        </p:txBody>
      </p:sp>
      <p:sp>
        <p:nvSpPr>
          <p:cNvPr id="223" name="Thank youMerci"/>
          <p:cNvSpPr txBox="1">
            <a:spLocks noGrp="1"/>
          </p:cNvSpPr>
          <p:nvPr>
            <p:ph type="title" hasCustomPrompt="1"/>
          </p:nvPr>
        </p:nvSpPr>
        <p:spPr>
          <a:xfrm>
            <a:off x="661742" y="2032775"/>
            <a:ext cx="3938834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Thank youMerci</a:t>
            </a:r>
          </a:p>
        </p:txBody>
      </p:sp>
      <p:sp>
        <p:nvSpPr>
          <p:cNvPr id="2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61987" y="4493174"/>
            <a:ext cx="3938589" cy="7811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1800"/>
            </a:lvl1pPr>
            <a:lvl2pPr marL="628650" indent="-171450">
              <a:buFontTx/>
              <a:defRPr sz="1800"/>
            </a:lvl2pPr>
            <a:lvl3pPr marL="0" indent="914400">
              <a:buSzTx/>
              <a:buFontTx/>
              <a:buNone/>
              <a:defRPr sz="1800"/>
            </a:lvl3pPr>
            <a:lvl4pPr marL="1600200" indent="-228600">
              <a:buFontTx/>
              <a:defRPr sz="1800"/>
            </a:lvl4pPr>
            <a:lvl5pPr marL="2057400" indent="-228600">
              <a:buFontTx/>
              <a:defRPr sz="1800"/>
            </a:lvl5pPr>
          </a:lstStyle>
          <a:p>
            <a:r>
              <a:t>Social Handles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25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661742" y="4118554"/>
            <a:ext cx="3938589" cy="37462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SzTx/>
              <a:buFontTx/>
              <a:buNone/>
              <a:defRPr sz="2000" b="1">
                <a:solidFill>
                  <a:srgbClr val="00B0F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"/>
          <p:cNvSpPr/>
          <p:nvPr/>
        </p:nvSpPr>
        <p:spPr>
          <a:xfrm>
            <a:off x="-92427" y="-16387"/>
            <a:ext cx="5957890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" name="Rectangle 5"/>
          <p:cNvSpPr/>
          <p:nvPr/>
        </p:nvSpPr>
        <p:spPr>
          <a:xfrm>
            <a:off x="11403106" y="0"/>
            <a:ext cx="788894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8" name="Picture 9" descr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TextBox 19"/>
          <p:cNvSpPr txBox="1"/>
          <p:nvPr/>
        </p:nvSpPr>
        <p:spPr>
          <a:xfrm rot="16200000">
            <a:off x="10133997" y="4782110"/>
            <a:ext cx="3423284" cy="482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Discovery,</a:t>
            </a:r>
          </a:p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accelerated</a:t>
            </a:r>
          </a:p>
        </p:txBody>
      </p:sp>
      <p:sp>
        <p:nvSpPr>
          <p:cNvPr id="30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662725" y="2032777"/>
            <a:ext cx="3937852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000" b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3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1742" y="4114800"/>
            <a:ext cx="3938834" cy="90034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SzTx/>
              <a:buFontTx/>
              <a:buNone/>
              <a:defRPr sz="1800"/>
            </a:lvl1pPr>
            <a:lvl2pPr marL="0" indent="457200">
              <a:buSzTx/>
              <a:buFontTx/>
              <a:buNone/>
              <a:defRPr sz="1800"/>
            </a:lvl2pPr>
            <a:lvl3pPr marL="0" indent="914400">
              <a:buSzTx/>
              <a:buFontTx/>
              <a:buNone/>
              <a:defRPr sz="1800"/>
            </a:lvl3pPr>
            <a:lvl4pPr marL="0" indent="1371600">
              <a:buSzTx/>
              <a:buFontTx/>
              <a:buNone/>
              <a:defRPr sz="1800"/>
            </a:lvl4pPr>
            <a:lvl5pPr marL="0" indent="1828800">
              <a:buSzTx/>
              <a:buFontTx/>
              <a:buNone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Date Placeholder 3"/>
          <p:cNvSpPr txBox="1"/>
          <p:nvPr/>
        </p:nvSpPr>
        <p:spPr>
          <a:xfrm>
            <a:off x="734894" y="6496970"/>
            <a:ext cx="1158775" cy="159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8288" tIns="18288" rIns="18288" bIns="18288">
            <a:spAutoFit/>
          </a:bodyPr>
          <a:lstStyle>
            <a:lvl1pPr>
              <a:defRPr sz="900">
                <a:solidFill>
                  <a:srgbClr val="181717"/>
                </a:solidFill>
              </a:defRPr>
            </a:lvl1pPr>
          </a:lstStyle>
          <a:p>
            <a:r>
              <a:t>2025-07-31</a:t>
            </a:r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4112" y="1027620"/>
            <a:ext cx="245404" cy="22698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33" name="Title Text"/>
          <p:cNvSpPr txBox="1">
            <a:spLocks noGrp="1"/>
          </p:cNvSpPr>
          <p:nvPr>
            <p:ph type="title"/>
          </p:nvPr>
        </p:nvSpPr>
        <p:spPr>
          <a:xfrm>
            <a:off x="661742" y="2032775"/>
            <a:ext cx="3938834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yclotr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Rectangle 2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RIE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Rectangle 1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eson Hal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Rectangle 2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heor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Rectangle 2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yclotron Gro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Rectangle 2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afet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uden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IB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emote Handling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2"/>
          <p:cNvSpPr/>
          <p:nvPr/>
        </p:nvSpPr>
        <p:spPr>
          <a:xfrm>
            <a:off x="-92427" y="-16387"/>
            <a:ext cx="5957890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" name="Rectangle 5"/>
          <p:cNvSpPr/>
          <p:nvPr/>
        </p:nvSpPr>
        <p:spPr>
          <a:xfrm>
            <a:off x="11403106" y="0"/>
            <a:ext cx="788894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2" name="Picture 9" descr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TextBox 10"/>
          <p:cNvSpPr txBox="1"/>
          <p:nvPr/>
        </p:nvSpPr>
        <p:spPr>
          <a:xfrm rot="16200000">
            <a:off x="10133997" y="4782110"/>
            <a:ext cx="3423284" cy="482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Discovery,</a:t>
            </a:r>
          </a:p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accelerated</a:t>
            </a:r>
          </a:p>
        </p:txBody>
      </p:sp>
      <p:sp>
        <p:nvSpPr>
          <p:cNvPr id="44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662725" y="2032777"/>
            <a:ext cx="3937852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000" b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4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1742" y="4114800"/>
            <a:ext cx="3938834" cy="90034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SzTx/>
              <a:buFontTx/>
              <a:buNone/>
              <a:defRPr sz="1800"/>
            </a:lvl1pPr>
            <a:lvl2pPr marL="0" indent="457200">
              <a:buSzTx/>
              <a:buFontTx/>
              <a:buNone/>
              <a:defRPr sz="1800"/>
            </a:lvl2pPr>
            <a:lvl3pPr marL="0" indent="914400">
              <a:buSzTx/>
              <a:buFontTx/>
              <a:buNone/>
              <a:defRPr sz="1800"/>
            </a:lvl3pPr>
            <a:lvl4pPr marL="0" indent="1371600">
              <a:buSzTx/>
              <a:buFontTx/>
              <a:buNone/>
              <a:defRPr sz="1800"/>
            </a:lvl4pPr>
            <a:lvl5pPr marL="0" indent="1828800">
              <a:buSzTx/>
              <a:buFontTx/>
              <a:buNone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" name="Date Placeholder 3"/>
          <p:cNvSpPr txBox="1"/>
          <p:nvPr/>
        </p:nvSpPr>
        <p:spPr>
          <a:xfrm>
            <a:off x="734894" y="6496970"/>
            <a:ext cx="1158775" cy="159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8288" tIns="18288" rIns="18288" bIns="18288">
            <a:spAutoFit/>
          </a:bodyPr>
          <a:lstStyle>
            <a:lvl1pPr>
              <a:defRPr sz="900">
                <a:solidFill>
                  <a:srgbClr val="181717"/>
                </a:solidFill>
              </a:defRPr>
            </a:lvl1pPr>
          </a:lstStyle>
          <a:p>
            <a:r>
              <a:t>2025-07-31</a:t>
            </a:r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emote Handling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emote Handling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emote Handling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F NIF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A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LPHA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RAG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SOSIM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elium Recycling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 5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-1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2"/>
          <p:cNvSpPr/>
          <p:nvPr/>
        </p:nvSpPr>
        <p:spPr>
          <a:xfrm>
            <a:off x="-92427" y="-16387"/>
            <a:ext cx="5957890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" name="Rectangle 5"/>
          <p:cNvSpPr/>
          <p:nvPr/>
        </p:nvSpPr>
        <p:spPr>
          <a:xfrm>
            <a:off x="11403106" y="0"/>
            <a:ext cx="788894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6" name="Picture 9" descr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TextBox 10"/>
          <p:cNvSpPr txBox="1"/>
          <p:nvPr/>
        </p:nvSpPr>
        <p:spPr>
          <a:xfrm rot="16200000">
            <a:off x="10133997" y="4782110"/>
            <a:ext cx="3423284" cy="482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Discovery,</a:t>
            </a:r>
          </a:p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accelerated</a:t>
            </a:r>
          </a:p>
        </p:txBody>
      </p:sp>
      <p:sp>
        <p:nvSpPr>
          <p:cNvPr id="58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662725" y="2032777"/>
            <a:ext cx="3937852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000" b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5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1742" y="4114800"/>
            <a:ext cx="3938834" cy="90034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SzTx/>
              <a:buFontTx/>
              <a:buNone/>
              <a:defRPr sz="1800"/>
            </a:lvl1pPr>
            <a:lvl2pPr marL="0" indent="457200">
              <a:buSzTx/>
              <a:buFontTx/>
              <a:buNone/>
              <a:defRPr sz="1800"/>
            </a:lvl2pPr>
            <a:lvl3pPr marL="0" indent="914400">
              <a:buSzTx/>
              <a:buFontTx/>
              <a:buNone/>
              <a:defRPr sz="1800"/>
            </a:lvl3pPr>
            <a:lvl4pPr marL="0" indent="1371600">
              <a:buSzTx/>
              <a:buFontTx/>
              <a:buNone/>
              <a:defRPr sz="1800"/>
            </a:lvl4pPr>
            <a:lvl5pPr marL="0" indent="1828800">
              <a:buSzTx/>
              <a:buFontTx/>
              <a:buNone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" name="Date Placeholder 3"/>
          <p:cNvSpPr txBox="1"/>
          <p:nvPr/>
        </p:nvSpPr>
        <p:spPr>
          <a:xfrm>
            <a:off x="734894" y="6496970"/>
            <a:ext cx="1158775" cy="159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8288" tIns="18288" rIns="18288" bIns="18288">
            <a:spAutoFit/>
          </a:bodyPr>
          <a:lstStyle>
            <a:lvl1pPr>
              <a:defRPr sz="900">
                <a:solidFill>
                  <a:srgbClr val="181717"/>
                </a:solidFill>
              </a:defRPr>
            </a:lvl1pPr>
          </a:lstStyle>
          <a:p>
            <a:r>
              <a:t>2025-07-31</a:t>
            </a:r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-13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SCA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SCANT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Rectangle 2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er Tape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Rectangle 2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sign Draf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Rectangle 2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abbit Lin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Rectangle 2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chine Sho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Rectangle 2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rol Room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rol Room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rol Room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3"/>
          <p:cNvSpPr/>
          <p:nvPr/>
        </p:nvSpPr>
        <p:spPr>
          <a:xfrm>
            <a:off x="11403106" y="0"/>
            <a:ext cx="788894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9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TextBox 6"/>
          <p:cNvSpPr txBox="1"/>
          <p:nvPr/>
        </p:nvSpPr>
        <p:spPr>
          <a:xfrm rot="16200000">
            <a:off x="10133997" y="4782110"/>
            <a:ext cx="3423284" cy="482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Discovery,</a:t>
            </a:r>
          </a:p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accelerated</a:t>
            </a:r>
          </a:p>
        </p:txBody>
      </p:sp>
      <p:sp>
        <p:nvSpPr>
          <p:cNvPr id="71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662725" y="2032777"/>
            <a:ext cx="3937852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000" b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1742" y="4114800"/>
            <a:ext cx="3938834" cy="90034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SzTx/>
              <a:buFontTx/>
              <a:buNone/>
              <a:defRPr sz="1800"/>
            </a:lvl1pPr>
            <a:lvl2pPr marL="0" indent="457200">
              <a:buSzTx/>
              <a:buFontTx/>
              <a:buNone/>
              <a:defRPr sz="1800"/>
            </a:lvl2pPr>
            <a:lvl3pPr marL="0" indent="914400">
              <a:buSzTx/>
              <a:buFontTx/>
              <a:buNone/>
              <a:defRPr sz="1800"/>
            </a:lvl3pPr>
            <a:lvl4pPr marL="0" indent="1371600">
              <a:buSzTx/>
              <a:buFontTx/>
              <a:buNone/>
              <a:defRPr sz="1800"/>
            </a:lvl4pPr>
            <a:lvl5pPr marL="0" indent="1828800">
              <a:buSzTx/>
              <a:buFontTx/>
              <a:buNone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Date Placeholder 3"/>
          <p:cNvSpPr txBox="1"/>
          <p:nvPr/>
        </p:nvSpPr>
        <p:spPr>
          <a:xfrm>
            <a:off x="734894" y="6496970"/>
            <a:ext cx="1158775" cy="159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8288" tIns="18288" rIns="18288" bIns="18288">
            <a:spAutoFit/>
          </a:bodyPr>
          <a:lstStyle>
            <a:lvl1pPr>
              <a:defRPr sz="900">
                <a:solidFill>
                  <a:srgbClr val="181717"/>
                </a:solidFill>
              </a:defRPr>
            </a:lvl1pPr>
          </a:lstStyle>
          <a:p>
            <a:r>
              <a:t>2025-07-31</a:t>
            </a:r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aper Clip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Rectangle 2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5"/>
          <p:cNvSpPr/>
          <p:nvPr/>
        </p:nvSpPr>
        <p:spPr>
          <a:xfrm>
            <a:off x="11403106" y="0"/>
            <a:ext cx="788894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2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681471" y="979687"/>
            <a:ext cx="8953828" cy="65033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1800" b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83" name="Body Level One…"/>
          <p:cNvSpPr txBox="1">
            <a:spLocks noGrp="1"/>
          </p:cNvSpPr>
          <p:nvPr>
            <p:ph type="body" idx="1"/>
          </p:nvPr>
        </p:nvSpPr>
        <p:spPr>
          <a:xfrm>
            <a:off x="681471" y="2032777"/>
            <a:ext cx="8953828" cy="393939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buClr>
                <a:srgbClr val="00B0F0"/>
              </a:buClr>
              <a:buFontTx/>
              <a:buChar char="▪"/>
              <a:defRPr sz="3200"/>
            </a:lvl1pPr>
            <a:lvl2pPr marL="685800" indent="-228600">
              <a:buClr>
                <a:srgbClr val="00B0F0"/>
              </a:buClr>
              <a:buFontTx/>
              <a:buChar char="▪"/>
              <a:defRPr sz="3200"/>
            </a:lvl2pPr>
            <a:lvl3pPr marL="1143000" indent="-228600">
              <a:buClr>
                <a:srgbClr val="00B0F0"/>
              </a:buClr>
              <a:buFontTx/>
              <a:buChar char="▪"/>
              <a:defRPr sz="3200"/>
            </a:lvl3pPr>
            <a:lvl4pPr marL="1600200" indent="-228600">
              <a:buClr>
                <a:srgbClr val="00B0F0"/>
              </a:buClr>
              <a:buFontTx/>
              <a:buChar char="▪"/>
              <a:defRPr sz="3200"/>
            </a:lvl4pPr>
            <a:lvl5pPr marL="2057400" indent="-228600">
              <a:buClr>
                <a:srgbClr val="00B0F0"/>
              </a:buClr>
              <a:buFontTx/>
              <a:buChar char="▪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1" name="Picture Placeholder 2"/>
          <p:cNvSpPr>
            <a:spLocks noGrp="1"/>
          </p:cNvSpPr>
          <p:nvPr>
            <p:ph type="pic" idx="21"/>
          </p:nvPr>
        </p:nvSpPr>
        <p:spPr>
          <a:xfrm>
            <a:off x="698269" y="979687"/>
            <a:ext cx="10231670" cy="58815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3"/>
          <p:cNvSpPr/>
          <p:nvPr/>
        </p:nvSpPr>
        <p:spPr>
          <a:xfrm>
            <a:off x="11403106" y="0"/>
            <a:ext cx="788894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0" name="Title Text"/>
          <p:cNvSpPr txBox="1">
            <a:spLocks noGrp="1"/>
          </p:cNvSpPr>
          <p:nvPr>
            <p:ph type="title"/>
          </p:nvPr>
        </p:nvSpPr>
        <p:spPr>
          <a:xfrm>
            <a:off x="661742" y="2032775"/>
            <a:ext cx="3938834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0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1742" y="3814533"/>
            <a:ext cx="3938834" cy="90034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SzTx/>
              <a:buFontTx/>
              <a:buNone/>
              <a:defRPr sz="1800"/>
            </a:lvl1pPr>
            <a:lvl2pPr marL="0" indent="457200">
              <a:buSzTx/>
              <a:buFontTx/>
              <a:buNone/>
              <a:defRPr sz="1800"/>
            </a:lvl2pPr>
            <a:lvl3pPr marL="0" indent="914400">
              <a:buSzTx/>
              <a:buFontTx/>
              <a:buNone/>
              <a:defRPr sz="1800"/>
            </a:lvl3pPr>
            <a:lvl4pPr marL="0" indent="1371600">
              <a:buSzTx/>
              <a:buFontTx/>
              <a:buNone/>
              <a:defRPr sz="1800"/>
            </a:lvl4pPr>
            <a:lvl5pPr marL="0" indent="1828800">
              <a:buSzTx/>
              <a:buFontTx/>
              <a:buNone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73410" y="2032777"/>
            <a:ext cx="4869744" cy="434533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rgbClr val="00A9FF"/>
              </a:buClr>
              <a:buFontTx/>
              <a:buChar char="▪"/>
              <a:defRPr sz="3200"/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Tx/>
              <a:buChar char="▪"/>
              <a:defRPr sz="3200"/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Tx/>
              <a:buChar char="▪"/>
              <a:defRPr sz="3200"/>
            </a:lvl3pPr>
            <a:lvl4pPr marL="1600200" indent="-228600">
              <a:lnSpc>
                <a:spcPct val="100000"/>
              </a:lnSpc>
              <a:buClr>
                <a:srgbClr val="00A9FF"/>
              </a:buClr>
              <a:buFontTx/>
              <a:defRPr sz="3200"/>
            </a:lvl4pPr>
            <a:lvl5pPr marL="2057400" indent="-228600">
              <a:lnSpc>
                <a:spcPct val="100000"/>
              </a:lnSpc>
              <a:buClr>
                <a:srgbClr val="00A9FF"/>
              </a:buClr>
              <a:buFontTx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19970" y="1027620"/>
            <a:ext cx="245403" cy="226987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000">
                <a:solidFill>
                  <a:srgbClr val="181717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jpe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80.png"/><Relationship Id="rId7" Type="http://schemas.openxmlformats.org/officeDocument/2006/relationships/image" Target="../media/image37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hyperlink" Target="http://dx.doi.org/10.3367/UFNr.0182.201201a.0003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Slide Number Placeholder 5"/>
          <p:cNvSpPr txBox="1">
            <a:spLocks noGrp="1"/>
          </p:cNvSpPr>
          <p:nvPr>
            <p:ph type="sldNum" sz="quarter" idx="2"/>
          </p:nvPr>
        </p:nvSpPr>
        <p:spPr>
          <a:xfrm>
            <a:off x="11890601" y="1027620"/>
            <a:ext cx="174772" cy="22698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</a:t>
            </a:fld>
            <a:endParaRPr/>
          </a:p>
        </p:txBody>
      </p:sp>
      <p:sp>
        <p:nvSpPr>
          <p:cNvPr id="483" name="Title 1"/>
          <p:cNvSpPr txBox="1">
            <a:spLocks noGrp="1"/>
          </p:cNvSpPr>
          <p:nvPr>
            <p:ph type="ctrTitle"/>
          </p:nvPr>
        </p:nvSpPr>
        <p:spPr>
          <a:xfrm>
            <a:off x="662724" y="2032777"/>
            <a:ext cx="4602013" cy="2082023"/>
          </a:xfrm>
          <a:prstGeom prst="rect">
            <a:avLst/>
          </a:prstGeom>
        </p:spPr>
        <p:txBody>
          <a:bodyPr/>
          <a:lstStyle>
            <a:lvl1pPr defTabSz="694944">
              <a:defRPr sz="3040"/>
            </a:lvl1pPr>
          </a:lstStyle>
          <a:p>
            <a:r>
              <a:t>Particle Tracking and Event Reconstruction using Gas Electron Multipliers for DarkLight</a:t>
            </a:r>
          </a:p>
        </p:txBody>
      </p:sp>
      <p:sp>
        <p:nvSpPr>
          <p:cNvPr id="484" name="Subtitle 2"/>
          <p:cNvSpPr txBox="1">
            <a:spLocks noGrp="1"/>
          </p:cNvSpPr>
          <p:nvPr>
            <p:ph type="subTitle" sz="quarter" idx="1"/>
          </p:nvPr>
        </p:nvSpPr>
        <p:spPr>
          <a:xfrm>
            <a:off x="714750" y="4114800"/>
            <a:ext cx="4095788" cy="900341"/>
          </a:xfrm>
          <a:prstGeom prst="rect">
            <a:avLst/>
          </a:prstGeom>
        </p:spPr>
        <p:txBody>
          <a:bodyPr/>
          <a:lstStyle/>
          <a:p>
            <a:r>
              <a:t>Huajian (Andy) Yang</a:t>
            </a:r>
          </a:p>
          <a:p>
            <a:pPr>
              <a:defRPr sz="1400"/>
            </a:pPr>
            <a:r>
              <a:t>NSERC COOP at TRIUMF</a:t>
            </a:r>
          </a:p>
        </p:txBody>
      </p:sp>
      <p:pic>
        <p:nvPicPr>
          <p:cNvPr id="48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09" y="799275"/>
            <a:ext cx="1484448" cy="683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486" name="ubc-logo-2018-crest-blue-rgb72.jpg" descr="ubc-logo-2018-crest-blue-rgb7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2832" y="207824"/>
            <a:ext cx="594591" cy="810806"/>
          </a:xfrm>
          <a:prstGeom prst="rect">
            <a:avLst/>
          </a:prstGeom>
          <a:ln w="12700">
            <a:miter lim="400000"/>
          </a:ln>
        </p:spPr>
      </p:pic>
      <p:pic>
        <p:nvPicPr>
          <p:cNvPr id="48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7388" y="163056"/>
            <a:ext cx="900341" cy="9003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Summary"/>
          <p:cNvSpPr txBox="1">
            <a:spLocks noGrp="1"/>
          </p:cNvSpPr>
          <p:nvPr>
            <p:ph type="title"/>
          </p:nvPr>
        </p:nvSpPr>
        <p:spPr>
          <a:xfrm>
            <a:off x="710549" y="499895"/>
            <a:ext cx="6176033" cy="65033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t>Summary</a:t>
            </a:r>
          </a:p>
        </p:txBody>
      </p:sp>
      <p:sp>
        <p:nvSpPr>
          <p:cNvPr id="622" name="Perhaps the new boson will shine light on SM and dark matter interactions…"/>
          <p:cNvSpPr txBox="1">
            <a:spLocks noGrp="1"/>
          </p:cNvSpPr>
          <p:nvPr>
            <p:ph type="body" sz="half" idx="1"/>
          </p:nvPr>
        </p:nvSpPr>
        <p:spPr>
          <a:xfrm>
            <a:off x="906882" y="1101976"/>
            <a:ext cx="7372191" cy="2368617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Perhaps the new boson will shine light on SM and dark matter interactions</a:t>
            </a:r>
          </a:p>
          <a:p>
            <a:pPr>
              <a:defRPr sz="1800"/>
            </a:pPr>
            <a:r>
              <a:t>Reconstruction of particle tracks by GEMs is crucial in accurately measuring and finding the dark boson</a:t>
            </a:r>
          </a:p>
          <a:p>
            <a:pPr>
              <a:defRPr sz="1800"/>
            </a:pPr>
            <a:r>
              <a:t>Accurate mass reconstruction can be acheived</a:t>
            </a:r>
          </a:p>
        </p:txBody>
      </p:sp>
      <p:grpSp>
        <p:nvGrpSpPr>
          <p:cNvPr id="633" name="Group 8"/>
          <p:cNvGrpSpPr/>
          <p:nvPr/>
        </p:nvGrpSpPr>
        <p:grpSpPr>
          <a:xfrm>
            <a:off x="8620762" y="423061"/>
            <a:ext cx="3237125" cy="6011878"/>
            <a:chOff x="0" y="0"/>
            <a:chExt cx="3237124" cy="6011876"/>
          </a:xfrm>
        </p:grpSpPr>
        <p:pic>
          <p:nvPicPr>
            <p:cNvPr id="623" name="Picture 3" descr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368914"/>
              <a:ext cx="1433318" cy="14333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4" name="Picture 4" descr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8530" y="1883598"/>
              <a:ext cx="1167505" cy="6038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5" name="Picture 5" descr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2673604"/>
              <a:ext cx="1433317" cy="11970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6" name="Picture 6" descr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2906" y="4006727"/>
              <a:ext cx="1218753" cy="1218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7" name="Picture 2" descr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71879" y="4006727"/>
              <a:ext cx="1030521" cy="11970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8" name="Picture 9" descr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97078" y="614141"/>
              <a:ext cx="1840047" cy="9524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9" name="Picture 4" descr="Picture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70480" y="1784177"/>
              <a:ext cx="1433319" cy="8026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0" name="Picture 6" descr="Picture 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70480" y="2704384"/>
              <a:ext cx="1433320" cy="11662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1" name="Picture 11" descr="Picture 1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08588" y="5361547"/>
              <a:ext cx="2086622" cy="6503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2" name="Picture 12" descr="Picture 1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64393" y="-1"/>
              <a:ext cx="2175012" cy="392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34" name="Image" descr="Imag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48266" y="3497662"/>
            <a:ext cx="4317167" cy="3205038"/>
          </a:xfrm>
          <a:prstGeom prst="rect">
            <a:avLst/>
          </a:prstGeom>
          <a:ln w="12700">
            <a:miter lim="400000"/>
          </a:ln>
        </p:spPr>
      </p:pic>
      <p:sp>
        <p:nvSpPr>
          <p:cNvPr id="635" name="Reconstructed Mass"/>
          <p:cNvSpPr txBox="1"/>
          <p:nvPr/>
        </p:nvSpPr>
        <p:spPr>
          <a:xfrm>
            <a:off x="2744498" y="3400405"/>
            <a:ext cx="1724743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r>
              <a:t>Reconstructed Mass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36" name="Equation"/>
              <p:cNvSpPr txBox="1"/>
              <p:nvPr/>
            </p:nvSpPr>
            <p:spPr>
              <a:xfrm>
                <a:off x="4209724" y="4855226"/>
                <a:ext cx="1210940" cy="15361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=26.6</m:t>
                      </m:r>
                      <m:r>
                        <m:rPr>
                          <m:nor/>
                        </m:rPr>
                        <a:rPr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keV</m:t>
                      </m:r>
                      <m:r>
                        <a:rPr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sz="1400"/>
              </a:p>
            </p:txBody>
          </p:sp>
        </mc:Choice>
        <mc:Fallback>
          <p:sp>
            <p:nvSpPr>
              <p:cNvPr id="636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9724" y="4855226"/>
                <a:ext cx="1210940" cy="153613"/>
              </a:xfrm>
              <a:prstGeom prst="rect">
                <a:avLst/>
              </a:prstGeom>
              <a:blipFill>
                <a:blip r:embed="rId13"/>
                <a:stretch>
                  <a:fillRect l="-4040" r="-3535" b="-84615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29395" y="1027620"/>
            <a:ext cx="235978" cy="22698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639" name="DarkLight Timeli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t>DarkLight Timeline</a:t>
            </a:r>
          </a:p>
        </p:txBody>
      </p:sp>
      <p:sp>
        <p:nvSpPr>
          <p:cNvPr id="640" name="May"/>
          <p:cNvSpPr/>
          <p:nvPr/>
        </p:nvSpPr>
        <p:spPr>
          <a:xfrm>
            <a:off x="-393466" y="5220873"/>
            <a:ext cx="1646040" cy="658798"/>
          </a:xfrm>
          <a:prstGeom prst="chevron">
            <a:avLst>
              <a:gd name="adj" fmla="val 50000"/>
            </a:avLst>
          </a:prstGeom>
          <a:solidFill>
            <a:srgbClr val="00A9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 defTabSz="666750">
              <a:lnSpc>
                <a:spcPct val="90000"/>
              </a:lnSpc>
              <a:spcBef>
                <a:spcPts val="1300"/>
              </a:spcBef>
              <a:defRPr sz="1500">
                <a:solidFill>
                  <a:srgbClr val="FFFFFF"/>
                </a:solidFill>
              </a:defRPr>
            </a:lvl1pPr>
          </a:lstStyle>
          <a:p>
            <a:r>
              <a:t>May</a:t>
            </a:r>
          </a:p>
        </p:txBody>
      </p:sp>
      <p:sp>
        <p:nvSpPr>
          <p:cNvPr id="641" name="July"/>
          <p:cNvSpPr/>
          <p:nvPr/>
        </p:nvSpPr>
        <p:spPr>
          <a:xfrm>
            <a:off x="2230219" y="5220873"/>
            <a:ext cx="1646040" cy="658798"/>
          </a:xfrm>
          <a:prstGeom prst="chevron">
            <a:avLst>
              <a:gd name="adj" fmla="val 50000"/>
            </a:avLst>
          </a:prstGeom>
          <a:solidFill>
            <a:srgbClr val="00A9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 defTabSz="666750">
              <a:lnSpc>
                <a:spcPct val="90000"/>
              </a:lnSpc>
              <a:spcBef>
                <a:spcPts val="1300"/>
              </a:spcBef>
              <a:defRPr sz="1500">
                <a:solidFill>
                  <a:srgbClr val="FFFFFF"/>
                </a:solidFill>
              </a:defRPr>
            </a:lvl1pPr>
          </a:lstStyle>
          <a:p>
            <a:r>
              <a:t>July</a:t>
            </a:r>
          </a:p>
        </p:txBody>
      </p:sp>
      <p:sp>
        <p:nvSpPr>
          <p:cNvPr id="642" name="August"/>
          <p:cNvSpPr/>
          <p:nvPr/>
        </p:nvSpPr>
        <p:spPr>
          <a:xfrm>
            <a:off x="4853905" y="5220873"/>
            <a:ext cx="1646040" cy="658798"/>
          </a:xfrm>
          <a:prstGeom prst="chevron">
            <a:avLst>
              <a:gd name="adj" fmla="val 50000"/>
            </a:avLst>
          </a:prstGeom>
          <a:solidFill>
            <a:srgbClr val="00A9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 defTabSz="666750">
              <a:lnSpc>
                <a:spcPct val="90000"/>
              </a:lnSpc>
              <a:spcBef>
                <a:spcPts val="1300"/>
              </a:spcBef>
              <a:defRPr sz="1500">
                <a:solidFill>
                  <a:srgbClr val="FFFFFF"/>
                </a:solidFill>
              </a:defRPr>
            </a:lvl1pPr>
          </a:lstStyle>
          <a:p>
            <a:r>
              <a:t>August</a:t>
            </a:r>
          </a:p>
        </p:txBody>
      </p:sp>
      <p:sp>
        <p:nvSpPr>
          <p:cNvPr id="643" name="October"/>
          <p:cNvSpPr/>
          <p:nvPr/>
        </p:nvSpPr>
        <p:spPr>
          <a:xfrm>
            <a:off x="7477590" y="5220873"/>
            <a:ext cx="1646040" cy="658798"/>
          </a:xfrm>
          <a:prstGeom prst="chevron">
            <a:avLst>
              <a:gd name="adj" fmla="val 50000"/>
            </a:avLst>
          </a:prstGeom>
          <a:solidFill>
            <a:srgbClr val="00A9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 defTabSz="666750">
              <a:lnSpc>
                <a:spcPct val="90000"/>
              </a:lnSpc>
              <a:spcBef>
                <a:spcPts val="1300"/>
              </a:spcBef>
              <a:defRPr sz="1500">
                <a:solidFill>
                  <a:srgbClr val="FFFFFF"/>
                </a:solidFill>
              </a:defRPr>
            </a:lvl1pPr>
          </a:lstStyle>
          <a:p>
            <a:r>
              <a:t>October</a:t>
            </a:r>
          </a:p>
        </p:txBody>
      </p:sp>
      <p:sp>
        <p:nvSpPr>
          <p:cNvPr id="644" name="Line"/>
          <p:cNvSpPr/>
          <p:nvPr/>
        </p:nvSpPr>
        <p:spPr>
          <a:xfrm>
            <a:off x="-88034" y="5219525"/>
            <a:ext cx="12302478" cy="1"/>
          </a:xfrm>
          <a:prstGeom prst="line">
            <a:avLst/>
          </a:prstGeom>
          <a:ln w="25400">
            <a:solidFill>
              <a:srgbClr val="4BA6F8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45" name="Line"/>
          <p:cNvSpPr/>
          <p:nvPr/>
        </p:nvSpPr>
        <p:spPr>
          <a:xfrm>
            <a:off x="-88034" y="5881882"/>
            <a:ext cx="12302478" cy="1"/>
          </a:xfrm>
          <a:prstGeom prst="line">
            <a:avLst/>
          </a:prstGeom>
          <a:ln w="25400">
            <a:solidFill>
              <a:srgbClr val="4BA6F8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46" name="2026+"/>
          <p:cNvSpPr/>
          <p:nvPr/>
        </p:nvSpPr>
        <p:spPr>
          <a:xfrm>
            <a:off x="10101276" y="5220873"/>
            <a:ext cx="1646040" cy="658798"/>
          </a:xfrm>
          <a:prstGeom prst="chevron">
            <a:avLst>
              <a:gd name="adj" fmla="val 50000"/>
            </a:avLst>
          </a:prstGeom>
          <a:solidFill>
            <a:srgbClr val="00A9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 defTabSz="666750">
              <a:lnSpc>
                <a:spcPct val="90000"/>
              </a:lnSpc>
              <a:spcBef>
                <a:spcPts val="1300"/>
              </a:spcBef>
              <a:defRPr sz="1500">
                <a:solidFill>
                  <a:srgbClr val="FFFFFF"/>
                </a:solidFill>
              </a:defRPr>
            </a:lvl1pPr>
          </a:lstStyle>
          <a:p>
            <a:r>
              <a:t>2026+</a:t>
            </a:r>
          </a:p>
        </p:txBody>
      </p:sp>
      <p:sp>
        <p:nvSpPr>
          <p:cNvPr id="647" name="Installation"/>
          <p:cNvSpPr txBox="1"/>
          <p:nvPr/>
        </p:nvSpPr>
        <p:spPr>
          <a:xfrm>
            <a:off x="1135108" y="6317319"/>
            <a:ext cx="1197023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Installation</a:t>
            </a:r>
          </a:p>
        </p:txBody>
      </p:sp>
      <p:sp>
        <p:nvSpPr>
          <p:cNvPr id="648" name="Beam Commissioning"/>
          <p:cNvSpPr txBox="1"/>
          <p:nvPr/>
        </p:nvSpPr>
        <p:spPr>
          <a:xfrm>
            <a:off x="4379448" y="6317319"/>
            <a:ext cx="2327410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Beam Commissioning</a:t>
            </a:r>
          </a:p>
        </p:txBody>
      </p:sp>
      <p:sp>
        <p:nvSpPr>
          <p:cNvPr id="649" name="Commissioning Detectors"/>
          <p:cNvSpPr txBox="1"/>
          <p:nvPr/>
        </p:nvSpPr>
        <p:spPr>
          <a:xfrm>
            <a:off x="2322470" y="4432563"/>
            <a:ext cx="2708484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Commissioning Detectors</a:t>
            </a:r>
          </a:p>
        </p:txBody>
      </p:sp>
      <p:sp>
        <p:nvSpPr>
          <p:cNvPr id="650" name="Data taking"/>
          <p:cNvSpPr txBox="1"/>
          <p:nvPr/>
        </p:nvSpPr>
        <p:spPr>
          <a:xfrm>
            <a:off x="7906200" y="4446611"/>
            <a:ext cx="1260535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Data taking</a:t>
            </a:r>
          </a:p>
        </p:txBody>
      </p:sp>
      <p:sp>
        <p:nvSpPr>
          <p:cNvPr id="651" name="Analysis"/>
          <p:cNvSpPr txBox="1"/>
          <p:nvPr/>
        </p:nvSpPr>
        <p:spPr>
          <a:xfrm>
            <a:off x="10414858" y="6317319"/>
            <a:ext cx="1018876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Analysis </a:t>
            </a:r>
          </a:p>
        </p:txBody>
      </p:sp>
      <p:sp>
        <p:nvSpPr>
          <p:cNvPr id="652" name="Line"/>
          <p:cNvSpPr/>
          <p:nvPr/>
        </p:nvSpPr>
        <p:spPr>
          <a:xfrm>
            <a:off x="377472" y="6119459"/>
            <a:ext cx="2712295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arrow"/>
            <a:tailEnd type="arrow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53" name="Line"/>
          <p:cNvSpPr/>
          <p:nvPr/>
        </p:nvSpPr>
        <p:spPr>
          <a:xfrm>
            <a:off x="2968835" y="4981083"/>
            <a:ext cx="1415753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arrow"/>
            <a:tailEnd type="arrow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54" name="Line"/>
          <p:cNvSpPr/>
          <p:nvPr/>
        </p:nvSpPr>
        <p:spPr>
          <a:xfrm>
            <a:off x="4320778" y="6098494"/>
            <a:ext cx="2444751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arrow"/>
            <a:tailEnd type="arrow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55" name="Line"/>
          <p:cNvSpPr/>
          <p:nvPr/>
        </p:nvSpPr>
        <p:spPr>
          <a:xfrm>
            <a:off x="6814063" y="5002048"/>
            <a:ext cx="3444809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arrow"/>
            <a:tailEnd type="arrow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56" name="Line"/>
          <p:cNvSpPr/>
          <p:nvPr/>
        </p:nvSpPr>
        <p:spPr>
          <a:xfrm>
            <a:off x="10216419" y="6098494"/>
            <a:ext cx="2181854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arrow"/>
            <a:tailEnd type="arrow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57" name="Star"/>
          <p:cNvSpPr/>
          <p:nvPr/>
        </p:nvSpPr>
        <p:spPr>
          <a:xfrm>
            <a:off x="5100040" y="5207511"/>
            <a:ext cx="418074" cy="368372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FFFB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658" name="Image" descr="Image"/>
          <p:cNvPicPr>
            <a:picLocks noChangeAspect="1"/>
          </p:cNvPicPr>
          <p:nvPr/>
        </p:nvPicPr>
        <p:blipFill>
          <a:blip r:embed="rId3"/>
          <a:srcRect t="23342"/>
          <a:stretch>
            <a:fillRect/>
          </a:stretch>
        </p:blipFill>
        <p:spPr>
          <a:xfrm>
            <a:off x="7487352" y="604625"/>
            <a:ext cx="3440998" cy="3517031"/>
          </a:xfrm>
          <a:prstGeom prst="rect">
            <a:avLst/>
          </a:prstGeom>
          <a:ln w="12700">
            <a:miter lim="400000"/>
          </a:ln>
        </p:spPr>
      </p:pic>
      <p:sp>
        <p:nvSpPr>
          <p:cNvPr id="659" name="Everything is sitting in a beamline at TRIUMF…"/>
          <p:cNvSpPr txBox="1">
            <a:spLocks noGrp="1"/>
          </p:cNvSpPr>
          <p:nvPr>
            <p:ph type="body" sz="quarter" idx="1"/>
          </p:nvPr>
        </p:nvSpPr>
        <p:spPr>
          <a:xfrm>
            <a:off x="706871" y="1821301"/>
            <a:ext cx="6875145" cy="1525305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Everything is sitting in a beamline at TRIUMF</a:t>
            </a:r>
          </a:p>
          <a:p>
            <a:pPr>
              <a:defRPr sz="1800"/>
            </a:pPr>
            <a:r>
              <a:t>Undergoing beam commissioning</a:t>
            </a:r>
          </a:p>
          <a:p>
            <a:pPr>
              <a:defRPr sz="1800"/>
            </a:pPr>
            <a:r>
              <a:t>Will be taking beam very soon!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Slide Number Placeholder 5"/>
          <p:cNvSpPr txBox="1">
            <a:spLocks noGrp="1"/>
          </p:cNvSpPr>
          <p:nvPr>
            <p:ph type="sldNum" sz="quarter" idx="2"/>
          </p:nvPr>
        </p:nvSpPr>
        <p:spPr>
          <a:xfrm>
            <a:off x="11819970" y="1027620"/>
            <a:ext cx="245403" cy="22698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664" name="Subtitle 2"/>
          <p:cNvSpPr txBox="1">
            <a:spLocks noGrp="1"/>
          </p:cNvSpPr>
          <p:nvPr>
            <p:ph type="body" sz="quarter" idx="1"/>
          </p:nvPr>
        </p:nvSpPr>
        <p:spPr>
          <a:xfrm>
            <a:off x="661987" y="4493174"/>
            <a:ext cx="3938589" cy="304114"/>
          </a:xfrm>
          <a:prstGeom prst="rect">
            <a:avLst/>
          </a:prstGeom>
        </p:spPr>
        <p:txBody>
          <a:bodyPr lIns="45719" tIns="45719" rIns="45719" bIns="45719" anchor="t"/>
          <a:lstStyle/>
          <a:p>
            <a:pPr defTabSz="768095">
              <a:spcBef>
                <a:spcPts val="800"/>
              </a:spcBef>
              <a:defRPr sz="1512"/>
            </a:pPr>
            <a:r>
              <a:t>Follow us </a:t>
            </a:r>
            <a:r>
              <a:rPr b="1"/>
              <a:t>@TRIUMFLab</a:t>
            </a:r>
          </a:p>
        </p:txBody>
      </p:sp>
      <p:sp>
        <p:nvSpPr>
          <p:cNvPr id="665" name="Title 1"/>
          <p:cNvSpPr txBox="1">
            <a:spLocks noGrp="1"/>
          </p:cNvSpPr>
          <p:nvPr>
            <p:ph type="title"/>
          </p:nvPr>
        </p:nvSpPr>
        <p:spPr>
          <a:xfrm>
            <a:off x="661742" y="2032775"/>
            <a:ext cx="3938833" cy="1581962"/>
          </a:xfrm>
          <a:prstGeom prst="rect">
            <a:avLst/>
          </a:prstGeom>
        </p:spPr>
        <p:txBody>
          <a:bodyPr/>
          <a:lstStyle/>
          <a:p>
            <a:r>
              <a:t>Thank you</a:t>
            </a:r>
            <a:br/>
            <a:r>
              <a:t>Merci</a:t>
            </a:r>
          </a:p>
        </p:txBody>
      </p:sp>
      <p:sp>
        <p:nvSpPr>
          <p:cNvPr id="666" name="Text Placeholder 3"/>
          <p:cNvSpPr/>
          <p:nvPr/>
        </p:nvSpPr>
        <p:spPr>
          <a:xfrm>
            <a:off x="661742" y="4118554"/>
            <a:ext cx="3938589" cy="374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defTabSz="914400">
              <a:lnSpc>
                <a:spcPct val="90000"/>
              </a:lnSpc>
              <a:spcBef>
                <a:spcPts val="1000"/>
              </a:spcBef>
              <a:defRPr sz="2000" b="1">
                <a:solidFill>
                  <a:srgbClr val="00B0F0"/>
                </a:solidFill>
              </a:defRPr>
            </a:lvl1pPr>
          </a:lstStyle>
          <a:p>
            <a:r>
              <a:t>www.triumf.ca</a:t>
            </a:r>
          </a:p>
        </p:txBody>
      </p:sp>
      <p:pic>
        <p:nvPicPr>
          <p:cNvPr id="667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96" y="4932943"/>
            <a:ext cx="411481" cy="4114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8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548" y="4935990"/>
            <a:ext cx="408433" cy="408433"/>
          </a:xfrm>
          <a:prstGeom prst="rect">
            <a:avLst/>
          </a:prstGeom>
          <a:ln w="12700">
            <a:miter lim="400000"/>
          </a:ln>
        </p:spPr>
      </p:pic>
      <p:pic>
        <p:nvPicPr>
          <p:cNvPr id="669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1353" y="4932943"/>
            <a:ext cx="411481" cy="4114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70" name="Picture 7" descr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1158" y="4932943"/>
            <a:ext cx="411481" cy="4114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71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109" y="799275"/>
            <a:ext cx="1484448" cy="683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72" name="ubc-logo-2018-crest-blue-rgb72.jpg" descr="ubc-logo-2018-crest-blue-rgb7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2832" y="207824"/>
            <a:ext cx="594591" cy="810806"/>
          </a:xfrm>
          <a:prstGeom prst="rect">
            <a:avLst/>
          </a:prstGeom>
          <a:ln w="12700">
            <a:miter lim="400000"/>
          </a:ln>
        </p:spPr>
      </p:pic>
      <p:pic>
        <p:nvPicPr>
          <p:cNvPr id="673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7388" y="163056"/>
            <a:ext cx="900341" cy="9003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676" name="X17 Anomal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t>X17 Anomaly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77" name="Initially discovered by ATOMKI group…"/>
              <p:cNvSpPr txBox="1">
                <a:spLocks noGrp="1"/>
              </p:cNvSpPr>
              <p:nvPr>
                <p:ph type="body" sz="half" idx="1"/>
              </p:nvPr>
            </p:nvSpPr>
            <p:spPr>
              <a:xfrm>
                <a:off x="681471" y="2417559"/>
                <a:ext cx="6875145" cy="2702719"/>
              </a:xfrm>
              <a:prstGeom prst="rect">
                <a:avLst/>
              </a:prstGeom>
            </p:spPr>
            <p:txBody>
              <a:bodyPr/>
              <a:lstStyle/>
              <a:p>
                <a:pPr>
                  <a:defRPr sz="1800"/>
                </a:pPr>
                <a:r>
                  <a:t>Initially discovered by ATOMKI group</a:t>
                </a:r>
              </a:p>
              <a:p>
                <a:pPr>
                  <a:defRPr sz="1800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sz="205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a:rPr sz="2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  <m:r>
                      <m:rPr>
                        <m:nor/>
                      </m:rPr>
                      <a:rPr sz="2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Li</m:t>
                    </m:r>
                  </m:oMath>
                </a14:m>
                <a:r>
                  <a:t> atoms bombarded with a proton beam </a:t>
                </a:r>
                <a14:m>
                  <m:oMath xmlns:m="http://schemas.openxmlformats.org/officeDocument/2006/math">
                    <m:r>
                      <a:rPr sz="25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2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a:rPr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  <m:sSup>
                      <m:sSupPr>
                        <m:ctrlPr>
                          <a:rPr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Be</m:t>
                        </m:r>
                      </m:e>
                      <m:sup>
                        <m:r>
                          <a:rPr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/>
              </a:p>
              <a:p>
                <a:pPr>
                  <a:defRPr sz="1800"/>
                </a:pPr>
                <a:r>
                  <a:t>Measured angular distribution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235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3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sz="23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23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sz="2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t> caused by internal pair production</a:t>
                </a:r>
              </a:p>
              <a:p>
                <a:pPr>
                  <a:defRPr sz="1800"/>
                </a:pPr>
                <a:r>
                  <a:t>Unexpected pair production bump at ~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23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130</m:t>
                        </m:r>
                      </m:e>
                      <m:sup>
                        <m:r>
                          <a:rPr sz="2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sup>
                    </m:sSup>
                  </m:oMath>
                </a14:m>
                <a:endParaRPr/>
              </a:p>
              <a:p>
                <a:pPr>
                  <a:defRPr sz="1800"/>
                </a:pPr>
                <a:r>
                  <a:t>Can be explained by a new neutral axial-vector boson ~17MeV</a:t>
                </a:r>
              </a:p>
              <a:p>
                <a:pPr>
                  <a:defRPr sz="1800"/>
                </a:pPr>
                <a:r>
                  <a:t>Similar results confirmed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19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a:rPr sz="1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m:rPr>
                        <m:nor/>
                      </m:rPr>
                      <a:rPr sz="1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He</m:t>
                    </m:r>
                  </m:oMath>
                </a14:m>
                <a: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215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a:rPr sz="21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</m:sSup>
                    <m:r>
                      <m:rPr>
                        <m:nor/>
                      </m:rPr>
                      <a:rPr sz="2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t>,</a:t>
                </a:r>
              </a:p>
            </p:txBody>
          </p:sp>
        </mc:Choice>
        <mc:Fallback>
          <p:sp>
            <p:nvSpPr>
              <p:cNvPr id="677" name="Initially discovered by ATOMKI group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681471" y="2417559"/>
                <a:ext cx="6875145" cy="2702719"/>
              </a:xfrm>
              <a:prstGeom prst="rect">
                <a:avLst/>
              </a:prstGeom>
              <a:blipFill>
                <a:blip r:embed="rId3"/>
                <a:stretch>
                  <a:fillRect l="-1241" t="-3612" r="-355" b="-474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8" name="doi.org/10.1140/epjc/s10052-023-11271-x"/>
          <p:cNvSpPr txBox="1"/>
          <p:nvPr/>
        </p:nvSpPr>
        <p:spPr>
          <a:xfrm>
            <a:off x="9085977" y="46324"/>
            <a:ext cx="2521586" cy="240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doi.org/10.1140/epjc/s10052-023-11271-x</a:t>
            </a:r>
          </a:p>
        </p:txBody>
      </p:sp>
      <p:sp>
        <p:nvSpPr>
          <p:cNvPr id="679" name="https://doi.org/10.1103/PhysRevLett.116.042501"/>
          <p:cNvSpPr txBox="1"/>
          <p:nvPr/>
        </p:nvSpPr>
        <p:spPr>
          <a:xfrm>
            <a:off x="8410099" y="6289815"/>
            <a:ext cx="2810828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https://doi.org/10.1103/PhysRevLett.116.042501</a:t>
            </a:r>
          </a:p>
        </p:txBody>
      </p:sp>
      <p:pic>
        <p:nvPicPr>
          <p:cNvPr id="680" name="Screenshot 2025-02-18 at 14.59.37.png" descr="Screenshot 2025-02-18 at 14.59.37.png"/>
          <p:cNvPicPr>
            <a:picLocks noChangeAspect="1"/>
          </p:cNvPicPr>
          <p:nvPr/>
        </p:nvPicPr>
        <p:blipFill>
          <a:blip r:embed="rId4"/>
          <a:srcRect l="2831" r="2079"/>
          <a:stretch>
            <a:fillRect/>
          </a:stretch>
        </p:blipFill>
        <p:spPr>
          <a:xfrm>
            <a:off x="6632862" y="282431"/>
            <a:ext cx="5081201" cy="2702817"/>
          </a:xfrm>
          <a:prstGeom prst="rect">
            <a:avLst/>
          </a:prstGeom>
          <a:ln w="12700">
            <a:miter lim="400000"/>
          </a:ln>
        </p:spPr>
      </p:pic>
      <p:pic>
        <p:nvPicPr>
          <p:cNvPr id="68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5528" y="3204876"/>
            <a:ext cx="3021085" cy="3078221"/>
          </a:xfrm>
          <a:prstGeom prst="rect">
            <a:avLst/>
          </a:prstGeom>
          <a:ln w="12700">
            <a:miter lim="400000"/>
          </a:ln>
        </p:spPr>
      </p:pic>
      <p:sp>
        <p:nvSpPr>
          <p:cNvPr id="682" name="Needs independent confirmation…"/>
          <p:cNvSpPr txBox="1"/>
          <p:nvPr/>
        </p:nvSpPr>
        <p:spPr>
          <a:xfrm>
            <a:off x="840869" y="5434222"/>
            <a:ext cx="6127215" cy="884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Needs independent confirmation</a:t>
            </a:r>
          </a:p>
          <a:p>
            <a:endParaRPr/>
          </a:p>
          <a:p>
            <a:r>
              <a:t>If there is an X17-like boson, could it couple to dark matter?</a:t>
            </a:r>
          </a:p>
        </p:txBody>
      </p:sp>
      <p:sp>
        <p:nvSpPr>
          <p:cNvPr id="683" name="DarkLight Lore/Motivation"/>
          <p:cNvSpPr txBox="1"/>
          <p:nvPr/>
        </p:nvSpPr>
        <p:spPr>
          <a:xfrm>
            <a:off x="711477" y="1250085"/>
            <a:ext cx="7287550" cy="650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defTabSz="914400">
              <a:lnSpc>
                <a:spcPct val="90000"/>
              </a:lnSpc>
              <a:spcBef>
                <a:spcPts val="1000"/>
              </a:spcBef>
              <a:defRPr>
                <a:solidFill>
                  <a:srgbClr val="4EADEA"/>
                </a:solidFill>
              </a:defRPr>
            </a:lvl1pPr>
          </a:lstStyle>
          <a:p>
            <a:r>
              <a:t>DarkLight Lore/Motivation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2" grpId="1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688" name="PADME"/>
          <p:cNvSpPr txBox="1">
            <a:spLocks noGrp="1"/>
          </p:cNvSpPr>
          <p:nvPr>
            <p:ph type="body" sz="quarter" idx="1"/>
          </p:nvPr>
        </p:nvSpPr>
        <p:spPr>
          <a:xfrm>
            <a:off x="1002010" y="1588277"/>
            <a:ext cx="4869744" cy="769810"/>
          </a:xfrm>
          <a:prstGeom prst="rect">
            <a:avLst/>
          </a:prstGeom>
        </p:spPr>
        <p:txBody>
          <a:bodyPr/>
          <a:lstStyle/>
          <a:p>
            <a:r>
              <a:t>PADME</a:t>
            </a:r>
          </a:p>
        </p:txBody>
      </p:sp>
      <p:sp>
        <p:nvSpPr>
          <p:cNvPr id="689" name="Text Placeholder 2"/>
          <p:cNvSpPr>
            <a:spLocks noGrp="1"/>
          </p:cNvSpPr>
          <p:nvPr>
            <p:ph type="body" idx="21"/>
          </p:nvPr>
        </p:nvSpPr>
        <p:spPr>
          <a:xfrm>
            <a:off x="6196673" y="1588277"/>
            <a:ext cx="4869744" cy="76981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marL="0" indent="0">
              <a:lnSpc>
                <a:spcPct val="100000"/>
              </a:lnSpc>
              <a:buSzTx/>
              <a:buFontTx/>
              <a:buNone/>
              <a:defRPr sz="2200">
                <a:solidFill>
                  <a:srgbClr val="00B0F0"/>
                </a:solidFill>
              </a:defRPr>
            </a:lvl1pPr>
          </a:lstStyle>
          <a:p>
            <a:r>
              <a:t>MEG-II</a:t>
            </a:r>
          </a:p>
        </p:txBody>
      </p:sp>
      <p:sp>
        <p:nvSpPr>
          <p:cNvPr id="690" name="Other Experimental Effor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t>Other Experimental Efforts</a:t>
            </a:r>
          </a:p>
        </p:txBody>
      </p:sp>
      <p:pic>
        <p:nvPicPr>
          <p:cNvPr id="69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3771" y="3213710"/>
            <a:ext cx="4639948" cy="3298834"/>
          </a:xfrm>
          <a:prstGeom prst="rect">
            <a:avLst/>
          </a:prstGeom>
          <a:ln w="12700">
            <a:miter lim="400000"/>
          </a:ln>
        </p:spPr>
      </p:pic>
      <p:sp>
        <p:nvSpPr>
          <p:cNvPr id="692" name="Did not see X17 signal"/>
          <p:cNvSpPr txBox="1"/>
          <p:nvPr/>
        </p:nvSpPr>
        <p:spPr>
          <a:xfrm>
            <a:off x="6205970" y="2555280"/>
            <a:ext cx="6875146" cy="461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marL="228600" indent="-228600" defTabSz="914400">
              <a:lnSpc>
                <a:spcPct val="90000"/>
              </a:lnSpc>
              <a:spcBef>
                <a:spcPts val="1000"/>
              </a:spcBef>
              <a:buClr>
                <a:srgbClr val="00B0F0"/>
              </a:buClr>
              <a:buSzPct val="100000"/>
              <a:buChar char="▪"/>
            </a:lvl1pPr>
          </a:lstStyle>
          <a:p>
            <a:r>
              <a:t>Did not see X17 signal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93" name="Saw X17 Signal with"/>
              <p:cNvSpPr txBox="1"/>
              <p:nvPr/>
            </p:nvSpPr>
            <p:spPr>
              <a:xfrm>
                <a:off x="1011670" y="2555280"/>
                <a:ext cx="6875146" cy="46123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45719" rIns="45719" anchor="ctr">
                <a:normAutofit/>
              </a:bodyPr>
              <a:lstStyle/>
              <a:p>
                <a:pPr marL="228600" indent="-228600" defTabSz="914400">
                  <a:lnSpc>
                    <a:spcPct val="90000"/>
                  </a:lnSpc>
                  <a:spcBef>
                    <a:spcPts val="1000"/>
                  </a:spcBef>
                  <a:buClr>
                    <a:srgbClr val="00B0F0"/>
                  </a:buClr>
                  <a:buSzPct val="100000"/>
                  <a:buChar char="▪"/>
                </a:pPr>
                <a:r>
                  <a:t>Saw X17 Signal with </a:t>
                </a:r>
                <a14:m>
                  <m:oMath xmlns:m="http://schemas.openxmlformats.org/officeDocument/2006/math">
                    <m:r>
                      <a:rPr sz="2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&gt;2</m:t>
                    </m:r>
                    <m:r>
                      <a:rPr sz="2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/>
              </a:p>
            </p:txBody>
          </p:sp>
        </mc:Choice>
        <mc:Fallback>
          <p:sp>
            <p:nvSpPr>
              <p:cNvPr id="693" name="Saw X17 Signal with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670" y="2555280"/>
                <a:ext cx="6875146" cy="461236"/>
              </a:xfrm>
              <a:prstGeom prst="rect">
                <a:avLst/>
              </a:prstGeom>
              <a:blipFill>
                <a:blip r:embed="rId3"/>
                <a:stretch>
                  <a:fillRect l="-1241" b="-1315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9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893" y="3213710"/>
            <a:ext cx="4639948" cy="33515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697" name="Expected Signa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t>Expected Signal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98" name="GEMs reconstruct   tracks…"/>
              <p:cNvSpPr txBox="1">
                <a:spLocks noGrp="1"/>
              </p:cNvSpPr>
              <p:nvPr>
                <p:ph type="body" sz="quarter" idx="1"/>
              </p:nvPr>
            </p:nvSpPr>
            <p:spPr>
              <a:xfrm>
                <a:off x="811866" y="1841309"/>
                <a:ext cx="5715948" cy="2305326"/>
              </a:xfrm>
              <a:prstGeom prst="rect">
                <a:avLst/>
              </a:prstGeom>
            </p:spPr>
            <p:txBody>
              <a:bodyPr/>
              <a:lstStyle/>
              <a:p>
                <a:pPr>
                  <a:defRPr sz="1800"/>
                </a:pPr>
                <a:r>
                  <a:t>GEMs reconstruct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den>
                    </m:f>
                  </m:oMath>
                </a14:m>
                <a:r>
                  <a:t> tracks</a:t>
                </a:r>
              </a:p>
              <a:p>
                <a:pPr>
                  <a:defRPr sz="1800"/>
                </a:pPr>
                <a:r>
                  <a:t>Momentum of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den>
                    </m:f>
                  </m:oMath>
                </a14:m>
                <a:r>
                  <a:t> calculated through tracks</a:t>
                </a:r>
              </a:p>
              <a:p>
                <a:pPr>
                  <a:defRPr sz="1800"/>
                </a:pPr>
                <a:r>
                  <a:t>Mass of parent particle reconstructed</a:t>
                </a:r>
              </a:p>
              <a:p>
                <a:pPr>
                  <a:defRPr sz="1800"/>
                </a:pPr>
                <a:r>
                  <a:t>Expect a bump over the mass of dark boson</a:t>
                </a:r>
              </a:p>
              <a:p>
                <a:pPr>
                  <a:defRPr sz="1800"/>
                </a:pPr>
                <a:r>
                  <a:t>Background from photon coupling</a:t>
                </a:r>
              </a:p>
            </p:txBody>
          </p:sp>
        </mc:Choice>
        <mc:Fallback>
          <p:sp>
            <p:nvSpPr>
              <p:cNvPr id="698" name="GEMs reconstruct   tracks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"/>
              </p:nvPr>
            </p:nvSpPr>
            <p:spPr>
              <a:xfrm>
                <a:off x="811866" y="1841309"/>
                <a:ext cx="5715948" cy="2305326"/>
              </a:xfrm>
              <a:prstGeom prst="rect">
                <a:avLst/>
              </a:prstGeom>
              <a:blipFill>
                <a:blip r:embed="rId2"/>
                <a:stretch>
                  <a:fillRect l="-1493" t="-1587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9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437" y="1154123"/>
            <a:ext cx="5348397" cy="3679698"/>
          </a:xfrm>
          <a:prstGeom prst="rect">
            <a:avLst/>
          </a:prstGeom>
          <a:ln w="12700">
            <a:miter lim="400000"/>
          </a:ln>
        </p:spPr>
      </p:pic>
      <p:sp>
        <p:nvSpPr>
          <p:cNvPr id="702" name="Connection Line"/>
          <p:cNvSpPr/>
          <p:nvPr/>
        </p:nvSpPr>
        <p:spPr>
          <a:xfrm>
            <a:off x="6814103" y="3834708"/>
            <a:ext cx="1818509" cy="16838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331" h="21164" extrusionOk="0">
                <a:moveTo>
                  <a:pt x="0" y="21143"/>
                </a:moveTo>
                <a:cubicBezTo>
                  <a:pt x="15401" y="21600"/>
                  <a:pt x="21600" y="14552"/>
                  <a:pt x="18596" y="0"/>
                </a:cubicBezTo>
              </a:path>
            </a:pathLst>
          </a:custGeom>
          <a:ln w="38100">
            <a:solidFill>
              <a:schemeClr val="accent1"/>
            </a:solidFill>
            <a:miter/>
            <a:tailEnd type="arrow"/>
          </a:ln>
        </p:spPr>
        <p:txBody>
          <a:bodyPr/>
          <a:lstStyle/>
          <a:p>
            <a:endParaRPr/>
          </a:p>
        </p:txBody>
      </p:sp>
      <p:pic>
        <p:nvPicPr>
          <p:cNvPr id="70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7396" y="4661272"/>
            <a:ext cx="3496276" cy="19027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923" y="3775690"/>
            <a:ext cx="4367577" cy="2872478"/>
          </a:xfrm>
          <a:prstGeom prst="rect">
            <a:avLst/>
          </a:prstGeom>
          <a:ln w="12700">
            <a:miter lim="400000"/>
          </a:ln>
        </p:spPr>
      </p:pic>
      <p:sp>
        <p:nvSpPr>
          <p:cNvPr id="705" name="GEM Digitization"/>
          <p:cNvSpPr txBox="1">
            <a:spLocks noGrp="1"/>
          </p:cNvSpPr>
          <p:nvPr>
            <p:ph type="title"/>
          </p:nvPr>
        </p:nvSpPr>
        <p:spPr>
          <a:xfrm>
            <a:off x="681471" y="979687"/>
            <a:ext cx="6176033" cy="65033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t>GEM Digitization</a:t>
            </a:r>
          </a:p>
        </p:txBody>
      </p:sp>
      <p:sp>
        <p:nvSpPr>
          <p:cNvPr id="706" name="Initially done in Garfield++…"/>
          <p:cNvSpPr txBox="1">
            <a:spLocks noGrp="1"/>
          </p:cNvSpPr>
          <p:nvPr>
            <p:ph type="body" sz="quarter" idx="1"/>
          </p:nvPr>
        </p:nvSpPr>
        <p:spPr>
          <a:xfrm>
            <a:off x="872621" y="1852281"/>
            <a:ext cx="5393986" cy="2025247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Initially done in Garfield++</a:t>
            </a:r>
          </a:p>
          <a:p>
            <a:pPr>
              <a:defRPr sz="1800"/>
            </a:pPr>
            <a:r>
              <a:t>A faster and simpler script was made for generating showers</a:t>
            </a:r>
          </a:p>
          <a:p>
            <a:pPr>
              <a:defRPr sz="1800"/>
            </a:pPr>
            <a:r>
              <a:t>The digitization script accounts for angle of impact and smear of tracks over readout</a:t>
            </a:r>
          </a:p>
        </p:txBody>
      </p:sp>
      <p:sp>
        <p:nvSpPr>
          <p:cNvPr id="707" name="Spectrometer"/>
          <p:cNvSpPr txBox="1"/>
          <p:nvPr/>
        </p:nvSpPr>
        <p:spPr>
          <a:xfrm>
            <a:off x="3486864" y="5727313"/>
            <a:ext cx="1323837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/>
            </a:lvl1pPr>
          </a:lstStyle>
          <a:p>
            <a:r>
              <a:t>Spectrometer</a:t>
            </a:r>
          </a:p>
        </p:txBody>
      </p:sp>
      <p:pic>
        <p:nvPicPr>
          <p:cNvPr id="708" name="Image" descr="Image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597432" y="1762653"/>
            <a:ext cx="5503319" cy="3205600"/>
          </a:xfrm>
          <a:prstGeom prst="rect">
            <a:avLst/>
          </a:prstGeom>
          <a:ln w="12700">
            <a:miter lim="400000"/>
          </a:ln>
        </p:spPr>
      </p:pic>
      <p:sp>
        <p:nvSpPr>
          <p:cNvPr id="709" name="Line"/>
          <p:cNvSpPr/>
          <p:nvPr/>
        </p:nvSpPr>
        <p:spPr>
          <a:xfrm>
            <a:off x="8540060" y="4202617"/>
            <a:ext cx="1476149" cy="1"/>
          </a:xfrm>
          <a:prstGeom prst="line">
            <a:avLst/>
          </a:prstGeom>
          <a:ln w="25400">
            <a:solidFill>
              <a:schemeClr val="accent1"/>
            </a:solidFill>
            <a:miter/>
            <a:headEnd type="arrow"/>
            <a:tailEnd type="arrow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10" name="~5mm"/>
          <p:cNvSpPr txBox="1"/>
          <p:nvPr/>
        </p:nvSpPr>
        <p:spPr>
          <a:xfrm>
            <a:off x="9012235" y="4190868"/>
            <a:ext cx="531799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r>
              <a:t>~5mm</a:t>
            </a:r>
          </a:p>
        </p:txBody>
      </p:sp>
      <p:sp>
        <p:nvSpPr>
          <p:cNvPr id="711" name="Arb. Units"/>
          <p:cNvSpPr txBox="1"/>
          <p:nvPr/>
        </p:nvSpPr>
        <p:spPr>
          <a:xfrm rot="16200000">
            <a:off x="6311521" y="3189708"/>
            <a:ext cx="773198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r>
              <a:t>Arb. Units</a:t>
            </a:r>
          </a:p>
        </p:txBody>
      </p:sp>
      <p:sp>
        <p:nvSpPr>
          <p:cNvPr id="712" name="Channel #"/>
          <p:cNvSpPr txBox="1"/>
          <p:nvPr/>
        </p:nvSpPr>
        <p:spPr>
          <a:xfrm>
            <a:off x="8920615" y="4831092"/>
            <a:ext cx="798945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r>
              <a:t>Channel #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8" grpId="3" animBg="1" advAuto="0"/>
      <p:bldP spid="709" grpId="5" animBg="1" advAuto="0"/>
      <p:bldP spid="710" grpId="4" animBg="1" advAuto="0"/>
      <p:bldP spid="711" grpId="1" animBg="1" advAuto="0"/>
      <p:bldP spid="712" grpId="2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90601" y="1027620"/>
            <a:ext cx="174772" cy="22698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90" name="Dark Matter   a 🥜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661742" y="350132"/>
                <a:ext cx="3938834" cy="764770"/>
              </a:xfrm>
              <a:prstGeom prst="rect">
                <a:avLst/>
              </a:prstGeom>
            </p:spPr>
            <p:txBody>
              <a:bodyPr/>
              <a:lstStyle/>
              <a:p>
                <a:r>
                  <a:t>Dark Matter </a:t>
                </a:r>
                <a14:m>
                  <m:oMath xmlns:m="http://schemas.openxmlformats.org/officeDocument/2006/math">
                    <m:r>
                      <a:rPr sz="47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t> a 🥜</a:t>
                </a:r>
              </a:p>
            </p:txBody>
          </p:sp>
        </mc:Choice>
        <mc:Fallback>
          <p:sp>
            <p:nvSpPr>
              <p:cNvPr id="490" name="Dark Matter   a 🥜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61742" y="350132"/>
                <a:ext cx="3938834" cy="764770"/>
              </a:xfrm>
              <a:prstGeom prst="rect">
                <a:avLst/>
              </a:prstGeom>
              <a:blipFill>
                <a:blip r:embed="rId3"/>
                <a:stretch>
                  <a:fillRect l="-5108" b="-1507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9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045" y="1668254"/>
            <a:ext cx="4218221" cy="3923566"/>
          </a:xfrm>
          <a:prstGeom prst="rect">
            <a:avLst/>
          </a:prstGeom>
          <a:ln w="12700">
            <a:miter lim="400000"/>
          </a:ln>
        </p:spPr>
      </p:pic>
      <p:pic>
        <p:nvPicPr>
          <p:cNvPr id="492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0238" y="95382"/>
            <a:ext cx="3507659" cy="3754790"/>
          </a:xfrm>
          <a:prstGeom prst="rect">
            <a:avLst/>
          </a:prstGeom>
          <a:ln w="12700">
            <a:miter lim="400000"/>
          </a:ln>
        </p:spPr>
      </p:pic>
      <p:sp>
        <p:nvSpPr>
          <p:cNvPr id="493" name="If DM is a particle, what are its properties?…"/>
          <p:cNvSpPr txBox="1"/>
          <p:nvPr/>
        </p:nvSpPr>
        <p:spPr>
          <a:xfrm>
            <a:off x="5244960" y="4349466"/>
            <a:ext cx="5534477" cy="1127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pPr marL="173736" indent="-173736" defTabSz="694944">
              <a:lnSpc>
                <a:spcPct val="90000"/>
              </a:lnSpc>
              <a:spcBef>
                <a:spcPts val="700"/>
              </a:spcBef>
              <a:buClr>
                <a:srgbClr val="00B0F0"/>
              </a:buClr>
              <a:buSzPct val="100000"/>
              <a:buChar char="▪"/>
              <a:defRPr sz="2204"/>
            </a:pPr>
            <a:r>
              <a:t>If DM is a particle, what are its properties?</a:t>
            </a:r>
          </a:p>
          <a:p>
            <a:pPr marL="173736" indent="-173736" defTabSz="694944">
              <a:lnSpc>
                <a:spcPct val="90000"/>
              </a:lnSpc>
              <a:spcBef>
                <a:spcPts val="700"/>
              </a:spcBef>
              <a:buClr>
                <a:srgbClr val="00B0F0"/>
              </a:buClr>
              <a:buSzPct val="100000"/>
              <a:buChar char="▪"/>
              <a:defRPr sz="2204"/>
            </a:pPr>
            <a:r>
              <a:t>How does DM interact with the standard model?</a:t>
            </a:r>
          </a:p>
        </p:txBody>
      </p:sp>
      <p:pic>
        <p:nvPicPr>
          <p:cNvPr id="494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6912" y="5454450"/>
            <a:ext cx="1484448" cy="683678"/>
          </a:xfrm>
          <a:prstGeom prst="rect">
            <a:avLst/>
          </a:prstGeom>
          <a:ln w="12700">
            <a:miter lim="400000"/>
          </a:ln>
        </p:spPr>
      </p:pic>
      <p:sp>
        <p:nvSpPr>
          <p:cNvPr id="495" name="We are trying to solve this"/>
          <p:cNvSpPr txBox="1"/>
          <p:nvPr/>
        </p:nvSpPr>
        <p:spPr>
          <a:xfrm>
            <a:off x="10053097" y="5354258"/>
            <a:ext cx="1297855" cy="884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We are trying to solve this</a:t>
            </a:r>
          </a:p>
        </p:txBody>
      </p:sp>
      <p:sp>
        <p:nvSpPr>
          <p:cNvPr id="496" name="(Dark Matter in a Nutshell)"/>
          <p:cNvSpPr txBox="1"/>
          <p:nvPr/>
        </p:nvSpPr>
        <p:spPr>
          <a:xfrm>
            <a:off x="661742" y="923801"/>
            <a:ext cx="3938834" cy="4346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defTabSz="914400">
              <a:lnSpc>
                <a:spcPct val="90000"/>
              </a:lnSpc>
              <a:defRPr sz="1600">
                <a:solidFill>
                  <a:srgbClr val="00B0F0"/>
                </a:solidFill>
              </a:defRPr>
            </a:lvl1pPr>
          </a:lstStyle>
          <a:p>
            <a:r>
              <a:t>(Dark Matter in a Nutshell)</a:t>
            </a:r>
          </a:p>
        </p:txBody>
      </p:sp>
      <p:sp>
        <p:nvSpPr>
          <p:cNvPr id="497" name="10.3367/UFNr.0182.201201a.0003"/>
          <p:cNvSpPr txBox="1"/>
          <p:nvPr/>
        </p:nvSpPr>
        <p:spPr>
          <a:xfrm>
            <a:off x="1209907" y="5651877"/>
            <a:ext cx="2842505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7"/>
              </a:defRPr>
            </a:lvl1pPr>
          </a:lstStyle>
          <a:p>
            <a:pPr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7"/>
              </a:rPr>
              <a:t>10.3367/UFNr.0182.201201a.0003</a:t>
            </a:r>
          </a:p>
        </p:txBody>
      </p:sp>
      <p:sp>
        <p:nvSpPr>
          <p:cNvPr id="498" name="From NASA"/>
          <p:cNvSpPr txBox="1"/>
          <p:nvPr/>
        </p:nvSpPr>
        <p:spPr>
          <a:xfrm>
            <a:off x="8670616" y="3296872"/>
            <a:ext cx="917040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r>
              <a:t>From NASA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" grpId="1" animBg="1" advAuto="0"/>
      <p:bldP spid="492" grpId="3" animBg="1" advAuto="0"/>
      <p:bldP spid="493" grpId="5" animBg="1" advAuto="0"/>
      <p:bldP spid="494" grpId="6" animBg="1" advAuto="0"/>
      <p:bldP spid="495" grpId="7" animBg="1" advAuto="0"/>
      <p:bldP spid="497" grpId="2" animBg="1" advAuto="0"/>
      <p:bldP spid="498" grpId="4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90601" y="1027620"/>
            <a:ext cx="174772" cy="22698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503" name="DarkLigh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t>DarkLight</a:t>
            </a:r>
          </a:p>
        </p:txBody>
      </p:sp>
      <p:sp>
        <p:nvSpPr>
          <p:cNvPr id="504" name="Lepton based dark boson search experiment at TRIUMF"/>
          <p:cNvSpPr txBox="1"/>
          <p:nvPr/>
        </p:nvSpPr>
        <p:spPr>
          <a:xfrm>
            <a:off x="711477" y="1250085"/>
            <a:ext cx="7287550" cy="650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defTabSz="914400">
              <a:lnSpc>
                <a:spcPct val="90000"/>
              </a:lnSpc>
              <a:spcBef>
                <a:spcPts val="1000"/>
              </a:spcBef>
              <a:defRPr>
                <a:solidFill>
                  <a:srgbClr val="4EADEA"/>
                </a:solidFill>
              </a:defRPr>
            </a:lvl1pPr>
          </a:lstStyle>
          <a:p>
            <a:r>
              <a:t>Lepton based dark boson search experiment at TRIUMF</a:t>
            </a:r>
          </a:p>
        </p:txBody>
      </p:sp>
      <p:pic>
        <p:nvPicPr>
          <p:cNvPr id="50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5987" y="1955935"/>
            <a:ext cx="3795264" cy="4067533"/>
          </a:xfrm>
          <a:prstGeom prst="rect">
            <a:avLst/>
          </a:prstGeom>
          <a:ln w="12700">
            <a:miter lim="400000"/>
          </a:ln>
        </p:spPr>
      </p:pic>
      <p:sp>
        <p:nvSpPr>
          <p:cNvPr id="506" name="Mass Spectrometers"/>
          <p:cNvSpPr txBox="1"/>
          <p:nvPr/>
        </p:nvSpPr>
        <p:spPr>
          <a:xfrm>
            <a:off x="10760771" y="4020015"/>
            <a:ext cx="1632670" cy="5170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500"/>
            </a:lvl1pPr>
          </a:lstStyle>
          <a:p>
            <a:r>
              <a:t>Mass Spectrometers</a:t>
            </a:r>
          </a:p>
        </p:txBody>
      </p:sp>
      <p:sp>
        <p:nvSpPr>
          <p:cNvPr id="507" name="Gas Electron Multipliers (GEM) x2"/>
          <p:cNvSpPr txBox="1"/>
          <p:nvPr/>
        </p:nvSpPr>
        <p:spPr>
          <a:xfrm>
            <a:off x="5335185" y="1847361"/>
            <a:ext cx="1331282" cy="732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500"/>
            </a:lvl1pPr>
          </a:lstStyle>
          <a:p>
            <a:r>
              <a:t>Gas Electron Multipliers (GEM) x2</a:t>
            </a:r>
          </a:p>
        </p:txBody>
      </p:sp>
      <p:sp>
        <p:nvSpPr>
          <p:cNvPr id="508" name="Line"/>
          <p:cNvSpPr/>
          <p:nvPr/>
        </p:nvSpPr>
        <p:spPr>
          <a:xfrm flipH="1" flipV="1">
            <a:off x="10217054" y="3641274"/>
            <a:ext cx="603930" cy="343616"/>
          </a:xfrm>
          <a:prstGeom prst="line">
            <a:avLst/>
          </a:prstGeom>
          <a:ln w="38100">
            <a:solidFill>
              <a:schemeClr val="accent1"/>
            </a:solidFill>
            <a:miter/>
            <a:tailEnd type="arrow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09" name="Line"/>
          <p:cNvSpPr/>
          <p:nvPr/>
        </p:nvSpPr>
        <p:spPr>
          <a:xfrm>
            <a:off x="6514411" y="2378415"/>
            <a:ext cx="781470" cy="351657"/>
          </a:xfrm>
          <a:prstGeom prst="line">
            <a:avLst/>
          </a:prstGeom>
          <a:ln w="38100">
            <a:solidFill>
              <a:schemeClr val="accent1"/>
            </a:solidFill>
            <a:miter/>
            <a:tailEnd type="arrow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10" name="Trigger Scintillators"/>
          <p:cNvSpPr txBox="1"/>
          <p:nvPr/>
        </p:nvSpPr>
        <p:spPr>
          <a:xfrm>
            <a:off x="10257590" y="1221638"/>
            <a:ext cx="1632669" cy="5170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500"/>
            </a:lvl1pPr>
          </a:lstStyle>
          <a:p>
            <a:r>
              <a:t>Trigger Scintillators</a:t>
            </a:r>
          </a:p>
        </p:txBody>
      </p:sp>
      <p:sp>
        <p:nvSpPr>
          <p:cNvPr id="511" name="Line"/>
          <p:cNvSpPr/>
          <p:nvPr/>
        </p:nvSpPr>
        <p:spPr>
          <a:xfrm flipH="1">
            <a:off x="9561981" y="1677980"/>
            <a:ext cx="657693" cy="1047127"/>
          </a:xfrm>
          <a:prstGeom prst="line">
            <a:avLst/>
          </a:prstGeom>
          <a:ln w="38100">
            <a:solidFill>
              <a:schemeClr val="accent1"/>
            </a:solidFill>
            <a:miter/>
            <a:tailEnd type="arrow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12" name="Line"/>
          <p:cNvSpPr/>
          <p:nvPr/>
        </p:nvSpPr>
        <p:spPr>
          <a:xfrm flipV="1">
            <a:off x="8979496" y="4405647"/>
            <a:ext cx="1" cy="1780719"/>
          </a:xfrm>
          <a:prstGeom prst="line">
            <a:avLst/>
          </a:prstGeom>
          <a:ln w="63500">
            <a:solidFill>
              <a:schemeClr val="accent4"/>
            </a:solidFill>
            <a:miter/>
            <a:tailEnd type="arrow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20" name="Connection Line"/>
          <p:cNvSpPr/>
          <p:nvPr/>
        </p:nvSpPr>
        <p:spPr>
          <a:xfrm>
            <a:off x="7918185" y="2418817"/>
            <a:ext cx="1030162" cy="19998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840" h="21600" extrusionOk="0">
                <a:moveTo>
                  <a:pt x="6271" y="0"/>
                </a:moveTo>
                <a:cubicBezTo>
                  <a:pt x="-4760" y="10013"/>
                  <a:pt x="-1237" y="17213"/>
                  <a:pt x="16840" y="21600"/>
                </a:cubicBezTo>
              </a:path>
            </a:pathLst>
          </a:custGeom>
          <a:ln w="63500">
            <a:solidFill>
              <a:srgbClr val="FFFFFF"/>
            </a:solidFill>
            <a:miter/>
            <a:headEnd type="arrow"/>
          </a:ln>
        </p:spPr>
        <p:txBody>
          <a:bodyPr/>
          <a:lstStyle/>
          <a:p>
            <a:endParaRPr/>
          </a:p>
        </p:txBody>
      </p:sp>
      <p:sp>
        <p:nvSpPr>
          <p:cNvPr id="521" name="Connection Line"/>
          <p:cNvSpPr/>
          <p:nvPr/>
        </p:nvSpPr>
        <p:spPr>
          <a:xfrm>
            <a:off x="8996620" y="2382688"/>
            <a:ext cx="695580" cy="20748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8" h="21600" extrusionOk="0">
                <a:moveTo>
                  <a:pt x="9134" y="0"/>
                </a:moveTo>
                <a:cubicBezTo>
                  <a:pt x="21600" y="8319"/>
                  <a:pt x="18555" y="15519"/>
                  <a:pt x="0" y="21600"/>
                </a:cubicBezTo>
              </a:path>
            </a:pathLst>
          </a:custGeom>
          <a:ln w="63500">
            <a:solidFill>
              <a:srgbClr val="DDDDDD"/>
            </a:solidFill>
            <a:miter/>
            <a:headEnd type="arrow"/>
          </a:ln>
        </p:spPr>
        <p:txBody>
          <a:bodyPr/>
          <a:lstStyle/>
          <a:p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15" name="Incoming   beam"/>
              <p:cNvSpPr txBox="1"/>
              <p:nvPr/>
            </p:nvSpPr>
            <p:spPr>
              <a:xfrm>
                <a:off x="8136380" y="6240812"/>
                <a:ext cx="1686232" cy="34929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45719" rIns="45719">
                <a:spAutoFit/>
              </a:bodyPr>
              <a:lstStyle/>
              <a:p>
                <a:pPr>
                  <a:defRPr sz="1500"/>
                </a:pPr>
                <a:r>
                  <a:t>Incoming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195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t> beam</a:t>
                </a:r>
              </a:p>
            </p:txBody>
          </p:sp>
        </mc:Choice>
        <mc:Fallback>
          <p:sp>
            <p:nvSpPr>
              <p:cNvPr id="515" name="Incoming   beam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6380" y="6240812"/>
                <a:ext cx="1686232" cy="349294"/>
              </a:xfrm>
              <a:prstGeom prst="rect">
                <a:avLst/>
              </a:prstGeom>
              <a:blipFill>
                <a:blip r:embed="rId4"/>
                <a:stretch>
                  <a:fillRect l="-4348" r="-5797" b="-2631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16" name="Text"/>
              <p:cNvSpPr txBox="1"/>
              <p:nvPr/>
            </p:nvSpPr>
            <p:spPr>
              <a:xfrm>
                <a:off x="8236839" y="1804666"/>
                <a:ext cx="376219" cy="40086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45719" rIns="45719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sz="235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3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sz="23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516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6839" y="1804666"/>
                <a:ext cx="376219" cy="400864"/>
              </a:xfrm>
              <a:prstGeom prst="rect">
                <a:avLst/>
              </a:prstGeom>
              <a:blipFill>
                <a:blip r:embed="rId5"/>
                <a:stretch>
                  <a:fillRect l="-6452" r="-8065" b="-303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17" name="Text"/>
              <p:cNvSpPr txBox="1"/>
              <p:nvPr/>
            </p:nvSpPr>
            <p:spPr>
              <a:xfrm>
                <a:off x="9071733" y="1804666"/>
                <a:ext cx="376219" cy="40086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45719" rIns="45719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sz="23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sz="2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517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1733" y="1804666"/>
                <a:ext cx="376219" cy="400864"/>
              </a:xfrm>
              <a:prstGeom prst="rect">
                <a:avLst/>
              </a:prstGeom>
              <a:blipFill>
                <a:blip r:embed="rId6"/>
                <a:stretch>
                  <a:fillRect l="-6452" r="-14516" b="-151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8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092" y="2797613"/>
            <a:ext cx="4404700" cy="2477645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19" name="Equation"/>
              <p:cNvSpPr txBox="1"/>
              <p:nvPr/>
            </p:nvSpPr>
            <p:spPr>
              <a:xfrm>
                <a:off x="3311802" y="3520269"/>
                <a:ext cx="200254" cy="15499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sz="18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519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1802" y="3520269"/>
                <a:ext cx="200254" cy="154992"/>
              </a:xfrm>
              <a:prstGeom prst="rect">
                <a:avLst/>
              </a:prstGeom>
              <a:blipFill>
                <a:blip r:embed="rId8"/>
                <a:stretch>
                  <a:fillRect l="-39394" r="-24242" b="-92308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" grpId="1" animBg="1" advAuto="0"/>
      <p:bldP spid="520" grpId="6" animBg="1" advAuto="0"/>
      <p:bldP spid="521" grpId="4" animBg="1" advAuto="0"/>
      <p:bldP spid="515" grpId="2" animBg="1" advAuto="0"/>
      <p:bldP spid="516" grpId="5" animBg="1" advAuto="0"/>
      <p:bldP spid="517" grpId="3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90601" y="1027620"/>
            <a:ext cx="174772" cy="22698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526" name="Gas Electron Multipliers (GEMs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t>Gas Electron Multipliers (GEMs)</a:t>
            </a:r>
          </a:p>
        </p:txBody>
      </p:sp>
      <p:pic>
        <p:nvPicPr>
          <p:cNvPr id="52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158" y="1816656"/>
            <a:ext cx="4314109" cy="3224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0313" y="1816656"/>
            <a:ext cx="3683747" cy="2833652"/>
          </a:xfrm>
          <a:prstGeom prst="rect">
            <a:avLst/>
          </a:prstGeom>
          <a:ln w="12700">
            <a:miter lim="400000"/>
          </a:ln>
        </p:spPr>
      </p:pic>
      <p:sp>
        <p:nvSpPr>
          <p:cNvPr id="529" name="Some Terminology (used later):…"/>
          <p:cNvSpPr txBox="1">
            <a:spLocks noGrp="1"/>
          </p:cNvSpPr>
          <p:nvPr>
            <p:ph type="body" sz="quarter" idx="1"/>
          </p:nvPr>
        </p:nvSpPr>
        <p:spPr>
          <a:xfrm>
            <a:off x="910121" y="5109421"/>
            <a:ext cx="6875146" cy="1525305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1800"/>
            </a:pPr>
            <a:r>
              <a:t>Some Terminology (used later):</a:t>
            </a:r>
          </a:p>
          <a:p>
            <a:pPr lvl="1">
              <a:defRPr sz="1800"/>
            </a:pPr>
            <a:r>
              <a:t>Hit: The event that a particle passes through a GEM</a:t>
            </a:r>
          </a:p>
          <a:p>
            <a:pPr lvl="1">
              <a:defRPr sz="1800"/>
            </a:pPr>
            <a:r>
              <a:t>Cluster: The collection of readout channels that are “lit up” by a hit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9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261" y="2317502"/>
            <a:ext cx="8089578" cy="2222996"/>
          </a:xfrm>
          <a:prstGeom prst="rect">
            <a:avLst/>
          </a:prstGeom>
          <a:ln w="12700">
            <a:miter lim="400000"/>
          </a:ln>
        </p:spPr>
      </p:pic>
      <p:sp>
        <p:nvSpPr>
          <p:cNvPr id="5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90601" y="1027620"/>
            <a:ext cx="174772" cy="22698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535" name="DarkLight Simulation/Analysis Framewor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t>DarkLight Simulation/Analysis Framework</a:t>
            </a:r>
          </a:p>
        </p:txBody>
      </p:sp>
      <p:sp>
        <p:nvSpPr>
          <p:cNvPr id="536" name="Oval"/>
          <p:cNvSpPr/>
          <p:nvPr/>
        </p:nvSpPr>
        <p:spPr>
          <a:xfrm>
            <a:off x="2282776" y="2620961"/>
            <a:ext cx="2468720" cy="1616078"/>
          </a:xfrm>
          <a:prstGeom prst="ellipse">
            <a:avLst/>
          </a:prstGeom>
          <a:ln w="381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37" name="Monte Carlo Simulations"/>
          <p:cNvSpPr txBox="1"/>
          <p:nvPr/>
        </p:nvSpPr>
        <p:spPr>
          <a:xfrm>
            <a:off x="1361577" y="4535414"/>
            <a:ext cx="2594407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Monte Carlo Simulations</a:t>
            </a:r>
          </a:p>
        </p:txBody>
      </p:sp>
      <p:sp>
        <p:nvSpPr>
          <p:cNvPr id="538" name="Oval"/>
          <p:cNvSpPr/>
          <p:nvPr/>
        </p:nvSpPr>
        <p:spPr>
          <a:xfrm>
            <a:off x="4791362" y="2017681"/>
            <a:ext cx="5472021" cy="2822638"/>
          </a:xfrm>
          <a:prstGeom prst="ellipse">
            <a:avLst/>
          </a:prstGeom>
          <a:ln w="381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39" name="Data Analysis"/>
          <p:cNvSpPr txBox="1"/>
          <p:nvPr/>
        </p:nvSpPr>
        <p:spPr>
          <a:xfrm>
            <a:off x="9252455" y="1798428"/>
            <a:ext cx="1489135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Data Analysis</a:t>
            </a:r>
          </a:p>
        </p:txBody>
      </p:sp>
      <p:sp>
        <p:nvSpPr>
          <p:cNvPr id="540" name="(Oversimplified)"/>
          <p:cNvSpPr txBox="1"/>
          <p:nvPr/>
        </p:nvSpPr>
        <p:spPr>
          <a:xfrm>
            <a:off x="711477" y="1250085"/>
            <a:ext cx="7287550" cy="650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defTabSz="914400">
              <a:lnSpc>
                <a:spcPct val="90000"/>
              </a:lnSpc>
              <a:spcBef>
                <a:spcPts val="1000"/>
              </a:spcBef>
              <a:defRPr>
                <a:solidFill>
                  <a:srgbClr val="4EADEA"/>
                </a:solidFill>
              </a:defRPr>
            </a:lvl1pPr>
          </a:lstStyle>
          <a:p>
            <a:r>
              <a:t>(Oversimplified)</a:t>
            </a:r>
          </a:p>
        </p:txBody>
      </p:sp>
      <p:sp>
        <p:nvSpPr>
          <p:cNvPr id="541" name="Oval"/>
          <p:cNvSpPr/>
          <p:nvPr/>
        </p:nvSpPr>
        <p:spPr>
          <a:xfrm rot="20633513">
            <a:off x="4987067" y="3021390"/>
            <a:ext cx="3742739" cy="1407430"/>
          </a:xfrm>
          <a:prstGeom prst="ellipse">
            <a:avLst/>
          </a:prstGeom>
          <a:ln w="38100">
            <a:solidFill>
              <a:schemeClr val="accent6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42" name="What we will be talking about today"/>
          <p:cNvSpPr txBox="1"/>
          <p:nvPr/>
        </p:nvSpPr>
        <p:spPr>
          <a:xfrm>
            <a:off x="2131255" y="5820193"/>
            <a:ext cx="3674789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What we will be talking about today</a:t>
            </a:r>
          </a:p>
        </p:txBody>
      </p:sp>
      <p:sp>
        <p:nvSpPr>
          <p:cNvPr id="543" name="Line"/>
          <p:cNvSpPr/>
          <p:nvPr/>
        </p:nvSpPr>
        <p:spPr>
          <a:xfrm flipV="1">
            <a:off x="4846897" y="4646829"/>
            <a:ext cx="639277" cy="1057175"/>
          </a:xfrm>
          <a:prstGeom prst="line">
            <a:avLst/>
          </a:prstGeom>
          <a:ln w="38100">
            <a:solidFill>
              <a:schemeClr val="accent6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6" grpId="1" animBg="1" advAuto="0"/>
      <p:bldP spid="537" grpId="2" animBg="1" advAuto="0"/>
      <p:bldP spid="538" grpId="3" animBg="1" advAuto="0"/>
      <p:bldP spid="539" grpId="4" animBg="1" advAuto="0"/>
      <p:bldP spid="541" grpId="5" animBg="1" advAuto="0"/>
      <p:bldP spid="542" grpId="6" animBg="1" advAuto="0"/>
      <p:bldP spid="543" grpId="7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90601" y="1027620"/>
            <a:ext cx="174772" cy="22698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548" name="GEM Data Analysis Pipeli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t>GEM Data Analysis Pipeline</a:t>
            </a:r>
          </a:p>
        </p:txBody>
      </p:sp>
      <p:sp>
        <p:nvSpPr>
          <p:cNvPr id="549" name="Cluster identification"/>
          <p:cNvSpPr/>
          <p:nvPr/>
        </p:nvSpPr>
        <p:spPr>
          <a:xfrm>
            <a:off x="2436330" y="3054190"/>
            <a:ext cx="1509526" cy="63763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4EADEA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 sz="1600">
                <a:solidFill>
                  <a:srgbClr val="FFFFFF"/>
                </a:solidFill>
              </a:defRPr>
            </a:lvl1pPr>
          </a:lstStyle>
          <a:p>
            <a:r>
              <a:t>Cluster identification</a:t>
            </a:r>
          </a:p>
        </p:txBody>
      </p:sp>
      <p:sp>
        <p:nvSpPr>
          <p:cNvPr id="550" name="Hit Reconstruction"/>
          <p:cNvSpPr/>
          <p:nvPr/>
        </p:nvSpPr>
        <p:spPr>
          <a:xfrm>
            <a:off x="5341237" y="3054190"/>
            <a:ext cx="1509526" cy="63763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4EADEA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 sz="1600">
                <a:solidFill>
                  <a:srgbClr val="FFFFFF"/>
                </a:solidFill>
              </a:defRPr>
            </a:lvl1pPr>
          </a:lstStyle>
          <a:p>
            <a:r>
              <a:t>Hit Reconstruction</a:t>
            </a:r>
          </a:p>
        </p:txBody>
      </p:sp>
      <p:sp>
        <p:nvSpPr>
          <p:cNvPr id="551" name="Track Reconstruction"/>
          <p:cNvSpPr/>
          <p:nvPr/>
        </p:nvSpPr>
        <p:spPr>
          <a:xfrm>
            <a:off x="8422861" y="3054190"/>
            <a:ext cx="1509525" cy="63763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4EADEA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 sz="1600">
                <a:solidFill>
                  <a:srgbClr val="FFFFFF"/>
                </a:solidFill>
              </a:defRPr>
            </a:lvl1pPr>
          </a:lstStyle>
          <a:p>
            <a:r>
              <a:t>Track Reconstruction</a:t>
            </a:r>
          </a:p>
        </p:txBody>
      </p:sp>
      <p:sp>
        <p:nvSpPr>
          <p:cNvPr id="552" name="Digitized GEM Signal"/>
          <p:cNvSpPr txBox="1"/>
          <p:nvPr/>
        </p:nvSpPr>
        <p:spPr>
          <a:xfrm>
            <a:off x="306675" y="2244661"/>
            <a:ext cx="2264009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Digitized GEM Signal</a:t>
            </a:r>
          </a:p>
        </p:txBody>
      </p:sp>
      <p:sp>
        <p:nvSpPr>
          <p:cNvPr id="553" name="Mass Recon"/>
          <p:cNvSpPr txBox="1"/>
          <p:nvPr/>
        </p:nvSpPr>
        <p:spPr>
          <a:xfrm>
            <a:off x="10216400" y="4306402"/>
            <a:ext cx="1374612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Mass Recon</a:t>
            </a:r>
          </a:p>
        </p:txBody>
      </p:sp>
      <p:sp>
        <p:nvSpPr>
          <p:cNvPr id="554" name="Line"/>
          <p:cNvSpPr/>
          <p:nvPr/>
        </p:nvSpPr>
        <p:spPr>
          <a:xfrm flipH="1">
            <a:off x="1344385" y="2773006"/>
            <a:ext cx="1" cy="645730"/>
          </a:xfrm>
          <a:prstGeom prst="line">
            <a:avLst/>
          </a:prstGeom>
          <a:ln w="381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55" name="Line"/>
          <p:cNvSpPr/>
          <p:nvPr/>
        </p:nvSpPr>
        <p:spPr>
          <a:xfrm>
            <a:off x="1324126" y="3421143"/>
            <a:ext cx="650638" cy="1"/>
          </a:xfrm>
          <a:prstGeom prst="line">
            <a:avLst/>
          </a:prstGeom>
          <a:ln w="381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56" name="Line"/>
          <p:cNvSpPr/>
          <p:nvPr/>
        </p:nvSpPr>
        <p:spPr>
          <a:xfrm>
            <a:off x="10275782" y="3367339"/>
            <a:ext cx="645730" cy="1"/>
          </a:xfrm>
          <a:prstGeom prst="line">
            <a:avLst/>
          </a:prstGeom>
          <a:ln w="381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57" name="Line"/>
          <p:cNvSpPr/>
          <p:nvPr/>
        </p:nvSpPr>
        <p:spPr>
          <a:xfrm>
            <a:off x="10903706" y="3367293"/>
            <a:ext cx="1" cy="650637"/>
          </a:xfrm>
          <a:prstGeom prst="line">
            <a:avLst/>
          </a:prstGeom>
          <a:ln w="381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58" name="Line"/>
          <p:cNvSpPr/>
          <p:nvPr/>
        </p:nvSpPr>
        <p:spPr>
          <a:xfrm>
            <a:off x="4347263" y="3373004"/>
            <a:ext cx="650638" cy="1"/>
          </a:xfrm>
          <a:prstGeom prst="line">
            <a:avLst/>
          </a:prstGeom>
          <a:ln w="381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59" name="Line"/>
          <p:cNvSpPr/>
          <p:nvPr/>
        </p:nvSpPr>
        <p:spPr>
          <a:xfrm>
            <a:off x="7311493" y="3373004"/>
            <a:ext cx="650638" cy="1"/>
          </a:xfrm>
          <a:prstGeom prst="line">
            <a:avLst/>
          </a:prstGeom>
          <a:ln w="381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60" name="Identify hits from readout channels"/>
          <p:cNvSpPr txBox="1"/>
          <p:nvPr/>
        </p:nvSpPr>
        <p:spPr>
          <a:xfrm>
            <a:off x="2731816" y="2341220"/>
            <a:ext cx="2518282" cy="617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Identify hits from readout channels</a:t>
            </a:r>
          </a:p>
        </p:txBody>
      </p:sp>
      <p:sp>
        <p:nvSpPr>
          <p:cNvPr id="561" name="Extract hit positions from clusters"/>
          <p:cNvSpPr txBox="1"/>
          <p:nvPr/>
        </p:nvSpPr>
        <p:spPr>
          <a:xfrm>
            <a:off x="5256853" y="3812723"/>
            <a:ext cx="1678294" cy="884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Extract hit positions from clusters</a:t>
            </a:r>
          </a:p>
        </p:txBody>
      </p:sp>
      <p:sp>
        <p:nvSpPr>
          <p:cNvPr id="562" name="Trigger Data"/>
          <p:cNvSpPr txBox="1"/>
          <p:nvPr/>
        </p:nvSpPr>
        <p:spPr>
          <a:xfrm>
            <a:off x="6984014" y="1890319"/>
            <a:ext cx="1366129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Trigger Data</a:t>
            </a:r>
          </a:p>
        </p:txBody>
      </p:sp>
      <p:sp>
        <p:nvSpPr>
          <p:cNvPr id="563" name="Line"/>
          <p:cNvSpPr/>
          <p:nvPr/>
        </p:nvSpPr>
        <p:spPr>
          <a:xfrm>
            <a:off x="8406984" y="2065649"/>
            <a:ext cx="788894" cy="1"/>
          </a:xfrm>
          <a:prstGeom prst="line">
            <a:avLst/>
          </a:prstGeom>
          <a:ln w="381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64" name="Line"/>
          <p:cNvSpPr/>
          <p:nvPr/>
        </p:nvSpPr>
        <p:spPr>
          <a:xfrm>
            <a:off x="9178072" y="2065603"/>
            <a:ext cx="1" cy="884063"/>
          </a:xfrm>
          <a:prstGeom prst="line">
            <a:avLst/>
          </a:prstGeom>
          <a:ln w="381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65" name="Real Experimental Data"/>
          <p:cNvSpPr txBox="1"/>
          <p:nvPr/>
        </p:nvSpPr>
        <p:spPr>
          <a:xfrm>
            <a:off x="2021531" y="4921917"/>
            <a:ext cx="2518282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Real Experimental Data</a:t>
            </a:r>
          </a:p>
        </p:txBody>
      </p:sp>
      <p:sp>
        <p:nvSpPr>
          <p:cNvPr id="566" name="Line"/>
          <p:cNvSpPr/>
          <p:nvPr/>
        </p:nvSpPr>
        <p:spPr>
          <a:xfrm>
            <a:off x="3280671" y="3957182"/>
            <a:ext cx="1" cy="884063"/>
          </a:xfrm>
          <a:prstGeom prst="line">
            <a:avLst/>
          </a:prstGeom>
          <a:ln w="38100">
            <a:solidFill>
              <a:schemeClr val="accent1"/>
            </a:solidFill>
            <a:custDash>
              <a:ds d="600000" sp="600000"/>
            </a:custDash>
            <a:miter lim="400000"/>
            <a:headEnd type="triangle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1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9" grpId="4" animBg="1" advAuto="0"/>
      <p:bldP spid="550" grpId="5" animBg="1" advAuto="0"/>
      <p:bldP spid="551" grpId="11" animBg="1" advAuto="0"/>
      <p:bldP spid="553" grpId="15" animBg="1" advAuto="0"/>
      <p:bldP spid="554" grpId="2" animBg="1" advAuto="0"/>
      <p:bldP spid="555" grpId="1" animBg="1" advAuto="0"/>
      <p:bldP spid="556" grpId="13" animBg="1" advAuto="0"/>
      <p:bldP spid="557" grpId="14" animBg="1" advAuto="0"/>
      <p:bldP spid="558" grpId="6" animBg="1" advAuto="0"/>
      <p:bldP spid="559" grpId="12" animBg="1" advAuto="0"/>
      <p:bldP spid="560" grpId="3" animBg="1" advAuto="0"/>
      <p:bldP spid="561" grpId="7" animBg="1" advAuto="0"/>
      <p:bldP spid="562" grpId="8" animBg="1" advAuto="0"/>
      <p:bldP spid="563" grpId="9" animBg="1" advAuto="0"/>
      <p:bldP spid="564" grpId="10" animBg="1" advAuto="0"/>
      <p:bldP spid="565" grpId="17" animBg="1" advAuto="0"/>
      <p:bldP spid="566" grpId="16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70" name="Convoluted"/>
              <p:cNvSpPr/>
              <p:nvPr/>
            </p:nvSpPr>
            <p:spPr>
              <a:xfrm>
                <a:off x="3029581" y="2171042"/>
                <a:ext cx="1635653" cy="33796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rgbClr val="4EADEA"/>
                </a:solidFill>
                <a:miter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45719" rIns="45719" anchor="ctr"/>
              <a:lstStyle/>
              <a:p>
                <a:pPr algn="ctr">
                  <a:defRPr sz="1600">
                    <a:solidFill>
                      <a:srgbClr val="FFFFFF"/>
                    </a:solidFill>
                  </a:defRPr>
                </a:pPr>
                <a:r>
                  <a:t>Convoluted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140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14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sz="14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/>
              </a:p>
            </p:txBody>
          </p:sp>
        </mc:Choice>
        <mc:Fallback>
          <p:sp>
            <p:nvSpPr>
              <p:cNvPr id="570" name="Convolute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9581" y="2171042"/>
                <a:ext cx="1635653" cy="337962"/>
              </a:xfrm>
              <a:prstGeom prst="rect">
                <a:avLst/>
              </a:prstGeom>
              <a:blipFill>
                <a:blip r:embed="rId3"/>
                <a:stretch>
                  <a:fillRect t="-3448" b="-18966"/>
                </a:stretch>
              </a:blipFill>
              <a:ln w="12700">
                <a:solidFill>
                  <a:srgbClr val="4EADEA"/>
                </a:solidFill>
                <a:miter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1" name="Gaussian Convolution"/>
          <p:cNvSpPr/>
          <p:nvPr/>
        </p:nvSpPr>
        <p:spPr>
          <a:xfrm>
            <a:off x="5724417" y="2130698"/>
            <a:ext cx="2388726" cy="337962"/>
          </a:xfrm>
          <a:prstGeom prst="rect">
            <a:avLst/>
          </a:prstGeom>
          <a:solidFill>
            <a:schemeClr val="accent1"/>
          </a:solidFill>
          <a:ln w="12700">
            <a:solidFill>
              <a:srgbClr val="4EADEA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 sz="1600">
                <a:solidFill>
                  <a:srgbClr val="FFFFFF"/>
                </a:solidFill>
              </a:defRPr>
            </a:lvl1pPr>
          </a:lstStyle>
          <a:p>
            <a:r>
              <a:t>Gaussian Convolution</a:t>
            </a:r>
          </a:p>
        </p:txBody>
      </p:sp>
      <p:sp>
        <p:nvSpPr>
          <p:cNvPr id="572" name="Digitized Signal"/>
          <p:cNvSpPr txBox="1"/>
          <p:nvPr/>
        </p:nvSpPr>
        <p:spPr>
          <a:xfrm>
            <a:off x="701110" y="618973"/>
            <a:ext cx="1679785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Digitized Signal</a:t>
            </a:r>
          </a:p>
        </p:txBody>
      </p:sp>
      <p:sp>
        <p:nvSpPr>
          <p:cNvPr id="573" name="Position Reconstruction"/>
          <p:cNvSpPr txBox="1"/>
          <p:nvPr/>
        </p:nvSpPr>
        <p:spPr>
          <a:xfrm>
            <a:off x="8863947" y="5545228"/>
            <a:ext cx="2505669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Position Reconstruction</a:t>
            </a:r>
          </a:p>
        </p:txBody>
      </p:sp>
      <p:sp>
        <p:nvSpPr>
          <p:cNvPr id="574" name="Line"/>
          <p:cNvSpPr/>
          <p:nvPr/>
        </p:nvSpPr>
        <p:spPr>
          <a:xfrm flipH="1">
            <a:off x="1585902" y="3063021"/>
            <a:ext cx="1" cy="645731"/>
          </a:xfrm>
          <a:prstGeom prst="line">
            <a:avLst/>
          </a:prstGeom>
          <a:ln w="381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75" name="Line"/>
          <p:cNvSpPr/>
          <p:nvPr/>
        </p:nvSpPr>
        <p:spPr>
          <a:xfrm>
            <a:off x="1565643" y="3711158"/>
            <a:ext cx="965799" cy="1"/>
          </a:xfrm>
          <a:prstGeom prst="line">
            <a:avLst/>
          </a:prstGeom>
          <a:ln w="381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76" name="Line"/>
          <p:cNvSpPr/>
          <p:nvPr/>
        </p:nvSpPr>
        <p:spPr>
          <a:xfrm flipV="1">
            <a:off x="10116781" y="4862515"/>
            <a:ext cx="1" cy="665969"/>
          </a:xfrm>
          <a:prstGeom prst="line">
            <a:avLst/>
          </a:prstGeom>
          <a:ln w="38100">
            <a:solidFill>
              <a:schemeClr val="accent1"/>
            </a:solidFill>
            <a:miter/>
            <a:head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77" name="Line"/>
          <p:cNvSpPr/>
          <p:nvPr/>
        </p:nvSpPr>
        <p:spPr>
          <a:xfrm>
            <a:off x="5014745" y="3489350"/>
            <a:ext cx="650637" cy="1"/>
          </a:xfrm>
          <a:prstGeom prst="line">
            <a:avLst/>
          </a:prstGeom>
          <a:ln w="381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78" name="Line"/>
          <p:cNvSpPr/>
          <p:nvPr/>
        </p:nvSpPr>
        <p:spPr>
          <a:xfrm>
            <a:off x="8148685" y="3489350"/>
            <a:ext cx="650638" cy="1"/>
          </a:xfrm>
          <a:prstGeom prst="line">
            <a:avLst/>
          </a:prstGeom>
          <a:ln w="381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57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064" y="1155833"/>
            <a:ext cx="2113877" cy="1575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580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1841" y="2622064"/>
            <a:ext cx="2113877" cy="1734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581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6530" y="2701552"/>
            <a:ext cx="1941756" cy="1575597"/>
          </a:xfrm>
          <a:prstGeom prst="rect">
            <a:avLst/>
          </a:prstGeom>
          <a:ln w="12700">
            <a:miter lim="400000"/>
          </a:ln>
        </p:spPr>
      </p:pic>
      <p:pic>
        <p:nvPicPr>
          <p:cNvPr id="582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2202" y="2777966"/>
            <a:ext cx="2401425" cy="1575597"/>
          </a:xfrm>
          <a:prstGeom prst="rect">
            <a:avLst/>
          </a:prstGeom>
          <a:ln w="12700">
            <a:miter lim="400000"/>
          </a:ln>
        </p:spPr>
      </p:pic>
      <p:sp>
        <p:nvSpPr>
          <p:cNvPr id="583" name="Peak Finding"/>
          <p:cNvSpPr/>
          <p:nvPr/>
        </p:nvSpPr>
        <p:spPr>
          <a:xfrm>
            <a:off x="9028552" y="2171042"/>
            <a:ext cx="2388725" cy="337962"/>
          </a:xfrm>
          <a:prstGeom prst="rect">
            <a:avLst/>
          </a:prstGeom>
          <a:solidFill>
            <a:schemeClr val="accent1"/>
          </a:solidFill>
          <a:ln w="12700">
            <a:solidFill>
              <a:srgbClr val="4EADEA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 sz="1600">
                <a:solidFill>
                  <a:srgbClr val="FFFFFF"/>
                </a:solidFill>
              </a:defRPr>
            </a:lvl1pPr>
          </a:lstStyle>
          <a:p>
            <a:r>
              <a:t>Peak Finding</a:t>
            </a:r>
          </a:p>
        </p:txBody>
      </p:sp>
      <p:sp>
        <p:nvSpPr>
          <p:cNvPr id="584" name="Line"/>
          <p:cNvSpPr/>
          <p:nvPr/>
        </p:nvSpPr>
        <p:spPr>
          <a:xfrm>
            <a:off x="9299974" y="4425612"/>
            <a:ext cx="1633614" cy="1"/>
          </a:xfrm>
          <a:prstGeom prst="line">
            <a:avLst/>
          </a:prstGeom>
          <a:ln w="25400">
            <a:solidFill>
              <a:schemeClr val="accent1"/>
            </a:solidFill>
            <a:miter/>
            <a:headEnd type="arrow"/>
            <a:tailEnd type="arrow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85" name="Identified Cluster Size"/>
          <p:cNvSpPr txBox="1"/>
          <p:nvPr/>
        </p:nvSpPr>
        <p:spPr>
          <a:xfrm>
            <a:off x="9323509" y="4477448"/>
            <a:ext cx="1586544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r>
              <a:t>Identified Cluster Size</a:t>
            </a:r>
          </a:p>
        </p:txBody>
      </p:sp>
      <p:sp>
        <p:nvSpPr>
          <p:cNvPr id="586" name="Cluster Identification Process"/>
          <p:cNvSpPr txBox="1">
            <a:spLocks noGrp="1"/>
          </p:cNvSpPr>
          <p:nvPr>
            <p:ph type="title"/>
          </p:nvPr>
        </p:nvSpPr>
        <p:spPr>
          <a:xfrm>
            <a:off x="3803983" y="469139"/>
            <a:ext cx="6176034" cy="65033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t>Cluster Identification Process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87" name="Use   Channel Gaussian"/>
              <p:cNvSpPr txBox="1"/>
              <p:nvPr/>
            </p:nvSpPr>
            <p:spPr>
              <a:xfrm>
                <a:off x="5591650" y="4434929"/>
                <a:ext cx="2654260" cy="34929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45719" rIns="45719">
                <a:spAutoFit/>
              </a:bodyPr>
              <a:lstStyle/>
              <a:p>
                <a:pPr>
                  <a:defRPr sz="1500"/>
                </a:pPr>
                <a:r>
                  <a:t>Use </a:t>
                </a:r>
                <a14:m>
                  <m:oMath xmlns:m="http://schemas.openxmlformats.org/officeDocument/2006/math">
                    <m:r>
                      <a:rPr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t> Channel Gaussian</a:t>
                </a:r>
              </a:p>
            </p:txBody>
          </p:sp>
        </mc:Choice>
        <mc:Fallback>
          <p:sp>
            <p:nvSpPr>
              <p:cNvPr id="587" name="Use   Channel Gaussia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1650" y="4434929"/>
                <a:ext cx="2654260" cy="349294"/>
              </a:xfrm>
              <a:prstGeom prst="rect">
                <a:avLst/>
              </a:prstGeom>
              <a:blipFill>
                <a:blip r:embed="rId8"/>
                <a:stretch>
                  <a:fillRect l="-2523" r="-2294" b="-2105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88" name="Use  mm Gaussian"/>
              <p:cNvSpPr txBox="1"/>
              <p:nvPr/>
            </p:nvSpPr>
            <p:spPr>
              <a:xfrm>
                <a:off x="2656317" y="4434929"/>
                <a:ext cx="2382182" cy="34929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45719" rIns="45719">
                <a:spAutoFit/>
              </a:bodyPr>
              <a:lstStyle/>
              <a:p>
                <a:pPr>
                  <a:defRPr sz="1500"/>
                </a:pPr>
                <a:r>
                  <a:t>Use </a:t>
                </a:r>
                <a14:m>
                  <m:oMath xmlns:m="http://schemas.openxmlformats.org/officeDocument/2006/math">
                    <m:r>
                      <a:rPr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=0.2</m:t>
                    </m:r>
                  </m:oMath>
                </a14:m>
                <a:r>
                  <a:t>mm Gaussian</a:t>
                </a:r>
              </a:p>
            </p:txBody>
          </p:sp>
        </mc:Choice>
        <mc:Fallback>
          <p:sp>
            <p:nvSpPr>
              <p:cNvPr id="588" name="Use  mm Gaussia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6317" y="4434929"/>
                <a:ext cx="2382182" cy="349294"/>
              </a:xfrm>
              <a:prstGeom prst="rect">
                <a:avLst/>
              </a:prstGeom>
              <a:blipFill>
                <a:blip r:embed="rId9"/>
                <a:stretch>
                  <a:fillRect l="-3069" r="-2046" b="-2105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9" name="Increases Signal to Noise"/>
          <p:cNvSpPr txBox="1"/>
          <p:nvPr/>
        </p:nvSpPr>
        <p:spPr>
          <a:xfrm>
            <a:off x="2787269" y="5051087"/>
            <a:ext cx="2120278" cy="288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r>
              <a:t>Increases Signal to Noise</a:t>
            </a:r>
          </a:p>
        </p:txBody>
      </p:sp>
      <p:sp>
        <p:nvSpPr>
          <p:cNvPr id="590" name="Gaussian size optimized for multitrack resolution"/>
          <p:cNvSpPr txBox="1"/>
          <p:nvPr/>
        </p:nvSpPr>
        <p:spPr>
          <a:xfrm>
            <a:off x="5562860" y="4949487"/>
            <a:ext cx="3030144" cy="492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400"/>
            </a:lvl1pPr>
          </a:lstStyle>
          <a:p>
            <a:r>
              <a:t>Gaussian size optimized for multitrack resolution</a:t>
            </a:r>
          </a:p>
        </p:txBody>
      </p:sp>
      <p:sp>
        <p:nvSpPr>
          <p:cNvPr id="591" name="Uses dynamic thresholds…"/>
          <p:cNvSpPr txBox="1"/>
          <p:nvPr/>
        </p:nvSpPr>
        <p:spPr>
          <a:xfrm>
            <a:off x="8707842" y="1215287"/>
            <a:ext cx="3030144" cy="6952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/>
            </a:pPr>
            <a:r>
              <a:t>Uses dynamic thresholds</a:t>
            </a:r>
          </a:p>
          <a:p>
            <a:pPr>
              <a:defRPr sz="1400"/>
            </a:pPr>
            <a:r>
              <a:t>Parameters tuned for detecting cluster width and multitrack accuracy</a:t>
            </a:r>
          </a:p>
        </p:txBody>
      </p:sp>
      <p:sp>
        <p:nvSpPr>
          <p:cNvPr id="592" name="Channels"/>
          <p:cNvSpPr txBox="1"/>
          <p:nvPr/>
        </p:nvSpPr>
        <p:spPr>
          <a:xfrm>
            <a:off x="1193809" y="2777590"/>
            <a:ext cx="694387" cy="239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100"/>
            </a:lvl1pPr>
          </a:lstStyle>
          <a:p>
            <a:r>
              <a:t>Channels</a:t>
            </a:r>
          </a:p>
        </p:txBody>
      </p:sp>
      <p:sp>
        <p:nvSpPr>
          <p:cNvPr id="593" name="Readout"/>
          <p:cNvSpPr txBox="1"/>
          <p:nvPr/>
        </p:nvSpPr>
        <p:spPr>
          <a:xfrm rot="16200000">
            <a:off x="31949" y="1823996"/>
            <a:ext cx="632313" cy="239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100"/>
            </a:lvl1pPr>
          </a:lstStyle>
          <a:p>
            <a:r>
              <a:t>Readout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1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0" grpId="1" animBg="1" advAuto="0"/>
      <p:bldP spid="571" grpId="10" animBg="1" advAuto="0"/>
      <p:bldP spid="573" grpId="19" animBg="1" advAuto="0"/>
      <p:bldP spid="574" grpId="5" animBg="1" advAuto="0"/>
      <p:bldP spid="575" grpId="4" animBg="1" advAuto="0"/>
      <p:bldP spid="576" grpId="18" animBg="1" advAuto="0"/>
      <p:bldP spid="577" grpId="7" animBg="1" advAuto="0"/>
      <p:bldP spid="578" grpId="16" animBg="1" advAuto="0"/>
      <p:bldP spid="580" grpId="8" animBg="1" advAuto="0"/>
      <p:bldP spid="581" grpId="2" animBg="1" advAuto="0"/>
      <p:bldP spid="582" grpId="13" animBg="1" advAuto="0"/>
      <p:bldP spid="583" grpId="12" animBg="1" advAuto="0"/>
      <p:bldP spid="584" grpId="14" animBg="1" advAuto="0"/>
      <p:bldP spid="585" grpId="15" animBg="1" advAuto="0"/>
      <p:bldP spid="587" grpId="9" animBg="1" advAuto="0"/>
      <p:bldP spid="588" grpId="3" animBg="1" advAuto="0"/>
      <p:bldP spid="589" grpId="6" animBg="1" advAuto="0"/>
      <p:bldP spid="590" grpId="11" animBg="1" advAuto="0"/>
      <p:bldP spid="591" grpId="17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Position Reconstruction"/>
          <p:cNvSpPr txBox="1">
            <a:spLocks noGrp="1"/>
          </p:cNvSpPr>
          <p:nvPr>
            <p:ph type="title"/>
          </p:nvPr>
        </p:nvSpPr>
        <p:spPr>
          <a:xfrm>
            <a:off x="681471" y="979687"/>
            <a:ext cx="6176033" cy="65033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t>Position Reconstruction</a:t>
            </a:r>
          </a:p>
        </p:txBody>
      </p:sp>
      <p:sp>
        <p:nvSpPr>
          <p:cNvPr id="598" name="Use Charge Centroid Method…"/>
          <p:cNvSpPr txBox="1">
            <a:spLocks noGrp="1"/>
          </p:cNvSpPr>
          <p:nvPr>
            <p:ph type="body" sz="quarter" idx="1"/>
          </p:nvPr>
        </p:nvSpPr>
        <p:spPr>
          <a:xfrm>
            <a:off x="911513" y="1738133"/>
            <a:ext cx="5715948" cy="884062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Use Charge Centroid Method</a:t>
            </a:r>
          </a:p>
          <a:p>
            <a:pPr>
              <a:defRPr sz="1800"/>
            </a:pPr>
            <a:r>
              <a:t>Can get to submillimeter accuracy</a:t>
            </a:r>
          </a:p>
        </p:txBody>
      </p:sp>
      <p:pic>
        <p:nvPicPr>
          <p:cNvPr id="59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438" y="170969"/>
            <a:ext cx="3811848" cy="2985947"/>
          </a:xfrm>
          <a:prstGeom prst="rect">
            <a:avLst/>
          </a:prstGeom>
          <a:ln w="12700">
            <a:miter lim="400000"/>
          </a:ln>
        </p:spPr>
      </p:pic>
      <p:pic>
        <p:nvPicPr>
          <p:cNvPr id="60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032" y="3457840"/>
            <a:ext cx="3591209" cy="2356223"/>
          </a:xfrm>
          <a:prstGeom prst="rect">
            <a:avLst/>
          </a:prstGeom>
          <a:ln w="12700">
            <a:miter lim="400000"/>
          </a:ln>
        </p:spPr>
      </p:pic>
      <p:sp>
        <p:nvSpPr>
          <p:cNvPr id="601" name="Line"/>
          <p:cNvSpPr/>
          <p:nvPr/>
        </p:nvSpPr>
        <p:spPr>
          <a:xfrm>
            <a:off x="1387257" y="6156421"/>
            <a:ext cx="2642724" cy="1"/>
          </a:xfrm>
          <a:prstGeom prst="line">
            <a:avLst/>
          </a:prstGeom>
          <a:ln w="25400">
            <a:solidFill>
              <a:schemeClr val="accent1"/>
            </a:solidFill>
            <a:miter/>
            <a:headEnd type="arrow"/>
            <a:tailEnd type="arrow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02" name="Identified Cluster Size"/>
          <p:cNvSpPr txBox="1"/>
          <p:nvPr/>
        </p:nvSpPr>
        <p:spPr>
          <a:xfrm>
            <a:off x="1915347" y="6242112"/>
            <a:ext cx="1586544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r>
              <a:t>Identified Cluster Size</a:t>
            </a:r>
          </a:p>
        </p:txBody>
      </p:sp>
      <p:sp>
        <p:nvSpPr>
          <p:cNvPr id="603" name="Line"/>
          <p:cNvSpPr/>
          <p:nvPr/>
        </p:nvSpPr>
        <p:spPr>
          <a:xfrm flipH="1">
            <a:off x="2769538" y="3947977"/>
            <a:ext cx="1987843" cy="1702273"/>
          </a:xfrm>
          <a:prstGeom prst="line">
            <a:avLst/>
          </a:prstGeom>
          <a:ln w="381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04" name="Take weighted average between green markers"/>
          <p:cNvSpPr txBox="1"/>
          <p:nvPr/>
        </p:nvSpPr>
        <p:spPr>
          <a:xfrm>
            <a:off x="4872862" y="3135029"/>
            <a:ext cx="1969590" cy="884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Take weighted average between green markers</a:t>
            </a:r>
          </a:p>
        </p:txBody>
      </p:sp>
      <p:pic>
        <p:nvPicPr>
          <p:cNvPr id="60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5543" y="3376598"/>
            <a:ext cx="4238699" cy="3378414"/>
          </a:xfrm>
          <a:prstGeom prst="rect">
            <a:avLst/>
          </a:prstGeom>
          <a:ln w="12700">
            <a:miter lim="400000"/>
          </a:ln>
        </p:spPr>
      </p:pic>
      <p:sp>
        <p:nvSpPr>
          <p:cNvPr id="606" name="Counts"/>
          <p:cNvSpPr txBox="1"/>
          <p:nvPr/>
        </p:nvSpPr>
        <p:spPr>
          <a:xfrm rot="16200000">
            <a:off x="6594803" y="4906629"/>
            <a:ext cx="587014" cy="239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100"/>
            </a:lvl1pPr>
          </a:lstStyle>
          <a:p>
            <a:r>
              <a:t>Counts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07" name="Equation"/>
              <p:cNvSpPr txBox="1"/>
              <p:nvPr/>
            </p:nvSpPr>
            <p:spPr>
              <a:xfrm>
                <a:off x="3222234" y="3648714"/>
                <a:ext cx="1094507" cy="57470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8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∑</m:t>
                          </m:r>
                          <m:sSub>
                            <m:sSubPr>
                              <m:ctrlPr>
                                <a:rPr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∑</m:t>
                          </m:r>
                          <m:sSub>
                            <m:sSubPr>
                              <m:ctrlPr>
                                <a:rPr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607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2234" y="3648714"/>
                <a:ext cx="1094507" cy="57470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08" name="Text"/>
              <p:cNvSpPr txBox="1"/>
              <p:nvPr/>
            </p:nvSpPr>
            <p:spPr>
              <a:xfrm rot="16200000">
                <a:off x="603568" y="4426898"/>
                <a:ext cx="298339" cy="41810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3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sz="2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608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03568" y="4426898"/>
                <a:ext cx="298339" cy="418106"/>
              </a:xfrm>
              <a:prstGeom prst="rect">
                <a:avLst/>
              </a:prstGeom>
              <a:blipFill>
                <a:blip r:embed="rId7"/>
                <a:stretch>
                  <a:fillRect t="-16327" r="-18841" b="-1836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09" name="Text"/>
              <p:cNvSpPr txBox="1"/>
              <p:nvPr/>
            </p:nvSpPr>
            <p:spPr>
              <a:xfrm>
                <a:off x="2728001" y="5658357"/>
                <a:ext cx="239271" cy="41810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05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sz="20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609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8001" y="5658357"/>
                <a:ext cx="239271" cy="418107"/>
              </a:xfrm>
              <a:prstGeom prst="rect">
                <a:avLst/>
              </a:prstGeom>
              <a:blipFill>
                <a:blip r:embed="rId8"/>
                <a:stretch>
                  <a:fillRect l="-7692" r="-33333" b="-144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Track Reconstruction"/>
          <p:cNvSpPr txBox="1">
            <a:spLocks noGrp="1"/>
          </p:cNvSpPr>
          <p:nvPr>
            <p:ph type="title"/>
          </p:nvPr>
        </p:nvSpPr>
        <p:spPr>
          <a:xfrm>
            <a:off x="681471" y="979687"/>
            <a:ext cx="6176033" cy="65033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t>Track Reconstruction</a:t>
            </a:r>
          </a:p>
        </p:txBody>
      </p:sp>
      <p:sp>
        <p:nvSpPr>
          <p:cNvPr id="614" name="Connect all hits between two GEM layers…"/>
          <p:cNvSpPr txBox="1">
            <a:spLocks noGrp="1"/>
          </p:cNvSpPr>
          <p:nvPr>
            <p:ph type="body" sz="quarter" idx="1"/>
          </p:nvPr>
        </p:nvSpPr>
        <p:spPr>
          <a:xfrm>
            <a:off x="911513" y="1684686"/>
            <a:ext cx="5715948" cy="1867361"/>
          </a:xfrm>
          <a:prstGeom prst="rect">
            <a:avLst/>
          </a:prstGeom>
        </p:spPr>
        <p:txBody>
          <a:bodyPr/>
          <a:lstStyle/>
          <a:p>
            <a:pPr marL="217170" indent="-217170" defTabSz="868680">
              <a:spcBef>
                <a:spcPts val="900"/>
              </a:spcBef>
              <a:defRPr sz="1710"/>
            </a:pPr>
            <a:r>
              <a:t>Connect all hits between two GEM layers</a:t>
            </a:r>
          </a:p>
          <a:p>
            <a:pPr marL="217170" indent="-217170" defTabSz="868680">
              <a:spcBef>
                <a:spcPts val="900"/>
              </a:spcBef>
              <a:defRPr sz="1710"/>
            </a:pPr>
            <a:r>
              <a:t>Filter out any tracks that dont have corresponding trigger hits</a:t>
            </a:r>
          </a:p>
          <a:p>
            <a:pPr marL="217170" indent="-217170" defTabSz="868680">
              <a:spcBef>
                <a:spcPts val="900"/>
              </a:spcBef>
              <a:defRPr sz="1710"/>
            </a:pPr>
            <a:r>
              <a:t>Simple &amp; fast reconstruction</a:t>
            </a:r>
          </a:p>
          <a:p>
            <a:pPr marL="217170" indent="-217170" defTabSz="868680">
              <a:spcBef>
                <a:spcPts val="900"/>
              </a:spcBef>
              <a:defRPr sz="1710"/>
            </a:pPr>
            <a:r>
              <a:t>Does not need very sophisticated algorithm due to low event rate</a:t>
            </a:r>
          </a:p>
        </p:txBody>
      </p:sp>
      <p:pic>
        <p:nvPicPr>
          <p:cNvPr id="615" name="Image" descr="Image"/>
          <p:cNvPicPr>
            <a:picLocks noChangeAspect="1"/>
          </p:cNvPicPr>
          <p:nvPr/>
        </p:nvPicPr>
        <p:blipFill>
          <a:blip r:embed="rId2"/>
          <a:srcRect t="4569"/>
          <a:stretch>
            <a:fillRect/>
          </a:stretch>
        </p:blipFill>
        <p:spPr>
          <a:xfrm>
            <a:off x="7917237" y="441640"/>
            <a:ext cx="4071248" cy="3223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61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177" y="3619416"/>
            <a:ext cx="3379293" cy="2978234"/>
          </a:xfrm>
          <a:prstGeom prst="rect">
            <a:avLst/>
          </a:prstGeom>
          <a:ln w="12700">
            <a:miter lim="400000"/>
          </a:ln>
        </p:spPr>
      </p:pic>
      <p:pic>
        <p:nvPicPr>
          <p:cNvPr id="61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2634" y="3606716"/>
            <a:ext cx="3541683" cy="2978234"/>
          </a:xfrm>
          <a:prstGeom prst="rect">
            <a:avLst/>
          </a:prstGeom>
          <a:ln w="12700">
            <a:miter lim="400000"/>
          </a:ln>
        </p:spPr>
      </p:pic>
      <p:sp>
        <p:nvSpPr>
          <p:cNvPr id="618" name="High angular and position resolution"/>
          <p:cNvSpPr txBox="1"/>
          <p:nvPr/>
        </p:nvSpPr>
        <p:spPr>
          <a:xfrm>
            <a:off x="8036204" y="4726899"/>
            <a:ext cx="3155446" cy="1156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marL="228600" indent="-228600" defTabSz="914400">
              <a:lnSpc>
                <a:spcPct val="90000"/>
              </a:lnSpc>
              <a:spcBef>
                <a:spcPts val="1000"/>
              </a:spcBef>
              <a:buClr>
                <a:srgbClr val="00B0F0"/>
              </a:buClr>
              <a:buSzPct val="100000"/>
              <a:buChar char="▪"/>
            </a:lvl1pPr>
          </a:lstStyle>
          <a:p>
            <a:r>
              <a:t>High angular and position resolution</a:t>
            </a:r>
          </a:p>
        </p:txBody>
      </p:sp>
      <p:sp>
        <p:nvSpPr>
          <p:cNvPr id="619" name="Positron Side"/>
          <p:cNvSpPr txBox="1"/>
          <p:nvPr/>
        </p:nvSpPr>
        <p:spPr>
          <a:xfrm>
            <a:off x="9447521" y="196106"/>
            <a:ext cx="1010578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r>
              <a:t>Positron Side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Custom Design">
  <a:themeElements>
    <a:clrScheme name="Custom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Custom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Custom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Custom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Custom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Custom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994</Words>
  <Application>Microsoft Office PowerPoint</Application>
  <PresentationFormat>Widescreen</PresentationFormat>
  <Paragraphs>200</Paragraphs>
  <Slides>16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Arial Black</vt:lpstr>
      <vt:lpstr>Calibri</vt:lpstr>
      <vt:lpstr>Cambria Math</vt:lpstr>
      <vt:lpstr>Custom Design</vt:lpstr>
      <vt:lpstr>Particle Tracking and Event Reconstruction using Gas Electron Multipliers for DarkLight</vt:lpstr>
      <vt:lpstr>Dark Matter ∈ a 🥜</vt:lpstr>
      <vt:lpstr>DarkLight</vt:lpstr>
      <vt:lpstr>Gas Electron Multipliers (GEMs)</vt:lpstr>
      <vt:lpstr>DarkLight Simulation/Analysis Framework</vt:lpstr>
      <vt:lpstr>GEM Data Analysis Pipeline</vt:lpstr>
      <vt:lpstr>Cluster Identification Process</vt:lpstr>
      <vt:lpstr>Position Reconstruction</vt:lpstr>
      <vt:lpstr>Track Reconstruction</vt:lpstr>
      <vt:lpstr>Summary</vt:lpstr>
      <vt:lpstr>DarkLight Timeline</vt:lpstr>
      <vt:lpstr>Thank you Merci</vt:lpstr>
      <vt:lpstr>X17 Anomaly</vt:lpstr>
      <vt:lpstr>Other Experimental Efforts</vt:lpstr>
      <vt:lpstr>Expected Signal</vt:lpstr>
      <vt:lpstr>GEM Digitization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Christine Kraus</cp:lastModifiedBy>
  <cp:revision>1</cp:revision>
  <dcterms:modified xsi:type="dcterms:W3CDTF">2025-08-12T10:12:05Z</dcterms:modified>
</cp:coreProperties>
</file>