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45e2a6e2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45e2a6e2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5b4a448d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5b4a448d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5b4a448d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5b4a448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5b4a448d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75b4a448d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5b4a448d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5b4a448d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75f304838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75f304838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34f45a4b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34f45a4b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5b4a448d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5b4a448d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5b4a448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5b4a448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5b4a448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5b4a448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5b4a448d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5b4a448d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45e2a6e2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45e2a6e2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5b4a448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5b4a448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5b4a448d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75b4a448d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45e2a6e2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745e2a6e2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745e2a6e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745e2a6e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www.popeinc.com/equipment/wiped-film-distillation-equipment/process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Relationship Id="rId5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noplus.phy.queensu.ca/about.html" TargetMode="External"/><Relationship Id="rId4" Type="http://schemas.openxmlformats.org/officeDocument/2006/relationships/hyperlink" Target="https://legend-exp.org/science/neutrinoless-bb-decay/neutrinos-vs-no-neutrinos" TargetMode="External"/><Relationship Id="rId5" Type="http://schemas.openxmlformats.org/officeDocument/2006/relationships/hyperlink" Target="https://www.echemi.com/produce/pr22080127786-n-n-dimethyldodecylamine.html" TargetMode="External"/><Relationship Id="rId6" Type="http://schemas.openxmlformats.org/officeDocument/2006/relationships/hyperlink" Target="https://openclipart.org/detail/196256/safety-goggles" TargetMode="External"/><Relationship Id="rId7" Type="http://schemas.openxmlformats.org/officeDocument/2006/relationships/hyperlink" Target="https://www.vexels.com/png-svg/preview/318801/green-cleaning-gloves" TargetMode="External"/><Relationship Id="rId8" Type="http://schemas.openxmlformats.org/officeDocument/2006/relationships/hyperlink" Target="https://www.popeinc.com/equipment/wiped-film-distillation-equipment/proces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snoplus.phy.queensu.ca/about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hyperlink" Target="https://openclipart.org/detail/196256/safety-goggles" TargetMode="External"/><Relationship Id="rId6" Type="http://schemas.openxmlformats.org/officeDocument/2006/relationships/hyperlink" Target="https://www.vexels.com/png-svg/preview/318801/green-cleaning-glove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050" y="1123300"/>
            <a:ext cx="4333875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453575"/>
            <a:ext cx="8520600" cy="13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DDA Purification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For 0vββ Search</a:t>
            </a:r>
            <a:endParaRPr sz="45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410925"/>
            <a:ext cx="8520600" cy="14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629">
                <a:solidFill>
                  <a:srgbClr val="434343"/>
                </a:solidFill>
              </a:rPr>
              <a:t>Noah Fenlon</a:t>
            </a:r>
            <a:endParaRPr sz="1629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29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629">
                <a:solidFill>
                  <a:srgbClr val="434343"/>
                </a:solidFill>
              </a:rPr>
              <a:t>Supervisor: Szymon Manecki</a:t>
            </a:r>
            <a:endParaRPr sz="1629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29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629">
                <a:solidFill>
                  <a:srgbClr val="434343"/>
                </a:solidFill>
              </a:rPr>
              <a:t>SNO+</a:t>
            </a:r>
            <a:endParaRPr sz="1629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1629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629">
                <a:solidFill>
                  <a:srgbClr val="434343"/>
                </a:solidFill>
              </a:rPr>
              <a:t>August 12, 2025</a:t>
            </a:r>
            <a:endParaRPr sz="1629">
              <a:solidFill>
                <a:srgbClr val="434343"/>
              </a:solidFill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7FB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83185" y="0"/>
            <a:ext cx="64495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-10425" y="3663000"/>
            <a:ext cx="12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Tube Feed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37" name="Google Shape;137;p22"/>
          <p:cNvCxnSpPr>
            <a:stCxn id="136" idx="3"/>
          </p:cNvCxnSpPr>
          <p:nvPr/>
        </p:nvCxnSpPr>
        <p:spPr>
          <a:xfrm>
            <a:off x="1283175" y="3893850"/>
            <a:ext cx="322800" cy="528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22"/>
          <p:cNvSpPr txBox="1"/>
          <p:nvPr/>
        </p:nvSpPr>
        <p:spPr>
          <a:xfrm>
            <a:off x="7814250" y="3612750"/>
            <a:ext cx="129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Distillate Pump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39" name="Google Shape;139;p22"/>
          <p:cNvCxnSpPr>
            <a:stCxn id="138" idx="1"/>
          </p:cNvCxnSpPr>
          <p:nvPr/>
        </p:nvCxnSpPr>
        <p:spPr>
          <a:xfrm flipH="1">
            <a:off x="5023950" y="3982200"/>
            <a:ext cx="2790300" cy="61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2"/>
          <p:cNvSpPr txBox="1"/>
          <p:nvPr/>
        </p:nvSpPr>
        <p:spPr>
          <a:xfrm>
            <a:off x="-10425" y="1864750"/>
            <a:ext cx="129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Residue Pump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1" name="Google Shape;141;p22"/>
          <p:cNvCxnSpPr/>
          <p:nvPr/>
        </p:nvCxnSpPr>
        <p:spPr>
          <a:xfrm>
            <a:off x="1057100" y="2181400"/>
            <a:ext cx="1927800" cy="2308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2"/>
          <p:cNvSpPr txBox="1"/>
          <p:nvPr/>
        </p:nvSpPr>
        <p:spPr>
          <a:xfrm>
            <a:off x="7814250" y="440475"/>
            <a:ext cx="12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Cold Trap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3" name="Google Shape;143;p22"/>
          <p:cNvCxnSpPr>
            <a:stCxn id="142" idx="1"/>
          </p:cNvCxnSpPr>
          <p:nvPr/>
        </p:nvCxnSpPr>
        <p:spPr>
          <a:xfrm flipH="1">
            <a:off x="5633550" y="671325"/>
            <a:ext cx="2180700" cy="118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2"/>
          <p:cNvSpPr txBox="1"/>
          <p:nvPr/>
        </p:nvSpPr>
        <p:spPr>
          <a:xfrm>
            <a:off x="-10425" y="81600"/>
            <a:ext cx="141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Distillation Column and Wiper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45" name="Google Shape;145;p22"/>
          <p:cNvCxnSpPr>
            <a:endCxn id="144" idx="3"/>
          </p:cNvCxnSpPr>
          <p:nvPr/>
        </p:nvCxnSpPr>
        <p:spPr>
          <a:xfrm rot="10800000">
            <a:off x="1406475" y="589500"/>
            <a:ext cx="1759500" cy="99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2"/>
          <p:cNvSpPr txBox="1"/>
          <p:nvPr/>
        </p:nvSpPr>
        <p:spPr>
          <a:xfrm>
            <a:off x="5816225" y="48666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https://www.popeinc.com/equipment/wiped-film-distillation-equipment/process/</a:t>
            </a:r>
            <a:r>
              <a:rPr lang="en" sz="6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0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Quality Assurance (QA) 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200325"/>
            <a:ext cx="4477200" cy="37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Currently takes place in glove bag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</a:t>
            </a:r>
            <a:r>
              <a:rPr lang="en"/>
              <a:t>ltraviolet-visible spectroscopy (UV-VIS) and turbidity measurements taken from sample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Results reflect how effective distillation parameters were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Goal for distillation is effective AND efficient </a:t>
            </a:r>
            <a:endParaRPr/>
          </a:p>
        </p:txBody>
      </p:sp>
      <p:pic>
        <p:nvPicPr>
          <p:cNvPr id="153" name="Google Shape;153;p23" title="20250731_14244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000" y="229700"/>
            <a:ext cx="3513062" cy="46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DDA Test Batch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5457900" y="1119775"/>
            <a:ext cx="3374400" cy="3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Two week period running the DDA still in 12 hour shifts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Frequent sampling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 test run to make sure final batch passes QA and better assess still parameters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Successful, with successive samples having lower absorption features </a:t>
            </a:r>
            <a:endParaRPr/>
          </a:p>
        </p:txBody>
      </p:sp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4" title="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0" y="1318525"/>
            <a:ext cx="5200160" cy="349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4"/>
          <p:cNvCxnSpPr>
            <a:endCxn id="164" idx="1"/>
          </p:cNvCxnSpPr>
          <p:nvPr/>
        </p:nvCxnSpPr>
        <p:spPr>
          <a:xfrm flipH="1" rot="10800000">
            <a:off x="3503500" y="2867400"/>
            <a:ext cx="609300" cy="83100"/>
          </a:xfrm>
          <a:prstGeom prst="straightConnector1">
            <a:avLst/>
          </a:prstGeom>
          <a:noFill/>
          <a:ln cap="flat" cmpd="sng" w="19050">
            <a:solidFill>
              <a:srgbClr val="57A54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4"/>
          <p:cNvCxnSpPr/>
          <p:nvPr/>
        </p:nvCxnSpPr>
        <p:spPr>
          <a:xfrm flipH="1" rot="10800000">
            <a:off x="3291075" y="2161000"/>
            <a:ext cx="778200" cy="645300"/>
          </a:xfrm>
          <a:prstGeom prst="straightConnector1">
            <a:avLst/>
          </a:prstGeom>
          <a:noFill/>
          <a:ln cap="flat" cmpd="sng" w="19050">
            <a:solidFill>
              <a:srgbClr val="D59E4D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6" name="Google Shape;166;p24"/>
          <p:cNvSpPr txBox="1"/>
          <p:nvPr/>
        </p:nvSpPr>
        <p:spPr>
          <a:xfrm>
            <a:off x="4070100" y="1868525"/>
            <a:ext cx="1030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Feed sample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1795175" y="3081575"/>
            <a:ext cx="66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Distilled samples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168" name="Google Shape;168;p24"/>
          <p:cNvCxnSpPr/>
          <p:nvPr/>
        </p:nvCxnSpPr>
        <p:spPr>
          <a:xfrm flipH="1" rot="10800000">
            <a:off x="2389775" y="2755050"/>
            <a:ext cx="573600" cy="358500"/>
          </a:xfrm>
          <a:prstGeom prst="straightConnector1">
            <a:avLst/>
          </a:prstGeom>
          <a:noFill/>
          <a:ln cap="flat" cmpd="sng" w="19050">
            <a:solidFill>
              <a:srgbClr val="D85B6E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4"/>
          <p:cNvCxnSpPr>
            <a:stCxn id="167" idx="3"/>
          </p:cNvCxnSpPr>
          <p:nvPr/>
        </p:nvCxnSpPr>
        <p:spPr>
          <a:xfrm flipH="1" rot="10800000">
            <a:off x="2461475" y="3123875"/>
            <a:ext cx="604200" cy="204000"/>
          </a:xfrm>
          <a:prstGeom prst="straightConnector1">
            <a:avLst/>
          </a:prstGeom>
          <a:noFill/>
          <a:ln cap="flat" cmpd="sng" w="19050">
            <a:solidFill>
              <a:srgbClr val="3D799B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4" name="Google Shape;164;p24"/>
          <p:cNvSpPr txBox="1"/>
          <p:nvPr/>
        </p:nvSpPr>
        <p:spPr>
          <a:xfrm>
            <a:off x="4112800" y="2621100"/>
            <a:ext cx="11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Degassed  sample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Glovebox Efforts </a:t>
            </a:r>
            <a:endParaRPr/>
          </a:p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125700" y="1261225"/>
            <a:ext cx="3466500" cy="3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Glovebag is incredibly unwieldy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My project was to ship NEWS-G glovebox from underground to surface and repurpose for DDA QA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Will reduce spills and allow for QA to be done more precisely and comfortably</a:t>
            </a:r>
            <a:endParaRPr/>
          </a:p>
        </p:txBody>
      </p:sp>
      <p:pic>
        <p:nvPicPr>
          <p:cNvPr id="176" name="Google Shape;176;p25" title="IMG_1657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1175" y="303650"/>
            <a:ext cx="2913198" cy="218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 title="IMG_1661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3349" y="1118050"/>
            <a:ext cx="2293275" cy="30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 title="thumbnail_IMG_1846 (2).jpg"/>
          <p:cNvPicPr preferRelativeResize="0"/>
          <p:nvPr/>
        </p:nvPicPr>
        <p:blipFill rotWithShape="1">
          <a:blip r:embed="rId5">
            <a:alphaModFix/>
          </a:blip>
          <a:srcRect b="41602" l="0" r="0" t="2764"/>
          <a:stretch/>
        </p:blipFill>
        <p:spPr>
          <a:xfrm>
            <a:off x="3691175" y="2571750"/>
            <a:ext cx="2913199" cy="216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Closing Remarks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311700" y="1447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Analyzed DDA quality with QA work throughout summer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throughout test batch to get a better sense of still parameters for DDA loading phase. Successful full run with reasonable QA results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Disassembled, shipped above ground and refurbished glovebox for improved QA in future, working to get new parts for chemical compatibility with DDA</a:t>
            </a:r>
            <a:endParaRPr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1840050" y="388325"/>
            <a:ext cx="546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Thank you! Questions?</a:t>
            </a:r>
            <a:endParaRPr sz="4000"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7" title="IMG_219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050" y="1397975"/>
            <a:ext cx="4493901" cy="337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work for SNO+</a:t>
            </a:r>
            <a:endParaRPr/>
          </a:p>
        </p:txBody>
      </p:sp>
      <p:sp>
        <p:nvSpPr>
          <p:cNvPr id="199" name="Google Shape;19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Assisted with assembly of AmBe calibration source in detector, prepared DCR for internal deployment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Worked on analysis of high energy events in detector, data cutting to look for trends (currently </a:t>
            </a:r>
            <a:r>
              <a:rPr lang="en"/>
              <a:t>incomplete</a:t>
            </a:r>
            <a:r>
              <a:rPr lang="en"/>
              <a:t>!)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Catalogued and prepared for SNO+ spare parts for purchase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Worked at underground transfer station, neutralizing dilute acid</a:t>
            </a:r>
            <a:endParaRPr/>
          </a:p>
        </p:txBody>
      </p:sp>
      <p:sp>
        <p:nvSpPr>
          <p:cNvPr id="200" name="Google Shape;20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https://snoplus.phy.queensu.ca/about.html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APS/Alan Stonebraker - </a:t>
            </a: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https://legend-exp.org/science/neutrinoless-bb-decay/neutrinos-vs-no-neutrinos</a:t>
            </a:r>
            <a:r>
              <a:rPr lang="en" sz="10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https://www.echemi.com/produce/pr22080127786-n-n-dimethyldodecylamine.html</a:t>
            </a:r>
            <a:r>
              <a:rPr lang="en" sz="10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https://openclipart.org/detail/196256/safety-goggles</a:t>
            </a:r>
            <a:r>
              <a:rPr lang="en" sz="10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https://www.vexels.com/png-svg/preview/318801/green-cleaning-gloves</a:t>
            </a:r>
            <a:r>
              <a:rPr lang="en" sz="10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8"/>
              </a:rPr>
              <a:t>https://www.popeinc.com/equipment/wiped-film-distillation-equipment/process/</a:t>
            </a:r>
            <a:r>
              <a:rPr lang="en" sz="105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21252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introduction to SNO+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71475"/>
            <a:ext cx="4749300" cy="37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6m radius spherical neutrino detector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Instrumented by ~9000 PMTs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Filled with liquid scintillator, Linear Alkyl-Benzene (LAB)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Submerged in ultra-pure water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Ultimate goal of SNO+ is to search for neutrinoless double-beta decay (0v</a:t>
            </a:r>
            <a:r>
              <a:rPr lang="en"/>
              <a:t>ββ</a:t>
            </a:r>
            <a:r>
              <a:rPr lang="en"/>
              <a:t>)</a:t>
            </a:r>
            <a:endParaRPr/>
          </a:p>
        </p:txBody>
      </p:sp>
      <p:pic>
        <p:nvPicPr>
          <p:cNvPr id="64" name="Google Shape;64;p14" title="snoplus_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622" y="445025"/>
            <a:ext cx="3138503" cy="43963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993400" y="484137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https://snoplus.phy.queensu.ca/about.html</a:t>
            </a:r>
            <a:endParaRPr sz="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 beta decay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274325" y="1017725"/>
            <a:ext cx="4609500" cy="38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Two versions of double beta decay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If neutrinos are majorana particles, 0vββ exists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Would violate lepton-number conservation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Since in liquid scintillator, looking for electron signature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Tellurium-130 decay results in 2v</a:t>
            </a:r>
            <a:r>
              <a:rPr lang="en"/>
              <a:t>ββ and </a:t>
            </a:r>
            <a:r>
              <a:rPr lang="en"/>
              <a:t>can result in 0vββ</a:t>
            </a:r>
            <a:endParaRPr/>
          </a:p>
        </p:txBody>
      </p:sp>
      <p:pic>
        <p:nvPicPr>
          <p:cNvPr id="73" name="Google Shape;73;p15" title="doublebetadecay.png"/>
          <p:cNvPicPr preferRelativeResize="0"/>
          <p:nvPr/>
        </p:nvPicPr>
        <p:blipFill rotWithShape="1">
          <a:blip r:embed="rId3">
            <a:alphaModFix/>
          </a:blip>
          <a:srcRect b="0" l="0" r="31483" t="0"/>
          <a:stretch/>
        </p:blipFill>
        <p:spPr>
          <a:xfrm>
            <a:off x="268200" y="1488538"/>
            <a:ext cx="3726250" cy="27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92000" y="413157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APS/Alan Stonebraker</a:t>
            </a:r>
            <a:endParaRPr sz="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Tellurium Cocktail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301725"/>
            <a:ext cx="4521900" cy="3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Telluric acid (TeA) is insoluble with LAB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to bond Telluric acid to Butane-Diol (BD) first, make TeBD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chemical reaction is a reverse hydration reaction, creates water - insoluble in mixture, bad for physics</a:t>
            </a:r>
            <a:endParaRPr/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6" title="image.png"/>
          <p:cNvPicPr preferRelativeResize="0"/>
          <p:nvPr/>
        </p:nvPicPr>
        <p:blipFill rotWithShape="1">
          <a:blip r:embed="rId3">
            <a:alphaModFix/>
          </a:blip>
          <a:srcRect b="1712" l="0" r="0" t="1547"/>
          <a:stretch/>
        </p:blipFill>
        <p:spPr>
          <a:xfrm>
            <a:off x="4833600" y="1252900"/>
            <a:ext cx="4005600" cy="2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DDA in the search for 0vββ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569700"/>
            <a:ext cx="8520600" cy="3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TeBD - 3 parts TeA to 1 part BD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DDA plays a crucial role as an amine neutralizer, stabilizes cocktail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DDA neutralization and temperature + pressure controls prevent reverse hydration reaction, solution is then soluble in LAB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is DDA? PPE and Handling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374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N, N-D</a:t>
            </a:r>
            <a:r>
              <a:rPr lang="en"/>
              <a:t>imethylDodecylAmine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Clear liquid, irritant, smells like fish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protection from contact and extended inhalation when handling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PPE: Vest, goggles, thick nitrile gloves and face shield when transporting</a:t>
            </a:r>
            <a:endParaRPr/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18" title="1962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975" y="1615950"/>
            <a:ext cx="1791575" cy="95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900" y="1017725"/>
            <a:ext cx="2004400" cy="20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6751550" y="479777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https://openclipart.org/detail/196256/safety-goggles</a:t>
            </a:r>
            <a:r>
              <a:rPr lang="en" sz="6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0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065750" y="4897675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https://www.vexels.com/png-svg/preview/318801/green-cleaning-gloves</a:t>
            </a:r>
            <a:r>
              <a:rPr lang="en" sz="600">
                <a:solidFill>
                  <a:srgbClr val="21252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600">
              <a:solidFill>
                <a:srgbClr val="21252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DDA Distillation 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4572000" y="1132275"/>
            <a:ext cx="448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DDA still intakes industrial DDA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Removes water and radioactive isotopes with distillation, collects clean DDA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Chemical cleanliness dependent on still parameters, needs Quality Assurance (QA)</a:t>
            </a:r>
            <a:endParaRPr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9" title="IMG_229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75" y="1301850"/>
            <a:ext cx="4295450" cy="322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7FB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83185" y="0"/>
            <a:ext cx="64495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-10425" y="3663000"/>
            <a:ext cx="12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Tube Feed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17" name="Google Shape;117;p20"/>
          <p:cNvCxnSpPr>
            <a:stCxn id="116" idx="3"/>
          </p:cNvCxnSpPr>
          <p:nvPr/>
        </p:nvCxnSpPr>
        <p:spPr>
          <a:xfrm>
            <a:off x="1283175" y="3893850"/>
            <a:ext cx="322800" cy="528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7FB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83185" y="0"/>
            <a:ext cx="644953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-10425" y="3663000"/>
            <a:ext cx="12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Tube Feed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5" name="Google Shape;125;p21"/>
          <p:cNvCxnSpPr>
            <a:stCxn id="124" idx="3"/>
          </p:cNvCxnSpPr>
          <p:nvPr/>
        </p:nvCxnSpPr>
        <p:spPr>
          <a:xfrm>
            <a:off x="1283175" y="3893850"/>
            <a:ext cx="322800" cy="528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1"/>
          <p:cNvSpPr txBox="1"/>
          <p:nvPr/>
        </p:nvSpPr>
        <p:spPr>
          <a:xfrm>
            <a:off x="7814250" y="440475"/>
            <a:ext cx="129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Cold Trap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7" name="Google Shape;127;p21"/>
          <p:cNvCxnSpPr>
            <a:stCxn id="126" idx="1"/>
          </p:cNvCxnSpPr>
          <p:nvPr/>
        </p:nvCxnSpPr>
        <p:spPr>
          <a:xfrm flipH="1">
            <a:off x="5633550" y="671325"/>
            <a:ext cx="2180700" cy="118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1"/>
          <p:cNvSpPr txBox="1"/>
          <p:nvPr/>
        </p:nvSpPr>
        <p:spPr>
          <a:xfrm>
            <a:off x="-10425" y="81600"/>
            <a:ext cx="1416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Distillation Column and Wiper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9" name="Google Shape;129;p21"/>
          <p:cNvCxnSpPr>
            <a:endCxn id="128" idx="3"/>
          </p:cNvCxnSpPr>
          <p:nvPr/>
        </p:nvCxnSpPr>
        <p:spPr>
          <a:xfrm rot="10800000">
            <a:off x="1406475" y="589500"/>
            <a:ext cx="1759500" cy="996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