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72" r:id="rId3"/>
    <p:sldId id="257" r:id="rId4"/>
    <p:sldId id="258" r:id="rId5"/>
    <p:sldId id="273" r:id="rId6"/>
    <p:sldId id="259" r:id="rId7"/>
    <p:sldId id="263" r:id="rId8"/>
    <p:sldId id="265" r:id="rId9"/>
    <p:sldId id="275" r:id="rId10"/>
    <p:sldId id="271" r:id="rId11"/>
    <p:sldId id="267" r:id="rId12"/>
    <p:sldId id="274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70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C82D6-4C60-3866-F46A-0F55AB212471}" v="22" dt="2025-08-04T14:12:15.185"/>
    <p1510:client id="{3D446745-D1EC-9149-9342-62681495D2EE}" v="91" dt="2025-08-05T18:16:35.423"/>
    <p1510:client id="{7705C2B0-2134-DCE7-F66E-3AD64AB896EA}" v="180" dt="2025-08-04T14:27:35.906"/>
    <p1510:client id="{7B5179D1-EBFE-F415-D734-1433B4743695}" v="3" dt="2025-08-06T13:30:40.447"/>
    <p1510:client id="{7E1401FA-16AC-00C8-24D8-E87787AACC13}" v="3623" dt="2025-08-05T17:42:36.277"/>
    <p1510:client id="{EEB7543B-2E18-34B0-2C52-D4B384041B93}" v="3337" dt="2025-08-06T13:25:55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221FA-CD72-47BB-A014-52750F092F34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D0E6F-A6C2-4345-B111-16F88E5F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3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BBE3-43EE-444B-8BDC-6237F0024CF0}" type="datetime1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BA88-6E4F-4E27-A098-083882B543B6}" type="datetime1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491C8-EC53-4646-B3B4-E48DF04D2A1E}" type="datetime1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2F3D-F4F5-49C4-A235-C9558F44AA1C}" type="datetime1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5D40-EC48-4BDF-B498-056F8038FCC3}" type="datetime1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4A2-3A06-4199-81E4-0984B3B0E61B}" type="datetime1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03AD-A54F-4361-AA1A-582C5343C5B2}" type="datetime1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F9E1-53D8-4A57-9B66-51D31F98E1ED}" type="datetime1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A864-99C2-45B8-8ABF-3A3B1D80621F}" type="datetime1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4F11-648F-4BCD-96AA-BC2ED57EDAA0}" type="datetime1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57406-A7CC-4A8A-8B5D-A620CD78B5DD}" type="datetime1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908C79-141E-4161-895A-FBB391B09574}" type="datetime1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258B7-8C9D-4A92-84CC-432A5B2524D0}"/>
              </a:ext>
            </a:extLst>
          </p:cNvPr>
          <p:cNvSpPr/>
          <p:nvPr/>
        </p:nvSpPr>
        <p:spPr>
          <a:xfrm>
            <a:off x="4484904" y="-3752"/>
            <a:ext cx="7727255" cy="68669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9000" y="4741361"/>
            <a:ext cx="6387961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Daytona"/>
              </a:rPr>
              <a:t>Brayden Bouffard</a:t>
            </a:r>
          </a:p>
          <a:p>
            <a:pPr algn="l"/>
            <a:r>
              <a:rPr lang="en-US" sz="2000" dirty="0">
                <a:latin typeface="Daytona"/>
              </a:rPr>
              <a:t>3rd Year Chemical Engineering Student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1E2175-5ABD-BCEC-6890-CD3266CB6DB3}"/>
              </a:ext>
            </a:extLst>
          </p:cNvPr>
          <p:cNvSpPr/>
          <p:nvPr/>
        </p:nvSpPr>
        <p:spPr>
          <a:xfrm>
            <a:off x="3688031" y="5560902"/>
            <a:ext cx="8511279" cy="7237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E679B356-E41C-76F2-B66D-537EBEF51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4285" y="-514350"/>
            <a:ext cx="4151671" cy="815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0E048-62DD-1C33-D200-790D296B6AD1}"/>
              </a:ext>
            </a:extLst>
          </p:cNvPr>
          <p:cNvSpPr txBox="1"/>
          <p:nvPr/>
        </p:nvSpPr>
        <p:spPr>
          <a:xfrm>
            <a:off x="4699000" y="773349"/>
            <a:ext cx="6585551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latin typeface="Dubai"/>
                <a:cs typeface="Dubai"/>
              </a:rPr>
              <a:t>Argon Removal with Zeolites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3A04D-1666-07BB-AB25-493BFF5B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FEFDD-7A3E-5776-891B-963A72089CEE}"/>
              </a:ext>
            </a:extLst>
          </p:cNvPr>
          <p:cNvSpPr txBox="1"/>
          <p:nvPr/>
        </p:nvSpPr>
        <p:spPr>
          <a:xfrm>
            <a:off x="4699000" y="2897007"/>
            <a:ext cx="5495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Dubai" panose="020B0503030403030204" pitchFamily="34" charset="-78"/>
                <a:cs typeface="Dubai" panose="020B0503030403030204" pitchFamily="34" charset="-78"/>
              </a:rPr>
              <a:t>The Role of Simulations and the Problems We Face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8B8B2-DC14-B9DB-9FEB-0A6E694F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691B-0A24-2B48-F9C8-C270A0D0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646"/>
            <a:ext cx="5547360" cy="1356043"/>
          </a:xfrm>
        </p:spPr>
        <p:txBody>
          <a:bodyPr/>
          <a:lstStyle/>
          <a:p>
            <a:r>
              <a:rPr lang="en-US" dirty="0">
                <a:latin typeface="Dubai"/>
                <a:cs typeface="Dubai"/>
              </a:rPr>
              <a:t>Simulations are difficult to set up</a:t>
            </a:r>
          </a:p>
        </p:txBody>
      </p:sp>
      <p:pic>
        <p:nvPicPr>
          <p:cNvPr id="7" name="Picture 6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C5C52D27-EB13-7A8D-1E7C-C3132A81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40000">
            <a:off x="560628" y="3037582"/>
            <a:ext cx="346587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C3F3AA-3C76-EDB1-7CB8-9B8EA6FB40FD}"/>
              </a:ext>
            </a:extLst>
          </p:cNvPr>
          <p:cNvSpPr txBox="1"/>
          <p:nvPr/>
        </p:nvSpPr>
        <p:spPr>
          <a:xfrm>
            <a:off x="859790" y="1891664"/>
            <a:ext cx="524636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Daytona"/>
              </a:rPr>
              <a:t>One of the hardest things I have ever done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Daytona"/>
              </a:rPr>
              <a:t>CP2K is old, picky, and confusing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CA630-4ACF-2C34-5313-EDDBDC87592C}"/>
              </a:ext>
            </a:extLst>
          </p:cNvPr>
          <p:cNvSpPr txBox="1"/>
          <p:nvPr/>
        </p:nvSpPr>
        <p:spPr>
          <a:xfrm>
            <a:off x="5990380" y="6428182"/>
            <a:ext cx="55660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.GIF of one of my first "successful" simulations of undoped LTA zeolite.</a:t>
            </a:r>
          </a:p>
        </p:txBody>
      </p:sp>
      <p:pic>
        <p:nvPicPr>
          <p:cNvPr id="4" name="Picture 3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915F8E58-6778-DEBE-E13D-9A1FA5AB9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96" y="196546"/>
            <a:ext cx="5547359" cy="62603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9DF1B-9332-B478-86E4-AC8B3D84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9893" y="637808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5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3BBD-9A36-0F0F-4F0C-154E8D59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824"/>
            <a:ext cx="4941570" cy="1325563"/>
          </a:xfrm>
        </p:spPr>
        <p:txBody>
          <a:bodyPr/>
          <a:lstStyle/>
          <a:p>
            <a:r>
              <a:rPr lang="en-US" dirty="0">
                <a:latin typeface="Dubai"/>
                <a:cs typeface="Dubai"/>
              </a:rPr>
              <a:t>There is no working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1C8A4-1B86-4BFE-F3BC-ADBC04A7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215"/>
            <a:ext cx="4947225" cy="43310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Daytona"/>
              </a:rPr>
              <a:t>Known Lennard-Jones potentials do not work here</a:t>
            </a:r>
          </a:p>
          <a:p>
            <a:r>
              <a:rPr lang="en-US" dirty="0">
                <a:latin typeface="Daytona"/>
              </a:rPr>
              <a:t>Unaccounted forces cause the collapse</a:t>
            </a:r>
          </a:p>
        </p:txBody>
      </p:sp>
      <p:pic>
        <p:nvPicPr>
          <p:cNvPr id="8" name="Picture 7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16579FE5-A148-A7A6-EC0D-E24170EB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280000">
            <a:off x="-265459" y="2885572"/>
            <a:ext cx="34658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E3E3C2-37EB-9BA4-500D-86708B513945}"/>
              </a:ext>
            </a:extLst>
          </p:cNvPr>
          <p:cNvSpPr txBox="1"/>
          <p:nvPr/>
        </p:nvSpPr>
        <p:spPr>
          <a:xfrm>
            <a:off x="5964421" y="6107234"/>
            <a:ext cx="60784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.GIF of my last simulation attempt of Ag-doped LTA zeolite with nitrogen and argon at pore entrance: turquoise = Cl, blue = nitrogen molecule, pink = Ar</a:t>
            </a:r>
          </a:p>
        </p:txBody>
      </p:sp>
      <p:pic>
        <p:nvPicPr>
          <p:cNvPr id="6" name="Picture 5" descr="A yellow and blue molecule&#10;&#10;AI-generated content may be incorrect.">
            <a:extLst>
              <a:ext uri="{FF2B5EF4-FFF2-40B4-BE49-F238E27FC236}">
                <a16:creationId xmlns:a16="http://schemas.microsoft.com/office/drawing/2014/main" id="{E8C86F5D-4EFB-8B75-E594-E3DDDAE6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770" y="152189"/>
            <a:ext cx="6263064" cy="59550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F1329-75F2-DE23-FF8C-855A1757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634" y="649287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93F29-31B9-26CA-91D5-B41379E6507E}"/>
              </a:ext>
            </a:extLst>
          </p:cNvPr>
          <p:cNvSpPr/>
          <p:nvPr/>
        </p:nvSpPr>
        <p:spPr>
          <a:xfrm>
            <a:off x="6308125" y="598658"/>
            <a:ext cx="1223318" cy="35899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C128-58F8-FDEE-A728-F5A4147A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ubai"/>
                <a:cs typeface="Dubai"/>
              </a:rPr>
              <a:t>We know this will work, it's only a matter of how!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7F952-09A6-3331-3128-193B3D31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006" y="1676880"/>
            <a:ext cx="4649020" cy="42293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Daytona"/>
              </a:rPr>
              <a:t>What we have learned:</a:t>
            </a:r>
            <a:endParaRPr lang="en-US" dirty="0"/>
          </a:p>
          <a:p>
            <a:r>
              <a:rPr lang="en-US" dirty="0">
                <a:latin typeface="Daytona"/>
              </a:rPr>
              <a:t>ETS-10 zeolites work*</a:t>
            </a:r>
            <a:endParaRPr lang="en-US" dirty="0">
              <a:latin typeface="Aptos" panose="020B0004020202020204"/>
            </a:endParaRPr>
          </a:p>
          <a:p>
            <a:r>
              <a:rPr lang="en-US" dirty="0">
                <a:latin typeface="Daytona"/>
              </a:rPr>
              <a:t>Pore size is important</a:t>
            </a:r>
            <a:endParaRPr lang="en-US" dirty="0">
              <a:latin typeface="Aptos" panose="020B0004020202020204"/>
            </a:endParaRPr>
          </a:p>
          <a:p>
            <a:r>
              <a:rPr lang="en-US" dirty="0">
                <a:latin typeface="Daytona"/>
              </a:rPr>
              <a:t>Zeolite-doping is necessary</a:t>
            </a:r>
            <a:endParaRPr lang="en-US" dirty="0">
              <a:latin typeface="Aptos"/>
            </a:endParaRPr>
          </a:p>
          <a:p>
            <a:r>
              <a:rPr lang="en-US" dirty="0">
                <a:latin typeface="Daytona"/>
              </a:rPr>
              <a:t>Matching doping to target (i.e., Ag to Ar)</a:t>
            </a:r>
            <a:endParaRPr lang="en-US" dirty="0">
              <a:latin typeface="Aptos"/>
            </a:endParaRPr>
          </a:p>
          <a:p>
            <a:endParaRPr lang="en-US" dirty="0">
              <a:latin typeface="Daytona"/>
            </a:endParaRPr>
          </a:p>
          <a:p>
            <a:endParaRPr lang="en-US" dirty="0">
              <a:latin typeface="Daytona"/>
            </a:endParaRPr>
          </a:p>
        </p:txBody>
      </p:sp>
      <p:pic>
        <p:nvPicPr>
          <p:cNvPr id="5" name="Picture 4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958BAFE5-4729-5B07-938A-D02CC32A4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24491">
            <a:off x="10061364" y="2241763"/>
            <a:ext cx="34658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9E2DE-3B10-D48A-0150-41C206F73295}"/>
              </a:ext>
            </a:extLst>
          </p:cNvPr>
          <p:cNvSpPr txBox="1"/>
          <p:nvPr/>
        </p:nvSpPr>
        <p:spPr>
          <a:xfrm>
            <a:off x="838420" y="5933225"/>
            <a:ext cx="6987154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>
                <a:latin typeface="Daytona"/>
              </a:rPr>
              <a:t>According to </a:t>
            </a:r>
            <a:r>
              <a:rPr lang="en-US" sz="1400" i="1" dirty="0">
                <a:latin typeface="Daytona"/>
              </a:rPr>
              <a:t>Adsorption of argon, oxygen, and nitrogen on silver exchanged ETS-10 molecular sieve</a:t>
            </a:r>
            <a:r>
              <a:rPr lang="en-US" sz="1400" dirty="0">
                <a:latin typeface="Daytona"/>
              </a:rPr>
              <a:t>. </a:t>
            </a:r>
            <a:r>
              <a:rPr lang="en-US" sz="1400" err="1">
                <a:latin typeface="Daytona"/>
              </a:rPr>
              <a:t>Ans</a:t>
            </a:r>
            <a:r>
              <a:rPr lang="en-US" sz="1400" err="1">
                <a:solidFill>
                  <a:srgbClr val="2C3E50"/>
                </a:solidFill>
                <a:latin typeface="Daytona"/>
                <a:cs typeface="Arial"/>
              </a:rPr>
              <a:t>ón</a:t>
            </a:r>
            <a:r>
              <a:rPr lang="en-US" sz="1400" dirty="0">
                <a:solidFill>
                  <a:srgbClr val="2C3E50"/>
                </a:solidFill>
                <a:latin typeface="Daytona"/>
                <a:cs typeface="Arial"/>
              </a:rPr>
              <a:t> A. et al., 2006</a:t>
            </a:r>
            <a:endParaRPr lang="en-US" sz="1400" dirty="0">
              <a:latin typeface="Daytona"/>
            </a:endParaRP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E04953-068B-A613-CE3A-D449F0302061}"/>
              </a:ext>
            </a:extLst>
          </p:cNvPr>
          <p:cNvSpPr txBox="1">
            <a:spLocks/>
          </p:cNvSpPr>
          <p:nvPr/>
        </p:nvSpPr>
        <p:spPr>
          <a:xfrm>
            <a:off x="6095180" y="1673603"/>
            <a:ext cx="4649020" cy="4229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Daytona"/>
              </a:rPr>
              <a:t>What we still need:</a:t>
            </a:r>
            <a:endParaRPr lang="en-US" dirty="0"/>
          </a:p>
          <a:p>
            <a:r>
              <a:rPr lang="en-US" dirty="0">
                <a:latin typeface="Daytona"/>
              </a:rPr>
              <a:t>Lennard-Jones parameters</a:t>
            </a:r>
          </a:p>
          <a:p>
            <a:r>
              <a:rPr lang="en-US" dirty="0">
                <a:latin typeface="Daytona"/>
              </a:rPr>
              <a:t>How LTA and ETS-10 zeolites differ</a:t>
            </a:r>
          </a:p>
          <a:p>
            <a:r>
              <a:rPr lang="en-US" dirty="0">
                <a:latin typeface="Daytona"/>
              </a:rPr>
              <a:t>Verify hardware tests to ensure measurements make sense</a:t>
            </a:r>
          </a:p>
          <a:p>
            <a:endParaRPr lang="en-US" dirty="0">
              <a:latin typeface="Daytona"/>
            </a:endParaRPr>
          </a:p>
          <a:p>
            <a:endParaRPr lang="en-US" dirty="0">
              <a:latin typeface="Daytona"/>
            </a:endParaRPr>
          </a:p>
          <a:p>
            <a:endParaRPr lang="en-US" dirty="0">
              <a:latin typeface="Dayton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C5D61-0391-D24C-6FDD-220A2681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73766" y="5929948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1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C59F5-7571-481E-CE77-4C77B959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7B410-984C-FCAC-FAC5-14A2EAD087C2}"/>
              </a:ext>
            </a:extLst>
          </p:cNvPr>
          <p:cNvSpPr txBox="1"/>
          <p:nvPr/>
        </p:nvSpPr>
        <p:spPr>
          <a:xfrm>
            <a:off x="4018920" y="913396"/>
            <a:ext cx="41541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Dubai" panose="020B0503030403030204" pitchFamily="34" charset="-78"/>
                <a:cs typeface="Dubai" panose="020B0503030403030204" pitchFamily="34" charset="-78"/>
              </a:rPr>
              <a:t>Any Questions?</a:t>
            </a:r>
          </a:p>
          <a:p>
            <a:pPr algn="ctr"/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bbouffard@snolab.ca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A8657-CE51-508A-ADF1-B90C4DE440BE}"/>
              </a:ext>
            </a:extLst>
          </p:cNvPr>
          <p:cNvSpPr txBox="1"/>
          <p:nvPr/>
        </p:nvSpPr>
        <p:spPr>
          <a:xfrm>
            <a:off x="3774954" y="2521059"/>
            <a:ext cx="46420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Thanks to everyone that helped me through this project and for the opportunity to work at SNOLAB!</a:t>
            </a:r>
          </a:p>
        </p:txBody>
      </p:sp>
      <p:pic>
        <p:nvPicPr>
          <p:cNvPr id="8" name="Picture 7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77E7D9E1-4915-6C7F-4D3E-5ECBF76D3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24491">
            <a:off x="9256628" y="2357521"/>
            <a:ext cx="3465871" cy="6858000"/>
          </a:xfrm>
          <a:prstGeom prst="rect">
            <a:avLst/>
          </a:prstGeom>
        </p:spPr>
      </p:pic>
      <p:pic>
        <p:nvPicPr>
          <p:cNvPr id="9" name="Picture 8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30BB6E6B-9C8F-8CD1-E16E-17446F72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57215">
            <a:off x="192236" y="2664197"/>
            <a:ext cx="3465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C205-D42A-B2FD-77F9-3FEF02F4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ubai"/>
                <a:cs typeface="Dubai"/>
              </a:rPr>
              <a:t>Nitrogen is essential at SNOLAB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2AA91-4F1F-5529-3E29-5B206E420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0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Daytona"/>
              </a:rPr>
              <a:t>Especially underground</a:t>
            </a:r>
          </a:p>
          <a:p>
            <a:pPr lvl="1"/>
            <a:r>
              <a:rPr lang="en-US" dirty="0">
                <a:latin typeface="Daytona"/>
              </a:rPr>
              <a:t>Cryogenic cooling for DEAP-3600</a:t>
            </a:r>
          </a:p>
          <a:p>
            <a:pPr lvl="1"/>
            <a:r>
              <a:rPr lang="en-US" dirty="0">
                <a:latin typeface="Daytona"/>
              </a:rPr>
              <a:t>Cover gas for SNO+</a:t>
            </a:r>
          </a:p>
          <a:p>
            <a:pPr lvl="1"/>
            <a:r>
              <a:rPr lang="en-US" dirty="0">
                <a:latin typeface="Daytona"/>
              </a:rPr>
              <a:t>Stripping gas for scintillator and UPW plants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/>
          </a:p>
        </p:txBody>
      </p:sp>
      <p:pic>
        <p:nvPicPr>
          <p:cNvPr id="5" name="Picture 4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A90A4ACE-3BF4-3AB1-7EAB-A6F3128E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60000">
            <a:off x="9525858" y="-2837962"/>
            <a:ext cx="3465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06693-7765-EA39-F5F0-9DB08449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77" y="3209836"/>
            <a:ext cx="2847975" cy="2962275"/>
          </a:xfrm>
          <a:prstGeom prst="rect">
            <a:avLst/>
          </a:prstGeom>
        </p:spPr>
      </p:pic>
      <p:pic>
        <p:nvPicPr>
          <p:cNvPr id="7" name="Picture 6" descr="A large round object in a cave&#10;&#10;AI-generated content may be incorrect.">
            <a:extLst>
              <a:ext uri="{FF2B5EF4-FFF2-40B4-BE49-F238E27FC236}">
                <a16:creationId xmlns:a16="http://schemas.microsoft.com/office/drawing/2014/main" id="{87AFC63A-3D6D-6E62-29A5-378FF2224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65" y="3229872"/>
            <a:ext cx="3795148" cy="297729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53892-C29A-7308-B224-5B9BD46F50A1}"/>
              </a:ext>
            </a:extLst>
          </p:cNvPr>
          <p:cNvSpPr txBox="1"/>
          <p:nvPr/>
        </p:nvSpPr>
        <p:spPr>
          <a:xfrm>
            <a:off x="848195" y="6184721"/>
            <a:ext cx="285096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Steel Shell with Veto </a:t>
            </a:r>
            <a:r>
              <a:rPr lang="en-US" sz="1400" dirty="0" err="1"/>
              <a:t>PMTs.</a:t>
            </a:r>
            <a:r>
              <a:rPr lang="en-US" sz="1400" dirty="0"/>
              <a:t> </a:t>
            </a:r>
            <a:r>
              <a:rPr lang="en-US" sz="1400" i="1" dirty="0"/>
              <a:t>deap3600.ca</a:t>
            </a:r>
            <a:r>
              <a:rPr lang="en-US" sz="1400" dirty="0"/>
              <a:t>, 2018</a:t>
            </a:r>
            <a:endParaRPr lang="en-US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E708872-088B-1017-4296-DDA3B7951A57}"/>
              </a:ext>
            </a:extLst>
          </p:cNvPr>
          <p:cNvSpPr txBox="1"/>
          <p:nvPr/>
        </p:nvSpPr>
        <p:spPr>
          <a:xfrm>
            <a:off x="4200995" y="6199099"/>
            <a:ext cx="378147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SNO+ cavity during upgrade work. </a:t>
            </a:r>
            <a:r>
              <a:rPr lang="en-US" sz="1400" i="1" dirty="0"/>
              <a:t>snolab.ca,</a:t>
            </a:r>
            <a:r>
              <a:rPr lang="en-US" sz="1400" dirty="0"/>
              <a:t> 2023</a:t>
            </a:r>
          </a:p>
        </p:txBody>
      </p:sp>
      <p:pic>
        <p:nvPicPr>
          <p:cNvPr id="12" name="Picture 11" descr="A large metal tank with pipes and valves&#10;&#10;AI-generated content may be incorrect.">
            <a:extLst>
              <a:ext uri="{FF2B5EF4-FFF2-40B4-BE49-F238E27FC236}">
                <a16:creationId xmlns:a16="http://schemas.microsoft.com/office/drawing/2014/main" id="{59A64500-513C-8584-A5D0-862997353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042" y="2635371"/>
            <a:ext cx="2743200" cy="3556959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DDC8F900-86DB-190A-6965-52BF56360BF4}"/>
              </a:ext>
            </a:extLst>
          </p:cNvPr>
          <p:cNvSpPr txBox="1"/>
          <p:nvPr/>
        </p:nvSpPr>
        <p:spPr>
          <a:xfrm>
            <a:off x="8629221" y="6199098"/>
            <a:ext cx="2717548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underground scintillator plant.</a:t>
            </a:r>
            <a:r>
              <a:rPr lang="en-US" sz="1400" i="1" dirty="0"/>
              <a:t> snolab.ca</a:t>
            </a:r>
            <a:r>
              <a:rPr lang="en-US" sz="1400" dirty="0"/>
              <a:t>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69523-6AA1-C2B4-95F3-440973E7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2808E-3765-8515-DDEA-A38D7DA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325563"/>
          </a:xfrm>
        </p:spPr>
        <p:txBody>
          <a:bodyPr/>
          <a:lstStyle/>
          <a:p>
            <a:r>
              <a:rPr lang="en-US" dirty="0">
                <a:latin typeface="Dubai"/>
                <a:cs typeface="Dubai"/>
              </a:rPr>
              <a:t>Nitrogen is Derived From Air Underground</a:t>
            </a:r>
          </a:p>
        </p:txBody>
      </p:sp>
      <p:pic>
        <p:nvPicPr>
          <p:cNvPr id="24" name="Picture 23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876A3934-0A7B-3D33-B5DC-B2DCA5CB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40000">
            <a:off x="11685094" y="2342431"/>
            <a:ext cx="3465871" cy="6858000"/>
          </a:xfrm>
          <a:prstGeom prst="rect">
            <a:avLst/>
          </a:prstGeom>
        </p:spPr>
      </p:pic>
      <p:pic>
        <p:nvPicPr>
          <p:cNvPr id="25" name="Picture 24" descr="A diagram of a chemical processing plant&#10;&#10;AI-generated content may be incorrect.">
            <a:extLst>
              <a:ext uri="{FF2B5EF4-FFF2-40B4-BE49-F238E27FC236}">
                <a16:creationId xmlns:a16="http://schemas.microsoft.com/office/drawing/2014/main" id="{4DE4DA67-0A04-4EB5-291E-DA193BB5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23" y="988255"/>
            <a:ext cx="11020245" cy="4317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EDABD9-A90E-CE1C-88BA-1298EFCF5D46}"/>
              </a:ext>
            </a:extLst>
          </p:cNvPr>
          <p:cNvSpPr txBox="1"/>
          <p:nvPr/>
        </p:nvSpPr>
        <p:spPr>
          <a:xfrm>
            <a:off x="837554" y="5305802"/>
            <a:ext cx="107117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Order of, and stages in a liquid nitrogen generation plant. Holtec Gas Systems. </a:t>
            </a:r>
            <a:r>
              <a:rPr lang="en-US" sz="1200" i="1" dirty="0">
                <a:ea typeface="+mn-lt"/>
                <a:cs typeface="+mn-lt"/>
              </a:rPr>
              <a:t>Holtec </a:t>
            </a:r>
            <a:r>
              <a:rPr lang="en-US" sz="1200" i="1" dirty="0" err="1">
                <a:ea typeface="+mn-lt"/>
                <a:cs typeface="+mn-lt"/>
              </a:rPr>
              <a:t>NitroBreeze</a:t>
            </a:r>
            <a:r>
              <a:rPr lang="en-US" sz="1200" i="1" dirty="0">
                <a:ea typeface="+mn-lt"/>
                <a:cs typeface="+mn-lt"/>
              </a:rPr>
              <a:t>(TM) Series ”HNBS”- PSA NITROGEN GENERATOR: Operating and Maintenance Manual, </a:t>
            </a:r>
            <a:r>
              <a:rPr lang="en-US" sz="1200" dirty="0">
                <a:ea typeface="+mn-lt"/>
                <a:cs typeface="+mn-lt"/>
              </a:rPr>
              <a:t>2020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BCB93-FD5A-CA42-2944-7CFF6395EB73}"/>
              </a:ext>
            </a:extLst>
          </p:cNvPr>
          <p:cNvSpPr txBox="1"/>
          <p:nvPr/>
        </p:nvSpPr>
        <p:spPr>
          <a:xfrm>
            <a:off x="832634" y="5884758"/>
            <a:ext cx="101877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Daytona"/>
              </a:rPr>
              <a:t>But this process does not strip argon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5FE57-7854-23EC-1CA5-AB787008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706" y="5981298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B6BD8-26F4-DB73-7093-7D1A21442EFC}"/>
              </a:ext>
            </a:extLst>
          </p:cNvPr>
          <p:cNvSpPr txBox="1"/>
          <p:nvPr/>
        </p:nvSpPr>
        <p:spPr>
          <a:xfrm>
            <a:off x="1580225" y="4277660"/>
            <a:ext cx="125175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Lubricated Screw Compressor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32F12-599B-C611-0A5B-BC10914A112D}"/>
              </a:ext>
            </a:extLst>
          </p:cNvPr>
          <p:cNvSpPr txBox="1"/>
          <p:nvPr/>
        </p:nvSpPr>
        <p:spPr>
          <a:xfrm>
            <a:off x="2814425" y="4256066"/>
            <a:ext cx="101945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Liquid Separator Filter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25D79-A7E1-3CAE-D61B-89B60A0E46D1}"/>
              </a:ext>
            </a:extLst>
          </p:cNvPr>
          <p:cNvSpPr txBox="1"/>
          <p:nvPr/>
        </p:nvSpPr>
        <p:spPr>
          <a:xfrm>
            <a:off x="3833878" y="4339215"/>
            <a:ext cx="6258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Dryer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32E65-1776-788C-DD43-54894536F58E}"/>
              </a:ext>
            </a:extLst>
          </p:cNvPr>
          <p:cNvSpPr txBox="1"/>
          <p:nvPr/>
        </p:nvSpPr>
        <p:spPr>
          <a:xfrm>
            <a:off x="5119364" y="4234404"/>
            <a:ext cx="137669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Large</a:t>
            </a:r>
          </a:p>
          <a:p>
            <a:pPr algn="ctr"/>
            <a:r>
              <a:rPr lang="en-US" sz="1400" b="1" dirty="0"/>
              <a:t>Bed of</a:t>
            </a:r>
          </a:p>
          <a:p>
            <a:pPr algn="ctr"/>
            <a:r>
              <a:rPr lang="en-US" sz="1400" b="1" dirty="0"/>
              <a:t>Activated</a:t>
            </a:r>
          </a:p>
          <a:p>
            <a:pPr algn="ctr"/>
            <a:r>
              <a:rPr lang="en-US" sz="1400" b="1" dirty="0"/>
              <a:t>Carbon Pellets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D8A4B-D6C3-AB18-9264-C6706200DD3A}"/>
              </a:ext>
            </a:extLst>
          </p:cNvPr>
          <p:cNvSpPr txBox="1"/>
          <p:nvPr/>
        </p:nvSpPr>
        <p:spPr>
          <a:xfrm>
            <a:off x="4599491" y="4292017"/>
            <a:ext cx="8152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Particle</a:t>
            </a:r>
          </a:p>
          <a:p>
            <a:pPr algn="ctr"/>
            <a:r>
              <a:rPr lang="en-US" sz="1400" b="1" dirty="0"/>
              <a:t>Filter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679437-C987-DA90-B356-26E3FC8BB134}"/>
              </a:ext>
            </a:extLst>
          </p:cNvPr>
          <p:cNvSpPr txBox="1"/>
          <p:nvPr/>
        </p:nvSpPr>
        <p:spPr>
          <a:xfrm>
            <a:off x="6193412" y="4292017"/>
            <a:ext cx="12517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Dry Air</a:t>
            </a:r>
          </a:p>
          <a:p>
            <a:pPr algn="ctr"/>
            <a:r>
              <a:rPr lang="en-US" sz="1400" b="1" dirty="0"/>
              <a:t>Receiver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DE025-68E2-5782-3BA1-409D19A11D0E}"/>
              </a:ext>
            </a:extLst>
          </p:cNvPr>
          <p:cNvSpPr txBox="1"/>
          <p:nvPr/>
        </p:nvSpPr>
        <p:spPr>
          <a:xfrm>
            <a:off x="7909364" y="4277467"/>
            <a:ext cx="125175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PSA</a:t>
            </a:r>
          </a:p>
          <a:p>
            <a:pPr algn="ctr"/>
            <a:r>
              <a:rPr lang="en-US" sz="1400" b="1" dirty="0"/>
              <a:t>Nitrogen</a:t>
            </a:r>
          </a:p>
          <a:p>
            <a:pPr algn="ctr"/>
            <a:r>
              <a:rPr lang="en-US" sz="1400" b="1" dirty="0"/>
              <a:t>Generator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159A4-82D6-755A-EA50-D602A2913956}"/>
              </a:ext>
            </a:extLst>
          </p:cNvPr>
          <p:cNvSpPr txBox="1"/>
          <p:nvPr/>
        </p:nvSpPr>
        <p:spPr>
          <a:xfrm>
            <a:off x="9625316" y="4253627"/>
            <a:ext cx="125175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Nitrogen</a:t>
            </a:r>
          </a:p>
          <a:p>
            <a:pPr algn="ctr"/>
            <a:r>
              <a:rPr lang="en-US" sz="1400" b="1" dirty="0"/>
              <a:t>Receiver</a:t>
            </a:r>
          </a:p>
          <a:p>
            <a:pPr algn="ctr"/>
            <a:r>
              <a:rPr lang="en-US" sz="1400" b="1" dirty="0"/>
              <a:t>Tank</a:t>
            </a:r>
          </a:p>
        </p:txBody>
      </p:sp>
    </p:spTree>
    <p:extLst>
      <p:ext uri="{BB962C8B-B14F-4D97-AF65-F5344CB8AC3E}">
        <p14:creationId xmlns:p14="http://schemas.microsoft.com/office/powerpoint/2010/main" val="2422658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DEFC8-7496-0CD7-3D8C-60F09B78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Dubai"/>
                <a:cs typeface="Dubai"/>
              </a:rPr>
              <a:t>Argon is 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662C7-28A8-B050-54FD-E9901AE86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1107" cy="43657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Daytona"/>
              </a:rPr>
              <a:t>Unstable isotopes create radiation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baseline="30000" dirty="0">
                <a:latin typeface="Daytona"/>
              </a:rPr>
              <a:t>39</a:t>
            </a:r>
            <a:r>
              <a:rPr lang="en-US" dirty="0">
                <a:latin typeface="Daytona"/>
              </a:rPr>
              <a:t>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baseline="30000" dirty="0">
                <a:latin typeface="Daytona"/>
              </a:rPr>
              <a:t>42</a:t>
            </a:r>
            <a:r>
              <a:rPr lang="en-US" dirty="0">
                <a:latin typeface="Daytona"/>
              </a:rPr>
              <a:t>Ar, especially with SNO+ </a:t>
            </a:r>
            <a:r>
              <a:rPr lang="en-US" baseline="30000" dirty="0">
                <a:latin typeface="Daytona"/>
              </a:rPr>
              <a:t>42</a:t>
            </a:r>
            <a:r>
              <a:rPr lang="en-US" dirty="0">
                <a:latin typeface="Daytona"/>
              </a:rPr>
              <a:t>K is a problem</a:t>
            </a:r>
            <a:endParaRPr lang="en-US" dirty="0"/>
          </a:p>
          <a:p>
            <a:r>
              <a:rPr lang="en-US" dirty="0">
                <a:latin typeface="Daytona"/>
              </a:rPr>
              <a:t>This radiation is detrimental</a:t>
            </a:r>
          </a:p>
          <a:p>
            <a:r>
              <a:rPr lang="en-US" dirty="0">
                <a:latin typeface="Daytona"/>
              </a:rPr>
              <a:t>The argon must be removed...  but how?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latin typeface="Daytona"/>
            </a:endParaRPr>
          </a:p>
          <a:p>
            <a:pPr marL="457200" lvl="1" indent="0">
              <a:buNone/>
            </a:pPr>
            <a:endParaRPr lang="en-US" dirty="0">
              <a:latin typeface="Daytona"/>
            </a:endParaRPr>
          </a:p>
          <a:p>
            <a:endParaRPr lang="en-US" dirty="0">
              <a:latin typeface="Dayton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EA9580-B9E0-6075-576D-1A5ADDA8BF8A}"/>
              </a:ext>
            </a:extLst>
          </p:cNvPr>
          <p:cNvSpPr/>
          <p:nvPr/>
        </p:nvSpPr>
        <p:spPr>
          <a:xfrm>
            <a:off x="1640727" y="4958481"/>
            <a:ext cx="425836" cy="338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DBED3317-957B-63F5-18CB-DEA551C62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00">
            <a:off x="-532785" y="2362200"/>
            <a:ext cx="3465871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50C31-885E-024E-B5E6-F28FF7F5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A52C8-D1AC-58AB-BD46-ED788AE00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600711">
            <a:off x="7441244" y="-2122637"/>
            <a:ext cx="7681626" cy="6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5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B337-C366-631A-EB03-2351D053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51"/>
            <a:ext cx="10515600" cy="1325563"/>
          </a:xfrm>
        </p:spPr>
        <p:txBody>
          <a:bodyPr/>
          <a:lstStyle/>
          <a:p>
            <a:r>
              <a:rPr lang="en-US" dirty="0">
                <a:latin typeface="Dubai"/>
                <a:cs typeface="Dubai"/>
              </a:rPr>
              <a:t>There are potential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7C084-274D-B6BF-6F6F-11835E93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010"/>
            <a:ext cx="3096884" cy="52427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Daytona"/>
              </a:rPr>
              <a:t>Fractional distillation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Daytona"/>
              </a:rPr>
              <a:t>Designed by previous students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Daytona"/>
              </a:rPr>
              <a:t>Now in the hands of SNOLAB engineering</a:t>
            </a:r>
          </a:p>
          <a:p>
            <a:r>
              <a:rPr lang="en-US" sz="2400" dirty="0">
                <a:latin typeface="Daytona"/>
              </a:rPr>
              <a:t>Zeolites are useful as an adsorbent for gas separation</a:t>
            </a:r>
            <a:endParaRPr lang="en-US" dirty="0">
              <a:latin typeface="Daytona"/>
            </a:endParaRPr>
          </a:p>
        </p:txBody>
      </p:sp>
      <p:pic>
        <p:nvPicPr>
          <p:cNvPr id="5" name="Picture 4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6A1A78B9-FCE9-C681-09C9-BD2C52F8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40000">
            <a:off x="9929951" y="-3064561"/>
            <a:ext cx="3465871" cy="6858000"/>
          </a:xfrm>
          <a:prstGeom prst="rect">
            <a:avLst/>
          </a:prstGeom>
        </p:spPr>
      </p:pic>
      <p:pic>
        <p:nvPicPr>
          <p:cNvPr id="7" name="Picture 6" descr="A diagram of a bed&#10;&#10;AI-generated content may be incorrect.">
            <a:extLst>
              <a:ext uri="{FF2B5EF4-FFF2-40B4-BE49-F238E27FC236}">
                <a16:creationId xmlns:a16="http://schemas.microsoft.com/office/drawing/2014/main" id="{89D0D415-7575-E6E6-6A51-4A52F2AA5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186" y="1132756"/>
            <a:ext cx="2721812" cy="4865656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EB7BA75-BFCE-AF91-C8EE-892978D32C1B}"/>
              </a:ext>
            </a:extLst>
          </p:cNvPr>
          <p:cNvSpPr txBox="1"/>
          <p:nvPr/>
        </p:nvSpPr>
        <p:spPr>
          <a:xfrm>
            <a:off x="8358927" y="5988614"/>
            <a:ext cx="3015447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Schematic diagram of a typical packed bed adsorption column. </a:t>
            </a:r>
            <a:r>
              <a:rPr lang="en-US" sz="1400" i="1" dirty="0"/>
              <a:t>citizendium.org</a:t>
            </a:r>
            <a:r>
              <a:rPr lang="en-US" sz="1400" dirty="0"/>
              <a:t>, 2024</a:t>
            </a:r>
          </a:p>
        </p:txBody>
      </p:sp>
      <p:pic>
        <p:nvPicPr>
          <p:cNvPr id="18" name="Picture 17" descr="A diagram of a gas source&#10;&#10;AI-generated content may be incorrect.">
            <a:extLst>
              <a:ext uri="{FF2B5EF4-FFF2-40B4-BE49-F238E27FC236}">
                <a16:creationId xmlns:a16="http://schemas.microsoft.com/office/drawing/2014/main" id="{8F3E3F27-8C21-69A2-81D7-E627A5B5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707" y="1135810"/>
            <a:ext cx="3700361" cy="4859547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B8FA646E-CCF4-FECF-3DCF-AEA24CD10442}"/>
              </a:ext>
            </a:extLst>
          </p:cNvPr>
          <p:cNvSpPr txBox="1"/>
          <p:nvPr/>
        </p:nvSpPr>
        <p:spPr>
          <a:xfrm>
            <a:off x="3556890" y="5988613"/>
            <a:ext cx="443880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Process flow diagram for a typical two-column pressure swing adsorption system. </a:t>
            </a:r>
            <a:r>
              <a:rPr lang="en-US" sz="1400" i="1" dirty="0"/>
              <a:t>Modeling Pressure Swing Adsorption Using Computational Fluid Dynamics</a:t>
            </a:r>
            <a:r>
              <a:rPr lang="en-US" sz="1400" dirty="0"/>
              <a:t>.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9A4B3-DA02-310D-1929-5D547752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3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E375-07E4-7B01-34E2-8A56632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65"/>
            <a:ext cx="10515600" cy="126694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Dubai"/>
                <a:cs typeface="Dubai"/>
              </a:rPr>
              <a:t>What are zeolites?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65D60-60F7-2D46-84B4-941F560B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821" y="965933"/>
            <a:ext cx="3607280" cy="5152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Daytona"/>
              </a:rPr>
              <a:t>Zeolites are Si-O or Si-Al-O crystals with pores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Daytona"/>
              </a:rPr>
              <a:t>LTA zeolites have controllable pore sizes and inexpensive</a:t>
            </a:r>
            <a:r>
              <a:rPr lang="en-US" dirty="0">
                <a:latin typeface="Daytona"/>
              </a:rPr>
              <a:t> </a:t>
            </a:r>
          </a:p>
          <a:p>
            <a:r>
              <a:rPr lang="en-US" sz="2400" dirty="0">
                <a:latin typeface="Daytona"/>
              </a:rPr>
              <a:t>When doped with silver, useful as adsorbent for argon</a:t>
            </a:r>
          </a:p>
          <a:p>
            <a:r>
              <a:rPr lang="en-US" sz="2400" dirty="0">
                <a:latin typeface="Daytona"/>
              </a:rPr>
              <a:t>Testing is required to know </a:t>
            </a:r>
            <a:r>
              <a:rPr lang="en-US" sz="2400" i="1" dirty="0">
                <a:latin typeface="Daytona"/>
              </a:rPr>
              <a:t>how</a:t>
            </a:r>
            <a:r>
              <a:rPr lang="en-US" sz="2400" dirty="0">
                <a:latin typeface="Daytona"/>
              </a:rPr>
              <a:t> they work</a:t>
            </a:r>
          </a:p>
          <a:p>
            <a:endParaRPr lang="en-US" dirty="0">
              <a:latin typeface="Daytona"/>
            </a:endParaRPr>
          </a:p>
        </p:txBody>
      </p:sp>
      <p:pic>
        <p:nvPicPr>
          <p:cNvPr id="4" name="Picture 3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2DD9EDA4-1E9B-F32B-0D1F-ED59E864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36407">
            <a:off x="10130187" y="-3224328"/>
            <a:ext cx="3465871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68FADF5-9A11-5C16-C4D4-268496827688}"/>
              </a:ext>
            </a:extLst>
          </p:cNvPr>
          <p:cNvSpPr txBox="1"/>
          <p:nvPr/>
        </p:nvSpPr>
        <p:spPr>
          <a:xfrm>
            <a:off x="5600949" y="6290539"/>
            <a:ext cx="4743867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Ag-doped, Si-O Linde Type A zeolite, showing alpha cages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36179-A7BE-3F93-80B7-3CD959CE6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424" y="410808"/>
            <a:ext cx="6064918" cy="587973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866A5-9681-F8FF-5FEB-11D96DD1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98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2315-D54E-7AFF-49F9-2CE0F497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3"/>
            <a:ext cx="10515600" cy="1325563"/>
          </a:xfrm>
        </p:spPr>
        <p:txBody>
          <a:bodyPr/>
          <a:lstStyle/>
          <a:p>
            <a:r>
              <a:rPr lang="en-US" dirty="0">
                <a:latin typeface="Dubai"/>
                <a:cs typeface="Dubai"/>
              </a:rPr>
              <a:t>Tests with hardware can only tell us so much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8DD64-4212-3833-C661-22E45DD2D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5" y="1174035"/>
            <a:ext cx="3082506" cy="45030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Daytona"/>
              </a:rPr>
              <a:t>Tests need simulations to verify results</a:t>
            </a:r>
          </a:p>
          <a:p>
            <a:r>
              <a:rPr lang="en-US" dirty="0">
                <a:latin typeface="Daytona"/>
              </a:rPr>
              <a:t>When measurements and simulations match, we have a model</a:t>
            </a:r>
          </a:p>
        </p:txBody>
      </p:sp>
      <p:pic>
        <p:nvPicPr>
          <p:cNvPr id="6" name="Picture 5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F90E74A8-2B2D-90B0-6157-4836A203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380000">
            <a:off x="211915" y="3430698"/>
            <a:ext cx="3465871" cy="6858000"/>
          </a:xfrm>
          <a:prstGeom prst="rect">
            <a:avLst/>
          </a:prstGeom>
        </p:spPr>
      </p:pic>
      <p:pic>
        <p:nvPicPr>
          <p:cNvPr id="4" name="Picture 3" descr="A diagram of a flowchart&#10;&#10;AI-generated content may be incorrect.">
            <a:extLst>
              <a:ext uri="{FF2B5EF4-FFF2-40B4-BE49-F238E27FC236}">
                <a16:creationId xmlns:a16="http://schemas.microsoft.com/office/drawing/2014/main" id="{E9D78746-7C22-797F-B797-63C98D39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02" y="1009920"/>
            <a:ext cx="8565850" cy="480940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56D1A36E-49B1-62AC-228D-C0C41C4063A9}"/>
              </a:ext>
            </a:extLst>
          </p:cNvPr>
          <p:cNvSpPr txBox="1"/>
          <p:nvPr/>
        </p:nvSpPr>
        <p:spPr>
          <a:xfrm>
            <a:off x="5124021" y="5830464"/>
            <a:ext cx="471197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Zeolite Testing Experimental Setup.</a:t>
            </a:r>
            <a:r>
              <a:rPr lang="en-US" sz="1400" i="1" dirty="0"/>
              <a:t> Sahara </a:t>
            </a:r>
            <a:r>
              <a:rPr lang="en-US" sz="1400" i="1" dirty="0" err="1"/>
              <a:t>Rahimani</a:t>
            </a:r>
            <a:r>
              <a:rPr lang="en-US" sz="1400" dirty="0"/>
              <a:t>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BB999-A8E3-1E54-FDC7-DE91B2B8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4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2F50-2A8E-E27C-1BF2-8B3E32ADA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ubai"/>
                <a:cs typeface="Dubai"/>
              </a:rPr>
              <a:t>CP2K is needed to study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126E-E54A-D1CC-CE97-D57BA6737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864"/>
            <a:ext cx="8639908" cy="9439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Daytona"/>
              </a:rPr>
              <a:t>Lennard-Jones Potentials are the driving interactions</a:t>
            </a:r>
          </a:p>
          <a:p>
            <a:endParaRPr lang="en-US" sz="2400" dirty="0">
              <a:latin typeface="Daytona"/>
            </a:endParaRPr>
          </a:p>
          <a:p>
            <a:pPr marL="0" indent="0">
              <a:buNone/>
            </a:pPr>
            <a:endParaRPr lang="en-US" sz="2400" dirty="0">
              <a:latin typeface="Daytona"/>
            </a:endParaRPr>
          </a:p>
          <a:p>
            <a:endParaRPr lang="en-US" dirty="0">
              <a:latin typeface="Daytona"/>
            </a:endParaRPr>
          </a:p>
          <a:p>
            <a:endParaRPr lang="en-US" dirty="0">
              <a:latin typeface="Aptos" panose="020B0004020202020204"/>
            </a:endParaRPr>
          </a:p>
        </p:txBody>
      </p:sp>
      <p:pic>
        <p:nvPicPr>
          <p:cNvPr id="6" name="Picture 5" descr="A blue and white pattern on a black background&#10;&#10;AI-generated content may be incorrect.">
            <a:extLst>
              <a:ext uri="{FF2B5EF4-FFF2-40B4-BE49-F238E27FC236}">
                <a16:creationId xmlns:a16="http://schemas.microsoft.com/office/drawing/2014/main" id="{8F99D7D9-39B6-E7FF-AEEA-49C6B8B1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40000">
            <a:off x="11163819" y="849887"/>
            <a:ext cx="3465871" cy="6858000"/>
          </a:xfrm>
          <a:prstGeom prst="rect">
            <a:avLst/>
          </a:prstGeom>
        </p:spPr>
      </p:pic>
      <p:pic>
        <p:nvPicPr>
          <p:cNvPr id="7" name="Picture 6" descr="A group of orange letters&#10;&#10;AI-generated content may be incorrect.">
            <a:extLst>
              <a:ext uri="{FF2B5EF4-FFF2-40B4-BE49-F238E27FC236}">
                <a16:creationId xmlns:a16="http://schemas.microsoft.com/office/drawing/2014/main" id="{43F64E9A-096B-F167-649F-B585F9C8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665" y="362208"/>
            <a:ext cx="2120139" cy="1174128"/>
          </a:xfrm>
          <a:prstGeom prst="rect">
            <a:avLst/>
          </a:prstGeom>
        </p:spPr>
      </p:pic>
      <p:pic>
        <p:nvPicPr>
          <p:cNvPr id="8" name="Picture 7" descr="Lennard-Jones Potential - Chemistry LibreTexts">
            <a:extLst>
              <a:ext uri="{FF2B5EF4-FFF2-40B4-BE49-F238E27FC236}">
                <a16:creationId xmlns:a16="http://schemas.microsoft.com/office/drawing/2014/main" id="{EAE48F82-1034-9BBA-3A7B-5FAC0AAA44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09" t="13380" r="15194" b="7042"/>
          <a:stretch>
            <a:fillRect/>
          </a:stretch>
        </p:blipFill>
        <p:spPr>
          <a:xfrm>
            <a:off x="842513" y="1695809"/>
            <a:ext cx="5264755" cy="4619218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779D281-AFD7-03E2-7FD8-B997907EDA64}"/>
              </a:ext>
            </a:extLst>
          </p:cNvPr>
          <p:cNvSpPr txBox="1"/>
          <p:nvPr/>
        </p:nvSpPr>
        <p:spPr>
          <a:xfrm>
            <a:off x="839569" y="6304916"/>
            <a:ext cx="52583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Lennard-Jones Potential figure showing equilibrium distance (sigma) and the potential well (epsilon). </a:t>
            </a:r>
            <a:r>
              <a:rPr lang="en-US" sz="1400" i="1" dirty="0"/>
              <a:t>Libretexts.org</a:t>
            </a:r>
            <a:r>
              <a:rPr lang="en-US" sz="1400" dirty="0"/>
              <a:t>. 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A0B67AC-8276-A526-AD83-F44741DA3D27}"/>
              </a:ext>
            </a:extLst>
          </p:cNvPr>
          <p:cNvSpPr/>
          <p:nvPr/>
        </p:nvSpPr>
        <p:spPr>
          <a:xfrm>
            <a:off x="8996653" y="5288816"/>
            <a:ext cx="776080" cy="270338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194425B-D40E-142E-C7D7-6E742924624E}"/>
              </a:ext>
            </a:extLst>
          </p:cNvPr>
          <p:cNvSpPr/>
          <p:nvPr/>
        </p:nvSpPr>
        <p:spPr>
          <a:xfrm>
            <a:off x="8215208" y="5285639"/>
            <a:ext cx="769728" cy="2800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BE161C6-A75C-7C6A-09D0-639875E3DD0A}"/>
              </a:ext>
            </a:extLst>
          </p:cNvPr>
          <p:cNvSpPr/>
          <p:nvPr/>
        </p:nvSpPr>
        <p:spPr>
          <a:xfrm rot="14100000">
            <a:off x="9383367" y="5041912"/>
            <a:ext cx="237422" cy="1103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084253D-CA61-BB3C-63A6-3933E67AEDB3}"/>
              </a:ext>
            </a:extLst>
          </p:cNvPr>
          <p:cNvSpPr/>
          <p:nvPr/>
        </p:nvSpPr>
        <p:spPr>
          <a:xfrm rot="-3060000">
            <a:off x="8362575" y="5041911"/>
            <a:ext cx="237422" cy="1103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9F7069-0A69-A6AF-6169-122DB3BC0617}"/>
              </a:ext>
            </a:extLst>
          </p:cNvPr>
          <p:cNvSpPr/>
          <p:nvPr/>
        </p:nvSpPr>
        <p:spPr>
          <a:xfrm>
            <a:off x="7381274" y="2251847"/>
            <a:ext cx="649687" cy="6608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CA631A-4514-473C-3315-A0D6A9B431D6}"/>
              </a:ext>
            </a:extLst>
          </p:cNvPr>
          <p:cNvSpPr/>
          <p:nvPr/>
        </p:nvSpPr>
        <p:spPr>
          <a:xfrm>
            <a:off x="9954821" y="2251846"/>
            <a:ext cx="649687" cy="660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BF8A93-5AF4-22E5-4505-0399D0F95D88}"/>
              </a:ext>
            </a:extLst>
          </p:cNvPr>
          <p:cNvSpPr/>
          <p:nvPr/>
        </p:nvSpPr>
        <p:spPr>
          <a:xfrm>
            <a:off x="7941991" y="5098563"/>
            <a:ext cx="649687" cy="6608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388AE-0DD3-0605-7D3D-E547E8BD087B}"/>
              </a:ext>
            </a:extLst>
          </p:cNvPr>
          <p:cNvSpPr/>
          <p:nvPr/>
        </p:nvSpPr>
        <p:spPr>
          <a:xfrm>
            <a:off x="9379726" y="5098563"/>
            <a:ext cx="649687" cy="660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A9B211D-FE0E-6C8A-3563-2F736EA7D4CD}"/>
              </a:ext>
            </a:extLst>
          </p:cNvPr>
          <p:cNvSpPr/>
          <p:nvPr/>
        </p:nvSpPr>
        <p:spPr>
          <a:xfrm>
            <a:off x="8042680" y="2438923"/>
            <a:ext cx="769728" cy="2800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E5DFA57A-BE23-29FB-EEB2-88F646D97A1E}"/>
              </a:ext>
            </a:extLst>
          </p:cNvPr>
          <p:cNvSpPr/>
          <p:nvPr/>
        </p:nvSpPr>
        <p:spPr>
          <a:xfrm>
            <a:off x="9183559" y="2442099"/>
            <a:ext cx="776080" cy="270338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FF25D4B-22B6-F818-129B-586551131AA0}"/>
              </a:ext>
            </a:extLst>
          </p:cNvPr>
          <p:cNvSpPr/>
          <p:nvPr/>
        </p:nvSpPr>
        <p:spPr>
          <a:xfrm rot="3180000">
            <a:off x="9166084" y="4603281"/>
            <a:ext cx="208667" cy="1390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E3DD1AA-3A9E-C08F-187E-C2A7754AC030}"/>
              </a:ext>
            </a:extLst>
          </p:cNvPr>
          <p:cNvSpPr/>
          <p:nvPr/>
        </p:nvSpPr>
        <p:spPr>
          <a:xfrm rot="7560000">
            <a:off x="8592613" y="4610591"/>
            <a:ext cx="237422" cy="1103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0F6F8B-A271-2A9B-1F96-EA83177CAF51}"/>
              </a:ext>
            </a:extLst>
          </p:cNvPr>
          <p:cNvSpPr/>
          <p:nvPr/>
        </p:nvSpPr>
        <p:spPr>
          <a:xfrm>
            <a:off x="8488330" y="4005884"/>
            <a:ext cx="649687" cy="660888"/>
          </a:xfrm>
          <a:prstGeom prst="ellipse">
            <a:avLst/>
          </a:prstGeom>
          <a:solidFill>
            <a:srgbClr val="070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FE43F2-DE45-1889-A791-76D77189EE11}"/>
              </a:ext>
            </a:extLst>
          </p:cNvPr>
          <p:cNvSpPr/>
          <p:nvPr/>
        </p:nvSpPr>
        <p:spPr>
          <a:xfrm>
            <a:off x="8718368" y="4005885"/>
            <a:ext cx="649687" cy="660888"/>
          </a:xfrm>
          <a:prstGeom prst="ellipse">
            <a:avLst/>
          </a:prstGeom>
          <a:solidFill>
            <a:srgbClr val="0708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D082E7-1689-CC6C-1F6F-198153A2A6BF}"/>
              </a:ext>
            </a:extLst>
          </p:cNvPr>
          <p:cNvSpPr txBox="1"/>
          <p:nvPr/>
        </p:nvSpPr>
        <p:spPr>
          <a:xfrm>
            <a:off x="7316256" y="3109168"/>
            <a:ext cx="337165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Daytona"/>
              </a:rPr>
              <a:t>Lennard-Jones Potential attracts Ag (grey) and Ar (red) towards an equilibrium distance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746D43-7D53-6160-EFA6-BB25D0DB5AA0}"/>
              </a:ext>
            </a:extLst>
          </p:cNvPr>
          <p:cNvSpPr txBox="1"/>
          <p:nvPr/>
        </p:nvSpPr>
        <p:spPr>
          <a:xfrm>
            <a:off x="7603802" y="5754601"/>
            <a:ext cx="2897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Daytona"/>
              </a:rPr>
              <a:t>The potential holding Ag and Ar at equilibrium is greater than N</a:t>
            </a:r>
            <a:r>
              <a:rPr lang="en-US" sz="1400" baseline="-25000" dirty="0">
                <a:latin typeface="Daytona"/>
              </a:rPr>
              <a:t>2</a:t>
            </a:r>
            <a:r>
              <a:rPr lang="en-US" sz="1400" dirty="0">
                <a:latin typeface="Daytona"/>
              </a:rPr>
              <a:t> (blue) potential with Ag or 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78A7F-398D-98B7-12A9-2329DFD0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6834" y="634633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7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0BA1-153A-0228-10A1-6C8E136AC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458" y="250385"/>
            <a:ext cx="10031082" cy="966158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What do we need to see from a simulation?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3BB0F-9C08-4C44-091A-76FAD347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189" b="1189"/>
          <a:stretch>
            <a:fillRect/>
          </a:stretch>
        </p:blipFill>
        <p:spPr>
          <a:xfrm>
            <a:off x="1159474" y="978091"/>
            <a:ext cx="9873050" cy="4708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14165-6B28-7304-3386-FD31959BCE86}"/>
              </a:ext>
            </a:extLst>
          </p:cNvPr>
          <p:cNvSpPr txBox="1"/>
          <p:nvPr/>
        </p:nvSpPr>
        <p:spPr>
          <a:xfrm>
            <a:off x="1159474" y="5726214"/>
            <a:ext cx="2424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aytona"/>
              </a:rPr>
              <a:t>N</a:t>
            </a:r>
            <a:r>
              <a:rPr lang="en-US" baseline="-25000" dirty="0">
                <a:latin typeface="Daytona"/>
              </a:rPr>
              <a:t>2 </a:t>
            </a:r>
            <a:r>
              <a:rPr lang="en-US" dirty="0">
                <a:latin typeface="Daytona" panose="020B0604030500040204" pitchFamily="34" charset="0"/>
              </a:rPr>
              <a:t>-Ar gas mixture moves at flowrate, F, into zeolite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D6BE4-3DDB-E915-4FF3-3EFEAEA15BB8}"/>
              </a:ext>
            </a:extLst>
          </p:cNvPr>
          <p:cNvSpPr txBox="1"/>
          <p:nvPr/>
        </p:nvSpPr>
        <p:spPr>
          <a:xfrm>
            <a:off x="4213464" y="5726214"/>
            <a:ext cx="3545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aytona" panose="020B0604030500040204" pitchFamily="34" charset="0"/>
              </a:rPr>
              <a:t>Argon is captured in pores.</a:t>
            </a:r>
          </a:p>
          <a:p>
            <a:pPr algn="ctr"/>
            <a:r>
              <a:rPr lang="en-US" dirty="0">
                <a:latin typeface="Daytona" panose="020B0604030500040204" pitchFamily="34" charset="0"/>
              </a:rPr>
              <a:t>Also check for special occurrences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3D95D6-9286-3570-FAD5-32EC9140B4A0}"/>
              </a:ext>
            </a:extLst>
          </p:cNvPr>
          <p:cNvSpPr txBox="1"/>
          <p:nvPr/>
        </p:nvSpPr>
        <p:spPr>
          <a:xfrm>
            <a:off x="8388887" y="5686776"/>
            <a:ext cx="2643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Daytona" panose="020B0604030500040204" pitchFamily="34" charset="0"/>
              </a:rPr>
              <a:t>Pure </a:t>
            </a:r>
            <a:r>
              <a:rPr lang="en-US" dirty="0">
                <a:latin typeface="Daytona"/>
              </a:rPr>
              <a:t>N</a:t>
            </a:r>
            <a:r>
              <a:rPr lang="en-US" baseline="-25000" dirty="0">
                <a:latin typeface="Daytona"/>
              </a:rPr>
              <a:t>2</a:t>
            </a:r>
            <a:r>
              <a:rPr lang="en-US" dirty="0">
                <a:latin typeface="Daytona" panose="020B0604030500040204" pitchFamily="34" charset="0"/>
              </a:rPr>
              <a:t> gas exits zeolite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6F7FCC-F170-710E-4BD8-F051B784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51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7199</TotalTime>
  <Words>648</Words>
  <Application>Microsoft Office PowerPoint</Application>
  <PresentationFormat>Widescreen</PresentationFormat>
  <Paragraphs>104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Courier New</vt:lpstr>
      <vt:lpstr>Daytona</vt:lpstr>
      <vt:lpstr>Dubai</vt:lpstr>
      <vt:lpstr>office theme</vt:lpstr>
      <vt:lpstr>PowerPoint Presentation</vt:lpstr>
      <vt:lpstr>Nitrogen is essential at SNOLAB</vt:lpstr>
      <vt:lpstr>Nitrogen is Derived From Air Underground</vt:lpstr>
      <vt:lpstr>Argon is a problem</vt:lpstr>
      <vt:lpstr>There are potential solutions</vt:lpstr>
      <vt:lpstr>What are zeolites?</vt:lpstr>
      <vt:lpstr>Tests with hardware can only tell us so much</vt:lpstr>
      <vt:lpstr>CP2K is needed to study interactions</vt:lpstr>
      <vt:lpstr>What do we need to see from a simulation?</vt:lpstr>
      <vt:lpstr>Simulations are difficult to set up</vt:lpstr>
      <vt:lpstr>There is no working simulation</vt:lpstr>
      <vt:lpstr>We know this will work, it's only a matter of how!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Brayden Bouffard</cp:lastModifiedBy>
  <cp:revision>2229</cp:revision>
  <dcterms:created xsi:type="dcterms:W3CDTF">2025-07-31T18:40:49Z</dcterms:created>
  <dcterms:modified xsi:type="dcterms:W3CDTF">2025-08-11T13:38:39Z</dcterms:modified>
</cp:coreProperties>
</file>