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302" r:id="rId3"/>
    <p:sldId id="364" r:id="rId4"/>
    <p:sldId id="333" r:id="rId5"/>
    <p:sldId id="363" r:id="rId6"/>
    <p:sldId id="272" r:id="rId7"/>
    <p:sldId id="376" r:id="rId8"/>
    <p:sldId id="306" r:id="rId9"/>
    <p:sldId id="349" r:id="rId10"/>
    <p:sldId id="329" r:id="rId11"/>
    <p:sldId id="365" r:id="rId12"/>
    <p:sldId id="368" r:id="rId13"/>
    <p:sldId id="369" r:id="rId14"/>
    <p:sldId id="366" r:id="rId15"/>
    <p:sldId id="354" r:id="rId16"/>
    <p:sldId id="335" r:id="rId17"/>
    <p:sldId id="291" r:id="rId18"/>
    <p:sldId id="358" r:id="rId19"/>
    <p:sldId id="288" r:id="rId20"/>
    <p:sldId id="353" r:id="rId21"/>
    <p:sldId id="347" r:id="rId22"/>
    <p:sldId id="371" r:id="rId23"/>
    <p:sldId id="351" r:id="rId24"/>
    <p:sldId id="374" r:id="rId25"/>
    <p:sldId id="348" r:id="rId26"/>
    <p:sldId id="313" r:id="rId27"/>
    <p:sldId id="312" r:id="rId28"/>
    <p:sldId id="282" r:id="rId29"/>
    <p:sldId id="331" r:id="rId30"/>
    <p:sldId id="311" r:id="rId31"/>
    <p:sldId id="314" r:id="rId32"/>
    <p:sldId id="325" r:id="rId33"/>
    <p:sldId id="320" r:id="rId34"/>
    <p:sldId id="342" r:id="rId35"/>
    <p:sldId id="326" r:id="rId36"/>
    <p:sldId id="327" r:id="rId37"/>
    <p:sldId id="328" r:id="rId38"/>
    <p:sldId id="357" r:id="rId39"/>
    <p:sldId id="375" r:id="rId40"/>
    <p:sldId id="303"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66B"/>
    <a:srgbClr val="C3C3C3"/>
    <a:srgbClr val="ED1C24"/>
    <a:srgbClr val="FFC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53" autoAdjust="0"/>
    <p:restoredTop sz="94404" autoAdjust="0"/>
  </p:normalViewPr>
  <p:slideViewPr>
    <p:cSldViewPr snapToGrid="0">
      <p:cViewPr varScale="1">
        <p:scale>
          <a:sx n="28" d="100"/>
          <a:sy n="28" d="100"/>
        </p:scale>
        <p:origin x="88"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19.621"/>
    </inkml:context>
    <inkml:brush xml:id="br0">
      <inkml:brushProperty name="width" value="0.35" units="cm"/>
      <inkml:brushProperty name="height" value="0.35" units="cm"/>
      <inkml:brushProperty name="color" value="#FFC11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26.633"/>
    </inkml:context>
    <inkml:brush xml:id="br0">
      <inkml:brushProperty name="width" value="0.35" units="cm"/>
      <inkml:brushProperty name="height" value="0.35" units="cm"/>
      <inkml:brushProperty name="color" value="#FFC11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32.606"/>
    </inkml:context>
    <inkml:brush xml:id="br0">
      <inkml:brushProperty name="width" value="0.35" units="cm"/>
      <inkml:brushProperty name="height" value="0.35" units="cm"/>
      <inkml:brushProperty name="color" value="#FFC11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35.804"/>
    </inkml:context>
    <inkml:brush xml:id="br0">
      <inkml:brushProperty name="width" value="0.35" units="cm"/>
      <inkml:brushProperty name="height" value="0.35" units="cm"/>
      <inkml:brushProperty name="color" value="#FFC11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39.580"/>
    </inkml:context>
    <inkml:brush xml:id="br0">
      <inkml:brushProperty name="width" value="0.35" units="cm"/>
      <inkml:brushProperty name="height" value="0.35" units="cm"/>
      <inkml:brushProperty name="color" value="#FFC11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2F2FF-4A0F-5793-716B-63A0E6FC0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E0FED-AC77-41E5-9EE6-A93F5829191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14F1D5-1080-802F-952C-54C09BA5DB95}"/>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Use unfolding along with moderators to detect higher energy neutrons(up to 11 MeV).</a:t>
            </a:r>
          </a:p>
          <a:p>
            <a:endParaRPr lang="en-US" dirty="0"/>
          </a:p>
        </p:txBody>
      </p:sp>
    </p:spTree>
    <p:extLst>
      <p:ext uri="{BB962C8B-B14F-4D97-AF65-F5344CB8AC3E}">
        <p14:creationId xmlns:p14="http://schemas.microsoft.com/office/powerpoint/2010/main" val="425851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7281A-EB5B-40A3-836E-04A62A5F2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D9099-A274-5076-3524-342549AB49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A87373F-9664-5DDB-D101-9660321233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81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BEEA4-2783-819E-09BB-809A0D712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BF126-29E6-3B50-305F-DA78A176E4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E66A37-D728-82F6-7E8C-C89CAA1413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8134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B0B0E-FBE5-7B62-6ACC-B894E5F1C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114D6-128B-B0F1-9610-89165C44A22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8CB4F8B-5D73-1287-5D9A-91E6E886DB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426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7DD3C-B471-35FB-3DE7-DFF83CC74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926A6-8125-20F6-74BB-125379D129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51C7CD-C52B-74C2-2A63-31F58B29FA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3927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C005-8591-79E5-E9A6-23134C36A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F52B8-324A-F477-6817-9B8235D84FD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B93D951-A0D8-3E60-E6ED-67E1609E373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761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EBD42-FD64-7025-D19D-9B0A87701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7C43E-B1CC-9B27-6448-EBDDDB1839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95CCF0-FF11-3D9C-0881-B36ACB5203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7600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3775A-DA82-D93B-3A5D-FE7ED01B3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4E64B-DC63-13B8-1D6A-9AF585B118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BF962F-CFF1-CA07-7E0F-27144D6647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399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C628E-DEAF-35C6-D644-07F2E93DE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C182E-C85C-8323-505D-9FEF41BB4E6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60D272-AFC3-A3FF-A8D6-DED31D79C3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265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0BC0-E052-4887-6048-E0A823227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0ED72-D835-675E-1CDC-3EF339F1AE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F6A0E1-4644-9E75-DCB6-341FF9E901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8814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5C344-E8BF-01A7-7D44-5DE11612B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BBEF8-30AB-F167-F639-3D3752DFAE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EEBCDB2-9856-0E2E-D713-2944C4922E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97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BED65-C952-88CA-2348-7C2CCF889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43327-9DAD-0C50-4AA9-BE4961181C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F0F3BCA-B132-E25D-18A6-E929237B496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909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89B5A-BC03-C680-4EB8-362D328C6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7F6B1-BF04-D20B-C409-35FC3ACEEC3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248F38-55DB-021D-DD58-85001BBD3E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1032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D4D2-B079-8EED-D251-FE225394D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CC047-A476-0E6B-AECD-B7A54DD203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610794-4542-BFEC-18C0-B4D961177C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586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C0FD-11C3-4667-A5BE-C017E8B69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E02E9-960B-6D23-004B-343B820CF6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A6DD06-CC46-50BA-4051-FACD8A34E6EF}"/>
              </a:ext>
            </a:extLst>
          </p:cNvPr>
          <p:cNvSpPr>
            <a:spLocks noGrp="1"/>
          </p:cNvSpPr>
          <p:nvPr>
            <p:ph type="body" idx="1"/>
          </p:nvPr>
        </p:nvSpPr>
        <p:spPr/>
        <p:txBody>
          <a:bodyPr/>
          <a:lstStyle/>
          <a:p>
            <a:r>
              <a:rPr lang="en-US" dirty="0"/>
              <a:t>r^-1 electric field, electron drift, high voltage near wires, charge pairs multiply proportionally, UG</a:t>
            </a:r>
            <a:br>
              <a:rPr lang="en-US" dirty="0"/>
            </a:br>
            <a:br>
              <a:rPr lang="en-US" dirty="0"/>
            </a:br>
            <a:endParaRPr lang="en-US" dirty="0"/>
          </a:p>
        </p:txBody>
      </p:sp>
    </p:spTree>
    <p:extLst>
      <p:ext uri="{BB962C8B-B14F-4D97-AF65-F5344CB8AC3E}">
        <p14:creationId xmlns:p14="http://schemas.microsoft.com/office/powerpoint/2010/main" val="1019988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2E033-AB33-4CC7-A56D-3F5D3F481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EA27D-2673-FDD1-BC53-B747871C99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1A861F-99D1-DEAB-C801-6FA3B930CC7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2207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5EFA2-4F04-1ECC-3125-B30525F17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4BAF3-24C7-A7EC-2057-27BD6EA68B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F4F980-BA4F-BB16-082D-E9B454814E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5859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C2360-3E39-BA4D-8D78-FDD39443B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16049-7A05-7FA7-2BC5-6425360AB13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E766DF8-8E3A-3056-9666-B06EFB4FFA4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4322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2237-C1F8-B992-E686-DD3EC4A97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D960A-4B37-3023-1CF4-576BAC5D05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104E3E-C8B5-CA92-366D-F1E1771D74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7226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EE5D6-CAAD-2902-84DF-A1A2A8566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75FC9-A4EA-D2A6-B2F8-08781C0F4E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461883-EA31-C82E-D790-2C4403C3805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3571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2FB32-F433-6087-E62D-DDB5BE2F1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6687F-6F1D-51DD-9C0B-ED338A788B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99DCC47-0200-0CAB-6B2B-4320CB7F97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629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A9FAC-B8D9-448C-DDBF-FA2D4AF4B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8B2E0-C15C-6256-1C35-55157AEB70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24206B-B61C-6C07-F672-5849C5F399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40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047B5-DC7C-6AE1-7608-0D520DAF3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53B3E-0FE3-3206-5352-D1ABA9639F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3EA1C1-04CF-D8C2-4F45-AD0E749283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6780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E0066-D596-2EF3-FE42-AB80EC419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AD6DD-D187-9E7E-BE75-7A16D0B52A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2F632CE-D51F-CB00-3FD1-97436FD359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274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594B2-B6DD-0124-6365-7F2B3B20A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96DEA-EEC4-7E44-2D98-2BD3AD2A7D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4CF401-219E-1296-9946-AFD485C57C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827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r^-1 electric field, electron drift, high voltage near wires, charge pairs multiply proportionally, UG</a:t>
            </a:r>
            <a:br>
              <a:rPr lang="en-US" dirty="0"/>
            </a:br>
            <a:br>
              <a:rPr lang="en-US" dirty="0"/>
            </a:br>
            <a:endParaRPr lang="en-US" dirty="0"/>
          </a:p>
        </p:txBody>
      </p:sp>
    </p:spTree>
    <p:extLst>
      <p:ext uri="{BB962C8B-B14F-4D97-AF65-F5344CB8AC3E}">
        <p14:creationId xmlns:p14="http://schemas.microsoft.com/office/powerpoint/2010/main" val="317641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DED42-603A-81BD-8746-23E19A6FC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8E006-F752-F26C-13AA-F7D88A5BB11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0B8A735-28D6-5B53-35B6-491474019227}"/>
              </a:ext>
            </a:extLst>
          </p:cNvPr>
          <p:cNvSpPr>
            <a:spLocks noGrp="1"/>
          </p:cNvSpPr>
          <p:nvPr>
            <p:ph type="body" idx="1"/>
          </p:nvPr>
        </p:nvSpPr>
        <p:spPr/>
        <p:txBody>
          <a:bodyPr/>
          <a:lstStyle/>
          <a:p>
            <a:r>
              <a:rPr lang="en-US" dirty="0"/>
              <a:t>r^-1 electric field, electron drift, high voltage near wires, charge pairs multiply proportionally, UG</a:t>
            </a:r>
            <a:br>
              <a:rPr lang="en-US" dirty="0"/>
            </a:br>
            <a:br>
              <a:rPr lang="en-US" dirty="0"/>
            </a:br>
            <a:endParaRPr lang="en-US" dirty="0"/>
          </a:p>
        </p:txBody>
      </p:sp>
    </p:spTree>
    <p:extLst>
      <p:ext uri="{BB962C8B-B14F-4D97-AF65-F5344CB8AC3E}">
        <p14:creationId xmlns:p14="http://schemas.microsoft.com/office/powerpoint/2010/main" val="34367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4067-AF9A-DD06-42AF-A19A1DE2A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572C0-7CC1-75EC-A52B-068D325F7A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417A42-6DAE-12F2-E41B-9B0BE1DEC7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560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AE23C-DA69-E3B9-F08C-307015B15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EAE57-3712-2F3D-B802-27B01CA947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B164A1-D2EB-04B0-D716-E862180CD2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888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9B93E-4C5F-935F-340D-0F13C75D8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6FDED-2779-80AC-5BBA-341EB6E7F3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6253861-9646-2CCF-B4C6-91BFF1474B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2113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peaker">
    <p:spTree>
      <p:nvGrpSpPr>
        <p:cNvPr id="1" name=""/>
        <p:cNvGrpSpPr/>
        <p:nvPr/>
      </p:nvGrpSpPr>
      <p:grpSpPr>
        <a:xfrm>
          <a:off x="0" y="0"/>
          <a:ext cx="0" cy="0"/>
          <a:chOff x="0" y="0"/>
          <a:chExt cx="0" cy="0"/>
        </a:xfrm>
      </p:grpSpPr>
      <p:pic>
        <p:nvPicPr>
          <p:cNvPr id="12" name="SNO_Presentation_16x9_Title.jpg" descr="SNO_Presentation_16x9_Titl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2018/01/01"/>
          <p:cNvSpPr txBox="1">
            <a:spLocks noGrp="1"/>
          </p:cNvSpPr>
          <p:nvPr>
            <p:ph type="body" sz="quarter" idx="13"/>
          </p:nvPr>
        </p:nvSpPr>
        <p:spPr>
          <a:xfrm>
            <a:off x="2656129" y="2098079"/>
            <a:ext cx="6998062" cy="696517"/>
          </a:xfrm>
          <a:prstGeom prst="rect">
            <a:avLst/>
          </a:prstGeom>
        </p:spPr>
        <p:txBody>
          <a:bodyPr>
            <a:noAutofit/>
          </a:bodyPr>
          <a:lstStyle>
            <a:lvl1pPr marL="0" indent="0">
              <a:lnSpc>
                <a:spcPct val="100000"/>
              </a:lnSpc>
              <a:buSzTx/>
              <a:buNone/>
              <a:defRPr sz="3200">
                <a:solidFill>
                  <a:srgbClr val="0076BD"/>
                </a:solidFill>
                <a:latin typeface="+mn-lt"/>
                <a:ea typeface="+mn-ea"/>
                <a:cs typeface="+mn-cs"/>
                <a:sym typeface="Lota Grotesque Bold"/>
              </a:defRPr>
            </a:lvl1pPr>
          </a:lstStyle>
          <a:p>
            <a:r>
              <a:t>2018/01/01</a:t>
            </a:r>
          </a:p>
        </p:txBody>
      </p:sp>
      <p:sp>
        <p:nvSpPr>
          <p:cNvPr id="14" name="Line"/>
          <p:cNvSpPr/>
          <p:nvPr/>
        </p:nvSpPr>
        <p:spPr>
          <a:xfrm flipV="1">
            <a:off x="2745522" y="8348211"/>
            <a:ext cx="2451751" cy="1"/>
          </a:xfrm>
          <a:prstGeom prst="line">
            <a:avLst/>
          </a:prstGeom>
          <a:ln w="101600">
            <a:solidFill>
              <a:srgbClr val="0076BD"/>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dirty="0"/>
          </a:p>
        </p:txBody>
      </p:sp>
      <p:sp>
        <p:nvSpPr>
          <p:cNvPr id="15" name="Jane Doe…"/>
          <p:cNvSpPr txBox="1">
            <a:spLocks noGrp="1"/>
          </p:cNvSpPr>
          <p:nvPr>
            <p:ph type="body" sz="quarter" idx="14"/>
          </p:nvPr>
        </p:nvSpPr>
        <p:spPr>
          <a:xfrm>
            <a:off x="2651978" y="8786812"/>
            <a:ext cx="14466769" cy="1500188"/>
          </a:xfrm>
          <a:prstGeom prst="rect">
            <a:avLst/>
          </a:prstGeom>
        </p:spPr>
        <p:txBody>
          <a:bodyPr>
            <a:noAutofit/>
          </a:bodyPr>
          <a:lstStyle/>
          <a:p>
            <a:pPr marL="0" indent="0">
              <a:lnSpc>
                <a:spcPct val="100000"/>
              </a:lnSpc>
              <a:buSzTx/>
              <a:buNone/>
              <a:defRPr sz="4500">
                <a:solidFill>
                  <a:schemeClr val="accent1">
                    <a:hueOff val="48339"/>
                    <a:lumOff val="-12879"/>
                  </a:schemeClr>
                </a:solidFill>
                <a:latin typeface="Muli Bold"/>
                <a:ea typeface="Muli Bold"/>
                <a:cs typeface="Muli Bold"/>
                <a:sym typeface="Muli Bold"/>
              </a:defRPr>
            </a:pPr>
            <a:r>
              <a:t>Jane Doe</a:t>
            </a:r>
          </a:p>
          <a:p>
            <a:pPr marL="0" indent="0">
              <a:buSzTx/>
              <a:buNone/>
              <a:defRPr sz="4500">
                <a:solidFill>
                  <a:srgbClr val="5A676F"/>
                </a:solidFill>
              </a:defRPr>
            </a:pPr>
            <a:r>
              <a:t>Senior Position</a:t>
            </a:r>
          </a:p>
        </p:txBody>
      </p:sp>
      <p:sp>
        <p:nvSpPr>
          <p:cNvPr id="16" name="Title Text"/>
          <p:cNvSpPr txBox="1">
            <a:spLocks noGrp="1"/>
          </p:cNvSpPr>
          <p:nvPr>
            <p:ph type="title"/>
          </p:nvPr>
        </p:nvSpPr>
        <p:spPr>
          <a:xfrm>
            <a:off x="2532888" y="3409711"/>
            <a:ext cx="18962936" cy="4407501"/>
          </a:xfrm>
          <a:prstGeom prst="rect">
            <a:avLst/>
          </a:prstGeom>
        </p:spPr>
        <p:txBody>
          <a:bodyPr/>
          <a:lstStyle>
            <a:lvl1pPr>
              <a:defRPr sz="16000">
                <a:solidFill>
                  <a:srgbClr val="0076BD"/>
                </a:solidFill>
              </a:defRPr>
            </a:lvl1pPr>
          </a:lstStyle>
          <a:p>
            <a:r>
              <a:t>Title Text</a:t>
            </a:r>
          </a:p>
        </p:txBody>
      </p:sp>
      <p:sp>
        <p:nvSpPr>
          <p:cNvPr id="17" name="Slide Number"/>
          <p:cNvSpPr txBox="1">
            <a:spLocks noGrp="1"/>
          </p:cNvSpPr>
          <p:nvPr>
            <p:ph type="sldNum" sz="quarter" idx="2"/>
          </p:nvPr>
        </p:nvSpPr>
        <p:spPr>
          <a:xfrm>
            <a:off x="11438521" y="13073062"/>
            <a:ext cx="748717" cy="775104"/>
          </a:xfrm>
          <a:prstGeom prst="rect">
            <a:avLst/>
          </a:prstGeom>
        </p:spPr>
        <p:txBody>
          <a:bodyPr wrap="none"/>
          <a:lstStyle>
            <a:lvl1pPr>
              <a:defRPr b="1">
                <a:solidFill>
                  <a:srgbClr val="FFFFFF"/>
                </a:solidFill>
                <a:latin typeface="Helvetica Neue"/>
                <a:ea typeface="Helvetica Neue"/>
                <a:cs typeface="Helvetica Neue"/>
                <a:sym typeface="Helvetica Neue"/>
              </a:defRPr>
            </a:lvl1pPr>
          </a:lstStyle>
          <a:p>
            <a:fld id="{86CB4B4D-7CA3-9044-876B-883B54F8677D}" type="slidenum">
              <a:t>‹#›</a:t>
            </a:fld>
            <a:endParaRPr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title">
    <p:bg>
      <p:bgPr>
        <a:solidFill>
          <a:schemeClr val="accent1">
            <a:hueOff val="48339"/>
            <a:lumOff val="-12879"/>
          </a:schemeClr>
        </a:solidFill>
        <a:effectLst/>
      </p:bgPr>
    </p:bg>
    <p:spTree>
      <p:nvGrpSpPr>
        <p:cNvPr id="1" name=""/>
        <p:cNvGrpSpPr/>
        <p:nvPr/>
      </p:nvGrpSpPr>
      <p:grpSpPr>
        <a:xfrm>
          <a:off x="0" y="0"/>
          <a:ext cx="0" cy="0"/>
          <a:chOff x="0" y="0"/>
          <a:chExt cx="0" cy="0"/>
        </a:xfrm>
      </p:grpSpPr>
      <p:pic>
        <p:nvPicPr>
          <p:cNvPr id="24" name="shell2_wbfixed_Edited.jpg" descr="shell2_wbfixed_Edited.jpg"/>
          <p:cNvPicPr>
            <a:picLocks noChangeAspect="1"/>
          </p:cNvPicPr>
          <p:nvPr/>
        </p:nvPicPr>
        <p:blipFill>
          <a:blip r:embed="rId2">
            <a:alphaModFix amt="14772"/>
          </a:blip>
          <a:srcRect l="1749" t="23385" r="1749" b="23385"/>
          <a:stretch>
            <a:fillRect/>
          </a:stretch>
        </p:blipFill>
        <p:spPr>
          <a:xfrm>
            <a:off x="-66461" y="-175421"/>
            <a:ext cx="24516923" cy="14066842"/>
          </a:xfrm>
          <a:prstGeom prst="rect">
            <a:avLst/>
          </a:prstGeom>
          <a:ln w="12700">
            <a:miter lim="400000"/>
          </a:ln>
        </p:spPr>
      </p:pic>
      <p:pic>
        <p:nvPicPr>
          <p:cNvPr id="25" name="SNO_ID_White.png" descr="SNO_ID_White.png"/>
          <p:cNvPicPr>
            <a:picLocks noChangeAspect="1"/>
          </p:cNvPicPr>
          <p:nvPr/>
        </p:nvPicPr>
        <p:blipFill>
          <a:blip r:embed="rId3"/>
          <a:stretch>
            <a:fillRect/>
          </a:stretch>
        </p:blipFill>
        <p:spPr>
          <a:xfrm>
            <a:off x="21270582" y="918088"/>
            <a:ext cx="2205299" cy="1102650"/>
          </a:xfrm>
          <a:prstGeom prst="rect">
            <a:avLst/>
          </a:prstGeom>
          <a:ln w="12700">
            <a:miter lim="400000"/>
          </a:ln>
        </p:spPr>
      </p:pic>
      <p:sp>
        <p:nvSpPr>
          <p:cNvPr id="26" name="Slide Number"/>
          <p:cNvSpPr txBox="1">
            <a:spLocks noGrp="1"/>
          </p:cNvSpPr>
          <p:nvPr>
            <p:ph type="sldNum" sz="quarter" idx="2"/>
          </p:nvPr>
        </p:nvSpPr>
        <p:spPr>
          <a:xfrm>
            <a:off x="22488810" y="12212019"/>
            <a:ext cx="976822" cy="841376"/>
          </a:xfrm>
          <a:prstGeom prst="rect">
            <a:avLst/>
          </a:prstGeom>
        </p:spPr>
        <p:txBody>
          <a:bodyPr/>
          <a:lstStyle>
            <a:lvl1pPr>
              <a:defRPr>
                <a:solidFill>
                  <a:srgbClr val="FFFFFF"/>
                </a:solidFill>
              </a:defRPr>
            </a:lvl1pPr>
          </a:lstStyle>
          <a:p>
            <a:fld id="{86CB4B4D-7CA3-9044-876B-883B54F8677D}" type="slidenum">
              <a:t>‹#›</a:t>
            </a:fld>
            <a:endParaRPr dirty="0"/>
          </a:p>
        </p:txBody>
      </p:sp>
      <p:sp>
        <p:nvSpPr>
          <p:cNvPr id="27" name="Title Text"/>
          <p:cNvSpPr txBox="1">
            <a:spLocks noGrp="1"/>
          </p:cNvSpPr>
          <p:nvPr>
            <p:ph type="title"/>
          </p:nvPr>
        </p:nvSpPr>
        <p:spPr>
          <a:xfrm>
            <a:off x="2532888" y="4882895"/>
            <a:ext cx="20015664" cy="3950209"/>
          </a:xfrm>
          <a:prstGeom prst="rect">
            <a:avLst/>
          </a:prstGeom>
        </p:spPr>
        <p:txBody>
          <a:bodyPr/>
          <a:lstStyle>
            <a:lvl1pPr>
              <a:lnSpc>
                <a:spcPct val="100000"/>
              </a:lnSpc>
              <a:defRPr sz="16000">
                <a:solidFill>
                  <a:srgbClr val="FFFFFF"/>
                </a:solidFill>
              </a:defRPr>
            </a:lvl1pPr>
          </a:lstStyle>
          <a:p>
            <a:r>
              <a:t>Title Text</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ext on Coloured Slide">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pic>
        <p:nvPicPr>
          <p:cNvPr id="46" name="SNO_ID_White.png" descr="SNO_ID_White.png"/>
          <p:cNvPicPr>
            <a:picLocks noChangeAspect="1"/>
          </p:cNvPicPr>
          <p:nvPr/>
        </p:nvPicPr>
        <p:blipFill>
          <a:blip r:embed="rId2"/>
          <a:stretch>
            <a:fillRect/>
          </a:stretch>
        </p:blipFill>
        <p:spPr>
          <a:xfrm>
            <a:off x="21360384" y="914400"/>
            <a:ext cx="2121695" cy="1060847"/>
          </a:xfrm>
          <a:prstGeom prst="rect">
            <a:avLst/>
          </a:prstGeom>
          <a:ln w="12700">
            <a:miter lim="400000"/>
          </a:ln>
        </p:spPr>
      </p:pic>
      <p:pic>
        <p:nvPicPr>
          <p:cNvPr id="47" name="SNO_Presentation_DesignDots_White.png" descr="SNO_Presentation_DesignDots_White.png"/>
          <p:cNvPicPr>
            <a:picLocks noChangeAspect="1"/>
          </p:cNvPicPr>
          <p:nvPr/>
        </p:nvPicPr>
        <p:blipFill>
          <a:blip r:embed="rId3"/>
          <a:stretch>
            <a:fillRect/>
          </a:stretch>
        </p:blipFill>
        <p:spPr>
          <a:xfrm>
            <a:off x="-98553" y="12491217"/>
            <a:ext cx="16013638" cy="1316737"/>
          </a:xfrm>
          <a:prstGeom prst="rect">
            <a:avLst/>
          </a:prstGeom>
          <a:ln w="12700">
            <a:miter lim="400000"/>
          </a:ln>
        </p:spPr>
      </p:pic>
      <p:sp>
        <p:nvSpPr>
          <p:cNvPr id="48" name="Text"/>
          <p:cNvSpPr txBox="1">
            <a:spLocks noGrp="1"/>
          </p:cNvSpPr>
          <p:nvPr>
            <p:ph type="body" sz="quarter" idx="13"/>
          </p:nvPr>
        </p:nvSpPr>
        <p:spPr>
          <a:xfrm>
            <a:off x="2687034" y="5219194"/>
            <a:ext cx="13112403" cy="587376"/>
          </a:xfrm>
          <a:prstGeom prst="rect">
            <a:avLst/>
          </a:prstGeom>
        </p:spPr>
        <p:txBody>
          <a:bodyPr anchor="t">
            <a:spAutoFit/>
          </a:bodyPr>
          <a:lstStyle>
            <a:lvl1pPr marL="0" indent="0">
              <a:buSzTx/>
              <a:buNone/>
              <a:defRPr>
                <a:solidFill>
                  <a:srgbClr val="FFFFFF"/>
                </a:solidFill>
              </a:defRPr>
            </a:lvl1pPr>
          </a:lstStyle>
          <a:p>
            <a:r>
              <a:t>Text</a:t>
            </a:r>
          </a:p>
        </p:txBody>
      </p:sp>
      <p:sp>
        <p:nvSpPr>
          <p:cNvPr id="49" name="Line"/>
          <p:cNvSpPr/>
          <p:nvPr/>
        </p:nvSpPr>
        <p:spPr>
          <a:xfrm flipV="1">
            <a:off x="2732822" y="4718194"/>
            <a:ext cx="2451751" cy="1"/>
          </a:xfrm>
          <a:prstGeom prst="line">
            <a:avLst/>
          </a:prstGeom>
          <a:ln w="101600">
            <a:solidFill>
              <a:srgbClr val="FFFFFF"/>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dirty="0"/>
          </a:p>
        </p:txBody>
      </p:sp>
      <p:sp>
        <p:nvSpPr>
          <p:cNvPr id="50" name="Title Text"/>
          <p:cNvSpPr txBox="1">
            <a:spLocks noGrp="1"/>
          </p:cNvSpPr>
          <p:nvPr>
            <p:ph type="title"/>
          </p:nvPr>
        </p:nvSpPr>
        <p:spPr>
          <a:xfrm>
            <a:off x="2665941" y="1722569"/>
            <a:ext cx="11849069" cy="2545425"/>
          </a:xfrm>
          <a:prstGeom prst="rect">
            <a:avLst/>
          </a:prstGeom>
        </p:spPr>
        <p:txBody>
          <a:bodyPr/>
          <a:lstStyle>
            <a:lvl1pPr>
              <a:lnSpc>
                <a:spcPct val="90000"/>
              </a:lnSpc>
              <a:defRPr>
                <a:solidFill>
                  <a:srgbClr val="FFFFFF"/>
                </a:solidFill>
              </a:defRPr>
            </a:lvl1pPr>
          </a:lstStyle>
          <a:p>
            <a:r>
              <a:t>Title Text</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w Dots">
    <p:spTree>
      <p:nvGrpSpPr>
        <p:cNvPr id="1" name=""/>
        <p:cNvGrpSpPr/>
        <p:nvPr/>
      </p:nvGrpSpPr>
      <p:grpSpPr>
        <a:xfrm>
          <a:off x="0" y="0"/>
          <a:ext cx="0" cy="0"/>
          <a:chOff x="0" y="0"/>
          <a:chExt cx="0" cy="0"/>
        </a:xfrm>
      </p:grpSpPr>
      <p:pic>
        <p:nvPicPr>
          <p:cNvPr id="101" name="SNO_Presentation_DesignDots_Colour.png" descr="SNO_Presentation_DesignDots_Colour.png"/>
          <p:cNvPicPr>
            <a:picLocks noChangeAspect="1"/>
          </p:cNvPicPr>
          <p:nvPr/>
        </p:nvPicPr>
        <p:blipFill>
          <a:blip r:embed="rId2"/>
          <a:stretch>
            <a:fillRect/>
          </a:stretch>
        </p:blipFill>
        <p:spPr>
          <a:xfrm>
            <a:off x="-77312" y="12489020"/>
            <a:ext cx="15279625" cy="1317669"/>
          </a:xfrm>
          <a:prstGeom prst="rect">
            <a:avLst/>
          </a:prstGeom>
          <a:ln w="12700">
            <a:miter lim="400000"/>
          </a:ln>
        </p:spPr>
      </p:pic>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071319" y="1715823"/>
            <a:ext cx="7671817" cy="387255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p>
            <a:r>
              <a:t>Title Text</a:t>
            </a:r>
          </a:p>
        </p:txBody>
      </p:sp>
      <p:pic>
        <p:nvPicPr>
          <p:cNvPr id="3" name="SNO_ID_Colour.png" descr="SNO_ID_Colour.png"/>
          <p:cNvPicPr>
            <a:picLocks noChangeAspect="1"/>
          </p:cNvPicPr>
          <p:nvPr/>
        </p:nvPicPr>
        <p:blipFill>
          <a:blip r:embed="rId6"/>
          <a:stretch>
            <a:fillRect/>
          </a:stretch>
        </p:blipFill>
        <p:spPr>
          <a:xfrm>
            <a:off x="21268943" y="914400"/>
            <a:ext cx="2121695" cy="1072133"/>
          </a:xfrm>
          <a:prstGeom prst="rect">
            <a:avLst/>
          </a:prstGeom>
          <a:ln w="12700">
            <a:miter lim="400000"/>
          </a:ln>
        </p:spPr>
      </p:pic>
      <p:sp>
        <p:nvSpPr>
          <p:cNvPr id="4" name="Slide Number"/>
          <p:cNvSpPr txBox="1">
            <a:spLocks noGrp="1"/>
          </p:cNvSpPr>
          <p:nvPr>
            <p:ph type="sldNum" sz="quarter" idx="2"/>
          </p:nvPr>
        </p:nvSpPr>
        <p:spPr>
          <a:xfrm>
            <a:off x="22485095" y="12216383"/>
            <a:ext cx="977266" cy="841376"/>
          </a:xfrm>
          <a:prstGeom prst="rect">
            <a:avLst/>
          </a:prstGeom>
          <a:ln w="12700">
            <a:miter lim="400000"/>
          </a:ln>
        </p:spPr>
        <p:txBody>
          <a:bodyPr lIns="71437" tIns="71437" rIns="71437" bIns="71437">
            <a:spAutoFit/>
          </a:bodyPr>
          <a:lstStyle>
            <a:lvl1pPr algn="r">
              <a:lnSpc>
                <a:spcPct val="100000"/>
              </a:lnSpc>
              <a:defRPr sz="4200">
                <a:solidFill>
                  <a:schemeClr val="accent1">
                    <a:hueOff val="48339"/>
                    <a:lumOff val="-12879"/>
                  </a:schemeClr>
                </a:solidFill>
                <a:latin typeface="+mn-lt"/>
                <a:ea typeface="+mn-ea"/>
                <a:cs typeface="+mn-cs"/>
                <a:sym typeface="Lota Grotesque Bold"/>
              </a:defRPr>
            </a:lvl1pPr>
          </a:lstStyle>
          <a:p>
            <a:fld id="{86CB4B4D-7CA3-9044-876B-883B54F8677D}" type="slidenum">
              <a:t>‹#›</a:t>
            </a:fld>
            <a:endParaRPr dirty="0"/>
          </a:p>
        </p:txBody>
      </p:sp>
      <p:sp>
        <p:nvSpPr>
          <p:cNvPr id="5"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p:titleStyle>
    <p:body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p:bodyStyle>
    <p:otherStyle>
      <a:lvl1pPr marL="0" marR="0" indent="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1pPr>
      <a:lvl2pPr marL="0" marR="0" indent="228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2pPr>
      <a:lvl3pPr marL="0" marR="0" indent="457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3pPr>
      <a:lvl4pPr marL="0" marR="0" indent="685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4pPr>
      <a:lvl5pPr marL="0" marR="0" indent="9144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5pPr>
      <a:lvl6pPr marL="0" marR="0" indent="11430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6pPr>
      <a:lvl7pPr marL="0" marR="0" indent="1371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7pPr>
      <a:lvl8pPr marL="0" marR="0" indent="1600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8pPr>
      <a:lvl9pPr marL="0" marR="0" indent="1828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2.png"/><Relationship Id="rId7" Type="http://schemas.openxmlformats.org/officeDocument/2006/relationships/image" Target="../media/image52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10.png"/><Relationship Id="rId5" Type="http://schemas.openxmlformats.org/officeDocument/2006/relationships/image" Target="../media/image50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6" Type="http://schemas.openxmlformats.org/officeDocument/2006/relationships/image" Target="../media/image8.png"/><Relationship Id="rId1" Type="http://schemas.openxmlformats.org/officeDocument/2006/relationships/slideLayout" Target="../slideLayouts/slideLayout3.xml"/><Relationship Id="rId15" Type="http://schemas.openxmlformats.org/officeDocument/2006/relationships/image" Target="../media/image70.png"/></Relationships>
</file>

<file path=ppt/slides/_rels/slide40.xml.rels><?xml version="1.0" encoding="UTF-8" standalone="yes"?>
<Relationships xmlns="http://schemas.openxmlformats.org/package/2006/relationships"><Relationship Id="rId2" Type="http://schemas.openxmlformats.org/officeDocument/2006/relationships/hyperlink" Target="https://doi.org/10.1140/epjp/s13360-020-00600-8"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7.png"/><Relationship Id="rId3" Type="http://schemas.openxmlformats.org/officeDocument/2006/relationships/customXml" Target="../ink/ink1.xml"/><Relationship Id="rId7" Type="http://schemas.openxmlformats.org/officeDocument/2006/relationships/customXml" Target="../ink/ink4.xml"/><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ustomXml" Target="../ink/ink3.xml"/><Relationship Id="rId11" Type="http://schemas.openxmlformats.org/officeDocument/2006/relationships/hyperlink" Target="https://svgsilh.com/image/2105121.html" TargetMode="External"/><Relationship Id="rId5" Type="http://schemas.openxmlformats.org/officeDocument/2006/relationships/customXml" Target="../ink/ink2.xml"/><Relationship Id="rId10" Type="http://schemas.openxmlformats.org/officeDocument/2006/relationships/image" Target="../media/image11.svg"/><Relationship Id="rId4" Type="http://schemas.openxmlformats.org/officeDocument/2006/relationships/image" Target="../media/image9.png"/><Relationship Id="rId9" Type="http://schemas.openxmlformats.org/officeDocument/2006/relationships/image" Target="../media/image10.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 name="Jane Doe…"/>
          <p:cNvSpPr txBox="1">
            <a:spLocks noGrp="1"/>
          </p:cNvSpPr>
          <p:nvPr>
            <p:ph type="body" sz="quarter" idx="13"/>
          </p:nvPr>
        </p:nvSpPr>
        <p:spPr>
          <a:xfrm>
            <a:off x="2622846" y="8804740"/>
            <a:ext cx="14466769" cy="2759731"/>
          </a:xfrm>
          <a:prstGeom prst="rect">
            <a:avLst/>
          </a:prstGeom>
        </p:spPr>
        <p:txBody>
          <a:bodyPr/>
          <a:lstStyle/>
          <a:p>
            <a:pPr marL="0" indent="0">
              <a:lnSpc>
                <a:spcPct val="100000"/>
              </a:lnSpc>
              <a:buSzTx/>
              <a:buNone/>
              <a:defRPr sz="4500">
                <a:solidFill>
                  <a:schemeClr val="accent1">
                    <a:hueOff val="48339"/>
                    <a:lumOff val="-12879"/>
                  </a:schemeClr>
                </a:solidFill>
                <a:latin typeface="Muli Bold"/>
                <a:ea typeface="Muli Bold"/>
                <a:cs typeface="Muli Bold"/>
                <a:sym typeface="Muli Bold"/>
              </a:defRPr>
            </a:pPr>
            <a:r>
              <a:rPr lang="en-US" dirty="0"/>
              <a:t>Kishan Chaudhary</a:t>
            </a:r>
          </a:p>
          <a:p>
            <a:pPr marL="0" indent="0">
              <a:lnSpc>
                <a:spcPct val="100000"/>
              </a:lnSpc>
              <a:buSzTx/>
              <a:buNone/>
              <a:defRPr sz="4200">
                <a:solidFill>
                  <a:srgbClr val="5A676F"/>
                </a:solidFill>
              </a:defRPr>
            </a:pPr>
            <a:r>
              <a:rPr lang="en-US" dirty="0"/>
              <a:t>Undergraduate Research Assistant, SNOLAB</a:t>
            </a:r>
            <a:br>
              <a:rPr lang="en-US" dirty="0"/>
            </a:br>
            <a:r>
              <a:rPr lang="en-US" dirty="0"/>
              <a:t>Supervisor: Dr. Ian Lawson</a:t>
            </a:r>
            <a:br>
              <a:rPr lang="en-US" dirty="0"/>
            </a:br>
            <a:r>
              <a:rPr lang="en-US" dirty="0"/>
              <a:t>CASST 2025</a:t>
            </a:r>
          </a:p>
        </p:txBody>
      </p:sp>
      <p:sp>
        <p:nvSpPr>
          <p:cNvPr id="129" name="Presentation…"/>
          <p:cNvSpPr txBox="1">
            <a:spLocks noGrp="1"/>
          </p:cNvSpPr>
          <p:nvPr>
            <p:ph type="title"/>
          </p:nvPr>
        </p:nvSpPr>
        <p:spPr>
          <a:xfrm>
            <a:off x="0" y="4654249"/>
            <a:ext cx="24384000" cy="4407501"/>
          </a:xfrm>
          <a:prstGeom prst="rect">
            <a:avLst/>
          </a:prstGeom>
        </p:spPr>
        <p:txBody>
          <a:bodyPr>
            <a:normAutofit fontScale="90000"/>
          </a:bodyPr>
          <a:lstStyle/>
          <a:p>
            <a:pPr algn="ctr" defTabSz="731162">
              <a:defRPr sz="14239"/>
            </a:pPr>
            <a:r>
              <a:rPr lang="en-US" sz="10700" b="1" dirty="0"/>
              <a:t>Detecting the unseen: </a:t>
            </a:r>
            <a:br>
              <a:rPr lang="en-US" sz="10700" b="1" dirty="0"/>
            </a:br>
            <a:r>
              <a:rPr lang="en-US" sz="10700" b="1" dirty="0"/>
              <a:t>Neutron unfolding with Helium-3 counters</a:t>
            </a:r>
            <a:br>
              <a:rPr lang="en-US" dirty="0"/>
            </a:br>
            <a:endParaRPr dirty="0"/>
          </a:p>
        </p:txBody>
      </p:sp>
      <p:sp>
        <p:nvSpPr>
          <p:cNvPr id="2" name="Slide Number Placeholder 1">
            <a:extLst>
              <a:ext uri="{FF2B5EF4-FFF2-40B4-BE49-F238E27FC236}">
                <a16:creationId xmlns:a16="http://schemas.microsoft.com/office/drawing/2014/main" id="{0A3113C5-4847-554A-7211-2A4E9B3B375D}"/>
              </a:ext>
            </a:extLst>
          </p:cNvPr>
          <p:cNvSpPr>
            <a:spLocks noGrp="1"/>
          </p:cNvSpPr>
          <p:nvPr>
            <p:ph type="sldNum" sz="quarter" idx="2"/>
          </p:nvPr>
        </p:nvSpPr>
        <p:spPr/>
        <p:txBody>
          <a:bodyPr/>
          <a:lstStyle/>
          <a:p>
            <a:fld id="{86CB4B4D-7CA3-9044-876B-883B54F8677D}" type="slidenum">
              <a:rPr lang="en-US" smtClean="0"/>
              <a:t>1</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356B72-07F3-8ED2-6B77-B1B1851932D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1F6C33-43BB-0414-BE5E-59DF4CBFC3B3}"/>
              </a:ext>
            </a:extLst>
          </p:cNvPr>
          <p:cNvSpPr>
            <a:spLocks noGrp="1"/>
          </p:cNvSpPr>
          <p:nvPr>
            <p:ph type="sldNum" sz="quarter" idx="2"/>
          </p:nvPr>
        </p:nvSpPr>
        <p:spPr/>
        <p:txBody>
          <a:bodyPr/>
          <a:lstStyle/>
          <a:p>
            <a:fld id="{86CB4B4D-7CA3-9044-876B-883B54F8677D}" type="slidenum">
              <a:rPr lang="en-US" smtClean="0"/>
              <a:t>10</a:t>
            </a:fld>
            <a:endParaRPr lang="en-US" dirty="0"/>
          </a:p>
        </p:txBody>
      </p:sp>
      <mc:AlternateContent xmlns:mc="http://schemas.openxmlformats.org/markup-compatibility/2006" xmlns:a14="http://schemas.microsoft.com/office/drawing/2010/main">
        <mc:Choice Requires="a14">
          <p:sp>
            <p:nvSpPr>
              <p:cNvPr id="10" name="Text Placeholder 1">
                <a:extLst>
                  <a:ext uri="{FF2B5EF4-FFF2-40B4-BE49-F238E27FC236}">
                    <a16:creationId xmlns:a16="http://schemas.microsoft.com/office/drawing/2014/main" id="{B2B72221-81FE-5325-6813-756B9D454FA5}"/>
                  </a:ext>
                </a:extLst>
              </p:cNvPr>
              <p:cNvSpPr>
                <a:spLocks noGrp="1"/>
              </p:cNvSpPr>
              <p:nvPr>
                <p:ph type="body" sz="quarter" idx="13"/>
              </p:nvPr>
            </p:nvSpPr>
            <p:spPr>
              <a:xfrm>
                <a:off x="751222" y="5057688"/>
                <a:ext cx="23086973" cy="6338657"/>
              </a:xfrm>
            </p:spPr>
            <p:txBody>
              <a:bodyPr/>
              <a:lstStyle/>
              <a:p>
                <a:pPr>
                  <a:lnSpc>
                    <a:spcPct val="150000"/>
                  </a:lnSpc>
                </a:pPr>
                <a:r>
                  <a:rPr lang="en-US" sz="4500" dirty="0"/>
                  <a:t>The Idea: </a:t>
                </a:r>
              </a:p>
              <a:p>
                <a:pPr marL="685800" indent="-685800">
                  <a:lnSpc>
                    <a:spcPct val="150000"/>
                  </a:lnSpc>
                  <a:buFont typeface="Wingdings" panose="05000000000000000000" pitchFamily="2" charset="2"/>
                  <a:buChar char="v"/>
                </a:pPr>
                <a:r>
                  <a:rPr lang="en-US" sz="4500" dirty="0"/>
                  <a:t>Use multiple polyethylene moderation setup</a:t>
                </a:r>
              </a:p>
              <a:p>
                <a:pPr marL="685800" indent="-685800">
                  <a:lnSpc>
                    <a:spcPct val="150000"/>
                  </a:lnSpc>
                  <a:buFont typeface="Wingdings" panose="05000000000000000000" pitchFamily="2" charset="2"/>
                  <a:buChar char="v"/>
                </a:pPr>
                <a:r>
                  <a:rPr lang="en-US" sz="4500" dirty="0"/>
                  <a:t>Fast Neutrons </a:t>
                </a:r>
                <a:r>
                  <a:rPr lang="en-US" sz="4500" dirty="0">
                    <a:sym typeface="Wingdings" panose="05000000000000000000" pitchFamily="2" charset="2"/>
                  </a:rPr>
                  <a:t> Slow Neutrons  Detect</a:t>
                </a:r>
              </a:p>
              <a:p>
                <a:pPr marL="685800" indent="-685800">
                  <a:lnSpc>
                    <a:spcPct val="150000"/>
                  </a:lnSpc>
                  <a:buFont typeface="Wingdings" panose="05000000000000000000" pitchFamily="2" charset="2"/>
                  <a:buChar char="v"/>
                </a:pPr>
                <a:r>
                  <a:rPr lang="en-US" sz="4500" dirty="0">
                    <a:sym typeface="Wingdings" panose="05000000000000000000" pitchFamily="2" charset="2"/>
                  </a:rPr>
                  <a:t>    Polyethylene thickness </a:t>
                </a:r>
                <a:r>
                  <a:rPr lang="en-US" sz="4800" dirty="0"/>
                  <a:t>∝</a:t>
                </a:r>
                <a14:m>
                  <m:oMath xmlns:m="http://schemas.openxmlformats.org/officeDocument/2006/math">
                    <m:r>
                      <a:rPr lang="en-US" sz="4500" b="0" i="1" smtClean="0">
                        <a:latin typeface="Cambria Math" panose="02040503050406030204" pitchFamily="18" charset="0"/>
                        <a:sym typeface="Wingdings" panose="05000000000000000000" pitchFamily="2" charset="2"/>
                      </a:rPr>
                      <m:t> </m:t>
                    </m:r>
                  </m:oMath>
                </a14:m>
                <a:r>
                  <a:rPr lang="en-US" sz="4500" dirty="0">
                    <a:sym typeface="Wingdings" panose="05000000000000000000" pitchFamily="2" charset="2"/>
                  </a:rPr>
                  <a:t>    Neutron’s final energies</a:t>
                </a:r>
                <a:br>
                  <a:rPr lang="en-US" sz="4500" dirty="0">
                    <a:sym typeface="Wingdings" panose="05000000000000000000" pitchFamily="2" charset="2"/>
                  </a:rPr>
                </a:br>
                <a:endParaRPr lang="en-US" sz="4500" dirty="0">
                  <a:sym typeface="Wingdings" panose="05000000000000000000" pitchFamily="2" charset="2"/>
                </a:endParaRPr>
              </a:p>
              <a:p>
                <a:pPr marL="685800" indent="-685800">
                  <a:lnSpc>
                    <a:spcPct val="150000"/>
                  </a:lnSpc>
                  <a:buFont typeface="Wingdings" panose="05000000000000000000" pitchFamily="2" charset="2"/>
                  <a:buChar char="v"/>
                </a:pPr>
                <a:r>
                  <a:rPr lang="en-US" sz="4500" b="1" dirty="0">
                    <a:sym typeface="Wingdings" panose="05000000000000000000" pitchFamily="2" charset="2"/>
                  </a:rPr>
                  <a:t>But how do we reconstruct the source spectrum?</a:t>
                </a:r>
                <a:endParaRPr lang="en-US" sz="4500" b="1" dirty="0"/>
              </a:p>
            </p:txBody>
          </p:sp>
        </mc:Choice>
        <mc:Fallback xmlns="">
          <p:sp>
            <p:nvSpPr>
              <p:cNvPr id="10" name="Text Placeholder 1">
                <a:extLst>
                  <a:ext uri="{FF2B5EF4-FFF2-40B4-BE49-F238E27FC236}">
                    <a16:creationId xmlns:a16="http://schemas.microsoft.com/office/drawing/2014/main" id="{B2B72221-81FE-5325-6813-756B9D454FA5}"/>
                  </a:ext>
                </a:extLst>
              </p:cNvPr>
              <p:cNvSpPr>
                <a:spLocks noGrp="1" noRot="1" noChangeAspect="1" noMove="1" noResize="1" noEditPoints="1" noAdjustHandles="1" noChangeArrowheads="1" noChangeShapeType="1" noTextEdit="1"/>
              </p:cNvSpPr>
              <p:nvPr>
                <p:ph type="body" sz="quarter" idx="13"/>
              </p:nvPr>
            </p:nvSpPr>
            <p:spPr>
              <a:xfrm>
                <a:off x="751222" y="5057688"/>
                <a:ext cx="23086973" cy="6338657"/>
              </a:xfrm>
              <a:blipFill>
                <a:blip r:embed="rId3"/>
                <a:stretch>
                  <a:fillRect l="-1188" b="-3465"/>
                </a:stretch>
              </a:blipFill>
            </p:spPr>
            <p:txBody>
              <a:bodyPr/>
              <a:lstStyle/>
              <a:p>
                <a:r>
                  <a:rPr lang="en-US">
                    <a:noFill/>
                  </a:rPr>
                  <a:t> </a:t>
                </a:r>
              </a:p>
            </p:txBody>
          </p:sp>
        </mc:Fallback>
      </mc:AlternateContent>
      <p:sp>
        <p:nvSpPr>
          <p:cNvPr id="9" name="Title 2">
            <a:extLst>
              <a:ext uri="{FF2B5EF4-FFF2-40B4-BE49-F238E27FC236}">
                <a16:creationId xmlns:a16="http://schemas.microsoft.com/office/drawing/2014/main" id="{C97D5A30-B070-721E-7E1F-71E251B483B3}"/>
              </a:ext>
            </a:extLst>
          </p:cNvPr>
          <p:cNvSpPr>
            <a:spLocks noGrp="1"/>
          </p:cNvSpPr>
          <p:nvPr>
            <p:ph type="title"/>
          </p:nvPr>
        </p:nvSpPr>
        <p:spPr>
          <a:xfrm>
            <a:off x="751222" y="1046942"/>
            <a:ext cx="17472983" cy="2545425"/>
          </a:xfrm>
        </p:spPr>
        <p:txBody>
          <a:bodyPr>
            <a:normAutofit fontScale="90000"/>
          </a:bodyPr>
          <a:lstStyle/>
          <a:p>
            <a:r>
              <a:rPr lang="en-US" sz="9600" b="1" dirty="0"/>
              <a:t>How do we detect fast neutrons?</a:t>
            </a:r>
            <a:br>
              <a:rPr lang="en-US" dirty="0"/>
            </a:br>
            <a:r>
              <a:rPr lang="en-US" dirty="0"/>
              <a:t>		</a:t>
            </a:r>
            <a:r>
              <a:rPr lang="en-US" dirty="0">
                <a:sym typeface="Wingdings" panose="05000000000000000000" pitchFamily="2" charset="2"/>
              </a:rPr>
              <a:t></a:t>
            </a:r>
            <a:r>
              <a:rPr lang="en-US" b="1" dirty="0">
                <a:sym typeface="Wingdings" panose="05000000000000000000" pitchFamily="2" charset="2"/>
              </a:rPr>
              <a:t>Moderation Cases</a:t>
            </a:r>
            <a:endParaRPr lang="en-US" b="1" dirty="0"/>
          </a:p>
        </p:txBody>
      </p:sp>
      <p:graphicFrame>
        <p:nvGraphicFramePr>
          <p:cNvPr id="5" name="Table 4">
            <a:extLst>
              <a:ext uri="{FF2B5EF4-FFF2-40B4-BE49-F238E27FC236}">
                <a16:creationId xmlns:a16="http://schemas.microsoft.com/office/drawing/2014/main" id="{45B0489E-5DA5-95A2-3C1C-FD115B31780B}"/>
              </a:ext>
            </a:extLst>
          </p:cNvPr>
          <p:cNvGraphicFramePr>
            <a:graphicFrameLocks noGrp="1"/>
          </p:cNvGraphicFramePr>
          <p:nvPr>
            <p:extLst>
              <p:ext uri="{D42A27DB-BD31-4B8C-83A1-F6EECF244321}">
                <p14:modId xmlns:p14="http://schemas.microsoft.com/office/powerpoint/2010/main" val="2079299813"/>
              </p:ext>
            </p:extLst>
          </p:nvPr>
        </p:nvGraphicFramePr>
        <p:xfrm>
          <a:off x="15105888" y="4297680"/>
          <a:ext cx="7534656" cy="5303520"/>
        </p:xfrm>
        <a:graphic>
          <a:graphicData uri="http://schemas.openxmlformats.org/drawingml/2006/table">
            <a:tbl>
              <a:tblPr firstRow="1" bandRow="1">
                <a:tableStyleId>{5940675A-B579-460E-94D1-54222C63F5DA}</a:tableStyleId>
              </a:tblPr>
              <a:tblGrid>
                <a:gridCol w="7534656">
                  <a:extLst>
                    <a:ext uri="{9D8B030D-6E8A-4147-A177-3AD203B41FA5}">
                      <a16:colId xmlns:a16="http://schemas.microsoft.com/office/drawing/2014/main" val="267660828"/>
                    </a:ext>
                  </a:extLst>
                </a:gridCol>
              </a:tblGrid>
              <a:tr h="370840">
                <a:tc>
                  <a:txBody>
                    <a:bodyPr/>
                    <a:lstStyle/>
                    <a:p>
                      <a:pPr algn="ctr"/>
                      <a:r>
                        <a:rPr lang="en-US" sz="5400" b="1" dirty="0">
                          <a:solidFill>
                            <a:schemeClr val="bg1"/>
                          </a:solidFill>
                        </a:rPr>
                        <a:t>Moderation Cases</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89091936"/>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Bare(No moderation)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18412708"/>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1-inch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7553886"/>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2-inch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3055910"/>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3-inch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8780936"/>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4-inch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0054481"/>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5-inch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76295782"/>
                  </a:ext>
                </a:extLst>
              </a:tr>
            </a:tbl>
          </a:graphicData>
        </a:graphic>
      </p:graphicFrame>
      <p:cxnSp>
        <p:nvCxnSpPr>
          <p:cNvPr id="8" name="Straight Arrow Connector 7">
            <a:extLst>
              <a:ext uri="{FF2B5EF4-FFF2-40B4-BE49-F238E27FC236}">
                <a16:creationId xmlns:a16="http://schemas.microsoft.com/office/drawing/2014/main" id="{981F7D73-659A-F63C-1615-4E6D8FA54A81}"/>
              </a:ext>
            </a:extLst>
          </p:cNvPr>
          <p:cNvCxnSpPr>
            <a:cxnSpLocks/>
          </p:cNvCxnSpPr>
          <p:nvPr/>
        </p:nvCxnSpPr>
        <p:spPr>
          <a:xfrm flipV="1">
            <a:off x="1755648" y="8394192"/>
            <a:ext cx="0" cy="694944"/>
          </a:xfrm>
          <a:prstGeom prst="straightConnector1">
            <a:avLst/>
          </a:prstGeom>
          <a:noFill/>
          <a:ln w="762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117634FE-B375-6BAD-0776-34103EFFAABB}"/>
              </a:ext>
            </a:extLst>
          </p:cNvPr>
          <p:cNvCxnSpPr>
            <a:cxnSpLocks/>
          </p:cNvCxnSpPr>
          <p:nvPr/>
        </p:nvCxnSpPr>
        <p:spPr>
          <a:xfrm>
            <a:off x="8235696" y="8394192"/>
            <a:ext cx="0" cy="707136"/>
          </a:xfrm>
          <a:prstGeom prst="straightConnector1">
            <a:avLst/>
          </a:prstGeom>
          <a:noFill/>
          <a:ln w="762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9261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5FE40E-DE28-86EC-F9B6-83D23F5F1F6E}"/>
            </a:ext>
          </a:extLst>
        </p:cNvPr>
        <p:cNvGrpSpPr/>
        <p:nvPr/>
      </p:nvGrpSpPr>
      <p:grpSpPr>
        <a:xfrm>
          <a:off x="0" y="0"/>
          <a:ext cx="0" cy="0"/>
          <a:chOff x="0" y="0"/>
          <a:chExt cx="0" cy="0"/>
        </a:xfrm>
      </p:grpSpPr>
      <p:pic>
        <p:nvPicPr>
          <p:cNvPr id="22" name="Picture 21" descr="A screenshot of a computer&#10;&#10;AI-generated content may be incorrect.">
            <a:extLst>
              <a:ext uri="{FF2B5EF4-FFF2-40B4-BE49-F238E27FC236}">
                <a16:creationId xmlns:a16="http://schemas.microsoft.com/office/drawing/2014/main" id="{59C8858D-2C17-69CC-054F-259269092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559" y="7462677"/>
            <a:ext cx="5678438" cy="5251888"/>
          </a:xfrm>
          <a:prstGeom prst="rect">
            <a:avLst/>
          </a:prstGeom>
        </p:spPr>
      </p:pic>
      <p:pic>
        <p:nvPicPr>
          <p:cNvPr id="18" name="Picture 17" descr="A screenshot of a video game&#10;&#10;AI-generated content may be incorrect.">
            <a:extLst>
              <a:ext uri="{FF2B5EF4-FFF2-40B4-BE49-F238E27FC236}">
                <a16:creationId xmlns:a16="http://schemas.microsoft.com/office/drawing/2014/main" id="{C5088FCB-AFA7-BA07-433C-FB1E7942E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0854" y="2392778"/>
            <a:ext cx="4211500" cy="4211500"/>
          </a:xfrm>
          <a:prstGeom prst="rect">
            <a:avLst/>
          </a:prstGeom>
        </p:spPr>
      </p:pic>
      <p:pic>
        <p:nvPicPr>
          <p:cNvPr id="20" name="Picture 19" descr="A screenshot of a video game&#10;&#10;AI-generated content may be incorrect.">
            <a:extLst>
              <a:ext uri="{FF2B5EF4-FFF2-40B4-BE49-F238E27FC236}">
                <a16:creationId xmlns:a16="http://schemas.microsoft.com/office/drawing/2014/main" id="{A6308DA6-91D9-6915-6F3A-9EA9C954C6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74548" y="2147808"/>
            <a:ext cx="4540316" cy="4838208"/>
          </a:xfrm>
          <a:prstGeom prst="rect">
            <a:avLst/>
          </a:prstGeom>
        </p:spPr>
      </p:pic>
      <p:pic>
        <p:nvPicPr>
          <p:cNvPr id="16" name="Picture 15" descr="A green lines in a square&#10;&#10;AI-generated content may be incorrect.">
            <a:extLst>
              <a:ext uri="{FF2B5EF4-FFF2-40B4-BE49-F238E27FC236}">
                <a16:creationId xmlns:a16="http://schemas.microsoft.com/office/drawing/2014/main" id="{78E64A7C-554D-EAC1-1FC4-0D79F69D68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8297" y="2533200"/>
            <a:ext cx="3750402" cy="3930656"/>
          </a:xfrm>
          <a:prstGeom prst="rect">
            <a:avLst/>
          </a:prstGeom>
        </p:spPr>
      </p:pic>
      <p:pic>
        <p:nvPicPr>
          <p:cNvPr id="14" name="Picture 13" descr="A square with a group of circles in it&#10;&#10;AI-generated content may be incorrect.">
            <a:extLst>
              <a:ext uri="{FF2B5EF4-FFF2-40B4-BE49-F238E27FC236}">
                <a16:creationId xmlns:a16="http://schemas.microsoft.com/office/drawing/2014/main" id="{878E7557-BB86-1E47-87D7-2E1A38CBE5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855" y="3294464"/>
            <a:ext cx="2261020" cy="2408128"/>
          </a:xfrm>
          <a:prstGeom prst="rect">
            <a:avLst/>
          </a:prstGeom>
        </p:spPr>
      </p:pic>
      <p:sp>
        <p:nvSpPr>
          <p:cNvPr id="2" name="Slide Number Placeholder 1">
            <a:extLst>
              <a:ext uri="{FF2B5EF4-FFF2-40B4-BE49-F238E27FC236}">
                <a16:creationId xmlns:a16="http://schemas.microsoft.com/office/drawing/2014/main" id="{1AF1B7FA-118A-A93C-F944-804D9A73EAA7}"/>
              </a:ext>
            </a:extLst>
          </p:cNvPr>
          <p:cNvSpPr>
            <a:spLocks noGrp="1"/>
          </p:cNvSpPr>
          <p:nvPr>
            <p:ph type="sldNum" sz="quarter" idx="2"/>
          </p:nvPr>
        </p:nvSpPr>
        <p:spPr/>
        <p:txBody>
          <a:bodyPr/>
          <a:lstStyle/>
          <a:p>
            <a:fld id="{86CB4B4D-7CA3-9044-876B-883B54F8677D}" type="slidenum">
              <a:rPr lang="en-US" smtClean="0"/>
              <a:t>11</a:t>
            </a:fld>
            <a:endParaRPr lang="en-US" dirty="0"/>
          </a:p>
        </p:txBody>
      </p:sp>
      <p:sp>
        <p:nvSpPr>
          <p:cNvPr id="9" name="Title 2">
            <a:extLst>
              <a:ext uri="{FF2B5EF4-FFF2-40B4-BE49-F238E27FC236}">
                <a16:creationId xmlns:a16="http://schemas.microsoft.com/office/drawing/2014/main" id="{C6AAE091-ED8B-7C4E-88BD-963B396472C4}"/>
              </a:ext>
            </a:extLst>
          </p:cNvPr>
          <p:cNvSpPr>
            <a:spLocks noGrp="1"/>
          </p:cNvSpPr>
          <p:nvPr>
            <p:ph type="title"/>
          </p:nvPr>
        </p:nvSpPr>
        <p:spPr>
          <a:xfrm>
            <a:off x="240511" y="293742"/>
            <a:ext cx="17472983" cy="2545425"/>
          </a:xfrm>
        </p:spPr>
        <p:txBody>
          <a:bodyPr>
            <a:normAutofit fontScale="90000"/>
          </a:bodyPr>
          <a:lstStyle/>
          <a:p>
            <a:r>
              <a:rPr lang="en-US" sz="9600" b="1" dirty="0"/>
              <a:t>Moderation cases:</a:t>
            </a:r>
            <a:br>
              <a:rPr lang="en-US" dirty="0"/>
            </a:br>
            <a:endParaRPr lang="en-US" dirty="0"/>
          </a:p>
        </p:txBody>
      </p:sp>
      <p:graphicFrame>
        <p:nvGraphicFramePr>
          <p:cNvPr id="5" name="Table 4">
            <a:extLst>
              <a:ext uri="{FF2B5EF4-FFF2-40B4-BE49-F238E27FC236}">
                <a16:creationId xmlns:a16="http://schemas.microsoft.com/office/drawing/2014/main" id="{B0960804-CA79-4E27-4D78-9A0AB7E6BE6A}"/>
              </a:ext>
            </a:extLst>
          </p:cNvPr>
          <p:cNvGraphicFramePr>
            <a:graphicFrameLocks noGrp="1"/>
          </p:cNvGraphicFramePr>
          <p:nvPr>
            <p:extLst>
              <p:ext uri="{D42A27DB-BD31-4B8C-83A1-F6EECF244321}">
                <p14:modId xmlns:p14="http://schemas.microsoft.com/office/powerpoint/2010/main" val="1268597309"/>
              </p:ext>
            </p:extLst>
          </p:nvPr>
        </p:nvGraphicFramePr>
        <p:xfrm>
          <a:off x="474725" y="7183431"/>
          <a:ext cx="5678439" cy="5303520"/>
        </p:xfrm>
        <a:graphic>
          <a:graphicData uri="http://schemas.openxmlformats.org/drawingml/2006/table">
            <a:tbl>
              <a:tblPr firstRow="1" bandRow="1">
                <a:tableStyleId>{5940675A-B579-460E-94D1-54222C63F5DA}</a:tableStyleId>
              </a:tblPr>
              <a:tblGrid>
                <a:gridCol w="5678439">
                  <a:extLst>
                    <a:ext uri="{9D8B030D-6E8A-4147-A177-3AD203B41FA5}">
                      <a16:colId xmlns:a16="http://schemas.microsoft.com/office/drawing/2014/main" val="267660828"/>
                    </a:ext>
                  </a:extLst>
                </a:gridCol>
              </a:tblGrid>
              <a:tr h="872965">
                <a:tc>
                  <a:txBody>
                    <a:bodyPr/>
                    <a:lstStyle/>
                    <a:p>
                      <a:pPr algn="ctr"/>
                      <a:r>
                        <a:rPr lang="en-US" sz="5400" b="1" dirty="0">
                          <a:solidFill>
                            <a:schemeClr val="bg1"/>
                          </a:solidFill>
                        </a:rPr>
                        <a:t>Moderation Cases</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89091936"/>
                  </a:ext>
                </a:extLst>
              </a:tr>
              <a:tr h="698372">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Bare(No moderation)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18412708"/>
                  </a:ext>
                </a:extLst>
              </a:tr>
              <a:tr h="698372">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1-inch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7553886"/>
                  </a:ext>
                </a:extLst>
              </a:tr>
              <a:tr h="698372">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2-inch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3055910"/>
                  </a:ext>
                </a:extLst>
              </a:tr>
              <a:tr h="698372">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3-inch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8780936"/>
                  </a:ext>
                </a:extLst>
              </a:tr>
              <a:tr h="698372">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4-inch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0054481"/>
                  </a:ext>
                </a:extLst>
              </a:tr>
              <a:tr h="698372">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bg1"/>
                          </a:solidFill>
                        </a:rPr>
                        <a:t>5-inch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76295782"/>
                  </a:ext>
                </a:extLst>
              </a:tr>
            </a:tbl>
          </a:graphicData>
        </a:graphic>
      </p:graphicFrame>
      <p:sp>
        <p:nvSpPr>
          <p:cNvPr id="23" name="Oval 22">
            <a:extLst>
              <a:ext uri="{FF2B5EF4-FFF2-40B4-BE49-F238E27FC236}">
                <a16:creationId xmlns:a16="http://schemas.microsoft.com/office/drawing/2014/main" id="{853764A1-50B9-B34C-DDD4-872879BEBCFE}"/>
              </a:ext>
            </a:extLst>
          </p:cNvPr>
          <p:cNvSpPr/>
          <p:nvPr/>
        </p:nvSpPr>
        <p:spPr>
          <a:xfrm>
            <a:off x="2048763" y="3347496"/>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76F17741-7E00-9846-97A8-20B0378770BC}"/>
              </a:ext>
            </a:extLst>
          </p:cNvPr>
          <p:cNvSpPr/>
          <p:nvPr/>
        </p:nvSpPr>
        <p:spPr>
          <a:xfrm>
            <a:off x="5550605" y="3221864"/>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1" name="Oval 30">
            <a:extLst>
              <a:ext uri="{FF2B5EF4-FFF2-40B4-BE49-F238E27FC236}">
                <a16:creationId xmlns:a16="http://schemas.microsoft.com/office/drawing/2014/main" id="{4FF2A6C9-9648-1A78-DE2E-E23D9C7D8697}"/>
              </a:ext>
            </a:extLst>
          </p:cNvPr>
          <p:cNvSpPr/>
          <p:nvPr/>
        </p:nvSpPr>
        <p:spPr>
          <a:xfrm>
            <a:off x="10169296" y="2946267"/>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EAD01AED-7AEC-B5D5-D826-D00659BD3252}"/>
              </a:ext>
            </a:extLst>
          </p:cNvPr>
          <p:cNvSpPr/>
          <p:nvPr/>
        </p:nvSpPr>
        <p:spPr>
          <a:xfrm>
            <a:off x="15055693" y="2493818"/>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3" name="Oval 32">
            <a:extLst>
              <a:ext uri="{FF2B5EF4-FFF2-40B4-BE49-F238E27FC236}">
                <a16:creationId xmlns:a16="http://schemas.microsoft.com/office/drawing/2014/main" id="{5EFB31C3-8B68-BCED-CAF5-EB8ADD19E922}"/>
              </a:ext>
            </a:extLst>
          </p:cNvPr>
          <p:cNvSpPr/>
          <p:nvPr/>
        </p:nvSpPr>
        <p:spPr>
          <a:xfrm>
            <a:off x="17834493" y="7582068"/>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74375DA5-BCC2-8C79-B15F-521649CADC11}"/>
              </a:ext>
            </a:extLst>
          </p:cNvPr>
          <p:cNvSpPr/>
          <p:nvPr/>
        </p:nvSpPr>
        <p:spPr>
          <a:xfrm>
            <a:off x="20461097" y="2311574"/>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5" name="TextBox 34">
            <a:extLst>
              <a:ext uri="{FF2B5EF4-FFF2-40B4-BE49-F238E27FC236}">
                <a16:creationId xmlns:a16="http://schemas.microsoft.com/office/drawing/2014/main" id="{19AF6631-8F86-31DA-2356-E49D129680CB}"/>
              </a:ext>
            </a:extLst>
          </p:cNvPr>
          <p:cNvSpPr txBox="1"/>
          <p:nvPr/>
        </p:nvSpPr>
        <p:spPr>
          <a:xfrm>
            <a:off x="1565565" y="5152798"/>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Bare</a:t>
            </a:r>
          </a:p>
        </p:txBody>
      </p:sp>
      <p:sp>
        <p:nvSpPr>
          <p:cNvPr id="36" name="TextBox 35">
            <a:extLst>
              <a:ext uri="{FF2B5EF4-FFF2-40B4-BE49-F238E27FC236}">
                <a16:creationId xmlns:a16="http://schemas.microsoft.com/office/drawing/2014/main" id="{6555B3CA-671F-68DE-A02B-1DF9E4849B38}"/>
              </a:ext>
            </a:extLst>
          </p:cNvPr>
          <p:cNvSpPr txBox="1"/>
          <p:nvPr/>
        </p:nvSpPr>
        <p:spPr>
          <a:xfrm>
            <a:off x="4958313" y="5327936"/>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1-inch </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7" name="TextBox 36">
            <a:extLst>
              <a:ext uri="{FF2B5EF4-FFF2-40B4-BE49-F238E27FC236}">
                <a16:creationId xmlns:a16="http://schemas.microsoft.com/office/drawing/2014/main" id="{A04C64F7-A58F-255B-6ECC-15D559E84EEB}"/>
              </a:ext>
            </a:extLst>
          </p:cNvPr>
          <p:cNvSpPr txBox="1"/>
          <p:nvPr/>
        </p:nvSpPr>
        <p:spPr>
          <a:xfrm>
            <a:off x="9572610" y="5721345"/>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2-inch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8" name="TextBox 37">
            <a:extLst>
              <a:ext uri="{FF2B5EF4-FFF2-40B4-BE49-F238E27FC236}">
                <a16:creationId xmlns:a16="http://schemas.microsoft.com/office/drawing/2014/main" id="{787E36D3-EF7B-6A1F-0C51-BE6D78F71E99}"/>
              </a:ext>
            </a:extLst>
          </p:cNvPr>
          <p:cNvSpPr txBox="1"/>
          <p:nvPr/>
        </p:nvSpPr>
        <p:spPr>
          <a:xfrm>
            <a:off x="14436895" y="6292392"/>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3-inch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9" name="TextBox 38">
            <a:extLst>
              <a:ext uri="{FF2B5EF4-FFF2-40B4-BE49-F238E27FC236}">
                <a16:creationId xmlns:a16="http://schemas.microsoft.com/office/drawing/2014/main" id="{F14DEEF4-AFD0-776F-7E3B-C4AAF567E563}"/>
              </a:ext>
            </a:extLst>
          </p:cNvPr>
          <p:cNvSpPr txBox="1"/>
          <p:nvPr/>
        </p:nvSpPr>
        <p:spPr>
          <a:xfrm>
            <a:off x="19850517" y="6619201"/>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4-inch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43" name="TextBox 42">
            <a:extLst>
              <a:ext uri="{FF2B5EF4-FFF2-40B4-BE49-F238E27FC236}">
                <a16:creationId xmlns:a16="http://schemas.microsoft.com/office/drawing/2014/main" id="{44714512-6903-3D7E-2815-683DAEB29D85}"/>
              </a:ext>
            </a:extLst>
          </p:cNvPr>
          <p:cNvSpPr txBox="1"/>
          <p:nvPr/>
        </p:nvSpPr>
        <p:spPr>
          <a:xfrm>
            <a:off x="17257779" y="12560450"/>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5-inch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pic>
        <p:nvPicPr>
          <p:cNvPr id="7" name="Picture 6" descr="A group of colored circles&#10;&#10;AI-generated content may be incorrect.">
            <a:extLst>
              <a:ext uri="{FF2B5EF4-FFF2-40B4-BE49-F238E27FC236}">
                <a16:creationId xmlns:a16="http://schemas.microsoft.com/office/drawing/2014/main" id="{B1717043-C028-F512-1331-A3CCF66B5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669" y="3348627"/>
            <a:ext cx="3207066" cy="2299802"/>
          </a:xfrm>
          <a:prstGeom prst="rect">
            <a:avLst/>
          </a:prstGeom>
        </p:spPr>
      </p:pic>
      <p:cxnSp>
        <p:nvCxnSpPr>
          <p:cNvPr id="3" name="Straight Arrow Connector 2">
            <a:extLst>
              <a:ext uri="{FF2B5EF4-FFF2-40B4-BE49-F238E27FC236}">
                <a16:creationId xmlns:a16="http://schemas.microsoft.com/office/drawing/2014/main" id="{DFEA0EB3-49E5-DA0E-9D88-4ADC29EB12D8}"/>
              </a:ext>
            </a:extLst>
          </p:cNvPr>
          <p:cNvCxnSpPr>
            <a:cxnSpLocks/>
            <a:stCxn id="33" idx="5"/>
          </p:cNvCxnSpPr>
          <p:nvPr/>
        </p:nvCxnSpPr>
        <p:spPr>
          <a:xfrm>
            <a:off x="18140285" y="7861354"/>
            <a:ext cx="2355262" cy="475705"/>
          </a:xfrm>
          <a:prstGeom prst="straightConnector1">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35F3575A-EC1C-5B5A-342A-D7182F33AF60}"/>
              </a:ext>
            </a:extLst>
          </p:cNvPr>
          <p:cNvSpPr txBox="1"/>
          <p:nvPr/>
        </p:nvSpPr>
        <p:spPr>
          <a:xfrm>
            <a:off x="20317968" y="8031173"/>
            <a:ext cx="4066032" cy="1030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800" b="0" i="0" u="none" strike="noStrike" cap="none" spc="0" normalizeH="0" baseline="0" dirty="0">
                <a:ln>
                  <a:noFill/>
                </a:ln>
                <a:solidFill>
                  <a:schemeClr val="accent4"/>
                </a:solidFill>
                <a:effectLst/>
                <a:uFillTx/>
                <a:latin typeface="Muli Regular"/>
                <a:ea typeface="Muli Regular"/>
                <a:cs typeface="Muli Regular"/>
                <a:sym typeface="Muli Regular"/>
              </a:rPr>
              <a:t>Neutron source </a:t>
            </a:r>
          </a:p>
        </p:txBody>
      </p:sp>
      <p:cxnSp>
        <p:nvCxnSpPr>
          <p:cNvPr id="13" name="Straight Arrow Connector 12">
            <a:extLst>
              <a:ext uri="{FF2B5EF4-FFF2-40B4-BE49-F238E27FC236}">
                <a16:creationId xmlns:a16="http://schemas.microsoft.com/office/drawing/2014/main" id="{FCD216CC-58C9-203D-0A43-ACE4E01EE62E}"/>
              </a:ext>
            </a:extLst>
          </p:cNvPr>
          <p:cNvCxnSpPr>
            <a:cxnSpLocks/>
          </p:cNvCxnSpPr>
          <p:nvPr/>
        </p:nvCxnSpPr>
        <p:spPr>
          <a:xfrm flipH="1">
            <a:off x="15089559" y="11563321"/>
            <a:ext cx="926754" cy="431407"/>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54A38C4-8DC9-8C9E-AA82-C054BE481755}"/>
              </a:ext>
            </a:extLst>
          </p:cNvPr>
          <p:cNvSpPr txBox="1"/>
          <p:nvPr/>
        </p:nvSpPr>
        <p:spPr>
          <a:xfrm>
            <a:off x="11606588" y="11492851"/>
            <a:ext cx="5248845"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5000" b="0" i="0" u="none" strike="noStrike" cap="none" spc="0" normalizeH="0" baseline="0" dirty="0">
                <a:ln>
                  <a:noFill/>
                </a:ln>
                <a:solidFill>
                  <a:schemeClr val="accent4"/>
                </a:solidFill>
                <a:effectLst/>
                <a:uFillTx/>
                <a:latin typeface="Muli Regular"/>
                <a:ea typeface="Muli Regular"/>
                <a:cs typeface="Muli Regular"/>
                <a:sym typeface="Muli Regular"/>
              </a:rPr>
              <a:t>Polyethylene</a:t>
            </a:r>
          </a:p>
        </p:txBody>
      </p:sp>
    </p:spTree>
    <p:extLst>
      <p:ext uri="{BB962C8B-B14F-4D97-AF65-F5344CB8AC3E}">
        <p14:creationId xmlns:p14="http://schemas.microsoft.com/office/powerpoint/2010/main" val="421988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6CE01A2-8A25-EAA3-0FAA-E987AC7BB75F}"/>
            </a:ext>
          </a:extLst>
        </p:cNvPr>
        <p:cNvGrpSpPr/>
        <p:nvPr/>
      </p:nvGrpSpPr>
      <p:grpSpPr>
        <a:xfrm>
          <a:off x="0" y="0"/>
          <a:ext cx="0" cy="0"/>
          <a:chOff x="0" y="0"/>
          <a:chExt cx="0" cy="0"/>
        </a:xfrm>
      </p:grpSpPr>
      <p:pic>
        <p:nvPicPr>
          <p:cNvPr id="3" name="Picture 2" descr="A green lines in a square&#10;&#10;AI-generated content may be incorrect.">
            <a:extLst>
              <a:ext uri="{FF2B5EF4-FFF2-40B4-BE49-F238E27FC236}">
                <a16:creationId xmlns:a16="http://schemas.microsoft.com/office/drawing/2014/main" id="{F865FD38-7B1B-A58D-2826-8B70B420C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297" y="2533200"/>
            <a:ext cx="3750402" cy="3930656"/>
          </a:xfrm>
          <a:prstGeom prst="rect">
            <a:avLst/>
          </a:prstGeom>
        </p:spPr>
      </p:pic>
      <p:pic>
        <p:nvPicPr>
          <p:cNvPr id="22" name="Picture 21" descr="A screenshot of a computer&#10;&#10;AI-generated content may be incorrect.">
            <a:extLst>
              <a:ext uri="{FF2B5EF4-FFF2-40B4-BE49-F238E27FC236}">
                <a16:creationId xmlns:a16="http://schemas.microsoft.com/office/drawing/2014/main" id="{94A10991-CB05-82F3-27A6-01C33DFF3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9559" y="7462677"/>
            <a:ext cx="5678438" cy="5251888"/>
          </a:xfrm>
          <a:prstGeom prst="rect">
            <a:avLst/>
          </a:prstGeom>
        </p:spPr>
      </p:pic>
      <p:pic>
        <p:nvPicPr>
          <p:cNvPr id="18" name="Picture 17" descr="A screenshot of a video game&#10;&#10;AI-generated content may be incorrect.">
            <a:extLst>
              <a:ext uri="{FF2B5EF4-FFF2-40B4-BE49-F238E27FC236}">
                <a16:creationId xmlns:a16="http://schemas.microsoft.com/office/drawing/2014/main" id="{33074811-92EF-E9C5-22B3-76B7C4D9E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0854" y="2392778"/>
            <a:ext cx="4211500" cy="4211500"/>
          </a:xfrm>
          <a:prstGeom prst="rect">
            <a:avLst/>
          </a:prstGeom>
        </p:spPr>
      </p:pic>
      <p:pic>
        <p:nvPicPr>
          <p:cNvPr id="20" name="Picture 19" descr="A screenshot of a video game&#10;&#10;AI-generated content may be incorrect.">
            <a:extLst>
              <a:ext uri="{FF2B5EF4-FFF2-40B4-BE49-F238E27FC236}">
                <a16:creationId xmlns:a16="http://schemas.microsoft.com/office/drawing/2014/main" id="{A04029AA-E51F-FA64-0D59-FA7A7669E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4548" y="2184384"/>
            <a:ext cx="4540316" cy="4838208"/>
          </a:xfrm>
          <a:prstGeom prst="rect">
            <a:avLst/>
          </a:prstGeom>
        </p:spPr>
      </p:pic>
      <p:pic>
        <p:nvPicPr>
          <p:cNvPr id="14" name="Picture 13" descr="A square with a group of circles in it&#10;&#10;AI-generated content may be incorrect.">
            <a:extLst>
              <a:ext uri="{FF2B5EF4-FFF2-40B4-BE49-F238E27FC236}">
                <a16:creationId xmlns:a16="http://schemas.microsoft.com/office/drawing/2014/main" id="{B13E730D-90C1-5FF9-723A-E692CB37E1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855" y="3294464"/>
            <a:ext cx="2261020" cy="2408128"/>
          </a:xfrm>
          <a:prstGeom prst="rect">
            <a:avLst/>
          </a:prstGeom>
        </p:spPr>
      </p:pic>
      <p:sp>
        <p:nvSpPr>
          <p:cNvPr id="2" name="Slide Number Placeholder 1">
            <a:extLst>
              <a:ext uri="{FF2B5EF4-FFF2-40B4-BE49-F238E27FC236}">
                <a16:creationId xmlns:a16="http://schemas.microsoft.com/office/drawing/2014/main" id="{6A8D9EB5-1E83-D8D1-5E41-0A80CC869308}"/>
              </a:ext>
            </a:extLst>
          </p:cNvPr>
          <p:cNvSpPr>
            <a:spLocks noGrp="1"/>
          </p:cNvSpPr>
          <p:nvPr>
            <p:ph type="sldNum" sz="quarter" idx="2"/>
          </p:nvPr>
        </p:nvSpPr>
        <p:spPr/>
        <p:txBody>
          <a:bodyPr/>
          <a:lstStyle/>
          <a:p>
            <a:fld id="{86CB4B4D-7CA3-9044-876B-883B54F8677D}" type="slidenum">
              <a:rPr lang="en-US" smtClean="0"/>
              <a:t>12</a:t>
            </a:fld>
            <a:endParaRPr lang="en-US" dirty="0"/>
          </a:p>
        </p:txBody>
      </p:sp>
      <p:sp>
        <p:nvSpPr>
          <p:cNvPr id="9" name="Title 2">
            <a:extLst>
              <a:ext uri="{FF2B5EF4-FFF2-40B4-BE49-F238E27FC236}">
                <a16:creationId xmlns:a16="http://schemas.microsoft.com/office/drawing/2014/main" id="{546FFBBD-2F05-B9E2-AE02-35F1A982E70D}"/>
              </a:ext>
            </a:extLst>
          </p:cNvPr>
          <p:cNvSpPr>
            <a:spLocks noGrp="1"/>
          </p:cNvSpPr>
          <p:nvPr>
            <p:ph type="title"/>
          </p:nvPr>
        </p:nvSpPr>
        <p:spPr>
          <a:xfrm>
            <a:off x="240511" y="293742"/>
            <a:ext cx="17472983" cy="2545425"/>
          </a:xfrm>
        </p:spPr>
        <p:txBody>
          <a:bodyPr>
            <a:normAutofit fontScale="90000"/>
          </a:bodyPr>
          <a:lstStyle/>
          <a:p>
            <a:r>
              <a:rPr lang="en-US" sz="9600" b="1" dirty="0"/>
              <a:t>Detector slow neutrons count matrix:</a:t>
            </a:r>
            <a:br>
              <a:rPr lang="en-US" dirty="0"/>
            </a:br>
            <a:endParaRPr lang="en-US" dirty="0"/>
          </a:p>
        </p:txBody>
      </p:sp>
      <p:sp>
        <p:nvSpPr>
          <p:cNvPr id="23" name="Oval 22">
            <a:extLst>
              <a:ext uri="{FF2B5EF4-FFF2-40B4-BE49-F238E27FC236}">
                <a16:creationId xmlns:a16="http://schemas.microsoft.com/office/drawing/2014/main" id="{47B8FAE5-9369-1506-F73F-3BB95E293CE4}"/>
              </a:ext>
            </a:extLst>
          </p:cNvPr>
          <p:cNvSpPr/>
          <p:nvPr/>
        </p:nvSpPr>
        <p:spPr>
          <a:xfrm>
            <a:off x="2048763" y="3347496"/>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D32D0F61-C7DB-A0D1-3B4B-2B4C12576F00}"/>
              </a:ext>
            </a:extLst>
          </p:cNvPr>
          <p:cNvSpPr/>
          <p:nvPr/>
        </p:nvSpPr>
        <p:spPr>
          <a:xfrm>
            <a:off x="5550605" y="3221864"/>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7D7B3CC5-DEC4-8DF1-EA9F-649D8BBD5EF3}"/>
              </a:ext>
            </a:extLst>
          </p:cNvPr>
          <p:cNvSpPr/>
          <p:nvPr/>
        </p:nvSpPr>
        <p:spPr>
          <a:xfrm>
            <a:off x="15055693" y="2493818"/>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3" name="Oval 32">
            <a:extLst>
              <a:ext uri="{FF2B5EF4-FFF2-40B4-BE49-F238E27FC236}">
                <a16:creationId xmlns:a16="http://schemas.microsoft.com/office/drawing/2014/main" id="{51A2BBEB-68A5-2950-066F-887F69004B4A}"/>
              </a:ext>
            </a:extLst>
          </p:cNvPr>
          <p:cNvSpPr/>
          <p:nvPr/>
        </p:nvSpPr>
        <p:spPr>
          <a:xfrm>
            <a:off x="17834493" y="7582068"/>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F3A5A9DD-EA63-0865-90EA-F0F5F6B1DD88}"/>
              </a:ext>
            </a:extLst>
          </p:cNvPr>
          <p:cNvSpPr/>
          <p:nvPr/>
        </p:nvSpPr>
        <p:spPr>
          <a:xfrm>
            <a:off x="20461097" y="2311574"/>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5" name="TextBox 34">
            <a:extLst>
              <a:ext uri="{FF2B5EF4-FFF2-40B4-BE49-F238E27FC236}">
                <a16:creationId xmlns:a16="http://schemas.microsoft.com/office/drawing/2014/main" id="{F35E356E-9E64-F003-2ECB-18BCEF1E5F48}"/>
              </a:ext>
            </a:extLst>
          </p:cNvPr>
          <p:cNvSpPr txBox="1"/>
          <p:nvPr/>
        </p:nvSpPr>
        <p:spPr>
          <a:xfrm>
            <a:off x="1565565" y="5152798"/>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Bare</a:t>
            </a:r>
          </a:p>
        </p:txBody>
      </p:sp>
      <p:sp>
        <p:nvSpPr>
          <p:cNvPr id="36" name="TextBox 35">
            <a:extLst>
              <a:ext uri="{FF2B5EF4-FFF2-40B4-BE49-F238E27FC236}">
                <a16:creationId xmlns:a16="http://schemas.microsoft.com/office/drawing/2014/main" id="{ECEEABF6-C920-0BEE-91A7-02F27DF80152}"/>
              </a:ext>
            </a:extLst>
          </p:cNvPr>
          <p:cNvSpPr txBox="1"/>
          <p:nvPr/>
        </p:nvSpPr>
        <p:spPr>
          <a:xfrm>
            <a:off x="4958313" y="5327936"/>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1-inch </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8" name="TextBox 37">
            <a:extLst>
              <a:ext uri="{FF2B5EF4-FFF2-40B4-BE49-F238E27FC236}">
                <a16:creationId xmlns:a16="http://schemas.microsoft.com/office/drawing/2014/main" id="{F1FDA8BB-722B-A377-AA96-CE09CEA2DD8A}"/>
              </a:ext>
            </a:extLst>
          </p:cNvPr>
          <p:cNvSpPr txBox="1"/>
          <p:nvPr/>
        </p:nvSpPr>
        <p:spPr>
          <a:xfrm>
            <a:off x="14436895" y="6292392"/>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3-inch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9" name="TextBox 38">
            <a:extLst>
              <a:ext uri="{FF2B5EF4-FFF2-40B4-BE49-F238E27FC236}">
                <a16:creationId xmlns:a16="http://schemas.microsoft.com/office/drawing/2014/main" id="{541B3542-99C3-DB9E-82F5-3D928E7F99C6}"/>
              </a:ext>
            </a:extLst>
          </p:cNvPr>
          <p:cNvSpPr txBox="1"/>
          <p:nvPr/>
        </p:nvSpPr>
        <p:spPr>
          <a:xfrm>
            <a:off x="19850517" y="6619201"/>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4-inch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43" name="TextBox 42">
            <a:extLst>
              <a:ext uri="{FF2B5EF4-FFF2-40B4-BE49-F238E27FC236}">
                <a16:creationId xmlns:a16="http://schemas.microsoft.com/office/drawing/2014/main" id="{4B7B4DD5-E89B-43F0-8C44-925625AADC06}"/>
              </a:ext>
            </a:extLst>
          </p:cNvPr>
          <p:cNvSpPr txBox="1"/>
          <p:nvPr/>
        </p:nvSpPr>
        <p:spPr>
          <a:xfrm>
            <a:off x="17257779" y="12560450"/>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5-inch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pic>
        <p:nvPicPr>
          <p:cNvPr id="7" name="Picture 6" descr="A group of colored circles&#10;&#10;AI-generated content may be incorrect.">
            <a:extLst>
              <a:ext uri="{FF2B5EF4-FFF2-40B4-BE49-F238E27FC236}">
                <a16:creationId xmlns:a16="http://schemas.microsoft.com/office/drawing/2014/main" id="{E82D9D48-6B7D-8145-F5DC-B5C29A1FC8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669" y="3348627"/>
            <a:ext cx="3207066" cy="229980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AAA07D5-982D-9EDC-629F-BE87A72C08CE}"/>
                  </a:ext>
                </a:extLst>
              </p:cNvPr>
              <p:cNvSpPr txBox="1"/>
              <p:nvPr/>
            </p:nvSpPr>
            <p:spPr>
              <a:xfrm>
                <a:off x="1020152" y="6408252"/>
                <a:ext cx="12696940" cy="5642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t>                                                           </m:t>
                      </m:r>
                    </m:oMath>
                  </m:oMathPara>
                </a14:m>
                <a:endParaRPr lang="en-US" sz="4400" b="1" dirty="0">
                  <a:solidFill>
                    <a:schemeClr val="bg1"/>
                  </a:solidFill>
                </a:endParaRPr>
              </a:p>
              <a:p>
                <a:pPr marL="0" marR="0" indent="0" algn="l" defTabSz="821531" rtl="0" fontAlgn="auto" latinLnBrk="0" hangingPunct="0">
                  <a:lnSpc>
                    <a:spcPct val="120000"/>
                  </a:lnSpc>
                  <a:spcBef>
                    <a:spcPts val="0"/>
                  </a:spcBef>
                  <a:spcAft>
                    <a:spcPts val="0"/>
                  </a:spcAft>
                  <a:buClrTx/>
                  <a:buSzTx/>
                  <a:buFontTx/>
                  <a:buNone/>
                  <a:tabLst/>
                </a:pPr>
                <a:endParaRPr kumimoji="0" lang="en-US" sz="4800" b="1" u="none" strike="noStrike" cap="none" spc="0" normalizeH="0" baseline="0" dirty="0">
                  <a:ln>
                    <a:noFill/>
                  </a:ln>
                  <a:solidFill>
                    <a:schemeClr val="bg1"/>
                  </a:solidFill>
                  <a:effectLst/>
                  <a:uFillTx/>
                  <a:sym typeface="Muli Regular"/>
                </a:endParaRPr>
              </a:p>
            </p:txBody>
          </p:sp>
        </mc:Choice>
        <mc:Fallback xmlns="">
          <p:sp>
            <p:nvSpPr>
              <p:cNvPr id="8" name="TextBox 7">
                <a:extLst>
                  <a:ext uri="{FF2B5EF4-FFF2-40B4-BE49-F238E27FC236}">
                    <a16:creationId xmlns:a16="http://schemas.microsoft.com/office/drawing/2014/main" id="{DAAA07D5-982D-9EDC-629F-BE87A72C08CE}"/>
                  </a:ext>
                </a:extLst>
              </p:cNvPr>
              <p:cNvSpPr txBox="1">
                <a:spLocks noRot="1" noChangeAspect="1" noMove="1" noResize="1" noEditPoints="1" noAdjustHandles="1" noChangeArrowheads="1" noChangeShapeType="1" noTextEdit="1"/>
              </p:cNvSpPr>
              <p:nvPr/>
            </p:nvSpPr>
            <p:spPr>
              <a:xfrm>
                <a:off x="1020152" y="6408252"/>
                <a:ext cx="12696940" cy="5642827"/>
              </a:xfrm>
              <a:prstGeom prst="rect">
                <a:avLst/>
              </a:prstGeom>
              <a:blipFill>
                <a:blip r:embed="rId9"/>
                <a:stretch>
                  <a:fillRect/>
                </a:stretch>
              </a:blipFill>
              <a:ln w="12700" cap="flat">
                <a:noFill/>
                <a:miter lim="400000"/>
              </a:ln>
              <a:effec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2DFEF788-3187-38D1-5DAA-F3F048A6BFBB}"/>
              </a:ext>
            </a:extLst>
          </p:cNvPr>
          <p:cNvSpPr txBox="1"/>
          <p:nvPr/>
        </p:nvSpPr>
        <p:spPr>
          <a:xfrm>
            <a:off x="-246512" y="11086586"/>
            <a:ext cx="6784243" cy="1473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3600" b="1" dirty="0">
                <a:solidFill>
                  <a:schemeClr val="bg1"/>
                </a:solidFill>
              </a:rPr>
              <a:t>Count Matrix</a:t>
            </a:r>
            <a:br>
              <a:rPr kumimoji="0" lang="en-US" sz="3600" b="1" i="0" u="none" strike="noStrike" cap="none" spc="0" normalizeH="0" baseline="0" dirty="0">
                <a:ln>
                  <a:noFill/>
                </a:ln>
                <a:solidFill>
                  <a:schemeClr val="bg1"/>
                </a:solidFill>
                <a:effectLst/>
                <a:uFillTx/>
                <a:latin typeface="Muli Regular"/>
                <a:ea typeface="Muli Regular"/>
                <a:cs typeface="Muli Regular"/>
                <a:sym typeface="Muli Regular"/>
              </a:rPr>
            </a:br>
            <a:r>
              <a:rPr kumimoji="0" lang="en-US" sz="3600" b="1" i="0" u="none" strike="noStrike" cap="none" spc="0" normalizeH="0" baseline="0" dirty="0">
                <a:ln>
                  <a:noFill/>
                </a:ln>
                <a:solidFill>
                  <a:schemeClr val="bg1"/>
                </a:solidFill>
                <a:effectLst/>
                <a:uFillTx/>
                <a:latin typeface="Muli Regular"/>
                <a:ea typeface="Muli Regular"/>
                <a:cs typeface="Muli Regular"/>
                <a:sym typeface="Muli Regular"/>
              </a:rPr>
              <a:t> (for 6 moderation cases)</a:t>
            </a:r>
          </a:p>
        </p:txBody>
      </p:sp>
      <p:sp>
        <p:nvSpPr>
          <p:cNvPr id="4" name="Oval 3">
            <a:extLst>
              <a:ext uri="{FF2B5EF4-FFF2-40B4-BE49-F238E27FC236}">
                <a16:creationId xmlns:a16="http://schemas.microsoft.com/office/drawing/2014/main" id="{CEECB850-66A9-DD67-55A4-0166546DB752}"/>
              </a:ext>
            </a:extLst>
          </p:cNvPr>
          <p:cNvSpPr/>
          <p:nvPr/>
        </p:nvSpPr>
        <p:spPr>
          <a:xfrm>
            <a:off x="10169296" y="2946267"/>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4D987336-FA97-5B97-C57A-519904203E30}"/>
              </a:ext>
            </a:extLst>
          </p:cNvPr>
          <p:cNvSpPr txBox="1"/>
          <p:nvPr/>
        </p:nvSpPr>
        <p:spPr>
          <a:xfrm>
            <a:off x="9572610" y="5721345"/>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2-inch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Tree>
    <p:extLst>
      <p:ext uri="{BB962C8B-B14F-4D97-AF65-F5344CB8AC3E}">
        <p14:creationId xmlns:p14="http://schemas.microsoft.com/office/powerpoint/2010/main" val="72608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98F742-70F0-627F-D63D-C4E78A2796C7}"/>
            </a:ext>
          </a:extLst>
        </p:cNvPr>
        <p:cNvGrpSpPr/>
        <p:nvPr/>
      </p:nvGrpSpPr>
      <p:grpSpPr>
        <a:xfrm>
          <a:off x="0" y="0"/>
          <a:ext cx="0" cy="0"/>
          <a:chOff x="0" y="0"/>
          <a:chExt cx="0" cy="0"/>
        </a:xfrm>
      </p:grpSpPr>
      <p:pic>
        <p:nvPicPr>
          <p:cNvPr id="22" name="Picture 21" descr="A screenshot of a computer&#10;&#10;AI-generated content may be incorrect.">
            <a:extLst>
              <a:ext uri="{FF2B5EF4-FFF2-40B4-BE49-F238E27FC236}">
                <a16:creationId xmlns:a16="http://schemas.microsoft.com/office/drawing/2014/main" id="{DD50297F-4AC9-347A-2D52-54F686804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559" y="7462677"/>
            <a:ext cx="5678438" cy="5251888"/>
          </a:xfrm>
          <a:prstGeom prst="rect">
            <a:avLst/>
          </a:prstGeom>
        </p:spPr>
      </p:pic>
      <p:pic>
        <p:nvPicPr>
          <p:cNvPr id="18" name="Picture 17" descr="A screenshot of a video game&#10;&#10;AI-generated content may be incorrect.">
            <a:extLst>
              <a:ext uri="{FF2B5EF4-FFF2-40B4-BE49-F238E27FC236}">
                <a16:creationId xmlns:a16="http://schemas.microsoft.com/office/drawing/2014/main" id="{3BE6CB05-EEAF-3D15-B119-219E8A550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0854" y="2392778"/>
            <a:ext cx="4211500" cy="4211500"/>
          </a:xfrm>
          <a:prstGeom prst="rect">
            <a:avLst/>
          </a:prstGeom>
        </p:spPr>
      </p:pic>
      <p:pic>
        <p:nvPicPr>
          <p:cNvPr id="20" name="Picture 19" descr="A screenshot of a video game&#10;&#10;AI-generated content may be incorrect.">
            <a:extLst>
              <a:ext uri="{FF2B5EF4-FFF2-40B4-BE49-F238E27FC236}">
                <a16:creationId xmlns:a16="http://schemas.microsoft.com/office/drawing/2014/main" id="{14D8D163-A0E0-CB36-EAC4-793E88E47E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74548" y="2184384"/>
            <a:ext cx="4540316" cy="4838208"/>
          </a:xfrm>
          <a:prstGeom prst="rect">
            <a:avLst/>
          </a:prstGeom>
        </p:spPr>
      </p:pic>
      <p:pic>
        <p:nvPicPr>
          <p:cNvPr id="16" name="Picture 15" descr="A green lines in a square&#10;&#10;AI-generated content may be incorrect.">
            <a:extLst>
              <a:ext uri="{FF2B5EF4-FFF2-40B4-BE49-F238E27FC236}">
                <a16:creationId xmlns:a16="http://schemas.microsoft.com/office/drawing/2014/main" id="{078EF0A1-6A71-875F-219C-B374FDF58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1898" y="2704664"/>
            <a:ext cx="3423200" cy="3587728"/>
          </a:xfrm>
          <a:prstGeom prst="rect">
            <a:avLst/>
          </a:prstGeom>
        </p:spPr>
      </p:pic>
      <p:pic>
        <p:nvPicPr>
          <p:cNvPr id="14" name="Picture 13" descr="A square with a group of circles in it&#10;&#10;AI-generated content may be incorrect.">
            <a:extLst>
              <a:ext uri="{FF2B5EF4-FFF2-40B4-BE49-F238E27FC236}">
                <a16:creationId xmlns:a16="http://schemas.microsoft.com/office/drawing/2014/main" id="{E570209E-7259-1C19-19DE-B1714859D7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855" y="3294464"/>
            <a:ext cx="2261020" cy="2408128"/>
          </a:xfrm>
          <a:prstGeom prst="rect">
            <a:avLst/>
          </a:prstGeom>
        </p:spPr>
      </p:pic>
      <p:sp>
        <p:nvSpPr>
          <p:cNvPr id="2" name="Slide Number Placeholder 1">
            <a:extLst>
              <a:ext uri="{FF2B5EF4-FFF2-40B4-BE49-F238E27FC236}">
                <a16:creationId xmlns:a16="http://schemas.microsoft.com/office/drawing/2014/main" id="{898A630A-15E7-E728-3E45-166881659814}"/>
              </a:ext>
            </a:extLst>
          </p:cNvPr>
          <p:cNvSpPr>
            <a:spLocks noGrp="1"/>
          </p:cNvSpPr>
          <p:nvPr>
            <p:ph type="sldNum" sz="quarter" idx="2"/>
          </p:nvPr>
        </p:nvSpPr>
        <p:spPr/>
        <p:txBody>
          <a:bodyPr/>
          <a:lstStyle/>
          <a:p>
            <a:fld id="{86CB4B4D-7CA3-9044-876B-883B54F8677D}" type="slidenum">
              <a:rPr lang="en-US" smtClean="0"/>
              <a:t>13</a:t>
            </a:fld>
            <a:endParaRPr lang="en-US" dirty="0"/>
          </a:p>
        </p:txBody>
      </p:sp>
      <p:sp>
        <p:nvSpPr>
          <p:cNvPr id="9" name="Title 2">
            <a:extLst>
              <a:ext uri="{FF2B5EF4-FFF2-40B4-BE49-F238E27FC236}">
                <a16:creationId xmlns:a16="http://schemas.microsoft.com/office/drawing/2014/main" id="{939DC271-238F-3FB1-434C-ADE0CB09CE9F}"/>
              </a:ext>
            </a:extLst>
          </p:cNvPr>
          <p:cNvSpPr>
            <a:spLocks noGrp="1"/>
          </p:cNvSpPr>
          <p:nvPr>
            <p:ph type="title"/>
          </p:nvPr>
        </p:nvSpPr>
        <p:spPr>
          <a:xfrm>
            <a:off x="240511" y="293742"/>
            <a:ext cx="17472983" cy="2545425"/>
          </a:xfrm>
        </p:spPr>
        <p:txBody>
          <a:bodyPr>
            <a:normAutofit fontScale="90000"/>
          </a:bodyPr>
          <a:lstStyle/>
          <a:p>
            <a:r>
              <a:rPr lang="en-US" sz="9600" b="1" dirty="0"/>
              <a:t>What we need:</a:t>
            </a:r>
            <a:br>
              <a:rPr lang="en-US" dirty="0"/>
            </a:br>
            <a:endParaRPr lang="en-US" dirty="0"/>
          </a:p>
        </p:txBody>
      </p:sp>
      <p:sp>
        <p:nvSpPr>
          <p:cNvPr id="23" name="Oval 22">
            <a:extLst>
              <a:ext uri="{FF2B5EF4-FFF2-40B4-BE49-F238E27FC236}">
                <a16:creationId xmlns:a16="http://schemas.microsoft.com/office/drawing/2014/main" id="{E3BA4B62-35E0-C3F4-9038-D52CF0066EC8}"/>
              </a:ext>
            </a:extLst>
          </p:cNvPr>
          <p:cNvSpPr/>
          <p:nvPr/>
        </p:nvSpPr>
        <p:spPr>
          <a:xfrm>
            <a:off x="2048763" y="3347496"/>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A3EA2948-7B80-C4B2-B6BA-8231C3382738}"/>
              </a:ext>
            </a:extLst>
          </p:cNvPr>
          <p:cNvSpPr/>
          <p:nvPr/>
        </p:nvSpPr>
        <p:spPr>
          <a:xfrm>
            <a:off x="5550605" y="3221864"/>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1" name="Oval 30">
            <a:extLst>
              <a:ext uri="{FF2B5EF4-FFF2-40B4-BE49-F238E27FC236}">
                <a16:creationId xmlns:a16="http://schemas.microsoft.com/office/drawing/2014/main" id="{0638A4F0-84D6-126C-E0BA-2E576B58992C}"/>
              </a:ext>
            </a:extLst>
          </p:cNvPr>
          <p:cNvSpPr/>
          <p:nvPr/>
        </p:nvSpPr>
        <p:spPr>
          <a:xfrm>
            <a:off x="10169296" y="2946267"/>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43E64025-5682-4939-B856-5B502152A834}"/>
              </a:ext>
            </a:extLst>
          </p:cNvPr>
          <p:cNvSpPr/>
          <p:nvPr/>
        </p:nvSpPr>
        <p:spPr>
          <a:xfrm>
            <a:off x="15055693" y="2493818"/>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3" name="Oval 32">
            <a:extLst>
              <a:ext uri="{FF2B5EF4-FFF2-40B4-BE49-F238E27FC236}">
                <a16:creationId xmlns:a16="http://schemas.microsoft.com/office/drawing/2014/main" id="{0B09E858-964C-9524-B5B7-7501DCE6FB6A}"/>
              </a:ext>
            </a:extLst>
          </p:cNvPr>
          <p:cNvSpPr/>
          <p:nvPr/>
        </p:nvSpPr>
        <p:spPr>
          <a:xfrm>
            <a:off x="17834493" y="7582068"/>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82F2B3F1-23BF-5B2F-307D-A965FC64CEEC}"/>
              </a:ext>
            </a:extLst>
          </p:cNvPr>
          <p:cNvSpPr/>
          <p:nvPr/>
        </p:nvSpPr>
        <p:spPr>
          <a:xfrm>
            <a:off x="20461097" y="2311574"/>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5" name="TextBox 34">
            <a:extLst>
              <a:ext uri="{FF2B5EF4-FFF2-40B4-BE49-F238E27FC236}">
                <a16:creationId xmlns:a16="http://schemas.microsoft.com/office/drawing/2014/main" id="{9E2A543A-D8C9-49FD-1ECF-7ACF754C7C89}"/>
              </a:ext>
            </a:extLst>
          </p:cNvPr>
          <p:cNvSpPr txBox="1"/>
          <p:nvPr/>
        </p:nvSpPr>
        <p:spPr>
          <a:xfrm>
            <a:off x="1565565" y="5152798"/>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Bare</a:t>
            </a:r>
          </a:p>
        </p:txBody>
      </p:sp>
      <p:sp>
        <p:nvSpPr>
          <p:cNvPr id="36" name="TextBox 35">
            <a:extLst>
              <a:ext uri="{FF2B5EF4-FFF2-40B4-BE49-F238E27FC236}">
                <a16:creationId xmlns:a16="http://schemas.microsoft.com/office/drawing/2014/main" id="{ACDAF777-DB9B-686E-33EE-95F3CA758E1A}"/>
              </a:ext>
            </a:extLst>
          </p:cNvPr>
          <p:cNvSpPr txBox="1"/>
          <p:nvPr/>
        </p:nvSpPr>
        <p:spPr>
          <a:xfrm>
            <a:off x="4958313" y="5327936"/>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1-inch </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7" name="TextBox 36">
            <a:extLst>
              <a:ext uri="{FF2B5EF4-FFF2-40B4-BE49-F238E27FC236}">
                <a16:creationId xmlns:a16="http://schemas.microsoft.com/office/drawing/2014/main" id="{CB8CFFB7-7965-348E-6828-460C214783A0}"/>
              </a:ext>
            </a:extLst>
          </p:cNvPr>
          <p:cNvSpPr txBox="1"/>
          <p:nvPr/>
        </p:nvSpPr>
        <p:spPr>
          <a:xfrm>
            <a:off x="9610870" y="5594264"/>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2-inch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8" name="TextBox 37">
            <a:extLst>
              <a:ext uri="{FF2B5EF4-FFF2-40B4-BE49-F238E27FC236}">
                <a16:creationId xmlns:a16="http://schemas.microsoft.com/office/drawing/2014/main" id="{AC5C124B-B4F1-8FBC-A00A-E455FF4DC9FC}"/>
              </a:ext>
            </a:extLst>
          </p:cNvPr>
          <p:cNvSpPr txBox="1"/>
          <p:nvPr/>
        </p:nvSpPr>
        <p:spPr>
          <a:xfrm>
            <a:off x="14436895" y="6292392"/>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3-inch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9" name="TextBox 38">
            <a:extLst>
              <a:ext uri="{FF2B5EF4-FFF2-40B4-BE49-F238E27FC236}">
                <a16:creationId xmlns:a16="http://schemas.microsoft.com/office/drawing/2014/main" id="{C8128B7A-A9D5-2A94-7166-3E49B666425E}"/>
              </a:ext>
            </a:extLst>
          </p:cNvPr>
          <p:cNvSpPr txBox="1"/>
          <p:nvPr/>
        </p:nvSpPr>
        <p:spPr>
          <a:xfrm>
            <a:off x="19850517" y="6619201"/>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4-inch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43" name="TextBox 42">
            <a:extLst>
              <a:ext uri="{FF2B5EF4-FFF2-40B4-BE49-F238E27FC236}">
                <a16:creationId xmlns:a16="http://schemas.microsoft.com/office/drawing/2014/main" id="{C651B75B-E2F8-CE72-F9E6-8FF73570BFFB}"/>
              </a:ext>
            </a:extLst>
          </p:cNvPr>
          <p:cNvSpPr txBox="1"/>
          <p:nvPr/>
        </p:nvSpPr>
        <p:spPr>
          <a:xfrm>
            <a:off x="17257779" y="12560450"/>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5-inch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pic>
        <p:nvPicPr>
          <p:cNvPr id="7" name="Picture 6" descr="A group of colored circles&#10;&#10;AI-generated content may be incorrect.">
            <a:extLst>
              <a:ext uri="{FF2B5EF4-FFF2-40B4-BE49-F238E27FC236}">
                <a16:creationId xmlns:a16="http://schemas.microsoft.com/office/drawing/2014/main" id="{8BD5390C-0656-01F1-5DCA-8615768504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669" y="3348627"/>
            <a:ext cx="3207066" cy="229980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4D24AD-D462-9891-5C7A-7F2D39BD8CFE}"/>
                  </a:ext>
                </a:extLst>
              </p:cNvPr>
              <p:cNvSpPr txBox="1"/>
              <p:nvPr/>
            </p:nvSpPr>
            <p:spPr>
              <a:xfrm>
                <a:off x="1020152" y="6321754"/>
                <a:ext cx="12696940" cy="5815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lang="en-US" sz="4400" b="1" i="1">
                              <a:solidFill>
                                <a:schemeClr val="bg1"/>
                              </a:solidFill>
                              <a:latin typeface="Cambria Math" panose="02040503050406030204" pitchFamily="18" charset="0"/>
                            </a:rPr>
                          </m:ctrlPr>
                        </m:dPr>
                        <m:e>
                          <m:r>
                            <a:rPr lang="en-US" sz="4400" b="1" i="0" smtClean="0">
                              <a:solidFill>
                                <a:schemeClr val="bg1"/>
                              </a:solidFill>
                              <a:latin typeface="Cambria Math" panose="02040503050406030204" pitchFamily="18" charset="0"/>
                            </a:rPr>
                            <m:t> </m:t>
                          </m:r>
                          <m:eqArr>
                            <m:eqArrPr>
                              <m:ctrlPr>
                                <a:rPr lang="en-US" sz="4400" b="1" i="1">
                                  <a:solidFill>
                                    <a:schemeClr val="bg1"/>
                                  </a:solidFill>
                                  <a:latin typeface="Cambria Math" panose="02040503050406030204" pitchFamily="18" charset="0"/>
                                </a:rPr>
                              </m:ctrlPr>
                            </m:eqArrPr>
                            <m:e>
                              <m:sSub>
                                <m:sSubPr>
                                  <m:ctrlPr>
                                    <a:rPr lang="en-US" sz="4400" b="1" i="1" smtClean="0">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𝟏</m:t>
                                  </m:r>
                                </m:sub>
                              </m:sSub>
                            </m:e>
                            <m:e>
                              <m:sSub>
                                <m:sSubPr>
                                  <m:ctrlPr>
                                    <a:rPr lang="en-US" sz="4400" b="1" i="1">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𝟐</m:t>
                                  </m:r>
                                </m:sub>
                              </m:sSub>
                            </m:e>
                            <m:e>
                              <m:sSub>
                                <m:sSubPr>
                                  <m:ctrlPr>
                                    <a:rPr lang="en-US" sz="4400" b="1" i="1">
                                      <a:solidFill>
                                        <a:schemeClr val="bg1"/>
                                      </a:solidFill>
                                      <a:latin typeface="Cambria Math" panose="02040503050406030204" pitchFamily="18" charset="0"/>
                                    </a:rPr>
                                  </m:ctrlPr>
                                </m:sSubPr>
                                <m:e>
                                  <m:r>
                                    <a:rPr lang="en-US" sz="4400" b="1" i="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𝟑</m:t>
                                  </m:r>
                                </m:sub>
                              </m:sSub>
                            </m:e>
                            <m:e>
                              <m:r>
                                <a:rPr lang="en-US" sz="4400" b="1" i="0">
                                  <a:solidFill>
                                    <a:schemeClr val="bg1"/>
                                  </a:solidFill>
                                  <a:latin typeface="Cambria Math" panose="02040503050406030204" pitchFamily="18" charset="0"/>
                                </a:rPr>
                                <m:t>⋮</m:t>
                              </m:r>
                            </m:e>
                            <m:e>
                              <m:sSub>
                                <m:sSubPr>
                                  <m:ctrlPr>
                                    <a:rPr lang="en-US" sz="4400" b="1" i="1">
                                      <a:solidFill>
                                        <a:schemeClr val="bg1"/>
                                      </a:solidFill>
                                      <a:latin typeface="Cambria Math" panose="02040503050406030204" pitchFamily="18" charset="0"/>
                                    </a:rPr>
                                  </m:ctrlPr>
                                </m:sSubPr>
                                <m:e>
                                  <m:r>
                                    <a:rPr lang="en-US" sz="4400" b="1" i="0">
                                      <a:solidFill>
                                        <a:schemeClr val="bg1"/>
                                      </a:solidFill>
                                      <a:latin typeface="Cambria Math" panose="02040503050406030204" pitchFamily="18" charset="0"/>
                                    </a:rPr>
                                    <m:t>𝐒</m:t>
                                  </m:r>
                                </m:e>
                                <m:sub>
                                  <m:r>
                                    <a:rPr lang="en-US" sz="4400" b="1" i="1" smtClean="0">
                                      <a:solidFill>
                                        <a:schemeClr val="bg1"/>
                                      </a:solidFill>
                                      <a:latin typeface="Cambria Math" panose="02040503050406030204" pitchFamily="18" charset="0"/>
                                    </a:rPr>
                                    <m:t>𝒋</m:t>
                                  </m:r>
                                  <m:r>
                                    <a:rPr lang="en-US" sz="4400" b="1" i="1" smtClean="0">
                                      <a:solidFill>
                                        <a:schemeClr val="bg1"/>
                                      </a:solidFill>
                                      <a:latin typeface="Cambria Math" panose="02040503050406030204" pitchFamily="18" charset="0"/>
                                    </a:rPr>
                                    <m:t>−</m:t>
                                  </m:r>
                                  <m:r>
                                    <a:rPr lang="en-US" sz="4400" b="1" i="1" smtClean="0">
                                      <a:solidFill>
                                        <a:schemeClr val="bg1"/>
                                      </a:solidFill>
                                      <a:latin typeface="Cambria Math" panose="02040503050406030204" pitchFamily="18" charset="0"/>
                                    </a:rPr>
                                    <m:t>𝟏</m:t>
                                  </m:r>
                                </m:sub>
                              </m:sSub>
                            </m:e>
                            <m:e>
                              <m:sSub>
                                <m:sSubPr>
                                  <m:ctrlPr>
                                    <a:rPr lang="en-US" sz="4400" b="1" i="1">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1" smtClean="0">
                                      <a:solidFill>
                                        <a:schemeClr val="bg1"/>
                                      </a:solidFill>
                                      <a:latin typeface="Cambria Math" panose="02040503050406030204" pitchFamily="18" charset="0"/>
                                    </a:rPr>
                                    <m:t>𝒋</m:t>
                                  </m:r>
                                </m:sub>
                              </m:sSub>
                            </m:e>
                          </m:eqArr>
                          <m:r>
                            <a:rPr lang="en-US" sz="4400" b="1" i="0" smtClean="0">
                              <a:solidFill>
                                <a:schemeClr val="bg1"/>
                              </a:solidFill>
                              <a:latin typeface="Cambria Math" panose="02040503050406030204" pitchFamily="18" charset="0"/>
                            </a:rPr>
                            <m:t> </m:t>
                          </m:r>
                        </m:e>
                      </m:d>
                      <m:r>
                        <a:rPr lang="en-US" sz="4400" b="1" i="0">
                          <a:solidFill>
                            <a:schemeClr val="bg1"/>
                          </a:solidFill>
                          <a:latin typeface="Cambria Math" panose="02040503050406030204" pitchFamily="18" charset="0"/>
                        </a:rPr>
                        <m:t> </m:t>
                      </m:r>
                    </m:oMath>
                  </m:oMathPara>
                </a14:m>
                <a:endParaRPr lang="en-US" sz="4400" b="1" dirty="0">
                  <a:solidFill>
                    <a:schemeClr val="bg1"/>
                  </a:solidFill>
                </a:endParaRPr>
              </a:p>
              <a:p>
                <a:pPr marL="0" marR="0" indent="0" algn="l" defTabSz="821531" rtl="0" fontAlgn="auto" latinLnBrk="0" hangingPunct="0">
                  <a:lnSpc>
                    <a:spcPct val="120000"/>
                  </a:lnSpc>
                  <a:spcBef>
                    <a:spcPts val="0"/>
                  </a:spcBef>
                  <a:spcAft>
                    <a:spcPts val="0"/>
                  </a:spcAft>
                  <a:buClrTx/>
                  <a:buSzTx/>
                  <a:buFontTx/>
                  <a:buNone/>
                  <a:tabLst/>
                </a:pPr>
                <a:endParaRPr kumimoji="0" lang="en-US" sz="4800" b="1" u="none" strike="noStrike" cap="none" spc="0" normalizeH="0" baseline="0" dirty="0">
                  <a:ln>
                    <a:noFill/>
                  </a:ln>
                  <a:solidFill>
                    <a:schemeClr val="bg1"/>
                  </a:solidFill>
                  <a:effectLst/>
                  <a:uFillTx/>
                  <a:sym typeface="Muli Regular"/>
                </a:endParaRPr>
              </a:p>
            </p:txBody>
          </p:sp>
        </mc:Choice>
        <mc:Fallback xmlns="">
          <p:sp>
            <p:nvSpPr>
              <p:cNvPr id="8" name="TextBox 7">
                <a:extLst>
                  <a:ext uri="{FF2B5EF4-FFF2-40B4-BE49-F238E27FC236}">
                    <a16:creationId xmlns:a16="http://schemas.microsoft.com/office/drawing/2014/main" id="{5A4D24AD-D462-9891-5C7A-7F2D39BD8CFE}"/>
                  </a:ext>
                </a:extLst>
              </p:cNvPr>
              <p:cNvSpPr txBox="1">
                <a:spLocks noRot="1" noChangeAspect="1" noMove="1" noResize="1" noEditPoints="1" noAdjustHandles="1" noChangeArrowheads="1" noChangeShapeType="1" noTextEdit="1"/>
              </p:cNvSpPr>
              <p:nvPr/>
            </p:nvSpPr>
            <p:spPr>
              <a:xfrm>
                <a:off x="1020152" y="6321754"/>
                <a:ext cx="12696940" cy="5815823"/>
              </a:xfrm>
              <a:prstGeom prst="rect">
                <a:avLst/>
              </a:prstGeom>
              <a:blipFill>
                <a:blip r:embed="rId9"/>
                <a:stretch>
                  <a:fillRect/>
                </a:stretch>
              </a:blipFill>
              <a:ln w="12700" cap="flat">
                <a:noFill/>
                <a:miter lim="400000"/>
              </a:ln>
              <a:effectLst/>
            </p:spPr>
            <p:txBody>
              <a:bodyPr/>
              <a:lstStyle/>
              <a:p>
                <a:r>
                  <a:rPr lang="en-US">
                    <a:noFill/>
                  </a:rPr>
                  <a:t> </a:t>
                </a:r>
              </a:p>
            </p:txBody>
          </p:sp>
        </mc:Fallback>
      </mc:AlternateContent>
      <p:sp>
        <p:nvSpPr>
          <p:cNvPr id="12" name="TextBox 11">
            <a:extLst>
              <a:ext uri="{FF2B5EF4-FFF2-40B4-BE49-F238E27FC236}">
                <a16:creationId xmlns:a16="http://schemas.microsoft.com/office/drawing/2014/main" id="{D4781A31-F697-DCCD-1821-3F5A0DA553BA}"/>
              </a:ext>
            </a:extLst>
          </p:cNvPr>
          <p:cNvSpPr txBox="1"/>
          <p:nvPr/>
        </p:nvSpPr>
        <p:spPr>
          <a:xfrm>
            <a:off x="8450579" y="11086586"/>
            <a:ext cx="6784243" cy="1473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3600" b="1" dirty="0">
                <a:solidFill>
                  <a:schemeClr val="bg1"/>
                </a:solidFill>
              </a:rPr>
              <a:t>Source</a:t>
            </a:r>
            <a:r>
              <a:rPr kumimoji="0" lang="en-US" sz="3600" b="1" i="0" u="none" strike="noStrike" cap="none" spc="0" normalizeH="0" baseline="0" dirty="0">
                <a:ln>
                  <a:noFill/>
                </a:ln>
                <a:solidFill>
                  <a:schemeClr val="bg1"/>
                </a:solidFill>
                <a:effectLst/>
                <a:uFillTx/>
                <a:latin typeface="Muli Regular"/>
                <a:ea typeface="Muli Regular"/>
                <a:cs typeface="Muli Regular"/>
                <a:sym typeface="Muli Regular"/>
              </a:rPr>
              <a:t> Counts Matrix</a:t>
            </a:r>
            <a:br>
              <a:rPr kumimoji="0" lang="en-US" sz="3600" b="1" i="0" u="none" strike="noStrike" cap="none" spc="0" normalizeH="0" baseline="0" dirty="0">
                <a:ln>
                  <a:noFill/>
                </a:ln>
                <a:solidFill>
                  <a:schemeClr val="bg1"/>
                </a:solidFill>
                <a:effectLst/>
                <a:uFillTx/>
                <a:latin typeface="Muli Regular"/>
                <a:ea typeface="Muli Regular"/>
                <a:cs typeface="Muli Regular"/>
                <a:sym typeface="Muli Regular"/>
              </a:rPr>
            </a:br>
            <a:r>
              <a:rPr kumimoji="0" lang="en-US" sz="3600" b="1" i="0" u="none" strike="noStrike" cap="none" spc="0" normalizeH="0" baseline="0" dirty="0">
                <a:ln>
                  <a:noFill/>
                </a:ln>
                <a:solidFill>
                  <a:schemeClr val="bg1"/>
                </a:solidFill>
                <a:effectLst/>
                <a:uFillTx/>
                <a:latin typeface="Muli Regular"/>
                <a:ea typeface="Muli Regular"/>
                <a:cs typeface="Muli Regular"/>
                <a:sym typeface="Muli Regular"/>
              </a:rPr>
              <a:t> (for j  energy bins in 0-11 MeV)</a:t>
            </a:r>
          </a:p>
        </p:txBody>
      </p:sp>
    </p:spTree>
    <p:extLst>
      <p:ext uri="{BB962C8B-B14F-4D97-AF65-F5344CB8AC3E}">
        <p14:creationId xmlns:p14="http://schemas.microsoft.com/office/powerpoint/2010/main" val="97312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C258DB5-2542-6B14-7BE5-5CB001D343B3}"/>
            </a:ext>
          </a:extLst>
        </p:cNvPr>
        <p:cNvGrpSpPr/>
        <p:nvPr/>
      </p:nvGrpSpPr>
      <p:grpSpPr>
        <a:xfrm>
          <a:off x="0" y="0"/>
          <a:ext cx="0" cy="0"/>
          <a:chOff x="0" y="0"/>
          <a:chExt cx="0" cy="0"/>
        </a:xfrm>
      </p:grpSpPr>
      <p:pic>
        <p:nvPicPr>
          <p:cNvPr id="22" name="Picture 21" descr="A screenshot of a computer&#10;&#10;AI-generated content may be incorrect.">
            <a:extLst>
              <a:ext uri="{FF2B5EF4-FFF2-40B4-BE49-F238E27FC236}">
                <a16:creationId xmlns:a16="http://schemas.microsoft.com/office/drawing/2014/main" id="{2C38347C-625C-E7B3-913E-E22709E10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559" y="7462677"/>
            <a:ext cx="5678438" cy="5251888"/>
          </a:xfrm>
          <a:prstGeom prst="rect">
            <a:avLst/>
          </a:prstGeom>
        </p:spPr>
      </p:pic>
      <p:pic>
        <p:nvPicPr>
          <p:cNvPr id="18" name="Picture 17" descr="A screenshot of a video game&#10;&#10;AI-generated content may be incorrect.">
            <a:extLst>
              <a:ext uri="{FF2B5EF4-FFF2-40B4-BE49-F238E27FC236}">
                <a16:creationId xmlns:a16="http://schemas.microsoft.com/office/drawing/2014/main" id="{E6D33482-7766-17E4-09BC-A610BFB6F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0854" y="2392778"/>
            <a:ext cx="4211500" cy="4211500"/>
          </a:xfrm>
          <a:prstGeom prst="rect">
            <a:avLst/>
          </a:prstGeom>
        </p:spPr>
      </p:pic>
      <p:pic>
        <p:nvPicPr>
          <p:cNvPr id="20" name="Picture 19" descr="A screenshot of a video game&#10;&#10;AI-generated content may be incorrect.">
            <a:extLst>
              <a:ext uri="{FF2B5EF4-FFF2-40B4-BE49-F238E27FC236}">
                <a16:creationId xmlns:a16="http://schemas.microsoft.com/office/drawing/2014/main" id="{D8912846-994A-100E-AD3F-51315B2A9D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74548" y="2184384"/>
            <a:ext cx="4540316" cy="4838208"/>
          </a:xfrm>
          <a:prstGeom prst="rect">
            <a:avLst/>
          </a:prstGeom>
        </p:spPr>
      </p:pic>
      <p:pic>
        <p:nvPicPr>
          <p:cNvPr id="16" name="Picture 15" descr="A green lines in a square&#10;&#10;AI-generated content may be incorrect.">
            <a:extLst>
              <a:ext uri="{FF2B5EF4-FFF2-40B4-BE49-F238E27FC236}">
                <a16:creationId xmlns:a16="http://schemas.microsoft.com/office/drawing/2014/main" id="{5E547B87-719B-7A5D-EC87-9A7F2ABA6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1898" y="2704664"/>
            <a:ext cx="3423200" cy="3587728"/>
          </a:xfrm>
          <a:prstGeom prst="rect">
            <a:avLst/>
          </a:prstGeom>
        </p:spPr>
      </p:pic>
      <p:sp>
        <p:nvSpPr>
          <p:cNvPr id="11" name="Rectangle 10">
            <a:extLst>
              <a:ext uri="{FF2B5EF4-FFF2-40B4-BE49-F238E27FC236}">
                <a16:creationId xmlns:a16="http://schemas.microsoft.com/office/drawing/2014/main" id="{6A18128D-4DC6-5D17-6135-27747EA3EB76}"/>
              </a:ext>
            </a:extLst>
          </p:cNvPr>
          <p:cNvSpPr/>
          <p:nvPr/>
        </p:nvSpPr>
        <p:spPr>
          <a:xfrm>
            <a:off x="2476231" y="3981903"/>
            <a:ext cx="3581352" cy="171404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 name="Picture 13" descr="A square with a group of circles in it&#10;&#10;AI-generated content may be incorrect.">
            <a:extLst>
              <a:ext uri="{FF2B5EF4-FFF2-40B4-BE49-F238E27FC236}">
                <a16:creationId xmlns:a16="http://schemas.microsoft.com/office/drawing/2014/main" id="{C04B66F8-3002-3F69-C73B-3FCD75D5A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855" y="3294464"/>
            <a:ext cx="2261020" cy="2408128"/>
          </a:xfrm>
          <a:prstGeom prst="rect">
            <a:avLst/>
          </a:prstGeom>
        </p:spPr>
      </p:pic>
      <p:pic>
        <p:nvPicPr>
          <p:cNvPr id="7" name="Picture 6" descr="A group of colored circles&#10;&#10;AI-generated content may be incorrect.">
            <a:extLst>
              <a:ext uri="{FF2B5EF4-FFF2-40B4-BE49-F238E27FC236}">
                <a16:creationId xmlns:a16="http://schemas.microsoft.com/office/drawing/2014/main" id="{53915EDA-3912-DAEA-25AF-799084CD2F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669" y="3348627"/>
            <a:ext cx="3207066" cy="2299802"/>
          </a:xfrm>
          <a:prstGeom prst="rect">
            <a:avLst/>
          </a:prstGeom>
        </p:spPr>
      </p:pic>
      <p:sp>
        <p:nvSpPr>
          <p:cNvPr id="2" name="Slide Number Placeholder 1">
            <a:extLst>
              <a:ext uri="{FF2B5EF4-FFF2-40B4-BE49-F238E27FC236}">
                <a16:creationId xmlns:a16="http://schemas.microsoft.com/office/drawing/2014/main" id="{1CD25219-02F3-E534-9D37-70CDEE67647D}"/>
              </a:ext>
            </a:extLst>
          </p:cNvPr>
          <p:cNvSpPr>
            <a:spLocks noGrp="1"/>
          </p:cNvSpPr>
          <p:nvPr>
            <p:ph type="sldNum" sz="quarter" idx="2"/>
          </p:nvPr>
        </p:nvSpPr>
        <p:spPr/>
        <p:txBody>
          <a:bodyPr/>
          <a:lstStyle/>
          <a:p>
            <a:fld id="{86CB4B4D-7CA3-9044-876B-883B54F8677D}" type="slidenum">
              <a:rPr lang="en-US" smtClean="0"/>
              <a:t>14</a:t>
            </a:fld>
            <a:endParaRPr lang="en-US" dirty="0"/>
          </a:p>
        </p:txBody>
      </p:sp>
      <p:sp>
        <p:nvSpPr>
          <p:cNvPr id="9" name="Title 2">
            <a:extLst>
              <a:ext uri="{FF2B5EF4-FFF2-40B4-BE49-F238E27FC236}">
                <a16:creationId xmlns:a16="http://schemas.microsoft.com/office/drawing/2014/main" id="{C57CF32B-5F3B-9911-6D0A-923CC57FF74B}"/>
              </a:ext>
            </a:extLst>
          </p:cNvPr>
          <p:cNvSpPr>
            <a:spLocks noGrp="1"/>
          </p:cNvSpPr>
          <p:nvPr>
            <p:ph type="title"/>
          </p:nvPr>
        </p:nvSpPr>
        <p:spPr>
          <a:xfrm>
            <a:off x="138911" y="126108"/>
            <a:ext cx="17472983" cy="2545425"/>
          </a:xfrm>
        </p:spPr>
        <p:txBody>
          <a:bodyPr>
            <a:normAutofit fontScale="90000"/>
          </a:bodyPr>
          <a:lstStyle/>
          <a:p>
            <a:r>
              <a:rPr lang="en-US" sz="9600" b="1" dirty="0"/>
              <a:t>How Do We Detect Fast Neutrons?</a:t>
            </a:r>
            <a:br>
              <a:rPr lang="en-US" sz="9600" b="1" dirty="0"/>
            </a:br>
            <a:r>
              <a:rPr lang="en-US" sz="9600" b="1" dirty="0">
                <a:sym typeface="Wingdings" panose="05000000000000000000" pitchFamily="2" charset="2"/>
              </a:rPr>
              <a:t>Response </a:t>
            </a:r>
            <a:br>
              <a:rPr lang="en-US" dirty="0"/>
            </a:br>
            <a:endParaRPr lang="en-US" dirty="0"/>
          </a:p>
        </p:txBody>
      </p:sp>
      <p:sp>
        <p:nvSpPr>
          <p:cNvPr id="23" name="Oval 22">
            <a:extLst>
              <a:ext uri="{FF2B5EF4-FFF2-40B4-BE49-F238E27FC236}">
                <a16:creationId xmlns:a16="http://schemas.microsoft.com/office/drawing/2014/main" id="{3C8F2DE4-1DC0-23C0-8EE7-3363675ED52F}"/>
              </a:ext>
            </a:extLst>
          </p:cNvPr>
          <p:cNvSpPr/>
          <p:nvPr/>
        </p:nvSpPr>
        <p:spPr>
          <a:xfrm>
            <a:off x="2048763" y="3384072"/>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AEB24D70-F892-923E-F0C6-B01CB156AF3C}"/>
              </a:ext>
            </a:extLst>
          </p:cNvPr>
          <p:cNvSpPr/>
          <p:nvPr/>
        </p:nvSpPr>
        <p:spPr>
          <a:xfrm>
            <a:off x="5568893" y="3258440"/>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1" name="Oval 30">
            <a:extLst>
              <a:ext uri="{FF2B5EF4-FFF2-40B4-BE49-F238E27FC236}">
                <a16:creationId xmlns:a16="http://schemas.microsoft.com/office/drawing/2014/main" id="{90D429B1-940F-DE57-4AAC-8D39085DDD04}"/>
              </a:ext>
            </a:extLst>
          </p:cNvPr>
          <p:cNvSpPr/>
          <p:nvPr/>
        </p:nvSpPr>
        <p:spPr>
          <a:xfrm>
            <a:off x="10169296" y="2946267"/>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3F4D8869-DE5D-219B-C4EA-71B403848C3F}"/>
              </a:ext>
            </a:extLst>
          </p:cNvPr>
          <p:cNvSpPr/>
          <p:nvPr/>
        </p:nvSpPr>
        <p:spPr>
          <a:xfrm>
            <a:off x="15055693" y="2493818"/>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3" name="Oval 32">
            <a:extLst>
              <a:ext uri="{FF2B5EF4-FFF2-40B4-BE49-F238E27FC236}">
                <a16:creationId xmlns:a16="http://schemas.microsoft.com/office/drawing/2014/main" id="{3CFD028E-3AE5-FDE4-64A0-5B5526F02F93}"/>
              </a:ext>
            </a:extLst>
          </p:cNvPr>
          <p:cNvSpPr/>
          <p:nvPr/>
        </p:nvSpPr>
        <p:spPr>
          <a:xfrm>
            <a:off x="17834493" y="7582068"/>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1886DF1C-4835-8C96-67FB-3FA01E55DD66}"/>
              </a:ext>
            </a:extLst>
          </p:cNvPr>
          <p:cNvSpPr/>
          <p:nvPr/>
        </p:nvSpPr>
        <p:spPr>
          <a:xfrm>
            <a:off x="20461097" y="2311574"/>
            <a:ext cx="358258" cy="327204"/>
          </a:xfrm>
          <a:prstGeom prst="ellipse">
            <a:avLst/>
          </a:prstGeom>
          <a:solidFill>
            <a:schemeClr val="accent6"/>
          </a:solidFill>
          <a:ln w="12700" cap="flat">
            <a:solidFill>
              <a:srgbClr val="ED1C2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5" name="TextBox 34">
            <a:extLst>
              <a:ext uri="{FF2B5EF4-FFF2-40B4-BE49-F238E27FC236}">
                <a16:creationId xmlns:a16="http://schemas.microsoft.com/office/drawing/2014/main" id="{488E8702-32F8-6F26-2D40-A47A717720C3}"/>
              </a:ext>
            </a:extLst>
          </p:cNvPr>
          <p:cNvSpPr txBox="1"/>
          <p:nvPr/>
        </p:nvSpPr>
        <p:spPr>
          <a:xfrm>
            <a:off x="1565565" y="5152798"/>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Bare</a:t>
            </a:r>
          </a:p>
        </p:txBody>
      </p:sp>
      <p:sp>
        <p:nvSpPr>
          <p:cNvPr id="36" name="TextBox 35">
            <a:extLst>
              <a:ext uri="{FF2B5EF4-FFF2-40B4-BE49-F238E27FC236}">
                <a16:creationId xmlns:a16="http://schemas.microsoft.com/office/drawing/2014/main" id="{EFD2882B-7B61-6E57-A5E4-2FB9E9F018B5}"/>
              </a:ext>
            </a:extLst>
          </p:cNvPr>
          <p:cNvSpPr txBox="1"/>
          <p:nvPr/>
        </p:nvSpPr>
        <p:spPr>
          <a:xfrm>
            <a:off x="4958313" y="5327936"/>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1-inch </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7" name="TextBox 36">
            <a:extLst>
              <a:ext uri="{FF2B5EF4-FFF2-40B4-BE49-F238E27FC236}">
                <a16:creationId xmlns:a16="http://schemas.microsoft.com/office/drawing/2014/main" id="{C800603F-99A3-7959-971D-5E008EC2C574}"/>
              </a:ext>
            </a:extLst>
          </p:cNvPr>
          <p:cNvSpPr txBox="1"/>
          <p:nvPr/>
        </p:nvSpPr>
        <p:spPr>
          <a:xfrm>
            <a:off x="9610870" y="5594264"/>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2-inch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8" name="TextBox 37">
            <a:extLst>
              <a:ext uri="{FF2B5EF4-FFF2-40B4-BE49-F238E27FC236}">
                <a16:creationId xmlns:a16="http://schemas.microsoft.com/office/drawing/2014/main" id="{6EB445DB-3D33-1112-FDFD-BAA81C95136C}"/>
              </a:ext>
            </a:extLst>
          </p:cNvPr>
          <p:cNvSpPr txBox="1"/>
          <p:nvPr/>
        </p:nvSpPr>
        <p:spPr>
          <a:xfrm>
            <a:off x="14436895" y="6292392"/>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3-inch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9" name="TextBox 38">
            <a:extLst>
              <a:ext uri="{FF2B5EF4-FFF2-40B4-BE49-F238E27FC236}">
                <a16:creationId xmlns:a16="http://schemas.microsoft.com/office/drawing/2014/main" id="{84A0BF7B-0EA2-A1E1-5EE6-0DD339EC9F76}"/>
              </a:ext>
            </a:extLst>
          </p:cNvPr>
          <p:cNvSpPr txBox="1"/>
          <p:nvPr/>
        </p:nvSpPr>
        <p:spPr>
          <a:xfrm>
            <a:off x="19850517" y="6619201"/>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4-inch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43" name="TextBox 42">
            <a:extLst>
              <a:ext uri="{FF2B5EF4-FFF2-40B4-BE49-F238E27FC236}">
                <a16:creationId xmlns:a16="http://schemas.microsoft.com/office/drawing/2014/main" id="{06E2B2B0-C2F8-C29F-BEE1-418B5242EF35}"/>
              </a:ext>
            </a:extLst>
          </p:cNvPr>
          <p:cNvSpPr txBox="1"/>
          <p:nvPr/>
        </p:nvSpPr>
        <p:spPr>
          <a:xfrm>
            <a:off x="17257779" y="12560450"/>
            <a:ext cx="157941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dirty="0">
                <a:solidFill>
                  <a:schemeClr val="bg1"/>
                </a:solidFill>
              </a:rPr>
              <a:t>5-inch</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F668F26-1908-3209-383E-A0545142E0E5}"/>
                  </a:ext>
                </a:extLst>
              </p:cNvPr>
              <p:cNvSpPr txBox="1"/>
              <p:nvPr/>
            </p:nvSpPr>
            <p:spPr>
              <a:xfrm>
                <a:off x="1020152" y="6321754"/>
                <a:ext cx="12696940" cy="5815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m>
                            <m:mPr>
                              <m:mcs>
                                <m:mc>
                                  <m:mcPr>
                                    <m:count m:val="3"/>
                                    <m:mcJc m:val="center"/>
                                  </m:mcPr>
                                </m:mc>
                              </m:mcs>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mPr>
                            <m:mr>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m:rPr>
                                        <m:brk m:alnAt="7"/>
                                      </m:rP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m:rPr>
                                        <m:brk m:alnAt="7"/>
                                      </m:rP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t>  </m:t>
                                    </m:r>
                                    <m: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mr>
                            <m:mr>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lang="en-US" sz="4400" b="1" i="1">
                              <a:solidFill>
                                <a:schemeClr val="bg1"/>
                              </a:solidFill>
                              <a:latin typeface="Cambria Math" panose="02040503050406030204" pitchFamily="18" charset="0"/>
                            </a:rPr>
                          </m:ctrlPr>
                        </m:dPr>
                        <m:e>
                          <m:r>
                            <a:rPr lang="en-US" sz="4400" b="1" i="0" smtClean="0">
                              <a:solidFill>
                                <a:schemeClr val="bg1"/>
                              </a:solidFill>
                              <a:latin typeface="Cambria Math" panose="02040503050406030204" pitchFamily="18" charset="0"/>
                            </a:rPr>
                            <m:t> </m:t>
                          </m:r>
                          <m:eqArr>
                            <m:eqArrPr>
                              <m:ctrlPr>
                                <a:rPr lang="en-US" sz="4400" b="1" i="1">
                                  <a:solidFill>
                                    <a:schemeClr val="bg1"/>
                                  </a:solidFill>
                                  <a:latin typeface="Cambria Math" panose="02040503050406030204" pitchFamily="18" charset="0"/>
                                </a:rPr>
                              </m:ctrlPr>
                            </m:eqArrPr>
                            <m:e>
                              <m:sSub>
                                <m:sSubPr>
                                  <m:ctrlPr>
                                    <a:rPr lang="en-US" sz="4400" b="1" i="1" smtClean="0">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𝟏</m:t>
                                  </m:r>
                                </m:sub>
                              </m:sSub>
                            </m:e>
                            <m:e>
                              <m:sSub>
                                <m:sSubPr>
                                  <m:ctrlPr>
                                    <a:rPr lang="en-US" sz="4400" b="1" i="1">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𝟐</m:t>
                                  </m:r>
                                </m:sub>
                              </m:sSub>
                            </m:e>
                            <m:e>
                              <m:sSub>
                                <m:sSubPr>
                                  <m:ctrlPr>
                                    <a:rPr lang="en-US" sz="4400" b="1" i="1">
                                      <a:solidFill>
                                        <a:schemeClr val="bg1"/>
                                      </a:solidFill>
                                      <a:latin typeface="Cambria Math" panose="02040503050406030204" pitchFamily="18" charset="0"/>
                                    </a:rPr>
                                  </m:ctrlPr>
                                </m:sSubPr>
                                <m:e>
                                  <m:r>
                                    <a:rPr lang="en-US" sz="4400" b="1" i="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𝟑</m:t>
                                  </m:r>
                                </m:sub>
                              </m:sSub>
                            </m:e>
                            <m:e>
                              <m:r>
                                <a:rPr lang="en-US" sz="4400" b="1" i="0">
                                  <a:solidFill>
                                    <a:schemeClr val="bg1"/>
                                  </a:solidFill>
                                  <a:latin typeface="Cambria Math" panose="02040503050406030204" pitchFamily="18" charset="0"/>
                                </a:rPr>
                                <m:t>⋮</m:t>
                              </m:r>
                            </m:e>
                            <m:e>
                              <m:sSub>
                                <m:sSubPr>
                                  <m:ctrlPr>
                                    <a:rPr lang="en-US" sz="4400" b="1" i="1">
                                      <a:solidFill>
                                        <a:schemeClr val="bg1"/>
                                      </a:solidFill>
                                      <a:latin typeface="Cambria Math" panose="02040503050406030204" pitchFamily="18" charset="0"/>
                                    </a:rPr>
                                  </m:ctrlPr>
                                </m:sSubPr>
                                <m:e>
                                  <m:r>
                                    <a:rPr lang="en-US" sz="4400" b="1" i="0">
                                      <a:solidFill>
                                        <a:schemeClr val="bg1"/>
                                      </a:solidFill>
                                      <a:latin typeface="Cambria Math" panose="02040503050406030204" pitchFamily="18" charset="0"/>
                                    </a:rPr>
                                    <m:t>𝐒</m:t>
                                  </m:r>
                                </m:e>
                                <m:sub>
                                  <m:r>
                                    <a:rPr lang="en-US" sz="4400" b="1" i="1" smtClean="0">
                                      <a:solidFill>
                                        <a:schemeClr val="bg1"/>
                                      </a:solidFill>
                                      <a:latin typeface="Cambria Math" panose="02040503050406030204" pitchFamily="18" charset="0"/>
                                    </a:rPr>
                                    <m:t>𝒋</m:t>
                                  </m:r>
                                  <m:r>
                                    <a:rPr lang="en-US" sz="4400" b="1" i="1" smtClean="0">
                                      <a:solidFill>
                                        <a:schemeClr val="bg1"/>
                                      </a:solidFill>
                                      <a:latin typeface="Cambria Math" panose="02040503050406030204" pitchFamily="18" charset="0"/>
                                    </a:rPr>
                                    <m:t>−</m:t>
                                  </m:r>
                                  <m:r>
                                    <a:rPr lang="en-US" sz="4400" b="1" i="1" smtClean="0">
                                      <a:solidFill>
                                        <a:schemeClr val="bg1"/>
                                      </a:solidFill>
                                      <a:latin typeface="Cambria Math" panose="02040503050406030204" pitchFamily="18" charset="0"/>
                                    </a:rPr>
                                    <m:t>𝟏</m:t>
                                  </m:r>
                                </m:sub>
                              </m:sSub>
                            </m:e>
                            <m:e>
                              <m:sSub>
                                <m:sSubPr>
                                  <m:ctrlPr>
                                    <a:rPr lang="en-US" sz="4400" b="1" i="1">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1" smtClean="0">
                                      <a:solidFill>
                                        <a:schemeClr val="bg1"/>
                                      </a:solidFill>
                                      <a:latin typeface="Cambria Math" panose="02040503050406030204" pitchFamily="18" charset="0"/>
                                    </a:rPr>
                                    <m:t>𝒋</m:t>
                                  </m:r>
                                </m:sub>
                              </m:sSub>
                            </m:e>
                          </m:eqArr>
                          <m:r>
                            <a:rPr lang="en-US" sz="4400" b="1" i="0" smtClean="0">
                              <a:solidFill>
                                <a:schemeClr val="bg1"/>
                              </a:solidFill>
                              <a:latin typeface="Cambria Math" panose="02040503050406030204" pitchFamily="18" charset="0"/>
                            </a:rPr>
                            <m:t> </m:t>
                          </m:r>
                        </m:e>
                      </m:d>
                      <m:r>
                        <a:rPr lang="en-US" sz="4400" b="1" i="0">
                          <a:solidFill>
                            <a:schemeClr val="bg1"/>
                          </a:solidFill>
                          <a:latin typeface="Cambria Math" panose="02040503050406030204" pitchFamily="18" charset="0"/>
                        </a:rPr>
                        <m:t> </m:t>
                      </m:r>
                    </m:oMath>
                  </m:oMathPara>
                </a14:m>
                <a:endParaRPr lang="en-US" sz="4400" b="1" dirty="0">
                  <a:solidFill>
                    <a:schemeClr val="bg1"/>
                  </a:solidFill>
                </a:endParaRPr>
              </a:p>
              <a:p>
                <a:pPr marL="0" marR="0" indent="0" algn="l" defTabSz="821531" rtl="0" fontAlgn="auto" latinLnBrk="0" hangingPunct="0">
                  <a:lnSpc>
                    <a:spcPct val="120000"/>
                  </a:lnSpc>
                  <a:spcBef>
                    <a:spcPts val="0"/>
                  </a:spcBef>
                  <a:spcAft>
                    <a:spcPts val="0"/>
                  </a:spcAft>
                  <a:buClrTx/>
                  <a:buSzTx/>
                  <a:buFontTx/>
                  <a:buNone/>
                  <a:tabLst/>
                </a:pPr>
                <a:endParaRPr kumimoji="0" lang="en-US" sz="4800" b="1" u="none" strike="noStrike" cap="none" spc="0" normalizeH="0" baseline="0" dirty="0">
                  <a:ln>
                    <a:noFill/>
                  </a:ln>
                  <a:solidFill>
                    <a:schemeClr val="bg1"/>
                  </a:solidFill>
                  <a:effectLst/>
                  <a:uFillTx/>
                  <a:sym typeface="Muli Regular"/>
                </a:endParaRPr>
              </a:p>
            </p:txBody>
          </p:sp>
        </mc:Choice>
        <mc:Fallback xmlns="">
          <p:sp>
            <p:nvSpPr>
              <p:cNvPr id="4" name="TextBox 3">
                <a:extLst>
                  <a:ext uri="{FF2B5EF4-FFF2-40B4-BE49-F238E27FC236}">
                    <a16:creationId xmlns:a16="http://schemas.microsoft.com/office/drawing/2014/main" id="{6F668F26-1908-3209-383E-A0545142E0E5}"/>
                  </a:ext>
                </a:extLst>
              </p:cNvPr>
              <p:cNvSpPr txBox="1">
                <a:spLocks noRot="1" noChangeAspect="1" noMove="1" noResize="1" noEditPoints="1" noAdjustHandles="1" noChangeArrowheads="1" noChangeShapeType="1" noTextEdit="1"/>
              </p:cNvSpPr>
              <p:nvPr/>
            </p:nvSpPr>
            <p:spPr>
              <a:xfrm>
                <a:off x="1020152" y="6321754"/>
                <a:ext cx="12696940" cy="5815823"/>
              </a:xfrm>
              <a:prstGeom prst="rect">
                <a:avLst/>
              </a:prstGeom>
              <a:blipFill>
                <a:blip r:embed="rId9"/>
                <a:stretch>
                  <a:fillRect/>
                </a:stretch>
              </a:blipFill>
              <a:ln w="12700" cap="flat">
                <a:noFill/>
                <a:miter lim="400000"/>
              </a:ln>
              <a:effectLst/>
            </p:spPr>
            <p:txBody>
              <a:bodyPr/>
              <a:lstStyle/>
              <a:p>
                <a:r>
                  <a:rPr lang="en-US">
                    <a:noFill/>
                  </a:rPr>
                  <a:t> </a:t>
                </a:r>
              </a:p>
            </p:txBody>
          </p:sp>
        </mc:Fallback>
      </mc:AlternateContent>
      <p:sp>
        <p:nvSpPr>
          <p:cNvPr id="6" name="TextBox 5">
            <a:extLst>
              <a:ext uri="{FF2B5EF4-FFF2-40B4-BE49-F238E27FC236}">
                <a16:creationId xmlns:a16="http://schemas.microsoft.com/office/drawing/2014/main" id="{187E5CED-6019-5817-F241-64CDA47BD3B8}"/>
              </a:ext>
            </a:extLst>
          </p:cNvPr>
          <p:cNvSpPr txBox="1"/>
          <p:nvPr/>
        </p:nvSpPr>
        <p:spPr>
          <a:xfrm>
            <a:off x="4266907" y="10276810"/>
            <a:ext cx="5460108"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4000" b="1" dirty="0">
                <a:solidFill>
                  <a:schemeClr val="bg1"/>
                </a:solidFill>
              </a:rPr>
              <a:t>Response </a:t>
            </a: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Matrix</a:t>
            </a:r>
            <a:b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b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 (for 6 moderations and </a:t>
            </a:r>
          </a:p>
          <a:p>
            <a:pPr marL="0" marR="0" indent="0" algn="ctr" defTabSz="821531" rtl="0" fontAlgn="auto" latinLnBrk="0" hangingPunct="0">
              <a:lnSpc>
                <a:spcPct val="120000"/>
              </a:lnSpc>
              <a:spcBef>
                <a:spcPts val="0"/>
              </a:spcBef>
              <a:spcAft>
                <a:spcPts val="0"/>
              </a:spcAft>
              <a:buClrTx/>
              <a:buSzTx/>
              <a:buFontTx/>
              <a:buNone/>
              <a:tabLst/>
            </a:pPr>
            <a:r>
              <a:rPr lang="en-US" sz="4000" b="1" dirty="0">
                <a:solidFill>
                  <a:schemeClr val="bg1"/>
                </a:solidFill>
              </a:rPr>
              <a:t>j</a:t>
            </a: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 energy bins)</a:t>
            </a:r>
          </a:p>
        </p:txBody>
      </p:sp>
    </p:spTree>
    <p:extLst>
      <p:ext uri="{BB962C8B-B14F-4D97-AF65-F5344CB8AC3E}">
        <p14:creationId xmlns:p14="http://schemas.microsoft.com/office/powerpoint/2010/main" val="109153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FA2FF8-17A7-AB08-9680-CD198D980B7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B8720F-382B-8748-85C0-1E4D59BBB5B7}"/>
                  </a:ext>
                </a:extLst>
              </p:cNvPr>
              <p:cNvSpPr txBox="1"/>
              <p:nvPr/>
            </p:nvSpPr>
            <p:spPr>
              <a:xfrm>
                <a:off x="10088115" y="4297267"/>
                <a:ext cx="14525380" cy="7829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t> ≈</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m>
                            <m:mPr>
                              <m:mcs>
                                <m:mc>
                                  <m:mcPr>
                                    <m:count m:val="3"/>
                                    <m:mcJc m:val="center"/>
                                  </m:mcPr>
                                </m:mc>
                              </m:mcs>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mPr>
                            <m:mr>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m:rPr>
                                        <m:brk m:alnAt="7"/>
                                      </m:rP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m:rPr>
                                        <m:brk m:alnAt="7"/>
                                      </m:rP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mr>
                            <m:mr>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lang="en-US" sz="6000" b="1" i="1">
                              <a:solidFill>
                                <a:schemeClr val="bg1"/>
                              </a:solidFill>
                              <a:latin typeface="Cambria Math" panose="02040503050406030204" pitchFamily="18" charset="0"/>
                            </a:rPr>
                          </m:ctrlPr>
                        </m:dPr>
                        <m:e>
                          <m:r>
                            <a:rPr lang="en-US" sz="6000" b="1" i="0" smtClean="0">
                              <a:solidFill>
                                <a:schemeClr val="bg1"/>
                              </a:solidFill>
                              <a:latin typeface="Cambria Math" panose="02040503050406030204" pitchFamily="18" charset="0"/>
                            </a:rPr>
                            <m:t> </m:t>
                          </m:r>
                          <m:eqArr>
                            <m:eqArrPr>
                              <m:ctrlPr>
                                <a:rPr lang="en-US" sz="6000" b="1" i="1">
                                  <a:solidFill>
                                    <a:schemeClr val="bg1"/>
                                  </a:solidFill>
                                  <a:latin typeface="Cambria Math" panose="02040503050406030204" pitchFamily="18" charset="0"/>
                                </a:rPr>
                              </m:ctrlPr>
                            </m:eqArrPr>
                            <m:e>
                              <m:sSub>
                                <m:sSubPr>
                                  <m:ctrlPr>
                                    <a:rPr lang="en-US" sz="6000" b="1" i="1" smtClean="0">
                                      <a:solidFill>
                                        <a:schemeClr val="bg1"/>
                                      </a:solidFill>
                                      <a:latin typeface="Cambria Math" panose="02040503050406030204" pitchFamily="18" charset="0"/>
                                    </a:rPr>
                                  </m:ctrlPr>
                                </m:sSubPr>
                                <m:e>
                                  <m:r>
                                    <a:rPr lang="en-US" sz="6000" b="1" i="0" smtClean="0">
                                      <a:solidFill>
                                        <a:schemeClr val="bg1"/>
                                      </a:solidFill>
                                      <a:latin typeface="Cambria Math" panose="02040503050406030204" pitchFamily="18" charset="0"/>
                                    </a:rPr>
                                    <m:t>𝐒</m:t>
                                  </m:r>
                                </m:e>
                                <m:sub>
                                  <m:r>
                                    <a:rPr lang="en-US" sz="6000" b="1" i="0">
                                      <a:solidFill>
                                        <a:schemeClr val="bg1"/>
                                      </a:solidFill>
                                      <a:latin typeface="Cambria Math" panose="02040503050406030204" pitchFamily="18" charset="0"/>
                                    </a:rPr>
                                    <m:t>𝟏</m:t>
                                  </m:r>
                                </m:sub>
                              </m:sSub>
                            </m:e>
                            <m:e>
                              <m:sSub>
                                <m:sSubPr>
                                  <m:ctrlPr>
                                    <a:rPr lang="en-US" sz="6000" b="1" i="1">
                                      <a:solidFill>
                                        <a:schemeClr val="bg1"/>
                                      </a:solidFill>
                                      <a:latin typeface="Cambria Math" panose="02040503050406030204" pitchFamily="18" charset="0"/>
                                    </a:rPr>
                                  </m:ctrlPr>
                                </m:sSubPr>
                                <m:e>
                                  <m:r>
                                    <a:rPr lang="en-US" sz="6000" b="1" i="0" smtClean="0">
                                      <a:solidFill>
                                        <a:schemeClr val="bg1"/>
                                      </a:solidFill>
                                      <a:latin typeface="Cambria Math" panose="02040503050406030204" pitchFamily="18" charset="0"/>
                                    </a:rPr>
                                    <m:t>𝐒</m:t>
                                  </m:r>
                                </m:e>
                                <m:sub>
                                  <m:r>
                                    <a:rPr lang="en-US" sz="6000" b="1" i="0">
                                      <a:solidFill>
                                        <a:schemeClr val="bg1"/>
                                      </a:solidFill>
                                      <a:latin typeface="Cambria Math" panose="02040503050406030204" pitchFamily="18" charset="0"/>
                                    </a:rPr>
                                    <m:t>𝟐</m:t>
                                  </m:r>
                                </m:sub>
                              </m:sSub>
                            </m:e>
                            <m:e>
                              <m:sSub>
                                <m:sSubPr>
                                  <m:ctrlPr>
                                    <a:rPr lang="en-US" sz="6000" b="1" i="1">
                                      <a:solidFill>
                                        <a:schemeClr val="bg1"/>
                                      </a:solidFill>
                                      <a:latin typeface="Cambria Math" panose="02040503050406030204" pitchFamily="18" charset="0"/>
                                    </a:rPr>
                                  </m:ctrlPr>
                                </m:sSubPr>
                                <m:e>
                                  <m:r>
                                    <a:rPr lang="en-US" sz="6000" b="1" i="0">
                                      <a:solidFill>
                                        <a:schemeClr val="bg1"/>
                                      </a:solidFill>
                                      <a:latin typeface="Cambria Math" panose="02040503050406030204" pitchFamily="18" charset="0"/>
                                    </a:rPr>
                                    <m:t>𝐒</m:t>
                                  </m:r>
                                </m:e>
                                <m:sub>
                                  <m:r>
                                    <a:rPr lang="en-US" sz="6000" b="1" i="0">
                                      <a:solidFill>
                                        <a:schemeClr val="bg1"/>
                                      </a:solidFill>
                                      <a:latin typeface="Cambria Math" panose="02040503050406030204" pitchFamily="18" charset="0"/>
                                    </a:rPr>
                                    <m:t>𝟑</m:t>
                                  </m:r>
                                </m:sub>
                              </m:sSub>
                            </m:e>
                            <m:e>
                              <m:r>
                                <a:rPr lang="en-US" sz="6000" b="1" i="0">
                                  <a:solidFill>
                                    <a:schemeClr val="bg1"/>
                                  </a:solidFill>
                                  <a:latin typeface="Cambria Math" panose="02040503050406030204" pitchFamily="18" charset="0"/>
                                </a:rPr>
                                <m:t>⋮</m:t>
                              </m:r>
                            </m:e>
                            <m:e>
                              <m:sSub>
                                <m:sSubPr>
                                  <m:ctrlPr>
                                    <a:rPr lang="en-US" sz="6000" b="1" i="1">
                                      <a:solidFill>
                                        <a:schemeClr val="bg1"/>
                                      </a:solidFill>
                                      <a:latin typeface="Cambria Math" panose="02040503050406030204" pitchFamily="18" charset="0"/>
                                    </a:rPr>
                                  </m:ctrlPr>
                                </m:sSubPr>
                                <m:e>
                                  <m:r>
                                    <a:rPr lang="en-US" sz="6000" b="1" i="0">
                                      <a:solidFill>
                                        <a:schemeClr val="bg1"/>
                                      </a:solidFill>
                                      <a:latin typeface="Cambria Math" panose="02040503050406030204" pitchFamily="18" charset="0"/>
                                    </a:rPr>
                                    <m:t>𝐒</m:t>
                                  </m:r>
                                </m:e>
                                <m:sub>
                                  <m:r>
                                    <a:rPr lang="en-US" sz="6000" b="1" i="1" smtClean="0">
                                      <a:solidFill>
                                        <a:schemeClr val="bg1"/>
                                      </a:solidFill>
                                      <a:latin typeface="Cambria Math" panose="02040503050406030204" pitchFamily="18" charset="0"/>
                                    </a:rPr>
                                    <m:t>𝒋</m:t>
                                  </m:r>
                                  <m:r>
                                    <a:rPr lang="en-US" sz="6000" b="1" i="1" smtClean="0">
                                      <a:solidFill>
                                        <a:schemeClr val="bg1"/>
                                      </a:solidFill>
                                      <a:latin typeface="Cambria Math" panose="02040503050406030204" pitchFamily="18" charset="0"/>
                                    </a:rPr>
                                    <m:t>−</m:t>
                                  </m:r>
                                  <m:r>
                                    <a:rPr lang="en-US" sz="6000" b="1" i="1" smtClean="0">
                                      <a:solidFill>
                                        <a:schemeClr val="bg1"/>
                                      </a:solidFill>
                                      <a:latin typeface="Cambria Math" panose="02040503050406030204" pitchFamily="18" charset="0"/>
                                    </a:rPr>
                                    <m:t>𝟏</m:t>
                                  </m:r>
                                </m:sub>
                              </m:sSub>
                            </m:e>
                            <m:e>
                              <m:sSub>
                                <m:sSubPr>
                                  <m:ctrlPr>
                                    <a:rPr lang="en-US" sz="6000" b="1" i="1">
                                      <a:solidFill>
                                        <a:schemeClr val="bg1"/>
                                      </a:solidFill>
                                      <a:latin typeface="Cambria Math" panose="02040503050406030204" pitchFamily="18" charset="0"/>
                                    </a:rPr>
                                  </m:ctrlPr>
                                </m:sSubPr>
                                <m:e>
                                  <m:r>
                                    <a:rPr lang="en-US" sz="6000" b="1" i="0" smtClean="0">
                                      <a:solidFill>
                                        <a:schemeClr val="bg1"/>
                                      </a:solidFill>
                                      <a:latin typeface="Cambria Math" panose="02040503050406030204" pitchFamily="18" charset="0"/>
                                    </a:rPr>
                                    <m:t>𝐒</m:t>
                                  </m:r>
                                </m:e>
                                <m:sub>
                                  <m:r>
                                    <a:rPr lang="en-US" sz="6000" b="1" i="1" smtClean="0">
                                      <a:solidFill>
                                        <a:schemeClr val="bg1"/>
                                      </a:solidFill>
                                      <a:latin typeface="Cambria Math" panose="02040503050406030204" pitchFamily="18" charset="0"/>
                                    </a:rPr>
                                    <m:t>𝒋</m:t>
                                  </m:r>
                                </m:sub>
                              </m:sSub>
                            </m:e>
                          </m:eqArr>
                          <m:r>
                            <a:rPr lang="en-US" sz="6000" b="1" i="0" smtClean="0">
                              <a:solidFill>
                                <a:schemeClr val="bg1"/>
                              </a:solidFill>
                              <a:latin typeface="Cambria Math" panose="02040503050406030204" pitchFamily="18" charset="0"/>
                            </a:rPr>
                            <m:t> </m:t>
                          </m:r>
                        </m:e>
                      </m:d>
                      <m:r>
                        <a:rPr lang="en-US" sz="6000" b="1" i="0">
                          <a:solidFill>
                            <a:schemeClr val="bg1"/>
                          </a:solidFill>
                          <a:latin typeface="Cambria Math" panose="02040503050406030204" pitchFamily="18" charset="0"/>
                        </a:rPr>
                        <m:t> </m:t>
                      </m:r>
                    </m:oMath>
                  </m:oMathPara>
                </a14:m>
                <a:endParaRPr lang="en-US" sz="6000" b="1" dirty="0">
                  <a:solidFill>
                    <a:schemeClr val="bg1"/>
                  </a:solidFill>
                </a:endParaRPr>
              </a:p>
              <a:p>
                <a:pPr marL="0" marR="0" indent="0" algn="l" defTabSz="821531" rtl="0" fontAlgn="auto" latinLnBrk="0" hangingPunct="0">
                  <a:lnSpc>
                    <a:spcPct val="120000"/>
                  </a:lnSpc>
                  <a:spcBef>
                    <a:spcPts val="0"/>
                  </a:spcBef>
                  <a:spcAft>
                    <a:spcPts val="0"/>
                  </a:spcAft>
                  <a:buClrTx/>
                  <a:buSzTx/>
                  <a:buFontTx/>
                  <a:buNone/>
                  <a:tabLst/>
                </a:pPr>
                <a:endParaRPr kumimoji="0" lang="en-US" sz="6000" b="1" u="none" strike="noStrike" cap="none" spc="0" normalizeH="0" baseline="0" dirty="0">
                  <a:ln>
                    <a:noFill/>
                  </a:ln>
                  <a:solidFill>
                    <a:schemeClr val="bg1"/>
                  </a:solidFill>
                  <a:effectLst/>
                  <a:uFillTx/>
                  <a:sym typeface="Muli Regular"/>
                </a:endParaRPr>
              </a:p>
            </p:txBody>
          </p:sp>
        </mc:Choice>
        <mc:Fallback xmlns="">
          <p:sp>
            <p:nvSpPr>
              <p:cNvPr id="6" name="TextBox 5">
                <a:extLst>
                  <a:ext uri="{FF2B5EF4-FFF2-40B4-BE49-F238E27FC236}">
                    <a16:creationId xmlns:a16="http://schemas.microsoft.com/office/drawing/2014/main" id="{C8B8720F-382B-8748-85C0-1E4D59BBB5B7}"/>
                  </a:ext>
                </a:extLst>
              </p:cNvPr>
              <p:cNvSpPr txBox="1">
                <a:spLocks noRot="1" noChangeAspect="1" noMove="1" noResize="1" noEditPoints="1" noAdjustHandles="1" noChangeArrowheads="1" noChangeShapeType="1" noTextEdit="1"/>
              </p:cNvSpPr>
              <p:nvPr/>
            </p:nvSpPr>
            <p:spPr>
              <a:xfrm>
                <a:off x="10088115" y="4297267"/>
                <a:ext cx="14525380" cy="7829836"/>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3" name="Rectangle 2">
            <a:extLst>
              <a:ext uri="{FF2B5EF4-FFF2-40B4-BE49-F238E27FC236}">
                <a16:creationId xmlns:a16="http://schemas.microsoft.com/office/drawing/2014/main" id="{9C27C750-CA2E-51F3-3A66-E59BE75A75BD}"/>
              </a:ext>
            </a:extLst>
          </p:cNvPr>
          <p:cNvSpPr/>
          <p:nvPr/>
        </p:nvSpPr>
        <p:spPr>
          <a:xfrm>
            <a:off x="2805882" y="3936078"/>
            <a:ext cx="3581352" cy="171404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Slide Number Placeholder 1">
            <a:extLst>
              <a:ext uri="{FF2B5EF4-FFF2-40B4-BE49-F238E27FC236}">
                <a16:creationId xmlns:a16="http://schemas.microsoft.com/office/drawing/2014/main" id="{F556FED9-177A-7160-5A8F-D1119F3B268F}"/>
              </a:ext>
            </a:extLst>
          </p:cNvPr>
          <p:cNvSpPr>
            <a:spLocks noGrp="1"/>
          </p:cNvSpPr>
          <p:nvPr>
            <p:ph type="sldNum" sz="quarter" idx="2"/>
          </p:nvPr>
        </p:nvSpPr>
        <p:spPr/>
        <p:txBody>
          <a:bodyPr/>
          <a:lstStyle/>
          <a:p>
            <a:fld id="{86CB4B4D-7CA3-9044-876B-883B54F8677D}" type="slidenum">
              <a:rPr lang="en-US" smtClean="0"/>
              <a:t>15</a:t>
            </a:fld>
            <a:endParaRPr lang="en-US" dirty="0"/>
          </a:p>
        </p:txBody>
      </p:sp>
      <p:sp>
        <p:nvSpPr>
          <p:cNvPr id="11" name="Title 2">
            <a:extLst>
              <a:ext uri="{FF2B5EF4-FFF2-40B4-BE49-F238E27FC236}">
                <a16:creationId xmlns:a16="http://schemas.microsoft.com/office/drawing/2014/main" id="{87FF3D02-9C9F-FF4F-243E-9A41A2EAF0C0}"/>
              </a:ext>
            </a:extLst>
          </p:cNvPr>
          <p:cNvSpPr txBox="1">
            <a:spLocks/>
          </p:cNvSpPr>
          <p:nvPr/>
        </p:nvSpPr>
        <p:spPr>
          <a:xfrm>
            <a:off x="525591" y="1119883"/>
            <a:ext cx="17472983" cy="254542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fontScale="67500" lnSpcReduction="20000"/>
          </a:bodyPr>
          <a:lstStyle>
            <a:lvl1pPr marL="0" marR="0" indent="0" algn="l" defTabSz="821531" rtl="0" latinLnBrk="0">
              <a:lnSpc>
                <a:spcPct val="9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1500" b="1" dirty="0"/>
              <a:t>How Do We Detect Fast Neutrons:</a:t>
            </a:r>
            <a:br>
              <a:rPr lang="en-US" sz="11500" b="1" dirty="0"/>
            </a:br>
            <a:r>
              <a:rPr lang="en-US" sz="11500" b="1" dirty="0"/>
              <a:t>	</a:t>
            </a:r>
            <a:r>
              <a:rPr lang="en-US" sz="11500" b="1" dirty="0">
                <a:sym typeface="Wingdings" panose="05000000000000000000" pitchFamily="2" charset="2"/>
              </a:rPr>
              <a:t>Unfolding</a:t>
            </a:r>
            <a:br>
              <a:rPr lang="en-US" dirty="0"/>
            </a:br>
            <a:endParaRPr lang="en-US" dirty="0"/>
          </a:p>
        </p:txBody>
      </p:sp>
      <p:cxnSp>
        <p:nvCxnSpPr>
          <p:cNvPr id="38" name="Connector: Curved 37">
            <a:extLst>
              <a:ext uri="{FF2B5EF4-FFF2-40B4-BE49-F238E27FC236}">
                <a16:creationId xmlns:a16="http://schemas.microsoft.com/office/drawing/2014/main" id="{4BF73EDD-ACCA-B7DF-7923-397545D570DD}"/>
              </a:ext>
            </a:extLst>
          </p:cNvPr>
          <p:cNvCxnSpPr>
            <a:cxnSpLocks/>
          </p:cNvCxnSpPr>
          <p:nvPr/>
        </p:nvCxnSpPr>
        <p:spPr>
          <a:xfrm rot="10800000">
            <a:off x="11255342" y="4758486"/>
            <a:ext cx="3258944" cy="2099515"/>
          </a:xfrm>
          <a:prstGeom prst="curvedConnector3">
            <a:avLst>
              <a:gd name="adj1" fmla="val 31740"/>
            </a:avLst>
          </a:prstGeom>
          <a:noFill/>
          <a:ln w="762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Connector: Curved 39">
            <a:extLst>
              <a:ext uri="{FF2B5EF4-FFF2-40B4-BE49-F238E27FC236}">
                <a16:creationId xmlns:a16="http://schemas.microsoft.com/office/drawing/2014/main" id="{B27DA033-1676-9B3A-A84A-6A6CEB559DA8}"/>
              </a:ext>
            </a:extLst>
          </p:cNvPr>
          <p:cNvCxnSpPr>
            <a:cxnSpLocks/>
            <a:endCxn id="4" idx="3"/>
          </p:cNvCxnSpPr>
          <p:nvPr/>
        </p:nvCxnSpPr>
        <p:spPr>
          <a:xfrm rot="10800000">
            <a:off x="5114827" y="4803230"/>
            <a:ext cx="6439869" cy="3513081"/>
          </a:xfrm>
          <a:prstGeom prst="curvedConnector3">
            <a:avLst/>
          </a:prstGeom>
          <a:noFill/>
          <a:ln w="762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Connector: Curved 41">
            <a:extLst>
              <a:ext uri="{FF2B5EF4-FFF2-40B4-BE49-F238E27FC236}">
                <a16:creationId xmlns:a16="http://schemas.microsoft.com/office/drawing/2014/main" id="{5FE63617-F656-D8DD-3AE4-957ECBD78B18}"/>
              </a:ext>
            </a:extLst>
          </p:cNvPr>
          <p:cNvCxnSpPr>
            <a:cxnSpLocks/>
          </p:cNvCxnSpPr>
          <p:nvPr/>
        </p:nvCxnSpPr>
        <p:spPr>
          <a:xfrm rot="10800000" flipV="1">
            <a:off x="7959907" y="10694852"/>
            <a:ext cx="13092558" cy="1313370"/>
          </a:xfrm>
          <a:prstGeom prst="curvedConnector3">
            <a:avLst>
              <a:gd name="adj1" fmla="val 50000"/>
            </a:avLst>
          </a:prstGeom>
          <a:noFill/>
          <a:ln w="762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Rectangle: Rounded Corners 3">
            <a:extLst>
              <a:ext uri="{FF2B5EF4-FFF2-40B4-BE49-F238E27FC236}">
                <a16:creationId xmlns:a16="http://schemas.microsoft.com/office/drawing/2014/main" id="{D70BD6E5-D26A-64AC-DA88-AC8B64CB1634}"/>
              </a:ext>
            </a:extLst>
          </p:cNvPr>
          <p:cNvSpPr/>
          <p:nvPr/>
        </p:nvSpPr>
        <p:spPr>
          <a:xfrm>
            <a:off x="928663" y="4110486"/>
            <a:ext cx="4186163" cy="138548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lnSpc>
                <a:spcPct val="100000"/>
              </a:lnSpc>
            </a:pPr>
            <a:r>
              <a:rPr lang="en-US" sz="3600" dirty="0">
                <a:solidFill>
                  <a:srgbClr val="FFFFFF"/>
                </a:solidFill>
                <a:latin typeface="Helvetica Neue Medium"/>
                <a:ea typeface="Helvetica Neue Medium"/>
                <a:cs typeface="Helvetica Neue Medium"/>
                <a:sym typeface="Helvetica Neue Medium"/>
              </a:rPr>
              <a:t>Counts in Detector (C) </a:t>
            </a:r>
          </a:p>
        </p:txBody>
      </p:sp>
      <p:sp>
        <p:nvSpPr>
          <p:cNvPr id="5" name="Rectangle: Rounded Corners 4">
            <a:extLst>
              <a:ext uri="{FF2B5EF4-FFF2-40B4-BE49-F238E27FC236}">
                <a16:creationId xmlns:a16="http://schemas.microsoft.com/office/drawing/2014/main" id="{198418AD-F4E8-1DB8-C1F5-87930A6D365B}"/>
              </a:ext>
            </a:extLst>
          </p:cNvPr>
          <p:cNvSpPr/>
          <p:nvPr/>
        </p:nvSpPr>
        <p:spPr>
          <a:xfrm>
            <a:off x="7673986" y="4065736"/>
            <a:ext cx="3581352" cy="138548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Response </a:t>
            </a:r>
            <a:b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 </a:t>
            </a:r>
          </a:p>
        </p:txBody>
      </p:sp>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0D831244-3370-FDAC-B267-D9A182D88F22}"/>
                  </a:ext>
                </a:extLst>
              </p:cNvPr>
              <p:cNvSpPr/>
              <p:nvPr/>
            </p:nvSpPr>
            <p:spPr>
              <a:xfrm>
                <a:off x="4205470" y="10787313"/>
                <a:ext cx="3754437" cy="1998418"/>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Neutron Source Counts  </a:t>
                </a:r>
                <a:b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a:t>
                </a:r>
                <a14:m>
                  <m:oMath xmlns:m="http://schemas.openxmlformats.org/officeDocument/2006/math">
                    <m:r>
                      <a:rPr kumimoji="0" lang="en-US" sz="3600" b="0" i="1" u="none" strike="noStrike" cap="none" spc="0" normalizeH="0" baseline="0" smtClean="0">
                        <a:ln>
                          <a:noFill/>
                        </a:ln>
                        <a:solidFill>
                          <a:srgbClr val="FFFFFF"/>
                        </a:solidFill>
                        <a:effectLst/>
                        <a:uFillTx/>
                        <a:latin typeface="Cambria Math" panose="02040503050406030204" pitchFamily="18" charset="0"/>
                        <a:ea typeface="Helvetica Neue Medium"/>
                        <a:cs typeface="Helvetica Neue Medium"/>
                        <a:sym typeface="Helvetica Neue Medium"/>
                      </a:rPr>
                      <m:t>𝑆</m:t>
                    </m:r>
                  </m:oMath>
                </a14:m>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a:t>
                </a:r>
              </a:p>
            </p:txBody>
          </p:sp>
        </mc:Choice>
        <mc:Fallback xmlns="">
          <p:sp>
            <p:nvSpPr>
              <p:cNvPr id="7" name="Rectangle: Rounded Corners 6">
                <a:extLst>
                  <a:ext uri="{FF2B5EF4-FFF2-40B4-BE49-F238E27FC236}">
                    <a16:creationId xmlns:a16="http://schemas.microsoft.com/office/drawing/2014/main" id="{0D831244-3370-FDAC-B267-D9A182D88F22}"/>
                  </a:ext>
                </a:extLst>
              </p:cNvPr>
              <p:cNvSpPr>
                <a:spLocks noRot="1" noChangeAspect="1" noMove="1" noResize="1" noEditPoints="1" noAdjustHandles="1" noChangeArrowheads="1" noChangeShapeType="1" noTextEdit="1"/>
              </p:cNvSpPr>
              <p:nvPr/>
            </p:nvSpPr>
            <p:spPr>
              <a:xfrm>
                <a:off x="4205470" y="10787313"/>
                <a:ext cx="3754437" cy="1998418"/>
              </a:xfrm>
              <a:prstGeom prst="roundRect">
                <a:avLst/>
              </a:prstGeom>
              <a:blipFill>
                <a:blip r:embed="rId4"/>
                <a:stretch>
                  <a:fillRect r="-3074" b="-4863"/>
                </a:stretch>
              </a:blipFill>
              <a:ln w="12700" cap="flat">
                <a:solidFill>
                  <a:schemeClr val="bg1"/>
                </a:solidFill>
                <a:miter lim="400000"/>
              </a:ln>
              <a:effectLst/>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A437768A-988A-A4D1-AD21-69F6CF715A6A}"/>
              </a:ext>
            </a:extLst>
          </p:cNvPr>
          <p:cNvSpPr/>
          <p:nvPr/>
        </p:nvSpPr>
        <p:spPr>
          <a:xfrm>
            <a:off x="4455772" y="7274231"/>
            <a:ext cx="3253839" cy="1385485"/>
          </a:xfrm>
          <a:prstGeom prst="roundRect">
            <a:avLst/>
          </a:prstGeom>
          <a:solidFill>
            <a:schemeClr val="tx1">
              <a:lumMod val="75000"/>
              <a:lumOff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Unfolding Algorithms</a:t>
            </a:r>
          </a:p>
        </p:txBody>
      </p:sp>
      <p:cxnSp>
        <p:nvCxnSpPr>
          <p:cNvPr id="12" name="Straight Arrow Connector 11">
            <a:extLst>
              <a:ext uri="{FF2B5EF4-FFF2-40B4-BE49-F238E27FC236}">
                <a16:creationId xmlns:a16="http://schemas.microsoft.com/office/drawing/2014/main" id="{24D1B686-8419-10E3-22B5-E0763D1713AF}"/>
              </a:ext>
            </a:extLst>
          </p:cNvPr>
          <p:cNvCxnSpPr>
            <a:cxnSpLocks/>
            <a:stCxn id="4" idx="2"/>
          </p:cNvCxnSpPr>
          <p:nvPr/>
        </p:nvCxnSpPr>
        <p:spPr>
          <a:xfrm>
            <a:off x="3021745" y="5495971"/>
            <a:ext cx="1661355" cy="1880416"/>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A7C4CFE7-8A69-2630-2E8A-64905E282666}"/>
              </a:ext>
            </a:extLst>
          </p:cNvPr>
          <p:cNvCxnSpPr>
            <a:cxnSpLocks/>
            <a:stCxn id="5" idx="2"/>
          </p:cNvCxnSpPr>
          <p:nvPr/>
        </p:nvCxnSpPr>
        <p:spPr>
          <a:xfrm flipH="1">
            <a:off x="7493330" y="5451221"/>
            <a:ext cx="1971332" cy="1925166"/>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Arrow: Right 13">
            <a:extLst>
              <a:ext uri="{FF2B5EF4-FFF2-40B4-BE49-F238E27FC236}">
                <a16:creationId xmlns:a16="http://schemas.microsoft.com/office/drawing/2014/main" id="{52484531-24AF-4D53-E60D-7208F40FFF81}"/>
              </a:ext>
            </a:extLst>
          </p:cNvPr>
          <p:cNvSpPr/>
          <p:nvPr/>
        </p:nvSpPr>
        <p:spPr>
          <a:xfrm rot="5400000">
            <a:off x="5132658" y="9257432"/>
            <a:ext cx="1900055" cy="974785"/>
          </a:xfrm>
          <a:prstGeom prst="rightArrow">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7283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6CBD0D-D461-E1FE-098B-AEB47F2B40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2B7F33-0F2B-600E-04DD-F461440B211D}"/>
              </a:ext>
            </a:extLst>
          </p:cNvPr>
          <p:cNvSpPr>
            <a:spLocks noGrp="1"/>
          </p:cNvSpPr>
          <p:nvPr>
            <p:ph type="sldNum" sz="quarter" idx="2"/>
          </p:nvPr>
        </p:nvSpPr>
        <p:spPr/>
        <p:txBody>
          <a:bodyPr/>
          <a:lstStyle/>
          <a:p>
            <a:fld id="{86CB4B4D-7CA3-9044-876B-883B54F8677D}" type="slidenum">
              <a:rPr lang="en-US" smtClean="0"/>
              <a:t>16</a:t>
            </a:fld>
            <a:endParaRPr lang="en-US" dirty="0"/>
          </a:p>
        </p:txBody>
      </p:sp>
      <p:sp>
        <p:nvSpPr>
          <p:cNvPr id="12" name="Title 2">
            <a:extLst>
              <a:ext uri="{FF2B5EF4-FFF2-40B4-BE49-F238E27FC236}">
                <a16:creationId xmlns:a16="http://schemas.microsoft.com/office/drawing/2014/main" id="{817349E5-CF2E-5F95-58A3-748B66A450B5}"/>
              </a:ext>
            </a:extLst>
          </p:cNvPr>
          <p:cNvSpPr>
            <a:spLocks noGrp="1"/>
          </p:cNvSpPr>
          <p:nvPr>
            <p:ph type="title"/>
          </p:nvPr>
        </p:nvSpPr>
        <p:spPr>
          <a:xfrm>
            <a:off x="393413" y="2136212"/>
            <a:ext cx="19345700" cy="2545425"/>
          </a:xfrm>
        </p:spPr>
        <p:txBody>
          <a:bodyPr>
            <a:normAutofit/>
          </a:bodyPr>
          <a:lstStyle/>
          <a:p>
            <a:r>
              <a:rPr lang="en-US" sz="8800" b="1" dirty="0"/>
              <a:t>Test</a:t>
            </a:r>
            <a:r>
              <a:rPr lang="en-US" sz="8600" b="1" dirty="0"/>
              <a:t>:</a:t>
            </a:r>
          </a:p>
        </p:txBody>
      </p:sp>
      <p:sp>
        <p:nvSpPr>
          <p:cNvPr id="4" name="Rectangle: Rounded Corners 3">
            <a:extLst>
              <a:ext uri="{FF2B5EF4-FFF2-40B4-BE49-F238E27FC236}">
                <a16:creationId xmlns:a16="http://schemas.microsoft.com/office/drawing/2014/main" id="{446E149B-B3E3-A0D4-34D5-5A6DA6F41347}"/>
              </a:ext>
            </a:extLst>
          </p:cNvPr>
          <p:cNvSpPr/>
          <p:nvPr/>
        </p:nvSpPr>
        <p:spPr>
          <a:xfrm>
            <a:off x="5545078" y="9203329"/>
            <a:ext cx="3754437"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matrix “R”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6" name="Rectangle: Rounded Corners 5">
            <a:extLst>
              <a:ext uri="{FF2B5EF4-FFF2-40B4-BE49-F238E27FC236}">
                <a16:creationId xmlns:a16="http://schemas.microsoft.com/office/drawing/2014/main" id="{1A29E0AE-E3DD-8869-4610-C822DC8ED3DB}"/>
              </a:ext>
            </a:extLst>
          </p:cNvPr>
          <p:cNvSpPr/>
          <p:nvPr/>
        </p:nvSpPr>
        <p:spPr>
          <a:xfrm>
            <a:off x="10423288" y="9184971"/>
            <a:ext cx="3651619"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Measure counts</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for AmBe “C”</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(using GEANT4)</a:t>
            </a:r>
          </a:p>
        </p:txBody>
      </p:sp>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CB1352EA-6160-3F72-ACFA-EBA4F78D8706}"/>
                  </a:ext>
                </a:extLst>
              </p:cNvPr>
              <p:cNvSpPr/>
              <p:nvPr/>
            </p:nvSpPr>
            <p:spPr>
              <a:xfrm>
                <a:off x="15198680" y="8895530"/>
                <a:ext cx="4071668"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dirty="0">
                    <a:solidFill>
                      <a:srgbClr val="FFFFFF"/>
                    </a:solidFill>
                    <a:latin typeface="Helvetica Neue Medium"/>
                    <a:ea typeface="Helvetica Neue Medium"/>
                    <a:cs typeface="Helvetica Neue Medium"/>
                    <a:sym typeface="Helvetica Neue Medium"/>
                  </a:rPr>
                  <a:t>Unfolding:</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Predicted AmBe counts</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“S</a:t>
                </a:r>
                <a14:m>
                  <m:oMath xmlns:m="http://schemas.openxmlformats.org/officeDocument/2006/math">
                    <m:r>
                      <a:rPr lang="en-US" sz="3400" b="0" i="1" smtClean="0">
                        <a:solidFill>
                          <a:srgbClr val="FFFFFF"/>
                        </a:solidFill>
                        <a:latin typeface="Cambria Math" panose="02040503050406030204" pitchFamily="18" charset="0"/>
                        <a:ea typeface="Helvetica Neue Medium"/>
                        <a:cs typeface="Helvetica Neue Medium"/>
                        <a:sym typeface="Helvetica Neue Medium"/>
                      </a:rPr>
                      <m:t>"</m:t>
                    </m:r>
                  </m:oMath>
                </a14:m>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mc:Choice>
        <mc:Fallback xmlns="">
          <p:sp>
            <p:nvSpPr>
              <p:cNvPr id="7" name="Rectangle: Rounded Corners 6">
                <a:extLst>
                  <a:ext uri="{FF2B5EF4-FFF2-40B4-BE49-F238E27FC236}">
                    <a16:creationId xmlns:a16="http://schemas.microsoft.com/office/drawing/2014/main" id="{CB1352EA-6160-3F72-ACFA-EBA4F78D8706}"/>
                  </a:ext>
                </a:extLst>
              </p:cNvPr>
              <p:cNvSpPr>
                <a:spLocks noRot="1" noChangeAspect="1" noMove="1" noResize="1" noEditPoints="1" noAdjustHandles="1" noChangeArrowheads="1" noChangeShapeType="1" noTextEdit="1"/>
              </p:cNvSpPr>
              <p:nvPr/>
            </p:nvSpPr>
            <p:spPr>
              <a:xfrm>
                <a:off x="15198680" y="8895530"/>
                <a:ext cx="4071668" cy="2475145"/>
              </a:xfrm>
              <a:prstGeom prst="roundRect">
                <a:avLst/>
              </a:prstGeom>
              <a:blipFill>
                <a:blip r:embed="rId3"/>
                <a:stretch>
                  <a:fillRect b="-2206"/>
                </a:stretch>
              </a:blipFill>
              <a:ln w="12700" cap="flat">
                <a:solidFill>
                  <a:schemeClr val="bg1"/>
                </a:solidFill>
                <a:miter lim="400000"/>
              </a:ln>
              <a:effectLst/>
            </p:spPr>
            <p:txBody>
              <a:bodyPr/>
              <a:lstStyle/>
              <a:p>
                <a:r>
                  <a:rPr lang="en-US">
                    <a:noFill/>
                  </a:rPr>
                  <a:t> </a:t>
                </a:r>
              </a:p>
            </p:txBody>
          </p:sp>
        </mc:Fallback>
      </mc:AlternateContent>
      <p:sp>
        <p:nvSpPr>
          <p:cNvPr id="13" name="Rectangle: Rounded Corners 12">
            <a:extLst>
              <a:ext uri="{FF2B5EF4-FFF2-40B4-BE49-F238E27FC236}">
                <a16:creationId xmlns:a16="http://schemas.microsoft.com/office/drawing/2014/main" id="{F48D6A96-CB8E-2C6F-74CD-017D82D7915A}"/>
              </a:ext>
            </a:extLst>
          </p:cNvPr>
          <p:cNvSpPr/>
          <p:nvPr/>
        </p:nvSpPr>
        <p:spPr>
          <a:xfrm>
            <a:off x="20516218" y="9782212"/>
            <a:ext cx="3754437" cy="738499"/>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dirty="0">
                <a:solidFill>
                  <a:srgbClr val="FFFFFF"/>
                </a:solidFill>
                <a:latin typeface="Helvetica Neue Medium"/>
                <a:ea typeface="Helvetica Neue Medium"/>
                <a:cs typeface="Helvetica Neue Medium"/>
                <a:sym typeface="Helvetica Neue Medium"/>
              </a:rPr>
              <a:t>Check results</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48CCEA8B-A37E-07EB-AEDE-D295E0159E40}"/>
              </a:ext>
            </a:extLst>
          </p:cNvPr>
          <p:cNvSpPr/>
          <p:nvPr/>
        </p:nvSpPr>
        <p:spPr>
          <a:xfrm>
            <a:off x="1877218" y="5207397"/>
            <a:ext cx="11835441" cy="1206098"/>
          </a:xfrm>
          <a:prstGeom prst="rect">
            <a:avLst/>
          </a:prstGeom>
          <a:solidFill>
            <a:schemeClr val="tx1">
              <a:lumMod val="75000"/>
              <a:lumOff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indent="-571500">
              <a:lnSpc>
                <a:spcPct val="100000"/>
              </a:lnSpc>
              <a:buFont typeface="Wingdings" panose="05000000000000000000" pitchFamily="2" charset="2"/>
              <a:buChar char="v"/>
            </a:pPr>
            <a:r>
              <a:rPr lang="en-US" sz="3600" dirty="0">
                <a:solidFill>
                  <a:schemeClr val="bg1"/>
                </a:solidFill>
                <a:sym typeface="Wingdings" panose="05000000000000000000" pitchFamily="2" charset="2"/>
              </a:rPr>
              <a:t>Find AmBe Spectra using unfolding algorithm:</a:t>
            </a:r>
            <a:br>
              <a:rPr lang="en-US" sz="3600" dirty="0">
                <a:solidFill>
                  <a:schemeClr val="bg1"/>
                </a:solidFill>
                <a:sym typeface="Wingdings" panose="05000000000000000000" pitchFamily="2" charset="2"/>
              </a:rPr>
            </a:br>
            <a:endParaRPr kumimoji="0" lang="en-US" sz="33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1D7199A-8C2E-9D3A-B5FB-5572F969C168}"/>
                  </a:ext>
                </a:extLst>
              </p:cNvPr>
              <p:cNvSpPr txBox="1"/>
              <p:nvPr/>
            </p:nvSpPr>
            <p:spPr>
              <a:xfrm>
                <a:off x="12503084" y="2234000"/>
                <a:ext cx="12696940" cy="5815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m>
                            <m:mPr>
                              <m:mcs>
                                <m:mc>
                                  <m:mcPr>
                                    <m:count m:val="3"/>
                                    <m:mcJc m:val="center"/>
                                  </m:mcPr>
                                </m:mc>
                              </m:mcs>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mPr>
                            <m:mr>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m:rPr>
                                        <m:brk m:alnAt="7"/>
                                      </m:rP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m:rPr>
                                        <m:brk m:alnAt="7"/>
                                      </m:rP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mr>
                            <m:mr>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4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44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lang="en-US" sz="4400" b="1" i="1">
                              <a:solidFill>
                                <a:schemeClr val="bg1"/>
                              </a:solidFill>
                              <a:latin typeface="Cambria Math" panose="02040503050406030204" pitchFamily="18" charset="0"/>
                            </a:rPr>
                          </m:ctrlPr>
                        </m:dPr>
                        <m:e>
                          <m:r>
                            <a:rPr lang="en-US" sz="4400" b="1" i="0" smtClean="0">
                              <a:solidFill>
                                <a:schemeClr val="bg1"/>
                              </a:solidFill>
                              <a:latin typeface="Cambria Math" panose="02040503050406030204" pitchFamily="18" charset="0"/>
                            </a:rPr>
                            <m:t> </m:t>
                          </m:r>
                          <m:eqArr>
                            <m:eqArrPr>
                              <m:ctrlPr>
                                <a:rPr lang="en-US" sz="4400" b="1" i="1">
                                  <a:solidFill>
                                    <a:schemeClr val="bg1"/>
                                  </a:solidFill>
                                  <a:latin typeface="Cambria Math" panose="02040503050406030204" pitchFamily="18" charset="0"/>
                                </a:rPr>
                              </m:ctrlPr>
                            </m:eqArrPr>
                            <m:e>
                              <m:sSub>
                                <m:sSubPr>
                                  <m:ctrlPr>
                                    <a:rPr lang="en-US" sz="4400" b="1" i="1" smtClean="0">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𝟏</m:t>
                                  </m:r>
                                </m:sub>
                              </m:sSub>
                            </m:e>
                            <m:e>
                              <m:sSub>
                                <m:sSubPr>
                                  <m:ctrlPr>
                                    <a:rPr lang="en-US" sz="4400" b="1" i="1">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𝟐</m:t>
                                  </m:r>
                                </m:sub>
                              </m:sSub>
                            </m:e>
                            <m:e>
                              <m:sSub>
                                <m:sSubPr>
                                  <m:ctrlPr>
                                    <a:rPr lang="en-US" sz="4400" b="1" i="1">
                                      <a:solidFill>
                                        <a:schemeClr val="bg1"/>
                                      </a:solidFill>
                                      <a:latin typeface="Cambria Math" panose="02040503050406030204" pitchFamily="18" charset="0"/>
                                    </a:rPr>
                                  </m:ctrlPr>
                                </m:sSubPr>
                                <m:e>
                                  <m:r>
                                    <a:rPr lang="en-US" sz="4400" b="1" i="0">
                                      <a:solidFill>
                                        <a:schemeClr val="bg1"/>
                                      </a:solidFill>
                                      <a:latin typeface="Cambria Math" panose="02040503050406030204" pitchFamily="18" charset="0"/>
                                    </a:rPr>
                                    <m:t>𝐒</m:t>
                                  </m:r>
                                </m:e>
                                <m:sub>
                                  <m:r>
                                    <a:rPr lang="en-US" sz="4400" b="1" i="0">
                                      <a:solidFill>
                                        <a:schemeClr val="bg1"/>
                                      </a:solidFill>
                                      <a:latin typeface="Cambria Math" panose="02040503050406030204" pitchFamily="18" charset="0"/>
                                    </a:rPr>
                                    <m:t>𝟑</m:t>
                                  </m:r>
                                </m:sub>
                              </m:sSub>
                            </m:e>
                            <m:e>
                              <m:r>
                                <a:rPr lang="en-US" sz="4400" b="1" i="0">
                                  <a:solidFill>
                                    <a:schemeClr val="bg1"/>
                                  </a:solidFill>
                                  <a:latin typeface="Cambria Math" panose="02040503050406030204" pitchFamily="18" charset="0"/>
                                </a:rPr>
                                <m:t>⋮</m:t>
                              </m:r>
                            </m:e>
                            <m:e>
                              <m:sSub>
                                <m:sSubPr>
                                  <m:ctrlPr>
                                    <a:rPr lang="en-US" sz="4400" b="1" i="1">
                                      <a:solidFill>
                                        <a:schemeClr val="bg1"/>
                                      </a:solidFill>
                                      <a:latin typeface="Cambria Math" panose="02040503050406030204" pitchFamily="18" charset="0"/>
                                    </a:rPr>
                                  </m:ctrlPr>
                                </m:sSubPr>
                                <m:e>
                                  <m:r>
                                    <a:rPr lang="en-US" sz="4400" b="1" i="0">
                                      <a:solidFill>
                                        <a:schemeClr val="bg1"/>
                                      </a:solidFill>
                                      <a:latin typeface="Cambria Math" panose="02040503050406030204" pitchFamily="18" charset="0"/>
                                    </a:rPr>
                                    <m:t>𝐒</m:t>
                                  </m:r>
                                </m:e>
                                <m:sub>
                                  <m:r>
                                    <a:rPr lang="en-US" sz="4400" b="1" i="1" smtClean="0">
                                      <a:solidFill>
                                        <a:schemeClr val="bg1"/>
                                      </a:solidFill>
                                      <a:latin typeface="Cambria Math" panose="02040503050406030204" pitchFamily="18" charset="0"/>
                                    </a:rPr>
                                    <m:t>𝒋</m:t>
                                  </m:r>
                                  <m:r>
                                    <a:rPr lang="en-US" sz="4400" b="1" i="1" smtClean="0">
                                      <a:solidFill>
                                        <a:schemeClr val="bg1"/>
                                      </a:solidFill>
                                      <a:latin typeface="Cambria Math" panose="02040503050406030204" pitchFamily="18" charset="0"/>
                                    </a:rPr>
                                    <m:t>−</m:t>
                                  </m:r>
                                  <m:r>
                                    <a:rPr lang="en-US" sz="4400" b="1" i="1" smtClean="0">
                                      <a:solidFill>
                                        <a:schemeClr val="bg1"/>
                                      </a:solidFill>
                                      <a:latin typeface="Cambria Math" panose="02040503050406030204" pitchFamily="18" charset="0"/>
                                    </a:rPr>
                                    <m:t>𝟏</m:t>
                                  </m:r>
                                </m:sub>
                              </m:sSub>
                            </m:e>
                            <m:e>
                              <m:sSub>
                                <m:sSubPr>
                                  <m:ctrlPr>
                                    <a:rPr lang="en-US" sz="4400" b="1" i="1">
                                      <a:solidFill>
                                        <a:schemeClr val="bg1"/>
                                      </a:solidFill>
                                      <a:latin typeface="Cambria Math" panose="02040503050406030204" pitchFamily="18" charset="0"/>
                                    </a:rPr>
                                  </m:ctrlPr>
                                </m:sSubPr>
                                <m:e>
                                  <m:r>
                                    <a:rPr lang="en-US" sz="4400" b="1" i="0" smtClean="0">
                                      <a:solidFill>
                                        <a:schemeClr val="bg1"/>
                                      </a:solidFill>
                                      <a:latin typeface="Cambria Math" panose="02040503050406030204" pitchFamily="18" charset="0"/>
                                    </a:rPr>
                                    <m:t>𝐒</m:t>
                                  </m:r>
                                </m:e>
                                <m:sub>
                                  <m:r>
                                    <a:rPr lang="en-US" sz="4400" b="1" i="1" smtClean="0">
                                      <a:solidFill>
                                        <a:schemeClr val="bg1"/>
                                      </a:solidFill>
                                      <a:latin typeface="Cambria Math" panose="02040503050406030204" pitchFamily="18" charset="0"/>
                                    </a:rPr>
                                    <m:t>𝒋</m:t>
                                  </m:r>
                                </m:sub>
                              </m:sSub>
                            </m:e>
                          </m:eqArr>
                          <m:r>
                            <a:rPr lang="en-US" sz="4400" b="1" i="0" smtClean="0">
                              <a:solidFill>
                                <a:schemeClr val="bg1"/>
                              </a:solidFill>
                              <a:latin typeface="Cambria Math" panose="02040503050406030204" pitchFamily="18" charset="0"/>
                            </a:rPr>
                            <m:t> </m:t>
                          </m:r>
                        </m:e>
                      </m:d>
                      <m:r>
                        <a:rPr lang="en-US" sz="4400" b="1" i="0">
                          <a:solidFill>
                            <a:schemeClr val="bg1"/>
                          </a:solidFill>
                          <a:latin typeface="Cambria Math" panose="02040503050406030204" pitchFamily="18" charset="0"/>
                        </a:rPr>
                        <m:t> </m:t>
                      </m:r>
                    </m:oMath>
                  </m:oMathPara>
                </a14:m>
                <a:endParaRPr lang="en-US" sz="4400" b="1" dirty="0">
                  <a:solidFill>
                    <a:schemeClr val="bg1"/>
                  </a:solidFill>
                </a:endParaRPr>
              </a:p>
              <a:p>
                <a:pPr marL="0" marR="0" indent="0" algn="l" defTabSz="821531" rtl="0" fontAlgn="auto" latinLnBrk="0" hangingPunct="0">
                  <a:lnSpc>
                    <a:spcPct val="120000"/>
                  </a:lnSpc>
                  <a:spcBef>
                    <a:spcPts val="0"/>
                  </a:spcBef>
                  <a:spcAft>
                    <a:spcPts val="0"/>
                  </a:spcAft>
                  <a:buClrTx/>
                  <a:buSzTx/>
                  <a:buFontTx/>
                  <a:buNone/>
                  <a:tabLst/>
                </a:pPr>
                <a:endParaRPr kumimoji="0" lang="en-US" sz="4800" b="1" u="none" strike="noStrike" cap="none" spc="0" normalizeH="0" baseline="0" dirty="0">
                  <a:ln>
                    <a:noFill/>
                  </a:ln>
                  <a:solidFill>
                    <a:schemeClr val="bg1"/>
                  </a:solidFill>
                  <a:effectLst/>
                  <a:uFillTx/>
                  <a:sym typeface="Muli Regular"/>
                </a:endParaRPr>
              </a:p>
            </p:txBody>
          </p:sp>
        </mc:Choice>
        <mc:Fallback xmlns="">
          <p:sp>
            <p:nvSpPr>
              <p:cNvPr id="3" name="TextBox 2">
                <a:extLst>
                  <a:ext uri="{FF2B5EF4-FFF2-40B4-BE49-F238E27FC236}">
                    <a16:creationId xmlns:a16="http://schemas.microsoft.com/office/drawing/2014/main" id="{B1D7199A-8C2E-9D3A-B5FB-5572F969C168}"/>
                  </a:ext>
                </a:extLst>
              </p:cNvPr>
              <p:cNvSpPr txBox="1">
                <a:spLocks noRot="1" noChangeAspect="1" noMove="1" noResize="1" noEditPoints="1" noAdjustHandles="1" noChangeArrowheads="1" noChangeShapeType="1" noTextEdit="1"/>
              </p:cNvSpPr>
              <p:nvPr/>
            </p:nvSpPr>
            <p:spPr>
              <a:xfrm>
                <a:off x="12503084" y="2234000"/>
                <a:ext cx="12696940" cy="5815823"/>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p:sp>
        <p:nvSpPr>
          <p:cNvPr id="8" name="Rectangle: Rounded Corners 7">
            <a:extLst>
              <a:ext uri="{FF2B5EF4-FFF2-40B4-BE49-F238E27FC236}">
                <a16:creationId xmlns:a16="http://schemas.microsoft.com/office/drawing/2014/main" id="{A0F42927-55A7-0D27-BC8D-9A21868428EB}"/>
              </a:ext>
            </a:extLst>
          </p:cNvPr>
          <p:cNvSpPr/>
          <p:nvPr/>
        </p:nvSpPr>
        <p:spPr>
          <a:xfrm>
            <a:off x="393413" y="9184971"/>
            <a:ext cx="3754437"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Arrow Connector 8">
            <a:extLst>
              <a:ext uri="{FF2B5EF4-FFF2-40B4-BE49-F238E27FC236}">
                <a16:creationId xmlns:a16="http://schemas.microsoft.com/office/drawing/2014/main" id="{30AD316F-E309-4D80-2AD4-A8E025D585BB}"/>
              </a:ext>
            </a:extLst>
          </p:cNvPr>
          <p:cNvCxnSpPr>
            <a:cxnSpLocks/>
            <a:stCxn id="7" idx="3"/>
            <a:endCxn id="13" idx="1"/>
          </p:cNvCxnSpPr>
          <p:nvPr/>
        </p:nvCxnSpPr>
        <p:spPr>
          <a:xfrm>
            <a:off x="19270348" y="10133103"/>
            <a:ext cx="1245870" cy="18359"/>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a16="http://schemas.microsoft.com/office/drawing/2014/main" id="{6C6E6AE9-A47B-DAF9-7AF8-0DC83217B24C}"/>
              </a:ext>
            </a:extLst>
          </p:cNvPr>
          <p:cNvCxnSpPr>
            <a:cxnSpLocks/>
            <a:stCxn id="6" idx="3"/>
            <a:endCxn id="7" idx="1"/>
          </p:cNvCxnSpPr>
          <p:nvPr/>
        </p:nvCxnSpPr>
        <p:spPr>
          <a:xfrm>
            <a:off x="14074907" y="10133103"/>
            <a:ext cx="1123773"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0DD86B58-7B08-7E10-EE34-BB8998B8B852}"/>
              </a:ext>
            </a:extLst>
          </p:cNvPr>
          <p:cNvCxnSpPr>
            <a:cxnSpLocks/>
            <a:stCxn id="4" idx="3"/>
            <a:endCxn id="6" idx="1"/>
          </p:cNvCxnSpPr>
          <p:nvPr/>
        </p:nvCxnSpPr>
        <p:spPr>
          <a:xfrm flipV="1">
            <a:off x="9299515" y="10133103"/>
            <a:ext cx="1123773" cy="18358"/>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1CF68A36-DABC-22CB-44C7-DC6A6EAA571F}"/>
              </a:ext>
            </a:extLst>
          </p:cNvPr>
          <p:cNvCxnSpPr>
            <a:cxnSpLocks/>
            <a:stCxn id="8" idx="3"/>
          </p:cNvCxnSpPr>
          <p:nvPr/>
        </p:nvCxnSpPr>
        <p:spPr>
          <a:xfrm>
            <a:off x="4147850" y="10133103"/>
            <a:ext cx="1397228"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611897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378C401-87F1-B971-A4F4-F9F60007B2C4}"/>
            </a:ext>
          </a:extLst>
        </p:cNvPr>
        <p:cNvGrpSpPr/>
        <p:nvPr/>
      </p:nvGrpSpPr>
      <p:grpSpPr>
        <a:xfrm>
          <a:off x="0" y="0"/>
          <a:ext cx="0" cy="0"/>
          <a:chOff x="0" y="0"/>
          <a:chExt cx="0" cy="0"/>
        </a:xfrm>
      </p:grpSpPr>
      <p:pic>
        <p:nvPicPr>
          <p:cNvPr id="15" name="Picture 14" descr="A graph showing the energy&#10;&#10;AI-generated content may be incorrect.">
            <a:extLst>
              <a:ext uri="{FF2B5EF4-FFF2-40B4-BE49-F238E27FC236}">
                <a16:creationId xmlns:a16="http://schemas.microsoft.com/office/drawing/2014/main" id="{EE1D4F66-1399-4514-B678-4F172E229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20" y="3830566"/>
            <a:ext cx="12873130" cy="7189700"/>
          </a:xfrm>
          <a:prstGeom prst="rect">
            <a:avLst/>
          </a:prstGeom>
        </p:spPr>
      </p:pic>
      <p:sp>
        <p:nvSpPr>
          <p:cNvPr id="138" name="Slide Number">
            <a:extLst>
              <a:ext uri="{FF2B5EF4-FFF2-40B4-BE49-F238E27FC236}">
                <a16:creationId xmlns:a16="http://schemas.microsoft.com/office/drawing/2014/main" id="{62B75FE6-2C79-D587-7D97-A10415B142DE}"/>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17</a:t>
            </a:fld>
            <a:endParaRPr dirty="0"/>
          </a:p>
        </p:txBody>
      </p:sp>
      <p:sp>
        <p:nvSpPr>
          <p:cNvPr id="8" name="TextBox 7">
            <a:extLst>
              <a:ext uri="{FF2B5EF4-FFF2-40B4-BE49-F238E27FC236}">
                <a16:creationId xmlns:a16="http://schemas.microsoft.com/office/drawing/2014/main" id="{5A008327-D7CF-D46A-6452-E4786A945B96}"/>
              </a:ext>
            </a:extLst>
          </p:cNvPr>
          <p:cNvSpPr txBox="1"/>
          <p:nvPr/>
        </p:nvSpPr>
        <p:spPr>
          <a:xfrm>
            <a:off x="1123780" y="11185718"/>
            <a:ext cx="10893892"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3200" dirty="0">
                <a:solidFill>
                  <a:schemeClr val="bg1"/>
                </a:solidFill>
              </a:rPr>
              <a:t>Fig: GEANT4’s neutron capture energy deposition with 10 keV gaussian noise</a:t>
            </a:r>
          </a:p>
        </p:txBody>
      </p:sp>
      <p:sp>
        <p:nvSpPr>
          <p:cNvPr id="2" name="Rectangle: Rounded Corners 1">
            <a:extLst>
              <a:ext uri="{FF2B5EF4-FFF2-40B4-BE49-F238E27FC236}">
                <a16:creationId xmlns:a16="http://schemas.microsoft.com/office/drawing/2014/main" id="{0FDB0A85-CDFC-B45A-0425-D6DCC649426C}"/>
              </a:ext>
            </a:extLst>
          </p:cNvPr>
          <p:cNvSpPr/>
          <p:nvPr/>
        </p:nvSpPr>
        <p:spPr>
          <a:xfrm>
            <a:off x="0" y="551220"/>
            <a:ext cx="3098702"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81110430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FC32695-D58F-58CB-80A0-DB8EE66E5960}"/>
            </a:ext>
          </a:extLst>
        </p:cNvPr>
        <p:cNvGrpSpPr/>
        <p:nvPr/>
      </p:nvGrpSpPr>
      <p:grpSpPr>
        <a:xfrm>
          <a:off x="0" y="0"/>
          <a:ext cx="0" cy="0"/>
          <a:chOff x="0" y="0"/>
          <a:chExt cx="0" cy="0"/>
        </a:xfrm>
      </p:grpSpPr>
      <p:pic>
        <p:nvPicPr>
          <p:cNvPr id="15" name="Picture 14" descr="A graph showing the energy&#10;&#10;AI-generated content may be incorrect.">
            <a:extLst>
              <a:ext uri="{FF2B5EF4-FFF2-40B4-BE49-F238E27FC236}">
                <a16:creationId xmlns:a16="http://schemas.microsoft.com/office/drawing/2014/main" id="{DDE89DCB-9253-38BB-8057-00A4A74C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20" y="3830566"/>
            <a:ext cx="12873130" cy="7189700"/>
          </a:xfrm>
          <a:prstGeom prst="rect">
            <a:avLst/>
          </a:prstGeom>
        </p:spPr>
      </p:pic>
      <p:sp>
        <p:nvSpPr>
          <p:cNvPr id="138" name="Slide Number">
            <a:extLst>
              <a:ext uri="{FF2B5EF4-FFF2-40B4-BE49-F238E27FC236}">
                <a16:creationId xmlns:a16="http://schemas.microsoft.com/office/drawing/2014/main" id="{6E6FC285-813B-76D2-0385-CA1DDA943859}"/>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18</a:t>
            </a:fld>
            <a:endParaRPr dirty="0"/>
          </a:p>
        </p:txBody>
      </p:sp>
      <p:pic>
        <p:nvPicPr>
          <p:cNvPr id="7" name="Picture 6" descr="A graph of energy and a chart of a graph&#10;&#10;AI-generated content may be incorrect.">
            <a:extLst>
              <a:ext uri="{FF2B5EF4-FFF2-40B4-BE49-F238E27FC236}">
                <a16:creationId xmlns:a16="http://schemas.microsoft.com/office/drawing/2014/main" id="{2984B497-B3EE-1F8B-FF1F-28E9F505FE1A}"/>
              </a:ext>
            </a:extLst>
          </p:cNvPr>
          <p:cNvPicPr>
            <a:picLocks noChangeAspect="1"/>
          </p:cNvPicPr>
          <p:nvPr/>
        </p:nvPicPr>
        <p:blipFill>
          <a:blip r:embed="rId3">
            <a:extLst>
              <a:ext uri="{28A0092B-C50C-407E-A947-70E740481C1C}">
                <a14:useLocalDpi xmlns:a14="http://schemas.microsoft.com/office/drawing/2010/main" val="0"/>
              </a:ext>
            </a:extLst>
          </a:blip>
          <a:srcRect l="2848" t="7109" r="3306" b="12655"/>
          <a:stretch>
            <a:fillRect/>
          </a:stretch>
        </p:blipFill>
        <p:spPr>
          <a:xfrm>
            <a:off x="13320435" y="3830566"/>
            <a:ext cx="11063565" cy="7165069"/>
          </a:xfrm>
          <a:prstGeom prst="rect">
            <a:avLst/>
          </a:prstGeom>
        </p:spPr>
      </p:pic>
      <p:sp>
        <p:nvSpPr>
          <p:cNvPr id="8" name="TextBox 7">
            <a:extLst>
              <a:ext uri="{FF2B5EF4-FFF2-40B4-BE49-F238E27FC236}">
                <a16:creationId xmlns:a16="http://schemas.microsoft.com/office/drawing/2014/main" id="{502FB536-8495-06AC-C6B8-20E061D06396}"/>
              </a:ext>
            </a:extLst>
          </p:cNvPr>
          <p:cNvSpPr txBox="1"/>
          <p:nvPr/>
        </p:nvSpPr>
        <p:spPr>
          <a:xfrm>
            <a:off x="1123780" y="11185718"/>
            <a:ext cx="10893892"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Fig: GEANT4’s neutron capture </a:t>
            </a:r>
            <a:r>
              <a:rPr lang="en-US" sz="3200" dirty="0">
                <a:solidFill>
                  <a:schemeClr val="bg1"/>
                </a:solidFill>
              </a:rPr>
              <a:t>e</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nergy </a:t>
            </a:r>
            <a:r>
              <a:rPr lang="en-US" sz="3200" dirty="0">
                <a:solidFill>
                  <a:schemeClr val="bg1"/>
                </a:solidFill>
              </a:rPr>
              <a:t>d</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eposition with 10 keV gaussian noise</a:t>
            </a:r>
          </a:p>
        </p:txBody>
      </p:sp>
      <p:sp>
        <p:nvSpPr>
          <p:cNvPr id="10" name="TextBox 9">
            <a:extLst>
              <a:ext uri="{FF2B5EF4-FFF2-40B4-BE49-F238E27FC236}">
                <a16:creationId xmlns:a16="http://schemas.microsoft.com/office/drawing/2014/main" id="{617838DE-0309-9471-A312-8565B8550D28}"/>
              </a:ext>
            </a:extLst>
          </p:cNvPr>
          <p:cNvSpPr txBox="1"/>
          <p:nvPr/>
        </p:nvSpPr>
        <p:spPr>
          <a:xfrm>
            <a:off x="13372215" y="10853320"/>
            <a:ext cx="11011785" cy="1473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rPr>
              <a:t>Fig: Experimental</a:t>
            </a:r>
            <a:r>
              <a:rPr lang="en-US" sz="3600" dirty="0">
                <a:solidFill>
                  <a:schemeClr val="bg1"/>
                </a:solidFill>
              </a:rPr>
              <a:t> energy deposition data</a:t>
            </a:r>
            <a:br>
              <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rPr>
            </a:br>
            <a:r>
              <a:rPr lang="en-US" sz="3600" dirty="0">
                <a:solidFill>
                  <a:schemeClr val="bg1"/>
                </a:solidFill>
              </a:rPr>
              <a:t>(Peplowski et al., NIM A, 982, 164574, 2020)</a:t>
            </a:r>
            <a:endPar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 name="Rectangle: Rounded Corners 2">
            <a:extLst>
              <a:ext uri="{FF2B5EF4-FFF2-40B4-BE49-F238E27FC236}">
                <a16:creationId xmlns:a16="http://schemas.microsoft.com/office/drawing/2014/main" id="{5B7AAA4D-D3AE-EC8F-9062-C7DE0EC0BFD5}"/>
              </a:ext>
            </a:extLst>
          </p:cNvPr>
          <p:cNvSpPr/>
          <p:nvPr/>
        </p:nvSpPr>
        <p:spPr>
          <a:xfrm>
            <a:off x="0" y="551220"/>
            <a:ext cx="3098702"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82939973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4463F53-F5F7-F5E9-F403-DC43A426867A}"/>
            </a:ext>
          </a:extLst>
        </p:cNvPr>
        <p:cNvGrpSpPr/>
        <p:nvPr/>
      </p:nvGrpSpPr>
      <p:grpSpPr>
        <a:xfrm>
          <a:off x="0" y="0"/>
          <a:ext cx="0" cy="0"/>
          <a:chOff x="0" y="0"/>
          <a:chExt cx="0" cy="0"/>
        </a:xfrm>
      </p:grpSpPr>
      <p:pic>
        <p:nvPicPr>
          <p:cNvPr id="7" name="Picture 6" descr="A graph of energy and energy&#10;&#10;AI-generated content may be incorrect.">
            <a:extLst>
              <a:ext uri="{FF2B5EF4-FFF2-40B4-BE49-F238E27FC236}">
                <a16:creationId xmlns:a16="http://schemas.microsoft.com/office/drawing/2014/main" id="{E9490BB8-141A-F919-D66A-F6C26B624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0" y="3589086"/>
            <a:ext cx="13322726" cy="7321806"/>
          </a:xfrm>
          <a:prstGeom prst="rect">
            <a:avLst/>
          </a:prstGeom>
        </p:spPr>
      </p:pic>
      <p:sp>
        <p:nvSpPr>
          <p:cNvPr id="138" name="Slide Number">
            <a:extLst>
              <a:ext uri="{FF2B5EF4-FFF2-40B4-BE49-F238E27FC236}">
                <a16:creationId xmlns:a16="http://schemas.microsoft.com/office/drawing/2014/main" id="{311A4E3E-534F-7F81-507D-471520FB6280}"/>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19</a:t>
            </a:fld>
            <a:endParaRPr dirty="0"/>
          </a:p>
        </p:txBody>
      </p:sp>
      <p:sp>
        <p:nvSpPr>
          <p:cNvPr id="6" name="TextBox 5">
            <a:extLst>
              <a:ext uri="{FF2B5EF4-FFF2-40B4-BE49-F238E27FC236}">
                <a16:creationId xmlns:a16="http://schemas.microsoft.com/office/drawing/2014/main" id="{AF626994-7EFF-70D3-CD64-86FB8CDA0C06}"/>
              </a:ext>
            </a:extLst>
          </p:cNvPr>
          <p:cNvSpPr txBox="1"/>
          <p:nvPr/>
        </p:nvSpPr>
        <p:spPr>
          <a:xfrm>
            <a:off x="2615361" y="11028916"/>
            <a:ext cx="8008043"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Response plot for </a:t>
            </a:r>
            <a:r>
              <a:rPr lang="en-US" sz="4000" dirty="0">
                <a:solidFill>
                  <a:schemeClr val="bg1"/>
                </a:solidFill>
              </a:rPr>
              <a:t>the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AmBe test</a:t>
            </a:r>
          </a:p>
        </p:txBody>
      </p:sp>
      <p:sp>
        <p:nvSpPr>
          <p:cNvPr id="2" name="Rectangle: Rounded Corners 1">
            <a:extLst>
              <a:ext uri="{FF2B5EF4-FFF2-40B4-BE49-F238E27FC236}">
                <a16:creationId xmlns:a16="http://schemas.microsoft.com/office/drawing/2014/main" id="{2C302C9B-9F88-F8A8-04ED-57185B4C189D}"/>
              </a:ext>
            </a:extLst>
          </p:cNvPr>
          <p:cNvSpPr/>
          <p:nvPr/>
        </p:nvSpPr>
        <p:spPr>
          <a:xfrm>
            <a:off x="4501046" y="551219"/>
            <a:ext cx="3098702"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3" name="Rectangle: Rounded Corners 2">
            <a:extLst>
              <a:ext uri="{FF2B5EF4-FFF2-40B4-BE49-F238E27FC236}">
                <a16:creationId xmlns:a16="http://schemas.microsoft.com/office/drawing/2014/main" id="{D2280E79-AFBF-87E0-FB15-7F0AB37A0DC5}"/>
              </a:ext>
            </a:extLst>
          </p:cNvPr>
          <p:cNvSpPr/>
          <p:nvPr/>
        </p:nvSpPr>
        <p:spPr>
          <a:xfrm>
            <a:off x="0" y="551220"/>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4" name="Straight Arrow Connector 3">
            <a:extLst>
              <a:ext uri="{FF2B5EF4-FFF2-40B4-BE49-F238E27FC236}">
                <a16:creationId xmlns:a16="http://schemas.microsoft.com/office/drawing/2014/main" id="{AB6BAAF0-FB48-8E5A-7EDD-C03192073EA5}"/>
              </a:ext>
            </a:extLst>
          </p:cNvPr>
          <p:cNvCxnSpPr>
            <a:cxnSpLocks/>
            <a:stCxn id="3" idx="3"/>
            <a:endCxn id="2" idx="1"/>
          </p:cNvCxnSpPr>
          <p:nvPr/>
        </p:nvCxnSpPr>
        <p:spPr>
          <a:xfrm flipV="1">
            <a:off x="3098702" y="1499351"/>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28922E-9033-16D8-3E40-936FD37021FF}"/>
                  </a:ext>
                </a:extLst>
              </p:cNvPr>
              <p:cNvSpPr txBox="1"/>
              <p:nvPr/>
            </p:nvSpPr>
            <p:spPr>
              <a:xfrm>
                <a:off x="14056243" y="4698915"/>
                <a:ext cx="9966250" cy="43181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72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 </m:t>
                          </m:r>
                          <m:m>
                            <m:mPr>
                              <m:mcs>
                                <m:mc>
                                  <m:mcPr>
                                    <m:count m:val="3"/>
                                    <m:mcJc m:val="center"/>
                                  </m:mcPr>
                                </m:mc>
                              </m:mcs>
                              <m:ctrlPr>
                                <a:rPr kumimoji="0" lang="en-US" sz="7200" b="1" i="1" u="none" strike="noStrike" cap="none" spc="0" normalizeH="0" baseline="0" smtClean="0">
                                  <a:ln>
                                    <a:noFill/>
                                  </a:ln>
                                  <a:solidFill>
                                    <a:schemeClr val="bg1"/>
                                  </a:solidFill>
                                  <a:effectLst/>
                                  <a:uFillTx/>
                                  <a:latin typeface="Cambria Math" panose="02040503050406030204" pitchFamily="18" charset="0"/>
                                  <a:sym typeface="Muli Regular"/>
                                </a:rPr>
                              </m:ctrlPr>
                            </m:mPr>
                            <m:mr>
                              <m:e>
                                <m:sSub>
                                  <m:sSubPr>
                                    <m:ctrlPr>
                                      <a:rPr kumimoji="0" lang="en-US" sz="72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m:rPr>
                                        <m:brk m:alnAt="7"/>
                                      </m:rP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m:rPr>
                                        <m:brk m:alnAt="7"/>
                                      </m:rP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72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𝟐𝟗</m:t>
                                    </m:r>
                                  </m:sub>
                                </m:sSub>
                              </m:e>
                            </m:mr>
                            <m:mr>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e>
                            </m:mr>
                            <m:mr>
                              <m:e>
                                <m:sSub>
                                  <m:sSubPr>
                                    <m:ctrlPr>
                                      <a:rPr kumimoji="0" lang="en-US" sz="72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72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𝟐𝟗</m:t>
                                    </m:r>
                                  </m:sub>
                                </m:sSub>
                              </m:e>
                            </m:mr>
                          </m:m>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7200" b="1" i="0" u="none" strike="noStrike" cap="none" spc="0" normalizeH="0" baseline="0" smtClean="0">
                          <a:ln>
                            <a:noFill/>
                          </a:ln>
                          <a:solidFill>
                            <a:schemeClr val="bg1"/>
                          </a:solidFill>
                          <a:effectLst/>
                          <a:uFillTx/>
                          <a:latin typeface="Cambria Math" panose="02040503050406030204" pitchFamily="18" charset="0"/>
                          <a:sym typeface="Muli Regular"/>
                        </a:rPr>
                        <m:t> </m:t>
                      </m:r>
                    </m:oMath>
                  </m:oMathPara>
                </a14:m>
                <a:endParaRPr lang="en-US" sz="7200" dirty="0"/>
              </a:p>
            </p:txBody>
          </p:sp>
        </mc:Choice>
        <mc:Fallback xmlns="">
          <p:sp>
            <p:nvSpPr>
              <p:cNvPr id="8" name="TextBox 7">
                <a:extLst>
                  <a:ext uri="{FF2B5EF4-FFF2-40B4-BE49-F238E27FC236}">
                    <a16:creationId xmlns:a16="http://schemas.microsoft.com/office/drawing/2014/main" id="{BE28922E-9033-16D8-3E40-936FD37021FF}"/>
                  </a:ext>
                </a:extLst>
              </p:cNvPr>
              <p:cNvSpPr txBox="1">
                <a:spLocks noRot="1" noChangeAspect="1" noMove="1" noResize="1" noEditPoints="1" noAdjustHandles="1" noChangeArrowheads="1" noChangeShapeType="1" noTextEdit="1"/>
              </p:cNvSpPr>
              <p:nvPr/>
            </p:nvSpPr>
            <p:spPr>
              <a:xfrm>
                <a:off x="14056243" y="4698915"/>
                <a:ext cx="9966250" cy="4318170"/>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2916745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03C8A9-3C5C-43E3-BA0D-6A7A0310D85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F32BF8-8AF5-2DFB-6F28-04DA4EE63225}"/>
              </a:ext>
            </a:extLst>
          </p:cNvPr>
          <p:cNvSpPr>
            <a:spLocks noGrp="1"/>
          </p:cNvSpPr>
          <p:nvPr>
            <p:ph type="sldNum" sz="quarter" idx="2"/>
          </p:nvPr>
        </p:nvSpPr>
        <p:spPr/>
        <p:txBody>
          <a:bodyPr/>
          <a:lstStyle/>
          <a:p>
            <a:fld id="{86CB4B4D-7CA3-9044-876B-883B54F8677D}" type="slidenum">
              <a:rPr lang="en-US" smtClean="0"/>
              <a:t>2</a:t>
            </a:fld>
            <a:endParaRPr lang="en-US" dirty="0"/>
          </a:p>
        </p:txBody>
      </p:sp>
      <p:sp>
        <p:nvSpPr>
          <p:cNvPr id="10" name="Text Placeholder 1">
            <a:extLst>
              <a:ext uri="{FF2B5EF4-FFF2-40B4-BE49-F238E27FC236}">
                <a16:creationId xmlns:a16="http://schemas.microsoft.com/office/drawing/2014/main" id="{6DAFD30B-AF1C-A4C6-570D-C015AD1D11DD}"/>
              </a:ext>
            </a:extLst>
          </p:cNvPr>
          <p:cNvSpPr>
            <a:spLocks noGrp="1"/>
          </p:cNvSpPr>
          <p:nvPr>
            <p:ph type="body" sz="quarter" idx="13"/>
          </p:nvPr>
        </p:nvSpPr>
        <p:spPr>
          <a:xfrm>
            <a:off x="659163" y="4787794"/>
            <a:ext cx="23462709" cy="5841983"/>
          </a:xfrm>
        </p:spPr>
        <p:txBody>
          <a:bodyPr/>
          <a:lstStyle/>
          <a:p>
            <a:pPr marL="457200" indent="-457200">
              <a:lnSpc>
                <a:spcPct val="200000"/>
              </a:lnSpc>
              <a:buFont typeface="Wingdings" panose="05000000000000000000" pitchFamily="2" charset="2"/>
              <a:buChar char="v"/>
            </a:pPr>
            <a:r>
              <a:rPr lang="en-US" sz="4800" b="1" dirty="0"/>
              <a:t> Ambient neutrons a background for SNOLAB experiments:</a:t>
            </a:r>
            <a:br>
              <a:rPr lang="en-US" sz="4800" dirty="0"/>
            </a:br>
            <a:r>
              <a:rPr lang="en-US" sz="4800" dirty="0"/>
              <a:t>		</a:t>
            </a:r>
            <a:r>
              <a:rPr lang="en-US" sz="4800" dirty="0">
                <a:sym typeface="Wingdings" panose="05000000000000000000" pitchFamily="2" charset="2"/>
              </a:rPr>
              <a:t> Limit detector sensitivity of PICO, DEAP, SUPERCDMS, SNO+</a:t>
            </a:r>
            <a:endParaRPr lang="en-US" sz="4800" dirty="0">
              <a:solidFill>
                <a:schemeClr val="bg1"/>
              </a:solidFill>
            </a:endParaRPr>
          </a:p>
          <a:p>
            <a:pPr marL="457200" indent="-457200">
              <a:lnSpc>
                <a:spcPct val="200000"/>
              </a:lnSpc>
              <a:buFont typeface="Wingdings" panose="05000000000000000000" pitchFamily="2" charset="2"/>
              <a:buChar char="v"/>
            </a:pPr>
            <a:r>
              <a:rPr lang="en-US" sz="4800" b="1" dirty="0"/>
              <a:t>Objective:</a:t>
            </a:r>
          </a:p>
          <a:p>
            <a:pPr>
              <a:lnSpc>
                <a:spcPct val="200000"/>
              </a:lnSpc>
            </a:pPr>
            <a:r>
              <a:rPr lang="en-US" sz="4800" b="1" dirty="0"/>
              <a:t>		</a:t>
            </a:r>
            <a:r>
              <a:rPr lang="en-US" sz="4800" b="1" dirty="0">
                <a:sym typeface="Wingdings" panose="05000000000000000000" pitchFamily="2" charset="2"/>
              </a:rPr>
              <a:t> </a:t>
            </a:r>
            <a:r>
              <a:rPr lang="en-US" sz="4800" b="1" dirty="0"/>
              <a:t>Prepare method and analysis to measure neutron counts in range 0 to 11 MeV.</a:t>
            </a:r>
          </a:p>
        </p:txBody>
      </p:sp>
      <p:sp>
        <p:nvSpPr>
          <p:cNvPr id="12" name="Title 2">
            <a:extLst>
              <a:ext uri="{FF2B5EF4-FFF2-40B4-BE49-F238E27FC236}">
                <a16:creationId xmlns:a16="http://schemas.microsoft.com/office/drawing/2014/main" id="{7B4BE49C-064E-AE06-BB0F-C26BE42D28C3}"/>
              </a:ext>
            </a:extLst>
          </p:cNvPr>
          <p:cNvSpPr>
            <a:spLocks noGrp="1"/>
          </p:cNvSpPr>
          <p:nvPr>
            <p:ph type="title"/>
          </p:nvPr>
        </p:nvSpPr>
        <p:spPr>
          <a:xfrm>
            <a:off x="477078" y="2001328"/>
            <a:ext cx="14705413" cy="2352960"/>
          </a:xfrm>
        </p:spPr>
        <p:txBody>
          <a:bodyPr>
            <a:normAutofit/>
          </a:bodyPr>
          <a:lstStyle/>
          <a:p>
            <a:r>
              <a:rPr lang="en-US" b="1" dirty="0"/>
              <a:t> </a:t>
            </a:r>
            <a:r>
              <a:rPr lang="en-US" sz="11300" b="1" dirty="0"/>
              <a:t>Introduction:</a:t>
            </a:r>
          </a:p>
        </p:txBody>
      </p:sp>
    </p:spTree>
    <p:extLst>
      <p:ext uri="{BB962C8B-B14F-4D97-AF65-F5344CB8AC3E}">
        <p14:creationId xmlns:p14="http://schemas.microsoft.com/office/powerpoint/2010/main" val="421280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B253E0-0E59-21F3-E3E6-500D63D59580}"/>
            </a:ext>
          </a:extLst>
        </p:cNvPr>
        <p:cNvGrpSpPr/>
        <p:nvPr/>
      </p:nvGrpSpPr>
      <p:grpSpPr>
        <a:xfrm>
          <a:off x="0" y="0"/>
          <a:ext cx="0" cy="0"/>
          <a:chOff x="0" y="0"/>
          <a:chExt cx="0" cy="0"/>
        </a:xfrm>
      </p:grpSpPr>
      <p:sp>
        <p:nvSpPr>
          <p:cNvPr id="138" name="Slide Number">
            <a:extLst>
              <a:ext uri="{FF2B5EF4-FFF2-40B4-BE49-F238E27FC236}">
                <a16:creationId xmlns:a16="http://schemas.microsoft.com/office/drawing/2014/main" id="{544F7E1D-1F23-8E8B-6EE5-E71EDC34FD9F}"/>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20</a:t>
            </a:fld>
            <a:endParaRPr dirty="0"/>
          </a:p>
        </p:txBody>
      </p:sp>
      <p:pic>
        <p:nvPicPr>
          <p:cNvPr id="10" name="Picture 9" descr="A graph of energy and energy&#10;&#10;AI-generated content may be incorrect.">
            <a:extLst>
              <a:ext uri="{FF2B5EF4-FFF2-40B4-BE49-F238E27FC236}">
                <a16:creationId xmlns:a16="http://schemas.microsoft.com/office/drawing/2014/main" id="{7847821C-9F6C-6AA8-3173-288AD9D9C49A}"/>
              </a:ext>
            </a:extLst>
          </p:cNvPr>
          <p:cNvPicPr>
            <a:picLocks noChangeAspect="1"/>
          </p:cNvPicPr>
          <p:nvPr/>
        </p:nvPicPr>
        <p:blipFill>
          <a:blip r:embed="rId2">
            <a:extLst>
              <a:ext uri="{28A0092B-C50C-407E-A947-70E740481C1C}">
                <a14:useLocalDpi xmlns:a14="http://schemas.microsoft.com/office/drawing/2010/main" val="0"/>
              </a:ext>
            </a:extLst>
          </a:blip>
          <a:srcRect t="8990"/>
          <a:stretch>
            <a:fillRect/>
          </a:stretch>
        </p:blipFill>
        <p:spPr>
          <a:xfrm>
            <a:off x="13683329" y="3577682"/>
            <a:ext cx="10664086" cy="7333210"/>
          </a:xfrm>
          <a:prstGeom prst="rect">
            <a:avLst/>
          </a:prstGeom>
        </p:spPr>
      </p:pic>
      <p:sp>
        <p:nvSpPr>
          <p:cNvPr id="3" name="TextBox 2">
            <a:extLst>
              <a:ext uri="{FF2B5EF4-FFF2-40B4-BE49-F238E27FC236}">
                <a16:creationId xmlns:a16="http://schemas.microsoft.com/office/drawing/2014/main" id="{99BA6CBB-DBF5-85EF-C6D2-CCAEC4F73CFD}"/>
              </a:ext>
            </a:extLst>
          </p:cNvPr>
          <p:cNvSpPr txBox="1"/>
          <p:nvPr/>
        </p:nvSpPr>
        <p:spPr>
          <a:xfrm>
            <a:off x="13904315" y="11083935"/>
            <a:ext cx="9471974" cy="1326131"/>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32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Response </a:t>
            </a:r>
            <a:r>
              <a:rPr lang="en-US" sz="3200" dirty="0">
                <a:solidFill>
                  <a:schemeClr val="bg1"/>
                </a:solidFill>
              </a:rPr>
              <a:t>Plot from Yang-Yang laboratory for BSS (Yoon et al., Astroparticle Physics, 126, 2021)</a:t>
            </a:r>
            <a:endPar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6" name="TextBox 5">
            <a:extLst>
              <a:ext uri="{FF2B5EF4-FFF2-40B4-BE49-F238E27FC236}">
                <a16:creationId xmlns:a16="http://schemas.microsoft.com/office/drawing/2014/main" id="{228E8542-4A70-2772-8B3B-3B2A4DF32B0B}"/>
              </a:ext>
            </a:extLst>
          </p:cNvPr>
          <p:cNvSpPr txBox="1"/>
          <p:nvPr/>
        </p:nvSpPr>
        <p:spPr>
          <a:xfrm>
            <a:off x="2615361" y="11028916"/>
            <a:ext cx="8008043"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Response plot for </a:t>
            </a:r>
            <a:r>
              <a:rPr lang="en-US" sz="4000" dirty="0">
                <a:solidFill>
                  <a:schemeClr val="bg1"/>
                </a:solidFill>
              </a:rPr>
              <a:t>the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AmBe test</a:t>
            </a:r>
          </a:p>
        </p:txBody>
      </p:sp>
      <p:pic>
        <p:nvPicPr>
          <p:cNvPr id="2" name="Picture 1" descr="A graph of energy and energy&#10;&#10;AI-generated content may be incorrect.">
            <a:extLst>
              <a:ext uri="{FF2B5EF4-FFF2-40B4-BE49-F238E27FC236}">
                <a16:creationId xmlns:a16="http://schemas.microsoft.com/office/drawing/2014/main" id="{88A5B95F-E067-8D53-D3CB-C0EE6D6D7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5" y="3589086"/>
            <a:ext cx="13322726" cy="7321806"/>
          </a:xfrm>
          <a:prstGeom prst="rect">
            <a:avLst/>
          </a:prstGeom>
        </p:spPr>
      </p:pic>
      <p:sp>
        <p:nvSpPr>
          <p:cNvPr id="4" name="Rectangle: Rounded Corners 3">
            <a:extLst>
              <a:ext uri="{FF2B5EF4-FFF2-40B4-BE49-F238E27FC236}">
                <a16:creationId xmlns:a16="http://schemas.microsoft.com/office/drawing/2014/main" id="{064E7857-E4A9-A7D5-0FBD-234909E8BB16}"/>
              </a:ext>
            </a:extLst>
          </p:cNvPr>
          <p:cNvSpPr/>
          <p:nvPr/>
        </p:nvSpPr>
        <p:spPr>
          <a:xfrm>
            <a:off x="4501046" y="551219"/>
            <a:ext cx="3098702"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9" name="Rectangle: Rounded Corners 8">
            <a:extLst>
              <a:ext uri="{FF2B5EF4-FFF2-40B4-BE49-F238E27FC236}">
                <a16:creationId xmlns:a16="http://schemas.microsoft.com/office/drawing/2014/main" id="{C29A89B3-E473-3AF1-6AA4-08C38833925E}"/>
              </a:ext>
            </a:extLst>
          </p:cNvPr>
          <p:cNvSpPr/>
          <p:nvPr/>
        </p:nvSpPr>
        <p:spPr>
          <a:xfrm>
            <a:off x="0" y="551220"/>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13" name="Straight Arrow Connector 12">
            <a:extLst>
              <a:ext uri="{FF2B5EF4-FFF2-40B4-BE49-F238E27FC236}">
                <a16:creationId xmlns:a16="http://schemas.microsoft.com/office/drawing/2014/main" id="{3DABCDB7-9E1E-B3B6-4951-DE3F106DF90C}"/>
              </a:ext>
            </a:extLst>
          </p:cNvPr>
          <p:cNvCxnSpPr>
            <a:cxnSpLocks/>
            <a:stCxn id="9" idx="3"/>
            <a:endCxn id="4" idx="1"/>
          </p:cNvCxnSpPr>
          <p:nvPr/>
        </p:nvCxnSpPr>
        <p:spPr>
          <a:xfrm flipV="1">
            <a:off x="3098702" y="1499351"/>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053055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219D62-A651-AB31-3247-5D87B54E2AB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DD327CF-5BF4-3921-9C39-228403B809F1}"/>
                  </a:ext>
                </a:extLst>
              </p:cNvPr>
              <p:cNvSpPr txBox="1"/>
              <p:nvPr/>
            </p:nvSpPr>
            <p:spPr>
              <a:xfrm>
                <a:off x="713075" y="4579132"/>
                <a:ext cx="12580301" cy="7682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d>
                        <m:dPr>
                          <m:begChr m:val="["/>
                          <m:endChr m:val="]"/>
                          <m:ctrlPr>
                            <a:rPr lang="en-US" sz="6000" b="1" i="1">
                              <a:solidFill>
                                <a:schemeClr val="bg1"/>
                              </a:solidFill>
                              <a:latin typeface="Cambria Math" panose="02040503050406030204" pitchFamily="18" charset="0"/>
                            </a:rPr>
                          </m:ctrlPr>
                        </m:dPr>
                        <m:e>
                          <m:r>
                            <a:rPr lang="en-US" sz="6000" b="1">
                              <a:solidFill>
                                <a:schemeClr val="bg1"/>
                              </a:solidFill>
                              <a:latin typeface="Cambria Math" panose="02040503050406030204" pitchFamily="18" charset="0"/>
                            </a:rPr>
                            <m:t> </m:t>
                          </m:r>
                          <m:eqArr>
                            <m:eqArrPr>
                              <m:ctrlPr>
                                <a:rPr lang="en-US" sz="6000" b="1" i="1">
                                  <a:solidFill>
                                    <a:schemeClr val="bg1"/>
                                  </a:solidFill>
                                  <a:latin typeface="Cambria Math" panose="02040503050406030204" pitchFamily="18" charset="0"/>
                                </a:rPr>
                              </m:ctrlPr>
                            </m:eqArrPr>
                            <m:e>
                              <m:r>
                                <a:rPr lang="en-US" sz="6000" b="1" i="1" smtClean="0">
                                  <a:solidFill>
                                    <a:schemeClr val="bg1"/>
                                  </a:solidFill>
                                  <a:latin typeface="Cambria Math" panose="02040503050406030204" pitchFamily="18" charset="0"/>
                                </a:rPr>
                                <m:t>𝟑𝟔𝟕</m:t>
                              </m:r>
                            </m:e>
                            <m:e>
                              <m:r>
                                <a:rPr lang="en-US" sz="6000" b="1" i="1" smtClean="0">
                                  <a:solidFill>
                                    <a:schemeClr val="bg1"/>
                                  </a:solidFill>
                                  <a:latin typeface="Cambria Math" panose="02040503050406030204" pitchFamily="18" charset="0"/>
                                </a:rPr>
                                <m:t>𝟏𝟕𝟖𝟗𝟓𝟔</m:t>
                              </m:r>
                            </m:e>
                            <m:e>
                              <m:r>
                                <a:rPr lang="en-US" sz="6000" b="1" i="1" smtClean="0">
                                  <a:solidFill>
                                    <a:schemeClr val="bg1"/>
                                  </a:solidFill>
                                  <a:latin typeface="Cambria Math" panose="02040503050406030204" pitchFamily="18" charset="0"/>
                                </a:rPr>
                                <m:t>𝟑𝟔𝟓𝟒𝟔𝟕</m:t>
                              </m:r>
                            </m:e>
                            <m:e>
                              <m:r>
                                <a:rPr lang="en-US" sz="6000" b="1" i="1" smtClean="0">
                                  <a:solidFill>
                                    <a:schemeClr val="bg1"/>
                                  </a:solidFill>
                                  <a:latin typeface="Cambria Math" panose="02040503050406030204" pitchFamily="18" charset="0"/>
                                </a:rPr>
                                <m:t>𝟑𝟓𝟏𝟓𝟏𝟕</m:t>
                              </m:r>
                            </m:e>
                            <m:e>
                              <m:r>
                                <a:rPr lang="en-US" sz="6000" b="1" i="1" smtClean="0">
                                  <a:solidFill>
                                    <a:schemeClr val="bg1"/>
                                  </a:solidFill>
                                  <a:latin typeface="Cambria Math" panose="02040503050406030204" pitchFamily="18" charset="0"/>
                                </a:rPr>
                                <m:t>𝟐𝟔𝟖𝟔𝟏𝟕</m:t>
                              </m:r>
                            </m:e>
                            <m:e>
                              <m:r>
                                <a:rPr lang="en-US" sz="6000" b="1" i="1" smtClean="0">
                                  <a:solidFill>
                                    <a:schemeClr val="bg1"/>
                                  </a:solidFill>
                                  <a:latin typeface="Cambria Math" panose="02040503050406030204" pitchFamily="18" charset="0"/>
                                </a:rPr>
                                <m:t>𝟏𝟖𝟓𝟗𝟒𝟐</m:t>
                              </m:r>
                            </m:e>
                          </m:eqArr>
                          <m:r>
                            <a:rPr lang="en-US" sz="6000" b="1">
                              <a:solidFill>
                                <a:schemeClr val="bg1"/>
                              </a:solidFill>
                              <a:latin typeface="Cambria Math" panose="02040503050406030204" pitchFamily="18" charset="0"/>
                            </a:rPr>
                            <m:t> </m:t>
                          </m:r>
                        </m:e>
                      </m:d>
                    </m:oMath>
                  </m:oMathPara>
                </a14:m>
                <a:endParaRPr lang="en-US" sz="6000" b="1" dirty="0">
                  <a:solidFill>
                    <a:schemeClr val="bg1"/>
                  </a:solidFill>
                </a:endParaRPr>
              </a:p>
              <a:p>
                <a:pPr marL="0" marR="0" indent="0" algn="l" defTabSz="821531" rtl="0" fontAlgn="auto" latinLnBrk="0" hangingPunct="0">
                  <a:lnSpc>
                    <a:spcPct val="120000"/>
                  </a:lnSpc>
                  <a:spcBef>
                    <a:spcPts val="0"/>
                  </a:spcBef>
                  <a:spcAft>
                    <a:spcPts val="0"/>
                  </a:spcAft>
                  <a:buClrTx/>
                  <a:buSzTx/>
                  <a:buFontTx/>
                  <a:buNone/>
                  <a:tabLst/>
                </a:pPr>
                <a:endParaRPr kumimoji="0" lang="en-US" sz="6000" b="1" u="none" strike="noStrike" cap="none" spc="0" normalizeH="0" baseline="0" dirty="0">
                  <a:ln>
                    <a:noFill/>
                  </a:ln>
                  <a:solidFill>
                    <a:schemeClr val="bg1"/>
                  </a:solidFill>
                  <a:effectLst/>
                  <a:uFillTx/>
                  <a:sym typeface="Muli Regular"/>
                </a:endParaRPr>
              </a:p>
            </p:txBody>
          </p:sp>
        </mc:Choice>
        <mc:Fallback xmlns="">
          <p:sp>
            <p:nvSpPr>
              <p:cNvPr id="4" name="TextBox 3">
                <a:extLst>
                  <a:ext uri="{FF2B5EF4-FFF2-40B4-BE49-F238E27FC236}">
                    <a16:creationId xmlns:a16="http://schemas.microsoft.com/office/drawing/2014/main" id="{9DD327CF-5BF4-3921-9C39-228403B809F1}"/>
                  </a:ext>
                </a:extLst>
              </p:cNvPr>
              <p:cNvSpPr txBox="1">
                <a:spLocks noRot="1" noChangeAspect="1" noMove="1" noResize="1" noEditPoints="1" noAdjustHandles="1" noChangeArrowheads="1" noChangeShapeType="1" noTextEdit="1"/>
              </p:cNvSpPr>
              <p:nvPr/>
            </p:nvSpPr>
            <p:spPr>
              <a:xfrm>
                <a:off x="713075" y="4579132"/>
                <a:ext cx="12580301" cy="7682424"/>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F86E37D-CEEC-FAD8-3C53-EB1357A7D70B}"/>
              </a:ext>
            </a:extLst>
          </p:cNvPr>
          <p:cNvSpPr>
            <a:spLocks noGrp="1"/>
          </p:cNvSpPr>
          <p:nvPr>
            <p:ph type="sldNum" sz="quarter" idx="2"/>
          </p:nvPr>
        </p:nvSpPr>
        <p:spPr/>
        <p:txBody>
          <a:bodyPr/>
          <a:lstStyle/>
          <a:p>
            <a:fld id="{86CB4B4D-7CA3-9044-876B-883B54F8677D}" type="slidenum">
              <a:rPr lang="en-US" smtClean="0"/>
              <a:t>21</a:t>
            </a:fld>
            <a:endParaRPr lang="en-US" dirty="0"/>
          </a:p>
        </p:txBody>
      </p:sp>
      <p:sp>
        <p:nvSpPr>
          <p:cNvPr id="27" name="Rectangle: Rounded Corners 26">
            <a:extLst>
              <a:ext uri="{FF2B5EF4-FFF2-40B4-BE49-F238E27FC236}">
                <a16:creationId xmlns:a16="http://schemas.microsoft.com/office/drawing/2014/main" id="{C17DACFF-1BA8-EE83-1814-1D3362A7A974}"/>
              </a:ext>
            </a:extLst>
          </p:cNvPr>
          <p:cNvSpPr/>
          <p:nvPr/>
        </p:nvSpPr>
        <p:spPr>
          <a:xfrm>
            <a:off x="4501046" y="551219"/>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28" name="Rectangle: Rounded Corners 27">
            <a:extLst>
              <a:ext uri="{FF2B5EF4-FFF2-40B4-BE49-F238E27FC236}">
                <a16:creationId xmlns:a16="http://schemas.microsoft.com/office/drawing/2014/main" id="{708C0435-5A77-53C5-21DC-6F2EB58B2E24}"/>
              </a:ext>
            </a:extLst>
          </p:cNvPr>
          <p:cNvSpPr/>
          <p:nvPr/>
        </p:nvSpPr>
        <p:spPr>
          <a:xfrm>
            <a:off x="9002092" y="261777"/>
            <a:ext cx="3013841"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Measure “C” for AmBe</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(using GEANT4)</a:t>
            </a:r>
          </a:p>
        </p:txBody>
      </p:sp>
      <p:sp>
        <p:nvSpPr>
          <p:cNvPr id="32" name="Rectangle: Rounded Corners 31">
            <a:extLst>
              <a:ext uri="{FF2B5EF4-FFF2-40B4-BE49-F238E27FC236}">
                <a16:creationId xmlns:a16="http://schemas.microsoft.com/office/drawing/2014/main" id="{19AEBB77-58DC-DD9E-886A-670E7C49171C}"/>
              </a:ext>
            </a:extLst>
          </p:cNvPr>
          <p:cNvSpPr/>
          <p:nvPr/>
        </p:nvSpPr>
        <p:spPr>
          <a:xfrm>
            <a:off x="0" y="551220"/>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49" name="Straight Arrow Connector 48">
            <a:extLst>
              <a:ext uri="{FF2B5EF4-FFF2-40B4-BE49-F238E27FC236}">
                <a16:creationId xmlns:a16="http://schemas.microsoft.com/office/drawing/2014/main" id="{31D3BD15-FADD-1A88-44A3-CE3C3710FF4C}"/>
              </a:ext>
            </a:extLst>
          </p:cNvPr>
          <p:cNvCxnSpPr>
            <a:cxnSpLocks/>
            <a:stCxn id="27" idx="3"/>
            <a:endCxn id="28" idx="1"/>
          </p:cNvCxnSpPr>
          <p:nvPr/>
        </p:nvCxnSpPr>
        <p:spPr>
          <a:xfrm flipV="1">
            <a:off x="7599748" y="1499350"/>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0" name="Straight Arrow Connector 49">
            <a:extLst>
              <a:ext uri="{FF2B5EF4-FFF2-40B4-BE49-F238E27FC236}">
                <a16:creationId xmlns:a16="http://schemas.microsoft.com/office/drawing/2014/main" id="{5C77F575-ABDF-3128-04C5-C6205CEE6E59}"/>
              </a:ext>
            </a:extLst>
          </p:cNvPr>
          <p:cNvCxnSpPr>
            <a:cxnSpLocks/>
            <a:stCxn id="32" idx="3"/>
            <a:endCxn id="27" idx="1"/>
          </p:cNvCxnSpPr>
          <p:nvPr/>
        </p:nvCxnSpPr>
        <p:spPr>
          <a:xfrm flipV="1">
            <a:off x="3098702" y="1499351"/>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a16="http://schemas.microsoft.com/office/drawing/2014/main" id="{E636BD8B-7054-B23C-B2DC-D0AD4F15FD90}"/>
              </a:ext>
            </a:extLst>
          </p:cNvPr>
          <p:cNvSpPr txBox="1"/>
          <p:nvPr/>
        </p:nvSpPr>
        <p:spPr>
          <a:xfrm>
            <a:off x="12015933" y="7507479"/>
            <a:ext cx="10684224"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From 10 Million event run(AmBe)</a:t>
            </a:r>
            <a:b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b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Equivalent to ~44 hours of actual AmBe run</a:t>
            </a:r>
          </a:p>
        </p:txBody>
      </p:sp>
    </p:spTree>
    <p:extLst>
      <p:ext uri="{BB962C8B-B14F-4D97-AF65-F5344CB8AC3E}">
        <p14:creationId xmlns:p14="http://schemas.microsoft.com/office/powerpoint/2010/main" val="22465482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A92D04-D805-0904-847C-6BA2B0C5198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62A09E0-F959-7975-81DD-A2BFBF9CE3A8}"/>
                  </a:ext>
                </a:extLst>
              </p:cNvPr>
              <p:cNvSpPr txBox="1"/>
              <p:nvPr/>
            </p:nvSpPr>
            <p:spPr>
              <a:xfrm>
                <a:off x="11685875" y="2237528"/>
                <a:ext cx="12580301" cy="7670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t> ≈</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m>
                            <m:mPr>
                              <m:mcs>
                                <m:mc>
                                  <m:mcPr>
                                    <m:count m:val="3"/>
                                    <m:mcJc m:val="center"/>
                                  </m:mcPr>
                                </m:mc>
                              </m:mcs>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mPr>
                            <m:mr>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m:rPr>
                                        <m:brk m:alnAt="7"/>
                                      </m:rP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m:rPr>
                                        <m:brk m:alnAt="7"/>
                                      </m:rP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t>𝟔</m:t>
                                    </m:r>
                                  </m:sub>
                                </m:sSub>
                              </m:e>
                            </m:mr>
                            <m:m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mr>
                            <m:mr>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6000" b="1" i="1" u="none" strike="noStrike" cap="none" spc="0" normalizeH="0" baseline="0" smtClean="0">
                                        <a:ln>
                                          <a:noFill/>
                                        </a:ln>
                                        <a:solidFill>
                                          <a:schemeClr val="bg1"/>
                                        </a:solidFill>
                                        <a:effectLst/>
                                        <a:uFillTx/>
                                        <a:latin typeface="Cambria Math" panose="02040503050406030204" pitchFamily="18" charset="0"/>
                                        <a:sym typeface="Muli Regular"/>
                                      </a:rPr>
                                      <m:t>𝟔</m:t>
                                    </m:r>
                                  </m:sub>
                                </m:sSub>
                              </m:e>
                            </m:mr>
                          </m:m>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60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lang="en-US" sz="6000" b="1" i="1">
                              <a:solidFill>
                                <a:schemeClr val="bg1"/>
                              </a:solidFill>
                              <a:latin typeface="Cambria Math" panose="02040503050406030204" pitchFamily="18" charset="0"/>
                            </a:rPr>
                          </m:ctrlPr>
                        </m:dPr>
                        <m:e>
                          <m:r>
                            <a:rPr lang="en-US" sz="6000" b="1" i="0" smtClean="0">
                              <a:solidFill>
                                <a:schemeClr val="bg1"/>
                              </a:solidFill>
                              <a:latin typeface="Cambria Math" panose="02040503050406030204" pitchFamily="18" charset="0"/>
                            </a:rPr>
                            <m:t> </m:t>
                          </m:r>
                          <m:eqArr>
                            <m:eqArrPr>
                              <m:ctrlPr>
                                <a:rPr lang="en-US" sz="6000" b="1" i="1">
                                  <a:solidFill>
                                    <a:schemeClr val="bg1"/>
                                  </a:solidFill>
                                  <a:latin typeface="Cambria Math" panose="02040503050406030204" pitchFamily="18" charset="0"/>
                                </a:rPr>
                              </m:ctrlPr>
                            </m:eqArrPr>
                            <m:e>
                              <m:sSub>
                                <m:sSubPr>
                                  <m:ctrlPr>
                                    <a:rPr lang="en-US" sz="6000" b="1" i="1" smtClean="0">
                                      <a:solidFill>
                                        <a:schemeClr val="bg1"/>
                                      </a:solidFill>
                                      <a:latin typeface="Cambria Math" panose="02040503050406030204" pitchFamily="18" charset="0"/>
                                    </a:rPr>
                                  </m:ctrlPr>
                                </m:sSubPr>
                                <m:e>
                                  <m:r>
                                    <a:rPr lang="en-US" sz="6000" b="1" i="0" smtClean="0">
                                      <a:solidFill>
                                        <a:schemeClr val="bg1"/>
                                      </a:solidFill>
                                      <a:latin typeface="Cambria Math" panose="02040503050406030204" pitchFamily="18" charset="0"/>
                                    </a:rPr>
                                    <m:t>𝐒</m:t>
                                  </m:r>
                                </m:e>
                                <m:sub>
                                  <m:r>
                                    <a:rPr lang="en-US" sz="6000" b="1" i="0">
                                      <a:solidFill>
                                        <a:schemeClr val="bg1"/>
                                      </a:solidFill>
                                      <a:latin typeface="Cambria Math" panose="02040503050406030204" pitchFamily="18" charset="0"/>
                                    </a:rPr>
                                    <m:t>𝟏</m:t>
                                  </m:r>
                                </m:sub>
                              </m:sSub>
                            </m:e>
                            <m:e>
                              <m:sSub>
                                <m:sSubPr>
                                  <m:ctrlPr>
                                    <a:rPr lang="en-US" sz="6000" b="1" i="1">
                                      <a:solidFill>
                                        <a:schemeClr val="bg1"/>
                                      </a:solidFill>
                                      <a:latin typeface="Cambria Math" panose="02040503050406030204" pitchFamily="18" charset="0"/>
                                    </a:rPr>
                                  </m:ctrlPr>
                                </m:sSubPr>
                                <m:e>
                                  <m:r>
                                    <a:rPr lang="en-US" sz="6000" b="1" i="0" smtClean="0">
                                      <a:solidFill>
                                        <a:schemeClr val="bg1"/>
                                      </a:solidFill>
                                      <a:latin typeface="Cambria Math" panose="02040503050406030204" pitchFamily="18" charset="0"/>
                                    </a:rPr>
                                    <m:t>𝐒</m:t>
                                  </m:r>
                                </m:e>
                                <m:sub>
                                  <m:r>
                                    <a:rPr lang="en-US" sz="6000" b="1" i="0">
                                      <a:solidFill>
                                        <a:schemeClr val="bg1"/>
                                      </a:solidFill>
                                      <a:latin typeface="Cambria Math" panose="02040503050406030204" pitchFamily="18" charset="0"/>
                                    </a:rPr>
                                    <m:t>𝟐</m:t>
                                  </m:r>
                                </m:sub>
                              </m:sSub>
                            </m:e>
                            <m:e>
                              <m:sSub>
                                <m:sSubPr>
                                  <m:ctrlPr>
                                    <a:rPr lang="en-US" sz="6000" b="1" i="1">
                                      <a:solidFill>
                                        <a:schemeClr val="bg1"/>
                                      </a:solidFill>
                                      <a:latin typeface="Cambria Math" panose="02040503050406030204" pitchFamily="18" charset="0"/>
                                    </a:rPr>
                                  </m:ctrlPr>
                                </m:sSubPr>
                                <m:e>
                                  <m:r>
                                    <a:rPr lang="en-US" sz="6000" b="1" i="0">
                                      <a:solidFill>
                                        <a:schemeClr val="bg1"/>
                                      </a:solidFill>
                                      <a:latin typeface="Cambria Math" panose="02040503050406030204" pitchFamily="18" charset="0"/>
                                    </a:rPr>
                                    <m:t>𝐒</m:t>
                                  </m:r>
                                </m:e>
                                <m:sub>
                                  <m:r>
                                    <a:rPr lang="en-US" sz="6000" b="1" i="0">
                                      <a:solidFill>
                                        <a:schemeClr val="bg1"/>
                                      </a:solidFill>
                                      <a:latin typeface="Cambria Math" panose="02040503050406030204" pitchFamily="18" charset="0"/>
                                    </a:rPr>
                                    <m:t>𝟑</m:t>
                                  </m:r>
                                </m:sub>
                              </m:sSub>
                            </m:e>
                            <m:e>
                              <m:sSub>
                                <m:sSubPr>
                                  <m:ctrlPr>
                                    <a:rPr lang="en-US" sz="6000" b="1" i="1" smtClean="0">
                                      <a:solidFill>
                                        <a:schemeClr val="bg1"/>
                                      </a:solidFill>
                                      <a:latin typeface="Cambria Math" panose="02040503050406030204" pitchFamily="18" charset="0"/>
                                    </a:rPr>
                                  </m:ctrlPr>
                                </m:sSubPr>
                                <m:e>
                                  <m:r>
                                    <a:rPr lang="en-US" sz="6000" b="1" i="0" smtClean="0">
                                      <a:solidFill>
                                        <a:schemeClr val="bg1"/>
                                      </a:solidFill>
                                      <a:latin typeface="Cambria Math" panose="02040503050406030204" pitchFamily="18" charset="0"/>
                                    </a:rPr>
                                    <m:t>𝐒</m:t>
                                  </m:r>
                                </m:e>
                                <m:sub>
                                  <m:r>
                                    <a:rPr lang="en-US" sz="6000" b="1" i="0" smtClean="0">
                                      <a:solidFill>
                                        <a:schemeClr val="bg1"/>
                                      </a:solidFill>
                                      <a:latin typeface="Cambria Math" panose="02040503050406030204" pitchFamily="18" charset="0"/>
                                    </a:rPr>
                                    <m:t>𝟒</m:t>
                                  </m:r>
                                </m:sub>
                              </m:sSub>
                            </m:e>
                            <m:e>
                              <m:sSub>
                                <m:sSubPr>
                                  <m:ctrlPr>
                                    <a:rPr lang="en-US" sz="6000" b="1" i="1">
                                      <a:solidFill>
                                        <a:schemeClr val="bg1"/>
                                      </a:solidFill>
                                      <a:latin typeface="Cambria Math" panose="02040503050406030204" pitchFamily="18" charset="0"/>
                                    </a:rPr>
                                  </m:ctrlPr>
                                </m:sSubPr>
                                <m:e>
                                  <m:r>
                                    <a:rPr lang="en-US" sz="6000" b="1" i="0">
                                      <a:solidFill>
                                        <a:schemeClr val="bg1"/>
                                      </a:solidFill>
                                      <a:latin typeface="Cambria Math" panose="02040503050406030204" pitchFamily="18" charset="0"/>
                                    </a:rPr>
                                    <m:t>𝐒</m:t>
                                  </m:r>
                                </m:e>
                                <m:sub>
                                  <m:r>
                                    <a:rPr lang="en-US" sz="6000" b="1" i="1" smtClean="0">
                                      <a:solidFill>
                                        <a:schemeClr val="bg1"/>
                                      </a:solidFill>
                                      <a:latin typeface="Cambria Math" panose="02040503050406030204" pitchFamily="18" charset="0"/>
                                    </a:rPr>
                                    <m:t>𝟓</m:t>
                                  </m:r>
                                </m:sub>
                              </m:sSub>
                            </m:e>
                            <m:e>
                              <m:sSub>
                                <m:sSubPr>
                                  <m:ctrlPr>
                                    <a:rPr lang="en-US" sz="6000" b="1" i="1">
                                      <a:solidFill>
                                        <a:schemeClr val="bg1"/>
                                      </a:solidFill>
                                      <a:latin typeface="Cambria Math" panose="02040503050406030204" pitchFamily="18" charset="0"/>
                                    </a:rPr>
                                  </m:ctrlPr>
                                </m:sSubPr>
                                <m:e>
                                  <m:r>
                                    <a:rPr lang="en-US" sz="6000" b="1" i="0" smtClean="0">
                                      <a:solidFill>
                                        <a:schemeClr val="bg1"/>
                                      </a:solidFill>
                                      <a:latin typeface="Cambria Math" panose="02040503050406030204" pitchFamily="18" charset="0"/>
                                    </a:rPr>
                                    <m:t>𝐒</m:t>
                                  </m:r>
                                </m:e>
                                <m:sub>
                                  <m:r>
                                    <a:rPr lang="en-US" sz="6000" b="1" i="1" smtClean="0">
                                      <a:solidFill>
                                        <a:schemeClr val="bg1"/>
                                      </a:solidFill>
                                      <a:latin typeface="Cambria Math" panose="02040503050406030204" pitchFamily="18" charset="0"/>
                                    </a:rPr>
                                    <m:t>𝟔</m:t>
                                  </m:r>
                                </m:sub>
                              </m:sSub>
                            </m:e>
                          </m:eqArr>
                          <m:r>
                            <a:rPr lang="en-US" sz="6000" b="1" i="0" smtClean="0">
                              <a:solidFill>
                                <a:schemeClr val="bg1"/>
                              </a:solidFill>
                              <a:latin typeface="Cambria Math" panose="02040503050406030204" pitchFamily="18" charset="0"/>
                            </a:rPr>
                            <m:t> </m:t>
                          </m:r>
                        </m:e>
                      </m:d>
                      <m:r>
                        <a:rPr lang="en-US" sz="6000" b="1" i="0">
                          <a:solidFill>
                            <a:schemeClr val="bg1"/>
                          </a:solidFill>
                          <a:latin typeface="Cambria Math" panose="02040503050406030204" pitchFamily="18" charset="0"/>
                        </a:rPr>
                        <m:t> </m:t>
                      </m:r>
                    </m:oMath>
                  </m:oMathPara>
                </a14:m>
                <a:endParaRPr lang="en-US" sz="6000" b="1" dirty="0">
                  <a:solidFill>
                    <a:schemeClr val="bg1"/>
                  </a:solidFill>
                </a:endParaRPr>
              </a:p>
              <a:p>
                <a:pPr marL="0" marR="0" indent="0" algn="l" defTabSz="821531" rtl="0" fontAlgn="auto" latinLnBrk="0" hangingPunct="0">
                  <a:lnSpc>
                    <a:spcPct val="120000"/>
                  </a:lnSpc>
                  <a:spcBef>
                    <a:spcPts val="0"/>
                  </a:spcBef>
                  <a:spcAft>
                    <a:spcPts val="0"/>
                  </a:spcAft>
                  <a:buClrTx/>
                  <a:buSzTx/>
                  <a:buFontTx/>
                  <a:buNone/>
                  <a:tabLst/>
                </a:pPr>
                <a:endParaRPr kumimoji="0" lang="en-US" sz="6000" b="1" u="none" strike="noStrike" cap="none" spc="0" normalizeH="0" baseline="0" dirty="0">
                  <a:ln>
                    <a:noFill/>
                  </a:ln>
                  <a:solidFill>
                    <a:schemeClr val="bg1"/>
                  </a:solidFill>
                  <a:effectLst/>
                  <a:uFillTx/>
                  <a:sym typeface="Muli Regular"/>
                </a:endParaRPr>
              </a:p>
            </p:txBody>
          </p:sp>
        </mc:Choice>
        <mc:Fallback xmlns="">
          <p:sp>
            <p:nvSpPr>
              <p:cNvPr id="4" name="TextBox 3">
                <a:extLst>
                  <a:ext uri="{FF2B5EF4-FFF2-40B4-BE49-F238E27FC236}">
                    <a16:creationId xmlns:a16="http://schemas.microsoft.com/office/drawing/2014/main" id="{E62A09E0-F959-7975-81DD-A2BFBF9CE3A8}"/>
                  </a:ext>
                </a:extLst>
              </p:cNvPr>
              <p:cNvSpPr txBox="1">
                <a:spLocks noRot="1" noChangeAspect="1" noMove="1" noResize="1" noEditPoints="1" noAdjustHandles="1" noChangeArrowheads="1" noChangeShapeType="1" noTextEdit="1"/>
              </p:cNvSpPr>
              <p:nvPr/>
            </p:nvSpPr>
            <p:spPr>
              <a:xfrm>
                <a:off x="11685875" y="2237528"/>
                <a:ext cx="12580301" cy="7670241"/>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E4C5102B-392C-4CA8-72FF-06DD2E8FF340}"/>
              </a:ext>
            </a:extLst>
          </p:cNvPr>
          <p:cNvSpPr>
            <a:spLocks noGrp="1"/>
          </p:cNvSpPr>
          <p:nvPr>
            <p:ph type="sldNum" sz="quarter" idx="2"/>
          </p:nvPr>
        </p:nvSpPr>
        <p:spPr/>
        <p:txBody>
          <a:bodyPr/>
          <a:lstStyle/>
          <a:p>
            <a:fld id="{86CB4B4D-7CA3-9044-876B-883B54F8677D}" type="slidenum">
              <a:rPr lang="en-US" smtClean="0"/>
              <a:t>22</a:t>
            </a:fld>
            <a:endParaRPr lang="en-US" dirty="0"/>
          </a:p>
        </p:txBody>
      </p:sp>
      <p:cxnSp>
        <p:nvCxnSpPr>
          <p:cNvPr id="9" name="Connector: Curved 8">
            <a:extLst>
              <a:ext uri="{FF2B5EF4-FFF2-40B4-BE49-F238E27FC236}">
                <a16:creationId xmlns:a16="http://schemas.microsoft.com/office/drawing/2014/main" id="{C85B6F99-54D3-A8D0-04C6-C74E950F36EE}"/>
              </a:ext>
            </a:extLst>
          </p:cNvPr>
          <p:cNvCxnSpPr>
            <a:cxnSpLocks/>
          </p:cNvCxnSpPr>
          <p:nvPr/>
        </p:nvCxnSpPr>
        <p:spPr>
          <a:xfrm rot="10800000" flipV="1">
            <a:off x="8629760" y="7815239"/>
            <a:ext cx="13151250" cy="2092529"/>
          </a:xfrm>
          <a:prstGeom prst="curvedConnector3">
            <a:avLst>
              <a:gd name="adj1" fmla="val 50000"/>
            </a:avLst>
          </a:prstGeom>
          <a:noFill/>
          <a:ln w="762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3" name="Rectangle: Rounded Corners 12">
            <a:extLst>
              <a:ext uri="{FF2B5EF4-FFF2-40B4-BE49-F238E27FC236}">
                <a16:creationId xmlns:a16="http://schemas.microsoft.com/office/drawing/2014/main" id="{EF5F8537-DA76-0E91-8967-6F0E785B8B0C}"/>
              </a:ext>
            </a:extLst>
          </p:cNvPr>
          <p:cNvSpPr/>
          <p:nvPr/>
        </p:nvSpPr>
        <p:spPr>
          <a:xfrm>
            <a:off x="8212681" y="3774921"/>
            <a:ext cx="3314577" cy="1181173"/>
          </a:xfrm>
          <a:prstGeom prst="roundRect">
            <a:avLst/>
          </a:prstGeom>
          <a:solidFill>
            <a:schemeClr val="tx1">
              <a:lumMod val="85000"/>
              <a:lumOff val="1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dirty="0">
                <a:solidFill>
                  <a:srgbClr val="FFFFFF"/>
                </a:solidFill>
                <a:latin typeface="Helvetica Neue Medium"/>
                <a:ea typeface="Helvetica Neue Medium"/>
                <a:cs typeface="Helvetica Neue Medium"/>
                <a:sym typeface="Helvetica Neue Medium"/>
              </a:rPr>
              <a:t>Response</a:t>
            </a:r>
            <a:br>
              <a:rPr lang="en-US" sz="3000" dirty="0">
                <a:solidFill>
                  <a:srgbClr val="FFFFFF"/>
                </a:solidFill>
                <a:latin typeface="Helvetica Neue Medium"/>
                <a:ea typeface="Helvetica Neue Medium"/>
                <a:cs typeface="Helvetica Neue Medium"/>
                <a:sym typeface="Helvetica Neue Medium"/>
              </a:rPr>
            </a:br>
            <a:r>
              <a:rPr lang="en-US" sz="3000" dirty="0">
                <a:solidFill>
                  <a:srgbClr val="FFFFFF"/>
                </a:solidFill>
                <a:latin typeface="Helvetica Neue Medium"/>
                <a:ea typeface="Helvetica Neue Medium"/>
                <a:cs typeface="Helvetica Neue Medium"/>
                <a:sym typeface="Helvetica Neue Medium"/>
              </a:rPr>
              <a:t>(GEANT4)</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0" name="Rectangle: Rounded Corners 19">
            <a:extLst>
              <a:ext uri="{FF2B5EF4-FFF2-40B4-BE49-F238E27FC236}">
                <a16:creationId xmlns:a16="http://schemas.microsoft.com/office/drawing/2014/main" id="{A33C676C-E0E0-D1AC-B0CB-34FC8F7C18D4}"/>
              </a:ext>
            </a:extLst>
          </p:cNvPr>
          <p:cNvSpPr/>
          <p:nvPr/>
        </p:nvSpPr>
        <p:spPr>
          <a:xfrm>
            <a:off x="4716709" y="6515182"/>
            <a:ext cx="4071668" cy="1181173"/>
          </a:xfrm>
          <a:prstGeom prst="roundRect">
            <a:avLst/>
          </a:prstGeom>
          <a:solidFill>
            <a:schemeClr val="tx1">
              <a:lumMod val="85000"/>
              <a:lumOff val="1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Use unfolding</a:t>
            </a:r>
            <a:b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algorithm</a:t>
            </a:r>
          </a:p>
        </p:txBody>
      </p:sp>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59E4689E-D527-7193-4FA4-96B2B71ABDE6}"/>
                  </a:ext>
                </a:extLst>
              </p:cNvPr>
              <p:cNvSpPr/>
              <p:nvPr/>
            </p:nvSpPr>
            <p:spPr>
              <a:xfrm>
                <a:off x="4875323" y="9338353"/>
                <a:ext cx="3754437" cy="2202730"/>
              </a:xfrm>
              <a:prstGeom prst="roundRect">
                <a:avLst/>
              </a:prstGeom>
              <a:solidFill>
                <a:schemeClr val="tx1">
                  <a:lumMod val="85000"/>
                  <a:lumOff val="1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dirty="0">
                    <a:solidFill>
                      <a:srgbClr val="FFFFFF"/>
                    </a:solidFill>
                    <a:latin typeface="Helvetica Neue Medium"/>
                    <a:ea typeface="Helvetica Neue Medium"/>
                    <a:cs typeface="Helvetica Neue Medium"/>
                    <a:sym typeface="Helvetica Neue Medium"/>
                  </a:rPr>
                  <a:t>Output:</a:t>
                </a:r>
                <a:br>
                  <a:rPr lang="en-US" sz="3000" dirty="0">
                    <a:solidFill>
                      <a:srgbClr val="FFFFFF"/>
                    </a:solidFill>
                    <a:latin typeface="Helvetica Neue Medium"/>
                    <a:ea typeface="Helvetica Neue Medium"/>
                    <a:cs typeface="Helvetica Neue Medium"/>
                    <a:sym typeface="Helvetica Neue Medium"/>
                  </a:rPr>
                </a:br>
                <a14:m>
                  <m:oMath xmlns:m="http://schemas.openxmlformats.org/officeDocument/2006/math">
                    <m:r>
                      <a:rPr lang="en-US" sz="3000" b="0" i="1" smtClean="0">
                        <a:solidFill>
                          <a:srgbClr val="FFFFFF"/>
                        </a:solidFill>
                        <a:latin typeface="Cambria Math" panose="02040503050406030204" pitchFamily="18" charset="0"/>
                        <a:ea typeface="Helvetica Neue Medium"/>
                        <a:cs typeface="Helvetica Neue Medium"/>
                        <a:sym typeface="Helvetica Neue Medium"/>
                      </a:rPr>
                      <m:t>𝑆</m:t>
                    </m:r>
                  </m:oMath>
                </a14:m>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a:t>
                </a:r>
              </a:p>
              <a:p>
                <a:pPr marL="0" marR="0" indent="0" algn="ctr" defTabSz="821531" rtl="0" fontAlgn="auto" latinLnBrk="0" hangingPunct="0">
                  <a:lnSpc>
                    <a:spcPct val="100000"/>
                  </a:lnSpc>
                  <a:spcBef>
                    <a:spcPts val="0"/>
                  </a:spcBef>
                  <a:spcAft>
                    <a:spcPts val="0"/>
                  </a:spcAft>
                  <a:buClrTx/>
                  <a:buSzTx/>
                  <a:buFontTx/>
                  <a:buNone/>
                  <a:tabLst/>
                </a:pPr>
                <a:r>
                  <a:rPr lang="en-US" sz="3000" dirty="0">
                    <a:solidFill>
                      <a:srgbClr val="FFFFFF"/>
                    </a:solidFill>
                    <a:latin typeface="Helvetica Neue Medium"/>
                    <a:ea typeface="Helvetica Neue Medium"/>
                    <a:cs typeface="Helvetica Neue Medium"/>
                    <a:sym typeface="Helvetica Neue Medium"/>
                  </a:rPr>
                  <a:t>(Predicted source counts)</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mc:Choice>
        <mc:Fallback xmlns="">
          <p:sp>
            <p:nvSpPr>
              <p:cNvPr id="24" name="Rectangle: Rounded Corners 23">
                <a:extLst>
                  <a:ext uri="{FF2B5EF4-FFF2-40B4-BE49-F238E27FC236}">
                    <a16:creationId xmlns:a16="http://schemas.microsoft.com/office/drawing/2014/main" id="{59E4689E-D527-7193-4FA4-96B2B71ABDE6}"/>
                  </a:ext>
                </a:extLst>
              </p:cNvPr>
              <p:cNvSpPr>
                <a:spLocks noRot="1" noChangeAspect="1" noMove="1" noResize="1" noEditPoints="1" noAdjustHandles="1" noChangeArrowheads="1" noChangeShapeType="1" noTextEdit="1"/>
              </p:cNvSpPr>
              <p:nvPr/>
            </p:nvSpPr>
            <p:spPr>
              <a:xfrm>
                <a:off x="4875323" y="9338353"/>
                <a:ext cx="3754437" cy="2202730"/>
              </a:xfrm>
              <a:prstGeom prst="roundRect">
                <a:avLst/>
              </a:prstGeom>
              <a:blipFill>
                <a:blip r:embed="rId4"/>
                <a:stretch>
                  <a:fillRect b="-1928"/>
                </a:stretch>
              </a:blipFill>
              <a:ln w="12700" cap="flat">
                <a:solidFill>
                  <a:schemeClr val="bg1"/>
                </a:solidFill>
                <a:miter lim="400000"/>
              </a:ln>
              <a:effectLst/>
            </p:spPr>
            <p:txBody>
              <a:bodyPr/>
              <a:lstStyle/>
              <a:p>
                <a:r>
                  <a:rPr lang="en-US">
                    <a:noFill/>
                  </a:rPr>
                  <a:t> </a:t>
                </a:r>
              </a:p>
            </p:txBody>
          </p:sp>
        </mc:Fallback>
      </mc:AlternateContent>
      <p:sp>
        <p:nvSpPr>
          <p:cNvPr id="29" name="Arrow: Right 28">
            <a:extLst>
              <a:ext uri="{FF2B5EF4-FFF2-40B4-BE49-F238E27FC236}">
                <a16:creationId xmlns:a16="http://schemas.microsoft.com/office/drawing/2014/main" id="{9565D34D-0F86-72BD-EFE0-65658A78E91F}"/>
              </a:ext>
            </a:extLst>
          </p:cNvPr>
          <p:cNvSpPr/>
          <p:nvPr/>
        </p:nvSpPr>
        <p:spPr>
          <a:xfrm rot="7202088">
            <a:off x="8016446" y="5298022"/>
            <a:ext cx="1543863" cy="974785"/>
          </a:xfrm>
          <a:prstGeom prst="rightArrow">
            <a:avLst/>
          </a:prstGeom>
          <a:solidFill>
            <a:schemeClr val="tx1">
              <a:lumMod val="85000"/>
              <a:lumOff val="1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Arrow: Right 29">
            <a:extLst>
              <a:ext uri="{FF2B5EF4-FFF2-40B4-BE49-F238E27FC236}">
                <a16:creationId xmlns:a16="http://schemas.microsoft.com/office/drawing/2014/main" id="{F24A8478-F6F2-4558-D885-C6176F16CEBC}"/>
              </a:ext>
            </a:extLst>
          </p:cNvPr>
          <p:cNvSpPr/>
          <p:nvPr/>
        </p:nvSpPr>
        <p:spPr>
          <a:xfrm rot="5400000">
            <a:off x="5990986" y="8089404"/>
            <a:ext cx="1523113" cy="974785"/>
          </a:xfrm>
          <a:prstGeom prst="rightArrow">
            <a:avLst/>
          </a:prstGeom>
          <a:solidFill>
            <a:schemeClr val="tx1">
              <a:lumMod val="85000"/>
              <a:lumOff val="1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Rectangle: Rounded Corners 33">
            <a:extLst>
              <a:ext uri="{FF2B5EF4-FFF2-40B4-BE49-F238E27FC236}">
                <a16:creationId xmlns:a16="http://schemas.microsoft.com/office/drawing/2014/main" id="{F7E9A5B8-4C71-F828-17D6-525FAA9DFAB4}"/>
              </a:ext>
            </a:extLst>
          </p:cNvPr>
          <p:cNvSpPr/>
          <p:nvPr/>
        </p:nvSpPr>
        <p:spPr>
          <a:xfrm>
            <a:off x="1491700" y="3774922"/>
            <a:ext cx="3754437" cy="1181173"/>
          </a:xfrm>
          <a:prstGeom prst="roundRect">
            <a:avLst/>
          </a:prstGeom>
          <a:solidFill>
            <a:schemeClr val="tx1">
              <a:lumMod val="85000"/>
              <a:lumOff val="1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dirty="0">
                <a:solidFill>
                  <a:srgbClr val="FFFFFF"/>
                </a:solidFill>
                <a:latin typeface="Helvetica Neue Medium"/>
                <a:ea typeface="Helvetica Neue Medium"/>
                <a:cs typeface="Helvetica Neue Medium"/>
                <a:sym typeface="Helvetica Neue Medium"/>
              </a:rPr>
              <a:t>Counts</a:t>
            </a:r>
            <a:br>
              <a:rPr lang="en-US" sz="3000" dirty="0">
                <a:solidFill>
                  <a:srgbClr val="FFFFFF"/>
                </a:solidFill>
                <a:latin typeface="Helvetica Neue Medium"/>
                <a:ea typeface="Helvetica Neue Medium"/>
                <a:cs typeface="Helvetica Neue Medium"/>
                <a:sym typeface="Helvetica Neue Medium"/>
              </a:rPr>
            </a:br>
            <a:r>
              <a:rPr lang="en-US" sz="3000" dirty="0">
                <a:solidFill>
                  <a:srgbClr val="FFFFFF"/>
                </a:solidFill>
                <a:latin typeface="Helvetica Neue Medium"/>
                <a:ea typeface="Helvetica Neue Medium"/>
                <a:cs typeface="Helvetica Neue Medium"/>
                <a:sym typeface="Helvetica Neue Medium"/>
              </a:rPr>
              <a:t>(GEANT4)</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5" name="Arrow: Right 34">
            <a:extLst>
              <a:ext uri="{FF2B5EF4-FFF2-40B4-BE49-F238E27FC236}">
                <a16:creationId xmlns:a16="http://schemas.microsoft.com/office/drawing/2014/main" id="{516C0DE9-C8E0-1B59-82D8-B133EF05F7DE}"/>
              </a:ext>
            </a:extLst>
          </p:cNvPr>
          <p:cNvSpPr/>
          <p:nvPr/>
        </p:nvSpPr>
        <p:spPr>
          <a:xfrm rot="3763270">
            <a:off x="3580734" y="5315633"/>
            <a:ext cx="1573336" cy="974785"/>
          </a:xfrm>
          <a:prstGeom prst="rightArrow">
            <a:avLst/>
          </a:prstGeom>
          <a:solidFill>
            <a:schemeClr val="tx1">
              <a:lumMod val="85000"/>
              <a:lumOff val="1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48" name="Connector: Curved 47">
            <a:extLst>
              <a:ext uri="{FF2B5EF4-FFF2-40B4-BE49-F238E27FC236}">
                <a16:creationId xmlns:a16="http://schemas.microsoft.com/office/drawing/2014/main" id="{C911B8BE-6F5F-BF23-D92B-9A53A9F5F6E7}"/>
              </a:ext>
            </a:extLst>
          </p:cNvPr>
          <p:cNvCxnSpPr>
            <a:cxnSpLocks/>
            <a:endCxn id="13" idx="0"/>
          </p:cNvCxnSpPr>
          <p:nvPr/>
        </p:nvCxnSpPr>
        <p:spPr>
          <a:xfrm rot="10800000">
            <a:off x="9869970" y="3774922"/>
            <a:ext cx="5693118" cy="961671"/>
          </a:xfrm>
          <a:prstGeom prst="curvedConnector4">
            <a:avLst>
              <a:gd name="adj1" fmla="val 15850"/>
              <a:gd name="adj2" fmla="val 169412"/>
            </a:avLst>
          </a:prstGeom>
          <a:noFill/>
          <a:ln w="762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2" name="Connector: Curved 51">
            <a:extLst>
              <a:ext uri="{FF2B5EF4-FFF2-40B4-BE49-F238E27FC236}">
                <a16:creationId xmlns:a16="http://schemas.microsoft.com/office/drawing/2014/main" id="{6868645F-BAC4-E6FB-D877-62F930B363B4}"/>
              </a:ext>
            </a:extLst>
          </p:cNvPr>
          <p:cNvCxnSpPr>
            <a:cxnSpLocks/>
            <a:endCxn id="34" idx="3"/>
          </p:cNvCxnSpPr>
          <p:nvPr/>
        </p:nvCxnSpPr>
        <p:spPr>
          <a:xfrm rot="10800000">
            <a:off x="5246138" y="4365510"/>
            <a:ext cx="7189703" cy="1888987"/>
          </a:xfrm>
          <a:prstGeom prst="curvedConnector3">
            <a:avLst>
              <a:gd name="adj1" fmla="val 50000"/>
            </a:avLst>
          </a:prstGeom>
          <a:noFill/>
          <a:ln w="762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7" name="Rectangle: Rounded Corners 26">
            <a:extLst>
              <a:ext uri="{FF2B5EF4-FFF2-40B4-BE49-F238E27FC236}">
                <a16:creationId xmlns:a16="http://schemas.microsoft.com/office/drawing/2014/main" id="{080BCFEB-DDA0-69C8-05F3-BB5A91312C4E}"/>
              </a:ext>
            </a:extLst>
          </p:cNvPr>
          <p:cNvSpPr/>
          <p:nvPr/>
        </p:nvSpPr>
        <p:spPr>
          <a:xfrm>
            <a:off x="4501046" y="551219"/>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28" name="Rectangle: Rounded Corners 27">
            <a:extLst>
              <a:ext uri="{FF2B5EF4-FFF2-40B4-BE49-F238E27FC236}">
                <a16:creationId xmlns:a16="http://schemas.microsoft.com/office/drawing/2014/main" id="{D285D514-A82A-A244-391A-CE09C8390370}"/>
              </a:ext>
            </a:extLst>
          </p:cNvPr>
          <p:cNvSpPr/>
          <p:nvPr/>
        </p:nvSpPr>
        <p:spPr>
          <a:xfrm>
            <a:off x="9002092" y="261777"/>
            <a:ext cx="3013841"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Measure “C” for AmBe</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(using GEANT4)</a:t>
            </a:r>
          </a:p>
        </p:txBody>
      </p:sp>
      <mc:AlternateContent xmlns:mc="http://schemas.openxmlformats.org/markup-compatibility/2006" xmlns:a14="http://schemas.microsoft.com/office/drawing/2010/main">
        <mc:Choice Requires="a14">
          <p:sp>
            <p:nvSpPr>
              <p:cNvPr id="31" name="Rectangle: Rounded Corners 30">
                <a:extLst>
                  <a:ext uri="{FF2B5EF4-FFF2-40B4-BE49-F238E27FC236}">
                    <a16:creationId xmlns:a16="http://schemas.microsoft.com/office/drawing/2014/main" id="{92C156BB-1D88-62CB-7D6B-63233AC0296D}"/>
                  </a:ext>
                </a:extLst>
              </p:cNvPr>
              <p:cNvSpPr/>
              <p:nvPr/>
            </p:nvSpPr>
            <p:spPr>
              <a:xfrm>
                <a:off x="13418277" y="261777"/>
                <a:ext cx="3360527"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dirty="0">
                    <a:solidFill>
                      <a:srgbClr val="FFFFFF"/>
                    </a:solidFill>
                    <a:latin typeface="Helvetica Neue Medium"/>
                    <a:ea typeface="Helvetica Neue Medium"/>
                    <a:cs typeface="Helvetica Neue Medium"/>
                    <a:sym typeface="Helvetica Neue Medium"/>
                  </a:rPr>
                  <a:t>Unfolding:</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Predicted AmBe counts</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“S</a:t>
                </a:r>
                <a14:m>
                  <m:oMath xmlns:m="http://schemas.openxmlformats.org/officeDocument/2006/math">
                    <m:r>
                      <a:rPr lang="en-US" sz="3400" b="0" i="1" smtClean="0">
                        <a:solidFill>
                          <a:srgbClr val="FFFFFF"/>
                        </a:solidFill>
                        <a:latin typeface="Cambria Math" panose="02040503050406030204" pitchFamily="18" charset="0"/>
                        <a:ea typeface="Helvetica Neue Medium"/>
                        <a:cs typeface="Helvetica Neue Medium"/>
                        <a:sym typeface="Helvetica Neue Medium"/>
                      </a:rPr>
                      <m:t>"</m:t>
                    </m:r>
                  </m:oMath>
                </a14:m>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mc:Choice>
        <mc:Fallback xmlns="">
          <p:sp>
            <p:nvSpPr>
              <p:cNvPr id="31" name="Rectangle: Rounded Corners 30">
                <a:extLst>
                  <a:ext uri="{FF2B5EF4-FFF2-40B4-BE49-F238E27FC236}">
                    <a16:creationId xmlns:a16="http://schemas.microsoft.com/office/drawing/2014/main" id="{92C156BB-1D88-62CB-7D6B-63233AC0296D}"/>
                  </a:ext>
                </a:extLst>
              </p:cNvPr>
              <p:cNvSpPr>
                <a:spLocks noRot="1" noChangeAspect="1" noMove="1" noResize="1" noEditPoints="1" noAdjustHandles="1" noChangeArrowheads="1" noChangeShapeType="1" noTextEdit="1"/>
              </p:cNvSpPr>
              <p:nvPr/>
            </p:nvSpPr>
            <p:spPr>
              <a:xfrm>
                <a:off x="13418277" y="261777"/>
                <a:ext cx="3360527" cy="2475145"/>
              </a:xfrm>
              <a:prstGeom prst="roundRect">
                <a:avLst/>
              </a:prstGeom>
              <a:blipFill>
                <a:blip r:embed="rId7"/>
                <a:stretch>
                  <a:fillRect b="-2206"/>
                </a:stretch>
              </a:blipFill>
              <a:ln w="12700" cap="flat">
                <a:solidFill>
                  <a:schemeClr val="bg1"/>
                </a:solidFill>
                <a:miter lim="400000"/>
              </a:ln>
              <a:effectLst/>
            </p:spPr>
            <p:txBody>
              <a:bodyPr/>
              <a:lstStyle/>
              <a:p>
                <a:r>
                  <a:rPr lang="en-US">
                    <a:noFill/>
                  </a:rPr>
                  <a:t> </a:t>
                </a:r>
              </a:p>
            </p:txBody>
          </p:sp>
        </mc:Fallback>
      </mc:AlternateContent>
      <p:sp>
        <p:nvSpPr>
          <p:cNvPr id="32" name="Rectangle: Rounded Corners 31">
            <a:extLst>
              <a:ext uri="{FF2B5EF4-FFF2-40B4-BE49-F238E27FC236}">
                <a16:creationId xmlns:a16="http://schemas.microsoft.com/office/drawing/2014/main" id="{4F5F23B9-259C-1512-7232-1AF58BBE2F13}"/>
              </a:ext>
            </a:extLst>
          </p:cNvPr>
          <p:cNvSpPr/>
          <p:nvPr/>
        </p:nvSpPr>
        <p:spPr>
          <a:xfrm>
            <a:off x="0" y="551220"/>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47" name="Straight Arrow Connector 46">
            <a:extLst>
              <a:ext uri="{FF2B5EF4-FFF2-40B4-BE49-F238E27FC236}">
                <a16:creationId xmlns:a16="http://schemas.microsoft.com/office/drawing/2014/main" id="{CA0E2D38-F54A-45D7-39FE-5868D865EEAF}"/>
              </a:ext>
            </a:extLst>
          </p:cNvPr>
          <p:cNvCxnSpPr>
            <a:cxnSpLocks/>
            <a:stCxn id="28" idx="3"/>
          </p:cNvCxnSpPr>
          <p:nvPr/>
        </p:nvCxnSpPr>
        <p:spPr>
          <a:xfrm>
            <a:off x="12015933" y="1499350"/>
            <a:ext cx="1402344"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9340BF43-85F8-BC9A-FD80-A0C82CDE222F}"/>
              </a:ext>
            </a:extLst>
          </p:cNvPr>
          <p:cNvCxnSpPr>
            <a:cxnSpLocks/>
            <a:stCxn id="27" idx="3"/>
            <a:endCxn id="28" idx="1"/>
          </p:cNvCxnSpPr>
          <p:nvPr/>
        </p:nvCxnSpPr>
        <p:spPr>
          <a:xfrm flipV="1">
            <a:off x="7599748" y="1499350"/>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0" name="Straight Arrow Connector 49">
            <a:extLst>
              <a:ext uri="{FF2B5EF4-FFF2-40B4-BE49-F238E27FC236}">
                <a16:creationId xmlns:a16="http://schemas.microsoft.com/office/drawing/2014/main" id="{1F575894-1981-C6CA-BC98-6D1B39FA8969}"/>
              </a:ext>
            </a:extLst>
          </p:cNvPr>
          <p:cNvCxnSpPr>
            <a:cxnSpLocks/>
            <a:stCxn id="32" idx="3"/>
            <a:endCxn id="27" idx="1"/>
          </p:cNvCxnSpPr>
          <p:nvPr/>
        </p:nvCxnSpPr>
        <p:spPr>
          <a:xfrm flipV="1">
            <a:off x="3098702" y="1499351"/>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576365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267300-3796-BD70-3AE4-A2CF66F161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616B53-A358-53F3-427D-4705619D32B7}"/>
              </a:ext>
            </a:extLst>
          </p:cNvPr>
          <p:cNvSpPr>
            <a:spLocks noGrp="1"/>
          </p:cNvSpPr>
          <p:nvPr>
            <p:ph type="sldNum" sz="quarter" idx="2"/>
          </p:nvPr>
        </p:nvSpPr>
        <p:spPr/>
        <p:txBody>
          <a:bodyPr/>
          <a:lstStyle/>
          <a:p>
            <a:fld id="{86CB4B4D-7CA3-9044-876B-883B54F8677D}" type="slidenum">
              <a:rPr lang="en-US" smtClean="0"/>
              <a:t>23</a:t>
            </a:fld>
            <a:endParaRPr lang="en-US" dirty="0"/>
          </a:p>
        </p:txBody>
      </p:sp>
      <p:sp>
        <p:nvSpPr>
          <p:cNvPr id="3" name="Rectangle: Rounded Corners 2">
            <a:extLst>
              <a:ext uri="{FF2B5EF4-FFF2-40B4-BE49-F238E27FC236}">
                <a16:creationId xmlns:a16="http://schemas.microsoft.com/office/drawing/2014/main" id="{82AD2190-2B09-9FBF-F085-ED16512F2012}"/>
              </a:ext>
            </a:extLst>
          </p:cNvPr>
          <p:cNvSpPr/>
          <p:nvPr/>
        </p:nvSpPr>
        <p:spPr>
          <a:xfrm>
            <a:off x="18181148" y="839158"/>
            <a:ext cx="2339689" cy="1317381"/>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 results!</a:t>
            </a:r>
          </a:p>
        </p:txBody>
      </p:sp>
      <p:sp>
        <p:nvSpPr>
          <p:cNvPr id="5" name="Rectangle: Rounded Corners 4">
            <a:extLst>
              <a:ext uri="{FF2B5EF4-FFF2-40B4-BE49-F238E27FC236}">
                <a16:creationId xmlns:a16="http://schemas.microsoft.com/office/drawing/2014/main" id="{516981E0-6F38-7E9A-88AC-A6D5080A5EFE}"/>
              </a:ext>
            </a:extLst>
          </p:cNvPr>
          <p:cNvSpPr/>
          <p:nvPr/>
        </p:nvSpPr>
        <p:spPr>
          <a:xfrm>
            <a:off x="4501046" y="551219"/>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7" name="Rectangle: Rounded Corners 6">
            <a:extLst>
              <a:ext uri="{FF2B5EF4-FFF2-40B4-BE49-F238E27FC236}">
                <a16:creationId xmlns:a16="http://schemas.microsoft.com/office/drawing/2014/main" id="{2C6D0363-F244-8B4A-071E-526BE704FBFF}"/>
              </a:ext>
            </a:extLst>
          </p:cNvPr>
          <p:cNvSpPr/>
          <p:nvPr/>
        </p:nvSpPr>
        <p:spPr>
          <a:xfrm>
            <a:off x="9002092" y="261777"/>
            <a:ext cx="3013841"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Measure “C” for AmBe</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(using GEANT4)</a:t>
            </a:r>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ABF795C1-4C25-0B6E-B035-30177E81EA5E}"/>
                  </a:ext>
                </a:extLst>
              </p:cNvPr>
              <p:cNvSpPr/>
              <p:nvPr/>
            </p:nvSpPr>
            <p:spPr>
              <a:xfrm>
                <a:off x="13418277" y="261777"/>
                <a:ext cx="3360527"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dirty="0">
                    <a:solidFill>
                      <a:srgbClr val="FFFFFF"/>
                    </a:solidFill>
                    <a:latin typeface="Helvetica Neue Medium"/>
                    <a:ea typeface="Helvetica Neue Medium"/>
                    <a:cs typeface="Helvetica Neue Medium"/>
                    <a:sym typeface="Helvetica Neue Medium"/>
                  </a:rPr>
                  <a:t>Unfolding:</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Predicted AmBe counts</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“S</a:t>
                </a:r>
                <a14:m>
                  <m:oMath xmlns:m="http://schemas.openxmlformats.org/officeDocument/2006/math">
                    <m:r>
                      <a:rPr lang="en-US" sz="3400" b="0" i="1" smtClean="0">
                        <a:solidFill>
                          <a:srgbClr val="FFFFFF"/>
                        </a:solidFill>
                        <a:latin typeface="Cambria Math" panose="02040503050406030204" pitchFamily="18" charset="0"/>
                        <a:ea typeface="Helvetica Neue Medium"/>
                        <a:cs typeface="Helvetica Neue Medium"/>
                        <a:sym typeface="Helvetica Neue Medium"/>
                      </a:rPr>
                      <m:t>"</m:t>
                    </m:r>
                  </m:oMath>
                </a14:m>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mc:Choice>
        <mc:Fallback xmlns="">
          <p:sp>
            <p:nvSpPr>
              <p:cNvPr id="8" name="Rectangle: Rounded Corners 7">
                <a:extLst>
                  <a:ext uri="{FF2B5EF4-FFF2-40B4-BE49-F238E27FC236}">
                    <a16:creationId xmlns:a16="http://schemas.microsoft.com/office/drawing/2014/main" id="{ABF795C1-4C25-0B6E-B035-30177E81EA5E}"/>
                  </a:ext>
                </a:extLst>
              </p:cNvPr>
              <p:cNvSpPr>
                <a:spLocks noRot="1" noChangeAspect="1" noMove="1" noResize="1" noEditPoints="1" noAdjustHandles="1" noChangeArrowheads="1" noChangeShapeType="1" noTextEdit="1"/>
              </p:cNvSpPr>
              <p:nvPr/>
            </p:nvSpPr>
            <p:spPr>
              <a:xfrm>
                <a:off x="13418277" y="261777"/>
                <a:ext cx="3360527" cy="2475145"/>
              </a:xfrm>
              <a:prstGeom prst="roundRect">
                <a:avLst/>
              </a:prstGeom>
              <a:blipFill>
                <a:blip r:embed="rId3"/>
                <a:stretch>
                  <a:fillRect b="-2206"/>
                </a:stretch>
              </a:blipFill>
              <a:ln w="12700" cap="flat">
                <a:solidFill>
                  <a:schemeClr val="bg1"/>
                </a:solidFill>
                <a:miter lim="400000"/>
              </a:ln>
              <a:effectLst/>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7051F0A5-89D0-804D-EB53-A15E2D93D1A8}"/>
              </a:ext>
            </a:extLst>
          </p:cNvPr>
          <p:cNvSpPr/>
          <p:nvPr/>
        </p:nvSpPr>
        <p:spPr>
          <a:xfrm>
            <a:off x="0" y="551220"/>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10" name="Straight Arrow Connector 9">
            <a:extLst>
              <a:ext uri="{FF2B5EF4-FFF2-40B4-BE49-F238E27FC236}">
                <a16:creationId xmlns:a16="http://schemas.microsoft.com/office/drawing/2014/main" id="{C09C3123-51C1-D119-081B-3465B57B71D9}"/>
              </a:ext>
            </a:extLst>
          </p:cNvPr>
          <p:cNvCxnSpPr>
            <a:cxnSpLocks/>
            <a:stCxn id="8" idx="3"/>
          </p:cNvCxnSpPr>
          <p:nvPr/>
        </p:nvCxnSpPr>
        <p:spPr>
          <a:xfrm>
            <a:off x="16778804" y="1499350"/>
            <a:ext cx="1402344"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05392DC5-C0E3-F6E6-0D7A-57FDB1051DF7}"/>
              </a:ext>
            </a:extLst>
          </p:cNvPr>
          <p:cNvCxnSpPr>
            <a:cxnSpLocks/>
            <a:stCxn id="7" idx="3"/>
          </p:cNvCxnSpPr>
          <p:nvPr/>
        </p:nvCxnSpPr>
        <p:spPr>
          <a:xfrm>
            <a:off x="12015933" y="1499350"/>
            <a:ext cx="1402344"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308AB89F-FC18-F070-668F-79F9B10D2324}"/>
              </a:ext>
            </a:extLst>
          </p:cNvPr>
          <p:cNvCxnSpPr>
            <a:cxnSpLocks/>
            <a:stCxn id="5" idx="3"/>
            <a:endCxn id="7" idx="1"/>
          </p:cNvCxnSpPr>
          <p:nvPr/>
        </p:nvCxnSpPr>
        <p:spPr>
          <a:xfrm flipV="1">
            <a:off x="7599748" y="1499350"/>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E560A1B1-8923-2D89-9120-BA1B60B1AEE2}"/>
              </a:ext>
            </a:extLst>
          </p:cNvPr>
          <p:cNvCxnSpPr>
            <a:cxnSpLocks/>
            <a:stCxn id="9" idx="3"/>
            <a:endCxn id="5" idx="1"/>
          </p:cNvCxnSpPr>
          <p:nvPr/>
        </p:nvCxnSpPr>
        <p:spPr>
          <a:xfrm flipV="1">
            <a:off x="3098702" y="1499351"/>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5398320A-DF65-71E9-DE16-EAD3FA675D3F}"/>
              </a:ext>
            </a:extLst>
          </p:cNvPr>
          <p:cNvSpPr txBox="1"/>
          <p:nvPr/>
        </p:nvSpPr>
        <p:spPr>
          <a:xfrm>
            <a:off x="1775598" y="5501278"/>
            <a:ext cx="22310217" cy="5006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400" b="1" dirty="0">
                <a:solidFill>
                  <a:schemeClr val="bg1"/>
                </a:solidFill>
              </a:rPr>
              <a:t>During the test period:</a:t>
            </a:r>
            <a:br>
              <a:rPr lang="en-US" sz="5400" dirty="0">
                <a:solidFill>
                  <a:schemeClr val="bg1"/>
                </a:solidFill>
              </a:rPr>
            </a:br>
            <a:r>
              <a:rPr lang="en-US" sz="5400" dirty="0">
                <a:solidFill>
                  <a:schemeClr val="bg1"/>
                </a:solidFill>
              </a:rPr>
              <a:t>	The AmBe source emitted 10 000 000 fast neutrons</a:t>
            </a:r>
          </a:p>
          <a:p>
            <a:r>
              <a:rPr lang="en-US" sz="5400" dirty="0">
                <a:solidFill>
                  <a:schemeClr val="bg1"/>
                </a:solidFill>
              </a:rPr>
              <a:t>	The algorithm predicted 9 893 254 fast neutrons, about 99%!</a:t>
            </a:r>
            <a:br>
              <a:rPr lang="en-US" sz="5400" dirty="0">
                <a:solidFill>
                  <a:schemeClr val="bg1"/>
                </a:solidFill>
              </a:rPr>
            </a:br>
            <a:br>
              <a:rPr lang="en-US" sz="5400" dirty="0">
                <a:solidFill>
                  <a:schemeClr val="bg1"/>
                </a:solidFill>
              </a:rPr>
            </a:br>
            <a:r>
              <a:rPr lang="en-US" sz="5400" dirty="0">
                <a:solidFill>
                  <a:schemeClr val="bg1"/>
                </a:solidFill>
                <a:sym typeface="Wingdings" panose="05000000000000000000" pitchFamily="2" charset="2"/>
              </a:rPr>
              <a:t></a:t>
            </a:r>
            <a:r>
              <a:rPr lang="en-US" sz="5400" u="sng" dirty="0">
                <a:solidFill>
                  <a:schemeClr val="bg1"/>
                </a:solidFill>
                <a:sym typeface="Wingdings" panose="05000000000000000000" pitchFamily="2" charset="2"/>
              </a:rPr>
              <a:t>Takeaway</a:t>
            </a:r>
            <a:r>
              <a:rPr lang="en-US" sz="5400" dirty="0">
                <a:solidFill>
                  <a:schemeClr val="bg1"/>
                </a:solidFill>
                <a:sym typeface="Wingdings" panose="05000000000000000000" pitchFamily="2" charset="2"/>
              </a:rPr>
              <a:t>: The Helium-3 counter successfully counts for fast neutrons!</a:t>
            </a:r>
            <a:endParaRPr lang="en-US" sz="5400" dirty="0">
              <a:solidFill>
                <a:schemeClr val="bg1"/>
              </a:solidFill>
            </a:endParaRPr>
          </a:p>
        </p:txBody>
      </p:sp>
      <p:sp>
        <p:nvSpPr>
          <p:cNvPr id="15" name="TextBox 14">
            <a:extLst>
              <a:ext uri="{FF2B5EF4-FFF2-40B4-BE49-F238E27FC236}">
                <a16:creationId xmlns:a16="http://schemas.microsoft.com/office/drawing/2014/main" id="{F3F14867-9EB0-59E7-8CD5-7ACFDE1A8371}"/>
              </a:ext>
            </a:extLst>
          </p:cNvPr>
          <p:cNvSpPr txBox="1"/>
          <p:nvPr/>
        </p:nvSpPr>
        <p:spPr>
          <a:xfrm>
            <a:off x="696034" y="3126047"/>
            <a:ext cx="12234672" cy="1333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dirty="0">
                <a:solidFill>
                  <a:schemeClr val="bg1"/>
                </a:solidFill>
              </a:rPr>
              <a:t>GRAVEL algorithm results:</a:t>
            </a:r>
            <a:endParaRPr lang="en-US" sz="7200" dirty="0"/>
          </a:p>
        </p:txBody>
      </p:sp>
    </p:spTree>
    <p:extLst>
      <p:ext uri="{BB962C8B-B14F-4D97-AF65-F5344CB8AC3E}">
        <p14:creationId xmlns:p14="http://schemas.microsoft.com/office/powerpoint/2010/main" val="35441965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879971-F576-170C-5FF0-3CA06336AF4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A20A3B-B1B2-BBFE-7739-5591ABD91185}"/>
              </a:ext>
            </a:extLst>
          </p:cNvPr>
          <p:cNvSpPr>
            <a:spLocks noGrp="1"/>
          </p:cNvSpPr>
          <p:nvPr>
            <p:ph type="sldNum" sz="quarter" idx="2"/>
          </p:nvPr>
        </p:nvSpPr>
        <p:spPr/>
        <p:txBody>
          <a:bodyPr/>
          <a:lstStyle/>
          <a:p>
            <a:fld id="{86CB4B4D-7CA3-9044-876B-883B54F8677D}" type="slidenum">
              <a:rPr lang="en-US" smtClean="0"/>
              <a:t>24</a:t>
            </a:fld>
            <a:endParaRPr lang="en-US" dirty="0"/>
          </a:p>
        </p:txBody>
      </p:sp>
      <p:sp>
        <p:nvSpPr>
          <p:cNvPr id="3" name="Rectangle: Rounded Corners 2">
            <a:extLst>
              <a:ext uri="{FF2B5EF4-FFF2-40B4-BE49-F238E27FC236}">
                <a16:creationId xmlns:a16="http://schemas.microsoft.com/office/drawing/2014/main" id="{777DF1DA-D958-FD12-6CA3-6FAAC97DD024}"/>
              </a:ext>
            </a:extLst>
          </p:cNvPr>
          <p:cNvSpPr/>
          <p:nvPr/>
        </p:nvSpPr>
        <p:spPr>
          <a:xfrm>
            <a:off x="18181148" y="839158"/>
            <a:ext cx="2339689" cy="1317381"/>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 results!</a:t>
            </a:r>
          </a:p>
        </p:txBody>
      </p:sp>
      <p:sp>
        <p:nvSpPr>
          <p:cNvPr id="5" name="Rectangle: Rounded Corners 4">
            <a:extLst>
              <a:ext uri="{FF2B5EF4-FFF2-40B4-BE49-F238E27FC236}">
                <a16:creationId xmlns:a16="http://schemas.microsoft.com/office/drawing/2014/main" id="{205EB0C9-D65A-1F14-FC41-FFB3E37965B0}"/>
              </a:ext>
            </a:extLst>
          </p:cNvPr>
          <p:cNvSpPr/>
          <p:nvPr/>
        </p:nvSpPr>
        <p:spPr>
          <a:xfrm>
            <a:off x="4501046" y="551219"/>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7" name="Rectangle: Rounded Corners 6">
            <a:extLst>
              <a:ext uri="{FF2B5EF4-FFF2-40B4-BE49-F238E27FC236}">
                <a16:creationId xmlns:a16="http://schemas.microsoft.com/office/drawing/2014/main" id="{E03B496E-49A5-F9BB-9393-981795138250}"/>
              </a:ext>
            </a:extLst>
          </p:cNvPr>
          <p:cNvSpPr/>
          <p:nvPr/>
        </p:nvSpPr>
        <p:spPr>
          <a:xfrm>
            <a:off x="9002092" y="261777"/>
            <a:ext cx="3013841"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Measure “C” for AmBe</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(using GEANT4)</a:t>
            </a:r>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88C2CB86-8482-9C91-7A5D-59CDFC83F37F}"/>
                  </a:ext>
                </a:extLst>
              </p:cNvPr>
              <p:cNvSpPr/>
              <p:nvPr/>
            </p:nvSpPr>
            <p:spPr>
              <a:xfrm>
                <a:off x="13418277" y="261777"/>
                <a:ext cx="3360527"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dirty="0">
                    <a:solidFill>
                      <a:srgbClr val="FFFFFF"/>
                    </a:solidFill>
                    <a:latin typeface="Helvetica Neue Medium"/>
                    <a:ea typeface="Helvetica Neue Medium"/>
                    <a:cs typeface="Helvetica Neue Medium"/>
                    <a:sym typeface="Helvetica Neue Medium"/>
                  </a:rPr>
                  <a:t>Unfolding:</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Predicted AmBe counts</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“S</a:t>
                </a:r>
                <a14:m>
                  <m:oMath xmlns:m="http://schemas.openxmlformats.org/officeDocument/2006/math">
                    <m:r>
                      <a:rPr lang="en-US" sz="3400" b="0" i="1" smtClean="0">
                        <a:solidFill>
                          <a:srgbClr val="FFFFFF"/>
                        </a:solidFill>
                        <a:latin typeface="Cambria Math" panose="02040503050406030204" pitchFamily="18" charset="0"/>
                        <a:ea typeface="Helvetica Neue Medium"/>
                        <a:cs typeface="Helvetica Neue Medium"/>
                        <a:sym typeface="Helvetica Neue Medium"/>
                      </a:rPr>
                      <m:t>"</m:t>
                    </m:r>
                  </m:oMath>
                </a14:m>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mc:Choice>
        <mc:Fallback xmlns="">
          <p:sp>
            <p:nvSpPr>
              <p:cNvPr id="8" name="Rectangle: Rounded Corners 7">
                <a:extLst>
                  <a:ext uri="{FF2B5EF4-FFF2-40B4-BE49-F238E27FC236}">
                    <a16:creationId xmlns:a16="http://schemas.microsoft.com/office/drawing/2014/main" id="{88C2CB86-8482-9C91-7A5D-59CDFC83F37F}"/>
                  </a:ext>
                </a:extLst>
              </p:cNvPr>
              <p:cNvSpPr>
                <a:spLocks noRot="1" noChangeAspect="1" noMove="1" noResize="1" noEditPoints="1" noAdjustHandles="1" noChangeArrowheads="1" noChangeShapeType="1" noTextEdit="1"/>
              </p:cNvSpPr>
              <p:nvPr/>
            </p:nvSpPr>
            <p:spPr>
              <a:xfrm>
                <a:off x="13418277" y="261777"/>
                <a:ext cx="3360527" cy="2475145"/>
              </a:xfrm>
              <a:prstGeom prst="roundRect">
                <a:avLst/>
              </a:prstGeom>
              <a:blipFill>
                <a:blip r:embed="rId3"/>
                <a:stretch>
                  <a:fillRect b="-2206"/>
                </a:stretch>
              </a:blipFill>
              <a:ln w="12700" cap="flat">
                <a:solidFill>
                  <a:schemeClr val="bg1"/>
                </a:solidFill>
                <a:miter lim="400000"/>
              </a:ln>
              <a:effectLst/>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D17E933A-8EA0-2F43-3A65-21ABCE54CF59}"/>
              </a:ext>
            </a:extLst>
          </p:cNvPr>
          <p:cNvSpPr/>
          <p:nvPr/>
        </p:nvSpPr>
        <p:spPr>
          <a:xfrm>
            <a:off x="0" y="551220"/>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10" name="Straight Arrow Connector 9">
            <a:extLst>
              <a:ext uri="{FF2B5EF4-FFF2-40B4-BE49-F238E27FC236}">
                <a16:creationId xmlns:a16="http://schemas.microsoft.com/office/drawing/2014/main" id="{90118BD2-7B21-BD21-A0A1-C52ED207CF57}"/>
              </a:ext>
            </a:extLst>
          </p:cNvPr>
          <p:cNvCxnSpPr>
            <a:cxnSpLocks/>
            <a:stCxn id="8" idx="3"/>
          </p:cNvCxnSpPr>
          <p:nvPr/>
        </p:nvCxnSpPr>
        <p:spPr>
          <a:xfrm>
            <a:off x="16778804" y="1499350"/>
            <a:ext cx="1402344"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D32A529C-6E31-E488-F025-C29D76359A76}"/>
              </a:ext>
            </a:extLst>
          </p:cNvPr>
          <p:cNvCxnSpPr>
            <a:cxnSpLocks/>
            <a:stCxn id="7" idx="3"/>
          </p:cNvCxnSpPr>
          <p:nvPr/>
        </p:nvCxnSpPr>
        <p:spPr>
          <a:xfrm>
            <a:off x="12015933" y="1499350"/>
            <a:ext cx="1402344"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D3F0F4C6-AE8B-3553-8ED6-C4207691CF38}"/>
              </a:ext>
            </a:extLst>
          </p:cNvPr>
          <p:cNvCxnSpPr>
            <a:cxnSpLocks/>
            <a:stCxn id="5" idx="3"/>
            <a:endCxn id="7" idx="1"/>
          </p:cNvCxnSpPr>
          <p:nvPr/>
        </p:nvCxnSpPr>
        <p:spPr>
          <a:xfrm flipV="1">
            <a:off x="7599748" y="1499350"/>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D664F101-2F76-7AD0-DD8A-F860122B0918}"/>
              </a:ext>
            </a:extLst>
          </p:cNvPr>
          <p:cNvCxnSpPr>
            <a:cxnSpLocks/>
            <a:stCxn id="9" idx="3"/>
            <a:endCxn id="5" idx="1"/>
          </p:cNvCxnSpPr>
          <p:nvPr/>
        </p:nvCxnSpPr>
        <p:spPr>
          <a:xfrm flipV="1">
            <a:off x="3098702" y="1499351"/>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FF220BB6-75B9-5FEE-2726-0D6F775651FD}"/>
              </a:ext>
            </a:extLst>
          </p:cNvPr>
          <p:cNvSpPr txBox="1"/>
          <p:nvPr/>
        </p:nvSpPr>
        <p:spPr>
          <a:xfrm>
            <a:off x="1732446" y="3064223"/>
            <a:ext cx="8635902"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Fig: Unfolded neutron source spectra (6 bins)</a:t>
            </a:r>
          </a:p>
        </p:txBody>
      </p:sp>
      <p:sp>
        <p:nvSpPr>
          <p:cNvPr id="18" name="TextBox 17">
            <a:extLst>
              <a:ext uri="{FF2B5EF4-FFF2-40B4-BE49-F238E27FC236}">
                <a16:creationId xmlns:a16="http://schemas.microsoft.com/office/drawing/2014/main" id="{DA94630C-F5E5-F206-7D29-74E40AC5D87D}"/>
              </a:ext>
            </a:extLst>
          </p:cNvPr>
          <p:cNvSpPr txBox="1"/>
          <p:nvPr/>
        </p:nvSpPr>
        <p:spPr>
          <a:xfrm>
            <a:off x="16264390" y="3222352"/>
            <a:ext cx="7970420"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Fig: Actual AmBe spectra (6 bins)</a:t>
            </a:r>
          </a:p>
        </p:txBody>
      </p:sp>
      <p:cxnSp>
        <p:nvCxnSpPr>
          <p:cNvPr id="21" name="Straight Connector 20">
            <a:extLst>
              <a:ext uri="{FF2B5EF4-FFF2-40B4-BE49-F238E27FC236}">
                <a16:creationId xmlns:a16="http://schemas.microsoft.com/office/drawing/2014/main" id="{A0F73BA8-7642-B1AD-0F5D-AF8C818EED25}"/>
              </a:ext>
            </a:extLst>
          </p:cNvPr>
          <p:cNvCxnSpPr>
            <a:cxnSpLocks/>
          </p:cNvCxnSpPr>
          <p:nvPr/>
        </p:nvCxnSpPr>
        <p:spPr>
          <a:xfrm flipV="1">
            <a:off x="2591857" y="11623879"/>
            <a:ext cx="18299841" cy="1"/>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B0AB6552-0789-8CFB-2E8B-4B64C44685B0}"/>
              </a:ext>
            </a:extLst>
          </p:cNvPr>
          <p:cNvCxnSpPr/>
          <p:nvPr/>
        </p:nvCxnSpPr>
        <p:spPr>
          <a:xfrm flipV="1">
            <a:off x="2591857" y="11258120"/>
            <a:ext cx="0" cy="365759"/>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6" name="Straight Connector 25">
            <a:extLst>
              <a:ext uri="{FF2B5EF4-FFF2-40B4-BE49-F238E27FC236}">
                <a16:creationId xmlns:a16="http://schemas.microsoft.com/office/drawing/2014/main" id="{A08CF073-18F5-865E-DD1E-F5D8810042DE}"/>
              </a:ext>
            </a:extLst>
          </p:cNvPr>
          <p:cNvCxnSpPr>
            <a:cxnSpLocks/>
          </p:cNvCxnSpPr>
          <p:nvPr/>
        </p:nvCxnSpPr>
        <p:spPr>
          <a:xfrm flipV="1">
            <a:off x="6715787" y="11261033"/>
            <a:ext cx="0" cy="365759"/>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C1C24C55-3AF8-D828-3206-082C5695CAB0}"/>
              </a:ext>
            </a:extLst>
          </p:cNvPr>
          <p:cNvCxnSpPr/>
          <p:nvPr/>
        </p:nvCxnSpPr>
        <p:spPr>
          <a:xfrm flipV="1">
            <a:off x="16652204" y="11258121"/>
            <a:ext cx="0" cy="365759"/>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FDB4B21E-8C86-E3D2-7DBB-4442151A9D95}"/>
              </a:ext>
            </a:extLst>
          </p:cNvPr>
          <p:cNvCxnSpPr/>
          <p:nvPr/>
        </p:nvCxnSpPr>
        <p:spPr>
          <a:xfrm flipV="1">
            <a:off x="20865287" y="11261032"/>
            <a:ext cx="0" cy="365759"/>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0" name="TextBox 29">
            <a:extLst>
              <a:ext uri="{FF2B5EF4-FFF2-40B4-BE49-F238E27FC236}">
                <a16:creationId xmlns:a16="http://schemas.microsoft.com/office/drawing/2014/main" id="{AD1F9A56-DEFA-AB44-432C-C13282DBDC1C}"/>
              </a:ext>
            </a:extLst>
          </p:cNvPr>
          <p:cNvSpPr txBox="1"/>
          <p:nvPr/>
        </p:nvSpPr>
        <p:spPr>
          <a:xfrm>
            <a:off x="2372337" y="10500155"/>
            <a:ext cx="58211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rPr>
              <a:t>0</a:t>
            </a:r>
          </a:p>
        </p:txBody>
      </p:sp>
      <p:sp>
        <p:nvSpPr>
          <p:cNvPr id="31" name="TextBox 30">
            <a:extLst>
              <a:ext uri="{FF2B5EF4-FFF2-40B4-BE49-F238E27FC236}">
                <a16:creationId xmlns:a16="http://schemas.microsoft.com/office/drawing/2014/main" id="{EF00A66E-FFD0-2112-DFEC-E6F9646C3834}"/>
              </a:ext>
            </a:extLst>
          </p:cNvPr>
          <p:cNvSpPr txBox="1"/>
          <p:nvPr/>
        </p:nvSpPr>
        <p:spPr>
          <a:xfrm>
            <a:off x="5898326" y="10430830"/>
            <a:ext cx="220258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bg1"/>
                </a:solidFill>
              </a:rPr>
              <a:t>0.025 eV</a:t>
            </a:r>
            <a:endPar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3" name="TextBox 32">
            <a:extLst>
              <a:ext uri="{FF2B5EF4-FFF2-40B4-BE49-F238E27FC236}">
                <a16:creationId xmlns:a16="http://schemas.microsoft.com/office/drawing/2014/main" id="{5C2B1412-C239-BA07-1B7A-71FE27EE5FA2}"/>
              </a:ext>
            </a:extLst>
          </p:cNvPr>
          <p:cNvSpPr txBox="1"/>
          <p:nvPr/>
        </p:nvSpPr>
        <p:spPr>
          <a:xfrm>
            <a:off x="15550910" y="10382062"/>
            <a:ext cx="220258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bg1"/>
                </a:solidFill>
              </a:rPr>
              <a:t>0.1 MeV</a:t>
            </a:r>
            <a:endPar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5" name="TextBox 34">
            <a:extLst>
              <a:ext uri="{FF2B5EF4-FFF2-40B4-BE49-F238E27FC236}">
                <a16:creationId xmlns:a16="http://schemas.microsoft.com/office/drawing/2014/main" id="{2BBEEB12-0D28-6268-6C34-AC9F99F80231}"/>
              </a:ext>
            </a:extLst>
          </p:cNvPr>
          <p:cNvSpPr txBox="1"/>
          <p:nvPr/>
        </p:nvSpPr>
        <p:spPr>
          <a:xfrm>
            <a:off x="20125917" y="10382061"/>
            <a:ext cx="220258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bg1"/>
                </a:solidFill>
              </a:rPr>
              <a:t>11 MeV</a:t>
            </a:r>
            <a:endPar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7" name="TextBox 36">
            <a:extLst>
              <a:ext uri="{FF2B5EF4-FFF2-40B4-BE49-F238E27FC236}">
                <a16:creationId xmlns:a16="http://schemas.microsoft.com/office/drawing/2014/main" id="{F83000B8-EE52-0FFD-D18D-DBA016348BA7}"/>
              </a:ext>
            </a:extLst>
          </p:cNvPr>
          <p:cNvSpPr txBox="1"/>
          <p:nvPr/>
        </p:nvSpPr>
        <p:spPr>
          <a:xfrm>
            <a:off x="2985019" y="12125654"/>
            <a:ext cx="410904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rPr>
              <a:t>Slow neutrons</a:t>
            </a:r>
          </a:p>
        </p:txBody>
      </p:sp>
      <p:sp>
        <p:nvSpPr>
          <p:cNvPr id="38" name="TextBox 37">
            <a:extLst>
              <a:ext uri="{FF2B5EF4-FFF2-40B4-BE49-F238E27FC236}">
                <a16:creationId xmlns:a16="http://schemas.microsoft.com/office/drawing/2014/main" id="{F492026C-424D-C8A4-C1FE-162AFA8A55FC}"/>
              </a:ext>
            </a:extLst>
          </p:cNvPr>
          <p:cNvSpPr txBox="1"/>
          <p:nvPr/>
        </p:nvSpPr>
        <p:spPr>
          <a:xfrm>
            <a:off x="9199273" y="12207981"/>
            <a:ext cx="5257074"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bg1"/>
                </a:solidFill>
              </a:rPr>
              <a:t>Epit</a:t>
            </a:r>
            <a:r>
              <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rPr>
              <a:t>hermal neutrons</a:t>
            </a:r>
          </a:p>
        </p:txBody>
      </p:sp>
      <p:sp>
        <p:nvSpPr>
          <p:cNvPr id="39" name="TextBox 38">
            <a:extLst>
              <a:ext uri="{FF2B5EF4-FFF2-40B4-BE49-F238E27FC236}">
                <a16:creationId xmlns:a16="http://schemas.microsoft.com/office/drawing/2014/main" id="{5D42054A-D981-4B86-1EB9-6B3FC4E45944}"/>
              </a:ext>
            </a:extLst>
          </p:cNvPr>
          <p:cNvSpPr txBox="1"/>
          <p:nvPr/>
        </p:nvSpPr>
        <p:spPr>
          <a:xfrm>
            <a:off x="17318102" y="12102985"/>
            <a:ext cx="3547185"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rPr>
              <a:t>Fast neutrons</a:t>
            </a:r>
          </a:p>
        </p:txBody>
      </p:sp>
      <p:sp>
        <p:nvSpPr>
          <p:cNvPr id="41" name="Left Brace 40">
            <a:extLst>
              <a:ext uri="{FF2B5EF4-FFF2-40B4-BE49-F238E27FC236}">
                <a16:creationId xmlns:a16="http://schemas.microsoft.com/office/drawing/2014/main" id="{CD237731-9324-F597-1877-A5F74E984FE3}"/>
              </a:ext>
            </a:extLst>
          </p:cNvPr>
          <p:cNvSpPr/>
          <p:nvPr/>
        </p:nvSpPr>
        <p:spPr>
          <a:xfrm rot="16200000">
            <a:off x="4333365" y="10046023"/>
            <a:ext cx="640918" cy="4123930"/>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2" name="Left Brace 41">
            <a:extLst>
              <a:ext uri="{FF2B5EF4-FFF2-40B4-BE49-F238E27FC236}">
                <a16:creationId xmlns:a16="http://schemas.microsoft.com/office/drawing/2014/main" id="{A1FD8BAC-9DE4-5F12-06E6-047166AF3B50}"/>
              </a:ext>
            </a:extLst>
          </p:cNvPr>
          <p:cNvSpPr/>
          <p:nvPr/>
        </p:nvSpPr>
        <p:spPr>
          <a:xfrm rot="16200000">
            <a:off x="11412810" y="7179050"/>
            <a:ext cx="657933" cy="9820854"/>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3" name="Left Brace 42">
            <a:extLst>
              <a:ext uri="{FF2B5EF4-FFF2-40B4-BE49-F238E27FC236}">
                <a16:creationId xmlns:a16="http://schemas.microsoft.com/office/drawing/2014/main" id="{BC64AE04-314D-B41C-1075-8ACDDB7B174C}"/>
              </a:ext>
            </a:extLst>
          </p:cNvPr>
          <p:cNvSpPr/>
          <p:nvPr/>
        </p:nvSpPr>
        <p:spPr>
          <a:xfrm rot="16200000">
            <a:off x="18509274" y="10019005"/>
            <a:ext cx="640918" cy="4123929"/>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46" name="Picture 45" descr="A graph of energy and energy bins&#10;&#10;AI-generated content may be incorrect.">
            <a:extLst>
              <a:ext uri="{FF2B5EF4-FFF2-40B4-BE49-F238E27FC236}">
                <a16:creationId xmlns:a16="http://schemas.microsoft.com/office/drawing/2014/main" id="{16AC2A0F-9925-055A-FF47-9249CCEEC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9657" y="3827008"/>
            <a:ext cx="11704343" cy="6327661"/>
          </a:xfrm>
          <a:prstGeom prst="rect">
            <a:avLst/>
          </a:prstGeom>
        </p:spPr>
      </p:pic>
      <p:pic>
        <p:nvPicPr>
          <p:cNvPr id="48" name="Picture 47" descr="A graph of energy consumption&#10;&#10;AI-generated content may be incorrect.">
            <a:extLst>
              <a:ext uri="{FF2B5EF4-FFF2-40B4-BE49-F238E27FC236}">
                <a16:creationId xmlns:a16="http://schemas.microsoft.com/office/drawing/2014/main" id="{28642311-5FF6-ECC6-CD9D-8F0C85264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5" y="3799423"/>
            <a:ext cx="11704343" cy="6327661"/>
          </a:xfrm>
          <a:prstGeom prst="rect">
            <a:avLst/>
          </a:prstGeom>
        </p:spPr>
      </p:pic>
    </p:spTree>
    <p:extLst>
      <p:ext uri="{BB962C8B-B14F-4D97-AF65-F5344CB8AC3E}">
        <p14:creationId xmlns:p14="http://schemas.microsoft.com/office/powerpoint/2010/main" val="5324406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E981A83-6237-182F-0DE1-B840BC62575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873137-7A00-653D-ADF4-24CD41F77BA4}"/>
              </a:ext>
            </a:extLst>
          </p:cNvPr>
          <p:cNvSpPr>
            <a:spLocks noGrp="1"/>
          </p:cNvSpPr>
          <p:nvPr>
            <p:ph type="sldNum" sz="quarter" idx="2"/>
          </p:nvPr>
        </p:nvSpPr>
        <p:spPr/>
        <p:txBody>
          <a:bodyPr/>
          <a:lstStyle/>
          <a:p>
            <a:fld id="{86CB4B4D-7CA3-9044-876B-883B54F8677D}" type="slidenum">
              <a:rPr lang="en-US" smtClean="0"/>
              <a:t>25</a:t>
            </a:fld>
            <a:endParaRPr lang="en-US" dirty="0"/>
          </a:p>
        </p:txBody>
      </p:sp>
      <p:sp>
        <p:nvSpPr>
          <p:cNvPr id="10" name="Text Placeholder 1">
            <a:extLst>
              <a:ext uri="{FF2B5EF4-FFF2-40B4-BE49-F238E27FC236}">
                <a16:creationId xmlns:a16="http://schemas.microsoft.com/office/drawing/2014/main" id="{330785A6-66E3-74E8-31DD-D3171D9A1DC0}"/>
              </a:ext>
            </a:extLst>
          </p:cNvPr>
          <p:cNvSpPr>
            <a:spLocks noGrp="1"/>
          </p:cNvSpPr>
          <p:nvPr>
            <p:ph type="body" sz="quarter" idx="13"/>
          </p:nvPr>
        </p:nvSpPr>
        <p:spPr>
          <a:xfrm>
            <a:off x="1270171" y="4395575"/>
            <a:ext cx="23113829" cy="4213397"/>
          </a:xfrm>
        </p:spPr>
        <p:txBody>
          <a:bodyPr/>
          <a:lstStyle/>
          <a:p>
            <a:pPr marL="571500" indent="-571500">
              <a:lnSpc>
                <a:spcPct val="150000"/>
              </a:lnSpc>
              <a:buFont typeface="Wingdings" panose="05000000000000000000" pitchFamily="2" charset="2"/>
              <a:buChar char="v"/>
            </a:pPr>
            <a:r>
              <a:rPr lang="en-US" sz="4800" dirty="0">
                <a:sym typeface="Wingdings" panose="05000000000000000000" pitchFamily="2" charset="2"/>
              </a:rPr>
              <a:t>Results:</a:t>
            </a:r>
            <a:br>
              <a:rPr lang="en-US" sz="4800" dirty="0">
                <a:sym typeface="Wingdings" panose="05000000000000000000" pitchFamily="2" charset="2"/>
              </a:rPr>
            </a:br>
            <a:r>
              <a:rPr lang="en-US" sz="4800" dirty="0">
                <a:sym typeface="Wingdings" panose="05000000000000000000" pitchFamily="2" charset="2"/>
              </a:rPr>
              <a:t>Can “see” the fast neutrons</a:t>
            </a:r>
            <a:br>
              <a:rPr lang="en-US" sz="4800" dirty="0">
                <a:sym typeface="Wingdings" panose="05000000000000000000" pitchFamily="2" charset="2"/>
              </a:rPr>
            </a:br>
            <a:r>
              <a:rPr lang="en-US" sz="4800" dirty="0">
                <a:sym typeface="Wingdings" panose="05000000000000000000" pitchFamily="2" charset="2"/>
              </a:rPr>
              <a:t>But can't tell apart their initial energy accurately</a:t>
            </a:r>
            <a:br>
              <a:rPr lang="en-US" sz="3600" dirty="0">
                <a:sym typeface="Wingdings" panose="05000000000000000000" pitchFamily="2" charset="2"/>
              </a:rPr>
            </a:br>
            <a:endParaRPr lang="en-US" sz="3600" dirty="0">
              <a:sym typeface="Wingdings" panose="05000000000000000000" pitchFamily="2" charset="2"/>
            </a:endParaRPr>
          </a:p>
        </p:txBody>
      </p:sp>
      <p:sp>
        <p:nvSpPr>
          <p:cNvPr id="12" name="Title 2">
            <a:extLst>
              <a:ext uri="{FF2B5EF4-FFF2-40B4-BE49-F238E27FC236}">
                <a16:creationId xmlns:a16="http://schemas.microsoft.com/office/drawing/2014/main" id="{04AC399C-D409-996A-A2FC-F4D3C99A7A9A}"/>
              </a:ext>
            </a:extLst>
          </p:cNvPr>
          <p:cNvSpPr>
            <a:spLocks noGrp="1"/>
          </p:cNvSpPr>
          <p:nvPr>
            <p:ph type="title"/>
          </p:nvPr>
        </p:nvSpPr>
        <p:spPr>
          <a:xfrm>
            <a:off x="319912" y="2268452"/>
            <a:ext cx="19345700" cy="2545425"/>
          </a:xfrm>
        </p:spPr>
        <p:txBody>
          <a:bodyPr>
            <a:normAutofit/>
          </a:bodyPr>
          <a:lstStyle/>
          <a:p>
            <a:r>
              <a:rPr lang="en-US" sz="8800" b="1" dirty="0"/>
              <a:t>Test complete:</a:t>
            </a:r>
          </a:p>
        </p:txBody>
      </p:sp>
      <p:sp>
        <p:nvSpPr>
          <p:cNvPr id="14" name="Rectangle: Rounded Corners 13">
            <a:extLst>
              <a:ext uri="{FF2B5EF4-FFF2-40B4-BE49-F238E27FC236}">
                <a16:creationId xmlns:a16="http://schemas.microsoft.com/office/drawing/2014/main" id="{F5D8A281-A05F-8D64-3FB0-AE14A312F01E}"/>
              </a:ext>
            </a:extLst>
          </p:cNvPr>
          <p:cNvSpPr/>
          <p:nvPr/>
        </p:nvSpPr>
        <p:spPr>
          <a:xfrm>
            <a:off x="5321787" y="10049037"/>
            <a:ext cx="3754437" cy="1896263"/>
          </a:xfrm>
          <a:prstGeom prst="roundRect">
            <a:avLst/>
          </a:prstGeom>
          <a:solidFill>
            <a:schemeClr val="accent5">
              <a:lumMod val="7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matrix “R”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15" name="Rectangle: Rounded Corners 14">
            <a:extLst>
              <a:ext uri="{FF2B5EF4-FFF2-40B4-BE49-F238E27FC236}">
                <a16:creationId xmlns:a16="http://schemas.microsoft.com/office/drawing/2014/main" id="{6DA9FA6C-3BB9-E89B-D164-0CF263E708C2}"/>
              </a:ext>
            </a:extLst>
          </p:cNvPr>
          <p:cNvSpPr/>
          <p:nvPr/>
        </p:nvSpPr>
        <p:spPr>
          <a:xfrm>
            <a:off x="10199997" y="10030679"/>
            <a:ext cx="3651619" cy="1896263"/>
          </a:xfrm>
          <a:prstGeom prst="roundRect">
            <a:avLst/>
          </a:prstGeom>
          <a:solidFill>
            <a:srgbClr val="FF0000"/>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Measure counts</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for AmBe “C”</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(using GEANT4)</a:t>
            </a: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57B2ADD-2FEA-7B39-B7D4-154284810914}"/>
                  </a:ext>
                </a:extLst>
              </p:cNvPr>
              <p:cNvSpPr/>
              <p:nvPr/>
            </p:nvSpPr>
            <p:spPr>
              <a:xfrm>
                <a:off x="14975389" y="9741238"/>
                <a:ext cx="4071668"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dirty="0">
                    <a:solidFill>
                      <a:srgbClr val="FFFFFF"/>
                    </a:solidFill>
                    <a:latin typeface="Helvetica Neue Medium"/>
                    <a:ea typeface="Helvetica Neue Medium"/>
                    <a:cs typeface="Helvetica Neue Medium"/>
                    <a:sym typeface="Helvetica Neue Medium"/>
                  </a:rPr>
                  <a:t>Unfolding:</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Predicted AmBe counts</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“S</a:t>
                </a:r>
                <a14:m>
                  <m:oMath xmlns:m="http://schemas.openxmlformats.org/officeDocument/2006/math">
                    <m:r>
                      <a:rPr lang="en-US" sz="3400" b="0" i="1" smtClean="0">
                        <a:solidFill>
                          <a:srgbClr val="FFFFFF"/>
                        </a:solidFill>
                        <a:latin typeface="Cambria Math" panose="02040503050406030204" pitchFamily="18" charset="0"/>
                        <a:ea typeface="Helvetica Neue Medium"/>
                        <a:cs typeface="Helvetica Neue Medium"/>
                        <a:sym typeface="Helvetica Neue Medium"/>
                      </a:rPr>
                      <m:t>"</m:t>
                    </m:r>
                  </m:oMath>
                </a14:m>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mc:Choice>
        <mc:Fallback xmlns="">
          <p:sp>
            <p:nvSpPr>
              <p:cNvPr id="16" name="Rectangle: Rounded Corners 15">
                <a:extLst>
                  <a:ext uri="{FF2B5EF4-FFF2-40B4-BE49-F238E27FC236}">
                    <a16:creationId xmlns:a16="http://schemas.microsoft.com/office/drawing/2014/main" id="{B57B2ADD-2FEA-7B39-B7D4-154284810914}"/>
                  </a:ext>
                </a:extLst>
              </p:cNvPr>
              <p:cNvSpPr>
                <a:spLocks noRot="1" noChangeAspect="1" noMove="1" noResize="1" noEditPoints="1" noAdjustHandles="1" noChangeArrowheads="1" noChangeShapeType="1" noTextEdit="1"/>
              </p:cNvSpPr>
              <p:nvPr/>
            </p:nvSpPr>
            <p:spPr>
              <a:xfrm>
                <a:off x="14975389" y="9741238"/>
                <a:ext cx="4071668" cy="2475145"/>
              </a:xfrm>
              <a:prstGeom prst="roundRect">
                <a:avLst/>
              </a:prstGeom>
              <a:blipFill>
                <a:blip r:embed="rId3"/>
                <a:stretch>
                  <a:fillRect b="-2206"/>
                </a:stretch>
              </a:blipFill>
              <a:ln w="12700" cap="flat">
                <a:solidFill>
                  <a:schemeClr val="bg1"/>
                </a:solidFill>
                <a:miter lim="400000"/>
              </a:ln>
              <a:effectLst/>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AAB21EF6-46D0-A98B-BD46-62C282B07B8A}"/>
              </a:ext>
            </a:extLst>
          </p:cNvPr>
          <p:cNvSpPr/>
          <p:nvPr/>
        </p:nvSpPr>
        <p:spPr>
          <a:xfrm>
            <a:off x="20292927" y="10338479"/>
            <a:ext cx="3754437" cy="1317381"/>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dirty="0">
                <a:solidFill>
                  <a:srgbClr val="FFFFFF"/>
                </a:solidFill>
                <a:latin typeface="Helvetica Neue Medium"/>
                <a:ea typeface="Helvetica Neue Medium"/>
                <a:cs typeface="Helvetica Neue Medium"/>
                <a:sym typeface="Helvetica Neue Medium"/>
              </a:rPr>
              <a:t>If sufficient:</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Success!</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8" name="Rectangle: Rounded Corners 17">
            <a:extLst>
              <a:ext uri="{FF2B5EF4-FFF2-40B4-BE49-F238E27FC236}">
                <a16:creationId xmlns:a16="http://schemas.microsoft.com/office/drawing/2014/main" id="{3599402B-33A4-4414-4533-6FCB581DBF41}"/>
              </a:ext>
            </a:extLst>
          </p:cNvPr>
          <p:cNvSpPr/>
          <p:nvPr/>
        </p:nvSpPr>
        <p:spPr>
          <a:xfrm>
            <a:off x="19829777" y="8145355"/>
            <a:ext cx="3754437" cy="1317381"/>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dirty="0">
                <a:solidFill>
                  <a:srgbClr val="FFFFFF"/>
                </a:solidFill>
                <a:latin typeface="Helvetica Neue Medium"/>
                <a:ea typeface="Helvetica Neue Medium"/>
                <a:cs typeface="Helvetica Neue Medium"/>
                <a:sym typeface="Helvetica Neue Medium"/>
              </a:rPr>
              <a:t>If not-sufficient:</a:t>
            </a:r>
            <a:br>
              <a:rPr lang="en-US" sz="3400" dirty="0">
                <a:solidFill>
                  <a:srgbClr val="FFFFFF"/>
                </a:solidFill>
                <a:latin typeface="Helvetica Neue Medium"/>
                <a:ea typeface="Helvetica Neue Medium"/>
                <a:cs typeface="Helvetica Neue Medium"/>
                <a:sym typeface="Helvetica Neue Medium"/>
              </a:rPr>
            </a:br>
            <a:r>
              <a:rPr lang="en-US" sz="3400" dirty="0">
                <a:solidFill>
                  <a:srgbClr val="FFFFFF"/>
                </a:solidFill>
                <a:latin typeface="Helvetica Neue Medium"/>
                <a:ea typeface="Helvetica Neue Medium"/>
                <a:cs typeface="Helvetica Neue Medium"/>
                <a:sym typeface="Helvetica Neue Medium"/>
              </a:rPr>
              <a:t>Try again!</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19" name="Connector: Elbow 18">
            <a:extLst>
              <a:ext uri="{FF2B5EF4-FFF2-40B4-BE49-F238E27FC236}">
                <a16:creationId xmlns:a16="http://schemas.microsoft.com/office/drawing/2014/main" id="{BD27F179-CB0B-C5B9-6E11-EBA52D906479}"/>
              </a:ext>
            </a:extLst>
          </p:cNvPr>
          <p:cNvCxnSpPr>
            <a:cxnSpLocks/>
            <a:stCxn id="18" idx="0"/>
            <a:endCxn id="21" idx="0"/>
          </p:cNvCxnSpPr>
          <p:nvPr/>
        </p:nvCxnSpPr>
        <p:spPr>
          <a:xfrm rot="16200000" flipH="1" flipV="1">
            <a:off x="10934507" y="-741811"/>
            <a:ext cx="1885324" cy="19659655"/>
          </a:xfrm>
          <a:prstGeom prst="bentConnector3">
            <a:avLst>
              <a:gd name="adj1" fmla="val -12125"/>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5C20E8AF-3AEB-C853-897C-26EB8A410405}"/>
              </a:ext>
            </a:extLst>
          </p:cNvPr>
          <p:cNvCxnSpPr>
            <a:cxnSpLocks/>
          </p:cNvCxnSpPr>
          <p:nvPr/>
        </p:nvCxnSpPr>
        <p:spPr>
          <a:xfrm flipV="1">
            <a:off x="19021676" y="9406914"/>
            <a:ext cx="887559" cy="551190"/>
          </a:xfrm>
          <a:prstGeom prst="straightConnector1">
            <a:avLst/>
          </a:prstGeom>
          <a:noFill/>
          <a:ln w="117475"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Rectangle: Rounded Corners 20">
            <a:extLst>
              <a:ext uri="{FF2B5EF4-FFF2-40B4-BE49-F238E27FC236}">
                <a16:creationId xmlns:a16="http://schemas.microsoft.com/office/drawing/2014/main" id="{07A28890-348B-E5F9-6808-7E81FB648502}"/>
              </a:ext>
            </a:extLst>
          </p:cNvPr>
          <p:cNvSpPr/>
          <p:nvPr/>
        </p:nvSpPr>
        <p:spPr>
          <a:xfrm>
            <a:off x="170122" y="10030679"/>
            <a:ext cx="3754437"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22" name="Straight Arrow Connector 21">
            <a:extLst>
              <a:ext uri="{FF2B5EF4-FFF2-40B4-BE49-F238E27FC236}">
                <a16:creationId xmlns:a16="http://schemas.microsoft.com/office/drawing/2014/main" id="{985A378A-6541-61E6-9E9E-75F880AEF924}"/>
              </a:ext>
            </a:extLst>
          </p:cNvPr>
          <p:cNvCxnSpPr>
            <a:cxnSpLocks/>
            <a:stCxn id="16" idx="3"/>
            <a:endCxn id="17" idx="1"/>
          </p:cNvCxnSpPr>
          <p:nvPr/>
        </p:nvCxnSpPr>
        <p:spPr>
          <a:xfrm>
            <a:off x="19047057" y="10978811"/>
            <a:ext cx="1245870" cy="18359"/>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68DEFCD9-2386-0C1E-2995-CB469BA75CFB}"/>
              </a:ext>
            </a:extLst>
          </p:cNvPr>
          <p:cNvCxnSpPr>
            <a:cxnSpLocks/>
            <a:stCxn id="15" idx="3"/>
            <a:endCxn id="16" idx="1"/>
          </p:cNvCxnSpPr>
          <p:nvPr/>
        </p:nvCxnSpPr>
        <p:spPr>
          <a:xfrm>
            <a:off x="13851616" y="10978811"/>
            <a:ext cx="1123773"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5A8BB6B4-BF58-9DF4-E2E7-0EE52E5A8D6B}"/>
              </a:ext>
            </a:extLst>
          </p:cNvPr>
          <p:cNvCxnSpPr>
            <a:cxnSpLocks/>
            <a:stCxn id="14" idx="3"/>
            <a:endCxn id="15" idx="1"/>
          </p:cNvCxnSpPr>
          <p:nvPr/>
        </p:nvCxnSpPr>
        <p:spPr>
          <a:xfrm flipV="1">
            <a:off x="9076224" y="10978811"/>
            <a:ext cx="1123773" cy="18358"/>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6" name="Straight Arrow Connector 25">
            <a:extLst>
              <a:ext uri="{FF2B5EF4-FFF2-40B4-BE49-F238E27FC236}">
                <a16:creationId xmlns:a16="http://schemas.microsoft.com/office/drawing/2014/main" id="{5B2ACE91-44C0-86AB-B15F-01FC24A62855}"/>
              </a:ext>
            </a:extLst>
          </p:cNvPr>
          <p:cNvCxnSpPr>
            <a:cxnSpLocks/>
            <a:stCxn id="21" idx="3"/>
          </p:cNvCxnSpPr>
          <p:nvPr/>
        </p:nvCxnSpPr>
        <p:spPr>
          <a:xfrm>
            <a:off x="3924559" y="10978811"/>
            <a:ext cx="1397228"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772118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D176E9E-E179-88F1-046C-C2D8CE64E79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06B83-A595-249D-E8C8-47F060FD470B}"/>
              </a:ext>
            </a:extLst>
          </p:cNvPr>
          <p:cNvSpPr>
            <a:spLocks noGrp="1"/>
          </p:cNvSpPr>
          <p:nvPr>
            <p:ph type="sldNum" sz="quarter" idx="2"/>
          </p:nvPr>
        </p:nvSpPr>
        <p:spPr/>
        <p:txBody>
          <a:bodyPr/>
          <a:lstStyle/>
          <a:p>
            <a:fld id="{86CB4B4D-7CA3-9044-876B-883B54F8677D}" type="slidenum">
              <a:rPr lang="en-US" smtClean="0"/>
              <a:t>26</a:t>
            </a:fld>
            <a:endParaRPr lang="en-US" dirty="0"/>
          </a:p>
        </p:txBody>
      </p:sp>
      <p:sp>
        <p:nvSpPr>
          <p:cNvPr id="10" name="Text Placeholder 1">
            <a:extLst>
              <a:ext uri="{FF2B5EF4-FFF2-40B4-BE49-F238E27FC236}">
                <a16:creationId xmlns:a16="http://schemas.microsoft.com/office/drawing/2014/main" id="{B900F6BB-5A79-914A-61E3-4FFD846CFFAA}"/>
              </a:ext>
            </a:extLst>
          </p:cNvPr>
          <p:cNvSpPr>
            <a:spLocks noGrp="1"/>
          </p:cNvSpPr>
          <p:nvPr>
            <p:ph type="body" sz="quarter" idx="13"/>
          </p:nvPr>
        </p:nvSpPr>
        <p:spPr>
          <a:xfrm>
            <a:off x="921639" y="4768828"/>
            <a:ext cx="23462361" cy="7606633"/>
          </a:xfrm>
        </p:spPr>
        <p:txBody>
          <a:bodyPr/>
          <a:lstStyle/>
          <a:p>
            <a:pPr marL="571500" indent="-571500">
              <a:lnSpc>
                <a:spcPct val="300000"/>
              </a:lnSpc>
              <a:buFont typeface="Wingdings" panose="05000000000000000000" pitchFamily="2" charset="2"/>
              <a:buChar char="v"/>
            </a:pPr>
            <a:r>
              <a:rPr lang="en-US" sz="4400" dirty="0">
                <a:sym typeface="Wingdings" panose="05000000000000000000" pitchFamily="2" charset="2"/>
              </a:rPr>
              <a:t>In 4 months, prepared and tested a method to detect 0-11 MeV neutrons using point source.</a:t>
            </a:r>
          </a:p>
          <a:p>
            <a:pPr marL="571500" indent="-571500">
              <a:lnSpc>
                <a:spcPct val="300000"/>
              </a:lnSpc>
              <a:buFont typeface="Wingdings" panose="05000000000000000000" pitchFamily="2" charset="2"/>
              <a:buChar char="v"/>
            </a:pPr>
            <a:r>
              <a:rPr lang="en-US" sz="4400" dirty="0">
                <a:sym typeface="Wingdings" panose="05000000000000000000" pitchFamily="2" charset="2"/>
              </a:rPr>
              <a:t>Continuing the project in Fall term.</a:t>
            </a:r>
          </a:p>
          <a:p>
            <a:pPr marL="571500" indent="-571500">
              <a:lnSpc>
                <a:spcPct val="300000"/>
              </a:lnSpc>
              <a:buFont typeface="Wingdings" panose="05000000000000000000" pitchFamily="2" charset="2"/>
              <a:buChar char="v"/>
            </a:pPr>
            <a:r>
              <a:rPr lang="en-US" sz="4400" b="1" dirty="0">
                <a:sym typeface="Wingdings" panose="05000000000000000000" pitchFamily="2" charset="2"/>
              </a:rPr>
              <a:t>Ultimate objective: Measure ambient neutron flux using Neutral Current Detectors in 0-11 MeV.</a:t>
            </a:r>
            <a:br>
              <a:rPr lang="en-US" sz="3600" dirty="0">
                <a:sym typeface="Wingdings" panose="05000000000000000000" pitchFamily="2" charset="2"/>
              </a:rPr>
            </a:br>
            <a:endParaRPr lang="en-US" sz="3600" dirty="0">
              <a:sym typeface="Wingdings" panose="05000000000000000000" pitchFamily="2" charset="2"/>
            </a:endParaRPr>
          </a:p>
        </p:txBody>
      </p:sp>
      <p:sp>
        <p:nvSpPr>
          <p:cNvPr id="12" name="Title 2">
            <a:extLst>
              <a:ext uri="{FF2B5EF4-FFF2-40B4-BE49-F238E27FC236}">
                <a16:creationId xmlns:a16="http://schemas.microsoft.com/office/drawing/2014/main" id="{D013BABB-0420-1C15-C895-953288B43702}"/>
              </a:ext>
            </a:extLst>
          </p:cNvPr>
          <p:cNvSpPr>
            <a:spLocks noGrp="1"/>
          </p:cNvSpPr>
          <p:nvPr>
            <p:ph type="title"/>
          </p:nvPr>
        </p:nvSpPr>
        <p:spPr>
          <a:xfrm>
            <a:off x="708692" y="2223403"/>
            <a:ext cx="6268578" cy="1871519"/>
          </a:xfrm>
        </p:spPr>
        <p:txBody>
          <a:bodyPr>
            <a:normAutofit/>
          </a:bodyPr>
          <a:lstStyle/>
          <a:p>
            <a:r>
              <a:rPr lang="en-US" sz="8600" b="1" dirty="0"/>
              <a:t>Summary:</a:t>
            </a:r>
          </a:p>
        </p:txBody>
      </p:sp>
    </p:spTree>
    <p:extLst>
      <p:ext uri="{BB962C8B-B14F-4D97-AF65-F5344CB8AC3E}">
        <p14:creationId xmlns:p14="http://schemas.microsoft.com/office/powerpoint/2010/main" val="25494308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AAAB19-01EE-2EF4-9958-DBEAC284C3E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80D4F8-1219-33B8-9540-7D5703E8F91A}"/>
              </a:ext>
            </a:extLst>
          </p:cNvPr>
          <p:cNvSpPr>
            <a:spLocks noGrp="1"/>
          </p:cNvSpPr>
          <p:nvPr>
            <p:ph type="sldNum" sz="quarter" idx="2"/>
          </p:nvPr>
        </p:nvSpPr>
        <p:spPr/>
        <p:txBody>
          <a:bodyPr/>
          <a:lstStyle/>
          <a:p>
            <a:fld id="{86CB4B4D-7CA3-9044-876B-883B54F8677D}" type="slidenum">
              <a:rPr lang="en-US" smtClean="0"/>
              <a:t>27</a:t>
            </a:fld>
            <a:endParaRPr lang="en-US" dirty="0"/>
          </a:p>
        </p:txBody>
      </p:sp>
      <p:sp>
        <p:nvSpPr>
          <p:cNvPr id="3" name="Title 2">
            <a:extLst>
              <a:ext uri="{FF2B5EF4-FFF2-40B4-BE49-F238E27FC236}">
                <a16:creationId xmlns:a16="http://schemas.microsoft.com/office/drawing/2014/main" id="{9F4D820B-9F5A-DB88-4B5A-728AE474ACBC}"/>
              </a:ext>
            </a:extLst>
          </p:cNvPr>
          <p:cNvSpPr>
            <a:spLocks noGrp="1"/>
          </p:cNvSpPr>
          <p:nvPr>
            <p:ph type="title"/>
          </p:nvPr>
        </p:nvSpPr>
        <p:spPr>
          <a:xfrm>
            <a:off x="1595628" y="4631435"/>
            <a:ext cx="20015664" cy="3950209"/>
          </a:xfrm>
        </p:spPr>
        <p:txBody>
          <a:bodyPr>
            <a:normAutofit fontScale="90000"/>
          </a:bodyPr>
          <a:lstStyle/>
          <a:p>
            <a:pPr algn="ctr"/>
            <a:r>
              <a:rPr lang="en-US" b="1" dirty="0"/>
              <a:t>Thank you for listening!</a:t>
            </a:r>
          </a:p>
        </p:txBody>
      </p:sp>
      <p:sp>
        <p:nvSpPr>
          <p:cNvPr id="4" name="TextBox 3">
            <a:extLst>
              <a:ext uri="{FF2B5EF4-FFF2-40B4-BE49-F238E27FC236}">
                <a16:creationId xmlns:a16="http://schemas.microsoft.com/office/drawing/2014/main" id="{7A2666DF-49EC-130E-117E-BE67A158387E}"/>
              </a:ext>
            </a:extLst>
          </p:cNvPr>
          <p:cNvSpPr txBox="1"/>
          <p:nvPr/>
        </p:nvSpPr>
        <p:spPr>
          <a:xfrm>
            <a:off x="6304060" y="7223954"/>
            <a:ext cx="11775879" cy="3689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7200" b="1" dirty="0">
                <a:solidFill>
                  <a:schemeClr val="bg1"/>
                </a:solidFill>
              </a:rPr>
              <a:t>Special Thanks to:</a:t>
            </a:r>
            <a:br>
              <a:rPr lang="en-US" dirty="0">
                <a:solidFill>
                  <a:schemeClr val="bg1"/>
                </a:solidFill>
              </a:rPr>
            </a:br>
            <a:r>
              <a:rPr lang="en-US" sz="4000" dirty="0">
                <a:solidFill>
                  <a:schemeClr val="bg1"/>
                </a:solidFill>
                <a:sym typeface="Wingdings" panose="05000000000000000000" pitchFamily="2" charset="2"/>
              </a:rPr>
              <a:t>Thomas </a:t>
            </a:r>
            <a:r>
              <a:rPr lang="en-US" sz="4000" dirty="0" err="1">
                <a:solidFill>
                  <a:schemeClr val="bg1"/>
                </a:solidFill>
                <a:sym typeface="Wingdings" panose="05000000000000000000" pitchFamily="2" charset="2"/>
              </a:rPr>
              <a:t>Sonley</a:t>
            </a:r>
            <a:r>
              <a:rPr lang="en-US" sz="4000" dirty="0">
                <a:solidFill>
                  <a:schemeClr val="bg1"/>
                </a:solidFill>
                <a:sym typeface="Wingdings" panose="05000000000000000000" pitchFamily="2" charset="2"/>
              </a:rPr>
              <a:t>: Unfolding advisor</a:t>
            </a:r>
            <a:br>
              <a:rPr lang="en-US" sz="4000" dirty="0">
                <a:solidFill>
                  <a:schemeClr val="bg1"/>
                </a:solidFill>
                <a:sym typeface="Wingdings" panose="05000000000000000000" pitchFamily="2" charset="2"/>
              </a:rPr>
            </a:br>
            <a:r>
              <a:rPr lang="en-US" sz="4000" dirty="0">
                <a:solidFill>
                  <a:schemeClr val="bg1"/>
                </a:solidFill>
                <a:sym typeface="Wingdings" panose="05000000000000000000" pitchFamily="2" charset="2"/>
              </a:rPr>
              <a:t>Ian Lawson and Steffon Luoma: Supervision</a:t>
            </a:r>
            <a:br>
              <a:rPr lang="en-US" sz="4000" dirty="0">
                <a:solidFill>
                  <a:schemeClr val="bg1"/>
                </a:solidFill>
                <a:sym typeface="Wingdings" panose="05000000000000000000" pitchFamily="2" charset="2"/>
              </a:rPr>
            </a:br>
            <a:r>
              <a:rPr lang="en-US" sz="4000" dirty="0">
                <a:solidFill>
                  <a:schemeClr val="bg1"/>
                </a:solidFill>
                <a:sym typeface="Wingdings" panose="05000000000000000000" pitchFamily="2" charset="2"/>
              </a:rPr>
              <a:t>Vijay I., Arina, Abhipsha, Peter, Dimpal, Keegan, Bilal</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Tree>
    <p:extLst>
      <p:ext uri="{BB962C8B-B14F-4D97-AF65-F5344CB8AC3E}">
        <p14:creationId xmlns:p14="http://schemas.microsoft.com/office/powerpoint/2010/main" val="34405658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9B019-6B00-7EDD-C3AB-9E493B385683}"/>
              </a:ext>
            </a:extLst>
          </p:cNvPr>
          <p:cNvSpPr>
            <a:spLocks noGrp="1"/>
          </p:cNvSpPr>
          <p:nvPr>
            <p:ph type="sldNum" sz="quarter" idx="2"/>
          </p:nvPr>
        </p:nvSpPr>
        <p:spPr/>
        <p:txBody>
          <a:bodyPr/>
          <a:lstStyle/>
          <a:p>
            <a:fld id="{86CB4B4D-7CA3-9044-876B-883B54F8677D}" type="slidenum">
              <a:rPr lang="en-US" smtClean="0"/>
              <a:t>28</a:t>
            </a:fld>
            <a:endParaRPr lang="en-US" dirty="0"/>
          </a:p>
        </p:txBody>
      </p:sp>
      <p:sp>
        <p:nvSpPr>
          <p:cNvPr id="3" name="Title 2">
            <a:extLst>
              <a:ext uri="{FF2B5EF4-FFF2-40B4-BE49-F238E27FC236}">
                <a16:creationId xmlns:a16="http://schemas.microsoft.com/office/drawing/2014/main" id="{868EC41F-F769-7038-FC3D-D62149A0B5CB}"/>
              </a:ext>
            </a:extLst>
          </p:cNvPr>
          <p:cNvSpPr>
            <a:spLocks noGrp="1"/>
          </p:cNvSpPr>
          <p:nvPr>
            <p:ph type="title"/>
          </p:nvPr>
        </p:nvSpPr>
        <p:spPr>
          <a:xfrm>
            <a:off x="1595628" y="4631435"/>
            <a:ext cx="20015664" cy="3950209"/>
          </a:xfrm>
        </p:spPr>
        <p:txBody>
          <a:bodyPr>
            <a:normAutofit/>
          </a:bodyPr>
          <a:lstStyle/>
          <a:p>
            <a:pPr algn="ctr"/>
            <a:r>
              <a:rPr lang="en-US" dirty="0"/>
              <a:t>Questions?</a:t>
            </a:r>
          </a:p>
        </p:txBody>
      </p:sp>
    </p:spTree>
    <p:extLst>
      <p:ext uri="{BB962C8B-B14F-4D97-AF65-F5344CB8AC3E}">
        <p14:creationId xmlns:p14="http://schemas.microsoft.com/office/powerpoint/2010/main" val="21121801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2AB09E-ED84-3D17-F3D2-8C1DD04F3155}"/>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890EBBD-FE4D-635F-768C-1C816AEF73FB}"/>
              </a:ext>
            </a:extLst>
          </p:cNvPr>
          <p:cNvGrpSpPr/>
          <p:nvPr/>
        </p:nvGrpSpPr>
        <p:grpSpPr>
          <a:xfrm>
            <a:off x="162505" y="4515507"/>
            <a:ext cx="22811223" cy="8121564"/>
            <a:chOff x="162505" y="4515507"/>
            <a:chExt cx="22811223" cy="8121564"/>
          </a:xfrm>
        </p:grpSpPr>
        <p:grpSp>
          <p:nvGrpSpPr>
            <p:cNvPr id="10" name="Group 9">
              <a:extLst>
                <a:ext uri="{FF2B5EF4-FFF2-40B4-BE49-F238E27FC236}">
                  <a16:creationId xmlns:a16="http://schemas.microsoft.com/office/drawing/2014/main" id="{58CDB98C-EC19-1B70-1803-E9C800CA6156}"/>
                </a:ext>
              </a:extLst>
            </p:cNvPr>
            <p:cNvGrpSpPr/>
            <p:nvPr/>
          </p:nvGrpSpPr>
          <p:grpSpPr>
            <a:xfrm>
              <a:off x="162505" y="4515507"/>
              <a:ext cx="22811223" cy="8121564"/>
              <a:chOff x="1111654" y="4552123"/>
              <a:chExt cx="22811223" cy="8121564"/>
            </a:xfrm>
          </p:grpSpPr>
          <p:pic>
            <p:nvPicPr>
              <p:cNvPr id="5" name="Picture 4" descr="A graph showing the size of a wave&#10;&#10;AI-generated content may be incorrect.">
                <a:extLst>
                  <a:ext uri="{FF2B5EF4-FFF2-40B4-BE49-F238E27FC236}">
                    <a16:creationId xmlns:a16="http://schemas.microsoft.com/office/drawing/2014/main" id="{9608D011-59DA-A185-9276-66FB65D1CA5B}"/>
                  </a:ext>
                </a:extLst>
              </p:cNvPr>
              <p:cNvPicPr>
                <a:picLocks noChangeAspect="1"/>
              </p:cNvPicPr>
              <p:nvPr/>
            </p:nvPicPr>
            <p:blipFill>
              <a:blip r:embed="rId3">
                <a:extLst>
                  <a:ext uri="{28A0092B-C50C-407E-A947-70E740481C1C}">
                    <a14:useLocalDpi xmlns:a14="http://schemas.microsoft.com/office/drawing/2010/main" val="0"/>
                  </a:ext>
                </a:extLst>
              </a:blip>
              <a:srcRect t="8462"/>
              <a:stretch>
                <a:fillRect/>
              </a:stretch>
            </p:blipFill>
            <p:spPr>
              <a:xfrm>
                <a:off x="1111654" y="4552123"/>
                <a:ext cx="22811223" cy="8121564"/>
              </a:xfrm>
              <a:prstGeom prst="rect">
                <a:avLst/>
              </a:prstGeom>
            </p:spPr>
          </p:pic>
          <p:sp>
            <p:nvSpPr>
              <p:cNvPr id="7" name="Rectangle 6">
                <a:extLst>
                  <a:ext uri="{FF2B5EF4-FFF2-40B4-BE49-F238E27FC236}">
                    <a16:creationId xmlns:a16="http://schemas.microsoft.com/office/drawing/2014/main" id="{286203B6-4C47-CC4A-9C75-F989ABA06B4F}"/>
                  </a:ext>
                </a:extLst>
              </p:cNvPr>
              <p:cNvSpPr/>
              <p:nvPr/>
            </p:nvSpPr>
            <p:spPr>
              <a:xfrm>
                <a:off x="18904226" y="4552123"/>
                <a:ext cx="4558135" cy="1550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042AE08A-8833-288C-8560-0242E6CF3F2E}"/>
                  </a:ext>
                </a:extLst>
              </p:cNvPr>
              <p:cNvSpPr/>
              <p:nvPr/>
            </p:nvSpPr>
            <p:spPr>
              <a:xfrm>
                <a:off x="1331843" y="7633252"/>
                <a:ext cx="397566" cy="109330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D5FE1A14-6AFF-5938-90E9-8E6F05895BDA}"/>
                  </a:ext>
                </a:extLst>
              </p:cNvPr>
              <p:cNvSpPr/>
              <p:nvPr/>
            </p:nvSpPr>
            <p:spPr>
              <a:xfrm>
                <a:off x="22005235" y="12216383"/>
                <a:ext cx="1769165" cy="45730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1" name="Rectangle 10">
              <a:extLst>
                <a:ext uri="{FF2B5EF4-FFF2-40B4-BE49-F238E27FC236}">
                  <a16:creationId xmlns:a16="http://schemas.microsoft.com/office/drawing/2014/main" id="{D4DA1FDA-6744-80FC-9307-87DA9FE1C0ED}"/>
                </a:ext>
              </a:extLst>
            </p:cNvPr>
            <p:cNvSpPr/>
            <p:nvPr/>
          </p:nvSpPr>
          <p:spPr>
            <a:xfrm>
              <a:off x="6353110" y="10088250"/>
              <a:ext cx="3645655" cy="1252265"/>
            </a:xfrm>
            <a:prstGeom prst="rect">
              <a:avLst/>
            </a:prstGeom>
            <a:solidFill>
              <a:srgbClr val="ED1C24"/>
            </a:solidFill>
            <a:ln w="12700" cap="flat">
              <a:solidFill>
                <a:schemeClr val="accent5">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Gamma-Neutron Overlap</a:t>
              </a:r>
            </a:p>
          </p:txBody>
        </p:sp>
      </p:grpSp>
      <p:sp>
        <p:nvSpPr>
          <p:cNvPr id="138" name="Slide Number">
            <a:extLst>
              <a:ext uri="{FF2B5EF4-FFF2-40B4-BE49-F238E27FC236}">
                <a16:creationId xmlns:a16="http://schemas.microsoft.com/office/drawing/2014/main" id="{188D1BFF-A73B-9FBF-C99B-7451AA2A423D}"/>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29</a:t>
            </a:fld>
            <a:endParaRPr dirty="0"/>
          </a:p>
        </p:txBody>
      </p:sp>
      <p:sp>
        <p:nvSpPr>
          <p:cNvPr id="3" name="TextBox 2">
            <a:extLst>
              <a:ext uri="{FF2B5EF4-FFF2-40B4-BE49-F238E27FC236}">
                <a16:creationId xmlns:a16="http://schemas.microsoft.com/office/drawing/2014/main" id="{3DB0FCA9-52CA-6439-4DE8-587FC59250DA}"/>
              </a:ext>
            </a:extLst>
          </p:cNvPr>
          <p:cNvSpPr txBox="1"/>
          <p:nvPr/>
        </p:nvSpPr>
        <p:spPr>
          <a:xfrm>
            <a:off x="341943" y="-254731"/>
            <a:ext cx="12340387" cy="60905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9600" b="1" dirty="0">
                <a:solidFill>
                  <a:schemeClr val="bg1"/>
                </a:solidFill>
              </a:rPr>
              <a:t>Limitations of NCDs:</a:t>
            </a:r>
          </a:p>
          <a:p>
            <a:r>
              <a:rPr lang="en-US" sz="8000" dirty="0">
                <a:solidFill>
                  <a:schemeClr val="bg1"/>
                </a:solidFill>
                <a:sym typeface="Wingdings" panose="05000000000000000000" pitchFamily="2" charset="2"/>
              </a:rPr>
              <a:t>	</a:t>
            </a:r>
            <a:r>
              <a:rPr lang="en-US" sz="6600" dirty="0">
                <a:solidFill>
                  <a:schemeClr val="bg1"/>
                </a:solidFill>
                <a:sym typeface="Wingdings" panose="05000000000000000000" pitchFamily="2" charset="2"/>
              </a:rPr>
              <a:t>Slow neutrons only</a:t>
            </a:r>
          </a:p>
          <a:p>
            <a:r>
              <a:rPr lang="en-US" sz="6600" dirty="0">
                <a:solidFill>
                  <a:schemeClr val="bg1"/>
                </a:solidFill>
                <a:sym typeface="Wingdings" panose="05000000000000000000" pitchFamily="2" charset="2"/>
              </a:rPr>
              <a:t>	 Background-neutron overlap</a:t>
            </a:r>
            <a:br>
              <a:rPr lang="en-US" sz="8000" dirty="0">
                <a:solidFill>
                  <a:schemeClr val="bg1"/>
                </a:solidFill>
                <a:sym typeface="Wingdings" panose="05000000000000000000" pitchFamily="2" charset="2"/>
              </a:rPr>
            </a:br>
            <a:endParaRPr kumimoji="0" lang="en-US" sz="8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6" name="TextBox 5">
            <a:extLst>
              <a:ext uri="{FF2B5EF4-FFF2-40B4-BE49-F238E27FC236}">
                <a16:creationId xmlns:a16="http://schemas.microsoft.com/office/drawing/2014/main" id="{F65E382C-AE82-E23F-A5D2-CF48A764648A}"/>
              </a:ext>
            </a:extLst>
          </p:cNvPr>
          <p:cNvSpPr txBox="1"/>
          <p:nvPr/>
        </p:nvSpPr>
        <p:spPr>
          <a:xfrm>
            <a:off x="14093606" y="4444413"/>
            <a:ext cx="9660916"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tx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rPr>
              <a:t>Experimental AmBe data, background overlap with neutron capture data</a:t>
            </a:r>
          </a:p>
        </p:txBody>
      </p:sp>
      <p:sp>
        <p:nvSpPr>
          <p:cNvPr id="13" name="TextBox 12">
            <a:extLst>
              <a:ext uri="{FF2B5EF4-FFF2-40B4-BE49-F238E27FC236}">
                <a16:creationId xmlns:a16="http://schemas.microsoft.com/office/drawing/2014/main" id="{6160F963-B5DB-DCEC-FFFA-59C972E505E6}"/>
              </a:ext>
            </a:extLst>
          </p:cNvPr>
          <p:cNvSpPr txBox="1"/>
          <p:nvPr/>
        </p:nvSpPr>
        <p:spPr>
          <a:xfrm>
            <a:off x="2124635" y="8171955"/>
            <a:ext cx="2850776"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uli Regular"/>
                <a:ea typeface="Muli Regular"/>
                <a:cs typeface="Muli Regular"/>
                <a:sym typeface="Muli Regular"/>
              </a:rPr>
              <a:t>Gamma Backgrounds</a:t>
            </a:r>
          </a:p>
        </p:txBody>
      </p:sp>
      <p:sp>
        <p:nvSpPr>
          <p:cNvPr id="14" name="TextBox 13">
            <a:extLst>
              <a:ext uri="{FF2B5EF4-FFF2-40B4-BE49-F238E27FC236}">
                <a16:creationId xmlns:a16="http://schemas.microsoft.com/office/drawing/2014/main" id="{32D737CD-427B-3BC9-1936-830472D76CF8}"/>
              </a:ext>
            </a:extLst>
          </p:cNvPr>
          <p:cNvSpPr txBox="1"/>
          <p:nvPr/>
        </p:nvSpPr>
        <p:spPr>
          <a:xfrm>
            <a:off x="14663620" y="9718918"/>
            <a:ext cx="373125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Neutron capture events</a:t>
            </a:r>
          </a:p>
        </p:txBody>
      </p:sp>
      <p:sp>
        <p:nvSpPr>
          <p:cNvPr id="15" name="Rectangle 14">
            <a:extLst>
              <a:ext uri="{FF2B5EF4-FFF2-40B4-BE49-F238E27FC236}">
                <a16:creationId xmlns:a16="http://schemas.microsoft.com/office/drawing/2014/main" id="{23D768C9-9D2F-CEEE-405B-B1C3968EC9F4}"/>
              </a:ext>
            </a:extLst>
          </p:cNvPr>
          <p:cNvSpPr/>
          <p:nvPr/>
        </p:nvSpPr>
        <p:spPr>
          <a:xfrm rot="16200000">
            <a:off x="-430967" y="8454050"/>
            <a:ext cx="1923802" cy="6059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dirty="0">
                <a:solidFill>
                  <a:schemeClr val="tx1"/>
                </a:solidFill>
                <a:latin typeface="Helvetica Neue Medium"/>
                <a:ea typeface="Helvetica Neue Medium"/>
                <a:cs typeface="Helvetica Neue Medium"/>
                <a:sym typeface="Helvetica Neue Medium"/>
              </a:rPr>
              <a:t>Counts</a:t>
            </a:r>
            <a:endParaRPr kumimoji="0" lang="en-US" sz="30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9B29A220-F62D-5760-986A-7E8C0FDDDB7F}"/>
              </a:ext>
            </a:extLst>
          </p:cNvPr>
          <p:cNvSpPr/>
          <p:nvPr/>
        </p:nvSpPr>
        <p:spPr>
          <a:xfrm>
            <a:off x="17114421" y="12431164"/>
            <a:ext cx="2560912" cy="5751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rPr>
              <a:t>Energy</a:t>
            </a:r>
            <a:r>
              <a:rPr lang="en-US" dirty="0">
                <a:solidFill>
                  <a:schemeClr val="tx1"/>
                </a:solidFill>
                <a:latin typeface="Helvetica Neue Medium"/>
                <a:ea typeface="Helvetica Neue Medium"/>
                <a:cs typeface="Helvetica Neue Medium"/>
                <a:sym typeface="Helvetica Neue Medium"/>
              </a:rPr>
              <a:t> (keV)</a:t>
            </a:r>
            <a:endParaRPr kumimoji="0" lang="en-US"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6074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49172AB-B7C4-05C4-6012-8F05B4074D51}"/>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D318B3FA-62C5-F6FF-312F-6C7ECA35ECAF}"/>
              </a:ext>
            </a:extLst>
          </p:cNvPr>
          <p:cNvSpPr>
            <a:spLocks noGrp="1"/>
          </p:cNvSpPr>
          <p:nvPr>
            <p:ph type="sldNum" sz="quarter" idx="2"/>
          </p:nvPr>
        </p:nvSpPr>
        <p:spPr/>
        <p:txBody>
          <a:bodyPr/>
          <a:lstStyle/>
          <a:p>
            <a:fld id="{86CB4B4D-7CA3-9044-876B-883B54F8677D}" type="slidenum">
              <a:rPr lang="en-US" smtClean="0"/>
              <a:t>3</a:t>
            </a:fld>
            <a:endParaRPr lang="en-US" dirty="0"/>
          </a:p>
        </p:txBody>
      </p:sp>
      <p:sp>
        <p:nvSpPr>
          <p:cNvPr id="29" name="Title 2">
            <a:extLst>
              <a:ext uri="{FF2B5EF4-FFF2-40B4-BE49-F238E27FC236}">
                <a16:creationId xmlns:a16="http://schemas.microsoft.com/office/drawing/2014/main" id="{8A87BD83-9AF7-8818-7FF4-88697BABEFC4}"/>
              </a:ext>
            </a:extLst>
          </p:cNvPr>
          <p:cNvSpPr>
            <a:spLocks noGrp="1"/>
          </p:cNvSpPr>
          <p:nvPr>
            <p:ph type="title"/>
          </p:nvPr>
        </p:nvSpPr>
        <p:spPr>
          <a:xfrm>
            <a:off x="528904" y="1088590"/>
            <a:ext cx="20242064" cy="2545425"/>
          </a:xfrm>
        </p:spPr>
        <p:txBody>
          <a:bodyPr/>
          <a:lstStyle/>
          <a:p>
            <a:r>
              <a:rPr lang="en-US" sz="8800" b="1" dirty="0"/>
              <a:t>Helium-3 counters: Neutron detection </a:t>
            </a:r>
            <a:br>
              <a:rPr lang="en-US" dirty="0"/>
            </a:br>
            <a:endParaRPr lang="en-US"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C30F91C-605B-6AC6-F6DC-9B1DE52F84DA}"/>
                  </a:ext>
                </a:extLst>
              </p:cNvPr>
              <p:cNvSpPr txBox="1"/>
              <p:nvPr/>
            </p:nvSpPr>
            <p:spPr>
              <a:xfrm>
                <a:off x="266443" y="5514363"/>
                <a:ext cx="10075360"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4000" b="1" dirty="0">
                    <a:solidFill>
                      <a:schemeClr val="bg1"/>
                    </a:solidFill>
                  </a:rPr>
                  <a:t>Fig: </a:t>
                </a:r>
                <a:r>
                  <a:rPr kumimoji="0" lang="en-US" sz="4000" b="0" i="0" u="none" strike="noStrike" cap="none" spc="0" normalizeH="0" baseline="0" dirty="0">
                    <a:ln>
                      <a:noFill/>
                    </a:ln>
                    <a:solidFill>
                      <a:schemeClr val="bg1"/>
                    </a:solidFill>
                    <a:effectLst/>
                    <a:uFillTx/>
                    <a:sym typeface="Muli Regular"/>
                  </a:rPr>
                  <a:t>PNH </a:t>
                </a:r>
                <a14:m>
                  <m:oMath xmlns:m="http://schemas.openxmlformats.org/officeDocument/2006/math">
                    <m:sSup>
                      <m:sSupPr>
                        <m:ctrlP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ctrlPr>
                      </m:sSupPr>
                      <m:e>
                        <m: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t>25</m:t>
                        </m:r>
                      </m:e>
                      <m:sup>
                        <m: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t>𝑇𝑀</m:t>
                        </m:r>
                      </m:sup>
                    </m:sSup>
                  </m:oMath>
                </a14:m>
                <a:r>
                  <a:rPr kumimoji="0" lang="en-US" sz="4000" b="0" i="0" u="none" strike="noStrike" cap="none" spc="0" normalizeH="0" baseline="0" dirty="0">
                    <a:ln>
                      <a:noFill/>
                    </a:ln>
                    <a:solidFill>
                      <a:schemeClr val="bg1"/>
                    </a:solidFill>
                    <a:effectLst/>
                    <a:uFillTx/>
                    <a:sym typeface="Muli Regular"/>
                  </a:rPr>
                  <a:t> Helium-3</a:t>
                </a:r>
                <a:r>
                  <a:rPr kumimoji="0" lang="en-US" sz="4000" b="0" i="0" u="none" strike="noStrike" cap="none" spc="0" normalizeH="0" dirty="0">
                    <a:ln>
                      <a:noFill/>
                    </a:ln>
                    <a:solidFill>
                      <a:schemeClr val="bg1"/>
                    </a:solidFill>
                    <a:effectLst/>
                    <a:uFillTx/>
                    <a:sym typeface="Muli Regular"/>
                  </a:rPr>
                  <a:t> proportional </a:t>
                </a:r>
                <a:r>
                  <a:rPr lang="en-US" sz="4000" dirty="0">
                    <a:solidFill>
                      <a:schemeClr val="bg1"/>
                    </a:solidFill>
                  </a:rPr>
                  <a:t>c</a:t>
                </a:r>
                <a:r>
                  <a:rPr kumimoji="0" lang="en-US" sz="4000" b="0" i="0" u="none" strike="noStrike" cap="none" spc="0" normalizeH="0" dirty="0">
                    <a:ln>
                      <a:noFill/>
                    </a:ln>
                    <a:solidFill>
                      <a:schemeClr val="bg1"/>
                    </a:solidFill>
                    <a:effectLst/>
                    <a:uFillTx/>
                    <a:sym typeface="Muli Regular"/>
                  </a:rPr>
                  <a:t>ounter </a:t>
                </a:r>
                <a:r>
                  <a:rPr lang="en-US" sz="4000" dirty="0">
                    <a:solidFill>
                      <a:schemeClr val="bg1"/>
                    </a:solidFill>
                  </a:rPr>
                  <a:t>t</a:t>
                </a:r>
                <a:r>
                  <a:rPr kumimoji="0" lang="en-US" sz="4000" b="0" i="0" u="none" strike="noStrike" cap="none" spc="0" normalizeH="0" dirty="0">
                    <a:ln>
                      <a:noFill/>
                    </a:ln>
                    <a:solidFill>
                      <a:schemeClr val="bg1"/>
                    </a:solidFill>
                    <a:effectLst/>
                    <a:uFillTx/>
                    <a:sym typeface="Muli Regular"/>
                  </a:rPr>
                  <a:t>ube</a:t>
                </a:r>
                <a:r>
                  <a:rPr lang="en-US" sz="4000" dirty="0">
                    <a:solidFill>
                      <a:schemeClr val="bg1"/>
                    </a:solidFill>
                  </a:rPr>
                  <a:t>. Image credit: </a:t>
                </a:r>
                <a:r>
                  <a:rPr kumimoji="0" lang="en-US" sz="4000" b="0" i="0" u="none" strike="noStrike" cap="none" spc="0" normalizeH="0" dirty="0" err="1">
                    <a:ln>
                      <a:noFill/>
                    </a:ln>
                    <a:solidFill>
                      <a:schemeClr val="bg1"/>
                    </a:solidFill>
                    <a:effectLst/>
                    <a:uFillTx/>
                    <a:sym typeface="Muli Regular"/>
                  </a:rPr>
                  <a:t>Mirion</a:t>
                </a:r>
                <a:r>
                  <a:rPr kumimoji="0" lang="en-US" sz="4000" b="0" i="0" u="none" strike="noStrike" cap="none" spc="0" normalizeH="0" dirty="0">
                    <a:ln>
                      <a:noFill/>
                    </a:ln>
                    <a:solidFill>
                      <a:schemeClr val="bg1"/>
                    </a:solidFill>
                    <a:effectLst/>
                    <a:uFillTx/>
                    <a:sym typeface="Muli Regular"/>
                  </a:rPr>
                  <a:t> Technologies </a:t>
                </a:r>
                <a:endParaRPr kumimoji="0" lang="en-US" sz="4000" b="0" i="0" u="none" strike="noStrike" cap="none" spc="0" normalizeH="0" baseline="0" dirty="0">
                  <a:ln>
                    <a:noFill/>
                  </a:ln>
                  <a:solidFill>
                    <a:schemeClr val="bg1"/>
                  </a:solidFill>
                  <a:effectLst/>
                  <a:uFillTx/>
                  <a:sym typeface="Muli Regular"/>
                </a:endParaRPr>
              </a:p>
            </p:txBody>
          </p:sp>
        </mc:Choice>
        <mc:Fallback xmlns="">
          <p:sp>
            <p:nvSpPr>
              <p:cNvPr id="55" name="TextBox 54">
                <a:extLst>
                  <a:ext uri="{FF2B5EF4-FFF2-40B4-BE49-F238E27FC236}">
                    <a16:creationId xmlns:a16="http://schemas.microsoft.com/office/drawing/2014/main" id="{2C30F91C-605B-6AC6-F6DC-9B1DE52F84DA}"/>
                  </a:ext>
                </a:extLst>
              </p:cNvPr>
              <p:cNvSpPr txBox="1">
                <a:spLocks noRot="1" noChangeAspect="1" noMove="1" noResize="1" noEditPoints="1" noAdjustHandles="1" noChangeArrowheads="1" noChangeShapeType="1" noTextEdit="1"/>
              </p:cNvSpPr>
              <p:nvPr/>
            </p:nvSpPr>
            <p:spPr>
              <a:xfrm>
                <a:off x="266443" y="5514363"/>
                <a:ext cx="10075360" cy="1621597"/>
              </a:xfrm>
              <a:prstGeom prst="rect">
                <a:avLst/>
              </a:prstGeom>
              <a:blipFill>
                <a:blip r:embed="rId3"/>
                <a:stretch>
                  <a:fillRect l="-121" t="-376" r="-1150" b="-10902"/>
                </a:stretch>
              </a:blipFill>
              <a:ln w="12700" cap="flat">
                <a:noFill/>
                <a:miter lim="400000"/>
              </a:ln>
              <a:effectLst/>
            </p:spPr>
            <p:txBody>
              <a:bodyPr/>
              <a:lstStyle/>
              <a:p>
                <a:r>
                  <a:rPr lang="en-US">
                    <a:noFill/>
                  </a:rPr>
                  <a:t> </a:t>
                </a:r>
              </a:p>
            </p:txBody>
          </p:sp>
        </mc:Fallback>
      </mc:AlternateContent>
      <p:pic>
        <p:nvPicPr>
          <p:cNvPr id="54" name="Picture 53" descr="A silver cylinder with a white cap&#10;&#10;AI-generated content may be incorrect.">
            <a:extLst>
              <a:ext uri="{FF2B5EF4-FFF2-40B4-BE49-F238E27FC236}">
                <a16:creationId xmlns:a16="http://schemas.microsoft.com/office/drawing/2014/main" id="{D697BE6C-7FC0-1587-C6CD-E4A2C6829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96901">
            <a:off x="-728649" y="614869"/>
            <a:ext cx="11725204" cy="7712865"/>
          </a:xfrm>
          <a:prstGeom prst="rect">
            <a:avLst/>
          </a:prstGeom>
        </p:spPr>
      </p:pic>
    </p:spTree>
    <p:extLst>
      <p:ext uri="{BB962C8B-B14F-4D97-AF65-F5344CB8AC3E}">
        <p14:creationId xmlns:p14="http://schemas.microsoft.com/office/powerpoint/2010/main" val="936744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FF9D17-EE8F-F954-0A54-E361D68D4FA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CC668-C9C7-D451-2781-82ECAF3BA7CC}"/>
              </a:ext>
            </a:extLst>
          </p:cNvPr>
          <p:cNvSpPr>
            <a:spLocks noGrp="1"/>
          </p:cNvSpPr>
          <p:nvPr>
            <p:ph type="sldNum" sz="quarter" idx="2"/>
          </p:nvPr>
        </p:nvSpPr>
        <p:spPr/>
        <p:txBody>
          <a:bodyPr/>
          <a:lstStyle/>
          <a:p>
            <a:fld id="{86CB4B4D-7CA3-9044-876B-883B54F8677D}" type="slidenum">
              <a:rPr lang="en-US" smtClean="0"/>
              <a:t>30</a:t>
            </a:fld>
            <a:endParaRPr lang="en-US" dirty="0"/>
          </a:p>
        </p:txBody>
      </p:sp>
      <p:pic>
        <p:nvPicPr>
          <p:cNvPr id="33" name="Picture 32" descr="A group of colored circles&#10;&#10;AI-generated content may be incorrect.">
            <a:extLst>
              <a:ext uri="{FF2B5EF4-FFF2-40B4-BE49-F238E27FC236}">
                <a16:creationId xmlns:a16="http://schemas.microsoft.com/office/drawing/2014/main" id="{AB80A424-F6DA-0EF6-4B8A-DBFA013FE72B}"/>
              </a:ext>
            </a:extLst>
          </p:cNvPr>
          <p:cNvPicPr>
            <a:picLocks noChangeAspect="1"/>
          </p:cNvPicPr>
          <p:nvPr/>
        </p:nvPicPr>
        <p:blipFill>
          <a:blip r:embed="rId3">
            <a:extLst>
              <a:ext uri="{28A0092B-C50C-407E-A947-70E740481C1C}">
                <a14:useLocalDpi xmlns:a14="http://schemas.microsoft.com/office/drawing/2010/main" val="0"/>
              </a:ext>
            </a:extLst>
          </a:blip>
          <a:srcRect l="15192" t="13610" r="23691" b="12109"/>
          <a:stretch>
            <a:fillRect/>
          </a:stretch>
        </p:blipFill>
        <p:spPr>
          <a:xfrm>
            <a:off x="12151236" y="6701777"/>
            <a:ext cx="1810502" cy="1573414"/>
          </a:xfrm>
          <a:prstGeom prst="rect">
            <a:avLst/>
          </a:prstGeom>
          <a:ln w="57150">
            <a:solidFill>
              <a:schemeClr val="tx1"/>
            </a:solidFill>
          </a:ln>
        </p:spPr>
      </p:pic>
      <p:pic>
        <p:nvPicPr>
          <p:cNvPr id="16" name="Picture 15" descr="A green light with a black and yellow circle&#10;&#10;AI-generated content may be incorrect.">
            <a:extLst>
              <a:ext uri="{FF2B5EF4-FFF2-40B4-BE49-F238E27FC236}">
                <a16:creationId xmlns:a16="http://schemas.microsoft.com/office/drawing/2014/main" id="{4EC1A6CC-979F-D827-21EB-94DFE373B9BD}"/>
              </a:ext>
            </a:extLst>
          </p:cNvPr>
          <p:cNvPicPr>
            <a:picLocks noChangeAspect="1"/>
          </p:cNvPicPr>
          <p:nvPr/>
        </p:nvPicPr>
        <p:blipFill>
          <a:blip r:embed="rId4">
            <a:extLst>
              <a:ext uri="{28A0092B-C50C-407E-A947-70E740481C1C}">
                <a14:useLocalDpi xmlns:a14="http://schemas.microsoft.com/office/drawing/2010/main" val="0"/>
              </a:ext>
            </a:extLst>
          </a:blip>
          <a:srcRect l="9350" t="12557" r="5258" b="10785"/>
          <a:stretch>
            <a:fillRect/>
          </a:stretch>
        </p:blipFill>
        <p:spPr>
          <a:xfrm>
            <a:off x="21110405" y="6394774"/>
            <a:ext cx="1988324" cy="1845450"/>
          </a:xfrm>
          <a:prstGeom prst="rect">
            <a:avLst/>
          </a:prstGeom>
          <a:ln w="57150">
            <a:solidFill>
              <a:schemeClr val="tx1"/>
            </a:solidFill>
          </a:ln>
        </p:spPr>
      </p:pic>
      <p:sp>
        <p:nvSpPr>
          <p:cNvPr id="22" name="TextBox 21">
            <a:extLst>
              <a:ext uri="{FF2B5EF4-FFF2-40B4-BE49-F238E27FC236}">
                <a16:creationId xmlns:a16="http://schemas.microsoft.com/office/drawing/2014/main" id="{4970378B-3C27-BC4A-14AB-F8778704D706}"/>
              </a:ext>
            </a:extLst>
          </p:cNvPr>
          <p:cNvSpPr txBox="1"/>
          <p:nvPr/>
        </p:nvSpPr>
        <p:spPr>
          <a:xfrm>
            <a:off x="8153698" y="11704893"/>
            <a:ext cx="6251071"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uli Regular"/>
                <a:ea typeface="Muli Regular"/>
                <a:cs typeface="Muli Regular"/>
                <a:sym typeface="Muli Regular"/>
              </a:rPr>
              <a:t>Fig: </a:t>
            </a:r>
            <a:r>
              <a:rPr lang="en-US" sz="3200" dirty="0">
                <a:solidFill>
                  <a:schemeClr val="bg1"/>
                </a:solidFill>
              </a:rPr>
              <a:t>No polyethylene </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Geometry</a:t>
            </a:r>
            <a:b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b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(GEANT4)</a:t>
            </a:r>
          </a:p>
        </p:txBody>
      </p:sp>
      <p:sp>
        <p:nvSpPr>
          <p:cNvPr id="23" name="TextBox 22">
            <a:extLst>
              <a:ext uri="{FF2B5EF4-FFF2-40B4-BE49-F238E27FC236}">
                <a16:creationId xmlns:a16="http://schemas.microsoft.com/office/drawing/2014/main" id="{20E0815F-EEBF-872A-713B-0DCA62BDB63F}"/>
              </a:ext>
            </a:extLst>
          </p:cNvPr>
          <p:cNvSpPr txBox="1"/>
          <p:nvPr/>
        </p:nvSpPr>
        <p:spPr>
          <a:xfrm>
            <a:off x="16942231" y="11704893"/>
            <a:ext cx="5853367"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2inch Polyethylene Geometry</a:t>
            </a:r>
            <a:b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b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(GEANT4)</a:t>
            </a:r>
          </a:p>
        </p:txBody>
      </p:sp>
      <p:pic>
        <p:nvPicPr>
          <p:cNvPr id="4" name="Picture 3" descr="A close-up of a line&#10;&#10;AI-generated content may be incorrect.">
            <a:extLst>
              <a:ext uri="{FF2B5EF4-FFF2-40B4-BE49-F238E27FC236}">
                <a16:creationId xmlns:a16="http://schemas.microsoft.com/office/drawing/2014/main" id="{960BA9DA-527A-7C1C-6B7F-3C13F457F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3517" y="3187868"/>
            <a:ext cx="1928500" cy="8261280"/>
          </a:xfrm>
          <a:prstGeom prst="rect">
            <a:avLst/>
          </a:prstGeom>
        </p:spPr>
      </p:pic>
      <p:pic>
        <p:nvPicPr>
          <p:cNvPr id="6" name="Picture 5" descr="A close-up of a rectangular object&#10;&#10;AI-generated content may be incorrect.">
            <a:extLst>
              <a:ext uri="{FF2B5EF4-FFF2-40B4-BE49-F238E27FC236}">
                <a16:creationId xmlns:a16="http://schemas.microsoft.com/office/drawing/2014/main" id="{87609585-5E4E-9EFB-E8E2-10AAF1FCC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1580" y="3187869"/>
            <a:ext cx="1652258" cy="8261278"/>
          </a:xfrm>
          <a:prstGeom prst="rect">
            <a:avLst/>
          </a:prstGeom>
        </p:spPr>
      </p:pic>
      <p:sp>
        <p:nvSpPr>
          <p:cNvPr id="3" name="TextBox 2">
            <a:extLst>
              <a:ext uri="{FF2B5EF4-FFF2-40B4-BE49-F238E27FC236}">
                <a16:creationId xmlns:a16="http://schemas.microsoft.com/office/drawing/2014/main" id="{0981439C-D7E0-C0CB-B355-CD291161E0F0}"/>
              </a:ext>
            </a:extLst>
          </p:cNvPr>
          <p:cNvSpPr txBox="1"/>
          <p:nvPr/>
        </p:nvSpPr>
        <p:spPr>
          <a:xfrm>
            <a:off x="921639" y="11901871"/>
            <a:ext cx="6366294"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3200" b="1" dirty="0">
                <a:solidFill>
                  <a:schemeClr val="bg1"/>
                </a:solidFill>
              </a:rPr>
              <a:t>Fig: </a:t>
            </a:r>
            <a:r>
              <a:rPr lang="en-US" sz="3200" dirty="0">
                <a:solidFill>
                  <a:schemeClr val="bg1"/>
                </a:solidFill>
              </a:rPr>
              <a:t>Picture of the Helium-3 Counters</a:t>
            </a:r>
            <a:endParaRPr kumimoji="0" lang="en-US" sz="3200" i="0" u="none" strike="noStrike" cap="none" spc="0" normalizeH="0" baseline="0" dirty="0">
              <a:ln>
                <a:noFill/>
              </a:ln>
              <a:solidFill>
                <a:schemeClr val="bg1"/>
              </a:solidFill>
              <a:effectLst/>
              <a:uFillTx/>
              <a:latin typeface="Muli Regular"/>
              <a:ea typeface="Muli Regular"/>
              <a:cs typeface="Muli Regular"/>
              <a:sym typeface="Muli Regular"/>
            </a:endParaRPr>
          </a:p>
        </p:txBody>
      </p:sp>
      <p:pic>
        <p:nvPicPr>
          <p:cNvPr id="5" name="Picture 4" descr="A close-up of several white boxes&#10;&#10;AI-generated content may be incorrect.">
            <a:extLst>
              <a:ext uri="{FF2B5EF4-FFF2-40B4-BE49-F238E27FC236}">
                <a16:creationId xmlns:a16="http://schemas.microsoft.com/office/drawing/2014/main" id="{8DDC5A9A-BD31-8E9C-68E9-DDCAA1A48F91}"/>
              </a:ext>
            </a:extLst>
          </p:cNvPr>
          <p:cNvPicPr>
            <a:picLocks noChangeAspect="1"/>
          </p:cNvPicPr>
          <p:nvPr/>
        </p:nvPicPr>
        <p:blipFill>
          <a:blip r:embed="rId7">
            <a:extLst>
              <a:ext uri="{28A0092B-C50C-407E-A947-70E740481C1C}">
                <a14:useLocalDpi xmlns:a14="http://schemas.microsoft.com/office/drawing/2010/main" val="0"/>
              </a:ext>
            </a:extLst>
          </a:blip>
          <a:srcRect t="25610" b="53455"/>
          <a:stretch>
            <a:fillRect/>
          </a:stretch>
        </p:blipFill>
        <p:spPr>
          <a:xfrm rot="5400000">
            <a:off x="-326239" y="5607924"/>
            <a:ext cx="7889798" cy="3487126"/>
          </a:xfrm>
          <a:prstGeom prst="rect">
            <a:avLst/>
          </a:prstGeom>
        </p:spPr>
      </p:pic>
      <p:sp>
        <p:nvSpPr>
          <p:cNvPr id="15" name="Rectangle: Rounded Corners 14">
            <a:extLst>
              <a:ext uri="{FF2B5EF4-FFF2-40B4-BE49-F238E27FC236}">
                <a16:creationId xmlns:a16="http://schemas.microsoft.com/office/drawing/2014/main" id="{B2FC7A6B-602F-4F70-8FC1-C0690D3600C4}"/>
              </a:ext>
            </a:extLst>
          </p:cNvPr>
          <p:cNvSpPr/>
          <p:nvPr/>
        </p:nvSpPr>
        <p:spPr>
          <a:xfrm>
            <a:off x="962271" y="189283"/>
            <a:ext cx="3754438"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(GEANT4)</a:t>
            </a:r>
          </a:p>
        </p:txBody>
      </p:sp>
    </p:spTree>
    <p:extLst>
      <p:ext uri="{BB962C8B-B14F-4D97-AF65-F5344CB8AC3E}">
        <p14:creationId xmlns:p14="http://schemas.microsoft.com/office/powerpoint/2010/main" val="24966072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09A2A1-1560-BF3A-AA6A-ED5F0F775E41}"/>
            </a:ext>
          </a:extLst>
        </p:cNvPr>
        <p:cNvGrpSpPr/>
        <p:nvPr/>
      </p:nvGrpSpPr>
      <p:grpSpPr>
        <a:xfrm>
          <a:off x="0" y="0"/>
          <a:ext cx="0" cy="0"/>
          <a:chOff x="0" y="0"/>
          <a:chExt cx="0" cy="0"/>
        </a:xfrm>
      </p:grpSpPr>
      <p:sp>
        <p:nvSpPr>
          <p:cNvPr id="138" name="Slide Number">
            <a:extLst>
              <a:ext uri="{FF2B5EF4-FFF2-40B4-BE49-F238E27FC236}">
                <a16:creationId xmlns:a16="http://schemas.microsoft.com/office/drawing/2014/main" id="{7D505A4F-CF8A-288E-03B9-89617E51FA39}"/>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31</a:t>
            </a:fld>
            <a:endParaRPr dirty="0"/>
          </a:p>
        </p:txBody>
      </p:sp>
      <p:sp>
        <p:nvSpPr>
          <p:cNvPr id="10" name="TextBox 9">
            <a:extLst>
              <a:ext uri="{FF2B5EF4-FFF2-40B4-BE49-F238E27FC236}">
                <a16:creationId xmlns:a16="http://schemas.microsoft.com/office/drawing/2014/main" id="{76B1F0E3-654D-C72D-7BCC-846BE6680A1A}"/>
              </a:ext>
            </a:extLst>
          </p:cNvPr>
          <p:cNvSpPr txBox="1"/>
          <p:nvPr/>
        </p:nvSpPr>
        <p:spPr>
          <a:xfrm>
            <a:off x="13418769" y="11481183"/>
            <a:ext cx="8892209"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Fig: Experimental Data, 3-inch Polyethylene</a:t>
            </a:r>
          </a:p>
        </p:txBody>
      </p:sp>
      <p:pic>
        <p:nvPicPr>
          <p:cNvPr id="5" name="Picture 4" descr="A diagram of a yellow wall&#10;&#10;AI-generated content may be incorrect.">
            <a:extLst>
              <a:ext uri="{FF2B5EF4-FFF2-40B4-BE49-F238E27FC236}">
                <a16:creationId xmlns:a16="http://schemas.microsoft.com/office/drawing/2014/main" id="{FFED9A4C-6A8C-90C8-9317-97E96422F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0956" y="4379412"/>
            <a:ext cx="12199916" cy="6275255"/>
          </a:xfrm>
          <a:prstGeom prst="rect">
            <a:avLst/>
          </a:prstGeom>
        </p:spPr>
      </p:pic>
      <p:pic>
        <p:nvPicPr>
          <p:cNvPr id="2" name="Picture 1" descr="A graph showing the energy&#10;&#10;AI-generated content may be incorrect.">
            <a:extLst>
              <a:ext uri="{FF2B5EF4-FFF2-40B4-BE49-F238E27FC236}">
                <a16:creationId xmlns:a16="http://schemas.microsoft.com/office/drawing/2014/main" id="{04CB4C9E-55DF-184B-5868-14F27754E22B}"/>
              </a:ext>
            </a:extLst>
          </p:cNvPr>
          <p:cNvPicPr>
            <a:picLocks noChangeAspect="1"/>
          </p:cNvPicPr>
          <p:nvPr/>
        </p:nvPicPr>
        <p:blipFill>
          <a:blip r:embed="rId3">
            <a:extLst>
              <a:ext uri="{28A0092B-C50C-407E-A947-70E740481C1C}">
                <a14:useLocalDpi xmlns:a14="http://schemas.microsoft.com/office/drawing/2010/main" val="0"/>
              </a:ext>
            </a:extLst>
          </a:blip>
          <a:srcRect l="1878" r="4489"/>
          <a:stretch>
            <a:fillRect/>
          </a:stretch>
        </p:blipFill>
        <p:spPr>
          <a:xfrm>
            <a:off x="0" y="4061362"/>
            <a:ext cx="11387865" cy="6792686"/>
          </a:xfrm>
          <a:prstGeom prst="rect">
            <a:avLst/>
          </a:prstGeom>
        </p:spPr>
      </p:pic>
      <p:sp>
        <p:nvSpPr>
          <p:cNvPr id="4" name="TextBox 3">
            <a:extLst>
              <a:ext uri="{FF2B5EF4-FFF2-40B4-BE49-F238E27FC236}">
                <a16:creationId xmlns:a16="http://schemas.microsoft.com/office/drawing/2014/main" id="{A223564B-397B-D317-CFA1-529B8F1D45F0}"/>
              </a:ext>
            </a:extLst>
          </p:cNvPr>
          <p:cNvSpPr txBox="1"/>
          <p:nvPr/>
        </p:nvSpPr>
        <p:spPr>
          <a:xfrm>
            <a:off x="1123780" y="11185718"/>
            <a:ext cx="10893892"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Fig: GEANT4’s triton and proton </a:t>
            </a:r>
            <a:r>
              <a:rPr lang="en-US" sz="3200" dirty="0">
                <a:solidFill>
                  <a:schemeClr val="bg1"/>
                </a:solidFill>
              </a:rPr>
              <a:t>e</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nergy </a:t>
            </a:r>
            <a:r>
              <a:rPr lang="en-US" sz="3200" dirty="0">
                <a:solidFill>
                  <a:schemeClr val="bg1"/>
                </a:solidFill>
              </a:rPr>
              <a:t>d</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eposition per event</a:t>
            </a:r>
            <a:b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b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with 10 keV gaussian noise</a:t>
            </a:r>
          </a:p>
        </p:txBody>
      </p:sp>
      <p:sp>
        <p:nvSpPr>
          <p:cNvPr id="8" name="Rectangle 7">
            <a:extLst>
              <a:ext uri="{FF2B5EF4-FFF2-40B4-BE49-F238E27FC236}">
                <a16:creationId xmlns:a16="http://schemas.microsoft.com/office/drawing/2014/main" id="{97138022-661B-2841-5491-A2B2D04764FE}"/>
              </a:ext>
            </a:extLst>
          </p:cNvPr>
          <p:cNvSpPr/>
          <p:nvPr/>
        </p:nvSpPr>
        <p:spPr>
          <a:xfrm>
            <a:off x="16776140" y="10561806"/>
            <a:ext cx="3379775" cy="6239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dirty="0">
                <a:solidFill>
                  <a:schemeClr val="tx1"/>
                </a:solidFill>
                <a:latin typeface="Helvetica Neue Medium"/>
                <a:ea typeface="Helvetica Neue Medium"/>
                <a:cs typeface="Helvetica Neue Medium"/>
                <a:sym typeface="Helvetica Neue Medium"/>
              </a:rPr>
              <a:t>Energy (keV)</a:t>
            </a:r>
            <a:endParaRPr kumimoji="0" lang="en-US" sz="30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1D88EB48-A727-AD16-ED63-0AD5DD980DB5}"/>
              </a:ext>
            </a:extLst>
          </p:cNvPr>
          <p:cNvSpPr/>
          <p:nvPr/>
        </p:nvSpPr>
        <p:spPr>
          <a:xfrm rot="5400000">
            <a:off x="23508117" y="10046057"/>
            <a:ext cx="273133" cy="9440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4B2524C2-5D70-AC2C-3F32-F1488259BAF7}"/>
              </a:ext>
            </a:extLst>
          </p:cNvPr>
          <p:cNvSpPr/>
          <p:nvPr/>
        </p:nvSpPr>
        <p:spPr>
          <a:xfrm rot="16200000">
            <a:off x="11338728" y="7178668"/>
            <a:ext cx="1801544" cy="62415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rPr>
              <a:t>Counts</a:t>
            </a:r>
          </a:p>
        </p:txBody>
      </p:sp>
      <p:sp>
        <p:nvSpPr>
          <p:cNvPr id="12" name="Rectangle 11">
            <a:extLst>
              <a:ext uri="{FF2B5EF4-FFF2-40B4-BE49-F238E27FC236}">
                <a16:creationId xmlns:a16="http://schemas.microsoft.com/office/drawing/2014/main" id="{6AFDA0E0-CF3A-1E0E-71E8-CC14E9207288}"/>
              </a:ext>
            </a:extLst>
          </p:cNvPr>
          <p:cNvSpPr/>
          <p:nvPr/>
        </p:nvSpPr>
        <p:spPr>
          <a:xfrm>
            <a:off x="19321153" y="4583764"/>
            <a:ext cx="2565070" cy="102127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Rounded Corners 14">
            <a:extLst>
              <a:ext uri="{FF2B5EF4-FFF2-40B4-BE49-F238E27FC236}">
                <a16:creationId xmlns:a16="http://schemas.microsoft.com/office/drawing/2014/main" id="{AC7FF551-8848-57AF-3BCC-3B55C70EF35C}"/>
              </a:ext>
            </a:extLst>
          </p:cNvPr>
          <p:cNvSpPr/>
          <p:nvPr/>
        </p:nvSpPr>
        <p:spPr>
          <a:xfrm>
            <a:off x="962271" y="189283"/>
            <a:ext cx="3754438"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Calculate </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a:t>
            </a:r>
            <a:b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(GEANT4)</a:t>
            </a:r>
          </a:p>
        </p:txBody>
      </p:sp>
    </p:spTree>
    <p:extLst>
      <p:ext uri="{BB962C8B-B14F-4D97-AF65-F5344CB8AC3E}">
        <p14:creationId xmlns:p14="http://schemas.microsoft.com/office/powerpoint/2010/main" val="1442021183"/>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B37807-12D8-5FAB-E79F-2B4E258AF8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58BCD5-AB43-5D88-0229-EBD871CCA282}"/>
              </a:ext>
            </a:extLst>
          </p:cNvPr>
          <p:cNvSpPr>
            <a:spLocks noGrp="1"/>
          </p:cNvSpPr>
          <p:nvPr>
            <p:ph type="sldNum" sz="quarter" idx="2"/>
          </p:nvPr>
        </p:nvSpPr>
        <p:spPr/>
        <p:txBody>
          <a:bodyPr/>
          <a:lstStyle/>
          <a:p>
            <a:fld id="{86CB4B4D-7CA3-9044-876B-883B54F8677D}" type="slidenum">
              <a:rPr lang="en-US" smtClean="0"/>
              <a:t>32</a:t>
            </a:fld>
            <a:endParaRPr lang="en-US" dirty="0"/>
          </a:p>
        </p:txBody>
      </p:sp>
      <mc:AlternateContent xmlns:mc="http://schemas.openxmlformats.org/markup-compatibility/2006" xmlns:a14="http://schemas.microsoft.com/office/drawing/2010/main">
        <mc:Choice Requires="a14">
          <p:sp>
            <p:nvSpPr>
              <p:cNvPr id="10" name="Text Placeholder 1">
                <a:extLst>
                  <a:ext uri="{FF2B5EF4-FFF2-40B4-BE49-F238E27FC236}">
                    <a16:creationId xmlns:a16="http://schemas.microsoft.com/office/drawing/2014/main" id="{6D6C4CF9-69F8-5AB3-E780-E988B455B199}"/>
                  </a:ext>
                </a:extLst>
              </p:cNvPr>
              <p:cNvSpPr>
                <a:spLocks noGrp="1"/>
              </p:cNvSpPr>
              <p:nvPr>
                <p:ph type="body" sz="quarter" idx="13"/>
              </p:nvPr>
            </p:nvSpPr>
            <p:spPr>
              <a:xfrm>
                <a:off x="528252" y="4813878"/>
                <a:ext cx="20867405" cy="6637137"/>
              </a:xfrm>
            </p:spPr>
            <p:txBody>
              <a:bodyPr/>
              <a:lstStyle/>
              <a:p>
                <a:pPr marL="571500" indent="-571500">
                  <a:lnSpc>
                    <a:spcPct val="200000"/>
                  </a:lnSpc>
                  <a:buFont typeface="Wingdings" panose="05000000000000000000" pitchFamily="2" charset="2"/>
                  <a:buChar char="v"/>
                </a:pPr>
                <a:r>
                  <a:rPr lang="en-US" sz="3600" dirty="0">
                    <a:sym typeface="Wingdings" panose="05000000000000000000" pitchFamily="2" charset="2"/>
                  </a:rPr>
                  <a:t>Custom Counters, used in SNO experiment.(Amsbaugh et al., 2007)</a:t>
                </a:r>
              </a:p>
              <a:p>
                <a:pPr marL="571500" indent="-571500">
                  <a:lnSpc>
                    <a:spcPct val="200000"/>
                  </a:lnSpc>
                  <a:buFont typeface="Wingdings" panose="05000000000000000000" pitchFamily="2" charset="2"/>
                  <a:buChar char="v"/>
                </a:pPr>
                <a14:m>
                  <m:oMath xmlns:m="http://schemas.openxmlformats.org/officeDocument/2006/math">
                    <m:sSup>
                      <m:sSupPr>
                        <m:ctrlPr>
                          <a:rPr lang="en-US" sz="3600" b="0" i="1" smtClean="0">
                            <a:latin typeface="Cambria Math" panose="02040503050406030204" pitchFamily="18" charset="0"/>
                            <a:sym typeface="Wingdings" panose="05000000000000000000" pitchFamily="2" charset="2"/>
                          </a:rPr>
                        </m:ctrlPr>
                      </m:sSupPr>
                      <m:e>
                        <m:r>
                          <a:rPr lang="en-US" sz="3600" b="0" i="1" smtClean="0">
                            <a:latin typeface="Cambria Math" panose="02040503050406030204" pitchFamily="18" charset="0"/>
                            <a:sym typeface="Wingdings" panose="05000000000000000000" pitchFamily="2" charset="2"/>
                          </a:rPr>
                          <m:t>𝑣</m:t>
                        </m:r>
                      </m:e>
                      <m:sup>
                        <m:r>
                          <a:rPr lang="en-US" sz="3600" b="0" i="1" smtClean="0">
                            <a:latin typeface="Cambria Math" panose="02040503050406030204" pitchFamily="18" charset="0"/>
                            <a:sym typeface="Wingdings" panose="05000000000000000000" pitchFamily="2" charset="2"/>
                          </a:rPr>
                          <m:t>−1</m:t>
                        </m:r>
                      </m:sup>
                    </m:sSup>
                  </m:oMath>
                </a14:m>
                <a:r>
                  <a:rPr lang="en-US" sz="3600" dirty="0">
                    <a:sym typeface="Wingdings" panose="05000000000000000000" pitchFamily="2" charset="2"/>
                  </a:rPr>
                  <a:t> cross-section dependance, negligible for fast neutrons.</a:t>
                </a:r>
              </a:p>
              <a:p>
                <a:pPr marL="571500" indent="-571500">
                  <a:lnSpc>
                    <a:spcPct val="200000"/>
                  </a:lnSpc>
                  <a:buFont typeface="Wingdings" panose="05000000000000000000" pitchFamily="2" charset="2"/>
                  <a:buChar char="v"/>
                </a:pPr>
                <a:r>
                  <a:rPr lang="en-US" sz="3600" dirty="0">
                    <a:sym typeface="Wingdings" panose="05000000000000000000" pitchFamily="2" charset="2"/>
                  </a:rPr>
                  <a:t>Gamma interference, can either:</a:t>
                </a:r>
                <a:br>
                  <a:rPr lang="en-US" sz="3600" dirty="0">
                    <a:sym typeface="Wingdings" panose="05000000000000000000" pitchFamily="2" charset="2"/>
                  </a:rPr>
                </a:br>
                <a:r>
                  <a:rPr lang="en-US" sz="3600" dirty="0">
                    <a:sym typeface="Wingdings" panose="05000000000000000000" pitchFamily="2" charset="2"/>
                  </a:rPr>
                  <a:t>1). Make a cut to remove gammas(lose neutron efficiency)</a:t>
                </a:r>
                <a:br>
                  <a:rPr lang="en-US" sz="3600" dirty="0">
                    <a:sym typeface="Wingdings" panose="05000000000000000000" pitchFamily="2" charset="2"/>
                  </a:rPr>
                </a:br>
                <a:r>
                  <a:rPr lang="en-US" sz="3600" dirty="0">
                    <a:sym typeface="Wingdings" panose="05000000000000000000" pitchFamily="2" charset="2"/>
                  </a:rPr>
                  <a:t>or 2). Subtract background</a:t>
                </a:r>
                <a:br>
                  <a:rPr lang="en-US" sz="3600" dirty="0">
                    <a:sym typeface="Wingdings" panose="05000000000000000000" pitchFamily="2" charset="2"/>
                  </a:rPr>
                </a:br>
                <a:endParaRPr lang="en-US" sz="3600" dirty="0">
                  <a:sym typeface="Wingdings" panose="05000000000000000000" pitchFamily="2" charset="2"/>
                </a:endParaRPr>
              </a:p>
            </p:txBody>
          </p:sp>
        </mc:Choice>
        <mc:Fallback xmlns="">
          <p:sp>
            <p:nvSpPr>
              <p:cNvPr id="10" name="Text Placeholder 1">
                <a:extLst>
                  <a:ext uri="{FF2B5EF4-FFF2-40B4-BE49-F238E27FC236}">
                    <a16:creationId xmlns:a16="http://schemas.microsoft.com/office/drawing/2014/main" id="{6D6C4CF9-69F8-5AB3-E780-E988B455B199}"/>
                  </a:ext>
                </a:extLst>
              </p:cNvPr>
              <p:cNvSpPr>
                <a:spLocks noGrp="1" noRot="1" noChangeAspect="1" noMove="1" noResize="1" noEditPoints="1" noAdjustHandles="1" noChangeArrowheads="1" noChangeShapeType="1" noTextEdit="1"/>
              </p:cNvSpPr>
              <p:nvPr>
                <p:ph type="body" sz="quarter" idx="13"/>
              </p:nvPr>
            </p:nvSpPr>
            <p:spPr>
              <a:xfrm>
                <a:off x="528252" y="4813878"/>
                <a:ext cx="20867405" cy="6637137"/>
              </a:xfrm>
              <a:blipFill>
                <a:blip r:embed="rId3"/>
                <a:stretch>
                  <a:fillRect l="-906"/>
                </a:stretch>
              </a:blipFill>
            </p:spPr>
            <p:txBody>
              <a:bodyPr/>
              <a:lstStyle/>
              <a:p>
                <a:r>
                  <a:rPr lang="en-US">
                    <a:noFill/>
                  </a:rPr>
                  <a:t> </a:t>
                </a:r>
              </a:p>
            </p:txBody>
          </p:sp>
        </mc:Fallback>
      </mc:AlternateContent>
      <p:sp>
        <p:nvSpPr>
          <p:cNvPr id="12" name="Title 2">
            <a:extLst>
              <a:ext uri="{FF2B5EF4-FFF2-40B4-BE49-F238E27FC236}">
                <a16:creationId xmlns:a16="http://schemas.microsoft.com/office/drawing/2014/main" id="{2FB2E339-7327-FD65-A697-DBA914013D2B}"/>
              </a:ext>
            </a:extLst>
          </p:cNvPr>
          <p:cNvSpPr>
            <a:spLocks noGrp="1"/>
          </p:cNvSpPr>
          <p:nvPr>
            <p:ph type="title"/>
          </p:nvPr>
        </p:nvSpPr>
        <p:spPr>
          <a:xfrm>
            <a:off x="0" y="2511928"/>
            <a:ext cx="21814972" cy="2545425"/>
          </a:xfrm>
        </p:spPr>
        <p:txBody>
          <a:bodyPr>
            <a:normAutofit/>
          </a:bodyPr>
          <a:lstStyle/>
          <a:p>
            <a:r>
              <a:rPr lang="en-US" sz="8600" b="1" dirty="0"/>
              <a:t>Neutral Current Detectors: Helium-3 Counters:</a:t>
            </a:r>
          </a:p>
        </p:txBody>
      </p:sp>
      <p:pic>
        <p:nvPicPr>
          <p:cNvPr id="4" name="Picture 3" descr="A table with text and numbers&#10;&#10;AI-generated content may be incorrect.">
            <a:extLst>
              <a:ext uri="{FF2B5EF4-FFF2-40B4-BE49-F238E27FC236}">
                <a16:creationId xmlns:a16="http://schemas.microsoft.com/office/drawing/2014/main" id="{F326DA4C-6315-0629-433B-4FFD34D2C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5294" y="4813878"/>
            <a:ext cx="10488706" cy="6194781"/>
          </a:xfrm>
          <a:prstGeom prst="rect">
            <a:avLst/>
          </a:prstGeom>
        </p:spPr>
      </p:pic>
    </p:spTree>
    <p:extLst>
      <p:ext uri="{BB962C8B-B14F-4D97-AF65-F5344CB8AC3E}">
        <p14:creationId xmlns:p14="http://schemas.microsoft.com/office/powerpoint/2010/main" val="39870547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70CD295-E39C-3F39-08E0-B91B1A0A78A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5979796-236A-5DDD-6058-DDD891F364AD}"/>
              </a:ext>
            </a:extLst>
          </p:cNvPr>
          <p:cNvSpPr/>
          <p:nvPr/>
        </p:nvSpPr>
        <p:spPr>
          <a:xfrm>
            <a:off x="1945864" y="4227882"/>
            <a:ext cx="3581352" cy="171404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Slide Number Placeholder 1">
            <a:extLst>
              <a:ext uri="{FF2B5EF4-FFF2-40B4-BE49-F238E27FC236}">
                <a16:creationId xmlns:a16="http://schemas.microsoft.com/office/drawing/2014/main" id="{DC359FC0-CBC2-07D0-958F-F51493956ACA}"/>
              </a:ext>
            </a:extLst>
          </p:cNvPr>
          <p:cNvSpPr>
            <a:spLocks noGrp="1"/>
          </p:cNvSpPr>
          <p:nvPr>
            <p:ph type="sldNum" sz="quarter" idx="2"/>
          </p:nvPr>
        </p:nvSpPr>
        <p:spPr/>
        <p:txBody>
          <a:bodyPr/>
          <a:lstStyle/>
          <a:p>
            <a:fld id="{86CB4B4D-7CA3-9044-876B-883B54F8677D}" type="slidenum">
              <a:rPr lang="en-US" smtClean="0"/>
              <a:t>33</a:t>
            </a:fld>
            <a:endParaRPr lang="en-US" dirty="0"/>
          </a:p>
        </p:txBody>
      </p:sp>
      <p:sp>
        <p:nvSpPr>
          <p:cNvPr id="10" name="Title 2">
            <a:extLst>
              <a:ext uri="{FF2B5EF4-FFF2-40B4-BE49-F238E27FC236}">
                <a16:creationId xmlns:a16="http://schemas.microsoft.com/office/drawing/2014/main" id="{F57FBFD2-0595-6452-43B1-843BCA49E40C}"/>
              </a:ext>
            </a:extLst>
          </p:cNvPr>
          <p:cNvSpPr>
            <a:spLocks noGrp="1"/>
          </p:cNvSpPr>
          <p:nvPr>
            <p:ph type="title"/>
          </p:nvPr>
        </p:nvSpPr>
        <p:spPr>
          <a:xfrm>
            <a:off x="635563" y="648375"/>
            <a:ext cx="17472983" cy="2545425"/>
          </a:xfrm>
        </p:spPr>
        <p:txBody>
          <a:bodyPr>
            <a:normAutofit fontScale="90000"/>
          </a:bodyPr>
          <a:lstStyle/>
          <a:p>
            <a:r>
              <a:rPr lang="en-US" sz="9600" b="1" dirty="0"/>
              <a:t>How Do We Detect Fast Neutrons:</a:t>
            </a:r>
            <a:br>
              <a:rPr lang="en-US" sz="9600" b="1" dirty="0"/>
            </a:br>
            <a:r>
              <a:rPr lang="en-US" sz="9600" b="1" dirty="0"/>
              <a:t>	</a:t>
            </a:r>
            <a:r>
              <a:rPr lang="en-US" sz="9600" b="1" dirty="0">
                <a:sym typeface="Wingdings" panose="05000000000000000000" pitchFamily="2" charset="2"/>
              </a:rPr>
              <a:t>Convolution</a:t>
            </a:r>
            <a:br>
              <a:rPr lang="en-US" dirty="0"/>
            </a:br>
            <a:endParaRPr lang="en-US" dirty="0"/>
          </a:p>
        </p:txBody>
      </p:sp>
      <p:sp>
        <p:nvSpPr>
          <p:cNvPr id="6" name="Rectangle: Rounded Corners 5">
            <a:extLst>
              <a:ext uri="{FF2B5EF4-FFF2-40B4-BE49-F238E27FC236}">
                <a16:creationId xmlns:a16="http://schemas.microsoft.com/office/drawing/2014/main" id="{14E17966-32A8-57F9-FEEA-3EFE2BBEB5FF}"/>
              </a:ext>
            </a:extLst>
          </p:cNvPr>
          <p:cNvSpPr/>
          <p:nvPr/>
        </p:nvSpPr>
        <p:spPr>
          <a:xfrm>
            <a:off x="166255" y="4298595"/>
            <a:ext cx="4339405" cy="1691951"/>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Neutron Source Flux</a:t>
            </a:r>
          </a:p>
        </p:txBody>
      </p:sp>
      <p:sp>
        <p:nvSpPr>
          <p:cNvPr id="9" name="Rectangle: Rounded Corners 8">
            <a:extLst>
              <a:ext uri="{FF2B5EF4-FFF2-40B4-BE49-F238E27FC236}">
                <a16:creationId xmlns:a16="http://schemas.microsoft.com/office/drawing/2014/main" id="{63D8F0C7-E322-38BB-9809-1F4E1C2D2E78}"/>
              </a:ext>
            </a:extLst>
          </p:cNvPr>
          <p:cNvSpPr/>
          <p:nvPr/>
        </p:nvSpPr>
        <p:spPr>
          <a:xfrm>
            <a:off x="5725275" y="3540535"/>
            <a:ext cx="7735140" cy="3224286"/>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Response:</a:t>
            </a:r>
            <a:br>
              <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Moderation effects,</a:t>
            </a:r>
            <a:br>
              <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Geometry,</a:t>
            </a:r>
            <a:br>
              <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Detector intrinsic Efficiency</a:t>
            </a:r>
          </a:p>
        </p:txBody>
      </p:sp>
      <p:sp>
        <p:nvSpPr>
          <p:cNvPr id="11" name="Rectangle: Rounded Corners 10">
            <a:extLst>
              <a:ext uri="{FF2B5EF4-FFF2-40B4-BE49-F238E27FC236}">
                <a16:creationId xmlns:a16="http://schemas.microsoft.com/office/drawing/2014/main" id="{F9C8BF65-D9F1-87DB-B1EA-26ED18E9D732}"/>
              </a:ext>
            </a:extLst>
          </p:cNvPr>
          <p:cNvSpPr/>
          <p:nvPr/>
        </p:nvSpPr>
        <p:spPr>
          <a:xfrm>
            <a:off x="16038727" y="4306703"/>
            <a:ext cx="4446208" cy="1691951"/>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4500" dirty="0">
                <a:solidFill>
                  <a:srgbClr val="FFFFFF"/>
                </a:solidFill>
                <a:latin typeface="Helvetica Neue Medium"/>
                <a:ea typeface="Helvetica Neue Medium"/>
                <a:cs typeface="Helvetica Neue Medium"/>
                <a:sym typeface="Helvetica Neue Medium"/>
              </a:rPr>
              <a:t>Detector’s Neutron Counts</a:t>
            </a:r>
            <a:endParaRPr kumimoji="0" lang="en-US" sz="45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Arrow: Right 12">
            <a:extLst>
              <a:ext uri="{FF2B5EF4-FFF2-40B4-BE49-F238E27FC236}">
                <a16:creationId xmlns:a16="http://schemas.microsoft.com/office/drawing/2014/main" id="{04DFB20B-CFE7-F30D-F0D4-717F8B68C98B}"/>
              </a:ext>
            </a:extLst>
          </p:cNvPr>
          <p:cNvSpPr/>
          <p:nvPr/>
        </p:nvSpPr>
        <p:spPr>
          <a:xfrm>
            <a:off x="13590862" y="4657177"/>
            <a:ext cx="2352864" cy="974785"/>
          </a:xfrm>
          <a:prstGeom prst="rightArrow">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Plus Sign 13">
            <a:extLst>
              <a:ext uri="{FF2B5EF4-FFF2-40B4-BE49-F238E27FC236}">
                <a16:creationId xmlns:a16="http://schemas.microsoft.com/office/drawing/2014/main" id="{E22DCEB9-8D55-BCB8-39B5-FD6B502187B9}"/>
              </a:ext>
            </a:extLst>
          </p:cNvPr>
          <p:cNvSpPr/>
          <p:nvPr/>
        </p:nvSpPr>
        <p:spPr>
          <a:xfrm>
            <a:off x="4505660" y="4574620"/>
            <a:ext cx="1228071" cy="1156119"/>
          </a:xfrm>
          <a:prstGeom prst="mathPlus">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1AA9DC70-37F2-A2A6-05B7-49FD46336FE0}"/>
              </a:ext>
            </a:extLst>
          </p:cNvPr>
          <p:cNvSpPr txBox="1"/>
          <p:nvPr/>
        </p:nvSpPr>
        <p:spPr>
          <a:xfrm>
            <a:off x="20657165" y="4632123"/>
            <a:ext cx="3560580"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(Convolution)</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D768D2D-7C9D-D477-F284-903C992FBD8E}"/>
                  </a:ext>
                </a:extLst>
              </p:cNvPr>
              <p:cNvSpPr txBox="1"/>
              <p:nvPr/>
            </p:nvSpPr>
            <p:spPr>
              <a:xfrm>
                <a:off x="3992145" y="7322744"/>
                <a:ext cx="12207240" cy="6142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 </m:t>
                          </m:r>
                          <m:m>
                            <m:mPr>
                              <m:mcs>
                                <m:mc>
                                  <m:mcPr>
                                    <m:count m:val="3"/>
                                    <m:mcJc m:val="center"/>
                                  </m:mcPr>
                                </m:mc>
                              </m:mcs>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mPr>
                            <m:mr>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m:rPr>
                                        <m:brk m:alnAt="7"/>
                                      </m:rP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m:rPr>
                                        <m:brk m:alnAt="7"/>
                                      </m:rP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t>  </m:t>
                                    </m:r>
                                    <m: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e>
                            </m:mr>
                            <m:mr>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54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54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lang="en-US" sz="5400" b="1" i="1">
                              <a:solidFill>
                                <a:schemeClr val="bg1"/>
                              </a:solidFill>
                              <a:latin typeface="Cambria Math" panose="02040503050406030204" pitchFamily="18" charset="0"/>
                            </a:rPr>
                          </m:ctrlPr>
                        </m:dPr>
                        <m:e>
                          <m:r>
                            <a:rPr lang="en-US" sz="5400" b="1" i="0" smtClean="0">
                              <a:solidFill>
                                <a:schemeClr val="bg1"/>
                              </a:solidFill>
                              <a:latin typeface="Cambria Math" panose="02040503050406030204" pitchFamily="18" charset="0"/>
                            </a:rPr>
                            <m:t> </m:t>
                          </m:r>
                          <m:eqArr>
                            <m:eqArrPr>
                              <m:ctrlPr>
                                <a:rPr lang="en-US" sz="5400" b="1" i="1">
                                  <a:solidFill>
                                    <a:schemeClr val="bg1"/>
                                  </a:solidFill>
                                  <a:latin typeface="Cambria Math" panose="02040503050406030204" pitchFamily="18" charset="0"/>
                                </a:rPr>
                              </m:ctrlPr>
                            </m:eqArrPr>
                            <m:e>
                              <m:sSub>
                                <m:sSubPr>
                                  <m:ctrlPr>
                                    <a:rPr lang="en-US" sz="5400" b="1" i="1" smtClean="0">
                                      <a:solidFill>
                                        <a:schemeClr val="bg1"/>
                                      </a:solidFill>
                                      <a:latin typeface="Cambria Math" panose="02040503050406030204" pitchFamily="18" charset="0"/>
                                    </a:rPr>
                                  </m:ctrlPr>
                                </m:sSubPr>
                                <m:e>
                                  <m:r>
                                    <a:rPr lang="en-US" sz="5400" b="1" i="0" smtClean="0">
                                      <a:solidFill>
                                        <a:schemeClr val="bg1"/>
                                      </a:solidFill>
                                      <a:latin typeface="Cambria Math" panose="02040503050406030204" pitchFamily="18" charset="0"/>
                                    </a:rPr>
                                    <m:t>𝐒</m:t>
                                  </m:r>
                                </m:e>
                                <m:sub>
                                  <m:r>
                                    <a:rPr lang="en-US" sz="5400" b="1" i="0">
                                      <a:solidFill>
                                        <a:schemeClr val="bg1"/>
                                      </a:solidFill>
                                      <a:latin typeface="Cambria Math" panose="02040503050406030204" pitchFamily="18" charset="0"/>
                                    </a:rPr>
                                    <m:t>𝟏</m:t>
                                  </m:r>
                                </m:sub>
                              </m:sSub>
                            </m:e>
                            <m:e>
                              <m:sSub>
                                <m:sSubPr>
                                  <m:ctrlPr>
                                    <a:rPr lang="en-US" sz="5400" b="1" i="1">
                                      <a:solidFill>
                                        <a:schemeClr val="bg1"/>
                                      </a:solidFill>
                                      <a:latin typeface="Cambria Math" panose="02040503050406030204" pitchFamily="18" charset="0"/>
                                    </a:rPr>
                                  </m:ctrlPr>
                                </m:sSubPr>
                                <m:e>
                                  <m:r>
                                    <a:rPr lang="en-US" sz="5400" b="1" i="0" smtClean="0">
                                      <a:solidFill>
                                        <a:schemeClr val="bg1"/>
                                      </a:solidFill>
                                      <a:latin typeface="Cambria Math" panose="02040503050406030204" pitchFamily="18" charset="0"/>
                                    </a:rPr>
                                    <m:t>𝐒</m:t>
                                  </m:r>
                                </m:e>
                                <m:sub>
                                  <m:r>
                                    <a:rPr lang="en-US" sz="5400" b="1" i="0">
                                      <a:solidFill>
                                        <a:schemeClr val="bg1"/>
                                      </a:solidFill>
                                      <a:latin typeface="Cambria Math" panose="02040503050406030204" pitchFamily="18" charset="0"/>
                                    </a:rPr>
                                    <m:t>𝟐</m:t>
                                  </m:r>
                                </m:sub>
                              </m:sSub>
                            </m:e>
                            <m:e>
                              <m:sSub>
                                <m:sSubPr>
                                  <m:ctrlPr>
                                    <a:rPr lang="en-US" sz="5400" b="1" i="1">
                                      <a:solidFill>
                                        <a:schemeClr val="bg1"/>
                                      </a:solidFill>
                                      <a:latin typeface="Cambria Math" panose="02040503050406030204" pitchFamily="18" charset="0"/>
                                    </a:rPr>
                                  </m:ctrlPr>
                                </m:sSubPr>
                                <m:e>
                                  <m:r>
                                    <a:rPr lang="en-US" sz="5400" b="1" i="0">
                                      <a:solidFill>
                                        <a:schemeClr val="bg1"/>
                                      </a:solidFill>
                                      <a:latin typeface="Cambria Math" panose="02040503050406030204" pitchFamily="18" charset="0"/>
                                    </a:rPr>
                                    <m:t>𝐒</m:t>
                                  </m:r>
                                </m:e>
                                <m:sub>
                                  <m:r>
                                    <a:rPr lang="en-US" sz="5400" b="1" i="0">
                                      <a:solidFill>
                                        <a:schemeClr val="bg1"/>
                                      </a:solidFill>
                                      <a:latin typeface="Cambria Math" panose="02040503050406030204" pitchFamily="18" charset="0"/>
                                    </a:rPr>
                                    <m:t>𝟑</m:t>
                                  </m:r>
                                </m:sub>
                              </m:sSub>
                            </m:e>
                            <m:e>
                              <m:r>
                                <a:rPr lang="en-US" sz="5400" b="1" i="0">
                                  <a:solidFill>
                                    <a:schemeClr val="bg1"/>
                                  </a:solidFill>
                                  <a:latin typeface="Cambria Math" panose="02040503050406030204" pitchFamily="18" charset="0"/>
                                </a:rPr>
                                <m:t>⋮</m:t>
                              </m:r>
                            </m:e>
                            <m:e>
                              <m:sSub>
                                <m:sSubPr>
                                  <m:ctrlPr>
                                    <a:rPr lang="en-US" sz="5400" b="1" i="1">
                                      <a:solidFill>
                                        <a:schemeClr val="bg1"/>
                                      </a:solidFill>
                                      <a:latin typeface="Cambria Math" panose="02040503050406030204" pitchFamily="18" charset="0"/>
                                    </a:rPr>
                                  </m:ctrlPr>
                                </m:sSubPr>
                                <m:e>
                                  <m:r>
                                    <a:rPr lang="en-US" sz="5400" b="1" i="0">
                                      <a:solidFill>
                                        <a:schemeClr val="bg1"/>
                                      </a:solidFill>
                                      <a:latin typeface="Cambria Math" panose="02040503050406030204" pitchFamily="18" charset="0"/>
                                    </a:rPr>
                                    <m:t>𝐒</m:t>
                                  </m:r>
                                </m:e>
                                <m:sub>
                                  <m:r>
                                    <a:rPr lang="en-US" sz="5400" b="1" i="1" smtClean="0">
                                      <a:solidFill>
                                        <a:schemeClr val="bg1"/>
                                      </a:solidFill>
                                      <a:latin typeface="Cambria Math" panose="02040503050406030204" pitchFamily="18" charset="0"/>
                                    </a:rPr>
                                    <m:t>𝒋</m:t>
                                  </m:r>
                                  <m:r>
                                    <a:rPr lang="en-US" sz="5400" b="1" i="1" smtClean="0">
                                      <a:solidFill>
                                        <a:schemeClr val="bg1"/>
                                      </a:solidFill>
                                      <a:latin typeface="Cambria Math" panose="02040503050406030204" pitchFamily="18" charset="0"/>
                                    </a:rPr>
                                    <m:t>−</m:t>
                                  </m:r>
                                  <m:r>
                                    <a:rPr lang="en-US" sz="5400" b="1" i="1" smtClean="0">
                                      <a:solidFill>
                                        <a:schemeClr val="bg1"/>
                                      </a:solidFill>
                                      <a:latin typeface="Cambria Math" panose="02040503050406030204" pitchFamily="18" charset="0"/>
                                    </a:rPr>
                                    <m:t>𝟏</m:t>
                                  </m:r>
                                </m:sub>
                              </m:sSub>
                            </m:e>
                            <m:e>
                              <m:sSub>
                                <m:sSubPr>
                                  <m:ctrlPr>
                                    <a:rPr lang="en-US" sz="5400" b="1" i="1">
                                      <a:solidFill>
                                        <a:schemeClr val="bg1"/>
                                      </a:solidFill>
                                      <a:latin typeface="Cambria Math" panose="02040503050406030204" pitchFamily="18" charset="0"/>
                                    </a:rPr>
                                  </m:ctrlPr>
                                </m:sSubPr>
                                <m:e>
                                  <m:r>
                                    <a:rPr lang="en-US" sz="5400" b="1" i="0" smtClean="0">
                                      <a:solidFill>
                                        <a:schemeClr val="bg1"/>
                                      </a:solidFill>
                                      <a:latin typeface="Cambria Math" panose="02040503050406030204" pitchFamily="18" charset="0"/>
                                    </a:rPr>
                                    <m:t>𝐒</m:t>
                                  </m:r>
                                </m:e>
                                <m:sub>
                                  <m:r>
                                    <a:rPr lang="en-US" sz="5400" b="1" i="1" smtClean="0">
                                      <a:solidFill>
                                        <a:schemeClr val="bg1"/>
                                      </a:solidFill>
                                      <a:latin typeface="Cambria Math" panose="02040503050406030204" pitchFamily="18" charset="0"/>
                                    </a:rPr>
                                    <m:t>𝒋</m:t>
                                  </m:r>
                                </m:sub>
                              </m:sSub>
                            </m:e>
                          </m:eqArr>
                          <m:r>
                            <a:rPr lang="en-US" sz="5400" b="1" i="0" smtClean="0">
                              <a:solidFill>
                                <a:schemeClr val="bg1"/>
                              </a:solidFill>
                              <a:latin typeface="Cambria Math" panose="02040503050406030204" pitchFamily="18" charset="0"/>
                            </a:rPr>
                            <m:t> </m:t>
                          </m:r>
                        </m:e>
                      </m:d>
                      <m:r>
                        <a:rPr lang="en-US" sz="5400" b="1" i="0">
                          <a:solidFill>
                            <a:schemeClr val="bg1"/>
                          </a:solidFill>
                          <a:latin typeface="Cambria Math" panose="02040503050406030204" pitchFamily="18" charset="0"/>
                        </a:rPr>
                        <m:t> </m:t>
                      </m:r>
                    </m:oMath>
                  </m:oMathPara>
                </a14:m>
                <a:endParaRPr lang="en-US" sz="5400" b="1" dirty="0">
                  <a:solidFill>
                    <a:schemeClr val="bg1"/>
                  </a:solidFill>
                </a:endParaRPr>
              </a:p>
            </p:txBody>
          </p:sp>
        </mc:Choice>
        <mc:Fallback>
          <p:sp>
            <p:nvSpPr>
              <p:cNvPr id="5" name="TextBox 4">
                <a:extLst>
                  <a:ext uri="{FF2B5EF4-FFF2-40B4-BE49-F238E27FC236}">
                    <a16:creationId xmlns:a16="http://schemas.microsoft.com/office/drawing/2014/main" id="{4D768D2D-7C9D-D477-F284-903C992FBD8E}"/>
                  </a:ext>
                </a:extLst>
              </p:cNvPr>
              <p:cNvSpPr txBox="1">
                <a:spLocks noRot="1" noChangeAspect="1" noMove="1" noResize="1" noEditPoints="1" noAdjustHandles="1" noChangeArrowheads="1" noChangeShapeType="1" noTextEdit="1"/>
              </p:cNvSpPr>
              <p:nvPr/>
            </p:nvSpPr>
            <p:spPr>
              <a:xfrm>
                <a:off x="3992145" y="7322744"/>
                <a:ext cx="12207240" cy="6142323"/>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90448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754399A-53AB-FD8E-D96F-2AFB1D5C266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8F8ABA7-7544-8AA7-269B-438C92672A15}"/>
              </a:ext>
            </a:extLst>
          </p:cNvPr>
          <p:cNvSpPr/>
          <p:nvPr/>
        </p:nvSpPr>
        <p:spPr>
          <a:xfrm>
            <a:off x="1945864" y="4227882"/>
            <a:ext cx="3581352" cy="171404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Slide Number Placeholder 1">
            <a:extLst>
              <a:ext uri="{FF2B5EF4-FFF2-40B4-BE49-F238E27FC236}">
                <a16:creationId xmlns:a16="http://schemas.microsoft.com/office/drawing/2014/main" id="{94136343-9445-3AA6-674A-945A89BB4ED2}"/>
              </a:ext>
            </a:extLst>
          </p:cNvPr>
          <p:cNvSpPr>
            <a:spLocks noGrp="1"/>
          </p:cNvSpPr>
          <p:nvPr>
            <p:ph type="sldNum" sz="quarter" idx="2"/>
          </p:nvPr>
        </p:nvSpPr>
        <p:spPr/>
        <p:txBody>
          <a:bodyPr/>
          <a:lstStyle/>
          <a:p>
            <a:fld id="{86CB4B4D-7CA3-9044-876B-883B54F8677D}" type="slidenum">
              <a:rPr lang="en-US" smtClean="0"/>
              <a:t>34</a:t>
            </a:fld>
            <a:endParaRPr lang="en-US" dirty="0"/>
          </a:p>
        </p:txBody>
      </p:sp>
      <p:sp>
        <p:nvSpPr>
          <p:cNvPr id="20" name="Title 2">
            <a:extLst>
              <a:ext uri="{FF2B5EF4-FFF2-40B4-BE49-F238E27FC236}">
                <a16:creationId xmlns:a16="http://schemas.microsoft.com/office/drawing/2014/main" id="{5A64D444-8BC7-11BB-8327-E3552A1434AC}"/>
              </a:ext>
            </a:extLst>
          </p:cNvPr>
          <p:cNvSpPr>
            <a:spLocks noGrp="1"/>
          </p:cNvSpPr>
          <p:nvPr>
            <p:ph type="title"/>
          </p:nvPr>
        </p:nvSpPr>
        <p:spPr>
          <a:xfrm>
            <a:off x="635563" y="648375"/>
            <a:ext cx="17472983" cy="2545425"/>
          </a:xfrm>
        </p:spPr>
        <p:txBody>
          <a:bodyPr>
            <a:normAutofit fontScale="90000"/>
          </a:bodyPr>
          <a:lstStyle/>
          <a:p>
            <a:r>
              <a:rPr lang="en-US" sz="9600" b="1" dirty="0"/>
              <a:t>How Do We Detect Fast Neutrons:</a:t>
            </a:r>
            <a:br>
              <a:rPr lang="en-US" sz="9600" b="1" dirty="0"/>
            </a:br>
            <a:r>
              <a:rPr lang="en-US" sz="9600" b="1" dirty="0"/>
              <a:t>	</a:t>
            </a:r>
            <a:r>
              <a:rPr lang="en-US" sz="9600" b="1" dirty="0">
                <a:sym typeface="Wingdings" panose="05000000000000000000" pitchFamily="2" charset="2"/>
              </a:rPr>
              <a:t>Convolution</a:t>
            </a:r>
            <a:br>
              <a:rPr lang="en-US" dirty="0"/>
            </a:br>
            <a:endParaRPr lang="en-US" dirty="0"/>
          </a:p>
        </p:txBody>
      </p:sp>
      <p:sp>
        <p:nvSpPr>
          <p:cNvPr id="6" name="Rectangle: Rounded Corners 5">
            <a:extLst>
              <a:ext uri="{FF2B5EF4-FFF2-40B4-BE49-F238E27FC236}">
                <a16:creationId xmlns:a16="http://schemas.microsoft.com/office/drawing/2014/main" id="{B316282F-27FD-F88E-CC5D-8E005591EB6B}"/>
              </a:ext>
            </a:extLst>
          </p:cNvPr>
          <p:cNvSpPr/>
          <p:nvPr/>
        </p:nvSpPr>
        <p:spPr>
          <a:xfrm>
            <a:off x="751222" y="4451828"/>
            <a:ext cx="3754437" cy="138548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Neutron Source Flux</a:t>
            </a:r>
          </a:p>
        </p:txBody>
      </p:sp>
      <p:sp>
        <p:nvSpPr>
          <p:cNvPr id="9" name="Rectangle: Rounded Corners 8">
            <a:extLst>
              <a:ext uri="{FF2B5EF4-FFF2-40B4-BE49-F238E27FC236}">
                <a16:creationId xmlns:a16="http://schemas.microsoft.com/office/drawing/2014/main" id="{C8FAAB1F-4A6C-AB19-9B2D-B7C2FF4EA33B}"/>
              </a:ext>
            </a:extLst>
          </p:cNvPr>
          <p:cNvSpPr/>
          <p:nvPr/>
        </p:nvSpPr>
        <p:spPr>
          <a:xfrm>
            <a:off x="6127188" y="3847004"/>
            <a:ext cx="5893648" cy="2611352"/>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Response:</a:t>
            </a:r>
            <a:b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Moderation effects,</a:t>
            </a:r>
            <a:b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Geometry,</a:t>
            </a:r>
            <a:b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Detector intrinsic Efficiency</a:t>
            </a:r>
          </a:p>
        </p:txBody>
      </p:sp>
      <p:sp>
        <p:nvSpPr>
          <p:cNvPr id="11" name="Rectangle: Rounded Corners 10">
            <a:extLst>
              <a:ext uri="{FF2B5EF4-FFF2-40B4-BE49-F238E27FC236}">
                <a16:creationId xmlns:a16="http://schemas.microsoft.com/office/drawing/2014/main" id="{D9C4D790-434D-68A8-5AFE-9CCC0FF6943B}"/>
              </a:ext>
            </a:extLst>
          </p:cNvPr>
          <p:cNvSpPr/>
          <p:nvPr/>
        </p:nvSpPr>
        <p:spPr>
          <a:xfrm>
            <a:off x="14748414" y="4426774"/>
            <a:ext cx="4071668" cy="138548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600" dirty="0">
                <a:solidFill>
                  <a:srgbClr val="FFFFFF"/>
                </a:solidFill>
                <a:latin typeface="Helvetica Neue Medium"/>
                <a:ea typeface="Helvetica Neue Medium"/>
                <a:cs typeface="Helvetica Neue Medium"/>
                <a:sym typeface="Helvetica Neue Medium"/>
              </a:rPr>
              <a:t>Detector’s Neutron Counts</a:t>
            </a:r>
            <a:endPar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Arrow: Right 12">
            <a:extLst>
              <a:ext uri="{FF2B5EF4-FFF2-40B4-BE49-F238E27FC236}">
                <a16:creationId xmlns:a16="http://schemas.microsoft.com/office/drawing/2014/main" id="{3AB9BA52-B559-914D-9C5D-37A051CE325B}"/>
              </a:ext>
            </a:extLst>
          </p:cNvPr>
          <p:cNvSpPr/>
          <p:nvPr/>
        </p:nvSpPr>
        <p:spPr>
          <a:xfrm>
            <a:off x="12222465" y="4632123"/>
            <a:ext cx="2352864" cy="974785"/>
          </a:xfrm>
          <a:prstGeom prst="rightArrow">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Plus Sign 13">
            <a:extLst>
              <a:ext uri="{FF2B5EF4-FFF2-40B4-BE49-F238E27FC236}">
                <a16:creationId xmlns:a16="http://schemas.microsoft.com/office/drawing/2014/main" id="{13D8C261-9162-61B0-2FEB-5BE3F4BCD243}"/>
              </a:ext>
            </a:extLst>
          </p:cNvPr>
          <p:cNvSpPr/>
          <p:nvPr/>
        </p:nvSpPr>
        <p:spPr>
          <a:xfrm>
            <a:off x="4726032" y="4574620"/>
            <a:ext cx="1228071" cy="1156119"/>
          </a:xfrm>
          <a:prstGeom prst="mathPlus">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5413C16A-38DD-BCA1-5536-DD703FFF2B52}"/>
              </a:ext>
            </a:extLst>
          </p:cNvPr>
          <p:cNvSpPr txBox="1"/>
          <p:nvPr/>
        </p:nvSpPr>
        <p:spPr>
          <a:xfrm>
            <a:off x="19323170" y="4652234"/>
            <a:ext cx="3881887"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uli Regular"/>
                <a:ea typeface="Muli Regular"/>
                <a:cs typeface="Muli Regular"/>
                <a:sym typeface="Muli Regular"/>
              </a:rPr>
              <a:t>(Convolution)</a:t>
            </a:r>
          </a:p>
        </p:txBody>
      </p:sp>
      <p:sp>
        <p:nvSpPr>
          <p:cNvPr id="4" name="Rectangle 3">
            <a:extLst>
              <a:ext uri="{FF2B5EF4-FFF2-40B4-BE49-F238E27FC236}">
                <a16:creationId xmlns:a16="http://schemas.microsoft.com/office/drawing/2014/main" id="{6F6CFEF6-45D8-7859-8BA4-DAAC8122C94A}"/>
              </a:ext>
            </a:extLst>
          </p:cNvPr>
          <p:cNvSpPr/>
          <p:nvPr/>
        </p:nvSpPr>
        <p:spPr>
          <a:xfrm>
            <a:off x="1945864" y="7867897"/>
            <a:ext cx="3581352" cy="171404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Rounded Corners 4">
            <a:extLst>
              <a:ext uri="{FF2B5EF4-FFF2-40B4-BE49-F238E27FC236}">
                <a16:creationId xmlns:a16="http://schemas.microsoft.com/office/drawing/2014/main" id="{7ECBBF72-2188-9A13-2632-9ABD6BD7434B}"/>
              </a:ext>
            </a:extLst>
          </p:cNvPr>
          <p:cNvSpPr/>
          <p:nvPr/>
        </p:nvSpPr>
        <p:spPr>
          <a:xfrm>
            <a:off x="751222" y="8091843"/>
            <a:ext cx="3754437" cy="138548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lnSpc>
                <a:spcPct val="100000"/>
              </a:lnSpc>
            </a:pPr>
            <a:r>
              <a:rPr lang="en-US" sz="3600" dirty="0">
                <a:solidFill>
                  <a:srgbClr val="FFFFFF"/>
                </a:solidFill>
                <a:latin typeface="Helvetica Neue Medium"/>
                <a:ea typeface="Helvetica Neue Medium"/>
                <a:cs typeface="Helvetica Neue Medium"/>
                <a:sym typeface="Helvetica Neue Medium"/>
              </a:rPr>
              <a:t>Detector’s Neutron Counts</a:t>
            </a:r>
          </a:p>
        </p:txBody>
      </p:sp>
      <p:sp>
        <p:nvSpPr>
          <p:cNvPr id="7" name="Rectangle: Rounded Corners 6">
            <a:extLst>
              <a:ext uri="{FF2B5EF4-FFF2-40B4-BE49-F238E27FC236}">
                <a16:creationId xmlns:a16="http://schemas.microsoft.com/office/drawing/2014/main" id="{9A4BA8CD-AA6C-98EC-F386-64C42F01B8FE}"/>
              </a:ext>
            </a:extLst>
          </p:cNvPr>
          <p:cNvSpPr/>
          <p:nvPr/>
        </p:nvSpPr>
        <p:spPr>
          <a:xfrm>
            <a:off x="6127188" y="7487019"/>
            <a:ext cx="5893648" cy="2611352"/>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Response:</a:t>
            </a:r>
            <a:b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Moderation effects,</a:t>
            </a:r>
            <a:b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Geometry,</a:t>
            </a:r>
            <a:b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b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Detector intrinsic Efficiency</a:t>
            </a:r>
          </a:p>
        </p:txBody>
      </p:sp>
      <p:sp>
        <p:nvSpPr>
          <p:cNvPr id="8" name="Arrow: Right 7">
            <a:extLst>
              <a:ext uri="{FF2B5EF4-FFF2-40B4-BE49-F238E27FC236}">
                <a16:creationId xmlns:a16="http://schemas.microsoft.com/office/drawing/2014/main" id="{A4859D9E-FA98-4404-F391-FE8B72D2FE44}"/>
              </a:ext>
            </a:extLst>
          </p:cNvPr>
          <p:cNvSpPr/>
          <p:nvPr/>
        </p:nvSpPr>
        <p:spPr>
          <a:xfrm>
            <a:off x="12222465" y="8272138"/>
            <a:ext cx="2352864" cy="974785"/>
          </a:xfrm>
          <a:prstGeom prst="rightArrow">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Plus Sign 9">
            <a:extLst>
              <a:ext uri="{FF2B5EF4-FFF2-40B4-BE49-F238E27FC236}">
                <a16:creationId xmlns:a16="http://schemas.microsoft.com/office/drawing/2014/main" id="{DA48FC77-B97D-4812-FADE-3F2758E52F6A}"/>
              </a:ext>
            </a:extLst>
          </p:cNvPr>
          <p:cNvSpPr/>
          <p:nvPr/>
        </p:nvSpPr>
        <p:spPr>
          <a:xfrm>
            <a:off x="4726032" y="8214635"/>
            <a:ext cx="1228071" cy="1156119"/>
          </a:xfrm>
          <a:prstGeom prst="mathPlus">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8124EBEA-492B-E788-E5E1-DDC4D2A320E7}"/>
              </a:ext>
            </a:extLst>
          </p:cNvPr>
          <p:cNvSpPr txBox="1"/>
          <p:nvPr/>
        </p:nvSpPr>
        <p:spPr>
          <a:xfrm>
            <a:off x="18741686" y="8326172"/>
            <a:ext cx="3881887"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uli Regular"/>
                <a:ea typeface="Muli Regular"/>
                <a:cs typeface="Muli Regular"/>
                <a:sym typeface="Muli Regular"/>
              </a:rPr>
              <a:t>(De-Convolution)</a:t>
            </a:r>
          </a:p>
        </p:txBody>
      </p:sp>
      <p:sp>
        <p:nvSpPr>
          <p:cNvPr id="17" name="Rectangle: Rounded Corners 16">
            <a:extLst>
              <a:ext uri="{FF2B5EF4-FFF2-40B4-BE49-F238E27FC236}">
                <a16:creationId xmlns:a16="http://schemas.microsoft.com/office/drawing/2014/main" id="{10C9EDB9-092D-6BE4-B5C2-0F70DA4D053D}"/>
              </a:ext>
            </a:extLst>
          </p:cNvPr>
          <p:cNvSpPr/>
          <p:nvPr/>
        </p:nvSpPr>
        <p:spPr>
          <a:xfrm>
            <a:off x="14575329" y="8079819"/>
            <a:ext cx="3754437" cy="138548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Neutron Source Flux</a:t>
            </a:r>
          </a:p>
        </p:txBody>
      </p:sp>
    </p:spTree>
    <p:extLst>
      <p:ext uri="{BB962C8B-B14F-4D97-AF65-F5344CB8AC3E}">
        <p14:creationId xmlns:p14="http://schemas.microsoft.com/office/powerpoint/2010/main" val="382408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7302C7-E1C5-2D0C-4843-71C420C4DB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A0A129-75FF-AF88-2398-CD7E219CB88E}"/>
              </a:ext>
            </a:extLst>
          </p:cNvPr>
          <p:cNvSpPr>
            <a:spLocks noGrp="1"/>
          </p:cNvSpPr>
          <p:nvPr>
            <p:ph type="sldNum" sz="quarter" idx="2"/>
          </p:nvPr>
        </p:nvSpPr>
        <p:spPr/>
        <p:txBody>
          <a:bodyPr/>
          <a:lstStyle/>
          <a:p>
            <a:fld id="{86CB4B4D-7CA3-9044-876B-883B54F8677D}" type="slidenum">
              <a:rPr lang="en-US" smtClean="0"/>
              <a:t>35</a:t>
            </a:fld>
            <a:endParaRPr lang="en-US" dirty="0"/>
          </a:p>
        </p:txBody>
      </p:sp>
      <mc:AlternateContent xmlns:mc="http://schemas.openxmlformats.org/markup-compatibility/2006">
        <mc:Choice xmlns:a14="http://schemas.microsoft.com/office/drawing/2010/main" Requires="a14">
          <p:sp>
            <p:nvSpPr>
              <p:cNvPr id="10" name="Text Placeholder 1">
                <a:extLst>
                  <a:ext uri="{FF2B5EF4-FFF2-40B4-BE49-F238E27FC236}">
                    <a16:creationId xmlns:a16="http://schemas.microsoft.com/office/drawing/2014/main" id="{19CDE580-E3D8-27EB-B741-7BC6446EF7F3}"/>
                  </a:ext>
                </a:extLst>
              </p:cNvPr>
              <p:cNvSpPr>
                <a:spLocks noGrp="1"/>
              </p:cNvSpPr>
              <p:nvPr>
                <p:ph type="body" sz="quarter" idx="13"/>
              </p:nvPr>
            </p:nvSpPr>
            <p:spPr>
              <a:xfrm>
                <a:off x="528252" y="4813878"/>
                <a:ext cx="20867405" cy="7225118"/>
              </a:xfrm>
            </p:spPr>
            <p:txBody>
              <a:bodyPr/>
              <a:lstStyle/>
              <a:p>
                <a:pPr marL="571500" indent="-571500">
                  <a:lnSpc>
                    <a:spcPct val="200000"/>
                  </a:lnSpc>
                  <a:buFont typeface="Wingdings" panose="05000000000000000000" pitchFamily="2" charset="2"/>
                  <a:buChar char="v"/>
                </a:pPr>
                <a:r>
                  <a:rPr lang="en-US" sz="3600" dirty="0">
                    <a:sym typeface="Wingdings" panose="05000000000000000000" pitchFamily="2" charset="2"/>
                  </a:rPr>
                  <a:t>The neutron convolution is governed by Fredholm Integral (first kind, ill-posed). Binned or Discretized version is a linear algebra problem(ill-imposed kernel matrix).</a:t>
                </a:r>
              </a:p>
              <a:p>
                <a:pPr>
                  <a:lnSpc>
                    <a:spcPct val="200000"/>
                  </a:lnSpc>
                </a:pPr>
                <a:r>
                  <a:rPr lang="en-US" sz="3600" dirty="0">
                    <a:sym typeface="Wingdings" panose="05000000000000000000" pitchFamily="2" charset="2"/>
                  </a:rPr>
                  <a:t>	</a:t>
                </a:r>
                <a:r>
                  <a:rPr lang="en-US" sz="3600" dirty="0">
                    <a:latin typeface="Cambria Math" panose="02040503050406030204" pitchFamily="18" charset="0"/>
                    <a:sym typeface="Wingdings" panose="05000000000000000000" pitchFamily="2" charset="2"/>
                  </a:rPr>
                  <a:t>	</a:t>
                </a:r>
                <a14:m>
                  <m:oMath xmlns:m="http://schemas.openxmlformats.org/officeDocument/2006/math">
                    <m:r>
                      <m:rPr>
                        <m:sty m:val="p"/>
                      </m:rPr>
                      <a:rPr lang="en-US" sz="3600" b="0" i="0" smtClean="0">
                        <a:latin typeface="Cambria Math" panose="02040503050406030204" pitchFamily="18" charset="0"/>
                        <a:sym typeface="Wingdings" panose="05000000000000000000" pitchFamily="2" charset="2"/>
                      </a:rPr>
                      <m:t>C</m:t>
                    </m:r>
                    <m:r>
                      <a:rPr lang="en-US" sz="3600" b="0" i="0" smtClean="0">
                        <a:latin typeface="Cambria Math" panose="02040503050406030204" pitchFamily="18" charset="0"/>
                        <a:sym typeface="Wingdings" panose="05000000000000000000" pitchFamily="2" charset="2"/>
                      </a:rPr>
                      <m:t>(</m:t>
                    </m:r>
                    <m:r>
                      <m:rPr>
                        <m:sty m:val="p"/>
                      </m:rPr>
                      <a:rPr lang="en-US" sz="3600" b="0" i="0" smtClean="0">
                        <a:latin typeface="Cambria Math" panose="02040503050406030204" pitchFamily="18" charset="0"/>
                        <a:sym typeface="Wingdings" panose="05000000000000000000" pitchFamily="2" charset="2"/>
                      </a:rPr>
                      <m:t>E</m:t>
                    </m:r>
                    <m:r>
                      <a:rPr lang="en-US" sz="3600" b="0" i="0" smtClean="0">
                        <a:latin typeface="Cambria Math" panose="02040503050406030204" pitchFamily="18" charset="0"/>
                        <a:sym typeface="Wingdings" panose="05000000000000000000" pitchFamily="2" charset="2"/>
                      </a:rPr>
                      <m:t>)</m:t>
                    </m:r>
                    <m:r>
                      <a:rPr lang="en-US" sz="3600" b="0" i="1" smtClean="0">
                        <a:latin typeface="Cambria Math" panose="02040503050406030204" pitchFamily="18" charset="0"/>
                        <a:sym typeface="Wingdings" panose="05000000000000000000" pitchFamily="2" charset="2"/>
                      </a:rPr>
                      <m:t>=</m:t>
                    </m:r>
                    <m:nary>
                      <m:naryPr>
                        <m:ctrlPr>
                          <a:rPr lang="en-US" sz="3600" i="1">
                            <a:latin typeface="Cambria Math" panose="02040503050406030204" pitchFamily="18" charset="0"/>
                            <a:sym typeface="Wingdings" panose="05000000000000000000" pitchFamily="2" charset="2"/>
                          </a:rPr>
                        </m:ctrlPr>
                      </m:naryPr>
                      <m:sub>
                        <m:r>
                          <a:rPr lang="en-US" sz="3600" b="0" i="1" smtClean="0">
                            <a:latin typeface="Cambria Math" panose="02040503050406030204" pitchFamily="18" charset="0"/>
                            <a:sym typeface="Wingdings" panose="05000000000000000000" pitchFamily="2" charset="2"/>
                          </a:rPr>
                          <m:t>𝐸</m:t>
                        </m:r>
                        <m:r>
                          <a:rPr lang="en-US" sz="3600" b="0" i="1" smtClean="0">
                            <a:latin typeface="Cambria Math" panose="02040503050406030204" pitchFamily="18" charset="0"/>
                            <a:sym typeface="Wingdings" panose="05000000000000000000" pitchFamily="2" charset="2"/>
                          </a:rPr>
                          <m:t>(</m:t>
                        </m:r>
                        <m:r>
                          <a:rPr lang="en-US" sz="3600" b="0" i="1" smtClean="0">
                            <a:latin typeface="Cambria Math" panose="02040503050406030204" pitchFamily="18" charset="0"/>
                            <a:sym typeface="Wingdings" panose="05000000000000000000" pitchFamily="2" charset="2"/>
                          </a:rPr>
                          <m:t>𝑚𝑖𝑛</m:t>
                        </m:r>
                        <m:r>
                          <a:rPr lang="en-US" sz="3600" b="0" i="1" smtClean="0">
                            <a:latin typeface="Cambria Math" panose="02040503050406030204" pitchFamily="18" charset="0"/>
                            <a:sym typeface="Wingdings" panose="05000000000000000000" pitchFamily="2" charset="2"/>
                          </a:rPr>
                          <m:t>)</m:t>
                        </m:r>
                      </m:sub>
                      <m:sup>
                        <m:r>
                          <a:rPr lang="en-US" sz="3600" b="0" i="1" smtClean="0">
                            <a:latin typeface="Cambria Math" panose="02040503050406030204" pitchFamily="18" charset="0"/>
                            <a:sym typeface="Wingdings" panose="05000000000000000000" pitchFamily="2" charset="2"/>
                          </a:rPr>
                          <m:t>𝐸</m:t>
                        </m:r>
                        <m:r>
                          <a:rPr lang="en-US" sz="3600" b="0" i="1" smtClean="0">
                            <a:latin typeface="Cambria Math" panose="02040503050406030204" pitchFamily="18" charset="0"/>
                            <a:sym typeface="Wingdings" panose="05000000000000000000" pitchFamily="2" charset="2"/>
                          </a:rPr>
                          <m:t>(</m:t>
                        </m:r>
                        <m:r>
                          <a:rPr lang="en-US" sz="3600" b="0" i="1" smtClean="0">
                            <a:latin typeface="Cambria Math" panose="02040503050406030204" pitchFamily="18" charset="0"/>
                            <a:sym typeface="Wingdings" panose="05000000000000000000" pitchFamily="2" charset="2"/>
                          </a:rPr>
                          <m:t>𝑚𝑎𝑥</m:t>
                        </m:r>
                        <m:r>
                          <a:rPr lang="en-US" sz="3600" b="0" i="1" smtClean="0">
                            <a:latin typeface="Cambria Math" panose="02040503050406030204" pitchFamily="18" charset="0"/>
                            <a:sym typeface="Wingdings" panose="05000000000000000000" pitchFamily="2" charset="2"/>
                          </a:rPr>
                          <m:t>)</m:t>
                        </m:r>
                      </m:sup>
                      <m:e>
                        <m:r>
                          <a:rPr lang="en-US" sz="3600" b="0" i="1" smtClean="0">
                            <a:latin typeface="Cambria Math" panose="02040503050406030204" pitchFamily="18" charset="0"/>
                            <a:sym typeface="Wingdings" panose="05000000000000000000" pitchFamily="2" charset="2"/>
                          </a:rPr>
                          <m:t>𝑘</m:t>
                        </m:r>
                        <m:d>
                          <m:dPr>
                            <m:ctrlPr>
                              <a:rPr lang="en-US" sz="3600" b="0" i="1" smtClean="0">
                                <a:latin typeface="Cambria Math" panose="02040503050406030204" pitchFamily="18" charset="0"/>
                                <a:sym typeface="Wingdings" panose="05000000000000000000" pitchFamily="2" charset="2"/>
                              </a:rPr>
                            </m:ctrlPr>
                          </m:dPr>
                          <m:e>
                            <m:r>
                              <a:rPr lang="en-US" sz="3600" b="0" i="1" smtClean="0">
                                <a:latin typeface="Cambria Math" panose="02040503050406030204" pitchFamily="18" charset="0"/>
                                <a:sym typeface="Wingdings" panose="05000000000000000000" pitchFamily="2" charset="2"/>
                              </a:rPr>
                              <m:t>𝐸</m:t>
                            </m:r>
                          </m:e>
                        </m:d>
                        <m:r>
                          <a:rPr lang="en-US" sz="3600" b="0" i="1" smtClean="0">
                            <a:latin typeface="Cambria Math" panose="02040503050406030204" pitchFamily="18" charset="0"/>
                            <a:sym typeface="Wingdings" panose="05000000000000000000" pitchFamily="2" charset="2"/>
                          </a:rPr>
                          <m:t>∗</m:t>
                        </m:r>
                        <m:r>
                          <a:rPr lang="en-US" sz="3600" b="0" i="1" smtClean="0">
                            <a:latin typeface="Cambria Math" panose="02040503050406030204" pitchFamily="18" charset="0"/>
                            <a:sym typeface="Wingdings" panose="05000000000000000000" pitchFamily="2" charset="2"/>
                          </a:rPr>
                          <m:t>𝑇</m:t>
                        </m:r>
                        <m:d>
                          <m:dPr>
                            <m:ctrlPr>
                              <a:rPr lang="en-US" sz="3600" b="0" i="1" smtClean="0">
                                <a:latin typeface="Cambria Math" panose="02040503050406030204" pitchFamily="18" charset="0"/>
                                <a:sym typeface="Wingdings" panose="05000000000000000000" pitchFamily="2" charset="2"/>
                              </a:rPr>
                            </m:ctrlPr>
                          </m:dPr>
                          <m:e>
                            <m:r>
                              <a:rPr lang="en-US" sz="3600" b="0" i="1" smtClean="0">
                                <a:latin typeface="Cambria Math" panose="02040503050406030204" pitchFamily="18" charset="0"/>
                                <a:sym typeface="Wingdings" panose="05000000000000000000" pitchFamily="2" charset="2"/>
                              </a:rPr>
                              <m:t>𝐸</m:t>
                            </m:r>
                          </m:e>
                        </m:d>
                        <m:r>
                          <a:rPr lang="en-US" sz="3600" b="0" i="1" smtClean="0">
                            <a:latin typeface="Cambria Math" panose="02040503050406030204" pitchFamily="18" charset="0"/>
                            <a:sym typeface="Wingdings" panose="05000000000000000000" pitchFamily="2" charset="2"/>
                          </a:rPr>
                          <m:t>∗</m:t>
                        </m:r>
                        <m:r>
                          <a:rPr lang="en-US" sz="3600" b="0" i="1" smtClean="0">
                            <a:latin typeface="Cambria Math" panose="02040503050406030204" pitchFamily="18" charset="0"/>
                            <a:sym typeface="Wingdings" panose="05000000000000000000" pitchFamily="2" charset="2"/>
                          </a:rPr>
                          <m:t>𝑑𝐸</m:t>
                        </m:r>
                      </m:e>
                    </m:nary>
                  </m:oMath>
                </a14:m>
                <a:endParaRPr lang="en-US" sz="3600" dirty="0">
                  <a:sym typeface="Wingdings" panose="05000000000000000000" pitchFamily="2" charset="2"/>
                </a:endParaRPr>
              </a:p>
              <a:p>
                <a:pPr>
                  <a:lnSpc>
                    <a:spcPct val="200000"/>
                  </a:lnSpc>
                </a:pPr>
                <a:endParaRPr lang="en-US" sz="3600" dirty="0">
                  <a:sym typeface="Wingdings" panose="05000000000000000000" pitchFamily="2" charset="2"/>
                </a:endParaRPr>
              </a:p>
              <a:p>
                <a:pPr marL="571500" indent="-571500">
                  <a:lnSpc>
                    <a:spcPct val="200000"/>
                  </a:lnSpc>
                  <a:buFont typeface="Wingdings" panose="05000000000000000000" pitchFamily="2" charset="2"/>
                  <a:buChar char="v"/>
                </a:pPr>
                <a:r>
                  <a:rPr lang="en-US" sz="3600" dirty="0">
                    <a:sym typeface="Wingdings" panose="05000000000000000000" pitchFamily="2" charset="2"/>
                  </a:rPr>
                  <a:t>“Unfolding” problem, requires algorithms to solve un-determined linear equations.</a:t>
                </a:r>
                <a:br>
                  <a:rPr lang="en-US" sz="3600" dirty="0">
                    <a:sym typeface="Wingdings" panose="05000000000000000000" pitchFamily="2" charset="2"/>
                  </a:rPr>
                </a:br>
                <a:endParaRPr lang="en-US" sz="3600" dirty="0">
                  <a:sym typeface="Wingdings" panose="05000000000000000000" pitchFamily="2" charset="2"/>
                </a:endParaRPr>
              </a:p>
            </p:txBody>
          </p:sp>
        </mc:Choice>
        <mc:Fallback>
          <p:sp>
            <p:nvSpPr>
              <p:cNvPr id="10" name="Text Placeholder 1">
                <a:extLst>
                  <a:ext uri="{FF2B5EF4-FFF2-40B4-BE49-F238E27FC236}">
                    <a16:creationId xmlns:a16="http://schemas.microsoft.com/office/drawing/2014/main" id="{19CDE580-E3D8-27EB-B741-7BC6446EF7F3}"/>
                  </a:ext>
                </a:extLst>
              </p:cNvPr>
              <p:cNvSpPr>
                <a:spLocks noGrp="1" noRot="1" noChangeAspect="1" noMove="1" noResize="1" noEditPoints="1" noAdjustHandles="1" noChangeArrowheads="1" noChangeShapeType="1" noTextEdit="1"/>
              </p:cNvSpPr>
              <p:nvPr>
                <p:ph type="body" sz="quarter" idx="13"/>
              </p:nvPr>
            </p:nvSpPr>
            <p:spPr>
              <a:xfrm>
                <a:off x="528252" y="4813878"/>
                <a:ext cx="20867405" cy="7225118"/>
              </a:xfrm>
              <a:blipFill>
                <a:blip r:embed="rId3"/>
                <a:stretch>
                  <a:fillRect l="-906"/>
                </a:stretch>
              </a:blipFill>
            </p:spPr>
            <p:txBody>
              <a:bodyPr/>
              <a:lstStyle/>
              <a:p>
                <a:r>
                  <a:rPr lang="en-US">
                    <a:noFill/>
                  </a:rPr>
                  <a:t> </a:t>
                </a:r>
              </a:p>
            </p:txBody>
          </p:sp>
        </mc:Fallback>
      </mc:AlternateContent>
      <p:sp>
        <p:nvSpPr>
          <p:cNvPr id="12" name="Title 2">
            <a:extLst>
              <a:ext uri="{FF2B5EF4-FFF2-40B4-BE49-F238E27FC236}">
                <a16:creationId xmlns:a16="http://schemas.microsoft.com/office/drawing/2014/main" id="{3A4673CF-9A32-97F5-A6AF-550926438784}"/>
              </a:ext>
            </a:extLst>
          </p:cNvPr>
          <p:cNvSpPr>
            <a:spLocks noGrp="1"/>
          </p:cNvSpPr>
          <p:nvPr>
            <p:ph type="title"/>
          </p:nvPr>
        </p:nvSpPr>
        <p:spPr>
          <a:xfrm>
            <a:off x="751222" y="2036915"/>
            <a:ext cx="19345700" cy="2545425"/>
          </a:xfrm>
        </p:spPr>
        <p:txBody>
          <a:bodyPr>
            <a:normAutofit/>
          </a:bodyPr>
          <a:lstStyle/>
          <a:p>
            <a:r>
              <a:rPr lang="en-US" sz="8600" b="1" dirty="0"/>
              <a:t>De-Convolution</a:t>
            </a:r>
            <a:r>
              <a:rPr lang="en-US" sz="8600" b="1" dirty="0">
                <a:sym typeface="Wingdings" panose="05000000000000000000" pitchFamily="2" charset="2"/>
              </a:rPr>
              <a:t> Unfolding </a:t>
            </a:r>
            <a:endParaRPr lang="en-US" sz="8600" b="1" dirty="0"/>
          </a:p>
        </p:txBody>
      </p:sp>
      <p:sp>
        <p:nvSpPr>
          <p:cNvPr id="3" name="Arrow: Right 2">
            <a:extLst>
              <a:ext uri="{FF2B5EF4-FFF2-40B4-BE49-F238E27FC236}">
                <a16:creationId xmlns:a16="http://schemas.microsoft.com/office/drawing/2014/main" id="{900F4364-E350-A389-4DDA-D2F32ECDD7A0}"/>
              </a:ext>
            </a:extLst>
          </p:cNvPr>
          <p:cNvSpPr/>
          <p:nvPr/>
        </p:nvSpPr>
        <p:spPr>
          <a:xfrm>
            <a:off x="10213058" y="7650952"/>
            <a:ext cx="3009951" cy="968189"/>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5" name="Picture 4" descr="A group of black letters&#10;&#10;AI-generated content may be incorrect.">
            <a:extLst>
              <a:ext uri="{FF2B5EF4-FFF2-40B4-BE49-F238E27FC236}">
                <a16:creationId xmlns:a16="http://schemas.microsoft.com/office/drawing/2014/main" id="{6A7CEBA3-65E9-EBCF-C8C3-8718B47DC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2164" y="6141300"/>
            <a:ext cx="9022931" cy="3659399"/>
          </a:xfrm>
          <a:prstGeom prst="rect">
            <a:avLst/>
          </a:prstGeom>
        </p:spPr>
      </p:pic>
    </p:spTree>
    <p:extLst>
      <p:ext uri="{BB962C8B-B14F-4D97-AF65-F5344CB8AC3E}">
        <p14:creationId xmlns:p14="http://schemas.microsoft.com/office/powerpoint/2010/main" val="37763917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CC9652-90FD-381D-1876-F873523A79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FB34EB-EF57-A39B-A1CF-5E6CB5D06364}"/>
              </a:ext>
            </a:extLst>
          </p:cNvPr>
          <p:cNvSpPr>
            <a:spLocks noGrp="1"/>
          </p:cNvSpPr>
          <p:nvPr>
            <p:ph type="sldNum" sz="quarter" idx="2"/>
          </p:nvPr>
        </p:nvSpPr>
        <p:spPr/>
        <p:txBody>
          <a:bodyPr/>
          <a:lstStyle/>
          <a:p>
            <a:fld id="{86CB4B4D-7CA3-9044-876B-883B54F8677D}" type="slidenum">
              <a:rPr lang="en-US" smtClean="0"/>
              <a:t>36</a:t>
            </a:fld>
            <a:endParaRPr lang="en-US" dirty="0"/>
          </a:p>
        </p:txBody>
      </p:sp>
      <mc:AlternateContent xmlns:mc="http://schemas.openxmlformats.org/markup-compatibility/2006" xmlns:a14="http://schemas.microsoft.com/office/drawing/2010/main">
        <mc:Choice Requires="a14">
          <p:sp>
            <p:nvSpPr>
              <p:cNvPr id="10" name="Text Placeholder 1">
                <a:extLst>
                  <a:ext uri="{FF2B5EF4-FFF2-40B4-BE49-F238E27FC236}">
                    <a16:creationId xmlns:a16="http://schemas.microsoft.com/office/drawing/2014/main" id="{8CDEDDC4-BE2D-ACB0-F601-40C597B50754}"/>
                  </a:ext>
                </a:extLst>
              </p:cNvPr>
              <p:cNvSpPr>
                <a:spLocks noGrp="1"/>
              </p:cNvSpPr>
              <p:nvPr>
                <p:ph type="body" sz="quarter" idx="13"/>
              </p:nvPr>
            </p:nvSpPr>
            <p:spPr>
              <a:xfrm>
                <a:off x="528252" y="4813878"/>
                <a:ext cx="17275653" cy="6637137"/>
              </a:xfrm>
            </p:spPr>
            <p:txBody>
              <a:bodyPr/>
              <a:lstStyle/>
              <a:p>
                <a:pPr marL="571500" indent="-571500">
                  <a:lnSpc>
                    <a:spcPct val="200000"/>
                  </a:lnSpc>
                  <a:buFont typeface="Wingdings" panose="05000000000000000000" pitchFamily="2" charset="2"/>
                  <a:buChar char="v"/>
                </a:pPr>
                <a:r>
                  <a:rPr lang="en-US" sz="3600" dirty="0">
                    <a:sym typeface="Wingdings" panose="05000000000000000000" pitchFamily="2" charset="2"/>
                  </a:rPr>
                  <a:t>Requires algorithms to find suitable </a:t>
                </a:r>
                <a14:m>
                  <m:oMath xmlns:m="http://schemas.openxmlformats.org/officeDocument/2006/math">
                    <m:r>
                      <a:rPr lang="en-US" sz="3600" b="0" i="1" smtClean="0">
                        <a:latin typeface="Cambria Math" panose="02040503050406030204" pitchFamily="18" charset="0"/>
                        <a:sym typeface="Wingdings" panose="05000000000000000000" pitchFamily="2" charset="2"/>
                      </a:rPr>
                      <m:t>𝜙</m:t>
                    </m:r>
                  </m:oMath>
                </a14:m>
                <a:r>
                  <a:rPr lang="en-US" sz="3600" dirty="0">
                    <a:sym typeface="Wingdings" panose="05000000000000000000" pitchFamily="2" charset="2"/>
                  </a:rPr>
                  <a:t> solutions for C and R.</a:t>
                </a:r>
              </a:p>
              <a:p>
                <a:pPr marL="571500" indent="-571500">
                  <a:lnSpc>
                    <a:spcPct val="200000"/>
                  </a:lnSpc>
                  <a:buFont typeface="Wingdings" panose="05000000000000000000" pitchFamily="2" charset="2"/>
                  <a:buChar char="v"/>
                </a:pPr>
                <a:r>
                  <a:rPr lang="en-US" sz="3600" dirty="0">
                    <a:sym typeface="Wingdings" panose="05000000000000000000" pitchFamily="2" charset="2"/>
                  </a:rPr>
                  <a:t>Example, GRAVEL</a:t>
                </a:r>
              </a:p>
              <a:p>
                <a:pPr>
                  <a:lnSpc>
                    <a:spcPct val="200000"/>
                  </a:lnSpc>
                </a:pPr>
                <a:r>
                  <a:rPr lang="en-US" sz="3600" dirty="0">
                    <a:sym typeface="Wingdings" panose="05000000000000000000" pitchFamily="2" charset="2"/>
                  </a:rPr>
                  <a:t>	 </a:t>
                </a:r>
              </a:p>
              <a:p>
                <a:pPr>
                  <a:lnSpc>
                    <a:spcPct val="200000"/>
                  </a:lnSpc>
                </a:pPr>
                <a:br>
                  <a:rPr lang="en-US" sz="3600" dirty="0">
                    <a:sym typeface="Wingdings" panose="05000000000000000000" pitchFamily="2" charset="2"/>
                  </a:rPr>
                </a:br>
                <a:br>
                  <a:rPr lang="en-US" sz="3600" dirty="0">
                    <a:sym typeface="Wingdings" panose="05000000000000000000" pitchFamily="2" charset="2"/>
                  </a:rPr>
                </a:br>
                <a:endParaRPr lang="en-US" sz="3600" dirty="0">
                  <a:sym typeface="Wingdings" panose="05000000000000000000" pitchFamily="2" charset="2"/>
                </a:endParaRPr>
              </a:p>
            </p:txBody>
          </p:sp>
        </mc:Choice>
        <mc:Fallback xmlns="">
          <p:sp>
            <p:nvSpPr>
              <p:cNvPr id="10" name="Text Placeholder 1">
                <a:extLst>
                  <a:ext uri="{FF2B5EF4-FFF2-40B4-BE49-F238E27FC236}">
                    <a16:creationId xmlns:a16="http://schemas.microsoft.com/office/drawing/2014/main" id="{8CDEDDC4-BE2D-ACB0-F601-40C597B50754}"/>
                  </a:ext>
                </a:extLst>
              </p:cNvPr>
              <p:cNvSpPr>
                <a:spLocks noGrp="1" noRot="1" noChangeAspect="1" noMove="1" noResize="1" noEditPoints="1" noAdjustHandles="1" noChangeArrowheads="1" noChangeShapeType="1" noTextEdit="1"/>
              </p:cNvSpPr>
              <p:nvPr>
                <p:ph type="body" sz="quarter" idx="13"/>
              </p:nvPr>
            </p:nvSpPr>
            <p:spPr>
              <a:xfrm>
                <a:off x="528252" y="4813878"/>
                <a:ext cx="17275653" cy="6637137"/>
              </a:xfrm>
              <a:blipFill>
                <a:blip r:embed="rId3"/>
                <a:stretch>
                  <a:fillRect l="-1094"/>
                </a:stretch>
              </a:blipFill>
            </p:spPr>
            <p:txBody>
              <a:bodyPr/>
              <a:lstStyle/>
              <a:p>
                <a:r>
                  <a:rPr lang="en-US">
                    <a:noFill/>
                  </a:rPr>
                  <a:t> </a:t>
                </a:r>
              </a:p>
            </p:txBody>
          </p:sp>
        </mc:Fallback>
      </mc:AlternateContent>
      <p:sp>
        <p:nvSpPr>
          <p:cNvPr id="12" name="Title 2">
            <a:extLst>
              <a:ext uri="{FF2B5EF4-FFF2-40B4-BE49-F238E27FC236}">
                <a16:creationId xmlns:a16="http://schemas.microsoft.com/office/drawing/2014/main" id="{6CF84E02-2221-E319-452F-03B2100534C8}"/>
              </a:ext>
            </a:extLst>
          </p:cNvPr>
          <p:cNvSpPr>
            <a:spLocks noGrp="1"/>
          </p:cNvSpPr>
          <p:nvPr>
            <p:ph type="title"/>
          </p:nvPr>
        </p:nvSpPr>
        <p:spPr>
          <a:xfrm>
            <a:off x="751222" y="2036915"/>
            <a:ext cx="19345700" cy="2545425"/>
          </a:xfrm>
        </p:spPr>
        <p:txBody>
          <a:bodyPr>
            <a:normAutofit/>
          </a:bodyPr>
          <a:lstStyle/>
          <a:p>
            <a:r>
              <a:rPr lang="en-US" sz="8600" b="1" dirty="0">
                <a:sym typeface="Wingdings" panose="05000000000000000000" pitchFamily="2" charset="2"/>
              </a:rPr>
              <a:t>Unfolding using GRAVEL:</a:t>
            </a:r>
            <a:endParaRPr lang="en-US" sz="8600" b="1"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CED4E41-755C-8012-F031-6807EE68FB65}"/>
                  </a:ext>
                </a:extLst>
              </p:cNvPr>
              <p:cNvSpPr txBox="1"/>
              <p:nvPr/>
            </p:nvSpPr>
            <p:spPr>
              <a:xfrm>
                <a:off x="939800" y="6604912"/>
                <a:ext cx="10871200" cy="2575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3600" b="0" i="1" smtClean="0">
                              <a:solidFill>
                                <a:schemeClr val="bg1"/>
                              </a:solidFill>
                              <a:latin typeface="Cambria Math" panose="02040503050406030204" pitchFamily="18" charset="0"/>
                              <a:sym typeface="Wingdings" panose="05000000000000000000" pitchFamily="2" charset="2"/>
                            </a:rPr>
                          </m:ctrlPr>
                        </m:sSubSupPr>
                        <m:e>
                          <m:r>
                            <a:rPr lang="en-US" sz="3600" b="0" i="1" smtClean="0">
                              <a:solidFill>
                                <a:schemeClr val="bg1"/>
                              </a:solidFill>
                              <a:latin typeface="Cambria Math" panose="02040503050406030204" pitchFamily="18" charset="0"/>
                              <a:sym typeface="Wingdings" panose="05000000000000000000" pitchFamily="2" charset="2"/>
                            </a:rPr>
                            <m:t>𝜙</m:t>
                          </m:r>
                        </m:e>
                        <m:sub>
                          <m:r>
                            <a:rPr lang="en-US" sz="3600" b="0" i="1" smtClean="0">
                              <a:solidFill>
                                <a:schemeClr val="bg1"/>
                              </a:solidFill>
                              <a:latin typeface="Cambria Math" panose="02040503050406030204" pitchFamily="18" charset="0"/>
                              <a:sym typeface="Wingdings" panose="05000000000000000000" pitchFamily="2" charset="2"/>
                            </a:rPr>
                            <m:t>𝑗</m:t>
                          </m:r>
                        </m:sub>
                        <m:sup>
                          <m:r>
                            <a:rPr lang="en-US" sz="3600" b="0" i="1" smtClean="0">
                              <a:solidFill>
                                <a:schemeClr val="bg1"/>
                              </a:solidFill>
                              <a:latin typeface="Cambria Math" panose="02040503050406030204" pitchFamily="18" charset="0"/>
                              <a:sym typeface="Wingdings" panose="05000000000000000000" pitchFamily="2" charset="2"/>
                            </a:rPr>
                            <m:t>(</m:t>
                          </m:r>
                          <m:r>
                            <a:rPr lang="en-US" sz="3600" b="0" i="1" smtClean="0">
                              <a:solidFill>
                                <a:schemeClr val="bg1"/>
                              </a:solidFill>
                              <a:latin typeface="Cambria Math" panose="02040503050406030204" pitchFamily="18" charset="0"/>
                              <a:sym typeface="Wingdings" panose="05000000000000000000" pitchFamily="2" charset="2"/>
                            </a:rPr>
                            <m:t>𝑘</m:t>
                          </m:r>
                          <m:r>
                            <a:rPr lang="en-US" sz="3600" b="0" i="1" smtClean="0">
                              <a:solidFill>
                                <a:schemeClr val="bg1"/>
                              </a:solidFill>
                              <a:latin typeface="Cambria Math" panose="02040503050406030204" pitchFamily="18" charset="0"/>
                              <a:sym typeface="Wingdings" panose="05000000000000000000" pitchFamily="2" charset="2"/>
                            </a:rPr>
                            <m:t>+1)</m:t>
                          </m:r>
                        </m:sup>
                      </m:sSubSup>
                      <m:r>
                        <a:rPr lang="en-US" sz="3600" b="0" i="1" smtClean="0">
                          <a:solidFill>
                            <a:schemeClr val="bg1"/>
                          </a:solidFill>
                          <a:latin typeface="Cambria Math" panose="02040503050406030204" pitchFamily="18" charset="0"/>
                          <a:sym typeface="Wingdings" panose="05000000000000000000" pitchFamily="2" charset="2"/>
                        </a:rPr>
                        <m:t>=</m:t>
                      </m:r>
                      <m:sSubSup>
                        <m:sSubSupPr>
                          <m:ctrlPr>
                            <a:rPr lang="en-US" sz="3600" b="0" i="1" smtClean="0">
                              <a:solidFill>
                                <a:schemeClr val="bg1"/>
                              </a:solidFill>
                              <a:latin typeface="Cambria Math" panose="02040503050406030204" pitchFamily="18" charset="0"/>
                              <a:sym typeface="Wingdings" panose="05000000000000000000" pitchFamily="2" charset="2"/>
                            </a:rPr>
                          </m:ctrlPr>
                        </m:sSubSupPr>
                        <m:e>
                          <m:r>
                            <a:rPr lang="en-US" sz="3600" b="0" i="1" smtClean="0">
                              <a:solidFill>
                                <a:schemeClr val="bg1"/>
                              </a:solidFill>
                              <a:latin typeface="Cambria Math" panose="02040503050406030204" pitchFamily="18" charset="0"/>
                              <a:sym typeface="Wingdings" panose="05000000000000000000" pitchFamily="2" charset="2"/>
                            </a:rPr>
                            <m:t>𝜙</m:t>
                          </m:r>
                        </m:e>
                        <m:sub>
                          <m:r>
                            <a:rPr lang="en-US" sz="3600" b="0" i="1" smtClean="0">
                              <a:solidFill>
                                <a:schemeClr val="bg1"/>
                              </a:solidFill>
                              <a:latin typeface="Cambria Math" panose="02040503050406030204" pitchFamily="18" charset="0"/>
                              <a:sym typeface="Wingdings" panose="05000000000000000000" pitchFamily="2" charset="2"/>
                            </a:rPr>
                            <m:t>𝑗</m:t>
                          </m:r>
                        </m:sub>
                        <m:sup>
                          <m:d>
                            <m:dPr>
                              <m:ctrlPr>
                                <a:rPr lang="en-US" sz="3600" b="0" i="1" smtClean="0">
                                  <a:solidFill>
                                    <a:schemeClr val="bg1"/>
                                  </a:solidFill>
                                  <a:latin typeface="Cambria Math" panose="02040503050406030204" pitchFamily="18" charset="0"/>
                                  <a:sym typeface="Wingdings" panose="05000000000000000000" pitchFamily="2" charset="2"/>
                                </a:rPr>
                              </m:ctrlPr>
                            </m:dPr>
                            <m:e>
                              <m:r>
                                <a:rPr lang="en-US" sz="3600" b="0" i="1" smtClean="0">
                                  <a:solidFill>
                                    <a:schemeClr val="bg1"/>
                                  </a:solidFill>
                                  <a:latin typeface="Cambria Math" panose="02040503050406030204" pitchFamily="18" charset="0"/>
                                  <a:sym typeface="Wingdings" panose="05000000000000000000" pitchFamily="2" charset="2"/>
                                </a:rPr>
                                <m:t>𝑘</m:t>
                              </m:r>
                            </m:e>
                          </m:d>
                        </m:sup>
                      </m:sSubSup>
                      <m:r>
                        <m:rPr>
                          <m:sty m:val="p"/>
                        </m:rPr>
                        <a:rPr lang="en-US" sz="3600" b="0" i="0" smtClean="0">
                          <a:solidFill>
                            <a:schemeClr val="bg1"/>
                          </a:solidFill>
                          <a:latin typeface="Cambria Math" panose="02040503050406030204" pitchFamily="18" charset="0"/>
                          <a:sym typeface="Wingdings" panose="05000000000000000000" pitchFamily="2" charset="2"/>
                        </a:rPr>
                        <m:t>exp</m:t>
                      </m:r>
                      <m:r>
                        <a:rPr lang="en-US" sz="3600" b="0" i="1" smtClean="0">
                          <a:solidFill>
                            <a:schemeClr val="bg1"/>
                          </a:solidFill>
                          <a:latin typeface="Cambria Math" panose="02040503050406030204" pitchFamily="18" charset="0"/>
                          <a:sym typeface="Wingdings" panose="05000000000000000000" pitchFamily="2" charset="2"/>
                        </a:rPr>
                        <m:t>⁡</m:t>
                      </m:r>
                      <m:d>
                        <m:dPr>
                          <m:ctrlPr>
                            <a:rPr lang="en-US" sz="3600" b="0" i="1" smtClean="0">
                              <a:solidFill>
                                <a:schemeClr val="bg1"/>
                              </a:solidFill>
                              <a:latin typeface="Cambria Math" panose="02040503050406030204" pitchFamily="18" charset="0"/>
                              <a:sym typeface="Wingdings" panose="05000000000000000000" pitchFamily="2" charset="2"/>
                            </a:rPr>
                          </m:ctrlPr>
                        </m:dPr>
                        <m:e>
                          <m:f>
                            <m:fPr>
                              <m:ctrlPr>
                                <a:rPr lang="en-US" sz="3600" i="1">
                                  <a:solidFill>
                                    <a:schemeClr val="bg1"/>
                                  </a:solidFill>
                                  <a:latin typeface="Cambria Math" panose="02040503050406030204" pitchFamily="18" charset="0"/>
                                  <a:sym typeface="Wingdings" panose="05000000000000000000" pitchFamily="2" charset="2"/>
                                </a:rPr>
                              </m:ctrlPr>
                            </m:fPr>
                            <m:num>
                              <m:nary>
                                <m:naryPr>
                                  <m:chr m:val="∑"/>
                                  <m:supHide m:val="on"/>
                                  <m:ctrlPr>
                                    <a:rPr lang="en-US" sz="3600" i="1">
                                      <a:solidFill>
                                        <a:schemeClr val="bg1"/>
                                      </a:solidFill>
                                      <a:latin typeface="Cambria Math" panose="02040503050406030204" pitchFamily="18" charset="0"/>
                                      <a:sym typeface="Wingdings" panose="05000000000000000000" pitchFamily="2" charset="2"/>
                                    </a:rPr>
                                  </m:ctrlPr>
                                </m:naryPr>
                                <m:sub>
                                  <m:r>
                                    <a:rPr lang="en-US" sz="3600" i="1">
                                      <a:solidFill>
                                        <a:schemeClr val="bg1"/>
                                      </a:solidFill>
                                      <a:latin typeface="Cambria Math" panose="02040503050406030204" pitchFamily="18" charset="0"/>
                                      <a:sym typeface="Wingdings" panose="05000000000000000000" pitchFamily="2" charset="2"/>
                                    </a:rPr>
                                    <m:t>𝑖</m:t>
                                  </m:r>
                                </m:sub>
                                <m:sup/>
                                <m:e>
                                  <m:sSubSup>
                                    <m:sSubSupPr>
                                      <m:ctrlPr>
                                        <a:rPr lang="en-US" sz="3600" i="1">
                                          <a:solidFill>
                                            <a:schemeClr val="bg1"/>
                                          </a:solidFill>
                                          <a:latin typeface="Cambria Math" panose="02040503050406030204" pitchFamily="18" charset="0"/>
                                          <a:sym typeface="Wingdings" panose="05000000000000000000" pitchFamily="2" charset="2"/>
                                        </a:rPr>
                                      </m:ctrlPr>
                                    </m:sSubSupPr>
                                    <m:e>
                                      <m:r>
                                        <a:rPr lang="en-US" sz="3600" i="1">
                                          <a:solidFill>
                                            <a:schemeClr val="bg1"/>
                                          </a:solidFill>
                                          <a:latin typeface="Cambria Math" panose="02040503050406030204" pitchFamily="18" charset="0"/>
                                          <a:sym typeface="Wingdings" panose="05000000000000000000" pitchFamily="2" charset="2"/>
                                        </a:rPr>
                                        <m:t>𝑊</m:t>
                                      </m:r>
                                    </m:e>
                                    <m:sub>
                                      <m:r>
                                        <a:rPr lang="en-US" sz="3600" i="1">
                                          <a:solidFill>
                                            <a:schemeClr val="bg1"/>
                                          </a:solidFill>
                                          <a:latin typeface="Cambria Math" panose="02040503050406030204" pitchFamily="18" charset="0"/>
                                          <a:sym typeface="Wingdings" panose="05000000000000000000" pitchFamily="2" charset="2"/>
                                        </a:rPr>
                                        <m:t>𝑖𝑗</m:t>
                                      </m:r>
                                    </m:sub>
                                    <m:sup>
                                      <m:r>
                                        <a:rPr lang="en-US" sz="3600" i="1">
                                          <a:solidFill>
                                            <a:schemeClr val="bg1"/>
                                          </a:solidFill>
                                          <a:latin typeface="Cambria Math" panose="02040503050406030204" pitchFamily="18" charset="0"/>
                                          <a:sym typeface="Wingdings" panose="05000000000000000000" pitchFamily="2" charset="2"/>
                                        </a:rPr>
                                        <m:t>𝑘</m:t>
                                      </m:r>
                                    </m:sup>
                                  </m:sSubSup>
                                  <m:func>
                                    <m:funcPr>
                                      <m:ctrlPr>
                                        <a:rPr lang="en-US" sz="3600" i="1">
                                          <a:solidFill>
                                            <a:schemeClr val="bg1"/>
                                          </a:solidFill>
                                          <a:latin typeface="Cambria Math" panose="02040503050406030204" pitchFamily="18" charset="0"/>
                                          <a:sym typeface="Wingdings" panose="05000000000000000000" pitchFamily="2" charset="2"/>
                                        </a:rPr>
                                      </m:ctrlPr>
                                    </m:funcPr>
                                    <m:fName>
                                      <m:r>
                                        <m:rPr>
                                          <m:sty m:val="p"/>
                                        </m:rPr>
                                        <a:rPr lang="en-US" sz="3600">
                                          <a:solidFill>
                                            <a:schemeClr val="bg1"/>
                                          </a:solidFill>
                                          <a:latin typeface="Cambria Math" panose="02040503050406030204" pitchFamily="18" charset="0"/>
                                          <a:sym typeface="Wingdings" panose="05000000000000000000" pitchFamily="2" charset="2"/>
                                        </a:rPr>
                                        <m:t>ln</m:t>
                                      </m:r>
                                    </m:fName>
                                    <m:e>
                                      <m:d>
                                        <m:dPr>
                                          <m:ctrlPr>
                                            <a:rPr lang="en-US" sz="3600" i="1">
                                              <a:solidFill>
                                                <a:schemeClr val="bg1"/>
                                              </a:solidFill>
                                              <a:latin typeface="Cambria Math" panose="02040503050406030204" pitchFamily="18" charset="0"/>
                                              <a:sym typeface="Wingdings" panose="05000000000000000000" pitchFamily="2" charset="2"/>
                                            </a:rPr>
                                          </m:ctrlPr>
                                        </m:dPr>
                                        <m:e>
                                          <m:f>
                                            <m:fPr>
                                              <m:ctrlPr>
                                                <a:rPr lang="en-US" sz="3600" i="1">
                                                  <a:solidFill>
                                                    <a:schemeClr val="bg1"/>
                                                  </a:solidFill>
                                                  <a:latin typeface="Cambria Math" panose="02040503050406030204" pitchFamily="18" charset="0"/>
                                                  <a:sym typeface="Wingdings" panose="05000000000000000000" pitchFamily="2" charset="2"/>
                                                </a:rPr>
                                              </m:ctrlPr>
                                            </m:fPr>
                                            <m:num>
                                              <m:sSub>
                                                <m:sSubPr>
                                                  <m:ctrlPr>
                                                    <a:rPr lang="en-US" sz="3600" i="1">
                                                      <a:solidFill>
                                                        <a:schemeClr val="bg1"/>
                                                      </a:solidFill>
                                                      <a:latin typeface="Cambria Math" panose="02040503050406030204" pitchFamily="18" charset="0"/>
                                                      <a:sym typeface="Wingdings" panose="05000000000000000000" pitchFamily="2" charset="2"/>
                                                    </a:rPr>
                                                  </m:ctrlPr>
                                                </m:sSubPr>
                                                <m:e>
                                                  <m:r>
                                                    <a:rPr lang="en-US" sz="3600" b="0" i="1" smtClean="0">
                                                      <a:solidFill>
                                                        <a:schemeClr val="bg1"/>
                                                      </a:solidFill>
                                                      <a:latin typeface="Cambria Math" panose="02040503050406030204" pitchFamily="18" charset="0"/>
                                                      <a:sym typeface="Wingdings" panose="05000000000000000000" pitchFamily="2" charset="2"/>
                                                    </a:rPr>
                                                    <m:t>𝐶</m:t>
                                                  </m:r>
                                                </m:e>
                                                <m:sub>
                                                  <m:r>
                                                    <a:rPr lang="en-US" sz="3600" i="1">
                                                      <a:solidFill>
                                                        <a:schemeClr val="bg1"/>
                                                      </a:solidFill>
                                                      <a:latin typeface="Cambria Math" panose="02040503050406030204" pitchFamily="18" charset="0"/>
                                                      <a:sym typeface="Wingdings" panose="05000000000000000000" pitchFamily="2" charset="2"/>
                                                    </a:rPr>
                                                    <m:t>𝑖</m:t>
                                                  </m:r>
                                                </m:sub>
                                              </m:sSub>
                                            </m:num>
                                            <m:den>
                                              <m:nary>
                                                <m:naryPr>
                                                  <m:chr m:val="∑"/>
                                                  <m:supHide m:val="on"/>
                                                  <m:ctrlPr>
                                                    <a:rPr lang="en-US" sz="3600" i="1">
                                                      <a:solidFill>
                                                        <a:schemeClr val="bg1"/>
                                                      </a:solidFill>
                                                      <a:latin typeface="Cambria Math" panose="02040503050406030204" pitchFamily="18" charset="0"/>
                                                      <a:sym typeface="Wingdings" panose="05000000000000000000" pitchFamily="2" charset="2"/>
                                                    </a:rPr>
                                                  </m:ctrlPr>
                                                </m:naryPr>
                                                <m:sub>
                                                  <m:r>
                                                    <a:rPr lang="en-US" sz="3600" i="1">
                                                      <a:solidFill>
                                                        <a:schemeClr val="bg1"/>
                                                      </a:solidFill>
                                                      <a:latin typeface="Cambria Math" panose="02040503050406030204" pitchFamily="18" charset="0"/>
                                                      <a:sym typeface="Wingdings" panose="05000000000000000000" pitchFamily="2" charset="2"/>
                                                    </a:rPr>
                                                    <m:t>𝑙</m:t>
                                                  </m:r>
                                                </m:sub>
                                                <m:sup/>
                                                <m:e>
                                                  <m:sSub>
                                                    <m:sSubPr>
                                                      <m:ctrlPr>
                                                        <a:rPr lang="en-US" sz="3600" i="1">
                                                          <a:solidFill>
                                                            <a:schemeClr val="bg1"/>
                                                          </a:solidFill>
                                                          <a:latin typeface="Cambria Math" panose="02040503050406030204" pitchFamily="18" charset="0"/>
                                                          <a:sym typeface="Wingdings" panose="05000000000000000000" pitchFamily="2" charset="2"/>
                                                        </a:rPr>
                                                      </m:ctrlPr>
                                                    </m:sSubPr>
                                                    <m:e>
                                                      <m:r>
                                                        <a:rPr lang="en-US" sz="3600" i="1">
                                                          <a:solidFill>
                                                            <a:schemeClr val="bg1"/>
                                                          </a:solidFill>
                                                          <a:latin typeface="Cambria Math" panose="02040503050406030204" pitchFamily="18" charset="0"/>
                                                          <a:sym typeface="Wingdings" panose="05000000000000000000" pitchFamily="2" charset="2"/>
                                                        </a:rPr>
                                                        <m:t>𝑅</m:t>
                                                      </m:r>
                                                    </m:e>
                                                    <m:sub>
                                                      <m:r>
                                                        <a:rPr lang="en-US" sz="3600" i="1">
                                                          <a:solidFill>
                                                            <a:schemeClr val="bg1"/>
                                                          </a:solidFill>
                                                          <a:latin typeface="Cambria Math" panose="02040503050406030204" pitchFamily="18" charset="0"/>
                                                          <a:sym typeface="Wingdings" panose="05000000000000000000" pitchFamily="2" charset="2"/>
                                                        </a:rPr>
                                                        <m:t>𝑖𝑙</m:t>
                                                      </m:r>
                                                    </m:sub>
                                                  </m:sSub>
                                                  <m:sSubSup>
                                                    <m:sSubSupPr>
                                                      <m:ctrlPr>
                                                        <a:rPr lang="en-US" sz="3600" i="1">
                                                          <a:solidFill>
                                                            <a:schemeClr val="bg1"/>
                                                          </a:solidFill>
                                                          <a:latin typeface="Cambria Math" panose="02040503050406030204" pitchFamily="18" charset="0"/>
                                                          <a:sym typeface="Wingdings" panose="05000000000000000000" pitchFamily="2" charset="2"/>
                                                        </a:rPr>
                                                      </m:ctrlPr>
                                                    </m:sSubSupPr>
                                                    <m:e>
                                                      <m:r>
                                                        <a:rPr lang="en-US" sz="3600" i="1">
                                                          <a:solidFill>
                                                            <a:schemeClr val="bg1"/>
                                                          </a:solidFill>
                                                          <a:latin typeface="Cambria Math" panose="02040503050406030204" pitchFamily="18" charset="0"/>
                                                          <a:sym typeface="Wingdings" panose="05000000000000000000" pitchFamily="2" charset="2"/>
                                                        </a:rPr>
                                                        <m:t>𝜙</m:t>
                                                      </m:r>
                                                    </m:e>
                                                    <m:sub>
                                                      <m:r>
                                                        <a:rPr lang="en-US" sz="3600" i="1">
                                                          <a:solidFill>
                                                            <a:schemeClr val="bg1"/>
                                                          </a:solidFill>
                                                          <a:latin typeface="Cambria Math" panose="02040503050406030204" pitchFamily="18" charset="0"/>
                                                          <a:sym typeface="Wingdings" panose="05000000000000000000" pitchFamily="2" charset="2"/>
                                                        </a:rPr>
                                                        <m:t>𝑙</m:t>
                                                      </m:r>
                                                    </m:sub>
                                                    <m:sup>
                                                      <m:r>
                                                        <a:rPr lang="en-US" sz="3600" i="1">
                                                          <a:solidFill>
                                                            <a:schemeClr val="bg1"/>
                                                          </a:solidFill>
                                                          <a:latin typeface="Cambria Math" panose="02040503050406030204" pitchFamily="18" charset="0"/>
                                                          <a:sym typeface="Wingdings" panose="05000000000000000000" pitchFamily="2" charset="2"/>
                                                        </a:rPr>
                                                        <m:t>𝑘</m:t>
                                                      </m:r>
                                                    </m:sup>
                                                  </m:sSubSup>
                                                </m:e>
                                              </m:nary>
                                            </m:den>
                                          </m:f>
                                        </m:e>
                                      </m:d>
                                    </m:e>
                                  </m:func>
                                </m:e>
                              </m:nary>
                            </m:num>
                            <m:den>
                              <m:nary>
                                <m:naryPr>
                                  <m:chr m:val="∑"/>
                                  <m:supHide m:val="on"/>
                                  <m:ctrlPr>
                                    <a:rPr lang="en-US" sz="3600" i="1">
                                      <a:solidFill>
                                        <a:schemeClr val="bg1"/>
                                      </a:solidFill>
                                      <a:latin typeface="Cambria Math" panose="02040503050406030204" pitchFamily="18" charset="0"/>
                                      <a:sym typeface="Wingdings" panose="05000000000000000000" pitchFamily="2" charset="2"/>
                                    </a:rPr>
                                  </m:ctrlPr>
                                </m:naryPr>
                                <m:sub>
                                  <m:r>
                                    <a:rPr lang="en-US" sz="3600" i="1">
                                      <a:solidFill>
                                        <a:schemeClr val="bg1"/>
                                      </a:solidFill>
                                      <a:latin typeface="Cambria Math" panose="02040503050406030204" pitchFamily="18" charset="0"/>
                                      <a:sym typeface="Wingdings" panose="05000000000000000000" pitchFamily="2" charset="2"/>
                                    </a:rPr>
                                    <m:t>𝑖</m:t>
                                  </m:r>
                                </m:sub>
                                <m:sup/>
                                <m:e>
                                  <m:sSubSup>
                                    <m:sSubSupPr>
                                      <m:ctrlPr>
                                        <a:rPr lang="en-US" sz="3600" i="1">
                                          <a:solidFill>
                                            <a:schemeClr val="bg1"/>
                                          </a:solidFill>
                                          <a:latin typeface="Cambria Math" panose="02040503050406030204" pitchFamily="18" charset="0"/>
                                          <a:sym typeface="Wingdings" panose="05000000000000000000" pitchFamily="2" charset="2"/>
                                        </a:rPr>
                                      </m:ctrlPr>
                                    </m:sSubSupPr>
                                    <m:e>
                                      <m:r>
                                        <a:rPr lang="en-US" sz="3600" i="1">
                                          <a:solidFill>
                                            <a:schemeClr val="bg1"/>
                                          </a:solidFill>
                                          <a:latin typeface="Cambria Math" panose="02040503050406030204" pitchFamily="18" charset="0"/>
                                          <a:sym typeface="Wingdings" panose="05000000000000000000" pitchFamily="2" charset="2"/>
                                        </a:rPr>
                                        <m:t>𝑊</m:t>
                                      </m:r>
                                    </m:e>
                                    <m:sub>
                                      <m:r>
                                        <a:rPr lang="en-US" sz="3600" i="1">
                                          <a:solidFill>
                                            <a:schemeClr val="bg1"/>
                                          </a:solidFill>
                                          <a:latin typeface="Cambria Math" panose="02040503050406030204" pitchFamily="18" charset="0"/>
                                          <a:sym typeface="Wingdings" panose="05000000000000000000" pitchFamily="2" charset="2"/>
                                        </a:rPr>
                                        <m:t>𝑖𝑗</m:t>
                                      </m:r>
                                    </m:sub>
                                    <m:sup>
                                      <m:r>
                                        <a:rPr lang="en-US" sz="3600" i="1">
                                          <a:solidFill>
                                            <a:schemeClr val="bg1"/>
                                          </a:solidFill>
                                          <a:latin typeface="Cambria Math" panose="02040503050406030204" pitchFamily="18" charset="0"/>
                                          <a:sym typeface="Wingdings" panose="05000000000000000000" pitchFamily="2" charset="2"/>
                                        </a:rPr>
                                        <m:t>𝑘</m:t>
                                      </m:r>
                                    </m:sup>
                                  </m:sSubSup>
                                </m:e>
                              </m:nary>
                            </m:den>
                          </m:f>
                        </m:e>
                      </m:d>
                      <m:r>
                        <a:rPr lang="en-US" sz="3600" b="0" i="1" smtClean="0">
                          <a:solidFill>
                            <a:schemeClr val="bg1"/>
                          </a:solidFill>
                          <a:latin typeface="Cambria Math" panose="02040503050406030204" pitchFamily="18" charset="0"/>
                          <a:sym typeface="Wingdings" panose="05000000000000000000" pitchFamily="2" charset="2"/>
                        </a:rPr>
                        <m:t> </m:t>
                      </m:r>
                    </m:oMath>
                  </m:oMathPara>
                </a14:m>
                <a:endParaRPr lang="en-US" sz="3600" dirty="0">
                  <a:solidFill>
                    <a:schemeClr val="bg1"/>
                  </a:solidFill>
                </a:endParaRPr>
              </a:p>
            </p:txBody>
          </p:sp>
        </mc:Choice>
        <mc:Fallback xmlns="">
          <p:sp>
            <p:nvSpPr>
              <p:cNvPr id="6" name="TextBox 5">
                <a:extLst>
                  <a:ext uri="{FF2B5EF4-FFF2-40B4-BE49-F238E27FC236}">
                    <a16:creationId xmlns:a16="http://schemas.microsoft.com/office/drawing/2014/main" id="{1CED4E41-755C-8012-F031-6807EE68FB65}"/>
                  </a:ext>
                </a:extLst>
              </p:cNvPr>
              <p:cNvSpPr txBox="1">
                <a:spLocks noRot="1" noChangeAspect="1" noMove="1" noResize="1" noEditPoints="1" noAdjustHandles="1" noChangeArrowheads="1" noChangeShapeType="1" noTextEdit="1"/>
              </p:cNvSpPr>
              <p:nvPr/>
            </p:nvSpPr>
            <p:spPr>
              <a:xfrm>
                <a:off x="939800" y="6604912"/>
                <a:ext cx="10871200" cy="2575641"/>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714C7E-3454-F6E7-8C4A-2809A2F10A7F}"/>
                  </a:ext>
                </a:extLst>
              </p:cNvPr>
              <p:cNvSpPr txBox="1"/>
              <p:nvPr/>
            </p:nvSpPr>
            <p:spPr>
              <a:xfrm>
                <a:off x="3544882" y="9313347"/>
                <a:ext cx="2751458" cy="1247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Sup>
                        <m:sSubSup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bSupPr>
                        <m:e>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𝑊</m:t>
                          </m:r>
                        </m:e>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𝑖𝑗</m:t>
                          </m:r>
                        </m:sub>
                        <m:sup>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𝑘</m:t>
                          </m:r>
                        </m:sup>
                      </m:sSubSup>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m:t>
                      </m:r>
                      <m:sSub>
                        <m:sSub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bPr>
                        <m:e>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𝐶</m:t>
                          </m:r>
                        </m:e>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𝑖</m:t>
                          </m:r>
                        </m:sub>
                      </m:sSub>
                      <m:f>
                        <m:f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fPr>
                        <m:num>
                          <m:sSubSup>
                            <m:sSubSup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bSupPr>
                            <m:e>
                              <m:sSub>
                                <m:sSub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bPr>
                                <m:e>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𝑅</m:t>
                                  </m:r>
                                </m:e>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𝑖𝑗</m:t>
                                  </m:r>
                                </m:sub>
                              </m:s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𝜙</m:t>
                              </m:r>
                            </m:e>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𝑗</m:t>
                              </m:r>
                            </m:sub>
                            <m:sup>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𝑘</m:t>
                              </m:r>
                            </m:sup>
                          </m:sSubSup>
                        </m:num>
                        <m:den>
                          <m:nary>
                            <m:naryPr>
                              <m:chr m:val="∑"/>
                              <m:supHide m:val="on"/>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naryPr>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𝑙</m:t>
                              </m:r>
                            </m:sub>
                            <m:sup/>
                            <m:e>
                              <m:sSub>
                                <m:sSub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bPr>
                                <m:e>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𝑅</m:t>
                                  </m:r>
                                </m:e>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𝑖𝑙</m:t>
                                  </m:r>
                                </m:sub>
                              </m:sSub>
                              <m:sSubSup>
                                <m:sSubSup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bSupPr>
                                <m:e>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𝜙</m:t>
                                  </m:r>
                                </m:e>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𝑙</m:t>
                                  </m:r>
                                </m:sub>
                                <m:sup>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𝑘</m:t>
                                  </m:r>
                                </m:sup>
                              </m:sSubSup>
                            </m:e>
                          </m:nary>
                        </m:den>
                      </m:f>
                    </m:oMath>
                  </m:oMathPara>
                </a14:m>
                <a:endParaRPr kumimoji="0" lang="en-US" sz="2800" b="0" i="0" u="none" strike="noStrike" cap="none" spc="0" normalizeH="0" baseline="0" dirty="0">
                  <a:ln>
                    <a:noFill/>
                  </a:ln>
                  <a:solidFill>
                    <a:schemeClr val="bg1"/>
                  </a:solidFill>
                  <a:effectLst/>
                  <a:uFillTx/>
                  <a:latin typeface="Muli Regular"/>
                  <a:ea typeface="Muli Regular"/>
                  <a:cs typeface="Muli Regular"/>
                  <a:sym typeface="Muli Regular"/>
                </a:endParaRPr>
              </a:p>
            </p:txBody>
          </p:sp>
        </mc:Choice>
        <mc:Fallback xmlns="">
          <p:sp>
            <p:nvSpPr>
              <p:cNvPr id="3" name="TextBox 2">
                <a:extLst>
                  <a:ext uri="{FF2B5EF4-FFF2-40B4-BE49-F238E27FC236}">
                    <a16:creationId xmlns:a16="http://schemas.microsoft.com/office/drawing/2014/main" id="{AD714C7E-3454-F6E7-8C4A-2809A2F10A7F}"/>
                  </a:ext>
                </a:extLst>
              </p:cNvPr>
              <p:cNvSpPr txBox="1">
                <a:spLocks noRot="1" noChangeAspect="1" noMove="1" noResize="1" noEditPoints="1" noAdjustHandles="1" noChangeArrowheads="1" noChangeShapeType="1" noTextEdit="1"/>
              </p:cNvSpPr>
              <p:nvPr/>
            </p:nvSpPr>
            <p:spPr>
              <a:xfrm>
                <a:off x="3544882" y="9313347"/>
                <a:ext cx="2751458" cy="1247714"/>
              </a:xfrm>
              <a:prstGeom prst="rect">
                <a:avLst/>
              </a:prstGeom>
              <a:blipFill>
                <a:blip r:embed="rId6"/>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BA30CB4-4946-CF51-E80A-CDEA70D82828}"/>
                  </a:ext>
                </a:extLst>
              </p:cNvPr>
              <p:cNvSpPr txBox="1"/>
              <p:nvPr/>
            </p:nvSpPr>
            <p:spPr>
              <a:xfrm>
                <a:off x="7912490" y="9410841"/>
                <a:ext cx="3638111" cy="1250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p>
                        <m:sSup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pPr>
                        <m:e>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𝐽</m:t>
                          </m:r>
                        </m:e>
                        <m:sup>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𝑘</m:t>
                          </m:r>
                        </m:sup>
                      </m:sSup>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m:t>
                      </m:r>
                      <m:f>
                        <m:f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fPr>
                        <m:num>
                          <m:nary>
                            <m:naryPr>
                              <m:chr m:val="∑"/>
                              <m:supHide m:val="on"/>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naryPr>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𝑖</m:t>
                              </m:r>
                            </m:sub>
                            <m:sup/>
                            <m:e>
                              <m:d>
                                <m:dPr>
                                  <m:ctrlP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ctrlPr>
                                </m:dPr>
                                <m:e>
                                  <m:sSub>
                                    <m:sSubPr>
                                      <m:ctrlP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𝐶</m:t>
                                      </m:r>
                                    </m:e>
                                    <m:sub>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𝑖</m:t>
                                      </m:r>
                                    </m:sub>
                                  </m:sSub>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m:t>
                                  </m:r>
                                  <m:nary>
                                    <m:naryPr>
                                      <m:chr m:val="∑"/>
                                      <m:supHide m:val="on"/>
                                      <m:ctrlP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ctrlPr>
                                    </m:naryPr>
                                    <m:sub>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𝑗</m:t>
                                      </m:r>
                                    </m:sub>
                                    <m:sup/>
                                    <m:e>
                                      <m:sSub>
                                        <m:sSubPr>
                                          <m:ctrlP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𝑅</m:t>
                                          </m:r>
                                        </m:e>
                                        <m:sub>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𝑖𝑗</m:t>
                                          </m:r>
                                        </m:sub>
                                      </m:sSub>
                                      <m:sSubSup>
                                        <m:sSubSupPr>
                                          <m:ctrlP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ctrlPr>
                                        </m:sSubSupPr>
                                        <m:e>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𝜙</m:t>
                                          </m:r>
                                        </m:e>
                                        <m:sub>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𝑗</m:t>
                                          </m:r>
                                        </m:sub>
                                        <m:sup>
                                          <m:r>
                                            <a:rPr kumimoji="0" lang="en-US" sz="2800" b="0" i="1" u="none" strike="noStrike" cap="none" spc="0" normalizeH="0" baseline="0" smtClean="0">
                                              <a:ln>
                                                <a:noFill/>
                                              </a:ln>
                                              <a:solidFill>
                                                <a:schemeClr val="bg1"/>
                                              </a:solidFill>
                                              <a:effectLst/>
                                              <a:uFillTx/>
                                              <a:latin typeface="Cambria Math" panose="02040503050406030204" pitchFamily="18" charset="0"/>
                                              <a:sym typeface="Muli Regular"/>
                                            </a:rPr>
                                            <m:t>𝑘</m:t>
                                          </m:r>
                                        </m:sup>
                                      </m:sSubSup>
                                    </m:e>
                                  </m:nary>
                                </m:e>
                              </m:d>
                            </m:e>
                          </m:nary>
                        </m:num>
                        <m:den>
                          <m:nary>
                            <m:naryPr>
                              <m:chr m:val="∑"/>
                              <m:supHide m:val="on"/>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naryPr>
                            <m:sub>
                              <m:r>
                                <m:rPr>
                                  <m:brk m:alnAt="7"/>
                                </m:r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𝑖</m:t>
                              </m:r>
                            </m:sub>
                            <m:sup/>
                            <m:e>
                              <m:sSub>
                                <m:sSub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bPr>
                                <m:e>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𝑅</m:t>
                                  </m:r>
                                </m:e>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𝑖𝑙</m:t>
                                  </m:r>
                                </m:sub>
                              </m:sSub>
                              <m:sSubSup>
                                <m:sSubSupPr>
                                  <m:ctrlP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ctrlPr>
                                </m:sSubSupPr>
                                <m:e>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𝜙</m:t>
                                  </m:r>
                                </m:e>
                                <m:sub>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𝑙</m:t>
                                  </m:r>
                                </m:sub>
                                <m:sup>
                                  <m:r>
                                    <a:rPr kumimoji="0" lang="en-US" sz="2800" b="0" i="1" u="none" strike="noStrike" cap="none" spc="0" normalizeH="0" baseline="0" smtClean="0">
                                      <a:ln>
                                        <a:noFill/>
                                      </a:ln>
                                      <a:solidFill>
                                        <a:schemeClr val="bg1"/>
                                      </a:solidFill>
                                      <a:effectLst/>
                                      <a:uFillTx/>
                                      <a:latin typeface="Cambria Math" panose="02040503050406030204" pitchFamily="18" charset="0"/>
                                      <a:ea typeface="Muli Regular"/>
                                      <a:cs typeface="Muli Regular"/>
                                      <a:sym typeface="Muli Regular"/>
                                    </a:rPr>
                                    <m:t>𝑘</m:t>
                                  </m:r>
                                </m:sup>
                              </m:sSubSup>
                            </m:e>
                          </m:nary>
                        </m:den>
                      </m:f>
                    </m:oMath>
                  </m:oMathPara>
                </a14:m>
                <a:endParaRPr kumimoji="0" lang="en-US" sz="2800" b="0" i="0" u="none" strike="noStrike" cap="none" spc="0" normalizeH="0" baseline="0" dirty="0">
                  <a:ln>
                    <a:noFill/>
                  </a:ln>
                  <a:solidFill>
                    <a:schemeClr val="bg1"/>
                  </a:solidFill>
                  <a:effectLst/>
                  <a:uFillTx/>
                  <a:latin typeface="Muli Regular"/>
                  <a:ea typeface="Muli Regular"/>
                  <a:cs typeface="Muli Regular"/>
                  <a:sym typeface="Muli Regular"/>
                </a:endParaRPr>
              </a:p>
            </p:txBody>
          </p:sp>
        </mc:Choice>
        <mc:Fallback xmlns="">
          <p:sp>
            <p:nvSpPr>
              <p:cNvPr id="5" name="TextBox 4">
                <a:extLst>
                  <a:ext uri="{FF2B5EF4-FFF2-40B4-BE49-F238E27FC236}">
                    <a16:creationId xmlns:a16="http://schemas.microsoft.com/office/drawing/2014/main" id="{DBA30CB4-4946-CF51-E80A-CDEA70D82828}"/>
                  </a:ext>
                </a:extLst>
              </p:cNvPr>
              <p:cNvSpPr txBox="1">
                <a:spLocks noRot="1" noChangeAspect="1" noMove="1" noResize="1" noEditPoints="1" noAdjustHandles="1" noChangeArrowheads="1" noChangeShapeType="1" noTextEdit="1"/>
              </p:cNvSpPr>
              <p:nvPr/>
            </p:nvSpPr>
            <p:spPr>
              <a:xfrm>
                <a:off x="7912490" y="9410841"/>
                <a:ext cx="3638111" cy="1250214"/>
              </a:xfrm>
              <a:prstGeom prst="rect">
                <a:avLst/>
              </a:prstGeom>
              <a:blipFill>
                <a:blip r:embed="rId7"/>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B2CF165-6413-4A36-080A-C6CE2D6551D5}"/>
                  </a:ext>
                </a:extLst>
              </p:cNvPr>
              <p:cNvSpPr txBox="1"/>
              <p:nvPr/>
            </p:nvSpPr>
            <p:spPr>
              <a:xfrm>
                <a:off x="12833401" y="4582340"/>
                <a:ext cx="12195810" cy="5546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 </m:t>
                          </m:r>
                          <m:eqArr>
                            <m:eqArr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eqArrPr>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𝐁</m:t>
                                  </m:r>
                                </m:sub>
                              </m:sSub>
                            </m:e>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𝟐</m:t>
                                  </m:r>
                                </m:sub>
                              </m:sSub>
                            </m:e>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𝟑</m:t>
                                  </m:r>
                                </m:sub>
                              </m:sSub>
                            </m:e>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𝟒</m:t>
                                  </m:r>
                                </m:sub>
                              </m:sSub>
                            </m:e>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𝐂</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𝟓</m:t>
                                  </m:r>
                                </m:sub>
                              </m:sSub>
                            </m:e>
                          </m:eqArr>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d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 </m:t>
                          </m:r>
                          <m:m>
                            <m:mPr>
                              <m:mcs>
                                <m:mc>
                                  <m:mcPr>
                                    <m:count m:val="3"/>
                                    <m:mcJc m:val="center"/>
                                  </m:mcPr>
                                </m:mc>
                              </m:mcs>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mPr>
                            <m:mr>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m:rPr>
                                        <m:brk m:alnAt="7"/>
                                      </m:rP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m:rPr>
                                        <m:brk m:alnAt="7"/>
                                      </m:rP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𝟏</m:t>
                                    </m:r>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t>  </m:t>
                                    </m:r>
                                    <m: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e>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e>
                            </m:mr>
                            <m:mr>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𝟏</m:t>
                                    </m:r>
                                  </m:sub>
                                </m:sSub>
                              </m:e>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e>
                              <m:e>
                                <m:sSub>
                                  <m:sSubPr>
                                    <m:ctrlP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ctrlPr>
                                  </m:sSubPr>
                                  <m:e>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𝐑</m:t>
                                    </m:r>
                                  </m:e>
                                  <m:sub>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𝟔</m:t>
                                    </m:r>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m:t>
                                    </m:r>
                                    <m:r>
                                      <a:rPr kumimoji="0" lang="en-US" sz="4800" b="1" i="1" u="none" strike="noStrike" cap="none" spc="0" normalizeH="0" baseline="0" smtClean="0">
                                        <a:ln>
                                          <a:noFill/>
                                        </a:ln>
                                        <a:solidFill>
                                          <a:schemeClr val="bg1"/>
                                        </a:solidFill>
                                        <a:effectLst/>
                                        <a:uFillTx/>
                                        <a:latin typeface="Cambria Math" panose="02040503050406030204" pitchFamily="18" charset="0"/>
                                        <a:sym typeface="Muli Regular"/>
                                      </a:rPr>
                                      <m:t>𝒋</m:t>
                                    </m:r>
                                  </m:sub>
                                </m:sSub>
                              </m:e>
                            </m:mr>
                          </m:m>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 </m:t>
                          </m:r>
                        </m:e>
                      </m:d>
                      <m:r>
                        <a:rPr kumimoji="0" lang="en-US" sz="4800" b="1" i="0" u="none" strike="noStrike" cap="none" spc="0" normalizeH="0" baseline="0" smtClean="0">
                          <a:ln>
                            <a:noFill/>
                          </a:ln>
                          <a:solidFill>
                            <a:schemeClr val="bg1"/>
                          </a:solidFill>
                          <a:effectLst/>
                          <a:uFillTx/>
                          <a:latin typeface="Cambria Math" panose="02040503050406030204" pitchFamily="18" charset="0"/>
                          <a:sym typeface="Muli Regular"/>
                        </a:rPr>
                        <m:t>    </m:t>
                      </m:r>
                      <m:d>
                        <m:dPr>
                          <m:begChr m:val="["/>
                          <m:endChr m:val="]"/>
                          <m:ctrlPr>
                            <a:rPr lang="en-US" sz="4800" b="1" i="1">
                              <a:solidFill>
                                <a:schemeClr val="bg1"/>
                              </a:solidFill>
                              <a:latin typeface="Cambria Math" panose="02040503050406030204" pitchFamily="18" charset="0"/>
                            </a:rPr>
                          </m:ctrlPr>
                        </m:dPr>
                        <m:e>
                          <m:r>
                            <a:rPr lang="en-US" sz="4800" b="1" i="0" smtClean="0">
                              <a:solidFill>
                                <a:schemeClr val="bg1"/>
                              </a:solidFill>
                              <a:latin typeface="Cambria Math" panose="02040503050406030204" pitchFamily="18" charset="0"/>
                            </a:rPr>
                            <m:t> </m:t>
                          </m:r>
                          <m:eqArr>
                            <m:eqArrPr>
                              <m:ctrlPr>
                                <a:rPr lang="en-US" sz="4800" b="1" i="1">
                                  <a:solidFill>
                                    <a:schemeClr val="bg1"/>
                                  </a:solidFill>
                                  <a:latin typeface="Cambria Math" panose="02040503050406030204" pitchFamily="18" charset="0"/>
                                </a:rPr>
                              </m:ctrlPr>
                            </m:eqArrPr>
                            <m:e>
                              <m:sSub>
                                <m:sSubPr>
                                  <m:ctrlPr>
                                    <a:rPr lang="en-US" sz="4800" b="1" i="1" smtClean="0">
                                      <a:solidFill>
                                        <a:schemeClr val="bg1"/>
                                      </a:solidFill>
                                      <a:latin typeface="Cambria Math" panose="02040503050406030204" pitchFamily="18" charset="0"/>
                                    </a:rPr>
                                  </m:ctrlPr>
                                </m:sSubPr>
                                <m:e>
                                  <m:r>
                                    <a:rPr lang="en-US" sz="4800" b="1" i="1" smtClean="0">
                                      <a:solidFill>
                                        <a:schemeClr val="bg1"/>
                                      </a:solidFill>
                                      <a:latin typeface="Cambria Math" panose="02040503050406030204" pitchFamily="18" charset="0"/>
                                    </a:rPr>
                                    <m:t>𝝓</m:t>
                                  </m:r>
                                </m:e>
                                <m:sub>
                                  <m:r>
                                    <a:rPr lang="en-US" sz="4800" b="1" i="0">
                                      <a:solidFill>
                                        <a:schemeClr val="bg1"/>
                                      </a:solidFill>
                                      <a:latin typeface="Cambria Math" panose="02040503050406030204" pitchFamily="18" charset="0"/>
                                    </a:rPr>
                                    <m:t>𝟏</m:t>
                                  </m:r>
                                </m:sub>
                              </m:sSub>
                            </m:e>
                            <m:e>
                              <m:sSub>
                                <m:sSubPr>
                                  <m:ctrlPr>
                                    <a:rPr lang="en-US" sz="4800" b="1" i="1">
                                      <a:solidFill>
                                        <a:schemeClr val="bg1"/>
                                      </a:solidFill>
                                      <a:latin typeface="Cambria Math" panose="02040503050406030204" pitchFamily="18" charset="0"/>
                                    </a:rPr>
                                  </m:ctrlPr>
                                </m:sSubPr>
                                <m:e>
                                  <m:r>
                                    <a:rPr lang="en-US" sz="4800" b="1" i="1" smtClean="0">
                                      <a:solidFill>
                                        <a:schemeClr val="bg1"/>
                                      </a:solidFill>
                                      <a:latin typeface="Cambria Math" panose="02040503050406030204" pitchFamily="18" charset="0"/>
                                    </a:rPr>
                                    <m:t>𝝓</m:t>
                                  </m:r>
                                </m:e>
                                <m:sub>
                                  <m:r>
                                    <a:rPr lang="en-US" sz="4800" b="1" i="0">
                                      <a:solidFill>
                                        <a:schemeClr val="bg1"/>
                                      </a:solidFill>
                                      <a:latin typeface="Cambria Math" panose="02040503050406030204" pitchFamily="18" charset="0"/>
                                    </a:rPr>
                                    <m:t>𝟐</m:t>
                                  </m:r>
                                </m:sub>
                              </m:sSub>
                            </m:e>
                            <m:e>
                              <m:sSub>
                                <m:sSubPr>
                                  <m:ctrlPr>
                                    <a:rPr lang="en-US" sz="4800" b="1" i="1">
                                      <a:solidFill>
                                        <a:schemeClr val="bg1"/>
                                      </a:solidFill>
                                      <a:latin typeface="Cambria Math" panose="02040503050406030204" pitchFamily="18" charset="0"/>
                                    </a:rPr>
                                  </m:ctrlPr>
                                </m:sSubPr>
                                <m:e>
                                  <m:r>
                                    <a:rPr lang="en-US" sz="4800" b="1" i="1" smtClean="0">
                                      <a:solidFill>
                                        <a:schemeClr val="bg1"/>
                                      </a:solidFill>
                                      <a:latin typeface="Cambria Math" panose="02040503050406030204" pitchFamily="18" charset="0"/>
                                    </a:rPr>
                                    <m:t>𝝓</m:t>
                                  </m:r>
                                </m:e>
                                <m:sub>
                                  <m:r>
                                    <a:rPr lang="en-US" sz="4800" b="1" i="0">
                                      <a:solidFill>
                                        <a:schemeClr val="bg1"/>
                                      </a:solidFill>
                                      <a:latin typeface="Cambria Math" panose="02040503050406030204" pitchFamily="18" charset="0"/>
                                    </a:rPr>
                                    <m:t>𝟑</m:t>
                                  </m:r>
                                </m:sub>
                              </m:sSub>
                            </m:e>
                            <m:e>
                              <m:r>
                                <a:rPr lang="en-US" sz="4800" b="1" i="0">
                                  <a:solidFill>
                                    <a:schemeClr val="bg1"/>
                                  </a:solidFill>
                                  <a:latin typeface="Cambria Math" panose="02040503050406030204" pitchFamily="18" charset="0"/>
                                </a:rPr>
                                <m:t>⋮</m:t>
                              </m:r>
                            </m:e>
                            <m:e>
                              <m:sSub>
                                <m:sSubPr>
                                  <m:ctrlPr>
                                    <a:rPr lang="en-US" sz="4800" b="1" i="1">
                                      <a:solidFill>
                                        <a:schemeClr val="bg1"/>
                                      </a:solidFill>
                                      <a:latin typeface="Cambria Math" panose="02040503050406030204" pitchFamily="18" charset="0"/>
                                    </a:rPr>
                                  </m:ctrlPr>
                                </m:sSubPr>
                                <m:e>
                                  <m:r>
                                    <a:rPr lang="en-US" sz="4800" b="1" i="1" smtClean="0">
                                      <a:solidFill>
                                        <a:schemeClr val="bg1"/>
                                      </a:solidFill>
                                      <a:latin typeface="Cambria Math" panose="02040503050406030204" pitchFamily="18" charset="0"/>
                                    </a:rPr>
                                    <m:t>𝝓</m:t>
                                  </m:r>
                                </m:e>
                                <m:sub>
                                  <m:r>
                                    <a:rPr lang="en-US" sz="4800" b="1" i="1" smtClean="0">
                                      <a:solidFill>
                                        <a:schemeClr val="bg1"/>
                                      </a:solidFill>
                                      <a:latin typeface="Cambria Math" panose="02040503050406030204" pitchFamily="18" charset="0"/>
                                    </a:rPr>
                                    <m:t>𝒋</m:t>
                                  </m:r>
                                  <m:r>
                                    <a:rPr lang="en-US" sz="4800" b="1" i="1" smtClean="0">
                                      <a:solidFill>
                                        <a:schemeClr val="bg1"/>
                                      </a:solidFill>
                                      <a:latin typeface="Cambria Math" panose="02040503050406030204" pitchFamily="18" charset="0"/>
                                    </a:rPr>
                                    <m:t>−</m:t>
                                  </m:r>
                                  <m:r>
                                    <a:rPr lang="en-US" sz="4800" b="1" i="1" smtClean="0">
                                      <a:solidFill>
                                        <a:schemeClr val="bg1"/>
                                      </a:solidFill>
                                      <a:latin typeface="Cambria Math" panose="02040503050406030204" pitchFamily="18" charset="0"/>
                                    </a:rPr>
                                    <m:t>𝟏</m:t>
                                  </m:r>
                                </m:sub>
                              </m:sSub>
                            </m:e>
                            <m:e>
                              <m:sSub>
                                <m:sSubPr>
                                  <m:ctrlPr>
                                    <a:rPr lang="en-US" sz="4800" b="1" i="1">
                                      <a:solidFill>
                                        <a:schemeClr val="bg1"/>
                                      </a:solidFill>
                                      <a:latin typeface="Cambria Math" panose="02040503050406030204" pitchFamily="18" charset="0"/>
                                    </a:rPr>
                                  </m:ctrlPr>
                                </m:sSubPr>
                                <m:e>
                                  <m:r>
                                    <a:rPr lang="en-US" sz="4800" b="1" i="1" smtClean="0">
                                      <a:solidFill>
                                        <a:schemeClr val="bg1"/>
                                      </a:solidFill>
                                      <a:latin typeface="Cambria Math" panose="02040503050406030204" pitchFamily="18" charset="0"/>
                                    </a:rPr>
                                    <m:t>𝝓</m:t>
                                  </m:r>
                                </m:e>
                                <m:sub>
                                  <m:r>
                                    <a:rPr lang="en-US" sz="4800" b="1" i="1" smtClean="0">
                                      <a:solidFill>
                                        <a:schemeClr val="bg1"/>
                                      </a:solidFill>
                                      <a:latin typeface="Cambria Math" panose="02040503050406030204" pitchFamily="18" charset="0"/>
                                    </a:rPr>
                                    <m:t>𝒋</m:t>
                                  </m:r>
                                </m:sub>
                              </m:sSub>
                            </m:e>
                          </m:eqArr>
                          <m:r>
                            <a:rPr lang="en-US" sz="4800" b="1" i="0" smtClean="0">
                              <a:solidFill>
                                <a:schemeClr val="bg1"/>
                              </a:solidFill>
                              <a:latin typeface="Cambria Math" panose="02040503050406030204" pitchFamily="18" charset="0"/>
                            </a:rPr>
                            <m:t> </m:t>
                          </m:r>
                        </m:e>
                      </m:d>
                      <m:r>
                        <a:rPr lang="en-US" sz="4800" b="1" i="0">
                          <a:solidFill>
                            <a:schemeClr val="bg1"/>
                          </a:solidFill>
                          <a:latin typeface="Cambria Math" panose="02040503050406030204" pitchFamily="18" charset="0"/>
                        </a:rPr>
                        <m:t> </m:t>
                      </m:r>
                    </m:oMath>
                  </m:oMathPara>
                </a14:m>
                <a:endParaRPr lang="en-US" sz="4800" b="1" dirty="0">
                  <a:solidFill>
                    <a:schemeClr val="bg1"/>
                  </a:solidFill>
                </a:endParaRPr>
              </a:p>
            </p:txBody>
          </p:sp>
        </mc:Choice>
        <mc:Fallback>
          <p:sp>
            <p:nvSpPr>
              <p:cNvPr id="7" name="TextBox 6">
                <a:extLst>
                  <a:ext uri="{FF2B5EF4-FFF2-40B4-BE49-F238E27FC236}">
                    <a16:creationId xmlns:a16="http://schemas.microsoft.com/office/drawing/2014/main" id="{9B2CF165-6413-4A36-080A-C6CE2D6551D5}"/>
                  </a:ext>
                </a:extLst>
              </p:cNvPr>
              <p:cNvSpPr txBox="1">
                <a:spLocks noRot="1" noChangeAspect="1" noMove="1" noResize="1" noEditPoints="1" noAdjustHandles="1" noChangeArrowheads="1" noChangeShapeType="1" noTextEdit="1"/>
              </p:cNvSpPr>
              <p:nvPr/>
            </p:nvSpPr>
            <p:spPr>
              <a:xfrm>
                <a:off x="12833401" y="4582340"/>
                <a:ext cx="12195810" cy="5546070"/>
              </a:xfrm>
              <a:prstGeom prst="rect">
                <a:avLst/>
              </a:prstGeom>
              <a:blipFill>
                <a:blip r:embed="rId8"/>
                <a:stretch>
                  <a:fillRect/>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6918003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98D83D-9FE0-7D40-BC55-57A4C82F775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81CAD-D001-E41A-4191-5C244D5E90C1}"/>
              </a:ext>
            </a:extLst>
          </p:cNvPr>
          <p:cNvSpPr>
            <a:spLocks noGrp="1"/>
          </p:cNvSpPr>
          <p:nvPr>
            <p:ph type="sldNum" sz="quarter" idx="2"/>
          </p:nvPr>
        </p:nvSpPr>
        <p:spPr/>
        <p:txBody>
          <a:bodyPr/>
          <a:lstStyle/>
          <a:p>
            <a:fld id="{86CB4B4D-7CA3-9044-876B-883B54F8677D}" type="slidenum">
              <a:rPr lang="en-US" smtClean="0"/>
              <a:t>37</a:t>
            </a:fld>
            <a:endParaRPr lang="en-US" dirty="0"/>
          </a:p>
        </p:txBody>
      </p:sp>
      <p:sp>
        <p:nvSpPr>
          <p:cNvPr id="10" name="Text Placeholder 1">
            <a:extLst>
              <a:ext uri="{FF2B5EF4-FFF2-40B4-BE49-F238E27FC236}">
                <a16:creationId xmlns:a16="http://schemas.microsoft.com/office/drawing/2014/main" id="{A710EF9D-BEB3-3EB8-787B-6ACE0EA0B403}"/>
              </a:ext>
            </a:extLst>
          </p:cNvPr>
          <p:cNvSpPr>
            <a:spLocks noGrp="1"/>
          </p:cNvSpPr>
          <p:nvPr>
            <p:ph type="body" sz="quarter" idx="13"/>
          </p:nvPr>
        </p:nvSpPr>
        <p:spPr>
          <a:xfrm>
            <a:off x="751222" y="5302976"/>
            <a:ext cx="23363420" cy="6161942"/>
          </a:xfrm>
        </p:spPr>
        <p:txBody>
          <a:bodyPr/>
          <a:lstStyle/>
          <a:p>
            <a:pPr marL="571500" indent="-571500">
              <a:lnSpc>
                <a:spcPct val="100000"/>
              </a:lnSpc>
              <a:buFont typeface="Wingdings" panose="05000000000000000000" pitchFamily="2" charset="2"/>
              <a:buChar char="v"/>
            </a:pPr>
            <a:r>
              <a:rPr lang="en-US" sz="4200" dirty="0">
                <a:sym typeface="Wingdings" panose="05000000000000000000" pitchFamily="2" charset="2"/>
              </a:rPr>
              <a:t>Physics list: </a:t>
            </a:r>
            <a:r>
              <a:rPr lang="en-US" sz="4200" dirty="0" err="1"/>
              <a:t>HadronElasticPhysicsHP</a:t>
            </a:r>
            <a:r>
              <a:rPr lang="en-US" sz="4200" dirty="0"/>
              <a:t>, G4HadronPhysicsQGSP_BIC_HP, G4IonPhysicsXS, G4StoppingPhysics, </a:t>
            </a:r>
            <a:r>
              <a:rPr lang="en-US" sz="4200" dirty="0" err="1"/>
              <a:t>ElectromagneticPhysics</a:t>
            </a:r>
            <a:r>
              <a:rPr lang="en-US" sz="4200" dirty="0"/>
              <a:t>, </a:t>
            </a:r>
            <a:r>
              <a:rPr lang="en-US" sz="4200" dirty="0" err="1"/>
              <a:t>GammaNuclearPhysicsLEND</a:t>
            </a:r>
            <a:r>
              <a:rPr lang="en-US" sz="4200" dirty="0"/>
              <a:t>(LEND_GND1.3_ENDF.BVII.1), G4DecayPhysics, G4RadioactiveDecayPhysics</a:t>
            </a:r>
          </a:p>
          <a:p>
            <a:pPr marL="571500" indent="-571500">
              <a:lnSpc>
                <a:spcPct val="100000"/>
              </a:lnSpc>
              <a:buFont typeface="Wingdings" panose="05000000000000000000" pitchFamily="2" charset="2"/>
              <a:buChar char="v"/>
            </a:pPr>
            <a:endParaRPr lang="en-US" sz="4200" dirty="0"/>
          </a:p>
          <a:p>
            <a:pPr marL="571500" indent="-571500">
              <a:lnSpc>
                <a:spcPct val="100000"/>
              </a:lnSpc>
              <a:buFont typeface="Wingdings" panose="05000000000000000000" pitchFamily="2" charset="2"/>
              <a:buChar char="v"/>
            </a:pPr>
            <a:r>
              <a:rPr lang="en-US" sz="4200" dirty="0">
                <a:sym typeface="Wingdings" panose="05000000000000000000" pitchFamily="2" charset="2"/>
              </a:rPr>
              <a:t>Tracking: Sensitive Volume: Inner Tube(He-3) Physical Volume, track individual tritons(use </a:t>
            </a:r>
            <a:r>
              <a:rPr lang="en-US" sz="4200" dirty="0" err="1"/>
              <a:t>fStopAndKill</a:t>
            </a:r>
            <a:r>
              <a:rPr lang="en-US" sz="4200" dirty="0"/>
              <a:t>) on every hit!</a:t>
            </a:r>
          </a:p>
          <a:p>
            <a:pPr marL="571500" indent="-571500">
              <a:lnSpc>
                <a:spcPct val="100000"/>
              </a:lnSpc>
              <a:buFont typeface="Wingdings" panose="05000000000000000000" pitchFamily="2" charset="2"/>
              <a:buChar char="v"/>
            </a:pPr>
            <a:endParaRPr lang="en-US" sz="4200" dirty="0"/>
          </a:p>
          <a:p>
            <a:pPr marL="571500" indent="-571500">
              <a:lnSpc>
                <a:spcPct val="100000"/>
              </a:lnSpc>
              <a:buFont typeface="Wingdings" panose="05000000000000000000" pitchFamily="2" charset="2"/>
              <a:buChar char="v"/>
            </a:pPr>
            <a:r>
              <a:rPr lang="en-US" sz="4200" dirty="0">
                <a:sym typeface="Wingdings" panose="05000000000000000000" pitchFamily="2" charset="2"/>
              </a:rPr>
              <a:t>Energy Deposition: </a:t>
            </a:r>
            <a:r>
              <a:rPr lang="en-US" sz="4200" dirty="0" err="1">
                <a:sym typeface="Wingdings" panose="05000000000000000000" pitchFamily="2" charset="2"/>
              </a:rPr>
              <a:t>Edep</a:t>
            </a:r>
            <a:r>
              <a:rPr lang="en-US" sz="4200" dirty="0">
                <a:sym typeface="Wingdings" panose="05000000000000000000" pitchFamily="2" charset="2"/>
              </a:rPr>
              <a:t> from Tritons and Protons summed until event ends.</a:t>
            </a:r>
          </a:p>
          <a:p>
            <a:pPr marL="571500" indent="-571500">
              <a:lnSpc>
                <a:spcPct val="200000"/>
              </a:lnSpc>
              <a:buFont typeface="Wingdings" panose="05000000000000000000" pitchFamily="2" charset="2"/>
              <a:buChar char="v"/>
            </a:pPr>
            <a:endParaRPr lang="en-US" sz="3200" dirty="0"/>
          </a:p>
        </p:txBody>
      </p:sp>
      <p:sp>
        <p:nvSpPr>
          <p:cNvPr id="12" name="Title 2">
            <a:extLst>
              <a:ext uri="{FF2B5EF4-FFF2-40B4-BE49-F238E27FC236}">
                <a16:creationId xmlns:a16="http://schemas.microsoft.com/office/drawing/2014/main" id="{46598DAE-4A4B-3B5E-C8AA-C93D55A5C1E1}"/>
              </a:ext>
            </a:extLst>
          </p:cNvPr>
          <p:cNvSpPr>
            <a:spLocks noGrp="1"/>
          </p:cNvSpPr>
          <p:nvPr>
            <p:ph type="title"/>
          </p:nvPr>
        </p:nvSpPr>
        <p:spPr>
          <a:xfrm>
            <a:off x="751222" y="2036915"/>
            <a:ext cx="19345700" cy="2545425"/>
          </a:xfrm>
        </p:spPr>
        <p:txBody>
          <a:bodyPr>
            <a:normAutofit/>
          </a:bodyPr>
          <a:lstStyle/>
          <a:p>
            <a:r>
              <a:rPr lang="en-US" sz="8600" b="1" dirty="0">
                <a:sym typeface="Wingdings" panose="05000000000000000000" pitchFamily="2" charset="2"/>
              </a:rPr>
              <a:t>GEANT4(11.1.1) simulation:</a:t>
            </a:r>
            <a:endParaRPr lang="en-US" sz="8600" b="1" dirty="0"/>
          </a:p>
        </p:txBody>
      </p:sp>
    </p:spTree>
    <p:extLst>
      <p:ext uri="{BB962C8B-B14F-4D97-AF65-F5344CB8AC3E}">
        <p14:creationId xmlns:p14="http://schemas.microsoft.com/office/powerpoint/2010/main" val="5931396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90DD339-5ED6-A0D9-CBF3-2055B84826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F699B6-BE16-9FBD-573A-0541F9228FD6}"/>
              </a:ext>
            </a:extLst>
          </p:cNvPr>
          <p:cNvSpPr>
            <a:spLocks noGrp="1"/>
          </p:cNvSpPr>
          <p:nvPr>
            <p:ph type="sldNum" sz="quarter" idx="2"/>
          </p:nvPr>
        </p:nvSpPr>
        <p:spPr/>
        <p:txBody>
          <a:bodyPr/>
          <a:lstStyle/>
          <a:p>
            <a:fld id="{86CB4B4D-7CA3-9044-876B-883B54F8677D}" type="slidenum">
              <a:rPr lang="en-US" smtClean="0"/>
              <a:t>38</a:t>
            </a:fld>
            <a:endParaRPr lang="en-US" dirty="0"/>
          </a:p>
        </p:txBody>
      </p:sp>
      <p:sp>
        <p:nvSpPr>
          <p:cNvPr id="10" name="Text Placeholder 1">
            <a:extLst>
              <a:ext uri="{FF2B5EF4-FFF2-40B4-BE49-F238E27FC236}">
                <a16:creationId xmlns:a16="http://schemas.microsoft.com/office/drawing/2014/main" id="{D70DD0C5-6705-F3F6-EFE4-E80BFBA5343B}"/>
              </a:ext>
            </a:extLst>
          </p:cNvPr>
          <p:cNvSpPr>
            <a:spLocks noGrp="1"/>
          </p:cNvSpPr>
          <p:nvPr>
            <p:ph type="body" sz="quarter" idx="13"/>
          </p:nvPr>
        </p:nvSpPr>
        <p:spPr>
          <a:xfrm>
            <a:off x="319912" y="4813877"/>
            <a:ext cx="24064088" cy="1429558"/>
          </a:xfrm>
        </p:spPr>
        <p:txBody>
          <a:bodyPr/>
          <a:lstStyle/>
          <a:p>
            <a:br>
              <a:rPr lang="en-US" sz="3600" dirty="0">
                <a:sym typeface="Wingdings" panose="05000000000000000000" pitchFamily="2" charset="2"/>
              </a:rPr>
            </a:br>
            <a:endParaRPr lang="en-US" sz="3600" dirty="0">
              <a:sym typeface="Wingdings" panose="05000000000000000000" pitchFamily="2" charset="2"/>
            </a:endParaRPr>
          </a:p>
        </p:txBody>
      </p:sp>
      <p:pic>
        <p:nvPicPr>
          <p:cNvPr id="8" name="Picture 7" descr="A graph of energy and a chart of a graph&#10;&#10;AI-generated content may be incorrect.">
            <a:extLst>
              <a:ext uri="{FF2B5EF4-FFF2-40B4-BE49-F238E27FC236}">
                <a16:creationId xmlns:a16="http://schemas.microsoft.com/office/drawing/2014/main" id="{2B4717EB-768C-7E2B-9FD3-1873D3A7B843}"/>
              </a:ext>
            </a:extLst>
          </p:cNvPr>
          <p:cNvPicPr>
            <a:picLocks noChangeAspect="1"/>
          </p:cNvPicPr>
          <p:nvPr/>
        </p:nvPicPr>
        <p:blipFill>
          <a:blip r:embed="rId3">
            <a:extLst>
              <a:ext uri="{28A0092B-C50C-407E-A947-70E740481C1C}">
                <a14:useLocalDpi xmlns:a14="http://schemas.microsoft.com/office/drawing/2010/main" val="0"/>
              </a:ext>
            </a:extLst>
          </a:blip>
          <a:srcRect l="2848" t="7109" r="3306" b="12655"/>
          <a:stretch>
            <a:fillRect/>
          </a:stretch>
        </p:blipFill>
        <p:spPr>
          <a:xfrm>
            <a:off x="13320435" y="3830566"/>
            <a:ext cx="11063565" cy="7165069"/>
          </a:xfrm>
          <a:prstGeom prst="rect">
            <a:avLst/>
          </a:prstGeom>
        </p:spPr>
      </p:pic>
      <p:sp>
        <p:nvSpPr>
          <p:cNvPr id="9" name="TextBox 8">
            <a:extLst>
              <a:ext uri="{FF2B5EF4-FFF2-40B4-BE49-F238E27FC236}">
                <a16:creationId xmlns:a16="http://schemas.microsoft.com/office/drawing/2014/main" id="{F0DB6CD7-6FEA-249B-928E-995113B77513}"/>
              </a:ext>
            </a:extLst>
          </p:cNvPr>
          <p:cNvSpPr txBox="1"/>
          <p:nvPr/>
        </p:nvSpPr>
        <p:spPr>
          <a:xfrm>
            <a:off x="1123780" y="11481183"/>
            <a:ext cx="10893892"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Fig: GEANT4’s Triton and Proton Energy Deposition per event</a:t>
            </a:r>
          </a:p>
        </p:txBody>
      </p:sp>
      <p:pic>
        <p:nvPicPr>
          <p:cNvPr id="7" name="Picture 6" descr="A graph of energy&#10;&#10;AI-generated content may be incorrect.">
            <a:extLst>
              <a:ext uri="{FF2B5EF4-FFF2-40B4-BE49-F238E27FC236}">
                <a16:creationId xmlns:a16="http://schemas.microsoft.com/office/drawing/2014/main" id="{87CDBA69-EDF7-C74A-491A-224A50607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52" y="3830566"/>
            <a:ext cx="12785748" cy="7165070"/>
          </a:xfrm>
          <a:prstGeom prst="rect">
            <a:avLst/>
          </a:prstGeom>
        </p:spPr>
      </p:pic>
      <p:sp>
        <p:nvSpPr>
          <p:cNvPr id="11" name="TextBox 10">
            <a:extLst>
              <a:ext uri="{FF2B5EF4-FFF2-40B4-BE49-F238E27FC236}">
                <a16:creationId xmlns:a16="http://schemas.microsoft.com/office/drawing/2014/main" id="{EA9497D4-F489-EECF-E083-FA3A33E51D4D}"/>
              </a:ext>
            </a:extLst>
          </p:cNvPr>
          <p:cNvSpPr txBox="1"/>
          <p:nvPr/>
        </p:nvSpPr>
        <p:spPr>
          <a:xfrm>
            <a:off x="13372215" y="10853320"/>
            <a:ext cx="11011785" cy="1473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rPr>
              <a:t>Fig: Experimental low background data</a:t>
            </a:r>
            <a:br>
              <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rPr>
            </a:br>
            <a:r>
              <a:rPr lang="en-US" sz="3600" dirty="0">
                <a:solidFill>
                  <a:schemeClr val="bg1"/>
                </a:solidFill>
              </a:rPr>
              <a:t>(Peplowski et al., NIM A, 982, 164574, 2020)</a:t>
            </a:r>
            <a:endPar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 name="Rectangle: Rounded Corners 2">
            <a:extLst>
              <a:ext uri="{FF2B5EF4-FFF2-40B4-BE49-F238E27FC236}">
                <a16:creationId xmlns:a16="http://schemas.microsoft.com/office/drawing/2014/main" id="{5E96D7D2-63EE-D1F0-0EB8-5DF1A8582DA1}"/>
              </a:ext>
            </a:extLst>
          </p:cNvPr>
          <p:cNvSpPr/>
          <p:nvPr/>
        </p:nvSpPr>
        <p:spPr>
          <a:xfrm>
            <a:off x="0" y="551220"/>
            <a:ext cx="3098702"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042759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EB3DF45-6A50-9B65-96DD-38ED0F718AEF}"/>
            </a:ext>
          </a:extLst>
        </p:cNvPr>
        <p:cNvGrpSpPr/>
        <p:nvPr/>
      </p:nvGrpSpPr>
      <p:grpSpPr>
        <a:xfrm>
          <a:off x="0" y="0"/>
          <a:ext cx="0" cy="0"/>
          <a:chOff x="0" y="0"/>
          <a:chExt cx="0" cy="0"/>
        </a:xfrm>
      </p:grpSpPr>
      <p:pic>
        <p:nvPicPr>
          <p:cNvPr id="15" name="Picture 14" descr="A graph showing the energy&#10;&#10;AI-generated content may be incorrect.">
            <a:extLst>
              <a:ext uri="{FF2B5EF4-FFF2-40B4-BE49-F238E27FC236}">
                <a16:creationId xmlns:a16="http://schemas.microsoft.com/office/drawing/2014/main" id="{994FC0A7-24A6-8EF2-12D8-3B119B9D1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20" y="3830566"/>
            <a:ext cx="12873130" cy="7189700"/>
          </a:xfrm>
          <a:prstGeom prst="rect">
            <a:avLst/>
          </a:prstGeom>
        </p:spPr>
      </p:pic>
      <p:sp>
        <p:nvSpPr>
          <p:cNvPr id="138" name="Slide Number">
            <a:extLst>
              <a:ext uri="{FF2B5EF4-FFF2-40B4-BE49-F238E27FC236}">
                <a16:creationId xmlns:a16="http://schemas.microsoft.com/office/drawing/2014/main" id="{891920DC-B8F7-1E3E-4865-C21EEDA5C162}"/>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39</a:t>
            </a:fld>
            <a:endParaRPr dirty="0"/>
          </a:p>
        </p:txBody>
      </p:sp>
      <p:pic>
        <p:nvPicPr>
          <p:cNvPr id="7" name="Picture 6" descr="A graph of energy and a chart of a graph&#10;&#10;AI-generated content may be incorrect.">
            <a:extLst>
              <a:ext uri="{FF2B5EF4-FFF2-40B4-BE49-F238E27FC236}">
                <a16:creationId xmlns:a16="http://schemas.microsoft.com/office/drawing/2014/main" id="{518B313C-92E0-FE6A-5798-325154019E43}"/>
              </a:ext>
            </a:extLst>
          </p:cNvPr>
          <p:cNvPicPr>
            <a:picLocks noChangeAspect="1"/>
          </p:cNvPicPr>
          <p:nvPr/>
        </p:nvPicPr>
        <p:blipFill>
          <a:blip r:embed="rId3">
            <a:extLst>
              <a:ext uri="{28A0092B-C50C-407E-A947-70E740481C1C}">
                <a14:useLocalDpi xmlns:a14="http://schemas.microsoft.com/office/drawing/2010/main" val="0"/>
              </a:ext>
            </a:extLst>
          </a:blip>
          <a:srcRect l="2848" t="7109" r="3306" b="12655"/>
          <a:stretch>
            <a:fillRect/>
          </a:stretch>
        </p:blipFill>
        <p:spPr>
          <a:xfrm>
            <a:off x="13320435" y="3830566"/>
            <a:ext cx="11063565" cy="7165069"/>
          </a:xfrm>
          <a:prstGeom prst="rect">
            <a:avLst/>
          </a:prstGeom>
        </p:spPr>
      </p:pic>
      <p:sp>
        <p:nvSpPr>
          <p:cNvPr id="8" name="TextBox 7">
            <a:extLst>
              <a:ext uri="{FF2B5EF4-FFF2-40B4-BE49-F238E27FC236}">
                <a16:creationId xmlns:a16="http://schemas.microsoft.com/office/drawing/2014/main" id="{D26BD5AF-8E99-5E2C-544E-9FB1B5C49FEC}"/>
              </a:ext>
            </a:extLst>
          </p:cNvPr>
          <p:cNvSpPr txBox="1"/>
          <p:nvPr/>
        </p:nvSpPr>
        <p:spPr>
          <a:xfrm>
            <a:off x="1123780" y="11185718"/>
            <a:ext cx="10893892"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Fig: GEANT4’s neutron capture </a:t>
            </a:r>
            <a:r>
              <a:rPr lang="en-US" sz="3200" dirty="0">
                <a:solidFill>
                  <a:schemeClr val="bg1"/>
                </a:solidFill>
              </a:rPr>
              <a:t>e</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nergy </a:t>
            </a:r>
            <a:r>
              <a:rPr lang="en-US" sz="3200" dirty="0">
                <a:solidFill>
                  <a:schemeClr val="bg1"/>
                </a:solidFill>
              </a:rPr>
              <a:t>d</a:t>
            </a:r>
            <a:r>
              <a:rPr kumimoji="0" lang="en-US" sz="3200" b="0" i="0" u="none" strike="noStrike" cap="none" spc="0" normalizeH="0" baseline="0" dirty="0">
                <a:ln>
                  <a:noFill/>
                </a:ln>
                <a:solidFill>
                  <a:schemeClr val="bg1"/>
                </a:solidFill>
                <a:effectLst/>
                <a:uFillTx/>
                <a:latin typeface="Muli Regular"/>
                <a:ea typeface="Muli Regular"/>
                <a:cs typeface="Muli Regular"/>
                <a:sym typeface="Muli Regular"/>
              </a:rPr>
              <a:t>eposition with 10 keV gaussian noise</a:t>
            </a:r>
          </a:p>
        </p:txBody>
      </p:sp>
      <p:sp>
        <p:nvSpPr>
          <p:cNvPr id="10" name="TextBox 9">
            <a:extLst>
              <a:ext uri="{FF2B5EF4-FFF2-40B4-BE49-F238E27FC236}">
                <a16:creationId xmlns:a16="http://schemas.microsoft.com/office/drawing/2014/main" id="{6066C0A4-D0B3-D38D-850B-8BF450C5CA27}"/>
              </a:ext>
            </a:extLst>
          </p:cNvPr>
          <p:cNvSpPr txBox="1"/>
          <p:nvPr/>
        </p:nvSpPr>
        <p:spPr>
          <a:xfrm>
            <a:off x="13372215" y="10853320"/>
            <a:ext cx="11011785" cy="1473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rPr>
              <a:t>Fig: Experimental</a:t>
            </a:r>
            <a:r>
              <a:rPr lang="en-US" sz="3600" dirty="0">
                <a:solidFill>
                  <a:schemeClr val="bg1"/>
                </a:solidFill>
              </a:rPr>
              <a:t> energy deposition data</a:t>
            </a:r>
            <a:br>
              <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rPr>
            </a:br>
            <a:r>
              <a:rPr lang="en-US" sz="3600" dirty="0">
                <a:solidFill>
                  <a:schemeClr val="bg1"/>
                </a:solidFill>
              </a:rPr>
              <a:t>(Peplowski et al., NIM A, 982, 164574, 2020)</a:t>
            </a:r>
            <a:endParaRPr kumimoji="0" lang="en-US" sz="36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 name="Rectangle: Rounded Corners 2">
            <a:extLst>
              <a:ext uri="{FF2B5EF4-FFF2-40B4-BE49-F238E27FC236}">
                <a16:creationId xmlns:a16="http://schemas.microsoft.com/office/drawing/2014/main" id="{E5FACD39-736C-E872-5B2F-68A525C047A9}"/>
              </a:ext>
            </a:extLst>
          </p:cNvPr>
          <p:cNvSpPr/>
          <p:nvPr/>
        </p:nvSpPr>
        <p:spPr>
          <a:xfrm>
            <a:off x="0" y="551220"/>
            <a:ext cx="3098702"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Check</a:t>
            </a:r>
            <a:r>
              <a:rPr lang="en-US" sz="3400" dirty="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4841423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E92A8F-BD96-EC46-B08E-D1DBFBAF871A}"/>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17F4369-D34D-FC32-193B-BF8CC4339051}"/>
              </a:ext>
            </a:extLst>
          </p:cNvPr>
          <p:cNvSpPr>
            <a:spLocks noGrp="1"/>
          </p:cNvSpPr>
          <p:nvPr>
            <p:ph type="sldNum" sz="quarter" idx="2"/>
          </p:nvPr>
        </p:nvSpPr>
        <p:spPr/>
        <p:txBody>
          <a:bodyPr/>
          <a:lstStyle/>
          <a:p>
            <a:fld id="{86CB4B4D-7CA3-9044-876B-883B54F8677D}" type="slidenum">
              <a:rPr lang="en-US" smtClean="0"/>
              <a:t>4</a:t>
            </a:fld>
            <a:endParaRPr lang="en-US" dirty="0"/>
          </a:p>
        </p:txBody>
      </p:sp>
      <p:sp>
        <p:nvSpPr>
          <p:cNvPr id="29" name="Title 2">
            <a:extLst>
              <a:ext uri="{FF2B5EF4-FFF2-40B4-BE49-F238E27FC236}">
                <a16:creationId xmlns:a16="http://schemas.microsoft.com/office/drawing/2014/main" id="{5C44725C-2BC7-08C6-D8FE-29501887D761}"/>
              </a:ext>
            </a:extLst>
          </p:cNvPr>
          <p:cNvSpPr>
            <a:spLocks noGrp="1"/>
          </p:cNvSpPr>
          <p:nvPr>
            <p:ph type="title"/>
          </p:nvPr>
        </p:nvSpPr>
        <p:spPr>
          <a:xfrm>
            <a:off x="528904" y="1088590"/>
            <a:ext cx="20242064" cy="2545425"/>
          </a:xfrm>
        </p:spPr>
        <p:txBody>
          <a:bodyPr/>
          <a:lstStyle/>
          <a:p>
            <a:r>
              <a:rPr lang="en-US" sz="8800" b="1" dirty="0"/>
              <a:t>Helium-3 counters: Neutron detection </a:t>
            </a:r>
            <a:br>
              <a:rPr lang="en-US" dirty="0"/>
            </a:br>
            <a:endParaRPr lang="en-US" dirty="0"/>
          </a:p>
        </p:txBody>
      </p:sp>
      <p:sp>
        <p:nvSpPr>
          <p:cNvPr id="6" name="TextBox 5">
            <a:extLst>
              <a:ext uri="{FF2B5EF4-FFF2-40B4-BE49-F238E27FC236}">
                <a16:creationId xmlns:a16="http://schemas.microsoft.com/office/drawing/2014/main" id="{1D55B8CE-7F14-04C9-810C-5418DB237CC7}"/>
              </a:ext>
            </a:extLst>
          </p:cNvPr>
          <p:cNvSpPr txBox="1"/>
          <p:nvPr/>
        </p:nvSpPr>
        <p:spPr>
          <a:xfrm>
            <a:off x="475852" y="11447175"/>
            <a:ext cx="7672791"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Neutron capture diagram</a:t>
            </a:r>
          </a:p>
        </p:txBody>
      </p:sp>
      <p:grpSp>
        <p:nvGrpSpPr>
          <p:cNvPr id="36" name="Group 35">
            <a:extLst>
              <a:ext uri="{FF2B5EF4-FFF2-40B4-BE49-F238E27FC236}">
                <a16:creationId xmlns:a16="http://schemas.microsoft.com/office/drawing/2014/main" id="{3E7AF660-893C-593F-834E-941BA15B2DB7}"/>
              </a:ext>
            </a:extLst>
          </p:cNvPr>
          <p:cNvGrpSpPr/>
          <p:nvPr/>
        </p:nvGrpSpPr>
        <p:grpSpPr>
          <a:xfrm>
            <a:off x="356898" y="7698521"/>
            <a:ext cx="7791745" cy="3657513"/>
            <a:chOff x="222702" y="2815185"/>
            <a:chExt cx="7791745" cy="3657513"/>
          </a:xfrm>
        </p:grpSpPr>
        <p:sp>
          <p:nvSpPr>
            <p:cNvPr id="37" name="Oval 36">
              <a:extLst>
                <a:ext uri="{FF2B5EF4-FFF2-40B4-BE49-F238E27FC236}">
                  <a16:creationId xmlns:a16="http://schemas.microsoft.com/office/drawing/2014/main" id="{2EDB4318-A695-CF38-A933-550997C5E88E}"/>
                </a:ext>
              </a:extLst>
            </p:cNvPr>
            <p:cNvSpPr/>
            <p:nvPr/>
          </p:nvSpPr>
          <p:spPr>
            <a:xfrm>
              <a:off x="2980170" y="4131851"/>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Oval 37">
              <a:extLst>
                <a:ext uri="{FF2B5EF4-FFF2-40B4-BE49-F238E27FC236}">
                  <a16:creationId xmlns:a16="http://schemas.microsoft.com/office/drawing/2014/main" id="{7068A2D9-C44A-36D7-B9AB-956AA2D03DE6}"/>
                </a:ext>
              </a:extLst>
            </p:cNvPr>
            <p:cNvSpPr/>
            <p:nvPr/>
          </p:nvSpPr>
          <p:spPr>
            <a:xfrm>
              <a:off x="222702" y="4459328"/>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9" name="Oval 38">
              <a:extLst>
                <a:ext uri="{FF2B5EF4-FFF2-40B4-BE49-F238E27FC236}">
                  <a16:creationId xmlns:a16="http://schemas.microsoft.com/office/drawing/2014/main" id="{94640469-0F6F-0896-CCBD-1DCE1B084F1B}"/>
                </a:ext>
              </a:extLst>
            </p:cNvPr>
            <p:cNvSpPr/>
            <p:nvPr/>
          </p:nvSpPr>
          <p:spPr>
            <a:xfrm>
              <a:off x="2688239" y="4721050"/>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0" name="Oval 39">
              <a:extLst>
                <a:ext uri="{FF2B5EF4-FFF2-40B4-BE49-F238E27FC236}">
                  <a16:creationId xmlns:a16="http://schemas.microsoft.com/office/drawing/2014/main" id="{8C6CB56E-241E-C9A7-D68A-4A90B26B731E}"/>
                </a:ext>
              </a:extLst>
            </p:cNvPr>
            <p:cNvSpPr/>
            <p:nvPr/>
          </p:nvSpPr>
          <p:spPr>
            <a:xfrm>
              <a:off x="3417558" y="4657856"/>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Oval 41">
              <a:extLst>
                <a:ext uri="{FF2B5EF4-FFF2-40B4-BE49-F238E27FC236}">
                  <a16:creationId xmlns:a16="http://schemas.microsoft.com/office/drawing/2014/main" id="{6C938749-5589-E75B-5A4E-8C7600103128}"/>
                </a:ext>
              </a:extLst>
            </p:cNvPr>
            <p:cNvSpPr/>
            <p:nvPr/>
          </p:nvSpPr>
          <p:spPr>
            <a:xfrm>
              <a:off x="6549754" y="2815185"/>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Oval 42">
              <a:extLst>
                <a:ext uri="{FF2B5EF4-FFF2-40B4-BE49-F238E27FC236}">
                  <a16:creationId xmlns:a16="http://schemas.microsoft.com/office/drawing/2014/main" id="{D414E601-E572-457D-591F-2EFA11F19D7D}"/>
                </a:ext>
              </a:extLst>
            </p:cNvPr>
            <p:cNvSpPr/>
            <p:nvPr/>
          </p:nvSpPr>
          <p:spPr>
            <a:xfrm>
              <a:off x="6360830" y="3346396"/>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 name="Oval 43">
              <a:extLst>
                <a:ext uri="{FF2B5EF4-FFF2-40B4-BE49-F238E27FC236}">
                  <a16:creationId xmlns:a16="http://schemas.microsoft.com/office/drawing/2014/main" id="{FFD42173-C5C2-3017-FCE8-D1699903786F}"/>
                </a:ext>
              </a:extLst>
            </p:cNvPr>
            <p:cNvSpPr/>
            <p:nvPr/>
          </p:nvSpPr>
          <p:spPr>
            <a:xfrm>
              <a:off x="7107731" y="3074345"/>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 name="Oval 44">
              <a:extLst>
                <a:ext uri="{FF2B5EF4-FFF2-40B4-BE49-F238E27FC236}">
                  <a16:creationId xmlns:a16="http://schemas.microsoft.com/office/drawing/2014/main" id="{84BAFA15-BEC2-A578-D437-7F4BC2715D00}"/>
                </a:ext>
              </a:extLst>
            </p:cNvPr>
            <p:cNvSpPr/>
            <p:nvPr/>
          </p:nvSpPr>
          <p:spPr>
            <a:xfrm>
              <a:off x="6509455" y="5619770"/>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6" name="Plus Sign 45">
              <a:extLst>
                <a:ext uri="{FF2B5EF4-FFF2-40B4-BE49-F238E27FC236}">
                  <a16:creationId xmlns:a16="http://schemas.microsoft.com/office/drawing/2014/main" id="{03697619-B83E-C132-7824-2F8700849359}"/>
                </a:ext>
              </a:extLst>
            </p:cNvPr>
            <p:cNvSpPr/>
            <p:nvPr/>
          </p:nvSpPr>
          <p:spPr>
            <a:xfrm>
              <a:off x="1654359" y="4480002"/>
              <a:ext cx="879041" cy="852928"/>
            </a:xfrm>
            <a:prstGeom prst="mathPlus">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Arrow: Right 46">
              <a:extLst>
                <a:ext uri="{FF2B5EF4-FFF2-40B4-BE49-F238E27FC236}">
                  <a16:creationId xmlns:a16="http://schemas.microsoft.com/office/drawing/2014/main" id="{E533D5AD-5FED-C791-249E-80063F79F38C}"/>
                </a:ext>
              </a:extLst>
            </p:cNvPr>
            <p:cNvSpPr/>
            <p:nvPr/>
          </p:nvSpPr>
          <p:spPr>
            <a:xfrm rot="19631863">
              <a:off x="4518085" y="3845678"/>
              <a:ext cx="1335786" cy="78545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 name="Arrow: Right 47">
              <a:extLst>
                <a:ext uri="{FF2B5EF4-FFF2-40B4-BE49-F238E27FC236}">
                  <a16:creationId xmlns:a16="http://schemas.microsoft.com/office/drawing/2014/main" id="{B6A80AB8-0BA2-C825-2FA8-0B543C864CFB}"/>
                </a:ext>
              </a:extLst>
            </p:cNvPr>
            <p:cNvSpPr/>
            <p:nvPr/>
          </p:nvSpPr>
          <p:spPr>
            <a:xfrm rot="1070073">
              <a:off x="4783030" y="5306609"/>
              <a:ext cx="1335786" cy="78545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50" name="TextBox 49">
            <a:extLst>
              <a:ext uri="{FF2B5EF4-FFF2-40B4-BE49-F238E27FC236}">
                <a16:creationId xmlns:a16="http://schemas.microsoft.com/office/drawing/2014/main" id="{0D3E95C2-6E67-BB18-4CD1-50D0E5B280A1}"/>
              </a:ext>
            </a:extLst>
          </p:cNvPr>
          <p:cNvSpPr txBox="1"/>
          <p:nvPr/>
        </p:nvSpPr>
        <p:spPr>
          <a:xfrm>
            <a:off x="2725402" y="10385039"/>
            <a:ext cx="1979100" cy="790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rPr>
              <a:t>Helium-3</a:t>
            </a:r>
          </a:p>
        </p:txBody>
      </p:sp>
      <p:sp>
        <p:nvSpPr>
          <p:cNvPr id="51" name="TextBox 50">
            <a:extLst>
              <a:ext uri="{FF2B5EF4-FFF2-40B4-BE49-F238E27FC236}">
                <a16:creationId xmlns:a16="http://schemas.microsoft.com/office/drawing/2014/main" id="{F0F75EB1-32DA-DA4F-8516-7F6DA6C73576}"/>
              </a:ext>
            </a:extLst>
          </p:cNvPr>
          <p:cNvSpPr txBox="1"/>
          <p:nvPr/>
        </p:nvSpPr>
        <p:spPr>
          <a:xfrm>
            <a:off x="7401741" y="8624810"/>
            <a:ext cx="2654283"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rPr>
              <a:t>Triton(H-3)</a:t>
            </a:r>
          </a:p>
          <a:p>
            <a:pPr marL="0" marR="0" indent="0" algn="l" defTabSz="821531" rtl="0" fontAlgn="auto" latinLnBrk="0" hangingPunct="0">
              <a:lnSpc>
                <a:spcPct val="120000"/>
              </a:lnSpc>
              <a:spcBef>
                <a:spcPts val="0"/>
              </a:spcBef>
              <a:spcAft>
                <a:spcPts val="0"/>
              </a:spcAft>
              <a:buClrTx/>
              <a:buSzTx/>
              <a:buFontTx/>
              <a:buNone/>
              <a:tabLst/>
            </a:pPr>
            <a:r>
              <a:rPr lang="en-US" sz="3500" dirty="0">
                <a:solidFill>
                  <a:schemeClr val="bg1"/>
                </a:solidFill>
              </a:rPr>
              <a:t>K.E. 191 keV</a:t>
            </a:r>
            <a:endPar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53" name="TextBox 52">
            <a:extLst>
              <a:ext uri="{FF2B5EF4-FFF2-40B4-BE49-F238E27FC236}">
                <a16:creationId xmlns:a16="http://schemas.microsoft.com/office/drawing/2014/main" id="{E5A066E0-ABB8-1E9E-D27E-453B7EAAF66C}"/>
              </a:ext>
            </a:extLst>
          </p:cNvPr>
          <p:cNvSpPr txBox="1"/>
          <p:nvPr/>
        </p:nvSpPr>
        <p:spPr>
          <a:xfrm>
            <a:off x="7531881" y="10563569"/>
            <a:ext cx="2747124"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3500" dirty="0">
                <a:solidFill>
                  <a:schemeClr val="bg1"/>
                </a:solidFill>
              </a:rPr>
              <a:t>Proton(H-1)</a:t>
            </a:r>
            <a:br>
              <a:rPr lang="en-US" sz="3500" dirty="0">
                <a:solidFill>
                  <a:schemeClr val="bg1"/>
                </a:solidFill>
              </a:rPr>
            </a:br>
            <a:r>
              <a:rPr lang="en-US" sz="3500" dirty="0">
                <a:solidFill>
                  <a:schemeClr val="bg1"/>
                </a:solidFill>
              </a:rPr>
              <a:t>K.E. 573 keV</a:t>
            </a:r>
            <a:endPar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5BAFBA9-7FE7-CBD8-48DE-14EC03EAA9F6}"/>
                  </a:ext>
                </a:extLst>
              </p:cNvPr>
              <p:cNvSpPr txBox="1"/>
              <p:nvPr/>
            </p:nvSpPr>
            <p:spPr>
              <a:xfrm>
                <a:off x="266443" y="5514363"/>
                <a:ext cx="10075360"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4000" b="1" dirty="0">
                    <a:solidFill>
                      <a:schemeClr val="bg1"/>
                    </a:solidFill>
                  </a:rPr>
                  <a:t>Fig: </a:t>
                </a:r>
                <a:r>
                  <a:rPr kumimoji="0" lang="en-US" sz="4000" b="0" i="0" u="none" strike="noStrike" cap="none" spc="0" normalizeH="0" baseline="0" dirty="0">
                    <a:ln>
                      <a:noFill/>
                    </a:ln>
                    <a:solidFill>
                      <a:schemeClr val="bg1"/>
                    </a:solidFill>
                    <a:effectLst/>
                    <a:uFillTx/>
                    <a:sym typeface="Muli Regular"/>
                  </a:rPr>
                  <a:t>PNH </a:t>
                </a:r>
                <a14:m>
                  <m:oMath xmlns:m="http://schemas.openxmlformats.org/officeDocument/2006/math">
                    <m:sSup>
                      <m:sSupPr>
                        <m:ctrlP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ctrlPr>
                      </m:sSupPr>
                      <m:e>
                        <m: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t>25</m:t>
                        </m:r>
                      </m:e>
                      <m:sup>
                        <m: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t>𝑇𝑀</m:t>
                        </m:r>
                      </m:sup>
                    </m:sSup>
                  </m:oMath>
                </a14:m>
                <a:r>
                  <a:rPr kumimoji="0" lang="en-US" sz="4000" b="0" i="0" u="none" strike="noStrike" cap="none" spc="0" normalizeH="0" baseline="0" dirty="0">
                    <a:ln>
                      <a:noFill/>
                    </a:ln>
                    <a:solidFill>
                      <a:schemeClr val="bg1"/>
                    </a:solidFill>
                    <a:effectLst/>
                    <a:uFillTx/>
                    <a:sym typeface="Muli Regular"/>
                  </a:rPr>
                  <a:t> Helium-3</a:t>
                </a:r>
                <a:r>
                  <a:rPr kumimoji="0" lang="en-US" sz="4000" b="0" i="0" u="none" strike="noStrike" cap="none" spc="0" normalizeH="0" dirty="0">
                    <a:ln>
                      <a:noFill/>
                    </a:ln>
                    <a:solidFill>
                      <a:schemeClr val="bg1"/>
                    </a:solidFill>
                    <a:effectLst/>
                    <a:uFillTx/>
                    <a:sym typeface="Muli Regular"/>
                  </a:rPr>
                  <a:t> proportional </a:t>
                </a:r>
                <a:r>
                  <a:rPr lang="en-US" sz="4000" dirty="0">
                    <a:solidFill>
                      <a:schemeClr val="bg1"/>
                    </a:solidFill>
                  </a:rPr>
                  <a:t>c</a:t>
                </a:r>
                <a:r>
                  <a:rPr kumimoji="0" lang="en-US" sz="4000" b="0" i="0" u="none" strike="noStrike" cap="none" spc="0" normalizeH="0" dirty="0">
                    <a:ln>
                      <a:noFill/>
                    </a:ln>
                    <a:solidFill>
                      <a:schemeClr val="bg1"/>
                    </a:solidFill>
                    <a:effectLst/>
                    <a:uFillTx/>
                    <a:sym typeface="Muli Regular"/>
                  </a:rPr>
                  <a:t>ounter </a:t>
                </a:r>
                <a:r>
                  <a:rPr lang="en-US" sz="4000" dirty="0">
                    <a:solidFill>
                      <a:schemeClr val="bg1"/>
                    </a:solidFill>
                  </a:rPr>
                  <a:t>t</a:t>
                </a:r>
                <a:r>
                  <a:rPr kumimoji="0" lang="en-US" sz="4000" b="0" i="0" u="none" strike="noStrike" cap="none" spc="0" normalizeH="0" dirty="0">
                    <a:ln>
                      <a:noFill/>
                    </a:ln>
                    <a:solidFill>
                      <a:schemeClr val="bg1"/>
                    </a:solidFill>
                    <a:effectLst/>
                    <a:uFillTx/>
                    <a:sym typeface="Muli Regular"/>
                  </a:rPr>
                  <a:t>ube</a:t>
                </a:r>
                <a:r>
                  <a:rPr lang="en-US" sz="4000" dirty="0">
                    <a:solidFill>
                      <a:schemeClr val="bg1"/>
                    </a:solidFill>
                  </a:rPr>
                  <a:t>. Image credit: </a:t>
                </a:r>
                <a:r>
                  <a:rPr kumimoji="0" lang="en-US" sz="4000" b="0" i="0" u="none" strike="noStrike" cap="none" spc="0" normalizeH="0" dirty="0" err="1">
                    <a:ln>
                      <a:noFill/>
                    </a:ln>
                    <a:solidFill>
                      <a:schemeClr val="bg1"/>
                    </a:solidFill>
                    <a:effectLst/>
                    <a:uFillTx/>
                    <a:sym typeface="Muli Regular"/>
                  </a:rPr>
                  <a:t>Mirion</a:t>
                </a:r>
                <a:r>
                  <a:rPr kumimoji="0" lang="en-US" sz="4000" b="0" i="0" u="none" strike="noStrike" cap="none" spc="0" normalizeH="0" dirty="0">
                    <a:ln>
                      <a:noFill/>
                    </a:ln>
                    <a:solidFill>
                      <a:schemeClr val="bg1"/>
                    </a:solidFill>
                    <a:effectLst/>
                    <a:uFillTx/>
                    <a:sym typeface="Muli Regular"/>
                  </a:rPr>
                  <a:t> Technologies </a:t>
                </a:r>
                <a:endParaRPr kumimoji="0" lang="en-US" sz="4000" b="0" i="0" u="none" strike="noStrike" cap="none" spc="0" normalizeH="0" baseline="0" dirty="0">
                  <a:ln>
                    <a:noFill/>
                  </a:ln>
                  <a:solidFill>
                    <a:schemeClr val="bg1"/>
                  </a:solidFill>
                  <a:effectLst/>
                  <a:uFillTx/>
                  <a:sym typeface="Muli Regular"/>
                </a:endParaRPr>
              </a:p>
            </p:txBody>
          </p:sp>
        </mc:Choice>
        <mc:Fallback xmlns="">
          <p:sp>
            <p:nvSpPr>
              <p:cNvPr id="55" name="TextBox 54">
                <a:extLst>
                  <a:ext uri="{FF2B5EF4-FFF2-40B4-BE49-F238E27FC236}">
                    <a16:creationId xmlns:a16="http://schemas.microsoft.com/office/drawing/2014/main" id="{65BAFBA9-7FE7-CBD8-48DE-14EC03EAA9F6}"/>
                  </a:ext>
                </a:extLst>
              </p:cNvPr>
              <p:cNvSpPr txBox="1">
                <a:spLocks noRot="1" noChangeAspect="1" noMove="1" noResize="1" noEditPoints="1" noAdjustHandles="1" noChangeArrowheads="1" noChangeShapeType="1" noTextEdit="1"/>
              </p:cNvSpPr>
              <p:nvPr/>
            </p:nvSpPr>
            <p:spPr>
              <a:xfrm>
                <a:off x="266443" y="5514363"/>
                <a:ext cx="10075360" cy="1621597"/>
              </a:xfrm>
              <a:prstGeom prst="rect">
                <a:avLst/>
              </a:prstGeom>
              <a:blipFill>
                <a:blip r:embed="rId15"/>
                <a:stretch>
                  <a:fillRect l="-121" t="-376" r="-1150" b="-10902"/>
                </a:stretch>
              </a:blipFill>
              <a:ln w="12700" cap="flat">
                <a:noFill/>
                <a:miter lim="400000"/>
              </a:ln>
              <a:effectLst/>
            </p:spPr>
            <p:txBody>
              <a:bodyPr/>
              <a:lstStyle/>
              <a:p>
                <a:r>
                  <a:rPr lang="en-US">
                    <a:noFill/>
                  </a:rPr>
                  <a:t> </a:t>
                </a:r>
              </a:p>
            </p:txBody>
          </p:sp>
        </mc:Fallback>
      </mc:AlternateContent>
      <p:pic>
        <p:nvPicPr>
          <p:cNvPr id="54" name="Picture 53" descr="A silver cylinder with a white cap&#10;&#10;AI-generated content may be incorrect.">
            <a:extLst>
              <a:ext uri="{FF2B5EF4-FFF2-40B4-BE49-F238E27FC236}">
                <a16:creationId xmlns:a16="http://schemas.microsoft.com/office/drawing/2014/main" id="{D53BB1F0-E57B-52EE-DA16-109B6F89AD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896901">
            <a:off x="-728649" y="614869"/>
            <a:ext cx="11725204" cy="7712865"/>
          </a:xfrm>
          <a:prstGeom prst="rect">
            <a:avLst/>
          </a:prstGeom>
        </p:spPr>
      </p:pic>
      <p:sp>
        <p:nvSpPr>
          <p:cNvPr id="7" name="TextBox 6">
            <a:extLst>
              <a:ext uri="{FF2B5EF4-FFF2-40B4-BE49-F238E27FC236}">
                <a16:creationId xmlns:a16="http://schemas.microsoft.com/office/drawing/2014/main" id="{0326153F-E3E8-9FDB-B7A8-805136E98596}"/>
              </a:ext>
            </a:extLst>
          </p:cNvPr>
          <p:cNvSpPr txBox="1"/>
          <p:nvPr/>
        </p:nvSpPr>
        <p:spPr>
          <a:xfrm>
            <a:off x="0" y="10004262"/>
            <a:ext cx="1998285" cy="14895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rPr>
              <a:t>Slow neutron</a:t>
            </a:r>
          </a:p>
        </p:txBody>
      </p:sp>
    </p:spTree>
    <p:extLst>
      <p:ext uri="{BB962C8B-B14F-4D97-AF65-F5344CB8AC3E}">
        <p14:creationId xmlns:p14="http://schemas.microsoft.com/office/powerpoint/2010/main" val="3803698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D44BCD-58DA-745E-AFBD-DF35DA8C6D38}"/>
            </a:ext>
          </a:extLst>
        </p:cNvPr>
        <p:cNvGrpSpPr/>
        <p:nvPr/>
      </p:nvGrpSpPr>
      <p:grpSpPr>
        <a:xfrm>
          <a:off x="0" y="0"/>
          <a:ext cx="0" cy="0"/>
          <a:chOff x="0" y="0"/>
          <a:chExt cx="0" cy="0"/>
        </a:xfrm>
      </p:grpSpPr>
      <p:sp>
        <p:nvSpPr>
          <p:cNvPr id="138" name="Slide Number">
            <a:extLst>
              <a:ext uri="{FF2B5EF4-FFF2-40B4-BE49-F238E27FC236}">
                <a16:creationId xmlns:a16="http://schemas.microsoft.com/office/drawing/2014/main" id="{4FA05FB7-F66B-D789-3170-5A2084FCEDAB}"/>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40</a:t>
            </a:fld>
            <a:endParaRPr dirty="0"/>
          </a:p>
        </p:txBody>
      </p:sp>
      <p:sp>
        <p:nvSpPr>
          <p:cNvPr id="139"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969363F3-7D1D-329F-77C5-482166C14378}"/>
              </a:ext>
            </a:extLst>
          </p:cNvPr>
          <p:cNvSpPr txBox="1">
            <a:spLocks noGrp="1"/>
          </p:cNvSpPr>
          <p:nvPr>
            <p:ph type="body" sz="quarter" idx="13"/>
          </p:nvPr>
        </p:nvSpPr>
        <p:spPr>
          <a:xfrm>
            <a:off x="672861" y="4864529"/>
            <a:ext cx="23325826" cy="9032856"/>
          </a:xfrm>
          <a:prstGeom prst="rect">
            <a:avLst/>
          </a:prstGeom>
        </p:spPr>
        <p:txBody>
          <a:bodyPr/>
          <a:lstStyle/>
          <a:p>
            <a:pPr>
              <a:lnSpc>
                <a:spcPct val="100000"/>
              </a:lnSpc>
            </a:pPr>
            <a:r>
              <a:rPr lang="en-US" b="1" dirty="0"/>
              <a:t>[1]</a:t>
            </a:r>
            <a:r>
              <a:rPr lang="en-US" dirty="0"/>
              <a:t>  Piscitelli, F., Mauri, G., Laloni, A. </a:t>
            </a:r>
            <a:r>
              <a:rPr lang="en-US" i="1" dirty="0"/>
              <a:t>et al.</a:t>
            </a:r>
            <a:r>
              <a:rPr lang="en-US" dirty="0"/>
              <a:t> Verification of He-3 proportional counters’ fast neutron sensitivity through a comparison with He-4 detectors. </a:t>
            </a:r>
            <a:r>
              <a:rPr lang="en-US" i="1" dirty="0"/>
              <a:t>Eur. Phys. J. Plus</a:t>
            </a:r>
            <a:r>
              <a:rPr lang="en-US" dirty="0"/>
              <a:t> </a:t>
            </a:r>
            <a:r>
              <a:rPr lang="en-US" b="1" dirty="0"/>
              <a:t>135</a:t>
            </a:r>
            <a:r>
              <a:rPr lang="en-US" dirty="0"/>
              <a:t>, 577 (2020). </a:t>
            </a:r>
            <a:r>
              <a:rPr lang="en-US" dirty="0">
                <a:hlinkClick r:id="rId2"/>
              </a:rPr>
              <a:t>https://doi.org/10.1140/epjp/s13360-020-00600-8</a:t>
            </a:r>
            <a:endParaRPr lang="en-US" dirty="0"/>
          </a:p>
          <a:p>
            <a:pPr>
              <a:lnSpc>
                <a:spcPct val="100000"/>
              </a:lnSpc>
            </a:pPr>
            <a:endParaRPr lang="en-US" dirty="0"/>
          </a:p>
          <a:p>
            <a:pPr>
              <a:lnSpc>
                <a:spcPct val="100000"/>
              </a:lnSpc>
            </a:pPr>
            <a:r>
              <a:rPr lang="en-US" b="1" dirty="0"/>
              <a:t>[2] </a:t>
            </a:r>
            <a:r>
              <a:rPr lang="en-US" dirty="0"/>
              <a:t>Joyce, M. (2018). </a:t>
            </a:r>
            <a:r>
              <a:rPr lang="en-US" i="1" dirty="0"/>
              <a:t>Chapter 6 – Moderation</a:t>
            </a:r>
            <a:r>
              <a:rPr lang="en-US" dirty="0"/>
              <a:t>. In M. Joyce (Ed.), </a:t>
            </a:r>
            <a:r>
              <a:rPr lang="en-US" i="1" dirty="0"/>
              <a:t>Nuclear Engineering</a:t>
            </a:r>
            <a:r>
              <a:rPr lang="en-US" dirty="0"/>
              <a:t> (pp. 111–127). Butterworth-Heinemann. https://doi.org/10.1016/B978-0-08-100962-8.00006-8</a:t>
            </a:r>
          </a:p>
          <a:p>
            <a:pPr>
              <a:lnSpc>
                <a:spcPct val="100000"/>
              </a:lnSpc>
            </a:pPr>
            <a:endParaRPr lang="en-US" dirty="0"/>
          </a:p>
          <a:p>
            <a:r>
              <a:rPr lang="en-US" b="1" dirty="0"/>
              <a:t>[3]</a:t>
            </a:r>
            <a:r>
              <a:rPr lang="en-US" dirty="0"/>
              <a:t> Peplowski, P. N., Yokley, Z. W., Liebel, M., Cheng, S., </a:t>
            </a:r>
            <a:r>
              <a:rPr lang="en-US" dirty="0" err="1"/>
              <a:t>Elphic</a:t>
            </a:r>
            <a:r>
              <a:rPr lang="en-US" dirty="0"/>
              <a:t>, R. C., </a:t>
            </a:r>
            <a:r>
              <a:rPr lang="en-US" dirty="0" err="1"/>
              <a:t>Hoogerheide</a:t>
            </a:r>
            <a:r>
              <a:rPr lang="en-US" dirty="0"/>
              <a:t>, S. F., Lawrence, D. J., &amp; Nico, J. S. (2020). </a:t>
            </a:r>
            <a:r>
              <a:rPr lang="en-US" i="1" dirty="0"/>
              <a:t>Position-dependent neutron detection efficiency loss in 3He gas proportional counters</a:t>
            </a:r>
            <a:r>
              <a:rPr lang="en-US" dirty="0"/>
              <a:t>. Nuclear Instruments and Methods in Physics Research Section A, 982, 164574. https://doi.org/10.1016/j.nima.2020.164574</a:t>
            </a:r>
            <a:br>
              <a:rPr lang="en-US" dirty="0"/>
            </a:br>
            <a:br>
              <a:rPr lang="en-US" dirty="0"/>
            </a:br>
            <a:r>
              <a:rPr lang="en-US" b="1" dirty="0"/>
              <a:t>[4]</a:t>
            </a:r>
            <a:r>
              <a:rPr lang="en-US" dirty="0"/>
              <a:t> Yoon, Y. S., Kim, J., &amp; Park, H. (2021). </a:t>
            </a:r>
            <a:r>
              <a:rPr lang="en-US" i="1" dirty="0"/>
              <a:t>Neutron background measurement for rare event search experiments in the </a:t>
            </a:r>
            <a:r>
              <a:rPr lang="en-US" i="1" dirty="0" err="1"/>
              <a:t>YangYang</a:t>
            </a:r>
            <a:r>
              <a:rPr lang="en-US" i="1" dirty="0"/>
              <a:t> underground laboratory</a:t>
            </a:r>
            <a:r>
              <a:rPr lang="en-US" dirty="0"/>
              <a:t>. Astroparticle Physics, 126, 102533. https://doi.org/10.1016/j.astropartphys.2020.102533</a:t>
            </a:r>
          </a:p>
          <a:p>
            <a:pPr>
              <a:lnSpc>
                <a:spcPct val="100000"/>
              </a:lnSpc>
            </a:pPr>
            <a:br>
              <a:rPr lang="en-US" dirty="0"/>
            </a:br>
            <a:r>
              <a:rPr lang="en-US" b="1" dirty="0"/>
              <a:t>[5]</a:t>
            </a:r>
            <a:r>
              <a:rPr lang="en-US" dirty="0"/>
              <a:t> Amsbaugh, J. F., Anaya, J. M., Banar, J., Bowles, T. J., Browne, M. C., Bullard, T. V., Burritt, T. H., Cox-</a:t>
            </a:r>
            <a:r>
              <a:rPr lang="en-US" dirty="0" err="1"/>
              <a:t>Mobrand</a:t>
            </a:r>
            <a:r>
              <a:rPr lang="en-US" dirty="0"/>
              <a:t>, G. A., Dai, X., Deng, H., et al. (2007). </a:t>
            </a:r>
            <a:r>
              <a:rPr lang="en-US" i="1" dirty="0"/>
              <a:t>An array of low-background 3He proportional counters for the Sudbury Neutrino Observatory</a:t>
            </a:r>
            <a:r>
              <a:rPr lang="en-US" dirty="0"/>
              <a:t>. Nuclear Instruments and Methods in Physics Research Section A, 579(3), 1054–1080. https://doi.org/10.1016/j.nima.2007.05.321</a:t>
            </a:r>
            <a:br>
              <a:rPr lang="en-US" dirty="0"/>
            </a:br>
            <a:br>
              <a:rPr lang="en-US" sz="3200" dirty="0"/>
            </a:br>
            <a:br>
              <a:rPr lang="en-US" sz="3200" dirty="0"/>
            </a:br>
            <a:r>
              <a:rPr lang="en-US" sz="3200" dirty="0"/>
              <a:t> </a:t>
            </a:r>
          </a:p>
        </p:txBody>
      </p:sp>
      <p:sp>
        <p:nvSpPr>
          <p:cNvPr id="140" name="Example  title here">
            <a:extLst>
              <a:ext uri="{FF2B5EF4-FFF2-40B4-BE49-F238E27FC236}">
                <a16:creationId xmlns:a16="http://schemas.microsoft.com/office/drawing/2014/main" id="{21FE472D-8CD6-A672-6D50-2EA428463939}"/>
              </a:ext>
            </a:extLst>
          </p:cNvPr>
          <p:cNvSpPr txBox="1">
            <a:spLocks noGrp="1"/>
          </p:cNvSpPr>
          <p:nvPr>
            <p:ph type="title"/>
          </p:nvPr>
        </p:nvSpPr>
        <p:spPr>
          <a:xfrm>
            <a:off x="2767017" y="2508953"/>
            <a:ext cx="16217482" cy="1477831"/>
          </a:xfrm>
          <a:prstGeom prst="rect">
            <a:avLst/>
          </a:prstGeom>
        </p:spPr>
        <p:txBody>
          <a:bodyPr>
            <a:normAutofit/>
          </a:bodyPr>
          <a:lstStyle/>
          <a:p>
            <a:pPr algn="ctr"/>
            <a:r>
              <a:rPr lang="en-US" b="1" dirty="0"/>
              <a:t>References:</a:t>
            </a:r>
            <a:endParaRPr b="1" dirty="0"/>
          </a:p>
        </p:txBody>
      </p:sp>
    </p:spTree>
    <p:extLst>
      <p:ext uri="{BB962C8B-B14F-4D97-AF65-F5344CB8AC3E}">
        <p14:creationId xmlns:p14="http://schemas.microsoft.com/office/powerpoint/2010/main" val="8138064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B28B1F-DDE5-1A70-B832-28A47B16570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5F50BBE-D8B9-532D-1057-B5A15304D1D2}"/>
              </a:ext>
            </a:extLst>
          </p:cNvPr>
          <p:cNvSpPr>
            <a:spLocks noGrp="1"/>
          </p:cNvSpPr>
          <p:nvPr>
            <p:ph type="sldNum" sz="quarter" idx="2"/>
          </p:nvPr>
        </p:nvSpPr>
        <p:spPr/>
        <p:txBody>
          <a:bodyPr/>
          <a:lstStyle/>
          <a:p>
            <a:fld id="{86CB4B4D-7CA3-9044-876B-883B54F8677D}" type="slidenum">
              <a:rPr lang="en-US" smtClean="0"/>
              <a:t>5</a:t>
            </a:fld>
            <a:endParaRPr lang="en-US" dirty="0"/>
          </a:p>
        </p:txBody>
      </p:sp>
      <p:sp>
        <p:nvSpPr>
          <p:cNvPr id="29" name="Title 2">
            <a:extLst>
              <a:ext uri="{FF2B5EF4-FFF2-40B4-BE49-F238E27FC236}">
                <a16:creationId xmlns:a16="http://schemas.microsoft.com/office/drawing/2014/main" id="{E7DD3EC7-505C-3FF7-B8D6-8BE0939DAAE6}"/>
              </a:ext>
            </a:extLst>
          </p:cNvPr>
          <p:cNvSpPr>
            <a:spLocks noGrp="1"/>
          </p:cNvSpPr>
          <p:nvPr>
            <p:ph type="title"/>
          </p:nvPr>
        </p:nvSpPr>
        <p:spPr>
          <a:xfrm>
            <a:off x="528904" y="1088590"/>
            <a:ext cx="20242064" cy="2545425"/>
          </a:xfrm>
        </p:spPr>
        <p:txBody>
          <a:bodyPr/>
          <a:lstStyle/>
          <a:p>
            <a:r>
              <a:rPr lang="en-US" sz="8800" b="1" dirty="0"/>
              <a:t>Helium-3 counters: Neutron detection </a:t>
            </a:r>
            <a:br>
              <a:rPr lang="en-US" dirty="0"/>
            </a:br>
            <a:endParaRPr lang="en-US" dirty="0"/>
          </a:p>
        </p:txBody>
      </p:sp>
      <p:sp>
        <p:nvSpPr>
          <p:cNvPr id="6" name="TextBox 5">
            <a:extLst>
              <a:ext uri="{FF2B5EF4-FFF2-40B4-BE49-F238E27FC236}">
                <a16:creationId xmlns:a16="http://schemas.microsoft.com/office/drawing/2014/main" id="{B1388294-A60F-8D22-DB09-9B2C010156EF}"/>
              </a:ext>
            </a:extLst>
          </p:cNvPr>
          <p:cNvSpPr txBox="1"/>
          <p:nvPr/>
        </p:nvSpPr>
        <p:spPr>
          <a:xfrm>
            <a:off x="475852" y="11447175"/>
            <a:ext cx="7672791"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Neutron capture diagram</a:t>
            </a:r>
          </a:p>
        </p:txBody>
      </p:sp>
      <p:sp>
        <p:nvSpPr>
          <p:cNvPr id="14" name="TextBox 13">
            <a:extLst>
              <a:ext uri="{FF2B5EF4-FFF2-40B4-BE49-F238E27FC236}">
                <a16:creationId xmlns:a16="http://schemas.microsoft.com/office/drawing/2014/main" id="{C15744F2-1369-8E71-ADF6-95E5853D19C8}"/>
              </a:ext>
            </a:extLst>
          </p:cNvPr>
          <p:cNvSpPr txBox="1"/>
          <p:nvPr/>
        </p:nvSpPr>
        <p:spPr>
          <a:xfrm>
            <a:off x="12907340" y="11036048"/>
            <a:ext cx="9931015"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Simplified neutron counting flow diagram</a:t>
            </a:r>
          </a:p>
        </p:txBody>
      </p:sp>
      <p:sp>
        <p:nvSpPr>
          <p:cNvPr id="20" name="Cylinder 19">
            <a:extLst>
              <a:ext uri="{FF2B5EF4-FFF2-40B4-BE49-F238E27FC236}">
                <a16:creationId xmlns:a16="http://schemas.microsoft.com/office/drawing/2014/main" id="{95AD0EA7-5C93-7558-518B-B252DF7EB72A}"/>
              </a:ext>
            </a:extLst>
          </p:cNvPr>
          <p:cNvSpPr/>
          <p:nvPr/>
        </p:nvSpPr>
        <p:spPr>
          <a:xfrm>
            <a:off x="11248845" y="3634015"/>
            <a:ext cx="1304434" cy="6580623"/>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8" name="Straight Connector 27">
            <a:extLst>
              <a:ext uri="{FF2B5EF4-FFF2-40B4-BE49-F238E27FC236}">
                <a16:creationId xmlns:a16="http://schemas.microsoft.com/office/drawing/2014/main" id="{8F84CDD4-FC53-F9CA-3F4A-B49D82DD5A04}"/>
              </a:ext>
            </a:extLst>
          </p:cNvPr>
          <p:cNvCxnSpPr>
            <a:cxnSpLocks/>
            <a:stCxn id="20" idx="0"/>
          </p:cNvCxnSpPr>
          <p:nvPr/>
        </p:nvCxnSpPr>
        <p:spPr>
          <a:xfrm>
            <a:off x="11901062" y="3960124"/>
            <a:ext cx="0" cy="6873649"/>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8CD53F47-1C3E-B145-EB97-C13F2D7F8953}"/>
                  </a:ext>
                </a:extLst>
              </p14:cNvPr>
              <p14:cNvContentPartPr/>
              <p14:nvPr/>
            </p14:nvContentPartPr>
            <p14:xfrm>
              <a:off x="11671540" y="5331199"/>
              <a:ext cx="360" cy="360"/>
            </p14:xfrm>
          </p:contentPart>
        </mc:Choice>
        <mc:Fallback xmlns="">
          <p:pic>
            <p:nvPicPr>
              <p:cNvPr id="30" name="Ink 29">
                <a:extLst>
                  <a:ext uri="{FF2B5EF4-FFF2-40B4-BE49-F238E27FC236}">
                    <a16:creationId xmlns:a16="http://schemas.microsoft.com/office/drawing/2014/main" id="{8CD53F47-1C3E-B145-EB97-C13F2D7F8953}"/>
                  </a:ext>
                </a:extLst>
              </p:cNvPr>
              <p:cNvPicPr/>
              <p:nvPr/>
            </p:nvPicPr>
            <p:blipFill>
              <a:blip r:embed="rId4"/>
              <a:stretch>
                <a:fillRect/>
              </a:stretch>
            </p:blipFill>
            <p:spPr>
              <a:xfrm>
                <a:off x="11608540" y="526819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F63C76A2-4C2B-DBE8-4C26-1DF97F1A16D2}"/>
                  </a:ext>
                </a:extLst>
              </p14:cNvPr>
              <p14:cNvContentPartPr/>
              <p14:nvPr/>
            </p14:nvContentPartPr>
            <p14:xfrm>
              <a:off x="11671540" y="5555119"/>
              <a:ext cx="360" cy="360"/>
            </p14:xfrm>
          </p:contentPart>
        </mc:Choice>
        <mc:Fallback xmlns="">
          <p:pic>
            <p:nvPicPr>
              <p:cNvPr id="31" name="Ink 30">
                <a:extLst>
                  <a:ext uri="{FF2B5EF4-FFF2-40B4-BE49-F238E27FC236}">
                    <a16:creationId xmlns:a16="http://schemas.microsoft.com/office/drawing/2014/main" id="{F63C76A2-4C2B-DBE8-4C26-1DF97F1A16D2}"/>
                  </a:ext>
                </a:extLst>
              </p:cNvPr>
              <p:cNvPicPr/>
              <p:nvPr/>
            </p:nvPicPr>
            <p:blipFill>
              <a:blip r:embed="rId4"/>
              <a:stretch>
                <a:fillRect/>
              </a:stretch>
            </p:blipFill>
            <p:spPr>
              <a:xfrm>
                <a:off x="11608540" y="549211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2" name="Ink 31">
                <a:extLst>
                  <a:ext uri="{FF2B5EF4-FFF2-40B4-BE49-F238E27FC236}">
                    <a16:creationId xmlns:a16="http://schemas.microsoft.com/office/drawing/2014/main" id="{777A4BFF-ED93-8E62-89A8-60BF850480E4}"/>
                  </a:ext>
                </a:extLst>
              </p14:cNvPr>
              <p14:cNvContentPartPr/>
              <p14:nvPr/>
            </p14:nvContentPartPr>
            <p14:xfrm>
              <a:off x="12076900" y="5581039"/>
              <a:ext cx="360" cy="360"/>
            </p14:xfrm>
          </p:contentPart>
        </mc:Choice>
        <mc:Fallback xmlns="">
          <p:pic>
            <p:nvPicPr>
              <p:cNvPr id="32" name="Ink 31">
                <a:extLst>
                  <a:ext uri="{FF2B5EF4-FFF2-40B4-BE49-F238E27FC236}">
                    <a16:creationId xmlns:a16="http://schemas.microsoft.com/office/drawing/2014/main" id="{777A4BFF-ED93-8E62-89A8-60BF850480E4}"/>
                  </a:ext>
                </a:extLst>
              </p:cNvPr>
              <p:cNvPicPr/>
              <p:nvPr/>
            </p:nvPicPr>
            <p:blipFill>
              <a:blip r:embed="rId4"/>
              <a:stretch>
                <a:fillRect/>
              </a:stretch>
            </p:blipFill>
            <p:spPr>
              <a:xfrm>
                <a:off x="12013900" y="551803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Ink 32">
                <a:extLst>
                  <a:ext uri="{FF2B5EF4-FFF2-40B4-BE49-F238E27FC236}">
                    <a16:creationId xmlns:a16="http://schemas.microsoft.com/office/drawing/2014/main" id="{1A89EDC7-B969-BA29-62AF-A857AFC70EAB}"/>
                  </a:ext>
                </a:extLst>
              </p14:cNvPr>
              <p14:cNvContentPartPr/>
              <p14:nvPr/>
            </p14:nvContentPartPr>
            <p14:xfrm>
              <a:off x="11757580" y="5166679"/>
              <a:ext cx="360" cy="360"/>
            </p14:xfrm>
          </p:contentPart>
        </mc:Choice>
        <mc:Fallback xmlns="">
          <p:pic>
            <p:nvPicPr>
              <p:cNvPr id="33" name="Ink 32">
                <a:extLst>
                  <a:ext uri="{FF2B5EF4-FFF2-40B4-BE49-F238E27FC236}">
                    <a16:creationId xmlns:a16="http://schemas.microsoft.com/office/drawing/2014/main" id="{1A89EDC7-B969-BA29-62AF-A857AFC70EAB}"/>
                  </a:ext>
                </a:extLst>
              </p:cNvPr>
              <p:cNvPicPr/>
              <p:nvPr/>
            </p:nvPicPr>
            <p:blipFill>
              <a:blip r:embed="rId4"/>
              <a:stretch>
                <a:fillRect/>
              </a:stretch>
            </p:blipFill>
            <p:spPr>
              <a:xfrm>
                <a:off x="11694580" y="510367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Ink 33">
                <a:extLst>
                  <a:ext uri="{FF2B5EF4-FFF2-40B4-BE49-F238E27FC236}">
                    <a16:creationId xmlns:a16="http://schemas.microsoft.com/office/drawing/2014/main" id="{53364404-0FF3-CBF6-72B7-82FD1E97699C}"/>
                  </a:ext>
                </a:extLst>
              </p14:cNvPr>
              <p14:cNvContentPartPr/>
              <p14:nvPr/>
            </p14:nvContentPartPr>
            <p14:xfrm>
              <a:off x="12059260" y="5805679"/>
              <a:ext cx="360" cy="360"/>
            </p14:xfrm>
          </p:contentPart>
        </mc:Choice>
        <mc:Fallback xmlns="">
          <p:pic>
            <p:nvPicPr>
              <p:cNvPr id="34" name="Ink 33">
                <a:extLst>
                  <a:ext uri="{FF2B5EF4-FFF2-40B4-BE49-F238E27FC236}">
                    <a16:creationId xmlns:a16="http://schemas.microsoft.com/office/drawing/2014/main" id="{53364404-0FF3-CBF6-72B7-82FD1E97699C}"/>
                  </a:ext>
                </a:extLst>
              </p:cNvPr>
              <p:cNvPicPr/>
              <p:nvPr/>
            </p:nvPicPr>
            <p:blipFill>
              <a:blip r:embed="rId4"/>
              <a:stretch>
                <a:fillRect/>
              </a:stretch>
            </p:blipFill>
            <p:spPr>
              <a:xfrm>
                <a:off x="11996260" y="5742679"/>
                <a:ext cx="126000" cy="126000"/>
              </a:xfrm>
              <a:prstGeom prst="rect">
                <a:avLst/>
              </a:prstGeom>
            </p:spPr>
          </p:pic>
        </mc:Fallback>
      </mc:AlternateContent>
      <p:sp>
        <p:nvSpPr>
          <p:cNvPr id="35" name="TextBox 34">
            <a:extLst>
              <a:ext uri="{FF2B5EF4-FFF2-40B4-BE49-F238E27FC236}">
                <a16:creationId xmlns:a16="http://schemas.microsoft.com/office/drawing/2014/main" id="{BEFC098E-7E1B-D815-476C-AB492A93EA65}"/>
              </a:ext>
            </a:extLst>
          </p:cNvPr>
          <p:cNvSpPr txBox="1"/>
          <p:nvPr/>
        </p:nvSpPr>
        <p:spPr>
          <a:xfrm>
            <a:off x="13205495" y="4500502"/>
            <a:ext cx="3531673" cy="827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700" b="0" i="0" u="none" strike="noStrike" cap="none" spc="0" normalizeH="0" baseline="0" dirty="0">
                <a:ln>
                  <a:noFill/>
                </a:ln>
                <a:solidFill>
                  <a:schemeClr val="bg1"/>
                </a:solidFill>
                <a:effectLst/>
                <a:uFillTx/>
                <a:latin typeface="Muli Regular"/>
                <a:ea typeface="Muli Regular"/>
                <a:cs typeface="Muli Regular"/>
                <a:sym typeface="Muli Regular"/>
              </a:rPr>
              <a:t>I</a:t>
            </a:r>
            <a:r>
              <a:rPr lang="en-US" sz="3700" dirty="0">
                <a:solidFill>
                  <a:schemeClr val="bg1"/>
                </a:solidFill>
              </a:rPr>
              <a:t>onized charges</a:t>
            </a:r>
            <a:endParaRPr kumimoji="0" lang="en-US" sz="37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cxnSp>
        <p:nvCxnSpPr>
          <p:cNvPr id="41" name="Connector: Elbow 40">
            <a:extLst>
              <a:ext uri="{FF2B5EF4-FFF2-40B4-BE49-F238E27FC236}">
                <a16:creationId xmlns:a16="http://schemas.microsoft.com/office/drawing/2014/main" id="{3FC58834-5136-D4AB-7FC2-7FE164338CD7}"/>
              </a:ext>
            </a:extLst>
          </p:cNvPr>
          <p:cNvCxnSpPr>
            <a:cxnSpLocks/>
            <a:endCxn id="35" idx="1"/>
          </p:cNvCxnSpPr>
          <p:nvPr/>
        </p:nvCxnSpPr>
        <p:spPr>
          <a:xfrm flipV="1">
            <a:off x="12130225" y="4914269"/>
            <a:ext cx="1075270" cy="640850"/>
          </a:xfrm>
          <a:prstGeom prst="bentConnector3">
            <a:avLst>
              <a:gd name="adj1" fmla="val 50000"/>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4E1371A3-1343-F821-82CC-5AC948996353}"/>
              </a:ext>
            </a:extLst>
          </p:cNvPr>
          <p:cNvCxnSpPr>
            <a:cxnSpLocks/>
          </p:cNvCxnSpPr>
          <p:nvPr/>
        </p:nvCxnSpPr>
        <p:spPr>
          <a:xfrm>
            <a:off x="11901062" y="10794177"/>
            <a:ext cx="1510138" cy="0"/>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BAD0A088-5D24-1337-508B-1B5AFDD69D83}"/>
              </a:ext>
            </a:extLst>
          </p:cNvPr>
          <p:cNvCxnSpPr>
            <a:cxnSpLocks/>
          </p:cNvCxnSpPr>
          <p:nvPr/>
        </p:nvCxnSpPr>
        <p:spPr>
          <a:xfrm flipV="1">
            <a:off x="13411200" y="7698521"/>
            <a:ext cx="0" cy="3135252"/>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7" name="Rectangle 66">
            <a:extLst>
              <a:ext uri="{FF2B5EF4-FFF2-40B4-BE49-F238E27FC236}">
                <a16:creationId xmlns:a16="http://schemas.microsoft.com/office/drawing/2014/main" id="{CF5215CE-A7BB-DD18-5864-7B92A87774D5}"/>
              </a:ext>
            </a:extLst>
          </p:cNvPr>
          <p:cNvSpPr/>
          <p:nvPr/>
        </p:nvSpPr>
        <p:spPr>
          <a:xfrm>
            <a:off x="14066903" y="7069800"/>
            <a:ext cx="2037096" cy="1252265"/>
          </a:xfrm>
          <a:prstGeom prst="rect">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Pre-Amplifier</a:t>
            </a:r>
          </a:p>
        </p:txBody>
      </p:sp>
      <p:cxnSp>
        <p:nvCxnSpPr>
          <p:cNvPr id="69" name="Straight Arrow Connector 68">
            <a:extLst>
              <a:ext uri="{FF2B5EF4-FFF2-40B4-BE49-F238E27FC236}">
                <a16:creationId xmlns:a16="http://schemas.microsoft.com/office/drawing/2014/main" id="{3FECEA53-7130-E153-868B-53F557ED0613}"/>
              </a:ext>
            </a:extLst>
          </p:cNvPr>
          <p:cNvCxnSpPr>
            <a:cxnSpLocks/>
          </p:cNvCxnSpPr>
          <p:nvPr/>
        </p:nvCxnSpPr>
        <p:spPr>
          <a:xfrm flipV="1">
            <a:off x="13400821" y="7695931"/>
            <a:ext cx="1000978" cy="1"/>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6" name="Straight Arrow Connector 75">
            <a:extLst>
              <a:ext uri="{FF2B5EF4-FFF2-40B4-BE49-F238E27FC236}">
                <a16:creationId xmlns:a16="http://schemas.microsoft.com/office/drawing/2014/main" id="{741AD33E-74F1-B446-D4FB-811F1DEF6C1E}"/>
              </a:ext>
            </a:extLst>
          </p:cNvPr>
          <p:cNvCxnSpPr>
            <a:cxnSpLocks/>
            <a:stCxn id="67" idx="3"/>
          </p:cNvCxnSpPr>
          <p:nvPr/>
        </p:nvCxnSpPr>
        <p:spPr>
          <a:xfrm>
            <a:off x="16103999" y="7695933"/>
            <a:ext cx="1491670" cy="0"/>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1" name="Rectangle 80">
            <a:extLst>
              <a:ext uri="{FF2B5EF4-FFF2-40B4-BE49-F238E27FC236}">
                <a16:creationId xmlns:a16="http://schemas.microsoft.com/office/drawing/2014/main" id="{ACCFBB1F-0836-BD79-F307-BFF2255A2D09}"/>
              </a:ext>
            </a:extLst>
          </p:cNvPr>
          <p:cNvSpPr/>
          <p:nvPr/>
        </p:nvSpPr>
        <p:spPr>
          <a:xfrm>
            <a:off x="17306557" y="7346798"/>
            <a:ext cx="2037097" cy="698267"/>
          </a:xfrm>
          <a:prstGeom prst="rect">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Amplifier</a:t>
            </a:r>
          </a:p>
        </p:txBody>
      </p:sp>
      <p:cxnSp>
        <p:nvCxnSpPr>
          <p:cNvPr id="83" name="Straight Arrow Connector 82">
            <a:extLst>
              <a:ext uri="{FF2B5EF4-FFF2-40B4-BE49-F238E27FC236}">
                <a16:creationId xmlns:a16="http://schemas.microsoft.com/office/drawing/2014/main" id="{27DE8288-0AE8-98A6-D736-183D31A460D8}"/>
              </a:ext>
            </a:extLst>
          </p:cNvPr>
          <p:cNvCxnSpPr>
            <a:cxnSpLocks/>
            <a:stCxn id="81" idx="3"/>
          </p:cNvCxnSpPr>
          <p:nvPr/>
        </p:nvCxnSpPr>
        <p:spPr>
          <a:xfrm>
            <a:off x="19343654" y="7695932"/>
            <a:ext cx="1060529" cy="0"/>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94" name="Group 93">
            <a:extLst>
              <a:ext uri="{FF2B5EF4-FFF2-40B4-BE49-F238E27FC236}">
                <a16:creationId xmlns:a16="http://schemas.microsoft.com/office/drawing/2014/main" id="{95A45028-E5B3-71AE-1186-C687AA1D4C9D}"/>
              </a:ext>
            </a:extLst>
          </p:cNvPr>
          <p:cNvGrpSpPr/>
          <p:nvPr/>
        </p:nvGrpSpPr>
        <p:grpSpPr>
          <a:xfrm>
            <a:off x="19248059" y="5996764"/>
            <a:ext cx="4869497" cy="3555907"/>
            <a:chOff x="19272869" y="6112483"/>
            <a:chExt cx="5418208" cy="3507273"/>
          </a:xfrm>
        </p:grpSpPr>
        <p:pic>
          <p:nvPicPr>
            <p:cNvPr id="86" name="Graphic 85">
              <a:extLst>
                <a:ext uri="{FF2B5EF4-FFF2-40B4-BE49-F238E27FC236}">
                  <a16:creationId xmlns:a16="http://schemas.microsoft.com/office/drawing/2014/main" id="{D25A66D8-0BC2-1CB2-8EB2-6E80D97225D9}"/>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19272869" y="6112483"/>
              <a:ext cx="5418208" cy="3507273"/>
            </a:xfrm>
            <a:prstGeom prst="rect">
              <a:avLst/>
            </a:prstGeom>
          </p:spPr>
        </p:pic>
        <p:pic>
          <p:nvPicPr>
            <p:cNvPr id="93" name="Picture 92" descr="A graph with numbers and lines&#10;&#10;AI-generated content may be incorrect.">
              <a:extLst>
                <a:ext uri="{FF2B5EF4-FFF2-40B4-BE49-F238E27FC236}">
                  <a16:creationId xmlns:a16="http://schemas.microsoft.com/office/drawing/2014/main" id="{F3A9E5E8-DB2A-E0F5-F971-6E78A948E458}"/>
                </a:ext>
              </a:extLst>
            </p:cNvPr>
            <p:cNvPicPr>
              <a:picLocks noChangeAspect="1"/>
            </p:cNvPicPr>
            <p:nvPr/>
          </p:nvPicPr>
          <p:blipFill>
            <a:blip r:embed="rId12" cstate="print">
              <a:extLst>
                <a:ext uri="{28A0092B-C50C-407E-A947-70E740481C1C}">
                  <a14:useLocalDpi xmlns:a14="http://schemas.microsoft.com/office/drawing/2010/main" val="0"/>
                </a:ext>
              </a:extLst>
            </a:blip>
            <a:srcRect l="6306" t="23069" r="23776" b="11040"/>
            <a:stretch>
              <a:fillRect/>
            </a:stretch>
          </p:blipFill>
          <p:spPr>
            <a:xfrm>
              <a:off x="20613978" y="6596935"/>
              <a:ext cx="2037097" cy="1528050"/>
            </a:xfrm>
            <a:prstGeom prst="rect">
              <a:avLst/>
            </a:prstGeom>
          </p:spPr>
        </p:pic>
      </p:grpSp>
      <p:grpSp>
        <p:nvGrpSpPr>
          <p:cNvPr id="36" name="Group 35">
            <a:extLst>
              <a:ext uri="{FF2B5EF4-FFF2-40B4-BE49-F238E27FC236}">
                <a16:creationId xmlns:a16="http://schemas.microsoft.com/office/drawing/2014/main" id="{BDDA0F89-81E3-ABDA-427F-DAFF90E2D50D}"/>
              </a:ext>
            </a:extLst>
          </p:cNvPr>
          <p:cNvGrpSpPr/>
          <p:nvPr/>
        </p:nvGrpSpPr>
        <p:grpSpPr>
          <a:xfrm>
            <a:off x="356898" y="7698521"/>
            <a:ext cx="7791745" cy="3657513"/>
            <a:chOff x="222702" y="2815185"/>
            <a:chExt cx="7791745" cy="3657513"/>
          </a:xfrm>
        </p:grpSpPr>
        <p:sp>
          <p:nvSpPr>
            <p:cNvPr id="37" name="Oval 36">
              <a:extLst>
                <a:ext uri="{FF2B5EF4-FFF2-40B4-BE49-F238E27FC236}">
                  <a16:creationId xmlns:a16="http://schemas.microsoft.com/office/drawing/2014/main" id="{478603E3-0D0D-BFDC-1950-7A9B4CB4EBD9}"/>
                </a:ext>
              </a:extLst>
            </p:cNvPr>
            <p:cNvSpPr/>
            <p:nvPr/>
          </p:nvSpPr>
          <p:spPr>
            <a:xfrm>
              <a:off x="2980170" y="4131851"/>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Oval 37">
              <a:extLst>
                <a:ext uri="{FF2B5EF4-FFF2-40B4-BE49-F238E27FC236}">
                  <a16:creationId xmlns:a16="http://schemas.microsoft.com/office/drawing/2014/main" id="{72DA90F7-2A3A-92C4-55E2-4F27F7B4D7A7}"/>
                </a:ext>
              </a:extLst>
            </p:cNvPr>
            <p:cNvSpPr/>
            <p:nvPr/>
          </p:nvSpPr>
          <p:spPr>
            <a:xfrm>
              <a:off x="222702" y="4459328"/>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9" name="Oval 38">
              <a:extLst>
                <a:ext uri="{FF2B5EF4-FFF2-40B4-BE49-F238E27FC236}">
                  <a16:creationId xmlns:a16="http://schemas.microsoft.com/office/drawing/2014/main" id="{1C5A4EF8-791C-ED33-BBE6-8241B774E319}"/>
                </a:ext>
              </a:extLst>
            </p:cNvPr>
            <p:cNvSpPr/>
            <p:nvPr/>
          </p:nvSpPr>
          <p:spPr>
            <a:xfrm>
              <a:off x="2688239" y="4721050"/>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0" name="Oval 39">
              <a:extLst>
                <a:ext uri="{FF2B5EF4-FFF2-40B4-BE49-F238E27FC236}">
                  <a16:creationId xmlns:a16="http://schemas.microsoft.com/office/drawing/2014/main" id="{2AE9C59F-C5F4-2F07-A5B4-20892882ADAB}"/>
                </a:ext>
              </a:extLst>
            </p:cNvPr>
            <p:cNvSpPr/>
            <p:nvPr/>
          </p:nvSpPr>
          <p:spPr>
            <a:xfrm>
              <a:off x="3417558" y="4657856"/>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Oval 41">
              <a:extLst>
                <a:ext uri="{FF2B5EF4-FFF2-40B4-BE49-F238E27FC236}">
                  <a16:creationId xmlns:a16="http://schemas.microsoft.com/office/drawing/2014/main" id="{4D53B22B-610E-E76D-3B02-5533B3ED2649}"/>
                </a:ext>
              </a:extLst>
            </p:cNvPr>
            <p:cNvSpPr/>
            <p:nvPr/>
          </p:nvSpPr>
          <p:spPr>
            <a:xfrm>
              <a:off x="6549754" y="2815185"/>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Oval 42">
              <a:extLst>
                <a:ext uri="{FF2B5EF4-FFF2-40B4-BE49-F238E27FC236}">
                  <a16:creationId xmlns:a16="http://schemas.microsoft.com/office/drawing/2014/main" id="{4AFF5318-1A3B-3328-B8D6-E725249F735D}"/>
                </a:ext>
              </a:extLst>
            </p:cNvPr>
            <p:cNvSpPr/>
            <p:nvPr/>
          </p:nvSpPr>
          <p:spPr>
            <a:xfrm>
              <a:off x="6360830" y="3346396"/>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 name="Oval 43">
              <a:extLst>
                <a:ext uri="{FF2B5EF4-FFF2-40B4-BE49-F238E27FC236}">
                  <a16:creationId xmlns:a16="http://schemas.microsoft.com/office/drawing/2014/main" id="{661341EB-8AC7-1E51-35C2-3B9177B058FC}"/>
                </a:ext>
              </a:extLst>
            </p:cNvPr>
            <p:cNvSpPr/>
            <p:nvPr/>
          </p:nvSpPr>
          <p:spPr>
            <a:xfrm>
              <a:off x="7107731" y="3074345"/>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 name="Oval 44">
              <a:extLst>
                <a:ext uri="{FF2B5EF4-FFF2-40B4-BE49-F238E27FC236}">
                  <a16:creationId xmlns:a16="http://schemas.microsoft.com/office/drawing/2014/main" id="{35C40E61-E2AC-104C-47F8-6E184DF3AD82}"/>
                </a:ext>
              </a:extLst>
            </p:cNvPr>
            <p:cNvSpPr/>
            <p:nvPr/>
          </p:nvSpPr>
          <p:spPr>
            <a:xfrm>
              <a:off x="6509455" y="5619770"/>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6" name="Plus Sign 45">
              <a:extLst>
                <a:ext uri="{FF2B5EF4-FFF2-40B4-BE49-F238E27FC236}">
                  <a16:creationId xmlns:a16="http://schemas.microsoft.com/office/drawing/2014/main" id="{37122954-5A9B-20DE-8630-E239EBBC7290}"/>
                </a:ext>
              </a:extLst>
            </p:cNvPr>
            <p:cNvSpPr/>
            <p:nvPr/>
          </p:nvSpPr>
          <p:spPr>
            <a:xfrm>
              <a:off x="1654359" y="4480002"/>
              <a:ext cx="879041" cy="852928"/>
            </a:xfrm>
            <a:prstGeom prst="mathPlus">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Arrow: Right 46">
              <a:extLst>
                <a:ext uri="{FF2B5EF4-FFF2-40B4-BE49-F238E27FC236}">
                  <a16:creationId xmlns:a16="http://schemas.microsoft.com/office/drawing/2014/main" id="{36E27F89-684F-5C2B-876B-52B52AB7B1D0}"/>
                </a:ext>
              </a:extLst>
            </p:cNvPr>
            <p:cNvSpPr/>
            <p:nvPr/>
          </p:nvSpPr>
          <p:spPr>
            <a:xfrm rot="19631863">
              <a:off x="4518085" y="3845678"/>
              <a:ext cx="1335786" cy="78545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 name="Arrow: Right 47">
              <a:extLst>
                <a:ext uri="{FF2B5EF4-FFF2-40B4-BE49-F238E27FC236}">
                  <a16:creationId xmlns:a16="http://schemas.microsoft.com/office/drawing/2014/main" id="{7344FB9B-6975-C92E-D6FE-A1F767986348}"/>
                </a:ext>
              </a:extLst>
            </p:cNvPr>
            <p:cNvSpPr/>
            <p:nvPr/>
          </p:nvSpPr>
          <p:spPr>
            <a:xfrm rot="1070073">
              <a:off x="4783030" y="5306609"/>
              <a:ext cx="1335786" cy="78545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49" name="TextBox 48">
            <a:extLst>
              <a:ext uri="{FF2B5EF4-FFF2-40B4-BE49-F238E27FC236}">
                <a16:creationId xmlns:a16="http://schemas.microsoft.com/office/drawing/2014/main" id="{33966844-CAFC-B60B-3D65-137982F309EF}"/>
              </a:ext>
            </a:extLst>
          </p:cNvPr>
          <p:cNvSpPr txBox="1"/>
          <p:nvPr/>
        </p:nvSpPr>
        <p:spPr>
          <a:xfrm>
            <a:off x="47610" y="10056898"/>
            <a:ext cx="1950675"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rPr>
              <a:t>Slow neutron</a:t>
            </a:r>
          </a:p>
        </p:txBody>
      </p:sp>
      <p:sp>
        <p:nvSpPr>
          <p:cNvPr id="50" name="TextBox 49">
            <a:extLst>
              <a:ext uri="{FF2B5EF4-FFF2-40B4-BE49-F238E27FC236}">
                <a16:creationId xmlns:a16="http://schemas.microsoft.com/office/drawing/2014/main" id="{1C00DBB4-D6DC-B011-D0B4-7A773DBF1530}"/>
              </a:ext>
            </a:extLst>
          </p:cNvPr>
          <p:cNvSpPr txBox="1"/>
          <p:nvPr/>
        </p:nvSpPr>
        <p:spPr>
          <a:xfrm>
            <a:off x="2725402" y="10385039"/>
            <a:ext cx="1979100" cy="790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rPr>
              <a:t>Helium-3</a:t>
            </a:r>
          </a:p>
        </p:txBody>
      </p:sp>
      <p:sp>
        <p:nvSpPr>
          <p:cNvPr id="51" name="TextBox 50">
            <a:extLst>
              <a:ext uri="{FF2B5EF4-FFF2-40B4-BE49-F238E27FC236}">
                <a16:creationId xmlns:a16="http://schemas.microsoft.com/office/drawing/2014/main" id="{0D997919-3DCA-FC0E-F634-818563A96BE6}"/>
              </a:ext>
            </a:extLst>
          </p:cNvPr>
          <p:cNvSpPr txBox="1"/>
          <p:nvPr/>
        </p:nvSpPr>
        <p:spPr>
          <a:xfrm>
            <a:off x="7401741" y="8624810"/>
            <a:ext cx="2654283"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rPr>
              <a:t>Triton(H-3)</a:t>
            </a:r>
          </a:p>
          <a:p>
            <a:pPr marL="0" marR="0" indent="0" algn="l" defTabSz="821531" rtl="0" fontAlgn="auto" latinLnBrk="0" hangingPunct="0">
              <a:lnSpc>
                <a:spcPct val="120000"/>
              </a:lnSpc>
              <a:spcBef>
                <a:spcPts val="0"/>
              </a:spcBef>
              <a:spcAft>
                <a:spcPts val="0"/>
              </a:spcAft>
              <a:buClrTx/>
              <a:buSzTx/>
              <a:buFontTx/>
              <a:buNone/>
              <a:tabLst/>
            </a:pPr>
            <a:r>
              <a:rPr lang="en-US" sz="3500" dirty="0">
                <a:solidFill>
                  <a:schemeClr val="bg1"/>
                </a:solidFill>
              </a:rPr>
              <a:t>K.E: 191 keV</a:t>
            </a:r>
            <a:endPar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53" name="TextBox 52">
            <a:extLst>
              <a:ext uri="{FF2B5EF4-FFF2-40B4-BE49-F238E27FC236}">
                <a16:creationId xmlns:a16="http://schemas.microsoft.com/office/drawing/2014/main" id="{D9E387D6-018F-C324-138F-D6D8872E3650}"/>
              </a:ext>
            </a:extLst>
          </p:cNvPr>
          <p:cNvSpPr txBox="1"/>
          <p:nvPr/>
        </p:nvSpPr>
        <p:spPr>
          <a:xfrm>
            <a:off x="7531881" y="10563569"/>
            <a:ext cx="2747124"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3500" dirty="0">
                <a:solidFill>
                  <a:schemeClr val="bg1"/>
                </a:solidFill>
              </a:rPr>
              <a:t>Proton(H-1)</a:t>
            </a:r>
            <a:br>
              <a:rPr lang="en-US" sz="3500" dirty="0">
                <a:solidFill>
                  <a:schemeClr val="bg1"/>
                </a:solidFill>
              </a:rPr>
            </a:br>
            <a:r>
              <a:rPr lang="en-US" sz="3500" dirty="0">
                <a:solidFill>
                  <a:schemeClr val="bg1"/>
                </a:solidFill>
              </a:rPr>
              <a:t>K.E: 573 keV</a:t>
            </a:r>
            <a:endParaRPr kumimoji="0" lang="en-US" sz="3500" b="0" i="0" u="none" strike="noStrike" cap="none" spc="0" normalizeH="0" baseline="0" dirty="0">
              <a:ln>
                <a:noFill/>
              </a:ln>
              <a:solidFill>
                <a:schemeClr val="bg1"/>
              </a:solidFill>
              <a:effectLst/>
              <a:uFillTx/>
              <a:latin typeface="Muli Regular"/>
              <a:ea typeface="Muli Regular"/>
              <a:cs typeface="Muli Regular"/>
              <a:sym typeface="Muli Regular"/>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7CDB13A-E799-628C-AC8E-6197EAE408B4}"/>
                  </a:ext>
                </a:extLst>
              </p:cNvPr>
              <p:cNvSpPr txBox="1"/>
              <p:nvPr/>
            </p:nvSpPr>
            <p:spPr>
              <a:xfrm>
                <a:off x="266443" y="5514363"/>
                <a:ext cx="10075360"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4000" b="1" dirty="0">
                    <a:solidFill>
                      <a:schemeClr val="bg1"/>
                    </a:solidFill>
                  </a:rPr>
                  <a:t>Fig: </a:t>
                </a:r>
                <a:r>
                  <a:rPr kumimoji="0" lang="en-US" sz="4000" b="0" i="0" u="none" strike="noStrike" cap="none" spc="0" normalizeH="0" baseline="0" dirty="0">
                    <a:ln>
                      <a:noFill/>
                    </a:ln>
                    <a:solidFill>
                      <a:schemeClr val="bg1"/>
                    </a:solidFill>
                    <a:effectLst/>
                    <a:uFillTx/>
                    <a:sym typeface="Muli Regular"/>
                  </a:rPr>
                  <a:t>PNH </a:t>
                </a:r>
                <a14:m>
                  <m:oMath xmlns:m="http://schemas.openxmlformats.org/officeDocument/2006/math">
                    <m:sSup>
                      <m:sSupPr>
                        <m:ctrlP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ctrlPr>
                      </m:sSupPr>
                      <m:e>
                        <m: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t>25</m:t>
                        </m:r>
                      </m:e>
                      <m:sup>
                        <m:r>
                          <a:rPr kumimoji="0" lang="en-US" sz="4000" b="0" i="1" u="none" strike="noStrike" cap="none" spc="0" normalizeH="0" baseline="0" smtClean="0">
                            <a:ln>
                              <a:noFill/>
                            </a:ln>
                            <a:solidFill>
                              <a:schemeClr val="bg1"/>
                            </a:solidFill>
                            <a:effectLst/>
                            <a:uFillTx/>
                            <a:latin typeface="Cambria Math" panose="02040503050406030204" pitchFamily="18" charset="0"/>
                            <a:sym typeface="Muli Regular"/>
                          </a:rPr>
                          <m:t>𝑇𝑀</m:t>
                        </m:r>
                      </m:sup>
                    </m:sSup>
                  </m:oMath>
                </a14:m>
                <a:r>
                  <a:rPr kumimoji="0" lang="en-US" sz="4000" b="0" i="0" u="none" strike="noStrike" cap="none" spc="0" normalizeH="0" baseline="0" dirty="0">
                    <a:ln>
                      <a:noFill/>
                    </a:ln>
                    <a:solidFill>
                      <a:schemeClr val="bg1"/>
                    </a:solidFill>
                    <a:effectLst/>
                    <a:uFillTx/>
                    <a:sym typeface="Muli Regular"/>
                  </a:rPr>
                  <a:t> Helium-3</a:t>
                </a:r>
                <a:r>
                  <a:rPr kumimoji="0" lang="en-US" sz="4000" b="0" i="0" u="none" strike="noStrike" cap="none" spc="0" normalizeH="0" dirty="0">
                    <a:ln>
                      <a:noFill/>
                    </a:ln>
                    <a:solidFill>
                      <a:schemeClr val="bg1"/>
                    </a:solidFill>
                    <a:effectLst/>
                    <a:uFillTx/>
                    <a:sym typeface="Muli Regular"/>
                  </a:rPr>
                  <a:t> proportional </a:t>
                </a:r>
                <a:r>
                  <a:rPr lang="en-US" sz="4000" dirty="0">
                    <a:solidFill>
                      <a:schemeClr val="bg1"/>
                    </a:solidFill>
                  </a:rPr>
                  <a:t>c</a:t>
                </a:r>
                <a:r>
                  <a:rPr kumimoji="0" lang="en-US" sz="4000" b="0" i="0" u="none" strike="noStrike" cap="none" spc="0" normalizeH="0" dirty="0">
                    <a:ln>
                      <a:noFill/>
                    </a:ln>
                    <a:solidFill>
                      <a:schemeClr val="bg1"/>
                    </a:solidFill>
                    <a:effectLst/>
                    <a:uFillTx/>
                    <a:sym typeface="Muli Regular"/>
                  </a:rPr>
                  <a:t>ounter </a:t>
                </a:r>
                <a:r>
                  <a:rPr lang="en-US" sz="4000" dirty="0">
                    <a:solidFill>
                      <a:schemeClr val="bg1"/>
                    </a:solidFill>
                  </a:rPr>
                  <a:t>t</a:t>
                </a:r>
                <a:r>
                  <a:rPr kumimoji="0" lang="en-US" sz="4000" b="0" i="0" u="none" strike="noStrike" cap="none" spc="0" normalizeH="0" dirty="0">
                    <a:ln>
                      <a:noFill/>
                    </a:ln>
                    <a:solidFill>
                      <a:schemeClr val="bg1"/>
                    </a:solidFill>
                    <a:effectLst/>
                    <a:uFillTx/>
                    <a:sym typeface="Muli Regular"/>
                  </a:rPr>
                  <a:t>ube</a:t>
                </a:r>
                <a:r>
                  <a:rPr lang="en-US" sz="4000" dirty="0">
                    <a:solidFill>
                      <a:schemeClr val="bg1"/>
                    </a:solidFill>
                  </a:rPr>
                  <a:t>. Image credit: </a:t>
                </a:r>
                <a:r>
                  <a:rPr kumimoji="0" lang="en-US" sz="4000" b="0" i="0" u="none" strike="noStrike" cap="none" spc="0" normalizeH="0" dirty="0" err="1">
                    <a:ln>
                      <a:noFill/>
                    </a:ln>
                    <a:solidFill>
                      <a:schemeClr val="bg1"/>
                    </a:solidFill>
                    <a:effectLst/>
                    <a:uFillTx/>
                    <a:sym typeface="Muli Regular"/>
                  </a:rPr>
                  <a:t>Mirion</a:t>
                </a:r>
                <a:r>
                  <a:rPr kumimoji="0" lang="en-US" sz="4000" b="0" i="0" u="none" strike="noStrike" cap="none" spc="0" normalizeH="0" dirty="0">
                    <a:ln>
                      <a:noFill/>
                    </a:ln>
                    <a:solidFill>
                      <a:schemeClr val="bg1"/>
                    </a:solidFill>
                    <a:effectLst/>
                    <a:uFillTx/>
                    <a:sym typeface="Muli Regular"/>
                  </a:rPr>
                  <a:t> Technologies </a:t>
                </a:r>
                <a:endParaRPr kumimoji="0" lang="en-US" sz="4000" b="0" i="0" u="none" strike="noStrike" cap="none" spc="0" normalizeH="0" baseline="0" dirty="0">
                  <a:ln>
                    <a:noFill/>
                  </a:ln>
                  <a:solidFill>
                    <a:schemeClr val="bg1"/>
                  </a:solidFill>
                  <a:effectLst/>
                  <a:uFillTx/>
                  <a:sym typeface="Muli Regular"/>
                </a:endParaRPr>
              </a:p>
            </p:txBody>
          </p:sp>
        </mc:Choice>
        <mc:Fallback xmlns="">
          <p:sp>
            <p:nvSpPr>
              <p:cNvPr id="55" name="TextBox 54">
                <a:extLst>
                  <a:ext uri="{FF2B5EF4-FFF2-40B4-BE49-F238E27FC236}">
                    <a16:creationId xmlns:a16="http://schemas.microsoft.com/office/drawing/2014/main" id="{A7CDB13A-E799-628C-AC8E-6197EAE408B4}"/>
                  </a:ext>
                </a:extLst>
              </p:cNvPr>
              <p:cNvSpPr txBox="1">
                <a:spLocks noRot="1" noChangeAspect="1" noMove="1" noResize="1" noEditPoints="1" noAdjustHandles="1" noChangeArrowheads="1" noChangeShapeType="1" noTextEdit="1"/>
              </p:cNvSpPr>
              <p:nvPr/>
            </p:nvSpPr>
            <p:spPr>
              <a:xfrm>
                <a:off x="266443" y="5514363"/>
                <a:ext cx="10075360" cy="1621597"/>
              </a:xfrm>
              <a:prstGeom prst="rect">
                <a:avLst/>
              </a:prstGeom>
              <a:blipFill>
                <a:blip r:embed="rId13"/>
                <a:stretch>
                  <a:fillRect l="-121" t="-376" r="-1150" b="-10902"/>
                </a:stretch>
              </a:blipFill>
              <a:ln w="12700" cap="flat">
                <a:noFill/>
                <a:miter lim="400000"/>
              </a:ln>
              <a:effectLst/>
            </p:spPr>
            <p:txBody>
              <a:bodyPr/>
              <a:lstStyle/>
              <a:p>
                <a:r>
                  <a:rPr lang="en-US">
                    <a:noFill/>
                  </a:rPr>
                  <a:t> </a:t>
                </a:r>
              </a:p>
            </p:txBody>
          </p:sp>
        </mc:Fallback>
      </mc:AlternateContent>
      <p:pic>
        <p:nvPicPr>
          <p:cNvPr id="54" name="Picture 53" descr="A silver cylinder with a white cap&#10;&#10;AI-generated content may be incorrect.">
            <a:extLst>
              <a:ext uri="{FF2B5EF4-FFF2-40B4-BE49-F238E27FC236}">
                <a16:creationId xmlns:a16="http://schemas.microsoft.com/office/drawing/2014/main" id="{63D31289-4D38-F30F-E3A7-CB7762FFDC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9896901">
            <a:off x="-728649" y="614869"/>
            <a:ext cx="11725204" cy="7712865"/>
          </a:xfrm>
          <a:prstGeom prst="rect">
            <a:avLst/>
          </a:prstGeom>
        </p:spPr>
      </p:pic>
    </p:spTree>
    <p:extLst>
      <p:ext uri="{BB962C8B-B14F-4D97-AF65-F5344CB8AC3E}">
        <p14:creationId xmlns:p14="http://schemas.microsoft.com/office/powerpoint/2010/main" val="3271214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20055E-0FCA-071C-D325-85CDDE58142B}"/>
            </a:ext>
          </a:extLst>
        </p:cNvPr>
        <p:cNvGrpSpPr/>
        <p:nvPr/>
      </p:nvGrpSpPr>
      <p:grpSpPr>
        <a:xfrm>
          <a:off x="0" y="0"/>
          <a:ext cx="0" cy="0"/>
          <a:chOff x="0" y="0"/>
          <a:chExt cx="0" cy="0"/>
        </a:xfrm>
      </p:grpSpPr>
      <p:sp>
        <p:nvSpPr>
          <p:cNvPr id="138" name="Slide Number">
            <a:extLst>
              <a:ext uri="{FF2B5EF4-FFF2-40B4-BE49-F238E27FC236}">
                <a16:creationId xmlns:a16="http://schemas.microsoft.com/office/drawing/2014/main" id="{30907B39-7A50-A4B2-4F3F-D9E2509DEFDD}"/>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a:t>
            </a:fld>
            <a:endParaRPr dirty="0"/>
          </a:p>
        </p:txBody>
      </p:sp>
      <p:sp>
        <p:nvSpPr>
          <p:cNvPr id="2" name="TextBox 1">
            <a:extLst>
              <a:ext uri="{FF2B5EF4-FFF2-40B4-BE49-F238E27FC236}">
                <a16:creationId xmlns:a16="http://schemas.microsoft.com/office/drawing/2014/main" id="{825F8316-4A25-AD94-4FDB-01B85BED8D18}"/>
              </a:ext>
            </a:extLst>
          </p:cNvPr>
          <p:cNvSpPr txBox="1"/>
          <p:nvPr/>
        </p:nvSpPr>
        <p:spPr>
          <a:xfrm>
            <a:off x="341943" y="-7642"/>
            <a:ext cx="21862074" cy="4871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9600" b="1" dirty="0">
                <a:solidFill>
                  <a:schemeClr val="bg1"/>
                </a:solidFill>
              </a:rPr>
              <a:t>Limitation of Helium-3:</a:t>
            </a:r>
          </a:p>
          <a:p>
            <a:r>
              <a:rPr lang="en-US" sz="8000" dirty="0">
                <a:solidFill>
                  <a:schemeClr val="bg1"/>
                </a:solidFill>
                <a:sym typeface="Wingdings" panose="05000000000000000000" pitchFamily="2" charset="2"/>
              </a:rPr>
              <a:t>	</a:t>
            </a:r>
            <a:r>
              <a:rPr lang="en-US" sz="6600" dirty="0">
                <a:solidFill>
                  <a:schemeClr val="bg1"/>
                </a:solidFill>
                <a:sym typeface="Wingdings" panose="05000000000000000000" pitchFamily="2" charset="2"/>
              </a:rPr>
              <a:t>Slow neutrons only</a:t>
            </a:r>
            <a:br>
              <a:rPr lang="en-US" sz="8000" dirty="0">
                <a:solidFill>
                  <a:schemeClr val="bg1"/>
                </a:solidFill>
                <a:sym typeface="Wingdings" panose="05000000000000000000" pitchFamily="2" charset="2"/>
              </a:rPr>
            </a:br>
            <a:endParaRPr kumimoji="0" lang="en-US" sz="8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5" name="TextBox 4">
            <a:extLst>
              <a:ext uri="{FF2B5EF4-FFF2-40B4-BE49-F238E27FC236}">
                <a16:creationId xmlns:a16="http://schemas.microsoft.com/office/drawing/2014/main" id="{3AFCACA6-91DF-D360-2E36-5F53A2EFEBBA}"/>
              </a:ext>
            </a:extLst>
          </p:cNvPr>
          <p:cNvSpPr txBox="1"/>
          <p:nvPr/>
        </p:nvSpPr>
        <p:spPr>
          <a:xfrm>
            <a:off x="14485177" y="6234460"/>
            <a:ext cx="8673458"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Cross-Section plot for He-3 and He-4 interactions (</a:t>
            </a:r>
            <a:r>
              <a:rPr lang="en-US" sz="4000" b="1" dirty="0">
                <a:solidFill>
                  <a:schemeClr val="bg1"/>
                </a:solidFill>
              </a:rPr>
              <a:t>Piscitelli et.al, </a:t>
            </a:r>
            <a:r>
              <a:rPr lang="en-US" sz="4000" b="1" i="1" dirty="0">
                <a:solidFill>
                  <a:schemeClr val="bg1"/>
                </a:solidFill>
              </a:rPr>
              <a:t>Eur. Phys. J. Plus</a:t>
            </a:r>
            <a:r>
              <a:rPr lang="en-US" sz="4000" b="1" dirty="0">
                <a:solidFill>
                  <a:schemeClr val="bg1"/>
                </a:solidFill>
              </a:rPr>
              <a:t> 135, 577, 2020</a:t>
            </a:r>
            <a:r>
              <a:rPr lang="en-US" sz="4000" dirty="0">
                <a:solidFill>
                  <a:schemeClr val="bg1"/>
                </a:solidFill>
              </a:rPr>
              <a:t>)</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grpSp>
        <p:nvGrpSpPr>
          <p:cNvPr id="11" name="Group 10">
            <a:extLst>
              <a:ext uri="{FF2B5EF4-FFF2-40B4-BE49-F238E27FC236}">
                <a16:creationId xmlns:a16="http://schemas.microsoft.com/office/drawing/2014/main" id="{BE1CEF53-984E-1434-2C3D-B6939A664190}"/>
              </a:ext>
            </a:extLst>
          </p:cNvPr>
          <p:cNvGrpSpPr/>
          <p:nvPr/>
        </p:nvGrpSpPr>
        <p:grpSpPr>
          <a:xfrm>
            <a:off x="1225365" y="3149554"/>
            <a:ext cx="12483192" cy="9306889"/>
            <a:chOff x="341943" y="3189311"/>
            <a:chExt cx="12483192" cy="9306889"/>
          </a:xfrm>
        </p:grpSpPr>
        <p:grpSp>
          <p:nvGrpSpPr>
            <p:cNvPr id="10" name="Group 9">
              <a:extLst>
                <a:ext uri="{FF2B5EF4-FFF2-40B4-BE49-F238E27FC236}">
                  <a16:creationId xmlns:a16="http://schemas.microsoft.com/office/drawing/2014/main" id="{2779A1BF-AE2E-0641-906C-4A83F6BD7143}"/>
                </a:ext>
              </a:extLst>
            </p:cNvPr>
            <p:cNvGrpSpPr/>
            <p:nvPr/>
          </p:nvGrpSpPr>
          <p:grpSpPr>
            <a:xfrm>
              <a:off x="341943" y="3189311"/>
              <a:ext cx="12483192" cy="9253052"/>
              <a:chOff x="341943" y="3189311"/>
              <a:chExt cx="12483192" cy="9253052"/>
            </a:xfrm>
          </p:grpSpPr>
          <p:pic>
            <p:nvPicPr>
              <p:cNvPr id="4" name="Picture 3" descr="A graph of energy and energy&#10;&#10;AI-generated content may be incorrect.">
                <a:extLst>
                  <a:ext uri="{FF2B5EF4-FFF2-40B4-BE49-F238E27FC236}">
                    <a16:creationId xmlns:a16="http://schemas.microsoft.com/office/drawing/2014/main" id="{6AD7C495-38A7-5151-FD51-C1F2167E41A5}"/>
                  </a:ext>
                </a:extLst>
              </p:cNvPr>
              <p:cNvPicPr>
                <a:picLocks noChangeAspect="1"/>
              </p:cNvPicPr>
              <p:nvPr/>
            </p:nvPicPr>
            <p:blipFill>
              <a:blip r:embed="rId3">
                <a:extLst>
                  <a:ext uri="{28A0092B-C50C-407E-A947-70E740481C1C}">
                    <a14:useLocalDpi xmlns:a14="http://schemas.microsoft.com/office/drawing/2010/main" val="0"/>
                  </a:ext>
                </a:extLst>
              </a:blip>
              <a:srcRect b="13237"/>
              <a:stretch>
                <a:fillRect/>
              </a:stretch>
            </p:blipFill>
            <p:spPr>
              <a:xfrm>
                <a:off x="341943" y="3189311"/>
                <a:ext cx="12483192" cy="9253050"/>
              </a:xfrm>
              <a:prstGeom prst="rect">
                <a:avLst/>
              </a:prstGeom>
            </p:spPr>
          </p:pic>
          <p:sp>
            <p:nvSpPr>
              <p:cNvPr id="8" name="Rectangle 7">
                <a:extLst>
                  <a:ext uri="{FF2B5EF4-FFF2-40B4-BE49-F238E27FC236}">
                    <a16:creationId xmlns:a16="http://schemas.microsoft.com/office/drawing/2014/main" id="{B8717094-A79A-14E1-AD74-1508FDC1AD8C}"/>
                  </a:ext>
                </a:extLst>
              </p:cNvPr>
              <p:cNvSpPr/>
              <p:nvPr/>
            </p:nvSpPr>
            <p:spPr>
              <a:xfrm>
                <a:off x="423810" y="5446644"/>
                <a:ext cx="934278" cy="393589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679E2868-5EEB-AF8C-C835-FDD18F799BA4}"/>
                  </a:ext>
                </a:extLst>
              </p:cNvPr>
              <p:cNvSpPr/>
              <p:nvPr/>
            </p:nvSpPr>
            <p:spPr>
              <a:xfrm rot="5400000">
                <a:off x="6513149" y="10240845"/>
                <a:ext cx="467140" cy="393589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6" name="TextBox 5">
              <a:extLst>
                <a:ext uri="{FF2B5EF4-FFF2-40B4-BE49-F238E27FC236}">
                  <a16:creationId xmlns:a16="http://schemas.microsoft.com/office/drawing/2014/main" id="{A615103E-DB8D-91D7-A445-B74E8B8A3151}"/>
                </a:ext>
              </a:extLst>
            </p:cNvPr>
            <p:cNvSpPr txBox="1"/>
            <p:nvPr/>
          </p:nvSpPr>
          <p:spPr>
            <a:xfrm rot="16200000">
              <a:off x="-1475221" y="7374369"/>
              <a:ext cx="4517261"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rPr>
                <a:t>Cross-section (barns)</a:t>
              </a:r>
            </a:p>
          </p:txBody>
        </p:sp>
        <p:sp>
          <p:nvSpPr>
            <p:cNvPr id="7" name="TextBox 6">
              <a:extLst>
                <a:ext uri="{FF2B5EF4-FFF2-40B4-BE49-F238E27FC236}">
                  <a16:creationId xmlns:a16="http://schemas.microsoft.com/office/drawing/2014/main" id="{926B4681-0E67-C326-059E-ADD698BDC57D}"/>
                </a:ext>
              </a:extLst>
            </p:cNvPr>
            <p:cNvSpPr txBox="1"/>
            <p:nvPr/>
          </p:nvSpPr>
          <p:spPr>
            <a:xfrm>
              <a:off x="5473935" y="11613267"/>
              <a:ext cx="254556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rPr>
                <a:t>Energy (eV)</a:t>
              </a:r>
            </a:p>
          </p:txBody>
        </p:sp>
      </p:grpSp>
    </p:spTree>
    <p:extLst>
      <p:ext uri="{BB962C8B-B14F-4D97-AF65-F5344CB8AC3E}">
        <p14:creationId xmlns:p14="http://schemas.microsoft.com/office/powerpoint/2010/main" val="36915207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941611E-74B8-1451-9785-A6136D029714}"/>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6A077581-3196-E6A4-F72F-C5F7424DE2FE}"/>
              </a:ext>
            </a:extLst>
          </p:cNvPr>
          <p:cNvSpPr txBox="1"/>
          <p:nvPr/>
        </p:nvSpPr>
        <p:spPr>
          <a:xfrm>
            <a:off x="19429338" y="5922407"/>
            <a:ext cx="220258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bg1"/>
                </a:solidFill>
              </a:rPr>
              <a:t>11 MeV</a:t>
            </a:r>
            <a:endPar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17" name="TextBox 16">
            <a:extLst>
              <a:ext uri="{FF2B5EF4-FFF2-40B4-BE49-F238E27FC236}">
                <a16:creationId xmlns:a16="http://schemas.microsoft.com/office/drawing/2014/main" id="{F06FA97E-B4B3-762F-C838-1FB2609504B2}"/>
              </a:ext>
            </a:extLst>
          </p:cNvPr>
          <p:cNvSpPr txBox="1"/>
          <p:nvPr/>
        </p:nvSpPr>
        <p:spPr>
          <a:xfrm>
            <a:off x="14854331" y="5922408"/>
            <a:ext cx="220258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bg1"/>
                </a:solidFill>
              </a:rPr>
              <a:t>0.1 MeV</a:t>
            </a:r>
            <a:endPar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16" name="TextBox 15">
            <a:extLst>
              <a:ext uri="{FF2B5EF4-FFF2-40B4-BE49-F238E27FC236}">
                <a16:creationId xmlns:a16="http://schemas.microsoft.com/office/drawing/2014/main" id="{2C6EC959-21C7-E0E5-CB71-198FA533CECF}"/>
              </a:ext>
            </a:extLst>
          </p:cNvPr>
          <p:cNvSpPr txBox="1"/>
          <p:nvPr/>
        </p:nvSpPr>
        <p:spPr>
          <a:xfrm>
            <a:off x="5201747" y="5971176"/>
            <a:ext cx="220258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bg1"/>
                </a:solidFill>
              </a:rPr>
              <a:t>0.025 eV</a:t>
            </a:r>
            <a:endPar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15" name="TextBox 14">
            <a:extLst>
              <a:ext uri="{FF2B5EF4-FFF2-40B4-BE49-F238E27FC236}">
                <a16:creationId xmlns:a16="http://schemas.microsoft.com/office/drawing/2014/main" id="{CCBBAD05-58DA-F32F-C322-D7197CB52638}"/>
              </a:ext>
            </a:extLst>
          </p:cNvPr>
          <p:cNvSpPr txBox="1"/>
          <p:nvPr/>
        </p:nvSpPr>
        <p:spPr>
          <a:xfrm>
            <a:off x="1675758" y="6040501"/>
            <a:ext cx="58211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rPr>
              <a:t>0</a:t>
            </a:r>
          </a:p>
        </p:txBody>
      </p:sp>
      <p:sp>
        <p:nvSpPr>
          <p:cNvPr id="138" name="Slide Number">
            <a:extLst>
              <a:ext uri="{FF2B5EF4-FFF2-40B4-BE49-F238E27FC236}">
                <a16:creationId xmlns:a16="http://schemas.microsoft.com/office/drawing/2014/main" id="{C948D3C4-4E68-3449-DE8A-F9330CED5A4D}"/>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dirty="0"/>
          </a:p>
        </p:txBody>
      </p:sp>
      <p:sp>
        <p:nvSpPr>
          <p:cNvPr id="2" name="TextBox 1">
            <a:extLst>
              <a:ext uri="{FF2B5EF4-FFF2-40B4-BE49-F238E27FC236}">
                <a16:creationId xmlns:a16="http://schemas.microsoft.com/office/drawing/2014/main" id="{F199DE61-B501-FB73-4DE1-A04C6B35ABCC}"/>
              </a:ext>
            </a:extLst>
          </p:cNvPr>
          <p:cNvSpPr txBox="1"/>
          <p:nvPr/>
        </p:nvSpPr>
        <p:spPr>
          <a:xfrm>
            <a:off x="341943" y="-7642"/>
            <a:ext cx="21862074" cy="4871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9600" b="1" dirty="0">
                <a:solidFill>
                  <a:schemeClr val="bg1"/>
                </a:solidFill>
              </a:rPr>
              <a:t>Limitation of Helium-3:</a:t>
            </a:r>
          </a:p>
          <a:p>
            <a:r>
              <a:rPr lang="en-US" sz="8000" dirty="0">
                <a:solidFill>
                  <a:schemeClr val="bg1"/>
                </a:solidFill>
                <a:sym typeface="Wingdings" panose="05000000000000000000" pitchFamily="2" charset="2"/>
              </a:rPr>
              <a:t>	</a:t>
            </a:r>
            <a:r>
              <a:rPr lang="en-US" sz="6600" dirty="0">
                <a:solidFill>
                  <a:schemeClr val="bg1"/>
                </a:solidFill>
                <a:sym typeface="Wingdings" panose="05000000000000000000" pitchFamily="2" charset="2"/>
              </a:rPr>
              <a:t>Slow neutrons only</a:t>
            </a:r>
            <a:br>
              <a:rPr lang="en-US" sz="8000" dirty="0">
                <a:solidFill>
                  <a:schemeClr val="bg1"/>
                </a:solidFill>
                <a:sym typeface="Wingdings" panose="05000000000000000000" pitchFamily="2" charset="2"/>
              </a:rPr>
            </a:br>
            <a:endParaRPr kumimoji="0" lang="en-US" sz="8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cxnSp>
        <p:nvCxnSpPr>
          <p:cNvPr id="3" name="Straight Connector 2">
            <a:extLst>
              <a:ext uri="{FF2B5EF4-FFF2-40B4-BE49-F238E27FC236}">
                <a16:creationId xmlns:a16="http://schemas.microsoft.com/office/drawing/2014/main" id="{19ADDB28-5B58-7763-467F-200B8D676C6E}"/>
              </a:ext>
            </a:extLst>
          </p:cNvPr>
          <p:cNvCxnSpPr/>
          <p:nvPr/>
        </p:nvCxnSpPr>
        <p:spPr>
          <a:xfrm flipV="1">
            <a:off x="1895278" y="6798466"/>
            <a:ext cx="0" cy="365759"/>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ED671315-2B1E-FBAD-B5DA-AA8CF02B1A86}"/>
              </a:ext>
            </a:extLst>
          </p:cNvPr>
          <p:cNvCxnSpPr>
            <a:cxnSpLocks/>
          </p:cNvCxnSpPr>
          <p:nvPr/>
        </p:nvCxnSpPr>
        <p:spPr>
          <a:xfrm flipV="1">
            <a:off x="6019208" y="6801379"/>
            <a:ext cx="0" cy="365759"/>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CB141AA3-819C-E98D-18F2-99C7C75B75F0}"/>
              </a:ext>
            </a:extLst>
          </p:cNvPr>
          <p:cNvCxnSpPr/>
          <p:nvPr/>
        </p:nvCxnSpPr>
        <p:spPr>
          <a:xfrm flipV="1">
            <a:off x="15955625" y="6798467"/>
            <a:ext cx="0" cy="365759"/>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10E642AB-521F-87FE-CCFA-F94D58FC7BFB}"/>
              </a:ext>
            </a:extLst>
          </p:cNvPr>
          <p:cNvCxnSpPr/>
          <p:nvPr/>
        </p:nvCxnSpPr>
        <p:spPr>
          <a:xfrm flipV="1">
            <a:off x="20168708" y="6801378"/>
            <a:ext cx="0" cy="365759"/>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1B8B1B00-4C06-D848-5234-BA67B7811EF2}"/>
              </a:ext>
            </a:extLst>
          </p:cNvPr>
          <p:cNvSpPr txBox="1"/>
          <p:nvPr/>
        </p:nvSpPr>
        <p:spPr>
          <a:xfrm>
            <a:off x="2288440" y="7666000"/>
            <a:ext cx="410904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rPr>
              <a:t>Slow neutrons</a:t>
            </a:r>
          </a:p>
        </p:txBody>
      </p:sp>
      <p:sp>
        <p:nvSpPr>
          <p:cNvPr id="20" name="TextBox 19">
            <a:extLst>
              <a:ext uri="{FF2B5EF4-FFF2-40B4-BE49-F238E27FC236}">
                <a16:creationId xmlns:a16="http://schemas.microsoft.com/office/drawing/2014/main" id="{F0901972-6A69-76BC-C70D-3F292F12D784}"/>
              </a:ext>
            </a:extLst>
          </p:cNvPr>
          <p:cNvSpPr txBox="1"/>
          <p:nvPr/>
        </p:nvSpPr>
        <p:spPr>
          <a:xfrm>
            <a:off x="8502694" y="7748327"/>
            <a:ext cx="5257074"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bg1"/>
                </a:solidFill>
              </a:rPr>
              <a:t>Epit</a:t>
            </a:r>
            <a:r>
              <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rPr>
              <a:t>hermal neutrons</a:t>
            </a:r>
          </a:p>
        </p:txBody>
      </p:sp>
      <p:sp>
        <p:nvSpPr>
          <p:cNvPr id="21" name="TextBox 20">
            <a:extLst>
              <a:ext uri="{FF2B5EF4-FFF2-40B4-BE49-F238E27FC236}">
                <a16:creationId xmlns:a16="http://schemas.microsoft.com/office/drawing/2014/main" id="{BB6D4D95-ACD6-BFCD-3119-67AE8FA86964}"/>
              </a:ext>
            </a:extLst>
          </p:cNvPr>
          <p:cNvSpPr txBox="1"/>
          <p:nvPr/>
        </p:nvSpPr>
        <p:spPr>
          <a:xfrm>
            <a:off x="16621523" y="7643331"/>
            <a:ext cx="3547185"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Muli Regular"/>
                <a:ea typeface="Muli Regular"/>
                <a:cs typeface="Muli Regular"/>
                <a:sym typeface="Muli Regular"/>
              </a:rPr>
              <a:t>Fast neutrons</a:t>
            </a:r>
          </a:p>
        </p:txBody>
      </p:sp>
      <p:sp>
        <p:nvSpPr>
          <p:cNvPr id="22" name="Left Brace 21">
            <a:extLst>
              <a:ext uri="{FF2B5EF4-FFF2-40B4-BE49-F238E27FC236}">
                <a16:creationId xmlns:a16="http://schemas.microsoft.com/office/drawing/2014/main" id="{58FFDEFE-6CA6-7574-B295-6C89063BF618}"/>
              </a:ext>
            </a:extLst>
          </p:cNvPr>
          <p:cNvSpPr/>
          <p:nvPr/>
        </p:nvSpPr>
        <p:spPr>
          <a:xfrm rot="16200000">
            <a:off x="3636786" y="5586369"/>
            <a:ext cx="640918" cy="4123930"/>
          </a:xfrm>
          <a:prstGeom prst="leftBrace">
            <a:avLst/>
          </a:prstGeom>
          <a:noFill/>
          <a:ln w="57150" cap="flat">
            <a:solidFill>
              <a:schemeClr val="accent4">
                <a:lumMod val="60000"/>
                <a:lumOff val="4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highlight>
                <a:srgbClr val="FFFF00"/>
              </a:highlight>
              <a:uFillTx/>
            </a:endParaRPr>
          </a:p>
        </p:txBody>
      </p:sp>
      <p:sp>
        <p:nvSpPr>
          <p:cNvPr id="23" name="Left Brace 22">
            <a:extLst>
              <a:ext uri="{FF2B5EF4-FFF2-40B4-BE49-F238E27FC236}">
                <a16:creationId xmlns:a16="http://schemas.microsoft.com/office/drawing/2014/main" id="{A7D057A1-8331-78F3-4F9C-18D2FD2DFA18}"/>
              </a:ext>
            </a:extLst>
          </p:cNvPr>
          <p:cNvSpPr/>
          <p:nvPr/>
        </p:nvSpPr>
        <p:spPr>
          <a:xfrm rot="16200000">
            <a:off x="10716231" y="2719396"/>
            <a:ext cx="657933" cy="9820854"/>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Left Brace 23">
            <a:extLst>
              <a:ext uri="{FF2B5EF4-FFF2-40B4-BE49-F238E27FC236}">
                <a16:creationId xmlns:a16="http://schemas.microsoft.com/office/drawing/2014/main" id="{8280E0C0-1197-133C-410E-89172D50092C}"/>
              </a:ext>
            </a:extLst>
          </p:cNvPr>
          <p:cNvSpPr/>
          <p:nvPr/>
        </p:nvSpPr>
        <p:spPr>
          <a:xfrm rot="16200000">
            <a:off x="17812695" y="5559351"/>
            <a:ext cx="640918" cy="4123929"/>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25" name="Straight Connector 24">
            <a:extLst>
              <a:ext uri="{FF2B5EF4-FFF2-40B4-BE49-F238E27FC236}">
                <a16:creationId xmlns:a16="http://schemas.microsoft.com/office/drawing/2014/main" id="{064056F0-EC84-865B-F46E-BE2621099C58}"/>
              </a:ext>
            </a:extLst>
          </p:cNvPr>
          <p:cNvCxnSpPr>
            <a:cxnSpLocks/>
          </p:cNvCxnSpPr>
          <p:nvPr/>
        </p:nvCxnSpPr>
        <p:spPr>
          <a:xfrm flipV="1">
            <a:off x="1868867" y="7156637"/>
            <a:ext cx="18299841" cy="1"/>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CED71FC1-EE31-FBA9-5921-05BAB4160D20}"/>
              </a:ext>
            </a:extLst>
          </p:cNvPr>
          <p:cNvSpPr txBox="1"/>
          <p:nvPr/>
        </p:nvSpPr>
        <p:spPr>
          <a:xfrm>
            <a:off x="170973" y="9747542"/>
            <a:ext cx="24042053" cy="1030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l" defTabSz="821531" rtl="0" fontAlgn="auto" latinLnBrk="0" hangingPunct="0">
              <a:lnSpc>
                <a:spcPct val="120000"/>
              </a:lnSpc>
              <a:spcBef>
                <a:spcPts val="0"/>
              </a:spcBef>
              <a:spcAft>
                <a:spcPts val="0"/>
              </a:spcAft>
              <a:buClrTx/>
              <a:buSzTx/>
              <a:buFont typeface="Wingdings" panose="05000000000000000000" pitchFamily="2" charset="2"/>
              <a:buChar char="v"/>
              <a:tabLst/>
            </a:pPr>
            <a:r>
              <a:rPr kumimoji="0" lang="en-US" sz="4800" b="1" i="0" u="none" strike="noStrike" cap="none" spc="0" normalizeH="0" baseline="0" dirty="0">
                <a:ln>
                  <a:noFill/>
                </a:ln>
                <a:solidFill>
                  <a:schemeClr val="accent4">
                    <a:lumMod val="40000"/>
                    <a:lumOff val="60000"/>
                  </a:schemeClr>
                </a:solidFill>
                <a:effectLst/>
                <a:uFillTx/>
                <a:latin typeface="Muli Regular"/>
                <a:ea typeface="Muli Regular"/>
                <a:cs typeface="Muli Regular"/>
                <a:sym typeface="Muli Regular"/>
              </a:rPr>
              <a:t>How to measure 0 - 11 MeV neutron counts with a detector that only detects slow neutrons</a:t>
            </a:r>
          </a:p>
        </p:txBody>
      </p:sp>
    </p:spTree>
    <p:extLst>
      <p:ext uri="{BB962C8B-B14F-4D97-AF65-F5344CB8AC3E}">
        <p14:creationId xmlns:p14="http://schemas.microsoft.com/office/powerpoint/2010/main" val="37837423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5B0F44-14D9-CF82-B9B7-CDDF1D2F09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E28B66-0034-FBD2-92B9-F73F4E592F2C}"/>
              </a:ext>
            </a:extLst>
          </p:cNvPr>
          <p:cNvSpPr>
            <a:spLocks noGrp="1"/>
          </p:cNvSpPr>
          <p:nvPr>
            <p:ph type="sldNum" sz="quarter" idx="2"/>
          </p:nvPr>
        </p:nvSpPr>
        <p:spPr/>
        <p:txBody>
          <a:bodyPr/>
          <a:lstStyle/>
          <a:p>
            <a:fld id="{86CB4B4D-7CA3-9044-876B-883B54F8677D}" type="slidenum">
              <a:rPr lang="en-US" smtClean="0"/>
              <a:t>8</a:t>
            </a:fld>
            <a:endParaRPr lang="en-US" dirty="0"/>
          </a:p>
        </p:txBody>
      </p:sp>
      <p:sp>
        <p:nvSpPr>
          <p:cNvPr id="10" name="Text Placeholder 1">
            <a:extLst>
              <a:ext uri="{FF2B5EF4-FFF2-40B4-BE49-F238E27FC236}">
                <a16:creationId xmlns:a16="http://schemas.microsoft.com/office/drawing/2014/main" id="{29DCF185-431E-8877-BDC9-5162CE2852AA}"/>
              </a:ext>
            </a:extLst>
          </p:cNvPr>
          <p:cNvSpPr>
            <a:spLocks noGrp="1"/>
          </p:cNvSpPr>
          <p:nvPr>
            <p:ph type="body" sz="quarter" idx="13"/>
          </p:nvPr>
        </p:nvSpPr>
        <p:spPr>
          <a:xfrm>
            <a:off x="751222" y="4640771"/>
            <a:ext cx="23257094" cy="2245742"/>
          </a:xfrm>
        </p:spPr>
        <p:txBody>
          <a:bodyPr/>
          <a:lstStyle/>
          <a:p>
            <a:pPr marL="457200" indent="-457200">
              <a:lnSpc>
                <a:spcPct val="150000"/>
              </a:lnSpc>
              <a:buFont typeface="Arial" panose="020B0604020202020204" pitchFamily="34" charset="0"/>
              <a:buChar char="•"/>
            </a:pPr>
            <a:r>
              <a:rPr lang="en-US" sz="4800" dirty="0"/>
              <a:t>Fast neutrons </a:t>
            </a:r>
            <a:r>
              <a:rPr lang="en-US" sz="4800" dirty="0">
                <a:sym typeface="Wingdings" panose="05000000000000000000" pitchFamily="2" charset="2"/>
              </a:rPr>
              <a:t>+</a:t>
            </a:r>
            <a:r>
              <a:rPr lang="en-US" sz="4800" dirty="0"/>
              <a:t> scattering </a:t>
            </a:r>
            <a:r>
              <a:rPr lang="en-US" sz="4800" dirty="0">
                <a:sym typeface="Wingdings" panose="05000000000000000000" pitchFamily="2" charset="2"/>
              </a:rPr>
              <a:t> </a:t>
            </a:r>
            <a:r>
              <a:rPr lang="en-US" sz="4800" dirty="0"/>
              <a:t>Slow neutrons (</a:t>
            </a:r>
            <a:r>
              <a:rPr lang="en-US" sz="4400" dirty="0"/>
              <a:t>Moderation: M. Joyce (Ed.), </a:t>
            </a:r>
            <a:r>
              <a:rPr lang="en-US" sz="4400" i="1" dirty="0"/>
              <a:t>Nuclear Engineering</a:t>
            </a:r>
            <a:r>
              <a:rPr lang="en-US" sz="4400" dirty="0"/>
              <a:t>)</a:t>
            </a:r>
          </a:p>
          <a:p>
            <a:pPr marL="457200" indent="-457200">
              <a:lnSpc>
                <a:spcPct val="150000"/>
              </a:lnSpc>
              <a:buFont typeface="Arial" panose="020B0604020202020204" pitchFamily="34" charset="0"/>
              <a:buChar char="•"/>
            </a:pPr>
            <a:r>
              <a:rPr lang="en-US" sz="4800" dirty="0"/>
              <a:t>Best moderation materials: Hydrogenous materials, example polyethylene and water</a:t>
            </a:r>
          </a:p>
        </p:txBody>
      </p:sp>
      <p:sp>
        <p:nvSpPr>
          <p:cNvPr id="6" name="Title 2">
            <a:extLst>
              <a:ext uri="{FF2B5EF4-FFF2-40B4-BE49-F238E27FC236}">
                <a16:creationId xmlns:a16="http://schemas.microsoft.com/office/drawing/2014/main" id="{0A907DED-E8CA-9C26-A961-2669877A9EAF}"/>
              </a:ext>
            </a:extLst>
          </p:cNvPr>
          <p:cNvSpPr>
            <a:spLocks noGrp="1"/>
          </p:cNvSpPr>
          <p:nvPr>
            <p:ph type="title"/>
          </p:nvPr>
        </p:nvSpPr>
        <p:spPr>
          <a:xfrm>
            <a:off x="751221" y="971620"/>
            <a:ext cx="17472983" cy="2545425"/>
          </a:xfrm>
        </p:spPr>
        <p:txBody>
          <a:bodyPr>
            <a:normAutofit fontScale="90000"/>
          </a:bodyPr>
          <a:lstStyle/>
          <a:p>
            <a:r>
              <a:rPr lang="en-US" sz="9600" b="1" dirty="0"/>
              <a:t>How do we detect fast neutrons:</a:t>
            </a:r>
            <a:br>
              <a:rPr lang="en-US" sz="9600" b="1" dirty="0"/>
            </a:br>
            <a:r>
              <a:rPr lang="en-US" sz="9600" b="1" dirty="0"/>
              <a:t>		</a:t>
            </a:r>
            <a:r>
              <a:rPr lang="en-US" sz="9600" b="1" dirty="0">
                <a:sym typeface="Wingdings" panose="05000000000000000000" pitchFamily="2" charset="2"/>
              </a:rPr>
              <a:t></a:t>
            </a:r>
            <a:r>
              <a:rPr lang="en-US" sz="9600" b="1" dirty="0"/>
              <a:t>Slow Them down!</a:t>
            </a:r>
            <a:br>
              <a:rPr lang="en-US" dirty="0"/>
            </a:br>
            <a:endParaRPr lang="en-US" dirty="0"/>
          </a:p>
        </p:txBody>
      </p:sp>
    </p:spTree>
    <p:extLst>
      <p:ext uri="{BB962C8B-B14F-4D97-AF65-F5344CB8AC3E}">
        <p14:creationId xmlns:p14="http://schemas.microsoft.com/office/powerpoint/2010/main" val="25853014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710B30-71BF-B328-C0C9-51B2CB338C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E2EC82-D6F5-4BA2-22A3-2D442642FF1C}"/>
              </a:ext>
            </a:extLst>
          </p:cNvPr>
          <p:cNvSpPr>
            <a:spLocks noGrp="1"/>
          </p:cNvSpPr>
          <p:nvPr>
            <p:ph type="sldNum" sz="quarter" idx="2"/>
          </p:nvPr>
        </p:nvSpPr>
        <p:spPr/>
        <p:txBody>
          <a:bodyPr/>
          <a:lstStyle/>
          <a:p>
            <a:fld id="{86CB4B4D-7CA3-9044-876B-883B54F8677D}" type="slidenum">
              <a:rPr lang="en-US" smtClean="0"/>
              <a:t>9</a:t>
            </a:fld>
            <a:endParaRPr lang="en-US" dirty="0"/>
          </a:p>
        </p:txBody>
      </p:sp>
      <p:sp>
        <p:nvSpPr>
          <p:cNvPr id="10" name="Text Placeholder 1">
            <a:extLst>
              <a:ext uri="{FF2B5EF4-FFF2-40B4-BE49-F238E27FC236}">
                <a16:creationId xmlns:a16="http://schemas.microsoft.com/office/drawing/2014/main" id="{5B63B31C-7581-1545-F07E-1576DB0ECD65}"/>
              </a:ext>
            </a:extLst>
          </p:cNvPr>
          <p:cNvSpPr>
            <a:spLocks noGrp="1"/>
          </p:cNvSpPr>
          <p:nvPr>
            <p:ph type="body" sz="quarter" idx="13"/>
          </p:nvPr>
        </p:nvSpPr>
        <p:spPr>
          <a:xfrm>
            <a:off x="751222" y="4640771"/>
            <a:ext cx="23481361" cy="2245742"/>
          </a:xfrm>
        </p:spPr>
        <p:txBody>
          <a:bodyPr/>
          <a:lstStyle/>
          <a:p>
            <a:pPr marL="457200" indent="-457200">
              <a:lnSpc>
                <a:spcPct val="150000"/>
              </a:lnSpc>
              <a:buFont typeface="Arial" panose="020B0604020202020204" pitchFamily="34" charset="0"/>
              <a:buChar char="•"/>
            </a:pPr>
            <a:r>
              <a:rPr lang="en-US" sz="4800" dirty="0"/>
              <a:t>Fast neutrons </a:t>
            </a:r>
            <a:r>
              <a:rPr lang="en-US" sz="4800" dirty="0">
                <a:sym typeface="Wingdings" panose="05000000000000000000" pitchFamily="2" charset="2"/>
              </a:rPr>
              <a:t>+</a:t>
            </a:r>
            <a:r>
              <a:rPr lang="en-US" sz="4800" dirty="0"/>
              <a:t> scattering </a:t>
            </a:r>
            <a:r>
              <a:rPr lang="en-US" sz="4800" dirty="0">
                <a:sym typeface="Wingdings" panose="05000000000000000000" pitchFamily="2" charset="2"/>
              </a:rPr>
              <a:t> </a:t>
            </a:r>
            <a:r>
              <a:rPr lang="en-US" sz="4800" dirty="0"/>
              <a:t>Slow neutrons (</a:t>
            </a:r>
            <a:r>
              <a:rPr lang="en-US" sz="4400" dirty="0"/>
              <a:t>Moderation: M. Joyce (Ed.), </a:t>
            </a:r>
            <a:r>
              <a:rPr lang="en-US" sz="4400" i="1" dirty="0"/>
              <a:t>Nuclear Engineering</a:t>
            </a:r>
            <a:r>
              <a:rPr lang="en-US" sz="4400" dirty="0"/>
              <a:t>)</a:t>
            </a:r>
          </a:p>
          <a:p>
            <a:pPr marL="457200" indent="-457200">
              <a:lnSpc>
                <a:spcPct val="150000"/>
              </a:lnSpc>
              <a:buFont typeface="Arial" panose="020B0604020202020204" pitchFamily="34" charset="0"/>
              <a:buChar char="•"/>
            </a:pPr>
            <a:r>
              <a:rPr lang="en-US" sz="4800" dirty="0"/>
              <a:t>Best moderation materials: Hydrogenous materials, example polyethylene and water</a:t>
            </a:r>
          </a:p>
        </p:txBody>
      </p:sp>
      <p:sp>
        <p:nvSpPr>
          <p:cNvPr id="12" name="Title 2">
            <a:extLst>
              <a:ext uri="{FF2B5EF4-FFF2-40B4-BE49-F238E27FC236}">
                <a16:creationId xmlns:a16="http://schemas.microsoft.com/office/drawing/2014/main" id="{E6525781-F23A-5E5F-8670-7F284669931F}"/>
              </a:ext>
            </a:extLst>
          </p:cNvPr>
          <p:cNvSpPr>
            <a:spLocks noGrp="1"/>
          </p:cNvSpPr>
          <p:nvPr>
            <p:ph type="title"/>
          </p:nvPr>
        </p:nvSpPr>
        <p:spPr>
          <a:xfrm>
            <a:off x="751221" y="971620"/>
            <a:ext cx="17472983" cy="2545425"/>
          </a:xfrm>
        </p:spPr>
        <p:txBody>
          <a:bodyPr>
            <a:normAutofit fontScale="90000"/>
          </a:bodyPr>
          <a:lstStyle/>
          <a:p>
            <a:r>
              <a:rPr lang="en-US" sz="9600" b="1" dirty="0"/>
              <a:t>How do we detect fast neutrons:</a:t>
            </a:r>
            <a:br>
              <a:rPr lang="en-US" sz="9600" b="1" dirty="0"/>
            </a:br>
            <a:r>
              <a:rPr lang="en-US" sz="9600" b="1" dirty="0"/>
              <a:t>		</a:t>
            </a:r>
            <a:r>
              <a:rPr lang="en-US" sz="9600" b="1" dirty="0">
                <a:sym typeface="Wingdings" panose="05000000000000000000" pitchFamily="2" charset="2"/>
              </a:rPr>
              <a:t></a:t>
            </a:r>
            <a:r>
              <a:rPr lang="en-US" sz="9600" b="1" dirty="0"/>
              <a:t>Slow Them down!</a:t>
            </a:r>
            <a:br>
              <a:rPr lang="en-US" dirty="0"/>
            </a:br>
            <a:endParaRPr lang="en-US" dirty="0"/>
          </a:p>
        </p:txBody>
      </p:sp>
      <p:pic>
        <p:nvPicPr>
          <p:cNvPr id="4" name="Picture 3" descr="A green lines on a white background&#10;&#10;AI-generated content may be incorrect.">
            <a:extLst>
              <a:ext uri="{FF2B5EF4-FFF2-40B4-BE49-F238E27FC236}">
                <a16:creationId xmlns:a16="http://schemas.microsoft.com/office/drawing/2014/main" id="{3762DCCE-8A97-6753-F7A2-88C7FE5F0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388" y="7253442"/>
            <a:ext cx="13296774" cy="3753864"/>
          </a:xfrm>
          <a:prstGeom prst="rect">
            <a:avLst/>
          </a:prstGeom>
          <a:ln w="38100">
            <a:solidFill>
              <a:schemeClr val="accent5">
                <a:lumMod val="75000"/>
              </a:schemeClr>
            </a:solidFill>
          </a:ln>
        </p:spPr>
      </p:pic>
      <p:sp>
        <p:nvSpPr>
          <p:cNvPr id="6" name="TextBox 5">
            <a:extLst>
              <a:ext uri="{FF2B5EF4-FFF2-40B4-BE49-F238E27FC236}">
                <a16:creationId xmlns:a16="http://schemas.microsoft.com/office/drawing/2014/main" id="{B0BC348F-96FC-A7DA-6AA4-E52D7C4C4B28}"/>
              </a:ext>
            </a:extLst>
          </p:cNvPr>
          <p:cNvSpPr txBox="1"/>
          <p:nvPr/>
        </p:nvSpPr>
        <p:spPr>
          <a:xfrm>
            <a:off x="4070892" y="11333450"/>
            <a:ext cx="15726932"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rPr>
              <a:t>2-D Neutron scattering tracks </a:t>
            </a:r>
            <a:r>
              <a:rPr lang="en-US" sz="4000" dirty="0">
                <a:solidFill>
                  <a:schemeClr val="bg1"/>
                </a:solidFill>
              </a:rPr>
              <a:t>in a polyethylene brick using GEANT4</a:t>
            </a:r>
            <a:endParaRPr kumimoji="0" lang="en-US" sz="4000" b="0" i="0" u="none" strike="noStrike" cap="none" spc="0" normalizeH="0" baseline="0" dirty="0">
              <a:ln>
                <a:noFill/>
              </a:ln>
              <a:solidFill>
                <a:schemeClr val="bg1"/>
              </a:solidFill>
              <a:effectLst/>
              <a:uFillTx/>
              <a:latin typeface="Muli Regular"/>
              <a:ea typeface="Muli Regular"/>
              <a:cs typeface="Muli Regular"/>
              <a:sym typeface="Muli Regular"/>
            </a:endParaRPr>
          </a:p>
        </p:txBody>
      </p:sp>
      <p:sp>
        <p:nvSpPr>
          <p:cNvPr id="3" name="Oval 2">
            <a:extLst>
              <a:ext uri="{FF2B5EF4-FFF2-40B4-BE49-F238E27FC236}">
                <a16:creationId xmlns:a16="http://schemas.microsoft.com/office/drawing/2014/main" id="{D4048A21-454F-E2F9-392C-C29324EBE003}"/>
              </a:ext>
            </a:extLst>
          </p:cNvPr>
          <p:cNvSpPr/>
          <p:nvPr/>
        </p:nvSpPr>
        <p:spPr>
          <a:xfrm>
            <a:off x="10935810" y="7639843"/>
            <a:ext cx="337930" cy="318052"/>
          </a:xfrm>
          <a:prstGeom prst="ellipse">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7" name="Straight Arrow Connector 6">
            <a:extLst>
              <a:ext uri="{FF2B5EF4-FFF2-40B4-BE49-F238E27FC236}">
                <a16:creationId xmlns:a16="http://schemas.microsoft.com/office/drawing/2014/main" id="{028377C8-9B4D-257A-5FDB-6C8D248AB650}"/>
              </a:ext>
            </a:extLst>
          </p:cNvPr>
          <p:cNvCxnSpPr>
            <a:cxnSpLocks/>
          </p:cNvCxnSpPr>
          <p:nvPr/>
        </p:nvCxnSpPr>
        <p:spPr>
          <a:xfrm flipH="1">
            <a:off x="11273740" y="7798869"/>
            <a:ext cx="7839760" cy="0"/>
          </a:xfrm>
          <a:prstGeom prst="straightConnector1">
            <a:avLst/>
          </a:prstGeom>
          <a:noFill/>
          <a:ln w="762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B3750315-C4C4-CE46-4AAF-239CA6703F96}"/>
              </a:ext>
            </a:extLst>
          </p:cNvPr>
          <p:cNvSpPr txBox="1"/>
          <p:nvPr/>
        </p:nvSpPr>
        <p:spPr>
          <a:xfrm>
            <a:off x="18765078" y="7212657"/>
            <a:ext cx="4667308" cy="1917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800" b="0" i="0" u="none" strike="noStrike" cap="none" spc="0" normalizeH="0" baseline="0" dirty="0">
                <a:ln>
                  <a:noFill/>
                </a:ln>
                <a:solidFill>
                  <a:schemeClr val="accent4"/>
                </a:solidFill>
                <a:effectLst/>
                <a:uFillTx/>
                <a:latin typeface="Muli Regular"/>
                <a:ea typeface="Muli Regular"/>
                <a:cs typeface="Muli Regular"/>
                <a:sym typeface="Muli Regular"/>
              </a:rPr>
              <a:t>Neutron source (AmBe)</a:t>
            </a:r>
          </a:p>
        </p:txBody>
      </p:sp>
      <p:cxnSp>
        <p:nvCxnSpPr>
          <p:cNvPr id="9" name="Straight Arrow Connector 8">
            <a:extLst>
              <a:ext uri="{FF2B5EF4-FFF2-40B4-BE49-F238E27FC236}">
                <a16:creationId xmlns:a16="http://schemas.microsoft.com/office/drawing/2014/main" id="{6A9BDEC9-FA25-CC87-8D2E-6AD00564212B}"/>
              </a:ext>
            </a:extLst>
          </p:cNvPr>
          <p:cNvCxnSpPr>
            <a:cxnSpLocks/>
            <a:stCxn id="13" idx="1"/>
          </p:cNvCxnSpPr>
          <p:nvPr/>
        </p:nvCxnSpPr>
        <p:spPr>
          <a:xfrm flipH="1">
            <a:off x="17442731" y="10046321"/>
            <a:ext cx="1541007" cy="0"/>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7757B337-7E11-8EC2-6232-DE1070C14FB6}"/>
              </a:ext>
            </a:extLst>
          </p:cNvPr>
          <p:cNvSpPr txBox="1"/>
          <p:nvPr/>
        </p:nvSpPr>
        <p:spPr>
          <a:xfrm>
            <a:off x="18983738" y="9512521"/>
            <a:ext cx="5248845"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5000" b="0" i="0" u="none" strike="noStrike" cap="none" spc="0" normalizeH="0" baseline="0" dirty="0">
                <a:ln>
                  <a:noFill/>
                </a:ln>
                <a:solidFill>
                  <a:schemeClr val="accent4"/>
                </a:solidFill>
                <a:effectLst/>
                <a:uFillTx/>
                <a:latin typeface="Muli Regular"/>
                <a:ea typeface="Muli Regular"/>
                <a:cs typeface="Muli Regular"/>
                <a:sym typeface="Muli Regular"/>
              </a:rPr>
              <a:t>Polyethylene brick</a:t>
            </a:r>
          </a:p>
        </p:txBody>
      </p:sp>
      <p:cxnSp>
        <p:nvCxnSpPr>
          <p:cNvPr id="21" name="Connector: Curved 20">
            <a:extLst>
              <a:ext uri="{FF2B5EF4-FFF2-40B4-BE49-F238E27FC236}">
                <a16:creationId xmlns:a16="http://schemas.microsoft.com/office/drawing/2014/main" id="{206E521B-4235-4E06-4D64-6CECD078F363}"/>
              </a:ext>
            </a:extLst>
          </p:cNvPr>
          <p:cNvCxnSpPr>
            <a:cxnSpLocks/>
          </p:cNvCxnSpPr>
          <p:nvPr/>
        </p:nvCxnSpPr>
        <p:spPr>
          <a:xfrm>
            <a:off x="2484782" y="8728930"/>
            <a:ext cx="4572000" cy="1851190"/>
          </a:xfrm>
          <a:prstGeom prst="curvedConnector3">
            <a:avLst>
              <a:gd name="adj1" fmla="val 50000"/>
            </a:avLst>
          </a:prstGeom>
          <a:ln w="762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5C41E1FB-1C23-9618-8756-9074BE891498}"/>
              </a:ext>
            </a:extLst>
          </p:cNvPr>
          <p:cNvSpPr txBox="1"/>
          <p:nvPr/>
        </p:nvSpPr>
        <p:spPr>
          <a:xfrm>
            <a:off x="751221" y="7605021"/>
            <a:ext cx="3919675" cy="1990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5000" b="0" i="0" u="none" strike="noStrike" cap="none" spc="0" normalizeH="0" baseline="0" dirty="0">
                <a:ln>
                  <a:noFill/>
                </a:ln>
                <a:solidFill>
                  <a:schemeClr val="accent4"/>
                </a:solidFill>
                <a:effectLst/>
                <a:uFillTx/>
                <a:latin typeface="Muli Regular"/>
                <a:ea typeface="Muli Regular"/>
                <a:cs typeface="Muli Regular"/>
                <a:sym typeface="Muli Regular"/>
              </a:rPr>
              <a:t>Neutron tracks</a:t>
            </a:r>
          </a:p>
        </p:txBody>
      </p:sp>
    </p:spTree>
    <p:extLst>
      <p:ext uri="{BB962C8B-B14F-4D97-AF65-F5344CB8AC3E}">
        <p14:creationId xmlns:p14="http://schemas.microsoft.com/office/powerpoint/2010/main" val="18632800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13811</TotalTime>
  <Words>2175</Words>
  <Application>Microsoft Office PowerPoint</Application>
  <PresentationFormat>Custom</PresentationFormat>
  <Paragraphs>305</Paragraphs>
  <Slides>40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Cambria Math</vt:lpstr>
      <vt:lpstr>Helvetica Neue</vt:lpstr>
      <vt:lpstr>Helvetica Neue Medium</vt:lpstr>
      <vt:lpstr>Lota Grotesque Bold</vt:lpstr>
      <vt:lpstr>Muli Regular</vt:lpstr>
      <vt:lpstr>Wingdings</vt:lpstr>
      <vt:lpstr>White</vt:lpstr>
      <vt:lpstr>Detecting the unseen:  Neutron unfolding with Helium-3 counters </vt:lpstr>
      <vt:lpstr> Introduction:</vt:lpstr>
      <vt:lpstr>Helium-3 counters: Neutron detection  </vt:lpstr>
      <vt:lpstr>Helium-3 counters: Neutron detection  </vt:lpstr>
      <vt:lpstr>Helium-3 counters: Neutron detection  </vt:lpstr>
      <vt:lpstr>PowerPoint Presentation</vt:lpstr>
      <vt:lpstr>PowerPoint Presentation</vt:lpstr>
      <vt:lpstr>How do we detect fast neutrons:   Slow Them down! </vt:lpstr>
      <vt:lpstr>How do we detect fast neutrons:   Slow Them down! </vt:lpstr>
      <vt:lpstr>How do we detect fast neutrons?   Moderation Cases</vt:lpstr>
      <vt:lpstr>Moderation cases: </vt:lpstr>
      <vt:lpstr>Detector slow neutrons count matrix: </vt:lpstr>
      <vt:lpstr>What we need: </vt:lpstr>
      <vt:lpstr>How Do We Detect Fast Neutrons? Response  </vt:lpstr>
      <vt:lpstr>PowerPoint Presentation</vt:lpstr>
      <vt:lpstr>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complete:</vt:lpstr>
      <vt:lpstr>Summary:</vt:lpstr>
      <vt:lpstr>Thank you for listening!</vt:lpstr>
      <vt:lpstr>Questions?</vt:lpstr>
      <vt:lpstr>PowerPoint Presentation</vt:lpstr>
      <vt:lpstr>PowerPoint Presentation</vt:lpstr>
      <vt:lpstr>PowerPoint Presentation</vt:lpstr>
      <vt:lpstr>Neutral Current Detectors: Helium-3 Counters:</vt:lpstr>
      <vt:lpstr>How Do We Detect Fast Neutrons:  Convolution </vt:lpstr>
      <vt:lpstr>How Do We Detect Fast Neutrons:  Convolution </vt:lpstr>
      <vt:lpstr>De-Convolution Unfolding </vt:lpstr>
      <vt:lpstr>Unfolding using GRAVEL:</vt:lpstr>
      <vt:lpstr>GEANT4(11.1.1) simulation: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kchaudhary</dc:creator>
  <cp:lastModifiedBy>Kishan Chaudhary</cp:lastModifiedBy>
  <cp:revision>98</cp:revision>
  <dcterms:modified xsi:type="dcterms:W3CDTF">2025-08-10T22:18:28Z</dcterms:modified>
</cp:coreProperties>
</file>