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94" r:id="rId3"/>
    <p:sldId id="299" r:id="rId4"/>
    <p:sldId id="295" r:id="rId5"/>
    <p:sldId id="301" r:id="rId6"/>
    <p:sldId id="259" r:id="rId7"/>
    <p:sldId id="272" r:id="rId8"/>
    <p:sldId id="263" r:id="rId9"/>
    <p:sldId id="264" r:id="rId10"/>
    <p:sldId id="292" r:id="rId11"/>
    <p:sldId id="271" r:id="rId12"/>
    <p:sldId id="300" r:id="rId13"/>
    <p:sldId id="296" r:id="rId14"/>
    <p:sldId id="297" r:id="rId15"/>
    <p:sldId id="28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284"/>
    <a:srgbClr val="8C0041"/>
    <a:srgbClr val="14264E"/>
    <a:srgbClr val="335AB3"/>
    <a:srgbClr val="00A5B0"/>
    <a:srgbClr val="9D3F93"/>
    <a:srgbClr val="BD003C"/>
    <a:srgbClr val="574D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13"/>
    <p:restoredTop sz="91015"/>
  </p:normalViewPr>
  <p:slideViewPr>
    <p:cSldViewPr snapToGrid="0">
      <p:cViewPr>
        <p:scale>
          <a:sx n="101" d="100"/>
          <a:sy n="101" d="100"/>
        </p:scale>
        <p:origin x="504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6B3B2-4BC0-1E4A-BE31-BFE75EFA56DD}" type="datetimeFigureOut">
              <a:rPr lang="en-CA" smtClean="0"/>
              <a:t>2025-08-09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1AF81-8196-114F-BE75-031A1B971BD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7469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828AE3-8B93-EADC-69E8-EFFE06D07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80EE91-AAC6-EC16-A6B1-705D315828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927DCD-5C68-A56A-8839-4ECF7C5A3D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A9E2BD-5254-9C9F-10FF-943DD37E18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1AF81-8196-114F-BE75-031A1B971BD7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6144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78DE6-ECFB-43E7-4EDF-21763CECA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4D5174-E0BB-F377-AFB6-83FA6BFA98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C715A2-349B-3AED-FD8E-A8F7F42BD5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a typeface="+mn-lt"/>
              <a:cs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C96FDB-C524-1716-453B-ED0742EA41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1AF81-8196-114F-BE75-031A1B971BD7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0260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A5712-3A20-D781-85C0-81E35514F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14920E-0201-7087-EE7C-3EB89DAD09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80BCC8-C0BC-1029-16B7-EE18F5724E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845679-4B53-A5C8-BA3B-05614E7402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1AF81-8196-114F-BE75-031A1B971BD7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0483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6485B-7F42-0D5A-16E3-0868BA33C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C8F37A-5DED-3EB7-215B-5551000700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AAAC97-F704-7390-F345-496156D4ED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784B70-AE22-D02A-E8D7-13478F40E3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1AF81-8196-114F-BE75-031A1B971BD7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28273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92764-CB43-4E0B-9816-DA24493FB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064015-B167-E5C2-F844-D1770F02B6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9A4EA3-7E58-0277-24F2-4A86D79C47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B94C48-880F-E06D-DB40-4C89EFC2A2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1AF81-8196-114F-BE75-031A1B971BD7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5346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5172BC-A4A0-11BF-976D-2B74E4867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69C6C8-8ADA-765E-625D-F840A2271B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8FEFEF-A94E-112D-17A9-6CD26A951E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picture: https://</a:t>
            </a:r>
            <a:r>
              <a:rPr lang="en-CA" dirty="0" err="1"/>
              <a:t>cds.cern.ch</a:t>
            </a:r>
            <a:r>
              <a:rPr lang="en-CA" dirty="0"/>
              <a:t>/record/2684277/files/CCC-v2019-final-white.png?subformat=icon-1440&amp;version=1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A48A94-4494-BB06-82B4-9E1D56A24B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1AF81-8196-114F-BE75-031A1B971BD7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7091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A6450-3A56-A5CB-9129-996AB6B87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C0A88A-5CF3-ADDD-DE98-C2137724C8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956D8D-F298-71DA-48CA-63EB6AC354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picture: source?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A6E7F-6369-D7CE-35D4-3FDA52E324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1AF81-8196-114F-BE75-031A1B971BD7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9296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2A4685-11B8-9672-F3F0-596F478C3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069DF7-48A5-F7B9-FA83-9D10BC7B11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577870-D387-C21E-645B-767ED4DB19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052A89-45E2-6C11-4F11-7DB0A8F290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1AF81-8196-114F-BE75-031A1B971BD7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2624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Path data: /</a:t>
            </a:r>
            <a:r>
              <a:rPr lang="en-CA" dirty="0" err="1"/>
              <a:t>eos</a:t>
            </a:r>
            <a:r>
              <a:rPr lang="en-CA" dirty="0"/>
              <a:t>/atlas/</a:t>
            </a:r>
            <a:r>
              <a:rPr lang="en-CA" dirty="0" err="1"/>
              <a:t>atlascerngroupdisk</a:t>
            </a:r>
            <a:r>
              <a:rPr lang="en-CA" dirty="0"/>
              <a:t>/</a:t>
            </a:r>
            <a:r>
              <a:rPr lang="en-CA" dirty="0" err="1"/>
              <a:t>larg</a:t>
            </a:r>
            <a:r>
              <a:rPr lang="en-CA" dirty="0"/>
              <a:t>-upgrade/phase-2/EMF-</a:t>
            </a:r>
            <a:r>
              <a:rPr lang="en-CA" dirty="0" err="1"/>
              <a:t>SystemTest</a:t>
            </a:r>
            <a:r>
              <a:rPr lang="en-CA" dirty="0"/>
              <a:t>/DataTaking-testbothgain-2025-05-21/processing/output-testbothgain-BOTH-hct22l-2025-05-21.root</a:t>
            </a:r>
          </a:p>
          <a:p>
            <a:r>
              <a:rPr lang="en-CA" dirty="0"/>
              <a:t>Corresponds to the pedestal data of channel 12 for the first and second event.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1AF81-8196-114F-BE75-031A1B971BD7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8796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Path data: /</a:t>
            </a:r>
            <a:r>
              <a:rPr lang="en-CA" dirty="0" err="1"/>
              <a:t>eos</a:t>
            </a:r>
            <a:r>
              <a:rPr lang="en-CA" dirty="0"/>
              <a:t>/atlas/</a:t>
            </a:r>
            <a:r>
              <a:rPr lang="en-CA" dirty="0" err="1"/>
              <a:t>atlascerngroupdisk</a:t>
            </a:r>
            <a:r>
              <a:rPr lang="en-CA" dirty="0"/>
              <a:t>/</a:t>
            </a:r>
            <a:r>
              <a:rPr lang="en-CA" dirty="0" err="1"/>
              <a:t>larg</a:t>
            </a:r>
            <a:r>
              <a:rPr lang="en-CA" dirty="0"/>
              <a:t>-upgrade/phase-2/EMF-</a:t>
            </a:r>
            <a:r>
              <a:rPr lang="en-CA" dirty="0" err="1"/>
              <a:t>SystemTest</a:t>
            </a:r>
            <a:r>
              <a:rPr lang="en-CA" dirty="0"/>
              <a:t>/DataTaking-testbothgain-2025-05-21/processing/output-testbothgain-BOTH-hct22l-2025-05-21.root</a:t>
            </a:r>
          </a:p>
          <a:p>
            <a:r>
              <a:rPr lang="en-CA" dirty="0"/>
              <a:t>Both low gain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1AF81-8196-114F-BE75-031A1B971BD7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075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1AF81-8196-114F-BE75-031A1B971BD7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2782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path data [1]: </a:t>
            </a:r>
            <a:r>
              <a:rPr lang="fr-CA" dirty="0"/>
              <a:t>/</a:t>
            </a:r>
            <a:r>
              <a:rPr lang="fr-CA" dirty="0" err="1"/>
              <a:t>eos</a:t>
            </a:r>
            <a:r>
              <a:rPr lang="fr-CA" dirty="0"/>
              <a:t>/atlas/</a:t>
            </a:r>
            <a:r>
              <a:rPr lang="fr-CA" dirty="0" err="1"/>
              <a:t>atlascerngroupdisk</a:t>
            </a:r>
            <a:r>
              <a:rPr lang="fr-CA" dirty="0"/>
              <a:t>/</a:t>
            </a:r>
            <a:r>
              <a:rPr lang="fr-CA" dirty="0" err="1"/>
              <a:t>larg</a:t>
            </a:r>
            <a:r>
              <a:rPr lang="fr-CA" dirty="0"/>
              <a:t>-upgrade/phase-2/EMF-</a:t>
            </a:r>
            <a:r>
              <a:rPr lang="fr-CA" dirty="0" err="1"/>
              <a:t>SystemTest</a:t>
            </a:r>
            <a:r>
              <a:rPr lang="fr-CA" dirty="0"/>
              <a:t>/DataTaking-pedestalFEBv3-2025-05-14/</a:t>
            </a:r>
            <a:r>
              <a:rPr lang="fr-CA" dirty="0" err="1"/>
              <a:t>processing</a:t>
            </a:r>
            <a:r>
              <a:rPr lang="fr-CA" dirty="0"/>
              <a:t>/output-pedestalFEBv3-HG-hct22l-2025-05-14.root</a:t>
            </a:r>
            <a:endParaRPr lang="en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path data [2]:  </a:t>
            </a:r>
            <a:r>
              <a:rPr lang="en-US" dirty="0">
                <a:ea typeface="+mn-lt"/>
                <a:cs typeface="+mn-lt"/>
              </a:rPr>
              <a:t>/</a:t>
            </a:r>
            <a:r>
              <a:rPr lang="en-US" dirty="0" err="1">
                <a:ea typeface="+mn-lt"/>
                <a:cs typeface="+mn-lt"/>
              </a:rPr>
              <a:t>eos</a:t>
            </a:r>
            <a:r>
              <a:rPr lang="en-US" dirty="0">
                <a:ea typeface="+mn-lt"/>
                <a:cs typeface="+mn-lt"/>
              </a:rPr>
              <a:t>/user/r/</a:t>
            </a:r>
            <a:r>
              <a:rPr lang="en-US" dirty="0" err="1">
                <a:ea typeface="+mn-lt"/>
                <a:cs typeface="+mn-lt"/>
              </a:rPr>
              <a:t>rhulsken</a:t>
            </a:r>
            <a:r>
              <a:rPr lang="en-US" dirty="0">
                <a:ea typeface="+mn-lt"/>
                <a:cs typeface="+mn-lt"/>
              </a:rPr>
              <a:t>/</a:t>
            </a:r>
            <a:r>
              <a:rPr lang="en-US" dirty="0" err="1">
                <a:ea typeface="+mn-lt"/>
                <a:cs typeface="+mn-lt"/>
              </a:rPr>
              <a:t>For_Other</a:t>
            </a:r>
            <a:r>
              <a:rPr lang="en-US" dirty="0">
                <a:ea typeface="+mn-lt"/>
                <a:cs typeface="+mn-lt"/>
              </a:rPr>
              <a:t>/</a:t>
            </a:r>
            <a:r>
              <a:rPr lang="en-US" dirty="0" err="1">
                <a:ea typeface="+mn-lt"/>
                <a:cs typeface="+mn-lt"/>
              </a:rPr>
              <a:t>For_Emma</a:t>
            </a:r>
            <a:r>
              <a:rPr lang="en-US" dirty="0">
                <a:ea typeface="+mn-lt"/>
                <a:cs typeface="+mn-lt"/>
              </a:rPr>
              <a:t>/output-test-LTI-multiphases-2-HG-hct22l-2025-06-24.root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1AF81-8196-114F-BE75-031A1B971BD7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7509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3A78C-0D86-9480-01E9-895E5A603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EEE581-BD7A-5E42-5F84-7A4F8EF29C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C74536-C145-60A6-115E-B30498DD84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path data: </a:t>
            </a:r>
            <a:r>
              <a:rPr lang="en-US" dirty="0">
                <a:ea typeface="+mn-lt"/>
                <a:cs typeface="+mn-lt"/>
              </a:rPr>
              <a:t>/</a:t>
            </a:r>
            <a:r>
              <a:rPr lang="en-US" dirty="0" err="1">
                <a:ea typeface="+mn-lt"/>
                <a:cs typeface="+mn-lt"/>
              </a:rPr>
              <a:t>eos</a:t>
            </a:r>
            <a:r>
              <a:rPr lang="en-US" dirty="0">
                <a:ea typeface="+mn-lt"/>
                <a:cs typeface="+mn-lt"/>
              </a:rPr>
              <a:t>/user/r/</a:t>
            </a:r>
            <a:r>
              <a:rPr lang="en-US" dirty="0" err="1">
                <a:ea typeface="+mn-lt"/>
                <a:cs typeface="+mn-lt"/>
              </a:rPr>
              <a:t>rhulsken</a:t>
            </a:r>
            <a:r>
              <a:rPr lang="en-US" dirty="0">
                <a:ea typeface="+mn-lt"/>
                <a:cs typeface="+mn-lt"/>
              </a:rPr>
              <a:t>/</a:t>
            </a:r>
            <a:r>
              <a:rPr lang="en-US" dirty="0" err="1">
                <a:ea typeface="+mn-lt"/>
                <a:cs typeface="+mn-lt"/>
              </a:rPr>
              <a:t>For_Other</a:t>
            </a:r>
            <a:r>
              <a:rPr lang="en-US" dirty="0">
                <a:ea typeface="+mn-lt"/>
                <a:cs typeface="+mn-lt"/>
              </a:rPr>
              <a:t>/</a:t>
            </a:r>
            <a:r>
              <a:rPr lang="en-US" dirty="0" err="1">
                <a:ea typeface="+mn-lt"/>
                <a:cs typeface="+mn-lt"/>
              </a:rPr>
              <a:t>For_Emma</a:t>
            </a:r>
            <a:r>
              <a:rPr lang="en-US" dirty="0">
                <a:ea typeface="+mn-lt"/>
                <a:cs typeface="+mn-lt"/>
              </a:rPr>
              <a:t>/output-test-LTI-multiphases-2-HG-hct22l-2025-06-24.root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36F971-E0FD-8FFB-9090-9A8BDC2F63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1AF81-8196-114F-BE75-031A1B971BD7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9307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1BCA4-A5FA-ECBA-9D7B-6B1E3030F7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9DBFC0-2F13-2458-54EB-BD9F8DE398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662EA-C762-CF34-1B29-66BCC3852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2025-08-13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E4AD7-90BE-8988-ECAE-36507F8AA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Emma Rancourt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CC67C-A7E5-9731-0EBA-F08C102E9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AEAEB-475B-F24C-B0C7-F2DFAE7F08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7574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5E263-D01E-5FAA-6345-374EB607E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E891F8-0EA9-EBC8-8836-E94212FCA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3BB00-936E-8C24-B55C-1CFB4E056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2025-08-13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A3AE32-F904-C123-EB74-D6AD97427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Emma Rancourt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2601C-2146-4818-57D2-C1CE52074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AEAEB-475B-F24C-B0C7-F2DFAE7F08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8511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18FE9D-5C26-F94D-472E-1EEA74378A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755ABC-BD22-8084-2F80-D5637E4BA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15784-387A-95BA-5C00-4908FE10E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2025-08-13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260DE-8FF4-C26A-4469-C47093464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Emma Rancourt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D890E-3365-8E8A-01F3-208E105DC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AEAEB-475B-F24C-B0C7-F2DFAE7F08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212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6CB90-227B-2A55-A903-B07552B68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5768D-46E0-362B-7DC9-7CA847EF9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90E20-77B7-3117-682E-9ECBB8FD9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2025-08-13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8C81E-970C-10ED-C1CD-C7B688C08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Emma Rancourt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0A018-19F6-A280-A18B-FEC962920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AEAEB-475B-F24C-B0C7-F2DFAE7F08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5473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3B20E-3AEE-1950-1F95-548E35C6A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95DA1C-3F58-5699-2DA3-EB098572B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7747B-0C82-4D0A-BBB6-8A87F5B84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2025-08-13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BA1D4-F680-0DDD-6632-6AFDD28BB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Emma Rancourt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744D2-61B8-A5CB-AF54-EAA069A47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AEAEB-475B-F24C-B0C7-F2DFAE7F08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7602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82D38-9D22-077E-0E69-84F5B4248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C04E1-E57C-FBBE-D40A-521703AD63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554265-25A5-F270-197C-2F0B1249CC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AAB4B3-597B-8D36-1234-206B0484F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2025-08-13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FBD8A4-1D5C-5A16-C5D1-B89717FD0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Emma Rancourt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8787F7-1B7F-94DA-F3FD-6A60423BA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AEAEB-475B-F24C-B0C7-F2DFAE7F08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6657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864B1-A3EC-D580-A430-B958AA649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F58040-2BE8-A18E-BF30-C83EBCF88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DD7C39-44AF-D81A-7395-F8EC9509D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F834CE-ACB0-BE2D-7CB9-62E5AF66FC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BDD1F8-B92C-8DF5-F169-CF19D791C8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70FF5A-2B52-8396-F9D8-B1EF2AD18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2025-08-13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51526D-C421-C015-6658-AC6BE9F76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Emma Rancourt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564742-BE53-ABAB-8988-CE4738388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AEAEB-475B-F24C-B0C7-F2DFAE7F08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2575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60425-BA82-9BDA-B0BD-4ACF8F9D4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B23719-6918-C208-2D3B-DDE82F424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2025-08-13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D30956-D977-B892-6F54-E05D4021D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Emma Rancourt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079FEA-87F1-02F4-1A9D-7F93D6ACE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AEAEB-475B-F24C-B0C7-F2DFAE7F08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6413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BCB350-7750-EB89-E9DF-7AA0EFC3D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2025-08-13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AC056C-78B1-4A69-FC80-2CB23988C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Emma Rancourt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7C0B2-F182-73B5-0C3C-534ECA580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AEAEB-475B-F24C-B0C7-F2DFAE7F08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9397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3B19A-FF95-1B85-4D8C-7D950CDE3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021C4-205B-9A57-E937-F3815E908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C29CF7-A49D-8234-29F4-29473A5DD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004B5A-10F5-EF00-5B19-534B7EC24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2025-08-13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F3149-7F4D-6DFC-A796-7F9F4E0D5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Emma Rancourt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C7D553-163D-2E34-15E0-2B5F34F06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AEAEB-475B-F24C-B0C7-F2DFAE7F08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2266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E87F6-A9B2-F614-49AB-98741E568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EB3845-27C8-7378-7367-6080484CAF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7336DA-1D95-9CD4-8427-621E7C6BC6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0C6A87-5E02-E7A8-5D3F-A477B482F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2025-08-13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73F6A9-61C6-982B-F2D2-131F634E3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Emma Rancourt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8AC1C6-DCBF-1415-3BEA-25D66EDB7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AEAEB-475B-F24C-B0C7-F2DFAE7F08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8054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0ED2E3-308E-5519-4736-49481174A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9B3956-ED2C-D870-DC40-E5E07B82F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BCA86-8894-46DA-FDDC-F332324615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CA"/>
              <a:t>2025-08-13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DEE6C-9764-CCCB-5D91-B7F3C2792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CA"/>
              <a:t>Emma Rancourt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D336D-F45A-8614-A951-30EC10C43F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7AEAEB-475B-F24C-B0C7-F2DFAE7F08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2480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mf-data-analysis.web.cern.ch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he Mcgill University Logo History, Colors, Font, And Meaning">
            <a:extLst>
              <a:ext uri="{FF2B5EF4-FFF2-40B4-BE49-F238E27FC236}">
                <a16:creationId xmlns:a16="http://schemas.microsoft.com/office/drawing/2014/main" id="{42783AC7-3327-D2C4-DA64-735B4A299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644" y="38888"/>
            <a:ext cx="3482328" cy="152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F455D7-2030-93AF-F642-B9E88EA5DB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77200"/>
            <a:ext cx="12192000" cy="2464093"/>
          </a:xfrm>
        </p:spPr>
        <p:txBody>
          <a:bodyPr anchor="ctr">
            <a:normAutofit/>
          </a:bodyPr>
          <a:lstStyle/>
          <a:p>
            <a:r>
              <a:rPr lang="en-CA" sz="4400" dirty="0">
                <a:solidFill>
                  <a:srgbClr val="14264E"/>
                </a:solidFill>
                <a:latin typeface="Felix Titling" pitchFamily="82" charset="77"/>
              </a:rPr>
              <a:t>A new electronic readout for the ATLAS liquid argon calorimeter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E3FC1E-E7AC-587C-A286-E376EA67E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518113"/>
            <a:ext cx="6096000" cy="1655762"/>
          </a:xfrm>
        </p:spPr>
        <p:txBody>
          <a:bodyPr anchor="ctr"/>
          <a:lstStyle/>
          <a:p>
            <a:r>
              <a:rPr lang="en-CA" i="1" dirty="0">
                <a:solidFill>
                  <a:srgbClr val="14264E"/>
                </a:solidFill>
                <a:latin typeface="Goudy Old Style" panose="02020502050305020303" pitchFamily="18" charset="77"/>
              </a:rPr>
              <a:t>Presented by Emma Rancourt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D43DBCA-0C83-996F-EFDD-6A923CC6D3E4}"/>
              </a:ext>
            </a:extLst>
          </p:cNvPr>
          <p:cNvCxnSpPr/>
          <p:nvPr/>
        </p:nvCxnSpPr>
        <p:spPr>
          <a:xfrm>
            <a:off x="0" y="1619101"/>
            <a:ext cx="12192000" cy="0"/>
          </a:xfrm>
          <a:prstGeom prst="line">
            <a:avLst/>
          </a:prstGeom>
          <a:ln w="28575">
            <a:solidFill>
              <a:srgbClr val="335A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3C4AEFB-BD88-CE86-0BE6-4EFD26D9CB7D}"/>
              </a:ext>
            </a:extLst>
          </p:cNvPr>
          <p:cNvCxnSpPr/>
          <p:nvPr/>
        </p:nvCxnSpPr>
        <p:spPr>
          <a:xfrm>
            <a:off x="0" y="1781617"/>
            <a:ext cx="12192000" cy="0"/>
          </a:xfrm>
          <a:prstGeom prst="line">
            <a:avLst/>
          </a:prstGeom>
          <a:ln w="28575">
            <a:solidFill>
              <a:srgbClr val="335A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DD14A02-1096-031B-F2FA-FB77DD32B9F8}"/>
              </a:ext>
            </a:extLst>
          </p:cNvPr>
          <p:cNvCxnSpPr/>
          <p:nvPr/>
        </p:nvCxnSpPr>
        <p:spPr>
          <a:xfrm>
            <a:off x="0" y="4341293"/>
            <a:ext cx="12192000" cy="0"/>
          </a:xfrm>
          <a:prstGeom prst="line">
            <a:avLst/>
          </a:prstGeom>
          <a:ln w="28575">
            <a:solidFill>
              <a:srgbClr val="335A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F32741-739F-CC51-35B7-9152D9AC538F}"/>
              </a:ext>
            </a:extLst>
          </p:cNvPr>
          <p:cNvCxnSpPr/>
          <p:nvPr/>
        </p:nvCxnSpPr>
        <p:spPr>
          <a:xfrm>
            <a:off x="0" y="4518113"/>
            <a:ext cx="12192000" cy="0"/>
          </a:xfrm>
          <a:prstGeom prst="line">
            <a:avLst/>
          </a:prstGeom>
          <a:ln w="28575">
            <a:solidFill>
              <a:srgbClr val="335A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E770741E-AAA3-1A55-65B8-7027575DACB3}"/>
              </a:ext>
            </a:extLst>
          </p:cNvPr>
          <p:cNvSpPr txBox="1">
            <a:spLocks/>
          </p:cNvSpPr>
          <p:nvPr/>
        </p:nvSpPr>
        <p:spPr>
          <a:xfrm>
            <a:off x="6096000" y="4518113"/>
            <a:ext cx="6096000" cy="1655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i="1" dirty="0">
                <a:solidFill>
                  <a:srgbClr val="14264E"/>
                </a:solidFill>
                <a:latin typeface="Goudy Old Style" panose="02020502050305020303" pitchFamily="18" charset="77"/>
              </a:rPr>
              <a:t>2025/08/13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42939D-D10B-60E3-DA48-121B5FDE86C2}"/>
              </a:ext>
            </a:extLst>
          </p:cNvPr>
          <p:cNvSpPr txBox="1"/>
          <p:nvPr/>
        </p:nvSpPr>
        <p:spPr>
          <a:xfrm>
            <a:off x="-11722" y="6488668"/>
            <a:ext cx="61077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800" i="1" dirty="0">
                <a:solidFill>
                  <a:srgbClr val="14264E"/>
                </a:solidFill>
                <a:latin typeface="Goudy Old Style" panose="02020502050305020303" pitchFamily="18" charset="77"/>
              </a:rPr>
              <a:t>With supervision from Prof. Brigitte Vachon &amp; Dr. Raphaël </a:t>
            </a:r>
            <a:r>
              <a:rPr lang="en-CA" sz="1800" i="1" dirty="0" err="1">
                <a:solidFill>
                  <a:srgbClr val="14264E"/>
                </a:solidFill>
                <a:latin typeface="Goudy Old Style" panose="02020502050305020303" pitchFamily="18" charset="77"/>
              </a:rPr>
              <a:t>Hulsken</a:t>
            </a:r>
            <a:endParaRPr lang="en-CA" sz="1800" i="1" dirty="0">
              <a:solidFill>
                <a:srgbClr val="14264E"/>
              </a:solidFill>
              <a:latin typeface="Goudy Old Style" panose="02020502050305020303" pitchFamily="18" charset="77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71090EB-4472-3A9E-E49E-0CB2454A3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933205" cy="154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419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08035E-D888-6B39-E122-A4B2C512F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0177E1A-87ED-B75E-D056-0D6736DA7E2D}"/>
              </a:ext>
            </a:extLst>
          </p:cNvPr>
          <p:cNvCxnSpPr/>
          <p:nvPr/>
        </p:nvCxnSpPr>
        <p:spPr>
          <a:xfrm>
            <a:off x="0" y="1046603"/>
            <a:ext cx="12192000" cy="0"/>
          </a:xfrm>
          <a:prstGeom prst="line">
            <a:avLst/>
          </a:prstGeom>
          <a:ln w="28575">
            <a:solidFill>
              <a:srgbClr val="335A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49F5DF7-29F3-628A-6241-218516A98048}"/>
              </a:ext>
            </a:extLst>
          </p:cNvPr>
          <p:cNvCxnSpPr>
            <a:cxnSpLocks/>
          </p:cNvCxnSpPr>
          <p:nvPr/>
        </p:nvCxnSpPr>
        <p:spPr>
          <a:xfrm>
            <a:off x="0" y="1187985"/>
            <a:ext cx="4705815" cy="0"/>
          </a:xfrm>
          <a:prstGeom prst="line">
            <a:avLst/>
          </a:prstGeom>
          <a:ln w="28575">
            <a:solidFill>
              <a:srgbClr val="335A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BB1487-A8FA-290E-7393-EB53C96BC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AEAEB-475B-F24C-B0C7-F2DFAE7F08D4}" type="slidenum">
              <a:rPr lang="en-CA" smtClean="0">
                <a:ln>
                  <a:solidFill>
                    <a:srgbClr val="335AB3"/>
                  </a:solidFill>
                </a:ln>
                <a:latin typeface=""/>
              </a:rPr>
              <a:t>10</a:t>
            </a:fld>
            <a:endParaRPr lang="en-CA">
              <a:ln>
                <a:solidFill>
                  <a:srgbClr val="335AB3"/>
                </a:solidFill>
              </a:ln>
              <a:latin typeface="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0443A1-DCAF-0607-22B9-CC2E95087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>
                <a:ln>
                  <a:solidFill>
                    <a:srgbClr val="335AB3"/>
                  </a:solidFill>
                </a:ln>
                <a:latin typeface=""/>
              </a:rPr>
              <a:t>Emma Rancourt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19C574-25AA-9464-6F95-DFA2F4D94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>
                <a:ln>
                  <a:solidFill>
                    <a:srgbClr val="335AB3"/>
                  </a:solidFill>
                </a:ln>
                <a:latin typeface=""/>
              </a:rPr>
              <a:t>2025-08-13</a:t>
            </a:r>
            <a:endParaRPr lang="en-CA" dirty="0">
              <a:ln>
                <a:solidFill>
                  <a:srgbClr val="335AB3"/>
                </a:solidFill>
              </a:ln>
              <a:latin typeface="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DD738D-46C8-1979-77C3-AC55077A048E}"/>
              </a:ext>
            </a:extLst>
          </p:cNvPr>
          <p:cNvSpPr txBox="1"/>
          <p:nvPr/>
        </p:nvSpPr>
        <p:spPr>
          <a:xfrm>
            <a:off x="1" y="336948"/>
            <a:ext cx="12191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800" dirty="0">
                <a:solidFill>
                  <a:srgbClr val="14264E"/>
                </a:solidFill>
                <a:latin typeface="Felix Titling" pitchFamily="82" charset="77"/>
              </a:rPr>
              <a:t>   Channel-Specific plots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6280C5-1D4B-752E-DEF5-9EE9389E2DC8}"/>
              </a:ext>
            </a:extLst>
          </p:cNvPr>
          <p:cNvSpPr txBox="1"/>
          <p:nvPr/>
        </p:nvSpPr>
        <p:spPr>
          <a:xfrm>
            <a:off x="387523" y="5102955"/>
            <a:ext cx="11490817" cy="1066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en-CA" sz="2000" b="1" dirty="0">
                <a:solidFill>
                  <a:srgbClr val="14264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Illustrative plots generated for individual channels:</a:t>
            </a:r>
          </a:p>
          <a:p>
            <a:pPr marL="342900" indent="-342900">
              <a:spcAft>
                <a:spcPts val="200"/>
              </a:spcAft>
              <a:buFontTx/>
              <a:buChar char="-"/>
            </a:pPr>
            <a:r>
              <a:rPr lang="el-GR" sz="2000" dirty="0">
                <a:solidFill>
                  <a:srgbClr val="14264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Δ</a:t>
            </a:r>
            <a:r>
              <a:rPr lang="en-CA" sz="2000" dirty="0">
                <a:solidFill>
                  <a:srgbClr val="14264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ADC vs. RMS: </a:t>
            </a:r>
            <a:r>
              <a:rPr lang="en-CA" dirty="0">
                <a:solidFill>
                  <a:srgbClr val="24428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Shows how ADC range varies with RMS, revealing fluctuations and potential signal anomalies.</a:t>
            </a:r>
          </a:p>
          <a:p>
            <a:pPr marL="342900" indent="-342900">
              <a:spcAft>
                <a:spcPts val="200"/>
              </a:spcAft>
              <a:buFontTx/>
              <a:buChar char="-"/>
            </a:pPr>
            <a:r>
              <a:rPr lang="en-CA" sz="2000" dirty="0">
                <a:solidFill>
                  <a:srgbClr val="14264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ADC vs. time sample (Anomalous Events): </a:t>
            </a:r>
            <a:r>
              <a:rPr lang="en-CA" dirty="0">
                <a:solidFill>
                  <a:srgbClr val="24428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Visualizes time-domain behavior for events exhibiting irregularities.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A416CA-3252-5084-5402-F5520620D5DE}"/>
              </a:ext>
            </a:extLst>
          </p:cNvPr>
          <p:cNvSpPr/>
          <p:nvPr/>
        </p:nvSpPr>
        <p:spPr>
          <a:xfrm>
            <a:off x="6346965" y="1911943"/>
            <a:ext cx="291248" cy="2779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674035-7865-FF16-C652-4373624D720D}"/>
              </a:ext>
            </a:extLst>
          </p:cNvPr>
          <p:cNvSpPr txBox="1"/>
          <p:nvPr/>
        </p:nvSpPr>
        <p:spPr>
          <a:xfrm>
            <a:off x="1207732" y="1324784"/>
            <a:ext cx="43313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/>
              <a:t>ADC Range as a function of RMS – Channel 121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30ABE66-F1B3-DCB7-D2E8-268A56ADDF27}"/>
              </a:ext>
            </a:extLst>
          </p:cNvPr>
          <p:cNvSpPr/>
          <p:nvPr/>
        </p:nvSpPr>
        <p:spPr>
          <a:xfrm>
            <a:off x="532947" y="3950056"/>
            <a:ext cx="305253" cy="1066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Picture 10" descr="A graph of a graph&#10;&#10;AI-generated content may be incorrect.">
            <a:extLst>
              <a:ext uri="{FF2B5EF4-FFF2-40B4-BE49-F238E27FC236}">
                <a16:creationId xmlns:a16="http://schemas.microsoft.com/office/drawing/2014/main" id="{DF73A54A-ABD3-926B-9EFB-82C1B79D32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526"/>
          <a:stretch>
            <a:fillRect/>
          </a:stretch>
        </p:blipFill>
        <p:spPr>
          <a:xfrm>
            <a:off x="6472956" y="1650508"/>
            <a:ext cx="5086099" cy="3381756"/>
          </a:xfrm>
          <a:prstGeom prst="rect">
            <a:avLst/>
          </a:prstGeom>
        </p:spPr>
      </p:pic>
      <p:pic>
        <p:nvPicPr>
          <p:cNvPr id="14" name="Picture 13" descr="A graph with dots on it&#10;&#10;AI-generated content may be incorrect.">
            <a:extLst>
              <a:ext uri="{FF2B5EF4-FFF2-40B4-BE49-F238E27FC236}">
                <a16:creationId xmlns:a16="http://schemas.microsoft.com/office/drawing/2014/main" id="{39A2810C-9F5F-CF67-85EB-86727DF55E4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018"/>
          <a:stretch>
            <a:fillRect/>
          </a:stretch>
        </p:blipFill>
        <p:spPr>
          <a:xfrm>
            <a:off x="712209" y="1617552"/>
            <a:ext cx="4926669" cy="334402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9361638-C27B-1E7E-A188-4BE23E77E3BF}"/>
              </a:ext>
            </a:extLst>
          </p:cNvPr>
          <p:cNvSpPr txBox="1"/>
          <p:nvPr/>
        </p:nvSpPr>
        <p:spPr>
          <a:xfrm>
            <a:off x="10415434" y="4855973"/>
            <a:ext cx="143020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A" sz="1600" dirty="0"/>
              <a:t>Time Samples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01E1B8-044E-41E9-B649-2963FAB2E3CD}"/>
              </a:ext>
            </a:extLst>
          </p:cNvPr>
          <p:cNvSpPr txBox="1"/>
          <p:nvPr/>
        </p:nvSpPr>
        <p:spPr>
          <a:xfrm>
            <a:off x="3714461" y="4790466"/>
            <a:ext cx="2014719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A" sz="1600" dirty="0"/>
              <a:t>RMS per event [ADC]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B85D4F-BFD3-F3DD-AE31-A8AB28B45725}"/>
              </a:ext>
            </a:extLst>
          </p:cNvPr>
          <p:cNvSpPr txBox="1"/>
          <p:nvPr/>
        </p:nvSpPr>
        <p:spPr>
          <a:xfrm>
            <a:off x="6771640" y="1309996"/>
            <a:ext cx="44887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/>
              <a:t>ADC as a function of time samples – Channel 121</a:t>
            </a:r>
          </a:p>
        </p:txBody>
      </p:sp>
    </p:spTree>
    <p:extLst>
      <p:ext uri="{BB962C8B-B14F-4D97-AF65-F5344CB8AC3E}">
        <p14:creationId xmlns:p14="http://schemas.microsoft.com/office/powerpoint/2010/main" val="886257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F7FDD-CEF6-516C-41B6-989D7DF34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6" descr="A trail in a valley with mountains and trees&#10;&#10;AI-generated content may be incorrect.">
            <a:extLst>
              <a:ext uri="{FF2B5EF4-FFF2-40B4-BE49-F238E27FC236}">
                <a16:creationId xmlns:a16="http://schemas.microsoft.com/office/drawing/2014/main" id="{90AA8E30-85F9-2E58-2D25-BACBD69AA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08" t="317" r="7789" b="182"/>
          <a:stretch>
            <a:fillRect/>
          </a:stretch>
        </p:blipFill>
        <p:spPr>
          <a:xfrm>
            <a:off x="8137793" y="1465290"/>
            <a:ext cx="4054207" cy="358902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8F64206-5B77-3BAE-603B-BE33CE665B57}"/>
              </a:ext>
            </a:extLst>
          </p:cNvPr>
          <p:cNvCxnSpPr/>
          <p:nvPr/>
        </p:nvCxnSpPr>
        <p:spPr>
          <a:xfrm>
            <a:off x="0" y="1450363"/>
            <a:ext cx="12192000" cy="0"/>
          </a:xfrm>
          <a:prstGeom prst="line">
            <a:avLst/>
          </a:prstGeom>
          <a:ln w="28575">
            <a:solidFill>
              <a:srgbClr val="335A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1CAB8CA-6A4F-FE3C-8AEE-014B7F9F43E6}"/>
              </a:ext>
            </a:extLst>
          </p:cNvPr>
          <p:cNvCxnSpPr>
            <a:cxnSpLocks/>
          </p:cNvCxnSpPr>
          <p:nvPr/>
        </p:nvCxnSpPr>
        <p:spPr>
          <a:xfrm>
            <a:off x="0" y="1187985"/>
            <a:ext cx="12192000" cy="0"/>
          </a:xfrm>
          <a:prstGeom prst="line">
            <a:avLst/>
          </a:prstGeom>
          <a:ln w="28575">
            <a:solidFill>
              <a:srgbClr val="335A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61127B-88F1-4BA1-3638-94DE11AAD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AEAEB-475B-F24C-B0C7-F2DFAE7F08D4}" type="slidenum">
              <a:rPr lang="en-CA" smtClean="0">
                <a:ln>
                  <a:solidFill>
                    <a:srgbClr val="335AB3"/>
                  </a:solidFill>
                </a:ln>
                <a:latin typeface=""/>
              </a:rPr>
              <a:t>11</a:t>
            </a:fld>
            <a:endParaRPr lang="en-CA">
              <a:ln>
                <a:solidFill>
                  <a:srgbClr val="335AB3"/>
                </a:solidFill>
              </a:ln>
              <a:latin typeface="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885E8D-95E8-FF6E-AF23-08451CAB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>
                <a:ln>
                  <a:solidFill>
                    <a:srgbClr val="335AB3"/>
                  </a:solidFill>
                </a:ln>
                <a:latin typeface=""/>
              </a:rPr>
              <a:t>Emma Rancourt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13762D-C9B5-C93D-D3CA-0F32FF957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>
                <a:ln>
                  <a:solidFill>
                    <a:srgbClr val="335AB3"/>
                  </a:solidFill>
                </a:ln>
                <a:latin typeface=""/>
              </a:rPr>
              <a:t>2025-08-13</a:t>
            </a:r>
            <a:endParaRPr lang="en-CA" dirty="0">
              <a:ln>
                <a:solidFill>
                  <a:srgbClr val="335AB3"/>
                </a:solidFill>
              </a:ln>
              <a:latin typeface="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C77F22C-0761-8710-1F08-DDBE56FFF100}"/>
              </a:ext>
            </a:extLst>
          </p:cNvPr>
          <p:cNvCxnSpPr>
            <a:cxnSpLocks/>
          </p:cNvCxnSpPr>
          <p:nvPr/>
        </p:nvCxnSpPr>
        <p:spPr>
          <a:xfrm flipV="1">
            <a:off x="8130536" y="0"/>
            <a:ext cx="0" cy="6858000"/>
          </a:xfrm>
          <a:prstGeom prst="line">
            <a:avLst/>
          </a:prstGeom>
          <a:ln w="28575">
            <a:solidFill>
              <a:srgbClr val="335A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FE62BE-CDCE-CEA5-E257-AD1950078AF9}"/>
              </a:ext>
            </a:extLst>
          </p:cNvPr>
          <p:cNvCxnSpPr>
            <a:cxnSpLocks/>
          </p:cNvCxnSpPr>
          <p:nvPr/>
        </p:nvCxnSpPr>
        <p:spPr>
          <a:xfrm>
            <a:off x="8130536" y="5058061"/>
            <a:ext cx="4061464" cy="0"/>
          </a:xfrm>
          <a:prstGeom prst="line">
            <a:avLst/>
          </a:prstGeom>
          <a:ln w="28575">
            <a:solidFill>
              <a:srgbClr val="335A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F8C1D93-DC22-6A74-6BA6-9012000C5B19}"/>
              </a:ext>
            </a:extLst>
          </p:cNvPr>
          <p:cNvSpPr txBox="1">
            <a:spLocks/>
          </p:cNvSpPr>
          <p:nvPr/>
        </p:nvSpPr>
        <p:spPr>
          <a:xfrm>
            <a:off x="455592" y="1764958"/>
            <a:ext cx="7166015" cy="43290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14264E"/>
                </a:solidFill>
                <a:effectLst/>
                <a:uLnTx/>
                <a:uFillTx/>
                <a:latin typeface="Goudy Old Style"/>
                <a:ea typeface="+mn-ea"/>
                <a:cs typeface="+mn-cs"/>
              </a:rPr>
              <a:t>Summary</a:t>
            </a:r>
            <a:endParaRPr lang="en-CA" sz="2600" b="1" dirty="0">
              <a:solidFill>
                <a:srgbClr val="14264E"/>
              </a:solidFill>
              <a:latin typeface="Goudy Old Style"/>
            </a:endParaRPr>
          </a:p>
          <a:p>
            <a:pPr marL="342900" indent="-342900">
              <a:buFontTx/>
              <a:buChar char="-"/>
            </a:pPr>
            <a:r>
              <a:rPr lang="en-CA" sz="2200" dirty="0">
                <a:solidFill>
                  <a:srgbClr val="14264E"/>
                </a:solidFill>
                <a:latin typeface="Goudy Old Style"/>
              </a:rPr>
              <a:t>Development of new electronics readout for the ATLAS Liquid Argon calorimeter in preparation for High-Luminosity LHC.</a:t>
            </a:r>
          </a:p>
          <a:p>
            <a:pPr marL="342900" indent="-342900">
              <a:buFontTx/>
              <a:buChar char="-"/>
            </a:pPr>
            <a:r>
              <a:rPr lang="en-CA" sz="2200" dirty="0">
                <a:solidFill>
                  <a:srgbClr val="14264E"/>
                </a:solidFill>
                <a:latin typeface="Goudy Old Style"/>
              </a:rPr>
              <a:t>Development of tools to facilitate the detection and visualization of anomalies in data recorded by a readout test system at CERN.</a:t>
            </a:r>
          </a:p>
          <a:p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14264E"/>
                </a:solidFill>
                <a:effectLst/>
                <a:uLnTx/>
                <a:uFillTx/>
                <a:latin typeface="Goudy Old Style"/>
                <a:ea typeface="+mn-ea"/>
                <a:cs typeface="+mn-cs"/>
              </a:rPr>
              <a:t>Outlook</a:t>
            </a:r>
            <a:endParaRPr lang="en-US" sz="2600" b="1" i="1" dirty="0">
              <a:solidFill>
                <a:srgbClr val="14264E"/>
              </a:solidFill>
              <a:latin typeface="Goudy Old Style"/>
            </a:endParaRPr>
          </a:p>
          <a:p>
            <a:pPr marL="342900" indent="-342900">
              <a:buFontTx/>
              <a:buChar char="-"/>
            </a:pPr>
            <a:r>
              <a:rPr kumimoji="0" lang="en-CA" sz="2200" b="0" i="0" u="none" strike="noStrike" kern="1200" cap="none" spc="0" normalizeH="0" baseline="0" noProof="0" dirty="0">
                <a:ln>
                  <a:noFill/>
                </a:ln>
                <a:solidFill>
                  <a:srgbClr val="14264E"/>
                </a:solidFill>
                <a:effectLst/>
                <a:uLnTx/>
                <a:uFillTx/>
                <a:latin typeface="Goudy Old Style"/>
                <a:ea typeface="+mn-ea"/>
                <a:cs typeface="+mn-cs"/>
              </a:rPr>
              <a:t>Development of a website to display results, and integration of automated analysis execution.</a:t>
            </a:r>
          </a:p>
          <a:p>
            <a:pPr marL="285750" indent="-285750">
              <a:buFontTx/>
              <a:buChar char="-"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4264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117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ED364-6DB5-016B-8ACC-5E95E4DC7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43EE534-848F-665A-0E0F-3159F0868166}"/>
              </a:ext>
            </a:extLst>
          </p:cNvPr>
          <p:cNvCxnSpPr/>
          <p:nvPr/>
        </p:nvCxnSpPr>
        <p:spPr>
          <a:xfrm>
            <a:off x="0" y="1046603"/>
            <a:ext cx="12192000" cy="0"/>
          </a:xfrm>
          <a:prstGeom prst="line">
            <a:avLst/>
          </a:prstGeom>
          <a:ln w="28575">
            <a:solidFill>
              <a:srgbClr val="335A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4F70A8A-067A-AB2A-2EAB-584FC71FF3A8}"/>
              </a:ext>
            </a:extLst>
          </p:cNvPr>
          <p:cNvCxnSpPr>
            <a:cxnSpLocks/>
          </p:cNvCxnSpPr>
          <p:nvPr/>
        </p:nvCxnSpPr>
        <p:spPr>
          <a:xfrm>
            <a:off x="0" y="1187985"/>
            <a:ext cx="4705815" cy="0"/>
          </a:xfrm>
          <a:prstGeom prst="line">
            <a:avLst/>
          </a:prstGeom>
          <a:ln w="28575">
            <a:solidFill>
              <a:srgbClr val="335A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BC5CAA-9E8D-1935-607E-241128796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AEAEB-475B-F24C-B0C7-F2DFAE7F08D4}" type="slidenum">
              <a:rPr lang="en-CA" smtClean="0">
                <a:ln>
                  <a:solidFill>
                    <a:srgbClr val="335AB3"/>
                  </a:solidFill>
                </a:ln>
                <a:latin typeface=""/>
              </a:rPr>
              <a:t>12</a:t>
            </a:fld>
            <a:endParaRPr lang="en-CA">
              <a:ln>
                <a:solidFill>
                  <a:srgbClr val="335AB3"/>
                </a:solidFill>
              </a:ln>
              <a:latin typeface="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10C164-9519-ECC7-153B-D8459F5A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>
                <a:ln>
                  <a:solidFill>
                    <a:srgbClr val="335AB3"/>
                  </a:solidFill>
                </a:ln>
                <a:latin typeface=""/>
              </a:rPr>
              <a:t>Emma Rancourt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43A04D-5E3C-86DC-1E2E-74B237A65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>
                <a:ln>
                  <a:solidFill>
                    <a:srgbClr val="335AB3"/>
                  </a:solidFill>
                </a:ln>
                <a:latin typeface=""/>
              </a:rPr>
              <a:t>2025-08-13</a:t>
            </a:r>
            <a:endParaRPr lang="en-CA" dirty="0">
              <a:ln>
                <a:solidFill>
                  <a:srgbClr val="335AB3"/>
                </a:solidFill>
              </a:ln>
              <a:latin typeface="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EA548C-CBF9-4ECE-798D-3839C18AF31C}"/>
              </a:ext>
            </a:extLst>
          </p:cNvPr>
          <p:cNvSpPr txBox="1"/>
          <p:nvPr/>
        </p:nvSpPr>
        <p:spPr>
          <a:xfrm>
            <a:off x="1" y="336948"/>
            <a:ext cx="12191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800" dirty="0">
                <a:solidFill>
                  <a:srgbClr val="14264E"/>
                </a:solidFill>
                <a:latin typeface="Felix Titling" pitchFamily="82" charset="77"/>
              </a:rPr>
              <a:t>   References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11B166-4B74-224F-56B9-E799F473D0F5}"/>
              </a:ext>
            </a:extLst>
          </p:cNvPr>
          <p:cNvSpPr txBox="1"/>
          <p:nvPr/>
        </p:nvSpPr>
        <p:spPr>
          <a:xfrm>
            <a:off x="350591" y="1920895"/>
            <a:ext cx="11490817" cy="2349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en-CA" sz="2000" dirty="0">
                <a:solidFill>
                  <a:srgbClr val="14264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[1] Mobs, E. (2019). </a:t>
            </a:r>
            <a:r>
              <a:rPr lang="en-CA" sz="2000" i="1" dirty="0">
                <a:solidFill>
                  <a:srgbClr val="14264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 CERN accelerator complex in 2019</a:t>
            </a:r>
            <a:r>
              <a:rPr lang="en-CA" sz="2000" dirty="0">
                <a:solidFill>
                  <a:srgbClr val="14264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 CERN. https://</a:t>
            </a:r>
            <a:r>
              <a:rPr lang="en-CA" sz="2000" dirty="0" err="1">
                <a:solidFill>
                  <a:srgbClr val="14264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cds.cern.ch</a:t>
            </a:r>
            <a:r>
              <a:rPr lang="en-CA" sz="2000" dirty="0">
                <a:solidFill>
                  <a:srgbClr val="14264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/record/2684277</a:t>
            </a:r>
          </a:p>
          <a:p>
            <a:pPr>
              <a:spcAft>
                <a:spcPts val="200"/>
              </a:spcAft>
            </a:pPr>
            <a:endParaRPr lang="en-CA" sz="2000" dirty="0">
              <a:solidFill>
                <a:srgbClr val="14264E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spcAft>
                <a:spcPts val="200"/>
              </a:spcAft>
            </a:pPr>
            <a:r>
              <a:rPr lang="en-CA" sz="2000" dirty="0">
                <a:solidFill>
                  <a:srgbClr val="14264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[2] </a:t>
            </a:r>
            <a:r>
              <a:rPr lang="en-CA" sz="2000" dirty="0" err="1">
                <a:solidFill>
                  <a:srgbClr val="14264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Pequenao</a:t>
            </a:r>
            <a:r>
              <a:rPr lang="en-CA" sz="2000" dirty="0">
                <a:solidFill>
                  <a:srgbClr val="14264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J. (2008). </a:t>
            </a:r>
            <a:r>
              <a:rPr lang="en-CA" sz="2000" i="1" dirty="0">
                <a:solidFill>
                  <a:srgbClr val="14264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Computer generated image of the ATLAS Liquid Argon</a:t>
            </a:r>
            <a:r>
              <a:rPr lang="en-CA" sz="2000" dirty="0">
                <a:solidFill>
                  <a:srgbClr val="14264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 CERN. https://</a:t>
            </a:r>
            <a:r>
              <a:rPr lang="en-CA" sz="2000" dirty="0" err="1">
                <a:solidFill>
                  <a:srgbClr val="14264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cds.cern.ch</a:t>
            </a:r>
            <a:r>
              <a:rPr lang="en-CA" sz="2000" dirty="0">
                <a:solidFill>
                  <a:srgbClr val="14264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/record/1095928</a:t>
            </a:r>
          </a:p>
          <a:p>
            <a:pPr>
              <a:spcAft>
                <a:spcPts val="200"/>
              </a:spcAft>
            </a:pPr>
            <a:endParaRPr lang="en-CA" sz="2000" dirty="0">
              <a:solidFill>
                <a:srgbClr val="14264E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spcAft>
                <a:spcPts val="200"/>
              </a:spcAft>
            </a:pPr>
            <a:r>
              <a:rPr lang="en-CA" sz="2000" dirty="0">
                <a:solidFill>
                  <a:srgbClr val="14264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[3] EMF. (2025). </a:t>
            </a:r>
            <a:r>
              <a:rPr lang="en-CA" sz="2000" i="1" dirty="0" err="1">
                <a:solidFill>
                  <a:srgbClr val="14264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LAr</a:t>
            </a:r>
            <a:r>
              <a:rPr lang="en-CA" sz="2000" i="1" dirty="0">
                <a:solidFill>
                  <a:srgbClr val="14264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Phase-II system test setup and interconnections</a:t>
            </a:r>
            <a:r>
              <a:rPr lang="en-CA" sz="2000" dirty="0">
                <a:solidFill>
                  <a:srgbClr val="14264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 </a:t>
            </a:r>
            <a:r>
              <a:rPr lang="en-CA" sz="2000" dirty="0" err="1">
                <a:solidFill>
                  <a:srgbClr val="14264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LAr</a:t>
            </a:r>
            <a:r>
              <a:rPr lang="en-CA" sz="2000" dirty="0">
                <a:solidFill>
                  <a:srgbClr val="14264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HL-LHC integration &amp; operation documentation. https://atlas-lar-hl-</a:t>
            </a:r>
            <a:r>
              <a:rPr lang="en-CA" sz="2000" dirty="0" err="1">
                <a:solidFill>
                  <a:srgbClr val="14264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lhc.docs.cern.ch</a:t>
            </a:r>
            <a:r>
              <a:rPr lang="en-CA" sz="2000" dirty="0">
                <a:solidFill>
                  <a:srgbClr val="14264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/Doc-EMF-</a:t>
            </a:r>
            <a:r>
              <a:rPr lang="en-CA" sz="2000" dirty="0" err="1">
                <a:solidFill>
                  <a:srgbClr val="14264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setup.html</a:t>
            </a:r>
            <a:endParaRPr lang="en-CA" sz="2000" dirty="0">
              <a:solidFill>
                <a:srgbClr val="14264E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077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8D7D8-FF7C-53F0-AD6F-2D407AA79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3C6A8FF-96DB-B1E2-E904-04C8ADB886F0}"/>
              </a:ext>
            </a:extLst>
          </p:cNvPr>
          <p:cNvCxnSpPr/>
          <p:nvPr/>
        </p:nvCxnSpPr>
        <p:spPr>
          <a:xfrm>
            <a:off x="0" y="2292306"/>
            <a:ext cx="12192000" cy="0"/>
          </a:xfrm>
          <a:prstGeom prst="line">
            <a:avLst/>
          </a:prstGeom>
          <a:ln w="28575">
            <a:solidFill>
              <a:srgbClr val="335A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79AC41E-3D0E-CEC0-B97B-E8D719CE4384}"/>
              </a:ext>
            </a:extLst>
          </p:cNvPr>
          <p:cNvCxnSpPr>
            <a:cxnSpLocks/>
          </p:cNvCxnSpPr>
          <p:nvPr/>
        </p:nvCxnSpPr>
        <p:spPr>
          <a:xfrm>
            <a:off x="0" y="3758907"/>
            <a:ext cx="12192000" cy="0"/>
          </a:xfrm>
          <a:prstGeom prst="line">
            <a:avLst/>
          </a:prstGeom>
          <a:ln w="28575">
            <a:solidFill>
              <a:srgbClr val="335A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46C979-D258-7903-304C-0BA086E77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AEAEB-475B-F24C-B0C7-F2DFAE7F08D4}" type="slidenum">
              <a:rPr lang="en-CA" smtClean="0">
                <a:ln>
                  <a:solidFill>
                    <a:srgbClr val="335AB3"/>
                  </a:solidFill>
                </a:ln>
                <a:latin typeface=""/>
              </a:rPr>
              <a:t>13</a:t>
            </a:fld>
            <a:endParaRPr lang="en-CA">
              <a:ln>
                <a:solidFill>
                  <a:srgbClr val="335AB3"/>
                </a:solidFill>
              </a:ln>
              <a:latin typeface="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F64C0D-85BD-32F6-1DED-F28AAD84A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>
                <a:ln>
                  <a:solidFill>
                    <a:srgbClr val="335AB3"/>
                  </a:solidFill>
                </a:ln>
                <a:latin typeface=""/>
              </a:rPr>
              <a:t>Emma Rancourt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CE6750-39F4-B3E4-9E56-68B85AB80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>
                <a:ln>
                  <a:solidFill>
                    <a:srgbClr val="335AB3"/>
                  </a:solidFill>
                </a:ln>
                <a:latin typeface=""/>
              </a:rPr>
              <a:t>2025-08-13</a:t>
            </a:r>
            <a:endParaRPr lang="en-CA" dirty="0">
              <a:ln>
                <a:solidFill>
                  <a:srgbClr val="335AB3"/>
                </a:solidFill>
              </a:ln>
              <a:latin typeface="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656D9F-D98F-B8C3-E1E7-9E75F65C22AF}"/>
              </a:ext>
            </a:extLst>
          </p:cNvPr>
          <p:cNvSpPr txBox="1"/>
          <p:nvPr/>
        </p:nvSpPr>
        <p:spPr>
          <a:xfrm>
            <a:off x="0" y="2763997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2800" dirty="0">
                <a:solidFill>
                  <a:srgbClr val="14264E"/>
                </a:solidFill>
                <a:latin typeface="Felix Titling" pitchFamily="82" charset="77"/>
              </a:rPr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304489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91242-192E-88B8-9D4A-C7DBC24C0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BA2C02E-792C-03CA-B248-47C26C6365CC}"/>
              </a:ext>
            </a:extLst>
          </p:cNvPr>
          <p:cNvCxnSpPr/>
          <p:nvPr/>
        </p:nvCxnSpPr>
        <p:spPr>
          <a:xfrm>
            <a:off x="0" y="1046602"/>
            <a:ext cx="12192000" cy="0"/>
          </a:xfrm>
          <a:prstGeom prst="line">
            <a:avLst/>
          </a:prstGeom>
          <a:ln w="28575">
            <a:solidFill>
              <a:srgbClr val="335A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F84C6A0-4479-1655-307C-FD53BAFEF9EF}"/>
              </a:ext>
            </a:extLst>
          </p:cNvPr>
          <p:cNvCxnSpPr>
            <a:cxnSpLocks/>
          </p:cNvCxnSpPr>
          <p:nvPr/>
        </p:nvCxnSpPr>
        <p:spPr>
          <a:xfrm>
            <a:off x="0" y="1187985"/>
            <a:ext cx="4705815" cy="0"/>
          </a:xfrm>
          <a:prstGeom prst="line">
            <a:avLst/>
          </a:prstGeom>
          <a:ln w="28575">
            <a:solidFill>
              <a:srgbClr val="335A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5ED079-44D8-4552-1136-068A3EC2B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AEAEB-475B-F24C-B0C7-F2DFAE7F08D4}" type="slidenum">
              <a:rPr lang="en-CA" smtClean="0">
                <a:ln>
                  <a:solidFill>
                    <a:srgbClr val="335AB3"/>
                  </a:solidFill>
                </a:ln>
                <a:latin typeface=""/>
              </a:rPr>
              <a:t>14</a:t>
            </a:fld>
            <a:endParaRPr lang="en-CA">
              <a:ln>
                <a:solidFill>
                  <a:srgbClr val="335AB3"/>
                </a:solidFill>
              </a:ln>
              <a:latin typeface="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F1570-228A-56C0-6DF1-F9938C67F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>
                <a:ln>
                  <a:solidFill>
                    <a:srgbClr val="335AB3"/>
                  </a:solidFill>
                </a:ln>
                <a:latin typeface=""/>
              </a:rPr>
              <a:t>Emma Rancourt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500E7F-A98E-A0D9-BEE6-E41224A31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>
                <a:ln>
                  <a:solidFill>
                    <a:srgbClr val="335AB3"/>
                  </a:solidFill>
                </a:ln>
                <a:latin typeface=""/>
              </a:rPr>
              <a:t>2025-08-13</a:t>
            </a:r>
            <a:endParaRPr lang="en-CA" dirty="0">
              <a:ln>
                <a:solidFill>
                  <a:srgbClr val="335AB3"/>
                </a:solidFill>
              </a:ln>
              <a:latin typeface="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B2215F-1AAF-09E1-C4CF-B9588EDE938D}"/>
              </a:ext>
            </a:extLst>
          </p:cNvPr>
          <p:cNvSpPr txBox="1"/>
          <p:nvPr/>
        </p:nvSpPr>
        <p:spPr>
          <a:xfrm>
            <a:off x="1" y="336948"/>
            <a:ext cx="12191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800" dirty="0" err="1">
                <a:solidFill>
                  <a:srgbClr val="14264E"/>
                </a:solidFill>
                <a:latin typeface="Felix Titling" pitchFamily="82" charset="77"/>
              </a:rPr>
              <a:t>LAr</a:t>
            </a:r>
            <a:r>
              <a:rPr lang="en-CA" sz="2800" dirty="0">
                <a:solidFill>
                  <a:srgbClr val="14264E"/>
                </a:solidFill>
                <a:latin typeface="Felix Titling" pitchFamily="82" charset="77"/>
              </a:rPr>
              <a:t> calorimeter readout architecture (Phase-II upgrade)</a:t>
            </a:r>
          </a:p>
        </p:txBody>
      </p:sp>
      <p:pic>
        <p:nvPicPr>
          <p:cNvPr id="11" name="Picture 10" descr="A diagram of a machine&#10;&#10;AI-generated content may be incorrect.">
            <a:extLst>
              <a:ext uri="{FF2B5EF4-FFF2-40B4-BE49-F238E27FC236}">
                <a16:creationId xmlns:a16="http://schemas.microsoft.com/office/drawing/2014/main" id="{0B4A0AC1-E938-DCB2-7EF7-CBE35DCBEE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9368"/>
            <a:ext cx="7511065" cy="503359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8B7E9C3-0184-A832-5C0D-F9D9A1B7E994}"/>
              </a:ext>
            </a:extLst>
          </p:cNvPr>
          <p:cNvSpPr txBox="1"/>
          <p:nvPr/>
        </p:nvSpPr>
        <p:spPr>
          <a:xfrm>
            <a:off x="7602415" y="1445507"/>
            <a:ext cx="4589585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en-CA" b="1" dirty="0">
                <a:solidFill>
                  <a:srgbClr val="14264E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Front-end electronics</a:t>
            </a:r>
          </a:p>
          <a:p>
            <a:pPr marL="285750" indent="-285750">
              <a:spcAft>
                <a:spcPts val="200"/>
              </a:spcAft>
              <a:buFontTx/>
              <a:buChar char="-"/>
            </a:pPr>
            <a:r>
              <a:rPr lang="en-CA" dirty="0">
                <a:solidFill>
                  <a:srgbClr val="14264E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Front-end boards (FEB2): </a:t>
            </a:r>
          </a:p>
          <a:p>
            <a:pPr lvl="1">
              <a:spcAft>
                <a:spcPts val="200"/>
              </a:spcAft>
            </a:pPr>
            <a:r>
              <a:rPr lang="en-CA" sz="1600" dirty="0">
                <a:solidFill>
                  <a:srgbClr val="14264E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Amplify and shape analog pulses, apply dual gain, digitize, and serialize the signals.</a:t>
            </a:r>
          </a:p>
          <a:p>
            <a:pPr marL="285750" indent="-285750">
              <a:spcAft>
                <a:spcPts val="200"/>
              </a:spcAft>
              <a:buFontTx/>
              <a:buChar char="-"/>
            </a:pPr>
            <a:r>
              <a:rPr lang="en-CA" dirty="0">
                <a:solidFill>
                  <a:srgbClr val="14264E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CASA (calibration board):</a:t>
            </a:r>
          </a:p>
          <a:p>
            <a:pPr lvl="1">
              <a:spcAft>
                <a:spcPts val="200"/>
              </a:spcAft>
            </a:pPr>
            <a:r>
              <a:rPr lang="en-CA" sz="1600" dirty="0">
                <a:solidFill>
                  <a:srgbClr val="14264E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Injects calibrated signals for both amplitude and timing.</a:t>
            </a:r>
          </a:p>
          <a:p>
            <a:pPr marL="285750" indent="-285750">
              <a:spcAft>
                <a:spcPts val="200"/>
              </a:spcAft>
              <a:buFontTx/>
              <a:buChar char="-"/>
            </a:pPr>
            <a:endParaRPr lang="en-CA" sz="1600" dirty="0">
              <a:solidFill>
                <a:srgbClr val="14264E"/>
              </a:solidFill>
              <a:latin typeface="Source Sans Pro" panose="020F0502020204030204" pitchFamily="34" charset="0"/>
              <a:ea typeface="Source Sans Pro" panose="020F0502020204030204" pitchFamily="34" charset="0"/>
            </a:endParaRPr>
          </a:p>
          <a:p>
            <a:pPr>
              <a:spcAft>
                <a:spcPts val="200"/>
              </a:spcAft>
            </a:pPr>
            <a:r>
              <a:rPr lang="en-CA" b="1" dirty="0">
                <a:solidFill>
                  <a:srgbClr val="14264E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Off-detector electronics</a:t>
            </a:r>
          </a:p>
          <a:p>
            <a:pPr marL="285750" indent="-285750">
              <a:spcAft>
                <a:spcPts val="200"/>
              </a:spcAft>
              <a:buFontTx/>
              <a:buChar char="-"/>
            </a:pPr>
            <a:r>
              <a:rPr lang="en-US" dirty="0" err="1">
                <a:solidFill>
                  <a:srgbClr val="14264E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LAr</a:t>
            </a:r>
            <a:r>
              <a:rPr lang="en-US" dirty="0">
                <a:solidFill>
                  <a:srgbClr val="14264E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 Signal Processor Boards (LASP): </a:t>
            </a:r>
          </a:p>
          <a:p>
            <a:pPr lvl="1">
              <a:spcAft>
                <a:spcPts val="200"/>
              </a:spcAft>
            </a:pPr>
            <a:r>
              <a:rPr lang="en-CA" sz="1600" dirty="0">
                <a:solidFill>
                  <a:srgbClr val="14264E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Perform signal processing, buffering, synchronization, and BCID alignment before sending data to the DAQ.</a:t>
            </a:r>
          </a:p>
          <a:p>
            <a:pPr marL="285750" indent="-285750">
              <a:spcAft>
                <a:spcPts val="200"/>
              </a:spcAft>
              <a:buFontTx/>
              <a:buChar char="-"/>
            </a:pPr>
            <a:r>
              <a:rPr lang="en-US" dirty="0">
                <a:solidFill>
                  <a:srgbClr val="14264E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ALTI (</a:t>
            </a:r>
            <a:r>
              <a:rPr lang="en-CA" dirty="0">
                <a:solidFill>
                  <a:srgbClr val="14264E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Atlas Local Trigger Interface): </a:t>
            </a:r>
          </a:p>
          <a:p>
            <a:pPr lvl="1">
              <a:spcAft>
                <a:spcPts val="200"/>
              </a:spcAft>
            </a:pPr>
            <a:r>
              <a:rPr lang="en-CA" sz="1600" dirty="0">
                <a:solidFill>
                  <a:srgbClr val="14264E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Generate a common clock for the system</a:t>
            </a:r>
            <a:endParaRPr lang="en-US" sz="1600" dirty="0">
              <a:solidFill>
                <a:srgbClr val="14264E"/>
              </a:solidFill>
              <a:latin typeface="Source Sans Pro" panose="020F0502020204030204" pitchFamily="34" charset="0"/>
              <a:ea typeface="Source Sans Pro" panose="020F0502020204030204" pitchFamily="34" charset="0"/>
            </a:endParaRPr>
          </a:p>
          <a:p>
            <a:pPr marL="285750" indent="-285750">
              <a:spcAft>
                <a:spcPts val="200"/>
              </a:spcAft>
              <a:buFontTx/>
              <a:buChar char="-"/>
            </a:pPr>
            <a:r>
              <a:rPr lang="en-CA" dirty="0">
                <a:solidFill>
                  <a:srgbClr val="14264E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Mini-LATOURNETT (Lar Timing System): </a:t>
            </a:r>
          </a:p>
          <a:p>
            <a:pPr lvl="1">
              <a:spcAft>
                <a:spcPts val="200"/>
              </a:spcAft>
            </a:pPr>
            <a:r>
              <a:rPr lang="en-CA" sz="1600" dirty="0">
                <a:solidFill>
                  <a:srgbClr val="14264E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Configures the FEB2 and CASA boards</a:t>
            </a:r>
            <a:r>
              <a:rPr lang="en-CA" sz="1600" dirty="0">
                <a:latin typeface="Source Sans Pro" panose="020F0502020204030204" pitchFamily="34" charset="0"/>
                <a:ea typeface="Source Sans Pro" panose="020F0502020204030204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23BB4D-70E4-E1FD-CA62-A52C29896742}"/>
              </a:ext>
            </a:extLst>
          </p:cNvPr>
          <p:cNvSpPr txBox="1"/>
          <p:nvPr/>
        </p:nvSpPr>
        <p:spPr>
          <a:xfrm>
            <a:off x="0" y="1187985"/>
            <a:ext cx="5599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en-CA" sz="2000" b="1" dirty="0">
                <a:solidFill>
                  <a:srgbClr val="14264E"/>
                </a:solidFill>
                <a:latin typeface="Source Sans Pro" panose="020F0502020204030204" pitchFamily="34" charset="0"/>
                <a:ea typeface="Source Sans Pro" panose="020F0502020204030204" pitchFamily="34" charset="0"/>
                <a:hlinkClick r:id="rId4" action="ppaction://hlinksldjump"/>
              </a:rPr>
              <a:t>[3]</a:t>
            </a:r>
            <a:endParaRPr lang="en-CA" sz="2000" b="1" dirty="0">
              <a:solidFill>
                <a:srgbClr val="14264E"/>
              </a:solidFill>
              <a:latin typeface="Source Sans Pro" panose="020F0502020204030204" pitchFamily="34" charset="0"/>
              <a:ea typeface="Source Sans Pro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641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782487-0A68-6D58-3B1E-A2E89BDD1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720F27E-5874-F816-444F-3722A53ADCA6}"/>
              </a:ext>
            </a:extLst>
          </p:cNvPr>
          <p:cNvSpPr/>
          <p:nvPr/>
        </p:nvSpPr>
        <p:spPr>
          <a:xfrm>
            <a:off x="0" y="3135439"/>
            <a:ext cx="6967145" cy="3722557"/>
          </a:xfrm>
          <a:prstGeom prst="rect">
            <a:avLst/>
          </a:prstGeom>
          <a:solidFill>
            <a:srgbClr val="335A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7A6242-FD8F-C6CE-2C65-3B718EA8BC1E}"/>
              </a:ext>
            </a:extLst>
          </p:cNvPr>
          <p:cNvSpPr/>
          <p:nvPr/>
        </p:nvSpPr>
        <p:spPr>
          <a:xfrm>
            <a:off x="6480810" y="0"/>
            <a:ext cx="5711190" cy="6857999"/>
          </a:xfrm>
          <a:prstGeom prst="rect">
            <a:avLst/>
          </a:prstGeom>
          <a:solidFill>
            <a:srgbClr val="335A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024907E-346F-C625-0437-CB84EDB56F4E}"/>
              </a:ext>
            </a:extLst>
          </p:cNvPr>
          <p:cNvCxnSpPr/>
          <p:nvPr/>
        </p:nvCxnSpPr>
        <p:spPr>
          <a:xfrm>
            <a:off x="0" y="1046602"/>
            <a:ext cx="12192000" cy="0"/>
          </a:xfrm>
          <a:prstGeom prst="line">
            <a:avLst/>
          </a:prstGeom>
          <a:ln w="28575">
            <a:solidFill>
              <a:srgbClr val="335A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C68CDBC-F02F-CEFB-D2D3-0F1268BB1341}"/>
              </a:ext>
            </a:extLst>
          </p:cNvPr>
          <p:cNvCxnSpPr>
            <a:cxnSpLocks/>
          </p:cNvCxnSpPr>
          <p:nvPr/>
        </p:nvCxnSpPr>
        <p:spPr>
          <a:xfrm>
            <a:off x="0" y="1187985"/>
            <a:ext cx="4705815" cy="0"/>
          </a:xfrm>
          <a:prstGeom prst="line">
            <a:avLst/>
          </a:prstGeom>
          <a:ln w="28575">
            <a:solidFill>
              <a:srgbClr val="335A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1BC352-6055-EBF1-AEAC-63720C16E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AEAEB-475B-F24C-B0C7-F2DFAE7F08D4}" type="slidenum">
              <a:rPr lang="en-CA" smtClean="0">
                <a:ln>
                  <a:solidFill>
                    <a:schemeClr val="bg1"/>
                  </a:solidFill>
                </a:ln>
                <a:latin typeface=""/>
              </a:rPr>
              <a:t>15</a:t>
            </a:fld>
            <a:endParaRPr lang="en-CA" dirty="0">
              <a:ln>
                <a:solidFill>
                  <a:schemeClr val="bg1"/>
                </a:solidFill>
              </a:ln>
              <a:latin typeface="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375030-CA6B-1B3A-31E9-735D85B43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>
                <a:ln>
                  <a:solidFill>
                    <a:schemeClr val="bg1"/>
                  </a:solidFill>
                </a:ln>
                <a:latin typeface=""/>
              </a:rPr>
              <a:t>Emma Rancourt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A15789-20A2-DC39-CEC4-8CBB267E2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>
                <a:ln>
                  <a:solidFill>
                    <a:schemeClr val="bg1"/>
                  </a:solidFill>
                </a:ln>
                <a:latin typeface=""/>
              </a:rPr>
              <a:t>2025-08-13</a:t>
            </a:r>
            <a:endParaRPr lang="en-CA" dirty="0">
              <a:ln>
                <a:solidFill>
                  <a:schemeClr val="bg1"/>
                </a:solidFill>
              </a:ln>
              <a:latin typeface="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68B349-DAEE-57D5-8146-16108EE06FCA}"/>
              </a:ext>
            </a:extLst>
          </p:cNvPr>
          <p:cNvSpPr txBox="1"/>
          <p:nvPr/>
        </p:nvSpPr>
        <p:spPr>
          <a:xfrm>
            <a:off x="1" y="336948"/>
            <a:ext cx="12191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800" dirty="0">
                <a:solidFill>
                  <a:srgbClr val="14264E"/>
                </a:solidFill>
                <a:latin typeface="Felix Titling" pitchFamily="82" charset="77"/>
              </a:rPr>
              <a:t>   Website on development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683E72-53EE-400C-3A3F-C4EC677EB677}"/>
              </a:ext>
            </a:extLst>
          </p:cNvPr>
          <p:cNvSpPr txBox="1"/>
          <p:nvPr/>
        </p:nvSpPr>
        <p:spPr>
          <a:xfrm>
            <a:off x="1130664" y="1680731"/>
            <a:ext cx="4705816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14264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Platform for visualizing analysis results:</a:t>
            </a:r>
          </a:p>
          <a:p>
            <a:r>
              <a:rPr lang="en-US" sz="2000" dirty="0">
                <a:solidFill>
                  <a:srgbClr val="14264E"/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3"/>
              </a:rPr>
              <a:t>https://emf-data-analysis.web.cern.ch</a:t>
            </a:r>
            <a:endParaRPr lang="en-US" sz="2000" dirty="0">
              <a:solidFill>
                <a:srgbClr val="14264E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en-US" dirty="0">
              <a:solidFill>
                <a:srgbClr val="14264E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390660B-4E7C-BD69-03F0-24AFEE6A1C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574" y="3294678"/>
            <a:ext cx="5414235" cy="3071826"/>
          </a:xfrm>
          <a:prstGeom prst="rect">
            <a:avLst/>
          </a:prstGeom>
        </p:spPr>
      </p:pic>
      <p:pic>
        <p:nvPicPr>
          <p:cNvPr id="12" name="Picture 1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5A0D9F3-DDD4-718F-7728-F59DB06594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286" y="63608"/>
            <a:ext cx="5414238" cy="3071828"/>
          </a:xfrm>
          <a:prstGeom prst="rect">
            <a:avLst/>
          </a:prstGeom>
        </p:spPr>
      </p:pic>
      <p:pic>
        <p:nvPicPr>
          <p:cNvPr id="16" name="Picture 1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E510E91-A88F-8642-5895-4E5DE64DE9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9286" y="3294677"/>
            <a:ext cx="5414238" cy="307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214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8119C-41E6-E015-7636-58FD8F45E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790FE5A-5629-823C-2A01-C65638D99F50}"/>
              </a:ext>
            </a:extLst>
          </p:cNvPr>
          <p:cNvCxnSpPr/>
          <p:nvPr/>
        </p:nvCxnSpPr>
        <p:spPr>
          <a:xfrm>
            <a:off x="0" y="1046602"/>
            <a:ext cx="12192000" cy="0"/>
          </a:xfrm>
          <a:prstGeom prst="line">
            <a:avLst/>
          </a:prstGeom>
          <a:ln w="28575">
            <a:solidFill>
              <a:srgbClr val="335A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171852C-879D-5671-23B6-D1232D2A988C}"/>
              </a:ext>
            </a:extLst>
          </p:cNvPr>
          <p:cNvCxnSpPr>
            <a:cxnSpLocks/>
          </p:cNvCxnSpPr>
          <p:nvPr/>
        </p:nvCxnSpPr>
        <p:spPr>
          <a:xfrm>
            <a:off x="0" y="1187985"/>
            <a:ext cx="4705815" cy="0"/>
          </a:xfrm>
          <a:prstGeom prst="line">
            <a:avLst/>
          </a:prstGeom>
          <a:ln w="28575">
            <a:solidFill>
              <a:srgbClr val="335A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F2A2BC-CE48-6415-C977-EF5E73406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AEAEB-475B-F24C-B0C7-F2DFAE7F08D4}" type="slidenum">
              <a:rPr lang="en-CA" smtClean="0">
                <a:ln>
                  <a:solidFill>
                    <a:srgbClr val="335AB3"/>
                  </a:solidFill>
                </a:ln>
                <a:latin typeface=""/>
              </a:rPr>
              <a:t>2</a:t>
            </a:fld>
            <a:endParaRPr lang="en-CA">
              <a:ln>
                <a:solidFill>
                  <a:srgbClr val="335AB3"/>
                </a:solidFill>
              </a:ln>
              <a:latin typeface="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A889F9-858C-A133-A6E7-842CE47BA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>
                <a:ln>
                  <a:solidFill>
                    <a:srgbClr val="335AB3"/>
                  </a:solidFill>
                </a:ln>
                <a:latin typeface=""/>
              </a:rPr>
              <a:t>Emma Rancourt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C95D7E-3261-9432-B1D2-8AAF01B4E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>
                <a:ln>
                  <a:solidFill>
                    <a:srgbClr val="335AB3"/>
                  </a:solidFill>
                </a:ln>
                <a:latin typeface=""/>
              </a:rPr>
              <a:t>2025-08-13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51BD6E-37C7-D63B-9EB5-D735D895A13E}"/>
              </a:ext>
            </a:extLst>
          </p:cNvPr>
          <p:cNvSpPr txBox="1"/>
          <p:nvPr/>
        </p:nvSpPr>
        <p:spPr>
          <a:xfrm>
            <a:off x="1" y="336948"/>
            <a:ext cx="12191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800" dirty="0">
                <a:solidFill>
                  <a:srgbClr val="14264E"/>
                </a:solidFill>
                <a:latin typeface="Felix Titling" pitchFamily="82" charset="77"/>
              </a:rPr>
              <a:t>   Outline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8AAED4-FEBE-90D5-EA9B-1850F9B1E686}"/>
              </a:ext>
            </a:extLst>
          </p:cNvPr>
          <p:cNvSpPr txBox="1"/>
          <p:nvPr/>
        </p:nvSpPr>
        <p:spPr>
          <a:xfrm>
            <a:off x="1637571" y="2158906"/>
            <a:ext cx="6973029" cy="3226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spcAft>
                <a:spcPts val="200"/>
              </a:spcAft>
              <a:buFont typeface="+mj-lt"/>
              <a:buAutoNum type="romanUcPeriod"/>
            </a:pPr>
            <a:r>
              <a:rPr lang="en-CA" sz="2400" dirty="0">
                <a:solidFill>
                  <a:srgbClr val="14264E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 </a:t>
            </a:r>
            <a:r>
              <a:rPr lang="en-CA" sz="2400" b="1" dirty="0">
                <a:solidFill>
                  <a:srgbClr val="14264E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Background information </a:t>
            </a:r>
            <a:r>
              <a:rPr lang="en-CA" sz="2400" dirty="0">
                <a:solidFill>
                  <a:srgbClr val="14264E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about CERN</a:t>
            </a:r>
          </a:p>
          <a:p>
            <a:pPr marL="971550" lvl="1" indent="-382588">
              <a:spcAft>
                <a:spcPts val="200"/>
              </a:spcAft>
              <a:buFont typeface="Wingdings" pitchFamily="2" charset="2"/>
              <a:buChar char="Ø"/>
            </a:pPr>
            <a:r>
              <a:rPr lang="en-CA" sz="2400" dirty="0">
                <a:solidFill>
                  <a:srgbClr val="14264E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Large Hadron Collider (LHC)</a:t>
            </a:r>
          </a:p>
          <a:p>
            <a:pPr marL="971550" lvl="1" indent="-382588">
              <a:spcAft>
                <a:spcPts val="200"/>
              </a:spcAft>
              <a:buFont typeface="Wingdings" pitchFamily="2" charset="2"/>
              <a:buChar char="Ø"/>
            </a:pPr>
            <a:r>
              <a:rPr lang="en-CA" sz="2400" dirty="0">
                <a:solidFill>
                  <a:srgbClr val="14264E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ATLAS Detector</a:t>
            </a:r>
          </a:p>
          <a:p>
            <a:pPr marL="971550" lvl="1" indent="-382588">
              <a:spcAft>
                <a:spcPts val="200"/>
              </a:spcAft>
              <a:buFont typeface="Wingdings" pitchFamily="2" charset="2"/>
              <a:buChar char="Ø"/>
            </a:pPr>
            <a:r>
              <a:rPr lang="en-CA" sz="2400" dirty="0">
                <a:solidFill>
                  <a:srgbClr val="14264E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Liquid Argon (</a:t>
            </a:r>
            <a:r>
              <a:rPr lang="en-CA" sz="2400" dirty="0" err="1">
                <a:solidFill>
                  <a:srgbClr val="14264E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LAr</a:t>
            </a:r>
            <a:r>
              <a:rPr lang="en-CA" sz="2400" dirty="0">
                <a:solidFill>
                  <a:srgbClr val="14264E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) Calorimeter Readout</a:t>
            </a:r>
          </a:p>
          <a:p>
            <a:pPr marL="514350" indent="-514350">
              <a:spcAft>
                <a:spcPts val="200"/>
              </a:spcAft>
              <a:buFont typeface="+mj-lt"/>
              <a:buAutoNum type="romanUcPeriod"/>
            </a:pPr>
            <a:r>
              <a:rPr lang="en-CA" sz="2400" dirty="0">
                <a:solidFill>
                  <a:srgbClr val="14264E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 </a:t>
            </a:r>
            <a:r>
              <a:rPr lang="en-CA" sz="2400" b="1" dirty="0">
                <a:solidFill>
                  <a:srgbClr val="14264E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Purpose</a:t>
            </a:r>
            <a:r>
              <a:rPr lang="en-CA" sz="2400" dirty="0">
                <a:solidFill>
                  <a:srgbClr val="14264E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 of the analysis tool</a:t>
            </a:r>
          </a:p>
          <a:p>
            <a:pPr marL="514350" indent="-514350">
              <a:spcAft>
                <a:spcPts val="200"/>
              </a:spcAft>
              <a:buFont typeface="+mj-lt"/>
              <a:buAutoNum type="romanUcPeriod"/>
            </a:pPr>
            <a:r>
              <a:rPr lang="en-CA" sz="2400" dirty="0">
                <a:solidFill>
                  <a:srgbClr val="14264E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 </a:t>
            </a:r>
            <a:r>
              <a:rPr lang="en-CA" sz="2400" b="1" dirty="0">
                <a:solidFill>
                  <a:srgbClr val="14264E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Structure</a:t>
            </a:r>
            <a:r>
              <a:rPr lang="en-CA" sz="2400" dirty="0">
                <a:solidFill>
                  <a:srgbClr val="14264E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 of the analysis tool</a:t>
            </a:r>
          </a:p>
          <a:p>
            <a:pPr marL="514350" indent="-514350">
              <a:spcAft>
                <a:spcPts val="200"/>
              </a:spcAft>
              <a:buFont typeface="+mj-lt"/>
              <a:buAutoNum type="romanUcPeriod"/>
            </a:pPr>
            <a:r>
              <a:rPr lang="en-CA" sz="2400" dirty="0">
                <a:solidFill>
                  <a:srgbClr val="14264E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 </a:t>
            </a:r>
            <a:r>
              <a:rPr lang="en-CA" sz="2400" b="1" dirty="0">
                <a:solidFill>
                  <a:srgbClr val="14264E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Outputs</a:t>
            </a:r>
            <a:r>
              <a:rPr lang="en-CA" sz="2400" dirty="0">
                <a:solidFill>
                  <a:srgbClr val="14264E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 from the analysis tool</a:t>
            </a:r>
          </a:p>
          <a:p>
            <a:pPr marL="514350" indent="-514350">
              <a:spcAft>
                <a:spcPts val="200"/>
              </a:spcAft>
              <a:buFont typeface="+mj-lt"/>
              <a:buAutoNum type="romanUcPeriod"/>
            </a:pPr>
            <a:r>
              <a:rPr lang="en-CA" sz="2400" dirty="0">
                <a:solidFill>
                  <a:srgbClr val="14264E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 Summary</a:t>
            </a:r>
          </a:p>
        </p:txBody>
      </p:sp>
    </p:spTree>
    <p:extLst>
      <p:ext uri="{BB962C8B-B14F-4D97-AF65-F5344CB8AC3E}">
        <p14:creationId xmlns:p14="http://schemas.microsoft.com/office/powerpoint/2010/main" val="320364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24215-EF07-6269-5505-241FFD478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021A17C2-FC9C-FD18-3482-DED7735723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5" b="24340"/>
          <a:stretch>
            <a:fillRect/>
          </a:stretch>
        </p:blipFill>
        <p:spPr bwMode="auto">
          <a:xfrm>
            <a:off x="3445565" y="1233037"/>
            <a:ext cx="8746435" cy="495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3B7B05D-A6D6-7327-E4A1-8A1F01B1A1AE}"/>
              </a:ext>
            </a:extLst>
          </p:cNvPr>
          <p:cNvCxnSpPr/>
          <p:nvPr/>
        </p:nvCxnSpPr>
        <p:spPr>
          <a:xfrm>
            <a:off x="0" y="1046602"/>
            <a:ext cx="12192000" cy="0"/>
          </a:xfrm>
          <a:prstGeom prst="line">
            <a:avLst/>
          </a:prstGeom>
          <a:ln w="28575">
            <a:solidFill>
              <a:srgbClr val="335A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8AA19B1-3F08-D80F-A257-2BD7C42B946D}"/>
              </a:ext>
            </a:extLst>
          </p:cNvPr>
          <p:cNvCxnSpPr>
            <a:cxnSpLocks/>
          </p:cNvCxnSpPr>
          <p:nvPr/>
        </p:nvCxnSpPr>
        <p:spPr>
          <a:xfrm>
            <a:off x="0" y="1187985"/>
            <a:ext cx="4705815" cy="0"/>
          </a:xfrm>
          <a:prstGeom prst="line">
            <a:avLst/>
          </a:prstGeom>
          <a:ln w="28575">
            <a:solidFill>
              <a:srgbClr val="335A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9492D7-DECE-CDA0-A696-41243ADAB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AEAEB-475B-F24C-B0C7-F2DFAE7F08D4}" type="slidenum">
              <a:rPr lang="en-CA" smtClean="0">
                <a:ln>
                  <a:solidFill>
                    <a:srgbClr val="335AB3"/>
                  </a:solidFill>
                </a:ln>
                <a:latin typeface=""/>
              </a:rPr>
              <a:t>3</a:t>
            </a:fld>
            <a:endParaRPr lang="en-CA">
              <a:ln>
                <a:solidFill>
                  <a:srgbClr val="335AB3"/>
                </a:solidFill>
              </a:ln>
              <a:latin typeface="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DC0057-D91F-29D5-A658-EE55B7A11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>
                <a:ln>
                  <a:solidFill>
                    <a:srgbClr val="335AB3"/>
                  </a:solidFill>
                </a:ln>
                <a:latin typeface=""/>
              </a:rPr>
              <a:t>Emma Rancourt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BEB7F8-0666-1205-4319-6352722C9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>
                <a:ln>
                  <a:solidFill>
                    <a:srgbClr val="335AB3"/>
                  </a:solidFill>
                </a:ln>
                <a:latin typeface=""/>
              </a:rPr>
              <a:t>2025-08-13</a:t>
            </a:r>
            <a:endParaRPr lang="en-CA" dirty="0">
              <a:ln>
                <a:solidFill>
                  <a:srgbClr val="335AB3"/>
                </a:solidFill>
              </a:ln>
              <a:latin typeface="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6770E8-7866-03A8-5F63-B8FFCA1FDABC}"/>
              </a:ext>
            </a:extLst>
          </p:cNvPr>
          <p:cNvSpPr txBox="1"/>
          <p:nvPr/>
        </p:nvSpPr>
        <p:spPr>
          <a:xfrm>
            <a:off x="1" y="336948"/>
            <a:ext cx="12191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800" dirty="0">
                <a:solidFill>
                  <a:srgbClr val="14264E"/>
                </a:solidFill>
                <a:latin typeface="Felix Titling" pitchFamily="82" charset="77"/>
              </a:rPr>
              <a:t>   Large Hadron collider (</a:t>
            </a:r>
            <a:r>
              <a:rPr lang="en-CA" sz="2800" dirty="0" err="1">
                <a:solidFill>
                  <a:srgbClr val="14264E"/>
                </a:solidFill>
                <a:latin typeface="Felix Titling" pitchFamily="82" charset="77"/>
              </a:rPr>
              <a:t>lhc</a:t>
            </a:r>
            <a:r>
              <a:rPr lang="en-CA" sz="2800" dirty="0">
                <a:solidFill>
                  <a:srgbClr val="14264E"/>
                </a:solidFill>
                <a:latin typeface="Felix Titling" pitchFamily="82" charset="77"/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A75D18-EE03-DBC4-9ECE-C7BCB9ECD8F5}"/>
              </a:ext>
            </a:extLst>
          </p:cNvPr>
          <p:cNvSpPr txBox="1"/>
          <p:nvPr/>
        </p:nvSpPr>
        <p:spPr>
          <a:xfrm>
            <a:off x="0" y="1544776"/>
            <a:ext cx="3581400" cy="4503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200"/>
              </a:spcAft>
              <a:buFontTx/>
              <a:buChar char="-"/>
            </a:pPr>
            <a:r>
              <a:rPr lang="en-CA" sz="2000" b="1" dirty="0">
                <a:solidFill>
                  <a:srgbClr val="14264E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Purpose:</a:t>
            </a:r>
            <a:r>
              <a:rPr lang="en-CA" sz="2000" dirty="0">
                <a:solidFill>
                  <a:srgbClr val="14264E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 proton-proton collisions, chain of accelerators boosting particle energy in stages</a:t>
            </a:r>
          </a:p>
          <a:p>
            <a:pPr>
              <a:spcAft>
                <a:spcPts val="200"/>
              </a:spcAft>
            </a:pPr>
            <a:endParaRPr lang="en-CA" sz="2000" dirty="0">
              <a:solidFill>
                <a:srgbClr val="14264E"/>
              </a:solidFill>
              <a:latin typeface="Source Sans Pro" panose="020F0502020204030204" pitchFamily="34" charset="0"/>
              <a:ea typeface="Source Sans Pro" panose="020F0502020204030204" pitchFamily="34" charset="0"/>
            </a:endParaRPr>
          </a:p>
          <a:p>
            <a:pPr marL="285750" indent="-285750">
              <a:spcAft>
                <a:spcPts val="200"/>
              </a:spcAft>
              <a:buFontTx/>
              <a:buChar char="-"/>
            </a:pPr>
            <a:r>
              <a:rPr lang="en-CA" sz="2000" b="1" dirty="0">
                <a:solidFill>
                  <a:srgbClr val="14264E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ATLAS</a:t>
            </a:r>
            <a:r>
              <a:rPr lang="en-CA" sz="2000" dirty="0">
                <a:solidFill>
                  <a:srgbClr val="14264E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: General-purpose detector, Higgs boson studies &amp; beyond the standard model searches</a:t>
            </a:r>
          </a:p>
          <a:p>
            <a:pPr>
              <a:spcAft>
                <a:spcPts val="200"/>
              </a:spcAft>
            </a:pPr>
            <a:endParaRPr lang="en-CA" sz="2000" dirty="0">
              <a:solidFill>
                <a:srgbClr val="14264E"/>
              </a:solidFill>
              <a:latin typeface="Source Sans Pro" panose="020F0502020204030204" pitchFamily="34" charset="0"/>
              <a:ea typeface="Source Sans Pro" panose="020F0502020204030204" pitchFamily="34" charset="0"/>
            </a:endParaRPr>
          </a:p>
          <a:p>
            <a:pPr marL="285750" indent="-285750">
              <a:spcAft>
                <a:spcPts val="200"/>
              </a:spcAft>
              <a:buFontTx/>
              <a:buChar char="-"/>
            </a:pPr>
            <a:r>
              <a:rPr lang="en-CA" sz="2000" b="1" dirty="0">
                <a:solidFill>
                  <a:srgbClr val="14264E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High-Luminosity LHC</a:t>
            </a:r>
            <a:r>
              <a:rPr lang="en-CA" sz="2000" dirty="0">
                <a:solidFill>
                  <a:srgbClr val="14264E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: Extends discovery potential by increasing the number of collisions per seconds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43A9C9-BC21-65F2-34BF-4FC3407019D6}"/>
              </a:ext>
            </a:extLst>
          </p:cNvPr>
          <p:cNvSpPr txBox="1"/>
          <p:nvPr/>
        </p:nvSpPr>
        <p:spPr>
          <a:xfrm>
            <a:off x="11632096" y="1066330"/>
            <a:ext cx="5599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en-CA" sz="2000" b="1" dirty="0">
                <a:solidFill>
                  <a:srgbClr val="14264E"/>
                </a:solidFill>
                <a:latin typeface="Source Sans Pro" panose="020F0502020204030204" pitchFamily="34" charset="0"/>
                <a:ea typeface="Source Sans Pro" panose="020F0502020204030204" pitchFamily="34" charset="0"/>
                <a:hlinkClick r:id="rId4" action="ppaction://hlinksldjump"/>
              </a:rPr>
              <a:t>[1]</a:t>
            </a:r>
            <a:endParaRPr lang="en-CA" sz="2000" b="1" dirty="0">
              <a:solidFill>
                <a:srgbClr val="14264E"/>
              </a:solidFill>
              <a:latin typeface="Source Sans Pro" panose="020F0502020204030204" pitchFamily="34" charset="0"/>
              <a:ea typeface="Source Sans Pro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C06AD8-C877-F477-076B-77D415358A7E}"/>
              </a:ext>
            </a:extLst>
          </p:cNvPr>
          <p:cNvSpPr txBox="1"/>
          <p:nvPr/>
        </p:nvSpPr>
        <p:spPr>
          <a:xfrm>
            <a:off x="5452559" y="1934115"/>
            <a:ext cx="708567" cy="400110"/>
          </a:xfrm>
          <a:prstGeom prst="rect">
            <a:avLst/>
          </a:prstGeom>
          <a:solidFill>
            <a:srgbClr val="244284"/>
          </a:solidFill>
        </p:spPr>
        <p:txBody>
          <a:bodyPr wrap="square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CA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LHC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1AA7BE-5DA4-8193-E924-822019499664}"/>
              </a:ext>
            </a:extLst>
          </p:cNvPr>
          <p:cNvSpPr txBox="1"/>
          <p:nvPr/>
        </p:nvSpPr>
        <p:spPr>
          <a:xfrm>
            <a:off x="6546447" y="3100854"/>
            <a:ext cx="1103659" cy="400110"/>
          </a:xfrm>
          <a:prstGeom prst="rect">
            <a:avLst/>
          </a:prstGeom>
          <a:solidFill>
            <a:srgbClr val="244284"/>
          </a:solidFill>
        </p:spPr>
        <p:txBody>
          <a:bodyPr wrap="square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CA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ATLAS</a:t>
            </a:r>
          </a:p>
        </p:txBody>
      </p:sp>
    </p:spTree>
    <p:extLst>
      <p:ext uri="{BB962C8B-B14F-4D97-AF65-F5344CB8AC3E}">
        <p14:creationId xmlns:p14="http://schemas.microsoft.com/office/powerpoint/2010/main" val="1365017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19BF0F-C8FC-BB3D-A6B3-64C2CB57B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B1EF7D69-3623-B601-E0BF-8EE456B6C1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8668"/>
          <a:stretch>
            <a:fillRect/>
          </a:stretch>
        </p:blipFill>
        <p:spPr bwMode="auto">
          <a:xfrm>
            <a:off x="68996" y="2171857"/>
            <a:ext cx="8379412" cy="324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4DB1D14-CA34-63C3-DC3C-018771100CAA}"/>
              </a:ext>
            </a:extLst>
          </p:cNvPr>
          <p:cNvCxnSpPr/>
          <p:nvPr/>
        </p:nvCxnSpPr>
        <p:spPr>
          <a:xfrm>
            <a:off x="0" y="1046602"/>
            <a:ext cx="12192000" cy="0"/>
          </a:xfrm>
          <a:prstGeom prst="line">
            <a:avLst/>
          </a:prstGeom>
          <a:ln w="28575">
            <a:solidFill>
              <a:srgbClr val="335A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7884C2E-C7E0-DA6B-7CFF-61D1BF9C78E3}"/>
              </a:ext>
            </a:extLst>
          </p:cNvPr>
          <p:cNvCxnSpPr>
            <a:cxnSpLocks/>
          </p:cNvCxnSpPr>
          <p:nvPr/>
        </p:nvCxnSpPr>
        <p:spPr>
          <a:xfrm>
            <a:off x="0" y="1187985"/>
            <a:ext cx="4705815" cy="0"/>
          </a:xfrm>
          <a:prstGeom prst="line">
            <a:avLst/>
          </a:prstGeom>
          <a:ln w="28575">
            <a:solidFill>
              <a:srgbClr val="335A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27E115-FD63-6724-E82C-DAA7EF4EE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AEAEB-475B-F24C-B0C7-F2DFAE7F08D4}" type="slidenum">
              <a:rPr lang="en-CA" smtClean="0">
                <a:ln>
                  <a:solidFill>
                    <a:srgbClr val="335AB3"/>
                  </a:solidFill>
                </a:ln>
                <a:latin typeface=""/>
              </a:rPr>
              <a:t>4</a:t>
            </a:fld>
            <a:endParaRPr lang="en-CA">
              <a:ln>
                <a:solidFill>
                  <a:srgbClr val="335AB3"/>
                </a:solidFill>
              </a:ln>
              <a:latin typeface="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3DF456-E133-B6FA-7D56-A48A57727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>
                <a:ln>
                  <a:solidFill>
                    <a:srgbClr val="335AB3"/>
                  </a:solidFill>
                </a:ln>
                <a:latin typeface=""/>
              </a:rPr>
              <a:t>Emma Rancourt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BA2DCC-9E36-EBF4-802E-734D2FECA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>
                <a:ln>
                  <a:solidFill>
                    <a:srgbClr val="335AB3"/>
                  </a:solidFill>
                </a:ln>
                <a:latin typeface=""/>
              </a:rPr>
              <a:t>2025-08-13</a:t>
            </a:r>
            <a:endParaRPr lang="en-CA" dirty="0">
              <a:ln>
                <a:solidFill>
                  <a:srgbClr val="335AB3"/>
                </a:solidFill>
              </a:ln>
              <a:latin typeface="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6BEA9F-30A7-7F47-15AF-18F62D074470}"/>
              </a:ext>
            </a:extLst>
          </p:cNvPr>
          <p:cNvSpPr txBox="1"/>
          <p:nvPr/>
        </p:nvSpPr>
        <p:spPr>
          <a:xfrm>
            <a:off x="1" y="336948"/>
            <a:ext cx="12191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800" dirty="0">
                <a:solidFill>
                  <a:srgbClr val="14264E"/>
                </a:solidFill>
                <a:latin typeface="Felix Titling" pitchFamily="82" charset="77"/>
              </a:rPr>
              <a:t>   Liquid Argon (lar) calorimeter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F7B293-801D-8CE0-ADEF-2E5E78D16383}"/>
              </a:ext>
            </a:extLst>
          </p:cNvPr>
          <p:cNvSpPr txBox="1"/>
          <p:nvPr/>
        </p:nvSpPr>
        <p:spPr>
          <a:xfrm>
            <a:off x="8721436" y="1237000"/>
            <a:ext cx="3401568" cy="4811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200"/>
              </a:spcAft>
              <a:buFontTx/>
              <a:buChar char="-"/>
            </a:pPr>
            <a:r>
              <a:rPr lang="en-CA" sz="2000" dirty="0">
                <a:solidFill>
                  <a:srgbClr val="14264E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Sampling calorimeter measuring the energy of </a:t>
            </a:r>
            <a:r>
              <a:rPr lang="en-CA" sz="2000" b="1" dirty="0">
                <a:solidFill>
                  <a:srgbClr val="14264E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electrons</a:t>
            </a:r>
            <a:r>
              <a:rPr lang="en-CA" sz="2000" dirty="0">
                <a:solidFill>
                  <a:srgbClr val="14264E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, </a:t>
            </a:r>
            <a:r>
              <a:rPr lang="en-CA" sz="2000" b="1" dirty="0">
                <a:solidFill>
                  <a:srgbClr val="14264E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photons</a:t>
            </a:r>
            <a:r>
              <a:rPr lang="en-CA" sz="2000" dirty="0">
                <a:solidFill>
                  <a:srgbClr val="14264E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 and </a:t>
            </a:r>
            <a:r>
              <a:rPr lang="en-CA" sz="2000" b="1" dirty="0">
                <a:solidFill>
                  <a:srgbClr val="14264E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hadrons</a:t>
            </a:r>
            <a:r>
              <a:rPr lang="en-CA" sz="2000" dirty="0">
                <a:solidFill>
                  <a:srgbClr val="14264E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.</a:t>
            </a:r>
          </a:p>
          <a:p>
            <a:pPr>
              <a:spcAft>
                <a:spcPts val="200"/>
              </a:spcAft>
            </a:pPr>
            <a:endParaRPr lang="en-CA" sz="2000" dirty="0">
              <a:solidFill>
                <a:srgbClr val="14264E"/>
              </a:solidFill>
              <a:latin typeface="Source Sans Pro" panose="020F0502020204030204" pitchFamily="34" charset="0"/>
              <a:ea typeface="Source Sans Pro" panose="020F0502020204030204" pitchFamily="34" charset="0"/>
            </a:endParaRPr>
          </a:p>
          <a:p>
            <a:pPr marL="285750" indent="-285750">
              <a:spcAft>
                <a:spcPts val="200"/>
              </a:spcAft>
              <a:buFontTx/>
              <a:buChar char="-"/>
            </a:pPr>
            <a:r>
              <a:rPr lang="en-CA" sz="2000" dirty="0">
                <a:solidFill>
                  <a:srgbClr val="14264E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Number of cell readout channels : 182,468</a:t>
            </a:r>
          </a:p>
          <a:p>
            <a:pPr>
              <a:spcAft>
                <a:spcPts val="200"/>
              </a:spcAft>
            </a:pPr>
            <a:endParaRPr lang="en-CA" sz="2000" dirty="0">
              <a:solidFill>
                <a:srgbClr val="14264E"/>
              </a:solidFill>
              <a:latin typeface="Source Sans Pro" panose="020F0502020204030204" pitchFamily="34" charset="0"/>
              <a:ea typeface="Source Sans Pro" panose="020F0502020204030204" pitchFamily="34" charset="0"/>
            </a:endParaRPr>
          </a:p>
          <a:p>
            <a:pPr marL="285750" indent="-285750">
              <a:spcAft>
                <a:spcPts val="200"/>
              </a:spcAft>
              <a:buFontTx/>
              <a:buChar char="-"/>
            </a:pPr>
            <a:r>
              <a:rPr lang="en-CA" sz="2000" b="1" dirty="0">
                <a:solidFill>
                  <a:srgbClr val="14264E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ATLAS Liquid Argon calorimeter Phase-II upgrade project: </a:t>
            </a:r>
            <a:r>
              <a:rPr lang="en-CA" sz="2000" dirty="0">
                <a:solidFill>
                  <a:srgbClr val="14264E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New readout electronics system tolerating increased radiation and compatible with the trigger system.</a:t>
            </a:r>
            <a:endParaRPr lang="en-CA" sz="2000" dirty="0">
              <a:latin typeface="Source Sans Pro" panose="020F0502020204030204" pitchFamily="34" charset="0"/>
              <a:ea typeface="Source Sans Pro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CFB8FD-3AA0-832E-D361-2FA2F70871C4}"/>
              </a:ext>
            </a:extLst>
          </p:cNvPr>
          <p:cNvSpPr/>
          <p:nvPr/>
        </p:nvSpPr>
        <p:spPr>
          <a:xfrm rot="2368824">
            <a:off x="691542" y="4227291"/>
            <a:ext cx="2257996" cy="2029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4D1518-3433-AA02-6DDE-C503BBF4F713}"/>
              </a:ext>
            </a:extLst>
          </p:cNvPr>
          <p:cNvSpPr txBox="1"/>
          <p:nvPr/>
        </p:nvSpPr>
        <p:spPr>
          <a:xfrm>
            <a:off x="3709653" y="5288756"/>
            <a:ext cx="838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en-CA" sz="2000" b="1" dirty="0">
                <a:solidFill>
                  <a:srgbClr val="14264E"/>
                </a:solidFill>
                <a:latin typeface="Source Sans Pro" panose="020F0502020204030204" pitchFamily="34" charset="0"/>
                <a:ea typeface="Source Sans Pro" panose="020F0502020204030204" pitchFamily="34" charset="0"/>
                <a:hlinkClick r:id="rId4" action="ppaction://hlinksldjump"/>
              </a:rPr>
              <a:t>[2]</a:t>
            </a:r>
            <a:endParaRPr lang="en-CA" sz="2000" b="1" dirty="0">
              <a:solidFill>
                <a:srgbClr val="14264E"/>
              </a:solidFill>
              <a:latin typeface="Source Sans Pro" panose="020F0502020204030204" pitchFamily="34" charset="0"/>
              <a:ea typeface="Source Sans Pro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563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CC296-0240-4A33-643E-8B1F66D24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FF456A8-138D-3391-2CA6-90A8255FBC0B}"/>
              </a:ext>
            </a:extLst>
          </p:cNvPr>
          <p:cNvCxnSpPr/>
          <p:nvPr/>
        </p:nvCxnSpPr>
        <p:spPr>
          <a:xfrm>
            <a:off x="0" y="1046602"/>
            <a:ext cx="12192000" cy="0"/>
          </a:xfrm>
          <a:prstGeom prst="line">
            <a:avLst/>
          </a:prstGeom>
          <a:ln w="28575">
            <a:solidFill>
              <a:srgbClr val="335A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E5AFCE4-6C5D-0971-99AC-56A5F47E68F0}"/>
              </a:ext>
            </a:extLst>
          </p:cNvPr>
          <p:cNvCxnSpPr>
            <a:cxnSpLocks/>
          </p:cNvCxnSpPr>
          <p:nvPr/>
        </p:nvCxnSpPr>
        <p:spPr>
          <a:xfrm>
            <a:off x="0" y="1187985"/>
            <a:ext cx="4705815" cy="0"/>
          </a:xfrm>
          <a:prstGeom prst="line">
            <a:avLst/>
          </a:prstGeom>
          <a:ln w="28575">
            <a:solidFill>
              <a:srgbClr val="335A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C921F6-D59D-977B-DF34-32386A401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AEAEB-475B-F24C-B0C7-F2DFAE7F08D4}" type="slidenum">
              <a:rPr lang="en-CA" smtClean="0">
                <a:ln>
                  <a:solidFill>
                    <a:srgbClr val="335AB3"/>
                  </a:solidFill>
                </a:ln>
                <a:latin typeface=""/>
              </a:rPr>
              <a:t>5</a:t>
            </a:fld>
            <a:endParaRPr lang="en-CA">
              <a:ln>
                <a:solidFill>
                  <a:srgbClr val="335AB3"/>
                </a:solidFill>
              </a:ln>
              <a:latin typeface="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399F0-5E1D-F21F-E1C0-CBD5626AD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>
                <a:ln>
                  <a:solidFill>
                    <a:srgbClr val="335AB3"/>
                  </a:solidFill>
                </a:ln>
                <a:latin typeface=""/>
              </a:rPr>
              <a:t>Emma Rancourt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74634A-F7A6-D46A-C8A1-076232774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>
                <a:ln>
                  <a:solidFill>
                    <a:srgbClr val="335AB3"/>
                  </a:solidFill>
                </a:ln>
                <a:latin typeface=""/>
              </a:rPr>
              <a:t>2025-08-13</a:t>
            </a:r>
            <a:endParaRPr lang="en-CA" dirty="0">
              <a:ln>
                <a:solidFill>
                  <a:srgbClr val="335AB3"/>
                </a:solidFill>
              </a:ln>
              <a:latin typeface="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2DA546-3B41-88CA-901D-130B544EF47F}"/>
              </a:ext>
            </a:extLst>
          </p:cNvPr>
          <p:cNvSpPr txBox="1"/>
          <p:nvPr/>
        </p:nvSpPr>
        <p:spPr>
          <a:xfrm>
            <a:off x="1" y="336948"/>
            <a:ext cx="12191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800" dirty="0">
                <a:solidFill>
                  <a:srgbClr val="14264E"/>
                </a:solidFill>
                <a:latin typeface="Felix Titling" pitchFamily="82" charset="77"/>
              </a:rPr>
              <a:t>   </a:t>
            </a:r>
            <a:r>
              <a:rPr lang="en-CA" sz="2800" dirty="0" err="1">
                <a:solidFill>
                  <a:srgbClr val="14264E"/>
                </a:solidFill>
                <a:latin typeface="Felix Titling" pitchFamily="82" charset="77"/>
              </a:rPr>
              <a:t>LAr</a:t>
            </a:r>
            <a:r>
              <a:rPr lang="en-CA" sz="2800" dirty="0">
                <a:solidFill>
                  <a:srgbClr val="14264E"/>
                </a:solidFill>
                <a:latin typeface="Felix Titling" pitchFamily="82" charset="77"/>
              </a:rPr>
              <a:t> calorimeter readout architecture (simplified)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1E4B75-684D-F9AF-2F1E-F5FA020203A1}"/>
              </a:ext>
            </a:extLst>
          </p:cNvPr>
          <p:cNvSpPr txBox="1"/>
          <p:nvPr/>
        </p:nvSpPr>
        <p:spPr>
          <a:xfrm>
            <a:off x="1228492" y="3980974"/>
            <a:ext cx="4705816" cy="1949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en-CA" sz="2000" b="1" dirty="0">
                <a:solidFill>
                  <a:srgbClr val="14264E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Front-end electronics</a:t>
            </a:r>
          </a:p>
          <a:p>
            <a:pPr marL="285750" indent="-285750">
              <a:spcAft>
                <a:spcPts val="200"/>
              </a:spcAft>
              <a:buFontTx/>
              <a:buChar char="-"/>
            </a:pPr>
            <a:r>
              <a:rPr lang="en-CA" sz="2000" dirty="0">
                <a:solidFill>
                  <a:srgbClr val="14264E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Calibration board (CASA):</a:t>
            </a:r>
          </a:p>
          <a:p>
            <a:pPr lvl="1">
              <a:spcAft>
                <a:spcPts val="200"/>
              </a:spcAft>
            </a:pPr>
            <a:r>
              <a:rPr lang="en-CA" dirty="0">
                <a:solidFill>
                  <a:srgbClr val="14264E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Injects detector-like signals</a:t>
            </a:r>
          </a:p>
          <a:p>
            <a:pPr marL="311150" indent="-311150">
              <a:spcAft>
                <a:spcPts val="200"/>
              </a:spcAft>
              <a:buFontTx/>
              <a:buChar char="-"/>
            </a:pPr>
            <a:r>
              <a:rPr lang="en-CA" sz="2000" dirty="0">
                <a:solidFill>
                  <a:srgbClr val="14264E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Front-end boards (FEB2): </a:t>
            </a:r>
          </a:p>
          <a:p>
            <a:pPr lvl="1">
              <a:spcAft>
                <a:spcPts val="200"/>
              </a:spcAft>
            </a:pPr>
            <a:r>
              <a:rPr lang="en-CA" dirty="0">
                <a:solidFill>
                  <a:srgbClr val="14264E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Amplify and shape analog pulses, apply dual gain, digitize and serialize the signals.</a:t>
            </a:r>
          </a:p>
        </p:txBody>
      </p:sp>
      <p:pic>
        <p:nvPicPr>
          <p:cNvPr id="14" name="Picture 13" descr="A black background with a square&#10;&#10;AI-generated content may be incorrect.">
            <a:extLst>
              <a:ext uri="{FF2B5EF4-FFF2-40B4-BE49-F238E27FC236}">
                <a16:creationId xmlns:a16="http://schemas.microsoft.com/office/drawing/2014/main" id="{DA6317E0-56C6-D68A-89EB-97C0BDC2B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155" y="1679930"/>
            <a:ext cx="9255690" cy="215966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2C44828-1D81-364D-5377-55869346BD69}"/>
              </a:ext>
            </a:extLst>
          </p:cNvPr>
          <p:cNvSpPr txBox="1"/>
          <p:nvPr/>
        </p:nvSpPr>
        <p:spPr>
          <a:xfrm>
            <a:off x="6403787" y="3980974"/>
            <a:ext cx="5132684" cy="1949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en-CA" sz="2000" b="1" dirty="0">
                <a:solidFill>
                  <a:srgbClr val="14264E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Off-detector electronics</a:t>
            </a:r>
          </a:p>
          <a:p>
            <a:pPr marL="285750" indent="-285750">
              <a:spcAft>
                <a:spcPts val="200"/>
              </a:spcAft>
              <a:buFontTx/>
              <a:buChar char="-"/>
            </a:pPr>
            <a:r>
              <a:rPr lang="en-US" sz="2000" dirty="0" err="1">
                <a:solidFill>
                  <a:srgbClr val="14264E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LAr</a:t>
            </a:r>
            <a:r>
              <a:rPr lang="en-US" sz="2000" dirty="0">
                <a:solidFill>
                  <a:srgbClr val="14264E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 Signal Processor Boards (LASP): </a:t>
            </a:r>
          </a:p>
          <a:p>
            <a:pPr lvl="1">
              <a:spcAft>
                <a:spcPts val="200"/>
              </a:spcAft>
            </a:pPr>
            <a:r>
              <a:rPr lang="en-CA" dirty="0">
                <a:solidFill>
                  <a:srgbClr val="14264E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Perform signal processing, energy reconstruction and buffering.</a:t>
            </a:r>
          </a:p>
          <a:p>
            <a:pPr marL="268288" indent="-268288">
              <a:spcAft>
                <a:spcPts val="200"/>
              </a:spcAft>
              <a:buFontTx/>
              <a:buChar char="-"/>
            </a:pPr>
            <a:r>
              <a:rPr lang="en-CA" sz="2000" dirty="0">
                <a:solidFill>
                  <a:srgbClr val="14264E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Data Acquisition (DAQ):</a:t>
            </a:r>
          </a:p>
          <a:p>
            <a:pPr lvl="1">
              <a:spcAft>
                <a:spcPts val="200"/>
              </a:spcAft>
            </a:pPr>
            <a:r>
              <a:rPr lang="en-CA" dirty="0">
                <a:solidFill>
                  <a:srgbClr val="14264E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Results are sent to the data acquisition system.</a:t>
            </a:r>
          </a:p>
        </p:txBody>
      </p:sp>
    </p:spTree>
    <p:extLst>
      <p:ext uri="{BB962C8B-B14F-4D97-AF65-F5344CB8AC3E}">
        <p14:creationId xmlns:p14="http://schemas.microsoft.com/office/powerpoint/2010/main" val="2351327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E091C-4C5B-2E3A-44C2-CD2685A75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7F8838C-6E23-ADBA-F92E-745C48F2DE13}"/>
              </a:ext>
            </a:extLst>
          </p:cNvPr>
          <p:cNvCxnSpPr/>
          <p:nvPr/>
        </p:nvCxnSpPr>
        <p:spPr>
          <a:xfrm>
            <a:off x="0" y="1046602"/>
            <a:ext cx="12192000" cy="0"/>
          </a:xfrm>
          <a:prstGeom prst="line">
            <a:avLst/>
          </a:prstGeom>
          <a:ln w="28575">
            <a:solidFill>
              <a:srgbClr val="335A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CC54C2B-AF49-C9EA-D7D8-D433DBA26C3F}"/>
              </a:ext>
            </a:extLst>
          </p:cNvPr>
          <p:cNvCxnSpPr>
            <a:cxnSpLocks/>
          </p:cNvCxnSpPr>
          <p:nvPr/>
        </p:nvCxnSpPr>
        <p:spPr>
          <a:xfrm>
            <a:off x="0" y="1187985"/>
            <a:ext cx="4705815" cy="0"/>
          </a:xfrm>
          <a:prstGeom prst="line">
            <a:avLst/>
          </a:prstGeom>
          <a:ln w="28575">
            <a:solidFill>
              <a:srgbClr val="335A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B6889B-1E1D-0159-1FC0-BE250FDF3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AEAEB-475B-F24C-B0C7-F2DFAE7F08D4}" type="slidenum">
              <a:rPr lang="en-CA" smtClean="0">
                <a:ln>
                  <a:solidFill>
                    <a:srgbClr val="335AB3"/>
                  </a:solidFill>
                </a:ln>
                <a:latin typeface=""/>
              </a:rPr>
              <a:t>6</a:t>
            </a:fld>
            <a:endParaRPr lang="en-CA" dirty="0">
              <a:ln>
                <a:solidFill>
                  <a:srgbClr val="335AB3"/>
                </a:solidFill>
              </a:ln>
              <a:latin typeface="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B59AE3-5BD3-B11F-C147-F224D1C3C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>
                <a:ln>
                  <a:solidFill>
                    <a:srgbClr val="335AB3"/>
                  </a:solidFill>
                </a:ln>
                <a:latin typeface=""/>
              </a:rPr>
              <a:t>Emma Rancourt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40AED7-81A0-E03F-AEE4-2A0272406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>
                <a:ln>
                  <a:solidFill>
                    <a:srgbClr val="335AB3"/>
                  </a:solidFill>
                </a:ln>
                <a:latin typeface=""/>
              </a:rPr>
              <a:t>2025-08-13</a:t>
            </a:r>
            <a:endParaRPr lang="en-CA" dirty="0">
              <a:ln>
                <a:solidFill>
                  <a:srgbClr val="335AB3"/>
                </a:solidFill>
              </a:ln>
              <a:latin typeface="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9EE85C-C7B2-1FCA-0FCB-CD2DA8054BB3}"/>
              </a:ext>
            </a:extLst>
          </p:cNvPr>
          <p:cNvSpPr txBox="1"/>
          <p:nvPr/>
        </p:nvSpPr>
        <p:spPr>
          <a:xfrm>
            <a:off x="1" y="336948"/>
            <a:ext cx="12191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800" dirty="0">
                <a:solidFill>
                  <a:srgbClr val="14264E"/>
                </a:solidFill>
                <a:latin typeface="Felix Titling" pitchFamily="82" charset="77"/>
              </a:rPr>
              <a:t>   Structure of the test data</a:t>
            </a:r>
          </a:p>
        </p:txBody>
      </p:sp>
      <p:pic>
        <p:nvPicPr>
          <p:cNvPr id="2" name="Picture 1" descr="A graph with numbers and points&#10;&#10;AI-generated content may be incorrect.">
            <a:extLst>
              <a:ext uri="{FF2B5EF4-FFF2-40B4-BE49-F238E27FC236}">
                <a16:creationId xmlns:a16="http://schemas.microsoft.com/office/drawing/2014/main" id="{1CBE8C19-6F17-53E5-6262-0DB578D90B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88" t="6403" r="6783" b="6801"/>
          <a:stretch>
            <a:fillRect/>
          </a:stretch>
        </p:blipFill>
        <p:spPr>
          <a:xfrm>
            <a:off x="377123" y="1785631"/>
            <a:ext cx="4535452" cy="3108565"/>
          </a:xfrm>
          <a:prstGeom prst="rect">
            <a:avLst/>
          </a:prstGeom>
        </p:spPr>
      </p:pic>
      <p:pic>
        <p:nvPicPr>
          <p:cNvPr id="8" name="Picture 7" descr="A graph with numbers and points&#10;&#10;AI-generated content may be incorrect.">
            <a:extLst>
              <a:ext uri="{FF2B5EF4-FFF2-40B4-BE49-F238E27FC236}">
                <a16:creationId xmlns:a16="http://schemas.microsoft.com/office/drawing/2014/main" id="{1AFA7E20-943C-B0EA-AE33-A0FDDA18DA2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009" t="5839" b="7127"/>
          <a:stretch>
            <a:fillRect/>
          </a:stretch>
        </p:blipFill>
        <p:spPr>
          <a:xfrm>
            <a:off x="6735412" y="1749900"/>
            <a:ext cx="4242197" cy="311464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5115249-9719-4737-EBE8-5AC5EA1C436C}"/>
              </a:ext>
            </a:extLst>
          </p:cNvPr>
          <p:cNvCxnSpPr>
            <a:cxnSpLocks/>
          </p:cNvCxnSpPr>
          <p:nvPr/>
        </p:nvCxnSpPr>
        <p:spPr>
          <a:xfrm>
            <a:off x="4912575" y="4849691"/>
            <a:ext cx="953862" cy="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466DC5D-205C-9EE2-4E63-7FE97B785676}"/>
              </a:ext>
            </a:extLst>
          </p:cNvPr>
          <p:cNvCxnSpPr>
            <a:cxnSpLocks/>
          </p:cNvCxnSpPr>
          <p:nvPr/>
        </p:nvCxnSpPr>
        <p:spPr>
          <a:xfrm flipV="1">
            <a:off x="5819755" y="4805187"/>
            <a:ext cx="93364" cy="8900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53F0085-72ED-7151-31E3-1D1CC7243196}"/>
              </a:ext>
            </a:extLst>
          </p:cNvPr>
          <p:cNvCxnSpPr>
            <a:cxnSpLocks/>
          </p:cNvCxnSpPr>
          <p:nvPr/>
        </p:nvCxnSpPr>
        <p:spPr>
          <a:xfrm flipV="1">
            <a:off x="5913119" y="4805187"/>
            <a:ext cx="93364" cy="8900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558A79-5B50-1E28-46C7-2180A0C24226}"/>
              </a:ext>
            </a:extLst>
          </p:cNvPr>
          <p:cNvCxnSpPr>
            <a:cxnSpLocks/>
          </p:cNvCxnSpPr>
          <p:nvPr/>
        </p:nvCxnSpPr>
        <p:spPr>
          <a:xfrm>
            <a:off x="5959801" y="4851370"/>
            <a:ext cx="7756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88B627-5DCC-6240-7776-C42C22513880}"/>
              </a:ext>
            </a:extLst>
          </p:cNvPr>
          <p:cNvCxnSpPr>
            <a:cxnSpLocks/>
          </p:cNvCxnSpPr>
          <p:nvPr/>
        </p:nvCxnSpPr>
        <p:spPr>
          <a:xfrm>
            <a:off x="4912575" y="1883753"/>
            <a:ext cx="18228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334E60F-186D-180E-3A62-EA76FEED9418}"/>
              </a:ext>
            </a:extLst>
          </p:cNvPr>
          <p:cNvSpPr txBox="1"/>
          <p:nvPr/>
        </p:nvSpPr>
        <p:spPr>
          <a:xfrm>
            <a:off x="10567902" y="1569561"/>
            <a:ext cx="1489841" cy="7078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  : High gain</a:t>
            </a:r>
          </a:p>
          <a:p>
            <a:r>
              <a:rPr lang="en-CA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  : Low gain</a:t>
            </a:r>
          </a:p>
        </p:txBody>
      </p:sp>
      <p:pic>
        <p:nvPicPr>
          <p:cNvPr id="17" name="Picture 16" descr="A graph with numbers and points&#10;&#10;AI-generated content may be incorrect.">
            <a:extLst>
              <a:ext uri="{FF2B5EF4-FFF2-40B4-BE49-F238E27FC236}">
                <a16:creationId xmlns:a16="http://schemas.microsoft.com/office/drawing/2014/main" id="{13ABACDD-C9FC-AC5E-EBD5-9A3DBE4C59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0447" t="13637" r="7945" b="81637"/>
          <a:stretch>
            <a:fillRect/>
          </a:stretch>
        </p:blipFill>
        <p:spPr>
          <a:xfrm>
            <a:off x="10598035" y="1602459"/>
            <a:ext cx="176317" cy="367211"/>
          </a:xfrm>
          <a:prstGeom prst="rect">
            <a:avLst/>
          </a:prstGeom>
        </p:spPr>
      </p:pic>
      <p:pic>
        <p:nvPicPr>
          <p:cNvPr id="18" name="Picture 17" descr="A graph with numbers and points&#10;&#10;AI-generated content may be incorrect.">
            <a:extLst>
              <a:ext uri="{FF2B5EF4-FFF2-40B4-BE49-F238E27FC236}">
                <a16:creationId xmlns:a16="http://schemas.microsoft.com/office/drawing/2014/main" id="{A6B89D83-0DF2-962E-B3A8-5CD827E9E7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0680" t="82610" r="7777" b="15182"/>
          <a:stretch>
            <a:fillRect/>
          </a:stretch>
        </p:blipFill>
        <p:spPr>
          <a:xfrm>
            <a:off x="10638569" y="1999384"/>
            <a:ext cx="167204" cy="169486"/>
          </a:xfrm>
          <a:prstGeom prst="rect">
            <a:avLst/>
          </a:prstGeom>
        </p:spPr>
      </p:pic>
      <p:sp>
        <p:nvSpPr>
          <p:cNvPr id="19" name="Right Brace 18">
            <a:extLst>
              <a:ext uri="{FF2B5EF4-FFF2-40B4-BE49-F238E27FC236}">
                <a16:creationId xmlns:a16="http://schemas.microsoft.com/office/drawing/2014/main" id="{223B2085-83E5-E109-6D1D-40E2DFBDE1CF}"/>
              </a:ext>
            </a:extLst>
          </p:cNvPr>
          <p:cNvSpPr/>
          <p:nvPr/>
        </p:nvSpPr>
        <p:spPr>
          <a:xfrm rot="5400000">
            <a:off x="2876433" y="3613733"/>
            <a:ext cx="185057" cy="3697841"/>
          </a:xfrm>
          <a:prstGeom prst="rightBrace">
            <a:avLst>
              <a:gd name="adj1" fmla="val 43628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14264E"/>
              </a:solidFill>
            </a:endParaRPr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5A43B940-93D7-A244-6B7C-6304BC26E630}"/>
              </a:ext>
            </a:extLst>
          </p:cNvPr>
          <p:cNvSpPr/>
          <p:nvPr/>
        </p:nvSpPr>
        <p:spPr>
          <a:xfrm rot="5400000">
            <a:off x="8593610" y="3613732"/>
            <a:ext cx="185057" cy="3697841"/>
          </a:xfrm>
          <a:prstGeom prst="rightBrace">
            <a:avLst>
              <a:gd name="adj1" fmla="val 43628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14264E"/>
              </a:solidFill>
            </a:endParaRPr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F4315E23-FF8D-0BE1-91D1-C4EE30082DD3}"/>
              </a:ext>
            </a:extLst>
          </p:cNvPr>
          <p:cNvSpPr/>
          <p:nvPr/>
        </p:nvSpPr>
        <p:spPr>
          <a:xfrm rot="5400000">
            <a:off x="5735021" y="4452985"/>
            <a:ext cx="185057" cy="2019336"/>
          </a:xfrm>
          <a:prstGeom prst="rightBrace">
            <a:avLst>
              <a:gd name="adj1" fmla="val 43628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14264E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B9FCEF-6C4A-6F63-6644-44AAD956AB1B}"/>
              </a:ext>
            </a:extLst>
          </p:cNvPr>
          <p:cNvSpPr txBox="1"/>
          <p:nvPr/>
        </p:nvSpPr>
        <p:spPr>
          <a:xfrm>
            <a:off x="2032248" y="5627521"/>
            <a:ext cx="1873425" cy="610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CA" sz="1600" b="1" dirty="0">
                <a:solidFill>
                  <a:srgbClr val="14264E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Event 1</a:t>
            </a:r>
          </a:p>
          <a:p>
            <a:pPr algn="ctr">
              <a:spcAft>
                <a:spcPts val="200"/>
              </a:spcAft>
            </a:pPr>
            <a:r>
              <a:rPr lang="en-CA" sz="1600" dirty="0">
                <a:solidFill>
                  <a:srgbClr val="14264E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(24 time samples)</a:t>
            </a:r>
            <a:endParaRPr lang="en-CA" sz="1600" dirty="0">
              <a:latin typeface="Source Sans Pro" panose="020F0502020204030204" pitchFamily="34" charset="0"/>
              <a:ea typeface="Source Sans Pro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2EB14CC-BBB1-84A6-1993-B136E0CCE771}"/>
              </a:ext>
            </a:extLst>
          </p:cNvPr>
          <p:cNvSpPr txBox="1"/>
          <p:nvPr/>
        </p:nvSpPr>
        <p:spPr>
          <a:xfrm>
            <a:off x="7690405" y="5623612"/>
            <a:ext cx="1991465" cy="610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CA" sz="1600" b="1" dirty="0">
                <a:solidFill>
                  <a:srgbClr val="14264E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Event 2</a:t>
            </a:r>
          </a:p>
          <a:p>
            <a:pPr algn="ctr">
              <a:spcAft>
                <a:spcPts val="200"/>
              </a:spcAft>
            </a:pPr>
            <a:r>
              <a:rPr lang="en-CA" sz="1600" dirty="0">
                <a:solidFill>
                  <a:srgbClr val="14264E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(24 time samples</a:t>
            </a:r>
            <a:r>
              <a:rPr lang="en-CA" sz="1600" b="1" dirty="0">
                <a:solidFill>
                  <a:srgbClr val="14264E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)</a:t>
            </a:r>
            <a:endParaRPr lang="en-CA" sz="1600" dirty="0">
              <a:latin typeface="Source Sans Pro" panose="020F0502020204030204" pitchFamily="34" charset="0"/>
              <a:ea typeface="Source Sans Pro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FFEA1A-49AB-D896-7EDE-288B16992338}"/>
              </a:ext>
            </a:extLst>
          </p:cNvPr>
          <p:cNvSpPr txBox="1"/>
          <p:nvPr/>
        </p:nvSpPr>
        <p:spPr>
          <a:xfrm>
            <a:off x="3974746" y="5629755"/>
            <a:ext cx="3697841" cy="610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CA" sz="1600" b="1" dirty="0">
                <a:solidFill>
                  <a:srgbClr val="14264E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Gap</a:t>
            </a:r>
          </a:p>
          <a:p>
            <a:pPr algn="ctr">
              <a:spcAft>
                <a:spcPts val="200"/>
              </a:spcAft>
            </a:pPr>
            <a:r>
              <a:rPr lang="en-CA" sz="1600" dirty="0">
                <a:solidFill>
                  <a:srgbClr val="14264E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(Level 1 Acceptance rate = 200 Hz)</a:t>
            </a:r>
            <a:endParaRPr lang="en-CA" sz="1600" dirty="0">
              <a:latin typeface="Source Sans Pro" panose="020F0502020204030204" pitchFamily="34" charset="0"/>
              <a:ea typeface="Source Sans Pro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826893C-FA39-39FB-A122-5BC6FDE3FA05}"/>
              </a:ext>
            </a:extLst>
          </p:cNvPr>
          <p:cNvSpPr txBox="1"/>
          <p:nvPr/>
        </p:nvSpPr>
        <p:spPr>
          <a:xfrm>
            <a:off x="1924390" y="1221001"/>
            <a:ext cx="78287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CA" sz="2000" dirty="0">
                <a:solidFill>
                  <a:srgbClr val="14264E"/>
                </a:solidFill>
                <a:latin typeface=""/>
                <a:ea typeface="Source Sans Pro" panose="020F0502020204030204" pitchFamily="34" charset="0"/>
              </a:rPr>
              <a:t>Analog-to-Digital Converter (ADC) values as a function of time sample for the first two events of channel 12</a:t>
            </a:r>
            <a:endParaRPr lang="en-CA" sz="2000" dirty="0">
              <a:latin typeface=""/>
              <a:ea typeface="Source Sans Pro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838A683-9F00-CA1A-3FD5-DC26AAA2B521}"/>
              </a:ext>
            </a:extLst>
          </p:cNvPr>
          <p:cNvSpPr txBox="1"/>
          <p:nvPr/>
        </p:nvSpPr>
        <p:spPr>
          <a:xfrm rot="16200000">
            <a:off x="-127502" y="1870182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ADC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EB778BE-8121-6B03-8D76-5DE2C1908339}"/>
              </a:ext>
            </a:extLst>
          </p:cNvPr>
          <p:cNvSpPr txBox="1"/>
          <p:nvPr/>
        </p:nvSpPr>
        <p:spPr>
          <a:xfrm>
            <a:off x="9429637" y="4834051"/>
            <a:ext cx="1733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Time Samples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4536FD-1E48-79D0-88CB-3696173ACFE7}"/>
              </a:ext>
            </a:extLst>
          </p:cNvPr>
          <p:cNvSpPr/>
          <p:nvPr/>
        </p:nvSpPr>
        <p:spPr>
          <a:xfrm>
            <a:off x="1002453" y="4875096"/>
            <a:ext cx="3703362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AB23401-E54F-A966-6564-5DA2C69CC490}"/>
              </a:ext>
            </a:extLst>
          </p:cNvPr>
          <p:cNvSpPr txBox="1"/>
          <p:nvPr/>
        </p:nvSpPr>
        <p:spPr>
          <a:xfrm>
            <a:off x="8856510" y="5058781"/>
            <a:ext cx="26641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(Sampling rate = 40 MHz)</a:t>
            </a:r>
          </a:p>
        </p:txBody>
      </p:sp>
    </p:spTree>
    <p:extLst>
      <p:ext uri="{BB962C8B-B14F-4D97-AF65-F5344CB8AC3E}">
        <p14:creationId xmlns:p14="http://schemas.microsoft.com/office/powerpoint/2010/main" val="575140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95EA85-2BB4-A8CD-E98D-1AAE61888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E051AE7-09B7-B794-FA50-733DAFFBD77F}"/>
              </a:ext>
            </a:extLst>
          </p:cNvPr>
          <p:cNvCxnSpPr/>
          <p:nvPr/>
        </p:nvCxnSpPr>
        <p:spPr>
          <a:xfrm>
            <a:off x="0" y="1046602"/>
            <a:ext cx="12192000" cy="0"/>
          </a:xfrm>
          <a:prstGeom prst="line">
            <a:avLst/>
          </a:prstGeom>
          <a:ln w="28575">
            <a:solidFill>
              <a:srgbClr val="335A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5335158-6C20-13D7-E20F-F4619A49F076}"/>
              </a:ext>
            </a:extLst>
          </p:cNvPr>
          <p:cNvCxnSpPr>
            <a:cxnSpLocks/>
          </p:cNvCxnSpPr>
          <p:nvPr/>
        </p:nvCxnSpPr>
        <p:spPr>
          <a:xfrm>
            <a:off x="0" y="1187985"/>
            <a:ext cx="4705815" cy="0"/>
          </a:xfrm>
          <a:prstGeom prst="line">
            <a:avLst/>
          </a:prstGeom>
          <a:ln w="28575">
            <a:solidFill>
              <a:srgbClr val="335A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6D61F8-6CEA-F9F7-B38B-AB3E3DBA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AEAEB-475B-F24C-B0C7-F2DFAE7F08D4}" type="slidenum">
              <a:rPr lang="en-CA" smtClean="0">
                <a:ln>
                  <a:solidFill>
                    <a:srgbClr val="335AB3"/>
                  </a:solidFill>
                </a:ln>
                <a:latin typeface=""/>
              </a:rPr>
              <a:t>7</a:t>
            </a:fld>
            <a:endParaRPr lang="en-CA">
              <a:ln>
                <a:solidFill>
                  <a:srgbClr val="335AB3"/>
                </a:solidFill>
              </a:ln>
              <a:latin typeface="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A5B042-7386-DAAC-0E5E-4BBB3559A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>
                <a:ln>
                  <a:solidFill>
                    <a:srgbClr val="335AB3"/>
                  </a:solidFill>
                </a:ln>
                <a:latin typeface=""/>
              </a:rPr>
              <a:t>Emma Rancourt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7D73A0-3B0A-2A12-E3F3-3D95F1254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>
                <a:ln>
                  <a:solidFill>
                    <a:srgbClr val="335AB3"/>
                  </a:solidFill>
                </a:ln>
                <a:latin typeface=""/>
              </a:rPr>
              <a:t>2025-08-13</a:t>
            </a:r>
            <a:endParaRPr lang="en-CA" dirty="0">
              <a:ln>
                <a:solidFill>
                  <a:srgbClr val="335AB3"/>
                </a:solidFill>
              </a:ln>
              <a:latin typeface="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F4F8DB-9C28-0EC8-167B-7906EB29B152}"/>
              </a:ext>
            </a:extLst>
          </p:cNvPr>
          <p:cNvSpPr txBox="1"/>
          <p:nvPr/>
        </p:nvSpPr>
        <p:spPr>
          <a:xfrm>
            <a:off x="1" y="336948"/>
            <a:ext cx="12191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800" dirty="0">
                <a:solidFill>
                  <a:srgbClr val="14264E"/>
                </a:solidFill>
                <a:latin typeface="Felix Titling" pitchFamily="82" charset="77"/>
              </a:rPr>
              <a:t>   Purpose of the analysis tool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CBF760-78F2-155F-6D6A-85DF2E17E174}"/>
              </a:ext>
            </a:extLst>
          </p:cNvPr>
          <p:cNvSpPr txBox="1"/>
          <p:nvPr/>
        </p:nvSpPr>
        <p:spPr>
          <a:xfrm>
            <a:off x="196533" y="1432898"/>
            <a:ext cx="328249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dirty="0">
                <a:solidFill>
                  <a:srgbClr val="14264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Analysis of the data coming from the new readout system:</a:t>
            </a:r>
          </a:p>
          <a:p>
            <a:pPr marL="342900" indent="-342900">
              <a:buFontTx/>
              <a:buChar char="-"/>
            </a:pPr>
            <a:r>
              <a:rPr lang="en-CA" sz="2000" b="1" dirty="0">
                <a:solidFill>
                  <a:srgbClr val="14264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Pedestal runs</a:t>
            </a:r>
            <a:r>
              <a:rPr lang="en-CA" sz="2000" dirty="0">
                <a:solidFill>
                  <a:srgbClr val="14264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: no injected signals</a:t>
            </a:r>
          </a:p>
          <a:p>
            <a:pPr marL="342900" indent="-342900">
              <a:buFontTx/>
              <a:buChar char="-"/>
            </a:pPr>
            <a:r>
              <a:rPr lang="en-CA" sz="2000" b="1" dirty="0">
                <a:solidFill>
                  <a:srgbClr val="14264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RAMP and Delay runs</a:t>
            </a:r>
            <a:r>
              <a:rPr lang="en-CA" sz="2000" dirty="0">
                <a:solidFill>
                  <a:srgbClr val="14264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:</a:t>
            </a:r>
            <a:r>
              <a:rPr lang="en-CA" sz="2000" b="1" dirty="0">
                <a:solidFill>
                  <a:srgbClr val="14264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CA" sz="2000" dirty="0">
                <a:solidFill>
                  <a:srgbClr val="14264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injected calibrated pulses</a:t>
            </a:r>
          </a:p>
          <a:p>
            <a:pPr marL="342900" indent="-342900">
              <a:buFontTx/>
              <a:buChar char="-"/>
            </a:pPr>
            <a:endParaRPr lang="en-CA" sz="2000" dirty="0">
              <a:solidFill>
                <a:srgbClr val="14264E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en-CA" sz="2000" dirty="0">
              <a:solidFill>
                <a:srgbClr val="14264E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CA" sz="2000" dirty="0">
                <a:solidFill>
                  <a:srgbClr val="14264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Detection of </a:t>
            </a:r>
            <a:r>
              <a:rPr lang="en-CA" sz="2000" b="1" dirty="0">
                <a:solidFill>
                  <a:srgbClr val="14264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unexpected behaviours </a:t>
            </a:r>
            <a:r>
              <a:rPr lang="en-CA" sz="2000" dirty="0">
                <a:solidFill>
                  <a:srgbClr val="14264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by investigating:</a:t>
            </a:r>
          </a:p>
          <a:p>
            <a:pPr marL="285750" indent="-285750">
              <a:buFontTx/>
              <a:buChar char="-"/>
            </a:pPr>
            <a:r>
              <a:rPr lang="en-CA" sz="2000" i="0" dirty="0">
                <a:solidFill>
                  <a:srgbClr val="14264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Mean</a:t>
            </a:r>
          </a:p>
          <a:p>
            <a:pPr marL="285750" indent="-285750">
              <a:buFontTx/>
              <a:buChar char="-"/>
            </a:pPr>
            <a:r>
              <a:rPr lang="en-CA" sz="2000" dirty="0">
                <a:solidFill>
                  <a:srgbClr val="14264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Standard deviation</a:t>
            </a:r>
          </a:p>
          <a:p>
            <a:pPr marL="285750" indent="-285750">
              <a:buFontTx/>
              <a:buChar char="-"/>
            </a:pPr>
            <a:r>
              <a:rPr lang="en-CA" sz="2000" i="0" dirty="0">
                <a:solidFill>
                  <a:srgbClr val="14264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Amplitude</a:t>
            </a:r>
          </a:p>
          <a:p>
            <a:pPr marL="285750" indent="-285750">
              <a:buFontTx/>
              <a:buChar char="-"/>
            </a:pPr>
            <a:r>
              <a:rPr lang="en-CA" sz="2000" dirty="0">
                <a:solidFill>
                  <a:srgbClr val="14264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etc.</a:t>
            </a:r>
          </a:p>
        </p:txBody>
      </p:sp>
      <p:pic>
        <p:nvPicPr>
          <p:cNvPr id="8" name="Picture 7" descr="A graph of a graph showing a graph of a function&#10;&#10;AI-generated content may be incorrect.">
            <a:extLst>
              <a:ext uri="{FF2B5EF4-FFF2-40B4-BE49-F238E27FC236}">
                <a16:creationId xmlns:a16="http://schemas.microsoft.com/office/drawing/2014/main" id="{202D07DC-7024-3A78-7D8F-D1000F159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488" y="1099435"/>
            <a:ext cx="4483511" cy="3287031"/>
          </a:xfrm>
          <a:prstGeom prst="rect">
            <a:avLst/>
          </a:prstGeom>
        </p:spPr>
      </p:pic>
      <p:pic>
        <p:nvPicPr>
          <p:cNvPr id="11" name="Picture 10" descr="A graph with red line&#10;&#10;AI-generated content may be incorrect.">
            <a:extLst>
              <a:ext uri="{FF2B5EF4-FFF2-40B4-BE49-F238E27FC236}">
                <a16:creationId xmlns:a16="http://schemas.microsoft.com/office/drawing/2014/main" id="{041485C1-F6EE-29D8-A0E3-C4253D4682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2845523"/>
            <a:ext cx="4332624" cy="308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962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39608-9215-7B37-A9AB-2DCE272CF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4060406-DC72-10D4-DD93-A2BF8AC68F61}"/>
              </a:ext>
            </a:extLst>
          </p:cNvPr>
          <p:cNvCxnSpPr/>
          <p:nvPr/>
        </p:nvCxnSpPr>
        <p:spPr>
          <a:xfrm>
            <a:off x="0" y="1046602"/>
            <a:ext cx="12192000" cy="0"/>
          </a:xfrm>
          <a:prstGeom prst="line">
            <a:avLst/>
          </a:prstGeom>
          <a:ln w="28575">
            <a:solidFill>
              <a:srgbClr val="335A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3871000-6442-1ADE-E142-AEC686F053FE}"/>
              </a:ext>
            </a:extLst>
          </p:cNvPr>
          <p:cNvCxnSpPr>
            <a:cxnSpLocks/>
          </p:cNvCxnSpPr>
          <p:nvPr/>
        </p:nvCxnSpPr>
        <p:spPr>
          <a:xfrm>
            <a:off x="0" y="1187985"/>
            <a:ext cx="4705815" cy="0"/>
          </a:xfrm>
          <a:prstGeom prst="line">
            <a:avLst/>
          </a:prstGeom>
          <a:ln w="28575">
            <a:solidFill>
              <a:srgbClr val="335A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32C9B7-7906-3428-AFDA-7BB2940D0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AEAEB-475B-F24C-B0C7-F2DFAE7F08D4}" type="slidenum">
              <a:rPr lang="en-CA" smtClean="0">
                <a:ln>
                  <a:solidFill>
                    <a:srgbClr val="335AB3"/>
                  </a:solidFill>
                </a:ln>
                <a:latin typeface=""/>
              </a:rPr>
              <a:t>8</a:t>
            </a:fld>
            <a:endParaRPr lang="en-CA" dirty="0">
              <a:ln>
                <a:solidFill>
                  <a:srgbClr val="335AB3"/>
                </a:solidFill>
              </a:ln>
              <a:latin typeface="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1E5361-381D-EF1E-3D77-81CC7985C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>
                <a:ln>
                  <a:solidFill>
                    <a:srgbClr val="335AB3"/>
                  </a:solidFill>
                </a:ln>
                <a:latin typeface=""/>
              </a:rPr>
              <a:t>Emma Rancourt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6C681A-0AB5-9497-C80E-68469D610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>
                <a:ln>
                  <a:solidFill>
                    <a:srgbClr val="335AB3"/>
                  </a:solidFill>
                </a:ln>
                <a:latin typeface=""/>
              </a:rPr>
              <a:t>2025-08-13</a:t>
            </a:r>
            <a:endParaRPr lang="en-CA" dirty="0">
              <a:ln>
                <a:solidFill>
                  <a:srgbClr val="335AB3"/>
                </a:solidFill>
              </a:ln>
              <a:latin typeface="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0CC12D-12A0-9FAC-F065-F52B4752E608}"/>
              </a:ext>
            </a:extLst>
          </p:cNvPr>
          <p:cNvSpPr txBox="1"/>
          <p:nvPr/>
        </p:nvSpPr>
        <p:spPr>
          <a:xfrm>
            <a:off x="1" y="336948"/>
            <a:ext cx="12191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800" dirty="0">
                <a:solidFill>
                  <a:srgbClr val="14264E"/>
                </a:solidFill>
                <a:latin typeface="Felix Titling" pitchFamily="82" charset="77"/>
              </a:rPr>
              <a:t>   Functional Structure of the Analysis tool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1A3EA24-29F2-C194-41A7-F2AB79549F2F}"/>
              </a:ext>
            </a:extLst>
          </p:cNvPr>
          <p:cNvSpPr/>
          <p:nvPr/>
        </p:nvSpPr>
        <p:spPr>
          <a:xfrm>
            <a:off x="1728559" y="1480519"/>
            <a:ext cx="5859909" cy="3189981"/>
          </a:xfrm>
          <a:prstGeom prst="roundRect">
            <a:avLst/>
          </a:prstGeom>
          <a:noFill/>
          <a:ln w="38100">
            <a:solidFill>
              <a:srgbClr val="574DB3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57CB83-C789-B818-2677-D74382399F99}"/>
              </a:ext>
            </a:extLst>
          </p:cNvPr>
          <p:cNvSpPr/>
          <p:nvPr/>
        </p:nvSpPr>
        <p:spPr>
          <a:xfrm>
            <a:off x="3029483" y="1622241"/>
            <a:ext cx="3480303" cy="543208"/>
          </a:xfrm>
          <a:prstGeom prst="rect">
            <a:avLst/>
          </a:prstGeom>
          <a:noFill/>
          <a:ln w="28575">
            <a:solidFill>
              <a:srgbClr val="24428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3D2B71-607F-E28C-A323-74992B61BE35}"/>
              </a:ext>
            </a:extLst>
          </p:cNvPr>
          <p:cNvSpPr/>
          <p:nvPr/>
        </p:nvSpPr>
        <p:spPr>
          <a:xfrm>
            <a:off x="2046823" y="2526403"/>
            <a:ext cx="2062514" cy="1998427"/>
          </a:xfrm>
          <a:prstGeom prst="rect">
            <a:avLst/>
          </a:prstGeom>
          <a:noFill/>
          <a:ln w="28575">
            <a:solidFill>
              <a:srgbClr val="24428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164322-31A2-2DF8-870D-A49734682DE2}"/>
              </a:ext>
            </a:extLst>
          </p:cNvPr>
          <p:cNvSpPr/>
          <p:nvPr/>
        </p:nvSpPr>
        <p:spPr>
          <a:xfrm>
            <a:off x="2247500" y="3427841"/>
            <a:ext cx="1651437" cy="866552"/>
          </a:xfrm>
          <a:prstGeom prst="rect">
            <a:avLst/>
          </a:prstGeom>
          <a:noFill/>
          <a:ln w="28575">
            <a:solidFill>
              <a:srgbClr val="24428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35623C-E91A-B3FA-486D-024C88D27F17}"/>
              </a:ext>
            </a:extLst>
          </p:cNvPr>
          <p:cNvSpPr/>
          <p:nvPr/>
        </p:nvSpPr>
        <p:spPr>
          <a:xfrm>
            <a:off x="4494910" y="2526402"/>
            <a:ext cx="2765417" cy="1998428"/>
          </a:xfrm>
          <a:prstGeom prst="rect">
            <a:avLst/>
          </a:prstGeom>
          <a:noFill/>
          <a:ln w="28575">
            <a:solidFill>
              <a:srgbClr val="24428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802A7A-CA9C-CCB6-723A-B9667872CBA9}"/>
              </a:ext>
            </a:extLst>
          </p:cNvPr>
          <p:cNvSpPr/>
          <p:nvPr/>
        </p:nvSpPr>
        <p:spPr>
          <a:xfrm>
            <a:off x="4927637" y="5358902"/>
            <a:ext cx="1605173" cy="720303"/>
          </a:xfrm>
          <a:prstGeom prst="rect">
            <a:avLst/>
          </a:prstGeom>
          <a:noFill/>
          <a:ln w="28575">
            <a:solidFill>
              <a:srgbClr val="BD00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B60531-D13E-DB7A-8981-936BDE12F1E2}"/>
              </a:ext>
            </a:extLst>
          </p:cNvPr>
          <p:cNvSpPr/>
          <p:nvPr/>
        </p:nvSpPr>
        <p:spPr>
          <a:xfrm>
            <a:off x="2859064" y="5364380"/>
            <a:ext cx="1605173" cy="720303"/>
          </a:xfrm>
          <a:prstGeom prst="rect">
            <a:avLst/>
          </a:prstGeom>
          <a:noFill/>
          <a:ln w="28575">
            <a:solidFill>
              <a:srgbClr val="BD00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184231-D713-155D-85A7-40051F3F6D88}"/>
              </a:ext>
            </a:extLst>
          </p:cNvPr>
          <p:cNvSpPr txBox="1"/>
          <p:nvPr/>
        </p:nvSpPr>
        <p:spPr>
          <a:xfrm>
            <a:off x="3898937" y="1693726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14264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FileDataLoading</a:t>
            </a:r>
            <a:endParaRPr lang="en-US" sz="2000" dirty="0">
              <a:solidFill>
                <a:srgbClr val="14264E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7A0A9F-ABA8-08EB-9226-AA72A5213EEE}"/>
              </a:ext>
            </a:extLst>
          </p:cNvPr>
          <p:cNvSpPr txBox="1"/>
          <p:nvPr/>
        </p:nvSpPr>
        <p:spPr>
          <a:xfrm>
            <a:off x="2000783" y="2703758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14264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doDataChecks</a:t>
            </a:r>
            <a:endParaRPr lang="en-US" sz="2000" dirty="0">
              <a:solidFill>
                <a:srgbClr val="14264E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70939A-2C35-1F71-B81C-746A938D9F14}"/>
              </a:ext>
            </a:extLst>
          </p:cNvPr>
          <p:cNvSpPr txBox="1"/>
          <p:nvPr/>
        </p:nvSpPr>
        <p:spPr>
          <a:xfrm>
            <a:off x="2040306" y="3663847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14264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doPlots</a:t>
            </a:r>
            <a:endParaRPr lang="en-US" sz="2000" dirty="0">
              <a:solidFill>
                <a:srgbClr val="14264E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0224DB-245D-E748-8819-EB9ACB04D564}"/>
              </a:ext>
            </a:extLst>
          </p:cNvPr>
          <p:cNvSpPr txBox="1"/>
          <p:nvPr/>
        </p:nvSpPr>
        <p:spPr>
          <a:xfrm>
            <a:off x="4848918" y="2703758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14264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doLocalChecks</a:t>
            </a:r>
            <a:endParaRPr lang="en-US" sz="2000" dirty="0">
              <a:solidFill>
                <a:srgbClr val="14264E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DB5662-3798-3752-491F-B55E7EF0EE35}"/>
              </a:ext>
            </a:extLst>
          </p:cNvPr>
          <p:cNvSpPr txBox="1"/>
          <p:nvPr/>
        </p:nvSpPr>
        <p:spPr>
          <a:xfrm>
            <a:off x="4940127" y="5518998"/>
            <a:ext cx="1605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14264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Log file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5ED7963-F5AF-910B-4024-7BDEA5FDB62F}"/>
              </a:ext>
            </a:extLst>
          </p:cNvPr>
          <p:cNvSpPr txBox="1"/>
          <p:nvPr/>
        </p:nvSpPr>
        <p:spPr>
          <a:xfrm>
            <a:off x="2846571" y="5525544"/>
            <a:ext cx="1630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14264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ROOT file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5CD4F2-AA35-17B6-A550-06F81D317BEC}"/>
              </a:ext>
            </a:extLst>
          </p:cNvPr>
          <p:cNvSpPr/>
          <p:nvPr/>
        </p:nvSpPr>
        <p:spPr>
          <a:xfrm>
            <a:off x="8249938" y="1560700"/>
            <a:ext cx="1605173" cy="720303"/>
          </a:xfrm>
          <a:prstGeom prst="rect">
            <a:avLst/>
          </a:prstGeom>
          <a:noFill/>
          <a:ln w="28575">
            <a:solidFill>
              <a:srgbClr val="BD00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958A5DC-1D04-2359-5D00-5649FCA75EEA}"/>
              </a:ext>
            </a:extLst>
          </p:cNvPr>
          <p:cNvSpPr txBox="1"/>
          <p:nvPr/>
        </p:nvSpPr>
        <p:spPr>
          <a:xfrm>
            <a:off x="8211886" y="1698573"/>
            <a:ext cx="1630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14264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Raw data</a:t>
            </a:r>
          </a:p>
        </p:txBody>
      </p: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D81CE30E-B6CC-381F-8BA4-EE97BBDEE3A9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 rot="5400000">
            <a:off x="3743381" y="1500149"/>
            <a:ext cx="360954" cy="1691555"/>
          </a:xfrm>
          <a:prstGeom prst="bentConnector3">
            <a:avLst/>
          </a:prstGeom>
          <a:ln>
            <a:solidFill>
              <a:srgbClr val="24428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798AC2B8-D798-20F9-5A01-285FF8F2EA6E}"/>
              </a:ext>
            </a:extLst>
          </p:cNvPr>
          <p:cNvCxnSpPr>
            <a:cxnSpLocks/>
            <a:stCxn id="8" idx="2"/>
            <a:endCxn id="12" idx="0"/>
          </p:cNvCxnSpPr>
          <p:nvPr/>
        </p:nvCxnSpPr>
        <p:spPr>
          <a:xfrm rot="16200000" flipH="1">
            <a:off x="5143151" y="1791933"/>
            <a:ext cx="360953" cy="1107984"/>
          </a:xfrm>
          <a:prstGeom prst="bentConnector3">
            <a:avLst>
              <a:gd name="adj1" fmla="val 50000"/>
            </a:avLst>
          </a:prstGeom>
          <a:ln>
            <a:solidFill>
              <a:srgbClr val="24428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C88532F7-F33F-DEC8-E4C1-ED22E16A44E2}"/>
              </a:ext>
            </a:extLst>
          </p:cNvPr>
          <p:cNvSpPr/>
          <p:nvPr/>
        </p:nvSpPr>
        <p:spPr>
          <a:xfrm>
            <a:off x="4680065" y="3421639"/>
            <a:ext cx="2395106" cy="866552"/>
          </a:xfrm>
          <a:prstGeom prst="rect">
            <a:avLst/>
          </a:prstGeom>
          <a:noFill/>
          <a:ln w="28575">
            <a:solidFill>
              <a:srgbClr val="00A5B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26668B4-6EBD-0F17-1E11-4C3F40671C97}"/>
              </a:ext>
            </a:extLst>
          </p:cNvPr>
          <p:cNvSpPr txBox="1"/>
          <p:nvPr/>
        </p:nvSpPr>
        <p:spPr>
          <a:xfrm>
            <a:off x="4611631" y="3663847"/>
            <a:ext cx="2531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14264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doPulseShapeChecks</a:t>
            </a:r>
            <a:endParaRPr lang="en-US" sz="2000" dirty="0">
              <a:solidFill>
                <a:srgbClr val="14264E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cxnSp>
        <p:nvCxnSpPr>
          <p:cNvPr id="41" name="Elbow Connector 40">
            <a:extLst>
              <a:ext uri="{FF2B5EF4-FFF2-40B4-BE49-F238E27FC236}">
                <a16:creationId xmlns:a16="http://schemas.microsoft.com/office/drawing/2014/main" id="{50118425-089D-B518-4FD6-FD3E8B6A7D89}"/>
              </a:ext>
            </a:extLst>
          </p:cNvPr>
          <p:cNvCxnSpPr>
            <a:cxnSpLocks/>
            <a:stCxn id="10" idx="2"/>
            <a:endCxn id="14" idx="0"/>
          </p:cNvCxnSpPr>
          <p:nvPr/>
        </p:nvCxnSpPr>
        <p:spPr>
          <a:xfrm rot="16200000" flipH="1">
            <a:off x="2950090" y="4652819"/>
            <a:ext cx="839550" cy="58357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>
            <a:extLst>
              <a:ext uri="{FF2B5EF4-FFF2-40B4-BE49-F238E27FC236}">
                <a16:creationId xmlns:a16="http://schemas.microsoft.com/office/drawing/2014/main" id="{477D34DD-DF05-1FE9-83BC-790C50D43B91}"/>
              </a:ext>
            </a:extLst>
          </p:cNvPr>
          <p:cNvCxnSpPr>
            <a:cxnSpLocks/>
            <a:stCxn id="12" idx="2"/>
            <a:endCxn id="14" idx="0"/>
          </p:cNvCxnSpPr>
          <p:nvPr/>
        </p:nvCxnSpPr>
        <p:spPr>
          <a:xfrm rot="5400000">
            <a:off x="4349860" y="3836621"/>
            <a:ext cx="839550" cy="221596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0CD1E28F-B38B-D913-5B71-3F80B312EF86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 rot="5400000">
            <a:off x="5386886" y="4868169"/>
            <a:ext cx="834072" cy="14739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>
            <a:extLst>
              <a:ext uri="{FF2B5EF4-FFF2-40B4-BE49-F238E27FC236}">
                <a16:creationId xmlns:a16="http://schemas.microsoft.com/office/drawing/2014/main" id="{4216DC17-93E7-CFA7-A78C-52C3417F46B9}"/>
              </a:ext>
            </a:extLst>
          </p:cNvPr>
          <p:cNvCxnSpPr>
            <a:cxnSpLocks/>
            <a:stCxn id="22" idx="1"/>
            <a:endCxn id="8" idx="3"/>
          </p:cNvCxnSpPr>
          <p:nvPr/>
        </p:nvCxnSpPr>
        <p:spPr>
          <a:xfrm rot="10800000">
            <a:off x="6509786" y="1893846"/>
            <a:ext cx="1702100" cy="478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B2859381-EA63-EE71-D9D7-62D19BF39A97}"/>
              </a:ext>
            </a:extLst>
          </p:cNvPr>
          <p:cNvSpPr txBox="1"/>
          <p:nvPr/>
        </p:nvSpPr>
        <p:spPr>
          <a:xfrm>
            <a:off x="8636000" y="4199007"/>
            <a:ext cx="2256227" cy="400110"/>
          </a:xfrm>
          <a:prstGeom prst="rect">
            <a:avLst/>
          </a:prstGeom>
          <a:noFill/>
          <a:ln w="38100">
            <a:solidFill>
              <a:srgbClr val="574DB3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CA" sz="2000" dirty="0" err="1">
                <a:solidFill>
                  <a:srgbClr val="14264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analyse.cpp</a:t>
            </a:r>
            <a:r>
              <a:rPr lang="en-CA" sz="2000" dirty="0">
                <a:solidFill>
                  <a:srgbClr val="14264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9DB80B0-7E8C-E31A-05BD-98E497A7B163}"/>
              </a:ext>
            </a:extLst>
          </p:cNvPr>
          <p:cNvSpPr txBox="1"/>
          <p:nvPr/>
        </p:nvSpPr>
        <p:spPr>
          <a:xfrm>
            <a:off x="8636000" y="5151110"/>
            <a:ext cx="2256227" cy="400110"/>
          </a:xfrm>
          <a:prstGeom prst="rect">
            <a:avLst/>
          </a:prstGeom>
          <a:noFill/>
          <a:ln w="28575">
            <a:solidFill>
              <a:srgbClr val="00A5B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rgbClr val="14264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Function for pulse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4F53CE5-969B-F5B3-2150-E8E123D0818A}"/>
              </a:ext>
            </a:extLst>
          </p:cNvPr>
          <p:cNvSpPr txBox="1"/>
          <p:nvPr/>
        </p:nvSpPr>
        <p:spPr>
          <a:xfrm>
            <a:off x="8636000" y="5626732"/>
            <a:ext cx="2239544" cy="400110"/>
          </a:xfrm>
          <a:prstGeom prst="rect">
            <a:avLst/>
          </a:prstGeom>
          <a:noFill/>
          <a:ln w="28575">
            <a:solidFill>
              <a:srgbClr val="BD003C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rgbClr val="14264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File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C557523-B802-BC1D-0C66-D5D4940DB360}"/>
              </a:ext>
            </a:extLst>
          </p:cNvPr>
          <p:cNvSpPr txBox="1"/>
          <p:nvPr/>
        </p:nvSpPr>
        <p:spPr>
          <a:xfrm>
            <a:off x="8636000" y="4675488"/>
            <a:ext cx="2256227" cy="400110"/>
          </a:xfrm>
          <a:prstGeom prst="rect">
            <a:avLst/>
          </a:prstGeom>
          <a:noFill/>
          <a:ln w="28575">
            <a:solidFill>
              <a:srgbClr val="244284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rgbClr val="14264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Function</a:t>
            </a:r>
          </a:p>
        </p:txBody>
      </p:sp>
      <p:cxnSp>
        <p:nvCxnSpPr>
          <p:cNvPr id="58" name="Elbow Connector 57">
            <a:extLst>
              <a:ext uri="{FF2B5EF4-FFF2-40B4-BE49-F238E27FC236}">
                <a16:creationId xmlns:a16="http://schemas.microsoft.com/office/drawing/2014/main" id="{41EE1C0A-912D-2A66-AD58-721F3AE2A66D}"/>
              </a:ext>
            </a:extLst>
          </p:cNvPr>
          <p:cNvCxnSpPr>
            <a:cxnSpLocks/>
            <a:stCxn id="22" idx="1"/>
          </p:cNvCxnSpPr>
          <p:nvPr/>
        </p:nvCxnSpPr>
        <p:spPr>
          <a:xfrm rot="10800000" flipV="1">
            <a:off x="6825792" y="1898627"/>
            <a:ext cx="1386095" cy="613381"/>
          </a:xfrm>
          <a:prstGeom prst="bentConnector3">
            <a:avLst>
              <a:gd name="adj1" fmla="val 100046"/>
            </a:avLst>
          </a:prstGeom>
          <a:ln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990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53C16C-2E38-5D3D-5688-7710ABAF9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E496D19-06F8-781B-C15E-C03F697DE5F6}"/>
              </a:ext>
            </a:extLst>
          </p:cNvPr>
          <p:cNvCxnSpPr/>
          <p:nvPr/>
        </p:nvCxnSpPr>
        <p:spPr>
          <a:xfrm>
            <a:off x="0" y="1046602"/>
            <a:ext cx="12192000" cy="0"/>
          </a:xfrm>
          <a:prstGeom prst="line">
            <a:avLst/>
          </a:prstGeom>
          <a:ln w="28575">
            <a:solidFill>
              <a:srgbClr val="335A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74C01FE-CBB5-AC53-58E3-9BA04133933B}"/>
              </a:ext>
            </a:extLst>
          </p:cNvPr>
          <p:cNvCxnSpPr>
            <a:cxnSpLocks/>
          </p:cNvCxnSpPr>
          <p:nvPr/>
        </p:nvCxnSpPr>
        <p:spPr>
          <a:xfrm>
            <a:off x="0" y="1187985"/>
            <a:ext cx="4705815" cy="0"/>
          </a:xfrm>
          <a:prstGeom prst="line">
            <a:avLst/>
          </a:prstGeom>
          <a:ln w="28575">
            <a:solidFill>
              <a:srgbClr val="335A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CA42DD-D718-CB99-E2E4-FD40452FC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AEAEB-475B-F24C-B0C7-F2DFAE7F08D4}" type="slidenum">
              <a:rPr lang="en-CA" smtClean="0">
                <a:ln>
                  <a:solidFill>
                    <a:srgbClr val="335AB3"/>
                  </a:solidFill>
                </a:ln>
                <a:latin typeface=""/>
              </a:rPr>
              <a:t>9</a:t>
            </a:fld>
            <a:endParaRPr lang="en-CA">
              <a:ln>
                <a:solidFill>
                  <a:srgbClr val="335AB3"/>
                </a:solidFill>
              </a:ln>
              <a:latin typeface="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D64465-15FD-DFB4-71E4-C87494C4B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>
                <a:ln>
                  <a:solidFill>
                    <a:srgbClr val="335AB3"/>
                  </a:solidFill>
                </a:ln>
                <a:latin typeface=""/>
              </a:rPr>
              <a:t>Emma Rancourt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61AA1F-8C73-480D-3698-A01A9979B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>
                <a:ln>
                  <a:solidFill>
                    <a:srgbClr val="335AB3"/>
                  </a:solidFill>
                </a:ln>
                <a:latin typeface=""/>
              </a:rPr>
              <a:t>2025-08-13</a:t>
            </a:r>
            <a:endParaRPr lang="en-CA" dirty="0">
              <a:ln>
                <a:solidFill>
                  <a:srgbClr val="335AB3"/>
                </a:solidFill>
              </a:ln>
              <a:latin typeface="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C28886-0A00-3230-86A1-8F1515ED2195}"/>
              </a:ext>
            </a:extLst>
          </p:cNvPr>
          <p:cNvSpPr txBox="1"/>
          <p:nvPr/>
        </p:nvSpPr>
        <p:spPr>
          <a:xfrm>
            <a:off x="1" y="336948"/>
            <a:ext cx="12191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800" dirty="0">
                <a:solidFill>
                  <a:srgbClr val="14264E"/>
                </a:solidFill>
                <a:latin typeface="Felix Titling" pitchFamily="82" charset="77"/>
              </a:rPr>
              <a:t>   summary plots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4A91D7-D474-4925-339A-856CCA8B97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147" t="17760" r="1500" b="3210"/>
          <a:stretch>
            <a:fillRect/>
          </a:stretch>
        </p:blipFill>
        <p:spPr>
          <a:xfrm>
            <a:off x="5675920" y="1550078"/>
            <a:ext cx="6173125" cy="321516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ADE5AE9-53AA-950B-E90F-2F9008A04F78}"/>
              </a:ext>
            </a:extLst>
          </p:cNvPr>
          <p:cNvSpPr txBox="1"/>
          <p:nvPr/>
        </p:nvSpPr>
        <p:spPr>
          <a:xfrm>
            <a:off x="340682" y="5037462"/>
            <a:ext cx="9078891" cy="1318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en-CA" sz="2000" b="1" dirty="0">
                <a:solidFill>
                  <a:srgbClr val="14264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Representative plots offering a global overview of the data:</a:t>
            </a:r>
          </a:p>
          <a:p>
            <a:pPr marL="285750" indent="-285750">
              <a:buFontTx/>
              <a:buChar char="-"/>
            </a:pPr>
            <a:r>
              <a:rPr lang="en-CA" sz="2000" dirty="0">
                <a:solidFill>
                  <a:srgbClr val="14264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RMS per Event vs. Channel: </a:t>
            </a:r>
            <a:r>
              <a:rPr lang="en-CA" dirty="0">
                <a:solidFill>
                  <a:srgbClr val="24428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Highlights event-wise anomalies across channels.</a:t>
            </a:r>
          </a:p>
          <a:p>
            <a:pPr marL="285750" indent="-285750">
              <a:buFontTx/>
              <a:buChar char="-"/>
            </a:pPr>
            <a:r>
              <a:rPr lang="en-CA" sz="2000" dirty="0">
                <a:solidFill>
                  <a:srgbClr val="14264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Pearson Correlation Coefficient of Mean ADC: </a:t>
            </a:r>
            <a:r>
              <a:rPr lang="en-CA" dirty="0">
                <a:solidFill>
                  <a:srgbClr val="24428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Reveals linear correlation between channels that could be due to electronics cross-talk.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F53001B-D4D0-1416-B437-CBA9507FDE0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815" t="17093" r="7593" b="4528"/>
          <a:stretch>
            <a:fillRect/>
          </a:stretch>
        </p:blipFill>
        <p:spPr>
          <a:xfrm>
            <a:off x="89243" y="1529511"/>
            <a:ext cx="5623186" cy="319512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35D4A73-5127-76CA-81E1-ECFEE936B4CE}"/>
              </a:ext>
            </a:extLst>
          </p:cNvPr>
          <p:cNvSpPr txBox="1"/>
          <p:nvPr/>
        </p:nvSpPr>
        <p:spPr>
          <a:xfrm>
            <a:off x="1247777" y="1286303"/>
            <a:ext cx="37090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/>
              <a:t>RMS per event as a function of channels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9A23B75-7203-B0E3-6247-B31981AB1C8F}"/>
              </a:ext>
            </a:extLst>
          </p:cNvPr>
          <p:cNvSpPr/>
          <p:nvPr/>
        </p:nvSpPr>
        <p:spPr>
          <a:xfrm>
            <a:off x="2975992" y="3289868"/>
            <a:ext cx="252663" cy="278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BDACF12-50C2-C016-4F09-DCC350F92EEC}"/>
              </a:ext>
            </a:extLst>
          </p:cNvPr>
          <p:cNvSpPr/>
          <p:nvPr/>
        </p:nvSpPr>
        <p:spPr>
          <a:xfrm>
            <a:off x="5712429" y="1585101"/>
            <a:ext cx="48448" cy="3092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42D509-07CE-A32C-505A-AA04B59FFD08}"/>
              </a:ext>
            </a:extLst>
          </p:cNvPr>
          <p:cNvSpPr txBox="1"/>
          <p:nvPr/>
        </p:nvSpPr>
        <p:spPr>
          <a:xfrm>
            <a:off x="5751736" y="1276384"/>
            <a:ext cx="61764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/>
              <a:t>Pearson Correlation Coefficient of the mean ADC between channels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4F6936-18AC-2E1B-B5F3-129162EC3F06}"/>
              </a:ext>
            </a:extLst>
          </p:cNvPr>
          <p:cNvSpPr/>
          <p:nvPr/>
        </p:nvSpPr>
        <p:spPr>
          <a:xfrm>
            <a:off x="5669699" y="4579359"/>
            <a:ext cx="2367454" cy="2248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FEA6D5-9D30-2732-5411-663A93117007}"/>
              </a:ext>
            </a:extLst>
          </p:cNvPr>
          <p:cNvSpPr txBox="1"/>
          <p:nvPr/>
        </p:nvSpPr>
        <p:spPr>
          <a:xfrm>
            <a:off x="6487257" y="1688266"/>
            <a:ext cx="2268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i="1" dirty="0"/>
              <a:t>ATLAS        </a:t>
            </a:r>
            <a:r>
              <a:rPr lang="en-CA" sz="1400" dirty="0"/>
              <a:t>Work in progress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BEFEE-072D-F189-E01C-36772C3A7A38}"/>
              </a:ext>
            </a:extLst>
          </p:cNvPr>
          <p:cNvSpPr txBox="1"/>
          <p:nvPr/>
        </p:nvSpPr>
        <p:spPr>
          <a:xfrm rot="16200000">
            <a:off x="-630513" y="2246961"/>
            <a:ext cx="1560042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A" sz="1200" dirty="0"/>
              <a:t>RMS per event [ADC]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DAD191-1BC5-46DA-EA24-E89B3E60EACD}"/>
              </a:ext>
            </a:extLst>
          </p:cNvPr>
          <p:cNvSpPr txBox="1"/>
          <p:nvPr/>
        </p:nvSpPr>
        <p:spPr>
          <a:xfrm rot="16200000">
            <a:off x="10725564" y="2742668"/>
            <a:ext cx="2523961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A" sz="1200" dirty="0"/>
              <a:t>Pearson Correlation Coefficient [%]</a:t>
            </a:r>
          </a:p>
        </p:txBody>
      </p:sp>
    </p:spTree>
    <p:extLst>
      <p:ext uri="{BB962C8B-B14F-4D97-AF65-F5344CB8AC3E}">
        <p14:creationId xmlns:p14="http://schemas.microsoft.com/office/powerpoint/2010/main" val="3487624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12055</TotalTime>
  <Words>1052</Words>
  <Application>Microsoft Macintosh PowerPoint</Application>
  <PresentationFormat>Widescreen</PresentationFormat>
  <Paragraphs>188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Aptos</vt:lpstr>
      <vt:lpstr>Aptos Display</vt:lpstr>
      <vt:lpstr>Arial</vt:lpstr>
      <vt:lpstr>Felix Titling</vt:lpstr>
      <vt:lpstr>Goudy Old Style</vt:lpstr>
      <vt:lpstr>Source Sans Pro</vt:lpstr>
      <vt:lpstr>Wingdings</vt:lpstr>
      <vt:lpstr>Office Theme</vt:lpstr>
      <vt:lpstr>A new electronic readout for the ATLAS liquid argon calorimeter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emma rancourt</dc:creator>
  <cp:lastModifiedBy>emma rancourt</cp:lastModifiedBy>
  <cp:revision>25</cp:revision>
  <dcterms:created xsi:type="dcterms:W3CDTF">2025-07-24T14:49:58Z</dcterms:created>
  <dcterms:modified xsi:type="dcterms:W3CDTF">2025-08-12T03:47:12Z</dcterms:modified>
</cp:coreProperties>
</file>