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Lst>
  <p:notesMasterIdLst>
    <p:notesMasterId r:id="rId17"/>
  </p:notesMasterIdLst>
  <p:sldIdLst>
    <p:sldId id="256" r:id="rId2"/>
    <p:sldId id="258" r:id="rId3"/>
    <p:sldId id="259" r:id="rId4"/>
    <p:sldId id="282" r:id="rId5"/>
    <p:sldId id="260" r:id="rId6"/>
    <p:sldId id="261" r:id="rId7"/>
    <p:sldId id="283" r:id="rId8"/>
    <p:sldId id="264" r:id="rId9"/>
    <p:sldId id="265" r:id="rId10"/>
    <p:sldId id="268" r:id="rId11"/>
    <p:sldId id="267" r:id="rId12"/>
    <p:sldId id="262" r:id="rId13"/>
    <p:sldId id="275" r:id="rId14"/>
    <p:sldId id="269" r:id="rId15"/>
    <p:sldId id="281"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7576"/>
    <a:srgbClr val="C5A935"/>
    <a:srgbClr val="161E17"/>
    <a:srgbClr val="3B3B3B"/>
    <a:srgbClr val="656566"/>
    <a:srgbClr val="50464C"/>
    <a:srgbClr val="7B6E1C"/>
    <a:srgbClr val="AB9532"/>
    <a:srgbClr val="7F7F7F"/>
    <a:srgbClr val="A55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E98A9-66E8-5263-DBFF-0C8603C9EF42}" v="23" dt="2025-08-10T16:55:16.746"/>
    <p1510:client id="{52259408-FFF9-DECC-6F20-9C631C10FE56}" v="5" dt="2025-08-10T15:37:20.513"/>
    <p1510:client id="{6E2B8C69-ED14-152A-F086-4E51723B10D4}" v="92" dt="2025-08-10T22:59:37.242"/>
    <p1510:client id="{A805DB76-DE34-F397-70F6-252E7D2941A3}" v="8" dt="2025-08-10T23:16:32.815"/>
    <p1510:client id="{B382B12E-B6F3-ED61-2781-A3DEC5E90E45}" v="568" dt="2025-08-11T14:13:13.106"/>
    <p1510:client id="{B71E83ED-7561-E521-A373-607D020D0479}" v="251" dt="2025-08-10T21:14:39.487"/>
    <p1510:client id="{CB48F06D-6EB1-438D-2FCE-7D9F4C495279}" v="2" dt="2025-08-10T23:15:47.944"/>
    <p1510:client id="{DBB585E3-F0C6-062E-1933-C48B3757E83D}" v="217" dt="2025-08-10T23:08:34.897"/>
    <p1510:client id="{ED06B600-1AF4-A9E0-C62E-9BED0998D8CF}" v="46" dt="2025-08-10T23:19:51.936"/>
  </p1510:revLst>
</p1510:revInfo>
</file>

<file path=ppt/tableStyles.xml><?xml version="1.0" encoding="utf-8"?>
<a:tblStyleLst xmlns:a="http://schemas.openxmlformats.org/drawingml/2006/main" def="{685D5999-5692-472A-8586-65D731203AFC}">
  <a:tblStyle styleId="{685D5999-5692-472A-8586-65D731203A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2846"/>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Hello everyone, my name is Lily Moss and I am a summer student working at Queen's University for Dr. Nahee Park. The project I have been working on is called HELIX and my task was calibrating the Time of Flight Detector.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From the iterations I learned to implement plc and fit the histograms with a </a:t>
            </a:r>
            <a:r>
              <a:rPr lang="en-US" err="1"/>
              <a:t>langaus</a:t>
            </a:r>
            <a:r>
              <a:rPr lang="en-US"/>
              <a:t> instead of a landau. But after having little luck with the temperature studies I tried doing time based corrections to minimize the remaining fluctuations. Originally, the correction factors were calculated using all the runs and as much information as possible for each FEE. But this assumes that there is no wear and tear to the electronics over time, which may not be entirely true. So instead of using all the runs, I tried grouping them. Then within each group I calculated a new set of correction factors, making them time dependent. Now, the plot onscreen summarizes what I've just said very nicely. This shows the MPV of a file group based on their group number, in chronological order. The red series has no corrections and is just the raw charge readings for each group of runs. The green series is using the first method of corrections. This takes all the information from all 35 groups and calculates one correction factor for each FEE. Then the blue series is the most current which uses the personalized time-based correction factors for each group of runs. There is a clear improvement between each iteration, but even the best series is not perfect.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63e8071fd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63e8071fd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Having learned a lot from the problems I encountered the key takeaways, are to use PLC, fit with a </a:t>
            </a:r>
            <a:r>
              <a:rPr lang="en-US" err="1"/>
              <a:t>langaus</a:t>
            </a:r>
            <a:r>
              <a:rPr lang="en-US"/>
              <a:t> and calculate correction factors for intervals of time.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3e8071fd6_2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63e8071fd6_2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The iterations were incredibly useful for increasing understanding of the data. The takeaways have proven to be accurate and ensure the analysis is simple but correct. Most of the work was done with a subset of the flight, but it has recently been extended to all of the data and the corrections were calculated and successfully implemented. However, there are still small deviations in MPV over time, which requires further study.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6320de4b7d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6320de4b7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Thank you for your attention. If you have questions feel free to ask now, talk to me after or send me an email.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My talk will provide a brief description of what HELIX is and explain the workings of the relevant detector. Then I will explain my procedure for calibration, some challenges encountered and where we are now.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First off, HELIX is the High Energy Light Isotope </a:t>
            </a:r>
            <a:r>
              <a:rPr lang="en-US" err="1"/>
              <a:t>eXperiment</a:t>
            </a:r>
            <a:r>
              <a:rPr lang="en-US"/>
              <a:t>. The goal of HELIX is to better understand the cosmic ray propagation model. This is done by particle detection; for HELIX, specifically Beryllium 9 and 10 isotopes. These particle abundances can be related to the quantity of cosmic rays that are near and far. With this information we can have more insight into where they came from and how they travel. To achieve this goal it is crucial to differentiate between the two isotopes of the same element. This is done by comparing precisely measured values and separating the slightly different values. Some of the key measurements include the particle's mass, velocity and charge. The instrument is very careful to retain the precision as it measures these values. And as a result, it also retains confidence in the isotope separation which is the key to better understanding the abundance of cosmic rays in our galaxy.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The custom design of the instrument has a </a:t>
            </a:r>
            <a:r>
              <a:rPr lang="en-US" err="1"/>
              <a:t>specialised</a:t>
            </a:r>
            <a:r>
              <a:rPr lang="en-US"/>
              <a:t> detector for each of those key measured values. HELIX is a large instrument with many components, but the main three for detection purposes are the Time-of-Flight detector, the Drift Chamber Tracker, and the Ring Imaging Cherenkov detector. The DCT is a gas chamber inside a superconducting magnet. It’s goal is to track the particles path as they pass through. With the tracking information we can find the velocity and rigidity of the particle, and from there the mass as well. After the DCT the particles go through the RICH. This consists of a layer of aerogel tiles to induce </a:t>
            </a:r>
            <a:r>
              <a:rPr lang="en-US" err="1"/>
              <a:t>cherenkov</a:t>
            </a:r>
            <a:r>
              <a:rPr lang="en-US"/>
              <a:t> light, then an array of Silicon Photomultipliers which detect the light. With that information from the Silicon Photomultipliers about the </a:t>
            </a:r>
            <a:r>
              <a:rPr lang="en-US" err="1"/>
              <a:t>cherenkov</a:t>
            </a:r>
            <a:r>
              <a:rPr lang="en-US"/>
              <a:t> light, the velocity of the particle can be calculated again. Finally, the Time of flight detector is composed of three panels, the Top TOF, the bore paddle and the bottom TOF.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Here is a more detailed look at the TOF detector. There are 8 paddles on the top TOF and 8 on the bottom TOF, there is also a single large paddle at the </a:t>
            </a:r>
            <a:r>
              <a:rPr lang="en-US" err="1"/>
              <a:t>centre</a:t>
            </a:r>
            <a:r>
              <a:rPr lang="en-US"/>
              <a:t> called the Bore paddle. The three layers act as a trigger so when the first panel is struck it begins recording, then in order to count as an event all three panels must be hit by the particle. For each strike the detector collects information based on the signals </a:t>
            </a:r>
            <a:r>
              <a:rPr lang="en-US" err="1"/>
              <a:t>emmited</a:t>
            </a:r>
            <a:r>
              <a:rPr lang="en-US"/>
              <a:t> in light. When a particle hit the scintillating paddle it loses energy to the medium. This energy dissipates and as it returns to the ground state the scintillating paddle illuminates, sending a signal with the light. Silicon </a:t>
            </a:r>
            <a:r>
              <a:rPr lang="en-US" err="1"/>
              <a:t>photomulitpliers</a:t>
            </a:r>
            <a:r>
              <a:rPr lang="en-US"/>
              <a:t> are used to amplify that original light and maximize the information collected. There are four groups of four Silicon PMs for a total of 16 on each paddle. Each group of four Silicon PMs is received by a Front End Electronic, or a FEE. For each particle strike every FEE records data for the charge of the particle, the time of signal propagation, and the position along the paddle where it landed. There are 4 FEE on each paddle so for 16 paddles that means 64 FEEs, and here's where my work started; the FEEs were giving different values for the same event.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So, the FEEs were reading different values for the same event. The FEEs should be calibrated because the fluctuations did not indicate a systematic problem. The differences were likely due to differences in manufacturing, position and temperature. These differences exist and are true but for the sake of accuracy they can be calibrated out. The FEEs provide data for charge, position and time. The time calibrations were underway before I arrived, so I began calibrating the charge values.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320de4b7d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320de4b7d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To calibrate the FEEs I first made 64 histograms, one for each FEE on the TOF. I filled these histograms with the corresponding charge values. I only used events that struck near the </a:t>
            </a:r>
            <a:r>
              <a:rPr lang="en-CA"/>
              <a:t>centre</a:t>
            </a:r>
            <a:r>
              <a:rPr lang="en-US"/>
              <a:t> of the paddle, since these positions are more accurate and this avoids relying on the uncalibrated position readings. Then, I fitted the histograms with a landau function to extract the most probable value for each FEE. Based on these statistically most probable values, the correction can be made to shift the MPV of each FEE to an average value. The correction factor is a value that scales the original FEE MPV and adjusts it to the average. The correction is calculated by dividing the goal MPV by the original FEE MPV. Then to implement the corrections you multiply every charge reading as it is filled into the histogram. So to check that the corrections were working I made these histograms per run instead of per FEE. Then I plotted MPV over time, and after being corrected you would expect it to be a flat horizontal line, but it wasn’t.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3e8071fd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3e8071fd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Despite the correction factors being applied, the histograms per run were peaking in different locations. So I had to investigate different possible sources for this discrepancy and try to improve the effectiveness of the corrections.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These are some of the likely culprits that were still causing variation after the corrections. To start, there is a path length correction that is calculated based on the track of the particle through the DCT. This is supposed to make the readings more accurate by accounting for time and distance variations between tracks. I repeated the calibration steps after including the plc, but the variations were still present. Another possible discrepancy was the histogram fitting, the fits originally used a landau function. But these are quite specific so I had to restrict the fitting range. This led to the histogram being poorly defined since it was only looking at a very small region. So, I was introduced to the </a:t>
            </a:r>
            <a:r>
              <a:rPr lang="en-US" err="1"/>
              <a:t>langaus</a:t>
            </a:r>
            <a:r>
              <a:rPr lang="en-US"/>
              <a:t> function which combines the landau and gaussian. I repeated the calibration steps again with two series, one for the landau and one for </a:t>
            </a:r>
            <a:r>
              <a:rPr lang="en-US" err="1"/>
              <a:t>langaus</a:t>
            </a:r>
            <a:r>
              <a:rPr lang="en-US"/>
              <a:t>. This comparison showed that the </a:t>
            </a:r>
            <a:r>
              <a:rPr lang="en-US" err="1"/>
              <a:t>langaus</a:t>
            </a:r>
            <a:r>
              <a:rPr lang="en-US"/>
              <a:t> was a much better fit and was more consistently getting the MPV accurately. With the </a:t>
            </a:r>
            <a:r>
              <a:rPr lang="en-US" err="1"/>
              <a:t>langaus</a:t>
            </a:r>
            <a:r>
              <a:rPr lang="en-US"/>
              <a:t> now properly fitting and retrieving the MPVs the magnitude of variations decreased significantly but not entirely. Another source of fluctuation is temperature. There are many temperature detectors within the instrument, some one each face of the device for north, south east and west, and more on each FEE as well as the readout boards. I investigated each of these temperatures and looked for a correlation with the MPVs. First I used the north/south/east/west temperatures and plotted the MPV of the run against the temperature for the same run. This was a very random plot with no obvious trend, so I moved on to the FEE specific and readout board temperatures. I did a similar process of getting the MPV and temperature for each run, but I had two series one for FEEs and one for readout board. Unfortunately this was equally as random. After all these iterations the best solution involved the </a:t>
            </a:r>
            <a:r>
              <a:rPr lang="en-US" err="1"/>
              <a:t>langaus</a:t>
            </a:r>
            <a:r>
              <a:rPr lang="en-US"/>
              <a:t> fit, but it seems there are no other systematic issues.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81725" y="1331450"/>
            <a:ext cx="4180500" cy="1745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3335000" y="3257551"/>
            <a:ext cx="2473800" cy="47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picture">
  <p:cSld name="CUSTOM_12">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625844" y="195325"/>
            <a:ext cx="2649300" cy="1838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accent4"/>
                </a:solidFill>
              </a:defRPr>
            </a:lvl1pPr>
            <a:lvl2pPr lvl="1" rtl="0">
              <a:spcBef>
                <a:spcPts val="0"/>
              </a:spcBef>
              <a:spcAft>
                <a:spcPts val="0"/>
              </a:spcAft>
              <a:buNone/>
              <a:defRPr>
                <a:solidFill>
                  <a:schemeClr val="accent4"/>
                </a:solidFill>
              </a:defRPr>
            </a:lvl2pPr>
            <a:lvl3pPr lvl="2" rtl="0">
              <a:spcBef>
                <a:spcPts val="0"/>
              </a:spcBef>
              <a:spcAft>
                <a:spcPts val="0"/>
              </a:spcAft>
              <a:buNone/>
              <a:defRPr>
                <a:solidFill>
                  <a:schemeClr val="accent4"/>
                </a:solidFill>
              </a:defRPr>
            </a:lvl3pPr>
            <a:lvl4pPr lvl="3" rtl="0">
              <a:spcBef>
                <a:spcPts val="0"/>
              </a:spcBef>
              <a:spcAft>
                <a:spcPts val="0"/>
              </a:spcAft>
              <a:buNone/>
              <a:defRPr>
                <a:solidFill>
                  <a:schemeClr val="accent4"/>
                </a:solidFill>
              </a:defRPr>
            </a:lvl4pPr>
            <a:lvl5pPr lvl="4" rtl="0">
              <a:spcBef>
                <a:spcPts val="0"/>
              </a:spcBef>
              <a:spcAft>
                <a:spcPts val="0"/>
              </a:spcAft>
              <a:buNone/>
              <a:defRPr>
                <a:solidFill>
                  <a:schemeClr val="accent4"/>
                </a:solidFill>
              </a:defRPr>
            </a:lvl5pPr>
            <a:lvl6pPr lvl="5" rtl="0">
              <a:spcBef>
                <a:spcPts val="0"/>
              </a:spcBef>
              <a:spcAft>
                <a:spcPts val="0"/>
              </a:spcAft>
              <a:buNone/>
              <a:defRPr>
                <a:solidFill>
                  <a:schemeClr val="accent4"/>
                </a:solidFill>
              </a:defRPr>
            </a:lvl6pPr>
            <a:lvl7pPr lvl="6" rtl="0">
              <a:spcBef>
                <a:spcPts val="0"/>
              </a:spcBef>
              <a:spcAft>
                <a:spcPts val="0"/>
              </a:spcAft>
              <a:buNone/>
              <a:defRPr>
                <a:solidFill>
                  <a:schemeClr val="accent4"/>
                </a:solidFill>
              </a:defRPr>
            </a:lvl7pPr>
            <a:lvl8pPr lvl="7" rtl="0">
              <a:spcBef>
                <a:spcPts val="0"/>
              </a:spcBef>
              <a:spcAft>
                <a:spcPts val="0"/>
              </a:spcAft>
              <a:buNone/>
              <a:defRPr>
                <a:solidFill>
                  <a:schemeClr val="accent4"/>
                </a:solidFill>
              </a:defRPr>
            </a:lvl8pPr>
            <a:lvl9pPr lvl="8" rtl="0">
              <a:spcBef>
                <a:spcPts val="0"/>
              </a:spcBef>
              <a:spcAft>
                <a:spcPts val="0"/>
              </a:spcAft>
              <a:buNone/>
              <a:defRPr>
                <a:solidFill>
                  <a:schemeClr val="accent4"/>
                </a:solidFill>
              </a:defRPr>
            </a:lvl9pPr>
          </a:lstStyle>
          <a:p>
            <a:endParaRP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9">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flipH="1">
            <a:off x="773250" y="1735721"/>
            <a:ext cx="2504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1" name="Google Shape;41;p12"/>
          <p:cNvSpPr txBox="1">
            <a:spLocks noGrp="1"/>
          </p:cNvSpPr>
          <p:nvPr>
            <p:ph type="subTitle" idx="1"/>
          </p:nvPr>
        </p:nvSpPr>
        <p:spPr>
          <a:xfrm flipH="1">
            <a:off x="773250" y="2243946"/>
            <a:ext cx="25041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2"/>
          <p:cNvSpPr txBox="1">
            <a:spLocks noGrp="1"/>
          </p:cNvSpPr>
          <p:nvPr>
            <p:ph type="title" idx="2" hasCustomPrompt="1"/>
          </p:nvPr>
        </p:nvSpPr>
        <p:spPr>
          <a:xfrm>
            <a:off x="1760724" y="1238601"/>
            <a:ext cx="529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a:spLocks noGrp="1"/>
          </p:cNvSpPr>
          <p:nvPr>
            <p:ph type="ctrTitle" idx="3"/>
          </p:nvPr>
        </p:nvSpPr>
        <p:spPr>
          <a:xfrm flipH="1">
            <a:off x="3379651" y="1735789"/>
            <a:ext cx="2384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4" name="Google Shape;44;p12"/>
          <p:cNvSpPr txBox="1">
            <a:spLocks noGrp="1"/>
          </p:cNvSpPr>
          <p:nvPr>
            <p:ph type="subTitle" idx="4"/>
          </p:nvPr>
        </p:nvSpPr>
        <p:spPr>
          <a:xfrm flipH="1">
            <a:off x="3277350" y="2243949"/>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2"/>
          <p:cNvSpPr txBox="1">
            <a:spLocks noGrp="1"/>
          </p:cNvSpPr>
          <p:nvPr>
            <p:ph type="title" idx="5" hasCustomPrompt="1"/>
          </p:nvPr>
        </p:nvSpPr>
        <p:spPr>
          <a:xfrm>
            <a:off x="4098299" y="1238612"/>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6"/>
          </p:nvPr>
        </p:nvSpPr>
        <p:spPr>
          <a:xfrm flipH="1">
            <a:off x="5792712" y="1742097"/>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7" name="Google Shape;47;p12"/>
          <p:cNvSpPr txBox="1">
            <a:spLocks noGrp="1"/>
          </p:cNvSpPr>
          <p:nvPr>
            <p:ph type="subTitle" idx="7"/>
          </p:nvPr>
        </p:nvSpPr>
        <p:spPr>
          <a:xfrm flipH="1">
            <a:off x="5724613" y="2243940"/>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2"/>
          <p:cNvSpPr txBox="1">
            <a:spLocks noGrp="1"/>
          </p:cNvSpPr>
          <p:nvPr>
            <p:ph type="title" idx="8" hasCustomPrompt="1"/>
          </p:nvPr>
        </p:nvSpPr>
        <p:spPr>
          <a:xfrm>
            <a:off x="6492612" y="1239070"/>
            <a:ext cx="10533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a:spLocks noGrp="1"/>
          </p:cNvSpPr>
          <p:nvPr>
            <p:ph type="ctrTitle" idx="9"/>
          </p:nvPr>
        </p:nvSpPr>
        <p:spPr>
          <a:xfrm flipH="1">
            <a:off x="204235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0" name="Google Shape;50;p12"/>
          <p:cNvSpPr txBox="1">
            <a:spLocks noGrp="1"/>
          </p:cNvSpPr>
          <p:nvPr>
            <p:ph type="subTitle" idx="13"/>
          </p:nvPr>
        </p:nvSpPr>
        <p:spPr>
          <a:xfrm flipH="1">
            <a:off x="2042356" y="3918766"/>
            <a:ext cx="2453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2"/>
          <p:cNvSpPr txBox="1">
            <a:spLocks noGrp="1"/>
          </p:cNvSpPr>
          <p:nvPr>
            <p:ph type="title" idx="14" hasCustomPrompt="1"/>
          </p:nvPr>
        </p:nvSpPr>
        <p:spPr>
          <a:xfrm>
            <a:off x="279520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a:spLocks noGrp="1"/>
          </p:cNvSpPr>
          <p:nvPr>
            <p:ph type="ctrTitle" idx="15"/>
          </p:nvPr>
        </p:nvSpPr>
        <p:spPr>
          <a:xfrm flipH="1">
            <a:off x="457114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3" name="Google Shape;53;p12"/>
          <p:cNvSpPr txBox="1">
            <a:spLocks noGrp="1"/>
          </p:cNvSpPr>
          <p:nvPr>
            <p:ph type="subTitle" idx="16"/>
          </p:nvPr>
        </p:nvSpPr>
        <p:spPr>
          <a:xfrm flipH="1">
            <a:off x="4605346" y="3918766"/>
            <a:ext cx="2384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2"/>
          <p:cNvSpPr txBox="1">
            <a:spLocks noGrp="1"/>
          </p:cNvSpPr>
          <p:nvPr>
            <p:ph type="title" idx="17" hasCustomPrompt="1"/>
          </p:nvPr>
        </p:nvSpPr>
        <p:spPr>
          <a:xfrm>
            <a:off x="532399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flipH="1">
            <a:off x="6552430" y="201085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58" name="Google Shape;58;p13"/>
          <p:cNvSpPr txBox="1">
            <a:spLocks noGrp="1"/>
          </p:cNvSpPr>
          <p:nvPr>
            <p:ph type="subTitle" idx="1"/>
          </p:nvPr>
        </p:nvSpPr>
        <p:spPr>
          <a:xfrm flipH="1">
            <a:off x="6472706" y="2473075"/>
            <a:ext cx="1719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9" name="Google Shape;59;p13"/>
          <p:cNvSpPr txBox="1">
            <a:spLocks noGrp="1"/>
          </p:cNvSpPr>
          <p:nvPr>
            <p:ph type="ctrTitle" idx="2"/>
          </p:nvPr>
        </p:nvSpPr>
        <p:spPr>
          <a:xfrm flipH="1">
            <a:off x="3791699" y="2463578"/>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0" name="Google Shape;60;p13"/>
          <p:cNvSpPr txBox="1">
            <a:spLocks noGrp="1"/>
          </p:cNvSpPr>
          <p:nvPr>
            <p:ph type="subTitle" idx="3"/>
          </p:nvPr>
        </p:nvSpPr>
        <p:spPr>
          <a:xfrm flipH="1">
            <a:off x="3791699" y="2938421"/>
            <a:ext cx="15606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1" name="Google Shape;61;p13"/>
          <p:cNvSpPr txBox="1">
            <a:spLocks noGrp="1"/>
          </p:cNvSpPr>
          <p:nvPr>
            <p:ph type="ctrTitle" idx="4"/>
          </p:nvPr>
        </p:nvSpPr>
        <p:spPr>
          <a:xfrm flipH="1">
            <a:off x="1071599" y="201085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2" name="Google Shape;62;p13"/>
          <p:cNvSpPr txBox="1">
            <a:spLocks noGrp="1"/>
          </p:cNvSpPr>
          <p:nvPr>
            <p:ph type="subTitle" idx="5"/>
          </p:nvPr>
        </p:nvSpPr>
        <p:spPr>
          <a:xfrm flipH="1">
            <a:off x="1071600" y="2473075"/>
            <a:ext cx="15606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3" name="Google Shape;63;p13"/>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1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flipH="1">
            <a:off x="5126168" y="3534082"/>
            <a:ext cx="1869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6" name="Google Shape;66;p14"/>
          <p:cNvSpPr txBox="1">
            <a:spLocks noGrp="1"/>
          </p:cNvSpPr>
          <p:nvPr>
            <p:ph type="subTitle" idx="1"/>
          </p:nvPr>
        </p:nvSpPr>
        <p:spPr>
          <a:xfrm flipH="1">
            <a:off x="5126168" y="296685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7" name="Google Shape;67;p14"/>
          <p:cNvSpPr txBox="1">
            <a:spLocks noGrp="1"/>
          </p:cNvSpPr>
          <p:nvPr>
            <p:ph type="ctrTitle" idx="2"/>
          </p:nvPr>
        </p:nvSpPr>
        <p:spPr>
          <a:xfrm flipH="1">
            <a:off x="5150318" y="2085436"/>
            <a:ext cx="1821000" cy="45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8" name="Google Shape;68;p14"/>
          <p:cNvSpPr txBox="1">
            <a:spLocks noGrp="1"/>
          </p:cNvSpPr>
          <p:nvPr>
            <p:ph type="subTitle" idx="3"/>
          </p:nvPr>
        </p:nvSpPr>
        <p:spPr>
          <a:xfrm flipH="1">
            <a:off x="5126168" y="151715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9" name="Google Shape;69;p14"/>
          <p:cNvSpPr txBox="1">
            <a:spLocks noGrp="1"/>
          </p:cNvSpPr>
          <p:nvPr>
            <p:ph type="ctrTitle" idx="4"/>
          </p:nvPr>
        </p:nvSpPr>
        <p:spPr>
          <a:xfrm flipH="1">
            <a:off x="2241967" y="2088936"/>
            <a:ext cx="1793700" cy="45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0" name="Google Shape;70;p14"/>
          <p:cNvSpPr txBox="1">
            <a:spLocks noGrp="1"/>
          </p:cNvSpPr>
          <p:nvPr>
            <p:ph type="subTitle" idx="5"/>
          </p:nvPr>
        </p:nvSpPr>
        <p:spPr>
          <a:xfrm flipH="1">
            <a:off x="2204167" y="151716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1" name="Google Shape;71;p14"/>
          <p:cNvSpPr txBox="1">
            <a:spLocks noGrp="1"/>
          </p:cNvSpPr>
          <p:nvPr>
            <p:ph type="ctrTitle" idx="6"/>
          </p:nvPr>
        </p:nvSpPr>
        <p:spPr>
          <a:xfrm flipH="1">
            <a:off x="2204167" y="3534082"/>
            <a:ext cx="1869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2" name="Google Shape;72;p14"/>
          <p:cNvSpPr txBox="1">
            <a:spLocks noGrp="1"/>
          </p:cNvSpPr>
          <p:nvPr>
            <p:ph type="subTitle" idx="7"/>
          </p:nvPr>
        </p:nvSpPr>
        <p:spPr>
          <a:xfrm flipH="1">
            <a:off x="2204167" y="296685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3" name="Google Shape;73;p14"/>
          <p:cNvSpPr txBox="1">
            <a:spLocks noGrp="1"/>
          </p:cNvSpPr>
          <p:nvPr>
            <p:ph type="title" idx="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ms 2">
  <p:cSld name="TITLE_AND_TWO_COLUMNS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flipH="1">
            <a:off x="989230" y="2431689"/>
            <a:ext cx="2012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6" name="Google Shape;76;p15"/>
          <p:cNvSpPr txBox="1">
            <a:spLocks noGrp="1"/>
          </p:cNvSpPr>
          <p:nvPr>
            <p:ph type="subTitle" idx="1"/>
          </p:nvPr>
        </p:nvSpPr>
        <p:spPr>
          <a:xfrm flipH="1">
            <a:off x="715630" y="2828489"/>
            <a:ext cx="22857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7" name="Google Shape;77;p15"/>
          <p:cNvSpPr txBox="1">
            <a:spLocks noGrp="1"/>
          </p:cNvSpPr>
          <p:nvPr>
            <p:ph type="ctrTitle" idx="2"/>
          </p:nvPr>
        </p:nvSpPr>
        <p:spPr>
          <a:xfrm flipH="1">
            <a:off x="5754257" y="3249841"/>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8" name="Google Shape;78;p15"/>
          <p:cNvSpPr txBox="1">
            <a:spLocks noGrp="1"/>
          </p:cNvSpPr>
          <p:nvPr>
            <p:ph type="subTitle" idx="3"/>
          </p:nvPr>
        </p:nvSpPr>
        <p:spPr>
          <a:xfrm flipH="1">
            <a:off x="5754257" y="3646373"/>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 name="Google Shape;79;p15"/>
          <p:cNvSpPr txBox="1">
            <a:spLocks noGrp="1"/>
          </p:cNvSpPr>
          <p:nvPr>
            <p:ph type="ctrTitle" idx="4"/>
          </p:nvPr>
        </p:nvSpPr>
        <p:spPr>
          <a:xfrm flipH="1">
            <a:off x="6095335" y="1398079"/>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80" name="Google Shape;80;p15"/>
          <p:cNvSpPr txBox="1">
            <a:spLocks noGrp="1"/>
          </p:cNvSpPr>
          <p:nvPr>
            <p:ph type="subTitle" idx="5"/>
          </p:nvPr>
        </p:nvSpPr>
        <p:spPr>
          <a:xfrm flipH="1">
            <a:off x="6095335" y="1794611"/>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1" name="Google Shape;81;p15"/>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flipH="1">
            <a:off x="2543653" y="124595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4" name="Google Shape;84;p16"/>
          <p:cNvSpPr txBox="1">
            <a:spLocks noGrp="1"/>
          </p:cNvSpPr>
          <p:nvPr>
            <p:ph type="subTitle" idx="1"/>
          </p:nvPr>
        </p:nvSpPr>
        <p:spPr>
          <a:xfrm flipH="1">
            <a:off x="2266603" y="162778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5" name="Google Shape;85;p16"/>
          <p:cNvSpPr txBox="1">
            <a:spLocks noGrp="1"/>
          </p:cNvSpPr>
          <p:nvPr>
            <p:ph type="ctrTitle" idx="2"/>
          </p:nvPr>
        </p:nvSpPr>
        <p:spPr>
          <a:xfrm flipH="1">
            <a:off x="2543653" y="357528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6" name="Google Shape;86;p16"/>
          <p:cNvSpPr txBox="1">
            <a:spLocks noGrp="1"/>
          </p:cNvSpPr>
          <p:nvPr>
            <p:ph type="subTitle" idx="3"/>
          </p:nvPr>
        </p:nvSpPr>
        <p:spPr>
          <a:xfrm flipH="1">
            <a:off x="2266608" y="3958300"/>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7" name="Google Shape;87;p16"/>
          <p:cNvSpPr txBox="1">
            <a:spLocks noGrp="1"/>
          </p:cNvSpPr>
          <p:nvPr>
            <p:ph type="ctrTitle" idx="4"/>
          </p:nvPr>
        </p:nvSpPr>
        <p:spPr>
          <a:xfrm flipH="1">
            <a:off x="2543653" y="241034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8" name="Google Shape;88;p16"/>
          <p:cNvSpPr txBox="1">
            <a:spLocks noGrp="1"/>
          </p:cNvSpPr>
          <p:nvPr>
            <p:ph type="subTitle" idx="5"/>
          </p:nvPr>
        </p:nvSpPr>
        <p:spPr>
          <a:xfrm flipH="1">
            <a:off x="2266608" y="279217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9" name="Google Shape;89;p16"/>
          <p:cNvSpPr txBox="1">
            <a:spLocks noGrp="1"/>
          </p:cNvSpPr>
          <p:nvPr>
            <p:ph type="ctrTitle" idx="6"/>
          </p:nvPr>
        </p:nvSpPr>
        <p:spPr>
          <a:xfrm flipH="1">
            <a:off x="5039747" y="2410346"/>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0" name="Google Shape;90;p16"/>
          <p:cNvSpPr txBox="1">
            <a:spLocks noGrp="1"/>
          </p:cNvSpPr>
          <p:nvPr>
            <p:ph type="subTitle" idx="7"/>
          </p:nvPr>
        </p:nvSpPr>
        <p:spPr>
          <a:xfrm flipH="1">
            <a:off x="4762697" y="2793356"/>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1" name="Google Shape;91;p16"/>
          <p:cNvSpPr txBox="1">
            <a:spLocks noGrp="1"/>
          </p:cNvSpPr>
          <p:nvPr>
            <p:ph type="ctrTitle" idx="8"/>
          </p:nvPr>
        </p:nvSpPr>
        <p:spPr>
          <a:xfrm flipH="1">
            <a:off x="5039747" y="357528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2" name="Google Shape;92;p16"/>
          <p:cNvSpPr txBox="1">
            <a:spLocks noGrp="1"/>
          </p:cNvSpPr>
          <p:nvPr>
            <p:ph type="subTitle" idx="9"/>
          </p:nvPr>
        </p:nvSpPr>
        <p:spPr>
          <a:xfrm flipH="1">
            <a:off x="4762697" y="395829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3" name="Google Shape;93;p16"/>
          <p:cNvSpPr txBox="1">
            <a:spLocks noGrp="1"/>
          </p:cNvSpPr>
          <p:nvPr>
            <p:ph type="ctrTitle" idx="13"/>
          </p:nvPr>
        </p:nvSpPr>
        <p:spPr>
          <a:xfrm flipH="1">
            <a:off x="5039747" y="124595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4" name="Google Shape;94;p16"/>
          <p:cNvSpPr txBox="1">
            <a:spLocks noGrp="1"/>
          </p:cNvSpPr>
          <p:nvPr>
            <p:ph type="subTitle" idx="14"/>
          </p:nvPr>
        </p:nvSpPr>
        <p:spPr>
          <a:xfrm flipH="1">
            <a:off x="4762697" y="162778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5" name="Google Shape;95;p16"/>
          <p:cNvSpPr txBox="1">
            <a:spLocks noGrp="1"/>
          </p:cNvSpPr>
          <p:nvPr>
            <p:ph type="title" idx="15"/>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2">
  <p:cSld name="CUSTOM_6">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ctrTitle"/>
          </p:nvPr>
        </p:nvSpPr>
        <p:spPr>
          <a:xfrm flipH="1">
            <a:off x="612075" y="1881706"/>
            <a:ext cx="4182900" cy="1123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98" name="Google Shape;98;p17"/>
          <p:cNvSpPr txBox="1">
            <a:spLocks noGrp="1"/>
          </p:cNvSpPr>
          <p:nvPr>
            <p:ph type="subTitle" idx="1"/>
          </p:nvPr>
        </p:nvSpPr>
        <p:spPr>
          <a:xfrm flipH="1">
            <a:off x="612075" y="2837144"/>
            <a:ext cx="2559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9" name="Google Shape;99;p17"/>
          <p:cNvSpPr txBox="1">
            <a:spLocks noGrp="1"/>
          </p:cNvSpPr>
          <p:nvPr>
            <p:ph type="title" idx="2" hasCustomPrompt="1"/>
          </p:nvPr>
        </p:nvSpPr>
        <p:spPr>
          <a:xfrm flipH="1">
            <a:off x="4880701" y="2478400"/>
            <a:ext cx="131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3">
  <p:cSld name="CUSTOM_6_1">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619650" y="2247705"/>
            <a:ext cx="2559900" cy="757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 name="Google Shape;102;p18"/>
          <p:cNvSpPr txBox="1">
            <a:spLocks noGrp="1"/>
          </p:cNvSpPr>
          <p:nvPr>
            <p:ph type="subTitle" idx="1"/>
          </p:nvPr>
        </p:nvSpPr>
        <p:spPr>
          <a:xfrm>
            <a:off x="619650" y="2837337"/>
            <a:ext cx="2559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3" name="Google Shape;103;p18"/>
          <p:cNvSpPr txBox="1">
            <a:spLocks noGrp="1"/>
          </p:cNvSpPr>
          <p:nvPr>
            <p:ph type="title" idx="2" hasCustomPrompt="1"/>
          </p:nvPr>
        </p:nvSpPr>
        <p:spPr>
          <a:xfrm>
            <a:off x="4145650" y="2884438"/>
            <a:ext cx="22407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5">
  <p:cSld name="CUSTOM_6_1_1">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flipH="1">
            <a:off x="2726850" y="2897239"/>
            <a:ext cx="3690300" cy="45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6000">
                <a:solidFill>
                  <a:schemeClr val="accen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6" name="Google Shape;106;p19"/>
          <p:cNvSpPr txBox="1">
            <a:spLocks noGrp="1"/>
          </p:cNvSpPr>
          <p:nvPr>
            <p:ph type="subTitle" idx="1"/>
          </p:nvPr>
        </p:nvSpPr>
        <p:spPr>
          <a:xfrm flipH="1">
            <a:off x="3292050" y="3488360"/>
            <a:ext cx="2559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07" name="Google Shape;107;p19"/>
          <p:cNvSpPr txBox="1">
            <a:spLocks noGrp="1"/>
          </p:cNvSpPr>
          <p:nvPr>
            <p:ph type="title" idx="2" hasCustomPrompt="1"/>
          </p:nvPr>
        </p:nvSpPr>
        <p:spPr>
          <a:xfrm flipH="1">
            <a:off x="3451650" y="1351346"/>
            <a:ext cx="22407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4">
  <p:cSld name="CUSTOM_6_1_1_1">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flipH="1">
            <a:off x="4847211" y="2553180"/>
            <a:ext cx="3690300" cy="45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0" name="Google Shape;110;p20"/>
          <p:cNvSpPr txBox="1">
            <a:spLocks noGrp="1"/>
          </p:cNvSpPr>
          <p:nvPr>
            <p:ph type="subTitle" idx="1"/>
          </p:nvPr>
        </p:nvSpPr>
        <p:spPr>
          <a:xfrm flipH="1">
            <a:off x="5977611" y="2837721"/>
            <a:ext cx="25599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 name="Google Shape;111;p20"/>
          <p:cNvSpPr txBox="1">
            <a:spLocks noGrp="1"/>
          </p:cNvSpPr>
          <p:nvPr>
            <p:ph type="title" idx="2" hasCustomPrompt="1"/>
          </p:nvPr>
        </p:nvSpPr>
        <p:spPr>
          <a:xfrm flipH="1">
            <a:off x="2133750" y="2079350"/>
            <a:ext cx="20001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007825" y="1945343"/>
            <a:ext cx="4535700" cy="82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3" name="Google Shape;13;p3"/>
          <p:cNvSpPr txBox="1">
            <a:spLocks noGrp="1"/>
          </p:cNvSpPr>
          <p:nvPr>
            <p:ph type="subTitle" idx="1"/>
          </p:nvPr>
        </p:nvSpPr>
        <p:spPr>
          <a:xfrm>
            <a:off x="5621050" y="2620363"/>
            <a:ext cx="29223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595072" y="2093275"/>
            <a:ext cx="1053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5500"/>
              <a:buNone/>
              <a:defRPr sz="7200">
                <a:solidFill>
                  <a:schemeClr val="lt1"/>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sources">
  <p:cSld name="CUSTOM_13">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body" idx="1"/>
          </p:nvPr>
        </p:nvSpPr>
        <p:spPr>
          <a:xfrm>
            <a:off x="2069575" y="1357150"/>
            <a:ext cx="51402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2"/>
              </a:buClr>
              <a:buSzPts val="1600"/>
              <a:buFont typeface="Nunito Light"/>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sp>
        <p:nvSpPr>
          <p:cNvPr id="114" name="Google Shape;114;p21"/>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SECTION_TITLE_AND_DESCRIPTION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7200">
                <a:solidFill>
                  <a:schemeClr val="accen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22"/>
          <p:cNvSpPr txBox="1"/>
          <p:nvPr/>
        </p:nvSpPr>
        <p:spPr>
          <a:xfrm>
            <a:off x="621618" y="3589129"/>
            <a:ext cx="2418000" cy="93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000">
                <a:solidFill>
                  <a:schemeClr val="dk1"/>
                </a:solidFill>
                <a:latin typeface="Hind Vadodara Light"/>
                <a:ea typeface="Hind Vadodara Light"/>
                <a:cs typeface="Hind Vadodara Light"/>
                <a:sym typeface="Hind Vadodara Light"/>
              </a:rPr>
              <a:t>CREDITS: This presentation template was created by </a:t>
            </a:r>
            <a:r>
              <a:rPr lang="en" sz="1000">
                <a:solidFill>
                  <a:schemeClr val="dk1"/>
                </a:solidFill>
                <a:uFill>
                  <a:noFill/>
                </a:uFill>
                <a:latin typeface="Hind Vadodara Medium"/>
                <a:ea typeface="Hind Vadodara Medium"/>
                <a:cs typeface="Hind Vadodara Medium"/>
                <a:sym typeface="Hind Vadodara Medium"/>
                <a:hlinkClick r:id="rId3">
                  <a:extLst>
                    <a:ext uri="{A12FA001-AC4F-418D-AE19-62706E023703}">
                      <ahyp:hlinkClr xmlns:ahyp="http://schemas.microsoft.com/office/drawing/2018/hyperlinkcolor" val="tx"/>
                    </a:ext>
                  </a:extLst>
                </a:hlinkClick>
              </a:rPr>
              <a:t>Slidesgo</a:t>
            </a:r>
            <a:r>
              <a:rPr lang="en" sz="1000">
                <a:solidFill>
                  <a:schemeClr val="dk1"/>
                </a:solidFill>
                <a:latin typeface="Hind Vadodara Light"/>
                <a:ea typeface="Hind Vadodara Light"/>
                <a:cs typeface="Hind Vadodara Light"/>
                <a:sym typeface="Hind Vadodara Light"/>
              </a:rPr>
              <a:t>, including icons by </a:t>
            </a:r>
            <a:r>
              <a:rPr lang="en" sz="1000">
                <a:solidFill>
                  <a:schemeClr val="dk1"/>
                </a:solidFill>
                <a:uFill>
                  <a:noFill/>
                </a:uFill>
                <a:latin typeface="Hind Vadodara Medium"/>
                <a:ea typeface="Hind Vadodara Medium"/>
                <a:cs typeface="Hind Vadodara Medium"/>
                <a:sym typeface="Hind Vadodara Medium"/>
                <a:hlinkClick r:id="rId4">
                  <a:extLst>
                    <a:ext uri="{A12FA001-AC4F-418D-AE19-62706E023703}">
                      <ahyp:hlinkClr xmlns:ahyp="http://schemas.microsoft.com/office/drawing/2018/hyperlinkcolor" val="tx"/>
                    </a:ext>
                  </a:extLst>
                </a:hlinkClick>
              </a:rPr>
              <a:t>Flaticon</a:t>
            </a:r>
            <a:r>
              <a:rPr lang="en" sz="1000">
                <a:solidFill>
                  <a:schemeClr val="dk1"/>
                </a:solidFill>
                <a:latin typeface="Hind Vadodara Light"/>
                <a:ea typeface="Hind Vadodara Light"/>
                <a:cs typeface="Hind Vadodara Light"/>
                <a:sym typeface="Hind Vadodara Light"/>
              </a:rPr>
              <a:t>, and infographics &amp; images by </a:t>
            </a:r>
            <a:r>
              <a:rPr lang="en" sz="1000">
                <a:solidFill>
                  <a:schemeClr val="dk1"/>
                </a:solidFill>
                <a:uFill>
                  <a:noFill/>
                </a:uFill>
                <a:latin typeface="Hind Vadodara Medium"/>
                <a:ea typeface="Hind Vadodara Medium"/>
                <a:cs typeface="Hind Vadodara Medium"/>
                <a:sym typeface="Hind Vadodara Medium"/>
                <a:hlinkClick r:id="rId5">
                  <a:extLst>
                    <a:ext uri="{A12FA001-AC4F-418D-AE19-62706E023703}">
                      <ahyp:hlinkClr xmlns:ahyp="http://schemas.microsoft.com/office/drawing/2018/hyperlinkcolor" val="tx"/>
                    </a:ext>
                  </a:extLst>
                </a:hlinkClick>
              </a:rPr>
              <a:t>Freepik</a:t>
            </a:r>
            <a:endParaRPr>
              <a:solidFill>
                <a:schemeClr val="dk1"/>
              </a:solidFill>
              <a:latin typeface="Hind Vadodara Medium"/>
              <a:ea typeface="Hind Vadodara Medium"/>
              <a:cs typeface="Hind Vadodara Medium"/>
              <a:sym typeface="Hind Vadodara Medium"/>
            </a:endParaRPr>
          </a:p>
          <a:p>
            <a:pPr marL="0" lvl="0" indent="0" algn="l" rtl="0">
              <a:spcBef>
                <a:spcPts val="0"/>
              </a:spcBef>
              <a:spcAft>
                <a:spcPts val="0"/>
              </a:spcAft>
              <a:buNone/>
            </a:pPr>
            <a:endParaRPr>
              <a:solidFill>
                <a:schemeClr val="dk1"/>
              </a:solidFill>
              <a:latin typeface="Hind Vadodara Light"/>
              <a:ea typeface="Hind Vadodara Light"/>
              <a:cs typeface="Hind Vadodara Light"/>
              <a:sym typeface="Hind Vadodara Light"/>
            </a:endParaRPr>
          </a:p>
          <a:p>
            <a:pPr marL="0" lvl="0" indent="0" algn="l" rtl="0">
              <a:lnSpc>
                <a:spcPct val="115000"/>
              </a:lnSpc>
              <a:spcBef>
                <a:spcPts val="300"/>
              </a:spcBef>
              <a:spcAft>
                <a:spcPts val="0"/>
              </a:spcAft>
              <a:buNone/>
            </a:pPr>
            <a:endParaRPr sz="1000">
              <a:solidFill>
                <a:schemeClr val="dk1"/>
              </a:solidFill>
              <a:latin typeface="Hind Vadodara Light"/>
              <a:ea typeface="Hind Vadodara Light"/>
              <a:cs typeface="Hind Vadodara Light"/>
              <a:sym typeface="Hind Vadodara Light"/>
            </a:endParaRPr>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11">
    <p:bg>
      <p:bgPr>
        <a:blipFill>
          <a:blip r:embed="rId2">
            <a:alphaModFix/>
          </a:blip>
          <a:stretch>
            <a:fillRect/>
          </a:stretch>
        </a:blipFill>
        <a:effectLst/>
      </p:bgPr>
    </p:bg>
    <p:spTree>
      <p:nvGrpSpPr>
        <p:cNvPr id="1" name="Shape 119"/>
        <p:cNvGrpSpPr/>
        <p:nvPr/>
      </p:nvGrpSpPr>
      <p:grpSpPr>
        <a:xfrm>
          <a:off x="0" y="0"/>
          <a:ext cx="0" cy="0"/>
          <a:chOff x="0" y="0"/>
          <a:chExt cx="0" cy="0"/>
        </a:xfrm>
      </p:grpSpPr>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0"/>
        <p:cNvGrpSpPr/>
        <p:nvPr/>
      </p:nvGrpSpPr>
      <p:grpSpPr>
        <a:xfrm>
          <a:off x="0" y="0"/>
          <a:ext cx="0" cy="0"/>
          <a:chOff x="0" y="0"/>
          <a:chExt cx="0" cy="0"/>
        </a:xfrm>
      </p:grpSpPr>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12480" y="1297750"/>
            <a:ext cx="3128100" cy="2908800"/>
          </a:xfrm>
          <a:prstGeom prst="rect">
            <a:avLst/>
          </a:prstGeom>
        </p:spPr>
        <p:txBody>
          <a:bodyPr spcFirstLastPara="1" wrap="square" lIns="91425" tIns="91425" rIns="91425" bIns="91425" anchor="b" anchorCtr="0">
            <a:noAutofit/>
          </a:bodyPr>
          <a:lstStyle>
            <a:lvl1pPr marL="457200" lvl="0" indent="-330200">
              <a:lnSpc>
                <a:spcPct val="100000"/>
              </a:lnSpc>
              <a:spcBef>
                <a:spcPts val="0"/>
              </a:spcBef>
              <a:spcAft>
                <a:spcPts val="0"/>
              </a:spcAft>
              <a:buSzPts val="1600"/>
              <a:buFont typeface="Nunito Light"/>
              <a:buChar char="●"/>
              <a:defRPr/>
            </a:lvl1pPr>
            <a:lvl2pPr marL="914400" lvl="1" indent="-330200">
              <a:spcBef>
                <a:spcPts val="160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7" name="Google Shape;17;p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flipH="1">
            <a:off x="5408076" y="1087185"/>
            <a:ext cx="2250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 name="Google Shape;20;p5"/>
          <p:cNvSpPr txBox="1">
            <a:spLocks noGrp="1"/>
          </p:cNvSpPr>
          <p:nvPr>
            <p:ph type="subTitle" idx="1"/>
          </p:nvPr>
        </p:nvSpPr>
        <p:spPr>
          <a:xfrm flipH="1">
            <a:off x="1483662" y="4161895"/>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 name="Google Shape;21;p5"/>
          <p:cNvSpPr txBox="1">
            <a:spLocks noGrp="1"/>
          </p:cNvSpPr>
          <p:nvPr>
            <p:ph type="ctrTitle" idx="2"/>
          </p:nvPr>
        </p:nvSpPr>
        <p:spPr>
          <a:xfrm flipH="1">
            <a:off x="1505901" y="3702014"/>
            <a:ext cx="2205600" cy="62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2" name="Google Shape;22;p5"/>
          <p:cNvSpPr txBox="1">
            <a:spLocks noGrp="1"/>
          </p:cNvSpPr>
          <p:nvPr>
            <p:ph type="subTitle" idx="3"/>
          </p:nvPr>
        </p:nvSpPr>
        <p:spPr>
          <a:xfrm flipH="1">
            <a:off x="5408076" y="1497548"/>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 name="Google Shape;23;p5"/>
          <p:cNvSpPr txBox="1">
            <a:spLocks noGrp="1"/>
          </p:cNvSpPr>
          <p:nvPr>
            <p:ph type="title" idx="4"/>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2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8" name="Google Shape;28;p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208600" y="1016100"/>
            <a:ext cx="4726800" cy="311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5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ctrTitle"/>
          </p:nvPr>
        </p:nvSpPr>
        <p:spPr>
          <a:xfrm flipH="1">
            <a:off x="616848" y="1589117"/>
            <a:ext cx="3301800" cy="132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36" name="Google Shape;36;p10"/>
          <p:cNvSpPr txBox="1">
            <a:spLocks noGrp="1"/>
          </p:cNvSpPr>
          <p:nvPr>
            <p:ph type="subTitle" idx="1"/>
          </p:nvPr>
        </p:nvSpPr>
        <p:spPr>
          <a:xfrm flipH="1">
            <a:off x="616948" y="2831770"/>
            <a:ext cx="2331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marL="914400" lvl="1" indent="-3175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marL="1371600" lvl="2"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marL="1828800" lvl="3"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marL="2286000" lvl="4"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marL="2743200" lvl="5"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marL="3200400" lvl="6"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marL="3657600" lvl="7"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marL="4114800" lvl="8" indent="-30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ctrTitle"/>
          </p:nvPr>
        </p:nvSpPr>
        <p:spPr>
          <a:xfrm>
            <a:off x="2276849" y="1158922"/>
            <a:ext cx="4590254" cy="2586175"/>
          </a:xfrm>
          <a:prstGeom prst="rect">
            <a:avLst/>
          </a:prstGeom>
        </p:spPr>
        <p:txBody>
          <a:bodyPr spcFirstLastPara="1" wrap="square" lIns="91425" tIns="91425" rIns="91425" bIns="91425" anchor="b" anchorCtr="0">
            <a:noAutofit/>
          </a:bodyPr>
          <a:lstStyle/>
          <a:p>
            <a:r>
              <a:rPr lang="en" sz="5400"/>
              <a:t>Time of Flight Calibration for HELIX</a:t>
            </a:r>
            <a:endParaRPr lang="en-US" sz="5400"/>
          </a:p>
        </p:txBody>
      </p:sp>
      <p:sp>
        <p:nvSpPr>
          <p:cNvPr id="134" name="Google Shape;134;p29"/>
          <p:cNvSpPr txBox="1">
            <a:spLocks noGrp="1"/>
          </p:cNvSpPr>
          <p:nvPr>
            <p:ph type="subTitle" idx="1"/>
          </p:nvPr>
        </p:nvSpPr>
        <p:spPr>
          <a:xfrm>
            <a:off x="3335000" y="3742786"/>
            <a:ext cx="2473800" cy="477300"/>
          </a:xfrm>
          <a:prstGeom prst="rect">
            <a:avLst/>
          </a:prstGeom>
        </p:spPr>
        <p:txBody>
          <a:bodyPr spcFirstLastPara="1" wrap="square" lIns="91425" tIns="91425" rIns="91425" bIns="91425" anchor="t" anchorCtr="0">
            <a:noAutofit/>
          </a:bodyPr>
          <a:lstStyle/>
          <a:p>
            <a:pPr marL="0" indent="0"/>
            <a:r>
              <a:rPr lang="en" sz="1600"/>
              <a:t>Lily Moss </a:t>
            </a:r>
            <a:endParaRPr lang="en-US" sz="1600"/>
          </a:p>
        </p:txBody>
      </p:sp>
      <p:sp>
        <p:nvSpPr>
          <p:cNvPr id="3" name="Google Shape;134;p29">
            <a:extLst>
              <a:ext uri="{FF2B5EF4-FFF2-40B4-BE49-F238E27FC236}">
                <a16:creationId xmlns:a16="http://schemas.microsoft.com/office/drawing/2014/main" id="{9970BD22-5CC8-B644-BD26-FFB25453FA24}"/>
              </a:ext>
            </a:extLst>
          </p:cNvPr>
          <p:cNvSpPr txBox="1">
            <a:spLocks/>
          </p:cNvSpPr>
          <p:nvPr/>
        </p:nvSpPr>
        <p:spPr>
          <a:xfrm>
            <a:off x="3109809" y="4098204"/>
            <a:ext cx="2927058" cy="477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9pPr>
          </a:lstStyle>
          <a:p>
            <a:pPr marL="0" indent="0"/>
            <a:r>
              <a:rPr lang="en" sz="1600"/>
              <a:t>Student Research Assistant</a:t>
            </a:r>
          </a:p>
        </p:txBody>
      </p:sp>
      <p:sp>
        <p:nvSpPr>
          <p:cNvPr id="2" name="Google Shape;134;p29">
            <a:extLst>
              <a:ext uri="{FF2B5EF4-FFF2-40B4-BE49-F238E27FC236}">
                <a16:creationId xmlns:a16="http://schemas.microsoft.com/office/drawing/2014/main" id="{F45539F4-1A4B-C804-5214-F331224CE241}"/>
              </a:ext>
            </a:extLst>
          </p:cNvPr>
          <p:cNvSpPr txBox="1">
            <a:spLocks/>
          </p:cNvSpPr>
          <p:nvPr/>
        </p:nvSpPr>
        <p:spPr>
          <a:xfrm>
            <a:off x="3336438" y="4434336"/>
            <a:ext cx="2473800" cy="477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2800"/>
              <a:buFont typeface="Hind Vadodara Light"/>
              <a:buNone/>
              <a:defRPr sz="2800" b="0" i="0" u="none" strike="noStrike" cap="none">
                <a:solidFill>
                  <a:schemeClr val="dk1"/>
                </a:solidFill>
                <a:latin typeface="Hind Vadodara Light"/>
                <a:ea typeface="Hind Vadodara Light"/>
                <a:cs typeface="Hind Vadodara Light"/>
                <a:sym typeface="Hind Vadodara Light"/>
              </a:defRPr>
            </a:lvl9pPr>
          </a:lstStyle>
          <a:p>
            <a:pPr marL="0" indent="0"/>
            <a:r>
              <a:rPr lang="en" sz="1600"/>
              <a:t>Queen's University</a:t>
            </a:r>
            <a:endParaRPr lang="en-US"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a:spLocks noGrp="1"/>
          </p:cNvSpPr>
          <p:nvPr>
            <p:ph type="ctrTitle"/>
          </p:nvPr>
        </p:nvSpPr>
        <p:spPr>
          <a:xfrm>
            <a:off x="619650" y="2247705"/>
            <a:ext cx="3387589" cy="7575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a:t>Iterations</a:t>
            </a:r>
            <a:endParaRPr lang="en-US"/>
          </a:p>
        </p:txBody>
      </p:sp>
      <p:sp>
        <p:nvSpPr>
          <p:cNvPr id="321" name="Google Shape;321;p41"/>
          <p:cNvSpPr txBox="1">
            <a:spLocks noGrp="1"/>
          </p:cNvSpPr>
          <p:nvPr>
            <p:ph type="subTitle" idx="1"/>
          </p:nvPr>
        </p:nvSpPr>
        <p:spPr>
          <a:xfrm>
            <a:off x="619650" y="2837337"/>
            <a:ext cx="2559900" cy="577800"/>
          </a:xfrm>
          <a:prstGeom prst="rect">
            <a:avLst/>
          </a:prstGeom>
        </p:spPr>
        <p:txBody>
          <a:bodyPr spcFirstLastPara="1" wrap="square" lIns="91425" tIns="91425" rIns="91425" bIns="91425" anchor="t" anchorCtr="0">
            <a:noAutofit/>
          </a:bodyPr>
          <a:lstStyle/>
          <a:p>
            <a:pPr marL="0" indent="0"/>
            <a:r>
              <a:rPr lang="en" sz="1600"/>
              <a:t>The problems encountered and their solutions.</a:t>
            </a:r>
            <a:endParaRPr lang="en-US" sz="1600"/>
          </a:p>
        </p:txBody>
      </p:sp>
      <p:sp>
        <p:nvSpPr>
          <p:cNvPr id="322" name="Google Shape;322;p41"/>
          <p:cNvSpPr txBox="1">
            <a:spLocks noGrp="1"/>
          </p:cNvSpPr>
          <p:nvPr>
            <p:ph type="title" idx="2"/>
          </p:nvPr>
        </p:nvSpPr>
        <p:spPr>
          <a:xfrm>
            <a:off x="4145650" y="2884438"/>
            <a:ext cx="2240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 name="Google Shape;147;p31">
            <a:extLst>
              <a:ext uri="{FF2B5EF4-FFF2-40B4-BE49-F238E27FC236}">
                <a16:creationId xmlns:a16="http://schemas.microsoft.com/office/drawing/2014/main" id="{3A2F28D8-8A25-C213-82E9-5B1995356262}"/>
              </a:ext>
            </a:extLst>
          </p:cNvPr>
          <p:cNvSpPr txBox="1">
            <a:spLocks/>
          </p:cNvSpPr>
          <p:nvPr/>
        </p:nvSpPr>
        <p:spPr>
          <a:xfrm flipH="1">
            <a:off x="1453" y="4763988"/>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8</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title" idx="15"/>
          </p:nvPr>
        </p:nvSpPr>
        <p:spPr>
          <a:xfrm>
            <a:off x="2951491" y="104011"/>
            <a:ext cx="3298660" cy="630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Improvements</a:t>
            </a:r>
          </a:p>
        </p:txBody>
      </p:sp>
      <p:sp>
        <p:nvSpPr>
          <p:cNvPr id="304" name="Google Shape;304;p40"/>
          <p:cNvSpPr txBox="1">
            <a:spLocks noGrp="1"/>
          </p:cNvSpPr>
          <p:nvPr>
            <p:ph type="subTitle" idx="1"/>
          </p:nvPr>
        </p:nvSpPr>
        <p:spPr>
          <a:xfrm flipH="1">
            <a:off x="901797" y="793861"/>
            <a:ext cx="2832660" cy="998388"/>
          </a:xfrm>
          <a:prstGeom prst="rect">
            <a:avLst/>
          </a:prstGeom>
        </p:spPr>
        <p:txBody>
          <a:bodyPr spcFirstLastPara="1" wrap="square" lIns="91425" tIns="91425" rIns="91425" bIns="91425" anchor="t" anchorCtr="0">
            <a:noAutofit/>
          </a:bodyPr>
          <a:lstStyle/>
          <a:p>
            <a:pPr marL="0" indent="0" algn="l"/>
            <a:r>
              <a:rPr lang="en" sz="1600"/>
              <a:t>There is a Path Length Correction factor, which could improve the calibration.</a:t>
            </a:r>
            <a:endParaRPr lang="en-US" sz="1600"/>
          </a:p>
        </p:txBody>
      </p:sp>
      <p:sp>
        <p:nvSpPr>
          <p:cNvPr id="305" name="Google Shape;305;p40"/>
          <p:cNvSpPr txBox="1">
            <a:spLocks noGrp="1"/>
          </p:cNvSpPr>
          <p:nvPr>
            <p:ph type="subTitle" idx="5"/>
          </p:nvPr>
        </p:nvSpPr>
        <p:spPr>
          <a:xfrm flipH="1">
            <a:off x="3037490" y="4073823"/>
            <a:ext cx="3124083" cy="1040652"/>
          </a:xfrm>
          <a:prstGeom prst="rect">
            <a:avLst/>
          </a:prstGeom>
        </p:spPr>
        <p:txBody>
          <a:bodyPr spcFirstLastPara="1" wrap="square" lIns="91425" tIns="91425" rIns="91425" bIns="91425" anchor="t" anchorCtr="0">
            <a:noAutofit/>
          </a:bodyPr>
          <a:lstStyle/>
          <a:p>
            <a:pPr marL="0" indent="0"/>
            <a:r>
              <a:rPr lang="en" sz="1600" dirty="0"/>
              <a:t>The histogram fitting was done with a landau function, but the noise made the function more gaussian.</a:t>
            </a:r>
          </a:p>
        </p:txBody>
      </p:sp>
      <p:sp>
        <p:nvSpPr>
          <p:cNvPr id="308" name="Google Shape;308;p40"/>
          <p:cNvSpPr txBox="1">
            <a:spLocks noGrp="1"/>
          </p:cNvSpPr>
          <p:nvPr>
            <p:ph type="subTitle" idx="3"/>
          </p:nvPr>
        </p:nvSpPr>
        <p:spPr>
          <a:xfrm flipH="1">
            <a:off x="4034303" y="816543"/>
            <a:ext cx="3879330" cy="975349"/>
          </a:xfrm>
          <a:prstGeom prst="rect">
            <a:avLst/>
          </a:prstGeom>
        </p:spPr>
        <p:txBody>
          <a:bodyPr spcFirstLastPara="1" wrap="square" lIns="91425" tIns="91425" rIns="91425" bIns="91425" anchor="t" anchorCtr="0">
            <a:noAutofit/>
          </a:bodyPr>
          <a:lstStyle/>
          <a:p>
            <a:pPr marL="0" indent="0" algn="r"/>
            <a:r>
              <a:rPr lang="en" sz="1600"/>
              <a:t>The temperature is variable within the detector. But there is no direct relationship between MPV and temperature.</a:t>
            </a:r>
          </a:p>
        </p:txBody>
      </p:sp>
      <p:grpSp>
        <p:nvGrpSpPr>
          <p:cNvPr id="27" name="Google Shape;4745;p63">
            <a:extLst>
              <a:ext uri="{FF2B5EF4-FFF2-40B4-BE49-F238E27FC236}">
                <a16:creationId xmlns:a16="http://schemas.microsoft.com/office/drawing/2014/main" id="{AB5A5F32-B008-6F66-B685-78EEC3DBF4C6}"/>
              </a:ext>
            </a:extLst>
          </p:cNvPr>
          <p:cNvGrpSpPr/>
          <p:nvPr/>
        </p:nvGrpSpPr>
        <p:grpSpPr>
          <a:xfrm>
            <a:off x="1132658" y="1944559"/>
            <a:ext cx="6881896" cy="1894025"/>
            <a:chOff x="4234950" y="2101012"/>
            <a:chExt cx="3219330" cy="1044091"/>
          </a:xfrm>
        </p:grpSpPr>
        <p:sp>
          <p:nvSpPr>
            <p:cNvPr id="12" name="Google Shape;4747;p63">
              <a:extLst>
                <a:ext uri="{FF2B5EF4-FFF2-40B4-BE49-F238E27FC236}">
                  <a16:creationId xmlns:a16="http://schemas.microsoft.com/office/drawing/2014/main" id="{82B5A839-4F43-B1EE-E325-4F7375B4926D}"/>
                </a:ext>
              </a:extLst>
            </p:cNvPr>
            <p:cNvSpPr/>
            <p:nvPr/>
          </p:nvSpPr>
          <p:spPr>
            <a:xfrm rot="10800000">
              <a:off x="6487595" y="2218809"/>
              <a:ext cx="827572" cy="826702"/>
            </a:xfrm>
            <a:custGeom>
              <a:avLst/>
              <a:gdLst/>
              <a:ahLst/>
              <a:cxnLst/>
              <a:rect l="l" t="t" r="r" b="b"/>
              <a:pathLst>
                <a:path w="34926" h="34893" extrusionOk="0">
                  <a:moveTo>
                    <a:pt x="1" y="1"/>
                  </a:moveTo>
                  <a:lnTo>
                    <a:pt x="1" y="34892"/>
                  </a:lnTo>
                  <a:lnTo>
                    <a:pt x="34926" y="34892"/>
                  </a:lnTo>
                  <a:lnTo>
                    <a:pt x="34926" y="1"/>
                  </a:lnTo>
                  <a:close/>
                </a:path>
              </a:pathLst>
            </a:custGeom>
            <a:solidFill>
              <a:schemeClr val="accent2"/>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48;p63">
              <a:extLst>
                <a:ext uri="{FF2B5EF4-FFF2-40B4-BE49-F238E27FC236}">
                  <a16:creationId xmlns:a16="http://schemas.microsoft.com/office/drawing/2014/main" id="{28806A83-7C7C-84B2-7018-9E6B741241B8}"/>
                </a:ext>
              </a:extLst>
            </p:cNvPr>
            <p:cNvSpPr/>
            <p:nvPr/>
          </p:nvSpPr>
          <p:spPr>
            <a:xfrm rot="10800000">
              <a:off x="5430819" y="2218809"/>
              <a:ext cx="827572" cy="826702"/>
            </a:xfrm>
            <a:custGeom>
              <a:avLst/>
              <a:gdLst/>
              <a:ahLst/>
              <a:cxnLst/>
              <a:rect l="l" t="t" r="r" b="b"/>
              <a:pathLst>
                <a:path w="34926" h="34893" extrusionOk="0">
                  <a:moveTo>
                    <a:pt x="0" y="1"/>
                  </a:moveTo>
                  <a:lnTo>
                    <a:pt x="0" y="34892"/>
                  </a:lnTo>
                  <a:lnTo>
                    <a:pt x="34925" y="34892"/>
                  </a:lnTo>
                  <a:lnTo>
                    <a:pt x="34925" y="1"/>
                  </a:lnTo>
                  <a:close/>
                </a:path>
              </a:pathLst>
            </a:custGeom>
            <a:solidFill>
              <a:schemeClr val="accent2"/>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49;p63">
              <a:extLst>
                <a:ext uri="{FF2B5EF4-FFF2-40B4-BE49-F238E27FC236}">
                  <a16:creationId xmlns:a16="http://schemas.microsoft.com/office/drawing/2014/main" id="{00FDDAD6-3ABD-36C7-6D8C-1F126A70E74B}"/>
                </a:ext>
              </a:extLst>
            </p:cNvPr>
            <p:cNvSpPr/>
            <p:nvPr/>
          </p:nvSpPr>
          <p:spPr>
            <a:xfrm rot="10800000">
              <a:off x="4374848"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chemeClr val="accent2"/>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51;p63">
              <a:extLst>
                <a:ext uri="{FF2B5EF4-FFF2-40B4-BE49-F238E27FC236}">
                  <a16:creationId xmlns:a16="http://schemas.microsoft.com/office/drawing/2014/main" id="{533193F5-8DC2-D5F9-10DF-66DD533F6753}"/>
                </a:ext>
              </a:extLst>
            </p:cNvPr>
            <p:cNvSpPr/>
            <p:nvPr/>
          </p:nvSpPr>
          <p:spPr>
            <a:xfrm rot="10800000">
              <a:off x="6366656" y="2101012"/>
              <a:ext cx="1044144" cy="521638"/>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chemeClr val="accent2"/>
            </a:solid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52;p63">
              <a:extLst>
                <a:ext uri="{FF2B5EF4-FFF2-40B4-BE49-F238E27FC236}">
                  <a16:creationId xmlns:a16="http://schemas.microsoft.com/office/drawing/2014/main" id="{68E4F50E-7C31-1AF5-8D8B-67969C9831A1}"/>
                </a:ext>
              </a:extLst>
            </p:cNvPr>
            <p:cNvSpPr/>
            <p:nvPr/>
          </p:nvSpPr>
          <p:spPr>
            <a:xfrm rot="10800000">
              <a:off x="5322557" y="2622683"/>
              <a:ext cx="1044120" cy="522420"/>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chemeClr val="accent2"/>
            </a:solid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53;p63">
              <a:extLst>
                <a:ext uri="{FF2B5EF4-FFF2-40B4-BE49-F238E27FC236}">
                  <a16:creationId xmlns:a16="http://schemas.microsoft.com/office/drawing/2014/main" id="{E6B092A3-D034-C087-DC0E-88B63D2F7A7E}"/>
                </a:ext>
              </a:extLst>
            </p:cNvPr>
            <p:cNvSpPr/>
            <p:nvPr/>
          </p:nvSpPr>
          <p:spPr>
            <a:xfrm rot="10800000">
              <a:off x="4271402" y="2101012"/>
              <a:ext cx="1044144" cy="521638"/>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chemeClr val="accent2"/>
            </a:solid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54;p63">
              <a:extLst>
                <a:ext uri="{FF2B5EF4-FFF2-40B4-BE49-F238E27FC236}">
                  <a16:creationId xmlns:a16="http://schemas.microsoft.com/office/drawing/2014/main" id="{1CD10D39-7488-F4CA-364B-A90FFC7A519A}"/>
                </a:ext>
              </a:extLst>
            </p:cNvPr>
            <p:cNvSpPr/>
            <p:nvPr/>
          </p:nvSpPr>
          <p:spPr>
            <a:xfrm rot="10800000">
              <a:off x="7367296" y="2570459"/>
              <a:ext cx="86984" cy="8697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55;p63">
              <a:extLst>
                <a:ext uri="{FF2B5EF4-FFF2-40B4-BE49-F238E27FC236}">
                  <a16:creationId xmlns:a16="http://schemas.microsoft.com/office/drawing/2014/main" id="{8E58A689-0175-24AB-379E-17CADD9FFBB8}"/>
                </a:ext>
              </a:extLst>
            </p:cNvPr>
            <p:cNvSpPr/>
            <p:nvPr/>
          </p:nvSpPr>
          <p:spPr>
            <a:xfrm rot="10800000">
              <a:off x="6323197" y="2570459"/>
              <a:ext cx="86961" cy="8697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56;p63">
              <a:extLst>
                <a:ext uri="{FF2B5EF4-FFF2-40B4-BE49-F238E27FC236}">
                  <a16:creationId xmlns:a16="http://schemas.microsoft.com/office/drawing/2014/main" id="{CCD20385-2DAB-1494-1966-E4ABFACF68A8}"/>
                </a:ext>
              </a:extLst>
            </p:cNvPr>
            <p:cNvSpPr/>
            <p:nvPr/>
          </p:nvSpPr>
          <p:spPr>
            <a:xfrm rot="10800000">
              <a:off x="5279073"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57;p63">
              <a:extLst>
                <a:ext uri="{FF2B5EF4-FFF2-40B4-BE49-F238E27FC236}">
                  <a16:creationId xmlns:a16="http://schemas.microsoft.com/office/drawing/2014/main" id="{09999A29-8C24-39D2-017A-41295255BF60}"/>
                </a:ext>
              </a:extLst>
            </p:cNvPr>
            <p:cNvSpPr/>
            <p:nvPr/>
          </p:nvSpPr>
          <p:spPr>
            <a:xfrm rot="10800000">
              <a:off x="4234950"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59;p63">
              <a:extLst>
                <a:ext uri="{FF2B5EF4-FFF2-40B4-BE49-F238E27FC236}">
                  <a16:creationId xmlns:a16="http://schemas.microsoft.com/office/drawing/2014/main" id="{BDD15AEA-8900-7BCE-C7B7-5B806C0B08A1}"/>
                </a:ext>
              </a:extLst>
            </p:cNvPr>
            <p:cNvSpPr/>
            <p:nvPr/>
          </p:nvSpPr>
          <p:spPr>
            <a:xfrm rot="10800000">
              <a:off x="6488377" y="2231460"/>
              <a:ext cx="800701" cy="800617"/>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60;p63">
              <a:extLst>
                <a:ext uri="{FF2B5EF4-FFF2-40B4-BE49-F238E27FC236}">
                  <a16:creationId xmlns:a16="http://schemas.microsoft.com/office/drawing/2014/main" id="{3AB124E0-2358-4EA1-61A0-26091248C59C}"/>
                </a:ext>
              </a:extLst>
            </p:cNvPr>
            <p:cNvSpPr/>
            <p:nvPr/>
          </p:nvSpPr>
          <p:spPr>
            <a:xfrm rot="10800000">
              <a:off x="5434776" y="2231460"/>
              <a:ext cx="800701" cy="800617"/>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no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61;p63">
              <a:extLst>
                <a:ext uri="{FF2B5EF4-FFF2-40B4-BE49-F238E27FC236}">
                  <a16:creationId xmlns:a16="http://schemas.microsoft.com/office/drawing/2014/main" id="{CAA5EC94-BA0D-E3A2-DF05-A648C016EAF0}"/>
                </a:ext>
              </a:extLst>
            </p:cNvPr>
            <p:cNvSpPr/>
            <p:nvPr/>
          </p:nvSpPr>
          <p:spPr>
            <a:xfrm rot="10800000">
              <a:off x="4381980" y="2231460"/>
              <a:ext cx="800678" cy="800617"/>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40"/>
          <p:cNvSpPr txBox="1">
            <a:spLocks noGrp="1"/>
          </p:cNvSpPr>
          <p:nvPr>
            <p:ph type="ctrTitle"/>
          </p:nvPr>
        </p:nvSpPr>
        <p:spPr>
          <a:xfrm flipH="1">
            <a:off x="1877662" y="2660455"/>
            <a:ext cx="823847" cy="49517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chemeClr val="bg1"/>
                </a:solidFill>
              </a:rPr>
              <a:t>PLC</a:t>
            </a:r>
            <a:endParaRPr lang="en-US">
              <a:solidFill>
                <a:schemeClr val="bg1"/>
              </a:solidFill>
            </a:endParaRPr>
          </a:p>
        </p:txBody>
      </p:sp>
      <p:sp>
        <p:nvSpPr>
          <p:cNvPr id="309" name="Google Shape;309;p40"/>
          <p:cNvSpPr txBox="1">
            <a:spLocks noGrp="1"/>
          </p:cNvSpPr>
          <p:nvPr>
            <p:ph type="ctrTitle" idx="4"/>
          </p:nvPr>
        </p:nvSpPr>
        <p:spPr>
          <a:xfrm flipH="1">
            <a:off x="3912795" y="2602418"/>
            <a:ext cx="1329759" cy="57091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err="1">
                <a:solidFill>
                  <a:schemeClr val="bg1"/>
                </a:solidFill>
              </a:rPr>
              <a:t>Langaus</a:t>
            </a:r>
            <a:endParaRPr lang="en-US" err="1">
              <a:solidFill>
                <a:schemeClr val="bg1"/>
              </a:solidFill>
            </a:endParaRPr>
          </a:p>
        </p:txBody>
      </p:sp>
      <p:sp>
        <p:nvSpPr>
          <p:cNvPr id="307" name="Google Shape;307;p40"/>
          <p:cNvSpPr txBox="1">
            <a:spLocks noGrp="1"/>
          </p:cNvSpPr>
          <p:nvPr>
            <p:ph type="ctrTitle" idx="2"/>
          </p:nvPr>
        </p:nvSpPr>
        <p:spPr>
          <a:xfrm flipH="1">
            <a:off x="5855702" y="2605759"/>
            <a:ext cx="1922321" cy="569008"/>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chemeClr val="bg1"/>
                </a:solidFill>
              </a:rPr>
              <a:t>Temperature</a:t>
            </a:r>
            <a:endParaRPr lang="en-US" err="1">
              <a:solidFill>
                <a:schemeClr val="bg1"/>
              </a:solidFill>
            </a:endParaRPr>
          </a:p>
        </p:txBody>
      </p:sp>
      <p:sp>
        <p:nvSpPr>
          <p:cNvPr id="34" name="Arrow: Up 33">
            <a:extLst>
              <a:ext uri="{FF2B5EF4-FFF2-40B4-BE49-F238E27FC236}">
                <a16:creationId xmlns:a16="http://schemas.microsoft.com/office/drawing/2014/main" id="{8BF5ECC8-008A-496D-DFF4-7CCD19481ED6}"/>
              </a:ext>
            </a:extLst>
          </p:cNvPr>
          <p:cNvSpPr/>
          <p:nvPr/>
        </p:nvSpPr>
        <p:spPr>
          <a:xfrm>
            <a:off x="2268415" y="1635369"/>
            <a:ext cx="48357" cy="312126"/>
          </a:xfrm>
          <a:prstGeom prst="upArrow">
            <a:avLst/>
          </a:prstGeom>
          <a:solidFill>
            <a:schemeClr val="accent3"/>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 34">
            <a:extLst>
              <a:ext uri="{FF2B5EF4-FFF2-40B4-BE49-F238E27FC236}">
                <a16:creationId xmlns:a16="http://schemas.microsoft.com/office/drawing/2014/main" id="{684FBD44-5E86-597B-53CE-D52184ED68B8}"/>
              </a:ext>
            </a:extLst>
          </p:cNvPr>
          <p:cNvSpPr/>
          <p:nvPr/>
        </p:nvSpPr>
        <p:spPr>
          <a:xfrm rot="10800000">
            <a:off x="4551660" y="3839802"/>
            <a:ext cx="48357" cy="312126"/>
          </a:xfrm>
          <a:prstGeom prst="upArrow">
            <a:avLst/>
          </a:prstGeom>
          <a:solidFill>
            <a:schemeClr val="accent3"/>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Up 35">
            <a:extLst>
              <a:ext uri="{FF2B5EF4-FFF2-40B4-BE49-F238E27FC236}">
                <a16:creationId xmlns:a16="http://schemas.microsoft.com/office/drawing/2014/main" id="{A57E45A5-A732-95EF-F79E-61003AE01EAD}"/>
              </a:ext>
            </a:extLst>
          </p:cNvPr>
          <p:cNvSpPr/>
          <p:nvPr/>
        </p:nvSpPr>
        <p:spPr>
          <a:xfrm>
            <a:off x="6774525" y="1635369"/>
            <a:ext cx="48357" cy="312126"/>
          </a:xfrm>
          <a:prstGeom prst="upArrow">
            <a:avLst/>
          </a:prstGeom>
          <a:solidFill>
            <a:schemeClr val="accent3"/>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47;p31">
            <a:extLst>
              <a:ext uri="{FF2B5EF4-FFF2-40B4-BE49-F238E27FC236}">
                <a16:creationId xmlns:a16="http://schemas.microsoft.com/office/drawing/2014/main" id="{BFC8F070-CA8C-62D4-4F8C-82A263608AD9}"/>
              </a:ext>
            </a:extLst>
          </p:cNvPr>
          <p:cNvSpPr txBox="1">
            <a:spLocks/>
          </p:cNvSpPr>
          <p:nvPr/>
        </p:nvSpPr>
        <p:spPr>
          <a:xfrm flipH="1">
            <a:off x="8345353" y="4763988"/>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9</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EDFD"/>
        </a:solidFill>
        <a:effectLst/>
      </p:bgPr>
    </p:bg>
    <p:spTree>
      <p:nvGrpSpPr>
        <p:cNvPr id="1" name="Shape 239"/>
        <p:cNvGrpSpPr/>
        <p:nvPr/>
      </p:nvGrpSpPr>
      <p:grpSpPr>
        <a:xfrm>
          <a:off x="0" y="0"/>
          <a:ext cx="0" cy="0"/>
          <a:chOff x="0" y="0"/>
          <a:chExt cx="0" cy="0"/>
        </a:xfrm>
      </p:grpSpPr>
      <p:pic>
        <p:nvPicPr>
          <p:cNvPr id="2" name="Picture 1">
            <a:extLst>
              <a:ext uri="{FF2B5EF4-FFF2-40B4-BE49-F238E27FC236}">
                <a16:creationId xmlns:a16="http://schemas.microsoft.com/office/drawing/2014/main" id="{826E1655-E495-3773-5630-E7B7D86E5286}"/>
              </a:ext>
            </a:extLst>
          </p:cNvPr>
          <p:cNvPicPr>
            <a:picLocks noChangeAspect="1"/>
          </p:cNvPicPr>
          <p:nvPr/>
        </p:nvPicPr>
        <p:blipFill>
          <a:blip r:embed="rId3"/>
          <a:srcRect l="79" t="6013" r="6507" b="647"/>
          <a:stretch>
            <a:fillRect/>
          </a:stretch>
        </p:blipFill>
        <p:spPr>
          <a:xfrm>
            <a:off x="80481" y="1515822"/>
            <a:ext cx="6324642" cy="3470147"/>
          </a:xfrm>
          <a:prstGeom prst="rect">
            <a:avLst/>
          </a:prstGeom>
          <a:ln>
            <a:noFill/>
          </a:ln>
        </p:spPr>
      </p:pic>
      <p:sp>
        <p:nvSpPr>
          <p:cNvPr id="9" name="Google Shape;242;p35">
            <a:extLst>
              <a:ext uri="{FF2B5EF4-FFF2-40B4-BE49-F238E27FC236}">
                <a16:creationId xmlns:a16="http://schemas.microsoft.com/office/drawing/2014/main" id="{0F96C399-D3AA-AC21-83C3-849533389ABD}"/>
              </a:ext>
            </a:extLst>
          </p:cNvPr>
          <p:cNvSpPr txBox="1">
            <a:spLocks/>
          </p:cNvSpPr>
          <p:nvPr/>
        </p:nvSpPr>
        <p:spPr>
          <a:xfrm flipH="1">
            <a:off x="2815419" y="1600981"/>
            <a:ext cx="2496132" cy="751765"/>
          </a:xfrm>
          <a:prstGeom prst="rect">
            <a:avLst/>
          </a:prstGeom>
          <a:solidFill>
            <a:schemeClr val="bg1"/>
          </a:solidFill>
          <a:ln>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300"/>
              </a:spcAft>
            </a:pPr>
            <a:endParaRPr lang="en"/>
          </a:p>
        </p:txBody>
      </p:sp>
      <p:sp>
        <p:nvSpPr>
          <p:cNvPr id="240" name="Google Shape;240;p35"/>
          <p:cNvSpPr/>
          <p:nvPr/>
        </p:nvSpPr>
        <p:spPr>
          <a:xfrm rot="12660000">
            <a:off x="5194812" y="1998611"/>
            <a:ext cx="11721106" cy="4071592"/>
          </a:xfrm>
          <a:custGeom>
            <a:avLst/>
            <a:gdLst/>
            <a:ahLst/>
            <a:cxnLst/>
            <a:rect l="l" t="t" r="r" b="b"/>
            <a:pathLst>
              <a:path w="83363" h="28487" extrusionOk="0">
                <a:moveTo>
                  <a:pt x="8782" y="9751"/>
                </a:moveTo>
                <a:cubicBezTo>
                  <a:pt x="9904" y="9751"/>
                  <a:pt x="11008" y="10189"/>
                  <a:pt x="11833" y="11014"/>
                </a:cubicBezTo>
                <a:cubicBezTo>
                  <a:pt x="13059" y="12240"/>
                  <a:pt x="13428" y="14096"/>
                  <a:pt x="12762" y="15705"/>
                </a:cubicBezTo>
                <a:cubicBezTo>
                  <a:pt x="12096" y="17313"/>
                  <a:pt x="10530" y="18362"/>
                  <a:pt x="8787" y="18362"/>
                </a:cubicBezTo>
                <a:cubicBezTo>
                  <a:pt x="6406" y="18362"/>
                  <a:pt x="4478" y="16435"/>
                  <a:pt x="4478" y="14054"/>
                </a:cubicBezTo>
                <a:cubicBezTo>
                  <a:pt x="4478" y="12318"/>
                  <a:pt x="5527" y="10745"/>
                  <a:pt x="7136" y="10079"/>
                </a:cubicBezTo>
                <a:cubicBezTo>
                  <a:pt x="7668" y="9858"/>
                  <a:pt x="8227" y="9751"/>
                  <a:pt x="8782" y="9751"/>
                </a:cubicBezTo>
                <a:close/>
                <a:moveTo>
                  <a:pt x="68293" y="3038"/>
                </a:moveTo>
                <a:cubicBezTo>
                  <a:pt x="69712" y="3038"/>
                  <a:pt x="71143" y="3313"/>
                  <a:pt x="72507" y="3879"/>
                </a:cubicBezTo>
                <a:cubicBezTo>
                  <a:pt x="76624" y="5586"/>
                  <a:pt x="79309" y="9604"/>
                  <a:pt x="79309" y="14054"/>
                </a:cubicBezTo>
                <a:cubicBezTo>
                  <a:pt x="79309" y="20140"/>
                  <a:pt x="74378" y="25072"/>
                  <a:pt x="68298" y="25072"/>
                </a:cubicBezTo>
                <a:cubicBezTo>
                  <a:pt x="63842" y="25072"/>
                  <a:pt x="59824" y="22386"/>
                  <a:pt x="58116" y="18270"/>
                </a:cubicBezTo>
                <a:cubicBezTo>
                  <a:pt x="56409" y="14153"/>
                  <a:pt x="57351" y="9420"/>
                  <a:pt x="60504" y="6267"/>
                </a:cubicBezTo>
                <a:cubicBezTo>
                  <a:pt x="62613" y="4158"/>
                  <a:pt x="65428" y="3038"/>
                  <a:pt x="68293" y="3038"/>
                </a:cubicBezTo>
                <a:close/>
                <a:moveTo>
                  <a:pt x="69116" y="1"/>
                </a:moveTo>
                <a:cubicBezTo>
                  <a:pt x="67760" y="1"/>
                  <a:pt x="66394" y="195"/>
                  <a:pt x="65060" y="591"/>
                </a:cubicBezTo>
                <a:cubicBezTo>
                  <a:pt x="64458" y="697"/>
                  <a:pt x="63863" y="839"/>
                  <a:pt x="63275" y="1038"/>
                </a:cubicBezTo>
                <a:cubicBezTo>
                  <a:pt x="60618" y="1895"/>
                  <a:pt x="58201" y="3595"/>
                  <a:pt x="55573" y="5388"/>
                </a:cubicBezTo>
                <a:cubicBezTo>
                  <a:pt x="51215" y="8364"/>
                  <a:pt x="46241" y="11574"/>
                  <a:pt x="38504" y="11574"/>
                </a:cubicBezTo>
                <a:cubicBezTo>
                  <a:pt x="35209" y="11574"/>
                  <a:pt x="27315" y="10837"/>
                  <a:pt x="20492" y="10128"/>
                </a:cubicBezTo>
                <a:cubicBezTo>
                  <a:pt x="19046" y="9980"/>
                  <a:pt x="17644" y="9824"/>
                  <a:pt x="16347" y="9682"/>
                </a:cubicBezTo>
                <a:cubicBezTo>
                  <a:pt x="14753" y="6941"/>
                  <a:pt x="11848" y="5331"/>
                  <a:pt x="8792" y="5331"/>
                </a:cubicBezTo>
                <a:cubicBezTo>
                  <a:pt x="8016" y="5331"/>
                  <a:pt x="7231" y="5435"/>
                  <a:pt x="6455" y="5650"/>
                </a:cubicBezTo>
                <a:cubicBezTo>
                  <a:pt x="2629" y="6713"/>
                  <a:pt x="0" y="10228"/>
                  <a:pt x="64" y="14203"/>
                </a:cubicBezTo>
                <a:cubicBezTo>
                  <a:pt x="128" y="18178"/>
                  <a:pt x="2863" y="21607"/>
                  <a:pt x="6725" y="22542"/>
                </a:cubicBezTo>
                <a:cubicBezTo>
                  <a:pt x="7415" y="22711"/>
                  <a:pt x="8109" y="22792"/>
                  <a:pt x="8796" y="22792"/>
                </a:cubicBezTo>
                <a:cubicBezTo>
                  <a:pt x="11951" y="22792"/>
                  <a:pt x="14933" y="21074"/>
                  <a:pt x="16481" y="18199"/>
                </a:cubicBezTo>
                <a:cubicBezTo>
                  <a:pt x="17629" y="18078"/>
                  <a:pt x="18855" y="17944"/>
                  <a:pt x="20123" y="17816"/>
                </a:cubicBezTo>
                <a:cubicBezTo>
                  <a:pt x="27032" y="17108"/>
                  <a:pt x="35152" y="16342"/>
                  <a:pt x="38504" y="16342"/>
                </a:cubicBezTo>
                <a:cubicBezTo>
                  <a:pt x="49422" y="16342"/>
                  <a:pt x="54829" y="22719"/>
                  <a:pt x="60795" y="25802"/>
                </a:cubicBezTo>
                <a:cubicBezTo>
                  <a:pt x="63258" y="27575"/>
                  <a:pt x="66177" y="28486"/>
                  <a:pt x="69121" y="28486"/>
                </a:cubicBezTo>
                <a:cubicBezTo>
                  <a:pt x="70987" y="28486"/>
                  <a:pt x="72864" y="28120"/>
                  <a:pt x="74640" y="27375"/>
                </a:cubicBezTo>
                <a:cubicBezTo>
                  <a:pt x="79210" y="25455"/>
                  <a:pt x="82455" y="21295"/>
                  <a:pt x="83207" y="16392"/>
                </a:cubicBezTo>
                <a:cubicBezTo>
                  <a:pt x="83313" y="15683"/>
                  <a:pt x="83362" y="14968"/>
                  <a:pt x="83362" y="14252"/>
                </a:cubicBezTo>
                <a:cubicBezTo>
                  <a:pt x="83362" y="9951"/>
                  <a:pt x="81428" y="5891"/>
                  <a:pt x="78091" y="3184"/>
                </a:cubicBezTo>
                <a:cubicBezTo>
                  <a:pt x="75521" y="1099"/>
                  <a:pt x="72345" y="1"/>
                  <a:pt x="69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txBox="1">
            <a:spLocks noGrp="1"/>
          </p:cNvSpPr>
          <p:nvPr>
            <p:ph type="ctrTitle"/>
          </p:nvPr>
        </p:nvSpPr>
        <p:spPr>
          <a:xfrm flipH="1">
            <a:off x="301155" y="60748"/>
            <a:ext cx="4137069" cy="885785"/>
          </a:xfrm>
          <a:prstGeom prst="rect">
            <a:avLst/>
          </a:prstGeom>
        </p:spPr>
        <p:txBody>
          <a:bodyPr spcFirstLastPara="1" wrap="square" lIns="91425" tIns="91425" rIns="91425" bIns="91425" anchor="b" anchorCtr="0">
            <a:noAutofit/>
          </a:bodyPr>
          <a:lstStyle/>
          <a:p>
            <a:r>
              <a:rPr lang="en"/>
              <a:t>Time Based Corrections</a:t>
            </a:r>
            <a:endParaRPr lang="en-US"/>
          </a:p>
        </p:txBody>
      </p:sp>
      <p:sp>
        <p:nvSpPr>
          <p:cNvPr id="242" name="Google Shape;242;p35"/>
          <p:cNvSpPr txBox="1">
            <a:spLocks noGrp="1"/>
          </p:cNvSpPr>
          <p:nvPr>
            <p:ph type="subTitle" idx="1"/>
          </p:nvPr>
        </p:nvSpPr>
        <p:spPr>
          <a:xfrm flipH="1">
            <a:off x="286475" y="942917"/>
            <a:ext cx="4353606" cy="717138"/>
          </a:xfrm>
          <a:prstGeom prst="rect">
            <a:avLst/>
          </a:prstGeom>
        </p:spPr>
        <p:txBody>
          <a:bodyPr spcFirstLastPara="1" wrap="square" lIns="91425" tIns="91425" rIns="91425" bIns="91425" anchor="t" anchorCtr="0">
            <a:noAutofit/>
          </a:bodyPr>
          <a:lstStyle/>
          <a:p>
            <a:pPr marL="0" indent="0"/>
            <a:r>
              <a:rPr lang="en" sz="1600"/>
              <a:t>Calculating the correction factors for separate intervals of time instead of all at once.</a:t>
            </a:r>
          </a:p>
        </p:txBody>
      </p:sp>
      <p:grpSp>
        <p:nvGrpSpPr>
          <p:cNvPr id="19" name="Google Shape;5580;p65">
            <a:extLst>
              <a:ext uri="{FF2B5EF4-FFF2-40B4-BE49-F238E27FC236}">
                <a16:creationId xmlns:a16="http://schemas.microsoft.com/office/drawing/2014/main" id="{09440A5B-128F-DC2E-2C40-36DECBD7A77E}"/>
              </a:ext>
            </a:extLst>
          </p:cNvPr>
          <p:cNvGrpSpPr/>
          <p:nvPr/>
        </p:nvGrpSpPr>
        <p:grpSpPr>
          <a:xfrm>
            <a:off x="6094844" y="334001"/>
            <a:ext cx="3483099" cy="3264170"/>
            <a:chOff x="1706078" y="2092648"/>
            <a:chExt cx="660913" cy="637296"/>
          </a:xfrm>
        </p:grpSpPr>
        <p:sp>
          <p:nvSpPr>
            <p:cNvPr id="14" name="Google Shape;5581;p65">
              <a:extLst>
                <a:ext uri="{FF2B5EF4-FFF2-40B4-BE49-F238E27FC236}">
                  <a16:creationId xmlns:a16="http://schemas.microsoft.com/office/drawing/2014/main" id="{18A7A473-8EF3-8502-F484-56B69D0A4676}"/>
                </a:ext>
              </a:extLst>
            </p:cNvPr>
            <p:cNvSpPr/>
            <p:nvPr/>
          </p:nvSpPr>
          <p:spPr>
            <a:xfrm>
              <a:off x="1745332" y="2158066"/>
              <a:ext cx="571867" cy="571878"/>
            </a:xfrm>
            <a:custGeom>
              <a:avLst/>
              <a:gdLst/>
              <a:ahLst/>
              <a:cxnLst/>
              <a:rect l="l" t="t" r="r" b="b"/>
              <a:pathLst>
                <a:path w="107747" h="107749" extrusionOk="0">
                  <a:moveTo>
                    <a:pt x="53874" y="11565"/>
                  </a:moveTo>
                  <a:cubicBezTo>
                    <a:pt x="77238" y="11565"/>
                    <a:pt x="96182" y="30509"/>
                    <a:pt x="96182" y="53873"/>
                  </a:cubicBezTo>
                  <a:cubicBezTo>
                    <a:pt x="96182" y="77240"/>
                    <a:pt x="77240" y="96182"/>
                    <a:pt x="53874" y="96182"/>
                  </a:cubicBezTo>
                  <a:cubicBezTo>
                    <a:pt x="30507" y="96182"/>
                    <a:pt x="11565" y="77240"/>
                    <a:pt x="11565" y="53873"/>
                  </a:cubicBezTo>
                  <a:cubicBezTo>
                    <a:pt x="11565" y="30509"/>
                    <a:pt x="30507" y="11565"/>
                    <a:pt x="53874" y="11565"/>
                  </a:cubicBezTo>
                  <a:close/>
                  <a:moveTo>
                    <a:pt x="53874" y="1"/>
                  </a:moveTo>
                  <a:cubicBezTo>
                    <a:pt x="24120" y="1"/>
                    <a:pt x="1" y="24120"/>
                    <a:pt x="1" y="53873"/>
                  </a:cubicBezTo>
                  <a:cubicBezTo>
                    <a:pt x="1" y="83626"/>
                    <a:pt x="24120" y="107748"/>
                    <a:pt x="53874" y="107748"/>
                  </a:cubicBezTo>
                  <a:cubicBezTo>
                    <a:pt x="83625" y="107748"/>
                    <a:pt x="107746" y="83626"/>
                    <a:pt x="107746" y="53873"/>
                  </a:cubicBezTo>
                  <a:cubicBezTo>
                    <a:pt x="107746" y="24120"/>
                    <a:pt x="83627" y="1"/>
                    <a:pt x="53874" y="1"/>
                  </a:cubicBezTo>
                  <a:close/>
                </a:path>
              </a:pathLst>
            </a:cu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5582;p65">
              <a:extLst>
                <a:ext uri="{FF2B5EF4-FFF2-40B4-BE49-F238E27FC236}">
                  <a16:creationId xmlns:a16="http://schemas.microsoft.com/office/drawing/2014/main" id="{F71EB70F-95D9-4B70-D138-046C7F8A90F5}"/>
                </a:ext>
              </a:extLst>
            </p:cNvPr>
            <p:cNvGrpSpPr/>
            <p:nvPr/>
          </p:nvGrpSpPr>
          <p:grpSpPr>
            <a:xfrm>
              <a:off x="1706078" y="2092648"/>
              <a:ext cx="660913" cy="575241"/>
              <a:chOff x="1706078" y="2092648"/>
              <a:chExt cx="660913" cy="575241"/>
            </a:xfrm>
          </p:grpSpPr>
          <p:sp>
            <p:nvSpPr>
              <p:cNvPr id="16" name="Google Shape;5583;p65">
                <a:extLst>
                  <a:ext uri="{FF2B5EF4-FFF2-40B4-BE49-F238E27FC236}">
                    <a16:creationId xmlns:a16="http://schemas.microsoft.com/office/drawing/2014/main" id="{9C642D84-376F-AEDC-BC7A-A6ADC54ECF66}"/>
                  </a:ext>
                </a:extLst>
              </p:cNvPr>
              <p:cNvSpPr/>
              <p:nvPr/>
            </p:nvSpPr>
            <p:spPr>
              <a:xfrm>
                <a:off x="1938891" y="2092648"/>
                <a:ext cx="192041" cy="353676"/>
              </a:xfrm>
              <a:custGeom>
                <a:avLst/>
                <a:gdLst/>
                <a:ahLst/>
                <a:cxnLst/>
                <a:rect l="l" t="t" r="r" b="b"/>
                <a:pathLst>
                  <a:path w="36183" h="66637" extrusionOk="0">
                    <a:moveTo>
                      <a:pt x="18094" y="1"/>
                    </a:moveTo>
                    <a:cubicBezTo>
                      <a:pt x="8801" y="1"/>
                      <a:pt x="1202" y="7552"/>
                      <a:pt x="1202" y="16877"/>
                    </a:cubicBezTo>
                    <a:cubicBezTo>
                      <a:pt x="1202" y="23723"/>
                      <a:pt x="5288" y="29491"/>
                      <a:pt x="11057" y="32260"/>
                    </a:cubicBezTo>
                    <a:cubicBezTo>
                      <a:pt x="13944" y="33580"/>
                      <a:pt x="15864" y="36464"/>
                      <a:pt x="15864" y="39714"/>
                    </a:cubicBezTo>
                    <a:cubicBezTo>
                      <a:pt x="15864" y="42954"/>
                      <a:pt x="13829" y="45963"/>
                      <a:pt x="10817" y="47040"/>
                    </a:cubicBezTo>
                    <a:cubicBezTo>
                      <a:pt x="6250" y="48723"/>
                      <a:pt x="2404" y="51972"/>
                      <a:pt x="1" y="56176"/>
                    </a:cubicBezTo>
                    <a:lnTo>
                      <a:pt x="18155" y="66637"/>
                    </a:lnTo>
                    <a:lnTo>
                      <a:pt x="36182" y="56176"/>
                    </a:lnTo>
                    <a:cubicBezTo>
                      <a:pt x="33779" y="51975"/>
                      <a:pt x="29930" y="48725"/>
                      <a:pt x="25479" y="47040"/>
                    </a:cubicBezTo>
                    <a:cubicBezTo>
                      <a:pt x="22352" y="45966"/>
                      <a:pt x="20316" y="42957"/>
                      <a:pt x="20316" y="39714"/>
                    </a:cubicBezTo>
                    <a:lnTo>
                      <a:pt x="20316" y="39474"/>
                    </a:lnTo>
                    <a:cubicBezTo>
                      <a:pt x="20316" y="36349"/>
                      <a:pt x="22239" y="33578"/>
                      <a:pt x="24998" y="32260"/>
                    </a:cubicBezTo>
                    <a:cubicBezTo>
                      <a:pt x="31250" y="29491"/>
                      <a:pt x="35461" y="22999"/>
                      <a:pt x="34980" y="15676"/>
                    </a:cubicBezTo>
                    <a:cubicBezTo>
                      <a:pt x="34375" y="7376"/>
                      <a:pt x="27644" y="646"/>
                      <a:pt x="19357" y="47"/>
                    </a:cubicBezTo>
                    <a:cubicBezTo>
                      <a:pt x="18933" y="18"/>
                      <a:pt x="18513" y="1"/>
                      <a:pt x="18094" y="1"/>
                    </a:cubicBezTo>
                    <a:close/>
                  </a:path>
                </a:pathLst>
              </a:custGeom>
              <a:solidFill>
                <a:schemeClr val="accent4"/>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84;p65">
                <a:extLst>
                  <a:ext uri="{FF2B5EF4-FFF2-40B4-BE49-F238E27FC236}">
                    <a16:creationId xmlns:a16="http://schemas.microsoft.com/office/drawing/2014/main" id="{8ED4B097-78D1-BF4F-2549-6260714893EC}"/>
                  </a:ext>
                </a:extLst>
              </p:cNvPr>
              <p:cNvSpPr/>
              <p:nvPr/>
            </p:nvSpPr>
            <p:spPr>
              <a:xfrm>
                <a:off x="1706078" y="2390779"/>
                <a:ext cx="329208" cy="277004"/>
              </a:xfrm>
              <a:custGeom>
                <a:avLst/>
                <a:gdLst/>
                <a:ahLst/>
                <a:cxnLst/>
                <a:rect l="l" t="t" r="r" b="b"/>
                <a:pathLst>
                  <a:path w="62027" h="52191" extrusionOk="0">
                    <a:moveTo>
                      <a:pt x="43872" y="1"/>
                    </a:moveTo>
                    <a:cubicBezTo>
                      <a:pt x="41468" y="4212"/>
                      <a:pt x="40629" y="9019"/>
                      <a:pt x="41353" y="13829"/>
                    </a:cubicBezTo>
                    <a:cubicBezTo>
                      <a:pt x="41946" y="17069"/>
                      <a:pt x="40389" y="20321"/>
                      <a:pt x="37504" y="21878"/>
                    </a:cubicBezTo>
                    <a:lnTo>
                      <a:pt x="37379" y="22004"/>
                    </a:lnTo>
                    <a:cubicBezTo>
                      <a:pt x="36131" y="22712"/>
                      <a:pt x="34723" y="23085"/>
                      <a:pt x="33288" y="23090"/>
                    </a:cubicBezTo>
                    <a:cubicBezTo>
                      <a:pt x="31652" y="23095"/>
                      <a:pt x="30056" y="22587"/>
                      <a:pt x="28724" y="21638"/>
                    </a:cubicBezTo>
                    <a:cubicBezTo>
                      <a:pt x="25815" y="19553"/>
                      <a:pt x="22344" y="18435"/>
                      <a:pt x="18815" y="18435"/>
                    </a:cubicBezTo>
                    <a:cubicBezTo>
                      <a:pt x="15632" y="18435"/>
                      <a:pt x="12399" y="19345"/>
                      <a:pt x="9490" y="21282"/>
                    </a:cubicBezTo>
                    <a:cubicBezTo>
                      <a:pt x="2520" y="25965"/>
                      <a:pt x="1" y="35101"/>
                      <a:pt x="3721" y="42677"/>
                    </a:cubicBezTo>
                    <a:cubicBezTo>
                      <a:pt x="6677" y="48755"/>
                      <a:pt x="12664" y="52191"/>
                      <a:pt x="18840" y="52191"/>
                    </a:cubicBezTo>
                    <a:cubicBezTo>
                      <a:pt x="21707" y="52191"/>
                      <a:pt x="24613" y="51450"/>
                      <a:pt x="27282" y="49890"/>
                    </a:cubicBezTo>
                    <a:cubicBezTo>
                      <a:pt x="33291" y="46525"/>
                      <a:pt x="36303" y="40151"/>
                      <a:pt x="35694" y="33659"/>
                    </a:cubicBezTo>
                    <a:cubicBezTo>
                      <a:pt x="35456" y="30534"/>
                      <a:pt x="37024" y="27407"/>
                      <a:pt x="39783" y="25852"/>
                    </a:cubicBezTo>
                    <a:cubicBezTo>
                      <a:pt x="41044" y="25114"/>
                      <a:pt x="42424" y="24748"/>
                      <a:pt x="43786" y="24748"/>
                    </a:cubicBezTo>
                    <a:cubicBezTo>
                      <a:pt x="45537" y="24748"/>
                      <a:pt x="47261" y="25356"/>
                      <a:pt x="48676" y="26573"/>
                    </a:cubicBezTo>
                    <a:cubicBezTo>
                      <a:pt x="52525" y="29572"/>
                      <a:pt x="57216" y="31255"/>
                      <a:pt x="62026" y="31255"/>
                    </a:cubicBezTo>
                    <a:lnTo>
                      <a:pt x="62026" y="1046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85;p65">
                <a:extLst>
                  <a:ext uri="{FF2B5EF4-FFF2-40B4-BE49-F238E27FC236}">
                    <a16:creationId xmlns:a16="http://schemas.microsoft.com/office/drawing/2014/main" id="{29527AA9-32A5-098A-E56D-50CC1CF57A05}"/>
                  </a:ext>
                </a:extLst>
              </p:cNvPr>
              <p:cNvSpPr/>
              <p:nvPr/>
            </p:nvSpPr>
            <p:spPr>
              <a:xfrm>
                <a:off x="2035235" y="2390779"/>
                <a:ext cx="331756" cy="277110"/>
              </a:xfrm>
              <a:custGeom>
                <a:avLst/>
                <a:gdLst/>
                <a:ahLst/>
                <a:cxnLst/>
                <a:rect l="l" t="t" r="r" b="b"/>
                <a:pathLst>
                  <a:path w="62507" h="52211" extrusionOk="0">
                    <a:moveTo>
                      <a:pt x="18030" y="1"/>
                    </a:moveTo>
                    <a:lnTo>
                      <a:pt x="0" y="10461"/>
                    </a:lnTo>
                    <a:lnTo>
                      <a:pt x="0" y="31253"/>
                    </a:lnTo>
                    <a:cubicBezTo>
                      <a:pt x="4807" y="31253"/>
                      <a:pt x="9489" y="29570"/>
                      <a:pt x="13222" y="26570"/>
                    </a:cubicBezTo>
                    <a:cubicBezTo>
                      <a:pt x="15722" y="24434"/>
                      <a:pt x="19307" y="24145"/>
                      <a:pt x="22118" y="25849"/>
                    </a:cubicBezTo>
                    <a:lnTo>
                      <a:pt x="22359" y="25965"/>
                    </a:lnTo>
                    <a:cubicBezTo>
                      <a:pt x="25003" y="27532"/>
                      <a:pt x="26560" y="30534"/>
                      <a:pt x="26204" y="33659"/>
                    </a:cubicBezTo>
                    <a:cubicBezTo>
                      <a:pt x="25599" y="40389"/>
                      <a:pt x="28964" y="47244"/>
                      <a:pt x="35578" y="50486"/>
                    </a:cubicBezTo>
                    <a:cubicBezTo>
                      <a:pt x="37877" y="51619"/>
                      <a:pt x="40405" y="52210"/>
                      <a:pt x="42968" y="52208"/>
                    </a:cubicBezTo>
                    <a:cubicBezTo>
                      <a:pt x="48435" y="52208"/>
                      <a:pt x="53755" y="49544"/>
                      <a:pt x="56978" y="44840"/>
                    </a:cubicBezTo>
                    <a:cubicBezTo>
                      <a:pt x="62506" y="36540"/>
                      <a:pt x="59862" y="25484"/>
                      <a:pt x="51447" y="20674"/>
                    </a:cubicBezTo>
                    <a:cubicBezTo>
                      <a:pt x="48774" y="19149"/>
                      <a:pt x="45855" y="18413"/>
                      <a:pt x="42983" y="18413"/>
                    </a:cubicBezTo>
                    <a:cubicBezTo>
                      <a:pt x="39520" y="18413"/>
                      <a:pt x="36121" y="19482"/>
                      <a:pt x="33290" y="21523"/>
                    </a:cubicBezTo>
                    <a:cubicBezTo>
                      <a:pt x="30671" y="23429"/>
                      <a:pt x="27161" y="23571"/>
                      <a:pt x="24397" y="21878"/>
                    </a:cubicBezTo>
                    <a:cubicBezTo>
                      <a:pt x="21510" y="20321"/>
                      <a:pt x="19955" y="17069"/>
                      <a:pt x="20549" y="13829"/>
                    </a:cubicBezTo>
                    <a:cubicBezTo>
                      <a:pt x="21272" y="9019"/>
                      <a:pt x="20433" y="4212"/>
                      <a:pt x="18030" y="1"/>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Google Shape;242;p35">
            <a:extLst>
              <a:ext uri="{FF2B5EF4-FFF2-40B4-BE49-F238E27FC236}">
                <a16:creationId xmlns:a16="http://schemas.microsoft.com/office/drawing/2014/main" id="{836ABBDC-68F1-FC8C-C652-448D6723E83A}"/>
              </a:ext>
            </a:extLst>
          </p:cNvPr>
          <p:cNvSpPr txBox="1">
            <a:spLocks/>
          </p:cNvSpPr>
          <p:nvPr/>
        </p:nvSpPr>
        <p:spPr>
          <a:xfrm rot="16200000" flipH="1">
            <a:off x="-371246" y="2081964"/>
            <a:ext cx="1297459" cy="318167"/>
          </a:xfrm>
          <a:prstGeom prst="rect">
            <a:avLst/>
          </a:prstGeom>
          <a:solidFill>
            <a:srgbClr val="FFFFFF"/>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sz="1800"/>
              <a:t>MPV </a:t>
            </a:r>
            <a:endParaRPr lang="en-US" sz="1800"/>
          </a:p>
        </p:txBody>
      </p:sp>
      <p:sp>
        <p:nvSpPr>
          <p:cNvPr id="4" name="Google Shape;242;p35">
            <a:extLst>
              <a:ext uri="{FF2B5EF4-FFF2-40B4-BE49-F238E27FC236}">
                <a16:creationId xmlns:a16="http://schemas.microsoft.com/office/drawing/2014/main" id="{C38F61C4-3D91-3A4C-3F76-4497C427064F}"/>
              </a:ext>
            </a:extLst>
          </p:cNvPr>
          <p:cNvSpPr txBox="1">
            <a:spLocks/>
          </p:cNvSpPr>
          <p:nvPr/>
        </p:nvSpPr>
        <p:spPr>
          <a:xfrm flipH="1">
            <a:off x="76958" y="4854049"/>
            <a:ext cx="3536069" cy="328950"/>
          </a:xfrm>
          <a:prstGeom prst="rect">
            <a:avLst/>
          </a:prstGeom>
          <a:solidFill>
            <a:srgbClr val="FFFFFF"/>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endParaRPr lang="en" sz="1800"/>
          </a:p>
        </p:txBody>
      </p:sp>
      <p:sp>
        <p:nvSpPr>
          <p:cNvPr id="7" name="Google Shape;242;p35">
            <a:extLst>
              <a:ext uri="{FF2B5EF4-FFF2-40B4-BE49-F238E27FC236}">
                <a16:creationId xmlns:a16="http://schemas.microsoft.com/office/drawing/2014/main" id="{C5D13FEE-5FE2-67A8-C16B-68442E371139}"/>
              </a:ext>
            </a:extLst>
          </p:cNvPr>
          <p:cNvSpPr txBox="1">
            <a:spLocks/>
          </p:cNvSpPr>
          <p:nvPr/>
        </p:nvSpPr>
        <p:spPr>
          <a:xfrm flipH="1">
            <a:off x="2866781" y="4785379"/>
            <a:ext cx="3536069" cy="419186"/>
          </a:xfrm>
          <a:prstGeom prst="rect">
            <a:avLst/>
          </a:prstGeom>
          <a:solidFill>
            <a:srgbClr val="FFFFFF"/>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sz="1800"/>
              <a:t>Run groups in chronological order</a:t>
            </a:r>
            <a:endParaRPr lang="en-US" sz="1800"/>
          </a:p>
        </p:txBody>
      </p:sp>
      <p:sp>
        <p:nvSpPr>
          <p:cNvPr id="6" name="Google Shape;242;p35">
            <a:extLst>
              <a:ext uri="{FF2B5EF4-FFF2-40B4-BE49-F238E27FC236}">
                <a16:creationId xmlns:a16="http://schemas.microsoft.com/office/drawing/2014/main" id="{68609D37-8A8C-B1FA-BAA9-D7AF9EAF0D39}"/>
              </a:ext>
            </a:extLst>
          </p:cNvPr>
          <p:cNvSpPr txBox="1">
            <a:spLocks/>
          </p:cNvSpPr>
          <p:nvPr/>
        </p:nvSpPr>
        <p:spPr>
          <a:xfrm flipH="1">
            <a:off x="2815534" y="1515002"/>
            <a:ext cx="2487007" cy="7801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300"/>
              </a:spcAft>
            </a:pPr>
            <a:r>
              <a:rPr lang="en"/>
              <a:t>Uncorrected</a:t>
            </a:r>
            <a:endParaRPr lang="en-US"/>
          </a:p>
          <a:p>
            <a:pPr marL="0" indent="0">
              <a:spcAft>
                <a:spcPts val="300"/>
              </a:spcAft>
            </a:pPr>
            <a:r>
              <a:rPr lang="en"/>
              <a:t>Corrected only by FEE</a:t>
            </a:r>
          </a:p>
          <a:p>
            <a:pPr marL="0" indent="0">
              <a:spcAft>
                <a:spcPts val="300"/>
              </a:spcAft>
            </a:pPr>
            <a:r>
              <a:rPr lang="en"/>
              <a:t>Time based corrections by FEE</a:t>
            </a:r>
          </a:p>
        </p:txBody>
      </p:sp>
      <p:sp>
        <p:nvSpPr>
          <p:cNvPr id="10" name="Google Shape;242;p35">
            <a:extLst>
              <a:ext uri="{FF2B5EF4-FFF2-40B4-BE49-F238E27FC236}">
                <a16:creationId xmlns:a16="http://schemas.microsoft.com/office/drawing/2014/main" id="{4D399FC8-AA5B-B79D-B161-4EC27B02E98D}"/>
              </a:ext>
            </a:extLst>
          </p:cNvPr>
          <p:cNvSpPr txBox="1">
            <a:spLocks/>
          </p:cNvSpPr>
          <p:nvPr/>
        </p:nvSpPr>
        <p:spPr>
          <a:xfrm flipH="1">
            <a:off x="2245194" y="1590197"/>
            <a:ext cx="572019" cy="762549"/>
          </a:xfrm>
          <a:prstGeom prst="rect">
            <a:avLst/>
          </a:prstGeom>
          <a:solidFill>
            <a:srgbClr val="FFFFFF"/>
          </a:solidFill>
          <a:ln>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300"/>
              </a:spcAft>
            </a:pPr>
            <a:endParaRPr lang="en"/>
          </a:p>
        </p:txBody>
      </p:sp>
      <p:sp>
        <p:nvSpPr>
          <p:cNvPr id="12" name="Rectangle 11">
            <a:extLst>
              <a:ext uri="{FF2B5EF4-FFF2-40B4-BE49-F238E27FC236}">
                <a16:creationId xmlns:a16="http://schemas.microsoft.com/office/drawing/2014/main" id="{346EFB99-83A0-359E-EE6F-F11158B1D770}"/>
              </a:ext>
            </a:extLst>
          </p:cNvPr>
          <p:cNvSpPr/>
          <p:nvPr/>
        </p:nvSpPr>
        <p:spPr>
          <a:xfrm>
            <a:off x="2477374" y="1666492"/>
            <a:ext cx="99391" cy="89452"/>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D94CB47-6947-1318-71F5-2B92E7212FF0}"/>
              </a:ext>
            </a:extLst>
          </p:cNvPr>
          <p:cNvSpPr/>
          <p:nvPr/>
        </p:nvSpPr>
        <p:spPr>
          <a:xfrm>
            <a:off x="2452339" y="1908782"/>
            <a:ext cx="144117" cy="109330"/>
          </a:xfrm>
          <a:prstGeom prst="triangle">
            <a:avLst/>
          </a:prstGeom>
          <a:solidFill>
            <a:srgbClr val="60E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5869F800-65CD-2693-080B-51A5613DC30F}"/>
              </a:ext>
            </a:extLst>
          </p:cNvPr>
          <p:cNvSpPr/>
          <p:nvPr/>
        </p:nvSpPr>
        <p:spPr>
          <a:xfrm rot="10800000">
            <a:off x="2452339" y="2189140"/>
            <a:ext cx="144117" cy="109330"/>
          </a:xfrm>
          <a:prstGeom prst="triangle">
            <a:avLst/>
          </a:prstGeom>
          <a:solidFill>
            <a:srgbClr val="3F2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47;p31">
            <a:extLst>
              <a:ext uri="{FF2B5EF4-FFF2-40B4-BE49-F238E27FC236}">
                <a16:creationId xmlns:a16="http://schemas.microsoft.com/office/drawing/2014/main" id="{5A66A6E5-61EA-10B4-6269-20D6893ACE16}"/>
              </a:ext>
            </a:extLst>
          </p:cNvPr>
          <p:cNvSpPr txBox="1">
            <a:spLocks/>
          </p:cNvSpPr>
          <p:nvPr/>
        </p:nvSpPr>
        <p:spPr>
          <a:xfrm flipH="1">
            <a:off x="8345353" y="4763988"/>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10</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8"/>
          <p:cNvSpPr txBox="1">
            <a:spLocks noGrp="1"/>
          </p:cNvSpPr>
          <p:nvPr>
            <p:ph type="ctrTitle"/>
          </p:nvPr>
        </p:nvSpPr>
        <p:spPr>
          <a:xfrm flipH="1">
            <a:off x="4847211" y="1040904"/>
            <a:ext cx="3690300" cy="1965576"/>
          </a:xfrm>
          <a:prstGeom prst="rect">
            <a:avLst/>
          </a:prstGeom>
        </p:spPr>
        <p:txBody>
          <a:bodyPr spcFirstLastPara="1" wrap="square" lIns="91425" tIns="91425" rIns="91425" bIns="91425" anchor="b" anchorCtr="0">
            <a:noAutofit/>
          </a:bodyPr>
          <a:lstStyle/>
          <a:p>
            <a:r>
              <a:rPr lang="en"/>
              <a:t>Current Status</a:t>
            </a:r>
            <a:endParaRPr lang="en-US"/>
          </a:p>
        </p:txBody>
      </p:sp>
      <p:sp>
        <p:nvSpPr>
          <p:cNvPr id="732" name="Google Shape;732;p48"/>
          <p:cNvSpPr txBox="1">
            <a:spLocks noGrp="1"/>
          </p:cNvSpPr>
          <p:nvPr>
            <p:ph type="title" idx="2"/>
          </p:nvPr>
        </p:nvSpPr>
        <p:spPr>
          <a:xfrm flipH="1">
            <a:off x="2133750" y="2105829"/>
            <a:ext cx="20001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733" name="Google Shape;733;p48"/>
          <p:cNvSpPr txBox="1">
            <a:spLocks noGrp="1"/>
          </p:cNvSpPr>
          <p:nvPr>
            <p:ph type="subTitle" idx="1"/>
          </p:nvPr>
        </p:nvSpPr>
        <p:spPr>
          <a:xfrm flipH="1">
            <a:off x="5977611" y="2837721"/>
            <a:ext cx="2559900" cy="577800"/>
          </a:xfrm>
          <a:prstGeom prst="rect">
            <a:avLst/>
          </a:prstGeom>
        </p:spPr>
        <p:txBody>
          <a:bodyPr spcFirstLastPara="1" wrap="square" lIns="91425" tIns="91425" rIns="91425" bIns="91425" anchor="t" anchorCtr="0">
            <a:noAutofit/>
          </a:bodyPr>
          <a:lstStyle/>
          <a:p>
            <a:pPr marL="0" indent="0"/>
            <a:r>
              <a:rPr lang="en" sz="1600"/>
              <a:t>The up to date corrections and next steps.</a:t>
            </a:r>
            <a:endParaRPr lang="en-US" sz="1600"/>
          </a:p>
        </p:txBody>
      </p:sp>
      <p:sp>
        <p:nvSpPr>
          <p:cNvPr id="3" name="Google Shape;147;p31">
            <a:extLst>
              <a:ext uri="{FF2B5EF4-FFF2-40B4-BE49-F238E27FC236}">
                <a16:creationId xmlns:a16="http://schemas.microsoft.com/office/drawing/2014/main" id="{2AEE3B18-5609-1077-5EC8-D4D5FF85C1F7}"/>
              </a:ext>
            </a:extLst>
          </p:cNvPr>
          <p:cNvSpPr txBox="1">
            <a:spLocks/>
          </p:cNvSpPr>
          <p:nvPr/>
        </p:nvSpPr>
        <p:spPr>
          <a:xfrm flipH="1">
            <a:off x="8345353" y="4763988"/>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11</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p:nvPr/>
        </p:nvSpPr>
        <p:spPr>
          <a:xfrm>
            <a:off x="2046514" y="1083352"/>
            <a:ext cx="5045816" cy="4763639"/>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2"/>
          <p:cNvSpPr txBox="1">
            <a:spLocks noGrp="1"/>
          </p:cNvSpPr>
          <p:nvPr>
            <p:ph type="title"/>
          </p:nvPr>
        </p:nvSpPr>
        <p:spPr>
          <a:xfrm>
            <a:off x="2014753" y="187210"/>
            <a:ext cx="5110726" cy="630000"/>
          </a:xfrm>
          <a:prstGeom prst="rect">
            <a:avLst/>
          </a:prstGeom>
        </p:spPr>
        <p:txBody>
          <a:bodyPr spcFirstLastPara="1" wrap="square" lIns="91425" tIns="91425" rIns="91425" bIns="91425" anchor="t" anchorCtr="0">
            <a:noAutofit/>
          </a:bodyPr>
          <a:lstStyle/>
          <a:p>
            <a:r>
              <a:rPr lang="en"/>
              <a:t>Latest Flight Data</a:t>
            </a:r>
          </a:p>
        </p:txBody>
      </p:sp>
      <p:sp>
        <p:nvSpPr>
          <p:cNvPr id="329" name="Google Shape;329;p42"/>
          <p:cNvSpPr txBox="1">
            <a:spLocks noGrp="1"/>
          </p:cNvSpPr>
          <p:nvPr>
            <p:ph type="subTitle" idx="1"/>
          </p:nvPr>
        </p:nvSpPr>
        <p:spPr>
          <a:xfrm flipH="1">
            <a:off x="2566486" y="2187191"/>
            <a:ext cx="4124400" cy="2007034"/>
          </a:xfrm>
          <a:prstGeom prst="rect">
            <a:avLst/>
          </a:prstGeom>
        </p:spPr>
        <p:txBody>
          <a:bodyPr spcFirstLastPara="1" wrap="square" lIns="91425" tIns="91425" rIns="91425" bIns="91425" anchor="t" anchorCtr="0">
            <a:noAutofit/>
          </a:bodyPr>
          <a:lstStyle/>
          <a:p>
            <a:pPr algn="l">
              <a:spcAft>
                <a:spcPts val="1000"/>
              </a:spcAft>
              <a:buClr>
                <a:schemeClr val="accent1"/>
              </a:buClr>
              <a:buSzPts val="1800"/>
              <a:buChar char="●"/>
            </a:pPr>
            <a:r>
              <a:rPr lang="en" sz="1800"/>
              <a:t>Iterations provided helpful insight</a:t>
            </a:r>
          </a:p>
          <a:p>
            <a:pPr algn="l">
              <a:spcAft>
                <a:spcPts val="1000"/>
              </a:spcAft>
              <a:buClr>
                <a:schemeClr val="accent1"/>
              </a:buClr>
              <a:buSzPts val="1800"/>
              <a:buChar char="●"/>
            </a:pPr>
            <a:r>
              <a:rPr lang="en" sz="1800"/>
              <a:t>The corrections have been calculated and applied to the whole flight</a:t>
            </a:r>
            <a:endParaRPr lang="en"/>
          </a:p>
          <a:p>
            <a:pPr algn="l">
              <a:spcAft>
                <a:spcPts val="1000"/>
              </a:spcAft>
              <a:buClr>
                <a:schemeClr val="accent1"/>
              </a:buClr>
              <a:buSzPts val="1800"/>
              <a:buChar char="●"/>
            </a:pPr>
            <a:r>
              <a:rPr lang="en" sz="1800"/>
              <a:t>Further study the small fluctuations in MPV over time</a:t>
            </a:r>
            <a:endParaRPr lang="en"/>
          </a:p>
        </p:txBody>
      </p:sp>
      <p:grpSp>
        <p:nvGrpSpPr>
          <p:cNvPr id="5" name="Google Shape;6361;p67">
            <a:extLst>
              <a:ext uri="{FF2B5EF4-FFF2-40B4-BE49-F238E27FC236}">
                <a16:creationId xmlns:a16="http://schemas.microsoft.com/office/drawing/2014/main" id="{194BCD07-03D9-7F38-BC25-C9257E73861F}"/>
              </a:ext>
            </a:extLst>
          </p:cNvPr>
          <p:cNvGrpSpPr/>
          <p:nvPr/>
        </p:nvGrpSpPr>
        <p:grpSpPr>
          <a:xfrm>
            <a:off x="704819" y="3313149"/>
            <a:ext cx="1859659" cy="1751828"/>
            <a:chOff x="1492675" y="4992125"/>
            <a:chExt cx="481825" cy="481825"/>
          </a:xfrm>
        </p:grpSpPr>
        <p:sp>
          <p:nvSpPr>
            <p:cNvPr id="3" name="Google Shape;6362;p67">
              <a:extLst>
                <a:ext uri="{FF2B5EF4-FFF2-40B4-BE49-F238E27FC236}">
                  <a16:creationId xmlns:a16="http://schemas.microsoft.com/office/drawing/2014/main" id="{129070F9-DDD4-1AD4-0147-EB4D886826F1}"/>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 name="Google Shape;6363;p67">
              <a:extLst>
                <a:ext uri="{FF2B5EF4-FFF2-40B4-BE49-F238E27FC236}">
                  <a16:creationId xmlns:a16="http://schemas.microsoft.com/office/drawing/2014/main" id="{D4D4D672-F863-829D-0244-865DEC39B806}"/>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 name="Google Shape;147;p31">
            <a:extLst>
              <a:ext uri="{FF2B5EF4-FFF2-40B4-BE49-F238E27FC236}">
                <a16:creationId xmlns:a16="http://schemas.microsoft.com/office/drawing/2014/main" id="{89CE310F-A7E0-1BE1-3F5B-0A675AA0E334}"/>
              </a:ext>
            </a:extLst>
          </p:cNvPr>
          <p:cNvSpPr txBox="1">
            <a:spLocks/>
          </p:cNvSpPr>
          <p:nvPr/>
        </p:nvSpPr>
        <p:spPr>
          <a:xfrm flipH="1">
            <a:off x="1453" y="4763988"/>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12</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9" name="Google Shape;859;p54"/>
          <p:cNvSpPr txBox="1"/>
          <p:nvPr/>
        </p:nvSpPr>
        <p:spPr>
          <a:xfrm>
            <a:off x="705761" y="4390181"/>
            <a:ext cx="2307317" cy="40898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700">
                <a:solidFill>
                  <a:schemeClr val="dk1"/>
                </a:solidFill>
                <a:latin typeface="Hind Vadodara Light"/>
                <a:ea typeface="Hind Vadodara Light"/>
                <a:cs typeface="Hind Vadodara Light"/>
                <a:sym typeface="Hind Vadodara Light"/>
              </a:rPr>
              <a:t>Please keep this slide for attribution</a:t>
            </a:r>
            <a:endParaRPr lang="en-US" sz="700">
              <a:solidFill>
                <a:schemeClr val="dk1"/>
              </a:solidFill>
              <a:latin typeface="Hind Vadodara Light"/>
              <a:ea typeface="Hind Vadodara Light"/>
              <a:cs typeface="Hind Vadodara Light"/>
            </a:endParaRPr>
          </a:p>
        </p:txBody>
      </p:sp>
      <p:sp>
        <p:nvSpPr>
          <p:cNvPr id="2" name="Rectangle 1">
            <a:extLst>
              <a:ext uri="{FF2B5EF4-FFF2-40B4-BE49-F238E27FC236}">
                <a16:creationId xmlns:a16="http://schemas.microsoft.com/office/drawing/2014/main" id="{A823A0B3-ABFB-ADF6-EA69-F12E214223C6}"/>
              </a:ext>
            </a:extLst>
          </p:cNvPr>
          <p:cNvSpPr/>
          <p:nvPr/>
        </p:nvSpPr>
        <p:spPr>
          <a:xfrm>
            <a:off x="-89049" y="-442"/>
            <a:ext cx="4222739" cy="5601086"/>
          </a:xfrm>
          <a:prstGeom prst="rect">
            <a:avLst/>
          </a:prstGeom>
          <a:solidFill>
            <a:srgbClr val="FFFFF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Google Shape;857;p54"/>
          <p:cNvSpPr txBox="1">
            <a:spLocks noGrp="1"/>
          </p:cNvSpPr>
          <p:nvPr>
            <p:ph type="subTitle" idx="1"/>
          </p:nvPr>
        </p:nvSpPr>
        <p:spPr>
          <a:xfrm>
            <a:off x="612418" y="1871886"/>
            <a:ext cx="3375300" cy="1651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Do you have any questions?</a:t>
            </a:r>
            <a:endParaRPr sz="1600"/>
          </a:p>
          <a:p>
            <a:pPr marL="0" lvl="0" indent="0" algn="l" rtl="0">
              <a:spcBef>
                <a:spcPts val="0"/>
              </a:spcBef>
              <a:spcAft>
                <a:spcPts val="0"/>
              </a:spcAft>
              <a:buNone/>
            </a:pPr>
            <a:endParaRPr sz="1600"/>
          </a:p>
          <a:p>
            <a:pPr marL="0" indent="0"/>
            <a:r>
              <a:rPr lang="en" sz="1600"/>
              <a:t>Lily Moss</a:t>
            </a:r>
          </a:p>
          <a:p>
            <a:pPr marL="0" indent="0"/>
            <a:r>
              <a:rPr lang="en" sz="1600"/>
              <a:t>Student Research Assistant</a:t>
            </a:r>
          </a:p>
          <a:p>
            <a:pPr marL="0" indent="0"/>
            <a:r>
              <a:rPr lang="en" sz="1600"/>
              <a:t>Queen's University</a:t>
            </a:r>
          </a:p>
          <a:p>
            <a:pPr marL="0" lvl="0" indent="0" algn="l" rtl="0">
              <a:spcBef>
                <a:spcPts val="0"/>
              </a:spcBef>
              <a:spcAft>
                <a:spcPts val="0"/>
              </a:spcAft>
              <a:buNone/>
            </a:pPr>
            <a:r>
              <a:rPr lang="en" sz="1600"/>
              <a:t>lily.moss@queensu.ca </a:t>
            </a:r>
          </a:p>
        </p:txBody>
      </p:sp>
      <p:sp>
        <p:nvSpPr>
          <p:cNvPr id="858" name="Google Shape;858;p54"/>
          <p:cNvSpPr txBox="1">
            <a:spLocks noGrp="1"/>
          </p:cNvSpPr>
          <p:nvPr>
            <p:ph type="title"/>
          </p:nvPr>
        </p:nvSpPr>
        <p:spPr>
          <a:xfrm>
            <a:off x="150062" y="389841"/>
            <a:ext cx="40452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1"/>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200"/>
              <a:t>OUTLINE</a:t>
            </a:r>
            <a:endParaRPr lang="en-US"/>
          </a:p>
        </p:txBody>
      </p:sp>
      <p:sp>
        <p:nvSpPr>
          <p:cNvPr id="146" name="Google Shape;146;p31"/>
          <p:cNvSpPr txBox="1">
            <a:spLocks noGrp="1"/>
          </p:cNvSpPr>
          <p:nvPr>
            <p:ph type="ctrTitle"/>
          </p:nvPr>
        </p:nvSpPr>
        <p:spPr>
          <a:xfrm flipH="1">
            <a:off x="773250" y="1735721"/>
            <a:ext cx="2504100" cy="577800"/>
          </a:xfrm>
          <a:prstGeom prst="rect">
            <a:avLst/>
          </a:prstGeom>
        </p:spPr>
        <p:txBody>
          <a:bodyPr spcFirstLastPara="1" wrap="square" lIns="91425" tIns="91425" rIns="91425" bIns="91425" anchor="b" anchorCtr="0">
            <a:noAutofit/>
          </a:bodyPr>
          <a:lstStyle/>
          <a:p>
            <a:r>
              <a:rPr lang="en"/>
              <a:t>HELIX Overview</a:t>
            </a:r>
          </a:p>
        </p:txBody>
      </p:sp>
      <p:sp>
        <p:nvSpPr>
          <p:cNvPr id="147" name="Google Shape;147;p31"/>
          <p:cNvSpPr txBox="1">
            <a:spLocks noGrp="1"/>
          </p:cNvSpPr>
          <p:nvPr>
            <p:ph type="subTitle" idx="1"/>
          </p:nvPr>
        </p:nvSpPr>
        <p:spPr>
          <a:xfrm flipH="1">
            <a:off x="773250" y="2243946"/>
            <a:ext cx="2504100" cy="745800"/>
          </a:xfrm>
          <a:prstGeom prst="rect">
            <a:avLst/>
          </a:prstGeom>
        </p:spPr>
        <p:txBody>
          <a:bodyPr spcFirstLastPara="1" wrap="square" lIns="91425" tIns="91425" rIns="91425" bIns="91425" anchor="t" anchorCtr="0">
            <a:noAutofit/>
          </a:bodyPr>
          <a:lstStyle/>
          <a:p>
            <a:pPr marL="0" indent="0"/>
            <a:r>
              <a:rPr lang="en" sz="1600"/>
              <a:t>Components of the detector.</a:t>
            </a:r>
          </a:p>
        </p:txBody>
      </p:sp>
      <p:sp>
        <p:nvSpPr>
          <p:cNvPr id="148" name="Google Shape;148;p31"/>
          <p:cNvSpPr txBox="1">
            <a:spLocks noGrp="1"/>
          </p:cNvSpPr>
          <p:nvPr>
            <p:ph type="ctrTitle" idx="3"/>
          </p:nvPr>
        </p:nvSpPr>
        <p:spPr>
          <a:xfrm flipH="1">
            <a:off x="3379651" y="1735789"/>
            <a:ext cx="2384700" cy="577800"/>
          </a:xfrm>
          <a:prstGeom prst="rect">
            <a:avLst/>
          </a:prstGeom>
        </p:spPr>
        <p:txBody>
          <a:bodyPr spcFirstLastPara="1" wrap="square" lIns="91425" tIns="91425" rIns="91425" bIns="91425" anchor="b" anchorCtr="0">
            <a:noAutofit/>
          </a:bodyPr>
          <a:lstStyle/>
          <a:p>
            <a:r>
              <a:rPr lang="en"/>
              <a:t>TOF Detector</a:t>
            </a:r>
            <a:endParaRPr lang="en-US"/>
          </a:p>
        </p:txBody>
      </p:sp>
      <p:sp>
        <p:nvSpPr>
          <p:cNvPr id="149" name="Google Shape;149;p31"/>
          <p:cNvSpPr txBox="1">
            <a:spLocks noGrp="1"/>
          </p:cNvSpPr>
          <p:nvPr>
            <p:ph type="subTitle" idx="4"/>
          </p:nvPr>
        </p:nvSpPr>
        <p:spPr>
          <a:xfrm flipH="1">
            <a:off x="3277350" y="2243949"/>
            <a:ext cx="2589300" cy="745800"/>
          </a:xfrm>
          <a:prstGeom prst="rect">
            <a:avLst/>
          </a:prstGeom>
        </p:spPr>
        <p:txBody>
          <a:bodyPr spcFirstLastPara="1" wrap="square" lIns="91425" tIns="91425" rIns="91425" bIns="91425" anchor="t" anchorCtr="0">
            <a:noAutofit/>
          </a:bodyPr>
          <a:lstStyle/>
          <a:p>
            <a:pPr marL="0" indent="0"/>
            <a:r>
              <a:rPr lang="en" sz="1600"/>
              <a:t>Specifications for the Time of Flight detector.</a:t>
            </a:r>
          </a:p>
        </p:txBody>
      </p:sp>
      <p:sp>
        <p:nvSpPr>
          <p:cNvPr id="150" name="Google Shape;150;p31"/>
          <p:cNvSpPr txBox="1">
            <a:spLocks noGrp="1"/>
          </p:cNvSpPr>
          <p:nvPr>
            <p:ph type="ctrTitle" idx="6"/>
          </p:nvPr>
        </p:nvSpPr>
        <p:spPr>
          <a:xfrm flipH="1">
            <a:off x="5792712" y="1731314"/>
            <a:ext cx="2571713" cy="588583"/>
          </a:xfrm>
          <a:prstGeom prst="rect">
            <a:avLst/>
          </a:prstGeom>
        </p:spPr>
        <p:txBody>
          <a:bodyPr spcFirstLastPara="1" wrap="square" lIns="91425" tIns="91425" rIns="91425" bIns="91425" anchor="b" anchorCtr="0">
            <a:noAutofit/>
          </a:bodyPr>
          <a:lstStyle/>
          <a:p>
            <a:r>
              <a:rPr lang="en"/>
              <a:t>Initial Calibration</a:t>
            </a:r>
            <a:endParaRPr lang="en-US"/>
          </a:p>
        </p:txBody>
      </p:sp>
      <p:sp>
        <p:nvSpPr>
          <p:cNvPr id="152" name="Google Shape;152;p31"/>
          <p:cNvSpPr txBox="1">
            <a:spLocks noGrp="1"/>
          </p:cNvSpPr>
          <p:nvPr>
            <p:ph type="ctrTitle" idx="9"/>
          </p:nvPr>
        </p:nvSpPr>
        <p:spPr>
          <a:xfrm flipH="1">
            <a:off x="2042356" y="3407989"/>
            <a:ext cx="2453100" cy="5778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a:t>Iterations</a:t>
            </a:r>
            <a:endParaRPr lang="en-US"/>
          </a:p>
        </p:txBody>
      </p:sp>
      <p:sp>
        <p:nvSpPr>
          <p:cNvPr id="153" name="Google Shape;153;p31"/>
          <p:cNvSpPr txBox="1">
            <a:spLocks noGrp="1"/>
          </p:cNvSpPr>
          <p:nvPr>
            <p:ph type="subTitle" idx="13"/>
          </p:nvPr>
        </p:nvSpPr>
        <p:spPr>
          <a:xfrm flipH="1">
            <a:off x="2032503" y="3953253"/>
            <a:ext cx="2462953" cy="912817"/>
          </a:xfrm>
          <a:prstGeom prst="rect">
            <a:avLst/>
          </a:prstGeom>
        </p:spPr>
        <p:txBody>
          <a:bodyPr spcFirstLastPara="1" wrap="square" lIns="91425" tIns="91425" rIns="91425" bIns="91425" anchor="t" anchorCtr="0">
            <a:noAutofit/>
          </a:bodyPr>
          <a:lstStyle/>
          <a:p>
            <a:pPr marL="0" indent="0"/>
            <a:r>
              <a:rPr lang="en" sz="1600" dirty="0"/>
              <a:t>The challenges encountered and their solutions.</a:t>
            </a:r>
          </a:p>
        </p:txBody>
      </p:sp>
      <p:sp>
        <p:nvSpPr>
          <p:cNvPr id="154" name="Google Shape;154;p31"/>
          <p:cNvSpPr txBox="1">
            <a:spLocks noGrp="1"/>
          </p:cNvSpPr>
          <p:nvPr>
            <p:ph type="ctrTitle" idx="15"/>
          </p:nvPr>
        </p:nvSpPr>
        <p:spPr>
          <a:xfrm flipH="1">
            <a:off x="4571146" y="3407989"/>
            <a:ext cx="2453100" cy="577800"/>
          </a:xfrm>
          <a:prstGeom prst="rect">
            <a:avLst/>
          </a:prstGeom>
        </p:spPr>
        <p:txBody>
          <a:bodyPr spcFirstLastPara="1" wrap="square" lIns="91425" tIns="91425" rIns="91425" bIns="91425" anchor="b" anchorCtr="0">
            <a:noAutofit/>
          </a:bodyPr>
          <a:lstStyle/>
          <a:p>
            <a:r>
              <a:rPr lang="en"/>
              <a:t>Current Status</a:t>
            </a:r>
            <a:endParaRPr/>
          </a:p>
        </p:txBody>
      </p:sp>
      <p:sp>
        <p:nvSpPr>
          <p:cNvPr id="155" name="Google Shape;155;p31"/>
          <p:cNvSpPr txBox="1">
            <a:spLocks noGrp="1"/>
          </p:cNvSpPr>
          <p:nvPr>
            <p:ph type="subTitle" idx="16"/>
          </p:nvPr>
        </p:nvSpPr>
        <p:spPr>
          <a:xfrm flipH="1">
            <a:off x="4605346" y="3918766"/>
            <a:ext cx="2384700" cy="577800"/>
          </a:xfrm>
          <a:prstGeom prst="rect">
            <a:avLst/>
          </a:prstGeom>
        </p:spPr>
        <p:txBody>
          <a:bodyPr spcFirstLastPara="1" wrap="square" lIns="91425" tIns="91425" rIns="91425" bIns="91425" anchor="t" anchorCtr="0">
            <a:noAutofit/>
          </a:bodyPr>
          <a:lstStyle/>
          <a:p>
            <a:pPr marL="0" indent="0"/>
            <a:r>
              <a:rPr lang="en" sz="1600"/>
              <a:t>The results to date and next steps.</a:t>
            </a:r>
            <a:endParaRPr lang="en-US" sz="1600"/>
          </a:p>
        </p:txBody>
      </p:sp>
      <p:sp>
        <p:nvSpPr>
          <p:cNvPr id="156" name="Google Shape;156;p31"/>
          <p:cNvSpPr txBox="1">
            <a:spLocks noGrp="1"/>
          </p:cNvSpPr>
          <p:nvPr>
            <p:ph type="title" idx="2"/>
          </p:nvPr>
        </p:nvSpPr>
        <p:spPr>
          <a:xfrm>
            <a:off x="1631328" y="1292516"/>
            <a:ext cx="658596" cy="4699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01</a:t>
            </a:r>
            <a:endParaRPr lang="en-US" sz="3200"/>
          </a:p>
        </p:txBody>
      </p:sp>
      <p:sp>
        <p:nvSpPr>
          <p:cNvPr id="157" name="Google Shape;157;p31"/>
          <p:cNvSpPr txBox="1">
            <a:spLocks noGrp="1"/>
          </p:cNvSpPr>
          <p:nvPr>
            <p:ph type="title" idx="5"/>
          </p:nvPr>
        </p:nvSpPr>
        <p:spPr>
          <a:xfrm>
            <a:off x="4098299" y="1238612"/>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58" name="Google Shape;158;p31"/>
          <p:cNvSpPr txBox="1">
            <a:spLocks noGrp="1"/>
          </p:cNvSpPr>
          <p:nvPr>
            <p:ph type="title" idx="14"/>
          </p:nvPr>
        </p:nvSpPr>
        <p:spPr>
          <a:xfrm>
            <a:off x="2795206" y="2903084"/>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59" name="Google Shape;159;p31"/>
          <p:cNvSpPr txBox="1">
            <a:spLocks noGrp="1"/>
          </p:cNvSpPr>
          <p:nvPr>
            <p:ph type="title" idx="17"/>
          </p:nvPr>
        </p:nvSpPr>
        <p:spPr>
          <a:xfrm>
            <a:off x="5323996" y="2903084"/>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 </a:t>
            </a:r>
            <a:endParaRPr/>
          </a:p>
        </p:txBody>
      </p:sp>
      <p:sp>
        <p:nvSpPr>
          <p:cNvPr id="160" name="Google Shape;160;p31"/>
          <p:cNvSpPr txBox="1">
            <a:spLocks noGrp="1"/>
          </p:cNvSpPr>
          <p:nvPr>
            <p:ph type="title" idx="8"/>
          </p:nvPr>
        </p:nvSpPr>
        <p:spPr>
          <a:xfrm>
            <a:off x="6492612" y="1239070"/>
            <a:ext cx="1053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 name="Google Shape;149;p31">
            <a:extLst>
              <a:ext uri="{FF2B5EF4-FFF2-40B4-BE49-F238E27FC236}">
                <a16:creationId xmlns:a16="http://schemas.microsoft.com/office/drawing/2014/main" id="{3327B86E-0161-D38B-61EB-8290B4586E7A}"/>
              </a:ext>
            </a:extLst>
          </p:cNvPr>
          <p:cNvSpPr txBox="1">
            <a:spLocks/>
          </p:cNvSpPr>
          <p:nvPr/>
        </p:nvSpPr>
        <p:spPr>
          <a:xfrm flipH="1">
            <a:off x="5728888" y="2245263"/>
            <a:ext cx="2589300" cy="74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sz="1600"/>
              <a:t>Theory for the calibration procedure.</a:t>
            </a:r>
            <a:endParaRPr lang="en-US" sz="1600"/>
          </a:p>
        </p:txBody>
      </p:sp>
      <p:sp>
        <p:nvSpPr>
          <p:cNvPr id="4" name="Google Shape;147;p31">
            <a:extLst>
              <a:ext uri="{FF2B5EF4-FFF2-40B4-BE49-F238E27FC236}">
                <a16:creationId xmlns:a16="http://schemas.microsoft.com/office/drawing/2014/main" id="{5244D3B7-B338-79D3-EE89-F82056E388D1}"/>
              </a:ext>
            </a:extLst>
          </p:cNvPr>
          <p:cNvSpPr txBox="1">
            <a:spLocks/>
          </p:cNvSpPr>
          <p:nvPr/>
        </p:nvSpPr>
        <p:spPr>
          <a:xfrm flipH="1">
            <a:off x="1453" y="4763988"/>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2</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title" idx="2"/>
          </p:nvPr>
        </p:nvSpPr>
        <p:spPr>
          <a:xfrm>
            <a:off x="2546776" y="1948388"/>
            <a:ext cx="1213985" cy="82732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66" name="Google Shape;166;p32"/>
          <p:cNvSpPr txBox="1">
            <a:spLocks noGrp="1"/>
          </p:cNvSpPr>
          <p:nvPr>
            <p:ph type="ctrTitle"/>
          </p:nvPr>
        </p:nvSpPr>
        <p:spPr>
          <a:xfrm>
            <a:off x="5273318" y="740499"/>
            <a:ext cx="3494370" cy="1843197"/>
          </a:xfrm>
          <a:prstGeom prst="rect">
            <a:avLst/>
          </a:prstGeom>
        </p:spPr>
        <p:txBody>
          <a:bodyPr spcFirstLastPara="1" wrap="square" lIns="91425" tIns="91425" rIns="91425" bIns="91425" anchor="b" anchorCtr="0">
            <a:noAutofit/>
          </a:bodyPr>
          <a:lstStyle/>
          <a:p>
            <a:r>
              <a:rPr lang="en" dirty="0"/>
              <a:t>HELIX Overview</a:t>
            </a:r>
            <a:endParaRPr lang="en-US"/>
          </a:p>
        </p:txBody>
      </p:sp>
      <p:sp>
        <p:nvSpPr>
          <p:cNvPr id="167" name="Google Shape;167;p32"/>
          <p:cNvSpPr txBox="1">
            <a:spLocks noGrp="1"/>
          </p:cNvSpPr>
          <p:nvPr>
            <p:ph type="subTitle" idx="1"/>
          </p:nvPr>
        </p:nvSpPr>
        <p:spPr>
          <a:xfrm>
            <a:off x="5404561" y="2586189"/>
            <a:ext cx="3366121" cy="811628"/>
          </a:xfrm>
          <a:prstGeom prst="rect">
            <a:avLst/>
          </a:prstGeom>
        </p:spPr>
        <p:txBody>
          <a:bodyPr spcFirstLastPara="1" wrap="square" lIns="91425" tIns="91425" rIns="91425" bIns="91425" anchor="t" anchorCtr="0">
            <a:noAutofit/>
          </a:bodyPr>
          <a:lstStyle/>
          <a:p>
            <a:r>
              <a:rPr lang="en" sz="1600" b="1" u="sng" dirty="0"/>
              <a:t>Goal</a:t>
            </a:r>
            <a:r>
              <a:rPr lang="en" sz="1600" dirty="0"/>
              <a:t>: better understand the cosmic ray propagation model.</a:t>
            </a:r>
            <a:endParaRPr lang="en-US" sz="1600" dirty="0"/>
          </a:p>
          <a:p>
            <a:pPr marL="0" lvl="0" indent="0" algn="r">
              <a:spcBef>
                <a:spcPts val="0"/>
              </a:spcBef>
              <a:spcAft>
                <a:spcPts val="0"/>
              </a:spcAft>
              <a:buNone/>
            </a:pPr>
            <a:endParaRPr lang="en"/>
          </a:p>
        </p:txBody>
      </p:sp>
      <p:sp>
        <p:nvSpPr>
          <p:cNvPr id="4" name="Google Shape;147;p31">
            <a:extLst>
              <a:ext uri="{FF2B5EF4-FFF2-40B4-BE49-F238E27FC236}">
                <a16:creationId xmlns:a16="http://schemas.microsoft.com/office/drawing/2014/main" id="{DF4E9802-A002-8497-0536-245667D13EB5}"/>
              </a:ext>
            </a:extLst>
          </p:cNvPr>
          <p:cNvSpPr txBox="1">
            <a:spLocks/>
          </p:cNvSpPr>
          <p:nvPr/>
        </p:nvSpPr>
        <p:spPr>
          <a:xfrm flipH="1">
            <a:off x="1453" y="4763988"/>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3</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7C12AF4-6796-DDD6-3308-FDB74EE8600A}"/>
              </a:ext>
            </a:extLst>
          </p:cNvPr>
          <p:cNvSpPr>
            <a:spLocks noGrp="1"/>
          </p:cNvSpPr>
          <p:nvPr>
            <p:ph type="title" idx="15"/>
          </p:nvPr>
        </p:nvSpPr>
        <p:spPr/>
        <p:txBody>
          <a:bodyPr/>
          <a:lstStyle/>
          <a:p>
            <a:r>
              <a:rPr lang="en-US" dirty="0"/>
              <a:t>Scientific Motivation</a:t>
            </a:r>
          </a:p>
        </p:txBody>
      </p:sp>
      <p:pic>
        <p:nvPicPr>
          <p:cNvPr id="16" name="Picture 15">
            <a:extLst>
              <a:ext uri="{FF2B5EF4-FFF2-40B4-BE49-F238E27FC236}">
                <a16:creationId xmlns:a16="http://schemas.microsoft.com/office/drawing/2014/main" id="{436ED732-A064-9023-D76E-8630A6FF6644}"/>
              </a:ext>
            </a:extLst>
          </p:cNvPr>
          <p:cNvPicPr>
            <a:picLocks noChangeAspect="1"/>
          </p:cNvPicPr>
          <p:nvPr/>
        </p:nvPicPr>
        <p:blipFill>
          <a:blip r:embed="rId2"/>
          <a:stretch>
            <a:fillRect/>
          </a:stretch>
        </p:blipFill>
        <p:spPr>
          <a:xfrm>
            <a:off x="1891373" y="2300097"/>
            <a:ext cx="5360765" cy="2708458"/>
          </a:xfrm>
          <a:prstGeom prst="rect">
            <a:avLst/>
          </a:prstGeom>
        </p:spPr>
      </p:pic>
      <p:sp>
        <p:nvSpPr>
          <p:cNvPr id="18" name="Google Shape;167;p32">
            <a:extLst>
              <a:ext uri="{FF2B5EF4-FFF2-40B4-BE49-F238E27FC236}">
                <a16:creationId xmlns:a16="http://schemas.microsoft.com/office/drawing/2014/main" id="{A789EB42-E488-D41F-50C6-F2C3FD776397}"/>
              </a:ext>
            </a:extLst>
          </p:cNvPr>
          <p:cNvSpPr txBox="1">
            <a:spLocks/>
          </p:cNvSpPr>
          <p:nvPr/>
        </p:nvSpPr>
        <p:spPr>
          <a:xfrm>
            <a:off x="1899809" y="1461248"/>
            <a:ext cx="5357159" cy="6050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9pPr>
          </a:lstStyle>
          <a:p>
            <a:pPr marL="0" algn="ctr"/>
            <a:r>
              <a:rPr lang="en" sz="1600" b="1" u="sng" dirty="0"/>
              <a:t>Measurements</a:t>
            </a:r>
            <a:r>
              <a:rPr lang="en" sz="1600" dirty="0"/>
              <a:t>: momentum, velocity and charge for Beryllium-9 and Beryllium-10.</a:t>
            </a:r>
            <a:endParaRPr lang="en-US" sz="1600"/>
          </a:p>
          <a:p>
            <a:pPr marL="0" indent="0" algn="l"/>
            <a:endParaRPr lang="en" sz="1600"/>
          </a:p>
        </p:txBody>
      </p:sp>
      <p:sp>
        <p:nvSpPr>
          <p:cNvPr id="20" name="Google Shape;167;p32">
            <a:extLst>
              <a:ext uri="{FF2B5EF4-FFF2-40B4-BE49-F238E27FC236}">
                <a16:creationId xmlns:a16="http://schemas.microsoft.com/office/drawing/2014/main" id="{91463B45-0599-9C57-BBE0-008F906CE700}"/>
              </a:ext>
            </a:extLst>
          </p:cNvPr>
          <p:cNvSpPr txBox="1">
            <a:spLocks/>
          </p:cNvSpPr>
          <p:nvPr/>
        </p:nvSpPr>
        <p:spPr>
          <a:xfrm>
            <a:off x="1692497" y="978650"/>
            <a:ext cx="5770971" cy="4837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000"/>
              <a:buFont typeface="Hind Vadodara Light"/>
              <a:buNone/>
              <a:defRPr sz="1000" b="0" i="0" u="none" strike="noStrike" cap="none">
                <a:solidFill>
                  <a:schemeClr val="dk1"/>
                </a:solidFill>
                <a:latin typeface="Hind Vadodara Light"/>
                <a:ea typeface="Hind Vadodara Light"/>
                <a:cs typeface="Hind Vadodara Light"/>
                <a:sym typeface="Hind Vadodara Light"/>
              </a:defRPr>
            </a:lvl9pPr>
          </a:lstStyle>
          <a:p>
            <a:pPr marL="0" algn="l"/>
            <a:r>
              <a:rPr lang="en" sz="1600" b="1" u="sng" dirty="0"/>
              <a:t>Motivation</a:t>
            </a:r>
            <a:r>
              <a:rPr lang="en" sz="1600" dirty="0"/>
              <a:t>: expand the knowledge of higher energy cosmic rays.</a:t>
            </a:r>
            <a:endParaRPr lang="en-US" sz="1600"/>
          </a:p>
        </p:txBody>
      </p:sp>
    </p:spTree>
    <p:extLst>
      <p:ext uri="{BB962C8B-B14F-4D97-AF65-F5344CB8AC3E}">
        <p14:creationId xmlns:p14="http://schemas.microsoft.com/office/powerpoint/2010/main" val="201142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3"/>
          <p:cNvSpPr/>
          <p:nvPr/>
        </p:nvSpPr>
        <p:spPr>
          <a:xfrm>
            <a:off x="-1125461" y="655471"/>
            <a:ext cx="6158650" cy="626716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diagram of a space ship&#10;&#10;AI-generated content may be incorrect.">
            <a:extLst>
              <a:ext uri="{FF2B5EF4-FFF2-40B4-BE49-F238E27FC236}">
                <a16:creationId xmlns:a16="http://schemas.microsoft.com/office/drawing/2014/main" id="{2FA6C8BC-6B18-60B2-4A45-C7B206264A1C}"/>
              </a:ext>
            </a:extLst>
          </p:cNvPr>
          <p:cNvPicPr>
            <a:picLocks noChangeAspect="1"/>
          </p:cNvPicPr>
          <p:nvPr/>
        </p:nvPicPr>
        <p:blipFill>
          <a:blip r:embed="rId3"/>
          <a:srcRect r="-72" b="1327"/>
          <a:stretch>
            <a:fillRect/>
          </a:stretch>
        </p:blipFill>
        <p:spPr>
          <a:xfrm>
            <a:off x="302209" y="1230694"/>
            <a:ext cx="3333379" cy="3589421"/>
          </a:xfrm>
          <a:prstGeom prst="rect">
            <a:avLst/>
          </a:prstGeom>
        </p:spPr>
      </p:pic>
      <p:sp>
        <p:nvSpPr>
          <p:cNvPr id="172" name="Google Shape;172;p33"/>
          <p:cNvSpPr txBox="1">
            <a:spLocks noGrp="1"/>
          </p:cNvSpPr>
          <p:nvPr>
            <p:ph type="title"/>
          </p:nvPr>
        </p:nvSpPr>
        <p:spPr>
          <a:xfrm>
            <a:off x="1670663" y="18208"/>
            <a:ext cx="5802673" cy="1213703"/>
          </a:xfrm>
          <a:prstGeom prst="rect">
            <a:avLst/>
          </a:prstGeom>
        </p:spPr>
        <p:txBody>
          <a:bodyPr spcFirstLastPara="1" wrap="square" lIns="91425" tIns="91425" rIns="91425" bIns="91425" anchor="t" anchorCtr="0">
            <a:noAutofit/>
          </a:bodyPr>
          <a:lstStyle/>
          <a:p>
            <a:r>
              <a:rPr lang="en" sz="4400"/>
              <a:t>Components of HELIX</a:t>
            </a:r>
          </a:p>
        </p:txBody>
      </p:sp>
      <p:sp>
        <p:nvSpPr>
          <p:cNvPr id="4" name="Google Shape;174;p33">
            <a:extLst>
              <a:ext uri="{FF2B5EF4-FFF2-40B4-BE49-F238E27FC236}">
                <a16:creationId xmlns:a16="http://schemas.microsoft.com/office/drawing/2014/main" id="{BDC7E367-8E41-AC2C-5DD5-A76A546B1AB6}"/>
              </a:ext>
            </a:extLst>
          </p:cNvPr>
          <p:cNvSpPr txBox="1">
            <a:spLocks/>
          </p:cNvSpPr>
          <p:nvPr/>
        </p:nvSpPr>
        <p:spPr>
          <a:xfrm>
            <a:off x="307299" y="4787634"/>
            <a:ext cx="3322194" cy="3507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1600"/>
              </a:spcAft>
              <a:buNone/>
            </a:pPr>
            <a:r>
              <a:rPr lang="en" sz="1100"/>
              <a:t>Image credit: University of Chicago, HELIX Team.</a:t>
            </a:r>
            <a:endParaRPr lang="en-US"/>
          </a:p>
        </p:txBody>
      </p:sp>
      <p:grpSp>
        <p:nvGrpSpPr>
          <p:cNvPr id="35" name="Group 34">
            <a:extLst>
              <a:ext uri="{FF2B5EF4-FFF2-40B4-BE49-F238E27FC236}">
                <a16:creationId xmlns:a16="http://schemas.microsoft.com/office/drawing/2014/main" id="{688CECA4-0A8A-4939-8D3B-1DC2D3EBC79C}"/>
              </a:ext>
            </a:extLst>
          </p:cNvPr>
          <p:cNvGrpSpPr/>
          <p:nvPr/>
        </p:nvGrpSpPr>
        <p:grpSpPr>
          <a:xfrm>
            <a:off x="6060699" y="3539825"/>
            <a:ext cx="555394" cy="470564"/>
            <a:chOff x="5583816" y="1484479"/>
            <a:chExt cx="1118102" cy="804671"/>
          </a:xfrm>
        </p:grpSpPr>
        <p:sp>
          <p:nvSpPr>
            <p:cNvPr id="32" name="Google Shape;4707;p63">
              <a:extLst>
                <a:ext uri="{FF2B5EF4-FFF2-40B4-BE49-F238E27FC236}">
                  <a16:creationId xmlns:a16="http://schemas.microsoft.com/office/drawing/2014/main" id="{9C72ECED-C8C9-826F-3E56-673936086814}"/>
                </a:ext>
              </a:extLst>
            </p:cNvPr>
            <p:cNvSpPr/>
            <p:nvPr/>
          </p:nvSpPr>
          <p:spPr>
            <a:xfrm rot="16200000">
              <a:off x="5769876" y="1574892"/>
              <a:ext cx="546315" cy="623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bg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4708;p63">
              <a:extLst>
                <a:ext uri="{FF2B5EF4-FFF2-40B4-BE49-F238E27FC236}">
                  <a16:creationId xmlns:a16="http://schemas.microsoft.com/office/drawing/2014/main" id="{4A9002E3-A6FC-F04B-B2AB-91FD08AE3DA2}"/>
                </a:ext>
              </a:extLst>
            </p:cNvPr>
            <p:cNvSpPr/>
            <p:nvPr/>
          </p:nvSpPr>
          <p:spPr>
            <a:xfrm rot="16200000">
              <a:off x="5718249" y="1350046"/>
              <a:ext cx="804671" cy="1073538"/>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bg2">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4709;p63">
              <a:extLst>
                <a:ext uri="{FF2B5EF4-FFF2-40B4-BE49-F238E27FC236}">
                  <a16:creationId xmlns:a16="http://schemas.microsoft.com/office/drawing/2014/main" id="{76259429-474C-B8F3-66FC-67634E15FBA9}"/>
                </a:ext>
              </a:extLst>
            </p:cNvPr>
            <p:cNvSpPr/>
            <p:nvPr/>
          </p:nvSpPr>
          <p:spPr>
            <a:xfrm rot="16200000">
              <a:off x="6517908" y="1813253"/>
              <a:ext cx="221983" cy="146037"/>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chemeClr val="bg2">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47" name="Group 46">
            <a:extLst>
              <a:ext uri="{FF2B5EF4-FFF2-40B4-BE49-F238E27FC236}">
                <a16:creationId xmlns:a16="http://schemas.microsoft.com/office/drawing/2014/main" id="{35C1C9BE-68A1-F399-E257-7F7C6EF6DF13}"/>
              </a:ext>
            </a:extLst>
          </p:cNvPr>
          <p:cNvGrpSpPr/>
          <p:nvPr/>
        </p:nvGrpSpPr>
        <p:grpSpPr>
          <a:xfrm>
            <a:off x="6039334" y="1530412"/>
            <a:ext cx="555394" cy="470564"/>
            <a:chOff x="5662946" y="2284578"/>
            <a:chExt cx="1126894" cy="804671"/>
          </a:xfrm>
        </p:grpSpPr>
        <p:sp>
          <p:nvSpPr>
            <p:cNvPr id="37" name="Google Shape;4707;p63">
              <a:extLst>
                <a:ext uri="{FF2B5EF4-FFF2-40B4-BE49-F238E27FC236}">
                  <a16:creationId xmlns:a16="http://schemas.microsoft.com/office/drawing/2014/main" id="{C331D0D4-3F92-3931-A166-45D136D05A96}"/>
                </a:ext>
              </a:extLst>
            </p:cNvPr>
            <p:cNvSpPr/>
            <p:nvPr/>
          </p:nvSpPr>
          <p:spPr>
            <a:xfrm rot="16200000">
              <a:off x="5857798" y="2374991"/>
              <a:ext cx="546315" cy="623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4708;p63">
              <a:extLst>
                <a:ext uri="{FF2B5EF4-FFF2-40B4-BE49-F238E27FC236}">
                  <a16:creationId xmlns:a16="http://schemas.microsoft.com/office/drawing/2014/main" id="{D7A795CF-C7A4-055E-D759-B6F502589958}"/>
                </a:ext>
              </a:extLst>
            </p:cNvPr>
            <p:cNvSpPr/>
            <p:nvPr/>
          </p:nvSpPr>
          <p:spPr>
            <a:xfrm rot="16200000">
              <a:off x="5797379" y="2150145"/>
              <a:ext cx="804671" cy="1073538"/>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1">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4709;p63">
              <a:extLst>
                <a:ext uri="{FF2B5EF4-FFF2-40B4-BE49-F238E27FC236}">
                  <a16:creationId xmlns:a16="http://schemas.microsoft.com/office/drawing/2014/main" id="{DC04D747-D338-C08A-0340-685807DCB991}"/>
                </a:ext>
              </a:extLst>
            </p:cNvPr>
            <p:cNvSpPr/>
            <p:nvPr/>
          </p:nvSpPr>
          <p:spPr>
            <a:xfrm rot="16200000">
              <a:off x="6605830" y="2613352"/>
              <a:ext cx="221983" cy="146037"/>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chemeClr val="accent1">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48" name="Group 47">
            <a:extLst>
              <a:ext uri="{FF2B5EF4-FFF2-40B4-BE49-F238E27FC236}">
                <a16:creationId xmlns:a16="http://schemas.microsoft.com/office/drawing/2014/main" id="{85C5B7A2-BD43-E940-AF24-B8286D010069}"/>
              </a:ext>
            </a:extLst>
          </p:cNvPr>
          <p:cNvGrpSpPr/>
          <p:nvPr/>
        </p:nvGrpSpPr>
        <p:grpSpPr>
          <a:xfrm>
            <a:off x="6039334" y="2603071"/>
            <a:ext cx="555395" cy="470564"/>
            <a:chOff x="5627776" y="3269315"/>
            <a:chExt cx="1109309" cy="804671"/>
          </a:xfrm>
        </p:grpSpPr>
        <p:sp>
          <p:nvSpPr>
            <p:cNvPr id="44" name="Google Shape;4707;p63">
              <a:extLst>
                <a:ext uri="{FF2B5EF4-FFF2-40B4-BE49-F238E27FC236}">
                  <a16:creationId xmlns:a16="http://schemas.microsoft.com/office/drawing/2014/main" id="{36E5787D-C002-597A-E369-36A70DC39A1A}"/>
                </a:ext>
              </a:extLst>
            </p:cNvPr>
            <p:cNvSpPr/>
            <p:nvPr/>
          </p:nvSpPr>
          <p:spPr>
            <a:xfrm rot="16200000">
              <a:off x="5805043" y="3350936"/>
              <a:ext cx="546315" cy="623903"/>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4708;p63">
              <a:extLst>
                <a:ext uri="{FF2B5EF4-FFF2-40B4-BE49-F238E27FC236}">
                  <a16:creationId xmlns:a16="http://schemas.microsoft.com/office/drawing/2014/main" id="{A47253CE-55B8-D20F-5174-91EA8F6CAAED}"/>
                </a:ext>
              </a:extLst>
            </p:cNvPr>
            <p:cNvSpPr/>
            <p:nvPr/>
          </p:nvSpPr>
          <p:spPr>
            <a:xfrm rot="16200000">
              <a:off x="5762209" y="3134882"/>
              <a:ext cx="804671" cy="1073538"/>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6">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4709;p63">
              <a:extLst>
                <a:ext uri="{FF2B5EF4-FFF2-40B4-BE49-F238E27FC236}">
                  <a16:creationId xmlns:a16="http://schemas.microsoft.com/office/drawing/2014/main" id="{B1206F80-8DDE-05C5-192A-529236BFF4CB}"/>
                </a:ext>
              </a:extLst>
            </p:cNvPr>
            <p:cNvSpPr/>
            <p:nvPr/>
          </p:nvSpPr>
          <p:spPr>
            <a:xfrm rot="16200000">
              <a:off x="6553075" y="3589297"/>
              <a:ext cx="221983" cy="146037"/>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chemeClr val="accent6">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50" name="Google Shape;174;p33">
            <a:extLst>
              <a:ext uri="{FF2B5EF4-FFF2-40B4-BE49-F238E27FC236}">
                <a16:creationId xmlns:a16="http://schemas.microsoft.com/office/drawing/2014/main" id="{87509262-1D8D-C17B-E5FF-7E20B18EDEB4}"/>
              </a:ext>
            </a:extLst>
          </p:cNvPr>
          <p:cNvSpPr txBox="1">
            <a:spLocks/>
          </p:cNvSpPr>
          <p:nvPr/>
        </p:nvSpPr>
        <p:spPr>
          <a:xfrm>
            <a:off x="6597940" y="3401496"/>
            <a:ext cx="2529394" cy="755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1600"/>
              </a:spcAft>
              <a:buNone/>
            </a:pPr>
            <a:r>
              <a:rPr lang="en"/>
              <a:t>Time of Flight Detector (</a:t>
            </a:r>
            <a:r>
              <a:rPr lang="en" err="1"/>
              <a:t>TOF</a:t>
            </a:r>
            <a:r>
              <a:rPr lang="en"/>
              <a:t>)</a:t>
            </a:r>
            <a:endParaRPr lang="en-US" err="1"/>
          </a:p>
        </p:txBody>
      </p:sp>
      <p:sp>
        <p:nvSpPr>
          <p:cNvPr id="52" name="Google Shape;174;p33">
            <a:extLst>
              <a:ext uri="{FF2B5EF4-FFF2-40B4-BE49-F238E27FC236}">
                <a16:creationId xmlns:a16="http://schemas.microsoft.com/office/drawing/2014/main" id="{B682B42D-2762-2051-AB2A-B3A1EB93AB23}"/>
              </a:ext>
            </a:extLst>
          </p:cNvPr>
          <p:cNvSpPr txBox="1">
            <a:spLocks/>
          </p:cNvSpPr>
          <p:nvPr/>
        </p:nvSpPr>
        <p:spPr>
          <a:xfrm>
            <a:off x="6576575" y="1430708"/>
            <a:ext cx="2328506" cy="6473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1600"/>
              </a:spcAft>
              <a:buNone/>
            </a:pPr>
            <a:r>
              <a:rPr lang="en"/>
              <a:t>Drift Chamber Tracker (DCT)</a:t>
            </a:r>
          </a:p>
        </p:txBody>
      </p:sp>
      <p:sp>
        <p:nvSpPr>
          <p:cNvPr id="53" name="Google Shape;174;p33">
            <a:extLst>
              <a:ext uri="{FF2B5EF4-FFF2-40B4-BE49-F238E27FC236}">
                <a16:creationId xmlns:a16="http://schemas.microsoft.com/office/drawing/2014/main" id="{A0D15017-007F-5536-3012-DBD76557D40F}"/>
              </a:ext>
            </a:extLst>
          </p:cNvPr>
          <p:cNvSpPr txBox="1">
            <a:spLocks/>
          </p:cNvSpPr>
          <p:nvPr/>
        </p:nvSpPr>
        <p:spPr>
          <a:xfrm>
            <a:off x="6576574" y="2442057"/>
            <a:ext cx="2534497" cy="7991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1600"/>
              </a:spcAft>
              <a:buNone/>
            </a:pPr>
            <a:r>
              <a:rPr lang="en"/>
              <a:t>Ring Imaging Cherenkov Detector (RICH)</a:t>
            </a:r>
            <a:endParaRPr lang="en-US"/>
          </a:p>
        </p:txBody>
      </p:sp>
      <p:sp>
        <p:nvSpPr>
          <p:cNvPr id="3" name="Google Shape;174;p33">
            <a:extLst>
              <a:ext uri="{FF2B5EF4-FFF2-40B4-BE49-F238E27FC236}">
                <a16:creationId xmlns:a16="http://schemas.microsoft.com/office/drawing/2014/main" id="{EB52303B-399A-DDF6-8DCD-6445E7F60D74}"/>
              </a:ext>
            </a:extLst>
          </p:cNvPr>
          <p:cNvSpPr txBox="1">
            <a:spLocks/>
          </p:cNvSpPr>
          <p:nvPr/>
        </p:nvSpPr>
        <p:spPr>
          <a:xfrm>
            <a:off x="4949773" y="3529062"/>
            <a:ext cx="1110849" cy="4847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lgn="r">
              <a:spcAft>
                <a:spcPts val="1600"/>
              </a:spcAft>
              <a:buNone/>
            </a:pPr>
            <a:r>
              <a:rPr lang="en"/>
              <a:t>Charge</a:t>
            </a:r>
            <a:endParaRPr lang="en-US"/>
          </a:p>
        </p:txBody>
      </p:sp>
      <p:sp>
        <p:nvSpPr>
          <p:cNvPr id="5" name="Google Shape;174;p33">
            <a:extLst>
              <a:ext uri="{FF2B5EF4-FFF2-40B4-BE49-F238E27FC236}">
                <a16:creationId xmlns:a16="http://schemas.microsoft.com/office/drawing/2014/main" id="{2E63A987-6B4F-E396-48FB-2BAB571C50CE}"/>
              </a:ext>
            </a:extLst>
          </p:cNvPr>
          <p:cNvSpPr txBox="1">
            <a:spLocks/>
          </p:cNvSpPr>
          <p:nvPr/>
        </p:nvSpPr>
        <p:spPr>
          <a:xfrm>
            <a:off x="4504710" y="1523929"/>
            <a:ext cx="1534547" cy="474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lgn="r">
              <a:spcAft>
                <a:spcPts val="1600"/>
              </a:spcAft>
              <a:buNone/>
            </a:pPr>
            <a:r>
              <a:rPr lang="en" dirty="0"/>
              <a:t>Momentum</a:t>
            </a:r>
            <a:endParaRPr lang="en-US" dirty="0"/>
          </a:p>
        </p:txBody>
      </p:sp>
      <p:sp>
        <p:nvSpPr>
          <p:cNvPr id="6" name="Google Shape;174;p33">
            <a:extLst>
              <a:ext uri="{FF2B5EF4-FFF2-40B4-BE49-F238E27FC236}">
                <a16:creationId xmlns:a16="http://schemas.microsoft.com/office/drawing/2014/main" id="{6B3610DF-35A1-7EA8-A8B8-83730995425A}"/>
              </a:ext>
            </a:extLst>
          </p:cNvPr>
          <p:cNvSpPr txBox="1">
            <a:spLocks/>
          </p:cNvSpPr>
          <p:nvPr/>
        </p:nvSpPr>
        <p:spPr>
          <a:xfrm>
            <a:off x="4928408" y="2600946"/>
            <a:ext cx="1110849" cy="4847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lgn="r">
              <a:spcAft>
                <a:spcPts val="1600"/>
              </a:spcAft>
              <a:buNone/>
            </a:pPr>
            <a:r>
              <a:rPr lang="en"/>
              <a:t>Velocity</a:t>
            </a:r>
            <a:endParaRPr lang="en-US"/>
          </a:p>
        </p:txBody>
      </p:sp>
      <p:sp>
        <p:nvSpPr>
          <p:cNvPr id="7" name="Rectangle 6">
            <a:extLst>
              <a:ext uri="{FF2B5EF4-FFF2-40B4-BE49-F238E27FC236}">
                <a16:creationId xmlns:a16="http://schemas.microsoft.com/office/drawing/2014/main" id="{91FFCD67-F1E7-70C5-2C40-B005F2A682E6}"/>
              </a:ext>
            </a:extLst>
          </p:cNvPr>
          <p:cNvSpPr/>
          <p:nvPr/>
        </p:nvSpPr>
        <p:spPr>
          <a:xfrm>
            <a:off x="385762" y="1628774"/>
            <a:ext cx="461063" cy="194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C17937-9B81-B475-59C2-55D80A1D1204}"/>
              </a:ext>
            </a:extLst>
          </p:cNvPr>
          <p:cNvSpPr/>
          <p:nvPr/>
        </p:nvSpPr>
        <p:spPr>
          <a:xfrm>
            <a:off x="617450" y="1412531"/>
            <a:ext cx="298880" cy="356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024BAD-E1AB-7063-FC4B-A80C6C095BA4}"/>
              </a:ext>
            </a:extLst>
          </p:cNvPr>
          <p:cNvSpPr/>
          <p:nvPr/>
        </p:nvSpPr>
        <p:spPr>
          <a:xfrm>
            <a:off x="640619" y="1397085"/>
            <a:ext cx="298880" cy="356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B704E3-1681-148A-3FE4-C962E283589E}"/>
              </a:ext>
            </a:extLst>
          </p:cNvPr>
          <p:cNvSpPr/>
          <p:nvPr/>
        </p:nvSpPr>
        <p:spPr>
          <a:xfrm>
            <a:off x="671510" y="1373916"/>
            <a:ext cx="298880" cy="356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CD2896-D711-09A4-B6F5-07D6D064FD64}"/>
              </a:ext>
            </a:extLst>
          </p:cNvPr>
          <p:cNvSpPr/>
          <p:nvPr/>
        </p:nvSpPr>
        <p:spPr>
          <a:xfrm>
            <a:off x="385759" y="2910787"/>
            <a:ext cx="654136" cy="495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56616-F56C-B64A-41D2-7DA8C95DB1A4}"/>
              </a:ext>
            </a:extLst>
          </p:cNvPr>
          <p:cNvSpPr/>
          <p:nvPr/>
        </p:nvSpPr>
        <p:spPr>
          <a:xfrm>
            <a:off x="385758" y="3466840"/>
            <a:ext cx="839487" cy="4340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46563E-6F40-D3AC-379E-3CA2CC34DB77}"/>
              </a:ext>
            </a:extLst>
          </p:cNvPr>
          <p:cNvSpPr/>
          <p:nvPr/>
        </p:nvSpPr>
        <p:spPr>
          <a:xfrm>
            <a:off x="385757" y="3683083"/>
            <a:ext cx="584630" cy="3954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6" name="Rectangle 15">
            <a:extLst>
              <a:ext uri="{FF2B5EF4-FFF2-40B4-BE49-F238E27FC236}">
                <a16:creationId xmlns:a16="http://schemas.microsoft.com/office/drawing/2014/main" id="{58FE6C14-0B56-E335-B69F-7CDC943A6F16}"/>
              </a:ext>
            </a:extLst>
          </p:cNvPr>
          <p:cNvSpPr/>
          <p:nvPr/>
        </p:nvSpPr>
        <p:spPr>
          <a:xfrm>
            <a:off x="972702" y="3883879"/>
            <a:ext cx="90360" cy="1560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7" name="Rectangle 16">
            <a:extLst>
              <a:ext uri="{FF2B5EF4-FFF2-40B4-BE49-F238E27FC236}">
                <a16:creationId xmlns:a16="http://schemas.microsoft.com/office/drawing/2014/main" id="{B9E28D8D-939D-0A74-B7F7-65A1B200DBB6}"/>
              </a:ext>
            </a:extLst>
          </p:cNvPr>
          <p:cNvSpPr/>
          <p:nvPr/>
        </p:nvSpPr>
        <p:spPr>
          <a:xfrm rot="3180000">
            <a:off x="858747" y="3634054"/>
            <a:ext cx="121251" cy="8819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8" name="Rectangle 17">
            <a:extLst>
              <a:ext uri="{FF2B5EF4-FFF2-40B4-BE49-F238E27FC236}">
                <a16:creationId xmlns:a16="http://schemas.microsoft.com/office/drawing/2014/main" id="{833ED36E-28F0-202B-E72F-C6A5CC6FD99C}"/>
              </a:ext>
            </a:extLst>
          </p:cNvPr>
          <p:cNvSpPr/>
          <p:nvPr/>
        </p:nvSpPr>
        <p:spPr>
          <a:xfrm>
            <a:off x="2833941" y="2439685"/>
            <a:ext cx="461062" cy="256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C5FA3F-4F3C-010F-E7AE-CD5B1CFF7E3C}"/>
              </a:ext>
            </a:extLst>
          </p:cNvPr>
          <p:cNvSpPr/>
          <p:nvPr/>
        </p:nvSpPr>
        <p:spPr>
          <a:xfrm>
            <a:off x="2779880" y="3683083"/>
            <a:ext cx="461062" cy="256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B2A600-CED9-96D5-98A8-FABFCAE22945}"/>
              </a:ext>
            </a:extLst>
          </p:cNvPr>
          <p:cNvSpPr/>
          <p:nvPr/>
        </p:nvSpPr>
        <p:spPr>
          <a:xfrm>
            <a:off x="2285610" y="2362454"/>
            <a:ext cx="885825" cy="78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D16F56C2-22A9-08AF-6944-6024474C939C}"/>
              </a:ext>
            </a:extLst>
          </p:cNvPr>
          <p:cNvSpPr/>
          <p:nvPr/>
        </p:nvSpPr>
        <p:spPr>
          <a:xfrm>
            <a:off x="899456" y="2999465"/>
            <a:ext cx="1099318" cy="116484"/>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174;p33">
            <a:extLst>
              <a:ext uri="{FF2B5EF4-FFF2-40B4-BE49-F238E27FC236}">
                <a16:creationId xmlns:a16="http://schemas.microsoft.com/office/drawing/2014/main" id="{DB86CB42-33BC-F006-A574-08F271B73DD2}"/>
              </a:ext>
            </a:extLst>
          </p:cNvPr>
          <p:cNvSpPr txBox="1">
            <a:spLocks/>
          </p:cNvSpPr>
          <p:nvPr/>
        </p:nvSpPr>
        <p:spPr>
          <a:xfrm>
            <a:off x="305520" y="2836289"/>
            <a:ext cx="621730" cy="407939"/>
          </a:xfrm>
          <a:prstGeom prst="rect">
            <a:avLst/>
          </a:prstGeom>
          <a:solidFill>
            <a:schemeClr val="bg1"/>
          </a:solid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1600"/>
              </a:spcAft>
              <a:buNone/>
            </a:pPr>
            <a:r>
              <a:rPr lang="en"/>
              <a:t>DCT</a:t>
            </a:r>
            <a:endParaRPr lang="en-US"/>
          </a:p>
        </p:txBody>
      </p:sp>
      <p:sp>
        <p:nvSpPr>
          <p:cNvPr id="29" name="Arrow: Right 28">
            <a:extLst>
              <a:ext uri="{FF2B5EF4-FFF2-40B4-BE49-F238E27FC236}">
                <a16:creationId xmlns:a16="http://schemas.microsoft.com/office/drawing/2014/main" id="{62D5C38F-23A3-9FA7-AB59-A27053B19FF8}"/>
              </a:ext>
            </a:extLst>
          </p:cNvPr>
          <p:cNvSpPr/>
          <p:nvPr/>
        </p:nvSpPr>
        <p:spPr>
          <a:xfrm rot="21180000">
            <a:off x="975360" y="3510702"/>
            <a:ext cx="744062" cy="70148"/>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174;p33">
            <a:extLst>
              <a:ext uri="{FF2B5EF4-FFF2-40B4-BE49-F238E27FC236}">
                <a16:creationId xmlns:a16="http://schemas.microsoft.com/office/drawing/2014/main" id="{680B7828-DC43-DD72-3420-D93B412B4D88}"/>
              </a:ext>
            </a:extLst>
          </p:cNvPr>
          <p:cNvSpPr txBox="1">
            <a:spLocks/>
          </p:cNvSpPr>
          <p:nvPr/>
        </p:nvSpPr>
        <p:spPr>
          <a:xfrm>
            <a:off x="305520" y="3400066"/>
            <a:ext cx="722127" cy="407939"/>
          </a:xfrm>
          <a:prstGeom prst="rect">
            <a:avLst/>
          </a:prstGeom>
          <a:solidFill>
            <a:schemeClr val="bg1"/>
          </a:solidFill>
          <a:ln>
            <a:solidFill>
              <a:schemeClr val="accent3"/>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1600"/>
              </a:spcAft>
              <a:buNone/>
            </a:pPr>
            <a:r>
              <a:rPr lang="en"/>
              <a:t>RICH</a:t>
            </a:r>
            <a:endParaRPr lang="en-US"/>
          </a:p>
        </p:txBody>
      </p:sp>
      <p:sp>
        <p:nvSpPr>
          <p:cNvPr id="31" name="Arrow: Right 30">
            <a:extLst>
              <a:ext uri="{FF2B5EF4-FFF2-40B4-BE49-F238E27FC236}">
                <a16:creationId xmlns:a16="http://schemas.microsoft.com/office/drawing/2014/main" id="{60ED1CF6-D28E-2669-4D94-3DAE6ABA10C6}"/>
              </a:ext>
            </a:extLst>
          </p:cNvPr>
          <p:cNvSpPr/>
          <p:nvPr/>
        </p:nvSpPr>
        <p:spPr>
          <a:xfrm rot="1620000">
            <a:off x="789486" y="1593791"/>
            <a:ext cx="566432" cy="46978"/>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174;p33">
            <a:extLst>
              <a:ext uri="{FF2B5EF4-FFF2-40B4-BE49-F238E27FC236}">
                <a16:creationId xmlns:a16="http://schemas.microsoft.com/office/drawing/2014/main" id="{D1692AC3-FAB6-B212-8325-90586C8EF29A}"/>
              </a:ext>
            </a:extLst>
          </p:cNvPr>
          <p:cNvSpPr txBox="1">
            <a:spLocks/>
          </p:cNvSpPr>
          <p:nvPr/>
        </p:nvSpPr>
        <p:spPr>
          <a:xfrm>
            <a:off x="305519" y="1229911"/>
            <a:ext cx="668068" cy="639627"/>
          </a:xfrm>
          <a:prstGeom prst="rect">
            <a:avLst/>
          </a:prstGeom>
          <a:solidFill>
            <a:schemeClr val="bg1"/>
          </a:solidFill>
          <a:ln>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1600"/>
              </a:spcAft>
              <a:buNone/>
            </a:pPr>
            <a:r>
              <a:rPr lang="en"/>
              <a:t>Top </a:t>
            </a:r>
            <a:r>
              <a:rPr lang="en" err="1"/>
              <a:t>TOF</a:t>
            </a:r>
            <a:endParaRPr lang="en-US" err="1"/>
          </a:p>
        </p:txBody>
      </p:sp>
      <p:sp>
        <p:nvSpPr>
          <p:cNvPr id="40" name="Arrow: Right 39">
            <a:extLst>
              <a:ext uri="{FF2B5EF4-FFF2-40B4-BE49-F238E27FC236}">
                <a16:creationId xmlns:a16="http://schemas.microsoft.com/office/drawing/2014/main" id="{89A786A5-E179-79F2-6254-882D394ED3C6}"/>
              </a:ext>
            </a:extLst>
          </p:cNvPr>
          <p:cNvSpPr/>
          <p:nvPr/>
        </p:nvSpPr>
        <p:spPr>
          <a:xfrm rot="-600000">
            <a:off x="1106128" y="4543966"/>
            <a:ext cx="566432" cy="46978"/>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174;p33">
            <a:extLst>
              <a:ext uri="{FF2B5EF4-FFF2-40B4-BE49-F238E27FC236}">
                <a16:creationId xmlns:a16="http://schemas.microsoft.com/office/drawing/2014/main" id="{45C13AAC-1DB0-6597-66CF-A3685A8E7836}"/>
              </a:ext>
            </a:extLst>
          </p:cNvPr>
          <p:cNvSpPr txBox="1">
            <a:spLocks/>
          </p:cNvSpPr>
          <p:nvPr/>
        </p:nvSpPr>
        <p:spPr>
          <a:xfrm>
            <a:off x="305519" y="4180087"/>
            <a:ext cx="930648" cy="624181"/>
          </a:xfrm>
          <a:prstGeom prst="rect">
            <a:avLst/>
          </a:prstGeom>
          <a:solidFill>
            <a:schemeClr val="bg1"/>
          </a:solidFill>
          <a:ln>
            <a:solidFill>
              <a:schemeClr val="bg2"/>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1600"/>
              </a:spcAft>
              <a:buNone/>
            </a:pPr>
            <a:r>
              <a:rPr lang="en"/>
              <a:t>Bottom TOF</a:t>
            </a:r>
            <a:endParaRPr lang="en-US" err="1"/>
          </a:p>
        </p:txBody>
      </p:sp>
      <p:sp>
        <p:nvSpPr>
          <p:cNvPr id="43" name="Rectangle 42">
            <a:extLst>
              <a:ext uri="{FF2B5EF4-FFF2-40B4-BE49-F238E27FC236}">
                <a16:creationId xmlns:a16="http://schemas.microsoft.com/office/drawing/2014/main" id="{295D870F-A4EA-1501-512D-7F58E26DA106}"/>
              </a:ext>
            </a:extLst>
          </p:cNvPr>
          <p:cNvSpPr/>
          <p:nvPr/>
        </p:nvSpPr>
        <p:spPr>
          <a:xfrm rot="3180000">
            <a:off x="2881832" y="2336210"/>
            <a:ext cx="152142" cy="4340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49" name="Rectangle 48">
            <a:extLst>
              <a:ext uri="{FF2B5EF4-FFF2-40B4-BE49-F238E27FC236}">
                <a16:creationId xmlns:a16="http://schemas.microsoft.com/office/drawing/2014/main" id="{3EDDB482-B203-7D58-4917-2F9036578095}"/>
              </a:ext>
            </a:extLst>
          </p:cNvPr>
          <p:cNvSpPr/>
          <p:nvPr/>
        </p:nvSpPr>
        <p:spPr>
          <a:xfrm rot="3120000">
            <a:off x="2613620" y="2596468"/>
            <a:ext cx="44023" cy="295018"/>
          </a:xfrm>
          <a:prstGeom prst="rect">
            <a:avLst/>
          </a:prstGeom>
          <a:solidFill>
            <a:srgbClr val="161E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1" name="Rectangle 50">
            <a:extLst>
              <a:ext uri="{FF2B5EF4-FFF2-40B4-BE49-F238E27FC236}">
                <a16:creationId xmlns:a16="http://schemas.microsoft.com/office/drawing/2014/main" id="{9D58E254-ECF7-EEBF-8A63-0083D92B8567}"/>
              </a:ext>
            </a:extLst>
          </p:cNvPr>
          <p:cNvSpPr/>
          <p:nvPr/>
        </p:nvSpPr>
        <p:spPr>
          <a:xfrm rot="8580000">
            <a:off x="2439005" y="2811528"/>
            <a:ext cx="128974" cy="55608"/>
          </a:xfrm>
          <a:prstGeom prst="rect">
            <a:avLst/>
          </a:prstGeom>
          <a:solidFill>
            <a:srgbClr val="3B3B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5" name="Rectangle 54">
            <a:extLst>
              <a:ext uri="{FF2B5EF4-FFF2-40B4-BE49-F238E27FC236}">
                <a16:creationId xmlns:a16="http://schemas.microsoft.com/office/drawing/2014/main" id="{DE3C9404-806F-338D-3A2F-311E8ACDFC63}"/>
              </a:ext>
            </a:extLst>
          </p:cNvPr>
          <p:cNvSpPr/>
          <p:nvPr/>
        </p:nvSpPr>
        <p:spPr>
          <a:xfrm rot="10800000">
            <a:off x="2439002" y="2873311"/>
            <a:ext cx="28578" cy="40163"/>
          </a:xfrm>
          <a:prstGeom prst="rect">
            <a:avLst/>
          </a:prstGeom>
          <a:solidFill>
            <a:srgbClr val="C5A9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6" name="Rectangle 55">
            <a:extLst>
              <a:ext uri="{FF2B5EF4-FFF2-40B4-BE49-F238E27FC236}">
                <a16:creationId xmlns:a16="http://schemas.microsoft.com/office/drawing/2014/main" id="{B91BDAB4-D090-457B-AFEF-BD03F6F05FBC}"/>
              </a:ext>
            </a:extLst>
          </p:cNvPr>
          <p:cNvSpPr/>
          <p:nvPr/>
        </p:nvSpPr>
        <p:spPr>
          <a:xfrm rot="10800000">
            <a:off x="2408110" y="2888756"/>
            <a:ext cx="28578" cy="40163"/>
          </a:xfrm>
          <a:prstGeom prst="rect">
            <a:avLst/>
          </a:prstGeom>
          <a:solidFill>
            <a:srgbClr val="C5A9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7" name="Rectangle 56">
            <a:extLst>
              <a:ext uri="{FF2B5EF4-FFF2-40B4-BE49-F238E27FC236}">
                <a16:creationId xmlns:a16="http://schemas.microsoft.com/office/drawing/2014/main" id="{F2722AE6-71FD-CFE6-04C1-C40D54E383DC}"/>
              </a:ext>
            </a:extLst>
          </p:cNvPr>
          <p:cNvSpPr/>
          <p:nvPr/>
        </p:nvSpPr>
        <p:spPr>
          <a:xfrm rot="10800000">
            <a:off x="2415833" y="2865587"/>
            <a:ext cx="28578" cy="40163"/>
          </a:xfrm>
          <a:prstGeom prst="rect">
            <a:avLst/>
          </a:prstGeom>
          <a:solidFill>
            <a:srgbClr val="C5A9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8" name="Rectangle 57">
            <a:extLst>
              <a:ext uri="{FF2B5EF4-FFF2-40B4-BE49-F238E27FC236}">
                <a16:creationId xmlns:a16="http://schemas.microsoft.com/office/drawing/2014/main" id="{4ED2AFB6-EBF5-90FE-FBAE-3648A2FD23E1}"/>
              </a:ext>
            </a:extLst>
          </p:cNvPr>
          <p:cNvSpPr/>
          <p:nvPr/>
        </p:nvSpPr>
        <p:spPr>
          <a:xfrm rot="10800000">
            <a:off x="2423555" y="2888755"/>
            <a:ext cx="28578" cy="40163"/>
          </a:xfrm>
          <a:prstGeom prst="rect">
            <a:avLst/>
          </a:prstGeom>
          <a:solidFill>
            <a:srgbClr val="C5A9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 name="Rectangle 12">
            <a:extLst>
              <a:ext uri="{FF2B5EF4-FFF2-40B4-BE49-F238E27FC236}">
                <a16:creationId xmlns:a16="http://schemas.microsoft.com/office/drawing/2014/main" id="{E74D7DFA-93EC-724C-B757-93D4F2DCED3B}"/>
              </a:ext>
            </a:extLst>
          </p:cNvPr>
          <p:cNvSpPr/>
          <p:nvPr/>
        </p:nvSpPr>
        <p:spPr>
          <a:xfrm rot="14880000" flipV="1">
            <a:off x="2585269" y="3774536"/>
            <a:ext cx="106954" cy="181905"/>
          </a:xfrm>
          <a:prstGeom prst="rect">
            <a:avLst/>
          </a:prstGeom>
          <a:solidFill>
            <a:srgbClr val="757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 name="Rectangle 13">
            <a:extLst>
              <a:ext uri="{FF2B5EF4-FFF2-40B4-BE49-F238E27FC236}">
                <a16:creationId xmlns:a16="http://schemas.microsoft.com/office/drawing/2014/main" id="{653C7FCD-8B1E-F9C9-7A6C-A25FD893ACE5}"/>
              </a:ext>
            </a:extLst>
          </p:cNvPr>
          <p:cNvSpPr/>
          <p:nvPr/>
        </p:nvSpPr>
        <p:spPr>
          <a:xfrm rot="14400000" flipV="1">
            <a:off x="2725694" y="3702690"/>
            <a:ext cx="106954" cy="181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1" name="Rectangle 20">
            <a:extLst>
              <a:ext uri="{FF2B5EF4-FFF2-40B4-BE49-F238E27FC236}">
                <a16:creationId xmlns:a16="http://schemas.microsoft.com/office/drawing/2014/main" id="{CAAF2782-6E95-1DF3-4183-6CC493D0AD91}"/>
              </a:ext>
            </a:extLst>
          </p:cNvPr>
          <p:cNvSpPr/>
          <p:nvPr/>
        </p:nvSpPr>
        <p:spPr>
          <a:xfrm rot="5580000">
            <a:off x="2475806" y="2888755"/>
            <a:ext cx="28578" cy="40163"/>
          </a:xfrm>
          <a:prstGeom prst="rect">
            <a:avLst/>
          </a:prstGeom>
          <a:solidFill>
            <a:srgbClr val="C5A9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2" name="Rectangle 21">
            <a:extLst>
              <a:ext uri="{FF2B5EF4-FFF2-40B4-BE49-F238E27FC236}">
                <a16:creationId xmlns:a16="http://schemas.microsoft.com/office/drawing/2014/main" id="{FB10161C-ED6E-F026-416A-31254FED327A}"/>
              </a:ext>
            </a:extLst>
          </p:cNvPr>
          <p:cNvSpPr/>
          <p:nvPr/>
        </p:nvSpPr>
        <p:spPr>
          <a:xfrm rot="5580000">
            <a:off x="2449680" y="2882223"/>
            <a:ext cx="28578" cy="40163"/>
          </a:xfrm>
          <a:prstGeom prst="rect">
            <a:avLst/>
          </a:prstGeom>
          <a:solidFill>
            <a:srgbClr val="C5A9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3" name="Rectangle 22">
            <a:extLst>
              <a:ext uri="{FF2B5EF4-FFF2-40B4-BE49-F238E27FC236}">
                <a16:creationId xmlns:a16="http://schemas.microsoft.com/office/drawing/2014/main" id="{1E6EB895-1A30-B8D3-FD7A-F6EEADAD1F19}"/>
              </a:ext>
            </a:extLst>
          </p:cNvPr>
          <p:cNvSpPr/>
          <p:nvPr/>
        </p:nvSpPr>
        <p:spPr>
          <a:xfrm rot="5580000">
            <a:off x="2475805" y="2869160"/>
            <a:ext cx="28578" cy="40163"/>
          </a:xfrm>
          <a:prstGeom prst="rect">
            <a:avLst/>
          </a:prstGeom>
          <a:solidFill>
            <a:srgbClr val="C5A9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5" name="Google Shape;147;p31">
            <a:extLst>
              <a:ext uri="{FF2B5EF4-FFF2-40B4-BE49-F238E27FC236}">
                <a16:creationId xmlns:a16="http://schemas.microsoft.com/office/drawing/2014/main" id="{BA205B0C-1846-8880-7955-75D5C03F1D31}"/>
              </a:ext>
            </a:extLst>
          </p:cNvPr>
          <p:cNvSpPr txBox="1">
            <a:spLocks/>
          </p:cNvSpPr>
          <p:nvPr/>
        </p:nvSpPr>
        <p:spPr>
          <a:xfrm flipH="1">
            <a:off x="8342571" y="4761690"/>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4</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idx="6"/>
          </p:nvPr>
        </p:nvSpPr>
        <p:spPr>
          <a:xfrm>
            <a:off x="4634556" y="259460"/>
            <a:ext cx="4302000" cy="630000"/>
          </a:xfrm>
          <a:prstGeom prst="rect">
            <a:avLst/>
          </a:prstGeom>
        </p:spPr>
        <p:txBody>
          <a:bodyPr spcFirstLastPara="1" wrap="square" lIns="91425" tIns="91425" rIns="91425" bIns="91425" anchor="t" anchorCtr="0">
            <a:noAutofit/>
          </a:bodyPr>
          <a:lstStyle/>
          <a:p>
            <a:r>
              <a:rPr lang="en" err="1"/>
              <a:t>TOF</a:t>
            </a:r>
            <a:r>
              <a:rPr lang="en"/>
              <a:t> Detector</a:t>
            </a:r>
            <a:endParaRPr lang="en-US"/>
          </a:p>
        </p:txBody>
      </p:sp>
      <p:sp>
        <p:nvSpPr>
          <p:cNvPr id="222" name="Google Shape;222;p34"/>
          <p:cNvSpPr/>
          <p:nvPr/>
        </p:nvSpPr>
        <p:spPr>
          <a:xfrm rot="5990292">
            <a:off x="4771476" y="3609771"/>
            <a:ext cx="1931965" cy="881657"/>
          </a:xfrm>
          <a:custGeom>
            <a:avLst/>
            <a:gdLst/>
            <a:ahLst/>
            <a:cxnLst/>
            <a:rect l="l" t="t" r="r" b="b"/>
            <a:pathLst>
              <a:path w="91506" h="41759" extrusionOk="0">
                <a:moveTo>
                  <a:pt x="68494" y="4454"/>
                </a:moveTo>
                <a:cubicBezTo>
                  <a:pt x="72710" y="4454"/>
                  <a:pt x="76855" y="6104"/>
                  <a:pt x="79946" y="9204"/>
                </a:cubicBezTo>
                <a:cubicBezTo>
                  <a:pt x="84553" y="13825"/>
                  <a:pt x="85923" y="20778"/>
                  <a:pt x="83408" y="26812"/>
                </a:cubicBezTo>
                <a:cubicBezTo>
                  <a:pt x="80911" y="32836"/>
                  <a:pt x="75021" y="36747"/>
                  <a:pt x="68506" y="36747"/>
                </a:cubicBezTo>
                <a:cubicBezTo>
                  <a:pt x="68494" y="36747"/>
                  <a:pt x="68482" y="36747"/>
                  <a:pt x="68470" y="36747"/>
                </a:cubicBezTo>
                <a:cubicBezTo>
                  <a:pt x="59553" y="36733"/>
                  <a:pt x="52346" y="29497"/>
                  <a:pt x="52360" y="20580"/>
                </a:cubicBezTo>
                <a:cubicBezTo>
                  <a:pt x="52360" y="14037"/>
                  <a:pt x="56317" y="8158"/>
                  <a:pt x="62351" y="5671"/>
                </a:cubicBezTo>
                <a:cubicBezTo>
                  <a:pt x="64338" y="4852"/>
                  <a:pt x="66425" y="4454"/>
                  <a:pt x="68494" y="4454"/>
                </a:cubicBezTo>
                <a:close/>
                <a:moveTo>
                  <a:pt x="69707" y="1"/>
                </a:moveTo>
                <a:cubicBezTo>
                  <a:pt x="67735" y="1"/>
                  <a:pt x="65749" y="280"/>
                  <a:pt x="63807" y="852"/>
                </a:cubicBezTo>
                <a:cubicBezTo>
                  <a:pt x="52010" y="2757"/>
                  <a:pt x="44539" y="16878"/>
                  <a:pt x="24919" y="16878"/>
                </a:cubicBezTo>
                <a:cubicBezTo>
                  <a:pt x="24889" y="16878"/>
                  <a:pt x="24860" y="16878"/>
                  <a:pt x="24831" y="16878"/>
                </a:cubicBezTo>
                <a:cubicBezTo>
                  <a:pt x="20520" y="16863"/>
                  <a:pt x="10826" y="15987"/>
                  <a:pt x="1682" y="15040"/>
                </a:cubicBezTo>
                <a:lnTo>
                  <a:pt x="1682" y="15040"/>
                </a:lnTo>
                <a:cubicBezTo>
                  <a:pt x="1795" y="16143"/>
                  <a:pt x="1824" y="17245"/>
                  <a:pt x="1781" y="18347"/>
                </a:cubicBezTo>
                <a:cubicBezTo>
                  <a:pt x="1640" y="20919"/>
                  <a:pt x="1046" y="23435"/>
                  <a:pt x="1" y="25767"/>
                </a:cubicBezTo>
                <a:cubicBezTo>
                  <a:pt x="9610" y="24820"/>
                  <a:pt x="20252" y="23873"/>
                  <a:pt x="24816" y="23873"/>
                </a:cubicBezTo>
                <a:cubicBezTo>
                  <a:pt x="40828" y="23915"/>
                  <a:pt x="48742" y="33257"/>
                  <a:pt x="57476" y="37807"/>
                </a:cubicBezTo>
                <a:cubicBezTo>
                  <a:pt x="61097" y="40414"/>
                  <a:pt x="65389" y="41759"/>
                  <a:pt x="69716" y="41759"/>
                </a:cubicBezTo>
                <a:cubicBezTo>
                  <a:pt x="72380" y="41759"/>
                  <a:pt x="75058" y="41249"/>
                  <a:pt x="77600" y="40210"/>
                </a:cubicBezTo>
                <a:cubicBezTo>
                  <a:pt x="84270" y="37482"/>
                  <a:pt x="89061" y="31504"/>
                  <a:pt x="90290" y="24396"/>
                </a:cubicBezTo>
                <a:cubicBezTo>
                  <a:pt x="91506" y="17302"/>
                  <a:pt x="88962" y="10066"/>
                  <a:pt x="83577" y="5275"/>
                </a:cubicBezTo>
                <a:cubicBezTo>
                  <a:pt x="79706" y="1831"/>
                  <a:pt x="74753" y="1"/>
                  <a:pt x="69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4"/>
          <p:cNvSpPr/>
          <p:nvPr/>
        </p:nvSpPr>
        <p:spPr>
          <a:xfrm rot="19746692">
            <a:off x="3599556" y="2714744"/>
            <a:ext cx="2991614" cy="960775"/>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4"/>
          <p:cNvSpPr/>
          <p:nvPr/>
        </p:nvSpPr>
        <p:spPr>
          <a:xfrm rot="21392863">
            <a:off x="5302025" y="4170180"/>
            <a:ext cx="717402" cy="717402"/>
          </a:xfrm>
          <a:prstGeom prst="ellipse">
            <a:avLst/>
          </a:prstGeom>
          <a:solidFill>
            <a:schemeClr val="accent4"/>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4"/>
          <p:cNvSpPr/>
          <p:nvPr/>
        </p:nvSpPr>
        <p:spPr>
          <a:xfrm>
            <a:off x="3889505" y="3361112"/>
            <a:ext cx="717300" cy="717300"/>
          </a:xfrm>
          <a:prstGeom prst="ellipse">
            <a:avLst/>
          </a:prstGeom>
          <a:solidFill>
            <a:schemeClr val="accen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4"/>
          <p:cNvSpPr/>
          <p:nvPr/>
        </p:nvSpPr>
        <p:spPr>
          <a:xfrm>
            <a:off x="5616168" y="2310092"/>
            <a:ext cx="717300" cy="717300"/>
          </a:xfrm>
          <a:prstGeom prst="ellipse">
            <a:avLst/>
          </a:prstGeom>
          <a:solidFill>
            <a:schemeClr val="accen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4"/>
          <p:cNvSpPr txBox="1">
            <a:spLocks noGrp="1"/>
          </p:cNvSpPr>
          <p:nvPr>
            <p:ph type="ctrTitle"/>
          </p:nvPr>
        </p:nvSpPr>
        <p:spPr>
          <a:xfrm flipH="1">
            <a:off x="-149144" y="3342554"/>
            <a:ext cx="2012100" cy="577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Paddles</a:t>
            </a:r>
            <a:endParaRPr lang="en-US"/>
          </a:p>
        </p:txBody>
      </p:sp>
      <p:sp>
        <p:nvSpPr>
          <p:cNvPr id="228" name="Google Shape;228;p34"/>
          <p:cNvSpPr txBox="1">
            <a:spLocks noGrp="1"/>
          </p:cNvSpPr>
          <p:nvPr>
            <p:ph type="subTitle" idx="1"/>
          </p:nvPr>
        </p:nvSpPr>
        <p:spPr>
          <a:xfrm flipH="1">
            <a:off x="545531" y="3799309"/>
            <a:ext cx="3564912" cy="946038"/>
          </a:xfrm>
          <a:prstGeom prst="rect">
            <a:avLst/>
          </a:prstGeom>
        </p:spPr>
        <p:txBody>
          <a:bodyPr spcFirstLastPara="1" wrap="square" lIns="91425" tIns="91425" rIns="91425" bIns="91425" anchor="t" anchorCtr="0">
            <a:noAutofit/>
          </a:bodyPr>
          <a:lstStyle/>
          <a:p>
            <a:pPr marL="285750" indent="-285750" algn="l">
              <a:buFont typeface="Arial"/>
              <a:buChar char="•"/>
            </a:pPr>
            <a:r>
              <a:rPr lang="en" sz="1600"/>
              <a:t>8 Top and 8 Bottom TOF paddles</a:t>
            </a:r>
            <a:endParaRPr lang="en-US" sz="1600"/>
          </a:p>
          <a:p>
            <a:pPr marL="285750" indent="-285750" algn="l">
              <a:buFont typeface="Arial"/>
              <a:buChar char="•"/>
            </a:pPr>
            <a:r>
              <a:rPr lang="en" sz="1600"/>
              <a:t>Strike on top triggers data taking</a:t>
            </a:r>
          </a:p>
          <a:p>
            <a:pPr marL="285750" indent="-285750" algn="l">
              <a:buFont typeface="Arial"/>
              <a:buChar char="•"/>
            </a:pPr>
            <a:r>
              <a:rPr lang="en" sz="1600"/>
              <a:t>Strike on all three layers saves an event</a:t>
            </a:r>
          </a:p>
          <a:p>
            <a:pPr marL="285750" indent="-285750">
              <a:buFont typeface="Arial"/>
              <a:buChar char="•"/>
            </a:pPr>
            <a:endParaRPr lang="en" sz="1600"/>
          </a:p>
        </p:txBody>
      </p:sp>
      <p:sp>
        <p:nvSpPr>
          <p:cNvPr id="229" name="Google Shape;229;p34"/>
          <p:cNvSpPr txBox="1">
            <a:spLocks noGrp="1"/>
          </p:cNvSpPr>
          <p:nvPr>
            <p:ph type="ctrTitle" idx="2"/>
          </p:nvPr>
        </p:nvSpPr>
        <p:spPr>
          <a:xfrm flipH="1">
            <a:off x="6248946" y="3415991"/>
            <a:ext cx="1560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FEEs</a:t>
            </a:r>
            <a:endParaRPr/>
          </a:p>
        </p:txBody>
      </p:sp>
      <p:sp>
        <p:nvSpPr>
          <p:cNvPr id="230" name="Google Shape;230;p34"/>
          <p:cNvSpPr txBox="1">
            <a:spLocks noGrp="1"/>
          </p:cNvSpPr>
          <p:nvPr>
            <p:ph type="subTitle" idx="3"/>
          </p:nvPr>
        </p:nvSpPr>
        <p:spPr>
          <a:xfrm flipH="1">
            <a:off x="6041330" y="3820572"/>
            <a:ext cx="3019435" cy="1044435"/>
          </a:xfrm>
          <a:prstGeom prst="rect">
            <a:avLst/>
          </a:prstGeom>
        </p:spPr>
        <p:txBody>
          <a:bodyPr spcFirstLastPara="1" wrap="square" lIns="91425" tIns="91425" rIns="91425" bIns="91425" anchor="t" anchorCtr="0">
            <a:noAutofit/>
          </a:bodyPr>
          <a:lstStyle/>
          <a:p>
            <a:pPr marL="285750" indent="-285750">
              <a:buFont typeface="Arial"/>
              <a:buChar char="•"/>
            </a:pPr>
            <a:r>
              <a:rPr lang="en" sz="1600" dirty="0"/>
              <a:t>Front End Electronics interpret the light signal</a:t>
            </a:r>
          </a:p>
          <a:p>
            <a:pPr marL="285750" indent="-285750">
              <a:buFont typeface="Arial"/>
              <a:buChar char="•"/>
            </a:pPr>
            <a:r>
              <a:rPr lang="en" sz="1600" dirty="0"/>
              <a:t>Get charge, position and time of signal propagation</a:t>
            </a:r>
          </a:p>
        </p:txBody>
      </p:sp>
      <p:sp>
        <p:nvSpPr>
          <p:cNvPr id="231" name="Google Shape;231;p34"/>
          <p:cNvSpPr txBox="1">
            <a:spLocks noGrp="1"/>
          </p:cNvSpPr>
          <p:nvPr>
            <p:ph type="ctrTitle"/>
          </p:nvPr>
        </p:nvSpPr>
        <p:spPr>
          <a:xfrm flipH="1">
            <a:off x="3868505" y="3520587"/>
            <a:ext cx="759300" cy="39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rPr>
              <a:t>01</a:t>
            </a:r>
            <a:endParaRPr sz="3000">
              <a:solidFill>
                <a:schemeClr val="lt1"/>
              </a:solidFill>
            </a:endParaRPr>
          </a:p>
        </p:txBody>
      </p:sp>
      <p:grpSp>
        <p:nvGrpSpPr>
          <p:cNvPr id="19" name="Group 18">
            <a:extLst>
              <a:ext uri="{FF2B5EF4-FFF2-40B4-BE49-F238E27FC236}">
                <a16:creationId xmlns:a16="http://schemas.microsoft.com/office/drawing/2014/main" id="{A737CFC7-3534-72BC-22AA-390D8211B88C}"/>
              </a:ext>
            </a:extLst>
          </p:cNvPr>
          <p:cNvGrpSpPr/>
          <p:nvPr/>
        </p:nvGrpSpPr>
        <p:grpSpPr>
          <a:xfrm>
            <a:off x="113433" y="75574"/>
            <a:ext cx="4988729" cy="2921772"/>
            <a:chOff x="0" y="101951"/>
            <a:chExt cx="4731152" cy="2559554"/>
          </a:xfrm>
        </p:grpSpPr>
        <p:pic>
          <p:nvPicPr>
            <p:cNvPr id="6" name="Picture 5" descr="A diagram of a light source&#10;&#10;AI-generated content may be incorrect.">
              <a:extLst>
                <a:ext uri="{FF2B5EF4-FFF2-40B4-BE49-F238E27FC236}">
                  <a16:creationId xmlns:a16="http://schemas.microsoft.com/office/drawing/2014/main" id="{CCF46A7D-C48A-1CE6-6BCB-896FC24A80B7}"/>
                </a:ext>
              </a:extLst>
            </p:cNvPr>
            <p:cNvPicPr>
              <a:picLocks noChangeAspect="1"/>
            </p:cNvPicPr>
            <p:nvPr/>
          </p:nvPicPr>
          <p:blipFill>
            <a:blip r:embed="rId3"/>
            <a:stretch>
              <a:fillRect/>
            </a:stretch>
          </p:blipFill>
          <p:spPr>
            <a:xfrm>
              <a:off x="0" y="101951"/>
              <a:ext cx="4731152" cy="2559554"/>
            </a:xfrm>
            <a:prstGeom prst="rect">
              <a:avLst/>
            </a:prstGeom>
          </p:spPr>
        </p:pic>
        <p:sp>
          <p:nvSpPr>
            <p:cNvPr id="8" name="Google Shape;227;p34">
              <a:extLst>
                <a:ext uri="{FF2B5EF4-FFF2-40B4-BE49-F238E27FC236}">
                  <a16:creationId xmlns:a16="http://schemas.microsoft.com/office/drawing/2014/main" id="{67F2DEEB-78BF-4B66-81CB-92F21E32E20A}"/>
                </a:ext>
              </a:extLst>
            </p:cNvPr>
            <p:cNvSpPr txBox="1">
              <a:spLocks/>
            </p:cNvSpPr>
            <p:nvPr/>
          </p:nvSpPr>
          <p:spPr>
            <a:xfrm flipH="1">
              <a:off x="1918986" y="975525"/>
              <a:ext cx="667870" cy="167287"/>
            </a:xfrm>
            <a:prstGeom prst="rect">
              <a:avLst/>
            </a:prstGeom>
            <a:solidFill>
              <a:schemeClr val="bg1"/>
            </a:solid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Teko Light"/>
                <a:buNone/>
                <a:defRPr sz="22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2pPr>
              <a:lvl3pPr marR="0" lvl="2"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3pPr>
              <a:lvl4pPr marR="0" lvl="3"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4pPr>
              <a:lvl5pPr marR="0" lvl="4"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5pPr>
              <a:lvl6pPr marR="0" lvl="5"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6pPr>
              <a:lvl7pPr marR="0" lvl="6"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7pPr>
              <a:lvl8pPr marR="0" lvl="7"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8pPr>
              <a:lvl9pPr marR="0" lvl="8"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9pPr>
            </a:lstStyle>
            <a:p>
              <a:pPr algn="l"/>
              <a:r>
                <a:rPr lang="en-US" sz="1600"/>
                <a:t>FEEs</a:t>
              </a:r>
            </a:p>
          </p:txBody>
        </p:sp>
        <p:sp>
          <p:nvSpPr>
            <p:cNvPr id="9" name="Google Shape;227;p34">
              <a:extLst>
                <a:ext uri="{FF2B5EF4-FFF2-40B4-BE49-F238E27FC236}">
                  <a16:creationId xmlns:a16="http://schemas.microsoft.com/office/drawing/2014/main" id="{8C1B5FB0-1A52-5420-69EF-0CFA22AF1FF0}"/>
                </a:ext>
              </a:extLst>
            </p:cNvPr>
            <p:cNvSpPr txBox="1">
              <a:spLocks/>
            </p:cNvSpPr>
            <p:nvPr/>
          </p:nvSpPr>
          <p:spPr>
            <a:xfrm flipH="1">
              <a:off x="1854592" y="1772405"/>
              <a:ext cx="796658" cy="215582"/>
            </a:xfrm>
            <a:prstGeom prst="rect">
              <a:avLst/>
            </a:prstGeom>
            <a:solidFill>
              <a:schemeClr val="bg1"/>
            </a:solid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Teko Light"/>
                <a:buNone/>
                <a:defRPr sz="22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2pPr>
              <a:lvl3pPr marR="0" lvl="2"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3pPr>
              <a:lvl4pPr marR="0" lvl="3"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4pPr>
              <a:lvl5pPr marR="0" lvl="4"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5pPr>
              <a:lvl6pPr marR="0" lvl="5"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6pPr>
              <a:lvl7pPr marR="0" lvl="6"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7pPr>
              <a:lvl8pPr marR="0" lvl="7"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8pPr>
              <a:lvl9pPr marR="0" lvl="8"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9pPr>
            </a:lstStyle>
            <a:p>
              <a:pPr algn="l"/>
              <a:r>
                <a:rPr lang="en-US" sz="1600"/>
                <a:t>SiPMs</a:t>
              </a:r>
            </a:p>
          </p:txBody>
        </p:sp>
        <p:sp>
          <p:nvSpPr>
            <p:cNvPr id="10" name="Google Shape;227;p34">
              <a:extLst>
                <a:ext uri="{FF2B5EF4-FFF2-40B4-BE49-F238E27FC236}">
                  <a16:creationId xmlns:a16="http://schemas.microsoft.com/office/drawing/2014/main" id="{67F2DEEB-78BF-4B66-81CB-92F21E32E20A}"/>
                </a:ext>
              </a:extLst>
            </p:cNvPr>
            <p:cNvSpPr txBox="1">
              <a:spLocks/>
            </p:cNvSpPr>
            <p:nvPr/>
          </p:nvSpPr>
          <p:spPr>
            <a:xfrm flipH="1">
              <a:off x="3255169" y="637455"/>
              <a:ext cx="1416454" cy="231679"/>
            </a:xfrm>
            <a:prstGeom prst="rect">
              <a:avLst/>
            </a:prstGeom>
            <a:solidFill>
              <a:schemeClr val="bg1"/>
            </a:solid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r" rtl="0">
                <a:lnSpc>
                  <a:spcPct val="100000"/>
                </a:lnSpc>
                <a:spcBef>
                  <a:spcPts val="0"/>
                </a:spcBef>
                <a:spcAft>
                  <a:spcPts val="0"/>
                </a:spcAft>
                <a:buClr>
                  <a:schemeClr val="dk1"/>
                </a:buClr>
                <a:buSzPts val="2400"/>
                <a:buFont typeface="Teko Light"/>
                <a:buNone/>
                <a:defRPr sz="22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2pPr>
              <a:lvl3pPr marR="0" lvl="2"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3pPr>
              <a:lvl4pPr marR="0" lvl="3"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4pPr>
              <a:lvl5pPr marR="0" lvl="4"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5pPr>
              <a:lvl6pPr marR="0" lvl="5"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6pPr>
              <a:lvl7pPr marR="0" lvl="6"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7pPr>
              <a:lvl8pPr marR="0" lvl="7"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8pPr>
              <a:lvl9pPr marR="0" lvl="8"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9pPr>
            </a:lstStyle>
            <a:p>
              <a:pPr algn="l"/>
              <a:r>
                <a:rPr lang="en-US" sz="1600"/>
                <a:t>Particle Strike</a:t>
              </a:r>
            </a:p>
          </p:txBody>
        </p:sp>
        <p:sp>
          <p:nvSpPr>
            <p:cNvPr id="11" name="Google Shape;227;p34">
              <a:extLst>
                <a:ext uri="{FF2B5EF4-FFF2-40B4-BE49-F238E27FC236}">
                  <a16:creationId xmlns:a16="http://schemas.microsoft.com/office/drawing/2014/main" id="{6A6B4440-8330-75BE-B673-409810EA0737}"/>
                </a:ext>
              </a:extLst>
            </p:cNvPr>
            <p:cNvSpPr txBox="1">
              <a:spLocks/>
            </p:cNvSpPr>
            <p:nvPr/>
          </p:nvSpPr>
          <p:spPr>
            <a:xfrm flipH="1">
              <a:off x="3390873" y="1550951"/>
              <a:ext cx="1326685" cy="328468"/>
            </a:xfrm>
            <a:prstGeom prst="rect">
              <a:avLst/>
            </a:prstGeom>
            <a:solidFill>
              <a:schemeClr val="bg1"/>
            </a:solid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r" rtl="0">
                <a:lnSpc>
                  <a:spcPct val="100000"/>
                </a:lnSpc>
                <a:spcBef>
                  <a:spcPts val="0"/>
                </a:spcBef>
                <a:spcAft>
                  <a:spcPts val="0"/>
                </a:spcAft>
                <a:buClr>
                  <a:schemeClr val="dk1"/>
                </a:buClr>
                <a:buSzPts val="2400"/>
                <a:buFont typeface="Teko Light"/>
                <a:buNone/>
                <a:defRPr sz="22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2pPr>
              <a:lvl3pPr marR="0" lvl="2"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3pPr>
              <a:lvl4pPr marR="0" lvl="3"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4pPr>
              <a:lvl5pPr marR="0" lvl="4"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5pPr>
              <a:lvl6pPr marR="0" lvl="5"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6pPr>
              <a:lvl7pPr marR="0" lvl="6"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7pPr>
              <a:lvl8pPr marR="0" lvl="7"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8pPr>
              <a:lvl9pPr marR="0" lvl="8"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9pPr>
            </a:lstStyle>
            <a:p>
              <a:pPr algn="l"/>
              <a:r>
                <a:rPr lang="en-US" sz="1600"/>
                <a:t>Light Signal</a:t>
              </a:r>
            </a:p>
          </p:txBody>
        </p:sp>
        <p:sp>
          <p:nvSpPr>
            <p:cNvPr id="13" name="Rectangle 12">
              <a:extLst>
                <a:ext uri="{FF2B5EF4-FFF2-40B4-BE49-F238E27FC236}">
                  <a16:creationId xmlns:a16="http://schemas.microsoft.com/office/drawing/2014/main" id="{7A4DA282-47C8-C5DF-DFA0-8AFAD5442A30}"/>
                </a:ext>
              </a:extLst>
            </p:cNvPr>
            <p:cNvSpPr/>
            <p:nvPr/>
          </p:nvSpPr>
          <p:spPr>
            <a:xfrm>
              <a:off x="867946" y="1415283"/>
              <a:ext cx="208886" cy="1714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227;p34">
              <a:extLst>
                <a:ext uri="{FF2B5EF4-FFF2-40B4-BE49-F238E27FC236}">
                  <a16:creationId xmlns:a16="http://schemas.microsoft.com/office/drawing/2014/main" id="{D6DDA7DC-2547-7199-D7CC-3BDA8AA40C61}"/>
                </a:ext>
              </a:extLst>
            </p:cNvPr>
            <p:cNvSpPr txBox="1">
              <a:spLocks/>
            </p:cNvSpPr>
            <p:nvPr/>
          </p:nvSpPr>
          <p:spPr>
            <a:xfrm flipH="1">
              <a:off x="328363" y="1409840"/>
              <a:ext cx="694617" cy="152578"/>
            </a:xfrm>
            <a:prstGeom prst="rect">
              <a:avLst/>
            </a:prstGeom>
            <a:solidFill>
              <a:schemeClr val="bg1"/>
            </a:solid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Teko Light"/>
                <a:buNone/>
                <a:defRPr sz="22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2pPr>
              <a:lvl3pPr marR="0" lvl="2"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3pPr>
              <a:lvl4pPr marR="0" lvl="3"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4pPr>
              <a:lvl5pPr marR="0" lvl="4"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5pPr>
              <a:lvl6pPr marR="0" lvl="5"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6pPr>
              <a:lvl7pPr marR="0" lvl="6"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7pPr>
              <a:lvl8pPr marR="0" lvl="7"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8pPr>
              <a:lvl9pPr marR="0" lvl="8"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9pPr>
            </a:lstStyle>
            <a:p>
              <a:pPr algn="l"/>
              <a:r>
                <a:rPr lang="en-US" sz="1600"/>
                <a:t>  Bore</a:t>
              </a:r>
            </a:p>
          </p:txBody>
        </p:sp>
        <p:sp>
          <p:nvSpPr>
            <p:cNvPr id="14" name="Google Shape;227;p34">
              <a:extLst>
                <a:ext uri="{FF2B5EF4-FFF2-40B4-BE49-F238E27FC236}">
                  <a16:creationId xmlns:a16="http://schemas.microsoft.com/office/drawing/2014/main" id="{DE3A7E7F-1FB5-CA93-1B6C-BF54B8A18175}"/>
                </a:ext>
              </a:extLst>
            </p:cNvPr>
            <p:cNvSpPr txBox="1">
              <a:spLocks/>
            </p:cNvSpPr>
            <p:nvPr/>
          </p:nvSpPr>
          <p:spPr>
            <a:xfrm flipH="1">
              <a:off x="59601" y="2239610"/>
              <a:ext cx="1247418" cy="239731"/>
            </a:xfrm>
            <a:prstGeom prst="rect">
              <a:avLst/>
            </a:prstGeom>
            <a:solidFill>
              <a:schemeClr val="bg1"/>
            </a:solid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Teko Light"/>
                <a:buNone/>
                <a:defRPr sz="22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2pPr>
              <a:lvl3pPr marR="0" lvl="2"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3pPr>
              <a:lvl4pPr marR="0" lvl="3"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4pPr>
              <a:lvl5pPr marR="0" lvl="4"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5pPr>
              <a:lvl6pPr marR="0" lvl="5"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6pPr>
              <a:lvl7pPr marR="0" lvl="6"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7pPr>
              <a:lvl8pPr marR="0" lvl="7"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8pPr>
              <a:lvl9pPr marR="0" lvl="8"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9pPr>
            </a:lstStyle>
            <a:p>
              <a:pPr algn="l"/>
              <a:r>
                <a:rPr lang="en-US" sz="1600"/>
                <a:t>Bottom TOF</a:t>
              </a:r>
              <a:endParaRPr lang="en-US"/>
            </a:p>
          </p:txBody>
        </p:sp>
        <p:sp>
          <p:nvSpPr>
            <p:cNvPr id="15" name="Google Shape;227;p34">
              <a:extLst>
                <a:ext uri="{FF2B5EF4-FFF2-40B4-BE49-F238E27FC236}">
                  <a16:creationId xmlns:a16="http://schemas.microsoft.com/office/drawing/2014/main" id="{58006898-EACF-C9B3-E57B-8D3FB7BE2C15}"/>
                </a:ext>
              </a:extLst>
            </p:cNvPr>
            <p:cNvSpPr txBox="1">
              <a:spLocks/>
            </p:cNvSpPr>
            <p:nvPr/>
          </p:nvSpPr>
          <p:spPr>
            <a:xfrm flipH="1">
              <a:off x="228635" y="154496"/>
              <a:ext cx="997890" cy="159238"/>
            </a:xfrm>
            <a:prstGeom prst="rect">
              <a:avLst/>
            </a:prstGeom>
            <a:solidFill>
              <a:schemeClr val="bg1"/>
            </a:solid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Teko Light"/>
                <a:buNone/>
                <a:defRPr sz="22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2pPr>
              <a:lvl3pPr marR="0" lvl="2"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3pPr>
              <a:lvl4pPr marR="0" lvl="3"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4pPr>
              <a:lvl5pPr marR="0" lvl="4"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5pPr>
              <a:lvl6pPr marR="0" lvl="5"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6pPr>
              <a:lvl7pPr marR="0" lvl="6"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7pPr>
              <a:lvl8pPr marR="0" lvl="7"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8pPr>
              <a:lvl9pPr marR="0" lvl="8"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9pPr>
            </a:lstStyle>
            <a:p>
              <a:pPr algn="l"/>
              <a:r>
                <a:rPr lang="en-US" sz="1600"/>
                <a:t>Top TOF</a:t>
              </a:r>
              <a:endParaRPr lang="en-US"/>
            </a:p>
          </p:txBody>
        </p:sp>
        <p:sp>
          <p:nvSpPr>
            <p:cNvPr id="16" name="Rectangle 15">
              <a:extLst>
                <a:ext uri="{FF2B5EF4-FFF2-40B4-BE49-F238E27FC236}">
                  <a16:creationId xmlns:a16="http://schemas.microsoft.com/office/drawing/2014/main" id="{39CA69F2-44F7-0438-B776-87FAD0398CE5}"/>
                </a:ext>
              </a:extLst>
            </p:cNvPr>
            <p:cNvSpPr/>
            <p:nvPr/>
          </p:nvSpPr>
          <p:spPr>
            <a:xfrm>
              <a:off x="118116" y="369569"/>
              <a:ext cx="508533" cy="1871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CD3CCC-7EBE-C64B-24F5-FA8241AADD9C}"/>
                </a:ext>
              </a:extLst>
            </p:cNvPr>
            <p:cNvSpPr/>
            <p:nvPr/>
          </p:nvSpPr>
          <p:spPr>
            <a:xfrm flipH="1" flipV="1">
              <a:off x="481763" y="540627"/>
              <a:ext cx="127359" cy="22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1236AF-C30A-3F1A-4AEE-C896A82E215C}"/>
                </a:ext>
              </a:extLst>
            </p:cNvPr>
            <p:cNvSpPr/>
            <p:nvPr/>
          </p:nvSpPr>
          <p:spPr>
            <a:xfrm>
              <a:off x="118116" y="466160"/>
              <a:ext cx="387795" cy="1791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Google Shape;232;p34"/>
          <p:cNvSpPr txBox="1">
            <a:spLocks noGrp="1"/>
          </p:cNvSpPr>
          <p:nvPr>
            <p:ph type="ctrTitle"/>
          </p:nvPr>
        </p:nvSpPr>
        <p:spPr>
          <a:xfrm flipH="1">
            <a:off x="5584893" y="2426833"/>
            <a:ext cx="779700" cy="47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rPr>
              <a:t>02</a:t>
            </a:r>
            <a:endParaRPr sz="3000">
              <a:solidFill>
                <a:schemeClr val="lt1"/>
              </a:solidFill>
            </a:endParaRPr>
          </a:p>
        </p:txBody>
      </p:sp>
      <p:sp>
        <p:nvSpPr>
          <p:cNvPr id="233" name="Google Shape;233;p34"/>
          <p:cNvSpPr txBox="1">
            <a:spLocks noGrp="1"/>
          </p:cNvSpPr>
          <p:nvPr>
            <p:ph type="ctrTitle"/>
          </p:nvPr>
        </p:nvSpPr>
        <p:spPr>
          <a:xfrm flipH="1">
            <a:off x="5326135" y="4299379"/>
            <a:ext cx="668865" cy="4608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rPr>
              <a:t>03</a:t>
            </a:r>
            <a:endParaRPr sz="3000">
              <a:solidFill>
                <a:schemeClr val="lt1"/>
              </a:solidFill>
            </a:endParaRPr>
          </a:p>
        </p:txBody>
      </p:sp>
      <p:sp>
        <p:nvSpPr>
          <p:cNvPr id="234" name="Google Shape;234;p34"/>
          <p:cNvSpPr txBox="1">
            <a:spLocks noGrp="1"/>
          </p:cNvSpPr>
          <p:nvPr>
            <p:ph type="ctrTitle" idx="4"/>
          </p:nvPr>
        </p:nvSpPr>
        <p:spPr>
          <a:xfrm flipH="1">
            <a:off x="6649163" y="1961437"/>
            <a:ext cx="1560600" cy="5778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err="1"/>
              <a:t>SiPMs</a:t>
            </a:r>
            <a:endParaRPr lang="en-US" err="1"/>
          </a:p>
        </p:txBody>
      </p:sp>
      <p:sp>
        <p:nvSpPr>
          <p:cNvPr id="235" name="Google Shape;235;p34"/>
          <p:cNvSpPr txBox="1">
            <a:spLocks noGrp="1"/>
          </p:cNvSpPr>
          <p:nvPr>
            <p:ph type="subTitle" idx="5"/>
          </p:nvPr>
        </p:nvSpPr>
        <p:spPr>
          <a:xfrm flipH="1">
            <a:off x="6437394" y="2405732"/>
            <a:ext cx="2602109" cy="642968"/>
          </a:xfrm>
          <a:prstGeom prst="rect">
            <a:avLst/>
          </a:prstGeom>
        </p:spPr>
        <p:txBody>
          <a:bodyPr spcFirstLastPara="1" wrap="square" lIns="91425" tIns="91425" rIns="91425" bIns="91425" anchor="t" anchorCtr="0">
            <a:noAutofit/>
          </a:bodyPr>
          <a:lstStyle/>
          <a:p>
            <a:pPr marL="285750" indent="-285750">
              <a:buFont typeface="Arial"/>
              <a:buChar char="•"/>
            </a:pPr>
            <a:r>
              <a:rPr lang="en" sz="1600"/>
              <a:t>Silicon Photo Multipliers amplify the light signal </a:t>
            </a:r>
          </a:p>
        </p:txBody>
      </p:sp>
      <p:sp>
        <p:nvSpPr>
          <p:cNvPr id="20" name="Rectangle 19">
            <a:extLst>
              <a:ext uri="{FF2B5EF4-FFF2-40B4-BE49-F238E27FC236}">
                <a16:creationId xmlns:a16="http://schemas.microsoft.com/office/drawing/2014/main" id="{C7B8792A-2ACD-9C89-5108-AD025FDD6547}"/>
              </a:ext>
            </a:extLst>
          </p:cNvPr>
          <p:cNvSpPr/>
          <p:nvPr/>
        </p:nvSpPr>
        <p:spPr>
          <a:xfrm>
            <a:off x="583608" y="607190"/>
            <a:ext cx="174355" cy="41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D4BA73-6F02-B9E0-6596-B033DC17F40F}"/>
              </a:ext>
            </a:extLst>
          </p:cNvPr>
          <p:cNvSpPr/>
          <p:nvPr/>
        </p:nvSpPr>
        <p:spPr>
          <a:xfrm>
            <a:off x="2226406" y="1821891"/>
            <a:ext cx="61665" cy="33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F80804B-34E3-1A03-98F8-D4B270E148D5}"/>
              </a:ext>
            </a:extLst>
          </p:cNvPr>
          <p:cNvSpPr/>
          <p:nvPr/>
        </p:nvSpPr>
        <p:spPr>
          <a:xfrm>
            <a:off x="2186160" y="1708458"/>
            <a:ext cx="101911" cy="57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0C6F017-AE85-A70D-D609-98D48EAC46BB}"/>
              </a:ext>
            </a:extLst>
          </p:cNvPr>
          <p:cNvSpPr/>
          <p:nvPr/>
        </p:nvSpPr>
        <p:spPr>
          <a:xfrm>
            <a:off x="2355194" y="1821890"/>
            <a:ext cx="61665" cy="33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6437596-1643-F4CB-EDA5-A38B00BC82AD}"/>
              </a:ext>
            </a:extLst>
          </p:cNvPr>
          <p:cNvSpPr/>
          <p:nvPr/>
        </p:nvSpPr>
        <p:spPr>
          <a:xfrm>
            <a:off x="2355194" y="1708457"/>
            <a:ext cx="61665" cy="33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E340F21-7BE2-5486-5897-204A293FAEE6}"/>
              </a:ext>
            </a:extLst>
          </p:cNvPr>
          <p:cNvSpPr/>
          <p:nvPr/>
        </p:nvSpPr>
        <p:spPr>
          <a:xfrm rot="21180000">
            <a:off x="1329527" y="832223"/>
            <a:ext cx="8792" cy="42611"/>
          </a:xfrm>
          <a:prstGeom prst="rect">
            <a:avLst/>
          </a:prstGeom>
          <a:solidFill>
            <a:srgbClr val="DCA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62B7E62-1EB2-D068-61D5-E9235931534C}"/>
              </a:ext>
            </a:extLst>
          </p:cNvPr>
          <p:cNvSpPr/>
          <p:nvPr/>
        </p:nvSpPr>
        <p:spPr>
          <a:xfrm rot="21180000">
            <a:off x="1338318" y="893767"/>
            <a:ext cx="8792" cy="42611"/>
          </a:xfrm>
          <a:prstGeom prst="rect">
            <a:avLst/>
          </a:prstGeom>
          <a:solidFill>
            <a:srgbClr val="DCA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FA62CFB-701E-CD38-099F-331954077A5D}"/>
              </a:ext>
            </a:extLst>
          </p:cNvPr>
          <p:cNvSpPr/>
          <p:nvPr/>
        </p:nvSpPr>
        <p:spPr>
          <a:xfrm rot="21180000">
            <a:off x="1347110" y="972898"/>
            <a:ext cx="8792" cy="42611"/>
          </a:xfrm>
          <a:prstGeom prst="rect">
            <a:avLst/>
          </a:prstGeom>
          <a:solidFill>
            <a:srgbClr val="DCA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F7C0EC3-2CB3-96C8-46D3-8AB1F0BB02E6}"/>
              </a:ext>
            </a:extLst>
          </p:cNvPr>
          <p:cNvSpPr/>
          <p:nvPr/>
        </p:nvSpPr>
        <p:spPr>
          <a:xfrm rot="21180000" flipH="1">
            <a:off x="1374798" y="1044597"/>
            <a:ext cx="8792" cy="415899"/>
          </a:xfrm>
          <a:prstGeom prst="rect">
            <a:avLst/>
          </a:prstGeom>
          <a:solidFill>
            <a:srgbClr val="DCA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BD3050-C34E-528A-787E-5116F95E3AA2}"/>
              </a:ext>
            </a:extLst>
          </p:cNvPr>
          <p:cNvSpPr/>
          <p:nvPr/>
        </p:nvSpPr>
        <p:spPr>
          <a:xfrm rot="21180000">
            <a:off x="1408657" y="1570776"/>
            <a:ext cx="8792" cy="42611"/>
          </a:xfrm>
          <a:prstGeom prst="rect">
            <a:avLst/>
          </a:prstGeom>
          <a:solidFill>
            <a:srgbClr val="DCA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7964348-D7A1-006D-90A3-C5F89D1CE20F}"/>
              </a:ext>
            </a:extLst>
          </p:cNvPr>
          <p:cNvSpPr/>
          <p:nvPr/>
        </p:nvSpPr>
        <p:spPr>
          <a:xfrm rot="21180000">
            <a:off x="1399862" y="1491643"/>
            <a:ext cx="8792" cy="42611"/>
          </a:xfrm>
          <a:prstGeom prst="rect">
            <a:avLst/>
          </a:prstGeom>
          <a:solidFill>
            <a:srgbClr val="DCA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20C07C7-6383-1848-C9B2-77EECCFE9F03}"/>
              </a:ext>
            </a:extLst>
          </p:cNvPr>
          <p:cNvSpPr/>
          <p:nvPr/>
        </p:nvSpPr>
        <p:spPr>
          <a:xfrm rot="-360000" flipH="1">
            <a:off x="1461809" y="1636034"/>
            <a:ext cx="8792" cy="952228"/>
          </a:xfrm>
          <a:prstGeom prst="rect">
            <a:avLst/>
          </a:prstGeom>
          <a:solidFill>
            <a:srgbClr val="DCA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C3FBF45-235A-90AE-760F-8AB293297764}"/>
              </a:ext>
            </a:extLst>
          </p:cNvPr>
          <p:cNvSpPr/>
          <p:nvPr/>
        </p:nvSpPr>
        <p:spPr>
          <a:xfrm rot="21240000">
            <a:off x="1293220" y="189542"/>
            <a:ext cx="8792" cy="611706"/>
          </a:xfrm>
          <a:prstGeom prst="rect">
            <a:avLst/>
          </a:prstGeom>
          <a:solidFill>
            <a:srgbClr val="DCA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34;p34">
            <a:extLst>
              <a:ext uri="{FF2B5EF4-FFF2-40B4-BE49-F238E27FC236}">
                <a16:creationId xmlns:a16="http://schemas.microsoft.com/office/drawing/2014/main" id="{85895248-FE4A-02EA-CE41-C19E77A9DD41}"/>
              </a:ext>
            </a:extLst>
          </p:cNvPr>
          <p:cNvSpPr txBox="1">
            <a:spLocks/>
          </p:cNvSpPr>
          <p:nvPr/>
        </p:nvSpPr>
        <p:spPr>
          <a:xfrm flipH="1">
            <a:off x="5327944" y="852758"/>
            <a:ext cx="3515979" cy="71949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Teko Light"/>
              <a:buNone/>
              <a:defRPr sz="22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2pPr>
            <a:lvl3pPr marR="0" lvl="2"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3pPr>
            <a:lvl4pPr marR="0" lvl="3"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4pPr>
            <a:lvl5pPr marR="0" lvl="4"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5pPr>
            <a:lvl6pPr marR="0" lvl="5"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6pPr>
            <a:lvl7pPr marR="0" lvl="6"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7pPr>
            <a:lvl8pPr marR="0" lvl="7"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8pPr>
            <a:lvl9pPr marR="0" lvl="8"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9pPr>
          </a:lstStyle>
          <a:p>
            <a:r>
              <a:rPr lang="en" sz="1800" b="1" u="sng" dirty="0"/>
              <a:t>Goal</a:t>
            </a:r>
            <a:r>
              <a:rPr lang="en" sz="1800" dirty="0"/>
              <a:t>: Measure charge and velocity of particles.</a:t>
            </a:r>
          </a:p>
        </p:txBody>
      </p:sp>
      <p:sp>
        <p:nvSpPr>
          <p:cNvPr id="4" name="Google Shape;147;p31">
            <a:extLst>
              <a:ext uri="{FF2B5EF4-FFF2-40B4-BE49-F238E27FC236}">
                <a16:creationId xmlns:a16="http://schemas.microsoft.com/office/drawing/2014/main" id="{7B208C52-9AD2-B1A9-26E1-653225D1DA05}"/>
              </a:ext>
            </a:extLst>
          </p:cNvPr>
          <p:cNvSpPr txBox="1">
            <a:spLocks/>
          </p:cNvSpPr>
          <p:nvPr/>
        </p:nvSpPr>
        <p:spPr>
          <a:xfrm flipH="1">
            <a:off x="1453" y="4763988"/>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5</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ot air balloon in the snow&#10;&#10;AI-generated content may be incorrect.">
            <a:extLst>
              <a:ext uri="{FF2B5EF4-FFF2-40B4-BE49-F238E27FC236}">
                <a16:creationId xmlns:a16="http://schemas.microsoft.com/office/drawing/2014/main" id="{4432BB3A-4DEB-D2BF-7EAD-72A0091EED56}"/>
              </a:ext>
            </a:extLst>
          </p:cNvPr>
          <p:cNvPicPr>
            <a:picLocks noChangeAspect="1"/>
          </p:cNvPicPr>
          <p:nvPr/>
        </p:nvPicPr>
        <p:blipFill>
          <a:blip r:embed="rId2"/>
          <a:srcRect l="1431" t="2614" r="1683" b="3535"/>
          <a:stretch>
            <a:fillRect/>
          </a:stretch>
        </p:blipFill>
        <p:spPr>
          <a:xfrm>
            <a:off x="228600" y="2124373"/>
            <a:ext cx="4925625" cy="2726228"/>
          </a:xfrm>
          <a:prstGeom prst="rect">
            <a:avLst/>
          </a:prstGeom>
        </p:spPr>
      </p:pic>
      <p:sp>
        <p:nvSpPr>
          <p:cNvPr id="9" name="Google Shape;174;p33">
            <a:extLst>
              <a:ext uri="{FF2B5EF4-FFF2-40B4-BE49-F238E27FC236}">
                <a16:creationId xmlns:a16="http://schemas.microsoft.com/office/drawing/2014/main" id="{BCA1F5DA-EAF5-82C4-76EF-01F2CC8B7A70}"/>
              </a:ext>
            </a:extLst>
          </p:cNvPr>
          <p:cNvSpPr txBox="1">
            <a:spLocks/>
          </p:cNvSpPr>
          <p:nvPr/>
        </p:nvSpPr>
        <p:spPr>
          <a:xfrm>
            <a:off x="228718" y="4791206"/>
            <a:ext cx="3322194" cy="3507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1600"/>
              </a:spcAft>
              <a:buNone/>
            </a:pPr>
            <a:r>
              <a:rPr lang="en" sz="1100" dirty="0"/>
              <a:t>Image credit: HELIX launch team.</a:t>
            </a:r>
            <a:endParaRPr lang="en-US" dirty="0"/>
          </a:p>
        </p:txBody>
      </p:sp>
      <p:sp>
        <p:nvSpPr>
          <p:cNvPr id="18" name="TextBox 17">
            <a:extLst>
              <a:ext uri="{FF2B5EF4-FFF2-40B4-BE49-F238E27FC236}">
                <a16:creationId xmlns:a16="http://schemas.microsoft.com/office/drawing/2014/main" id="{132FC1AC-0A53-21E5-DBCD-62F4CA98B614}"/>
              </a:ext>
            </a:extLst>
          </p:cNvPr>
          <p:cNvSpPr txBox="1"/>
          <p:nvPr/>
        </p:nvSpPr>
        <p:spPr>
          <a:xfrm>
            <a:off x="3757612" y="375047"/>
            <a:ext cx="353615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chemeClr val="dk1"/>
              </a:buClr>
              <a:buSzPts val="2400"/>
            </a:pPr>
            <a:r>
              <a:rPr lang="en-US" sz="3200" dirty="0">
                <a:solidFill>
                  <a:schemeClr val="accent1"/>
                </a:solidFill>
                <a:latin typeface="Teko Light"/>
                <a:sym typeface="Teko Light"/>
              </a:rPr>
              <a:t>HELIX flight 2024</a:t>
            </a:r>
            <a:endParaRPr lang="en-US" sz="3200" dirty="0">
              <a:solidFill>
                <a:schemeClr val="accent1"/>
              </a:solidFill>
              <a:latin typeface="Teko Light"/>
            </a:endParaRPr>
          </a:p>
        </p:txBody>
      </p:sp>
      <p:sp>
        <p:nvSpPr>
          <p:cNvPr id="20" name="Google Shape;174;p33">
            <a:extLst>
              <a:ext uri="{FF2B5EF4-FFF2-40B4-BE49-F238E27FC236}">
                <a16:creationId xmlns:a16="http://schemas.microsoft.com/office/drawing/2014/main" id="{E7C75529-E02B-E5AD-9EDA-94ECBEA32243}"/>
              </a:ext>
            </a:extLst>
          </p:cNvPr>
          <p:cNvSpPr txBox="1">
            <a:spLocks/>
          </p:cNvSpPr>
          <p:nvPr/>
        </p:nvSpPr>
        <p:spPr>
          <a:xfrm>
            <a:off x="2690375" y="1180677"/>
            <a:ext cx="3910846" cy="7402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Nunito Light"/>
              <a:buChar char="●"/>
              <a:defRPr sz="1800" b="0" i="0" u="none" strike="noStrike" cap="none">
                <a:solidFill>
                  <a:schemeClr val="dk1"/>
                </a:solidFill>
                <a:latin typeface="Hind Vadodara Light"/>
                <a:ea typeface="Hind Vadodara Light"/>
                <a:cs typeface="Hind Vadodara Light"/>
                <a:sym typeface="Hind Vadodara Light"/>
              </a:defRPr>
            </a:lvl1pPr>
            <a:lvl2pPr marL="914400" marR="0" lvl="1" indent="-330200" algn="l" rtl="0">
              <a:lnSpc>
                <a:spcPct val="115000"/>
              </a:lnSpc>
              <a:spcBef>
                <a:spcPts val="1600"/>
              </a:spcBef>
              <a:spcAft>
                <a:spcPts val="0"/>
              </a:spcAft>
              <a:buClr>
                <a:schemeClr val="dk1"/>
              </a:buClr>
              <a:buSzPts val="1600"/>
              <a:buFont typeface="Nunito Light"/>
              <a:buChar char="○"/>
              <a:defRPr sz="1400" b="0" i="0" u="none" strike="noStrike" cap="none">
                <a:solidFill>
                  <a:schemeClr val="dk1"/>
                </a:solidFill>
                <a:latin typeface="Hind Vadodara Light"/>
                <a:ea typeface="Hind Vadodara Light"/>
                <a:cs typeface="Hind Vadodara Light"/>
                <a:sym typeface="Hind Vadodara Light"/>
              </a:defRPr>
            </a:lvl2pPr>
            <a:lvl3pPr marL="1371600" marR="0" lvl="2"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3pPr>
            <a:lvl4pPr marL="1828800" marR="0" lvl="3" indent="-323850" algn="l" rtl="0">
              <a:lnSpc>
                <a:spcPct val="115000"/>
              </a:lnSpc>
              <a:spcBef>
                <a:spcPts val="1600"/>
              </a:spcBef>
              <a:spcAft>
                <a:spcPts val="0"/>
              </a:spcAft>
              <a:buClr>
                <a:schemeClr val="dk1"/>
              </a:buClr>
              <a:buSzPts val="1500"/>
              <a:buFont typeface="Nunito Light"/>
              <a:buChar char="●"/>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15000"/>
              </a:lnSpc>
              <a:spcBef>
                <a:spcPts val="1600"/>
              </a:spcBef>
              <a:spcAft>
                <a:spcPts val="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6pPr>
            <a:lvl7pPr marL="3200400" marR="0" lvl="6"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7pPr>
            <a:lvl8pPr marL="3657600" marR="0" lvl="7" indent="-311150" algn="l" rtl="0">
              <a:lnSpc>
                <a:spcPct val="115000"/>
              </a:lnSpc>
              <a:spcBef>
                <a:spcPts val="1600"/>
              </a:spcBef>
              <a:spcAft>
                <a:spcPts val="0"/>
              </a:spcAft>
              <a:buClr>
                <a:schemeClr val="dk1"/>
              </a:buClr>
              <a:buSzPts val="1300"/>
              <a:buFont typeface="Nunito Light"/>
              <a:buChar char="○"/>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15000"/>
              </a:lnSpc>
              <a:spcBef>
                <a:spcPts val="1600"/>
              </a:spcBef>
              <a:spcAft>
                <a:spcPts val="1600"/>
              </a:spcAft>
              <a:buClr>
                <a:schemeClr val="dk1"/>
              </a:buClr>
              <a:buSzPts val="1200"/>
              <a:buFont typeface="Nunito Light"/>
              <a:buChar char="■"/>
              <a:defRPr sz="1200" b="0" i="0" u="none" strike="noStrike" cap="none">
                <a:solidFill>
                  <a:schemeClr val="dk1"/>
                </a:solidFill>
                <a:latin typeface="Hind Vadodara Light"/>
                <a:ea typeface="Hind Vadodara Light"/>
                <a:cs typeface="Hind Vadodara Light"/>
                <a:sym typeface="Hind Vadodara Light"/>
              </a:defRPr>
            </a:lvl9pPr>
          </a:lstStyle>
          <a:p>
            <a:pPr marL="0" indent="0">
              <a:spcAft>
                <a:spcPts val="1600"/>
              </a:spcAft>
              <a:buNone/>
            </a:pPr>
            <a:r>
              <a:rPr lang="en" dirty="0"/>
              <a:t>Flew for 6 days from Kiruna, Sweden to Ellesmere Island in Nunavut.</a:t>
            </a:r>
            <a:endParaRPr lang="en-US" dirty="0"/>
          </a:p>
        </p:txBody>
      </p:sp>
    </p:spTree>
    <p:extLst>
      <p:ext uri="{BB962C8B-B14F-4D97-AF65-F5344CB8AC3E}">
        <p14:creationId xmlns:p14="http://schemas.microsoft.com/office/powerpoint/2010/main" val="350491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ctrTitle"/>
          </p:nvPr>
        </p:nvSpPr>
        <p:spPr>
          <a:xfrm flipH="1">
            <a:off x="612075" y="1067155"/>
            <a:ext cx="4182900" cy="1977164"/>
          </a:xfrm>
          <a:prstGeom prst="rect">
            <a:avLst/>
          </a:prstGeom>
        </p:spPr>
        <p:txBody>
          <a:bodyPr spcFirstLastPara="1" wrap="square" lIns="91425" tIns="91425" rIns="91425" bIns="91425" anchor="b" anchorCtr="0">
            <a:noAutofit/>
          </a:bodyPr>
          <a:lstStyle/>
          <a:p>
            <a:r>
              <a:rPr lang="en"/>
              <a:t>Initial Calibration</a:t>
            </a:r>
            <a:endParaRPr lang="en-US"/>
          </a:p>
        </p:txBody>
      </p:sp>
      <p:sp>
        <p:nvSpPr>
          <p:cNvPr id="256" name="Google Shape;256;p37"/>
          <p:cNvSpPr txBox="1">
            <a:spLocks noGrp="1"/>
          </p:cNvSpPr>
          <p:nvPr>
            <p:ph type="subTitle" idx="1"/>
          </p:nvPr>
        </p:nvSpPr>
        <p:spPr>
          <a:xfrm flipH="1">
            <a:off x="612075" y="2968523"/>
            <a:ext cx="3646222" cy="892539"/>
          </a:xfrm>
          <a:prstGeom prst="rect">
            <a:avLst/>
          </a:prstGeom>
        </p:spPr>
        <p:txBody>
          <a:bodyPr spcFirstLastPara="1" wrap="square" lIns="91425" tIns="91425" rIns="91425" bIns="91425" anchor="t" anchorCtr="0">
            <a:noAutofit/>
          </a:bodyPr>
          <a:lstStyle/>
          <a:p>
            <a:pPr marL="0" indent="0"/>
            <a:r>
              <a:rPr lang="en" sz="1600" dirty="0" err="1"/>
              <a:t>SiPMs</a:t>
            </a:r>
            <a:r>
              <a:rPr lang="en" sz="1600" dirty="0"/>
              <a:t> performance varies with temperature, but ground calibrations were not perfect.</a:t>
            </a:r>
          </a:p>
        </p:txBody>
      </p:sp>
      <p:sp>
        <p:nvSpPr>
          <p:cNvPr id="257" name="Google Shape;257;p37"/>
          <p:cNvSpPr txBox="1">
            <a:spLocks noGrp="1"/>
          </p:cNvSpPr>
          <p:nvPr>
            <p:ph type="title" idx="2"/>
          </p:nvPr>
        </p:nvSpPr>
        <p:spPr>
          <a:xfrm flipH="1">
            <a:off x="4880701" y="2478400"/>
            <a:ext cx="1311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 name="Google Shape;147;p31">
            <a:extLst>
              <a:ext uri="{FF2B5EF4-FFF2-40B4-BE49-F238E27FC236}">
                <a16:creationId xmlns:a16="http://schemas.microsoft.com/office/drawing/2014/main" id="{6696507D-6C6F-5033-4E9B-CBFDC2C3F151}"/>
              </a:ext>
            </a:extLst>
          </p:cNvPr>
          <p:cNvSpPr txBox="1">
            <a:spLocks/>
          </p:cNvSpPr>
          <p:nvPr/>
        </p:nvSpPr>
        <p:spPr>
          <a:xfrm flipH="1">
            <a:off x="1453" y="4763988"/>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6</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6" name="Picture 5" descr="A graph of a normal distribution&#10;&#10;AI-generated content may be incorrect.">
            <a:extLst>
              <a:ext uri="{FF2B5EF4-FFF2-40B4-BE49-F238E27FC236}">
                <a16:creationId xmlns:a16="http://schemas.microsoft.com/office/drawing/2014/main" id="{CA5F2830-2187-6E7B-F8BF-9C0F0253B8A8}"/>
              </a:ext>
            </a:extLst>
          </p:cNvPr>
          <p:cNvPicPr>
            <a:picLocks noChangeAspect="1"/>
          </p:cNvPicPr>
          <p:nvPr/>
        </p:nvPicPr>
        <p:blipFill>
          <a:blip r:embed="rId3"/>
          <a:srcRect t="3549" b="1017"/>
          <a:stretch>
            <a:fillRect/>
          </a:stretch>
        </p:blipFill>
        <p:spPr>
          <a:xfrm>
            <a:off x="2017463" y="955682"/>
            <a:ext cx="6128134" cy="3693669"/>
          </a:xfrm>
          <a:prstGeom prst="rect">
            <a:avLst/>
          </a:prstGeom>
        </p:spPr>
      </p:pic>
      <p:sp>
        <p:nvSpPr>
          <p:cNvPr id="262" name="Google Shape;262;p38"/>
          <p:cNvSpPr txBox="1">
            <a:spLocks noGrp="1"/>
          </p:cNvSpPr>
          <p:nvPr>
            <p:ph type="title" idx="6"/>
          </p:nvPr>
        </p:nvSpPr>
        <p:spPr>
          <a:xfrm>
            <a:off x="2289621" y="296746"/>
            <a:ext cx="4571327" cy="662844"/>
          </a:xfrm>
          <a:prstGeom prst="rect">
            <a:avLst/>
          </a:prstGeom>
        </p:spPr>
        <p:txBody>
          <a:bodyPr spcFirstLastPara="1" wrap="square" lIns="91425" tIns="91425" rIns="91425" bIns="91425" anchor="t" anchorCtr="0">
            <a:noAutofit/>
          </a:bodyPr>
          <a:lstStyle/>
          <a:p>
            <a:r>
              <a:rPr lang="en"/>
              <a:t>Calibration Procedure</a:t>
            </a:r>
          </a:p>
        </p:txBody>
      </p:sp>
      <p:sp>
        <p:nvSpPr>
          <p:cNvPr id="263" name="Google Shape;263;p38"/>
          <p:cNvSpPr/>
          <p:nvPr/>
        </p:nvSpPr>
        <p:spPr>
          <a:xfrm rot="-4260000" flipH="1">
            <a:off x="7267379" y="1495619"/>
            <a:ext cx="2225459" cy="714720"/>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8"/>
          <p:cNvSpPr/>
          <p:nvPr/>
        </p:nvSpPr>
        <p:spPr>
          <a:xfrm rot="1440000" flipH="1">
            <a:off x="1381269" y="4111786"/>
            <a:ext cx="2225503" cy="714734"/>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8"/>
          <p:cNvSpPr/>
          <p:nvPr/>
        </p:nvSpPr>
        <p:spPr>
          <a:xfrm rot="5940000">
            <a:off x="430780" y="930303"/>
            <a:ext cx="2225503" cy="714734"/>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8"/>
          <p:cNvSpPr/>
          <p:nvPr/>
        </p:nvSpPr>
        <p:spPr>
          <a:xfrm>
            <a:off x="-215751" y="936144"/>
            <a:ext cx="2469000" cy="2469000"/>
          </a:xfrm>
          <a:prstGeom prst="ellipse">
            <a:avLst/>
          </a:prstGeom>
          <a:solidFill>
            <a:schemeClr val="l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8"/>
          <p:cNvSpPr/>
          <p:nvPr/>
        </p:nvSpPr>
        <p:spPr>
          <a:xfrm>
            <a:off x="218348" y="2942590"/>
            <a:ext cx="2469000" cy="2469000"/>
          </a:xfrm>
          <a:prstGeom prst="ellipse">
            <a:avLst/>
          </a:prstGeom>
          <a:solidFill>
            <a:schemeClr val="lt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8"/>
          <p:cNvSpPr/>
          <p:nvPr/>
        </p:nvSpPr>
        <p:spPr>
          <a:xfrm>
            <a:off x="6864539" y="1636862"/>
            <a:ext cx="2469000" cy="2469000"/>
          </a:xfrm>
          <a:prstGeom prst="ellipse">
            <a:avLst/>
          </a:pr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8"/>
          <p:cNvSpPr txBox="1">
            <a:spLocks noGrp="1"/>
          </p:cNvSpPr>
          <p:nvPr>
            <p:ph type="ctrTitle" idx="4"/>
          </p:nvPr>
        </p:nvSpPr>
        <p:spPr>
          <a:xfrm flipH="1">
            <a:off x="185896" y="1268168"/>
            <a:ext cx="1560600" cy="577800"/>
          </a:xfrm>
          <a:prstGeom prst="rect">
            <a:avLst/>
          </a:prstGeom>
        </p:spPr>
        <p:txBody>
          <a:bodyPr spcFirstLastPara="1" wrap="square" lIns="91425" tIns="91425" rIns="91425" bIns="91425" anchor="b" anchorCtr="0">
            <a:noAutofit/>
          </a:bodyPr>
          <a:lstStyle/>
          <a:p>
            <a:r>
              <a:rPr lang="en"/>
              <a:t>Histogram</a:t>
            </a:r>
            <a:endParaRPr lang="en-US"/>
          </a:p>
        </p:txBody>
      </p:sp>
      <p:sp>
        <p:nvSpPr>
          <p:cNvPr id="270" name="Google Shape;270;p38"/>
          <p:cNvSpPr txBox="1">
            <a:spLocks noGrp="1"/>
          </p:cNvSpPr>
          <p:nvPr>
            <p:ph type="ctrTitle"/>
          </p:nvPr>
        </p:nvSpPr>
        <p:spPr>
          <a:xfrm flipH="1">
            <a:off x="7312373" y="1923562"/>
            <a:ext cx="1665703" cy="604076"/>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a:t>Correction</a:t>
            </a:r>
            <a:endParaRPr lang="en-US"/>
          </a:p>
        </p:txBody>
      </p:sp>
      <p:sp>
        <p:nvSpPr>
          <p:cNvPr id="271" name="Google Shape;271;p38"/>
          <p:cNvSpPr txBox="1">
            <a:spLocks noGrp="1"/>
          </p:cNvSpPr>
          <p:nvPr>
            <p:ph type="subTitle" idx="1"/>
          </p:nvPr>
        </p:nvSpPr>
        <p:spPr>
          <a:xfrm flipH="1">
            <a:off x="7130830" y="2418624"/>
            <a:ext cx="1936677" cy="1328658"/>
          </a:xfrm>
          <a:prstGeom prst="rect">
            <a:avLst/>
          </a:prstGeom>
        </p:spPr>
        <p:txBody>
          <a:bodyPr spcFirstLastPara="1" wrap="square" lIns="91425" tIns="91425" rIns="91425" bIns="91425" anchor="t" anchorCtr="0">
            <a:noAutofit/>
          </a:bodyPr>
          <a:lstStyle/>
          <a:p>
            <a:pPr marL="0" indent="0"/>
            <a:r>
              <a:rPr lang="en" sz="1600" dirty="0"/>
              <a:t>Calculate a correction factor that scales the MPV to 220 from all </a:t>
            </a:r>
            <a:r>
              <a:rPr lang="en" sz="1600" dirty="0" err="1"/>
              <a:t>FEEs</a:t>
            </a:r>
            <a:r>
              <a:rPr lang="en" sz="1600" dirty="0"/>
              <a:t>.</a:t>
            </a:r>
            <a:endParaRPr lang="en-US" sz="1600" dirty="0"/>
          </a:p>
        </p:txBody>
      </p:sp>
      <p:sp>
        <p:nvSpPr>
          <p:cNvPr id="272" name="Google Shape;272;p38"/>
          <p:cNvSpPr txBox="1">
            <a:spLocks noGrp="1"/>
          </p:cNvSpPr>
          <p:nvPr>
            <p:ph type="subTitle" idx="5"/>
          </p:nvPr>
        </p:nvSpPr>
        <p:spPr>
          <a:xfrm flipH="1">
            <a:off x="-2097" y="1737776"/>
            <a:ext cx="2014967" cy="1128798"/>
          </a:xfrm>
          <a:prstGeom prst="rect">
            <a:avLst/>
          </a:prstGeom>
        </p:spPr>
        <p:txBody>
          <a:bodyPr spcFirstLastPara="1" wrap="square" lIns="91425" tIns="91425" rIns="91425" bIns="91425" anchor="t" anchorCtr="0">
            <a:noAutofit/>
          </a:bodyPr>
          <a:lstStyle/>
          <a:p>
            <a:pPr marL="0" indent="0"/>
            <a:r>
              <a:rPr lang="en" sz="1600" dirty="0"/>
              <a:t>Fill a histogram with all the charge readings from one FEE of proton events.</a:t>
            </a:r>
          </a:p>
        </p:txBody>
      </p:sp>
      <p:sp>
        <p:nvSpPr>
          <p:cNvPr id="273" name="Google Shape;273;p38"/>
          <p:cNvSpPr txBox="1">
            <a:spLocks noGrp="1"/>
          </p:cNvSpPr>
          <p:nvPr>
            <p:ph type="ctrTitle" idx="2"/>
          </p:nvPr>
        </p:nvSpPr>
        <p:spPr>
          <a:xfrm flipH="1">
            <a:off x="639703" y="3296411"/>
            <a:ext cx="1626289" cy="564664"/>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a:t>MPV</a:t>
            </a:r>
            <a:endParaRPr lang="en-US"/>
          </a:p>
        </p:txBody>
      </p:sp>
      <p:sp>
        <p:nvSpPr>
          <p:cNvPr id="274" name="Google Shape;274;p38"/>
          <p:cNvSpPr txBox="1">
            <a:spLocks noGrp="1"/>
          </p:cNvSpPr>
          <p:nvPr>
            <p:ph type="subTitle" idx="3"/>
          </p:nvPr>
        </p:nvSpPr>
        <p:spPr>
          <a:xfrm flipH="1">
            <a:off x="435739" y="3746254"/>
            <a:ext cx="2030937" cy="1329436"/>
          </a:xfrm>
          <a:prstGeom prst="rect">
            <a:avLst/>
          </a:prstGeom>
        </p:spPr>
        <p:txBody>
          <a:bodyPr spcFirstLastPara="1" wrap="square" lIns="91425" tIns="91425" rIns="91425" bIns="91425" anchor="t" anchorCtr="0">
            <a:noAutofit/>
          </a:bodyPr>
          <a:lstStyle/>
          <a:p>
            <a:pPr marL="0" indent="0"/>
            <a:r>
              <a:rPr lang="en" sz="1600" dirty="0"/>
              <a:t>The most probable value of proton charges should follow a landau function.</a:t>
            </a:r>
          </a:p>
        </p:txBody>
      </p:sp>
      <p:sp>
        <p:nvSpPr>
          <p:cNvPr id="275" name="Google Shape;275;p38"/>
          <p:cNvSpPr txBox="1">
            <a:spLocks noGrp="1"/>
          </p:cNvSpPr>
          <p:nvPr>
            <p:ph type="ctrTitle" idx="4"/>
          </p:nvPr>
        </p:nvSpPr>
        <p:spPr>
          <a:xfrm flipH="1">
            <a:off x="867038" y="292475"/>
            <a:ext cx="1560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rPr>
              <a:t>01</a:t>
            </a:r>
            <a:endParaRPr sz="4800">
              <a:solidFill>
                <a:schemeClr val="lt1"/>
              </a:solidFill>
            </a:endParaRPr>
          </a:p>
        </p:txBody>
      </p:sp>
      <p:sp>
        <p:nvSpPr>
          <p:cNvPr id="276" name="Google Shape;276;p38"/>
          <p:cNvSpPr txBox="1">
            <a:spLocks noGrp="1"/>
          </p:cNvSpPr>
          <p:nvPr>
            <p:ph type="ctrTitle"/>
          </p:nvPr>
        </p:nvSpPr>
        <p:spPr>
          <a:xfrm flipH="1">
            <a:off x="7843105" y="869343"/>
            <a:ext cx="1560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rPr>
              <a:t>03</a:t>
            </a:r>
            <a:endParaRPr sz="4800">
              <a:solidFill>
                <a:schemeClr val="lt1"/>
              </a:solidFill>
            </a:endParaRPr>
          </a:p>
        </p:txBody>
      </p:sp>
      <p:sp>
        <p:nvSpPr>
          <p:cNvPr id="277" name="Google Shape;277;p38"/>
          <p:cNvSpPr txBox="1">
            <a:spLocks noGrp="1"/>
          </p:cNvSpPr>
          <p:nvPr>
            <p:ph type="ctrTitle" idx="2"/>
          </p:nvPr>
        </p:nvSpPr>
        <p:spPr>
          <a:xfrm flipH="1">
            <a:off x="2375224" y="4448912"/>
            <a:ext cx="1560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rPr>
              <a:t>02</a:t>
            </a:r>
            <a:endParaRPr sz="4800">
              <a:solidFill>
                <a:schemeClr val="lt1"/>
              </a:solidFill>
            </a:endParaRPr>
          </a:p>
        </p:txBody>
      </p:sp>
      <p:sp>
        <p:nvSpPr>
          <p:cNvPr id="4" name="Google Shape;274;p38">
            <a:extLst>
              <a:ext uri="{FF2B5EF4-FFF2-40B4-BE49-F238E27FC236}">
                <a16:creationId xmlns:a16="http://schemas.microsoft.com/office/drawing/2014/main" id="{3B0AB655-18A5-668D-6D3F-266EA35676A8}"/>
              </a:ext>
            </a:extLst>
          </p:cNvPr>
          <p:cNvSpPr txBox="1">
            <a:spLocks/>
          </p:cNvSpPr>
          <p:nvPr/>
        </p:nvSpPr>
        <p:spPr>
          <a:xfrm flipH="1">
            <a:off x="5969099" y="4346474"/>
            <a:ext cx="2226429" cy="2756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Charge readings at one FEE</a:t>
            </a:r>
            <a:endParaRPr lang="en-US"/>
          </a:p>
        </p:txBody>
      </p:sp>
      <p:sp>
        <p:nvSpPr>
          <p:cNvPr id="3" name="Google Shape;147;p31">
            <a:extLst>
              <a:ext uri="{FF2B5EF4-FFF2-40B4-BE49-F238E27FC236}">
                <a16:creationId xmlns:a16="http://schemas.microsoft.com/office/drawing/2014/main" id="{9CE44A52-21AD-7158-8C2C-CBB79E7BEB87}"/>
              </a:ext>
            </a:extLst>
          </p:cNvPr>
          <p:cNvSpPr txBox="1">
            <a:spLocks/>
          </p:cNvSpPr>
          <p:nvPr/>
        </p:nvSpPr>
        <p:spPr>
          <a:xfrm flipH="1">
            <a:off x="8345353" y="4776688"/>
            <a:ext cx="799398" cy="380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
              <a:t>Slide 7</a:t>
            </a:r>
            <a:endParaRPr lang="en-US"/>
          </a:p>
        </p:txBody>
      </p:sp>
    </p:spTree>
  </p:cSld>
  <p:clrMapOvr>
    <a:masterClrMapping/>
  </p:clrMapOvr>
</p:sld>
</file>

<file path=ppt/theme/theme1.xml><?xml version="1.0" encoding="utf-8"?>
<a:theme xmlns:a="http://schemas.openxmlformats.org/drawingml/2006/main" name="Science Fair Newsletter by Slidesgo">
  <a:themeElements>
    <a:clrScheme name="Simple Light">
      <a:dk1>
        <a:srgbClr val="383536"/>
      </a:dk1>
      <a:lt1>
        <a:srgbClr val="FFFFFF"/>
      </a:lt1>
      <a:dk2>
        <a:srgbClr val="6BCFFF"/>
      </a:dk2>
      <a:lt2>
        <a:srgbClr val="E6F0EF"/>
      </a:lt2>
      <a:accent1>
        <a:srgbClr val="003880"/>
      </a:accent1>
      <a:accent2>
        <a:srgbClr val="85A7F2"/>
      </a:accent2>
      <a:accent3>
        <a:srgbClr val="A551E5"/>
      </a:accent3>
      <a:accent4>
        <a:srgbClr val="6BCFFF"/>
      </a:accent4>
      <a:accent5>
        <a:srgbClr val="003880"/>
      </a:accent5>
      <a:accent6>
        <a:srgbClr val="A551E5"/>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15</Slides>
  <Notes>13</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Science Fair Newsletter by Slidesgo</vt:lpstr>
      <vt:lpstr>Time of Flight Calibration for HELIX</vt:lpstr>
      <vt:lpstr>OUTLINE</vt:lpstr>
      <vt:lpstr>01</vt:lpstr>
      <vt:lpstr>Scientific Motivation</vt:lpstr>
      <vt:lpstr>Components of HELIX</vt:lpstr>
      <vt:lpstr>TOF Detector</vt:lpstr>
      <vt:lpstr>PowerPoint Presentation</vt:lpstr>
      <vt:lpstr>Initial Calibration</vt:lpstr>
      <vt:lpstr>Calibration Procedure</vt:lpstr>
      <vt:lpstr>Iterations</vt:lpstr>
      <vt:lpstr>Improvements</vt:lpstr>
      <vt:lpstr>Time Based Corrections</vt:lpstr>
      <vt:lpstr>Current Status</vt:lpstr>
      <vt:lpstr>Latest Flight Data</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166</cp:revision>
  <dcterms:modified xsi:type="dcterms:W3CDTF">2025-08-11T14:15:08Z</dcterms:modified>
</cp:coreProperties>
</file>