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9753600" cx="13004800"/>
  <p:notesSz cx="6858000" cy="9144000"/>
  <p:embeddedFontLst>
    <p:embeddedFont>
      <p:font typeface="Helvetica Neue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jvOyny69MJTH9iIQE49DQjnn0B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6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" name="Google Shape;72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7329936471_0_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g37329936471_0_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f39e591114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that this is what the source can do - lower uncertainty - new scintillator new cells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6" name="Google Shape;166;g2f39e591114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78218a0b25_1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g378218a0b25_1_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1.5hours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10 hours for full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747e4943b8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g3747e4943b8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1.5hours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10 hours for full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4451202f5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" name="Google Shape;197;g364451202f5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1.5hours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10 hours for full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4451202f5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g364451202f5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1.5hours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10 hours for full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747e4943b8_1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g3747e4943b8_1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1.5hours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10 hours for full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7329936471_0_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g37329936471_0_9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1.5hours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10 hours for full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760f093c47_0_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Germanium detector double-check</a:t>
            </a:r>
            <a:endParaRPr/>
          </a:p>
        </p:txBody>
      </p:sp>
      <p:sp>
        <p:nvSpPr>
          <p:cNvPr id="240" name="Google Shape;240;g3760f093c47_0_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6edf70ef2f_2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Germanium detector double-check</a:t>
            </a:r>
            <a:endParaRPr/>
          </a:p>
        </p:txBody>
      </p:sp>
      <p:sp>
        <p:nvSpPr>
          <p:cNvPr id="250" name="Google Shape;250;g26edf70ef2f_2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760f093c47_0_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Germanium detector double-check</a:t>
            </a:r>
            <a:endParaRPr/>
          </a:p>
        </p:txBody>
      </p:sp>
      <p:sp>
        <p:nvSpPr>
          <p:cNvPr id="79" name="Google Shape;79;g3760f093c47_0_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6edf70ef2f_2_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9" name="Google Shape;259;g26edf70ef2f_2_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78218a0b25_1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g378218a0b25_1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1.5hours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10 hours for full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78218a0b25_1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g378218a0b25_1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1.5hours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10 hours for full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782664d3d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7" name="Google Shape;287;g3782664d3da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1.5hours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10 hours for full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78218a0b25_1_1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7" name="Google Shape;297;g378218a0b25_1_1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f39e591114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" name="Google Shape;306;g2f39e591114_0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78218a0b25_1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8" name="Google Shape;328;g378218a0b25_1_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1.5hours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10 hours for full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Radon comes from Uranium, Uranium is everywhere, radon emanates </a:t>
            </a:r>
            <a:endParaRPr/>
          </a:p>
        </p:txBody>
      </p:sp>
      <p:sp>
        <p:nvSpPr>
          <p:cNvPr id="88" name="Google Shape;8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60f093c47_0_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" name="Google Shape;98;g3760f093c47_0_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f360a8e465_0_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2f360a8e465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60f093c47_0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“its been a while since cross calibrations are done and its good practice to do again”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3760f093c47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7329936471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37329936471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782664d3da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g3782664d3da_0_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60f093c47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g3760f093c47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peaker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NO_Presentation_4x3_Title.jpg" id="10" name="Google Shape;10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5" y="0"/>
            <a:ext cx="13002770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1310811" y="1022350"/>
            <a:ext cx="4976401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2400"/>
              <a:buFont typeface="Arial"/>
              <a:buNone/>
              <a:defRPr sz="2400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cxnSp>
        <p:nvCxnSpPr>
          <p:cNvPr id="12" name="Google Shape;12;p13"/>
          <p:cNvCxnSpPr/>
          <p:nvPr/>
        </p:nvCxnSpPr>
        <p:spPr>
          <a:xfrm flipH="1" rot="10800000">
            <a:off x="1365349" y="5936505"/>
            <a:ext cx="1743468" cy="1"/>
          </a:xfrm>
          <a:prstGeom prst="straightConnector1">
            <a:avLst/>
          </a:prstGeom>
          <a:noFill/>
          <a:ln cap="flat" cmpd="sng" w="76200">
            <a:solidFill>
              <a:srgbClr val="0076BD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" name="Google Shape;13;p13"/>
          <p:cNvSpPr txBox="1"/>
          <p:nvPr>
            <p:ph idx="2" type="body"/>
          </p:nvPr>
        </p:nvSpPr>
        <p:spPr>
          <a:xfrm>
            <a:off x="1307860" y="6248400"/>
            <a:ext cx="1028748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14" name="Google Shape;14;p13"/>
          <p:cNvSpPr txBox="1"/>
          <p:nvPr>
            <p:ph type="title"/>
          </p:nvPr>
        </p:nvSpPr>
        <p:spPr>
          <a:xfrm>
            <a:off x="1270000" y="3049488"/>
            <a:ext cx="10363200" cy="280744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2" type="sldNum"/>
          </p:nvPr>
        </p:nvSpPr>
        <p:spPr>
          <a:xfrm>
            <a:off x="5961041" y="9296400"/>
            <a:ext cx="537973" cy="5604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">
  <p:cSld name="Full Imag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9"/>
          <p:cNvSpPr/>
          <p:nvPr>
            <p:ph idx="2" type="pic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9"/>
          <p:cNvSpPr/>
          <p:nvPr>
            <p:ph idx="1" type="body"/>
          </p:nvPr>
        </p:nvSpPr>
        <p:spPr>
          <a:xfrm>
            <a:off x="11652101" y="8507581"/>
            <a:ext cx="851198" cy="851199"/>
          </a:xfrm>
          <a:prstGeom prst="ellipse">
            <a:avLst/>
          </a:prstGeom>
          <a:solidFill>
            <a:srgbClr val="0075BD"/>
          </a:soli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2" type="sldNum"/>
          </p:nvPr>
        </p:nvSpPr>
        <p:spPr>
          <a:xfrm>
            <a:off x="11622023" y="8641080"/>
            <a:ext cx="694945" cy="520701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idx="12" type="sldNum"/>
          </p:nvPr>
        </p:nvSpPr>
        <p:spPr>
          <a:xfrm>
            <a:off x="5976281" y="9296400"/>
            <a:ext cx="522733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+ Text">
  <p:cSld name="Image + Tex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/>
          <p:nvPr>
            <p:ph type="title"/>
          </p:nvPr>
        </p:nvSpPr>
        <p:spPr>
          <a:xfrm>
            <a:off x="6709916" y="1879600"/>
            <a:ext cx="4934397" cy="275381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5400"/>
              <a:buFont typeface="Arial"/>
              <a:buNone/>
              <a:defRPr sz="5400">
                <a:solidFill>
                  <a:srgbClr val="0075BD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9pPr>
          </a:lstStyle>
          <a:p/>
        </p:txBody>
      </p:sp>
      <p:pic>
        <p:nvPicPr>
          <p:cNvPr descr="SNO_ID_Colour.png" id="18" name="Google Shape;1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08207" y="676655"/>
            <a:ext cx="1508761" cy="76240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7"/>
          <p:cNvSpPr txBox="1"/>
          <p:nvPr>
            <p:ph idx="1" type="body"/>
          </p:nvPr>
        </p:nvSpPr>
        <p:spPr>
          <a:xfrm>
            <a:off x="6704888" y="3511550"/>
            <a:ext cx="4944452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cxnSp>
        <p:nvCxnSpPr>
          <p:cNvPr id="20" name="Google Shape;20;p17"/>
          <p:cNvCxnSpPr/>
          <p:nvPr>
            <p:ph idx="2" type="body"/>
          </p:nvPr>
        </p:nvCxnSpPr>
        <p:spPr>
          <a:xfrm flipH="1" rot="10800000">
            <a:off x="6750149" y="3085355"/>
            <a:ext cx="1743468" cy="1"/>
          </a:xfrm>
          <a:prstGeom prst="straightConnector1">
            <a:avLst/>
          </a:prstGeom>
          <a:noFill/>
          <a:ln cap="flat" cmpd="sng" w="76200">
            <a:solidFill>
              <a:srgbClr val="0075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" name="Google Shape;21;p17"/>
          <p:cNvSpPr txBox="1"/>
          <p:nvPr>
            <p:ph idx="12" type="sldNum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17"/>
          <p:cNvSpPr/>
          <p:nvPr>
            <p:ph idx="3" type="pic"/>
          </p:nvPr>
        </p:nvSpPr>
        <p:spPr>
          <a:xfrm>
            <a:off x="-35521" y="-8"/>
            <a:ext cx="5705622" cy="975363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es">
  <p:cSld name="Note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NO_ID_Colour.png" id="24" name="Google Shape;2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08207" y="676655"/>
            <a:ext cx="1508761" cy="76240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0"/>
          <p:cNvSpPr txBox="1"/>
          <p:nvPr>
            <p:ph idx="12" type="sldNum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20"/>
          <p:cNvSpPr txBox="1"/>
          <p:nvPr>
            <p:ph type="title"/>
          </p:nvPr>
        </p:nvSpPr>
        <p:spPr>
          <a:xfrm>
            <a:off x="1317178" y="1600200"/>
            <a:ext cx="8821044" cy="103326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5400"/>
              <a:buFont typeface="Arial"/>
              <a:buNone/>
              <a:defRPr sz="5400">
                <a:solidFill>
                  <a:srgbClr val="0075BD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9pPr>
          </a:lstStyle>
          <a:p/>
        </p:txBody>
      </p:sp>
      <p:cxnSp>
        <p:nvCxnSpPr>
          <p:cNvPr id="27" name="Google Shape;27;p20"/>
          <p:cNvCxnSpPr/>
          <p:nvPr/>
        </p:nvCxnSpPr>
        <p:spPr>
          <a:xfrm flipH="1" rot="10800000">
            <a:off x="1365349" y="2831355"/>
            <a:ext cx="1743468" cy="1"/>
          </a:xfrm>
          <a:prstGeom prst="straightConnector1">
            <a:avLst/>
          </a:prstGeom>
          <a:noFill/>
          <a:ln cap="flat" cmpd="sng" w="76200">
            <a:solidFill>
              <a:srgbClr val="0075BD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8" name="Google Shape;28;p20"/>
          <p:cNvSpPr txBox="1"/>
          <p:nvPr>
            <p:ph idx="1" type="body"/>
          </p:nvPr>
        </p:nvSpPr>
        <p:spPr>
          <a:xfrm>
            <a:off x="1332788" y="3270250"/>
            <a:ext cx="10339224" cy="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ured w Dots">
  <p:cSld name="Coloured w Dots">
    <p:bg>
      <p:bgPr>
        <a:solidFill>
          <a:srgbClr val="0075BD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/>
          <p:nvPr>
            <p:ph idx="12" type="sldNum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NO_ID_White.png" id="31" name="Google Shape;3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09158" y="679956"/>
            <a:ext cx="1508761" cy="754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_Presentation_DesignDots_White.png" id="32" name="Google Shape;3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7857" y="8927799"/>
            <a:ext cx="10810817" cy="888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 Coloured Slide">
  <p:cSld name="Text on Coloured Slide">
    <p:bg>
      <p:bgPr>
        <a:solidFill>
          <a:srgbClr val="0075BD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1320800" y="1155700"/>
            <a:ext cx="8426004" cy="1427262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NO_ID_White.png" id="36" name="Google Shape;3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09158" y="679956"/>
            <a:ext cx="1508761" cy="75438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6"/>
          <p:cNvSpPr txBox="1"/>
          <p:nvPr>
            <p:ph idx="1" type="body"/>
          </p:nvPr>
        </p:nvSpPr>
        <p:spPr>
          <a:xfrm>
            <a:off x="1332788" y="3257550"/>
            <a:ext cx="10339224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pic>
        <p:nvPicPr>
          <p:cNvPr descr="SNO_Presentation_DesignDots_White.png" id="38" name="Google Shape;3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7857" y="8927799"/>
            <a:ext cx="10810817" cy="888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16"/>
          <p:cNvCxnSpPr/>
          <p:nvPr>
            <p:ph idx="2" type="body"/>
          </p:nvPr>
        </p:nvCxnSpPr>
        <p:spPr>
          <a:xfrm flipH="1" rot="10800000">
            <a:off x="1365349" y="2831355"/>
            <a:ext cx="1743468" cy="1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">
  <p:cSld name="Text Slid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/>
          <p:nvPr>
            <p:ph idx="1" type="body"/>
          </p:nvPr>
        </p:nvSpPr>
        <p:spPr>
          <a:xfrm>
            <a:off x="1332788" y="3270250"/>
            <a:ext cx="10339224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pic>
        <p:nvPicPr>
          <p:cNvPr descr="SNO_ID_Colour.png" id="42" name="Google Shape;4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08207" y="676655"/>
            <a:ext cx="1508761" cy="762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_Presentation_DesignDots_Colour.png" id="43" name="Google Shape;4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4008" y="8899143"/>
            <a:ext cx="10808208" cy="93206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5"/>
          <p:cNvSpPr txBox="1"/>
          <p:nvPr>
            <p:ph type="title"/>
          </p:nvPr>
        </p:nvSpPr>
        <p:spPr>
          <a:xfrm>
            <a:off x="1320800" y="1021457"/>
            <a:ext cx="10363200" cy="154394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5400"/>
              <a:buFont typeface="Arial"/>
              <a:buNone/>
              <a:defRPr sz="5400">
                <a:solidFill>
                  <a:srgbClr val="0075BD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9pPr>
          </a:lstStyle>
          <a:p/>
        </p:txBody>
      </p:sp>
      <p:sp>
        <p:nvSpPr>
          <p:cNvPr id="45" name="Google Shape;45;p15"/>
          <p:cNvSpPr txBox="1"/>
          <p:nvPr>
            <p:ph idx="12" type="sldNum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" name="Google Shape;46;p15"/>
          <p:cNvCxnSpPr/>
          <p:nvPr/>
        </p:nvCxnSpPr>
        <p:spPr>
          <a:xfrm flipH="1" rot="10800000">
            <a:off x="1365349" y="2831355"/>
            <a:ext cx="1743468" cy="1"/>
          </a:xfrm>
          <a:prstGeom prst="straightConnector1">
            <a:avLst/>
          </a:prstGeom>
          <a:noFill/>
          <a:ln cap="flat" cmpd="sng" w="76200">
            <a:solidFill>
              <a:srgbClr val="0075BD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 Dots">
  <p:cSld name="Blank w Do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NO_ID_Colour.png" id="48" name="Google Shape;4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08207" y="676655"/>
            <a:ext cx="1508761" cy="762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_Presentation_DesignDots_Colour.png" id="49" name="Google Shape;4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4008" y="8899143"/>
            <a:ext cx="10808208" cy="9320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1"/>
          <p:cNvSpPr txBox="1"/>
          <p:nvPr>
            <p:ph idx="12" type="sldNum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 type="tx">
  <p:cSld name="TITLE_AND_BODY">
    <p:bg>
      <p:bgPr>
        <a:solidFill>
          <a:srgbClr val="0075BD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ell2_wbfixed_Edited.jpg" id="52" name="Google Shape;52;p14"/>
          <p:cNvPicPr preferRelativeResize="0"/>
          <p:nvPr/>
        </p:nvPicPr>
        <p:blipFill rotWithShape="1">
          <a:blip r:embed="rId2">
            <a:alphaModFix amt="14772"/>
          </a:blip>
          <a:srcRect b="14279" l="0" r="0" t="14280"/>
          <a:stretch/>
        </p:blipFill>
        <p:spPr>
          <a:xfrm>
            <a:off x="-66915" y="-4866"/>
            <a:ext cx="13138630" cy="97633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_ID_White.png" id="53" name="Google Shape;5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5658" y="679956"/>
            <a:ext cx="1568213" cy="78410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4"/>
          <p:cNvSpPr txBox="1"/>
          <p:nvPr>
            <p:ph idx="12" type="sldNum"/>
          </p:nvPr>
        </p:nvSpPr>
        <p:spPr>
          <a:xfrm>
            <a:off x="11620985" y="8638947"/>
            <a:ext cx="694629" cy="6096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14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bg>
      <p:bgPr>
        <a:solidFill>
          <a:srgbClr val="0075BD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 txBox="1"/>
          <p:nvPr>
            <p:ph idx="1" type="body"/>
          </p:nvPr>
        </p:nvSpPr>
        <p:spPr>
          <a:xfrm>
            <a:off x="6671816" y="3201218"/>
            <a:ext cx="4916538" cy="335116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Arial"/>
              <a:buNone/>
              <a:defRPr i="1" sz="42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2" type="body"/>
          </p:nvPr>
        </p:nvSpPr>
        <p:spPr>
          <a:xfrm>
            <a:off x="0" y="0"/>
            <a:ext cx="5671940" cy="9753600"/>
          </a:xfrm>
          <a:prstGeom prst="rect">
            <a:avLst/>
          </a:prstGeom>
          <a:solidFill>
            <a:srgbClr val="D6D5D5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pic>
        <p:nvPicPr>
          <p:cNvPr descr="SNO_ID_White.png" id="59" name="Google Shape;5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5658" y="679956"/>
            <a:ext cx="1568213" cy="78410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8"/>
          <p:cNvSpPr txBox="1"/>
          <p:nvPr>
            <p:ph idx="3" type="body"/>
          </p:nvPr>
        </p:nvSpPr>
        <p:spPr>
          <a:xfrm>
            <a:off x="6704888" y="5937250"/>
            <a:ext cx="5671940" cy="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>
                <a:solidFill>
                  <a:srgbClr val="FFFFFF"/>
                </a:solidFill>
              </a:defRPr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61" name="Google Shape;61;p18"/>
          <p:cNvSpPr/>
          <p:nvPr>
            <p:ph idx="4" type="pic"/>
          </p:nvPr>
        </p:nvSpPr>
        <p:spPr>
          <a:xfrm>
            <a:off x="-22821" y="-8"/>
            <a:ext cx="5705622" cy="9753634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8"/>
          <p:cNvSpPr/>
          <p:nvPr/>
        </p:nvSpPr>
        <p:spPr>
          <a:xfrm rot="2700000">
            <a:off x="5537200" y="4241800"/>
            <a:ext cx="1270000" cy="1270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75BD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8"/>
          <p:cNvSpPr txBox="1"/>
          <p:nvPr>
            <p:ph idx="12" type="sldNum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idx="12" type="sldNum"/>
          </p:nvPr>
        </p:nvSpPr>
        <p:spPr>
          <a:xfrm>
            <a:off x="11622023" y="8641080"/>
            <a:ext cx="694945" cy="520701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Google Shape;7;p12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0600"/>
              <a:buFont typeface="Arial"/>
              <a:buNone/>
              <a:defRPr b="0" i="0" sz="10600" u="none" cap="none" strike="noStrike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0600"/>
              <a:buFont typeface="Arial"/>
              <a:buNone/>
              <a:defRPr b="0" i="0" sz="10600" u="none" cap="none" strike="noStrike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0600"/>
              <a:buFont typeface="Arial"/>
              <a:buNone/>
              <a:defRPr b="0" i="0" sz="10600" u="none" cap="none" strike="noStrike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0600"/>
              <a:buFont typeface="Arial"/>
              <a:buNone/>
              <a:defRPr b="0" i="0" sz="10600" u="none" cap="none" strike="noStrike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0600"/>
              <a:buFont typeface="Arial"/>
              <a:buNone/>
              <a:defRPr b="0" i="0" sz="10600" u="none" cap="none" strike="noStrike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0600"/>
              <a:buFont typeface="Arial"/>
              <a:buNone/>
              <a:defRPr b="0" i="0" sz="10600" u="none" cap="none" strike="noStrike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0600"/>
              <a:buFont typeface="Arial"/>
              <a:buNone/>
              <a:defRPr b="0" i="0" sz="10600" u="none" cap="none" strike="noStrike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0600"/>
              <a:buFont typeface="Arial"/>
              <a:buNone/>
              <a:defRPr b="0" i="0" sz="10600" u="none" cap="none" strike="noStrike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0600"/>
              <a:buFont typeface="Arial"/>
              <a:buNone/>
              <a:defRPr b="0" i="0" sz="10600" u="none" cap="none" strike="noStrike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" type="body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365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1275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1275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1275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1275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12750" lvl="5" marL="2743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12750" lvl="6" marL="3200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12750" lvl="7" marL="3657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12750" lvl="8" marL="4114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Relationship Id="rId4" Type="http://schemas.openxmlformats.org/officeDocument/2006/relationships/image" Target="../media/image34.jpg"/><Relationship Id="rId5" Type="http://schemas.openxmlformats.org/officeDocument/2006/relationships/image" Target="../media/image29.png"/><Relationship Id="rId6" Type="http://schemas.openxmlformats.org/officeDocument/2006/relationships/image" Target="../media/image37.jpg"/><Relationship Id="rId7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4.jpg"/><Relationship Id="rId5" Type="http://schemas.openxmlformats.org/officeDocument/2006/relationships/image" Target="../media/image3.jpg"/><Relationship Id="rId6" Type="http://schemas.openxmlformats.org/officeDocument/2006/relationships/image" Target="../media/image10.png"/><Relationship Id="rId7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 txBox="1"/>
          <p:nvPr>
            <p:ph idx="1" type="body"/>
          </p:nvPr>
        </p:nvSpPr>
        <p:spPr>
          <a:xfrm>
            <a:off x="1310811" y="1022350"/>
            <a:ext cx="4976401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24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b="1" lang="en-US"/>
              <a:t>5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/0</a:t>
            </a:r>
            <a:r>
              <a:rPr b="1" lang="en-US"/>
              <a:t>8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lang="en-US"/>
              <a:t>13</a:t>
            </a:r>
            <a:endParaRPr/>
          </a:p>
        </p:txBody>
      </p:sp>
      <p:sp>
        <p:nvSpPr>
          <p:cNvPr id="75" name="Google Shape;75;p1"/>
          <p:cNvSpPr txBox="1"/>
          <p:nvPr>
            <p:ph idx="2" type="body"/>
          </p:nvPr>
        </p:nvSpPr>
        <p:spPr>
          <a:xfrm>
            <a:off x="1307860" y="6248400"/>
            <a:ext cx="1028748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Keegan Paleshi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676F"/>
              </a:buClr>
              <a:buSzPts val="255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Student, Laurentian University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676F"/>
              </a:buClr>
              <a:buSzPts val="255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Supervised by: Christine Kraus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" name="Google Shape;76;p1"/>
          <p:cNvSpPr txBox="1"/>
          <p:nvPr>
            <p:ph idx="4294967295" type="ctrTitle"/>
          </p:nvPr>
        </p:nvSpPr>
        <p:spPr>
          <a:xfrm>
            <a:off x="1175225" y="2341526"/>
            <a:ext cx="10363200" cy="2935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8109"/>
              <a:buFont typeface="Arial"/>
              <a:buNone/>
            </a:pPr>
            <a:r>
              <a:rPr lang="en-US" sz="8340"/>
              <a:t>Using Radium Dials for Radon Calibration</a:t>
            </a:r>
            <a:endParaRPr b="0" i="0" sz="8340" u="none" cap="none" strike="noStrike">
              <a:solidFill>
                <a:srgbClr val="0076B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7329936471_0_52"/>
          <p:cNvSpPr txBox="1"/>
          <p:nvPr/>
        </p:nvSpPr>
        <p:spPr>
          <a:xfrm>
            <a:off x="1025950" y="3916375"/>
            <a:ext cx="5347500" cy="44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</a:rPr>
              <a:t>PDMS is diffusive - short lag time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Durable and </a:t>
            </a:r>
            <a:r>
              <a:rPr lang="en-US" sz="2600"/>
              <a:t>w</a:t>
            </a:r>
            <a:r>
              <a:rPr lang="en-US" sz="2600"/>
              <a:t>aterproof 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C</a:t>
            </a:r>
            <a:r>
              <a:rPr lang="en-US" sz="2600">
                <a:solidFill>
                  <a:schemeClr val="dk1"/>
                </a:solidFill>
              </a:rPr>
              <a:t>heap and easy to apply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161" name="Google Shape;161;g37329936471_0_52"/>
          <p:cNvSpPr txBox="1"/>
          <p:nvPr>
            <p:ph type="title"/>
          </p:nvPr>
        </p:nvSpPr>
        <p:spPr>
          <a:xfrm>
            <a:off x="390775" y="1412000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Dial Encapsulation</a:t>
            </a:r>
            <a:endParaRPr b="1"/>
          </a:p>
        </p:txBody>
      </p:sp>
      <p:pic>
        <p:nvPicPr>
          <p:cNvPr id="162" name="Google Shape;162;g37329936471_0_52" title="Image (1).jpg"/>
          <p:cNvPicPr preferRelativeResize="0"/>
          <p:nvPr/>
        </p:nvPicPr>
        <p:blipFill rotWithShape="1">
          <a:blip r:embed="rId3">
            <a:alphaModFix/>
          </a:blip>
          <a:srcRect b="23884" l="19751" r="38160" t="44758"/>
          <a:stretch/>
        </p:blipFill>
        <p:spPr>
          <a:xfrm>
            <a:off x="6867675" y="2967850"/>
            <a:ext cx="4343401" cy="43148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7329936471_0_52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8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f39e591114_0_9"/>
          <p:cNvSpPr txBox="1"/>
          <p:nvPr>
            <p:ph idx="4294967295" type="title"/>
          </p:nvPr>
        </p:nvSpPr>
        <p:spPr>
          <a:xfrm>
            <a:off x="348000" y="382500"/>
            <a:ext cx="5927100" cy="15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b="1" lang="en-US" sz="4800">
                <a:solidFill>
                  <a:schemeClr val="lt1"/>
                </a:solidFill>
              </a:rPr>
              <a:t>Lucas Cells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169" name="Google Shape;169;g2f39e591114_0_9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9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2f39e591114_0_9"/>
          <p:cNvSpPr txBox="1"/>
          <p:nvPr/>
        </p:nvSpPr>
        <p:spPr>
          <a:xfrm>
            <a:off x="516175" y="3120175"/>
            <a:ext cx="4009500" cy="55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Acrylic based</a:t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ZnS</a:t>
            </a:r>
            <a:r>
              <a:rPr lang="en-US" sz="2600">
                <a:solidFill>
                  <a:schemeClr val="lt1"/>
                </a:solidFill>
              </a:rPr>
              <a:t>:</a:t>
            </a:r>
            <a:r>
              <a:rPr b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 s</a:t>
            </a:r>
            <a:r>
              <a:rPr b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cintillator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Coupled with </a:t>
            </a:r>
            <a:r>
              <a:rPr lang="en-US" sz="2600">
                <a:solidFill>
                  <a:schemeClr val="lt1"/>
                </a:solidFill>
              </a:rPr>
              <a:t>Photomultiplier</a:t>
            </a:r>
            <a:r>
              <a:rPr lang="en-US" sz="2600">
                <a:solidFill>
                  <a:schemeClr val="lt1"/>
                </a:solidFill>
              </a:rPr>
              <a:t> tube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" name="Google Shape;171;g2f39e591114_0_9"/>
          <p:cNvCxnSpPr/>
          <p:nvPr>
            <p:ph idx="4294967295" type="body"/>
          </p:nvPr>
        </p:nvCxnSpPr>
        <p:spPr>
          <a:xfrm>
            <a:off x="903524" y="2230981"/>
            <a:ext cx="17436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2" name="Google Shape;172;g2f39e591114_0_9" title="Image(1).jpeg"/>
          <p:cNvPicPr preferRelativeResize="0"/>
          <p:nvPr/>
        </p:nvPicPr>
        <p:blipFill rotWithShape="1">
          <a:blip r:embed="rId3">
            <a:alphaModFix/>
          </a:blip>
          <a:srcRect b="32541" l="28527" r="36231" t="5626"/>
          <a:stretch/>
        </p:blipFill>
        <p:spPr>
          <a:xfrm>
            <a:off x="8860313" y="3038558"/>
            <a:ext cx="2084986" cy="48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f39e591114_0_9" title="image.jpeg"/>
          <p:cNvPicPr preferRelativeResize="0"/>
          <p:nvPr/>
        </p:nvPicPr>
        <p:blipFill rotWithShape="1">
          <a:blip r:embed="rId4">
            <a:alphaModFix/>
          </a:blip>
          <a:srcRect b="29379" l="16893" r="18204" t="15727"/>
          <a:stretch/>
        </p:blipFill>
        <p:spPr>
          <a:xfrm>
            <a:off x="5018200" y="3155613"/>
            <a:ext cx="3062725" cy="4466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g2f39e591114_0_9"/>
          <p:cNvCxnSpPr/>
          <p:nvPr/>
        </p:nvCxnSpPr>
        <p:spPr>
          <a:xfrm rot="10800000">
            <a:off x="6815397" y="6192703"/>
            <a:ext cx="2469900" cy="742200"/>
          </a:xfrm>
          <a:prstGeom prst="curvedConnector3">
            <a:avLst>
              <a:gd fmla="val 50000" name="adj1"/>
            </a:avLst>
          </a:prstGeom>
          <a:noFill/>
          <a:ln cap="flat" cmpd="sng" w="1366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78218a0b25_1_56"/>
          <p:cNvSpPr txBox="1"/>
          <p:nvPr>
            <p:ph type="title"/>
          </p:nvPr>
        </p:nvSpPr>
        <p:spPr>
          <a:xfrm>
            <a:off x="341000" y="1038775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High-Purity Germanium Detector - Gopher</a:t>
            </a:r>
            <a:r>
              <a:rPr b="1" lang="en-US"/>
              <a:t> </a:t>
            </a:r>
            <a:endParaRPr b="1"/>
          </a:p>
        </p:txBody>
      </p:sp>
      <p:sp>
        <p:nvSpPr>
          <p:cNvPr id="180" name="Google Shape;180;g378218a0b25_1_56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11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378218a0b25_1_56"/>
          <p:cNvSpPr txBox="1"/>
          <p:nvPr/>
        </p:nvSpPr>
        <p:spPr>
          <a:xfrm>
            <a:off x="147800" y="3160275"/>
            <a:ext cx="8491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2" name="Google Shape;182;g378218a0b25_1_56"/>
          <p:cNvSpPr txBox="1"/>
          <p:nvPr/>
        </p:nvSpPr>
        <p:spPr>
          <a:xfrm>
            <a:off x="477450" y="3364900"/>
            <a:ext cx="5274600" cy="3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Very well understood </a:t>
            </a:r>
            <a:r>
              <a:rPr lang="en-US" sz="2600">
                <a:solidFill>
                  <a:schemeClr val="dk1"/>
                </a:solidFill>
              </a:rPr>
              <a:t>efficiencies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Shielded low background detector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Radon is suppressed in volume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83" name="Google Shape;183;g378218a0b25_1_56" title="img_0158_jpg.jpeg"/>
          <p:cNvPicPr preferRelativeResize="0"/>
          <p:nvPr/>
        </p:nvPicPr>
        <p:blipFill rotWithShape="1">
          <a:blip r:embed="rId3">
            <a:alphaModFix/>
          </a:blip>
          <a:srcRect b="0" l="18296" r="23526" t="7612"/>
          <a:stretch/>
        </p:blipFill>
        <p:spPr>
          <a:xfrm>
            <a:off x="6718375" y="3089563"/>
            <a:ext cx="4562775" cy="54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47e4943b8_0_5"/>
          <p:cNvSpPr txBox="1"/>
          <p:nvPr>
            <p:ph type="title"/>
          </p:nvPr>
        </p:nvSpPr>
        <p:spPr>
          <a:xfrm>
            <a:off x="231975" y="1095600"/>
            <a:ext cx="10112700" cy="19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Lucas Cell and PMT x</a:t>
            </a:r>
            <a:endParaRPr b="1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High-Purity Germanium Detector</a:t>
            </a:r>
            <a:endParaRPr b="1"/>
          </a:p>
        </p:txBody>
      </p:sp>
      <p:sp>
        <p:nvSpPr>
          <p:cNvPr id="189" name="Google Shape;189;g3747e4943b8_0_5"/>
          <p:cNvSpPr txBox="1"/>
          <p:nvPr/>
        </p:nvSpPr>
        <p:spPr>
          <a:xfrm>
            <a:off x="8324000" y="7895375"/>
            <a:ext cx="46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https://www.snolab.ca/users/services/gamma-assay/</a:t>
            </a:r>
            <a:endParaRPr/>
          </a:p>
        </p:txBody>
      </p:sp>
      <p:sp>
        <p:nvSpPr>
          <p:cNvPr id="190" name="Google Shape;190;g3747e4943b8_0_5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10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3747e4943b8_0_5"/>
          <p:cNvSpPr txBox="1"/>
          <p:nvPr/>
        </p:nvSpPr>
        <p:spPr>
          <a:xfrm>
            <a:off x="458600" y="3253475"/>
            <a:ext cx="5775300" cy="46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Compare HPGe derived Radon activity to Lucas cell PMT counts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</a:rPr>
              <a:t>HPGe counts 214Pb and 214Bi gammas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PMT counts alphas from Radon, 218Po, and 214Po - 3 alphas per Radon decay</a:t>
            </a:r>
            <a:endParaRPr sz="2600"/>
          </a:p>
        </p:txBody>
      </p:sp>
      <p:pic>
        <p:nvPicPr>
          <p:cNvPr id="192" name="Google Shape;192;g3747e4943b8_0_5" title="image.jpeg"/>
          <p:cNvPicPr preferRelativeResize="0"/>
          <p:nvPr/>
        </p:nvPicPr>
        <p:blipFill rotWithShape="1">
          <a:blip r:embed="rId3">
            <a:alphaModFix/>
          </a:blip>
          <a:srcRect b="29379" l="16893" r="18204" t="15727"/>
          <a:stretch/>
        </p:blipFill>
        <p:spPr>
          <a:xfrm>
            <a:off x="5623508" y="2946599"/>
            <a:ext cx="3183017" cy="46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747e4943b8_0_5" title="img_0158_jpg.jpeg"/>
          <p:cNvPicPr preferRelativeResize="0"/>
          <p:nvPr/>
        </p:nvPicPr>
        <p:blipFill rotWithShape="1">
          <a:blip r:embed="rId4">
            <a:alphaModFix/>
          </a:blip>
          <a:srcRect b="0" l="18296" r="23526" t="7612"/>
          <a:stretch/>
        </p:blipFill>
        <p:spPr>
          <a:xfrm>
            <a:off x="9001950" y="3050425"/>
            <a:ext cx="3722836" cy="443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747e4943b8_0_5"/>
          <p:cNvPicPr preferRelativeResize="0"/>
          <p:nvPr/>
        </p:nvPicPr>
        <p:blipFill rotWithShape="1">
          <a:blip r:embed="rId5">
            <a:alphaModFix/>
          </a:blip>
          <a:srcRect b="6690" l="0" r="0" t="0"/>
          <a:stretch/>
        </p:blipFill>
        <p:spPr>
          <a:xfrm>
            <a:off x="10030975" y="4475550"/>
            <a:ext cx="496500" cy="80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64451202f5_0_1"/>
          <p:cNvSpPr txBox="1"/>
          <p:nvPr>
            <p:ph type="title"/>
          </p:nvPr>
        </p:nvSpPr>
        <p:spPr>
          <a:xfrm>
            <a:off x="231975" y="1095600"/>
            <a:ext cx="10112700" cy="19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Lucas Cell and PMT x</a:t>
            </a:r>
            <a:endParaRPr b="1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High-Purity Germanium Detector</a:t>
            </a:r>
            <a:endParaRPr b="1"/>
          </a:p>
        </p:txBody>
      </p:sp>
      <p:sp>
        <p:nvSpPr>
          <p:cNvPr id="200" name="Google Shape;200;g364451202f5_0_1"/>
          <p:cNvSpPr txBox="1"/>
          <p:nvPr/>
        </p:nvSpPr>
        <p:spPr>
          <a:xfrm>
            <a:off x="8324000" y="7895375"/>
            <a:ext cx="46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https://www.snolab.ca/users/services/gamma-assay/</a:t>
            </a:r>
            <a:endParaRPr/>
          </a:p>
        </p:txBody>
      </p:sp>
      <p:sp>
        <p:nvSpPr>
          <p:cNvPr id="201" name="Google Shape;201;g364451202f5_0_1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10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364451202f5_0_1"/>
          <p:cNvSpPr txBox="1"/>
          <p:nvPr/>
        </p:nvSpPr>
        <p:spPr>
          <a:xfrm>
            <a:off x="458600" y="3253475"/>
            <a:ext cx="5775300" cy="46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Compare HPGe derived Radon activity to Lucas cell PMT counts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</a:rPr>
              <a:t>HPGe counts 214Pb and 214Bi gammas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PMT counts alphas from Radon, 218Po, and 214Po - 3 alphas per Radon decay</a:t>
            </a:r>
            <a:endParaRPr sz="2600"/>
          </a:p>
        </p:txBody>
      </p:sp>
      <p:pic>
        <p:nvPicPr>
          <p:cNvPr id="203" name="Google Shape;203;g364451202f5_0_1" title="image.jpeg"/>
          <p:cNvPicPr preferRelativeResize="0"/>
          <p:nvPr/>
        </p:nvPicPr>
        <p:blipFill rotWithShape="1">
          <a:blip r:embed="rId3">
            <a:alphaModFix/>
          </a:blip>
          <a:srcRect b="29379" l="16893" r="18204" t="15727"/>
          <a:stretch/>
        </p:blipFill>
        <p:spPr>
          <a:xfrm>
            <a:off x="5623508" y="2946599"/>
            <a:ext cx="3183017" cy="46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64451202f5_0_1" title="img_0158_jpg.jpeg"/>
          <p:cNvPicPr preferRelativeResize="0"/>
          <p:nvPr/>
        </p:nvPicPr>
        <p:blipFill rotWithShape="1">
          <a:blip r:embed="rId4">
            <a:alphaModFix/>
          </a:blip>
          <a:srcRect b="0" l="18296" r="23526" t="7612"/>
          <a:stretch/>
        </p:blipFill>
        <p:spPr>
          <a:xfrm>
            <a:off x="9001950" y="3050425"/>
            <a:ext cx="3722836" cy="443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64451202f5_0_1"/>
          <p:cNvPicPr preferRelativeResize="0"/>
          <p:nvPr/>
        </p:nvPicPr>
        <p:blipFill rotWithShape="1">
          <a:blip r:embed="rId5">
            <a:alphaModFix/>
          </a:blip>
          <a:srcRect b="6690" l="0" r="0" t="0"/>
          <a:stretch/>
        </p:blipFill>
        <p:spPr>
          <a:xfrm>
            <a:off x="7002525" y="5388376"/>
            <a:ext cx="751100" cy="12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64451202f5_0_1"/>
          <p:cNvPicPr preferRelativeResize="0"/>
          <p:nvPr/>
        </p:nvPicPr>
        <p:blipFill rotWithShape="1">
          <a:blip r:embed="rId5">
            <a:alphaModFix/>
          </a:blip>
          <a:srcRect b="6690" l="0" r="0" t="0"/>
          <a:stretch/>
        </p:blipFill>
        <p:spPr>
          <a:xfrm>
            <a:off x="10030975" y="4475550"/>
            <a:ext cx="496500" cy="802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g364451202f5_0_1"/>
          <p:cNvCxnSpPr>
            <a:stCxn id="206" idx="1"/>
          </p:cNvCxnSpPr>
          <p:nvPr/>
        </p:nvCxnSpPr>
        <p:spPr>
          <a:xfrm flipH="1">
            <a:off x="7790875" y="4876800"/>
            <a:ext cx="2240100" cy="612900"/>
          </a:xfrm>
          <a:prstGeom prst="curvedConnector3">
            <a:avLst>
              <a:gd fmla="val 70720" name="adj1"/>
            </a:avLst>
          </a:prstGeom>
          <a:noFill/>
          <a:ln cap="flat" cmpd="sng" w="1366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64451202f5_0_31"/>
          <p:cNvSpPr txBox="1"/>
          <p:nvPr>
            <p:ph type="title"/>
          </p:nvPr>
        </p:nvSpPr>
        <p:spPr>
          <a:xfrm>
            <a:off x="231975" y="1095600"/>
            <a:ext cx="10112700" cy="19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Lucas Cell and PMT x</a:t>
            </a:r>
            <a:endParaRPr b="1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High-Purity Germanium Detector</a:t>
            </a:r>
            <a:endParaRPr b="1"/>
          </a:p>
        </p:txBody>
      </p:sp>
      <p:sp>
        <p:nvSpPr>
          <p:cNvPr id="213" name="Google Shape;213;g364451202f5_0_31"/>
          <p:cNvSpPr txBox="1"/>
          <p:nvPr/>
        </p:nvSpPr>
        <p:spPr>
          <a:xfrm>
            <a:off x="8324000" y="7895375"/>
            <a:ext cx="46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https://www.snolab.ca/users/services/gamma-assay/</a:t>
            </a:r>
            <a:endParaRPr/>
          </a:p>
        </p:txBody>
      </p:sp>
      <p:sp>
        <p:nvSpPr>
          <p:cNvPr id="214" name="Google Shape;214;g364451202f5_0_31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10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364451202f5_0_31"/>
          <p:cNvSpPr txBox="1"/>
          <p:nvPr/>
        </p:nvSpPr>
        <p:spPr>
          <a:xfrm>
            <a:off x="458600" y="3253475"/>
            <a:ext cx="5775300" cy="46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Compare HPGe derived Radon activity to Lucas cell PMT counts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</a:rPr>
              <a:t>HPGe counts 214Pb and 214Bi gammas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PMT counts alphas from Radon, 218Po, and 214Po - 3 alphas per Radon decay</a:t>
            </a:r>
            <a:endParaRPr sz="2600"/>
          </a:p>
        </p:txBody>
      </p:sp>
      <p:pic>
        <p:nvPicPr>
          <p:cNvPr id="216" name="Google Shape;216;g364451202f5_0_31" title="image.jpeg"/>
          <p:cNvPicPr preferRelativeResize="0"/>
          <p:nvPr/>
        </p:nvPicPr>
        <p:blipFill rotWithShape="1">
          <a:blip r:embed="rId3">
            <a:alphaModFix/>
          </a:blip>
          <a:srcRect b="29379" l="16893" r="18204" t="15727"/>
          <a:stretch/>
        </p:blipFill>
        <p:spPr>
          <a:xfrm>
            <a:off x="5623508" y="2946599"/>
            <a:ext cx="3183017" cy="46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64451202f5_0_31" title="img_0158_jpg.jpeg"/>
          <p:cNvPicPr preferRelativeResize="0"/>
          <p:nvPr/>
        </p:nvPicPr>
        <p:blipFill rotWithShape="1">
          <a:blip r:embed="rId4">
            <a:alphaModFix/>
          </a:blip>
          <a:srcRect b="0" l="18296" r="23526" t="7612"/>
          <a:stretch/>
        </p:blipFill>
        <p:spPr>
          <a:xfrm>
            <a:off x="9001950" y="3050425"/>
            <a:ext cx="3722836" cy="443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64451202f5_0_31"/>
          <p:cNvPicPr preferRelativeResize="0"/>
          <p:nvPr/>
        </p:nvPicPr>
        <p:blipFill rotWithShape="1">
          <a:blip r:embed="rId5">
            <a:alphaModFix/>
          </a:blip>
          <a:srcRect b="6690" l="0" r="0" t="0"/>
          <a:stretch/>
        </p:blipFill>
        <p:spPr>
          <a:xfrm>
            <a:off x="7002525" y="5388376"/>
            <a:ext cx="751100" cy="121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747e4943b8_1_6"/>
          <p:cNvSpPr txBox="1"/>
          <p:nvPr>
            <p:ph type="title"/>
          </p:nvPr>
        </p:nvSpPr>
        <p:spPr>
          <a:xfrm>
            <a:off x="341000" y="1038775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Lucas Cell HPGe Cross-Calibration - G01 </a:t>
            </a:r>
            <a:endParaRPr b="1"/>
          </a:p>
        </p:txBody>
      </p:sp>
      <p:sp>
        <p:nvSpPr>
          <p:cNvPr id="224" name="Google Shape;224;g3747e4943b8_1_6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11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3747e4943b8_1_6"/>
          <p:cNvSpPr txBox="1"/>
          <p:nvPr/>
        </p:nvSpPr>
        <p:spPr>
          <a:xfrm>
            <a:off x="147800" y="3160275"/>
            <a:ext cx="8491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6" name="Google Shape;226;g3747e4943b8_1_6"/>
          <p:cNvSpPr txBox="1"/>
          <p:nvPr/>
        </p:nvSpPr>
        <p:spPr>
          <a:xfrm>
            <a:off x="477450" y="3364900"/>
            <a:ext cx="5274600" cy="45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Lucas Cell background measured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Background below HPGe sensitivity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Lucas Cell Efficiency = 59.4% +/- 1.7%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227" name="Google Shape;227;g3747e4943b8_1_6" title="Gopher_250711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8550" y="3364900"/>
            <a:ext cx="6429338" cy="482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747e4943b8_1_6"/>
          <p:cNvSpPr txBox="1"/>
          <p:nvPr/>
        </p:nvSpPr>
        <p:spPr>
          <a:xfrm>
            <a:off x="6807075" y="8475150"/>
            <a:ext cx="46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https://www.snolab.ca/users/services/gamma-assay/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7329936471_0_95"/>
          <p:cNvSpPr txBox="1"/>
          <p:nvPr>
            <p:ph type="title"/>
          </p:nvPr>
        </p:nvSpPr>
        <p:spPr>
          <a:xfrm>
            <a:off x="390775" y="1412000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Dial Emanation Curve</a:t>
            </a:r>
            <a:endParaRPr b="1"/>
          </a:p>
        </p:txBody>
      </p:sp>
      <p:sp>
        <p:nvSpPr>
          <p:cNvPr id="234" name="Google Shape;234;g37329936471_0_95"/>
          <p:cNvSpPr txBox="1"/>
          <p:nvPr/>
        </p:nvSpPr>
        <p:spPr>
          <a:xfrm>
            <a:off x="468250" y="3817225"/>
            <a:ext cx="4303200" cy="44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Encapsulated dial connected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</a:rPr>
              <a:t>30 minute time bins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Short lag time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235" name="Google Shape;235;g37329936471_0_95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12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37329936471_0_95"/>
          <p:cNvSpPr txBox="1"/>
          <p:nvPr/>
        </p:nvSpPr>
        <p:spPr>
          <a:xfrm>
            <a:off x="4382988" y="2688800"/>
            <a:ext cx="7917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Radon Emanation from </a:t>
            </a:r>
            <a:r>
              <a:rPr lang="en-US" sz="2000"/>
              <a:t>Short Radium Dial</a:t>
            </a:r>
            <a:endParaRPr sz="2000"/>
          </a:p>
        </p:txBody>
      </p:sp>
      <p:pic>
        <p:nvPicPr>
          <p:cNvPr id="237" name="Google Shape;237;g37329936471_0_95" title="rn_growth_pd_f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475" y="3259400"/>
            <a:ext cx="9020925" cy="50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760f093c47_0_68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13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3760f093c47_0_68"/>
          <p:cNvSpPr txBox="1"/>
          <p:nvPr>
            <p:ph idx="4294967295" type="title"/>
          </p:nvPr>
        </p:nvSpPr>
        <p:spPr>
          <a:xfrm>
            <a:off x="427625" y="333650"/>
            <a:ext cx="5927100" cy="15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b="1" lang="en-US" sz="4800">
                <a:solidFill>
                  <a:schemeClr val="lt1"/>
                </a:solidFill>
              </a:rPr>
              <a:t>Summary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44" name="Google Shape;244;g3760f093c47_0_68"/>
          <p:cNvSpPr txBox="1"/>
          <p:nvPr/>
        </p:nvSpPr>
        <p:spPr>
          <a:xfrm>
            <a:off x="427625" y="2801538"/>
            <a:ext cx="4862700" cy="48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New cross calibration method was </a:t>
            </a:r>
            <a:r>
              <a:rPr lang="en-US" sz="2600">
                <a:solidFill>
                  <a:schemeClr val="lt1"/>
                </a:solidFill>
              </a:rPr>
              <a:t>successful</a:t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Radium dial radon calibration tool p</a:t>
            </a:r>
            <a:r>
              <a:rPr lang="en-US" sz="2600">
                <a:solidFill>
                  <a:schemeClr val="lt1"/>
                </a:solidFill>
              </a:rPr>
              <a:t>erforms as expected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Emanation has been characterized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</p:txBody>
      </p:sp>
      <p:cxnSp>
        <p:nvCxnSpPr>
          <p:cNvPr id="245" name="Google Shape;245;g3760f093c47_0_68"/>
          <p:cNvCxnSpPr/>
          <p:nvPr>
            <p:ph idx="4294967295" type="body"/>
          </p:nvPr>
        </p:nvCxnSpPr>
        <p:spPr>
          <a:xfrm>
            <a:off x="866599" y="2268006"/>
            <a:ext cx="17436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6" name="Google Shape;246;g3760f093c47_0_68" title="LC_G01_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7175" y="2937525"/>
            <a:ext cx="4060401" cy="541386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3760f093c47_0_68"/>
          <p:cNvSpPr txBox="1"/>
          <p:nvPr/>
        </p:nvSpPr>
        <p:spPr>
          <a:xfrm>
            <a:off x="6441225" y="8566075"/>
            <a:ext cx="46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https://www.snolab.ca/users/services/gamma-assay/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6edf70ef2f_2_36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14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26edf70ef2f_2_36"/>
          <p:cNvSpPr txBox="1"/>
          <p:nvPr>
            <p:ph idx="4294967295" type="title"/>
          </p:nvPr>
        </p:nvSpPr>
        <p:spPr>
          <a:xfrm>
            <a:off x="427625" y="333650"/>
            <a:ext cx="5927100" cy="15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b="1" lang="en-US" sz="4800">
                <a:solidFill>
                  <a:schemeClr val="lt1"/>
                </a:solidFill>
              </a:rPr>
              <a:t>Next Steps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54" name="Google Shape;254;g26edf70ef2f_2_36"/>
          <p:cNvSpPr txBox="1"/>
          <p:nvPr/>
        </p:nvSpPr>
        <p:spPr>
          <a:xfrm>
            <a:off x="473800" y="2641600"/>
            <a:ext cx="4862700" cy="48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Calibrate Lucas Cells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Evaluate new PMT efficiencies</a:t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Drive down uncertainties with 379.50 +/- 11.31 Bq dial </a:t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Cross calibrate different systems</a:t>
            </a:r>
            <a:endParaRPr sz="2600">
              <a:solidFill>
                <a:schemeClr val="lt1"/>
              </a:solidFill>
            </a:endParaRPr>
          </a:p>
        </p:txBody>
      </p:sp>
      <p:cxnSp>
        <p:nvCxnSpPr>
          <p:cNvPr id="255" name="Google Shape;255;g26edf70ef2f_2_36"/>
          <p:cNvCxnSpPr/>
          <p:nvPr>
            <p:ph idx="4294967295" type="body"/>
          </p:nvPr>
        </p:nvCxnSpPr>
        <p:spPr>
          <a:xfrm>
            <a:off x="866599" y="2268006"/>
            <a:ext cx="17436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6" name="Google Shape;256;g26edf70ef2f_2_36" title="image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4025" y="2457001"/>
            <a:ext cx="6452800" cy="48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760f093c47_0_75"/>
          <p:cNvSpPr txBox="1"/>
          <p:nvPr/>
        </p:nvSpPr>
        <p:spPr>
          <a:xfrm>
            <a:off x="427625" y="2651650"/>
            <a:ext cx="5349000" cy="48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Faster spike recharge time</a:t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Larger spikes:</a:t>
            </a:r>
            <a:endParaRPr sz="2600">
              <a:solidFill>
                <a:schemeClr val="lt1"/>
              </a:solidFill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Short Dial - 2.184 ± 0.0932 Bq </a:t>
            </a:r>
            <a:endParaRPr sz="2600">
              <a:solidFill>
                <a:schemeClr val="lt1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Long Dial - 379.50 ± 11.31 Bq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Compact, Cheap, easy to make</a:t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Suitable for new calibration methods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82" name="Google Shape;82;g3760f093c47_0_75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g3760f093c47_0_75"/>
          <p:cNvSpPr txBox="1"/>
          <p:nvPr>
            <p:ph idx="4294967295" type="title"/>
          </p:nvPr>
        </p:nvSpPr>
        <p:spPr>
          <a:xfrm>
            <a:off x="427625" y="333650"/>
            <a:ext cx="5927100" cy="15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lang="en-US" sz="4800">
                <a:solidFill>
                  <a:schemeClr val="lt1"/>
                </a:solidFill>
              </a:rPr>
              <a:t>New Radon Samples</a:t>
            </a:r>
            <a:endParaRPr sz="4800">
              <a:solidFill>
                <a:schemeClr val="lt1"/>
              </a:solidFill>
            </a:endParaRPr>
          </a:p>
        </p:txBody>
      </p:sp>
      <p:cxnSp>
        <p:nvCxnSpPr>
          <p:cNvPr id="84" name="Google Shape;84;g3760f093c47_0_75"/>
          <p:cNvCxnSpPr/>
          <p:nvPr>
            <p:ph idx="4294967295" type="body"/>
          </p:nvPr>
        </p:nvCxnSpPr>
        <p:spPr>
          <a:xfrm>
            <a:off x="866599" y="2268006"/>
            <a:ext cx="17436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5" name="Google Shape;85;g3760f093c47_0_75" title="Media.jpg"/>
          <p:cNvPicPr preferRelativeResize="0"/>
          <p:nvPr/>
        </p:nvPicPr>
        <p:blipFill rotWithShape="1">
          <a:blip r:embed="rId3">
            <a:alphaModFix/>
          </a:blip>
          <a:srcRect b="61381" l="62812" r="0" t="25682"/>
          <a:stretch/>
        </p:blipFill>
        <p:spPr>
          <a:xfrm rot="-5400000">
            <a:off x="5794427" y="3571249"/>
            <a:ext cx="5412599" cy="387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edf70ef2f_2_44"/>
          <p:cNvSpPr txBox="1"/>
          <p:nvPr>
            <p:ph type="title"/>
          </p:nvPr>
        </p:nvSpPr>
        <p:spPr>
          <a:xfrm>
            <a:off x="266230" y="1251525"/>
            <a:ext cx="7769400" cy="17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5400"/>
              <a:buFont typeface="Arial"/>
              <a:buNone/>
            </a:pPr>
            <a:r>
              <a:rPr b="1" lang="en-US" sz="7200"/>
              <a:t>Special Thanks!</a:t>
            </a:r>
            <a:endParaRPr sz="7200"/>
          </a:p>
        </p:txBody>
      </p:sp>
      <p:cxnSp>
        <p:nvCxnSpPr>
          <p:cNvPr id="262" name="Google Shape;262;g26edf70ef2f_2_44"/>
          <p:cNvCxnSpPr/>
          <p:nvPr>
            <p:ph idx="2" type="body"/>
          </p:nvPr>
        </p:nvCxnSpPr>
        <p:spPr>
          <a:xfrm>
            <a:off x="266224" y="2779381"/>
            <a:ext cx="1743600" cy="0"/>
          </a:xfrm>
          <a:prstGeom prst="straightConnector1">
            <a:avLst/>
          </a:prstGeom>
          <a:noFill/>
          <a:ln cap="flat" cmpd="sng" w="76200">
            <a:solidFill>
              <a:srgbClr val="0075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3" name="Google Shape;263;g26edf70ef2f_2_44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</a:pPr>
            <a:r>
              <a:rPr b="1" lang="en-US"/>
              <a:t>15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26edf70ef2f_2_44"/>
          <p:cNvSpPr txBox="1"/>
          <p:nvPr/>
        </p:nvSpPr>
        <p:spPr>
          <a:xfrm>
            <a:off x="607900" y="3246400"/>
            <a:ext cx="5054700" cy="49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Christine Kraus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Nasim Fatemighomi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Peter Qin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Ian Lawson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6edf70ef2f_2_44"/>
          <p:cNvSpPr txBox="1"/>
          <p:nvPr/>
        </p:nvSpPr>
        <p:spPr>
          <a:xfrm>
            <a:off x="6824650" y="3246400"/>
            <a:ext cx="5054700" cy="49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 Ward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Matt Depatie</a:t>
            </a:r>
            <a:endParaRPr sz="3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Aleksandra Bialek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Low background group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78218a0b25_1_12"/>
          <p:cNvSpPr txBox="1"/>
          <p:nvPr>
            <p:ph type="title"/>
          </p:nvPr>
        </p:nvSpPr>
        <p:spPr>
          <a:xfrm>
            <a:off x="341000" y="1038775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Lucas Cell HPGe Cross-Calibration - G01 </a:t>
            </a:r>
            <a:endParaRPr b="1"/>
          </a:p>
        </p:txBody>
      </p:sp>
      <p:sp>
        <p:nvSpPr>
          <p:cNvPr id="271" name="Google Shape;271;g378218a0b25_1_12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18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378218a0b25_1_12"/>
          <p:cNvSpPr txBox="1"/>
          <p:nvPr/>
        </p:nvSpPr>
        <p:spPr>
          <a:xfrm>
            <a:off x="147800" y="3160275"/>
            <a:ext cx="8491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3" name="Google Shape;273;g378218a0b25_1_12"/>
          <p:cNvSpPr txBox="1"/>
          <p:nvPr/>
        </p:nvSpPr>
        <p:spPr>
          <a:xfrm>
            <a:off x="477450" y="3364900"/>
            <a:ext cx="5274600" cy="51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HPGe: start 2025-07-11 12:55:10, live 4.014 d, midpoint 2025-07-13 13:05:14.8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HPGe activity: 1523.00 +/- 41.58 mBq/kg.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Lucas cell mass: 0.13550 kg.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PMT: start 2025-07-17 16:48:45, window T = 24.4518 h, counts C = 13,926.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T1/2 = 3.8235 d. lambda_d = 0.18105 d^-1. lambda_s = 2.0947e-6 s^-1.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Calculating Number of atoms at PMT start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A_mid_total = (1523.00 mBq/kg)/1000 * 0.13550 kg = 0.2063665 Bq.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Delta_t = t_PMT_start - t_HPGe_mid = +4.15521 d.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A0 = A_mid_total * exp( -lambda_d * Delta_t ) = 0.0971613 Bq.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N0 = A0 / lambda_s = 46,306.56 atoms.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Fraction of chains that decay during PMT window: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T = 24.4518 h = 1.018825 d.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p = 1 - exp( -lambda_d * T ) = 0.168645.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N_dec = N0 * p = 7,809.384.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Efficiency = Counts / (3 * N_dec) = 13,926 / (3 * 7,809.384) = 0.59441.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Uncertainty on Efficiency: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sigma_A/A = 41.58 / 1523.00 = 2.7301%.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1/sqrt(C) = 0.8474%.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Combined = sqrt(0.027301^2 + 0.008474^2) = 2.857%.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sigma_epsilon = 0.59441 * 0.02857 = 0.01699.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Alpha counting efficiency of 59.4% +/- 1.7%</a:t>
            </a:r>
            <a:endParaRPr b="1" sz="1100">
              <a:solidFill>
                <a:schemeClr val="dk1"/>
              </a:solidFill>
            </a:endParaRPr>
          </a:p>
        </p:txBody>
      </p:sp>
      <p:pic>
        <p:nvPicPr>
          <p:cNvPr id="274" name="Google Shape;274;g378218a0b25_1_12" title="Gopher_250711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8550" y="3364900"/>
            <a:ext cx="6429338" cy="482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378218a0b25_1_12"/>
          <p:cNvSpPr txBox="1"/>
          <p:nvPr/>
        </p:nvSpPr>
        <p:spPr>
          <a:xfrm>
            <a:off x="6807075" y="8554700"/>
            <a:ext cx="46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https://www.snolab.ca/users/services/gamma-assay/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78218a0b25_1_25"/>
          <p:cNvSpPr txBox="1"/>
          <p:nvPr>
            <p:ph type="title"/>
          </p:nvPr>
        </p:nvSpPr>
        <p:spPr>
          <a:xfrm>
            <a:off x="341000" y="1038775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Lucas Cell HPGe Cross-Calibration - G02 </a:t>
            </a:r>
            <a:endParaRPr b="1"/>
          </a:p>
        </p:txBody>
      </p:sp>
      <p:sp>
        <p:nvSpPr>
          <p:cNvPr id="281" name="Google Shape;281;g378218a0b25_1_25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17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78218a0b25_1_25"/>
          <p:cNvSpPr txBox="1"/>
          <p:nvPr/>
        </p:nvSpPr>
        <p:spPr>
          <a:xfrm>
            <a:off x="341000" y="3285375"/>
            <a:ext cx="8491800" cy="54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HPGe: start 2024-11-26 11:56:26, live 13.854 d, midpoint 2024-12-03 10:11:18.8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HPGe activity: 940.40 +/- 22.36 mBq/kg.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Lucas cell mass: 0.13682 kg.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PMT: start 2024-11-15 16:49:19, window T = 5.17671 h, counts C = 53,324.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T1/2 = 3.8235 d. lambda_d = 0.18105 d^-1. lambda_s = 2.0947e-6 s^-1.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Calculating Number of atoms at PMT start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A_mid_total = (940.40 mBq/kg)/1000 * 0.13682 kg = 0.1286655 Bq.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Delta_t = t_PMT_start - t_HPGe_mid = -17.72361 d.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A0 = A_mid_total * exp( -lambda_d * Delta_t ) = 3.197930 Bq.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N0 = A0 / lambda_s = 1,524,117 atoms.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Fraction of chains that decay during PMT window: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T = 5.17671 h = 0.215696 d.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p = 1 - exp( -lambda_d * T ) = 0.0383481.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N_dec = N0 * p = 58,446.96.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Efficiency = Counts / (3 * N_dec) = 53,324 / (3 * 58,446.96) = 0.30412.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Uncertainty on Efficiency: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sigma_A/A = 22.36 / 940.40 = 2.3777%.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1/sqrt(C) = 0.4331%.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Combined = sqrt(0.023777^2 + 0.004331^2) = 2.416%.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sigma_epsilon = 0.30412 * 0.02416 = 0.00735.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Alpha counting efficiency of 30.4 +/- 0.7%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83" name="Google Shape;283;g378218a0b25_1_25" title="LC_G01_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7175" y="2937525"/>
            <a:ext cx="4060401" cy="541386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378218a0b25_1_25"/>
          <p:cNvSpPr txBox="1"/>
          <p:nvPr/>
        </p:nvSpPr>
        <p:spPr>
          <a:xfrm>
            <a:off x="6441225" y="8775675"/>
            <a:ext cx="46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https://www.snolab.ca/users/services/gamma-assay/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782664d3da_0_0"/>
          <p:cNvSpPr txBox="1"/>
          <p:nvPr>
            <p:ph type="title"/>
          </p:nvPr>
        </p:nvSpPr>
        <p:spPr>
          <a:xfrm>
            <a:off x="383300" y="1525375"/>
            <a:ext cx="88251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Lucas Cell Comparison</a:t>
            </a:r>
            <a:endParaRPr b="1"/>
          </a:p>
        </p:txBody>
      </p:sp>
      <p:sp>
        <p:nvSpPr>
          <p:cNvPr id="290" name="Google Shape;290;g3782664d3da_0_0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16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g3782664d3da_0_0" title="Media (1).jpg"/>
          <p:cNvPicPr preferRelativeResize="0"/>
          <p:nvPr/>
        </p:nvPicPr>
        <p:blipFill rotWithShape="1">
          <a:blip r:embed="rId3">
            <a:alphaModFix/>
          </a:blip>
          <a:srcRect b="0" l="25512" r="38634" t="0"/>
          <a:stretch/>
        </p:blipFill>
        <p:spPr>
          <a:xfrm rot="5400000">
            <a:off x="5801051" y="2406874"/>
            <a:ext cx="4163473" cy="564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3782664d3da_0_0"/>
          <p:cNvSpPr txBox="1"/>
          <p:nvPr/>
        </p:nvSpPr>
        <p:spPr>
          <a:xfrm>
            <a:off x="253900" y="3427525"/>
            <a:ext cx="42576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Different brands of ZnS:Ag have been used for various Lucas Cell </a:t>
            </a:r>
            <a:br>
              <a:rPr lang="en-US" sz="2200">
                <a:solidFill>
                  <a:schemeClr val="dk1"/>
                </a:solidFill>
              </a:rPr>
            </a:br>
            <a:r>
              <a:rPr lang="en-US" sz="2200">
                <a:solidFill>
                  <a:schemeClr val="dk1"/>
                </a:solidFill>
              </a:rPr>
              <a:t>“series”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Brands have dramatically different light yield - changes PMT efficiency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Coatings have different thicknesses - alters alpha efficiency</a:t>
            </a:r>
            <a:endParaRPr sz="2500"/>
          </a:p>
        </p:txBody>
      </p:sp>
      <p:sp>
        <p:nvSpPr>
          <p:cNvPr id="293" name="Google Shape;293;g3782664d3da_0_0"/>
          <p:cNvSpPr txBox="1"/>
          <p:nvPr/>
        </p:nvSpPr>
        <p:spPr>
          <a:xfrm>
            <a:off x="5500925" y="7519850"/>
            <a:ext cx="30000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b="1" lang="en-US" sz="5400">
                <a:solidFill>
                  <a:schemeClr val="dk1"/>
                </a:solidFill>
              </a:rPr>
              <a:t>G02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4" name="Google Shape;294;g3782664d3da_0_0"/>
          <p:cNvSpPr txBox="1"/>
          <p:nvPr/>
        </p:nvSpPr>
        <p:spPr>
          <a:xfrm>
            <a:off x="8606725" y="7611325"/>
            <a:ext cx="30000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dk1"/>
                </a:solidFill>
              </a:rPr>
              <a:t>G01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78218a0b25_1_115"/>
          <p:cNvSpPr txBox="1"/>
          <p:nvPr>
            <p:ph type="title"/>
          </p:nvPr>
        </p:nvSpPr>
        <p:spPr>
          <a:xfrm>
            <a:off x="67300" y="1362250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Volume Sharing</a:t>
            </a:r>
            <a:endParaRPr b="1"/>
          </a:p>
        </p:txBody>
      </p:sp>
      <p:sp>
        <p:nvSpPr>
          <p:cNvPr id="300" name="Google Shape;300;g378218a0b25_1_115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</a:pPr>
            <a:r>
              <a:rPr lang="en-US"/>
              <a:t>20</a:t>
            </a:r>
            <a:endParaRPr/>
          </a:p>
        </p:txBody>
      </p:sp>
      <p:sp>
        <p:nvSpPr>
          <p:cNvPr id="301" name="Google Shape;301;g378218a0b25_1_115"/>
          <p:cNvSpPr txBox="1"/>
          <p:nvPr/>
        </p:nvSpPr>
        <p:spPr>
          <a:xfrm>
            <a:off x="3463800" y="8581050"/>
            <a:ext cx="5001300" cy="14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https://www.swagelok.com/downloads/webcatalogs/en/ms-01-138.pdf</a:t>
            </a:r>
            <a:endParaRPr sz="1100"/>
          </a:p>
        </p:txBody>
      </p:sp>
      <p:pic>
        <p:nvPicPr>
          <p:cNvPr id="302" name="Google Shape;302;g378218a0b25_1_115" title="Image(1).jpeg"/>
          <p:cNvPicPr preferRelativeResize="0"/>
          <p:nvPr/>
        </p:nvPicPr>
        <p:blipFill rotWithShape="1">
          <a:blip r:embed="rId3">
            <a:alphaModFix/>
          </a:blip>
          <a:srcRect b="32541" l="28527" r="36231" t="5626"/>
          <a:stretch/>
        </p:blipFill>
        <p:spPr>
          <a:xfrm>
            <a:off x="7465326" y="1259676"/>
            <a:ext cx="2827676" cy="66151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378218a0b25_1_115"/>
          <p:cNvSpPr txBox="1"/>
          <p:nvPr/>
        </p:nvSpPr>
        <p:spPr>
          <a:xfrm>
            <a:off x="662675" y="3706775"/>
            <a:ext cx="3951900" cy="35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Volume of QC4 and and cap: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	0.30 mL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Volume of Lucas Cell: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	34.3 mL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Lucas Cell is 99.1% of volume,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0.866% is endcap</a:t>
            </a: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f39e591114_0_29"/>
          <p:cNvSpPr txBox="1"/>
          <p:nvPr>
            <p:ph type="title"/>
          </p:nvPr>
        </p:nvSpPr>
        <p:spPr>
          <a:xfrm>
            <a:off x="67300" y="1362250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What is a Radon Assay Cross Calibration?</a:t>
            </a:r>
            <a:endParaRPr b="1"/>
          </a:p>
        </p:txBody>
      </p:sp>
      <p:sp>
        <p:nvSpPr>
          <p:cNvPr id="309" name="Google Shape;309;g2f39e591114_0_29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</a:pPr>
            <a:r>
              <a:rPr lang="en-US"/>
              <a:t>19</a:t>
            </a:r>
            <a:endParaRPr/>
          </a:p>
        </p:txBody>
      </p:sp>
      <p:pic>
        <p:nvPicPr>
          <p:cNvPr id="310" name="Google Shape;310;g2f39e591114_0_29"/>
          <p:cNvPicPr preferRelativeResize="0"/>
          <p:nvPr/>
        </p:nvPicPr>
        <p:blipFill rotWithShape="1">
          <a:blip r:embed="rId3">
            <a:alphaModFix/>
          </a:blip>
          <a:srcRect b="24219" l="44606" r="32370" t="40781"/>
          <a:stretch/>
        </p:blipFill>
        <p:spPr>
          <a:xfrm flipH="1">
            <a:off x="6833963" y="4004012"/>
            <a:ext cx="1965900" cy="3214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2f39e591114_0_29"/>
          <p:cNvPicPr preferRelativeResize="0"/>
          <p:nvPr/>
        </p:nvPicPr>
        <p:blipFill rotWithShape="1">
          <a:blip r:embed="rId4">
            <a:alphaModFix/>
          </a:blip>
          <a:srcRect b="0" l="0" r="0" t="31675"/>
          <a:stretch/>
        </p:blipFill>
        <p:spPr>
          <a:xfrm>
            <a:off x="9360575" y="4389650"/>
            <a:ext cx="882250" cy="15400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2f39e591114_0_29"/>
          <p:cNvSpPr/>
          <p:nvPr/>
        </p:nvSpPr>
        <p:spPr>
          <a:xfrm>
            <a:off x="523175" y="7597600"/>
            <a:ext cx="1496100" cy="1226700"/>
          </a:xfrm>
          <a:prstGeom prst="ellipse">
            <a:avLst/>
          </a:prstGeom>
          <a:solidFill>
            <a:srgbClr val="0076B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Gas from Radon Monitor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2f39e591114_0_29"/>
          <p:cNvSpPr/>
          <p:nvPr/>
        </p:nvSpPr>
        <p:spPr>
          <a:xfrm>
            <a:off x="3961925" y="6825425"/>
            <a:ext cx="1635300" cy="1395000"/>
          </a:xfrm>
          <a:prstGeom prst="ellipse">
            <a:avLst/>
          </a:prstGeom>
          <a:solidFill>
            <a:srgbClr val="0076B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Water Trapping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2f39e591114_0_29"/>
          <p:cNvSpPr/>
          <p:nvPr/>
        </p:nvSpPr>
        <p:spPr>
          <a:xfrm>
            <a:off x="7438225" y="2458425"/>
            <a:ext cx="1220700" cy="1226700"/>
          </a:xfrm>
          <a:prstGeom prst="ellipse">
            <a:avLst/>
          </a:prstGeom>
          <a:solidFill>
            <a:srgbClr val="0076BD"/>
          </a:solidFill>
          <a:ln cap="flat" cmpd="sng" w="9525">
            <a:solidFill>
              <a:srgbClr val="007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Trap</a:t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2f39e591114_0_29"/>
          <p:cNvSpPr/>
          <p:nvPr/>
        </p:nvSpPr>
        <p:spPr>
          <a:xfrm>
            <a:off x="11244100" y="2310650"/>
            <a:ext cx="1760700" cy="1628700"/>
          </a:xfrm>
          <a:prstGeom prst="ellipse">
            <a:avLst/>
          </a:prstGeom>
          <a:solidFill>
            <a:srgbClr val="0076B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Lucas Cell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g2f39e591114_0_29"/>
          <p:cNvPicPr preferRelativeResize="0"/>
          <p:nvPr/>
        </p:nvPicPr>
        <p:blipFill rotWithShape="1">
          <a:blip r:embed="rId5">
            <a:alphaModFix/>
          </a:blip>
          <a:srcRect b="6690" l="0" r="0" t="0"/>
          <a:stretch/>
        </p:blipFill>
        <p:spPr>
          <a:xfrm>
            <a:off x="10929300" y="4261001"/>
            <a:ext cx="1477500" cy="238812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39e591114_0_29"/>
          <p:cNvSpPr/>
          <p:nvPr/>
        </p:nvSpPr>
        <p:spPr>
          <a:xfrm rot="3975265">
            <a:off x="10636694" y="3500344"/>
            <a:ext cx="643693" cy="1765588"/>
          </a:xfrm>
          <a:prstGeom prst="bentArrow">
            <a:avLst>
              <a:gd fmla="val 13542" name="adj1"/>
              <a:gd fmla="val 31297" name="adj2"/>
              <a:gd fmla="val 20224" name="adj3"/>
              <a:gd fmla="val 47040" name="adj4"/>
            </a:avLst>
          </a:prstGeom>
          <a:solidFill>
            <a:srgbClr val="4A86E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g2f39e591114_0_29"/>
          <p:cNvPicPr preferRelativeResize="0"/>
          <p:nvPr/>
        </p:nvPicPr>
        <p:blipFill rotWithShape="1">
          <a:blip r:embed="rId6">
            <a:alphaModFix/>
          </a:blip>
          <a:srcRect b="0" l="49997" r="31628" t="71345"/>
          <a:stretch/>
        </p:blipFill>
        <p:spPr>
          <a:xfrm>
            <a:off x="3580850" y="4764738"/>
            <a:ext cx="2100296" cy="184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2f39e591114_0_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7725" y="4609963"/>
            <a:ext cx="2100300" cy="284872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2f39e591114_0_29"/>
          <p:cNvSpPr/>
          <p:nvPr/>
        </p:nvSpPr>
        <p:spPr>
          <a:xfrm rot="2701773">
            <a:off x="8651762" y="4206224"/>
            <a:ext cx="822648" cy="320319"/>
          </a:xfrm>
          <a:prstGeom prst="bentArrow">
            <a:avLst>
              <a:gd fmla="val 16672" name="adj1"/>
              <a:gd fmla="val 23146" name="adj2"/>
              <a:gd fmla="val 14816" name="adj3"/>
              <a:gd fmla="val 47040" name="adj4"/>
            </a:avLst>
          </a:prstGeom>
          <a:solidFill>
            <a:srgbClr val="4A86E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2f39e591114_0_29"/>
          <p:cNvSpPr/>
          <p:nvPr/>
        </p:nvSpPr>
        <p:spPr>
          <a:xfrm flipH="1" rot="8099394">
            <a:off x="1482030" y="6063663"/>
            <a:ext cx="1203001" cy="1001900"/>
          </a:xfrm>
          <a:prstGeom prst="bentArrow">
            <a:avLst>
              <a:gd fmla="val 16672" name="adj1"/>
              <a:gd fmla="val 6715" name="adj2"/>
              <a:gd fmla="val 12127" name="adj3"/>
              <a:gd fmla="val 47040" name="adj4"/>
            </a:avLst>
          </a:prstGeom>
          <a:solidFill>
            <a:srgbClr val="4A86E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2f39e591114_0_29"/>
          <p:cNvSpPr/>
          <p:nvPr/>
        </p:nvSpPr>
        <p:spPr>
          <a:xfrm rot="-1169">
            <a:off x="2698570" y="4978659"/>
            <a:ext cx="882300" cy="1628400"/>
          </a:xfrm>
          <a:prstGeom prst="bentArrow">
            <a:avLst>
              <a:gd fmla="val 11398" name="adj1"/>
              <a:gd fmla="val 25687" name="adj2"/>
              <a:gd fmla="val 23246" name="adj3"/>
              <a:gd fmla="val 46107" name="adj4"/>
            </a:avLst>
          </a:prstGeom>
          <a:solidFill>
            <a:srgbClr val="4A86E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2f39e591114_0_29"/>
          <p:cNvSpPr/>
          <p:nvPr/>
        </p:nvSpPr>
        <p:spPr>
          <a:xfrm rot="2700445">
            <a:off x="4459261" y="4773299"/>
            <a:ext cx="1638720" cy="594606"/>
          </a:xfrm>
          <a:prstGeom prst="bentArrow">
            <a:avLst>
              <a:gd fmla="val 16672" name="adj1"/>
              <a:gd fmla="val 13471" name="adj2"/>
              <a:gd fmla="val 14816" name="adj3"/>
              <a:gd fmla="val 47040" name="adj4"/>
            </a:avLst>
          </a:prstGeom>
          <a:solidFill>
            <a:srgbClr val="4A86E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2f39e591114_0_29"/>
          <p:cNvSpPr/>
          <p:nvPr/>
        </p:nvSpPr>
        <p:spPr>
          <a:xfrm flipH="1" rot="9750255">
            <a:off x="6184556" y="5212468"/>
            <a:ext cx="839223" cy="2312539"/>
          </a:xfrm>
          <a:prstGeom prst="bentArrow">
            <a:avLst>
              <a:gd fmla="val 16672" name="adj1"/>
              <a:gd fmla="val 23146" name="adj2"/>
              <a:gd fmla="val 14816" name="adj3"/>
              <a:gd fmla="val 47040" name="adj4"/>
            </a:avLst>
          </a:prstGeom>
          <a:solidFill>
            <a:srgbClr val="4A86E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2f39e591114_0_29"/>
          <p:cNvSpPr/>
          <p:nvPr/>
        </p:nvSpPr>
        <p:spPr>
          <a:xfrm>
            <a:off x="9045500" y="6406150"/>
            <a:ext cx="1760700" cy="1486800"/>
          </a:xfrm>
          <a:prstGeom prst="ellipse">
            <a:avLst/>
          </a:prstGeom>
          <a:solidFill>
            <a:srgbClr val="0076B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Concentrator Trap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78218a0b25_1_65"/>
          <p:cNvSpPr txBox="1"/>
          <p:nvPr>
            <p:ph type="title"/>
          </p:nvPr>
        </p:nvSpPr>
        <p:spPr>
          <a:xfrm>
            <a:off x="152400" y="1038775"/>
            <a:ext cx="86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Lucas Cell Backgrounds and</a:t>
            </a:r>
            <a:endParaRPr b="1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HPGe Sensitivity</a:t>
            </a:r>
            <a:endParaRPr b="1"/>
          </a:p>
        </p:txBody>
      </p:sp>
      <p:sp>
        <p:nvSpPr>
          <p:cNvPr id="331" name="Google Shape;331;g378218a0b25_1_65"/>
          <p:cNvSpPr txBox="1"/>
          <p:nvPr/>
        </p:nvSpPr>
        <p:spPr>
          <a:xfrm>
            <a:off x="3927650" y="8805175"/>
            <a:ext cx="514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https://www.snolab.ca/users/services/gamma-assay/</a:t>
            </a:r>
            <a:endParaRPr/>
          </a:p>
        </p:txBody>
      </p:sp>
      <p:pic>
        <p:nvPicPr>
          <p:cNvPr id="332" name="Google Shape;332;g378218a0b25_1_65"/>
          <p:cNvPicPr preferRelativeResize="0"/>
          <p:nvPr/>
        </p:nvPicPr>
        <p:blipFill rotWithShape="1">
          <a:blip r:embed="rId3">
            <a:alphaModFix/>
          </a:blip>
          <a:srcRect b="0" l="0" r="13911" t="0"/>
          <a:stretch/>
        </p:blipFill>
        <p:spPr>
          <a:xfrm>
            <a:off x="2277325" y="7507950"/>
            <a:ext cx="8450141" cy="9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378218a0b25_1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3613" y="6241413"/>
            <a:ext cx="9897575" cy="95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378218a0b25_1_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4138" y="5070244"/>
            <a:ext cx="102965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378218a0b25_1_65" title="Sensitivity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66102" y="3343342"/>
            <a:ext cx="6669951" cy="15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378218a0b25_1_65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</a:pPr>
            <a:r>
              <a:rPr lang="en-US"/>
              <a:t>22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0625" y="316483"/>
            <a:ext cx="5491100" cy="811516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"/>
          <p:cNvSpPr txBox="1"/>
          <p:nvPr>
            <p:ph type="title"/>
          </p:nvPr>
        </p:nvSpPr>
        <p:spPr>
          <a:xfrm>
            <a:off x="266216" y="586500"/>
            <a:ext cx="4934400" cy="27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5400"/>
              <a:buFont typeface="Arial"/>
              <a:buNone/>
            </a:pPr>
            <a:r>
              <a:rPr b="1" lang="en-US"/>
              <a:t>Radon, Radium, and Radioactivity</a:t>
            </a:r>
            <a:endParaRPr/>
          </a:p>
        </p:txBody>
      </p:sp>
      <p:sp>
        <p:nvSpPr>
          <p:cNvPr id="92" name="Google Shape;92;p5"/>
          <p:cNvSpPr txBox="1"/>
          <p:nvPr>
            <p:ph idx="1" type="body"/>
          </p:nvPr>
        </p:nvSpPr>
        <p:spPr>
          <a:xfrm>
            <a:off x="333828" y="4128650"/>
            <a:ext cx="5568300" cy="29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Dirt, rock, and dust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Radon vs Parents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Measuring radon is tough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cxnSp>
        <p:nvCxnSpPr>
          <p:cNvPr id="93" name="Google Shape;93;p5"/>
          <p:cNvCxnSpPr/>
          <p:nvPr>
            <p:ph idx="2" type="body"/>
          </p:nvPr>
        </p:nvCxnSpPr>
        <p:spPr>
          <a:xfrm>
            <a:off x="266224" y="2779381"/>
            <a:ext cx="1743600" cy="0"/>
          </a:xfrm>
          <a:prstGeom prst="straightConnector1">
            <a:avLst/>
          </a:prstGeom>
          <a:noFill/>
          <a:ln cap="flat" cmpd="sng" w="76200">
            <a:solidFill>
              <a:srgbClr val="0075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" name="Google Shape;94;p5"/>
          <p:cNvSpPr txBox="1"/>
          <p:nvPr>
            <p:ph idx="12" type="sldNum"/>
          </p:nvPr>
        </p:nvSpPr>
        <p:spPr>
          <a:xfrm>
            <a:off x="11622023" y="8641080"/>
            <a:ext cx="694945" cy="56425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3000"/>
              <a:buFont typeface="Arial"/>
              <a:buNone/>
            </a:pPr>
            <a:r>
              <a:rPr b="1" lang="en-US"/>
              <a:t>2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5062725" y="8882225"/>
            <a:ext cx="5766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https://www.epa.gov/sites/default/files/styles/medium/public/2015-05/u-238_decay.png?itok=558OwVAJ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760f093c47_0_47"/>
          <p:cNvSpPr txBox="1"/>
          <p:nvPr>
            <p:ph type="title"/>
          </p:nvPr>
        </p:nvSpPr>
        <p:spPr>
          <a:xfrm>
            <a:off x="269000" y="992450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Radon Systems at SNOLAB</a:t>
            </a:r>
            <a:endParaRPr b="1"/>
          </a:p>
        </p:txBody>
      </p:sp>
      <p:sp>
        <p:nvSpPr>
          <p:cNvPr id="101" name="Google Shape;101;g3760f093c47_0_47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3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g3760f093c47_0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550" y="3232643"/>
            <a:ext cx="3794776" cy="514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760f093c47_0_47" title="Media(2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5875" y="6544125"/>
            <a:ext cx="3486853" cy="169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760f093c47_0_47" title="image(4)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1425" y="3232648"/>
            <a:ext cx="3202050" cy="23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760f093c47_0_47" title="imag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01366" y="3369887"/>
            <a:ext cx="3535875" cy="265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760f093c47_0_47" title="image(3)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1425" y="5835325"/>
            <a:ext cx="3202050" cy="2481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f360a8e465_0_20"/>
          <p:cNvSpPr txBox="1"/>
          <p:nvPr>
            <p:ph type="title"/>
          </p:nvPr>
        </p:nvSpPr>
        <p:spPr>
          <a:xfrm>
            <a:off x="677025" y="841675"/>
            <a:ext cx="8426100" cy="1427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b="1" lang="en-US"/>
              <a:t>Gas Assay Calibration</a:t>
            </a:r>
            <a:endParaRPr/>
          </a:p>
        </p:txBody>
      </p:sp>
      <p:sp>
        <p:nvSpPr>
          <p:cNvPr id="112" name="Google Shape;112;g2f360a8e465_0_20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4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f360a8e465_0_20"/>
          <p:cNvSpPr txBox="1"/>
          <p:nvPr>
            <p:ph idx="1" type="body"/>
          </p:nvPr>
        </p:nvSpPr>
        <p:spPr>
          <a:xfrm>
            <a:off x="473049" y="3776100"/>
            <a:ext cx="4754100" cy="3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en-US" sz="2600">
                <a:solidFill>
                  <a:schemeClr val="lt1"/>
                </a:solidFill>
              </a:rPr>
              <a:t>Radon from floor tiles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r>
              <a:rPr lang="en-US" sz="2600">
                <a:solidFill>
                  <a:schemeClr val="lt1"/>
                </a:solidFill>
              </a:rPr>
              <a:t>Background of carrier gas understood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en-US" sz="2600">
                <a:solidFill>
                  <a:schemeClr val="lt1"/>
                </a:solidFill>
              </a:rPr>
              <a:t>Emanation curve characterized</a:t>
            </a:r>
            <a:endParaRPr sz="2600">
              <a:solidFill>
                <a:schemeClr val="lt1"/>
              </a:solidFill>
            </a:endParaRPr>
          </a:p>
        </p:txBody>
      </p:sp>
      <p:cxnSp>
        <p:nvCxnSpPr>
          <p:cNvPr id="114" name="Google Shape;114;g2f360a8e465_0_20"/>
          <p:cNvCxnSpPr/>
          <p:nvPr>
            <p:ph idx="2" type="body"/>
          </p:nvPr>
        </p:nvCxnSpPr>
        <p:spPr>
          <a:xfrm>
            <a:off x="1365349" y="2831356"/>
            <a:ext cx="17436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" name="Google Shape;115;g2f360a8e465_0_20"/>
          <p:cNvSpPr txBox="1"/>
          <p:nvPr/>
        </p:nvSpPr>
        <p:spPr>
          <a:xfrm>
            <a:off x="7206325" y="7795500"/>
            <a:ext cx="39882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Credit to Yusuf Ahmed and Nasim Fatemighomi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2f360a8e465_0_20"/>
          <p:cNvSpPr txBox="1"/>
          <p:nvPr/>
        </p:nvSpPr>
        <p:spPr>
          <a:xfrm>
            <a:off x="5092675" y="5136125"/>
            <a:ext cx="7342200" cy="7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Calibration Can </a:t>
            </a:r>
            <a:r>
              <a:rPr lang="en-US" sz="2000">
                <a:solidFill>
                  <a:schemeClr val="lt1"/>
                </a:solidFill>
              </a:rPr>
              <a:t>Picture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g2f360a8e465_0_20" title="shared image.jpeg"/>
          <p:cNvPicPr preferRelativeResize="0"/>
          <p:nvPr/>
        </p:nvPicPr>
        <p:blipFill rotWithShape="1">
          <a:blip r:embed="rId3">
            <a:alphaModFix/>
          </a:blip>
          <a:srcRect b="14595" l="0" r="0" t="0"/>
          <a:stretch/>
        </p:blipFill>
        <p:spPr>
          <a:xfrm rot="-5400000">
            <a:off x="7141350" y="938100"/>
            <a:ext cx="3519200" cy="61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f360a8e465_0_20" title="image(2).jpeg"/>
          <p:cNvPicPr preferRelativeResize="0"/>
          <p:nvPr/>
        </p:nvPicPr>
        <p:blipFill rotWithShape="1">
          <a:blip r:embed="rId4">
            <a:alphaModFix/>
          </a:blip>
          <a:srcRect b="10332" l="2883" r="1960" t="4553"/>
          <a:stretch/>
        </p:blipFill>
        <p:spPr>
          <a:xfrm>
            <a:off x="6689463" y="4764575"/>
            <a:ext cx="4422975" cy="290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60f093c47_0_37"/>
          <p:cNvSpPr txBox="1"/>
          <p:nvPr>
            <p:ph type="title"/>
          </p:nvPr>
        </p:nvSpPr>
        <p:spPr>
          <a:xfrm>
            <a:off x="677025" y="841675"/>
            <a:ext cx="8426100" cy="1427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b="1" lang="en-US"/>
              <a:t>Calibration Challenges</a:t>
            </a:r>
            <a:endParaRPr/>
          </a:p>
        </p:txBody>
      </p:sp>
      <p:sp>
        <p:nvSpPr>
          <p:cNvPr id="124" name="Google Shape;124;g3760f093c47_0_37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5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3760f093c47_0_37"/>
          <p:cNvSpPr txBox="1"/>
          <p:nvPr>
            <p:ph idx="1" type="body"/>
          </p:nvPr>
        </p:nvSpPr>
        <p:spPr>
          <a:xfrm>
            <a:off x="473049" y="3776100"/>
            <a:ext cx="4754100" cy="37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Available emanation source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en-US" sz="2600">
                <a:solidFill>
                  <a:schemeClr val="lt1"/>
                </a:solidFill>
              </a:rPr>
              <a:t>Uncertainties are high</a:t>
            </a:r>
            <a:r>
              <a:rPr lang="en-US" sz="2600">
                <a:solidFill>
                  <a:schemeClr val="lt1"/>
                </a:solidFill>
              </a:rPr>
              <a:t> - Lucas Cell uncertainty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en-US" sz="2600">
                <a:solidFill>
                  <a:schemeClr val="lt1"/>
                </a:solidFill>
              </a:rPr>
              <a:t>Long emanation time</a:t>
            </a:r>
            <a:endParaRPr sz="2600">
              <a:solidFill>
                <a:schemeClr val="lt1"/>
              </a:solidFill>
            </a:endParaRPr>
          </a:p>
        </p:txBody>
      </p:sp>
      <p:cxnSp>
        <p:nvCxnSpPr>
          <p:cNvPr id="126" name="Google Shape;126;g3760f093c47_0_37"/>
          <p:cNvCxnSpPr/>
          <p:nvPr>
            <p:ph idx="2" type="body"/>
          </p:nvPr>
        </p:nvCxnSpPr>
        <p:spPr>
          <a:xfrm>
            <a:off x="1365349" y="2831356"/>
            <a:ext cx="17436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7" name="Google Shape;127;g3760f093c47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7150" y="2791350"/>
            <a:ext cx="7342328" cy="48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3760f093c47_0_37"/>
          <p:cNvSpPr txBox="1"/>
          <p:nvPr/>
        </p:nvSpPr>
        <p:spPr>
          <a:xfrm>
            <a:off x="7206325" y="7795500"/>
            <a:ext cx="39882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Credit to Yusuf Ahmed and Nasim Fatemighomi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3760f093c47_0_37"/>
          <p:cNvSpPr txBox="1"/>
          <p:nvPr/>
        </p:nvSpPr>
        <p:spPr>
          <a:xfrm>
            <a:off x="5227150" y="2200175"/>
            <a:ext cx="7342200" cy="7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Calibration Can Radon Emanation Curve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7329936471_0_0"/>
          <p:cNvSpPr txBox="1"/>
          <p:nvPr>
            <p:ph type="title"/>
          </p:nvPr>
        </p:nvSpPr>
        <p:spPr>
          <a:xfrm>
            <a:off x="377250" y="965175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Improved Characteristics</a:t>
            </a:r>
            <a:endParaRPr b="1"/>
          </a:p>
        </p:txBody>
      </p:sp>
      <p:sp>
        <p:nvSpPr>
          <p:cNvPr id="135" name="Google Shape;135;g37329936471_0_0"/>
          <p:cNvSpPr txBox="1"/>
          <p:nvPr/>
        </p:nvSpPr>
        <p:spPr>
          <a:xfrm>
            <a:off x="1025950" y="3642675"/>
            <a:ext cx="5374500" cy="54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Shorter </a:t>
            </a:r>
            <a:r>
              <a:rPr lang="en-US" sz="2600">
                <a:solidFill>
                  <a:schemeClr val="dk1"/>
                </a:solidFill>
              </a:rPr>
              <a:t>emanation time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Increased activity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Significantly reduced size</a:t>
            </a:r>
            <a:endParaRPr sz="2600"/>
          </a:p>
        </p:txBody>
      </p:sp>
      <p:pic>
        <p:nvPicPr>
          <p:cNvPr id="136" name="Google Shape;136;g37329936471_0_0" title="shared image.jpg"/>
          <p:cNvPicPr preferRelativeResize="0"/>
          <p:nvPr/>
        </p:nvPicPr>
        <p:blipFill rotWithShape="1">
          <a:blip r:embed="rId3">
            <a:alphaModFix/>
          </a:blip>
          <a:srcRect b="43178" l="0" r="0" t="17044"/>
          <a:stretch/>
        </p:blipFill>
        <p:spPr>
          <a:xfrm>
            <a:off x="5992275" y="2660187"/>
            <a:ext cx="6266149" cy="443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7329936471_0_0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6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782664d3da_0_20"/>
          <p:cNvSpPr txBox="1"/>
          <p:nvPr>
            <p:ph type="title"/>
          </p:nvPr>
        </p:nvSpPr>
        <p:spPr>
          <a:xfrm>
            <a:off x="365875" y="1362250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Luminescent Dials</a:t>
            </a:r>
            <a:endParaRPr b="1"/>
          </a:p>
        </p:txBody>
      </p:sp>
      <p:sp>
        <p:nvSpPr>
          <p:cNvPr id="143" name="Google Shape;143;g3782664d3da_0_20"/>
          <p:cNvSpPr txBox="1"/>
          <p:nvPr/>
        </p:nvSpPr>
        <p:spPr>
          <a:xfrm>
            <a:off x="1025950" y="3642675"/>
            <a:ext cx="5374500" cy="54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</a:rPr>
              <a:t>Ra226 and ZnS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Radium safety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</a:rPr>
              <a:t>Canadian law on Radium dials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44" name="Google Shape;144;g3782664d3da_0_20" title="shared image.jpg"/>
          <p:cNvPicPr preferRelativeResize="0"/>
          <p:nvPr/>
        </p:nvPicPr>
        <p:blipFill rotWithShape="1">
          <a:blip r:embed="rId3">
            <a:alphaModFix/>
          </a:blip>
          <a:srcRect b="43178" l="0" r="0" t="17044"/>
          <a:stretch/>
        </p:blipFill>
        <p:spPr>
          <a:xfrm>
            <a:off x="5992275" y="2660187"/>
            <a:ext cx="6266149" cy="443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782664d3da_0_20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7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760f093c47_0_9"/>
          <p:cNvSpPr txBox="1"/>
          <p:nvPr>
            <p:ph type="title"/>
          </p:nvPr>
        </p:nvSpPr>
        <p:spPr>
          <a:xfrm>
            <a:off x="365875" y="1362250"/>
            <a:ext cx="7765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/>
              <a:t>Luminescent</a:t>
            </a:r>
            <a:r>
              <a:rPr b="1" lang="en-US"/>
              <a:t> Dials</a:t>
            </a:r>
            <a:endParaRPr b="1"/>
          </a:p>
        </p:txBody>
      </p:sp>
      <p:sp>
        <p:nvSpPr>
          <p:cNvPr id="151" name="Google Shape;151;g3760f093c47_0_9"/>
          <p:cNvSpPr txBox="1"/>
          <p:nvPr/>
        </p:nvSpPr>
        <p:spPr>
          <a:xfrm>
            <a:off x="1025950" y="3642675"/>
            <a:ext cx="5374500" cy="54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</a:rPr>
              <a:t>Ra226 and ZnS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Radium safety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</a:rPr>
              <a:t>Canadian law on Radium dials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52" name="Google Shape;152;g3760f093c47_0_9" title="shared image.jpg"/>
          <p:cNvPicPr preferRelativeResize="0"/>
          <p:nvPr/>
        </p:nvPicPr>
        <p:blipFill rotWithShape="1">
          <a:blip r:embed="rId3">
            <a:alphaModFix/>
          </a:blip>
          <a:srcRect b="43178" l="0" r="0" t="17044"/>
          <a:stretch/>
        </p:blipFill>
        <p:spPr>
          <a:xfrm>
            <a:off x="5992275" y="2660187"/>
            <a:ext cx="6266149" cy="443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760f093c47_0_9"/>
          <p:cNvSpPr txBox="1"/>
          <p:nvPr>
            <p:ph idx="12" type="sldNum"/>
          </p:nvPr>
        </p:nvSpPr>
        <p:spPr>
          <a:xfrm>
            <a:off x="11622023" y="8641080"/>
            <a:ext cx="694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lang="en-US"/>
              <a:t>7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3760f093c47_0_9" title="asdsaddsatur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6325" y="6669824"/>
            <a:ext cx="7058026" cy="21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760f093c47_0_9"/>
          <p:cNvSpPr txBox="1"/>
          <p:nvPr/>
        </p:nvSpPr>
        <p:spPr>
          <a:xfrm>
            <a:off x="6139600" y="8958450"/>
            <a:ext cx="597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https://laws-lois.justice.gc.ca/eng/regulations/sor-2000-207/FullText.html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0x010100303AC4A44A439042B1B597C32A2C0237</vt:lpwstr>
  </property>
  <property fmtid="{D5CDD505-2E9C-101B-9397-08002B2CF9AE}" pid="3" name="Order">
    <vt:r8>44800.0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</Properties>
</file>