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0" r:id="rId10"/>
    <p:sldId id="262" r:id="rId11"/>
    <p:sldId id="264" r:id="rId12"/>
    <p:sldId id="265" r:id="rId13"/>
    <p:sldId id="266" r:id="rId14"/>
    <p:sldId id="274" r:id="rId15"/>
    <p:sldId id="267" r:id="rId16"/>
    <p:sldId id="276" r:id="rId17"/>
    <p:sldId id="273" r:id="rId18"/>
    <p:sldId id="271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7F"/>
    <a:srgbClr val="00FF3F"/>
    <a:srgbClr val="0000FF"/>
    <a:srgbClr val="410082"/>
    <a:srgbClr val="AC1A1A"/>
    <a:srgbClr val="AA0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2D475-B748-4FD6-BA3E-93072FB739BA}" type="datetimeFigureOut">
              <a:rPr lang="en-CA" smtClean="0"/>
              <a:t>2025-08-09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9836-17E3-401E-A2C6-70A429E9F4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389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9836-17E3-401E-A2C6-70A429E9F43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85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9836-17E3-401E-A2C6-70A429E9F43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14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9836-17E3-401E-A2C6-70A429E9F43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96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29B0-375B-45E4-BBA3-332286B89217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81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BB12F-FA5A-4982-B071-DDE339F21843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569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78873-2DF7-49A6-BB27-C3EA9FCA25EF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228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B87E-CA45-476F-9A13-9E792D536C54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8221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33601-8BEC-44F3-9532-E96CF3869F10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17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0848-5A79-43B7-86C6-69A73713713A}" type="datetime1">
              <a:rPr lang="en-CA" smtClean="0"/>
              <a:t>2025-08-09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33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58E7-0871-4EB2-B2B3-B5FCBCC1BE30}" type="datetime1">
              <a:rPr lang="en-CA" smtClean="0"/>
              <a:t>2025-08-09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902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B761-2DF2-4ACA-A83F-2BE69937763F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139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3D28-002F-4206-938B-750689E21AFA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9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1803-32EE-4DAD-A2A5-6D9BA39CB201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21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551BB-2F39-498E-AD96-A335B16E9718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67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9184-08EF-45E7-AD9B-E11133483B5C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4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B5BF-2AC2-4B0F-A4A8-D8B47F909CFB}" type="datetime1">
              <a:rPr lang="en-CA" smtClean="0"/>
              <a:t>2025-08-09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81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110289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6248400"/>
            <a:ext cx="2743200" cy="365125"/>
          </a:xfrm>
        </p:spPr>
        <p:txBody>
          <a:bodyPr/>
          <a:lstStyle/>
          <a:p>
            <a:fld id="{38727AFA-71E5-4F5E-B27B-02B422BA1B6F}" type="datetime1">
              <a:rPr lang="en-CA" smtClean="0"/>
              <a:t>2025-08-09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6248400"/>
            <a:ext cx="6672865" cy="365125"/>
          </a:xfrm>
        </p:spPr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2" y="6248400"/>
            <a:ext cx="753545" cy="365125"/>
          </a:xfrm>
        </p:spPr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31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9BA4-CB7F-4EE3-9FAB-4F0CDA382412}" type="datetime1">
              <a:rPr lang="en-CA" smtClean="0"/>
              <a:t>2025-08-09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20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E0B5-C67C-4187-8981-D44B7296FB40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491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0202-FB76-4ED7-9897-48A964C10B2F}" type="datetime1">
              <a:rPr lang="en-CA" smtClean="0"/>
              <a:t>2025-08-09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405D686-78D5-4052-ADBD-F12BC5ED891A}" type="datetime1">
              <a:rPr lang="en-CA" smtClean="0"/>
              <a:t>2025-08-09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CA"/>
              <a:t>CASST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C5358D0-3547-4872-8B52-4E6D92950D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502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61A4-0D27-4561-91C8-668C56AE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925533"/>
            <a:ext cx="9440034" cy="2503467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Reductions and Fill of the DEAP-3600 Dark Matter Detector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0A287-61F6-4F64-9E41-C87A3EFC7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187483"/>
            <a:ext cx="9440034" cy="1049867"/>
          </a:xfrm>
        </p:spPr>
        <p:txBody>
          <a:bodyPr/>
          <a:lstStyle/>
          <a:p>
            <a:r>
              <a:rPr lang="en-US" dirty="0"/>
              <a:t>Cheyanne Monk</a:t>
            </a:r>
          </a:p>
          <a:p>
            <a:r>
              <a:rPr lang="en-US" dirty="0"/>
              <a:t>CASST 2025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CF917-6FA1-40C5-A436-642824F9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3" y="5143500"/>
            <a:ext cx="1546008" cy="146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0D368-0585-40AD-B3D7-1FA537240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88" y="4834695"/>
            <a:ext cx="2489783" cy="2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28AC46-B9E4-4DF0-AD85-2D7F8C8F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40A72-8D97-4CAA-9B49-1926A66B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002B1-5396-4AF0-B1B3-6A7709A19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9" y="1664938"/>
            <a:ext cx="6527481" cy="3230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DB4B7-2281-4BB9-BBAF-849BE29FF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3" y="1660908"/>
            <a:ext cx="6566527" cy="32279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0C62F8-BB97-4859-99EF-DA4BCCFDE542}"/>
              </a:ext>
            </a:extLst>
          </p:cNvPr>
          <p:cNvGrpSpPr/>
          <p:nvPr/>
        </p:nvGrpSpPr>
        <p:grpSpPr>
          <a:xfrm>
            <a:off x="3874637" y="5443126"/>
            <a:ext cx="4442726" cy="369332"/>
            <a:chOff x="3028189" y="5443126"/>
            <a:chExt cx="4442726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BD24CE-545D-4EBD-BBB1-DC1468ADFFF0}"/>
                </a:ext>
              </a:extLst>
            </p:cNvPr>
            <p:cNvSpPr txBox="1"/>
            <p:nvPr/>
          </p:nvSpPr>
          <p:spPr>
            <a:xfrm>
              <a:off x="3028189" y="544312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Gas injections</a:t>
              </a:r>
              <a:endParaRPr lang="en-CA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CE5C885-1065-49C9-81F3-4A3CDE1CE03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597849" y="5627792"/>
              <a:ext cx="7036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FE9EAE-DED8-480E-985D-50AE1C58CF61}"/>
                </a:ext>
              </a:extLst>
            </p:cNvPr>
            <p:cNvSpPr txBox="1"/>
            <p:nvPr/>
          </p:nvSpPr>
          <p:spPr>
            <a:xfrm>
              <a:off x="5301489" y="5443126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Mist</a:t>
              </a:r>
              <a:endParaRPr lang="en-CA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29A2584-0455-4FD7-B222-725AFD27F04A}"/>
                </a:ext>
              </a:extLst>
            </p:cNvPr>
            <p:cNvCxnSpPr>
              <a:cxnSpLocks/>
            </p:cNvCxnSpPr>
            <p:nvPr/>
          </p:nvCxnSpPr>
          <p:spPr>
            <a:xfrm>
              <a:off x="5931790" y="5627792"/>
              <a:ext cx="7036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1A34C7-C23C-4088-9A5F-D886C0128D82}"/>
                </a:ext>
              </a:extLst>
            </p:cNvPr>
            <p:cNvSpPr txBox="1"/>
            <p:nvPr/>
          </p:nvSpPr>
          <p:spPr>
            <a:xfrm>
              <a:off x="6635430" y="5443126"/>
              <a:ext cx="835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Liquid</a:t>
              </a:r>
              <a:endParaRPr lang="en-CA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0E1A08C-7734-47D5-8B85-FD1AA853A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19" y="2136427"/>
            <a:ext cx="1025520" cy="208359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6E55035-0FB9-43EA-87BD-361BEADFA3D3}"/>
              </a:ext>
            </a:extLst>
          </p:cNvPr>
          <p:cNvSpPr/>
          <p:nvPr/>
        </p:nvSpPr>
        <p:spPr>
          <a:xfrm>
            <a:off x="2148417" y="3517367"/>
            <a:ext cx="210822" cy="114833"/>
          </a:xfrm>
          <a:prstGeom prst="ellipse">
            <a:avLst/>
          </a:prstGeom>
          <a:noFill/>
          <a:ln>
            <a:solidFill>
              <a:srgbClr val="410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9F8853-BD70-45B3-9D7F-B7ED09226021}"/>
              </a:ext>
            </a:extLst>
          </p:cNvPr>
          <p:cNvSpPr/>
          <p:nvPr/>
        </p:nvSpPr>
        <p:spPr>
          <a:xfrm>
            <a:off x="2017184" y="3402534"/>
            <a:ext cx="210822" cy="11483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5FA178-EBD8-46A8-AC7B-8F59051C9FF1}"/>
              </a:ext>
            </a:extLst>
          </p:cNvPr>
          <p:cNvSpPr/>
          <p:nvPr/>
        </p:nvSpPr>
        <p:spPr>
          <a:xfrm>
            <a:off x="1937595" y="3274891"/>
            <a:ext cx="210822" cy="114833"/>
          </a:xfrm>
          <a:prstGeom prst="ellipse">
            <a:avLst/>
          </a:prstGeom>
          <a:noFill/>
          <a:ln>
            <a:solidFill>
              <a:srgbClr val="00F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97F7D0-6052-4198-9954-CE367E7DF14D}"/>
              </a:ext>
            </a:extLst>
          </p:cNvPr>
          <p:cNvSpPr/>
          <p:nvPr/>
        </p:nvSpPr>
        <p:spPr>
          <a:xfrm>
            <a:off x="1911773" y="3109373"/>
            <a:ext cx="210822" cy="114833"/>
          </a:xfrm>
          <a:prstGeom prst="ellipse">
            <a:avLst/>
          </a:prstGeom>
          <a:noFill/>
          <a:ln>
            <a:solidFill>
              <a:srgbClr val="F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5D1035-EDCB-477D-896A-9B4C9DE2CBFB}"/>
              </a:ext>
            </a:extLst>
          </p:cNvPr>
          <p:cNvSpPr/>
          <p:nvPr/>
        </p:nvSpPr>
        <p:spPr>
          <a:xfrm>
            <a:off x="1993900" y="2841540"/>
            <a:ext cx="210822" cy="1148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64924C-C1C2-4F41-9440-8E0C9D0ECE36}"/>
              </a:ext>
            </a:extLst>
          </p:cNvPr>
          <p:cNvCxnSpPr>
            <a:stCxn id="17" idx="6"/>
          </p:cNvCxnSpPr>
          <p:nvPr/>
        </p:nvCxnSpPr>
        <p:spPr>
          <a:xfrm flipV="1">
            <a:off x="2359239" y="3402534"/>
            <a:ext cx="1342811" cy="172250"/>
          </a:xfrm>
          <a:prstGeom prst="straightConnector1">
            <a:avLst/>
          </a:prstGeom>
          <a:ln>
            <a:solidFill>
              <a:srgbClr val="4100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F1435B-78EB-4FF1-9D38-80E982AE8C09}"/>
              </a:ext>
            </a:extLst>
          </p:cNvPr>
          <p:cNvCxnSpPr>
            <a:stCxn id="19" idx="6"/>
          </p:cNvCxnSpPr>
          <p:nvPr/>
        </p:nvCxnSpPr>
        <p:spPr>
          <a:xfrm flipV="1">
            <a:off x="2228006" y="3246967"/>
            <a:ext cx="1442294" cy="21298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EDAC32-8601-40CD-AD1A-FEB94485D46E}"/>
              </a:ext>
            </a:extLst>
          </p:cNvPr>
          <p:cNvCxnSpPr>
            <a:stCxn id="20" idx="6"/>
          </p:cNvCxnSpPr>
          <p:nvPr/>
        </p:nvCxnSpPr>
        <p:spPr>
          <a:xfrm flipV="1">
            <a:off x="2148417" y="3149647"/>
            <a:ext cx="1553633" cy="182661"/>
          </a:xfrm>
          <a:prstGeom prst="straightConnector1">
            <a:avLst/>
          </a:prstGeom>
          <a:ln>
            <a:solidFill>
              <a:srgbClr val="00FF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302D36-1BB7-497F-AD95-5FED27CEA65E}"/>
              </a:ext>
            </a:extLst>
          </p:cNvPr>
          <p:cNvCxnSpPr>
            <a:stCxn id="21" idx="6"/>
          </p:cNvCxnSpPr>
          <p:nvPr/>
        </p:nvCxnSpPr>
        <p:spPr>
          <a:xfrm flipV="1">
            <a:off x="2122595" y="3026599"/>
            <a:ext cx="1488438" cy="140191"/>
          </a:xfrm>
          <a:prstGeom prst="straightConnector1">
            <a:avLst/>
          </a:prstGeom>
          <a:ln>
            <a:solidFill>
              <a:srgbClr val="F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BAE9E80-260B-43CF-BAB6-EE9D95E38475}"/>
              </a:ext>
            </a:extLst>
          </p:cNvPr>
          <p:cNvCxnSpPr>
            <a:stCxn id="22" idx="6"/>
          </p:cNvCxnSpPr>
          <p:nvPr/>
        </p:nvCxnSpPr>
        <p:spPr>
          <a:xfrm flipV="1">
            <a:off x="2204722" y="2855258"/>
            <a:ext cx="1315295" cy="43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2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fill – May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C8BF3-07CD-4977-99BD-D96D254B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C4CDE-E131-4174-9BCC-69D747F1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DDA73-169F-422F-B872-21F0C230D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932458"/>
            <a:ext cx="10922000" cy="53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fill – June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E8E33E-2440-48B9-8E42-AA6F3104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26DB4-88E4-4FC8-AA7B-4607A525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7BC95-A6CA-4333-B316-9F425F361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0" y="938808"/>
            <a:ext cx="10922000" cy="53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fill – July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97EAB-4B41-4B77-B0A6-EE3B59E6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B8476-8B88-4D5C-AF0A-39A9B23D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D782C-1035-4C61-B066-CEE735C8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0" y="932458"/>
            <a:ext cx="10922000" cy="53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3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4519-59D7-4E6F-8C25-F74B5795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7F5BE-3783-49AC-A7EF-AFB1DF522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Fill detector to same level as previous fill</a:t>
            </a:r>
          </a:p>
          <a:p>
            <a:r>
              <a:rPr lang="en-US" sz="2400" dirty="0"/>
              <a:t>Deploy dust pipe when detector is full</a:t>
            </a:r>
          </a:p>
          <a:p>
            <a:r>
              <a:rPr lang="en-US" sz="2400" dirty="0"/>
              <a:t>Take data for ~1 year</a:t>
            </a:r>
          </a:p>
          <a:p>
            <a:r>
              <a:rPr lang="en-US" sz="2400" dirty="0"/>
              <a:t>Calibrate for low energy with Kr-83m</a:t>
            </a:r>
            <a:endParaRPr lang="en-C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2849D-3613-42CD-97AA-EECB2990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E8624-8CE8-4ABA-A1C7-5360C117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552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DF31-BB3B-4E86-A3A5-FDB07D95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C9E6A-EE7E-4728-AC03-C2384483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09F4B-6797-409E-B157-91AFFD59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7AADC-92E4-44E2-BE9F-E489F459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3" y="1023498"/>
            <a:ext cx="7315200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F978E-4662-4325-8985-F3AD39E6C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63" y="998721"/>
            <a:ext cx="3909962" cy="3105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41635-513B-4450-9C4E-6CE3E8323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0" y="2829180"/>
            <a:ext cx="4288165" cy="3419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555FF-F024-4D31-8ADA-1AB8A4A5B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5" y="3417356"/>
            <a:ext cx="6964685" cy="28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683F-A9D4-4A29-8FBF-EA2BAD671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013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74B2-4EED-4EBB-AFBD-93A987D9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DD55B-2B48-4CFF-8F15-8C8C8627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494A3-A1FA-4A4A-9A27-A8EB0B02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16</a:t>
            </a:fld>
            <a:endParaRPr lang="en-CA"/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E8DE8712-421F-4140-AC2B-BA4802AF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938" y="1974860"/>
            <a:ext cx="7266598" cy="3573442"/>
          </a:xfrm>
        </p:spPr>
      </p:pic>
    </p:spTree>
    <p:extLst>
      <p:ext uri="{BB962C8B-B14F-4D97-AF65-F5344CB8AC3E}">
        <p14:creationId xmlns:p14="http://schemas.microsoft.com/office/powerpoint/2010/main" val="336307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74B2-4EED-4EBB-AFBD-93A987D9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DD55B-2B48-4CFF-8F15-8C8C8627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494A3-A1FA-4A4A-9A27-A8EB0B02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17</a:t>
            </a:fld>
            <a:endParaRPr lang="en-CA"/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E8DE8712-421F-4140-AC2B-BA4802AF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938" y="1731963"/>
            <a:ext cx="7266598" cy="4059237"/>
          </a:xfrm>
        </p:spPr>
      </p:pic>
    </p:spTree>
    <p:extLst>
      <p:ext uri="{BB962C8B-B14F-4D97-AF65-F5344CB8AC3E}">
        <p14:creationId xmlns:p14="http://schemas.microsoft.com/office/powerpoint/2010/main" val="1593853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74B2-4EED-4EBB-AFBD-93A987D9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DD55B-2B48-4CFF-8F15-8C8C8627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494A3-A1FA-4A4A-9A27-A8EB0B02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18</a:t>
            </a:fld>
            <a:endParaRPr lang="en-CA"/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E8DE8712-421F-4140-AC2B-BA4802AF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61" y="1897340"/>
            <a:ext cx="5508760" cy="219049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66DF7-AF1E-4BFF-BFD4-1A77ACA9C880}"/>
              </a:ext>
            </a:extLst>
          </p:cNvPr>
          <p:cNvSpPr txBox="1"/>
          <p:nvPr/>
        </p:nvSpPr>
        <p:spPr>
          <a:xfrm>
            <a:off x="338872" y="4140767"/>
            <a:ext cx="5775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effectLst/>
              </a:rPr>
              <a:t>The decay scheme and branching ratios of 83m Kr. The decay always passes through two transitions, giving mostly internal conversion (IC) and Auger (A) electrons. A small amount of the energy is carried by gamma-(γ) and X-rays (X)</a:t>
            </a:r>
          </a:p>
        </p:txBody>
      </p:sp>
      <p:pic>
        <p:nvPicPr>
          <p:cNvPr id="7" name="Picture Placeholder 10" descr="A graph of energy response function&#10;&#10;Description automatically generated">
            <a:extLst>
              <a:ext uri="{FF2B5EF4-FFF2-40B4-BE49-F238E27FC236}">
                <a16:creationId xmlns:a16="http://schemas.microsoft.com/office/drawing/2014/main" id="{C9D9D4DD-19FC-4449-A58A-54E1516A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619" y="1897340"/>
            <a:ext cx="5513509" cy="33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7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2069"/>
            <a:ext cx="10353762" cy="970450"/>
          </a:xfrm>
        </p:spPr>
        <p:txBody>
          <a:bodyPr/>
          <a:lstStyle/>
          <a:p>
            <a:r>
              <a:rPr lang="en-US" dirty="0"/>
              <a:t>Dark Matter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D407D-F6E9-4CE6-914E-64CD0FDB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1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EA763-1ADB-455D-A2C8-F2547328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CASST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125015-2A1C-4E11-9811-BE6D93E19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1" y="1877230"/>
            <a:ext cx="4049596" cy="245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088F4-4CF7-4B63-9E89-7CAACCBAA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44" y="1877230"/>
            <a:ext cx="3387908" cy="245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2BF07E-34F3-4AE5-9341-6273D71C7DB9}"/>
              </a:ext>
            </a:extLst>
          </p:cNvPr>
          <p:cNvSpPr txBox="1"/>
          <p:nvPr/>
        </p:nvSpPr>
        <p:spPr>
          <a:xfrm>
            <a:off x="3910720" y="5365818"/>
            <a:ext cx="435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observe its effects… but what is it?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B9CF3-D9B4-481C-8026-4F8CE44E2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39" y="1877230"/>
            <a:ext cx="3269600" cy="2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8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DEAP-3600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A8949-3D9A-4FBD-828B-A3EA959F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1AB74-4C4C-4F38-84A4-439E17F9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6D2E3-7D1B-48D7-BF0E-9CA8104DD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8" y="1270619"/>
            <a:ext cx="3153007" cy="478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EC149A-FE9B-483F-BFBE-B62DEF3BBA22}"/>
              </a:ext>
            </a:extLst>
          </p:cNvPr>
          <p:cNvSpPr txBox="1"/>
          <p:nvPr/>
        </p:nvSpPr>
        <p:spPr>
          <a:xfrm>
            <a:off x="4311650" y="1270619"/>
            <a:ext cx="7357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characteristics in LAr scintillation: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recoils - </a:t>
            </a:r>
            <a:r>
              <a:rPr lang="en-US" b="1" u="sng" dirty="0"/>
              <a:t>microseconds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recoils – </a:t>
            </a:r>
            <a:r>
              <a:rPr lang="en-US" b="1" u="sng" dirty="0"/>
              <a:t>nanoseconds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67A19A-A702-4CEE-B863-24C7440B8281}"/>
              </a:ext>
            </a:extLst>
          </p:cNvPr>
          <p:cNvSpPr txBox="1"/>
          <p:nvPr/>
        </p:nvSpPr>
        <p:spPr>
          <a:xfrm>
            <a:off x="5020817" y="2984500"/>
            <a:ext cx="69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eakly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27352-9271-490D-9C48-B8FCE7E8B480}"/>
              </a:ext>
            </a:extLst>
          </p:cNvPr>
          <p:cNvSpPr/>
          <p:nvPr/>
        </p:nvSpPr>
        <p:spPr>
          <a:xfrm>
            <a:off x="4404741" y="2513014"/>
            <a:ext cx="9060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CD935-2F51-4CED-B57D-6A8055FC96D2}"/>
              </a:ext>
            </a:extLst>
          </p:cNvPr>
          <p:cNvSpPr txBox="1"/>
          <p:nvPr/>
        </p:nvSpPr>
        <p:spPr>
          <a:xfrm>
            <a:off x="4936708" y="376494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nteracting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A035E-28FC-4BDA-93BF-0463835B5CF0}"/>
              </a:ext>
            </a:extLst>
          </p:cNvPr>
          <p:cNvSpPr txBox="1"/>
          <p:nvPr/>
        </p:nvSpPr>
        <p:spPr>
          <a:xfrm>
            <a:off x="5175065" y="4555499"/>
            <a:ext cx="75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assive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2E9E0-D89C-42C3-B064-D9DF54261D14}"/>
              </a:ext>
            </a:extLst>
          </p:cNvPr>
          <p:cNvSpPr txBox="1"/>
          <p:nvPr/>
        </p:nvSpPr>
        <p:spPr>
          <a:xfrm>
            <a:off x="4936708" y="5426701"/>
            <a:ext cx="87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articles</a:t>
            </a:r>
            <a:endParaRPr lang="en-C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637A94-6B2D-4BC7-9853-36E0FC68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4" y="2646316"/>
            <a:ext cx="3260849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Shape Discrimination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448AC-5BE9-4B02-8856-A4AFFBB6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F106B-0224-43B8-9E5B-E3DA7F2F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C604D8-BA18-4632-B561-1028CF4F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25" y="4504872"/>
            <a:ext cx="4419749" cy="13987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4F6EC9-E90F-4798-B0C3-FB32D0095C87}"/>
              </a:ext>
            </a:extLst>
          </p:cNvPr>
          <p:cNvSpPr txBox="1"/>
          <p:nvPr/>
        </p:nvSpPr>
        <p:spPr>
          <a:xfrm>
            <a:off x="590550" y="1856518"/>
            <a:ext cx="8235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Shape Discrimination (PSD):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region of interest (ROI)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Eliminate background events from ROI by factor of ~10 billion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Fprompt: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PSD parameter to distinguish event types &amp; reject 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Ratio of prompt light over total light</a:t>
            </a:r>
          </a:p>
        </p:txBody>
      </p:sp>
    </p:spTree>
    <p:extLst>
      <p:ext uri="{BB962C8B-B14F-4D97-AF65-F5344CB8AC3E}">
        <p14:creationId xmlns:p14="http://schemas.microsoft.com/office/powerpoint/2010/main" val="307839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6A62-2DBC-4EFE-8173-445BF2EB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09E8B-B86B-4325-99D1-1EEA7243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5FA5E-3005-4C58-ACC0-D23AAAE9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4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3A757-A3AE-4771-A4D7-7975DCEA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8" y="1080738"/>
            <a:ext cx="10577844" cy="5034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EDB7B-CA7D-4EDF-BC5A-D4B651E5F7B4}"/>
              </a:ext>
            </a:extLst>
          </p:cNvPr>
          <p:cNvSpPr txBox="1"/>
          <p:nvPr/>
        </p:nvSpPr>
        <p:spPr>
          <a:xfrm>
            <a:off x="4270689" y="6115283"/>
            <a:ext cx="365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WIMPS: high Fprompt, low energy</a:t>
            </a:r>
          </a:p>
        </p:txBody>
      </p:sp>
    </p:spTree>
    <p:extLst>
      <p:ext uri="{BB962C8B-B14F-4D97-AF65-F5344CB8AC3E}">
        <p14:creationId xmlns:p14="http://schemas.microsoft.com/office/powerpoint/2010/main" val="208034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Neck Events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B0415-A0AD-496A-8AA1-A7D7590E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34629-57D2-4B63-9696-9D6A3B37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CASST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79EFB-B23D-4E4E-96F2-5EDE03653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7" y="2302913"/>
            <a:ext cx="3305436" cy="2822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815F4-2C35-48E9-9EDC-48C4F6C9D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27" y="1533423"/>
            <a:ext cx="3305436" cy="43611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760ACF-2BDF-4804-8DA9-9FE3BF2588CE}"/>
              </a:ext>
            </a:extLst>
          </p:cNvPr>
          <p:cNvSpPr txBox="1"/>
          <p:nvPr/>
        </p:nvSpPr>
        <p:spPr>
          <a:xfrm>
            <a:off x="7648622" y="3111300"/>
            <a:ext cx="4332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Problem</a:t>
            </a:r>
            <a:r>
              <a:rPr lang="en-US" dirty="0"/>
              <a:t>: Surface alphas from flow guides sending reduced light, mimicking WIMPs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6FB795-A57F-42E9-8482-B0BF03BE14DC}"/>
              </a:ext>
            </a:extLst>
          </p:cNvPr>
          <p:cNvCxnSpPr>
            <a:cxnSpLocks/>
          </p:cNvCxnSpPr>
          <p:nvPr/>
        </p:nvCxnSpPr>
        <p:spPr>
          <a:xfrm>
            <a:off x="2056690" y="14668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CE4FDA2-0507-42E9-BBA6-FE4EF206F075}"/>
              </a:ext>
            </a:extLst>
          </p:cNvPr>
          <p:cNvSpPr/>
          <p:nvPr/>
        </p:nvSpPr>
        <p:spPr>
          <a:xfrm>
            <a:off x="2390775" y="2381250"/>
            <a:ext cx="945356" cy="178594"/>
          </a:xfrm>
          <a:prstGeom prst="rect">
            <a:avLst/>
          </a:prstGeom>
          <a:noFill/>
          <a:ln>
            <a:solidFill>
              <a:srgbClr val="AC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7DCD20-DECA-4D82-B442-DF53DDD3715D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2278856" y="2466975"/>
            <a:ext cx="111919" cy="3572"/>
          </a:xfrm>
          <a:prstGeom prst="line">
            <a:avLst/>
          </a:prstGeom>
          <a:ln>
            <a:solidFill>
              <a:srgbClr val="AC1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6E6A2C-88C5-41E8-9F03-7B4DEBB7249C}"/>
              </a:ext>
            </a:extLst>
          </p:cNvPr>
          <p:cNvCxnSpPr/>
          <p:nvPr/>
        </p:nvCxnSpPr>
        <p:spPr>
          <a:xfrm flipH="1">
            <a:off x="1812131" y="2470547"/>
            <a:ext cx="461963" cy="48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C15BFBC-C323-46F3-AEEB-36CE7189AFC0}"/>
              </a:ext>
            </a:extLst>
          </p:cNvPr>
          <p:cNvSpPr/>
          <p:nvPr/>
        </p:nvSpPr>
        <p:spPr>
          <a:xfrm rot="13449334">
            <a:off x="1713294" y="2930707"/>
            <a:ext cx="78436" cy="174099"/>
          </a:xfrm>
          <a:prstGeom prst="triangle">
            <a:avLst>
              <a:gd name="adj" fmla="val 52307"/>
            </a:avLst>
          </a:prstGeom>
          <a:solidFill>
            <a:srgbClr val="AC1A1A"/>
          </a:solidFill>
          <a:ln>
            <a:solidFill>
              <a:srgbClr val="AC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F50F43-F6AC-47BF-85F7-0EFBC8651A0B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36131" y="2470547"/>
            <a:ext cx="1718469" cy="489347"/>
          </a:xfrm>
          <a:prstGeom prst="line">
            <a:avLst/>
          </a:prstGeom>
          <a:ln>
            <a:solidFill>
              <a:srgbClr val="AC1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0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Neck Events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B0415-A0AD-496A-8AA1-A7D7590E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34629-57D2-4B63-9696-9D6A3B37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CASST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23A22-6574-4789-B703-1286F8DB0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17484"/>
            <a:ext cx="5620648" cy="33751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A90ECE-F7DC-4B34-9946-19F2157F9941}"/>
              </a:ext>
            </a:extLst>
          </p:cNvPr>
          <p:cNvGrpSpPr/>
          <p:nvPr/>
        </p:nvGrpSpPr>
        <p:grpSpPr>
          <a:xfrm>
            <a:off x="7586660" y="3312782"/>
            <a:ext cx="3204819" cy="1769827"/>
            <a:chOff x="8301137" y="4330580"/>
            <a:chExt cx="2724290" cy="15621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DEF390-D9D5-4DF0-BAC2-3017FAC34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37" y="4330580"/>
              <a:ext cx="1409772" cy="1562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EE50EF-8DF3-4686-A65A-E292DE4D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909" y="4330580"/>
              <a:ext cx="1314518" cy="156218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BC40FA-D68E-4B20-952E-C3B146B9D2BF}"/>
              </a:ext>
            </a:extLst>
          </p:cNvPr>
          <p:cNvSpPr txBox="1"/>
          <p:nvPr/>
        </p:nvSpPr>
        <p:spPr>
          <a:xfrm>
            <a:off x="913795" y="5092611"/>
            <a:ext cx="562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Pyrene monomer photoluminescence decay at 87K</a:t>
            </a:r>
            <a:endParaRPr lang="en-CA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760ACF-2BDF-4804-8DA9-9FE3BF2588CE}"/>
              </a:ext>
            </a:extLst>
          </p:cNvPr>
          <p:cNvSpPr txBox="1"/>
          <p:nvPr/>
        </p:nvSpPr>
        <p:spPr>
          <a:xfrm>
            <a:off x="7393331" y="1736975"/>
            <a:ext cx="3683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Solution</a:t>
            </a:r>
            <a:r>
              <a:rPr lang="en-US" dirty="0"/>
              <a:t>: Pyrene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Delayed photoluminescence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Tag &amp; remove from ROI</a:t>
            </a:r>
            <a:endParaRPr lang="en-CA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6FB795-A57F-42E9-8482-B0BF03BE14DC}"/>
              </a:ext>
            </a:extLst>
          </p:cNvPr>
          <p:cNvCxnSpPr>
            <a:cxnSpLocks/>
          </p:cNvCxnSpPr>
          <p:nvPr/>
        </p:nvCxnSpPr>
        <p:spPr>
          <a:xfrm>
            <a:off x="2056690" y="14668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98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F8003-E5BB-4E19-B4F7-7C27D934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AB639-142D-45F7-8145-F5AADA62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6805B-5B1B-4195-A494-3615255C5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12" y="2789706"/>
            <a:ext cx="3724393" cy="3180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1E786-B1A8-4436-8CBA-5C40C1049DE9}"/>
              </a:ext>
            </a:extLst>
          </p:cNvPr>
          <p:cNvSpPr txBox="1"/>
          <p:nvPr/>
        </p:nvSpPr>
        <p:spPr>
          <a:xfrm>
            <a:off x="1583227" y="1587543"/>
            <a:ext cx="451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Problem: </a:t>
            </a:r>
            <a:r>
              <a:rPr lang="en-US" dirty="0"/>
              <a:t>Alpha decays inside dust, scintillation at lower energy, mimicking WIMPs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9B000-2E2F-4BD2-984B-960AFE9D7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06" y="2789706"/>
            <a:ext cx="3724393" cy="31798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3FC212-CAB7-4A71-8A37-6F6D1199941D}"/>
              </a:ext>
            </a:extLst>
          </p:cNvPr>
          <p:cNvSpPr/>
          <p:nvPr/>
        </p:nvSpPr>
        <p:spPr>
          <a:xfrm>
            <a:off x="4543424" y="4076700"/>
            <a:ext cx="766763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CEC2D5-B88D-4B09-9EA8-6444B228A4CE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419602" y="4191000"/>
            <a:ext cx="1238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498A2E-AA6A-4B0F-ADA9-D690AB6C8D7E}"/>
              </a:ext>
            </a:extLst>
          </p:cNvPr>
          <p:cNvCxnSpPr/>
          <p:nvPr/>
        </p:nvCxnSpPr>
        <p:spPr>
          <a:xfrm flipH="1">
            <a:off x="3839613" y="4191000"/>
            <a:ext cx="579987" cy="85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EE6BDCA7-D2F1-4C15-A1D2-EEB9A6D95DE2}"/>
              </a:ext>
            </a:extLst>
          </p:cNvPr>
          <p:cNvSpPr/>
          <p:nvPr/>
        </p:nvSpPr>
        <p:spPr>
          <a:xfrm rot="15796322">
            <a:off x="3685755" y="4188924"/>
            <a:ext cx="133091" cy="20365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F29A38-B930-454F-8A74-9E545EAF7022}"/>
              </a:ext>
            </a:extLst>
          </p:cNvPr>
          <p:cNvCxnSpPr>
            <a:stCxn id="21" idx="3"/>
          </p:cNvCxnSpPr>
          <p:nvPr/>
        </p:nvCxnSpPr>
        <p:spPr>
          <a:xfrm>
            <a:off x="5310187" y="4191000"/>
            <a:ext cx="3548063" cy="711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400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8E5D-1716-4508-920B-48E2D647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203"/>
            <a:ext cx="10353762" cy="970450"/>
          </a:xfrm>
        </p:spPr>
        <p:txBody>
          <a:bodyPr/>
          <a:lstStyle/>
          <a:p>
            <a:r>
              <a:rPr lang="en-US" dirty="0"/>
              <a:t>Dust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F8003-E5BB-4E19-B4F7-7C27D934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58D0-3547-4872-8B52-4E6D92950D45}" type="slidenum">
              <a:rPr lang="en-CA" smtClean="0"/>
              <a:t>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AB639-142D-45F7-8145-F5AADA62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CASST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A2D40-3530-42A1-9C8A-F54C00217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68" y="1120606"/>
            <a:ext cx="2608921" cy="5149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C1E786-B1A8-4436-8CBA-5C40C1049DE9}"/>
              </a:ext>
            </a:extLst>
          </p:cNvPr>
          <p:cNvSpPr txBox="1"/>
          <p:nvPr/>
        </p:nvSpPr>
        <p:spPr>
          <a:xfrm>
            <a:off x="457200" y="2867960"/>
            <a:ext cx="490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Solution</a:t>
            </a:r>
            <a:r>
              <a:rPr lang="en-US" dirty="0"/>
              <a:t>: Dust Extraction Pipe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Circulate through p-trap &amp; dust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Into purification loop: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Chemical getter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Radon Trap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Back into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Deployment plan: after fill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25A208-8736-4068-AF86-1E9103A10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381" y="2515693"/>
            <a:ext cx="5101973" cy="23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32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13530</TotalTime>
  <Words>339</Words>
  <Application>Microsoft Office PowerPoint</Application>
  <PresentationFormat>Widescreen</PresentationFormat>
  <Paragraphs>99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Calisto MT</vt:lpstr>
      <vt:lpstr>Wingdings 2</vt:lpstr>
      <vt:lpstr>Slate</vt:lpstr>
      <vt:lpstr>Background Reductions and Fill of the DEAP-3600 Dark Matter Detector</vt:lpstr>
      <vt:lpstr>Dark Matter</vt:lpstr>
      <vt:lpstr>DEAP-3600</vt:lpstr>
      <vt:lpstr>Pulse Shape Discrimination</vt:lpstr>
      <vt:lpstr>ROI</vt:lpstr>
      <vt:lpstr>Neck Events</vt:lpstr>
      <vt:lpstr>Neck Events</vt:lpstr>
      <vt:lpstr>Dust</vt:lpstr>
      <vt:lpstr>Dust</vt:lpstr>
      <vt:lpstr>Cooldown</vt:lpstr>
      <vt:lpstr>Continuous fill – May</vt:lpstr>
      <vt:lpstr>Continuous fill – June</vt:lpstr>
      <vt:lpstr>Continuous fill – July</vt:lpstr>
      <vt:lpstr>The Plan</vt:lpstr>
      <vt:lpstr>Thank you</vt:lpstr>
      <vt:lpstr>Questions?</vt:lpstr>
      <vt:lpstr>Additional Slides</vt:lpstr>
      <vt:lpstr>Additional Slides</vt:lpstr>
      <vt:lpstr>Additional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 Reductions and Fill of the DEAP-3600 Dark Matter Detector</dc:title>
  <dc:creator>Cheyanne Monk</dc:creator>
  <cp:lastModifiedBy>Cheyanne Monk</cp:lastModifiedBy>
  <cp:revision>51</cp:revision>
  <dcterms:created xsi:type="dcterms:W3CDTF">2025-07-28T17:08:25Z</dcterms:created>
  <dcterms:modified xsi:type="dcterms:W3CDTF">2025-08-09T23:21:16Z</dcterms:modified>
</cp:coreProperties>
</file>