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Palanquin Dark"/>
      <p:regular r:id="rId22"/>
      <p:bold r:id="rId23"/>
    </p:embeddedFont>
    <p:embeddedFont>
      <p:font typeface="Baskervville"/>
      <p:regular r:id="rId24"/>
      <p:bold r:id="rId25"/>
      <p:italic r:id="rId26"/>
      <p:boldItalic r:id="rId27"/>
    </p:embeddedFont>
    <p:embeddedFont>
      <p:font typeface="Abel"/>
      <p:regular r:id="rId28"/>
    </p:embeddedFont>
    <p:embeddedFont>
      <p:font typeface="Abhaya Libre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alanquinDark-regular.fntdata"/><Relationship Id="rId21" Type="http://schemas.openxmlformats.org/officeDocument/2006/relationships/slide" Target="slides/slide17.xml"/><Relationship Id="rId24" Type="http://schemas.openxmlformats.org/officeDocument/2006/relationships/font" Target="fonts/Baskervville-regular.fntdata"/><Relationship Id="rId23" Type="http://schemas.openxmlformats.org/officeDocument/2006/relationships/font" Target="fonts/PalanquinDark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Baskervville-italic.fntdata"/><Relationship Id="rId25" Type="http://schemas.openxmlformats.org/officeDocument/2006/relationships/font" Target="fonts/Baskervville-bold.fntdata"/><Relationship Id="rId28" Type="http://schemas.openxmlformats.org/officeDocument/2006/relationships/font" Target="fonts/Abel-regular.fntdata"/><Relationship Id="rId27" Type="http://schemas.openxmlformats.org/officeDocument/2006/relationships/font" Target="fonts/Baskervvill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bhayaLibr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AbhayaLibre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8a80d34a4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8a80d34a4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Highschool student in kingston ontario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Dream of being an </a:t>
            </a:r>
            <a:r>
              <a:rPr lang="en"/>
              <a:t>astrophysicist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45366a341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45366a341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52a7caf94b_1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52a7caf94b_1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Aavso database</a:t>
            </a:r>
            <a:br>
              <a:rPr lang="en"/>
            </a:br>
            <a:r>
              <a:rPr lang="en"/>
              <a:t>1st V906 Car</a:t>
            </a:r>
            <a:br>
              <a:rPr lang="en"/>
            </a:br>
            <a:r>
              <a:rPr lang="en"/>
              <a:t>2nd V392 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It all comes down to magnitude, the flux of magnitude is typically drastic and start anywhere from 14-12 and end anywhere from 7-3,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52a7caf94b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52a7caf94b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52a7caf94b_1_1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52a7caf94b_1_1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the </a:t>
            </a:r>
            <a:r>
              <a:rPr lang="en"/>
              <a:t>phenomenon</a:t>
            </a:r>
            <a:r>
              <a:rPr lang="en"/>
              <a:t> of the “pre eruption dip”, how this affects data especially with naturally dim stars and how novas might be identified solely AFTER nova-ing, this is particularly strange in TCrB because its pre </a:t>
            </a:r>
            <a:r>
              <a:rPr lang="en"/>
              <a:t>eruption</a:t>
            </a:r>
            <a:r>
              <a:rPr lang="en"/>
              <a:t> dip indicated it should have erupted already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52a7caf94b_1_1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52a7caf94b_1_1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352 neutron count, amazing! I think not. </a:t>
            </a:r>
            <a:br>
              <a:rPr lang="en"/>
            </a:br>
            <a:br>
              <a:rPr lang="en"/>
            </a:br>
            <a:r>
              <a:rPr lang="en"/>
              <a:t>- this led to the discovery that the pulses sent through the detector that signify the detector can detect neutrons are leaking through to the actual neutron detections and disguising </a:t>
            </a:r>
            <a:r>
              <a:rPr lang="en"/>
              <a:t>themselves</a:t>
            </a:r>
            <a:r>
              <a:rPr lang="en"/>
              <a:t> as bursts (which they aren’t) ultimately </a:t>
            </a:r>
            <a:r>
              <a:rPr lang="en"/>
              <a:t>skewing</a:t>
            </a:r>
            <a:r>
              <a:rPr lang="en"/>
              <a:t> data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52a7caf94b_1_1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52a7caf94b_1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culprits! The tagging system was failing to filter out the pulses, and thus returning extremely high neutron counts with no bursts being present - while I was excited at the fact these data sets seemingly </a:t>
            </a:r>
            <a:r>
              <a:rPr lang="en"/>
              <a:t>corresponded, it ultimately led to something different, yet still helpful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52a7caf94b_1_2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52a7caf94b_1_2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Now that we have the results from burst data narrowed, further time dependant searches can be conducted with stronger validity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Are their common denominators between these variable star systems that cause them to nova? Orbit, mass, etc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Is there a relationship between the chandrasekhar limit, novas, and supernovae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With the frequence of novas each year and burst data, </a:t>
            </a:r>
            <a:r>
              <a:rPr lang="en"/>
              <a:t>comparing</a:t>
            </a:r>
            <a:r>
              <a:rPr lang="en"/>
              <a:t> and contrasting is difficult, even considering the novas we </a:t>
            </a:r>
            <a:r>
              <a:rPr lang="en"/>
              <a:t>haven’t detected, just a tedious process involving looking at a lot of data sets for novae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52a7caf94b_1_2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52a7caf94b_1_2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52a7caf94b_1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52a7caf94b_1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5207a17831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5207a17831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5207a17831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5207a17831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52a7caf94b_1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52a7caf94b_1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Furthermore </a:t>
            </a:r>
            <a:br>
              <a:rPr lang="en"/>
            </a:br>
            <a:r>
              <a:rPr lang="en"/>
              <a:t>- supernovae</a:t>
            </a:r>
            <a:br>
              <a:rPr lang="en"/>
            </a:br>
            <a:r>
              <a:rPr lang="en"/>
              <a:t>- </a:t>
            </a:r>
            <a:r>
              <a:rPr lang="en"/>
              <a:t>chandrasekhar</a:t>
            </a:r>
            <a:r>
              <a:rPr lang="en"/>
              <a:t> limit</a:t>
            </a:r>
            <a:br>
              <a:rPr lang="en"/>
            </a:br>
            <a:r>
              <a:rPr lang="en"/>
              <a:t>- correspondences to HALO</a:t>
            </a:r>
            <a:br>
              <a:rPr lang="en"/>
            </a:br>
            <a:r>
              <a:rPr lang="en"/>
              <a:t>- magnitude change</a:t>
            </a:r>
            <a:br>
              <a:rPr lang="en"/>
            </a:br>
            <a:r>
              <a:rPr lang="en"/>
              <a:t>- sheer number of binary systems</a:t>
            </a:r>
            <a:br>
              <a:rPr lang="en"/>
            </a:br>
            <a:r>
              <a:rPr lang="en"/>
              <a:t>- why might finding these be difficult</a:t>
            </a:r>
            <a:br>
              <a:rPr lang="en"/>
            </a:br>
            <a:r>
              <a:rPr lang="en"/>
              <a:t>- TCrB</a:t>
            </a:r>
            <a:br>
              <a:rPr lang="en"/>
            </a:br>
            <a:r>
              <a:rPr lang="en"/>
              <a:t>- spontaneous vs periodic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45366a341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45366a341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45366a341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45366a341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45366a341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45366a341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steve and </a:t>
            </a:r>
            <a:r>
              <a:rPr lang="en"/>
              <a:t>tom's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work on the burst database and the qualification of each novastate, this could not have been done without them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 burst comes down to being 2 or 3 neutron candidates in a 2 second period, these can be sorted in to subclasses such as; novastate 1, 2, 3, and 0.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2a7caf94b_1_1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52a7caf94b_1_1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E052D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type="ctrTitle"/>
          </p:nvPr>
        </p:nvSpPr>
        <p:spPr>
          <a:xfrm>
            <a:off x="1276900" y="1270875"/>
            <a:ext cx="4690200" cy="2019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456800" y="3422175"/>
            <a:ext cx="3282000" cy="43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46825" y="126050"/>
            <a:ext cx="8500425" cy="4654225"/>
            <a:chOff x="346825" y="169800"/>
            <a:chExt cx="8500425" cy="4654225"/>
          </a:xfrm>
        </p:grpSpPr>
        <p:sp>
          <p:nvSpPr>
            <p:cNvPr id="14" name="Google Shape;14;p2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" name="Google Shape;15;p2"/>
            <p:cNvCxnSpPr>
              <a:stCxn id="14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" name="Google Shape;16;p2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" name="Google Shape;18;p2"/>
            <p:cNvCxnSpPr>
              <a:stCxn id="16" idx="0"/>
              <a:endCxn id="17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/>
          <p:nvPr>
            <p:ph hasCustomPrompt="1" type="title"/>
          </p:nvPr>
        </p:nvSpPr>
        <p:spPr>
          <a:xfrm>
            <a:off x="2648050" y="1395800"/>
            <a:ext cx="3851400" cy="15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11"/>
          <p:cNvSpPr txBox="1"/>
          <p:nvPr>
            <p:ph idx="1" type="body"/>
          </p:nvPr>
        </p:nvSpPr>
        <p:spPr>
          <a:xfrm>
            <a:off x="2648100" y="2978900"/>
            <a:ext cx="38514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11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3" name="Google Shape;123;p11"/>
          <p:cNvGrpSpPr/>
          <p:nvPr/>
        </p:nvGrpSpPr>
        <p:grpSpPr>
          <a:xfrm flipH="1" rot="10800000">
            <a:off x="359513" y="380175"/>
            <a:ext cx="8500425" cy="4654225"/>
            <a:chOff x="346825" y="169800"/>
            <a:chExt cx="8500425" cy="4654225"/>
          </a:xfrm>
        </p:grpSpPr>
        <p:sp>
          <p:nvSpPr>
            <p:cNvPr id="124" name="Google Shape;124;p11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5" name="Google Shape;125;p11"/>
            <p:cNvCxnSpPr>
              <a:stCxn id="124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6" name="Google Shape;126;p11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8" name="Google Shape;128;p11"/>
            <p:cNvCxnSpPr>
              <a:stCxn id="126" idx="0"/>
              <a:endCxn id="127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26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8276" y="0"/>
            <a:ext cx="9127450" cy="514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>
            <p:ph hasCustomPrompt="1" type="title"/>
          </p:nvPr>
        </p:nvSpPr>
        <p:spPr>
          <a:xfrm flipH="1">
            <a:off x="3239899" y="1560825"/>
            <a:ext cx="648600" cy="451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/>
          <p:nvPr>
            <p:ph idx="1" type="subTitle"/>
          </p:nvPr>
        </p:nvSpPr>
        <p:spPr>
          <a:xfrm flipH="1">
            <a:off x="713224" y="1570325"/>
            <a:ext cx="2402400" cy="37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134" name="Google Shape;134;p13"/>
          <p:cNvSpPr txBox="1"/>
          <p:nvPr>
            <p:ph idx="2" type="subTitle"/>
          </p:nvPr>
        </p:nvSpPr>
        <p:spPr>
          <a:xfrm flipH="1">
            <a:off x="713225" y="2046325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5" name="Google Shape;135;p13"/>
          <p:cNvSpPr txBox="1"/>
          <p:nvPr>
            <p:ph hasCustomPrompt="1" idx="3" type="title"/>
          </p:nvPr>
        </p:nvSpPr>
        <p:spPr>
          <a:xfrm flipH="1">
            <a:off x="3239899" y="3085850"/>
            <a:ext cx="648600" cy="451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/>
          <p:nvPr>
            <p:ph idx="4" type="subTitle"/>
          </p:nvPr>
        </p:nvSpPr>
        <p:spPr>
          <a:xfrm flipH="1">
            <a:off x="713224" y="3097137"/>
            <a:ext cx="2402400" cy="37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137" name="Google Shape;137;p13"/>
          <p:cNvSpPr txBox="1"/>
          <p:nvPr>
            <p:ph idx="5" type="subTitle"/>
          </p:nvPr>
        </p:nvSpPr>
        <p:spPr>
          <a:xfrm flipH="1">
            <a:off x="713225" y="3555487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8" name="Google Shape;138;p13"/>
          <p:cNvSpPr txBox="1"/>
          <p:nvPr>
            <p:ph hasCustomPrompt="1" idx="6" type="title"/>
          </p:nvPr>
        </p:nvSpPr>
        <p:spPr>
          <a:xfrm>
            <a:off x="5252650" y="1560825"/>
            <a:ext cx="648600" cy="451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/>
          <p:nvPr>
            <p:ph idx="7" type="subTitle"/>
          </p:nvPr>
        </p:nvSpPr>
        <p:spPr>
          <a:xfrm>
            <a:off x="6028325" y="1570313"/>
            <a:ext cx="2402400" cy="37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140" name="Google Shape;140;p13"/>
          <p:cNvSpPr txBox="1"/>
          <p:nvPr>
            <p:ph idx="8" type="subTitle"/>
          </p:nvPr>
        </p:nvSpPr>
        <p:spPr>
          <a:xfrm>
            <a:off x="6028326" y="2046325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1" name="Google Shape;141;p13"/>
          <p:cNvSpPr txBox="1"/>
          <p:nvPr>
            <p:ph hasCustomPrompt="1" idx="9" type="title"/>
          </p:nvPr>
        </p:nvSpPr>
        <p:spPr>
          <a:xfrm>
            <a:off x="5252650" y="3085850"/>
            <a:ext cx="648600" cy="451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/>
          <p:nvPr>
            <p:ph idx="13" type="subTitle"/>
          </p:nvPr>
        </p:nvSpPr>
        <p:spPr>
          <a:xfrm>
            <a:off x="6028325" y="3097134"/>
            <a:ext cx="2402400" cy="37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143" name="Google Shape;143;p13"/>
          <p:cNvSpPr txBox="1"/>
          <p:nvPr>
            <p:ph idx="14" type="subTitle"/>
          </p:nvPr>
        </p:nvSpPr>
        <p:spPr>
          <a:xfrm>
            <a:off x="6028326" y="3555487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4" name="Google Shape;144;p13"/>
          <p:cNvSpPr txBox="1"/>
          <p:nvPr>
            <p:ph idx="15"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sp>
        <p:nvSpPr>
          <p:cNvPr id="145" name="Google Shape;145;p13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p13"/>
          <p:cNvGrpSpPr/>
          <p:nvPr/>
        </p:nvGrpSpPr>
        <p:grpSpPr>
          <a:xfrm rot="10800000">
            <a:off x="297000" y="378900"/>
            <a:ext cx="8500425" cy="4654225"/>
            <a:chOff x="346825" y="169800"/>
            <a:chExt cx="8500425" cy="4654225"/>
          </a:xfrm>
        </p:grpSpPr>
        <p:sp>
          <p:nvSpPr>
            <p:cNvPr id="147" name="Google Shape;147;p13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8" name="Google Shape;148;p13"/>
            <p:cNvCxnSpPr>
              <a:stCxn id="14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9" name="Google Shape;149;p13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1" name="Google Shape;151;p13"/>
            <p:cNvCxnSpPr>
              <a:stCxn id="149" idx="0"/>
              <a:endCxn id="15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4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 flipH="1"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14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14"/>
          <p:cNvGrpSpPr/>
          <p:nvPr/>
        </p:nvGrpSpPr>
        <p:grpSpPr>
          <a:xfrm flipH="1" rot="10800000">
            <a:off x="284938" y="126050"/>
            <a:ext cx="8420463" cy="2595875"/>
            <a:chOff x="296238" y="2431200"/>
            <a:chExt cx="8420463" cy="2595875"/>
          </a:xfrm>
        </p:grpSpPr>
        <p:sp>
          <p:nvSpPr>
            <p:cNvPr id="157" name="Google Shape;157;p14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8" name="Google Shape;158;p14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159" name="Google Shape;159;p14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160" name="Google Shape;160;p14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61" name="Google Shape;161;p1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62" name="Google Shape;162;p14"/>
                <p:cNvCxnSpPr>
                  <a:stCxn id="161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63" name="Google Shape;163;p14"/>
              <p:cNvSpPr/>
              <p:nvPr/>
            </p:nvSpPr>
            <p:spPr>
              <a:xfrm flipH="1" rot="10800000">
                <a:off x="84356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4" name="Google Shape;164;p14"/>
          <p:cNvGrpSpPr/>
          <p:nvPr/>
        </p:nvGrpSpPr>
        <p:grpSpPr>
          <a:xfrm flipH="1">
            <a:off x="4483513" y="2438750"/>
            <a:ext cx="4381863" cy="2595875"/>
            <a:chOff x="296238" y="2431200"/>
            <a:chExt cx="4381863" cy="2595875"/>
          </a:xfrm>
        </p:grpSpPr>
        <p:sp>
          <p:nvSpPr>
            <p:cNvPr id="165" name="Google Shape;165;p14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6" name="Google Shape;166;p14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167" name="Google Shape;167;p14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168" name="Google Shape;168;p14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69" name="Google Shape;169;p1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70" name="Google Shape;170;p14"/>
                <p:cNvCxnSpPr>
                  <a:stCxn id="16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71" name="Google Shape;171;p14"/>
              <p:cNvSpPr/>
              <p:nvPr/>
            </p:nvSpPr>
            <p:spPr>
              <a:xfrm flipH="1" rot="10800000">
                <a:off x="43970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3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5"/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 flipH="1"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5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15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" name="Google Shape;176;p15"/>
          <p:cNvGrpSpPr/>
          <p:nvPr/>
        </p:nvGrpSpPr>
        <p:grpSpPr>
          <a:xfrm>
            <a:off x="365813" y="122675"/>
            <a:ext cx="8500425" cy="4654225"/>
            <a:chOff x="346825" y="169800"/>
            <a:chExt cx="8500425" cy="4654225"/>
          </a:xfrm>
        </p:grpSpPr>
        <p:sp>
          <p:nvSpPr>
            <p:cNvPr id="177" name="Google Shape;177;p1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8" name="Google Shape;178;p15"/>
            <p:cNvCxnSpPr>
              <a:stCxn id="17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9" name="Google Shape;179;p1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1" name="Google Shape;181;p15"/>
            <p:cNvCxnSpPr>
              <a:stCxn id="179" idx="0"/>
              <a:endCxn id="18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6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6"/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 flipH="1">
            <a:off x="3" y="0"/>
            <a:ext cx="9143997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6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86" name="Google Shape;186;p16"/>
          <p:cNvGrpSpPr/>
          <p:nvPr/>
        </p:nvGrpSpPr>
        <p:grpSpPr>
          <a:xfrm flipH="1" rot="10800000">
            <a:off x="284938" y="126050"/>
            <a:ext cx="8420463" cy="2595875"/>
            <a:chOff x="296238" y="2431200"/>
            <a:chExt cx="8420463" cy="2595875"/>
          </a:xfrm>
        </p:grpSpPr>
        <p:sp>
          <p:nvSpPr>
            <p:cNvPr id="187" name="Google Shape;187;p16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8" name="Google Shape;188;p16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189" name="Google Shape;189;p16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190" name="Google Shape;190;p16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91" name="Google Shape;191;p16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92" name="Google Shape;192;p16"/>
                <p:cNvCxnSpPr>
                  <a:stCxn id="191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93" name="Google Shape;193;p16"/>
              <p:cNvSpPr/>
              <p:nvPr/>
            </p:nvSpPr>
            <p:spPr>
              <a:xfrm flipH="1" rot="10800000">
                <a:off x="84356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4" name="Google Shape;194;p16"/>
          <p:cNvGrpSpPr/>
          <p:nvPr/>
        </p:nvGrpSpPr>
        <p:grpSpPr>
          <a:xfrm flipH="1">
            <a:off x="4483513" y="2438750"/>
            <a:ext cx="4381863" cy="2595875"/>
            <a:chOff x="296238" y="2431200"/>
            <a:chExt cx="4381863" cy="2595875"/>
          </a:xfrm>
        </p:grpSpPr>
        <p:sp>
          <p:nvSpPr>
            <p:cNvPr id="195" name="Google Shape;195;p16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6" name="Google Shape;196;p16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197" name="Google Shape;197;p16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198" name="Google Shape;198;p16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99" name="Google Shape;199;p16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00" name="Google Shape;200;p16"/>
                <p:cNvCxnSpPr>
                  <a:stCxn id="19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01" name="Google Shape;201;p16"/>
              <p:cNvSpPr/>
              <p:nvPr/>
            </p:nvSpPr>
            <p:spPr>
              <a:xfrm flipH="1" rot="10800000">
                <a:off x="43970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7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7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17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" name="Google Shape;206;p17"/>
          <p:cNvGrpSpPr/>
          <p:nvPr/>
        </p:nvGrpSpPr>
        <p:grpSpPr>
          <a:xfrm flipH="1" rot="10800000">
            <a:off x="359513" y="380175"/>
            <a:ext cx="8500425" cy="4654225"/>
            <a:chOff x="346825" y="169800"/>
            <a:chExt cx="8500425" cy="4654225"/>
          </a:xfrm>
        </p:grpSpPr>
        <p:sp>
          <p:nvSpPr>
            <p:cNvPr id="207" name="Google Shape;207;p17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8" name="Google Shape;208;p17"/>
            <p:cNvCxnSpPr>
              <a:stCxn id="20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9" name="Google Shape;209;p17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1" name="Google Shape;211;p17"/>
            <p:cNvCxnSpPr>
              <a:stCxn id="209" idx="0"/>
              <a:endCxn id="21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0_1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 rot="10800000">
            <a:off x="0" y="0"/>
            <a:ext cx="9170150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8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grpSp>
        <p:nvGrpSpPr>
          <p:cNvPr id="216" name="Google Shape;216;p18"/>
          <p:cNvGrpSpPr/>
          <p:nvPr/>
        </p:nvGrpSpPr>
        <p:grpSpPr>
          <a:xfrm>
            <a:off x="354425" y="125975"/>
            <a:ext cx="8500425" cy="465600"/>
            <a:chOff x="346825" y="169800"/>
            <a:chExt cx="8500425" cy="465600"/>
          </a:xfrm>
        </p:grpSpPr>
        <p:sp>
          <p:nvSpPr>
            <p:cNvPr id="217" name="Google Shape;217;p1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8" name="Google Shape;218;p18"/>
            <p:cNvCxnSpPr>
              <a:stCxn id="21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9" name="Google Shape;219;p1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18"/>
          <p:cNvGrpSpPr/>
          <p:nvPr/>
        </p:nvGrpSpPr>
        <p:grpSpPr>
          <a:xfrm rot="10800000">
            <a:off x="292675" y="4568950"/>
            <a:ext cx="8500425" cy="465600"/>
            <a:chOff x="346825" y="169800"/>
            <a:chExt cx="8500425" cy="465600"/>
          </a:xfrm>
        </p:grpSpPr>
        <p:sp>
          <p:nvSpPr>
            <p:cNvPr id="221" name="Google Shape;221;p1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22" name="Google Shape;222;p18"/>
            <p:cNvCxnSpPr>
              <a:stCxn id="22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3" name="Google Shape;223;p1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_1_1_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9"/>
          <p:cNvSpPr txBox="1"/>
          <p:nvPr>
            <p:ph idx="1" type="body"/>
          </p:nvPr>
        </p:nvSpPr>
        <p:spPr>
          <a:xfrm>
            <a:off x="720025" y="1254600"/>
            <a:ext cx="7717500" cy="9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7" name="Google Shape;227;p19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sp>
        <p:nvSpPr>
          <p:cNvPr id="228" name="Google Shape;228;p19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0" name="Google Shape;230;p19"/>
          <p:cNvGrpSpPr/>
          <p:nvPr/>
        </p:nvGrpSpPr>
        <p:grpSpPr>
          <a:xfrm flipH="1" rot="10800000">
            <a:off x="292513" y="126050"/>
            <a:ext cx="8420463" cy="2595875"/>
            <a:chOff x="296238" y="2431200"/>
            <a:chExt cx="8420463" cy="2595875"/>
          </a:xfrm>
        </p:grpSpPr>
        <p:sp>
          <p:nvSpPr>
            <p:cNvPr id="231" name="Google Shape;231;p19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2" name="Google Shape;232;p19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233" name="Google Shape;233;p19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234" name="Google Shape;234;p19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35" name="Google Shape;235;p19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36" name="Google Shape;236;p19"/>
                <p:cNvCxnSpPr>
                  <a:stCxn id="235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37" name="Google Shape;237;p19"/>
              <p:cNvSpPr/>
              <p:nvPr/>
            </p:nvSpPr>
            <p:spPr>
              <a:xfrm flipH="1" rot="10800000">
                <a:off x="84356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3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0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1" type="body"/>
          </p:nvPr>
        </p:nvSpPr>
        <p:spPr>
          <a:xfrm>
            <a:off x="4628150" y="1244800"/>
            <a:ext cx="3518100" cy="33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2" name="Google Shape;242;p20"/>
          <p:cNvSpPr txBox="1"/>
          <p:nvPr>
            <p:ph idx="2" type="body"/>
          </p:nvPr>
        </p:nvSpPr>
        <p:spPr>
          <a:xfrm>
            <a:off x="1050025" y="1244801"/>
            <a:ext cx="3518100" cy="33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14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3" name="Google Shape;243;p20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20"/>
          <p:cNvGrpSpPr/>
          <p:nvPr/>
        </p:nvGrpSpPr>
        <p:grpSpPr>
          <a:xfrm flipH="1">
            <a:off x="4483513" y="2438750"/>
            <a:ext cx="4381863" cy="2595875"/>
            <a:chOff x="296238" y="2431200"/>
            <a:chExt cx="4381863" cy="2595875"/>
          </a:xfrm>
        </p:grpSpPr>
        <p:sp>
          <p:nvSpPr>
            <p:cNvPr id="245" name="Google Shape;245;p20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6" name="Google Shape;246;p20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247" name="Google Shape;247;p20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248" name="Google Shape;248;p20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49" name="Google Shape;249;p20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50" name="Google Shape;250;p20"/>
                <p:cNvCxnSpPr>
                  <a:stCxn id="24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51" name="Google Shape;251;p20"/>
              <p:cNvSpPr/>
              <p:nvPr/>
            </p:nvSpPr>
            <p:spPr>
              <a:xfrm flipH="1" rot="10800000">
                <a:off x="43970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925" y="0"/>
            <a:ext cx="911507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1414350" y="2014150"/>
            <a:ext cx="3957000" cy="15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3" name="Google Shape;23;p3"/>
          <p:cNvSpPr txBox="1"/>
          <p:nvPr>
            <p:ph hasCustomPrompt="1" idx="2" type="title"/>
          </p:nvPr>
        </p:nvSpPr>
        <p:spPr>
          <a:xfrm>
            <a:off x="4006125" y="680050"/>
            <a:ext cx="1303200" cy="133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1414350" y="3989375"/>
            <a:ext cx="3740400" cy="38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5" name="Google Shape;25;p3"/>
          <p:cNvSpPr/>
          <p:nvPr>
            <p:ph idx="3" type="pic"/>
          </p:nvPr>
        </p:nvSpPr>
        <p:spPr>
          <a:xfrm flipH="1">
            <a:off x="5633600" y="765250"/>
            <a:ext cx="2535900" cy="2535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26" name="Google Shape;26;p3"/>
          <p:cNvGrpSpPr/>
          <p:nvPr/>
        </p:nvGrpSpPr>
        <p:grpSpPr>
          <a:xfrm flipH="1">
            <a:off x="291613" y="127550"/>
            <a:ext cx="8500425" cy="4654225"/>
            <a:chOff x="346825" y="169800"/>
            <a:chExt cx="8500425" cy="4654225"/>
          </a:xfrm>
        </p:grpSpPr>
        <p:sp>
          <p:nvSpPr>
            <p:cNvPr id="27" name="Google Shape;27;p3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" name="Google Shape;28;p3"/>
            <p:cNvCxnSpPr>
              <a:stCxn id="2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9" name="Google Shape;29;p3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1" name="Google Shape;31;p3"/>
            <p:cNvCxnSpPr>
              <a:stCxn id="29" idx="0"/>
              <a:endCxn id="3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2_2_1_1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1"/>
          <p:cNvSpPr txBox="1"/>
          <p:nvPr>
            <p:ph idx="1" type="subTitle"/>
          </p:nvPr>
        </p:nvSpPr>
        <p:spPr>
          <a:xfrm>
            <a:off x="771352" y="2007525"/>
            <a:ext cx="24393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55" name="Google Shape;255;p21"/>
          <p:cNvSpPr txBox="1"/>
          <p:nvPr>
            <p:ph idx="2" type="subTitle"/>
          </p:nvPr>
        </p:nvSpPr>
        <p:spPr>
          <a:xfrm>
            <a:off x="771350" y="2378903"/>
            <a:ext cx="24393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56" name="Google Shape;256;p21"/>
          <p:cNvSpPr txBox="1"/>
          <p:nvPr>
            <p:ph idx="3" type="subTitle"/>
          </p:nvPr>
        </p:nvSpPr>
        <p:spPr>
          <a:xfrm>
            <a:off x="3352350" y="2007525"/>
            <a:ext cx="24393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57" name="Google Shape;257;p21"/>
          <p:cNvSpPr txBox="1"/>
          <p:nvPr>
            <p:ph idx="4" type="subTitle"/>
          </p:nvPr>
        </p:nvSpPr>
        <p:spPr>
          <a:xfrm>
            <a:off x="3352350" y="2378902"/>
            <a:ext cx="24393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58" name="Google Shape;258;p21"/>
          <p:cNvSpPr txBox="1"/>
          <p:nvPr>
            <p:ph idx="5" type="subTitle"/>
          </p:nvPr>
        </p:nvSpPr>
        <p:spPr>
          <a:xfrm>
            <a:off x="5933350" y="2007525"/>
            <a:ext cx="24189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59" name="Google Shape;259;p21"/>
          <p:cNvSpPr txBox="1"/>
          <p:nvPr>
            <p:ph idx="6" type="subTitle"/>
          </p:nvPr>
        </p:nvSpPr>
        <p:spPr>
          <a:xfrm>
            <a:off x="5933350" y="2378903"/>
            <a:ext cx="24189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60" name="Google Shape;260;p21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1" name="Google Shape;261;p21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2" name="Google Shape;262;p21"/>
          <p:cNvGrpSpPr/>
          <p:nvPr/>
        </p:nvGrpSpPr>
        <p:grpSpPr>
          <a:xfrm flipH="1">
            <a:off x="292675" y="125975"/>
            <a:ext cx="8500425" cy="465600"/>
            <a:chOff x="346825" y="169800"/>
            <a:chExt cx="8500425" cy="465600"/>
          </a:xfrm>
        </p:grpSpPr>
        <p:sp>
          <p:nvSpPr>
            <p:cNvPr id="263" name="Google Shape;263;p21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4" name="Google Shape;264;p21"/>
            <p:cNvCxnSpPr>
              <a:stCxn id="263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65" name="Google Shape;265;p21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" name="Google Shape;266;p21"/>
          <p:cNvGrpSpPr/>
          <p:nvPr/>
        </p:nvGrpSpPr>
        <p:grpSpPr>
          <a:xfrm flipH="1" rot="10800000">
            <a:off x="354425" y="4568950"/>
            <a:ext cx="8500425" cy="465600"/>
            <a:chOff x="346825" y="169800"/>
            <a:chExt cx="8500425" cy="465600"/>
          </a:xfrm>
        </p:grpSpPr>
        <p:sp>
          <p:nvSpPr>
            <p:cNvPr id="267" name="Google Shape;267;p21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8" name="Google Shape;268;p21"/>
            <p:cNvCxnSpPr>
              <a:stCxn id="26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69" name="Google Shape;269;p21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2"/>
          <p:cNvSpPr txBox="1"/>
          <p:nvPr>
            <p:ph hasCustomPrompt="1" type="title"/>
          </p:nvPr>
        </p:nvSpPr>
        <p:spPr>
          <a:xfrm>
            <a:off x="1650088" y="3273650"/>
            <a:ext cx="2495100" cy="834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3" name="Google Shape;273;p22"/>
          <p:cNvSpPr txBox="1"/>
          <p:nvPr>
            <p:ph hasCustomPrompt="1" idx="2" type="title"/>
          </p:nvPr>
        </p:nvSpPr>
        <p:spPr>
          <a:xfrm>
            <a:off x="1650088" y="951600"/>
            <a:ext cx="2495100" cy="834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" name="Google Shape;274;p22"/>
          <p:cNvSpPr txBox="1"/>
          <p:nvPr>
            <p:ph hasCustomPrompt="1" idx="3" type="title"/>
          </p:nvPr>
        </p:nvSpPr>
        <p:spPr>
          <a:xfrm>
            <a:off x="1650088" y="2112625"/>
            <a:ext cx="2495100" cy="834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latin typeface="Abel"/>
                <a:ea typeface="Abel"/>
                <a:cs typeface="Abel"/>
                <a:sym typeface="Abe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22"/>
          <p:cNvSpPr txBox="1"/>
          <p:nvPr>
            <p:ph idx="1" type="subTitle"/>
          </p:nvPr>
        </p:nvSpPr>
        <p:spPr>
          <a:xfrm>
            <a:off x="4398750" y="3777400"/>
            <a:ext cx="30987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6" name="Google Shape;276;p22"/>
          <p:cNvSpPr txBox="1"/>
          <p:nvPr>
            <p:ph idx="4" type="subTitle"/>
          </p:nvPr>
        </p:nvSpPr>
        <p:spPr>
          <a:xfrm>
            <a:off x="4398750" y="3322708"/>
            <a:ext cx="21732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77" name="Google Shape;277;p22"/>
          <p:cNvSpPr txBox="1"/>
          <p:nvPr>
            <p:ph idx="5" type="subTitle"/>
          </p:nvPr>
        </p:nvSpPr>
        <p:spPr>
          <a:xfrm>
            <a:off x="4398750" y="2618788"/>
            <a:ext cx="30987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8" name="Google Shape;278;p22"/>
          <p:cNvSpPr txBox="1"/>
          <p:nvPr>
            <p:ph idx="6" type="subTitle"/>
          </p:nvPr>
        </p:nvSpPr>
        <p:spPr>
          <a:xfrm>
            <a:off x="4398750" y="2159733"/>
            <a:ext cx="21732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79" name="Google Shape;279;p22"/>
          <p:cNvSpPr txBox="1"/>
          <p:nvPr>
            <p:ph idx="7" type="subTitle"/>
          </p:nvPr>
        </p:nvSpPr>
        <p:spPr>
          <a:xfrm>
            <a:off x="4398750" y="1460950"/>
            <a:ext cx="30987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80" name="Google Shape;280;p22"/>
          <p:cNvSpPr txBox="1"/>
          <p:nvPr>
            <p:ph idx="8" type="subTitle"/>
          </p:nvPr>
        </p:nvSpPr>
        <p:spPr>
          <a:xfrm>
            <a:off x="4398750" y="996758"/>
            <a:ext cx="2173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81" name="Google Shape;281;p22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2" name="Google Shape;282;p22"/>
          <p:cNvGrpSpPr/>
          <p:nvPr/>
        </p:nvGrpSpPr>
        <p:grpSpPr>
          <a:xfrm flipH="1" rot="10800000">
            <a:off x="359513" y="380175"/>
            <a:ext cx="8500425" cy="4654225"/>
            <a:chOff x="346825" y="169800"/>
            <a:chExt cx="8500425" cy="4654225"/>
          </a:xfrm>
        </p:grpSpPr>
        <p:sp>
          <p:nvSpPr>
            <p:cNvPr id="283" name="Google Shape;283;p22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4" name="Google Shape;284;p22"/>
            <p:cNvCxnSpPr>
              <a:stCxn id="283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85" name="Google Shape;285;p22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7" name="Google Shape;287;p22"/>
            <p:cNvCxnSpPr>
              <a:stCxn id="285" idx="0"/>
              <a:endCxn id="286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_1_4_2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3"/>
          <p:cNvSpPr txBox="1"/>
          <p:nvPr>
            <p:ph idx="1" type="subTitle"/>
          </p:nvPr>
        </p:nvSpPr>
        <p:spPr>
          <a:xfrm>
            <a:off x="994325" y="1518125"/>
            <a:ext cx="2560200" cy="5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91" name="Google Shape;291;p23"/>
          <p:cNvSpPr txBox="1"/>
          <p:nvPr>
            <p:ph idx="2" type="subTitle"/>
          </p:nvPr>
        </p:nvSpPr>
        <p:spPr>
          <a:xfrm>
            <a:off x="994324" y="2129425"/>
            <a:ext cx="25602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92" name="Google Shape;292;p23"/>
          <p:cNvSpPr txBox="1"/>
          <p:nvPr>
            <p:ph idx="3" type="subTitle"/>
          </p:nvPr>
        </p:nvSpPr>
        <p:spPr>
          <a:xfrm>
            <a:off x="994325" y="3001975"/>
            <a:ext cx="2560200" cy="5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93" name="Google Shape;293;p23"/>
          <p:cNvSpPr txBox="1"/>
          <p:nvPr>
            <p:ph idx="4" type="subTitle"/>
          </p:nvPr>
        </p:nvSpPr>
        <p:spPr>
          <a:xfrm>
            <a:off x="994324" y="3614475"/>
            <a:ext cx="25602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94" name="Google Shape;294;p23"/>
          <p:cNvSpPr txBox="1"/>
          <p:nvPr>
            <p:ph idx="5" type="subTitle"/>
          </p:nvPr>
        </p:nvSpPr>
        <p:spPr>
          <a:xfrm>
            <a:off x="5589523" y="1518160"/>
            <a:ext cx="2559900" cy="5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95" name="Google Shape;295;p23"/>
          <p:cNvSpPr txBox="1"/>
          <p:nvPr>
            <p:ph idx="6" type="subTitle"/>
          </p:nvPr>
        </p:nvSpPr>
        <p:spPr>
          <a:xfrm>
            <a:off x="5589249" y="2129425"/>
            <a:ext cx="25599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96" name="Google Shape;296;p23"/>
          <p:cNvSpPr txBox="1"/>
          <p:nvPr>
            <p:ph idx="7" type="subTitle"/>
          </p:nvPr>
        </p:nvSpPr>
        <p:spPr>
          <a:xfrm>
            <a:off x="5589250" y="3003254"/>
            <a:ext cx="2559900" cy="5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297" name="Google Shape;297;p23"/>
          <p:cNvSpPr txBox="1"/>
          <p:nvPr>
            <p:ph idx="8" type="subTitle"/>
          </p:nvPr>
        </p:nvSpPr>
        <p:spPr>
          <a:xfrm>
            <a:off x="5589249" y="3614475"/>
            <a:ext cx="25599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98" name="Google Shape;298;p23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sp>
        <p:nvSpPr>
          <p:cNvPr id="299" name="Google Shape;299;p23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0" name="Google Shape;300;p23"/>
          <p:cNvGrpSpPr/>
          <p:nvPr/>
        </p:nvGrpSpPr>
        <p:grpSpPr>
          <a:xfrm>
            <a:off x="365813" y="122675"/>
            <a:ext cx="8500425" cy="4654225"/>
            <a:chOff x="346825" y="169800"/>
            <a:chExt cx="8500425" cy="4654225"/>
          </a:xfrm>
        </p:grpSpPr>
        <p:sp>
          <p:nvSpPr>
            <p:cNvPr id="301" name="Google Shape;301;p23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02" name="Google Shape;302;p23"/>
            <p:cNvCxnSpPr>
              <a:stCxn id="30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03" name="Google Shape;303;p23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05" name="Google Shape;305;p23"/>
            <p:cNvCxnSpPr>
              <a:stCxn id="303" idx="0"/>
              <a:endCxn id="304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_1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76202" cy="51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 txBox="1"/>
          <p:nvPr>
            <p:ph idx="1" type="subTitle"/>
          </p:nvPr>
        </p:nvSpPr>
        <p:spPr>
          <a:xfrm>
            <a:off x="3463825" y="3133461"/>
            <a:ext cx="2216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309" name="Google Shape;309;p24"/>
          <p:cNvSpPr txBox="1"/>
          <p:nvPr>
            <p:ph idx="2" type="subTitle"/>
          </p:nvPr>
        </p:nvSpPr>
        <p:spPr>
          <a:xfrm>
            <a:off x="3463825" y="3601099"/>
            <a:ext cx="22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10" name="Google Shape;310;p24"/>
          <p:cNvSpPr txBox="1"/>
          <p:nvPr>
            <p:ph idx="3" type="subTitle"/>
          </p:nvPr>
        </p:nvSpPr>
        <p:spPr>
          <a:xfrm>
            <a:off x="3463800" y="1602663"/>
            <a:ext cx="2216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311" name="Google Shape;311;p24"/>
          <p:cNvSpPr txBox="1"/>
          <p:nvPr>
            <p:ph idx="4" type="subTitle"/>
          </p:nvPr>
        </p:nvSpPr>
        <p:spPr>
          <a:xfrm>
            <a:off x="3463800" y="2070289"/>
            <a:ext cx="22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12" name="Google Shape;312;p24"/>
          <p:cNvSpPr txBox="1"/>
          <p:nvPr>
            <p:ph idx="5" type="subTitle"/>
          </p:nvPr>
        </p:nvSpPr>
        <p:spPr>
          <a:xfrm>
            <a:off x="5794450" y="1602660"/>
            <a:ext cx="2216400" cy="371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313" name="Google Shape;313;p24"/>
          <p:cNvSpPr txBox="1"/>
          <p:nvPr>
            <p:ph idx="6" type="subTitle"/>
          </p:nvPr>
        </p:nvSpPr>
        <p:spPr>
          <a:xfrm>
            <a:off x="5794450" y="2070288"/>
            <a:ext cx="22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14" name="Google Shape;314;p24"/>
          <p:cNvSpPr txBox="1"/>
          <p:nvPr>
            <p:ph idx="7" type="subTitle"/>
          </p:nvPr>
        </p:nvSpPr>
        <p:spPr>
          <a:xfrm>
            <a:off x="1133150" y="1602663"/>
            <a:ext cx="2216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315" name="Google Shape;315;p24"/>
          <p:cNvSpPr txBox="1"/>
          <p:nvPr>
            <p:ph idx="8" type="subTitle"/>
          </p:nvPr>
        </p:nvSpPr>
        <p:spPr>
          <a:xfrm>
            <a:off x="1133150" y="2070289"/>
            <a:ext cx="22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16" name="Google Shape;316;p24"/>
          <p:cNvSpPr txBox="1"/>
          <p:nvPr>
            <p:ph idx="9" type="subTitle"/>
          </p:nvPr>
        </p:nvSpPr>
        <p:spPr>
          <a:xfrm>
            <a:off x="1133175" y="3133461"/>
            <a:ext cx="2216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317" name="Google Shape;317;p24"/>
          <p:cNvSpPr txBox="1"/>
          <p:nvPr>
            <p:ph idx="13" type="subTitle"/>
          </p:nvPr>
        </p:nvSpPr>
        <p:spPr>
          <a:xfrm>
            <a:off x="1133175" y="3601099"/>
            <a:ext cx="22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18" name="Google Shape;318;p24"/>
          <p:cNvSpPr txBox="1"/>
          <p:nvPr>
            <p:ph idx="14" type="subTitle"/>
          </p:nvPr>
        </p:nvSpPr>
        <p:spPr>
          <a:xfrm>
            <a:off x="5794475" y="3133450"/>
            <a:ext cx="2216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319" name="Google Shape;319;p24"/>
          <p:cNvSpPr txBox="1"/>
          <p:nvPr>
            <p:ph idx="15" type="subTitle"/>
          </p:nvPr>
        </p:nvSpPr>
        <p:spPr>
          <a:xfrm>
            <a:off x="5794475" y="3601075"/>
            <a:ext cx="22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20" name="Google Shape;320;p24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sp>
        <p:nvSpPr>
          <p:cNvPr id="321" name="Google Shape;321;p24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2" name="Google Shape;322;p24"/>
          <p:cNvGrpSpPr/>
          <p:nvPr/>
        </p:nvGrpSpPr>
        <p:grpSpPr>
          <a:xfrm>
            <a:off x="284938" y="2438750"/>
            <a:ext cx="4381863" cy="2595875"/>
            <a:chOff x="296238" y="2431200"/>
            <a:chExt cx="4381863" cy="2595875"/>
          </a:xfrm>
        </p:grpSpPr>
        <p:sp>
          <p:nvSpPr>
            <p:cNvPr id="323" name="Google Shape;323;p24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4" name="Google Shape;324;p24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325" name="Google Shape;325;p24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326" name="Google Shape;326;p24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327" name="Google Shape;327;p2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28" name="Google Shape;328;p24"/>
                <p:cNvCxnSpPr>
                  <a:stCxn id="327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29" name="Google Shape;329;p24"/>
              <p:cNvSpPr/>
              <p:nvPr/>
            </p:nvSpPr>
            <p:spPr>
              <a:xfrm flipH="1" rot="10800000">
                <a:off x="43970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0" name="Google Shape;330;p24"/>
          <p:cNvGrpSpPr/>
          <p:nvPr/>
        </p:nvGrpSpPr>
        <p:grpSpPr>
          <a:xfrm rot="10800000">
            <a:off x="444913" y="126050"/>
            <a:ext cx="8420463" cy="2595875"/>
            <a:chOff x="296238" y="2431200"/>
            <a:chExt cx="8420463" cy="2595875"/>
          </a:xfrm>
        </p:grpSpPr>
        <p:sp>
          <p:nvSpPr>
            <p:cNvPr id="331" name="Google Shape;331;p24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2" name="Google Shape;332;p24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333" name="Google Shape;333;p24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334" name="Google Shape;334;p24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335" name="Google Shape;335;p2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36" name="Google Shape;336;p24"/>
                <p:cNvCxnSpPr>
                  <a:stCxn id="335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37" name="Google Shape;337;p24"/>
              <p:cNvSpPr/>
              <p:nvPr/>
            </p:nvSpPr>
            <p:spPr>
              <a:xfrm flipH="1" rot="10800000">
                <a:off x="84356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2_3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5"/>
          <p:cNvSpPr txBox="1"/>
          <p:nvPr>
            <p:ph idx="1" type="subTitle"/>
          </p:nvPr>
        </p:nvSpPr>
        <p:spPr>
          <a:xfrm>
            <a:off x="1134550" y="1758097"/>
            <a:ext cx="3849600" cy="101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41" name="Google Shape;341;p25"/>
          <p:cNvSpPr txBox="1"/>
          <p:nvPr>
            <p:ph type="title"/>
          </p:nvPr>
        </p:nvSpPr>
        <p:spPr>
          <a:xfrm>
            <a:off x="1134550" y="663100"/>
            <a:ext cx="3849600" cy="109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i="1"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2" name="Google Shape;342;p25"/>
          <p:cNvSpPr/>
          <p:nvPr>
            <p:ph idx="2" type="pic"/>
          </p:nvPr>
        </p:nvSpPr>
        <p:spPr>
          <a:xfrm>
            <a:off x="4582325" y="814025"/>
            <a:ext cx="2701500" cy="27015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5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4" name="Google Shape;344;p25"/>
          <p:cNvGrpSpPr/>
          <p:nvPr/>
        </p:nvGrpSpPr>
        <p:grpSpPr>
          <a:xfrm flipH="1">
            <a:off x="292675" y="125975"/>
            <a:ext cx="8500425" cy="465600"/>
            <a:chOff x="346825" y="169800"/>
            <a:chExt cx="8500425" cy="465600"/>
          </a:xfrm>
        </p:grpSpPr>
        <p:sp>
          <p:nvSpPr>
            <p:cNvPr id="345" name="Google Shape;345;p2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46" name="Google Shape;346;p25"/>
            <p:cNvCxnSpPr>
              <a:stCxn id="345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47" name="Google Shape;347;p2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flipH="1" rot="10800000">
            <a:off x="354425" y="4568950"/>
            <a:ext cx="8500425" cy="465600"/>
            <a:chOff x="346825" y="169800"/>
            <a:chExt cx="8500425" cy="465600"/>
          </a:xfrm>
        </p:grpSpPr>
        <p:sp>
          <p:nvSpPr>
            <p:cNvPr id="349" name="Google Shape;349;p2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50" name="Google Shape;350;p25"/>
            <p:cNvCxnSpPr>
              <a:stCxn id="349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1" name="Google Shape;351;p2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4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6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26"/>
          <p:cNvGrpSpPr/>
          <p:nvPr/>
        </p:nvGrpSpPr>
        <p:grpSpPr>
          <a:xfrm flipH="1" rot="10800000">
            <a:off x="346825" y="4561475"/>
            <a:ext cx="8500425" cy="465600"/>
            <a:chOff x="346825" y="169800"/>
            <a:chExt cx="8500425" cy="465600"/>
          </a:xfrm>
        </p:grpSpPr>
        <p:sp>
          <p:nvSpPr>
            <p:cNvPr id="356" name="Google Shape;356;p26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57" name="Google Shape;357;p26"/>
            <p:cNvCxnSpPr>
              <a:stCxn id="356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8" name="Google Shape;358;p26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9" name="Google Shape;359;p26"/>
          <p:cNvGrpSpPr/>
          <p:nvPr/>
        </p:nvGrpSpPr>
        <p:grpSpPr>
          <a:xfrm flipH="1">
            <a:off x="296238" y="135450"/>
            <a:ext cx="8500425" cy="465600"/>
            <a:chOff x="346825" y="169800"/>
            <a:chExt cx="8500425" cy="465600"/>
          </a:xfrm>
        </p:grpSpPr>
        <p:sp>
          <p:nvSpPr>
            <p:cNvPr id="360" name="Google Shape;360;p26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61" name="Google Shape;361;p26"/>
            <p:cNvCxnSpPr>
              <a:stCxn id="360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62" name="Google Shape;362;p26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5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7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7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6" name="Google Shape;366;p27"/>
          <p:cNvGrpSpPr/>
          <p:nvPr/>
        </p:nvGrpSpPr>
        <p:grpSpPr>
          <a:xfrm flipH="1">
            <a:off x="4483513" y="2431200"/>
            <a:ext cx="4381863" cy="2595875"/>
            <a:chOff x="296238" y="2431200"/>
            <a:chExt cx="4381863" cy="2595875"/>
          </a:xfrm>
        </p:grpSpPr>
        <p:sp>
          <p:nvSpPr>
            <p:cNvPr id="367" name="Google Shape;367;p27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8" name="Google Shape;368;p27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369" name="Google Shape;369;p27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370" name="Google Shape;370;p27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371" name="Google Shape;371;p27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72" name="Google Shape;372;p27"/>
                <p:cNvCxnSpPr>
                  <a:stCxn id="371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73" name="Google Shape;373;p27"/>
              <p:cNvSpPr/>
              <p:nvPr/>
            </p:nvSpPr>
            <p:spPr>
              <a:xfrm flipH="1" rot="10800000">
                <a:off x="43970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4" name="Google Shape;374;p27"/>
          <p:cNvGrpSpPr/>
          <p:nvPr/>
        </p:nvGrpSpPr>
        <p:grpSpPr>
          <a:xfrm flipH="1" rot="10800000">
            <a:off x="247013" y="102450"/>
            <a:ext cx="4381863" cy="2595875"/>
            <a:chOff x="296238" y="2431200"/>
            <a:chExt cx="4381863" cy="2595875"/>
          </a:xfrm>
        </p:grpSpPr>
        <p:sp>
          <p:nvSpPr>
            <p:cNvPr id="375" name="Google Shape;375;p27"/>
            <p:cNvSpPr/>
            <p:nvPr/>
          </p:nvSpPr>
          <p:spPr>
            <a:xfrm flipH="1" rot="10800000">
              <a:off x="389100" y="24312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6" name="Google Shape;376;p27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377" name="Google Shape;377;p27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378" name="Google Shape;378;p27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379" name="Google Shape;379;p27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80" name="Google Shape;380;p27"/>
                <p:cNvCxnSpPr>
                  <a:stCxn id="37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81" name="Google Shape;381;p27"/>
              <p:cNvSpPr/>
              <p:nvPr/>
            </p:nvSpPr>
            <p:spPr>
              <a:xfrm flipH="1" rot="10800000">
                <a:off x="4397000" y="4656700"/>
                <a:ext cx="281100" cy="281100"/>
              </a:xfrm>
              <a:prstGeom prst="star4">
                <a:avLst>
                  <a:gd fmla="val 125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28923" y="0"/>
            <a:ext cx="919907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/>
          <p:nvPr>
            <p:ph type="title"/>
          </p:nvPr>
        </p:nvSpPr>
        <p:spPr>
          <a:xfrm>
            <a:off x="1050025" y="1177775"/>
            <a:ext cx="395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1050025" y="1952825"/>
            <a:ext cx="3951900" cy="20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Font typeface="Chivo"/>
              <a:buChar char="●"/>
              <a:defRPr sz="14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36" name="Google Shape;36;p4"/>
          <p:cNvSpPr/>
          <p:nvPr>
            <p:ph idx="2" type="pic"/>
          </p:nvPr>
        </p:nvSpPr>
        <p:spPr>
          <a:xfrm>
            <a:off x="5191475" y="1222150"/>
            <a:ext cx="2875200" cy="2875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" name="Google Shape;37;p4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 rot="10800000">
            <a:off x="297000" y="378900"/>
            <a:ext cx="8500425" cy="4654225"/>
            <a:chOff x="346825" y="169800"/>
            <a:chExt cx="8500425" cy="4654225"/>
          </a:xfrm>
        </p:grpSpPr>
        <p:sp>
          <p:nvSpPr>
            <p:cNvPr id="39" name="Google Shape;39;p4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0" name="Google Shape;40;p4"/>
            <p:cNvCxnSpPr>
              <a:stCxn id="39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" name="Google Shape;41;p4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3" name="Google Shape;43;p4"/>
            <p:cNvCxnSpPr>
              <a:stCxn id="41" idx="0"/>
              <a:endCxn id="42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70150" cy="51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>
            <p:ph idx="1" type="subTitle"/>
          </p:nvPr>
        </p:nvSpPr>
        <p:spPr>
          <a:xfrm>
            <a:off x="1067750" y="2267325"/>
            <a:ext cx="3124800" cy="17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7" name="Google Shape;47;p5"/>
          <p:cNvSpPr txBox="1"/>
          <p:nvPr>
            <p:ph idx="2" type="subTitle"/>
          </p:nvPr>
        </p:nvSpPr>
        <p:spPr>
          <a:xfrm>
            <a:off x="4955000" y="2267333"/>
            <a:ext cx="3124800" cy="17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8" name="Google Shape;48;p5"/>
          <p:cNvSpPr txBox="1"/>
          <p:nvPr>
            <p:ph type="title"/>
          </p:nvPr>
        </p:nvSpPr>
        <p:spPr>
          <a:xfrm>
            <a:off x="1067750" y="1675125"/>
            <a:ext cx="3124800" cy="592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3" type="title"/>
          </p:nvPr>
        </p:nvSpPr>
        <p:spPr>
          <a:xfrm>
            <a:off x="4955002" y="1675125"/>
            <a:ext cx="3124800" cy="592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4"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>
            <a:off x="354425" y="125975"/>
            <a:ext cx="8500425" cy="465600"/>
            <a:chOff x="346825" y="169800"/>
            <a:chExt cx="8500425" cy="465600"/>
          </a:xfrm>
        </p:grpSpPr>
        <p:sp>
          <p:nvSpPr>
            <p:cNvPr id="53" name="Google Shape;53;p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4" name="Google Shape;54;p5"/>
            <p:cNvCxnSpPr>
              <a:stCxn id="53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5" name="Google Shape;55;p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" name="Google Shape;56;p5"/>
          <p:cNvGrpSpPr/>
          <p:nvPr/>
        </p:nvGrpSpPr>
        <p:grpSpPr>
          <a:xfrm rot="10800000">
            <a:off x="292675" y="4568950"/>
            <a:ext cx="8500425" cy="465600"/>
            <a:chOff x="346825" y="169800"/>
            <a:chExt cx="8500425" cy="465600"/>
          </a:xfrm>
        </p:grpSpPr>
        <p:sp>
          <p:nvSpPr>
            <p:cNvPr id="57" name="Google Shape;57;p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8" name="Google Shape;58;p5"/>
            <p:cNvCxnSpPr>
              <a:stCxn id="5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9" name="Google Shape;59;p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6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 flipH="1">
            <a:off x="3" y="620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6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" name="Google Shape;64;p6"/>
          <p:cNvGrpSpPr/>
          <p:nvPr/>
        </p:nvGrpSpPr>
        <p:grpSpPr>
          <a:xfrm flipH="1">
            <a:off x="289163" y="126350"/>
            <a:ext cx="8500425" cy="4654225"/>
            <a:chOff x="346825" y="169800"/>
            <a:chExt cx="8500425" cy="4654225"/>
          </a:xfrm>
        </p:grpSpPr>
        <p:sp>
          <p:nvSpPr>
            <p:cNvPr id="65" name="Google Shape;65;p6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6" name="Google Shape;66;p6"/>
            <p:cNvCxnSpPr>
              <a:stCxn id="65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7" name="Google Shape;67;p6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9" name="Google Shape;69;p6"/>
            <p:cNvCxnSpPr>
              <a:stCxn id="67" idx="0"/>
              <a:endCxn id="68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7"/>
          <p:cNvGrpSpPr/>
          <p:nvPr/>
        </p:nvGrpSpPr>
        <p:grpSpPr>
          <a:xfrm rot="10800000">
            <a:off x="297000" y="378900"/>
            <a:ext cx="8500425" cy="4654225"/>
            <a:chOff x="346825" y="169800"/>
            <a:chExt cx="8500425" cy="4654225"/>
          </a:xfrm>
        </p:grpSpPr>
        <p:sp>
          <p:nvSpPr>
            <p:cNvPr id="74" name="Google Shape;74;p7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5" name="Google Shape;75;p7"/>
            <p:cNvCxnSpPr>
              <a:stCxn id="74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6" name="Google Shape;76;p7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8" name="Google Shape;78;p7"/>
            <p:cNvCxnSpPr>
              <a:stCxn id="76" idx="0"/>
              <a:endCxn id="77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9" name="Google Shape;79;p7"/>
          <p:cNvSpPr/>
          <p:nvPr>
            <p:ph idx="2" type="pic"/>
          </p:nvPr>
        </p:nvSpPr>
        <p:spPr>
          <a:xfrm>
            <a:off x="5351775" y="1550550"/>
            <a:ext cx="2367900" cy="134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7"/>
          <p:cNvSpPr txBox="1"/>
          <p:nvPr>
            <p:ph idx="1" type="subTitle"/>
          </p:nvPr>
        </p:nvSpPr>
        <p:spPr>
          <a:xfrm>
            <a:off x="1804075" y="2267570"/>
            <a:ext cx="2922000" cy="12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81" name="Google Shape;81;p7"/>
          <p:cNvSpPr txBox="1"/>
          <p:nvPr>
            <p:ph type="title"/>
          </p:nvPr>
        </p:nvSpPr>
        <p:spPr>
          <a:xfrm>
            <a:off x="1804050" y="1559750"/>
            <a:ext cx="2922000" cy="595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8"/>
          <p:cNvPicPr preferRelativeResize="0"/>
          <p:nvPr/>
        </p:nvPicPr>
        <p:blipFill rotWithShape="1">
          <a:blip r:embed="rId2">
            <a:alphaModFix amt="58999"/>
          </a:blip>
          <a:srcRect b="15682" l="9" r="9" t="0"/>
          <a:stretch/>
        </p:blipFill>
        <p:spPr>
          <a:xfrm flipH="1"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8"/>
          <p:cNvSpPr txBox="1"/>
          <p:nvPr>
            <p:ph type="title"/>
          </p:nvPr>
        </p:nvSpPr>
        <p:spPr>
          <a:xfrm>
            <a:off x="1328550" y="1205250"/>
            <a:ext cx="6486900" cy="27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8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>
            <a:off x="354425" y="125975"/>
            <a:ext cx="8500425" cy="465600"/>
            <a:chOff x="346825" y="169800"/>
            <a:chExt cx="8500425" cy="465600"/>
          </a:xfrm>
        </p:grpSpPr>
        <p:sp>
          <p:nvSpPr>
            <p:cNvPr id="87" name="Google Shape;87;p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8" name="Google Shape;88;p8"/>
            <p:cNvCxnSpPr>
              <a:stCxn id="8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9" name="Google Shape;89;p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8"/>
          <p:cNvGrpSpPr/>
          <p:nvPr/>
        </p:nvGrpSpPr>
        <p:grpSpPr>
          <a:xfrm rot="10800000">
            <a:off x="292675" y="4568950"/>
            <a:ext cx="8500425" cy="465600"/>
            <a:chOff x="346825" y="169800"/>
            <a:chExt cx="8500425" cy="465600"/>
          </a:xfrm>
        </p:grpSpPr>
        <p:sp>
          <p:nvSpPr>
            <p:cNvPr id="91" name="Google Shape;91;p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2" name="Google Shape;92;p8"/>
            <p:cNvCxnSpPr>
              <a:stCxn id="9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3" name="Google Shape;93;p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9"/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 flipH="1">
            <a:off x="3" y="0"/>
            <a:ext cx="9143997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9"/>
          <p:cNvSpPr/>
          <p:nvPr>
            <p:ph idx="2" type="pic"/>
          </p:nvPr>
        </p:nvSpPr>
        <p:spPr>
          <a:xfrm flipH="1">
            <a:off x="894400" y="1082250"/>
            <a:ext cx="2979000" cy="29790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9"/>
          <p:cNvSpPr txBox="1"/>
          <p:nvPr>
            <p:ph type="title"/>
          </p:nvPr>
        </p:nvSpPr>
        <p:spPr>
          <a:xfrm>
            <a:off x="4046000" y="1519125"/>
            <a:ext cx="39381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8" name="Google Shape;98;p9"/>
          <p:cNvSpPr txBox="1"/>
          <p:nvPr>
            <p:ph idx="1" type="subTitle"/>
          </p:nvPr>
        </p:nvSpPr>
        <p:spPr>
          <a:xfrm>
            <a:off x="4046000" y="2432275"/>
            <a:ext cx="3938100" cy="12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9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358900" y="128700"/>
            <a:ext cx="8500425" cy="4654225"/>
            <a:chOff x="346825" y="169800"/>
            <a:chExt cx="8500425" cy="4654225"/>
          </a:xfrm>
        </p:grpSpPr>
        <p:sp>
          <p:nvSpPr>
            <p:cNvPr id="101" name="Google Shape;101;p9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2" name="Google Shape;102;p9"/>
            <p:cNvCxnSpPr>
              <a:stCxn id="10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3" name="Google Shape;103;p9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5" name="Google Shape;105;p9"/>
            <p:cNvCxnSpPr>
              <a:stCxn id="103" idx="0"/>
              <a:endCxn id="104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5578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0"/>
          <p:cNvSpPr txBox="1"/>
          <p:nvPr>
            <p:ph idx="1" type="body"/>
          </p:nvPr>
        </p:nvSpPr>
        <p:spPr>
          <a:xfrm>
            <a:off x="715025" y="3793425"/>
            <a:ext cx="7717500" cy="61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Baskervville"/>
                <a:ea typeface="Baskervville"/>
                <a:cs typeface="Baskervville"/>
                <a:sym typeface="Baskervville"/>
              </a:defRPr>
            </a:lvl1pPr>
          </a:lstStyle>
          <a:p/>
        </p:txBody>
      </p:sp>
      <p:sp>
        <p:nvSpPr>
          <p:cNvPr id="109" name="Google Shape;109;p10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" name="Google Shape;110;p10"/>
          <p:cNvGrpSpPr/>
          <p:nvPr/>
        </p:nvGrpSpPr>
        <p:grpSpPr>
          <a:xfrm flipH="1">
            <a:off x="292675" y="125975"/>
            <a:ext cx="8500425" cy="465600"/>
            <a:chOff x="346825" y="169800"/>
            <a:chExt cx="8500425" cy="465600"/>
          </a:xfrm>
        </p:grpSpPr>
        <p:sp>
          <p:nvSpPr>
            <p:cNvPr id="111" name="Google Shape;111;p10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2" name="Google Shape;112;p10"/>
            <p:cNvCxnSpPr>
              <a:stCxn id="11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3" name="Google Shape;113;p10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" name="Google Shape;114;p10"/>
          <p:cNvGrpSpPr/>
          <p:nvPr/>
        </p:nvGrpSpPr>
        <p:grpSpPr>
          <a:xfrm flipH="1" rot="10800000">
            <a:off x="354425" y="4568950"/>
            <a:ext cx="8500425" cy="465600"/>
            <a:chOff x="346825" y="169800"/>
            <a:chExt cx="8500425" cy="465600"/>
          </a:xfrm>
        </p:grpSpPr>
        <p:sp>
          <p:nvSpPr>
            <p:cNvPr id="115" name="Google Shape;115;p10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6" name="Google Shape;116;p10"/>
            <p:cNvCxnSpPr>
              <a:stCxn id="115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7" name="Google Shape;117;p10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fmla="val 125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052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24695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bel"/>
              <a:buChar char="●"/>
              <a:defRPr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052D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/>
          <p:nvPr/>
        </p:nvSpPr>
        <p:spPr>
          <a:xfrm>
            <a:off x="7362725" y="1860925"/>
            <a:ext cx="704400" cy="7044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8"/>
          <p:cNvSpPr/>
          <p:nvPr/>
        </p:nvSpPr>
        <p:spPr>
          <a:xfrm>
            <a:off x="1231500" y="2977425"/>
            <a:ext cx="4518900" cy="927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88" name="Google Shape;388;p28"/>
          <p:cNvSpPr txBox="1"/>
          <p:nvPr>
            <p:ph type="ctrTitle"/>
          </p:nvPr>
        </p:nvSpPr>
        <p:spPr>
          <a:xfrm>
            <a:off x="1276900" y="737475"/>
            <a:ext cx="4690200" cy="20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/>
              <a:t>Novas</a:t>
            </a:r>
            <a:endParaRPr sz="7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500"/>
              <a:t>and Neutrons</a:t>
            </a:r>
            <a:endParaRPr i="1" sz="4500">
              <a:solidFill>
                <a:schemeClr val="lt1"/>
              </a:solidFill>
            </a:endParaRPr>
          </a:p>
        </p:txBody>
      </p:sp>
      <p:sp>
        <p:nvSpPr>
          <p:cNvPr id="389" name="Google Shape;389;p28"/>
          <p:cNvSpPr txBox="1"/>
          <p:nvPr>
            <p:ph idx="1" type="subTitle"/>
          </p:nvPr>
        </p:nvSpPr>
        <p:spPr>
          <a:xfrm>
            <a:off x="1507100" y="3223425"/>
            <a:ext cx="3282000" cy="43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Zoe Shipp-Wiedersprecher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by Dr. Stephen Sekula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SNOLAB, HALO</a:t>
            </a:r>
            <a:endParaRPr/>
          </a:p>
        </p:txBody>
      </p:sp>
      <p:cxnSp>
        <p:nvCxnSpPr>
          <p:cNvPr id="390" name="Google Shape;390;p28"/>
          <p:cNvCxnSpPr/>
          <p:nvPr/>
        </p:nvCxnSpPr>
        <p:spPr>
          <a:xfrm>
            <a:off x="1270188" y="2417725"/>
            <a:ext cx="4441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1" name="Google Shape;391;p28"/>
          <p:cNvSpPr/>
          <p:nvPr/>
        </p:nvSpPr>
        <p:spPr>
          <a:xfrm>
            <a:off x="7514675" y="2747025"/>
            <a:ext cx="400500" cy="400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8"/>
          <p:cNvSpPr/>
          <p:nvPr/>
        </p:nvSpPr>
        <p:spPr>
          <a:xfrm>
            <a:off x="7600175" y="3328925"/>
            <a:ext cx="229500" cy="2295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8"/>
          <p:cNvSpPr/>
          <p:nvPr/>
        </p:nvSpPr>
        <p:spPr>
          <a:xfrm>
            <a:off x="5368700" y="3674875"/>
            <a:ext cx="281100" cy="2811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8"/>
          <p:cNvSpPr/>
          <p:nvPr/>
        </p:nvSpPr>
        <p:spPr>
          <a:xfrm>
            <a:off x="7639625" y="3740125"/>
            <a:ext cx="150600" cy="150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8"/>
          <p:cNvSpPr/>
          <p:nvPr/>
        </p:nvSpPr>
        <p:spPr>
          <a:xfrm>
            <a:off x="7282325" y="814025"/>
            <a:ext cx="865200" cy="865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" name="Google Shape;396;p28"/>
          <p:cNvGrpSpPr/>
          <p:nvPr/>
        </p:nvGrpSpPr>
        <p:grpSpPr>
          <a:xfrm>
            <a:off x="7490474" y="995590"/>
            <a:ext cx="424704" cy="502079"/>
            <a:chOff x="3543175" y="2851850"/>
            <a:chExt cx="229025" cy="270750"/>
          </a:xfrm>
        </p:grpSpPr>
        <p:sp>
          <p:nvSpPr>
            <p:cNvPr id="397" name="Google Shape;397;p28"/>
            <p:cNvSpPr/>
            <p:nvPr/>
          </p:nvSpPr>
          <p:spPr>
            <a:xfrm>
              <a:off x="3543175" y="2851850"/>
              <a:ext cx="229025" cy="270750"/>
            </a:xfrm>
            <a:custGeom>
              <a:rect b="b" l="l" r="r" t="t"/>
              <a:pathLst>
                <a:path extrusionOk="0" h="10830" w="9161">
                  <a:moveTo>
                    <a:pt x="6061" y="1594"/>
                  </a:moveTo>
                  <a:lnTo>
                    <a:pt x="7567" y="3100"/>
                  </a:lnTo>
                  <a:lnTo>
                    <a:pt x="7128" y="3551"/>
                  </a:lnTo>
                  <a:lnTo>
                    <a:pt x="5610" y="2033"/>
                  </a:lnTo>
                  <a:lnTo>
                    <a:pt x="6061" y="1594"/>
                  </a:lnTo>
                  <a:close/>
                  <a:moveTo>
                    <a:pt x="5384" y="2259"/>
                  </a:moveTo>
                  <a:lnTo>
                    <a:pt x="6902" y="3777"/>
                  </a:lnTo>
                  <a:lnTo>
                    <a:pt x="6513" y="4154"/>
                  </a:lnTo>
                  <a:lnTo>
                    <a:pt x="5007" y="2648"/>
                  </a:lnTo>
                  <a:lnTo>
                    <a:pt x="5384" y="2259"/>
                  </a:lnTo>
                  <a:close/>
                  <a:moveTo>
                    <a:pt x="5170" y="4932"/>
                  </a:moveTo>
                  <a:cubicBezTo>
                    <a:pt x="5522" y="4932"/>
                    <a:pt x="5810" y="5220"/>
                    <a:pt x="5810" y="5559"/>
                  </a:cubicBezTo>
                  <a:cubicBezTo>
                    <a:pt x="5810" y="5911"/>
                    <a:pt x="5522" y="6199"/>
                    <a:pt x="5170" y="6199"/>
                  </a:cubicBezTo>
                  <a:cubicBezTo>
                    <a:pt x="4819" y="6199"/>
                    <a:pt x="4530" y="5911"/>
                    <a:pt x="4530" y="5559"/>
                  </a:cubicBezTo>
                  <a:cubicBezTo>
                    <a:pt x="4530" y="5220"/>
                    <a:pt x="4819" y="4932"/>
                    <a:pt x="5170" y="4932"/>
                  </a:cubicBezTo>
                  <a:close/>
                  <a:moveTo>
                    <a:pt x="2322" y="5785"/>
                  </a:moveTo>
                  <a:lnTo>
                    <a:pt x="3376" y="6839"/>
                  </a:lnTo>
                  <a:lnTo>
                    <a:pt x="2698" y="7504"/>
                  </a:lnTo>
                  <a:lnTo>
                    <a:pt x="1657" y="6463"/>
                  </a:lnTo>
                  <a:lnTo>
                    <a:pt x="2322" y="5785"/>
                  </a:lnTo>
                  <a:close/>
                  <a:moveTo>
                    <a:pt x="5697" y="6350"/>
                  </a:moveTo>
                  <a:lnTo>
                    <a:pt x="5697" y="7680"/>
                  </a:lnTo>
                  <a:lnTo>
                    <a:pt x="4643" y="7680"/>
                  </a:lnTo>
                  <a:lnTo>
                    <a:pt x="4643" y="6488"/>
                  </a:lnTo>
                  <a:lnTo>
                    <a:pt x="4719" y="6400"/>
                  </a:lnTo>
                  <a:cubicBezTo>
                    <a:pt x="4862" y="6475"/>
                    <a:pt x="5018" y="6512"/>
                    <a:pt x="5173" y="6512"/>
                  </a:cubicBezTo>
                  <a:cubicBezTo>
                    <a:pt x="5358" y="6512"/>
                    <a:pt x="5541" y="6459"/>
                    <a:pt x="5697" y="6350"/>
                  </a:cubicBezTo>
                  <a:close/>
                  <a:moveTo>
                    <a:pt x="1770" y="7027"/>
                  </a:moveTo>
                  <a:lnTo>
                    <a:pt x="2134" y="7391"/>
                  </a:lnTo>
                  <a:lnTo>
                    <a:pt x="1556" y="7969"/>
                  </a:lnTo>
                  <a:cubicBezTo>
                    <a:pt x="1431" y="7843"/>
                    <a:pt x="1318" y="7730"/>
                    <a:pt x="1192" y="7605"/>
                  </a:cubicBezTo>
                  <a:lnTo>
                    <a:pt x="1770" y="7027"/>
                  </a:lnTo>
                  <a:close/>
                  <a:moveTo>
                    <a:pt x="678" y="7529"/>
                  </a:moveTo>
                  <a:cubicBezTo>
                    <a:pt x="803" y="7667"/>
                    <a:pt x="1519" y="8383"/>
                    <a:pt x="1632" y="8483"/>
                  </a:cubicBezTo>
                  <a:lnTo>
                    <a:pt x="1406" y="8722"/>
                  </a:lnTo>
                  <a:lnTo>
                    <a:pt x="439" y="7755"/>
                  </a:lnTo>
                  <a:lnTo>
                    <a:pt x="678" y="7529"/>
                  </a:lnTo>
                  <a:close/>
                  <a:moveTo>
                    <a:pt x="4681" y="7994"/>
                  </a:moveTo>
                  <a:lnTo>
                    <a:pt x="4681" y="8508"/>
                  </a:lnTo>
                  <a:lnTo>
                    <a:pt x="3037" y="10516"/>
                  </a:lnTo>
                  <a:lnTo>
                    <a:pt x="2610" y="10516"/>
                  </a:lnTo>
                  <a:lnTo>
                    <a:pt x="4681" y="7994"/>
                  </a:lnTo>
                  <a:close/>
                  <a:moveTo>
                    <a:pt x="5333" y="7994"/>
                  </a:moveTo>
                  <a:lnTo>
                    <a:pt x="5333" y="10516"/>
                  </a:lnTo>
                  <a:lnTo>
                    <a:pt x="5007" y="10516"/>
                  </a:lnTo>
                  <a:lnTo>
                    <a:pt x="5007" y="7994"/>
                  </a:lnTo>
                  <a:close/>
                  <a:moveTo>
                    <a:pt x="5710" y="7994"/>
                  </a:moveTo>
                  <a:lnTo>
                    <a:pt x="7780" y="10516"/>
                  </a:lnTo>
                  <a:lnTo>
                    <a:pt x="7354" y="10516"/>
                  </a:lnTo>
                  <a:lnTo>
                    <a:pt x="5660" y="8445"/>
                  </a:lnTo>
                  <a:lnTo>
                    <a:pt x="5660" y="7994"/>
                  </a:lnTo>
                  <a:close/>
                  <a:moveTo>
                    <a:pt x="6300" y="0"/>
                  </a:moveTo>
                  <a:lnTo>
                    <a:pt x="5384" y="916"/>
                  </a:lnTo>
                  <a:lnTo>
                    <a:pt x="5835" y="1368"/>
                  </a:lnTo>
                  <a:cubicBezTo>
                    <a:pt x="4912" y="2291"/>
                    <a:pt x="4726" y="2477"/>
                    <a:pt x="4726" y="2477"/>
                  </a:cubicBezTo>
                  <a:cubicBezTo>
                    <a:pt x="4600" y="2603"/>
                    <a:pt x="4312" y="2891"/>
                    <a:pt x="3702" y="3501"/>
                  </a:cubicBezTo>
                  <a:lnTo>
                    <a:pt x="3928" y="3727"/>
                  </a:lnTo>
                  <a:lnTo>
                    <a:pt x="4781" y="2874"/>
                  </a:lnTo>
                  <a:lnTo>
                    <a:pt x="6287" y="4380"/>
                  </a:lnTo>
                  <a:lnTo>
                    <a:pt x="5810" y="4857"/>
                  </a:lnTo>
                  <a:cubicBezTo>
                    <a:pt x="5623" y="4685"/>
                    <a:pt x="5399" y="4608"/>
                    <a:pt x="5178" y="4608"/>
                  </a:cubicBezTo>
                  <a:cubicBezTo>
                    <a:pt x="4688" y="4608"/>
                    <a:pt x="4217" y="4988"/>
                    <a:pt x="4217" y="5559"/>
                  </a:cubicBezTo>
                  <a:cubicBezTo>
                    <a:pt x="4217" y="5810"/>
                    <a:pt x="4317" y="6036"/>
                    <a:pt x="4468" y="6199"/>
                  </a:cubicBezTo>
                  <a:lnTo>
                    <a:pt x="3828" y="6839"/>
                  </a:lnTo>
                  <a:lnTo>
                    <a:pt x="2322" y="5333"/>
                  </a:lnTo>
                  <a:lnTo>
                    <a:pt x="3690" y="3953"/>
                  </a:lnTo>
                  <a:lnTo>
                    <a:pt x="3464" y="3740"/>
                  </a:lnTo>
                  <a:lnTo>
                    <a:pt x="1870" y="5333"/>
                  </a:lnTo>
                  <a:lnTo>
                    <a:pt x="2096" y="5559"/>
                  </a:lnTo>
                  <a:lnTo>
                    <a:pt x="1205" y="6463"/>
                  </a:lnTo>
                  <a:lnTo>
                    <a:pt x="1556" y="6802"/>
                  </a:lnTo>
                  <a:lnTo>
                    <a:pt x="966" y="7379"/>
                  </a:lnTo>
                  <a:lnTo>
                    <a:pt x="678" y="7078"/>
                  </a:lnTo>
                  <a:lnTo>
                    <a:pt x="0" y="7755"/>
                  </a:lnTo>
                  <a:lnTo>
                    <a:pt x="1406" y="9161"/>
                  </a:lnTo>
                  <a:lnTo>
                    <a:pt x="2083" y="8483"/>
                  </a:lnTo>
                  <a:lnTo>
                    <a:pt x="1782" y="8195"/>
                  </a:lnTo>
                  <a:lnTo>
                    <a:pt x="2359" y="7605"/>
                  </a:lnTo>
                  <a:lnTo>
                    <a:pt x="2698" y="7956"/>
                  </a:lnTo>
                  <a:lnTo>
                    <a:pt x="3602" y="7065"/>
                  </a:lnTo>
                  <a:lnTo>
                    <a:pt x="3828" y="7291"/>
                  </a:lnTo>
                  <a:lnTo>
                    <a:pt x="4317" y="6802"/>
                  </a:lnTo>
                  <a:lnTo>
                    <a:pt x="4317" y="7931"/>
                  </a:lnTo>
                  <a:lnTo>
                    <a:pt x="1945" y="10830"/>
                  </a:lnTo>
                  <a:lnTo>
                    <a:pt x="3188" y="10830"/>
                  </a:lnTo>
                  <a:lnTo>
                    <a:pt x="4681" y="9010"/>
                  </a:lnTo>
                  <a:lnTo>
                    <a:pt x="4681" y="10830"/>
                  </a:lnTo>
                  <a:lnTo>
                    <a:pt x="5660" y="10830"/>
                  </a:lnTo>
                  <a:lnTo>
                    <a:pt x="5660" y="8947"/>
                  </a:lnTo>
                  <a:lnTo>
                    <a:pt x="7203" y="10830"/>
                  </a:lnTo>
                  <a:lnTo>
                    <a:pt x="8446" y="10830"/>
                  </a:lnTo>
                  <a:lnTo>
                    <a:pt x="6024" y="7868"/>
                  </a:lnTo>
                  <a:lnTo>
                    <a:pt x="6024" y="5986"/>
                  </a:lnTo>
                  <a:cubicBezTo>
                    <a:pt x="6162" y="5710"/>
                    <a:pt x="6149" y="5384"/>
                    <a:pt x="6011" y="5107"/>
                  </a:cubicBezTo>
                  <a:cubicBezTo>
                    <a:pt x="6187" y="4932"/>
                    <a:pt x="7630" y="3501"/>
                    <a:pt x="7793" y="3326"/>
                  </a:cubicBezTo>
                  <a:lnTo>
                    <a:pt x="8245" y="3777"/>
                  </a:lnTo>
                  <a:lnTo>
                    <a:pt x="9161" y="2861"/>
                  </a:lnTo>
                  <a:lnTo>
                    <a:pt x="7969" y="1682"/>
                  </a:lnTo>
                  <a:lnTo>
                    <a:pt x="7755" y="1908"/>
                  </a:lnTo>
                  <a:lnTo>
                    <a:pt x="8709" y="2861"/>
                  </a:lnTo>
                  <a:lnTo>
                    <a:pt x="8245" y="3326"/>
                  </a:lnTo>
                  <a:lnTo>
                    <a:pt x="5835" y="916"/>
                  </a:lnTo>
                  <a:lnTo>
                    <a:pt x="6300" y="452"/>
                  </a:lnTo>
                  <a:lnTo>
                    <a:pt x="7517" y="1669"/>
                  </a:lnTo>
                  <a:lnTo>
                    <a:pt x="7743" y="1443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3623475" y="2968550"/>
              <a:ext cx="11000" cy="11000"/>
            </a:xfrm>
            <a:custGeom>
              <a:rect b="b" l="l" r="r" t="t"/>
              <a:pathLst>
                <a:path extrusionOk="0" h="440" w="440">
                  <a:moveTo>
                    <a:pt x="214" y="0"/>
                  </a:moveTo>
                  <a:lnTo>
                    <a:pt x="1" y="214"/>
                  </a:lnTo>
                  <a:lnTo>
                    <a:pt x="227" y="439"/>
                  </a:lnTo>
                  <a:lnTo>
                    <a:pt x="440" y="226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3612175" y="2979525"/>
              <a:ext cx="11325" cy="11325"/>
            </a:xfrm>
            <a:custGeom>
              <a:rect b="b" l="l" r="r" t="t"/>
              <a:pathLst>
                <a:path extrusionOk="0" h="453" w="453">
                  <a:moveTo>
                    <a:pt x="227" y="0"/>
                  </a:moveTo>
                  <a:lnTo>
                    <a:pt x="1" y="226"/>
                  </a:lnTo>
                  <a:lnTo>
                    <a:pt x="227" y="452"/>
                  </a:lnTo>
                  <a:lnTo>
                    <a:pt x="453" y="22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Google Shape;400;p28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7"/>
          <p:cNvSpPr txBox="1"/>
          <p:nvPr>
            <p:ph type="title"/>
          </p:nvPr>
        </p:nvSpPr>
        <p:spPr>
          <a:xfrm>
            <a:off x="4046000" y="1519125"/>
            <a:ext cx="39381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Curves and </a:t>
            </a:r>
            <a:r>
              <a:rPr i="1" lang="en"/>
              <a:t>Variable Star Data</a:t>
            </a:r>
            <a:endParaRPr i="1"/>
          </a:p>
        </p:txBody>
      </p:sp>
      <p:cxnSp>
        <p:nvCxnSpPr>
          <p:cNvPr id="539" name="Google Shape;539;p37"/>
          <p:cNvCxnSpPr/>
          <p:nvPr/>
        </p:nvCxnSpPr>
        <p:spPr>
          <a:xfrm>
            <a:off x="4046000" y="1576850"/>
            <a:ext cx="3734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40" name="Google Shape;540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9771" r="8799" t="0"/>
          <a:stretch/>
        </p:blipFill>
        <p:spPr>
          <a:xfrm flipH="1">
            <a:off x="894400" y="1082250"/>
            <a:ext cx="2979000" cy="2979000"/>
          </a:xfrm>
          <a:prstGeom prst="ellipse">
            <a:avLst/>
          </a:prstGeom>
        </p:spPr>
      </p:pic>
      <p:sp>
        <p:nvSpPr>
          <p:cNvPr id="541" name="Google Shape;541;p37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10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8"/>
          <p:cNvSpPr txBox="1"/>
          <p:nvPr>
            <p:ph type="title"/>
          </p:nvPr>
        </p:nvSpPr>
        <p:spPr>
          <a:xfrm>
            <a:off x="-1828625" y="6919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Light Curves</a:t>
            </a:r>
            <a:endParaRPr/>
          </a:p>
        </p:txBody>
      </p:sp>
      <p:sp>
        <p:nvSpPr>
          <p:cNvPr id="547" name="Google Shape;547;p38"/>
          <p:cNvSpPr txBox="1"/>
          <p:nvPr/>
        </p:nvSpPr>
        <p:spPr>
          <a:xfrm>
            <a:off x="950125" y="1291100"/>
            <a:ext cx="2952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bel"/>
              <a:buChar char="●"/>
            </a:pPr>
            <a:r>
              <a:rPr lang="en" sz="15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How do we identify when a star is flaring or in a nova state?</a:t>
            </a:r>
            <a:endParaRPr sz="15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These ranges are immense and cause a </a:t>
            </a:r>
            <a:r>
              <a:rPr lang="en" sz="15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definite</a:t>
            </a:r>
            <a:r>
              <a:rPr lang="en" sz="15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 raise in eyebrows when a new star seems to suddenly appear in the sky. Hundreds of observers document these changes in magnitude allowing us to assess their light curves, looking something like this:</a:t>
            </a:r>
            <a:endParaRPr sz="15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548" name="Google Shape;548;p38" title="V906 Carinae light curv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800" y="731200"/>
            <a:ext cx="3709049" cy="161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8" title="V392 Perse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613" y="2512025"/>
            <a:ext cx="3289420" cy="14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8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11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9"/>
          <p:cNvSpPr txBox="1"/>
          <p:nvPr>
            <p:ph type="title"/>
          </p:nvPr>
        </p:nvSpPr>
        <p:spPr>
          <a:xfrm>
            <a:off x="1050025" y="1177775"/>
            <a:ext cx="395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Novas Identified</a:t>
            </a:r>
            <a:endParaRPr i="1"/>
          </a:p>
        </p:txBody>
      </p:sp>
      <p:sp>
        <p:nvSpPr>
          <p:cNvPr id="556" name="Google Shape;556;p39"/>
          <p:cNvSpPr txBox="1"/>
          <p:nvPr>
            <p:ph idx="1" type="body"/>
          </p:nvPr>
        </p:nvSpPr>
        <p:spPr>
          <a:xfrm>
            <a:off x="1050025" y="1952825"/>
            <a:ext cx="3951900" cy="20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number </a:t>
            </a:r>
            <a:r>
              <a:rPr lang="en"/>
              <a:t>fluctuates</a:t>
            </a:r>
            <a:r>
              <a:rPr lang="en"/>
              <a:t> as technology advances and identifying star magnitude becomes easier but on average astronomers detect around 6-10 nova a year with a detection efficiency of around 20-30%. Meaning data retrieved from both AAVSO and HALO can be highly subjective a difficult to analyze. The </a:t>
            </a:r>
            <a:r>
              <a:rPr lang="en"/>
              <a:t>ultimate goal is to see if theres a relationship in HALO burst data to nova flares, and this is the preliminary look we’ve had</a:t>
            </a:r>
            <a:endParaRPr/>
          </a:p>
        </p:txBody>
      </p:sp>
      <p:cxnSp>
        <p:nvCxnSpPr>
          <p:cNvPr id="557" name="Google Shape;557;p39"/>
          <p:cNvCxnSpPr/>
          <p:nvPr/>
        </p:nvCxnSpPr>
        <p:spPr>
          <a:xfrm>
            <a:off x="1119375" y="1851650"/>
            <a:ext cx="3562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8" name="Google Shape;558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6539" l="31841" r="41233" t="35761"/>
          <a:stretch/>
        </p:blipFill>
        <p:spPr>
          <a:xfrm>
            <a:off x="5191475" y="1222150"/>
            <a:ext cx="2875200" cy="2875200"/>
          </a:xfrm>
          <a:prstGeom prst="ellipse">
            <a:avLst/>
          </a:prstGeom>
        </p:spPr>
      </p:pic>
      <p:sp>
        <p:nvSpPr>
          <p:cNvPr id="559" name="Google Shape;559;p39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12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925" y="827063"/>
            <a:ext cx="5510924" cy="348937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0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13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1"/>
          <p:cNvSpPr txBox="1"/>
          <p:nvPr>
            <p:ph type="title"/>
          </p:nvPr>
        </p:nvSpPr>
        <p:spPr>
          <a:xfrm>
            <a:off x="500500" y="699150"/>
            <a:ext cx="3672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Wise Words…</a:t>
            </a:r>
            <a:endParaRPr i="1" sz="3000"/>
          </a:p>
        </p:txBody>
      </p:sp>
      <p:sp>
        <p:nvSpPr>
          <p:cNvPr id="571" name="Google Shape;571;p41"/>
          <p:cNvSpPr txBox="1"/>
          <p:nvPr/>
        </p:nvSpPr>
        <p:spPr>
          <a:xfrm>
            <a:off x="998425" y="1105050"/>
            <a:ext cx="530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“Research is 2 steps forward, 1 step back” - Dr. Sekula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72" name="Google Shape;572;p41"/>
          <p:cNvSpPr txBox="1"/>
          <p:nvPr/>
        </p:nvSpPr>
        <p:spPr>
          <a:xfrm>
            <a:off x="1073125" y="1352550"/>
            <a:ext cx="630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While looking through the burst data and comparing and contrasting light data </a:t>
            </a:r>
            <a:r>
              <a:rPr lang="en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with HALO data, I found somethings peculiar. </a:t>
            </a:r>
            <a:endParaRPr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573" name="Google Shape;5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775" y="713538"/>
            <a:ext cx="2640900" cy="3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075" y="1972650"/>
            <a:ext cx="5302907" cy="21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1"/>
          <p:cNvSpPr/>
          <p:nvPr/>
        </p:nvSpPr>
        <p:spPr>
          <a:xfrm>
            <a:off x="4820725" y="2344900"/>
            <a:ext cx="138300" cy="1748100"/>
          </a:xfrm>
          <a:prstGeom prst="ellipse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76" name="Google Shape;576;p41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14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725" y="1441550"/>
            <a:ext cx="3448899" cy="22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025" y="1441550"/>
            <a:ext cx="3448899" cy="229926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2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15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3"/>
          <p:cNvSpPr txBox="1"/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 i="1"/>
          </a:p>
        </p:txBody>
      </p:sp>
      <p:cxnSp>
        <p:nvCxnSpPr>
          <p:cNvPr id="589" name="Google Shape;589;p43"/>
          <p:cNvCxnSpPr/>
          <p:nvPr/>
        </p:nvCxnSpPr>
        <p:spPr>
          <a:xfrm>
            <a:off x="3195600" y="1138075"/>
            <a:ext cx="2752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0" name="Google Shape;590;p43"/>
          <p:cNvSpPr txBox="1"/>
          <p:nvPr/>
        </p:nvSpPr>
        <p:spPr>
          <a:xfrm>
            <a:off x="950100" y="1265975"/>
            <a:ext cx="72438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bel"/>
              <a:buChar char="●"/>
            </a:pP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Time dependent searches with narrowed results</a:t>
            </a:r>
            <a:endParaRPr sz="29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bel"/>
              <a:buChar char="●"/>
            </a:pP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How can variables be minimized on the hunt for variable star </a:t>
            </a: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candidates?</a:t>
            </a:r>
            <a:endParaRPr sz="29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bel"/>
              <a:buChar char="●"/>
            </a:pP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The </a:t>
            </a: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Chandrasekhar</a:t>
            </a: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 limit and novas</a:t>
            </a:r>
            <a:endParaRPr sz="29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bel"/>
              <a:buChar char="●"/>
            </a:pPr>
            <a:r>
              <a:rPr lang="en" sz="2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Nova frequency and burst data</a:t>
            </a:r>
            <a:endParaRPr sz="29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91" name="Google Shape;591;p43"/>
          <p:cNvSpPr txBox="1"/>
          <p:nvPr/>
        </p:nvSpPr>
        <p:spPr>
          <a:xfrm>
            <a:off x="7600175" y="4072425"/>
            <a:ext cx="51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16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4"/>
          <p:cNvSpPr txBox="1"/>
          <p:nvPr>
            <p:ph type="title"/>
          </p:nvPr>
        </p:nvSpPr>
        <p:spPr>
          <a:xfrm>
            <a:off x="905950" y="586900"/>
            <a:ext cx="3849600" cy="109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pic>
        <p:nvPicPr>
          <p:cNvPr id="597" name="Google Shape;597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511" r="60427" t="46717"/>
          <a:stretch/>
        </p:blipFill>
        <p:spPr>
          <a:xfrm>
            <a:off x="4582325" y="814025"/>
            <a:ext cx="2701500" cy="2701500"/>
          </a:xfrm>
          <a:prstGeom prst="ellipse">
            <a:avLst/>
          </a:prstGeom>
        </p:spPr>
      </p:pic>
      <p:sp>
        <p:nvSpPr>
          <p:cNvPr id="598" name="Google Shape;598;p44"/>
          <p:cNvSpPr/>
          <p:nvPr/>
        </p:nvSpPr>
        <p:spPr>
          <a:xfrm>
            <a:off x="7283825" y="3477150"/>
            <a:ext cx="865200" cy="865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9" name="Google Shape;599;p44"/>
          <p:cNvGrpSpPr/>
          <p:nvPr/>
        </p:nvGrpSpPr>
        <p:grpSpPr>
          <a:xfrm>
            <a:off x="7467896" y="3665486"/>
            <a:ext cx="497042" cy="488523"/>
            <a:chOff x="489100" y="2988625"/>
            <a:chExt cx="274200" cy="269500"/>
          </a:xfrm>
        </p:grpSpPr>
        <p:sp>
          <p:nvSpPr>
            <p:cNvPr id="600" name="Google Shape;600;p44"/>
            <p:cNvSpPr/>
            <p:nvPr/>
          </p:nvSpPr>
          <p:spPr>
            <a:xfrm>
              <a:off x="489100" y="3093725"/>
              <a:ext cx="190125" cy="164400"/>
            </a:xfrm>
            <a:custGeom>
              <a:rect b="b" l="l" r="r" t="t"/>
              <a:pathLst>
                <a:path extrusionOk="0" h="6576" w="7605">
                  <a:moveTo>
                    <a:pt x="5697" y="578"/>
                  </a:moveTo>
                  <a:lnTo>
                    <a:pt x="6337" y="1218"/>
                  </a:lnTo>
                  <a:cubicBezTo>
                    <a:pt x="6249" y="1381"/>
                    <a:pt x="6086" y="1481"/>
                    <a:pt x="5898" y="1481"/>
                  </a:cubicBezTo>
                  <a:cubicBezTo>
                    <a:pt x="5635" y="1481"/>
                    <a:pt x="5421" y="1268"/>
                    <a:pt x="5421" y="1004"/>
                  </a:cubicBezTo>
                  <a:cubicBezTo>
                    <a:pt x="5421" y="816"/>
                    <a:pt x="5534" y="653"/>
                    <a:pt x="5697" y="578"/>
                  </a:cubicBezTo>
                  <a:close/>
                  <a:moveTo>
                    <a:pt x="7128" y="3376"/>
                  </a:moveTo>
                  <a:cubicBezTo>
                    <a:pt x="7216" y="3376"/>
                    <a:pt x="7291" y="3451"/>
                    <a:pt x="7291" y="3539"/>
                  </a:cubicBezTo>
                  <a:cubicBezTo>
                    <a:pt x="7291" y="3627"/>
                    <a:pt x="7216" y="3702"/>
                    <a:pt x="7128" y="3702"/>
                  </a:cubicBezTo>
                  <a:cubicBezTo>
                    <a:pt x="7040" y="3702"/>
                    <a:pt x="6977" y="3627"/>
                    <a:pt x="6977" y="3539"/>
                  </a:cubicBezTo>
                  <a:cubicBezTo>
                    <a:pt x="6977" y="3451"/>
                    <a:pt x="7040" y="3376"/>
                    <a:pt x="7128" y="3376"/>
                  </a:cubicBezTo>
                  <a:close/>
                  <a:moveTo>
                    <a:pt x="6362" y="4970"/>
                  </a:moveTo>
                  <a:cubicBezTo>
                    <a:pt x="6576" y="4970"/>
                    <a:pt x="6751" y="5108"/>
                    <a:pt x="6814" y="5296"/>
                  </a:cubicBezTo>
                  <a:lnTo>
                    <a:pt x="6475" y="5635"/>
                  </a:lnTo>
                  <a:lnTo>
                    <a:pt x="5948" y="5672"/>
                  </a:lnTo>
                  <a:cubicBezTo>
                    <a:pt x="5773" y="5359"/>
                    <a:pt x="5998" y="4970"/>
                    <a:pt x="6362" y="4970"/>
                  </a:cubicBezTo>
                  <a:close/>
                  <a:moveTo>
                    <a:pt x="3539" y="0"/>
                  </a:moveTo>
                  <a:lnTo>
                    <a:pt x="3175" y="352"/>
                  </a:lnTo>
                  <a:lnTo>
                    <a:pt x="2058" y="352"/>
                  </a:lnTo>
                  <a:lnTo>
                    <a:pt x="1431" y="979"/>
                  </a:lnTo>
                  <a:lnTo>
                    <a:pt x="1431" y="1494"/>
                  </a:lnTo>
                  <a:lnTo>
                    <a:pt x="640" y="1669"/>
                  </a:lnTo>
                  <a:lnTo>
                    <a:pt x="0" y="2811"/>
                  </a:lnTo>
                  <a:lnTo>
                    <a:pt x="0" y="3865"/>
                  </a:lnTo>
                  <a:lnTo>
                    <a:pt x="590" y="4455"/>
                  </a:lnTo>
                  <a:lnTo>
                    <a:pt x="590" y="5472"/>
                  </a:lnTo>
                  <a:lnTo>
                    <a:pt x="1054" y="6024"/>
                  </a:lnTo>
                  <a:lnTo>
                    <a:pt x="1619" y="6024"/>
                  </a:lnTo>
                  <a:lnTo>
                    <a:pt x="2171" y="6576"/>
                  </a:lnTo>
                  <a:lnTo>
                    <a:pt x="3438" y="6576"/>
                  </a:lnTo>
                  <a:lnTo>
                    <a:pt x="3438" y="6262"/>
                  </a:lnTo>
                  <a:lnTo>
                    <a:pt x="2297" y="6262"/>
                  </a:lnTo>
                  <a:lnTo>
                    <a:pt x="1757" y="5710"/>
                  </a:lnTo>
                  <a:lnTo>
                    <a:pt x="1205" y="5710"/>
                  </a:lnTo>
                  <a:lnTo>
                    <a:pt x="904" y="5359"/>
                  </a:lnTo>
                  <a:lnTo>
                    <a:pt x="904" y="4317"/>
                  </a:lnTo>
                  <a:lnTo>
                    <a:pt x="314" y="3727"/>
                  </a:lnTo>
                  <a:lnTo>
                    <a:pt x="314" y="2899"/>
                  </a:lnTo>
                  <a:lnTo>
                    <a:pt x="853" y="1945"/>
                  </a:lnTo>
                  <a:lnTo>
                    <a:pt x="1744" y="1745"/>
                  </a:lnTo>
                  <a:lnTo>
                    <a:pt x="1744" y="1105"/>
                  </a:lnTo>
                  <a:lnTo>
                    <a:pt x="2184" y="665"/>
                  </a:lnTo>
                  <a:lnTo>
                    <a:pt x="3313" y="665"/>
                  </a:lnTo>
                  <a:lnTo>
                    <a:pt x="3664" y="314"/>
                  </a:lnTo>
                  <a:lnTo>
                    <a:pt x="5434" y="314"/>
                  </a:lnTo>
                  <a:lnTo>
                    <a:pt x="5471" y="352"/>
                  </a:lnTo>
                  <a:cubicBezTo>
                    <a:pt x="5246" y="490"/>
                    <a:pt x="5107" y="741"/>
                    <a:pt x="5107" y="1004"/>
                  </a:cubicBezTo>
                  <a:cubicBezTo>
                    <a:pt x="5107" y="1443"/>
                    <a:pt x="5459" y="1807"/>
                    <a:pt x="5898" y="1807"/>
                  </a:cubicBezTo>
                  <a:cubicBezTo>
                    <a:pt x="6174" y="1807"/>
                    <a:pt x="6425" y="1657"/>
                    <a:pt x="6563" y="1443"/>
                  </a:cubicBezTo>
                  <a:lnTo>
                    <a:pt x="6601" y="1481"/>
                  </a:lnTo>
                  <a:lnTo>
                    <a:pt x="6601" y="2309"/>
                  </a:lnTo>
                  <a:lnTo>
                    <a:pt x="7291" y="2999"/>
                  </a:lnTo>
                  <a:lnTo>
                    <a:pt x="7291" y="3087"/>
                  </a:lnTo>
                  <a:cubicBezTo>
                    <a:pt x="7240" y="3071"/>
                    <a:pt x="7188" y="3063"/>
                    <a:pt x="7138" y="3063"/>
                  </a:cubicBezTo>
                  <a:cubicBezTo>
                    <a:pt x="6880" y="3063"/>
                    <a:pt x="6651" y="3266"/>
                    <a:pt x="6651" y="3539"/>
                  </a:cubicBezTo>
                  <a:cubicBezTo>
                    <a:pt x="6651" y="3809"/>
                    <a:pt x="6875" y="4019"/>
                    <a:pt x="7130" y="4019"/>
                  </a:cubicBezTo>
                  <a:cubicBezTo>
                    <a:pt x="7183" y="4019"/>
                    <a:pt x="7237" y="4010"/>
                    <a:pt x="7291" y="3991"/>
                  </a:cubicBezTo>
                  <a:lnTo>
                    <a:pt x="7291" y="4819"/>
                  </a:lnTo>
                  <a:lnTo>
                    <a:pt x="7053" y="5057"/>
                  </a:lnTo>
                  <a:cubicBezTo>
                    <a:pt x="6927" y="4819"/>
                    <a:pt x="6664" y="4643"/>
                    <a:pt x="6362" y="4643"/>
                  </a:cubicBezTo>
                  <a:cubicBezTo>
                    <a:pt x="5823" y="4643"/>
                    <a:pt x="5434" y="5183"/>
                    <a:pt x="5609" y="5697"/>
                  </a:cubicBezTo>
                  <a:lnTo>
                    <a:pt x="5246" y="5723"/>
                  </a:lnTo>
                  <a:lnTo>
                    <a:pt x="4656" y="6262"/>
                  </a:lnTo>
                  <a:lnTo>
                    <a:pt x="3765" y="6262"/>
                  </a:lnTo>
                  <a:lnTo>
                    <a:pt x="3765" y="6576"/>
                  </a:lnTo>
                  <a:lnTo>
                    <a:pt x="4781" y="6576"/>
                  </a:lnTo>
                  <a:lnTo>
                    <a:pt x="5384" y="6024"/>
                  </a:lnTo>
                  <a:lnTo>
                    <a:pt x="6613" y="5948"/>
                  </a:lnTo>
                  <a:lnTo>
                    <a:pt x="7605" y="4957"/>
                  </a:lnTo>
                  <a:lnTo>
                    <a:pt x="7605" y="2861"/>
                  </a:lnTo>
                  <a:lnTo>
                    <a:pt x="6915" y="2171"/>
                  </a:lnTo>
                  <a:lnTo>
                    <a:pt x="6915" y="1356"/>
                  </a:lnTo>
                  <a:cubicBezTo>
                    <a:pt x="6764" y="1192"/>
                    <a:pt x="5735" y="163"/>
                    <a:pt x="5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515125" y="3010900"/>
              <a:ext cx="70625" cy="65900"/>
            </a:xfrm>
            <a:custGeom>
              <a:rect b="b" l="l" r="r" t="t"/>
              <a:pathLst>
                <a:path extrusionOk="0" h="2636" w="2825">
                  <a:moveTo>
                    <a:pt x="1670" y="327"/>
                  </a:moveTo>
                  <a:lnTo>
                    <a:pt x="1971" y="628"/>
                  </a:lnTo>
                  <a:cubicBezTo>
                    <a:pt x="1933" y="753"/>
                    <a:pt x="1808" y="841"/>
                    <a:pt x="1670" y="841"/>
                  </a:cubicBezTo>
                  <a:cubicBezTo>
                    <a:pt x="1406" y="841"/>
                    <a:pt x="1268" y="527"/>
                    <a:pt x="1431" y="327"/>
                  </a:cubicBezTo>
                  <a:close/>
                  <a:moveTo>
                    <a:pt x="1067" y="327"/>
                  </a:moveTo>
                  <a:cubicBezTo>
                    <a:pt x="942" y="728"/>
                    <a:pt x="1243" y="1155"/>
                    <a:pt x="1670" y="1155"/>
                  </a:cubicBezTo>
                  <a:cubicBezTo>
                    <a:pt x="1896" y="1155"/>
                    <a:pt x="2096" y="1042"/>
                    <a:pt x="2209" y="866"/>
                  </a:cubicBezTo>
                  <a:lnTo>
                    <a:pt x="2498" y="1155"/>
                  </a:lnTo>
                  <a:lnTo>
                    <a:pt x="2498" y="1933"/>
                  </a:lnTo>
                  <a:lnTo>
                    <a:pt x="2197" y="2234"/>
                  </a:lnTo>
                  <a:cubicBezTo>
                    <a:pt x="2247" y="1945"/>
                    <a:pt x="2021" y="1682"/>
                    <a:pt x="1732" y="1682"/>
                  </a:cubicBezTo>
                  <a:cubicBezTo>
                    <a:pt x="1481" y="1682"/>
                    <a:pt x="1281" y="1870"/>
                    <a:pt x="1256" y="2109"/>
                  </a:cubicBezTo>
                  <a:lnTo>
                    <a:pt x="1067" y="1920"/>
                  </a:lnTo>
                  <a:lnTo>
                    <a:pt x="578" y="1920"/>
                  </a:lnTo>
                  <a:lnTo>
                    <a:pt x="314" y="1469"/>
                  </a:lnTo>
                  <a:lnTo>
                    <a:pt x="314" y="766"/>
                  </a:lnTo>
                  <a:lnTo>
                    <a:pt x="754" y="327"/>
                  </a:lnTo>
                  <a:close/>
                  <a:moveTo>
                    <a:pt x="1732" y="1996"/>
                  </a:moveTo>
                  <a:cubicBezTo>
                    <a:pt x="1808" y="1996"/>
                    <a:pt x="1883" y="2071"/>
                    <a:pt x="1883" y="2159"/>
                  </a:cubicBezTo>
                  <a:cubicBezTo>
                    <a:pt x="1883" y="2247"/>
                    <a:pt x="1808" y="2309"/>
                    <a:pt x="1732" y="2309"/>
                  </a:cubicBezTo>
                  <a:cubicBezTo>
                    <a:pt x="1645" y="2309"/>
                    <a:pt x="1569" y="2247"/>
                    <a:pt x="1569" y="2159"/>
                  </a:cubicBezTo>
                  <a:cubicBezTo>
                    <a:pt x="1569" y="2071"/>
                    <a:pt x="1645" y="1996"/>
                    <a:pt x="1732" y="1996"/>
                  </a:cubicBezTo>
                  <a:close/>
                  <a:moveTo>
                    <a:pt x="628" y="0"/>
                  </a:moveTo>
                  <a:lnTo>
                    <a:pt x="1" y="628"/>
                  </a:lnTo>
                  <a:lnTo>
                    <a:pt x="1" y="1544"/>
                  </a:lnTo>
                  <a:lnTo>
                    <a:pt x="390" y="2234"/>
                  </a:lnTo>
                  <a:lnTo>
                    <a:pt x="942" y="2234"/>
                  </a:lnTo>
                  <a:lnTo>
                    <a:pt x="1331" y="2636"/>
                  </a:lnTo>
                  <a:lnTo>
                    <a:pt x="2247" y="2636"/>
                  </a:lnTo>
                  <a:lnTo>
                    <a:pt x="2824" y="2058"/>
                  </a:lnTo>
                  <a:lnTo>
                    <a:pt x="2824" y="1017"/>
                  </a:lnTo>
                  <a:cubicBezTo>
                    <a:pt x="2699" y="904"/>
                    <a:pt x="1921" y="126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689250" y="3089950"/>
              <a:ext cx="74050" cy="65600"/>
            </a:xfrm>
            <a:custGeom>
              <a:rect b="b" l="l" r="r" t="t"/>
              <a:pathLst>
                <a:path extrusionOk="0" h="2624" w="2962">
                  <a:moveTo>
                    <a:pt x="1847" y="1892"/>
                  </a:moveTo>
                  <a:cubicBezTo>
                    <a:pt x="2016" y="1892"/>
                    <a:pt x="2184" y="1978"/>
                    <a:pt x="2272" y="2159"/>
                  </a:cubicBezTo>
                  <a:lnTo>
                    <a:pt x="2121" y="2310"/>
                  </a:lnTo>
                  <a:lnTo>
                    <a:pt x="1468" y="2310"/>
                  </a:lnTo>
                  <a:lnTo>
                    <a:pt x="1393" y="2222"/>
                  </a:lnTo>
                  <a:cubicBezTo>
                    <a:pt x="1460" y="2007"/>
                    <a:pt x="1654" y="1892"/>
                    <a:pt x="1847" y="1892"/>
                  </a:cubicBezTo>
                  <a:close/>
                  <a:moveTo>
                    <a:pt x="628" y="1"/>
                  </a:moveTo>
                  <a:lnTo>
                    <a:pt x="0" y="628"/>
                  </a:lnTo>
                  <a:lnTo>
                    <a:pt x="0" y="1544"/>
                  </a:lnTo>
                  <a:lnTo>
                    <a:pt x="389" y="2234"/>
                  </a:lnTo>
                  <a:lnTo>
                    <a:pt x="941" y="2234"/>
                  </a:lnTo>
                  <a:lnTo>
                    <a:pt x="1330" y="2623"/>
                  </a:lnTo>
                  <a:lnTo>
                    <a:pt x="2259" y="2623"/>
                  </a:lnTo>
                  <a:cubicBezTo>
                    <a:pt x="2962" y="1908"/>
                    <a:pt x="2761" y="2109"/>
                    <a:pt x="2824" y="2046"/>
                  </a:cubicBezTo>
                  <a:lnTo>
                    <a:pt x="2824" y="1017"/>
                  </a:lnTo>
                  <a:lnTo>
                    <a:pt x="2485" y="678"/>
                  </a:lnTo>
                  <a:lnTo>
                    <a:pt x="2259" y="904"/>
                  </a:lnTo>
                  <a:lnTo>
                    <a:pt x="2510" y="1143"/>
                  </a:lnTo>
                  <a:lnTo>
                    <a:pt x="2510" y="1921"/>
                  </a:lnTo>
                  <a:lnTo>
                    <a:pt x="2497" y="1933"/>
                  </a:lnTo>
                  <a:cubicBezTo>
                    <a:pt x="2341" y="1693"/>
                    <a:pt x="2091" y="1576"/>
                    <a:pt x="1840" y="1576"/>
                  </a:cubicBezTo>
                  <a:cubicBezTo>
                    <a:pt x="1566" y="1576"/>
                    <a:pt x="1293" y="1715"/>
                    <a:pt x="1142" y="1983"/>
                  </a:cubicBezTo>
                  <a:lnTo>
                    <a:pt x="1067" y="1908"/>
                  </a:lnTo>
                  <a:lnTo>
                    <a:pt x="578" y="1908"/>
                  </a:lnTo>
                  <a:lnTo>
                    <a:pt x="327" y="1456"/>
                  </a:lnTo>
                  <a:lnTo>
                    <a:pt x="327" y="754"/>
                  </a:lnTo>
                  <a:lnTo>
                    <a:pt x="766" y="314"/>
                  </a:lnTo>
                  <a:lnTo>
                    <a:pt x="1682" y="314"/>
                  </a:lnTo>
                  <a:lnTo>
                    <a:pt x="2033" y="678"/>
                  </a:lnTo>
                  <a:lnTo>
                    <a:pt x="2259" y="45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571900" y="2989250"/>
              <a:ext cx="20750" cy="20725"/>
            </a:xfrm>
            <a:custGeom>
              <a:rect b="b" l="l" r="r" t="t"/>
              <a:pathLst>
                <a:path extrusionOk="0" h="829" w="830">
                  <a:moveTo>
                    <a:pt x="603" y="1"/>
                  </a:moveTo>
                  <a:lnTo>
                    <a:pt x="1" y="603"/>
                  </a:lnTo>
                  <a:lnTo>
                    <a:pt x="227" y="829"/>
                  </a:lnTo>
                  <a:lnTo>
                    <a:pt x="829" y="22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594175" y="2988625"/>
              <a:ext cx="43650" cy="43625"/>
            </a:xfrm>
            <a:custGeom>
              <a:rect b="b" l="l" r="r" t="t"/>
              <a:pathLst>
                <a:path extrusionOk="0" h="1745" w="1746">
                  <a:moveTo>
                    <a:pt x="1519" y="0"/>
                  </a:moveTo>
                  <a:lnTo>
                    <a:pt x="1" y="1519"/>
                  </a:lnTo>
                  <a:lnTo>
                    <a:pt x="214" y="1745"/>
                  </a:lnTo>
                  <a:lnTo>
                    <a:pt x="1745" y="214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602650" y="2988625"/>
              <a:ext cx="87550" cy="87225"/>
            </a:xfrm>
            <a:custGeom>
              <a:rect b="b" l="l" r="r" t="t"/>
              <a:pathLst>
                <a:path extrusionOk="0" h="3489" w="3502">
                  <a:moveTo>
                    <a:pt x="3276" y="0"/>
                  </a:moveTo>
                  <a:lnTo>
                    <a:pt x="1" y="3276"/>
                  </a:lnTo>
                  <a:lnTo>
                    <a:pt x="227" y="3489"/>
                  </a:lnTo>
                  <a:lnTo>
                    <a:pt x="3502" y="214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642500" y="2988625"/>
              <a:ext cx="92250" cy="91950"/>
            </a:xfrm>
            <a:custGeom>
              <a:rect b="b" l="l" r="r" t="t"/>
              <a:pathLst>
                <a:path extrusionOk="0" h="3678" w="3690">
                  <a:moveTo>
                    <a:pt x="3464" y="0"/>
                  </a:moveTo>
                  <a:lnTo>
                    <a:pt x="0" y="3451"/>
                  </a:lnTo>
                  <a:lnTo>
                    <a:pt x="226" y="3677"/>
                  </a:lnTo>
                  <a:lnTo>
                    <a:pt x="3690" y="214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664775" y="3008700"/>
              <a:ext cx="93825" cy="94150"/>
            </a:xfrm>
            <a:custGeom>
              <a:rect b="b" l="l" r="r" t="t"/>
              <a:pathLst>
                <a:path extrusionOk="0" h="3766" w="3753">
                  <a:moveTo>
                    <a:pt x="3527" y="1"/>
                  </a:moveTo>
                  <a:lnTo>
                    <a:pt x="0" y="3539"/>
                  </a:lnTo>
                  <a:lnTo>
                    <a:pt x="226" y="3765"/>
                  </a:lnTo>
                  <a:lnTo>
                    <a:pt x="3753" y="226"/>
                  </a:lnTo>
                  <a:lnTo>
                    <a:pt x="35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738500" y="3055125"/>
              <a:ext cx="20100" cy="20425"/>
            </a:xfrm>
            <a:custGeom>
              <a:rect b="b" l="l" r="r" t="t"/>
              <a:pathLst>
                <a:path extrusionOk="0" h="817" w="804">
                  <a:moveTo>
                    <a:pt x="578" y="1"/>
                  </a:moveTo>
                  <a:lnTo>
                    <a:pt x="0" y="591"/>
                  </a:lnTo>
                  <a:lnTo>
                    <a:pt x="214" y="816"/>
                  </a:lnTo>
                  <a:lnTo>
                    <a:pt x="804" y="227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545250" y="3166500"/>
              <a:ext cx="39550" cy="39550"/>
            </a:xfrm>
            <a:custGeom>
              <a:rect b="b" l="l" r="r" t="t"/>
              <a:pathLst>
                <a:path extrusionOk="0" h="1582" w="1582">
                  <a:moveTo>
                    <a:pt x="791" y="314"/>
                  </a:moveTo>
                  <a:cubicBezTo>
                    <a:pt x="1054" y="314"/>
                    <a:pt x="1268" y="528"/>
                    <a:pt x="1268" y="791"/>
                  </a:cubicBezTo>
                  <a:cubicBezTo>
                    <a:pt x="1268" y="1055"/>
                    <a:pt x="1054" y="1268"/>
                    <a:pt x="791" y="1268"/>
                  </a:cubicBezTo>
                  <a:cubicBezTo>
                    <a:pt x="527" y="1268"/>
                    <a:pt x="314" y="1055"/>
                    <a:pt x="314" y="791"/>
                  </a:cubicBezTo>
                  <a:cubicBezTo>
                    <a:pt x="314" y="528"/>
                    <a:pt x="527" y="314"/>
                    <a:pt x="791" y="314"/>
                  </a:cubicBezTo>
                  <a:close/>
                  <a:moveTo>
                    <a:pt x="791" y="1"/>
                  </a:moveTo>
                  <a:cubicBezTo>
                    <a:pt x="352" y="1"/>
                    <a:pt x="0" y="352"/>
                    <a:pt x="0" y="791"/>
                  </a:cubicBezTo>
                  <a:cubicBezTo>
                    <a:pt x="0" y="1230"/>
                    <a:pt x="352" y="1582"/>
                    <a:pt x="791" y="1582"/>
                  </a:cubicBezTo>
                  <a:cubicBezTo>
                    <a:pt x="1230" y="1582"/>
                    <a:pt x="1581" y="1230"/>
                    <a:pt x="1581" y="791"/>
                  </a:cubicBezTo>
                  <a:cubicBezTo>
                    <a:pt x="1581" y="352"/>
                    <a:pt x="1230" y="1"/>
                    <a:pt x="7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604850" y="3166500"/>
              <a:ext cx="31725" cy="31725"/>
            </a:xfrm>
            <a:custGeom>
              <a:rect b="b" l="l" r="r" t="t"/>
              <a:pathLst>
                <a:path extrusionOk="0" h="1269" w="1269">
                  <a:moveTo>
                    <a:pt x="641" y="314"/>
                  </a:moveTo>
                  <a:cubicBezTo>
                    <a:pt x="816" y="314"/>
                    <a:pt x="954" y="452"/>
                    <a:pt x="954" y="628"/>
                  </a:cubicBezTo>
                  <a:cubicBezTo>
                    <a:pt x="954" y="804"/>
                    <a:pt x="816" y="942"/>
                    <a:pt x="641" y="942"/>
                  </a:cubicBezTo>
                  <a:cubicBezTo>
                    <a:pt x="465" y="942"/>
                    <a:pt x="314" y="804"/>
                    <a:pt x="314" y="628"/>
                  </a:cubicBezTo>
                  <a:cubicBezTo>
                    <a:pt x="314" y="452"/>
                    <a:pt x="465" y="314"/>
                    <a:pt x="641" y="314"/>
                  </a:cubicBezTo>
                  <a:close/>
                  <a:moveTo>
                    <a:pt x="641" y="1"/>
                  </a:moveTo>
                  <a:cubicBezTo>
                    <a:pt x="289" y="1"/>
                    <a:pt x="1" y="277"/>
                    <a:pt x="1" y="628"/>
                  </a:cubicBezTo>
                  <a:cubicBezTo>
                    <a:pt x="1" y="979"/>
                    <a:pt x="289" y="1268"/>
                    <a:pt x="641" y="1268"/>
                  </a:cubicBezTo>
                  <a:cubicBezTo>
                    <a:pt x="992" y="1268"/>
                    <a:pt x="1268" y="979"/>
                    <a:pt x="1268" y="628"/>
                  </a:cubicBezTo>
                  <a:cubicBezTo>
                    <a:pt x="1268" y="277"/>
                    <a:pt x="992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572225" y="3209800"/>
              <a:ext cx="31700" cy="32025"/>
            </a:xfrm>
            <a:custGeom>
              <a:rect b="b" l="l" r="r" t="t"/>
              <a:pathLst>
                <a:path extrusionOk="0" h="1281" w="1268">
                  <a:moveTo>
                    <a:pt x="628" y="327"/>
                  </a:moveTo>
                  <a:cubicBezTo>
                    <a:pt x="804" y="327"/>
                    <a:pt x="942" y="465"/>
                    <a:pt x="942" y="640"/>
                  </a:cubicBezTo>
                  <a:cubicBezTo>
                    <a:pt x="942" y="816"/>
                    <a:pt x="804" y="954"/>
                    <a:pt x="628" y="954"/>
                  </a:cubicBezTo>
                  <a:cubicBezTo>
                    <a:pt x="452" y="954"/>
                    <a:pt x="314" y="816"/>
                    <a:pt x="314" y="640"/>
                  </a:cubicBezTo>
                  <a:cubicBezTo>
                    <a:pt x="314" y="465"/>
                    <a:pt x="452" y="327"/>
                    <a:pt x="628" y="327"/>
                  </a:cubicBezTo>
                  <a:close/>
                  <a:moveTo>
                    <a:pt x="628" y="0"/>
                  </a:moveTo>
                  <a:cubicBezTo>
                    <a:pt x="277" y="0"/>
                    <a:pt x="1" y="289"/>
                    <a:pt x="1" y="640"/>
                  </a:cubicBezTo>
                  <a:cubicBezTo>
                    <a:pt x="1" y="992"/>
                    <a:pt x="277" y="1280"/>
                    <a:pt x="628" y="1280"/>
                  </a:cubicBezTo>
                  <a:cubicBezTo>
                    <a:pt x="979" y="1280"/>
                    <a:pt x="1268" y="992"/>
                    <a:pt x="1268" y="640"/>
                  </a:cubicBezTo>
                  <a:cubicBezTo>
                    <a:pt x="1268" y="289"/>
                    <a:pt x="979" y="0"/>
                    <a:pt x="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553100" y="3122900"/>
              <a:ext cx="31700" cy="31700"/>
            </a:xfrm>
            <a:custGeom>
              <a:rect b="b" l="l" r="r" t="t"/>
              <a:pathLst>
                <a:path extrusionOk="0" h="1268" w="1268">
                  <a:moveTo>
                    <a:pt x="627" y="314"/>
                  </a:moveTo>
                  <a:cubicBezTo>
                    <a:pt x="803" y="314"/>
                    <a:pt x="954" y="465"/>
                    <a:pt x="954" y="640"/>
                  </a:cubicBezTo>
                  <a:cubicBezTo>
                    <a:pt x="954" y="816"/>
                    <a:pt x="803" y="954"/>
                    <a:pt x="627" y="954"/>
                  </a:cubicBezTo>
                  <a:cubicBezTo>
                    <a:pt x="452" y="954"/>
                    <a:pt x="314" y="816"/>
                    <a:pt x="314" y="640"/>
                  </a:cubicBezTo>
                  <a:cubicBezTo>
                    <a:pt x="314" y="465"/>
                    <a:pt x="452" y="314"/>
                    <a:pt x="627" y="314"/>
                  </a:cubicBezTo>
                  <a:close/>
                  <a:moveTo>
                    <a:pt x="627" y="0"/>
                  </a:moveTo>
                  <a:cubicBezTo>
                    <a:pt x="289" y="0"/>
                    <a:pt x="0" y="289"/>
                    <a:pt x="0" y="640"/>
                  </a:cubicBezTo>
                  <a:cubicBezTo>
                    <a:pt x="0" y="992"/>
                    <a:pt x="289" y="1268"/>
                    <a:pt x="627" y="1268"/>
                  </a:cubicBezTo>
                  <a:cubicBezTo>
                    <a:pt x="979" y="1268"/>
                    <a:pt x="1267" y="992"/>
                    <a:pt x="1267" y="640"/>
                  </a:cubicBezTo>
                  <a:cubicBezTo>
                    <a:pt x="1267" y="289"/>
                    <a:pt x="979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512000" y="3150500"/>
              <a:ext cx="23850" cy="23875"/>
            </a:xfrm>
            <a:custGeom>
              <a:rect b="b" l="l" r="r" t="t"/>
              <a:pathLst>
                <a:path extrusionOk="0" h="955" w="954">
                  <a:moveTo>
                    <a:pt x="477" y="314"/>
                  </a:moveTo>
                  <a:cubicBezTo>
                    <a:pt x="565" y="314"/>
                    <a:pt x="640" y="390"/>
                    <a:pt x="640" y="477"/>
                  </a:cubicBezTo>
                  <a:cubicBezTo>
                    <a:pt x="640" y="565"/>
                    <a:pt x="565" y="641"/>
                    <a:pt x="477" y="641"/>
                  </a:cubicBezTo>
                  <a:cubicBezTo>
                    <a:pt x="389" y="641"/>
                    <a:pt x="314" y="565"/>
                    <a:pt x="314" y="477"/>
                  </a:cubicBezTo>
                  <a:cubicBezTo>
                    <a:pt x="314" y="390"/>
                    <a:pt x="389" y="314"/>
                    <a:pt x="477" y="314"/>
                  </a:cubicBezTo>
                  <a:close/>
                  <a:moveTo>
                    <a:pt x="477" y="1"/>
                  </a:moveTo>
                  <a:cubicBezTo>
                    <a:pt x="213" y="1"/>
                    <a:pt x="0" y="214"/>
                    <a:pt x="0" y="477"/>
                  </a:cubicBezTo>
                  <a:cubicBezTo>
                    <a:pt x="0" y="741"/>
                    <a:pt x="213" y="954"/>
                    <a:pt x="477" y="954"/>
                  </a:cubicBezTo>
                  <a:cubicBezTo>
                    <a:pt x="741" y="954"/>
                    <a:pt x="954" y="741"/>
                    <a:pt x="954" y="477"/>
                  </a:cubicBezTo>
                  <a:cubicBezTo>
                    <a:pt x="954" y="214"/>
                    <a:pt x="741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594825" y="3136375"/>
              <a:ext cx="23850" cy="23875"/>
            </a:xfrm>
            <a:custGeom>
              <a:rect b="b" l="l" r="r" t="t"/>
              <a:pathLst>
                <a:path extrusionOk="0" h="955" w="954">
                  <a:moveTo>
                    <a:pt x="477" y="315"/>
                  </a:moveTo>
                  <a:cubicBezTo>
                    <a:pt x="565" y="315"/>
                    <a:pt x="640" y="390"/>
                    <a:pt x="640" y="478"/>
                  </a:cubicBezTo>
                  <a:cubicBezTo>
                    <a:pt x="640" y="566"/>
                    <a:pt x="565" y="641"/>
                    <a:pt x="477" y="641"/>
                  </a:cubicBezTo>
                  <a:cubicBezTo>
                    <a:pt x="389" y="641"/>
                    <a:pt x="326" y="566"/>
                    <a:pt x="326" y="478"/>
                  </a:cubicBezTo>
                  <a:cubicBezTo>
                    <a:pt x="326" y="390"/>
                    <a:pt x="389" y="315"/>
                    <a:pt x="477" y="315"/>
                  </a:cubicBezTo>
                  <a:close/>
                  <a:moveTo>
                    <a:pt x="477" y="1"/>
                  </a:moveTo>
                  <a:cubicBezTo>
                    <a:pt x="213" y="1"/>
                    <a:pt x="0" y="214"/>
                    <a:pt x="0" y="478"/>
                  </a:cubicBezTo>
                  <a:cubicBezTo>
                    <a:pt x="0" y="741"/>
                    <a:pt x="213" y="955"/>
                    <a:pt x="477" y="955"/>
                  </a:cubicBezTo>
                  <a:cubicBezTo>
                    <a:pt x="740" y="955"/>
                    <a:pt x="954" y="741"/>
                    <a:pt x="954" y="478"/>
                  </a:cubicBezTo>
                  <a:cubicBezTo>
                    <a:pt x="954" y="214"/>
                    <a:pt x="740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705550" y="3104700"/>
              <a:ext cx="23875" cy="23875"/>
            </a:xfrm>
            <a:custGeom>
              <a:rect b="b" l="l" r="r" t="t"/>
              <a:pathLst>
                <a:path extrusionOk="0" h="955" w="955">
                  <a:moveTo>
                    <a:pt x="478" y="314"/>
                  </a:moveTo>
                  <a:cubicBezTo>
                    <a:pt x="565" y="314"/>
                    <a:pt x="641" y="389"/>
                    <a:pt x="641" y="477"/>
                  </a:cubicBezTo>
                  <a:cubicBezTo>
                    <a:pt x="641" y="565"/>
                    <a:pt x="565" y="640"/>
                    <a:pt x="478" y="640"/>
                  </a:cubicBezTo>
                  <a:cubicBezTo>
                    <a:pt x="390" y="640"/>
                    <a:pt x="315" y="565"/>
                    <a:pt x="315" y="477"/>
                  </a:cubicBezTo>
                  <a:cubicBezTo>
                    <a:pt x="315" y="389"/>
                    <a:pt x="390" y="314"/>
                    <a:pt x="478" y="314"/>
                  </a:cubicBezTo>
                  <a:close/>
                  <a:moveTo>
                    <a:pt x="478" y="0"/>
                  </a:moveTo>
                  <a:cubicBezTo>
                    <a:pt x="214" y="0"/>
                    <a:pt x="1" y="214"/>
                    <a:pt x="1" y="477"/>
                  </a:cubicBezTo>
                  <a:cubicBezTo>
                    <a:pt x="1" y="741"/>
                    <a:pt x="214" y="954"/>
                    <a:pt x="478" y="954"/>
                  </a:cubicBezTo>
                  <a:cubicBezTo>
                    <a:pt x="741" y="954"/>
                    <a:pt x="955" y="741"/>
                    <a:pt x="955" y="477"/>
                  </a:cubicBezTo>
                  <a:cubicBezTo>
                    <a:pt x="955" y="214"/>
                    <a:pt x="741" y="0"/>
                    <a:pt x="4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522975" y="3204150"/>
              <a:ext cx="23875" cy="23875"/>
            </a:xfrm>
            <a:custGeom>
              <a:rect b="b" l="l" r="r" t="t"/>
              <a:pathLst>
                <a:path extrusionOk="0" h="955" w="955">
                  <a:moveTo>
                    <a:pt x="477" y="314"/>
                  </a:moveTo>
                  <a:cubicBezTo>
                    <a:pt x="565" y="314"/>
                    <a:pt x="640" y="389"/>
                    <a:pt x="640" y="477"/>
                  </a:cubicBezTo>
                  <a:cubicBezTo>
                    <a:pt x="640" y="565"/>
                    <a:pt x="565" y="640"/>
                    <a:pt x="477" y="640"/>
                  </a:cubicBezTo>
                  <a:cubicBezTo>
                    <a:pt x="389" y="640"/>
                    <a:pt x="314" y="565"/>
                    <a:pt x="314" y="477"/>
                  </a:cubicBezTo>
                  <a:cubicBezTo>
                    <a:pt x="314" y="389"/>
                    <a:pt x="389" y="314"/>
                    <a:pt x="477" y="314"/>
                  </a:cubicBezTo>
                  <a:close/>
                  <a:moveTo>
                    <a:pt x="477" y="0"/>
                  </a:moveTo>
                  <a:cubicBezTo>
                    <a:pt x="214" y="0"/>
                    <a:pt x="0" y="214"/>
                    <a:pt x="0" y="477"/>
                  </a:cubicBezTo>
                  <a:cubicBezTo>
                    <a:pt x="0" y="741"/>
                    <a:pt x="214" y="954"/>
                    <a:pt x="477" y="954"/>
                  </a:cubicBezTo>
                  <a:cubicBezTo>
                    <a:pt x="741" y="954"/>
                    <a:pt x="954" y="741"/>
                    <a:pt x="954" y="477"/>
                  </a:cubicBezTo>
                  <a:cubicBezTo>
                    <a:pt x="954" y="214"/>
                    <a:pt x="741" y="0"/>
                    <a:pt x="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4"/>
            <p:cNvSpPr/>
            <p:nvPr/>
          </p:nvSpPr>
          <p:spPr>
            <a:xfrm>
              <a:off x="601100" y="3114425"/>
              <a:ext cx="7850" cy="7875"/>
            </a:xfrm>
            <a:custGeom>
              <a:rect b="b" l="l" r="r" t="t"/>
              <a:pathLst>
                <a:path extrusionOk="0" h="315" w="314">
                  <a:moveTo>
                    <a:pt x="0" y="0"/>
                  </a:moveTo>
                  <a:lnTo>
                    <a:pt x="0" y="314"/>
                  </a:lnTo>
                  <a:lnTo>
                    <a:pt x="314" y="3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4"/>
            <p:cNvSpPr/>
            <p:nvPr/>
          </p:nvSpPr>
          <p:spPr>
            <a:xfrm>
              <a:off x="585400" y="3114425"/>
              <a:ext cx="7875" cy="7875"/>
            </a:xfrm>
            <a:custGeom>
              <a:rect b="b" l="l" r="r" t="t"/>
              <a:pathLst>
                <a:path extrusionOk="0" h="315" w="315">
                  <a:moveTo>
                    <a:pt x="1" y="0"/>
                  </a:moveTo>
                  <a:lnTo>
                    <a:pt x="1" y="314"/>
                  </a:lnTo>
                  <a:lnTo>
                    <a:pt x="314" y="3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9" name="Google Shape;619;p44"/>
          <p:cNvSpPr txBox="1"/>
          <p:nvPr/>
        </p:nvSpPr>
        <p:spPr>
          <a:xfrm>
            <a:off x="982150" y="1526050"/>
            <a:ext cx="30000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Data from the AAVSO International Database (observer contributions acknowledged)</a:t>
            </a:r>
            <a:endParaRPr sz="12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Images courtesy of NASA, ESA, M. Stute, M. Karovska, D. de Martin, M. Zamani (ESA/Hubble), SNOLAB, and SNEWS (BNL)</a:t>
            </a:r>
            <a:b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b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Supported by: SNOLAB, HALO, Laurentian University</a:t>
            </a:r>
            <a:b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b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Special thanks to: Thomas Sonley, </a:t>
            </a: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Remington Hill, </a:t>
            </a: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Irina Nitu, McDonald Institute, Dr. Brian Kloppenborg </a:t>
            </a:r>
            <a:b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b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r>
              <a:rPr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Utmost thanks to: Dr. Stephen Sekula</a:t>
            </a:r>
            <a:br>
              <a:rPr lang="en" sz="10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endParaRPr sz="10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/>
          <p:nvPr>
            <p:ph type="title"/>
          </p:nvPr>
        </p:nvSpPr>
        <p:spPr>
          <a:xfrm>
            <a:off x="4046000" y="1519125"/>
            <a:ext cx="39381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406" name="Google Shape;406;p29"/>
          <p:cNvSpPr txBox="1"/>
          <p:nvPr>
            <p:ph idx="1" type="subTitle"/>
          </p:nvPr>
        </p:nvSpPr>
        <p:spPr>
          <a:xfrm>
            <a:off x="4046000" y="2432275"/>
            <a:ext cx="3938100" cy="12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Novas and Neutrons; a HALO </a:t>
            </a:r>
            <a:r>
              <a:rPr lang="en"/>
              <a:t>collaboration project working to assess the relationship between electron neutrinos burst data and galactic novae </a:t>
            </a:r>
            <a:endParaRPr/>
          </a:p>
        </p:txBody>
      </p:sp>
      <p:cxnSp>
        <p:nvCxnSpPr>
          <p:cNvPr id="407" name="Google Shape;407;p29"/>
          <p:cNvCxnSpPr/>
          <p:nvPr/>
        </p:nvCxnSpPr>
        <p:spPr>
          <a:xfrm>
            <a:off x="4146700" y="2356250"/>
            <a:ext cx="3734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8" name="Google Shape;408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9771" r="8799" t="0"/>
          <a:stretch/>
        </p:blipFill>
        <p:spPr>
          <a:xfrm flipH="1">
            <a:off x="894400" y="1082250"/>
            <a:ext cx="2979000" cy="2979000"/>
          </a:xfrm>
          <a:prstGeom prst="ellipse">
            <a:avLst/>
          </a:prstGeom>
        </p:spPr>
      </p:pic>
      <p:sp>
        <p:nvSpPr>
          <p:cNvPr id="409" name="Google Shape;409;p29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"/>
          <p:cNvSpPr/>
          <p:nvPr/>
        </p:nvSpPr>
        <p:spPr>
          <a:xfrm>
            <a:off x="5269438" y="3003950"/>
            <a:ext cx="615000" cy="6150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0"/>
          <p:cNvSpPr/>
          <p:nvPr/>
        </p:nvSpPr>
        <p:spPr>
          <a:xfrm>
            <a:off x="3256688" y="3003950"/>
            <a:ext cx="615000" cy="6150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0"/>
          <p:cNvSpPr/>
          <p:nvPr/>
        </p:nvSpPr>
        <p:spPr>
          <a:xfrm>
            <a:off x="5269438" y="1478925"/>
            <a:ext cx="615000" cy="6150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0"/>
          <p:cNvSpPr/>
          <p:nvPr/>
        </p:nvSpPr>
        <p:spPr>
          <a:xfrm>
            <a:off x="3808625" y="1788125"/>
            <a:ext cx="1477200" cy="1477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0"/>
          <p:cNvSpPr/>
          <p:nvPr/>
        </p:nvSpPr>
        <p:spPr>
          <a:xfrm>
            <a:off x="3256688" y="1478925"/>
            <a:ext cx="615000" cy="6150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0"/>
          <p:cNvSpPr txBox="1"/>
          <p:nvPr>
            <p:ph idx="15"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i="1" lang="en"/>
              <a:t>contents</a:t>
            </a:r>
            <a:endParaRPr i="1"/>
          </a:p>
        </p:txBody>
      </p:sp>
      <p:sp>
        <p:nvSpPr>
          <p:cNvPr id="420" name="Google Shape;420;p30"/>
          <p:cNvSpPr txBox="1"/>
          <p:nvPr>
            <p:ph type="title"/>
          </p:nvPr>
        </p:nvSpPr>
        <p:spPr>
          <a:xfrm flipH="1">
            <a:off x="3239899" y="1560825"/>
            <a:ext cx="6486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1" name="Google Shape;421;p30"/>
          <p:cNvSpPr txBox="1"/>
          <p:nvPr>
            <p:ph idx="1" type="subTitle"/>
          </p:nvPr>
        </p:nvSpPr>
        <p:spPr>
          <a:xfrm flipH="1">
            <a:off x="713224" y="1570325"/>
            <a:ext cx="2402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Galactic</a:t>
            </a:r>
            <a:r>
              <a:rPr lang="en" sz="1800"/>
              <a:t> Novae</a:t>
            </a:r>
            <a:endParaRPr sz="1800"/>
          </a:p>
        </p:txBody>
      </p:sp>
      <p:sp>
        <p:nvSpPr>
          <p:cNvPr id="422" name="Google Shape;422;p30"/>
          <p:cNvSpPr txBox="1"/>
          <p:nvPr>
            <p:ph idx="3" type="title"/>
          </p:nvPr>
        </p:nvSpPr>
        <p:spPr>
          <a:xfrm flipH="1">
            <a:off x="3239899" y="3085850"/>
            <a:ext cx="6486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23" name="Google Shape;423;p30"/>
          <p:cNvSpPr txBox="1"/>
          <p:nvPr>
            <p:ph idx="4" type="subTitle"/>
          </p:nvPr>
        </p:nvSpPr>
        <p:spPr>
          <a:xfrm flipH="1">
            <a:off x="713224" y="3097137"/>
            <a:ext cx="2402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Light Curves</a:t>
            </a:r>
            <a:endParaRPr sz="1800"/>
          </a:p>
        </p:txBody>
      </p:sp>
      <p:sp>
        <p:nvSpPr>
          <p:cNvPr id="424" name="Google Shape;424;p30"/>
          <p:cNvSpPr txBox="1"/>
          <p:nvPr>
            <p:ph idx="5" type="subTitle"/>
          </p:nvPr>
        </p:nvSpPr>
        <p:spPr>
          <a:xfrm flipH="1">
            <a:off x="713225" y="3479287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AAVSO contributions to magnitude data and light curve graphs</a:t>
            </a:r>
            <a:endParaRPr/>
          </a:p>
          <a:p>
            <a:pPr indent="-342900" lvl="0" marL="457200" rtl="0" algn="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a light curve?</a:t>
            </a:r>
            <a:endParaRPr/>
          </a:p>
        </p:txBody>
      </p:sp>
      <p:sp>
        <p:nvSpPr>
          <p:cNvPr id="425" name="Google Shape;425;p30"/>
          <p:cNvSpPr txBox="1"/>
          <p:nvPr>
            <p:ph idx="6" type="title"/>
          </p:nvPr>
        </p:nvSpPr>
        <p:spPr>
          <a:xfrm>
            <a:off x="5252650" y="1560825"/>
            <a:ext cx="6486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26" name="Google Shape;426;p30"/>
          <p:cNvSpPr txBox="1"/>
          <p:nvPr>
            <p:ph idx="7" type="subTitle"/>
          </p:nvPr>
        </p:nvSpPr>
        <p:spPr>
          <a:xfrm>
            <a:off x="6028325" y="1570313"/>
            <a:ext cx="2402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HALO</a:t>
            </a:r>
            <a:endParaRPr sz="1800"/>
          </a:p>
        </p:txBody>
      </p:sp>
      <p:sp>
        <p:nvSpPr>
          <p:cNvPr id="427" name="Google Shape;427;p30"/>
          <p:cNvSpPr txBox="1"/>
          <p:nvPr>
            <p:ph idx="8" type="subTitle"/>
          </p:nvPr>
        </p:nvSpPr>
        <p:spPr>
          <a:xfrm>
            <a:off x="6028326" y="2046325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HALO, HALO data, and analysis</a:t>
            </a:r>
            <a:endParaRPr/>
          </a:p>
        </p:txBody>
      </p:sp>
      <p:sp>
        <p:nvSpPr>
          <p:cNvPr id="428" name="Google Shape;428;p30"/>
          <p:cNvSpPr txBox="1"/>
          <p:nvPr>
            <p:ph idx="9" type="title"/>
          </p:nvPr>
        </p:nvSpPr>
        <p:spPr>
          <a:xfrm>
            <a:off x="5252650" y="3085850"/>
            <a:ext cx="6486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29" name="Google Shape;429;p30"/>
          <p:cNvSpPr txBox="1"/>
          <p:nvPr>
            <p:ph idx="13" type="subTitle"/>
          </p:nvPr>
        </p:nvSpPr>
        <p:spPr>
          <a:xfrm>
            <a:off x="6028325" y="3097134"/>
            <a:ext cx="2402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Hunt for Variable Stars</a:t>
            </a:r>
            <a:endParaRPr sz="1800"/>
          </a:p>
        </p:txBody>
      </p:sp>
      <p:sp>
        <p:nvSpPr>
          <p:cNvPr id="430" name="Google Shape;430;p30"/>
          <p:cNvSpPr txBox="1"/>
          <p:nvPr>
            <p:ph idx="14" type="subTitle"/>
          </p:nvPr>
        </p:nvSpPr>
        <p:spPr>
          <a:xfrm>
            <a:off x="6028326" y="3555487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fun stuff.</a:t>
            </a:r>
            <a:endParaRPr/>
          </a:p>
        </p:txBody>
      </p:sp>
      <p:sp>
        <p:nvSpPr>
          <p:cNvPr id="431" name="Google Shape;431;p30"/>
          <p:cNvSpPr/>
          <p:nvPr/>
        </p:nvSpPr>
        <p:spPr>
          <a:xfrm>
            <a:off x="4114625" y="2094125"/>
            <a:ext cx="865200" cy="865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2" name="Google Shape;432;p30"/>
          <p:cNvCxnSpPr/>
          <p:nvPr/>
        </p:nvCxnSpPr>
        <p:spPr>
          <a:xfrm rot="10800000">
            <a:off x="1184950" y="1941725"/>
            <a:ext cx="182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30"/>
          <p:cNvCxnSpPr/>
          <p:nvPr/>
        </p:nvCxnSpPr>
        <p:spPr>
          <a:xfrm rot="10800000">
            <a:off x="1184950" y="3468525"/>
            <a:ext cx="182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30"/>
          <p:cNvCxnSpPr/>
          <p:nvPr/>
        </p:nvCxnSpPr>
        <p:spPr>
          <a:xfrm rot="10800000">
            <a:off x="6114625" y="1941725"/>
            <a:ext cx="182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p30"/>
          <p:cNvCxnSpPr/>
          <p:nvPr/>
        </p:nvCxnSpPr>
        <p:spPr>
          <a:xfrm rot="10800000">
            <a:off x="6114625" y="3468525"/>
            <a:ext cx="182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36" name="Google Shape;436;p30"/>
          <p:cNvGrpSpPr/>
          <p:nvPr/>
        </p:nvGrpSpPr>
        <p:grpSpPr>
          <a:xfrm>
            <a:off x="4361341" y="2341029"/>
            <a:ext cx="371767" cy="371389"/>
            <a:chOff x="3992425" y="2407600"/>
            <a:chExt cx="270750" cy="270475"/>
          </a:xfrm>
        </p:grpSpPr>
        <p:sp>
          <p:nvSpPr>
            <p:cNvPr id="437" name="Google Shape;437;p30"/>
            <p:cNvSpPr/>
            <p:nvPr/>
          </p:nvSpPr>
          <p:spPr>
            <a:xfrm>
              <a:off x="3992425" y="2407600"/>
              <a:ext cx="270750" cy="270475"/>
            </a:xfrm>
            <a:custGeom>
              <a:rect b="b" l="l" r="r" t="t"/>
              <a:pathLst>
                <a:path extrusionOk="0" h="10819" w="10830">
                  <a:moveTo>
                    <a:pt x="1343" y="453"/>
                  </a:moveTo>
                  <a:lnTo>
                    <a:pt x="2598" y="1695"/>
                  </a:lnTo>
                  <a:lnTo>
                    <a:pt x="2472" y="1821"/>
                  </a:lnTo>
                  <a:cubicBezTo>
                    <a:pt x="2303" y="1990"/>
                    <a:pt x="2077" y="2075"/>
                    <a:pt x="1851" y="2075"/>
                  </a:cubicBezTo>
                  <a:cubicBezTo>
                    <a:pt x="1625" y="2075"/>
                    <a:pt x="1399" y="1990"/>
                    <a:pt x="1230" y="1821"/>
                  </a:cubicBezTo>
                  <a:cubicBezTo>
                    <a:pt x="879" y="1482"/>
                    <a:pt x="879" y="917"/>
                    <a:pt x="1230" y="578"/>
                  </a:cubicBezTo>
                  <a:lnTo>
                    <a:pt x="1343" y="453"/>
                  </a:lnTo>
                  <a:close/>
                  <a:moveTo>
                    <a:pt x="9324" y="1419"/>
                  </a:moveTo>
                  <a:lnTo>
                    <a:pt x="10378" y="2473"/>
                  </a:lnTo>
                  <a:lnTo>
                    <a:pt x="10127" y="2724"/>
                  </a:lnTo>
                  <a:cubicBezTo>
                    <a:pt x="9600" y="2197"/>
                    <a:pt x="9600" y="2197"/>
                    <a:pt x="9600" y="2197"/>
                  </a:cubicBezTo>
                  <a:cubicBezTo>
                    <a:pt x="9600" y="2197"/>
                    <a:pt x="9600" y="2197"/>
                    <a:pt x="9073" y="1670"/>
                  </a:cubicBezTo>
                  <a:lnTo>
                    <a:pt x="9324" y="1419"/>
                  </a:lnTo>
                  <a:close/>
                  <a:moveTo>
                    <a:pt x="7216" y="3000"/>
                  </a:moveTo>
                  <a:cubicBezTo>
                    <a:pt x="7391" y="3013"/>
                    <a:pt x="7567" y="3025"/>
                    <a:pt x="7743" y="3063"/>
                  </a:cubicBezTo>
                  <a:lnTo>
                    <a:pt x="7467" y="3339"/>
                  </a:lnTo>
                  <a:cubicBezTo>
                    <a:pt x="7404" y="3326"/>
                    <a:pt x="7304" y="3326"/>
                    <a:pt x="7216" y="3314"/>
                  </a:cubicBezTo>
                  <a:lnTo>
                    <a:pt x="7216" y="3000"/>
                  </a:lnTo>
                  <a:close/>
                  <a:moveTo>
                    <a:pt x="9098" y="2147"/>
                  </a:moveTo>
                  <a:lnTo>
                    <a:pt x="9638" y="2699"/>
                  </a:lnTo>
                  <a:lnTo>
                    <a:pt x="8609" y="3728"/>
                  </a:lnTo>
                  <a:cubicBezTo>
                    <a:pt x="8370" y="3590"/>
                    <a:pt x="8107" y="3477"/>
                    <a:pt x="7843" y="3414"/>
                  </a:cubicBezTo>
                  <a:lnTo>
                    <a:pt x="9098" y="2147"/>
                  </a:lnTo>
                  <a:close/>
                  <a:moveTo>
                    <a:pt x="6902" y="3000"/>
                  </a:moveTo>
                  <a:lnTo>
                    <a:pt x="6902" y="3628"/>
                  </a:lnTo>
                  <a:cubicBezTo>
                    <a:pt x="7115" y="3628"/>
                    <a:pt x="7253" y="3628"/>
                    <a:pt x="7479" y="3665"/>
                  </a:cubicBezTo>
                  <a:cubicBezTo>
                    <a:pt x="8697" y="3841"/>
                    <a:pt x="9675" y="4820"/>
                    <a:pt x="9838" y="6062"/>
                  </a:cubicBezTo>
                  <a:lnTo>
                    <a:pt x="3652" y="6062"/>
                  </a:lnTo>
                  <a:cubicBezTo>
                    <a:pt x="3828" y="4393"/>
                    <a:pt x="5208" y="3075"/>
                    <a:pt x="6902" y="3000"/>
                  </a:cubicBezTo>
                  <a:close/>
                  <a:moveTo>
                    <a:pt x="9111" y="3678"/>
                  </a:moveTo>
                  <a:cubicBezTo>
                    <a:pt x="9889" y="4242"/>
                    <a:pt x="10378" y="5108"/>
                    <a:pt x="10478" y="6062"/>
                  </a:cubicBezTo>
                  <a:lnTo>
                    <a:pt x="10152" y="6062"/>
                  </a:lnTo>
                  <a:cubicBezTo>
                    <a:pt x="10052" y="5184"/>
                    <a:pt x="9575" y="4406"/>
                    <a:pt x="8885" y="3904"/>
                  </a:cubicBezTo>
                  <a:lnTo>
                    <a:pt x="9111" y="3678"/>
                  </a:lnTo>
                  <a:close/>
                  <a:moveTo>
                    <a:pt x="6902" y="2360"/>
                  </a:moveTo>
                  <a:lnTo>
                    <a:pt x="6902" y="2686"/>
                  </a:lnTo>
                  <a:cubicBezTo>
                    <a:pt x="5032" y="2762"/>
                    <a:pt x="3489" y="4230"/>
                    <a:pt x="3326" y="6100"/>
                  </a:cubicBezTo>
                  <a:cubicBezTo>
                    <a:pt x="3313" y="6326"/>
                    <a:pt x="3313" y="6464"/>
                    <a:pt x="3313" y="6903"/>
                  </a:cubicBezTo>
                  <a:lnTo>
                    <a:pt x="2999" y="6903"/>
                  </a:lnTo>
                  <a:lnTo>
                    <a:pt x="2999" y="6426"/>
                  </a:lnTo>
                  <a:cubicBezTo>
                    <a:pt x="2999" y="4242"/>
                    <a:pt x="4731" y="2448"/>
                    <a:pt x="6902" y="2360"/>
                  </a:cubicBezTo>
                  <a:close/>
                  <a:moveTo>
                    <a:pt x="10491" y="6376"/>
                  </a:moveTo>
                  <a:lnTo>
                    <a:pt x="10491" y="6903"/>
                  </a:lnTo>
                  <a:lnTo>
                    <a:pt x="3627" y="6903"/>
                  </a:lnTo>
                  <a:lnTo>
                    <a:pt x="3627" y="6376"/>
                  </a:lnTo>
                  <a:close/>
                  <a:moveTo>
                    <a:pt x="10491" y="7217"/>
                  </a:moveTo>
                  <a:lnTo>
                    <a:pt x="10491" y="8007"/>
                  </a:lnTo>
                  <a:lnTo>
                    <a:pt x="3627" y="8007"/>
                  </a:lnTo>
                  <a:lnTo>
                    <a:pt x="3627" y="7217"/>
                  </a:lnTo>
                  <a:close/>
                  <a:moveTo>
                    <a:pt x="4116" y="8321"/>
                  </a:moveTo>
                  <a:lnTo>
                    <a:pt x="4116" y="8760"/>
                  </a:lnTo>
                  <a:lnTo>
                    <a:pt x="3627" y="8760"/>
                  </a:lnTo>
                  <a:lnTo>
                    <a:pt x="3627" y="8321"/>
                  </a:lnTo>
                  <a:close/>
                  <a:moveTo>
                    <a:pt x="4907" y="8321"/>
                  </a:moveTo>
                  <a:lnTo>
                    <a:pt x="4907" y="8760"/>
                  </a:lnTo>
                  <a:lnTo>
                    <a:pt x="4430" y="8760"/>
                  </a:lnTo>
                  <a:lnTo>
                    <a:pt x="4430" y="8321"/>
                  </a:lnTo>
                  <a:close/>
                  <a:moveTo>
                    <a:pt x="5710" y="8321"/>
                  </a:moveTo>
                  <a:lnTo>
                    <a:pt x="5710" y="8760"/>
                  </a:lnTo>
                  <a:lnTo>
                    <a:pt x="5233" y="8760"/>
                  </a:lnTo>
                  <a:lnTo>
                    <a:pt x="5233" y="8321"/>
                  </a:lnTo>
                  <a:close/>
                  <a:moveTo>
                    <a:pt x="8897" y="8321"/>
                  </a:moveTo>
                  <a:lnTo>
                    <a:pt x="8897" y="8760"/>
                  </a:lnTo>
                  <a:lnTo>
                    <a:pt x="8420" y="8760"/>
                  </a:lnTo>
                  <a:lnTo>
                    <a:pt x="8420" y="8321"/>
                  </a:lnTo>
                  <a:close/>
                  <a:moveTo>
                    <a:pt x="9700" y="8321"/>
                  </a:moveTo>
                  <a:lnTo>
                    <a:pt x="9700" y="8760"/>
                  </a:lnTo>
                  <a:lnTo>
                    <a:pt x="9211" y="8760"/>
                  </a:lnTo>
                  <a:lnTo>
                    <a:pt x="9211" y="8321"/>
                  </a:lnTo>
                  <a:close/>
                  <a:moveTo>
                    <a:pt x="10491" y="8321"/>
                  </a:moveTo>
                  <a:lnTo>
                    <a:pt x="10491" y="8760"/>
                  </a:lnTo>
                  <a:lnTo>
                    <a:pt x="10014" y="8760"/>
                  </a:lnTo>
                  <a:lnTo>
                    <a:pt x="10014" y="8321"/>
                  </a:lnTo>
                  <a:close/>
                  <a:moveTo>
                    <a:pt x="4116" y="9074"/>
                  </a:moveTo>
                  <a:lnTo>
                    <a:pt x="4116" y="9513"/>
                  </a:lnTo>
                  <a:lnTo>
                    <a:pt x="3627" y="9513"/>
                  </a:lnTo>
                  <a:lnTo>
                    <a:pt x="3627" y="9074"/>
                  </a:lnTo>
                  <a:close/>
                  <a:moveTo>
                    <a:pt x="4907" y="9074"/>
                  </a:moveTo>
                  <a:lnTo>
                    <a:pt x="4907" y="9513"/>
                  </a:lnTo>
                  <a:lnTo>
                    <a:pt x="4430" y="9513"/>
                  </a:lnTo>
                  <a:lnTo>
                    <a:pt x="4430" y="9074"/>
                  </a:lnTo>
                  <a:close/>
                  <a:moveTo>
                    <a:pt x="5710" y="9074"/>
                  </a:moveTo>
                  <a:lnTo>
                    <a:pt x="5710" y="9513"/>
                  </a:lnTo>
                  <a:lnTo>
                    <a:pt x="5233" y="9513"/>
                  </a:lnTo>
                  <a:lnTo>
                    <a:pt x="5233" y="9074"/>
                  </a:lnTo>
                  <a:close/>
                  <a:moveTo>
                    <a:pt x="8897" y="9074"/>
                  </a:moveTo>
                  <a:lnTo>
                    <a:pt x="8897" y="9513"/>
                  </a:lnTo>
                  <a:lnTo>
                    <a:pt x="8420" y="9513"/>
                  </a:lnTo>
                  <a:lnTo>
                    <a:pt x="8420" y="9074"/>
                  </a:lnTo>
                  <a:close/>
                  <a:moveTo>
                    <a:pt x="9700" y="9074"/>
                  </a:moveTo>
                  <a:lnTo>
                    <a:pt x="9700" y="9513"/>
                  </a:lnTo>
                  <a:lnTo>
                    <a:pt x="9211" y="9513"/>
                  </a:lnTo>
                  <a:lnTo>
                    <a:pt x="9211" y="9074"/>
                  </a:lnTo>
                  <a:close/>
                  <a:moveTo>
                    <a:pt x="10491" y="9074"/>
                  </a:moveTo>
                  <a:lnTo>
                    <a:pt x="10491" y="9513"/>
                  </a:lnTo>
                  <a:lnTo>
                    <a:pt x="10014" y="9513"/>
                  </a:lnTo>
                  <a:lnTo>
                    <a:pt x="10014" y="9074"/>
                  </a:lnTo>
                  <a:close/>
                  <a:moveTo>
                    <a:pt x="2372" y="8321"/>
                  </a:moveTo>
                  <a:lnTo>
                    <a:pt x="2372" y="10504"/>
                  </a:lnTo>
                  <a:lnTo>
                    <a:pt x="1255" y="10504"/>
                  </a:lnTo>
                  <a:lnTo>
                    <a:pt x="1255" y="8321"/>
                  </a:lnTo>
                  <a:close/>
                  <a:moveTo>
                    <a:pt x="5710" y="9827"/>
                  </a:moveTo>
                  <a:lnTo>
                    <a:pt x="5710" y="10504"/>
                  </a:lnTo>
                  <a:lnTo>
                    <a:pt x="3627" y="10504"/>
                  </a:lnTo>
                  <a:lnTo>
                    <a:pt x="3627" y="9827"/>
                  </a:lnTo>
                  <a:close/>
                  <a:moveTo>
                    <a:pt x="8094" y="8321"/>
                  </a:moveTo>
                  <a:lnTo>
                    <a:pt x="8094" y="10504"/>
                  </a:lnTo>
                  <a:lnTo>
                    <a:pt x="6024" y="10504"/>
                  </a:lnTo>
                  <a:lnTo>
                    <a:pt x="6024" y="8321"/>
                  </a:lnTo>
                  <a:close/>
                  <a:moveTo>
                    <a:pt x="1343" y="1"/>
                  </a:moveTo>
                  <a:lnTo>
                    <a:pt x="1004" y="352"/>
                  </a:lnTo>
                  <a:cubicBezTo>
                    <a:pt x="540" y="817"/>
                    <a:pt x="540" y="1582"/>
                    <a:pt x="1004" y="2046"/>
                  </a:cubicBezTo>
                  <a:cubicBezTo>
                    <a:pt x="1130" y="2172"/>
                    <a:pt x="1280" y="2260"/>
                    <a:pt x="1443" y="2323"/>
                  </a:cubicBezTo>
                  <a:lnTo>
                    <a:pt x="1443" y="2674"/>
                  </a:lnTo>
                  <a:lnTo>
                    <a:pt x="0" y="2674"/>
                  </a:lnTo>
                  <a:lnTo>
                    <a:pt x="0" y="5686"/>
                  </a:lnTo>
                  <a:lnTo>
                    <a:pt x="314" y="5686"/>
                  </a:lnTo>
                  <a:lnTo>
                    <a:pt x="314" y="3000"/>
                  </a:lnTo>
                  <a:lnTo>
                    <a:pt x="3313" y="3000"/>
                  </a:lnTo>
                  <a:lnTo>
                    <a:pt x="3313" y="4155"/>
                  </a:lnTo>
                  <a:cubicBezTo>
                    <a:pt x="2610" y="5334"/>
                    <a:pt x="2686" y="6288"/>
                    <a:pt x="2686" y="7217"/>
                  </a:cubicBezTo>
                  <a:lnTo>
                    <a:pt x="3313" y="7217"/>
                  </a:lnTo>
                  <a:lnTo>
                    <a:pt x="3313" y="10504"/>
                  </a:lnTo>
                  <a:lnTo>
                    <a:pt x="2686" y="10504"/>
                  </a:lnTo>
                  <a:lnTo>
                    <a:pt x="2686" y="8007"/>
                  </a:lnTo>
                  <a:lnTo>
                    <a:pt x="941" y="8007"/>
                  </a:lnTo>
                  <a:lnTo>
                    <a:pt x="941" y="10504"/>
                  </a:lnTo>
                  <a:lnTo>
                    <a:pt x="314" y="10504"/>
                  </a:lnTo>
                  <a:lnTo>
                    <a:pt x="314" y="6050"/>
                  </a:lnTo>
                  <a:lnTo>
                    <a:pt x="0" y="6050"/>
                  </a:lnTo>
                  <a:lnTo>
                    <a:pt x="0" y="10818"/>
                  </a:lnTo>
                  <a:lnTo>
                    <a:pt x="9399" y="10818"/>
                  </a:lnTo>
                  <a:lnTo>
                    <a:pt x="9399" y="10504"/>
                  </a:lnTo>
                  <a:lnTo>
                    <a:pt x="8420" y="10504"/>
                  </a:lnTo>
                  <a:lnTo>
                    <a:pt x="8420" y="9827"/>
                  </a:lnTo>
                  <a:lnTo>
                    <a:pt x="10491" y="9827"/>
                  </a:lnTo>
                  <a:lnTo>
                    <a:pt x="10491" y="10504"/>
                  </a:lnTo>
                  <a:lnTo>
                    <a:pt x="9700" y="10504"/>
                  </a:lnTo>
                  <a:lnTo>
                    <a:pt x="9700" y="10818"/>
                  </a:lnTo>
                  <a:lnTo>
                    <a:pt x="10805" y="10818"/>
                  </a:lnTo>
                  <a:lnTo>
                    <a:pt x="10805" y="9827"/>
                  </a:lnTo>
                  <a:lnTo>
                    <a:pt x="10805" y="6376"/>
                  </a:lnTo>
                  <a:lnTo>
                    <a:pt x="10817" y="6376"/>
                  </a:lnTo>
                  <a:cubicBezTo>
                    <a:pt x="10805" y="6175"/>
                    <a:pt x="10805" y="6238"/>
                    <a:pt x="10805" y="6062"/>
                  </a:cubicBezTo>
                  <a:lnTo>
                    <a:pt x="10792" y="6062"/>
                  </a:lnTo>
                  <a:cubicBezTo>
                    <a:pt x="10692" y="4995"/>
                    <a:pt x="10140" y="4067"/>
                    <a:pt x="9337" y="3452"/>
                  </a:cubicBezTo>
                  <a:lnTo>
                    <a:pt x="9864" y="2912"/>
                  </a:lnTo>
                  <a:lnTo>
                    <a:pt x="10127" y="3176"/>
                  </a:lnTo>
                  <a:lnTo>
                    <a:pt x="10830" y="2473"/>
                  </a:lnTo>
                  <a:lnTo>
                    <a:pt x="9324" y="967"/>
                  </a:lnTo>
                  <a:lnTo>
                    <a:pt x="8621" y="1670"/>
                  </a:lnTo>
                  <a:lnTo>
                    <a:pt x="8872" y="1934"/>
                  </a:lnTo>
                  <a:lnTo>
                    <a:pt x="8006" y="2799"/>
                  </a:lnTo>
                  <a:cubicBezTo>
                    <a:pt x="7755" y="2737"/>
                    <a:pt x="7492" y="2699"/>
                    <a:pt x="7216" y="2686"/>
                  </a:cubicBezTo>
                  <a:lnTo>
                    <a:pt x="7216" y="2046"/>
                  </a:lnTo>
                  <a:lnTo>
                    <a:pt x="7065" y="2046"/>
                  </a:lnTo>
                  <a:cubicBezTo>
                    <a:pt x="5672" y="2046"/>
                    <a:pt x="4430" y="2699"/>
                    <a:pt x="3627" y="3703"/>
                  </a:cubicBezTo>
                  <a:lnTo>
                    <a:pt x="3627" y="2674"/>
                  </a:lnTo>
                  <a:lnTo>
                    <a:pt x="1757" y="2674"/>
                  </a:lnTo>
                  <a:lnTo>
                    <a:pt x="1757" y="2398"/>
                  </a:lnTo>
                  <a:cubicBezTo>
                    <a:pt x="1786" y="2400"/>
                    <a:pt x="1816" y="2401"/>
                    <a:pt x="1845" y="2401"/>
                  </a:cubicBezTo>
                  <a:cubicBezTo>
                    <a:pt x="2165" y="2401"/>
                    <a:pt x="2468" y="2276"/>
                    <a:pt x="2698" y="2046"/>
                  </a:cubicBezTo>
                  <a:lnTo>
                    <a:pt x="3037" y="1695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4024425" y="2502975"/>
              <a:ext cx="26675" cy="85050"/>
            </a:xfrm>
            <a:custGeom>
              <a:rect b="b" l="l" r="r" t="t"/>
              <a:pathLst>
                <a:path extrusionOk="0" h="3402" w="1067">
                  <a:moveTo>
                    <a:pt x="753" y="315"/>
                  </a:moveTo>
                  <a:lnTo>
                    <a:pt x="753" y="3088"/>
                  </a:lnTo>
                  <a:lnTo>
                    <a:pt x="314" y="3088"/>
                  </a:lnTo>
                  <a:lnTo>
                    <a:pt x="314" y="315"/>
                  </a:lnTo>
                  <a:close/>
                  <a:moveTo>
                    <a:pt x="0" y="1"/>
                  </a:moveTo>
                  <a:lnTo>
                    <a:pt x="0" y="3402"/>
                  </a:lnTo>
                  <a:lnTo>
                    <a:pt x="1067" y="3402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4173425" y="2527450"/>
              <a:ext cx="7875" cy="7875"/>
            </a:xfrm>
            <a:custGeom>
              <a:rect b="b" l="l" r="r" t="t"/>
              <a:pathLst>
                <a:path extrusionOk="0" h="315" w="315">
                  <a:moveTo>
                    <a:pt x="1" y="1"/>
                  </a:moveTo>
                  <a:lnTo>
                    <a:pt x="1" y="314"/>
                  </a:lnTo>
                  <a:lnTo>
                    <a:pt x="315" y="314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4157750" y="2527450"/>
              <a:ext cx="7875" cy="7875"/>
            </a:xfrm>
            <a:custGeom>
              <a:rect b="b" l="l" r="r" t="t"/>
              <a:pathLst>
                <a:path extrusionOk="0" h="315" w="315">
                  <a:moveTo>
                    <a:pt x="0" y="1"/>
                  </a:moveTo>
                  <a:lnTo>
                    <a:pt x="0" y="314"/>
                  </a:lnTo>
                  <a:lnTo>
                    <a:pt x="314" y="3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1" name="Google Shape;441;p30"/>
          <p:cNvSpPr txBox="1"/>
          <p:nvPr>
            <p:ph idx="5" type="subTitle"/>
          </p:nvPr>
        </p:nvSpPr>
        <p:spPr>
          <a:xfrm flipH="1">
            <a:off x="745750" y="2026675"/>
            <a:ext cx="2402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nova? What is </a:t>
            </a:r>
            <a:r>
              <a:rPr lang="en"/>
              <a:t>its</a:t>
            </a:r>
            <a:r>
              <a:rPr lang="en"/>
              <a:t> importance and significance?</a:t>
            </a:r>
            <a:endParaRPr/>
          </a:p>
        </p:txBody>
      </p:sp>
      <p:sp>
        <p:nvSpPr>
          <p:cNvPr id="442" name="Google Shape;442;p30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1"/>
          <p:cNvSpPr/>
          <p:nvPr/>
        </p:nvSpPr>
        <p:spPr>
          <a:xfrm flipH="1">
            <a:off x="1214900" y="3929550"/>
            <a:ext cx="4156500" cy="465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48" name="Google Shape;448;p31"/>
          <p:cNvSpPr/>
          <p:nvPr/>
        </p:nvSpPr>
        <p:spPr>
          <a:xfrm>
            <a:off x="4075875" y="765250"/>
            <a:ext cx="1163700" cy="1163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1"/>
          <p:cNvSpPr txBox="1"/>
          <p:nvPr>
            <p:ph type="title"/>
          </p:nvPr>
        </p:nvSpPr>
        <p:spPr>
          <a:xfrm>
            <a:off x="1414350" y="2014150"/>
            <a:ext cx="3957000" cy="15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Galactic </a:t>
            </a:r>
            <a:r>
              <a:rPr i="1" lang="en"/>
              <a:t>Novae</a:t>
            </a:r>
            <a:endParaRPr i="1"/>
          </a:p>
        </p:txBody>
      </p:sp>
      <p:sp>
        <p:nvSpPr>
          <p:cNvPr id="450" name="Google Shape;450;p31"/>
          <p:cNvSpPr txBox="1"/>
          <p:nvPr>
            <p:ph idx="2" type="title"/>
          </p:nvPr>
        </p:nvSpPr>
        <p:spPr>
          <a:xfrm>
            <a:off x="4006125" y="680050"/>
            <a:ext cx="1303200" cy="133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51" name="Google Shape;451;p31"/>
          <p:cNvSpPr txBox="1"/>
          <p:nvPr>
            <p:ph idx="1" type="subTitle"/>
          </p:nvPr>
        </p:nvSpPr>
        <p:spPr>
          <a:xfrm>
            <a:off x="1414350" y="3989375"/>
            <a:ext cx="3740400" cy="38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What’s a Nova?</a:t>
            </a:r>
            <a:endParaRPr/>
          </a:p>
        </p:txBody>
      </p:sp>
      <p:cxnSp>
        <p:nvCxnSpPr>
          <p:cNvPr id="452" name="Google Shape;452;p31"/>
          <p:cNvCxnSpPr/>
          <p:nvPr/>
        </p:nvCxnSpPr>
        <p:spPr>
          <a:xfrm>
            <a:off x="1214988" y="3758750"/>
            <a:ext cx="4068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Google Shape;453;p31"/>
          <p:cNvSpPr/>
          <p:nvPr/>
        </p:nvSpPr>
        <p:spPr>
          <a:xfrm flipH="1">
            <a:off x="1414353" y="4021800"/>
            <a:ext cx="281100" cy="2811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3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4792" r="18278" t="0"/>
          <a:stretch/>
        </p:blipFill>
        <p:spPr>
          <a:xfrm flipH="1">
            <a:off x="5633600" y="765250"/>
            <a:ext cx="2535900" cy="2535600"/>
          </a:xfrm>
          <a:prstGeom prst="ellipse">
            <a:avLst/>
          </a:prstGeom>
        </p:spPr>
      </p:pic>
      <p:sp>
        <p:nvSpPr>
          <p:cNvPr id="455" name="Google Shape;455;p31"/>
          <p:cNvSpPr/>
          <p:nvPr/>
        </p:nvSpPr>
        <p:spPr>
          <a:xfrm>
            <a:off x="994325" y="814025"/>
            <a:ext cx="865200" cy="865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6" name="Google Shape;456;p31"/>
          <p:cNvGrpSpPr/>
          <p:nvPr/>
        </p:nvGrpSpPr>
        <p:grpSpPr>
          <a:xfrm>
            <a:off x="1198124" y="1013820"/>
            <a:ext cx="457612" cy="465612"/>
            <a:chOff x="2621450" y="1068875"/>
            <a:chExt cx="286850" cy="270925"/>
          </a:xfrm>
        </p:grpSpPr>
        <p:sp>
          <p:nvSpPr>
            <p:cNvPr id="457" name="Google Shape;457;p31"/>
            <p:cNvSpPr/>
            <p:nvPr/>
          </p:nvSpPr>
          <p:spPr>
            <a:xfrm>
              <a:off x="2695800" y="1132975"/>
              <a:ext cx="144025" cy="143700"/>
            </a:xfrm>
            <a:custGeom>
              <a:rect b="b" l="l" r="r" t="t"/>
              <a:pathLst>
                <a:path extrusionOk="0" h="5748" w="5761">
                  <a:moveTo>
                    <a:pt x="2887" y="628"/>
                  </a:moveTo>
                  <a:lnTo>
                    <a:pt x="3176" y="1142"/>
                  </a:lnTo>
                  <a:lnTo>
                    <a:pt x="3790" y="665"/>
                  </a:lnTo>
                  <a:lnTo>
                    <a:pt x="3903" y="1443"/>
                  </a:lnTo>
                  <a:lnTo>
                    <a:pt x="4468" y="1293"/>
                  </a:lnTo>
                  <a:lnTo>
                    <a:pt x="4318" y="1857"/>
                  </a:lnTo>
                  <a:lnTo>
                    <a:pt x="5096" y="1958"/>
                  </a:lnTo>
                  <a:lnTo>
                    <a:pt x="4619" y="2573"/>
                  </a:lnTo>
                  <a:lnTo>
                    <a:pt x="5121" y="2874"/>
                  </a:lnTo>
                  <a:lnTo>
                    <a:pt x="4619" y="3162"/>
                  </a:lnTo>
                  <a:lnTo>
                    <a:pt x="5096" y="3790"/>
                  </a:lnTo>
                  <a:lnTo>
                    <a:pt x="4318" y="3890"/>
                  </a:lnTo>
                  <a:lnTo>
                    <a:pt x="4468" y="4455"/>
                  </a:lnTo>
                  <a:lnTo>
                    <a:pt x="3903" y="4304"/>
                  </a:lnTo>
                  <a:lnTo>
                    <a:pt x="3790" y="5082"/>
                  </a:lnTo>
                  <a:lnTo>
                    <a:pt x="3176" y="4606"/>
                  </a:lnTo>
                  <a:lnTo>
                    <a:pt x="2887" y="5120"/>
                  </a:lnTo>
                  <a:lnTo>
                    <a:pt x="2586" y="4606"/>
                  </a:lnTo>
                  <a:lnTo>
                    <a:pt x="1971" y="5082"/>
                  </a:lnTo>
                  <a:lnTo>
                    <a:pt x="1858" y="4304"/>
                  </a:lnTo>
                  <a:lnTo>
                    <a:pt x="1293" y="4455"/>
                  </a:lnTo>
                  <a:lnTo>
                    <a:pt x="1444" y="3890"/>
                  </a:lnTo>
                  <a:lnTo>
                    <a:pt x="666" y="3790"/>
                  </a:lnTo>
                  <a:lnTo>
                    <a:pt x="1143" y="3162"/>
                  </a:lnTo>
                  <a:lnTo>
                    <a:pt x="641" y="2874"/>
                  </a:lnTo>
                  <a:lnTo>
                    <a:pt x="1143" y="2573"/>
                  </a:lnTo>
                  <a:lnTo>
                    <a:pt x="666" y="1958"/>
                  </a:lnTo>
                  <a:lnTo>
                    <a:pt x="1444" y="1857"/>
                  </a:lnTo>
                  <a:lnTo>
                    <a:pt x="1293" y="1293"/>
                  </a:lnTo>
                  <a:lnTo>
                    <a:pt x="1858" y="1443"/>
                  </a:lnTo>
                  <a:lnTo>
                    <a:pt x="1971" y="665"/>
                  </a:lnTo>
                  <a:lnTo>
                    <a:pt x="2586" y="1142"/>
                  </a:lnTo>
                  <a:lnTo>
                    <a:pt x="2887" y="628"/>
                  </a:lnTo>
                  <a:close/>
                  <a:moveTo>
                    <a:pt x="2887" y="0"/>
                  </a:moveTo>
                  <a:lnTo>
                    <a:pt x="2498" y="665"/>
                  </a:lnTo>
                  <a:lnTo>
                    <a:pt x="1720" y="75"/>
                  </a:lnTo>
                  <a:lnTo>
                    <a:pt x="1594" y="1042"/>
                  </a:lnTo>
                  <a:lnTo>
                    <a:pt x="854" y="841"/>
                  </a:lnTo>
                  <a:lnTo>
                    <a:pt x="1055" y="1594"/>
                  </a:lnTo>
                  <a:lnTo>
                    <a:pt x="89" y="1719"/>
                  </a:lnTo>
                  <a:lnTo>
                    <a:pt x="678" y="2485"/>
                  </a:lnTo>
                  <a:lnTo>
                    <a:pt x="1" y="2874"/>
                  </a:lnTo>
                  <a:lnTo>
                    <a:pt x="678" y="3263"/>
                  </a:lnTo>
                  <a:lnTo>
                    <a:pt x="89" y="4028"/>
                  </a:lnTo>
                  <a:lnTo>
                    <a:pt x="1055" y="4154"/>
                  </a:lnTo>
                  <a:lnTo>
                    <a:pt x="854" y="4907"/>
                  </a:lnTo>
                  <a:lnTo>
                    <a:pt x="854" y="4907"/>
                  </a:lnTo>
                  <a:lnTo>
                    <a:pt x="1594" y="4706"/>
                  </a:lnTo>
                  <a:lnTo>
                    <a:pt x="1720" y="5672"/>
                  </a:lnTo>
                  <a:lnTo>
                    <a:pt x="2498" y="5070"/>
                  </a:lnTo>
                  <a:lnTo>
                    <a:pt x="2887" y="5747"/>
                  </a:lnTo>
                  <a:lnTo>
                    <a:pt x="3263" y="5070"/>
                  </a:lnTo>
                  <a:lnTo>
                    <a:pt x="4041" y="5672"/>
                  </a:lnTo>
                  <a:lnTo>
                    <a:pt x="4167" y="4706"/>
                  </a:lnTo>
                  <a:lnTo>
                    <a:pt x="4907" y="4907"/>
                  </a:lnTo>
                  <a:lnTo>
                    <a:pt x="4907" y="4907"/>
                  </a:lnTo>
                  <a:lnTo>
                    <a:pt x="4719" y="4154"/>
                  </a:lnTo>
                  <a:lnTo>
                    <a:pt x="5673" y="4028"/>
                  </a:lnTo>
                  <a:lnTo>
                    <a:pt x="5083" y="3263"/>
                  </a:lnTo>
                  <a:lnTo>
                    <a:pt x="5761" y="2874"/>
                  </a:lnTo>
                  <a:lnTo>
                    <a:pt x="5083" y="2485"/>
                  </a:lnTo>
                  <a:lnTo>
                    <a:pt x="5673" y="1719"/>
                  </a:lnTo>
                  <a:lnTo>
                    <a:pt x="4719" y="1594"/>
                  </a:lnTo>
                  <a:lnTo>
                    <a:pt x="4907" y="841"/>
                  </a:lnTo>
                  <a:lnTo>
                    <a:pt x="4167" y="1042"/>
                  </a:lnTo>
                  <a:lnTo>
                    <a:pt x="4041" y="75"/>
                  </a:lnTo>
                  <a:lnTo>
                    <a:pt x="3263" y="665"/>
                  </a:lnTo>
                  <a:lnTo>
                    <a:pt x="28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2732200" y="1169050"/>
              <a:ext cx="71225" cy="71225"/>
            </a:xfrm>
            <a:custGeom>
              <a:rect b="b" l="l" r="r" t="t"/>
              <a:pathLst>
                <a:path extrusionOk="0" h="2849" w="2849">
                  <a:moveTo>
                    <a:pt x="1431" y="327"/>
                  </a:moveTo>
                  <a:cubicBezTo>
                    <a:pt x="2033" y="327"/>
                    <a:pt x="2535" y="816"/>
                    <a:pt x="2535" y="1431"/>
                  </a:cubicBezTo>
                  <a:cubicBezTo>
                    <a:pt x="2535" y="2046"/>
                    <a:pt x="2033" y="2535"/>
                    <a:pt x="1431" y="2535"/>
                  </a:cubicBezTo>
                  <a:cubicBezTo>
                    <a:pt x="816" y="2535"/>
                    <a:pt x="314" y="2033"/>
                    <a:pt x="314" y="1431"/>
                  </a:cubicBezTo>
                  <a:cubicBezTo>
                    <a:pt x="314" y="816"/>
                    <a:pt x="816" y="327"/>
                    <a:pt x="1431" y="327"/>
                  </a:cubicBezTo>
                  <a:close/>
                  <a:moveTo>
                    <a:pt x="1431" y="0"/>
                  </a:moveTo>
                  <a:cubicBezTo>
                    <a:pt x="640" y="0"/>
                    <a:pt x="0" y="640"/>
                    <a:pt x="0" y="1431"/>
                  </a:cubicBezTo>
                  <a:cubicBezTo>
                    <a:pt x="0" y="2209"/>
                    <a:pt x="640" y="2849"/>
                    <a:pt x="1431" y="2849"/>
                  </a:cubicBezTo>
                  <a:cubicBezTo>
                    <a:pt x="2209" y="2849"/>
                    <a:pt x="2849" y="2209"/>
                    <a:pt x="2849" y="1431"/>
                  </a:cubicBezTo>
                  <a:cubicBezTo>
                    <a:pt x="2849" y="640"/>
                    <a:pt x="2209" y="0"/>
                    <a:pt x="1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814075" y="1254000"/>
              <a:ext cx="94225" cy="85800"/>
            </a:xfrm>
            <a:custGeom>
              <a:rect b="b" l="l" r="r" t="t"/>
              <a:pathLst>
                <a:path extrusionOk="0" h="3432" w="3769">
                  <a:moveTo>
                    <a:pt x="3033" y="318"/>
                  </a:moveTo>
                  <a:cubicBezTo>
                    <a:pt x="3103" y="318"/>
                    <a:pt x="3156" y="335"/>
                    <a:pt x="3188" y="367"/>
                  </a:cubicBezTo>
                  <a:cubicBezTo>
                    <a:pt x="3251" y="430"/>
                    <a:pt x="3251" y="630"/>
                    <a:pt x="3125" y="919"/>
                  </a:cubicBezTo>
                  <a:cubicBezTo>
                    <a:pt x="2962" y="731"/>
                    <a:pt x="2761" y="568"/>
                    <a:pt x="2510" y="480"/>
                  </a:cubicBezTo>
                  <a:cubicBezTo>
                    <a:pt x="2733" y="369"/>
                    <a:pt x="2910" y="318"/>
                    <a:pt x="3033" y="318"/>
                  </a:cubicBezTo>
                  <a:close/>
                  <a:moveTo>
                    <a:pt x="1996" y="693"/>
                  </a:moveTo>
                  <a:cubicBezTo>
                    <a:pt x="2397" y="693"/>
                    <a:pt x="2761" y="906"/>
                    <a:pt x="2962" y="1233"/>
                  </a:cubicBezTo>
                  <a:cubicBezTo>
                    <a:pt x="2611" y="1823"/>
                    <a:pt x="1996" y="2437"/>
                    <a:pt x="1419" y="2814"/>
                  </a:cubicBezTo>
                  <a:cubicBezTo>
                    <a:pt x="1080" y="2613"/>
                    <a:pt x="854" y="2249"/>
                    <a:pt x="854" y="1835"/>
                  </a:cubicBezTo>
                  <a:cubicBezTo>
                    <a:pt x="854" y="1208"/>
                    <a:pt x="1368" y="693"/>
                    <a:pt x="1996" y="693"/>
                  </a:cubicBezTo>
                  <a:close/>
                  <a:moveTo>
                    <a:pt x="3113" y="1597"/>
                  </a:moveTo>
                  <a:cubicBezTo>
                    <a:pt x="3261" y="2326"/>
                    <a:pt x="2695" y="2972"/>
                    <a:pt x="1998" y="2972"/>
                  </a:cubicBezTo>
                  <a:cubicBezTo>
                    <a:pt x="1927" y="2972"/>
                    <a:pt x="1855" y="2966"/>
                    <a:pt x="1783" y="2952"/>
                  </a:cubicBezTo>
                  <a:cubicBezTo>
                    <a:pt x="2272" y="2601"/>
                    <a:pt x="2761" y="2099"/>
                    <a:pt x="3113" y="1597"/>
                  </a:cubicBezTo>
                  <a:close/>
                  <a:moveTo>
                    <a:pt x="628" y="2325"/>
                  </a:moveTo>
                  <a:cubicBezTo>
                    <a:pt x="728" y="2588"/>
                    <a:pt x="892" y="2814"/>
                    <a:pt x="1105" y="2977"/>
                  </a:cubicBezTo>
                  <a:cubicBezTo>
                    <a:pt x="911" y="3074"/>
                    <a:pt x="752" y="3113"/>
                    <a:pt x="642" y="3113"/>
                  </a:cubicBezTo>
                  <a:cubicBezTo>
                    <a:pt x="568" y="3113"/>
                    <a:pt x="515" y="3095"/>
                    <a:pt x="490" y="3065"/>
                  </a:cubicBezTo>
                  <a:cubicBezTo>
                    <a:pt x="390" y="2977"/>
                    <a:pt x="427" y="2714"/>
                    <a:pt x="628" y="2325"/>
                  </a:cubicBezTo>
                  <a:close/>
                  <a:moveTo>
                    <a:pt x="3032" y="0"/>
                  </a:moveTo>
                  <a:cubicBezTo>
                    <a:pt x="2770" y="0"/>
                    <a:pt x="2430" y="129"/>
                    <a:pt x="2046" y="379"/>
                  </a:cubicBezTo>
                  <a:cubicBezTo>
                    <a:pt x="2024" y="378"/>
                    <a:pt x="2002" y="378"/>
                    <a:pt x="1980" y="378"/>
                  </a:cubicBezTo>
                  <a:cubicBezTo>
                    <a:pt x="1182" y="378"/>
                    <a:pt x="528" y="1042"/>
                    <a:pt x="540" y="1860"/>
                  </a:cubicBezTo>
                  <a:cubicBezTo>
                    <a:pt x="101" y="2513"/>
                    <a:pt x="1" y="3027"/>
                    <a:pt x="264" y="3291"/>
                  </a:cubicBezTo>
                  <a:cubicBezTo>
                    <a:pt x="365" y="3392"/>
                    <a:pt x="496" y="3431"/>
                    <a:pt x="638" y="3431"/>
                  </a:cubicBezTo>
                  <a:cubicBezTo>
                    <a:pt x="901" y="3431"/>
                    <a:pt x="1203" y="3296"/>
                    <a:pt x="1431" y="3165"/>
                  </a:cubicBezTo>
                  <a:cubicBezTo>
                    <a:pt x="1625" y="3248"/>
                    <a:pt x="1818" y="3286"/>
                    <a:pt x="2005" y="3286"/>
                  </a:cubicBezTo>
                  <a:cubicBezTo>
                    <a:pt x="2982" y="3286"/>
                    <a:pt x="3769" y="2257"/>
                    <a:pt x="3326" y="1245"/>
                  </a:cubicBezTo>
                  <a:cubicBezTo>
                    <a:pt x="3590" y="743"/>
                    <a:pt x="3615" y="354"/>
                    <a:pt x="3414" y="141"/>
                  </a:cubicBezTo>
                  <a:cubicBezTo>
                    <a:pt x="3320" y="47"/>
                    <a:pt x="3190" y="0"/>
                    <a:pt x="30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2621450" y="1270700"/>
              <a:ext cx="91950" cy="69100"/>
            </a:xfrm>
            <a:custGeom>
              <a:rect b="b" l="l" r="r" t="t"/>
              <a:pathLst>
                <a:path extrusionOk="0" h="2764" w="3678">
                  <a:moveTo>
                    <a:pt x="1833" y="314"/>
                  </a:moveTo>
                  <a:cubicBezTo>
                    <a:pt x="2787" y="314"/>
                    <a:pt x="3251" y="1468"/>
                    <a:pt x="2586" y="2133"/>
                  </a:cubicBezTo>
                  <a:cubicBezTo>
                    <a:pt x="2379" y="2340"/>
                    <a:pt x="2109" y="2444"/>
                    <a:pt x="1838" y="2444"/>
                  </a:cubicBezTo>
                  <a:cubicBezTo>
                    <a:pt x="1566" y="2444"/>
                    <a:pt x="1293" y="2340"/>
                    <a:pt x="1080" y="2133"/>
                  </a:cubicBezTo>
                  <a:cubicBezTo>
                    <a:pt x="415" y="1468"/>
                    <a:pt x="892" y="314"/>
                    <a:pt x="1833" y="314"/>
                  </a:cubicBezTo>
                  <a:close/>
                  <a:moveTo>
                    <a:pt x="1833" y="0"/>
                  </a:moveTo>
                  <a:cubicBezTo>
                    <a:pt x="616" y="0"/>
                    <a:pt x="1" y="1493"/>
                    <a:pt x="867" y="2359"/>
                  </a:cubicBezTo>
                  <a:cubicBezTo>
                    <a:pt x="1136" y="2629"/>
                    <a:pt x="1488" y="2764"/>
                    <a:pt x="1839" y="2764"/>
                  </a:cubicBezTo>
                  <a:cubicBezTo>
                    <a:pt x="2190" y="2764"/>
                    <a:pt x="2542" y="2629"/>
                    <a:pt x="2812" y="2359"/>
                  </a:cubicBezTo>
                  <a:cubicBezTo>
                    <a:pt x="3677" y="1493"/>
                    <a:pt x="3063" y="0"/>
                    <a:pt x="1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2822875" y="1068875"/>
              <a:ext cx="80650" cy="69125"/>
            </a:xfrm>
            <a:custGeom>
              <a:rect b="b" l="l" r="r" t="t"/>
              <a:pathLst>
                <a:path extrusionOk="0" h="2765" w="3226">
                  <a:moveTo>
                    <a:pt x="1837" y="322"/>
                  </a:moveTo>
                  <a:cubicBezTo>
                    <a:pt x="2386" y="322"/>
                    <a:pt x="2911" y="746"/>
                    <a:pt x="2911" y="1385"/>
                  </a:cubicBezTo>
                  <a:cubicBezTo>
                    <a:pt x="2911" y="1974"/>
                    <a:pt x="2435" y="2451"/>
                    <a:pt x="1845" y="2451"/>
                  </a:cubicBezTo>
                  <a:cubicBezTo>
                    <a:pt x="916" y="2451"/>
                    <a:pt x="427" y="1309"/>
                    <a:pt x="1092" y="632"/>
                  </a:cubicBezTo>
                  <a:cubicBezTo>
                    <a:pt x="1310" y="417"/>
                    <a:pt x="1576" y="322"/>
                    <a:pt x="1837" y="322"/>
                  </a:cubicBezTo>
                  <a:close/>
                  <a:moveTo>
                    <a:pt x="1833" y="1"/>
                  </a:moveTo>
                  <a:cubicBezTo>
                    <a:pt x="1496" y="1"/>
                    <a:pt x="1154" y="126"/>
                    <a:pt x="878" y="406"/>
                  </a:cubicBezTo>
                  <a:cubicBezTo>
                    <a:pt x="0" y="1284"/>
                    <a:pt x="640" y="2765"/>
                    <a:pt x="1845" y="2765"/>
                  </a:cubicBezTo>
                  <a:cubicBezTo>
                    <a:pt x="2610" y="2765"/>
                    <a:pt x="3225" y="2150"/>
                    <a:pt x="3225" y="1385"/>
                  </a:cubicBezTo>
                  <a:cubicBezTo>
                    <a:pt x="3225" y="552"/>
                    <a:pt x="2540" y="1"/>
                    <a:pt x="1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2632750" y="1069825"/>
              <a:ext cx="111400" cy="72650"/>
            </a:xfrm>
            <a:custGeom>
              <a:rect b="b" l="l" r="r" t="t"/>
              <a:pathLst>
                <a:path extrusionOk="0" h="2906" w="4456">
                  <a:moveTo>
                    <a:pt x="2260" y="317"/>
                  </a:moveTo>
                  <a:cubicBezTo>
                    <a:pt x="2623" y="317"/>
                    <a:pt x="2985" y="490"/>
                    <a:pt x="3213" y="832"/>
                  </a:cubicBezTo>
                  <a:cubicBezTo>
                    <a:pt x="2903" y="774"/>
                    <a:pt x="2566" y="746"/>
                    <a:pt x="2232" y="746"/>
                  </a:cubicBezTo>
                  <a:cubicBezTo>
                    <a:pt x="1917" y="746"/>
                    <a:pt x="1604" y="771"/>
                    <a:pt x="1318" y="819"/>
                  </a:cubicBezTo>
                  <a:cubicBezTo>
                    <a:pt x="1548" y="484"/>
                    <a:pt x="1904" y="317"/>
                    <a:pt x="2260" y="317"/>
                  </a:cubicBezTo>
                  <a:close/>
                  <a:moveTo>
                    <a:pt x="3702" y="1296"/>
                  </a:moveTo>
                  <a:lnTo>
                    <a:pt x="3702" y="1296"/>
                  </a:lnTo>
                  <a:cubicBezTo>
                    <a:pt x="4004" y="1409"/>
                    <a:pt x="4142" y="1547"/>
                    <a:pt x="4142" y="1648"/>
                  </a:cubicBezTo>
                  <a:cubicBezTo>
                    <a:pt x="4142" y="1761"/>
                    <a:pt x="3953" y="1924"/>
                    <a:pt x="3589" y="2037"/>
                  </a:cubicBezTo>
                  <a:cubicBezTo>
                    <a:pt x="3690" y="1811"/>
                    <a:pt x="3740" y="1560"/>
                    <a:pt x="3702" y="1296"/>
                  </a:cubicBezTo>
                  <a:close/>
                  <a:moveTo>
                    <a:pt x="816" y="1271"/>
                  </a:moveTo>
                  <a:lnTo>
                    <a:pt x="816" y="1271"/>
                  </a:lnTo>
                  <a:cubicBezTo>
                    <a:pt x="791" y="1547"/>
                    <a:pt x="829" y="1823"/>
                    <a:pt x="942" y="2062"/>
                  </a:cubicBezTo>
                  <a:cubicBezTo>
                    <a:pt x="527" y="1936"/>
                    <a:pt x="327" y="1773"/>
                    <a:pt x="327" y="1648"/>
                  </a:cubicBezTo>
                  <a:cubicBezTo>
                    <a:pt x="327" y="1547"/>
                    <a:pt x="477" y="1397"/>
                    <a:pt x="816" y="1271"/>
                  </a:cubicBezTo>
                  <a:close/>
                  <a:moveTo>
                    <a:pt x="2234" y="1058"/>
                  </a:moveTo>
                  <a:cubicBezTo>
                    <a:pt x="2648" y="1058"/>
                    <a:pt x="3037" y="1096"/>
                    <a:pt x="3364" y="1183"/>
                  </a:cubicBezTo>
                  <a:cubicBezTo>
                    <a:pt x="3539" y="1911"/>
                    <a:pt x="3000" y="2589"/>
                    <a:pt x="2259" y="2589"/>
                  </a:cubicBezTo>
                  <a:cubicBezTo>
                    <a:pt x="1519" y="2589"/>
                    <a:pt x="979" y="1899"/>
                    <a:pt x="1155" y="1171"/>
                  </a:cubicBezTo>
                  <a:cubicBezTo>
                    <a:pt x="1481" y="1096"/>
                    <a:pt x="1845" y="1058"/>
                    <a:pt x="2234" y="1058"/>
                  </a:cubicBezTo>
                  <a:close/>
                  <a:moveTo>
                    <a:pt x="2262" y="1"/>
                  </a:moveTo>
                  <a:cubicBezTo>
                    <a:pt x="1711" y="1"/>
                    <a:pt x="1160" y="302"/>
                    <a:pt x="916" y="907"/>
                  </a:cubicBezTo>
                  <a:cubicBezTo>
                    <a:pt x="327" y="1070"/>
                    <a:pt x="0" y="1334"/>
                    <a:pt x="0" y="1648"/>
                  </a:cubicBezTo>
                  <a:cubicBezTo>
                    <a:pt x="0" y="2012"/>
                    <a:pt x="440" y="2300"/>
                    <a:pt x="1218" y="2451"/>
                  </a:cubicBezTo>
                  <a:cubicBezTo>
                    <a:pt x="1503" y="2755"/>
                    <a:pt x="1884" y="2906"/>
                    <a:pt x="2265" y="2906"/>
                  </a:cubicBezTo>
                  <a:cubicBezTo>
                    <a:pt x="2653" y="2906"/>
                    <a:pt x="3041" y="2749"/>
                    <a:pt x="3326" y="2438"/>
                  </a:cubicBezTo>
                  <a:cubicBezTo>
                    <a:pt x="4041" y="2288"/>
                    <a:pt x="4455" y="1999"/>
                    <a:pt x="4455" y="1648"/>
                  </a:cubicBezTo>
                  <a:cubicBezTo>
                    <a:pt x="4455" y="1347"/>
                    <a:pt x="4154" y="1096"/>
                    <a:pt x="3614" y="920"/>
                  </a:cubicBezTo>
                  <a:cubicBezTo>
                    <a:pt x="3375" y="308"/>
                    <a:pt x="2818" y="1"/>
                    <a:pt x="2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2772350" y="1200425"/>
              <a:ext cx="7875" cy="7850"/>
            </a:xfrm>
            <a:custGeom>
              <a:rect b="b" l="l" r="r" t="t"/>
              <a:pathLst>
                <a:path extrusionOk="0" h="314" w="315">
                  <a:moveTo>
                    <a:pt x="1" y="0"/>
                  </a:moveTo>
                  <a:lnTo>
                    <a:pt x="1" y="314"/>
                  </a:lnTo>
                  <a:lnTo>
                    <a:pt x="314" y="3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2756675" y="1200425"/>
              <a:ext cx="7850" cy="7850"/>
            </a:xfrm>
            <a:custGeom>
              <a:rect b="b" l="l" r="r" t="t"/>
              <a:pathLst>
                <a:path extrusionOk="0" h="314" w="314">
                  <a:moveTo>
                    <a:pt x="0" y="0"/>
                  </a:moveTo>
                  <a:lnTo>
                    <a:pt x="0" y="314"/>
                  </a:lnTo>
                  <a:lnTo>
                    <a:pt x="314" y="3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5" name="Google Shape;465;p31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4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2"/>
          <p:cNvSpPr txBox="1"/>
          <p:nvPr>
            <p:ph type="title"/>
          </p:nvPr>
        </p:nvSpPr>
        <p:spPr>
          <a:xfrm>
            <a:off x="1067750" y="1294125"/>
            <a:ext cx="3124800" cy="59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Star Systems</a:t>
            </a:r>
            <a:endParaRPr/>
          </a:p>
        </p:txBody>
      </p:sp>
      <p:sp>
        <p:nvSpPr>
          <p:cNvPr id="471" name="Google Shape;471;p32"/>
          <p:cNvSpPr txBox="1"/>
          <p:nvPr>
            <p:ph idx="1" type="subTitle"/>
          </p:nvPr>
        </p:nvSpPr>
        <p:spPr>
          <a:xfrm>
            <a:off x="1067750" y="1886325"/>
            <a:ext cx="3124800" cy="17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Novas are fusion reactions </a:t>
            </a:r>
            <a:r>
              <a:rPr lang="en"/>
              <a:t>occurring</a:t>
            </a:r>
            <a:r>
              <a:rPr lang="en"/>
              <a:t> as a result of two orbiting stars, particularly one red giant, and one white </a:t>
            </a:r>
            <a:r>
              <a:rPr lang="en"/>
              <a:t>dwarf, this is necessary for the process of the white dwarf accreting matter from the red giant.This results in a flare/burst that from the fusion reaction in the red giant that potentially produce an influx of gravitational potential energy, released as neutrinos</a:t>
            </a:r>
            <a:endParaRPr/>
          </a:p>
        </p:txBody>
      </p:sp>
      <p:sp>
        <p:nvSpPr>
          <p:cNvPr id="472" name="Google Shape;472;p32"/>
          <p:cNvSpPr txBox="1"/>
          <p:nvPr>
            <p:ph idx="4"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nova; the leading theory</a:t>
            </a:r>
            <a:endParaRPr/>
          </a:p>
        </p:txBody>
      </p:sp>
      <p:cxnSp>
        <p:nvCxnSpPr>
          <p:cNvPr id="473" name="Google Shape;473;p32"/>
          <p:cNvCxnSpPr/>
          <p:nvPr/>
        </p:nvCxnSpPr>
        <p:spPr>
          <a:xfrm>
            <a:off x="3703325" y="1128725"/>
            <a:ext cx="1740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4" name="Google Shape;4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825" y="1729250"/>
            <a:ext cx="2960698" cy="2251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5" name="Google Shape;475;p32"/>
          <p:cNvSpPr txBox="1"/>
          <p:nvPr/>
        </p:nvSpPr>
        <p:spPr>
          <a:xfrm>
            <a:off x="3869875" y="4045200"/>
            <a:ext cx="4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NASA, ESA, M. Stute, M. Karovska, D. de Martin &amp; M. Zamani (ESA/Hubble)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76" name="Google Shape;476;p32"/>
          <p:cNvSpPr txBox="1"/>
          <p:nvPr/>
        </p:nvSpPr>
        <p:spPr>
          <a:xfrm>
            <a:off x="8617975" y="4045200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5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3"/>
          <p:cNvSpPr/>
          <p:nvPr/>
        </p:nvSpPr>
        <p:spPr>
          <a:xfrm flipH="1">
            <a:off x="1214900" y="3929550"/>
            <a:ext cx="4156500" cy="465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82" name="Google Shape;482;p33"/>
          <p:cNvSpPr/>
          <p:nvPr/>
        </p:nvSpPr>
        <p:spPr>
          <a:xfrm>
            <a:off x="4075875" y="765250"/>
            <a:ext cx="1163700" cy="1163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3"/>
          <p:cNvSpPr txBox="1"/>
          <p:nvPr>
            <p:ph type="title"/>
          </p:nvPr>
        </p:nvSpPr>
        <p:spPr>
          <a:xfrm>
            <a:off x="1109550" y="2014150"/>
            <a:ext cx="3957000" cy="15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i="1" lang="en"/>
              <a:t>HALO </a:t>
            </a:r>
            <a:endParaRPr i="1"/>
          </a:p>
        </p:txBody>
      </p:sp>
      <p:sp>
        <p:nvSpPr>
          <p:cNvPr id="484" name="Google Shape;484;p33"/>
          <p:cNvSpPr txBox="1"/>
          <p:nvPr>
            <p:ph idx="2" type="title"/>
          </p:nvPr>
        </p:nvSpPr>
        <p:spPr>
          <a:xfrm>
            <a:off x="4006125" y="680050"/>
            <a:ext cx="1303200" cy="133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85" name="Google Shape;485;p33"/>
          <p:cNvSpPr txBox="1"/>
          <p:nvPr>
            <p:ph idx="1" type="subTitle"/>
          </p:nvPr>
        </p:nvSpPr>
        <p:spPr>
          <a:xfrm>
            <a:off x="1414350" y="3989375"/>
            <a:ext cx="3740400" cy="38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HALO? What data does it give us?</a:t>
            </a:r>
            <a:endParaRPr/>
          </a:p>
        </p:txBody>
      </p:sp>
      <p:cxnSp>
        <p:nvCxnSpPr>
          <p:cNvPr id="486" name="Google Shape;486;p33"/>
          <p:cNvCxnSpPr/>
          <p:nvPr/>
        </p:nvCxnSpPr>
        <p:spPr>
          <a:xfrm>
            <a:off x="1214988" y="3758750"/>
            <a:ext cx="4068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7" name="Google Shape;487;p33"/>
          <p:cNvSpPr/>
          <p:nvPr/>
        </p:nvSpPr>
        <p:spPr>
          <a:xfrm flipH="1">
            <a:off x="1414353" y="4021800"/>
            <a:ext cx="281100" cy="2811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994325" y="814025"/>
            <a:ext cx="865200" cy="865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9" name="Google Shape;489;p33"/>
          <p:cNvGrpSpPr/>
          <p:nvPr/>
        </p:nvGrpSpPr>
        <p:grpSpPr>
          <a:xfrm>
            <a:off x="1198124" y="1013820"/>
            <a:ext cx="457612" cy="465612"/>
            <a:chOff x="2621450" y="1068875"/>
            <a:chExt cx="286850" cy="270925"/>
          </a:xfrm>
        </p:grpSpPr>
        <p:sp>
          <p:nvSpPr>
            <p:cNvPr id="490" name="Google Shape;490;p33"/>
            <p:cNvSpPr/>
            <p:nvPr/>
          </p:nvSpPr>
          <p:spPr>
            <a:xfrm>
              <a:off x="2695800" y="1132975"/>
              <a:ext cx="144025" cy="143700"/>
            </a:xfrm>
            <a:custGeom>
              <a:rect b="b" l="l" r="r" t="t"/>
              <a:pathLst>
                <a:path extrusionOk="0" h="5748" w="5761">
                  <a:moveTo>
                    <a:pt x="2887" y="628"/>
                  </a:moveTo>
                  <a:lnTo>
                    <a:pt x="3176" y="1142"/>
                  </a:lnTo>
                  <a:lnTo>
                    <a:pt x="3790" y="665"/>
                  </a:lnTo>
                  <a:lnTo>
                    <a:pt x="3903" y="1443"/>
                  </a:lnTo>
                  <a:lnTo>
                    <a:pt x="4468" y="1293"/>
                  </a:lnTo>
                  <a:lnTo>
                    <a:pt x="4318" y="1857"/>
                  </a:lnTo>
                  <a:lnTo>
                    <a:pt x="5096" y="1958"/>
                  </a:lnTo>
                  <a:lnTo>
                    <a:pt x="4619" y="2573"/>
                  </a:lnTo>
                  <a:lnTo>
                    <a:pt x="5121" y="2874"/>
                  </a:lnTo>
                  <a:lnTo>
                    <a:pt x="4619" y="3162"/>
                  </a:lnTo>
                  <a:lnTo>
                    <a:pt x="5096" y="3790"/>
                  </a:lnTo>
                  <a:lnTo>
                    <a:pt x="4318" y="3890"/>
                  </a:lnTo>
                  <a:lnTo>
                    <a:pt x="4468" y="4455"/>
                  </a:lnTo>
                  <a:lnTo>
                    <a:pt x="3903" y="4304"/>
                  </a:lnTo>
                  <a:lnTo>
                    <a:pt x="3790" y="5082"/>
                  </a:lnTo>
                  <a:lnTo>
                    <a:pt x="3176" y="4606"/>
                  </a:lnTo>
                  <a:lnTo>
                    <a:pt x="2887" y="5120"/>
                  </a:lnTo>
                  <a:lnTo>
                    <a:pt x="2586" y="4606"/>
                  </a:lnTo>
                  <a:lnTo>
                    <a:pt x="1971" y="5082"/>
                  </a:lnTo>
                  <a:lnTo>
                    <a:pt x="1858" y="4304"/>
                  </a:lnTo>
                  <a:lnTo>
                    <a:pt x="1293" y="4455"/>
                  </a:lnTo>
                  <a:lnTo>
                    <a:pt x="1444" y="3890"/>
                  </a:lnTo>
                  <a:lnTo>
                    <a:pt x="666" y="3790"/>
                  </a:lnTo>
                  <a:lnTo>
                    <a:pt x="1143" y="3162"/>
                  </a:lnTo>
                  <a:lnTo>
                    <a:pt x="641" y="2874"/>
                  </a:lnTo>
                  <a:lnTo>
                    <a:pt x="1143" y="2573"/>
                  </a:lnTo>
                  <a:lnTo>
                    <a:pt x="666" y="1958"/>
                  </a:lnTo>
                  <a:lnTo>
                    <a:pt x="1444" y="1857"/>
                  </a:lnTo>
                  <a:lnTo>
                    <a:pt x="1293" y="1293"/>
                  </a:lnTo>
                  <a:lnTo>
                    <a:pt x="1858" y="1443"/>
                  </a:lnTo>
                  <a:lnTo>
                    <a:pt x="1971" y="665"/>
                  </a:lnTo>
                  <a:lnTo>
                    <a:pt x="2586" y="1142"/>
                  </a:lnTo>
                  <a:lnTo>
                    <a:pt x="2887" y="628"/>
                  </a:lnTo>
                  <a:close/>
                  <a:moveTo>
                    <a:pt x="2887" y="0"/>
                  </a:moveTo>
                  <a:lnTo>
                    <a:pt x="2498" y="665"/>
                  </a:lnTo>
                  <a:lnTo>
                    <a:pt x="1720" y="75"/>
                  </a:lnTo>
                  <a:lnTo>
                    <a:pt x="1594" y="1042"/>
                  </a:lnTo>
                  <a:lnTo>
                    <a:pt x="854" y="841"/>
                  </a:lnTo>
                  <a:lnTo>
                    <a:pt x="1055" y="1594"/>
                  </a:lnTo>
                  <a:lnTo>
                    <a:pt x="89" y="1719"/>
                  </a:lnTo>
                  <a:lnTo>
                    <a:pt x="678" y="2485"/>
                  </a:lnTo>
                  <a:lnTo>
                    <a:pt x="1" y="2874"/>
                  </a:lnTo>
                  <a:lnTo>
                    <a:pt x="678" y="3263"/>
                  </a:lnTo>
                  <a:lnTo>
                    <a:pt x="89" y="4028"/>
                  </a:lnTo>
                  <a:lnTo>
                    <a:pt x="1055" y="4154"/>
                  </a:lnTo>
                  <a:lnTo>
                    <a:pt x="854" y="4907"/>
                  </a:lnTo>
                  <a:lnTo>
                    <a:pt x="854" y="4907"/>
                  </a:lnTo>
                  <a:lnTo>
                    <a:pt x="1594" y="4706"/>
                  </a:lnTo>
                  <a:lnTo>
                    <a:pt x="1720" y="5672"/>
                  </a:lnTo>
                  <a:lnTo>
                    <a:pt x="2498" y="5070"/>
                  </a:lnTo>
                  <a:lnTo>
                    <a:pt x="2887" y="5747"/>
                  </a:lnTo>
                  <a:lnTo>
                    <a:pt x="3263" y="5070"/>
                  </a:lnTo>
                  <a:lnTo>
                    <a:pt x="4041" y="5672"/>
                  </a:lnTo>
                  <a:lnTo>
                    <a:pt x="4167" y="4706"/>
                  </a:lnTo>
                  <a:lnTo>
                    <a:pt x="4907" y="4907"/>
                  </a:lnTo>
                  <a:lnTo>
                    <a:pt x="4907" y="4907"/>
                  </a:lnTo>
                  <a:lnTo>
                    <a:pt x="4719" y="4154"/>
                  </a:lnTo>
                  <a:lnTo>
                    <a:pt x="5673" y="4028"/>
                  </a:lnTo>
                  <a:lnTo>
                    <a:pt x="5083" y="3263"/>
                  </a:lnTo>
                  <a:lnTo>
                    <a:pt x="5761" y="2874"/>
                  </a:lnTo>
                  <a:lnTo>
                    <a:pt x="5083" y="2485"/>
                  </a:lnTo>
                  <a:lnTo>
                    <a:pt x="5673" y="1719"/>
                  </a:lnTo>
                  <a:lnTo>
                    <a:pt x="4719" y="1594"/>
                  </a:lnTo>
                  <a:lnTo>
                    <a:pt x="4907" y="841"/>
                  </a:lnTo>
                  <a:lnTo>
                    <a:pt x="4167" y="1042"/>
                  </a:lnTo>
                  <a:lnTo>
                    <a:pt x="4041" y="75"/>
                  </a:lnTo>
                  <a:lnTo>
                    <a:pt x="3263" y="665"/>
                  </a:lnTo>
                  <a:lnTo>
                    <a:pt x="28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2732200" y="1169050"/>
              <a:ext cx="71225" cy="71225"/>
            </a:xfrm>
            <a:custGeom>
              <a:rect b="b" l="l" r="r" t="t"/>
              <a:pathLst>
                <a:path extrusionOk="0" h="2849" w="2849">
                  <a:moveTo>
                    <a:pt x="1431" y="327"/>
                  </a:moveTo>
                  <a:cubicBezTo>
                    <a:pt x="2033" y="327"/>
                    <a:pt x="2535" y="816"/>
                    <a:pt x="2535" y="1431"/>
                  </a:cubicBezTo>
                  <a:cubicBezTo>
                    <a:pt x="2535" y="2046"/>
                    <a:pt x="2033" y="2535"/>
                    <a:pt x="1431" y="2535"/>
                  </a:cubicBezTo>
                  <a:cubicBezTo>
                    <a:pt x="816" y="2535"/>
                    <a:pt x="314" y="2033"/>
                    <a:pt x="314" y="1431"/>
                  </a:cubicBezTo>
                  <a:cubicBezTo>
                    <a:pt x="314" y="816"/>
                    <a:pt x="816" y="327"/>
                    <a:pt x="1431" y="327"/>
                  </a:cubicBezTo>
                  <a:close/>
                  <a:moveTo>
                    <a:pt x="1431" y="0"/>
                  </a:moveTo>
                  <a:cubicBezTo>
                    <a:pt x="640" y="0"/>
                    <a:pt x="0" y="640"/>
                    <a:pt x="0" y="1431"/>
                  </a:cubicBezTo>
                  <a:cubicBezTo>
                    <a:pt x="0" y="2209"/>
                    <a:pt x="640" y="2849"/>
                    <a:pt x="1431" y="2849"/>
                  </a:cubicBezTo>
                  <a:cubicBezTo>
                    <a:pt x="2209" y="2849"/>
                    <a:pt x="2849" y="2209"/>
                    <a:pt x="2849" y="1431"/>
                  </a:cubicBezTo>
                  <a:cubicBezTo>
                    <a:pt x="2849" y="640"/>
                    <a:pt x="2209" y="0"/>
                    <a:pt x="1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2814075" y="1254000"/>
              <a:ext cx="94225" cy="85800"/>
            </a:xfrm>
            <a:custGeom>
              <a:rect b="b" l="l" r="r" t="t"/>
              <a:pathLst>
                <a:path extrusionOk="0" h="3432" w="3769">
                  <a:moveTo>
                    <a:pt x="3033" y="318"/>
                  </a:moveTo>
                  <a:cubicBezTo>
                    <a:pt x="3103" y="318"/>
                    <a:pt x="3156" y="335"/>
                    <a:pt x="3188" y="367"/>
                  </a:cubicBezTo>
                  <a:cubicBezTo>
                    <a:pt x="3251" y="430"/>
                    <a:pt x="3251" y="630"/>
                    <a:pt x="3125" y="919"/>
                  </a:cubicBezTo>
                  <a:cubicBezTo>
                    <a:pt x="2962" y="731"/>
                    <a:pt x="2761" y="568"/>
                    <a:pt x="2510" y="480"/>
                  </a:cubicBezTo>
                  <a:cubicBezTo>
                    <a:pt x="2733" y="369"/>
                    <a:pt x="2910" y="318"/>
                    <a:pt x="3033" y="318"/>
                  </a:cubicBezTo>
                  <a:close/>
                  <a:moveTo>
                    <a:pt x="1996" y="693"/>
                  </a:moveTo>
                  <a:cubicBezTo>
                    <a:pt x="2397" y="693"/>
                    <a:pt x="2761" y="906"/>
                    <a:pt x="2962" y="1233"/>
                  </a:cubicBezTo>
                  <a:cubicBezTo>
                    <a:pt x="2611" y="1823"/>
                    <a:pt x="1996" y="2437"/>
                    <a:pt x="1419" y="2814"/>
                  </a:cubicBezTo>
                  <a:cubicBezTo>
                    <a:pt x="1080" y="2613"/>
                    <a:pt x="854" y="2249"/>
                    <a:pt x="854" y="1835"/>
                  </a:cubicBezTo>
                  <a:cubicBezTo>
                    <a:pt x="854" y="1208"/>
                    <a:pt x="1368" y="693"/>
                    <a:pt x="1996" y="693"/>
                  </a:cubicBezTo>
                  <a:close/>
                  <a:moveTo>
                    <a:pt x="3113" y="1597"/>
                  </a:moveTo>
                  <a:cubicBezTo>
                    <a:pt x="3261" y="2326"/>
                    <a:pt x="2695" y="2972"/>
                    <a:pt x="1998" y="2972"/>
                  </a:cubicBezTo>
                  <a:cubicBezTo>
                    <a:pt x="1927" y="2972"/>
                    <a:pt x="1855" y="2966"/>
                    <a:pt x="1783" y="2952"/>
                  </a:cubicBezTo>
                  <a:cubicBezTo>
                    <a:pt x="2272" y="2601"/>
                    <a:pt x="2761" y="2099"/>
                    <a:pt x="3113" y="1597"/>
                  </a:cubicBezTo>
                  <a:close/>
                  <a:moveTo>
                    <a:pt x="628" y="2325"/>
                  </a:moveTo>
                  <a:cubicBezTo>
                    <a:pt x="728" y="2588"/>
                    <a:pt x="892" y="2814"/>
                    <a:pt x="1105" y="2977"/>
                  </a:cubicBezTo>
                  <a:cubicBezTo>
                    <a:pt x="911" y="3074"/>
                    <a:pt x="752" y="3113"/>
                    <a:pt x="642" y="3113"/>
                  </a:cubicBezTo>
                  <a:cubicBezTo>
                    <a:pt x="568" y="3113"/>
                    <a:pt x="515" y="3095"/>
                    <a:pt x="490" y="3065"/>
                  </a:cubicBezTo>
                  <a:cubicBezTo>
                    <a:pt x="390" y="2977"/>
                    <a:pt x="427" y="2714"/>
                    <a:pt x="628" y="2325"/>
                  </a:cubicBezTo>
                  <a:close/>
                  <a:moveTo>
                    <a:pt x="3032" y="0"/>
                  </a:moveTo>
                  <a:cubicBezTo>
                    <a:pt x="2770" y="0"/>
                    <a:pt x="2430" y="129"/>
                    <a:pt x="2046" y="379"/>
                  </a:cubicBezTo>
                  <a:cubicBezTo>
                    <a:pt x="2024" y="378"/>
                    <a:pt x="2002" y="378"/>
                    <a:pt x="1980" y="378"/>
                  </a:cubicBezTo>
                  <a:cubicBezTo>
                    <a:pt x="1182" y="378"/>
                    <a:pt x="528" y="1042"/>
                    <a:pt x="540" y="1860"/>
                  </a:cubicBezTo>
                  <a:cubicBezTo>
                    <a:pt x="101" y="2513"/>
                    <a:pt x="1" y="3027"/>
                    <a:pt x="264" y="3291"/>
                  </a:cubicBezTo>
                  <a:cubicBezTo>
                    <a:pt x="365" y="3392"/>
                    <a:pt x="496" y="3431"/>
                    <a:pt x="638" y="3431"/>
                  </a:cubicBezTo>
                  <a:cubicBezTo>
                    <a:pt x="901" y="3431"/>
                    <a:pt x="1203" y="3296"/>
                    <a:pt x="1431" y="3165"/>
                  </a:cubicBezTo>
                  <a:cubicBezTo>
                    <a:pt x="1625" y="3248"/>
                    <a:pt x="1818" y="3286"/>
                    <a:pt x="2005" y="3286"/>
                  </a:cubicBezTo>
                  <a:cubicBezTo>
                    <a:pt x="2982" y="3286"/>
                    <a:pt x="3769" y="2257"/>
                    <a:pt x="3326" y="1245"/>
                  </a:cubicBezTo>
                  <a:cubicBezTo>
                    <a:pt x="3590" y="743"/>
                    <a:pt x="3615" y="354"/>
                    <a:pt x="3414" y="141"/>
                  </a:cubicBezTo>
                  <a:cubicBezTo>
                    <a:pt x="3320" y="47"/>
                    <a:pt x="3190" y="0"/>
                    <a:pt x="30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2621450" y="1270700"/>
              <a:ext cx="91950" cy="69100"/>
            </a:xfrm>
            <a:custGeom>
              <a:rect b="b" l="l" r="r" t="t"/>
              <a:pathLst>
                <a:path extrusionOk="0" h="2764" w="3678">
                  <a:moveTo>
                    <a:pt x="1833" y="314"/>
                  </a:moveTo>
                  <a:cubicBezTo>
                    <a:pt x="2787" y="314"/>
                    <a:pt x="3251" y="1468"/>
                    <a:pt x="2586" y="2133"/>
                  </a:cubicBezTo>
                  <a:cubicBezTo>
                    <a:pt x="2379" y="2340"/>
                    <a:pt x="2109" y="2444"/>
                    <a:pt x="1838" y="2444"/>
                  </a:cubicBezTo>
                  <a:cubicBezTo>
                    <a:pt x="1566" y="2444"/>
                    <a:pt x="1293" y="2340"/>
                    <a:pt x="1080" y="2133"/>
                  </a:cubicBezTo>
                  <a:cubicBezTo>
                    <a:pt x="415" y="1468"/>
                    <a:pt x="892" y="314"/>
                    <a:pt x="1833" y="314"/>
                  </a:cubicBezTo>
                  <a:close/>
                  <a:moveTo>
                    <a:pt x="1833" y="0"/>
                  </a:moveTo>
                  <a:cubicBezTo>
                    <a:pt x="616" y="0"/>
                    <a:pt x="1" y="1493"/>
                    <a:pt x="867" y="2359"/>
                  </a:cubicBezTo>
                  <a:cubicBezTo>
                    <a:pt x="1136" y="2629"/>
                    <a:pt x="1488" y="2764"/>
                    <a:pt x="1839" y="2764"/>
                  </a:cubicBezTo>
                  <a:cubicBezTo>
                    <a:pt x="2190" y="2764"/>
                    <a:pt x="2542" y="2629"/>
                    <a:pt x="2812" y="2359"/>
                  </a:cubicBezTo>
                  <a:cubicBezTo>
                    <a:pt x="3677" y="1493"/>
                    <a:pt x="3063" y="0"/>
                    <a:pt x="1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2822875" y="1068875"/>
              <a:ext cx="80650" cy="69125"/>
            </a:xfrm>
            <a:custGeom>
              <a:rect b="b" l="l" r="r" t="t"/>
              <a:pathLst>
                <a:path extrusionOk="0" h="2765" w="3226">
                  <a:moveTo>
                    <a:pt x="1837" y="322"/>
                  </a:moveTo>
                  <a:cubicBezTo>
                    <a:pt x="2386" y="322"/>
                    <a:pt x="2911" y="746"/>
                    <a:pt x="2911" y="1385"/>
                  </a:cubicBezTo>
                  <a:cubicBezTo>
                    <a:pt x="2911" y="1974"/>
                    <a:pt x="2435" y="2451"/>
                    <a:pt x="1845" y="2451"/>
                  </a:cubicBezTo>
                  <a:cubicBezTo>
                    <a:pt x="916" y="2451"/>
                    <a:pt x="427" y="1309"/>
                    <a:pt x="1092" y="632"/>
                  </a:cubicBezTo>
                  <a:cubicBezTo>
                    <a:pt x="1310" y="417"/>
                    <a:pt x="1576" y="322"/>
                    <a:pt x="1837" y="322"/>
                  </a:cubicBezTo>
                  <a:close/>
                  <a:moveTo>
                    <a:pt x="1833" y="1"/>
                  </a:moveTo>
                  <a:cubicBezTo>
                    <a:pt x="1496" y="1"/>
                    <a:pt x="1154" y="126"/>
                    <a:pt x="878" y="406"/>
                  </a:cubicBezTo>
                  <a:cubicBezTo>
                    <a:pt x="0" y="1284"/>
                    <a:pt x="640" y="2765"/>
                    <a:pt x="1845" y="2765"/>
                  </a:cubicBezTo>
                  <a:cubicBezTo>
                    <a:pt x="2610" y="2765"/>
                    <a:pt x="3225" y="2150"/>
                    <a:pt x="3225" y="1385"/>
                  </a:cubicBezTo>
                  <a:cubicBezTo>
                    <a:pt x="3225" y="552"/>
                    <a:pt x="2540" y="1"/>
                    <a:pt x="1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2632750" y="1069825"/>
              <a:ext cx="111400" cy="72650"/>
            </a:xfrm>
            <a:custGeom>
              <a:rect b="b" l="l" r="r" t="t"/>
              <a:pathLst>
                <a:path extrusionOk="0" h="2906" w="4456">
                  <a:moveTo>
                    <a:pt x="2260" y="317"/>
                  </a:moveTo>
                  <a:cubicBezTo>
                    <a:pt x="2623" y="317"/>
                    <a:pt x="2985" y="490"/>
                    <a:pt x="3213" y="832"/>
                  </a:cubicBezTo>
                  <a:cubicBezTo>
                    <a:pt x="2903" y="774"/>
                    <a:pt x="2566" y="746"/>
                    <a:pt x="2232" y="746"/>
                  </a:cubicBezTo>
                  <a:cubicBezTo>
                    <a:pt x="1917" y="746"/>
                    <a:pt x="1604" y="771"/>
                    <a:pt x="1318" y="819"/>
                  </a:cubicBezTo>
                  <a:cubicBezTo>
                    <a:pt x="1548" y="484"/>
                    <a:pt x="1904" y="317"/>
                    <a:pt x="2260" y="317"/>
                  </a:cubicBezTo>
                  <a:close/>
                  <a:moveTo>
                    <a:pt x="3702" y="1296"/>
                  </a:moveTo>
                  <a:lnTo>
                    <a:pt x="3702" y="1296"/>
                  </a:lnTo>
                  <a:cubicBezTo>
                    <a:pt x="4004" y="1409"/>
                    <a:pt x="4142" y="1547"/>
                    <a:pt x="4142" y="1648"/>
                  </a:cubicBezTo>
                  <a:cubicBezTo>
                    <a:pt x="4142" y="1761"/>
                    <a:pt x="3953" y="1924"/>
                    <a:pt x="3589" y="2037"/>
                  </a:cubicBezTo>
                  <a:cubicBezTo>
                    <a:pt x="3690" y="1811"/>
                    <a:pt x="3740" y="1560"/>
                    <a:pt x="3702" y="1296"/>
                  </a:cubicBezTo>
                  <a:close/>
                  <a:moveTo>
                    <a:pt x="816" y="1271"/>
                  </a:moveTo>
                  <a:lnTo>
                    <a:pt x="816" y="1271"/>
                  </a:lnTo>
                  <a:cubicBezTo>
                    <a:pt x="791" y="1547"/>
                    <a:pt x="829" y="1823"/>
                    <a:pt x="942" y="2062"/>
                  </a:cubicBezTo>
                  <a:cubicBezTo>
                    <a:pt x="527" y="1936"/>
                    <a:pt x="327" y="1773"/>
                    <a:pt x="327" y="1648"/>
                  </a:cubicBezTo>
                  <a:cubicBezTo>
                    <a:pt x="327" y="1547"/>
                    <a:pt x="477" y="1397"/>
                    <a:pt x="816" y="1271"/>
                  </a:cubicBezTo>
                  <a:close/>
                  <a:moveTo>
                    <a:pt x="2234" y="1058"/>
                  </a:moveTo>
                  <a:cubicBezTo>
                    <a:pt x="2648" y="1058"/>
                    <a:pt x="3037" y="1096"/>
                    <a:pt x="3364" y="1183"/>
                  </a:cubicBezTo>
                  <a:cubicBezTo>
                    <a:pt x="3539" y="1911"/>
                    <a:pt x="3000" y="2589"/>
                    <a:pt x="2259" y="2589"/>
                  </a:cubicBezTo>
                  <a:cubicBezTo>
                    <a:pt x="1519" y="2589"/>
                    <a:pt x="979" y="1899"/>
                    <a:pt x="1155" y="1171"/>
                  </a:cubicBezTo>
                  <a:cubicBezTo>
                    <a:pt x="1481" y="1096"/>
                    <a:pt x="1845" y="1058"/>
                    <a:pt x="2234" y="1058"/>
                  </a:cubicBezTo>
                  <a:close/>
                  <a:moveTo>
                    <a:pt x="2262" y="1"/>
                  </a:moveTo>
                  <a:cubicBezTo>
                    <a:pt x="1711" y="1"/>
                    <a:pt x="1160" y="302"/>
                    <a:pt x="916" y="907"/>
                  </a:cubicBezTo>
                  <a:cubicBezTo>
                    <a:pt x="327" y="1070"/>
                    <a:pt x="0" y="1334"/>
                    <a:pt x="0" y="1648"/>
                  </a:cubicBezTo>
                  <a:cubicBezTo>
                    <a:pt x="0" y="2012"/>
                    <a:pt x="440" y="2300"/>
                    <a:pt x="1218" y="2451"/>
                  </a:cubicBezTo>
                  <a:cubicBezTo>
                    <a:pt x="1503" y="2755"/>
                    <a:pt x="1884" y="2906"/>
                    <a:pt x="2265" y="2906"/>
                  </a:cubicBezTo>
                  <a:cubicBezTo>
                    <a:pt x="2653" y="2906"/>
                    <a:pt x="3041" y="2749"/>
                    <a:pt x="3326" y="2438"/>
                  </a:cubicBezTo>
                  <a:cubicBezTo>
                    <a:pt x="4041" y="2288"/>
                    <a:pt x="4455" y="1999"/>
                    <a:pt x="4455" y="1648"/>
                  </a:cubicBezTo>
                  <a:cubicBezTo>
                    <a:pt x="4455" y="1347"/>
                    <a:pt x="4154" y="1096"/>
                    <a:pt x="3614" y="920"/>
                  </a:cubicBezTo>
                  <a:cubicBezTo>
                    <a:pt x="3375" y="308"/>
                    <a:pt x="2818" y="1"/>
                    <a:pt x="2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2772350" y="1200425"/>
              <a:ext cx="7875" cy="7850"/>
            </a:xfrm>
            <a:custGeom>
              <a:rect b="b" l="l" r="r" t="t"/>
              <a:pathLst>
                <a:path extrusionOk="0" h="314" w="315">
                  <a:moveTo>
                    <a:pt x="1" y="0"/>
                  </a:moveTo>
                  <a:lnTo>
                    <a:pt x="1" y="314"/>
                  </a:lnTo>
                  <a:lnTo>
                    <a:pt x="314" y="3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2756675" y="1200425"/>
              <a:ext cx="7850" cy="7850"/>
            </a:xfrm>
            <a:custGeom>
              <a:rect b="b" l="l" r="r" t="t"/>
              <a:pathLst>
                <a:path extrusionOk="0" h="314" w="314">
                  <a:moveTo>
                    <a:pt x="0" y="0"/>
                  </a:moveTo>
                  <a:lnTo>
                    <a:pt x="0" y="314"/>
                  </a:lnTo>
                  <a:lnTo>
                    <a:pt x="314" y="3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8" name="Google Shape;498;p3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26539" l="31841" r="41233" t="35761"/>
          <a:stretch/>
        </p:blipFill>
        <p:spPr>
          <a:xfrm>
            <a:off x="5420075" y="1222150"/>
            <a:ext cx="2875200" cy="2875200"/>
          </a:xfrm>
          <a:prstGeom prst="ellipse">
            <a:avLst/>
          </a:prstGeom>
        </p:spPr>
      </p:pic>
      <p:sp>
        <p:nvSpPr>
          <p:cNvPr id="499" name="Google Shape;499;p33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6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4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</a:t>
            </a:r>
            <a:r>
              <a:rPr i="1" lang="en"/>
              <a:t>HALO</a:t>
            </a:r>
            <a:r>
              <a:rPr lang="en"/>
              <a:t>?</a:t>
            </a:r>
            <a:endParaRPr i="1"/>
          </a:p>
        </p:txBody>
      </p:sp>
      <p:sp>
        <p:nvSpPr>
          <p:cNvPr id="505" name="Google Shape;505;p34"/>
          <p:cNvSpPr txBox="1"/>
          <p:nvPr>
            <p:ph idx="1" type="subTitle"/>
          </p:nvPr>
        </p:nvSpPr>
        <p:spPr>
          <a:xfrm>
            <a:off x="1480077" y="1618425"/>
            <a:ext cx="24393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Helium and Lead</a:t>
            </a:r>
            <a:br>
              <a:rPr lang="en"/>
            </a:br>
            <a:r>
              <a:rPr lang="en"/>
              <a:t>Observatory</a:t>
            </a:r>
            <a:endParaRPr/>
          </a:p>
        </p:txBody>
      </p:sp>
      <p:sp>
        <p:nvSpPr>
          <p:cNvPr id="506" name="Google Shape;506;p34"/>
          <p:cNvSpPr txBox="1"/>
          <p:nvPr>
            <p:ph idx="2" type="subTitle"/>
          </p:nvPr>
        </p:nvSpPr>
        <p:spPr>
          <a:xfrm>
            <a:off x="1035400" y="1955700"/>
            <a:ext cx="31872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HALO is a detector located in snolab that uses lead and helium to detect neutrons produced when a burst of νₑ interacts with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²⁰⁸</a:t>
            </a:r>
            <a:r>
              <a:rPr lang="en"/>
              <a:t>Pb, this produces the reaction:</a:t>
            </a:r>
            <a:br>
              <a:rPr lang="en"/>
            </a:br>
            <a:br>
              <a:rPr lang="en"/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²⁰⁸</a:t>
            </a:r>
            <a:r>
              <a:rPr lang="en"/>
              <a:t>Pb(νₑ​,e⁻)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²⁰⁸</a:t>
            </a:r>
            <a:r>
              <a:rPr lang="en"/>
              <a:t>→Bi*</a:t>
            </a:r>
            <a:br>
              <a:rPr lang="en"/>
            </a:br>
            <a:br>
              <a:rPr lang="en"/>
            </a:br>
            <a:r>
              <a:rPr lang="en"/>
              <a:t>This then promptly de-excites by releasing no more than a few neutrons</a:t>
            </a:r>
            <a:endParaRPr/>
          </a:p>
        </p:txBody>
      </p:sp>
      <p:cxnSp>
        <p:nvCxnSpPr>
          <p:cNvPr id="507" name="Google Shape;507;p34"/>
          <p:cNvCxnSpPr/>
          <p:nvPr/>
        </p:nvCxnSpPr>
        <p:spPr>
          <a:xfrm>
            <a:off x="2023250" y="1128725"/>
            <a:ext cx="5123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8" name="Google Shape;508;p34"/>
          <p:cNvSpPr/>
          <p:nvPr/>
        </p:nvSpPr>
        <p:spPr>
          <a:xfrm rot="5400000">
            <a:off x="4012688" y="3870095"/>
            <a:ext cx="209700" cy="2097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"/>
          <p:cNvSpPr/>
          <p:nvPr/>
        </p:nvSpPr>
        <p:spPr>
          <a:xfrm rot="5400000">
            <a:off x="3709524" y="3906117"/>
            <a:ext cx="137400" cy="1374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727" y="1264600"/>
            <a:ext cx="3453075" cy="2298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1" name="Google Shape;511;p34"/>
          <p:cNvSpPr txBox="1"/>
          <p:nvPr/>
        </p:nvSpPr>
        <p:spPr>
          <a:xfrm>
            <a:off x="4469727" y="3563225"/>
            <a:ext cx="3519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Image credit: SNOLAB. (2020, December). HALO visual. Retrieved from https://www.snolab.ca/wp-content/uploads/2020/12/thumbnail.jpeg</a:t>
            </a:r>
            <a:endParaRPr sz="9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4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7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</a:t>
            </a:r>
            <a:r>
              <a:rPr i="1" lang="en"/>
              <a:t>HALO</a:t>
            </a:r>
            <a:r>
              <a:rPr lang="en"/>
              <a:t>?</a:t>
            </a:r>
            <a:endParaRPr i="1"/>
          </a:p>
        </p:txBody>
      </p:sp>
      <p:sp>
        <p:nvSpPr>
          <p:cNvPr id="518" name="Google Shape;518;p35"/>
          <p:cNvSpPr txBox="1"/>
          <p:nvPr>
            <p:ph idx="3" type="subTitle"/>
          </p:nvPr>
        </p:nvSpPr>
        <p:spPr>
          <a:xfrm>
            <a:off x="1088701" y="1264800"/>
            <a:ext cx="34680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 Burst?</a:t>
            </a:r>
            <a:endParaRPr/>
          </a:p>
        </p:txBody>
      </p:sp>
      <p:sp>
        <p:nvSpPr>
          <p:cNvPr id="519" name="Google Shape;519;p35"/>
          <p:cNvSpPr txBox="1"/>
          <p:nvPr>
            <p:ph idx="4" type="subTitle"/>
          </p:nvPr>
        </p:nvSpPr>
        <p:spPr>
          <a:xfrm>
            <a:off x="835025" y="1577475"/>
            <a:ext cx="42561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200"/>
              <a:t>What then would qualify as a burst in neutrons in the HALO database?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200"/>
              <a:t>Novastate one corresponds to coincidental detections, two means spontaneous fission or muon spallation, and 3 being something supernova, or nova like. (Zero on the other hand is messy catchall of anomalistic bursts)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200"/>
              <a:t>Novastate two are bursts that occur in the first 10-millisecond of the two second window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200"/>
              <a:t>Novastate three are bursts that are spread over the course of the two second window, thus not being indicative of fission or spallation </a:t>
            </a:r>
            <a:endParaRPr sz="1200"/>
          </a:p>
        </p:txBody>
      </p:sp>
      <p:cxnSp>
        <p:nvCxnSpPr>
          <p:cNvPr id="520" name="Google Shape;520;p35"/>
          <p:cNvCxnSpPr/>
          <p:nvPr/>
        </p:nvCxnSpPr>
        <p:spPr>
          <a:xfrm>
            <a:off x="2023250" y="1128725"/>
            <a:ext cx="5123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1" name="Google Shape;5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025" y="1390550"/>
            <a:ext cx="2654551" cy="28935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2" name="Google Shape;522;p35"/>
          <p:cNvSpPr txBox="1"/>
          <p:nvPr/>
        </p:nvSpPr>
        <p:spPr>
          <a:xfrm>
            <a:off x="8571375" y="4018050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8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"/>
          <p:cNvSpPr txBox="1"/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</a:t>
            </a:r>
            <a:r>
              <a:rPr i="1" lang="en"/>
              <a:t>HALO</a:t>
            </a:r>
            <a:r>
              <a:rPr lang="en"/>
              <a:t>?</a:t>
            </a:r>
            <a:endParaRPr i="1"/>
          </a:p>
        </p:txBody>
      </p:sp>
      <p:sp>
        <p:nvSpPr>
          <p:cNvPr id="528" name="Google Shape;528;p36"/>
          <p:cNvSpPr txBox="1"/>
          <p:nvPr>
            <p:ph idx="5" type="subTitle"/>
          </p:nvPr>
        </p:nvSpPr>
        <p:spPr>
          <a:xfrm>
            <a:off x="4794825" y="1550325"/>
            <a:ext cx="31764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Variable Stars and Supernovae</a:t>
            </a:r>
            <a:endParaRPr/>
          </a:p>
        </p:txBody>
      </p:sp>
      <p:sp>
        <p:nvSpPr>
          <p:cNvPr id="529" name="Google Shape;529;p36"/>
          <p:cNvSpPr txBox="1"/>
          <p:nvPr>
            <p:ph idx="6" type="subTitle"/>
          </p:nvPr>
        </p:nvSpPr>
        <p:spPr>
          <a:xfrm>
            <a:off x="4757925" y="1841775"/>
            <a:ext cx="3402600" cy="8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HALO has the ability to observe intense, time-dependent neutrino emissions, </a:t>
            </a:r>
            <a:r>
              <a:rPr lang="en" sz="1300"/>
              <a:t>whether</a:t>
            </a:r>
            <a:r>
              <a:rPr lang="en" sz="1300"/>
              <a:t> this is related to novae is unknown; </a:t>
            </a:r>
            <a:r>
              <a:rPr lang="en" sz="1300"/>
              <a:t>and with the limits to the speed of light, neutrinos give us what is essentially I pre warning to the explosion or </a:t>
            </a:r>
            <a:r>
              <a:rPr lang="en" sz="1300"/>
              <a:t>brightening</a:t>
            </a:r>
            <a:r>
              <a:rPr lang="en" sz="1300"/>
              <a:t> of a star. Telling observers across the world, “Hey! Look Here!” With a large aim of HALO being supernova detection, this allowed it to become a part of SNEWS, aka the Supernova Early Warning System - a global network for neutrino detectors that allow for the detection of supernovae</a:t>
            </a:r>
            <a:endParaRPr sz="1300"/>
          </a:p>
        </p:txBody>
      </p:sp>
      <p:cxnSp>
        <p:nvCxnSpPr>
          <p:cNvPr id="530" name="Google Shape;530;p36"/>
          <p:cNvCxnSpPr/>
          <p:nvPr/>
        </p:nvCxnSpPr>
        <p:spPr>
          <a:xfrm>
            <a:off x="2023250" y="1128725"/>
            <a:ext cx="5123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31" name="Google Shape;5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775" y="1550325"/>
            <a:ext cx="3103826" cy="232787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2" name="Google Shape;532;p36"/>
          <p:cNvSpPr txBox="1"/>
          <p:nvPr/>
        </p:nvSpPr>
        <p:spPr>
          <a:xfrm>
            <a:off x="1314688" y="3878200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“SNEWS logo.” SNEWS, n.d., https://snews.bnl.gov/images/new_snews_logo.jpg.</a:t>
            </a:r>
            <a:endParaRPr sz="10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33" name="Google Shape;533;p36"/>
          <p:cNvSpPr txBox="1"/>
          <p:nvPr/>
        </p:nvSpPr>
        <p:spPr>
          <a:xfrm>
            <a:off x="7600175" y="4072425"/>
            <a:ext cx="3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9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stronomy Minitheme by Slidesgo">
  <a:themeElements>
    <a:clrScheme name="Simple Light">
      <a:dk1>
        <a:srgbClr val="0E052D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