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2_FD6FFC4D.xml" ContentType="application/vnd.ms-powerpoint.comments+xml"/>
  <Override PartName="/ppt/comments/modernComment_11A_C8F0BD7D.xml" ContentType="application/vnd.ms-powerpoint.comments+xml"/>
  <Override PartName="/ppt/comments/modernComment_119_D9B86502.xml" ContentType="application/vnd.ms-powerpoint.comments+xml"/>
  <Override PartName="/ppt/notesSlides/notesSlide3.xml" ContentType="application/vnd.openxmlformats-officedocument.presentationml.notesSlide+xml"/>
  <Override PartName="/ppt/comments/modernComment_117_A537010E.xml" ContentType="application/vnd.ms-powerpoint.comments+xml"/>
  <Override PartName="/ppt/comments/modernComment_11C_3E8346CD.xml" ContentType="application/vnd.ms-powerpoint.comments+xml"/>
  <Override PartName="/ppt/notesSlides/notesSlide4.xml" ContentType="application/vnd.openxmlformats-officedocument.presentationml.notesSlide+xml"/>
  <Override PartName="/ppt/comments/modernComment_10D_F1F10349.xml" ContentType="application/vnd.ms-powerpoint.comments+xml"/>
  <Override PartName="/ppt/comments/modernComment_113_90E1E8F8.xml" ContentType="application/vnd.ms-powerpoint.comments+xml"/>
  <Override PartName="/ppt/notesSlides/notesSlide5.xml" ContentType="application/vnd.openxmlformats-officedocument.presentationml.notesSlide+xml"/>
  <Override PartName="/ppt/comments/modernComment_129_BA72CFDB.xml" ContentType="application/vnd.ms-powerpoint.comments+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31"/>
  </p:notesMasterIdLst>
  <p:sldIdLst>
    <p:sldId id="256" r:id="rId2"/>
    <p:sldId id="307" r:id="rId3"/>
    <p:sldId id="258" r:id="rId4"/>
    <p:sldId id="308" r:id="rId5"/>
    <p:sldId id="282" r:id="rId6"/>
    <p:sldId id="281" r:id="rId7"/>
    <p:sldId id="314" r:id="rId8"/>
    <p:sldId id="279" r:id="rId9"/>
    <p:sldId id="318" r:id="rId10"/>
    <p:sldId id="320" r:id="rId11"/>
    <p:sldId id="284" r:id="rId12"/>
    <p:sldId id="277" r:id="rId13"/>
    <p:sldId id="286" r:id="rId14"/>
    <p:sldId id="310" r:id="rId15"/>
    <p:sldId id="269" r:id="rId16"/>
    <p:sldId id="275" r:id="rId17"/>
    <p:sldId id="288" r:id="rId18"/>
    <p:sldId id="289" r:id="rId19"/>
    <p:sldId id="291" r:id="rId20"/>
    <p:sldId id="292" r:id="rId21"/>
    <p:sldId id="305" r:id="rId22"/>
    <p:sldId id="297" r:id="rId23"/>
    <p:sldId id="313" r:id="rId24"/>
    <p:sldId id="299" r:id="rId25"/>
    <p:sldId id="317" r:id="rId26"/>
    <p:sldId id="311" r:id="rId27"/>
    <p:sldId id="294" r:id="rId28"/>
    <p:sldId id="316" r:id="rId29"/>
    <p:sldId id="32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E0EAD2-947B-71B7-9B6F-83E260C0E4A6}" name="Matthew Stukel" initials="MS" userId="S::mstukel@snolab.ca::5f532835-037b-4b5d-bf4f-f305c244054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825" autoAdjust="0"/>
    <p:restoredTop sz="94660"/>
  </p:normalViewPr>
  <p:slideViewPr>
    <p:cSldViewPr snapToGrid="0">
      <p:cViewPr>
        <p:scale>
          <a:sx n="65" d="100"/>
          <a:sy n="65" d="100"/>
        </p:scale>
        <p:origin x="116"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omments/modernComment_102_FD6FFC4D.xml><?xml version="1.0" encoding="utf-8"?>
<p188:cmLst xmlns:a="http://schemas.openxmlformats.org/drawingml/2006/main" xmlns:r="http://schemas.openxmlformats.org/officeDocument/2006/relationships" xmlns:p188="http://schemas.microsoft.com/office/powerpoint/2018/8/main">
  <p188:cm id="{841C2328-0B5B-4981-9F89-C32565DB6919}" authorId="{58E0EAD2-947B-71B7-9B6F-83E260C0E4A6}" status="resolved" created="2025-08-06T20:01:47.203" complete="100000">
    <pc:sldMkLst xmlns:pc="http://schemas.microsoft.com/office/powerpoint/2013/main/command">
      <pc:docMk/>
      <pc:sldMk cId="4251974733" sldId="258"/>
    </pc:sldMkLst>
    <p188:txBody>
      <a:bodyPr/>
      <a:lstStyle/>
      <a:p>
        <a:r>
          <a:rPr lang="en-US"/>
          <a:t>I would make these figures takeup more of the space</a:t>
        </a:r>
      </a:p>
    </p188:txBody>
  </p188:cm>
</p188:cmLst>
</file>

<file path=ppt/comments/modernComment_10D_F1F10349.xml><?xml version="1.0" encoding="utf-8"?>
<p188:cmLst xmlns:a="http://schemas.openxmlformats.org/drawingml/2006/main" xmlns:r="http://schemas.openxmlformats.org/officeDocument/2006/relationships" xmlns:p188="http://schemas.microsoft.com/office/powerpoint/2018/8/main">
  <p188:cm id="{09440B45-4F8C-4D1E-8335-1381334137F7}" authorId="{58E0EAD2-947B-71B7-9B6F-83E260C0E4A6}" created="2025-08-06T20:05:14.333">
    <pc:sldMkLst xmlns:pc="http://schemas.microsoft.com/office/powerpoint/2013/main/command">
      <pc:docMk/>
      <pc:sldMk cId="4059104073" sldId="269"/>
    </pc:sldMkLst>
    <p188:txBody>
      <a:bodyPr/>
      <a:lstStyle/>
      <a:p>
        <a:r>
          <a:rPr lang="en-US"/>
          <a:t>be prepared here to explain how the He-4 nucleus makes scintillation light</a:t>
        </a:r>
      </a:p>
    </p188:txBody>
  </p188:cm>
</p188:cmLst>
</file>

<file path=ppt/comments/modernComment_113_90E1E8F8.xml><?xml version="1.0" encoding="utf-8"?>
<p188:cmLst xmlns:a="http://schemas.openxmlformats.org/drawingml/2006/main" xmlns:r="http://schemas.openxmlformats.org/officeDocument/2006/relationships" xmlns:p188="http://schemas.microsoft.com/office/powerpoint/2018/8/main">
  <p188:cm id="{D4D862A6-F160-4DF6-8ABA-7FDFC13F6D06}" authorId="{58E0EAD2-947B-71B7-9B6F-83E260C0E4A6}" created="2025-08-06T20:05:37.911">
    <pc:sldMkLst xmlns:pc="http://schemas.microsoft.com/office/powerpoint/2013/main/command">
      <pc:docMk/>
      <pc:sldMk cId="2430724344" sldId="275"/>
    </pc:sldMkLst>
    <p188:txBody>
      <a:bodyPr/>
      <a:lstStyle/>
      <a:p>
        <a:r>
          <a:rPr lang="en-US"/>
          <a:t>probably would be good to define TTL</a:t>
        </a:r>
      </a:p>
    </p188:txBody>
  </p188:cm>
</p188:cmLst>
</file>

<file path=ppt/comments/modernComment_117_A537010E.xml><?xml version="1.0" encoding="utf-8"?>
<p188:cmLst xmlns:a="http://schemas.openxmlformats.org/drawingml/2006/main" xmlns:r="http://schemas.openxmlformats.org/officeDocument/2006/relationships" xmlns:p188="http://schemas.microsoft.com/office/powerpoint/2018/8/main">
  <p188:cm id="{AFAA1CDC-E88C-4720-92E1-E82C106365EC}" authorId="{58E0EAD2-947B-71B7-9B6F-83E260C0E4A6}" status="resolved" created="2025-08-06T20:03:08.734" complete="100000">
    <pc:sldMkLst xmlns:pc="http://schemas.microsoft.com/office/powerpoint/2013/main/command">
      <pc:docMk/>
      <pc:sldMk cId="2771845390" sldId="279"/>
    </pc:sldMkLst>
    <p188:txBody>
      <a:bodyPr/>
      <a:lstStyle/>
      <a:p>
        <a:r>
          <a:rPr lang="en-US"/>
          <a:t>This doesn't look like the fission process to me</a:t>
        </a:r>
      </a:p>
    </p188:txBody>
  </p188:cm>
</p188:cmLst>
</file>

<file path=ppt/comments/modernComment_119_D9B86502.xml><?xml version="1.0" encoding="utf-8"?>
<p188:cmLst xmlns:a="http://schemas.openxmlformats.org/drawingml/2006/main" xmlns:r="http://schemas.openxmlformats.org/officeDocument/2006/relationships" xmlns:p188="http://schemas.microsoft.com/office/powerpoint/2018/8/main">
  <p188:cm id="{EB82FDCF-A4DE-4191-A00A-D77BA38046F8}" authorId="{58E0EAD2-947B-71B7-9B6F-83E260C0E4A6}" status="resolved" created="2025-08-06T20:02:46.374" complete="100000">
    <pc:sldMkLst xmlns:pc="http://schemas.microsoft.com/office/powerpoint/2013/main/command">
      <pc:docMk/>
      <pc:sldMk cId="3652740354" sldId="281"/>
    </pc:sldMkLst>
    <p188:txBody>
      <a:bodyPr/>
      <a:lstStyle/>
      <a:p>
        <a:r>
          <a:rPr lang="en-US"/>
          <a:t>I would add some more details (maybe the equation) about the (alpha,n) process</a:t>
        </a:r>
      </a:p>
    </p188:txBody>
  </p188:cm>
</p188:cmLst>
</file>

<file path=ppt/comments/modernComment_11A_C8F0BD7D.xml><?xml version="1.0" encoding="utf-8"?>
<p188:cmLst xmlns:a="http://schemas.openxmlformats.org/drawingml/2006/main" xmlns:r="http://schemas.openxmlformats.org/officeDocument/2006/relationships" xmlns:p188="http://schemas.microsoft.com/office/powerpoint/2018/8/main">
  <p188:cm id="{974E412B-F7E1-4C2D-914B-9D2CCAF69D68}" authorId="{58E0EAD2-947B-71B7-9B6F-83E260C0E4A6}" status="resolved" created="2025-08-06T20:02:05.171" complete="100000">
    <pc:sldMkLst xmlns:pc="http://schemas.microsoft.com/office/powerpoint/2013/main/command">
      <pc:docMk/>
      <pc:sldMk cId="3371220349" sldId="282"/>
    </pc:sldMkLst>
    <p188:txBody>
      <a:bodyPr/>
      <a:lstStyle/>
      <a:p>
        <a:r>
          <a:rPr lang="en-US"/>
          <a:t>what about calibration sources?</a:t>
        </a:r>
      </a:p>
    </p188:txBody>
  </p188:cm>
</p188:cmLst>
</file>

<file path=ppt/comments/modernComment_11C_3E8346CD.xml><?xml version="1.0" encoding="utf-8"?>
<p188:cmLst xmlns:a="http://schemas.openxmlformats.org/drawingml/2006/main" xmlns:r="http://schemas.openxmlformats.org/officeDocument/2006/relationships" xmlns:p188="http://schemas.microsoft.com/office/powerpoint/2018/8/main">
  <p188:cm id="{3D5A6691-D3F1-4EED-B4A4-9749165D0C28}" authorId="{58E0EAD2-947B-71B7-9B6F-83E260C0E4A6}" created="2025-08-06T20:04:38.269">
    <pc:sldMkLst xmlns:pc="http://schemas.microsoft.com/office/powerpoint/2013/main/command">
      <pc:docMk/>
      <pc:sldMk cId="1048790733" sldId="284"/>
    </pc:sldMkLst>
    <p188:txBody>
      <a:bodyPr/>
      <a:lstStyle/>
      <a:p>
        <a:r>
          <a:rPr lang="en-US"/>
          <a:t>Again I think the pictures can be bigger. I would also add more details about the detectors (models, etc..)</a:t>
        </a:r>
      </a:p>
    </p188:txBody>
  </p188:cm>
</p188:cmLst>
</file>

<file path=ppt/comments/modernComment_129_BA72CFDB.xml><?xml version="1.0" encoding="utf-8"?>
<p188:cmLst xmlns:a="http://schemas.openxmlformats.org/drawingml/2006/main" xmlns:r="http://schemas.openxmlformats.org/officeDocument/2006/relationships" xmlns:p188="http://schemas.microsoft.com/office/powerpoint/2018/8/main">
  <p188:cm id="{6742DC43-CD64-4B3F-9AB1-D1B27D4BBBF2}" authorId="{58E0EAD2-947B-71B7-9B6F-83E260C0E4A6}" created="2025-08-06T20:07:26.333">
    <pc:sldMkLst xmlns:pc="http://schemas.microsoft.com/office/powerpoint/2013/main/command">
      <pc:docMk/>
      <pc:sldMk cId="3128086491" sldId="297"/>
    </pc:sldMkLst>
    <p188:txBody>
      <a:bodyPr/>
      <a:lstStyle/>
      <a:p>
        <a:r>
          <a:rPr lang="en-US"/>
          <a:t>I think slide 17 and 18 could use some work</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6FF0BE-692F-4D90-ADA5-20E19A20ABB2}" type="doc">
      <dgm:prSet loTypeId="urn:microsoft.com/office/officeart/2005/8/layout/vList5" loCatId="list" qsTypeId="urn:microsoft.com/office/officeart/2005/8/quickstyle/simple1" qsCatId="simple" csTypeId="urn:microsoft.com/office/officeart/2005/8/colors/accent1_2" csCatId="accent1" phldr="1"/>
      <dgm:spPr/>
    </dgm:pt>
    <dgm:pt modelId="{882C9946-65F8-45CE-8FCA-12027A0C8335}">
      <dgm:prSet phldrT="[Text]"/>
      <dgm:spPr/>
      <dgm:t>
        <a:bodyPr/>
        <a:lstStyle/>
        <a:p>
          <a:r>
            <a:rPr lang="en-US" dirty="0"/>
            <a:t>Signal capture</a:t>
          </a:r>
        </a:p>
      </dgm:t>
    </dgm:pt>
    <dgm:pt modelId="{238CE31D-2122-46F9-A15D-0134AB01F063}" type="parTrans" cxnId="{01DDFF77-A723-47D7-A2F7-A39B7114C31F}">
      <dgm:prSet/>
      <dgm:spPr/>
      <dgm:t>
        <a:bodyPr/>
        <a:lstStyle/>
        <a:p>
          <a:endParaRPr lang="en-US"/>
        </a:p>
      </dgm:t>
    </dgm:pt>
    <dgm:pt modelId="{3EE2198D-842B-4004-B9A2-A9F9EA6C06FF}" type="sibTrans" cxnId="{01DDFF77-A723-47D7-A2F7-A39B7114C31F}">
      <dgm:prSet/>
      <dgm:spPr/>
      <dgm:t>
        <a:bodyPr/>
        <a:lstStyle/>
        <a:p>
          <a:endParaRPr lang="en-US"/>
        </a:p>
      </dgm:t>
    </dgm:pt>
    <dgm:pt modelId="{D6A8C538-29B7-4D50-8F3F-8AA5485C040E}">
      <dgm:prSet phldrT="[Text]"/>
      <dgm:spPr/>
      <dgm:t>
        <a:bodyPr/>
        <a:lstStyle/>
        <a:p>
          <a:r>
            <a:rPr lang="en-US" dirty="0"/>
            <a:t>Threshold check</a:t>
          </a:r>
        </a:p>
      </dgm:t>
    </dgm:pt>
    <dgm:pt modelId="{538749D5-2EAC-4CCE-A3AD-E63F95DE5ECA}" type="parTrans" cxnId="{9CEEA1A2-5403-481A-A27A-4157E64CC231}">
      <dgm:prSet/>
      <dgm:spPr/>
      <dgm:t>
        <a:bodyPr/>
        <a:lstStyle/>
        <a:p>
          <a:endParaRPr lang="en-US"/>
        </a:p>
      </dgm:t>
    </dgm:pt>
    <dgm:pt modelId="{DDA95D3B-CF01-45DD-85E8-A92A5693F8DE}" type="sibTrans" cxnId="{9CEEA1A2-5403-481A-A27A-4157E64CC231}">
      <dgm:prSet/>
      <dgm:spPr/>
      <dgm:t>
        <a:bodyPr/>
        <a:lstStyle/>
        <a:p>
          <a:endParaRPr lang="en-US"/>
        </a:p>
      </dgm:t>
    </dgm:pt>
    <dgm:pt modelId="{C87FA660-ACB1-4D66-BEB3-AC974AD9B279}">
      <dgm:prSet phldrT="[Text]"/>
      <dgm:spPr/>
      <dgm:t>
        <a:bodyPr/>
        <a:lstStyle/>
        <a:p>
          <a:r>
            <a:rPr lang="en-US" dirty="0"/>
            <a:t>Coincidence requirement</a:t>
          </a:r>
        </a:p>
      </dgm:t>
    </dgm:pt>
    <dgm:pt modelId="{327877AB-EBE0-4FB6-B0CE-731D748B0543}" type="parTrans" cxnId="{DF52E4E9-BD0D-4522-B13E-9723F6C0A6C2}">
      <dgm:prSet/>
      <dgm:spPr/>
      <dgm:t>
        <a:bodyPr/>
        <a:lstStyle/>
        <a:p>
          <a:endParaRPr lang="en-US"/>
        </a:p>
      </dgm:t>
    </dgm:pt>
    <dgm:pt modelId="{1A7AE518-4845-4483-BA8A-948E3CF98EDE}" type="sibTrans" cxnId="{DF52E4E9-BD0D-4522-B13E-9723F6C0A6C2}">
      <dgm:prSet/>
      <dgm:spPr/>
      <dgm:t>
        <a:bodyPr/>
        <a:lstStyle/>
        <a:p>
          <a:endParaRPr lang="en-US"/>
        </a:p>
      </dgm:t>
    </dgm:pt>
    <dgm:pt modelId="{7604097D-607F-4474-B7CB-15AF1FFC2624}">
      <dgm:prSet phldrT="[Text]"/>
      <dgm:spPr/>
      <dgm:t>
        <a:bodyPr/>
        <a:lstStyle/>
        <a:p>
          <a:r>
            <a:rPr lang="en-US" dirty="0"/>
            <a:t>Decision</a:t>
          </a:r>
        </a:p>
      </dgm:t>
    </dgm:pt>
    <dgm:pt modelId="{5685C8E5-D8F4-4F3E-8EF1-350107C2A810}" type="parTrans" cxnId="{6DD81694-B741-4929-9269-C32B51A9AC2E}">
      <dgm:prSet/>
      <dgm:spPr/>
      <dgm:t>
        <a:bodyPr/>
        <a:lstStyle/>
        <a:p>
          <a:endParaRPr lang="en-US"/>
        </a:p>
      </dgm:t>
    </dgm:pt>
    <dgm:pt modelId="{E6D288C4-C367-49E3-B449-20602F1BA224}" type="sibTrans" cxnId="{6DD81694-B741-4929-9269-C32B51A9AC2E}">
      <dgm:prSet/>
      <dgm:spPr/>
      <dgm:t>
        <a:bodyPr/>
        <a:lstStyle/>
        <a:p>
          <a:endParaRPr lang="en-US"/>
        </a:p>
      </dgm:t>
    </dgm:pt>
    <dgm:pt modelId="{5F0BA3C2-2F7E-4CF0-91C8-5FDD47C74AD4}">
      <dgm:prSet custT="1"/>
      <dgm:spPr/>
      <dgm:t>
        <a:bodyPr/>
        <a:lstStyle/>
        <a:p>
          <a:r>
            <a:rPr lang="en-US" sz="1600" dirty="0"/>
            <a:t>Each </a:t>
          </a:r>
          <a:r>
            <a:rPr lang="en-US" sz="1600" dirty="0" err="1"/>
            <a:t>SiPM</a:t>
          </a:r>
          <a:r>
            <a:rPr lang="en-US" sz="1600" dirty="0"/>
            <a:t> pair sends its signal to a discriminator</a:t>
          </a:r>
        </a:p>
      </dgm:t>
    </dgm:pt>
    <dgm:pt modelId="{5B601BED-25CA-480D-912E-9E1C812FEC10}" type="parTrans" cxnId="{2B4CEBBB-DF9E-4DD0-AD3D-FBFEFFB92848}">
      <dgm:prSet/>
      <dgm:spPr/>
      <dgm:t>
        <a:bodyPr/>
        <a:lstStyle/>
        <a:p>
          <a:endParaRPr lang="en-US"/>
        </a:p>
      </dgm:t>
    </dgm:pt>
    <dgm:pt modelId="{69D88D10-7C01-4CE6-9F3D-A486A2E31C92}" type="sibTrans" cxnId="{2B4CEBBB-DF9E-4DD0-AD3D-FBFEFFB92848}">
      <dgm:prSet/>
      <dgm:spPr/>
      <dgm:t>
        <a:bodyPr/>
        <a:lstStyle/>
        <a:p>
          <a:endParaRPr lang="en-US"/>
        </a:p>
      </dgm:t>
    </dgm:pt>
    <dgm:pt modelId="{29D711A3-CB41-4EFD-AC9A-B53360BE9AC6}">
      <dgm:prSet custT="1"/>
      <dgm:spPr/>
      <dgm:t>
        <a:bodyPr/>
        <a:lstStyle/>
        <a:p>
          <a:r>
            <a:rPr lang="en-US" sz="1600" dirty="0"/>
            <a:t>If signal &gt; offset threshold </a:t>
          </a:r>
          <a:r>
            <a:rPr lang="en-US" sz="1600" dirty="0">
              <a:sym typeface="Wingdings" panose="05000000000000000000" pitchFamily="2" charset="2"/>
            </a:rPr>
            <a:t> line is set to HIGH in Coincidence Unit</a:t>
          </a:r>
          <a:endParaRPr lang="en-US" sz="1600" dirty="0"/>
        </a:p>
      </dgm:t>
    </dgm:pt>
    <dgm:pt modelId="{8A760577-15F0-49EA-945F-9D429AE75EB0}" type="parTrans" cxnId="{131206EE-1C27-4123-8917-D2900F4437E5}">
      <dgm:prSet/>
      <dgm:spPr/>
      <dgm:t>
        <a:bodyPr/>
        <a:lstStyle/>
        <a:p>
          <a:endParaRPr lang="en-US"/>
        </a:p>
      </dgm:t>
    </dgm:pt>
    <dgm:pt modelId="{3430A73F-99CA-4C9E-8DFF-8FAA90F95A1B}" type="sibTrans" cxnId="{131206EE-1C27-4123-8917-D2900F4437E5}">
      <dgm:prSet/>
      <dgm:spPr/>
      <dgm:t>
        <a:bodyPr/>
        <a:lstStyle/>
        <a:p>
          <a:endParaRPr lang="en-US"/>
        </a:p>
      </dgm:t>
    </dgm:pt>
    <dgm:pt modelId="{DC312015-EB53-4F6F-AAFB-62592A691F81}">
      <dgm:prSet custT="1"/>
      <dgm:spPr/>
      <dgm:t>
        <a:bodyPr/>
        <a:lstStyle/>
        <a:p>
          <a:r>
            <a:rPr lang="en-US" sz="1600" dirty="0"/>
            <a:t>If 2 lines are high within 30 ns, </a:t>
          </a:r>
          <a:r>
            <a:rPr lang="en-US" sz="1600" dirty="0" err="1"/>
            <a:t>ToT</a:t>
          </a:r>
          <a:r>
            <a:rPr lang="en-US" sz="1600" dirty="0"/>
            <a:t> counter starts</a:t>
          </a:r>
        </a:p>
      </dgm:t>
    </dgm:pt>
    <dgm:pt modelId="{3FE9077E-1DA4-40ED-8F22-AA4623C6A83E}" type="parTrans" cxnId="{6F5F6313-D1B2-4963-A72C-4E83986F96F7}">
      <dgm:prSet/>
      <dgm:spPr/>
      <dgm:t>
        <a:bodyPr/>
        <a:lstStyle/>
        <a:p>
          <a:endParaRPr lang="en-US"/>
        </a:p>
      </dgm:t>
    </dgm:pt>
    <dgm:pt modelId="{128AA7D9-D549-42D5-A632-4CCAA3269ABC}" type="sibTrans" cxnId="{6F5F6313-D1B2-4963-A72C-4E83986F96F7}">
      <dgm:prSet/>
      <dgm:spPr/>
      <dgm:t>
        <a:bodyPr/>
        <a:lstStyle/>
        <a:p>
          <a:endParaRPr lang="en-US"/>
        </a:p>
      </dgm:t>
    </dgm:pt>
    <dgm:pt modelId="{6346B70D-1E99-400A-BC37-4E65326F5595}">
      <dgm:prSet custT="1"/>
      <dgm:spPr/>
      <dgm:t>
        <a:bodyPr/>
        <a:lstStyle/>
        <a:p>
          <a:r>
            <a:rPr lang="en-US" sz="1600" dirty="0"/>
            <a:t>If </a:t>
          </a:r>
          <a:r>
            <a:rPr lang="en-US" sz="1600" dirty="0" err="1"/>
            <a:t>ToT</a:t>
          </a:r>
          <a:r>
            <a:rPr lang="en-US" sz="1600" dirty="0"/>
            <a:t> &gt; cut </a:t>
          </a:r>
          <a:r>
            <a:rPr lang="en-US" sz="1600" dirty="0">
              <a:sym typeface="Wingdings" panose="05000000000000000000" pitchFamily="2" charset="2"/>
            </a:rPr>
            <a:t> likely a neutron   pulse produced</a:t>
          </a:r>
          <a:endParaRPr lang="en-US" sz="1600" dirty="0"/>
        </a:p>
      </dgm:t>
    </dgm:pt>
    <dgm:pt modelId="{67BE2370-79B4-4B56-95F3-F6221E187871}" type="parTrans" cxnId="{771562E1-8F0C-4A06-AE69-616A6A6B1C67}">
      <dgm:prSet/>
      <dgm:spPr/>
      <dgm:t>
        <a:bodyPr/>
        <a:lstStyle/>
        <a:p>
          <a:endParaRPr lang="en-US"/>
        </a:p>
      </dgm:t>
    </dgm:pt>
    <dgm:pt modelId="{CAB4B57E-C4C5-4A22-B6CE-A7604A292E6C}" type="sibTrans" cxnId="{771562E1-8F0C-4A06-AE69-616A6A6B1C67}">
      <dgm:prSet/>
      <dgm:spPr/>
      <dgm:t>
        <a:bodyPr/>
        <a:lstStyle/>
        <a:p>
          <a:endParaRPr lang="en-US"/>
        </a:p>
      </dgm:t>
    </dgm:pt>
    <dgm:pt modelId="{2AD3C4B6-B776-4C10-B7F3-BEBE736595E8}">
      <dgm:prSet custT="1"/>
      <dgm:spPr/>
      <dgm:t>
        <a:bodyPr/>
        <a:lstStyle/>
        <a:p>
          <a:r>
            <a:rPr lang="en-US" sz="1600" dirty="0"/>
            <a:t>If </a:t>
          </a:r>
          <a:r>
            <a:rPr lang="en-US" sz="1600" dirty="0" err="1"/>
            <a:t>ToT</a:t>
          </a:r>
          <a:r>
            <a:rPr lang="en-US" sz="1600" dirty="0"/>
            <a:t> =&lt; cut </a:t>
          </a:r>
          <a:r>
            <a:rPr lang="en-US" sz="1600" dirty="0">
              <a:sym typeface="Wingdings" panose="05000000000000000000" pitchFamily="2" charset="2"/>
            </a:rPr>
            <a:t> not a neutron  no signal sent</a:t>
          </a:r>
          <a:endParaRPr lang="en-US" sz="1600" dirty="0"/>
        </a:p>
      </dgm:t>
    </dgm:pt>
    <dgm:pt modelId="{F3B88D56-56AA-4192-9A54-7B9DEAF10731}" type="parTrans" cxnId="{DB924269-B4A8-403E-A9DE-74D1A2240CB9}">
      <dgm:prSet/>
      <dgm:spPr/>
      <dgm:t>
        <a:bodyPr/>
        <a:lstStyle/>
        <a:p>
          <a:endParaRPr lang="en-US"/>
        </a:p>
      </dgm:t>
    </dgm:pt>
    <dgm:pt modelId="{7D852D95-EEF0-48BF-9EB5-764B64A3D805}" type="sibTrans" cxnId="{DB924269-B4A8-403E-A9DE-74D1A2240CB9}">
      <dgm:prSet/>
      <dgm:spPr/>
      <dgm:t>
        <a:bodyPr/>
        <a:lstStyle/>
        <a:p>
          <a:endParaRPr lang="en-US"/>
        </a:p>
      </dgm:t>
    </dgm:pt>
    <dgm:pt modelId="{732776AE-4FDB-4CC1-9EE1-09FC94539391}" type="pres">
      <dgm:prSet presAssocID="{446FF0BE-692F-4D90-ADA5-20E19A20ABB2}" presName="Name0" presStyleCnt="0">
        <dgm:presLayoutVars>
          <dgm:dir/>
          <dgm:animLvl val="lvl"/>
          <dgm:resizeHandles val="exact"/>
        </dgm:presLayoutVars>
      </dgm:prSet>
      <dgm:spPr/>
    </dgm:pt>
    <dgm:pt modelId="{8F0D8BF3-0194-410E-9214-29BCAB706636}" type="pres">
      <dgm:prSet presAssocID="{882C9946-65F8-45CE-8FCA-12027A0C8335}" presName="linNode" presStyleCnt="0"/>
      <dgm:spPr/>
    </dgm:pt>
    <dgm:pt modelId="{1CA74648-BC5A-424F-A569-5147B8DFBD7E}" type="pres">
      <dgm:prSet presAssocID="{882C9946-65F8-45CE-8FCA-12027A0C8335}" presName="parentText" presStyleLbl="node1" presStyleIdx="0" presStyleCnt="4">
        <dgm:presLayoutVars>
          <dgm:chMax val="1"/>
          <dgm:bulletEnabled val="1"/>
        </dgm:presLayoutVars>
      </dgm:prSet>
      <dgm:spPr/>
    </dgm:pt>
    <dgm:pt modelId="{F87F4D8F-24F1-45CD-93A2-9C5FD8E310EC}" type="pres">
      <dgm:prSet presAssocID="{882C9946-65F8-45CE-8FCA-12027A0C8335}" presName="descendantText" presStyleLbl="alignAccFollowNode1" presStyleIdx="0" presStyleCnt="4">
        <dgm:presLayoutVars>
          <dgm:bulletEnabled val="1"/>
        </dgm:presLayoutVars>
      </dgm:prSet>
      <dgm:spPr/>
    </dgm:pt>
    <dgm:pt modelId="{1CEBC007-0C82-4981-B9BA-FFB885B46C79}" type="pres">
      <dgm:prSet presAssocID="{3EE2198D-842B-4004-B9A2-A9F9EA6C06FF}" presName="sp" presStyleCnt="0"/>
      <dgm:spPr/>
    </dgm:pt>
    <dgm:pt modelId="{E97952A3-6375-4DBE-8140-18F04A239F59}" type="pres">
      <dgm:prSet presAssocID="{D6A8C538-29B7-4D50-8F3F-8AA5485C040E}" presName="linNode" presStyleCnt="0"/>
      <dgm:spPr/>
    </dgm:pt>
    <dgm:pt modelId="{93B02CDB-40C9-4D9F-B08E-4671194AB885}" type="pres">
      <dgm:prSet presAssocID="{D6A8C538-29B7-4D50-8F3F-8AA5485C040E}" presName="parentText" presStyleLbl="node1" presStyleIdx="1" presStyleCnt="4">
        <dgm:presLayoutVars>
          <dgm:chMax val="1"/>
          <dgm:bulletEnabled val="1"/>
        </dgm:presLayoutVars>
      </dgm:prSet>
      <dgm:spPr/>
    </dgm:pt>
    <dgm:pt modelId="{5869F106-9315-411D-A9F2-78ED003B50B6}" type="pres">
      <dgm:prSet presAssocID="{D6A8C538-29B7-4D50-8F3F-8AA5485C040E}" presName="descendantText" presStyleLbl="alignAccFollowNode1" presStyleIdx="1" presStyleCnt="4">
        <dgm:presLayoutVars>
          <dgm:bulletEnabled val="1"/>
        </dgm:presLayoutVars>
      </dgm:prSet>
      <dgm:spPr/>
    </dgm:pt>
    <dgm:pt modelId="{1B1615C0-C8D7-4AAD-8420-D6BA4490A733}" type="pres">
      <dgm:prSet presAssocID="{DDA95D3B-CF01-45DD-85E8-A92A5693F8DE}" presName="sp" presStyleCnt="0"/>
      <dgm:spPr/>
    </dgm:pt>
    <dgm:pt modelId="{4D279AB7-CBEF-4C83-B348-3FA9B621E6FD}" type="pres">
      <dgm:prSet presAssocID="{C87FA660-ACB1-4D66-BEB3-AC974AD9B279}" presName="linNode" presStyleCnt="0"/>
      <dgm:spPr/>
    </dgm:pt>
    <dgm:pt modelId="{E167A11D-1346-476E-BD08-A8EED344F4C7}" type="pres">
      <dgm:prSet presAssocID="{C87FA660-ACB1-4D66-BEB3-AC974AD9B279}" presName="parentText" presStyleLbl="node1" presStyleIdx="2" presStyleCnt="4">
        <dgm:presLayoutVars>
          <dgm:chMax val="1"/>
          <dgm:bulletEnabled val="1"/>
        </dgm:presLayoutVars>
      </dgm:prSet>
      <dgm:spPr/>
    </dgm:pt>
    <dgm:pt modelId="{249708C4-02F5-4E90-AC8C-3F197931C116}" type="pres">
      <dgm:prSet presAssocID="{C87FA660-ACB1-4D66-BEB3-AC974AD9B279}" presName="descendantText" presStyleLbl="alignAccFollowNode1" presStyleIdx="2" presStyleCnt="4" custScaleY="110988">
        <dgm:presLayoutVars>
          <dgm:bulletEnabled val="1"/>
        </dgm:presLayoutVars>
      </dgm:prSet>
      <dgm:spPr/>
    </dgm:pt>
    <dgm:pt modelId="{054057A5-F2EF-4C2D-85A7-0A738CBC8F6C}" type="pres">
      <dgm:prSet presAssocID="{1A7AE518-4845-4483-BA8A-948E3CF98EDE}" presName="sp" presStyleCnt="0"/>
      <dgm:spPr/>
    </dgm:pt>
    <dgm:pt modelId="{28A5A43D-8F81-40BD-82B9-F938DFA9B549}" type="pres">
      <dgm:prSet presAssocID="{7604097D-607F-4474-B7CB-15AF1FFC2624}" presName="linNode" presStyleCnt="0"/>
      <dgm:spPr/>
    </dgm:pt>
    <dgm:pt modelId="{C6A61027-05E4-4058-AD3A-75F1026ADC17}" type="pres">
      <dgm:prSet presAssocID="{7604097D-607F-4474-B7CB-15AF1FFC2624}" presName="parentText" presStyleLbl="node1" presStyleIdx="3" presStyleCnt="4">
        <dgm:presLayoutVars>
          <dgm:chMax val="1"/>
          <dgm:bulletEnabled val="1"/>
        </dgm:presLayoutVars>
      </dgm:prSet>
      <dgm:spPr/>
    </dgm:pt>
    <dgm:pt modelId="{C00E1ABE-0E91-4B71-876F-74093C680746}" type="pres">
      <dgm:prSet presAssocID="{7604097D-607F-4474-B7CB-15AF1FFC2624}" presName="descendantText" presStyleLbl="alignAccFollowNode1" presStyleIdx="3" presStyleCnt="4" custScaleY="110988">
        <dgm:presLayoutVars>
          <dgm:bulletEnabled val="1"/>
        </dgm:presLayoutVars>
      </dgm:prSet>
      <dgm:spPr/>
    </dgm:pt>
  </dgm:ptLst>
  <dgm:cxnLst>
    <dgm:cxn modelId="{6F5F6313-D1B2-4963-A72C-4E83986F96F7}" srcId="{C87FA660-ACB1-4D66-BEB3-AC974AD9B279}" destId="{DC312015-EB53-4F6F-AAFB-62592A691F81}" srcOrd="0" destOrd="0" parTransId="{3FE9077E-1DA4-40ED-8F22-AA4623C6A83E}" sibTransId="{128AA7D9-D549-42D5-A632-4CCAA3269ABC}"/>
    <dgm:cxn modelId="{14037E15-2BD6-470E-9B60-5A60F0E2D45F}" type="presOf" srcId="{6346B70D-1E99-400A-BC37-4E65326F5595}" destId="{C00E1ABE-0E91-4B71-876F-74093C680746}" srcOrd="0" destOrd="0" presId="urn:microsoft.com/office/officeart/2005/8/layout/vList5"/>
    <dgm:cxn modelId="{E064A22B-CCC4-4801-9457-3DBCBDC426A8}" type="presOf" srcId="{D6A8C538-29B7-4D50-8F3F-8AA5485C040E}" destId="{93B02CDB-40C9-4D9F-B08E-4671194AB885}" srcOrd="0" destOrd="0" presId="urn:microsoft.com/office/officeart/2005/8/layout/vList5"/>
    <dgm:cxn modelId="{DB924269-B4A8-403E-A9DE-74D1A2240CB9}" srcId="{7604097D-607F-4474-B7CB-15AF1FFC2624}" destId="{2AD3C4B6-B776-4C10-B7F3-BEBE736595E8}" srcOrd="1" destOrd="0" parTransId="{F3B88D56-56AA-4192-9A54-7B9DEAF10731}" sibTransId="{7D852D95-EEF0-48BF-9EB5-764B64A3D805}"/>
    <dgm:cxn modelId="{E5B77E50-AB0D-414C-A9EB-23FC8DA7E957}" type="presOf" srcId="{C87FA660-ACB1-4D66-BEB3-AC974AD9B279}" destId="{E167A11D-1346-476E-BD08-A8EED344F4C7}" srcOrd="0" destOrd="0" presId="urn:microsoft.com/office/officeart/2005/8/layout/vList5"/>
    <dgm:cxn modelId="{01DDFF77-A723-47D7-A2F7-A39B7114C31F}" srcId="{446FF0BE-692F-4D90-ADA5-20E19A20ABB2}" destId="{882C9946-65F8-45CE-8FCA-12027A0C8335}" srcOrd="0" destOrd="0" parTransId="{238CE31D-2122-46F9-A15D-0134AB01F063}" sibTransId="{3EE2198D-842B-4004-B9A2-A9F9EA6C06FF}"/>
    <dgm:cxn modelId="{4E48FD7C-2D45-4F51-8D73-B8AB86C6F638}" type="presOf" srcId="{29D711A3-CB41-4EFD-AC9A-B53360BE9AC6}" destId="{5869F106-9315-411D-A9F2-78ED003B50B6}" srcOrd="0" destOrd="0" presId="urn:microsoft.com/office/officeart/2005/8/layout/vList5"/>
    <dgm:cxn modelId="{6DD81694-B741-4929-9269-C32B51A9AC2E}" srcId="{446FF0BE-692F-4D90-ADA5-20E19A20ABB2}" destId="{7604097D-607F-4474-B7CB-15AF1FFC2624}" srcOrd="3" destOrd="0" parTransId="{5685C8E5-D8F4-4F3E-8EF1-350107C2A810}" sibTransId="{E6D288C4-C367-49E3-B449-20602F1BA224}"/>
    <dgm:cxn modelId="{13410A9C-EC28-4A18-85F3-6255D1288421}" type="presOf" srcId="{446FF0BE-692F-4D90-ADA5-20E19A20ABB2}" destId="{732776AE-4FDB-4CC1-9EE1-09FC94539391}" srcOrd="0" destOrd="0" presId="urn:microsoft.com/office/officeart/2005/8/layout/vList5"/>
    <dgm:cxn modelId="{E3F3359E-DC7A-4885-B0F5-67670A55C3F3}" type="presOf" srcId="{5F0BA3C2-2F7E-4CF0-91C8-5FDD47C74AD4}" destId="{F87F4D8F-24F1-45CD-93A2-9C5FD8E310EC}" srcOrd="0" destOrd="0" presId="urn:microsoft.com/office/officeart/2005/8/layout/vList5"/>
    <dgm:cxn modelId="{9CEEA1A2-5403-481A-A27A-4157E64CC231}" srcId="{446FF0BE-692F-4D90-ADA5-20E19A20ABB2}" destId="{D6A8C538-29B7-4D50-8F3F-8AA5485C040E}" srcOrd="1" destOrd="0" parTransId="{538749D5-2EAC-4CCE-A3AD-E63F95DE5ECA}" sibTransId="{DDA95D3B-CF01-45DD-85E8-A92A5693F8DE}"/>
    <dgm:cxn modelId="{2B4CEBBB-DF9E-4DD0-AD3D-FBFEFFB92848}" srcId="{882C9946-65F8-45CE-8FCA-12027A0C8335}" destId="{5F0BA3C2-2F7E-4CF0-91C8-5FDD47C74AD4}" srcOrd="0" destOrd="0" parTransId="{5B601BED-25CA-480D-912E-9E1C812FEC10}" sibTransId="{69D88D10-7C01-4CE6-9F3D-A486A2E31C92}"/>
    <dgm:cxn modelId="{EE1FA1C6-14D6-451C-AEF2-4C6B4A50F15E}" type="presOf" srcId="{2AD3C4B6-B776-4C10-B7F3-BEBE736595E8}" destId="{C00E1ABE-0E91-4B71-876F-74093C680746}" srcOrd="0" destOrd="1" presId="urn:microsoft.com/office/officeart/2005/8/layout/vList5"/>
    <dgm:cxn modelId="{3BBAD2D1-4FF0-42BA-BDAD-EA6C45E38003}" type="presOf" srcId="{882C9946-65F8-45CE-8FCA-12027A0C8335}" destId="{1CA74648-BC5A-424F-A569-5147B8DFBD7E}" srcOrd="0" destOrd="0" presId="urn:microsoft.com/office/officeart/2005/8/layout/vList5"/>
    <dgm:cxn modelId="{771562E1-8F0C-4A06-AE69-616A6A6B1C67}" srcId="{7604097D-607F-4474-B7CB-15AF1FFC2624}" destId="{6346B70D-1E99-400A-BC37-4E65326F5595}" srcOrd="0" destOrd="0" parTransId="{67BE2370-79B4-4B56-95F3-F6221E187871}" sibTransId="{CAB4B57E-C4C5-4A22-B6CE-A7604A292E6C}"/>
    <dgm:cxn modelId="{AC27D5E6-6EBA-4A7E-9083-5B393B2C3730}" type="presOf" srcId="{DC312015-EB53-4F6F-AAFB-62592A691F81}" destId="{249708C4-02F5-4E90-AC8C-3F197931C116}" srcOrd="0" destOrd="0" presId="urn:microsoft.com/office/officeart/2005/8/layout/vList5"/>
    <dgm:cxn modelId="{DF52E4E9-BD0D-4522-B13E-9723F6C0A6C2}" srcId="{446FF0BE-692F-4D90-ADA5-20E19A20ABB2}" destId="{C87FA660-ACB1-4D66-BEB3-AC974AD9B279}" srcOrd="2" destOrd="0" parTransId="{327877AB-EBE0-4FB6-B0CE-731D748B0543}" sibTransId="{1A7AE518-4845-4483-BA8A-948E3CF98EDE}"/>
    <dgm:cxn modelId="{131206EE-1C27-4123-8917-D2900F4437E5}" srcId="{D6A8C538-29B7-4D50-8F3F-8AA5485C040E}" destId="{29D711A3-CB41-4EFD-AC9A-B53360BE9AC6}" srcOrd="0" destOrd="0" parTransId="{8A760577-15F0-49EA-945F-9D429AE75EB0}" sibTransId="{3430A73F-99CA-4C9E-8DFF-8FAA90F95A1B}"/>
    <dgm:cxn modelId="{D479ADF0-2682-4EB7-A0A6-E64D3CC2CB3E}" type="presOf" srcId="{7604097D-607F-4474-B7CB-15AF1FFC2624}" destId="{C6A61027-05E4-4058-AD3A-75F1026ADC17}" srcOrd="0" destOrd="0" presId="urn:microsoft.com/office/officeart/2005/8/layout/vList5"/>
    <dgm:cxn modelId="{E90AA37B-3ED8-4891-9121-90F6659D3F9E}" type="presParOf" srcId="{732776AE-4FDB-4CC1-9EE1-09FC94539391}" destId="{8F0D8BF3-0194-410E-9214-29BCAB706636}" srcOrd="0" destOrd="0" presId="urn:microsoft.com/office/officeart/2005/8/layout/vList5"/>
    <dgm:cxn modelId="{BE46770F-78DD-4E1A-80C6-D8D78806B793}" type="presParOf" srcId="{8F0D8BF3-0194-410E-9214-29BCAB706636}" destId="{1CA74648-BC5A-424F-A569-5147B8DFBD7E}" srcOrd="0" destOrd="0" presId="urn:microsoft.com/office/officeart/2005/8/layout/vList5"/>
    <dgm:cxn modelId="{0977A945-5FA4-46DF-9A4C-31189B814B6B}" type="presParOf" srcId="{8F0D8BF3-0194-410E-9214-29BCAB706636}" destId="{F87F4D8F-24F1-45CD-93A2-9C5FD8E310EC}" srcOrd="1" destOrd="0" presId="urn:microsoft.com/office/officeart/2005/8/layout/vList5"/>
    <dgm:cxn modelId="{46CD33CE-F482-4CB2-851F-8552546596E1}" type="presParOf" srcId="{732776AE-4FDB-4CC1-9EE1-09FC94539391}" destId="{1CEBC007-0C82-4981-B9BA-FFB885B46C79}" srcOrd="1" destOrd="0" presId="urn:microsoft.com/office/officeart/2005/8/layout/vList5"/>
    <dgm:cxn modelId="{DC204D1F-BBE9-4998-9AAA-448EF930922D}" type="presParOf" srcId="{732776AE-4FDB-4CC1-9EE1-09FC94539391}" destId="{E97952A3-6375-4DBE-8140-18F04A239F59}" srcOrd="2" destOrd="0" presId="urn:microsoft.com/office/officeart/2005/8/layout/vList5"/>
    <dgm:cxn modelId="{52B4DFB8-5C84-4CFA-A542-AD038AE6874E}" type="presParOf" srcId="{E97952A3-6375-4DBE-8140-18F04A239F59}" destId="{93B02CDB-40C9-4D9F-B08E-4671194AB885}" srcOrd="0" destOrd="0" presId="urn:microsoft.com/office/officeart/2005/8/layout/vList5"/>
    <dgm:cxn modelId="{CC503A6E-6C35-45F6-83CF-5A9870A5B894}" type="presParOf" srcId="{E97952A3-6375-4DBE-8140-18F04A239F59}" destId="{5869F106-9315-411D-A9F2-78ED003B50B6}" srcOrd="1" destOrd="0" presId="urn:microsoft.com/office/officeart/2005/8/layout/vList5"/>
    <dgm:cxn modelId="{F72CDBF1-8AA8-4D77-8CB7-91D677CF6A8A}" type="presParOf" srcId="{732776AE-4FDB-4CC1-9EE1-09FC94539391}" destId="{1B1615C0-C8D7-4AAD-8420-D6BA4490A733}" srcOrd="3" destOrd="0" presId="urn:microsoft.com/office/officeart/2005/8/layout/vList5"/>
    <dgm:cxn modelId="{1A6639FE-88A4-48C8-81AE-66B76303C5FC}" type="presParOf" srcId="{732776AE-4FDB-4CC1-9EE1-09FC94539391}" destId="{4D279AB7-CBEF-4C83-B348-3FA9B621E6FD}" srcOrd="4" destOrd="0" presId="urn:microsoft.com/office/officeart/2005/8/layout/vList5"/>
    <dgm:cxn modelId="{547B03F6-D68B-4D07-8E02-F31D9D9779EF}" type="presParOf" srcId="{4D279AB7-CBEF-4C83-B348-3FA9B621E6FD}" destId="{E167A11D-1346-476E-BD08-A8EED344F4C7}" srcOrd="0" destOrd="0" presId="urn:microsoft.com/office/officeart/2005/8/layout/vList5"/>
    <dgm:cxn modelId="{29E99FF2-D01A-45A9-A709-31768DBCC226}" type="presParOf" srcId="{4D279AB7-CBEF-4C83-B348-3FA9B621E6FD}" destId="{249708C4-02F5-4E90-AC8C-3F197931C116}" srcOrd="1" destOrd="0" presId="urn:microsoft.com/office/officeart/2005/8/layout/vList5"/>
    <dgm:cxn modelId="{8D9E2191-68B5-4C16-B39E-6B241D082FA5}" type="presParOf" srcId="{732776AE-4FDB-4CC1-9EE1-09FC94539391}" destId="{054057A5-F2EF-4C2D-85A7-0A738CBC8F6C}" srcOrd="5" destOrd="0" presId="urn:microsoft.com/office/officeart/2005/8/layout/vList5"/>
    <dgm:cxn modelId="{0AE792DB-F1E1-4271-8EAE-121C2E76BD94}" type="presParOf" srcId="{732776AE-4FDB-4CC1-9EE1-09FC94539391}" destId="{28A5A43D-8F81-40BD-82B9-F938DFA9B549}" srcOrd="6" destOrd="0" presId="urn:microsoft.com/office/officeart/2005/8/layout/vList5"/>
    <dgm:cxn modelId="{D3DAE39A-674A-4E52-9A6B-B17405C9FB0C}" type="presParOf" srcId="{28A5A43D-8F81-40BD-82B9-F938DFA9B549}" destId="{C6A61027-05E4-4058-AD3A-75F1026ADC17}" srcOrd="0" destOrd="0" presId="urn:microsoft.com/office/officeart/2005/8/layout/vList5"/>
    <dgm:cxn modelId="{DD9F705A-28B7-4362-A399-D5B7A6336E9A}" type="presParOf" srcId="{28A5A43D-8F81-40BD-82B9-F938DFA9B549}" destId="{C00E1ABE-0E91-4B71-876F-74093C68074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F2EF93-839F-4585-AF72-AEEA9EEC39B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E382CD7-4DDB-48B1-9D5D-95783765CFD7}">
      <dgm:prSet phldrT="[Text]"/>
      <dgm:spPr/>
      <dgm:t>
        <a:bodyPr/>
        <a:lstStyle/>
        <a:p>
          <a:r>
            <a:rPr lang="en-US" dirty="0"/>
            <a:t>July 2025</a:t>
          </a:r>
        </a:p>
      </dgm:t>
    </dgm:pt>
    <dgm:pt modelId="{1C2AD390-4248-4062-ABE6-FCAE3ECF2C74}" type="parTrans" cxnId="{A390503E-BB9D-45B0-AC98-FFEBDA71BB92}">
      <dgm:prSet/>
      <dgm:spPr/>
      <dgm:t>
        <a:bodyPr/>
        <a:lstStyle/>
        <a:p>
          <a:endParaRPr lang="en-US"/>
        </a:p>
      </dgm:t>
    </dgm:pt>
    <dgm:pt modelId="{EE40858F-70B8-4612-88F1-7BF1C623FC14}" type="sibTrans" cxnId="{A390503E-BB9D-45B0-AC98-FFEBDA71BB92}">
      <dgm:prSet/>
      <dgm:spPr/>
      <dgm:t>
        <a:bodyPr/>
        <a:lstStyle/>
        <a:p>
          <a:endParaRPr lang="en-US"/>
        </a:p>
      </dgm:t>
    </dgm:pt>
    <dgm:pt modelId="{784DBA42-1BBE-4839-805A-700A557ABCBC}">
      <dgm:prSet phldrT="[Text]"/>
      <dgm:spPr/>
      <dgm:t>
        <a:bodyPr/>
        <a:lstStyle/>
        <a:p>
          <a:r>
            <a:rPr lang="en-US" dirty="0"/>
            <a:t>Complete project review and approval</a:t>
          </a:r>
        </a:p>
      </dgm:t>
    </dgm:pt>
    <dgm:pt modelId="{B19AEAA8-1BB0-4815-9710-DE66ABFA9AA0}" type="parTrans" cxnId="{2AE85FE5-9A45-4373-B600-AF585C2B5239}">
      <dgm:prSet/>
      <dgm:spPr/>
      <dgm:t>
        <a:bodyPr/>
        <a:lstStyle/>
        <a:p>
          <a:endParaRPr lang="en-US"/>
        </a:p>
      </dgm:t>
    </dgm:pt>
    <dgm:pt modelId="{5C38908B-C81E-44D3-AD6F-665E79A13250}" type="sibTrans" cxnId="{2AE85FE5-9A45-4373-B600-AF585C2B5239}">
      <dgm:prSet/>
      <dgm:spPr/>
      <dgm:t>
        <a:bodyPr/>
        <a:lstStyle/>
        <a:p>
          <a:endParaRPr lang="en-US"/>
        </a:p>
      </dgm:t>
    </dgm:pt>
    <dgm:pt modelId="{30240A2C-1594-424A-8CEB-D207175582BF}">
      <dgm:prSet phldrT="[Text]"/>
      <dgm:spPr/>
      <dgm:t>
        <a:bodyPr/>
        <a:lstStyle/>
        <a:p>
          <a:r>
            <a:rPr lang="en-US" dirty="0"/>
            <a:t>Initiate detector procurement</a:t>
          </a:r>
        </a:p>
      </dgm:t>
    </dgm:pt>
    <dgm:pt modelId="{72A60891-F770-420B-9544-9EFEC028C32C}" type="parTrans" cxnId="{CA8AE57F-9A8F-4765-9CC3-FB0E7969D390}">
      <dgm:prSet/>
      <dgm:spPr/>
      <dgm:t>
        <a:bodyPr/>
        <a:lstStyle/>
        <a:p>
          <a:endParaRPr lang="en-US"/>
        </a:p>
      </dgm:t>
    </dgm:pt>
    <dgm:pt modelId="{AF4A3167-F52E-41CC-91DD-BB7B18E7E57F}" type="sibTrans" cxnId="{CA8AE57F-9A8F-4765-9CC3-FB0E7969D390}">
      <dgm:prSet/>
      <dgm:spPr/>
      <dgm:t>
        <a:bodyPr/>
        <a:lstStyle/>
        <a:p>
          <a:endParaRPr lang="en-US"/>
        </a:p>
      </dgm:t>
    </dgm:pt>
    <dgm:pt modelId="{C4FA1758-6BC7-46AE-9ED0-A9C0841EF46E}">
      <dgm:prSet phldrT="[Text]"/>
      <dgm:spPr/>
      <dgm:t>
        <a:bodyPr/>
        <a:lstStyle/>
        <a:p>
          <a:r>
            <a:rPr lang="en-US" dirty="0"/>
            <a:t> September 2025</a:t>
          </a:r>
        </a:p>
      </dgm:t>
    </dgm:pt>
    <dgm:pt modelId="{A4CFC0C0-291B-44D4-A1D0-62F07C31C8BE}" type="parTrans" cxnId="{108AD03A-CAA4-49C5-AB4D-69AC21B865FA}">
      <dgm:prSet/>
      <dgm:spPr/>
      <dgm:t>
        <a:bodyPr/>
        <a:lstStyle/>
        <a:p>
          <a:endParaRPr lang="en-US"/>
        </a:p>
      </dgm:t>
    </dgm:pt>
    <dgm:pt modelId="{86D08E0F-EFF5-4993-B7D8-745D569CB001}" type="sibTrans" cxnId="{108AD03A-CAA4-49C5-AB4D-69AC21B865FA}">
      <dgm:prSet/>
      <dgm:spPr/>
      <dgm:t>
        <a:bodyPr/>
        <a:lstStyle/>
        <a:p>
          <a:endParaRPr lang="en-US"/>
        </a:p>
      </dgm:t>
    </dgm:pt>
    <dgm:pt modelId="{2B6CEA6B-2591-48FC-98A8-B82432003032}">
      <dgm:prSet phldrT="[Text]"/>
      <dgm:spPr/>
      <dgm:t>
        <a:bodyPr/>
        <a:lstStyle/>
        <a:p>
          <a:r>
            <a:rPr lang="en-US" dirty="0"/>
            <a:t>Receive detector and conduct initial surface tests</a:t>
          </a:r>
        </a:p>
      </dgm:t>
    </dgm:pt>
    <dgm:pt modelId="{6607CC47-B0AA-494A-990C-AF86CF8A1948}" type="parTrans" cxnId="{1ECFB3AD-E13A-4D4C-9D3B-A41EC4F5A05B}">
      <dgm:prSet/>
      <dgm:spPr/>
      <dgm:t>
        <a:bodyPr/>
        <a:lstStyle/>
        <a:p>
          <a:endParaRPr lang="en-US"/>
        </a:p>
      </dgm:t>
    </dgm:pt>
    <dgm:pt modelId="{958CBB1D-D756-4C3C-BF50-AFAC4EB2F64A}" type="sibTrans" cxnId="{1ECFB3AD-E13A-4D4C-9D3B-A41EC4F5A05B}">
      <dgm:prSet/>
      <dgm:spPr/>
      <dgm:t>
        <a:bodyPr/>
        <a:lstStyle/>
        <a:p>
          <a:endParaRPr lang="en-US"/>
        </a:p>
      </dgm:t>
    </dgm:pt>
    <dgm:pt modelId="{C791B0D4-D0D1-41F2-9658-85C13B462A8B}">
      <dgm:prSet phldrT="[Text]"/>
      <dgm:spPr/>
      <dgm:t>
        <a:bodyPr/>
        <a:lstStyle/>
        <a:p>
          <a:r>
            <a:rPr lang="en-US" dirty="0"/>
            <a:t>Secure all required certifications</a:t>
          </a:r>
        </a:p>
      </dgm:t>
    </dgm:pt>
    <dgm:pt modelId="{A0278EE6-0B72-46D6-8F4F-CAA88B74FF56}" type="parTrans" cxnId="{8440F209-77E1-4C12-8E71-7DF9BF64DA27}">
      <dgm:prSet/>
      <dgm:spPr/>
      <dgm:t>
        <a:bodyPr/>
        <a:lstStyle/>
        <a:p>
          <a:endParaRPr lang="en-US"/>
        </a:p>
      </dgm:t>
    </dgm:pt>
    <dgm:pt modelId="{0C46196F-8D2E-4A34-B1A3-0EA6F6A11E09}" type="sibTrans" cxnId="{8440F209-77E1-4C12-8E71-7DF9BF64DA27}">
      <dgm:prSet/>
      <dgm:spPr/>
      <dgm:t>
        <a:bodyPr/>
        <a:lstStyle/>
        <a:p>
          <a:endParaRPr lang="en-US"/>
        </a:p>
      </dgm:t>
    </dgm:pt>
    <dgm:pt modelId="{509E1910-6E1D-4909-84CB-5A22955998FE}">
      <dgm:prSet phldrT="[Text]"/>
      <dgm:spPr/>
      <dgm:t>
        <a:bodyPr/>
        <a:lstStyle/>
        <a:p>
          <a:r>
            <a:rPr lang="en-US" dirty="0"/>
            <a:t>October 2025 – March 2026</a:t>
          </a:r>
        </a:p>
      </dgm:t>
    </dgm:pt>
    <dgm:pt modelId="{4ED9BFB5-BC3E-472B-9C1D-62C5A31EFDC2}" type="parTrans" cxnId="{194C6CB7-0C70-4829-99DE-156AAE11980B}">
      <dgm:prSet/>
      <dgm:spPr/>
      <dgm:t>
        <a:bodyPr/>
        <a:lstStyle/>
        <a:p>
          <a:endParaRPr lang="en-US"/>
        </a:p>
      </dgm:t>
    </dgm:pt>
    <dgm:pt modelId="{96A17E23-C07E-45B2-A1E8-91267B3E3A40}" type="sibTrans" cxnId="{194C6CB7-0C70-4829-99DE-156AAE11980B}">
      <dgm:prSet/>
      <dgm:spPr/>
      <dgm:t>
        <a:bodyPr/>
        <a:lstStyle/>
        <a:p>
          <a:endParaRPr lang="en-US"/>
        </a:p>
      </dgm:t>
    </dgm:pt>
    <dgm:pt modelId="{FFE36C2F-0A01-4DBF-A19D-DB29B69DFB12}">
      <dgm:prSet phldrT="[Text]"/>
      <dgm:spPr/>
      <dgm:t>
        <a:bodyPr/>
        <a:lstStyle/>
        <a:p>
          <a:r>
            <a:rPr lang="en-US" dirty="0"/>
            <a:t>Perform underground testing: begin in the low-background laboratory, followed by multiple locations within the CUTE facility</a:t>
          </a:r>
        </a:p>
      </dgm:t>
    </dgm:pt>
    <dgm:pt modelId="{6C0FBF78-6EC6-4586-982A-10459ED8F38A}" type="sibTrans" cxnId="{BDB25FE6-B4E8-49E4-AFCD-B7B100ECCB10}">
      <dgm:prSet/>
      <dgm:spPr/>
      <dgm:t>
        <a:bodyPr/>
        <a:lstStyle/>
        <a:p>
          <a:endParaRPr lang="en-US"/>
        </a:p>
      </dgm:t>
    </dgm:pt>
    <dgm:pt modelId="{48876EC3-4958-456E-B0B3-B33D0DD2210D}" type="parTrans" cxnId="{BDB25FE6-B4E8-49E4-AFCD-B7B100ECCB10}">
      <dgm:prSet/>
      <dgm:spPr/>
      <dgm:t>
        <a:bodyPr/>
        <a:lstStyle/>
        <a:p>
          <a:endParaRPr lang="en-US"/>
        </a:p>
      </dgm:t>
    </dgm:pt>
    <dgm:pt modelId="{57F56F93-75A5-40E6-BE7F-6A5BD755C455}">
      <dgm:prSet phldrT="[Text]"/>
      <dgm:spPr/>
      <dgm:t>
        <a:bodyPr/>
        <a:lstStyle/>
        <a:p>
          <a:endParaRPr lang="en-US" dirty="0"/>
        </a:p>
      </dgm:t>
    </dgm:pt>
    <dgm:pt modelId="{D8470FE0-274D-4029-818C-DC19B6DE8940}" type="sibTrans" cxnId="{11009AE4-EE2B-4B32-9762-DC199CC2A128}">
      <dgm:prSet/>
      <dgm:spPr/>
      <dgm:t>
        <a:bodyPr/>
        <a:lstStyle/>
        <a:p>
          <a:endParaRPr lang="en-US"/>
        </a:p>
      </dgm:t>
    </dgm:pt>
    <dgm:pt modelId="{F412D64A-51B4-4675-A408-AC4ADA2F59AB}" type="parTrans" cxnId="{11009AE4-EE2B-4B32-9762-DC199CC2A128}">
      <dgm:prSet/>
      <dgm:spPr/>
      <dgm:t>
        <a:bodyPr/>
        <a:lstStyle/>
        <a:p>
          <a:endParaRPr lang="en-US"/>
        </a:p>
      </dgm:t>
    </dgm:pt>
    <dgm:pt modelId="{11128541-EC79-4D47-AC74-3901B08857AB}" type="pres">
      <dgm:prSet presAssocID="{F9F2EF93-839F-4585-AF72-AEEA9EEC39B2}" presName="linear" presStyleCnt="0">
        <dgm:presLayoutVars>
          <dgm:dir/>
          <dgm:animLvl val="lvl"/>
          <dgm:resizeHandles val="exact"/>
        </dgm:presLayoutVars>
      </dgm:prSet>
      <dgm:spPr/>
    </dgm:pt>
    <dgm:pt modelId="{30F3E09F-1251-40F3-8314-E54BBC8371B4}" type="pres">
      <dgm:prSet presAssocID="{DE382CD7-4DDB-48B1-9D5D-95783765CFD7}" presName="parentLin" presStyleCnt="0"/>
      <dgm:spPr/>
    </dgm:pt>
    <dgm:pt modelId="{248AE6B1-7D47-42F8-9C7A-51463F681D12}" type="pres">
      <dgm:prSet presAssocID="{DE382CD7-4DDB-48B1-9D5D-95783765CFD7}" presName="parentLeftMargin" presStyleLbl="node1" presStyleIdx="0" presStyleCnt="3"/>
      <dgm:spPr/>
    </dgm:pt>
    <dgm:pt modelId="{E5CC610F-7E3C-4EBF-A176-E3B3B57EECD8}" type="pres">
      <dgm:prSet presAssocID="{DE382CD7-4DDB-48B1-9D5D-95783765CFD7}" presName="parentText" presStyleLbl="node1" presStyleIdx="0" presStyleCnt="3">
        <dgm:presLayoutVars>
          <dgm:chMax val="0"/>
          <dgm:bulletEnabled val="1"/>
        </dgm:presLayoutVars>
      </dgm:prSet>
      <dgm:spPr/>
    </dgm:pt>
    <dgm:pt modelId="{8AF39A66-FD5E-43F7-BFD5-47EAF47A5315}" type="pres">
      <dgm:prSet presAssocID="{DE382CD7-4DDB-48B1-9D5D-95783765CFD7}" presName="negativeSpace" presStyleCnt="0"/>
      <dgm:spPr/>
    </dgm:pt>
    <dgm:pt modelId="{7314FBC0-0E8A-48AD-9254-4421FE44AF27}" type="pres">
      <dgm:prSet presAssocID="{DE382CD7-4DDB-48B1-9D5D-95783765CFD7}" presName="childText" presStyleLbl="conFgAcc1" presStyleIdx="0" presStyleCnt="3">
        <dgm:presLayoutVars>
          <dgm:bulletEnabled val="1"/>
        </dgm:presLayoutVars>
      </dgm:prSet>
      <dgm:spPr/>
    </dgm:pt>
    <dgm:pt modelId="{C94BC01C-6BA0-48FD-B719-E2138F73E53F}" type="pres">
      <dgm:prSet presAssocID="{EE40858F-70B8-4612-88F1-7BF1C623FC14}" presName="spaceBetweenRectangles" presStyleCnt="0"/>
      <dgm:spPr/>
    </dgm:pt>
    <dgm:pt modelId="{362849B6-0462-4CA4-845B-E6911AD5B692}" type="pres">
      <dgm:prSet presAssocID="{C4FA1758-6BC7-46AE-9ED0-A9C0841EF46E}" presName="parentLin" presStyleCnt="0"/>
      <dgm:spPr/>
    </dgm:pt>
    <dgm:pt modelId="{B872C1B2-8ACB-4288-B654-925E91420981}" type="pres">
      <dgm:prSet presAssocID="{C4FA1758-6BC7-46AE-9ED0-A9C0841EF46E}" presName="parentLeftMargin" presStyleLbl="node1" presStyleIdx="0" presStyleCnt="3"/>
      <dgm:spPr/>
    </dgm:pt>
    <dgm:pt modelId="{95E06B8B-837D-43F7-A11A-4BA211689143}" type="pres">
      <dgm:prSet presAssocID="{C4FA1758-6BC7-46AE-9ED0-A9C0841EF46E}" presName="parentText" presStyleLbl="node1" presStyleIdx="1" presStyleCnt="3">
        <dgm:presLayoutVars>
          <dgm:chMax val="0"/>
          <dgm:bulletEnabled val="1"/>
        </dgm:presLayoutVars>
      </dgm:prSet>
      <dgm:spPr/>
    </dgm:pt>
    <dgm:pt modelId="{CF03ADAA-9189-4955-9703-CE6887AC3A06}" type="pres">
      <dgm:prSet presAssocID="{C4FA1758-6BC7-46AE-9ED0-A9C0841EF46E}" presName="negativeSpace" presStyleCnt="0"/>
      <dgm:spPr/>
    </dgm:pt>
    <dgm:pt modelId="{1E4D8735-F8D1-4801-A3AD-11BFD5249343}" type="pres">
      <dgm:prSet presAssocID="{C4FA1758-6BC7-46AE-9ED0-A9C0841EF46E}" presName="childText" presStyleLbl="conFgAcc1" presStyleIdx="1" presStyleCnt="3">
        <dgm:presLayoutVars>
          <dgm:bulletEnabled val="1"/>
        </dgm:presLayoutVars>
      </dgm:prSet>
      <dgm:spPr/>
    </dgm:pt>
    <dgm:pt modelId="{0EF1642C-B7D7-4905-B7FE-CAE8008B888E}" type="pres">
      <dgm:prSet presAssocID="{86D08E0F-EFF5-4993-B7D8-745D569CB001}" presName="spaceBetweenRectangles" presStyleCnt="0"/>
      <dgm:spPr/>
    </dgm:pt>
    <dgm:pt modelId="{2140E7F2-E7A9-49B0-B301-A852B21ED934}" type="pres">
      <dgm:prSet presAssocID="{509E1910-6E1D-4909-84CB-5A22955998FE}" presName="parentLin" presStyleCnt="0"/>
      <dgm:spPr/>
    </dgm:pt>
    <dgm:pt modelId="{4C69ECDB-99F7-40DD-A353-E5428524FD11}" type="pres">
      <dgm:prSet presAssocID="{509E1910-6E1D-4909-84CB-5A22955998FE}" presName="parentLeftMargin" presStyleLbl="node1" presStyleIdx="1" presStyleCnt="3"/>
      <dgm:spPr/>
    </dgm:pt>
    <dgm:pt modelId="{509D2003-110A-4FB0-8EB2-1F09F27D8013}" type="pres">
      <dgm:prSet presAssocID="{509E1910-6E1D-4909-84CB-5A22955998FE}" presName="parentText" presStyleLbl="node1" presStyleIdx="2" presStyleCnt="3">
        <dgm:presLayoutVars>
          <dgm:chMax val="0"/>
          <dgm:bulletEnabled val="1"/>
        </dgm:presLayoutVars>
      </dgm:prSet>
      <dgm:spPr/>
    </dgm:pt>
    <dgm:pt modelId="{1DB308E8-A090-4F85-885B-925E716263B6}" type="pres">
      <dgm:prSet presAssocID="{509E1910-6E1D-4909-84CB-5A22955998FE}" presName="negativeSpace" presStyleCnt="0"/>
      <dgm:spPr/>
    </dgm:pt>
    <dgm:pt modelId="{35F1CECF-E5F7-4418-B217-BB4C067A30B1}" type="pres">
      <dgm:prSet presAssocID="{509E1910-6E1D-4909-84CB-5A22955998FE}" presName="childText" presStyleLbl="conFgAcc1" presStyleIdx="2" presStyleCnt="3">
        <dgm:presLayoutVars>
          <dgm:bulletEnabled val="1"/>
        </dgm:presLayoutVars>
      </dgm:prSet>
      <dgm:spPr/>
    </dgm:pt>
  </dgm:ptLst>
  <dgm:cxnLst>
    <dgm:cxn modelId="{8440F209-77E1-4C12-8E71-7DF9BF64DA27}" srcId="{C4FA1758-6BC7-46AE-9ED0-A9C0841EF46E}" destId="{C791B0D4-D0D1-41F2-9658-85C13B462A8B}" srcOrd="1" destOrd="0" parTransId="{A0278EE6-0B72-46D6-8F4F-CAA88B74FF56}" sibTransId="{0C46196F-8D2E-4A34-B1A3-0EA6F6A11E09}"/>
    <dgm:cxn modelId="{F4EC6834-C542-4D09-A8DB-B3AEE080C30B}" type="presOf" srcId="{F9F2EF93-839F-4585-AF72-AEEA9EEC39B2}" destId="{11128541-EC79-4D47-AC74-3901B08857AB}" srcOrd="0" destOrd="0" presId="urn:microsoft.com/office/officeart/2005/8/layout/list1"/>
    <dgm:cxn modelId="{5CE04539-D187-4172-831D-AB93EB3F328A}" type="presOf" srcId="{30240A2C-1594-424A-8CEB-D207175582BF}" destId="{7314FBC0-0E8A-48AD-9254-4421FE44AF27}" srcOrd="0" destOrd="1" presId="urn:microsoft.com/office/officeart/2005/8/layout/list1"/>
    <dgm:cxn modelId="{108AD03A-CAA4-49C5-AB4D-69AC21B865FA}" srcId="{F9F2EF93-839F-4585-AF72-AEEA9EEC39B2}" destId="{C4FA1758-6BC7-46AE-9ED0-A9C0841EF46E}" srcOrd="1" destOrd="0" parTransId="{A4CFC0C0-291B-44D4-A1D0-62F07C31C8BE}" sibTransId="{86D08E0F-EFF5-4993-B7D8-745D569CB001}"/>
    <dgm:cxn modelId="{A390503E-BB9D-45B0-AC98-FFEBDA71BB92}" srcId="{F9F2EF93-839F-4585-AF72-AEEA9EEC39B2}" destId="{DE382CD7-4DDB-48B1-9D5D-95783765CFD7}" srcOrd="0" destOrd="0" parTransId="{1C2AD390-4248-4062-ABE6-FCAE3ECF2C74}" sibTransId="{EE40858F-70B8-4612-88F1-7BF1C623FC14}"/>
    <dgm:cxn modelId="{0943744E-CBEF-41EB-AD2C-C4D3C9523A3A}" type="presOf" srcId="{C4FA1758-6BC7-46AE-9ED0-A9C0841EF46E}" destId="{95E06B8B-837D-43F7-A11A-4BA211689143}" srcOrd="1" destOrd="0" presId="urn:microsoft.com/office/officeart/2005/8/layout/list1"/>
    <dgm:cxn modelId="{B6D3CD4F-CBEC-4C8D-9541-A2E3D4DCB691}" type="presOf" srcId="{DE382CD7-4DDB-48B1-9D5D-95783765CFD7}" destId="{248AE6B1-7D47-42F8-9C7A-51463F681D12}" srcOrd="0" destOrd="0" presId="urn:microsoft.com/office/officeart/2005/8/layout/list1"/>
    <dgm:cxn modelId="{3FEBDB71-0B64-45F9-8074-80719682CD0D}" type="presOf" srcId="{57F56F93-75A5-40E6-BE7F-6A5BD755C455}" destId="{35F1CECF-E5F7-4418-B217-BB4C067A30B1}" srcOrd="0" destOrd="1" presId="urn:microsoft.com/office/officeart/2005/8/layout/list1"/>
    <dgm:cxn modelId="{36182B57-4BF8-4181-8073-1D6B1AA46F01}" type="presOf" srcId="{509E1910-6E1D-4909-84CB-5A22955998FE}" destId="{4C69ECDB-99F7-40DD-A353-E5428524FD11}" srcOrd="0" destOrd="0" presId="urn:microsoft.com/office/officeart/2005/8/layout/list1"/>
    <dgm:cxn modelId="{2A41527B-541F-4FA5-BAF2-2ED541BD2A43}" type="presOf" srcId="{509E1910-6E1D-4909-84CB-5A22955998FE}" destId="{509D2003-110A-4FB0-8EB2-1F09F27D8013}" srcOrd="1" destOrd="0" presId="urn:microsoft.com/office/officeart/2005/8/layout/list1"/>
    <dgm:cxn modelId="{CA8AE57F-9A8F-4765-9CC3-FB0E7969D390}" srcId="{DE382CD7-4DDB-48B1-9D5D-95783765CFD7}" destId="{30240A2C-1594-424A-8CEB-D207175582BF}" srcOrd="1" destOrd="0" parTransId="{72A60891-F770-420B-9544-9EFEC028C32C}" sibTransId="{AF4A3167-F52E-41CC-91DD-BB7B18E7E57F}"/>
    <dgm:cxn modelId="{4B6A748E-A6F8-4482-9234-CBD47B2A0CE6}" type="presOf" srcId="{2B6CEA6B-2591-48FC-98A8-B82432003032}" destId="{1E4D8735-F8D1-4801-A3AD-11BFD5249343}" srcOrd="0" destOrd="0" presId="urn:microsoft.com/office/officeart/2005/8/layout/list1"/>
    <dgm:cxn modelId="{1ECFB3AD-E13A-4D4C-9D3B-A41EC4F5A05B}" srcId="{C4FA1758-6BC7-46AE-9ED0-A9C0841EF46E}" destId="{2B6CEA6B-2591-48FC-98A8-B82432003032}" srcOrd="0" destOrd="0" parTransId="{6607CC47-B0AA-494A-990C-AF86CF8A1948}" sibTransId="{958CBB1D-D756-4C3C-BF50-AFAC4EB2F64A}"/>
    <dgm:cxn modelId="{194C6CB7-0C70-4829-99DE-156AAE11980B}" srcId="{F9F2EF93-839F-4585-AF72-AEEA9EEC39B2}" destId="{509E1910-6E1D-4909-84CB-5A22955998FE}" srcOrd="2" destOrd="0" parTransId="{4ED9BFB5-BC3E-472B-9C1D-62C5A31EFDC2}" sibTransId="{96A17E23-C07E-45B2-A1E8-91267B3E3A40}"/>
    <dgm:cxn modelId="{5B68FCC1-F30B-4149-9DC6-432DB9A95AC1}" type="presOf" srcId="{C4FA1758-6BC7-46AE-9ED0-A9C0841EF46E}" destId="{B872C1B2-8ACB-4288-B654-925E91420981}" srcOrd="0" destOrd="0" presId="urn:microsoft.com/office/officeart/2005/8/layout/list1"/>
    <dgm:cxn modelId="{8B6F96DC-91DC-4F42-AD79-A0FC1D4428CE}" type="presOf" srcId="{DE382CD7-4DDB-48B1-9D5D-95783765CFD7}" destId="{E5CC610F-7E3C-4EBF-A176-E3B3B57EECD8}" srcOrd="1" destOrd="0" presId="urn:microsoft.com/office/officeart/2005/8/layout/list1"/>
    <dgm:cxn modelId="{48C16CE2-90D8-44C7-8679-3DF8B8743FD6}" type="presOf" srcId="{C791B0D4-D0D1-41F2-9658-85C13B462A8B}" destId="{1E4D8735-F8D1-4801-A3AD-11BFD5249343}" srcOrd="0" destOrd="1" presId="urn:microsoft.com/office/officeart/2005/8/layout/list1"/>
    <dgm:cxn modelId="{9610D0E3-5DB2-4521-8971-9C57A96812A2}" type="presOf" srcId="{FFE36C2F-0A01-4DBF-A19D-DB29B69DFB12}" destId="{35F1CECF-E5F7-4418-B217-BB4C067A30B1}" srcOrd="0" destOrd="0" presId="urn:microsoft.com/office/officeart/2005/8/layout/list1"/>
    <dgm:cxn modelId="{11009AE4-EE2B-4B32-9762-DC199CC2A128}" srcId="{509E1910-6E1D-4909-84CB-5A22955998FE}" destId="{57F56F93-75A5-40E6-BE7F-6A5BD755C455}" srcOrd="1" destOrd="0" parTransId="{F412D64A-51B4-4675-A408-AC4ADA2F59AB}" sibTransId="{D8470FE0-274D-4029-818C-DC19B6DE8940}"/>
    <dgm:cxn modelId="{2AE85FE5-9A45-4373-B600-AF585C2B5239}" srcId="{DE382CD7-4DDB-48B1-9D5D-95783765CFD7}" destId="{784DBA42-1BBE-4839-805A-700A557ABCBC}" srcOrd="0" destOrd="0" parTransId="{B19AEAA8-1BB0-4815-9710-DE66ABFA9AA0}" sibTransId="{5C38908B-C81E-44D3-AD6F-665E79A13250}"/>
    <dgm:cxn modelId="{BDB25FE6-B4E8-49E4-AFCD-B7B100ECCB10}" srcId="{509E1910-6E1D-4909-84CB-5A22955998FE}" destId="{FFE36C2F-0A01-4DBF-A19D-DB29B69DFB12}" srcOrd="0" destOrd="0" parTransId="{48876EC3-4958-456E-B0B3-B33D0DD2210D}" sibTransId="{6C0FBF78-6EC6-4586-982A-10459ED8F38A}"/>
    <dgm:cxn modelId="{173B63EF-3CA4-44F8-AD9E-8B92CCAAC3E9}" type="presOf" srcId="{784DBA42-1BBE-4839-805A-700A557ABCBC}" destId="{7314FBC0-0E8A-48AD-9254-4421FE44AF27}" srcOrd="0" destOrd="0" presId="urn:microsoft.com/office/officeart/2005/8/layout/list1"/>
    <dgm:cxn modelId="{2F621292-4B89-4E66-B4F6-CFAE05A9F43A}" type="presParOf" srcId="{11128541-EC79-4D47-AC74-3901B08857AB}" destId="{30F3E09F-1251-40F3-8314-E54BBC8371B4}" srcOrd="0" destOrd="0" presId="urn:microsoft.com/office/officeart/2005/8/layout/list1"/>
    <dgm:cxn modelId="{FDABDC5F-5CDC-4E4E-B939-E244C940AE72}" type="presParOf" srcId="{30F3E09F-1251-40F3-8314-E54BBC8371B4}" destId="{248AE6B1-7D47-42F8-9C7A-51463F681D12}" srcOrd="0" destOrd="0" presId="urn:microsoft.com/office/officeart/2005/8/layout/list1"/>
    <dgm:cxn modelId="{9B078DC0-1EF4-4B9A-B298-1200D3140812}" type="presParOf" srcId="{30F3E09F-1251-40F3-8314-E54BBC8371B4}" destId="{E5CC610F-7E3C-4EBF-A176-E3B3B57EECD8}" srcOrd="1" destOrd="0" presId="urn:microsoft.com/office/officeart/2005/8/layout/list1"/>
    <dgm:cxn modelId="{C99C9A0A-5D7A-4A07-82DA-1FBD6E528E17}" type="presParOf" srcId="{11128541-EC79-4D47-AC74-3901B08857AB}" destId="{8AF39A66-FD5E-43F7-BFD5-47EAF47A5315}" srcOrd="1" destOrd="0" presId="urn:microsoft.com/office/officeart/2005/8/layout/list1"/>
    <dgm:cxn modelId="{A31AABAF-D6F9-406A-BBAE-71B50EC337E8}" type="presParOf" srcId="{11128541-EC79-4D47-AC74-3901B08857AB}" destId="{7314FBC0-0E8A-48AD-9254-4421FE44AF27}" srcOrd="2" destOrd="0" presId="urn:microsoft.com/office/officeart/2005/8/layout/list1"/>
    <dgm:cxn modelId="{96CABAA3-0CD6-4A9C-BBA9-F9EB7C428906}" type="presParOf" srcId="{11128541-EC79-4D47-AC74-3901B08857AB}" destId="{C94BC01C-6BA0-48FD-B719-E2138F73E53F}" srcOrd="3" destOrd="0" presId="urn:microsoft.com/office/officeart/2005/8/layout/list1"/>
    <dgm:cxn modelId="{1FB7CC1D-41CD-440B-A84D-678A40BC2A34}" type="presParOf" srcId="{11128541-EC79-4D47-AC74-3901B08857AB}" destId="{362849B6-0462-4CA4-845B-E6911AD5B692}" srcOrd="4" destOrd="0" presId="urn:microsoft.com/office/officeart/2005/8/layout/list1"/>
    <dgm:cxn modelId="{E4885C44-42C2-40BF-93C0-86D69F1A7B29}" type="presParOf" srcId="{362849B6-0462-4CA4-845B-E6911AD5B692}" destId="{B872C1B2-8ACB-4288-B654-925E91420981}" srcOrd="0" destOrd="0" presId="urn:microsoft.com/office/officeart/2005/8/layout/list1"/>
    <dgm:cxn modelId="{C3E01004-3C7A-4312-BCEC-6ED5252B9EAB}" type="presParOf" srcId="{362849B6-0462-4CA4-845B-E6911AD5B692}" destId="{95E06B8B-837D-43F7-A11A-4BA211689143}" srcOrd="1" destOrd="0" presId="urn:microsoft.com/office/officeart/2005/8/layout/list1"/>
    <dgm:cxn modelId="{EB460753-4A2E-48F2-B377-9C2D40A02D07}" type="presParOf" srcId="{11128541-EC79-4D47-AC74-3901B08857AB}" destId="{CF03ADAA-9189-4955-9703-CE6887AC3A06}" srcOrd="5" destOrd="0" presId="urn:microsoft.com/office/officeart/2005/8/layout/list1"/>
    <dgm:cxn modelId="{B926AAD0-2F86-44DE-AA2A-1CCB0DAC92B8}" type="presParOf" srcId="{11128541-EC79-4D47-AC74-3901B08857AB}" destId="{1E4D8735-F8D1-4801-A3AD-11BFD5249343}" srcOrd="6" destOrd="0" presId="urn:microsoft.com/office/officeart/2005/8/layout/list1"/>
    <dgm:cxn modelId="{D1A634EB-8A75-4160-9637-8D83BF88AB3E}" type="presParOf" srcId="{11128541-EC79-4D47-AC74-3901B08857AB}" destId="{0EF1642C-B7D7-4905-B7FE-CAE8008B888E}" srcOrd="7" destOrd="0" presId="urn:microsoft.com/office/officeart/2005/8/layout/list1"/>
    <dgm:cxn modelId="{69AEAAC2-0588-4D6E-AE31-A29D5C1AC8AB}" type="presParOf" srcId="{11128541-EC79-4D47-AC74-3901B08857AB}" destId="{2140E7F2-E7A9-49B0-B301-A852B21ED934}" srcOrd="8" destOrd="0" presId="urn:microsoft.com/office/officeart/2005/8/layout/list1"/>
    <dgm:cxn modelId="{9E3F8A66-F05B-4800-A367-B8643FB6C6A1}" type="presParOf" srcId="{2140E7F2-E7A9-49B0-B301-A852B21ED934}" destId="{4C69ECDB-99F7-40DD-A353-E5428524FD11}" srcOrd="0" destOrd="0" presId="urn:microsoft.com/office/officeart/2005/8/layout/list1"/>
    <dgm:cxn modelId="{4AF4A986-B115-40D2-B0D4-29047C6FBF45}" type="presParOf" srcId="{2140E7F2-E7A9-49B0-B301-A852B21ED934}" destId="{509D2003-110A-4FB0-8EB2-1F09F27D8013}" srcOrd="1" destOrd="0" presId="urn:microsoft.com/office/officeart/2005/8/layout/list1"/>
    <dgm:cxn modelId="{E802F4C2-E062-408B-B1AD-ABF65171B4E7}" type="presParOf" srcId="{11128541-EC79-4D47-AC74-3901B08857AB}" destId="{1DB308E8-A090-4F85-885B-925E716263B6}" srcOrd="9" destOrd="0" presId="urn:microsoft.com/office/officeart/2005/8/layout/list1"/>
    <dgm:cxn modelId="{C3541F92-B1BC-43EF-A72A-73458B32F026}" type="presParOf" srcId="{11128541-EC79-4D47-AC74-3901B08857AB}" destId="{35F1CECF-E5F7-4418-B217-BB4C067A30B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7F4D8F-24F1-45CD-93A2-9C5FD8E310EC}">
      <dsp:nvSpPr>
        <dsp:cNvPr id="0" name=""/>
        <dsp:cNvSpPr/>
      </dsp:nvSpPr>
      <dsp:spPr>
        <a:xfrm rot="5400000">
          <a:off x="3817494" y="-1476530"/>
          <a:ext cx="815532" cy="3976716"/>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Each </a:t>
          </a:r>
          <a:r>
            <a:rPr lang="en-US" sz="1600" kern="1200" dirty="0" err="1"/>
            <a:t>SiPM</a:t>
          </a:r>
          <a:r>
            <a:rPr lang="en-US" sz="1600" kern="1200" dirty="0"/>
            <a:t> pair sends its signal to a discriminator</a:t>
          </a:r>
        </a:p>
      </dsp:txBody>
      <dsp:txXfrm rot="-5400000">
        <a:off x="2236903" y="143872"/>
        <a:ext cx="3936905" cy="735910"/>
      </dsp:txXfrm>
    </dsp:sp>
    <dsp:sp modelId="{1CA74648-BC5A-424F-A569-5147B8DFBD7E}">
      <dsp:nvSpPr>
        <dsp:cNvPr id="0" name=""/>
        <dsp:cNvSpPr/>
      </dsp:nvSpPr>
      <dsp:spPr>
        <a:xfrm>
          <a:off x="0" y="2119"/>
          <a:ext cx="2236902" cy="101941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Signal capture</a:t>
          </a:r>
        </a:p>
      </dsp:txBody>
      <dsp:txXfrm>
        <a:off x="49764" y="51883"/>
        <a:ext cx="2137374" cy="919887"/>
      </dsp:txXfrm>
    </dsp:sp>
    <dsp:sp modelId="{5869F106-9315-411D-A9F2-78ED003B50B6}">
      <dsp:nvSpPr>
        <dsp:cNvPr id="0" name=""/>
        <dsp:cNvSpPr/>
      </dsp:nvSpPr>
      <dsp:spPr>
        <a:xfrm rot="5400000">
          <a:off x="3817494" y="-406144"/>
          <a:ext cx="815532" cy="3976716"/>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If signal &gt; offset threshold </a:t>
          </a:r>
          <a:r>
            <a:rPr lang="en-US" sz="1600" kern="1200" dirty="0">
              <a:sym typeface="Wingdings" panose="05000000000000000000" pitchFamily="2" charset="2"/>
            </a:rPr>
            <a:t> line is set to HIGH in Coincidence Unit</a:t>
          </a:r>
          <a:endParaRPr lang="en-US" sz="1600" kern="1200" dirty="0"/>
        </a:p>
      </dsp:txBody>
      <dsp:txXfrm rot="-5400000">
        <a:off x="2236903" y="1214258"/>
        <a:ext cx="3936905" cy="735910"/>
      </dsp:txXfrm>
    </dsp:sp>
    <dsp:sp modelId="{93B02CDB-40C9-4D9F-B08E-4671194AB885}">
      <dsp:nvSpPr>
        <dsp:cNvPr id="0" name=""/>
        <dsp:cNvSpPr/>
      </dsp:nvSpPr>
      <dsp:spPr>
        <a:xfrm>
          <a:off x="0" y="1072505"/>
          <a:ext cx="2236902" cy="101941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Threshold check</a:t>
          </a:r>
        </a:p>
      </dsp:txBody>
      <dsp:txXfrm>
        <a:off x="49764" y="1122269"/>
        <a:ext cx="2137374" cy="919887"/>
      </dsp:txXfrm>
    </dsp:sp>
    <dsp:sp modelId="{249708C4-02F5-4E90-AC8C-3F197931C116}">
      <dsp:nvSpPr>
        <dsp:cNvPr id="0" name=""/>
        <dsp:cNvSpPr/>
      </dsp:nvSpPr>
      <dsp:spPr>
        <a:xfrm rot="5400000">
          <a:off x="3772689" y="664242"/>
          <a:ext cx="905143" cy="3976716"/>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If 2 lines are high within 30 ns, </a:t>
          </a:r>
          <a:r>
            <a:rPr lang="en-US" sz="1600" kern="1200" dirty="0" err="1"/>
            <a:t>ToT</a:t>
          </a:r>
          <a:r>
            <a:rPr lang="en-US" sz="1600" kern="1200" dirty="0"/>
            <a:t> counter starts</a:t>
          </a:r>
        </a:p>
      </dsp:txBody>
      <dsp:txXfrm rot="-5400000">
        <a:off x="2236903" y="2244214"/>
        <a:ext cx="3932531" cy="816773"/>
      </dsp:txXfrm>
    </dsp:sp>
    <dsp:sp modelId="{E167A11D-1346-476E-BD08-A8EED344F4C7}">
      <dsp:nvSpPr>
        <dsp:cNvPr id="0" name=""/>
        <dsp:cNvSpPr/>
      </dsp:nvSpPr>
      <dsp:spPr>
        <a:xfrm>
          <a:off x="0" y="2142892"/>
          <a:ext cx="2236902" cy="101941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Coincidence requirement</a:t>
          </a:r>
        </a:p>
      </dsp:txBody>
      <dsp:txXfrm>
        <a:off x="49764" y="2192656"/>
        <a:ext cx="2137374" cy="919887"/>
      </dsp:txXfrm>
    </dsp:sp>
    <dsp:sp modelId="{C00E1ABE-0E91-4B71-876F-74093C680746}">
      <dsp:nvSpPr>
        <dsp:cNvPr id="0" name=""/>
        <dsp:cNvSpPr/>
      </dsp:nvSpPr>
      <dsp:spPr>
        <a:xfrm rot="5400000">
          <a:off x="3772689" y="1734628"/>
          <a:ext cx="905143" cy="3976716"/>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If </a:t>
          </a:r>
          <a:r>
            <a:rPr lang="en-US" sz="1600" kern="1200" dirty="0" err="1"/>
            <a:t>ToT</a:t>
          </a:r>
          <a:r>
            <a:rPr lang="en-US" sz="1600" kern="1200" dirty="0"/>
            <a:t> &gt; cut </a:t>
          </a:r>
          <a:r>
            <a:rPr lang="en-US" sz="1600" kern="1200" dirty="0">
              <a:sym typeface="Wingdings" panose="05000000000000000000" pitchFamily="2" charset="2"/>
            </a:rPr>
            <a:t> likely a neutron   pulse produced</a:t>
          </a:r>
          <a:endParaRPr lang="en-US" sz="1600" kern="1200" dirty="0"/>
        </a:p>
        <a:p>
          <a:pPr marL="171450" lvl="1" indent="-171450" algn="l" defTabSz="711200">
            <a:lnSpc>
              <a:spcPct val="90000"/>
            </a:lnSpc>
            <a:spcBef>
              <a:spcPct val="0"/>
            </a:spcBef>
            <a:spcAft>
              <a:spcPct val="15000"/>
            </a:spcAft>
            <a:buChar char="•"/>
          </a:pPr>
          <a:r>
            <a:rPr lang="en-US" sz="1600" kern="1200" dirty="0"/>
            <a:t>If </a:t>
          </a:r>
          <a:r>
            <a:rPr lang="en-US" sz="1600" kern="1200" dirty="0" err="1"/>
            <a:t>ToT</a:t>
          </a:r>
          <a:r>
            <a:rPr lang="en-US" sz="1600" kern="1200" dirty="0"/>
            <a:t> =&lt; cut </a:t>
          </a:r>
          <a:r>
            <a:rPr lang="en-US" sz="1600" kern="1200" dirty="0">
              <a:sym typeface="Wingdings" panose="05000000000000000000" pitchFamily="2" charset="2"/>
            </a:rPr>
            <a:t> not a neutron  no signal sent</a:t>
          </a:r>
          <a:endParaRPr lang="en-US" sz="1600" kern="1200" dirty="0"/>
        </a:p>
      </dsp:txBody>
      <dsp:txXfrm rot="-5400000">
        <a:off x="2236903" y="3314600"/>
        <a:ext cx="3932531" cy="816773"/>
      </dsp:txXfrm>
    </dsp:sp>
    <dsp:sp modelId="{C6A61027-05E4-4058-AD3A-75F1026ADC17}">
      <dsp:nvSpPr>
        <dsp:cNvPr id="0" name=""/>
        <dsp:cNvSpPr/>
      </dsp:nvSpPr>
      <dsp:spPr>
        <a:xfrm>
          <a:off x="0" y="3213278"/>
          <a:ext cx="2236902" cy="101941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Decision</a:t>
          </a:r>
        </a:p>
      </dsp:txBody>
      <dsp:txXfrm>
        <a:off x="49764" y="3263042"/>
        <a:ext cx="2137374" cy="9198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4FBC0-0E8A-48AD-9254-4421FE44AF27}">
      <dsp:nvSpPr>
        <dsp:cNvPr id="0" name=""/>
        <dsp:cNvSpPr/>
      </dsp:nvSpPr>
      <dsp:spPr>
        <a:xfrm>
          <a:off x="0" y="319671"/>
          <a:ext cx="6725920" cy="104895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006" tIns="374904" rIns="52200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Complete project review and approval</a:t>
          </a:r>
        </a:p>
        <a:p>
          <a:pPr marL="171450" lvl="1" indent="-171450" algn="l" defTabSz="800100">
            <a:lnSpc>
              <a:spcPct val="90000"/>
            </a:lnSpc>
            <a:spcBef>
              <a:spcPct val="0"/>
            </a:spcBef>
            <a:spcAft>
              <a:spcPct val="15000"/>
            </a:spcAft>
            <a:buChar char="•"/>
          </a:pPr>
          <a:r>
            <a:rPr lang="en-US" sz="1800" kern="1200" dirty="0"/>
            <a:t>Initiate detector procurement</a:t>
          </a:r>
        </a:p>
      </dsp:txBody>
      <dsp:txXfrm>
        <a:off x="0" y="319671"/>
        <a:ext cx="6725920" cy="1048950"/>
      </dsp:txXfrm>
    </dsp:sp>
    <dsp:sp modelId="{E5CC610F-7E3C-4EBF-A176-E3B3B57EECD8}">
      <dsp:nvSpPr>
        <dsp:cNvPr id="0" name=""/>
        <dsp:cNvSpPr/>
      </dsp:nvSpPr>
      <dsp:spPr>
        <a:xfrm>
          <a:off x="336296" y="53991"/>
          <a:ext cx="4708144" cy="5313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957" tIns="0" rIns="177957" bIns="0" numCol="1" spcCol="1270" anchor="ctr" anchorCtr="0">
          <a:noAutofit/>
        </a:bodyPr>
        <a:lstStyle/>
        <a:p>
          <a:pPr marL="0" lvl="0" indent="0" algn="l" defTabSz="800100">
            <a:lnSpc>
              <a:spcPct val="90000"/>
            </a:lnSpc>
            <a:spcBef>
              <a:spcPct val="0"/>
            </a:spcBef>
            <a:spcAft>
              <a:spcPct val="35000"/>
            </a:spcAft>
            <a:buNone/>
          </a:pPr>
          <a:r>
            <a:rPr lang="en-US" sz="1800" kern="1200" dirty="0"/>
            <a:t>July 2025</a:t>
          </a:r>
        </a:p>
      </dsp:txBody>
      <dsp:txXfrm>
        <a:off x="362235" y="79930"/>
        <a:ext cx="4656266" cy="479482"/>
      </dsp:txXfrm>
    </dsp:sp>
    <dsp:sp modelId="{1E4D8735-F8D1-4801-A3AD-11BFD5249343}">
      <dsp:nvSpPr>
        <dsp:cNvPr id="0" name=""/>
        <dsp:cNvSpPr/>
      </dsp:nvSpPr>
      <dsp:spPr>
        <a:xfrm>
          <a:off x="0" y="1731501"/>
          <a:ext cx="6725920" cy="104895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006" tIns="374904" rIns="52200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Receive detector and conduct initial surface tests</a:t>
          </a:r>
        </a:p>
        <a:p>
          <a:pPr marL="171450" lvl="1" indent="-171450" algn="l" defTabSz="800100">
            <a:lnSpc>
              <a:spcPct val="90000"/>
            </a:lnSpc>
            <a:spcBef>
              <a:spcPct val="0"/>
            </a:spcBef>
            <a:spcAft>
              <a:spcPct val="15000"/>
            </a:spcAft>
            <a:buChar char="•"/>
          </a:pPr>
          <a:r>
            <a:rPr lang="en-US" sz="1800" kern="1200" dirty="0"/>
            <a:t>Secure all required certifications</a:t>
          </a:r>
        </a:p>
      </dsp:txBody>
      <dsp:txXfrm>
        <a:off x="0" y="1731501"/>
        <a:ext cx="6725920" cy="1048950"/>
      </dsp:txXfrm>
    </dsp:sp>
    <dsp:sp modelId="{95E06B8B-837D-43F7-A11A-4BA211689143}">
      <dsp:nvSpPr>
        <dsp:cNvPr id="0" name=""/>
        <dsp:cNvSpPr/>
      </dsp:nvSpPr>
      <dsp:spPr>
        <a:xfrm>
          <a:off x="336296" y="1465821"/>
          <a:ext cx="4708144" cy="5313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957" tIns="0" rIns="177957" bIns="0" numCol="1" spcCol="1270" anchor="ctr" anchorCtr="0">
          <a:noAutofit/>
        </a:bodyPr>
        <a:lstStyle/>
        <a:p>
          <a:pPr marL="0" lvl="0" indent="0" algn="l" defTabSz="800100">
            <a:lnSpc>
              <a:spcPct val="90000"/>
            </a:lnSpc>
            <a:spcBef>
              <a:spcPct val="0"/>
            </a:spcBef>
            <a:spcAft>
              <a:spcPct val="35000"/>
            </a:spcAft>
            <a:buNone/>
          </a:pPr>
          <a:r>
            <a:rPr lang="en-US" sz="1800" kern="1200" dirty="0"/>
            <a:t> September 2025</a:t>
          </a:r>
        </a:p>
      </dsp:txBody>
      <dsp:txXfrm>
        <a:off x="362235" y="1491760"/>
        <a:ext cx="4656266" cy="479482"/>
      </dsp:txXfrm>
    </dsp:sp>
    <dsp:sp modelId="{35F1CECF-E5F7-4418-B217-BB4C067A30B1}">
      <dsp:nvSpPr>
        <dsp:cNvPr id="0" name=""/>
        <dsp:cNvSpPr/>
      </dsp:nvSpPr>
      <dsp:spPr>
        <a:xfrm>
          <a:off x="0" y="3143331"/>
          <a:ext cx="6725920" cy="155925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006" tIns="374904" rIns="52200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Perform underground testing: begin in the low-background laboratory, followed by multiple locations within the CUTE facility</a:t>
          </a:r>
        </a:p>
        <a:p>
          <a:pPr marL="171450" lvl="1" indent="-171450" algn="l" defTabSz="800100">
            <a:lnSpc>
              <a:spcPct val="90000"/>
            </a:lnSpc>
            <a:spcBef>
              <a:spcPct val="0"/>
            </a:spcBef>
            <a:spcAft>
              <a:spcPct val="15000"/>
            </a:spcAft>
            <a:buChar char="•"/>
          </a:pPr>
          <a:endParaRPr lang="en-US" sz="1800" kern="1200" dirty="0"/>
        </a:p>
      </dsp:txBody>
      <dsp:txXfrm>
        <a:off x="0" y="3143331"/>
        <a:ext cx="6725920" cy="1559250"/>
      </dsp:txXfrm>
    </dsp:sp>
    <dsp:sp modelId="{509D2003-110A-4FB0-8EB2-1F09F27D8013}">
      <dsp:nvSpPr>
        <dsp:cNvPr id="0" name=""/>
        <dsp:cNvSpPr/>
      </dsp:nvSpPr>
      <dsp:spPr>
        <a:xfrm>
          <a:off x="336296" y="2877651"/>
          <a:ext cx="4708144" cy="5313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957" tIns="0" rIns="177957" bIns="0" numCol="1" spcCol="1270" anchor="ctr" anchorCtr="0">
          <a:noAutofit/>
        </a:bodyPr>
        <a:lstStyle/>
        <a:p>
          <a:pPr marL="0" lvl="0" indent="0" algn="l" defTabSz="800100">
            <a:lnSpc>
              <a:spcPct val="90000"/>
            </a:lnSpc>
            <a:spcBef>
              <a:spcPct val="0"/>
            </a:spcBef>
            <a:spcAft>
              <a:spcPct val="35000"/>
            </a:spcAft>
            <a:buNone/>
          </a:pPr>
          <a:r>
            <a:rPr lang="en-US" sz="1800" kern="1200" dirty="0"/>
            <a:t>October 2025 – March 2026</a:t>
          </a:r>
        </a:p>
      </dsp:txBody>
      <dsp:txXfrm>
        <a:off x="362235" y="2903590"/>
        <a:ext cx="4656266"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1T03:16:36.9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3142 1257,'-15'-5,"-52"-33,-113-47,137 68,0 3,-1 1,0 2,-1 3,0 1,-59-1,83 8,0 1,0 1,1 1,-1 1,1 1,-37 13,43-12,0 1,0 1,1 0,0 1,0 0,1 1,0 0,1 1,0 0,-10 14,14-15,0 0,0 0,2 0,-1 1,1 0,1 0,0 1,1-1,0 1,0 0,1 0,1 0,0 0,1 0,0 0,1 0,0 0,1 0,0-1,1 1,0 0,1-1,0 0,1 0,0 0,1 0,0-1,1 0,0 0,0-1,16 16,-12-15,1 0,-1-1,1-1,1 0,0 0,0-1,0-1,1 0,-1-1,2-1,27 6,-23-7,1-2,0 0,0-1,0-1,0-1,-1-1,1 0,22-8,-11 0,0 0,-1-2,0-2,-1-1,-1-1,0-1,-1-1,-2-1,0-2,34-38,-47 46,0 0,-2-1,0 0,0-1,-2 0,0-1,-1 1,0-2,4-17,-10 29,1 0,-1 0,-1 0,1 0,-1 0,0 0,0 0,0 0,-1 0,0 0,-1 0,1 0,-1 0,0 0,0 0,-1 1,0-1,0 1,0 0,-1 0,1 0,-1 0,0 1,-1 0,1-1,-1 2,0-1,0 0,0 1,-6-3,-5-2,0 2,-1 0,1 0,-1 2,0 0,0 1,-1 1,-24-1,4 3,-1 2,-67 11,66-4,1 1,0 1,0 3,1 1,1 2,-36 22,43-22,2 2,0 1,1 2,2 0,0 2,1 1,-32 42,47-54,1 0,0 0,1 0,0 1,1 0,1 1,0-1,-4 22,8-34,1 1,-1-1,1 1,0-1,0 0,0 1,0-1,1 1,-1-1,0 1,1-1,0 0,0 1,-1-1,1 0,1 0,1 4,-2-5,1 1,-1-1,1 0,0 1,-1-1,1 0,0 0,0 0,0 0,0-1,0 1,0-1,0 1,0-1,0 1,3-1,5 0,0-1,0 0,0 0,0-1,0 0,-1-1,11-4,5-4,-1 0,0-2,-1-1,-1 0,0-2,-1-1,-1 0,0-1,-2-1,0-1,21-31,-20 24,-1-1,-1-1,-2-1,-1 0,-1-1,-2-1,-1 0,10-59,-17 72,-1-1,-1 0,-1 0,-1 1,0-1,-2 0,0 1,-11-36,11 45,-1 0,0 0,-1 0,0 1,-1 0,0 0,0 0,-1 1,0 0,0 0,-1 1,0 0,0 0,-1 1,0 0,0 0,-19-8,15 10,0-1,1 2,-1 0,-1 0,1 1,0 1,-1 0,1 1,-23 3,17 0,-1 1,2 0,-1 2,0 0,1 1,-21 12,13-5,1 2,0 1,1 1,1 1,1 1,1 1,0 0,-29 43,37-45,0 1,2 1,1 0,0 0,1 1,2 0,0 1,1-1,2 1,0 0,-1 41,5-48,1 1,1 0,0 0,1-1,1 0,0 1,1-1,1-1,0 1,2-1,-1 0,2-1,0 1,1-2,0 1,1-2,13 13,-6-9,1-1,1-1,0-1,1 0,0-2,0 0,2-2,-1 0,1-2,32 7,-32-9,-1-2,1 0,0-1,0-2,0 0,-1-2,1 0,0-1,-1-2,0 0,24-9,-33 8,0 0,0 0,0-2,-1 0,0 0,0-1,-1 0,0-1,-1 0,0-1,0 0,-1-1,12-22,-16 25,0 0,-1 0,0-1,-1 0,0 0,-1 0,0 0,0 0,-1 0,0 0,-1-1,0 1,-1 0,0-1,-1 1,0 0,0 0,-1 0,-1 0,-5-11,1 6,-1-1,0 1,-1 1,-1 0,0 0,-1 1,0 1,-16-13,9 11,0 0,-1 2,0 0,-1 1,-39-15,37 18,0 1,0 1,0 2,0 0,-1 1,0 1,0 1,1 1,-1 2,0 0,1 1,-1 2,-27 8,40-9,1 0,-1 1,1 0,0 0,0 1,1 1,0 0,0 0,-11 12,15-14,0 2,1-1,-1 0,1 1,1 0,-1 0,1 0,0 0,1 0,0 1,0-1,0 1,1-1,0 14,1-9,0 1,2-1,-1 0,2 0,-1 0,2 0,-1-1,2 1,-1-1,2 0,-1 0,2 0,-1-1,1 0,1 0,0-1,0 0,1 0,0-1,19 13,-12-10,0-2,0 0,1-1,-1 0,2-2,-1 0,1 0,0-2,0 0,1-2,-1 0,0-1,24-1,-27-1,0 0,0-1,0-1,-1 0,1-1,-1-1,0 0,-1-1,1 0,-1-1,0-1,0 0,-1 0,0-2,-1 1,0-1,-1-1,0 0,0-1,-1 0,-1 0,0-1,0 0,-2 0,1 0,-2-1,7-22,-8 19,-1 0,0 0,-1 0,-1 0,-1 0,0 0,-2-1,1 1,-2 0,0 0,-7-18,2 14,0 1,-1 0,-2 0,0 1,0 1,-2 0,0 0,-17-15,4 7,-1 2,-1 0,-1 2,-1 2,-1 0,-1 2,-1 1,0 2,-1 1,-48-12,61 20,0 1,-1 2,1 0,-1 1,1 1,-1 1,1 1,-1 1,-22 4,32-3,0 1,0 0,0 0,1 1,-1 1,1 0,1 0,-1 1,1 0,0 1,0 0,1 1,1 0,-1 0,1 1,-12 20,11-13,0 0,2 1,0 0,1 0,1 0,0 0,2 1,0 0,1 0,1 36,2-31,1 0,2 1,0-1,1-1,1 1,2-1,0 0,12 24,-6-21,1-1,2-1,0 0,1-1,1-1,2-1,0 0,1-2,0 0,2-2,0 0,29 13,-43-25,1-1,0 0,-1-1,2 0,-1 0,0-1,0-1,1 0,-1-1,23-1,-27 0,-1 0,1-1,-1 1,0-1,1 0,-1-1,0 0,0 0,0 0,-1 0,1-1,-1 0,0 0,0-1,0 0,-1 1,0-1,0-1,0 1,4-8,-2 0,-1 0,0 0,-1-1,0 1,-1-1,-1 0,0 0,-1 0,-1 0,0-1,-3-26,-3 8,0 0,-2 1,-25-62,14 51,-1 1,-3 1,-2 1,-54-68,33 54,-3 2,-84-69,117 108,0 1,-1 0,0 1,-1 1,0 0,-29-9,40 16,0 1,0 0,0 1,0 0,0 0,0 0,-1 1,1 0,0 0,0 1,-1 0,1 0,0 1,0 0,0 0,0 1,1-1,-1 2,1-1,-1 1,-7 6,8-6,1 1,0 0,0 0,0 0,1 1,0 0,0-1,0 2,1-1,0 0,0 1,0-1,-1 8,2-3,0 0,0 0,1 0,1 0,0 1,1-1,2 18,4 0,1 0,1-1,1 1,1-2,21 36,-7-22,1-1,2-1,1-1,2-2,2-1,68 56,-37-42,2-2,2-4,93 44,-131-72,0-2,49 14,-70-24,1 0,0-1,0-1,0 0,0 0,0-1,0 0,1 0,-1-1,0-1,-1 0,16-5,-22 6,0 0,0 0,0-1,0 1,-1-1,1 0,-1 0,1 0,-1 0,0-1,1 1,-1-1,0 1,-1-1,1 0,2-5,-2 4,-1-1,0 1,0 0,-1-1,1 1,-1-1,0 1,0-1,0 1,-2-9,-2-1,0 1,0-1,-2 1,1 1,-2-1,-13-20,-9-6,-1 0,-3 2,-1 2,-71-58,-171-103,272 193,-71-47,-158-102,154 105,-85-36,164 83,-30-14,-52-15,74 27,0 0,0 0,-1 0,1 1,-1 1,1 0,-1 0,1 0,-1 1,1 0,-15 5,18-5,1 1,0 0,0 0,1 0,-1 1,0-1,1 1,-1 0,1 0,0 0,0 0,0 1,1-1,-4 6,3-2,-1 0,2 0,-1 0,1 0,0 0,0 1,-1 13,3-2,0-1,1 0,0 0,2 0,0 0,7 22,4 0,1-1,3 0,31 54,80 101,-79-128,114 118,78 37,-222-204,44 36,-59-49,0-1,1 1,-1-1,1 0,0-1,0 1,0-1,0 0,11 1,-17-3,1 0,-1 1,1-1,-1 0,1 0,-1 0,0 0,1 0,-1 0,1 0,-1-1,1 1,-1 0,0 0,1 0,-1 0,0 0,1-1,-1 1,1 0,-1 0,0-1,1 1,-1 0,0-1,0 1,1 0,-1-1,0 1,0 0,1-1,-3-15,-19-20,19 33,-267-343,247 320,-418-447,192 214,231 242,-96-96,100 102,0 0,-1 1,0 1,-1 0,0 1,0 0,-20-5,31 11,0 1,0 0,0 0,0 1,0-1,0 1,0 0,-1 0,1 0,0 0,-5 2,7-1,0 0,-1 0,1 0,0 0,0 0,0 0,0 1,0-1,0 1,1-1,-1 1,0 0,1 0,0 0,-1 0,1 0,0 0,0 0,0 0,0 0,-1 3,0 4,0 0,0 0,1 0,0 0,1 0,-1 0,2 1,0-1,2 14,5 10,14 40,-22-72,27 73,4-1,2-2,3-1,4-1,2-3,4-1,105 115,-24-49,190 150,-220-210,-81-61,0 0,0-2,1 0,23 8,-37-15,-1 0,1-1,-1 1,1-1,0 1,-1-1,1 0,-1 0,1 0,0 0,-1-1,1 1,4-2,-6 1,0 1,0-1,1 0,-1 0,0 0,0 0,0 0,0 0,0 0,0 0,-1 0,1-1,0 1,-1 0,1 0,0-1,-1 1,0 0,1-1,-1 1,0-1,1 1,-1-1,0 1,0-3,-1-5,0-1,0 1,-1-1,0 1,0-1,-1 1,-1 0,-6-14,-46-72,40 69,-37-53,-3 2,-4 2,-94-91,-231-173,188 167,8 6,177 156,-21-17,31 26,-1-1,1 1,-1-1,1 1,-1 0,0 0,1 0,-1 0,0 0,-5 0,8 1,0 0,0 0,-1 0,1 0,0 0,0 0,-1 0,1 0,0 1,0-1,-1 0,1 0,0 0,0 0,-1 0,1 1,0-1,0 0,0 0,-1 0,1 1,0-1,0 0,0 0,0 1,0-1,-1 0,1 0,0 1,0-1,0 0,0 0,0 1,0-1,0 0,0 1,0-1,0 0,0 0,0 1,0-1,0 0,0 0,0 1,1-1,-1 0,0 1,6 14,4 4,1-1,1-1,24 28,51 47,-52-58,163 178,55 56,27 8,-346-316,-109-105,2 2,-34-4,-161-130,221 158,20 16,118 93,12 9,19 12,36 30,71 65,-43-33,379 335,-49 1,-401-391,-15-18,0 1,0-1,0 0,0 0,0 0,0 0,0 0,0 0,0 0,0 1,0-1,0 0,0 0,0 0,0 0,0 0,0 0,0 0,0 1,0-1,0 0,0 0,0 0,0 0,0 0,0 0,0 0,-1 0,1 0,0 0,0 1,0-1,0 0,0 0,0 0,0 0,0 0,0 0,-1 0,1 0,0 0,0 0,0 0,0 0,0 0,0 0,0 0,-1 0,1 0,0 0,0 0,0 0,0 0,0 0,0 0,0 0,-1 0,1 0,0 0,0 0,0-1,0 1,0 0,0 0,0 0,0 0,0 0,0 0,-1 0,-36-22,-83-70,-109-109,123 104,-385-379,285 270,204 201,11 5,11 6,-7 0,1 2,-1 0,-1 0,1 2,-1-1,12 14,62 75,-32-35,361 375,-188-170,-171-193,80 144,-135-219,76 134,-64-116,1 0,0-1,1-1,33 29,-11-16,-2 3,61 68,-95-98,1 1,0-1,0 1,0-1,1 1,-1-1,1 0,-1 0,1-1,0 1,-1 0,1-1,0 1,0-1,0 0,0 0,0 0,1-1,-1 1,0-1,0 0,0 0,1 0,5 0,-2 0,0 0,0 1,0 0,-1 0,1 0,11 5,24 4,91 16,-93-17,0-1,64 4,-46-11,83-9,-111 4,0-1,-1-2,1-1,45-19,-15-1,111-71,44-59,-134 89,-3-3,-3-4,-4-2,-3-4,57-91,-89 120,11-14,-2-3,46-102,-86 161,-1 0,0 0,-1 0,0 0,-1-1,0 1,-1-1,0 1,-1-17,-1 24,1 0,-1 0,0 0,0 0,0 0,-1 0,1 0,-1 1,0-1,0 1,0-1,0 1,-1 0,1 0,-1 0,0 0,0 0,0 0,0 1,-1 0,1 0,0 0,-1 0,0 0,0 0,1 1,-1 0,0 0,-8-1,0 0,0 2,0-1,-1 2,1 0,0 0,0 1,0 0,0 1,0 1,-19 8,-6 5,-66 40,58-26,1 1,2 3,1 1,2 2,2 1,1 3,3 0,1 2,2 2,2 1,2 0,-24 64,42-92,1 1,1 0,1 0,1 1,-3 33,6-49,1 1,1-1,-1 1,1-1,0 0,0 1,0-1,1 0,0 0,0 0,5 8,-5-10,0 0,1 0,-1 0,1 0,0-1,0 0,0 1,0-1,0 0,1 0,-1-1,1 1,-1-1,1 0,-1 0,1 0,0 0,6 0,2 0,1-1,-1 0,0-1,0 0,0-1,0-1,0 0,0 0,11-6,12-6,54-32,-25 8,-2-3,97-86,-86 60,99-121,-129 135,53-88,-79 112,-1-1,-1 0,-2 0,17-64,-27 83,-1 0,0 0,-1 0,0 0,-1-14,-1 21,1 1,-1 0,1 0,-1 0,0 0,-1 0,1 1,-1-1,0 0,0 1,0-1,0 1,-1-1,1 1,-1 0,0 0,0 0,-4-3,1 2,0 1,-1 0,1 0,0 1,-1 0,0 0,1 0,-1 1,0 0,0 0,1 1,-1 0,0 0,-13 2,-5 3,1 0,-43 15,10 3,0 1,2 4,1 1,1 3,-51 41,26-10,2 2,-92 105,107-101,-57 85,93-117,2 0,2 2,1 1,-19 57,35-87,0 1,2 1,-1-1,-1 21,4-29,0-1,0 1,0-1,0 0,1 1,-1-1,1 1,-1-1,1 0,0 1,0-1,0 0,0 0,0 0,0 0,1 0,-1 0,1 0,-1 0,1 0,0-1,0 1,0-1,0 1,0-1,0 0,0 0,4 2,0-1,-1-1,0 0,1 0,-1-1,1 0,-1 1,1-2,-1 1,11-3,1-1,-1 0,19-9,17-10,-1-2,62-41,91-75,-188 129,189-140,291-283,-446 387,52-54,-82 79,-1 0,27-42,-42 59,-1-1,1 1,-2-1,1 1,0-1,-1 0,-1 0,1 0,-1-1,0-9,-1 14,0-1,0 1,-1 0,1 0,-1 0,0 0,0 0,0 0,0 0,-1 0,1 1,-1-1,0 0,0 1,0-1,0 1,0 0,0-1,-1 1,1 0,-1 1,1-1,-1 0,0 1,-4-3,-2 1,0 0,1 0,-1 1,0 0,0 1,-1 0,1 0,-13 1,-10 3,-35 6,50-6,-482 99,249-47,-485 105,627-139,-1-5,-1-4,-211-6,305-7,-1 0,1-1,-1-1,-25-7,40 9,0 1,0-1,0 0,1 1,-1-1,0 0,1 0,-1 0,1 0,-1 0,1 0,-1-1,1 1,0 0,0-1,-1 1,1-1,0 1,0-1,1 0,-3-2,3 2,0 0,0 0,1 0,-1 0,0 0,1 0,-1 1,1-1,-1 0,1 0,0 0,0 1,0-1,0 0,0 1,0-1,2-1,6-7,1 1,0 0,1 1,21-14,17-5,0 2,86-30,114-21,-24 20,2 10,2 10,390-10,-291 34,37 0,-670 42,100-5,-519 19,-3-36,-114-35,-57 1,933 26,396-11,1011-94,-1062 65,32-3,154 9,-336 30,-179 4,-1803 2,886-4,464 16,-8 0,281-15,-102 1,247 10,-1-4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8724E-FCE2-41EB-96AD-E88CBCCB6EF8}"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23D1BE-BBCF-47A2-A082-BBBB662E840A}" type="slidenum">
              <a:rPr lang="en-US" smtClean="0"/>
              <a:t>‹#›</a:t>
            </a:fld>
            <a:endParaRPr lang="en-US"/>
          </a:p>
        </p:txBody>
      </p:sp>
    </p:spTree>
    <p:extLst>
      <p:ext uri="{BB962C8B-B14F-4D97-AF65-F5344CB8AC3E}">
        <p14:creationId xmlns:p14="http://schemas.microsoft.com/office/powerpoint/2010/main" val="117191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If you’ve ever tried to hear a whisper in a noisy room, you know how hard it is to pick out something rare and faint from all the background chaos. At SNOLAB, we’re trying to hear some of the faintest ‘whispers’ in the universe but the ‘noise’ comes from particles like neutrons. So we go somewhere super quiet… two kilometers underground… and then bring out some very clever tools to find them </a:t>
            </a:r>
            <a:endParaRPr lang="en-US" dirty="0"/>
          </a:p>
        </p:txBody>
      </p:sp>
      <p:sp>
        <p:nvSpPr>
          <p:cNvPr id="4" name="Slide Number Placeholder 3"/>
          <p:cNvSpPr>
            <a:spLocks noGrp="1"/>
          </p:cNvSpPr>
          <p:nvPr>
            <p:ph type="sldNum" sz="quarter" idx="5"/>
          </p:nvPr>
        </p:nvSpPr>
        <p:spPr/>
        <p:txBody>
          <a:bodyPr/>
          <a:lstStyle/>
          <a:p>
            <a:fld id="{DC23D1BE-BBCF-47A2-A082-BBBB662E840A}" type="slidenum">
              <a:rPr lang="en-US" smtClean="0"/>
              <a:t>1</a:t>
            </a:fld>
            <a:endParaRPr lang="en-US"/>
          </a:p>
        </p:txBody>
      </p:sp>
    </p:spTree>
    <p:extLst>
      <p:ext uri="{BB962C8B-B14F-4D97-AF65-F5344CB8AC3E}">
        <p14:creationId xmlns:p14="http://schemas.microsoft.com/office/powerpoint/2010/main" val="2751652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The full form of CUTE is Cryogenic </a:t>
            </a:r>
            <a:r>
              <a:rPr lang="en-US" sz="1200" b="0" i="0" kern="1200" dirty="0" err="1">
                <a:solidFill>
                  <a:schemeClr val="tx1"/>
                </a:solidFill>
                <a:effectLst/>
                <a:latin typeface="+mn-lt"/>
                <a:ea typeface="+mn-ea"/>
                <a:cs typeface="+mn-cs"/>
              </a:rPr>
              <a:t>undergroudn</a:t>
            </a:r>
            <a:r>
              <a:rPr lang="en-US" sz="1200" b="0" i="0" kern="1200" dirty="0">
                <a:solidFill>
                  <a:schemeClr val="tx1"/>
                </a:solidFill>
                <a:effectLst/>
                <a:latin typeface="+mn-lt"/>
                <a:ea typeface="+mn-ea"/>
                <a:cs typeface="+mn-cs"/>
              </a:rPr>
              <a:t> testing </a:t>
            </a:r>
            <a:r>
              <a:rPr lang="en-US" sz="1200" b="0" i="0" kern="1200" dirty="0" err="1">
                <a:solidFill>
                  <a:schemeClr val="tx1"/>
                </a:solidFill>
                <a:effectLst/>
                <a:latin typeface="+mn-lt"/>
                <a:ea typeface="+mn-ea"/>
                <a:cs typeface="+mn-cs"/>
              </a:rPr>
              <a:t>facitily</a:t>
            </a:r>
            <a:r>
              <a:rPr lang="en-US" sz="1200" b="0" i="0" kern="1200" dirty="0">
                <a:solidFill>
                  <a:schemeClr val="tx1"/>
                </a:solidFill>
                <a:effectLst/>
                <a:latin typeface="+mn-lt"/>
                <a:ea typeface="+mn-ea"/>
                <a:cs typeface="+mn-cs"/>
              </a:rPr>
              <a:t> and it is   located </a:t>
            </a:r>
            <a:r>
              <a:rPr lang="en-US" sz="1200" b="1" i="0" kern="1200" dirty="0">
                <a:solidFill>
                  <a:schemeClr val="tx1"/>
                </a:solidFill>
                <a:effectLst/>
                <a:latin typeface="+mn-lt"/>
                <a:ea typeface="+mn-ea"/>
                <a:cs typeface="+mn-cs"/>
              </a:rPr>
              <a:t>2 kilometers underground</a:t>
            </a:r>
            <a:r>
              <a:rPr lang="en-US" sz="1200" b="0" i="0" kern="1200" dirty="0">
                <a:solidFill>
                  <a:schemeClr val="tx1"/>
                </a:solidFill>
                <a:effectLst/>
                <a:latin typeface="+mn-lt"/>
                <a:ea typeface="+mn-ea"/>
                <a:cs typeface="+mn-cs"/>
              </a:rPr>
              <a:t> at </a:t>
            </a:r>
            <a:r>
              <a:rPr lang="en-US" sz="1200" b="1" i="0" kern="1200" dirty="0">
                <a:solidFill>
                  <a:schemeClr val="tx1"/>
                </a:solidFill>
                <a:effectLst/>
                <a:latin typeface="+mn-lt"/>
                <a:ea typeface="+mn-ea"/>
                <a:cs typeface="+mn-cs"/>
              </a:rPr>
              <a:t>SNOLAB</a:t>
            </a:r>
            <a:r>
              <a:rPr lang="en-US" sz="1200" b="0" i="0" kern="1200" dirty="0">
                <a:solidFill>
                  <a:schemeClr val="tx1"/>
                </a:solidFill>
                <a:effectLst/>
                <a:latin typeface="+mn-lt"/>
                <a:ea typeface="+mn-ea"/>
                <a:cs typeface="+mn-cs"/>
              </a:rPr>
              <a:t>. But CUTE isn’t a detector itself. Instead, it’s a testing ground for experiments like dark matter and qubits. </a:t>
            </a:r>
          </a:p>
          <a:p>
            <a:pPr rtl="0" fontAlgn="base"/>
            <a:r>
              <a:rPr lang="en-US" sz="1200" b="0" i="0" kern="1200" dirty="0">
                <a:solidFill>
                  <a:schemeClr val="tx1"/>
                </a:solidFill>
                <a:effectLst/>
                <a:latin typeface="+mn-lt"/>
                <a:ea typeface="+mn-ea"/>
                <a:cs typeface="+mn-cs"/>
              </a:rPr>
              <a:t>CUTE consists of a clean room, a dilution fridge, a big tank of ultra pure water.  </a:t>
            </a:r>
          </a:p>
          <a:p>
            <a:pPr rtl="0" fontAlgn="base"/>
            <a:r>
              <a:rPr lang="en-US" sz="1200" b="0" i="0" kern="1200" dirty="0">
                <a:solidFill>
                  <a:schemeClr val="tx1"/>
                </a:solidFill>
                <a:effectLst/>
                <a:latin typeface="+mn-lt"/>
                <a:ea typeface="+mn-ea"/>
                <a:cs typeface="+mn-cs"/>
              </a:rPr>
              <a:t>Because it’s so far underground, CUTE is shielded from cosmic radiation. And to test detectors that are supposed to catch very rare signals, we need to make sure the environment is as “quiet” as possible—no noise, no heat, and no shaking. That’s why CUTE is designed to be </a:t>
            </a:r>
            <a:r>
              <a:rPr lang="en-US" sz="1200" b="0" i="1" kern="1200" dirty="0">
                <a:solidFill>
                  <a:schemeClr val="tx1"/>
                </a:solidFill>
                <a:effectLst/>
                <a:latin typeface="+mn-lt"/>
                <a:ea typeface="+mn-ea"/>
                <a:cs typeface="+mn-cs"/>
              </a:rPr>
              <a:t>very</a:t>
            </a:r>
            <a:r>
              <a:rPr lang="en-US" sz="1200" b="0" i="0" kern="1200" dirty="0">
                <a:solidFill>
                  <a:schemeClr val="tx1"/>
                </a:solidFill>
                <a:effectLst/>
                <a:latin typeface="+mn-lt"/>
                <a:ea typeface="+mn-ea"/>
                <a:cs typeface="+mn-cs"/>
              </a:rPr>
              <a:t> still and </a:t>
            </a:r>
            <a:r>
              <a:rPr lang="en-US" sz="1200" b="0" i="1" kern="1200" dirty="0">
                <a:solidFill>
                  <a:schemeClr val="tx1"/>
                </a:solidFill>
                <a:effectLst/>
                <a:latin typeface="+mn-lt"/>
                <a:ea typeface="+mn-ea"/>
                <a:cs typeface="+mn-cs"/>
              </a:rPr>
              <a:t>very</a:t>
            </a:r>
            <a:r>
              <a:rPr lang="en-US" sz="1200" b="0" i="0" kern="1200" dirty="0">
                <a:solidFill>
                  <a:schemeClr val="tx1"/>
                </a:solidFill>
                <a:effectLst/>
                <a:latin typeface="+mn-lt"/>
                <a:ea typeface="+mn-ea"/>
                <a:cs typeface="+mn-cs"/>
              </a:rPr>
              <a:t> cold. CUTE uses a </a:t>
            </a:r>
            <a:r>
              <a:rPr lang="en-US" sz="1200" b="1" i="0" kern="1200" dirty="0">
                <a:solidFill>
                  <a:schemeClr val="tx1"/>
                </a:solidFill>
                <a:effectLst/>
                <a:latin typeface="+mn-lt"/>
                <a:ea typeface="+mn-ea"/>
                <a:cs typeface="+mn-cs"/>
              </a:rPr>
              <a:t> dilution refrigerator</a:t>
            </a:r>
            <a:r>
              <a:rPr lang="en-US" sz="1200" b="0" i="0" kern="1200" dirty="0">
                <a:solidFill>
                  <a:schemeClr val="tx1"/>
                </a:solidFill>
                <a:effectLst/>
                <a:latin typeface="+mn-lt"/>
                <a:ea typeface="+mn-ea"/>
                <a:cs typeface="+mn-cs"/>
              </a:rPr>
              <a:t>, clever trick with </a:t>
            </a:r>
            <a:r>
              <a:rPr lang="en-US" sz="1200" b="1" i="0" kern="1200" dirty="0">
                <a:solidFill>
                  <a:schemeClr val="tx1"/>
                </a:solidFill>
                <a:effectLst/>
                <a:latin typeface="+mn-lt"/>
                <a:ea typeface="+mn-ea"/>
                <a:cs typeface="+mn-cs"/>
              </a:rPr>
              <a:t>helium-3</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helium-4</a:t>
            </a:r>
            <a:r>
              <a:rPr lang="en-US" sz="1200" b="0" i="0" kern="1200" dirty="0">
                <a:solidFill>
                  <a:schemeClr val="tx1"/>
                </a:solidFill>
                <a:effectLst/>
                <a:latin typeface="+mn-lt"/>
                <a:ea typeface="+mn-ea"/>
                <a:cs typeface="+mn-cs"/>
              </a:rPr>
              <a:t> gases to reach mind-blowing temperatures—</a:t>
            </a:r>
            <a:r>
              <a:rPr lang="en-US" sz="1200" b="1" i="0" kern="1200" dirty="0">
                <a:solidFill>
                  <a:schemeClr val="tx1"/>
                </a:solidFill>
                <a:effectLst/>
                <a:latin typeface="+mn-lt"/>
                <a:ea typeface="+mn-ea"/>
                <a:cs typeface="+mn-cs"/>
              </a:rPr>
              <a:t>down to 12 millikelvin</a:t>
            </a:r>
            <a:r>
              <a:rPr lang="en-US" sz="1200" b="0" i="0" kern="1200" dirty="0">
                <a:solidFill>
                  <a:schemeClr val="tx1"/>
                </a:solidFill>
                <a:effectLst/>
                <a:latin typeface="+mn-lt"/>
                <a:ea typeface="+mn-ea"/>
                <a:cs typeface="+mn-cs"/>
              </a:rPr>
              <a:t>, or about </a:t>
            </a:r>
            <a:r>
              <a:rPr lang="en-US" sz="1200" b="1" i="0" kern="1200" dirty="0">
                <a:solidFill>
                  <a:schemeClr val="tx1"/>
                </a:solidFill>
                <a:effectLst/>
                <a:latin typeface="+mn-lt"/>
                <a:ea typeface="+mn-ea"/>
                <a:cs typeface="+mn-cs"/>
              </a:rPr>
              <a:t>-273°C</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Here’s a fun way to imagine that: if absolute zero is the coldest anything can possibly be, CUTE is just a </a:t>
            </a:r>
            <a:r>
              <a:rPr lang="en-US" sz="1200" b="0" i="1" kern="1200" dirty="0">
                <a:solidFill>
                  <a:schemeClr val="tx1"/>
                </a:solidFill>
                <a:effectLst/>
                <a:latin typeface="+mn-lt"/>
                <a:ea typeface="+mn-ea"/>
                <a:cs typeface="+mn-cs"/>
              </a:rPr>
              <a:t>hair’s width</a:t>
            </a:r>
            <a:r>
              <a:rPr lang="en-US" sz="1200" b="0" i="0" kern="1200" dirty="0">
                <a:solidFill>
                  <a:schemeClr val="tx1"/>
                </a:solidFill>
                <a:effectLst/>
                <a:latin typeface="+mn-lt"/>
                <a:ea typeface="+mn-ea"/>
                <a:cs typeface="+mn-cs"/>
              </a:rPr>
              <a:t> above that! </a:t>
            </a:r>
          </a:p>
          <a:p>
            <a:pPr rtl="0" fontAlgn="base"/>
            <a:r>
              <a:rPr lang="en-US" sz="1200" b="0" i="0" kern="1200" dirty="0">
                <a:solidFill>
                  <a:schemeClr val="tx1"/>
                </a:solidFill>
                <a:effectLst/>
                <a:latin typeface="+mn-lt"/>
                <a:ea typeface="+mn-ea"/>
                <a:cs typeface="+mn-cs"/>
              </a:rPr>
              <a:t>Formerly used for testing </a:t>
            </a:r>
            <a:r>
              <a:rPr lang="en-US" sz="1200" b="0" i="0" kern="1200" dirty="0" err="1">
                <a:solidFill>
                  <a:schemeClr val="tx1"/>
                </a:solidFill>
                <a:effectLst/>
                <a:latin typeface="+mn-lt"/>
                <a:ea typeface="+mn-ea"/>
                <a:cs typeface="+mn-cs"/>
              </a:rPr>
              <a:t>SuperCDMS</a:t>
            </a:r>
            <a:r>
              <a:rPr lang="en-US" sz="1200" b="0" i="0" kern="1200" dirty="0">
                <a:solidFill>
                  <a:schemeClr val="tx1"/>
                </a:solidFill>
                <a:effectLst/>
                <a:latin typeface="+mn-lt"/>
                <a:ea typeface="+mn-ea"/>
                <a:cs typeface="+mn-cs"/>
              </a:rPr>
              <a:t> dark matter detectors, CUTE now examines quantum chip performance in the absence of cosmic radiation. </a:t>
            </a: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C23D1BE-BBCF-47A2-A082-BBBB662E840A}" type="slidenum">
              <a:rPr lang="en-US" smtClean="0"/>
              <a:t>3</a:t>
            </a:fld>
            <a:endParaRPr lang="en-US"/>
          </a:p>
        </p:txBody>
      </p:sp>
    </p:spTree>
    <p:extLst>
      <p:ext uri="{BB962C8B-B14F-4D97-AF65-F5344CB8AC3E}">
        <p14:creationId xmlns:p14="http://schemas.microsoft.com/office/powerpoint/2010/main" val="2763187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23D1BE-BBCF-47A2-A082-BBBB662E840A}" type="slidenum">
              <a:rPr lang="en-US" smtClean="0"/>
              <a:t>7</a:t>
            </a:fld>
            <a:endParaRPr lang="en-US"/>
          </a:p>
        </p:txBody>
      </p:sp>
    </p:spTree>
    <p:extLst>
      <p:ext uri="{BB962C8B-B14F-4D97-AF65-F5344CB8AC3E}">
        <p14:creationId xmlns:p14="http://schemas.microsoft.com/office/powerpoint/2010/main" val="1373867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23D1BE-BBCF-47A2-A082-BBBB662E840A}" type="slidenum">
              <a:rPr lang="en-US" smtClean="0"/>
              <a:t>12</a:t>
            </a:fld>
            <a:endParaRPr lang="en-US"/>
          </a:p>
        </p:txBody>
      </p:sp>
    </p:spTree>
    <p:extLst>
      <p:ext uri="{BB962C8B-B14F-4D97-AF65-F5344CB8AC3E}">
        <p14:creationId xmlns:p14="http://schemas.microsoft.com/office/powerpoint/2010/main" val="119986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23D1BE-BBCF-47A2-A082-BBBB662E840A}" type="slidenum">
              <a:rPr lang="en-US" smtClean="0"/>
              <a:t>22</a:t>
            </a:fld>
            <a:endParaRPr lang="en-US"/>
          </a:p>
        </p:txBody>
      </p:sp>
    </p:spTree>
    <p:extLst>
      <p:ext uri="{BB962C8B-B14F-4D97-AF65-F5344CB8AC3E}">
        <p14:creationId xmlns:p14="http://schemas.microsoft.com/office/powerpoint/2010/main" val="4229457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23D1BE-BBCF-47A2-A082-BBBB662E840A}" type="slidenum">
              <a:rPr lang="en-US" smtClean="0"/>
              <a:t>24</a:t>
            </a:fld>
            <a:endParaRPr lang="en-US"/>
          </a:p>
        </p:txBody>
      </p:sp>
    </p:spTree>
    <p:extLst>
      <p:ext uri="{BB962C8B-B14F-4D97-AF65-F5344CB8AC3E}">
        <p14:creationId xmlns:p14="http://schemas.microsoft.com/office/powerpoint/2010/main" val="3862704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B8EB1-9016-A9BA-C6F8-30AE1CD55C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C3A02-DA7D-1991-822B-C8C58520C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77344-D71C-67C0-0642-430286DC77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09ED3E-4808-A846-057A-FF80BE545E0B}"/>
              </a:ext>
            </a:extLst>
          </p:cNvPr>
          <p:cNvSpPr>
            <a:spLocks noGrp="1"/>
          </p:cNvSpPr>
          <p:nvPr>
            <p:ph type="sldNum" sz="quarter" idx="5"/>
          </p:nvPr>
        </p:nvSpPr>
        <p:spPr/>
        <p:txBody>
          <a:bodyPr/>
          <a:lstStyle/>
          <a:p>
            <a:fld id="{DC23D1BE-BBCF-47A2-A082-BBBB662E840A}" type="slidenum">
              <a:rPr lang="en-US" smtClean="0"/>
              <a:t>25</a:t>
            </a:fld>
            <a:endParaRPr lang="en-US"/>
          </a:p>
        </p:txBody>
      </p:sp>
    </p:spTree>
    <p:extLst>
      <p:ext uri="{BB962C8B-B14F-4D97-AF65-F5344CB8AC3E}">
        <p14:creationId xmlns:p14="http://schemas.microsoft.com/office/powerpoint/2010/main" val="31061550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68B549B5-C4EA-43B6-9350-7B2856E170BC}" type="datetime1">
              <a:rPr lang="en-US" smtClean="0"/>
              <a:t>8/11/2025</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243223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08D82A-9069-4887-98B3-0D8D3ECBEEC6}" type="datetime1">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01018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1AD8A9-B8E9-4CF5-ADD5-BC12B7D255FB}" type="datetime1">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064433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D8B053-70B5-4628-B1C0-DCBC7E65372B}" type="datetime1">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59831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E0AC14-EAA0-4608-BB63-7C267726CB75}" type="datetime1">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85829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091C1D-D1F8-4413-9262-551BF48E8279}" type="datetime1">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704792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E6D18D-81F2-45A1-A4E0-42600C955E84}" type="datetime1">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47778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C06DFD-5865-447A-B107-9BFEFF29A388}" type="datetime1">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1336881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1463A6-1A6F-4340-9BB6-1A47D0A79DCF}" type="datetime1">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73452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2202B-B5A6-46BD-A2D1-766D6D4BF28A}" type="datetime1">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73664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79EB0E-CFAA-455A-8B58-255EEC4E2785}" type="datetime1">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21544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A898F2-6CD7-4068-AD4C-E89D36686DCD}" type="datetime1">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763418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DF831A-AF8F-4701-A46C-E161FD61D3DB}" type="datetime1">
              <a:rPr lang="en-US" smtClean="0"/>
              <a:t>8/11/2025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350737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00DF95-B50B-44EB-8FC8-D0AB29338802}" type="datetime1">
              <a:rPr lang="en-US" smtClean="0"/>
              <a:t>8/11/2025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8354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3A3222FD-96F4-447B-8A3A-83394F759188}" type="datetime1">
              <a:rPr lang="en-US" smtClean="0"/>
              <a:t>8/11/2025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890689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CF6063-7628-40CB-9FE1-70348BC0CE94}" type="datetime1">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435568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FD75C5-79F6-43FD-9B12-F6F563942C80}" type="datetime1">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36056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2729B2-0599-4E11-80D2-2318F073001A}" type="datetime1">
              <a:rPr lang="en-US" smtClean="0"/>
              <a:t>8/11/2025</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900124197"/>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1C_3E8346CD.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1.sv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10D_F1F1034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13_90E1E8F8.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18/10/relationships/comments" Target="../comments/modernComment_129_BA72CFDB.xml"/><Relationship Id="rId7" Type="http://schemas.openxmlformats.org/officeDocument/2006/relationships/image" Target="../media/image19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ustomXml" Target="../ink/ink1.xml"/><Relationship Id="rId4" Type="http://schemas.openxmlformats.org/officeDocument/2006/relationships/image" Target="../media/image25.png"/><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063/1.4916904" TargetMode="External"/><Relationship Id="rId2" Type="http://schemas.openxmlformats.org/officeDocument/2006/relationships/hyperlink" Target="https://doi.org/10.3389/fphy.2023.1319879" TargetMode="Externa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02_FD6FFC4D.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1A_C8F0BD7D.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microsoft.com/office/2018/10/relationships/comments" Target="../comments/modernComment_119_D9B8650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117_A537010E.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3446" y="640081"/>
            <a:ext cx="6562262" cy="3849244"/>
          </a:xfrm>
          <a:noFill/>
        </p:spPr>
        <p:txBody>
          <a:bodyPr>
            <a:normAutofit/>
          </a:bodyPr>
          <a:lstStyle/>
          <a:p>
            <a:pPr algn="r"/>
            <a:r>
              <a:rPr lang="en-US" sz="5100" b="1" dirty="0">
                <a:latin typeface="Aptos Display"/>
              </a:rPr>
              <a:t>The </a:t>
            </a:r>
            <a:r>
              <a:rPr lang="en-US" sz="5100" b="1" dirty="0">
                <a:solidFill>
                  <a:schemeClr val="accent1">
                    <a:lumMod val="20000"/>
                    <a:lumOff val="80000"/>
                  </a:schemeClr>
                </a:solidFill>
                <a:latin typeface="Kristen ITC"/>
              </a:rPr>
              <a:t>CUTE</a:t>
            </a:r>
            <a:r>
              <a:rPr lang="en-US" sz="5100" b="1" dirty="0">
                <a:solidFill>
                  <a:schemeClr val="accent1">
                    <a:lumMod val="20000"/>
                    <a:lumOff val="80000"/>
                  </a:schemeClr>
                </a:solidFill>
                <a:latin typeface="Aptos Display"/>
              </a:rPr>
              <a:t> </a:t>
            </a:r>
            <a:r>
              <a:rPr lang="en-US" sz="5100" b="1" dirty="0">
                <a:latin typeface="Aptos Display"/>
              </a:rPr>
              <a:t>Way to Detect Neutron</a:t>
            </a:r>
            <a:r>
              <a:rPr lang="en-US" sz="5100" b="1" dirty="0">
                <a:latin typeface="Aptos" panose="020B0004020202020204" pitchFamily="34" charset="0"/>
              </a:rPr>
              <a:t>s</a:t>
            </a:r>
            <a:br>
              <a:rPr lang="en-US" sz="5100" b="1" dirty="0"/>
            </a:br>
            <a:r>
              <a:rPr lang="en-US" sz="2800" i="1" dirty="0"/>
              <a:t>Brianna Liz</a:t>
            </a:r>
            <a:br>
              <a:rPr lang="en-US" sz="2800" i="1" dirty="0"/>
            </a:br>
            <a:r>
              <a:rPr lang="en-US" sz="2800" i="1" dirty="0"/>
              <a:t>Supervisor: Prof. Matthew Stukel</a:t>
            </a:r>
          </a:p>
        </p:txBody>
      </p:sp>
      <p:sp>
        <p:nvSpPr>
          <p:cNvPr id="6" name="Slide Number Placeholder 5">
            <a:extLst>
              <a:ext uri="{FF2B5EF4-FFF2-40B4-BE49-F238E27FC236}">
                <a16:creationId xmlns:a16="http://schemas.microsoft.com/office/drawing/2014/main" id="{16B7C03B-A2DB-2666-26BB-F7206A44FC95}"/>
              </a:ext>
            </a:extLst>
          </p:cNvPr>
          <p:cNvSpPr>
            <a:spLocks noGrp="1"/>
          </p:cNvSpPr>
          <p:nvPr>
            <p:ph type="sldNum" sz="quarter" idx="12"/>
          </p:nvPr>
        </p:nvSpPr>
        <p:spPr/>
        <p:txBody>
          <a:bodyPr/>
          <a:lstStyle/>
          <a:p>
            <a:fld id="{330EA680-D336-4FF7-8B7A-9848BB0A1C32}" type="slidenum">
              <a:rPr lang="en-US" smtClean="0"/>
              <a:t>1</a:t>
            </a:fld>
            <a:endParaRPr lang="en-US"/>
          </a:p>
        </p:txBody>
      </p:sp>
      <p:pic>
        <p:nvPicPr>
          <p:cNvPr id="5" name="Picture 4" descr="A person in a white suit and goggles working on a machine&#10;&#10;AI-generated content may be incorrect.">
            <a:extLst>
              <a:ext uri="{FF2B5EF4-FFF2-40B4-BE49-F238E27FC236}">
                <a16:creationId xmlns:a16="http://schemas.microsoft.com/office/drawing/2014/main" id="{01FBC0F2-74A7-1AE8-CDFD-7ED9755307EF}"/>
              </a:ext>
            </a:extLst>
          </p:cNvPr>
          <p:cNvPicPr>
            <a:picLocks noChangeAspect="1"/>
          </p:cNvPicPr>
          <p:nvPr/>
        </p:nvPicPr>
        <p:blipFill>
          <a:blip r:embed="rId3"/>
          <a:srcRect r="9867"/>
          <a:stretch>
            <a:fillRect/>
          </a:stretch>
        </p:blipFill>
        <p:spPr>
          <a:xfrm>
            <a:off x="7552944" y="10"/>
            <a:ext cx="4636008" cy="6857990"/>
          </a:xfrm>
          <a:prstGeom prst="rect">
            <a:avLst/>
          </a:prstGeom>
        </p:spPr>
      </p:pic>
      <p:pic>
        <p:nvPicPr>
          <p:cNvPr id="7" name="Picture 6">
            <a:extLst>
              <a:ext uri="{FF2B5EF4-FFF2-40B4-BE49-F238E27FC236}">
                <a16:creationId xmlns:a16="http://schemas.microsoft.com/office/drawing/2014/main" id="{279E92FE-76F5-31DD-8823-1D6AB676C8F7}"/>
              </a:ext>
            </a:extLst>
          </p:cNvPr>
          <p:cNvPicPr>
            <a:picLocks noChangeAspect="1"/>
          </p:cNvPicPr>
          <p:nvPr/>
        </p:nvPicPr>
        <p:blipFill>
          <a:blip r:embed="rId4"/>
          <a:stretch>
            <a:fillRect/>
          </a:stretch>
        </p:blipFill>
        <p:spPr>
          <a:xfrm>
            <a:off x="1454368" y="138443"/>
            <a:ext cx="2311519" cy="1124008"/>
          </a:xfrm>
          <a:prstGeom prst="rect">
            <a:avLst/>
          </a:prstGeom>
        </p:spPr>
      </p:pic>
      <p:sp>
        <p:nvSpPr>
          <p:cNvPr id="8" name="AutoShape 2">
            <a:extLst>
              <a:ext uri="{FF2B5EF4-FFF2-40B4-BE49-F238E27FC236}">
                <a16:creationId xmlns:a16="http://schemas.microsoft.com/office/drawing/2014/main" id="{B5A6E0D7-BD49-0973-0BCF-E463572D48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a:extLst>
              <a:ext uri="{FF2B5EF4-FFF2-40B4-BE49-F238E27FC236}">
                <a16:creationId xmlns:a16="http://schemas.microsoft.com/office/drawing/2014/main" id="{C85CBA34-0C1B-B897-E1F1-82020A85DA6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a:extLst>
              <a:ext uri="{FF2B5EF4-FFF2-40B4-BE49-F238E27FC236}">
                <a16:creationId xmlns:a16="http://schemas.microsoft.com/office/drawing/2014/main" id="{84E46F5E-D299-5DF1-0EE5-7D89F4EA90F8}"/>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E2CDDFA4-5B25-252F-BB2E-75E81265BAA9}"/>
              </a:ext>
            </a:extLst>
          </p:cNvPr>
          <p:cNvPicPr>
            <a:picLocks noChangeAspect="1"/>
          </p:cNvPicPr>
          <p:nvPr/>
        </p:nvPicPr>
        <p:blipFill>
          <a:blip r:embed="rId5"/>
          <a:stretch>
            <a:fillRect/>
          </a:stretch>
        </p:blipFill>
        <p:spPr>
          <a:xfrm>
            <a:off x="80171" y="17711"/>
            <a:ext cx="1244740" cy="124474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9E7E82-CF4F-8805-E217-6091135ED36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EA018E-BDF3-D5AE-E05C-AAEF9C15BC78}"/>
              </a:ext>
            </a:extLst>
          </p:cNvPr>
          <p:cNvSpPr>
            <a:spLocks noGrp="1"/>
          </p:cNvSpPr>
          <p:nvPr>
            <p:ph type="sldNum" sz="quarter" idx="12"/>
          </p:nvPr>
        </p:nvSpPr>
        <p:spPr/>
        <p:txBody>
          <a:bodyPr>
            <a:noAutofit/>
          </a:bodyPr>
          <a:lstStyle/>
          <a:p>
            <a:pPr>
              <a:spcAft>
                <a:spcPts val="600"/>
              </a:spcAft>
            </a:pPr>
            <a:fld id="{330EA680-D336-4FF7-8B7A-9848BB0A1C32}" type="slidenum">
              <a:rPr lang="en-US" sz="2000">
                <a:solidFill>
                  <a:srgbClr val="FFFFFF"/>
                </a:solidFill>
              </a:rPr>
              <a:pPr>
                <a:spcAft>
                  <a:spcPts val="600"/>
                </a:spcAft>
              </a:pPr>
              <a:t>10</a:t>
            </a:fld>
            <a:endParaRPr lang="en-US" sz="2000" dirty="0">
              <a:solidFill>
                <a:srgbClr val="FFFFFF"/>
              </a:solidFill>
            </a:endParaRPr>
          </a:p>
        </p:txBody>
      </p:sp>
      <p:sp>
        <p:nvSpPr>
          <p:cNvPr id="15" name="Title 1">
            <a:extLst>
              <a:ext uri="{FF2B5EF4-FFF2-40B4-BE49-F238E27FC236}">
                <a16:creationId xmlns:a16="http://schemas.microsoft.com/office/drawing/2014/main" id="{4EE2F20D-6328-40F9-55CF-9C33C33A6768}"/>
              </a:ext>
            </a:extLst>
          </p:cNvPr>
          <p:cNvSpPr txBox="1">
            <a:spLocks/>
          </p:cNvSpPr>
          <p:nvPr/>
        </p:nvSpPr>
        <p:spPr>
          <a:xfrm>
            <a:off x="1017702" y="1979020"/>
            <a:ext cx="4508026" cy="884964"/>
          </a:xfrm>
          <a:prstGeom prst="rect">
            <a:avLst/>
          </a:prstGeom>
          <a:solidFill>
            <a:schemeClr val="accent1">
              <a:lumMod val="60000"/>
              <a:lumOff val="40000"/>
            </a:schemeClr>
          </a:solidFill>
          <a:ln w="38100">
            <a:solidFill>
              <a:schemeClr val="accent1">
                <a:lumMod val="50000"/>
              </a:schemeClr>
            </a:solid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u="sng" dirty="0">
                <a:latin typeface="Aptos Display"/>
              </a:rPr>
              <a:t>Importance of Neutron Detection At SNOLAB</a:t>
            </a:r>
          </a:p>
        </p:txBody>
      </p:sp>
      <p:sp>
        <p:nvSpPr>
          <p:cNvPr id="14" name="Title 1">
            <a:extLst>
              <a:ext uri="{FF2B5EF4-FFF2-40B4-BE49-F238E27FC236}">
                <a16:creationId xmlns:a16="http://schemas.microsoft.com/office/drawing/2014/main" id="{75E60818-2B49-4063-CF67-33CC7A4B8CAF}"/>
              </a:ext>
            </a:extLst>
          </p:cNvPr>
          <p:cNvSpPr txBox="1">
            <a:spLocks/>
          </p:cNvSpPr>
          <p:nvPr/>
        </p:nvSpPr>
        <p:spPr>
          <a:xfrm>
            <a:off x="745018" y="667035"/>
            <a:ext cx="5077909" cy="90921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effectLst>
                  <a:outerShdw blurRad="38100" dist="38100" dir="2700000" algn="tl">
                    <a:srgbClr val="000000">
                      <a:alpha val="43137"/>
                    </a:srgbClr>
                  </a:outerShdw>
                </a:effectLst>
                <a:latin typeface="Aptos Display"/>
              </a:rPr>
              <a:t>1. Neutron signals similar to dark matter signals</a:t>
            </a:r>
          </a:p>
        </p:txBody>
      </p:sp>
      <p:cxnSp>
        <p:nvCxnSpPr>
          <p:cNvPr id="32" name="Straight Arrow Connector 31">
            <a:extLst>
              <a:ext uri="{FF2B5EF4-FFF2-40B4-BE49-F238E27FC236}">
                <a16:creationId xmlns:a16="http://schemas.microsoft.com/office/drawing/2014/main" id="{E40EA25A-3B95-882F-F5B8-888514F0062D}"/>
              </a:ext>
            </a:extLst>
          </p:cNvPr>
          <p:cNvCxnSpPr>
            <a:cxnSpLocks/>
          </p:cNvCxnSpPr>
          <p:nvPr/>
        </p:nvCxnSpPr>
        <p:spPr>
          <a:xfrm flipV="1">
            <a:off x="3271715" y="1308590"/>
            <a:ext cx="12257" cy="4815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E8D9226C-35D6-E500-810E-2676FC0B69B3}"/>
              </a:ext>
            </a:extLst>
          </p:cNvPr>
          <p:cNvSpPr txBox="1">
            <a:spLocks/>
          </p:cNvSpPr>
          <p:nvPr/>
        </p:nvSpPr>
        <p:spPr>
          <a:xfrm>
            <a:off x="666836" y="3539412"/>
            <a:ext cx="5077909" cy="90921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effectLst>
                  <a:outerShdw blurRad="38100" dist="38100" dir="2700000" algn="tl">
                    <a:srgbClr val="000000">
                      <a:alpha val="43137"/>
                    </a:srgbClr>
                  </a:outerShdw>
                </a:effectLst>
                <a:latin typeface="Aptos Display"/>
              </a:rPr>
              <a:t>2. Is the neutron background homogenous across the lab?</a:t>
            </a:r>
          </a:p>
        </p:txBody>
      </p:sp>
      <p:cxnSp>
        <p:nvCxnSpPr>
          <p:cNvPr id="44" name="Straight Arrow Connector 43">
            <a:extLst>
              <a:ext uri="{FF2B5EF4-FFF2-40B4-BE49-F238E27FC236}">
                <a16:creationId xmlns:a16="http://schemas.microsoft.com/office/drawing/2014/main" id="{B76921DF-BE37-561D-CD1C-B0F815E7EAD6}"/>
              </a:ext>
            </a:extLst>
          </p:cNvPr>
          <p:cNvCxnSpPr>
            <a:cxnSpLocks/>
          </p:cNvCxnSpPr>
          <p:nvPr/>
        </p:nvCxnSpPr>
        <p:spPr>
          <a:xfrm>
            <a:off x="3283973" y="2950116"/>
            <a:ext cx="0" cy="6239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3" name="Title 1">
            <a:extLst>
              <a:ext uri="{FF2B5EF4-FFF2-40B4-BE49-F238E27FC236}">
                <a16:creationId xmlns:a16="http://schemas.microsoft.com/office/drawing/2014/main" id="{CE903033-024D-B2C5-EEC7-B3301ABC3BCC}"/>
              </a:ext>
            </a:extLst>
          </p:cNvPr>
          <p:cNvSpPr txBox="1">
            <a:spLocks/>
          </p:cNvSpPr>
          <p:nvPr/>
        </p:nvSpPr>
        <p:spPr>
          <a:xfrm>
            <a:off x="2288195" y="5856242"/>
            <a:ext cx="5077909" cy="90921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effectLst>
                  <a:outerShdw blurRad="38100" dist="38100" dir="2700000" algn="tl">
                    <a:srgbClr val="000000">
                      <a:alpha val="43137"/>
                    </a:srgbClr>
                  </a:outerShdw>
                </a:effectLst>
                <a:latin typeface="Aptos Display"/>
              </a:rPr>
              <a:t>Different locations at</a:t>
            </a:r>
          </a:p>
          <a:p>
            <a:pPr algn="ctr"/>
            <a:r>
              <a:rPr lang="en-US" sz="2000" b="1" dirty="0">
                <a:effectLst>
                  <a:outerShdw blurRad="38100" dist="38100" dir="2700000" algn="tl">
                    <a:srgbClr val="000000">
                      <a:alpha val="43137"/>
                    </a:srgbClr>
                  </a:outerShdw>
                </a:effectLst>
                <a:latin typeface="Aptos Display"/>
              </a:rPr>
              <a:t>CUTE</a:t>
            </a:r>
          </a:p>
        </p:txBody>
      </p:sp>
      <p:sp>
        <p:nvSpPr>
          <p:cNvPr id="54" name="Title 1">
            <a:extLst>
              <a:ext uri="{FF2B5EF4-FFF2-40B4-BE49-F238E27FC236}">
                <a16:creationId xmlns:a16="http://schemas.microsoft.com/office/drawing/2014/main" id="{7A5AB415-61C8-944C-1CA4-E83494A2AB13}"/>
              </a:ext>
            </a:extLst>
          </p:cNvPr>
          <p:cNvSpPr txBox="1">
            <a:spLocks/>
          </p:cNvSpPr>
          <p:nvPr/>
        </p:nvSpPr>
        <p:spPr>
          <a:xfrm>
            <a:off x="2288195" y="4767614"/>
            <a:ext cx="5077909" cy="90921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effectLst>
                  <a:outerShdw blurRad="38100" dist="38100" dir="2700000" algn="tl">
                    <a:srgbClr val="000000">
                      <a:alpha val="43137"/>
                    </a:srgbClr>
                  </a:outerShdw>
                </a:effectLst>
                <a:latin typeface="Aptos Display"/>
              </a:rPr>
              <a:t>Estimated flux :</a:t>
            </a:r>
          </a:p>
          <a:p>
            <a:pPr algn="ctr"/>
            <a:r>
              <a:rPr lang="en-US" sz="2000" b="1" dirty="0">
                <a:effectLst>
                  <a:outerShdw blurRad="38100" dist="38100" dir="2700000" algn="tl">
                    <a:srgbClr val="000000">
                      <a:alpha val="43137"/>
                    </a:srgbClr>
                  </a:outerShdw>
                </a:effectLst>
                <a:latin typeface="Aptos Display"/>
              </a:rPr>
              <a:t> 4000 n/m2/day</a:t>
            </a:r>
          </a:p>
        </p:txBody>
      </p:sp>
      <p:pic>
        <p:nvPicPr>
          <p:cNvPr id="3" name="Picture 2">
            <a:extLst>
              <a:ext uri="{FF2B5EF4-FFF2-40B4-BE49-F238E27FC236}">
                <a16:creationId xmlns:a16="http://schemas.microsoft.com/office/drawing/2014/main" id="{EB50A9FD-C465-321E-C284-90D7D53BEDDA}"/>
              </a:ext>
            </a:extLst>
          </p:cNvPr>
          <p:cNvPicPr>
            <a:picLocks noChangeAspect="1"/>
          </p:cNvPicPr>
          <p:nvPr/>
        </p:nvPicPr>
        <p:blipFill>
          <a:blip r:embed="rId2"/>
          <a:stretch>
            <a:fillRect/>
          </a:stretch>
        </p:blipFill>
        <p:spPr>
          <a:xfrm>
            <a:off x="146994" y="36882"/>
            <a:ext cx="834229" cy="834229"/>
          </a:xfrm>
          <a:prstGeom prst="rect">
            <a:avLst/>
          </a:prstGeom>
        </p:spPr>
      </p:pic>
      <p:pic>
        <p:nvPicPr>
          <p:cNvPr id="11" name="Picture 10">
            <a:extLst>
              <a:ext uri="{FF2B5EF4-FFF2-40B4-BE49-F238E27FC236}">
                <a16:creationId xmlns:a16="http://schemas.microsoft.com/office/drawing/2014/main" id="{2522DC6A-55A9-8CDC-CA85-FEC682FF4937}"/>
              </a:ext>
            </a:extLst>
          </p:cNvPr>
          <p:cNvPicPr>
            <a:picLocks noChangeAspect="1"/>
          </p:cNvPicPr>
          <p:nvPr/>
        </p:nvPicPr>
        <p:blipFill>
          <a:blip r:embed="rId3"/>
          <a:stretch>
            <a:fillRect/>
          </a:stretch>
        </p:blipFill>
        <p:spPr>
          <a:xfrm>
            <a:off x="6860792" y="664252"/>
            <a:ext cx="2977664" cy="1288676"/>
          </a:xfrm>
          <a:prstGeom prst="rect">
            <a:avLst/>
          </a:prstGeom>
        </p:spPr>
      </p:pic>
      <p:pic>
        <p:nvPicPr>
          <p:cNvPr id="2050" name="Picture 2" descr="An overview of SNOLAB. The clean laboratories including the three large...  | Download Scientific Diagram">
            <a:extLst>
              <a:ext uri="{FF2B5EF4-FFF2-40B4-BE49-F238E27FC236}">
                <a16:creationId xmlns:a16="http://schemas.microsoft.com/office/drawing/2014/main" id="{AA9B6D48-CD6D-D47A-9D6D-4815E2DA89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2744" y="3119289"/>
            <a:ext cx="2977657" cy="1488829"/>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Bent 11">
            <a:extLst>
              <a:ext uri="{FF2B5EF4-FFF2-40B4-BE49-F238E27FC236}">
                <a16:creationId xmlns:a16="http://schemas.microsoft.com/office/drawing/2014/main" id="{58542433-58D2-2B0B-85FB-A3075074DC25}"/>
              </a:ext>
            </a:extLst>
          </p:cNvPr>
          <p:cNvSpPr/>
          <p:nvPr/>
        </p:nvSpPr>
        <p:spPr>
          <a:xfrm rot="10800000" flipH="1">
            <a:off x="3542557" y="4290787"/>
            <a:ext cx="287562" cy="847019"/>
          </a:xfrm>
          <a:prstGeom prst="bentArrow">
            <a:avLst/>
          </a:prstGeom>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Bent 12">
            <a:extLst>
              <a:ext uri="{FF2B5EF4-FFF2-40B4-BE49-F238E27FC236}">
                <a16:creationId xmlns:a16="http://schemas.microsoft.com/office/drawing/2014/main" id="{4AB614B7-7073-1A87-1D0E-8DFBFAAD9697}"/>
              </a:ext>
            </a:extLst>
          </p:cNvPr>
          <p:cNvSpPr/>
          <p:nvPr/>
        </p:nvSpPr>
        <p:spPr>
          <a:xfrm rot="10800000" flipH="1">
            <a:off x="2918229" y="4313007"/>
            <a:ext cx="464042" cy="2018965"/>
          </a:xfrm>
          <a:prstGeom prst="bentArrow">
            <a:avLst/>
          </a:prstGeom>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descr="A machine with a yellow frame&#10;&#10;AI-generated content may be incorrect.">
            <a:extLst>
              <a:ext uri="{FF2B5EF4-FFF2-40B4-BE49-F238E27FC236}">
                <a16:creationId xmlns:a16="http://schemas.microsoft.com/office/drawing/2014/main" id="{BB9C9B11-C8FD-7B6A-030B-E3F4D23F4C80}"/>
              </a:ext>
            </a:extLst>
          </p:cNvPr>
          <p:cNvPicPr>
            <a:picLocks noChangeAspect="1"/>
          </p:cNvPicPr>
          <p:nvPr/>
        </p:nvPicPr>
        <p:blipFill>
          <a:blip r:embed="rId5"/>
          <a:stretch>
            <a:fillRect/>
          </a:stretch>
        </p:blipFill>
        <p:spPr>
          <a:xfrm>
            <a:off x="6772737" y="4990191"/>
            <a:ext cx="1843509" cy="1760767"/>
          </a:xfrm>
          <a:prstGeom prst="rect">
            <a:avLst/>
          </a:prstGeom>
        </p:spPr>
      </p:pic>
    </p:spTree>
    <p:extLst>
      <p:ext uri="{BB962C8B-B14F-4D97-AF65-F5344CB8AC3E}">
        <p14:creationId xmlns:p14="http://schemas.microsoft.com/office/powerpoint/2010/main" val="4487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anim calcmode="lin" valueType="num">
                                      <p:cBhvr>
                                        <p:cTn id="35" dur="1000" fill="hold"/>
                                        <p:tgtEl>
                                          <p:spTgt spid="37"/>
                                        </p:tgtEl>
                                        <p:attrNameLst>
                                          <p:attrName>ppt_x</p:attrName>
                                        </p:attrNameLst>
                                      </p:cBhvr>
                                      <p:tavLst>
                                        <p:tav tm="0">
                                          <p:val>
                                            <p:strVal val="#ppt_x"/>
                                          </p:val>
                                        </p:tav>
                                        <p:tav tm="100000">
                                          <p:val>
                                            <p:strVal val="#ppt_x"/>
                                          </p:val>
                                        </p:tav>
                                      </p:tavLst>
                                    </p:anim>
                                    <p:anim calcmode="lin" valueType="num">
                                      <p:cBhvr>
                                        <p:cTn id="36" dur="1000" fill="hold"/>
                                        <p:tgtEl>
                                          <p:spTgt spid="37"/>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2050"/>
                                        </p:tgtEl>
                                        <p:attrNameLst>
                                          <p:attrName>style.visibility</p:attrName>
                                        </p:attrNameLst>
                                      </p:cBhvr>
                                      <p:to>
                                        <p:strVal val="visible"/>
                                      </p:to>
                                    </p:set>
                                    <p:animEffect transition="in" filter="fade">
                                      <p:cBhvr>
                                        <p:cTn id="39" dur="1000"/>
                                        <p:tgtEl>
                                          <p:spTgt spid="2050"/>
                                        </p:tgtEl>
                                      </p:cBhvr>
                                    </p:animEffect>
                                    <p:anim calcmode="lin" valueType="num">
                                      <p:cBhvr>
                                        <p:cTn id="40" dur="1000" fill="hold"/>
                                        <p:tgtEl>
                                          <p:spTgt spid="2050"/>
                                        </p:tgtEl>
                                        <p:attrNameLst>
                                          <p:attrName>ppt_x</p:attrName>
                                        </p:attrNameLst>
                                      </p:cBhvr>
                                      <p:tavLst>
                                        <p:tav tm="0">
                                          <p:val>
                                            <p:strVal val="#ppt_x"/>
                                          </p:val>
                                        </p:tav>
                                        <p:tav tm="100000">
                                          <p:val>
                                            <p:strVal val="#ppt_x"/>
                                          </p:val>
                                        </p:tav>
                                      </p:tavLst>
                                    </p:anim>
                                    <p:anim calcmode="lin" valueType="num">
                                      <p:cBhvr>
                                        <p:cTn id="4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1000"/>
                                        <p:tgtEl>
                                          <p:spTgt spid="54"/>
                                        </p:tgtEl>
                                      </p:cBhvr>
                                    </p:animEffect>
                                    <p:anim calcmode="lin" valueType="num">
                                      <p:cBhvr>
                                        <p:cTn id="52" dur="1000" fill="hold"/>
                                        <p:tgtEl>
                                          <p:spTgt spid="54"/>
                                        </p:tgtEl>
                                        <p:attrNameLst>
                                          <p:attrName>ppt_x</p:attrName>
                                        </p:attrNameLst>
                                      </p:cBhvr>
                                      <p:tavLst>
                                        <p:tav tm="0">
                                          <p:val>
                                            <p:strVal val="#ppt_x"/>
                                          </p:val>
                                        </p:tav>
                                        <p:tav tm="100000">
                                          <p:val>
                                            <p:strVal val="#ppt_x"/>
                                          </p:val>
                                        </p:tav>
                                      </p:tavLst>
                                    </p:anim>
                                    <p:anim calcmode="lin" valueType="num">
                                      <p:cBhvr>
                                        <p:cTn id="5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1000"/>
                                        <p:tgtEl>
                                          <p:spTgt spid="53"/>
                                        </p:tgtEl>
                                      </p:cBhvr>
                                    </p:animEffect>
                                    <p:anim calcmode="lin" valueType="num">
                                      <p:cBhvr>
                                        <p:cTn id="64" dur="1000" fill="hold"/>
                                        <p:tgtEl>
                                          <p:spTgt spid="53"/>
                                        </p:tgtEl>
                                        <p:attrNameLst>
                                          <p:attrName>ppt_x</p:attrName>
                                        </p:attrNameLst>
                                      </p:cBhvr>
                                      <p:tavLst>
                                        <p:tav tm="0">
                                          <p:val>
                                            <p:strVal val="#ppt_x"/>
                                          </p:val>
                                        </p:tav>
                                        <p:tav tm="100000">
                                          <p:val>
                                            <p:strVal val="#ppt_x"/>
                                          </p:val>
                                        </p:tav>
                                      </p:tavLst>
                                    </p:anim>
                                    <p:anim calcmode="lin" valueType="num">
                                      <p:cBhvr>
                                        <p:cTn id="65" dur="1000" fill="hold"/>
                                        <p:tgtEl>
                                          <p:spTgt spid="53"/>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P spid="37" grpId="0"/>
      <p:bldP spid="53" grpId="0"/>
      <p:bldP spid="54" grpId="0"/>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59B35D-F8BA-E502-4037-6C24C3554DD8}"/>
              </a:ext>
            </a:extLst>
          </p:cNvPr>
          <p:cNvSpPr>
            <a:spLocks noGrp="1"/>
          </p:cNvSpPr>
          <p:nvPr>
            <p:ph type="body" idx="1"/>
          </p:nvPr>
        </p:nvSpPr>
        <p:spPr>
          <a:xfrm>
            <a:off x="1386946" y="1031913"/>
            <a:ext cx="4709054" cy="576262"/>
          </a:xfrm>
        </p:spPr>
        <p:txBody>
          <a:bodyPr/>
          <a:lstStyle/>
          <a:p>
            <a:r>
              <a:rPr lang="en-US" u="sng" dirty="0"/>
              <a:t>Current neutron detector</a:t>
            </a:r>
          </a:p>
        </p:txBody>
      </p:sp>
      <p:sp>
        <p:nvSpPr>
          <p:cNvPr id="4" name="Content Placeholder 3">
            <a:extLst>
              <a:ext uri="{FF2B5EF4-FFF2-40B4-BE49-F238E27FC236}">
                <a16:creationId xmlns:a16="http://schemas.microsoft.com/office/drawing/2014/main" id="{CEF2E444-827A-9473-1B72-83EDFF2FE2FE}"/>
              </a:ext>
            </a:extLst>
          </p:cNvPr>
          <p:cNvSpPr>
            <a:spLocks noGrp="1"/>
          </p:cNvSpPr>
          <p:nvPr>
            <p:ph sz="half" idx="2"/>
          </p:nvPr>
        </p:nvSpPr>
        <p:spPr>
          <a:xfrm>
            <a:off x="1099077" y="1683848"/>
            <a:ext cx="4996923" cy="2920998"/>
          </a:xfrm>
        </p:spPr>
        <p:txBody>
          <a:bodyPr vert="horz" lIns="91440" tIns="45720" rIns="91440" bIns="45720" rtlCol="0" anchor="t">
            <a:normAutofit/>
          </a:bodyPr>
          <a:lstStyle/>
          <a:p>
            <a:r>
              <a:rPr lang="en-US" dirty="0"/>
              <a:t>Kromek TN detector</a:t>
            </a:r>
          </a:p>
          <a:p>
            <a:r>
              <a:rPr lang="en-US" dirty="0"/>
              <a:t>Thermal</a:t>
            </a:r>
          </a:p>
          <a:p>
            <a:r>
              <a:rPr lang="en-US" dirty="0"/>
              <a:t>Li-6</a:t>
            </a:r>
          </a:p>
          <a:p>
            <a:r>
              <a:rPr lang="en-US" dirty="0" err="1"/>
              <a:t>SiPM</a:t>
            </a:r>
            <a:endParaRPr lang="en-US" dirty="0"/>
          </a:p>
        </p:txBody>
      </p:sp>
      <p:sp>
        <p:nvSpPr>
          <p:cNvPr id="5" name="Text Placeholder 4">
            <a:extLst>
              <a:ext uri="{FF2B5EF4-FFF2-40B4-BE49-F238E27FC236}">
                <a16:creationId xmlns:a16="http://schemas.microsoft.com/office/drawing/2014/main" id="{1AC6E86D-03CF-9FA2-822A-BD23287F600B}"/>
              </a:ext>
            </a:extLst>
          </p:cNvPr>
          <p:cNvSpPr>
            <a:spLocks noGrp="1"/>
          </p:cNvSpPr>
          <p:nvPr>
            <p:ph type="body" sz="quarter" idx="3"/>
          </p:nvPr>
        </p:nvSpPr>
        <p:spPr>
          <a:xfrm>
            <a:off x="6509279" y="1040381"/>
            <a:ext cx="4722813" cy="576262"/>
          </a:xfrm>
        </p:spPr>
        <p:txBody>
          <a:bodyPr/>
          <a:lstStyle/>
          <a:p>
            <a:r>
              <a:rPr lang="en-US" u="sng" dirty="0"/>
              <a:t>Upcoming neutron detector</a:t>
            </a:r>
          </a:p>
        </p:txBody>
      </p:sp>
      <p:sp>
        <p:nvSpPr>
          <p:cNvPr id="6" name="Content Placeholder 5">
            <a:extLst>
              <a:ext uri="{FF2B5EF4-FFF2-40B4-BE49-F238E27FC236}">
                <a16:creationId xmlns:a16="http://schemas.microsoft.com/office/drawing/2014/main" id="{A935CDCE-C9E7-2A7D-1BB1-68FB811BEC07}"/>
              </a:ext>
            </a:extLst>
          </p:cNvPr>
          <p:cNvSpPr>
            <a:spLocks noGrp="1"/>
          </p:cNvSpPr>
          <p:nvPr>
            <p:ph sz="quarter" idx="4"/>
          </p:nvPr>
        </p:nvSpPr>
        <p:spPr>
          <a:xfrm>
            <a:off x="6236759" y="1683848"/>
            <a:ext cx="4995334" cy="2920998"/>
          </a:xfrm>
        </p:spPr>
        <p:txBody>
          <a:bodyPr vert="horz" lIns="91440" tIns="45720" rIns="91440" bIns="45720" rtlCol="0" anchor="t">
            <a:normAutofit/>
          </a:bodyPr>
          <a:lstStyle/>
          <a:p>
            <a:r>
              <a:rPr lang="en-US" dirty="0"/>
              <a:t>S670e detector from </a:t>
            </a:r>
            <a:r>
              <a:rPr lang="en-US" dirty="0" err="1"/>
              <a:t>Arktis</a:t>
            </a:r>
          </a:p>
          <a:p>
            <a:r>
              <a:rPr lang="en-US" dirty="0"/>
              <a:t>Fast and thermal</a:t>
            </a:r>
          </a:p>
          <a:p>
            <a:r>
              <a:rPr lang="en-US" dirty="0"/>
              <a:t>24 </a:t>
            </a:r>
            <a:r>
              <a:rPr lang="en-US" dirty="0" err="1"/>
              <a:t>SiPMs</a:t>
            </a:r>
            <a:endParaRPr lang="en-US" dirty="0">
              <a:ea typeface="Calibri"/>
              <a:cs typeface="Calibri"/>
            </a:endParaRPr>
          </a:p>
          <a:p>
            <a:r>
              <a:rPr lang="en-US" dirty="0"/>
              <a:t>Li-6</a:t>
            </a:r>
          </a:p>
          <a:p>
            <a:r>
              <a:rPr lang="en-US" dirty="0">
                <a:ea typeface="+mn-lt"/>
                <a:cs typeface="+mn-lt"/>
              </a:rPr>
              <a:t>180 bar He-4</a:t>
            </a:r>
            <a:endParaRPr lang="en-US" dirty="0">
              <a:ea typeface="Calibri" panose="020F0502020204030204"/>
              <a:cs typeface="Calibri" panose="020F0502020204030204"/>
            </a:endParaRPr>
          </a:p>
        </p:txBody>
      </p:sp>
      <p:sp>
        <p:nvSpPr>
          <p:cNvPr id="7" name="Slide Number Placeholder 6">
            <a:extLst>
              <a:ext uri="{FF2B5EF4-FFF2-40B4-BE49-F238E27FC236}">
                <a16:creationId xmlns:a16="http://schemas.microsoft.com/office/drawing/2014/main" id="{610D3E5D-EB41-E783-5FB0-E1CEF419CBFF}"/>
              </a:ext>
            </a:extLst>
          </p:cNvPr>
          <p:cNvSpPr>
            <a:spLocks noGrp="1"/>
          </p:cNvSpPr>
          <p:nvPr>
            <p:ph type="sldNum" sz="quarter" idx="12"/>
          </p:nvPr>
        </p:nvSpPr>
        <p:spPr>
          <a:xfrm>
            <a:off x="11421525" y="6230954"/>
            <a:ext cx="551167" cy="377825"/>
          </a:xfrm>
        </p:spPr>
        <p:txBody>
          <a:bodyPr/>
          <a:lstStyle/>
          <a:p>
            <a:fld id="{330EA680-D336-4FF7-8B7A-9848BB0A1C32}" type="slidenum">
              <a:rPr lang="en-US" sz="2000" smtClean="0"/>
              <a:t>11</a:t>
            </a:fld>
            <a:endParaRPr lang="en-US" sz="2000" dirty="0"/>
          </a:p>
        </p:txBody>
      </p:sp>
      <p:pic>
        <p:nvPicPr>
          <p:cNvPr id="9" name="Picture 8" descr="A hand holding a silver object&#10;&#10;AI-generated content may be incorrect.">
            <a:extLst>
              <a:ext uri="{FF2B5EF4-FFF2-40B4-BE49-F238E27FC236}">
                <a16:creationId xmlns:a16="http://schemas.microsoft.com/office/drawing/2014/main" id="{B1536501-F46A-66FB-CC66-56805484AFCC}"/>
              </a:ext>
            </a:extLst>
          </p:cNvPr>
          <p:cNvPicPr>
            <a:picLocks noChangeAspect="1"/>
          </p:cNvPicPr>
          <p:nvPr/>
        </p:nvPicPr>
        <p:blipFill>
          <a:blip r:embed="rId3"/>
          <a:stretch>
            <a:fillRect/>
          </a:stretch>
        </p:blipFill>
        <p:spPr>
          <a:xfrm rot="5400000">
            <a:off x="2033440" y="3372784"/>
            <a:ext cx="2404011" cy="3721323"/>
          </a:xfrm>
          <a:prstGeom prst="rect">
            <a:avLst/>
          </a:prstGeom>
        </p:spPr>
      </p:pic>
      <p:pic>
        <p:nvPicPr>
          <p:cNvPr id="10" name="Picture 9" descr="A person holding a tool box&#10;&#10;AI-generated content may be incorrect.">
            <a:extLst>
              <a:ext uri="{FF2B5EF4-FFF2-40B4-BE49-F238E27FC236}">
                <a16:creationId xmlns:a16="http://schemas.microsoft.com/office/drawing/2014/main" id="{C306E494-E3D9-AFD3-2876-828A0AB00F1D}"/>
              </a:ext>
            </a:extLst>
          </p:cNvPr>
          <p:cNvPicPr>
            <a:picLocks noChangeAspect="1"/>
          </p:cNvPicPr>
          <p:nvPr/>
        </p:nvPicPr>
        <p:blipFill>
          <a:blip r:embed="rId4"/>
          <a:stretch>
            <a:fillRect/>
          </a:stretch>
        </p:blipFill>
        <p:spPr>
          <a:xfrm>
            <a:off x="6509279" y="4031441"/>
            <a:ext cx="4126473" cy="2404011"/>
          </a:xfrm>
          <a:prstGeom prst="rect">
            <a:avLst/>
          </a:prstGeom>
        </p:spPr>
      </p:pic>
      <p:sp>
        <p:nvSpPr>
          <p:cNvPr id="13" name="Title 1">
            <a:extLst>
              <a:ext uri="{FF2B5EF4-FFF2-40B4-BE49-F238E27FC236}">
                <a16:creationId xmlns:a16="http://schemas.microsoft.com/office/drawing/2014/main" id="{61812C44-6AD2-6F47-63B2-95324ADACC15}"/>
              </a:ext>
            </a:extLst>
          </p:cNvPr>
          <p:cNvSpPr txBox="1">
            <a:spLocks/>
          </p:cNvSpPr>
          <p:nvPr/>
        </p:nvSpPr>
        <p:spPr>
          <a:xfrm>
            <a:off x="3333976" y="122703"/>
            <a:ext cx="5077909" cy="90921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ptos Display"/>
              </a:rPr>
              <a:t> Neutron Detector</a:t>
            </a:r>
          </a:p>
        </p:txBody>
      </p:sp>
      <p:pic>
        <p:nvPicPr>
          <p:cNvPr id="2" name="Picture 1">
            <a:extLst>
              <a:ext uri="{FF2B5EF4-FFF2-40B4-BE49-F238E27FC236}">
                <a16:creationId xmlns:a16="http://schemas.microsoft.com/office/drawing/2014/main" id="{100B6BDE-EE0E-2B83-ECDE-E89F68C07572}"/>
              </a:ext>
            </a:extLst>
          </p:cNvPr>
          <p:cNvPicPr>
            <a:picLocks noChangeAspect="1"/>
          </p:cNvPicPr>
          <p:nvPr/>
        </p:nvPicPr>
        <p:blipFill>
          <a:blip r:embed="rId5"/>
          <a:stretch>
            <a:fillRect/>
          </a:stretch>
        </p:blipFill>
        <p:spPr>
          <a:xfrm>
            <a:off x="146994" y="36882"/>
            <a:ext cx="834229" cy="834229"/>
          </a:xfrm>
          <a:prstGeom prst="rect">
            <a:avLst/>
          </a:prstGeom>
        </p:spPr>
      </p:pic>
    </p:spTree>
    <p:extLst>
      <p:ext uri="{BB962C8B-B14F-4D97-AF65-F5344CB8AC3E}">
        <p14:creationId xmlns:p14="http://schemas.microsoft.com/office/powerpoint/2010/main" val="104879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anim calcmode="lin" valueType="num">
                                      <p:cBhvr>
                                        <p:cTn id="2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fade">
                                      <p:cBhvr>
                                        <p:cTn id="39" dur="1000"/>
                                        <p:tgtEl>
                                          <p:spTgt spid="5">
                                            <p:txEl>
                                              <p:pRg st="0" end="0"/>
                                            </p:txEl>
                                          </p:spTgt>
                                        </p:tgtEl>
                                      </p:cBhvr>
                                    </p:animEffect>
                                    <p:anim calcmode="lin" valueType="num">
                                      <p:cBhvr>
                                        <p:cTn id="4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fade">
                                      <p:cBhvr>
                                        <p:cTn id="44" dur="1000"/>
                                        <p:tgtEl>
                                          <p:spTgt spid="6">
                                            <p:txEl>
                                              <p:pRg st="0" end="0"/>
                                            </p:txEl>
                                          </p:spTgt>
                                        </p:tgtEl>
                                      </p:cBhvr>
                                    </p:animEffect>
                                    <p:anim calcmode="lin" valueType="num">
                                      <p:cBhvr>
                                        <p:cTn id="4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0" end="0"/>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Effect transition="in" filter="fade">
                                      <p:cBhvr>
                                        <p:cTn id="49" dur="1000"/>
                                        <p:tgtEl>
                                          <p:spTgt spid="6">
                                            <p:txEl>
                                              <p:pRg st="1" end="1"/>
                                            </p:txEl>
                                          </p:spTgt>
                                        </p:tgtEl>
                                      </p:cBhvr>
                                    </p:animEffect>
                                    <p:anim calcmode="lin" valueType="num">
                                      <p:cBhvr>
                                        <p:cTn id="5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1" end="1"/>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
                                            <p:txEl>
                                              <p:pRg st="2" end="2"/>
                                            </p:txEl>
                                          </p:spTgt>
                                        </p:tgtEl>
                                        <p:attrNameLst>
                                          <p:attrName>style.visibility</p:attrName>
                                        </p:attrNameLst>
                                      </p:cBhvr>
                                      <p:to>
                                        <p:strVal val="visible"/>
                                      </p:to>
                                    </p:set>
                                    <p:animEffect transition="in" filter="fade">
                                      <p:cBhvr>
                                        <p:cTn id="54" dur="1000"/>
                                        <p:tgtEl>
                                          <p:spTgt spid="6">
                                            <p:txEl>
                                              <p:pRg st="2" end="2"/>
                                            </p:txEl>
                                          </p:spTgt>
                                        </p:tgtEl>
                                      </p:cBhvr>
                                    </p:animEffect>
                                    <p:anim calcmode="lin" valueType="num">
                                      <p:cBhvr>
                                        <p:cTn id="5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2" end="2"/>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animEffect transition="in" filter="fade">
                                      <p:cBhvr>
                                        <p:cTn id="59" dur="1000"/>
                                        <p:tgtEl>
                                          <p:spTgt spid="6">
                                            <p:txEl>
                                              <p:pRg st="3" end="3"/>
                                            </p:txEl>
                                          </p:spTgt>
                                        </p:tgtEl>
                                      </p:cBhvr>
                                    </p:animEffect>
                                    <p:anim calcmode="lin" valueType="num">
                                      <p:cBhvr>
                                        <p:cTn id="6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3" end="3"/>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6">
                                            <p:txEl>
                                              <p:pRg st="4" end="4"/>
                                            </p:txEl>
                                          </p:spTgt>
                                        </p:tgtEl>
                                        <p:attrNameLst>
                                          <p:attrName>style.visibility</p:attrName>
                                        </p:attrNameLst>
                                      </p:cBhvr>
                                      <p:to>
                                        <p:strVal val="visible"/>
                                      </p:to>
                                    </p:set>
                                    <p:animEffect transition="in" filter="fade">
                                      <p:cBhvr>
                                        <p:cTn id="64" dur="1000"/>
                                        <p:tgtEl>
                                          <p:spTgt spid="6">
                                            <p:txEl>
                                              <p:pRg st="4" end="4"/>
                                            </p:txEl>
                                          </p:spTgt>
                                        </p:tgtEl>
                                      </p:cBhvr>
                                    </p:animEffect>
                                    <p:anim calcmode="lin" valueType="num">
                                      <p:cBhvr>
                                        <p:cTn id="6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4" end="4"/>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1000"/>
                                        <p:tgtEl>
                                          <p:spTgt spid="10"/>
                                        </p:tgtEl>
                                      </p:cBhvr>
                                    </p:animEffect>
                                    <p:anim calcmode="lin" valueType="num">
                                      <p:cBhvr>
                                        <p:cTn id="70" dur="1000" fill="hold"/>
                                        <p:tgtEl>
                                          <p:spTgt spid="10"/>
                                        </p:tgtEl>
                                        <p:attrNameLst>
                                          <p:attrName>ppt_x</p:attrName>
                                        </p:attrNameLst>
                                      </p:cBhvr>
                                      <p:tavLst>
                                        <p:tav tm="0">
                                          <p:val>
                                            <p:strVal val="#ppt_x"/>
                                          </p:val>
                                        </p:tav>
                                        <p:tav tm="100000">
                                          <p:val>
                                            <p:strVal val="#ppt_x"/>
                                          </p:val>
                                        </p:tav>
                                      </p:tavLst>
                                    </p:anim>
                                    <p:anim calcmode="lin" valueType="num">
                                      <p:cBhvr>
                                        <p:cTn id="7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P spid="6" grpId="0" build="p"/>
    </p:bldLst>
  </p:timing>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330F2637-5880-1DBD-BAA0-3FB5152452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C4D7705-5B9D-DC93-E640-F8A41EF61546}"/>
              </a:ext>
            </a:extLst>
          </p:cNvPr>
          <p:cNvSpPr txBox="1"/>
          <p:nvPr/>
        </p:nvSpPr>
        <p:spPr>
          <a:xfrm>
            <a:off x="418923" y="5160529"/>
            <a:ext cx="16066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Fast neutron</a:t>
            </a:r>
          </a:p>
        </p:txBody>
      </p:sp>
      <p:sp>
        <p:nvSpPr>
          <p:cNvPr id="5" name="TextBox 4">
            <a:extLst>
              <a:ext uri="{FF2B5EF4-FFF2-40B4-BE49-F238E27FC236}">
                <a16:creationId xmlns:a16="http://schemas.microsoft.com/office/drawing/2014/main" id="{8EFC56F0-966F-BDA4-35D0-54986BC3269A}"/>
              </a:ext>
            </a:extLst>
          </p:cNvPr>
          <p:cNvSpPr txBox="1"/>
          <p:nvPr/>
        </p:nvSpPr>
        <p:spPr>
          <a:xfrm>
            <a:off x="3778593" y="3886417"/>
            <a:ext cx="33910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He-4 nucleus in detector</a:t>
            </a:r>
          </a:p>
        </p:txBody>
      </p:sp>
      <p:sp>
        <p:nvSpPr>
          <p:cNvPr id="9" name="Title 1">
            <a:extLst>
              <a:ext uri="{FF2B5EF4-FFF2-40B4-BE49-F238E27FC236}">
                <a16:creationId xmlns:a16="http://schemas.microsoft.com/office/drawing/2014/main" id="{233ECDF7-51EB-7DAC-F2E3-88098189B806}"/>
              </a:ext>
            </a:extLst>
          </p:cNvPr>
          <p:cNvSpPr txBox="1">
            <a:spLocks/>
          </p:cNvSpPr>
          <p:nvPr/>
        </p:nvSpPr>
        <p:spPr>
          <a:xfrm>
            <a:off x="1518649" y="178943"/>
            <a:ext cx="9163705" cy="95743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Aptos Display"/>
              </a:rPr>
              <a:t>How </a:t>
            </a:r>
            <a:r>
              <a:rPr lang="en-US" b="1" err="1">
                <a:latin typeface="Aptos Display"/>
              </a:rPr>
              <a:t>Arktis</a:t>
            </a:r>
            <a:r>
              <a:rPr lang="en-US" b="1">
                <a:latin typeface="Aptos Display"/>
              </a:rPr>
              <a:t> detects </a:t>
            </a:r>
            <a:r>
              <a:rPr lang="en-US" b="1" u="sng">
                <a:solidFill>
                  <a:schemeClr val="accent1">
                    <a:lumMod val="40000"/>
                    <a:lumOff val="60000"/>
                  </a:schemeClr>
                </a:solidFill>
                <a:latin typeface="Aptos Display"/>
              </a:rPr>
              <a:t>FAST</a:t>
            </a:r>
            <a:r>
              <a:rPr lang="en-US" b="1">
                <a:latin typeface="Aptos Display"/>
              </a:rPr>
              <a:t> neutrons</a:t>
            </a:r>
          </a:p>
        </p:txBody>
      </p:sp>
      <p:sp>
        <p:nvSpPr>
          <p:cNvPr id="23" name="Oval 22">
            <a:extLst>
              <a:ext uri="{FF2B5EF4-FFF2-40B4-BE49-F238E27FC236}">
                <a16:creationId xmlns:a16="http://schemas.microsoft.com/office/drawing/2014/main" id="{A2CD7830-2AD4-4664-7F4C-77171BAA4277}"/>
              </a:ext>
            </a:extLst>
          </p:cNvPr>
          <p:cNvSpPr/>
          <p:nvPr/>
        </p:nvSpPr>
        <p:spPr>
          <a:xfrm>
            <a:off x="964195" y="4895600"/>
            <a:ext cx="258039" cy="277401"/>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6A5543F4-7251-9A15-5E8F-99959D901F59}"/>
              </a:ext>
            </a:extLst>
          </p:cNvPr>
          <p:cNvCxnSpPr/>
          <p:nvPr/>
        </p:nvCxnSpPr>
        <p:spPr>
          <a:xfrm flipH="1">
            <a:off x="3204168" y="1425566"/>
            <a:ext cx="1380" cy="4807127"/>
          </a:xfrm>
          <a:prstGeom prst="straightConnector1">
            <a:avLst/>
          </a:prstGeom>
          <a:ln w="57150">
            <a:solidFill>
              <a:schemeClr val="accent5">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FB38E6D-B0B3-F5D7-1F71-B5521C6B0E77}"/>
              </a:ext>
            </a:extLst>
          </p:cNvPr>
          <p:cNvSpPr txBox="1"/>
          <p:nvPr/>
        </p:nvSpPr>
        <p:spPr>
          <a:xfrm>
            <a:off x="2523969" y="6331501"/>
            <a:ext cx="16066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Detector wall</a:t>
            </a:r>
          </a:p>
        </p:txBody>
      </p:sp>
      <p:pic>
        <p:nvPicPr>
          <p:cNvPr id="6" name="Graphic 5" descr="Atom">
            <a:extLst>
              <a:ext uri="{FF2B5EF4-FFF2-40B4-BE49-F238E27FC236}">
                <a16:creationId xmlns:a16="http://schemas.microsoft.com/office/drawing/2014/main" id="{20E4521B-8EBB-841A-5CA6-239D3C6BE3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3112" y="2829734"/>
            <a:ext cx="1198532" cy="1198532"/>
          </a:xfrm>
          <a:prstGeom prst="rect">
            <a:avLst/>
          </a:prstGeom>
          <a:effectLst>
            <a:glow rad="101600">
              <a:schemeClr val="accent4">
                <a:satMod val="175000"/>
                <a:alpha val="40000"/>
              </a:schemeClr>
            </a:glow>
          </a:effectLst>
        </p:spPr>
      </p:pic>
      <p:pic>
        <p:nvPicPr>
          <p:cNvPr id="7" name="Graphic 6" descr="Atom">
            <a:extLst>
              <a:ext uri="{FF2B5EF4-FFF2-40B4-BE49-F238E27FC236}">
                <a16:creationId xmlns:a16="http://schemas.microsoft.com/office/drawing/2014/main" id="{02469BA7-2E05-C752-7741-3BFE849819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98356" y="2829734"/>
            <a:ext cx="1198532" cy="1198532"/>
          </a:xfrm>
          <a:prstGeom prst="rect">
            <a:avLst/>
          </a:prstGeom>
          <a:effectLst/>
        </p:spPr>
      </p:pic>
      <p:cxnSp>
        <p:nvCxnSpPr>
          <p:cNvPr id="8" name="Connector: Curved 7">
            <a:extLst>
              <a:ext uri="{FF2B5EF4-FFF2-40B4-BE49-F238E27FC236}">
                <a16:creationId xmlns:a16="http://schemas.microsoft.com/office/drawing/2014/main" id="{B2ECB368-510E-9793-8C2F-B9C106593A71}"/>
              </a:ext>
            </a:extLst>
          </p:cNvPr>
          <p:cNvCxnSpPr>
            <a:cxnSpLocks/>
            <a:stCxn id="20" idx="3"/>
          </p:cNvCxnSpPr>
          <p:nvPr/>
        </p:nvCxnSpPr>
        <p:spPr>
          <a:xfrm flipV="1">
            <a:off x="8239839" y="4724196"/>
            <a:ext cx="2033644" cy="436333"/>
          </a:xfrm>
          <a:prstGeom prst="curvedConnector3">
            <a:avLst/>
          </a:prstGeom>
          <a:ln>
            <a:solidFill>
              <a:srgbClr val="FFFF00"/>
            </a:solidFill>
            <a:tailEnd type="triangle"/>
          </a:ln>
          <a:effectLst>
            <a:glow rad="139700">
              <a:schemeClr val="accent4">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F28A484E-7C6B-D56A-B5C8-E56B932EF18E}"/>
              </a:ext>
            </a:extLst>
          </p:cNvPr>
          <p:cNvSpPr/>
          <p:nvPr/>
        </p:nvSpPr>
        <p:spPr>
          <a:xfrm>
            <a:off x="10513833" y="4428465"/>
            <a:ext cx="1259244" cy="11434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SiPM</a:t>
            </a:r>
          </a:p>
        </p:txBody>
      </p:sp>
      <p:cxnSp>
        <p:nvCxnSpPr>
          <p:cNvPr id="11" name="Straight Arrow Connector 10">
            <a:extLst>
              <a:ext uri="{FF2B5EF4-FFF2-40B4-BE49-F238E27FC236}">
                <a16:creationId xmlns:a16="http://schemas.microsoft.com/office/drawing/2014/main" id="{6166B164-94EE-A751-E411-3F0F10865EC3}"/>
              </a:ext>
            </a:extLst>
          </p:cNvPr>
          <p:cNvCxnSpPr/>
          <p:nvPr/>
        </p:nvCxnSpPr>
        <p:spPr>
          <a:xfrm flipH="1" flipV="1">
            <a:off x="11133742" y="3163510"/>
            <a:ext cx="15606" cy="11460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739C2EA6-B22A-164C-60A1-54640D5F2F34}"/>
              </a:ext>
            </a:extLst>
          </p:cNvPr>
          <p:cNvSpPr/>
          <p:nvPr/>
        </p:nvSpPr>
        <p:spPr>
          <a:xfrm>
            <a:off x="10403543" y="1911859"/>
            <a:ext cx="1259244" cy="1143452"/>
          </a:xfrm>
          <a:prstGeom prst="rect">
            <a:avLst/>
          </a:prstGeom>
          <a:solidFill>
            <a:srgbClr val="00B05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Electronic board</a:t>
            </a:r>
          </a:p>
        </p:txBody>
      </p:sp>
      <p:sp>
        <p:nvSpPr>
          <p:cNvPr id="13" name="TextBox 12">
            <a:extLst>
              <a:ext uri="{FF2B5EF4-FFF2-40B4-BE49-F238E27FC236}">
                <a16:creationId xmlns:a16="http://schemas.microsoft.com/office/drawing/2014/main" id="{4AA3B4FD-20CA-A9E9-533D-9AA0B72A4C42}"/>
              </a:ext>
            </a:extLst>
          </p:cNvPr>
          <p:cNvSpPr txBox="1"/>
          <p:nvPr/>
        </p:nvSpPr>
        <p:spPr>
          <a:xfrm>
            <a:off x="7770633" y="216041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S-670e produces TTL pulses of different widths </a:t>
            </a:r>
          </a:p>
        </p:txBody>
      </p:sp>
      <p:pic>
        <p:nvPicPr>
          <p:cNvPr id="20" name="Graphic 19" descr="Atom">
            <a:extLst>
              <a:ext uri="{FF2B5EF4-FFF2-40B4-BE49-F238E27FC236}">
                <a16:creationId xmlns:a16="http://schemas.microsoft.com/office/drawing/2014/main" id="{CCD58C30-0EC4-9367-A76A-34EC50F496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41307" y="4561263"/>
            <a:ext cx="1198532" cy="1198532"/>
          </a:xfrm>
          <a:prstGeom prst="rect">
            <a:avLst/>
          </a:prstGeom>
          <a:effectLst/>
        </p:spPr>
      </p:pic>
      <p:sp>
        <p:nvSpPr>
          <p:cNvPr id="2" name="Slide Number Placeholder 1">
            <a:extLst>
              <a:ext uri="{FF2B5EF4-FFF2-40B4-BE49-F238E27FC236}">
                <a16:creationId xmlns:a16="http://schemas.microsoft.com/office/drawing/2014/main" id="{AA7EEAA7-B5F4-FC47-3F44-B11F66480C35}"/>
              </a:ext>
            </a:extLst>
          </p:cNvPr>
          <p:cNvSpPr>
            <a:spLocks noGrp="1"/>
          </p:cNvSpPr>
          <p:nvPr>
            <p:ph type="sldNum" sz="quarter" idx="12"/>
          </p:nvPr>
        </p:nvSpPr>
        <p:spPr/>
        <p:txBody>
          <a:bodyPr/>
          <a:lstStyle/>
          <a:p>
            <a:fld id="{D57F1E4F-1CFF-5643-939E-217C01CDF565}" type="slidenum">
              <a:rPr lang="en-US" sz="2000" smtClean="0"/>
              <a:pPr/>
              <a:t>12</a:t>
            </a:fld>
            <a:endParaRPr lang="en-US" sz="2000"/>
          </a:p>
        </p:txBody>
      </p:sp>
      <p:pic>
        <p:nvPicPr>
          <p:cNvPr id="14" name="Picture 13">
            <a:extLst>
              <a:ext uri="{FF2B5EF4-FFF2-40B4-BE49-F238E27FC236}">
                <a16:creationId xmlns:a16="http://schemas.microsoft.com/office/drawing/2014/main" id="{A7F6DA7D-F1F4-15A8-AFBD-C0404EA73344}"/>
              </a:ext>
            </a:extLst>
          </p:cNvPr>
          <p:cNvPicPr>
            <a:picLocks noChangeAspect="1"/>
          </p:cNvPicPr>
          <p:nvPr/>
        </p:nvPicPr>
        <p:blipFill>
          <a:blip r:embed="rId6"/>
          <a:stretch>
            <a:fillRect/>
          </a:stretch>
        </p:blipFill>
        <p:spPr>
          <a:xfrm>
            <a:off x="146994" y="36882"/>
            <a:ext cx="834229" cy="834229"/>
          </a:xfrm>
          <a:prstGeom prst="rect">
            <a:avLst/>
          </a:prstGeom>
        </p:spPr>
      </p:pic>
    </p:spTree>
    <p:extLst>
      <p:ext uri="{BB962C8B-B14F-4D97-AF65-F5344CB8AC3E}">
        <p14:creationId xmlns:p14="http://schemas.microsoft.com/office/powerpoint/2010/main" val="362565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5924 -0.23172 L 0.33021 -0.55672 " pathEditMode="relative" ptsTypes="AAA">
                                      <p:cBhvr>
                                        <p:cTn id="6" dur="2000" fill="hold"/>
                                        <p:tgtEl>
                                          <p:spTgt spid="23"/>
                                        </p:tgtEl>
                                        <p:attrNameLst>
                                          <p:attrName>ppt_x</p:attrName>
                                          <p:attrName>ppt_y</p:attrName>
                                        </p:attrNameLst>
                                      </p:cBhvr>
                                    </p:animMotion>
                                  </p:childTnLst>
                                </p:cTn>
                              </p:par>
                              <p:par>
                                <p:cTn id="7" presetID="0" presetClass="path" presetSubtype="0" accel="50000" decel="50000" fill="hold" grpId="0" nodeType="withEffect">
                                  <p:stCondLst>
                                    <p:cond delay="100"/>
                                  </p:stCondLst>
                                  <p:childTnLst>
                                    <p:animMotion origin="layout" path="M 0 0 L 0.25924 -0.23172 L 0.33021 -0.55672 " pathEditMode="relative" ptsTypes="AAA">
                                      <p:cBhvr>
                                        <p:cTn id="8" dur="2000" fill="hold"/>
                                        <p:tgtEl>
                                          <p:spTgt spid="3"/>
                                        </p:tgtEl>
                                        <p:attrNameLst>
                                          <p:attrName>ppt_x</p:attrName>
                                          <p:attrName>ppt_y</p:attrName>
                                        </p:attrNameLst>
                                      </p:cBhvr>
                                    </p:animMotion>
                                  </p:childTnLst>
                                </p:cTn>
                              </p:par>
                              <p:par>
                                <p:cTn id="9" presetID="1" presetClass="exit" presetSubtype="0" fill="hold" nodeType="withEffect">
                                  <p:stCondLst>
                                    <p:cond delay="110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1100"/>
                                  </p:stCondLst>
                                  <p:childTnLst>
                                    <p:set>
                                      <p:cBhvr>
                                        <p:cTn id="12" dur="1" fill="hold">
                                          <p:stCondLst>
                                            <p:cond delay="0"/>
                                          </p:stCondLst>
                                        </p:cTn>
                                        <p:tgtEl>
                                          <p:spTgt spid="6"/>
                                        </p:tgtEl>
                                        <p:attrNameLst>
                                          <p:attrName>style.visibility</p:attrName>
                                        </p:attrNameLst>
                                      </p:cBhvr>
                                      <p:to>
                                        <p:strVal val="visible"/>
                                      </p:to>
                                    </p:set>
                                  </p:childTnLst>
                                </p:cTn>
                              </p:par>
                              <p:par>
                                <p:cTn id="13" presetID="0" presetClass="path" presetSubtype="0" decel="50000" fill="hold" nodeType="withEffect">
                                  <p:stCondLst>
                                    <p:cond delay="1100"/>
                                  </p:stCondLst>
                                  <p:childTnLst>
                                    <p:animMotion origin="layout" path="M 0 0 L 0.23034 0.2618 " pathEditMode="relative" ptsTypes="AA">
                                      <p:cBhvr>
                                        <p:cTn id="14" dur="2000" fill="hold"/>
                                        <p:tgtEl>
                                          <p:spTgt spid="6"/>
                                        </p:tgtEl>
                                        <p:attrNameLst>
                                          <p:attrName>ppt_x</p:attrName>
                                          <p:attrName>ppt_y</p:attrName>
                                        </p:attrNameLst>
                                      </p:cBhvr>
                                    </p:animMotion>
                                  </p:childTnLst>
                                </p:cTn>
                              </p:par>
                              <p:par>
                                <p:cTn id="15" presetID="0" presetClass="path" presetSubtype="0" decel="50000" fill="hold" grpId="0" nodeType="withEffect">
                                  <p:stCondLst>
                                    <p:cond delay="1100"/>
                                  </p:stCondLst>
                                  <p:childTnLst>
                                    <p:animMotion origin="layout" path="M 0 0 L 0.23034 0.2618 " pathEditMode="relative" ptsTypes="AA">
                                      <p:cBhvr>
                                        <p:cTn id="16" dur="2000" fill="hold"/>
                                        <p:tgtEl>
                                          <p:spTgt spid="5"/>
                                        </p:tgtEl>
                                        <p:attrNameLst>
                                          <p:attrName>ppt_x</p:attrName>
                                          <p:attrName>ppt_y</p:attrName>
                                        </p:attrNameLst>
                                      </p:cBhvr>
                                    </p:animMotion>
                                  </p:childTnLst>
                                </p:cTn>
                              </p:par>
                              <p:par>
                                <p:cTn id="17" presetID="1" presetClass="exit" presetSubtype="0" fill="hold" nodeType="withEffect">
                                  <p:stCondLst>
                                    <p:cond delay="270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2700"/>
                                  </p:stCondLst>
                                  <p:childTnLst>
                                    <p:set>
                                      <p:cBhvr>
                                        <p:cTn id="20" dur="1" fill="hold">
                                          <p:stCondLst>
                                            <p:cond delay="0"/>
                                          </p:stCondLst>
                                        </p:cTn>
                                        <p:tgtEl>
                                          <p:spTgt spid="20"/>
                                        </p:tgtEl>
                                        <p:attrNameLst>
                                          <p:attrName>style.visibility</p:attrName>
                                        </p:attrNameLst>
                                      </p:cBhvr>
                                      <p:to>
                                        <p:strVal val="visible"/>
                                      </p:to>
                                    </p:set>
                                  </p:childTnLst>
                                </p:cTn>
                              </p:par>
                              <p:par>
                                <p:cTn id="21" presetID="22" presetClass="entr" presetSubtype="8" fill="hold" nodeType="withEffect">
                                  <p:stCondLst>
                                    <p:cond delay="27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900"/>
                                        <p:tgtEl>
                                          <p:spTgt spid="8"/>
                                        </p:tgtEl>
                                      </p:cBhvr>
                                    </p:animEffect>
                                  </p:childTnLst>
                                </p:cTn>
                              </p:par>
                            </p:childTnLst>
                          </p:cTn>
                        </p:par>
                        <p:par>
                          <p:cTn id="24" fill="hold">
                            <p:stCondLst>
                              <p:cond delay="3600"/>
                            </p:stCondLst>
                            <p:childTnLst>
                              <p:par>
                                <p:cTn id="25" presetID="2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5C6B21-FC14-A82F-EAFC-2D5A3B2B17AA}"/>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9574E4E1-7C84-8CF9-ED5E-0D5D01B6A24D}"/>
              </a:ext>
            </a:extLst>
          </p:cNvPr>
          <p:cNvSpPr txBox="1"/>
          <p:nvPr/>
        </p:nvSpPr>
        <p:spPr>
          <a:xfrm>
            <a:off x="1239914" y="3644463"/>
            <a:ext cx="16066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Fast neutron</a:t>
            </a:r>
          </a:p>
        </p:txBody>
      </p:sp>
      <p:sp>
        <p:nvSpPr>
          <p:cNvPr id="16" name="TextBox 15">
            <a:extLst>
              <a:ext uri="{FF2B5EF4-FFF2-40B4-BE49-F238E27FC236}">
                <a16:creationId xmlns:a16="http://schemas.microsoft.com/office/drawing/2014/main" id="{0164BE0B-9C83-29E9-EB9B-73D314749427}"/>
              </a:ext>
            </a:extLst>
          </p:cNvPr>
          <p:cNvSpPr txBox="1"/>
          <p:nvPr/>
        </p:nvSpPr>
        <p:spPr>
          <a:xfrm>
            <a:off x="3776624" y="3893582"/>
            <a:ext cx="33910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He-4 nucleus in detector</a:t>
            </a:r>
          </a:p>
        </p:txBody>
      </p:sp>
      <p:sp>
        <p:nvSpPr>
          <p:cNvPr id="24" name="Oval 23">
            <a:extLst>
              <a:ext uri="{FF2B5EF4-FFF2-40B4-BE49-F238E27FC236}">
                <a16:creationId xmlns:a16="http://schemas.microsoft.com/office/drawing/2014/main" id="{245A0F81-F8C0-DB7A-67C1-7C044F8CF12A}"/>
              </a:ext>
            </a:extLst>
          </p:cNvPr>
          <p:cNvSpPr/>
          <p:nvPr/>
        </p:nvSpPr>
        <p:spPr>
          <a:xfrm>
            <a:off x="1858565" y="3336053"/>
            <a:ext cx="258039" cy="277401"/>
          </a:xfrm>
          <a:prstGeom prst="ellipse">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ED505CD5-88BC-3BF3-7C8F-2951AE022AA5}"/>
              </a:ext>
            </a:extLst>
          </p:cNvPr>
          <p:cNvSpPr/>
          <p:nvPr/>
        </p:nvSpPr>
        <p:spPr>
          <a:xfrm>
            <a:off x="1867824" y="3331328"/>
            <a:ext cx="258039" cy="277401"/>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BF23E7C5-DAF2-BF42-8B92-FE85594CA299}"/>
              </a:ext>
            </a:extLst>
          </p:cNvPr>
          <p:cNvCxnSpPr/>
          <p:nvPr/>
        </p:nvCxnSpPr>
        <p:spPr>
          <a:xfrm flipH="1">
            <a:off x="3204168" y="1425566"/>
            <a:ext cx="1380" cy="4807127"/>
          </a:xfrm>
          <a:prstGeom prst="straightConnector1">
            <a:avLst/>
          </a:prstGeom>
          <a:ln w="57150">
            <a:solidFill>
              <a:schemeClr val="accent5">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B2B8BD2-C9C6-0625-87EA-73747A401BBB}"/>
              </a:ext>
            </a:extLst>
          </p:cNvPr>
          <p:cNvSpPr txBox="1"/>
          <p:nvPr/>
        </p:nvSpPr>
        <p:spPr>
          <a:xfrm>
            <a:off x="2523969" y="6331501"/>
            <a:ext cx="16066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Detector wall</a:t>
            </a:r>
          </a:p>
        </p:txBody>
      </p:sp>
      <p:pic>
        <p:nvPicPr>
          <p:cNvPr id="13" name="Graphic 12" descr="Atom">
            <a:extLst>
              <a:ext uri="{FF2B5EF4-FFF2-40B4-BE49-F238E27FC236}">
                <a16:creationId xmlns:a16="http://schemas.microsoft.com/office/drawing/2014/main" id="{BD355458-9273-F426-1C65-AB6D1934B3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6491" y="2873780"/>
            <a:ext cx="1198532" cy="1198532"/>
          </a:xfrm>
          <a:prstGeom prst="rect">
            <a:avLst/>
          </a:prstGeom>
        </p:spPr>
      </p:pic>
      <p:sp>
        <p:nvSpPr>
          <p:cNvPr id="11" name="Title 1">
            <a:extLst>
              <a:ext uri="{FF2B5EF4-FFF2-40B4-BE49-F238E27FC236}">
                <a16:creationId xmlns:a16="http://schemas.microsoft.com/office/drawing/2014/main" id="{53299294-550B-5172-FF3E-8C36677C2004}"/>
              </a:ext>
            </a:extLst>
          </p:cNvPr>
          <p:cNvSpPr txBox="1">
            <a:spLocks/>
          </p:cNvSpPr>
          <p:nvPr/>
        </p:nvSpPr>
        <p:spPr>
          <a:xfrm>
            <a:off x="1518649" y="178943"/>
            <a:ext cx="9163705" cy="95743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ptos Display"/>
              </a:rPr>
              <a:t>How </a:t>
            </a:r>
            <a:r>
              <a:rPr lang="en-US" b="1" dirty="0" err="1">
                <a:latin typeface="Aptos Display"/>
              </a:rPr>
              <a:t>Arktis</a:t>
            </a:r>
            <a:r>
              <a:rPr lang="en-US" b="1" dirty="0">
                <a:latin typeface="Aptos Display"/>
              </a:rPr>
              <a:t> Detects </a:t>
            </a:r>
            <a:r>
              <a:rPr lang="en-US" b="1" u="sng" dirty="0">
                <a:solidFill>
                  <a:schemeClr val="accent1">
                    <a:lumMod val="40000"/>
                    <a:lumOff val="60000"/>
                  </a:schemeClr>
                </a:solidFill>
                <a:latin typeface="Aptos Display"/>
              </a:rPr>
              <a:t>FAST</a:t>
            </a:r>
            <a:r>
              <a:rPr lang="en-US" b="1" dirty="0">
                <a:latin typeface="Aptos Display"/>
              </a:rPr>
              <a:t> Neutrons</a:t>
            </a:r>
          </a:p>
        </p:txBody>
      </p:sp>
      <p:sp>
        <p:nvSpPr>
          <p:cNvPr id="7" name="Slide Number Placeholder 6">
            <a:extLst>
              <a:ext uri="{FF2B5EF4-FFF2-40B4-BE49-F238E27FC236}">
                <a16:creationId xmlns:a16="http://schemas.microsoft.com/office/drawing/2014/main" id="{1733121E-73CE-4E51-8BF4-EE57A4008218}"/>
              </a:ext>
            </a:extLst>
          </p:cNvPr>
          <p:cNvSpPr>
            <a:spLocks noGrp="1"/>
          </p:cNvSpPr>
          <p:nvPr>
            <p:ph type="sldNum" sz="quarter" idx="12"/>
          </p:nvPr>
        </p:nvSpPr>
        <p:spPr/>
        <p:txBody>
          <a:bodyPr/>
          <a:lstStyle/>
          <a:p>
            <a:fld id="{D57F1E4F-1CFF-5643-939E-217C01CDF565}" type="slidenum">
              <a:rPr lang="en-US" sz="2000" smtClean="0"/>
              <a:pPr/>
              <a:t>13</a:t>
            </a:fld>
            <a:endParaRPr lang="en-US" sz="2000" dirty="0"/>
          </a:p>
        </p:txBody>
      </p:sp>
      <p:pic>
        <p:nvPicPr>
          <p:cNvPr id="3" name="Picture 2">
            <a:extLst>
              <a:ext uri="{FF2B5EF4-FFF2-40B4-BE49-F238E27FC236}">
                <a16:creationId xmlns:a16="http://schemas.microsoft.com/office/drawing/2014/main" id="{14D120E5-6056-6089-798F-E924378C7761}"/>
              </a:ext>
            </a:extLst>
          </p:cNvPr>
          <p:cNvPicPr>
            <a:picLocks noChangeAspect="1"/>
          </p:cNvPicPr>
          <p:nvPr/>
        </p:nvPicPr>
        <p:blipFill>
          <a:blip r:embed="rId4"/>
          <a:stretch>
            <a:fillRect/>
          </a:stretch>
        </p:blipFill>
        <p:spPr>
          <a:xfrm>
            <a:off x="146994" y="36882"/>
            <a:ext cx="834229" cy="834229"/>
          </a:xfrm>
          <a:prstGeom prst="rect">
            <a:avLst/>
          </a:prstGeom>
        </p:spPr>
      </p:pic>
    </p:spTree>
    <p:extLst>
      <p:ext uri="{BB962C8B-B14F-4D97-AF65-F5344CB8AC3E}">
        <p14:creationId xmlns:p14="http://schemas.microsoft.com/office/powerpoint/2010/main" val="328867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92EDC8-87BC-A3AF-880D-32C64E02DE4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4EF897A-109A-0B6C-E283-E21ABAD7F4B8}"/>
              </a:ext>
            </a:extLst>
          </p:cNvPr>
          <p:cNvSpPr txBox="1"/>
          <p:nvPr/>
        </p:nvSpPr>
        <p:spPr>
          <a:xfrm>
            <a:off x="3202993" y="2689888"/>
            <a:ext cx="16066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Fast neutron</a:t>
            </a:r>
          </a:p>
        </p:txBody>
      </p:sp>
      <p:sp>
        <p:nvSpPr>
          <p:cNvPr id="16" name="TextBox 15">
            <a:extLst>
              <a:ext uri="{FF2B5EF4-FFF2-40B4-BE49-F238E27FC236}">
                <a16:creationId xmlns:a16="http://schemas.microsoft.com/office/drawing/2014/main" id="{8EE18DD3-C75F-1A89-B001-6FF86D2C8CB0}"/>
              </a:ext>
            </a:extLst>
          </p:cNvPr>
          <p:cNvSpPr txBox="1"/>
          <p:nvPr/>
        </p:nvSpPr>
        <p:spPr>
          <a:xfrm>
            <a:off x="3776624" y="3893582"/>
            <a:ext cx="33910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He-4 nucleus in detector</a:t>
            </a:r>
          </a:p>
        </p:txBody>
      </p:sp>
      <p:sp>
        <p:nvSpPr>
          <p:cNvPr id="14" name="Explosion: 8 Points 13">
            <a:extLst>
              <a:ext uri="{FF2B5EF4-FFF2-40B4-BE49-F238E27FC236}">
                <a16:creationId xmlns:a16="http://schemas.microsoft.com/office/drawing/2014/main" id="{016DFA02-4FE4-F308-4BE5-0757B1FD3418}"/>
              </a:ext>
            </a:extLst>
          </p:cNvPr>
          <p:cNvSpPr/>
          <p:nvPr/>
        </p:nvSpPr>
        <p:spPr>
          <a:xfrm>
            <a:off x="3993260" y="3256428"/>
            <a:ext cx="727266" cy="566048"/>
          </a:xfrm>
          <a:prstGeom prst="irregularSeal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ED98081D-0F08-3D90-A303-F154C25DCC12}"/>
              </a:ext>
            </a:extLst>
          </p:cNvPr>
          <p:cNvSpPr/>
          <p:nvPr/>
        </p:nvSpPr>
        <p:spPr>
          <a:xfrm>
            <a:off x="3873344" y="3336052"/>
            <a:ext cx="258039" cy="277401"/>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97F742F4-6D96-C77F-EB4B-CFC3F6C92271}"/>
              </a:ext>
            </a:extLst>
          </p:cNvPr>
          <p:cNvCxnSpPr/>
          <p:nvPr/>
        </p:nvCxnSpPr>
        <p:spPr>
          <a:xfrm flipH="1">
            <a:off x="3204168" y="1425566"/>
            <a:ext cx="1380" cy="4807127"/>
          </a:xfrm>
          <a:prstGeom prst="straightConnector1">
            <a:avLst/>
          </a:prstGeom>
          <a:ln w="57150">
            <a:solidFill>
              <a:schemeClr val="accent5">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E7C1FBE-9502-1DEB-BEB9-5ECEEA6F818F}"/>
              </a:ext>
            </a:extLst>
          </p:cNvPr>
          <p:cNvSpPr txBox="1"/>
          <p:nvPr/>
        </p:nvSpPr>
        <p:spPr>
          <a:xfrm>
            <a:off x="2523969" y="6331501"/>
            <a:ext cx="16066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Detector wall</a:t>
            </a:r>
          </a:p>
        </p:txBody>
      </p:sp>
      <p:pic>
        <p:nvPicPr>
          <p:cNvPr id="13" name="Graphic 12" descr="Atom">
            <a:extLst>
              <a:ext uri="{FF2B5EF4-FFF2-40B4-BE49-F238E27FC236}">
                <a16:creationId xmlns:a16="http://schemas.microsoft.com/office/drawing/2014/main" id="{21E4BF3B-1E29-5E53-5539-2ED791F08F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6491" y="2873780"/>
            <a:ext cx="1198532" cy="1198532"/>
          </a:xfrm>
          <a:prstGeom prst="rect">
            <a:avLst/>
          </a:prstGeom>
        </p:spPr>
      </p:pic>
      <p:sp>
        <p:nvSpPr>
          <p:cNvPr id="3" name="Slide Number Placeholder 2">
            <a:extLst>
              <a:ext uri="{FF2B5EF4-FFF2-40B4-BE49-F238E27FC236}">
                <a16:creationId xmlns:a16="http://schemas.microsoft.com/office/drawing/2014/main" id="{E9A7617B-6827-4809-418F-2B5177331432}"/>
              </a:ext>
            </a:extLst>
          </p:cNvPr>
          <p:cNvSpPr>
            <a:spLocks noGrp="1"/>
          </p:cNvSpPr>
          <p:nvPr>
            <p:ph type="sldNum" sz="quarter" idx="12"/>
          </p:nvPr>
        </p:nvSpPr>
        <p:spPr/>
        <p:txBody>
          <a:bodyPr/>
          <a:lstStyle/>
          <a:p>
            <a:fld id="{D57F1E4F-1CFF-5643-939E-217C01CDF565}" type="slidenum">
              <a:rPr lang="en-US" sz="2000" smtClean="0"/>
              <a:pPr/>
              <a:t>14</a:t>
            </a:fld>
            <a:endParaRPr lang="en-US" sz="2000"/>
          </a:p>
        </p:txBody>
      </p:sp>
      <p:sp>
        <p:nvSpPr>
          <p:cNvPr id="5" name="Title 1">
            <a:extLst>
              <a:ext uri="{FF2B5EF4-FFF2-40B4-BE49-F238E27FC236}">
                <a16:creationId xmlns:a16="http://schemas.microsoft.com/office/drawing/2014/main" id="{3F568832-13EC-A052-E6EB-0A019820ACAA}"/>
              </a:ext>
            </a:extLst>
          </p:cNvPr>
          <p:cNvSpPr txBox="1">
            <a:spLocks/>
          </p:cNvSpPr>
          <p:nvPr/>
        </p:nvSpPr>
        <p:spPr>
          <a:xfrm>
            <a:off x="1518649" y="178943"/>
            <a:ext cx="9163705" cy="95743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ptos Display"/>
              </a:rPr>
              <a:t>How </a:t>
            </a:r>
            <a:r>
              <a:rPr lang="en-US" b="1" dirty="0" err="1">
                <a:latin typeface="Aptos Display"/>
              </a:rPr>
              <a:t>Arktis</a:t>
            </a:r>
            <a:r>
              <a:rPr lang="en-US" b="1" dirty="0">
                <a:latin typeface="Aptos Display"/>
              </a:rPr>
              <a:t> Detects </a:t>
            </a:r>
            <a:r>
              <a:rPr lang="en-US" b="1" u="sng" dirty="0">
                <a:solidFill>
                  <a:schemeClr val="accent1">
                    <a:lumMod val="40000"/>
                    <a:lumOff val="60000"/>
                  </a:schemeClr>
                </a:solidFill>
                <a:latin typeface="Aptos Display"/>
              </a:rPr>
              <a:t>FAST</a:t>
            </a:r>
            <a:r>
              <a:rPr lang="en-US" b="1" dirty="0">
                <a:latin typeface="Aptos Display"/>
              </a:rPr>
              <a:t> Neutrons</a:t>
            </a:r>
          </a:p>
        </p:txBody>
      </p:sp>
      <p:pic>
        <p:nvPicPr>
          <p:cNvPr id="7" name="Picture 6">
            <a:extLst>
              <a:ext uri="{FF2B5EF4-FFF2-40B4-BE49-F238E27FC236}">
                <a16:creationId xmlns:a16="http://schemas.microsoft.com/office/drawing/2014/main" id="{26E615D9-45C4-C0F7-F152-8F3216662341}"/>
              </a:ext>
            </a:extLst>
          </p:cNvPr>
          <p:cNvPicPr>
            <a:picLocks noChangeAspect="1"/>
          </p:cNvPicPr>
          <p:nvPr/>
        </p:nvPicPr>
        <p:blipFill>
          <a:blip r:embed="rId4"/>
          <a:stretch>
            <a:fillRect/>
          </a:stretch>
        </p:blipFill>
        <p:spPr>
          <a:xfrm>
            <a:off x="146994" y="36882"/>
            <a:ext cx="834229" cy="834229"/>
          </a:xfrm>
          <a:prstGeom prst="rect">
            <a:avLst/>
          </a:prstGeom>
        </p:spPr>
      </p:pic>
    </p:spTree>
    <p:extLst>
      <p:ext uri="{BB962C8B-B14F-4D97-AF65-F5344CB8AC3E}">
        <p14:creationId xmlns:p14="http://schemas.microsoft.com/office/powerpoint/2010/main" val="82070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1CAFC1-9A60-4B1F-970A-D801B4FD325D}"/>
            </a:ext>
          </a:extLst>
        </p:cNvPr>
        <p:cNvGrpSpPr/>
        <p:nvPr/>
      </p:nvGrpSpPr>
      <p:grpSpPr>
        <a:xfrm>
          <a:off x="0" y="0"/>
          <a:ext cx="0" cy="0"/>
          <a:chOff x="0" y="0"/>
          <a:chExt cx="0" cy="0"/>
        </a:xfrm>
      </p:grpSpPr>
      <p:sp>
        <p:nvSpPr>
          <p:cNvPr id="28" name="TextBox 27">
            <a:extLst>
              <a:ext uri="{FF2B5EF4-FFF2-40B4-BE49-F238E27FC236}">
                <a16:creationId xmlns:a16="http://schemas.microsoft.com/office/drawing/2014/main" id="{3C9973B3-5AE4-AEED-2A5A-4C2BD9FC930E}"/>
              </a:ext>
            </a:extLst>
          </p:cNvPr>
          <p:cNvSpPr txBox="1"/>
          <p:nvPr/>
        </p:nvSpPr>
        <p:spPr>
          <a:xfrm rot="19200000">
            <a:off x="5204738" y="2092773"/>
            <a:ext cx="34598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---------------------------&gt;</a:t>
            </a:r>
          </a:p>
        </p:txBody>
      </p:sp>
      <p:sp>
        <p:nvSpPr>
          <p:cNvPr id="21" name="TextBox 20">
            <a:extLst>
              <a:ext uri="{FF2B5EF4-FFF2-40B4-BE49-F238E27FC236}">
                <a16:creationId xmlns:a16="http://schemas.microsoft.com/office/drawing/2014/main" id="{B9B30592-2C07-F4E4-E623-A7E946AC7C78}"/>
              </a:ext>
            </a:extLst>
          </p:cNvPr>
          <p:cNvSpPr txBox="1"/>
          <p:nvPr/>
        </p:nvSpPr>
        <p:spPr>
          <a:xfrm>
            <a:off x="6814978" y="1713684"/>
            <a:ext cx="16066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Fast neutron</a:t>
            </a:r>
          </a:p>
        </p:txBody>
      </p:sp>
      <p:sp>
        <p:nvSpPr>
          <p:cNvPr id="11" name="TextBox 10">
            <a:extLst>
              <a:ext uri="{FF2B5EF4-FFF2-40B4-BE49-F238E27FC236}">
                <a16:creationId xmlns:a16="http://schemas.microsoft.com/office/drawing/2014/main" id="{4B6067DB-8A60-1557-56CC-29B8262DEC2B}"/>
              </a:ext>
            </a:extLst>
          </p:cNvPr>
          <p:cNvSpPr txBox="1"/>
          <p:nvPr/>
        </p:nvSpPr>
        <p:spPr>
          <a:xfrm rot="3240000">
            <a:off x="5254320" y="4113106"/>
            <a:ext cx="18795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----------&gt;</a:t>
            </a:r>
          </a:p>
        </p:txBody>
      </p:sp>
      <p:sp>
        <p:nvSpPr>
          <p:cNvPr id="18" name="TextBox 17">
            <a:extLst>
              <a:ext uri="{FF2B5EF4-FFF2-40B4-BE49-F238E27FC236}">
                <a16:creationId xmlns:a16="http://schemas.microsoft.com/office/drawing/2014/main" id="{B64A299E-560F-3D79-65CE-28CFD4DAAD58}"/>
              </a:ext>
            </a:extLst>
          </p:cNvPr>
          <p:cNvSpPr txBox="1"/>
          <p:nvPr/>
        </p:nvSpPr>
        <p:spPr>
          <a:xfrm>
            <a:off x="5239116" y="5365967"/>
            <a:ext cx="33910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He-4 nucleus in detector</a:t>
            </a:r>
          </a:p>
        </p:txBody>
      </p:sp>
      <p:sp>
        <p:nvSpPr>
          <p:cNvPr id="26" name="Oval 25">
            <a:extLst>
              <a:ext uri="{FF2B5EF4-FFF2-40B4-BE49-F238E27FC236}">
                <a16:creationId xmlns:a16="http://schemas.microsoft.com/office/drawing/2014/main" id="{6FA82ED8-FBE7-A477-25FB-609B7708439B}"/>
              </a:ext>
            </a:extLst>
          </p:cNvPr>
          <p:cNvSpPr/>
          <p:nvPr/>
        </p:nvSpPr>
        <p:spPr>
          <a:xfrm>
            <a:off x="7412633" y="1390946"/>
            <a:ext cx="258039" cy="277401"/>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D9518FB-748B-4267-1551-5074878FB953}"/>
              </a:ext>
            </a:extLst>
          </p:cNvPr>
          <p:cNvCxnSpPr/>
          <p:nvPr/>
        </p:nvCxnSpPr>
        <p:spPr>
          <a:xfrm flipH="1">
            <a:off x="3204168" y="1425566"/>
            <a:ext cx="1380" cy="4807127"/>
          </a:xfrm>
          <a:prstGeom prst="straightConnector1">
            <a:avLst/>
          </a:prstGeom>
          <a:ln w="57150">
            <a:solidFill>
              <a:schemeClr val="accent5">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3C236CB-860C-16AA-79E8-AE0F7E5250F7}"/>
              </a:ext>
            </a:extLst>
          </p:cNvPr>
          <p:cNvSpPr txBox="1"/>
          <p:nvPr/>
        </p:nvSpPr>
        <p:spPr>
          <a:xfrm>
            <a:off x="2523969" y="6331501"/>
            <a:ext cx="16066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Detector wall</a:t>
            </a:r>
          </a:p>
        </p:txBody>
      </p:sp>
      <p:pic>
        <p:nvPicPr>
          <p:cNvPr id="8" name="Graphic 7" descr="Atom">
            <a:extLst>
              <a:ext uri="{FF2B5EF4-FFF2-40B4-BE49-F238E27FC236}">
                <a16:creationId xmlns:a16="http://schemas.microsoft.com/office/drawing/2014/main" id="{FBF1E384-A6E1-CADF-D872-B91E966B67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91346" y="4099549"/>
            <a:ext cx="1198532" cy="1198532"/>
          </a:xfrm>
          <a:prstGeom prst="rect">
            <a:avLst/>
          </a:prstGeom>
          <a:effectLst>
            <a:glow rad="139700">
              <a:schemeClr val="accent4">
                <a:satMod val="175000"/>
                <a:alpha val="40000"/>
              </a:schemeClr>
            </a:glow>
          </a:effectLst>
        </p:spPr>
      </p:pic>
      <p:sp>
        <p:nvSpPr>
          <p:cNvPr id="2" name="Slide Number Placeholder 1">
            <a:extLst>
              <a:ext uri="{FF2B5EF4-FFF2-40B4-BE49-F238E27FC236}">
                <a16:creationId xmlns:a16="http://schemas.microsoft.com/office/drawing/2014/main" id="{E83789B4-F273-95B0-4BF7-F7FA65413D00}"/>
              </a:ext>
            </a:extLst>
          </p:cNvPr>
          <p:cNvSpPr>
            <a:spLocks noGrp="1"/>
          </p:cNvSpPr>
          <p:nvPr>
            <p:ph type="sldNum" sz="quarter" idx="12"/>
          </p:nvPr>
        </p:nvSpPr>
        <p:spPr/>
        <p:txBody>
          <a:bodyPr/>
          <a:lstStyle/>
          <a:p>
            <a:fld id="{D57F1E4F-1CFF-5643-939E-217C01CDF565}" type="slidenum">
              <a:rPr lang="en-US" sz="2000" smtClean="0"/>
              <a:pPr/>
              <a:t>15</a:t>
            </a:fld>
            <a:endParaRPr lang="en-US" sz="2000"/>
          </a:p>
        </p:txBody>
      </p:sp>
      <p:sp>
        <p:nvSpPr>
          <p:cNvPr id="3" name="Title 1">
            <a:extLst>
              <a:ext uri="{FF2B5EF4-FFF2-40B4-BE49-F238E27FC236}">
                <a16:creationId xmlns:a16="http://schemas.microsoft.com/office/drawing/2014/main" id="{0D3A0815-FD92-5BA4-B09B-89A4CC1B3469}"/>
              </a:ext>
            </a:extLst>
          </p:cNvPr>
          <p:cNvSpPr txBox="1">
            <a:spLocks/>
          </p:cNvSpPr>
          <p:nvPr/>
        </p:nvSpPr>
        <p:spPr>
          <a:xfrm>
            <a:off x="1518649" y="178943"/>
            <a:ext cx="9163705" cy="95743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ptos Display"/>
              </a:rPr>
              <a:t>How </a:t>
            </a:r>
            <a:r>
              <a:rPr lang="en-US" b="1" dirty="0" err="1">
                <a:latin typeface="Aptos Display"/>
              </a:rPr>
              <a:t>Arktis</a:t>
            </a:r>
            <a:r>
              <a:rPr lang="en-US" b="1" dirty="0">
                <a:latin typeface="Aptos Display"/>
              </a:rPr>
              <a:t> Detects </a:t>
            </a:r>
            <a:r>
              <a:rPr lang="en-US" b="1" u="sng" dirty="0">
                <a:solidFill>
                  <a:schemeClr val="accent1">
                    <a:lumMod val="40000"/>
                    <a:lumOff val="60000"/>
                  </a:schemeClr>
                </a:solidFill>
                <a:latin typeface="Aptos Display"/>
              </a:rPr>
              <a:t>FAST</a:t>
            </a:r>
            <a:r>
              <a:rPr lang="en-US" b="1" dirty="0">
                <a:latin typeface="Aptos Display"/>
              </a:rPr>
              <a:t> Neutrons</a:t>
            </a:r>
          </a:p>
        </p:txBody>
      </p:sp>
      <p:pic>
        <p:nvPicPr>
          <p:cNvPr id="4" name="Picture 3">
            <a:extLst>
              <a:ext uri="{FF2B5EF4-FFF2-40B4-BE49-F238E27FC236}">
                <a16:creationId xmlns:a16="http://schemas.microsoft.com/office/drawing/2014/main" id="{E1D2DE93-E7C0-DABC-18D9-39C0FFBDBC78}"/>
              </a:ext>
            </a:extLst>
          </p:cNvPr>
          <p:cNvPicPr>
            <a:picLocks noChangeAspect="1"/>
          </p:cNvPicPr>
          <p:nvPr/>
        </p:nvPicPr>
        <p:blipFill>
          <a:blip r:embed="rId5"/>
          <a:stretch>
            <a:fillRect/>
          </a:stretch>
        </p:blipFill>
        <p:spPr>
          <a:xfrm>
            <a:off x="146994" y="36882"/>
            <a:ext cx="834229" cy="834229"/>
          </a:xfrm>
          <a:prstGeom prst="rect">
            <a:avLst/>
          </a:prstGeom>
        </p:spPr>
      </p:pic>
    </p:spTree>
    <p:extLst>
      <p:ext uri="{BB962C8B-B14F-4D97-AF65-F5344CB8AC3E}">
        <p14:creationId xmlns:p14="http://schemas.microsoft.com/office/powerpoint/2010/main" val="4059104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63DA66-3698-8975-37C8-EDBE1318C72E}"/>
            </a:ext>
          </a:extLst>
        </p:cNvPr>
        <p:cNvGrpSpPr/>
        <p:nvPr/>
      </p:nvGrpSpPr>
      <p:grpSpPr>
        <a:xfrm>
          <a:off x="0" y="0"/>
          <a:ext cx="0" cy="0"/>
          <a:chOff x="0" y="0"/>
          <a:chExt cx="0" cy="0"/>
        </a:xfrm>
      </p:grpSpPr>
      <p:cxnSp>
        <p:nvCxnSpPr>
          <p:cNvPr id="19" name="Connector: Curved 18">
            <a:extLst>
              <a:ext uri="{FF2B5EF4-FFF2-40B4-BE49-F238E27FC236}">
                <a16:creationId xmlns:a16="http://schemas.microsoft.com/office/drawing/2014/main" id="{65BCC5DC-E511-843D-5A25-031A818BEC75}"/>
              </a:ext>
            </a:extLst>
          </p:cNvPr>
          <p:cNvCxnSpPr>
            <a:cxnSpLocks/>
          </p:cNvCxnSpPr>
          <p:nvPr/>
        </p:nvCxnSpPr>
        <p:spPr>
          <a:xfrm>
            <a:off x="7189878" y="4698815"/>
            <a:ext cx="2700275" cy="569886"/>
          </a:xfrm>
          <a:prstGeom prst="curvedConnector3">
            <a:avLst>
              <a:gd name="adj1" fmla="val 50000"/>
            </a:avLst>
          </a:prstGeom>
          <a:ln>
            <a:solidFill>
              <a:srgbClr val="FFFF00"/>
            </a:solidFill>
            <a:tailEnd type="triangle"/>
          </a:ln>
          <a:effectLst>
            <a:glow rad="139700">
              <a:schemeClr val="accent4">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F12FAC2F-5A2A-F19F-8C74-308362777167}"/>
              </a:ext>
            </a:extLst>
          </p:cNvPr>
          <p:cNvSpPr/>
          <p:nvPr/>
        </p:nvSpPr>
        <p:spPr>
          <a:xfrm>
            <a:off x="10064220" y="4699154"/>
            <a:ext cx="1259244" cy="11434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SiPM</a:t>
            </a:r>
          </a:p>
        </p:txBody>
      </p:sp>
      <p:cxnSp>
        <p:nvCxnSpPr>
          <p:cNvPr id="9" name="Straight Arrow Connector 8">
            <a:extLst>
              <a:ext uri="{FF2B5EF4-FFF2-40B4-BE49-F238E27FC236}">
                <a16:creationId xmlns:a16="http://schemas.microsoft.com/office/drawing/2014/main" id="{2FA12186-2AAE-E540-A3DB-A946F1C8A4A2}"/>
              </a:ext>
            </a:extLst>
          </p:cNvPr>
          <p:cNvCxnSpPr/>
          <p:nvPr/>
        </p:nvCxnSpPr>
        <p:spPr>
          <a:xfrm flipH="1" flipV="1">
            <a:off x="10684129" y="3434199"/>
            <a:ext cx="15606" cy="11460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0590A1EC-90B1-85AC-761F-13ECC37102C5}"/>
              </a:ext>
            </a:extLst>
          </p:cNvPr>
          <p:cNvSpPr/>
          <p:nvPr/>
        </p:nvSpPr>
        <p:spPr>
          <a:xfrm>
            <a:off x="9953930" y="2182548"/>
            <a:ext cx="1259244" cy="1143452"/>
          </a:xfrm>
          <a:prstGeom prst="rect">
            <a:avLst/>
          </a:prstGeom>
          <a:solidFill>
            <a:srgbClr val="00B05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Electronic board</a:t>
            </a:r>
          </a:p>
        </p:txBody>
      </p:sp>
      <p:sp>
        <p:nvSpPr>
          <p:cNvPr id="4" name="TextBox 3">
            <a:extLst>
              <a:ext uri="{FF2B5EF4-FFF2-40B4-BE49-F238E27FC236}">
                <a16:creationId xmlns:a16="http://schemas.microsoft.com/office/drawing/2014/main" id="{21546EDB-4F78-E4CC-9A1B-62979764AD76}"/>
              </a:ext>
            </a:extLst>
          </p:cNvPr>
          <p:cNvSpPr txBox="1"/>
          <p:nvPr/>
        </p:nvSpPr>
        <p:spPr>
          <a:xfrm>
            <a:off x="7321020" y="243110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S-670e produces pulses of different widths </a:t>
            </a:r>
          </a:p>
        </p:txBody>
      </p:sp>
      <p:sp>
        <p:nvSpPr>
          <p:cNvPr id="2" name="Slide Number Placeholder 1">
            <a:extLst>
              <a:ext uri="{FF2B5EF4-FFF2-40B4-BE49-F238E27FC236}">
                <a16:creationId xmlns:a16="http://schemas.microsoft.com/office/drawing/2014/main" id="{BEF7462D-149A-69E0-DDA0-675777166997}"/>
              </a:ext>
            </a:extLst>
          </p:cNvPr>
          <p:cNvSpPr>
            <a:spLocks noGrp="1"/>
          </p:cNvSpPr>
          <p:nvPr>
            <p:ph type="sldNum" sz="quarter" idx="12"/>
          </p:nvPr>
        </p:nvSpPr>
        <p:spPr>
          <a:xfrm>
            <a:off x="11323464" y="6240002"/>
            <a:ext cx="551167" cy="377825"/>
          </a:xfrm>
        </p:spPr>
        <p:txBody>
          <a:bodyPr/>
          <a:lstStyle/>
          <a:p>
            <a:fld id="{D57F1E4F-1CFF-5643-939E-217C01CDF565}" type="slidenum">
              <a:rPr lang="en-US" sz="2000" smtClean="0"/>
              <a:pPr/>
              <a:t>16</a:t>
            </a:fld>
            <a:endParaRPr lang="en-US" sz="2000"/>
          </a:p>
        </p:txBody>
      </p:sp>
      <p:sp>
        <p:nvSpPr>
          <p:cNvPr id="24" name="TextBox 23">
            <a:extLst>
              <a:ext uri="{FF2B5EF4-FFF2-40B4-BE49-F238E27FC236}">
                <a16:creationId xmlns:a16="http://schemas.microsoft.com/office/drawing/2014/main" id="{113D6A3C-C129-16FC-B59B-2D0A874F3195}"/>
              </a:ext>
            </a:extLst>
          </p:cNvPr>
          <p:cNvSpPr txBox="1"/>
          <p:nvPr/>
        </p:nvSpPr>
        <p:spPr>
          <a:xfrm>
            <a:off x="7560337" y="5268701"/>
            <a:ext cx="24168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Scintillating light</a:t>
            </a:r>
          </a:p>
        </p:txBody>
      </p:sp>
      <p:sp>
        <p:nvSpPr>
          <p:cNvPr id="5" name="Title 1">
            <a:extLst>
              <a:ext uri="{FF2B5EF4-FFF2-40B4-BE49-F238E27FC236}">
                <a16:creationId xmlns:a16="http://schemas.microsoft.com/office/drawing/2014/main" id="{FD6B9E6E-000F-8854-FEBA-725C727BCC22}"/>
              </a:ext>
            </a:extLst>
          </p:cNvPr>
          <p:cNvSpPr txBox="1">
            <a:spLocks/>
          </p:cNvSpPr>
          <p:nvPr/>
        </p:nvSpPr>
        <p:spPr>
          <a:xfrm>
            <a:off x="1518649" y="178943"/>
            <a:ext cx="9163705" cy="95743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ptos Display"/>
              </a:rPr>
              <a:t>How </a:t>
            </a:r>
            <a:r>
              <a:rPr lang="en-US" b="1" dirty="0" err="1">
                <a:latin typeface="Aptos Display"/>
              </a:rPr>
              <a:t>Arktis</a:t>
            </a:r>
            <a:r>
              <a:rPr lang="en-US" b="1" dirty="0">
                <a:latin typeface="Aptos Display"/>
              </a:rPr>
              <a:t> Detects </a:t>
            </a:r>
            <a:r>
              <a:rPr lang="en-US" b="1" u="sng" dirty="0">
                <a:solidFill>
                  <a:schemeClr val="accent1">
                    <a:lumMod val="40000"/>
                    <a:lumOff val="60000"/>
                  </a:schemeClr>
                </a:solidFill>
                <a:latin typeface="Aptos Display"/>
              </a:rPr>
              <a:t>FAST</a:t>
            </a:r>
            <a:r>
              <a:rPr lang="en-US" b="1" dirty="0">
                <a:latin typeface="Aptos Display"/>
              </a:rPr>
              <a:t> Neutrons</a:t>
            </a:r>
          </a:p>
        </p:txBody>
      </p:sp>
      <p:pic>
        <p:nvPicPr>
          <p:cNvPr id="6" name="Picture 5">
            <a:extLst>
              <a:ext uri="{FF2B5EF4-FFF2-40B4-BE49-F238E27FC236}">
                <a16:creationId xmlns:a16="http://schemas.microsoft.com/office/drawing/2014/main" id="{8F78A5FB-DC36-E0E1-F4F9-D95A59BCD7F5}"/>
              </a:ext>
            </a:extLst>
          </p:cNvPr>
          <p:cNvPicPr>
            <a:picLocks noChangeAspect="1"/>
          </p:cNvPicPr>
          <p:nvPr/>
        </p:nvPicPr>
        <p:blipFill>
          <a:blip r:embed="rId3"/>
          <a:stretch>
            <a:fillRect/>
          </a:stretch>
        </p:blipFill>
        <p:spPr>
          <a:xfrm>
            <a:off x="146994" y="36882"/>
            <a:ext cx="834229" cy="834229"/>
          </a:xfrm>
          <a:prstGeom prst="rect">
            <a:avLst/>
          </a:prstGeom>
        </p:spPr>
      </p:pic>
      <p:pic>
        <p:nvPicPr>
          <p:cNvPr id="7" name="Graphic 6" descr="Atom">
            <a:extLst>
              <a:ext uri="{FF2B5EF4-FFF2-40B4-BE49-F238E27FC236}">
                <a16:creationId xmlns:a16="http://schemas.microsoft.com/office/drawing/2014/main" id="{A64FE942-87F2-98FF-D235-756E39B110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91346" y="4099549"/>
            <a:ext cx="1198532" cy="1198532"/>
          </a:xfrm>
          <a:prstGeom prst="rect">
            <a:avLst/>
          </a:prstGeom>
          <a:effectLst/>
        </p:spPr>
      </p:pic>
    </p:spTree>
    <p:extLst>
      <p:ext uri="{BB962C8B-B14F-4D97-AF65-F5344CB8AC3E}">
        <p14:creationId xmlns:p14="http://schemas.microsoft.com/office/powerpoint/2010/main" val="2430724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D4BBB-05C3-AA5C-199B-8C0AF361AC9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9AA1D99-D7B8-5B8F-40AA-838A4B5EB5E7}"/>
              </a:ext>
            </a:extLst>
          </p:cNvPr>
          <p:cNvSpPr txBox="1"/>
          <p:nvPr/>
        </p:nvSpPr>
        <p:spPr>
          <a:xfrm>
            <a:off x="1190470" y="3844975"/>
            <a:ext cx="1827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Thermal neutron</a:t>
            </a:r>
          </a:p>
        </p:txBody>
      </p:sp>
      <p:sp>
        <p:nvSpPr>
          <p:cNvPr id="5" name="TextBox 4">
            <a:extLst>
              <a:ext uri="{FF2B5EF4-FFF2-40B4-BE49-F238E27FC236}">
                <a16:creationId xmlns:a16="http://schemas.microsoft.com/office/drawing/2014/main" id="{2FE716DE-E798-F1DC-C1C1-E59C239338AE}"/>
              </a:ext>
            </a:extLst>
          </p:cNvPr>
          <p:cNvSpPr txBox="1"/>
          <p:nvPr/>
        </p:nvSpPr>
        <p:spPr>
          <a:xfrm>
            <a:off x="3776624" y="3893582"/>
            <a:ext cx="33910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Li-6 nucleus in detector</a:t>
            </a:r>
          </a:p>
        </p:txBody>
      </p:sp>
      <p:sp>
        <p:nvSpPr>
          <p:cNvPr id="23" name="Oval 22">
            <a:extLst>
              <a:ext uri="{FF2B5EF4-FFF2-40B4-BE49-F238E27FC236}">
                <a16:creationId xmlns:a16="http://schemas.microsoft.com/office/drawing/2014/main" id="{A0A3D312-E090-80B8-4236-720F9D267462}"/>
              </a:ext>
            </a:extLst>
          </p:cNvPr>
          <p:cNvSpPr/>
          <p:nvPr/>
        </p:nvSpPr>
        <p:spPr>
          <a:xfrm>
            <a:off x="1858565" y="3336053"/>
            <a:ext cx="258039" cy="277401"/>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5385A4D0-E377-BB12-A379-D7C2B6A89D09}"/>
              </a:ext>
            </a:extLst>
          </p:cNvPr>
          <p:cNvCxnSpPr/>
          <p:nvPr/>
        </p:nvCxnSpPr>
        <p:spPr>
          <a:xfrm flipH="1">
            <a:off x="3204168" y="1425566"/>
            <a:ext cx="1380" cy="4807127"/>
          </a:xfrm>
          <a:prstGeom prst="straightConnector1">
            <a:avLst/>
          </a:prstGeom>
          <a:ln w="57150">
            <a:solidFill>
              <a:schemeClr val="accent5">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303B969-EE8F-5D8C-FC15-EF55C6D6B700}"/>
              </a:ext>
            </a:extLst>
          </p:cNvPr>
          <p:cNvSpPr txBox="1"/>
          <p:nvPr/>
        </p:nvSpPr>
        <p:spPr>
          <a:xfrm>
            <a:off x="2523969" y="6331501"/>
            <a:ext cx="16066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Detector wall</a:t>
            </a:r>
          </a:p>
        </p:txBody>
      </p:sp>
      <p:pic>
        <p:nvPicPr>
          <p:cNvPr id="6" name="Graphic 5" descr="Atom">
            <a:extLst>
              <a:ext uri="{FF2B5EF4-FFF2-40B4-BE49-F238E27FC236}">
                <a16:creationId xmlns:a16="http://schemas.microsoft.com/office/drawing/2014/main" id="{2E42AD89-CFA6-0416-1E6C-40AABDAF20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78259" y="2835681"/>
            <a:ext cx="1198532" cy="1198532"/>
          </a:xfrm>
          <a:prstGeom prst="rect">
            <a:avLst/>
          </a:prstGeom>
        </p:spPr>
      </p:pic>
      <p:sp>
        <p:nvSpPr>
          <p:cNvPr id="8" name="Title 1">
            <a:extLst>
              <a:ext uri="{FF2B5EF4-FFF2-40B4-BE49-F238E27FC236}">
                <a16:creationId xmlns:a16="http://schemas.microsoft.com/office/drawing/2014/main" id="{E75C736F-D81E-0992-A5AC-84C425441AB9}"/>
              </a:ext>
            </a:extLst>
          </p:cNvPr>
          <p:cNvSpPr txBox="1">
            <a:spLocks/>
          </p:cNvSpPr>
          <p:nvPr/>
        </p:nvSpPr>
        <p:spPr>
          <a:xfrm>
            <a:off x="1350751" y="166028"/>
            <a:ext cx="9486587" cy="957437"/>
          </a:xfrm>
          <a:prstGeom prst="rect">
            <a:avLst/>
          </a:prstGeom>
        </p:spPr>
        <p:txBody>
          <a:bodyPr lIns="91440" tIns="45720" rIns="91440" bIns="4572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ptos Display"/>
              </a:rPr>
              <a:t>How </a:t>
            </a:r>
            <a:r>
              <a:rPr lang="en-US" b="1" dirty="0" err="1">
                <a:latin typeface="Aptos Display"/>
              </a:rPr>
              <a:t>Arktis</a:t>
            </a:r>
            <a:r>
              <a:rPr lang="en-US" b="1" dirty="0">
                <a:latin typeface="Aptos Display"/>
              </a:rPr>
              <a:t> Detects </a:t>
            </a:r>
            <a:r>
              <a:rPr lang="en-US" b="1" u="sng" dirty="0">
                <a:solidFill>
                  <a:schemeClr val="accent1">
                    <a:lumMod val="40000"/>
                    <a:lumOff val="60000"/>
                  </a:schemeClr>
                </a:solidFill>
                <a:latin typeface="Aptos Display"/>
              </a:rPr>
              <a:t>THERMAL</a:t>
            </a:r>
            <a:r>
              <a:rPr lang="en-US" b="1" dirty="0">
                <a:latin typeface="Aptos Display"/>
              </a:rPr>
              <a:t> Neutrons</a:t>
            </a:r>
          </a:p>
        </p:txBody>
      </p:sp>
      <p:sp>
        <p:nvSpPr>
          <p:cNvPr id="2" name="Slide Number Placeholder 1">
            <a:extLst>
              <a:ext uri="{FF2B5EF4-FFF2-40B4-BE49-F238E27FC236}">
                <a16:creationId xmlns:a16="http://schemas.microsoft.com/office/drawing/2014/main" id="{EC970100-B8F6-BFCF-5F46-607CF7AF440A}"/>
              </a:ext>
            </a:extLst>
          </p:cNvPr>
          <p:cNvSpPr>
            <a:spLocks noGrp="1"/>
          </p:cNvSpPr>
          <p:nvPr>
            <p:ph type="sldNum" sz="quarter" idx="12"/>
          </p:nvPr>
        </p:nvSpPr>
        <p:spPr/>
        <p:txBody>
          <a:bodyPr/>
          <a:lstStyle/>
          <a:p>
            <a:fld id="{D57F1E4F-1CFF-5643-939E-217C01CDF565}" type="slidenum">
              <a:rPr lang="en-US" sz="2000" smtClean="0"/>
              <a:pPr/>
              <a:t>17</a:t>
            </a:fld>
            <a:endParaRPr lang="en-US" sz="2000"/>
          </a:p>
        </p:txBody>
      </p:sp>
      <p:pic>
        <p:nvPicPr>
          <p:cNvPr id="7" name="Picture 6">
            <a:extLst>
              <a:ext uri="{FF2B5EF4-FFF2-40B4-BE49-F238E27FC236}">
                <a16:creationId xmlns:a16="http://schemas.microsoft.com/office/drawing/2014/main" id="{6E19DDD1-967F-9598-75A7-4D1043FA85AC}"/>
              </a:ext>
            </a:extLst>
          </p:cNvPr>
          <p:cNvPicPr>
            <a:picLocks noChangeAspect="1"/>
          </p:cNvPicPr>
          <p:nvPr/>
        </p:nvPicPr>
        <p:blipFill>
          <a:blip r:embed="rId4"/>
          <a:stretch>
            <a:fillRect/>
          </a:stretch>
        </p:blipFill>
        <p:spPr>
          <a:xfrm>
            <a:off x="146994" y="36882"/>
            <a:ext cx="834229" cy="834229"/>
          </a:xfrm>
          <a:prstGeom prst="rect">
            <a:avLst/>
          </a:prstGeom>
        </p:spPr>
      </p:pic>
    </p:spTree>
    <p:extLst>
      <p:ext uri="{BB962C8B-B14F-4D97-AF65-F5344CB8AC3E}">
        <p14:creationId xmlns:p14="http://schemas.microsoft.com/office/powerpoint/2010/main" val="734260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B26FD7-3679-3493-6032-4D3D051CC6F8}"/>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D175DF0E-0512-9E21-CFBC-10A666BF7DC1}"/>
              </a:ext>
            </a:extLst>
          </p:cNvPr>
          <p:cNvSpPr txBox="1"/>
          <p:nvPr/>
        </p:nvSpPr>
        <p:spPr>
          <a:xfrm>
            <a:off x="3209362" y="2690419"/>
            <a:ext cx="23585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Thermal neutron</a:t>
            </a:r>
          </a:p>
        </p:txBody>
      </p:sp>
      <p:sp>
        <p:nvSpPr>
          <p:cNvPr id="14" name="Explosion: 8 Points 13">
            <a:extLst>
              <a:ext uri="{FF2B5EF4-FFF2-40B4-BE49-F238E27FC236}">
                <a16:creationId xmlns:a16="http://schemas.microsoft.com/office/drawing/2014/main" id="{28D1692D-0ADA-6B25-16EF-162E60011186}"/>
              </a:ext>
            </a:extLst>
          </p:cNvPr>
          <p:cNvSpPr/>
          <p:nvPr/>
        </p:nvSpPr>
        <p:spPr>
          <a:xfrm>
            <a:off x="3993260" y="3256428"/>
            <a:ext cx="727266" cy="566048"/>
          </a:xfrm>
          <a:prstGeom prst="irregularSeal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FBCBE2BE-0C34-9182-6B91-0243FCBD5032}"/>
              </a:ext>
            </a:extLst>
          </p:cNvPr>
          <p:cNvSpPr/>
          <p:nvPr/>
        </p:nvSpPr>
        <p:spPr>
          <a:xfrm>
            <a:off x="3873344" y="3336052"/>
            <a:ext cx="258039" cy="277401"/>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54FBF1FE-A8A3-7B5A-8348-AE7E9BAE11C2}"/>
              </a:ext>
            </a:extLst>
          </p:cNvPr>
          <p:cNvCxnSpPr/>
          <p:nvPr/>
        </p:nvCxnSpPr>
        <p:spPr>
          <a:xfrm flipH="1">
            <a:off x="3204168" y="1425566"/>
            <a:ext cx="1380" cy="4807127"/>
          </a:xfrm>
          <a:prstGeom prst="straightConnector1">
            <a:avLst/>
          </a:prstGeom>
          <a:ln w="57150">
            <a:solidFill>
              <a:schemeClr val="accent5">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AB8C110-F713-33D6-A3E1-1965DEF1A2C9}"/>
              </a:ext>
            </a:extLst>
          </p:cNvPr>
          <p:cNvSpPr txBox="1"/>
          <p:nvPr/>
        </p:nvSpPr>
        <p:spPr>
          <a:xfrm>
            <a:off x="2523969" y="6331501"/>
            <a:ext cx="16066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Detector wall</a:t>
            </a:r>
          </a:p>
        </p:txBody>
      </p:sp>
      <p:pic>
        <p:nvPicPr>
          <p:cNvPr id="13" name="Graphic 12" descr="Atom">
            <a:extLst>
              <a:ext uri="{FF2B5EF4-FFF2-40B4-BE49-F238E27FC236}">
                <a16:creationId xmlns:a16="http://schemas.microsoft.com/office/drawing/2014/main" id="{486A8911-4ACB-0855-5039-794EA767F9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6491" y="2873780"/>
            <a:ext cx="1198532" cy="1198532"/>
          </a:xfrm>
          <a:prstGeom prst="rect">
            <a:avLst/>
          </a:prstGeom>
        </p:spPr>
      </p:pic>
      <p:sp>
        <p:nvSpPr>
          <p:cNvPr id="18" name="TextBox 17">
            <a:extLst>
              <a:ext uri="{FF2B5EF4-FFF2-40B4-BE49-F238E27FC236}">
                <a16:creationId xmlns:a16="http://schemas.microsoft.com/office/drawing/2014/main" id="{6AC2C06C-CBF6-5DBD-624A-25340BBF9DED}"/>
              </a:ext>
            </a:extLst>
          </p:cNvPr>
          <p:cNvSpPr txBox="1"/>
          <p:nvPr/>
        </p:nvSpPr>
        <p:spPr>
          <a:xfrm>
            <a:off x="3776624" y="3893582"/>
            <a:ext cx="33910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Li-6 nucleus in detector</a:t>
            </a:r>
          </a:p>
        </p:txBody>
      </p:sp>
      <p:sp>
        <p:nvSpPr>
          <p:cNvPr id="3" name="Slide Number Placeholder 2">
            <a:extLst>
              <a:ext uri="{FF2B5EF4-FFF2-40B4-BE49-F238E27FC236}">
                <a16:creationId xmlns:a16="http://schemas.microsoft.com/office/drawing/2014/main" id="{538B45CB-D64E-22C0-9B8E-D8AEA87BFFB1}"/>
              </a:ext>
            </a:extLst>
          </p:cNvPr>
          <p:cNvSpPr>
            <a:spLocks noGrp="1"/>
          </p:cNvSpPr>
          <p:nvPr>
            <p:ph type="sldNum" sz="quarter" idx="12"/>
          </p:nvPr>
        </p:nvSpPr>
        <p:spPr/>
        <p:txBody>
          <a:bodyPr/>
          <a:lstStyle/>
          <a:p>
            <a:fld id="{D57F1E4F-1CFF-5643-939E-217C01CDF565}" type="slidenum">
              <a:rPr lang="en-US" sz="2000" smtClean="0"/>
              <a:pPr/>
              <a:t>18</a:t>
            </a:fld>
            <a:endParaRPr lang="en-US" sz="2000"/>
          </a:p>
        </p:txBody>
      </p:sp>
      <p:sp>
        <p:nvSpPr>
          <p:cNvPr id="5" name="Title 1">
            <a:extLst>
              <a:ext uri="{FF2B5EF4-FFF2-40B4-BE49-F238E27FC236}">
                <a16:creationId xmlns:a16="http://schemas.microsoft.com/office/drawing/2014/main" id="{5B620924-D56E-1C9A-0375-2BE94AF42F31}"/>
              </a:ext>
            </a:extLst>
          </p:cNvPr>
          <p:cNvSpPr txBox="1">
            <a:spLocks/>
          </p:cNvSpPr>
          <p:nvPr/>
        </p:nvSpPr>
        <p:spPr>
          <a:xfrm>
            <a:off x="1350751" y="166028"/>
            <a:ext cx="9486587" cy="957437"/>
          </a:xfrm>
          <a:prstGeom prst="rect">
            <a:avLst/>
          </a:prstGeom>
        </p:spPr>
        <p:txBody>
          <a:bodyPr lIns="91440" tIns="45720" rIns="91440" bIns="4572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ptos Display"/>
              </a:rPr>
              <a:t>How </a:t>
            </a:r>
            <a:r>
              <a:rPr lang="en-US" b="1" dirty="0" err="1">
                <a:latin typeface="Aptos Display"/>
              </a:rPr>
              <a:t>Arktis</a:t>
            </a:r>
            <a:r>
              <a:rPr lang="en-US" b="1" dirty="0">
                <a:latin typeface="Aptos Display"/>
              </a:rPr>
              <a:t> Detects </a:t>
            </a:r>
            <a:r>
              <a:rPr lang="en-US" b="1" u="sng" dirty="0">
                <a:solidFill>
                  <a:schemeClr val="accent1">
                    <a:lumMod val="40000"/>
                    <a:lumOff val="60000"/>
                  </a:schemeClr>
                </a:solidFill>
                <a:latin typeface="Aptos Display"/>
              </a:rPr>
              <a:t>THERMAL</a:t>
            </a:r>
            <a:r>
              <a:rPr lang="en-US" b="1" dirty="0">
                <a:latin typeface="Aptos Display"/>
              </a:rPr>
              <a:t> Neutrons</a:t>
            </a:r>
          </a:p>
        </p:txBody>
      </p:sp>
      <p:pic>
        <p:nvPicPr>
          <p:cNvPr id="6" name="Picture 5">
            <a:extLst>
              <a:ext uri="{FF2B5EF4-FFF2-40B4-BE49-F238E27FC236}">
                <a16:creationId xmlns:a16="http://schemas.microsoft.com/office/drawing/2014/main" id="{826E9897-755C-847C-5798-BDF168592A25}"/>
              </a:ext>
            </a:extLst>
          </p:cNvPr>
          <p:cNvPicPr>
            <a:picLocks noChangeAspect="1"/>
          </p:cNvPicPr>
          <p:nvPr/>
        </p:nvPicPr>
        <p:blipFill>
          <a:blip r:embed="rId4"/>
          <a:stretch>
            <a:fillRect/>
          </a:stretch>
        </p:blipFill>
        <p:spPr>
          <a:xfrm>
            <a:off x="146994" y="36882"/>
            <a:ext cx="834229" cy="834229"/>
          </a:xfrm>
          <a:prstGeom prst="rect">
            <a:avLst/>
          </a:prstGeom>
        </p:spPr>
      </p:pic>
    </p:spTree>
    <p:extLst>
      <p:ext uri="{BB962C8B-B14F-4D97-AF65-F5344CB8AC3E}">
        <p14:creationId xmlns:p14="http://schemas.microsoft.com/office/powerpoint/2010/main" val="1300840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781535-0F70-7167-90A1-51D99127DC15}"/>
            </a:ext>
          </a:extLst>
        </p:cNvPr>
        <p:cNvGrpSpPr/>
        <p:nvPr/>
      </p:nvGrpSpPr>
      <p:grpSpPr>
        <a:xfrm>
          <a:off x="0" y="0"/>
          <a:ext cx="0" cy="0"/>
          <a:chOff x="0" y="0"/>
          <a:chExt cx="0" cy="0"/>
        </a:xfrm>
      </p:grpSpPr>
      <p:sp>
        <p:nvSpPr>
          <p:cNvPr id="28" name="TextBox 27">
            <a:extLst>
              <a:ext uri="{FF2B5EF4-FFF2-40B4-BE49-F238E27FC236}">
                <a16:creationId xmlns:a16="http://schemas.microsoft.com/office/drawing/2014/main" id="{EC830C14-27C7-2B74-87D2-3430F8551BEB}"/>
              </a:ext>
            </a:extLst>
          </p:cNvPr>
          <p:cNvSpPr txBox="1"/>
          <p:nvPr/>
        </p:nvSpPr>
        <p:spPr>
          <a:xfrm rot="19200000">
            <a:off x="5204738" y="2092773"/>
            <a:ext cx="34598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----------&gt;</a:t>
            </a:r>
          </a:p>
        </p:txBody>
      </p:sp>
      <p:sp>
        <p:nvSpPr>
          <p:cNvPr id="21" name="TextBox 20">
            <a:extLst>
              <a:ext uri="{FF2B5EF4-FFF2-40B4-BE49-F238E27FC236}">
                <a16:creationId xmlns:a16="http://schemas.microsoft.com/office/drawing/2014/main" id="{43C43453-A6F2-690F-AB46-9BB0C03BEF9B}"/>
              </a:ext>
            </a:extLst>
          </p:cNvPr>
          <p:cNvSpPr txBox="1"/>
          <p:nvPr/>
        </p:nvSpPr>
        <p:spPr>
          <a:xfrm>
            <a:off x="5776551" y="5717055"/>
            <a:ext cx="28799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High-energy alpha particle</a:t>
            </a:r>
          </a:p>
        </p:txBody>
      </p:sp>
      <p:sp>
        <p:nvSpPr>
          <p:cNvPr id="11" name="TextBox 10">
            <a:extLst>
              <a:ext uri="{FF2B5EF4-FFF2-40B4-BE49-F238E27FC236}">
                <a16:creationId xmlns:a16="http://schemas.microsoft.com/office/drawing/2014/main" id="{5C5A1C03-C063-CBE7-7769-58523B83099F}"/>
              </a:ext>
            </a:extLst>
          </p:cNvPr>
          <p:cNvSpPr txBox="1"/>
          <p:nvPr/>
        </p:nvSpPr>
        <p:spPr>
          <a:xfrm rot="3240000">
            <a:off x="4925016" y="4754949"/>
            <a:ext cx="34598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---------------------------&gt;</a:t>
            </a:r>
          </a:p>
        </p:txBody>
      </p:sp>
      <p:sp>
        <p:nvSpPr>
          <p:cNvPr id="18" name="TextBox 17">
            <a:extLst>
              <a:ext uri="{FF2B5EF4-FFF2-40B4-BE49-F238E27FC236}">
                <a16:creationId xmlns:a16="http://schemas.microsoft.com/office/drawing/2014/main" id="{016ABE80-69CF-0835-E616-3B1F0366471A}"/>
              </a:ext>
            </a:extLst>
          </p:cNvPr>
          <p:cNvSpPr txBox="1"/>
          <p:nvPr/>
        </p:nvSpPr>
        <p:spPr>
          <a:xfrm>
            <a:off x="6094044" y="3039639"/>
            <a:ext cx="33910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Triton nucleus</a:t>
            </a:r>
          </a:p>
        </p:txBody>
      </p:sp>
      <p:sp>
        <p:nvSpPr>
          <p:cNvPr id="26" name="Oval 25">
            <a:extLst>
              <a:ext uri="{FF2B5EF4-FFF2-40B4-BE49-F238E27FC236}">
                <a16:creationId xmlns:a16="http://schemas.microsoft.com/office/drawing/2014/main" id="{00A00EA7-A88D-3618-B701-5BEDBE6FC013}"/>
              </a:ext>
            </a:extLst>
          </p:cNvPr>
          <p:cNvSpPr/>
          <p:nvPr/>
        </p:nvSpPr>
        <p:spPr>
          <a:xfrm>
            <a:off x="7087515" y="5246742"/>
            <a:ext cx="258039" cy="277401"/>
          </a:xfrm>
          <a:prstGeom prst="ellipse">
            <a:avLst/>
          </a:prstGeom>
          <a:solidFill>
            <a:schemeClr val="accent1">
              <a:lumMod val="75000"/>
            </a:schemeClr>
          </a:solidFill>
          <a:ln>
            <a:solidFill>
              <a:schemeClr val="accent1">
                <a:lumMod val="75000"/>
              </a:schemeClr>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B214827E-AF8F-CF13-D186-73E7D9B7DEFE}"/>
              </a:ext>
            </a:extLst>
          </p:cNvPr>
          <p:cNvCxnSpPr/>
          <p:nvPr/>
        </p:nvCxnSpPr>
        <p:spPr>
          <a:xfrm flipH="1">
            <a:off x="3204168" y="1425566"/>
            <a:ext cx="1380" cy="4807127"/>
          </a:xfrm>
          <a:prstGeom prst="straightConnector1">
            <a:avLst/>
          </a:prstGeom>
          <a:ln w="57150">
            <a:solidFill>
              <a:schemeClr val="accent5">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E0DC5C1-4D24-FA76-C4D4-2EAD6978C267}"/>
              </a:ext>
            </a:extLst>
          </p:cNvPr>
          <p:cNvSpPr txBox="1"/>
          <p:nvPr/>
        </p:nvSpPr>
        <p:spPr>
          <a:xfrm>
            <a:off x="2523969" y="6331501"/>
            <a:ext cx="16066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Detector wall</a:t>
            </a:r>
          </a:p>
        </p:txBody>
      </p:sp>
      <p:pic>
        <p:nvPicPr>
          <p:cNvPr id="8" name="Graphic 7" descr="Atom">
            <a:extLst>
              <a:ext uri="{FF2B5EF4-FFF2-40B4-BE49-F238E27FC236}">
                <a16:creationId xmlns:a16="http://schemas.microsoft.com/office/drawing/2014/main" id="{A56F3267-05AB-EDA6-3B7A-94CA6E44D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47022" y="1905247"/>
            <a:ext cx="1198532" cy="1198532"/>
          </a:xfrm>
          <a:prstGeom prst="rect">
            <a:avLst/>
          </a:prstGeom>
        </p:spPr>
      </p:pic>
      <p:sp>
        <p:nvSpPr>
          <p:cNvPr id="2" name="Slide Number Placeholder 1">
            <a:extLst>
              <a:ext uri="{FF2B5EF4-FFF2-40B4-BE49-F238E27FC236}">
                <a16:creationId xmlns:a16="http://schemas.microsoft.com/office/drawing/2014/main" id="{DB6A86E8-B4F1-BF20-C959-E564868ADEB1}"/>
              </a:ext>
            </a:extLst>
          </p:cNvPr>
          <p:cNvSpPr>
            <a:spLocks noGrp="1"/>
          </p:cNvSpPr>
          <p:nvPr>
            <p:ph type="sldNum" sz="quarter" idx="12"/>
          </p:nvPr>
        </p:nvSpPr>
        <p:spPr/>
        <p:txBody>
          <a:bodyPr/>
          <a:lstStyle/>
          <a:p>
            <a:fld id="{D57F1E4F-1CFF-5643-939E-217C01CDF565}" type="slidenum">
              <a:rPr lang="en-US" sz="2000" smtClean="0"/>
              <a:pPr/>
              <a:t>19</a:t>
            </a:fld>
            <a:endParaRPr lang="en-US" sz="2000" dirty="0"/>
          </a:p>
        </p:txBody>
      </p:sp>
      <p:sp>
        <p:nvSpPr>
          <p:cNvPr id="3" name="Title 1">
            <a:extLst>
              <a:ext uri="{FF2B5EF4-FFF2-40B4-BE49-F238E27FC236}">
                <a16:creationId xmlns:a16="http://schemas.microsoft.com/office/drawing/2014/main" id="{241EACB7-F087-997E-67C1-9DC62AF41958}"/>
              </a:ext>
            </a:extLst>
          </p:cNvPr>
          <p:cNvSpPr txBox="1">
            <a:spLocks/>
          </p:cNvSpPr>
          <p:nvPr/>
        </p:nvSpPr>
        <p:spPr>
          <a:xfrm>
            <a:off x="1350751" y="166028"/>
            <a:ext cx="9486587" cy="957437"/>
          </a:xfrm>
          <a:prstGeom prst="rect">
            <a:avLst/>
          </a:prstGeom>
        </p:spPr>
        <p:txBody>
          <a:bodyPr lIns="91440" tIns="45720" rIns="91440" bIns="4572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ptos Display"/>
              </a:rPr>
              <a:t>How </a:t>
            </a:r>
            <a:r>
              <a:rPr lang="en-US" b="1" dirty="0" err="1">
                <a:latin typeface="Aptos Display"/>
              </a:rPr>
              <a:t>Arktis</a:t>
            </a:r>
            <a:r>
              <a:rPr lang="en-US" b="1" dirty="0">
                <a:latin typeface="Aptos Display"/>
              </a:rPr>
              <a:t> Detects </a:t>
            </a:r>
            <a:r>
              <a:rPr lang="en-US" b="1" u="sng" dirty="0">
                <a:solidFill>
                  <a:schemeClr val="accent1">
                    <a:lumMod val="40000"/>
                    <a:lumOff val="60000"/>
                  </a:schemeClr>
                </a:solidFill>
                <a:latin typeface="Aptos Display"/>
              </a:rPr>
              <a:t>THERMAL</a:t>
            </a:r>
            <a:r>
              <a:rPr lang="en-US" b="1" dirty="0">
                <a:latin typeface="Aptos Display"/>
              </a:rPr>
              <a:t> Neutrons</a:t>
            </a:r>
          </a:p>
        </p:txBody>
      </p:sp>
      <p:pic>
        <p:nvPicPr>
          <p:cNvPr id="4" name="Picture 3">
            <a:extLst>
              <a:ext uri="{FF2B5EF4-FFF2-40B4-BE49-F238E27FC236}">
                <a16:creationId xmlns:a16="http://schemas.microsoft.com/office/drawing/2014/main" id="{C8747153-E02A-DC2B-11E7-8521D4DD72CF}"/>
              </a:ext>
            </a:extLst>
          </p:cNvPr>
          <p:cNvPicPr>
            <a:picLocks noChangeAspect="1"/>
          </p:cNvPicPr>
          <p:nvPr/>
        </p:nvPicPr>
        <p:blipFill>
          <a:blip r:embed="rId4"/>
          <a:stretch>
            <a:fillRect/>
          </a:stretch>
        </p:blipFill>
        <p:spPr>
          <a:xfrm>
            <a:off x="146994" y="36882"/>
            <a:ext cx="834229" cy="834229"/>
          </a:xfrm>
          <a:prstGeom prst="rect">
            <a:avLst/>
          </a:prstGeom>
        </p:spPr>
      </p:pic>
    </p:spTree>
    <p:extLst>
      <p:ext uri="{BB962C8B-B14F-4D97-AF65-F5344CB8AC3E}">
        <p14:creationId xmlns:p14="http://schemas.microsoft.com/office/powerpoint/2010/main" val="3001111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F46424-DFDC-ED7E-F29E-2FDF4B830467}"/>
              </a:ext>
            </a:extLst>
          </p:cNvPr>
          <p:cNvSpPr txBox="1">
            <a:spLocks/>
          </p:cNvSpPr>
          <p:nvPr/>
        </p:nvSpPr>
        <p:spPr>
          <a:xfrm>
            <a:off x="2367645" y="1399742"/>
            <a:ext cx="8449582" cy="24214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spcAft>
                <a:spcPts val="600"/>
              </a:spcAft>
            </a:pPr>
            <a:r>
              <a:rPr lang="en-US" sz="6100" b="1" cap="all" dirty="0">
                <a:ln w="3175" cmpd="sng">
                  <a:noFill/>
                </a:ln>
                <a:latin typeface="+mn-lt"/>
              </a:rPr>
              <a:t>CUTE</a:t>
            </a:r>
          </a:p>
        </p:txBody>
      </p:sp>
      <p:sp>
        <p:nvSpPr>
          <p:cNvPr id="2" name="TextBox 1">
            <a:extLst>
              <a:ext uri="{FF2B5EF4-FFF2-40B4-BE49-F238E27FC236}">
                <a16:creationId xmlns:a16="http://schemas.microsoft.com/office/drawing/2014/main" id="{2361F04E-A928-4B07-EE9D-AB13EEB2F516}"/>
              </a:ext>
            </a:extLst>
          </p:cNvPr>
          <p:cNvSpPr txBox="1"/>
          <p:nvPr/>
        </p:nvSpPr>
        <p:spPr>
          <a:xfrm>
            <a:off x="2993573" y="3974133"/>
            <a:ext cx="7197726" cy="1405467"/>
          </a:xfrm>
          <a:prstGeom prst="rect">
            <a:avLst/>
          </a:prstGeom>
        </p:spPr>
        <p:txBody>
          <a:bodyPr vert="horz" lIns="91440" tIns="45720" rIns="91440" bIns="45720" rtlCol="0" anchor="t">
            <a:normAutofit/>
          </a:bodyPr>
          <a:lstStyle/>
          <a:p>
            <a:pPr algn="ctr" defTabSz="457200">
              <a:spcAft>
                <a:spcPts val="1000"/>
              </a:spcAft>
              <a:buClr>
                <a:schemeClr val="tx1"/>
              </a:buClr>
              <a:buSzPct val="100000"/>
            </a:pPr>
            <a:r>
              <a:rPr lang="en-US" b="1" cap="all" dirty="0">
                <a:latin typeface="Aptos" panose="020B0004020202020204" pitchFamily="34" charset="0"/>
              </a:rPr>
              <a:t>What is it?</a:t>
            </a:r>
            <a:endParaRPr lang="en-US" cap="all" dirty="0">
              <a:latin typeface="Aptos" panose="020B0004020202020204" pitchFamily="34" charset="0"/>
            </a:endParaRPr>
          </a:p>
        </p:txBody>
      </p:sp>
      <p:sp>
        <p:nvSpPr>
          <p:cNvPr id="4" name="Slide Number Placeholder 3">
            <a:extLst>
              <a:ext uri="{FF2B5EF4-FFF2-40B4-BE49-F238E27FC236}">
                <a16:creationId xmlns:a16="http://schemas.microsoft.com/office/drawing/2014/main" id="{7B5D8181-B802-2CD2-CDB1-F33CCC3078F3}"/>
              </a:ext>
            </a:extLst>
          </p:cNvPr>
          <p:cNvSpPr>
            <a:spLocks noGrp="1"/>
          </p:cNvSpPr>
          <p:nvPr>
            <p:ph type="sldNum" sz="quarter" idx="12"/>
          </p:nvPr>
        </p:nvSpPr>
        <p:spPr/>
        <p:txBody>
          <a:bodyPr/>
          <a:lstStyle/>
          <a:p>
            <a:fld id="{D57F1E4F-1CFF-5643-939E-217C01CDF565}" type="slidenum">
              <a:rPr lang="en-US" sz="2000" smtClean="0"/>
              <a:pPr/>
              <a:t>2</a:t>
            </a:fld>
            <a:endParaRPr lang="en-US" sz="2000"/>
          </a:p>
        </p:txBody>
      </p:sp>
      <p:pic>
        <p:nvPicPr>
          <p:cNvPr id="7" name="Picture 6">
            <a:extLst>
              <a:ext uri="{FF2B5EF4-FFF2-40B4-BE49-F238E27FC236}">
                <a16:creationId xmlns:a16="http://schemas.microsoft.com/office/drawing/2014/main" id="{1F883D29-0792-2300-3ECB-734F16CEBFD7}"/>
              </a:ext>
            </a:extLst>
          </p:cNvPr>
          <p:cNvPicPr>
            <a:picLocks noChangeAspect="1"/>
          </p:cNvPicPr>
          <p:nvPr/>
        </p:nvPicPr>
        <p:blipFill>
          <a:blip r:embed="rId3"/>
          <a:stretch>
            <a:fillRect/>
          </a:stretch>
        </p:blipFill>
        <p:spPr>
          <a:xfrm>
            <a:off x="146994" y="36882"/>
            <a:ext cx="834229" cy="834229"/>
          </a:xfrm>
          <a:prstGeom prst="rect">
            <a:avLst/>
          </a:prstGeom>
        </p:spPr>
      </p:pic>
      <p:pic>
        <p:nvPicPr>
          <p:cNvPr id="29698" name="Picture 2" descr="Man Thinking - Free people icons">
            <a:extLst>
              <a:ext uri="{FF2B5EF4-FFF2-40B4-BE49-F238E27FC236}">
                <a16:creationId xmlns:a16="http://schemas.microsoft.com/office/drawing/2014/main" id="{35D1D13A-88D1-0636-C524-00E5C3E9B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578" y="2275860"/>
            <a:ext cx="2227621" cy="2227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4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9698"/>
                                        </p:tgtEl>
                                        <p:attrNameLst>
                                          <p:attrName>style.visibility</p:attrName>
                                        </p:attrNameLst>
                                      </p:cBhvr>
                                      <p:to>
                                        <p:strVal val="visible"/>
                                      </p:to>
                                    </p:set>
                                    <p:animEffect transition="in" filter="fade">
                                      <p:cBhvr>
                                        <p:cTn id="13"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C8234B-ED9D-0A67-6943-243E910C8B44}"/>
            </a:ext>
          </a:extLst>
        </p:cNvPr>
        <p:cNvGrpSpPr/>
        <p:nvPr/>
      </p:nvGrpSpPr>
      <p:grpSpPr>
        <a:xfrm>
          <a:off x="0" y="0"/>
          <a:ext cx="0" cy="0"/>
          <a:chOff x="0" y="0"/>
          <a:chExt cx="0" cy="0"/>
        </a:xfrm>
      </p:grpSpPr>
      <p:cxnSp>
        <p:nvCxnSpPr>
          <p:cNvPr id="6" name="Connector: Curved 5">
            <a:extLst>
              <a:ext uri="{FF2B5EF4-FFF2-40B4-BE49-F238E27FC236}">
                <a16:creationId xmlns:a16="http://schemas.microsoft.com/office/drawing/2014/main" id="{E0957049-4B88-238E-E7E0-265B8FB8DAEC}"/>
              </a:ext>
            </a:extLst>
          </p:cNvPr>
          <p:cNvCxnSpPr>
            <a:cxnSpLocks/>
          </p:cNvCxnSpPr>
          <p:nvPr/>
        </p:nvCxnSpPr>
        <p:spPr>
          <a:xfrm flipV="1">
            <a:off x="8058444" y="4306172"/>
            <a:ext cx="1621156" cy="1003008"/>
          </a:xfrm>
          <a:prstGeom prst="curvedConnector3">
            <a:avLst/>
          </a:prstGeom>
          <a:ln>
            <a:solidFill>
              <a:srgbClr val="FFFF00"/>
            </a:solidFill>
            <a:tailEnd type="triangle"/>
          </a:ln>
          <a:effectLst>
            <a:glow rad="228600">
              <a:schemeClr val="accent5">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29C1008-2D70-983D-462B-0DB0F429573A}"/>
              </a:ext>
            </a:extLst>
          </p:cNvPr>
          <p:cNvSpPr txBox="1"/>
          <p:nvPr/>
        </p:nvSpPr>
        <p:spPr>
          <a:xfrm>
            <a:off x="8762620" y="4997717"/>
            <a:ext cx="2040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Scintillating light</a:t>
            </a:r>
          </a:p>
        </p:txBody>
      </p:sp>
      <p:sp>
        <p:nvSpPr>
          <p:cNvPr id="10" name="Rectangle 9">
            <a:extLst>
              <a:ext uri="{FF2B5EF4-FFF2-40B4-BE49-F238E27FC236}">
                <a16:creationId xmlns:a16="http://schemas.microsoft.com/office/drawing/2014/main" id="{7147B21E-9F9D-F999-04BE-A092C255BFC6}"/>
              </a:ext>
            </a:extLst>
          </p:cNvPr>
          <p:cNvSpPr/>
          <p:nvPr/>
        </p:nvSpPr>
        <p:spPr>
          <a:xfrm>
            <a:off x="9893773" y="3706549"/>
            <a:ext cx="1259244" cy="11434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SiPM</a:t>
            </a:r>
          </a:p>
        </p:txBody>
      </p:sp>
      <p:cxnSp>
        <p:nvCxnSpPr>
          <p:cNvPr id="16" name="Straight Arrow Connector 15">
            <a:extLst>
              <a:ext uri="{FF2B5EF4-FFF2-40B4-BE49-F238E27FC236}">
                <a16:creationId xmlns:a16="http://schemas.microsoft.com/office/drawing/2014/main" id="{8E051887-7B29-2DE8-48EF-E614165C7643}"/>
              </a:ext>
            </a:extLst>
          </p:cNvPr>
          <p:cNvCxnSpPr/>
          <p:nvPr/>
        </p:nvCxnSpPr>
        <p:spPr>
          <a:xfrm flipH="1" flipV="1">
            <a:off x="10513682" y="2441594"/>
            <a:ext cx="15606" cy="11460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B51EA8E3-D0C8-C613-45C9-B3CE6B3B6BE2}"/>
              </a:ext>
            </a:extLst>
          </p:cNvPr>
          <p:cNvSpPr/>
          <p:nvPr/>
        </p:nvSpPr>
        <p:spPr>
          <a:xfrm>
            <a:off x="9783483" y="1189942"/>
            <a:ext cx="1259244" cy="1143452"/>
          </a:xfrm>
          <a:prstGeom prst="rect">
            <a:avLst/>
          </a:prstGeom>
          <a:solidFill>
            <a:srgbClr val="00B05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Electronic board</a:t>
            </a:r>
          </a:p>
        </p:txBody>
      </p:sp>
      <p:sp>
        <p:nvSpPr>
          <p:cNvPr id="24" name="TextBox 23">
            <a:extLst>
              <a:ext uri="{FF2B5EF4-FFF2-40B4-BE49-F238E27FC236}">
                <a16:creationId xmlns:a16="http://schemas.microsoft.com/office/drawing/2014/main" id="{56AE5816-ED0C-9D0F-FE37-1091B6B579E7}"/>
              </a:ext>
            </a:extLst>
          </p:cNvPr>
          <p:cNvSpPr txBox="1"/>
          <p:nvPr/>
        </p:nvSpPr>
        <p:spPr>
          <a:xfrm>
            <a:off x="7150573" y="143775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S-670e produces pulses of different widths </a:t>
            </a:r>
          </a:p>
        </p:txBody>
      </p:sp>
      <p:sp>
        <p:nvSpPr>
          <p:cNvPr id="2" name="Slide Number Placeholder 1">
            <a:extLst>
              <a:ext uri="{FF2B5EF4-FFF2-40B4-BE49-F238E27FC236}">
                <a16:creationId xmlns:a16="http://schemas.microsoft.com/office/drawing/2014/main" id="{2AE9D6AB-010C-67D6-2102-66C8E31F7FAE}"/>
              </a:ext>
            </a:extLst>
          </p:cNvPr>
          <p:cNvSpPr>
            <a:spLocks noGrp="1"/>
          </p:cNvSpPr>
          <p:nvPr>
            <p:ph type="sldNum" sz="quarter" idx="12"/>
          </p:nvPr>
        </p:nvSpPr>
        <p:spPr/>
        <p:txBody>
          <a:bodyPr/>
          <a:lstStyle/>
          <a:p>
            <a:fld id="{D57F1E4F-1CFF-5643-939E-217C01CDF565}" type="slidenum">
              <a:rPr lang="en-US" sz="2000" smtClean="0"/>
              <a:pPr/>
              <a:t>20</a:t>
            </a:fld>
            <a:endParaRPr lang="en-US" sz="2000"/>
          </a:p>
        </p:txBody>
      </p:sp>
      <p:sp>
        <p:nvSpPr>
          <p:cNvPr id="3" name="Title 1">
            <a:extLst>
              <a:ext uri="{FF2B5EF4-FFF2-40B4-BE49-F238E27FC236}">
                <a16:creationId xmlns:a16="http://schemas.microsoft.com/office/drawing/2014/main" id="{FDC54A0A-E5C3-48BA-B916-85E25AD1260A}"/>
              </a:ext>
            </a:extLst>
          </p:cNvPr>
          <p:cNvSpPr txBox="1">
            <a:spLocks/>
          </p:cNvSpPr>
          <p:nvPr/>
        </p:nvSpPr>
        <p:spPr>
          <a:xfrm>
            <a:off x="1350751" y="166028"/>
            <a:ext cx="9486587" cy="957437"/>
          </a:xfrm>
          <a:prstGeom prst="rect">
            <a:avLst/>
          </a:prstGeom>
        </p:spPr>
        <p:txBody>
          <a:bodyPr lIns="91440" tIns="45720" rIns="91440" bIns="4572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ptos Display"/>
              </a:rPr>
              <a:t>How </a:t>
            </a:r>
            <a:r>
              <a:rPr lang="en-US" b="1" dirty="0" err="1">
                <a:latin typeface="Aptos Display"/>
              </a:rPr>
              <a:t>Arktis</a:t>
            </a:r>
            <a:r>
              <a:rPr lang="en-US" b="1" dirty="0">
                <a:latin typeface="Aptos Display"/>
              </a:rPr>
              <a:t> Detects </a:t>
            </a:r>
            <a:r>
              <a:rPr lang="en-US" b="1" u="sng" dirty="0">
                <a:solidFill>
                  <a:schemeClr val="accent1">
                    <a:lumMod val="40000"/>
                    <a:lumOff val="60000"/>
                  </a:schemeClr>
                </a:solidFill>
                <a:latin typeface="Aptos Display"/>
              </a:rPr>
              <a:t>THERMAL</a:t>
            </a:r>
            <a:r>
              <a:rPr lang="en-US" b="1" dirty="0">
                <a:latin typeface="Aptos Display"/>
              </a:rPr>
              <a:t> Neutrons</a:t>
            </a:r>
          </a:p>
        </p:txBody>
      </p:sp>
      <p:pic>
        <p:nvPicPr>
          <p:cNvPr id="4" name="Picture 3">
            <a:extLst>
              <a:ext uri="{FF2B5EF4-FFF2-40B4-BE49-F238E27FC236}">
                <a16:creationId xmlns:a16="http://schemas.microsoft.com/office/drawing/2014/main" id="{BD01663F-112E-02C7-8737-AC7AC587948F}"/>
              </a:ext>
            </a:extLst>
          </p:cNvPr>
          <p:cNvPicPr>
            <a:picLocks noChangeAspect="1"/>
          </p:cNvPicPr>
          <p:nvPr/>
        </p:nvPicPr>
        <p:blipFill>
          <a:blip r:embed="rId2"/>
          <a:stretch>
            <a:fillRect/>
          </a:stretch>
        </p:blipFill>
        <p:spPr>
          <a:xfrm>
            <a:off x="146994" y="36882"/>
            <a:ext cx="834229" cy="834229"/>
          </a:xfrm>
          <a:prstGeom prst="rect">
            <a:avLst/>
          </a:prstGeom>
        </p:spPr>
      </p:pic>
      <p:sp>
        <p:nvSpPr>
          <p:cNvPr id="5" name="TextBox 4">
            <a:extLst>
              <a:ext uri="{FF2B5EF4-FFF2-40B4-BE49-F238E27FC236}">
                <a16:creationId xmlns:a16="http://schemas.microsoft.com/office/drawing/2014/main" id="{E7D7B573-AA8D-B5C4-90D7-6992BCD6BE8E}"/>
              </a:ext>
            </a:extLst>
          </p:cNvPr>
          <p:cNvSpPr txBox="1"/>
          <p:nvPr/>
        </p:nvSpPr>
        <p:spPr>
          <a:xfrm>
            <a:off x="5776551" y="5717055"/>
            <a:ext cx="28799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High-energy alpha particle</a:t>
            </a:r>
          </a:p>
        </p:txBody>
      </p:sp>
      <p:sp>
        <p:nvSpPr>
          <p:cNvPr id="7" name="Oval 6">
            <a:extLst>
              <a:ext uri="{FF2B5EF4-FFF2-40B4-BE49-F238E27FC236}">
                <a16:creationId xmlns:a16="http://schemas.microsoft.com/office/drawing/2014/main" id="{2CEB594D-25E2-BFE9-B807-D2476A265DD3}"/>
              </a:ext>
            </a:extLst>
          </p:cNvPr>
          <p:cNvSpPr/>
          <p:nvPr/>
        </p:nvSpPr>
        <p:spPr>
          <a:xfrm>
            <a:off x="7087515" y="5246742"/>
            <a:ext cx="258039" cy="277401"/>
          </a:xfrm>
          <a:prstGeom prst="ellipse">
            <a:avLst/>
          </a:prstGeom>
          <a:solidFill>
            <a:schemeClr val="accent1">
              <a:lumMod val="75000"/>
            </a:schemeClr>
          </a:solidFill>
          <a:ln>
            <a:solidFill>
              <a:schemeClr val="accent1">
                <a:lumMod val="75000"/>
              </a:schemeClr>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779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0C0C97BC-C884-C3A3-ED9B-EF4AC2448E5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7687FD6-5C8D-C8C3-798B-74F4EA2BBC3A}"/>
              </a:ext>
            </a:extLst>
          </p:cNvPr>
          <p:cNvSpPr txBox="1"/>
          <p:nvPr/>
        </p:nvSpPr>
        <p:spPr>
          <a:xfrm>
            <a:off x="1871208" y="2749210"/>
            <a:ext cx="8449582" cy="2421464"/>
          </a:xfrm>
          <a:prstGeom prst="rect">
            <a:avLst/>
          </a:prstGeom>
        </p:spPr>
        <p:txBody>
          <a:bodyPr vert="horz" lIns="91440" tIns="45720" rIns="91440" bIns="45720" rtlCol="0" anchor="b">
            <a:noAutofit/>
          </a:bodyPr>
          <a:lstStyle/>
          <a:p>
            <a:pPr algn="ctr" defTabSz="457200">
              <a:spcBef>
                <a:spcPct val="0"/>
              </a:spcBef>
              <a:spcAft>
                <a:spcPts val="600"/>
              </a:spcAft>
            </a:pPr>
            <a:r>
              <a:rPr lang="en-US" sz="6000" b="1" cap="all" dirty="0">
                <a:ln w="3175" cmpd="sng">
                  <a:noFill/>
                </a:ln>
                <a:ea typeface="+mj-ea"/>
                <a:cs typeface="+mj-cs"/>
              </a:rPr>
              <a:t>How Do SIPMs &amp; Electronics Know It’s a Neutron?</a:t>
            </a:r>
          </a:p>
        </p:txBody>
      </p:sp>
      <p:sp>
        <p:nvSpPr>
          <p:cNvPr id="2" name="Slide Number Placeholder 1">
            <a:extLst>
              <a:ext uri="{FF2B5EF4-FFF2-40B4-BE49-F238E27FC236}">
                <a16:creationId xmlns:a16="http://schemas.microsoft.com/office/drawing/2014/main" id="{69D3440B-71FE-C685-D4C8-3D9EEA871148}"/>
              </a:ext>
            </a:extLst>
          </p:cNvPr>
          <p:cNvSpPr>
            <a:spLocks noGrp="1"/>
          </p:cNvSpPr>
          <p:nvPr>
            <p:ph type="sldNum" sz="quarter" idx="12"/>
          </p:nvPr>
        </p:nvSpPr>
        <p:spPr/>
        <p:txBody>
          <a:bodyPr/>
          <a:lstStyle/>
          <a:p>
            <a:fld id="{D57F1E4F-1CFF-5643-939E-217C01CDF565}" type="slidenum">
              <a:rPr lang="en-US" sz="2000" smtClean="0"/>
              <a:pPr/>
              <a:t>21</a:t>
            </a:fld>
            <a:endParaRPr lang="en-US" sz="2000"/>
          </a:p>
        </p:txBody>
      </p:sp>
      <p:pic>
        <p:nvPicPr>
          <p:cNvPr id="4" name="Picture 3">
            <a:extLst>
              <a:ext uri="{FF2B5EF4-FFF2-40B4-BE49-F238E27FC236}">
                <a16:creationId xmlns:a16="http://schemas.microsoft.com/office/drawing/2014/main" id="{9EBACFA1-36C4-00ED-BCF8-90C75F4CC86F}"/>
              </a:ext>
            </a:extLst>
          </p:cNvPr>
          <p:cNvPicPr>
            <a:picLocks noChangeAspect="1"/>
          </p:cNvPicPr>
          <p:nvPr/>
        </p:nvPicPr>
        <p:blipFill>
          <a:blip r:embed="rId3"/>
          <a:stretch>
            <a:fillRect/>
          </a:stretch>
        </p:blipFill>
        <p:spPr>
          <a:xfrm>
            <a:off x="146994" y="36882"/>
            <a:ext cx="834229" cy="834229"/>
          </a:xfrm>
          <a:prstGeom prst="rect">
            <a:avLst/>
          </a:prstGeom>
        </p:spPr>
      </p:pic>
      <p:pic>
        <p:nvPicPr>
          <p:cNvPr id="11268" name="Picture 4" descr="Circuit - Free electronics icons">
            <a:extLst>
              <a:ext uri="{FF2B5EF4-FFF2-40B4-BE49-F238E27FC236}">
                <a16:creationId xmlns:a16="http://schemas.microsoft.com/office/drawing/2014/main" id="{AEC1043C-232F-BD2C-7AB0-204E2EF27F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1067" y="1052394"/>
            <a:ext cx="1269863" cy="126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67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fade">
                                      <p:cBhvr>
                                        <p:cTn id="10"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67FC17-9CE0-D54D-AA3B-FA23AFA5E8D8}"/>
            </a:ext>
          </a:extLst>
        </p:cNvPr>
        <p:cNvGrpSpPr/>
        <p:nvPr/>
      </p:nvGrpSpPr>
      <p:grpSpPr>
        <a:xfrm>
          <a:off x="0" y="0"/>
          <a:ext cx="0" cy="0"/>
          <a:chOff x="0" y="0"/>
          <a:chExt cx="0" cy="0"/>
        </a:xfrm>
      </p:grpSpPr>
      <p:pic>
        <p:nvPicPr>
          <p:cNvPr id="9" name="Picture 8" descr="A diagram of a graph&#10;&#10;AI-generated content may be incorrect.">
            <a:extLst>
              <a:ext uri="{FF2B5EF4-FFF2-40B4-BE49-F238E27FC236}">
                <a16:creationId xmlns:a16="http://schemas.microsoft.com/office/drawing/2014/main" id="{4758C25A-7A36-8A1D-B385-0AC368321203}"/>
              </a:ext>
            </a:extLst>
          </p:cNvPr>
          <p:cNvPicPr>
            <a:picLocks noChangeAspect="1"/>
          </p:cNvPicPr>
          <p:nvPr/>
        </p:nvPicPr>
        <p:blipFill>
          <a:blip r:embed="rId4"/>
          <a:stretch>
            <a:fillRect/>
          </a:stretch>
        </p:blipFill>
        <p:spPr>
          <a:xfrm>
            <a:off x="618306" y="1465398"/>
            <a:ext cx="5275398" cy="3385733"/>
          </a:xfrm>
          <a:prstGeom prst="rect">
            <a:avLst/>
          </a:prstGeom>
        </p:spPr>
      </p:pic>
      <p:sp>
        <p:nvSpPr>
          <p:cNvPr id="4" name="Title 1">
            <a:extLst>
              <a:ext uri="{FF2B5EF4-FFF2-40B4-BE49-F238E27FC236}">
                <a16:creationId xmlns:a16="http://schemas.microsoft.com/office/drawing/2014/main" id="{4D1DB370-55DD-D6F5-DB1D-AFC6A0778773}"/>
              </a:ext>
            </a:extLst>
          </p:cNvPr>
          <p:cNvSpPr txBox="1">
            <a:spLocks/>
          </p:cNvSpPr>
          <p:nvPr/>
        </p:nvSpPr>
        <p:spPr>
          <a:xfrm>
            <a:off x="2024337" y="218017"/>
            <a:ext cx="8143401" cy="879946"/>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ptos Display"/>
              </a:rPr>
              <a:t>Time over Threshold Parameter</a:t>
            </a:r>
          </a:p>
        </p:txBody>
      </p:sp>
      <p:sp>
        <p:nvSpPr>
          <p:cNvPr id="3" name="TextBox 2">
            <a:extLst>
              <a:ext uri="{FF2B5EF4-FFF2-40B4-BE49-F238E27FC236}">
                <a16:creationId xmlns:a16="http://schemas.microsoft.com/office/drawing/2014/main" id="{ED97C86C-372F-6965-C2D6-743FA30C5FA6}"/>
              </a:ext>
            </a:extLst>
          </p:cNvPr>
          <p:cNvSpPr txBox="1"/>
          <p:nvPr/>
        </p:nvSpPr>
        <p:spPr>
          <a:xfrm>
            <a:off x="6036258" y="2443300"/>
            <a:ext cx="6099242" cy="3939540"/>
          </a:xfrm>
          <a:prstGeom prst="rect">
            <a:avLst/>
          </a:prstGeom>
          <a:noFill/>
        </p:spPr>
        <p:txBody>
          <a:bodyPr wrap="square">
            <a:spAutoFit/>
          </a:bodyPr>
          <a:lstStyle/>
          <a:p>
            <a:pPr marL="285750" indent="-285750">
              <a:buFont typeface="Arial" panose="020B0604020202020204" pitchFamily="34" charset="0"/>
              <a:buChar char="•"/>
            </a:pPr>
            <a:r>
              <a:rPr lang="en-US" dirty="0">
                <a:latin typeface="Aptos" panose="020B0004020202020204" pitchFamily="34" charset="0"/>
              </a:rPr>
              <a:t>M</a:t>
            </a:r>
            <a:r>
              <a:rPr lang="en-US" sz="1800" b="0" i="0" dirty="0">
                <a:effectLst/>
                <a:latin typeface="Aptos" panose="020B0004020202020204" pitchFamily="34" charset="0"/>
              </a:rPr>
              <a:t>easures </a:t>
            </a:r>
            <a:r>
              <a:rPr lang="en-US" sz="1800" b="1" i="0" dirty="0">
                <a:effectLst/>
                <a:latin typeface="Aptos" panose="020B0004020202020204" pitchFamily="34" charset="0"/>
              </a:rPr>
              <a:t>how long</a:t>
            </a:r>
            <a:r>
              <a:rPr lang="en-US" sz="1800" b="0" i="0" dirty="0">
                <a:effectLst/>
                <a:latin typeface="Aptos" panose="020B0004020202020204" pitchFamily="34" charset="0"/>
              </a:rPr>
              <a:t> </a:t>
            </a:r>
            <a:r>
              <a:rPr lang="en-US" dirty="0">
                <a:latin typeface="Aptos" panose="020B0004020202020204" pitchFamily="34" charset="0"/>
              </a:rPr>
              <a:t>the signal amplitude</a:t>
            </a:r>
            <a:r>
              <a:rPr lang="en-US" sz="1800" b="0" i="0" dirty="0">
                <a:effectLst/>
                <a:latin typeface="Aptos" panose="020B0004020202020204" pitchFamily="34" charset="0"/>
              </a:rPr>
              <a:t> stays above a certain offset (the “threshold”)</a:t>
            </a:r>
          </a:p>
          <a:p>
            <a:endParaRPr lang="en-US" dirty="0">
              <a:latin typeface="Aptos" panose="020B0004020202020204" pitchFamily="34" charset="0"/>
            </a:endParaRPr>
          </a:p>
          <a:p>
            <a:pPr marL="285750" indent="-285750" fontAlgn="base">
              <a:lnSpc>
                <a:spcPts val="1569"/>
              </a:lnSpc>
              <a:spcBef>
                <a:spcPts val="1200"/>
              </a:spcBef>
              <a:spcAft>
                <a:spcPts val="1200"/>
              </a:spcAft>
              <a:buFont typeface="Arial" panose="020B0604020202020204" pitchFamily="34" charset="0"/>
              <a:buChar char="•"/>
            </a:pPr>
            <a:r>
              <a:rPr lang="en-US" dirty="0"/>
              <a:t>If the signal amplitude is tall and wide—possibly by a neutron</a:t>
            </a:r>
          </a:p>
          <a:p>
            <a:pPr marL="285750" indent="-285750" fontAlgn="base">
              <a:lnSpc>
                <a:spcPts val="1569"/>
              </a:lnSpc>
              <a:spcBef>
                <a:spcPts val="1200"/>
              </a:spcBef>
              <a:spcAft>
                <a:spcPts val="1200"/>
              </a:spcAft>
              <a:buFont typeface="Arial" panose="020B0604020202020204" pitchFamily="34" charset="0"/>
              <a:buChar char="•"/>
            </a:pPr>
            <a:r>
              <a:rPr lang="en-US" dirty="0"/>
              <a:t>If it’s small and quick—possibly just noise or a gamma ray</a:t>
            </a:r>
          </a:p>
          <a:p>
            <a:pPr marL="285750" indent="-285750" fontAlgn="base">
              <a:lnSpc>
                <a:spcPts val="1569"/>
              </a:lnSpc>
              <a:spcBef>
                <a:spcPts val="1200"/>
              </a:spcBef>
              <a:spcAft>
                <a:spcPts val="1200"/>
              </a:spcAft>
              <a:buFont typeface="Arial" panose="020B0604020202020204" pitchFamily="34" charset="0"/>
              <a:buChar char="•"/>
            </a:pPr>
            <a:r>
              <a:rPr lang="en-US" dirty="0"/>
              <a:t>Cuts can be set to determine the characteristic of the neutrons</a:t>
            </a:r>
          </a:p>
          <a:p>
            <a:pPr fontAlgn="base">
              <a:lnSpc>
                <a:spcPts val="1569"/>
              </a:lnSpc>
              <a:spcBef>
                <a:spcPts val="1200"/>
              </a:spcBef>
              <a:spcAft>
                <a:spcPts val="1200"/>
              </a:spcAft>
            </a:pPr>
            <a:endParaRPr lang="en-US" dirty="0"/>
          </a:p>
          <a:p>
            <a:pPr marL="285750" indent="-285750">
              <a:buFont typeface="Arial" panose="020B0604020202020204" pitchFamily="34" charset="0"/>
              <a:buChar char="•"/>
            </a:pPr>
            <a:endParaRPr lang="en-US" sz="1800" b="0" i="0" dirty="0">
              <a:effectLst/>
              <a:latin typeface="Aptos" panose="020B0004020202020204" pitchFamily="34" charset="0"/>
            </a:endParaRPr>
          </a:p>
          <a:p>
            <a:pPr marL="285750" indent="-285750">
              <a:buFont typeface="Arial" panose="020B0604020202020204" pitchFamily="34" charset="0"/>
              <a:buChar char="•"/>
            </a:pPr>
            <a:endParaRPr lang="en-US" dirty="0"/>
          </a:p>
        </p:txBody>
      </p:sp>
      <p:sp>
        <p:nvSpPr>
          <p:cNvPr id="7" name="Slide Number Placeholder 6">
            <a:extLst>
              <a:ext uri="{FF2B5EF4-FFF2-40B4-BE49-F238E27FC236}">
                <a16:creationId xmlns:a16="http://schemas.microsoft.com/office/drawing/2014/main" id="{CF123EFF-BC83-1B68-0C43-08AE7E4DA463}"/>
              </a:ext>
            </a:extLst>
          </p:cNvPr>
          <p:cNvSpPr>
            <a:spLocks noGrp="1"/>
          </p:cNvSpPr>
          <p:nvPr>
            <p:ph type="sldNum" sz="quarter" idx="12"/>
          </p:nvPr>
        </p:nvSpPr>
        <p:spPr/>
        <p:txBody>
          <a:bodyPr/>
          <a:lstStyle/>
          <a:p>
            <a:fld id="{D57F1E4F-1CFF-5643-939E-217C01CDF565}" type="slidenum">
              <a:rPr lang="en-US" sz="2000" smtClean="0"/>
              <a:pPr/>
              <a:t>22</a:t>
            </a:fld>
            <a:endParaRPr lang="en-US" sz="2000" dirty="0"/>
          </a:p>
        </p:txBody>
      </p:sp>
      <p:sp>
        <p:nvSpPr>
          <p:cNvPr id="8" name="TextBox 7">
            <a:extLst>
              <a:ext uri="{FF2B5EF4-FFF2-40B4-BE49-F238E27FC236}">
                <a16:creationId xmlns:a16="http://schemas.microsoft.com/office/drawing/2014/main" id="{0B69E2DD-7B7F-8740-B728-C52F2E1EBCA8}"/>
              </a:ext>
            </a:extLst>
          </p:cNvPr>
          <p:cNvSpPr txBox="1"/>
          <p:nvPr/>
        </p:nvSpPr>
        <p:spPr>
          <a:xfrm>
            <a:off x="953346" y="1527606"/>
            <a:ext cx="4176074" cy="369332"/>
          </a:xfrm>
          <a:prstGeom prst="rect">
            <a:avLst/>
          </a:prstGeom>
          <a:noFill/>
        </p:spPr>
        <p:txBody>
          <a:bodyPr wrap="square" rtlCol="0">
            <a:spAutoFit/>
          </a:bodyPr>
          <a:lstStyle/>
          <a:p>
            <a:pPr algn="ctr"/>
            <a:r>
              <a:rPr lang="en-US" u="sng" dirty="0">
                <a:solidFill>
                  <a:schemeClr val="bg1"/>
                </a:solidFill>
              </a:rPr>
              <a:t>The Time over Threshold (</a:t>
            </a:r>
            <a:r>
              <a:rPr lang="en-US" u="sng" dirty="0" err="1">
                <a:solidFill>
                  <a:schemeClr val="bg1"/>
                </a:solidFill>
              </a:rPr>
              <a:t>ToT</a:t>
            </a:r>
            <a:r>
              <a:rPr lang="en-US" u="sng" dirty="0">
                <a:solidFill>
                  <a:schemeClr val="bg1"/>
                </a:solidFill>
              </a:rPr>
              <a:t>) parameter</a:t>
            </a:r>
          </a:p>
        </p:txBody>
      </p:sp>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FCD46F64-8AED-48A7-8BF1-352FEC7DAB3D}"/>
                  </a:ext>
                </a:extLst>
              </p14:cNvPr>
              <p14:cNvContentPartPr/>
              <p14:nvPr/>
            </p14:nvContentPartPr>
            <p14:xfrm>
              <a:off x="2241757" y="3429000"/>
              <a:ext cx="1457640" cy="773280"/>
            </p14:xfrm>
          </p:contentPart>
        </mc:Choice>
        <mc:Fallback xmlns="">
          <p:pic>
            <p:nvPicPr>
              <p:cNvPr id="12" name="Ink 11">
                <a:extLst>
                  <a:ext uri="{FF2B5EF4-FFF2-40B4-BE49-F238E27FC236}">
                    <a16:creationId xmlns:a16="http://schemas.microsoft.com/office/drawing/2014/main" id="{FCD46F64-8AED-48A7-8BF1-352FEC7DAB3D}"/>
                  </a:ext>
                </a:extLst>
              </p:cNvPr>
              <p:cNvPicPr/>
              <p:nvPr/>
            </p:nvPicPr>
            <p:blipFill>
              <a:blip r:embed="rId7"/>
              <a:stretch>
                <a:fillRect/>
              </a:stretch>
            </p:blipFill>
            <p:spPr>
              <a:xfrm>
                <a:off x="2187770" y="3321000"/>
                <a:ext cx="1565253" cy="988920"/>
              </a:xfrm>
              <a:prstGeom prst="rect">
                <a:avLst/>
              </a:prstGeom>
            </p:spPr>
          </p:pic>
        </mc:Fallback>
      </mc:AlternateContent>
      <p:pic>
        <p:nvPicPr>
          <p:cNvPr id="5" name="Picture 4">
            <a:extLst>
              <a:ext uri="{FF2B5EF4-FFF2-40B4-BE49-F238E27FC236}">
                <a16:creationId xmlns:a16="http://schemas.microsoft.com/office/drawing/2014/main" id="{A93FBF1E-F8CC-E27B-1C15-2AAFA1D01F50}"/>
              </a:ext>
            </a:extLst>
          </p:cNvPr>
          <p:cNvPicPr>
            <a:picLocks noChangeAspect="1"/>
          </p:cNvPicPr>
          <p:nvPr/>
        </p:nvPicPr>
        <p:blipFill>
          <a:blip r:embed="rId8"/>
          <a:stretch>
            <a:fillRect/>
          </a:stretch>
        </p:blipFill>
        <p:spPr>
          <a:xfrm>
            <a:off x="624832" y="5051106"/>
            <a:ext cx="5264421" cy="1416123"/>
          </a:xfrm>
          <a:prstGeom prst="rect">
            <a:avLst/>
          </a:prstGeom>
        </p:spPr>
      </p:pic>
      <p:pic>
        <p:nvPicPr>
          <p:cNvPr id="2" name="Picture 1">
            <a:extLst>
              <a:ext uri="{FF2B5EF4-FFF2-40B4-BE49-F238E27FC236}">
                <a16:creationId xmlns:a16="http://schemas.microsoft.com/office/drawing/2014/main" id="{6430E68D-9543-9BF0-4F6B-C30959EF2FAC}"/>
              </a:ext>
            </a:extLst>
          </p:cNvPr>
          <p:cNvPicPr>
            <a:picLocks noChangeAspect="1"/>
          </p:cNvPicPr>
          <p:nvPr/>
        </p:nvPicPr>
        <p:blipFill>
          <a:blip r:embed="rId9"/>
          <a:stretch>
            <a:fillRect/>
          </a:stretch>
        </p:blipFill>
        <p:spPr>
          <a:xfrm>
            <a:off x="146994" y="36882"/>
            <a:ext cx="834229" cy="834229"/>
          </a:xfrm>
          <a:prstGeom prst="rect">
            <a:avLst/>
          </a:prstGeom>
        </p:spPr>
      </p:pic>
    </p:spTree>
    <p:extLst>
      <p:ext uri="{BB962C8B-B14F-4D97-AF65-F5344CB8AC3E}">
        <p14:creationId xmlns:p14="http://schemas.microsoft.com/office/powerpoint/2010/main" val="312808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43EA38-CE33-A869-DA75-F34FDCB695D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E01B54B-BA38-DB47-DA0C-697D10888081}"/>
              </a:ext>
            </a:extLst>
          </p:cNvPr>
          <p:cNvSpPr txBox="1">
            <a:spLocks/>
          </p:cNvSpPr>
          <p:nvPr/>
        </p:nvSpPr>
        <p:spPr>
          <a:xfrm>
            <a:off x="1570968" y="312375"/>
            <a:ext cx="9050063" cy="879946"/>
          </a:xfrm>
          <a:prstGeom prst="rect">
            <a:avLst/>
          </a:prstGeom>
        </p:spPr>
        <p:txBody>
          <a:bodyPr lIns="91440" tIns="45720" rIns="91440" bIns="4572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ptos Display"/>
              </a:rPr>
              <a:t>How the detector knows it’s a neutron</a:t>
            </a:r>
          </a:p>
        </p:txBody>
      </p:sp>
      <p:pic>
        <p:nvPicPr>
          <p:cNvPr id="5" name="Picture 4" descr="A diagram of a discriminator&#10;&#10;AI-generated content may be incorrect.">
            <a:extLst>
              <a:ext uri="{FF2B5EF4-FFF2-40B4-BE49-F238E27FC236}">
                <a16:creationId xmlns:a16="http://schemas.microsoft.com/office/drawing/2014/main" id="{1272663A-1FA6-A48F-819C-E4299A188B5D}"/>
              </a:ext>
            </a:extLst>
          </p:cNvPr>
          <p:cNvPicPr>
            <a:picLocks noChangeAspect="1"/>
          </p:cNvPicPr>
          <p:nvPr/>
        </p:nvPicPr>
        <p:blipFill>
          <a:blip r:embed="rId2"/>
          <a:stretch>
            <a:fillRect/>
          </a:stretch>
        </p:blipFill>
        <p:spPr>
          <a:xfrm>
            <a:off x="363501" y="1877306"/>
            <a:ext cx="4954481" cy="3103387"/>
          </a:xfrm>
          <a:prstGeom prst="rect">
            <a:avLst/>
          </a:prstGeom>
        </p:spPr>
      </p:pic>
      <p:sp>
        <p:nvSpPr>
          <p:cNvPr id="7" name="Slide Number Placeholder 6">
            <a:extLst>
              <a:ext uri="{FF2B5EF4-FFF2-40B4-BE49-F238E27FC236}">
                <a16:creationId xmlns:a16="http://schemas.microsoft.com/office/drawing/2014/main" id="{44091547-2C3E-719F-0567-4418F0BC64A6}"/>
              </a:ext>
            </a:extLst>
          </p:cNvPr>
          <p:cNvSpPr>
            <a:spLocks noGrp="1"/>
          </p:cNvSpPr>
          <p:nvPr>
            <p:ph type="sldNum" sz="quarter" idx="12"/>
          </p:nvPr>
        </p:nvSpPr>
        <p:spPr/>
        <p:txBody>
          <a:bodyPr/>
          <a:lstStyle/>
          <a:p>
            <a:fld id="{D57F1E4F-1CFF-5643-939E-217C01CDF565}" type="slidenum">
              <a:rPr lang="en-US" sz="2000" smtClean="0"/>
              <a:pPr/>
              <a:t>23</a:t>
            </a:fld>
            <a:endParaRPr lang="en-US" sz="2000" dirty="0"/>
          </a:p>
        </p:txBody>
      </p:sp>
      <p:graphicFrame>
        <p:nvGraphicFramePr>
          <p:cNvPr id="8" name="Diagram 7">
            <a:extLst>
              <a:ext uri="{FF2B5EF4-FFF2-40B4-BE49-F238E27FC236}">
                <a16:creationId xmlns:a16="http://schemas.microsoft.com/office/drawing/2014/main" id="{839BB587-1645-BAED-9C73-7DCFD329D6B7}"/>
              </a:ext>
            </a:extLst>
          </p:cNvPr>
          <p:cNvGraphicFramePr/>
          <p:nvPr>
            <p:extLst>
              <p:ext uri="{D42A27DB-BD31-4B8C-83A1-F6EECF244321}">
                <p14:modId xmlns:p14="http://schemas.microsoft.com/office/powerpoint/2010/main" val="1851677234"/>
              </p:ext>
            </p:extLst>
          </p:nvPr>
        </p:nvGraphicFramePr>
        <p:xfrm>
          <a:off x="5614880" y="1414041"/>
          <a:ext cx="6213619" cy="4234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A2222265-9126-71A2-C762-B7AFD474EEC2}"/>
              </a:ext>
            </a:extLst>
          </p:cNvPr>
          <p:cNvPicPr>
            <a:picLocks noChangeAspect="1"/>
          </p:cNvPicPr>
          <p:nvPr/>
        </p:nvPicPr>
        <p:blipFill>
          <a:blip r:embed="rId8"/>
          <a:stretch>
            <a:fillRect/>
          </a:stretch>
        </p:blipFill>
        <p:spPr>
          <a:xfrm>
            <a:off x="146994" y="36882"/>
            <a:ext cx="834229" cy="834229"/>
          </a:xfrm>
          <a:prstGeom prst="rect">
            <a:avLst/>
          </a:prstGeom>
        </p:spPr>
      </p:pic>
    </p:spTree>
    <p:extLst>
      <p:ext uri="{BB962C8B-B14F-4D97-AF65-F5344CB8AC3E}">
        <p14:creationId xmlns:p14="http://schemas.microsoft.com/office/powerpoint/2010/main" val="378188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B015B363-9D6C-FD65-7DD3-5BEF4595FA97}"/>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9E04FD75-3217-7CC2-5DE8-86E5FA44A87D}"/>
              </a:ext>
            </a:extLst>
          </p:cNvPr>
          <p:cNvSpPr/>
          <p:nvPr/>
        </p:nvSpPr>
        <p:spPr>
          <a:xfrm>
            <a:off x="438911" y="2612035"/>
            <a:ext cx="3783805" cy="128182"/>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A81A695-6395-BE19-2246-45321C12E35F}"/>
              </a:ext>
            </a:extLst>
          </p:cNvPr>
          <p:cNvSpPr/>
          <p:nvPr/>
        </p:nvSpPr>
        <p:spPr>
          <a:xfrm>
            <a:off x="438912" y="1987858"/>
            <a:ext cx="3783805" cy="128182"/>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9150451-1711-A47F-E004-888871F11BF5}"/>
              </a:ext>
            </a:extLst>
          </p:cNvPr>
          <p:cNvSpPr/>
          <p:nvPr/>
        </p:nvSpPr>
        <p:spPr>
          <a:xfrm>
            <a:off x="4222716" y="1806819"/>
            <a:ext cx="1994020" cy="5066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6B5BED90-0B24-C04A-42FA-098362AAFDE6}"/>
              </a:ext>
            </a:extLst>
          </p:cNvPr>
          <p:cNvSpPr/>
          <p:nvPr/>
        </p:nvSpPr>
        <p:spPr>
          <a:xfrm>
            <a:off x="4227301" y="2439813"/>
            <a:ext cx="1994019" cy="5066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D9DC863-433B-404E-F59B-0040D47225D4}"/>
              </a:ext>
            </a:extLst>
          </p:cNvPr>
          <p:cNvSpPr/>
          <p:nvPr/>
        </p:nvSpPr>
        <p:spPr>
          <a:xfrm>
            <a:off x="4222717" y="3094442"/>
            <a:ext cx="1994019" cy="5066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3C3CEA21-AA6D-E9DD-BF4C-3D70E409215E}"/>
              </a:ext>
            </a:extLst>
          </p:cNvPr>
          <p:cNvSpPr/>
          <p:nvPr/>
        </p:nvSpPr>
        <p:spPr>
          <a:xfrm>
            <a:off x="4222718" y="3819776"/>
            <a:ext cx="1994018" cy="5066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3E80BE5-6504-F609-09ED-F9FFF5DA0B14}"/>
              </a:ext>
            </a:extLst>
          </p:cNvPr>
          <p:cNvSpPr/>
          <p:nvPr/>
        </p:nvSpPr>
        <p:spPr>
          <a:xfrm>
            <a:off x="438911" y="3283671"/>
            <a:ext cx="3783805" cy="128182"/>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A8FFA8E-4980-8B4C-575E-9121F7C78087}"/>
              </a:ext>
            </a:extLst>
          </p:cNvPr>
          <p:cNvSpPr/>
          <p:nvPr/>
        </p:nvSpPr>
        <p:spPr>
          <a:xfrm>
            <a:off x="438911" y="4009005"/>
            <a:ext cx="3783805" cy="128182"/>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8D831F78-8834-08C4-AC66-BC7A974B9EF4}"/>
              </a:ext>
            </a:extLst>
          </p:cNvPr>
          <p:cNvCxnSpPr>
            <a:stCxn id="18" idx="1"/>
            <a:endCxn id="18" idx="3"/>
          </p:cNvCxnSpPr>
          <p:nvPr/>
        </p:nvCxnSpPr>
        <p:spPr>
          <a:xfrm>
            <a:off x="438912" y="2051949"/>
            <a:ext cx="3783805"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4" name="Picture 33" descr="A diagram of a graph&#10;&#10;AI-generated content may be incorrect.">
            <a:extLst>
              <a:ext uri="{FF2B5EF4-FFF2-40B4-BE49-F238E27FC236}">
                <a16:creationId xmlns:a16="http://schemas.microsoft.com/office/drawing/2014/main" id="{F783D7E3-193C-B1BC-4451-DAE58516C91B}"/>
              </a:ext>
            </a:extLst>
          </p:cNvPr>
          <p:cNvPicPr>
            <a:picLocks noChangeAspect="1"/>
          </p:cNvPicPr>
          <p:nvPr/>
        </p:nvPicPr>
        <p:blipFill>
          <a:blip r:embed="rId3"/>
          <a:stretch>
            <a:fillRect/>
          </a:stretch>
        </p:blipFill>
        <p:spPr>
          <a:xfrm>
            <a:off x="7908792" y="1806819"/>
            <a:ext cx="3658365" cy="2347927"/>
          </a:xfrm>
          <a:prstGeom prst="rect">
            <a:avLst/>
          </a:prstGeom>
        </p:spPr>
      </p:pic>
      <p:sp>
        <p:nvSpPr>
          <p:cNvPr id="35" name="Oval 34">
            <a:extLst>
              <a:ext uri="{FF2B5EF4-FFF2-40B4-BE49-F238E27FC236}">
                <a16:creationId xmlns:a16="http://schemas.microsoft.com/office/drawing/2014/main" id="{4871D15C-C2E0-1029-FB1B-FAA99E1B1741}"/>
              </a:ext>
            </a:extLst>
          </p:cNvPr>
          <p:cNvSpPr/>
          <p:nvPr/>
        </p:nvSpPr>
        <p:spPr>
          <a:xfrm>
            <a:off x="8375904" y="2176299"/>
            <a:ext cx="118872" cy="1371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4F1A0D41-B425-EABC-B3ED-473140B0AF10}"/>
              </a:ext>
            </a:extLst>
          </p:cNvPr>
          <p:cNvSpPr/>
          <p:nvPr/>
        </p:nvSpPr>
        <p:spPr>
          <a:xfrm rot="5400000">
            <a:off x="5901473" y="2565091"/>
            <a:ext cx="2519595" cy="945677"/>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008080"/>
              </a:highlight>
            </a:endParaRPr>
          </a:p>
        </p:txBody>
      </p:sp>
      <p:sp>
        <p:nvSpPr>
          <p:cNvPr id="37" name="Rectangle 36">
            <a:extLst>
              <a:ext uri="{FF2B5EF4-FFF2-40B4-BE49-F238E27FC236}">
                <a16:creationId xmlns:a16="http://schemas.microsoft.com/office/drawing/2014/main" id="{D1FF1E9B-B627-81B1-F8FE-C3751316B8E2}"/>
              </a:ext>
            </a:extLst>
          </p:cNvPr>
          <p:cNvSpPr/>
          <p:nvPr/>
        </p:nvSpPr>
        <p:spPr>
          <a:xfrm>
            <a:off x="6216736" y="1987858"/>
            <a:ext cx="462527" cy="12817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D6E6B99-8FA3-FE05-CDDE-7B53752F6ECF}"/>
              </a:ext>
            </a:extLst>
          </p:cNvPr>
          <p:cNvSpPr/>
          <p:nvPr/>
        </p:nvSpPr>
        <p:spPr>
          <a:xfrm>
            <a:off x="6216736" y="2631930"/>
            <a:ext cx="462527" cy="12817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BF53D52-BA83-ACAC-0A95-543AB6F638BA}"/>
              </a:ext>
            </a:extLst>
          </p:cNvPr>
          <p:cNvSpPr/>
          <p:nvPr/>
        </p:nvSpPr>
        <p:spPr>
          <a:xfrm>
            <a:off x="6216735" y="3273083"/>
            <a:ext cx="462527" cy="12817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E634D32-23F4-1C0D-C2CF-98813C25BB1A}"/>
              </a:ext>
            </a:extLst>
          </p:cNvPr>
          <p:cNvSpPr/>
          <p:nvPr/>
        </p:nvSpPr>
        <p:spPr>
          <a:xfrm>
            <a:off x="6216735" y="4009005"/>
            <a:ext cx="462527" cy="12817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diagram of a graph&#10;&#10;AI-generated content may be incorrect.">
            <a:extLst>
              <a:ext uri="{FF2B5EF4-FFF2-40B4-BE49-F238E27FC236}">
                <a16:creationId xmlns:a16="http://schemas.microsoft.com/office/drawing/2014/main" id="{E62FAD99-CC63-4073-5E13-34482F6207E7}"/>
              </a:ext>
            </a:extLst>
          </p:cNvPr>
          <p:cNvPicPr>
            <a:picLocks noChangeAspect="1"/>
          </p:cNvPicPr>
          <p:nvPr/>
        </p:nvPicPr>
        <p:blipFill>
          <a:blip r:embed="rId3"/>
          <a:stretch>
            <a:fillRect/>
          </a:stretch>
        </p:blipFill>
        <p:spPr>
          <a:xfrm>
            <a:off x="7908792" y="4326416"/>
            <a:ext cx="3658365" cy="2347927"/>
          </a:xfrm>
          <a:prstGeom prst="rect">
            <a:avLst/>
          </a:prstGeom>
        </p:spPr>
      </p:pic>
      <p:cxnSp>
        <p:nvCxnSpPr>
          <p:cNvPr id="42" name="Straight Connector 41">
            <a:extLst>
              <a:ext uri="{FF2B5EF4-FFF2-40B4-BE49-F238E27FC236}">
                <a16:creationId xmlns:a16="http://schemas.microsoft.com/office/drawing/2014/main" id="{A492A506-B65E-4F63-637E-6CB8874B6A13}"/>
              </a:ext>
            </a:extLst>
          </p:cNvPr>
          <p:cNvCxnSpPr/>
          <p:nvPr/>
        </p:nvCxnSpPr>
        <p:spPr>
          <a:xfrm>
            <a:off x="438911" y="3351836"/>
            <a:ext cx="3783805"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66D29EE7-420C-695E-97AC-E62BBE1C37F7}"/>
              </a:ext>
            </a:extLst>
          </p:cNvPr>
          <p:cNvSpPr/>
          <p:nvPr/>
        </p:nvSpPr>
        <p:spPr>
          <a:xfrm>
            <a:off x="8375904" y="4726442"/>
            <a:ext cx="118872" cy="1371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6CAEFF8-EE89-733E-7234-471AD1A28CCA}"/>
              </a:ext>
            </a:extLst>
          </p:cNvPr>
          <p:cNvSpPr txBox="1"/>
          <p:nvPr/>
        </p:nvSpPr>
        <p:spPr>
          <a:xfrm>
            <a:off x="4222716" y="1485900"/>
            <a:ext cx="1873284" cy="369332"/>
          </a:xfrm>
          <a:prstGeom prst="rect">
            <a:avLst/>
          </a:prstGeom>
          <a:noFill/>
        </p:spPr>
        <p:txBody>
          <a:bodyPr wrap="square" rtlCol="0">
            <a:spAutoFit/>
          </a:bodyPr>
          <a:lstStyle/>
          <a:p>
            <a:r>
              <a:rPr lang="en-US"/>
              <a:t>DISCRIMINATORS</a:t>
            </a:r>
          </a:p>
        </p:txBody>
      </p:sp>
      <p:sp>
        <p:nvSpPr>
          <p:cNvPr id="45" name="TextBox 44">
            <a:extLst>
              <a:ext uri="{FF2B5EF4-FFF2-40B4-BE49-F238E27FC236}">
                <a16:creationId xmlns:a16="http://schemas.microsoft.com/office/drawing/2014/main" id="{2389C641-BE53-BB8F-E213-65430E57919D}"/>
              </a:ext>
            </a:extLst>
          </p:cNvPr>
          <p:cNvSpPr txBox="1"/>
          <p:nvPr/>
        </p:nvSpPr>
        <p:spPr>
          <a:xfrm>
            <a:off x="6216735" y="1380112"/>
            <a:ext cx="2127505" cy="369332"/>
          </a:xfrm>
          <a:prstGeom prst="rect">
            <a:avLst/>
          </a:prstGeom>
          <a:noFill/>
        </p:spPr>
        <p:txBody>
          <a:bodyPr wrap="square" rtlCol="0">
            <a:spAutoFit/>
          </a:bodyPr>
          <a:lstStyle/>
          <a:p>
            <a:r>
              <a:rPr lang="en-US"/>
              <a:t>COINCIDENCE UNIT</a:t>
            </a:r>
          </a:p>
        </p:txBody>
      </p:sp>
      <p:sp>
        <p:nvSpPr>
          <p:cNvPr id="46" name="TextBox 45">
            <a:extLst>
              <a:ext uri="{FF2B5EF4-FFF2-40B4-BE49-F238E27FC236}">
                <a16:creationId xmlns:a16="http://schemas.microsoft.com/office/drawing/2014/main" id="{AD37BAA3-D7CC-250E-4412-F1B4A0494DAC}"/>
              </a:ext>
            </a:extLst>
          </p:cNvPr>
          <p:cNvSpPr txBox="1"/>
          <p:nvPr/>
        </p:nvSpPr>
        <p:spPr>
          <a:xfrm>
            <a:off x="6797952" y="3152505"/>
            <a:ext cx="836157" cy="369332"/>
          </a:xfrm>
          <a:prstGeom prst="rect">
            <a:avLst/>
          </a:prstGeom>
          <a:noFill/>
        </p:spPr>
        <p:txBody>
          <a:bodyPr wrap="square" rtlCol="0">
            <a:spAutoFit/>
          </a:bodyPr>
          <a:lstStyle/>
          <a:p>
            <a:r>
              <a:rPr lang="en-US" b="1">
                <a:solidFill>
                  <a:srgbClr val="FF0000"/>
                </a:solidFill>
                <a:latin typeface="Aptos" panose="020B0004020202020204" pitchFamily="34" charset="0"/>
              </a:rPr>
              <a:t>HIGH</a:t>
            </a:r>
          </a:p>
        </p:txBody>
      </p:sp>
      <p:sp>
        <p:nvSpPr>
          <p:cNvPr id="47" name="TextBox 46">
            <a:extLst>
              <a:ext uri="{FF2B5EF4-FFF2-40B4-BE49-F238E27FC236}">
                <a16:creationId xmlns:a16="http://schemas.microsoft.com/office/drawing/2014/main" id="{3383B4D3-BFF8-DE88-52FC-1E5304410B0A}"/>
              </a:ext>
            </a:extLst>
          </p:cNvPr>
          <p:cNvSpPr txBox="1"/>
          <p:nvPr/>
        </p:nvSpPr>
        <p:spPr>
          <a:xfrm>
            <a:off x="6797952" y="1910321"/>
            <a:ext cx="836157" cy="369332"/>
          </a:xfrm>
          <a:prstGeom prst="rect">
            <a:avLst/>
          </a:prstGeom>
          <a:noFill/>
        </p:spPr>
        <p:txBody>
          <a:bodyPr wrap="square" rtlCol="0">
            <a:spAutoFit/>
          </a:bodyPr>
          <a:lstStyle/>
          <a:p>
            <a:r>
              <a:rPr lang="en-US" b="1">
                <a:solidFill>
                  <a:srgbClr val="FF0000"/>
                </a:solidFill>
                <a:latin typeface="Aptos" panose="020B0004020202020204" pitchFamily="34" charset="0"/>
              </a:rPr>
              <a:t>HIGH</a:t>
            </a:r>
          </a:p>
        </p:txBody>
      </p:sp>
      <p:sp>
        <p:nvSpPr>
          <p:cNvPr id="54" name="Rectangle 53">
            <a:extLst>
              <a:ext uri="{FF2B5EF4-FFF2-40B4-BE49-F238E27FC236}">
                <a16:creationId xmlns:a16="http://schemas.microsoft.com/office/drawing/2014/main" id="{4147D5E3-73F0-E752-50B7-EA926B2454D9}"/>
              </a:ext>
            </a:extLst>
          </p:cNvPr>
          <p:cNvSpPr/>
          <p:nvPr/>
        </p:nvSpPr>
        <p:spPr>
          <a:xfrm flipH="1">
            <a:off x="7148028" y="4306684"/>
            <a:ext cx="96791" cy="107810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1400D614-9B92-6A30-DC34-11ADC082D1D9}"/>
              </a:ext>
            </a:extLst>
          </p:cNvPr>
          <p:cNvSpPr/>
          <p:nvPr/>
        </p:nvSpPr>
        <p:spPr>
          <a:xfrm>
            <a:off x="1018655" y="5367779"/>
            <a:ext cx="6681213" cy="483489"/>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9519F5F6-DD07-7ED0-8A37-20E6C50BF888}"/>
              </a:ext>
            </a:extLst>
          </p:cNvPr>
          <p:cNvSpPr/>
          <p:nvPr/>
        </p:nvSpPr>
        <p:spPr>
          <a:xfrm>
            <a:off x="1018656" y="5360279"/>
            <a:ext cx="4114800" cy="483489"/>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4ED3DC8A-C074-93FD-3341-BEEFBCCCA047}"/>
              </a:ext>
            </a:extLst>
          </p:cNvPr>
          <p:cNvSpPr txBox="1"/>
          <p:nvPr/>
        </p:nvSpPr>
        <p:spPr>
          <a:xfrm>
            <a:off x="1005225" y="4996640"/>
            <a:ext cx="3354036" cy="369332"/>
          </a:xfrm>
          <a:prstGeom prst="rect">
            <a:avLst/>
          </a:prstGeom>
          <a:noFill/>
        </p:spPr>
        <p:txBody>
          <a:bodyPr wrap="square" rtlCol="0">
            <a:spAutoFit/>
          </a:bodyPr>
          <a:lstStyle/>
          <a:p>
            <a:r>
              <a:rPr lang="en-US" err="1"/>
              <a:t>ToT</a:t>
            </a:r>
            <a:r>
              <a:rPr lang="en-US"/>
              <a:t> CALCULATION COUNTER</a:t>
            </a:r>
          </a:p>
        </p:txBody>
      </p:sp>
      <p:sp>
        <p:nvSpPr>
          <p:cNvPr id="60" name="Rectangle 59">
            <a:extLst>
              <a:ext uri="{FF2B5EF4-FFF2-40B4-BE49-F238E27FC236}">
                <a16:creationId xmlns:a16="http://schemas.microsoft.com/office/drawing/2014/main" id="{0B256B9E-9331-F0DB-0111-506245079F1D}"/>
              </a:ext>
            </a:extLst>
          </p:cNvPr>
          <p:cNvSpPr/>
          <p:nvPr/>
        </p:nvSpPr>
        <p:spPr>
          <a:xfrm flipH="1">
            <a:off x="5027244" y="5843768"/>
            <a:ext cx="106212" cy="623101"/>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1767A634-5297-CF2A-5725-DFBD5C2AB847}"/>
              </a:ext>
            </a:extLst>
          </p:cNvPr>
          <p:cNvSpPr/>
          <p:nvPr/>
        </p:nvSpPr>
        <p:spPr>
          <a:xfrm>
            <a:off x="3856828" y="6190854"/>
            <a:ext cx="2479985" cy="483489"/>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Pulse produced based on </a:t>
            </a:r>
            <a:r>
              <a:rPr lang="en-US" dirty="0" err="1"/>
              <a:t>ToT</a:t>
            </a:r>
            <a:r>
              <a:rPr lang="en-US" dirty="0"/>
              <a:t> value</a:t>
            </a:r>
          </a:p>
        </p:txBody>
      </p:sp>
      <p:sp>
        <p:nvSpPr>
          <p:cNvPr id="62" name="Title 1">
            <a:extLst>
              <a:ext uri="{FF2B5EF4-FFF2-40B4-BE49-F238E27FC236}">
                <a16:creationId xmlns:a16="http://schemas.microsoft.com/office/drawing/2014/main" id="{3A7180F7-5226-970B-188D-BE478C819684}"/>
              </a:ext>
            </a:extLst>
          </p:cNvPr>
          <p:cNvSpPr txBox="1">
            <a:spLocks/>
          </p:cNvSpPr>
          <p:nvPr/>
        </p:nvSpPr>
        <p:spPr>
          <a:xfrm>
            <a:off x="2024337" y="218017"/>
            <a:ext cx="8143401" cy="879946"/>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ptos Display"/>
              </a:rPr>
              <a:t>Simulation of neutron detection</a:t>
            </a:r>
          </a:p>
        </p:txBody>
      </p:sp>
      <p:sp>
        <p:nvSpPr>
          <p:cNvPr id="2" name="Slide Number Placeholder 1">
            <a:extLst>
              <a:ext uri="{FF2B5EF4-FFF2-40B4-BE49-F238E27FC236}">
                <a16:creationId xmlns:a16="http://schemas.microsoft.com/office/drawing/2014/main" id="{6402400F-E23C-63F6-62D2-30430A59B85F}"/>
              </a:ext>
            </a:extLst>
          </p:cNvPr>
          <p:cNvSpPr>
            <a:spLocks noGrp="1"/>
          </p:cNvSpPr>
          <p:nvPr>
            <p:ph type="sldNum" sz="quarter" idx="12"/>
          </p:nvPr>
        </p:nvSpPr>
        <p:spPr/>
        <p:txBody>
          <a:bodyPr/>
          <a:lstStyle/>
          <a:p>
            <a:fld id="{D57F1E4F-1CFF-5643-939E-217C01CDF565}" type="slidenum">
              <a:rPr lang="en-US" smtClean="0"/>
              <a:pPr/>
              <a:t>24</a:t>
            </a:fld>
            <a:endParaRPr lang="en-US"/>
          </a:p>
        </p:txBody>
      </p:sp>
      <p:pic>
        <p:nvPicPr>
          <p:cNvPr id="3" name="Picture 2">
            <a:extLst>
              <a:ext uri="{FF2B5EF4-FFF2-40B4-BE49-F238E27FC236}">
                <a16:creationId xmlns:a16="http://schemas.microsoft.com/office/drawing/2014/main" id="{8B050F26-DA3B-CF25-8841-500C3D3437FF}"/>
              </a:ext>
            </a:extLst>
          </p:cNvPr>
          <p:cNvPicPr>
            <a:picLocks noChangeAspect="1"/>
          </p:cNvPicPr>
          <p:nvPr/>
        </p:nvPicPr>
        <p:blipFill>
          <a:blip r:embed="rId4"/>
          <a:stretch>
            <a:fillRect/>
          </a:stretch>
        </p:blipFill>
        <p:spPr>
          <a:xfrm>
            <a:off x="146994" y="36882"/>
            <a:ext cx="834229" cy="834229"/>
          </a:xfrm>
          <a:prstGeom prst="rect">
            <a:avLst/>
          </a:prstGeom>
        </p:spPr>
      </p:pic>
      <p:sp>
        <p:nvSpPr>
          <p:cNvPr id="4" name="Slide Number Placeholder 6">
            <a:extLst>
              <a:ext uri="{FF2B5EF4-FFF2-40B4-BE49-F238E27FC236}">
                <a16:creationId xmlns:a16="http://schemas.microsoft.com/office/drawing/2014/main" id="{98C9D508-5CE4-C965-D6F4-3CBE0C9A7F59}"/>
              </a:ext>
            </a:extLst>
          </p:cNvPr>
          <p:cNvSpPr txBox="1">
            <a:spLocks/>
          </p:cNvSpPr>
          <p:nvPr/>
        </p:nvSpPr>
        <p:spPr>
          <a:xfrm>
            <a:off x="11578732" y="6190854"/>
            <a:ext cx="551167" cy="3778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000" smtClean="0"/>
              <a:pPr/>
              <a:t>24</a:t>
            </a:fld>
            <a:endParaRPr lang="en-US" sz="2000" dirty="0"/>
          </a:p>
        </p:txBody>
      </p:sp>
    </p:spTree>
    <p:extLst>
      <p:ext uri="{BB962C8B-B14F-4D97-AF65-F5344CB8AC3E}">
        <p14:creationId xmlns:p14="http://schemas.microsoft.com/office/powerpoint/2010/main" val="408131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600"/>
                                        <p:tgtEl>
                                          <p:spTgt spid="26"/>
                                        </p:tgtEl>
                                      </p:cBhvr>
                                    </p:animEffect>
                                  </p:childTnLst>
                                </p:cTn>
                              </p:par>
                              <p:par>
                                <p:cTn id="8" presetID="0" presetClass="path" presetSubtype="0" accel="50000" decel="50000" fill="hold" grpId="0" nodeType="withEffect">
                                  <p:stCondLst>
                                    <p:cond delay="200"/>
                                  </p:stCondLst>
                                  <p:childTnLst>
                                    <p:animMotion origin="layout" path="M 2.22045E-16 1.85185E-6 L 2.22045E-16 0.00023 C 0.0013 0.00393 0.0026 0.0081 0.0043 0.0118 C 0.00482 0.01319 0.00586 0.01342 0.00638 0.01458 C 0.00833 0.01875 0.00755 0.01967 0.00872 0.02384 C 0.0112 0.03356 0.00898 0.02153 0.01159 0.0331 C 0.01211 0.03588 0.0125 0.03866 0.01302 0.0412 C 0.01328 0.04259 0.01354 0.04375 0.0138 0.04514 C 0.01406 0.04699 0.01419 0.04884 0.01458 0.05046 C 0.01497 0.05231 0.01563 0.05416 0.01602 0.05579 C 0.01628 0.05717 0.01628 0.05856 0.01667 0.05995 C 0.01732 0.0618 0.0181 0.06342 0.01888 0.06528 C 0.01927 0.06736 0.01979 0.07222 0.02044 0.07454 C 0.02161 0.07916 0.02318 0.0831 0.02409 0.08796 C 0.02422 0.08912 0.02448 0.09051 0.02474 0.0919 C 0.02526 0.09375 0.02591 0.09537 0.0263 0.09722 C 0.02669 0.09884 0.02656 0.10092 0.02708 0.10254 C 0.02721 0.10393 0.02799 0.10509 0.02839 0.10648 C 0.02969 0.11111 0.02865 0.11065 0.02995 0.11597 C 0.03073 0.11944 0.03203 0.12291 0.03281 0.12662 C 0.03333 0.1287 0.03359 0.13125 0.03424 0.1331 C 0.0349 0.13472 0.03581 0.13588 0.03646 0.13727 C 0.03672 0.13866 0.03685 0.14004 0.03724 0.1412 C 0.03854 0.14537 0.03971 0.14653 0.04089 0.15046 C 0.0431 0.15833 0.03958 0.15092 0.04375 0.15856 C 0.04427 0.16088 0.0444 0.16342 0.04531 0.16528 C 0.04701 0.16852 0.04935 0.17014 0.05117 0.17315 C 0.0543 0.1787 0.05273 0.17569 0.05547 0.18264 C 0.05625 0.1868 0.05703 0.1919 0.05924 0.19444 C 0.06003 0.19537 0.06068 0.19606 0.06133 0.19722 C 0.06224 0.19884 0.06263 0.20116 0.06367 0.20254 C 0.06445 0.20393 0.06563 0.20416 0.06654 0.20532 C 0.06732 0.20625 0.06797 0.2081 0.06875 0.20926 C 0.07135 0.21342 0.07148 0.21319 0.07461 0.21597 C 0.07786 0.225 0.07344 0.21481 0.07969 0.22129 C 0.08099 0.22245 0.08151 0.22523 0.08255 0.22662 C 0.08398 0.22801 0.08555 0.22824 0.08711 0.22916 C 0.08776 0.23055 0.08828 0.23241 0.08919 0.2331 C 0.09362 0.2368 0.0974 0.23264 0.10169 0.23055 C 0.10391 0.22778 0.10469 0.22754 0.10612 0.22245 C 0.11016 0.20764 0.10247 0.22778 0.10911 0.2118 C 0.11029 0.20463 0.10898 0.21111 0.1112 0.20393 C 0.11172 0.20208 0.11211 0.20023 0.11276 0.19861 C 0.11393 0.19537 0.11719 0.19143 0.11862 0.18912 C 0.11966 0.1875 0.12057 0.18588 0.12148 0.18379 C 0.12201 0.18264 0.12227 0.18102 0.12292 0.17986 C 0.12357 0.1787 0.12448 0.17824 0.12513 0.17731 C 0.12721 0.17384 0.12904 0.17014 0.13099 0.16643 L 0.13542 0.15856 C 0.13633 0.15671 0.13711 0.15463 0.13828 0.15324 C 0.13906 0.15231 0.13997 0.15162 0.14049 0.15046 C 0.14232 0.14676 0.14414 0.14282 0.1457 0.13866 C 0.14661 0.13588 0.14727 0.13264 0.14857 0.13055 L 0.15234 0.12523 C 0.15247 0.12338 0.1526 0.12153 0.15286 0.11991 C 0.15352 0.11782 0.15443 0.11643 0.15521 0.11458 C 0.15625 0.11204 0.15716 0.10926 0.1582 0.10648 C 0.15898 0.10393 0.16042 0.10162 0.16107 0.09861 C 0.16315 0.0875 0.16159 0.09282 0.16536 0.08264 C 0.16706 0.06782 0.16497 0.0831 0.16771 0.0706 C 0.16797 0.06875 0.1681 0.0669 0.16836 0.06528 C 0.16888 0.06296 0.16927 0.06088 0.16979 0.05856 C 0.1707 0.05393 0.17057 0.05301 0.17201 0.04791 C 0.1724 0.04653 0.17305 0.04514 0.17357 0.04398 C 0.17396 0.03981 0.17435 0.03588 0.17487 0.03194 C 0.17552 0.02801 0.17682 0.02361 0.17786 0.01991 C 0.17813 0.01597 0.17813 0.0118 0.17865 0.00787 C 0.18021 -0.00533 0.18008 0.00764 0.18008 1.85185E-6 " pathEditMode="relative" rAng="0" ptsTypes="AAAAAAAAAAAAAAAAAAAAAAAAAAAAAAAAAAAAAAAAAAAAAAAAAAAAAAAAAAAAAAAAAAAA">
                                      <p:cBhvr>
                                        <p:cTn id="9" dur="10900" fill="hold"/>
                                        <p:tgtEl>
                                          <p:spTgt spid="35"/>
                                        </p:tgtEl>
                                        <p:attrNameLst>
                                          <p:attrName>ppt_x</p:attrName>
                                          <p:attrName>ppt_y</p:attrName>
                                        </p:attrNameLst>
                                      </p:cBhvr>
                                      <p:rCtr x="8997" y="11713"/>
                                    </p:animMotion>
                                  </p:childTnLst>
                                </p:cTn>
                              </p:par>
                              <p:par>
                                <p:cTn id="10" presetID="21" presetClass="emph" presetSubtype="0" fill="hold" nodeType="withEffect">
                                  <p:stCondLst>
                                    <p:cond delay="3900"/>
                                  </p:stCondLst>
                                  <p:childTnLst>
                                    <p:animClr clrSpc="hsl" dir="cw">
                                      <p:cBhvr override="childStyle">
                                        <p:cTn id="11" dur="3500" fill="hold"/>
                                        <p:tgtEl>
                                          <p:spTgt spid="26"/>
                                        </p:tgtEl>
                                        <p:attrNameLst>
                                          <p:attrName>style.color</p:attrName>
                                        </p:attrNameLst>
                                      </p:cBhvr>
                                      <p:by>
                                        <p:hsl h="7200000" s="0" l="0"/>
                                      </p:by>
                                    </p:animClr>
                                    <p:animClr clrSpc="hsl" dir="cw">
                                      <p:cBhvr>
                                        <p:cTn id="12" dur="3500" fill="hold"/>
                                        <p:tgtEl>
                                          <p:spTgt spid="26"/>
                                        </p:tgtEl>
                                        <p:attrNameLst>
                                          <p:attrName>fillcolor</p:attrName>
                                        </p:attrNameLst>
                                      </p:cBhvr>
                                      <p:by>
                                        <p:hsl h="7200000" s="0" l="0"/>
                                      </p:by>
                                    </p:animClr>
                                    <p:animClr clrSpc="hsl" dir="cw">
                                      <p:cBhvr>
                                        <p:cTn id="13" dur="3500" fill="hold"/>
                                        <p:tgtEl>
                                          <p:spTgt spid="26"/>
                                        </p:tgtEl>
                                        <p:attrNameLst>
                                          <p:attrName>stroke.color</p:attrName>
                                        </p:attrNameLst>
                                      </p:cBhvr>
                                      <p:by>
                                        <p:hsl h="7200000" s="0" l="0"/>
                                      </p:by>
                                    </p:animClr>
                                    <p:set>
                                      <p:cBhvr>
                                        <p:cTn id="14" dur="3500" fill="hold"/>
                                        <p:tgtEl>
                                          <p:spTgt spid="26"/>
                                        </p:tgtEl>
                                        <p:attrNameLst>
                                          <p:attrName>fill.type</p:attrName>
                                        </p:attrNameLst>
                                      </p:cBhvr>
                                      <p:to>
                                        <p:strVal val="solid"/>
                                      </p:to>
                                    </p:set>
                                  </p:childTnLst>
                                  <p:subTnLst>
                                    <p:animClr clrSpc="rgb" dir="cw">
                                      <p:cBhvr override="childStyle">
                                        <p:cTn dur="1" fill="hold" display="0" masterRel="nextClick" afterEffect="1"/>
                                        <p:tgtEl>
                                          <p:spTgt spid="26"/>
                                        </p:tgtEl>
                                        <p:attrNameLst>
                                          <p:attrName>ppt_c</p:attrName>
                                        </p:attrNameLst>
                                      </p:cBhvr>
                                      <p:to>
                                        <a:srgbClr val="35CB63"/>
                                      </p:to>
                                    </p:animClr>
                                  </p:subTnLst>
                                </p:cTn>
                              </p:par>
                              <p:par>
                                <p:cTn id="15" presetID="1" presetClass="entr" presetSubtype="0" fill="hold" grpId="0" nodeType="withEffect">
                                  <p:stCondLst>
                                    <p:cond delay="390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xit" presetSubtype="0" fill="hold" grpId="1" nodeType="withEffect">
                                  <p:stCondLst>
                                    <p:cond delay="6800"/>
                                  </p:stCondLst>
                                  <p:childTnLst>
                                    <p:set>
                                      <p:cBhvr>
                                        <p:cTn id="18" dur="1" fill="hold">
                                          <p:stCondLst>
                                            <p:cond delay="0"/>
                                          </p:stCondLst>
                                        </p:cTn>
                                        <p:tgtEl>
                                          <p:spTgt spid="47"/>
                                        </p:tgtEl>
                                        <p:attrNameLst>
                                          <p:attrName>style.visibility</p:attrName>
                                        </p:attrNameLst>
                                      </p:cBhvr>
                                      <p:to>
                                        <p:strVal val="hidden"/>
                                      </p:to>
                                    </p:set>
                                  </p:childTnLst>
                                </p:cTn>
                              </p:par>
                              <p:par>
                                <p:cTn id="19" presetID="22" presetClass="exit" presetSubtype="8" fill="hold" nodeType="withEffect">
                                  <p:stCondLst>
                                    <p:cond delay="10100"/>
                                  </p:stCondLst>
                                  <p:childTnLst>
                                    <p:animEffect transition="out" filter="wipe(left)">
                                      <p:cBhvr>
                                        <p:cTn id="20" dur="1000"/>
                                        <p:tgtEl>
                                          <p:spTgt spid="26"/>
                                        </p:tgtEl>
                                      </p:cBhvr>
                                    </p:animEffect>
                                    <p:set>
                                      <p:cBhvr>
                                        <p:cTn id="21" dur="1" fill="hold">
                                          <p:stCondLst>
                                            <p:cond delay="999"/>
                                          </p:stCondLst>
                                        </p:cTn>
                                        <p:tgtEl>
                                          <p:spTgt spid="26"/>
                                        </p:tgtEl>
                                        <p:attrNameLst>
                                          <p:attrName>style.visibility</p:attrName>
                                        </p:attrNameLst>
                                      </p:cBhvr>
                                      <p:to>
                                        <p:strVal val="hidden"/>
                                      </p:to>
                                    </p:set>
                                  </p:childTnLst>
                                </p:cTn>
                              </p:par>
                              <p:par>
                                <p:cTn id="22" presetID="22" presetClass="entr" presetSubtype="8" fill="hold" nodeType="withEffect">
                                  <p:stCondLst>
                                    <p:cond delay="230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800"/>
                                        <p:tgtEl>
                                          <p:spTgt spid="42"/>
                                        </p:tgtEl>
                                      </p:cBhvr>
                                    </p:animEffect>
                                  </p:childTnLst>
                                </p:cTn>
                              </p:par>
                              <p:par>
                                <p:cTn id="25" presetID="0" presetClass="path" presetSubtype="0" accel="50000" decel="50000" fill="hold" grpId="0" nodeType="withEffect">
                                  <p:stCondLst>
                                    <p:cond delay="2300"/>
                                  </p:stCondLst>
                                  <p:childTnLst>
                                    <p:animMotion origin="layout" path="M 3.125E-6 -4.07407E-6 L 3.125E-6 0.00024 C 0.0013 0.00394 0.0026 0.00811 0.00429 0.01181 C 0.00481 0.0132 0.00586 0.01343 0.00638 0.01459 C 0.00833 0.01875 0.00755 0.01968 0.00872 0.02385 C 0.01119 0.03357 0.00898 0.02153 0.01159 0.03311 C 0.01211 0.03588 0.0125 0.03866 0.01302 0.04121 C 0.01328 0.0426 0.01354 0.04375 0.0138 0.04514 C 0.01406 0.04699 0.01419 0.04885 0.01458 0.05047 C 0.01497 0.05232 0.01562 0.05417 0.01601 0.05579 C 0.01627 0.05718 0.01627 0.05857 0.01666 0.05996 C 0.01731 0.06181 0.0181 0.06343 0.01888 0.06528 C 0.01927 0.06737 0.01979 0.07223 0.02044 0.07454 C 0.02161 0.07917 0.02317 0.08311 0.02409 0.08797 C 0.02422 0.08912 0.02448 0.09051 0.02474 0.0919 C 0.02526 0.09375 0.02591 0.09537 0.0263 0.09723 C 0.02669 0.09885 0.02656 0.10093 0.02708 0.10255 C 0.02721 0.10394 0.02799 0.1051 0.02838 0.10649 C 0.02968 0.11112 0.02864 0.11065 0.02994 0.11598 C 0.03073 0.11945 0.03203 0.12292 0.03281 0.12662 C 0.03333 0.12871 0.03359 0.13125 0.03424 0.13311 C 0.03489 0.13473 0.0358 0.13588 0.03646 0.13727 C 0.03672 0.13866 0.03685 0.14005 0.03724 0.14121 C 0.03854 0.14537 0.03971 0.14653 0.04088 0.15047 C 0.0431 0.15834 0.03958 0.15093 0.04375 0.15857 C 0.04427 0.16088 0.0444 0.16343 0.04531 0.16528 C 0.047 0.16852 0.04935 0.17014 0.05117 0.17315 C 0.05429 0.17871 0.05273 0.1757 0.05547 0.18264 C 0.05625 0.18681 0.05703 0.1919 0.05924 0.19445 C 0.06002 0.19537 0.06067 0.19607 0.06133 0.19723 C 0.06224 0.19885 0.06263 0.20116 0.06367 0.20255 C 0.06445 0.20394 0.06562 0.20417 0.06653 0.20533 C 0.06731 0.20625 0.06797 0.20811 0.06875 0.20926 C 0.07135 0.21343 0.07148 0.2132 0.07461 0.21598 C 0.07786 0.225 0.07343 0.21482 0.07968 0.2213 C 0.08099 0.22246 0.08151 0.22524 0.08255 0.22662 C 0.08398 0.22801 0.08554 0.22824 0.08711 0.22917 C 0.08776 0.23056 0.08828 0.23241 0.08919 0.23311 C 0.09362 0.23681 0.09739 0.23264 0.10169 0.23056 C 0.1039 0.22778 0.10468 0.22755 0.10612 0.22246 C 0.11015 0.20764 0.10247 0.22778 0.10911 0.21181 C 0.11028 0.20463 0.10898 0.21112 0.11119 0.20394 C 0.11172 0.20209 0.11211 0.20024 0.11276 0.19862 C 0.11393 0.19537 0.11718 0.19144 0.11862 0.18912 C 0.11966 0.1875 0.12057 0.18588 0.12148 0.1838 C 0.122 0.18264 0.12226 0.18102 0.12291 0.17987 C 0.12356 0.17871 0.12448 0.17824 0.12513 0.17732 C 0.12721 0.17385 0.12903 0.17014 0.13099 0.16644 L 0.13541 0.15857 C 0.13633 0.15672 0.13711 0.15463 0.13828 0.15324 C 0.13906 0.15232 0.13997 0.15162 0.14049 0.15047 C 0.14231 0.14676 0.14414 0.14283 0.1457 0.13866 C 0.14661 0.13588 0.14726 0.13264 0.14856 0.13056 L 0.15234 0.12524 C 0.15247 0.12338 0.1526 0.12153 0.15286 0.11991 C 0.15351 0.11783 0.15442 0.11644 0.15521 0.11459 C 0.15625 0.11204 0.15716 0.10926 0.1582 0.10649 C 0.15898 0.10394 0.16041 0.10162 0.16106 0.09862 C 0.16315 0.0875 0.16159 0.09283 0.16536 0.08264 C 0.16705 0.06783 0.16497 0.08311 0.16771 0.07061 C 0.16797 0.06875 0.1681 0.0669 0.16836 0.06528 C 0.16888 0.06297 0.16927 0.06088 0.16979 0.05857 C 0.1707 0.05394 0.17057 0.05301 0.172 0.04792 C 0.17239 0.04653 0.17304 0.04514 0.17356 0.04399 C 0.17396 0.03982 0.17435 0.03588 0.17487 0.03195 C 0.17552 0.02801 0.17682 0.02362 0.17786 0.01991 C 0.17812 0.01598 0.17812 0.01181 0.17864 0.00787 C 0.18021 -0.00532 0.18008 0.00764 0.18008 -4.07407E-6 " pathEditMode="relative" rAng="0" ptsTypes="AAAAAAAAAAAAAAAAAAAAAAAAAAAAAAAAAAAAAAAAAAAAAAAAAAAAAAAAAAAAAAAAAAAA">
                                      <p:cBhvr>
                                        <p:cTn id="26" dur="10400" fill="hold"/>
                                        <p:tgtEl>
                                          <p:spTgt spid="43"/>
                                        </p:tgtEl>
                                        <p:attrNameLst>
                                          <p:attrName>ppt_x</p:attrName>
                                          <p:attrName>ppt_y</p:attrName>
                                        </p:attrNameLst>
                                      </p:cBhvr>
                                      <p:rCtr x="8997" y="11713"/>
                                    </p:animMotion>
                                  </p:childTnLst>
                                </p:cTn>
                              </p:par>
                              <p:par>
                                <p:cTn id="27" presetID="21" presetClass="emph" presetSubtype="0" fill="hold" nodeType="withEffect">
                                  <p:stCondLst>
                                    <p:cond delay="6000"/>
                                  </p:stCondLst>
                                  <p:childTnLst>
                                    <p:animClr clrSpc="hsl" dir="cw">
                                      <p:cBhvr override="childStyle">
                                        <p:cTn id="28" dur="3300" fill="hold"/>
                                        <p:tgtEl>
                                          <p:spTgt spid="42"/>
                                        </p:tgtEl>
                                        <p:attrNameLst>
                                          <p:attrName>style.color</p:attrName>
                                        </p:attrNameLst>
                                      </p:cBhvr>
                                      <p:by>
                                        <p:hsl h="7200000" s="0" l="0"/>
                                      </p:by>
                                    </p:animClr>
                                    <p:animClr clrSpc="hsl" dir="cw">
                                      <p:cBhvr>
                                        <p:cTn id="29" dur="3300" fill="hold"/>
                                        <p:tgtEl>
                                          <p:spTgt spid="42"/>
                                        </p:tgtEl>
                                        <p:attrNameLst>
                                          <p:attrName>fillcolor</p:attrName>
                                        </p:attrNameLst>
                                      </p:cBhvr>
                                      <p:by>
                                        <p:hsl h="7200000" s="0" l="0"/>
                                      </p:by>
                                    </p:animClr>
                                    <p:animClr clrSpc="hsl" dir="cw">
                                      <p:cBhvr>
                                        <p:cTn id="30" dur="3300" fill="hold"/>
                                        <p:tgtEl>
                                          <p:spTgt spid="42"/>
                                        </p:tgtEl>
                                        <p:attrNameLst>
                                          <p:attrName>stroke.color</p:attrName>
                                        </p:attrNameLst>
                                      </p:cBhvr>
                                      <p:by>
                                        <p:hsl h="7200000" s="0" l="0"/>
                                      </p:by>
                                    </p:animClr>
                                    <p:set>
                                      <p:cBhvr>
                                        <p:cTn id="31" dur="3300" fill="hold"/>
                                        <p:tgtEl>
                                          <p:spTgt spid="42"/>
                                        </p:tgtEl>
                                        <p:attrNameLst>
                                          <p:attrName>fill.type</p:attrName>
                                        </p:attrNameLst>
                                      </p:cBhvr>
                                      <p:to>
                                        <p:strVal val="solid"/>
                                      </p:to>
                                    </p:set>
                                  </p:childTnLst>
                                  <p:subTnLst>
                                    <p:animClr clrSpc="rgb" dir="cw">
                                      <p:cBhvr override="childStyle">
                                        <p:cTn dur="1" fill="hold" display="0" masterRel="nextClick" afterEffect="1"/>
                                        <p:tgtEl>
                                          <p:spTgt spid="42"/>
                                        </p:tgtEl>
                                        <p:attrNameLst>
                                          <p:attrName>ppt_c</p:attrName>
                                        </p:attrNameLst>
                                      </p:cBhvr>
                                      <p:to>
                                        <a:srgbClr val="35CB63"/>
                                      </p:to>
                                    </p:animClr>
                                  </p:subTnLst>
                                </p:cTn>
                              </p:par>
                              <p:par>
                                <p:cTn id="32" presetID="1" presetClass="entr" presetSubtype="0" fill="hold" grpId="0" nodeType="withEffect">
                                  <p:stCondLst>
                                    <p:cond delay="6000"/>
                                  </p:stCondLst>
                                  <p:childTnLst>
                                    <p:set>
                                      <p:cBhvr>
                                        <p:cTn id="33" dur="1" fill="hold">
                                          <p:stCondLst>
                                            <p:cond delay="0"/>
                                          </p:stCondLst>
                                        </p:cTn>
                                        <p:tgtEl>
                                          <p:spTgt spid="46"/>
                                        </p:tgtEl>
                                        <p:attrNameLst>
                                          <p:attrName>style.visibility</p:attrName>
                                        </p:attrNameLst>
                                      </p:cBhvr>
                                      <p:to>
                                        <p:strVal val="visible"/>
                                      </p:to>
                                    </p:set>
                                  </p:childTnLst>
                                </p:cTn>
                              </p:par>
                              <p:par>
                                <p:cTn id="34" presetID="1" presetClass="exit" presetSubtype="0" fill="hold" grpId="1" nodeType="withEffect">
                                  <p:stCondLst>
                                    <p:cond delay="8600"/>
                                  </p:stCondLst>
                                  <p:childTnLst>
                                    <p:set>
                                      <p:cBhvr>
                                        <p:cTn id="35" dur="1" fill="hold">
                                          <p:stCondLst>
                                            <p:cond delay="0"/>
                                          </p:stCondLst>
                                        </p:cTn>
                                        <p:tgtEl>
                                          <p:spTgt spid="46"/>
                                        </p:tgtEl>
                                        <p:attrNameLst>
                                          <p:attrName>style.visibility</p:attrName>
                                        </p:attrNameLst>
                                      </p:cBhvr>
                                      <p:to>
                                        <p:strVal val="hidden"/>
                                      </p:to>
                                    </p:set>
                                  </p:childTnLst>
                                </p:cTn>
                              </p:par>
                              <p:par>
                                <p:cTn id="36" presetID="22" presetClass="exit" presetSubtype="8" fill="hold" nodeType="withEffect">
                                  <p:stCondLst>
                                    <p:cond delay="11300"/>
                                  </p:stCondLst>
                                  <p:childTnLst>
                                    <p:animEffect transition="out" filter="wipe(left)">
                                      <p:cBhvr>
                                        <p:cTn id="37" dur="1000"/>
                                        <p:tgtEl>
                                          <p:spTgt spid="42"/>
                                        </p:tgtEl>
                                      </p:cBhvr>
                                    </p:animEffect>
                                    <p:set>
                                      <p:cBhvr>
                                        <p:cTn id="38" dur="1" fill="hold">
                                          <p:stCondLst>
                                            <p:cond delay="999"/>
                                          </p:stCondLst>
                                        </p:cTn>
                                        <p:tgtEl>
                                          <p:spTgt spid="42"/>
                                        </p:tgtEl>
                                        <p:attrNameLst>
                                          <p:attrName>style.visibility</p:attrName>
                                        </p:attrNameLst>
                                      </p:cBhvr>
                                      <p:to>
                                        <p:strVal val="hidden"/>
                                      </p:to>
                                    </p:set>
                                  </p:childTnLst>
                                </p:cTn>
                              </p:par>
                              <p:par>
                                <p:cTn id="39" presetID="22" presetClass="entr" presetSubtype="8" fill="hold" grpId="0" nodeType="withEffect">
                                  <p:stCondLst>
                                    <p:cond delay="6000"/>
                                  </p:stCondLst>
                                  <p:childTnLst>
                                    <p:set>
                                      <p:cBhvr>
                                        <p:cTn id="40" dur="1" fill="hold">
                                          <p:stCondLst>
                                            <p:cond delay="0"/>
                                          </p:stCondLst>
                                        </p:cTn>
                                        <p:tgtEl>
                                          <p:spTgt spid="56"/>
                                        </p:tgtEl>
                                        <p:attrNameLst>
                                          <p:attrName>style.visibility</p:attrName>
                                        </p:attrNameLst>
                                      </p:cBhvr>
                                      <p:to>
                                        <p:strVal val="visible"/>
                                      </p:to>
                                    </p:set>
                                    <p:animEffect transition="in" filter="wipe(left)">
                                      <p:cBhvr>
                                        <p:cTn id="41" dur="8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3" grpId="0" animBg="1"/>
      <p:bldP spid="46" grpId="0"/>
      <p:bldP spid="46" grpId="1"/>
      <p:bldP spid="47" grpId="0"/>
      <p:bldP spid="47" grpId="1"/>
      <p:bldP spid="5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CB3E0-2D9D-A644-FF7A-8C39F66684C1}"/>
            </a:ext>
          </a:extLst>
        </p:cNvPr>
        <p:cNvGrpSpPr/>
        <p:nvPr/>
      </p:nvGrpSpPr>
      <p:grpSpPr>
        <a:xfrm>
          <a:off x="0" y="0"/>
          <a:ext cx="0" cy="0"/>
          <a:chOff x="0" y="0"/>
          <a:chExt cx="0" cy="0"/>
        </a:xfrm>
      </p:grpSpPr>
      <p:sp>
        <p:nvSpPr>
          <p:cNvPr id="60" name="Rectangle 59">
            <a:extLst>
              <a:ext uri="{FF2B5EF4-FFF2-40B4-BE49-F238E27FC236}">
                <a16:creationId xmlns:a16="http://schemas.microsoft.com/office/drawing/2014/main" id="{9C645F45-D959-1371-3908-4A647895F321}"/>
              </a:ext>
            </a:extLst>
          </p:cNvPr>
          <p:cNvSpPr/>
          <p:nvPr/>
        </p:nvSpPr>
        <p:spPr>
          <a:xfrm flipH="1">
            <a:off x="5093780" y="5449873"/>
            <a:ext cx="106212" cy="623101"/>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7527AD4-5632-0A2F-B8C6-431C4E414253}"/>
              </a:ext>
            </a:extLst>
          </p:cNvPr>
          <p:cNvSpPr/>
          <p:nvPr/>
        </p:nvSpPr>
        <p:spPr>
          <a:xfrm>
            <a:off x="438912" y="1987858"/>
            <a:ext cx="3783805" cy="128182"/>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EFD6BE-E2E4-8A35-2256-45F097D486B4}"/>
              </a:ext>
            </a:extLst>
          </p:cNvPr>
          <p:cNvSpPr/>
          <p:nvPr/>
        </p:nvSpPr>
        <p:spPr>
          <a:xfrm>
            <a:off x="4222716" y="1806819"/>
            <a:ext cx="1994020" cy="5066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23E005A-DCD2-D070-8F9F-3AC6135BD5AB}"/>
              </a:ext>
            </a:extLst>
          </p:cNvPr>
          <p:cNvSpPr/>
          <p:nvPr/>
        </p:nvSpPr>
        <p:spPr>
          <a:xfrm>
            <a:off x="4222717" y="3094442"/>
            <a:ext cx="1994019" cy="5066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620E305-DBEF-9EF0-0955-EDBC9E23375E}"/>
              </a:ext>
            </a:extLst>
          </p:cNvPr>
          <p:cNvSpPr/>
          <p:nvPr/>
        </p:nvSpPr>
        <p:spPr>
          <a:xfrm>
            <a:off x="438911" y="3283671"/>
            <a:ext cx="3783805" cy="128182"/>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C7848BF0-FD2E-E049-279F-E4E713813DDA}"/>
              </a:ext>
            </a:extLst>
          </p:cNvPr>
          <p:cNvCxnSpPr>
            <a:stCxn id="18" idx="1"/>
            <a:endCxn id="18" idx="3"/>
          </p:cNvCxnSpPr>
          <p:nvPr/>
        </p:nvCxnSpPr>
        <p:spPr>
          <a:xfrm>
            <a:off x="438912" y="2051949"/>
            <a:ext cx="3783805"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4" name="Picture 33" descr="A diagram of a graph&#10;&#10;AI-generated content may be incorrect.">
            <a:extLst>
              <a:ext uri="{FF2B5EF4-FFF2-40B4-BE49-F238E27FC236}">
                <a16:creationId xmlns:a16="http://schemas.microsoft.com/office/drawing/2014/main" id="{0AECD963-1BD9-1BE5-4263-30F2A98AB055}"/>
              </a:ext>
            </a:extLst>
          </p:cNvPr>
          <p:cNvPicPr>
            <a:picLocks noChangeAspect="1"/>
          </p:cNvPicPr>
          <p:nvPr/>
        </p:nvPicPr>
        <p:blipFill>
          <a:blip r:embed="rId3"/>
          <a:stretch>
            <a:fillRect/>
          </a:stretch>
        </p:blipFill>
        <p:spPr>
          <a:xfrm>
            <a:off x="7908792" y="1806819"/>
            <a:ext cx="3658365" cy="2347927"/>
          </a:xfrm>
          <a:prstGeom prst="rect">
            <a:avLst/>
          </a:prstGeom>
        </p:spPr>
      </p:pic>
      <p:sp>
        <p:nvSpPr>
          <p:cNvPr id="35" name="Oval 34">
            <a:extLst>
              <a:ext uri="{FF2B5EF4-FFF2-40B4-BE49-F238E27FC236}">
                <a16:creationId xmlns:a16="http://schemas.microsoft.com/office/drawing/2014/main" id="{3F5A162D-B31A-CCC1-8B13-315FCA6EEE95}"/>
              </a:ext>
            </a:extLst>
          </p:cNvPr>
          <p:cNvSpPr/>
          <p:nvPr/>
        </p:nvSpPr>
        <p:spPr>
          <a:xfrm>
            <a:off x="8375904" y="2176299"/>
            <a:ext cx="118872" cy="1371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BF0E4DF5-4DF5-F6EC-73EE-CB56DCD93424}"/>
              </a:ext>
            </a:extLst>
          </p:cNvPr>
          <p:cNvSpPr/>
          <p:nvPr/>
        </p:nvSpPr>
        <p:spPr>
          <a:xfrm rot="5400000">
            <a:off x="5901473" y="2565091"/>
            <a:ext cx="2519595" cy="945677"/>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008080"/>
              </a:highlight>
            </a:endParaRPr>
          </a:p>
        </p:txBody>
      </p:sp>
      <p:sp>
        <p:nvSpPr>
          <p:cNvPr id="37" name="Rectangle 36">
            <a:extLst>
              <a:ext uri="{FF2B5EF4-FFF2-40B4-BE49-F238E27FC236}">
                <a16:creationId xmlns:a16="http://schemas.microsoft.com/office/drawing/2014/main" id="{1585BA31-F460-51AB-A76D-8AF2B911AA6E}"/>
              </a:ext>
            </a:extLst>
          </p:cNvPr>
          <p:cNvSpPr/>
          <p:nvPr/>
        </p:nvSpPr>
        <p:spPr>
          <a:xfrm>
            <a:off x="6216736" y="1987858"/>
            <a:ext cx="462527" cy="12817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6F1F540-4AE6-BD96-A971-CFE844518C66}"/>
              </a:ext>
            </a:extLst>
          </p:cNvPr>
          <p:cNvSpPr/>
          <p:nvPr/>
        </p:nvSpPr>
        <p:spPr>
          <a:xfrm>
            <a:off x="6216735" y="3273083"/>
            <a:ext cx="462527" cy="12817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EEA15F8D-D4DF-0FB0-583F-787F4949877F}"/>
              </a:ext>
            </a:extLst>
          </p:cNvPr>
          <p:cNvCxnSpPr/>
          <p:nvPr/>
        </p:nvCxnSpPr>
        <p:spPr>
          <a:xfrm>
            <a:off x="438911" y="3351836"/>
            <a:ext cx="3783805"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F628902-70D3-8233-B8CB-70AFAB4D8336}"/>
              </a:ext>
            </a:extLst>
          </p:cNvPr>
          <p:cNvSpPr txBox="1"/>
          <p:nvPr/>
        </p:nvSpPr>
        <p:spPr>
          <a:xfrm>
            <a:off x="4359261" y="1372612"/>
            <a:ext cx="1873284" cy="369332"/>
          </a:xfrm>
          <a:prstGeom prst="rect">
            <a:avLst/>
          </a:prstGeom>
          <a:noFill/>
        </p:spPr>
        <p:txBody>
          <a:bodyPr wrap="square" rtlCol="0">
            <a:spAutoFit/>
          </a:bodyPr>
          <a:lstStyle/>
          <a:p>
            <a:r>
              <a:rPr lang="en-US" dirty="0"/>
              <a:t>DISCRIMINATORS</a:t>
            </a:r>
          </a:p>
        </p:txBody>
      </p:sp>
      <p:sp>
        <p:nvSpPr>
          <p:cNvPr id="45" name="TextBox 44">
            <a:extLst>
              <a:ext uri="{FF2B5EF4-FFF2-40B4-BE49-F238E27FC236}">
                <a16:creationId xmlns:a16="http://schemas.microsoft.com/office/drawing/2014/main" id="{636F721A-81AA-FB1F-D8E4-1E9BF77C608B}"/>
              </a:ext>
            </a:extLst>
          </p:cNvPr>
          <p:cNvSpPr txBox="1"/>
          <p:nvPr/>
        </p:nvSpPr>
        <p:spPr>
          <a:xfrm>
            <a:off x="6216735" y="1380112"/>
            <a:ext cx="2127505" cy="369332"/>
          </a:xfrm>
          <a:prstGeom prst="rect">
            <a:avLst/>
          </a:prstGeom>
          <a:noFill/>
        </p:spPr>
        <p:txBody>
          <a:bodyPr wrap="square" rtlCol="0">
            <a:spAutoFit/>
          </a:bodyPr>
          <a:lstStyle/>
          <a:p>
            <a:r>
              <a:rPr lang="en-US"/>
              <a:t>COINCIDENCE UNIT</a:t>
            </a:r>
          </a:p>
        </p:txBody>
      </p:sp>
      <p:sp>
        <p:nvSpPr>
          <p:cNvPr id="46" name="TextBox 45">
            <a:extLst>
              <a:ext uri="{FF2B5EF4-FFF2-40B4-BE49-F238E27FC236}">
                <a16:creationId xmlns:a16="http://schemas.microsoft.com/office/drawing/2014/main" id="{E4745E17-237B-CAA0-2CA2-8B8FD25B2864}"/>
              </a:ext>
            </a:extLst>
          </p:cNvPr>
          <p:cNvSpPr txBox="1"/>
          <p:nvPr/>
        </p:nvSpPr>
        <p:spPr>
          <a:xfrm>
            <a:off x="6797952" y="3152505"/>
            <a:ext cx="836157" cy="369332"/>
          </a:xfrm>
          <a:prstGeom prst="rect">
            <a:avLst/>
          </a:prstGeom>
          <a:noFill/>
        </p:spPr>
        <p:txBody>
          <a:bodyPr wrap="square" rtlCol="0">
            <a:spAutoFit/>
          </a:bodyPr>
          <a:lstStyle/>
          <a:p>
            <a:r>
              <a:rPr lang="en-US" b="1">
                <a:solidFill>
                  <a:srgbClr val="FF0000"/>
                </a:solidFill>
                <a:latin typeface="Aptos" panose="020B0004020202020204" pitchFamily="34" charset="0"/>
              </a:rPr>
              <a:t>HIGH</a:t>
            </a:r>
          </a:p>
        </p:txBody>
      </p:sp>
      <p:sp>
        <p:nvSpPr>
          <p:cNvPr id="47" name="TextBox 46">
            <a:extLst>
              <a:ext uri="{FF2B5EF4-FFF2-40B4-BE49-F238E27FC236}">
                <a16:creationId xmlns:a16="http://schemas.microsoft.com/office/drawing/2014/main" id="{97D49D9C-20C0-B517-74AC-5D0F2BF7E925}"/>
              </a:ext>
            </a:extLst>
          </p:cNvPr>
          <p:cNvSpPr txBox="1"/>
          <p:nvPr/>
        </p:nvSpPr>
        <p:spPr>
          <a:xfrm>
            <a:off x="6797952" y="1910321"/>
            <a:ext cx="836157" cy="369332"/>
          </a:xfrm>
          <a:prstGeom prst="rect">
            <a:avLst/>
          </a:prstGeom>
          <a:noFill/>
        </p:spPr>
        <p:txBody>
          <a:bodyPr wrap="square" rtlCol="0">
            <a:spAutoFit/>
          </a:bodyPr>
          <a:lstStyle/>
          <a:p>
            <a:r>
              <a:rPr lang="en-US" b="1">
                <a:solidFill>
                  <a:srgbClr val="FF0000"/>
                </a:solidFill>
                <a:latin typeface="Aptos" panose="020B0004020202020204" pitchFamily="34" charset="0"/>
              </a:rPr>
              <a:t>HIGH</a:t>
            </a:r>
          </a:p>
        </p:txBody>
      </p:sp>
      <p:sp>
        <p:nvSpPr>
          <p:cNvPr id="54" name="Rectangle 53">
            <a:extLst>
              <a:ext uri="{FF2B5EF4-FFF2-40B4-BE49-F238E27FC236}">
                <a16:creationId xmlns:a16="http://schemas.microsoft.com/office/drawing/2014/main" id="{D60522CA-9E60-169B-DFBD-3D8781F113C9}"/>
              </a:ext>
            </a:extLst>
          </p:cNvPr>
          <p:cNvSpPr/>
          <p:nvPr/>
        </p:nvSpPr>
        <p:spPr>
          <a:xfrm flipH="1">
            <a:off x="7148028" y="4306684"/>
            <a:ext cx="96791" cy="107810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FF79D135-BB8C-AA55-911F-F0BF754FF6D2}"/>
              </a:ext>
            </a:extLst>
          </p:cNvPr>
          <p:cNvSpPr/>
          <p:nvPr/>
        </p:nvSpPr>
        <p:spPr>
          <a:xfrm>
            <a:off x="1018654" y="5015606"/>
            <a:ext cx="6681213" cy="483489"/>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826677AB-79F4-45FD-BA08-CC7D3EDA8702}"/>
              </a:ext>
            </a:extLst>
          </p:cNvPr>
          <p:cNvSpPr/>
          <p:nvPr/>
        </p:nvSpPr>
        <p:spPr>
          <a:xfrm>
            <a:off x="1018655" y="5008106"/>
            <a:ext cx="4114800" cy="483489"/>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477A11CD-99FA-642F-6086-FD7CC0841711}"/>
              </a:ext>
            </a:extLst>
          </p:cNvPr>
          <p:cNvSpPr txBox="1"/>
          <p:nvPr/>
        </p:nvSpPr>
        <p:spPr>
          <a:xfrm>
            <a:off x="1005224" y="4644467"/>
            <a:ext cx="3354036" cy="369332"/>
          </a:xfrm>
          <a:prstGeom prst="rect">
            <a:avLst/>
          </a:prstGeom>
          <a:noFill/>
        </p:spPr>
        <p:txBody>
          <a:bodyPr wrap="square" rtlCol="0">
            <a:spAutoFit/>
          </a:bodyPr>
          <a:lstStyle/>
          <a:p>
            <a:r>
              <a:rPr lang="en-US" err="1"/>
              <a:t>ToT</a:t>
            </a:r>
            <a:r>
              <a:rPr lang="en-US"/>
              <a:t> CALCULATION COUNTER</a:t>
            </a:r>
          </a:p>
        </p:txBody>
      </p:sp>
      <p:sp>
        <p:nvSpPr>
          <p:cNvPr id="61" name="Rectangle: Rounded Corners 60">
            <a:extLst>
              <a:ext uri="{FF2B5EF4-FFF2-40B4-BE49-F238E27FC236}">
                <a16:creationId xmlns:a16="http://schemas.microsoft.com/office/drawing/2014/main" id="{7BA2EF2A-13E2-E4F6-DC10-374FBC0FDED6}"/>
              </a:ext>
            </a:extLst>
          </p:cNvPr>
          <p:cNvSpPr/>
          <p:nvPr/>
        </p:nvSpPr>
        <p:spPr>
          <a:xfrm>
            <a:off x="3522939" y="5998595"/>
            <a:ext cx="3141682" cy="604472"/>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ighlight>
                  <a:srgbClr val="FFFF00"/>
                </a:highlight>
              </a:rPr>
              <a:t>Pulse produced based on </a:t>
            </a:r>
            <a:r>
              <a:rPr lang="en-US" dirty="0" err="1">
                <a:solidFill>
                  <a:srgbClr val="FF0000"/>
                </a:solidFill>
                <a:highlight>
                  <a:srgbClr val="FFFF00"/>
                </a:highlight>
              </a:rPr>
              <a:t>ToT</a:t>
            </a:r>
            <a:r>
              <a:rPr lang="en-US" dirty="0">
                <a:solidFill>
                  <a:srgbClr val="FF0000"/>
                </a:solidFill>
                <a:highlight>
                  <a:srgbClr val="FFFF00"/>
                </a:highlight>
              </a:rPr>
              <a:t> value</a:t>
            </a:r>
          </a:p>
        </p:txBody>
      </p:sp>
      <p:sp>
        <p:nvSpPr>
          <p:cNvPr id="62" name="Title 1">
            <a:extLst>
              <a:ext uri="{FF2B5EF4-FFF2-40B4-BE49-F238E27FC236}">
                <a16:creationId xmlns:a16="http://schemas.microsoft.com/office/drawing/2014/main" id="{43F35702-4294-115C-AFA2-5470A4780C0F}"/>
              </a:ext>
            </a:extLst>
          </p:cNvPr>
          <p:cNvSpPr txBox="1">
            <a:spLocks/>
          </p:cNvSpPr>
          <p:nvPr/>
        </p:nvSpPr>
        <p:spPr>
          <a:xfrm>
            <a:off x="2024337" y="218017"/>
            <a:ext cx="8143401" cy="879946"/>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ptos Display"/>
              </a:rPr>
              <a:t>Simulation of Neutron Detection</a:t>
            </a:r>
          </a:p>
        </p:txBody>
      </p:sp>
      <p:sp>
        <p:nvSpPr>
          <p:cNvPr id="2" name="Slide Number Placeholder 1">
            <a:extLst>
              <a:ext uri="{FF2B5EF4-FFF2-40B4-BE49-F238E27FC236}">
                <a16:creationId xmlns:a16="http://schemas.microsoft.com/office/drawing/2014/main" id="{7B77596C-E40C-3306-B224-34F0382CDBFC}"/>
              </a:ext>
            </a:extLst>
          </p:cNvPr>
          <p:cNvSpPr>
            <a:spLocks noGrp="1"/>
          </p:cNvSpPr>
          <p:nvPr>
            <p:ph type="sldNum" sz="quarter" idx="12"/>
          </p:nvPr>
        </p:nvSpPr>
        <p:spPr/>
        <p:txBody>
          <a:bodyPr/>
          <a:lstStyle/>
          <a:p>
            <a:fld id="{D57F1E4F-1CFF-5643-939E-217C01CDF565}" type="slidenum">
              <a:rPr lang="en-US" sz="2000" smtClean="0"/>
              <a:pPr/>
              <a:t>25</a:t>
            </a:fld>
            <a:endParaRPr lang="en-US" sz="2000"/>
          </a:p>
        </p:txBody>
      </p:sp>
      <p:pic>
        <p:nvPicPr>
          <p:cNvPr id="3" name="Picture 2">
            <a:extLst>
              <a:ext uri="{FF2B5EF4-FFF2-40B4-BE49-F238E27FC236}">
                <a16:creationId xmlns:a16="http://schemas.microsoft.com/office/drawing/2014/main" id="{E6A8C7D9-5157-4086-518D-14DDE7EE7381}"/>
              </a:ext>
            </a:extLst>
          </p:cNvPr>
          <p:cNvPicPr>
            <a:picLocks noChangeAspect="1"/>
          </p:cNvPicPr>
          <p:nvPr/>
        </p:nvPicPr>
        <p:blipFill>
          <a:blip r:embed="rId4"/>
          <a:stretch>
            <a:fillRect/>
          </a:stretch>
        </p:blipFill>
        <p:spPr>
          <a:xfrm>
            <a:off x="146994" y="36882"/>
            <a:ext cx="834229" cy="834229"/>
          </a:xfrm>
          <a:prstGeom prst="rect">
            <a:avLst/>
          </a:prstGeom>
        </p:spPr>
      </p:pic>
    </p:spTree>
    <p:extLst>
      <p:ext uri="{BB962C8B-B14F-4D97-AF65-F5344CB8AC3E}">
        <p14:creationId xmlns:p14="http://schemas.microsoft.com/office/powerpoint/2010/main" val="311385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600"/>
                                        <p:tgtEl>
                                          <p:spTgt spid="26"/>
                                        </p:tgtEl>
                                      </p:cBhvr>
                                    </p:animEffect>
                                  </p:childTnLst>
                                </p:cTn>
                              </p:par>
                              <p:par>
                                <p:cTn id="8" presetID="0" presetClass="path" presetSubtype="0" accel="50000" decel="50000" fill="hold" grpId="0" nodeType="withEffect">
                                  <p:stCondLst>
                                    <p:cond delay="200"/>
                                  </p:stCondLst>
                                  <p:childTnLst>
                                    <p:animMotion origin="layout" path="M 2.22045E-16 1.85185E-6 L 2.22045E-16 0.00023 C 0.0013 0.00393 0.0026 0.0081 0.0043 0.0118 C 0.00482 0.01319 0.00586 0.01342 0.00638 0.01458 C 0.00833 0.01875 0.00755 0.01967 0.00872 0.02384 C 0.0112 0.03356 0.00898 0.02153 0.01159 0.0331 C 0.01211 0.03588 0.0125 0.03866 0.01302 0.0412 C 0.01328 0.04259 0.01354 0.04375 0.0138 0.04514 C 0.01406 0.04699 0.01419 0.04884 0.01458 0.05046 C 0.01497 0.05231 0.01563 0.05416 0.01602 0.05579 C 0.01628 0.05717 0.01628 0.05856 0.01667 0.05995 C 0.01732 0.0618 0.0181 0.06342 0.01888 0.06528 C 0.01927 0.06736 0.01979 0.07222 0.02044 0.07454 C 0.02161 0.07916 0.02318 0.0831 0.02409 0.08796 C 0.02422 0.08912 0.02448 0.09051 0.02474 0.0919 C 0.02526 0.09375 0.02591 0.09537 0.0263 0.09722 C 0.02669 0.09884 0.02656 0.10092 0.02708 0.10254 C 0.02721 0.10393 0.02799 0.10509 0.02839 0.10648 C 0.02969 0.11111 0.02865 0.11065 0.02995 0.11597 C 0.03073 0.11944 0.03203 0.12291 0.03281 0.12662 C 0.03333 0.1287 0.03359 0.13125 0.03424 0.1331 C 0.0349 0.13472 0.03581 0.13588 0.03646 0.13727 C 0.03672 0.13866 0.03685 0.14004 0.03724 0.1412 C 0.03854 0.14537 0.03971 0.14653 0.04089 0.15046 C 0.0431 0.15833 0.03958 0.15092 0.04375 0.15856 C 0.04427 0.16088 0.0444 0.16342 0.04531 0.16528 C 0.04701 0.16852 0.04935 0.17014 0.05117 0.17315 C 0.0543 0.1787 0.05273 0.17569 0.05547 0.18264 C 0.05625 0.1868 0.05703 0.1919 0.05924 0.19444 C 0.06003 0.19537 0.06068 0.19606 0.06133 0.19722 C 0.06224 0.19884 0.06263 0.20116 0.06367 0.20254 C 0.06445 0.20393 0.06563 0.20416 0.06654 0.20532 C 0.06732 0.20625 0.06797 0.2081 0.06875 0.20926 C 0.07135 0.21342 0.07148 0.21319 0.07461 0.21597 C 0.07786 0.225 0.07344 0.21481 0.07969 0.22129 C 0.08099 0.22245 0.08151 0.22523 0.08255 0.22662 C 0.08398 0.22801 0.08555 0.22824 0.08711 0.22916 C 0.08776 0.23055 0.08828 0.23241 0.08919 0.2331 C 0.09362 0.2368 0.0974 0.23264 0.10169 0.23055 C 0.10391 0.22778 0.10469 0.22754 0.10612 0.22245 C 0.11016 0.20764 0.10247 0.22778 0.10911 0.2118 C 0.11029 0.20463 0.10898 0.21111 0.1112 0.20393 C 0.11172 0.20208 0.11211 0.20023 0.11276 0.19861 C 0.11393 0.19537 0.11719 0.19143 0.11862 0.18912 C 0.11966 0.1875 0.12057 0.18588 0.12148 0.18379 C 0.12201 0.18264 0.12227 0.18102 0.12292 0.17986 C 0.12357 0.1787 0.12448 0.17824 0.12513 0.17731 C 0.12721 0.17384 0.12904 0.17014 0.13099 0.16643 L 0.13542 0.15856 C 0.13633 0.15671 0.13711 0.15463 0.13828 0.15324 C 0.13906 0.15231 0.13997 0.15162 0.14049 0.15046 C 0.14232 0.14676 0.14414 0.14282 0.1457 0.13866 C 0.14661 0.13588 0.14727 0.13264 0.14857 0.13055 L 0.15234 0.12523 C 0.15247 0.12338 0.1526 0.12153 0.15286 0.11991 C 0.15352 0.11782 0.15443 0.11643 0.15521 0.11458 C 0.15625 0.11204 0.15716 0.10926 0.1582 0.10648 C 0.15898 0.10393 0.16042 0.10162 0.16107 0.09861 C 0.16315 0.0875 0.16159 0.09282 0.16536 0.08264 C 0.16706 0.06782 0.16497 0.0831 0.16771 0.0706 C 0.16797 0.06875 0.1681 0.0669 0.16836 0.06528 C 0.16888 0.06296 0.16927 0.06088 0.16979 0.05856 C 0.1707 0.05393 0.17057 0.05301 0.17201 0.04791 C 0.1724 0.04653 0.17305 0.04514 0.17357 0.04398 C 0.17396 0.03981 0.17435 0.03588 0.17487 0.03194 C 0.17552 0.02801 0.17682 0.02361 0.17786 0.01991 C 0.17813 0.01597 0.17813 0.0118 0.17865 0.00787 C 0.18021 -0.00533 0.18008 0.00764 0.18008 1.85185E-6 " pathEditMode="relative" rAng="0" ptsTypes="AAAAAAAAAAAAAAAAAAAAAAAAAAAAAAAAAAAAAAAAAAAAAAAAAAAAAAAAAAAAAAAAAAAA">
                                      <p:cBhvr>
                                        <p:cTn id="9" dur="10900" fill="hold"/>
                                        <p:tgtEl>
                                          <p:spTgt spid="35"/>
                                        </p:tgtEl>
                                        <p:attrNameLst>
                                          <p:attrName>ppt_x</p:attrName>
                                          <p:attrName>ppt_y</p:attrName>
                                        </p:attrNameLst>
                                      </p:cBhvr>
                                      <p:rCtr x="8997" y="11713"/>
                                    </p:animMotion>
                                  </p:childTnLst>
                                </p:cTn>
                              </p:par>
                              <p:par>
                                <p:cTn id="10" presetID="21" presetClass="emph" presetSubtype="0" fill="hold" nodeType="withEffect">
                                  <p:stCondLst>
                                    <p:cond delay="3900"/>
                                  </p:stCondLst>
                                  <p:childTnLst>
                                    <p:animClr clrSpc="hsl" dir="cw">
                                      <p:cBhvr override="childStyle">
                                        <p:cTn id="11" dur="3500" fill="hold"/>
                                        <p:tgtEl>
                                          <p:spTgt spid="26"/>
                                        </p:tgtEl>
                                        <p:attrNameLst>
                                          <p:attrName>style.color</p:attrName>
                                        </p:attrNameLst>
                                      </p:cBhvr>
                                      <p:by>
                                        <p:hsl h="7200000" s="0" l="0"/>
                                      </p:by>
                                    </p:animClr>
                                    <p:animClr clrSpc="hsl" dir="cw">
                                      <p:cBhvr>
                                        <p:cTn id="12" dur="3500" fill="hold"/>
                                        <p:tgtEl>
                                          <p:spTgt spid="26"/>
                                        </p:tgtEl>
                                        <p:attrNameLst>
                                          <p:attrName>fillcolor</p:attrName>
                                        </p:attrNameLst>
                                      </p:cBhvr>
                                      <p:by>
                                        <p:hsl h="7200000" s="0" l="0"/>
                                      </p:by>
                                    </p:animClr>
                                    <p:animClr clrSpc="hsl" dir="cw">
                                      <p:cBhvr>
                                        <p:cTn id="13" dur="3500" fill="hold"/>
                                        <p:tgtEl>
                                          <p:spTgt spid="26"/>
                                        </p:tgtEl>
                                        <p:attrNameLst>
                                          <p:attrName>stroke.color</p:attrName>
                                        </p:attrNameLst>
                                      </p:cBhvr>
                                      <p:by>
                                        <p:hsl h="7200000" s="0" l="0"/>
                                      </p:by>
                                    </p:animClr>
                                    <p:set>
                                      <p:cBhvr>
                                        <p:cTn id="14" dur="3500" fill="hold"/>
                                        <p:tgtEl>
                                          <p:spTgt spid="26"/>
                                        </p:tgtEl>
                                        <p:attrNameLst>
                                          <p:attrName>fill.type</p:attrName>
                                        </p:attrNameLst>
                                      </p:cBhvr>
                                      <p:to>
                                        <p:strVal val="solid"/>
                                      </p:to>
                                    </p:set>
                                  </p:childTnLst>
                                  <p:subTnLst>
                                    <p:animClr clrSpc="rgb" dir="cw">
                                      <p:cBhvr override="childStyle">
                                        <p:cTn dur="1" fill="hold" display="0" masterRel="nextClick" afterEffect="1"/>
                                        <p:tgtEl>
                                          <p:spTgt spid="26"/>
                                        </p:tgtEl>
                                        <p:attrNameLst>
                                          <p:attrName>ppt_c</p:attrName>
                                        </p:attrNameLst>
                                      </p:cBhvr>
                                      <p:to>
                                        <a:srgbClr val="35CB63"/>
                                      </p:to>
                                    </p:animClr>
                                  </p:subTnLst>
                                </p:cTn>
                              </p:par>
                              <p:par>
                                <p:cTn id="15" presetID="1" presetClass="entr" presetSubtype="0" fill="hold" grpId="0" nodeType="withEffect">
                                  <p:stCondLst>
                                    <p:cond delay="390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390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xit" presetSubtype="0" fill="hold" grpId="1" nodeType="withEffect">
                                  <p:stCondLst>
                                    <p:cond delay="6800"/>
                                  </p:stCondLst>
                                  <p:childTnLst>
                                    <p:set>
                                      <p:cBhvr>
                                        <p:cTn id="20" dur="1" fill="hold">
                                          <p:stCondLst>
                                            <p:cond delay="0"/>
                                          </p:stCondLst>
                                        </p:cTn>
                                        <p:tgtEl>
                                          <p:spTgt spid="47"/>
                                        </p:tgtEl>
                                        <p:attrNameLst>
                                          <p:attrName>style.visibility</p:attrName>
                                        </p:attrNameLst>
                                      </p:cBhvr>
                                      <p:to>
                                        <p:strVal val="hidden"/>
                                      </p:to>
                                    </p:set>
                                  </p:childTnLst>
                                </p:cTn>
                              </p:par>
                              <p:par>
                                <p:cTn id="21" presetID="1" presetClass="exit" presetSubtype="0" fill="hold" grpId="1" nodeType="withEffect">
                                  <p:stCondLst>
                                    <p:cond delay="6800"/>
                                  </p:stCondLst>
                                  <p:childTnLst>
                                    <p:set>
                                      <p:cBhvr>
                                        <p:cTn id="22" dur="1" fill="hold">
                                          <p:stCondLst>
                                            <p:cond delay="0"/>
                                          </p:stCondLst>
                                        </p:cTn>
                                        <p:tgtEl>
                                          <p:spTgt spid="46"/>
                                        </p:tgtEl>
                                        <p:attrNameLst>
                                          <p:attrName>style.visibility</p:attrName>
                                        </p:attrNameLst>
                                      </p:cBhvr>
                                      <p:to>
                                        <p:strVal val="hidden"/>
                                      </p:to>
                                    </p:set>
                                  </p:childTnLst>
                                </p:cTn>
                              </p:par>
                              <p:par>
                                <p:cTn id="23" presetID="22" presetClass="exit" presetSubtype="8" fill="hold" nodeType="withEffect">
                                  <p:stCondLst>
                                    <p:cond delay="10100"/>
                                  </p:stCondLst>
                                  <p:childTnLst>
                                    <p:animEffect transition="out" filter="wipe(left)">
                                      <p:cBhvr>
                                        <p:cTn id="24" dur="1000"/>
                                        <p:tgtEl>
                                          <p:spTgt spid="26"/>
                                        </p:tgtEl>
                                      </p:cBhvr>
                                    </p:animEffect>
                                    <p:set>
                                      <p:cBhvr>
                                        <p:cTn id="25" dur="1" fill="hold">
                                          <p:stCondLst>
                                            <p:cond delay="999"/>
                                          </p:stCondLst>
                                        </p:cTn>
                                        <p:tgtEl>
                                          <p:spTgt spid="26"/>
                                        </p:tgtEl>
                                        <p:attrNameLst>
                                          <p:attrName>style.visibility</p:attrName>
                                        </p:attrNameLst>
                                      </p:cBhvr>
                                      <p:to>
                                        <p:strVal val="hidden"/>
                                      </p:to>
                                    </p:set>
                                  </p:childTnLst>
                                </p:cTn>
                              </p:par>
                              <p:par>
                                <p:cTn id="26" presetID="22" presetClass="entr" presetSubtype="8" fill="hold" nodeType="withEffect">
                                  <p:stCondLst>
                                    <p:cond delay="230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800"/>
                                        <p:tgtEl>
                                          <p:spTgt spid="42"/>
                                        </p:tgtEl>
                                      </p:cBhvr>
                                    </p:animEffect>
                                  </p:childTnLst>
                                </p:cTn>
                              </p:par>
                              <p:par>
                                <p:cTn id="29" presetID="21" presetClass="emph" presetSubtype="0" fill="hold" nodeType="withEffect">
                                  <p:stCondLst>
                                    <p:cond delay="4500"/>
                                  </p:stCondLst>
                                  <p:childTnLst>
                                    <p:animClr clrSpc="hsl" dir="cw">
                                      <p:cBhvr override="childStyle">
                                        <p:cTn id="30" dur="3300" fill="hold"/>
                                        <p:tgtEl>
                                          <p:spTgt spid="42"/>
                                        </p:tgtEl>
                                        <p:attrNameLst>
                                          <p:attrName>style.color</p:attrName>
                                        </p:attrNameLst>
                                      </p:cBhvr>
                                      <p:by>
                                        <p:hsl h="7200000" s="0" l="0"/>
                                      </p:by>
                                    </p:animClr>
                                    <p:animClr clrSpc="hsl" dir="cw">
                                      <p:cBhvr>
                                        <p:cTn id="31" dur="3300" fill="hold"/>
                                        <p:tgtEl>
                                          <p:spTgt spid="42"/>
                                        </p:tgtEl>
                                        <p:attrNameLst>
                                          <p:attrName>fillcolor</p:attrName>
                                        </p:attrNameLst>
                                      </p:cBhvr>
                                      <p:by>
                                        <p:hsl h="7200000" s="0" l="0"/>
                                      </p:by>
                                    </p:animClr>
                                    <p:animClr clrSpc="hsl" dir="cw">
                                      <p:cBhvr>
                                        <p:cTn id="32" dur="3300" fill="hold"/>
                                        <p:tgtEl>
                                          <p:spTgt spid="42"/>
                                        </p:tgtEl>
                                        <p:attrNameLst>
                                          <p:attrName>stroke.color</p:attrName>
                                        </p:attrNameLst>
                                      </p:cBhvr>
                                      <p:by>
                                        <p:hsl h="7200000" s="0" l="0"/>
                                      </p:by>
                                    </p:animClr>
                                    <p:set>
                                      <p:cBhvr>
                                        <p:cTn id="33" dur="3300" fill="hold"/>
                                        <p:tgtEl>
                                          <p:spTgt spid="42"/>
                                        </p:tgtEl>
                                        <p:attrNameLst>
                                          <p:attrName>fill.type</p:attrName>
                                        </p:attrNameLst>
                                      </p:cBhvr>
                                      <p:to>
                                        <p:strVal val="solid"/>
                                      </p:to>
                                    </p:set>
                                  </p:childTnLst>
                                  <p:subTnLst>
                                    <p:animClr clrSpc="rgb" dir="cw">
                                      <p:cBhvr override="childStyle">
                                        <p:cTn dur="1" fill="hold" display="0" masterRel="nextClick" afterEffect="1"/>
                                        <p:tgtEl>
                                          <p:spTgt spid="42"/>
                                        </p:tgtEl>
                                        <p:attrNameLst>
                                          <p:attrName>ppt_c</p:attrName>
                                        </p:attrNameLst>
                                      </p:cBhvr>
                                      <p:to>
                                        <a:srgbClr val="35CB63"/>
                                      </p:to>
                                    </p:animClr>
                                  </p:subTnLst>
                                </p:cTn>
                              </p:par>
                              <p:par>
                                <p:cTn id="34" presetID="22" presetClass="exit" presetSubtype="8" fill="hold" nodeType="withEffect">
                                  <p:stCondLst>
                                    <p:cond delay="11300"/>
                                  </p:stCondLst>
                                  <p:childTnLst>
                                    <p:animEffect transition="out" filter="wipe(left)">
                                      <p:cBhvr>
                                        <p:cTn id="35" dur="1000"/>
                                        <p:tgtEl>
                                          <p:spTgt spid="42"/>
                                        </p:tgtEl>
                                      </p:cBhvr>
                                    </p:animEffect>
                                    <p:set>
                                      <p:cBhvr>
                                        <p:cTn id="36" dur="1" fill="hold">
                                          <p:stCondLst>
                                            <p:cond delay="999"/>
                                          </p:stCondLst>
                                        </p:cTn>
                                        <p:tgtEl>
                                          <p:spTgt spid="42"/>
                                        </p:tgtEl>
                                        <p:attrNameLst>
                                          <p:attrName>style.visibility</p:attrName>
                                        </p:attrNameLst>
                                      </p:cBhvr>
                                      <p:to>
                                        <p:strVal val="hidden"/>
                                      </p:to>
                                    </p:set>
                                  </p:childTnLst>
                                </p:cTn>
                              </p:par>
                              <p:par>
                                <p:cTn id="37" presetID="22" presetClass="entr" presetSubtype="8" fill="hold" grpId="0" nodeType="withEffect">
                                  <p:stCondLst>
                                    <p:cond delay="3900"/>
                                  </p:stCondLst>
                                  <p:childTnLst>
                                    <p:set>
                                      <p:cBhvr>
                                        <p:cTn id="38" dur="1" fill="hold">
                                          <p:stCondLst>
                                            <p:cond delay="0"/>
                                          </p:stCondLst>
                                        </p:cTn>
                                        <p:tgtEl>
                                          <p:spTgt spid="56"/>
                                        </p:tgtEl>
                                        <p:attrNameLst>
                                          <p:attrName>style.visibility</p:attrName>
                                        </p:attrNameLst>
                                      </p:cBhvr>
                                      <p:to>
                                        <p:strVal val="visible"/>
                                      </p:to>
                                    </p:set>
                                    <p:animEffect transition="in" filter="wipe(left)">
                                      <p:cBhvr>
                                        <p:cTn id="39" dur="3000"/>
                                        <p:tgtEl>
                                          <p:spTgt spid="56"/>
                                        </p:tgtEl>
                                      </p:cBhvr>
                                    </p:animEffect>
                                  </p:childTnLst>
                                </p:cTn>
                              </p:par>
                              <p:par>
                                <p:cTn id="40" presetID="1" presetClass="entr" presetSubtype="0" fill="hold" nodeType="withEffect">
                                  <p:stCondLst>
                                    <p:cond delay="6900"/>
                                  </p:stCondLst>
                                  <p:childTnLst>
                                    <p:set>
                                      <p:cBhvr>
                                        <p:cTn id="41"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6" grpId="0"/>
      <p:bldP spid="46" grpId="1"/>
      <p:bldP spid="47" grpId="0"/>
      <p:bldP spid="47" grpId="1"/>
      <p:bldP spid="5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EBA9A4-0B1B-B695-39D1-20E5C7308593}"/>
              </a:ext>
            </a:extLst>
          </p:cNvPr>
          <p:cNvSpPr>
            <a:spLocks noGrp="1"/>
          </p:cNvSpPr>
          <p:nvPr>
            <p:ph type="sldNum" sz="quarter" idx="12"/>
          </p:nvPr>
        </p:nvSpPr>
        <p:spPr/>
        <p:txBody>
          <a:bodyPr/>
          <a:lstStyle/>
          <a:p>
            <a:fld id="{D57F1E4F-1CFF-5643-939E-217C01CDF565}" type="slidenum">
              <a:rPr lang="en-US" sz="2000" smtClean="0"/>
              <a:pPr/>
              <a:t>26</a:t>
            </a:fld>
            <a:endParaRPr lang="en-US" sz="2000"/>
          </a:p>
        </p:txBody>
      </p:sp>
      <p:graphicFrame>
        <p:nvGraphicFramePr>
          <p:cNvPr id="5" name="Diagram 4">
            <a:extLst>
              <a:ext uri="{FF2B5EF4-FFF2-40B4-BE49-F238E27FC236}">
                <a16:creationId xmlns:a16="http://schemas.microsoft.com/office/drawing/2014/main" id="{BAF9E5A7-4AD7-48C5-915B-F9AFAC521E21}"/>
              </a:ext>
            </a:extLst>
          </p:cNvPr>
          <p:cNvGraphicFramePr/>
          <p:nvPr>
            <p:extLst>
              <p:ext uri="{D42A27DB-BD31-4B8C-83A1-F6EECF244321}">
                <p14:modId xmlns:p14="http://schemas.microsoft.com/office/powerpoint/2010/main" val="3298157945"/>
              </p:ext>
            </p:extLst>
          </p:nvPr>
        </p:nvGraphicFramePr>
        <p:xfrm>
          <a:off x="2733040" y="1635760"/>
          <a:ext cx="6725920" cy="4756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31FD5CFC-9EF2-90BC-4ED9-0DF3CA54A7E4}"/>
              </a:ext>
            </a:extLst>
          </p:cNvPr>
          <p:cNvSpPr txBox="1">
            <a:spLocks/>
          </p:cNvSpPr>
          <p:nvPr/>
        </p:nvSpPr>
        <p:spPr>
          <a:xfrm>
            <a:off x="1159652" y="286842"/>
            <a:ext cx="9872695" cy="879946"/>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latin typeface="+mn-lt"/>
              </a:rPr>
              <a:t>Arktis</a:t>
            </a:r>
            <a:r>
              <a:rPr lang="en-US" b="1" dirty="0">
                <a:latin typeface="+mn-lt"/>
              </a:rPr>
              <a:t> S670e Project Timeline</a:t>
            </a:r>
          </a:p>
        </p:txBody>
      </p:sp>
      <p:pic>
        <p:nvPicPr>
          <p:cNvPr id="2" name="Picture 1">
            <a:extLst>
              <a:ext uri="{FF2B5EF4-FFF2-40B4-BE49-F238E27FC236}">
                <a16:creationId xmlns:a16="http://schemas.microsoft.com/office/drawing/2014/main" id="{1195AA31-8237-92A3-8CAD-87F8D2921E41}"/>
              </a:ext>
            </a:extLst>
          </p:cNvPr>
          <p:cNvPicPr>
            <a:picLocks noChangeAspect="1"/>
          </p:cNvPicPr>
          <p:nvPr/>
        </p:nvPicPr>
        <p:blipFill>
          <a:blip r:embed="rId8"/>
          <a:stretch>
            <a:fillRect/>
          </a:stretch>
        </p:blipFill>
        <p:spPr>
          <a:xfrm>
            <a:off x="146994" y="36882"/>
            <a:ext cx="834229" cy="834229"/>
          </a:xfrm>
          <a:prstGeom prst="rect">
            <a:avLst/>
          </a:prstGeom>
        </p:spPr>
      </p:pic>
    </p:spTree>
    <p:extLst>
      <p:ext uri="{BB962C8B-B14F-4D97-AF65-F5344CB8AC3E}">
        <p14:creationId xmlns:p14="http://schemas.microsoft.com/office/powerpoint/2010/main" val="192122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E5CC610F-7E3C-4EBF-A176-E3B3B57EECD8}"/>
                                            </p:graphicEl>
                                          </p:spTgt>
                                        </p:tgtEl>
                                        <p:attrNameLst>
                                          <p:attrName>style.visibility</p:attrName>
                                        </p:attrNameLst>
                                      </p:cBhvr>
                                      <p:to>
                                        <p:strVal val="visible"/>
                                      </p:to>
                                    </p:set>
                                    <p:animEffect transition="in" filter="fade">
                                      <p:cBhvr>
                                        <p:cTn id="7" dur="500"/>
                                        <p:tgtEl>
                                          <p:spTgt spid="5">
                                            <p:graphicEl>
                                              <a:dgm id="{E5CC610F-7E3C-4EBF-A176-E3B3B57EECD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7314FBC0-0E8A-48AD-9254-4421FE44AF27}"/>
                                            </p:graphicEl>
                                          </p:spTgt>
                                        </p:tgtEl>
                                        <p:attrNameLst>
                                          <p:attrName>style.visibility</p:attrName>
                                        </p:attrNameLst>
                                      </p:cBhvr>
                                      <p:to>
                                        <p:strVal val="visible"/>
                                      </p:to>
                                    </p:set>
                                    <p:animEffect transition="in" filter="fade">
                                      <p:cBhvr>
                                        <p:cTn id="12" dur="500"/>
                                        <p:tgtEl>
                                          <p:spTgt spid="5">
                                            <p:graphicEl>
                                              <a:dgm id="{7314FBC0-0E8A-48AD-9254-4421FE44AF2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95E06B8B-837D-43F7-A11A-4BA211689143}"/>
                                            </p:graphicEl>
                                          </p:spTgt>
                                        </p:tgtEl>
                                        <p:attrNameLst>
                                          <p:attrName>style.visibility</p:attrName>
                                        </p:attrNameLst>
                                      </p:cBhvr>
                                      <p:to>
                                        <p:strVal val="visible"/>
                                      </p:to>
                                    </p:set>
                                    <p:animEffect transition="in" filter="fade">
                                      <p:cBhvr>
                                        <p:cTn id="17" dur="500"/>
                                        <p:tgtEl>
                                          <p:spTgt spid="5">
                                            <p:graphicEl>
                                              <a:dgm id="{95E06B8B-837D-43F7-A11A-4BA21168914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1E4D8735-F8D1-4801-A3AD-11BFD5249343}"/>
                                            </p:graphicEl>
                                          </p:spTgt>
                                        </p:tgtEl>
                                        <p:attrNameLst>
                                          <p:attrName>style.visibility</p:attrName>
                                        </p:attrNameLst>
                                      </p:cBhvr>
                                      <p:to>
                                        <p:strVal val="visible"/>
                                      </p:to>
                                    </p:set>
                                    <p:animEffect transition="in" filter="fade">
                                      <p:cBhvr>
                                        <p:cTn id="22" dur="500"/>
                                        <p:tgtEl>
                                          <p:spTgt spid="5">
                                            <p:graphicEl>
                                              <a:dgm id="{1E4D8735-F8D1-4801-A3AD-11BFD5249343}"/>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509D2003-110A-4FB0-8EB2-1F09F27D8013}"/>
                                            </p:graphicEl>
                                          </p:spTgt>
                                        </p:tgtEl>
                                        <p:attrNameLst>
                                          <p:attrName>style.visibility</p:attrName>
                                        </p:attrNameLst>
                                      </p:cBhvr>
                                      <p:to>
                                        <p:strVal val="visible"/>
                                      </p:to>
                                    </p:set>
                                    <p:animEffect transition="in" filter="fade">
                                      <p:cBhvr>
                                        <p:cTn id="27" dur="500"/>
                                        <p:tgtEl>
                                          <p:spTgt spid="5">
                                            <p:graphicEl>
                                              <a:dgm id="{509D2003-110A-4FB0-8EB2-1F09F27D8013}"/>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35F1CECF-E5F7-4418-B217-BB4C067A30B1}"/>
                                            </p:graphicEl>
                                          </p:spTgt>
                                        </p:tgtEl>
                                        <p:attrNameLst>
                                          <p:attrName>style.visibility</p:attrName>
                                        </p:attrNameLst>
                                      </p:cBhvr>
                                      <p:to>
                                        <p:strVal val="visible"/>
                                      </p:to>
                                    </p:set>
                                    <p:animEffect transition="in" filter="fade">
                                      <p:cBhvr>
                                        <p:cTn id="32" dur="500"/>
                                        <p:tgtEl>
                                          <p:spTgt spid="5">
                                            <p:graphicEl>
                                              <a:dgm id="{35F1CECF-E5F7-4418-B217-BB4C067A30B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EC9B0641-E2C9-348C-DDF1-7AADD51ADB3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76CE620-10F4-3FAB-7134-21098C73CC8A}"/>
              </a:ext>
            </a:extLst>
          </p:cNvPr>
          <p:cNvSpPr txBox="1">
            <a:spLocks/>
          </p:cNvSpPr>
          <p:nvPr/>
        </p:nvSpPr>
        <p:spPr>
          <a:xfrm>
            <a:off x="2024337" y="218017"/>
            <a:ext cx="8143401" cy="879946"/>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Aptos Display"/>
              </a:rPr>
              <a:t>How  the neutron signal is read</a:t>
            </a:r>
          </a:p>
        </p:txBody>
      </p:sp>
      <p:pic>
        <p:nvPicPr>
          <p:cNvPr id="2" name="Picture 1" descr="A blue and red rectangular object with red text&#10;&#10;AI-generated content may be incorrect.">
            <a:extLst>
              <a:ext uri="{FF2B5EF4-FFF2-40B4-BE49-F238E27FC236}">
                <a16:creationId xmlns:a16="http://schemas.microsoft.com/office/drawing/2014/main" id="{0742BA70-FCD7-8550-554E-BCA6CD2AC7BF}"/>
              </a:ext>
            </a:extLst>
          </p:cNvPr>
          <p:cNvPicPr>
            <a:picLocks noChangeAspect="1"/>
          </p:cNvPicPr>
          <p:nvPr/>
        </p:nvPicPr>
        <p:blipFill>
          <a:blip r:embed="rId2"/>
          <a:srcRect r="51799"/>
          <a:stretch>
            <a:fillRect/>
          </a:stretch>
        </p:blipFill>
        <p:spPr>
          <a:xfrm>
            <a:off x="1654306" y="4325553"/>
            <a:ext cx="3057001" cy="1364170"/>
          </a:xfrm>
          <a:prstGeom prst="rect">
            <a:avLst/>
          </a:prstGeom>
        </p:spPr>
      </p:pic>
      <p:pic>
        <p:nvPicPr>
          <p:cNvPr id="4" name="Picture 3" descr="A close up of a metal rod&#10;&#10;AI-generated content may be incorrect.">
            <a:extLst>
              <a:ext uri="{FF2B5EF4-FFF2-40B4-BE49-F238E27FC236}">
                <a16:creationId xmlns:a16="http://schemas.microsoft.com/office/drawing/2014/main" id="{E453390C-2BC2-7AD2-5E7B-5D9899AE6F99}"/>
              </a:ext>
            </a:extLst>
          </p:cNvPr>
          <p:cNvPicPr>
            <a:picLocks noChangeAspect="1"/>
          </p:cNvPicPr>
          <p:nvPr/>
        </p:nvPicPr>
        <p:blipFill>
          <a:blip r:embed="rId3"/>
          <a:stretch>
            <a:fillRect/>
          </a:stretch>
        </p:blipFill>
        <p:spPr>
          <a:xfrm>
            <a:off x="1656098" y="1272442"/>
            <a:ext cx="8886180" cy="1698840"/>
          </a:xfrm>
          <a:prstGeom prst="rect">
            <a:avLst/>
          </a:prstGeom>
        </p:spPr>
      </p:pic>
      <p:cxnSp>
        <p:nvCxnSpPr>
          <p:cNvPr id="7" name="Straight Arrow Connector 6">
            <a:extLst>
              <a:ext uri="{FF2B5EF4-FFF2-40B4-BE49-F238E27FC236}">
                <a16:creationId xmlns:a16="http://schemas.microsoft.com/office/drawing/2014/main" id="{349EE581-4503-C0D6-8F89-2367E2A4C56D}"/>
              </a:ext>
            </a:extLst>
          </p:cNvPr>
          <p:cNvCxnSpPr/>
          <p:nvPr/>
        </p:nvCxnSpPr>
        <p:spPr>
          <a:xfrm flipH="1">
            <a:off x="1629586" y="2710766"/>
            <a:ext cx="259261" cy="1605718"/>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391E346-9A7F-2E8B-3C77-50DA496F48B3}"/>
              </a:ext>
            </a:extLst>
          </p:cNvPr>
          <p:cNvCxnSpPr>
            <a:cxnSpLocks/>
          </p:cNvCxnSpPr>
          <p:nvPr/>
        </p:nvCxnSpPr>
        <p:spPr>
          <a:xfrm>
            <a:off x="3485696" y="2735386"/>
            <a:ext cx="1255093" cy="1557491"/>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722F95C-929A-DEE4-37B5-63A222DD2BEB}"/>
              </a:ext>
            </a:extLst>
          </p:cNvPr>
          <p:cNvSpPr>
            <a:spLocks noGrp="1"/>
          </p:cNvSpPr>
          <p:nvPr>
            <p:ph type="sldNum" sz="quarter" idx="12"/>
          </p:nvPr>
        </p:nvSpPr>
        <p:spPr/>
        <p:txBody>
          <a:bodyPr/>
          <a:lstStyle/>
          <a:p>
            <a:fld id="{D57F1E4F-1CFF-5643-939E-217C01CDF565}" type="slidenum">
              <a:rPr lang="en-US" sz="2000" smtClean="0"/>
              <a:pPr/>
              <a:t>27</a:t>
            </a:fld>
            <a:endParaRPr lang="en-US" sz="2000"/>
          </a:p>
        </p:txBody>
      </p:sp>
      <p:pic>
        <p:nvPicPr>
          <p:cNvPr id="9" name="Picture 8">
            <a:extLst>
              <a:ext uri="{FF2B5EF4-FFF2-40B4-BE49-F238E27FC236}">
                <a16:creationId xmlns:a16="http://schemas.microsoft.com/office/drawing/2014/main" id="{56D47A62-2486-B592-2E51-EAD5232E2408}"/>
              </a:ext>
            </a:extLst>
          </p:cNvPr>
          <p:cNvPicPr>
            <a:picLocks noChangeAspect="1"/>
          </p:cNvPicPr>
          <p:nvPr/>
        </p:nvPicPr>
        <p:blipFill>
          <a:blip r:embed="rId4"/>
          <a:stretch>
            <a:fillRect/>
          </a:stretch>
        </p:blipFill>
        <p:spPr>
          <a:xfrm>
            <a:off x="146994" y="36882"/>
            <a:ext cx="834229" cy="834229"/>
          </a:xfrm>
          <a:prstGeom prst="rect">
            <a:avLst/>
          </a:prstGeom>
        </p:spPr>
      </p:pic>
    </p:spTree>
    <p:extLst>
      <p:ext uri="{BB962C8B-B14F-4D97-AF65-F5344CB8AC3E}">
        <p14:creationId xmlns:p14="http://schemas.microsoft.com/office/powerpoint/2010/main" val="2627756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A6B19B45-1DF8-D2E3-7B97-9448C3E179A6}"/>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6" name="Picture 5" descr="A group of people working on a machine&#10;&#10;AI-generated content may be incorrect.">
            <a:extLst>
              <a:ext uri="{FF2B5EF4-FFF2-40B4-BE49-F238E27FC236}">
                <a16:creationId xmlns:a16="http://schemas.microsoft.com/office/drawing/2014/main" id="{39BFED2A-AC7E-E93E-933B-BE0DDE6AD10C}"/>
              </a:ext>
            </a:extLst>
          </p:cNvPr>
          <p:cNvPicPr>
            <a:picLocks noChangeAspect="1"/>
          </p:cNvPicPr>
          <p:nvPr/>
        </p:nvPicPr>
        <p:blipFill>
          <a:blip r:embed="rId4"/>
          <a:srcRect l="24921" r="5747" b="1"/>
          <a:stretch>
            <a:fillRect/>
          </a:stretch>
        </p:blipFill>
        <p:spPr>
          <a:xfrm>
            <a:off x="20" y="975"/>
            <a:ext cx="6095980" cy="6858000"/>
          </a:xfrm>
          <a:prstGeom prst="rect">
            <a:avLst/>
          </a:prstGeom>
        </p:spPr>
      </p:pic>
      <p:pic>
        <p:nvPicPr>
          <p:cNvPr id="13" name="Picture 12">
            <a:extLst>
              <a:ext uri="{FF2B5EF4-FFF2-40B4-BE49-F238E27FC236}">
                <a16:creationId xmlns:a16="http://schemas.microsoft.com/office/drawing/2014/main" id="{F7057E50-1D91-4453-BBA0-DD604B5CDA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itle 1">
            <a:extLst>
              <a:ext uri="{FF2B5EF4-FFF2-40B4-BE49-F238E27FC236}">
                <a16:creationId xmlns:a16="http://schemas.microsoft.com/office/drawing/2014/main" id="{3D367175-89AE-5074-3622-BD58EA059F8A}"/>
              </a:ext>
            </a:extLst>
          </p:cNvPr>
          <p:cNvSpPr txBox="1">
            <a:spLocks/>
          </p:cNvSpPr>
          <p:nvPr/>
        </p:nvSpPr>
        <p:spPr>
          <a:xfrm>
            <a:off x="6430297" y="1964267"/>
            <a:ext cx="4729828" cy="24214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457200">
              <a:spcAft>
                <a:spcPts val="600"/>
              </a:spcAft>
            </a:pPr>
            <a:r>
              <a:rPr lang="en-US" sz="4800" b="1" cap="all" dirty="0">
                <a:ln w="3175" cmpd="sng">
                  <a:noFill/>
                </a:ln>
                <a:latin typeface="+mn-lt"/>
              </a:rPr>
              <a:t>THANK </a:t>
            </a:r>
            <a:r>
              <a:rPr lang="en-US" sz="4800" b="1" cap="all" dirty="0" err="1">
                <a:ln w="3175" cmpd="sng">
                  <a:noFill/>
                </a:ln>
                <a:latin typeface="+mn-lt"/>
              </a:rPr>
              <a:t>YOu</a:t>
            </a:r>
            <a:endParaRPr lang="en-US" sz="4800" b="1" cap="all" dirty="0">
              <a:ln w="3175" cmpd="sng">
                <a:noFill/>
              </a:ln>
              <a:latin typeface="+mn-lt"/>
            </a:endParaRPr>
          </a:p>
        </p:txBody>
      </p:sp>
      <p:sp>
        <p:nvSpPr>
          <p:cNvPr id="4" name="Slide Number Placeholder 3">
            <a:extLst>
              <a:ext uri="{FF2B5EF4-FFF2-40B4-BE49-F238E27FC236}">
                <a16:creationId xmlns:a16="http://schemas.microsoft.com/office/drawing/2014/main" id="{C7659B5E-80A8-FF3B-4F1F-3D2AC0BE9568}"/>
              </a:ext>
            </a:extLst>
          </p:cNvPr>
          <p:cNvSpPr>
            <a:spLocks noGrp="1"/>
          </p:cNvSpPr>
          <p:nvPr>
            <p:ph type="sldNum" sz="quarter" idx="12"/>
          </p:nvPr>
        </p:nvSpPr>
        <p:spPr>
          <a:xfrm>
            <a:off x="10608958" y="5870575"/>
            <a:ext cx="551167" cy="377825"/>
          </a:xfrm>
        </p:spPr>
        <p:txBody>
          <a:bodyPr vert="horz" lIns="91440" tIns="45720" rIns="91440" bIns="45720" rtlCol="0" anchor="ctr">
            <a:normAutofit/>
          </a:bodyPr>
          <a:lstStyle/>
          <a:p>
            <a:pPr defTabSz="914400">
              <a:spcAft>
                <a:spcPts val="600"/>
              </a:spcAft>
            </a:pPr>
            <a:fld id="{D57F1E4F-1CFF-5643-939E-217C01CDF565}" type="slidenum">
              <a:rPr lang="en-US" smtClean="0"/>
              <a:pPr defTabSz="914400">
                <a:spcAft>
                  <a:spcPts val="600"/>
                </a:spcAft>
              </a:pPr>
              <a:t>28</a:t>
            </a:fld>
            <a:endParaRPr lang="en-US"/>
          </a:p>
        </p:txBody>
      </p:sp>
      <p:pic>
        <p:nvPicPr>
          <p:cNvPr id="2" name="Picture 1">
            <a:extLst>
              <a:ext uri="{FF2B5EF4-FFF2-40B4-BE49-F238E27FC236}">
                <a16:creationId xmlns:a16="http://schemas.microsoft.com/office/drawing/2014/main" id="{81A23F94-F540-6E81-3536-6CE5B99B8D8F}"/>
              </a:ext>
            </a:extLst>
          </p:cNvPr>
          <p:cNvPicPr>
            <a:picLocks noChangeAspect="1"/>
          </p:cNvPicPr>
          <p:nvPr/>
        </p:nvPicPr>
        <p:blipFill>
          <a:blip r:embed="rId6"/>
          <a:stretch>
            <a:fillRect/>
          </a:stretch>
        </p:blipFill>
        <p:spPr>
          <a:xfrm>
            <a:off x="146994" y="36882"/>
            <a:ext cx="834229" cy="834229"/>
          </a:xfrm>
          <a:prstGeom prst="rect">
            <a:avLst/>
          </a:prstGeom>
        </p:spPr>
      </p:pic>
    </p:spTree>
    <p:extLst>
      <p:ext uri="{BB962C8B-B14F-4D97-AF65-F5344CB8AC3E}">
        <p14:creationId xmlns:p14="http://schemas.microsoft.com/office/powerpoint/2010/main" val="192844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CFAD2F-2BDC-A17D-3D0E-9CB42A44D6B7}"/>
              </a:ext>
            </a:extLst>
          </p:cNvPr>
          <p:cNvSpPr>
            <a:spLocks noGrp="1"/>
          </p:cNvSpPr>
          <p:nvPr>
            <p:ph type="sldNum" sz="quarter" idx="12"/>
          </p:nvPr>
        </p:nvSpPr>
        <p:spPr/>
        <p:txBody>
          <a:bodyPr/>
          <a:lstStyle/>
          <a:p>
            <a:fld id="{D57F1E4F-1CFF-5643-939E-217C01CDF565}" type="slidenum">
              <a:rPr lang="en-US" smtClean="0"/>
              <a:pPr/>
              <a:t>29</a:t>
            </a:fld>
            <a:endParaRPr lang="en-US"/>
          </a:p>
        </p:txBody>
      </p:sp>
      <p:sp>
        <p:nvSpPr>
          <p:cNvPr id="4" name="TextBox 3">
            <a:extLst>
              <a:ext uri="{FF2B5EF4-FFF2-40B4-BE49-F238E27FC236}">
                <a16:creationId xmlns:a16="http://schemas.microsoft.com/office/drawing/2014/main" id="{2B048B54-FF6C-C985-C75A-BB1BADCAC566}"/>
              </a:ext>
            </a:extLst>
          </p:cNvPr>
          <p:cNvSpPr txBox="1"/>
          <p:nvPr/>
        </p:nvSpPr>
        <p:spPr>
          <a:xfrm>
            <a:off x="712838" y="1983287"/>
            <a:ext cx="10766324" cy="3139321"/>
          </a:xfrm>
          <a:prstGeom prst="rect">
            <a:avLst/>
          </a:prstGeom>
          <a:noFill/>
        </p:spPr>
        <p:txBody>
          <a:bodyPr wrap="square">
            <a:spAutoFit/>
          </a:bodyPr>
          <a:lstStyle/>
          <a:p>
            <a:pPr marL="285750" indent="-285750">
              <a:buFont typeface="Arial" panose="020B0604020202020204" pitchFamily="34" charset="0"/>
              <a:buChar char="•"/>
            </a:pPr>
            <a:r>
              <a:rPr lang="en-US" dirty="0"/>
              <a:t>Camus, P., Corbett, J., Crawford, S., Dering, K., </a:t>
            </a:r>
            <a:r>
              <a:rPr lang="en-US" dirty="0" err="1"/>
              <a:t>Fascione</a:t>
            </a:r>
            <a:r>
              <a:rPr lang="en-US" dirty="0"/>
              <a:t>, E., Gerbier, G., Germond, R., Ghaith, M., Hall, J., Hong, Z., Kubik, A., Mayer, A., Nagorny, S., </a:t>
            </a:r>
            <a:r>
              <a:rPr lang="en-US" dirty="0" err="1"/>
              <a:t>Pakarha</a:t>
            </a:r>
            <a:r>
              <a:rPr lang="en-US" dirty="0"/>
              <a:t>, P., Rau, W., Scorza, S., &amp; Underwood, R. (2024). CUTE: A Cryogenic Underground </a:t>
            </a:r>
            <a:r>
              <a:rPr lang="en-US" dirty="0" err="1"/>
              <a:t>TEst</a:t>
            </a:r>
            <a:r>
              <a:rPr lang="en-US" dirty="0"/>
              <a:t> facility at SNOLAB. </a:t>
            </a:r>
            <a:r>
              <a:rPr lang="en-US" i="1" dirty="0"/>
              <a:t>Frontiers in Physics, 11</a:t>
            </a:r>
            <a:r>
              <a:rPr lang="en-US" dirty="0"/>
              <a:t>, 1319879. </a:t>
            </a:r>
            <a:r>
              <a:rPr lang="en-US" dirty="0">
                <a:hlinkClick r:id="rId2"/>
              </a:rPr>
              <a:t>https://doi.org/10.3389/fphy.2023.1319879</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Arktis</a:t>
            </a:r>
            <a:r>
              <a:rPr lang="en-US" dirty="0"/>
              <a:t> Radiation Detectors Ltd. (2018). </a:t>
            </a:r>
            <a:r>
              <a:rPr lang="en-US" i="1" dirty="0" err="1"/>
              <a:t>Arktis</a:t>
            </a:r>
            <a:r>
              <a:rPr lang="en-US" i="1" dirty="0"/>
              <a:t> S-670(e) detector series: Operating manual</a:t>
            </a:r>
            <a:r>
              <a:rPr lang="en-US" dirty="0"/>
              <a:t> (Version 7, ID-No. AM0022). Zurich, Switzerland: </a:t>
            </a:r>
            <a:r>
              <a:rPr lang="en-US" dirty="0" err="1"/>
              <a:t>Arktis</a:t>
            </a:r>
            <a:r>
              <a:rPr lang="en-US" dirty="0"/>
              <a:t> Radiation Detectors Ltd.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Kelley, R. P., Murer, D., Ray, H., &amp; Jordan, K. A. (2015). Analysis of the scintillation mechanism in a pressurized 4He fast neutron detector using pulse shape fitting. </a:t>
            </a:r>
            <a:r>
              <a:rPr lang="en-US" i="1" dirty="0"/>
              <a:t>AIP Advances, 5</a:t>
            </a:r>
            <a:r>
              <a:rPr lang="en-US" dirty="0"/>
              <a:t>(3), 037144. </a:t>
            </a:r>
            <a:r>
              <a:rPr lang="en-US" dirty="0">
                <a:hlinkClick r:id="rId3"/>
              </a:rPr>
              <a:t>https://doi.org/10.1063/1.4916904</a:t>
            </a:r>
            <a:endParaRPr lang="en-US" dirty="0"/>
          </a:p>
        </p:txBody>
      </p:sp>
      <p:sp>
        <p:nvSpPr>
          <p:cNvPr id="5" name="Title 1">
            <a:extLst>
              <a:ext uri="{FF2B5EF4-FFF2-40B4-BE49-F238E27FC236}">
                <a16:creationId xmlns:a16="http://schemas.microsoft.com/office/drawing/2014/main" id="{B9397A85-FF82-15E8-13A5-04ADD870E93E}"/>
              </a:ext>
            </a:extLst>
          </p:cNvPr>
          <p:cNvSpPr txBox="1">
            <a:spLocks/>
          </p:cNvSpPr>
          <p:nvPr/>
        </p:nvSpPr>
        <p:spPr>
          <a:xfrm>
            <a:off x="1871209" y="265469"/>
            <a:ext cx="8449582" cy="9698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spcAft>
                <a:spcPts val="600"/>
              </a:spcAft>
            </a:pPr>
            <a:r>
              <a:rPr lang="en-US" sz="6100" b="1" i="1" cap="all" dirty="0">
                <a:ln w="3175" cmpd="sng">
                  <a:noFill/>
                </a:ln>
                <a:latin typeface="+mn-lt"/>
              </a:rPr>
              <a:t>REFERENCES</a:t>
            </a:r>
          </a:p>
        </p:txBody>
      </p:sp>
      <p:pic>
        <p:nvPicPr>
          <p:cNvPr id="6" name="Picture 5">
            <a:extLst>
              <a:ext uri="{FF2B5EF4-FFF2-40B4-BE49-F238E27FC236}">
                <a16:creationId xmlns:a16="http://schemas.microsoft.com/office/drawing/2014/main" id="{6894B6F5-B32F-CFF9-B35C-099D9BE89E77}"/>
              </a:ext>
            </a:extLst>
          </p:cNvPr>
          <p:cNvPicPr>
            <a:picLocks noChangeAspect="1"/>
          </p:cNvPicPr>
          <p:nvPr/>
        </p:nvPicPr>
        <p:blipFill>
          <a:blip r:embed="rId4"/>
          <a:stretch>
            <a:fillRect/>
          </a:stretch>
        </p:blipFill>
        <p:spPr>
          <a:xfrm>
            <a:off x="146994" y="36882"/>
            <a:ext cx="834229" cy="834229"/>
          </a:xfrm>
          <a:prstGeom prst="rect">
            <a:avLst/>
          </a:prstGeom>
        </p:spPr>
      </p:pic>
    </p:spTree>
    <p:extLst>
      <p:ext uri="{BB962C8B-B14F-4D97-AF65-F5344CB8AC3E}">
        <p14:creationId xmlns:p14="http://schemas.microsoft.com/office/powerpoint/2010/main" val="391229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4E98-6145-3E9B-F328-0A9D25EE1A09}"/>
              </a:ext>
            </a:extLst>
          </p:cNvPr>
          <p:cNvSpPr>
            <a:spLocks noGrp="1"/>
          </p:cNvSpPr>
          <p:nvPr>
            <p:ph type="title"/>
          </p:nvPr>
        </p:nvSpPr>
        <p:spPr>
          <a:xfrm>
            <a:off x="134072" y="-203962"/>
            <a:ext cx="11817751" cy="1315918"/>
          </a:xfrm>
        </p:spPr>
        <p:txBody>
          <a:bodyPr>
            <a:normAutofit/>
          </a:bodyPr>
          <a:lstStyle/>
          <a:p>
            <a:pPr algn="ctr"/>
            <a:r>
              <a:rPr lang="en-US" b="1" dirty="0">
                <a:solidFill>
                  <a:schemeClr val="accent1">
                    <a:lumMod val="20000"/>
                    <a:lumOff val="80000"/>
                  </a:schemeClr>
                </a:solidFill>
                <a:latin typeface="Kristen ITC"/>
              </a:rPr>
              <a:t>C</a:t>
            </a:r>
            <a:r>
              <a:rPr lang="en-US" b="1" dirty="0">
                <a:latin typeface="+mn-lt"/>
              </a:rPr>
              <a:t>ryogenic</a:t>
            </a:r>
            <a:r>
              <a:rPr lang="en-US" b="1" dirty="0"/>
              <a:t> </a:t>
            </a:r>
            <a:r>
              <a:rPr lang="en-US" b="1" dirty="0">
                <a:solidFill>
                  <a:schemeClr val="accent1">
                    <a:lumMod val="20000"/>
                    <a:lumOff val="80000"/>
                  </a:schemeClr>
                </a:solidFill>
                <a:latin typeface="Kristen ITC"/>
              </a:rPr>
              <a:t>U</a:t>
            </a:r>
            <a:r>
              <a:rPr lang="en-US" b="1" dirty="0">
                <a:latin typeface="+mn-lt"/>
              </a:rPr>
              <a:t>nderground</a:t>
            </a:r>
            <a:r>
              <a:rPr lang="en-US" b="1" dirty="0"/>
              <a:t> </a:t>
            </a:r>
            <a:r>
              <a:rPr lang="en-US" b="1" dirty="0" err="1">
                <a:solidFill>
                  <a:schemeClr val="accent1">
                    <a:lumMod val="20000"/>
                    <a:lumOff val="80000"/>
                  </a:schemeClr>
                </a:solidFill>
                <a:latin typeface="Kristen ITC" panose="03050502040202030202" pitchFamily="66" charset="0"/>
              </a:rPr>
              <a:t>TE</a:t>
            </a:r>
            <a:r>
              <a:rPr lang="en-US" b="1" dirty="0" err="1">
                <a:latin typeface="+mn-lt"/>
              </a:rPr>
              <a:t>sting</a:t>
            </a:r>
            <a:r>
              <a:rPr lang="en-US" b="1" dirty="0">
                <a:latin typeface="+mn-lt"/>
              </a:rPr>
              <a:t> facility</a:t>
            </a:r>
          </a:p>
        </p:txBody>
      </p:sp>
      <p:sp>
        <p:nvSpPr>
          <p:cNvPr id="3" name="Slide Number Placeholder 2">
            <a:extLst>
              <a:ext uri="{FF2B5EF4-FFF2-40B4-BE49-F238E27FC236}">
                <a16:creationId xmlns:a16="http://schemas.microsoft.com/office/drawing/2014/main" id="{3B50326D-590D-93AC-DA17-457F3CCAF7B3}"/>
              </a:ext>
            </a:extLst>
          </p:cNvPr>
          <p:cNvSpPr>
            <a:spLocks noGrp="1"/>
          </p:cNvSpPr>
          <p:nvPr>
            <p:ph type="sldNum" sz="quarter" idx="12"/>
          </p:nvPr>
        </p:nvSpPr>
        <p:spPr/>
        <p:txBody>
          <a:bodyPr/>
          <a:lstStyle/>
          <a:p>
            <a:fld id="{330EA680-D336-4FF7-8B7A-9848BB0A1C32}" type="slidenum">
              <a:rPr lang="en-US" sz="2000" smtClean="0"/>
              <a:t>3</a:t>
            </a:fld>
            <a:endParaRPr lang="en-US" sz="2000" dirty="0"/>
          </a:p>
        </p:txBody>
      </p:sp>
      <p:sp>
        <p:nvSpPr>
          <p:cNvPr id="8" name="TextBox 7">
            <a:extLst>
              <a:ext uri="{FF2B5EF4-FFF2-40B4-BE49-F238E27FC236}">
                <a16:creationId xmlns:a16="http://schemas.microsoft.com/office/drawing/2014/main" id="{8D1F1030-AF46-1765-47A4-A488B804239D}"/>
              </a:ext>
            </a:extLst>
          </p:cNvPr>
          <p:cNvSpPr txBox="1"/>
          <p:nvPr/>
        </p:nvSpPr>
        <p:spPr>
          <a:xfrm>
            <a:off x="4858987" y="810696"/>
            <a:ext cx="27979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DDB1E6"/>
                </a:solidFill>
              </a:rPr>
              <a:t>Dry dilution fridge</a:t>
            </a:r>
          </a:p>
        </p:txBody>
      </p:sp>
      <p:sp>
        <p:nvSpPr>
          <p:cNvPr id="10" name="TextBox 9">
            <a:extLst>
              <a:ext uri="{FF2B5EF4-FFF2-40B4-BE49-F238E27FC236}">
                <a16:creationId xmlns:a16="http://schemas.microsoft.com/office/drawing/2014/main" id="{E714EBF8-EDF6-0D1B-7781-6708C23AC929}"/>
              </a:ext>
            </a:extLst>
          </p:cNvPr>
          <p:cNvSpPr txBox="1"/>
          <p:nvPr/>
        </p:nvSpPr>
        <p:spPr>
          <a:xfrm>
            <a:off x="6154190" y="3004728"/>
            <a:ext cx="1428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DDB1E6"/>
                </a:solidFill>
              </a:rPr>
              <a:t>Cleanroom </a:t>
            </a:r>
          </a:p>
        </p:txBody>
      </p:sp>
      <p:sp>
        <p:nvSpPr>
          <p:cNvPr id="12" name="TextBox 11">
            <a:extLst>
              <a:ext uri="{FF2B5EF4-FFF2-40B4-BE49-F238E27FC236}">
                <a16:creationId xmlns:a16="http://schemas.microsoft.com/office/drawing/2014/main" id="{29263D10-8B83-F907-A4A8-81C44DB08F04}"/>
              </a:ext>
            </a:extLst>
          </p:cNvPr>
          <p:cNvSpPr txBox="1"/>
          <p:nvPr/>
        </p:nvSpPr>
        <p:spPr>
          <a:xfrm>
            <a:off x="4466881" y="1460379"/>
            <a:ext cx="19587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DDB1E6"/>
                </a:solidFill>
              </a:rPr>
              <a:t>Ultra pure water</a:t>
            </a:r>
          </a:p>
        </p:txBody>
      </p:sp>
      <p:pic>
        <p:nvPicPr>
          <p:cNvPr id="13" name="Picture 12" descr="A close up of a machine&#10;&#10;AI-generated content may be incorrect.">
            <a:extLst>
              <a:ext uri="{FF2B5EF4-FFF2-40B4-BE49-F238E27FC236}">
                <a16:creationId xmlns:a16="http://schemas.microsoft.com/office/drawing/2014/main" id="{ADC249BE-542D-BE0F-921D-E40464C4D607}"/>
              </a:ext>
            </a:extLst>
          </p:cNvPr>
          <p:cNvPicPr>
            <a:picLocks noChangeAspect="1"/>
          </p:cNvPicPr>
          <p:nvPr/>
        </p:nvPicPr>
        <p:blipFill>
          <a:blip r:embed="rId4"/>
          <a:stretch>
            <a:fillRect/>
          </a:stretch>
        </p:blipFill>
        <p:spPr>
          <a:xfrm rot="5400000">
            <a:off x="6535238" y="1862934"/>
            <a:ext cx="5028309" cy="3003960"/>
          </a:xfrm>
          <a:prstGeom prst="rect">
            <a:avLst/>
          </a:prstGeom>
        </p:spPr>
      </p:pic>
      <p:sp>
        <p:nvSpPr>
          <p:cNvPr id="14" name="TextBox 13">
            <a:extLst>
              <a:ext uri="{FF2B5EF4-FFF2-40B4-BE49-F238E27FC236}">
                <a16:creationId xmlns:a16="http://schemas.microsoft.com/office/drawing/2014/main" id="{00FAB7EE-DE84-3EB0-7329-03AB12BC4CCB}"/>
              </a:ext>
            </a:extLst>
          </p:cNvPr>
          <p:cNvSpPr txBox="1"/>
          <p:nvPr/>
        </p:nvSpPr>
        <p:spPr>
          <a:xfrm>
            <a:off x="7878817" y="6007241"/>
            <a:ext cx="2484747"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F8EBD5"/>
                </a:solidFill>
              </a:rPr>
              <a:t>Dry dilution fridge </a:t>
            </a:r>
          </a:p>
        </p:txBody>
      </p:sp>
      <p:pic>
        <p:nvPicPr>
          <p:cNvPr id="5" name="Picture 4" descr="A machine with a yellow frame&#10;&#10;AI-generated content may be incorrect.">
            <a:extLst>
              <a:ext uri="{FF2B5EF4-FFF2-40B4-BE49-F238E27FC236}">
                <a16:creationId xmlns:a16="http://schemas.microsoft.com/office/drawing/2014/main" id="{1E4A8E8F-8631-3736-D27F-FB2BC1E91F83}"/>
              </a:ext>
            </a:extLst>
          </p:cNvPr>
          <p:cNvPicPr>
            <a:picLocks noChangeAspect="1"/>
          </p:cNvPicPr>
          <p:nvPr/>
        </p:nvPicPr>
        <p:blipFill>
          <a:blip r:embed="rId5"/>
          <a:stretch>
            <a:fillRect/>
          </a:stretch>
        </p:blipFill>
        <p:spPr>
          <a:xfrm>
            <a:off x="776083" y="850759"/>
            <a:ext cx="5482226" cy="5236168"/>
          </a:xfrm>
          <a:prstGeom prst="rect">
            <a:avLst/>
          </a:prstGeom>
        </p:spPr>
      </p:pic>
      <p:sp>
        <p:nvSpPr>
          <p:cNvPr id="15" name="Oval 14">
            <a:extLst>
              <a:ext uri="{FF2B5EF4-FFF2-40B4-BE49-F238E27FC236}">
                <a16:creationId xmlns:a16="http://schemas.microsoft.com/office/drawing/2014/main" id="{35F6B954-10EA-2930-AE3C-B73F7D2D2A60}"/>
              </a:ext>
            </a:extLst>
          </p:cNvPr>
          <p:cNvSpPr/>
          <p:nvPr/>
        </p:nvSpPr>
        <p:spPr>
          <a:xfrm>
            <a:off x="2808211" y="3858537"/>
            <a:ext cx="447500" cy="8038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6" name="Straight Arrow Connector 15">
            <a:extLst>
              <a:ext uri="{FF2B5EF4-FFF2-40B4-BE49-F238E27FC236}">
                <a16:creationId xmlns:a16="http://schemas.microsoft.com/office/drawing/2014/main" id="{8D007C0E-21E0-C5C7-380C-2484ED8E4F0E}"/>
              </a:ext>
            </a:extLst>
          </p:cNvPr>
          <p:cNvCxnSpPr>
            <a:cxnSpLocks/>
          </p:cNvCxnSpPr>
          <p:nvPr/>
        </p:nvCxnSpPr>
        <p:spPr>
          <a:xfrm flipV="1">
            <a:off x="3031961" y="850759"/>
            <a:ext cx="4515452" cy="3007778"/>
          </a:xfrm>
          <a:prstGeom prst="straightConnector1">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6B03FFA-2790-37E2-91E4-99ABE59CF47E}"/>
              </a:ext>
            </a:extLst>
          </p:cNvPr>
          <p:cNvCxnSpPr>
            <a:cxnSpLocks/>
          </p:cNvCxnSpPr>
          <p:nvPr/>
        </p:nvCxnSpPr>
        <p:spPr>
          <a:xfrm>
            <a:off x="2974025" y="4683173"/>
            <a:ext cx="4682920" cy="1235959"/>
          </a:xfrm>
          <a:prstGeom prst="straightConnector1">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74FB880-06A4-1BA3-BE09-A6C42EF43B96}"/>
              </a:ext>
            </a:extLst>
          </p:cNvPr>
          <p:cNvCxnSpPr>
            <a:cxnSpLocks/>
          </p:cNvCxnSpPr>
          <p:nvPr/>
        </p:nvCxnSpPr>
        <p:spPr>
          <a:xfrm flipV="1">
            <a:off x="5416771" y="3420826"/>
            <a:ext cx="1284390" cy="1202089"/>
          </a:xfrm>
          <a:prstGeom prst="straightConnector1">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56320DE2-FBC4-19DB-133B-0D03244968C2}"/>
              </a:ext>
            </a:extLst>
          </p:cNvPr>
          <p:cNvCxnSpPr>
            <a:cxnSpLocks/>
          </p:cNvCxnSpPr>
          <p:nvPr/>
        </p:nvCxnSpPr>
        <p:spPr>
          <a:xfrm flipV="1">
            <a:off x="3092873" y="1036570"/>
            <a:ext cx="1732954" cy="1475474"/>
          </a:xfrm>
          <a:prstGeom prst="straightConnector1">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CCA1050-B3F1-6C4A-AA5A-B4F40047528D}"/>
              </a:ext>
            </a:extLst>
          </p:cNvPr>
          <p:cNvCxnSpPr>
            <a:cxnSpLocks/>
          </p:cNvCxnSpPr>
          <p:nvPr/>
        </p:nvCxnSpPr>
        <p:spPr>
          <a:xfrm flipV="1">
            <a:off x="3479461" y="1876477"/>
            <a:ext cx="1641624" cy="1908641"/>
          </a:xfrm>
          <a:prstGeom prst="straightConnector1">
            <a:avLst/>
          </a:prstGeom>
          <a:ln w="28575">
            <a:solidFill>
              <a:srgbClr val="00B050"/>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85D153F8-7D31-D589-8BF5-026B416DEC3D}"/>
              </a:ext>
            </a:extLst>
          </p:cNvPr>
          <p:cNvPicPr>
            <a:picLocks noChangeAspect="1"/>
          </p:cNvPicPr>
          <p:nvPr/>
        </p:nvPicPr>
        <p:blipFill>
          <a:blip r:embed="rId6"/>
          <a:stretch>
            <a:fillRect/>
          </a:stretch>
        </p:blipFill>
        <p:spPr>
          <a:xfrm>
            <a:off x="146994" y="36882"/>
            <a:ext cx="834229" cy="834229"/>
          </a:xfrm>
          <a:prstGeom prst="rect">
            <a:avLst/>
          </a:prstGeom>
        </p:spPr>
      </p:pic>
    </p:spTree>
    <p:extLst>
      <p:ext uri="{BB962C8B-B14F-4D97-AF65-F5344CB8AC3E}">
        <p14:creationId xmlns:p14="http://schemas.microsoft.com/office/powerpoint/2010/main" val="425197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E0977963-ADB5-E4FC-1D50-4B93FCC3CA7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ACCF3DD-80A9-5A8C-8469-2252FA55F88F}"/>
              </a:ext>
            </a:extLst>
          </p:cNvPr>
          <p:cNvSpPr txBox="1">
            <a:spLocks/>
          </p:cNvSpPr>
          <p:nvPr/>
        </p:nvSpPr>
        <p:spPr>
          <a:xfrm>
            <a:off x="1946623" y="2423173"/>
            <a:ext cx="8449582" cy="2421464"/>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spcAft>
                <a:spcPts val="600"/>
              </a:spcAft>
            </a:pPr>
            <a:r>
              <a:rPr lang="en-US" sz="6600" b="1" cap="all" dirty="0">
                <a:ln w="3175" cmpd="sng">
                  <a:noFill/>
                </a:ln>
                <a:latin typeface="+mn-lt"/>
              </a:rPr>
              <a:t>Neutron background at SNOLAB</a:t>
            </a:r>
          </a:p>
          <a:p>
            <a:pPr algn="ctr" defTabSz="457200">
              <a:spcAft>
                <a:spcPts val="600"/>
              </a:spcAft>
            </a:pPr>
            <a:endParaRPr lang="en-US" sz="4800" b="1" cap="all" dirty="0">
              <a:ln w="3175" cmpd="sng">
                <a:noFill/>
              </a:ln>
            </a:endParaRPr>
          </a:p>
        </p:txBody>
      </p:sp>
      <p:sp>
        <p:nvSpPr>
          <p:cNvPr id="2" name="TextBox 1">
            <a:extLst>
              <a:ext uri="{FF2B5EF4-FFF2-40B4-BE49-F238E27FC236}">
                <a16:creationId xmlns:a16="http://schemas.microsoft.com/office/drawing/2014/main" id="{90562532-B061-7448-3034-1E2B641BF221}"/>
              </a:ext>
            </a:extLst>
          </p:cNvPr>
          <p:cNvSpPr txBox="1"/>
          <p:nvPr/>
        </p:nvSpPr>
        <p:spPr>
          <a:xfrm>
            <a:off x="2497137" y="4254611"/>
            <a:ext cx="7197726" cy="1405467"/>
          </a:xfrm>
          <a:prstGeom prst="rect">
            <a:avLst/>
          </a:prstGeom>
        </p:spPr>
        <p:txBody>
          <a:bodyPr vert="horz" lIns="91440" tIns="45720" rIns="91440" bIns="45720" rtlCol="0" anchor="t">
            <a:normAutofit/>
          </a:bodyPr>
          <a:lstStyle/>
          <a:p>
            <a:pPr algn="ctr" defTabSz="457200">
              <a:spcAft>
                <a:spcPts val="1000"/>
              </a:spcAft>
              <a:buClr>
                <a:schemeClr val="tx1"/>
              </a:buClr>
              <a:buSzPct val="100000"/>
            </a:pPr>
            <a:r>
              <a:rPr lang="en-US" b="1" cap="all" dirty="0"/>
              <a:t>Being underground doesn’t mean that we’re free of all radiation</a:t>
            </a:r>
            <a:r>
              <a:rPr lang="en-US" cap="all" dirty="0"/>
              <a:t> </a:t>
            </a:r>
          </a:p>
        </p:txBody>
      </p:sp>
      <p:sp>
        <p:nvSpPr>
          <p:cNvPr id="5" name="Slide Number Placeholder 4">
            <a:extLst>
              <a:ext uri="{FF2B5EF4-FFF2-40B4-BE49-F238E27FC236}">
                <a16:creationId xmlns:a16="http://schemas.microsoft.com/office/drawing/2014/main" id="{498FD4B9-9B24-704A-1B96-384D390BA171}"/>
              </a:ext>
            </a:extLst>
          </p:cNvPr>
          <p:cNvSpPr>
            <a:spLocks noGrp="1"/>
          </p:cNvSpPr>
          <p:nvPr>
            <p:ph type="sldNum" sz="quarter" idx="12"/>
          </p:nvPr>
        </p:nvSpPr>
        <p:spPr/>
        <p:txBody>
          <a:bodyPr/>
          <a:lstStyle/>
          <a:p>
            <a:fld id="{D57F1E4F-1CFF-5643-939E-217C01CDF565}" type="slidenum">
              <a:rPr lang="en-US" sz="2000" smtClean="0"/>
              <a:pPr/>
              <a:t>4</a:t>
            </a:fld>
            <a:endParaRPr lang="en-US" sz="2000"/>
          </a:p>
        </p:txBody>
      </p:sp>
      <p:pic>
        <p:nvPicPr>
          <p:cNvPr id="6" name="Picture 5">
            <a:extLst>
              <a:ext uri="{FF2B5EF4-FFF2-40B4-BE49-F238E27FC236}">
                <a16:creationId xmlns:a16="http://schemas.microsoft.com/office/drawing/2014/main" id="{3A519FF3-C28F-439B-9AEF-17EEC02E400D}"/>
              </a:ext>
            </a:extLst>
          </p:cNvPr>
          <p:cNvPicPr>
            <a:picLocks noChangeAspect="1"/>
          </p:cNvPicPr>
          <p:nvPr/>
        </p:nvPicPr>
        <p:blipFill>
          <a:blip r:embed="rId3"/>
          <a:stretch>
            <a:fillRect/>
          </a:stretch>
        </p:blipFill>
        <p:spPr>
          <a:xfrm>
            <a:off x="146994" y="36882"/>
            <a:ext cx="834229" cy="834229"/>
          </a:xfrm>
          <a:prstGeom prst="rect">
            <a:avLst/>
          </a:prstGeom>
        </p:spPr>
      </p:pic>
      <p:pic>
        <p:nvPicPr>
          <p:cNvPr id="27654" name="Picture 6" descr="undefined">
            <a:extLst>
              <a:ext uri="{FF2B5EF4-FFF2-40B4-BE49-F238E27FC236}">
                <a16:creationId xmlns:a16="http://schemas.microsoft.com/office/drawing/2014/main" id="{A19E515F-69E6-39A6-FF6D-43F9F0DEE2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8132" y="1042219"/>
            <a:ext cx="1275735" cy="1275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08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7654"/>
                                        </p:tgtEl>
                                        <p:attrNameLst>
                                          <p:attrName>style.visibility</p:attrName>
                                        </p:attrNameLst>
                                      </p:cBhvr>
                                      <p:to>
                                        <p:strVal val="visible"/>
                                      </p:to>
                                    </p:set>
                                    <p:animEffect transition="in" filter="fade">
                                      <p:cBhvr>
                                        <p:cTn id="13" dur="5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6D0184-5EA3-AA77-9C25-60236F64B12B}"/>
              </a:ext>
            </a:extLst>
          </p:cNvPr>
          <p:cNvSpPr>
            <a:spLocks noGrp="1"/>
          </p:cNvSpPr>
          <p:nvPr>
            <p:ph type="sldNum" sz="quarter" idx="12"/>
          </p:nvPr>
        </p:nvSpPr>
        <p:spPr/>
        <p:txBody>
          <a:bodyPr>
            <a:noAutofit/>
          </a:bodyPr>
          <a:lstStyle/>
          <a:p>
            <a:pPr>
              <a:spcAft>
                <a:spcPts val="600"/>
              </a:spcAft>
            </a:pPr>
            <a:fld id="{330EA680-D336-4FF7-8B7A-9848BB0A1C32}" type="slidenum">
              <a:rPr lang="en-US" sz="2000">
                <a:solidFill>
                  <a:srgbClr val="FFFFFF"/>
                </a:solidFill>
              </a:rPr>
              <a:pPr>
                <a:spcAft>
                  <a:spcPts val="600"/>
                </a:spcAft>
              </a:pPr>
              <a:t>5</a:t>
            </a:fld>
            <a:endParaRPr lang="en-US" sz="2000" dirty="0">
              <a:solidFill>
                <a:srgbClr val="FFFFFF"/>
              </a:solidFill>
            </a:endParaRPr>
          </a:p>
        </p:txBody>
      </p:sp>
      <p:sp>
        <p:nvSpPr>
          <p:cNvPr id="15" name="Title 1">
            <a:extLst>
              <a:ext uri="{FF2B5EF4-FFF2-40B4-BE49-F238E27FC236}">
                <a16:creationId xmlns:a16="http://schemas.microsoft.com/office/drawing/2014/main" id="{F6BCDDDC-9F97-9CBF-AEBA-F8762C5C0CB8}"/>
              </a:ext>
            </a:extLst>
          </p:cNvPr>
          <p:cNvSpPr txBox="1">
            <a:spLocks/>
          </p:cNvSpPr>
          <p:nvPr/>
        </p:nvSpPr>
        <p:spPr>
          <a:xfrm>
            <a:off x="3557045" y="2974395"/>
            <a:ext cx="5077909" cy="909210"/>
          </a:xfrm>
          <a:prstGeom prst="rect">
            <a:avLst/>
          </a:prstGeom>
          <a:solidFill>
            <a:schemeClr val="accent1">
              <a:lumMod val="60000"/>
              <a:lumOff val="40000"/>
            </a:schemeClr>
          </a:solidFill>
          <a:ln w="38100">
            <a:solidFill>
              <a:schemeClr val="accent1">
                <a:lumMod val="50000"/>
              </a:schemeClr>
            </a:solidFill>
          </a:ln>
        </p:spPr>
        <p:txBody>
          <a:bodyPr lIns="91440" tIns="45720" rIns="91440" bIns="4572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a:latin typeface="Aptos Display"/>
              </a:rPr>
              <a:t>Neutron Sources At SNOLAB</a:t>
            </a:r>
          </a:p>
        </p:txBody>
      </p:sp>
      <p:sp>
        <p:nvSpPr>
          <p:cNvPr id="14" name="Title 1">
            <a:extLst>
              <a:ext uri="{FF2B5EF4-FFF2-40B4-BE49-F238E27FC236}">
                <a16:creationId xmlns:a16="http://schemas.microsoft.com/office/drawing/2014/main" id="{AF6F70F1-0FD9-FB26-409E-F64E3C622C2A}"/>
              </a:ext>
            </a:extLst>
          </p:cNvPr>
          <p:cNvSpPr txBox="1">
            <a:spLocks/>
          </p:cNvSpPr>
          <p:nvPr/>
        </p:nvSpPr>
        <p:spPr>
          <a:xfrm>
            <a:off x="3638325" y="1760275"/>
            <a:ext cx="5077909" cy="90921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effectLst>
                  <a:outerShdw blurRad="38100" dist="38100" dir="2700000" algn="tl">
                    <a:srgbClr val="000000">
                      <a:alpha val="43137"/>
                    </a:srgbClr>
                  </a:outerShdw>
                </a:effectLst>
                <a:latin typeface="Aptos Display"/>
              </a:rPr>
              <a:t>1. Calibration Sources</a:t>
            </a:r>
          </a:p>
        </p:txBody>
      </p:sp>
      <p:cxnSp>
        <p:nvCxnSpPr>
          <p:cNvPr id="32" name="Straight Arrow Connector 31">
            <a:extLst>
              <a:ext uri="{FF2B5EF4-FFF2-40B4-BE49-F238E27FC236}">
                <a16:creationId xmlns:a16="http://schemas.microsoft.com/office/drawing/2014/main" id="{1CCB6645-71DC-94E6-B4CA-17204C817253}"/>
              </a:ext>
            </a:extLst>
          </p:cNvPr>
          <p:cNvCxnSpPr>
            <a:cxnSpLocks/>
          </p:cNvCxnSpPr>
          <p:nvPr/>
        </p:nvCxnSpPr>
        <p:spPr>
          <a:xfrm flipV="1">
            <a:off x="6177278" y="2214880"/>
            <a:ext cx="0" cy="6460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6850AFB6-32FA-C1F9-61EF-F2D83A9A2661}"/>
              </a:ext>
            </a:extLst>
          </p:cNvPr>
          <p:cNvSpPr txBox="1">
            <a:spLocks/>
          </p:cNvSpPr>
          <p:nvPr/>
        </p:nvSpPr>
        <p:spPr>
          <a:xfrm>
            <a:off x="3638324" y="4544607"/>
            <a:ext cx="5077909" cy="90921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effectLst>
                  <a:outerShdw blurRad="38100" dist="38100" dir="2700000" algn="tl">
                    <a:srgbClr val="000000">
                      <a:alpha val="43137"/>
                    </a:srgbClr>
                  </a:outerShdw>
                </a:effectLst>
                <a:latin typeface="Aptos Display"/>
              </a:rPr>
              <a:t>2. Surrounding Rock/Shotcrete</a:t>
            </a:r>
          </a:p>
        </p:txBody>
      </p:sp>
      <p:cxnSp>
        <p:nvCxnSpPr>
          <p:cNvPr id="42" name="Straight Arrow Connector 41">
            <a:extLst>
              <a:ext uri="{FF2B5EF4-FFF2-40B4-BE49-F238E27FC236}">
                <a16:creationId xmlns:a16="http://schemas.microsoft.com/office/drawing/2014/main" id="{80177F97-07A3-7CC2-66C3-906986BF1C63}"/>
              </a:ext>
            </a:extLst>
          </p:cNvPr>
          <p:cNvCxnSpPr>
            <a:cxnSpLocks/>
          </p:cNvCxnSpPr>
          <p:nvPr/>
        </p:nvCxnSpPr>
        <p:spPr>
          <a:xfrm flipV="1">
            <a:off x="6136639" y="1114242"/>
            <a:ext cx="0" cy="6460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190B96A0-A27B-026F-9BED-59BFD179D77E}"/>
              </a:ext>
            </a:extLst>
          </p:cNvPr>
          <p:cNvSpPr txBox="1">
            <a:spLocks/>
          </p:cNvSpPr>
          <p:nvPr/>
        </p:nvSpPr>
        <p:spPr>
          <a:xfrm>
            <a:off x="3597684" y="659637"/>
            <a:ext cx="5077909" cy="90921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effectLst>
                  <a:outerShdw blurRad="38100" dist="38100" dir="2700000" algn="tl">
                    <a:srgbClr val="000000">
                      <a:alpha val="43137"/>
                    </a:srgbClr>
                  </a:outerShdw>
                </a:effectLst>
                <a:latin typeface="Aptos Display"/>
              </a:rPr>
              <a:t>Cf-252</a:t>
            </a:r>
          </a:p>
        </p:txBody>
      </p:sp>
      <p:cxnSp>
        <p:nvCxnSpPr>
          <p:cNvPr id="44" name="Straight Arrow Connector 43">
            <a:extLst>
              <a:ext uri="{FF2B5EF4-FFF2-40B4-BE49-F238E27FC236}">
                <a16:creationId xmlns:a16="http://schemas.microsoft.com/office/drawing/2014/main" id="{E451054A-E494-CA6E-05B3-579DA5FE6D67}"/>
              </a:ext>
            </a:extLst>
          </p:cNvPr>
          <p:cNvCxnSpPr>
            <a:cxnSpLocks/>
          </p:cNvCxnSpPr>
          <p:nvPr/>
        </p:nvCxnSpPr>
        <p:spPr>
          <a:xfrm>
            <a:off x="6177279" y="3958193"/>
            <a:ext cx="0" cy="6239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56A63C4-7ABF-CACA-F2CB-90E2571B910C}"/>
              </a:ext>
            </a:extLst>
          </p:cNvPr>
          <p:cNvCxnSpPr>
            <a:cxnSpLocks/>
          </p:cNvCxnSpPr>
          <p:nvPr/>
        </p:nvCxnSpPr>
        <p:spPr>
          <a:xfrm flipH="1">
            <a:off x="4897120" y="4999212"/>
            <a:ext cx="1198879" cy="5887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06E475F-2C67-85DB-3839-CF6282FBB002}"/>
              </a:ext>
            </a:extLst>
          </p:cNvPr>
          <p:cNvCxnSpPr>
            <a:cxnSpLocks/>
          </p:cNvCxnSpPr>
          <p:nvPr/>
        </p:nvCxnSpPr>
        <p:spPr>
          <a:xfrm>
            <a:off x="6329676" y="4999212"/>
            <a:ext cx="1148084" cy="5887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3" name="Title 1">
            <a:extLst>
              <a:ext uri="{FF2B5EF4-FFF2-40B4-BE49-F238E27FC236}">
                <a16:creationId xmlns:a16="http://schemas.microsoft.com/office/drawing/2014/main" id="{2D87FFF4-1E90-DE31-0503-13D015B3558D}"/>
              </a:ext>
            </a:extLst>
          </p:cNvPr>
          <p:cNvSpPr txBox="1">
            <a:spLocks/>
          </p:cNvSpPr>
          <p:nvPr/>
        </p:nvSpPr>
        <p:spPr>
          <a:xfrm>
            <a:off x="2358165" y="5697894"/>
            <a:ext cx="5077909" cy="90921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effectLst>
                  <a:outerShdw blurRad="38100" dist="38100" dir="2700000" algn="tl">
                    <a:srgbClr val="000000">
                      <a:alpha val="43137"/>
                    </a:srgbClr>
                  </a:outerShdw>
                </a:effectLst>
                <a:latin typeface="Aptos Display"/>
              </a:rPr>
              <a:t>(Alpha, n) reactions</a:t>
            </a:r>
          </a:p>
        </p:txBody>
      </p:sp>
      <p:sp>
        <p:nvSpPr>
          <p:cNvPr id="54" name="Title 1">
            <a:extLst>
              <a:ext uri="{FF2B5EF4-FFF2-40B4-BE49-F238E27FC236}">
                <a16:creationId xmlns:a16="http://schemas.microsoft.com/office/drawing/2014/main" id="{ED3781E5-D55D-AB33-E95E-A573DA063589}"/>
              </a:ext>
            </a:extLst>
          </p:cNvPr>
          <p:cNvSpPr txBox="1">
            <a:spLocks/>
          </p:cNvSpPr>
          <p:nvPr/>
        </p:nvSpPr>
        <p:spPr>
          <a:xfrm>
            <a:off x="5188151" y="5683246"/>
            <a:ext cx="5077909" cy="90921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effectLst>
                  <a:outerShdw blurRad="38100" dist="38100" dir="2700000" algn="tl">
                    <a:srgbClr val="000000">
                      <a:alpha val="43137"/>
                    </a:srgbClr>
                  </a:outerShdw>
                </a:effectLst>
                <a:latin typeface="Aptos Display"/>
              </a:rPr>
              <a:t>Fission reactions</a:t>
            </a:r>
          </a:p>
        </p:txBody>
      </p:sp>
      <p:pic>
        <p:nvPicPr>
          <p:cNvPr id="3" name="Picture 2">
            <a:extLst>
              <a:ext uri="{FF2B5EF4-FFF2-40B4-BE49-F238E27FC236}">
                <a16:creationId xmlns:a16="http://schemas.microsoft.com/office/drawing/2014/main" id="{81A3C5E9-EC0F-324F-1273-10ED5B352F0D}"/>
              </a:ext>
            </a:extLst>
          </p:cNvPr>
          <p:cNvPicPr>
            <a:picLocks noChangeAspect="1"/>
          </p:cNvPicPr>
          <p:nvPr/>
        </p:nvPicPr>
        <p:blipFill>
          <a:blip r:embed="rId3"/>
          <a:stretch>
            <a:fillRect/>
          </a:stretch>
        </p:blipFill>
        <p:spPr>
          <a:xfrm>
            <a:off x="146994" y="36882"/>
            <a:ext cx="834229" cy="834229"/>
          </a:xfrm>
          <a:prstGeom prst="rect">
            <a:avLst/>
          </a:prstGeom>
        </p:spPr>
      </p:pic>
    </p:spTree>
    <p:extLst>
      <p:ext uri="{BB962C8B-B14F-4D97-AF65-F5344CB8AC3E}">
        <p14:creationId xmlns:p14="http://schemas.microsoft.com/office/powerpoint/2010/main" val="337122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anim calcmode="lin" valueType="num">
                                      <p:cBhvr>
                                        <p:cTn id="35" dur="1000" fill="hold"/>
                                        <p:tgtEl>
                                          <p:spTgt spid="37"/>
                                        </p:tgtEl>
                                        <p:attrNameLst>
                                          <p:attrName>ppt_x</p:attrName>
                                        </p:attrNameLst>
                                      </p:cBhvr>
                                      <p:tavLst>
                                        <p:tav tm="0">
                                          <p:val>
                                            <p:strVal val="#ppt_x"/>
                                          </p:val>
                                        </p:tav>
                                        <p:tav tm="100000">
                                          <p:val>
                                            <p:strVal val="#ppt_x"/>
                                          </p:val>
                                        </p:tav>
                                      </p:tavLst>
                                    </p:anim>
                                    <p:anim calcmode="lin" valueType="num">
                                      <p:cBhvr>
                                        <p:cTn id="36" dur="1000" fill="hold"/>
                                        <p:tgtEl>
                                          <p:spTgt spid="37"/>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anim calcmode="lin" valueType="num">
                                      <p:cBhvr>
                                        <p:cTn id="40" dur="1000" fill="hold"/>
                                        <p:tgtEl>
                                          <p:spTgt spid="46"/>
                                        </p:tgtEl>
                                        <p:attrNameLst>
                                          <p:attrName>ppt_x</p:attrName>
                                        </p:attrNameLst>
                                      </p:cBhvr>
                                      <p:tavLst>
                                        <p:tav tm="0">
                                          <p:val>
                                            <p:strVal val="#ppt_x"/>
                                          </p:val>
                                        </p:tav>
                                        <p:tav tm="100000">
                                          <p:val>
                                            <p:strVal val="#ppt_x"/>
                                          </p:val>
                                        </p:tav>
                                      </p:tavLst>
                                    </p:anim>
                                    <p:anim calcmode="lin" valueType="num">
                                      <p:cBhvr>
                                        <p:cTn id="41" dur="1000" fill="hold"/>
                                        <p:tgtEl>
                                          <p:spTgt spid="46"/>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1000"/>
                                        <p:tgtEl>
                                          <p:spTgt spid="49"/>
                                        </p:tgtEl>
                                      </p:cBhvr>
                                    </p:animEffect>
                                    <p:anim calcmode="lin" valueType="num">
                                      <p:cBhvr>
                                        <p:cTn id="45" dur="1000" fill="hold"/>
                                        <p:tgtEl>
                                          <p:spTgt spid="49"/>
                                        </p:tgtEl>
                                        <p:attrNameLst>
                                          <p:attrName>ppt_x</p:attrName>
                                        </p:attrNameLst>
                                      </p:cBhvr>
                                      <p:tavLst>
                                        <p:tav tm="0">
                                          <p:val>
                                            <p:strVal val="#ppt_x"/>
                                          </p:val>
                                        </p:tav>
                                        <p:tav tm="100000">
                                          <p:val>
                                            <p:strVal val="#ppt_x"/>
                                          </p:val>
                                        </p:tav>
                                      </p:tavLst>
                                    </p:anim>
                                    <p:anim calcmode="lin" valueType="num">
                                      <p:cBhvr>
                                        <p:cTn id="46" dur="1000" fill="hold"/>
                                        <p:tgtEl>
                                          <p:spTgt spid="49"/>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1000"/>
                                        <p:tgtEl>
                                          <p:spTgt spid="53"/>
                                        </p:tgtEl>
                                      </p:cBhvr>
                                    </p:animEffect>
                                    <p:anim calcmode="lin" valueType="num">
                                      <p:cBhvr>
                                        <p:cTn id="50" dur="1000" fill="hold"/>
                                        <p:tgtEl>
                                          <p:spTgt spid="53"/>
                                        </p:tgtEl>
                                        <p:attrNameLst>
                                          <p:attrName>ppt_x</p:attrName>
                                        </p:attrNameLst>
                                      </p:cBhvr>
                                      <p:tavLst>
                                        <p:tav tm="0">
                                          <p:val>
                                            <p:strVal val="#ppt_x"/>
                                          </p:val>
                                        </p:tav>
                                        <p:tav tm="100000">
                                          <p:val>
                                            <p:strVal val="#ppt_x"/>
                                          </p:val>
                                        </p:tav>
                                      </p:tavLst>
                                    </p:anim>
                                    <p:anim calcmode="lin" valueType="num">
                                      <p:cBhvr>
                                        <p:cTn id="51" dur="1000" fill="hold"/>
                                        <p:tgtEl>
                                          <p:spTgt spid="53"/>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1000"/>
                                        <p:tgtEl>
                                          <p:spTgt spid="54"/>
                                        </p:tgtEl>
                                      </p:cBhvr>
                                    </p:animEffect>
                                    <p:anim calcmode="lin" valueType="num">
                                      <p:cBhvr>
                                        <p:cTn id="55" dur="1000" fill="hold"/>
                                        <p:tgtEl>
                                          <p:spTgt spid="54"/>
                                        </p:tgtEl>
                                        <p:attrNameLst>
                                          <p:attrName>ppt_x</p:attrName>
                                        </p:attrNameLst>
                                      </p:cBhvr>
                                      <p:tavLst>
                                        <p:tav tm="0">
                                          <p:val>
                                            <p:strVal val="#ppt_x"/>
                                          </p:val>
                                        </p:tav>
                                        <p:tav tm="100000">
                                          <p:val>
                                            <p:strVal val="#ppt_x"/>
                                          </p:val>
                                        </p:tav>
                                      </p:tavLst>
                                    </p:anim>
                                    <p:anim calcmode="lin" valueType="num">
                                      <p:cBhvr>
                                        <p:cTn id="5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7" grpId="0"/>
      <p:bldP spid="43" grpId="0"/>
      <p:bldP spid="53" grpId="0"/>
      <p:bldP spid="54" grpId="0"/>
    </p:bldLst>
  </p:timing>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E2064-7C50-5241-8921-D36A53F7D8A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75235-330A-3214-DD2D-27DFF918D094}"/>
              </a:ext>
            </a:extLst>
          </p:cNvPr>
          <p:cNvSpPr>
            <a:spLocks noGrp="1"/>
          </p:cNvSpPr>
          <p:nvPr>
            <p:ph type="sldNum" sz="quarter" idx="12"/>
          </p:nvPr>
        </p:nvSpPr>
        <p:spPr/>
        <p:txBody>
          <a:bodyPr/>
          <a:lstStyle/>
          <a:p>
            <a:fld id="{330EA680-D336-4FF7-8B7A-9848BB0A1C32}" type="slidenum">
              <a:rPr lang="en-US" sz="2000" smtClean="0"/>
              <a:t>6</a:t>
            </a:fld>
            <a:endParaRPr lang="en-US" sz="2000"/>
          </a:p>
        </p:txBody>
      </p:sp>
      <p:pic>
        <p:nvPicPr>
          <p:cNvPr id="13" name="Picture 12" descr="Properties of Alpha particle | Physics and Universe">
            <a:extLst>
              <a:ext uri="{FF2B5EF4-FFF2-40B4-BE49-F238E27FC236}">
                <a16:creationId xmlns:a16="http://schemas.microsoft.com/office/drawing/2014/main" id="{44C1B40C-F0CF-1824-0438-CC19B7120F8D}"/>
              </a:ext>
            </a:extLst>
          </p:cNvPr>
          <p:cNvPicPr>
            <a:picLocks noChangeAspect="1"/>
          </p:cNvPicPr>
          <p:nvPr/>
        </p:nvPicPr>
        <p:blipFill>
          <a:blip r:embed="rId3"/>
          <a:stretch>
            <a:fillRect/>
          </a:stretch>
        </p:blipFill>
        <p:spPr>
          <a:xfrm>
            <a:off x="4463715" y="1186615"/>
            <a:ext cx="938464" cy="104574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3DF7DEC3-5D98-5ABC-839D-988697E6E2C4}"/>
              </a:ext>
            </a:extLst>
          </p:cNvPr>
          <p:cNvSpPr txBox="1"/>
          <p:nvPr/>
        </p:nvSpPr>
        <p:spPr>
          <a:xfrm>
            <a:off x="4144110" y="2321950"/>
            <a:ext cx="157767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baseline="30000"/>
              <a:t>4</a:t>
            </a:r>
            <a:r>
              <a:rPr lang="en-US" sz="3200" b="1" baseline="-25000"/>
              <a:t>2</a:t>
            </a:r>
            <a:r>
              <a:rPr lang="en-US" sz="3200" b="1"/>
              <a:t> He</a:t>
            </a:r>
          </a:p>
        </p:txBody>
      </p:sp>
      <p:cxnSp>
        <p:nvCxnSpPr>
          <p:cNvPr id="6" name="Straight Arrow Connector 5">
            <a:extLst>
              <a:ext uri="{FF2B5EF4-FFF2-40B4-BE49-F238E27FC236}">
                <a16:creationId xmlns:a16="http://schemas.microsoft.com/office/drawing/2014/main" id="{BFF96D02-2A1B-5754-9F69-85661C881982}"/>
              </a:ext>
            </a:extLst>
          </p:cNvPr>
          <p:cNvCxnSpPr>
            <a:cxnSpLocks/>
          </p:cNvCxnSpPr>
          <p:nvPr/>
        </p:nvCxnSpPr>
        <p:spPr>
          <a:xfrm>
            <a:off x="5640321" y="1716742"/>
            <a:ext cx="1079656" cy="0"/>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F86C7C16-E7C6-35CD-365C-16EF2C80E5F6}"/>
              </a:ext>
            </a:extLst>
          </p:cNvPr>
          <p:cNvCxnSpPr>
            <a:cxnSpLocks/>
          </p:cNvCxnSpPr>
          <p:nvPr/>
        </p:nvCxnSpPr>
        <p:spPr>
          <a:xfrm>
            <a:off x="9648729" y="1716742"/>
            <a:ext cx="1079656" cy="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FE73F7E8-8480-5B8B-F6D2-7007364F19AB}"/>
              </a:ext>
            </a:extLst>
          </p:cNvPr>
          <p:cNvSpPr/>
          <p:nvPr/>
        </p:nvSpPr>
        <p:spPr>
          <a:xfrm>
            <a:off x="10830593" y="1415536"/>
            <a:ext cx="503428" cy="52279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9AE35E-768E-5FF1-3468-6D7476B12A2E}"/>
              </a:ext>
            </a:extLst>
          </p:cNvPr>
          <p:cNvSpPr txBox="1"/>
          <p:nvPr/>
        </p:nvSpPr>
        <p:spPr>
          <a:xfrm>
            <a:off x="10728385" y="1934965"/>
            <a:ext cx="9066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baseline="30000"/>
              <a:t>1</a:t>
            </a:r>
            <a:r>
              <a:rPr lang="en-US" sz="3200" b="1" baseline="-25000"/>
              <a:t>0</a:t>
            </a:r>
            <a:r>
              <a:rPr lang="en-US" sz="3200" b="1"/>
              <a:t> n</a:t>
            </a:r>
          </a:p>
        </p:txBody>
      </p:sp>
      <p:sp>
        <p:nvSpPr>
          <p:cNvPr id="17" name="TextBox 16">
            <a:extLst>
              <a:ext uri="{FF2B5EF4-FFF2-40B4-BE49-F238E27FC236}">
                <a16:creationId xmlns:a16="http://schemas.microsoft.com/office/drawing/2014/main" id="{8F203B69-B634-3EFB-C4C3-34A0EBF3FF06}"/>
              </a:ext>
            </a:extLst>
          </p:cNvPr>
          <p:cNvSpPr txBox="1"/>
          <p:nvPr/>
        </p:nvSpPr>
        <p:spPr>
          <a:xfrm>
            <a:off x="9385673" y="2537393"/>
            <a:ext cx="30309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ahnschrift SemiLight" panose="020B0502040204020203" pitchFamily="34" charset="0"/>
              </a:rPr>
              <a:t>End product: fast neutron</a:t>
            </a:r>
          </a:p>
        </p:txBody>
      </p:sp>
      <p:sp>
        <p:nvSpPr>
          <p:cNvPr id="19" name="Title 1">
            <a:extLst>
              <a:ext uri="{FF2B5EF4-FFF2-40B4-BE49-F238E27FC236}">
                <a16:creationId xmlns:a16="http://schemas.microsoft.com/office/drawing/2014/main" id="{7BA12EEB-41AB-CBC5-98A2-C2E2175BAAA9}"/>
              </a:ext>
            </a:extLst>
          </p:cNvPr>
          <p:cNvSpPr txBox="1">
            <a:spLocks/>
          </p:cNvSpPr>
          <p:nvPr/>
        </p:nvSpPr>
        <p:spPr>
          <a:xfrm>
            <a:off x="3641194" y="75611"/>
            <a:ext cx="5077909" cy="90921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ptos Display"/>
              </a:rPr>
              <a:t>(Alpha, n) reactions</a:t>
            </a:r>
          </a:p>
        </p:txBody>
      </p:sp>
      <p:sp>
        <p:nvSpPr>
          <p:cNvPr id="5" name="TextBox 4">
            <a:extLst>
              <a:ext uri="{FF2B5EF4-FFF2-40B4-BE49-F238E27FC236}">
                <a16:creationId xmlns:a16="http://schemas.microsoft.com/office/drawing/2014/main" id="{ED99D2D5-C18C-25C2-BDCF-013309C33B5B}"/>
              </a:ext>
            </a:extLst>
          </p:cNvPr>
          <p:cNvSpPr txBox="1"/>
          <p:nvPr/>
        </p:nvSpPr>
        <p:spPr>
          <a:xfrm>
            <a:off x="6719976" y="1353766"/>
            <a:ext cx="3215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hnschrift SemiLight" panose="020B0502040204020203" pitchFamily="34" charset="0"/>
              </a:rPr>
              <a:t>Reacts with elements like Carbon, oxygen and beryllium</a:t>
            </a:r>
          </a:p>
        </p:txBody>
      </p:sp>
      <p:pic>
        <p:nvPicPr>
          <p:cNvPr id="22" name="Picture 21">
            <a:extLst>
              <a:ext uri="{FF2B5EF4-FFF2-40B4-BE49-F238E27FC236}">
                <a16:creationId xmlns:a16="http://schemas.microsoft.com/office/drawing/2014/main" id="{D00FEE70-7D3B-957A-0D0C-7D23037C26AE}"/>
              </a:ext>
            </a:extLst>
          </p:cNvPr>
          <p:cNvPicPr>
            <a:picLocks noChangeAspect="1"/>
          </p:cNvPicPr>
          <p:nvPr/>
        </p:nvPicPr>
        <p:blipFill>
          <a:blip r:embed="rId4"/>
          <a:stretch>
            <a:fillRect/>
          </a:stretch>
        </p:blipFill>
        <p:spPr>
          <a:xfrm>
            <a:off x="6319071" y="3174414"/>
            <a:ext cx="5217559" cy="2077789"/>
          </a:xfrm>
          <a:prstGeom prst="rect">
            <a:avLst/>
          </a:prstGeom>
        </p:spPr>
      </p:pic>
      <p:pic>
        <p:nvPicPr>
          <p:cNvPr id="3" name="Picture 2">
            <a:extLst>
              <a:ext uri="{FF2B5EF4-FFF2-40B4-BE49-F238E27FC236}">
                <a16:creationId xmlns:a16="http://schemas.microsoft.com/office/drawing/2014/main" id="{96BE9873-BA76-0656-163F-4C201B21BEA9}"/>
              </a:ext>
            </a:extLst>
          </p:cNvPr>
          <p:cNvPicPr>
            <a:picLocks noChangeAspect="1"/>
          </p:cNvPicPr>
          <p:nvPr/>
        </p:nvPicPr>
        <p:blipFill>
          <a:blip r:embed="rId5"/>
          <a:stretch>
            <a:fillRect/>
          </a:stretch>
        </p:blipFill>
        <p:spPr>
          <a:xfrm>
            <a:off x="146994" y="36882"/>
            <a:ext cx="834229" cy="834229"/>
          </a:xfrm>
          <a:prstGeom prst="rect">
            <a:avLst/>
          </a:prstGeom>
        </p:spPr>
      </p:pic>
    </p:spTree>
    <p:extLst>
      <p:ext uri="{BB962C8B-B14F-4D97-AF65-F5344CB8AC3E}">
        <p14:creationId xmlns:p14="http://schemas.microsoft.com/office/powerpoint/2010/main" val="365274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7" grpId="0"/>
      <p:bldP spid="5" grpId="0"/>
    </p:bldLst>
  </p:timing>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D77C4-73B9-2FC1-6163-994371E3F4D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EF0427-C079-06C0-C013-82137363AFE8}"/>
              </a:ext>
            </a:extLst>
          </p:cNvPr>
          <p:cNvSpPr>
            <a:spLocks noGrp="1"/>
          </p:cNvSpPr>
          <p:nvPr>
            <p:ph type="sldNum" sz="quarter" idx="12"/>
          </p:nvPr>
        </p:nvSpPr>
        <p:spPr/>
        <p:txBody>
          <a:bodyPr/>
          <a:lstStyle/>
          <a:p>
            <a:fld id="{330EA680-D336-4FF7-8B7A-9848BB0A1C32}" type="slidenum">
              <a:rPr lang="en-US" sz="2000" smtClean="0"/>
              <a:t>7</a:t>
            </a:fld>
            <a:endParaRPr lang="en-US" sz="2000"/>
          </a:p>
        </p:txBody>
      </p:sp>
      <p:cxnSp>
        <p:nvCxnSpPr>
          <p:cNvPr id="10" name="Straight Arrow Connector 9">
            <a:extLst>
              <a:ext uri="{FF2B5EF4-FFF2-40B4-BE49-F238E27FC236}">
                <a16:creationId xmlns:a16="http://schemas.microsoft.com/office/drawing/2014/main" id="{38B163D5-B5DC-7060-42A3-12A927320424}"/>
              </a:ext>
            </a:extLst>
          </p:cNvPr>
          <p:cNvCxnSpPr>
            <a:cxnSpLocks/>
          </p:cNvCxnSpPr>
          <p:nvPr/>
        </p:nvCxnSpPr>
        <p:spPr>
          <a:xfrm>
            <a:off x="2592321" y="4153138"/>
            <a:ext cx="1229181" cy="496357"/>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A7CAA5A-78F9-049A-A0BE-D35481ACF465}"/>
              </a:ext>
            </a:extLst>
          </p:cNvPr>
          <p:cNvCxnSpPr>
            <a:cxnSpLocks/>
          </p:cNvCxnSpPr>
          <p:nvPr/>
        </p:nvCxnSpPr>
        <p:spPr>
          <a:xfrm flipV="1">
            <a:off x="2692585" y="2029563"/>
            <a:ext cx="1385635" cy="65973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3" name="Picture 12" descr="Properties of Alpha particle | Physics and Universe">
            <a:extLst>
              <a:ext uri="{FF2B5EF4-FFF2-40B4-BE49-F238E27FC236}">
                <a16:creationId xmlns:a16="http://schemas.microsoft.com/office/drawing/2014/main" id="{C5BFED80-527B-1DB9-9E88-3B687052A73A}"/>
              </a:ext>
            </a:extLst>
          </p:cNvPr>
          <p:cNvPicPr>
            <a:picLocks noChangeAspect="1"/>
          </p:cNvPicPr>
          <p:nvPr/>
        </p:nvPicPr>
        <p:blipFill>
          <a:blip r:embed="rId3"/>
          <a:stretch>
            <a:fillRect/>
          </a:stretch>
        </p:blipFill>
        <p:spPr>
          <a:xfrm>
            <a:off x="4463715" y="1186615"/>
            <a:ext cx="938464" cy="1045745"/>
          </a:xfrm>
          <a:prstGeom prst="rect">
            <a:avLst/>
          </a:prstGeom>
          <a:ln>
            <a:noFill/>
          </a:ln>
          <a:effectLst>
            <a:outerShdw blurRad="292100" dist="139700" dir="2700000" algn="tl" rotWithShape="0">
              <a:srgbClr val="333333">
                <a:alpha val="65000"/>
              </a:srgbClr>
            </a:outerShdw>
          </a:effectLst>
        </p:spPr>
      </p:pic>
      <p:pic>
        <p:nvPicPr>
          <p:cNvPr id="15" name="Picture 14" descr="A group of red and blue spheres&#10;&#10;AI-generated content may be incorrect.">
            <a:extLst>
              <a:ext uri="{FF2B5EF4-FFF2-40B4-BE49-F238E27FC236}">
                <a16:creationId xmlns:a16="http://schemas.microsoft.com/office/drawing/2014/main" id="{56A7AA7F-103A-5582-D555-F74DFF5033FF}"/>
              </a:ext>
            </a:extLst>
          </p:cNvPr>
          <p:cNvPicPr>
            <a:picLocks noChangeAspect="1"/>
          </p:cNvPicPr>
          <p:nvPr/>
        </p:nvPicPr>
        <p:blipFill>
          <a:blip r:embed="rId4">
            <a:extLst>
              <a:ext uri="{BEBA8EAE-BF5A-486C-A8C5-ECC9F3942E4B}">
                <a14:imgProps xmlns:a14="http://schemas.microsoft.com/office/drawing/2010/main">
                  <a14:imgLayer r:embed="rId5">
                    <a14:imgEffect>
                      <a14:saturation sat="96000"/>
                    </a14:imgEffect>
                    <a14:imgEffect>
                      <a14:brightnessContrast contrast="56000"/>
                    </a14:imgEffect>
                  </a14:imgLayer>
                </a14:imgProps>
              </a:ext>
            </a:extLst>
          </a:blip>
          <a:stretch>
            <a:fillRect/>
          </a:stretch>
        </p:blipFill>
        <p:spPr>
          <a:xfrm>
            <a:off x="4078220" y="3737100"/>
            <a:ext cx="1794711" cy="1824790"/>
          </a:xfrm>
          <a:prstGeom prst="rect">
            <a:avLst/>
          </a:prstGeom>
          <a:effectLst>
            <a:outerShdw blurRad="647700" dir="600000">
              <a:srgbClr val="000000"/>
            </a:outerShdw>
          </a:effectLst>
        </p:spPr>
      </p:pic>
      <p:pic>
        <p:nvPicPr>
          <p:cNvPr id="16" name="Picture 15" descr="A group of red and blue spheres&#10;&#10;AI-generated content may be incorrect.">
            <a:extLst>
              <a:ext uri="{FF2B5EF4-FFF2-40B4-BE49-F238E27FC236}">
                <a16:creationId xmlns:a16="http://schemas.microsoft.com/office/drawing/2014/main" id="{916C24F5-A1CB-F89B-61E5-485A54176DB5}"/>
              </a:ext>
            </a:extLst>
          </p:cNvPr>
          <p:cNvPicPr>
            <a:picLocks noChangeAspect="1"/>
          </p:cNvPicPr>
          <p:nvPr/>
        </p:nvPicPr>
        <p:blipFill>
          <a:blip r:embed="rId4">
            <a:extLst>
              <a:ext uri="{BEBA8EAE-BF5A-486C-A8C5-ECC9F3942E4B}">
                <a14:imgProps xmlns:a14="http://schemas.microsoft.com/office/drawing/2010/main">
                  <a14:imgLayer r:embed="rId5">
                    <a14:imgEffect>
                      <a14:saturation sat="96000"/>
                    </a14:imgEffect>
                    <a14:imgEffect>
                      <a14:brightnessContrast contrast="56000"/>
                    </a14:imgEffect>
                  </a14:imgLayer>
                </a14:imgProps>
              </a:ext>
            </a:extLst>
          </a:blip>
          <a:stretch>
            <a:fillRect/>
          </a:stretch>
        </p:blipFill>
        <p:spPr>
          <a:xfrm>
            <a:off x="447068" y="2519740"/>
            <a:ext cx="1794711" cy="1824790"/>
          </a:xfrm>
          <a:prstGeom prst="rect">
            <a:avLst/>
          </a:prstGeom>
          <a:effectLst>
            <a:outerShdw blurRad="647700" dir="600000">
              <a:srgbClr val="000000"/>
            </a:outerShdw>
          </a:effectLst>
        </p:spPr>
      </p:pic>
      <p:sp>
        <p:nvSpPr>
          <p:cNvPr id="18" name="TextBox 17">
            <a:extLst>
              <a:ext uri="{FF2B5EF4-FFF2-40B4-BE49-F238E27FC236}">
                <a16:creationId xmlns:a16="http://schemas.microsoft.com/office/drawing/2014/main" id="{A10CD130-97AE-025C-D471-7C7D854D1272}"/>
              </a:ext>
            </a:extLst>
          </p:cNvPr>
          <p:cNvSpPr txBox="1"/>
          <p:nvPr/>
        </p:nvSpPr>
        <p:spPr>
          <a:xfrm>
            <a:off x="555586" y="4482762"/>
            <a:ext cx="157767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baseline="30000" dirty="0"/>
              <a:t>235</a:t>
            </a:r>
            <a:r>
              <a:rPr lang="en-US" sz="3200" b="1" baseline="-25000" dirty="0"/>
              <a:t>92</a:t>
            </a:r>
            <a:r>
              <a:rPr lang="en-US" sz="3200" b="1" dirty="0"/>
              <a:t> U</a:t>
            </a:r>
          </a:p>
        </p:txBody>
      </p:sp>
      <p:sp>
        <p:nvSpPr>
          <p:cNvPr id="3" name="TextBox 2">
            <a:extLst>
              <a:ext uri="{FF2B5EF4-FFF2-40B4-BE49-F238E27FC236}">
                <a16:creationId xmlns:a16="http://schemas.microsoft.com/office/drawing/2014/main" id="{7ED54525-C3EA-5AEC-8649-4A202B719310}"/>
              </a:ext>
            </a:extLst>
          </p:cNvPr>
          <p:cNvSpPr txBox="1"/>
          <p:nvPr/>
        </p:nvSpPr>
        <p:spPr>
          <a:xfrm>
            <a:off x="4186738" y="5561890"/>
            <a:ext cx="157767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baseline="30000" dirty="0"/>
              <a:t>231</a:t>
            </a:r>
            <a:r>
              <a:rPr lang="en-US" sz="3200" b="1" baseline="-25000" dirty="0"/>
              <a:t>90</a:t>
            </a:r>
            <a:r>
              <a:rPr lang="en-US" sz="3200" b="1" dirty="0"/>
              <a:t> Th</a:t>
            </a:r>
          </a:p>
        </p:txBody>
      </p:sp>
      <p:sp>
        <p:nvSpPr>
          <p:cNvPr id="4" name="TextBox 3">
            <a:extLst>
              <a:ext uri="{FF2B5EF4-FFF2-40B4-BE49-F238E27FC236}">
                <a16:creationId xmlns:a16="http://schemas.microsoft.com/office/drawing/2014/main" id="{04E4BD5D-9C18-FC25-BB8B-BB8C7DFBA345}"/>
              </a:ext>
            </a:extLst>
          </p:cNvPr>
          <p:cNvSpPr txBox="1"/>
          <p:nvPr/>
        </p:nvSpPr>
        <p:spPr>
          <a:xfrm>
            <a:off x="4144110" y="2321950"/>
            <a:ext cx="157767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baseline="30000"/>
              <a:t>4</a:t>
            </a:r>
            <a:r>
              <a:rPr lang="en-US" sz="3200" b="1" baseline="-25000"/>
              <a:t>2</a:t>
            </a:r>
            <a:r>
              <a:rPr lang="en-US" sz="3200" b="1"/>
              <a:t> He</a:t>
            </a:r>
          </a:p>
        </p:txBody>
      </p:sp>
      <p:cxnSp>
        <p:nvCxnSpPr>
          <p:cNvPr id="6" name="Straight Arrow Connector 5">
            <a:extLst>
              <a:ext uri="{FF2B5EF4-FFF2-40B4-BE49-F238E27FC236}">
                <a16:creationId xmlns:a16="http://schemas.microsoft.com/office/drawing/2014/main" id="{309149B9-E591-DBDF-A5DB-4EAF0C169B08}"/>
              </a:ext>
            </a:extLst>
          </p:cNvPr>
          <p:cNvCxnSpPr>
            <a:cxnSpLocks/>
          </p:cNvCxnSpPr>
          <p:nvPr/>
        </p:nvCxnSpPr>
        <p:spPr>
          <a:xfrm>
            <a:off x="5640321" y="1716742"/>
            <a:ext cx="1079656" cy="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0B54B423-13F3-3CEF-AB7F-371BFD3AC719}"/>
              </a:ext>
            </a:extLst>
          </p:cNvPr>
          <p:cNvSpPr txBox="1"/>
          <p:nvPr/>
        </p:nvSpPr>
        <p:spPr>
          <a:xfrm>
            <a:off x="6719976" y="1353766"/>
            <a:ext cx="3215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hnschrift SemiLight" panose="020B0502040204020203" pitchFamily="34" charset="0"/>
              </a:rPr>
              <a:t>Reacts with elements like Carbon, oxygen and beryllium</a:t>
            </a:r>
          </a:p>
        </p:txBody>
      </p:sp>
      <p:cxnSp>
        <p:nvCxnSpPr>
          <p:cNvPr id="9" name="Straight Arrow Connector 8">
            <a:extLst>
              <a:ext uri="{FF2B5EF4-FFF2-40B4-BE49-F238E27FC236}">
                <a16:creationId xmlns:a16="http://schemas.microsoft.com/office/drawing/2014/main" id="{D4E9244C-A029-853B-DD50-C7F366B94B3D}"/>
              </a:ext>
            </a:extLst>
          </p:cNvPr>
          <p:cNvCxnSpPr>
            <a:cxnSpLocks/>
          </p:cNvCxnSpPr>
          <p:nvPr/>
        </p:nvCxnSpPr>
        <p:spPr>
          <a:xfrm>
            <a:off x="9648729" y="1716742"/>
            <a:ext cx="1079656" cy="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216597F2-58F1-369C-3030-B4B43C10B172}"/>
              </a:ext>
            </a:extLst>
          </p:cNvPr>
          <p:cNvSpPr/>
          <p:nvPr/>
        </p:nvSpPr>
        <p:spPr>
          <a:xfrm>
            <a:off x="10830593" y="1415536"/>
            <a:ext cx="503428" cy="52279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56DF2B2-9F6C-2FB3-EA33-3CAD25006AC6}"/>
              </a:ext>
            </a:extLst>
          </p:cNvPr>
          <p:cNvSpPr txBox="1"/>
          <p:nvPr/>
        </p:nvSpPr>
        <p:spPr>
          <a:xfrm>
            <a:off x="10728385" y="1934965"/>
            <a:ext cx="9066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baseline="30000"/>
              <a:t>1</a:t>
            </a:r>
            <a:r>
              <a:rPr lang="en-US" sz="3200" b="1" baseline="-25000"/>
              <a:t>0</a:t>
            </a:r>
            <a:r>
              <a:rPr lang="en-US" sz="3200" b="1"/>
              <a:t> n</a:t>
            </a:r>
          </a:p>
        </p:txBody>
      </p:sp>
      <p:sp>
        <p:nvSpPr>
          <p:cNvPr id="17" name="TextBox 16">
            <a:extLst>
              <a:ext uri="{FF2B5EF4-FFF2-40B4-BE49-F238E27FC236}">
                <a16:creationId xmlns:a16="http://schemas.microsoft.com/office/drawing/2014/main" id="{230C7E24-D05F-39FE-78BF-C12DE7479B44}"/>
              </a:ext>
            </a:extLst>
          </p:cNvPr>
          <p:cNvSpPr txBox="1"/>
          <p:nvPr/>
        </p:nvSpPr>
        <p:spPr>
          <a:xfrm>
            <a:off x="9385673" y="2537393"/>
            <a:ext cx="30309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ahnschrift SemiLight" panose="020B0502040204020203" pitchFamily="34" charset="0"/>
              </a:rPr>
              <a:t>End product: fast neutron</a:t>
            </a:r>
          </a:p>
        </p:txBody>
      </p:sp>
      <p:sp>
        <p:nvSpPr>
          <p:cNvPr id="19" name="Title 1">
            <a:extLst>
              <a:ext uri="{FF2B5EF4-FFF2-40B4-BE49-F238E27FC236}">
                <a16:creationId xmlns:a16="http://schemas.microsoft.com/office/drawing/2014/main" id="{179462FA-3A2A-18DC-D7EB-CEFAEF306FA0}"/>
              </a:ext>
            </a:extLst>
          </p:cNvPr>
          <p:cNvSpPr txBox="1">
            <a:spLocks/>
          </p:cNvSpPr>
          <p:nvPr/>
        </p:nvSpPr>
        <p:spPr>
          <a:xfrm>
            <a:off x="3641194" y="75611"/>
            <a:ext cx="5077909" cy="90921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ptos Display"/>
              </a:rPr>
              <a:t>(Alpha, n) reactions</a:t>
            </a:r>
          </a:p>
        </p:txBody>
      </p:sp>
      <p:sp>
        <p:nvSpPr>
          <p:cNvPr id="20" name="TextBox 19">
            <a:extLst>
              <a:ext uri="{FF2B5EF4-FFF2-40B4-BE49-F238E27FC236}">
                <a16:creationId xmlns:a16="http://schemas.microsoft.com/office/drawing/2014/main" id="{D2B8D324-5400-4DCE-639D-51AACCE3928C}"/>
              </a:ext>
            </a:extLst>
          </p:cNvPr>
          <p:cNvSpPr txBox="1"/>
          <p:nvPr/>
        </p:nvSpPr>
        <p:spPr>
          <a:xfrm>
            <a:off x="175951" y="5067537"/>
            <a:ext cx="25166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ahnschrift SemiLight" panose="020B0502040204020203" pitchFamily="34" charset="0"/>
              </a:rPr>
              <a:t>Uranium in the rocks</a:t>
            </a:r>
          </a:p>
        </p:txBody>
      </p:sp>
      <p:pic>
        <p:nvPicPr>
          <p:cNvPr id="21" name="Picture 20">
            <a:extLst>
              <a:ext uri="{FF2B5EF4-FFF2-40B4-BE49-F238E27FC236}">
                <a16:creationId xmlns:a16="http://schemas.microsoft.com/office/drawing/2014/main" id="{D00FEE70-7D3B-957A-0D0C-7D23037C26AE}"/>
              </a:ext>
            </a:extLst>
          </p:cNvPr>
          <p:cNvPicPr>
            <a:picLocks noChangeAspect="1"/>
          </p:cNvPicPr>
          <p:nvPr/>
        </p:nvPicPr>
        <p:blipFill>
          <a:blip r:embed="rId6"/>
          <a:stretch>
            <a:fillRect/>
          </a:stretch>
        </p:blipFill>
        <p:spPr>
          <a:xfrm>
            <a:off x="6319071" y="3174414"/>
            <a:ext cx="5217559" cy="2077789"/>
          </a:xfrm>
          <a:prstGeom prst="rect">
            <a:avLst/>
          </a:prstGeom>
        </p:spPr>
      </p:pic>
      <p:pic>
        <p:nvPicPr>
          <p:cNvPr id="5" name="Picture 4">
            <a:extLst>
              <a:ext uri="{FF2B5EF4-FFF2-40B4-BE49-F238E27FC236}">
                <a16:creationId xmlns:a16="http://schemas.microsoft.com/office/drawing/2014/main" id="{78C1CFC5-DAED-2683-F7A1-920AD883F900}"/>
              </a:ext>
            </a:extLst>
          </p:cNvPr>
          <p:cNvPicPr>
            <a:picLocks noChangeAspect="1"/>
          </p:cNvPicPr>
          <p:nvPr/>
        </p:nvPicPr>
        <p:blipFill>
          <a:blip r:embed="rId7"/>
          <a:stretch>
            <a:fillRect/>
          </a:stretch>
        </p:blipFill>
        <p:spPr>
          <a:xfrm>
            <a:off x="146994" y="36882"/>
            <a:ext cx="834229" cy="834229"/>
          </a:xfrm>
          <a:prstGeom prst="rect">
            <a:avLst/>
          </a:prstGeom>
        </p:spPr>
      </p:pic>
    </p:spTree>
    <p:extLst>
      <p:ext uri="{BB962C8B-B14F-4D97-AF65-F5344CB8AC3E}">
        <p14:creationId xmlns:p14="http://schemas.microsoft.com/office/powerpoint/2010/main" val="1214705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C545CB-2F73-077F-80F5-57A52B39FAB3}"/>
              </a:ext>
            </a:extLst>
          </p:cNvPr>
          <p:cNvSpPr>
            <a:spLocks noGrp="1"/>
          </p:cNvSpPr>
          <p:nvPr>
            <p:ph type="sldNum" sz="quarter" idx="12"/>
          </p:nvPr>
        </p:nvSpPr>
        <p:spPr>
          <a:xfrm>
            <a:off x="10311780" y="6117463"/>
            <a:ext cx="551167" cy="377825"/>
          </a:xfrm>
        </p:spPr>
        <p:txBody>
          <a:bodyPr/>
          <a:lstStyle/>
          <a:p>
            <a:fld id="{330EA680-D336-4FF7-8B7A-9848BB0A1C32}" type="slidenum">
              <a:rPr lang="en-US" sz="2000" smtClean="0"/>
              <a:t>8</a:t>
            </a:fld>
            <a:endParaRPr lang="en-US" sz="2000"/>
          </a:p>
        </p:txBody>
      </p:sp>
      <p:sp>
        <p:nvSpPr>
          <p:cNvPr id="5" name="Title 1">
            <a:extLst>
              <a:ext uri="{FF2B5EF4-FFF2-40B4-BE49-F238E27FC236}">
                <a16:creationId xmlns:a16="http://schemas.microsoft.com/office/drawing/2014/main" id="{896A2D22-7614-6FC7-E58D-ED7D263FB9F5}"/>
              </a:ext>
            </a:extLst>
          </p:cNvPr>
          <p:cNvSpPr txBox="1">
            <a:spLocks/>
          </p:cNvSpPr>
          <p:nvPr/>
        </p:nvSpPr>
        <p:spPr>
          <a:xfrm>
            <a:off x="3291012" y="87308"/>
            <a:ext cx="5077909" cy="90921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ptos Display"/>
              </a:rPr>
              <a:t>Fission reactions</a:t>
            </a:r>
          </a:p>
        </p:txBody>
      </p:sp>
      <p:pic>
        <p:nvPicPr>
          <p:cNvPr id="15" name="Picture 14" descr="A group of red and blue spheres&#10;&#10;AI-generated content may be incorrect.">
            <a:extLst>
              <a:ext uri="{FF2B5EF4-FFF2-40B4-BE49-F238E27FC236}">
                <a16:creationId xmlns:a16="http://schemas.microsoft.com/office/drawing/2014/main" id="{DDDE72B7-DC83-3D52-5ECA-7FD185798939}"/>
              </a:ext>
            </a:extLst>
          </p:cNvPr>
          <p:cNvPicPr>
            <a:picLocks noChangeAspect="1"/>
          </p:cNvPicPr>
          <p:nvPr/>
        </p:nvPicPr>
        <p:blipFill>
          <a:blip r:embed="rId3">
            <a:extLst>
              <a:ext uri="{BEBA8EAE-BF5A-486C-A8C5-ECC9F3942E4B}">
                <a14:imgProps xmlns:a14="http://schemas.microsoft.com/office/drawing/2010/main">
                  <a14:imgLayer r:embed="rId4">
                    <a14:imgEffect>
                      <a14:saturation sat="96000"/>
                    </a14:imgEffect>
                    <a14:imgEffect>
                      <a14:brightnessContrast contrast="56000"/>
                    </a14:imgEffect>
                  </a14:imgLayer>
                </a14:imgProps>
              </a:ext>
            </a:extLst>
          </a:blip>
          <a:stretch>
            <a:fillRect/>
          </a:stretch>
        </p:blipFill>
        <p:spPr>
          <a:xfrm>
            <a:off x="6438675" y="4276375"/>
            <a:ext cx="1794711" cy="1824790"/>
          </a:xfrm>
          <a:prstGeom prst="rect">
            <a:avLst/>
          </a:prstGeom>
          <a:effectLst>
            <a:outerShdw blurRad="647700" dir="600000">
              <a:srgbClr val="000000"/>
            </a:outerShdw>
          </a:effectLst>
        </p:spPr>
      </p:pic>
      <p:pic>
        <p:nvPicPr>
          <p:cNvPr id="16" name="Picture 15" descr="A group of red and blue spheres&#10;&#10;AI-generated content may be incorrect.">
            <a:extLst>
              <a:ext uri="{FF2B5EF4-FFF2-40B4-BE49-F238E27FC236}">
                <a16:creationId xmlns:a16="http://schemas.microsoft.com/office/drawing/2014/main" id="{F7C9E927-A8D9-4E0B-21F5-6E21AFA07018}"/>
              </a:ext>
            </a:extLst>
          </p:cNvPr>
          <p:cNvPicPr>
            <a:picLocks noChangeAspect="1"/>
          </p:cNvPicPr>
          <p:nvPr/>
        </p:nvPicPr>
        <p:blipFill>
          <a:blip r:embed="rId3">
            <a:extLst>
              <a:ext uri="{BEBA8EAE-BF5A-486C-A8C5-ECC9F3942E4B}">
                <a14:imgProps xmlns:a14="http://schemas.microsoft.com/office/drawing/2010/main">
                  <a14:imgLayer r:embed="rId4">
                    <a14:imgEffect>
                      <a14:saturation sat="96000"/>
                    </a14:imgEffect>
                    <a14:imgEffect>
                      <a14:brightnessContrast contrast="56000"/>
                    </a14:imgEffect>
                  </a14:imgLayer>
                </a14:imgProps>
              </a:ext>
            </a:extLst>
          </a:blip>
          <a:stretch>
            <a:fillRect/>
          </a:stretch>
        </p:blipFill>
        <p:spPr>
          <a:xfrm>
            <a:off x="3636875" y="2763493"/>
            <a:ext cx="1794711" cy="1824790"/>
          </a:xfrm>
          <a:prstGeom prst="rect">
            <a:avLst/>
          </a:prstGeom>
          <a:effectLst>
            <a:outerShdw blurRad="647700" dir="600000">
              <a:srgbClr val="000000"/>
            </a:outerShdw>
          </a:effectLst>
        </p:spPr>
      </p:pic>
      <p:sp>
        <p:nvSpPr>
          <p:cNvPr id="18" name="TextBox 17">
            <a:extLst>
              <a:ext uri="{FF2B5EF4-FFF2-40B4-BE49-F238E27FC236}">
                <a16:creationId xmlns:a16="http://schemas.microsoft.com/office/drawing/2014/main" id="{86D67AF7-B568-9E50-5161-D81A251A6F85}"/>
              </a:ext>
            </a:extLst>
          </p:cNvPr>
          <p:cNvSpPr txBox="1"/>
          <p:nvPr/>
        </p:nvSpPr>
        <p:spPr>
          <a:xfrm>
            <a:off x="3853912" y="4687361"/>
            <a:ext cx="157767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baseline="30000" dirty="0"/>
              <a:t>235</a:t>
            </a:r>
            <a:r>
              <a:rPr lang="en-US" sz="3200" b="1" baseline="-25000" dirty="0"/>
              <a:t>92</a:t>
            </a:r>
            <a:r>
              <a:rPr lang="en-US" sz="3200" b="1" dirty="0"/>
              <a:t> U</a:t>
            </a:r>
          </a:p>
        </p:txBody>
      </p:sp>
      <p:sp>
        <p:nvSpPr>
          <p:cNvPr id="3" name="TextBox 2">
            <a:extLst>
              <a:ext uri="{FF2B5EF4-FFF2-40B4-BE49-F238E27FC236}">
                <a16:creationId xmlns:a16="http://schemas.microsoft.com/office/drawing/2014/main" id="{D7D2F811-AB30-D8AB-6939-E4E8726D32F2}"/>
              </a:ext>
            </a:extLst>
          </p:cNvPr>
          <p:cNvSpPr txBox="1"/>
          <p:nvPr/>
        </p:nvSpPr>
        <p:spPr>
          <a:xfrm>
            <a:off x="6325272" y="6101165"/>
            <a:ext cx="21323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baseline="30000" dirty="0"/>
              <a:t>Lighter element</a:t>
            </a:r>
            <a:endParaRPr lang="en-US" sz="3200" b="1" dirty="0"/>
          </a:p>
        </p:txBody>
      </p:sp>
      <p:sp>
        <p:nvSpPr>
          <p:cNvPr id="9" name="TextBox 8">
            <a:extLst>
              <a:ext uri="{FF2B5EF4-FFF2-40B4-BE49-F238E27FC236}">
                <a16:creationId xmlns:a16="http://schemas.microsoft.com/office/drawing/2014/main" id="{00430D15-3F8A-57D8-E3E3-1158383CF74B}"/>
              </a:ext>
            </a:extLst>
          </p:cNvPr>
          <p:cNvSpPr txBox="1"/>
          <p:nvPr/>
        </p:nvSpPr>
        <p:spPr>
          <a:xfrm>
            <a:off x="3275913" y="5317295"/>
            <a:ext cx="25166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hnschrift SemiLight" panose="020B0502040204020203" pitchFamily="34" charset="0"/>
              </a:rPr>
              <a:t>Uranium in the rocks</a:t>
            </a:r>
          </a:p>
        </p:txBody>
      </p:sp>
      <p:pic>
        <p:nvPicPr>
          <p:cNvPr id="7" name="Picture 6" descr="A group of red and blue spheres&#10;&#10;AI-generated content may be incorrect.">
            <a:extLst>
              <a:ext uri="{FF2B5EF4-FFF2-40B4-BE49-F238E27FC236}">
                <a16:creationId xmlns:a16="http://schemas.microsoft.com/office/drawing/2014/main" id="{15D76E01-2AD4-5130-7A58-2E5B0588150E}"/>
              </a:ext>
            </a:extLst>
          </p:cNvPr>
          <p:cNvPicPr>
            <a:picLocks noChangeAspect="1"/>
          </p:cNvPicPr>
          <p:nvPr/>
        </p:nvPicPr>
        <p:blipFill>
          <a:blip r:embed="rId3">
            <a:extLst>
              <a:ext uri="{BEBA8EAE-BF5A-486C-A8C5-ECC9F3942E4B}">
                <a14:imgProps xmlns:a14="http://schemas.microsoft.com/office/drawing/2010/main">
                  <a14:imgLayer r:embed="rId4">
                    <a14:imgEffect>
                      <a14:saturation sat="96000"/>
                    </a14:imgEffect>
                    <a14:imgEffect>
                      <a14:brightnessContrast contrast="56000"/>
                    </a14:imgEffect>
                  </a14:imgLayer>
                </a14:imgProps>
              </a:ext>
            </a:extLst>
          </a:blip>
          <a:stretch>
            <a:fillRect/>
          </a:stretch>
        </p:blipFill>
        <p:spPr>
          <a:xfrm>
            <a:off x="6494082" y="841626"/>
            <a:ext cx="1794711" cy="1824790"/>
          </a:xfrm>
          <a:prstGeom prst="rect">
            <a:avLst/>
          </a:prstGeom>
          <a:effectLst>
            <a:outerShdw blurRad="647700" dir="600000">
              <a:srgbClr val="000000"/>
            </a:outerShdw>
          </a:effectLst>
        </p:spPr>
      </p:pic>
      <p:sp>
        <p:nvSpPr>
          <p:cNvPr id="11" name="TextBox 10">
            <a:extLst>
              <a:ext uri="{FF2B5EF4-FFF2-40B4-BE49-F238E27FC236}">
                <a16:creationId xmlns:a16="http://schemas.microsoft.com/office/drawing/2014/main" id="{63963634-3DB4-EE21-5782-03134ACEB2D9}"/>
              </a:ext>
            </a:extLst>
          </p:cNvPr>
          <p:cNvSpPr txBox="1"/>
          <p:nvPr/>
        </p:nvSpPr>
        <p:spPr>
          <a:xfrm>
            <a:off x="5893793" y="2593642"/>
            <a:ext cx="21323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baseline="30000" dirty="0"/>
              <a:t>Lighter element</a:t>
            </a:r>
            <a:endParaRPr lang="en-US" sz="3200" b="1" dirty="0"/>
          </a:p>
        </p:txBody>
      </p:sp>
      <p:sp>
        <p:nvSpPr>
          <p:cNvPr id="22" name="Oval 21">
            <a:extLst>
              <a:ext uri="{FF2B5EF4-FFF2-40B4-BE49-F238E27FC236}">
                <a16:creationId xmlns:a16="http://schemas.microsoft.com/office/drawing/2014/main" id="{988BAB26-3F6A-EE3A-CB34-B68472933D0E}"/>
              </a:ext>
            </a:extLst>
          </p:cNvPr>
          <p:cNvSpPr/>
          <p:nvPr/>
        </p:nvSpPr>
        <p:spPr>
          <a:xfrm>
            <a:off x="1331460" y="3486106"/>
            <a:ext cx="503428" cy="52279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0042DC5-2CE6-E6CD-DAF6-A43B59265DB0}"/>
              </a:ext>
            </a:extLst>
          </p:cNvPr>
          <p:cNvSpPr txBox="1"/>
          <p:nvPr/>
        </p:nvSpPr>
        <p:spPr>
          <a:xfrm>
            <a:off x="1229252" y="4005535"/>
            <a:ext cx="9066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baseline="30000"/>
              <a:t>1</a:t>
            </a:r>
            <a:r>
              <a:rPr lang="en-US" sz="3200" b="1" baseline="-25000"/>
              <a:t>0</a:t>
            </a:r>
            <a:r>
              <a:rPr lang="en-US" sz="3200" b="1"/>
              <a:t> n</a:t>
            </a:r>
          </a:p>
        </p:txBody>
      </p:sp>
      <p:sp>
        <p:nvSpPr>
          <p:cNvPr id="24" name="TextBox 23">
            <a:extLst>
              <a:ext uri="{FF2B5EF4-FFF2-40B4-BE49-F238E27FC236}">
                <a16:creationId xmlns:a16="http://schemas.microsoft.com/office/drawing/2014/main" id="{37919072-56FA-6AA5-99C7-ED3C9C1008AD}"/>
              </a:ext>
            </a:extLst>
          </p:cNvPr>
          <p:cNvSpPr txBox="1"/>
          <p:nvPr/>
        </p:nvSpPr>
        <p:spPr>
          <a:xfrm>
            <a:off x="814177" y="4652698"/>
            <a:ext cx="21966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hnschrift SemiLight" panose="020B0502040204020203" pitchFamily="34" charset="0"/>
              </a:rPr>
              <a:t>Neutron from other </a:t>
            </a:r>
          </a:p>
          <a:p>
            <a:r>
              <a:rPr lang="en-US" dirty="0">
                <a:latin typeface="Bahnschrift SemiLight" panose="020B0502040204020203" pitchFamily="34" charset="0"/>
              </a:rPr>
              <a:t>reactions</a:t>
            </a:r>
          </a:p>
        </p:txBody>
      </p:sp>
      <p:cxnSp>
        <p:nvCxnSpPr>
          <p:cNvPr id="26" name="Straight Arrow Connector 25">
            <a:extLst>
              <a:ext uri="{FF2B5EF4-FFF2-40B4-BE49-F238E27FC236}">
                <a16:creationId xmlns:a16="http://schemas.microsoft.com/office/drawing/2014/main" id="{372FFE52-F401-4AB2-A0F3-56BC7C98FE8F}"/>
              </a:ext>
            </a:extLst>
          </p:cNvPr>
          <p:cNvCxnSpPr>
            <a:cxnSpLocks/>
          </p:cNvCxnSpPr>
          <p:nvPr/>
        </p:nvCxnSpPr>
        <p:spPr>
          <a:xfrm flipV="1">
            <a:off x="4967948" y="2032197"/>
            <a:ext cx="1357324" cy="875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00282CF-B617-E494-8956-2272907CADB2}"/>
              </a:ext>
            </a:extLst>
          </p:cNvPr>
          <p:cNvCxnSpPr>
            <a:cxnSpLocks/>
          </p:cNvCxnSpPr>
          <p:nvPr/>
        </p:nvCxnSpPr>
        <p:spPr>
          <a:xfrm>
            <a:off x="4967948" y="4474982"/>
            <a:ext cx="1357324" cy="633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7456EF9-08A3-3BB0-E930-C50623276BD0}"/>
              </a:ext>
            </a:extLst>
          </p:cNvPr>
          <p:cNvCxnSpPr>
            <a:cxnSpLocks/>
          </p:cNvCxnSpPr>
          <p:nvPr/>
        </p:nvCxnSpPr>
        <p:spPr>
          <a:xfrm>
            <a:off x="1948291" y="3715400"/>
            <a:ext cx="1563005" cy="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9C8E751-8E5E-CB0F-3598-0A89260FCA7B}"/>
              </a:ext>
            </a:extLst>
          </p:cNvPr>
          <p:cNvSpPr txBox="1"/>
          <p:nvPr/>
        </p:nvSpPr>
        <p:spPr>
          <a:xfrm>
            <a:off x="9405124" y="2382930"/>
            <a:ext cx="9066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baseline="30000" dirty="0"/>
              <a:t>1</a:t>
            </a:r>
            <a:r>
              <a:rPr lang="en-US" sz="3200" b="1" baseline="-25000" dirty="0"/>
              <a:t>0</a:t>
            </a:r>
            <a:r>
              <a:rPr lang="en-US" sz="3200" b="1" dirty="0"/>
              <a:t> n</a:t>
            </a:r>
          </a:p>
        </p:txBody>
      </p:sp>
      <p:sp>
        <p:nvSpPr>
          <p:cNvPr id="35" name="Oval 34">
            <a:extLst>
              <a:ext uri="{FF2B5EF4-FFF2-40B4-BE49-F238E27FC236}">
                <a16:creationId xmlns:a16="http://schemas.microsoft.com/office/drawing/2014/main" id="{4AB41045-A013-8C64-47CA-909C97FF1590}"/>
              </a:ext>
            </a:extLst>
          </p:cNvPr>
          <p:cNvSpPr/>
          <p:nvPr/>
        </p:nvSpPr>
        <p:spPr>
          <a:xfrm>
            <a:off x="9754475" y="3224711"/>
            <a:ext cx="503428" cy="52279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68E1605-B8C2-B02E-7894-0C238CFAAA58}"/>
              </a:ext>
            </a:extLst>
          </p:cNvPr>
          <p:cNvSpPr txBox="1"/>
          <p:nvPr/>
        </p:nvSpPr>
        <p:spPr>
          <a:xfrm>
            <a:off x="9652267" y="3744140"/>
            <a:ext cx="9066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baseline="30000"/>
              <a:t>1</a:t>
            </a:r>
            <a:r>
              <a:rPr lang="en-US" sz="3200" b="1" baseline="-25000"/>
              <a:t>0</a:t>
            </a:r>
            <a:r>
              <a:rPr lang="en-US" sz="3200" b="1"/>
              <a:t> n</a:t>
            </a:r>
          </a:p>
        </p:txBody>
      </p:sp>
      <p:cxnSp>
        <p:nvCxnSpPr>
          <p:cNvPr id="39" name="Straight Arrow Connector 38">
            <a:extLst>
              <a:ext uri="{FF2B5EF4-FFF2-40B4-BE49-F238E27FC236}">
                <a16:creationId xmlns:a16="http://schemas.microsoft.com/office/drawing/2014/main" id="{85013F2B-E1DB-E566-A502-86A7F5D4B5BC}"/>
              </a:ext>
            </a:extLst>
          </p:cNvPr>
          <p:cNvCxnSpPr>
            <a:cxnSpLocks/>
          </p:cNvCxnSpPr>
          <p:nvPr/>
        </p:nvCxnSpPr>
        <p:spPr>
          <a:xfrm flipV="1">
            <a:off x="5806225" y="3660649"/>
            <a:ext cx="3763137" cy="58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9598B76-A970-A637-6340-B75B973485C7}"/>
              </a:ext>
            </a:extLst>
          </p:cNvPr>
          <p:cNvCxnSpPr>
            <a:cxnSpLocks/>
          </p:cNvCxnSpPr>
          <p:nvPr/>
        </p:nvCxnSpPr>
        <p:spPr>
          <a:xfrm>
            <a:off x="5806225" y="3896685"/>
            <a:ext cx="3511511" cy="790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C696DD00-D7AF-5292-4A2E-AF886126D8EB}"/>
              </a:ext>
            </a:extLst>
          </p:cNvPr>
          <p:cNvSpPr/>
          <p:nvPr/>
        </p:nvSpPr>
        <p:spPr>
          <a:xfrm>
            <a:off x="9551063" y="4588283"/>
            <a:ext cx="503428" cy="52279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E5EB0401-E831-8D61-56D6-39DC306C5A7C}"/>
              </a:ext>
            </a:extLst>
          </p:cNvPr>
          <p:cNvSpPr txBox="1"/>
          <p:nvPr/>
        </p:nvSpPr>
        <p:spPr>
          <a:xfrm>
            <a:off x="9405124" y="5126289"/>
            <a:ext cx="9066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baseline="30000" dirty="0"/>
              <a:t>1</a:t>
            </a:r>
            <a:r>
              <a:rPr lang="en-US" sz="3200" b="1" baseline="-25000" dirty="0"/>
              <a:t>0</a:t>
            </a:r>
            <a:r>
              <a:rPr lang="en-US" sz="3200" b="1" dirty="0"/>
              <a:t> n</a:t>
            </a:r>
          </a:p>
        </p:txBody>
      </p:sp>
      <p:sp>
        <p:nvSpPr>
          <p:cNvPr id="48" name="Oval 47">
            <a:extLst>
              <a:ext uri="{FF2B5EF4-FFF2-40B4-BE49-F238E27FC236}">
                <a16:creationId xmlns:a16="http://schemas.microsoft.com/office/drawing/2014/main" id="{09E2EF9A-F24E-627E-EE00-E9C8C9C89AB3}"/>
              </a:ext>
            </a:extLst>
          </p:cNvPr>
          <p:cNvSpPr/>
          <p:nvPr/>
        </p:nvSpPr>
        <p:spPr>
          <a:xfrm>
            <a:off x="9502761" y="1934401"/>
            <a:ext cx="503428" cy="52279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105313FF-C8B3-6ADB-A312-29B8F419FD79}"/>
              </a:ext>
            </a:extLst>
          </p:cNvPr>
          <p:cNvCxnSpPr>
            <a:cxnSpLocks/>
          </p:cNvCxnSpPr>
          <p:nvPr/>
        </p:nvCxnSpPr>
        <p:spPr>
          <a:xfrm flipV="1">
            <a:off x="5789027" y="2498910"/>
            <a:ext cx="3528709" cy="10590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1D4A34B-429E-D47E-F6F8-FCD2DC6220B6}"/>
              </a:ext>
            </a:extLst>
          </p:cNvPr>
          <p:cNvPicPr>
            <a:picLocks noChangeAspect="1"/>
          </p:cNvPicPr>
          <p:nvPr/>
        </p:nvPicPr>
        <p:blipFill>
          <a:blip r:embed="rId5"/>
          <a:stretch>
            <a:fillRect/>
          </a:stretch>
        </p:blipFill>
        <p:spPr>
          <a:xfrm>
            <a:off x="146994" y="36882"/>
            <a:ext cx="834229" cy="834229"/>
          </a:xfrm>
          <a:prstGeom prst="rect">
            <a:avLst/>
          </a:prstGeom>
        </p:spPr>
      </p:pic>
    </p:spTree>
    <p:extLst>
      <p:ext uri="{BB962C8B-B14F-4D97-AF65-F5344CB8AC3E}">
        <p14:creationId xmlns:p14="http://schemas.microsoft.com/office/powerpoint/2010/main" val="277184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ntr" presetSubtype="0"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9" grpId="0"/>
      <p:bldP spid="11" grpId="0"/>
      <p:bldP spid="33" grpId="0"/>
      <p:bldP spid="35" grpId="0" animBg="1"/>
      <p:bldP spid="36" grpId="0"/>
      <p:bldP spid="43" grpId="0" animBg="1"/>
      <p:bldP spid="44" grpId="0"/>
      <p:bldP spid="48" grpId="0" animBg="1"/>
    </p:bldLst>
  </p:timing>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007DB-7D35-382B-81D3-CCE3641B429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952D25C-C139-1C5A-20D5-BCBE978C6DDB}"/>
              </a:ext>
            </a:extLst>
          </p:cNvPr>
          <p:cNvSpPr txBox="1">
            <a:spLocks/>
          </p:cNvSpPr>
          <p:nvPr/>
        </p:nvSpPr>
        <p:spPr>
          <a:xfrm>
            <a:off x="1946623" y="2423173"/>
            <a:ext cx="8449582" cy="24214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spcAft>
                <a:spcPts val="600"/>
              </a:spcAft>
            </a:pPr>
            <a:r>
              <a:rPr lang="en-US" sz="6600" b="1" cap="all" dirty="0">
                <a:ln w="3175" cmpd="sng">
                  <a:noFill/>
                </a:ln>
                <a:latin typeface="+mn-lt"/>
              </a:rPr>
              <a:t>NEUTRON DETECTION</a:t>
            </a:r>
          </a:p>
          <a:p>
            <a:pPr algn="ctr" defTabSz="457200">
              <a:spcAft>
                <a:spcPts val="600"/>
              </a:spcAft>
            </a:pPr>
            <a:endParaRPr lang="en-US" sz="4800" b="1" cap="all" dirty="0">
              <a:ln w="3175" cmpd="sng">
                <a:noFill/>
              </a:ln>
            </a:endParaRPr>
          </a:p>
        </p:txBody>
      </p:sp>
      <p:sp>
        <p:nvSpPr>
          <p:cNvPr id="2" name="TextBox 1">
            <a:extLst>
              <a:ext uri="{FF2B5EF4-FFF2-40B4-BE49-F238E27FC236}">
                <a16:creationId xmlns:a16="http://schemas.microsoft.com/office/drawing/2014/main" id="{B94140C7-AC77-BC03-6261-41B6754DE388}"/>
              </a:ext>
            </a:extLst>
          </p:cNvPr>
          <p:cNvSpPr txBox="1"/>
          <p:nvPr/>
        </p:nvSpPr>
        <p:spPr>
          <a:xfrm>
            <a:off x="2497137" y="4254611"/>
            <a:ext cx="7197726" cy="1405467"/>
          </a:xfrm>
          <a:prstGeom prst="rect">
            <a:avLst/>
          </a:prstGeom>
        </p:spPr>
        <p:txBody>
          <a:bodyPr vert="horz" lIns="91440" tIns="45720" rIns="91440" bIns="45720" rtlCol="0" anchor="t">
            <a:normAutofit/>
          </a:bodyPr>
          <a:lstStyle/>
          <a:p>
            <a:pPr algn="ctr" defTabSz="457200">
              <a:spcAft>
                <a:spcPts val="1000"/>
              </a:spcAft>
              <a:buClr>
                <a:schemeClr val="tx1"/>
              </a:buClr>
              <a:buSzPct val="100000"/>
            </a:pPr>
            <a:r>
              <a:rPr lang="en-US" b="1" cap="all" dirty="0"/>
              <a:t>IT IS IMPORTANT WE DETECT THEM</a:t>
            </a:r>
            <a:endParaRPr lang="en-US" cap="all" dirty="0"/>
          </a:p>
        </p:txBody>
      </p:sp>
      <p:sp>
        <p:nvSpPr>
          <p:cNvPr id="5" name="Slide Number Placeholder 4">
            <a:extLst>
              <a:ext uri="{FF2B5EF4-FFF2-40B4-BE49-F238E27FC236}">
                <a16:creationId xmlns:a16="http://schemas.microsoft.com/office/drawing/2014/main" id="{5D5E8516-648A-9669-4ACB-AD490E1342E6}"/>
              </a:ext>
            </a:extLst>
          </p:cNvPr>
          <p:cNvSpPr>
            <a:spLocks noGrp="1"/>
          </p:cNvSpPr>
          <p:nvPr>
            <p:ph type="sldNum" sz="quarter" idx="12"/>
          </p:nvPr>
        </p:nvSpPr>
        <p:spPr/>
        <p:txBody>
          <a:bodyPr/>
          <a:lstStyle/>
          <a:p>
            <a:fld id="{D57F1E4F-1CFF-5643-939E-217C01CDF565}" type="slidenum">
              <a:rPr lang="en-US" sz="2000" smtClean="0"/>
              <a:pPr/>
              <a:t>9</a:t>
            </a:fld>
            <a:endParaRPr lang="en-US" sz="2000"/>
          </a:p>
        </p:txBody>
      </p:sp>
      <p:pic>
        <p:nvPicPr>
          <p:cNvPr id="6" name="Picture 5">
            <a:extLst>
              <a:ext uri="{FF2B5EF4-FFF2-40B4-BE49-F238E27FC236}">
                <a16:creationId xmlns:a16="http://schemas.microsoft.com/office/drawing/2014/main" id="{21BDA2F9-02F8-88C9-D58A-8C9EADFCCF6A}"/>
              </a:ext>
            </a:extLst>
          </p:cNvPr>
          <p:cNvPicPr>
            <a:picLocks noChangeAspect="1"/>
          </p:cNvPicPr>
          <p:nvPr/>
        </p:nvPicPr>
        <p:blipFill>
          <a:blip r:embed="rId2"/>
          <a:stretch>
            <a:fillRect/>
          </a:stretch>
        </p:blipFill>
        <p:spPr>
          <a:xfrm>
            <a:off x="146994" y="36882"/>
            <a:ext cx="834229" cy="834229"/>
          </a:xfrm>
          <a:prstGeom prst="rect">
            <a:avLst/>
          </a:prstGeom>
        </p:spPr>
      </p:pic>
      <p:pic>
        <p:nvPicPr>
          <p:cNvPr id="3082" name="Picture 10" descr="Radiation detector - Free security icons">
            <a:extLst>
              <a:ext uri="{FF2B5EF4-FFF2-40B4-BE49-F238E27FC236}">
                <a16:creationId xmlns:a16="http://schemas.microsoft.com/office/drawing/2014/main" id="{4045483E-B7EC-B432-4A65-DA471285B8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9878" y="1917051"/>
            <a:ext cx="1012244" cy="1012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3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5e73a657-e250-4c32-8632-2c101a949a19}" enabled="0" method="" siteId="{5e73a657-e250-4c32-8632-2c101a949a19}" removed="1"/>
</clbl:labelList>
</file>

<file path=docProps/app.xml><?xml version="1.0" encoding="utf-8"?>
<Properties xmlns="http://schemas.openxmlformats.org/officeDocument/2006/extended-properties" xmlns:vt="http://schemas.openxmlformats.org/officeDocument/2006/docPropsVTypes">
  <Template>TM03457452[[fn=Celestial]]</Template>
  <TotalTime>1071</TotalTime>
  <Words>1127</Words>
  <Application>Microsoft Office PowerPoint</Application>
  <PresentationFormat>Widescreen</PresentationFormat>
  <Paragraphs>200</Paragraphs>
  <Slides>29</Slides>
  <Notes>7</Notes>
  <HiddenSlides>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Aptos</vt:lpstr>
      <vt:lpstr>Aptos Display</vt:lpstr>
      <vt:lpstr>Arial</vt:lpstr>
      <vt:lpstr>Bahnschrift SemiLight</vt:lpstr>
      <vt:lpstr>Calibri</vt:lpstr>
      <vt:lpstr>Calibri Light</vt:lpstr>
      <vt:lpstr>Kristen ITC</vt:lpstr>
      <vt:lpstr>Wingdings</vt:lpstr>
      <vt:lpstr>Celestial</vt:lpstr>
      <vt:lpstr>The CUTE Way to Detect Neutrons Brianna Liz Supervisor: Prof. Matthew Stukel</vt:lpstr>
      <vt:lpstr>PowerPoint Presentation</vt:lpstr>
      <vt:lpstr>Cryogenic Underground TEsting facility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bbinoy</dc:creator>
  <cp:lastModifiedBy>Brianna Binoy</cp:lastModifiedBy>
  <cp:revision>4</cp:revision>
  <dcterms:created xsi:type="dcterms:W3CDTF">2025-07-29T20:26:27Z</dcterms:created>
  <dcterms:modified xsi:type="dcterms:W3CDTF">2025-08-11T23:56:12Z</dcterms:modified>
</cp:coreProperties>
</file>