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60" r:id="rId4"/>
    <p:sldId id="257" r:id="rId5"/>
    <p:sldId id="261" r:id="rId6"/>
    <p:sldId id="259" r:id="rId7"/>
    <p:sldId id="266" r:id="rId8"/>
    <p:sldId id="268" r:id="rId9"/>
    <p:sldId id="270" r:id="rId10"/>
    <p:sldId id="262" r:id="rId11"/>
    <p:sldId id="263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0777A8"/>
    <a:srgbClr val="DE6C00"/>
    <a:srgbClr val="F5F5F5"/>
    <a:srgbClr val="A1652D"/>
    <a:srgbClr val="8A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4C7F2-9459-A884-0737-E2232081FE1D}" v="5514" dt="2025-08-11T19:55:09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58BD6-E4AB-4F87-BE97-D5CFE18B4241}" type="datetimeFigureOut"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10C8C-01B5-43C4-B42A-D899F4A585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Intro -&gt; </a:t>
            </a:r>
            <a:r>
              <a:rPr lang="en-US" dirty="0" err="1">
                <a:ea typeface="Calibri"/>
                <a:cs typeface="Calibri"/>
              </a:rPr>
              <a:t>HPGe</a:t>
            </a:r>
            <a:r>
              <a:rPr lang="en-US" dirty="0">
                <a:ea typeface="Calibri"/>
                <a:cs typeface="Calibri"/>
              </a:rPr>
              <a:t> -&gt; high resolution for Gamma 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6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Coincidence: events from one isotope are more likely to occur together than events from an isotope and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2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Shielding (lead – </a:t>
            </a:r>
            <a:r>
              <a:rPr lang="en-US" dirty="0" err="1">
                <a:ea typeface="Calibri"/>
                <a:cs typeface="Calibri"/>
              </a:rPr>
              <a:t>xrays</a:t>
            </a:r>
            <a:r>
              <a:rPr lang="en-US" dirty="0">
                <a:ea typeface="Calibri"/>
                <a:cs typeface="Calibri"/>
              </a:rPr>
              <a:t>), detector materials – impurities (minute), and sample – continuum – focus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9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Example sample – biological specimens – k40 is in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Backscatter hides a lot of the peaks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4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Faint coincidence points, identifying points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8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Example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38" y="205272"/>
            <a:ext cx="9438104" cy="2539332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0777A8"/>
                </a:solidFill>
                <a:latin typeface="Aptos Display"/>
                <a:cs typeface="helvetica"/>
              </a:rPr>
              <a:t>Reducing Backgrounds Using Gamma-Gamma Coincidences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437" y="3895684"/>
            <a:ext cx="8368631" cy="5901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3900" b="1" dirty="0">
                <a:solidFill>
                  <a:schemeClr val="accent1">
                    <a:lumMod val="49000"/>
                  </a:schemeClr>
                </a:solidFill>
              </a:rPr>
              <a:t>CASST 2025</a:t>
            </a:r>
          </a:p>
          <a:p>
            <a:pPr algn="l"/>
            <a:endParaRPr lang="en-US" sz="2800" b="1" dirty="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841E9BA-51CE-F997-63D4-F5B55D1F43B5}"/>
              </a:ext>
            </a:extLst>
          </p:cNvPr>
          <p:cNvSpPr txBox="1">
            <a:spLocks/>
          </p:cNvSpPr>
          <p:nvPr/>
        </p:nvSpPr>
        <p:spPr>
          <a:xfrm>
            <a:off x="324437" y="4472470"/>
            <a:ext cx="8368631" cy="1241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accent1"/>
                </a:solidFill>
              </a:rPr>
              <a:t>Abhipsha Sahu</a:t>
            </a:r>
            <a:endParaRPr lang="en-US">
              <a:solidFill>
                <a:schemeClr val="accent1"/>
              </a:solidFill>
            </a:endParaRPr>
          </a:p>
          <a:p>
            <a:pPr algn="l"/>
            <a:r>
              <a:rPr lang="en-US" sz="2400" b="1" dirty="0">
                <a:solidFill>
                  <a:schemeClr val="accent1"/>
                </a:solidFill>
              </a:rPr>
              <a:t>Supervised by: Chris Jillings &amp; Steffon Luoma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1DED61C3-780F-8F91-227D-C7C5229F13FF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 Continuum Background Reduces With Coincidence Analysis</a:t>
            </a:r>
          </a:p>
        </p:txBody>
      </p:sp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6BF26F00-8DEB-64F2-61F5-FB2655D3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53" y="788736"/>
            <a:ext cx="8921754" cy="534216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0AD215-F051-3360-79FE-73F538AA8E97}"/>
              </a:ext>
            </a:extLst>
          </p:cNvPr>
          <p:cNvCxnSpPr/>
          <p:nvPr/>
        </p:nvCxnSpPr>
        <p:spPr>
          <a:xfrm flipH="1">
            <a:off x="4160199" y="1489845"/>
            <a:ext cx="1177399" cy="800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3">
            <a:extLst>
              <a:ext uri="{FF2B5EF4-FFF2-40B4-BE49-F238E27FC236}">
                <a16:creationId xmlns:a16="http://schemas.microsoft.com/office/drawing/2014/main" id="{C0DB18E2-F063-A09C-6FA2-9B6B12221443}"/>
              </a:ext>
            </a:extLst>
          </p:cNvPr>
          <p:cNvSpPr txBox="1"/>
          <p:nvPr/>
        </p:nvSpPr>
        <p:spPr>
          <a:xfrm>
            <a:off x="5316016" y="1309306"/>
            <a:ext cx="1865891" cy="3646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No Cs134 line :(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43E624-2DD4-000D-2746-B2A5F3A6FFED}"/>
              </a:ext>
            </a:extLst>
          </p:cNvPr>
          <p:cNvCxnSpPr/>
          <p:nvPr/>
        </p:nvCxnSpPr>
        <p:spPr>
          <a:xfrm flipH="1">
            <a:off x="4179022" y="3688991"/>
            <a:ext cx="852957" cy="726288"/>
          </a:xfrm>
          <a:prstGeom prst="straightConnector1">
            <a:avLst/>
          </a:prstGeom>
          <a:ln>
            <a:solidFill>
              <a:srgbClr val="9E702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2A312E-7DEB-A83C-1754-F6D62A8849A4}"/>
              </a:ext>
            </a:extLst>
          </p:cNvPr>
          <p:cNvSpPr txBox="1"/>
          <p:nvPr/>
        </p:nvSpPr>
        <p:spPr>
          <a:xfrm>
            <a:off x="4977915" y="3396856"/>
            <a:ext cx="182165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8A5200"/>
                </a:solidFill>
              </a:rPr>
              <a:t>Cs134 Line still unclear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6FAE1-65C7-C461-2288-54FB3CBCFF8A}"/>
              </a:ext>
            </a:extLst>
          </p:cNvPr>
          <p:cNvSpPr txBox="1"/>
          <p:nvPr/>
        </p:nvSpPr>
        <p:spPr>
          <a:xfrm>
            <a:off x="1265546" y="6204797"/>
            <a:ext cx="8110264" cy="3737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9000"/>
                  </a:schemeClr>
                </a:solidFill>
              </a:rPr>
              <a:t>Simulated Gamma Spectrum – Comparison of Coincidence and Singles Spectra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2713D554-F48A-216F-C17A-4C273D7F5FD7}"/>
              </a:ext>
            </a:extLst>
          </p:cNvPr>
          <p:cNvSpPr txBox="1"/>
          <p:nvPr/>
        </p:nvSpPr>
        <p:spPr>
          <a:xfrm>
            <a:off x="9785547" y="3175316"/>
            <a:ext cx="2211806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Sensitivity to Cs134 is Still Low – High Activity of K40 is a problem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91265AC-E7AB-05B7-6278-07AE7887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E506F727-6827-8373-8738-19508B948B70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 Increasing the Size of Germanium Crystals Improves Sensitivity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100278-B5EF-03E5-43A8-957F1BB45755}"/>
              </a:ext>
            </a:extLst>
          </p:cNvPr>
          <p:cNvGrpSpPr/>
          <p:nvPr/>
        </p:nvGrpSpPr>
        <p:grpSpPr>
          <a:xfrm>
            <a:off x="1403591" y="1488638"/>
            <a:ext cx="9384333" cy="3884255"/>
            <a:chOff x="1084937" y="1383343"/>
            <a:chExt cx="9384333" cy="388425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1F3EFB-D5AB-FA54-4D87-20A80A161C78}"/>
                </a:ext>
              </a:extLst>
            </p:cNvPr>
            <p:cNvGrpSpPr/>
            <p:nvPr/>
          </p:nvGrpSpPr>
          <p:grpSpPr>
            <a:xfrm>
              <a:off x="1084937" y="1383343"/>
              <a:ext cx="9384333" cy="3459685"/>
              <a:chOff x="1116110" y="1871023"/>
              <a:chExt cx="9384333" cy="3459685"/>
            </a:xfrm>
          </p:grpSpPr>
          <p:pic>
            <p:nvPicPr>
              <p:cNvPr id="19" name="Picture 18" descr="A drawing of a rectangular object&#10;&#10;AI-generated content may be incorrect.">
                <a:extLst>
                  <a:ext uri="{FF2B5EF4-FFF2-40B4-BE49-F238E27FC236}">
                    <a16:creationId xmlns:a16="http://schemas.microsoft.com/office/drawing/2014/main" id="{C6EB44D7-738E-E702-6DF5-FF5CCBBC5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16110" y="1871023"/>
                <a:ext cx="9384333" cy="3459685"/>
              </a:xfrm>
              <a:prstGeom prst="rect">
                <a:avLst/>
              </a:prstGeom>
            </p:spPr>
          </p:pic>
          <p:sp>
            <p:nvSpPr>
              <p:cNvPr id="29" name="TextBox 17">
                <a:extLst>
                  <a:ext uri="{FF2B5EF4-FFF2-40B4-BE49-F238E27FC236}">
                    <a16:creationId xmlns:a16="http://schemas.microsoft.com/office/drawing/2014/main" id="{C0A4EFEB-6E18-16C6-9329-B6F2AC9379D8}"/>
                  </a:ext>
                </a:extLst>
              </p:cNvPr>
              <p:cNvSpPr txBox="1"/>
              <p:nvPr/>
            </p:nvSpPr>
            <p:spPr>
              <a:xfrm>
                <a:off x="7685080" y="3488238"/>
                <a:ext cx="727912" cy="276999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solidFill>
                      <a:srgbClr val="0108F2"/>
                    </a:solidFill>
                  </a:rPr>
                  <a:t>~80 mm</a:t>
                </a:r>
              </a:p>
            </p:txBody>
          </p:sp>
          <p:sp>
            <p:nvSpPr>
              <p:cNvPr id="30" name="TextBox 18">
                <a:extLst>
                  <a:ext uri="{FF2B5EF4-FFF2-40B4-BE49-F238E27FC236}">
                    <a16:creationId xmlns:a16="http://schemas.microsoft.com/office/drawing/2014/main" id="{63291450-4401-4658-8E8C-4E009E6A91C3}"/>
                  </a:ext>
                </a:extLst>
              </p:cNvPr>
              <p:cNvSpPr txBox="1"/>
              <p:nvPr/>
            </p:nvSpPr>
            <p:spPr>
              <a:xfrm>
                <a:off x="6772684" y="4380580"/>
                <a:ext cx="798097" cy="276999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>
                    <a:solidFill>
                      <a:srgbClr val="0108F2"/>
                    </a:solidFill>
                  </a:rPr>
                  <a:t>~30 mm</a:t>
                </a:r>
                <a:endParaRPr lang="en-US">
                  <a:solidFill>
                    <a:srgbClr val="0108F2"/>
                  </a:solidFill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BFA1872-E35D-6015-429A-A0A3F7B0F0FE}"/>
                  </a:ext>
                </a:extLst>
              </p:cNvPr>
              <p:cNvCxnSpPr/>
              <p:nvPr/>
            </p:nvCxnSpPr>
            <p:spPr>
              <a:xfrm>
                <a:off x="6770115" y="4620175"/>
                <a:ext cx="796877" cy="1849"/>
              </a:xfrm>
              <a:prstGeom prst="straightConnector1">
                <a:avLst/>
              </a:prstGeom>
              <a:ln>
                <a:solidFill>
                  <a:srgbClr val="0108F2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5271ADB-EA1E-C4E7-3AD9-55F61ACD0F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2562" y="2544727"/>
                <a:ext cx="14825" cy="2177561"/>
              </a:xfrm>
              <a:prstGeom prst="straightConnector1">
                <a:avLst/>
              </a:prstGeom>
              <a:ln>
                <a:solidFill>
                  <a:srgbClr val="0108F2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F869508-C7D3-7D88-A3B2-BEFDF57AF6EA}"/>
                </a:ext>
              </a:extLst>
            </p:cNvPr>
            <p:cNvSpPr txBox="1"/>
            <p:nvPr/>
          </p:nvSpPr>
          <p:spPr>
            <a:xfrm>
              <a:off x="1722078" y="4893890"/>
              <a:ext cx="8110264" cy="37370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49000"/>
                    </a:schemeClr>
                  </a:solidFill>
                </a:rPr>
                <a:t>Simulated CTBT Detector Geometry – Current Dimensions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83CA0-29BC-0A88-7896-901359C5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8990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89DAD-7538-C6BE-016D-3CD6893F1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4CA6D973-FBDC-A0DE-DB3B-941319F46DB0}"/>
              </a:ext>
            </a:extLst>
          </p:cNvPr>
          <p:cNvSpPr txBox="1"/>
          <p:nvPr/>
        </p:nvSpPr>
        <p:spPr>
          <a:xfrm>
            <a:off x="-17255" y="215955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 Increasing the Size of Germanium Crystals Improves Sensitivity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DDBEF2-5795-10F7-24C6-F5D79CCF4CCB}"/>
              </a:ext>
            </a:extLst>
          </p:cNvPr>
          <p:cNvGrpSpPr/>
          <p:nvPr/>
        </p:nvGrpSpPr>
        <p:grpSpPr>
          <a:xfrm>
            <a:off x="523186" y="941113"/>
            <a:ext cx="8799889" cy="5846803"/>
            <a:chOff x="1250550" y="1915780"/>
            <a:chExt cx="8799889" cy="58468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6A6230-D0DC-9707-2F73-7D04921B7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26" t="11220" r="171" b="244"/>
            <a:stretch>
              <a:fillRect/>
            </a:stretch>
          </p:blipFill>
          <p:spPr>
            <a:xfrm>
              <a:off x="1250550" y="1915780"/>
              <a:ext cx="8799889" cy="54105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89B105-632B-A6C5-C0D9-DFE88D2BFE01}"/>
                </a:ext>
              </a:extLst>
            </p:cNvPr>
            <p:cNvSpPr txBox="1"/>
            <p:nvPr/>
          </p:nvSpPr>
          <p:spPr>
            <a:xfrm>
              <a:off x="1594652" y="7388875"/>
              <a:ext cx="8110264" cy="37370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49000"/>
                    </a:schemeClr>
                  </a:solidFill>
                </a:rPr>
                <a:t>Variation in Detector Sensitivity with Ge Crystal Size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75D889-E601-191E-6E85-E8CBCE3F2EE6}"/>
              </a:ext>
            </a:extLst>
          </p:cNvPr>
          <p:cNvSpPr txBox="1"/>
          <p:nvPr/>
        </p:nvSpPr>
        <p:spPr>
          <a:xfrm>
            <a:off x="9135176" y="4396472"/>
            <a:ext cx="21416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Future work: optimize setup and quantify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301AB-B9C9-8E9A-A207-C496337B90C2}"/>
              </a:ext>
            </a:extLst>
          </p:cNvPr>
          <p:cNvSpPr txBox="1"/>
          <p:nvPr/>
        </p:nvSpPr>
        <p:spPr>
          <a:xfrm>
            <a:off x="9043735" y="2384792"/>
            <a:ext cx="214162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A ratio of &lt;1 indicates that coincidence method improves sensitivity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CF2A50-1992-C640-393D-5227C07351EB}"/>
              </a:ext>
            </a:extLst>
          </p:cNvPr>
          <p:cNvGrpSpPr/>
          <p:nvPr/>
        </p:nvGrpSpPr>
        <p:grpSpPr>
          <a:xfrm>
            <a:off x="1558788" y="1436449"/>
            <a:ext cx="6203130" cy="3053796"/>
            <a:chOff x="2122668" y="1314529"/>
            <a:chExt cx="6203130" cy="305379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4E0D46D-FF47-402C-FBC8-D94E46206C7D}"/>
                </a:ext>
              </a:extLst>
            </p:cNvPr>
            <p:cNvCxnSpPr/>
            <p:nvPr/>
          </p:nvCxnSpPr>
          <p:spPr>
            <a:xfrm flipH="1">
              <a:off x="2122668" y="1748823"/>
              <a:ext cx="2721182" cy="7226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61B4DA5-8502-EEE2-4396-733FCD56736A}"/>
                </a:ext>
              </a:extLst>
            </p:cNvPr>
            <p:cNvCxnSpPr/>
            <p:nvPr/>
          </p:nvCxnSpPr>
          <p:spPr>
            <a:xfrm flipH="1">
              <a:off x="3515738" y="1887082"/>
              <a:ext cx="1364305" cy="24812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44D7AA-10E6-78E7-2632-68475C4F1144}"/>
                </a:ext>
              </a:extLst>
            </p:cNvPr>
            <p:cNvSpPr txBox="1"/>
            <p:nvPr/>
          </p:nvSpPr>
          <p:spPr>
            <a:xfrm>
              <a:off x="5456175" y="1791282"/>
              <a:ext cx="2869623" cy="3750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54A378-6143-1D2F-7BBD-B1273F44EE29}"/>
                </a:ext>
              </a:extLst>
            </p:cNvPr>
            <p:cNvSpPr txBox="1"/>
            <p:nvPr/>
          </p:nvSpPr>
          <p:spPr>
            <a:xfrm>
              <a:off x="4962793" y="1314529"/>
              <a:ext cx="2869623" cy="94672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156082"/>
                  </a:solidFill>
                </a:rPr>
                <a:t>Simulation Suggests Current Geometry Makes Coincidences Less Useful</a:t>
              </a:r>
            </a:p>
          </p:txBody>
        </p:sp>
      </p:grp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901BB856-4F46-836C-A545-6237D58C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192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590242E2-372B-D9A7-F894-762A2DB1F52C}"/>
              </a:ext>
            </a:extLst>
          </p:cNvPr>
          <p:cNvSpPr txBox="1"/>
          <p:nvPr/>
        </p:nvSpPr>
        <p:spPr>
          <a:xfrm>
            <a:off x="-17255" y="215955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3DE3A-FD3E-517A-A02E-C53475352EB8}"/>
              </a:ext>
            </a:extLst>
          </p:cNvPr>
          <p:cNvSpPr txBox="1"/>
          <p:nvPr/>
        </p:nvSpPr>
        <p:spPr>
          <a:xfrm>
            <a:off x="3537652" y="2473881"/>
            <a:ext cx="5120591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Thank you for listening!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2F8E4-EEED-4B33-C0B9-742E34864B9A}"/>
              </a:ext>
            </a:extLst>
          </p:cNvPr>
          <p:cNvSpPr txBox="1"/>
          <p:nvPr/>
        </p:nvSpPr>
        <p:spPr>
          <a:xfrm>
            <a:off x="2616325" y="3429844"/>
            <a:ext cx="6942463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0777A8"/>
                </a:solidFill>
                <a:latin typeface="Aptos Display"/>
                <a:ea typeface="Calibri"/>
                <a:cs typeface="Calibri"/>
              </a:rPr>
              <a:t>A special thanks to – My supervisors, Chris &amp; Steffon, Ian Lawson, and Arina </a:t>
            </a:r>
            <a:r>
              <a:rPr lang="en-US" sz="2000" err="1">
                <a:solidFill>
                  <a:srgbClr val="0777A8"/>
                </a:solidFill>
                <a:latin typeface="Aptos Display"/>
                <a:ea typeface="Calibri"/>
                <a:cs typeface="Calibri"/>
              </a:rPr>
              <a:t>Tseragotin</a:t>
            </a:r>
            <a:endParaRPr lang="en-US" sz="2000">
              <a:solidFill>
                <a:srgbClr val="0777A8"/>
              </a:solidFill>
              <a:latin typeface="Aptos Display"/>
              <a:ea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635BC-436B-1709-5D46-097A88CB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0731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A8B348-51F6-D2D3-424F-819071146C44}"/>
              </a:ext>
            </a:extLst>
          </p:cNvPr>
          <p:cNvSpPr txBox="1"/>
          <p:nvPr/>
        </p:nvSpPr>
        <p:spPr>
          <a:xfrm>
            <a:off x="3487520" y="3135618"/>
            <a:ext cx="5120591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Questions?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5655175-4026-2FE9-91F6-6365B3CC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6826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603453B4-8B80-A450-0D33-34B1340FAF3E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 The CTBT Detectors Use Coincidences to Minimize Backgrounds</a:t>
            </a:r>
            <a:endParaRPr lang="en-US" sz="3200" dirty="0">
              <a:solidFill>
                <a:schemeClr val="accent4">
                  <a:lumMod val="49000"/>
                </a:schemeClr>
              </a:solidFill>
            </a:endParaRPr>
          </a:p>
        </p:txBody>
      </p:sp>
      <p:grpSp>
        <p:nvGrpSpPr>
          <p:cNvPr id="12" name="Group 11" descr="Top-down view of CTBT detectors - two cylindrical metal cans facing each other, placed inside a copper box with a plastic platform in between them">
            <a:extLst>
              <a:ext uri="{FF2B5EF4-FFF2-40B4-BE49-F238E27FC236}">
                <a16:creationId xmlns:a16="http://schemas.microsoft.com/office/drawing/2014/main" id="{D92832B5-C572-309C-B5BF-174436F69FB0}"/>
              </a:ext>
            </a:extLst>
          </p:cNvPr>
          <p:cNvGrpSpPr/>
          <p:nvPr/>
        </p:nvGrpSpPr>
        <p:grpSpPr>
          <a:xfrm>
            <a:off x="2040914" y="1278781"/>
            <a:ext cx="8110264" cy="4942837"/>
            <a:chOff x="2368863" y="1384882"/>
            <a:chExt cx="7454366" cy="4585951"/>
          </a:xfrm>
        </p:grpSpPr>
        <p:pic>
          <p:nvPicPr>
            <p:cNvPr id="4" name="Picture 3" descr="A metal cylinder in a copper box&#10;&#10;AI-generated content may be incorrect.">
              <a:extLst>
                <a:ext uri="{FF2B5EF4-FFF2-40B4-BE49-F238E27FC236}">
                  <a16:creationId xmlns:a16="http://schemas.microsoft.com/office/drawing/2014/main" id="{4698095B-4AFF-B383-93F7-41D86278C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406" t="6958" r="4406" b="9063"/>
            <a:stretch>
              <a:fillRect/>
            </a:stretch>
          </p:blipFill>
          <p:spPr>
            <a:xfrm>
              <a:off x="2471757" y="1384882"/>
              <a:ext cx="7252743" cy="412976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AB011E-C852-A209-9073-CDA9EA956065}"/>
                </a:ext>
              </a:extLst>
            </p:cNvPr>
            <p:cNvSpPr txBox="1"/>
            <p:nvPr/>
          </p:nvSpPr>
          <p:spPr>
            <a:xfrm>
              <a:off x="2368863" y="5624108"/>
              <a:ext cx="7454366" cy="34672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49000"/>
                    </a:schemeClr>
                  </a:solidFill>
                </a:rPr>
                <a:t>CTBT Detectors in SNOLAB's Low Background Laboratory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41434D-70F5-A308-E4C3-BE4CA63B718E}"/>
                </a:ext>
              </a:extLst>
            </p:cNvPr>
            <p:cNvSpPr txBox="1"/>
            <p:nvPr/>
          </p:nvSpPr>
          <p:spPr>
            <a:xfrm>
              <a:off x="4100900" y="3430470"/>
              <a:ext cx="457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EBC5C2-3978-8D9A-DD09-BFCA677B543B}"/>
                </a:ext>
              </a:extLst>
            </p:cNvPr>
            <p:cNvSpPr txBox="1"/>
            <p:nvPr/>
          </p:nvSpPr>
          <p:spPr>
            <a:xfrm>
              <a:off x="7573304" y="3430469"/>
              <a:ext cx="37038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2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AAC7D-B14C-AF49-38CE-9078703C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3C69C-1C75-D4C8-DEC9-68728A7358A0}"/>
              </a:ext>
            </a:extLst>
          </p:cNvPr>
          <p:cNvSpPr txBox="1"/>
          <p:nvPr/>
        </p:nvSpPr>
        <p:spPr>
          <a:xfrm>
            <a:off x="67002" y="2821330"/>
            <a:ext cx="20353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Dual High-Purity Germanium (HPGe) Detectors</a:t>
            </a:r>
          </a:p>
        </p:txBody>
      </p:sp>
    </p:spTree>
    <p:extLst>
      <p:ext uri="{BB962C8B-B14F-4D97-AF65-F5344CB8AC3E}">
        <p14:creationId xmlns:p14="http://schemas.microsoft.com/office/powerpoint/2010/main" val="29422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27F1B-2B69-FBB5-1856-5161EEBD1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0ED897B3-9DC3-C37D-16DB-7D79B3D5F195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 The CTBT Detectors Use Coincidences to Minimize Backgrounds</a:t>
            </a:r>
            <a:endParaRPr lang="en-US" sz="320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9AE29B-5DA1-B567-D00D-03E132276A3D}"/>
              </a:ext>
            </a:extLst>
          </p:cNvPr>
          <p:cNvSpPr txBox="1"/>
          <p:nvPr/>
        </p:nvSpPr>
        <p:spPr>
          <a:xfrm>
            <a:off x="2620620" y="5027506"/>
            <a:ext cx="23425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Coincidence events are seen in isotopes with multiple peaks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1E049F-4772-0A10-3BF0-7B32DF354690}"/>
              </a:ext>
            </a:extLst>
          </p:cNvPr>
          <p:cNvSpPr txBox="1"/>
          <p:nvPr/>
        </p:nvSpPr>
        <p:spPr>
          <a:xfrm>
            <a:off x="6812583" y="1184574"/>
            <a:ext cx="234237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1652D"/>
                </a:solidFill>
              </a:rPr>
              <a:t>Backgrounds are not correlated with an isotope's energies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374BC5-831E-97BF-4218-C693615A535E}"/>
              </a:ext>
            </a:extLst>
          </p:cNvPr>
          <p:cNvSpPr/>
          <p:nvPr/>
        </p:nvSpPr>
        <p:spPr>
          <a:xfrm>
            <a:off x="5333568" y="2838604"/>
            <a:ext cx="1481635" cy="148249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Sample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33EE14A3-B4EC-A7CA-209A-00EAEBB7DADB}"/>
              </a:ext>
            </a:extLst>
          </p:cNvPr>
          <p:cNvSpPr/>
          <p:nvPr/>
        </p:nvSpPr>
        <p:spPr>
          <a:xfrm rot="5400000">
            <a:off x="2618391" y="2335896"/>
            <a:ext cx="2476837" cy="2476044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08987178-BCA7-56A7-57B1-0209409B95A9}"/>
              </a:ext>
            </a:extLst>
          </p:cNvPr>
          <p:cNvSpPr/>
          <p:nvPr/>
        </p:nvSpPr>
        <p:spPr>
          <a:xfrm rot="16200000">
            <a:off x="7067787" y="2348245"/>
            <a:ext cx="2476837" cy="2476044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77759C-A58E-1BE3-10BF-BF161CC3BEB7}"/>
              </a:ext>
            </a:extLst>
          </p:cNvPr>
          <p:cNvSpPr txBox="1"/>
          <p:nvPr/>
        </p:nvSpPr>
        <p:spPr>
          <a:xfrm>
            <a:off x="3565914" y="2470504"/>
            <a:ext cx="567424" cy="4728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1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1199C9-438C-2248-DA6C-AFC03D03591B}"/>
              </a:ext>
            </a:extLst>
          </p:cNvPr>
          <p:cNvSpPr txBox="1"/>
          <p:nvPr/>
        </p:nvSpPr>
        <p:spPr>
          <a:xfrm>
            <a:off x="8152794" y="2470503"/>
            <a:ext cx="567424" cy="4728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2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69B694-2B1F-5029-B7B7-160FF2C8DA21}"/>
              </a:ext>
            </a:extLst>
          </p:cNvPr>
          <p:cNvGrpSpPr/>
          <p:nvPr/>
        </p:nvGrpSpPr>
        <p:grpSpPr>
          <a:xfrm rot="21300000">
            <a:off x="6097247" y="3682966"/>
            <a:ext cx="2446654" cy="374074"/>
            <a:chOff x="685799" y="1302325"/>
            <a:chExt cx="3920838" cy="796638"/>
          </a:xfrm>
        </p:grpSpPr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CC892C8E-4ADB-D83D-E8B3-8CF4B3AB1E6A}"/>
                </a:ext>
              </a:extLst>
            </p:cNvPr>
            <p:cNvCxnSpPr/>
            <p:nvPr/>
          </p:nvCxnSpPr>
          <p:spPr>
            <a:xfrm flipV="1">
              <a:off x="685799" y="1309255"/>
              <a:ext cx="810491" cy="789708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BF765D25-C308-7007-3291-5AB6B1707DFC}"/>
                </a:ext>
              </a:extLst>
            </p:cNvPr>
            <p:cNvCxnSpPr>
              <a:cxnSpLocks/>
            </p:cNvCxnSpPr>
            <p:nvPr/>
          </p:nvCxnSpPr>
          <p:spPr>
            <a:xfrm>
              <a:off x="1496289" y="1309254"/>
              <a:ext cx="748145" cy="741218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F23E01E5-50D2-D4DD-67E5-5963D9ADEC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4434" y="1302325"/>
              <a:ext cx="748145" cy="748145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E4CFEF7A-5B8D-571E-12E0-438A1D7583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2579" y="1302325"/>
              <a:ext cx="748145" cy="775853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04090814-F9B8-744C-283E-560353BE64A1}"/>
                </a:ext>
              </a:extLst>
            </p:cNvPr>
            <p:cNvCxnSpPr/>
            <p:nvPr/>
          </p:nvCxnSpPr>
          <p:spPr>
            <a:xfrm flipV="1">
              <a:off x="3740727" y="1371601"/>
              <a:ext cx="865910" cy="706581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ABEAF8-5CC0-4625-272F-DE116D0317CA}"/>
              </a:ext>
            </a:extLst>
          </p:cNvPr>
          <p:cNvGrpSpPr/>
          <p:nvPr/>
        </p:nvGrpSpPr>
        <p:grpSpPr>
          <a:xfrm rot="12180000">
            <a:off x="3708503" y="3682965"/>
            <a:ext cx="2446657" cy="374074"/>
            <a:chOff x="685799" y="1302325"/>
            <a:chExt cx="3920838" cy="796638"/>
          </a:xfrm>
        </p:grpSpPr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92C78971-7FB4-25B1-8EE2-651EB82DB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799" y="1309255"/>
              <a:ext cx="810491" cy="789708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D37DC9B9-676E-01AB-3A8C-E95ADFE13CF0}"/>
                </a:ext>
              </a:extLst>
            </p:cNvPr>
            <p:cNvCxnSpPr>
              <a:cxnSpLocks/>
            </p:cNvCxnSpPr>
            <p:nvPr/>
          </p:nvCxnSpPr>
          <p:spPr>
            <a:xfrm>
              <a:off x="1496289" y="1309254"/>
              <a:ext cx="748145" cy="741218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82B928F1-6750-DD98-68ED-2A28C7CFF2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4434" y="1302325"/>
              <a:ext cx="748145" cy="748145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Curved 31">
              <a:extLst>
                <a:ext uri="{FF2B5EF4-FFF2-40B4-BE49-F238E27FC236}">
                  <a16:creationId xmlns:a16="http://schemas.microsoft.com/office/drawing/2014/main" id="{9E4ABBA9-079E-F44A-5CFC-8EB6F0F023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2579" y="1302325"/>
              <a:ext cx="748145" cy="775853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BBB189A1-3461-FD97-CAD1-1151451994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727" y="1371601"/>
              <a:ext cx="865910" cy="706581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6E738E61-7F48-1B58-532F-02F2B4B65B53}"/>
              </a:ext>
            </a:extLst>
          </p:cNvPr>
          <p:cNvSpPr/>
          <p:nvPr/>
        </p:nvSpPr>
        <p:spPr>
          <a:xfrm>
            <a:off x="6100271" y="4121726"/>
            <a:ext cx="65148" cy="692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EADEDE9-21B8-B75A-AA0B-603C12B05043}"/>
              </a:ext>
            </a:extLst>
          </p:cNvPr>
          <p:cNvGrpSpPr/>
          <p:nvPr/>
        </p:nvGrpSpPr>
        <p:grpSpPr>
          <a:xfrm rot="-13800000" flipV="1">
            <a:off x="8613263" y="2134089"/>
            <a:ext cx="2063009" cy="422562"/>
            <a:chOff x="685799" y="1302325"/>
            <a:chExt cx="3920838" cy="796638"/>
          </a:xfrm>
        </p:grpSpPr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715573BA-DF6E-D052-0DE5-A8ED9C3C4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799" y="1309255"/>
              <a:ext cx="810491" cy="789708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A29AC0B9-C09E-A381-547F-A65B7E868775}"/>
                </a:ext>
              </a:extLst>
            </p:cNvPr>
            <p:cNvCxnSpPr>
              <a:cxnSpLocks/>
            </p:cNvCxnSpPr>
            <p:nvPr/>
          </p:nvCxnSpPr>
          <p:spPr>
            <a:xfrm>
              <a:off x="1496289" y="1309254"/>
              <a:ext cx="748145" cy="741218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E3E71DDF-FB33-0575-D8FF-5E178ACAF8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4434" y="1302325"/>
              <a:ext cx="748145" cy="748145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088648DA-7CB9-68F4-9173-F0AD99533F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2579" y="1302325"/>
              <a:ext cx="748145" cy="775853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FCA90C9C-20D0-A6BE-EDCD-90C3646155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727" y="1371601"/>
              <a:ext cx="865910" cy="706581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D346A0-A71A-0100-1E11-1D540EAC8591}"/>
              </a:ext>
            </a:extLst>
          </p:cNvPr>
          <p:cNvGrpSpPr/>
          <p:nvPr/>
        </p:nvGrpSpPr>
        <p:grpSpPr>
          <a:xfrm rot="10320000" flipV="1">
            <a:off x="4758847" y="2447904"/>
            <a:ext cx="2802148" cy="369222"/>
            <a:chOff x="685799" y="1302325"/>
            <a:chExt cx="3920838" cy="796638"/>
          </a:xfrm>
        </p:grpSpPr>
        <p:cxnSp>
          <p:nvCxnSpPr>
            <p:cNvPr id="6" name="Connector: Curved 5">
              <a:extLst>
                <a:ext uri="{FF2B5EF4-FFF2-40B4-BE49-F238E27FC236}">
                  <a16:creationId xmlns:a16="http://schemas.microsoft.com/office/drawing/2014/main" id="{B98C71C4-14F2-6665-9541-971318C1EA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799" y="1309255"/>
              <a:ext cx="810491" cy="789708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AE7B63C9-7A08-DFD8-76D9-1258EFE8559F}"/>
                </a:ext>
              </a:extLst>
            </p:cNvPr>
            <p:cNvCxnSpPr>
              <a:cxnSpLocks/>
            </p:cNvCxnSpPr>
            <p:nvPr/>
          </p:nvCxnSpPr>
          <p:spPr>
            <a:xfrm>
              <a:off x="1496289" y="1309254"/>
              <a:ext cx="748145" cy="741218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A2C26169-DC65-F599-E013-68CC01361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4434" y="1302325"/>
              <a:ext cx="748145" cy="748145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B71EF3DE-4CF1-DC4D-95A9-707AF742C2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2579" y="1302325"/>
              <a:ext cx="748145" cy="775853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A864FC42-5611-0D25-4B10-F27A6251C5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727" y="1371601"/>
              <a:ext cx="865910" cy="706581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024F4D89-5530-5BC1-14B7-55D26219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27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99BCD6A-5B5B-E1F7-E8B8-79D0B444EF97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 Everything In and Around a Detector Contributes to its Background</a:t>
            </a:r>
            <a:endParaRPr lang="en-US" sz="320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33" name="Double Bracket 32">
            <a:extLst>
              <a:ext uri="{FF2B5EF4-FFF2-40B4-BE49-F238E27FC236}">
                <a16:creationId xmlns:a16="http://schemas.microsoft.com/office/drawing/2014/main" id="{209224A1-42F1-FB8C-8E0A-BD342E125207}"/>
              </a:ext>
            </a:extLst>
          </p:cNvPr>
          <p:cNvSpPr/>
          <p:nvPr/>
        </p:nvSpPr>
        <p:spPr>
          <a:xfrm>
            <a:off x="3990302" y="4086538"/>
            <a:ext cx="2747250" cy="2269890"/>
          </a:xfrm>
          <a:prstGeom prst="bracket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B27B82-9380-EC5E-EDBC-969175E20D7E}"/>
              </a:ext>
            </a:extLst>
          </p:cNvPr>
          <p:cNvGrpSpPr/>
          <p:nvPr/>
        </p:nvGrpSpPr>
        <p:grpSpPr>
          <a:xfrm>
            <a:off x="1389202" y="1259233"/>
            <a:ext cx="3667114" cy="2214751"/>
            <a:chOff x="1389202" y="1259233"/>
            <a:chExt cx="3667114" cy="221475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7CDF3F4D-F205-77CF-8E3E-8E18B8F8FF92}"/>
                </a:ext>
              </a:extLst>
            </p:cNvPr>
            <p:cNvSpPr/>
            <p:nvPr/>
          </p:nvSpPr>
          <p:spPr>
            <a:xfrm>
              <a:off x="1389202" y="1259233"/>
              <a:ext cx="3667114" cy="2214751"/>
            </a:xfrm>
            <a:prstGeom prst="fram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4">
                      <a:lumMod val="49000"/>
                    </a:schemeClr>
                  </a:solidFill>
                </a:rPr>
                <a:t>Shielding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4DEE9CD-AE9D-72E5-ED14-571DA78B6492}"/>
                </a:ext>
              </a:extLst>
            </p:cNvPr>
            <p:cNvGrpSpPr/>
            <p:nvPr/>
          </p:nvGrpSpPr>
          <p:grpSpPr>
            <a:xfrm rot="-1740000">
              <a:off x="1596807" y="2696812"/>
              <a:ext cx="1006479" cy="267394"/>
              <a:chOff x="685799" y="1302325"/>
              <a:chExt cx="3920838" cy="796638"/>
            </a:xfrm>
          </p:grpSpPr>
          <p:cxnSp>
            <p:nvCxnSpPr>
              <p:cNvPr id="7" name="Connector: Curved 6">
                <a:extLst>
                  <a:ext uri="{FF2B5EF4-FFF2-40B4-BE49-F238E27FC236}">
                    <a16:creationId xmlns:a16="http://schemas.microsoft.com/office/drawing/2014/main" id="{686135D5-3655-056F-12D3-9D0F80098E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799" y="1309255"/>
                <a:ext cx="810491" cy="78970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or: Curved 7">
                <a:extLst>
                  <a:ext uri="{FF2B5EF4-FFF2-40B4-BE49-F238E27FC236}">
                    <a16:creationId xmlns:a16="http://schemas.microsoft.com/office/drawing/2014/main" id="{1BEA206E-B3FD-4D65-3E32-B386EA9E0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6289" y="1309254"/>
                <a:ext cx="748145" cy="74121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or: Curved 8">
                <a:extLst>
                  <a:ext uri="{FF2B5EF4-FFF2-40B4-BE49-F238E27FC236}">
                    <a16:creationId xmlns:a16="http://schemas.microsoft.com/office/drawing/2014/main" id="{8E4FFE79-6DA5-22B8-DBF6-915043F8B1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4434" y="1302325"/>
                <a:ext cx="748145" cy="748145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or: Curved 9">
                <a:extLst>
                  <a:ext uri="{FF2B5EF4-FFF2-40B4-BE49-F238E27FC236}">
                    <a16:creationId xmlns:a16="http://schemas.microsoft.com/office/drawing/2014/main" id="{55F92D74-62C7-7AA0-822F-532B06DE56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92579" y="1302325"/>
                <a:ext cx="748145" cy="775853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or: Curved 10">
                <a:extLst>
                  <a:ext uri="{FF2B5EF4-FFF2-40B4-BE49-F238E27FC236}">
                    <a16:creationId xmlns:a16="http://schemas.microsoft.com/office/drawing/2014/main" id="{0E86A77D-5C63-016B-14D0-EA4AF2D42E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0727" y="1371601"/>
                <a:ext cx="865910" cy="706581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F7A18DA-DADD-0ED4-68BA-0BC21A180E8D}"/>
                </a:ext>
              </a:extLst>
            </p:cNvPr>
            <p:cNvGrpSpPr/>
            <p:nvPr/>
          </p:nvGrpSpPr>
          <p:grpSpPr>
            <a:xfrm rot="11880000">
              <a:off x="4023721" y="2066393"/>
              <a:ext cx="1021719" cy="252154"/>
              <a:chOff x="685799" y="1302325"/>
              <a:chExt cx="3920838" cy="796638"/>
            </a:xfrm>
          </p:grpSpPr>
          <p:cxnSp>
            <p:nvCxnSpPr>
              <p:cNvPr id="14" name="Connector: Curved 13">
                <a:extLst>
                  <a:ext uri="{FF2B5EF4-FFF2-40B4-BE49-F238E27FC236}">
                    <a16:creationId xmlns:a16="http://schemas.microsoft.com/office/drawing/2014/main" id="{C76E7C88-01C5-F94B-75B4-8ED213A22B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799" y="1309255"/>
                <a:ext cx="810491" cy="78970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Curved 14">
                <a:extLst>
                  <a:ext uri="{FF2B5EF4-FFF2-40B4-BE49-F238E27FC236}">
                    <a16:creationId xmlns:a16="http://schemas.microsoft.com/office/drawing/2014/main" id="{3C33F4DD-8AAE-122E-5AD2-A6DEA03296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6289" y="1309254"/>
                <a:ext cx="748145" cy="74121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or: Curved 15">
                <a:extLst>
                  <a:ext uri="{FF2B5EF4-FFF2-40B4-BE49-F238E27FC236}">
                    <a16:creationId xmlns:a16="http://schemas.microsoft.com/office/drawing/2014/main" id="{95F91F55-551C-7A51-9DCA-1BB9FFE3FB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4434" y="1302325"/>
                <a:ext cx="748145" cy="748145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Curved 16">
                <a:extLst>
                  <a:ext uri="{FF2B5EF4-FFF2-40B4-BE49-F238E27FC236}">
                    <a16:creationId xmlns:a16="http://schemas.microsoft.com/office/drawing/2014/main" id="{077111E0-C5FA-1B76-25FB-3F2C04490A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92579" y="1302325"/>
                <a:ext cx="748145" cy="775853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or: Curved 17">
                <a:extLst>
                  <a:ext uri="{FF2B5EF4-FFF2-40B4-BE49-F238E27FC236}">
                    <a16:creationId xmlns:a16="http://schemas.microsoft.com/office/drawing/2014/main" id="{EC87355A-42B5-3519-E136-E828C34B26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0727" y="1371601"/>
                <a:ext cx="865910" cy="706581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454F55D-2CD5-D853-72AA-86D49FE5E369}"/>
              </a:ext>
            </a:extLst>
          </p:cNvPr>
          <p:cNvGrpSpPr/>
          <p:nvPr/>
        </p:nvGrpSpPr>
        <p:grpSpPr>
          <a:xfrm>
            <a:off x="7510513" y="2095263"/>
            <a:ext cx="3289447" cy="2408026"/>
            <a:chOff x="7510513" y="2095263"/>
            <a:chExt cx="3289447" cy="24080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615067-18B1-7FA8-B1F4-83A52C3CFED1}"/>
                </a:ext>
              </a:extLst>
            </p:cNvPr>
            <p:cNvGrpSpPr/>
            <p:nvPr/>
          </p:nvGrpSpPr>
          <p:grpSpPr>
            <a:xfrm>
              <a:off x="7510513" y="2095263"/>
              <a:ext cx="3289447" cy="2408026"/>
              <a:chOff x="7136440" y="2226881"/>
              <a:chExt cx="3289447" cy="240802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7C57283-B6AC-C68A-C3BE-DBB537E53650}"/>
                  </a:ext>
                </a:extLst>
              </p:cNvPr>
              <p:cNvGrpSpPr/>
              <p:nvPr/>
            </p:nvGrpSpPr>
            <p:grpSpPr>
              <a:xfrm>
                <a:off x="7136440" y="2226881"/>
                <a:ext cx="3289447" cy="2408026"/>
                <a:chOff x="7194313" y="4069185"/>
                <a:chExt cx="3289447" cy="2408026"/>
              </a:xfrm>
            </p:grpSpPr>
            <p:sp>
              <p:nvSpPr>
                <p:cNvPr id="29" name="Cylinder 28">
                  <a:extLst>
                    <a:ext uri="{FF2B5EF4-FFF2-40B4-BE49-F238E27FC236}">
                      <a16:creationId xmlns:a16="http://schemas.microsoft.com/office/drawing/2014/main" id="{C0CA1263-3BD1-7FBF-4671-506F684D9103}"/>
                    </a:ext>
                  </a:extLst>
                </p:cNvPr>
                <p:cNvSpPr/>
                <p:nvPr/>
              </p:nvSpPr>
              <p:spPr>
                <a:xfrm rot="5400000">
                  <a:off x="7635024" y="3628474"/>
                  <a:ext cx="2408026" cy="3289447"/>
                </a:xfrm>
                <a:prstGeom prst="can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156082"/>
                    </a:solidFill>
                  </a:endParaRPr>
                </a:p>
              </p:txBody>
            </p:sp>
            <p:sp>
              <p:nvSpPr>
                <p:cNvPr id="30" name="Cylinder 29">
                  <a:extLst>
                    <a:ext uri="{FF2B5EF4-FFF2-40B4-BE49-F238E27FC236}">
                      <a16:creationId xmlns:a16="http://schemas.microsoft.com/office/drawing/2014/main" id="{36C126CE-0E99-6354-2B88-E78B2B0BD1E8}"/>
                    </a:ext>
                  </a:extLst>
                </p:cNvPr>
                <p:cNvSpPr/>
                <p:nvPr/>
              </p:nvSpPr>
              <p:spPr>
                <a:xfrm rot="5400000">
                  <a:off x="7982263" y="3802093"/>
                  <a:ext cx="1838941" cy="3009726"/>
                </a:xfrm>
                <a:prstGeom prst="can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156082"/>
                    </a:solidFill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7C6EEB-DDDF-374B-0148-AC56E20CD2C1}"/>
                  </a:ext>
                </a:extLst>
              </p:cNvPr>
              <p:cNvSpPr txBox="1"/>
              <p:nvPr/>
            </p:nvSpPr>
            <p:spPr>
              <a:xfrm>
                <a:off x="7907926" y="3102509"/>
                <a:ext cx="1759351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</a:rPr>
                  <a:t>Detector</a:t>
                </a:r>
              </a:p>
              <a:p>
                <a:pPr algn="ctr"/>
                <a:r>
                  <a:rPr lang="en-US" b="1" dirty="0">
                    <a:solidFill>
                      <a:schemeClr val="accent1"/>
                    </a:solidFill>
                  </a:rPr>
                  <a:t>Components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4DEE9CD-AE9D-72E5-ED14-571DA78B6492}"/>
                </a:ext>
              </a:extLst>
            </p:cNvPr>
            <p:cNvGrpSpPr/>
            <p:nvPr/>
          </p:nvGrpSpPr>
          <p:grpSpPr>
            <a:xfrm rot="1560000" flipV="1">
              <a:off x="8753983" y="2386596"/>
              <a:ext cx="1410339" cy="311726"/>
              <a:chOff x="1848336" y="2861674"/>
              <a:chExt cx="3920838" cy="796638"/>
            </a:xfrm>
          </p:grpSpPr>
          <p:cxnSp>
            <p:nvCxnSpPr>
              <p:cNvPr id="21" name="Connector: Curved 20">
                <a:extLst>
                  <a:ext uri="{FF2B5EF4-FFF2-40B4-BE49-F238E27FC236}">
                    <a16:creationId xmlns:a16="http://schemas.microsoft.com/office/drawing/2014/main" id="{686135D5-3655-056F-12D3-9D0F80098E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8336" y="2868604"/>
                <a:ext cx="810491" cy="78970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or: Curved 21">
                <a:extLst>
                  <a:ext uri="{FF2B5EF4-FFF2-40B4-BE49-F238E27FC236}">
                    <a16:creationId xmlns:a16="http://schemas.microsoft.com/office/drawing/2014/main" id="{1BEA206E-B3FD-4D65-3E32-B386EA9E0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826" y="2868603"/>
                <a:ext cx="748145" cy="74121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or: Curved 22">
                <a:extLst>
                  <a:ext uri="{FF2B5EF4-FFF2-40B4-BE49-F238E27FC236}">
                    <a16:creationId xmlns:a16="http://schemas.microsoft.com/office/drawing/2014/main" id="{8E4FFE79-6DA5-22B8-DBF6-915043F8B1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6971" y="2861674"/>
                <a:ext cx="748145" cy="748145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or: Curved 23">
                <a:extLst>
                  <a:ext uri="{FF2B5EF4-FFF2-40B4-BE49-F238E27FC236}">
                    <a16:creationId xmlns:a16="http://schemas.microsoft.com/office/drawing/2014/main" id="{55F92D74-62C7-7AA0-822F-532B06DE56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55116" y="2861674"/>
                <a:ext cx="748145" cy="775853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0E86A77D-5C63-016B-14D0-EA4AF2D42E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03264" y="2930950"/>
                <a:ext cx="865910" cy="706581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8CA4A79-3E79-578E-2FBA-09FEAB47217E}"/>
                </a:ext>
              </a:extLst>
            </p:cNvPr>
            <p:cNvGrpSpPr/>
            <p:nvPr/>
          </p:nvGrpSpPr>
          <p:grpSpPr>
            <a:xfrm rot="12240000">
              <a:off x="8889998" y="3873965"/>
              <a:ext cx="1387478" cy="366455"/>
              <a:chOff x="1848336" y="2861674"/>
              <a:chExt cx="3920838" cy="796638"/>
            </a:xfrm>
          </p:grpSpPr>
          <p:cxnSp>
            <p:nvCxnSpPr>
              <p:cNvPr id="41" name="Connector: Curved 40">
                <a:extLst>
                  <a:ext uri="{FF2B5EF4-FFF2-40B4-BE49-F238E27FC236}">
                    <a16:creationId xmlns:a16="http://schemas.microsoft.com/office/drawing/2014/main" id="{4F4DD762-0001-641A-D097-49E245D6B6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8336" y="2868604"/>
                <a:ext cx="810491" cy="78970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or: Curved 41">
                <a:extLst>
                  <a:ext uri="{FF2B5EF4-FFF2-40B4-BE49-F238E27FC236}">
                    <a16:creationId xmlns:a16="http://schemas.microsoft.com/office/drawing/2014/main" id="{F0244AB1-1DE9-ADB3-41CE-D53E433FC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826" y="2868603"/>
                <a:ext cx="748145" cy="74121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or: Curved 42">
                <a:extLst>
                  <a:ext uri="{FF2B5EF4-FFF2-40B4-BE49-F238E27FC236}">
                    <a16:creationId xmlns:a16="http://schemas.microsoft.com/office/drawing/2014/main" id="{C5AE2541-76A0-074E-2560-02F92D95B2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6971" y="2861674"/>
                <a:ext cx="748145" cy="748145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or: Curved 43">
                <a:extLst>
                  <a:ext uri="{FF2B5EF4-FFF2-40B4-BE49-F238E27FC236}">
                    <a16:creationId xmlns:a16="http://schemas.microsoft.com/office/drawing/2014/main" id="{454C670F-BF84-6026-A0FD-2E85A4D6CF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55116" y="2861674"/>
                <a:ext cx="748145" cy="775853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Curved 44">
                <a:extLst>
                  <a:ext uri="{FF2B5EF4-FFF2-40B4-BE49-F238E27FC236}">
                    <a16:creationId xmlns:a16="http://schemas.microsoft.com/office/drawing/2014/main" id="{DF305478-3446-3D9D-E7D2-147BAA0D3C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03264" y="2930950"/>
                <a:ext cx="865910" cy="706581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CE847CD-B46F-522C-4AB4-29768C7F5A20}"/>
              </a:ext>
            </a:extLst>
          </p:cNvPr>
          <p:cNvGrpSpPr/>
          <p:nvPr/>
        </p:nvGrpSpPr>
        <p:grpSpPr>
          <a:xfrm>
            <a:off x="3990336" y="3998224"/>
            <a:ext cx="2440188" cy="2206890"/>
            <a:chOff x="3990336" y="3998224"/>
            <a:chExt cx="2440188" cy="220689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B6994A1-E05B-7D7D-3B25-5D3023858E4E}"/>
                </a:ext>
              </a:extLst>
            </p:cNvPr>
            <p:cNvGrpSpPr/>
            <p:nvPr/>
          </p:nvGrpSpPr>
          <p:grpSpPr>
            <a:xfrm>
              <a:off x="4350445" y="4294983"/>
              <a:ext cx="2080079" cy="1910131"/>
              <a:chOff x="1403985" y="4400119"/>
              <a:chExt cx="3690889" cy="2025878"/>
            </a:xfrm>
          </p:grpSpPr>
          <p:sp>
            <p:nvSpPr>
              <p:cNvPr id="27" name="Cylinder 26">
                <a:extLst>
                  <a:ext uri="{FF2B5EF4-FFF2-40B4-BE49-F238E27FC236}">
                    <a16:creationId xmlns:a16="http://schemas.microsoft.com/office/drawing/2014/main" id="{136CC17C-C787-DA11-1726-881EEB26801F}"/>
                  </a:ext>
                </a:extLst>
              </p:cNvPr>
              <p:cNvSpPr/>
              <p:nvPr/>
            </p:nvSpPr>
            <p:spPr>
              <a:xfrm>
                <a:off x="1567959" y="4795587"/>
                <a:ext cx="3372585" cy="1630410"/>
              </a:xfrm>
              <a:prstGeom prst="ca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b="1" dirty="0"/>
                  <a:t>The Sample</a:t>
                </a:r>
              </a:p>
            </p:txBody>
          </p:sp>
          <p:sp>
            <p:nvSpPr>
              <p:cNvPr id="26" name="Cylinder 25">
                <a:extLst>
                  <a:ext uri="{FF2B5EF4-FFF2-40B4-BE49-F238E27FC236}">
                    <a16:creationId xmlns:a16="http://schemas.microsoft.com/office/drawing/2014/main" id="{C0CA1263-3BD1-7FBF-4671-506F684D9103}"/>
                  </a:ext>
                </a:extLst>
              </p:cNvPr>
              <p:cNvSpPr/>
              <p:nvPr/>
            </p:nvSpPr>
            <p:spPr>
              <a:xfrm>
                <a:off x="1403985" y="4400119"/>
                <a:ext cx="3690889" cy="781600"/>
              </a:xfrm>
              <a:prstGeom prst="ca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56CD871-E970-FB43-01D8-6C0CBFCDCCC1}"/>
                </a:ext>
              </a:extLst>
            </p:cNvPr>
            <p:cNvGrpSpPr/>
            <p:nvPr/>
          </p:nvGrpSpPr>
          <p:grpSpPr>
            <a:xfrm rot="-2040000">
              <a:off x="5162685" y="3998224"/>
              <a:ext cx="800738" cy="168334"/>
              <a:chOff x="1848336" y="2861674"/>
              <a:chExt cx="3920838" cy="796638"/>
            </a:xfrm>
          </p:grpSpPr>
          <p:cxnSp>
            <p:nvCxnSpPr>
              <p:cNvPr id="49" name="Connector: Curved 48">
                <a:extLst>
                  <a:ext uri="{FF2B5EF4-FFF2-40B4-BE49-F238E27FC236}">
                    <a16:creationId xmlns:a16="http://schemas.microsoft.com/office/drawing/2014/main" id="{3AF2E481-7C22-1E0F-692A-A4D9003A7E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8336" y="2868604"/>
                <a:ext cx="810491" cy="78970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Curved 49">
                <a:extLst>
                  <a:ext uri="{FF2B5EF4-FFF2-40B4-BE49-F238E27FC236}">
                    <a16:creationId xmlns:a16="http://schemas.microsoft.com/office/drawing/2014/main" id="{03075063-72EA-3114-6E7E-3AC7706E34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826" y="2868603"/>
                <a:ext cx="748145" cy="74121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or: Curved 50">
                <a:extLst>
                  <a:ext uri="{FF2B5EF4-FFF2-40B4-BE49-F238E27FC236}">
                    <a16:creationId xmlns:a16="http://schemas.microsoft.com/office/drawing/2014/main" id="{4879960D-3EAD-75FF-D2A2-7D13AACB57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6971" y="2861674"/>
                <a:ext cx="748145" cy="748145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or: Curved 51">
                <a:extLst>
                  <a:ext uri="{FF2B5EF4-FFF2-40B4-BE49-F238E27FC236}">
                    <a16:creationId xmlns:a16="http://schemas.microsoft.com/office/drawing/2014/main" id="{1915F243-7D87-8F0E-8ECE-8054991BE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55116" y="2861674"/>
                <a:ext cx="748145" cy="775853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: Curved 52">
                <a:extLst>
                  <a:ext uri="{FF2B5EF4-FFF2-40B4-BE49-F238E27FC236}">
                    <a16:creationId xmlns:a16="http://schemas.microsoft.com/office/drawing/2014/main" id="{CFDF694C-FE33-7B9C-6F4C-3FEE0960FD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03264" y="2930950"/>
                <a:ext cx="865910" cy="706581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8CA4A79-3E79-578E-2FBA-09FEAB47217E}"/>
                </a:ext>
              </a:extLst>
            </p:cNvPr>
            <p:cNvGrpSpPr/>
            <p:nvPr/>
          </p:nvGrpSpPr>
          <p:grpSpPr>
            <a:xfrm rot="12240000">
              <a:off x="3990336" y="5626569"/>
              <a:ext cx="1387478" cy="366454"/>
              <a:chOff x="8889998" y="3873965"/>
              <a:chExt cx="3920838" cy="796638"/>
            </a:xfrm>
          </p:grpSpPr>
          <p:cxnSp>
            <p:nvCxnSpPr>
              <p:cNvPr id="56" name="Connector: Curved 55">
                <a:extLst>
                  <a:ext uri="{FF2B5EF4-FFF2-40B4-BE49-F238E27FC236}">
                    <a16:creationId xmlns:a16="http://schemas.microsoft.com/office/drawing/2014/main" id="{4F4DD762-0001-641A-D097-49E245D6B6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89998" y="3880895"/>
                <a:ext cx="810491" cy="789708"/>
              </a:xfrm>
              <a:prstGeom prst="curvedConnector3">
                <a:avLst/>
              </a:prstGeom>
              <a:ln>
                <a:solidFill>
                  <a:srgbClr val="15608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or: Curved 56">
                <a:extLst>
                  <a:ext uri="{FF2B5EF4-FFF2-40B4-BE49-F238E27FC236}">
                    <a16:creationId xmlns:a16="http://schemas.microsoft.com/office/drawing/2014/main" id="{F0244AB1-1DE9-ADB3-41CE-D53E433FC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0488" y="3880894"/>
                <a:ext cx="748145" cy="741218"/>
              </a:xfrm>
              <a:prstGeom prst="curvedConnector3">
                <a:avLst/>
              </a:prstGeom>
              <a:ln>
                <a:solidFill>
                  <a:srgbClr val="15608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or: Curved 57">
                <a:extLst>
                  <a:ext uri="{FF2B5EF4-FFF2-40B4-BE49-F238E27FC236}">
                    <a16:creationId xmlns:a16="http://schemas.microsoft.com/office/drawing/2014/main" id="{C5AE2541-76A0-074E-2560-02F92D95B2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48633" y="3873965"/>
                <a:ext cx="748145" cy="748145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or: Curved 58">
                <a:extLst>
                  <a:ext uri="{FF2B5EF4-FFF2-40B4-BE49-F238E27FC236}">
                    <a16:creationId xmlns:a16="http://schemas.microsoft.com/office/drawing/2014/main" id="{454C670F-BF84-6026-A0FD-2E85A4D6CF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196778" y="3873965"/>
                <a:ext cx="748145" cy="775853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or: Curved 59">
                <a:extLst>
                  <a:ext uri="{FF2B5EF4-FFF2-40B4-BE49-F238E27FC236}">
                    <a16:creationId xmlns:a16="http://schemas.microsoft.com/office/drawing/2014/main" id="{DF305478-3446-3D9D-E7D2-147BAA0D3C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44926" y="3943241"/>
                <a:ext cx="865910" cy="706581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Slide Number Placeholder 6">
            <a:extLst>
              <a:ext uri="{FF2B5EF4-FFF2-40B4-BE49-F238E27FC236}">
                <a16:creationId xmlns:a16="http://schemas.microsoft.com/office/drawing/2014/main" id="{71A4BBB5-EA73-592C-EB7E-F30F3391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489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58DDF-4747-8654-31A0-D1CEDD212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E26F9C1-BCE9-65FA-3664-AE02E08B8BB3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 Other Isotopes in a Sample Can Hide Low-Activity Signals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73D1C1-8B63-3BC8-FA07-AB469745C65C}"/>
              </a:ext>
            </a:extLst>
          </p:cNvPr>
          <p:cNvSpPr txBox="1"/>
          <p:nvPr/>
        </p:nvSpPr>
        <p:spPr>
          <a:xfrm>
            <a:off x="567202" y="911765"/>
            <a:ext cx="91466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Consider: a biological sample with some Cs134 contamination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1542F2-ACB2-E2FC-C033-7A9441AADF17}"/>
              </a:ext>
            </a:extLst>
          </p:cNvPr>
          <p:cNvGrpSpPr/>
          <p:nvPr/>
        </p:nvGrpSpPr>
        <p:grpSpPr>
          <a:xfrm>
            <a:off x="1079212" y="2281300"/>
            <a:ext cx="10042235" cy="2833913"/>
            <a:chOff x="1079212" y="2516827"/>
            <a:chExt cx="10042235" cy="28339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F50E2D-14DE-EB3F-F569-B8081A668FB0}"/>
                </a:ext>
              </a:extLst>
            </p:cNvPr>
            <p:cNvSpPr txBox="1"/>
            <p:nvPr/>
          </p:nvSpPr>
          <p:spPr>
            <a:xfrm>
              <a:off x="1079212" y="3071919"/>
              <a:ext cx="380275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/>
                <a:t>K40:</a:t>
              </a:r>
              <a:r>
                <a:rPr lang="en-US" sz="2400" dirty="0"/>
                <a:t> 0.1% of all Potassium</a:t>
              </a:r>
            </a:p>
            <a:p>
              <a:endParaRPr lang="en-US" sz="2400" dirty="0"/>
            </a:p>
            <a:p>
              <a:r>
                <a:rPr lang="en-US" sz="2400" dirty="0"/>
                <a:t>Photopeak at</a:t>
              </a:r>
            </a:p>
            <a:p>
              <a:pPr marL="342900" indent="-342900">
                <a:buFont typeface="Calibri"/>
                <a:buChar char="-"/>
              </a:pPr>
              <a:r>
                <a:rPr lang="en-US" sz="2400" dirty="0"/>
                <a:t>1.4 MeV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5D9FC3-703E-581E-42F2-B7CC56382FB1}"/>
                </a:ext>
              </a:extLst>
            </p:cNvPr>
            <p:cNvSpPr txBox="1"/>
            <p:nvPr/>
          </p:nvSpPr>
          <p:spPr>
            <a:xfrm>
              <a:off x="7311759" y="2516827"/>
              <a:ext cx="3809688" cy="267765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/>
                <a:t>Cs134:</a:t>
              </a:r>
            </a:p>
            <a:p>
              <a:endParaRPr lang="en-US" sz="2400" dirty="0"/>
            </a:p>
            <a:p>
              <a:r>
                <a:rPr lang="en-US" sz="2400" dirty="0"/>
                <a:t>Photopeaks at</a:t>
              </a:r>
            </a:p>
            <a:p>
              <a:pPr marL="285750" indent="-285750">
                <a:buFont typeface="Calibri"/>
                <a:buChar char="-"/>
              </a:pPr>
              <a:r>
                <a:rPr lang="en-US" sz="2400" dirty="0"/>
                <a:t>604 keV</a:t>
              </a:r>
            </a:p>
            <a:p>
              <a:pPr marL="285750" indent="-285750">
                <a:buFont typeface="Calibri"/>
                <a:buChar char="-"/>
              </a:pPr>
              <a:r>
                <a:rPr lang="en-US" sz="2400" dirty="0"/>
                <a:t>796 keV</a:t>
              </a:r>
            </a:p>
            <a:p>
              <a:pPr marL="285750" indent="-285750">
                <a:buFont typeface="Calibri"/>
                <a:buChar char="-"/>
              </a:pPr>
              <a:r>
                <a:rPr lang="en-US" sz="2400" dirty="0"/>
                <a:t>802 keV</a:t>
              </a:r>
            </a:p>
            <a:p>
              <a:pPr marL="285750" indent="-285750">
                <a:buFont typeface="Calibri"/>
                <a:buChar char="-"/>
              </a:pPr>
              <a:r>
                <a:rPr lang="en-US" sz="2400" dirty="0"/>
                <a:t>others</a:t>
              </a:r>
            </a:p>
          </p:txBody>
        </p:sp>
        <p:sp>
          <p:nvSpPr>
            <p:cNvPr id="6" name="Plus Sign 5">
              <a:extLst>
                <a:ext uri="{FF2B5EF4-FFF2-40B4-BE49-F238E27FC236}">
                  <a16:creationId xmlns:a16="http://schemas.microsoft.com/office/drawing/2014/main" id="{4530365B-235B-AA75-FDC6-21A5CA21315C}"/>
                </a:ext>
              </a:extLst>
            </p:cNvPr>
            <p:cNvSpPr/>
            <p:nvPr/>
          </p:nvSpPr>
          <p:spPr>
            <a:xfrm>
              <a:off x="5753375" y="3475179"/>
              <a:ext cx="688503" cy="771540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3305DA-B75B-7D73-9B3E-5E29A8D165F6}"/>
                </a:ext>
              </a:extLst>
            </p:cNvPr>
            <p:cNvSpPr txBox="1"/>
            <p:nvPr/>
          </p:nvSpPr>
          <p:spPr>
            <a:xfrm>
              <a:off x="1413163" y="4765965"/>
              <a:ext cx="31380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6000"/>
                    </a:schemeClr>
                  </a:solidFill>
                </a:rPr>
                <a:t>All organisms contain lots of Potassium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E85789B-9779-2215-6983-97B3711BDCC2}"/>
              </a:ext>
            </a:extLst>
          </p:cNvPr>
          <p:cNvSpPr txBox="1"/>
          <p:nvPr/>
        </p:nvSpPr>
        <p:spPr>
          <a:xfrm>
            <a:off x="7337621" y="5434992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sample was then modeled with a Geant4 Monte Carlo simulation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FF02B97-3E04-0AA7-5A99-988E509E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77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521353B-C04A-9D0B-AE49-B898FAF26A67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 Other Isotopes in a Sample Can Hide Low-Activity Signals</a:t>
            </a:r>
          </a:p>
        </p:txBody>
      </p:sp>
      <p:pic>
        <p:nvPicPr>
          <p:cNvPr id="13" name="Picture 12" descr="A graph of energy&#10;&#10;AI-generated content may be incorrect.">
            <a:extLst>
              <a:ext uri="{FF2B5EF4-FFF2-40B4-BE49-F238E27FC236}">
                <a16:creationId xmlns:a16="http://schemas.microsoft.com/office/drawing/2014/main" id="{AE6B5D94-99B6-72FE-0464-B84FCDC70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803" y="790937"/>
            <a:ext cx="8474278" cy="541116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F3D29A-6EB5-04F9-6855-50EE13CD8D7D}"/>
              </a:ext>
            </a:extLst>
          </p:cNvPr>
          <p:cNvCxnSpPr/>
          <p:nvPr/>
        </p:nvCxnSpPr>
        <p:spPr>
          <a:xfrm>
            <a:off x="7606154" y="2326511"/>
            <a:ext cx="1118465" cy="5742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F01C88-893F-859C-172B-0202B6B2B354}"/>
              </a:ext>
            </a:extLst>
          </p:cNvPr>
          <p:cNvSpPr txBox="1"/>
          <p:nvPr/>
        </p:nvSpPr>
        <p:spPr>
          <a:xfrm>
            <a:off x="8031761" y="2966681"/>
            <a:ext cx="2640397" cy="3553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K40 1.4MeV Peak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A1E7ABC8-BFCD-CCFF-D897-FC61BE6B6662}"/>
              </a:ext>
            </a:extLst>
          </p:cNvPr>
          <p:cNvSpPr/>
          <p:nvPr/>
        </p:nvSpPr>
        <p:spPr>
          <a:xfrm rot="16200000">
            <a:off x="4413084" y="1137591"/>
            <a:ext cx="344494" cy="43709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AF2C4-53D3-9F74-3C95-0590EE84DAFD}"/>
              </a:ext>
            </a:extLst>
          </p:cNvPr>
          <p:cNvSpPr txBox="1"/>
          <p:nvPr/>
        </p:nvSpPr>
        <p:spPr>
          <a:xfrm>
            <a:off x="3334006" y="3495731"/>
            <a:ext cx="2640397" cy="3553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Backscatter Continuum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479C31-20D5-828F-BE85-B8C262A4E017}"/>
              </a:ext>
            </a:extLst>
          </p:cNvPr>
          <p:cNvCxnSpPr/>
          <p:nvPr/>
        </p:nvCxnSpPr>
        <p:spPr>
          <a:xfrm flipV="1">
            <a:off x="4410039" y="1703776"/>
            <a:ext cx="640998" cy="681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6F784D1-5307-BA77-7350-E0E54E68CF87}"/>
              </a:ext>
            </a:extLst>
          </p:cNvPr>
          <p:cNvSpPr txBox="1"/>
          <p:nvPr/>
        </p:nvSpPr>
        <p:spPr>
          <a:xfrm>
            <a:off x="4587361" y="1333849"/>
            <a:ext cx="31612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????? Where's the Cs134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D0868A-0C81-10A9-D81B-EF904B02F193}"/>
              </a:ext>
            </a:extLst>
          </p:cNvPr>
          <p:cNvSpPr txBox="1"/>
          <p:nvPr/>
        </p:nvSpPr>
        <p:spPr>
          <a:xfrm>
            <a:off x="2040914" y="6204797"/>
            <a:ext cx="8110264" cy="3737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9000"/>
                  </a:schemeClr>
                </a:solidFill>
              </a:rPr>
              <a:t>Simulated Gamma Spectrum – Biological Sample with Cs134 Contamination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76259833-F145-9E61-D139-61329E6F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774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5D9AE8-BD97-3925-53DF-54198652D53B}"/>
              </a:ext>
            </a:extLst>
          </p:cNvPr>
          <p:cNvSpPr txBox="1"/>
          <p:nvPr/>
        </p:nvSpPr>
        <p:spPr>
          <a:xfrm>
            <a:off x="1188746" y="6349816"/>
            <a:ext cx="87614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9000"/>
                  </a:schemeClr>
                </a:solidFill>
              </a:rPr>
              <a:t>2D Coincidence Plot – Geant4 Simulation with 10</a:t>
            </a:r>
            <a:r>
              <a:rPr lang="en-US" baseline="30000" dirty="0">
                <a:solidFill>
                  <a:schemeClr val="accent1">
                    <a:lumMod val="49000"/>
                  </a:schemeClr>
                </a:solidFill>
              </a:rPr>
              <a:t>8</a:t>
            </a:r>
            <a:r>
              <a:rPr lang="en-US" dirty="0">
                <a:solidFill>
                  <a:schemeClr val="accent1">
                    <a:lumMod val="49000"/>
                  </a:schemeClr>
                </a:solidFill>
              </a:rPr>
              <a:t> K40 decays and 10</a:t>
            </a:r>
            <a:r>
              <a:rPr lang="en-US" baseline="30000" dirty="0">
                <a:solidFill>
                  <a:schemeClr val="accent1">
                    <a:lumMod val="49000"/>
                  </a:schemeClr>
                </a:solidFill>
              </a:rPr>
              <a:t>5</a:t>
            </a:r>
            <a:r>
              <a:rPr lang="en-US" dirty="0">
                <a:solidFill>
                  <a:schemeClr val="accent1">
                    <a:lumMod val="49000"/>
                  </a:schemeClr>
                </a:solidFill>
              </a:rPr>
              <a:t> Cs134 Decays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AB97-C397-5A0E-0C1E-6C1931AB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52" r="485" b="-91"/>
          <a:stretch>
            <a:fillRect/>
          </a:stretch>
        </p:blipFill>
        <p:spPr>
          <a:xfrm>
            <a:off x="1718045" y="893509"/>
            <a:ext cx="7284697" cy="541195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DD6F42-5838-17AE-3F80-B85CAAC64719}"/>
              </a:ext>
            </a:extLst>
          </p:cNvPr>
          <p:cNvCxnSpPr/>
          <p:nvPr/>
        </p:nvCxnSpPr>
        <p:spPr>
          <a:xfrm flipH="1">
            <a:off x="4741775" y="2493591"/>
            <a:ext cx="1654934" cy="935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213E58-90B5-DF95-8AE4-E4829D910088}"/>
              </a:ext>
            </a:extLst>
          </p:cNvPr>
          <p:cNvCxnSpPr>
            <a:cxnSpLocks/>
          </p:cNvCxnSpPr>
          <p:nvPr/>
        </p:nvCxnSpPr>
        <p:spPr>
          <a:xfrm flipH="1">
            <a:off x="5428820" y="2899574"/>
            <a:ext cx="218382" cy="1023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487A4C-594A-6DC4-AE51-4BD9F37A2950}"/>
              </a:ext>
            </a:extLst>
          </p:cNvPr>
          <p:cNvSpPr txBox="1"/>
          <p:nvPr/>
        </p:nvSpPr>
        <p:spPr>
          <a:xfrm>
            <a:off x="5599848" y="1871045"/>
            <a:ext cx="26297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604keV-796keV Coincidence from Cs134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8BFE16-0957-CA92-B7A8-92B8BCE83DA8}"/>
              </a:ext>
            </a:extLst>
          </p:cNvPr>
          <p:cNvCxnSpPr/>
          <p:nvPr/>
        </p:nvCxnSpPr>
        <p:spPr>
          <a:xfrm flipH="1">
            <a:off x="4881908" y="4268109"/>
            <a:ext cx="2344031" cy="1067708"/>
          </a:xfrm>
          <a:prstGeom prst="straightConnector1">
            <a:avLst/>
          </a:prstGeom>
          <a:ln>
            <a:solidFill>
              <a:srgbClr val="A1652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F3BBFF-554C-B4DB-2B3A-FA59BE697739}"/>
              </a:ext>
            </a:extLst>
          </p:cNvPr>
          <p:cNvCxnSpPr>
            <a:cxnSpLocks/>
          </p:cNvCxnSpPr>
          <p:nvPr/>
        </p:nvCxnSpPr>
        <p:spPr>
          <a:xfrm flipH="1" flipV="1">
            <a:off x="5400317" y="4679996"/>
            <a:ext cx="857507" cy="25325"/>
          </a:xfrm>
          <a:prstGeom prst="straightConnector1">
            <a:avLst/>
          </a:prstGeom>
          <a:ln>
            <a:solidFill>
              <a:srgbClr val="A1652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71FC607-43A2-961D-593D-D37DBA9F2D35}"/>
              </a:ext>
            </a:extLst>
          </p:cNvPr>
          <p:cNvSpPr/>
          <p:nvPr/>
        </p:nvSpPr>
        <p:spPr>
          <a:xfrm>
            <a:off x="4543723" y="3371650"/>
            <a:ext cx="215995" cy="2284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0F37C6-980E-D681-F4E0-9F0A9E708E0A}"/>
              </a:ext>
            </a:extLst>
          </p:cNvPr>
          <p:cNvSpPr/>
          <p:nvPr/>
        </p:nvSpPr>
        <p:spPr>
          <a:xfrm>
            <a:off x="5241900" y="3930260"/>
            <a:ext cx="236777" cy="2284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0A7EB-D857-AAA3-120B-151033539B22}"/>
              </a:ext>
            </a:extLst>
          </p:cNvPr>
          <p:cNvSpPr txBox="1"/>
          <p:nvPr/>
        </p:nvSpPr>
        <p:spPr>
          <a:xfrm>
            <a:off x="7251151" y="4104919"/>
            <a:ext cx="14190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1652D"/>
                </a:solidFill>
              </a:rPr>
              <a:t>Cs134 Lines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B50CADB-41F6-674E-773B-F9DC5CDE5211}"/>
              </a:ext>
            </a:extLst>
          </p:cNvPr>
          <p:cNvCxnSpPr/>
          <p:nvPr/>
        </p:nvCxnSpPr>
        <p:spPr>
          <a:xfrm flipH="1">
            <a:off x="3330994" y="1922600"/>
            <a:ext cx="513528" cy="291289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42BED8B-22CF-8A02-F58D-FFE0E614DE9A}"/>
              </a:ext>
            </a:extLst>
          </p:cNvPr>
          <p:cNvSpPr txBox="1"/>
          <p:nvPr/>
        </p:nvSpPr>
        <p:spPr>
          <a:xfrm>
            <a:off x="3425820" y="1316180"/>
            <a:ext cx="17438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>
                    <a:lumMod val="49000"/>
                    <a:lumOff val="51000"/>
                  </a:schemeClr>
                </a:solidFill>
              </a:rPr>
              <a:t>Backscatter from K40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B0A43F-C252-748E-3AB0-FD51427C7EBB}"/>
              </a:ext>
            </a:extLst>
          </p:cNvPr>
          <p:cNvSpPr txBox="1"/>
          <p:nvPr/>
        </p:nvSpPr>
        <p:spPr>
          <a:xfrm>
            <a:off x="9131848" y="4212576"/>
            <a:ext cx="192498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A1652D"/>
                </a:solidFill>
              </a:rPr>
              <a:t>Vertical and Horizontal Lines represent emission lines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B43711-9593-953F-3CB3-78406A5561DE}"/>
              </a:ext>
            </a:extLst>
          </p:cNvPr>
          <p:cNvSpPr txBox="1"/>
          <p:nvPr/>
        </p:nvSpPr>
        <p:spPr>
          <a:xfrm>
            <a:off x="9136959" y="2267035"/>
            <a:ext cx="192498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Individual points represent a coincidence event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259125-8EAD-2349-A7F3-C2CB75652215}"/>
              </a:ext>
            </a:extLst>
          </p:cNvPr>
          <p:cNvSpPr txBox="1"/>
          <p:nvPr/>
        </p:nvSpPr>
        <p:spPr>
          <a:xfrm>
            <a:off x="109132" y="1314024"/>
            <a:ext cx="174385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>
                    <a:lumMod val="49000"/>
                    <a:lumOff val="51000"/>
                  </a:schemeClr>
                </a:solidFill>
              </a:rPr>
              <a:t>Diagonal lines represent scattered electrons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D6ACD8B-9111-38B0-35E2-D60AB39603C7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 Coincidence Events are Plotted to Identify Key Coincidences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7B7BDBC-5156-D91E-2766-EB01CD4C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2" grpId="0" animBg="1"/>
      <p:bldP spid="23" grpId="0"/>
      <p:bldP spid="25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24C3F-F8F9-04F0-7E78-D0A156533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B99396B3-2DB0-C1AF-035F-FCD919A4126B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 Sensitivity is Characterized by the Minimum Detectable Activity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4689D47E-CA7A-7C12-871B-4D540FA8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7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01E42C-CA68-DEE1-981F-1149CF6B0753}"/>
              </a:ext>
            </a:extLst>
          </p:cNvPr>
          <p:cNvSpPr txBox="1"/>
          <p:nvPr/>
        </p:nvSpPr>
        <p:spPr>
          <a:xfrm>
            <a:off x="457199" y="886691"/>
            <a:ext cx="74814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Eg.</a:t>
            </a:r>
            <a:r>
              <a:rPr lang="en-US" dirty="0">
                <a:solidFill>
                  <a:schemeClr val="accent1"/>
                </a:solidFill>
              </a:rPr>
              <a:t>: Simulation run with 10</a:t>
            </a:r>
            <a:r>
              <a:rPr lang="en-US" baseline="30000" dirty="0">
                <a:solidFill>
                  <a:schemeClr val="accent1"/>
                </a:solidFill>
              </a:rPr>
              <a:t>5</a:t>
            </a:r>
            <a:r>
              <a:rPr lang="en-US" dirty="0">
                <a:solidFill>
                  <a:schemeClr val="accent1"/>
                </a:solidFill>
              </a:rPr>
              <a:t> Cs134 decays and 10</a:t>
            </a:r>
            <a:r>
              <a:rPr lang="en-US" baseline="30000" dirty="0">
                <a:solidFill>
                  <a:schemeClr val="accent1"/>
                </a:solidFill>
              </a:rPr>
              <a:t>8</a:t>
            </a:r>
            <a:r>
              <a:rPr lang="en-US" dirty="0">
                <a:solidFill>
                  <a:schemeClr val="accent1"/>
                </a:solidFill>
              </a:rPr>
              <a:t> K40 decays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E4A2A-98C5-A81C-F5A8-F3F0FC420D6A}"/>
              </a:ext>
            </a:extLst>
          </p:cNvPr>
          <p:cNvSpPr txBox="1"/>
          <p:nvPr/>
        </p:nvSpPr>
        <p:spPr>
          <a:xfrm>
            <a:off x="574233" y="2312342"/>
            <a:ext cx="55183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777A8"/>
                </a:solidFill>
              </a:rPr>
              <a:t>For a single detector</a:t>
            </a:r>
            <a:r>
              <a:rPr lang="en-US" dirty="0"/>
              <a:t>, the calculation looks at one emission line: 604keV (97.62% of all Cs134 decays)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9E5531-7E1C-7D1E-76BB-ABFF37B8C660}"/>
              </a:ext>
            </a:extLst>
          </p:cNvPr>
          <p:cNvSpPr txBox="1"/>
          <p:nvPr/>
        </p:nvSpPr>
        <p:spPr>
          <a:xfrm>
            <a:off x="3135893" y="4412672"/>
            <a:ext cx="24959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Efficiency </a:t>
            </a:r>
            <a:r>
              <a:rPr lang="en-US" dirty="0">
                <a:ea typeface="+mn-lt"/>
                <a:cs typeface="+mn-lt"/>
              </a:rPr>
              <a:t>𝜀 = 0.013%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B52BAF-8E6A-2557-2C2C-EC102AC3B6AA}"/>
              </a:ext>
            </a:extLst>
          </p:cNvPr>
          <p:cNvSpPr txBox="1"/>
          <p:nvPr/>
        </p:nvSpPr>
        <p:spPr>
          <a:xfrm>
            <a:off x="637206" y="4287981"/>
            <a:ext cx="19833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Number of events at 604keV = 12695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2A56C74-6449-8278-DDE1-70EF9EF8201B}"/>
              </a:ext>
            </a:extLst>
          </p:cNvPr>
          <p:cNvSpPr/>
          <p:nvPr/>
        </p:nvSpPr>
        <p:spPr>
          <a:xfrm>
            <a:off x="2673605" y="4509655"/>
            <a:ext cx="357187" cy="1385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40722A-A5B9-6D49-F41B-0310FAFABA57}"/>
              </a:ext>
            </a:extLst>
          </p:cNvPr>
          <p:cNvSpPr txBox="1"/>
          <p:nvPr/>
        </p:nvSpPr>
        <p:spPr>
          <a:xfrm>
            <a:off x="6698570" y="1627907"/>
            <a:ext cx="499618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Given: </a:t>
            </a:r>
          </a:p>
          <a:p>
            <a:r>
              <a:rPr lang="en-US" dirty="0"/>
              <a:t>LD = 2.71 (for 95% confidence), branching ratio </a:t>
            </a:r>
            <a:r>
              <a:rPr lang="en-US" i="1" dirty="0"/>
              <a:t>b </a:t>
            </a:r>
            <a:r>
              <a:rPr lang="en-US" dirty="0"/>
              <a:t>= 0.9762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Assuming a counting time </a:t>
            </a:r>
            <a:r>
              <a:rPr lang="en-US" i="1" dirty="0"/>
              <a:t>t</a:t>
            </a:r>
            <a:r>
              <a:rPr lang="en-US" dirty="0"/>
              <a:t> of 14 days, for a sample with mass </a:t>
            </a:r>
            <a:r>
              <a:rPr lang="en-US" i="1" dirty="0"/>
              <a:t>m</a:t>
            </a:r>
            <a:r>
              <a:rPr lang="en-US" dirty="0"/>
              <a:t> = 30g: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0EEB5C-5E79-6DC3-FB0B-1D39114C68C6}"/>
              </a:ext>
            </a:extLst>
          </p:cNvPr>
          <p:cNvSpPr txBox="1"/>
          <p:nvPr/>
        </p:nvSpPr>
        <p:spPr>
          <a:xfrm>
            <a:off x="6698569" y="4565071"/>
            <a:ext cx="3430618" cy="369332"/>
          </a:xfrm>
          <a:prstGeom prst="rect">
            <a:avLst/>
          </a:prstGeom>
          <a:noFill/>
          <a:ln>
            <a:solidFill>
              <a:srgbClr val="15608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MDA = LD/(𝜀 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) =</a:t>
            </a:r>
            <a:r>
              <a:rPr lang="en-US" dirty="0">
                <a:solidFill>
                  <a:srgbClr val="0777A8"/>
                </a:solidFill>
              </a:rPr>
              <a:t> 607 mBq/kg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60453-295E-AE0C-5DF0-90999ACE8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B34EB054-FAF0-0327-CD41-CE4CB1773AE7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 Sensitivity is Characterized by the Minimum Detectable Activity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9474356-28CE-4A0C-CAD5-AE61637F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7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699A02-4621-2BC0-6088-F96B721B23F7}"/>
              </a:ext>
            </a:extLst>
          </p:cNvPr>
          <p:cNvSpPr txBox="1"/>
          <p:nvPr/>
        </p:nvSpPr>
        <p:spPr>
          <a:xfrm>
            <a:off x="457199" y="886691"/>
            <a:ext cx="74814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Eg.</a:t>
            </a:r>
            <a:r>
              <a:rPr lang="en-US" dirty="0">
                <a:solidFill>
                  <a:schemeClr val="accent1"/>
                </a:solidFill>
              </a:rPr>
              <a:t>: Simulation run with 10</a:t>
            </a:r>
            <a:r>
              <a:rPr lang="en-US" baseline="30000" dirty="0">
                <a:solidFill>
                  <a:schemeClr val="accent1"/>
                </a:solidFill>
              </a:rPr>
              <a:t>5</a:t>
            </a:r>
            <a:r>
              <a:rPr lang="en-US" dirty="0">
                <a:solidFill>
                  <a:schemeClr val="accent1"/>
                </a:solidFill>
              </a:rPr>
              <a:t> Cs134 decays and 10</a:t>
            </a:r>
            <a:r>
              <a:rPr lang="en-US" baseline="30000" dirty="0">
                <a:solidFill>
                  <a:schemeClr val="accent1"/>
                </a:solidFill>
              </a:rPr>
              <a:t>8</a:t>
            </a:r>
            <a:r>
              <a:rPr lang="en-US" dirty="0">
                <a:solidFill>
                  <a:schemeClr val="accent1"/>
                </a:solidFill>
              </a:rPr>
              <a:t> K40 decays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FDFF4-033D-5809-9977-6496FD77AA7C}"/>
              </a:ext>
            </a:extLst>
          </p:cNvPr>
          <p:cNvSpPr txBox="1"/>
          <p:nvPr/>
        </p:nvSpPr>
        <p:spPr>
          <a:xfrm>
            <a:off x="463396" y="2381616"/>
            <a:ext cx="55183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777A8"/>
                </a:solidFill>
              </a:rPr>
              <a:t>For a coincidence detector</a:t>
            </a:r>
            <a:r>
              <a:rPr lang="en-US" dirty="0"/>
              <a:t>, the calculation looks at the coincidence pair : 604keV (97.62% of all Cs134 decays) with 796keV (85.46% of all Cs134 decays)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8759E6-1524-BDCA-2FED-A1DCEDFCE4F4}"/>
              </a:ext>
            </a:extLst>
          </p:cNvPr>
          <p:cNvSpPr txBox="1"/>
          <p:nvPr/>
        </p:nvSpPr>
        <p:spPr>
          <a:xfrm>
            <a:off x="3025056" y="4481946"/>
            <a:ext cx="24959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Efficiency </a:t>
            </a:r>
            <a:r>
              <a:rPr lang="en-US" dirty="0">
                <a:ea typeface="+mn-lt"/>
                <a:cs typeface="+mn-lt"/>
              </a:rPr>
              <a:t>𝜀 = 0.0001%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284B8E-AD2B-914B-5ABF-1524207C5D2B}"/>
              </a:ext>
            </a:extLst>
          </p:cNvPr>
          <p:cNvSpPr txBox="1"/>
          <p:nvPr/>
        </p:nvSpPr>
        <p:spPr>
          <a:xfrm>
            <a:off x="519442" y="4204855"/>
            <a:ext cx="198336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Number of 604keV-796keV coincidences = 8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CD44CD1-68E3-969E-BB70-0553E769C39C}"/>
              </a:ext>
            </a:extLst>
          </p:cNvPr>
          <p:cNvSpPr/>
          <p:nvPr/>
        </p:nvSpPr>
        <p:spPr>
          <a:xfrm>
            <a:off x="2562768" y="4578929"/>
            <a:ext cx="357187" cy="1385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D49CE0-639F-4BEE-3B99-D09B818BB087}"/>
              </a:ext>
            </a:extLst>
          </p:cNvPr>
          <p:cNvSpPr txBox="1"/>
          <p:nvPr/>
        </p:nvSpPr>
        <p:spPr>
          <a:xfrm>
            <a:off x="6733204" y="1627908"/>
            <a:ext cx="499618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Given: </a:t>
            </a:r>
          </a:p>
          <a:p>
            <a:r>
              <a:rPr lang="en-US" dirty="0"/>
              <a:t>LD = 2.71 (for 95% confidence), branching ratio </a:t>
            </a:r>
            <a:r>
              <a:rPr lang="en-US" i="1" dirty="0"/>
              <a:t>b</a:t>
            </a:r>
            <a:r>
              <a:rPr lang="en-US" i="1" baseline="-25000" dirty="0"/>
              <a:t>1</a:t>
            </a:r>
            <a:r>
              <a:rPr lang="en-US" i="1" dirty="0"/>
              <a:t> </a:t>
            </a:r>
            <a:r>
              <a:rPr lang="en-US" dirty="0"/>
              <a:t>= 0.9762, </a:t>
            </a:r>
            <a:r>
              <a:rPr lang="en-US" i="1" dirty="0"/>
              <a:t>b</a:t>
            </a:r>
            <a:r>
              <a:rPr lang="en-US" i="1" baseline="-25000" dirty="0"/>
              <a:t>2</a:t>
            </a:r>
            <a:r>
              <a:rPr lang="en-US" i="1" dirty="0"/>
              <a:t> = 0.8546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Assuming a counting time </a:t>
            </a:r>
            <a:r>
              <a:rPr lang="en-US" i="1" dirty="0"/>
              <a:t>t</a:t>
            </a:r>
            <a:r>
              <a:rPr lang="en-US" dirty="0"/>
              <a:t> of 14 days, for a sample with mass </a:t>
            </a:r>
            <a:r>
              <a:rPr lang="en-US" i="1" dirty="0"/>
              <a:t>m</a:t>
            </a:r>
            <a:r>
              <a:rPr lang="en-US" dirty="0"/>
              <a:t> = 30g: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9BF2D3-2FB7-76B7-876B-233774D01DC6}"/>
              </a:ext>
            </a:extLst>
          </p:cNvPr>
          <p:cNvSpPr txBox="1"/>
          <p:nvPr/>
        </p:nvSpPr>
        <p:spPr>
          <a:xfrm>
            <a:off x="6670858" y="4668979"/>
            <a:ext cx="4012507" cy="369332"/>
          </a:xfrm>
          <a:prstGeom prst="rect">
            <a:avLst/>
          </a:prstGeom>
          <a:noFill/>
          <a:ln>
            <a:solidFill>
              <a:srgbClr val="15608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MDA = LD/(𝜀 </a:t>
            </a:r>
            <a:r>
              <a:rPr lang="en-US" i="1" dirty="0"/>
              <a:t>b</a:t>
            </a:r>
            <a:r>
              <a:rPr lang="en-US" i="1" baseline="-25000" dirty="0"/>
              <a:t>1</a:t>
            </a:r>
            <a:r>
              <a:rPr lang="en-US" i="1" dirty="0"/>
              <a:t> b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) =</a:t>
            </a:r>
            <a:r>
              <a:rPr lang="en-US" dirty="0">
                <a:solidFill>
                  <a:srgbClr val="0777A8"/>
                </a:solidFill>
              </a:rPr>
              <a:t> 88000 </a:t>
            </a:r>
            <a:r>
              <a:rPr lang="en-US" dirty="0" err="1">
                <a:solidFill>
                  <a:srgbClr val="0777A8"/>
                </a:solidFill>
              </a:rPr>
              <a:t>mBq</a:t>
            </a:r>
            <a:r>
              <a:rPr lang="en-US" dirty="0">
                <a:solidFill>
                  <a:srgbClr val="0777A8"/>
                </a:solidFill>
              </a:rPr>
              <a:t>/kg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143F9-7D2F-06EA-450D-97801C50B02B}"/>
              </a:ext>
            </a:extLst>
          </p:cNvPr>
          <p:cNvSpPr txBox="1"/>
          <p:nvPr/>
        </p:nvSpPr>
        <p:spPr>
          <a:xfrm>
            <a:off x="458073" y="1334004"/>
            <a:ext cx="407821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777A8"/>
                </a:solidFill>
              </a:rPr>
              <a:t>Singles MDA = 607 </a:t>
            </a:r>
            <a:r>
              <a:rPr lang="en-US" sz="1400" dirty="0" err="1">
                <a:solidFill>
                  <a:srgbClr val="0777A8"/>
                </a:solidFill>
              </a:rPr>
              <a:t>mBq</a:t>
            </a:r>
            <a:r>
              <a:rPr lang="en-US" sz="1400" dirty="0">
                <a:solidFill>
                  <a:srgbClr val="0777A8"/>
                </a:solidFill>
              </a:rPr>
              <a:t>/kg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2B8BC-37EB-B4A9-88F8-C003A1794F52}"/>
              </a:ext>
            </a:extLst>
          </p:cNvPr>
          <p:cNvSpPr txBox="1"/>
          <p:nvPr/>
        </p:nvSpPr>
        <p:spPr>
          <a:xfrm>
            <a:off x="3603593" y="5782523"/>
            <a:ext cx="49640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For the CTBT detectors, coincidence analysis is significantly worse</a:t>
            </a:r>
          </a:p>
        </p:txBody>
      </p:sp>
    </p:spTree>
    <p:extLst>
      <p:ext uri="{BB962C8B-B14F-4D97-AF65-F5344CB8AC3E}">
        <p14:creationId xmlns:p14="http://schemas.microsoft.com/office/powerpoint/2010/main" val="21457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3" grpId="0"/>
      <p:bldP spid="3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Reducing Backgrounds Using Gamma-Gamma Coincidences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1925</cp:revision>
  <dcterms:created xsi:type="dcterms:W3CDTF">2025-08-06T17:41:28Z</dcterms:created>
  <dcterms:modified xsi:type="dcterms:W3CDTF">2025-08-11T19:56:20Z</dcterms:modified>
</cp:coreProperties>
</file>