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07" r:id="rId3"/>
    <p:sldId id="259" r:id="rId4"/>
    <p:sldId id="267" r:id="rId5"/>
    <p:sldId id="268" r:id="rId6"/>
    <p:sldId id="290" r:id="rId7"/>
    <p:sldId id="292" r:id="rId8"/>
    <p:sldId id="312" r:id="rId9"/>
    <p:sldId id="293" r:id="rId10"/>
    <p:sldId id="271" r:id="rId11"/>
    <p:sldId id="288" r:id="rId12"/>
    <p:sldId id="296" r:id="rId13"/>
    <p:sldId id="275" r:id="rId14"/>
    <p:sldId id="303" r:id="rId15"/>
    <p:sldId id="285" r:id="rId16"/>
    <p:sldId id="274" r:id="rId17"/>
    <p:sldId id="302" r:id="rId18"/>
    <p:sldId id="309" r:id="rId19"/>
    <p:sldId id="310" r:id="rId20"/>
    <p:sldId id="304" r:id="rId21"/>
    <p:sldId id="297" r:id="rId22"/>
    <p:sldId id="298" r:id="rId23"/>
    <p:sldId id="300" r:id="rId24"/>
    <p:sldId id="301" r:id="rId25"/>
    <p:sldId id="286" r:id="rId26"/>
    <p:sldId id="311" r:id="rId27"/>
    <p:sldId id="266" r:id="rId28"/>
    <p:sldId id="270" r:id="rId29"/>
    <p:sldId id="31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E0EAD2-947B-71B7-9B6F-83E260C0E4A6}" name="Matthew Stukel" initials="MS" userId="S::mstukel@snolab.ca::5f532835-037b-4b5d-bf4f-f305c244054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585757"/>
    <a:srgbClr val="D6C6C6"/>
    <a:srgbClr val="804AFF"/>
    <a:srgbClr val="148A14"/>
    <a:srgbClr val="050505"/>
    <a:srgbClr val="00FFFF"/>
    <a:srgbClr val="FFFFFF"/>
    <a:srgbClr val="FAFAFA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A317D0-FA66-40C1-968B-A8331FE37465}" v="2332" dt="2025-08-11T20:42:50.819"/>
    <p1510:client id="{A46B5575-3EFA-FC0E-A20C-C49606F4365A}" v="2" dt="2025-08-11T20:03:30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9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D44339-3A47-89B1-D446-28366A83F0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467AD3-F769-D5CB-3DCD-ED76A05915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6333C-11CC-46B7-B5EF-99B6D296F273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72D792-C720-7301-473F-FEC2F4EC5A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22C5C-E39B-BA43-184C-E3E57925A3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4ADFB-F6C0-4131-AF55-DE2B37C0A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00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5T03:55:47.3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359 0 24575,'0'758'0,"0"-752"0,1 0 0,-2 0 0,1 0 0,-1 0 0,1 0 0,-2 0 0,1 0 0,-1 0 0,0 0 0,0 0 0,0-1 0,-1 1 0,0-1 0,0 0 0,0 0 0,-1 0 0,0 0 0,0 0 0,0-1 0,0 0 0,-1 0 0,-6 5 0,-4 2 0,-6 4 0,-35 20 0,47-31 0,0 0 0,0 0 0,0-1 0,-1 0 0,1-1 0,-1 0 0,-16 1 0,13-2-273,0-1 0,-1-1 0,1 1 0,-23-6 0,10-1-6553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5T03:55:50.06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253 0 24575,'0'728'0,"0"-723"0,0 1 0,0-1 0,-1 1 0,1-1 0,-2 1 0,1-1 0,0 1 0,-1-1 0,0 0 0,0 0 0,-1 0 0,1 0 0,-1 0 0,0 0 0,0-1 0,-1 1 0,1-1 0,-1 0 0,0 0 0,0 0 0,-1-1 0,-7 5 0,-48 34 224,40-29-542,-1 0 0,2 2 0,0 1 1,-33 34-1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5T03:56:05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1002 495 24575,'-12'1'0,"-1"0"0,1 1 0,-22 6 0,-12 2 0,5-5 0,0-1 0,0-3 0,-53-4 0,85 1 0,-1 0 0,1 0 0,-1-1 0,1 0 0,0 0 0,0-1 0,0 0 0,0-1 0,1 0 0,-12-9 0,-6-8 0,-39-41 0,26 24 0,33 33 0,0 1 0,1-2 0,0 1 0,0-1 0,0 0 0,1 0 0,0 0 0,0-1 0,1 1 0,0-1 0,0 0 0,1 0 0,0 0 0,0 0 0,1 0 0,0 0 0,0-1 0,1 1 0,0 0 0,1 0 0,0-1 0,0 1 0,1 0 0,2-8 0,3-8 0,0 1 0,2 0 0,1 0 0,20-33 0,-30 56 0,0 0 0,0-1 0,0 1 0,0 0 0,0-1 0,1 1 0,-1 0 0,0-1 0,0 1 0,0 0 0,1-1 0,-1 1 0,0 0 0,1 0 0,-1-1 0,0 1 0,0 0 0,1 0 0,-1 0 0,0-1 0,1 1 0,-1 0 0,0 0 0,1 0 0,-1 0 0,1 0 0,-1 0 0,0 0 0,1 0 0,-1 0 0,0 0 0,1 0 0,0 0 0,5 11 0,-1 22 0,-3 229 0,-3-159 0,1-98 0,0-1 0,0 1 0,0-1 0,-1 1 0,1-1 0,-1 1 0,0-1 0,-2 8 0,3-12 0,-1 0 0,1 1 0,0-1 0,0 0 0,-1 1 0,1-1 0,0 0 0,-1 1 0,1-1 0,0 0 0,-1 0 0,1 0 0,-1 1 0,1-1 0,0 0 0,-1 0 0,1 0 0,-1 0 0,1 0 0,0 0 0,-1 1 0,1-1 0,-1 0 0,1 0 0,-1 0 0,1-1 0,0 1 0,-1 0 0,1 0 0,-1 0 0,1 0 0,0 0 0,-1 0 0,1-1 0,-1 1 0,1 0 0,0 0 0,-1-1 0,-17-12 0,14 9 0,-6-4 0,-8-7 0,-1 1 0,0 0 0,0 2 0,-33-16 0,-128-43 0,168 65 0,0 0 0,1-1 0,1 0 0,-1-1 0,1 0 0,-14-15 0,24 22 0,-1 1 0,0 0 0,1-1 0,-1 1 0,1 0 0,-1-1 0,1 1 0,0-1 0,-1 1 0,1-1 0,-1 1 0,1-1 0,0 1 0,-1-1 0,1 1 0,0-1 0,0 0 0,-1 1 0,1-1 0,0 0 0,0 1 0,0-1 0,0 1 0,0-1 0,0 0 0,0 1 0,0-2 0,1 2 0,0-1 0,-1 1 0,1 0 0,0 0 0,0-1 0,0 1 0,0 0 0,0 0 0,0 0 0,0 0 0,0 0 0,-1 0 0,1 0 0,0 1 0,0-1 0,1 0 0,39 14 0,70 45 0,-14-7 0,-96-51 0,0-1 0,-1 0 0,1 0 0,-1 1 0,1-1 0,0 0 0,-1 0 0,1 0 0,0 1 0,-1-1 0,1 0 0,0 0 0,-1 0 0,1 0 0,0 0 0,-1 0 0,1-1 0,0 1 0,2-8 0,-10-19 0,4 21 0,-11-30 83,-2 0 0,-31-50 0,0-1-1697,35 60-5212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5T03:56:06.8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24575,'-2'161'0,"5"175"0,1-291 0,22 85 0,-16-87 0,-2 0 0,3 47 0,-10-65-227,2 0-1,0-1 1,2 1-1,1-1 1,10 28-1,-7-32-6598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5T03:57:19.7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5T06:03:34.7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 1 24575,'0'5'0,"0"7"0,0 6 0,-5 1 0,-1 2 0,-6 2 0,0 3 0,-3 2 0,1-4-8191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5T06:03:58.7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24503,'273'239'0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E5DC5-77FE-45CE-A998-83D2D1B7D004}" type="datetimeFigureOut">
              <a:rPr lang="en-US" smtClean="0"/>
              <a:t>8/11/2025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9A62B-2CE5-4CD9-819F-ABEBE9CE9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17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67B6A-6393-4441-96C9-225E08CFAA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09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9A62B-2CE5-4CD9-819F-ABEBE9CE93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78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29A62B-2CE5-4CD9-819F-ABEBE9CE93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1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55F65-7012-B145-9B7E-CA8804DD4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31E0D-98E4-3973-C58E-6D0106ECF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05598-B908-54E8-885F-99FEB55DC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21DDE-51F5-F8BE-3D2B-1AC4067A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927CA-8C4C-A2CD-6BB8-E1965587A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61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DA545-E31F-7276-F5EE-ECBE27E54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E8752-FFB2-27A4-8369-4438AE6AA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05696-73F0-067A-3900-B79E619C5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35B5E-C98F-7FEF-DFF8-5D5FB522D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87ABB-E960-67F8-B1D7-E4F813073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0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336CD9-C429-A451-E99D-A9A85AE45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1F2208-C7D6-3BA0-4F7B-1874D2FC4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315CE-88E9-A73F-6142-67F3D1C5A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0029D-5153-DCDE-9E6E-A0B14B9B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445E3-FDD1-461A-73E4-C2C257450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40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746F5D-996E-B94B-373F-51E85D951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0" y="780353"/>
            <a:ext cx="9380794" cy="13160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Example title here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5B537DBC-71F2-21D1-5190-2E361120C91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18848" y="6200077"/>
            <a:ext cx="594732" cy="4125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 sz="2000" b="0" i="0">
                <a:solidFill>
                  <a:srgbClr val="0076B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E78EF-65BC-0E17-0F42-558273BA4C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6600" y="2342926"/>
            <a:ext cx="10622660" cy="3994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Insert your text here.</a:t>
            </a:r>
          </a:p>
        </p:txBody>
      </p:sp>
    </p:spTree>
    <p:extLst>
      <p:ext uri="{BB962C8B-B14F-4D97-AF65-F5344CB8AC3E}">
        <p14:creationId xmlns:p14="http://schemas.microsoft.com/office/powerpoint/2010/main" val="979448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3E28A-F153-2D07-1294-C6DD01868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DB5AC-C5FE-28AC-BC1C-54DD2DE95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26345-78AC-2788-D09E-A8F94697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00005-9048-CE15-89E3-814F0132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5200E-F3A9-F718-012F-ABD96B979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6657" y="6356350"/>
            <a:ext cx="2743200" cy="365125"/>
          </a:xfrm>
        </p:spPr>
        <p:txBody>
          <a:bodyPr/>
          <a:lstStyle>
            <a:lvl1pPr>
              <a:defRPr sz="2000"/>
            </a:lvl1pPr>
          </a:lstStyle>
          <a:p>
            <a:fld id="{8B31571C-99EA-4537-8ED2-3318167C4C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72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05843-6298-8878-CB2D-CFD0DD5AD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75AEA-9DFF-3BA2-68FF-31272961B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30983-8FFF-F94A-B42A-85535EF82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E777B-05F7-1767-F31F-18A19417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204D1-4366-8B6D-CF0F-7607C728A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73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DCC87-07D2-A759-3528-888F8472C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B6FB3-22AC-ECE9-E791-F645CECD4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B3B4F0-A6D8-5AE9-E76C-5626CF7E2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4BCA9-2031-718D-743A-69823414E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63014-B6F2-908F-CB1C-501733F75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6C14A-29D0-9C12-EAE4-0DFD47D1B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2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268EA-A1EC-3BF1-6A92-716E302B1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6CD7C-8AED-4CC7-3DAE-2D6C9E092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69F9D-CC82-0216-0882-25921CB1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4C1799-C227-E28F-84BD-540DF2E56F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67F60A-8A0B-7017-FC96-5EECEEA96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72AFAD-57C3-0F6D-CEAD-FECD9777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F00901-EDA3-43BE-CE28-FBD3B2866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033FA6-D18C-BAD1-8528-2DC31C0E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78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FB69-9DD1-967B-2A6B-658B09229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F5F8B-554A-A8A7-7954-61AB1E65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3D9338-97B5-DB18-F68C-502E95A1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E89F2-2EF7-9138-2214-D8E94D7C0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2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80D6A8-489A-39EE-97C7-33BF4E57C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3BB9A0-B9EA-CCBB-C4F5-3EE397E66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9CB8B-65B8-CEC6-6C1B-C98AD5D07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61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C40C0-5DCD-1DE1-32CC-7B0FDDA34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6CD90-F4AC-29B0-78BE-A6E1D86AA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CBC83-31F9-1DFB-3B5D-6A83BD8E6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08089-B4E8-936E-FCED-ED4A07013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C9980-D411-8FDD-7001-81D26F7E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53122-70ED-32DC-2E08-238BA9D3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06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BA3C5-B46F-5946-55ED-A9CD9403E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2B6239-C040-4B29-7ADD-87836F0B42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D5E9E-DE5A-F11B-BE16-ECFA3FE964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2CC60-2430-0E61-A6BF-89875922A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3E620-86BF-CE4C-BDE3-EE3B8B485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7C09F-BCDF-4EEA-36CD-9E72B820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58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>
              <a:lumMod val="10000"/>
              <a:lumOff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D4238D-C404-8E0A-3E94-2CBE597CD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3E91C-6DA2-3CBA-7CBD-A05908EA0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A541F-AD7B-B8D9-425F-408A611C0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6CC84-44BB-ECA5-6C2D-116C4ABEC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59FC7-E8AB-6DB5-C6B3-56794E4EF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31571C-99EA-4537-8ED2-3318167C4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9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sv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37.png"/><Relationship Id="rId7" Type="http://schemas.openxmlformats.org/officeDocument/2006/relationships/image" Target="../media/image32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image" Target="../media/image36.png"/><Relationship Id="rId16" Type="http://schemas.openxmlformats.org/officeDocument/2006/relationships/image" Target="../media/image44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svg"/><Relationship Id="rId11" Type="http://schemas.openxmlformats.org/officeDocument/2006/relationships/image" Target="../media/image28.png"/><Relationship Id="rId5" Type="http://schemas.openxmlformats.org/officeDocument/2006/relationships/image" Target="../media/image39.png"/><Relationship Id="rId15" Type="http://schemas.openxmlformats.org/officeDocument/2006/relationships/image" Target="../media/image43.png"/><Relationship Id="rId10" Type="http://schemas.openxmlformats.org/officeDocument/2006/relationships/image" Target="../media/image42.svg"/><Relationship Id="rId19" Type="http://schemas.openxmlformats.org/officeDocument/2006/relationships/image" Target="../media/image45.png"/><Relationship Id="rId4" Type="http://schemas.openxmlformats.org/officeDocument/2006/relationships/image" Target="../media/image38.svg"/><Relationship Id="rId9" Type="http://schemas.openxmlformats.org/officeDocument/2006/relationships/image" Target="../media/image41.png"/><Relationship Id="rId14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55.png"/><Relationship Id="rId3" Type="http://schemas.openxmlformats.org/officeDocument/2006/relationships/image" Target="../media/image28.png"/><Relationship Id="rId7" Type="http://schemas.openxmlformats.org/officeDocument/2006/relationships/image" Target="../media/image43.png"/><Relationship Id="rId12" Type="http://schemas.openxmlformats.org/officeDocument/2006/relationships/image" Target="../media/image54.svg"/><Relationship Id="rId2" Type="http://schemas.openxmlformats.org/officeDocument/2006/relationships/image" Target="../media/image50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svg"/><Relationship Id="rId11" Type="http://schemas.openxmlformats.org/officeDocument/2006/relationships/image" Target="../media/image53.png"/><Relationship Id="rId5" Type="http://schemas.openxmlformats.org/officeDocument/2006/relationships/image" Target="../media/image30.png"/><Relationship Id="rId15" Type="http://schemas.openxmlformats.org/officeDocument/2006/relationships/image" Target="../media/image57.png"/><Relationship Id="rId10" Type="http://schemas.openxmlformats.org/officeDocument/2006/relationships/image" Target="../media/image52.svg"/><Relationship Id="rId4" Type="http://schemas.openxmlformats.org/officeDocument/2006/relationships/image" Target="../media/image29.sv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11.15203" TargetMode="External"/><Relationship Id="rId2" Type="http://schemas.openxmlformats.org/officeDocument/2006/relationships/hyperlink" Target="https://doi.org/10.1007/s10909-024-03231-w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stequipmenthq.com/datasheets/LECROY-WAVERUNNER%20104XI-A-Datasheet.pdf" TargetMode="External"/><Relationship Id="rId2" Type="http://schemas.openxmlformats.org/officeDocument/2006/relationships/hyperlink" Target="https://www.onsemi.com/pub/collateral/and9770-d.pdf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thorlabs.com/drawings/371bdc0775f3d6ef-B509CB7B-DBB9-4F56-2D14056DB52400EF/PDA45-Manual.pdf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70.png"/><Relationship Id="rId18" Type="http://schemas.openxmlformats.org/officeDocument/2006/relationships/customXml" Target="../ink/ink6.xml"/><Relationship Id="rId3" Type="http://schemas.openxmlformats.org/officeDocument/2006/relationships/image" Target="../media/image64.jpeg"/><Relationship Id="rId21" Type="http://schemas.openxmlformats.org/officeDocument/2006/relationships/image" Target="../media/image74.png"/><Relationship Id="rId7" Type="http://schemas.microsoft.com/office/2007/relationships/hdphoto" Target="../media/hdphoto2.wdp"/><Relationship Id="rId12" Type="http://schemas.openxmlformats.org/officeDocument/2006/relationships/customXml" Target="../ink/ink3.xml"/><Relationship Id="rId17" Type="http://schemas.openxmlformats.org/officeDocument/2006/relationships/image" Target="../media/image72.png"/><Relationship Id="rId2" Type="http://schemas.openxmlformats.org/officeDocument/2006/relationships/image" Target="../media/image63.jpeg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69.png"/><Relationship Id="rId5" Type="http://schemas.openxmlformats.org/officeDocument/2006/relationships/image" Target="../media/image66.jpeg"/><Relationship Id="rId15" Type="http://schemas.openxmlformats.org/officeDocument/2006/relationships/image" Target="../media/image71.png"/><Relationship Id="rId10" Type="http://schemas.openxmlformats.org/officeDocument/2006/relationships/customXml" Target="../ink/ink2.xml"/><Relationship Id="rId19" Type="http://schemas.openxmlformats.org/officeDocument/2006/relationships/image" Target="../media/image73.png"/><Relationship Id="rId4" Type="http://schemas.openxmlformats.org/officeDocument/2006/relationships/image" Target="../media/image65.jpeg"/><Relationship Id="rId9" Type="http://schemas.openxmlformats.org/officeDocument/2006/relationships/image" Target="../media/image68.png"/><Relationship Id="rId14" Type="http://schemas.openxmlformats.org/officeDocument/2006/relationships/customXml" Target="../ink/ink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C7A92E-9B3B-C0B8-CF02-B7A5787FE1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790" b="46631"/>
          <a:stretch>
            <a:fillRect/>
          </a:stretch>
        </p:blipFill>
        <p:spPr>
          <a:xfrm rot="16200000">
            <a:off x="7539389" y="2205387"/>
            <a:ext cx="6857999" cy="24472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596CDC-45D1-4046-2718-8F5281574BD5}"/>
              </a:ext>
            </a:extLst>
          </p:cNvPr>
          <p:cNvSpPr/>
          <p:nvPr/>
        </p:nvSpPr>
        <p:spPr>
          <a:xfrm>
            <a:off x="0" y="-2"/>
            <a:ext cx="12192000" cy="6858000"/>
          </a:xfrm>
          <a:prstGeom prst="rect">
            <a:avLst/>
          </a:prstGeom>
          <a:gradFill>
            <a:gsLst>
              <a:gs pos="0">
                <a:srgbClr val="1C468E">
                  <a:alpha val="80000"/>
                </a:srgbClr>
              </a:gs>
              <a:gs pos="35000">
                <a:schemeClr val="accent1">
                  <a:tint val="44500"/>
                  <a:satMod val="160000"/>
                  <a:alpha val="50000"/>
                </a:schemeClr>
              </a:gs>
              <a:gs pos="91000">
                <a:schemeClr val="accent1">
                  <a:tint val="23500"/>
                  <a:satMod val="160000"/>
                  <a:alpha val="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E78E3E-C1DE-4E25-6CD0-5386D22BA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588" y="5168549"/>
            <a:ext cx="7924617" cy="1013977"/>
          </a:xfrm>
        </p:spPr>
        <p:txBody>
          <a:bodyPr anchor="t">
            <a:noAutofit/>
          </a:bodyPr>
          <a:lstStyle/>
          <a:p>
            <a:pPr algn="l"/>
            <a:r>
              <a:rPr lang="en-US" dirty="0">
                <a:solidFill>
                  <a:srgbClr val="1C468E"/>
                </a:solidFill>
              </a:rPr>
              <a:t>Arina Tseragotin – Co-op Summer Term </a:t>
            </a:r>
          </a:p>
          <a:p>
            <a:pPr algn="l"/>
            <a:r>
              <a:rPr lang="en-US" dirty="0">
                <a:solidFill>
                  <a:srgbClr val="1C468E"/>
                </a:solidFill>
              </a:rPr>
              <a:t>Supervisor: Dr. Matthew Stukel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E705BB-947D-70E5-9788-4D6D19726E74}"/>
              </a:ext>
            </a:extLst>
          </p:cNvPr>
          <p:cNvSpPr txBox="1"/>
          <p:nvPr/>
        </p:nvSpPr>
        <p:spPr>
          <a:xfrm>
            <a:off x="335588" y="459516"/>
            <a:ext cx="903859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1C468E"/>
                </a:solidFill>
              </a:rPr>
              <a:t>Building the RAMP towards locating the Electron Capture of Lutetium 176</a:t>
            </a:r>
            <a:endParaRPr lang="en-US" sz="6000" b="1">
              <a:solidFill>
                <a:srgbClr val="1C468E"/>
              </a:solidFill>
            </a:endParaRPr>
          </a:p>
          <a:p>
            <a:endParaRPr lang="en-US" sz="4800" b="1">
              <a:solidFill>
                <a:srgbClr val="1C468E"/>
              </a:solidFill>
            </a:endParaRPr>
          </a:p>
          <a:p>
            <a:r>
              <a:rPr lang="en-US" sz="4000" b="1">
                <a:solidFill>
                  <a:srgbClr val="1C468E"/>
                </a:solidFill>
              </a:rPr>
              <a:t>CASST 2025</a:t>
            </a:r>
          </a:p>
          <a:p>
            <a:r>
              <a:rPr lang="en-US" sz="2400" b="1">
                <a:solidFill>
                  <a:srgbClr val="1C468E"/>
                </a:solidFill>
              </a:rPr>
              <a:t>August 12-13, 2025</a:t>
            </a:r>
          </a:p>
          <a:p>
            <a:endParaRPr lang="en-US" sz="4000">
              <a:solidFill>
                <a:srgbClr val="1C468E"/>
              </a:solidFill>
            </a:endParaRPr>
          </a:p>
        </p:txBody>
      </p:sp>
      <p:pic>
        <p:nvPicPr>
          <p:cNvPr id="2" name="Picture 8" descr="SNOLAB Low Background Counting Facility">
            <a:extLst>
              <a:ext uri="{FF2B5EF4-FFF2-40B4-BE49-F238E27FC236}">
                <a16:creationId xmlns:a16="http://schemas.microsoft.com/office/drawing/2014/main" id="{74900593-C969-70D9-B22A-BB3547BC1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75" b="96250" l="1905" r="98413">
                        <a14:foregroundMark x1="6667" y1="45000" x2="6667" y2="45000"/>
                        <a14:foregroundMark x1="1905" y1="53750" x2="1905" y2="53750"/>
                        <a14:foregroundMark x1="43175" y1="66875" x2="43175" y2="66875"/>
                        <a14:foregroundMark x1="46349" y1="79375" x2="46349" y2="79375"/>
                        <a14:foregroundMark x1="34921" y1="96250" x2="34921" y2="96250"/>
                        <a14:foregroundMark x1="51746" y1="67500" x2="51746" y2="67500"/>
                        <a14:foregroundMark x1="68254" y1="66250" x2="68254" y2="66250"/>
                        <a14:foregroundMark x1="86349" y1="60000" x2="86349" y2="60000"/>
                        <a14:foregroundMark x1="94921" y1="62500" x2="94921" y2="62500"/>
                        <a14:foregroundMark x1="53651" y1="23125" x2="53651" y2="23125"/>
                        <a14:foregroundMark x1="34921" y1="13125" x2="34921" y2="13125"/>
                        <a14:foregroundMark x1="34603" y1="73750" x2="34603" y2="73750"/>
                        <a14:foregroundMark x1="37460" y1="68750" x2="37460" y2="68750"/>
                        <a14:foregroundMark x1="34603" y1="68750" x2="34603" y2="68750"/>
                        <a14:foregroundMark x1="36825" y1="65625" x2="36825" y2="65625"/>
                        <a14:foregroundMark x1="98730" y1="69375" x2="98730" y2="69375"/>
                        <a14:foregroundMark x1="42222" y1="4375" x2="42222" y2="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0658" y="5552811"/>
            <a:ext cx="1663053" cy="8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5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E9E35-F020-CC42-99F2-19F861A36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79B42D-2350-62AA-0253-3DE3C5DAC9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4704" y="565239"/>
            <a:ext cx="9380794" cy="13160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1C468E"/>
                </a:solidFill>
              </a:rPr>
              <a:t>Dark Box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D8A5A1-B68E-8A5A-B198-F9D02F184267}"/>
              </a:ext>
            </a:extLst>
          </p:cNvPr>
          <p:cNvGrpSpPr/>
          <p:nvPr/>
        </p:nvGrpSpPr>
        <p:grpSpPr>
          <a:xfrm>
            <a:off x="1860903" y="1121431"/>
            <a:ext cx="8470193" cy="5078645"/>
            <a:chOff x="3864633" y="1631894"/>
            <a:chExt cx="7891021" cy="4858267"/>
          </a:xfrm>
        </p:grpSpPr>
        <p:cxnSp>
          <p:nvCxnSpPr>
            <p:cNvPr id="1099" name="Straight Arrow Connector 1098">
              <a:extLst>
                <a:ext uri="{FF2B5EF4-FFF2-40B4-BE49-F238E27FC236}">
                  <a16:creationId xmlns:a16="http://schemas.microsoft.com/office/drawing/2014/main" id="{C1BE7A39-DB9C-C473-8DEF-0A31843610D2}"/>
                </a:ext>
              </a:extLst>
            </p:cNvPr>
            <p:cNvCxnSpPr>
              <a:cxnSpLocks/>
              <a:stCxn id="1091" idx="3"/>
            </p:cNvCxnSpPr>
            <p:nvPr/>
          </p:nvCxnSpPr>
          <p:spPr>
            <a:xfrm flipV="1">
              <a:off x="5515269" y="4127944"/>
              <a:ext cx="2635082" cy="2039052"/>
            </a:xfrm>
            <a:prstGeom prst="bentConnector3">
              <a:avLst>
                <a:gd name="adj1" fmla="val 90974"/>
              </a:avLst>
            </a:prstGeom>
            <a:ln w="38100">
              <a:solidFill>
                <a:srgbClr val="D600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D217866-3BE0-F4CF-3D42-7B50FBE936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1" r="8868"/>
            <a:stretch>
              <a:fillRect/>
            </a:stretch>
          </p:blipFill>
          <p:spPr bwMode="auto">
            <a:xfrm>
              <a:off x="7983100" y="2043088"/>
              <a:ext cx="3772554" cy="3284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B34D5A-2348-0200-C949-04A86598B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444" r="7656"/>
            <a:stretch>
              <a:fillRect/>
            </a:stretch>
          </p:blipFill>
          <p:spPr>
            <a:xfrm>
              <a:off x="3864633" y="1898000"/>
              <a:ext cx="3992761" cy="385920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E6975CD-68BF-F5FF-E3FD-7100E0A3E7AA}"/>
                </a:ext>
              </a:extLst>
            </p:cNvPr>
            <p:cNvSpPr txBox="1"/>
            <p:nvPr/>
          </p:nvSpPr>
          <p:spPr>
            <a:xfrm>
              <a:off x="8010493" y="1631894"/>
              <a:ext cx="1565927" cy="369332"/>
            </a:xfrm>
            <a:prstGeom prst="rect">
              <a:avLst/>
            </a:prstGeom>
            <a:noFill/>
            <a:ln w="38100"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err="1">
                  <a:solidFill>
                    <a:schemeClr val="accent5">
                      <a:lumMod val="50000"/>
                    </a:schemeClr>
                  </a:solidFill>
                </a:rPr>
                <a:t>SiPM</a:t>
              </a:r>
              <a:r>
                <a:rPr lang="en-US" b="1">
                  <a:solidFill>
                    <a:schemeClr val="accent5">
                      <a:lumMod val="50000"/>
                    </a:schemeClr>
                  </a:solidFill>
                </a:rPr>
                <a:t> Module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EFDD38-8FEA-CFED-D3A1-7D72B2EAD719}"/>
                </a:ext>
              </a:extLst>
            </p:cNvPr>
            <p:cNvSpPr txBox="1"/>
            <p:nvPr/>
          </p:nvSpPr>
          <p:spPr>
            <a:xfrm>
              <a:off x="8038780" y="2605607"/>
              <a:ext cx="1565927" cy="369332"/>
            </a:xfrm>
            <a:prstGeom prst="rect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SiPM</a:t>
              </a:r>
              <a:r>
                <a:rPr lang="en-US" b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Holder</a:t>
              </a:r>
            </a:p>
          </p:txBody>
        </p:sp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2A779249-EFC9-1FE5-E995-65FE7388F95C}"/>
                </a:ext>
              </a:extLst>
            </p:cNvPr>
            <p:cNvSpPr txBox="1"/>
            <p:nvPr/>
          </p:nvSpPr>
          <p:spPr>
            <a:xfrm>
              <a:off x="8963310" y="5580327"/>
              <a:ext cx="1226220" cy="369332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Dark Box</a:t>
              </a:r>
            </a:p>
          </p:txBody>
        </p:sp>
        <p:cxnSp>
          <p:nvCxnSpPr>
            <p:cNvPr id="1027" name="Straight Arrow Connector 1026">
              <a:extLst>
                <a:ext uri="{FF2B5EF4-FFF2-40B4-BE49-F238E27FC236}">
                  <a16:creationId xmlns:a16="http://schemas.microsoft.com/office/drawing/2014/main" id="{9C29201A-70D9-735B-3DD0-19956467B65B}"/>
                </a:ext>
              </a:extLst>
            </p:cNvPr>
            <p:cNvCxnSpPr>
              <a:cxnSpLocks/>
              <a:stCxn id="1025" idx="1"/>
            </p:cNvCxnSpPr>
            <p:nvPr/>
          </p:nvCxnSpPr>
          <p:spPr>
            <a:xfrm rot="10800000">
              <a:off x="5877206" y="5474737"/>
              <a:ext cx="3086105" cy="290257"/>
            </a:xfrm>
            <a:prstGeom prst="bentConnector3">
              <a:avLst>
                <a:gd name="adj1" fmla="val 100035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Straight Arrow Connector 1030">
              <a:extLst>
                <a:ext uri="{FF2B5EF4-FFF2-40B4-BE49-F238E27FC236}">
                  <a16:creationId xmlns:a16="http://schemas.microsoft.com/office/drawing/2014/main" id="{B73005B8-2612-032C-2704-88A25181E8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71786" y="5441013"/>
              <a:ext cx="759071" cy="389830"/>
            </a:xfrm>
            <a:prstGeom prst="bentConnector3">
              <a:avLst>
                <a:gd name="adj1" fmla="val 100004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FDE869B8-AC14-EE35-96B5-71D8B145D6D2}"/>
                </a:ext>
              </a:extLst>
            </p:cNvPr>
            <p:cNvSpPr txBox="1"/>
            <p:nvPr/>
          </p:nvSpPr>
          <p:spPr>
            <a:xfrm>
              <a:off x="8035958" y="2130152"/>
              <a:ext cx="2081435" cy="369332"/>
            </a:xfrm>
            <a:prstGeom prst="rect">
              <a:avLst/>
            </a:pr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LED Breadboard</a:t>
              </a:r>
            </a:p>
          </p:txBody>
        </p:sp>
        <p:cxnSp>
          <p:nvCxnSpPr>
            <p:cNvPr id="1044" name="Straight Arrow Connector 1043">
              <a:extLst>
                <a:ext uri="{FF2B5EF4-FFF2-40B4-BE49-F238E27FC236}">
                  <a16:creationId xmlns:a16="http://schemas.microsoft.com/office/drawing/2014/main" id="{DDF6EFF2-637C-A1E7-2B78-F8C7211E89DE}"/>
                </a:ext>
              </a:extLst>
            </p:cNvPr>
            <p:cNvCxnSpPr>
              <a:cxnSpLocks/>
              <a:stCxn id="1039" idx="3"/>
            </p:cNvCxnSpPr>
            <p:nvPr/>
          </p:nvCxnSpPr>
          <p:spPr>
            <a:xfrm>
              <a:off x="10117393" y="2314818"/>
              <a:ext cx="568619" cy="1893157"/>
            </a:xfrm>
            <a:prstGeom prst="bentConnector2">
              <a:avLst/>
            </a:prstGeom>
            <a:ln w="3810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Straight Arrow Connector 1043">
              <a:extLst>
                <a:ext uri="{FF2B5EF4-FFF2-40B4-BE49-F238E27FC236}">
                  <a16:creationId xmlns:a16="http://schemas.microsoft.com/office/drawing/2014/main" id="{BF97284F-E891-0E09-5698-B13DA3F35ABE}"/>
                </a:ext>
              </a:extLst>
            </p:cNvPr>
            <p:cNvCxnSpPr>
              <a:cxnSpLocks/>
              <a:stCxn id="1039" idx="1"/>
            </p:cNvCxnSpPr>
            <p:nvPr/>
          </p:nvCxnSpPr>
          <p:spPr>
            <a:xfrm rot="10800000" flipV="1">
              <a:off x="6234314" y="2314817"/>
              <a:ext cx="1801644" cy="150691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3" name="Straight Arrow Connector 1043">
              <a:extLst>
                <a:ext uri="{FF2B5EF4-FFF2-40B4-BE49-F238E27FC236}">
                  <a16:creationId xmlns:a16="http://schemas.microsoft.com/office/drawing/2014/main" id="{A64896E6-70F7-8163-E0FC-6925C0F2166C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rot="10800000" flipV="1">
              <a:off x="6996022" y="2790272"/>
              <a:ext cx="1042758" cy="522579"/>
            </a:xfrm>
            <a:prstGeom prst="bentConnector3">
              <a:avLst>
                <a:gd name="adj1" fmla="val 100463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9" name="Straight Arrow Connector 1043">
              <a:extLst>
                <a:ext uri="{FF2B5EF4-FFF2-40B4-BE49-F238E27FC236}">
                  <a16:creationId xmlns:a16="http://schemas.microsoft.com/office/drawing/2014/main" id="{C097EAFD-0E01-69DE-2E3C-67429A9E2A7A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9604707" y="2790273"/>
              <a:ext cx="743714" cy="732267"/>
            </a:xfrm>
            <a:prstGeom prst="bentConnector3">
              <a:avLst>
                <a:gd name="adj1" fmla="val 81318"/>
              </a:avLst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Straight Arrow Connector 1043">
              <a:extLst>
                <a:ext uri="{FF2B5EF4-FFF2-40B4-BE49-F238E27FC236}">
                  <a16:creationId xmlns:a16="http://schemas.microsoft.com/office/drawing/2014/main" id="{B697E74F-BEF2-B193-FCF5-46107049D677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rot="10800000" flipV="1">
              <a:off x="6344425" y="1816559"/>
              <a:ext cx="1666068" cy="947013"/>
            </a:xfrm>
            <a:prstGeom prst="bentConnector3">
              <a:avLst>
                <a:gd name="adj1" fmla="val 100224"/>
              </a:avLst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Straight Arrow Connector 1043">
              <a:extLst>
                <a:ext uri="{FF2B5EF4-FFF2-40B4-BE49-F238E27FC236}">
                  <a16:creationId xmlns:a16="http://schemas.microsoft.com/office/drawing/2014/main" id="{3567A619-5B0C-7305-E80D-5223133F6F8C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9576420" y="1816560"/>
              <a:ext cx="1463214" cy="1623003"/>
            </a:xfrm>
            <a:prstGeom prst="bentConnector2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1" name="TextBox 1090">
              <a:extLst>
                <a:ext uri="{FF2B5EF4-FFF2-40B4-BE49-F238E27FC236}">
                  <a16:creationId xmlns:a16="http://schemas.microsoft.com/office/drawing/2014/main" id="{B390CB71-327C-ADEE-D4FE-FFE51D7614F6}"/>
                </a:ext>
              </a:extLst>
            </p:cNvPr>
            <p:cNvSpPr txBox="1"/>
            <p:nvPr/>
          </p:nvSpPr>
          <p:spPr>
            <a:xfrm>
              <a:off x="3960416" y="5843830"/>
              <a:ext cx="1554853" cy="646331"/>
            </a:xfrm>
            <a:prstGeom prst="rect">
              <a:avLst/>
            </a:prstGeom>
            <a:noFill/>
            <a:ln w="38100">
              <a:solidFill>
                <a:srgbClr val="D6009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D60093"/>
                  </a:solidFill>
                </a:rPr>
                <a:t>Bulkhead Feedthrough</a:t>
              </a:r>
            </a:p>
          </p:txBody>
        </p:sp>
        <p:cxnSp>
          <p:nvCxnSpPr>
            <p:cNvPr id="1092" name="Straight Arrow Connector 1091">
              <a:extLst>
                <a:ext uri="{FF2B5EF4-FFF2-40B4-BE49-F238E27FC236}">
                  <a16:creationId xmlns:a16="http://schemas.microsoft.com/office/drawing/2014/main" id="{3806A72A-326A-9063-72C2-DDAF7C7575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8728" y="4872812"/>
              <a:ext cx="0" cy="959117"/>
            </a:xfrm>
            <a:prstGeom prst="straightConnector1">
              <a:avLst/>
            </a:prstGeom>
            <a:ln w="38100">
              <a:solidFill>
                <a:srgbClr val="D6009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273F6FB-91F9-100C-23AD-889ED9510FB0}"/>
                </a:ext>
              </a:extLst>
            </p:cNvPr>
            <p:cNvSpPr txBox="1"/>
            <p:nvPr/>
          </p:nvSpPr>
          <p:spPr>
            <a:xfrm>
              <a:off x="6466769" y="4794682"/>
              <a:ext cx="1339174" cy="646331"/>
            </a:xfrm>
            <a:prstGeom prst="rect">
              <a:avLst/>
            </a:prstGeom>
            <a:noFill/>
            <a:ln w="38100">
              <a:solidFill>
                <a:srgbClr val="66006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660066"/>
                  </a:solidFill>
                </a:rPr>
                <a:t>Foam Light Damper</a:t>
              </a:r>
            </a:p>
          </p:txBody>
        </p:sp>
        <p:cxnSp>
          <p:nvCxnSpPr>
            <p:cNvPr id="1119" name="Straight Arrow Connector 1026">
              <a:extLst>
                <a:ext uri="{FF2B5EF4-FFF2-40B4-BE49-F238E27FC236}">
                  <a16:creationId xmlns:a16="http://schemas.microsoft.com/office/drawing/2014/main" id="{C1C74EB6-9C64-BF5B-890C-728BB6F080EF}"/>
                </a:ext>
              </a:extLst>
            </p:cNvPr>
            <p:cNvCxnSpPr>
              <a:cxnSpLocks/>
              <a:stCxn id="50" idx="1"/>
            </p:cNvCxnSpPr>
            <p:nvPr/>
          </p:nvCxnSpPr>
          <p:spPr>
            <a:xfrm rot="10800000">
              <a:off x="5861013" y="4716866"/>
              <a:ext cx="605756" cy="400983"/>
            </a:xfrm>
            <a:prstGeom prst="bentConnector3">
              <a:avLst>
                <a:gd name="adj1" fmla="val 99843"/>
              </a:avLst>
            </a:prstGeom>
            <a:ln w="38100">
              <a:solidFill>
                <a:srgbClr val="66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5" name="Straight Arrow Connector 1026">
              <a:extLst>
                <a:ext uri="{FF2B5EF4-FFF2-40B4-BE49-F238E27FC236}">
                  <a16:creationId xmlns:a16="http://schemas.microsoft.com/office/drawing/2014/main" id="{18D6D17A-0A06-073B-D82B-B4B7195990BA}"/>
                </a:ext>
              </a:extLst>
            </p:cNvPr>
            <p:cNvCxnSpPr>
              <a:cxnSpLocks/>
              <a:stCxn id="50" idx="1"/>
            </p:cNvCxnSpPr>
            <p:nvPr/>
          </p:nvCxnSpPr>
          <p:spPr>
            <a:xfrm rot="10800000">
              <a:off x="6096003" y="4393702"/>
              <a:ext cx="370767" cy="724146"/>
            </a:xfrm>
            <a:prstGeom prst="bentConnector2">
              <a:avLst/>
            </a:prstGeom>
            <a:ln w="38100">
              <a:solidFill>
                <a:srgbClr val="66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6" name="Straight Arrow Connector 1026">
              <a:extLst>
                <a:ext uri="{FF2B5EF4-FFF2-40B4-BE49-F238E27FC236}">
                  <a16:creationId xmlns:a16="http://schemas.microsoft.com/office/drawing/2014/main" id="{F4E8E20F-E7CB-882D-F77B-796D40E64802}"/>
                </a:ext>
              </a:extLst>
            </p:cNvPr>
            <p:cNvCxnSpPr>
              <a:cxnSpLocks/>
              <a:stCxn id="50" idx="3"/>
            </p:cNvCxnSpPr>
            <p:nvPr/>
          </p:nvCxnSpPr>
          <p:spPr>
            <a:xfrm flipV="1">
              <a:off x="7805943" y="4696317"/>
              <a:ext cx="1548905" cy="421531"/>
            </a:xfrm>
            <a:prstGeom prst="bentConnector3">
              <a:avLst>
                <a:gd name="adj1" fmla="val 100681"/>
              </a:avLst>
            </a:prstGeom>
            <a:ln w="38100">
              <a:solidFill>
                <a:srgbClr val="66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1" name="Straight Arrow Connector 1026">
              <a:extLst>
                <a:ext uri="{FF2B5EF4-FFF2-40B4-BE49-F238E27FC236}">
                  <a16:creationId xmlns:a16="http://schemas.microsoft.com/office/drawing/2014/main" id="{D01B8163-66D0-5B19-B5DD-2D54236A6B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3930" y="4696317"/>
              <a:ext cx="1081284" cy="405816"/>
            </a:xfrm>
            <a:prstGeom prst="bentConnector3">
              <a:avLst>
                <a:gd name="adj1" fmla="val 99464"/>
              </a:avLst>
            </a:prstGeom>
            <a:ln w="38100">
              <a:solidFill>
                <a:srgbClr val="66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8" name="TextBox 1167">
            <a:extLst>
              <a:ext uri="{FF2B5EF4-FFF2-40B4-BE49-F238E27FC236}">
                <a16:creationId xmlns:a16="http://schemas.microsoft.com/office/drawing/2014/main" id="{D3810911-2780-6394-628D-D306BF61EC3A}"/>
              </a:ext>
            </a:extLst>
          </p:cNvPr>
          <p:cNvSpPr txBox="1"/>
          <p:nvPr/>
        </p:nvSpPr>
        <p:spPr>
          <a:xfrm>
            <a:off x="7412825" y="6221708"/>
            <a:ext cx="414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Dark box design by Milan Novakovic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8BE9D67-D974-3925-2497-0138F6CB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en-CA" b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40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tx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381F5E6-DDD7-6A9B-AF5E-39E6C3113FE5}"/>
              </a:ext>
            </a:extLst>
          </p:cNvPr>
          <p:cNvGrpSpPr/>
          <p:nvPr/>
        </p:nvGrpSpPr>
        <p:grpSpPr>
          <a:xfrm>
            <a:off x="277812" y="1615704"/>
            <a:ext cx="11636375" cy="4714349"/>
            <a:chOff x="49899" y="2358469"/>
            <a:chExt cx="12192000" cy="4529870"/>
          </a:xfrm>
        </p:grpSpPr>
        <p:pic>
          <p:nvPicPr>
            <p:cNvPr id="5" name="Picture 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1D9CBA77-EB48-82C7-D2EF-D30DA0229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97" b="46340"/>
            <a:stretch>
              <a:fillRect/>
            </a:stretch>
          </p:blipFill>
          <p:spPr>
            <a:xfrm>
              <a:off x="49899" y="2358469"/>
              <a:ext cx="12192000" cy="452987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AA52759-DAC1-207A-947F-0186166C9C10}"/>
                </a:ext>
              </a:extLst>
            </p:cNvPr>
            <p:cNvGrpSpPr/>
            <p:nvPr/>
          </p:nvGrpSpPr>
          <p:grpSpPr>
            <a:xfrm>
              <a:off x="3853543" y="4340001"/>
              <a:ext cx="3084755" cy="1320571"/>
              <a:chOff x="3853543" y="4340001"/>
              <a:chExt cx="3084755" cy="1320571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E5ED8D2B-91CF-2D49-FDB5-FEE7D3B341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53543" y="5236029"/>
                <a:ext cx="457200" cy="21771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28578691-46CD-7FB0-26BF-E14336DA21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07972" y="4593065"/>
                <a:ext cx="457200" cy="21771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CA217DC-C35C-BFD9-5400-3DA3CAD51ADA}"/>
                  </a:ext>
                </a:extLst>
              </p:cNvPr>
              <p:cNvSpPr txBox="1"/>
              <p:nvPr/>
            </p:nvSpPr>
            <p:spPr>
              <a:xfrm>
                <a:off x="4423174" y="4340001"/>
                <a:ext cx="7167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2 </a:t>
                </a:r>
                <a:r>
                  <a:rPr lang="en-US" err="1">
                    <a:solidFill>
                      <a:schemeClr val="bg1"/>
                    </a:solidFill>
                  </a:rPr>
                  <a:t>p.e.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ECF64A-CD7D-1829-A6A2-C96A40D2E9FB}"/>
                  </a:ext>
                </a:extLst>
              </p:cNvPr>
              <p:cNvSpPr txBox="1"/>
              <p:nvPr/>
            </p:nvSpPr>
            <p:spPr>
              <a:xfrm>
                <a:off x="4423174" y="4914071"/>
                <a:ext cx="7167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1 </a:t>
                </a:r>
                <a:r>
                  <a:rPr lang="en-US" dirty="0" err="1">
                    <a:solidFill>
                      <a:schemeClr val="bg1"/>
                    </a:solidFill>
                  </a:rPr>
                  <a:t>p.e.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A8B5F85-2F0C-0AA6-E79A-F1309D5307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4400" y="5442858"/>
                <a:ext cx="457200" cy="21771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8AA9F5-18DA-DE6C-D52F-177273D197D3}"/>
                  </a:ext>
                </a:extLst>
              </p:cNvPr>
              <p:cNvSpPr txBox="1"/>
              <p:nvPr/>
            </p:nvSpPr>
            <p:spPr>
              <a:xfrm>
                <a:off x="5099640" y="5182383"/>
                <a:ext cx="13921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Dark counts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A850009-B30A-3F89-CCD3-ADF652839393}"/>
                  </a:ext>
                </a:extLst>
              </p:cNvPr>
              <p:cNvSpPr txBox="1"/>
              <p:nvPr/>
            </p:nvSpPr>
            <p:spPr>
              <a:xfrm>
                <a:off x="5022709" y="4340001"/>
                <a:ext cx="19155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Optical Crosstalk</a:t>
                </a:r>
              </a:p>
            </p:txBody>
          </p:sp>
        </p:grp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D47DCE-42BB-BFEC-5435-84932D06DC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46667"/>
            <a:ext cx="9380794" cy="1316076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Results</a:t>
            </a:r>
          </a:p>
          <a:p>
            <a:r>
              <a:rPr lang="en-US" b="1" dirty="0">
                <a:solidFill>
                  <a:schemeClr val="bg1"/>
                </a:solidFill>
              </a:rPr>
              <a:t>Noise Reduction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5A475174-F190-2640-AA76-A00235004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7775" y="6330053"/>
            <a:ext cx="594732" cy="412595"/>
          </a:xfrm>
        </p:spPr>
        <p:txBody>
          <a:bodyPr/>
          <a:lstStyle/>
          <a:p>
            <a:fld id="{86CB4B4D-7CA3-9044-876B-883B54F8677D}" type="slidenum">
              <a:rPr lang="en-CA" smtClean="0">
                <a:solidFill>
                  <a:schemeClr val="bg1"/>
                </a:solidFill>
              </a:rPr>
              <a:pPr/>
              <a:t>11</a:t>
            </a:fld>
            <a:endParaRPr lang="en-C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38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rgbClr val="D7DCE4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3E0C6C-BC1A-4C45-D6AA-C1659B7D6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65745C-C855-935D-D277-A9DA892514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6600" y="505926"/>
            <a:ext cx="9380794" cy="1316076"/>
          </a:xfrm>
        </p:spPr>
        <p:txBody>
          <a:bodyPr/>
          <a:lstStyle/>
          <a:p>
            <a:r>
              <a:rPr lang="en-US" b="1" dirty="0">
                <a:solidFill>
                  <a:srgbClr val="1C468E"/>
                </a:solidFill>
              </a:rPr>
              <a:t>Noise Reduction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BF31FD-1634-DDA1-8427-9DC700623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703" y="1554600"/>
            <a:ext cx="8777842" cy="463595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4154FAB-7D2D-E8A6-1250-063D2798A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>
                <a:solidFill>
                  <a:srgbClr val="1C468E"/>
                </a:solidFill>
              </a:rPr>
              <a:pPr/>
              <a:t>12</a:t>
            </a:fld>
            <a:endParaRPr lang="en-CA" b="1">
              <a:solidFill>
                <a:srgbClr val="1C468E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A73B92-BF1B-E144-4B24-CBC4BCA3C618}"/>
              </a:ext>
            </a:extLst>
          </p:cNvPr>
          <p:cNvGrpSpPr/>
          <p:nvPr/>
        </p:nvGrpSpPr>
        <p:grpSpPr>
          <a:xfrm>
            <a:off x="2669872" y="2296291"/>
            <a:ext cx="2543743" cy="1941939"/>
            <a:chOff x="1115665" y="2334827"/>
            <a:chExt cx="2473470" cy="186327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BEAC095-B22E-BDF7-32B7-3ABAA5F9B1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5665" y="2626759"/>
              <a:ext cx="322571" cy="2221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0D68EB9-150E-F436-EF30-E12C11B9CB46}"/>
                </a:ext>
              </a:extLst>
            </p:cNvPr>
            <p:cNvSpPr txBox="1"/>
            <p:nvPr/>
          </p:nvSpPr>
          <p:spPr>
            <a:xfrm>
              <a:off x="1438236" y="2334827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 pe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98F076A-EB6F-6623-F63E-BC78941E68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68672" y="3125600"/>
              <a:ext cx="322571" cy="2221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E4BCD1-62C6-3C1A-DD40-7CFB92820366}"/>
                </a:ext>
              </a:extLst>
            </p:cNvPr>
            <p:cNvSpPr txBox="1"/>
            <p:nvPr/>
          </p:nvSpPr>
          <p:spPr>
            <a:xfrm>
              <a:off x="2491243" y="2833668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2 pe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80DE516-7E10-AB2B-6D57-B764189C27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9957" y="3774323"/>
              <a:ext cx="667349" cy="4237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D5DF734-429F-7166-C9CA-3D230C941024}"/>
                </a:ext>
              </a:extLst>
            </p:cNvPr>
            <p:cNvSpPr txBox="1"/>
            <p:nvPr/>
          </p:nvSpPr>
          <p:spPr>
            <a:xfrm>
              <a:off x="2997306" y="3470335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3 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1128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rgbClr val="D7DCE4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5D2A51-3210-2B51-8414-47252CC9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D4CC12-487F-1EE3-76C3-E04436B33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26" y="1583343"/>
            <a:ext cx="6770624" cy="4647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C1CE9A-AFB2-3B8A-720E-CD281C96F02B}"/>
              </a:ext>
            </a:extLst>
          </p:cNvPr>
          <p:cNvSpPr txBox="1"/>
          <p:nvPr/>
        </p:nvSpPr>
        <p:spPr>
          <a:xfrm>
            <a:off x="7966421" y="1583343"/>
            <a:ext cx="3315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C468E"/>
                </a:solidFill>
              </a:rPr>
              <a:t>Comparison between results, using bias voltages 2, 3, and 4. 3 is the most recommended by the manual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14960AF-D672-5D1B-CB14-44D4941D1A3E}"/>
              </a:ext>
            </a:extLst>
          </p:cNvPr>
          <p:cNvSpPr txBox="1">
            <a:spLocks/>
          </p:cNvSpPr>
          <p:nvPr/>
        </p:nvSpPr>
        <p:spPr>
          <a:xfrm>
            <a:off x="736600" y="505926"/>
            <a:ext cx="9380794" cy="1316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0" i="0" kern="1200">
                <a:solidFill>
                  <a:srgbClr val="0076B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1C468E"/>
                </a:solidFill>
              </a:rPr>
              <a:t>Noise Reduction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D9232C5-61F7-C08C-6423-6C2B2EF52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>
                <a:solidFill>
                  <a:srgbClr val="1C468E"/>
                </a:solidFill>
              </a:rPr>
              <a:pPr/>
              <a:t>13</a:t>
            </a:fld>
            <a:endParaRPr lang="en-CA" b="1">
              <a:solidFill>
                <a:srgbClr val="1C468E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E394C2-A726-7887-97DA-EEAEB362EF0F}"/>
              </a:ext>
            </a:extLst>
          </p:cNvPr>
          <p:cNvGrpSpPr/>
          <p:nvPr/>
        </p:nvGrpSpPr>
        <p:grpSpPr>
          <a:xfrm>
            <a:off x="2383483" y="2296988"/>
            <a:ext cx="4262944" cy="1822099"/>
            <a:chOff x="1276950" y="2490693"/>
            <a:chExt cx="4262944" cy="1822099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D4F9B9D7-9A02-03C2-D014-3C836272BB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6950" y="2690488"/>
              <a:ext cx="322571" cy="2221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118C36-2CC8-9731-5F43-4F49987138A7}"/>
                </a:ext>
              </a:extLst>
            </p:cNvPr>
            <p:cNvSpPr txBox="1"/>
            <p:nvPr/>
          </p:nvSpPr>
          <p:spPr>
            <a:xfrm>
              <a:off x="1599521" y="2490693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1 pe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2B4174D-DC4F-628B-A3F0-613882DB1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90719" y="3622705"/>
              <a:ext cx="322571" cy="2221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74EB0E-0267-A94C-3186-7B5D98D240BD}"/>
                </a:ext>
              </a:extLst>
            </p:cNvPr>
            <p:cNvSpPr txBox="1"/>
            <p:nvPr/>
          </p:nvSpPr>
          <p:spPr>
            <a:xfrm>
              <a:off x="3356481" y="3335011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2 pe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9E2B50D-8EF3-875F-0A2D-1C24D29744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13546" y="3997464"/>
              <a:ext cx="370677" cy="3153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6A77C5-47F8-3D49-A9AB-EA3B319C7654}"/>
                </a:ext>
              </a:extLst>
            </p:cNvPr>
            <p:cNvSpPr txBox="1"/>
            <p:nvPr/>
          </p:nvSpPr>
          <p:spPr>
            <a:xfrm>
              <a:off x="4948065" y="3666232"/>
              <a:ext cx="591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3 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6209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rgbClr val="D7DCE4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169DA0-8709-30ED-95BF-1A56C71D9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32FBF34-3A7C-473F-647B-61C8DE07577B}"/>
              </a:ext>
            </a:extLst>
          </p:cNvPr>
          <p:cNvSpPr/>
          <p:nvPr/>
        </p:nvSpPr>
        <p:spPr>
          <a:xfrm>
            <a:off x="5140146" y="-34228"/>
            <a:ext cx="594732" cy="68922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EC1D77-B418-C22A-5AD4-1CAA1A9E95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7569" y="200370"/>
            <a:ext cx="9449488" cy="1316076"/>
          </a:xfrm>
        </p:spPr>
        <p:txBody>
          <a:bodyPr/>
          <a:lstStyle/>
          <a:p>
            <a:r>
              <a:rPr lang="en-US" b="1" dirty="0">
                <a:solidFill>
                  <a:srgbClr val="1C468E"/>
                </a:solidFill>
              </a:rPr>
              <a:t>Source Pulse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05004-E9E4-08BC-2808-7D55E8B69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8784" y="6286648"/>
            <a:ext cx="594732" cy="412595"/>
          </a:xfrm>
        </p:spPr>
        <p:txBody>
          <a:bodyPr/>
          <a:lstStyle/>
          <a:p>
            <a:fld id="{86CB4B4D-7CA3-9044-876B-883B54F8677D}" type="slidenum">
              <a:rPr lang="en-CA" smtClean="0"/>
              <a:pPr/>
              <a:t>14</a:t>
            </a:fld>
            <a:endParaRPr lang="en-CA" b="1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59B8E9-597A-450D-FA0A-D01EB872BD1D}"/>
              </a:ext>
            </a:extLst>
          </p:cNvPr>
          <p:cNvGrpSpPr/>
          <p:nvPr/>
        </p:nvGrpSpPr>
        <p:grpSpPr>
          <a:xfrm>
            <a:off x="0" y="-34228"/>
            <a:ext cx="5140146" cy="6892228"/>
            <a:chOff x="7067550" y="-34228"/>
            <a:chExt cx="5124450" cy="689222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7F6E139-0497-D37C-50FF-3D14FF1F0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2" t="62" b="-1"/>
            <a:stretch>
              <a:fillRect/>
            </a:stretch>
          </p:blipFill>
          <p:spPr>
            <a:xfrm>
              <a:off x="7067550" y="-34228"/>
              <a:ext cx="5124450" cy="68922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F5BDF0-3D7D-F345-0328-E1417897CD7E}"/>
                </a:ext>
              </a:extLst>
            </p:cNvPr>
            <p:cNvSpPr txBox="1"/>
            <p:nvPr/>
          </p:nvSpPr>
          <p:spPr>
            <a:xfrm>
              <a:off x="9466920" y="6455899"/>
              <a:ext cx="12419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Energy (</a:t>
              </a:r>
              <a:r>
                <a:rPr lang="en-US" sz="1600" dirty="0" err="1"/>
                <a:t>kev</a:t>
              </a:r>
              <a:r>
                <a:rPr lang="en-US" sz="1600" dirty="0"/>
                <a:t>)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E68B88E-FF10-32F6-97F1-59C08BD34171}"/>
              </a:ext>
            </a:extLst>
          </p:cNvPr>
          <p:cNvGrpSpPr/>
          <p:nvPr/>
        </p:nvGrpSpPr>
        <p:grpSpPr>
          <a:xfrm>
            <a:off x="3652508" y="255725"/>
            <a:ext cx="1893527" cy="1016484"/>
            <a:chOff x="7954073" y="4191019"/>
            <a:chExt cx="1725418" cy="122476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FB148C2-E8BB-BCD9-4828-47EA1B3E95D3}"/>
                </a:ext>
              </a:extLst>
            </p:cNvPr>
            <p:cNvSpPr/>
            <p:nvPr/>
          </p:nvSpPr>
          <p:spPr>
            <a:xfrm>
              <a:off x="7954073" y="4191019"/>
              <a:ext cx="1725418" cy="1224766"/>
            </a:xfrm>
            <a:prstGeom prst="roundRect">
              <a:avLst/>
            </a:prstGeom>
            <a:solidFill>
              <a:srgbClr val="FAFAFA"/>
            </a:solidFill>
            <a:ln>
              <a:solidFill>
                <a:srgbClr val="E9E9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114C53-8D44-234B-9423-A4B4D38FBB00}"/>
                </a:ext>
              </a:extLst>
            </p:cNvPr>
            <p:cNvSpPr txBox="1"/>
            <p:nvPr/>
          </p:nvSpPr>
          <p:spPr>
            <a:xfrm>
              <a:off x="8417134" y="4250268"/>
              <a:ext cx="1126885" cy="1106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LYSO</a:t>
              </a:r>
            </a:p>
            <a:p>
              <a:r>
                <a:rPr lang="en-US" sz="1400" dirty="0" err="1"/>
                <a:t>LuAG</a:t>
              </a:r>
              <a:endParaRPr lang="en-US" sz="1400" dirty="0"/>
            </a:p>
            <a:p>
              <a:r>
                <a:rPr lang="en-US" sz="1400" dirty="0"/>
                <a:t>Smaller </a:t>
              </a:r>
              <a:r>
                <a:rPr lang="en-US" sz="1400" dirty="0" err="1"/>
                <a:t>LuAG</a:t>
              </a:r>
              <a:endParaRPr lang="en-US" sz="1400" dirty="0"/>
            </a:p>
            <a:p>
              <a:r>
                <a:rPr lang="en-US" sz="1400" dirty="0"/>
                <a:t>Lu176</a:t>
              </a:r>
            </a:p>
            <a:p>
              <a:endParaRPr lang="en-US" sz="1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63CFF7A-B022-C156-41B5-101439114495}"/>
                </a:ext>
              </a:extLst>
            </p:cNvPr>
            <p:cNvSpPr txBox="1"/>
            <p:nvPr/>
          </p:nvSpPr>
          <p:spPr>
            <a:xfrm>
              <a:off x="8201815" y="4806345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54E9A1E-CEDE-70F9-B18D-EA5D046C2CF6}"/>
              </a:ext>
            </a:extLst>
          </p:cNvPr>
          <p:cNvGrpSpPr/>
          <p:nvPr/>
        </p:nvGrpSpPr>
        <p:grpSpPr>
          <a:xfrm>
            <a:off x="3848851" y="432979"/>
            <a:ext cx="235069" cy="661976"/>
            <a:chOff x="6722021" y="5531560"/>
            <a:chExt cx="228600" cy="58365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EA492B8-B897-8071-35F9-68962F54659D}"/>
                </a:ext>
              </a:extLst>
            </p:cNvPr>
            <p:cNvSpPr/>
            <p:nvPr/>
          </p:nvSpPr>
          <p:spPr>
            <a:xfrm>
              <a:off x="6722021" y="5531560"/>
              <a:ext cx="228600" cy="8404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8332055-6BC3-E1BD-7429-1F5A4C3B1F15}"/>
                </a:ext>
              </a:extLst>
            </p:cNvPr>
            <p:cNvSpPr/>
            <p:nvPr/>
          </p:nvSpPr>
          <p:spPr>
            <a:xfrm>
              <a:off x="6722021" y="5698094"/>
              <a:ext cx="228600" cy="84049"/>
            </a:xfrm>
            <a:prstGeom prst="rect">
              <a:avLst/>
            </a:prstGeom>
            <a:solidFill>
              <a:srgbClr val="0505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1DA4E0C-90D2-104A-4CD7-4CB501A3B607}"/>
                </a:ext>
              </a:extLst>
            </p:cNvPr>
            <p:cNvSpPr/>
            <p:nvPr/>
          </p:nvSpPr>
          <p:spPr>
            <a:xfrm>
              <a:off x="6722021" y="5864628"/>
              <a:ext cx="228600" cy="84049"/>
            </a:xfrm>
            <a:prstGeom prst="rect">
              <a:avLst/>
            </a:prstGeom>
            <a:solidFill>
              <a:srgbClr val="148A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8D4045D-6D88-5B6C-8284-F4E5C0ACDD51}"/>
                </a:ext>
              </a:extLst>
            </p:cNvPr>
            <p:cNvSpPr/>
            <p:nvPr/>
          </p:nvSpPr>
          <p:spPr>
            <a:xfrm>
              <a:off x="6722021" y="6031162"/>
              <a:ext cx="228600" cy="84049"/>
            </a:xfrm>
            <a:prstGeom prst="rect">
              <a:avLst/>
            </a:prstGeom>
            <a:solidFill>
              <a:srgbClr val="804A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556FB09-A610-0A65-9A9F-2191487518B4}"/>
              </a:ext>
            </a:extLst>
          </p:cNvPr>
          <p:cNvSpPr txBox="1"/>
          <p:nvPr/>
        </p:nvSpPr>
        <p:spPr>
          <a:xfrm>
            <a:off x="1593441" y="4742875"/>
            <a:ext cx="1220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85757"/>
                </a:solidFill>
              </a:rPr>
              <a:t>ROI (𝐸𝛾)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E1195E2-F1B0-3B0B-FD6C-11F6D985AE41}"/>
                  </a:ext>
                </a:extLst>
              </p:cNvPr>
              <p:cNvSpPr txBox="1"/>
              <p:nvPr/>
            </p:nvSpPr>
            <p:spPr>
              <a:xfrm>
                <a:off x="6307569" y="5292616"/>
                <a:ext cx="530356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LuAG</a:t>
                </a:r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: 2.5X2.5X0.3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Smaller </a:t>
                </a:r>
                <a:r>
                  <a:rPr lang="en-US" dirty="0" err="1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LuAG</a:t>
                </a:r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: 1.2X1.2X0.1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LYSO: 0.4X0.4X2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i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i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</a:endParaRPr>
              </a:p>
              <a:p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* Y – axis is offset to see peaks (leftmost plot)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E1195E2-F1B0-3B0B-FD6C-11F6D985A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569" y="5292616"/>
                <a:ext cx="5303568" cy="1200329"/>
              </a:xfrm>
              <a:prstGeom prst="rect">
                <a:avLst/>
              </a:prstGeom>
              <a:blipFill>
                <a:blip r:embed="rId3"/>
                <a:stretch>
                  <a:fillRect l="-1034" t="-2030" b="-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4F8B4AA8-A1A1-5FA2-31A9-706826884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569" y="1161010"/>
            <a:ext cx="5303568" cy="37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11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7E934-3981-E41B-0B31-AC6CFD45F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626004-18C5-F727-E6CD-7F4DC1D03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40" t="11704"/>
          <a:stretch>
            <a:fillRect/>
          </a:stretch>
        </p:blipFill>
        <p:spPr>
          <a:xfrm>
            <a:off x="2694850" y="0"/>
            <a:ext cx="10180723" cy="6858000"/>
          </a:xfrm>
          <a:prstGeom prst="rect">
            <a:avLst/>
          </a:prstGeom>
          <a:ln>
            <a:solidFill>
              <a:srgbClr val="353C4A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6DECAD-A217-37FE-DBDB-071B5B79B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04752"/>
            <a:ext cx="2694850" cy="3553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8513B8-DD2D-6428-8608-DE84B4FA3A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694850" cy="33306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A98505-53FA-D6FF-DB6C-FCD74BE10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7" b="89905" l="8557" r="89933">
                        <a14:foregroundMark x1="9732" y1="62934" x2="8557" y2="71609"/>
                        <a14:foregroundMark x1="8557" y1="71609" x2="12752" y2="723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6364" y="3747392"/>
            <a:ext cx="2508058" cy="2667968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EBD678F-6DCC-248F-204F-EAD71193F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3109" y="256892"/>
            <a:ext cx="9380794" cy="131607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Design: Inside CTBT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42529D-39CB-631F-94C1-BD34F00B1818}"/>
              </a:ext>
            </a:extLst>
          </p:cNvPr>
          <p:cNvSpPr txBox="1"/>
          <p:nvPr/>
        </p:nvSpPr>
        <p:spPr>
          <a:xfrm>
            <a:off x="9642673" y="2403033"/>
            <a:ext cx="1565927" cy="369332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rgbClr val="FFFFCC"/>
                </a:solidFill>
              </a:rPr>
              <a:t>LuAg</a:t>
            </a:r>
            <a:r>
              <a:rPr lang="en-US" b="1">
                <a:solidFill>
                  <a:srgbClr val="FFFFCC"/>
                </a:solidFill>
              </a:rPr>
              <a:t>  source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87A024-153B-16B0-1665-B3451616C8B5}"/>
              </a:ext>
            </a:extLst>
          </p:cNvPr>
          <p:cNvSpPr txBox="1"/>
          <p:nvPr/>
        </p:nvSpPr>
        <p:spPr>
          <a:xfrm>
            <a:off x="9642673" y="1829980"/>
            <a:ext cx="1565927" cy="36933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chemeClr val="bg1">
                    <a:lumMod val="95000"/>
                  </a:schemeClr>
                </a:solidFill>
              </a:rPr>
              <a:t>SiPM</a:t>
            </a:r>
            <a:endParaRPr lang="en-US" b="1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2" name="Graphic 31" descr="Badge 1 outline">
            <a:extLst>
              <a:ext uri="{FF2B5EF4-FFF2-40B4-BE49-F238E27FC236}">
                <a16:creationId xmlns:a16="http://schemas.microsoft.com/office/drawing/2014/main" id="{644D40A6-86E8-A3FF-364F-DDA795AF7B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30283" y="1806732"/>
            <a:ext cx="425368" cy="425368"/>
          </a:xfrm>
          <a:prstGeom prst="rect">
            <a:avLst/>
          </a:prstGeom>
        </p:spPr>
      </p:pic>
      <p:pic>
        <p:nvPicPr>
          <p:cNvPr id="33" name="Graphic 32" descr="Badge outline">
            <a:extLst>
              <a:ext uri="{FF2B5EF4-FFF2-40B4-BE49-F238E27FC236}">
                <a16:creationId xmlns:a16="http://schemas.microsoft.com/office/drawing/2014/main" id="{151B724F-0DF4-29DB-4FDD-C6824FF54C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30280" y="2388963"/>
            <a:ext cx="425371" cy="425371"/>
          </a:xfrm>
          <a:prstGeom prst="rect">
            <a:avLst/>
          </a:prstGeom>
        </p:spPr>
      </p:pic>
      <p:pic>
        <p:nvPicPr>
          <p:cNvPr id="34" name="Graphic 33" descr="Badge 3 outline">
            <a:extLst>
              <a:ext uri="{FF2B5EF4-FFF2-40B4-BE49-F238E27FC236}">
                <a16:creationId xmlns:a16="http://schemas.microsoft.com/office/drawing/2014/main" id="{D7F5E1A1-B928-3880-73AC-4882E61C3A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23701" y="2948067"/>
            <a:ext cx="425369" cy="42536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F852502-4E98-481F-110F-7F5ACDECD3AD}"/>
              </a:ext>
            </a:extLst>
          </p:cNvPr>
          <p:cNvSpPr txBox="1"/>
          <p:nvPr/>
        </p:nvSpPr>
        <p:spPr>
          <a:xfrm>
            <a:off x="9642672" y="2976086"/>
            <a:ext cx="1565927" cy="369332"/>
          </a:xfrm>
          <a:prstGeom prst="rect">
            <a:avLst/>
          </a:prstGeom>
          <a:noFill/>
          <a:ln w="38100">
            <a:solidFill>
              <a:srgbClr val="B3FFB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B3FFB5"/>
                </a:solidFill>
              </a:rPr>
              <a:t>Mylar foil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4BB4A9-4D5A-9BC3-752D-874621F84C8E}"/>
              </a:ext>
            </a:extLst>
          </p:cNvPr>
          <p:cNvSpPr txBox="1"/>
          <p:nvPr/>
        </p:nvSpPr>
        <p:spPr>
          <a:xfrm>
            <a:off x="9645246" y="3544218"/>
            <a:ext cx="1565927" cy="369332"/>
          </a:xfrm>
          <a:prstGeom prst="rect">
            <a:avLst/>
          </a:prstGeom>
          <a:noFill/>
          <a:ln w="38100">
            <a:solidFill>
              <a:srgbClr val="CC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SiPM</a:t>
            </a:r>
            <a:r>
              <a:rPr lang="en-US" b="1">
                <a:solidFill>
                  <a:schemeClr val="accent1">
                    <a:lumMod val="20000"/>
                    <a:lumOff val="80000"/>
                  </a:schemeClr>
                </a:solidFill>
              </a:rPr>
              <a:t> Holder</a:t>
            </a:r>
          </a:p>
        </p:txBody>
      </p:sp>
      <p:pic>
        <p:nvPicPr>
          <p:cNvPr id="41" name="Graphic 40" descr="Badge 4 outline">
            <a:extLst>
              <a:ext uri="{FF2B5EF4-FFF2-40B4-BE49-F238E27FC236}">
                <a16:creationId xmlns:a16="http://schemas.microsoft.com/office/drawing/2014/main" id="{E88107AE-2149-26AA-355C-E6A1612CD1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30284" y="3534707"/>
            <a:ext cx="425370" cy="425370"/>
          </a:xfrm>
          <a:prstGeom prst="rect">
            <a:avLst/>
          </a:prstGeom>
        </p:spPr>
      </p:pic>
      <p:pic>
        <p:nvPicPr>
          <p:cNvPr id="42" name="Graphic 41" descr="Badge 1 outline">
            <a:extLst>
              <a:ext uri="{FF2B5EF4-FFF2-40B4-BE49-F238E27FC236}">
                <a16:creationId xmlns:a16="http://schemas.microsoft.com/office/drawing/2014/main" id="{281B5F76-C06A-1AD6-94D5-1DC2605AC8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84044" y="1468804"/>
            <a:ext cx="425368" cy="425368"/>
          </a:xfrm>
          <a:prstGeom prst="rect">
            <a:avLst/>
          </a:prstGeom>
        </p:spPr>
      </p:pic>
      <p:pic>
        <p:nvPicPr>
          <p:cNvPr id="43" name="Graphic 42" descr="Badge outline">
            <a:extLst>
              <a:ext uri="{FF2B5EF4-FFF2-40B4-BE49-F238E27FC236}">
                <a16:creationId xmlns:a16="http://schemas.microsoft.com/office/drawing/2014/main" id="{C1F39F3D-60CD-101C-8D8D-3715CB32BA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25078" y="3429256"/>
            <a:ext cx="425371" cy="425371"/>
          </a:xfrm>
          <a:prstGeom prst="rect">
            <a:avLst/>
          </a:prstGeom>
        </p:spPr>
      </p:pic>
      <p:pic>
        <p:nvPicPr>
          <p:cNvPr id="44" name="Graphic 43" descr="Badge 3 outline">
            <a:extLst>
              <a:ext uri="{FF2B5EF4-FFF2-40B4-BE49-F238E27FC236}">
                <a16:creationId xmlns:a16="http://schemas.microsoft.com/office/drawing/2014/main" id="{903185C4-6CEE-BF1E-A4F0-E0B862DB81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31757" y="3869092"/>
            <a:ext cx="425369" cy="425369"/>
          </a:xfrm>
          <a:prstGeom prst="rect">
            <a:avLst/>
          </a:prstGeom>
        </p:spPr>
      </p:pic>
      <p:pic>
        <p:nvPicPr>
          <p:cNvPr id="45" name="Graphic 44" descr="Badge 4 outline">
            <a:extLst>
              <a:ext uri="{FF2B5EF4-FFF2-40B4-BE49-F238E27FC236}">
                <a16:creationId xmlns:a16="http://schemas.microsoft.com/office/drawing/2014/main" id="{6FA6671A-40A5-AC21-A261-BAD378DB39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26232" y="4694272"/>
            <a:ext cx="425370" cy="42537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1DDF75-3AAD-0FB5-02CD-07F80D587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94634" y="6188513"/>
            <a:ext cx="594732" cy="412595"/>
          </a:xfrm>
        </p:spPr>
        <p:txBody>
          <a:bodyPr/>
          <a:lstStyle/>
          <a:p>
            <a:fld id="{86CB4B4D-7CA3-9044-876B-883B54F8677D}" type="slidenum">
              <a:rPr lang="en-CA" smtClean="0">
                <a:solidFill>
                  <a:schemeClr val="bg1"/>
                </a:solidFill>
              </a:rPr>
              <a:pPr/>
              <a:t>15</a:t>
            </a:fld>
            <a:endParaRPr lang="en-CA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22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60E5A-6A5C-FCE9-8087-CB7B39221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884A26-A40C-6DF1-6F06-3C54096ED7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16357"/>
          <a:stretch>
            <a:fillRect/>
          </a:stretch>
        </p:blipFill>
        <p:spPr>
          <a:xfrm>
            <a:off x="1" y="0"/>
            <a:ext cx="10248900" cy="72400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5B18ABA-B530-F989-0C02-EA0BDB1B6C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879" y="310225"/>
            <a:ext cx="9380794" cy="131607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Design: Inside CTBT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9F552E-3ACD-61EB-18E4-9ABC4D8BE988}"/>
              </a:ext>
            </a:extLst>
          </p:cNvPr>
          <p:cNvSpPr txBox="1"/>
          <p:nvPr/>
        </p:nvSpPr>
        <p:spPr>
          <a:xfrm>
            <a:off x="8484984" y="5509458"/>
            <a:ext cx="1565927" cy="369332"/>
          </a:xfrm>
          <a:prstGeom prst="rect">
            <a:avLst/>
          </a:prstGeom>
          <a:noFill/>
          <a:ln w="38100">
            <a:solidFill>
              <a:srgbClr val="CC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SiPM</a:t>
            </a:r>
            <a:r>
              <a:rPr lang="en-US" b="1">
                <a:solidFill>
                  <a:schemeClr val="accent1">
                    <a:lumMod val="20000"/>
                    <a:lumOff val="80000"/>
                  </a:schemeClr>
                </a:solidFill>
              </a:rPr>
              <a:t> Holder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DB434D-58AD-B223-5797-D72A60637E86}"/>
              </a:ext>
            </a:extLst>
          </p:cNvPr>
          <p:cNvSpPr txBox="1"/>
          <p:nvPr/>
        </p:nvSpPr>
        <p:spPr>
          <a:xfrm>
            <a:off x="5892106" y="6056758"/>
            <a:ext cx="1565927" cy="369332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rgbClr val="FFFFCC"/>
                </a:solidFill>
              </a:rPr>
              <a:t>LuAg</a:t>
            </a:r>
            <a:r>
              <a:rPr lang="en-US" b="1">
                <a:solidFill>
                  <a:srgbClr val="FFFFCC"/>
                </a:solidFill>
              </a:rPr>
              <a:t>  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C4981-919F-4B60-E403-71690A55E4AA}"/>
              </a:ext>
            </a:extLst>
          </p:cNvPr>
          <p:cNvSpPr txBox="1"/>
          <p:nvPr/>
        </p:nvSpPr>
        <p:spPr>
          <a:xfrm>
            <a:off x="5892106" y="5483705"/>
            <a:ext cx="1565927" cy="36933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chemeClr val="bg1">
                    <a:lumMod val="95000"/>
                  </a:schemeClr>
                </a:solidFill>
              </a:rPr>
              <a:t>SiPM</a:t>
            </a:r>
            <a:endParaRPr lang="en-US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C573AB-979B-09DD-76CF-0878FBD13008}"/>
              </a:ext>
            </a:extLst>
          </p:cNvPr>
          <p:cNvSpPr txBox="1"/>
          <p:nvPr/>
        </p:nvSpPr>
        <p:spPr>
          <a:xfrm>
            <a:off x="8469329" y="6095802"/>
            <a:ext cx="1565927" cy="369332"/>
          </a:xfrm>
          <a:prstGeom prst="rect">
            <a:avLst/>
          </a:prstGeom>
          <a:noFill/>
          <a:ln w="38100">
            <a:solidFill>
              <a:srgbClr val="FFC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rgbClr val="FFCCFF"/>
                </a:solidFill>
              </a:rPr>
              <a:t>SiPM</a:t>
            </a:r>
            <a:r>
              <a:rPr lang="en-US" b="1">
                <a:solidFill>
                  <a:srgbClr val="FFCCFF"/>
                </a:solidFill>
              </a:rPr>
              <a:t> Collar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D10CF4-4649-2A1A-2C11-9E65835750AF}"/>
              </a:ext>
            </a:extLst>
          </p:cNvPr>
          <p:cNvSpPr txBox="1"/>
          <p:nvPr/>
        </p:nvSpPr>
        <p:spPr>
          <a:xfrm>
            <a:off x="6962454" y="683916"/>
            <a:ext cx="1565927" cy="369332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Detector 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FFFCBF-D984-55C0-8D0E-5A9E1512D6C2}"/>
              </a:ext>
            </a:extLst>
          </p:cNvPr>
          <p:cNvSpPr txBox="1"/>
          <p:nvPr/>
        </p:nvSpPr>
        <p:spPr>
          <a:xfrm>
            <a:off x="677567" y="2200837"/>
            <a:ext cx="1565927" cy="369332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2">
                    <a:lumMod val="75000"/>
                  </a:schemeClr>
                </a:solidFill>
              </a:rPr>
              <a:t>Detector 11</a:t>
            </a:r>
          </a:p>
        </p:txBody>
      </p:sp>
      <p:pic>
        <p:nvPicPr>
          <p:cNvPr id="16" name="Graphic 15" descr="Badge 1 outline">
            <a:extLst>
              <a:ext uri="{FF2B5EF4-FFF2-40B4-BE49-F238E27FC236}">
                <a16:creationId xmlns:a16="http://schemas.microsoft.com/office/drawing/2014/main" id="{2AE2273E-6D57-F6E9-D416-E5B035F75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79313" y="1626301"/>
            <a:ext cx="369333" cy="369333"/>
          </a:xfrm>
          <a:prstGeom prst="rect">
            <a:avLst/>
          </a:prstGeom>
        </p:spPr>
      </p:pic>
      <p:pic>
        <p:nvPicPr>
          <p:cNvPr id="18" name="Graphic 17" descr="Badge outline">
            <a:extLst>
              <a:ext uri="{FF2B5EF4-FFF2-40B4-BE49-F238E27FC236}">
                <a16:creationId xmlns:a16="http://schemas.microsoft.com/office/drawing/2014/main" id="{9CF79448-C772-85D7-EFC8-E850E1F81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1766" y="2948586"/>
            <a:ext cx="425370" cy="425370"/>
          </a:xfrm>
          <a:prstGeom prst="rect">
            <a:avLst/>
          </a:prstGeom>
        </p:spPr>
      </p:pic>
      <p:pic>
        <p:nvPicPr>
          <p:cNvPr id="20" name="Graphic 19" descr="Badge 3 outline">
            <a:extLst>
              <a:ext uri="{FF2B5EF4-FFF2-40B4-BE49-F238E27FC236}">
                <a16:creationId xmlns:a16="http://schemas.microsoft.com/office/drawing/2014/main" id="{756DCEBE-2431-FA6B-76C0-B39CE1A722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37109" y="2766110"/>
            <a:ext cx="425369" cy="425369"/>
          </a:xfrm>
          <a:prstGeom prst="rect">
            <a:avLst/>
          </a:prstGeom>
        </p:spPr>
      </p:pic>
      <p:pic>
        <p:nvPicPr>
          <p:cNvPr id="22" name="Graphic 21" descr="Badge 4 outline">
            <a:extLst>
              <a:ext uri="{FF2B5EF4-FFF2-40B4-BE49-F238E27FC236}">
                <a16:creationId xmlns:a16="http://schemas.microsoft.com/office/drawing/2014/main" id="{E82EDEEE-0B09-9462-4723-09C22D50B1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6000" y="3749393"/>
            <a:ext cx="425370" cy="425370"/>
          </a:xfrm>
          <a:prstGeom prst="rect">
            <a:avLst/>
          </a:prstGeom>
        </p:spPr>
      </p:pic>
      <p:pic>
        <p:nvPicPr>
          <p:cNvPr id="25" name="Graphic 24" descr="Badge 1 outline">
            <a:extLst>
              <a:ext uri="{FF2B5EF4-FFF2-40B4-BE49-F238E27FC236}">
                <a16:creationId xmlns:a16="http://schemas.microsoft.com/office/drawing/2014/main" id="{A10170FE-3D2B-A360-0D54-AEA2C6B221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24426" y="5530412"/>
            <a:ext cx="425368" cy="425368"/>
          </a:xfrm>
          <a:prstGeom prst="rect">
            <a:avLst/>
          </a:prstGeom>
        </p:spPr>
      </p:pic>
      <p:pic>
        <p:nvPicPr>
          <p:cNvPr id="26" name="Graphic 25" descr="Badge outline">
            <a:extLst>
              <a:ext uri="{FF2B5EF4-FFF2-40B4-BE49-F238E27FC236}">
                <a16:creationId xmlns:a16="http://schemas.microsoft.com/office/drawing/2014/main" id="{323A4A7A-36B8-2A62-CE3B-6B64DAC6EA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24422" y="5997930"/>
            <a:ext cx="425371" cy="425371"/>
          </a:xfrm>
          <a:prstGeom prst="rect">
            <a:avLst/>
          </a:prstGeom>
        </p:spPr>
      </p:pic>
      <p:pic>
        <p:nvPicPr>
          <p:cNvPr id="27" name="Graphic 26" descr="Badge 3 outline">
            <a:extLst>
              <a:ext uri="{FF2B5EF4-FFF2-40B4-BE49-F238E27FC236}">
                <a16:creationId xmlns:a16="http://schemas.microsoft.com/office/drawing/2014/main" id="{FE3BDA2C-7CBF-BAF2-0B29-3FC1AAA8E4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30322" y="5058334"/>
            <a:ext cx="425371" cy="425371"/>
          </a:xfrm>
          <a:prstGeom prst="rect">
            <a:avLst/>
          </a:prstGeom>
        </p:spPr>
      </p:pic>
      <p:pic>
        <p:nvPicPr>
          <p:cNvPr id="28" name="Graphic 27" descr="Badge 4 outline">
            <a:extLst>
              <a:ext uri="{FF2B5EF4-FFF2-40B4-BE49-F238E27FC236}">
                <a16:creationId xmlns:a16="http://schemas.microsoft.com/office/drawing/2014/main" id="{50554E43-F401-8EFD-A0E4-6F1FCADC6D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30322" y="5549049"/>
            <a:ext cx="425370" cy="4253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70D462D-1473-F38C-A18F-89C9C09A1E17}"/>
              </a:ext>
            </a:extLst>
          </p:cNvPr>
          <p:cNvSpPr txBox="1"/>
          <p:nvPr/>
        </p:nvSpPr>
        <p:spPr>
          <a:xfrm>
            <a:off x="10448874" y="1376755"/>
            <a:ext cx="14780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F3743"/>
                </a:solidFill>
              </a:rPr>
              <a:t>Special thanks to Stephen Stankiewicz for the design and CAM aspect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A573E7B5-903F-DEC9-05BE-F2E0972D3B79}"/>
              </a:ext>
            </a:extLst>
          </p:cNvPr>
          <p:cNvCxnSpPr>
            <a:cxnSpLocks/>
          </p:cNvCxnSpPr>
          <p:nvPr/>
        </p:nvCxnSpPr>
        <p:spPr>
          <a:xfrm rot="5400000">
            <a:off x="5314086" y="3184320"/>
            <a:ext cx="458758" cy="412658"/>
          </a:xfrm>
          <a:prstGeom prst="bentConnector3">
            <a:avLst>
              <a:gd name="adj1" fmla="val 50000"/>
            </a:avLst>
          </a:prstGeom>
          <a:ln w="38100">
            <a:solidFill>
              <a:srgbClr val="B3FFB5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EA232F2-1927-BBEE-5E4E-B9367BDF2C9E}"/>
              </a:ext>
            </a:extLst>
          </p:cNvPr>
          <p:cNvSpPr txBox="1"/>
          <p:nvPr/>
        </p:nvSpPr>
        <p:spPr>
          <a:xfrm>
            <a:off x="8469330" y="4951548"/>
            <a:ext cx="1565927" cy="369332"/>
          </a:xfrm>
          <a:prstGeom prst="rect">
            <a:avLst/>
          </a:prstGeom>
          <a:noFill/>
          <a:ln w="38100">
            <a:solidFill>
              <a:srgbClr val="B3FFB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B3FFB5"/>
                </a:solidFill>
              </a:rPr>
              <a:t>Mylar foil</a:t>
            </a:r>
          </a:p>
        </p:txBody>
      </p:sp>
      <p:pic>
        <p:nvPicPr>
          <p:cNvPr id="37" name="Graphic 36" descr="Badge 5 outline">
            <a:extLst>
              <a:ext uri="{FF2B5EF4-FFF2-40B4-BE49-F238E27FC236}">
                <a16:creationId xmlns:a16="http://schemas.microsoft.com/office/drawing/2014/main" id="{152C93F9-2CB1-0F2C-D2AE-AB8AC39985F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830322" y="6039764"/>
            <a:ext cx="425370" cy="425370"/>
          </a:xfrm>
          <a:prstGeom prst="rect">
            <a:avLst/>
          </a:prstGeom>
        </p:spPr>
      </p:pic>
      <p:pic>
        <p:nvPicPr>
          <p:cNvPr id="39" name="Graphic 38" descr="Badge 5 outline">
            <a:extLst>
              <a:ext uri="{FF2B5EF4-FFF2-40B4-BE49-F238E27FC236}">
                <a16:creationId xmlns:a16="http://schemas.microsoft.com/office/drawing/2014/main" id="{2B77A2EF-FB00-396A-2F0C-400C49569C4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458033" y="3818997"/>
            <a:ext cx="425370" cy="425370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1A45126-A85E-7368-AB5B-17B453A86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>
                <a:solidFill>
                  <a:srgbClr val="656B74"/>
                </a:solidFill>
              </a:rPr>
              <a:pPr/>
              <a:t>16</a:t>
            </a:fld>
            <a:endParaRPr lang="en-CA" b="1">
              <a:solidFill>
                <a:srgbClr val="656B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07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1C468E"/>
          </a:fgClr>
          <a:bgClr>
            <a:srgbClr val="2F374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3FF51F-66B2-0833-7EA5-DB6D7CD795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Design: Inside CTBT  </a:t>
            </a:r>
          </a:p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CC31A69-6BF0-CBDE-78BA-FF5A0A05E320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736600" y="1828800"/>
                <a:ext cx="10622660" cy="4508276"/>
              </a:xfrm>
            </p:spPr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Mass attenuation coefficient for the </a:t>
                </a:r>
                <a:r>
                  <a:rPr lang="en-US" dirty="0" err="1">
                    <a:solidFill>
                      <a:schemeClr val="bg1"/>
                    </a:solidFill>
                  </a:rPr>
                  <a:t>SiPM</a:t>
                </a:r>
                <a:r>
                  <a:rPr lang="en-US" dirty="0">
                    <a:solidFill>
                      <a:schemeClr val="bg1"/>
                    </a:solidFill>
                  </a:rPr>
                  <a:t> handle:  5.083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at 82keV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Material: Acrylic Plastic (attenuation length: 0.23cm)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Need to consider 3 designs: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CC31A69-6BF0-CBDE-78BA-FF5A0A05E3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736600" y="1828800"/>
                <a:ext cx="10622660" cy="4508276"/>
              </a:xfrm>
              <a:blipFill>
                <a:blip r:embed="rId2"/>
                <a:stretch>
                  <a:fillRect l="-1206" t="-2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DBE4A6C5-DE40-36B9-3D43-017E9E870026}"/>
              </a:ext>
            </a:extLst>
          </p:cNvPr>
          <p:cNvSpPr/>
          <p:nvPr/>
        </p:nvSpPr>
        <p:spPr>
          <a:xfrm>
            <a:off x="1537142" y="4082938"/>
            <a:ext cx="2601685" cy="15526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F3743"/>
                </a:solidFill>
              </a:rPr>
              <a:t>Light guides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EFDB59-56AB-6512-1EF8-A711290C29A4}"/>
              </a:ext>
            </a:extLst>
          </p:cNvPr>
          <p:cNvSpPr/>
          <p:nvPr/>
        </p:nvSpPr>
        <p:spPr>
          <a:xfrm>
            <a:off x="4795157" y="4648535"/>
            <a:ext cx="2601685" cy="15526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2F3743"/>
                </a:solidFill>
              </a:rPr>
              <a:t>Strap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C76A96-5D7C-08EE-95A6-ADBC88BC7140}"/>
              </a:ext>
            </a:extLst>
          </p:cNvPr>
          <p:cNvSpPr/>
          <p:nvPr/>
        </p:nvSpPr>
        <p:spPr>
          <a:xfrm>
            <a:off x="8053173" y="4082938"/>
            <a:ext cx="2601685" cy="15526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2F3743"/>
                </a:solidFill>
              </a:rPr>
              <a:t>Facing only a singular </a:t>
            </a:r>
            <a:r>
              <a:rPr lang="en-US" err="1">
                <a:solidFill>
                  <a:srgbClr val="2F3743"/>
                </a:solidFill>
              </a:rPr>
              <a:t>HPGe</a:t>
            </a:r>
            <a:r>
              <a:rPr lang="en-US">
                <a:solidFill>
                  <a:srgbClr val="2F3743"/>
                </a:solidFill>
              </a:rPr>
              <a:t> detector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A5F9F9-2092-A692-7052-83EA3217E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>
                <a:solidFill>
                  <a:schemeClr val="bg1"/>
                </a:solidFill>
              </a:rPr>
              <a:pPr/>
              <a:t>17</a:t>
            </a:fld>
            <a:endParaRPr lang="en-CA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07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1C468E"/>
          </a:fgClr>
          <a:bgClr>
            <a:srgbClr val="2F374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E6D21C-08F5-FFB4-8805-CBA7B411C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3961B21-3C91-720E-A6F7-DD0FD3C21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157" y="4521963"/>
            <a:ext cx="2482063" cy="15494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B738D58-57A6-ED6C-6FC7-6E1098AFA3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40" b="8282"/>
          <a:stretch>
            <a:fillRect/>
          </a:stretch>
        </p:blipFill>
        <p:spPr>
          <a:xfrm>
            <a:off x="8973710" y="4521963"/>
            <a:ext cx="2389829" cy="162558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8A6673-4FB2-1650-451B-959C546CAD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Design: Inside CTBT 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ADF2E6-DB0A-0AD2-FDCD-23F6A29C3EF7}"/>
              </a:ext>
            </a:extLst>
          </p:cNvPr>
          <p:cNvSpPr/>
          <p:nvPr/>
        </p:nvSpPr>
        <p:spPr>
          <a:xfrm>
            <a:off x="907596" y="1772713"/>
            <a:ext cx="2601685" cy="15526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2F3743"/>
                </a:solidFill>
              </a:rPr>
              <a:t>Light guides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9F2FF-5CE5-28D7-453D-0434DFA1D279}"/>
              </a:ext>
            </a:extLst>
          </p:cNvPr>
          <p:cNvSpPr/>
          <p:nvPr/>
        </p:nvSpPr>
        <p:spPr>
          <a:xfrm>
            <a:off x="4795157" y="1772713"/>
            <a:ext cx="2601685" cy="15526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2F3743"/>
                </a:solidFill>
              </a:rPr>
              <a:t>Strap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311785-7AE2-D47F-3AFE-23C4C42A7994}"/>
              </a:ext>
            </a:extLst>
          </p:cNvPr>
          <p:cNvSpPr/>
          <p:nvPr/>
        </p:nvSpPr>
        <p:spPr>
          <a:xfrm>
            <a:off x="8682719" y="1772713"/>
            <a:ext cx="2601685" cy="15526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2F3743"/>
                </a:solidFill>
              </a:rPr>
              <a:t>Facing only a singular </a:t>
            </a:r>
            <a:r>
              <a:rPr lang="en-US" err="1">
                <a:solidFill>
                  <a:srgbClr val="2F3743"/>
                </a:solidFill>
              </a:rPr>
              <a:t>HPGe</a:t>
            </a:r>
            <a:r>
              <a:rPr lang="en-US">
                <a:solidFill>
                  <a:srgbClr val="2F3743"/>
                </a:solidFill>
              </a:rPr>
              <a:t> detector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04C357-5FBF-E366-C1AA-5EA8322AC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>
                <a:solidFill>
                  <a:schemeClr val="bg1"/>
                </a:solidFill>
              </a:rPr>
              <a:pPr/>
              <a:t>18</a:t>
            </a:fld>
            <a:endParaRPr lang="en-CA" b="1">
              <a:solidFill>
                <a:schemeClr val="bg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689532-5B29-033D-0F76-5F814B8EBF4A}"/>
              </a:ext>
            </a:extLst>
          </p:cNvPr>
          <p:cNvCxnSpPr>
            <a:cxnSpLocks/>
          </p:cNvCxnSpPr>
          <p:nvPr/>
        </p:nvCxnSpPr>
        <p:spPr>
          <a:xfrm flipH="1">
            <a:off x="6048374" y="3532612"/>
            <a:ext cx="1" cy="789411"/>
          </a:xfrm>
          <a:prstGeom prst="straightConnector1">
            <a:avLst/>
          </a:prstGeom>
          <a:ln w="76200">
            <a:solidFill>
              <a:srgbClr val="FFFF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961E7A-0B6F-CF96-F9A1-9E7E392BBAC7}"/>
              </a:ext>
            </a:extLst>
          </p:cNvPr>
          <p:cNvCxnSpPr>
            <a:cxnSpLocks/>
          </p:cNvCxnSpPr>
          <p:nvPr/>
        </p:nvCxnSpPr>
        <p:spPr>
          <a:xfrm flipH="1">
            <a:off x="2160811" y="3518813"/>
            <a:ext cx="1" cy="798936"/>
          </a:xfrm>
          <a:prstGeom prst="straightConnector1">
            <a:avLst/>
          </a:prstGeom>
          <a:ln w="76200">
            <a:solidFill>
              <a:srgbClr val="FFFF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F12750-994A-7F25-69FF-1E71F7A9DD92}"/>
              </a:ext>
            </a:extLst>
          </p:cNvPr>
          <p:cNvCxnSpPr>
            <a:cxnSpLocks/>
          </p:cNvCxnSpPr>
          <p:nvPr/>
        </p:nvCxnSpPr>
        <p:spPr>
          <a:xfrm flipH="1">
            <a:off x="10117392" y="3523575"/>
            <a:ext cx="1" cy="789411"/>
          </a:xfrm>
          <a:prstGeom prst="straightConnector1">
            <a:avLst/>
          </a:prstGeom>
          <a:ln w="76200">
            <a:solidFill>
              <a:srgbClr val="FFFF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Multiplication Sign 17">
            <a:extLst>
              <a:ext uri="{FF2B5EF4-FFF2-40B4-BE49-F238E27FC236}">
                <a16:creationId xmlns:a16="http://schemas.microsoft.com/office/drawing/2014/main" id="{69BAC016-A903-B862-75AD-247BF431B16B}"/>
              </a:ext>
            </a:extLst>
          </p:cNvPr>
          <p:cNvSpPr/>
          <p:nvPr/>
        </p:nvSpPr>
        <p:spPr>
          <a:xfrm>
            <a:off x="5218922" y="4674960"/>
            <a:ext cx="1634532" cy="1385979"/>
          </a:xfrm>
          <a:prstGeom prst="mathMultiply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ication Sign 18">
            <a:extLst>
              <a:ext uri="{FF2B5EF4-FFF2-40B4-BE49-F238E27FC236}">
                <a16:creationId xmlns:a16="http://schemas.microsoft.com/office/drawing/2014/main" id="{9438804B-843D-C70F-9F67-B44418E82A74}"/>
              </a:ext>
            </a:extLst>
          </p:cNvPr>
          <p:cNvSpPr/>
          <p:nvPr/>
        </p:nvSpPr>
        <p:spPr>
          <a:xfrm>
            <a:off x="9300334" y="4674960"/>
            <a:ext cx="1736580" cy="1385979"/>
          </a:xfrm>
          <a:prstGeom prst="mathMultiply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544913-C143-18CE-D2D5-8EC56AE4B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57" y="4565269"/>
            <a:ext cx="2676108" cy="153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4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29303D"/>
            </a:gs>
            <a:gs pos="17000">
              <a:srgbClr val="383F4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C28702-E34E-E976-6BAF-A91DD3D0A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986D9A5-DE76-8546-2352-985497C253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2632" cy="701748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4C1D3C2-AC48-F0A6-A991-5901E73A4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>
                <a:solidFill>
                  <a:schemeClr val="bg1"/>
                </a:solidFill>
              </a:rPr>
              <a:pPr/>
              <a:t>19</a:t>
            </a:fld>
            <a:endParaRPr lang="en-CA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FD596-F33C-EC3F-518E-F55D46D9FC7B}"/>
              </a:ext>
            </a:extLst>
          </p:cNvPr>
          <p:cNvSpPr txBox="1"/>
          <p:nvPr/>
        </p:nvSpPr>
        <p:spPr>
          <a:xfrm>
            <a:off x="1373268" y="2132534"/>
            <a:ext cx="1565927" cy="369332"/>
          </a:xfrm>
          <a:prstGeom prst="rect">
            <a:avLst/>
          </a:prstGeom>
          <a:noFill/>
          <a:ln w="38100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LuAG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clip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14327-0BF5-8D40-7182-8DE2AB829523}"/>
              </a:ext>
            </a:extLst>
          </p:cNvPr>
          <p:cNvSpPr txBox="1"/>
          <p:nvPr/>
        </p:nvSpPr>
        <p:spPr>
          <a:xfrm>
            <a:off x="1373268" y="1004360"/>
            <a:ext cx="1565927" cy="369332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rgbClr val="FFFFCC"/>
                </a:solidFill>
              </a:rPr>
              <a:t>LuAg</a:t>
            </a:r>
            <a:r>
              <a:rPr lang="en-US" b="1">
                <a:solidFill>
                  <a:srgbClr val="FFFFCC"/>
                </a:solidFill>
              </a:rPr>
              <a:t>  source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AACDA-F6FD-F065-E489-78BB033EB2F3}"/>
              </a:ext>
            </a:extLst>
          </p:cNvPr>
          <p:cNvSpPr txBox="1"/>
          <p:nvPr/>
        </p:nvSpPr>
        <p:spPr>
          <a:xfrm>
            <a:off x="1373268" y="431307"/>
            <a:ext cx="1565927" cy="36933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err="1">
                <a:solidFill>
                  <a:schemeClr val="bg1">
                    <a:lumMod val="95000"/>
                  </a:schemeClr>
                </a:solidFill>
              </a:rPr>
              <a:t>SiPM</a:t>
            </a:r>
            <a:endParaRPr lang="en-US" b="1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Graphic 4" descr="Badge 1 outline">
            <a:extLst>
              <a:ext uri="{FF2B5EF4-FFF2-40B4-BE49-F238E27FC236}">
                <a16:creationId xmlns:a16="http://schemas.microsoft.com/office/drawing/2014/main" id="{5BA90FE9-091A-87C4-D1AE-4A8DDF479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586" y="403289"/>
            <a:ext cx="425368" cy="425368"/>
          </a:xfrm>
          <a:prstGeom prst="rect">
            <a:avLst/>
          </a:prstGeom>
        </p:spPr>
      </p:pic>
      <p:pic>
        <p:nvPicPr>
          <p:cNvPr id="6" name="Graphic 5" descr="Badge outline">
            <a:extLst>
              <a:ext uri="{FF2B5EF4-FFF2-40B4-BE49-F238E27FC236}">
                <a16:creationId xmlns:a16="http://schemas.microsoft.com/office/drawing/2014/main" id="{5817140D-8DC9-25E8-25C6-B01E939BA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583" y="974945"/>
            <a:ext cx="425371" cy="425371"/>
          </a:xfrm>
          <a:prstGeom prst="rect">
            <a:avLst/>
          </a:prstGeom>
        </p:spPr>
      </p:pic>
      <p:pic>
        <p:nvPicPr>
          <p:cNvPr id="7" name="Graphic 6" descr="Badge 3 outline">
            <a:extLst>
              <a:ext uri="{FF2B5EF4-FFF2-40B4-BE49-F238E27FC236}">
                <a16:creationId xmlns:a16="http://schemas.microsoft.com/office/drawing/2014/main" id="{86D5AE17-FB36-6CFB-C481-BFF8A2CC39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5583" y="1554721"/>
            <a:ext cx="425371" cy="425371"/>
          </a:xfrm>
          <a:prstGeom prst="rect">
            <a:avLst/>
          </a:prstGeom>
        </p:spPr>
      </p:pic>
      <p:pic>
        <p:nvPicPr>
          <p:cNvPr id="9" name="Graphic 8" descr="Badge 4 outline">
            <a:extLst>
              <a:ext uri="{FF2B5EF4-FFF2-40B4-BE49-F238E27FC236}">
                <a16:creationId xmlns:a16="http://schemas.microsoft.com/office/drawing/2014/main" id="{B5C4A6CE-E5D8-B3D2-EEB2-EF2A2C7744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5584" y="2132534"/>
            <a:ext cx="425370" cy="4253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FBAD0E-B52C-A243-EBB6-70AB30EA4762}"/>
              </a:ext>
            </a:extLst>
          </p:cNvPr>
          <p:cNvSpPr txBox="1"/>
          <p:nvPr/>
        </p:nvSpPr>
        <p:spPr>
          <a:xfrm>
            <a:off x="1373268" y="1574623"/>
            <a:ext cx="1565927" cy="369332"/>
          </a:xfrm>
          <a:prstGeom prst="rect">
            <a:avLst/>
          </a:prstGeom>
          <a:noFill/>
          <a:ln w="38100">
            <a:solidFill>
              <a:srgbClr val="B3FFB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B3FFB5"/>
                </a:solidFill>
              </a:rPr>
              <a:t>Mylar foil</a:t>
            </a:r>
          </a:p>
        </p:txBody>
      </p:sp>
      <p:pic>
        <p:nvPicPr>
          <p:cNvPr id="15" name="Graphic 14" descr="Badge 1 outline">
            <a:extLst>
              <a:ext uri="{FF2B5EF4-FFF2-40B4-BE49-F238E27FC236}">
                <a16:creationId xmlns:a16="http://schemas.microsoft.com/office/drawing/2014/main" id="{773E8184-1894-21EE-592F-C6F1FD583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5224" y="4000637"/>
            <a:ext cx="425368" cy="425368"/>
          </a:xfrm>
          <a:prstGeom prst="rect">
            <a:avLst/>
          </a:prstGeom>
        </p:spPr>
      </p:pic>
      <p:pic>
        <p:nvPicPr>
          <p:cNvPr id="16" name="Graphic 15" descr="Badge outline">
            <a:extLst>
              <a:ext uri="{FF2B5EF4-FFF2-40B4-BE49-F238E27FC236}">
                <a16:creationId xmlns:a16="http://schemas.microsoft.com/office/drawing/2014/main" id="{A2408DC6-E74E-E6A5-C5AE-9873C1B56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8494" y="791674"/>
            <a:ext cx="425371" cy="425371"/>
          </a:xfrm>
          <a:prstGeom prst="rect">
            <a:avLst/>
          </a:prstGeom>
        </p:spPr>
      </p:pic>
      <p:pic>
        <p:nvPicPr>
          <p:cNvPr id="17" name="Graphic 16" descr="Badge 3 outline">
            <a:extLst>
              <a:ext uri="{FF2B5EF4-FFF2-40B4-BE49-F238E27FC236}">
                <a16:creationId xmlns:a16="http://schemas.microsoft.com/office/drawing/2014/main" id="{CD5CA21D-B39F-3125-08CE-0B8416EA9B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83314" y="264555"/>
            <a:ext cx="425371" cy="4253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7CA61D7-6C4C-AE57-1CD0-3D8954EC6D10}"/>
              </a:ext>
            </a:extLst>
          </p:cNvPr>
          <p:cNvSpPr txBox="1"/>
          <p:nvPr/>
        </p:nvSpPr>
        <p:spPr>
          <a:xfrm>
            <a:off x="1373267" y="2692438"/>
            <a:ext cx="1565927" cy="369332"/>
          </a:xfrm>
          <a:prstGeom prst="rect">
            <a:avLst/>
          </a:prstGeom>
          <a:noFill/>
          <a:ln w="38100">
            <a:solidFill>
              <a:srgbClr val="FFCC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DE9CF"/>
                </a:solidFill>
              </a:rPr>
              <a:t>Lightguide</a:t>
            </a:r>
          </a:p>
        </p:txBody>
      </p:sp>
      <p:pic>
        <p:nvPicPr>
          <p:cNvPr id="22" name="Graphic 21" descr="Badge 5 outline">
            <a:extLst>
              <a:ext uri="{FF2B5EF4-FFF2-40B4-BE49-F238E27FC236}">
                <a16:creationId xmlns:a16="http://schemas.microsoft.com/office/drawing/2014/main" id="{635D8303-F3D1-0F53-F380-07A6B83526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5583" y="2710346"/>
            <a:ext cx="425370" cy="425370"/>
          </a:xfrm>
          <a:prstGeom prst="rect">
            <a:avLst/>
          </a:prstGeom>
        </p:spPr>
      </p:pic>
      <p:pic>
        <p:nvPicPr>
          <p:cNvPr id="24" name="Graphic 23" descr="Badge 6 outline">
            <a:extLst>
              <a:ext uri="{FF2B5EF4-FFF2-40B4-BE49-F238E27FC236}">
                <a16:creationId xmlns:a16="http://schemas.microsoft.com/office/drawing/2014/main" id="{0DDF719E-36D0-3DAE-409A-7AED058FA2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5585" y="3288158"/>
            <a:ext cx="425368" cy="4253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0ED0DEE-B1F7-82DE-F307-DC29A520DBE2}"/>
              </a:ext>
            </a:extLst>
          </p:cNvPr>
          <p:cNvSpPr txBox="1"/>
          <p:nvPr/>
        </p:nvSpPr>
        <p:spPr>
          <a:xfrm>
            <a:off x="1373266" y="3311408"/>
            <a:ext cx="1565927" cy="369332"/>
          </a:xfrm>
          <a:prstGeom prst="rect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SiPM</a:t>
            </a:r>
            <a:r>
              <a:rPr lang="en-US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Stand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A9E3196-C548-5FE8-FD00-630241ADEB0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0" b="91049" l="9949" r="89882">
                        <a14:foregroundMark x1="36762" y1="91049" x2="36762" y2="910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01135">
            <a:off x="8829099" y="512684"/>
            <a:ext cx="2795022" cy="3370053"/>
          </a:xfrm>
          <a:prstGeom prst="rect">
            <a:avLst/>
          </a:prstGeom>
        </p:spPr>
      </p:pic>
      <p:pic>
        <p:nvPicPr>
          <p:cNvPr id="28" name="Graphic 27" descr="Badge 4 outline">
            <a:extLst>
              <a:ext uri="{FF2B5EF4-FFF2-40B4-BE49-F238E27FC236}">
                <a16:creationId xmlns:a16="http://schemas.microsoft.com/office/drawing/2014/main" id="{A587D248-A768-35C9-1303-4CE11F9D33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69951" y="1296310"/>
            <a:ext cx="425370" cy="425370"/>
          </a:xfrm>
          <a:prstGeom prst="rect">
            <a:avLst/>
          </a:prstGeom>
        </p:spPr>
      </p:pic>
      <p:pic>
        <p:nvPicPr>
          <p:cNvPr id="29" name="Graphic 28" descr="Badge 5 outline">
            <a:extLst>
              <a:ext uri="{FF2B5EF4-FFF2-40B4-BE49-F238E27FC236}">
                <a16:creationId xmlns:a16="http://schemas.microsoft.com/office/drawing/2014/main" id="{38FC32F0-2DA9-0150-CBAD-A3C46940E9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99151" y="2197710"/>
            <a:ext cx="425370" cy="425370"/>
          </a:xfrm>
          <a:prstGeom prst="rect">
            <a:avLst/>
          </a:prstGeom>
        </p:spPr>
      </p:pic>
      <p:pic>
        <p:nvPicPr>
          <p:cNvPr id="30" name="Graphic 29" descr="Badge 6 outline">
            <a:extLst>
              <a:ext uri="{FF2B5EF4-FFF2-40B4-BE49-F238E27FC236}">
                <a16:creationId xmlns:a16="http://schemas.microsoft.com/office/drawing/2014/main" id="{7AE80638-B992-8274-ABDB-8752E36AF4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16322" y="4691786"/>
            <a:ext cx="425368" cy="42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8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B59E3-ED57-4486-F864-ACCE4FB85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8CC6AAC-2028-FEC5-DCDB-78BA7F3C7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4501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1C468E"/>
                </a:solidFill>
              </a:rPr>
              <a:t>Theory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A3ACF0-7090-2B0A-030F-F8D6B1FE9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7263810" cy="490854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62AC"/>
                </a:solidFill>
              </a:rPr>
              <a:t>Electron capture (EC): A nucleus absorbs an inner atomic electron. Results in either:</a:t>
            </a:r>
          </a:p>
          <a:p>
            <a:pPr lvl="1"/>
            <a:r>
              <a:rPr lang="en-US" sz="2000" dirty="0">
                <a:solidFill>
                  <a:srgbClr val="0062AC"/>
                </a:solidFill>
              </a:rPr>
              <a:t>Radiation emission, an electron switches shells to replace the absorbed electron(gamma rays for this experiment)</a:t>
            </a:r>
          </a:p>
          <a:p>
            <a:pPr lvl="1"/>
            <a:r>
              <a:rPr lang="en-US" sz="2000" dirty="0">
                <a:solidFill>
                  <a:srgbClr val="0062AC"/>
                </a:solidFill>
              </a:rPr>
              <a:t>An Auger Electron which will eject itself to make a positive ion again. </a:t>
            </a:r>
          </a:p>
          <a:p>
            <a:r>
              <a:rPr lang="en-US" sz="2400" dirty="0">
                <a:solidFill>
                  <a:srgbClr val="0062AC"/>
                </a:solidFill>
              </a:rPr>
              <a:t>Forbidden transition: decays have a very rare chance of occurring due to parity violation (the weak force being asymmetric) results in longer decay time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203831A-1D9F-1B4A-06A0-F179741D3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867" y="987633"/>
            <a:ext cx="3381154" cy="398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9B6056-02E5-F705-304C-523A65456E95}"/>
              </a:ext>
            </a:extLst>
          </p:cNvPr>
          <p:cNvSpPr txBox="1"/>
          <p:nvPr/>
        </p:nvSpPr>
        <p:spPr>
          <a:xfrm>
            <a:off x="8369867" y="5547201"/>
            <a:ext cx="3661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Electron capture scheme. </a:t>
            </a:r>
          </a:p>
          <a:p>
            <a:pPr algn="ctr"/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Wikimedia Commons (2015).</a:t>
            </a:r>
          </a:p>
        </p:txBody>
      </p:sp>
    </p:spTree>
    <p:extLst>
      <p:ext uri="{BB962C8B-B14F-4D97-AF65-F5344CB8AC3E}">
        <p14:creationId xmlns:p14="http://schemas.microsoft.com/office/powerpoint/2010/main" val="2363615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1C468E"/>
          </a:fgClr>
          <a:bgClr>
            <a:srgbClr val="2F3743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3A2D32-5243-8376-BC57-C01BAA7C1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AA708F-88C1-6A22-EB9D-6CF7E83C74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What’s Next ?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90C15-982F-5551-E720-72D7D63975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0" y="1828800"/>
            <a:ext cx="6226175" cy="450827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Continue surface testing with newly arriving DAQ system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Set up the system underground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Experiment is set to run for 60 days – sharing the CTBT with other experiments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B5CF197-52DE-19B3-D55E-075E2E908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>
                <a:solidFill>
                  <a:schemeClr val="bg1"/>
                </a:solidFill>
              </a:rPr>
              <a:pPr/>
              <a:t>20</a:t>
            </a:fld>
            <a:endParaRPr lang="en-CA" b="1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642E37-F8D1-E410-8891-032DF1DC5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21" b="89758" l="3276" r="96207">
                        <a14:foregroundMark x1="6724" y1="65922" x2="6724" y2="65922"/>
                        <a14:foregroundMark x1="3276" y1="62011" x2="3276" y2="62011"/>
                        <a14:foregroundMark x1="82931" y1="85102" x2="82931" y2="85102"/>
                        <a14:foregroundMark x1="96379" y1="63128" x2="96379" y2="63128"/>
                        <a14:foregroundMark x1="82759" y1="7821" x2="82759" y2="7821"/>
                        <a14:foregroundMark x1="83621" y1="85289" x2="83621" y2="85289"/>
                        <a14:foregroundMark x1="85345" y1="82682" x2="85345" y2="82682"/>
                        <a14:foregroundMark x1="84138" y1="82309" x2="84138" y2="82309"/>
                        <a14:foregroundMark x1="82586" y1="15829" x2="82586" y2="15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1105">
            <a:off x="7612249" y="1225478"/>
            <a:ext cx="3732478" cy="3455760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1DB86D90-C81C-A231-D1E5-C085B56C9391}"/>
              </a:ext>
            </a:extLst>
          </p:cNvPr>
          <p:cNvSpPr/>
          <p:nvPr/>
        </p:nvSpPr>
        <p:spPr>
          <a:xfrm>
            <a:off x="10971174" y="4195819"/>
            <a:ext cx="180974" cy="166632"/>
          </a:xfrm>
          <a:prstGeom prst="star5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F0C73BF9-1230-76E6-FB8A-BF60C6150A9D}"/>
              </a:ext>
            </a:extLst>
          </p:cNvPr>
          <p:cNvSpPr/>
          <p:nvPr/>
        </p:nvSpPr>
        <p:spPr>
          <a:xfrm>
            <a:off x="10303431" y="1828800"/>
            <a:ext cx="180974" cy="166632"/>
          </a:xfrm>
          <a:prstGeom prst="star5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6A6DD172-5A44-9510-62BE-0F25389E3D70}"/>
              </a:ext>
            </a:extLst>
          </p:cNvPr>
          <p:cNvSpPr/>
          <p:nvPr/>
        </p:nvSpPr>
        <p:spPr>
          <a:xfrm>
            <a:off x="8074581" y="3966804"/>
            <a:ext cx="180974" cy="166632"/>
          </a:xfrm>
          <a:prstGeom prst="star5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6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1C468E"/>
          </a:fgClr>
          <a:bgClr>
            <a:srgbClr val="2F374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CE2F87-D09E-1D05-C0E4-D70EB1EB8E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0000">
                <a:srgbClr val="2D3F60">
                  <a:lumMod val="97000"/>
                  <a:alpha val="20000"/>
                </a:srgbClr>
              </a:gs>
              <a:gs pos="91000">
                <a:srgbClr val="274271">
                  <a:alpha val="76000"/>
                </a:srgbClr>
              </a:gs>
              <a:gs pos="28000">
                <a:srgbClr val="353C4A">
                  <a:alpha val="10000"/>
                </a:srgbClr>
              </a:gs>
              <a:gs pos="100000">
                <a:srgbClr val="1C468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8FA07-F28E-8D8F-1AEB-98297CDF54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6600" y="780353"/>
            <a:ext cx="9380794" cy="1316076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74BC03-140B-4306-B89F-D631E68124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188" y="1940155"/>
            <a:ext cx="10622660" cy="39941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Identify EC through a system of detectors and Lutetium 176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SiPM</a:t>
            </a:r>
            <a:r>
              <a:rPr lang="en-US" dirty="0">
                <a:solidFill>
                  <a:schemeClr val="bg1"/>
                </a:solidFill>
              </a:rPr>
              <a:t> testing </a:t>
            </a:r>
          </a:p>
          <a:p>
            <a:pPr marL="1143000" lvl="1" indent="-457200"/>
            <a:r>
              <a:rPr lang="en-US" dirty="0">
                <a:solidFill>
                  <a:schemeClr val="bg1"/>
                </a:solidFill>
              </a:rPr>
              <a:t>Noise </a:t>
            </a:r>
          </a:p>
          <a:p>
            <a:pPr marL="1143000" lvl="1" indent="-457200"/>
            <a:r>
              <a:rPr lang="en-US" dirty="0">
                <a:solidFill>
                  <a:schemeClr val="bg1"/>
                </a:solidFill>
              </a:rPr>
              <a:t>Photoelectron spectrum </a:t>
            </a:r>
          </a:p>
          <a:p>
            <a:pPr marL="1143000" lvl="1" indent="-457200"/>
            <a:r>
              <a:rPr lang="en-US" dirty="0">
                <a:solidFill>
                  <a:schemeClr val="bg1"/>
                </a:solidFill>
              </a:rPr>
              <a:t>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Design a holder and collar for the system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A63509-795E-3092-EE1C-1BA72E036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>
                <a:solidFill>
                  <a:schemeClr val="bg1"/>
                </a:solidFill>
              </a:rPr>
              <a:pPr/>
              <a:t>21</a:t>
            </a:fld>
            <a:endParaRPr lang="en-CA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93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rgbClr val="D7DCE4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042DCD-98A1-4650-DAF3-4D181F727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4A7C162-1D97-BFC4-F3EC-28F91A1147A8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69000">
                <a:srgbClr val="8D9BB4"/>
              </a:gs>
              <a:gs pos="42000">
                <a:srgbClr val="6A7D9D">
                  <a:alpha val="76000"/>
                </a:srgbClr>
              </a:gs>
              <a:gs pos="0">
                <a:srgbClr val="1C468E"/>
              </a:gs>
              <a:gs pos="13000">
                <a:srgbClr val="1C468E">
                  <a:alpha val="80000"/>
                </a:srgbClr>
              </a:gs>
              <a:gs pos="95000">
                <a:srgbClr val="B2BCCC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848C65-4286-F737-02CC-93E7FFBD11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6600" y="780353"/>
            <a:ext cx="9380794" cy="1316076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Acknowledgments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83C377-A461-3C9E-447B-0619CA8CED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4465" y="1730830"/>
            <a:ext cx="5007249" cy="465206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Low Background Lab (CTBT): Steffon Luoma, Ian Lawson, Chris </a:t>
            </a:r>
            <a:r>
              <a:rPr lang="en-US" sz="2000" dirty="0" err="1">
                <a:solidFill>
                  <a:schemeClr val="bg1"/>
                </a:solidFill>
              </a:rPr>
              <a:t>Jillings</a:t>
            </a: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Design: Stephen Stankiewicz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Technical help: Mark Ward, Tom </a:t>
            </a:r>
            <a:r>
              <a:rPr lang="en-US" sz="2000" dirty="0" err="1">
                <a:solidFill>
                  <a:schemeClr val="bg1"/>
                </a:solidFill>
              </a:rPr>
              <a:t>Sonley</a:t>
            </a:r>
            <a:r>
              <a:rPr lang="en-US" sz="2000" dirty="0">
                <a:solidFill>
                  <a:schemeClr val="bg1"/>
                </a:solidFill>
              </a:rPr>
              <a:t>, Krina Patel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Previous RAMPS undergraduates: Mario Buffone, Milan Novakovic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Honourable mentions: Abhipsha Sahu, 104Xi </a:t>
            </a:r>
            <a:r>
              <a:rPr lang="en-US" sz="2000" dirty="0" err="1">
                <a:solidFill>
                  <a:schemeClr val="bg1"/>
                </a:solidFill>
              </a:rPr>
              <a:t>WaveRunner</a:t>
            </a:r>
            <a:r>
              <a:rPr lang="en-US" sz="2000" dirty="0">
                <a:solidFill>
                  <a:schemeClr val="bg1"/>
                </a:solidFill>
              </a:rPr>
              <a:t> Oscilloscope, and fellow undergraduates</a:t>
            </a:r>
          </a:p>
        </p:txBody>
      </p:sp>
      <p:pic>
        <p:nvPicPr>
          <p:cNvPr id="3074" name="Picture 2" descr="Spongebob Spongebob Meme Meme - Spongebob Spongebob meme Sigma - Discover &amp;  Share GIFs">
            <a:extLst>
              <a:ext uri="{FF2B5EF4-FFF2-40B4-BE49-F238E27FC236}">
                <a16:creationId xmlns:a16="http://schemas.microsoft.com/office/drawing/2014/main" id="{6FA0F64E-3993-D6B9-FFF4-20EF03CF4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3" b="90763" l="4418" r="89960">
                        <a14:foregroundMark x1="31727" y1="71084" x2="31727" y2="71084"/>
                        <a14:foregroundMark x1="30522" y1="76908" x2="30522" y2="76908"/>
                        <a14:foregroundMark x1="38153" y1="74498" x2="38153" y2="74498"/>
                        <a14:foregroundMark x1="33936" y1="74498" x2="33936" y2="74498"/>
                        <a14:foregroundMark x1="12450" y1="65663" x2="7229" y2="78916"/>
                        <a14:foregroundMark x1="7229" y1="78916" x2="12651" y2="66667"/>
                        <a14:foregroundMark x1="39357" y1="25502" x2="39357" y2="25502"/>
                        <a14:foregroundMark x1="50000" y1="34137" x2="61847" y2="35341"/>
                        <a14:foregroundMark x1="61847" y1="35341" x2="76506" y2="32329"/>
                        <a14:foregroundMark x1="76506" y1="32329" x2="82329" y2="15663"/>
                        <a14:foregroundMark x1="82329" y1="15663" x2="73896" y2="9036"/>
                        <a14:foregroundMark x1="73896" y1="9036" x2="31727" y2="6024"/>
                        <a14:foregroundMark x1="31727" y1="6024" x2="13052" y2="11245"/>
                        <a14:foregroundMark x1="13052" y1="11245" x2="4618" y2="21486"/>
                        <a14:foregroundMark x1="4618" y1="21486" x2="33133" y2="25904"/>
                        <a14:foregroundMark x1="33133" y1="25904" x2="51807" y2="24699"/>
                        <a14:foregroundMark x1="51807" y1="24699" x2="53815" y2="24699"/>
                        <a14:foregroundMark x1="21687" y1="9639" x2="30321" y2="27108"/>
                        <a14:foregroundMark x1="30321" y1="27108" x2="71084" y2="25502"/>
                        <a14:foregroundMark x1="71084" y1="25502" x2="41968" y2="13454"/>
                        <a14:foregroundMark x1="41968" y1="13454" x2="21285" y2="14257"/>
                        <a14:foregroundMark x1="32731" y1="13454" x2="21084" y2="12048"/>
                        <a14:foregroundMark x1="21084" y1="12048" x2="34538" y2="20683"/>
                        <a14:foregroundMark x1="34538" y1="20683" x2="77510" y2="20884"/>
                        <a14:foregroundMark x1="77510" y1="20884" x2="27510" y2="15060"/>
                        <a14:foregroundMark x1="18072" y1="16667" x2="25502" y2="18273"/>
                        <a14:foregroundMark x1="23896" y1="19277" x2="23896" y2="19277"/>
                        <a14:foregroundMark x1="51406" y1="3213" x2="51406" y2="3213"/>
                        <a14:foregroundMark x1="24900" y1="55221" x2="24900" y2="55221"/>
                        <a14:foregroundMark x1="34538" y1="55221" x2="34538" y2="55221"/>
                        <a14:foregroundMark x1="41566" y1="56225" x2="41566" y2="56225"/>
                        <a14:foregroundMark x1="48193" y1="68273" x2="48193" y2="68273"/>
                        <a14:foregroundMark x1="21285" y1="89960" x2="21285" y2="89960"/>
                        <a14:foregroundMark x1="36546" y1="86546" x2="36546" y2="86546"/>
                        <a14:foregroundMark x1="21084" y1="88554" x2="21084" y2="88554"/>
                        <a14:foregroundMark x1="14659" y1="70683" x2="24699" y2="74096"/>
                        <a14:foregroundMark x1="24699" y1="74096" x2="20080" y2="70482"/>
                        <a14:foregroundMark x1="39651" y1="88465" x2="40964" y2="90361"/>
                        <a14:foregroundMark x1="35542" y1="82530" x2="38187" y2="86349"/>
                        <a14:foregroundMark x1="21486" y1="85341" x2="21486" y2="85341"/>
                        <a14:foregroundMark x1="38353" y1="90763" x2="38353" y2="90763"/>
                        <a14:foregroundMark x1="36747" y1="89759" x2="36747" y2="89759"/>
                        <a14:foregroundMark x1="20884" y1="90763" x2="20884" y2="90763"/>
                        <a14:backgroundMark x1="38554" y1="86747" x2="38554" y2="86747"/>
                        <a14:backgroundMark x1="37550" y1="87349" x2="40361" y2="87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395" y="4212771"/>
            <a:ext cx="2524213" cy="252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395F38-3654-A854-EA99-F0DA25718C8A}"/>
              </a:ext>
            </a:extLst>
          </p:cNvPr>
          <p:cNvSpPr txBox="1"/>
          <p:nvPr/>
        </p:nvSpPr>
        <p:spPr>
          <a:xfrm>
            <a:off x="10722046" y="4517571"/>
            <a:ext cx="1274427" cy="369332"/>
          </a:xfrm>
          <a:prstGeom prst="rect">
            <a:avLst/>
          </a:prstGeom>
          <a:solidFill>
            <a:srgbClr val="D7DCE4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656B74"/>
                </a:solidFill>
                <a:latin typeface="Comic Sans MS" panose="030F0702030302020204" pitchFamily="66" charset="0"/>
              </a:rPr>
              <a:t>educated!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AB2D1D7-AB6B-D1C2-A427-A4A97D799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9" t="21746" r="13076" b="21428"/>
          <a:stretch>
            <a:fillRect/>
          </a:stretch>
        </p:blipFill>
        <p:spPr bwMode="auto">
          <a:xfrm>
            <a:off x="5338669" y="4212771"/>
            <a:ext cx="3910803" cy="217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6D99649-C69B-8970-947F-4321EC59F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1" t="21238" r="25001" b="11333"/>
          <a:stretch>
            <a:fillRect/>
          </a:stretch>
        </p:blipFill>
        <p:spPr bwMode="auto">
          <a:xfrm>
            <a:off x="6019800" y="1682933"/>
            <a:ext cx="2389961" cy="226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B95ABB5B-1041-C0E3-41AB-06E19CD13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855" y="1139781"/>
            <a:ext cx="3365618" cy="252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9B3C7-E7CD-85F8-D3B6-BD2C26ED38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>
                <a:solidFill>
                  <a:schemeClr val="bg1"/>
                </a:solidFill>
              </a:rPr>
              <a:pPr/>
              <a:t>22</a:t>
            </a:fld>
            <a:endParaRPr lang="en-CA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62533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>
              <a:lumMod val="10000"/>
              <a:lumOff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013537-374D-84D3-EEDC-080045F25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0656CD-8861-D04A-CCB1-1EC7436223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4000">
                <a:schemeClr val="bg1">
                  <a:alpha val="10000"/>
                </a:schemeClr>
              </a:gs>
              <a:gs pos="24000">
                <a:srgbClr val="D9DEE6">
                  <a:alpha val="50000"/>
                </a:srgbClr>
              </a:gs>
              <a:gs pos="0">
                <a:srgbClr val="B2BC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E6E126-3546-387C-2A8B-2EDDC17D99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6600" y="780353"/>
            <a:ext cx="9380794" cy="1316076"/>
          </a:xfrm>
        </p:spPr>
        <p:txBody>
          <a:bodyPr/>
          <a:lstStyle/>
          <a:p>
            <a:r>
              <a:rPr lang="en-US" b="1">
                <a:solidFill>
                  <a:srgbClr val="1C468E"/>
                </a:solidFill>
              </a:rPr>
              <a:t>Citations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BF6C0-1673-041E-8C46-9670F95B1A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0" y="1872343"/>
            <a:ext cx="10622660" cy="44647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rgbClr val="1C468E"/>
                </a:solidFill>
                <a:latin typeface="Merriweather Sans"/>
                <a:cs typeface="Calibri"/>
              </a:rPr>
              <a:t>Bridgewater, M. Preliminary Investigation Towards </a:t>
            </a:r>
            <a:r>
              <a:rPr lang="en-US" sz="2000" err="1">
                <a:solidFill>
                  <a:srgbClr val="1C468E"/>
                </a:solidFill>
                <a:latin typeface="Merriweather Sans"/>
                <a:cs typeface="Calibri"/>
              </a:rPr>
              <a:t>Analysing</a:t>
            </a:r>
            <a:r>
              <a:rPr lang="en-US" sz="2000">
                <a:solidFill>
                  <a:srgbClr val="1C468E"/>
                </a:solidFill>
                <a:latin typeface="Merriweather Sans"/>
                <a:cs typeface="Calibri"/>
              </a:rPr>
              <a:t> Coincidence Events in 	the CTBT Detector. </a:t>
            </a:r>
            <a:endParaRPr lang="en-US" sz="2000" b="0" i="0">
              <a:solidFill>
                <a:srgbClr val="1C468E"/>
              </a:solidFill>
              <a:effectLst/>
              <a:latin typeface="Merriweather Sans"/>
              <a:cs typeface="Calibri"/>
            </a:endParaRPr>
          </a:p>
          <a:p>
            <a:r>
              <a:rPr lang="en-US" sz="2000" b="0" i="0">
                <a:solidFill>
                  <a:srgbClr val="1C468E"/>
                </a:solidFill>
                <a:effectLst/>
                <a:latin typeface="Merriweather Sans"/>
                <a:cs typeface="Calibri"/>
              </a:rPr>
              <a:t>Fu, S., </a:t>
            </a:r>
            <a:r>
              <a:rPr lang="en-US" sz="2000" b="0" i="0" err="1">
                <a:solidFill>
                  <a:srgbClr val="1C468E"/>
                </a:solidFill>
                <a:effectLst/>
                <a:latin typeface="Merriweather Sans"/>
                <a:cs typeface="Calibri"/>
              </a:rPr>
              <a:t>Benato</a:t>
            </a:r>
            <a:r>
              <a:rPr lang="en-US" sz="2000" b="0" i="0">
                <a:solidFill>
                  <a:srgbClr val="1C468E"/>
                </a:solidFill>
                <a:effectLst/>
                <a:latin typeface="Merriweather Sans"/>
                <a:cs typeface="Calibri"/>
              </a:rPr>
              <a:t>, G., Bucci, C. </a:t>
            </a:r>
            <a:r>
              <a:rPr lang="en-US" sz="2000" b="0" i="1">
                <a:solidFill>
                  <a:srgbClr val="1C468E"/>
                </a:solidFill>
                <a:effectLst/>
                <a:latin typeface="Merriweather Sans"/>
                <a:cs typeface="Calibri"/>
              </a:rPr>
              <a:t>et al.</a:t>
            </a:r>
            <a:r>
              <a:rPr lang="en-US" sz="2000" b="0" i="0">
                <a:solidFill>
                  <a:srgbClr val="1C468E"/>
                </a:solidFill>
                <a:effectLst/>
                <a:latin typeface="Merriweather Sans"/>
                <a:cs typeface="Calibri"/>
              </a:rPr>
              <a:t> LUCE: A Milli-Kelvin Calorimeter Experiment to Study</a:t>
            </a:r>
            <a:br>
              <a:rPr lang="en-US" sz="2000" b="0" i="0">
                <a:effectLst/>
                <a:latin typeface="Merriweather Sans" pitchFamily="2" charset="0"/>
              </a:rPr>
            </a:br>
            <a:r>
              <a:rPr lang="en-US" sz="2000" b="0" i="0">
                <a:solidFill>
                  <a:srgbClr val="1C468E"/>
                </a:solidFill>
                <a:effectLst/>
                <a:latin typeface="Merriweather Sans"/>
                <a:cs typeface="Calibri"/>
              </a:rPr>
              <a:t>	the Electron Capture of Lu. </a:t>
            </a:r>
            <a:r>
              <a:rPr lang="en-US" sz="2000" b="0" i="1">
                <a:solidFill>
                  <a:srgbClr val="1C468E"/>
                </a:solidFill>
                <a:effectLst/>
                <a:latin typeface="Merriweather Sans"/>
                <a:cs typeface="Calibri"/>
              </a:rPr>
              <a:t>J Low Temp Phys</a:t>
            </a:r>
            <a:r>
              <a:rPr lang="en-US" sz="2000" b="0" i="0">
                <a:solidFill>
                  <a:srgbClr val="1C468E"/>
                </a:solidFill>
                <a:effectLst/>
                <a:latin typeface="Merriweather Sans"/>
                <a:cs typeface="Calibri"/>
              </a:rPr>
              <a:t> </a:t>
            </a:r>
            <a:r>
              <a:rPr lang="en-US" sz="2000" b="1" i="0">
                <a:solidFill>
                  <a:srgbClr val="1C468E"/>
                </a:solidFill>
                <a:effectLst/>
                <a:latin typeface="Merriweather Sans"/>
                <a:cs typeface="Calibri"/>
              </a:rPr>
              <a:t>218</a:t>
            </a:r>
            <a:r>
              <a:rPr lang="en-US" sz="2000" b="0" i="0">
                <a:solidFill>
                  <a:srgbClr val="1C468E"/>
                </a:solidFill>
                <a:effectLst/>
                <a:latin typeface="Merriweather Sans"/>
                <a:cs typeface="Calibri"/>
              </a:rPr>
              <a:t>, 12–20 (2025). 	</a:t>
            </a:r>
            <a:r>
              <a:rPr lang="en-US" sz="2000" b="0" i="0">
                <a:solidFill>
                  <a:srgbClr val="1C468E"/>
                </a:solidFill>
                <a:effectLst/>
                <a:latin typeface="Merriweather Sans"/>
                <a:cs typeface="Calibri"/>
                <a:hlinkClick r:id="rId2"/>
              </a:rPr>
              <a:t>https://doi.org/10.1007/s10909-024-03231-w</a:t>
            </a:r>
            <a:r>
              <a:rPr lang="en-US" sz="2000" b="0" i="0">
                <a:solidFill>
                  <a:srgbClr val="1C468E"/>
                </a:solidFill>
                <a:effectLst/>
                <a:latin typeface="Merriweather Sans"/>
                <a:cs typeface="Calibri"/>
              </a:rPr>
              <a:t>. </a:t>
            </a:r>
          </a:p>
          <a:p>
            <a:r>
              <a:rPr lang="fi-FI" sz="2000">
                <a:solidFill>
                  <a:srgbClr val="1C468E"/>
                </a:solidFill>
                <a:latin typeface="Merriweather Sans"/>
                <a:cs typeface="Calibri"/>
              </a:rPr>
              <a:t>G.F. </a:t>
            </a:r>
            <a:r>
              <a:rPr lang="fi-FI" sz="2000" err="1">
                <a:solidFill>
                  <a:srgbClr val="1C468E"/>
                </a:solidFill>
                <a:latin typeface="Merriweather Sans"/>
                <a:cs typeface="Calibri"/>
              </a:rPr>
              <a:t>Knoll</a:t>
            </a:r>
            <a:r>
              <a:rPr lang="fi-FI" sz="2000">
                <a:solidFill>
                  <a:srgbClr val="1C468E"/>
                </a:solidFill>
                <a:latin typeface="Merriweather Sans"/>
                <a:cs typeface="Calibri"/>
              </a:rPr>
              <a:t>. </a:t>
            </a:r>
            <a:r>
              <a:rPr lang="fi-FI" sz="2000" err="1">
                <a:solidFill>
                  <a:srgbClr val="1C468E"/>
                </a:solidFill>
                <a:latin typeface="Merriweather Sans"/>
                <a:cs typeface="Calibri"/>
              </a:rPr>
              <a:t>Radiation</a:t>
            </a:r>
            <a:r>
              <a:rPr lang="fi-FI" sz="2000">
                <a:solidFill>
                  <a:srgbClr val="1C468E"/>
                </a:solidFill>
                <a:latin typeface="Merriweather Sans"/>
                <a:cs typeface="Calibri"/>
              </a:rPr>
              <a:t> and </a:t>
            </a:r>
            <a:r>
              <a:rPr lang="fi-FI" sz="2000" err="1">
                <a:solidFill>
                  <a:srgbClr val="1C468E"/>
                </a:solidFill>
                <a:latin typeface="Merriweather Sans"/>
                <a:cs typeface="Calibri"/>
              </a:rPr>
              <a:t>Detection</a:t>
            </a:r>
            <a:r>
              <a:rPr lang="fi-FI" sz="2000">
                <a:solidFill>
                  <a:srgbClr val="1C468E"/>
                </a:solidFill>
                <a:latin typeface="Merriweather Sans"/>
                <a:cs typeface="Calibri"/>
              </a:rPr>
              <a:t> </a:t>
            </a:r>
            <a:r>
              <a:rPr lang="fi-FI" sz="2000" err="1">
                <a:solidFill>
                  <a:srgbClr val="1C468E"/>
                </a:solidFill>
                <a:latin typeface="Merriweather Sans"/>
                <a:cs typeface="Calibri"/>
              </a:rPr>
              <a:t>Measurement</a:t>
            </a:r>
            <a:r>
              <a:rPr lang="fi-FI" sz="2000">
                <a:solidFill>
                  <a:srgbClr val="1C468E"/>
                </a:solidFill>
                <a:latin typeface="Merriweather Sans"/>
                <a:cs typeface="Calibri"/>
              </a:rPr>
              <a:t>, 4th ed. </a:t>
            </a:r>
            <a:r>
              <a:rPr lang="fi-FI" sz="2000" i="1" err="1">
                <a:solidFill>
                  <a:srgbClr val="1C468E"/>
                </a:solidFill>
                <a:latin typeface="Merriweather Sans"/>
                <a:cs typeface="Calibri"/>
              </a:rPr>
              <a:t>Wiley</a:t>
            </a:r>
            <a:r>
              <a:rPr lang="fi-FI" sz="2000">
                <a:solidFill>
                  <a:srgbClr val="1C468E"/>
                </a:solidFill>
                <a:latin typeface="Merriweather Sans"/>
                <a:cs typeface="Calibri"/>
              </a:rPr>
              <a:t>. 2010.</a:t>
            </a:r>
          </a:p>
          <a:p>
            <a:r>
              <a:rPr lang="fi-FI" sz="2000" err="1">
                <a:solidFill>
                  <a:srgbClr val="1C468E"/>
                </a:solidFill>
                <a:latin typeface="Merriweather Sans"/>
                <a:cs typeface="Calibri"/>
              </a:rPr>
              <a:t>Laweson</a:t>
            </a:r>
            <a:r>
              <a:rPr lang="fi-FI" sz="2000">
                <a:solidFill>
                  <a:srgbClr val="1C468E"/>
                </a:solidFill>
                <a:latin typeface="Merriweather Sans"/>
                <a:cs typeface="Calibri"/>
              </a:rPr>
              <a:t> I, </a:t>
            </a:r>
            <a:r>
              <a:rPr lang="fi-FI" sz="2000" err="1">
                <a:solidFill>
                  <a:srgbClr val="1C468E"/>
                </a:solidFill>
                <a:latin typeface="Merriweather Sans"/>
                <a:cs typeface="Calibri"/>
              </a:rPr>
              <a:t>Steffon</a:t>
            </a:r>
            <a:r>
              <a:rPr lang="fi-FI" sz="2000">
                <a:solidFill>
                  <a:srgbClr val="1C468E"/>
                </a:solidFill>
                <a:latin typeface="Merriweather Sans"/>
                <a:cs typeface="Calibri"/>
              </a:rPr>
              <a:t> Luoma, Matthew </a:t>
            </a:r>
            <a:r>
              <a:rPr lang="fi-FI" sz="2000" err="1">
                <a:solidFill>
                  <a:srgbClr val="1C468E"/>
                </a:solidFill>
                <a:latin typeface="Merriweather Sans"/>
                <a:cs typeface="Calibri"/>
              </a:rPr>
              <a:t>Stukel</a:t>
            </a:r>
            <a:r>
              <a:rPr lang="fi-FI" sz="2000">
                <a:solidFill>
                  <a:srgbClr val="1C468E"/>
                </a:solidFill>
                <a:latin typeface="Merriweather Sans"/>
                <a:cs typeface="Calibri"/>
              </a:rPr>
              <a:t>. RAMPS Project </a:t>
            </a:r>
            <a:r>
              <a:rPr lang="fi-FI" sz="2000" err="1">
                <a:solidFill>
                  <a:srgbClr val="1C468E"/>
                </a:solidFill>
                <a:latin typeface="Merriweather Sans"/>
                <a:cs typeface="Calibri"/>
              </a:rPr>
              <a:t>Proposal</a:t>
            </a:r>
            <a:r>
              <a:rPr lang="fi-FI" sz="2000">
                <a:solidFill>
                  <a:srgbClr val="1C468E"/>
                </a:solidFill>
                <a:latin typeface="Merriweather Sans"/>
                <a:cs typeface="Calibri"/>
              </a:rPr>
              <a:t> (PROP-2604). 	2025. </a:t>
            </a:r>
          </a:p>
          <a:p>
            <a:r>
              <a:rPr lang="en-US" sz="2000">
                <a:solidFill>
                  <a:srgbClr val="1C468E"/>
                </a:solidFill>
                <a:latin typeface="Merriweather Sans"/>
                <a:cs typeface="Calibri"/>
              </a:rPr>
              <a:t>Luigi Ernesto </a:t>
            </a:r>
            <a:r>
              <a:rPr lang="en-US" sz="2000" err="1">
                <a:solidFill>
                  <a:srgbClr val="1C468E"/>
                </a:solidFill>
                <a:latin typeface="Merriweather Sans"/>
                <a:cs typeface="Calibri"/>
              </a:rPr>
              <a:t>Ghezzer</a:t>
            </a:r>
            <a:r>
              <a:rPr lang="en-US" sz="2000">
                <a:solidFill>
                  <a:srgbClr val="1C468E"/>
                </a:solidFill>
                <a:latin typeface="Merriweather Sans"/>
                <a:cs typeface="Calibri"/>
              </a:rPr>
              <a:t>, Francesco </a:t>
            </a:r>
            <a:r>
              <a:rPr lang="en-US" sz="2000" err="1">
                <a:solidFill>
                  <a:srgbClr val="1C468E"/>
                </a:solidFill>
                <a:latin typeface="Merriweather Sans"/>
                <a:cs typeface="Calibri"/>
              </a:rPr>
              <a:t>Nozzoli</a:t>
            </a:r>
            <a:r>
              <a:rPr lang="en-US" sz="2000">
                <a:solidFill>
                  <a:srgbClr val="1C468E"/>
                </a:solidFill>
                <a:latin typeface="Merriweather Sans"/>
                <a:cs typeface="Calibri"/>
              </a:rPr>
              <a:t>,∗ Riccardo Nicolaidis, Roberto </a:t>
            </a:r>
            <a:r>
              <a:rPr lang="en-US" sz="2000" err="1">
                <a:solidFill>
                  <a:srgbClr val="1C468E"/>
                </a:solidFill>
                <a:latin typeface="Merriweather Sans"/>
                <a:cs typeface="Calibri"/>
              </a:rPr>
              <a:t>Iuppa</a:t>
            </a:r>
            <a:r>
              <a:rPr lang="en-US" sz="2000">
                <a:solidFill>
                  <a:srgbClr val="1C468E"/>
                </a:solidFill>
                <a:latin typeface="Merriweather Sans"/>
                <a:cs typeface="Calibri"/>
              </a:rPr>
              <a:t>, and 	Paolo </a:t>
            </a:r>
            <a:r>
              <a:rPr lang="en-US" sz="2000" err="1">
                <a:solidFill>
                  <a:srgbClr val="1C468E"/>
                </a:solidFill>
                <a:latin typeface="Merriweather Sans"/>
                <a:cs typeface="Calibri"/>
              </a:rPr>
              <a:t>Zuccon</a:t>
            </a:r>
            <a:r>
              <a:rPr lang="en-US" sz="2000">
                <a:solidFill>
                  <a:srgbClr val="1C468E"/>
                </a:solidFill>
                <a:latin typeface="Merriweather Sans"/>
                <a:cs typeface="Calibri"/>
              </a:rPr>
              <a:t>. Search for Electron Capture in 176Lu with LYSO scintillator. </a:t>
            </a:r>
            <a:r>
              <a:rPr lang="en-US" sz="2000" i="1">
                <a:solidFill>
                  <a:srgbClr val="1C468E"/>
                </a:solidFill>
                <a:latin typeface="Merriweather Sans"/>
                <a:cs typeface="Calibri"/>
              </a:rPr>
              <a:t>INFN-	TIFPA &amp; Phys. Dep. Trento University </a:t>
            </a:r>
            <a:r>
              <a:rPr lang="en-US" sz="2000">
                <a:solidFill>
                  <a:srgbClr val="1C468E"/>
                </a:solidFill>
                <a:latin typeface="Merriweather Sans"/>
                <a:cs typeface="Calibri"/>
              </a:rPr>
              <a:t>(2023). </a:t>
            </a:r>
            <a:r>
              <a:rPr lang="en-US" sz="2000">
                <a:solidFill>
                  <a:srgbClr val="1C468E"/>
                </a:solidFill>
                <a:latin typeface="Merriweather Sans"/>
                <a:cs typeface="Calibri"/>
                <a:hlinkClick r:id="rId3"/>
              </a:rPr>
              <a:t>https://arxiv.org/abs/2211.15203</a:t>
            </a:r>
            <a:r>
              <a:rPr lang="en-US" sz="2000">
                <a:solidFill>
                  <a:srgbClr val="1C468E"/>
                </a:solidFill>
                <a:latin typeface="Merriweather Sans"/>
                <a:cs typeface="Calibri"/>
              </a:rPr>
              <a:t>. </a:t>
            </a:r>
          </a:p>
          <a:p>
            <a:endParaRPr lang="fi-FI" sz="2000">
              <a:solidFill>
                <a:srgbClr val="1C468E"/>
              </a:solidFill>
              <a:latin typeface="Merriweather Sans" pitchFamily="2" charset="0"/>
            </a:endParaRPr>
          </a:p>
          <a:p>
            <a:endParaRPr lang="en-US" sz="2000">
              <a:solidFill>
                <a:srgbClr val="1C468E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837E1E0-3675-1E8C-B884-A54F205B1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>
                <a:solidFill>
                  <a:schemeClr val="bg1">
                    <a:lumMod val="50000"/>
                  </a:schemeClr>
                </a:solidFill>
              </a:rPr>
              <a:pPr/>
              <a:t>23</a:t>
            </a:fld>
            <a:endParaRPr lang="en-CA" b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42556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27F77-B2C5-9E55-B3B5-23F8B640A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451F88-7F5C-B987-9759-9355162977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94000">
                <a:schemeClr val="bg1">
                  <a:alpha val="10000"/>
                </a:schemeClr>
              </a:gs>
              <a:gs pos="24000">
                <a:srgbClr val="D9DEE6">
                  <a:alpha val="50000"/>
                </a:srgbClr>
              </a:gs>
              <a:gs pos="0">
                <a:srgbClr val="B2BC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9244D6-8F2A-BB17-EAE2-ABB165A61A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6600" y="780353"/>
            <a:ext cx="9380794" cy="1316076"/>
          </a:xfrm>
        </p:spPr>
        <p:txBody>
          <a:bodyPr/>
          <a:lstStyle/>
          <a:p>
            <a:r>
              <a:rPr lang="en-US" b="1">
                <a:solidFill>
                  <a:srgbClr val="1C468E"/>
                </a:solidFill>
              </a:rPr>
              <a:t>Citations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04E896-AD01-AC0F-60FA-582B4A213E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6600" y="1872343"/>
            <a:ext cx="10622660" cy="4464733"/>
          </a:xfrm>
        </p:spPr>
        <p:txBody>
          <a:bodyPr>
            <a:normAutofit/>
          </a:bodyPr>
          <a:lstStyle/>
          <a:p>
            <a:r>
              <a:rPr lang="en-US" sz="2000" err="1">
                <a:solidFill>
                  <a:srgbClr val="1C468E"/>
                </a:solidFill>
                <a:latin typeface="Merriweather Sans" pitchFamily="2" charset="0"/>
              </a:rPr>
              <a:t>Onsemi</a:t>
            </a:r>
            <a:r>
              <a:rPr lang="en-US" sz="2000">
                <a:solidFill>
                  <a:srgbClr val="1C468E"/>
                </a:solidFill>
                <a:latin typeface="Merriweather Sans" pitchFamily="2" charset="0"/>
              </a:rPr>
              <a:t>. Introduction to the Silicon Photomultiplier (</a:t>
            </a:r>
            <a:r>
              <a:rPr lang="en-US" sz="2000" err="1">
                <a:solidFill>
                  <a:srgbClr val="1C468E"/>
                </a:solidFill>
                <a:latin typeface="Merriweather Sans" pitchFamily="2" charset="0"/>
              </a:rPr>
              <a:t>SiPM</a:t>
            </a:r>
            <a:r>
              <a:rPr lang="en-US" sz="2000">
                <a:solidFill>
                  <a:srgbClr val="1C468E"/>
                </a:solidFill>
                <a:latin typeface="Merriweather Sans" pitchFamily="2" charset="0"/>
              </a:rPr>
              <a:t>) AND9770/D. 2023. 	</a:t>
            </a:r>
            <a:r>
              <a:rPr lang="en-US" sz="2000">
                <a:solidFill>
                  <a:srgbClr val="1C468E"/>
                </a:solidFill>
                <a:latin typeface="Merriweather Sans" pitchFamily="2" charset="0"/>
                <a:hlinkClick r:id="rId2"/>
              </a:rPr>
              <a:t>https://www.onsemi.com/pub/collateral/and9770-d.pdf</a:t>
            </a:r>
            <a:r>
              <a:rPr lang="en-US" sz="2000">
                <a:solidFill>
                  <a:srgbClr val="1C468E"/>
                </a:solidFill>
                <a:latin typeface="Merriweather Sans" pitchFamily="2" charset="0"/>
              </a:rPr>
              <a:t>. </a:t>
            </a:r>
          </a:p>
          <a:p>
            <a:r>
              <a:rPr lang="en-US" sz="2000">
                <a:solidFill>
                  <a:srgbClr val="1C468E"/>
                </a:solidFill>
                <a:latin typeface="Merriweather Sans" pitchFamily="2" charset="0"/>
              </a:rPr>
              <a:t>Teledyne LeCroy. LeCroy WAVERUNNER 104XI-A Datasheet. 2012. 	</a:t>
            </a:r>
            <a:r>
              <a:rPr lang="en-US" sz="2000">
                <a:solidFill>
                  <a:srgbClr val="1C468E"/>
                </a:solidFill>
                <a:latin typeface="Merriweather Sans" pitchFamily="2" charset="0"/>
                <a:hlinkClick r:id="rId3"/>
              </a:rPr>
              <a:t>https://www.testequipmenthq.com/datasheets/LECROY-</a:t>
            </a:r>
            <a:r>
              <a:rPr lang="en-US" sz="2000">
                <a:solidFill>
                  <a:srgbClr val="1C468E"/>
                </a:solidFill>
                <a:latin typeface="Merriweather Sans" pitchFamily="2" charset="0"/>
              </a:rPr>
              <a:t>	</a:t>
            </a:r>
            <a:r>
              <a:rPr lang="en-US" sz="2000">
                <a:solidFill>
                  <a:srgbClr val="1C468E"/>
                </a:solidFill>
                <a:latin typeface="Merriweather Sans" pitchFamily="2" charset="0"/>
                <a:hlinkClick r:id="rId3"/>
              </a:rPr>
              <a:t>WAVERUNNER%20104XI-A-Datasheet.pdf</a:t>
            </a:r>
            <a:r>
              <a:rPr lang="en-US" sz="2000">
                <a:solidFill>
                  <a:srgbClr val="1C468E"/>
                </a:solidFill>
                <a:latin typeface="Merriweather Sans" pitchFamily="2" charset="0"/>
              </a:rPr>
              <a:t>. </a:t>
            </a:r>
          </a:p>
          <a:p>
            <a:r>
              <a:rPr lang="en-US" sz="2000">
                <a:solidFill>
                  <a:srgbClr val="1C468E"/>
                </a:solidFill>
                <a:latin typeface="Merriweather Sans" pitchFamily="2" charset="0"/>
              </a:rPr>
              <a:t>THORLABS. PDA40, PDA41, PDA42, PDA43, PDA44, PDA45 </a:t>
            </a:r>
            <a:r>
              <a:rPr lang="en-US" sz="2000" err="1">
                <a:solidFill>
                  <a:srgbClr val="1C468E"/>
                </a:solidFill>
                <a:latin typeface="Merriweather Sans" pitchFamily="2" charset="0"/>
              </a:rPr>
              <a:t>SiPM</a:t>
            </a:r>
            <a:r>
              <a:rPr lang="en-US" sz="2000">
                <a:solidFill>
                  <a:srgbClr val="1C468E"/>
                </a:solidFill>
                <a:latin typeface="Merriweather Sans" pitchFamily="2" charset="0"/>
              </a:rPr>
              <a:t> Amplified Detectors 	– User Guide. 2023. </a:t>
            </a:r>
            <a:r>
              <a:rPr lang="en-US" sz="2000">
                <a:solidFill>
                  <a:srgbClr val="1C468E"/>
                </a:solidFill>
                <a:latin typeface="Merriweather Sans" pitchFamily="2" charset="0"/>
                <a:hlinkClick r:id="rId4"/>
              </a:rPr>
              <a:t>https://www.thorlabs.com/drawings/371bdc0775f3d6ef-</a:t>
            </a:r>
            <a:r>
              <a:rPr lang="en-US" sz="2000">
                <a:solidFill>
                  <a:srgbClr val="1C468E"/>
                </a:solidFill>
                <a:latin typeface="Merriweather Sans" pitchFamily="2" charset="0"/>
              </a:rPr>
              <a:t>	</a:t>
            </a:r>
            <a:r>
              <a:rPr lang="en-US" sz="2000">
                <a:solidFill>
                  <a:srgbClr val="1C468E"/>
                </a:solidFill>
                <a:latin typeface="Merriweather Sans" pitchFamily="2" charset="0"/>
                <a:hlinkClick r:id="rId4"/>
              </a:rPr>
              <a:t>B509CB7B-DBB9-4F56-2D14056DB52400EF/PDA45-Manual.pdf</a:t>
            </a:r>
            <a:r>
              <a:rPr lang="en-US" sz="2000">
                <a:solidFill>
                  <a:srgbClr val="1C468E"/>
                </a:solidFill>
                <a:latin typeface="Merriweather Sans" pitchFamily="2" charset="0"/>
              </a:rPr>
              <a:t>. </a:t>
            </a:r>
          </a:p>
          <a:p>
            <a:endParaRPr lang="en-US" sz="2000">
              <a:solidFill>
                <a:srgbClr val="1C468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5F52A-D078-F94B-F69B-D021DF2C7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>
                <a:solidFill>
                  <a:schemeClr val="bg1">
                    <a:lumMod val="50000"/>
                  </a:schemeClr>
                </a:solidFill>
              </a:rPr>
              <a:pPr/>
              <a:t>24</a:t>
            </a:fld>
            <a:endParaRPr lang="en-CA" b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62419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03C6C839-A6BA-38AC-24D8-BA7B969264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1" b="11801"/>
          <a:stretch>
            <a:fillRect/>
          </a:stretch>
        </p:blipFill>
        <p:spPr bwMode="auto">
          <a:xfrm>
            <a:off x="5246166" y="1015164"/>
            <a:ext cx="1469161" cy="193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1ED989-570D-E6F0-FB20-404DF73FD8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>
                <a:solidFill>
                  <a:srgbClr val="1C468E"/>
                </a:solidFill>
              </a:rPr>
              <a:t>Questions?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F2AD13F3-7448-A9C7-2B4F-9769CBE3AC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8" r="1384" b="-363"/>
          <a:stretch>
            <a:fillRect/>
          </a:stretch>
        </p:blipFill>
        <p:spPr bwMode="auto">
          <a:xfrm>
            <a:off x="6945835" y="554076"/>
            <a:ext cx="4413425" cy="30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FF60C80A-3F99-6E54-18DD-C4A8C7766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07" y="3218910"/>
            <a:ext cx="4113352" cy="308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76203462-EBCD-DD0E-1298-412271011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471" y="3843753"/>
            <a:ext cx="3280228" cy="246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E2D650D-0F60-822A-7822-E7B0B2352539}"/>
              </a:ext>
            </a:extLst>
          </p:cNvPr>
          <p:cNvGrpSpPr/>
          <p:nvPr/>
        </p:nvGrpSpPr>
        <p:grpSpPr>
          <a:xfrm>
            <a:off x="815032" y="4608360"/>
            <a:ext cx="1517663" cy="1695564"/>
            <a:chOff x="782349" y="4630236"/>
            <a:chExt cx="1517663" cy="16955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FA7558-FF84-355A-D799-CD35401AA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92822">
              <a:off x="932473" y="4630236"/>
              <a:ext cx="1367539" cy="159456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53D4902-EDF1-D044-36DC-0572F1AB87E4}"/>
                </a:ext>
              </a:extLst>
            </p:cNvPr>
            <p:cNvGrpSpPr/>
            <p:nvPr/>
          </p:nvGrpSpPr>
          <p:grpSpPr>
            <a:xfrm>
              <a:off x="1300517" y="5935560"/>
              <a:ext cx="358200" cy="390240"/>
              <a:chOff x="1274829" y="6041400"/>
              <a:chExt cx="358200" cy="390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54B46F67-5227-A8D6-FCFA-81C50846F2F3}"/>
                      </a:ext>
                    </a:extLst>
                  </p14:cNvPr>
                  <p14:cNvContentPartPr/>
                  <p14:nvPr/>
                </p14:nvContentPartPr>
                <p14:xfrm>
                  <a:off x="1274829" y="6041400"/>
                  <a:ext cx="129600" cy="35064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54B46F67-5227-A8D6-FCFA-81C50846F2F3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1256829" y="6023400"/>
                    <a:ext cx="165240" cy="38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5F8FB86F-E4E5-02BB-250A-0A77FF0B646D}"/>
                      </a:ext>
                    </a:extLst>
                  </p14:cNvPr>
                  <p14:cNvContentPartPr/>
                  <p14:nvPr/>
                </p14:nvContentPartPr>
                <p14:xfrm>
                  <a:off x="1541949" y="6074160"/>
                  <a:ext cx="91080" cy="3574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5F8FB86F-E4E5-02BB-250A-0A77FF0B646D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523949" y="6056160"/>
                    <a:ext cx="126720" cy="393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DFA934F-68DF-3C5E-E885-8595122FFBCE}"/>
                    </a:ext>
                  </a:extLst>
                </p14:cNvPr>
                <p14:cNvContentPartPr/>
                <p14:nvPr/>
              </p14:nvContentPartPr>
              <p14:xfrm>
                <a:off x="782349" y="5395560"/>
                <a:ext cx="360720" cy="189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DFA934F-68DF-3C5E-E885-8595122FFBC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64349" y="5377560"/>
                  <a:ext cx="39636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B1698D7-2945-3C43-3D5B-8F46DCC897E9}"/>
                    </a:ext>
                  </a:extLst>
                </p14:cNvPr>
                <p14:cNvContentPartPr/>
                <p14:nvPr/>
              </p14:nvContentPartPr>
              <p14:xfrm>
                <a:off x="1980429" y="5747640"/>
                <a:ext cx="38160" cy="375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B1698D7-2945-3C43-3D5B-8F46DCC897E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62429" y="5729640"/>
                  <a:ext cx="73800" cy="411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9E4733B-9842-D9B0-D616-BA1548FC7569}"/>
                  </a:ext>
                </a:extLst>
              </p14:cNvPr>
              <p14:cNvContentPartPr/>
              <p14:nvPr/>
            </p14:nvContentPartPr>
            <p14:xfrm>
              <a:off x="11581989" y="-577200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9E4733B-9842-D9B0-D616-BA1548FC756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563989" y="-595200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1D98EE2B-1D77-DB13-9A61-E5F691963404}"/>
              </a:ext>
            </a:extLst>
          </p:cNvPr>
          <p:cNvSpPr txBox="1">
            <a:spLocks/>
          </p:cNvSpPr>
          <p:nvPr/>
        </p:nvSpPr>
        <p:spPr>
          <a:xfrm>
            <a:off x="333286" y="4415263"/>
            <a:ext cx="2259027" cy="311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0" i="0" kern="1200">
                <a:solidFill>
                  <a:srgbClr val="0076B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1C468E"/>
                </a:solidFill>
              </a:rPr>
              <a:t>Thank you for listening!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F5905954-7B2E-5951-9741-8DC7F9900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CA" smtClean="0">
                <a:solidFill>
                  <a:schemeClr val="bg1">
                    <a:lumMod val="50000"/>
                  </a:schemeClr>
                </a:solidFill>
              </a:rPr>
              <a:pPr/>
              <a:t>25</a:t>
            </a:fld>
            <a:endParaRPr lang="en-CA" b="1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1A5FE1E0-DA4C-2215-93CA-0B39A0BE6D48}"/>
                  </a:ext>
                </a:extLst>
              </p14:cNvPr>
              <p14:cNvContentPartPr/>
              <p14:nvPr/>
            </p14:nvContentPartPr>
            <p14:xfrm>
              <a:off x="2001000" y="6052063"/>
              <a:ext cx="23760" cy="637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1A5FE1E0-DA4C-2215-93CA-0B39A0BE6D4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982723" y="6034063"/>
                <a:ext cx="59948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3E86C08-A2BD-2C64-A230-25B72B1AF9C1}"/>
                  </a:ext>
                </a:extLst>
              </p14:cNvPr>
              <p14:cNvContentPartPr/>
              <p14:nvPr/>
            </p14:nvContentPartPr>
            <p14:xfrm>
              <a:off x="2034840" y="6010000"/>
              <a:ext cx="98640" cy="864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3E86C08-A2BD-2C64-A230-25B72B1AF9C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16840" y="5992000"/>
                <a:ext cx="134280" cy="12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981916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507EE-7BC6-B904-C8DA-8E71E24D9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00180AEF-076D-E190-3418-1DA312DDC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76" y="1390922"/>
            <a:ext cx="10581068" cy="374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06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30DF6-B7B7-3841-051C-A3119632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00" y="321191"/>
            <a:ext cx="4168945" cy="125416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1C468E"/>
                </a:solidFill>
              </a:rPr>
              <a:t>Simulated Results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F03303-E490-CD59-21FD-FE471B0B83F7}"/>
              </a:ext>
            </a:extLst>
          </p:cNvPr>
          <p:cNvGrpSpPr/>
          <p:nvPr/>
        </p:nvGrpSpPr>
        <p:grpSpPr>
          <a:xfrm>
            <a:off x="4913876" y="136525"/>
            <a:ext cx="6689558" cy="6484211"/>
            <a:chOff x="4063428" y="100238"/>
            <a:chExt cx="6689558" cy="64842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2467D8-F79F-F79D-048C-E44BFA467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997" r="12123"/>
            <a:stretch>
              <a:fillRect/>
            </a:stretch>
          </p:blipFill>
          <p:spPr>
            <a:xfrm>
              <a:off x="4063428" y="230906"/>
              <a:ext cx="6689558" cy="6353543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3F1F007-8075-08B9-42C7-2F9EC54407A5}"/>
                </a:ext>
              </a:extLst>
            </p:cNvPr>
            <p:cNvSpPr/>
            <p:nvPr/>
          </p:nvSpPr>
          <p:spPr>
            <a:xfrm>
              <a:off x="5245552" y="1968575"/>
              <a:ext cx="508778" cy="685198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799CA36-893F-CDD1-9494-3494461CFD4F}"/>
                </a:ext>
              </a:extLst>
            </p:cNvPr>
            <p:cNvSpPr/>
            <p:nvPr/>
          </p:nvSpPr>
          <p:spPr>
            <a:xfrm>
              <a:off x="6968658" y="2275248"/>
              <a:ext cx="439549" cy="489601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4777AF1-1A3B-6FA0-D077-28B0B0FF2AF6}"/>
                </a:ext>
              </a:extLst>
            </p:cNvPr>
            <p:cNvSpPr/>
            <p:nvPr/>
          </p:nvSpPr>
          <p:spPr>
            <a:xfrm>
              <a:off x="7817618" y="2337815"/>
              <a:ext cx="508778" cy="685198"/>
            </a:xfrm>
            <a:prstGeom prst="ellipse">
              <a:avLst/>
            </a:prstGeom>
            <a:no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B41A23A-7268-4E6D-B293-7BB69EE65110}"/>
                </a:ext>
              </a:extLst>
            </p:cNvPr>
            <p:cNvCxnSpPr>
              <a:cxnSpLocks/>
            </p:cNvCxnSpPr>
            <p:nvPr/>
          </p:nvCxnSpPr>
          <p:spPr>
            <a:xfrm>
              <a:off x="7487543" y="540376"/>
              <a:ext cx="573700" cy="1791578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DDD3D01-AB29-A893-ABD2-813944EE8AD3}"/>
                </a:ext>
              </a:extLst>
            </p:cNvPr>
            <p:cNvCxnSpPr>
              <a:cxnSpLocks/>
            </p:cNvCxnSpPr>
            <p:nvPr/>
          </p:nvCxnSpPr>
          <p:spPr>
            <a:xfrm>
              <a:off x="7080077" y="644736"/>
              <a:ext cx="108356" cy="1610074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FB6E71C-11DA-8B4D-A388-20989FF1C5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29363" y="560245"/>
              <a:ext cx="1435500" cy="1254167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3EB06CD-AD44-A2D8-6B05-E5053AC9D6EF}"/>
                </a:ext>
              </a:extLst>
            </p:cNvPr>
            <p:cNvSpPr txBox="1"/>
            <p:nvPr/>
          </p:nvSpPr>
          <p:spPr>
            <a:xfrm>
              <a:off x="6246776" y="100238"/>
              <a:ext cx="2043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Escaped x-rays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26918AB-6C8C-D811-6630-6C8EB39059D3}"/>
                </a:ext>
              </a:extLst>
            </p:cNvPr>
            <p:cNvSpPr txBox="1"/>
            <p:nvPr/>
          </p:nvSpPr>
          <p:spPr>
            <a:xfrm>
              <a:off x="4977064" y="2796766"/>
              <a:ext cx="1220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ROI (𝐸𝛾)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9F36909-3284-C40F-CA38-1B1E32CC18A5}"/>
                </a:ext>
              </a:extLst>
            </p:cNvPr>
            <p:cNvGrpSpPr/>
            <p:nvPr/>
          </p:nvGrpSpPr>
          <p:grpSpPr>
            <a:xfrm>
              <a:off x="5769425" y="1325736"/>
              <a:ext cx="4271405" cy="3038822"/>
              <a:chOff x="7208822" y="1600011"/>
              <a:chExt cx="3560226" cy="2762319"/>
            </a:xfrm>
          </p:grpSpPr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53F9399C-89E3-B04D-7B45-DBE5FCFD19ED}"/>
                  </a:ext>
                </a:extLst>
              </p:cNvPr>
              <p:cNvCxnSpPr>
                <a:cxnSpLocks/>
                <a:stCxn id="47" idx="1"/>
              </p:cNvCxnSpPr>
              <p:nvPr/>
            </p:nvCxnSpPr>
            <p:spPr>
              <a:xfrm flipH="1">
                <a:off x="7208822" y="1769289"/>
                <a:ext cx="120277" cy="326271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32D3D76D-C67E-CF8B-4B51-102B297ED4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73427" y="2917230"/>
                <a:ext cx="0" cy="289796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C42661C1-F369-6789-F362-5C0B0E778D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82776" y="3150854"/>
                <a:ext cx="0" cy="289796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C8DB6570-7A58-A34E-31BA-58780F289D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52011" y="3253558"/>
                <a:ext cx="0" cy="289796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697809C1-B1CE-145F-4121-1B912FB7F3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60394" y="3429000"/>
                <a:ext cx="0" cy="289796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7018515-9CB6-2319-3C92-3FF2A84CE824}"/>
                  </a:ext>
                </a:extLst>
              </p:cNvPr>
              <p:cNvSpPr txBox="1"/>
              <p:nvPr/>
            </p:nvSpPr>
            <p:spPr>
              <a:xfrm>
                <a:off x="7329099" y="1600011"/>
                <a:ext cx="10173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88keV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F075254-F5F6-5FE2-5B44-E3C83D6AFBEE}"/>
                  </a:ext>
                </a:extLst>
              </p:cNvPr>
              <p:cNvSpPr txBox="1"/>
              <p:nvPr/>
            </p:nvSpPr>
            <p:spPr>
              <a:xfrm>
                <a:off x="7632286" y="3158937"/>
                <a:ext cx="10173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202 keV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63DCEB1-BDE9-D167-89DC-E5C97F0B108D}"/>
                  </a:ext>
                </a:extLst>
              </p:cNvPr>
              <p:cNvSpPr txBox="1"/>
              <p:nvPr/>
            </p:nvSpPr>
            <p:spPr>
              <a:xfrm>
                <a:off x="8328788" y="3400644"/>
                <a:ext cx="10173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307 keV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A975993-786B-5212-62AD-D55B04BC9B1E}"/>
                  </a:ext>
                </a:extLst>
              </p:cNvPr>
              <p:cNvSpPr txBox="1"/>
              <p:nvPr/>
            </p:nvSpPr>
            <p:spPr>
              <a:xfrm>
                <a:off x="8997486" y="3630439"/>
                <a:ext cx="101731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401 keV</a:t>
                </a:r>
              </a:p>
              <a:p>
                <a:r>
                  <a:rPr lang="en-US" sz="800">
                    <a:solidFill>
                      <a:srgbClr val="C00000"/>
                    </a:solidFill>
                  </a:rPr>
                  <a:t>(rare)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BC720BE-4D05-4D80-053F-47DAFBC23C0A}"/>
                  </a:ext>
                </a:extLst>
              </p:cNvPr>
              <p:cNvSpPr txBox="1"/>
              <p:nvPr/>
            </p:nvSpPr>
            <p:spPr>
              <a:xfrm>
                <a:off x="9751738" y="3777555"/>
                <a:ext cx="101731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C00000"/>
                    </a:solidFill>
                  </a:rPr>
                  <a:t>202+307 keV</a:t>
                </a:r>
              </a:p>
            </p:txBody>
          </p:sp>
        </p:grp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CA8617-FBF9-EA9A-E76A-1BB78C30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pPr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223656-A9D0-AAA8-C7F2-0B820B747322}"/>
                  </a:ext>
                </a:extLst>
              </p:cNvPr>
              <p:cNvSpPr txBox="1"/>
              <p:nvPr/>
            </p:nvSpPr>
            <p:spPr>
              <a:xfrm>
                <a:off x="588566" y="5433020"/>
                <a:ext cx="432531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RAMPS Project Proposal. Energy spectrum of a 1.2X1.2X0.1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 </a:t>
                </a:r>
                <a:r>
                  <a:rPr lang="en-US" dirty="0" err="1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LuAG</a:t>
                </a:r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 crystal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223656-A9D0-AAA8-C7F2-0B820B747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566" y="5433020"/>
                <a:ext cx="4325310" cy="923330"/>
              </a:xfrm>
              <a:prstGeom prst="rect">
                <a:avLst/>
              </a:prstGeom>
              <a:blipFill>
                <a:blip r:embed="rId3"/>
                <a:stretch>
                  <a:fillRect l="-1269" t="-3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9A53D1A-18AB-F7ED-192C-0F4D9E814FBA}"/>
              </a:ext>
            </a:extLst>
          </p:cNvPr>
          <p:cNvCxnSpPr>
            <a:cxnSpLocks/>
          </p:cNvCxnSpPr>
          <p:nvPr/>
        </p:nvCxnSpPr>
        <p:spPr>
          <a:xfrm>
            <a:off x="6209716" y="2796251"/>
            <a:ext cx="313550" cy="9769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3" name="Content Placeholder 9" descr="A diagram of a device&#10;&#10;AI-generated content may be incorrect.">
            <a:extLst>
              <a:ext uri="{FF2B5EF4-FFF2-40B4-BE49-F238E27FC236}">
                <a16:creationId xmlns:a16="http://schemas.microsoft.com/office/drawing/2014/main" id="{5382EC51-EEA2-4EC4-C2FD-DC420C401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0627" y="260215"/>
            <a:ext cx="4343694" cy="457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74467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1FFE16-F9B5-E905-229E-21FD7E24F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25579EE-B791-3F23-56F3-90E6948DA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A38C26-87DD-AAEE-6D0C-CADDCAE55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285" y="1252257"/>
            <a:ext cx="4972744" cy="401058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EE3E65-E2A7-81D7-2C31-ED8DCD297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A76266-6886-AB74-0427-C2BB3A903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07" y="0"/>
            <a:ext cx="6334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84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3BB1BE7-D765-E521-5DA6-4FDA56516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B68542-2D21-F6CD-17A9-F60E8EDD5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73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BB31-D7F8-C1B3-3694-26EADE1EB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36" y="319481"/>
            <a:ext cx="10515600" cy="1245014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rgbClr val="1C468E"/>
                </a:solidFill>
              </a:rPr>
              <a:t>Ra</a:t>
            </a:r>
            <a:r>
              <a:rPr lang="en-US" sz="4000" b="1" dirty="0">
                <a:solidFill>
                  <a:srgbClr val="1C468E"/>
                </a:solidFill>
              </a:rPr>
              <a:t>dioisotope </a:t>
            </a:r>
            <a:r>
              <a:rPr lang="en-US" sz="4000" b="1" u="sng" dirty="0">
                <a:solidFill>
                  <a:srgbClr val="1C468E"/>
                </a:solidFill>
              </a:rPr>
              <a:t>M</a:t>
            </a:r>
            <a:r>
              <a:rPr lang="en-US" sz="4000" b="1" dirty="0">
                <a:solidFill>
                  <a:srgbClr val="1C468E"/>
                </a:solidFill>
              </a:rPr>
              <a:t>easurement </a:t>
            </a:r>
            <a:r>
              <a:rPr lang="en-US" sz="4000" b="1" u="sng" dirty="0">
                <a:solidFill>
                  <a:srgbClr val="1C468E"/>
                </a:solidFill>
              </a:rPr>
              <a:t>P</a:t>
            </a:r>
            <a:r>
              <a:rPr lang="en-US" sz="4000" b="1" dirty="0">
                <a:solidFill>
                  <a:srgbClr val="1C468E"/>
                </a:solidFill>
              </a:rPr>
              <a:t>roject at </a:t>
            </a:r>
            <a:r>
              <a:rPr lang="en-US" sz="4000" b="1" u="sng" dirty="0">
                <a:solidFill>
                  <a:srgbClr val="1C468E"/>
                </a:solidFill>
              </a:rPr>
              <a:t>S</a:t>
            </a:r>
            <a:r>
              <a:rPr lang="en-US" sz="4000" b="1" dirty="0">
                <a:solidFill>
                  <a:srgbClr val="1C468E"/>
                </a:solidFill>
              </a:rPr>
              <a:t>NOLAB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F665BB-25A8-1008-873A-DD1FB31343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66836" y="1555639"/>
                <a:ext cx="5685082" cy="453833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rgbClr val="0062AC"/>
                    </a:solidFill>
                  </a:rPr>
                  <a:t>Consists of a coincidence detector (</a:t>
                </a:r>
                <a:r>
                  <a:rPr lang="en-US" sz="2400" dirty="0" err="1">
                    <a:solidFill>
                      <a:srgbClr val="0062AC"/>
                    </a:solidFill>
                  </a:rPr>
                  <a:t>SiPM</a:t>
                </a:r>
                <a:r>
                  <a:rPr lang="en-US" sz="2400" dirty="0">
                    <a:solidFill>
                      <a:srgbClr val="0062AC"/>
                    </a:solidFill>
                  </a:rPr>
                  <a:t> and </a:t>
                </a:r>
                <a:r>
                  <a:rPr lang="en-US" sz="2400" dirty="0" err="1">
                    <a:solidFill>
                      <a:srgbClr val="0062AC"/>
                    </a:solidFill>
                  </a:rPr>
                  <a:t>HPGe</a:t>
                </a:r>
                <a:r>
                  <a:rPr lang="en-US" sz="2400" dirty="0">
                    <a:solidFill>
                      <a:srgbClr val="0062AC"/>
                    </a:solidFill>
                  </a:rPr>
                  <a:t>) that aims to study the decay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0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</a:rPr>
                          <m:t>176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</a:rPr>
                          <m:t>Lu</m:t>
                        </m:r>
                      </m:e>
                    </m:sPre>
                  </m:oMath>
                </a14:m>
                <a:endParaRPr lang="en-US" sz="2400" dirty="0">
                  <a:solidFill>
                    <a:srgbClr val="0062AC"/>
                  </a:solidFill>
                  <a:latin typeface="+mj-lt"/>
                </a:endParaRPr>
              </a:p>
              <a:p>
                <a:r>
                  <a:rPr lang="en-US" sz="2400" dirty="0">
                    <a:solidFill>
                      <a:srgbClr val="0062AC"/>
                    </a:solidFill>
                  </a:rPr>
                  <a:t>Purpose: </a:t>
                </a:r>
              </a:p>
              <a:p>
                <a:pPr lvl="1"/>
                <a:r>
                  <a:rPr lang="en-US" sz="2000" dirty="0">
                    <a:solidFill>
                      <a:srgbClr val="0062AC"/>
                    </a:solidFill>
                  </a:rPr>
                  <a:t>Precisely measure the half life</a:t>
                </a:r>
              </a:p>
              <a:p>
                <a:pPr lvl="1"/>
                <a:r>
                  <a:rPr lang="en-US" sz="2000" dirty="0">
                    <a:solidFill>
                      <a:srgbClr val="0062AC"/>
                    </a:solidFill>
                  </a:rPr>
                  <a:t>Electron capture (EC) decay has never been measured above 4</a:t>
                </a:r>
                <a:r>
                  <a:rPr lang="en-US" sz="2000" baseline="30000" dirty="0">
                    <a:solidFill>
                      <a:srgbClr val="0062AC"/>
                    </a:solidFill>
                  </a:rPr>
                  <a:t>th</a:t>
                </a:r>
                <a:r>
                  <a:rPr lang="en-US" sz="2000" dirty="0">
                    <a:solidFill>
                      <a:srgbClr val="0062AC"/>
                    </a:solidFill>
                  </a:rPr>
                  <a:t> forbidden transition</a:t>
                </a:r>
              </a:p>
              <a:p>
                <a:pPr lvl="1"/>
                <a:r>
                  <a:rPr lang="en-US" sz="2000" dirty="0">
                    <a:solidFill>
                      <a:srgbClr val="0062AC"/>
                    </a:solidFill>
                  </a:rPr>
                  <a:t>Develop further insight into electroweak interactions</a:t>
                </a:r>
              </a:p>
              <a:p>
                <a:r>
                  <a:rPr lang="en-US" sz="2400" dirty="0">
                    <a:solidFill>
                      <a:srgbClr val="0062AC"/>
                    </a:solidFill>
                  </a:rPr>
                  <a:t>Sister experiment of LUCE (</a:t>
                </a:r>
                <a:r>
                  <a:rPr lang="en-US" sz="2400" u="sng" dirty="0">
                    <a:solidFill>
                      <a:srgbClr val="0062AC"/>
                    </a:solidFill>
                  </a:rPr>
                  <a:t>Lu</a:t>
                </a:r>
                <a:r>
                  <a:rPr lang="en-US" sz="2400" dirty="0">
                    <a:solidFill>
                      <a:srgbClr val="0062AC"/>
                    </a:solidFill>
                  </a:rPr>
                  <a:t>tetium S</a:t>
                </a:r>
                <a:r>
                  <a:rPr lang="en-US" sz="2400" u="sng" dirty="0">
                    <a:solidFill>
                      <a:srgbClr val="0062AC"/>
                    </a:solidFill>
                  </a:rPr>
                  <a:t>c</a:t>
                </a:r>
                <a:r>
                  <a:rPr lang="en-US" sz="2400" dirty="0">
                    <a:solidFill>
                      <a:srgbClr val="0062AC"/>
                    </a:solidFill>
                  </a:rPr>
                  <a:t>intillation </a:t>
                </a:r>
                <a:r>
                  <a:rPr lang="en-US" sz="2400" u="sng" dirty="0">
                    <a:solidFill>
                      <a:srgbClr val="0062AC"/>
                    </a:solidFill>
                  </a:rPr>
                  <a:t>E</a:t>
                </a:r>
                <a:r>
                  <a:rPr lang="en-US" sz="2400" dirty="0">
                    <a:solidFill>
                      <a:srgbClr val="0062AC"/>
                    </a:solidFill>
                  </a:rPr>
                  <a:t>xperiment)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F665BB-25A8-1008-873A-DD1FB31343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6836" y="1555639"/>
                <a:ext cx="5685082" cy="4538330"/>
              </a:xfrm>
              <a:blipFill>
                <a:blip r:embed="rId2"/>
                <a:stretch>
                  <a:fillRect l="-1393" t="-1879" r="-1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D0FCF57-19B8-38F3-9C8A-9FDA6D03EC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34" t="2594" r="14204" b="9053"/>
          <a:stretch/>
        </p:blipFill>
        <p:spPr>
          <a:xfrm>
            <a:off x="6523282" y="2204276"/>
            <a:ext cx="5105059" cy="324104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0D89D1-7334-CDD6-D9A6-018206037A80}"/>
              </a:ext>
            </a:extLst>
          </p:cNvPr>
          <p:cNvSpPr txBox="1">
            <a:spLocks/>
          </p:cNvSpPr>
          <p:nvPr/>
        </p:nvSpPr>
        <p:spPr>
          <a:xfrm>
            <a:off x="6866011" y="1696845"/>
            <a:ext cx="2209800" cy="180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>
                <a:solidFill>
                  <a:srgbClr val="0062AC"/>
                </a:solidFill>
              </a:rPr>
              <a:t>Case 1: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C0AE9D-0E66-200C-1202-4AB6F72FB1ED}"/>
              </a:ext>
            </a:extLst>
          </p:cNvPr>
          <p:cNvSpPr txBox="1">
            <a:spLocks/>
          </p:cNvSpPr>
          <p:nvPr/>
        </p:nvSpPr>
        <p:spPr>
          <a:xfrm>
            <a:off x="9683263" y="1696845"/>
            <a:ext cx="2209800" cy="1809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solidFill>
                  <a:srgbClr val="0062AC"/>
                </a:solidFill>
              </a:rPr>
              <a:t>Case 2: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EED931-16CF-FD56-6CD0-A9F4DEECE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pPr/>
              <a:t>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B790B3-5C83-F331-DD97-9E57E0D05955}"/>
                  </a:ext>
                </a:extLst>
              </p:cNvPr>
              <p:cNvSpPr txBox="1"/>
              <p:nvPr/>
            </p:nvSpPr>
            <p:spPr>
              <a:xfrm>
                <a:off x="6523282" y="5710018"/>
                <a:ext cx="5105059" cy="383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2">
                        <a:lumMod val="90000"/>
                        <a:lumOff val="10000"/>
                      </a:schemeClr>
                    </a:solidFill>
                  </a:rPr>
                  <a:t>RAMPS Project Proposal. Decay scheme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 smtClean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0" smtClean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176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2">
                                <a:lumMod val="90000"/>
                                <a:lumOff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Lu</m:t>
                        </m:r>
                      </m:e>
                    </m:sPre>
                  </m:oMath>
                </a14:m>
                <a:endParaRPr lang="en-US" dirty="0">
                  <a:solidFill>
                    <a:schemeClr val="tx2">
                      <a:lumMod val="90000"/>
                      <a:lumOff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B790B3-5C83-F331-DD97-9E57E0D059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282" y="5710018"/>
                <a:ext cx="5105059" cy="383951"/>
              </a:xfrm>
              <a:prstGeom prst="rect">
                <a:avLst/>
              </a:prstGeom>
              <a:blipFill>
                <a:blip r:embed="rId4"/>
                <a:stretch>
                  <a:fillRect t="-6349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734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037D467-2729-B7D8-2420-50901AC05C9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000" b="1" dirty="0">
                    <a:solidFill>
                      <a:srgbClr val="1C468E"/>
                    </a:solidFill>
                  </a:rPr>
                  <a:t>Case 1: EC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4000" b="1" i="1" smtClean="0">
                            <a:solidFill>
                              <a:srgbClr val="1C468E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4000" b="1" i="0" smtClean="0">
                            <a:solidFill>
                              <a:srgbClr val="1C468E"/>
                            </a:solidFill>
                            <a:latin typeface="Cambria Math" panose="02040503050406030204" pitchFamily="18" charset="0"/>
                          </a:rPr>
                          <m:t>𝟏𝟕𝟔</m:t>
                        </m:r>
                      </m:sup>
                      <m:e>
                        <m:r>
                          <a:rPr lang="en-US" sz="4000" b="1" i="0" smtClean="0">
                            <a:solidFill>
                              <a:srgbClr val="1C468E"/>
                            </a:solidFill>
                            <a:latin typeface="Cambria Math" panose="02040503050406030204" pitchFamily="18" charset="0"/>
                          </a:rPr>
                          <m:t>𝐘𝐛</m:t>
                        </m:r>
                      </m:e>
                    </m:sPre>
                  </m:oMath>
                </a14:m>
                <a:r>
                  <a:rPr lang="en-US" sz="4000" b="1" dirty="0">
                    <a:solidFill>
                      <a:srgbClr val="1C468E"/>
                    </a:solidFill>
                  </a:rPr>
                  <a:t> Decay Process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037D467-2729-B7D8-2420-50901AC05C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269F271-37B2-16C4-1DA4-441DA7D310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34" t="2594" r="14204" b="9053"/>
          <a:stretch/>
        </p:blipFill>
        <p:spPr>
          <a:xfrm>
            <a:off x="8127993" y="1339188"/>
            <a:ext cx="7346060" cy="4663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7C3E2F1-9A2D-2269-2FAF-06972F6BEC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5618" y="1825625"/>
                <a:ext cx="7142921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>
                    <a:solidFill>
                      <a:srgbClr val="0062AC"/>
                    </a:solidFill>
                  </a:rPr>
                  <a:t>5</a:t>
                </a:r>
                <a:r>
                  <a:rPr lang="en-US" baseline="30000">
                    <a:solidFill>
                      <a:srgbClr val="0062AC"/>
                    </a:solidFill>
                  </a:rPr>
                  <a:t>th</a:t>
                </a:r>
                <a:r>
                  <a:rPr lang="en-US">
                    <a:solidFill>
                      <a:srgbClr val="0062AC"/>
                    </a:solidFill>
                  </a:rPr>
                  <a:t> forbidden transition: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smtClean="0">
                        <a:solidFill>
                          <a:srgbClr val="0062A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>
                    <a:solidFill>
                      <a:srgbClr val="0062A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62A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</m:oMath>
                </a14:m>
                <a:r>
                  <a:rPr lang="en-US">
                    <a:solidFill>
                      <a:srgbClr val="0062AC"/>
                    </a:solidFill>
                  </a:rPr>
                  <a:t> 27 keV (excited EC)</a:t>
                </a:r>
              </a:p>
              <a:p>
                <a:pPr marL="0" indent="0">
                  <a:buNone/>
                </a:pPr>
                <a:r>
                  <a:rPr lang="en-US">
                    <a:solidFill>
                      <a:srgbClr val="0062AC"/>
                    </a:solidFill>
                  </a:rPr>
                  <a:t>7</a:t>
                </a:r>
                <a:r>
                  <a:rPr lang="en-US" baseline="30000">
                    <a:solidFill>
                      <a:srgbClr val="0062AC"/>
                    </a:solidFill>
                  </a:rPr>
                  <a:t>th</a:t>
                </a:r>
                <a:r>
                  <a:rPr lang="en-US">
                    <a:solidFill>
                      <a:srgbClr val="0062AC"/>
                    </a:solidFill>
                  </a:rPr>
                  <a:t> forbidden transition: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smtClean="0">
                        <a:solidFill>
                          <a:srgbClr val="0062A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⟶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solidFill>
                          <a:srgbClr val="0062A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≃</m:t>
                    </m:r>
                  </m:oMath>
                </a14:m>
                <a:r>
                  <a:rPr lang="en-US">
                    <a:solidFill>
                      <a:srgbClr val="0062AC"/>
                    </a:solidFill>
                  </a:rPr>
                  <a:t>109 keV</a:t>
                </a:r>
              </a:p>
              <a:p>
                <a:pPr marL="0" indent="0">
                  <a:buNone/>
                </a:pPr>
                <a:r>
                  <a:rPr lang="en-US">
                    <a:solidFill>
                      <a:srgbClr val="0062AC"/>
                    </a:solidFill>
                  </a:rPr>
                  <a:t>(ground EC)</a:t>
                </a:r>
              </a:p>
              <a:p>
                <a:r>
                  <a:rPr lang="en-US">
                    <a:solidFill>
                      <a:srgbClr val="0062AC"/>
                    </a:solidFill>
                  </a:rPr>
                  <a:t>Main goal is to identify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>
                    <a:solidFill>
                      <a:srgbClr val="0062AC"/>
                    </a:solidFill>
                  </a:rPr>
                  <a:t> = 82.13keV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D7C3E2F1-9A2D-2269-2FAF-06972F6BEC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5618" y="1825625"/>
                <a:ext cx="7142921" cy="4351338"/>
              </a:xfrm>
              <a:blipFill>
                <a:blip r:embed="rId4"/>
                <a:stretch>
                  <a:fillRect l="-1706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27790-7411-9E5F-E648-DF5A2F02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03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B9D1D-D322-D9BE-4B10-56435234D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C8271E-C0BC-0BDF-3255-5DDBDE6798B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000" b="1" dirty="0">
                    <a:solidFill>
                      <a:srgbClr val="1C468E"/>
                    </a:solidFill>
                  </a:rPr>
                  <a:t>Case 2 :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4000" b="1" i="1" smtClean="0">
                            <a:solidFill>
                              <a:srgbClr val="1C468E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4000" b="1" i="0" smtClean="0">
                            <a:solidFill>
                              <a:srgbClr val="1C468E"/>
                            </a:solidFill>
                            <a:latin typeface="Cambria Math" panose="02040503050406030204" pitchFamily="18" charset="0"/>
                          </a:rPr>
                          <m:t>𝟏𝟕𝟔</m:t>
                        </m:r>
                      </m:sup>
                      <m:e>
                        <m:r>
                          <a:rPr lang="en-US" sz="4000" b="1" i="0" smtClean="0">
                            <a:solidFill>
                              <a:srgbClr val="1C468E"/>
                            </a:solidFill>
                            <a:latin typeface="Cambria Math" panose="02040503050406030204" pitchFamily="18" charset="0"/>
                          </a:rPr>
                          <m:t>𝐇𝐟</m:t>
                        </m:r>
                      </m:e>
                    </m:sPre>
                  </m:oMath>
                </a14:m>
                <a:r>
                  <a:rPr lang="en-US" sz="4000" b="1" dirty="0">
                    <a:solidFill>
                      <a:srgbClr val="1C468E"/>
                    </a:solidFill>
                  </a:rPr>
                  <a:t> Decay Chain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C8271E-C0BC-0BDF-3255-5DDBDE6798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88116E-9529-FDE6-BC41-1FAB54D70D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18652" y="1846910"/>
                <a:ext cx="5963377" cy="4351338"/>
              </a:xfrm>
            </p:spPr>
            <p:txBody>
              <a:bodyPr/>
              <a:lstStyle/>
              <a:p>
                <a:r>
                  <a:rPr lang="en-US">
                    <a:solidFill>
                      <a:srgbClr val="0062AC"/>
                    </a:solidFill>
                  </a:rPr>
                  <a:t>Continuous outpour of beta decay events </a:t>
                </a:r>
              </a:p>
              <a:p>
                <a:r>
                  <a:rPr lang="en-US">
                    <a:solidFill>
                      <a:srgbClr val="0062AC"/>
                    </a:solidFill>
                  </a:rPr>
                  <a:t>Do not want the beta decay interfering with EC from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0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</a:rPr>
                          <m:t>176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62AC"/>
                            </a:solidFill>
                            <a:latin typeface="Cambria Math" panose="02040503050406030204" pitchFamily="18" charset="0"/>
                          </a:rPr>
                          <m:t>Yb</m:t>
                        </m:r>
                      </m:e>
                    </m:sPre>
                  </m:oMath>
                </a14:m>
                <a:endParaRPr lang="en-US">
                  <a:solidFill>
                    <a:srgbClr val="0062AC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88116E-9529-FDE6-BC41-1FAB54D70D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18652" y="1846910"/>
                <a:ext cx="5963377" cy="4351338"/>
              </a:xfrm>
              <a:blipFill>
                <a:blip r:embed="rId3"/>
                <a:stretch>
                  <a:fillRect l="-1840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51B4F-0E3F-21DB-5700-6CF78BB1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3F4E-FACE-4F12-B08B-030F91E57830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37A74-CB92-3338-7575-068BD21D03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34" t="2594" r="14204" b="9053"/>
          <a:stretch/>
        </p:blipFill>
        <p:spPr>
          <a:xfrm>
            <a:off x="-3202615" y="1690688"/>
            <a:ext cx="7346060" cy="46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85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804B3-A204-BB51-2134-5ABE5476C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C4B-88AE-0465-938A-2065F1516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5842" cy="1325563"/>
          </a:xfrm>
        </p:spPr>
        <p:txBody>
          <a:bodyPr/>
          <a:lstStyle/>
          <a:p>
            <a:r>
              <a:rPr lang="en-US" b="1">
                <a:solidFill>
                  <a:srgbClr val="1C468E"/>
                </a:solidFill>
              </a:rPr>
              <a:t>Experiment</a:t>
            </a:r>
          </a:p>
        </p:txBody>
      </p:sp>
      <p:pic>
        <p:nvPicPr>
          <p:cNvPr id="5" name="Picture 4" descr="A diagram of a computer&#10;&#10;AI-generated content may be incorrect.">
            <a:extLst>
              <a:ext uri="{FF2B5EF4-FFF2-40B4-BE49-F238E27FC236}">
                <a16:creationId xmlns:a16="http://schemas.microsoft.com/office/drawing/2014/main" id="{793A4D5E-8BAD-2DD6-D01E-BB2C0F316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27" y="1468920"/>
            <a:ext cx="8111987" cy="5069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597F91-E102-0C3D-0D80-00AA79E217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10"/>
          <a:stretch>
            <a:fillRect/>
          </a:stretch>
        </p:blipFill>
        <p:spPr>
          <a:xfrm>
            <a:off x="931654" y="1690688"/>
            <a:ext cx="6790568" cy="4623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756E-A992-F2DD-5059-8BB37FF02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7537" y="1213509"/>
            <a:ext cx="4527728" cy="5279366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8CD9477-6FC7-11B6-E065-91772753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885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DCD60-AC07-67BA-D6B2-3C836BA20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7168A-2D64-879B-1D59-1E44F9DC5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5842" cy="1325563"/>
          </a:xfrm>
        </p:spPr>
        <p:txBody>
          <a:bodyPr/>
          <a:lstStyle/>
          <a:p>
            <a:r>
              <a:rPr lang="en-US" b="1" u="sng">
                <a:solidFill>
                  <a:srgbClr val="1C468E"/>
                </a:solidFill>
              </a:rPr>
              <a:t>C</a:t>
            </a:r>
            <a:r>
              <a:rPr lang="en-US" b="1">
                <a:solidFill>
                  <a:srgbClr val="1C468E"/>
                </a:solidFill>
              </a:rPr>
              <a:t>omprehensive Nuclear </a:t>
            </a:r>
            <a:r>
              <a:rPr lang="en-US" b="1" u="sng">
                <a:solidFill>
                  <a:srgbClr val="1C468E"/>
                </a:solidFill>
              </a:rPr>
              <a:t>T</a:t>
            </a:r>
            <a:r>
              <a:rPr lang="en-US" b="1">
                <a:solidFill>
                  <a:srgbClr val="1C468E"/>
                </a:solidFill>
              </a:rPr>
              <a:t>est </a:t>
            </a:r>
            <a:r>
              <a:rPr lang="en-US" b="1" u="sng">
                <a:solidFill>
                  <a:srgbClr val="1C468E"/>
                </a:solidFill>
              </a:rPr>
              <a:t>B</a:t>
            </a:r>
            <a:r>
              <a:rPr lang="en-US" b="1">
                <a:solidFill>
                  <a:srgbClr val="1C468E"/>
                </a:solidFill>
              </a:rPr>
              <a:t>an </a:t>
            </a:r>
            <a:r>
              <a:rPr lang="en-US" b="1" u="sng">
                <a:solidFill>
                  <a:srgbClr val="1C468E"/>
                </a:solidFill>
              </a:rPr>
              <a:t>T</a:t>
            </a:r>
            <a:r>
              <a:rPr lang="en-US" b="1">
                <a:solidFill>
                  <a:srgbClr val="1C468E"/>
                </a:solidFill>
              </a:rPr>
              <a:t>reaty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6">
                <a:extLst>
                  <a:ext uri="{FF2B5EF4-FFF2-40B4-BE49-F238E27FC236}">
                    <a16:creationId xmlns:a16="http://schemas.microsoft.com/office/drawing/2014/main" id="{36142CAA-BBD8-922F-5FBA-A3A046FF08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73132" y="1690688"/>
                <a:ext cx="5786690" cy="4665662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0062AC"/>
                    </a:solidFill>
                  </a:rPr>
                  <a:t>Alongside seismic activities, experiment is set to detect potential nuclear events from atmospheric air samples</a:t>
                </a:r>
              </a:p>
              <a:p>
                <a:r>
                  <a:rPr lang="en-US" dirty="0">
                    <a:solidFill>
                      <a:srgbClr val="0062AC"/>
                    </a:solidFill>
                  </a:rPr>
                  <a:t>Dual </a:t>
                </a:r>
                <a:r>
                  <a:rPr lang="en-US" dirty="0" err="1">
                    <a:solidFill>
                      <a:srgbClr val="0062AC"/>
                    </a:solidFill>
                  </a:rPr>
                  <a:t>HPGe</a:t>
                </a:r>
                <a:r>
                  <a:rPr lang="en-US" dirty="0">
                    <a:solidFill>
                      <a:srgbClr val="0062AC"/>
                    </a:solidFill>
                  </a:rPr>
                  <a:t> detectors are used to detect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62A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rgbClr val="0062AC"/>
                    </a:solidFill>
                  </a:rPr>
                  <a:t> decays</a:t>
                </a:r>
              </a:p>
              <a:p>
                <a:r>
                  <a:rPr lang="en-US" dirty="0">
                    <a:solidFill>
                      <a:srgbClr val="0062AC"/>
                    </a:solidFill>
                  </a:rPr>
                  <a:t>Coincidence reduces background noise </a:t>
                </a:r>
              </a:p>
            </p:txBody>
          </p:sp>
        </mc:Choice>
        <mc:Fallback xmlns="">
          <p:sp>
            <p:nvSpPr>
              <p:cNvPr id="11" name="Content Placeholder 6">
                <a:extLst>
                  <a:ext uri="{FF2B5EF4-FFF2-40B4-BE49-F238E27FC236}">
                    <a16:creationId xmlns:a16="http://schemas.microsoft.com/office/drawing/2014/main" id="{36142CAA-BBD8-922F-5FBA-A3A046FF08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73132" y="1690688"/>
                <a:ext cx="5786690" cy="4665662"/>
              </a:xfrm>
              <a:blipFill>
                <a:blip r:embed="rId2"/>
                <a:stretch>
                  <a:fillRect l="-1897" t="-2089" r="-1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67B437C-438F-A5CF-2F6D-67CC586807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10"/>
          <a:stretch>
            <a:fillRect/>
          </a:stretch>
        </p:blipFill>
        <p:spPr>
          <a:xfrm>
            <a:off x="420025" y="1690688"/>
            <a:ext cx="4934863" cy="33602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B9077E-F5E6-6C12-2D75-CA35AD27B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61586">
            <a:off x="10927772" y="5077087"/>
            <a:ext cx="1140813" cy="1330197"/>
          </a:xfrm>
          <a:prstGeom prst="rect">
            <a:avLst/>
          </a:prstGeom>
        </p:spPr>
      </p:pic>
      <p:pic>
        <p:nvPicPr>
          <p:cNvPr id="15" name="Picture 14" descr="A metal cylinder with a light in the middle&#10;&#10;AI-generated content may be incorrect.">
            <a:extLst>
              <a:ext uri="{FF2B5EF4-FFF2-40B4-BE49-F238E27FC236}">
                <a16:creationId xmlns:a16="http://schemas.microsoft.com/office/drawing/2014/main" id="{8A79855E-385B-EEA9-9722-5B0EA3B22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t="13809" b="29048"/>
          <a:stretch>
            <a:fillRect/>
          </a:stretch>
        </p:blipFill>
        <p:spPr>
          <a:xfrm>
            <a:off x="1641053" y="4787033"/>
            <a:ext cx="3905505" cy="191030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FE80C3-0ED4-391A-79A2-6DCB2D618EF8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3385457" y="4023519"/>
            <a:ext cx="208349" cy="76351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CD34E7D-5350-D742-E313-CD5928DC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09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40500-E70B-43E5-D6FC-FE77882CB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7C4E5-F02B-5B98-3086-5BBE63BCD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5842" cy="1325563"/>
          </a:xfrm>
        </p:spPr>
        <p:txBody>
          <a:bodyPr/>
          <a:lstStyle/>
          <a:p>
            <a:r>
              <a:rPr lang="en-US" b="1" u="sng" dirty="0">
                <a:solidFill>
                  <a:srgbClr val="1C468E"/>
                </a:solidFill>
              </a:rPr>
              <a:t>Si</a:t>
            </a:r>
            <a:r>
              <a:rPr lang="en-US" b="1" dirty="0">
                <a:solidFill>
                  <a:srgbClr val="1C468E"/>
                </a:solidFill>
              </a:rPr>
              <a:t>licon </a:t>
            </a:r>
            <a:r>
              <a:rPr lang="en-US" b="1" u="sng" dirty="0" err="1">
                <a:solidFill>
                  <a:srgbClr val="1C468E"/>
                </a:solidFill>
              </a:rPr>
              <a:t>P</a:t>
            </a:r>
            <a:r>
              <a:rPr lang="en-US" b="1" dirty="0" err="1">
                <a:solidFill>
                  <a:srgbClr val="1C468E"/>
                </a:solidFill>
              </a:rPr>
              <a:t>hoto</a:t>
            </a:r>
            <a:r>
              <a:rPr lang="en-US" b="1" u="sng" dirty="0" err="1">
                <a:solidFill>
                  <a:srgbClr val="1C468E"/>
                </a:solidFill>
              </a:rPr>
              <a:t>M</a:t>
            </a:r>
            <a:r>
              <a:rPr lang="en-US" b="1" dirty="0" err="1">
                <a:solidFill>
                  <a:srgbClr val="1C468E"/>
                </a:solidFill>
              </a:rPr>
              <a:t>ultiplier</a:t>
            </a:r>
            <a:r>
              <a:rPr lang="en-US" b="1" dirty="0">
                <a:solidFill>
                  <a:srgbClr val="1C468E"/>
                </a:solidFill>
              </a:rPr>
              <a:t> Amplified Detector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6">
                <a:extLst>
                  <a:ext uri="{FF2B5EF4-FFF2-40B4-BE49-F238E27FC236}">
                    <a16:creationId xmlns:a16="http://schemas.microsoft.com/office/drawing/2014/main" id="{C1824236-3937-15AA-58D8-DC8AEA90C3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6843" y="2038232"/>
                <a:ext cx="6721390" cy="4030435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0062AC"/>
                    </a:solidFill>
                  </a:rPr>
                  <a:t>Pixelated device containing avalanche photodiodes and microcells. Detects individual photons, creating an electric signal. </a:t>
                </a:r>
              </a:p>
              <a:p>
                <a:r>
                  <a:rPr lang="en-US" dirty="0">
                    <a:solidFill>
                      <a:srgbClr val="0062AC"/>
                    </a:solidFill>
                  </a:rPr>
                  <a:t>Record the scintillation light for both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>
                    <a:solidFill>
                      <a:srgbClr val="0062AC"/>
                    </a:solidFill>
                  </a:rPr>
                  <a:t>decay and EC events</a:t>
                </a:r>
              </a:p>
            </p:txBody>
          </p:sp>
        </mc:Choice>
        <mc:Fallback xmlns="">
          <p:sp>
            <p:nvSpPr>
              <p:cNvPr id="11" name="Content Placeholder 6">
                <a:extLst>
                  <a:ext uri="{FF2B5EF4-FFF2-40B4-BE49-F238E27FC236}">
                    <a16:creationId xmlns:a16="http://schemas.microsoft.com/office/drawing/2014/main" id="{C1824236-3937-15AA-58D8-DC8AEA90C3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6843" y="2038232"/>
                <a:ext cx="6721390" cy="4030435"/>
              </a:xfrm>
              <a:blipFill>
                <a:blip r:embed="rId2"/>
                <a:stretch>
                  <a:fillRect l="-1632" t="-2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8C28B56-F6A0-0D79-C78E-7CB325890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61586">
            <a:off x="7311442" y="912719"/>
            <a:ext cx="4527728" cy="527936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7F346-E2E1-CD1C-9EA4-748533DE9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A4461E-C84C-D1C0-B073-B695B9107AC4}"/>
              </a:ext>
            </a:extLst>
          </p:cNvPr>
          <p:cNvSpPr txBox="1"/>
          <p:nvPr/>
        </p:nvSpPr>
        <p:spPr>
          <a:xfrm>
            <a:off x="6814798" y="5876692"/>
            <a:ext cx="5105059" cy="383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2">
                    <a:lumMod val="90000"/>
                    <a:lumOff val="10000"/>
                  </a:schemeClr>
                </a:solidFill>
              </a:rPr>
              <a:t>PDA 45 </a:t>
            </a:r>
            <a:r>
              <a:rPr lang="en-US" err="1">
                <a:solidFill>
                  <a:schemeClr val="tx2">
                    <a:lumMod val="90000"/>
                    <a:lumOff val="10000"/>
                  </a:schemeClr>
                </a:solidFill>
              </a:rPr>
              <a:t>SiPM</a:t>
            </a:r>
            <a:r>
              <a:rPr lang="en-US">
                <a:solidFill>
                  <a:schemeClr val="tx2">
                    <a:lumMod val="90000"/>
                    <a:lumOff val="10000"/>
                  </a:schemeClr>
                </a:solidFill>
              </a:rPr>
              <a:t>, manufactured by THORLABS</a:t>
            </a:r>
          </a:p>
        </p:txBody>
      </p:sp>
    </p:spTree>
    <p:extLst>
      <p:ext uri="{BB962C8B-B14F-4D97-AF65-F5344CB8AC3E}">
        <p14:creationId xmlns:p14="http://schemas.microsoft.com/office/powerpoint/2010/main" val="1933198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B6673-983B-CB9E-C9AF-870AD60D3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532E68F0-14AD-C88B-2B7F-8FA2205E7739}"/>
              </a:ext>
            </a:extLst>
          </p:cNvPr>
          <p:cNvSpPr txBox="1">
            <a:spLocks/>
          </p:cNvSpPr>
          <p:nvPr/>
        </p:nvSpPr>
        <p:spPr>
          <a:xfrm>
            <a:off x="838199" y="2038232"/>
            <a:ext cx="6721390" cy="40304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62AC"/>
                </a:solidFill>
              </a:rPr>
              <a:t>Higher photon detection efficiency than PMTs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(</a:t>
            </a:r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</a:rPr>
              <a:t>☺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rgbClr val="0062AC"/>
                </a:solidFill>
              </a:rPr>
              <a:t>Higher dark counts and cases of optical crosstalk </a:t>
            </a:r>
            <a:r>
              <a:rPr lang="en-US" dirty="0">
                <a:solidFill>
                  <a:srgbClr val="FF0000"/>
                </a:solidFill>
              </a:rPr>
              <a:t>(☹)</a:t>
            </a:r>
          </a:p>
          <a:p>
            <a:endParaRPr lang="en-US" dirty="0">
              <a:solidFill>
                <a:srgbClr val="0062AC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C4EA2-11F6-76EE-29B3-EAE7E6475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5842" cy="1325563"/>
          </a:xfrm>
        </p:spPr>
        <p:txBody>
          <a:bodyPr/>
          <a:lstStyle/>
          <a:p>
            <a:r>
              <a:rPr lang="en-US" b="1" u="sng" dirty="0">
                <a:solidFill>
                  <a:srgbClr val="1C468E"/>
                </a:solidFill>
              </a:rPr>
              <a:t>Si</a:t>
            </a:r>
            <a:r>
              <a:rPr lang="en-US" b="1" dirty="0">
                <a:solidFill>
                  <a:srgbClr val="1C468E"/>
                </a:solidFill>
              </a:rPr>
              <a:t>licon </a:t>
            </a:r>
            <a:r>
              <a:rPr lang="en-US" b="1" u="sng" dirty="0" err="1">
                <a:solidFill>
                  <a:srgbClr val="1C468E"/>
                </a:solidFill>
              </a:rPr>
              <a:t>P</a:t>
            </a:r>
            <a:r>
              <a:rPr lang="en-US" b="1" dirty="0" err="1">
                <a:solidFill>
                  <a:srgbClr val="1C468E"/>
                </a:solidFill>
              </a:rPr>
              <a:t>hoto</a:t>
            </a:r>
            <a:r>
              <a:rPr lang="en-US" b="1" u="sng" dirty="0" err="1">
                <a:solidFill>
                  <a:srgbClr val="1C468E"/>
                </a:solidFill>
              </a:rPr>
              <a:t>M</a:t>
            </a:r>
            <a:r>
              <a:rPr lang="en-US" b="1" dirty="0" err="1">
                <a:solidFill>
                  <a:srgbClr val="1C468E"/>
                </a:solidFill>
              </a:rPr>
              <a:t>ultiplier</a:t>
            </a:r>
            <a:r>
              <a:rPr lang="en-US" b="1" dirty="0">
                <a:solidFill>
                  <a:srgbClr val="1C468E"/>
                </a:solidFill>
              </a:rPr>
              <a:t> Amplified Detector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F1A3A-96F7-9C30-55E8-AA1E3B22A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61586">
            <a:off x="7311442" y="912719"/>
            <a:ext cx="4527728" cy="527936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27C5D-687E-669F-C8AC-A0B8A8019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1571C-99EA-4537-8ED2-3318167C4CA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60949-3576-D4A1-978D-8C08733FC603}"/>
              </a:ext>
            </a:extLst>
          </p:cNvPr>
          <p:cNvSpPr txBox="1"/>
          <p:nvPr/>
        </p:nvSpPr>
        <p:spPr>
          <a:xfrm>
            <a:off x="6814798" y="5876692"/>
            <a:ext cx="5105059" cy="383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2">
                    <a:lumMod val="90000"/>
                    <a:lumOff val="10000"/>
                  </a:schemeClr>
                </a:solidFill>
              </a:rPr>
              <a:t>PDA 45 </a:t>
            </a:r>
            <a:r>
              <a:rPr lang="en-US" err="1">
                <a:solidFill>
                  <a:schemeClr val="tx2">
                    <a:lumMod val="90000"/>
                    <a:lumOff val="10000"/>
                  </a:schemeClr>
                </a:solidFill>
              </a:rPr>
              <a:t>SiPM</a:t>
            </a:r>
            <a:r>
              <a:rPr lang="en-US">
                <a:solidFill>
                  <a:schemeClr val="tx2">
                    <a:lumMod val="90000"/>
                    <a:lumOff val="10000"/>
                  </a:schemeClr>
                </a:solidFill>
              </a:rPr>
              <a:t>, manufactured by THORLABS</a:t>
            </a:r>
          </a:p>
        </p:txBody>
      </p:sp>
    </p:spTree>
    <p:extLst>
      <p:ext uri="{BB962C8B-B14F-4D97-AF65-F5344CB8AC3E}">
        <p14:creationId xmlns:p14="http://schemas.microsoft.com/office/powerpoint/2010/main" val="43529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4837</TotalTime>
  <Words>1024</Words>
  <Application>Microsoft Office PowerPoint</Application>
  <PresentationFormat>Widescreen</PresentationFormat>
  <Paragraphs>180</Paragraphs>
  <Slides>29</Slides>
  <Notes>3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Cambria Math</vt:lpstr>
      <vt:lpstr>Comic Sans MS</vt:lpstr>
      <vt:lpstr>Merriweather Sans</vt:lpstr>
      <vt:lpstr>Office Theme</vt:lpstr>
      <vt:lpstr>PowerPoint Presentation</vt:lpstr>
      <vt:lpstr>Theory</vt:lpstr>
      <vt:lpstr>Radioisotope Measurement Project at SNOLAB</vt:lpstr>
      <vt:lpstr>Case 1: EC (_^176)Yb Decay Process</vt:lpstr>
      <vt:lpstr>Case 2 :(_^176)Hf Decay Chain </vt:lpstr>
      <vt:lpstr>Experiment</vt:lpstr>
      <vt:lpstr>Comprehensive Nuclear Test Ban Treaty</vt:lpstr>
      <vt:lpstr>Silicon PhotoMultiplier Amplified Detector </vt:lpstr>
      <vt:lpstr>Silicon PhotoMultiplier Amplified Detector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Simulated Results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Arina Tseragotin</dc:creator>
  <cp:lastModifiedBy>Christine Kraus</cp:lastModifiedBy>
  <cp:revision>2</cp:revision>
  <dcterms:created xsi:type="dcterms:W3CDTF">2025-08-04T21:52:06Z</dcterms:created>
  <dcterms:modified xsi:type="dcterms:W3CDTF">2025-08-11T21:45:05Z</dcterms:modified>
</cp:coreProperties>
</file>