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70" r:id="rId4"/>
    <p:sldId id="257" r:id="rId5"/>
    <p:sldId id="258" r:id="rId6"/>
    <p:sldId id="263" r:id="rId7"/>
    <p:sldId id="274" r:id="rId8"/>
    <p:sldId id="261" r:id="rId9"/>
    <p:sldId id="271" r:id="rId10"/>
    <p:sldId id="266" r:id="rId11"/>
    <p:sldId id="262" r:id="rId12"/>
    <p:sldId id="273" r:id="rId13"/>
    <p:sldId id="277" r:id="rId14"/>
    <p:sldId id="276" r:id="rId15"/>
    <p:sldId id="268" r:id="rId16"/>
    <p:sldId id="272" r:id="rId17"/>
    <p:sldId id="275" r:id="rId18"/>
    <p:sldId id="267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93"/>
    <p:restoredTop sz="96512"/>
  </p:normalViewPr>
  <p:slideViewPr>
    <p:cSldViewPr snapToGrid="0">
      <p:cViewPr>
        <p:scale>
          <a:sx n="114" d="100"/>
          <a:sy n="114" d="100"/>
        </p:scale>
        <p:origin x="1048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96251-2D21-E647-B845-618E494ED760}" type="datetimeFigureOut">
              <a:rPr lang="en-US" smtClean="0"/>
              <a:t>8/11/25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A8534-B425-5049-96E5-03E79313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4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8534-B425-5049-96E5-03E79313B4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01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8534-B425-5049-96E5-03E79313B4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14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of calibration runs – what is a calibration run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cjv@snolab.ca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ask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abt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color codes in plots, or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8534-B425-5049-96E5-03E79313B4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02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nEXO</a:t>
            </a:r>
            <a:r>
              <a:rPr lang="en-US" dirty="0"/>
              <a:t> proposed </a:t>
            </a:r>
            <a:r>
              <a:rPr lang="en-US" dirty="0" err="1"/>
              <a:t>nubb</a:t>
            </a:r>
            <a:r>
              <a:rPr lang="en-US" dirty="0"/>
              <a:t> detector</a:t>
            </a:r>
          </a:p>
          <a:p>
            <a:r>
              <a:rPr lang="en-US" dirty="0"/>
              <a:t>Large tank of </a:t>
            </a:r>
            <a:r>
              <a:rPr lang="en-US" dirty="0" err="1"/>
              <a:t>upw</a:t>
            </a:r>
            <a:r>
              <a:rPr lang="en-US" dirty="0"/>
              <a:t> surrounding inner components, shields from various backgrounds </a:t>
            </a:r>
          </a:p>
          <a:p>
            <a:r>
              <a:rPr lang="en-US" dirty="0"/>
              <a:t>CCSN neutrino detection with outer detector?</a:t>
            </a:r>
          </a:p>
          <a:p>
            <a:r>
              <a:rPr lang="en-US" dirty="0"/>
              <a:t>Can we see light produced by IBD given PMT noise?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8534-B425-5049-96E5-03E79313B4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55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8534-B425-5049-96E5-03E79313B4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09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8534-B425-5049-96E5-03E79313B4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14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F3A75-AD8A-2C90-84B7-E8A5307BA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10AFEA-F8E2-1DA5-AF71-0DE545FFD0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C5ADE1-0F36-7D05-72A5-100A359B40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83FBA-8959-0DAF-FC72-8BE8228634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8534-B425-5049-96E5-03E79313B4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72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10000 monoenergetic neutrons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8534-B425-5049-96E5-03E79313B4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81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we detect neutrinos from GW events with HALO?</a:t>
            </a:r>
          </a:p>
          <a:p>
            <a:r>
              <a:rPr lang="en-US" dirty="0"/>
              <a:t>Neutrinos have mass, slightly slower than GW which travels at the speed of light c</a:t>
            </a:r>
          </a:p>
          <a:p>
            <a:r>
              <a:rPr lang="en-US" dirty="0"/>
              <a:t>Methodology:</a:t>
            </a:r>
          </a:p>
          <a:p>
            <a:pPr lvl="1"/>
            <a:r>
              <a:rPr lang="en-US" dirty="0"/>
              <a:t>Look for GW events</a:t>
            </a:r>
          </a:p>
          <a:p>
            <a:pPr lvl="1"/>
            <a:r>
              <a:rPr lang="en-US" dirty="0"/>
              <a:t>Estimate neutrino signal time delay</a:t>
            </a:r>
          </a:p>
          <a:p>
            <a:pPr lvl="1"/>
            <a:r>
              <a:rPr lang="en-US" dirty="0"/>
              <a:t>Look for neutron bursts in HALO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8534-B425-5049-96E5-03E79313B4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30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Ripples in spacetime</a:t>
            </a:r>
          </a:p>
          <a:p>
            <a:r>
              <a:rPr lang="en-US" dirty="0"/>
              <a:t>Created by mergers, supernovae</a:t>
            </a:r>
          </a:p>
          <a:p>
            <a:r>
              <a:rPr lang="en-US" dirty="0"/>
              <a:t>Direct detections through laser interferometry (LIGO, VIRGO, KAGRA)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8534-B425-5049-96E5-03E79313B4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96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8534-B425-5049-96E5-03E79313B4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28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picture of HALO</a:t>
            </a:r>
          </a:p>
          <a:p>
            <a:r>
              <a:rPr lang="en-US" dirty="0"/>
              <a:t>Neutrino detector</a:t>
            </a:r>
          </a:p>
          <a:p>
            <a:r>
              <a:rPr lang="en-US" dirty="0"/>
              <a:t>Located underground, talk about shielding provided by overburden </a:t>
            </a:r>
          </a:p>
          <a:p>
            <a:r>
              <a:rPr lang="en-US" dirty="0"/>
              <a:t>talk about specs </a:t>
            </a:r>
          </a:p>
          <a:p>
            <a:r>
              <a:rPr lang="en-US" dirty="0"/>
              <a:t>- Water shielding – this is why when you go underground you don’t see the </a:t>
            </a:r>
          </a:p>
          <a:p>
            <a:pPr marL="171450" indent="-171450">
              <a:buFontTx/>
              <a:buChar char="-"/>
            </a:pPr>
            <a:r>
              <a:rPr lang="en-US" dirty="0"/>
              <a:t>128 </a:t>
            </a:r>
            <a:r>
              <a:rPr lang="en-US" dirty="0" err="1"/>
              <a:t>ncds</a:t>
            </a:r>
            <a:r>
              <a:rPr lang="en-US" dirty="0"/>
              <a:t> from </a:t>
            </a:r>
            <a:r>
              <a:rPr lang="en-US" dirty="0" err="1"/>
              <a:t>sno</a:t>
            </a:r>
            <a:r>
              <a:rPr lang="en-US" dirty="0"/>
              <a:t> experiment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79 </a:t>
            </a:r>
            <a:r>
              <a:rPr lang="en-US" dirty="0" err="1"/>
              <a:t>tonnes</a:t>
            </a:r>
            <a:r>
              <a:rPr lang="en-US" dirty="0"/>
              <a:t> of lead</a:t>
            </a:r>
          </a:p>
          <a:p>
            <a:pPr marL="171450" indent="-171450">
              <a:buFontTx/>
              <a:buChar char="-"/>
            </a:pPr>
            <a:r>
              <a:rPr lang="en-US" dirty="0"/>
              <a:t>HDPE surrounding counters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Ncds</a:t>
            </a:r>
            <a:r>
              <a:rPr lang="en-US" dirty="0"/>
              <a:t> readout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Then talk about physics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Neutrino interactions in lead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Then travel through detector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Mention thermalization through </a:t>
            </a:r>
            <a:r>
              <a:rPr lang="en-US" dirty="0" err="1"/>
              <a:t>hdpe</a:t>
            </a:r>
            <a:r>
              <a:rPr lang="en-US" dirty="0"/>
              <a:t>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Mention cross section for thermal neutron capture in helium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Ionization in gas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8534-B425-5049-96E5-03E79313B4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12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Steve’s comment – complementary to liquid-based detectors sensitive to anti electron neutrinos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Charged current (CC) interactions: W+/- exchange</a:t>
            </a:r>
          </a:p>
          <a:p>
            <a:r>
              <a:rPr lang="en-US" dirty="0"/>
              <a:t>Neutral current (NC) interactions: Zº exchange</a:t>
            </a:r>
          </a:p>
          <a:p>
            <a:r>
              <a:rPr lang="en-US" dirty="0"/>
              <a:t>Elastic scattering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Snolab</a:t>
            </a:r>
            <a:r>
              <a:rPr lang="en-US" dirty="0"/>
              <a:t> neutron flux of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8000 m^−2day^−1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shielding reduces that to ~1300 m^−2day^−1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573 keV 191 keV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3He has a non-elastic cross-section for thermal neutrons of 5300 barns, giving thermal neutrons within the counters an absorption length of 3.5 cm </a:t>
            </a:r>
            <a:endParaRPr lang="en-CA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Neutral current interaction:</a:t>
            </a:r>
          </a:p>
          <a:p>
            <a:pPr marL="171450" indent="-171450">
              <a:buFontTx/>
              <a:buChar char="-"/>
            </a:pPr>
            <a:r>
              <a:rPr lang="en-US" dirty="0"/>
              <a:t>Neutrino interacts with lead, putting the lead into an excited state. The lead de-excites, emitting a gamma and a neutron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Charged current interaction: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8534-B425-5049-96E5-03E79313B4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4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8534-B425-5049-96E5-03E79313B4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6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2023-05-29 14:15:16 EDT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1E0AD-680D-3045-B3D9-D4E1D44A7C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68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into why we have that one point at the bottom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8534-B425-5049-96E5-03E79313B4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66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96493-014B-A21D-A4A1-36D579C9B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D41027-B96A-C96B-B862-9FCD301297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96F7E5-1647-32E1-711E-4F14EF0CF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 labels (c^2)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32CDE-EC6A-3E16-F4A3-36391D8676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8534-B425-5049-96E5-03E79313B4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28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9261C-DD50-DEB6-1EEA-4ED791A24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A54754-5F74-DA0F-5FAD-CD905DCAE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760EE-12A6-3F13-059F-01994F946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704D-18E7-8D46-AC86-6422BD6DF0F5}" type="datetime1">
              <a:rPr lang="en-CA" smtClean="0"/>
              <a:t>2025-08-11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39960-D7D9-D2DA-0203-6E8030DC2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62088-D3A4-19A5-60EC-A4D264A9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17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22108-3057-1087-7B55-4C9F1581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544B73-FE5B-C4F7-EDC8-FA4A4F889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EAE51-7E65-88D3-0716-05F1EF0A9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AD0BB-FF46-1E48-AA21-5238AD39F5E1}" type="datetime1">
              <a:rPr lang="en-CA" smtClean="0"/>
              <a:t>2025-08-11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5894C-DCF1-5637-29E3-CD9D65D40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75D9B-049B-E3AD-7BE1-0B91C3A2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3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57E39-D8B8-F8A5-BDB3-E5BE575756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DF6B1-88DD-B79B-1C61-85432C1FC1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77828-303F-126C-64E7-0A2C0B519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6D91-602E-8644-97FB-DF073F4CAD73}" type="datetime1">
              <a:rPr lang="en-CA" smtClean="0"/>
              <a:t>2025-08-11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903BB-9554-DCE9-D3E5-A23054E4F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A1BBB-7E91-B360-CE06-E7AC0CA1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7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BE94-EEE2-CCBA-EFC5-EDD4D4D44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F8F4B-9096-719C-57B0-BE479FBAE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08E6F-017D-24B3-EF79-55CBE485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549B-D46C-494D-9053-4A335DD0397D}" type="datetime1">
              <a:rPr lang="en-CA" smtClean="0"/>
              <a:t>2025-08-11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90FF6-EDD4-B3A7-F31F-D6582FF1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83B40-B11C-7505-5CBE-B5ED3CD7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02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C31E9-13A0-DE9F-8377-F5B3633CC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71DAA-77C1-2EC1-E28F-B24007C8E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E76E4-7BEC-D104-8104-7D12701FA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A6A6-7A3B-2B44-A81B-8CBE65102BAC}" type="datetime1">
              <a:rPr lang="en-CA" smtClean="0"/>
              <a:t>2025-08-11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B7280-6BF2-0CD1-C7F4-492F9297E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85338-AF93-DD05-DAFF-AA288DF3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E2E9-07CB-4B3B-8FAF-53E7C4198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43A48-5E21-90AB-25A7-A125318A8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ECF33-8763-14F7-6259-37E6F1A9B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E344B-47D0-87BB-E2D1-E385CACD0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2CC91-CD68-5341-9307-27EB6F116BBD}" type="datetime1">
              <a:rPr lang="en-CA" smtClean="0"/>
              <a:t>2025-08-11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D0AEF-A4C5-EF00-0B09-63BC36F79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7F2447-BA8A-7463-0FDA-8DDC6474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5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B2849-CD3E-ED6C-05AA-9CEA6E11E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39BD1-39D0-28D5-ED58-E91FD7BF4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69C12-D05C-EB9A-BA17-62739ED90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8B9CBE-13F9-7792-EF90-BE896E0C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0E0311-8ACD-BDE0-06C5-CFD75A42C0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9116D2-7A29-5228-463E-451DA1F7A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D2D4-216E-094E-9BD1-29A45E945E3F}" type="datetime1">
              <a:rPr lang="en-CA" smtClean="0"/>
              <a:t>2025-08-11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70140A-D43D-A655-FD14-FE3A43A48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12699-3C14-84E9-7685-CA01D1DF4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38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25E73-6336-5E17-D4BE-73BCD95FF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36CA3-0195-F165-041E-156221A50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80A9-10A4-954B-A048-CF860B1C1B05}" type="datetime1">
              <a:rPr lang="en-CA" smtClean="0"/>
              <a:t>2025-08-11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0F3E0-DE3A-ABAD-31B0-33498A9F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ACFF9-D3A2-230B-3A14-241DE43DA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15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A129A0-29A6-46AB-9A1B-01DE2A78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DF12D-6770-EC4B-9F4C-3C9539AD598F}" type="datetime1">
              <a:rPr lang="en-CA" smtClean="0"/>
              <a:t>2025-08-11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5057-44A2-BBC5-CEAE-2BE2F05FE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A5547-0C72-44B9-281E-0519FFED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2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FD465-1EA0-C517-D24C-2C5340020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AFDEE-9828-9995-F9ED-592F1155A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565FE-1C6C-A3BD-A359-0FC141836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B9134-AF2E-AAF3-FA13-0B52EB82A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8250F-C401-BE43-9AC3-57F167532782}" type="datetime1">
              <a:rPr lang="en-CA" smtClean="0"/>
              <a:t>2025-08-11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CACA3-7FDB-75B1-1E73-BC45B3C8E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3819E-03E7-7D59-A6BE-4372AC295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74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BE9CF-460F-3361-E023-7A37A8434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B806CE-6A7E-D046-DA82-47B465EF1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C9A53-B937-FC46-4502-174D55107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56601-AFF0-2141-742A-85D91E922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10515-194C-424F-8610-768F62C6C5A4}" type="datetime1">
              <a:rPr lang="en-CA" smtClean="0"/>
              <a:t>2025-08-11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04818B-61E4-02D5-5584-79A90C236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0F78D-29CA-8B94-364F-641573D5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3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5E4153-2394-C139-D72A-126DF38AB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ABCD7-6E65-776A-F205-373358FC9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1D1BC-8ADD-5739-FF42-C3EB1D5BB0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D9504F-2AA2-2642-A313-57F871462874}" type="datetime1">
              <a:rPr lang="en-CA" smtClean="0"/>
              <a:t>2025-08-11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B5AA0-3BD3-3BAF-6B8E-9C2AC5F78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E4F66-44E5-6A31-262D-41352B7D8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7EE432-7F8D-F946-A16A-FC88AE245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2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nolab.ca/halo/gallery.html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openxmlformats.org/officeDocument/2006/relationships/hyperlink" Target="https://www.snolab.ca/experiment/halo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nolab.ca/experiment/halo/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2406.13516" TargetMode="External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DD3EA-D9F2-FFFF-097E-2377FBEB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786" y="675308"/>
            <a:ext cx="11322423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Searching for Gravitational Wave Events with HALO,</a:t>
            </a:r>
            <a:br>
              <a:rPr lang="en-US" dirty="0"/>
            </a:br>
            <a:r>
              <a:rPr lang="en-US" dirty="0"/>
              <a:t>and Other Projects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AAC2F-5261-AB7A-58F7-7BB49B512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CASST August 2025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2E6E1-8662-18B5-1A46-C9AE63FE4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1</a:t>
            </a:fld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AB06C19-DB86-7BA4-9686-CC07F39B8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7"/>
          <a:stretch>
            <a:fillRect/>
          </a:stretch>
        </p:blipFill>
        <p:spPr bwMode="auto">
          <a:xfrm>
            <a:off x="1078404" y="5671931"/>
            <a:ext cx="3273039" cy="46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NOLAB Low Background Counting Facility">
            <a:extLst>
              <a:ext uri="{FF2B5EF4-FFF2-40B4-BE49-F238E27FC236}">
                <a16:creationId xmlns:a16="http://schemas.microsoft.com/office/drawing/2014/main" id="{27A38625-198A-456C-0A87-C3DC8425B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662" y="4717631"/>
            <a:ext cx="2789907" cy="141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349212A-4A76-397B-DE9F-25F633D7C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3126157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Irina Nitu </a:t>
            </a:r>
          </a:p>
          <a:p>
            <a:r>
              <a:rPr lang="en-US" dirty="0"/>
              <a:t>McGill University</a:t>
            </a:r>
          </a:p>
          <a:p>
            <a:r>
              <a:rPr lang="en-US" i="1" dirty="0"/>
              <a:t>Supervised by Prof. Thomas Brunner and Prof. Stephen Sekula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E3A058F-E4CA-DC3F-20B8-F19808335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64" y="4687536"/>
            <a:ext cx="2789907" cy="85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DCD7F49-938F-A036-793D-C03FA271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789" y="5002600"/>
            <a:ext cx="3370011" cy="92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715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62B0-175A-CF72-673B-C10692435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77" y="101143"/>
            <a:ext cx="699524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HALO Detection Efficiency</a:t>
            </a:r>
          </a:p>
        </p:txBody>
      </p:sp>
      <p:pic>
        <p:nvPicPr>
          <p:cNvPr id="4" name="Content Placeholder 15" descr="A graph of a graph of a number of colored lines&#10;&#10;AI-generated content may be incorrect.">
            <a:extLst>
              <a:ext uri="{FF2B5EF4-FFF2-40B4-BE49-F238E27FC236}">
                <a16:creationId xmlns:a16="http://schemas.microsoft.com/office/drawing/2014/main" id="{6A4F13A2-31DC-A3D8-AE20-92F9EF21F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620" y="2740809"/>
            <a:ext cx="6212615" cy="3331905"/>
          </a:xfrm>
          <a:prstGeom prst="rect">
            <a:avLst/>
          </a:prstGeom>
        </p:spPr>
      </p:pic>
      <p:pic>
        <p:nvPicPr>
          <p:cNvPr id="7" name="Picture 6" descr="A diagram of a tube&#10;&#10;AI-generated content may be incorrect.">
            <a:extLst>
              <a:ext uri="{FF2B5EF4-FFF2-40B4-BE49-F238E27FC236}">
                <a16:creationId xmlns:a16="http://schemas.microsoft.com/office/drawing/2014/main" id="{77B69686-EF25-F1F5-026E-9B80C1659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65" y="1366898"/>
            <a:ext cx="4402613" cy="4422180"/>
          </a:xfrm>
          <a:prstGeom prst="rect">
            <a:avLst/>
          </a:prstGeom>
        </p:spPr>
      </p:pic>
      <p:pic>
        <p:nvPicPr>
          <p:cNvPr id="9" name="Picture 8" descr="A close-up of a pen&#10;&#10;AI-generated content may be incorrect.">
            <a:extLst>
              <a:ext uri="{FF2B5EF4-FFF2-40B4-BE49-F238E27FC236}">
                <a16:creationId xmlns:a16="http://schemas.microsoft.com/office/drawing/2014/main" id="{9747ED6E-7E61-AF15-1C6E-B57447737F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836"/>
          <a:stretch>
            <a:fillRect/>
          </a:stretch>
        </p:blipFill>
        <p:spPr>
          <a:xfrm>
            <a:off x="5840249" y="1192638"/>
            <a:ext cx="2656326" cy="11194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88D23B-4949-47D7-374E-3370A10E0258}"/>
              </a:ext>
            </a:extLst>
          </p:cNvPr>
          <p:cNvSpPr txBox="1"/>
          <p:nvPr/>
        </p:nvSpPr>
        <p:spPr>
          <a:xfrm>
            <a:off x="9538113" y="49238"/>
            <a:ext cx="268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Credits: Colin </a:t>
            </a:r>
            <a:r>
              <a:rPr lang="en-US" dirty="0" err="1"/>
              <a:t>Bruulsema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952A3B2-B7C4-425E-93CA-FBBF676B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998F89AC-BE6E-0AB3-6700-E8C87BA6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CASST 2025</a:t>
            </a:r>
          </a:p>
        </p:txBody>
      </p:sp>
      <p:sp>
        <p:nvSpPr>
          <p:cNvPr id="11" name="Footer Placeholder 20">
            <a:extLst>
              <a:ext uri="{FF2B5EF4-FFF2-40B4-BE49-F238E27FC236}">
                <a16:creationId xmlns:a16="http://schemas.microsoft.com/office/drawing/2014/main" id="{35D79DA3-3728-A41B-8488-D01F7D03BF0E}"/>
              </a:ext>
            </a:extLst>
          </p:cNvPr>
          <p:cNvSpPr txBox="1">
            <a:spLocks/>
          </p:cNvSpPr>
          <p:nvPr/>
        </p:nvSpPr>
        <p:spPr>
          <a:xfrm>
            <a:off x="26995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Irina Nitu</a:t>
            </a:r>
          </a:p>
        </p:txBody>
      </p:sp>
    </p:spTree>
    <p:extLst>
      <p:ext uri="{BB962C8B-B14F-4D97-AF65-F5344CB8AC3E}">
        <p14:creationId xmlns:p14="http://schemas.microsoft.com/office/powerpoint/2010/main" val="1729505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C1772BF-8039-966A-5213-7BAE27AF7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Irina Nitu CASST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3E7B4E-A6E4-BB93-FB0E-CFA882A83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77" y="1003171"/>
            <a:ext cx="3907205" cy="1255936"/>
          </a:xfrm>
        </p:spPr>
        <p:txBody>
          <a:bodyPr>
            <a:normAutofit fontScale="90000"/>
          </a:bodyPr>
          <a:lstStyle/>
          <a:p>
            <a:r>
              <a:rPr lang="en-US" dirty="0"/>
              <a:t>HALO Simulations: Efficiency vs. Detector Depth</a:t>
            </a:r>
          </a:p>
        </p:txBody>
      </p:sp>
      <p:pic>
        <p:nvPicPr>
          <p:cNvPr id="5130" name="Picture 10" descr="Circled Dot Symbol (⊙)">
            <a:extLst>
              <a:ext uri="{FF2B5EF4-FFF2-40B4-BE49-F238E27FC236}">
                <a16:creationId xmlns:a16="http://schemas.microsoft.com/office/drawing/2014/main" id="{491C972D-0002-57F6-0B6D-A5155F62F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444747"/>
            <a:ext cx="1003171" cy="100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15" descr="A graph of a graph of a number of colored lines&#10;&#10;AI-generated content may be incorrect.">
            <a:extLst>
              <a:ext uri="{FF2B5EF4-FFF2-40B4-BE49-F238E27FC236}">
                <a16:creationId xmlns:a16="http://schemas.microsoft.com/office/drawing/2014/main" id="{86BE993F-3E17-33D9-20E2-CB1E6D174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38" y="3161310"/>
            <a:ext cx="6212615" cy="3331905"/>
          </a:xfrm>
          <a:prstGeom prst="rect">
            <a:avLst/>
          </a:prstGeom>
        </p:spPr>
      </p:pic>
      <p:pic>
        <p:nvPicPr>
          <p:cNvPr id="12" name="Picture 11" descr="A graph of a grid&#10;&#10;AI-generated content may be incorrect.">
            <a:extLst>
              <a:ext uri="{FF2B5EF4-FFF2-40B4-BE49-F238E27FC236}">
                <a16:creationId xmlns:a16="http://schemas.microsoft.com/office/drawing/2014/main" id="{89F6D21B-CD66-7EE6-DE70-2A3B4C6E0A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514" b="8658"/>
          <a:stretch>
            <a:fillRect/>
          </a:stretch>
        </p:blipFill>
        <p:spPr>
          <a:xfrm>
            <a:off x="4427119" y="167018"/>
            <a:ext cx="3505940" cy="2832872"/>
          </a:xfrm>
          <a:prstGeom prst="rect">
            <a:avLst/>
          </a:prstGeom>
        </p:spPr>
      </p:pic>
      <p:pic>
        <p:nvPicPr>
          <p:cNvPr id="13" name="Picture 12" descr="A large green box with white wires&#10;&#10;AI-generated content may be incorrect.">
            <a:extLst>
              <a:ext uri="{FF2B5EF4-FFF2-40B4-BE49-F238E27FC236}">
                <a16:creationId xmlns:a16="http://schemas.microsoft.com/office/drawing/2014/main" id="{953E14AC-D5F1-263E-677A-4C8BF5C10C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012" t="11660" r="13251" b="-1084"/>
          <a:stretch>
            <a:fillRect/>
          </a:stretch>
        </p:blipFill>
        <p:spPr>
          <a:xfrm>
            <a:off x="8952342" y="395617"/>
            <a:ext cx="3008043" cy="23437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922723-1F3B-D95F-C6E7-323387295DE3}"/>
              </a:ext>
            </a:extLst>
          </p:cNvPr>
          <p:cNvSpPr txBox="1"/>
          <p:nvPr/>
        </p:nvSpPr>
        <p:spPr>
          <a:xfrm>
            <a:off x="516878" y="6123883"/>
            <a:ext cx="25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Colin </a:t>
            </a:r>
            <a:r>
              <a:rPr lang="en-US" dirty="0" err="1"/>
              <a:t>Bruulsema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3D472B3-D503-6331-EB81-45C44EDBD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11</a:t>
            </a:fld>
            <a:endParaRPr lang="en-US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723F6E45-57A4-3AB8-5759-E999727F2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864" y="3456749"/>
            <a:ext cx="5655521" cy="303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rrow-Right Icons - Free SVG &amp; PNG Arrow-Right Images - Noun Project">
            <a:extLst>
              <a:ext uri="{FF2B5EF4-FFF2-40B4-BE49-F238E27FC236}">
                <a16:creationId xmlns:a16="http://schemas.microsoft.com/office/drawing/2014/main" id="{745C1353-FFC7-C64E-AD63-3BF506F00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018" y="2277001"/>
            <a:ext cx="1338661" cy="133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Arrow-Right Icons - Free SVG &amp; PNG Arrow-Right Images - Noun Project">
            <a:extLst>
              <a:ext uri="{FF2B5EF4-FFF2-40B4-BE49-F238E27FC236}">
                <a16:creationId xmlns:a16="http://schemas.microsoft.com/office/drawing/2014/main" id="{36B5D499-CDFD-1C4B-39E1-00C24DC54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85654" y="1528291"/>
            <a:ext cx="1338661" cy="133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1A08333-092F-9DA7-ECB6-BD95882C6A70}"/>
              </a:ext>
            </a:extLst>
          </p:cNvPr>
          <p:cNvSpPr txBox="1"/>
          <p:nvPr/>
        </p:nvSpPr>
        <p:spPr>
          <a:xfrm>
            <a:off x="8324944" y="2965430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DDD9D2-E991-0208-AC49-081DBA21137C}"/>
              </a:ext>
            </a:extLst>
          </p:cNvPr>
          <p:cNvSpPr txBox="1"/>
          <p:nvPr/>
        </p:nvSpPr>
        <p:spPr>
          <a:xfrm>
            <a:off x="10053918" y="276166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CDF045-5931-9897-5A68-35367AFFBEF0}"/>
              </a:ext>
            </a:extLst>
          </p:cNvPr>
          <p:cNvSpPr txBox="1"/>
          <p:nvPr/>
        </p:nvSpPr>
        <p:spPr>
          <a:xfrm>
            <a:off x="8521977" y="1189212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59F683-ADAA-31A8-B95D-9647A227B6DE}"/>
              </a:ext>
            </a:extLst>
          </p:cNvPr>
          <p:cNvSpPr txBox="1"/>
          <p:nvPr/>
        </p:nvSpPr>
        <p:spPr>
          <a:xfrm rot="16200000">
            <a:off x="3779438" y="1321150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y-position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F65ED8-2479-3721-6126-AFA8B2276EBD}"/>
              </a:ext>
            </a:extLst>
          </p:cNvPr>
          <p:cNvSpPr txBox="1"/>
          <p:nvPr/>
        </p:nvSpPr>
        <p:spPr>
          <a:xfrm>
            <a:off x="5782540" y="2974737"/>
            <a:ext cx="116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x-position</a:t>
            </a:r>
          </a:p>
        </p:txBody>
      </p:sp>
    </p:spTree>
    <p:extLst>
      <p:ext uri="{BB962C8B-B14F-4D97-AF65-F5344CB8AC3E}">
        <p14:creationId xmlns:p14="http://schemas.microsoft.com/office/powerpoint/2010/main" val="2246438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CAF6A-7219-06AC-1F45-D88072A56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655"/>
            <a:ext cx="10515600" cy="1325563"/>
          </a:xfrm>
        </p:spPr>
        <p:txBody>
          <a:bodyPr/>
          <a:lstStyle/>
          <a:p>
            <a:r>
              <a:rPr lang="en-US" dirty="0" err="1"/>
              <a:t>nEXO</a:t>
            </a:r>
            <a:r>
              <a:rPr lang="en-US" dirty="0"/>
              <a:t> Simulations (Software Installation…)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BF478E-253A-0148-7FFA-44996ED26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12</a:t>
            </a:fld>
            <a:endParaRPr lang="en-US"/>
          </a:p>
        </p:txBody>
      </p:sp>
      <p:pic>
        <p:nvPicPr>
          <p:cNvPr id="4098" name="Picture 2" descr="Schematic of the nEXO detector">
            <a:extLst>
              <a:ext uri="{FF2B5EF4-FFF2-40B4-BE49-F238E27FC236}">
                <a16:creationId xmlns:a16="http://schemas.microsoft.com/office/drawing/2014/main" id="{F4800A38-587D-8C81-1FB3-462C0B2CD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4425"/>
            <a:ext cx="5338482" cy="458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rains of Sand from Core-Collapse Supernova Found in Meteorites">
            <a:extLst>
              <a:ext uri="{FF2B5EF4-FFF2-40B4-BE49-F238E27FC236}">
                <a16:creationId xmlns:a16="http://schemas.microsoft.com/office/drawing/2014/main" id="{B8283A73-EBFE-C9B8-849A-B74708A71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10" y="1554425"/>
            <a:ext cx="4906023" cy="360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20">
            <a:extLst>
              <a:ext uri="{FF2B5EF4-FFF2-40B4-BE49-F238E27FC236}">
                <a16:creationId xmlns:a16="http://schemas.microsoft.com/office/drawing/2014/main" id="{E21797B5-0C70-22A7-22FC-5DC0751AC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CASST 2025</a:t>
            </a:r>
          </a:p>
        </p:txBody>
      </p:sp>
      <p:sp>
        <p:nvSpPr>
          <p:cNvPr id="9" name="Footer Placeholder 20">
            <a:extLst>
              <a:ext uri="{FF2B5EF4-FFF2-40B4-BE49-F238E27FC236}">
                <a16:creationId xmlns:a16="http://schemas.microsoft.com/office/drawing/2014/main" id="{61803F99-AF43-112D-3EDF-0C29A3F6D387}"/>
              </a:ext>
            </a:extLst>
          </p:cNvPr>
          <p:cNvSpPr txBox="1">
            <a:spLocks/>
          </p:cNvSpPr>
          <p:nvPr/>
        </p:nvSpPr>
        <p:spPr>
          <a:xfrm>
            <a:off x="26995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Irina Nitu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FCE82F-9623-BFDD-66C6-910410172B31}"/>
              </a:ext>
            </a:extLst>
          </p:cNvPr>
          <p:cNvSpPr txBox="1"/>
          <p:nvPr/>
        </p:nvSpPr>
        <p:spPr>
          <a:xfrm>
            <a:off x="6609200" y="5131744"/>
            <a:ext cx="60982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www.scientificamerican.com</a:t>
            </a:r>
            <a:r>
              <a:rPr lang="en-US" sz="1000" dirty="0"/>
              <a:t>/article/bizarre-supernova-defies-understanding/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A082B3-7092-5BA7-1E69-4D7CCC203BAA}"/>
              </a:ext>
            </a:extLst>
          </p:cNvPr>
          <p:cNvSpPr txBox="1"/>
          <p:nvPr/>
        </p:nvSpPr>
        <p:spPr>
          <a:xfrm>
            <a:off x="728159" y="6110129"/>
            <a:ext cx="2135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nexo.llnl.gov</a:t>
            </a:r>
            <a:r>
              <a:rPr lang="en-US" sz="1000" dirty="0"/>
              <a:t>/</a:t>
            </a:r>
            <a:r>
              <a:rPr lang="en-US" sz="1000" dirty="0" err="1"/>
              <a:t>nexo</a:t>
            </a:r>
            <a:r>
              <a:rPr lang="en-US" sz="1000" dirty="0"/>
              <a:t>-overview</a:t>
            </a:r>
          </a:p>
        </p:txBody>
      </p:sp>
    </p:spTree>
    <p:extLst>
      <p:ext uri="{BB962C8B-B14F-4D97-AF65-F5344CB8AC3E}">
        <p14:creationId xmlns:p14="http://schemas.microsoft.com/office/powerpoint/2010/main" val="214232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A6041D-A8A4-657E-C92E-A057CE8EA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095E19-98BB-FD96-F1CA-8BA5BF5D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09F153E-F1D2-4BC1-36CD-23F8AFB12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577" y="-57900"/>
            <a:ext cx="7772400" cy="4448955"/>
          </a:xfrm>
          <a:prstGeom prst="rect">
            <a:avLst/>
          </a:prstGeom>
        </p:spPr>
      </p:pic>
      <p:pic>
        <p:nvPicPr>
          <p:cNvPr id="9" name="Picture 8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9D89EBD-09E7-FC2C-94EB-D3C27119A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0"/>
            <a:ext cx="7772400" cy="6468642"/>
          </a:xfrm>
          <a:prstGeom prst="rect">
            <a:avLst/>
          </a:prstGeom>
        </p:spPr>
      </p:pic>
      <p:pic>
        <p:nvPicPr>
          <p:cNvPr id="11" name="Picture 10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30DBC6EE-6E33-1B92-8B8C-E928A4E00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2106750"/>
            <a:ext cx="7772400" cy="4821443"/>
          </a:xfrm>
          <a:prstGeom prst="rect">
            <a:avLst/>
          </a:prstGeom>
        </p:spPr>
      </p:pic>
      <p:pic>
        <p:nvPicPr>
          <p:cNvPr id="13" name="Picture 1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1E179A6C-79FE-0246-F3E1-3EC0FCE755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77" b="11992"/>
          <a:stretch>
            <a:fillRect/>
          </a:stretch>
        </p:blipFill>
        <p:spPr>
          <a:xfrm>
            <a:off x="4687793" y="3469341"/>
            <a:ext cx="7535583" cy="3409018"/>
          </a:xfrm>
          <a:prstGeom prst="rect">
            <a:avLst/>
          </a:prstGeom>
        </p:spPr>
      </p:pic>
      <p:pic>
        <p:nvPicPr>
          <p:cNvPr id="15" name="Picture 1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8658195-6B77-DC51-46C6-5BD6C1E17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575" y="-57900"/>
            <a:ext cx="3809425" cy="16090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C365D9-787A-E98E-1EC4-4889CE2D395F}"/>
              </a:ext>
            </a:extLst>
          </p:cNvPr>
          <p:cNvSpPr txBox="1"/>
          <p:nvPr/>
        </p:nvSpPr>
        <p:spPr>
          <a:xfrm>
            <a:off x="1645935" y="2807621"/>
            <a:ext cx="8900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Anyone across Canada can now install and run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nEXO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simulation software!</a:t>
            </a:r>
          </a:p>
        </p:txBody>
      </p:sp>
      <p:pic>
        <p:nvPicPr>
          <p:cNvPr id="21" name="Picture 20" descr="A screenshot of a email&#10;&#10;AI-generated content may be incorrect.">
            <a:extLst>
              <a:ext uri="{FF2B5EF4-FFF2-40B4-BE49-F238E27FC236}">
                <a16:creationId xmlns:a16="http://schemas.microsoft.com/office/drawing/2014/main" id="{8A6711DE-B363-5E76-719E-19D3D22BBEF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21" t="31445" r="-1" b="46908"/>
          <a:stretch>
            <a:fillRect/>
          </a:stretch>
        </p:blipFill>
        <p:spPr>
          <a:xfrm>
            <a:off x="-62216" y="5858154"/>
            <a:ext cx="2203250" cy="104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88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60363-C391-3DEA-D70F-F2EE44000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79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78081-8035-CBFE-A0D0-ED409A920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15831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>
                <a:solidFill>
                  <a:schemeClr val="bg1"/>
                </a:solidFill>
              </a:rPr>
              <a:t>irina.nitu@mail.mcgill.ca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09EBF-3151-3CBD-2490-CCAA16DA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D293397-69C7-265C-8A9D-43D7CAEBF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7"/>
          <a:stretch>
            <a:fillRect/>
          </a:stretch>
        </p:blipFill>
        <p:spPr bwMode="auto">
          <a:xfrm>
            <a:off x="269950" y="5061937"/>
            <a:ext cx="5154315" cy="73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20">
            <a:extLst>
              <a:ext uri="{FF2B5EF4-FFF2-40B4-BE49-F238E27FC236}">
                <a16:creationId xmlns:a16="http://schemas.microsoft.com/office/drawing/2014/main" id="{F04AE24A-9F43-60FF-90CF-3DB4C5FF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CASST 2025</a:t>
            </a:r>
          </a:p>
        </p:txBody>
      </p:sp>
      <p:sp>
        <p:nvSpPr>
          <p:cNvPr id="10" name="Footer Placeholder 20">
            <a:extLst>
              <a:ext uri="{FF2B5EF4-FFF2-40B4-BE49-F238E27FC236}">
                <a16:creationId xmlns:a16="http://schemas.microsoft.com/office/drawing/2014/main" id="{E0D890E5-4665-F74C-DF66-BA244292DDCC}"/>
              </a:ext>
            </a:extLst>
          </p:cNvPr>
          <p:cNvSpPr txBox="1">
            <a:spLocks/>
          </p:cNvSpPr>
          <p:nvPr/>
        </p:nvSpPr>
        <p:spPr>
          <a:xfrm>
            <a:off x="26995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Irina Nitu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9691D6D-7BC0-3125-AED5-A83650E29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43" y="5034574"/>
            <a:ext cx="2789907" cy="85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B1B5B174-C391-7300-67CD-A1571FBB5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68" y="349586"/>
            <a:ext cx="3615334" cy="99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rift: Art and Dark Matter - Agnes Etherington Art Centre | Agnes  Etherington Art Centre">
            <a:extLst>
              <a:ext uri="{FF2B5EF4-FFF2-40B4-BE49-F238E27FC236}">
                <a16:creationId xmlns:a16="http://schemas.microsoft.com/office/drawing/2014/main" id="{5BCE690B-70F2-D572-F4D0-14BBA4096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220" y="-94182"/>
            <a:ext cx="3326780" cy="198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66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E6F33-B187-2715-2659-C99A74603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Neutrino Velocity Estimate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F683B8-FAFC-2375-C8CD-2DA6E0F1DF12}"/>
                  </a:ext>
                </a:extLst>
              </p:cNvPr>
              <p:cNvSpPr txBox="1"/>
              <p:nvPr/>
            </p:nvSpPr>
            <p:spPr>
              <a:xfrm>
                <a:off x="1919567" y="1852510"/>
                <a:ext cx="7654738" cy="31529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CA" sz="1800" b="0" i="0" smtClean="0">
                                  <a:latin typeface="Cambria Math" panose="02040503050406030204" pitchFamily="18" charset="0"/>
                                </a:rPr>
                                <m:t>pc</m:t>
                              </m:r>
                            </m:e>
                          </m:d>
                        </m:e>
                        <m:sup>
                          <m:r>
                            <a:rPr lang="en-CA" sz="1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1800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18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a:rPr lang="en-CA" sz="1800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1800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p>
                                  <m:r>
                                    <a:rPr lang="en-CA" sz="18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CA" sz="1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pPr algn="just"/>
                <a:endParaRPr lang="en-US" sz="180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𝑚𝑣</m:t>
                      </m:r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CA" sz="1800" b="0" dirty="0"/>
              </a:p>
              <a:p>
                <a:pPr algn="just"/>
                <a:endParaRPr lang="en-CA" sz="1800" b="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m:rPr>
                                  <m:sty m:val="p"/>
                                </m:rPr>
                                <a:rPr lang="en-CA" sz="1800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</m:d>
                        </m:e>
                        <m:sup>
                          <m:r>
                            <a:rPr lang="en-CA" sz="1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1800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18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a:rPr lang="en-CA" sz="1800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1800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p>
                                  <m:r>
                                    <a:rPr lang="en-CA" sz="18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CA" sz="1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pPr algn="just"/>
                <a:endParaRPr lang="en-US" sz="180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</m:e>
                        <m:sup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8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CA" sz="1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CA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CA" sz="1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18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CA" sz="1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80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</m:e>
                        <m:sup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CA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CA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F683B8-FAFC-2375-C8CD-2DA6E0F1D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567" y="1852510"/>
                <a:ext cx="7654738" cy="31529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2A40A-236A-2956-4529-4F6917B5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15</a:t>
            </a:fld>
            <a:endParaRPr lang="en-US"/>
          </a:p>
        </p:txBody>
      </p:sp>
      <p:sp>
        <p:nvSpPr>
          <p:cNvPr id="3" name="Footer Placeholder 20">
            <a:extLst>
              <a:ext uri="{FF2B5EF4-FFF2-40B4-BE49-F238E27FC236}">
                <a16:creationId xmlns:a16="http://schemas.microsoft.com/office/drawing/2014/main" id="{C0A5BEE8-DBBA-8A15-E4C9-A20A5EC3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CASST 2025</a:t>
            </a:r>
          </a:p>
        </p:txBody>
      </p:sp>
      <p:sp>
        <p:nvSpPr>
          <p:cNvPr id="4" name="Footer Placeholder 20">
            <a:extLst>
              <a:ext uri="{FF2B5EF4-FFF2-40B4-BE49-F238E27FC236}">
                <a16:creationId xmlns:a16="http://schemas.microsoft.com/office/drawing/2014/main" id="{AABB51A7-FE3B-4B0B-CF9F-487EA28500E6}"/>
              </a:ext>
            </a:extLst>
          </p:cNvPr>
          <p:cNvSpPr txBox="1">
            <a:spLocks/>
          </p:cNvSpPr>
          <p:nvPr/>
        </p:nvSpPr>
        <p:spPr>
          <a:xfrm>
            <a:off x="26995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Irina Nitu</a:t>
            </a:r>
          </a:p>
        </p:txBody>
      </p:sp>
    </p:spTree>
    <p:extLst>
      <p:ext uri="{BB962C8B-B14F-4D97-AF65-F5344CB8AC3E}">
        <p14:creationId xmlns:p14="http://schemas.microsoft.com/office/powerpoint/2010/main" val="353613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F97C-0443-3EFA-4C55-2BFABA994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25" y="136525"/>
            <a:ext cx="12102885" cy="1325563"/>
          </a:xfrm>
        </p:spPr>
        <p:txBody>
          <a:bodyPr/>
          <a:lstStyle/>
          <a:p>
            <a:r>
              <a:rPr lang="en-US" dirty="0"/>
              <a:t>Appendix: Neutron Energy Deposition Spectrum</a:t>
            </a:r>
          </a:p>
        </p:txBody>
      </p:sp>
      <p:pic>
        <p:nvPicPr>
          <p:cNvPr id="7" name="Content Placeholder 6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1FD7DD49-8751-37DC-23D2-FC062C76A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566"/>
          <a:stretch>
            <a:fillRect/>
          </a:stretch>
        </p:blipFill>
        <p:spPr>
          <a:xfrm>
            <a:off x="2167209" y="1572162"/>
            <a:ext cx="7857581" cy="423967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54BE97-6B5A-1DD1-7E85-0DA397F77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16</a:t>
            </a:fld>
            <a:endParaRPr lang="en-US"/>
          </a:p>
        </p:txBody>
      </p:sp>
      <p:sp>
        <p:nvSpPr>
          <p:cNvPr id="3" name="Footer Placeholder 20">
            <a:extLst>
              <a:ext uri="{FF2B5EF4-FFF2-40B4-BE49-F238E27FC236}">
                <a16:creationId xmlns:a16="http://schemas.microsoft.com/office/drawing/2014/main" id="{256D23DF-51BD-FDF9-5448-EDC6AA5D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CASST 2025</a:t>
            </a:r>
          </a:p>
        </p:txBody>
      </p:sp>
      <p:sp>
        <p:nvSpPr>
          <p:cNvPr id="6" name="Footer Placeholder 20">
            <a:extLst>
              <a:ext uri="{FF2B5EF4-FFF2-40B4-BE49-F238E27FC236}">
                <a16:creationId xmlns:a16="http://schemas.microsoft.com/office/drawing/2014/main" id="{E57A654C-95E6-D29D-4491-4A33EDF81773}"/>
              </a:ext>
            </a:extLst>
          </p:cNvPr>
          <p:cNvSpPr txBox="1">
            <a:spLocks/>
          </p:cNvSpPr>
          <p:nvPr/>
        </p:nvSpPr>
        <p:spPr>
          <a:xfrm>
            <a:off x="26995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Irina Nitu</a:t>
            </a:r>
          </a:p>
        </p:txBody>
      </p:sp>
    </p:spTree>
    <p:extLst>
      <p:ext uri="{BB962C8B-B14F-4D97-AF65-F5344CB8AC3E}">
        <p14:creationId xmlns:p14="http://schemas.microsoft.com/office/powerpoint/2010/main" val="4160140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E8DAA-17F2-454A-3160-8899B2018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F02F6-962D-C51D-0C75-B2A97EF8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25" y="136525"/>
            <a:ext cx="12102885" cy="1325563"/>
          </a:xfrm>
        </p:spPr>
        <p:txBody>
          <a:bodyPr/>
          <a:lstStyle/>
          <a:p>
            <a:r>
              <a:rPr lang="en-US" dirty="0"/>
              <a:t>Appendix: Neutrino Spectrum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3888A-C722-D7E3-7288-75B527690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 descr="A graph of a function&#10;&#10;AI-generated content may be incorrect.">
            <a:extLst>
              <a:ext uri="{FF2B5EF4-FFF2-40B4-BE49-F238E27FC236}">
                <a16:creationId xmlns:a16="http://schemas.microsoft.com/office/drawing/2014/main" id="{C1E3A3C2-D78C-0D24-457C-FEC8B9BD8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562" y="1347649"/>
            <a:ext cx="6501522" cy="4876141"/>
          </a:xfrm>
          <a:prstGeom prst="rect">
            <a:avLst/>
          </a:prstGeom>
        </p:spPr>
      </p:pic>
      <p:sp>
        <p:nvSpPr>
          <p:cNvPr id="3" name="Footer Placeholder 20">
            <a:extLst>
              <a:ext uri="{FF2B5EF4-FFF2-40B4-BE49-F238E27FC236}">
                <a16:creationId xmlns:a16="http://schemas.microsoft.com/office/drawing/2014/main" id="{E139D7C5-2594-B6C8-69FF-0BAB8EC2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CASST 2025</a:t>
            </a:r>
          </a:p>
        </p:txBody>
      </p:sp>
      <p:sp>
        <p:nvSpPr>
          <p:cNvPr id="6" name="Footer Placeholder 20">
            <a:extLst>
              <a:ext uri="{FF2B5EF4-FFF2-40B4-BE49-F238E27FC236}">
                <a16:creationId xmlns:a16="http://schemas.microsoft.com/office/drawing/2014/main" id="{CF6ADC4A-60EB-370A-3F03-BF457C16286E}"/>
              </a:ext>
            </a:extLst>
          </p:cNvPr>
          <p:cNvSpPr txBox="1">
            <a:spLocks/>
          </p:cNvSpPr>
          <p:nvPr/>
        </p:nvSpPr>
        <p:spPr>
          <a:xfrm>
            <a:off x="26995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Irina Nitu</a:t>
            </a:r>
          </a:p>
        </p:txBody>
      </p:sp>
    </p:spTree>
    <p:extLst>
      <p:ext uri="{BB962C8B-B14F-4D97-AF65-F5344CB8AC3E}">
        <p14:creationId xmlns:p14="http://schemas.microsoft.com/office/powerpoint/2010/main" val="2648362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033AD-6130-EF9B-B559-2F066DBD3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47" y="788572"/>
            <a:ext cx="678826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Appendix: HALO Simulations: Efficiency vs. Distance from Detector Center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C20FDF9-F47D-E354-4610-C2670AF2A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"/>
          <a:stretch>
            <a:fillRect/>
          </a:stretch>
        </p:blipFill>
        <p:spPr bwMode="auto">
          <a:xfrm>
            <a:off x="327212" y="2797691"/>
            <a:ext cx="3825598" cy="371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A72B2449-9425-B717-E093-607D41A4D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6829" b="5404"/>
          <a:stretch>
            <a:fillRect/>
          </a:stretch>
        </p:blipFill>
        <p:spPr bwMode="auto">
          <a:xfrm>
            <a:off x="4285148" y="2964694"/>
            <a:ext cx="4179684" cy="354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aph of a graph showing a number of colored squares&#10;&#10;AI-generated content may be incorrect.">
            <a:extLst>
              <a:ext uri="{FF2B5EF4-FFF2-40B4-BE49-F238E27FC236}">
                <a16:creationId xmlns:a16="http://schemas.microsoft.com/office/drawing/2014/main" id="{21D9ECB9-223E-579C-7F6B-53ADF8473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480" y="0"/>
            <a:ext cx="5076520" cy="2589138"/>
          </a:xfrm>
          <a:prstGeom prst="rect">
            <a:avLst/>
          </a:prstGeom>
        </p:spPr>
      </p:pic>
      <p:pic>
        <p:nvPicPr>
          <p:cNvPr id="5" name="Picture 4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45BE36D2-66F2-7088-AB99-AABF73EE5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4832" y="3015071"/>
            <a:ext cx="3506538" cy="344292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C5883-D829-BAA3-2315-B608698A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18</a:t>
            </a:fld>
            <a:endParaRPr lang="en-US"/>
          </a:p>
        </p:txBody>
      </p:sp>
      <p:sp>
        <p:nvSpPr>
          <p:cNvPr id="3" name="Footer Placeholder 20">
            <a:extLst>
              <a:ext uri="{FF2B5EF4-FFF2-40B4-BE49-F238E27FC236}">
                <a16:creationId xmlns:a16="http://schemas.microsoft.com/office/drawing/2014/main" id="{05BF7D36-98B4-EFD2-649B-5CD5968A8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CASST 2025</a:t>
            </a:r>
          </a:p>
        </p:txBody>
      </p:sp>
      <p:sp>
        <p:nvSpPr>
          <p:cNvPr id="8" name="Footer Placeholder 20">
            <a:extLst>
              <a:ext uri="{FF2B5EF4-FFF2-40B4-BE49-F238E27FC236}">
                <a16:creationId xmlns:a16="http://schemas.microsoft.com/office/drawing/2014/main" id="{92A83418-013E-61BF-891A-B19315A2B511}"/>
              </a:ext>
            </a:extLst>
          </p:cNvPr>
          <p:cNvSpPr txBox="1">
            <a:spLocks/>
          </p:cNvSpPr>
          <p:nvPr/>
        </p:nvSpPr>
        <p:spPr>
          <a:xfrm>
            <a:off x="26995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Irina Nitu</a:t>
            </a:r>
          </a:p>
        </p:txBody>
      </p:sp>
    </p:spTree>
    <p:extLst>
      <p:ext uri="{BB962C8B-B14F-4D97-AF65-F5344CB8AC3E}">
        <p14:creationId xmlns:p14="http://schemas.microsoft.com/office/powerpoint/2010/main" val="3086931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47843-FF05-2673-762D-7F9050DA4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Multi-Messenger Astronomy with HALO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993F3-F4F7-6B17-B4AA-714EDCBB8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Can we detect neutrinos from GW events with HALO?</a:t>
            </a:r>
          </a:p>
          <a:p>
            <a:r>
              <a:rPr lang="en-US" dirty="0"/>
              <a:t>Neutrinos have mass, slightly slower than GW which travels at the speed of light c</a:t>
            </a:r>
          </a:p>
          <a:p>
            <a:r>
              <a:rPr lang="en-US" dirty="0"/>
              <a:t>Methodology:</a:t>
            </a:r>
          </a:p>
          <a:p>
            <a:pPr lvl="1"/>
            <a:r>
              <a:rPr lang="en-US" dirty="0"/>
              <a:t>Look for GW events</a:t>
            </a:r>
          </a:p>
          <a:p>
            <a:pPr lvl="1"/>
            <a:r>
              <a:rPr lang="en-US" dirty="0"/>
              <a:t>Estimate neutrino signal time delay</a:t>
            </a:r>
          </a:p>
          <a:p>
            <a:pPr lvl="1"/>
            <a:r>
              <a:rPr lang="en-US" dirty="0"/>
              <a:t>Look for neutron bursts in HALO</a:t>
            </a:r>
          </a:p>
        </p:txBody>
      </p:sp>
      <p:pic>
        <p:nvPicPr>
          <p:cNvPr id="4" name="Picture 3" descr="A large green box with white wires&#10;&#10;AI-generated content may be incorrect.">
            <a:extLst>
              <a:ext uri="{FF2B5EF4-FFF2-40B4-BE49-F238E27FC236}">
                <a16:creationId xmlns:a16="http://schemas.microsoft.com/office/drawing/2014/main" id="{DDF7EC5E-6B42-9E62-9DF6-77B6CB4815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12" t="11660" r="13251" b="-1084"/>
          <a:stretch>
            <a:fillRect/>
          </a:stretch>
        </p:blipFill>
        <p:spPr>
          <a:xfrm>
            <a:off x="7040592" y="2951205"/>
            <a:ext cx="4313208" cy="33606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8A839-7C65-2A7B-365D-A0206F925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19</a:t>
            </a:fld>
            <a:endParaRPr lang="en-US"/>
          </a:p>
        </p:txBody>
      </p:sp>
      <p:sp>
        <p:nvSpPr>
          <p:cNvPr id="7" name="Footer Placeholder 20">
            <a:extLst>
              <a:ext uri="{FF2B5EF4-FFF2-40B4-BE49-F238E27FC236}">
                <a16:creationId xmlns:a16="http://schemas.microsoft.com/office/drawing/2014/main" id="{50A742DA-9DC4-54BC-C977-D7E433454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CASST 2025</a:t>
            </a:r>
          </a:p>
        </p:txBody>
      </p:sp>
      <p:sp>
        <p:nvSpPr>
          <p:cNvPr id="8" name="Footer Placeholder 20">
            <a:extLst>
              <a:ext uri="{FF2B5EF4-FFF2-40B4-BE49-F238E27FC236}">
                <a16:creationId xmlns:a16="http://schemas.microsoft.com/office/drawing/2014/main" id="{B2347D24-99B7-EC47-8864-615786A0E26F}"/>
              </a:ext>
            </a:extLst>
          </p:cNvPr>
          <p:cNvSpPr txBox="1">
            <a:spLocks/>
          </p:cNvSpPr>
          <p:nvPr/>
        </p:nvSpPr>
        <p:spPr>
          <a:xfrm>
            <a:off x="26995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Irina Nitu</a:t>
            </a:r>
          </a:p>
        </p:txBody>
      </p:sp>
    </p:spTree>
    <p:extLst>
      <p:ext uri="{BB962C8B-B14F-4D97-AF65-F5344CB8AC3E}">
        <p14:creationId xmlns:p14="http://schemas.microsoft.com/office/powerpoint/2010/main" val="2495103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0FBE-2F97-E4A7-A015-DF1C698EF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92" y="0"/>
            <a:ext cx="10515600" cy="1325563"/>
          </a:xfrm>
        </p:spPr>
        <p:txBody>
          <a:bodyPr/>
          <a:lstStyle/>
          <a:p>
            <a:r>
              <a:rPr lang="en-US" dirty="0"/>
              <a:t>Gravitational Waves</a:t>
            </a:r>
          </a:p>
        </p:txBody>
      </p:sp>
      <p:pic>
        <p:nvPicPr>
          <p:cNvPr id="3074" name="Picture 2" descr="Wave interference - Wikipedia">
            <a:extLst>
              <a:ext uri="{FF2B5EF4-FFF2-40B4-BE49-F238E27FC236}">
                <a16:creationId xmlns:a16="http://schemas.microsoft.com/office/drawing/2014/main" id="{24177E21-D173-D5EC-3C18-0FAAD3F7F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67" y="1034831"/>
            <a:ext cx="5350718" cy="17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 is an Interferometer? | LIGO Lab | Caltech">
            <a:extLst>
              <a:ext uri="{FF2B5EF4-FFF2-40B4-BE49-F238E27FC236}">
                <a16:creationId xmlns:a16="http://schemas.microsoft.com/office/drawing/2014/main" id="{68A20B3B-F5DE-96AA-0FF3-A5CC97A73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" r="5641" b="3782"/>
          <a:stretch>
            <a:fillRect/>
          </a:stretch>
        </p:blipFill>
        <p:spPr bwMode="auto">
          <a:xfrm>
            <a:off x="418980" y="951288"/>
            <a:ext cx="6205487" cy="508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4E797F-DC53-4334-1D1D-81DE7B09A84C}"/>
              </a:ext>
            </a:extLst>
          </p:cNvPr>
          <p:cNvSpPr txBox="1"/>
          <p:nvPr/>
        </p:nvSpPr>
        <p:spPr>
          <a:xfrm>
            <a:off x="583061" y="1033133"/>
            <a:ext cx="1748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www.ligo.caltech.edu</a:t>
            </a:r>
            <a:r>
              <a:rPr lang="en-US" sz="800" dirty="0"/>
              <a:t>/page/what-is-interferometer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E3163C-703F-DF4A-1096-E877B194A409}"/>
              </a:ext>
            </a:extLst>
          </p:cNvPr>
          <p:cNvSpPr txBox="1"/>
          <p:nvPr/>
        </p:nvSpPr>
        <p:spPr>
          <a:xfrm>
            <a:off x="6657920" y="2823943"/>
            <a:ext cx="60982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en.wikipedia.org</a:t>
            </a:r>
            <a:r>
              <a:rPr lang="en-US" sz="1000" dirty="0"/>
              <a:t>/wiki/</a:t>
            </a:r>
            <a:r>
              <a:rPr lang="en-US" sz="1000" dirty="0" err="1"/>
              <a:t>Wave_interference</a:t>
            </a:r>
            <a:endParaRPr 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59EB3A-AF27-364B-233E-834CFB7E5F8A}"/>
              </a:ext>
            </a:extLst>
          </p:cNvPr>
          <p:cNvSpPr txBox="1"/>
          <p:nvPr/>
        </p:nvSpPr>
        <p:spPr>
          <a:xfrm>
            <a:off x="6643585" y="6075326"/>
            <a:ext cx="4174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link.aps.org</a:t>
            </a:r>
            <a:r>
              <a:rPr lang="en-US" sz="1000" dirty="0"/>
              <a:t>/</a:t>
            </a:r>
            <a:r>
              <a:rPr lang="en-US" sz="1000" dirty="0" err="1"/>
              <a:t>doi</a:t>
            </a:r>
            <a:r>
              <a:rPr lang="en-US" sz="1000" dirty="0"/>
              <a:t>/10.1103/Physics.16.29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966CE0B-713B-4199-C6EA-6129D9DE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2</a:t>
            </a:fld>
            <a:endParaRPr lang="en-US"/>
          </a:p>
        </p:txBody>
      </p:sp>
      <p:pic>
        <p:nvPicPr>
          <p:cNvPr id="3082" name="Picture 10" descr="Physics - Finding Nonlinearities in Black Hole Ringdowns">
            <a:extLst>
              <a:ext uri="{FF2B5EF4-FFF2-40B4-BE49-F238E27FC236}">
                <a16:creationId xmlns:a16="http://schemas.microsoft.com/office/drawing/2014/main" id="{E91C3ACB-0E0D-3F7A-D94B-5F9CB1A66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793" y="3287676"/>
            <a:ext cx="5080000" cy="278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0">
            <a:extLst>
              <a:ext uri="{FF2B5EF4-FFF2-40B4-BE49-F238E27FC236}">
                <a16:creationId xmlns:a16="http://schemas.microsoft.com/office/drawing/2014/main" id="{B4DF0840-B561-A66F-90E2-24E7D5914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CASST 2025</a:t>
            </a:r>
          </a:p>
        </p:txBody>
      </p:sp>
      <p:sp>
        <p:nvSpPr>
          <p:cNvPr id="5" name="Footer Placeholder 20">
            <a:extLst>
              <a:ext uri="{FF2B5EF4-FFF2-40B4-BE49-F238E27FC236}">
                <a16:creationId xmlns:a16="http://schemas.microsoft.com/office/drawing/2014/main" id="{BA8C6DBC-B786-9B10-3EA1-140585DB9815}"/>
              </a:ext>
            </a:extLst>
          </p:cNvPr>
          <p:cNvSpPr txBox="1">
            <a:spLocks/>
          </p:cNvSpPr>
          <p:nvPr/>
        </p:nvSpPr>
        <p:spPr>
          <a:xfrm>
            <a:off x="26995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Irina Nitu</a:t>
            </a:r>
          </a:p>
        </p:txBody>
      </p:sp>
    </p:spTree>
    <p:extLst>
      <p:ext uri="{BB962C8B-B14F-4D97-AF65-F5344CB8AC3E}">
        <p14:creationId xmlns:p14="http://schemas.microsoft.com/office/powerpoint/2010/main" val="624243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585FA-F19E-196A-6083-C119747D8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Signal Time Delay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5EA6A1-7E5B-F6D0-10E3-1D8E07E8E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CASST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5D2E7-5112-4003-675E-EAD15494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3</a:t>
            </a:fld>
            <a:endParaRPr lang="en-US"/>
          </a:p>
        </p:txBody>
      </p:sp>
      <p:pic>
        <p:nvPicPr>
          <p:cNvPr id="5126" name="Picture 6" descr="Cartoon Earth Images – Browse 463,738 Stock Photos, Vectors, and Video |  Adobe Stock">
            <a:extLst>
              <a:ext uri="{FF2B5EF4-FFF2-40B4-BE49-F238E27FC236}">
                <a16:creationId xmlns:a16="http://schemas.microsoft.com/office/drawing/2014/main" id="{68D44FA3-EB25-1D37-E581-8C88F0B79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5"/>
          <a:stretch>
            <a:fillRect/>
          </a:stretch>
        </p:blipFill>
        <p:spPr bwMode="auto">
          <a:xfrm>
            <a:off x="8548608" y="2060757"/>
            <a:ext cx="3437993" cy="387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ravitational Waves Discovered from Colliding Black Holes | Scientific  American">
            <a:extLst>
              <a:ext uri="{FF2B5EF4-FFF2-40B4-BE49-F238E27FC236}">
                <a16:creationId xmlns:a16="http://schemas.microsoft.com/office/drawing/2014/main" id="{A70F6FAA-5F3F-B14F-FB73-DC4DBCEA4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1" t="-4016" r="9020" b="33698"/>
          <a:stretch>
            <a:fillRect/>
          </a:stretch>
        </p:blipFill>
        <p:spPr bwMode="auto">
          <a:xfrm>
            <a:off x="776208" y="1901207"/>
            <a:ext cx="4114800" cy="327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3B82CDE-328B-E134-8EEA-6E54B2328EE8}"/>
              </a:ext>
            </a:extLst>
          </p:cNvPr>
          <p:cNvCxnSpPr>
            <a:cxnSpLocks/>
          </p:cNvCxnSpPr>
          <p:nvPr/>
        </p:nvCxnSpPr>
        <p:spPr>
          <a:xfrm>
            <a:off x="8313679" y="3797381"/>
            <a:ext cx="106278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143B07-650D-47BA-D4D6-22DBC1F941AC}"/>
              </a:ext>
            </a:extLst>
          </p:cNvPr>
          <p:cNvCxnSpPr>
            <a:cxnSpLocks/>
          </p:cNvCxnSpPr>
          <p:nvPr/>
        </p:nvCxnSpPr>
        <p:spPr>
          <a:xfrm flipH="1">
            <a:off x="6394344" y="3802579"/>
            <a:ext cx="10293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845479-14FE-EC43-F36D-4B1FD1865FFD}"/>
                  </a:ext>
                </a:extLst>
              </p:cNvPr>
              <p:cNvSpPr txBox="1"/>
              <p:nvPr/>
            </p:nvSpPr>
            <p:spPr>
              <a:xfrm>
                <a:off x="7432729" y="3629978"/>
                <a:ext cx="7942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8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CA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A" sz="1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845479-14FE-EC43-F36D-4B1FD1865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2729" y="3629978"/>
                <a:ext cx="79428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1254558-869E-B8AE-8987-E45508A93F46}"/>
              </a:ext>
            </a:extLst>
          </p:cNvPr>
          <p:cNvCxnSpPr>
            <a:cxnSpLocks/>
          </p:cNvCxnSpPr>
          <p:nvPr/>
        </p:nvCxnSpPr>
        <p:spPr>
          <a:xfrm>
            <a:off x="6369804" y="3564176"/>
            <a:ext cx="0" cy="435134"/>
          </a:xfrm>
          <a:prstGeom prst="line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41F6C-110C-9D87-54FA-40C9C00A1994}"/>
              </a:ext>
            </a:extLst>
          </p:cNvPr>
          <p:cNvCxnSpPr>
            <a:cxnSpLocks/>
          </p:cNvCxnSpPr>
          <p:nvPr/>
        </p:nvCxnSpPr>
        <p:spPr>
          <a:xfrm>
            <a:off x="9385505" y="2644890"/>
            <a:ext cx="0" cy="2533869"/>
          </a:xfrm>
          <a:prstGeom prst="line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2B7D4135-8B1C-83BD-D597-04C400B1A3C5}"/>
              </a:ext>
            </a:extLst>
          </p:cNvPr>
          <p:cNvSpPr/>
          <p:nvPr/>
        </p:nvSpPr>
        <p:spPr>
          <a:xfrm>
            <a:off x="6030778" y="2706882"/>
            <a:ext cx="676759" cy="709466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BD7307C-F492-5ED0-B618-F2165F850ABD}"/>
              </a:ext>
            </a:extLst>
          </p:cNvPr>
          <p:cNvSpPr txBox="1"/>
          <p:nvPr/>
        </p:nvSpPr>
        <p:spPr>
          <a:xfrm>
            <a:off x="676719" y="5212829"/>
            <a:ext cx="4214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www.scientificamerican.com</a:t>
            </a:r>
            <a:r>
              <a:rPr lang="en-US" sz="1000" dirty="0"/>
              <a:t>/article/gravitational-waves-discovered-from-colliding-black-holes1/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98BDFF-B157-45BC-57B3-5D527276BA1D}"/>
              </a:ext>
            </a:extLst>
          </p:cNvPr>
          <p:cNvSpPr txBox="1"/>
          <p:nvPr/>
        </p:nvSpPr>
        <p:spPr>
          <a:xfrm>
            <a:off x="6162647" y="2700400"/>
            <a:ext cx="445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𝜈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FEB5791-F206-5AC9-D22A-8E31D9A21AE2}"/>
              </a:ext>
            </a:extLst>
          </p:cNvPr>
          <p:cNvSpPr/>
          <p:nvPr/>
        </p:nvSpPr>
        <p:spPr>
          <a:xfrm flipV="1">
            <a:off x="4891005" y="4202958"/>
            <a:ext cx="4485349" cy="867108"/>
          </a:xfrm>
          <a:custGeom>
            <a:avLst/>
            <a:gdLst>
              <a:gd name="connsiteX0" fmla="*/ 0 w 5687878"/>
              <a:gd name="connsiteY0" fmla="*/ 867910 h 883414"/>
              <a:gd name="connsiteX1" fmla="*/ 340963 w 5687878"/>
              <a:gd name="connsiteY1" fmla="*/ 5 h 883414"/>
              <a:gd name="connsiteX2" fmla="*/ 836908 w 5687878"/>
              <a:gd name="connsiteY2" fmla="*/ 852411 h 883414"/>
              <a:gd name="connsiteX3" fmla="*/ 1286359 w 5687878"/>
              <a:gd name="connsiteY3" fmla="*/ 92995 h 883414"/>
              <a:gd name="connsiteX4" fmla="*/ 1735810 w 5687878"/>
              <a:gd name="connsiteY4" fmla="*/ 867910 h 883414"/>
              <a:gd name="connsiteX5" fmla="*/ 2154264 w 5687878"/>
              <a:gd name="connsiteY5" fmla="*/ 108493 h 883414"/>
              <a:gd name="connsiteX6" fmla="*/ 2572719 w 5687878"/>
              <a:gd name="connsiteY6" fmla="*/ 883408 h 883414"/>
              <a:gd name="connsiteX7" fmla="*/ 2882685 w 5687878"/>
              <a:gd name="connsiteY7" fmla="*/ 123991 h 883414"/>
              <a:gd name="connsiteX8" fmla="*/ 3270142 w 5687878"/>
              <a:gd name="connsiteY8" fmla="*/ 836913 h 883414"/>
              <a:gd name="connsiteX9" fmla="*/ 3673098 w 5687878"/>
              <a:gd name="connsiteY9" fmla="*/ 46500 h 883414"/>
              <a:gd name="connsiteX10" fmla="*/ 4060556 w 5687878"/>
              <a:gd name="connsiteY10" fmla="*/ 821415 h 883414"/>
              <a:gd name="connsiteX11" fmla="*/ 4479010 w 5687878"/>
              <a:gd name="connsiteY11" fmla="*/ 31001 h 883414"/>
              <a:gd name="connsiteX12" fmla="*/ 4866468 w 5687878"/>
              <a:gd name="connsiteY12" fmla="*/ 852411 h 883414"/>
              <a:gd name="connsiteX13" fmla="*/ 5207430 w 5687878"/>
              <a:gd name="connsiteY13" fmla="*/ 46500 h 883414"/>
              <a:gd name="connsiteX14" fmla="*/ 5687878 w 5687878"/>
              <a:gd name="connsiteY14" fmla="*/ 852411 h 88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87878" h="883414">
                <a:moveTo>
                  <a:pt x="0" y="867910"/>
                </a:moveTo>
                <a:cubicBezTo>
                  <a:pt x="100739" y="435249"/>
                  <a:pt x="201478" y="2588"/>
                  <a:pt x="340963" y="5"/>
                </a:cubicBezTo>
                <a:cubicBezTo>
                  <a:pt x="480448" y="-2578"/>
                  <a:pt x="679342" y="836913"/>
                  <a:pt x="836908" y="852411"/>
                </a:cubicBezTo>
                <a:cubicBezTo>
                  <a:pt x="994474" y="867909"/>
                  <a:pt x="1136542" y="90412"/>
                  <a:pt x="1286359" y="92995"/>
                </a:cubicBezTo>
                <a:cubicBezTo>
                  <a:pt x="1436176" y="95578"/>
                  <a:pt x="1591159" y="865327"/>
                  <a:pt x="1735810" y="867910"/>
                </a:cubicBezTo>
                <a:cubicBezTo>
                  <a:pt x="1880461" y="870493"/>
                  <a:pt x="2014779" y="105910"/>
                  <a:pt x="2154264" y="108493"/>
                </a:cubicBezTo>
                <a:cubicBezTo>
                  <a:pt x="2293749" y="111076"/>
                  <a:pt x="2451316" y="880825"/>
                  <a:pt x="2572719" y="883408"/>
                </a:cubicBezTo>
                <a:cubicBezTo>
                  <a:pt x="2694123" y="885991"/>
                  <a:pt x="2766448" y="131740"/>
                  <a:pt x="2882685" y="123991"/>
                </a:cubicBezTo>
                <a:cubicBezTo>
                  <a:pt x="2998922" y="116242"/>
                  <a:pt x="3138407" y="849828"/>
                  <a:pt x="3270142" y="836913"/>
                </a:cubicBezTo>
                <a:cubicBezTo>
                  <a:pt x="3401878" y="823998"/>
                  <a:pt x="3541362" y="49083"/>
                  <a:pt x="3673098" y="46500"/>
                </a:cubicBezTo>
                <a:cubicBezTo>
                  <a:pt x="3804834" y="43917"/>
                  <a:pt x="3926237" y="823998"/>
                  <a:pt x="4060556" y="821415"/>
                </a:cubicBezTo>
                <a:cubicBezTo>
                  <a:pt x="4194875" y="818832"/>
                  <a:pt x="4344691" y="25835"/>
                  <a:pt x="4479010" y="31001"/>
                </a:cubicBezTo>
                <a:cubicBezTo>
                  <a:pt x="4613329" y="36167"/>
                  <a:pt x="4745065" y="849828"/>
                  <a:pt x="4866468" y="852411"/>
                </a:cubicBezTo>
                <a:cubicBezTo>
                  <a:pt x="4987871" y="854994"/>
                  <a:pt x="5070528" y="46500"/>
                  <a:pt x="5207430" y="46500"/>
                </a:cubicBezTo>
                <a:cubicBezTo>
                  <a:pt x="5344332" y="46500"/>
                  <a:pt x="5516105" y="449455"/>
                  <a:pt x="5687878" y="852411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01D8C7-458E-0546-4A27-E530D7F085C5}"/>
              </a:ext>
            </a:extLst>
          </p:cNvPr>
          <p:cNvSpPr txBox="1"/>
          <p:nvPr/>
        </p:nvSpPr>
        <p:spPr>
          <a:xfrm>
            <a:off x="9394546" y="5212829"/>
            <a:ext cx="2260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stock.adobe.com</a:t>
            </a:r>
            <a:r>
              <a:rPr lang="en-US" sz="1000" dirty="0"/>
              <a:t>/</a:t>
            </a:r>
            <a:r>
              <a:rPr lang="en-US" sz="1000" dirty="0" err="1"/>
              <a:t>search?k</a:t>
            </a:r>
            <a:r>
              <a:rPr lang="en-US" sz="1000" dirty="0"/>
              <a:t>=</a:t>
            </a:r>
            <a:r>
              <a:rPr lang="en-US" sz="1000" dirty="0" err="1"/>
              <a:t>cartoon+earth</a:t>
            </a:r>
            <a:endParaRPr lang="en-US" sz="1000" dirty="0"/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4B39075A-BA68-22E6-DFD4-EB51A1009A34}"/>
              </a:ext>
            </a:extLst>
          </p:cNvPr>
          <p:cNvSpPr/>
          <p:nvPr/>
        </p:nvSpPr>
        <p:spPr>
          <a:xfrm>
            <a:off x="4928328" y="2911885"/>
            <a:ext cx="975082" cy="346634"/>
          </a:xfrm>
          <a:prstGeom prst="rightArrow">
            <a:avLst>
              <a:gd name="adj1" fmla="val 42138"/>
              <a:gd name="adj2" fmla="val 7661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C8373DEF-3BA6-DAE9-CCE2-4AF5EEABA913}"/>
              </a:ext>
            </a:extLst>
          </p:cNvPr>
          <p:cNvSpPr/>
          <p:nvPr/>
        </p:nvSpPr>
        <p:spPr>
          <a:xfrm>
            <a:off x="6895967" y="2907239"/>
            <a:ext cx="975082" cy="346634"/>
          </a:xfrm>
          <a:prstGeom prst="rightArrow">
            <a:avLst>
              <a:gd name="adj1" fmla="val 42138"/>
              <a:gd name="adj2" fmla="val 7661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45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3F75F-3B1F-B6D9-D7EB-587035DC1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47352"/>
            <a:ext cx="10515600" cy="1325563"/>
          </a:xfrm>
        </p:spPr>
        <p:txBody>
          <a:bodyPr/>
          <a:lstStyle/>
          <a:p>
            <a:r>
              <a:rPr lang="en-US" dirty="0"/>
              <a:t>HALO – Helium And Lead Observatory</a:t>
            </a:r>
          </a:p>
        </p:txBody>
      </p:sp>
      <p:pic>
        <p:nvPicPr>
          <p:cNvPr id="6" name="Picture 5" descr="A large green box with white wires&#10;&#10;AI-generated content may be incorrect.">
            <a:extLst>
              <a:ext uri="{FF2B5EF4-FFF2-40B4-BE49-F238E27FC236}">
                <a16:creationId xmlns:a16="http://schemas.microsoft.com/office/drawing/2014/main" id="{75ADC99E-C257-2F2D-3D63-AB4C23F400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57" t="-1209" r="1636" b="-1084"/>
          <a:stretch>
            <a:fillRect/>
          </a:stretch>
        </p:blipFill>
        <p:spPr>
          <a:xfrm>
            <a:off x="6569206" y="2096512"/>
            <a:ext cx="5325260" cy="3844361"/>
          </a:xfrm>
          <a:prstGeom prst="rect">
            <a:avLst/>
          </a:prstGeom>
        </p:spPr>
      </p:pic>
      <p:pic>
        <p:nvPicPr>
          <p:cNvPr id="7" name="Picture 6" descr="Close-up of a green and white pipe&#10;&#10;AI-generated content may be incorrect.">
            <a:extLst>
              <a:ext uri="{FF2B5EF4-FFF2-40B4-BE49-F238E27FC236}">
                <a16:creationId xmlns:a16="http://schemas.microsoft.com/office/drawing/2014/main" id="{FA834B58-9B1F-3969-323F-1AF401208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103" y="1453513"/>
            <a:ext cx="2854090" cy="2140567"/>
          </a:xfrm>
          <a:prstGeom prst="rect">
            <a:avLst/>
          </a:prstGeom>
        </p:spPr>
      </p:pic>
      <p:pic>
        <p:nvPicPr>
          <p:cNvPr id="8" name="Picture 7" descr="A green machine being poured into a bucket&#10;&#10;AI-generated content may be incorrect.">
            <a:extLst>
              <a:ext uri="{FF2B5EF4-FFF2-40B4-BE49-F238E27FC236}">
                <a16:creationId xmlns:a16="http://schemas.microsoft.com/office/drawing/2014/main" id="{AD90DBD2-5A75-8C99-BF50-495541A46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453512"/>
            <a:ext cx="2854090" cy="2140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13DA7D-07A8-FE14-2774-8977CCAE7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6432" y="3791399"/>
            <a:ext cx="2854090" cy="2149474"/>
          </a:xfrm>
          <a:prstGeom prst="rect">
            <a:avLst/>
          </a:prstGeom>
        </p:spPr>
      </p:pic>
      <p:pic>
        <p:nvPicPr>
          <p:cNvPr id="10" name="Picture 9" descr="A person wearing a hard hat and gloves&#10;&#10;AI-generated content may be incorrect.">
            <a:extLst>
              <a:ext uri="{FF2B5EF4-FFF2-40B4-BE49-F238E27FC236}">
                <a16:creationId xmlns:a16="http://schemas.microsoft.com/office/drawing/2014/main" id="{1D3B2144-E78A-43A0-A4EB-062625078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800305"/>
            <a:ext cx="2854090" cy="21405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851373-B046-919C-CA07-A482404FE908}"/>
              </a:ext>
            </a:extLst>
          </p:cNvPr>
          <p:cNvSpPr txBox="1"/>
          <p:nvPr/>
        </p:nvSpPr>
        <p:spPr>
          <a:xfrm>
            <a:off x="269950" y="5929514"/>
            <a:ext cx="2478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8"/>
              </a:rPr>
              <a:t>https://www.snolab.ca/halo/gallery.html</a:t>
            </a:r>
            <a:r>
              <a:rPr lang="en-US" sz="10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AFF2AC-BBBC-BC4E-7415-96F6FFAAA7DB}"/>
              </a:ext>
            </a:extLst>
          </p:cNvPr>
          <p:cNvSpPr txBox="1"/>
          <p:nvPr/>
        </p:nvSpPr>
        <p:spPr>
          <a:xfrm>
            <a:off x="6496384" y="5929514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9"/>
              </a:rPr>
              <a:t>https://www.snolab.ca/experiment/halo/</a:t>
            </a:r>
            <a:r>
              <a:rPr lang="en-US" sz="1000" dirty="0"/>
              <a:t> 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125D1510-C134-3B05-836C-CB3037B5D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CASST 2025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37D04A89-53BA-C2E4-757E-0BD0EE6A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20">
            <a:extLst>
              <a:ext uri="{FF2B5EF4-FFF2-40B4-BE49-F238E27FC236}">
                <a16:creationId xmlns:a16="http://schemas.microsoft.com/office/drawing/2014/main" id="{6E1AEC9B-5D52-BDC9-5C77-13E1A7BC4A07}"/>
              </a:ext>
            </a:extLst>
          </p:cNvPr>
          <p:cNvSpPr txBox="1">
            <a:spLocks/>
          </p:cNvSpPr>
          <p:nvPr/>
        </p:nvSpPr>
        <p:spPr>
          <a:xfrm>
            <a:off x="26995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Irina Nitu</a:t>
            </a:r>
          </a:p>
        </p:txBody>
      </p:sp>
    </p:spTree>
    <p:extLst>
      <p:ext uri="{BB962C8B-B14F-4D97-AF65-F5344CB8AC3E}">
        <p14:creationId xmlns:p14="http://schemas.microsoft.com/office/powerpoint/2010/main" val="3375536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2A77E-2A62-181D-2890-85348A5D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88" y="175791"/>
            <a:ext cx="10515600" cy="1325563"/>
          </a:xfrm>
        </p:spPr>
        <p:txBody>
          <a:bodyPr/>
          <a:lstStyle/>
          <a:p>
            <a:r>
              <a:rPr lang="en-US" dirty="0"/>
              <a:t>HALO Neutrino Detection</a:t>
            </a:r>
          </a:p>
        </p:txBody>
      </p:sp>
      <p:pic>
        <p:nvPicPr>
          <p:cNvPr id="10" name="Content Placeholder 9" descr="A pie chart with text on it&#10;&#10;AI-generated content may be incorrect.">
            <a:extLst>
              <a:ext uri="{FF2B5EF4-FFF2-40B4-BE49-F238E27FC236}">
                <a16:creationId xmlns:a16="http://schemas.microsoft.com/office/drawing/2014/main" id="{3AB52041-F214-058D-DBDB-FF3A670A8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56090"/>
          <a:stretch>
            <a:fillRect/>
          </a:stretch>
        </p:blipFill>
        <p:spPr>
          <a:xfrm>
            <a:off x="7149904" y="284205"/>
            <a:ext cx="2163722" cy="2476500"/>
          </a:xfrm>
        </p:spPr>
      </p:pic>
      <p:pic>
        <p:nvPicPr>
          <p:cNvPr id="4" name="Picture 3" descr="A math symbols and symbols&#10;&#10;AI-generated content may be incorrect.">
            <a:extLst>
              <a:ext uri="{FF2B5EF4-FFF2-40B4-BE49-F238E27FC236}">
                <a16:creationId xmlns:a16="http://schemas.microsoft.com/office/drawing/2014/main" id="{A87C124A-151C-6DE9-18B3-73A562D794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0180" b="77137"/>
          <a:stretch>
            <a:fillRect/>
          </a:stretch>
        </p:blipFill>
        <p:spPr>
          <a:xfrm>
            <a:off x="838200" y="1458471"/>
            <a:ext cx="2093538" cy="233399"/>
          </a:xfrm>
          <a:prstGeom prst="rect">
            <a:avLst/>
          </a:prstGeom>
        </p:spPr>
      </p:pic>
      <p:pic>
        <p:nvPicPr>
          <p:cNvPr id="5" name="Picture 4" descr="A black arrow pointing to the right&#10;&#10;AI-generated content may be incorrect.">
            <a:extLst>
              <a:ext uri="{FF2B5EF4-FFF2-40B4-BE49-F238E27FC236}">
                <a16:creationId xmlns:a16="http://schemas.microsoft.com/office/drawing/2014/main" id="{08BBFB22-A577-A4E2-4603-60AA513F0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428" y="1451269"/>
            <a:ext cx="1801909" cy="249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9366B5-BEF9-EF71-D41A-5EDB25755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28" y="1708725"/>
            <a:ext cx="2513164" cy="293130"/>
          </a:xfrm>
          <a:prstGeom prst="rect">
            <a:avLst/>
          </a:prstGeom>
        </p:spPr>
      </p:pic>
      <p:pic>
        <p:nvPicPr>
          <p:cNvPr id="7" name="Picture 6" descr="A math symbols and symbols&#10;&#10;AI-generated content may be incorrect.">
            <a:extLst>
              <a:ext uri="{FF2B5EF4-FFF2-40B4-BE49-F238E27FC236}">
                <a16:creationId xmlns:a16="http://schemas.microsoft.com/office/drawing/2014/main" id="{7C733A14-82C8-54B1-7F1B-0C8376CD8A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3257"/>
          <a:stretch>
            <a:fillRect/>
          </a:stretch>
        </p:blipFill>
        <p:spPr>
          <a:xfrm>
            <a:off x="850900" y="1768456"/>
            <a:ext cx="2242264" cy="233399"/>
          </a:xfrm>
          <a:prstGeom prst="rect">
            <a:avLst/>
          </a:prstGeom>
        </p:spPr>
      </p:pic>
      <p:pic>
        <p:nvPicPr>
          <p:cNvPr id="8" name="Picture 7" descr="A large green box with white wires&#10;&#10;AI-generated content may be incorrect.">
            <a:extLst>
              <a:ext uri="{FF2B5EF4-FFF2-40B4-BE49-F238E27FC236}">
                <a16:creationId xmlns:a16="http://schemas.microsoft.com/office/drawing/2014/main" id="{97943790-2AD1-EF4F-7048-6BAFB56389D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012" t="16673" r="13251" b="-1084"/>
          <a:stretch>
            <a:fillRect/>
          </a:stretch>
        </p:blipFill>
        <p:spPr>
          <a:xfrm>
            <a:off x="7354576" y="2920153"/>
            <a:ext cx="4313208" cy="31723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19DB7F-9C20-1238-A7E5-25D8599DAEF6}"/>
              </a:ext>
            </a:extLst>
          </p:cNvPr>
          <p:cNvSpPr txBox="1"/>
          <p:nvPr/>
        </p:nvSpPr>
        <p:spPr>
          <a:xfrm>
            <a:off x="7273894" y="602498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8"/>
              </a:rPr>
              <a:t>https://www.snolab.ca/experiment/halo/</a:t>
            </a:r>
            <a:r>
              <a:rPr lang="en-US" sz="1000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222132-C1E7-057A-5C1F-F17A98F86212}"/>
              </a:ext>
            </a:extLst>
          </p:cNvPr>
          <p:cNvSpPr/>
          <p:nvPr/>
        </p:nvSpPr>
        <p:spPr>
          <a:xfrm>
            <a:off x="850900" y="1410928"/>
            <a:ext cx="2347768" cy="64950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3C11CB-A55B-321B-A3B1-3FE4CE054C62}"/>
              </a:ext>
            </a:extLst>
          </p:cNvPr>
          <p:cNvSpPr/>
          <p:nvPr/>
        </p:nvSpPr>
        <p:spPr>
          <a:xfrm>
            <a:off x="3598074" y="1407838"/>
            <a:ext cx="2660139" cy="64950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ack and white image of numbers&#10;&#10;AI-generated content may be incorrect.">
            <a:extLst>
              <a:ext uri="{FF2B5EF4-FFF2-40B4-BE49-F238E27FC236}">
                <a16:creationId xmlns:a16="http://schemas.microsoft.com/office/drawing/2014/main" id="{67A69F3A-7ACE-51F4-2B26-646BB4B815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4581" y="2340917"/>
            <a:ext cx="3633691" cy="552953"/>
          </a:xfrm>
          <a:prstGeom prst="rect">
            <a:avLst/>
          </a:prstGeom>
        </p:spPr>
      </p:pic>
      <p:pic>
        <p:nvPicPr>
          <p:cNvPr id="17" name="Picture 16" descr="A diagram of a cylinder&#10;&#10;AI-generated content may be incorrect.">
            <a:extLst>
              <a:ext uri="{FF2B5EF4-FFF2-40B4-BE49-F238E27FC236}">
                <a16:creationId xmlns:a16="http://schemas.microsoft.com/office/drawing/2014/main" id="{B87D3D34-EDC3-3020-1B8F-50639681F2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951" y="2896498"/>
            <a:ext cx="6996953" cy="3299493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AE192C9B-E123-5BE4-E522-DE582D5A3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5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62A179-1134-B7E0-0439-4E0669AA33A9}"/>
              </a:ext>
            </a:extLst>
          </p:cNvPr>
          <p:cNvSpPr/>
          <p:nvPr/>
        </p:nvSpPr>
        <p:spPr>
          <a:xfrm>
            <a:off x="434788" y="2246993"/>
            <a:ext cx="6547903" cy="3919374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9" descr="A pie chart with text on it&#10;&#10;AI-generated content may be incorrect.">
            <a:extLst>
              <a:ext uri="{FF2B5EF4-FFF2-40B4-BE49-F238E27FC236}">
                <a16:creationId xmlns:a16="http://schemas.microsoft.com/office/drawing/2014/main" id="{7E6B119F-A041-6493-61C7-A5B157BDC2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382" t="48132" r="5548" b="39497"/>
          <a:stretch>
            <a:fillRect/>
          </a:stretch>
        </p:blipFill>
        <p:spPr>
          <a:xfrm>
            <a:off x="9420056" y="1237208"/>
            <a:ext cx="2516537" cy="306348"/>
          </a:xfrm>
          <a:prstGeom prst="rect">
            <a:avLst/>
          </a:prstGeom>
        </p:spPr>
      </p:pic>
      <p:pic>
        <p:nvPicPr>
          <p:cNvPr id="22" name="Content Placeholder 9" descr="A pie chart with text on it&#10;&#10;AI-generated content may be incorrect.">
            <a:extLst>
              <a:ext uri="{FF2B5EF4-FFF2-40B4-BE49-F238E27FC236}">
                <a16:creationId xmlns:a16="http://schemas.microsoft.com/office/drawing/2014/main" id="{F6E9E435-C774-A98E-1392-3CBA67E4D3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741" t="21055" r="27573" b="63924"/>
          <a:stretch>
            <a:fillRect/>
          </a:stretch>
        </p:blipFill>
        <p:spPr>
          <a:xfrm>
            <a:off x="9342813" y="891494"/>
            <a:ext cx="1512083" cy="372010"/>
          </a:xfrm>
          <a:prstGeom prst="rect">
            <a:avLst/>
          </a:prstGeom>
        </p:spPr>
      </p:pic>
      <p:sp>
        <p:nvSpPr>
          <p:cNvPr id="3" name="Footer Placeholder 20">
            <a:extLst>
              <a:ext uri="{FF2B5EF4-FFF2-40B4-BE49-F238E27FC236}">
                <a16:creationId xmlns:a16="http://schemas.microsoft.com/office/drawing/2014/main" id="{6D0A72B6-D252-98CB-D5A8-6F25C6F57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CASST 2025</a:t>
            </a:r>
          </a:p>
        </p:txBody>
      </p:sp>
      <p:sp>
        <p:nvSpPr>
          <p:cNvPr id="9" name="Footer Placeholder 20">
            <a:extLst>
              <a:ext uri="{FF2B5EF4-FFF2-40B4-BE49-F238E27FC236}">
                <a16:creationId xmlns:a16="http://schemas.microsoft.com/office/drawing/2014/main" id="{CAF12A4F-4931-1EDD-6F9B-AB1BEACC7942}"/>
              </a:ext>
            </a:extLst>
          </p:cNvPr>
          <p:cNvSpPr txBox="1">
            <a:spLocks/>
          </p:cNvSpPr>
          <p:nvPr/>
        </p:nvSpPr>
        <p:spPr>
          <a:xfrm>
            <a:off x="26995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Irina Nitu</a:t>
            </a:r>
          </a:p>
        </p:txBody>
      </p:sp>
    </p:spTree>
    <p:extLst>
      <p:ext uri="{BB962C8B-B14F-4D97-AF65-F5344CB8AC3E}">
        <p14:creationId xmlns:p14="http://schemas.microsoft.com/office/powerpoint/2010/main" val="1494424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5B5E9-BF19-96CF-D074-D026A9CB6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603" y="53965"/>
            <a:ext cx="10515600" cy="1325563"/>
          </a:xfrm>
        </p:spPr>
        <p:txBody>
          <a:bodyPr/>
          <a:lstStyle/>
          <a:p>
            <a:r>
              <a:rPr lang="en-US" dirty="0"/>
              <a:t>Neutrino Signal Time Delay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BB4BD37-05C2-A0FE-642A-30D168E105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92915" y="3894637"/>
                <a:ext cx="5783580" cy="134648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/>
                  <a:t>Parameters:</a:t>
                </a:r>
              </a:p>
              <a:p>
                <a14:m>
                  <m:oMath xmlns:m="http://schemas.openxmlformats.org/officeDocument/2006/math">
                    <m:r>
                      <a:rPr lang="fr-CA" sz="2400" b="1" i="0" smtClean="0">
                        <a:latin typeface="Cambria Math" panose="02040503050406030204" pitchFamily="18" charset="0"/>
                      </a:rPr>
                      <m:t>𝐄</m:t>
                    </m:r>
                    <m:r>
                      <a:rPr lang="en-CA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A" sz="2400" b="0" i="1" smtClean="0">
                        <a:latin typeface="Cambria Math" panose="02040503050406030204" pitchFamily="18" charset="0"/>
                      </a:rPr>
                      <m:t>10 </m:t>
                    </m:r>
                    <m:r>
                      <m:rPr>
                        <m:sty m:val="p"/>
                      </m:rPr>
                      <a:rPr lang="fr-CA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fr-CA" sz="2400" b="0" dirty="0"/>
              </a:p>
              <a:p>
                <a:r>
                  <a:rPr lang="en-US" sz="2400" b="1" dirty="0"/>
                  <a:t>*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400" b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b>
                        <m:r>
                          <a:rPr lang="fr-CA" sz="2400" b="1" i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CA" sz="2400" b="0" i="0" smtClean="0">
                        <a:latin typeface="Cambria Math" panose="02040503050406030204" pitchFamily="18" charset="0"/>
                      </a:rPr>
                      <m:t>~0.45</m:t>
                    </m:r>
                    <m:r>
                      <a:rPr lang="en-CA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2400" b="0" i="0" smtClean="0">
                        <a:latin typeface="Cambria Math" panose="02040503050406030204" pitchFamily="18" charset="0"/>
                      </a:rPr>
                      <m:t>eV</m:t>
                    </m:r>
                    <m:r>
                      <a:rPr lang="en-CA" sz="2400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CA" sz="2400" b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lang="en-CA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CA" sz="2400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BB4BD37-05C2-A0FE-642A-30D168E10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915" y="3894637"/>
                <a:ext cx="5783580" cy="1346483"/>
              </a:xfrm>
              <a:prstGeom prst="rect">
                <a:avLst/>
              </a:prstGeom>
              <a:blipFill>
                <a:blip r:embed="rId3"/>
                <a:stretch>
                  <a:fillRect l="-1754" t="-5607" b="-9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2485C7-89E6-07ED-7CAE-ABCF81D2D2EC}"/>
                  </a:ext>
                </a:extLst>
              </p:cNvPr>
              <p:cNvSpPr txBox="1"/>
              <p:nvPr/>
            </p:nvSpPr>
            <p:spPr>
              <a:xfrm>
                <a:off x="5846702" y="2843119"/>
                <a:ext cx="46768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b="1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p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latin typeface="Cambria Math" panose="02040503050406030204" pitchFamily="18" charset="0"/>
                                </a:rPr>
                                <m:t>pc</m:t>
                              </m:r>
                            </m:e>
                          </m:d>
                        </m:e>
                        <m:sup>
                          <m:r>
                            <a:rPr lang="en-CA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4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a:rPr lang="en-CA" sz="2400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400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p>
                                  <m:r>
                                    <a:rPr lang="en-CA" sz="2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CA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2485C7-89E6-07ED-7CAE-ABCF81D2D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702" y="2843119"/>
                <a:ext cx="4676803" cy="461665"/>
              </a:xfrm>
              <a:prstGeom prst="rect">
                <a:avLst/>
              </a:prstGeom>
              <a:blipFill>
                <a:blip r:embed="rId4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B2688A4-1DEC-A5B6-5827-33ACD37AF9C3}"/>
                  </a:ext>
                </a:extLst>
              </p:cNvPr>
              <p:cNvSpPr txBox="1"/>
              <p:nvPr/>
            </p:nvSpPr>
            <p:spPr>
              <a:xfrm>
                <a:off x="6704329" y="1668561"/>
                <a:ext cx="3966086" cy="877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fr-CA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CA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CA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A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CA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CA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CA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CA" sz="3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3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CA" sz="3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r>
                            <a:rPr lang="en-CA" sz="3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CA" sz="3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3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CA" sz="3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B2688A4-1DEC-A5B6-5827-33ACD37AF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329" y="1668561"/>
                <a:ext cx="3966086" cy="877100"/>
              </a:xfrm>
              <a:prstGeom prst="rect">
                <a:avLst/>
              </a:prstGeom>
              <a:blipFill>
                <a:blip r:embed="rId5"/>
                <a:stretch>
                  <a:fillRect l="-1917" t="-2857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0235E10-5B5F-0BF8-F72E-E416F9151068}"/>
              </a:ext>
            </a:extLst>
          </p:cNvPr>
          <p:cNvSpPr txBox="1"/>
          <p:nvPr/>
        </p:nvSpPr>
        <p:spPr>
          <a:xfrm>
            <a:off x="8914346" y="6425659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6"/>
              </a:rPr>
              <a:t>https://arxiv.org/pdf/2406.13516</a:t>
            </a:r>
            <a:r>
              <a:rPr lang="en-US" sz="1000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DDEA6E-2C61-813B-00DF-D5707E603E3C}"/>
                  </a:ext>
                </a:extLst>
              </p:cNvPr>
              <p:cNvSpPr txBox="1"/>
              <p:nvPr/>
            </p:nvSpPr>
            <p:spPr>
              <a:xfrm>
                <a:off x="6710733" y="5447351"/>
                <a:ext cx="51639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CA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201</m:t>
                    </m:r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CA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63</m:t>
                    </m:r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Mpc</m:t>
                    </m:r>
                    <m:r>
                      <a:rPr lang="en-CA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en-CA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Δtmax</m:t>
                    </m:r>
                    <m:r>
                      <a:rPr lang="en-CA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24</m:t>
                    </m:r>
                    <m:r>
                      <a:rPr lang="en-CA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DDEA6E-2C61-813B-00DF-D5707E603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0733" y="5447351"/>
                <a:ext cx="5163978" cy="461665"/>
              </a:xfrm>
              <a:prstGeom prst="rect">
                <a:avLst/>
              </a:prstGeom>
              <a:blipFill>
                <a:blip r:embed="rId7"/>
                <a:stretch>
                  <a:fillRect l="-245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530DD4-E637-10A3-CD67-A1B2B8CA4BA5}"/>
                  </a:ext>
                </a:extLst>
              </p:cNvPr>
              <p:cNvSpPr txBox="1"/>
              <p:nvPr/>
            </p:nvSpPr>
            <p:spPr>
              <a:xfrm>
                <a:off x="6639556" y="3246963"/>
                <a:ext cx="24088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2400" b="0" i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CA" sz="24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2400" b="0" i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CA" sz="2400" b="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CA" sz="2400" b="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2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1" i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b>
                          <m:r>
                            <a:rPr lang="en-CA" sz="2400" b="1" i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CA" sz="2400" b="0" i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CA" sz="2400" b="0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CA" sz="2400" i="1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8530DD4-E637-10A3-CD67-A1B2B8CA4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556" y="3246963"/>
                <a:ext cx="2408865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D5B58A2-CEB5-8893-4EA5-AF948DAFC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3346" y="6445043"/>
            <a:ext cx="2743200" cy="365125"/>
          </a:xfrm>
        </p:spPr>
        <p:txBody>
          <a:bodyPr/>
          <a:lstStyle/>
          <a:p>
            <a:fld id="{8E7EE432-7F8D-F946-A16A-FC88AE245474}" type="slidenum">
              <a:rPr lang="en-US" smtClean="0"/>
              <a:t>6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12EDB0-B697-B424-0E8D-587FFF6D4351}"/>
              </a:ext>
            </a:extLst>
          </p:cNvPr>
          <p:cNvSpPr txBox="1"/>
          <p:nvPr/>
        </p:nvSpPr>
        <p:spPr>
          <a:xfrm>
            <a:off x="8791662" y="6171684"/>
            <a:ext cx="327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*KATRIN upper limit, April 2025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7768FA9-7969-8B0D-2C97-D8A1428386CD}"/>
                  </a:ext>
                </a:extLst>
              </p:cNvPr>
              <p:cNvSpPr txBox="1"/>
              <p:nvPr/>
            </p:nvSpPr>
            <p:spPr>
              <a:xfrm>
                <a:off x="4636771" y="1066837"/>
                <a:ext cx="22792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0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CA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CA" sz="2400" b="0" i="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CA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CA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CA" sz="24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lang="en-CA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𝐭</m:t>
                          </m:r>
                        </m:e>
                        <m:sub>
                          <m:r>
                            <a:rPr lang="en-CA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𝐦𝐚𝐱</m:t>
                          </m:r>
                        </m:sub>
                      </m:sSub>
                      <m:r>
                        <a:rPr lang="en-CA" sz="2400" b="0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i="1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7768FA9-7969-8B0D-2C97-D8A142838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771" y="1066837"/>
                <a:ext cx="2279286" cy="461665"/>
              </a:xfrm>
              <a:prstGeom prst="rect">
                <a:avLst/>
              </a:prstGeom>
              <a:blipFill>
                <a:blip r:embed="rId9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7CADAC57-DE51-236B-7205-A11BF2D9BF73}"/>
              </a:ext>
            </a:extLst>
          </p:cNvPr>
          <p:cNvSpPr txBox="1"/>
          <p:nvPr/>
        </p:nvSpPr>
        <p:spPr>
          <a:xfrm>
            <a:off x="409603" y="1081751"/>
            <a:ext cx="4460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window for neutrino signal:</a:t>
            </a:r>
          </a:p>
        </p:txBody>
      </p:sp>
      <p:pic>
        <p:nvPicPr>
          <p:cNvPr id="1026" name="Picture 2" descr="Get to know GW230529">
            <a:extLst>
              <a:ext uri="{FF2B5EF4-FFF2-40B4-BE49-F238E27FC236}">
                <a16:creationId xmlns:a16="http://schemas.microsoft.com/office/drawing/2014/main" id="{C43178FF-FFD4-D467-4399-F3FB0CB84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19" y="2456191"/>
            <a:ext cx="5691563" cy="320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937B0A-E977-42C1-CACA-BA5F358CF050}"/>
              </a:ext>
            </a:extLst>
          </p:cNvPr>
          <p:cNvSpPr/>
          <p:nvPr/>
        </p:nvSpPr>
        <p:spPr>
          <a:xfrm>
            <a:off x="6716274" y="3885448"/>
            <a:ext cx="2562198" cy="135638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0CFF0F-5D5E-3F5C-3820-495EE99B5482}"/>
              </a:ext>
            </a:extLst>
          </p:cNvPr>
          <p:cNvSpPr/>
          <p:nvPr/>
        </p:nvSpPr>
        <p:spPr>
          <a:xfrm>
            <a:off x="610097" y="1824179"/>
            <a:ext cx="2562198" cy="479733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036F93-B410-F423-0D96-BE020F1D834B}"/>
                  </a:ext>
                </a:extLst>
              </p:cNvPr>
              <p:cNvSpPr txBox="1"/>
              <p:nvPr/>
            </p:nvSpPr>
            <p:spPr>
              <a:xfrm>
                <a:off x="551330" y="1842247"/>
                <a:ext cx="266130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24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CA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400" i="1">
                          <a:latin typeface="Cambria Math" panose="02040503050406030204" pitchFamily="18" charset="0"/>
                        </a:rPr>
                        <m:t>201</m:t>
                      </m:r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CA" sz="2400" i="1">
                          <a:latin typeface="Cambria Math" panose="02040503050406030204" pitchFamily="18" charset="0"/>
                        </a:rPr>
                        <m:t>63 </m:t>
                      </m:r>
                      <m:r>
                        <m:rPr>
                          <m:sty m:val="p"/>
                        </m:rPr>
                        <a:rPr lang="en-CA" sz="2400">
                          <a:latin typeface="Cambria Math" panose="02040503050406030204" pitchFamily="18" charset="0"/>
                        </a:rPr>
                        <m:t>Mpc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036F93-B410-F423-0D96-BE020F1D8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30" y="1842247"/>
                <a:ext cx="2661306" cy="461665"/>
              </a:xfrm>
              <a:prstGeom prst="rect">
                <a:avLst/>
              </a:prstGeom>
              <a:blipFill>
                <a:blip r:embed="rId11"/>
                <a:stretch>
                  <a:fillRect b="-184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17E0964F-D3E7-5F81-1DFD-2C779F775B31}"/>
              </a:ext>
            </a:extLst>
          </p:cNvPr>
          <p:cNvSpPr/>
          <p:nvPr/>
        </p:nvSpPr>
        <p:spPr>
          <a:xfrm>
            <a:off x="6704329" y="1668925"/>
            <a:ext cx="3973025" cy="964064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84CC02-3957-883D-EDB6-92D054A2456F}"/>
              </a:ext>
            </a:extLst>
          </p:cNvPr>
          <p:cNvSpPr/>
          <p:nvPr/>
        </p:nvSpPr>
        <p:spPr>
          <a:xfrm>
            <a:off x="6679896" y="5418648"/>
            <a:ext cx="5116343" cy="533858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5" name="Footer Placeholder 20">
            <a:extLst>
              <a:ext uri="{FF2B5EF4-FFF2-40B4-BE49-F238E27FC236}">
                <a16:creationId xmlns:a16="http://schemas.microsoft.com/office/drawing/2014/main" id="{16940ABD-43A8-7F3A-9AB4-50659524D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CASST 2025</a:t>
            </a:r>
          </a:p>
        </p:txBody>
      </p:sp>
      <p:sp>
        <p:nvSpPr>
          <p:cNvPr id="26" name="Footer Placeholder 20">
            <a:extLst>
              <a:ext uri="{FF2B5EF4-FFF2-40B4-BE49-F238E27FC236}">
                <a16:creationId xmlns:a16="http://schemas.microsoft.com/office/drawing/2014/main" id="{A7DC38E6-561E-C2FC-AF11-0B4FF134B098}"/>
              </a:ext>
            </a:extLst>
          </p:cNvPr>
          <p:cNvSpPr txBox="1">
            <a:spLocks/>
          </p:cNvSpPr>
          <p:nvPr/>
        </p:nvSpPr>
        <p:spPr>
          <a:xfrm>
            <a:off x="26995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Irina Nitu</a:t>
            </a:r>
          </a:p>
        </p:txBody>
      </p:sp>
    </p:spTree>
    <p:extLst>
      <p:ext uri="{BB962C8B-B14F-4D97-AF65-F5344CB8AC3E}">
        <p14:creationId xmlns:p14="http://schemas.microsoft.com/office/powerpoint/2010/main" val="1921396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4B13C-1161-EF0A-AFA2-BE0EE807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59" y="365125"/>
            <a:ext cx="10515600" cy="1325563"/>
          </a:xfrm>
        </p:spPr>
        <p:txBody>
          <a:bodyPr/>
          <a:lstStyle/>
          <a:p>
            <a:r>
              <a:rPr lang="en-US" dirty="0"/>
              <a:t>Look for Neutron Burst Events in HALO</a:t>
            </a:r>
          </a:p>
        </p:txBody>
      </p:sp>
      <p:pic>
        <p:nvPicPr>
          <p:cNvPr id="5" name="Content Placeholder 4" descr="A table of numbers and a standard&#10;&#10;AI-generated content may be incorrect.">
            <a:extLst>
              <a:ext uri="{FF2B5EF4-FFF2-40B4-BE49-F238E27FC236}">
                <a16:creationId xmlns:a16="http://schemas.microsoft.com/office/drawing/2014/main" id="{46E1E6A4-419E-C324-D29A-4FB22D809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849" t="30855" r="52971" b="44843"/>
          <a:stretch>
            <a:fillRect/>
          </a:stretch>
        </p:blipFill>
        <p:spPr>
          <a:xfrm>
            <a:off x="650734" y="2507859"/>
            <a:ext cx="9045837" cy="3435928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FA7106-43A2-D3B8-F173-CAB87C8A48D1}"/>
              </a:ext>
            </a:extLst>
          </p:cNvPr>
          <p:cNvSpPr/>
          <p:nvPr/>
        </p:nvSpPr>
        <p:spPr>
          <a:xfrm>
            <a:off x="4045080" y="4712814"/>
            <a:ext cx="5323328" cy="292113"/>
          </a:xfrm>
          <a:prstGeom prst="rect">
            <a:avLst/>
          </a:prstGeom>
          <a:solidFill>
            <a:srgbClr val="FF0000">
              <a:alpha val="3591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D9628-3874-2C54-9721-18F6F8723B74}"/>
              </a:ext>
            </a:extLst>
          </p:cNvPr>
          <p:cNvSpPr txBox="1"/>
          <p:nvPr/>
        </p:nvSpPr>
        <p:spPr>
          <a:xfrm>
            <a:off x="9382477" y="4264979"/>
            <a:ext cx="132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Too late: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FE69B5-6260-C299-F0F6-DE614D75573F}"/>
              </a:ext>
            </a:extLst>
          </p:cNvPr>
          <p:cNvSpPr/>
          <p:nvPr/>
        </p:nvSpPr>
        <p:spPr>
          <a:xfrm>
            <a:off x="4059149" y="4275798"/>
            <a:ext cx="5323328" cy="292113"/>
          </a:xfrm>
          <a:prstGeom prst="rect">
            <a:avLst/>
          </a:prstGeom>
          <a:solidFill>
            <a:srgbClr val="FF0000">
              <a:alpha val="3591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7191C4-8E6A-73D0-39D0-E5C7929BBA9E}"/>
              </a:ext>
            </a:extLst>
          </p:cNvPr>
          <p:cNvSpPr txBox="1"/>
          <p:nvPr/>
        </p:nvSpPr>
        <p:spPr>
          <a:xfrm>
            <a:off x="9386918" y="4691037"/>
            <a:ext cx="1289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Too early: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3A613B-0647-FCE0-DF59-C7ADE77506F8}"/>
                  </a:ext>
                </a:extLst>
              </p:cNvPr>
              <p:cNvSpPr txBox="1"/>
              <p:nvPr/>
            </p:nvSpPr>
            <p:spPr>
              <a:xfrm>
                <a:off x="5066825" y="1385929"/>
                <a:ext cx="224837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CA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CA" sz="2400" b="0" i="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CA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CA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CA" sz="2400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24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24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CA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3A613B-0647-FCE0-DF59-C7ADE7750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825" y="1385929"/>
                <a:ext cx="2248376" cy="461665"/>
              </a:xfrm>
              <a:prstGeom prst="rect">
                <a:avLst/>
              </a:prstGeom>
              <a:blipFill>
                <a:blip r:embed="rId4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42C1D49-D287-5749-1398-3B396C8C00B5}"/>
              </a:ext>
            </a:extLst>
          </p:cNvPr>
          <p:cNvSpPr txBox="1"/>
          <p:nvPr/>
        </p:nvSpPr>
        <p:spPr>
          <a:xfrm>
            <a:off x="584414" y="1415930"/>
            <a:ext cx="4460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window for neutrino signal:</a:t>
            </a:r>
          </a:p>
        </p:txBody>
      </p:sp>
      <p:sp>
        <p:nvSpPr>
          <p:cNvPr id="12" name="Slide Number Placeholder 17">
            <a:extLst>
              <a:ext uri="{FF2B5EF4-FFF2-40B4-BE49-F238E27FC236}">
                <a16:creationId xmlns:a16="http://schemas.microsoft.com/office/drawing/2014/main" id="{BE18284B-EE2B-8695-3E8A-FB92B356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3346" y="6445043"/>
            <a:ext cx="2743200" cy="365125"/>
          </a:xfrm>
        </p:spPr>
        <p:txBody>
          <a:bodyPr/>
          <a:lstStyle/>
          <a:p>
            <a:fld id="{8E7EE432-7F8D-F946-A16A-FC88AE245474}" type="slidenum">
              <a:rPr lang="en-US" smtClean="0"/>
              <a:t>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2960D44-711E-CA85-115D-3C7871A4FFB2}"/>
                  </a:ext>
                </a:extLst>
              </p:cNvPr>
              <p:cNvSpPr txBox="1"/>
              <p:nvPr/>
            </p:nvSpPr>
            <p:spPr>
              <a:xfrm>
                <a:off x="10233593" y="4264979"/>
                <a:ext cx="19584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800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sz="18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18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18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CA" sz="1800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&gt;7 </m:t>
                      </m:r>
                      <m:r>
                        <m:rPr>
                          <m:sty m:val="p"/>
                        </m:rPr>
                        <a:rPr lang="en-CA" sz="1800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hrs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2960D44-711E-CA85-115D-3C7871A4F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3593" y="4264979"/>
                <a:ext cx="1958407" cy="369332"/>
              </a:xfrm>
              <a:prstGeom prst="rect">
                <a:avLst/>
              </a:prstGeom>
              <a:blipFill>
                <a:blip r:embed="rId5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08B010-5B95-AF72-83C7-44DC78BC6AC6}"/>
                  </a:ext>
                </a:extLst>
              </p:cNvPr>
              <p:cNvSpPr txBox="1"/>
              <p:nvPr/>
            </p:nvSpPr>
            <p:spPr>
              <a:xfrm>
                <a:off x="10433320" y="4697381"/>
                <a:ext cx="178557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800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sz="18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18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18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CA" sz="1800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~−3 </m:t>
                      </m:r>
                      <m:r>
                        <m:rPr>
                          <m:sty m:val="p"/>
                        </m:rPr>
                        <a:rPr lang="en-CA" sz="1800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hrs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08B010-5B95-AF72-83C7-44DC78BC6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3320" y="4697381"/>
                <a:ext cx="1785574" cy="369332"/>
              </a:xfrm>
              <a:prstGeom prst="rect">
                <a:avLst/>
              </a:prstGeom>
              <a:blipFill>
                <a:blip r:embed="rId6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C15330-39F5-BFFD-5B2E-776C0B51FAA0}"/>
                  </a:ext>
                </a:extLst>
              </p:cNvPr>
              <p:cNvSpPr txBox="1"/>
              <p:nvPr/>
            </p:nvSpPr>
            <p:spPr>
              <a:xfrm>
                <a:off x="650734" y="1891007"/>
                <a:ext cx="8103301" cy="78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CA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CA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rgbClr val="FF0000"/>
                        </a:solidFill>
                      </a:rPr>
                      <m:t>2023−05−29 14:15:16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rgbClr val="FF0000"/>
                        </a:solidFill>
                      </a:rPr>
                      <m:t>EDT</m:t>
                    </m:r>
                  </m:oMath>
                </a14:m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1" dirty="0"/>
                      <m:t>	</m:t>
                    </m:r>
                    <m:r>
                      <m:rPr>
                        <m:sty m:val="p"/>
                      </m:rPr>
                      <a:rPr lang="en-CA" sz="240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CA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4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4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CA" sz="240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=24 </m:t>
                    </m:r>
                    <m:r>
                      <m:rPr>
                        <m:sty m:val="p"/>
                      </m:rPr>
                      <a:rPr lang="en-CA" sz="240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C15330-39F5-BFFD-5B2E-776C0B51F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34" y="1891007"/>
                <a:ext cx="8103301" cy="7837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20">
            <a:extLst>
              <a:ext uri="{FF2B5EF4-FFF2-40B4-BE49-F238E27FC236}">
                <a16:creationId xmlns:a16="http://schemas.microsoft.com/office/drawing/2014/main" id="{FB73BA68-F13A-B1A4-1A2B-45D720FF5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CASST 2025</a:t>
            </a:r>
          </a:p>
        </p:txBody>
      </p:sp>
      <p:sp>
        <p:nvSpPr>
          <p:cNvPr id="13" name="Footer Placeholder 20">
            <a:extLst>
              <a:ext uri="{FF2B5EF4-FFF2-40B4-BE49-F238E27FC236}">
                <a16:creationId xmlns:a16="http://schemas.microsoft.com/office/drawing/2014/main" id="{4F1C0DD0-2897-82F3-BE57-70BB9C07452D}"/>
              </a:ext>
            </a:extLst>
          </p:cNvPr>
          <p:cNvSpPr txBox="1">
            <a:spLocks/>
          </p:cNvSpPr>
          <p:nvPr/>
        </p:nvSpPr>
        <p:spPr>
          <a:xfrm>
            <a:off x="26995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Irina Nitu</a:t>
            </a:r>
          </a:p>
        </p:txBody>
      </p:sp>
    </p:spTree>
    <p:extLst>
      <p:ext uri="{BB962C8B-B14F-4D97-AF65-F5344CB8AC3E}">
        <p14:creationId xmlns:p14="http://schemas.microsoft.com/office/powerpoint/2010/main" val="1498251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9A7D8-BF49-A105-858E-8F5A6D9DA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51" y="115935"/>
            <a:ext cx="11907982" cy="1325563"/>
          </a:xfrm>
        </p:spPr>
        <p:txBody>
          <a:bodyPr/>
          <a:lstStyle/>
          <a:p>
            <a:r>
              <a:rPr lang="en-US" dirty="0"/>
              <a:t>Neutron Bursts from Gravitational Wave Events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0DE03633-C84B-4453-8530-438C34BD7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837" y="1232302"/>
            <a:ext cx="6546947" cy="503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76720A-CE77-B5C0-30FB-839873CF4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2C7F9F-7CFC-5321-7E75-02B8D045FB32}"/>
                  </a:ext>
                </a:extLst>
              </p:cNvPr>
              <p:cNvSpPr txBox="1"/>
              <p:nvPr/>
            </p:nvSpPr>
            <p:spPr>
              <a:xfrm>
                <a:off x="661463" y="1698507"/>
                <a:ext cx="412694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  <m:r>
                        <a:rPr lang="en-CA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Difference</m:t>
                      </m:r>
                      <m:r>
                        <a:rPr lang="en-CA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real</m:t>
                          </m:r>
                        </m:sub>
                      </m:sSub>
                      <m:r>
                        <a:rPr lang="en-CA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CA" sz="2000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CA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20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20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estimate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2C7F9F-7CFC-5321-7E75-02B8D045F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63" y="1698507"/>
                <a:ext cx="4126947" cy="307777"/>
              </a:xfrm>
              <a:prstGeom prst="rect">
                <a:avLst/>
              </a:prstGeom>
              <a:blipFill>
                <a:blip r:embed="rId4"/>
                <a:stretch>
                  <a:fillRect l="-613" t="-400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26BBA9F-F7E9-832D-C1D2-9945705B3451}"/>
              </a:ext>
            </a:extLst>
          </p:cNvPr>
          <p:cNvSpPr/>
          <p:nvPr/>
        </p:nvSpPr>
        <p:spPr>
          <a:xfrm>
            <a:off x="643532" y="1652466"/>
            <a:ext cx="4114800" cy="42770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19CE13-0553-23F9-E483-4A7A8E1539DD}"/>
              </a:ext>
            </a:extLst>
          </p:cNvPr>
          <p:cNvSpPr/>
          <p:nvPr/>
        </p:nvSpPr>
        <p:spPr>
          <a:xfrm>
            <a:off x="4811341" y="2710302"/>
            <a:ext cx="302626" cy="166248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1B2D3A-CF6E-0B8E-EE3F-430E2CF01601}"/>
              </a:ext>
            </a:extLst>
          </p:cNvPr>
          <p:cNvSpPr txBox="1"/>
          <p:nvPr/>
        </p:nvSpPr>
        <p:spPr>
          <a:xfrm>
            <a:off x="838202" y="4771850"/>
            <a:ext cx="305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events from gravitational waves?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3F38B3-9ECE-0784-61CA-CC626A43E4EE}"/>
              </a:ext>
            </a:extLst>
          </p:cNvPr>
          <p:cNvSpPr/>
          <p:nvPr/>
        </p:nvSpPr>
        <p:spPr>
          <a:xfrm>
            <a:off x="838202" y="4811271"/>
            <a:ext cx="2917615" cy="606909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92145-73B5-4770-4B1F-F2E77F2CA96E}"/>
                  </a:ext>
                </a:extLst>
              </p:cNvPr>
              <p:cNvSpPr txBox="1"/>
              <p:nvPr/>
            </p:nvSpPr>
            <p:spPr>
              <a:xfrm>
                <a:off x="661463" y="2321086"/>
                <a:ext cx="360790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CA" sz="1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CA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e>
                      <m:sub>
                        <m:r>
                          <a:rPr lang="en-CA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𝐫𝐞𝐚𝐥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: time delay between earliest detected burst in HALO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92145-73B5-4770-4B1F-F2E77F2CA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63" y="2321086"/>
                <a:ext cx="3607903" cy="646331"/>
              </a:xfrm>
              <a:prstGeom prst="rect">
                <a:avLst/>
              </a:prstGeom>
              <a:blipFill>
                <a:blip r:embed="rId5"/>
                <a:stretch>
                  <a:fillRect l="-1408" t="-3846" r="-1761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1A53E7-E09B-29F2-B6E0-6BB127F39C42}"/>
                  </a:ext>
                </a:extLst>
              </p:cNvPr>
              <p:cNvSpPr txBox="1"/>
              <p:nvPr/>
            </p:nvSpPr>
            <p:spPr>
              <a:xfrm>
                <a:off x="676941" y="3083893"/>
                <a:ext cx="3828798" cy="1060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CA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e>
                      <m:sub>
                        <m:r>
                          <a:rPr lang="fr-CA" b="1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𝐞𝐬𝐭𝐢𝐦𝐚𝐭𝐞</m:t>
                        </m:r>
                      </m:sub>
                    </m:sSub>
                    <m:r>
                      <a:rPr lang="en-CA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CA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d>
                      <m:dPr>
                        <m:ctrlPr>
                          <a:rPr lang="en-CA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CA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CA" i="1" dirty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den>
                        </m:f>
                        <m:r>
                          <a:rPr lang="en-CA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CA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/>
                  <a:t>: time delay estimate for neutrino from previous slide (E~10 MeV, m</a:t>
                </a:r>
                <a:r>
                  <a:rPr lang="en-US" baseline="-25000" dirty="0"/>
                  <a:t>0</a:t>
                </a:r>
                <a:r>
                  <a:rPr lang="en-US" dirty="0"/>
                  <a:t>~0.45 eV/c</a:t>
                </a:r>
                <a:r>
                  <a:rPr lang="en-US" baseline="30000" dirty="0"/>
                  <a:t>2</a:t>
                </a:r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1A53E7-E09B-29F2-B6E0-6BB127F39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41" y="3083893"/>
                <a:ext cx="3828798" cy="1060868"/>
              </a:xfrm>
              <a:prstGeom prst="rect">
                <a:avLst/>
              </a:prstGeom>
              <a:blipFill>
                <a:blip r:embed="rId6"/>
                <a:stretch>
                  <a:fillRect l="-1325" b="-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ooter Placeholder 20">
            <a:extLst>
              <a:ext uri="{FF2B5EF4-FFF2-40B4-BE49-F238E27FC236}">
                <a16:creationId xmlns:a16="http://schemas.microsoft.com/office/drawing/2014/main" id="{33F54CCC-F4BA-A437-AE88-3721938B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CASST 2025</a:t>
            </a:r>
          </a:p>
        </p:txBody>
      </p:sp>
      <p:sp>
        <p:nvSpPr>
          <p:cNvPr id="17" name="Footer Placeholder 20">
            <a:extLst>
              <a:ext uri="{FF2B5EF4-FFF2-40B4-BE49-F238E27FC236}">
                <a16:creationId xmlns:a16="http://schemas.microsoft.com/office/drawing/2014/main" id="{3F374D8A-432F-A735-9DA5-8285FF1C80D3}"/>
              </a:ext>
            </a:extLst>
          </p:cNvPr>
          <p:cNvSpPr txBox="1">
            <a:spLocks/>
          </p:cNvSpPr>
          <p:nvPr/>
        </p:nvSpPr>
        <p:spPr>
          <a:xfrm>
            <a:off x="26995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Irina Nitu</a:t>
            </a:r>
          </a:p>
        </p:txBody>
      </p:sp>
    </p:spTree>
    <p:extLst>
      <p:ext uri="{BB962C8B-B14F-4D97-AF65-F5344CB8AC3E}">
        <p14:creationId xmlns:p14="http://schemas.microsoft.com/office/powerpoint/2010/main" val="2810185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70625-3419-360C-00B2-D8222C586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9FEAF-9A70-143A-4499-254B4EBE0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18" y="194611"/>
            <a:ext cx="11104984" cy="1325563"/>
          </a:xfrm>
        </p:spPr>
        <p:txBody>
          <a:bodyPr>
            <a:normAutofit/>
          </a:bodyPr>
          <a:lstStyle/>
          <a:p>
            <a:r>
              <a:rPr lang="en-US" dirty="0"/>
              <a:t>Do the Reverse: Estimate Neutrino Mass from Data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1667B9-1E47-7569-8877-202C9FAB2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798" y="1122124"/>
            <a:ext cx="6821457" cy="523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9F041-B7ED-BCDE-5385-7A6921D8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EE432-7F8D-F946-A16A-FC88AE245474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D34EC9-C807-8536-767A-0108A5874DF1}"/>
                  </a:ext>
                </a:extLst>
              </p:cNvPr>
              <p:cNvSpPr txBox="1"/>
              <p:nvPr/>
            </p:nvSpPr>
            <p:spPr>
              <a:xfrm>
                <a:off x="177444" y="3697109"/>
                <a:ext cx="42516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b="1" i="0" smtClean="0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p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latin typeface="Cambria Math" panose="02040503050406030204" pitchFamily="18" charset="0"/>
                                </a:rPr>
                                <m:t>pc</m:t>
                              </m:r>
                            </m:e>
                          </m:d>
                        </m:e>
                        <m:sup>
                          <m:r>
                            <a:rPr lang="en-CA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4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a:rPr lang="en-CA" sz="2400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400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p>
                                  <m:r>
                                    <a:rPr lang="en-CA" sz="2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CA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D34EC9-C807-8536-767A-0108A5874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44" y="3697109"/>
                <a:ext cx="4251639" cy="461665"/>
              </a:xfrm>
              <a:prstGeom prst="rect">
                <a:avLst/>
              </a:prstGeom>
              <a:blipFill>
                <a:blip r:embed="rId4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25D62D-7541-E86D-D524-9C2EBAE872E5}"/>
                  </a:ext>
                </a:extLst>
              </p:cNvPr>
              <p:cNvSpPr txBox="1"/>
              <p:nvPr/>
            </p:nvSpPr>
            <p:spPr>
              <a:xfrm>
                <a:off x="822959" y="2828736"/>
                <a:ext cx="2222981" cy="701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Δt</m:t>
                      </m:r>
                      <m:r>
                        <a:rPr lang="en-CA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CA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CA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CA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r>
                            <a:rPr lang="en-CA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CA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25D62D-7541-E86D-D524-9C2EBAE87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59" y="2828736"/>
                <a:ext cx="2222981" cy="701731"/>
              </a:xfrm>
              <a:prstGeom prst="rect">
                <a:avLst/>
              </a:prstGeom>
              <a:blipFill>
                <a:blip r:embed="rId5"/>
                <a:stretch>
                  <a:fillRect l="-2260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682E86-53AC-46AB-745F-D741DAAFC537}"/>
                  </a:ext>
                </a:extLst>
              </p:cNvPr>
              <p:cNvSpPr txBox="1"/>
              <p:nvPr/>
            </p:nvSpPr>
            <p:spPr>
              <a:xfrm>
                <a:off x="750243" y="4379857"/>
                <a:ext cx="24088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2400" b="0" i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CA" sz="24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2400" b="0" i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CA" sz="2400" b="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CA" sz="2400" b="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1" i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b>
                          <m:r>
                            <a:rPr lang="en-CA" sz="2400" b="1" i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CA" sz="2400" b="0" i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CA" sz="2400" b="0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CA" sz="2400" i="1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682E86-53AC-46AB-745F-D741DAAFC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43" y="4379857"/>
                <a:ext cx="2408865" cy="461665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2CCB1FE-02BB-A44D-588C-48B07AD89DB2}"/>
              </a:ext>
            </a:extLst>
          </p:cNvPr>
          <p:cNvSpPr txBox="1"/>
          <p:nvPr/>
        </p:nvSpPr>
        <p:spPr>
          <a:xfrm>
            <a:off x="911685" y="5302059"/>
            <a:ext cx="31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gravitational wave events?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08C028F-2684-6132-718D-9B24F3DA07C2}"/>
                  </a:ext>
                </a:extLst>
              </p:cNvPr>
              <p:cNvSpPr txBox="1"/>
              <p:nvPr/>
            </p:nvSpPr>
            <p:spPr>
              <a:xfrm>
                <a:off x="782618" y="1608628"/>
                <a:ext cx="3607903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CA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CA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e>
                      <m:sub>
                        <m:r>
                          <a:rPr lang="en-CA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𝐫𝐞𝐚𝐥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: time delay between earliest detected burst in HALO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08C028F-2684-6132-718D-9B24F3DA0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618" y="1608628"/>
                <a:ext cx="3607903" cy="1200329"/>
              </a:xfrm>
              <a:prstGeom prst="rect">
                <a:avLst/>
              </a:prstGeom>
              <a:blipFill>
                <a:blip r:embed="rId7"/>
                <a:stretch>
                  <a:fillRect l="-2456" t="-4167" r="-4211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C2DCBD4C-A9D6-AD42-D36E-D5043DFAFF7A}"/>
              </a:ext>
            </a:extLst>
          </p:cNvPr>
          <p:cNvSpPr/>
          <p:nvPr/>
        </p:nvSpPr>
        <p:spPr>
          <a:xfrm>
            <a:off x="920863" y="5193790"/>
            <a:ext cx="3059492" cy="606909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  <a:highlight>
                <a:srgbClr val="FFFF00"/>
              </a:highlight>
            </a:endParaRPr>
          </a:p>
        </p:txBody>
      </p:sp>
      <p:sp>
        <p:nvSpPr>
          <p:cNvPr id="11" name="Footer Placeholder 20">
            <a:extLst>
              <a:ext uri="{FF2B5EF4-FFF2-40B4-BE49-F238E27FC236}">
                <a16:creationId xmlns:a16="http://schemas.microsoft.com/office/drawing/2014/main" id="{17C8070A-9C68-BF0C-30B5-9EE1B9EBE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CASST 2025</a:t>
            </a:r>
          </a:p>
        </p:txBody>
      </p:sp>
      <p:sp>
        <p:nvSpPr>
          <p:cNvPr id="12" name="Footer Placeholder 20">
            <a:extLst>
              <a:ext uri="{FF2B5EF4-FFF2-40B4-BE49-F238E27FC236}">
                <a16:creationId xmlns:a16="http://schemas.microsoft.com/office/drawing/2014/main" id="{A02EAB5C-1173-4A8C-399B-B1C538ABEB0E}"/>
              </a:ext>
            </a:extLst>
          </p:cNvPr>
          <p:cNvSpPr txBox="1">
            <a:spLocks/>
          </p:cNvSpPr>
          <p:nvPr/>
        </p:nvSpPr>
        <p:spPr>
          <a:xfrm>
            <a:off x="26995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Irina Nitu</a:t>
            </a:r>
          </a:p>
        </p:txBody>
      </p:sp>
    </p:spTree>
    <p:extLst>
      <p:ext uri="{BB962C8B-B14F-4D97-AF65-F5344CB8AC3E}">
        <p14:creationId xmlns:p14="http://schemas.microsoft.com/office/powerpoint/2010/main" val="265253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4409</TotalTime>
  <Words>1000</Words>
  <Application>Microsoft Macintosh PowerPoint</Application>
  <PresentationFormat>Widescreen</PresentationFormat>
  <Paragraphs>218</Paragraphs>
  <Slides>19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Cambria Math</vt:lpstr>
      <vt:lpstr>Office Theme</vt:lpstr>
      <vt:lpstr>Searching for Gravitational Wave Events with HALO, and Other Projects</vt:lpstr>
      <vt:lpstr>Gravitational Waves</vt:lpstr>
      <vt:lpstr>Neutrino Signal Time Delay</vt:lpstr>
      <vt:lpstr>HALO – Helium And Lead Observatory</vt:lpstr>
      <vt:lpstr>HALO Neutrino Detection</vt:lpstr>
      <vt:lpstr>Neutrino Signal Time Delay</vt:lpstr>
      <vt:lpstr>Look for Neutron Burst Events in HALO</vt:lpstr>
      <vt:lpstr>Neutron Bursts from Gravitational Wave Events</vt:lpstr>
      <vt:lpstr>Do the Reverse: Estimate Neutrino Mass from Data</vt:lpstr>
      <vt:lpstr>HALO Detection Efficiency</vt:lpstr>
      <vt:lpstr>HALO Simulations: Efficiency vs. Detector Depth</vt:lpstr>
      <vt:lpstr>nEXO Simulations (Software Installation…)</vt:lpstr>
      <vt:lpstr>PowerPoint Presentation</vt:lpstr>
      <vt:lpstr>Thank you!</vt:lpstr>
      <vt:lpstr>Appendix: Neutrino Velocity Estimate</vt:lpstr>
      <vt:lpstr>Appendix: Neutron Energy Deposition Spectrum</vt:lpstr>
      <vt:lpstr>Appendix: Neutrino Spectrum</vt:lpstr>
      <vt:lpstr>Appendix: HALO Simulations: Efficiency vs. Distance from Detector Center</vt:lpstr>
      <vt:lpstr>Multi-Messenger Astronomy with HALO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Irina Nitu</dc:creator>
  <cp:lastModifiedBy>Irina Nitu</cp:lastModifiedBy>
  <cp:revision>28</cp:revision>
  <dcterms:created xsi:type="dcterms:W3CDTF">2025-08-07T13:35:19Z</dcterms:created>
  <dcterms:modified xsi:type="dcterms:W3CDTF">2025-08-12T03:15:58Z</dcterms:modified>
</cp:coreProperties>
</file>