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8" r:id="rId5"/>
    <p:sldId id="256" r:id="rId6"/>
    <p:sldId id="348" r:id="rId7"/>
    <p:sldId id="356" r:id="rId8"/>
    <p:sldId id="349" r:id="rId9"/>
    <p:sldId id="358" r:id="rId10"/>
    <p:sldId id="360" r:id="rId11"/>
    <p:sldId id="350" r:id="rId12"/>
    <p:sldId id="355" r:id="rId13"/>
    <p:sldId id="351" r:id="rId14"/>
    <p:sldId id="352" r:id="rId15"/>
    <p:sldId id="357" r:id="rId16"/>
    <p:sldId id="354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3DA04-99A4-38D7-5C7D-3EFF50514C8C}" v="145" dt="2025-08-28T17:17:33.371"/>
    <p1510:client id="{BEF8C6B9-507F-721F-F31B-6ACFE7B2EC1A}" v="1" dt="2025-08-27T15:44:3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5692-E1EC-4A05-9E70-D20FF0C185CB}" type="datetimeFigureOut"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70D0-F250-4EC2-B7EC-2AFBC77C20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/>
          </a:p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61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Maybe a photo from a previous student talk?</a:t>
            </a:r>
          </a:p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0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16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33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Then show the actual SharePoint site and poke around a bit – we can cover: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actual style guide + highlight areas from the table of contents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email signature info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Logos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Templates </a:t>
            </a:r>
          </a:p>
          <a:p>
            <a:pPr marL="171450" indent="-171450">
              <a:buFontTx/>
              <a:buChar char="-"/>
            </a:pP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62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Then show the actual SharePoint site and poke around a bit – we can cover: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actual style guide + highlight areas from the table of contents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email signature info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Logos </a:t>
            </a:r>
          </a:p>
          <a:p>
            <a:pPr marL="171450" indent="-1714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Templates </a:t>
            </a:r>
          </a:p>
          <a:p>
            <a:pPr marL="171450" indent="-171450">
              <a:buFontTx/>
              <a:buChar char="-"/>
            </a:pP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1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97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C43D2-280F-36F1-2649-DA63A5C87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D71F3-CC78-099B-71BF-7AE80F547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A707F9-22C4-53DD-7A72-CD722747D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10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73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Social media policy 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Docushare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Link: </a:t>
            </a:r>
          </a:p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https://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www.snolab.ca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docushare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dsweb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/Get/ControlledDocument-1532/SL-MCS-COM-30-003-PO-Social-Media-Policy_Rev_00%20(2022-06-01).pdf </a:t>
            </a:r>
          </a:p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Social media procedure in 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DocuShare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</a:p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https://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www.snolab.ca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docushare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dsweb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/Get/ControlledDocument-1124/SL-MCS-COM-30-003-P-Social-Media-Procedure_Rev_00%20(2022-06-01).pdf </a:t>
            </a:r>
          </a:p>
        </p:txBody>
      </p:sp>
    </p:spTree>
    <p:extLst>
      <p:ext uri="{BB962C8B-B14F-4D97-AF65-F5344CB8AC3E}">
        <p14:creationId xmlns:p14="http://schemas.microsoft.com/office/powerpoint/2010/main" val="401696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8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Maybe a photo from a previous student talk?</a:t>
            </a:r>
          </a:p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43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&amp;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O_Presentation_16x9_Title.jpg" descr="SNO_Presentation_16x9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2018/01/01"/>
          <p:cNvSpPr txBox="1">
            <a:spLocks noGrp="1"/>
          </p:cNvSpPr>
          <p:nvPr>
            <p:ph type="body" sz="quarter" idx="13"/>
          </p:nvPr>
        </p:nvSpPr>
        <p:spPr>
          <a:xfrm>
            <a:off x="1328064" y="1049040"/>
            <a:ext cx="3499031" cy="348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1600">
                <a:solidFill>
                  <a:srgbClr val="0076BD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t>2018/01/01</a:t>
            </a:r>
          </a:p>
        </p:txBody>
      </p:sp>
      <p:sp>
        <p:nvSpPr>
          <p:cNvPr id="14" name="Line"/>
          <p:cNvSpPr/>
          <p:nvPr/>
        </p:nvSpPr>
        <p:spPr>
          <a:xfrm flipV="1">
            <a:off x="1372761" y="4174106"/>
            <a:ext cx="1225876" cy="1"/>
          </a:xfrm>
          <a:prstGeom prst="line">
            <a:avLst/>
          </a:prstGeom>
          <a:ln w="101600">
            <a:solidFill>
              <a:srgbClr val="0076BD"/>
            </a:solidFill>
            <a:miter lim="400000"/>
          </a:ln>
        </p:spPr>
        <p:txBody>
          <a:bodyPr lIns="35718" tIns="35718" rIns="35718" bIns="35718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00"/>
          </a:p>
        </p:txBody>
      </p:sp>
      <p:sp>
        <p:nvSpPr>
          <p:cNvPr id="15" name="Jane Doe…"/>
          <p:cNvSpPr txBox="1">
            <a:spLocks noGrp="1"/>
          </p:cNvSpPr>
          <p:nvPr>
            <p:ph type="body" sz="quarter" idx="14"/>
          </p:nvPr>
        </p:nvSpPr>
        <p:spPr>
          <a:xfrm>
            <a:off x="1325989" y="4393406"/>
            <a:ext cx="7233384" cy="750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3164">
                <a:solidFill>
                  <a:srgbClr val="5A676F"/>
                </a:solidFill>
                <a:latin typeface="Muli Bold"/>
                <a:sym typeface="Muli Bold"/>
              </a:defRPr>
            </a:lvl1pPr>
          </a:lstStyle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t>Jane Doe</a:t>
            </a:r>
          </a:p>
          <a:p>
            <a:pPr marL="0" indent="0">
              <a:buSzTx/>
              <a:buNone/>
              <a:defRPr sz="4500">
                <a:solidFill>
                  <a:srgbClr val="5A676F"/>
                </a:solidFill>
              </a:defRPr>
            </a:pPr>
            <a:r>
              <a:t>Senior Position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266444" y="1704856"/>
            <a:ext cx="9481468" cy="220375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0076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19261" y="6536532"/>
            <a:ext cx="374358" cy="387552"/>
          </a:xfrm>
          <a:prstGeom prst="rect">
            <a:avLst/>
          </a:prstGeom>
        </p:spPr>
        <p:txBody>
          <a:bodyPr wrap="none"/>
          <a:lstStyle>
            <a:lvl1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8495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NO_Presentation_DesignDots_Colour.png" descr="SNO_Presentation_DesignDots_Col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56" y="6244510"/>
            <a:ext cx="7639813" cy="65883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9590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lab.ca/outreach/snolab-outrea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nolab.sharepoint.com/sites/StyleGuideTest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snolab.sharepoint.com/sites/Communic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nolab.sharepoint.com/sites/StyleGuideT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resentation…"/>
          <p:cNvSpPr txBox="1">
            <a:spLocks noGrp="1"/>
          </p:cNvSpPr>
          <p:nvPr>
            <p:ph type="ctrTitle"/>
          </p:nvPr>
        </p:nvSpPr>
        <p:spPr>
          <a:xfrm>
            <a:off x="1325990" y="1633317"/>
            <a:ext cx="9481179" cy="2203683"/>
          </a:xfrm>
          <a:prstGeom prst="rect">
            <a:avLst/>
          </a:prstGeom>
        </p:spPr>
        <p:txBody>
          <a:bodyPr spcFirstLastPara="1" wrap="square" lIns="35718" tIns="35718" rIns="35718" bIns="3571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8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65562">
              <a:defRPr sz="14239"/>
            </a:pPr>
            <a:r>
              <a:rPr lang="en-CA" sz="8000">
                <a:solidFill>
                  <a:srgbClr val="0070C0"/>
                </a:solidFill>
                <a:latin typeface="Calibri"/>
              </a:rPr>
              <a:t>Communications at </a:t>
            </a:r>
            <a:br>
              <a:rPr lang="en-CA" sz="8000">
                <a:solidFill>
                  <a:srgbClr val="0070C0"/>
                </a:solidFill>
                <a:latin typeface="Calibri"/>
              </a:rPr>
            </a:br>
            <a:r>
              <a:rPr lang="en-CA" sz="8000">
                <a:solidFill>
                  <a:srgbClr val="0070C0"/>
                </a:solidFill>
                <a:latin typeface="Calibri"/>
              </a:rPr>
              <a:t>SNOLAB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376E-8004-A7E5-913D-74650DEF5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5989" y="4105406"/>
            <a:ext cx="7233384" cy="130809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Student profiles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775607" y="1891392"/>
            <a:ext cx="483231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Features for students on SNOLAB social media - highlights important work that you are all taking part in</a:t>
            </a:r>
            <a:endParaRPr lang="en-US" sz="2800"/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We will reach out during your term and ask for information and a photo – we can help take photos of you at SNOLAB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person wearing a hard hat and blue jumpsuit&#10;&#10;Description automatically generated">
            <a:extLst>
              <a:ext uri="{FF2B5EF4-FFF2-40B4-BE49-F238E27FC236}">
                <a16:creationId xmlns:a16="http://schemas.microsoft.com/office/drawing/2014/main" id="{1703E3E0-4F2F-D623-E6D3-662E5BC5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031" y="1180223"/>
            <a:ext cx="5320393" cy="44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07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Communicating your science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721179" y="1866106"/>
            <a:ext cx="10749642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Sit in on practice talks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Provide slide design help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Review poster designs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Share your photos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2516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Check out our webpage!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721179" y="1866106"/>
            <a:ext cx="10749642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Experiment posters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Virtual tour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Lesson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Presentation request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https://www.snolab.ca/outreach/snolab-outreach/</a:t>
            </a:r>
            <a:r>
              <a:rPr lang="en-US" sz="2800">
                <a:solidFill>
                  <a:srgbClr val="0070C0"/>
                </a:solidFill>
                <a:ea typeface="+mn-lt"/>
                <a:cs typeface="+mn-lt"/>
              </a:rPr>
              <a:t> </a:t>
            </a: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8692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Workshop on presentations 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311880" y="1714458"/>
            <a:ext cx="5822042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Workshop will be focused on: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Slide design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Effective delivery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Planning the workshop before student talks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person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A9A9D9D4-0BA8-02CB-1293-1C3A4700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17145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26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1567473" y="2381296"/>
            <a:ext cx="9052848" cy="104888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algn="ctr"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Questions?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5166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029" y="1812081"/>
            <a:ext cx="2087648" cy="208764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b="-5009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37831" y="1812081"/>
            <a:ext cx="2087648" cy="208764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b="-502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80027" y="1812081"/>
            <a:ext cx="2087648" cy="208764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b="-502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58929" y="1812081"/>
            <a:ext cx="2087648" cy="208764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b="-502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5080" y="4449100"/>
            <a:ext cx="2413546" cy="23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13"/>
              </a:lnSpc>
            </a:pPr>
            <a:r>
              <a:rPr lang="en-US" sz="1350">
                <a:solidFill>
                  <a:srgbClr val="000000"/>
                </a:solidFill>
                <a:latin typeface="Calibri"/>
                <a:ea typeface="Muli"/>
                <a:cs typeface="Muli"/>
                <a:sym typeface="Muli"/>
              </a:rPr>
              <a:t>Senior Public Relations Officer</a:t>
            </a:r>
            <a:endParaRPr lang="en-US" sz="1350">
              <a:solidFill>
                <a:srgbClr val="000000"/>
              </a:solidFill>
              <a:latin typeface="Calibri"/>
              <a:ea typeface="Muli"/>
              <a:cs typeface="Mul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0844" y="4028730"/>
            <a:ext cx="2582019" cy="27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7"/>
              </a:lnSpc>
            </a:pPr>
            <a:r>
              <a:rPr lang="en-US" sz="1600" b="1">
                <a:solidFill>
                  <a:srgbClr val="2A7AC0"/>
                </a:solidFill>
                <a:latin typeface="Calibri"/>
                <a:ea typeface="Muli Bold"/>
                <a:cs typeface="Muli Bold"/>
                <a:sym typeface="Muli Bold"/>
              </a:rPr>
              <a:t>Mike Whitehouse (he/him)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40081" y="4449100"/>
            <a:ext cx="2883148" cy="23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13"/>
              </a:lnSpc>
            </a:pPr>
            <a:r>
              <a:rPr lang="en-US" sz="1350">
                <a:solidFill>
                  <a:srgbClr val="000000"/>
                </a:solidFill>
                <a:latin typeface="Calibri"/>
                <a:ea typeface="Muli"/>
                <a:cs typeface="Muli"/>
                <a:sym typeface="Muli"/>
              </a:rPr>
              <a:t>Senior Education &amp; Outreach Officer</a:t>
            </a:r>
            <a:endParaRPr lang="en-US" sz="1350">
              <a:solidFill>
                <a:srgbClr val="000000"/>
              </a:solidFill>
              <a:latin typeface="Calibri"/>
              <a:ea typeface="Muli"/>
              <a:cs typeface="Mul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31970" y="4028730"/>
            <a:ext cx="2099369" cy="27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7"/>
              </a:lnSpc>
            </a:pPr>
            <a:r>
              <a:rPr lang="en-US" sz="1600" b="1">
                <a:solidFill>
                  <a:srgbClr val="2A7AC0"/>
                </a:solidFill>
                <a:latin typeface="Calibri"/>
                <a:ea typeface="Muli Bold"/>
                <a:cs typeface="Muli Bold"/>
                <a:sym typeface="Muli Bold"/>
              </a:rPr>
              <a:t>Blaire Flynn (she/her)</a:t>
            </a:r>
            <a:endParaRPr lang="en-US" sz="1600" b="1">
              <a:solidFill>
                <a:srgbClr val="2A7AC0"/>
              </a:solidFill>
              <a:latin typeface="Calibri"/>
              <a:ea typeface="Muli Bold"/>
              <a:cs typeface="Muli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34218" y="4049178"/>
            <a:ext cx="2779266" cy="27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7"/>
              </a:lnSpc>
            </a:pPr>
            <a:r>
              <a:rPr lang="en-US" sz="1600" b="1">
                <a:solidFill>
                  <a:srgbClr val="2A7AC0"/>
                </a:solidFill>
                <a:latin typeface="Calibri"/>
                <a:ea typeface="Muli Bold"/>
                <a:cs typeface="Muli Bold"/>
                <a:sym typeface="Muli Bold"/>
              </a:rPr>
              <a:t>Rachel Richardson (she/her)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94095" y="4049178"/>
            <a:ext cx="2417316" cy="27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7"/>
              </a:lnSpc>
            </a:pPr>
            <a:r>
              <a:rPr lang="en-US" sz="1600" b="1">
                <a:solidFill>
                  <a:srgbClr val="2A7AC0"/>
                </a:solidFill>
                <a:latin typeface="Calibri"/>
                <a:ea typeface="Muli Bold"/>
                <a:cs typeface="Muli Bold"/>
                <a:sym typeface="Muli Bold"/>
              </a:rPr>
              <a:t>Juliette </a:t>
            </a:r>
            <a:r>
              <a:rPr lang="en-US" sz="1600" b="1" err="1">
                <a:solidFill>
                  <a:srgbClr val="2A7AC0"/>
                </a:solidFill>
                <a:latin typeface="Calibri"/>
                <a:ea typeface="Muli Bold"/>
                <a:cs typeface="Muli Bold"/>
                <a:sym typeface="Muli Bold"/>
              </a:rPr>
              <a:t>DeLoye</a:t>
            </a:r>
            <a:r>
              <a:rPr lang="en-US" sz="1600" b="1">
                <a:solidFill>
                  <a:srgbClr val="2A7AC0"/>
                </a:solidFill>
                <a:latin typeface="Calibri"/>
                <a:ea typeface="Muli Bold"/>
                <a:cs typeface="Muli Bold"/>
                <a:sym typeface="Muli Bold"/>
              </a:rPr>
              <a:t> (she/her)</a:t>
            </a:r>
            <a:endParaRPr lang="en-US" sz="1600" b="1">
              <a:solidFill>
                <a:srgbClr val="2A7AC0"/>
              </a:solidFill>
              <a:latin typeface="Calibri"/>
              <a:ea typeface="Muli Bold"/>
              <a:cs typeface="Muli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28251" y="4449100"/>
            <a:ext cx="2749004" cy="23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13"/>
              </a:lnSpc>
            </a:pPr>
            <a:r>
              <a:rPr lang="en-US" sz="1350">
                <a:solidFill>
                  <a:srgbClr val="000000"/>
                </a:solidFill>
                <a:latin typeface="Calibri"/>
                <a:ea typeface="Muli"/>
                <a:cs typeface="Muli"/>
                <a:sym typeface="Muli"/>
              </a:rPr>
              <a:t>Education &amp; Outreach Coordinator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49348" y="4449100"/>
            <a:ext cx="2749004" cy="23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13"/>
              </a:lnSpc>
            </a:pPr>
            <a:r>
              <a:rPr lang="en-US" sz="1350">
                <a:solidFill>
                  <a:srgbClr val="000000"/>
                </a:solidFill>
                <a:latin typeface="Calibri"/>
                <a:ea typeface="Muli"/>
                <a:cs typeface="Muli"/>
                <a:sym typeface="Muli"/>
              </a:rPr>
              <a:t>Education &amp; Outreach Coordinator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SNOLAB Style Guide &amp; Assests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666928" y="1957677"/>
            <a:ext cx="10749642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Provides information on how to communicate </a:t>
            </a:r>
          </a:p>
          <a:p>
            <a:pPr lvl="1"/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consistent with SNOLAB standards</a:t>
            </a:r>
          </a:p>
          <a:p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Includes document templates and logos</a:t>
            </a:r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Guide for creating SNOLAB email signature</a:t>
            </a:r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On SharePoint, search "Communications” </a:t>
            </a:r>
          </a:p>
          <a:p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  <a:hlinkClick r:id="rId3"/>
            </a:endParaRPr>
          </a:p>
          <a:p>
            <a:r>
              <a:rPr lang="en-US" sz="280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https://snolab.sharepoint.com/sites/Communications</a:t>
            </a:r>
            <a:r>
              <a:rPr lang="en-US" sz="2800">
                <a:solidFill>
                  <a:srgbClr val="0070C0"/>
                </a:solidFill>
                <a:ea typeface="+mn-lt"/>
                <a:cs typeface="+mn-lt"/>
              </a:rPr>
              <a:t> 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white and blue hexagon pattern&#10;&#10;Description automatically generated">
            <a:extLst>
              <a:ext uri="{FF2B5EF4-FFF2-40B4-BE49-F238E27FC236}">
                <a16:creationId xmlns:a16="http://schemas.microsoft.com/office/drawing/2014/main" id="{AD083FC9-B20C-502E-EAC2-4D3F0A0D9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0" y="1524703"/>
            <a:ext cx="3319922" cy="429585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Graphic 5" descr="Star with solid fill">
            <a:extLst>
              <a:ext uri="{FF2B5EF4-FFF2-40B4-BE49-F238E27FC236}">
                <a16:creationId xmlns:a16="http://schemas.microsoft.com/office/drawing/2014/main" id="{EE305EF0-1B02-BB8C-D8A4-37EAF34D9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0946" y="5070149"/>
            <a:ext cx="352380" cy="3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48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1086259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How should you refer to your new workplace?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666928" y="2611727"/>
            <a:ext cx="1074964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The SNOLAB</a:t>
            </a:r>
            <a:endParaRPr lang="en-US"/>
          </a:p>
          <a:p>
            <a:pPr marL="514350" indent="-514350">
              <a:buAutoNum type="alphaLcParenR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AutoNum type="alphaLcParenR"/>
            </a:pPr>
            <a:r>
              <a:rPr lang="en-US" sz="280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Snolab</a:t>
            </a: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AutoNum type="alphaLcParenR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AutoNum type="alphaLcParenR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SNOLAB</a:t>
            </a:r>
          </a:p>
          <a:p>
            <a:pPr marL="514350" indent="-514350">
              <a:buAutoNum type="alphaLcParenR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AutoNum type="alphaLcParenR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All of the above</a:t>
            </a:r>
          </a:p>
          <a:p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  <a:hlinkClick r:id="rId3"/>
            </a:endParaRPr>
          </a:p>
          <a:p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AutoNum type="alphaLcParenR"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210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Outreach opportunities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775607" y="1891392"/>
            <a:ext cx="10749642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Look for emails from E&amp;O about </a:t>
            </a:r>
            <a:endParaRPr lang="en-US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lvl="1"/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opportunities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We can provide support for </a:t>
            </a:r>
          </a:p>
          <a:p>
            <a:pPr lvl="1"/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virtual classroom visits</a:t>
            </a:r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Let us know if outreach is</a:t>
            </a:r>
          </a:p>
          <a:p>
            <a:pPr lvl="1"/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something you are interested in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CE2C294A-A66E-A3A0-CFB0-E2F5CEB71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r="12388"/>
          <a:stretch/>
        </p:blipFill>
        <p:spPr>
          <a:xfrm>
            <a:off x="7386453" y="450275"/>
            <a:ext cx="4138619" cy="59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46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9E61EC-51CF-BCBC-A0D3-BA93C5ED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CFA05218-4DB9-7562-D161-BAF891D5AB53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Outreach opportunities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4AE46-0D05-CF21-20A0-C81B8DA8BA74}"/>
              </a:ext>
            </a:extLst>
          </p:cNvPr>
          <p:cNvSpPr txBox="1"/>
          <p:nvPr/>
        </p:nvSpPr>
        <p:spPr>
          <a:xfrm>
            <a:off x="775607" y="1891392"/>
            <a:ext cx="5556753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Creighton Mine Friends &amp; Family Day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Saturday, September 20th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1 - 6pm</a:t>
            </a:r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Let us know if you want to come help out!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group of people in a lab&#10;&#10;AI-generated content may be incorrect.">
            <a:extLst>
              <a:ext uri="{FF2B5EF4-FFF2-40B4-BE49-F238E27FC236}">
                <a16:creationId xmlns:a16="http://schemas.microsoft.com/office/drawing/2014/main" id="{253702B0-505B-406D-A115-FC8F09C7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043" y="2002274"/>
            <a:ext cx="5404556" cy="35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5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76BE"/>
                </a:solidFill>
                <a:latin typeface="Calibri"/>
                <a:ea typeface="Calibri"/>
                <a:cs typeface="Calibri"/>
              </a:rPr>
              <a:t>SEEDLING Program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45807" y="1692607"/>
            <a:ext cx="10503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rgbClr val="0076BE"/>
                </a:solidFill>
                <a:latin typeface="Calibri"/>
                <a:ea typeface="Calibri"/>
                <a:cs typeface="Calibri"/>
              </a:rPr>
              <a:t>For students in Grade 4 – 8 to explore scientific inquiry and propose small experiments underground</a:t>
            </a:r>
            <a:endParaRPr lang="en-US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457200" indent="-457200"/>
            <a:r>
              <a:rPr lang="en-US">
                <a:solidFill>
                  <a:srgbClr val="0076BE"/>
                </a:solidFill>
                <a:latin typeface="Calibri"/>
                <a:ea typeface="Calibri"/>
                <a:cs typeface="Calibri"/>
              </a:rPr>
              <a:t>Pilot program to launch this Fall</a:t>
            </a:r>
          </a:p>
          <a:p>
            <a:pPr marL="457200" indent="-457200"/>
            <a:r>
              <a:rPr lang="en-US">
                <a:solidFill>
                  <a:srgbClr val="0076BE"/>
                </a:solidFill>
                <a:latin typeface="Calibri"/>
                <a:ea typeface="Calibri"/>
                <a:cs typeface="Calibri"/>
              </a:rPr>
              <a:t>Opportunities for SNOLAB students to get involved!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 descr="A line drawing of a plant growing&#10;&#10;AI-generated content may be incorrect.">
            <a:extLst>
              <a:ext uri="{FF2B5EF4-FFF2-40B4-BE49-F238E27FC236}">
                <a16:creationId xmlns:a16="http://schemas.microsoft.com/office/drawing/2014/main" id="{AF628E22-6AE9-9B7E-BAD7-FF47E3B6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541950"/>
            <a:ext cx="80200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Social media best practices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851807" y="1586592"/>
            <a:ext cx="1074964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You are responsible for all content you post on the web and to social platforms – never speak on behalf of SNOLAB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You are expected to demonstrate best practices and appropriate etiquette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Follow the SNOLAB social media policy and our best practices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Sharing pictures/ content from your time at SNOLAB is encouraged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@SNOLABscience </a:t>
            </a: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#SNOLABscience</a:t>
            </a: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#StudentsAtSNOLAB</a:t>
            </a: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lvl="1"/>
            <a:endParaRPr lang="en-US" sz="2800"/>
          </a:p>
          <a:p>
            <a:pPr marL="285750" indent="-285750">
              <a:buFont typeface="Arial"/>
              <a:buChar char="•"/>
            </a:pPr>
            <a:endParaRPr lang="en-US" sz="28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8939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ation…">
            <a:extLst>
              <a:ext uri="{FF2B5EF4-FFF2-40B4-BE49-F238E27FC236}">
                <a16:creationId xmlns:a16="http://schemas.microsoft.com/office/drawing/2014/main" id="{2F02B58A-1077-43B8-8CD3-D6EF26E5A385}"/>
              </a:ext>
            </a:extLst>
          </p:cNvPr>
          <p:cNvSpPr txBox="1">
            <a:spLocks/>
          </p:cNvSpPr>
          <p:nvPr/>
        </p:nvSpPr>
        <p:spPr>
          <a:xfrm>
            <a:off x="666928" y="632160"/>
            <a:ext cx="9052848" cy="3040472"/>
          </a:xfrm>
          <a:prstGeom prst="rect">
            <a:avLst/>
          </a:prstGeom>
        </p:spPr>
        <p:txBody>
          <a:bodyPr lIns="35719" tIns="35719" rIns="35719" bIns="35719" anchor="t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1pPr>
            <a:lvl2pPr marL="0" marR="0" indent="1143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2pPr>
            <a:lvl3pPr marL="0" marR="0" indent="2286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3pPr>
            <a:lvl4pPr marL="0" marR="0" indent="3429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4pPr>
            <a:lvl5pPr marL="0" marR="0" indent="4572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5pPr>
            <a:lvl6pPr marL="0" marR="0" indent="5715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6pPr>
            <a:lvl7pPr marL="0" marR="0" indent="6858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7pPr>
            <a:lvl8pPr marL="0" marR="0" indent="8001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8pPr>
            <a:lvl9pPr marL="0" marR="0" indent="914400" algn="l" defTabSz="410766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defTabSz="365581">
              <a:defRPr sz="14239"/>
            </a:pPr>
            <a:r>
              <a:rPr lang="en-US" sz="4800" b="1">
                <a:solidFill>
                  <a:srgbClr val="0070C0"/>
                </a:solidFill>
                <a:latin typeface="Calibri"/>
              </a:rPr>
              <a:t>Social media best practices</a:t>
            </a:r>
            <a:endParaRPr lang="en-US" sz="48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9D99-B34D-09BA-BC99-7F6FE6FCD551}"/>
              </a:ext>
            </a:extLst>
          </p:cNvPr>
          <p:cNvSpPr txBox="1"/>
          <p:nvPr/>
        </p:nvSpPr>
        <p:spPr>
          <a:xfrm>
            <a:off x="775607" y="1891392"/>
            <a:ext cx="1074964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Some things to keep in mind:</a:t>
            </a:r>
            <a:endParaRPr lang="en-US" sz="2800"/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Check with your supervisor when sharing details of an experiment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Make sure that you and everyone in the photo are wearing ALL required PPE (put on hard hats at desks)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Be respectful when taking photos underground – not everyone wants to be photographed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Only take photos on SNOLAB property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Review the Social Media Policy and Procedure on </a:t>
            </a:r>
            <a:r>
              <a:rPr lang="en-US" sz="280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Docushare</a:t>
            </a: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70567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EBDE45CACDD4AB44D98579D9683B9" ma:contentTypeVersion="19" ma:contentTypeDescription="Create a new document." ma:contentTypeScope="" ma:versionID="e9fe2c9a093ec4beb10fbd2e6aa15157">
  <xsd:schema xmlns:xsd="http://www.w3.org/2001/XMLSchema" xmlns:xs="http://www.w3.org/2001/XMLSchema" xmlns:p="http://schemas.microsoft.com/office/2006/metadata/properties" xmlns:ns2="a8a78dbd-630d-40d1-bf08-b585b9ae9bcb" xmlns:ns3="7e68aec1-efef-4786-b800-459f8368d51e" targetNamespace="http://schemas.microsoft.com/office/2006/metadata/properties" ma:root="true" ma:fieldsID="2b9af1d092489a82a65f95c3616b9904" ns2:_="" ns3:_="">
    <xsd:import namespace="a8a78dbd-630d-40d1-bf08-b585b9ae9bcb"/>
    <xsd:import namespace="7e68aec1-efef-4786-b800-459f8368d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78dbd-630d-40d1-bf08-b585b9ae9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8aec1-efef-4786-b800-459f8368d5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b78f0f-215f-4635-bee5-332e48866447}" ma:internalName="TaxCatchAll" ma:showField="CatchAllData" ma:web="7e68aec1-efef-4786-b800-459f8368d5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a78dbd-630d-40d1-bf08-b585b9ae9bcb">
      <Terms xmlns="http://schemas.microsoft.com/office/infopath/2007/PartnerControls"/>
    </lcf76f155ced4ddcb4097134ff3c332f>
    <TaxCatchAll xmlns="7e68aec1-efef-4786-b800-459f8368d51e" xsi:nil="true"/>
  </documentManagement>
</p:properties>
</file>

<file path=customXml/itemProps1.xml><?xml version="1.0" encoding="utf-8"?>
<ds:datastoreItem xmlns:ds="http://schemas.openxmlformats.org/officeDocument/2006/customXml" ds:itemID="{942B121F-1264-4455-80CF-2D98D0790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AE1A4B-D80C-4E7B-8ACD-856EDA0D3734}">
  <ds:schemaRefs>
    <ds:schemaRef ds:uri="7e68aec1-efef-4786-b800-459f8368d51e"/>
    <ds:schemaRef ds:uri="a8a78dbd-630d-40d1-bf08-b585b9ae9b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1F66C9-8F3A-484E-969B-E89C3240D635}">
  <ds:schemaRefs>
    <ds:schemaRef ds:uri="7e68aec1-efef-4786-b800-459f8368d51e"/>
    <ds:schemaRef ds:uri="a8a78dbd-630d-40d1-bf08-b585b9ae9bc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12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Communications at  SNOLAB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SEEDLING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at  SNOLAB</dc:title>
  <dc:creator/>
  <cp:revision>2</cp:revision>
  <dcterms:created xsi:type="dcterms:W3CDTF">2025-01-09T15:16:58Z</dcterms:created>
  <dcterms:modified xsi:type="dcterms:W3CDTF">2025-09-02T13:29:03Z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0x01010096AEBDE45CACDD4AB44D98579D9683B9</vt:lpwstr>
  </property>
  <property fmtid="{D5CDD505-2E9C-101B-9397-08002B2CF9AE}" pid="3" name="MediaServiceImageTags">
    <vt:lpwstr/>
  </property>
</Properties>
</file>