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12192000"/>
  <p:notesSz cx="6858000" cy="9144000"/>
  <p:embeddedFontLst>
    <p:embeddedFont>
      <p:font typeface="Noto Sans Symbols"/>
      <p:regular r:id="rId33"/>
      <p:bold r:id="rId34"/>
    </p:embeddedFont>
    <p:embeddedFont>
      <p:font typeface="Gill Sans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7" roundtripDataSignature="AMtx7mhWGrDTMJP6M9saEGCwbSPvNRz2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41A0F54-3C5A-450F-A74D-7B59BE7DBB92}">
  <a:tblStyle styleId="{641A0F54-3C5A-450F-A74D-7B59BE7DBB9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NotoSansSymbols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GillSans-regular.fntdata"/><Relationship Id="rId12" Type="http://schemas.openxmlformats.org/officeDocument/2006/relationships/slide" Target="slides/slide7.xml"/><Relationship Id="rId34" Type="http://schemas.openxmlformats.org/officeDocument/2006/relationships/font" Target="fonts/NotoSansSymbols-bold.fntdata"/><Relationship Id="rId15" Type="http://schemas.openxmlformats.org/officeDocument/2006/relationships/slide" Target="slides/slide10.xml"/><Relationship Id="rId37" Type="http://customschemas.google.com/relationships/presentationmetadata" Target="metadata"/><Relationship Id="rId14" Type="http://schemas.openxmlformats.org/officeDocument/2006/relationships/slide" Target="slides/slide9.xml"/><Relationship Id="rId36" Type="http://schemas.openxmlformats.org/officeDocument/2006/relationships/font" Target="fonts/GillSans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78" name="Google Shape;278;p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27" name="Google Shape;327;p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5" name="Google Shape;10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bdc9af671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g3bdc9af671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0" name="Google Shape;14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5" name="Google Shape;175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8" name="Google Shape;218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8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8"/>
          <p:cNvSpPr txBox="1"/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  <a:defRPr sz="36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8"/>
          <p:cNvSpPr txBox="1"/>
          <p:nvPr>
            <p:ph idx="1" type="subTitle"/>
          </p:nvPr>
        </p:nvSpPr>
        <p:spPr>
          <a:xfrm>
            <a:off x="581194" y="2495445"/>
            <a:ext cx="10993546" cy="59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320"/>
              </a:spcBef>
              <a:spcAft>
                <a:spcPts val="0"/>
              </a:spcAft>
              <a:buSzPts val="1472"/>
              <a:buNone/>
              <a:defRPr sz="1600" cap="none">
                <a:solidFill>
                  <a:schemeClr val="accent2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472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88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04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28"/>
          <p:cNvSpPr txBox="1"/>
          <p:nvPr>
            <p:ph idx="10" type="dt"/>
          </p:nvPr>
        </p:nvSpPr>
        <p:spPr>
          <a:xfrm>
            <a:off x="7605951" y="595613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8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8"/>
          <p:cNvSpPr txBox="1"/>
          <p:nvPr>
            <p:ph idx="12" type="sldNum"/>
          </p:nvPr>
        </p:nvSpPr>
        <p:spPr>
          <a:xfrm>
            <a:off x="10558300" y="5956137"/>
            <a:ext cx="1016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7"/>
          <p:cNvSpPr/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37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7"/>
          <p:cNvSpPr txBox="1"/>
          <p:nvPr>
            <p:ph idx="1" type="body"/>
          </p:nvPr>
        </p:nvSpPr>
        <p:spPr>
          <a:xfrm rot="5400000">
            <a:off x="4334603" y="-1417408"/>
            <a:ext cx="3522794" cy="11029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22072" lvl="1" marL="914400" algn="l">
              <a:spcBef>
                <a:spcPts val="600"/>
              </a:spcBef>
              <a:spcAft>
                <a:spcPts val="0"/>
              </a:spcAft>
              <a:buSzPts val="1472"/>
              <a:buChar char="◼"/>
              <a:defRPr/>
            </a:lvl2pPr>
            <a:lvl3pPr indent="-310388" lvl="2" marL="1371600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/>
            </a:lvl3pPr>
            <a:lvl4pPr indent="-298703" lvl="3" marL="1828800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4pPr>
            <a:lvl5pPr indent="-298704" lvl="4" marL="2286000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5pPr>
            <a:lvl6pPr indent="-333756" lvl="5" marL="27432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86" name="Google Shape;86;p37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7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7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8"/>
          <p:cNvSpPr/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38"/>
          <p:cNvSpPr txBox="1"/>
          <p:nvPr>
            <p:ph type="title"/>
          </p:nvPr>
        </p:nvSpPr>
        <p:spPr>
          <a:xfrm rot="5400000">
            <a:off x="7249746" y="2265181"/>
            <a:ext cx="5183073" cy="20041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8"/>
          <p:cNvSpPr txBox="1"/>
          <p:nvPr>
            <p:ph idx="1" type="body"/>
          </p:nvPr>
        </p:nvSpPr>
        <p:spPr>
          <a:xfrm rot="5400000">
            <a:off x="2131526" y="-680877"/>
            <a:ext cx="5183073" cy="7896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93" name="Google Shape;93;p38"/>
          <p:cNvSpPr txBox="1"/>
          <p:nvPr>
            <p:ph idx="10" type="dt"/>
          </p:nvPr>
        </p:nvSpPr>
        <p:spPr>
          <a:xfrm>
            <a:off x="8993673" y="5956137"/>
            <a:ext cx="132814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8"/>
          <p:cNvSpPr txBox="1"/>
          <p:nvPr>
            <p:ph idx="11" type="ftr"/>
          </p:nvPr>
        </p:nvSpPr>
        <p:spPr>
          <a:xfrm>
            <a:off x="774923" y="5951811"/>
            <a:ext cx="78962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8"/>
          <p:cNvSpPr txBox="1"/>
          <p:nvPr>
            <p:ph idx="12" type="sldNum"/>
          </p:nvPr>
        </p:nvSpPr>
        <p:spPr>
          <a:xfrm>
            <a:off x="10446615" y="5956137"/>
            <a:ext cx="11641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/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29"/>
          <p:cNvSpPr txBox="1"/>
          <p:nvPr>
            <p:ph type="title"/>
          </p:nvPr>
        </p:nvSpPr>
        <p:spPr>
          <a:xfrm>
            <a:off x="581193" y="3043910"/>
            <a:ext cx="11029615" cy="14975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  <a:defRPr b="0" sz="3600" cap="none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9"/>
          <p:cNvSpPr txBox="1"/>
          <p:nvPr>
            <p:ph idx="1" type="body"/>
          </p:nvPr>
        </p:nvSpPr>
        <p:spPr>
          <a:xfrm>
            <a:off x="581192" y="4541417"/>
            <a:ext cx="11029615" cy="600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656"/>
              <a:buNone/>
              <a:defRPr sz="1800" cap="none">
                <a:solidFill>
                  <a:schemeClr val="accent2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656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29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9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9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/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30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0"/>
          <p:cNvSpPr txBox="1"/>
          <p:nvPr>
            <p:ph idx="1" type="body"/>
          </p:nvPr>
        </p:nvSpPr>
        <p:spPr>
          <a:xfrm>
            <a:off x="581192" y="2180496"/>
            <a:ext cx="11029615" cy="367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36" name="Google Shape;36;p30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0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0"/>
          <p:cNvSpPr txBox="1"/>
          <p:nvPr>
            <p:ph idx="12" type="sldNum"/>
          </p:nvPr>
        </p:nvSpPr>
        <p:spPr>
          <a:xfrm>
            <a:off x="54938" y="6409948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20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l">
              <a:spcBef>
                <a:spcPts val="0"/>
              </a:spcBef>
              <a:buNone/>
              <a:defRPr b="0" i="0" sz="20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l">
              <a:spcBef>
                <a:spcPts val="0"/>
              </a:spcBef>
              <a:buNone/>
              <a:defRPr b="0" i="0" sz="20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l">
              <a:spcBef>
                <a:spcPts val="0"/>
              </a:spcBef>
              <a:buNone/>
              <a:defRPr b="0" i="0" sz="20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l">
              <a:spcBef>
                <a:spcPts val="0"/>
              </a:spcBef>
              <a:buNone/>
              <a:defRPr b="0" i="0" sz="20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l">
              <a:spcBef>
                <a:spcPts val="0"/>
              </a:spcBef>
              <a:buNone/>
              <a:defRPr b="0" i="0" sz="20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l">
              <a:spcBef>
                <a:spcPts val="0"/>
              </a:spcBef>
              <a:buNone/>
              <a:defRPr b="0" i="0" sz="20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l">
              <a:spcBef>
                <a:spcPts val="0"/>
              </a:spcBef>
              <a:buNone/>
              <a:defRPr b="0" i="0" sz="20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l">
              <a:spcBef>
                <a:spcPts val="0"/>
              </a:spcBef>
              <a:buNone/>
              <a:defRPr b="0" i="0" sz="20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/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1"/>
          <p:cNvSpPr txBox="1"/>
          <p:nvPr>
            <p:ph type="title"/>
          </p:nvPr>
        </p:nvSpPr>
        <p:spPr>
          <a:xfrm>
            <a:off x="575894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1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1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2"/>
          <p:cNvSpPr/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32"/>
          <p:cNvSpPr txBox="1"/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2"/>
          <p:cNvSpPr txBox="1"/>
          <p:nvPr>
            <p:ph idx="1" type="body"/>
          </p:nvPr>
        </p:nvSpPr>
        <p:spPr>
          <a:xfrm>
            <a:off x="581193" y="2228003"/>
            <a:ext cx="5422390" cy="3633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49" name="Google Shape;49;p32"/>
          <p:cNvSpPr txBox="1"/>
          <p:nvPr>
            <p:ph idx="2" type="body"/>
          </p:nvPr>
        </p:nvSpPr>
        <p:spPr>
          <a:xfrm>
            <a:off x="6188417" y="2228003"/>
            <a:ext cx="5422392" cy="3633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50" name="Google Shape;50;p32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2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/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33"/>
          <p:cNvSpPr txBox="1"/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3"/>
          <p:cNvSpPr txBox="1"/>
          <p:nvPr>
            <p:ph idx="1" type="body"/>
          </p:nvPr>
        </p:nvSpPr>
        <p:spPr>
          <a:xfrm>
            <a:off x="887219" y="2250892"/>
            <a:ext cx="5087075" cy="5360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40"/>
              </a:spcBef>
              <a:spcAft>
                <a:spcPts val="0"/>
              </a:spcAft>
              <a:buSzPts val="2024"/>
              <a:buNone/>
              <a:defRPr b="0" sz="2200">
                <a:solidFill>
                  <a:schemeClr val="accent2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56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472"/>
              <a:buNone/>
              <a:defRPr b="1" sz="1600"/>
            </a:lvl9pPr>
          </a:lstStyle>
          <a:p/>
        </p:txBody>
      </p:sp>
      <p:sp>
        <p:nvSpPr>
          <p:cNvPr id="57" name="Google Shape;57;p33"/>
          <p:cNvSpPr txBox="1"/>
          <p:nvPr>
            <p:ph idx="2" type="body"/>
          </p:nvPr>
        </p:nvSpPr>
        <p:spPr>
          <a:xfrm>
            <a:off x="581194" y="2926052"/>
            <a:ext cx="5393100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58" name="Google Shape;58;p33"/>
          <p:cNvSpPr txBox="1"/>
          <p:nvPr>
            <p:ph idx="3" type="body"/>
          </p:nvPr>
        </p:nvSpPr>
        <p:spPr>
          <a:xfrm>
            <a:off x="6523735" y="2250892"/>
            <a:ext cx="5087073" cy="5533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40"/>
              </a:spcBef>
              <a:spcAft>
                <a:spcPts val="0"/>
              </a:spcAft>
              <a:buSzPts val="2024"/>
              <a:buNone/>
              <a:defRPr b="0" sz="2200">
                <a:solidFill>
                  <a:schemeClr val="accent2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56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472"/>
              <a:buNone/>
              <a:defRPr b="1" sz="1600"/>
            </a:lvl9pPr>
          </a:lstStyle>
          <a:p/>
        </p:txBody>
      </p:sp>
      <p:sp>
        <p:nvSpPr>
          <p:cNvPr id="59" name="Google Shape;59;p33"/>
          <p:cNvSpPr txBox="1"/>
          <p:nvPr>
            <p:ph idx="4" type="body"/>
          </p:nvPr>
        </p:nvSpPr>
        <p:spPr>
          <a:xfrm>
            <a:off x="6217709" y="2926052"/>
            <a:ext cx="5393100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3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3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4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4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4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/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35"/>
          <p:cNvSpPr txBox="1"/>
          <p:nvPr>
            <p:ph type="title"/>
          </p:nvPr>
        </p:nvSpPr>
        <p:spPr>
          <a:xfrm>
            <a:off x="581192" y="5262296"/>
            <a:ext cx="4909445" cy="6895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C8089"/>
              </a:buClr>
              <a:buSzPts val="2000"/>
              <a:buFont typeface="Gill Sans"/>
              <a:buNone/>
              <a:defRPr b="0" sz="2000"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" type="body"/>
          </p:nvPr>
        </p:nvSpPr>
        <p:spPr>
          <a:xfrm>
            <a:off x="447816" y="601200"/>
            <a:ext cx="11292840" cy="42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5440" lvl="0" marL="457200" algn="l">
              <a:spcBef>
                <a:spcPts val="400"/>
              </a:spcBef>
              <a:spcAft>
                <a:spcPts val="0"/>
              </a:spcAft>
              <a:buSzPts val="1840"/>
              <a:buChar char="◼"/>
              <a:defRPr sz="2000">
                <a:solidFill>
                  <a:schemeClr val="dk2"/>
                </a:solidFill>
              </a:defRPr>
            </a:lvl1pPr>
            <a:lvl2pPr indent="-333756" lvl="1" marL="914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 sz="1800">
                <a:solidFill>
                  <a:schemeClr val="dk2"/>
                </a:solidFill>
              </a:defRPr>
            </a:lvl2pPr>
            <a:lvl3pPr indent="-322072" lvl="2" marL="1371600" algn="l">
              <a:spcBef>
                <a:spcPts val="600"/>
              </a:spcBef>
              <a:spcAft>
                <a:spcPts val="0"/>
              </a:spcAft>
              <a:buSzPts val="1472"/>
              <a:buChar char="◼"/>
              <a:defRPr sz="1600">
                <a:solidFill>
                  <a:schemeClr val="dk2"/>
                </a:solidFill>
              </a:defRPr>
            </a:lvl3pPr>
            <a:lvl4pPr indent="-310388" lvl="3" marL="1828800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4pPr>
            <a:lvl5pPr indent="-310388" lvl="4" marL="2286000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5pPr>
            <a:lvl6pPr indent="-310388" lvl="5" marL="2743200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6pPr>
            <a:lvl7pPr indent="-310388" lvl="6" marL="3200400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7pPr>
            <a:lvl8pPr indent="-310388" lvl="7" marL="3657600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8pPr>
            <a:lvl9pPr indent="-310388" lvl="8" marL="4114800" algn="l">
              <a:spcBef>
                <a:spcPts val="600"/>
              </a:spcBef>
              <a:spcAft>
                <a:spcPts val="60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1" name="Google Shape;71;p35"/>
          <p:cNvSpPr txBox="1"/>
          <p:nvPr>
            <p:ph idx="2" type="body"/>
          </p:nvPr>
        </p:nvSpPr>
        <p:spPr>
          <a:xfrm>
            <a:off x="5740823" y="5262296"/>
            <a:ext cx="5869987" cy="6895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SzPts val="1012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012"/>
              <a:buNone/>
              <a:defRPr sz="11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/>
        </p:txBody>
      </p:sp>
      <p:sp>
        <p:nvSpPr>
          <p:cNvPr id="72" name="Google Shape;72;p35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5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80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5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6C808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6"/>
          <p:cNvSpPr txBox="1"/>
          <p:nvPr>
            <p:ph type="title"/>
          </p:nvPr>
        </p:nvSpPr>
        <p:spPr>
          <a:xfrm>
            <a:off x="581193" y="4693389"/>
            <a:ext cx="11029616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Gill Sans"/>
              <a:buNone/>
              <a:defRPr b="0" sz="2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6"/>
          <p:cNvSpPr/>
          <p:nvPr>
            <p:ph idx="2" type="pic"/>
          </p:nvPr>
        </p:nvSpPr>
        <p:spPr>
          <a:xfrm>
            <a:off x="447817" y="599725"/>
            <a:ext cx="11290859" cy="3557252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36"/>
          <p:cNvSpPr txBox="1"/>
          <p:nvPr>
            <p:ph idx="1" type="body"/>
          </p:nvPr>
        </p:nvSpPr>
        <p:spPr>
          <a:xfrm>
            <a:off x="581192" y="5260127"/>
            <a:ext cx="11029617" cy="5986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40"/>
              </a:spcBef>
              <a:spcAft>
                <a:spcPts val="0"/>
              </a:spcAft>
              <a:buSzPts val="1104"/>
              <a:buNone/>
              <a:defRPr sz="12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104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/>
        </p:txBody>
      </p:sp>
      <p:sp>
        <p:nvSpPr>
          <p:cNvPr id="79" name="Google Shape;79;p36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6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6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/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  <a:defRPr b="0" i="0" sz="2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Google Shape;11;p27"/>
          <p:cNvSpPr txBox="1"/>
          <p:nvPr>
            <p:ph idx="1" type="body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22072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Char char="◼"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10388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88"/>
              <a:buFont typeface="Noto Sans Symbols"/>
              <a:buChar char="◼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298703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298704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298704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298704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298703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298703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2" name="Google Shape;12;p27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3" name="Google Shape;13;p27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4" name="Google Shape;14;p27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27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7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7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Relationship Id="rId4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Relationship Id="rId4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Relationship Id="rId4" Type="http://schemas.openxmlformats.org/officeDocument/2006/relationships/image" Target="../media/image24.jpg"/><Relationship Id="rId5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Relationship Id="rId4" Type="http://schemas.openxmlformats.org/officeDocument/2006/relationships/image" Target="../media/image18.png"/><Relationship Id="rId5" Type="http://schemas.openxmlformats.org/officeDocument/2006/relationships/image" Target="../media/image25.png"/><Relationship Id="rId6" Type="http://schemas.openxmlformats.org/officeDocument/2006/relationships/image" Target="../media/image34.png"/><Relationship Id="rId7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31.png"/><Relationship Id="rId5" Type="http://schemas.openxmlformats.org/officeDocument/2006/relationships/image" Target="../media/image28.png"/><Relationship Id="rId6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5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Relationship Id="rId4" Type="http://schemas.openxmlformats.org/officeDocument/2006/relationships/image" Target="../media/image35.png"/><Relationship Id="rId5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Relationship Id="rId4" Type="http://schemas.openxmlformats.org/officeDocument/2006/relationships/image" Target="../media/image48.png"/><Relationship Id="rId5" Type="http://schemas.openxmlformats.org/officeDocument/2006/relationships/image" Target="../media/image59.png"/><Relationship Id="rId6" Type="http://schemas.openxmlformats.org/officeDocument/2006/relationships/image" Target="../media/image45.png"/><Relationship Id="rId7" Type="http://schemas.openxmlformats.org/officeDocument/2006/relationships/image" Target="../media/image40.png"/><Relationship Id="rId8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png"/><Relationship Id="rId4" Type="http://schemas.openxmlformats.org/officeDocument/2006/relationships/image" Target="../media/image67.png"/><Relationship Id="rId5" Type="http://schemas.openxmlformats.org/officeDocument/2006/relationships/image" Target="../media/image65.png"/><Relationship Id="rId6" Type="http://schemas.openxmlformats.org/officeDocument/2006/relationships/image" Target="../media/image5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png"/><Relationship Id="rId4" Type="http://schemas.openxmlformats.org/officeDocument/2006/relationships/image" Target="../media/image51.png"/><Relationship Id="rId5" Type="http://schemas.openxmlformats.org/officeDocument/2006/relationships/image" Target="../media/image55.png"/><Relationship Id="rId6" Type="http://schemas.openxmlformats.org/officeDocument/2006/relationships/image" Target="../media/image47.png"/><Relationship Id="rId7" Type="http://schemas.openxmlformats.org/officeDocument/2006/relationships/image" Target="../media/image54.png"/><Relationship Id="rId8" Type="http://schemas.openxmlformats.org/officeDocument/2006/relationships/image" Target="../media/image5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2.png"/><Relationship Id="rId4" Type="http://schemas.openxmlformats.org/officeDocument/2006/relationships/image" Target="../media/image5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6.png"/><Relationship Id="rId4" Type="http://schemas.openxmlformats.org/officeDocument/2006/relationships/image" Target="../media/image58.png"/><Relationship Id="rId5" Type="http://schemas.openxmlformats.org/officeDocument/2006/relationships/image" Target="../media/image6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3.jpg"/><Relationship Id="rId4" Type="http://schemas.openxmlformats.org/officeDocument/2006/relationships/image" Target="../media/image61.jpg"/><Relationship Id="rId5" Type="http://schemas.openxmlformats.org/officeDocument/2006/relationships/image" Target="../media/image6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66.png"/><Relationship Id="rId5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4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 txBox="1"/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</a:pPr>
            <a:r>
              <a:rPr lang="en" cap="none"/>
              <a:t>SuperCDMS Update</a:t>
            </a:r>
            <a:endParaRPr cap="none"/>
          </a:p>
        </p:txBody>
      </p:sp>
      <p:sp>
        <p:nvSpPr>
          <p:cNvPr id="101" name="Google Shape;101;p1"/>
          <p:cNvSpPr txBox="1"/>
          <p:nvPr>
            <p:ph idx="1" type="subTitle"/>
          </p:nvPr>
        </p:nvSpPr>
        <p:spPr>
          <a:xfrm>
            <a:off x="581194" y="3214972"/>
            <a:ext cx="10993546" cy="33207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208"/>
              <a:buNone/>
            </a:pPr>
            <a:r>
              <a:rPr b="1" lang="en" sz="2400" cap="none"/>
              <a:t>Miriam Diamond, University of Toronto</a:t>
            </a:r>
            <a:endParaRPr/>
          </a:p>
          <a:p>
            <a:pPr indent="0" lvl="0" marL="0" rtl="0" algn="l">
              <a:spcBef>
                <a:spcPts val="1080"/>
              </a:spcBef>
              <a:spcAft>
                <a:spcPts val="0"/>
              </a:spcAft>
              <a:buSzPts val="2208"/>
              <a:buNone/>
            </a:pPr>
            <a:r>
              <a:rPr b="1" lang="en" sz="2400" cap="none"/>
              <a:t>(for the SuperCDMS Collaboration)</a:t>
            </a:r>
            <a:endParaRPr/>
          </a:p>
          <a:p>
            <a:pPr indent="0" lvl="0" marL="0" rtl="0" algn="l">
              <a:spcBef>
                <a:spcPts val="1080"/>
              </a:spcBef>
              <a:spcAft>
                <a:spcPts val="0"/>
              </a:spcAft>
              <a:buSzPts val="2208"/>
              <a:buNone/>
            </a:pPr>
            <a:r>
              <a:t/>
            </a:r>
            <a:endParaRPr b="1" sz="2400" cap="none"/>
          </a:p>
          <a:p>
            <a:pPr indent="0" lvl="0" marL="0" rtl="0" algn="l">
              <a:spcBef>
                <a:spcPts val="1080"/>
              </a:spcBef>
              <a:spcAft>
                <a:spcPts val="0"/>
              </a:spcAft>
              <a:buSzPts val="2208"/>
              <a:buNone/>
            </a:pPr>
            <a:r>
              <a:rPr b="1" lang="en" sz="2400" cap="none"/>
              <a:t>SEF Meeting</a:t>
            </a:r>
            <a:endParaRPr b="1" sz="2400" cap="none"/>
          </a:p>
          <a:p>
            <a:pPr indent="0" lvl="0" marL="0" rtl="0" algn="l">
              <a:spcBef>
                <a:spcPts val="1080"/>
              </a:spcBef>
              <a:spcAft>
                <a:spcPts val="0"/>
              </a:spcAft>
              <a:buSzPts val="2208"/>
              <a:buNone/>
            </a:pPr>
            <a:r>
              <a:rPr b="1" lang="en" sz="2400" cap="none"/>
              <a:t>Feb 11 202</a:t>
            </a:r>
            <a:r>
              <a:rPr b="1" lang="en" sz="2400"/>
              <a:t>6</a:t>
            </a:r>
            <a:endParaRPr/>
          </a:p>
          <a:p>
            <a:pPr indent="0" lvl="0" marL="0" rtl="0" algn="l">
              <a:spcBef>
                <a:spcPts val="1080"/>
              </a:spcBef>
              <a:spcAft>
                <a:spcPts val="0"/>
              </a:spcAft>
              <a:buSzPts val="2208"/>
              <a:buNone/>
            </a:pPr>
            <a:r>
              <a:rPr b="1" lang="en" sz="2400" cap="none"/>
              <a:t>Toronto, ON</a:t>
            </a:r>
            <a:endParaRPr b="1" sz="2400" cap="none"/>
          </a:p>
        </p:txBody>
      </p:sp>
      <p:pic>
        <p:nvPicPr>
          <p:cNvPr id="102" name="Google Shape;10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90302" y="3214973"/>
            <a:ext cx="3117213" cy="177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/>
          <p:nvPr>
            <p:ph idx="12" type="sldNum"/>
          </p:nvPr>
        </p:nvSpPr>
        <p:spPr>
          <a:xfrm>
            <a:off x="9449595" y="6495161"/>
            <a:ext cx="2742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76200" spcFirstLastPara="1" rIns="76200" wrap="square" tIns="38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2" name="Google Shape;242;p10" title="PXL_20250926_14165363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50860" y="1965101"/>
            <a:ext cx="6072043" cy="453916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0"/>
          <p:cNvSpPr txBox="1"/>
          <p:nvPr/>
        </p:nvSpPr>
        <p:spPr>
          <a:xfrm>
            <a:off x="831157" y="587584"/>
            <a:ext cx="3979200" cy="8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Dilution Refrigerator (DR) with cryogenic tails, just prior to its installation</a:t>
            </a:r>
            <a:endParaRPr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4" name="Google Shape;244;p10"/>
          <p:cNvSpPr txBox="1"/>
          <p:nvPr/>
        </p:nvSpPr>
        <p:spPr>
          <a:xfrm>
            <a:off x="5550860" y="587584"/>
            <a:ext cx="6284400" cy="8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Thermal straps providing thermal connection from the DR to cryostat (Cold Plate thermal stage shown)</a:t>
            </a:r>
            <a:endParaRPr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45" name="Google Shape;245;p10" title="IMG_3454 (1)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2058" y="1965101"/>
            <a:ext cx="3687324" cy="452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1"/>
          <p:cNvSpPr txBox="1"/>
          <p:nvPr>
            <p:ph idx="12" type="sldNum"/>
          </p:nvPr>
        </p:nvSpPr>
        <p:spPr>
          <a:xfrm>
            <a:off x="9449595" y="6495161"/>
            <a:ext cx="2742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76200" spcFirstLastPara="1" rIns="76200" wrap="square" tIns="38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1" name="Google Shape;251;p11" title="1000005093 (1)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695" y="1950213"/>
            <a:ext cx="5575088" cy="419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1" title="image.png"/>
          <p:cNvPicPr preferRelativeResize="0"/>
          <p:nvPr/>
        </p:nvPicPr>
        <p:blipFill rotWithShape="1">
          <a:blip r:embed="rId4">
            <a:alphaModFix/>
          </a:blip>
          <a:srcRect b="0" l="5780" r="7121" t="0"/>
          <a:stretch/>
        </p:blipFill>
        <p:spPr>
          <a:xfrm>
            <a:off x="6655633" y="2203554"/>
            <a:ext cx="4826834" cy="394571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1"/>
          <p:cNvSpPr txBox="1"/>
          <p:nvPr/>
        </p:nvSpPr>
        <p:spPr>
          <a:xfrm>
            <a:off x="6769228" y="629011"/>
            <a:ext cx="4848149" cy="8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Closed cryostat, with nylon guide tube for deploying Ba calibration source</a:t>
            </a:r>
            <a:endParaRPr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4" name="Google Shape;254;p11"/>
          <p:cNvSpPr txBox="1"/>
          <p:nvPr/>
        </p:nvSpPr>
        <p:spPr>
          <a:xfrm>
            <a:off x="389745" y="629011"/>
            <a:ext cx="5575088" cy="8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Cables connecting the detectors to E-Tank vacuum feedthroughs &amp; readout electronics boards</a:t>
            </a:r>
            <a:endParaRPr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"/>
          <p:cNvSpPr txBox="1"/>
          <p:nvPr>
            <p:ph idx="12" type="sldNum"/>
          </p:nvPr>
        </p:nvSpPr>
        <p:spPr>
          <a:xfrm>
            <a:off x="9449595" y="6495161"/>
            <a:ext cx="2742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76200" spcFirstLastPara="1" rIns="76200" wrap="square" tIns="38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0" name="Google Shape;260;p12" title="20251203_09100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120" y="1967687"/>
            <a:ext cx="6623237" cy="295256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2"/>
          <p:cNvSpPr txBox="1"/>
          <p:nvPr/>
        </p:nvSpPr>
        <p:spPr>
          <a:xfrm>
            <a:off x="407386" y="895487"/>
            <a:ext cx="7117200" cy="21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There’s a small leak in the 50K He cooling line, in “bayonet” connecting 50K cooler to E-Tank</a:t>
            </a:r>
            <a:endParaRPr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62" name="Google Shape;262;p12" title="IMG20260120112944 (1)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34613" y="1967687"/>
            <a:ext cx="4372467" cy="326395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2"/>
          <p:cNvSpPr txBox="1"/>
          <p:nvPr/>
        </p:nvSpPr>
        <p:spPr>
          <a:xfrm>
            <a:off x="7157482" y="560500"/>
            <a:ext cx="4812300" cy="1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Temporary vacuum pumping setup out-pumps the bayonet leak, until bayonet can be replaced in a few months</a:t>
            </a:r>
            <a:endParaRPr sz="1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"/>
          <p:cNvSpPr txBox="1"/>
          <p:nvPr>
            <p:ph idx="12" type="sldNum"/>
          </p:nvPr>
        </p:nvSpPr>
        <p:spPr>
          <a:xfrm>
            <a:off x="9449595" y="6495161"/>
            <a:ext cx="2742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76200" spcFirstLastPara="1" rIns="76200" wrap="square" tIns="38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/>
              <a:t>‹#›</a:t>
            </a:fld>
            <a:endParaRPr sz="2000"/>
          </a:p>
        </p:txBody>
      </p:sp>
      <p:pic>
        <p:nvPicPr>
          <p:cNvPr id="269" name="Google Shape;26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8865" y="1933731"/>
            <a:ext cx="3815981" cy="369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3"/>
          <p:cNvPicPr preferRelativeResize="0"/>
          <p:nvPr/>
        </p:nvPicPr>
        <p:blipFill rotWithShape="1">
          <a:blip r:embed="rId4">
            <a:alphaModFix/>
          </a:blip>
          <a:srcRect b="36053" l="5137" r="12702" t="0"/>
          <a:stretch/>
        </p:blipFill>
        <p:spPr>
          <a:xfrm>
            <a:off x="449705" y="2009113"/>
            <a:ext cx="3484040" cy="358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3" title="PXL_20251208_184133909.jpg"/>
          <p:cNvPicPr preferRelativeResize="0"/>
          <p:nvPr/>
        </p:nvPicPr>
        <p:blipFill rotWithShape="1">
          <a:blip r:embed="rId5">
            <a:alphaModFix/>
          </a:blip>
          <a:srcRect b="0" l="0" r="0" t="28790"/>
          <a:stretch/>
        </p:blipFill>
        <p:spPr>
          <a:xfrm>
            <a:off x="7959966" y="2009113"/>
            <a:ext cx="3787501" cy="3585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3"/>
          <p:cNvSpPr txBox="1"/>
          <p:nvPr/>
        </p:nvSpPr>
        <p:spPr>
          <a:xfrm>
            <a:off x="8319127" y="585409"/>
            <a:ext cx="3428340" cy="11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Installing heaters to offset radiative cooling</a:t>
            </a:r>
            <a:endParaRPr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3" name="Google Shape;273;p13"/>
          <p:cNvSpPr txBox="1"/>
          <p:nvPr/>
        </p:nvSpPr>
        <p:spPr>
          <a:xfrm>
            <a:off x="4339812" y="585409"/>
            <a:ext cx="3062800" cy="11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Readout electronics  cards mounted to the E-Tank vacuum feedthrough</a:t>
            </a:r>
            <a:endParaRPr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4" name="Google Shape;274;p13"/>
          <p:cNvSpPr txBox="1"/>
          <p:nvPr/>
        </p:nvSpPr>
        <p:spPr>
          <a:xfrm>
            <a:off x="362844" y="585409"/>
            <a:ext cx="3570901" cy="11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Installing top section of 𝜇-metal shield to protect detectors from Earth’s magnetic field</a:t>
            </a:r>
            <a:endParaRPr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4"/>
          <p:cNvSpPr txBox="1"/>
          <p:nvPr>
            <p:ph idx="12" type="sldNum"/>
          </p:nvPr>
        </p:nvSpPr>
        <p:spPr>
          <a:xfrm>
            <a:off x="9449595" y="6431661"/>
            <a:ext cx="2742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76200" spcFirstLastPara="1" rIns="76200" wrap="square" tIns="38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1" name="Google Shape;28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192" y="2003402"/>
            <a:ext cx="11029616" cy="442825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4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</a:pPr>
            <a:r>
              <a:rPr lang="en" sz="2400"/>
              <a:t>Radon purge subsystem: differential pressure gauge + flow controller</a:t>
            </a:r>
            <a:endParaRPr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5" title="image.jpeg"/>
          <p:cNvPicPr preferRelativeResize="0"/>
          <p:nvPr/>
        </p:nvPicPr>
        <p:blipFill rotWithShape="1">
          <a:blip r:embed="rId3">
            <a:alphaModFix/>
          </a:blip>
          <a:srcRect b="8981" l="0" r="0" t="7698"/>
          <a:stretch/>
        </p:blipFill>
        <p:spPr>
          <a:xfrm>
            <a:off x="542801" y="1965903"/>
            <a:ext cx="3549514" cy="202841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5"/>
          <p:cNvSpPr txBox="1"/>
          <p:nvPr/>
        </p:nvSpPr>
        <p:spPr>
          <a:xfrm>
            <a:off x="264074" y="468836"/>
            <a:ext cx="5657041" cy="544208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17779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Automatic system for deploying gamma calibration system: Ba sources on steel cable driven by stepper motor, goes along E-stem and across top &amp; bottom of cryostat</a:t>
            </a:r>
            <a:endParaRPr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89" name="Google Shape;289;p15"/>
          <p:cNvGrpSpPr/>
          <p:nvPr/>
        </p:nvGrpSpPr>
        <p:grpSpPr>
          <a:xfrm>
            <a:off x="3673605" y="4172532"/>
            <a:ext cx="1760100" cy="1871579"/>
            <a:chOff x="503415" y="1965903"/>
            <a:chExt cx="1514400" cy="1554333"/>
          </a:xfrm>
        </p:grpSpPr>
        <p:pic>
          <p:nvPicPr>
            <p:cNvPr id="290" name="Google Shape;290;p15"/>
            <p:cNvPicPr preferRelativeResize="0"/>
            <p:nvPr/>
          </p:nvPicPr>
          <p:blipFill rotWithShape="1">
            <a:blip r:embed="rId4">
              <a:alphaModFix/>
            </a:blip>
            <a:srcRect b="5122" l="10074" r="15686" t="0"/>
            <a:stretch/>
          </p:blipFill>
          <p:spPr>
            <a:xfrm>
              <a:off x="503415" y="1965903"/>
              <a:ext cx="1514400" cy="1554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5"/>
            <p:cNvSpPr txBox="1"/>
            <p:nvPr/>
          </p:nvSpPr>
          <p:spPr>
            <a:xfrm>
              <a:off x="503415" y="2217269"/>
              <a:ext cx="1514400" cy="68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Source capsules</a:t>
              </a:r>
              <a:endParaRPr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292" name="Google Shape;292;p15"/>
          <p:cNvGrpSpPr/>
          <p:nvPr/>
        </p:nvGrpSpPr>
        <p:grpSpPr>
          <a:xfrm>
            <a:off x="52130" y="4172532"/>
            <a:ext cx="3444583" cy="2624329"/>
            <a:chOff x="7906901" y="3250289"/>
            <a:chExt cx="3473700" cy="2615479"/>
          </a:xfrm>
        </p:grpSpPr>
        <p:pic>
          <p:nvPicPr>
            <p:cNvPr id="293" name="Google Shape;293;p15" title="image.png"/>
            <p:cNvPicPr preferRelativeResize="0"/>
            <p:nvPr/>
          </p:nvPicPr>
          <p:blipFill rotWithShape="1">
            <a:blip r:embed="rId5">
              <a:alphaModFix/>
            </a:blip>
            <a:srcRect b="0" l="3617" r="3626" t="0"/>
            <a:stretch/>
          </p:blipFill>
          <p:spPr>
            <a:xfrm>
              <a:off x="7906901" y="3250289"/>
              <a:ext cx="3473700" cy="26154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15"/>
            <p:cNvSpPr txBox="1"/>
            <p:nvPr/>
          </p:nvSpPr>
          <p:spPr>
            <a:xfrm>
              <a:off x="9465833" y="4727467"/>
              <a:ext cx="1244000" cy="45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Guide Tube</a:t>
              </a:r>
              <a:endParaRPr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95" name="Google Shape;295;p15"/>
          <p:cNvSpPr txBox="1"/>
          <p:nvPr/>
        </p:nvSpPr>
        <p:spPr>
          <a:xfrm>
            <a:off x="542801" y="3412453"/>
            <a:ext cx="2062515" cy="760079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Motion controls</a:t>
            </a:r>
            <a:endParaRPr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6" name="Google Shape;296;p15"/>
          <p:cNvSpPr txBox="1"/>
          <p:nvPr>
            <p:ph idx="12" type="sldNum"/>
          </p:nvPr>
        </p:nvSpPr>
        <p:spPr>
          <a:xfrm>
            <a:off x="9449595" y="6431661"/>
            <a:ext cx="2742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76200" spcFirstLastPara="1" rIns="76200" wrap="square" tIns="38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15</a:t>
            </a:r>
            <a:endParaRPr sz="2000"/>
          </a:p>
        </p:txBody>
      </p:sp>
      <p:sp>
        <p:nvSpPr>
          <p:cNvPr id="297" name="Google Shape;297;p15"/>
          <p:cNvSpPr txBox="1"/>
          <p:nvPr/>
        </p:nvSpPr>
        <p:spPr>
          <a:xfrm>
            <a:off x="6870488" y="468836"/>
            <a:ext cx="5321507" cy="99385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Neutron calibration system: encapsulated Cf sources attached to flexible “wands” inserted into shield manually, with guide tubes running along C-stem and E-stem</a:t>
            </a:r>
            <a:endParaRPr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98" name="Google Shape;298;p15"/>
          <p:cNvPicPr preferRelativeResize="0"/>
          <p:nvPr/>
        </p:nvPicPr>
        <p:blipFill rotWithShape="1">
          <a:blip r:embed="rId6">
            <a:alphaModFix/>
          </a:blip>
          <a:srcRect b="0" l="24528" r="0" t="0"/>
          <a:stretch/>
        </p:blipFill>
        <p:spPr>
          <a:xfrm>
            <a:off x="7127923" y="1965903"/>
            <a:ext cx="4643344" cy="47570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15"/>
          <p:cNvGrpSpPr/>
          <p:nvPr/>
        </p:nvGrpSpPr>
        <p:grpSpPr>
          <a:xfrm>
            <a:off x="6161975" y="4570191"/>
            <a:ext cx="2384400" cy="2152725"/>
            <a:chOff x="1500065" y="1963711"/>
            <a:chExt cx="2384400" cy="2152725"/>
          </a:xfrm>
        </p:grpSpPr>
        <p:pic>
          <p:nvPicPr>
            <p:cNvPr id="300" name="Google Shape;300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683999" y="1963711"/>
              <a:ext cx="1914692" cy="2152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p15"/>
            <p:cNvSpPr txBox="1"/>
            <p:nvPr/>
          </p:nvSpPr>
          <p:spPr>
            <a:xfrm>
              <a:off x="1500065" y="3627871"/>
              <a:ext cx="2384400" cy="40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Source capsule</a:t>
              </a:r>
              <a:endParaRPr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6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</a:pPr>
            <a:r>
              <a:rPr lang="en" sz="3200"/>
              <a:t>SuperCDMS SNOLAB Commissioning just began!</a:t>
            </a:r>
            <a:endParaRPr sz="3200"/>
          </a:p>
        </p:txBody>
      </p:sp>
      <p:sp>
        <p:nvSpPr>
          <p:cNvPr id="307" name="Google Shape;307;p16"/>
          <p:cNvSpPr txBox="1"/>
          <p:nvPr>
            <p:ph idx="12" type="sldNum"/>
          </p:nvPr>
        </p:nvSpPr>
        <p:spPr>
          <a:xfrm>
            <a:off x="54938" y="6409948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8" name="Google Shape;308;p16"/>
          <p:cNvSpPr/>
          <p:nvPr/>
        </p:nvSpPr>
        <p:spPr>
          <a:xfrm>
            <a:off x="444709" y="1931183"/>
            <a:ext cx="11277599" cy="5093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6000" lvl="0" marL="306000" marR="0" rtl="0" algn="l">
              <a:spcBef>
                <a:spcPts val="0"/>
              </a:spcBef>
              <a:spcAft>
                <a:spcPts val="0"/>
              </a:spcAft>
              <a:buClr>
                <a:srgbClr val="ED8428"/>
              </a:buClr>
              <a:buSzPts val="1840"/>
              <a:buFont typeface="Noto Sans Symbols"/>
              <a:buChar char="◼"/>
            </a:pPr>
            <a:r>
              <a:rPr lang="en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Known issues requiring troubleshooting: higher temperatures in some parts of DR than desired, electrical grounding / ground-loops</a:t>
            </a:r>
            <a:endParaRPr/>
          </a:p>
          <a:p>
            <a:pPr indent="-306000" lvl="0" marL="306000" marR="0" rtl="0" algn="l">
              <a:spcBef>
                <a:spcPts val="600"/>
              </a:spcBef>
              <a:spcAft>
                <a:spcPts val="0"/>
              </a:spcAft>
              <a:buClr>
                <a:srgbClr val="ED8428"/>
              </a:buClr>
              <a:buSzPts val="1840"/>
              <a:buFont typeface="Noto Sans Symbols"/>
              <a:buChar char="◼"/>
            </a:pPr>
            <a:r>
              <a:rPr lang="en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Planned Campaigns: detector characterization, optimization, trigger setup, calibration source deployment, activation, neutralization, noise-hunting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06000" lvl="0" marL="306000" marR="0" rtl="0" algn="l">
              <a:spcBef>
                <a:spcPts val="600"/>
              </a:spcBef>
              <a:spcAft>
                <a:spcPts val="0"/>
              </a:spcAft>
              <a:buClr>
                <a:srgbClr val="ED8428"/>
              </a:buClr>
              <a:buSzPts val="1840"/>
              <a:buFont typeface="Noto Sans Symbols"/>
              <a:buChar char="◼"/>
            </a:pPr>
            <a:r>
              <a:rPr lang="en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Careful remote monitoring as we validate safety and alarm systems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06000" lvl="0" marL="306000" marR="0" rtl="0" algn="l">
              <a:spcBef>
                <a:spcPts val="600"/>
              </a:spcBef>
              <a:spcAft>
                <a:spcPts val="0"/>
              </a:spcAft>
              <a:buClr>
                <a:srgbClr val="ED8428"/>
              </a:buClr>
              <a:buSzPts val="1840"/>
              <a:buFont typeface="Noto Sans Symbols"/>
              <a:buChar char="◼"/>
            </a:pPr>
            <a:r>
              <a:rPr lang="en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Some installation items deferred to preserve access during early Commissioning</a:t>
            </a:r>
            <a:endParaRPr/>
          </a:p>
          <a:p>
            <a:pPr indent="-440255" lvl="1" marL="121917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○"/>
            </a:pPr>
            <a:r>
              <a:rPr b="0" i="0" lang="en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Upper section and lid of lead/poly shielding wall</a:t>
            </a:r>
            <a:endParaRPr/>
          </a:p>
          <a:p>
            <a:pPr indent="-440255" lvl="1" marL="121917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○"/>
            </a:pPr>
            <a:r>
              <a:rPr b="0" i="0" lang="en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Radon purge system, upper section of radon barrier</a:t>
            </a:r>
            <a:endParaRPr b="0" i="0" sz="20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40255" lvl="1" marL="121917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○"/>
            </a:pPr>
            <a:r>
              <a:rPr b="0" i="0" lang="en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Water tank background shield</a:t>
            </a:r>
            <a:endParaRPr/>
          </a:p>
          <a:p>
            <a:pPr indent="-306000" lvl="0" marL="306000" marR="0" rtl="0" algn="l">
              <a:spcBef>
                <a:spcPts val="0"/>
              </a:spcBef>
              <a:spcAft>
                <a:spcPts val="0"/>
              </a:spcAft>
              <a:buClr>
                <a:srgbClr val="ED8428"/>
              </a:buClr>
              <a:buSzPts val="1840"/>
              <a:buFont typeface="Noto Sans Symbols"/>
              <a:buChar char="◼"/>
            </a:pPr>
            <a:r>
              <a:rPr lang="en" sz="2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Some repair / backup / modifications will happen during Commissioning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40255" lvl="1" marL="121917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○"/>
            </a:pPr>
            <a:r>
              <a:rPr b="0" i="0" lang="en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Replacement of 50K cooler bayonet</a:t>
            </a:r>
            <a:endParaRPr/>
          </a:p>
          <a:p>
            <a:pPr indent="-440255" lvl="1" marL="121917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○"/>
            </a:pPr>
            <a:r>
              <a:rPr b="0" i="0" lang="en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Modification of Detector Control &amp; Readout Cards to address charge readout oscillations</a:t>
            </a:r>
            <a:endParaRPr/>
          </a:p>
          <a:p>
            <a:pPr indent="-440255" lvl="1" marL="121917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○"/>
            </a:pPr>
            <a:r>
              <a:rPr b="0" i="0" lang="en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Ice-tank chilled water backup</a:t>
            </a:r>
            <a:endParaRPr/>
          </a:p>
          <a:p>
            <a:pPr indent="-440255" lvl="1" marL="121917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○"/>
            </a:pPr>
            <a:r>
              <a:rPr b="0" i="0" lang="en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Additional electronics filtering</a:t>
            </a:r>
            <a:endParaRPr b="0" i="0" sz="20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89160" lvl="0" marL="306000" marR="0" rtl="0" algn="l">
              <a:spcBef>
                <a:spcPts val="0"/>
              </a:spcBef>
              <a:spcAft>
                <a:spcPts val="0"/>
              </a:spcAft>
              <a:buClr>
                <a:srgbClr val="ED8428"/>
              </a:buClr>
              <a:buSzPts val="1840"/>
              <a:buFont typeface="Noto Sans Symbols"/>
              <a:buNone/>
            </a:pPr>
            <a:r>
              <a:t/>
            </a:r>
            <a:endParaRPr sz="2000">
              <a:solidFill>
                <a:srgbClr val="3D3D3D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7"/>
          <p:cNvSpPr txBox="1"/>
          <p:nvPr>
            <p:ph type="title"/>
          </p:nvPr>
        </p:nvSpPr>
        <p:spPr>
          <a:xfrm>
            <a:off x="532800" y="758542"/>
            <a:ext cx="10889705" cy="6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76200" spcFirstLastPara="1" rIns="76200" wrap="square" tIns="381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</a:pPr>
            <a:r>
              <a:rPr lang="en" sz="2400"/>
              <a:t>Preliminary results/highlights from Jan 2026 “first commissioning campaign”, overlapping with end of I&amp;I</a:t>
            </a:r>
            <a:endParaRPr sz="2400"/>
          </a:p>
        </p:txBody>
      </p:sp>
      <p:sp>
        <p:nvSpPr>
          <p:cNvPr id="314" name="Google Shape;314;p17"/>
          <p:cNvSpPr txBox="1"/>
          <p:nvPr>
            <p:ph idx="1" type="body"/>
          </p:nvPr>
        </p:nvSpPr>
        <p:spPr>
          <a:xfrm>
            <a:off x="201969" y="1826199"/>
            <a:ext cx="11513888" cy="29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76200" spcFirstLastPara="1" rIns="76200" wrap="square" tIns="38100">
            <a:normAutofit/>
          </a:bodyPr>
          <a:lstStyle/>
          <a:p>
            <a:pPr indent="-342900" lvl="0" marL="529162" rtl="0" algn="l">
              <a:spcBef>
                <a:spcPts val="1200"/>
              </a:spcBef>
              <a:spcAft>
                <a:spcPts val="0"/>
              </a:spcAft>
              <a:buSzPts val="1400"/>
              <a:buChar char="◼"/>
            </a:pPr>
            <a:r>
              <a:rPr lang="en" sz="2000"/>
              <a:t>SQUID testing and characterization performed at 4K: &gt;99% operational</a:t>
            </a:r>
            <a:endParaRPr sz="2000"/>
          </a:p>
          <a:p>
            <a:pPr indent="-342900" lvl="0" marL="529162" rtl="0" algn="l">
              <a:spcBef>
                <a:spcPts val="0"/>
              </a:spcBef>
              <a:spcAft>
                <a:spcPts val="0"/>
              </a:spcAft>
              <a:buSzPts val="1400"/>
              <a:buChar char="◼"/>
            </a:pPr>
            <a:r>
              <a:rPr lang="en" sz="2000"/>
              <a:t>~80% of TESs were superconducting within 2 days of condensing, despite not being at base temp yet</a:t>
            </a:r>
            <a:endParaRPr sz="2000"/>
          </a:p>
          <a:p>
            <a:pPr indent="-342900" lvl="0" marL="529162" rtl="0" algn="l">
              <a:spcBef>
                <a:spcPts val="0"/>
              </a:spcBef>
              <a:spcAft>
                <a:spcPts val="0"/>
              </a:spcAft>
              <a:buSzPts val="1400"/>
              <a:buChar char="◼"/>
            </a:pPr>
            <a:r>
              <a:rPr lang="en" sz="2000"/>
              <a:t>Several detectors measuring large (~10 - 20 mOhm) parasitic resistances, probably due to higher-than-expected “4K still” temp</a:t>
            </a:r>
            <a:endParaRPr sz="2000"/>
          </a:p>
        </p:txBody>
      </p:sp>
      <p:sp>
        <p:nvSpPr>
          <p:cNvPr id="315" name="Google Shape;315;p17"/>
          <p:cNvSpPr txBox="1"/>
          <p:nvPr>
            <p:ph idx="12" type="sldNum"/>
          </p:nvPr>
        </p:nvSpPr>
        <p:spPr>
          <a:xfrm>
            <a:off x="9449595" y="6495161"/>
            <a:ext cx="2742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76200" spcFirstLastPara="1" rIns="76200" wrap="square" tIns="38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6" name="Google Shape;316;p17" title="Screenshot 2026-01-16 at 6.02.16 AM.png"/>
          <p:cNvPicPr preferRelativeResize="0"/>
          <p:nvPr/>
        </p:nvPicPr>
        <p:blipFill rotWithShape="1">
          <a:blip r:embed="rId3">
            <a:alphaModFix/>
          </a:blip>
          <a:srcRect b="2216" l="0" r="0" t="9138"/>
          <a:stretch/>
        </p:blipFill>
        <p:spPr>
          <a:xfrm>
            <a:off x="179134" y="4333134"/>
            <a:ext cx="2717260" cy="243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7" title="Screenshot 2026-01-16 at 6.03.11 AM.png"/>
          <p:cNvPicPr preferRelativeResize="0"/>
          <p:nvPr/>
        </p:nvPicPr>
        <p:blipFill rotWithShape="1">
          <a:blip r:embed="rId4">
            <a:alphaModFix/>
          </a:blip>
          <a:srcRect b="3620" l="0" r="7449" t="9102"/>
          <a:stretch/>
        </p:blipFill>
        <p:spPr>
          <a:xfrm>
            <a:off x="3099799" y="4333149"/>
            <a:ext cx="2571645" cy="2433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7" title="Screenshot 2026-01-16 at 6.04.52 AM.png"/>
          <p:cNvPicPr preferRelativeResize="0"/>
          <p:nvPr/>
        </p:nvPicPr>
        <p:blipFill rotWithShape="1">
          <a:blip r:embed="rId5">
            <a:alphaModFix/>
          </a:blip>
          <a:srcRect b="2236" l="544" r="3953" t="7956"/>
          <a:stretch/>
        </p:blipFill>
        <p:spPr>
          <a:xfrm>
            <a:off x="6091716" y="4333134"/>
            <a:ext cx="2509067" cy="243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7" title="Screenshot 2026-01-16 at 6.15.12 AM.png"/>
          <p:cNvPicPr preferRelativeResize="0"/>
          <p:nvPr/>
        </p:nvPicPr>
        <p:blipFill rotWithShape="1">
          <a:blip r:embed="rId6">
            <a:alphaModFix/>
          </a:blip>
          <a:srcRect b="2814" l="2590" r="9008" t="9210"/>
          <a:stretch/>
        </p:blipFill>
        <p:spPr>
          <a:xfrm>
            <a:off x="9144224" y="4324290"/>
            <a:ext cx="2571633" cy="253371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7"/>
          <p:cNvSpPr txBox="1"/>
          <p:nvPr/>
        </p:nvSpPr>
        <p:spPr>
          <a:xfrm>
            <a:off x="429858" y="3538984"/>
            <a:ext cx="2042800" cy="861734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SQUID oscillations</a:t>
            </a:r>
            <a:endParaRPr sz="20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1" name="Google Shape;321;p17"/>
          <p:cNvSpPr txBox="1"/>
          <p:nvPr/>
        </p:nvSpPr>
        <p:spPr>
          <a:xfrm>
            <a:off x="3505475" y="3472169"/>
            <a:ext cx="2042800" cy="861734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Superconducting (SC) noise</a:t>
            </a:r>
            <a:endParaRPr sz="20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2" name="Google Shape;322;p17"/>
          <p:cNvSpPr txBox="1"/>
          <p:nvPr/>
        </p:nvSpPr>
        <p:spPr>
          <a:xfrm>
            <a:off x="6295470" y="3462556"/>
            <a:ext cx="2433386" cy="861734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Noise with 50% SC, 50% Normal</a:t>
            </a:r>
            <a:endParaRPr sz="20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3" name="Google Shape;323;p17"/>
          <p:cNvSpPr txBox="1"/>
          <p:nvPr/>
        </p:nvSpPr>
        <p:spPr>
          <a:xfrm>
            <a:off x="9241193" y="3472169"/>
            <a:ext cx="2377693" cy="861734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Transition noise with some pulses </a:t>
            </a:r>
            <a:endParaRPr sz="20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8"/>
          <p:cNvSpPr txBox="1"/>
          <p:nvPr>
            <p:ph idx="12" type="sldNum"/>
          </p:nvPr>
        </p:nvSpPr>
        <p:spPr>
          <a:xfrm>
            <a:off x="9449595" y="6495161"/>
            <a:ext cx="2742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76200" spcFirstLastPara="1" rIns="76200" wrap="square" tIns="38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0" name="Google Shape;330;p18"/>
          <p:cNvPicPr preferRelativeResize="0"/>
          <p:nvPr/>
        </p:nvPicPr>
        <p:blipFill rotWithShape="1">
          <a:blip r:embed="rId3">
            <a:alphaModFix/>
          </a:blip>
          <a:srcRect b="9999" l="0" r="0" t="0"/>
          <a:stretch/>
        </p:blipFill>
        <p:spPr>
          <a:xfrm>
            <a:off x="10057" y="1892805"/>
            <a:ext cx="8159586" cy="478267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8"/>
          <p:cNvSpPr txBox="1"/>
          <p:nvPr>
            <p:ph type="title"/>
          </p:nvPr>
        </p:nvSpPr>
        <p:spPr>
          <a:xfrm>
            <a:off x="473439" y="803847"/>
            <a:ext cx="10903200" cy="6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76200" spcFirstLastPara="1" rIns="76200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</a:pPr>
            <a:r>
              <a:rPr lang="en" sz="2400"/>
              <a:t>Thermometry on detector towers, with readout through DAQ, enabled remote monitoring of condensing</a:t>
            </a:r>
            <a:endParaRPr sz="2000"/>
          </a:p>
        </p:txBody>
      </p:sp>
      <p:pic>
        <p:nvPicPr>
          <p:cNvPr id="332" name="Google Shape;33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47652" y="2048674"/>
            <a:ext cx="2658433" cy="1252667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3" name="Google Shape;333;p18" title="Screenshot 2026-02-05 091525.png"/>
          <p:cNvPicPr preferRelativeResize="0"/>
          <p:nvPr/>
        </p:nvPicPr>
        <p:blipFill rotWithShape="1">
          <a:blip r:embed="rId5">
            <a:alphaModFix/>
          </a:blip>
          <a:srcRect b="12498" l="0" r="56078" t="20378"/>
          <a:stretch/>
        </p:blipFill>
        <p:spPr>
          <a:xfrm>
            <a:off x="8465423" y="3624758"/>
            <a:ext cx="3362932" cy="279823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4" name="Google Shape;334;p18"/>
          <p:cNvSpPr txBox="1"/>
          <p:nvPr/>
        </p:nvSpPr>
        <p:spPr>
          <a:xfrm>
            <a:off x="8653889" y="1713824"/>
            <a:ext cx="2986000" cy="2288549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Online monitoring interface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7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7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7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7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7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7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Detector operation UI</a:t>
            </a:r>
            <a:endParaRPr sz="1467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"/>
          <p:cNvSpPr txBox="1"/>
          <p:nvPr>
            <p:ph type="title"/>
          </p:nvPr>
        </p:nvSpPr>
        <p:spPr>
          <a:xfrm>
            <a:off x="581192" y="702156"/>
            <a:ext cx="1016675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"/>
              <a:t>Recent &amp; upcoming SuperCDMS publications: exciting test facility analyses &amp; results</a:t>
            </a:r>
            <a:endParaRPr/>
          </a:p>
        </p:txBody>
      </p:sp>
      <p:sp>
        <p:nvSpPr>
          <p:cNvPr id="340" name="Google Shape;340;p19"/>
          <p:cNvSpPr txBox="1"/>
          <p:nvPr>
            <p:ph idx="1" type="body"/>
          </p:nvPr>
        </p:nvSpPr>
        <p:spPr>
          <a:xfrm>
            <a:off x="386324" y="1910675"/>
            <a:ext cx="11051172" cy="47594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306000" lvl="0" marL="306000" rtl="0" algn="l">
              <a:spcBef>
                <a:spcPts val="0"/>
              </a:spcBef>
              <a:spcAft>
                <a:spcPts val="0"/>
              </a:spcAft>
              <a:buSzPct val="91999"/>
              <a:buChar char="◼"/>
            </a:pPr>
            <a:r>
              <a:rPr lang="en" sz="2000">
                <a:solidFill>
                  <a:schemeClr val="dk1"/>
                </a:solidFill>
              </a:rPr>
              <a:t>Event reconstruction: Multi-channel, multi-template, using machine learning </a:t>
            </a:r>
            <a:r>
              <a:rPr lang="en" sz="2000">
                <a:solidFill>
                  <a:schemeClr val="accent2"/>
                </a:solidFill>
              </a:rPr>
              <a:t>arXiv:2508.20090, submitted to NIM A (Jan 2026)</a:t>
            </a:r>
            <a:endParaRPr/>
          </a:p>
          <a:p>
            <a:pPr indent="-306000" lvl="0" marL="306000" rtl="0" algn="l">
              <a:spcBef>
                <a:spcPts val="970"/>
              </a:spcBef>
              <a:spcAft>
                <a:spcPts val="0"/>
              </a:spcAft>
              <a:buSzPct val="91999"/>
              <a:buChar char="◼"/>
            </a:pPr>
            <a:r>
              <a:rPr lang="en" sz="2000"/>
              <a:t>HVeV Run 4 @NEXUS test facility</a:t>
            </a:r>
            <a:endParaRPr sz="2000"/>
          </a:p>
          <a:p>
            <a:pPr indent="-304800" lvl="0" marL="539750" rtl="0" algn="l">
              <a:spcBef>
                <a:spcPts val="970"/>
              </a:spcBef>
              <a:spcAft>
                <a:spcPts val="0"/>
              </a:spcAft>
              <a:buSzPct val="91999"/>
              <a:buChar char="◼"/>
            </a:pPr>
            <a:r>
              <a:rPr lang="en" sz="2000"/>
              <a:t>Si detector calibration using Compton steps: Energy signatures at ~100eV E</a:t>
            </a:r>
            <a:r>
              <a:rPr baseline="-25000" lang="en" sz="2000"/>
              <a:t>ee  </a:t>
            </a:r>
            <a:r>
              <a:rPr lang="en" sz="2000"/>
              <a:t>(L shell steps), ~2keV E</a:t>
            </a:r>
            <a:r>
              <a:rPr baseline="-25000" lang="en" sz="2000"/>
              <a:t>ee</a:t>
            </a:r>
            <a:r>
              <a:rPr lang="en" sz="2000"/>
              <a:t> (K shell step)  </a:t>
            </a:r>
            <a:r>
              <a:rPr lang="en" sz="2000">
                <a:solidFill>
                  <a:schemeClr val="accent2"/>
                </a:solidFill>
              </a:rPr>
              <a:t>arXiv:2508.02402, Phys. Rev. D 112, 092014 (Nov 2025)</a:t>
            </a:r>
            <a:endParaRPr/>
          </a:p>
          <a:p>
            <a:pPr indent="-304800" lvl="0" marL="539750" rtl="0" algn="l">
              <a:spcBef>
                <a:spcPts val="970"/>
              </a:spcBef>
              <a:spcAft>
                <a:spcPts val="0"/>
              </a:spcAft>
              <a:buSzPct val="91999"/>
              <a:buChar char="◼"/>
            </a:pPr>
            <a:r>
              <a:rPr lang="en" sz="2000"/>
              <a:t>ERDM search: re-designed detector holder eliminated luminescence background from PCBs </a:t>
            </a:r>
            <a:r>
              <a:rPr lang="en" sz="2000">
                <a:solidFill>
                  <a:schemeClr val="accent2"/>
                </a:solidFill>
              </a:rPr>
              <a:t>arXiv:2509.03608, accepted for publication in PRD (Jan 2026)</a:t>
            </a:r>
            <a:endParaRPr sz="2000">
              <a:solidFill>
                <a:schemeClr val="accent2"/>
              </a:solidFill>
            </a:endParaRPr>
          </a:p>
          <a:p>
            <a:pPr indent="-304800" lvl="0" marL="304800" rtl="0" algn="l">
              <a:spcBef>
                <a:spcPts val="970"/>
              </a:spcBef>
              <a:spcAft>
                <a:spcPts val="0"/>
              </a:spcAft>
              <a:buSzPct val="91999"/>
              <a:buChar char="◼"/>
            </a:pPr>
            <a:r>
              <a:rPr lang="en" sz="2000">
                <a:solidFill>
                  <a:schemeClr val="dk1"/>
                </a:solidFill>
              </a:rPr>
              <a:t>HV Tower test @CUTE: internal analyses underway (noise modeling, background rates, calibrations, etc.)</a:t>
            </a:r>
            <a:endParaRPr/>
          </a:p>
          <a:p>
            <a:pPr indent="-304800" lvl="0" marL="304800" rtl="0" algn="l">
              <a:spcBef>
                <a:spcPts val="970"/>
              </a:spcBef>
              <a:spcAft>
                <a:spcPts val="0"/>
              </a:spcAft>
              <a:buSzPct val="91999"/>
              <a:buChar char="◼"/>
            </a:pPr>
            <a:r>
              <a:rPr lang="en" sz="2000">
                <a:solidFill>
                  <a:schemeClr val="dk1"/>
                </a:solidFill>
              </a:rPr>
              <a:t>HVeV Run 5 @CUTE</a:t>
            </a:r>
            <a:endParaRPr sz="2000">
              <a:solidFill>
                <a:schemeClr val="dk1"/>
              </a:solidFill>
            </a:endParaRPr>
          </a:p>
          <a:p>
            <a:pPr indent="-304800" lvl="0" marL="539750" rtl="0" algn="l">
              <a:spcBef>
                <a:spcPts val="970"/>
              </a:spcBef>
              <a:spcAft>
                <a:spcPts val="0"/>
              </a:spcAft>
              <a:buSzPct val="91999"/>
              <a:buChar char="◼"/>
            </a:pPr>
            <a:r>
              <a:rPr lang="en" sz="2000">
                <a:solidFill>
                  <a:schemeClr val="dk1"/>
                </a:solidFill>
              </a:rPr>
              <a:t>Device performance characterization: sub-eV energy resolution and single charge sensitivity </a:t>
            </a:r>
            <a:r>
              <a:rPr lang="en" sz="2000">
                <a:solidFill>
                  <a:schemeClr val="accent2"/>
                </a:solidFill>
              </a:rPr>
              <a:t>arXiv:2601.16307 (Jan 2026)</a:t>
            </a:r>
            <a:endParaRPr/>
          </a:p>
          <a:p>
            <a:pPr indent="-304800" lvl="0" marL="539750" rtl="0" algn="l">
              <a:spcBef>
                <a:spcPts val="970"/>
              </a:spcBef>
              <a:spcAft>
                <a:spcPts val="0"/>
              </a:spcAft>
              <a:buSzPct val="91999"/>
              <a:buChar char="◼"/>
            </a:pPr>
            <a:r>
              <a:rPr lang="en" sz="2000">
                <a:solidFill>
                  <a:schemeClr val="dk1"/>
                </a:solidFill>
              </a:rPr>
              <a:t>ERDM search: analysis in final stages</a:t>
            </a:r>
            <a:endParaRPr sz="2000">
              <a:solidFill>
                <a:schemeClr val="dk1"/>
              </a:solidFill>
            </a:endParaRPr>
          </a:p>
          <a:p>
            <a:pPr indent="-304800" lvl="0" marL="304800" rtl="0" algn="l">
              <a:spcBef>
                <a:spcPts val="970"/>
              </a:spcBef>
              <a:spcAft>
                <a:spcPts val="0"/>
              </a:spcAft>
              <a:buSzPct val="91999"/>
              <a:buChar char="◼"/>
            </a:pPr>
            <a:r>
              <a:rPr lang="en" sz="2000"/>
              <a:t>HVeV 2mm 2-channel Prototype Run @NEXUS: data-taking just completed </a:t>
            </a:r>
            <a:endParaRPr sz="2000">
              <a:solidFill>
                <a:schemeClr val="dk1"/>
              </a:solidFill>
            </a:endParaRPr>
          </a:p>
          <a:p>
            <a:pPr indent="-196723" lvl="0" marL="539750" rtl="0" algn="l">
              <a:spcBef>
                <a:spcPts val="970"/>
              </a:spcBef>
              <a:spcAft>
                <a:spcPts val="0"/>
              </a:spcAft>
              <a:buSzPct val="91999"/>
              <a:buNone/>
            </a:pPr>
            <a:r>
              <a:t/>
            </a:r>
            <a:endParaRPr sz="2000"/>
          </a:p>
          <a:p>
            <a:pPr indent="-197923" lvl="0" marL="306000" rtl="0" algn="l">
              <a:spcBef>
                <a:spcPts val="970"/>
              </a:spcBef>
              <a:spcAft>
                <a:spcPts val="0"/>
              </a:spcAft>
              <a:buSzPct val="91999"/>
              <a:buNone/>
            </a:pPr>
            <a:r>
              <a:t/>
            </a:r>
            <a:endParaRPr sz="2000"/>
          </a:p>
        </p:txBody>
      </p:sp>
      <p:sp>
        <p:nvSpPr>
          <p:cNvPr id="341" name="Google Shape;341;p19"/>
          <p:cNvSpPr txBox="1"/>
          <p:nvPr>
            <p:ph idx="12" type="sldNum"/>
          </p:nvPr>
        </p:nvSpPr>
        <p:spPr>
          <a:xfrm>
            <a:off x="11016173" y="6487580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on a bench&#10;&#10;Description automatically generated" id="107" name="Google Shape;10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-1" y="2"/>
            <a:ext cx="12192000" cy="4157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9843" y="4624474"/>
            <a:ext cx="11662347" cy="183650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09" name="Google Shape;109;p2"/>
          <p:cNvSpPr txBox="1"/>
          <p:nvPr>
            <p:ph idx="1" type="body"/>
          </p:nvPr>
        </p:nvSpPr>
        <p:spPr>
          <a:xfrm>
            <a:off x="832115" y="4252876"/>
            <a:ext cx="10812808" cy="337419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76200" spcFirstLastPara="1" rIns="76200" wrap="square" tIns="381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rgbClr val="A4001E"/>
                </a:solidFill>
              </a:rPr>
              <a:t>&gt;130 SCIENTISTS  AT 28 INSTITUTIONS, 6 COUNTRIES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A4001E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A4001E"/>
              </a:solidFill>
            </a:endParaRPr>
          </a:p>
        </p:txBody>
      </p:sp>
      <p:sp>
        <p:nvSpPr>
          <p:cNvPr id="110" name="Google Shape;110;p2"/>
          <p:cNvSpPr txBox="1"/>
          <p:nvPr>
            <p:ph idx="12" type="sldNum"/>
          </p:nvPr>
        </p:nvSpPr>
        <p:spPr>
          <a:xfrm>
            <a:off x="9449595" y="6495162"/>
            <a:ext cx="2742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76200" spcFirstLastPara="1" rIns="76200" wrap="square" tIns="38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"/>
          <p:cNvSpPr txBox="1"/>
          <p:nvPr>
            <p:ph type="title"/>
          </p:nvPr>
        </p:nvSpPr>
        <p:spPr>
          <a:xfrm>
            <a:off x="-1" y="3335626"/>
            <a:ext cx="12191999" cy="821751"/>
          </a:xfrm>
          <a:prstGeom prst="rect">
            <a:avLst/>
          </a:prstGeom>
          <a:solidFill>
            <a:srgbClr val="000000">
              <a:alpha val="54509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38100" lIns="76200" spcFirstLastPara="1" rIns="76200" wrap="square" tIns="381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001E"/>
              </a:buClr>
              <a:buSzPts val="3334"/>
              <a:buFont typeface="Gill Sans"/>
              <a:buNone/>
            </a:pPr>
            <a:r>
              <a:rPr lang="en" sz="3067">
                <a:solidFill>
                  <a:schemeClr val="lt1"/>
                </a:solidFill>
              </a:rPr>
              <a:t>THE SUPERCDMS COLLABORATION</a:t>
            </a:r>
            <a:br>
              <a:rPr lang="en">
                <a:solidFill>
                  <a:schemeClr val="lt1"/>
                </a:solidFill>
              </a:rPr>
            </a:br>
            <a:r>
              <a:rPr lang="en" sz="1467">
                <a:solidFill>
                  <a:schemeClr val="lt1"/>
                </a:solidFill>
              </a:rPr>
              <a:t>2025 SUMMER COLLABORATION MEETING AT UNIVERSITY OF SOUTH DAKOTA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0"/>
          <p:cNvSpPr txBox="1"/>
          <p:nvPr>
            <p:ph type="title"/>
          </p:nvPr>
        </p:nvSpPr>
        <p:spPr>
          <a:xfrm>
            <a:off x="536222" y="471079"/>
            <a:ext cx="11029616" cy="11928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"/>
              <a:t>Event reconstruction:  “N channels x M templates” Optimal Filter with machine-learning boost, validated on old CDMSlite data </a:t>
            </a:r>
            <a:endParaRPr/>
          </a:p>
        </p:txBody>
      </p:sp>
      <p:sp>
        <p:nvSpPr>
          <p:cNvPr id="347" name="Google Shape;347;p20"/>
          <p:cNvSpPr txBox="1"/>
          <p:nvPr>
            <p:ph idx="12" type="sldNum"/>
          </p:nvPr>
        </p:nvSpPr>
        <p:spPr>
          <a:xfrm>
            <a:off x="9968" y="6456250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8" name="Google Shape;34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222" y="1839020"/>
            <a:ext cx="7558467" cy="207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96910" y="3833417"/>
            <a:ext cx="3850119" cy="294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74217" y="4007451"/>
            <a:ext cx="5729667" cy="281392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0"/>
          <p:cNvSpPr/>
          <p:nvPr/>
        </p:nvSpPr>
        <p:spPr>
          <a:xfrm>
            <a:off x="8585541" y="2123422"/>
            <a:ext cx="336279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Goal: accounting for correlated noise between channels and for position-dependent variations in pulse shape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"/>
          <p:cNvSpPr txBox="1"/>
          <p:nvPr>
            <p:ph type="title"/>
          </p:nvPr>
        </p:nvSpPr>
        <p:spPr>
          <a:xfrm>
            <a:off x="536222" y="471079"/>
            <a:ext cx="11029616" cy="676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"/>
              <a:t>HVeV Run 4 @NEXUS: Si calibration using Compton steps</a:t>
            </a:r>
            <a:endParaRPr/>
          </a:p>
        </p:txBody>
      </p:sp>
      <p:pic>
        <p:nvPicPr>
          <p:cNvPr id="357" name="Google Shape;35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9804" y="4007152"/>
            <a:ext cx="3725289" cy="2826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97626" y="3966698"/>
            <a:ext cx="4236906" cy="290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66592" y="1396353"/>
            <a:ext cx="6539405" cy="263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0051" y="3954307"/>
            <a:ext cx="3652363" cy="2867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0051" y="1211279"/>
            <a:ext cx="3652363" cy="2768491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1"/>
          <p:cNvSpPr txBox="1"/>
          <p:nvPr>
            <p:ph idx="12" type="sldNum"/>
          </p:nvPr>
        </p:nvSpPr>
        <p:spPr>
          <a:xfrm>
            <a:off x="9968" y="6456250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3" name="Google Shape;363;p21"/>
          <p:cNvSpPr txBox="1"/>
          <p:nvPr/>
        </p:nvSpPr>
        <p:spPr>
          <a:xfrm>
            <a:off x="2283816" y="2825628"/>
            <a:ext cx="181381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Simulated energy deposition spectrum: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GEANT4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1"/>
          <p:cNvSpPr txBox="1"/>
          <p:nvPr/>
        </p:nvSpPr>
        <p:spPr>
          <a:xfrm>
            <a:off x="1778882" y="5108449"/>
            <a:ext cx="181381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Simulated energy deposition spectrum: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1"/>
          <p:cNvSpPr txBox="1"/>
          <p:nvPr/>
        </p:nvSpPr>
        <p:spPr>
          <a:xfrm>
            <a:off x="4866591" y="1168767"/>
            <a:ext cx="6539405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Simultaneous fit of datasets for L-steps: Compton + LEE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1"/>
          <p:cNvSpPr txBox="1"/>
          <p:nvPr/>
        </p:nvSpPr>
        <p:spPr>
          <a:xfrm>
            <a:off x="5103793" y="4466940"/>
            <a:ext cx="181381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Fit near K-shell step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42435" y="4118120"/>
            <a:ext cx="1430758" cy="969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 txBox="1"/>
          <p:nvPr>
            <p:ph type="title"/>
          </p:nvPr>
        </p:nvSpPr>
        <p:spPr>
          <a:xfrm>
            <a:off x="581192" y="702156"/>
            <a:ext cx="11029616" cy="676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"/>
              <a:t>HVeV Run 4 @NEXUS: ERDM searches</a:t>
            </a:r>
            <a:endParaRPr/>
          </a:p>
        </p:txBody>
      </p:sp>
      <p:sp>
        <p:nvSpPr>
          <p:cNvPr id="373" name="Google Shape;373;p22"/>
          <p:cNvSpPr txBox="1"/>
          <p:nvPr>
            <p:ph idx="12" type="sldNum"/>
          </p:nvPr>
        </p:nvSpPr>
        <p:spPr>
          <a:xfrm>
            <a:off x="11084554" y="6492875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4" name="Google Shape;37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8222" y="2983043"/>
            <a:ext cx="4013778" cy="26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960" y="1421689"/>
            <a:ext cx="7983916" cy="5436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3"/>
          <p:cNvSpPr txBox="1"/>
          <p:nvPr>
            <p:ph type="title"/>
          </p:nvPr>
        </p:nvSpPr>
        <p:spPr>
          <a:xfrm>
            <a:off x="536222" y="471079"/>
            <a:ext cx="11029616" cy="676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"/>
              <a:t>HV Tower test at CUTE: Ge Calibration results</a:t>
            </a:r>
            <a:endParaRPr/>
          </a:p>
        </p:txBody>
      </p:sp>
      <p:sp>
        <p:nvSpPr>
          <p:cNvPr id="381" name="Google Shape;381;p23"/>
          <p:cNvSpPr txBox="1"/>
          <p:nvPr>
            <p:ph idx="12" type="sldNum"/>
          </p:nvPr>
        </p:nvSpPr>
        <p:spPr>
          <a:xfrm>
            <a:off x="11020925" y="6441909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2" name="Google Shape;38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94953" y="160709"/>
            <a:ext cx="4653431" cy="293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928" y="4132313"/>
            <a:ext cx="4730068" cy="267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2928" y="1222680"/>
            <a:ext cx="4730807" cy="2644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0883" y="3188664"/>
            <a:ext cx="3958239" cy="3450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4"/>
          <p:cNvSpPr txBox="1"/>
          <p:nvPr>
            <p:ph type="title"/>
          </p:nvPr>
        </p:nvSpPr>
        <p:spPr>
          <a:xfrm>
            <a:off x="581191" y="612216"/>
            <a:ext cx="11021195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"/>
              <a:t>HVeV Run 5 @CUTE: device characterization, in comparison to run at SLAC surface facility</a:t>
            </a:r>
            <a:endParaRPr/>
          </a:p>
        </p:txBody>
      </p:sp>
      <p:sp>
        <p:nvSpPr>
          <p:cNvPr id="391" name="Google Shape;391;p24"/>
          <p:cNvSpPr txBox="1"/>
          <p:nvPr>
            <p:ph idx="12" type="sldNum"/>
          </p:nvPr>
        </p:nvSpPr>
        <p:spPr>
          <a:xfrm>
            <a:off x="54938" y="6409948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2" name="Google Shape;39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9915" y="4325190"/>
            <a:ext cx="4505325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38009" y="1209056"/>
            <a:ext cx="4448175" cy="3000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4" name="Google Shape;394;p24"/>
          <p:cNvGrpSpPr/>
          <p:nvPr/>
        </p:nvGrpSpPr>
        <p:grpSpPr>
          <a:xfrm>
            <a:off x="4770854" y="1834453"/>
            <a:ext cx="1990725" cy="2019300"/>
            <a:chOff x="4770854" y="1834453"/>
            <a:chExt cx="1990725" cy="2019300"/>
          </a:xfrm>
        </p:grpSpPr>
        <p:pic>
          <p:nvPicPr>
            <p:cNvPr id="395" name="Google Shape;395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770854" y="1834453"/>
              <a:ext cx="1990725" cy="201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6" name="Google Shape;396;p24"/>
            <p:cNvSpPr txBox="1"/>
            <p:nvPr/>
          </p:nvSpPr>
          <p:spPr>
            <a:xfrm>
              <a:off x="5255772" y="2270960"/>
              <a:ext cx="11432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NFC   NFH</a:t>
              </a:r>
              <a:endParaRPr b="1" sz="1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397" name="Google Shape;397;p24"/>
          <p:cNvPicPr preferRelativeResize="0"/>
          <p:nvPr/>
        </p:nvPicPr>
        <p:blipFill rotWithShape="1">
          <a:blip r:embed="rId6">
            <a:alphaModFix/>
          </a:blip>
          <a:srcRect b="0" l="17285" r="0" t="0"/>
          <a:stretch/>
        </p:blipFill>
        <p:spPr>
          <a:xfrm>
            <a:off x="174230" y="4599625"/>
            <a:ext cx="3224870" cy="1788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24"/>
          <p:cNvGrpSpPr/>
          <p:nvPr/>
        </p:nvGrpSpPr>
        <p:grpSpPr>
          <a:xfrm>
            <a:off x="54938" y="1688723"/>
            <a:ext cx="3737573" cy="2852739"/>
            <a:chOff x="54938" y="1688723"/>
            <a:chExt cx="3737573" cy="2852739"/>
          </a:xfrm>
        </p:grpSpPr>
        <p:pic>
          <p:nvPicPr>
            <p:cNvPr id="399" name="Google Shape;399;p2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4938" y="1688723"/>
              <a:ext cx="3737573" cy="28451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0" name="Google Shape;400;p24"/>
            <p:cNvSpPr txBox="1"/>
            <p:nvPr/>
          </p:nvSpPr>
          <p:spPr>
            <a:xfrm>
              <a:off x="722751" y="4264463"/>
              <a:ext cx="2803161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 Bias Point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24"/>
          <p:cNvGrpSpPr/>
          <p:nvPr/>
        </p:nvGrpSpPr>
        <p:grpSpPr>
          <a:xfrm>
            <a:off x="3540902" y="4062190"/>
            <a:ext cx="3827211" cy="2791661"/>
            <a:chOff x="3540902" y="4062190"/>
            <a:chExt cx="3827211" cy="2791661"/>
          </a:xfrm>
        </p:grpSpPr>
        <p:pic>
          <p:nvPicPr>
            <p:cNvPr id="402" name="Google Shape;402;p2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540902" y="4062190"/>
              <a:ext cx="3827211" cy="2775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24"/>
            <p:cNvSpPr txBox="1"/>
            <p:nvPr/>
          </p:nvSpPr>
          <p:spPr>
            <a:xfrm>
              <a:off x="4334655" y="6576852"/>
              <a:ext cx="2803161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 Bias Point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5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"/>
              <a:t>HVeV Run 5 @CUTE:  analysis underway for ERDM search</a:t>
            </a:r>
            <a:endParaRPr/>
          </a:p>
        </p:txBody>
      </p:sp>
      <p:pic>
        <p:nvPicPr>
          <p:cNvPr id="409" name="Google Shape;409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6623" r="9309" t="9785"/>
          <a:stretch/>
        </p:blipFill>
        <p:spPr>
          <a:xfrm>
            <a:off x="4948054" y="2032980"/>
            <a:ext cx="7134018" cy="412229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5"/>
          <p:cNvSpPr txBox="1"/>
          <p:nvPr>
            <p:ph idx="12" type="sldNum"/>
          </p:nvPr>
        </p:nvSpPr>
        <p:spPr>
          <a:xfrm>
            <a:off x="54938" y="6409948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1" name="Google Shape;41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478" y="2032980"/>
            <a:ext cx="4548134" cy="3678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6"/>
          <p:cNvSpPr txBox="1"/>
          <p:nvPr>
            <p:ph type="title"/>
          </p:nvPr>
        </p:nvSpPr>
        <p:spPr>
          <a:xfrm>
            <a:off x="476848" y="836265"/>
            <a:ext cx="63588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50" lIns="57125" spcFirstLastPara="1" rIns="57125" wrap="square" tIns="28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"/>
              <a:t>NEXUS facility: preparation for Ge HV energy calibration campaigns</a:t>
            </a:r>
            <a:endParaRPr/>
          </a:p>
        </p:txBody>
      </p:sp>
      <p:pic>
        <p:nvPicPr>
          <p:cNvPr id="417" name="Google Shape;41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5050" y="2800902"/>
            <a:ext cx="5456640" cy="404296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6"/>
          <p:cNvSpPr txBox="1"/>
          <p:nvPr>
            <p:ph idx="1" type="body"/>
          </p:nvPr>
        </p:nvSpPr>
        <p:spPr>
          <a:xfrm>
            <a:off x="476848" y="1778733"/>
            <a:ext cx="6238200" cy="56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50" lIns="57125" spcFirstLastPara="1" rIns="57125" wrap="square" tIns="2855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656"/>
              <a:buNone/>
            </a:pPr>
            <a:r>
              <a:rPr lang="en"/>
              <a:t>Single HV detector installed in a Tower at SNOLAB </a:t>
            </a:r>
            <a:r>
              <a:rPr i="1" lang="en"/>
              <a:t>- Jan. 2026.</a:t>
            </a:r>
            <a:endParaRPr i="1"/>
          </a:p>
          <a:p>
            <a:pPr indent="-406389" lvl="0" marL="609584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Planning shipment to Fermilab and installation in NEXUS test stand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656"/>
              <a:buNone/>
            </a:pPr>
            <a:r>
              <a:rPr lang="en"/>
              <a:t>Backing Array at Northwestern:</a:t>
            </a:r>
            <a:endParaRPr/>
          </a:p>
          <a:p>
            <a:pPr indent="-406389" lvl="0" marL="609584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i="1" lang="en"/>
              <a:t>First data with beam array - Fall 2025</a:t>
            </a:r>
            <a:endParaRPr i="1"/>
          </a:p>
          <a:p>
            <a:pPr indent="-406389" lvl="0" marL="609584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Integration of full array now complete</a:t>
            </a:r>
            <a:endParaRPr/>
          </a:p>
          <a:p>
            <a:pPr indent="-406389" lvl="0" marL="609584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Trigger settings need optimization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656"/>
              <a:buNone/>
            </a:pPr>
            <a:r>
              <a:rPr lang="en"/>
              <a:t>DD generator Commissioning:</a:t>
            </a:r>
            <a:endParaRPr/>
          </a:p>
          <a:p>
            <a:pPr indent="-406389" lvl="0" marL="609584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Operational since late 2024</a:t>
            </a:r>
            <a:endParaRPr/>
          </a:p>
          <a:p>
            <a:pPr indent="-406389" lvl="0" marL="609584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Electrical issues resolved Jan. 2026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656"/>
              <a:buNone/>
            </a:pPr>
            <a:r>
              <a:rPr lang="en"/>
              <a:t>Full integration underway:</a:t>
            </a:r>
            <a:endParaRPr/>
          </a:p>
          <a:p>
            <a:pPr indent="-406389" lvl="0" marL="609584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Check alignment of the DD generator.</a:t>
            </a:r>
            <a:endParaRPr/>
          </a:p>
          <a:p>
            <a:pPr indent="-406389" lvl="0" marL="609584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Installation of tower and backing array at NEXUS</a:t>
            </a:r>
            <a:endParaRPr/>
          </a:p>
          <a:p>
            <a:pPr indent="-406389" lvl="0" marL="609584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Commissioning in Spring</a:t>
            </a:r>
            <a:endParaRPr/>
          </a:p>
        </p:txBody>
      </p:sp>
      <p:sp>
        <p:nvSpPr>
          <p:cNvPr id="419" name="Google Shape;419;p26"/>
          <p:cNvSpPr txBox="1"/>
          <p:nvPr>
            <p:ph idx="12" type="sldNum"/>
          </p:nvPr>
        </p:nvSpPr>
        <p:spPr>
          <a:xfrm>
            <a:off x="136900" y="6478668"/>
            <a:ext cx="274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50" lIns="57125" spcFirstLastPara="1" rIns="57125" wrap="square" tIns="28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20" name="Google Shape;420;p26"/>
          <p:cNvGrpSpPr/>
          <p:nvPr/>
        </p:nvGrpSpPr>
        <p:grpSpPr>
          <a:xfrm>
            <a:off x="7282641" y="466517"/>
            <a:ext cx="2052900" cy="2111499"/>
            <a:chOff x="9927333" y="138433"/>
            <a:chExt cx="2052900" cy="2111499"/>
          </a:xfrm>
        </p:grpSpPr>
        <p:pic>
          <p:nvPicPr>
            <p:cNvPr id="421" name="Google Shape;421;p26"/>
            <p:cNvPicPr preferRelativeResize="0"/>
            <p:nvPr/>
          </p:nvPicPr>
          <p:blipFill rotWithShape="1">
            <a:blip r:embed="rId4">
              <a:alphaModFix/>
            </a:blip>
            <a:srcRect b="4013" l="0" r="0" t="6203"/>
            <a:stretch/>
          </p:blipFill>
          <p:spPr>
            <a:xfrm>
              <a:off x="9971133" y="138433"/>
              <a:ext cx="1872400" cy="2111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26"/>
            <p:cNvSpPr txBox="1"/>
            <p:nvPr/>
          </p:nvSpPr>
          <p:spPr>
            <a:xfrm>
              <a:off x="9927333" y="170933"/>
              <a:ext cx="2052900" cy="513900"/>
            </a:xfrm>
            <a:prstGeom prst="rect">
              <a:avLst/>
            </a:prstGeom>
            <a:solidFill>
              <a:srgbClr val="7F7F7F">
                <a:alpha val="30199"/>
              </a:srgbClr>
            </a:solidFill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33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Tower Preparation</a:t>
              </a:r>
              <a:endParaRPr sz="1333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423" name="Google Shape;423;p26"/>
          <p:cNvGrpSpPr/>
          <p:nvPr/>
        </p:nvGrpSpPr>
        <p:grpSpPr>
          <a:xfrm>
            <a:off x="9527404" y="578232"/>
            <a:ext cx="2302200" cy="1888067"/>
            <a:chOff x="9721900" y="2389400"/>
            <a:chExt cx="2302200" cy="1888067"/>
          </a:xfrm>
        </p:grpSpPr>
        <p:pic>
          <p:nvPicPr>
            <p:cNvPr id="424" name="Google Shape;424;p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721900" y="2389400"/>
              <a:ext cx="2302200" cy="18880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5" name="Google Shape;425;p26"/>
            <p:cNvSpPr txBox="1"/>
            <p:nvPr/>
          </p:nvSpPr>
          <p:spPr>
            <a:xfrm>
              <a:off x="9867267" y="3720733"/>
              <a:ext cx="1655700" cy="437700"/>
            </a:xfrm>
            <a:prstGeom prst="rect">
              <a:avLst/>
            </a:prstGeom>
            <a:solidFill>
              <a:srgbClr val="7F7F7F">
                <a:alpha val="30199"/>
              </a:srgbClr>
            </a:solidFill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33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Beam Array Data</a:t>
              </a:r>
              <a:endParaRPr sz="1333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bdc9af6714_0_0"/>
          <p:cNvSpPr txBox="1"/>
          <p:nvPr>
            <p:ph idx="12" type="sldNum"/>
          </p:nvPr>
        </p:nvSpPr>
        <p:spPr>
          <a:xfrm>
            <a:off x="136900" y="6478668"/>
            <a:ext cx="274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50" lIns="57125" spcFirstLastPara="1" rIns="57125" wrap="square" tIns="28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1" name="Google Shape;431;g3bdc9af6714_0_0"/>
          <p:cNvSpPr txBox="1"/>
          <p:nvPr>
            <p:ph type="title"/>
          </p:nvPr>
        </p:nvSpPr>
        <p:spPr>
          <a:xfrm>
            <a:off x="476848" y="836265"/>
            <a:ext cx="63588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50" lIns="57125" spcFirstLastPara="1" rIns="57125" wrap="square" tIns="28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"/>
              <a:t>Conclusion 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"/>
              <a:t>Or, the Beginning!</a:t>
            </a:r>
            <a:endParaRPr/>
          </a:p>
        </p:txBody>
      </p:sp>
      <p:sp>
        <p:nvSpPr>
          <p:cNvPr id="432" name="Google Shape;432;g3bdc9af6714_0_0"/>
          <p:cNvSpPr txBox="1"/>
          <p:nvPr>
            <p:ph idx="1" type="body"/>
          </p:nvPr>
        </p:nvSpPr>
        <p:spPr>
          <a:xfrm>
            <a:off x="386325" y="1910675"/>
            <a:ext cx="12033000" cy="47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4763" lvl="0" marL="306000" rtl="0" algn="l">
              <a:spcBef>
                <a:spcPts val="0"/>
              </a:spcBef>
              <a:spcAft>
                <a:spcPts val="0"/>
              </a:spcAft>
              <a:buSzPts val="1840"/>
              <a:buChar char="◼"/>
            </a:pPr>
            <a:r>
              <a:rPr lang="en" sz="2000">
                <a:solidFill>
                  <a:schemeClr val="dk1"/>
                </a:solidFill>
              </a:rPr>
              <a:t>SuperCDMS SNOLAB commissioning over the next few months</a:t>
            </a:r>
            <a:endParaRPr sz="2000">
              <a:solidFill>
                <a:schemeClr val="dk1"/>
              </a:solidFill>
            </a:endParaRPr>
          </a:p>
          <a:p>
            <a:pPr indent="-314763" lvl="0" marL="306000" rtl="0" algn="l">
              <a:spcBef>
                <a:spcPts val="0"/>
              </a:spcBef>
              <a:spcAft>
                <a:spcPts val="0"/>
              </a:spcAft>
              <a:buSzPts val="1840"/>
              <a:buChar char="◼"/>
            </a:pPr>
            <a:r>
              <a:rPr lang="en" sz="2000">
                <a:solidFill>
                  <a:schemeClr val="dk1"/>
                </a:solidFill>
              </a:rPr>
              <a:t>Stay tuned for first science-quality dataset by the end of the year!</a:t>
            </a:r>
            <a:endParaRPr sz="2000">
              <a:solidFill>
                <a:schemeClr val="dk1"/>
              </a:solidFill>
            </a:endParaRPr>
          </a:p>
          <a:p>
            <a:pPr indent="-324923" lvl="0" marL="30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◼"/>
            </a:pPr>
            <a:r>
              <a:rPr lang="en" sz="2000">
                <a:solidFill>
                  <a:schemeClr val="dk1"/>
                </a:solidFill>
              </a:rPr>
              <a:t>And we’re still learning from test facility runs – about detector response, low-energy backgrounds, etc.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Thanks to SNOLAB for hugely valuable assistance in completing I&amp;I ! </a:t>
            </a:r>
            <a:endParaRPr sz="2000">
              <a:solidFill>
                <a:schemeClr val="dk1"/>
              </a:solidFill>
            </a:endParaRPr>
          </a:p>
          <a:p>
            <a:pPr indent="-196723" lvl="0" marL="539750" rtl="0" algn="l">
              <a:spcBef>
                <a:spcPts val="970"/>
              </a:spcBef>
              <a:spcAft>
                <a:spcPts val="0"/>
              </a:spcAft>
              <a:buSzPts val="1840"/>
              <a:buNone/>
            </a:pPr>
            <a:r>
              <a:t/>
            </a:r>
            <a:endParaRPr sz="2000"/>
          </a:p>
          <a:p>
            <a:pPr indent="-197923" lvl="0" marL="306000" rtl="0" algn="l">
              <a:spcBef>
                <a:spcPts val="970"/>
              </a:spcBef>
              <a:spcAft>
                <a:spcPts val="0"/>
              </a:spcAft>
              <a:buSzPts val="1840"/>
              <a:buNone/>
            </a:pPr>
            <a:r>
              <a:t/>
            </a:r>
            <a:endParaRPr sz="2000"/>
          </a:p>
        </p:txBody>
      </p:sp>
      <p:pic>
        <p:nvPicPr>
          <p:cNvPr id="433" name="Google Shape;433;g3bdc9af6714_0_0" title="PXL_20251013_161640675.jpg"/>
          <p:cNvPicPr preferRelativeResize="0"/>
          <p:nvPr/>
        </p:nvPicPr>
        <p:blipFill rotWithShape="1">
          <a:blip r:embed="rId3">
            <a:alphaModFix/>
          </a:blip>
          <a:srcRect b="18719" l="0" r="0" t="0"/>
          <a:stretch/>
        </p:blipFill>
        <p:spPr>
          <a:xfrm>
            <a:off x="1439959" y="3744300"/>
            <a:ext cx="2742301" cy="286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3bdc9af6714_0_0" title="PXL_20251219_201633603.jpg"/>
          <p:cNvPicPr preferRelativeResize="0"/>
          <p:nvPr/>
        </p:nvPicPr>
        <p:blipFill rotWithShape="1">
          <a:blip r:embed="rId4">
            <a:alphaModFix/>
          </a:blip>
          <a:srcRect b="30598" l="0" r="15167" t="0"/>
          <a:stretch/>
        </p:blipFill>
        <p:spPr>
          <a:xfrm>
            <a:off x="4559234" y="3750925"/>
            <a:ext cx="2637024" cy="286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3bdc9af6714_0_0" title="PXL_20260204_190436166.jpg"/>
          <p:cNvPicPr preferRelativeResize="0"/>
          <p:nvPr/>
        </p:nvPicPr>
        <p:blipFill rotWithShape="1">
          <a:blip r:embed="rId5">
            <a:alphaModFix/>
          </a:blip>
          <a:srcRect b="2324" l="0" r="5669" t="4322"/>
          <a:stretch/>
        </p:blipFill>
        <p:spPr>
          <a:xfrm>
            <a:off x="7573225" y="3744300"/>
            <a:ext cx="3845540" cy="286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"/>
              <a:t>Multiple test facilities, channels, and R&amp;D programs provide science leading to SuperCDMS SNOLAB</a:t>
            </a:r>
            <a:endParaRPr/>
          </a:p>
        </p:txBody>
      </p:sp>
      <p:pic>
        <p:nvPicPr>
          <p:cNvPr id="118" name="Google Shape;118;p3"/>
          <p:cNvPicPr preferRelativeResize="0"/>
          <p:nvPr/>
        </p:nvPicPr>
        <p:blipFill rotWithShape="1">
          <a:blip r:embed="rId3">
            <a:alphaModFix/>
          </a:blip>
          <a:srcRect b="7857" l="0" r="91198" t="10081"/>
          <a:stretch/>
        </p:blipFill>
        <p:spPr>
          <a:xfrm>
            <a:off x="434892" y="2121500"/>
            <a:ext cx="702074" cy="414438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/>
          <p:nvPr/>
        </p:nvSpPr>
        <p:spPr>
          <a:xfrm>
            <a:off x="1304144" y="2854018"/>
            <a:ext cx="2443397" cy="1912856"/>
          </a:xfrm>
          <a:prstGeom prst="rect">
            <a:avLst/>
          </a:prstGeom>
          <a:noFill/>
          <a:ln cap="rnd" cmpd="sng" w="222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2164429" y="2057003"/>
            <a:ext cx="5093232" cy="573770"/>
          </a:xfrm>
          <a:prstGeom prst="rect">
            <a:avLst/>
          </a:prstGeom>
          <a:noFill/>
          <a:ln cap="rnd" cmpd="sng" w="222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21" name="Google Shape;121;p3"/>
          <p:cNvGrpSpPr/>
          <p:nvPr/>
        </p:nvGrpSpPr>
        <p:grpSpPr>
          <a:xfrm>
            <a:off x="8781556" y="2933921"/>
            <a:ext cx="3388952" cy="1231106"/>
            <a:chOff x="9336189" y="2933921"/>
            <a:chExt cx="3071873" cy="1231106"/>
          </a:xfrm>
        </p:grpSpPr>
        <p:sp>
          <p:nvSpPr>
            <p:cNvPr id="122" name="Google Shape;122;p3"/>
            <p:cNvSpPr/>
            <p:nvPr/>
          </p:nvSpPr>
          <p:spPr>
            <a:xfrm>
              <a:off x="9336189" y="2997635"/>
              <a:ext cx="653645" cy="271883"/>
            </a:xfrm>
            <a:prstGeom prst="rect">
              <a:avLst/>
            </a:prstGeom>
            <a:noFill/>
            <a:ln cap="rnd" cmpd="sng" w="22225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9336189" y="3826973"/>
              <a:ext cx="653645" cy="271883"/>
            </a:xfrm>
            <a:prstGeom prst="rect">
              <a:avLst/>
            </a:prstGeom>
            <a:noFill/>
            <a:ln cap="rnd" cmpd="sng" w="222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C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4" name="Google Shape;124;p3"/>
            <p:cNvSpPr txBox="1"/>
            <p:nvPr/>
          </p:nvSpPr>
          <p:spPr>
            <a:xfrm>
              <a:off x="10114567" y="2933921"/>
              <a:ext cx="2293495" cy="1231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Operational</a:t>
              </a:r>
              <a:endPara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indent="0" lvl="0" marL="0" marR="0" rtl="0" algn="l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indent="0" lvl="0" marL="0" marR="0" rtl="0" algn="l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Commissioning</a:t>
              </a:r>
              <a:endPara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25" name="Google Shape;125;p3"/>
          <p:cNvSpPr txBox="1"/>
          <p:nvPr>
            <p:ph idx="12" type="sldNum"/>
          </p:nvPr>
        </p:nvSpPr>
        <p:spPr>
          <a:xfrm>
            <a:off x="54938" y="6409948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3"/>
          <p:cNvSpPr txBox="1"/>
          <p:nvPr/>
        </p:nvSpPr>
        <p:spPr>
          <a:xfrm>
            <a:off x="1590711" y="4365054"/>
            <a:ext cx="19912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NEXUS @FNAL</a:t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27" name="Google Shape;127;p3"/>
          <p:cNvGrpSpPr/>
          <p:nvPr/>
        </p:nvGrpSpPr>
        <p:grpSpPr>
          <a:xfrm>
            <a:off x="2394933" y="4991725"/>
            <a:ext cx="2778260" cy="1688008"/>
            <a:chOff x="3564164" y="4991725"/>
            <a:chExt cx="2778260" cy="1688008"/>
          </a:xfrm>
        </p:grpSpPr>
        <p:sp>
          <p:nvSpPr>
            <p:cNvPr id="128" name="Google Shape;128;p3"/>
            <p:cNvSpPr/>
            <p:nvPr/>
          </p:nvSpPr>
          <p:spPr>
            <a:xfrm>
              <a:off x="3564164" y="4991725"/>
              <a:ext cx="2688320" cy="1671003"/>
            </a:xfrm>
            <a:prstGeom prst="rect">
              <a:avLst/>
            </a:prstGeom>
            <a:solidFill>
              <a:schemeClr val="lt1"/>
            </a:solidFill>
            <a:ln cap="rnd" cmpd="sng" w="22225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129" name="Google Shape;129;p3"/>
            <p:cNvPicPr preferRelativeResize="0"/>
            <p:nvPr/>
          </p:nvPicPr>
          <p:blipFill rotWithShape="1">
            <a:blip r:embed="rId4">
              <a:alphaModFix/>
            </a:blip>
            <a:srcRect b="0" l="4877" r="3326" t="0"/>
            <a:stretch/>
          </p:blipFill>
          <p:spPr>
            <a:xfrm>
              <a:off x="3711607" y="5066675"/>
              <a:ext cx="2375066" cy="1364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3"/>
            <p:cNvSpPr txBox="1"/>
            <p:nvPr/>
          </p:nvSpPr>
          <p:spPr>
            <a:xfrm>
              <a:off x="3654104" y="6310401"/>
              <a:ext cx="26883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SuperCDMS SNOLAB</a:t>
              </a:r>
              <a:endParaRPr b="1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31" name="Google Shape;131;p3"/>
          <p:cNvSpPr txBox="1"/>
          <p:nvPr/>
        </p:nvSpPr>
        <p:spPr>
          <a:xfrm>
            <a:off x="3482923" y="2166897"/>
            <a:ext cx="25765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Surface R&amp;D Facilities</a:t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32" name="Google Shape;132;p3"/>
          <p:cNvGrpSpPr/>
          <p:nvPr/>
        </p:nvGrpSpPr>
        <p:grpSpPr>
          <a:xfrm>
            <a:off x="5355841" y="3888332"/>
            <a:ext cx="2236452" cy="1927848"/>
            <a:chOff x="5565701" y="2854017"/>
            <a:chExt cx="2236452" cy="1927848"/>
          </a:xfrm>
        </p:grpSpPr>
        <p:sp>
          <p:nvSpPr>
            <p:cNvPr id="133" name="Google Shape;133;p3"/>
            <p:cNvSpPr/>
            <p:nvPr/>
          </p:nvSpPr>
          <p:spPr>
            <a:xfrm>
              <a:off x="5565701" y="2854017"/>
              <a:ext cx="2176072" cy="1912857"/>
            </a:xfrm>
            <a:prstGeom prst="rect">
              <a:avLst/>
            </a:prstGeom>
            <a:noFill/>
            <a:ln cap="rnd" cmpd="sng" w="22225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4" name="Google Shape;134;p3"/>
            <p:cNvSpPr txBox="1"/>
            <p:nvPr/>
          </p:nvSpPr>
          <p:spPr>
            <a:xfrm>
              <a:off x="5624954" y="4412533"/>
              <a:ext cx="21771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CUTE @SNOLAB</a:t>
              </a:r>
              <a:endParaRPr b="1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135" name="Google Shape;135;p3"/>
            <p:cNvPicPr preferRelativeResize="0"/>
            <p:nvPr/>
          </p:nvPicPr>
          <p:blipFill rotWithShape="1">
            <a:blip r:embed="rId3">
              <a:alphaModFix/>
            </a:blip>
            <a:srcRect b="33370" l="66899" r="4520" t="30461"/>
            <a:stretch/>
          </p:blipFill>
          <p:spPr>
            <a:xfrm>
              <a:off x="5740631" y="2936058"/>
              <a:ext cx="1892076" cy="15160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6" name="Google Shape;13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4597" y="2998666"/>
            <a:ext cx="2347010" cy="135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41" y="1923365"/>
            <a:ext cx="12192000" cy="492918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/>
          <p:nvPr/>
        </p:nvSpPr>
        <p:spPr>
          <a:xfrm>
            <a:off x="9284104" y="3375405"/>
            <a:ext cx="2309000" cy="4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76200" lIns="76200" spcFirstLastPara="1" rIns="76200" wrap="square" tIns="762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Utility Drift with Radon Reduction System </a:t>
            </a:r>
            <a:endParaRPr sz="1467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"/>
          <p:cNvSpPr txBox="1"/>
          <p:nvPr/>
        </p:nvSpPr>
        <p:spPr>
          <a:xfrm>
            <a:off x="7794987" y="2319393"/>
            <a:ext cx="2661251" cy="6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76200" lIns="76200" spcFirstLastPara="1" rIns="76200" wrap="square" tIns="762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Low Radon Clean Room for component assembly</a:t>
            </a:r>
            <a:endParaRPr sz="1467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4"/>
          <p:cNvSpPr txBox="1"/>
          <p:nvPr/>
        </p:nvSpPr>
        <p:spPr>
          <a:xfrm>
            <a:off x="136792" y="2308844"/>
            <a:ext cx="2906211" cy="858022"/>
          </a:xfrm>
          <a:prstGeom prst="rect">
            <a:avLst/>
          </a:prstGeom>
          <a:noFill/>
          <a:ln>
            <a:noFill/>
          </a:ln>
        </p:spPr>
        <p:txBody>
          <a:bodyPr anchorCtr="0" anchor="t" bIns="76200" lIns="76200" spcFirstLastPara="1" rIns="76200" wrap="square" tIns="762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E-Tank provides 50K cooling, houses Electronics, supports Calibration System</a:t>
            </a:r>
            <a:endParaRPr sz="1467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"/>
          <p:cNvSpPr txBox="1"/>
          <p:nvPr/>
        </p:nvSpPr>
        <p:spPr>
          <a:xfrm>
            <a:off x="534341" y="5848060"/>
            <a:ext cx="1663251" cy="4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76200" lIns="76200" spcFirstLastPara="1" rIns="76200" wrap="square" tIns="762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DAQ </a:t>
            </a:r>
            <a:endParaRPr sz="1467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4"/>
          <p:cNvSpPr txBox="1"/>
          <p:nvPr/>
        </p:nvSpPr>
        <p:spPr>
          <a:xfrm>
            <a:off x="6368855" y="5214573"/>
            <a:ext cx="2915251" cy="3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76200" lIns="76200" spcFirstLastPara="1" rIns="76200" wrap="square" tIns="762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Dilution Refrigerator</a:t>
            </a:r>
            <a:endParaRPr sz="1467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5556293" y="5810823"/>
            <a:ext cx="2868179" cy="7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76200" lIns="76200" spcFirstLastPara="1" rIns="76200" wrap="square" tIns="762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Copper Cryostat enclosing Detector Towers</a:t>
            </a:r>
            <a:endParaRPr sz="1467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"/>
          <p:cNvSpPr txBox="1"/>
          <p:nvPr/>
        </p:nvSpPr>
        <p:spPr>
          <a:xfrm>
            <a:off x="3325878" y="6196823"/>
            <a:ext cx="3522751" cy="4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76200" lIns="76200" spcFirstLastPara="1" rIns="76200" wrap="square" tIns="762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Background Shield</a:t>
            </a:r>
            <a:endParaRPr sz="1467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" name="Google Shape;150;p4"/>
          <p:cNvCxnSpPr/>
          <p:nvPr/>
        </p:nvCxnSpPr>
        <p:spPr>
          <a:xfrm rot="10800000">
            <a:off x="3492639" y="5117360"/>
            <a:ext cx="861980" cy="1079463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cxnSp>
      <p:cxnSp>
        <p:nvCxnSpPr>
          <p:cNvPr id="151" name="Google Shape;151;p4"/>
          <p:cNvCxnSpPr>
            <a:stCxn id="148" idx="1"/>
          </p:cNvCxnSpPr>
          <p:nvPr/>
        </p:nvCxnSpPr>
        <p:spPr>
          <a:xfrm rot="10800000">
            <a:off x="3991493" y="4584023"/>
            <a:ext cx="1564800" cy="16128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cxnSp>
      <p:cxnSp>
        <p:nvCxnSpPr>
          <p:cNvPr id="152" name="Google Shape;152;p4"/>
          <p:cNvCxnSpPr>
            <a:stCxn id="147" idx="1"/>
          </p:cNvCxnSpPr>
          <p:nvPr/>
        </p:nvCxnSpPr>
        <p:spPr>
          <a:xfrm rot="10800000">
            <a:off x="5087255" y="3992023"/>
            <a:ext cx="1281600" cy="13743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cxnSp>
      <p:cxnSp>
        <p:nvCxnSpPr>
          <p:cNvPr id="153" name="Google Shape;153;p4"/>
          <p:cNvCxnSpPr>
            <a:stCxn id="145" idx="2"/>
          </p:cNvCxnSpPr>
          <p:nvPr/>
        </p:nvCxnSpPr>
        <p:spPr>
          <a:xfrm>
            <a:off x="1589897" y="3166866"/>
            <a:ext cx="963300" cy="13533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54" name="Google Shape;154;p4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" cap="none"/>
              <a:t>SuperCDMS SNOLAB experiment layout in Ladder Lab</a:t>
            </a:r>
            <a:endParaRPr cap="none"/>
          </a:p>
        </p:txBody>
      </p:sp>
      <p:sp>
        <p:nvSpPr>
          <p:cNvPr id="155" name="Google Shape;155;p4"/>
          <p:cNvSpPr txBox="1"/>
          <p:nvPr>
            <p:ph idx="12" type="sldNum"/>
          </p:nvPr>
        </p:nvSpPr>
        <p:spPr>
          <a:xfrm>
            <a:off x="54938" y="6409948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4</a:t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"/>
              <a:t>Multi-pronged approach:  Test facility results help us maximize discovery reach of SNOLAB experiment</a:t>
            </a:r>
            <a:endParaRPr/>
          </a:p>
        </p:txBody>
      </p:sp>
      <p:sp>
        <p:nvSpPr>
          <p:cNvPr id="161" name="Google Shape;161;p5"/>
          <p:cNvSpPr txBox="1"/>
          <p:nvPr>
            <p:ph idx="12" type="sldNum"/>
          </p:nvPr>
        </p:nvSpPr>
        <p:spPr>
          <a:xfrm>
            <a:off x="54938" y="6409948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2" name="Google Shape;16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833" y="1978889"/>
            <a:ext cx="11677337" cy="4431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68" name="Google Shape;168;p6"/>
          <p:cNvSpPr txBox="1"/>
          <p:nvPr>
            <p:ph idx="1" type="body"/>
          </p:nvPr>
        </p:nvSpPr>
        <p:spPr>
          <a:xfrm>
            <a:off x="581200" y="2180499"/>
            <a:ext cx="11029500" cy="23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06000" lvl="0" marL="306000" rtl="0" algn="l">
              <a:spcBef>
                <a:spcPts val="0"/>
              </a:spcBef>
              <a:spcAft>
                <a:spcPts val="0"/>
              </a:spcAft>
              <a:buSzPts val="2208"/>
              <a:buChar char="◼"/>
            </a:pPr>
            <a:r>
              <a:rPr lang="en" sz="2400"/>
              <a:t>SuperCDMS strategy &amp; science goals</a:t>
            </a:r>
            <a:endParaRPr/>
          </a:p>
          <a:p>
            <a:pPr indent="-306000" lvl="0" marL="306000" rtl="0" algn="l">
              <a:spcBef>
                <a:spcPts val="1080"/>
              </a:spcBef>
              <a:spcAft>
                <a:spcPts val="0"/>
              </a:spcAft>
              <a:buSzPts val="2208"/>
              <a:buChar char="◼"/>
            </a:pPr>
            <a:r>
              <a:rPr lang="en" sz="2400"/>
              <a:t>SuperCDMS SNOLAB Installation &amp; Integration: just completed</a:t>
            </a:r>
            <a:endParaRPr/>
          </a:p>
          <a:p>
            <a:pPr indent="-306000" lvl="0" marL="306000" rtl="0" algn="l">
              <a:spcBef>
                <a:spcPts val="1080"/>
              </a:spcBef>
              <a:spcAft>
                <a:spcPts val="0"/>
              </a:spcAft>
              <a:buSzPts val="2208"/>
              <a:buChar char="◼"/>
            </a:pPr>
            <a:r>
              <a:rPr lang="en" sz="2400"/>
              <a:t>SuperCDMS SNOLAB Commissioning: just began</a:t>
            </a:r>
            <a:endParaRPr/>
          </a:p>
          <a:p>
            <a:pPr indent="-306000" lvl="0" marL="306000" rtl="0" algn="l">
              <a:spcBef>
                <a:spcPts val="1080"/>
              </a:spcBef>
              <a:spcAft>
                <a:spcPts val="0"/>
              </a:spcAft>
              <a:buSzPts val="2208"/>
              <a:buChar char="◼"/>
            </a:pPr>
            <a:r>
              <a:rPr lang="en" sz="2400"/>
              <a:t>Recent publications &amp; in-progress analyses from Test Facilities</a:t>
            </a:r>
            <a:endParaRPr sz="2400"/>
          </a:p>
        </p:txBody>
      </p:sp>
      <p:sp>
        <p:nvSpPr>
          <p:cNvPr id="169" name="Google Shape;169;p6"/>
          <p:cNvSpPr txBox="1"/>
          <p:nvPr>
            <p:ph idx="12" type="sldNum"/>
          </p:nvPr>
        </p:nvSpPr>
        <p:spPr>
          <a:xfrm>
            <a:off x="54938" y="6409948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0" name="Google Shape;170;p6" title="PXL_20251115_00260975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3691" y="4668099"/>
            <a:ext cx="2706099" cy="2037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6" title="PXL_20250614_17525031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2190" y="4668099"/>
            <a:ext cx="2706099" cy="2037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7" name="Google Shape;177;p7"/>
          <p:cNvGraphicFramePr/>
          <p:nvPr/>
        </p:nvGraphicFramePr>
        <p:xfrm>
          <a:off x="399928" y="197447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{641A0F54-3C5A-450F-A74D-7B59BE7DBB92}</a:tableStyleId>
              </a:tblPr>
              <a:tblGrid>
                <a:gridCol w="1360050"/>
                <a:gridCol w="5210450"/>
                <a:gridCol w="4745625"/>
              </a:tblGrid>
              <a:tr h="295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ill Sans"/>
                        <a:buNone/>
                      </a:pPr>
                      <a:r>
                        <a:rPr lang="en" sz="1800" u="none" cap="none" strike="noStrike"/>
                        <a:t>Type</a:t>
                      </a:r>
                      <a:endParaRPr sz="1800" u="none" cap="none" strike="noStrike"/>
                    </a:p>
                  </a:txBody>
                  <a:tcPr marT="45725" marB="457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6210"/>
                        </a:buClr>
                        <a:buSzPts val="1800"/>
                        <a:buFont typeface="Gill Sans"/>
                        <a:buNone/>
                      </a:pPr>
                      <a:r>
                        <a:rPr lang="en" sz="1800" u="none" cap="none" strike="noStrike">
                          <a:solidFill>
                            <a:srgbClr val="BF6210"/>
                          </a:solidFill>
                        </a:rPr>
                        <a:t>Germanium</a:t>
                      </a:r>
                      <a:endParaRPr sz="1600" u="none" cap="none" strike="noStrike">
                        <a:solidFill>
                          <a:srgbClr val="BF6210"/>
                        </a:solidFill>
                      </a:endParaRPr>
                    </a:p>
                  </a:txBody>
                  <a:tcPr marT="45725" marB="457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Gill Sans"/>
                        <a:buNone/>
                      </a:pPr>
                      <a:r>
                        <a:rPr lang="en" sz="1800" u="none" cap="none" strike="noStrike">
                          <a:solidFill>
                            <a:srgbClr val="002060"/>
                          </a:solidFill>
                        </a:rPr>
                        <a:t>Silicon</a:t>
                      </a:r>
                      <a:endParaRPr sz="1600" u="none" cap="none" strike="noStrike">
                        <a:solidFill>
                          <a:srgbClr val="002060"/>
                        </a:solidFill>
                      </a:endParaRPr>
                    </a:p>
                  </a:txBody>
                  <a:tcPr marT="45725" marB="45725" marR="91425" marL="91425">
                    <a:solidFill>
                      <a:schemeClr val="lt1"/>
                    </a:solidFill>
                  </a:tcPr>
                </a:tc>
              </a:tr>
              <a:tr h="61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ill Sans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ill Sans"/>
                        <a:buNone/>
                      </a:pPr>
                      <a:r>
                        <a:rPr lang="en" sz="1800" u="none" cap="none" strike="noStrike"/>
                        <a:t>HV</a:t>
                      </a:r>
                      <a:endParaRPr sz="1600" u="none" cap="none" strike="noStrike"/>
                    </a:p>
                  </a:txBody>
                  <a:tcPr marT="45725" marB="457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ill Sans"/>
                        <a:buNone/>
                      </a:pPr>
                      <a:r>
                        <a:rPr lang="en" sz="1800" u="none" cap="none" strike="noStrike"/>
                        <a:t>Lowest threshold for low mass DM</a:t>
                      </a:r>
                      <a:br>
                        <a:rPr lang="en" sz="1800" u="none" cap="none" strike="noStrike"/>
                      </a:br>
                      <a:r>
                        <a:rPr lang="en" sz="1800" u="none" cap="none" strike="noStrike"/>
                        <a:t>Larger exposure, no </a:t>
                      </a:r>
                      <a:r>
                        <a:rPr baseline="30000" lang="en" sz="1800" u="none" cap="none" strike="noStrike"/>
                        <a:t>32</a:t>
                      </a:r>
                      <a:r>
                        <a:rPr lang="en" sz="1800" u="none" cap="none" strike="noStrike"/>
                        <a:t>Si backgrond</a:t>
                      </a:r>
                      <a:endParaRPr sz="1800" u="none" cap="none" strike="noStrike"/>
                    </a:p>
                  </a:txBody>
                  <a:tcPr marT="45725" marB="457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ill Sans"/>
                        <a:buNone/>
                      </a:pPr>
                      <a:r>
                        <a:rPr lang="en" sz="1800" u="none" cap="none" strike="noStrike"/>
                        <a:t>Lowest threshold for low mass DM</a:t>
                      </a:r>
                      <a:endParaRPr sz="1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ill Sans"/>
                        <a:buNone/>
                      </a:pPr>
                      <a:r>
                        <a:rPr lang="en" sz="1800" u="none" cap="none" strike="noStrike"/>
                        <a:t>Sensitive to lowest DM masses</a:t>
                      </a:r>
                      <a:endParaRPr sz="1800" u="none" cap="none" strike="noStrike"/>
                    </a:p>
                  </a:txBody>
                  <a:tcPr marT="45725" marB="45725" marR="91425" marL="91425"/>
                </a:tc>
              </a:tr>
              <a:tr h="730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ill Sans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ill Sans"/>
                        <a:buNone/>
                      </a:pPr>
                      <a:r>
                        <a:rPr lang="en" sz="1800" u="none" cap="none" strike="noStrike"/>
                        <a:t>iZIP</a:t>
                      </a:r>
                      <a:endParaRPr sz="1600" u="none" cap="none" strike="noStrike"/>
                    </a:p>
                  </a:txBody>
                  <a:tcPr marT="45725" marB="457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ill Sans"/>
                        <a:buNone/>
                      </a:pPr>
                      <a:r>
                        <a:rPr lang="en" sz="1800" u="none" cap="none" strike="noStrike"/>
                        <a:t>Nuclear Recoil Discrimination</a:t>
                      </a:r>
                      <a:br>
                        <a:rPr lang="en" sz="1800" u="none" cap="none" strike="noStrike"/>
                      </a:br>
                      <a:r>
                        <a:rPr lang="en" sz="1800" u="none" cap="none" strike="noStrike"/>
                        <a:t>Ge background analyses,  </a:t>
                      </a:r>
                      <a:r>
                        <a:rPr baseline="30000" lang="en" sz="1800" u="none" cap="none" strike="noStrike"/>
                        <a:t>8</a:t>
                      </a:r>
                      <a:r>
                        <a:rPr lang="en" sz="1800" u="none" cap="none" strike="noStrike"/>
                        <a:t>B </a:t>
                      </a:r>
                      <a:r>
                        <a:rPr lang="en" sz="1800" u="none" cap="none" strike="noStrike"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ν</a:t>
                      </a:r>
                      <a:r>
                        <a:rPr lang="en" sz="1800" u="none" cap="none" strike="noStrike"/>
                        <a:t>-scatter</a:t>
                      </a:r>
                      <a:endParaRPr sz="1800" u="none" cap="none" strike="noStrike"/>
                    </a:p>
                  </a:txBody>
                  <a:tcPr marT="45725" marB="457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 u="none" cap="none" strike="noStrike"/>
                        <a:t>Nuclear Recoil Discrimination</a:t>
                      </a:r>
                      <a:br>
                        <a:rPr lang="en" sz="1800" u="none" cap="none" strike="noStrike"/>
                      </a:br>
                      <a:r>
                        <a:rPr lang="en" sz="1800" u="none" cap="none" strike="noStrike"/>
                        <a:t>Si background analyses,  </a:t>
                      </a:r>
                      <a:r>
                        <a:rPr baseline="30000" lang="en" sz="1800" u="none" cap="none" strike="noStrike"/>
                        <a:t>8</a:t>
                      </a:r>
                      <a:r>
                        <a:rPr lang="en" sz="1800" u="none" cap="none" strike="noStrike"/>
                        <a:t>B </a:t>
                      </a:r>
                      <a:r>
                        <a:rPr lang="en" sz="1800" u="none" cap="none" strike="noStrike"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ν</a:t>
                      </a:r>
                      <a:r>
                        <a:rPr lang="en" sz="1800" u="none" cap="none" strike="noStrike"/>
                        <a:t>-scatter</a:t>
                      </a:r>
                      <a:endParaRPr sz="1800" u="none" cap="none" strike="noStrike"/>
                    </a:p>
                  </a:txBody>
                  <a:tcPr marT="45725" marB="45725" marR="91425" marL="91425"/>
                </a:tc>
              </a:tr>
            </a:tbl>
          </a:graphicData>
        </a:graphic>
      </p:graphicFrame>
      <p:grpSp>
        <p:nvGrpSpPr>
          <p:cNvPr id="178" name="Google Shape;178;p7"/>
          <p:cNvGrpSpPr/>
          <p:nvPr/>
        </p:nvGrpSpPr>
        <p:grpSpPr>
          <a:xfrm>
            <a:off x="8582859" y="4197958"/>
            <a:ext cx="3708815" cy="2332655"/>
            <a:chOff x="3507733" y="3969421"/>
            <a:chExt cx="3708815" cy="2332655"/>
          </a:xfrm>
        </p:grpSpPr>
        <p:grpSp>
          <p:nvGrpSpPr>
            <p:cNvPr id="179" name="Google Shape;179;p7"/>
            <p:cNvGrpSpPr/>
            <p:nvPr/>
          </p:nvGrpSpPr>
          <p:grpSpPr>
            <a:xfrm>
              <a:off x="3651417" y="3985573"/>
              <a:ext cx="615905" cy="1454735"/>
              <a:chOff x="337181" y="3558812"/>
              <a:chExt cx="992115" cy="2753094"/>
            </a:xfrm>
          </p:grpSpPr>
          <p:sp>
            <p:nvSpPr>
              <p:cNvPr id="180" name="Google Shape;180;p7"/>
              <p:cNvSpPr/>
              <p:nvPr/>
            </p:nvSpPr>
            <p:spPr>
              <a:xfrm>
                <a:off x="337181" y="3558812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952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"/>
              <p:cNvSpPr/>
              <p:nvPr/>
            </p:nvSpPr>
            <p:spPr>
              <a:xfrm>
                <a:off x="337181" y="4022114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952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"/>
              <p:cNvSpPr/>
              <p:nvPr/>
            </p:nvSpPr>
            <p:spPr>
              <a:xfrm>
                <a:off x="337181" y="4498646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952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7"/>
              <p:cNvSpPr/>
              <p:nvPr/>
            </p:nvSpPr>
            <p:spPr>
              <a:xfrm>
                <a:off x="337181" y="4961948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952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7"/>
              <p:cNvSpPr/>
              <p:nvPr/>
            </p:nvSpPr>
            <p:spPr>
              <a:xfrm>
                <a:off x="337181" y="5438480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952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337181" y="5901782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952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6" name="Google Shape;186;p7"/>
            <p:cNvGrpSpPr/>
            <p:nvPr/>
          </p:nvGrpSpPr>
          <p:grpSpPr>
            <a:xfrm>
              <a:off x="4447384" y="3985122"/>
              <a:ext cx="640481" cy="1470641"/>
              <a:chOff x="2012065" y="3558812"/>
              <a:chExt cx="1004099" cy="2718712"/>
            </a:xfrm>
          </p:grpSpPr>
          <p:sp>
            <p:nvSpPr>
              <p:cNvPr id="187" name="Google Shape;187;p7"/>
              <p:cNvSpPr/>
              <p:nvPr/>
            </p:nvSpPr>
            <p:spPr>
              <a:xfrm>
                <a:off x="2024049" y="3558812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D46807"/>
              </a:solidFill>
              <a:ln cap="flat" cmpd="sng" w="9525">
                <a:solidFill>
                  <a:srgbClr val="0C0C0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024049" y="4447344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D46807"/>
              </a:solidFill>
              <a:ln cap="flat" cmpd="sng" w="9525">
                <a:solidFill>
                  <a:srgbClr val="0C0C0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2024049" y="4923876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D46807"/>
              </a:solidFill>
              <a:ln cap="flat" cmpd="sng" w="9525">
                <a:solidFill>
                  <a:srgbClr val="0C0C0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2012065" y="5867400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D46807"/>
              </a:solidFill>
              <a:ln cap="flat" cmpd="sng" w="9525">
                <a:solidFill>
                  <a:srgbClr val="0C0C0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2012065" y="4009476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7F6DB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2012065" y="5410200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7F6DB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3" name="Google Shape;193;p7"/>
            <p:cNvGrpSpPr/>
            <p:nvPr/>
          </p:nvGrpSpPr>
          <p:grpSpPr>
            <a:xfrm>
              <a:off x="6179524" y="3969805"/>
              <a:ext cx="567902" cy="1486592"/>
              <a:chOff x="7509595" y="3558812"/>
              <a:chExt cx="1026329" cy="2718712"/>
            </a:xfrm>
          </p:grpSpPr>
          <p:sp>
            <p:nvSpPr>
              <p:cNvPr id="194" name="Google Shape;194;p7"/>
              <p:cNvSpPr/>
              <p:nvPr/>
            </p:nvSpPr>
            <p:spPr>
              <a:xfrm>
                <a:off x="7518287" y="3558812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952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7543800" y="5867400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952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7518287" y="4498646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952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7518287" y="4961948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952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7509595" y="4038599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D86CCC"/>
              </a:solidFill>
              <a:ln cap="flat" cmpd="sng" w="9525">
                <a:solidFill>
                  <a:srgbClr val="00009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7543809" y="5410200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D86CCC"/>
              </a:solidFill>
              <a:ln cap="flat" cmpd="sng" w="9525">
                <a:solidFill>
                  <a:srgbClr val="00009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0" name="Google Shape;200;p7"/>
            <p:cNvSpPr txBox="1"/>
            <p:nvPr/>
          </p:nvSpPr>
          <p:spPr>
            <a:xfrm>
              <a:off x="3507733" y="5547834"/>
              <a:ext cx="1077600" cy="5284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8100" lIns="76200" spcFirstLastPara="1" rIns="76200" wrap="square" tIns="381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Tower 1</a:t>
              </a:r>
              <a:endParaRPr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 Ge iZIP</a:t>
              </a:r>
              <a:endParaRPr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01" name="Google Shape;201;p7"/>
            <p:cNvSpPr txBox="1"/>
            <p:nvPr/>
          </p:nvSpPr>
          <p:spPr>
            <a:xfrm>
              <a:off x="4447377" y="5547825"/>
              <a:ext cx="945200" cy="754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8100" lIns="76200" spcFirstLastPara="1" rIns="76200" wrap="square" tIns="381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Tower 2 </a:t>
              </a:r>
              <a:endParaRPr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 Ge HV</a:t>
              </a:r>
              <a:endParaRPr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 Si  HV</a:t>
              </a:r>
              <a:endParaRPr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202" name="Google Shape;202;p7"/>
            <p:cNvGrpSpPr/>
            <p:nvPr/>
          </p:nvGrpSpPr>
          <p:grpSpPr>
            <a:xfrm>
              <a:off x="5320721" y="3969421"/>
              <a:ext cx="584252" cy="1470641"/>
              <a:chOff x="2012065" y="3558812"/>
              <a:chExt cx="1004099" cy="2718712"/>
            </a:xfrm>
          </p:grpSpPr>
          <p:sp>
            <p:nvSpPr>
              <p:cNvPr id="203" name="Google Shape;203;p7"/>
              <p:cNvSpPr/>
              <p:nvPr/>
            </p:nvSpPr>
            <p:spPr>
              <a:xfrm>
                <a:off x="2024049" y="3558812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D46807"/>
              </a:solidFill>
              <a:ln cap="flat" cmpd="sng" w="9525">
                <a:solidFill>
                  <a:srgbClr val="0C0C0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7"/>
              <p:cNvSpPr/>
              <p:nvPr/>
            </p:nvSpPr>
            <p:spPr>
              <a:xfrm>
                <a:off x="2024049" y="4447344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D46807"/>
              </a:solidFill>
              <a:ln cap="flat" cmpd="sng" w="9525">
                <a:solidFill>
                  <a:srgbClr val="0C0C0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7"/>
              <p:cNvSpPr/>
              <p:nvPr/>
            </p:nvSpPr>
            <p:spPr>
              <a:xfrm>
                <a:off x="2024049" y="4923876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D46807"/>
              </a:solidFill>
              <a:ln cap="flat" cmpd="sng" w="9525">
                <a:solidFill>
                  <a:srgbClr val="0C0C0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7"/>
              <p:cNvSpPr/>
              <p:nvPr/>
            </p:nvSpPr>
            <p:spPr>
              <a:xfrm>
                <a:off x="2012065" y="5867400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D46807"/>
              </a:solidFill>
              <a:ln cap="flat" cmpd="sng" w="9525">
                <a:solidFill>
                  <a:srgbClr val="0C0C0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7"/>
              <p:cNvSpPr/>
              <p:nvPr/>
            </p:nvSpPr>
            <p:spPr>
              <a:xfrm>
                <a:off x="2012065" y="4009476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7F6DB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7"/>
              <p:cNvSpPr/>
              <p:nvPr/>
            </p:nvSpPr>
            <p:spPr>
              <a:xfrm>
                <a:off x="2012065" y="5410200"/>
                <a:ext cx="992115" cy="410124"/>
              </a:xfrm>
              <a:prstGeom prst="can">
                <a:avLst>
                  <a:gd fmla="val 25000" name="adj"/>
                </a:avLst>
              </a:prstGeom>
              <a:solidFill>
                <a:srgbClr val="7F6DBC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3000">
                  <a:srgbClr val="000000">
                    <a:alpha val="34901"/>
                  </a:srgbClr>
                </a:outerShdw>
              </a:effectLst>
            </p:spPr>
            <p:txBody>
              <a:bodyPr anchorCtr="0" anchor="ctr" bIns="38100" lIns="76200" spcFirstLastPara="1" rIns="76200" wrap="square" tIns="381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9" name="Google Shape;209;p7"/>
            <p:cNvSpPr txBox="1"/>
            <p:nvPr/>
          </p:nvSpPr>
          <p:spPr>
            <a:xfrm>
              <a:off x="5276517" y="5547831"/>
              <a:ext cx="945200" cy="754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8100" lIns="76200" spcFirstLastPara="1" rIns="76200" wrap="square" tIns="381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Tower 3 </a:t>
              </a:r>
              <a:endParaRPr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 Ge HV</a:t>
              </a:r>
              <a:endParaRPr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 Si </a:t>
              </a:r>
              <a:r>
                <a:rPr lang="en" sz="1467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 </a:t>
              </a:r>
              <a:r>
                <a:rPr lang="en"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HV</a:t>
              </a:r>
              <a:endParaRPr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0" name="Google Shape;210;p7"/>
            <p:cNvSpPr txBox="1"/>
            <p:nvPr/>
          </p:nvSpPr>
          <p:spPr>
            <a:xfrm>
              <a:off x="6124148" y="5547830"/>
              <a:ext cx="1092400" cy="754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8100" lIns="76200" spcFirstLastPara="1" rIns="76200" wrap="square" tIns="381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Tower 4 </a:t>
              </a:r>
              <a:endParaRPr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 Ge iZIP</a:t>
              </a:r>
              <a:endParaRPr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 Si</a:t>
              </a:r>
              <a:r>
                <a:rPr lang="en" sz="1467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   </a:t>
              </a:r>
              <a:r>
                <a:rPr lang="en"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iZIP</a:t>
              </a:r>
              <a:endParaRPr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211" name="Google Shape;211;p7"/>
          <p:cNvPicPr preferRelativeResize="0"/>
          <p:nvPr/>
        </p:nvPicPr>
        <p:blipFill rotWithShape="1">
          <a:blip r:embed="rId3">
            <a:alphaModFix/>
          </a:blip>
          <a:srcRect b="0" l="0" r="0" t="49678"/>
          <a:stretch/>
        </p:blipFill>
        <p:spPr>
          <a:xfrm>
            <a:off x="97345" y="3830543"/>
            <a:ext cx="3943965" cy="1984346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2" name="Google Shape;212;p7"/>
          <p:cNvSpPr txBox="1"/>
          <p:nvPr>
            <p:ph type="title"/>
          </p:nvPr>
        </p:nvSpPr>
        <p:spPr>
          <a:xfrm>
            <a:off x="477432" y="873011"/>
            <a:ext cx="11599200" cy="6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76200" spcFirstLastPara="1" rIns="76200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Font typeface="Gill Sans"/>
              <a:buNone/>
            </a:pPr>
            <a:r>
              <a:rPr lang="en" cap="none"/>
              <a:t>SuperCDMS strategy: 2 detector types, 2 target materials perform complementary functions</a:t>
            </a:r>
            <a:endParaRPr cap="none"/>
          </a:p>
        </p:txBody>
      </p:sp>
      <p:sp>
        <p:nvSpPr>
          <p:cNvPr id="213" name="Google Shape;213;p7"/>
          <p:cNvSpPr txBox="1"/>
          <p:nvPr>
            <p:ph idx="12" type="sldNum"/>
          </p:nvPr>
        </p:nvSpPr>
        <p:spPr>
          <a:xfrm>
            <a:off x="9449595" y="6495161"/>
            <a:ext cx="2742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76200" spcFirstLastPara="1" rIns="76200" wrap="square" tIns="381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4" name="Google Shape;214;p7"/>
          <p:cNvPicPr preferRelativeResize="0"/>
          <p:nvPr/>
        </p:nvPicPr>
        <p:blipFill rotWithShape="1">
          <a:blip r:embed="rId3">
            <a:alphaModFix/>
          </a:blip>
          <a:srcRect b="50920" l="0" r="0" t="0"/>
          <a:stretch/>
        </p:blipFill>
        <p:spPr>
          <a:xfrm>
            <a:off x="4138883" y="4819073"/>
            <a:ext cx="3925304" cy="196433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"/>
          <p:cNvSpPr/>
          <p:nvPr/>
        </p:nvSpPr>
        <p:spPr>
          <a:xfrm>
            <a:off x="5379300" y="1102863"/>
            <a:ext cx="4038800" cy="365200"/>
          </a:xfrm>
          <a:prstGeom prst="rect">
            <a:avLst/>
          </a:prstGeom>
          <a:solidFill>
            <a:srgbClr val="000090">
              <a:alpha val="20000"/>
            </a:srgbClr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8100" lIns="76200" spcFirstLastPara="1" rIns="76200" wrap="square" tIns="381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8"/>
          <p:cNvSpPr txBox="1"/>
          <p:nvPr>
            <p:ph type="title"/>
          </p:nvPr>
        </p:nvSpPr>
        <p:spPr>
          <a:xfrm>
            <a:off x="477432" y="873011"/>
            <a:ext cx="11319827" cy="6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76200" spcFirstLastPara="1" rIns="76200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Font typeface="Gill Sans"/>
              <a:buNone/>
            </a:pPr>
            <a:r>
              <a:rPr lang="en" cap="none"/>
              <a:t>SuperCDMS goals: Coverage of low-mass WIMP region + sensitivity to electron-recoiling DM</a:t>
            </a:r>
            <a:endParaRPr cap="none"/>
          </a:p>
        </p:txBody>
      </p:sp>
      <p:pic>
        <p:nvPicPr>
          <p:cNvPr id="222" name="Google Shape;22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891" y="2072592"/>
            <a:ext cx="6033454" cy="452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8" title="Screenshot 2026-02-02 at 6.11.05 PM.png"/>
          <p:cNvPicPr preferRelativeResize="0"/>
          <p:nvPr/>
        </p:nvPicPr>
        <p:blipFill rotWithShape="1">
          <a:blip r:embed="rId4">
            <a:alphaModFix/>
          </a:blip>
          <a:srcRect b="0" l="1184" r="5848" t="7210"/>
          <a:stretch/>
        </p:blipFill>
        <p:spPr>
          <a:xfrm>
            <a:off x="6445770" y="2263516"/>
            <a:ext cx="5666283" cy="4332158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8"/>
          <p:cNvSpPr txBox="1"/>
          <p:nvPr/>
        </p:nvSpPr>
        <p:spPr>
          <a:xfrm>
            <a:off x="7540052" y="2172568"/>
            <a:ext cx="2743201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ERDM Sensitivity,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 = 1,  DM Mass 0.01 GeV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</a:pPr>
            <a:r>
              <a:rPr lang="en" sz="3200"/>
              <a:t>SuperCDMS SNOLAB “Installation &amp; Integration” just finished!</a:t>
            </a:r>
            <a:endParaRPr sz="3200"/>
          </a:p>
        </p:txBody>
      </p:sp>
      <p:sp>
        <p:nvSpPr>
          <p:cNvPr id="230" name="Google Shape;230;p9"/>
          <p:cNvSpPr txBox="1"/>
          <p:nvPr>
            <p:ph idx="12" type="sldNum"/>
          </p:nvPr>
        </p:nvSpPr>
        <p:spPr>
          <a:xfrm>
            <a:off x="54938" y="6409948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" name="Google Shape;231;p9"/>
          <p:cNvSpPr/>
          <p:nvPr/>
        </p:nvSpPr>
        <p:spPr>
          <a:xfrm>
            <a:off x="399737" y="1926616"/>
            <a:ext cx="6645640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23323" lvl="0" marL="60958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●"/>
            </a:pPr>
            <a:r>
              <a:rPr lang="en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11/10: Cooldown started</a:t>
            </a:r>
            <a:endParaRPr/>
          </a:p>
          <a:p>
            <a:pPr indent="-423323" lvl="0" marL="60958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●"/>
            </a:pPr>
            <a:r>
              <a:rPr lang="en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12/14: Reached &lt; 70K</a:t>
            </a:r>
            <a:endParaRPr/>
          </a:p>
          <a:p>
            <a:pPr indent="-423323" lvl="0" marL="60958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●"/>
            </a:pPr>
            <a:r>
              <a:rPr lang="en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12/18: Reached &lt; 4K</a:t>
            </a:r>
            <a:endParaRPr/>
          </a:p>
          <a:p>
            <a:pPr indent="-423323" lvl="0" marL="60958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●"/>
            </a:pPr>
            <a:r>
              <a:rPr lang="en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1/9: Condensing LHe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23323" lvl="0" marL="60958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●"/>
            </a:pPr>
            <a:r>
              <a:rPr lang="en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1/13: Base temp first reached</a:t>
            </a:r>
            <a:endParaRPr/>
          </a:p>
          <a:p>
            <a:pPr indent="-423323" lvl="0" marL="60958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●"/>
            </a:pPr>
            <a:r>
              <a:rPr lang="en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1/29: First pulses from superconducting TESs! End of I&amp;I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89160" lvl="0" marL="306000" marR="0" rtl="0" algn="l">
              <a:spcBef>
                <a:spcPts val="0"/>
              </a:spcBef>
              <a:spcAft>
                <a:spcPts val="0"/>
              </a:spcAft>
              <a:buClr>
                <a:srgbClr val="ED8428"/>
              </a:buClr>
              <a:buSzPts val="1840"/>
              <a:buFont typeface="Noto Sans Symbols"/>
              <a:buNone/>
            </a:pPr>
            <a:r>
              <a:t/>
            </a:r>
            <a:endParaRPr sz="2000">
              <a:solidFill>
                <a:srgbClr val="3D3D3D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32" name="Google Shape;232;p9" title="SuperCDMS_Cooldown_Plot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1009" y="1926616"/>
            <a:ext cx="4505470" cy="358731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33" name="Google Shape;233;p9"/>
          <p:cNvGrpSpPr/>
          <p:nvPr/>
        </p:nvGrpSpPr>
        <p:grpSpPr>
          <a:xfrm>
            <a:off x="399737" y="3881759"/>
            <a:ext cx="6763456" cy="2976241"/>
            <a:chOff x="815149" y="4147249"/>
            <a:chExt cx="4108194" cy="1992767"/>
          </a:xfrm>
        </p:grpSpPr>
        <p:pic>
          <p:nvPicPr>
            <p:cNvPr id="234" name="Google Shape;234;p9"/>
            <p:cNvPicPr preferRelativeResize="0"/>
            <p:nvPr/>
          </p:nvPicPr>
          <p:blipFill rotWithShape="1">
            <a:blip r:embed="rId4">
              <a:alphaModFix/>
            </a:blip>
            <a:srcRect b="2055" l="6944" r="2859" t="10415"/>
            <a:stretch/>
          </p:blipFill>
          <p:spPr>
            <a:xfrm>
              <a:off x="815149" y="4147249"/>
              <a:ext cx="2073867" cy="1992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 rotWithShape="1">
            <a:blip r:embed="rId5">
              <a:alphaModFix/>
            </a:blip>
            <a:srcRect b="0" l="447" r="0" t="3558"/>
            <a:stretch/>
          </p:blipFill>
          <p:spPr>
            <a:xfrm>
              <a:off x="2889015" y="4147249"/>
              <a:ext cx="2034328" cy="19927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6" name="Google Shape;236;p9"/>
          <p:cNvSpPr/>
          <p:nvPr/>
        </p:nvSpPr>
        <p:spPr>
          <a:xfrm>
            <a:off x="8004336" y="6056005"/>
            <a:ext cx="360647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D3D3D"/>
                </a:solidFill>
                <a:latin typeface="Gill Sans"/>
                <a:ea typeface="Gill Sans"/>
                <a:cs typeface="Gill Sans"/>
                <a:sym typeface="Gill Sans"/>
              </a:rPr>
              <a:t>Detectors currently operating at 35-40 mK</a:t>
            </a:r>
            <a:endParaRPr sz="2000">
              <a:solidFill>
                <a:srgbClr val="3D3D3D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ividend">
  <a:themeElements>
    <a:clrScheme name="Dividend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2021-01-22T03:33:05Z</dcterms:created>
  <dc:creator>Miriam Diamond</dc:creator>
</cp:coreProperties>
</file>