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Birgit Zatschler"/>
  <p:cmAuthor clrIdx="1" id="1" initials="" lastIdx="8" name="Stefan Zatschler"/>
  <p:cmAuthor clrIdx="2" id="2" initials="" lastIdx="3" name="azr"/>
  <p:cmAuthor clrIdx="3" id="3" initials="" lastIdx="1" name="TES Lab"/>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BEB2A0-7502-429D-884B-E0C8F8C0D8A8}">
  <a:tblStyle styleId="{68BEB2A0-7502-429D-884B-E0C8F8C0D8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2-07T00:28:25.452">
    <p:pos x="6000" y="0"/>
    <p:text>Have we made our QUTEbits logo (modified CUTE logo) official yet? We could probably show it.</p:text>
  </p:cm>
  <p:cm authorId="1" idx="1" dt="2026-02-07T00:28:25.452">
    <p:pos x="6000" y="0"/>
    <p:text>Putting it here for Tyler to use if he wants.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6-02-09T21:48:28.952">
    <p:pos x="6000" y="0"/>
    <p:text>Some remarks here that Stefan can confirm:
- The feature in the simulated spectrum after 200 keV corresponds to the Compton Edge?
- Cavity 6 (red) is the closest to the Ba source? What's the position of Cavities 3 &amp; 5?
- Higher rate in Chip 2 is given its location wrt the source?</p:text>
  </p:cm>
  <p:cm authorId="1" idx="2" dt="2026-02-09T21:46:08.552">
    <p:pos x="6000" y="0"/>
    <p:text>Yes, the feature at around 200 keV is the Compton edge of the 356 keV line.</p:text>
  </p:cm>
  <p:cm authorId="1" idx="3" dt="2026-02-09T21:47:54.562">
    <p:pos x="6000" y="0"/>
    <p:text>The cavities are labeled 1, 3, 5 on the left side (further away from the source in this orientation) and 2, 4, 6 on the right side (closer to the source). Cavity 6 is indeed the closest to the source.</p:text>
  </p:cm>
  <p:cm authorId="1" idx="4" dt="2026-02-09T21:48:28.952">
    <p:pos x="6000" y="0"/>
    <p:text>Likewise, chip 2 is closer to the source compared to chip 1.</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5" dt="2026-02-07T01:31:09.189">
    <p:pos x="6000" y="0"/>
    <p:text>I can also create a picture for the Waterloo design.</p:text>
  </p:cm>
  <p:cm authorId="1" idx="6" dt="2026-02-07T01:16:33.183">
    <p:pos x="6000" y="0"/>
    <p:text>Done.</p:text>
  </p:cm>
  <p:cm authorId="1" idx="7" dt="2026-02-07T01:31:09.189">
    <p:pos x="6000" y="0"/>
    <p:text>Just for demonstration I made a gif version on the next page. I can adjust it as needed (make it slower etc.). Just let me know what you think.</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 dt="2026-02-09T21:53:45.530">
    <p:pos x="6000" y="0"/>
    <p:text>This gif is very cool. Which particles does the color code correspond to?</p:text>
  </p:cm>
  <p:cm authorId="1" idx="8" dt="2026-02-09T21:53:45.530">
    <p:pos x="6000" y="0"/>
    <p:text>The particle tracks are all for acoustic phonons (just different modes of polarization). The colors indicate longitudinal mode (blue), fast tranverse mode (orange) and slow transverse mode (green). The details don't really matter other than that one longitudinal phonon can only downconvert into two transverse phonons.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3" dt="2026-02-10T16:25:35.296">
    <p:pos x="6000" y="0"/>
    <p:text>Do we have an interpretation for Q1 bimodality and Q3 tail (&lt;80 micro sec)?</p:text>
  </p:cm>
  <p:cm authorId="3" idx="1" dt="2026-02-10T16:25:35.296">
    <p:pos x="6000" y="0"/>
    <p:text>I asked Guang about this. The current hypothesis is TLS switching - as I understand it, essentially the TLS configuration rearranging itself, similar to how you might see charge rearrangement.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bd57526812_1_8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3bd57526812_1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bd57526812_1_21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bd57526812_1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bd58eba4f3_3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bd58eba4f3_3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bd57526812_1_22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bd57526812_1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bd57526812_1_23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bd57526812_1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bd57526812_1_24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bd57526812_1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bd57526812_1_2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bd57526812_1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bd57526812_1_27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3bd57526812_1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bd57526812_1_29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3bd57526812_1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bd57526812_1_30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3bd57526812_1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bd57526812_1_30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3bd57526812_1_3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bd57526812_1_9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bd57526812_1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bd57526812_1_31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3bd57526812_1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bd57526812_1_32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3bd57526812_1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bd57526812_1_33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3bd57526812_1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bd7ff8ac9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bd7ff8ac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c6fe54666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c6fe54666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d57526812_1_10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bd57526812_1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bd57526812_1_11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bd57526812_1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bd57526812_1_1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bd57526812_1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bd57526812_1_14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bd57526812_1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bd57526812_1_15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bd57526812_1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bd57526812_1_18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3bd57526812_1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bd57526812_1_20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bd57526812_1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1" name="Google Shape;61;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2" name="Google Shape;62;p14"/>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14"/>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14"/>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65" name="Google Shape;65;p14"/>
          <p:cNvCxnSpPr/>
          <p:nvPr/>
        </p:nvCxnSpPr>
        <p:spPr>
          <a:xfrm flipH="1" rot="10800000">
            <a:off x="685800" y="2527300"/>
            <a:ext cx="7829550" cy="44450"/>
          </a:xfrm>
          <a:prstGeom prst="straightConnector1">
            <a:avLst/>
          </a:prstGeom>
          <a:noFill/>
          <a:ln cap="flat" cmpd="sng" w="38100">
            <a:solidFill>
              <a:srgbClr val="002F65"/>
            </a:solidFill>
            <a:prstDash val="solid"/>
            <a:miter lim="800000"/>
            <a:headEnd len="sm" w="sm" type="none"/>
            <a:tailEnd len="sm" w="sm" type="none"/>
          </a:ln>
        </p:spPr>
      </p:cxnSp>
      <p:pic>
        <p:nvPicPr>
          <p:cNvPr id="66" name="Google Shape;66;p14"/>
          <p:cNvPicPr preferRelativeResize="0"/>
          <p:nvPr/>
        </p:nvPicPr>
        <p:blipFill rotWithShape="1">
          <a:blip r:embed="rId2">
            <a:alphaModFix/>
          </a:blip>
          <a:srcRect b="0" l="0" r="0" t="0"/>
          <a:stretch/>
        </p:blipFill>
        <p:spPr>
          <a:xfrm>
            <a:off x="22225" y="-76794"/>
            <a:ext cx="1212851" cy="909637"/>
          </a:xfrm>
          <a:prstGeom prst="rect">
            <a:avLst/>
          </a:prstGeom>
          <a:noFill/>
          <a:ln>
            <a:noFill/>
          </a:ln>
        </p:spPr>
      </p:pic>
      <p:pic>
        <p:nvPicPr>
          <p:cNvPr id="67" name="Google Shape;67;p14"/>
          <p:cNvPicPr preferRelativeResize="0"/>
          <p:nvPr/>
        </p:nvPicPr>
        <p:blipFill rotWithShape="1">
          <a:blip r:embed="rId3">
            <a:alphaModFix/>
          </a:blip>
          <a:srcRect b="0" l="0" r="0" t="0"/>
          <a:stretch/>
        </p:blipFill>
        <p:spPr>
          <a:xfrm>
            <a:off x="4064001" y="30037"/>
            <a:ext cx="1073148" cy="54590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5"/>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5"/>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15"/>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5"/>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15"/>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75" name="Google Shape;75;p15"/>
          <p:cNvCxnSpPr/>
          <p:nvPr/>
        </p:nvCxnSpPr>
        <p:spPr>
          <a:xfrm flipH="1" rot="10800000">
            <a:off x="657225" y="1003300"/>
            <a:ext cx="7829550" cy="44450"/>
          </a:xfrm>
          <a:prstGeom prst="straightConnector1">
            <a:avLst/>
          </a:prstGeom>
          <a:noFill/>
          <a:ln cap="flat" cmpd="sng" w="38100">
            <a:solidFill>
              <a:srgbClr val="002F65"/>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 name="Shape 76"/>
        <p:cNvGrpSpPr/>
        <p:nvPr/>
      </p:nvGrpSpPr>
      <p:grpSpPr>
        <a:xfrm>
          <a:off x="0" y="0"/>
          <a:ext cx="0" cy="0"/>
          <a:chOff x="0" y="0"/>
          <a:chExt cx="0" cy="0"/>
        </a:xfrm>
      </p:grpSpPr>
      <p:sp>
        <p:nvSpPr>
          <p:cNvPr id="77" name="Google Shape;77;p1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8" name="Google Shape;78;p1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 name="Google Shape;79;p16"/>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6"/>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6"/>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6"/>
          <p:cNvPicPr preferRelativeResize="0"/>
          <p:nvPr/>
        </p:nvPicPr>
        <p:blipFill rotWithShape="1">
          <a:blip r:embed="rId2">
            <a:alphaModFix/>
          </a:blip>
          <a:srcRect b="0" l="0" r="0" t="0"/>
          <a:stretch/>
        </p:blipFill>
        <p:spPr>
          <a:xfrm>
            <a:off x="22225" y="-76794"/>
            <a:ext cx="1212851" cy="909637"/>
          </a:xfrm>
          <a:prstGeom prst="rect">
            <a:avLst/>
          </a:prstGeom>
          <a:noFill/>
          <a:ln>
            <a:noFill/>
          </a:ln>
        </p:spPr>
      </p:pic>
      <p:cxnSp>
        <p:nvCxnSpPr>
          <p:cNvPr id="83" name="Google Shape;83;p16"/>
          <p:cNvCxnSpPr/>
          <p:nvPr/>
        </p:nvCxnSpPr>
        <p:spPr>
          <a:xfrm flipH="1" rot="10800000">
            <a:off x="657225" y="1003300"/>
            <a:ext cx="7829550" cy="44450"/>
          </a:xfrm>
          <a:prstGeom prst="straightConnector1">
            <a:avLst/>
          </a:prstGeom>
          <a:noFill/>
          <a:ln cap="flat" cmpd="sng" w="38100">
            <a:solidFill>
              <a:srgbClr val="002F65"/>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7" name="Google Shape;87;p17"/>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7"/>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7"/>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3" name="Google Shape;93;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5" name="Google Shape;95;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6" name="Google Shape;96;p18"/>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8"/>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8"/>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99" name="Google Shape;99;p18"/>
          <p:cNvCxnSpPr/>
          <p:nvPr/>
        </p:nvCxnSpPr>
        <p:spPr>
          <a:xfrm flipH="1" rot="10800000">
            <a:off x="657225" y="1003300"/>
            <a:ext cx="7829550" cy="44450"/>
          </a:xfrm>
          <a:prstGeom prst="straightConnector1">
            <a:avLst/>
          </a:prstGeom>
          <a:noFill/>
          <a:ln cap="flat" cmpd="sng" w="38100">
            <a:solidFill>
              <a:srgbClr val="002F65"/>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 name="Google Shape;102;p19"/>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9"/>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9"/>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05" name="Google Shape;105;p19"/>
          <p:cNvCxnSpPr/>
          <p:nvPr/>
        </p:nvCxnSpPr>
        <p:spPr>
          <a:xfrm flipH="1" rot="10800000">
            <a:off x="657225" y="1003300"/>
            <a:ext cx="7829550" cy="44450"/>
          </a:xfrm>
          <a:prstGeom prst="straightConnector1">
            <a:avLst/>
          </a:prstGeom>
          <a:noFill/>
          <a:ln cap="flat" cmpd="sng" w="38100">
            <a:solidFill>
              <a:srgbClr val="002F65"/>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0"/>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20"/>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20"/>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0" name="Shape 110"/>
        <p:cNvGrpSpPr/>
        <p:nvPr/>
      </p:nvGrpSpPr>
      <p:grpSpPr>
        <a:xfrm>
          <a:off x="0" y="0"/>
          <a:ext cx="0" cy="0"/>
          <a:chOff x="0" y="0"/>
          <a:chExt cx="0" cy="0"/>
        </a:xfrm>
      </p:grpSpPr>
      <p:sp>
        <p:nvSpPr>
          <p:cNvPr id="111" name="Google Shape;111;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2" name="Google Shape;112;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13" name="Google Shape;113;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4" name="Google Shape;114;p21"/>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5" name="Google Shape;115;p21"/>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21"/>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7" name="Shape 117"/>
        <p:cNvGrpSpPr/>
        <p:nvPr/>
      </p:nvGrpSpPr>
      <p:grpSpPr>
        <a:xfrm>
          <a:off x="0" y="0"/>
          <a:ext cx="0" cy="0"/>
          <a:chOff x="0" y="0"/>
          <a:chExt cx="0" cy="0"/>
        </a:xfrm>
      </p:grpSpPr>
      <p:sp>
        <p:nvSpPr>
          <p:cNvPr id="118" name="Google Shape;118;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22"/>
          <p:cNvSpPr/>
          <p:nvPr>
            <p:ph idx="2" type="pic"/>
          </p:nvPr>
        </p:nvSpPr>
        <p:spPr>
          <a:xfrm>
            <a:off x="3887391" y="740569"/>
            <a:ext cx="4629150" cy="3655219"/>
          </a:xfrm>
          <a:prstGeom prst="rect">
            <a:avLst/>
          </a:prstGeom>
          <a:noFill/>
          <a:ln>
            <a:noFill/>
          </a:ln>
        </p:spPr>
      </p:sp>
      <p:sp>
        <p:nvSpPr>
          <p:cNvPr id="120" name="Google Shape;120;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21" name="Google Shape;121;p22"/>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22"/>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2"/>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4" name="Shape 124"/>
        <p:cNvGrpSpPr/>
        <p:nvPr/>
      </p:nvGrpSpPr>
      <p:grpSpPr>
        <a:xfrm>
          <a:off x="0" y="0"/>
          <a:ext cx="0" cy="0"/>
          <a:chOff x="0" y="0"/>
          <a:chExt cx="0" cy="0"/>
        </a:xfrm>
      </p:grpSpPr>
      <p:sp>
        <p:nvSpPr>
          <p:cNvPr id="125" name="Google Shape;125;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6" name="Google Shape;126;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23"/>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8" name="Google Shape;128;p23"/>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23"/>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0" name="Shape 130"/>
        <p:cNvGrpSpPr/>
        <p:nvPr/>
      </p:nvGrpSpPr>
      <p:grpSpPr>
        <a:xfrm>
          <a:off x="0" y="0"/>
          <a:ext cx="0" cy="0"/>
          <a:chOff x="0" y="0"/>
          <a:chExt cx="0" cy="0"/>
        </a:xfrm>
      </p:grpSpPr>
      <p:sp>
        <p:nvSpPr>
          <p:cNvPr id="131" name="Google Shape;131;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2" name="Google Shape;132;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24"/>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p24"/>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4"/>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982135"/>
            <a:ext cx="9144000" cy="161365"/>
          </a:xfrm>
          <a:prstGeom prst="rect">
            <a:avLst/>
          </a:prstGeom>
          <a:solidFill>
            <a:srgbClr val="002F6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2" name="Google Shape;52;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3" name="Google Shape;53;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13"/>
          <p:cNvPicPr preferRelativeResize="0"/>
          <p:nvPr/>
        </p:nvPicPr>
        <p:blipFill rotWithShape="1">
          <a:blip r:embed="rId1">
            <a:alphaModFix/>
          </a:blip>
          <a:srcRect b="0" l="0" r="0" t="0"/>
          <a:stretch/>
        </p:blipFill>
        <p:spPr>
          <a:xfrm>
            <a:off x="22225" y="-76794"/>
            <a:ext cx="1212851" cy="909637"/>
          </a:xfrm>
          <a:prstGeom prst="rect">
            <a:avLst/>
          </a:prstGeom>
          <a:noFill/>
          <a:ln>
            <a:noFill/>
          </a:ln>
        </p:spPr>
      </p:pic>
      <p:pic>
        <p:nvPicPr>
          <p:cNvPr id="58" name="Google Shape;58;p13"/>
          <p:cNvPicPr preferRelativeResize="0"/>
          <p:nvPr/>
        </p:nvPicPr>
        <p:blipFill rotWithShape="1">
          <a:blip r:embed="rId2">
            <a:alphaModFix/>
          </a:blip>
          <a:srcRect b="0" l="0" r="0" t="0"/>
          <a:stretch/>
        </p:blipFill>
        <p:spPr>
          <a:xfrm>
            <a:off x="8515350" y="29749"/>
            <a:ext cx="546193" cy="54619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4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comments" Target="../comments/commen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comments" Target="../comments/comment4.xml"/><Relationship Id="rId4" Type="http://schemas.openxmlformats.org/officeDocument/2006/relationships/image" Target="../media/image26.png"/><Relationship Id="rId5" Type="http://schemas.openxmlformats.org/officeDocument/2006/relationships/image" Target="../media/image3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5.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comments" Target="../comments/comment5.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doi.org/10.1063/1.5089550" TargetMode="External"/><Relationship Id="rId5" Type="http://schemas.openxmlformats.org/officeDocument/2006/relationships/hyperlink" Target="https://doi.org/10.1063/1.508955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doi.org/10.1103/PhysRevLett.121.157701" TargetMode="External"/><Relationship Id="rId4" Type="http://schemas.openxmlformats.org/officeDocument/2006/relationships/image" Target="../media/image7.png"/><Relationship Id="rId5" Type="http://schemas.openxmlformats.org/officeDocument/2006/relationships/hyperlink" Target="https://www.nature.com/articles/s41567-021-01432-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frontiersin.org/journals/physics/articles/10.3389/fphy.2023.1319879/full"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hyperlink" Target="https://doi.org/10.3389/fphy.2023.131987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radiopurity.org" TargetMode="External"/><Relationship Id="rId4" Type="http://schemas.openxmlformats.org/officeDocument/2006/relationships/image" Target="../media/image21.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comments" Target="../comments/comment2.xml"/><Relationship Id="rId4"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rPr lang="en"/>
              <a:t>QUTEbits - Status and Future Plans</a:t>
            </a:r>
            <a:endParaRPr/>
          </a:p>
        </p:txBody>
      </p:sp>
      <p:sp>
        <p:nvSpPr>
          <p:cNvPr id="141" name="Google Shape;141;p25"/>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rPr lang="en"/>
              <a:t>Tyler Reynolds</a:t>
            </a:r>
            <a:endParaRPr/>
          </a:p>
          <a:p>
            <a:pPr indent="0" lvl="0" marL="0" rtl="0" algn="ctr">
              <a:lnSpc>
                <a:spcPct val="90000"/>
              </a:lnSpc>
              <a:spcBef>
                <a:spcPts val="800"/>
              </a:spcBef>
              <a:spcAft>
                <a:spcPts val="0"/>
              </a:spcAft>
              <a:buClr>
                <a:schemeClr val="dk1"/>
              </a:buClr>
              <a:buSzPts val="1800"/>
              <a:buNone/>
            </a:pPr>
            <a:r>
              <a:rPr lang="en"/>
              <a:t>on behalf of the QUTEbits Collaboration</a:t>
            </a:r>
            <a:endParaRPr/>
          </a:p>
          <a:p>
            <a:pPr indent="0" lvl="0" marL="0" rtl="0" algn="ctr">
              <a:lnSpc>
                <a:spcPct val="90000"/>
              </a:lnSpc>
              <a:spcBef>
                <a:spcPts val="800"/>
              </a:spcBef>
              <a:spcAft>
                <a:spcPts val="0"/>
              </a:spcAft>
              <a:buClr>
                <a:schemeClr val="dk1"/>
              </a:buClr>
              <a:buSzPts val="1800"/>
              <a:buNone/>
            </a:pPr>
            <a:r>
              <a:rPr lang="en"/>
              <a:t>SEF 2026</a:t>
            </a:r>
            <a:endParaRPr/>
          </a:p>
        </p:txBody>
      </p:sp>
      <p:sp>
        <p:nvSpPr>
          <p:cNvPr id="142" name="Google Shape;142;p25"/>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143" name="Google Shape;143;p25"/>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144" name="Google Shape;144;p25"/>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45" name="Google Shape;145;p25"/>
          <p:cNvPicPr preferRelativeResize="0"/>
          <p:nvPr/>
        </p:nvPicPr>
        <p:blipFill>
          <a:blip r:embed="rId4">
            <a:alphaModFix/>
          </a:blip>
          <a:stretch>
            <a:fillRect/>
          </a:stretch>
        </p:blipFill>
        <p:spPr>
          <a:xfrm>
            <a:off x="3627588" y="3684075"/>
            <a:ext cx="1888829" cy="1241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Simulation Campaign – G4CMP Work</a:t>
            </a:r>
            <a:endParaRPr/>
          </a:p>
        </p:txBody>
      </p:sp>
      <p:sp>
        <p:nvSpPr>
          <p:cNvPr id="272" name="Google Shape;272;p34"/>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1900"/>
              <a:buChar char="•"/>
            </a:pPr>
            <a:r>
              <a:rPr lang="en" sz="1900"/>
              <a:t>Studies with G4CMP looking at:</a:t>
            </a:r>
            <a:endParaRPr sz="1900"/>
          </a:p>
          <a:p>
            <a:pPr indent="-177800" lvl="1" marL="520700" rtl="0" algn="l">
              <a:lnSpc>
                <a:spcPct val="90000"/>
              </a:lnSpc>
              <a:spcBef>
                <a:spcPts val="400"/>
              </a:spcBef>
              <a:spcAft>
                <a:spcPts val="0"/>
              </a:spcAft>
              <a:buClr>
                <a:schemeClr val="dk1"/>
              </a:buClr>
              <a:buSzPts val="1600"/>
              <a:buChar char="•"/>
            </a:pPr>
            <a:r>
              <a:rPr lang="en" sz="1600"/>
              <a:t>Effect</a:t>
            </a:r>
            <a:r>
              <a:rPr lang="en" sz="1600"/>
              <a:t> of radiation on quantum circuitry</a:t>
            </a:r>
            <a:endParaRPr sz="1600"/>
          </a:p>
          <a:p>
            <a:pPr indent="-177800" lvl="1" marL="520700" rtl="0" algn="l">
              <a:lnSpc>
                <a:spcPct val="90000"/>
              </a:lnSpc>
              <a:spcBef>
                <a:spcPts val="400"/>
              </a:spcBef>
              <a:spcAft>
                <a:spcPts val="0"/>
              </a:spcAft>
              <a:buClr>
                <a:schemeClr val="dk1"/>
              </a:buClr>
              <a:buSzPts val="1600"/>
              <a:buChar char="•"/>
            </a:pPr>
            <a:r>
              <a:rPr lang="en" sz="1600"/>
              <a:t>Energy deposited in circuit elements</a:t>
            </a:r>
            <a:endParaRPr sz="1600"/>
          </a:p>
          <a:p>
            <a:pPr indent="-177800" lvl="1" marL="520700" rtl="0" algn="l">
              <a:lnSpc>
                <a:spcPct val="90000"/>
              </a:lnSpc>
              <a:spcBef>
                <a:spcPts val="400"/>
              </a:spcBef>
              <a:spcAft>
                <a:spcPts val="0"/>
              </a:spcAft>
              <a:buClr>
                <a:schemeClr val="dk1"/>
              </a:buClr>
              <a:buSzPts val="1600"/>
              <a:buChar char="•"/>
            </a:pPr>
            <a:r>
              <a:rPr lang="en" sz="1600"/>
              <a:t>Cause of correlated errors on same chip</a:t>
            </a:r>
            <a:endParaRPr sz="1600"/>
          </a:p>
          <a:p>
            <a:pPr indent="-171450" lvl="0" marL="177800" rtl="0" algn="l">
              <a:lnSpc>
                <a:spcPct val="90000"/>
              </a:lnSpc>
              <a:spcBef>
                <a:spcPts val="800"/>
              </a:spcBef>
              <a:spcAft>
                <a:spcPts val="0"/>
              </a:spcAft>
              <a:buClr>
                <a:schemeClr val="dk1"/>
              </a:buClr>
              <a:buSzPts val="1900"/>
              <a:buChar char="•"/>
            </a:pPr>
            <a:r>
              <a:rPr lang="en" sz="1900"/>
              <a:t>Mask design imported from GDS file</a:t>
            </a:r>
            <a:endParaRPr sz="1900"/>
          </a:p>
          <a:p>
            <a:pPr indent="-177800" lvl="1" marL="520700" rtl="0" algn="l">
              <a:lnSpc>
                <a:spcPct val="90000"/>
              </a:lnSpc>
              <a:spcBef>
                <a:spcPts val="400"/>
              </a:spcBef>
              <a:spcAft>
                <a:spcPts val="0"/>
              </a:spcAft>
              <a:buClr>
                <a:schemeClr val="dk1"/>
              </a:buClr>
              <a:buSzPts val="1600"/>
              <a:buChar char="•"/>
            </a:pPr>
            <a:r>
              <a:rPr lang="en" sz="1600"/>
              <a:t>Circuitry implemented as 300 nm thick Al film</a:t>
            </a:r>
            <a:endParaRPr sz="1600"/>
          </a:p>
          <a:p>
            <a:pPr indent="-171450" lvl="0" marL="177800" rtl="0" algn="l">
              <a:lnSpc>
                <a:spcPct val="90000"/>
              </a:lnSpc>
              <a:spcBef>
                <a:spcPts val="800"/>
              </a:spcBef>
              <a:spcAft>
                <a:spcPts val="0"/>
              </a:spcAft>
              <a:buClr>
                <a:schemeClr val="dk1"/>
              </a:buClr>
              <a:buSzPts val="1900"/>
              <a:buChar char="•"/>
            </a:pPr>
            <a:r>
              <a:rPr lang="en" sz="1900"/>
              <a:t>Phonons and electron-hole pairs modeled</a:t>
            </a:r>
            <a:endParaRPr sz="1900"/>
          </a:p>
        </p:txBody>
      </p:sp>
      <p:sp>
        <p:nvSpPr>
          <p:cNvPr id="273" name="Google Shape;273;p34"/>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fontScale="92500" lnSpcReduction="10000"/>
          </a:bodyPr>
          <a:lstStyle/>
          <a:p>
            <a:pPr indent="-50800" lvl="0" marL="177800" rtl="0" algn="l">
              <a:lnSpc>
                <a:spcPct val="90000"/>
              </a:lnSpc>
              <a:spcBef>
                <a:spcPts val="0"/>
              </a:spcBef>
              <a:spcAft>
                <a:spcPts val="0"/>
              </a:spcAft>
              <a:buClr>
                <a:schemeClr val="dk1"/>
              </a:buClr>
              <a:buSzPct val="100000"/>
              <a:buNone/>
            </a:pPr>
            <a:r>
              <a:t/>
            </a:r>
            <a:endParaRPr/>
          </a:p>
        </p:txBody>
      </p:sp>
      <p:sp>
        <p:nvSpPr>
          <p:cNvPr id="274" name="Google Shape;274;p34"/>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275" name="Google Shape;275;p34"/>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276" name="Google Shape;276;p34"/>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77" name="Google Shape;277;p34"/>
          <p:cNvPicPr preferRelativeResize="0"/>
          <p:nvPr/>
        </p:nvPicPr>
        <p:blipFill>
          <a:blip r:embed="rId4">
            <a:alphaModFix/>
          </a:blip>
          <a:stretch>
            <a:fillRect/>
          </a:stretch>
        </p:blipFill>
        <p:spPr>
          <a:xfrm>
            <a:off x="4629150" y="1217625"/>
            <a:ext cx="4058300" cy="3574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Simulation Campaign – G4CMP Work</a:t>
            </a:r>
            <a:endParaRPr/>
          </a:p>
        </p:txBody>
      </p:sp>
      <p:sp>
        <p:nvSpPr>
          <p:cNvPr id="283" name="Google Shape;283;p3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1900"/>
              <a:buChar char="•"/>
            </a:pPr>
            <a:r>
              <a:rPr lang="en" sz="1900"/>
              <a:t>Studies with G4CMP looking at:</a:t>
            </a:r>
            <a:endParaRPr sz="1900"/>
          </a:p>
          <a:p>
            <a:pPr indent="-177800" lvl="1" marL="520700" rtl="0" algn="l">
              <a:lnSpc>
                <a:spcPct val="90000"/>
              </a:lnSpc>
              <a:spcBef>
                <a:spcPts val="400"/>
              </a:spcBef>
              <a:spcAft>
                <a:spcPts val="0"/>
              </a:spcAft>
              <a:buClr>
                <a:schemeClr val="dk1"/>
              </a:buClr>
              <a:buSzPts val="1600"/>
              <a:buChar char="•"/>
            </a:pPr>
            <a:r>
              <a:rPr lang="en" sz="1600"/>
              <a:t>Effect of radiation on quantum circuitry</a:t>
            </a:r>
            <a:endParaRPr sz="1600"/>
          </a:p>
          <a:p>
            <a:pPr indent="-177800" lvl="1" marL="520700" rtl="0" algn="l">
              <a:lnSpc>
                <a:spcPct val="90000"/>
              </a:lnSpc>
              <a:spcBef>
                <a:spcPts val="400"/>
              </a:spcBef>
              <a:spcAft>
                <a:spcPts val="0"/>
              </a:spcAft>
              <a:buClr>
                <a:schemeClr val="dk1"/>
              </a:buClr>
              <a:buSzPts val="1600"/>
              <a:buChar char="•"/>
            </a:pPr>
            <a:r>
              <a:rPr lang="en" sz="1600"/>
              <a:t>Energy deposited in circuit elements</a:t>
            </a:r>
            <a:endParaRPr sz="1600"/>
          </a:p>
          <a:p>
            <a:pPr indent="-177800" lvl="1" marL="520700" rtl="0" algn="l">
              <a:lnSpc>
                <a:spcPct val="90000"/>
              </a:lnSpc>
              <a:spcBef>
                <a:spcPts val="400"/>
              </a:spcBef>
              <a:spcAft>
                <a:spcPts val="0"/>
              </a:spcAft>
              <a:buClr>
                <a:schemeClr val="dk1"/>
              </a:buClr>
              <a:buSzPts val="1600"/>
              <a:buChar char="•"/>
            </a:pPr>
            <a:r>
              <a:rPr lang="en" sz="1600"/>
              <a:t>Cause of correlated errors on same chip</a:t>
            </a:r>
            <a:endParaRPr sz="1600"/>
          </a:p>
          <a:p>
            <a:pPr indent="-171450" lvl="0" marL="177800" rtl="0" algn="l">
              <a:lnSpc>
                <a:spcPct val="90000"/>
              </a:lnSpc>
              <a:spcBef>
                <a:spcPts val="800"/>
              </a:spcBef>
              <a:spcAft>
                <a:spcPts val="0"/>
              </a:spcAft>
              <a:buClr>
                <a:schemeClr val="dk1"/>
              </a:buClr>
              <a:buSzPts val="1900"/>
              <a:buChar char="•"/>
            </a:pPr>
            <a:r>
              <a:rPr lang="en" sz="1900"/>
              <a:t>Mask design imported from GDS file</a:t>
            </a:r>
            <a:endParaRPr sz="1900"/>
          </a:p>
          <a:p>
            <a:pPr indent="-177800" lvl="1" marL="520700" rtl="0" algn="l">
              <a:lnSpc>
                <a:spcPct val="90000"/>
              </a:lnSpc>
              <a:spcBef>
                <a:spcPts val="400"/>
              </a:spcBef>
              <a:spcAft>
                <a:spcPts val="0"/>
              </a:spcAft>
              <a:buClr>
                <a:schemeClr val="dk1"/>
              </a:buClr>
              <a:buSzPts val="1600"/>
              <a:buChar char="•"/>
            </a:pPr>
            <a:r>
              <a:rPr lang="en" sz="1600"/>
              <a:t>Circuitry implemented as 300 nm thick Al film</a:t>
            </a:r>
            <a:endParaRPr sz="1600"/>
          </a:p>
          <a:p>
            <a:pPr indent="-171450" lvl="0" marL="177800" rtl="0" algn="l">
              <a:lnSpc>
                <a:spcPct val="90000"/>
              </a:lnSpc>
              <a:spcBef>
                <a:spcPts val="800"/>
              </a:spcBef>
              <a:spcAft>
                <a:spcPts val="0"/>
              </a:spcAft>
              <a:buClr>
                <a:schemeClr val="dk1"/>
              </a:buClr>
              <a:buSzPts val="1900"/>
              <a:buChar char="•"/>
            </a:pPr>
            <a:r>
              <a:rPr lang="en" sz="1900"/>
              <a:t>Phonons and electron-hole pairs modeled</a:t>
            </a:r>
            <a:endParaRPr sz="1900"/>
          </a:p>
        </p:txBody>
      </p:sp>
      <p:sp>
        <p:nvSpPr>
          <p:cNvPr id="284" name="Google Shape;284;p3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p>
            <a:pPr indent="-50800" lvl="0" marL="177800" rtl="0" algn="l">
              <a:lnSpc>
                <a:spcPct val="90000"/>
              </a:lnSpc>
              <a:spcBef>
                <a:spcPts val="0"/>
              </a:spcBef>
              <a:spcAft>
                <a:spcPts val="0"/>
              </a:spcAft>
              <a:buClr>
                <a:schemeClr val="dk1"/>
              </a:buClr>
              <a:buSzPts val="2100"/>
              <a:buNone/>
            </a:pPr>
            <a:r>
              <a:t/>
            </a:r>
            <a:endParaRPr/>
          </a:p>
        </p:txBody>
      </p:sp>
      <p:sp>
        <p:nvSpPr>
          <p:cNvPr id="285" name="Google Shape;285;p35"/>
          <p:cNvSpPr txBox="1"/>
          <p:nvPr>
            <p:ph idx="10" type="dt"/>
          </p:nvPr>
        </p:nvSpPr>
        <p:spPr>
          <a:xfrm>
            <a:off x="0" y="4925895"/>
            <a:ext cx="2057400" cy="273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286" name="Google Shape;286;p35"/>
          <p:cNvSpPr txBox="1"/>
          <p:nvPr>
            <p:ph idx="11" type="ftr"/>
          </p:nvPr>
        </p:nvSpPr>
        <p:spPr>
          <a:xfrm>
            <a:off x="3028950" y="4925895"/>
            <a:ext cx="3086100" cy="2739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287" name="Google Shape;287;p35"/>
          <p:cNvSpPr txBox="1"/>
          <p:nvPr>
            <p:ph idx="12" type="sldNum"/>
          </p:nvPr>
        </p:nvSpPr>
        <p:spPr>
          <a:xfrm>
            <a:off x="7064375" y="4925895"/>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88" name="Google Shape;288;p35"/>
          <p:cNvPicPr preferRelativeResize="0"/>
          <p:nvPr/>
        </p:nvPicPr>
        <p:blipFill>
          <a:blip r:embed="rId4">
            <a:alphaModFix/>
          </a:blip>
          <a:stretch>
            <a:fillRect/>
          </a:stretch>
        </p:blipFill>
        <p:spPr>
          <a:xfrm>
            <a:off x="4629150" y="1217625"/>
            <a:ext cx="4058300" cy="3574649"/>
          </a:xfrm>
          <a:prstGeom prst="rect">
            <a:avLst/>
          </a:prstGeom>
          <a:noFill/>
          <a:ln>
            <a:noFill/>
          </a:ln>
        </p:spPr>
      </p:pic>
      <p:pic>
        <p:nvPicPr>
          <p:cNvPr id="289" name="Google Shape;289;p35"/>
          <p:cNvPicPr preferRelativeResize="0"/>
          <p:nvPr/>
        </p:nvPicPr>
        <p:blipFill>
          <a:blip r:embed="rId5">
            <a:alphaModFix/>
          </a:blip>
          <a:stretch>
            <a:fillRect/>
          </a:stretch>
        </p:blipFill>
        <p:spPr>
          <a:xfrm>
            <a:off x="4629150" y="1217625"/>
            <a:ext cx="4058300" cy="35746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Payload</a:t>
            </a:r>
            <a:endParaRPr/>
          </a:p>
        </p:txBody>
      </p:sp>
      <p:sp>
        <p:nvSpPr>
          <p:cNvPr id="295" name="Google Shape;295;p36"/>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University</a:t>
            </a:r>
            <a:r>
              <a:rPr lang="en"/>
              <a:t> of Waterloo EQSL qubit sample</a:t>
            </a:r>
            <a:endParaRPr/>
          </a:p>
          <a:p>
            <a:pPr indent="-177800" lvl="1" marL="520700" rtl="0" algn="l">
              <a:lnSpc>
                <a:spcPct val="90000"/>
              </a:lnSpc>
              <a:spcBef>
                <a:spcPts val="400"/>
              </a:spcBef>
              <a:spcAft>
                <a:spcPts val="0"/>
              </a:spcAft>
              <a:buClr>
                <a:schemeClr val="dk1"/>
              </a:buClr>
              <a:buSzPts val="1800"/>
              <a:buChar char="•"/>
            </a:pPr>
            <a:r>
              <a:rPr lang="en"/>
              <a:t>Two operable qubits (Q1 and Q3)</a:t>
            </a:r>
            <a:endParaRPr/>
          </a:p>
          <a:p>
            <a:pPr indent="-177800" lvl="1" marL="520700" rtl="0" algn="l">
              <a:lnSpc>
                <a:spcPct val="90000"/>
              </a:lnSpc>
              <a:spcBef>
                <a:spcPts val="400"/>
              </a:spcBef>
              <a:spcAft>
                <a:spcPts val="0"/>
              </a:spcAft>
              <a:buClr>
                <a:schemeClr val="dk1"/>
              </a:buClr>
              <a:buSzPts val="1800"/>
              <a:buChar char="•"/>
            </a:pPr>
            <a:r>
              <a:rPr lang="en"/>
              <a:t>Two high Q</a:t>
            </a:r>
            <a:r>
              <a:rPr baseline="-25000" lang="en"/>
              <a:t>C</a:t>
            </a:r>
            <a:r>
              <a:rPr lang="en"/>
              <a:t> resonators</a:t>
            </a:r>
            <a:endParaRPr/>
          </a:p>
        </p:txBody>
      </p:sp>
      <p:sp>
        <p:nvSpPr>
          <p:cNvPr id="296" name="Google Shape;296;p36"/>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297" name="Google Shape;297;p36"/>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298" name="Google Shape;298;p36"/>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299" name="Google Shape;299;p36"/>
          <p:cNvGraphicFramePr/>
          <p:nvPr/>
        </p:nvGraphicFramePr>
        <p:xfrm>
          <a:off x="952500" y="2675200"/>
          <a:ext cx="3000000" cy="3000000"/>
        </p:xfrm>
        <a:graphic>
          <a:graphicData uri="http://schemas.openxmlformats.org/drawingml/2006/table">
            <a:tbl>
              <a:tblPr>
                <a:noFill/>
                <a:tableStyleId>{68BEB2A0-7502-429D-884B-E0C8F8C0D8A8}</a:tableStyleId>
              </a:tblPr>
              <a:tblGrid>
                <a:gridCol w="1187450"/>
                <a:gridCol w="1187450"/>
                <a:gridCol w="1187450"/>
              </a:tblGrid>
              <a:tr h="460125">
                <a:tc>
                  <a:txBody>
                    <a:bodyPr/>
                    <a:lstStyle/>
                    <a:p>
                      <a:pPr indent="0" lvl="0" marL="0" rtl="0" algn="l">
                        <a:spcBef>
                          <a:spcPts val="0"/>
                        </a:spcBef>
                        <a:spcAft>
                          <a:spcPts val="0"/>
                        </a:spcAft>
                        <a:buNone/>
                      </a:pPr>
                      <a:r>
                        <a:rPr b="1" lang="en"/>
                        <a:t>Qubit</a:t>
                      </a:r>
                      <a:endParaRPr b="1"/>
                    </a:p>
                  </a:txBody>
                  <a:tcPr marT="91425" marB="91425" marR="91425" marL="91425"/>
                </a:tc>
                <a:tc>
                  <a:txBody>
                    <a:bodyPr/>
                    <a:lstStyle/>
                    <a:p>
                      <a:pPr indent="0" lvl="0" marL="0" rtl="0" algn="l">
                        <a:spcBef>
                          <a:spcPts val="0"/>
                        </a:spcBef>
                        <a:spcAft>
                          <a:spcPts val="0"/>
                        </a:spcAft>
                        <a:buNone/>
                      </a:pPr>
                      <a:r>
                        <a:rPr b="1" lang="en"/>
                        <a:t>EJ/EC</a:t>
                      </a:r>
                      <a:endParaRPr b="1"/>
                    </a:p>
                  </a:txBody>
                  <a:tcPr marT="91425" marB="91425" marR="91425" marL="91425"/>
                </a:tc>
                <a:tc>
                  <a:txBody>
                    <a:bodyPr/>
                    <a:lstStyle/>
                    <a:p>
                      <a:pPr indent="0" lvl="0" marL="0" rtl="0" algn="l">
                        <a:spcBef>
                          <a:spcPts val="0"/>
                        </a:spcBef>
                        <a:spcAft>
                          <a:spcPts val="0"/>
                        </a:spcAft>
                        <a:buNone/>
                      </a:pPr>
                      <a:r>
                        <a:rPr b="1" lang="en"/>
                        <a:t>f01 (GHz)</a:t>
                      </a:r>
                      <a:endParaRPr b="1"/>
                    </a:p>
                  </a:txBody>
                  <a:tcPr marT="91425" marB="91425" marR="91425" marL="91425"/>
                </a:tc>
              </a:tr>
              <a:tr h="381000">
                <a:tc>
                  <a:txBody>
                    <a:bodyPr/>
                    <a:lstStyle/>
                    <a:p>
                      <a:pPr indent="0" lvl="0" marL="0" rtl="0" algn="l">
                        <a:spcBef>
                          <a:spcPts val="0"/>
                        </a:spcBef>
                        <a:spcAft>
                          <a:spcPts val="0"/>
                        </a:spcAft>
                        <a:buNone/>
                      </a:pPr>
                      <a:r>
                        <a:rPr lang="en"/>
                        <a:t>Q1</a:t>
                      </a:r>
                      <a:endParaRPr/>
                    </a:p>
                  </a:txBody>
                  <a:tcPr marT="91425" marB="91425" marR="91425" marL="91425"/>
                </a:tc>
                <a:tc>
                  <a:txBody>
                    <a:bodyPr/>
                    <a:lstStyle/>
                    <a:p>
                      <a:pPr indent="0" lvl="0" marL="0" rtl="0" algn="l">
                        <a:spcBef>
                          <a:spcPts val="0"/>
                        </a:spcBef>
                        <a:spcAft>
                          <a:spcPts val="0"/>
                        </a:spcAft>
                        <a:buNone/>
                      </a:pPr>
                      <a:r>
                        <a:rPr lang="en"/>
                        <a:t>28.29</a:t>
                      </a:r>
                      <a:endParaRPr/>
                    </a:p>
                  </a:txBody>
                  <a:tcPr marT="91425" marB="91425" marR="91425" marL="91425"/>
                </a:tc>
                <a:tc>
                  <a:txBody>
                    <a:bodyPr/>
                    <a:lstStyle/>
                    <a:p>
                      <a:pPr indent="0" lvl="0" marL="0" rtl="0" algn="l">
                        <a:spcBef>
                          <a:spcPts val="0"/>
                        </a:spcBef>
                        <a:spcAft>
                          <a:spcPts val="0"/>
                        </a:spcAft>
                        <a:buNone/>
                      </a:pPr>
                      <a:r>
                        <a:rPr lang="en"/>
                        <a:t>3.371</a:t>
                      </a:r>
                      <a:endParaRPr/>
                    </a:p>
                  </a:txBody>
                  <a:tcPr marT="91425" marB="91425" marR="91425" marL="91425"/>
                </a:tc>
              </a:tr>
              <a:tr h="381000">
                <a:tc>
                  <a:txBody>
                    <a:bodyPr/>
                    <a:lstStyle/>
                    <a:p>
                      <a:pPr indent="0" lvl="0" marL="0" rtl="0" algn="l">
                        <a:spcBef>
                          <a:spcPts val="0"/>
                        </a:spcBef>
                        <a:spcAft>
                          <a:spcPts val="0"/>
                        </a:spcAft>
                        <a:buNone/>
                      </a:pPr>
                      <a:r>
                        <a:rPr lang="en"/>
                        <a:t>Q3</a:t>
                      </a:r>
                      <a:endParaRPr/>
                    </a:p>
                  </a:txBody>
                  <a:tcPr marT="91425" marB="91425" marR="91425" marL="91425"/>
                </a:tc>
                <a:tc>
                  <a:txBody>
                    <a:bodyPr/>
                    <a:lstStyle/>
                    <a:p>
                      <a:pPr indent="0" lvl="0" marL="0" rtl="0" algn="l">
                        <a:spcBef>
                          <a:spcPts val="0"/>
                        </a:spcBef>
                        <a:spcAft>
                          <a:spcPts val="0"/>
                        </a:spcAft>
                        <a:buNone/>
                      </a:pPr>
                      <a:r>
                        <a:rPr lang="en"/>
                        <a:t>19.05</a:t>
                      </a:r>
                      <a:endParaRPr/>
                    </a:p>
                  </a:txBody>
                  <a:tcPr marT="91425" marB="91425" marR="91425" marL="91425"/>
                </a:tc>
                <a:tc>
                  <a:txBody>
                    <a:bodyPr/>
                    <a:lstStyle/>
                    <a:p>
                      <a:pPr indent="0" lvl="0" marL="0" rtl="0" algn="l">
                        <a:spcBef>
                          <a:spcPts val="0"/>
                        </a:spcBef>
                        <a:spcAft>
                          <a:spcPts val="0"/>
                        </a:spcAft>
                        <a:buNone/>
                      </a:pPr>
                      <a:r>
                        <a:rPr lang="en"/>
                        <a:t>2.916</a:t>
                      </a:r>
                      <a:endParaRPr/>
                    </a:p>
                  </a:txBody>
                  <a:tcPr marT="91425" marB="91425" marR="91425" marL="91425"/>
                </a:tc>
              </a:tr>
            </a:tbl>
          </a:graphicData>
        </a:graphic>
      </p:graphicFrame>
      <p:pic>
        <p:nvPicPr>
          <p:cNvPr id="300" name="Google Shape;300;p36"/>
          <p:cNvPicPr preferRelativeResize="0"/>
          <p:nvPr/>
        </p:nvPicPr>
        <p:blipFill rotWithShape="1">
          <a:blip r:embed="rId3">
            <a:alphaModFix/>
          </a:blip>
          <a:srcRect b="0" l="0" r="0" t="0"/>
          <a:stretch/>
        </p:blipFill>
        <p:spPr>
          <a:xfrm>
            <a:off x="5879041" y="2571752"/>
            <a:ext cx="3242735" cy="2432049"/>
          </a:xfrm>
          <a:prstGeom prst="rect">
            <a:avLst/>
          </a:prstGeom>
          <a:noFill/>
          <a:ln>
            <a:noFill/>
          </a:ln>
        </p:spPr>
      </p:pic>
      <p:pic>
        <p:nvPicPr>
          <p:cNvPr id="301" name="Google Shape;301;p36"/>
          <p:cNvPicPr preferRelativeResize="0"/>
          <p:nvPr/>
        </p:nvPicPr>
        <p:blipFill rotWithShape="1">
          <a:blip r:embed="rId4">
            <a:alphaModFix/>
          </a:blip>
          <a:srcRect b="0" l="0" r="0" t="0"/>
          <a:stretch/>
        </p:blipFill>
        <p:spPr>
          <a:xfrm>
            <a:off x="4572000" y="1071661"/>
            <a:ext cx="2057400" cy="20636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First Surface Measurements</a:t>
            </a:r>
            <a:endParaRPr/>
          </a:p>
        </p:txBody>
      </p:sp>
      <p:sp>
        <p:nvSpPr>
          <p:cNvPr id="307" name="Google Shape;307;p3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fontScale="92500"/>
          </a:bodyPr>
          <a:lstStyle/>
          <a:p>
            <a:pPr indent="-50800" lvl="0" marL="177800" rtl="0" algn="l">
              <a:lnSpc>
                <a:spcPct val="90000"/>
              </a:lnSpc>
              <a:spcBef>
                <a:spcPts val="0"/>
              </a:spcBef>
              <a:spcAft>
                <a:spcPts val="0"/>
              </a:spcAft>
              <a:buClr>
                <a:schemeClr val="dk1"/>
              </a:buClr>
              <a:buSzPct val="100000"/>
              <a:buNone/>
            </a:pPr>
            <a:r>
              <a:t/>
            </a:r>
            <a:endParaRPr/>
          </a:p>
        </p:txBody>
      </p:sp>
      <p:sp>
        <p:nvSpPr>
          <p:cNvPr id="308" name="Google Shape;308;p3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p>
            <a:pPr indent="-184150" lvl="0" marL="177800" rtl="0" algn="l">
              <a:lnSpc>
                <a:spcPct val="90000"/>
              </a:lnSpc>
              <a:spcBef>
                <a:spcPts val="0"/>
              </a:spcBef>
              <a:spcAft>
                <a:spcPts val="0"/>
              </a:spcAft>
              <a:buClr>
                <a:schemeClr val="dk1"/>
              </a:buClr>
              <a:buSzPts val="2100"/>
              <a:buChar char="•"/>
            </a:pPr>
            <a:r>
              <a:rPr lang="en"/>
              <a:t>Measured at University of Waterloo</a:t>
            </a:r>
            <a:endParaRPr/>
          </a:p>
          <a:p>
            <a:pPr indent="-184150" lvl="0" marL="177800" rtl="0" algn="l">
              <a:lnSpc>
                <a:spcPct val="90000"/>
              </a:lnSpc>
              <a:spcBef>
                <a:spcPts val="800"/>
              </a:spcBef>
              <a:spcAft>
                <a:spcPts val="0"/>
              </a:spcAft>
              <a:buClr>
                <a:schemeClr val="dk1"/>
              </a:buClr>
              <a:buSzPts val="2100"/>
              <a:buChar char="•"/>
            </a:pPr>
            <a:r>
              <a:rPr lang="en"/>
              <a:t>Series of improvements aimed at reducing system noise and improving coherence times</a:t>
            </a:r>
            <a:endParaRPr/>
          </a:p>
          <a:p>
            <a:pPr indent="-190500" lvl="1" marL="520700" rtl="0" algn="l">
              <a:lnSpc>
                <a:spcPct val="90000"/>
              </a:lnSpc>
              <a:spcBef>
                <a:spcPts val="400"/>
              </a:spcBef>
              <a:spcAft>
                <a:spcPts val="0"/>
              </a:spcAft>
              <a:buClr>
                <a:schemeClr val="dk1"/>
              </a:buClr>
              <a:buSzPts val="1800"/>
              <a:buChar char="•"/>
            </a:pPr>
            <a:r>
              <a:rPr lang="en"/>
              <a:t>Rearrangement of circuit components</a:t>
            </a:r>
            <a:endParaRPr/>
          </a:p>
          <a:p>
            <a:pPr indent="-190500" lvl="1" marL="520700" rtl="0" algn="l">
              <a:lnSpc>
                <a:spcPct val="90000"/>
              </a:lnSpc>
              <a:spcBef>
                <a:spcPts val="400"/>
              </a:spcBef>
              <a:spcAft>
                <a:spcPts val="0"/>
              </a:spcAft>
              <a:buClr>
                <a:schemeClr val="dk1"/>
              </a:buClr>
              <a:buSzPts val="1800"/>
              <a:buChar char="•"/>
            </a:pPr>
            <a:r>
              <a:rPr lang="en"/>
              <a:t>Improved IR filtering</a:t>
            </a:r>
            <a:endParaRPr/>
          </a:p>
        </p:txBody>
      </p:sp>
      <p:sp>
        <p:nvSpPr>
          <p:cNvPr id="309" name="Google Shape;309;p37"/>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10" name="Google Shape;310;p37"/>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11" name="Google Shape;311;p37"/>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descr="Picture 12" id="312" name="Google Shape;312;p37"/>
          <p:cNvPicPr preferRelativeResize="0"/>
          <p:nvPr/>
        </p:nvPicPr>
        <p:blipFill rotWithShape="1">
          <a:blip r:embed="rId3">
            <a:alphaModFix/>
          </a:blip>
          <a:srcRect b="0" l="0" r="0" t="0"/>
          <a:stretch/>
        </p:blipFill>
        <p:spPr>
          <a:xfrm>
            <a:off x="600066" y="1222882"/>
            <a:ext cx="3914784" cy="3556177"/>
          </a:xfrm>
          <a:prstGeom prst="rect">
            <a:avLst/>
          </a:prstGeom>
          <a:noFill/>
          <a:ln>
            <a:noFill/>
          </a:ln>
        </p:spPr>
      </p:pic>
      <p:sp>
        <p:nvSpPr>
          <p:cNvPr id="313" name="Google Shape;313;p37"/>
          <p:cNvSpPr/>
          <p:nvPr/>
        </p:nvSpPr>
        <p:spPr>
          <a:xfrm>
            <a:off x="520700" y="4216400"/>
            <a:ext cx="4051300" cy="65325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Run 1 – Underground</a:t>
            </a:r>
            <a:endParaRPr/>
          </a:p>
        </p:txBody>
      </p:sp>
      <p:sp>
        <p:nvSpPr>
          <p:cNvPr id="319" name="Google Shape;319;p38"/>
          <p:cNvSpPr txBox="1"/>
          <p:nvPr>
            <p:ph idx="2" type="body"/>
          </p:nvPr>
        </p:nvSpPr>
        <p:spPr>
          <a:xfrm>
            <a:off x="4571992" y="1268016"/>
            <a:ext cx="3886200" cy="3263400"/>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Clr>
                <a:schemeClr val="dk1"/>
              </a:buClr>
              <a:buSzPts val="2100"/>
              <a:buChar char="•"/>
            </a:pPr>
            <a:r>
              <a:rPr lang="en"/>
              <a:t>Same hardware setup as used at UWaterloo</a:t>
            </a:r>
            <a:endParaRPr/>
          </a:p>
          <a:p>
            <a:pPr indent="-171450" lvl="0" marL="177800" rtl="0" algn="l">
              <a:lnSpc>
                <a:spcPct val="90000"/>
              </a:lnSpc>
              <a:spcBef>
                <a:spcPts val="800"/>
              </a:spcBef>
              <a:spcAft>
                <a:spcPts val="0"/>
              </a:spcAft>
              <a:buClr>
                <a:schemeClr val="dk1"/>
              </a:buClr>
              <a:buSzPts val="2100"/>
              <a:buChar char="•"/>
            </a:pPr>
            <a:r>
              <a:rPr lang="en"/>
              <a:t>2 weeks of data taking in July 2025</a:t>
            </a:r>
            <a:endParaRPr/>
          </a:p>
          <a:p>
            <a:pPr indent="-177800" lvl="1" marL="520700" rtl="0" algn="l">
              <a:lnSpc>
                <a:spcPct val="90000"/>
              </a:lnSpc>
              <a:spcBef>
                <a:spcPts val="400"/>
              </a:spcBef>
              <a:spcAft>
                <a:spcPts val="0"/>
              </a:spcAft>
              <a:buClr>
                <a:schemeClr val="dk1"/>
              </a:buClr>
              <a:buSzPts val="1800"/>
              <a:buChar char="•"/>
            </a:pPr>
            <a:r>
              <a:rPr lang="en"/>
              <a:t>Underground qubit characterization</a:t>
            </a:r>
            <a:endParaRPr/>
          </a:p>
          <a:p>
            <a:pPr indent="-177800" lvl="1" marL="520700" rtl="0" algn="l">
              <a:lnSpc>
                <a:spcPct val="90000"/>
              </a:lnSpc>
              <a:spcBef>
                <a:spcPts val="400"/>
              </a:spcBef>
              <a:spcAft>
                <a:spcPts val="0"/>
              </a:spcAft>
              <a:buClr>
                <a:schemeClr val="dk1"/>
              </a:buClr>
              <a:buSzPts val="1800"/>
              <a:buChar char="•"/>
            </a:pPr>
            <a:r>
              <a:rPr lang="en"/>
              <a:t>Interleaved T</a:t>
            </a:r>
            <a:r>
              <a:rPr baseline="-25000" lang="en"/>
              <a:t>1</a:t>
            </a:r>
            <a:r>
              <a:rPr lang="en"/>
              <a:t> and T</a:t>
            </a:r>
            <a:r>
              <a:rPr baseline="-25000" lang="en"/>
              <a:t>2</a:t>
            </a:r>
            <a:r>
              <a:rPr lang="en"/>
              <a:t> measurements</a:t>
            </a:r>
            <a:endParaRPr/>
          </a:p>
          <a:p>
            <a:pPr indent="-177800" lvl="1" marL="520700" rtl="0" algn="l">
              <a:lnSpc>
                <a:spcPct val="90000"/>
              </a:lnSpc>
              <a:spcBef>
                <a:spcPts val="400"/>
              </a:spcBef>
              <a:spcAft>
                <a:spcPts val="0"/>
              </a:spcAft>
              <a:buClr>
                <a:schemeClr val="dk1"/>
              </a:buClr>
              <a:buSzPts val="1800"/>
              <a:buChar char="•"/>
            </a:pPr>
            <a:r>
              <a:rPr lang="en"/>
              <a:t>One measurement with </a:t>
            </a:r>
            <a:r>
              <a:rPr baseline="30000" lang="en"/>
              <a:t>133</a:t>
            </a:r>
            <a:r>
              <a:rPr lang="en"/>
              <a:t>Ba source deployed</a:t>
            </a:r>
            <a:endParaRPr/>
          </a:p>
          <a:p>
            <a:pPr indent="-177800" lvl="1" marL="520700" rtl="0" algn="l">
              <a:lnSpc>
                <a:spcPct val="90000"/>
              </a:lnSpc>
              <a:spcBef>
                <a:spcPts val="400"/>
              </a:spcBef>
              <a:spcAft>
                <a:spcPts val="0"/>
              </a:spcAft>
              <a:buClr>
                <a:schemeClr val="dk1"/>
              </a:buClr>
              <a:buSzPts val="1800"/>
              <a:buChar char="•"/>
            </a:pPr>
            <a:r>
              <a:rPr lang="en"/>
              <a:t>Measurements of T</a:t>
            </a:r>
            <a:r>
              <a:rPr baseline="-25000" lang="en"/>
              <a:t>1</a:t>
            </a:r>
            <a:r>
              <a:rPr lang="en"/>
              <a:t> and T</a:t>
            </a:r>
            <a:r>
              <a:rPr baseline="-25000" lang="en"/>
              <a:t>2</a:t>
            </a:r>
            <a:r>
              <a:rPr lang="en"/>
              <a:t> fluctuations over time</a:t>
            </a:r>
            <a:endParaRPr/>
          </a:p>
        </p:txBody>
      </p:sp>
      <p:sp>
        <p:nvSpPr>
          <p:cNvPr id="320" name="Google Shape;320;p38"/>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21" name="Google Shape;321;p38"/>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22" name="Google Shape;322;p38"/>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38"/>
          <p:cNvPicPr preferRelativeResize="0"/>
          <p:nvPr/>
        </p:nvPicPr>
        <p:blipFill rotWithShape="1">
          <a:blip r:embed="rId3">
            <a:alphaModFix/>
          </a:blip>
          <a:srcRect b="0" l="0" r="0" t="0"/>
          <a:stretch/>
        </p:blipFill>
        <p:spPr>
          <a:xfrm rot="5400000">
            <a:off x="978565" y="1709345"/>
            <a:ext cx="3530602" cy="26479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Run 1 – Underground</a:t>
            </a:r>
            <a:endParaRPr/>
          </a:p>
        </p:txBody>
      </p:sp>
      <p:sp>
        <p:nvSpPr>
          <p:cNvPr id="329" name="Google Shape;329;p39"/>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30" name="Google Shape;330;p39"/>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31" name="Google Shape;331;p39"/>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descr="Picture 10" id="332" name="Google Shape;332;p39"/>
          <p:cNvPicPr preferRelativeResize="0"/>
          <p:nvPr/>
        </p:nvPicPr>
        <p:blipFill rotWithShape="1">
          <a:blip r:embed="rId3">
            <a:alphaModFix/>
          </a:blip>
          <a:srcRect b="0" l="0" r="0" t="0"/>
          <a:stretch/>
        </p:blipFill>
        <p:spPr>
          <a:xfrm>
            <a:off x="-117268" y="1414603"/>
            <a:ext cx="4740077" cy="3218404"/>
          </a:xfrm>
          <a:prstGeom prst="rect">
            <a:avLst/>
          </a:prstGeom>
          <a:noFill/>
          <a:ln>
            <a:noFill/>
          </a:ln>
        </p:spPr>
      </p:pic>
      <p:sp>
        <p:nvSpPr>
          <p:cNvPr id="333" name="Google Shape;333;p39"/>
          <p:cNvSpPr/>
          <p:nvPr/>
        </p:nvSpPr>
        <p:spPr>
          <a:xfrm>
            <a:off x="2441782" y="1513348"/>
            <a:ext cx="1924050" cy="75168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4" name="Google Shape;334;p39"/>
          <p:cNvSpPr txBox="1"/>
          <p:nvPr/>
        </p:nvSpPr>
        <p:spPr>
          <a:xfrm>
            <a:off x="2331200" y="1513075"/>
            <a:ext cx="21837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Surface R</a:t>
            </a:r>
            <a:r>
              <a:rPr lang="en">
                <a:solidFill>
                  <a:srgbClr val="FF0000"/>
                </a:solidFill>
                <a:latin typeface="Calibri"/>
                <a:ea typeface="Calibri"/>
                <a:cs typeface="Calibri"/>
                <a:sym typeface="Calibri"/>
              </a:rPr>
              <a:t>1</a:t>
            </a:r>
            <a:r>
              <a:rPr lang="en" sz="1400">
                <a:solidFill>
                  <a:srgbClr val="FF0000"/>
                </a:solidFill>
                <a:latin typeface="Calibri"/>
                <a:ea typeface="Calibri"/>
                <a:cs typeface="Calibri"/>
                <a:sym typeface="Calibri"/>
              </a:rPr>
              <a:t> 89.08 ± 12.56 us</a:t>
            </a:r>
            <a:endParaRPr sz="1100"/>
          </a:p>
          <a:p>
            <a:pPr indent="0" lvl="0" marL="0" marR="0" rtl="0" algn="l">
              <a:spcBef>
                <a:spcPts val="0"/>
              </a:spcBef>
              <a:spcAft>
                <a:spcPts val="0"/>
              </a:spcAft>
              <a:buNone/>
            </a:pPr>
            <a:r>
              <a:rPr lang="en" sz="1400">
                <a:solidFill>
                  <a:srgbClr val="002DCB"/>
                </a:solidFill>
                <a:latin typeface="Calibri"/>
                <a:ea typeface="Calibri"/>
                <a:cs typeface="Calibri"/>
                <a:sym typeface="Calibri"/>
              </a:rPr>
              <a:t>UG R1 64.28 ± 6.21 us</a:t>
            </a:r>
            <a:endParaRPr sz="1400">
              <a:solidFill>
                <a:srgbClr val="002DCB"/>
              </a:solidFill>
              <a:latin typeface="Calibri"/>
              <a:ea typeface="Calibri"/>
              <a:cs typeface="Calibri"/>
              <a:sym typeface="Calibri"/>
            </a:endParaRPr>
          </a:p>
        </p:txBody>
      </p:sp>
      <p:pic>
        <p:nvPicPr>
          <p:cNvPr descr="Picture 16" id="335" name="Google Shape;335;p39"/>
          <p:cNvPicPr preferRelativeResize="0"/>
          <p:nvPr/>
        </p:nvPicPr>
        <p:blipFill rotWithShape="1">
          <a:blip r:embed="rId4">
            <a:alphaModFix/>
          </a:blip>
          <a:srcRect b="0" l="0" r="0" t="0"/>
          <a:stretch/>
        </p:blipFill>
        <p:spPr>
          <a:xfrm>
            <a:off x="4556637" y="1428402"/>
            <a:ext cx="4763682" cy="3350906"/>
          </a:xfrm>
          <a:prstGeom prst="rect">
            <a:avLst/>
          </a:prstGeom>
          <a:noFill/>
          <a:ln>
            <a:noFill/>
          </a:ln>
        </p:spPr>
      </p:pic>
      <p:sp>
        <p:nvSpPr>
          <p:cNvPr id="336" name="Google Shape;336;p39"/>
          <p:cNvSpPr/>
          <p:nvPr/>
        </p:nvSpPr>
        <p:spPr>
          <a:xfrm>
            <a:off x="7264705" y="1534977"/>
            <a:ext cx="1924050" cy="751681"/>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7" name="Google Shape;337;p39"/>
          <p:cNvSpPr txBox="1"/>
          <p:nvPr/>
        </p:nvSpPr>
        <p:spPr>
          <a:xfrm>
            <a:off x="7068432" y="1514204"/>
            <a:ext cx="20757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Surface R</a:t>
            </a:r>
            <a:r>
              <a:rPr lang="en">
                <a:solidFill>
                  <a:srgbClr val="FF0000"/>
                </a:solidFill>
                <a:latin typeface="Calibri"/>
                <a:ea typeface="Calibri"/>
                <a:cs typeface="Calibri"/>
                <a:sym typeface="Calibri"/>
              </a:rPr>
              <a:t>1</a:t>
            </a:r>
            <a:r>
              <a:rPr lang="en" sz="1400">
                <a:solidFill>
                  <a:srgbClr val="FF0000"/>
                </a:solidFill>
                <a:latin typeface="Calibri"/>
                <a:ea typeface="Calibri"/>
                <a:cs typeface="Calibri"/>
                <a:sym typeface="Calibri"/>
              </a:rPr>
              <a:t> 44.56 ± 4.87 us</a:t>
            </a:r>
            <a:endParaRPr sz="1100"/>
          </a:p>
          <a:p>
            <a:pPr indent="0" lvl="0" marL="0" marR="0" rtl="0" algn="l">
              <a:spcBef>
                <a:spcPts val="0"/>
              </a:spcBef>
              <a:spcAft>
                <a:spcPts val="0"/>
              </a:spcAft>
              <a:buNone/>
            </a:pPr>
            <a:r>
              <a:rPr lang="en" sz="1400">
                <a:solidFill>
                  <a:srgbClr val="002DCB"/>
                </a:solidFill>
                <a:latin typeface="Calibri"/>
                <a:ea typeface="Calibri"/>
                <a:cs typeface="Calibri"/>
                <a:sym typeface="Calibri"/>
              </a:rPr>
              <a:t>UG R1 45.73 ± 4.76 us</a:t>
            </a:r>
            <a:endParaRPr sz="1400">
              <a:solidFill>
                <a:srgbClr val="002DCB"/>
              </a:solidFill>
              <a:latin typeface="Calibri"/>
              <a:ea typeface="Calibri"/>
              <a:cs typeface="Calibri"/>
              <a:sym typeface="Calibri"/>
            </a:endParaRPr>
          </a:p>
        </p:txBody>
      </p:sp>
      <p:cxnSp>
        <p:nvCxnSpPr>
          <p:cNvPr id="338" name="Google Shape;338;p39"/>
          <p:cNvCxnSpPr/>
          <p:nvPr/>
        </p:nvCxnSpPr>
        <p:spPr>
          <a:xfrm rot="10800000">
            <a:off x="3772850" y="2006875"/>
            <a:ext cx="164100" cy="819000"/>
          </a:xfrm>
          <a:prstGeom prst="straightConnector1">
            <a:avLst/>
          </a:prstGeom>
          <a:noFill/>
          <a:ln cap="flat" cmpd="sng" w="28575">
            <a:solidFill>
              <a:schemeClr val="dk1"/>
            </a:solidFill>
            <a:prstDash val="solid"/>
            <a:miter lim="800000"/>
            <a:headEnd len="sm" w="sm" type="none"/>
            <a:tailEnd len="med" w="med" type="triangle"/>
          </a:ln>
        </p:spPr>
      </p:cxnSp>
      <p:sp>
        <p:nvSpPr>
          <p:cNvPr id="339" name="Google Shape;339;p39"/>
          <p:cNvSpPr txBox="1"/>
          <p:nvPr/>
        </p:nvSpPr>
        <p:spPr>
          <a:xfrm>
            <a:off x="3218879" y="2739059"/>
            <a:ext cx="1829700" cy="715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Lower standard</a:t>
            </a:r>
            <a:endParaRPr sz="1100"/>
          </a:p>
          <a:p>
            <a:pPr indent="0" lvl="0" marL="0" marR="0" rtl="0" algn="l">
              <a:spcBef>
                <a:spcPts val="0"/>
              </a:spcBef>
              <a:spcAft>
                <a:spcPts val="0"/>
              </a:spcAft>
              <a:buNone/>
            </a:pPr>
            <a:r>
              <a:rPr lang="en" sz="1400">
                <a:solidFill>
                  <a:schemeClr val="dk1"/>
                </a:solidFill>
                <a:latin typeface="Calibri"/>
                <a:ea typeface="Calibri"/>
                <a:cs typeface="Calibri"/>
                <a:sym typeface="Calibri"/>
              </a:rPr>
              <a:t>deviation underground!</a:t>
            </a:r>
            <a:endParaRPr sz="1400">
              <a:solidFill>
                <a:schemeClr val="dk1"/>
              </a:solidFill>
              <a:latin typeface="Calibri"/>
              <a:ea typeface="Calibri"/>
              <a:cs typeface="Calibri"/>
              <a:sym typeface="Calibri"/>
            </a:endParaRPr>
          </a:p>
        </p:txBody>
      </p:sp>
      <p:sp>
        <p:nvSpPr>
          <p:cNvPr id="340" name="Google Shape;340;p39"/>
          <p:cNvSpPr txBox="1"/>
          <p:nvPr/>
        </p:nvSpPr>
        <p:spPr>
          <a:xfrm>
            <a:off x="-117275" y="4567750"/>
            <a:ext cx="50802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1E57B"/>
                </a:solidFill>
                <a:latin typeface="Calibri"/>
                <a:ea typeface="Calibri"/>
                <a:cs typeface="Calibri"/>
                <a:sym typeface="Calibri"/>
              </a:rPr>
              <a:t>(Green is old, obsolete surface measurement)</a:t>
            </a:r>
            <a:endParaRPr sz="1800">
              <a:solidFill>
                <a:srgbClr val="91E57B"/>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Run 1 – Underground</a:t>
            </a:r>
            <a:endParaRPr/>
          </a:p>
        </p:txBody>
      </p:sp>
      <p:sp>
        <p:nvSpPr>
          <p:cNvPr id="346" name="Google Shape;346;p40"/>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47" name="Google Shape;347;p40"/>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48" name="Google Shape;348;p40"/>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descr="Picture 18" id="349" name="Google Shape;349;p40"/>
          <p:cNvPicPr preferRelativeResize="0"/>
          <p:nvPr/>
        </p:nvPicPr>
        <p:blipFill rotWithShape="1">
          <a:blip r:embed="rId3">
            <a:alphaModFix/>
          </a:blip>
          <a:srcRect b="0" l="1490" r="3692" t="0"/>
          <a:stretch/>
        </p:blipFill>
        <p:spPr>
          <a:xfrm>
            <a:off x="4673369" y="2241499"/>
            <a:ext cx="4470631" cy="2729757"/>
          </a:xfrm>
          <a:prstGeom prst="rect">
            <a:avLst/>
          </a:prstGeom>
          <a:noFill/>
          <a:ln>
            <a:noFill/>
          </a:ln>
        </p:spPr>
      </p:pic>
      <p:pic>
        <p:nvPicPr>
          <p:cNvPr descr="Picture 20" id="350" name="Google Shape;350;p40"/>
          <p:cNvPicPr preferRelativeResize="0"/>
          <p:nvPr/>
        </p:nvPicPr>
        <p:blipFill rotWithShape="1">
          <a:blip r:embed="rId4">
            <a:alphaModFix/>
          </a:blip>
          <a:srcRect b="0" l="1514" r="4494" t="0"/>
          <a:stretch/>
        </p:blipFill>
        <p:spPr>
          <a:xfrm>
            <a:off x="38931" y="2241499"/>
            <a:ext cx="4431701" cy="2729757"/>
          </a:xfrm>
          <a:prstGeom prst="rect">
            <a:avLst/>
          </a:prstGeom>
          <a:noFill/>
          <a:ln>
            <a:noFill/>
          </a:ln>
        </p:spPr>
      </p:pic>
      <p:sp>
        <p:nvSpPr>
          <p:cNvPr id="351" name="Google Shape;351;p40"/>
          <p:cNvSpPr txBox="1"/>
          <p:nvPr/>
        </p:nvSpPr>
        <p:spPr>
          <a:xfrm>
            <a:off x="1316182" y="2013016"/>
            <a:ext cx="2473514" cy="3462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Without Ba source, 24 hr</a:t>
            </a:r>
            <a:endParaRPr sz="1800">
              <a:solidFill>
                <a:schemeClr val="dk1"/>
              </a:solidFill>
              <a:latin typeface="Calibri"/>
              <a:ea typeface="Calibri"/>
              <a:cs typeface="Calibri"/>
              <a:sym typeface="Calibri"/>
            </a:endParaRPr>
          </a:p>
        </p:txBody>
      </p:sp>
      <p:sp>
        <p:nvSpPr>
          <p:cNvPr id="352" name="Google Shape;352;p40"/>
          <p:cNvSpPr txBox="1"/>
          <p:nvPr/>
        </p:nvSpPr>
        <p:spPr>
          <a:xfrm>
            <a:off x="6129985" y="2068374"/>
            <a:ext cx="2153715" cy="3462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With Ba source, 26 hr</a:t>
            </a:r>
            <a:endParaRPr sz="1800">
              <a:solidFill>
                <a:schemeClr val="dk1"/>
              </a:solidFill>
              <a:latin typeface="Calibri"/>
              <a:ea typeface="Calibri"/>
              <a:cs typeface="Calibri"/>
              <a:sym typeface="Calibri"/>
            </a:endParaRPr>
          </a:p>
        </p:txBody>
      </p:sp>
      <p:sp>
        <p:nvSpPr>
          <p:cNvPr id="353" name="Google Shape;353;p40"/>
          <p:cNvSpPr/>
          <p:nvPr/>
        </p:nvSpPr>
        <p:spPr>
          <a:xfrm>
            <a:off x="2793538" y="2300002"/>
            <a:ext cx="1924050" cy="751681"/>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4" name="Google Shape;354;p40"/>
          <p:cNvSpPr txBox="1"/>
          <p:nvPr/>
        </p:nvSpPr>
        <p:spPr>
          <a:xfrm>
            <a:off x="3005200" y="2460475"/>
            <a:ext cx="15354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Q1 61.52 ± 6.70 us</a:t>
            </a:r>
            <a:endParaRPr sz="1100"/>
          </a:p>
          <a:p>
            <a:pPr indent="0" lvl="0" marL="0" marR="0" rtl="0" algn="l">
              <a:spcBef>
                <a:spcPts val="0"/>
              </a:spcBef>
              <a:spcAft>
                <a:spcPts val="0"/>
              </a:spcAft>
              <a:buNone/>
            </a:pPr>
            <a:r>
              <a:rPr lang="en" sz="1400">
                <a:solidFill>
                  <a:srgbClr val="002DCB"/>
                </a:solidFill>
                <a:latin typeface="Calibri"/>
                <a:ea typeface="Calibri"/>
                <a:cs typeface="Calibri"/>
                <a:sym typeface="Calibri"/>
              </a:rPr>
              <a:t>Q3 55.42 ± 6.72 us</a:t>
            </a:r>
            <a:endParaRPr sz="1400">
              <a:solidFill>
                <a:srgbClr val="002DCB"/>
              </a:solidFill>
              <a:latin typeface="Calibri"/>
              <a:ea typeface="Calibri"/>
              <a:cs typeface="Calibri"/>
              <a:sym typeface="Calibri"/>
            </a:endParaRPr>
          </a:p>
        </p:txBody>
      </p:sp>
      <p:sp>
        <p:nvSpPr>
          <p:cNvPr id="355" name="Google Shape;355;p40"/>
          <p:cNvSpPr/>
          <p:nvPr/>
        </p:nvSpPr>
        <p:spPr>
          <a:xfrm>
            <a:off x="5167960" y="2377316"/>
            <a:ext cx="1766240" cy="669821"/>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6" name="Google Shape;356;p40"/>
          <p:cNvSpPr txBox="1"/>
          <p:nvPr/>
        </p:nvSpPr>
        <p:spPr>
          <a:xfrm>
            <a:off x="5283325" y="2434250"/>
            <a:ext cx="1650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FF0000"/>
                </a:solidFill>
                <a:latin typeface="Calibri"/>
                <a:ea typeface="Calibri"/>
                <a:cs typeface="Calibri"/>
                <a:sym typeface="Calibri"/>
              </a:rPr>
              <a:t>Q1 51.34 ± 10.41 us</a:t>
            </a:r>
            <a:endParaRPr sz="1100"/>
          </a:p>
          <a:p>
            <a:pPr indent="0" lvl="0" marL="0" marR="0" rtl="0" algn="l">
              <a:spcBef>
                <a:spcPts val="0"/>
              </a:spcBef>
              <a:spcAft>
                <a:spcPts val="0"/>
              </a:spcAft>
              <a:buNone/>
            </a:pPr>
            <a:r>
              <a:rPr lang="en" sz="1400">
                <a:solidFill>
                  <a:srgbClr val="002DCB"/>
                </a:solidFill>
                <a:latin typeface="Calibri"/>
                <a:ea typeface="Calibri"/>
                <a:cs typeface="Calibri"/>
                <a:sym typeface="Calibri"/>
              </a:rPr>
              <a:t>Q3 70.38 ± 7.62 us</a:t>
            </a:r>
            <a:endParaRPr sz="1400">
              <a:solidFill>
                <a:srgbClr val="002DCB"/>
              </a:solidFill>
              <a:latin typeface="Calibri"/>
              <a:ea typeface="Calibri"/>
              <a:cs typeface="Calibri"/>
              <a:sym typeface="Calibri"/>
            </a:endParaRPr>
          </a:p>
        </p:txBody>
      </p:sp>
      <p:cxnSp>
        <p:nvCxnSpPr>
          <p:cNvPr id="357" name="Google Shape;357;p40"/>
          <p:cNvCxnSpPr/>
          <p:nvPr/>
        </p:nvCxnSpPr>
        <p:spPr>
          <a:xfrm flipH="1" rot="10800000">
            <a:off x="5899150" y="2851150"/>
            <a:ext cx="304800" cy="279401"/>
          </a:xfrm>
          <a:prstGeom prst="straightConnector1">
            <a:avLst/>
          </a:prstGeom>
          <a:noFill/>
          <a:ln cap="flat" cmpd="sng" w="28575">
            <a:solidFill>
              <a:schemeClr val="dk1"/>
            </a:solidFill>
            <a:prstDash val="solid"/>
            <a:miter lim="800000"/>
            <a:headEnd len="sm" w="sm" type="none"/>
            <a:tailEnd len="med" w="med" type="triangle"/>
          </a:ln>
        </p:spPr>
      </p:cxnSp>
      <p:sp>
        <p:nvSpPr>
          <p:cNvPr id="358" name="Google Shape;358;p40"/>
          <p:cNvSpPr txBox="1"/>
          <p:nvPr/>
        </p:nvSpPr>
        <p:spPr>
          <a:xfrm>
            <a:off x="5104569" y="3093524"/>
            <a:ext cx="1426593" cy="48474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Wider distribution</a:t>
            </a:r>
            <a:br>
              <a:rPr lang="en" sz="1400">
                <a:solidFill>
                  <a:schemeClr val="dk1"/>
                </a:solidFill>
                <a:latin typeface="Calibri"/>
                <a:ea typeface="Calibri"/>
                <a:cs typeface="Calibri"/>
                <a:sym typeface="Calibri"/>
              </a:rPr>
            </a:br>
            <a:r>
              <a:rPr lang="en" sz="1400">
                <a:solidFill>
                  <a:schemeClr val="dk1"/>
                </a:solidFill>
                <a:latin typeface="Calibri"/>
                <a:ea typeface="Calibri"/>
                <a:cs typeface="Calibri"/>
                <a:sym typeface="Calibri"/>
              </a:rPr>
              <a:t>with source</a:t>
            </a:r>
            <a:endParaRPr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Run 2 – Surface</a:t>
            </a:r>
            <a:endParaRPr/>
          </a:p>
        </p:txBody>
      </p:sp>
      <p:sp>
        <p:nvSpPr>
          <p:cNvPr id="364" name="Google Shape;364;p41"/>
          <p:cNvSpPr txBox="1"/>
          <p:nvPr>
            <p:ph idx="2" type="body"/>
          </p:nvPr>
        </p:nvSpPr>
        <p:spPr>
          <a:xfrm>
            <a:off x="5235575" y="1369219"/>
            <a:ext cx="3886200" cy="3263400"/>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New noise reduction improvements</a:t>
            </a:r>
            <a:endParaRPr/>
          </a:p>
          <a:p>
            <a:pPr indent="-177800" lvl="1" marL="520700" rtl="0" algn="l">
              <a:lnSpc>
                <a:spcPct val="90000"/>
              </a:lnSpc>
              <a:spcBef>
                <a:spcPts val="400"/>
              </a:spcBef>
              <a:spcAft>
                <a:spcPts val="0"/>
              </a:spcAft>
              <a:buClr>
                <a:schemeClr val="dk1"/>
              </a:buClr>
              <a:buSzPts val="1800"/>
              <a:buChar char="•"/>
            </a:pPr>
            <a:r>
              <a:rPr lang="en"/>
              <a:t>DC line filtering</a:t>
            </a:r>
            <a:endParaRPr/>
          </a:p>
          <a:p>
            <a:pPr indent="-177800" lvl="1" marL="520700" rtl="0" algn="l">
              <a:lnSpc>
                <a:spcPct val="90000"/>
              </a:lnSpc>
              <a:spcBef>
                <a:spcPts val="400"/>
              </a:spcBef>
              <a:spcAft>
                <a:spcPts val="0"/>
              </a:spcAft>
              <a:buClr>
                <a:schemeClr val="dk1"/>
              </a:buClr>
              <a:buSzPts val="1800"/>
              <a:buChar char="•"/>
            </a:pPr>
            <a:r>
              <a:rPr lang="en"/>
              <a:t>IR coating inside magnetic shield</a:t>
            </a:r>
            <a:endParaRPr/>
          </a:p>
          <a:p>
            <a:pPr indent="-177800" lvl="1" marL="520700" rtl="0" algn="l">
              <a:lnSpc>
                <a:spcPct val="90000"/>
              </a:lnSpc>
              <a:spcBef>
                <a:spcPts val="400"/>
              </a:spcBef>
              <a:spcAft>
                <a:spcPts val="0"/>
              </a:spcAft>
              <a:buClr>
                <a:schemeClr val="dk1"/>
              </a:buClr>
              <a:buSzPts val="1800"/>
              <a:buChar char="•"/>
            </a:pPr>
            <a:r>
              <a:rPr lang="en"/>
              <a:t>Improved thermalization of components</a:t>
            </a:r>
            <a:endParaRPr/>
          </a:p>
          <a:p>
            <a:pPr indent="-171450" lvl="0" marL="177800" rtl="0" algn="l">
              <a:lnSpc>
                <a:spcPct val="90000"/>
              </a:lnSpc>
              <a:spcBef>
                <a:spcPts val="800"/>
              </a:spcBef>
              <a:spcAft>
                <a:spcPts val="0"/>
              </a:spcAft>
              <a:buClr>
                <a:schemeClr val="dk1"/>
              </a:buClr>
              <a:buSzPts val="2100"/>
              <a:buChar char="•"/>
            </a:pPr>
            <a:r>
              <a:rPr lang="en"/>
              <a:t>Correlated T1 measurements</a:t>
            </a:r>
            <a:endParaRPr/>
          </a:p>
          <a:p>
            <a:pPr indent="-177800" lvl="1" marL="520700" rtl="0" algn="l">
              <a:lnSpc>
                <a:spcPct val="90000"/>
              </a:lnSpc>
              <a:spcBef>
                <a:spcPts val="800"/>
              </a:spcBef>
              <a:spcAft>
                <a:spcPts val="0"/>
              </a:spcAft>
              <a:buSzPts val="1400"/>
              <a:buChar char="•"/>
            </a:pPr>
            <a:r>
              <a:rPr lang="en"/>
              <a:t>Still see T</a:t>
            </a:r>
            <a:r>
              <a:rPr baseline="-25000" lang="en"/>
              <a:t>1</a:t>
            </a:r>
            <a:r>
              <a:rPr lang="en"/>
              <a:t> standard deviations consistent </a:t>
            </a:r>
            <a:r>
              <a:rPr lang="en"/>
              <a:t>with</a:t>
            </a:r>
            <a:r>
              <a:rPr lang="en"/>
              <a:t> previous surface runs</a:t>
            </a:r>
            <a:endParaRPr/>
          </a:p>
        </p:txBody>
      </p:sp>
      <p:sp>
        <p:nvSpPr>
          <p:cNvPr id="365" name="Google Shape;365;p41"/>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66" name="Google Shape;366;p41"/>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67" name="Google Shape;367;p41"/>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68" name="Google Shape;368;p41" title="image.png"/>
          <p:cNvPicPr preferRelativeResize="0"/>
          <p:nvPr/>
        </p:nvPicPr>
        <p:blipFill>
          <a:blip r:embed="rId4">
            <a:alphaModFix/>
          </a:blip>
          <a:stretch>
            <a:fillRect/>
          </a:stretch>
        </p:blipFill>
        <p:spPr>
          <a:xfrm>
            <a:off x="-1" y="1369213"/>
            <a:ext cx="5268774" cy="3165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Run 2 – Underground</a:t>
            </a:r>
            <a:endParaRPr/>
          </a:p>
        </p:txBody>
      </p:sp>
      <p:sp>
        <p:nvSpPr>
          <p:cNvPr id="374" name="Google Shape;374;p42"/>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Payload – same qubit as R1</a:t>
            </a:r>
            <a:endParaRPr/>
          </a:p>
          <a:p>
            <a:pPr indent="-171450" lvl="0" marL="177800" rtl="0" algn="l">
              <a:lnSpc>
                <a:spcPct val="90000"/>
              </a:lnSpc>
              <a:spcBef>
                <a:spcPts val="800"/>
              </a:spcBef>
              <a:spcAft>
                <a:spcPts val="0"/>
              </a:spcAft>
              <a:buClr>
                <a:schemeClr val="dk1"/>
              </a:buClr>
              <a:buSzPts val="2100"/>
              <a:buChar char="•"/>
            </a:pPr>
            <a:r>
              <a:rPr lang="en"/>
              <a:t>Planned 8-10 week campaign</a:t>
            </a:r>
            <a:endParaRPr/>
          </a:p>
          <a:p>
            <a:pPr indent="-171450" lvl="0" marL="177800" rtl="0" algn="l">
              <a:lnSpc>
                <a:spcPct val="90000"/>
              </a:lnSpc>
              <a:spcBef>
                <a:spcPts val="800"/>
              </a:spcBef>
              <a:spcAft>
                <a:spcPts val="0"/>
              </a:spcAft>
              <a:buClr>
                <a:schemeClr val="dk1"/>
              </a:buClr>
              <a:buSzPts val="2100"/>
              <a:buChar char="•"/>
            </a:pPr>
            <a:r>
              <a:rPr lang="en"/>
              <a:t>Primary objectives</a:t>
            </a:r>
            <a:endParaRPr/>
          </a:p>
          <a:p>
            <a:pPr indent="-177800" lvl="1" marL="520700" rtl="0" algn="l">
              <a:lnSpc>
                <a:spcPct val="90000"/>
              </a:lnSpc>
              <a:spcBef>
                <a:spcPts val="400"/>
              </a:spcBef>
              <a:spcAft>
                <a:spcPts val="0"/>
              </a:spcAft>
              <a:buClr>
                <a:schemeClr val="dk1"/>
              </a:buClr>
              <a:buSzPts val="1800"/>
              <a:buChar char="•"/>
            </a:pPr>
            <a:r>
              <a:rPr lang="en"/>
              <a:t>C</a:t>
            </a:r>
            <a:r>
              <a:rPr lang="en"/>
              <a:t>orrelated interleaved coherence time measurements with shorter repetition time</a:t>
            </a:r>
            <a:endParaRPr/>
          </a:p>
          <a:p>
            <a:pPr indent="-177800" lvl="1" marL="520700" rtl="0" algn="l">
              <a:lnSpc>
                <a:spcPct val="90000"/>
              </a:lnSpc>
              <a:spcBef>
                <a:spcPts val="400"/>
              </a:spcBef>
              <a:spcAft>
                <a:spcPts val="0"/>
              </a:spcAft>
              <a:buClr>
                <a:schemeClr val="dk1"/>
              </a:buClr>
              <a:buSzPts val="1800"/>
              <a:buChar char="•"/>
            </a:pPr>
            <a:r>
              <a:rPr lang="en"/>
              <a:t>Test for charge parity measurement feasibility</a:t>
            </a:r>
            <a:endParaRPr/>
          </a:p>
          <a:p>
            <a:pPr indent="-177800" lvl="1" marL="520700" rtl="0" algn="l">
              <a:lnSpc>
                <a:spcPct val="90000"/>
              </a:lnSpc>
              <a:spcBef>
                <a:spcPts val="400"/>
              </a:spcBef>
              <a:spcAft>
                <a:spcPts val="0"/>
              </a:spcAft>
              <a:buClr>
                <a:schemeClr val="dk1"/>
              </a:buClr>
              <a:buSzPts val="1800"/>
              <a:buChar char="•"/>
            </a:pPr>
            <a:r>
              <a:rPr lang="en"/>
              <a:t>High Q</a:t>
            </a:r>
            <a:r>
              <a:rPr baseline="-25000" lang="en"/>
              <a:t>C</a:t>
            </a:r>
            <a:r>
              <a:rPr lang="en"/>
              <a:t> resonator measurements</a:t>
            </a:r>
            <a:endParaRPr/>
          </a:p>
        </p:txBody>
      </p:sp>
      <p:sp>
        <p:nvSpPr>
          <p:cNvPr id="375" name="Google Shape;375;p42"/>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76" name="Google Shape;376;p42"/>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77" name="Google Shape;377;p42"/>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78" name="Google Shape;378;p42" title="1000074822.jpg"/>
          <p:cNvPicPr preferRelativeResize="0"/>
          <p:nvPr/>
        </p:nvPicPr>
        <p:blipFill>
          <a:blip r:embed="rId3">
            <a:alphaModFix/>
          </a:blip>
          <a:stretch>
            <a:fillRect/>
          </a:stretch>
        </p:blipFill>
        <p:spPr>
          <a:xfrm>
            <a:off x="4572000" y="1268016"/>
            <a:ext cx="4324352" cy="32432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Future Studies</a:t>
            </a:r>
            <a:endParaRPr/>
          </a:p>
        </p:txBody>
      </p:sp>
      <p:sp>
        <p:nvSpPr>
          <p:cNvPr id="384" name="Google Shape;384;p4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lnSpcReduction="10000"/>
          </a:bodyPr>
          <a:lstStyle/>
          <a:p>
            <a:pPr indent="-260350" lvl="0" marL="177800" rtl="0" algn="l">
              <a:spcBef>
                <a:spcPts val="800"/>
              </a:spcBef>
              <a:spcAft>
                <a:spcPts val="0"/>
              </a:spcAft>
              <a:buSzPts val="2700"/>
              <a:buChar char="•"/>
            </a:pPr>
            <a:r>
              <a:rPr lang="en"/>
              <a:t>Testing new qubit designs</a:t>
            </a:r>
            <a:endParaRPr/>
          </a:p>
          <a:p>
            <a:pPr indent="-260350" lvl="1" marL="520700" rtl="0" algn="l">
              <a:spcBef>
                <a:spcPts val="400"/>
              </a:spcBef>
              <a:spcAft>
                <a:spcPts val="0"/>
              </a:spcAft>
              <a:buSzPts val="2700"/>
              <a:buChar char="•"/>
            </a:pPr>
            <a:r>
              <a:rPr lang="en"/>
              <a:t>Higher coherence designs</a:t>
            </a:r>
            <a:endParaRPr/>
          </a:p>
          <a:p>
            <a:pPr indent="-260350" lvl="1" marL="520700" rtl="0" algn="l">
              <a:spcBef>
                <a:spcPts val="400"/>
              </a:spcBef>
              <a:spcAft>
                <a:spcPts val="0"/>
              </a:spcAft>
              <a:buSzPts val="2700"/>
              <a:buChar char="•"/>
            </a:pPr>
            <a:r>
              <a:rPr lang="en"/>
              <a:t>Designs with smaller E</a:t>
            </a:r>
            <a:r>
              <a:rPr baseline="-25000" lang="en"/>
              <a:t>J</a:t>
            </a:r>
            <a:r>
              <a:rPr lang="en"/>
              <a:t>/E</a:t>
            </a:r>
            <a:r>
              <a:rPr baseline="-25000" lang="en"/>
              <a:t>C</a:t>
            </a:r>
            <a:r>
              <a:rPr lang="en"/>
              <a:t> ratio</a:t>
            </a:r>
            <a:endParaRPr/>
          </a:p>
          <a:p>
            <a:pPr indent="-260350" lvl="0" marL="177800" rtl="0" algn="l">
              <a:spcBef>
                <a:spcPts val="800"/>
              </a:spcBef>
              <a:spcAft>
                <a:spcPts val="0"/>
              </a:spcAft>
              <a:buSzPts val="2700"/>
              <a:buChar char="•"/>
            </a:pPr>
            <a:r>
              <a:rPr lang="en"/>
              <a:t>Measurements of 3D resonators</a:t>
            </a:r>
            <a:endParaRPr/>
          </a:p>
          <a:p>
            <a:pPr indent="-260350" lvl="1" marL="520700" rtl="0" algn="l">
              <a:spcBef>
                <a:spcPts val="400"/>
              </a:spcBef>
              <a:spcAft>
                <a:spcPts val="0"/>
              </a:spcAft>
              <a:buSzPts val="2700"/>
              <a:buChar char="•"/>
            </a:pPr>
            <a:r>
              <a:rPr lang="en"/>
              <a:t>Characterize two level system losses</a:t>
            </a:r>
            <a:endParaRPr/>
          </a:p>
          <a:p>
            <a:pPr indent="-425450" lvl="0" marL="431800" rtl="0" algn="l">
              <a:lnSpc>
                <a:spcPct val="90000"/>
              </a:lnSpc>
              <a:spcBef>
                <a:spcPts val="0"/>
              </a:spcBef>
              <a:spcAft>
                <a:spcPts val="0"/>
              </a:spcAft>
              <a:buClr>
                <a:schemeClr val="dk1"/>
              </a:buClr>
              <a:buSzPts val="2700"/>
              <a:buFont typeface="Arial"/>
              <a:buChar char="•"/>
            </a:pPr>
            <a:r>
              <a:rPr lang="en"/>
              <a:t>Coincidence measurements between</a:t>
            </a:r>
            <a:br>
              <a:rPr lang="en"/>
            </a:br>
            <a:r>
              <a:rPr lang="en"/>
              <a:t>physically separated chips</a:t>
            </a:r>
            <a:endParaRPr/>
          </a:p>
          <a:p>
            <a:pPr indent="-425450" lvl="0" marL="431800" rtl="0" algn="l">
              <a:lnSpc>
                <a:spcPct val="90000"/>
              </a:lnSpc>
              <a:spcBef>
                <a:spcPts val="800"/>
              </a:spcBef>
              <a:spcAft>
                <a:spcPts val="0"/>
              </a:spcAft>
              <a:buClr>
                <a:schemeClr val="dk1"/>
              </a:buClr>
              <a:buSzPts val="2700"/>
              <a:buFont typeface="Arial"/>
              <a:buChar char="•"/>
            </a:pPr>
            <a:r>
              <a:rPr lang="en"/>
              <a:t>Development of mitigation techniques</a:t>
            </a:r>
            <a:endParaRPr/>
          </a:p>
        </p:txBody>
      </p:sp>
      <p:sp>
        <p:nvSpPr>
          <p:cNvPr id="385" name="Google Shape;385;p43"/>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86" name="Google Shape;386;p43"/>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87" name="Google Shape;387;p43"/>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88" name="Google Shape;388;p43"/>
          <p:cNvPicPr preferRelativeResize="0"/>
          <p:nvPr/>
        </p:nvPicPr>
        <p:blipFill>
          <a:blip r:embed="rId3">
            <a:alphaModFix/>
          </a:blip>
          <a:stretch>
            <a:fillRect/>
          </a:stretch>
        </p:blipFill>
        <p:spPr>
          <a:xfrm>
            <a:off x="5536666" y="1088900"/>
            <a:ext cx="3474700" cy="261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Qubits and Coherence</a:t>
            </a:r>
            <a:endParaRPr/>
          </a:p>
        </p:txBody>
      </p:sp>
      <p:sp>
        <p:nvSpPr>
          <p:cNvPr id="151" name="Google Shape;151;p26"/>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Clr>
                <a:schemeClr val="dk1"/>
              </a:buClr>
              <a:buSzPts val="2100"/>
              <a:buChar char="•"/>
            </a:pPr>
            <a:r>
              <a:rPr lang="en"/>
              <a:t>Superconducting qubits exploit quantum superpositions to carry out complex quantum algorithms</a:t>
            </a:r>
            <a:endParaRPr/>
          </a:p>
          <a:p>
            <a:pPr indent="-171450" lvl="0" marL="177800" rtl="0" algn="l">
              <a:lnSpc>
                <a:spcPct val="90000"/>
              </a:lnSpc>
              <a:spcBef>
                <a:spcPts val="800"/>
              </a:spcBef>
              <a:spcAft>
                <a:spcPts val="0"/>
              </a:spcAft>
              <a:buClr>
                <a:schemeClr val="dk1"/>
              </a:buClr>
              <a:buSzPts val="2100"/>
              <a:buChar char="•"/>
            </a:pPr>
            <a:r>
              <a:rPr lang="en"/>
              <a:t>Superposition states decohere in time</a:t>
            </a:r>
            <a:endParaRPr/>
          </a:p>
          <a:p>
            <a:pPr indent="-177800" lvl="1" marL="520700" rtl="0" algn="l">
              <a:lnSpc>
                <a:spcPct val="90000"/>
              </a:lnSpc>
              <a:spcBef>
                <a:spcPts val="400"/>
              </a:spcBef>
              <a:spcAft>
                <a:spcPts val="0"/>
              </a:spcAft>
              <a:buClr>
                <a:srgbClr val="3A4BA0"/>
              </a:buClr>
              <a:buSzPts val="1800"/>
              <a:buChar char="•"/>
            </a:pPr>
            <a:r>
              <a:rPr lang="en">
                <a:solidFill>
                  <a:srgbClr val="3A4BA0"/>
                </a:solidFill>
              </a:rPr>
              <a:t>T</a:t>
            </a:r>
            <a:r>
              <a:rPr baseline="-25000" lang="en">
                <a:solidFill>
                  <a:srgbClr val="3A4BA0"/>
                </a:solidFill>
              </a:rPr>
              <a:t>1</a:t>
            </a:r>
            <a:r>
              <a:rPr lang="en">
                <a:solidFill>
                  <a:srgbClr val="3A4BA0"/>
                </a:solidFill>
              </a:rPr>
              <a:t> – relaxation</a:t>
            </a:r>
            <a:endParaRPr/>
          </a:p>
          <a:p>
            <a:pPr indent="-177800" lvl="1" marL="520700" rtl="0" algn="l">
              <a:lnSpc>
                <a:spcPct val="90000"/>
              </a:lnSpc>
              <a:spcBef>
                <a:spcPts val="400"/>
              </a:spcBef>
              <a:spcAft>
                <a:spcPts val="0"/>
              </a:spcAft>
              <a:buClr>
                <a:srgbClr val="653693"/>
              </a:buClr>
              <a:buSzPts val="1800"/>
              <a:buChar char="•"/>
            </a:pPr>
            <a:r>
              <a:rPr lang="en">
                <a:solidFill>
                  <a:srgbClr val="653693"/>
                </a:solidFill>
              </a:rPr>
              <a:t>T</a:t>
            </a:r>
            <a:r>
              <a:rPr baseline="-25000" lang="en">
                <a:solidFill>
                  <a:srgbClr val="653693"/>
                </a:solidFill>
              </a:rPr>
              <a:t>2</a:t>
            </a:r>
            <a:r>
              <a:rPr lang="en">
                <a:solidFill>
                  <a:srgbClr val="653693"/>
                </a:solidFill>
              </a:rPr>
              <a:t> – decoherence</a:t>
            </a:r>
            <a:endParaRPr/>
          </a:p>
          <a:p>
            <a:pPr indent="-171450" lvl="0" marL="177800" rtl="0" algn="l">
              <a:lnSpc>
                <a:spcPct val="90000"/>
              </a:lnSpc>
              <a:spcBef>
                <a:spcPts val="800"/>
              </a:spcBef>
              <a:spcAft>
                <a:spcPts val="0"/>
              </a:spcAft>
              <a:buClr>
                <a:schemeClr val="dk1"/>
              </a:buClr>
              <a:buSzPts val="2100"/>
              <a:buChar char="•"/>
            </a:pPr>
            <a:r>
              <a:rPr lang="en"/>
              <a:t>Interactions with the environment → decoherence → errors</a:t>
            </a:r>
            <a:endParaRPr/>
          </a:p>
        </p:txBody>
      </p:sp>
      <p:sp>
        <p:nvSpPr>
          <p:cNvPr id="152" name="Google Shape;152;p26"/>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153" name="Google Shape;153;p26"/>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154" name="Google Shape;154;p26"/>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55" name="Google Shape;155;p26"/>
          <p:cNvPicPr preferRelativeResize="0"/>
          <p:nvPr/>
        </p:nvPicPr>
        <p:blipFill rotWithShape="1">
          <a:blip r:embed="rId3">
            <a:alphaModFix/>
          </a:blip>
          <a:srcRect b="0" l="0" r="0" t="0"/>
          <a:stretch/>
        </p:blipFill>
        <p:spPr>
          <a:xfrm>
            <a:off x="5527675" y="1459986"/>
            <a:ext cx="2616200" cy="2508821"/>
          </a:xfrm>
          <a:prstGeom prst="rect">
            <a:avLst/>
          </a:prstGeom>
          <a:noFill/>
          <a:ln>
            <a:noFill/>
          </a:ln>
        </p:spPr>
      </p:pic>
      <p:sp>
        <p:nvSpPr>
          <p:cNvPr id="156" name="Google Shape;156;p26"/>
          <p:cNvSpPr txBox="1"/>
          <p:nvPr/>
        </p:nvSpPr>
        <p:spPr>
          <a:xfrm>
            <a:off x="7191375" y="3648075"/>
            <a:ext cx="2514600" cy="23083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1" lang="en" sz="1100" u="sng" cap="none" strike="noStrike">
                <a:solidFill>
                  <a:schemeClr val="hlink"/>
                </a:solidFill>
                <a:latin typeface="Calibri"/>
                <a:ea typeface="Calibri"/>
                <a:cs typeface="Calibri"/>
                <a:sym typeface="Calibri"/>
                <a:hlinkClick r:id="rId4"/>
              </a:rPr>
              <a:t>Appl. Phys. Rev.</a:t>
            </a:r>
            <a:r>
              <a:rPr b="0" i="0" lang="en" sz="1100" u="sng" cap="none" strike="noStrike">
                <a:solidFill>
                  <a:schemeClr val="hlink"/>
                </a:solidFill>
                <a:latin typeface="Calibri"/>
                <a:ea typeface="Calibri"/>
                <a:cs typeface="Calibri"/>
                <a:sym typeface="Calibri"/>
                <a:hlinkClick r:id="rId5"/>
              </a:rPr>
              <a:t> 6, 021318 (2019)</a:t>
            </a:r>
            <a:endParaRPr sz="11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Summary</a:t>
            </a:r>
            <a:endParaRPr/>
          </a:p>
        </p:txBody>
      </p:sp>
      <p:sp>
        <p:nvSpPr>
          <p:cNvPr id="394" name="Google Shape;394;p4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Clr>
                <a:schemeClr val="dk1"/>
              </a:buClr>
              <a:buSzPts val="2100"/>
              <a:buChar char="•"/>
            </a:pPr>
            <a:r>
              <a:rPr lang="en"/>
              <a:t>Facility is ready to go for qubit payloads</a:t>
            </a:r>
            <a:endParaRPr/>
          </a:p>
          <a:p>
            <a:pPr indent="-171450" lvl="0" marL="177800" rtl="0" algn="l">
              <a:lnSpc>
                <a:spcPct val="90000"/>
              </a:lnSpc>
              <a:spcBef>
                <a:spcPts val="800"/>
              </a:spcBef>
              <a:spcAft>
                <a:spcPts val="0"/>
              </a:spcAft>
              <a:buClr>
                <a:schemeClr val="dk1"/>
              </a:buClr>
              <a:buSzPts val="2100"/>
              <a:buChar char="•"/>
            </a:pPr>
            <a:r>
              <a:rPr lang="en"/>
              <a:t>Background estimates informed from a robust simulation and assay campaign</a:t>
            </a:r>
            <a:endParaRPr/>
          </a:p>
          <a:p>
            <a:pPr indent="-177800" lvl="1" marL="520700" rtl="0" algn="l">
              <a:lnSpc>
                <a:spcPct val="90000"/>
              </a:lnSpc>
              <a:spcBef>
                <a:spcPts val="400"/>
              </a:spcBef>
              <a:spcAft>
                <a:spcPts val="0"/>
              </a:spcAft>
              <a:buClr>
                <a:schemeClr val="dk1"/>
              </a:buClr>
              <a:buSzPts val="1800"/>
              <a:buChar char="•"/>
            </a:pPr>
            <a:r>
              <a:rPr lang="en"/>
              <a:t>Paper in progress</a:t>
            </a:r>
            <a:endParaRPr/>
          </a:p>
          <a:p>
            <a:pPr indent="-171450" lvl="0" marL="177800" rtl="0" algn="l">
              <a:lnSpc>
                <a:spcPct val="90000"/>
              </a:lnSpc>
              <a:spcBef>
                <a:spcPts val="800"/>
              </a:spcBef>
              <a:spcAft>
                <a:spcPts val="0"/>
              </a:spcAft>
              <a:buClr>
                <a:schemeClr val="dk1"/>
              </a:buClr>
              <a:buSzPts val="2100"/>
              <a:buChar char="•"/>
            </a:pPr>
            <a:r>
              <a:rPr lang="en"/>
              <a:t>Run 1 completed July 2025</a:t>
            </a:r>
            <a:endParaRPr/>
          </a:p>
          <a:p>
            <a:pPr indent="-177800" lvl="1" marL="520700" rtl="0" algn="l">
              <a:lnSpc>
                <a:spcPct val="90000"/>
              </a:lnSpc>
              <a:spcBef>
                <a:spcPts val="400"/>
              </a:spcBef>
              <a:spcAft>
                <a:spcPts val="0"/>
              </a:spcAft>
              <a:buClr>
                <a:schemeClr val="dk1"/>
              </a:buClr>
              <a:buSzPts val="1800"/>
              <a:buChar char="•"/>
            </a:pPr>
            <a:r>
              <a:rPr lang="en"/>
              <a:t>Smaller T</a:t>
            </a:r>
            <a:r>
              <a:rPr baseline="-25000" lang="en"/>
              <a:t>1</a:t>
            </a:r>
            <a:r>
              <a:rPr lang="en"/>
              <a:t> standard deviation underground hints at something interesting…</a:t>
            </a:r>
            <a:endParaRPr/>
          </a:p>
          <a:p>
            <a:pPr indent="-177800" lvl="1" marL="520700" rtl="0" algn="l">
              <a:lnSpc>
                <a:spcPct val="90000"/>
              </a:lnSpc>
              <a:spcBef>
                <a:spcPts val="400"/>
              </a:spcBef>
              <a:spcAft>
                <a:spcPts val="0"/>
              </a:spcAft>
              <a:buClr>
                <a:schemeClr val="dk1"/>
              </a:buClr>
              <a:buSzPts val="1800"/>
              <a:buChar char="•"/>
            </a:pPr>
            <a:r>
              <a:rPr lang="en"/>
              <a:t>Still a lot to understand!</a:t>
            </a:r>
            <a:endParaRPr/>
          </a:p>
          <a:p>
            <a:pPr indent="-171450" lvl="0" marL="177800" rtl="0" algn="l">
              <a:lnSpc>
                <a:spcPct val="90000"/>
              </a:lnSpc>
              <a:spcBef>
                <a:spcPts val="800"/>
              </a:spcBef>
              <a:spcAft>
                <a:spcPts val="0"/>
              </a:spcAft>
              <a:buClr>
                <a:schemeClr val="dk1"/>
              </a:buClr>
              <a:buSzPts val="2100"/>
              <a:buChar char="•"/>
            </a:pPr>
            <a:r>
              <a:rPr lang="en"/>
              <a:t>Run 2 underground installation is underway</a:t>
            </a:r>
            <a:endParaRPr/>
          </a:p>
          <a:p>
            <a:pPr indent="-177800" lvl="1" marL="520700" rtl="0" algn="l">
              <a:lnSpc>
                <a:spcPct val="90000"/>
              </a:lnSpc>
              <a:spcBef>
                <a:spcPts val="400"/>
              </a:spcBef>
              <a:spcAft>
                <a:spcPts val="0"/>
              </a:spcAft>
              <a:buClr>
                <a:schemeClr val="dk1"/>
              </a:buClr>
              <a:buSzPts val="1800"/>
              <a:buChar char="•"/>
            </a:pPr>
            <a:r>
              <a:rPr lang="en"/>
              <a:t>Data taking starts in a few weeks</a:t>
            </a:r>
            <a:endParaRPr/>
          </a:p>
          <a:p>
            <a:pPr indent="-177800" lvl="1" marL="520700" rtl="0" algn="l">
              <a:lnSpc>
                <a:spcPct val="90000"/>
              </a:lnSpc>
              <a:spcBef>
                <a:spcPts val="400"/>
              </a:spcBef>
              <a:spcAft>
                <a:spcPts val="0"/>
              </a:spcAft>
              <a:buClr>
                <a:schemeClr val="dk1"/>
              </a:buClr>
              <a:buSzPts val="1800"/>
              <a:buChar char="•"/>
            </a:pPr>
            <a:r>
              <a:rPr lang="en"/>
              <a:t>Hopefully a paper to follow soon after!</a:t>
            </a:r>
            <a:endParaRPr/>
          </a:p>
        </p:txBody>
      </p:sp>
      <p:sp>
        <p:nvSpPr>
          <p:cNvPr id="395" name="Google Shape;395;p44"/>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396" name="Google Shape;396;p44"/>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397" name="Google Shape;397;p44"/>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5"/>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a:t>Backup Slides</a:t>
            </a:r>
            <a:endParaRPr/>
          </a:p>
        </p:txBody>
      </p:sp>
      <p:sp>
        <p:nvSpPr>
          <p:cNvPr id="403" name="Google Shape;403;p45"/>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t/>
            </a:r>
            <a:endParaRPr/>
          </a:p>
        </p:txBody>
      </p:sp>
      <p:sp>
        <p:nvSpPr>
          <p:cNvPr id="404" name="Google Shape;404;p45"/>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405" name="Google Shape;405;p45"/>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406" name="Google Shape;406;p45"/>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UW-EQSL Parameters</a:t>
            </a:r>
            <a:endParaRPr/>
          </a:p>
        </p:txBody>
      </p:sp>
      <p:sp>
        <p:nvSpPr>
          <p:cNvPr id="412" name="Google Shape;412;p4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38100" lvl="0" marL="177800" rtl="0" algn="l">
              <a:lnSpc>
                <a:spcPct val="90000"/>
              </a:lnSpc>
              <a:spcBef>
                <a:spcPts val="0"/>
              </a:spcBef>
              <a:spcAft>
                <a:spcPts val="0"/>
              </a:spcAft>
              <a:buClr>
                <a:schemeClr val="dk1"/>
              </a:buClr>
              <a:buSzPts val="2100"/>
              <a:buNone/>
            </a:pPr>
            <a:r>
              <a:t/>
            </a:r>
            <a:endParaRPr/>
          </a:p>
        </p:txBody>
      </p:sp>
      <p:sp>
        <p:nvSpPr>
          <p:cNvPr id="413" name="Google Shape;413;p46"/>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414" name="Google Shape;414;p46"/>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415" name="Google Shape;415;p46"/>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416" name="Google Shape;416;p46"/>
          <p:cNvPicPr preferRelativeResize="0"/>
          <p:nvPr/>
        </p:nvPicPr>
        <p:blipFill rotWithShape="1">
          <a:blip r:embed="rId3">
            <a:alphaModFix/>
          </a:blip>
          <a:srcRect b="0" l="0" r="0" t="0"/>
          <a:stretch/>
        </p:blipFill>
        <p:spPr>
          <a:xfrm>
            <a:off x="2484245" y="1060811"/>
            <a:ext cx="4175509" cy="38803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Transmon Qubit</a:t>
            </a:r>
            <a:endParaRPr/>
          </a:p>
        </p:txBody>
      </p:sp>
      <p:sp>
        <p:nvSpPr>
          <p:cNvPr id="422" name="Google Shape;422;p47"/>
          <p:cNvSpPr txBox="1"/>
          <p:nvPr>
            <p:ph idx="12" type="sldNum"/>
          </p:nvPr>
        </p:nvSpPr>
        <p:spPr>
          <a:xfrm>
            <a:off x="7064375" y="4925895"/>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23" name="Google Shape;423;p47"/>
          <p:cNvPicPr preferRelativeResize="0"/>
          <p:nvPr/>
        </p:nvPicPr>
        <p:blipFill>
          <a:blip r:embed="rId3">
            <a:alphaModFix/>
          </a:blip>
          <a:stretch>
            <a:fillRect/>
          </a:stretch>
        </p:blipFill>
        <p:spPr>
          <a:xfrm>
            <a:off x="2351265" y="1324900"/>
            <a:ext cx="4441475" cy="3352049"/>
          </a:xfrm>
          <a:prstGeom prst="rect">
            <a:avLst/>
          </a:prstGeom>
          <a:noFill/>
          <a:ln>
            <a:noFill/>
          </a:ln>
        </p:spPr>
      </p:pic>
      <p:pic>
        <p:nvPicPr>
          <p:cNvPr id="424" name="Google Shape;424;p47"/>
          <p:cNvPicPr preferRelativeResize="0"/>
          <p:nvPr/>
        </p:nvPicPr>
        <p:blipFill>
          <a:blip r:embed="rId4">
            <a:alphaModFix/>
          </a:blip>
          <a:stretch>
            <a:fillRect/>
          </a:stretch>
        </p:blipFill>
        <p:spPr>
          <a:xfrm>
            <a:off x="5597026" y="4676951"/>
            <a:ext cx="2443082" cy="273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a:t>
            </a:r>
            <a:r>
              <a:rPr baseline="-25000" lang="en"/>
              <a:t>2</a:t>
            </a:r>
            <a:r>
              <a:rPr lang="en"/>
              <a:t> Measurements</a:t>
            </a:r>
            <a:endParaRPr/>
          </a:p>
        </p:txBody>
      </p:sp>
      <p:sp>
        <p:nvSpPr>
          <p:cNvPr id="430" name="Google Shape;430;p48"/>
          <p:cNvSpPr txBox="1"/>
          <p:nvPr>
            <p:ph idx="12" type="sldNum"/>
          </p:nvPr>
        </p:nvSpPr>
        <p:spPr>
          <a:xfrm>
            <a:off x="7064375" y="4925895"/>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31" name="Google Shape;431;p48"/>
          <p:cNvPicPr preferRelativeResize="0"/>
          <p:nvPr/>
        </p:nvPicPr>
        <p:blipFill>
          <a:blip r:embed="rId3">
            <a:alphaModFix/>
          </a:blip>
          <a:stretch>
            <a:fillRect/>
          </a:stretch>
        </p:blipFill>
        <p:spPr>
          <a:xfrm>
            <a:off x="2512775" y="1066600"/>
            <a:ext cx="3831725" cy="1983125"/>
          </a:xfrm>
          <a:prstGeom prst="rect">
            <a:avLst/>
          </a:prstGeom>
          <a:noFill/>
          <a:ln>
            <a:noFill/>
          </a:ln>
        </p:spPr>
      </p:pic>
      <p:pic>
        <p:nvPicPr>
          <p:cNvPr id="432" name="Google Shape;432;p48"/>
          <p:cNvPicPr preferRelativeResize="0"/>
          <p:nvPr/>
        </p:nvPicPr>
        <p:blipFill>
          <a:blip r:embed="rId4">
            <a:alphaModFix/>
          </a:blip>
          <a:stretch>
            <a:fillRect/>
          </a:stretch>
        </p:blipFill>
        <p:spPr>
          <a:xfrm>
            <a:off x="2483651" y="3049725"/>
            <a:ext cx="3889980" cy="1983125"/>
          </a:xfrm>
          <a:prstGeom prst="rect">
            <a:avLst/>
          </a:prstGeom>
          <a:noFill/>
          <a:ln>
            <a:noFill/>
          </a:ln>
        </p:spPr>
      </p:pic>
      <p:sp>
        <p:nvSpPr>
          <p:cNvPr id="433" name="Google Shape;433;p48"/>
          <p:cNvSpPr txBox="1"/>
          <p:nvPr/>
        </p:nvSpPr>
        <p:spPr>
          <a:xfrm>
            <a:off x="1430650" y="1066600"/>
            <a:ext cx="8017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Ramsey</a:t>
            </a:r>
            <a:endParaRPr sz="2100">
              <a:solidFill>
                <a:schemeClr val="dk1"/>
              </a:solidFill>
              <a:latin typeface="Calibri"/>
              <a:ea typeface="Calibri"/>
              <a:cs typeface="Calibri"/>
              <a:sym typeface="Calibri"/>
            </a:endParaRPr>
          </a:p>
        </p:txBody>
      </p:sp>
      <p:sp>
        <p:nvSpPr>
          <p:cNvPr id="434" name="Google Shape;434;p48"/>
          <p:cNvSpPr txBox="1"/>
          <p:nvPr/>
        </p:nvSpPr>
        <p:spPr>
          <a:xfrm>
            <a:off x="1430650" y="3049725"/>
            <a:ext cx="8619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Echo</a:t>
            </a:r>
            <a:endParaRPr sz="21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Coherence Times and Cosmic Rays</a:t>
            </a:r>
            <a:endParaRPr/>
          </a:p>
        </p:txBody>
      </p:sp>
      <p:sp>
        <p:nvSpPr>
          <p:cNvPr id="162" name="Google Shape;162;p2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fontScale="92500" lnSpcReduction="20000"/>
          </a:bodyPr>
          <a:lstStyle/>
          <a:p>
            <a:pPr indent="-174148" lvl="0" marL="177800" rtl="0" algn="l">
              <a:lnSpc>
                <a:spcPct val="90000"/>
              </a:lnSpc>
              <a:spcBef>
                <a:spcPts val="0"/>
              </a:spcBef>
              <a:spcAft>
                <a:spcPts val="0"/>
              </a:spcAft>
              <a:buClr>
                <a:schemeClr val="dk1"/>
              </a:buClr>
              <a:buSzPct val="100000"/>
              <a:buChar char="•"/>
            </a:pPr>
            <a:r>
              <a:rPr lang="en"/>
              <a:t>Coherence times still limited by several sources</a:t>
            </a:r>
            <a:endParaRPr/>
          </a:p>
          <a:p>
            <a:pPr indent="-174148" lvl="0" marL="177800" rtl="0" algn="l">
              <a:lnSpc>
                <a:spcPct val="90000"/>
              </a:lnSpc>
              <a:spcBef>
                <a:spcPts val="800"/>
              </a:spcBef>
              <a:spcAft>
                <a:spcPts val="0"/>
              </a:spcAft>
              <a:buClr>
                <a:schemeClr val="dk1"/>
              </a:buClr>
              <a:buSzPct val="100000"/>
              <a:buChar char="•"/>
            </a:pPr>
            <a:r>
              <a:rPr lang="en"/>
              <a:t>Correlated errors = no error correction</a:t>
            </a:r>
            <a:endParaRPr/>
          </a:p>
          <a:p>
            <a:pPr indent="-174148" lvl="0" marL="177800" rtl="0" algn="l">
              <a:lnSpc>
                <a:spcPct val="90000"/>
              </a:lnSpc>
              <a:spcBef>
                <a:spcPts val="800"/>
              </a:spcBef>
              <a:spcAft>
                <a:spcPts val="0"/>
              </a:spcAft>
              <a:buClr>
                <a:schemeClr val="dk1"/>
              </a:buClr>
              <a:buSzPct val="100000"/>
              <a:buChar char="•"/>
            </a:pPr>
            <a:r>
              <a:rPr lang="en"/>
              <a:t>Larger than expected populations of non-equilibrium quasiparticles observed (</a:t>
            </a:r>
            <a:r>
              <a:rPr lang="en" u="sng">
                <a:solidFill>
                  <a:schemeClr val="hlink"/>
                </a:solidFill>
                <a:hlinkClick r:id="rId3"/>
              </a:rPr>
              <a:t>Serniak 2018</a:t>
            </a:r>
            <a:r>
              <a:rPr lang="en"/>
              <a:t>)</a:t>
            </a:r>
            <a:endParaRPr/>
          </a:p>
          <a:p>
            <a:pPr indent="-174148" lvl="0" marL="177800" rtl="0" algn="l">
              <a:lnSpc>
                <a:spcPct val="90000"/>
              </a:lnSpc>
              <a:spcBef>
                <a:spcPts val="800"/>
              </a:spcBef>
              <a:spcAft>
                <a:spcPts val="0"/>
              </a:spcAft>
              <a:buClr>
                <a:schemeClr val="dk1"/>
              </a:buClr>
              <a:buSzPct val="100000"/>
              <a:buChar char="•"/>
            </a:pPr>
            <a:r>
              <a:rPr lang="en"/>
              <a:t>Ionizing radiation can contribute to this population</a:t>
            </a:r>
            <a:endParaRPr/>
          </a:p>
          <a:p>
            <a:pPr indent="-181927" lvl="1" marL="520700" rtl="0" algn="l">
              <a:lnSpc>
                <a:spcPct val="90000"/>
              </a:lnSpc>
              <a:spcBef>
                <a:spcPts val="400"/>
              </a:spcBef>
              <a:spcAft>
                <a:spcPts val="0"/>
              </a:spcAft>
              <a:buClr>
                <a:schemeClr val="dk1"/>
              </a:buClr>
              <a:buSzPct val="100000"/>
              <a:buChar char="•"/>
            </a:pPr>
            <a:r>
              <a:rPr lang="en"/>
              <a:t>Material contamination</a:t>
            </a:r>
            <a:endParaRPr/>
          </a:p>
          <a:p>
            <a:pPr indent="-158432" lvl="1" marL="520700" rtl="0" algn="l">
              <a:lnSpc>
                <a:spcPct val="90000"/>
              </a:lnSpc>
              <a:spcBef>
                <a:spcPts val="400"/>
              </a:spcBef>
              <a:spcAft>
                <a:spcPts val="0"/>
              </a:spcAft>
              <a:buSzPct val="77777"/>
              <a:buChar char="•"/>
            </a:pPr>
            <a:r>
              <a:rPr lang="en"/>
              <a:t>IR radiation</a:t>
            </a:r>
            <a:endParaRPr/>
          </a:p>
          <a:p>
            <a:pPr indent="-181927" lvl="1" marL="520700" rtl="0" algn="l">
              <a:lnSpc>
                <a:spcPct val="90000"/>
              </a:lnSpc>
              <a:spcBef>
                <a:spcPts val="400"/>
              </a:spcBef>
              <a:spcAft>
                <a:spcPts val="0"/>
              </a:spcAft>
              <a:buClr>
                <a:schemeClr val="dk1"/>
              </a:buClr>
              <a:buSzPct val="100000"/>
              <a:buChar char="•"/>
            </a:pPr>
            <a:r>
              <a:rPr b="1" lang="en"/>
              <a:t>Cosmic rays</a:t>
            </a:r>
            <a:endParaRPr/>
          </a:p>
        </p:txBody>
      </p:sp>
      <p:sp>
        <p:nvSpPr>
          <p:cNvPr id="163" name="Google Shape;163;p27"/>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164" name="Google Shape;164;p27"/>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165" name="Google Shape;165;p27"/>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27"/>
          <p:cNvPicPr preferRelativeResize="0"/>
          <p:nvPr/>
        </p:nvPicPr>
        <p:blipFill rotWithShape="1">
          <a:blip r:embed="rId4">
            <a:alphaModFix/>
          </a:blip>
          <a:srcRect b="0" l="0" r="0" t="0"/>
          <a:stretch/>
        </p:blipFill>
        <p:spPr>
          <a:xfrm>
            <a:off x="4629152" y="2178844"/>
            <a:ext cx="3992898" cy="1812764"/>
          </a:xfrm>
          <a:prstGeom prst="rect">
            <a:avLst/>
          </a:prstGeom>
          <a:noFill/>
          <a:ln>
            <a:noFill/>
          </a:ln>
        </p:spPr>
      </p:pic>
      <p:sp>
        <p:nvSpPr>
          <p:cNvPr id="167" name="Google Shape;167;p27"/>
          <p:cNvSpPr txBox="1"/>
          <p:nvPr/>
        </p:nvSpPr>
        <p:spPr>
          <a:xfrm>
            <a:off x="7505699" y="3810001"/>
            <a:ext cx="1473200" cy="23083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u="sng">
                <a:solidFill>
                  <a:schemeClr val="hlink"/>
                </a:solidFill>
                <a:latin typeface="Calibri"/>
                <a:ea typeface="Calibri"/>
                <a:cs typeface="Calibri"/>
                <a:sym typeface="Calibri"/>
                <a:hlinkClick r:id="rId5"/>
              </a:rPr>
              <a:t>Nat. 18 107 (2022)</a:t>
            </a:r>
            <a:endParaRPr sz="11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The QUTEbits Collaboration</a:t>
            </a:r>
            <a:endParaRPr/>
          </a:p>
        </p:txBody>
      </p:sp>
      <p:sp>
        <p:nvSpPr>
          <p:cNvPr id="173" name="Google Shape;173;p2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lnSpcReduction="10000"/>
          </a:bodyPr>
          <a:lstStyle/>
          <a:p>
            <a:pPr indent="-171450" lvl="0" marL="177800" rtl="0" algn="l">
              <a:lnSpc>
                <a:spcPct val="90000"/>
              </a:lnSpc>
              <a:spcBef>
                <a:spcPts val="0"/>
              </a:spcBef>
              <a:spcAft>
                <a:spcPts val="0"/>
              </a:spcAft>
              <a:buClr>
                <a:schemeClr val="dk1"/>
              </a:buClr>
              <a:buSzPts val="2100"/>
              <a:buChar char="•"/>
            </a:pPr>
            <a:r>
              <a:rPr lang="en"/>
              <a:t>QUTEbits Collaboration</a:t>
            </a:r>
            <a:endParaRPr/>
          </a:p>
          <a:p>
            <a:pPr indent="-177800" lvl="1" marL="520700" rtl="0" algn="l">
              <a:lnSpc>
                <a:spcPct val="90000"/>
              </a:lnSpc>
              <a:spcBef>
                <a:spcPts val="400"/>
              </a:spcBef>
              <a:spcAft>
                <a:spcPts val="0"/>
              </a:spcAft>
              <a:buClr>
                <a:schemeClr val="dk1"/>
              </a:buClr>
              <a:buSzPts val="1800"/>
              <a:buChar char="•"/>
            </a:pPr>
            <a:r>
              <a:rPr lang="en"/>
              <a:t>SNOLAB</a:t>
            </a:r>
            <a:endParaRPr/>
          </a:p>
          <a:p>
            <a:pPr indent="-177800" lvl="1" marL="520700" rtl="0" algn="l">
              <a:lnSpc>
                <a:spcPct val="90000"/>
              </a:lnSpc>
              <a:spcBef>
                <a:spcPts val="400"/>
              </a:spcBef>
              <a:spcAft>
                <a:spcPts val="0"/>
              </a:spcAft>
              <a:buClr>
                <a:schemeClr val="dk1"/>
              </a:buClr>
              <a:buSzPts val="1800"/>
              <a:buChar char="•"/>
            </a:pPr>
            <a:r>
              <a:rPr lang="en"/>
              <a:t>Chalmers University of Technology</a:t>
            </a:r>
            <a:endParaRPr/>
          </a:p>
          <a:p>
            <a:pPr indent="-177800" lvl="1" marL="520700" rtl="0" algn="l">
              <a:lnSpc>
                <a:spcPct val="90000"/>
              </a:lnSpc>
              <a:spcBef>
                <a:spcPts val="400"/>
              </a:spcBef>
              <a:spcAft>
                <a:spcPts val="0"/>
              </a:spcAft>
              <a:buClr>
                <a:schemeClr val="dk1"/>
              </a:buClr>
              <a:buSzPts val="1800"/>
              <a:buChar char="•"/>
            </a:pPr>
            <a:r>
              <a:rPr lang="en"/>
              <a:t>Institute for Quantum Computing at University of Waterloo</a:t>
            </a:r>
            <a:endParaRPr/>
          </a:p>
          <a:p>
            <a:pPr indent="-171450" lvl="0" marL="177800" rtl="0" algn="l">
              <a:lnSpc>
                <a:spcPct val="90000"/>
              </a:lnSpc>
              <a:spcBef>
                <a:spcPts val="800"/>
              </a:spcBef>
              <a:spcAft>
                <a:spcPts val="0"/>
              </a:spcAft>
              <a:buClr>
                <a:schemeClr val="dk1"/>
              </a:buClr>
              <a:buSzPts val="2100"/>
              <a:buChar char="•"/>
            </a:pPr>
            <a:r>
              <a:rPr lang="en"/>
              <a:t>Goals</a:t>
            </a:r>
            <a:endParaRPr/>
          </a:p>
          <a:p>
            <a:pPr indent="-177800" lvl="1" marL="520700" rtl="0" algn="l">
              <a:lnSpc>
                <a:spcPct val="90000"/>
              </a:lnSpc>
              <a:spcBef>
                <a:spcPts val="400"/>
              </a:spcBef>
              <a:spcAft>
                <a:spcPts val="0"/>
              </a:spcAft>
              <a:buClr>
                <a:schemeClr val="dk1"/>
              </a:buClr>
              <a:buSzPts val="1800"/>
              <a:buChar char="•"/>
            </a:pPr>
            <a:r>
              <a:rPr lang="en"/>
              <a:t>Study impact of cosmic rays on qubit decoherence</a:t>
            </a:r>
            <a:endParaRPr/>
          </a:p>
          <a:p>
            <a:pPr indent="-177800" lvl="1" marL="520700" rtl="0" algn="l">
              <a:lnSpc>
                <a:spcPct val="90000"/>
              </a:lnSpc>
              <a:spcBef>
                <a:spcPts val="400"/>
              </a:spcBef>
              <a:spcAft>
                <a:spcPts val="0"/>
              </a:spcAft>
              <a:buClr>
                <a:schemeClr val="dk1"/>
              </a:buClr>
              <a:buSzPts val="1800"/>
              <a:buChar char="•"/>
            </a:pPr>
            <a:r>
              <a:rPr lang="en"/>
              <a:t>Explore qubit performance in different radiation environments</a:t>
            </a:r>
            <a:endParaRPr/>
          </a:p>
          <a:p>
            <a:pPr indent="-177800" lvl="1" marL="520700" rtl="0" algn="l">
              <a:lnSpc>
                <a:spcPct val="90000"/>
              </a:lnSpc>
              <a:spcBef>
                <a:spcPts val="400"/>
              </a:spcBef>
              <a:spcAft>
                <a:spcPts val="0"/>
              </a:spcAft>
              <a:buClr>
                <a:schemeClr val="dk1"/>
              </a:buClr>
              <a:buSzPts val="1800"/>
              <a:buChar char="•"/>
            </a:pPr>
            <a:r>
              <a:rPr lang="en"/>
              <a:t>Kickstart quantum computing program at SNOLAB</a:t>
            </a:r>
            <a:endParaRPr/>
          </a:p>
        </p:txBody>
      </p:sp>
      <p:sp>
        <p:nvSpPr>
          <p:cNvPr id="174" name="Google Shape;174;p28"/>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175" name="Google Shape;175;p28"/>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176" name="Google Shape;176;p28"/>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77" name="Google Shape;177;p28"/>
          <p:cNvPicPr preferRelativeResize="0"/>
          <p:nvPr/>
        </p:nvPicPr>
        <p:blipFill rotWithShape="1">
          <a:blip r:embed="rId3">
            <a:alphaModFix/>
          </a:blip>
          <a:srcRect b="0" l="0" r="0" t="0"/>
          <a:stretch/>
        </p:blipFill>
        <p:spPr>
          <a:xfrm>
            <a:off x="4472183" y="1456247"/>
            <a:ext cx="2437226" cy="1829327"/>
          </a:xfrm>
          <a:prstGeom prst="rect">
            <a:avLst/>
          </a:prstGeom>
          <a:noFill/>
          <a:ln>
            <a:noFill/>
          </a:ln>
        </p:spPr>
      </p:pic>
      <p:pic>
        <p:nvPicPr>
          <p:cNvPr id="178" name="Google Shape;178;p28"/>
          <p:cNvPicPr preferRelativeResize="0"/>
          <p:nvPr/>
        </p:nvPicPr>
        <p:blipFill rotWithShape="1">
          <a:blip r:embed="rId4">
            <a:alphaModFix/>
          </a:blip>
          <a:srcRect b="0" l="0" r="0" t="0"/>
          <a:stretch/>
        </p:blipFill>
        <p:spPr>
          <a:xfrm>
            <a:off x="6388102" y="3145231"/>
            <a:ext cx="2317391" cy="611211"/>
          </a:xfrm>
          <a:prstGeom prst="rect">
            <a:avLst/>
          </a:prstGeom>
          <a:noFill/>
          <a:ln>
            <a:noFill/>
          </a:ln>
        </p:spPr>
      </p:pic>
      <p:pic>
        <p:nvPicPr>
          <p:cNvPr id="179" name="Google Shape;179;p28"/>
          <p:cNvPicPr preferRelativeResize="0"/>
          <p:nvPr/>
        </p:nvPicPr>
        <p:blipFill rotWithShape="1">
          <a:blip r:embed="rId5">
            <a:alphaModFix/>
          </a:blip>
          <a:srcRect b="0" l="0" r="0" t="0"/>
          <a:stretch/>
        </p:blipFill>
        <p:spPr>
          <a:xfrm>
            <a:off x="4572000" y="3078674"/>
            <a:ext cx="1758951" cy="744327"/>
          </a:xfrm>
          <a:prstGeom prst="rect">
            <a:avLst/>
          </a:prstGeom>
          <a:noFill/>
          <a:ln>
            <a:noFill/>
          </a:ln>
        </p:spPr>
      </p:pic>
      <p:pic>
        <p:nvPicPr>
          <p:cNvPr id="180" name="Google Shape;180;p28"/>
          <p:cNvPicPr preferRelativeResize="0"/>
          <p:nvPr/>
        </p:nvPicPr>
        <p:blipFill rotWithShape="1">
          <a:blip r:embed="rId6">
            <a:alphaModFix/>
          </a:blip>
          <a:srcRect b="0" l="0" r="0" t="0"/>
          <a:stretch/>
        </p:blipFill>
        <p:spPr>
          <a:xfrm>
            <a:off x="6743827" y="1892273"/>
            <a:ext cx="1605940" cy="8169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CUTE Facility</a:t>
            </a:r>
            <a:endParaRPr/>
          </a:p>
        </p:txBody>
      </p:sp>
      <p:sp>
        <p:nvSpPr>
          <p:cNvPr id="186" name="Google Shape;186;p2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fontScale="92500" lnSpcReduction="10000"/>
          </a:bodyPr>
          <a:lstStyle/>
          <a:p>
            <a:pPr indent="-174148" lvl="0" marL="177800" rtl="0" algn="l">
              <a:lnSpc>
                <a:spcPct val="90000"/>
              </a:lnSpc>
              <a:spcBef>
                <a:spcPts val="0"/>
              </a:spcBef>
              <a:spcAft>
                <a:spcPts val="0"/>
              </a:spcAft>
              <a:buClr>
                <a:schemeClr val="dk1"/>
              </a:buClr>
              <a:buSzPct val="100000"/>
              <a:buChar char="•"/>
            </a:pPr>
            <a:r>
              <a:rPr b="1" lang="en"/>
              <a:t>C</a:t>
            </a:r>
            <a:r>
              <a:rPr lang="en"/>
              <a:t>ryogenic </a:t>
            </a:r>
            <a:r>
              <a:rPr b="1" lang="en"/>
              <a:t>U</a:t>
            </a:r>
            <a:r>
              <a:rPr lang="en"/>
              <a:t>nderground </a:t>
            </a:r>
            <a:r>
              <a:rPr b="1" lang="en"/>
              <a:t>Te</a:t>
            </a:r>
            <a:r>
              <a:rPr lang="en"/>
              <a:t>st Facility</a:t>
            </a:r>
            <a:endParaRPr/>
          </a:p>
          <a:p>
            <a:pPr indent="-174148" lvl="0" marL="177800" rtl="0" algn="l">
              <a:lnSpc>
                <a:spcPct val="90000"/>
              </a:lnSpc>
              <a:spcBef>
                <a:spcPts val="800"/>
              </a:spcBef>
              <a:spcAft>
                <a:spcPts val="0"/>
              </a:spcAft>
              <a:buClr>
                <a:schemeClr val="dk1"/>
              </a:buClr>
              <a:buSzPct val="100000"/>
              <a:buChar char="•"/>
            </a:pPr>
            <a:r>
              <a:rPr lang="en"/>
              <a:t>Dilution refrigerator</a:t>
            </a:r>
            <a:endParaRPr/>
          </a:p>
          <a:p>
            <a:pPr indent="-181927" lvl="1" marL="520700" rtl="0" algn="l">
              <a:lnSpc>
                <a:spcPct val="90000"/>
              </a:lnSpc>
              <a:spcBef>
                <a:spcPts val="400"/>
              </a:spcBef>
              <a:spcAft>
                <a:spcPts val="0"/>
              </a:spcAft>
              <a:buClr>
                <a:schemeClr val="dk1"/>
              </a:buClr>
              <a:buSzPct val="100000"/>
              <a:buChar char="•"/>
            </a:pPr>
            <a:r>
              <a:rPr lang="en"/>
              <a:t>Base temperature: 12 mK</a:t>
            </a:r>
            <a:endParaRPr b="1"/>
          </a:p>
          <a:p>
            <a:pPr indent="-174148" lvl="0" marL="177800" rtl="0" algn="l">
              <a:lnSpc>
                <a:spcPct val="90000"/>
              </a:lnSpc>
              <a:spcBef>
                <a:spcPts val="800"/>
              </a:spcBef>
              <a:spcAft>
                <a:spcPts val="0"/>
              </a:spcAft>
              <a:buClr>
                <a:schemeClr val="dk1"/>
              </a:buClr>
              <a:buSzPct val="100000"/>
              <a:buChar char="•"/>
            </a:pPr>
            <a:r>
              <a:rPr lang="en"/>
              <a:t>Class-300 clean room</a:t>
            </a:r>
            <a:endParaRPr/>
          </a:p>
          <a:p>
            <a:pPr indent="-174148" lvl="0" marL="177800" rtl="0" algn="l">
              <a:lnSpc>
                <a:spcPct val="90000"/>
              </a:lnSpc>
              <a:spcBef>
                <a:spcPts val="800"/>
              </a:spcBef>
              <a:spcAft>
                <a:spcPts val="0"/>
              </a:spcAft>
              <a:buClr>
                <a:schemeClr val="dk1"/>
              </a:buClr>
              <a:buSzPct val="100000"/>
              <a:buChar char="•"/>
            </a:pPr>
            <a:r>
              <a:rPr lang="en"/>
              <a:t>Low background test facility</a:t>
            </a:r>
            <a:endParaRPr/>
          </a:p>
          <a:p>
            <a:pPr indent="-174148" lvl="0" marL="177800" rtl="0" algn="l">
              <a:lnSpc>
                <a:spcPct val="90000"/>
              </a:lnSpc>
              <a:spcBef>
                <a:spcPts val="800"/>
              </a:spcBef>
              <a:spcAft>
                <a:spcPts val="0"/>
              </a:spcAft>
              <a:buClr>
                <a:schemeClr val="dk1"/>
              </a:buClr>
              <a:buSzPct val="100000"/>
              <a:buChar char="•"/>
            </a:pPr>
            <a:r>
              <a:rPr lang="en"/>
              <a:t>Access to two calibration sources</a:t>
            </a:r>
            <a:endParaRPr/>
          </a:p>
          <a:p>
            <a:pPr indent="-181927" lvl="1" marL="520700" rtl="0" algn="l">
              <a:lnSpc>
                <a:spcPct val="90000"/>
              </a:lnSpc>
              <a:spcBef>
                <a:spcPts val="400"/>
              </a:spcBef>
              <a:spcAft>
                <a:spcPts val="0"/>
              </a:spcAft>
              <a:buClr>
                <a:schemeClr val="dk1"/>
              </a:buClr>
              <a:buSzPct val="100000"/>
              <a:buChar char="•"/>
            </a:pPr>
            <a:r>
              <a:rPr baseline="30000" lang="en"/>
              <a:t>252</a:t>
            </a:r>
            <a:r>
              <a:rPr lang="en"/>
              <a:t>Cf (37.5 kBq*) for neutrons</a:t>
            </a:r>
            <a:endParaRPr/>
          </a:p>
          <a:p>
            <a:pPr indent="-181927" lvl="1" marL="520700" rtl="0" algn="l">
              <a:lnSpc>
                <a:spcPct val="90000"/>
              </a:lnSpc>
              <a:spcBef>
                <a:spcPts val="400"/>
              </a:spcBef>
              <a:spcAft>
                <a:spcPts val="0"/>
              </a:spcAft>
              <a:buClr>
                <a:schemeClr val="dk1"/>
              </a:buClr>
              <a:buSzPct val="100000"/>
              <a:buChar char="•"/>
            </a:pPr>
            <a:r>
              <a:rPr baseline="30000" lang="en"/>
              <a:t>133</a:t>
            </a:r>
            <a:r>
              <a:rPr lang="en"/>
              <a:t>Ba (37 kBq*) for gammas</a:t>
            </a:r>
            <a:endParaRPr/>
          </a:p>
          <a:p>
            <a:pPr indent="-174148" lvl="0" marL="177800" rtl="0" algn="l">
              <a:lnSpc>
                <a:spcPct val="90000"/>
              </a:lnSpc>
              <a:spcBef>
                <a:spcPts val="800"/>
              </a:spcBef>
              <a:spcAft>
                <a:spcPts val="0"/>
              </a:spcAft>
              <a:buClr>
                <a:schemeClr val="dk1"/>
              </a:buClr>
              <a:buSzPct val="100000"/>
              <a:buChar char="•"/>
            </a:pPr>
            <a:r>
              <a:rPr lang="en"/>
              <a:t>For more info see </a:t>
            </a:r>
            <a:r>
              <a:rPr lang="en" u="sng">
                <a:solidFill>
                  <a:schemeClr val="hlink"/>
                </a:solidFill>
                <a:hlinkClick r:id="rId3"/>
              </a:rPr>
              <a:t>Front. Phys. 10</a:t>
            </a:r>
            <a:endParaRPr/>
          </a:p>
        </p:txBody>
      </p:sp>
      <p:sp>
        <p:nvSpPr>
          <p:cNvPr id="187" name="Google Shape;187;p29"/>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188" name="Google Shape;188;p29"/>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189" name="Google Shape;189;p29"/>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190" name="Google Shape;190;p29"/>
          <p:cNvPicPr preferRelativeResize="0"/>
          <p:nvPr/>
        </p:nvPicPr>
        <p:blipFill rotWithShape="1">
          <a:blip r:embed="rId4">
            <a:alphaModFix/>
          </a:blip>
          <a:srcRect b="0" l="0" r="0" t="0"/>
          <a:stretch/>
        </p:blipFill>
        <p:spPr>
          <a:xfrm>
            <a:off x="781326" y="1369219"/>
            <a:ext cx="3580848" cy="3263503"/>
          </a:xfrm>
          <a:prstGeom prst="rect">
            <a:avLst/>
          </a:prstGeom>
          <a:noFill/>
          <a:ln>
            <a:noFill/>
          </a:ln>
        </p:spPr>
      </p:pic>
      <p:sp>
        <p:nvSpPr>
          <p:cNvPr id="191" name="Google Shape;191;p29"/>
          <p:cNvSpPr txBox="1"/>
          <p:nvPr/>
        </p:nvSpPr>
        <p:spPr>
          <a:xfrm>
            <a:off x="17250" y="4632725"/>
            <a:ext cx="9109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Calibri"/>
                <a:ea typeface="Calibri"/>
                <a:cs typeface="Calibri"/>
                <a:sym typeface="Calibri"/>
              </a:rPr>
              <a:t>*initial activities in 2018</a:t>
            </a:r>
            <a:endParaRPr sz="15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CUTE Calibration Sources</a:t>
            </a:r>
            <a:endParaRPr/>
          </a:p>
        </p:txBody>
      </p:sp>
      <p:sp>
        <p:nvSpPr>
          <p:cNvPr id="197" name="Google Shape;197;p30"/>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198" name="Google Shape;198;p30"/>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199" name="Google Shape;199;p30"/>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30"/>
          <p:cNvPicPr preferRelativeResize="0"/>
          <p:nvPr/>
        </p:nvPicPr>
        <p:blipFill rotWithShape="1">
          <a:blip r:embed="rId3">
            <a:alphaModFix/>
          </a:blip>
          <a:srcRect b="0" l="0" r="0" t="0"/>
          <a:stretch/>
        </p:blipFill>
        <p:spPr>
          <a:xfrm>
            <a:off x="628650" y="1610297"/>
            <a:ext cx="3886200" cy="2781347"/>
          </a:xfrm>
          <a:prstGeom prst="rect">
            <a:avLst/>
          </a:prstGeom>
          <a:noFill/>
          <a:ln>
            <a:noFill/>
          </a:ln>
        </p:spPr>
      </p:pic>
      <p:pic>
        <p:nvPicPr>
          <p:cNvPr id="201" name="Google Shape;201;p30"/>
          <p:cNvPicPr preferRelativeResize="0"/>
          <p:nvPr/>
        </p:nvPicPr>
        <p:blipFill rotWithShape="1">
          <a:blip r:embed="rId4">
            <a:alphaModFix/>
          </a:blip>
          <a:srcRect b="0" l="0" r="0" t="0"/>
          <a:stretch/>
        </p:blipFill>
        <p:spPr>
          <a:xfrm>
            <a:off x="5030788" y="1610297"/>
            <a:ext cx="3086100" cy="2684079"/>
          </a:xfrm>
          <a:prstGeom prst="rect">
            <a:avLst/>
          </a:prstGeom>
          <a:noFill/>
          <a:ln>
            <a:noFill/>
          </a:ln>
        </p:spPr>
      </p:pic>
      <p:sp>
        <p:nvSpPr>
          <p:cNvPr id="202" name="Google Shape;202;p30"/>
          <p:cNvSpPr txBox="1"/>
          <p:nvPr/>
        </p:nvSpPr>
        <p:spPr>
          <a:xfrm>
            <a:off x="3413125" y="4276227"/>
            <a:ext cx="2203450" cy="23083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u="sng">
                <a:solidFill>
                  <a:schemeClr val="hlink"/>
                </a:solidFill>
                <a:latin typeface="Calibri"/>
                <a:ea typeface="Calibri"/>
                <a:cs typeface="Calibri"/>
                <a:sym typeface="Calibri"/>
                <a:hlinkClick r:id="rId5"/>
              </a:rPr>
              <a:t>Front Phys. 11:1319879 (2023)</a:t>
            </a:r>
            <a:endParaRPr sz="1100">
              <a:solidFill>
                <a:schemeClr val="dk1"/>
              </a:solidFill>
              <a:latin typeface="Calibri"/>
              <a:ea typeface="Calibri"/>
              <a:cs typeface="Calibri"/>
              <a:sym typeface="Calibri"/>
            </a:endParaRPr>
          </a:p>
        </p:txBody>
      </p:sp>
      <p:sp>
        <p:nvSpPr>
          <p:cNvPr id="203" name="Google Shape;203;p30"/>
          <p:cNvSpPr txBox="1"/>
          <p:nvPr/>
        </p:nvSpPr>
        <p:spPr>
          <a:xfrm>
            <a:off x="1817351" y="1196094"/>
            <a:ext cx="1595774" cy="3462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Neutron source</a:t>
            </a:r>
            <a:endParaRPr sz="1800">
              <a:solidFill>
                <a:schemeClr val="dk1"/>
              </a:solidFill>
              <a:latin typeface="Calibri"/>
              <a:ea typeface="Calibri"/>
              <a:cs typeface="Calibri"/>
              <a:sym typeface="Calibri"/>
            </a:endParaRPr>
          </a:p>
        </p:txBody>
      </p:sp>
      <p:sp>
        <p:nvSpPr>
          <p:cNvPr id="204" name="Google Shape;204;p30"/>
          <p:cNvSpPr txBox="1"/>
          <p:nvPr/>
        </p:nvSpPr>
        <p:spPr>
          <a:xfrm>
            <a:off x="5730877" y="1196094"/>
            <a:ext cx="1487667" cy="34624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Barium source</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object 11" id="209" name="Google Shape;209;p31"/>
          <p:cNvPicPr preferRelativeResize="0"/>
          <p:nvPr/>
        </p:nvPicPr>
        <p:blipFill rotWithShape="1">
          <a:blip r:embed="rId3">
            <a:alphaModFix/>
          </a:blip>
          <a:srcRect b="0" l="0" r="0" t="0"/>
          <a:stretch/>
        </p:blipFill>
        <p:spPr>
          <a:xfrm>
            <a:off x="5811452" y="2381401"/>
            <a:ext cx="1521454" cy="2446846"/>
          </a:xfrm>
          <a:prstGeom prst="rect">
            <a:avLst/>
          </a:prstGeom>
          <a:noFill/>
          <a:ln>
            <a:noFill/>
          </a:ln>
        </p:spPr>
      </p:pic>
      <p:sp>
        <p:nvSpPr>
          <p:cNvPr id="210" name="Google Shape;210;p3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Simulation Campaign</a:t>
            </a:r>
            <a:endParaRPr/>
          </a:p>
        </p:txBody>
      </p:sp>
      <p:sp>
        <p:nvSpPr>
          <p:cNvPr id="211" name="Google Shape;211;p31"/>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212" name="Google Shape;212;p31"/>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213" name="Google Shape;213;p31"/>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14" name="Google Shape;214;p31"/>
          <p:cNvPicPr preferRelativeResize="0"/>
          <p:nvPr/>
        </p:nvPicPr>
        <p:blipFill rotWithShape="1">
          <a:blip r:embed="rId4">
            <a:alphaModFix/>
          </a:blip>
          <a:srcRect b="0" l="0" r="0" t="0"/>
          <a:stretch/>
        </p:blipFill>
        <p:spPr>
          <a:xfrm>
            <a:off x="5916497" y="3230327"/>
            <a:ext cx="1284404" cy="919388"/>
          </a:xfrm>
          <a:prstGeom prst="rect">
            <a:avLst/>
          </a:prstGeom>
          <a:noFill/>
          <a:ln>
            <a:noFill/>
          </a:ln>
        </p:spPr>
      </p:pic>
      <p:grpSp>
        <p:nvGrpSpPr>
          <p:cNvPr id="215" name="Google Shape;215;p31"/>
          <p:cNvGrpSpPr/>
          <p:nvPr/>
        </p:nvGrpSpPr>
        <p:grpSpPr>
          <a:xfrm>
            <a:off x="260348" y="2053124"/>
            <a:ext cx="9017002" cy="2943539"/>
            <a:chOff x="0" y="0"/>
            <a:chExt cx="24359456" cy="7951981"/>
          </a:xfrm>
        </p:grpSpPr>
        <p:sp>
          <p:nvSpPr>
            <p:cNvPr id="216" name="Google Shape;216;p31"/>
            <p:cNvSpPr/>
            <p:nvPr/>
          </p:nvSpPr>
          <p:spPr>
            <a:xfrm>
              <a:off x="1217969" y="0"/>
              <a:ext cx="5024206" cy="7764683"/>
            </a:xfrm>
            <a:prstGeom prst="rect">
              <a:avLst/>
            </a:prstGeom>
            <a:solidFill>
              <a:srgbClr val="FFFFFF">
                <a:alpha val="49803"/>
              </a:srgbClr>
            </a:solidFill>
            <a:ln>
              <a:noFill/>
            </a:ln>
          </p:spPr>
          <p:txBody>
            <a:bodyPr anchorCtr="0" anchor="t" bIns="145025" lIns="145025" spcFirstLastPara="1" rIns="145025" wrap="square" tIns="1450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17" name="Google Shape;217;p31"/>
            <p:cNvSpPr/>
            <p:nvPr/>
          </p:nvSpPr>
          <p:spPr>
            <a:xfrm>
              <a:off x="1217969" y="0"/>
              <a:ext cx="5024206" cy="7764683"/>
            </a:xfrm>
            <a:prstGeom prst="rect">
              <a:avLst/>
            </a:prstGeom>
            <a:noFill/>
            <a:ln cap="flat" cmpd="sng" w="50800">
              <a:solidFill>
                <a:srgbClr val="FFFFFF"/>
              </a:solidFill>
              <a:prstDash val="solid"/>
              <a:round/>
              <a:headEnd len="sm" w="sm" type="none"/>
              <a:tailEnd len="sm" w="sm" type="none"/>
            </a:ln>
          </p:spPr>
          <p:txBody>
            <a:bodyPr anchorCtr="0" anchor="t" bIns="145025" lIns="145025" spcFirstLastPara="1" rIns="145025" wrap="square" tIns="1450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object 9" id="218" name="Google Shape;218;p31"/>
            <p:cNvPicPr preferRelativeResize="0"/>
            <p:nvPr/>
          </p:nvPicPr>
          <p:blipFill rotWithShape="1">
            <a:blip r:embed="rId5">
              <a:alphaModFix/>
            </a:blip>
            <a:srcRect b="0" l="0" r="0" t="0"/>
            <a:stretch/>
          </p:blipFill>
          <p:spPr>
            <a:xfrm>
              <a:off x="6165983" y="487472"/>
              <a:ext cx="8373485" cy="7408863"/>
            </a:xfrm>
            <a:prstGeom prst="rect">
              <a:avLst/>
            </a:prstGeom>
            <a:noFill/>
            <a:ln>
              <a:noFill/>
            </a:ln>
          </p:spPr>
        </p:pic>
        <p:sp>
          <p:nvSpPr>
            <p:cNvPr id="219" name="Google Shape;219;p31"/>
            <p:cNvSpPr/>
            <p:nvPr/>
          </p:nvSpPr>
          <p:spPr>
            <a:xfrm>
              <a:off x="14818137" y="708319"/>
              <a:ext cx="4467401" cy="6967009"/>
            </a:xfrm>
            <a:prstGeom prst="rect">
              <a:avLst/>
            </a:prstGeom>
            <a:noFill/>
            <a:ln cap="flat" cmpd="sng" w="50800">
              <a:solidFill>
                <a:srgbClr val="B20000"/>
              </a:solidFill>
              <a:prstDash val="solid"/>
              <a:round/>
              <a:headEnd len="sm" w="sm" type="none"/>
              <a:tailEnd len="sm" w="sm" type="none"/>
            </a:ln>
          </p:spPr>
          <p:txBody>
            <a:bodyPr anchorCtr="0" anchor="t" bIns="145025" lIns="145025" spcFirstLastPara="1" rIns="145025" wrap="square" tIns="1450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20" name="Google Shape;220;p31"/>
            <p:cNvSpPr/>
            <p:nvPr/>
          </p:nvSpPr>
          <p:spPr>
            <a:xfrm>
              <a:off x="9287150" y="4491328"/>
              <a:ext cx="1065736" cy="1826974"/>
            </a:xfrm>
            <a:prstGeom prst="rect">
              <a:avLst/>
            </a:prstGeom>
            <a:noFill/>
            <a:ln cap="flat" cmpd="sng" w="50800">
              <a:solidFill>
                <a:srgbClr val="B20000"/>
              </a:solidFill>
              <a:prstDash val="solid"/>
              <a:round/>
              <a:headEnd len="sm" w="sm" type="none"/>
              <a:tailEnd len="sm" w="sm" type="none"/>
            </a:ln>
          </p:spPr>
          <p:txBody>
            <a:bodyPr anchorCtr="0" anchor="t" bIns="145025" lIns="145025" spcFirstLastPara="1" rIns="145025" wrap="square" tIns="1450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221" name="Google Shape;221;p31"/>
            <p:cNvGrpSpPr/>
            <p:nvPr/>
          </p:nvGrpSpPr>
          <p:grpSpPr>
            <a:xfrm>
              <a:off x="9287150" y="761240"/>
              <a:ext cx="5480960" cy="6851186"/>
              <a:chOff x="0" y="-1"/>
              <a:chExt cx="5480959" cy="6851184"/>
            </a:xfrm>
          </p:grpSpPr>
          <p:cxnSp>
            <p:nvCxnSpPr>
              <p:cNvPr id="222" name="Google Shape;222;p31"/>
              <p:cNvCxnSpPr/>
              <p:nvPr/>
            </p:nvCxnSpPr>
            <p:spPr>
              <a:xfrm>
                <a:off x="0" y="5557063"/>
                <a:ext cx="5480958" cy="1294120"/>
              </a:xfrm>
              <a:prstGeom prst="straightConnector1">
                <a:avLst/>
              </a:prstGeom>
              <a:noFill/>
              <a:ln cap="flat" cmpd="sng" w="50800">
                <a:solidFill>
                  <a:srgbClr val="B20000"/>
                </a:solidFill>
                <a:prstDash val="dash"/>
                <a:round/>
                <a:headEnd len="sm" w="sm" type="none"/>
                <a:tailEnd len="sm" w="sm" type="none"/>
              </a:ln>
            </p:spPr>
          </p:cxnSp>
          <p:cxnSp>
            <p:nvCxnSpPr>
              <p:cNvPr id="223" name="Google Shape;223;p31"/>
              <p:cNvCxnSpPr/>
              <p:nvPr/>
            </p:nvCxnSpPr>
            <p:spPr>
              <a:xfrm flipH="1" rot="10800000">
                <a:off x="0" y="-1"/>
                <a:ext cx="5480959" cy="3730084"/>
              </a:xfrm>
              <a:prstGeom prst="straightConnector1">
                <a:avLst/>
              </a:prstGeom>
              <a:noFill/>
              <a:ln cap="flat" cmpd="sng" w="50800">
                <a:solidFill>
                  <a:srgbClr val="B20000"/>
                </a:solidFill>
                <a:prstDash val="dash"/>
                <a:round/>
                <a:headEnd len="sm" w="sm" type="none"/>
                <a:tailEnd len="sm" w="sm" type="none"/>
              </a:ln>
            </p:spPr>
          </p:cxnSp>
        </p:grpSp>
        <p:sp>
          <p:nvSpPr>
            <p:cNvPr id="224" name="Google Shape;224;p31"/>
            <p:cNvSpPr/>
            <p:nvPr/>
          </p:nvSpPr>
          <p:spPr>
            <a:xfrm>
              <a:off x="19613971" y="2034235"/>
              <a:ext cx="4315159" cy="4315185"/>
            </a:xfrm>
            <a:prstGeom prst="rect">
              <a:avLst/>
            </a:prstGeom>
            <a:noFill/>
            <a:ln cap="flat" cmpd="sng" w="50800">
              <a:solidFill>
                <a:srgbClr val="000000"/>
              </a:solidFill>
              <a:prstDash val="solid"/>
              <a:round/>
              <a:headEnd len="sm" w="sm" type="none"/>
              <a:tailEnd len="sm" w="sm" type="none"/>
            </a:ln>
          </p:spPr>
          <p:txBody>
            <a:bodyPr anchorCtr="0" anchor="t" bIns="145025" lIns="145025" spcFirstLastPara="1" rIns="145025" wrap="square" tIns="1450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object 15" id="225" name="Google Shape;225;p31"/>
            <p:cNvPicPr preferRelativeResize="0"/>
            <p:nvPr/>
          </p:nvPicPr>
          <p:blipFill rotWithShape="1">
            <a:blip r:embed="rId6">
              <a:alphaModFix/>
            </a:blip>
            <a:srcRect b="0" l="0" r="0" t="0"/>
            <a:stretch/>
          </p:blipFill>
          <p:spPr>
            <a:xfrm>
              <a:off x="19792072" y="2212664"/>
              <a:ext cx="3958419" cy="3958420"/>
            </a:xfrm>
            <a:prstGeom prst="rect">
              <a:avLst/>
            </a:prstGeom>
            <a:noFill/>
            <a:ln>
              <a:noFill/>
            </a:ln>
          </p:spPr>
        </p:pic>
        <p:grpSp>
          <p:nvGrpSpPr>
            <p:cNvPr id="226" name="Google Shape;226;p31"/>
            <p:cNvGrpSpPr/>
            <p:nvPr/>
          </p:nvGrpSpPr>
          <p:grpSpPr>
            <a:xfrm>
              <a:off x="16975708" y="2055363"/>
              <a:ext cx="2664359" cy="4308614"/>
              <a:chOff x="-1" y="-1"/>
              <a:chExt cx="2664357" cy="4308613"/>
            </a:xfrm>
          </p:grpSpPr>
          <p:cxnSp>
            <p:nvCxnSpPr>
              <p:cNvPr id="227" name="Google Shape;227;p31"/>
              <p:cNvCxnSpPr/>
              <p:nvPr/>
            </p:nvCxnSpPr>
            <p:spPr>
              <a:xfrm flipH="1" rot="10800000">
                <a:off x="0" y="-1"/>
                <a:ext cx="2664356" cy="2314160"/>
              </a:xfrm>
              <a:prstGeom prst="straightConnector1">
                <a:avLst/>
              </a:prstGeom>
              <a:noFill/>
              <a:ln cap="flat" cmpd="sng" w="50800">
                <a:solidFill>
                  <a:srgbClr val="000000"/>
                </a:solidFill>
                <a:prstDash val="dash"/>
                <a:round/>
                <a:headEnd len="sm" w="sm" type="none"/>
                <a:tailEnd len="sm" w="sm" type="none"/>
              </a:ln>
            </p:spPr>
          </p:cxnSp>
          <p:cxnSp>
            <p:nvCxnSpPr>
              <p:cNvPr id="228" name="Google Shape;228;p31"/>
              <p:cNvCxnSpPr/>
              <p:nvPr/>
            </p:nvCxnSpPr>
            <p:spPr>
              <a:xfrm>
                <a:off x="-1" y="3532153"/>
                <a:ext cx="2664357" cy="776459"/>
              </a:xfrm>
              <a:prstGeom prst="straightConnector1">
                <a:avLst/>
              </a:prstGeom>
              <a:noFill/>
              <a:ln cap="flat" cmpd="sng" w="50800">
                <a:solidFill>
                  <a:srgbClr val="000000"/>
                </a:solidFill>
                <a:prstDash val="dash"/>
                <a:round/>
                <a:headEnd len="sm" w="sm" type="none"/>
                <a:tailEnd len="sm" w="sm" type="none"/>
              </a:ln>
            </p:spPr>
          </p:cxnSp>
        </p:grpSp>
        <p:cxnSp>
          <p:nvCxnSpPr>
            <p:cNvPr id="229" name="Google Shape;229;p31"/>
            <p:cNvCxnSpPr/>
            <p:nvPr/>
          </p:nvCxnSpPr>
          <p:spPr>
            <a:xfrm>
              <a:off x="0" y="7951980"/>
              <a:ext cx="24359456" cy="1"/>
            </a:xfrm>
            <a:prstGeom prst="straightConnector1">
              <a:avLst/>
            </a:prstGeom>
            <a:noFill/>
            <a:ln cap="flat" cmpd="sng" w="12700">
              <a:solidFill>
                <a:srgbClr val="727879"/>
              </a:solidFill>
              <a:prstDash val="solid"/>
              <a:round/>
              <a:headEnd len="sm" w="sm" type="none"/>
              <a:tailEnd len="sm" w="sm" type="none"/>
            </a:ln>
          </p:spPr>
        </p:cxnSp>
        <p:sp>
          <p:nvSpPr>
            <p:cNvPr id="230" name="Google Shape;230;p31"/>
            <p:cNvSpPr/>
            <p:nvPr/>
          </p:nvSpPr>
          <p:spPr>
            <a:xfrm>
              <a:off x="16975709" y="4369527"/>
              <a:ext cx="1217996" cy="1217995"/>
            </a:xfrm>
            <a:prstGeom prst="rect">
              <a:avLst/>
            </a:prstGeom>
            <a:noFill/>
            <a:ln cap="flat" cmpd="sng" w="50800">
              <a:solidFill>
                <a:srgbClr val="000000"/>
              </a:solidFill>
              <a:prstDash val="solid"/>
              <a:round/>
              <a:headEnd len="sm" w="sm" type="none"/>
              <a:tailEnd len="sm" w="sm" type="none"/>
            </a:ln>
          </p:spPr>
          <p:txBody>
            <a:bodyPr anchorCtr="0" anchor="t" bIns="145025" lIns="145025" spcFirstLastPara="1" rIns="145025" wrap="square" tIns="14502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31" name="Google Shape;231;p31"/>
          <p:cNvSpPr txBox="1"/>
          <p:nvPr>
            <p:ph idx="1" type="body"/>
          </p:nvPr>
        </p:nvSpPr>
        <p:spPr>
          <a:xfrm>
            <a:off x="114300" y="1337347"/>
            <a:ext cx="38862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Implementation of geometry in Geant4</a:t>
            </a:r>
            <a:endParaRPr/>
          </a:p>
          <a:p>
            <a:pPr indent="-177800" lvl="1" marL="520700" rtl="0" algn="l">
              <a:lnSpc>
                <a:spcPct val="90000"/>
              </a:lnSpc>
              <a:spcBef>
                <a:spcPts val="400"/>
              </a:spcBef>
              <a:spcAft>
                <a:spcPts val="0"/>
              </a:spcAft>
              <a:buClr>
                <a:schemeClr val="dk1"/>
              </a:buClr>
              <a:buSzPts val="1800"/>
              <a:buChar char="•"/>
            </a:pPr>
            <a:r>
              <a:rPr lang="en"/>
              <a:t>Cryostat</a:t>
            </a:r>
            <a:endParaRPr/>
          </a:p>
          <a:p>
            <a:pPr indent="-177800" lvl="1" marL="520700" rtl="0" algn="l">
              <a:lnSpc>
                <a:spcPct val="90000"/>
              </a:lnSpc>
              <a:spcBef>
                <a:spcPts val="400"/>
              </a:spcBef>
              <a:spcAft>
                <a:spcPts val="0"/>
              </a:spcAft>
              <a:buClr>
                <a:schemeClr val="dk1"/>
              </a:buClr>
              <a:buSzPts val="1800"/>
              <a:buChar char="•"/>
            </a:pPr>
            <a:r>
              <a:rPr lang="en"/>
              <a:t>Multi-layer shield</a:t>
            </a:r>
            <a:endParaRPr/>
          </a:p>
          <a:p>
            <a:pPr indent="-177800" lvl="1" marL="520700" rtl="0" algn="l">
              <a:lnSpc>
                <a:spcPct val="90000"/>
              </a:lnSpc>
              <a:spcBef>
                <a:spcPts val="400"/>
              </a:spcBef>
              <a:spcAft>
                <a:spcPts val="0"/>
              </a:spcAft>
              <a:buClr>
                <a:schemeClr val="dk1"/>
              </a:buClr>
              <a:buSzPts val="1800"/>
              <a:buChar char="•"/>
            </a:pPr>
            <a:r>
              <a:rPr lang="en"/>
              <a:t>Qubit payload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Simulation Campaign</a:t>
            </a:r>
            <a:endParaRPr/>
          </a:p>
        </p:txBody>
      </p:sp>
      <p:sp>
        <p:nvSpPr>
          <p:cNvPr id="237" name="Google Shape;237;p32"/>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fontScale="85000" lnSpcReduction="20000"/>
          </a:bodyPr>
          <a:lstStyle/>
          <a:p>
            <a:pPr indent="-176847" lvl="0" marL="177800" rtl="0" algn="l">
              <a:lnSpc>
                <a:spcPct val="90000"/>
              </a:lnSpc>
              <a:spcBef>
                <a:spcPts val="0"/>
              </a:spcBef>
              <a:spcAft>
                <a:spcPts val="0"/>
              </a:spcAft>
              <a:buClr>
                <a:schemeClr val="dk1"/>
              </a:buClr>
              <a:buSzPct val="100000"/>
              <a:buChar char="•"/>
            </a:pPr>
            <a:r>
              <a:rPr lang="en"/>
              <a:t>Backgrounds informed from radiopurity assays</a:t>
            </a:r>
            <a:endParaRPr/>
          </a:p>
          <a:p>
            <a:pPr indent="-173355" lvl="1" marL="520700" rtl="0" algn="l">
              <a:lnSpc>
                <a:spcPct val="90000"/>
              </a:lnSpc>
              <a:spcBef>
                <a:spcPts val="400"/>
              </a:spcBef>
              <a:spcAft>
                <a:spcPts val="0"/>
              </a:spcAft>
              <a:buClr>
                <a:schemeClr val="dk1"/>
              </a:buClr>
              <a:buSzPct val="100000"/>
              <a:buChar char="•"/>
            </a:pPr>
            <a:r>
              <a:rPr lang="en"/>
              <a:t>Components screened with HPGe detectors at SNOLAB and LSM</a:t>
            </a:r>
            <a:endParaRPr/>
          </a:p>
          <a:p>
            <a:pPr indent="-173355" lvl="1" marL="520700" rtl="0" algn="l">
              <a:lnSpc>
                <a:spcPct val="90000"/>
              </a:lnSpc>
              <a:spcBef>
                <a:spcPts val="400"/>
              </a:spcBef>
              <a:spcAft>
                <a:spcPts val="0"/>
              </a:spcAft>
              <a:buClr>
                <a:schemeClr val="dk1"/>
              </a:buClr>
              <a:buSzPct val="100000"/>
              <a:buChar char="•"/>
            </a:pPr>
            <a:r>
              <a:rPr lang="en"/>
              <a:t>Materials selected based on assay results</a:t>
            </a:r>
            <a:endParaRPr/>
          </a:p>
          <a:p>
            <a:pPr indent="-173355" lvl="1" marL="520700" rtl="0" algn="l">
              <a:lnSpc>
                <a:spcPct val="90000"/>
              </a:lnSpc>
              <a:spcBef>
                <a:spcPts val="400"/>
              </a:spcBef>
              <a:spcAft>
                <a:spcPts val="0"/>
              </a:spcAft>
              <a:buClr>
                <a:schemeClr val="dk1"/>
              </a:buClr>
              <a:buSzPct val="100000"/>
              <a:buChar char="•"/>
            </a:pPr>
            <a:r>
              <a:rPr lang="en"/>
              <a:t>Results publicly available at </a:t>
            </a:r>
            <a:r>
              <a:rPr lang="en" u="sng">
                <a:solidFill>
                  <a:schemeClr val="hlink"/>
                </a:solidFill>
                <a:hlinkClick r:id="rId3"/>
              </a:rPr>
              <a:t>radiopurity.org</a:t>
            </a:r>
            <a:endParaRPr/>
          </a:p>
          <a:p>
            <a:pPr indent="-176847" lvl="0" marL="177800" rtl="0" algn="l">
              <a:lnSpc>
                <a:spcPct val="90000"/>
              </a:lnSpc>
              <a:spcBef>
                <a:spcPts val="800"/>
              </a:spcBef>
              <a:spcAft>
                <a:spcPts val="0"/>
              </a:spcAft>
              <a:buClr>
                <a:schemeClr val="dk1"/>
              </a:buClr>
              <a:buSzPct val="100000"/>
              <a:buChar char="•"/>
            </a:pPr>
            <a:r>
              <a:rPr lang="en"/>
              <a:t>Radioactive contaminants and resulting hits in sensitive Si substrates simulated in Geant4</a:t>
            </a:r>
            <a:endParaRPr/>
          </a:p>
          <a:p>
            <a:pPr indent="-173355" lvl="1" marL="520700" rtl="0" algn="l">
              <a:lnSpc>
                <a:spcPct val="90000"/>
              </a:lnSpc>
              <a:spcBef>
                <a:spcPts val="400"/>
              </a:spcBef>
              <a:spcAft>
                <a:spcPts val="0"/>
              </a:spcAft>
              <a:buClr>
                <a:schemeClr val="dk1"/>
              </a:buClr>
              <a:buSzPct val="100000"/>
              <a:buChar char="•"/>
            </a:pPr>
            <a:r>
              <a:rPr lang="en"/>
              <a:t>Rates normalized based on exposure history and assay results</a:t>
            </a:r>
            <a:endParaRPr/>
          </a:p>
          <a:p>
            <a:pPr indent="-176847" lvl="0" marL="177800" rtl="0" algn="l">
              <a:lnSpc>
                <a:spcPct val="90000"/>
              </a:lnSpc>
              <a:spcBef>
                <a:spcPts val="800"/>
              </a:spcBef>
              <a:spcAft>
                <a:spcPts val="0"/>
              </a:spcAft>
              <a:buClr>
                <a:schemeClr val="dk1"/>
              </a:buClr>
              <a:buSzPct val="100000"/>
              <a:buChar char="•"/>
            </a:pPr>
            <a:r>
              <a:rPr lang="en"/>
              <a:t>Total (conservative) expected background rate in Si: 1-6 mHz</a:t>
            </a:r>
            <a:endParaRPr/>
          </a:p>
        </p:txBody>
      </p:sp>
      <p:sp>
        <p:nvSpPr>
          <p:cNvPr id="238" name="Google Shape;238;p32"/>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239" name="Google Shape;239;p32"/>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240" name="Google Shape;240;p32"/>
          <p:cNvSpPr txBox="1"/>
          <p:nvPr>
            <p:ph idx="12" type="sldNum"/>
          </p:nvPr>
        </p:nvSpPr>
        <p:spPr>
          <a:xfrm>
            <a:off x="6139093" y="4210854"/>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descr="object 5" id="241" name="Google Shape;241;p32"/>
          <p:cNvPicPr preferRelativeResize="0"/>
          <p:nvPr/>
        </p:nvPicPr>
        <p:blipFill rotWithShape="1">
          <a:blip r:embed="rId4">
            <a:alphaModFix/>
          </a:blip>
          <a:srcRect b="0" l="0" r="0" t="0"/>
          <a:stretch/>
        </p:blipFill>
        <p:spPr>
          <a:xfrm>
            <a:off x="4624735" y="1491267"/>
            <a:ext cx="1193776" cy="1193776"/>
          </a:xfrm>
          <a:prstGeom prst="rect">
            <a:avLst/>
          </a:prstGeom>
          <a:noFill/>
          <a:ln>
            <a:noFill/>
          </a:ln>
        </p:spPr>
      </p:pic>
      <p:pic>
        <p:nvPicPr>
          <p:cNvPr descr="object 6" id="242" name="Google Shape;242;p32"/>
          <p:cNvPicPr preferRelativeResize="0"/>
          <p:nvPr/>
        </p:nvPicPr>
        <p:blipFill rotWithShape="1">
          <a:blip r:embed="rId5">
            <a:alphaModFix/>
          </a:blip>
          <a:srcRect b="0" l="0" r="0" t="0"/>
          <a:stretch/>
        </p:blipFill>
        <p:spPr>
          <a:xfrm>
            <a:off x="6092828" y="1491267"/>
            <a:ext cx="1193776" cy="1193776"/>
          </a:xfrm>
          <a:prstGeom prst="rect">
            <a:avLst/>
          </a:prstGeom>
          <a:noFill/>
          <a:ln>
            <a:noFill/>
          </a:ln>
        </p:spPr>
      </p:pic>
      <p:pic>
        <p:nvPicPr>
          <p:cNvPr descr="object 7" id="243" name="Google Shape;243;p32"/>
          <p:cNvPicPr preferRelativeResize="0"/>
          <p:nvPr/>
        </p:nvPicPr>
        <p:blipFill rotWithShape="1">
          <a:blip r:embed="rId6">
            <a:alphaModFix/>
          </a:blip>
          <a:srcRect b="0" l="0" r="0" t="0"/>
          <a:stretch/>
        </p:blipFill>
        <p:spPr>
          <a:xfrm>
            <a:off x="7482238" y="1459985"/>
            <a:ext cx="1648720" cy="1193776"/>
          </a:xfrm>
          <a:prstGeom prst="rect">
            <a:avLst/>
          </a:prstGeom>
          <a:noFill/>
          <a:ln>
            <a:noFill/>
          </a:ln>
        </p:spPr>
      </p:pic>
      <p:pic>
        <p:nvPicPr>
          <p:cNvPr descr="object 8" id="244" name="Google Shape;244;p32"/>
          <p:cNvPicPr preferRelativeResize="0"/>
          <p:nvPr/>
        </p:nvPicPr>
        <p:blipFill rotWithShape="1">
          <a:blip r:embed="rId7">
            <a:alphaModFix/>
          </a:blip>
          <a:srcRect b="0" l="0" r="0" t="0"/>
          <a:stretch/>
        </p:blipFill>
        <p:spPr>
          <a:xfrm>
            <a:off x="6139093" y="3017078"/>
            <a:ext cx="1979921" cy="1193776"/>
          </a:xfrm>
          <a:prstGeom prst="rect">
            <a:avLst/>
          </a:prstGeom>
          <a:noFill/>
          <a:ln>
            <a:noFill/>
          </a:ln>
        </p:spPr>
      </p:pic>
      <p:sp>
        <p:nvSpPr>
          <p:cNvPr id="245" name="Google Shape;245;p32"/>
          <p:cNvSpPr txBox="1"/>
          <p:nvPr/>
        </p:nvSpPr>
        <p:spPr>
          <a:xfrm>
            <a:off x="4847531" y="1229153"/>
            <a:ext cx="967835" cy="230833"/>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lang="en" sz="1500">
                <a:solidFill>
                  <a:srgbClr val="00305E"/>
                </a:solidFill>
                <a:latin typeface="Arial"/>
                <a:ea typeface="Arial"/>
                <a:cs typeface="Arial"/>
                <a:sym typeface="Arial"/>
              </a:rPr>
              <a:t>Si wafer</a:t>
            </a:r>
            <a:endParaRPr sz="1100"/>
          </a:p>
        </p:txBody>
      </p:sp>
      <p:sp>
        <p:nvSpPr>
          <p:cNvPr id="246" name="Google Shape;246;p32"/>
          <p:cNvSpPr txBox="1"/>
          <p:nvPr/>
        </p:nvSpPr>
        <p:spPr>
          <a:xfrm>
            <a:off x="6241962" y="1229153"/>
            <a:ext cx="1193033" cy="230833"/>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lang="en" sz="1500">
                <a:solidFill>
                  <a:srgbClr val="00305E"/>
                </a:solidFill>
                <a:latin typeface="Arial"/>
                <a:ea typeface="Arial"/>
                <a:cs typeface="Arial"/>
                <a:sym typeface="Arial"/>
              </a:rPr>
              <a:t>Cu holder</a:t>
            </a:r>
            <a:endParaRPr sz="1100"/>
          </a:p>
        </p:txBody>
      </p:sp>
      <p:sp>
        <p:nvSpPr>
          <p:cNvPr id="247" name="Google Shape;247;p32"/>
          <p:cNvSpPr txBox="1"/>
          <p:nvPr/>
        </p:nvSpPr>
        <p:spPr>
          <a:xfrm>
            <a:off x="7270754" y="1229153"/>
            <a:ext cx="2600873" cy="230833"/>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lang="en" sz="1500">
                <a:solidFill>
                  <a:srgbClr val="00305E"/>
                </a:solidFill>
                <a:latin typeface="Arial"/>
                <a:ea typeface="Arial"/>
                <a:cs typeface="Arial"/>
                <a:sym typeface="Arial"/>
              </a:rPr>
              <a:t>Connectors &amp; screws</a:t>
            </a:r>
            <a:endParaRPr sz="1500">
              <a:solidFill>
                <a:schemeClr val="dk1"/>
              </a:solidFill>
              <a:latin typeface="Calibri"/>
              <a:ea typeface="Calibri"/>
              <a:cs typeface="Calibri"/>
              <a:sym typeface="Calibri"/>
            </a:endParaRPr>
          </a:p>
        </p:txBody>
      </p:sp>
      <p:sp>
        <p:nvSpPr>
          <p:cNvPr id="248" name="Google Shape;248;p32"/>
          <p:cNvSpPr txBox="1"/>
          <p:nvPr/>
        </p:nvSpPr>
        <p:spPr>
          <a:xfrm>
            <a:off x="6092828" y="2786246"/>
            <a:ext cx="1913512" cy="230833"/>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lang="en" sz="1500">
                <a:solidFill>
                  <a:srgbClr val="00305E"/>
                </a:solidFill>
                <a:latin typeface="Arial"/>
                <a:ea typeface="Arial"/>
                <a:cs typeface="Arial"/>
                <a:sym typeface="Arial"/>
              </a:rPr>
              <a:t>Qubit assembly</a:t>
            </a:r>
            <a:endParaRPr sz="1100"/>
          </a:p>
        </p:txBody>
      </p:sp>
      <p:sp>
        <p:nvSpPr>
          <p:cNvPr id="249" name="Google Shape;249;p32"/>
          <p:cNvSpPr txBox="1"/>
          <p:nvPr/>
        </p:nvSpPr>
        <p:spPr>
          <a:xfrm>
            <a:off x="4898334" y="1977309"/>
            <a:ext cx="885600" cy="169200"/>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lang="en" sz="1100">
                <a:solidFill>
                  <a:srgbClr val="00305E"/>
                </a:solidFill>
                <a:latin typeface="Arial"/>
                <a:ea typeface="Arial"/>
                <a:cs typeface="Arial"/>
                <a:sym typeface="Arial"/>
              </a:rPr>
              <a:t>0.12 mHz</a:t>
            </a:r>
            <a:endParaRPr sz="1100">
              <a:solidFill>
                <a:schemeClr val="dk1"/>
              </a:solidFill>
              <a:latin typeface="Calibri"/>
              <a:ea typeface="Calibri"/>
              <a:cs typeface="Calibri"/>
              <a:sym typeface="Calibri"/>
            </a:endParaRPr>
          </a:p>
        </p:txBody>
      </p:sp>
      <p:sp>
        <p:nvSpPr>
          <p:cNvPr id="250" name="Google Shape;250;p32"/>
          <p:cNvSpPr txBox="1"/>
          <p:nvPr/>
        </p:nvSpPr>
        <p:spPr>
          <a:xfrm>
            <a:off x="6390160" y="1977309"/>
            <a:ext cx="845400" cy="169200"/>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lang="en" sz="1100">
                <a:solidFill>
                  <a:srgbClr val="00305E"/>
                </a:solidFill>
                <a:latin typeface="Arial"/>
                <a:ea typeface="Arial"/>
                <a:cs typeface="Arial"/>
                <a:sym typeface="Arial"/>
              </a:rPr>
              <a:t>0.14 mHz</a:t>
            </a:r>
            <a:endParaRPr sz="1100">
              <a:solidFill>
                <a:schemeClr val="dk1"/>
              </a:solidFill>
              <a:latin typeface="Calibri"/>
              <a:ea typeface="Calibri"/>
              <a:cs typeface="Calibri"/>
              <a:sym typeface="Calibri"/>
            </a:endParaRPr>
          </a:p>
        </p:txBody>
      </p:sp>
      <p:sp>
        <p:nvSpPr>
          <p:cNvPr id="251" name="Google Shape;251;p32"/>
          <p:cNvSpPr txBox="1"/>
          <p:nvPr/>
        </p:nvSpPr>
        <p:spPr>
          <a:xfrm>
            <a:off x="7758816" y="1977213"/>
            <a:ext cx="1126869" cy="138499"/>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i="1" lang="en" sz="900">
                <a:solidFill>
                  <a:srgbClr val="00305E"/>
                </a:solidFill>
                <a:latin typeface="Arial"/>
                <a:ea typeface="Arial"/>
                <a:cs typeface="Arial"/>
                <a:sym typeface="Arial"/>
              </a:rPr>
              <a:t>&lt;</a:t>
            </a:r>
            <a:r>
              <a:rPr i="0" lang="en" sz="900">
                <a:solidFill>
                  <a:srgbClr val="00305E"/>
                </a:solidFill>
                <a:latin typeface="Arial"/>
                <a:ea typeface="Arial"/>
                <a:cs typeface="Arial"/>
                <a:sym typeface="Arial"/>
              </a:rPr>
              <a:t>0.01 mHz</a:t>
            </a:r>
            <a:endParaRPr i="0" sz="900">
              <a:solidFill>
                <a:schemeClr val="dk1"/>
              </a:solidFill>
              <a:latin typeface="Calibri"/>
              <a:ea typeface="Calibri"/>
              <a:cs typeface="Calibri"/>
              <a:sym typeface="Calibri"/>
            </a:endParaRPr>
          </a:p>
        </p:txBody>
      </p:sp>
      <p:sp>
        <p:nvSpPr>
          <p:cNvPr id="252" name="Google Shape;252;p32"/>
          <p:cNvSpPr txBox="1"/>
          <p:nvPr/>
        </p:nvSpPr>
        <p:spPr>
          <a:xfrm>
            <a:off x="6427052" y="3532043"/>
            <a:ext cx="826511" cy="161583"/>
          </a:xfrm>
          <a:prstGeom prst="rect">
            <a:avLst/>
          </a:prstGeom>
          <a:noFill/>
          <a:ln>
            <a:noFill/>
          </a:ln>
        </p:spPr>
        <p:txBody>
          <a:bodyPr anchorCtr="0" anchor="t" bIns="0" lIns="0" spcFirstLastPara="1" rIns="0" wrap="square" tIns="0">
            <a:spAutoFit/>
          </a:bodyPr>
          <a:lstStyle/>
          <a:p>
            <a:pPr indent="12700" lvl="0" marL="0" marR="0" rtl="0" algn="l">
              <a:spcBef>
                <a:spcPts val="0"/>
              </a:spcBef>
              <a:spcAft>
                <a:spcPts val="0"/>
              </a:spcAft>
              <a:buNone/>
            </a:pPr>
            <a:r>
              <a:rPr lang="en" sz="1100">
                <a:solidFill>
                  <a:srgbClr val="00305E"/>
                </a:solidFill>
                <a:latin typeface="Arial"/>
                <a:ea typeface="Arial"/>
                <a:cs typeface="Arial"/>
                <a:sym typeface="Arial"/>
              </a:rPr>
              <a:t>0.35 mHz</a:t>
            </a:r>
            <a:endParaRPr sz="1100">
              <a:solidFill>
                <a:schemeClr val="dk1"/>
              </a:solidFill>
              <a:latin typeface="Calibri"/>
              <a:ea typeface="Calibri"/>
              <a:cs typeface="Calibri"/>
              <a:sym typeface="Calibri"/>
            </a:endParaRPr>
          </a:p>
        </p:txBody>
      </p:sp>
      <p:sp>
        <p:nvSpPr>
          <p:cNvPr id="253" name="Google Shape;253;p32"/>
          <p:cNvSpPr txBox="1"/>
          <p:nvPr>
            <p:ph idx="12" type="sldNum"/>
          </p:nvPr>
        </p:nvSpPr>
        <p:spPr>
          <a:xfrm>
            <a:off x="7064375" y="4925895"/>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Simulation Campaign</a:t>
            </a:r>
            <a:endParaRPr/>
          </a:p>
        </p:txBody>
      </p:sp>
      <p:sp>
        <p:nvSpPr>
          <p:cNvPr id="259" name="Google Shape;259;p3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p>
            <a:pPr indent="-171450" lvl="0" marL="177800" rtl="0" algn="l">
              <a:lnSpc>
                <a:spcPct val="90000"/>
              </a:lnSpc>
              <a:spcBef>
                <a:spcPts val="0"/>
              </a:spcBef>
              <a:spcAft>
                <a:spcPts val="0"/>
              </a:spcAft>
              <a:buClr>
                <a:schemeClr val="dk1"/>
              </a:buClr>
              <a:buSzPts val="2100"/>
              <a:buChar char="•"/>
            </a:pPr>
            <a:r>
              <a:rPr lang="en"/>
              <a:t>Barium source simulations</a:t>
            </a:r>
            <a:endParaRPr/>
          </a:p>
          <a:p>
            <a:pPr indent="-177800" lvl="1" marL="520700" rtl="0" algn="l">
              <a:lnSpc>
                <a:spcPct val="90000"/>
              </a:lnSpc>
              <a:spcBef>
                <a:spcPts val="400"/>
              </a:spcBef>
              <a:spcAft>
                <a:spcPts val="0"/>
              </a:spcAft>
              <a:buClr>
                <a:schemeClr val="dk1"/>
              </a:buClr>
              <a:buSzPts val="1800"/>
              <a:buChar char="•"/>
            </a:pPr>
            <a:r>
              <a:rPr lang="en"/>
              <a:t>Included all potential payloads</a:t>
            </a:r>
            <a:endParaRPr/>
          </a:p>
          <a:p>
            <a:pPr indent="-171450" lvl="2" marL="863600" rtl="0" algn="l">
              <a:lnSpc>
                <a:spcPct val="90000"/>
              </a:lnSpc>
              <a:spcBef>
                <a:spcPts val="400"/>
              </a:spcBef>
              <a:spcAft>
                <a:spcPts val="0"/>
              </a:spcAft>
              <a:buClr>
                <a:schemeClr val="dk1"/>
              </a:buClr>
              <a:buSzPts val="1500"/>
              <a:buChar char="•"/>
            </a:pPr>
            <a:r>
              <a:rPr lang="en"/>
              <a:t>2 Si chips</a:t>
            </a:r>
            <a:endParaRPr/>
          </a:p>
          <a:p>
            <a:pPr indent="-171450" lvl="2" marL="863600" rtl="0" algn="l">
              <a:lnSpc>
                <a:spcPct val="90000"/>
              </a:lnSpc>
              <a:spcBef>
                <a:spcPts val="400"/>
              </a:spcBef>
              <a:spcAft>
                <a:spcPts val="0"/>
              </a:spcAft>
              <a:buClr>
                <a:schemeClr val="dk1"/>
              </a:buClr>
              <a:buSzPts val="1500"/>
              <a:buChar char="•"/>
            </a:pPr>
            <a:r>
              <a:rPr lang="en"/>
              <a:t>6 Al cavities</a:t>
            </a:r>
            <a:endParaRPr/>
          </a:p>
          <a:p>
            <a:pPr indent="-177800" lvl="1" marL="520700" rtl="0" algn="l">
              <a:lnSpc>
                <a:spcPct val="90000"/>
              </a:lnSpc>
              <a:spcBef>
                <a:spcPts val="400"/>
              </a:spcBef>
              <a:spcAft>
                <a:spcPts val="0"/>
              </a:spcAft>
              <a:buClr>
                <a:schemeClr val="dk1"/>
              </a:buClr>
              <a:buSzPts val="1800"/>
              <a:buChar char="•"/>
            </a:pPr>
            <a:r>
              <a:rPr lang="en"/>
              <a:t>Expected rate in Si chips: 40 mHz</a:t>
            </a:r>
            <a:endParaRPr/>
          </a:p>
          <a:p>
            <a:pPr indent="-177800" lvl="1" marL="520700" rtl="0" algn="l">
              <a:lnSpc>
                <a:spcPct val="90000"/>
              </a:lnSpc>
              <a:spcBef>
                <a:spcPts val="400"/>
              </a:spcBef>
              <a:spcAft>
                <a:spcPts val="0"/>
              </a:spcAft>
              <a:buClr>
                <a:schemeClr val="dk1"/>
              </a:buClr>
              <a:buSzPts val="1800"/>
              <a:buChar char="•"/>
            </a:pPr>
            <a:r>
              <a:rPr lang="en"/>
              <a:t>Background rate: 1-6 mHz</a:t>
            </a:r>
            <a:endParaRPr/>
          </a:p>
        </p:txBody>
      </p:sp>
      <p:sp>
        <p:nvSpPr>
          <p:cNvPr id="260" name="Google Shape;260;p33"/>
          <p:cNvSpPr txBox="1"/>
          <p:nvPr>
            <p:ph idx="10" type="dt"/>
          </p:nvPr>
        </p:nvSpPr>
        <p:spPr>
          <a:xfrm>
            <a:off x="0" y="4925895"/>
            <a:ext cx="2057400" cy="273844"/>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
              <a:t>2/11/2026</a:t>
            </a:r>
            <a:endParaRPr/>
          </a:p>
        </p:txBody>
      </p:sp>
      <p:sp>
        <p:nvSpPr>
          <p:cNvPr id="261" name="Google Shape;261;p33"/>
          <p:cNvSpPr txBox="1"/>
          <p:nvPr>
            <p:ph idx="11" type="ftr"/>
          </p:nvPr>
        </p:nvSpPr>
        <p:spPr>
          <a:xfrm>
            <a:off x="3028950" y="4925895"/>
            <a:ext cx="3086100" cy="273844"/>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T. Reynolds/SEF 2026</a:t>
            </a:r>
            <a:endParaRPr/>
          </a:p>
        </p:txBody>
      </p:sp>
      <p:sp>
        <p:nvSpPr>
          <p:cNvPr id="262" name="Google Shape;262;p33"/>
          <p:cNvSpPr txBox="1"/>
          <p:nvPr>
            <p:ph idx="12" type="sldNum"/>
          </p:nvPr>
        </p:nvSpPr>
        <p:spPr>
          <a:xfrm>
            <a:off x="7064375" y="4925895"/>
            <a:ext cx="2057400" cy="273844"/>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grpSp>
        <p:nvGrpSpPr>
          <p:cNvPr id="263" name="Google Shape;263;p33"/>
          <p:cNvGrpSpPr/>
          <p:nvPr/>
        </p:nvGrpSpPr>
        <p:grpSpPr>
          <a:xfrm>
            <a:off x="4895850" y="1076046"/>
            <a:ext cx="4256549" cy="1621864"/>
            <a:chOff x="0" y="0"/>
            <a:chExt cx="10100402" cy="3848535"/>
          </a:xfrm>
        </p:grpSpPr>
        <p:pic>
          <p:nvPicPr>
            <p:cNvPr descr="object 7" id="264" name="Google Shape;264;p33"/>
            <p:cNvPicPr preferRelativeResize="0"/>
            <p:nvPr/>
          </p:nvPicPr>
          <p:blipFill rotWithShape="1">
            <a:blip r:embed="rId4">
              <a:alphaModFix/>
            </a:blip>
            <a:srcRect b="0" l="0" r="0" t="0"/>
            <a:stretch/>
          </p:blipFill>
          <p:spPr>
            <a:xfrm>
              <a:off x="0" y="0"/>
              <a:ext cx="4980460" cy="3848535"/>
            </a:xfrm>
            <a:prstGeom prst="rect">
              <a:avLst/>
            </a:prstGeom>
            <a:noFill/>
            <a:ln>
              <a:noFill/>
            </a:ln>
          </p:spPr>
        </p:pic>
        <p:pic>
          <p:nvPicPr>
            <p:cNvPr descr="object 8" id="265" name="Google Shape;265;p33"/>
            <p:cNvPicPr preferRelativeResize="0"/>
            <p:nvPr/>
          </p:nvPicPr>
          <p:blipFill rotWithShape="1">
            <a:blip r:embed="rId5">
              <a:alphaModFix/>
            </a:blip>
            <a:srcRect b="0" l="0" r="0" t="0"/>
            <a:stretch/>
          </p:blipFill>
          <p:spPr>
            <a:xfrm>
              <a:off x="5119942" y="0"/>
              <a:ext cx="4980460" cy="3848535"/>
            </a:xfrm>
            <a:prstGeom prst="rect">
              <a:avLst/>
            </a:prstGeom>
            <a:noFill/>
            <a:ln>
              <a:noFill/>
            </a:ln>
          </p:spPr>
        </p:pic>
      </p:grpSp>
      <p:pic>
        <p:nvPicPr>
          <p:cNvPr descr="object 9" id="266" name="Google Shape;266;p33"/>
          <p:cNvPicPr preferRelativeResize="0"/>
          <p:nvPr/>
        </p:nvPicPr>
        <p:blipFill rotWithShape="1">
          <a:blip r:embed="rId6">
            <a:alphaModFix/>
          </a:blip>
          <a:srcRect b="0" l="0" r="0" t="0"/>
          <a:stretch/>
        </p:blipFill>
        <p:spPr>
          <a:xfrm>
            <a:off x="4572000" y="2851151"/>
            <a:ext cx="4372850" cy="21216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