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25" r:id="rId5"/>
    <p:sldId id="326" r:id="rId6"/>
    <p:sldId id="327" r:id="rId7"/>
    <p:sldId id="267" r:id="rId8"/>
    <p:sldId id="269" r:id="rId9"/>
    <p:sldId id="328" r:id="rId10"/>
    <p:sldId id="329" r:id="rId11"/>
    <p:sldId id="330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2" r:id="rId20"/>
    <p:sldId id="294" r:id="rId21"/>
    <p:sldId id="296" r:id="rId22"/>
    <p:sldId id="297" r:id="rId23"/>
    <p:sldId id="331" r:id="rId24"/>
    <p:sldId id="332" r:id="rId25"/>
    <p:sldId id="333" r:id="rId26"/>
    <p:sldId id="338" r:id="rId27"/>
    <p:sldId id="334" r:id="rId28"/>
    <p:sldId id="335" r:id="rId29"/>
    <p:sldId id="336" r:id="rId30"/>
    <p:sldId id="337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A9AC"/>
    <a:srgbClr val="FABD0F"/>
    <a:srgbClr val="EBEBEC"/>
    <a:srgbClr val="B4C0CC"/>
    <a:srgbClr val="788CA3"/>
    <a:srgbClr val="3C5979"/>
    <a:srgbClr val="212121"/>
    <a:srgbClr val="002451"/>
    <a:srgbClr val="B90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0"/>
    <p:restoredTop sz="95603"/>
  </p:normalViewPr>
  <p:slideViewPr>
    <p:cSldViewPr snapToGrid="0" snapToObjects="1">
      <p:cViewPr varScale="1">
        <p:scale>
          <a:sx n="117" d="100"/>
          <a:sy n="117" d="100"/>
        </p:scale>
        <p:origin x="680" y="176"/>
      </p:cViewPr>
      <p:guideLst/>
    </p:cSldViewPr>
  </p:slideViewPr>
  <p:outlineViewPr>
    <p:cViewPr>
      <p:scale>
        <a:sx n="33" d="100"/>
        <a:sy n="33" d="100"/>
      </p:scale>
      <p:origin x="0" y="-13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54CC67-1E9B-4C4E-B5D1-7D7729F5F8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E74E3-15AF-CB4E-A155-EB0F5B59E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28A25-1BAA-A74E-AC84-5453BCE91025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8721A-5977-B143-8AB1-2715B1144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52D89-0639-B248-B2AE-D88CCFDEC9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83FD-F661-8C46-B7DE-28696DF12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6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A1A44-ACB7-774B-9A64-64B42C3402D6}" type="datetimeFigureOut">
              <a:rPr lang="en-US" smtClean="0"/>
              <a:t>5/24/26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D6FF-E85B-FF4F-B2E6-59386CDF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891875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891875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800" y="4728727"/>
            <a:ext cx="10891875" cy="389812"/>
          </a:xfrm>
        </p:spPr>
        <p:txBody>
          <a:bodyPr anchor="b" anchorCtr="0"/>
          <a:lstStyle>
            <a:lvl1pPr marL="0" indent="0">
              <a:buNone/>
              <a:defRPr sz="1400" b="0" i="0" spc="2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8B6BB-1D3C-A42A-C869-DE8183C552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48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89B937B-A277-15E2-D487-FD4000332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54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999C6F8-9E24-21D3-395F-48BDDCA68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99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7AE879C-0A2E-3042-5643-B51C4B5C1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5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 userDrawn="1"/>
        </p:nvSpPr>
        <p:spPr>
          <a:xfrm>
            <a:off x="6324600" y="1592263"/>
            <a:ext cx="5172075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F37168-22FB-CD40-9B53-116C84B384E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5245100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4911861-86F8-93F1-37EB-01162C5BB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5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C9C1D9-1BE0-3B41-98B5-532649D8D85E}"/>
              </a:ext>
            </a:extLst>
          </p:cNvPr>
          <p:cNvSpPr/>
          <p:nvPr userDrawn="1"/>
        </p:nvSpPr>
        <p:spPr>
          <a:xfrm>
            <a:off x="6324600" y="1592263"/>
            <a:ext cx="5172075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34707B-8252-B042-9F8A-82CF4C08AFD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5346701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2E73BCD6-B567-494E-A004-604C681A52B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6560142" y="1787492"/>
          <a:ext cx="4690087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ED1F92-63D1-F6CB-7FDB-58358DE2A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5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AF9DC-6E5F-3D41-AD8B-E8861F8BD14C}"/>
              </a:ext>
            </a:extLst>
          </p:cNvPr>
          <p:cNvSpPr/>
          <p:nvPr userDrawn="1"/>
        </p:nvSpPr>
        <p:spPr>
          <a:xfrm>
            <a:off x="6324600" y="1592263"/>
            <a:ext cx="5172075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CC29C47-404C-1B45-A779-B240E1DEAFF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6653734" y="1818434"/>
          <a:ext cx="4484166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C212D-EA21-2E43-99FE-661794AC19D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4600" y="5346701"/>
            <a:ext cx="5172075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rgbClr val="21212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rgbClr val="21212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rgbClr val="21212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rgbClr val="21212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/>
            </a:lvl6pPr>
            <a:lvl7pPr marL="1828800" indent="-228600">
              <a:defRPr/>
            </a:lvl7pPr>
            <a:lvl8pPr marL="2057400" indent="-22860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EF56318-49E1-4DDD-491A-E85D5ADA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6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685800" y="1592262"/>
          <a:ext cx="10936087" cy="45720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757411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5319396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5BA68BE-9F65-A682-B992-184FE22E0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78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567C1AC-B946-CA4D-23EE-D1BD480C7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tural presentatio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D1A9903-2235-FCB9-35FF-DB9898F6E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56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5DD1-AEE8-0B4A-8BF7-3E7E9CFB1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7561" y="2145162"/>
            <a:ext cx="3456878" cy="2343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73D73-65C6-F840-B924-81F2EF1B5B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9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C0222A-F395-745C-770E-16FAEACF4A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5EF1C1-FD6D-7AF7-78EF-B6CD0E934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934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21"/>
          </p:nvPr>
        </p:nvSpPr>
        <p:spPr>
          <a:xfrm>
            <a:off x="381000" y="342919"/>
            <a:ext cx="10477500" cy="30001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0197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2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7EFC7-F625-6A77-0028-CF6571329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31DF498-6E11-4516-0F5D-874831A37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4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24" y="838200"/>
            <a:ext cx="10905751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1" i="0" spc="10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924" y="3238578"/>
            <a:ext cx="10905751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000" b="1" i="0" spc="50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1851D-3F32-228B-A62B-7E8920B46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3575" y="6057900"/>
            <a:ext cx="1943100" cy="4572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7571B4A-75FD-6AE5-21A8-AF81D23B4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6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515533" y="838200"/>
            <a:ext cx="9160934" cy="4876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6943736-A3DF-C867-0A17-82E4230E8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37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5" y="705274"/>
            <a:ext cx="10897200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10897090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C63A27A-6FAA-42F1-1EAE-09DEF4CAC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2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8860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C400549-C3EC-8C3C-AD23-CBB613C9D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4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EDFFC0C-5E6E-C42B-57F2-BF87792E6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9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0897091" cy="627189"/>
          </a:xfrm>
          <a:prstGeom prst="rect">
            <a:avLst/>
          </a:prstGeom>
        </p:spPr>
        <p:txBody>
          <a:bodyPr anchor="t"/>
          <a:lstStyle>
            <a:lvl1pPr>
              <a:defRPr sz="2600" b="1" i="0" spc="50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1591200"/>
            <a:ext cx="5170199" cy="2560124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47293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1pPr>
            <a:lvl2pPr marL="4572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</a:defRPr>
            </a:lvl2pPr>
            <a:lvl3pPr marL="6858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⁃"/>
              <a:tabLst/>
              <a:defRPr sz="1600">
                <a:solidFill>
                  <a:schemeClr val="tx1"/>
                </a:solidFill>
              </a:defRPr>
            </a:lvl3pPr>
            <a:lvl4pPr marL="914400" indent="-2286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4pPr>
            <a:lvl5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1370013" algn="l"/>
              </a:tabLst>
              <a:defRPr sz="1300">
                <a:solidFill>
                  <a:schemeClr val="tx1"/>
                </a:solidFill>
              </a:defRPr>
            </a:lvl5pPr>
            <a:lvl6pPr marL="1371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828800" indent="-228600">
              <a:defRPr>
                <a:solidFill>
                  <a:schemeClr val="tx1"/>
                </a:solidFill>
              </a:defRPr>
            </a:lvl7pPr>
            <a:lvl8pPr marL="2057400" indent="-22860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marL="1371600" marR="0" lvl="5" indent="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Seventh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 userDrawn="1"/>
        </p:nvSpPr>
        <p:spPr>
          <a:xfrm>
            <a:off x="0" y="571500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651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CA36A6F-3CDA-0066-5E10-9353C2C00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63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B3BC-6B9E-CB4D-9108-631CA69A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843" y="1436913"/>
            <a:ext cx="10897832" cy="4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A628D-071D-1D45-B08E-140D1C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43" y="759701"/>
            <a:ext cx="10897832" cy="643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ED324-F8C0-89BC-5939-38B93B4F2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3885" y="6309360"/>
            <a:ext cx="550545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261F39B-8A46-D743-AB7C-AC36BC75A2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7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99" r:id="rId3"/>
    <p:sldLayoutId id="2147483697" r:id="rId4"/>
    <p:sldLayoutId id="2147483703" r:id="rId5"/>
    <p:sldLayoutId id="2147483687" r:id="rId6"/>
    <p:sldLayoutId id="2147483688" r:id="rId7"/>
    <p:sldLayoutId id="2147483695" r:id="rId8"/>
    <p:sldLayoutId id="2147483689" r:id="rId9"/>
    <p:sldLayoutId id="2147483698" r:id="rId10"/>
    <p:sldLayoutId id="2147483700" r:id="rId11"/>
    <p:sldLayoutId id="2147483701" r:id="rId12"/>
    <p:sldLayoutId id="2147483696" r:id="rId13"/>
    <p:sldLayoutId id="2147483693" r:id="rId14"/>
    <p:sldLayoutId id="2147483694" r:id="rId15"/>
    <p:sldLayoutId id="2147483704" r:id="rId16"/>
    <p:sldLayoutId id="2147483705" r:id="rId17"/>
    <p:sldLayoutId id="2147483702" r:id="rId18"/>
    <p:sldLayoutId id="2147483655" r:id="rId19"/>
    <p:sldLayoutId id="2147483706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858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System Font Regular"/>
        <a:buChar char="⁃"/>
        <a:tabLst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144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43000" marR="0" indent="-228600" algn="l" defTabSz="914400" rtl="0" eaLnBrk="1" fontAlgn="auto" latinLnBrk="0" hangingPunct="1">
        <a:lnSpc>
          <a:spcPct val="150000"/>
        </a:lnSpc>
        <a:spcBef>
          <a:spcPts val="0"/>
        </a:spcBef>
        <a:spcAft>
          <a:spcPts val="1200"/>
        </a:spcAft>
        <a:buClrTx/>
        <a:buSzTx/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371600" indent="-225425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16002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8288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20574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8" userDrawn="1">
          <p15:clr>
            <a:srgbClr val="F26B43"/>
          </p15:clr>
        </p15:guide>
        <p15:guide id="2" pos="432" userDrawn="1">
          <p15:clr>
            <a:srgbClr val="F26B43"/>
          </p15:clr>
        </p15:guide>
        <p15:guide id="3" orient="horz" pos="1003" userDrawn="1">
          <p15:clr>
            <a:srgbClr val="F26B43"/>
          </p15:clr>
        </p15:guide>
        <p15:guide id="4" orient="horz" pos="1224" userDrawn="1">
          <p15:clr>
            <a:srgbClr val="F26B43"/>
          </p15:clr>
        </p15:guide>
        <p15:guide id="6" orient="horz" pos="4104" userDrawn="1">
          <p15:clr>
            <a:srgbClr val="F26B43"/>
          </p15:clr>
        </p15:guide>
        <p15:guide id="8" pos="3696" userDrawn="1">
          <p15:clr>
            <a:srgbClr val="F26B43"/>
          </p15:clr>
        </p15:guide>
        <p15:guide id="9" pos="3984" userDrawn="1">
          <p15:clr>
            <a:srgbClr val="F26B43"/>
          </p15:clr>
        </p15:guide>
        <p15:guide id="10" pos="7242" userDrawn="1">
          <p15:clr>
            <a:srgbClr val="F26B43"/>
          </p15:clr>
        </p15:guide>
        <p15:guide id="11" orient="horz" pos="3168" userDrawn="1">
          <p15:clr>
            <a:srgbClr val="F26B43"/>
          </p15:clr>
        </p15:guide>
        <p15:guide id="12" orient="horz" pos="3888" userDrawn="1">
          <p15:clr>
            <a:srgbClr val="F26B43"/>
          </p15:clr>
        </p15:guide>
        <p15:guide id="13" orient="horz" pos="3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era1_2020-01-31T11:21:25-1.jpg" descr="Camera1_2020-01-31T11:21:25-1.jpg">
            <a:extLst>
              <a:ext uri="{FF2B5EF4-FFF2-40B4-BE49-F238E27FC236}">
                <a16:creationId xmlns:a16="http://schemas.microsoft.com/office/drawing/2014/main" id="{DFE272A1-FDBA-F3A3-3C12-00AF50B9C698}"/>
              </a:ext>
            </a:extLst>
          </p:cNvPr>
          <p:cNvPicPr>
            <a:picLocks/>
          </p:cNvPicPr>
          <p:nvPr/>
        </p:nvPicPr>
        <p:blipFill>
          <a:blip r:embed="rId2">
            <a:alphaModFix amt="46000"/>
          </a:blip>
          <a:srcRect t="3" b="32448"/>
          <a:stretch>
            <a:fillRect/>
          </a:stretch>
        </p:blipFill>
        <p:spPr>
          <a:xfrm>
            <a:off x="0" y="165899"/>
            <a:ext cx="12192002" cy="5472000"/>
          </a:xfrm>
          <a:prstGeom prst="rect">
            <a:avLst/>
          </a:prstGeom>
          <a:effectLst>
            <a:softEdge rad="43838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4FD92-B381-0343-90F5-7E7C24033B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0" dirty="0"/>
              <a:t>SNO+ DAQ Chain</a:t>
            </a:r>
            <a:br>
              <a:rPr lang="en-CA" b="0" dirty="0"/>
            </a:br>
            <a:r>
              <a:rPr lang="en-CA" b="0" dirty="0"/>
              <a:t> 	from Pulses to Analysis ready data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FAF5F-8D52-274A-8B4D-B90D0C892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920F-5895-4747-8AE1-389F822AC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300" dirty="0"/>
              <a:t>SNOLAB Users meeting MAY 26, 2026</a:t>
            </a:r>
          </a:p>
        </p:txBody>
      </p:sp>
    </p:spTree>
    <p:extLst>
      <p:ext uri="{BB962C8B-B14F-4D97-AF65-F5344CB8AC3E}">
        <p14:creationId xmlns:p14="http://schemas.microsoft.com/office/powerpoint/2010/main" val="278233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An example Crate - The Test sta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2600" dirty="0"/>
              <a:t>An example Crate - The Test stand</a:t>
            </a:r>
          </a:p>
        </p:txBody>
      </p:sp>
      <p:sp>
        <p:nvSpPr>
          <p:cNvPr id="968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969" name="20200227_145910.jpg" descr="20200227_145910.jpg"/>
          <p:cNvPicPr>
            <a:picLocks noChangeAspect="1"/>
          </p:cNvPicPr>
          <p:nvPr/>
        </p:nvPicPr>
        <p:blipFill>
          <a:blip r:embed="rId2"/>
          <a:srcRect l="3895" t="11159" r="10160" b="13182"/>
          <a:stretch>
            <a:fillRect/>
          </a:stretch>
        </p:blipFill>
        <p:spPr>
          <a:xfrm>
            <a:off x="2166658" y="1482049"/>
            <a:ext cx="7858733" cy="5188631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Back Plane…"/>
          <p:cNvSpPr txBox="1"/>
          <p:nvPr/>
        </p:nvSpPr>
        <p:spPr>
          <a:xfrm>
            <a:off x="4504344" y="4170962"/>
            <a:ext cx="1292333" cy="1047980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Back Plane</a:t>
            </a:r>
          </a:p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with Sockets</a:t>
            </a:r>
          </a:p>
        </p:txBody>
      </p:sp>
      <p:sp>
        <p:nvSpPr>
          <p:cNvPr id="971" name="Crate Trigger Card"/>
          <p:cNvSpPr txBox="1"/>
          <p:nvPr/>
        </p:nvSpPr>
        <p:spPr>
          <a:xfrm>
            <a:off x="3009234" y="5567089"/>
            <a:ext cx="1292333" cy="805542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Crate Trigger Card</a:t>
            </a:r>
          </a:p>
        </p:txBody>
      </p:sp>
      <p:sp>
        <p:nvSpPr>
          <p:cNvPr id="972" name="XL3"/>
          <p:cNvSpPr txBox="1"/>
          <p:nvPr/>
        </p:nvSpPr>
        <p:spPr>
          <a:xfrm>
            <a:off x="9242151" y="1667597"/>
            <a:ext cx="569430" cy="320665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XL3</a:t>
            </a:r>
          </a:p>
        </p:txBody>
      </p:sp>
      <p:sp>
        <p:nvSpPr>
          <p:cNvPr id="973" name="3 Front end Cards"/>
          <p:cNvSpPr txBox="1"/>
          <p:nvPr/>
        </p:nvSpPr>
        <p:spPr>
          <a:xfrm>
            <a:off x="6270417" y="6324227"/>
            <a:ext cx="1740895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3 Front end Cards</a:t>
            </a:r>
          </a:p>
        </p:txBody>
      </p:sp>
      <p:sp>
        <p:nvSpPr>
          <p:cNvPr id="974" name="PMTIC Sockets"/>
          <p:cNvSpPr txBox="1"/>
          <p:nvPr/>
        </p:nvSpPr>
        <p:spPr>
          <a:xfrm>
            <a:off x="3763714" y="2422489"/>
            <a:ext cx="1417209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PMTIC Sockets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Front End Card                                  PMT Interface Car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2600" dirty="0"/>
              <a:t>Front End Card                                  PMT Interface Card</a:t>
            </a:r>
          </a:p>
        </p:txBody>
      </p:sp>
      <p:sp>
        <p:nvSpPr>
          <p:cNvPr id="979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980" name="20200227_144918.jpg" descr="20200227_144918.jpg"/>
          <p:cNvPicPr>
            <a:picLocks noChangeAspect="1"/>
          </p:cNvPicPr>
          <p:nvPr/>
        </p:nvPicPr>
        <p:blipFill>
          <a:blip r:embed="rId2"/>
          <a:srcRect t="11833" b="8809"/>
          <a:stretch>
            <a:fillRect/>
          </a:stretch>
        </p:blipFill>
        <p:spPr>
          <a:xfrm>
            <a:off x="1011858" y="1153368"/>
            <a:ext cx="8965003" cy="5335777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Rectangle"/>
          <p:cNvSpPr/>
          <p:nvPr/>
        </p:nvSpPr>
        <p:spPr>
          <a:xfrm>
            <a:off x="7974416" y="4393072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2" name="Rectangle"/>
          <p:cNvSpPr/>
          <p:nvPr/>
        </p:nvSpPr>
        <p:spPr>
          <a:xfrm>
            <a:off x="7974416" y="4276986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3" name="Rectangle"/>
          <p:cNvSpPr/>
          <p:nvPr/>
        </p:nvSpPr>
        <p:spPr>
          <a:xfrm>
            <a:off x="7974416" y="4500228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4" name="Rectangle"/>
          <p:cNvSpPr/>
          <p:nvPr/>
        </p:nvSpPr>
        <p:spPr>
          <a:xfrm>
            <a:off x="7974416" y="4723470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5" name="Rectangle"/>
          <p:cNvSpPr/>
          <p:nvPr/>
        </p:nvSpPr>
        <p:spPr>
          <a:xfrm>
            <a:off x="7974416" y="4607384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6" name="Rectangle"/>
          <p:cNvSpPr/>
          <p:nvPr/>
        </p:nvSpPr>
        <p:spPr>
          <a:xfrm>
            <a:off x="7974416" y="4830627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7" name="Rectangle"/>
          <p:cNvSpPr/>
          <p:nvPr/>
        </p:nvSpPr>
        <p:spPr>
          <a:xfrm>
            <a:off x="7983346" y="4937783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8" name="Rectangle"/>
          <p:cNvSpPr/>
          <p:nvPr/>
        </p:nvSpPr>
        <p:spPr>
          <a:xfrm>
            <a:off x="7983346" y="5044939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989" name="TO/FROM PMT"/>
          <p:cNvSpPr txBox="1"/>
          <p:nvPr/>
        </p:nvSpPr>
        <p:spPr>
          <a:xfrm>
            <a:off x="8776115" y="3698969"/>
            <a:ext cx="1239241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TO/FROM PMT</a:t>
            </a:r>
          </a:p>
        </p:txBody>
      </p:sp>
      <p:sp>
        <p:nvSpPr>
          <p:cNvPr id="990" name="Paddle Card"/>
          <p:cNvSpPr txBox="1"/>
          <p:nvPr/>
        </p:nvSpPr>
        <p:spPr>
          <a:xfrm>
            <a:off x="7755249" y="5162927"/>
            <a:ext cx="1239242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Paddle Card</a:t>
            </a:r>
          </a:p>
        </p:txBody>
      </p:sp>
      <p:sp>
        <p:nvSpPr>
          <p:cNvPr id="991" name="Daughter Board"/>
          <p:cNvSpPr txBox="1"/>
          <p:nvPr/>
        </p:nvSpPr>
        <p:spPr>
          <a:xfrm>
            <a:off x="3716464" y="5162927"/>
            <a:ext cx="1559938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Daughter Board</a:t>
            </a:r>
          </a:p>
        </p:txBody>
      </p:sp>
      <p:sp>
        <p:nvSpPr>
          <p:cNvPr id="992" name="Back Plane…"/>
          <p:cNvSpPr txBox="1"/>
          <p:nvPr/>
        </p:nvSpPr>
        <p:spPr>
          <a:xfrm>
            <a:off x="6176983" y="2695114"/>
            <a:ext cx="1066452" cy="805542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Back Plane</a:t>
            </a:r>
          </a:p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Socket</a:t>
            </a:r>
          </a:p>
        </p:txBody>
      </p:sp>
      <p:sp>
        <p:nvSpPr>
          <p:cNvPr id="993" name="4 HV relays"/>
          <p:cNvSpPr txBox="1"/>
          <p:nvPr/>
        </p:nvSpPr>
        <p:spPr>
          <a:xfrm>
            <a:off x="7387221" y="3698969"/>
            <a:ext cx="1066451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4 HV relays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Front End Card                                  PMT Interface Car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 -  PMT Triggers</a:t>
            </a:r>
            <a:endParaRPr sz="2600" dirty="0"/>
          </a:p>
        </p:txBody>
      </p:sp>
      <p:sp>
        <p:nvSpPr>
          <p:cNvPr id="998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8C1B7C-FA3A-7F2F-8191-BB675E534125}"/>
              </a:ext>
            </a:extLst>
          </p:cNvPr>
          <p:cNvGrpSpPr/>
          <p:nvPr/>
        </p:nvGrpSpPr>
        <p:grpSpPr>
          <a:xfrm>
            <a:off x="1011859" y="1153368"/>
            <a:ext cx="9814126" cy="5335777"/>
            <a:chOff x="1276553" y="1316483"/>
            <a:chExt cx="9814126" cy="5335777"/>
          </a:xfrm>
        </p:grpSpPr>
        <p:pic>
          <p:nvPicPr>
            <p:cNvPr id="999" name="20200227_144918.jpg" descr="20200227_144918.jpg"/>
            <p:cNvPicPr>
              <a:picLocks noChangeAspect="1"/>
            </p:cNvPicPr>
            <p:nvPr/>
          </p:nvPicPr>
          <p:blipFill>
            <a:blip r:embed="rId2"/>
            <a:srcRect t="11833" b="8809"/>
            <a:stretch>
              <a:fillRect/>
            </a:stretch>
          </p:blipFill>
          <p:spPr>
            <a:xfrm>
              <a:off x="1276553" y="1316483"/>
              <a:ext cx="8965003" cy="53357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00" name="Rectangle"/>
            <p:cNvSpPr/>
            <p:nvPr/>
          </p:nvSpPr>
          <p:spPr>
            <a:xfrm>
              <a:off x="8239111" y="4556187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1" name="Rectangle"/>
            <p:cNvSpPr/>
            <p:nvPr/>
          </p:nvSpPr>
          <p:spPr>
            <a:xfrm>
              <a:off x="8239111" y="4440101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2" name="Rectangle"/>
            <p:cNvSpPr/>
            <p:nvPr/>
          </p:nvSpPr>
          <p:spPr>
            <a:xfrm>
              <a:off x="8239111" y="4663343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3" name="Rectangle"/>
            <p:cNvSpPr/>
            <p:nvPr/>
          </p:nvSpPr>
          <p:spPr>
            <a:xfrm>
              <a:off x="8239111" y="4886585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4" name="Rectangle"/>
            <p:cNvSpPr/>
            <p:nvPr/>
          </p:nvSpPr>
          <p:spPr>
            <a:xfrm>
              <a:off x="8239111" y="4770499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5" name="Rectangle"/>
            <p:cNvSpPr/>
            <p:nvPr/>
          </p:nvSpPr>
          <p:spPr>
            <a:xfrm>
              <a:off x="8239111" y="4993742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6" name="Rectangle"/>
            <p:cNvSpPr/>
            <p:nvPr/>
          </p:nvSpPr>
          <p:spPr>
            <a:xfrm>
              <a:off x="8248041" y="5100898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7" name="Rectangle"/>
            <p:cNvSpPr/>
            <p:nvPr/>
          </p:nvSpPr>
          <p:spPr>
            <a:xfrm>
              <a:off x="8248041" y="5208054"/>
              <a:ext cx="2842638" cy="94144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53297">
                  <a:schemeClr val="accent1">
                    <a:hueOff val="178262"/>
                    <a:satOff val="-8651"/>
                    <a:lumOff val="-7254"/>
                  </a:schemeClr>
                </a:gs>
                <a:gs pos="78965">
                  <a:srgbClr val="000000"/>
                </a:gs>
              </a:gsLst>
              <a:lin ang="5400000"/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08" name="TO/FROM PMT"/>
            <p:cNvSpPr txBox="1"/>
            <p:nvPr/>
          </p:nvSpPr>
          <p:spPr>
            <a:xfrm>
              <a:off x="9040810" y="3862084"/>
              <a:ext cx="1239241" cy="5631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r>
                <a:rPr sz="1969"/>
                <a:t>TO/FROM PMT</a:t>
              </a:r>
            </a:p>
          </p:txBody>
        </p:sp>
        <p:sp>
          <p:nvSpPr>
            <p:cNvPr id="1009" name="Paddle Card"/>
            <p:cNvSpPr txBox="1"/>
            <p:nvPr/>
          </p:nvSpPr>
          <p:spPr>
            <a:xfrm>
              <a:off x="8019944" y="5326042"/>
              <a:ext cx="1239242" cy="5631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r>
                <a:rPr sz="1969"/>
                <a:t>Paddle Card</a:t>
              </a:r>
            </a:p>
          </p:txBody>
        </p:sp>
        <p:sp>
          <p:nvSpPr>
            <p:cNvPr id="1010" name="Daughter Board"/>
            <p:cNvSpPr txBox="1"/>
            <p:nvPr/>
          </p:nvSpPr>
          <p:spPr>
            <a:xfrm>
              <a:off x="3981159" y="5326042"/>
              <a:ext cx="1559938" cy="5631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r>
                <a:rPr sz="1969"/>
                <a:t>Daughter Board</a:t>
              </a:r>
            </a:p>
          </p:txBody>
        </p:sp>
        <p:sp>
          <p:nvSpPr>
            <p:cNvPr id="1011" name="Back Plane…"/>
            <p:cNvSpPr txBox="1"/>
            <p:nvPr/>
          </p:nvSpPr>
          <p:spPr>
            <a:xfrm>
              <a:off x="6441678" y="2858229"/>
              <a:ext cx="1066452" cy="805542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lnSpc>
                  <a:spcPct val="80000"/>
                </a:lnSpc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rPr sz="1969"/>
                <a:t>Back Plane</a:t>
              </a:r>
            </a:p>
            <a:p>
              <a:pPr algn="ctr">
                <a:lnSpc>
                  <a:spcPct val="80000"/>
                </a:lnSpc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r>
                <a:rPr sz="1969"/>
                <a:t>Socket</a:t>
              </a:r>
            </a:p>
          </p:txBody>
        </p:sp>
        <p:sp>
          <p:nvSpPr>
            <p:cNvPr id="1012" name="4 HV relays"/>
            <p:cNvSpPr txBox="1"/>
            <p:nvPr/>
          </p:nvSpPr>
          <p:spPr>
            <a:xfrm>
              <a:off x="7651916" y="3862084"/>
              <a:ext cx="1066451" cy="5631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r>
                <a:rPr sz="1969"/>
                <a:t>4 HV relays</a:t>
              </a:r>
            </a:p>
          </p:txBody>
        </p:sp>
        <p:sp>
          <p:nvSpPr>
            <p:cNvPr id="1013" name="Line"/>
            <p:cNvSpPr/>
            <p:nvPr/>
          </p:nvSpPr>
          <p:spPr>
            <a:xfrm flipH="1">
              <a:off x="7162987" y="4493679"/>
              <a:ext cx="1784028" cy="1"/>
            </a:xfrm>
            <a:prstGeom prst="line">
              <a:avLst/>
            </a:prstGeom>
            <a:ln w="88900">
              <a:solidFill>
                <a:srgbClr val="00D4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14" name="Line"/>
            <p:cNvSpPr/>
            <p:nvPr/>
          </p:nvSpPr>
          <p:spPr>
            <a:xfrm flipH="1" flipV="1">
              <a:off x="7164883" y="4465716"/>
              <a:ext cx="5686" cy="935442"/>
            </a:xfrm>
            <a:prstGeom prst="line">
              <a:avLst/>
            </a:prstGeom>
            <a:ln w="88900">
              <a:solidFill>
                <a:srgbClr val="00D4FF"/>
              </a:solidFill>
              <a:miter lim="400000"/>
              <a:head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15" name="Line"/>
            <p:cNvSpPr/>
            <p:nvPr/>
          </p:nvSpPr>
          <p:spPr>
            <a:xfrm flipH="1">
              <a:off x="6007467" y="5373635"/>
              <a:ext cx="1155520" cy="1"/>
            </a:xfrm>
            <a:prstGeom prst="line">
              <a:avLst/>
            </a:prstGeom>
            <a:ln w="88900">
              <a:solidFill>
                <a:srgbClr val="00D4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16" name="Line"/>
            <p:cNvSpPr/>
            <p:nvPr/>
          </p:nvSpPr>
          <p:spPr>
            <a:xfrm>
              <a:off x="6007468" y="4949093"/>
              <a:ext cx="1" cy="451332"/>
            </a:xfrm>
            <a:prstGeom prst="line">
              <a:avLst/>
            </a:prstGeom>
            <a:ln w="88900">
              <a:solidFill>
                <a:srgbClr val="00D4FF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17" name="Line"/>
            <p:cNvSpPr/>
            <p:nvPr/>
          </p:nvSpPr>
          <p:spPr>
            <a:xfrm flipH="1">
              <a:off x="5704812" y="4975882"/>
              <a:ext cx="329445" cy="1"/>
            </a:xfrm>
            <a:prstGeom prst="line">
              <a:avLst/>
            </a:prstGeom>
            <a:ln w="88900">
              <a:solidFill>
                <a:srgbClr val="00D4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What the Daughter Boards do"/>
          <p:cNvSpPr txBox="1">
            <a:spLocks noGrp="1"/>
          </p:cNvSpPr>
          <p:nvPr>
            <p:ph type="title"/>
          </p:nvPr>
        </p:nvSpPr>
        <p:spPr>
          <a:xfrm>
            <a:off x="606543" y="312802"/>
            <a:ext cx="10897091" cy="627189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 -  Daughter Boards</a:t>
            </a:r>
            <a:endParaRPr sz="2600" dirty="0"/>
          </a:p>
        </p:txBody>
      </p:sp>
      <p:sp>
        <p:nvSpPr>
          <p:cNvPr id="1021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1118" name="Each Daughter Board deals with 8 channels in 2 lanes…"/>
          <p:cNvSpPr txBox="1">
            <a:spLocks noGrp="1"/>
          </p:cNvSpPr>
          <p:nvPr>
            <p:ph type="body" sz="half" idx="4294967295"/>
          </p:nvPr>
        </p:nvSpPr>
        <p:spPr>
          <a:xfrm>
            <a:off x="67038" y="4643715"/>
            <a:ext cx="11976100" cy="1560513"/>
          </a:xfrm>
          <a:prstGeom prst="rect">
            <a:avLst/>
          </a:prstGeom>
        </p:spPr>
        <p:txBody>
          <a:bodyPr/>
          <a:lstStyle/>
          <a:p>
            <a:pPr marL="184391" indent="-184391" defTabSz="242342">
              <a:spcAft>
                <a:spcPts val="0"/>
              </a:spcAft>
              <a:defRPr sz="2006"/>
            </a:pPr>
            <a:r>
              <a:rPr dirty="0"/>
              <a:t>Each Daughter Board deals with 8 channels in 2 lanes</a:t>
            </a:r>
          </a:p>
          <a:p>
            <a:pPr marL="184391" indent="-184391" defTabSz="242342">
              <a:spcAft>
                <a:spcPts val="0"/>
              </a:spcAft>
              <a:defRPr sz="2006"/>
            </a:pPr>
            <a:r>
              <a:rPr dirty="0"/>
              <a:t>On A threshold cross, we start TAC for that channel</a:t>
            </a:r>
          </a:p>
          <a:p>
            <a:pPr marL="184391" indent="-184391" defTabSz="242342">
              <a:spcAft>
                <a:spcPts val="0"/>
              </a:spcAft>
              <a:defRPr sz="2006"/>
            </a:pPr>
            <a:r>
              <a:rPr dirty="0"/>
              <a:t>The output is ESUMHI, ESUMLOW, N100 and N20 analog sums</a:t>
            </a:r>
          </a:p>
          <a:p>
            <a:pPr marL="184391" indent="-184391" defTabSz="242342">
              <a:spcAft>
                <a:spcPts val="0"/>
              </a:spcAft>
              <a:defRPr sz="2006"/>
            </a:pPr>
            <a:r>
              <a:rPr dirty="0"/>
              <a:t>Charge integration in two windows, Short…70ns (QHS) and long 400ns (QHL) and QHX </a:t>
            </a:r>
            <a:r>
              <a:rPr sz="829" dirty="0"/>
              <a:t>(we ignore this one)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14AF0A-EB2C-87F2-A833-BD763E5E78B2}"/>
              </a:ext>
            </a:extLst>
          </p:cNvPr>
          <p:cNvGrpSpPr/>
          <p:nvPr/>
        </p:nvGrpSpPr>
        <p:grpSpPr>
          <a:xfrm>
            <a:off x="1150263" y="803086"/>
            <a:ext cx="9809649" cy="3936809"/>
            <a:chOff x="1583010" y="1648007"/>
            <a:chExt cx="9078297" cy="3531212"/>
          </a:xfrm>
        </p:grpSpPr>
        <p:sp>
          <p:nvSpPr>
            <p:cNvPr id="1022" name="RAW PMT"/>
            <p:cNvSpPr txBox="1"/>
            <p:nvPr/>
          </p:nvSpPr>
          <p:spPr>
            <a:xfrm>
              <a:off x="1583010" y="2078643"/>
              <a:ext cx="731034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RAW PMT</a:t>
              </a:r>
            </a:p>
          </p:txBody>
        </p:sp>
        <p:grpSp>
          <p:nvGrpSpPr>
            <p:cNvPr id="1027" name="Group"/>
            <p:cNvGrpSpPr/>
            <p:nvPr/>
          </p:nvGrpSpPr>
          <p:grpSpPr>
            <a:xfrm>
              <a:off x="2191452" y="1955601"/>
              <a:ext cx="1323725" cy="868890"/>
              <a:chOff x="0" y="0"/>
              <a:chExt cx="1882629" cy="1235752"/>
            </a:xfrm>
          </p:grpSpPr>
          <p:sp>
            <p:nvSpPr>
              <p:cNvPr id="1158" name="Connection Line"/>
              <p:cNvSpPr/>
              <p:nvPr/>
            </p:nvSpPr>
            <p:spPr>
              <a:xfrm>
                <a:off x="0" y="1477"/>
                <a:ext cx="533570" cy="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59" name="Connection Line"/>
              <p:cNvSpPr/>
              <p:nvPr/>
            </p:nvSpPr>
            <p:spPr>
              <a:xfrm>
                <a:off x="534927" y="1477"/>
                <a:ext cx="49106" cy="1234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0" name="Connection Line"/>
              <p:cNvSpPr/>
              <p:nvPr/>
            </p:nvSpPr>
            <p:spPr>
              <a:xfrm>
                <a:off x="578251" y="-1"/>
                <a:ext cx="782612" cy="119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9" extrusionOk="0">
                    <a:moveTo>
                      <a:pt x="21600" y="113"/>
                    </a:moveTo>
                    <a:cubicBezTo>
                      <a:pt x="11327" y="-981"/>
                      <a:pt x="4127" y="5854"/>
                      <a:pt x="0" y="20619"/>
                    </a:cubicBez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1" name="Connection Line"/>
              <p:cNvSpPr/>
              <p:nvPr/>
            </p:nvSpPr>
            <p:spPr>
              <a:xfrm>
                <a:off x="1349059" y="1477"/>
                <a:ext cx="533571" cy="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1033" name="Group"/>
            <p:cNvGrpSpPr/>
            <p:nvPr/>
          </p:nvGrpSpPr>
          <p:grpSpPr>
            <a:xfrm>
              <a:off x="7787734" y="2180075"/>
              <a:ext cx="784766" cy="329886"/>
              <a:chOff x="-32233" y="0"/>
              <a:chExt cx="1116110" cy="469169"/>
            </a:xfrm>
          </p:grpSpPr>
          <p:sp>
            <p:nvSpPr>
              <p:cNvPr id="1028" name="Line"/>
              <p:cNvSpPr/>
              <p:nvPr/>
            </p:nvSpPr>
            <p:spPr>
              <a:xfrm flipV="1">
                <a:off x="441447" y="23009"/>
                <a:ext cx="0" cy="430326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29" name="Line"/>
              <p:cNvSpPr/>
              <p:nvPr/>
            </p:nvSpPr>
            <p:spPr>
              <a:xfrm flipV="1">
                <a:off x="-32233" y="10529"/>
                <a:ext cx="369975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0" name="Line"/>
              <p:cNvSpPr/>
              <p:nvPr/>
            </p:nvSpPr>
            <p:spPr>
              <a:xfrm flipH="1" flipV="1">
                <a:off x="339635" y="0"/>
                <a:ext cx="0" cy="453334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1" name="Line"/>
              <p:cNvSpPr/>
              <p:nvPr/>
            </p:nvSpPr>
            <p:spPr>
              <a:xfrm>
                <a:off x="337721" y="469168"/>
                <a:ext cx="107915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2" name="Line"/>
              <p:cNvSpPr/>
              <p:nvPr/>
            </p:nvSpPr>
            <p:spPr>
              <a:xfrm flipV="1">
                <a:off x="437748" y="16017"/>
                <a:ext cx="646129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grpSp>
          <p:nvGrpSpPr>
            <p:cNvPr id="1039" name="Group"/>
            <p:cNvGrpSpPr/>
            <p:nvPr/>
          </p:nvGrpSpPr>
          <p:grpSpPr>
            <a:xfrm>
              <a:off x="7810398" y="2805152"/>
              <a:ext cx="706541" cy="341321"/>
              <a:chOff x="0" y="-1"/>
              <a:chExt cx="1004857" cy="485432"/>
            </a:xfrm>
          </p:grpSpPr>
          <p:sp>
            <p:nvSpPr>
              <p:cNvPr id="1034" name="Line"/>
              <p:cNvSpPr/>
              <p:nvPr/>
            </p:nvSpPr>
            <p:spPr>
              <a:xfrm flipV="1">
                <a:off x="0" y="12595"/>
                <a:ext cx="326289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5" name="Line"/>
              <p:cNvSpPr/>
              <p:nvPr/>
            </p:nvSpPr>
            <p:spPr>
              <a:xfrm flipH="1" flipV="1">
                <a:off x="339635" y="-1"/>
                <a:ext cx="0" cy="485432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6" name="Line"/>
              <p:cNvSpPr/>
              <p:nvPr/>
            </p:nvSpPr>
            <p:spPr>
              <a:xfrm>
                <a:off x="337723" y="469169"/>
                <a:ext cx="370460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7" name="Line"/>
              <p:cNvSpPr/>
              <p:nvPr/>
            </p:nvSpPr>
            <p:spPr>
              <a:xfrm>
                <a:off x="727581" y="16019"/>
                <a:ext cx="277276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038" name="Line"/>
              <p:cNvSpPr/>
              <p:nvPr/>
            </p:nvSpPr>
            <p:spPr>
              <a:xfrm flipV="1">
                <a:off x="721953" y="6856"/>
                <a:ext cx="0" cy="458394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sp>
          <p:nvSpPr>
            <p:cNvPr id="1040" name="x8"/>
            <p:cNvSpPr txBox="1"/>
            <p:nvPr/>
          </p:nvSpPr>
          <p:spPr>
            <a:xfrm>
              <a:off x="2032437" y="2676507"/>
              <a:ext cx="22442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x8</a:t>
              </a:r>
            </a:p>
          </p:txBody>
        </p:sp>
        <p:sp>
          <p:nvSpPr>
            <p:cNvPr id="1041" name="Rectangle"/>
            <p:cNvSpPr/>
            <p:nvPr/>
          </p:nvSpPr>
          <p:spPr>
            <a:xfrm>
              <a:off x="4063408" y="1678781"/>
              <a:ext cx="5880279" cy="3500438"/>
            </a:xfrm>
            <a:prstGeom prst="rect">
              <a:avLst/>
            </a:prstGeom>
            <a:ln w="25400">
              <a:solidFill>
                <a:srgbClr val="5B5854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42" name="Rectangle"/>
            <p:cNvSpPr/>
            <p:nvPr/>
          </p:nvSpPr>
          <p:spPr>
            <a:xfrm>
              <a:off x="4787141" y="1859166"/>
              <a:ext cx="1251229" cy="937464"/>
            </a:xfrm>
            <a:prstGeom prst="rect">
              <a:avLst/>
            </a:prstGeom>
            <a:ln w="25400">
              <a:solidFill>
                <a:srgbClr val="5B5854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43" name="Line"/>
            <p:cNvSpPr/>
            <p:nvPr/>
          </p:nvSpPr>
          <p:spPr>
            <a:xfrm>
              <a:off x="3439064" y="2069903"/>
              <a:ext cx="1486565" cy="0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grpSp>
          <p:nvGrpSpPr>
            <p:cNvPr id="1048" name="Group"/>
            <p:cNvGrpSpPr/>
            <p:nvPr/>
          </p:nvGrpSpPr>
          <p:grpSpPr>
            <a:xfrm>
              <a:off x="4974944" y="2044898"/>
              <a:ext cx="833044" cy="422919"/>
              <a:chOff x="0" y="0"/>
              <a:chExt cx="1184771" cy="601483"/>
            </a:xfrm>
          </p:grpSpPr>
          <p:sp>
            <p:nvSpPr>
              <p:cNvPr id="1162" name="Connection Line"/>
              <p:cNvSpPr/>
              <p:nvPr/>
            </p:nvSpPr>
            <p:spPr>
              <a:xfrm>
                <a:off x="-1" y="719"/>
                <a:ext cx="335786" cy="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3" name="Connection Line"/>
              <p:cNvSpPr/>
              <p:nvPr/>
            </p:nvSpPr>
            <p:spPr>
              <a:xfrm>
                <a:off x="336639" y="719"/>
                <a:ext cx="30904" cy="600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4" name="Connection Line"/>
              <p:cNvSpPr/>
              <p:nvPr/>
            </p:nvSpPr>
            <p:spPr>
              <a:xfrm>
                <a:off x="363903" y="-1"/>
                <a:ext cx="492512" cy="58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9" extrusionOk="0">
                    <a:moveTo>
                      <a:pt x="21600" y="113"/>
                    </a:moveTo>
                    <a:cubicBezTo>
                      <a:pt x="11327" y="-981"/>
                      <a:pt x="4127" y="5854"/>
                      <a:pt x="0" y="20619"/>
                    </a:cubicBez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5" name="Connection Line"/>
              <p:cNvSpPr/>
              <p:nvPr/>
            </p:nvSpPr>
            <p:spPr>
              <a:xfrm>
                <a:off x="848987" y="719"/>
                <a:ext cx="335785" cy="2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1049" name="Line"/>
            <p:cNvSpPr/>
            <p:nvPr/>
          </p:nvSpPr>
          <p:spPr>
            <a:xfrm>
              <a:off x="4978452" y="2256357"/>
              <a:ext cx="826028" cy="1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0" name="Line"/>
            <p:cNvSpPr/>
            <p:nvPr/>
          </p:nvSpPr>
          <p:spPr>
            <a:xfrm>
              <a:off x="4305515" y="2061608"/>
              <a:ext cx="5779" cy="1851028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1" name="Rectangle"/>
            <p:cNvSpPr/>
            <p:nvPr/>
          </p:nvSpPr>
          <p:spPr>
            <a:xfrm>
              <a:off x="4787141" y="3598972"/>
              <a:ext cx="1251229" cy="1267400"/>
            </a:xfrm>
            <a:prstGeom prst="rect">
              <a:avLst/>
            </a:prstGeom>
            <a:ln w="25400">
              <a:solidFill>
                <a:srgbClr val="5B5854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2" name="Line"/>
            <p:cNvSpPr/>
            <p:nvPr/>
          </p:nvSpPr>
          <p:spPr>
            <a:xfrm>
              <a:off x="4306241" y="3912640"/>
              <a:ext cx="660522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3" name="Line"/>
            <p:cNvSpPr/>
            <p:nvPr/>
          </p:nvSpPr>
          <p:spPr>
            <a:xfrm>
              <a:off x="5391465" y="2774070"/>
              <a:ext cx="1" cy="829482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4" name="Line"/>
            <p:cNvSpPr/>
            <p:nvPr/>
          </p:nvSpPr>
          <p:spPr>
            <a:xfrm>
              <a:off x="6044892" y="2069903"/>
              <a:ext cx="751428" cy="0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5" name="Start/Stop"/>
            <p:cNvSpPr txBox="1"/>
            <p:nvPr/>
          </p:nvSpPr>
          <p:spPr>
            <a:xfrm>
              <a:off x="5412245" y="3295535"/>
              <a:ext cx="749822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Start/Stop</a:t>
              </a:r>
            </a:p>
          </p:txBody>
        </p:sp>
        <p:sp>
          <p:nvSpPr>
            <p:cNvPr id="1056" name="Integrator"/>
            <p:cNvSpPr txBox="1"/>
            <p:nvPr/>
          </p:nvSpPr>
          <p:spPr>
            <a:xfrm>
              <a:off x="4797966" y="4866337"/>
              <a:ext cx="730970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Integrator</a:t>
              </a:r>
            </a:p>
          </p:txBody>
        </p:sp>
        <p:sp>
          <p:nvSpPr>
            <p:cNvPr id="1057" name="Line"/>
            <p:cNvSpPr/>
            <p:nvPr/>
          </p:nvSpPr>
          <p:spPr>
            <a:xfrm>
              <a:off x="4306241" y="4082241"/>
              <a:ext cx="660522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8" name="Line"/>
            <p:cNvSpPr/>
            <p:nvPr/>
          </p:nvSpPr>
          <p:spPr>
            <a:xfrm>
              <a:off x="4306241" y="4270122"/>
              <a:ext cx="660522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59" name="Line"/>
            <p:cNvSpPr/>
            <p:nvPr/>
          </p:nvSpPr>
          <p:spPr>
            <a:xfrm>
              <a:off x="4306241" y="4448421"/>
              <a:ext cx="660522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60" name="4 in"/>
            <p:cNvSpPr txBox="1"/>
            <p:nvPr/>
          </p:nvSpPr>
          <p:spPr>
            <a:xfrm>
              <a:off x="4288406" y="4526240"/>
              <a:ext cx="312586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 in</a:t>
              </a:r>
            </a:p>
          </p:txBody>
        </p:sp>
        <p:sp>
          <p:nvSpPr>
            <p:cNvPr id="1061" name="Line"/>
            <p:cNvSpPr/>
            <p:nvPr/>
          </p:nvSpPr>
          <p:spPr>
            <a:xfrm>
              <a:off x="4703130" y="2207007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62" name="Line"/>
            <p:cNvSpPr/>
            <p:nvPr/>
          </p:nvSpPr>
          <p:spPr>
            <a:xfrm>
              <a:off x="4703130" y="2394888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63" name="Line"/>
            <p:cNvSpPr/>
            <p:nvPr/>
          </p:nvSpPr>
          <p:spPr>
            <a:xfrm>
              <a:off x="4703130" y="2573187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64" name="4 in"/>
            <p:cNvSpPr txBox="1"/>
            <p:nvPr/>
          </p:nvSpPr>
          <p:spPr>
            <a:xfrm>
              <a:off x="4372557" y="2680966"/>
              <a:ext cx="312586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 in</a:t>
              </a:r>
            </a:p>
          </p:txBody>
        </p:sp>
        <p:sp>
          <p:nvSpPr>
            <p:cNvPr id="1065" name="x2"/>
            <p:cNvSpPr txBox="1"/>
            <p:nvPr/>
          </p:nvSpPr>
          <p:spPr>
            <a:xfrm>
              <a:off x="5726838" y="2524697"/>
              <a:ext cx="22442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x2</a:t>
              </a:r>
            </a:p>
          </p:txBody>
        </p:sp>
        <p:sp>
          <p:nvSpPr>
            <p:cNvPr id="1066" name="x2"/>
            <p:cNvSpPr txBox="1"/>
            <p:nvPr/>
          </p:nvSpPr>
          <p:spPr>
            <a:xfrm>
              <a:off x="5726838" y="4526240"/>
              <a:ext cx="22442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x2</a:t>
              </a:r>
            </a:p>
          </p:txBody>
        </p:sp>
        <p:sp>
          <p:nvSpPr>
            <p:cNvPr id="1067" name="Line"/>
            <p:cNvSpPr/>
            <p:nvPr/>
          </p:nvSpPr>
          <p:spPr>
            <a:xfrm>
              <a:off x="6016064" y="3923725"/>
              <a:ext cx="1974969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68" name="Circle"/>
            <p:cNvSpPr/>
            <p:nvPr/>
          </p:nvSpPr>
          <p:spPr>
            <a:xfrm>
              <a:off x="4966271" y="3776277"/>
              <a:ext cx="892969" cy="892969"/>
            </a:xfrm>
            <a:prstGeom prst="ellipse">
              <a:avLst/>
            </a:prstGeom>
            <a:ln w="25400">
              <a:solidFill>
                <a:srgbClr val="5B5854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9" name="Equation"/>
                <p:cNvSpPr txBox="1"/>
                <p:nvPr/>
              </p:nvSpPr>
              <p:spPr>
                <a:xfrm>
                  <a:off x="5124291" y="3816083"/>
                  <a:ext cx="537006" cy="833177"/>
                </a:xfrm>
                <a:prstGeom prst="rect">
                  <a:avLst/>
                </a:prstGeom>
                <a:ln w="12700">
                  <a:miter lim="400000"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5414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5414" dirty="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106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4291" y="3816083"/>
                  <a:ext cx="537006" cy="833177"/>
                </a:xfrm>
                <a:prstGeom prst="rect">
                  <a:avLst/>
                </a:prstGeom>
                <a:blipFill>
                  <a:blip r:embed="rId2"/>
                  <a:stretch>
                    <a:fillRect l="-21277" r="-21277"/>
                  </a:stretch>
                </a:blipFill>
                <a:ln w="12700">
                  <a:miter lim="4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0" name="Line"/>
            <p:cNvSpPr/>
            <p:nvPr/>
          </p:nvSpPr>
          <p:spPr>
            <a:xfrm>
              <a:off x="6016064" y="4540222"/>
              <a:ext cx="1974969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grpSp>
          <p:nvGrpSpPr>
            <p:cNvPr id="1074" name="Group"/>
            <p:cNvGrpSpPr/>
            <p:nvPr/>
          </p:nvGrpSpPr>
          <p:grpSpPr>
            <a:xfrm>
              <a:off x="6086806" y="3992104"/>
              <a:ext cx="632745" cy="333667"/>
              <a:chOff x="0" y="0"/>
              <a:chExt cx="899902" cy="474547"/>
            </a:xfrm>
          </p:grpSpPr>
          <p:sp>
            <p:nvSpPr>
              <p:cNvPr id="1166" name="Connection Line"/>
              <p:cNvSpPr/>
              <p:nvPr/>
            </p:nvSpPr>
            <p:spPr>
              <a:xfrm>
                <a:off x="299001" y="171569"/>
                <a:ext cx="301901" cy="302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9"/>
                    </a:moveTo>
                    <a:cubicBezTo>
                      <a:pt x="7300" y="21600"/>
                      <a:pt x="14500" y="21594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7" name="Connection Line"/>
              <p:cNvSpPr/>
              <p:nvPr/>
            </p:nvSpPr>
            <p:spPr>
              <a:xfrm>
                <a:off x="598003" y="-1"/>
                <a:ext cx="301900" cy="184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0" y="19837"/>
                    </a:moveTo>
                    <a:cubicBezTo>
                      <a:pt x="2436" y="4713"/>
                      <a:pt x="9636" y="-1763"/>
                      <a:pt x="2160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68" name="Connection Line"/>
              <p:cNvSpPr/>
              <p:nvPr/>
            </p:nvSpPr>
            <p:spPr>
              <a:xfrm>
                <a:off x="0" y="-1"/>
                <a:ext cx="301900" cy="184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21600" y="19837"/>
                    </a:moveTo>
                    <a:cubicBezTo>
                      <a:pt x="19164" y="4713"/>
                      <a:pt x="11964" y="-1763"/>
                      <a:pt x="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1078" name="Group"/>
            <p:cNvGrpSpPr/>
            <p:nvPr/>
          </p:nvGrpSpPr>
          <p:grpSpPr>
            <a:xfrm>
              <a:off x="6086806" y="4732605"/>
              <a:ext cx="707946" cy="85726"/>
              <a:chOff x="0" y="0"/>
              <a:chExt cx="1006856" cy="121920"/>
            </a:xfrm>
          </p:grpSpPr>
          <p:sp>
            <p:nvSpPr>
              <p:cNvPr id="1169" name="Connection Line"/>
              <p:cNvSpPr/>
              <p:nvPr/>
            </p:nvSpPr>
            <p:spPr>
              <a:xfrm>
                <a:off x="334537" y="44079"/>
                <a:ext cx="337782" cy="77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9"/>
                    </a:moveTo>
                    <a:cubicBezTo>
                      <a:pt x="7300" y="21600"/>
                      <a:pt x="14500" y="21594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0" name="Connection Line"/>
              <p:cNvSpPr/>
              <p:nvPr/>
            </p:nvSpPr>
            <p:spPr>
              <a:xfrm>
                <a:off x="669075" y="0"/>
                <a:ext cx="337782" cy="47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0" y="19837"/>
                    </a:moveTo>
                    <a:cubicBezTo>
                      <a:pt x="2436" y="4713"/>
                      <a:pt x="9636" y="-1763"/>
                      <a:pt x="2160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1" name="Connection Line"/>
              <p:cNvSpPr/>
              <p:nvPr/>
            </p:nvSpPr>
            <p:spPr>
              <a:xfrm>
                <a:off x="0" y="0"/>
                <a:ext cx="337781" cy="47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21600" y="19837"/>
                    </a:moveTo>
                    <a:cubicBezTo>
                      <a:pt x="19164" y="4713"/>
                      <a:pt x="11964" y="-1763"/>
                      <a:pt x="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1079" name="ESUMH"/>
            <p:cNvSpPr txBox="1"/>
            <p:nvPr/>
          </p:nvSpPr>
          <p:spPr>
            <a:xfrm>
              <a:off x="6759058" y="3610142"/>
              <a:ext cx="569067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ESUMH</a:t>
              </a:r>
            </a:p>
          </p:txBody>
        </p:sp>
        <p:sp>
          <p:nvSpPr>
            <p:cNvPr id="1080" name="ESUML"/>
            <p:cNvSpPr txBox="1"/>
            <p:nvPr/>
          </p:nvSpPr>
          <p:spPr>
            <a:xfrm>
              <a:off x="6759059" y="4284983"/>
              <a:ext cx="537006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ESUML</a:t>
              </a:r>
            </a:p>
          </p:txBody>
        </p:sp>
        <p:grpSp>
          <p:nvGrpSpPr>
            <p:cNvPr id="1083" name="Group"/>
            <p:cNvGrpSpPr/>
            <p:nvPr/>
          </p:nvGrpSpPr>
          <p:grpSpPr>
            <a:xfrm>
              <a:off x="8002365" y="3658144"/>
              <a:ext cx="508993" cy="511997"/>
              <a:chOff x="0" y="0"/>
              <a:chExt cx="723900" cy="728173"/>
            </a:xfrm>
          </p:grpSpPr>
          <p:sp>
            <p:nvSpPr>
              <p:cNvPr id="1081" name="Circle"/>
              <p:cNvSpPr/>
              <p:nvPr/>
            </p:nvSpPr>
            <p:spPr>
              <a:xfrm>
                <a:off x="0" y="0"/>
                <a:ext cx="723900" cy="723900"/>
              </a:xfrm>
              <a:prstGeom prst="ellipse">
                <a:avLst/>
              </a:prstGeom>
              <a:noFill/>
              <a:ln w="254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2" name="Equation"/>
                  <p:cNvSpPr txBox="1"/>
                  <p:nvPr/>
                </p:nvSpPr>
                <p:spPr>
                  <a:xfrm>
                    <a:off x="145816" y="50974"/>
                    <a:ext cx="437727" cy="6771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3094" i="1">
                              <a:solidFill>
                                <a:srgbClr val="838686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sz="3094" dirty="0">
                      <a:solidFill>
                        <a:srgbClr val="83878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2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816" y="50974"/>
                    <a:ext cx="437727" cy="6771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2222" r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86" name="Group"/>
            <p:cNvGrpSpPr/>
            <p:nvPr/>
          </p:nvGrpSpPr>
          <p:grpSpPr>
            <a:xfrm>
              <a:off x="8002365" y="4285726"/>
              <a:ext cx="508993" cy="508993"/>
              <a:chOff x="0" y="0"/>
              <a:chExt cx="723900" cy="723900"/>
            </a:xfrm>
          </p:grpSpPr>
          <p:sp>
            <p:nvSpPr>
              <p:cNvPr id="1084" name="Circle"/>
              <p:cNvSpPr/>
              <p:nvPr/>
            </p:nvSpPr>
            <p:spPr>
              <a:xfrm>
                <a:off x="0" y="0"/>
                <a:ext cx="723900" cy="723900"/>
              </a:xfrm>
              <a:prstGeom prst="ellipse">
                <a:avLst/>
              </a:prstGeom>
              <a:noFill/>
              <a:ln w="254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5" name="Equation"/>
                  <p:cNvSpPr txBox="1"/>
                  <p:nvPr/>
                </p:nvSpPr>
                <p:spPr>
                  <a:xfrm>
                    <a:off x="143087" y="23350"/>
                    <a:ext cx="437727" cy="6771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3094" i="1">
                              <a:solidFill>
                                <a:srgbClr val="838686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sz="3094" dirty="0">
                      <a:solidFill>
                        <a:srgbClr val="83878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5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087" y="23350"/>
                    <a:ext cx="437727" cy="6771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2222" r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87" name="Line"/>
            <p:cNvSpPr/>
            <p:nvPr/>
          </p:nvSpPr>
          <p:spPr>
            <a:xfrm>
              <a:off x="7651703" y="4791444"/>
              <a:ext cx="50899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88" name="Line"/>
            <p:cNvSpPr/>
            <p:nvPr/>
          </p:nvSpPr>
          <p:spPr>
            <a:xfrm>
              <a:off x="7651703" y="3675233"/>
              <a:ext cx="50899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89" name="Line"/>
            <p:cNvSpPr/>
            <p:nvPr/>
          </p:nvSpPr>
          <p:spPr>
            <a:xfrm>
              <a:off x="8522690" y="3912640"/>
              <a:ext cx="1606879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90" name="Line"/>
            <p:cNvSpPr/>
            <p:nvPr/>
          </p:nvSpPr>
          <p:spPr>
            <a:xfrm>
              <a:off x="8522690" y="4540222"/>
              <a:ext cx="1606879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91" name="ESUMH"/>
            <p:cNvSpPr txBox="1"/>
            <p:nvPr/>
          </p:nvSpPr>
          <p:spPr>
            <a:xfrm>
              <a:off x="9242868" y="3610142"/>
              <a:ext cx="569067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ESUMH</a:t>
              </a:r>
            </a:p>
          </p:txBody>
        </p:sp>
        <p:sp>
          <p:nvSpPr>
            <p:cNvPr id="1092" name="ESUML"/>
            <p:cNvSpPr txBox="1"/>
            <p:nvPr/>
          </p:nvSpPr>
          <p:spPr>
            <a:xfrm>
              <a:off x="9269658" y="4245565"/>
              <a:ext cx="537006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ESUML</a:t>
              </a:r>
            </a:p>
          </p:txBody>
        </p:sp>
        <p:sp>
          <p:nvSpPr>
            <p:cNvPr id="1093" name="4ch"/>
            <p:cNvSpPr txBox="1"/>
            <p:nvPr/>
          </p:nvSpPr>
          <p:spPr>
            <a:xfrm>
              <a:off x="6834260" y="4553798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4ch</a:t>
              </a:r>
            </a:p>
          </p:txBody>
        </p:sp>
        <p:sp>
          <p:nvSpPr>
            <p:cNvPr id="1094" name="4ch"/>
            <p:cNvSpPr txBox="1"/>
            <p:nvPr/>
          </p:nvSpPr>
          <p:spPr>
            <a:xfrm>
              <a:off x="7611877" y="3948776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4ch</a:t>
              </a:r>
            </a:p>
          </p:txBody>
        </p:sp>
        <p:sp>
          <p:nvSpPr>
            <p:cNvPr id="1095" name="4ch"/>
            <p:cNvSpPr txBox="1"/>
            <p:nvPr/>
          </p:nvSpPr>
          <p:spPr>
            <a:xfrm>
              <a:off x="7611877" y="3427052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4ch</a:t>
              </a:r>
            </a:p>
          </p:txBody>
        </p:sp>
        <p:sp>
          <p:nvSpPr>
            <p:cNvPr id="1096" name="4ch"/>
            <p:cNvSpPr txBox="1"/>
            <p:nvPr/>
          </p:nvSpPr>
          <p:spPr>
            <a:xfrm>
              <a:off x="7611877" y="4788166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4ch</a:t>
              </a:r>
            </a:p>
          </p:txBody>
        </p:sp>
        <p:sp>
          <p:nvSpPr>
            <p:cNvPr id="1097" name="4ch"/>
            <p:cNvSpPr txBox="1"/>
            <p:nvPr/>
          </p:nvSpPr>
          <p:spPr>
            <a:xfrm>
              <a:off x="7611877" y="4266443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4ch</a:t>
              </a:r>
            </a:p>
          </p:txBody>
        </p:sp>
        <p:sp>
          <p:nvSpPr>
            <p:cNvPr id="1098" name="Rectangle"/>
            <p:cNvSpPr/>
            <p:nvPr/>
          </p:nvSpPr>
          <p:spPr>
            <a:xfrm>
              <a:off x="6796320" y="1850236"/>
              <a:ext cx="932787" cy="937464"/>
            </a:xfrm>
            <a:prstGeom prst="rect">
              <a:avLst/>
            </a:prstGeom>
            <a:ln w="25400">
              <a:solidFill>
                <a:srgbClr val="5B5854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099" name="x8"/>
            <p:cNvSpPr txBox="1"/>
            <p:nvPr/>
          </p:nvSpPr>
          <p:spPr>
            <a:xfrm>
              <a:off x="7450268" y="2498827"/>
              <a:ext cx="22442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x8</a:t>
              </a:r>
            </a:p>
          </p:txBody>
        </p:sp>
        <p:sp>
          <p:nvSpPr>
            <p:cNvPr id="1100" name="Create N100 N20"/>
            <p:cNvSpPr txBox="1"/>
            <p:nvPr/>
          </p:nvSpPr>
          <p:spPr>
            <a:xfrm>
              <a:off x="6949907" y="1999636"/>
              <a:ext cx="502831" cy="6565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Create</a:t>
              </a:r>
              <a:br>
                <a:rPr sz="1266"/>
              </a:br>
              <a:r>
                <a:rPr sz="1266"/>
                <a:t>N100</a:t>
              </a:r>
              <a:br>
                <a:rPr sz="1266"/>
              </a:br>
              <a:r>
                <a:rPr sz="1266"/>
                <a:t>N20</a:t>
              </a:r>
            </a:p>
          </p:txBody>
        </p:sp>
        <p:sp>
          <p:nvSpPr>
            <p:cNvPr id="1101" name="Line"/>
            <p:cNvSpPr/>
            <p:nvPr/>
          </p:nvSpPr>
          <p:spPr>
            <a:xfrm>
              <a:off x="7741532" y="2069903"/>
              <a:ext cx="1133615" cy="0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02" name="Line"/>
            <p:cNvSpPr/>
            <p:nvPr/>
          </p:nvSpPr>
          <p:spPr>
            <a:xfrm>
              <a:off x="7741533" y="2694979"/>
              <a:ext cx="1098968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grpSp>
          <p:nvGrpSpPr>
            <p:cNvPr id="1105" name="Group"/>
            <p:cNvGrpSpPr/>
            <p:nvPr/>
          </p:nvGrpSpPr>
          <p:grpSpPr>
            <a:xfrm>
              <a:off x="8856778" y="1844840"/>
              <a:ext cx="508993" cy="529292"/>
              <a:chOff x="0" y="0"/>
              <a:chExt cx="723900" cy="752770"/>
            </a:xfrm>
          </p:grpSpPr>
          <p:sp>
            <p:nvSpPr>
              <p:cNvPr id="1103" name="Circle"/>
              <p:cNvSpPr/>
              <p:nvPr/>
            </p:nvSpPr>
            <p:spPr>
              <a:xfrm>
                <a:off x="0" y="0"/>
                <a:ext cx="723900" cy="723900"/>
              </a:xfrm>
              <a:prstGeom prst="ellipse">
                <a:avLst/>
              </a:prstGeom>
              <a:noFill/>
              <a:ln w="254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4" name="Equation"/>
                  <p:cNvSpPr txBox="1"/>
                  <p:nvPr/>
                </p:nvSpPr>
                <p:spPr>
                  <a:xfrm>
                    <a:off x="172574" y="75571"/>
                    <a:ext cx="437727" cy="6771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3094" i="1">
                              <a:solidFill>
                                <a:srgbClr val="838686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sz="3094" dirty="0">
                      <a:solidFill>
                        <a:srgbClr val="83878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4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2574" y="75571"/>
                    <a:ext cx="437727" cy="6771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6923" r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08" name="Group"/>
            <p:cNvGrpSpPr/>
            <p:nvPr/>
          </p:nvGrpSpPr>
          <p:grpSpPr>
            <a:xfrm>
              <a:off x="8856778" y="2472423"/>
              <a:ext cx="508993" cy="508993"/>
              <a:chOff x="0" y="0"/>
              <a:chExt cx="723900" cy="723900"/>
            </a:xfrm>
          </p:grpSpPr>
          <p:sp>
            <p:nvSpPr>
              <p:cNvPr id="1106" name="Circle"/>
              <p:cNvSpPr/>
              <p:nvPr/>
            </p:nvSpPr>
            <p:spPr>
              <a:xfrm>
                <a:off x="0" y="0"/>
                <a:ext cx="723900" cy="723900"/>
              </a:xfrm>
              <a:prstGeom prst="ellipse">
                <a:avLst/>
              </a:prstGeom>
              <a:noFill/>
              <a:ln w="25400" cap="flat">
                <a:solidFill>
                  <a:srgbClr val="5B5854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7" name="Equation"/>
                  <p:cNvSpPr txBox="1"/>
                  <p:nvPr/>
                </p:nvSpPr>
                <p:spPr>
                  <a:xfrm>
                    <a:off x="174122" y="31890"/>
                    <a:ext cx="437727" cy="6771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642915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3094" i="1">
                              <a:solidFill>
                                <a:srgbClr val="838686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oMath>
                      </m:oMathPara>
                    </a14:m>
                    <a:endParaRPr sz="3094" dirty="0">
                      <a:solidFill>
                        <a:srgbClr val="838787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7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4122" y="31890"/>
                    <a:ext cx="437727" cy="6771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6923" r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09" name="8ch"/>
            <p:cNvSpPr txBox="1"/>
            <p:nvPr/>
          </p:nvSpPr>
          <p:spPr>
            <a:xfrm>
              <a:off x="8478129" y="1819808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8ch</a:t>
              </a:r>
            </a:p>
          </p:txBody>
        </p:sp>
        <p:sp>
          <p:nvSpPr>
            <p:cNvPr id="1110" name="8ch"/>
            <p:cNvSpPr txBox="1"/>
            <p:nvPr/>
          </p:nvSpPr>
          <p:spPr>
            <a:xfrm>
              <a:off x="8478129" y="2453500"/>
              <a:ext cx="30777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8ch</a:t>
              </a:r>
            </a:p>
          </p:txBody>
        </p:sp>
        <p:sp>
          <p:nvSpPr>
            <p:cNvPr id="1111" name="Line"/>
            <p:cNvSpPr/>
            <p:nvPr/>
          </p:nvSpPr>
          <p:spPr>
            <a:xfrm>
              <a:off x="6042583" y="2215937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12" name="Line"/>
            <p:cNvSpPr/>
            <p:nvPr/>
          </p:nvSpPr>
          <p:spPr>
            <a:xfrm>
              <a:off x="6042583" y="2403817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13" name="Line"/>
            <p:cNvSpPr/>
            <p:nvPr/>
          </p:nvSpPr>
          <p:spPr>
            <a:xfrm>
              <a:off x="6042583" y="2582116"/>
              <a:ext cx="263633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14" name="Line"/>
            <p:cNvSpPr/>
            <p:nvPr/>
          </p:nvSpPr>
          <p:spPr>
            <a:xfrm>
              <a:off x="9388869" y="2073124"/>
              <a:ext cx="743271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15" name="Line"/>
            <p:cNvSpPr/>
            <p:nvPr/>
          </p:nvSpPr>
          <p:spPr>
            <a:xfrm>
              <a:off x="9388869" y="2698202"/>
              <a:ext cx="743271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16" name="N100"/>
            <p:cNvSpPr txBox="1"/>
            <p:nvPr/>
          </p:nvSpPr>
          <p:spPr>
            <a:xfrm>
              <a:off x="9371098" y="2453500"/>
              <a:ext cx="421590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N100</a:t>
              </a:r>
            </a:p>
          </p:txBody>
        </p:sp>
        <p:sp>
          <p:nvSpPr>
            <p:cNvPr id="1117" name="N20"/>
            <p:cNvSpPr txBox="1"/>
            <p:nvPr/>
          </p:nvSpPr>
          <p:spPr>
            <a:xfrm>
              <a:off x="9460395" y="1828422"/>
              <a:ext cx="339838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N20</a:t>
              </a:r>
            </a:p>
          </p:txBody>
        </p:sp>
        <p:grpSp>
          <p:nvGrpSpPr>
            <p:cNvPr id="1122" name="Group"/>
            <p:cNvGrpSpPr/>
            <p:nvPr/>
          </p:nvGrpSpPr>
          <p:grpSpPr>
            <a:xfrm>
              <a:off x="9971220" y="3974244"/>
              <a:ext cx="632745" cy="413030"/>
              <a:chOff x="0" y="0"/>
              <a:chExt cx="899902" cy="587419"/>
            </a:xfrm>
          </p:grpSpPr>
          <p:sp>
            <p:nvSpPr>
              <p:cNvPr id="1172" name="Connection Line"/>
              <p:cNvSpPr/>
              <p:nvPr/>
            </p:nvSpPr>
            <p:spPr>
              <a:xfrm>
                <a:off x="299001" y="212377"/>
                <a:ext cx="301901" cy="375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9"/>
                    </a:moveTo>
                    <a:cubicBezTo>
                      <a:pt x="7300" y="21600"/>
                      <a:pt x="14500" y="21594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3" name="Connection Line"/>
              <p:cNvSpPr/>
              <p:nvPr/>
            </p:nvSpPr>
            <p:spPr>
              <a:xfrm>
                <a:off x="598003" y="-1"/>
                <a:ext cx="301900" cy="228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0" y="19837"/>
                    </a:moveTo>
                    <a:cubicBezTo>
                      <a:pt x="2436" y="4713"/>
                      <a:pt x="9636" y="-1763"/>
                      <a:pt x="2160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4" name="Connection Line"/>
              <p:cNvSpPr/>
              <p:nvPr/>
            </p:nvSpPr>
            <p:spPr>
              <a:xfrm>
                <a:off x="0" y="-1"/>
                <a:ext cx="301900" cy="228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21600" y="19837"/>
                    </a:moveTo>
                    <a:cubicBezTo>
                      <a:pt x="19164" y="4713"/>
                      <a:pt x="11964" y="-1763"/>
                      <a:pt x="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1126" name="Group"/>
            <p:cNvGrpSpPr/>
            <p:nvPr/>
          </p:nvGrpSpPr>
          <p:grpSpPr>
            <a:xfrm>
              <a:off x="9953361" y="4607589"/>
              <a:ext cx="707946" cy="142697"/>
              <a:chOff x="0" y="0"/>
              <a:chExt cx="1006856" cy="202945"/>
            </a:xfrm>
          </p:grpSpPr>
          <p:sp>
            <p:nvSpPr>
              <p:cNvPr id="1175" name="Connection Line"/>
              <p:cNvSpPr/>
              <p:nvPr/>
            </p:nvSpPr>
            <p:spPr>
              <a:xfrm>
                <a:off x="334537" y="73373"/>
                <a:ext cx="337782" cy="129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9"/>
                    </a:moveTo>
                    <a:cubicBezTo>
                      <a:pt x="7300" y="21600"/>
                      <a:pt x="14500" y="21594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6" name="Connection Line"/>
              <p:cNvSpPr/>
              <p:nvPr/>
            </p:nvSpPr>
            <p:spPr>
              <a:xfrm>
                <a:off x="669075" y="0"/>
                <a:ext cx="337782" cy="79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0" y="19837"/>
                    </a:moveTo>
                    <a:cubicBezTo>
                      <a:pt x="2436" y="4713"/>
                      <a:pt x="9636" y="-1763"/>
                      <a:pt x="2160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177" name="Connection Line"/>
              <p:cNvSpPr/>
              <p:nvPr/>
            </p:nvSpPr>
            <p:spPr>
              <a:xfrm>
                <a:off x="0" y="0"/>
                <a:ext cx="337781" cy="79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837" extrusionOk="0">
                    <a:moveTo>
                      <a:pt x="21600" y="19837"/>
                    </a:moveTo>
                    <a:cubicBezTo>
                      <a:pt x="19164" y="4713"/>
                      <a:pt x="11964" y="-1763"/>
                      <a:pt x="0" y="409"/>
                    </a:cubicBezTo>
                  </a:path>
                </a:pathLst>
              </a:custGeom>
              <a:noFill/>
              <a:ln w="25400" cap="flat">
                <a:solidFill>
                  <a:schemeClr val="tx2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1140" name="Group"/>
            <p:cNvGrpSpPr/>
            <p:nvPr/>
          </p:nvGrpSpPr>
          <p:grpSpPr>
            <a:xfrm>
              <a:off x="10005578" y="2121594"/>
              <a:ext cx="606071" cy="237530"/>
              <a:chOff x="-77702" y="0"/>
              <a:chExt cx="861967" cy="337819"/>
            </a:xfrm>
          </p:grpSpPr>
          <p:sp>
            <p:nvSpPr>
              <p:cNvPr id="1127" name="Line"/>
              <p:cNvSpPr/>
              <p:nvPr/>
            </p:nvSpPr>
            <p:spPr>
              <a:xfrm>
                <a:off x="-77703" y="12699"/>
                <a:ext cx="182258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28" name="Line"/>
              <p:cNvSpPr/>
              <p:nvPr/>
            </p:nvSpPr>
            <p:spPr>
              <a:xfrm flipH="1">
                <a:off x="108911" y="-1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29" name="Line"/>
              <p:cNvSpPr/>
              <p:nvPr/>
            </p:nvSpPr>
            <p:spPr>
              <a:xfrm>
                <a:off x="98020" y="114299"/>
                <a:ext cx="104555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0" name="Line"/>
              <p:cNvSpPr/>
              <p:nvPr/>
            </p:nvSpPr>
            <p:spPr>
              <a:xfrm flipH="1">
                <a:off x="196040" y="101600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1" name="Line"/>
              <p:cNvSpPr/>
              <p:nvPr/>
            </p:nvSpPr>
            <p:spPr>
              <a:xfrm>
                <a:off x="185149" y="215899"/>
                <a:ext cx="60991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2" name="Line"/>
              <p:cNvSpPr/>
              <p:nvPr/>
            </p:nvSpPr>
            <p:spPr>
              <a:xfrm>
                <a:off x="239604" y="2158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3" name="Line"/>
              <p:cNvSpPr/>
              <p:nvPr/>
            </p:nvSpPr>
            <p:spPr>
              <a:xfrm>
                <a:off x="239604" y="330200"/>
                <a:ext cx="104556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4" name="Line"/>
              <p:cNvSpPr/>
              <p:nvPr/>
            </p:nvSpPr>
            <p:spPr>
              <a:xfrm>
                <a:off x="337625" y="2158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5" name="Line"/>
              <p:cNvSpPr/>
              <p:nvPr/>
            </p:nvSpPr>
            <p:spPr>
              <a:xfrm>
                <a:off x="326733" y="215899"/>
                <a:ext cx="60992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6" name="Line"/>
              <p:cNvSpPr/>
              <p:nvPr/>
            </p:nvSpPr>
            <p:spPr>
              <a:xfrm>
                <a:off x="381189" y="101600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7" name="Line"/>
              <p:cNvSpPr/>
              <p:nvPr/>
            </p:nvSpPr>
            <p:spPr>
              <a:xfrm flipH="1" flipV="1">
                <a:off x="457427" y="12699"/>
                <a:ext cx="326839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8" name="Line"/>
              <p:cNvSpPr/>
              <p:nvPr/>
            </p:nvSpPr>
            <p:spPr>
              <a:xfrm>
                <a:off x="468318" y="0"/>
                <a:ext cx="1" cy="12192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39" name="Line"/>
              <p:cNvSpPr/>
              <p:nvPr/>
            </p:nvSpPr>
            <p:spPr>
              <a:xfrm flipH="1" flipV="1">
                <a:off x="370298" y="114299"/>
                <a:ext cx="104556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grpSp>
          <p:nvGrpSpPr>
            <p:cNvPr id="1154" name="Group"/>
            <p:cNvGrpSpPr/>
            <p:nvPr/>
          </p:nvGrpSpPr>
          <p:grpSpPr>
            <a:xfrm>
              <a:off x="9970915" y="2755602"/>
              <a:ext cx="672839" cy="237530"/>
              <a:chOff x="0" y="0"/>
              <a:chExt cx="956924" cy="337819"/>
            </a:xfrm>
          </p:grpSpPr>
          <p:sp>
            <p:nvSpPr>
              <p:cNvPr id="1141" name="Line"/>
              <p:cNvSpPr/>
              <p:nvPr/>
            </p:nvSpPr>
            <p:spPr>
              <a:xfrm>
                <a:off x="0" y="12699"/>
                <a:ext cx="178033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2" name="Line"/>
              <p:cNvSpPr/>
              <p:nvPr/>
            </p:nvSpPr>
            <p:spPr>
              <a:xfrm flipH="1">
                <a:off x="172750" y="0"/>
                <a:ext cx="1" cy="12192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3" name="Line"/>
              <p:cNvSpPr/>
              <p:nvPr/>
            </p:nvSpPr>
            <p:spPr>
              <a:xfrm>
                <a:off x="166905" y="114299"/>
                <a:ext cx="160755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4" name="Line"/>
              <p:cNvSpPr/>
              <p:nvPr/>
            </p:nvSpPr>
            <p:spPr>
              <a:xfrm>
                <a:off x="321110" y="1015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5" name="Line"/>
              <p:cNvSpPr/>
              <p:nvPr/>
            </p:nvSpPr>
            <p:spPr>
              <a:xfrm>
                <a:off x="315266" y="215899"/>
                <a:ext cx="103853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6" name="Line"/>
              <p:cNvSpPr/>
              <p:nvPr/>
            </p:nvSpPr>
            <p:spPr>
              <a:xfrm>
                <a:off x="407991" y="2158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7" name="Line"/>
              <p:cNvSpPr/>
              <p:nvPr/>
            </p:nvSpPr>
            <p:spPr>
              <a:xfrm>
                <a:off x="407990" y="330200"/>
                <a:ext cx="178033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8" name="Line"/>
              <p:cNvSpPr/>
              <p:nvPr/>
            </p:nvSpPr>
            <p:spPr>
              <a:xfrm>
                <a:off x="574896" y="2158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49" name="Line"/>
              <p:cNvSpPr/>
              <p:nvPr/>
            </p:nvSpPr>
            <p:spPr>
              <a:xfrm>
                <a:off x="569051" y="215899"/>
                <a:ext cx="103853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50" name="Line"/>
              <p:cNvSpPr/>
              <p:nvPr/>
            </p:nvSpPr>
            <p:spPr>
              <a:xfrm>
                <a:off x="661776" y="101599"/>
                <a:ext cx="1" cy="12192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51" name="Line"/>
              <p:cNvSpPr/>
              <p:nvPr/>
            </p:nvSpPr>
            <p:spPr>
              <a:xfrm flipH="1" flipV="1">
                <a:off x="784737" y="12699"/>
                <a:ext cx="172188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52" name="Line"/>
              <p:cNvSpPr/>
              <p:nvPr/>
            </p:nvSpPr>
            <p:spPr>
              <a:xfrm>
                <a:off x="797436" y="0"/>
                <a:ext cx="1" cy="12192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  <p:sp>
            <p:nvSpPr>
              <p:cNvPr id="1153" name="Line"/>
              <p:cNvSpPr/>
              <p:nvPr/>
            </p:nvSpPr>
            <p:spPr>
              <a:xfrm flipH="1" flipV="1">
                <a:off x="647809" y="114299"/>
                <a:ext cx="160755" cy="1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 sz="1969"/>
              </a:p>
            </p:txBody>
          </p:sp>
        </p:grpSp>
        <p:sp>
          <p:nvSpPr>
            <p:cNvPr id="1155" name="TAC"/>
            <p:cNvSpPr/>
            <p:nvPr/>
          </p:nvSpPr>
          <p:spPr>
            <a:xfrm>
              <a:off x="6256234" y="2928299"/>
              <a:ext cx="540083" cy="527995"/>
            </a:xfrm>
            <a:prstGeom prst="ellipse">
              <a:avLst/>
            </a:prstGeom>
            <a:ln w="25400">
              <a:solidFill>
                <a:srgbClr val="5B5854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r>
                <a:rPr sz="1500" dirty="0"/>
                <a:t>TAC</a:t>
              </a:r>
            </a:p>
          </p:txBody>
        </p:sp>
        <p:sp>
          <p:nvSpPr>
            <p:cNvPr id="1156" name="Line"/>
            <p:cNvSpPr/>
            <p:nvPr/>
          </p:nvSpPr>
          <p:spPr>
            <a:xfrm>
              <a:off x="5391465" y="3131258"/>
              <a:ext cx="833044" cy="1"/>
            </a:xfrm>
            <a:prstGeom prst="line">
              <a:avLst/>
            </a:prstGeom>
            <a:ln w="25400">
              <a:solidFill>
                <a:schemeClr val="accent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157" name="Discriminator"/>
            <p:cNvSpPr txBox="1"/>
            <p:nvPr/>
          </p:nvSpPr>
          <p:spPr>
            <a:xfrm>
              <a:off x="4802999" y="1648007"/>
              <a:ext cx="95712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Discriminator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Front End Card                                  PMT Interface Card"/>
          <p:cNvSpPr txBox="1">
            <a:spLocks noGrp="1"/>
          </p:cNvSpPr>
          <p:nvPr>
            <p:ph type="title"/>
          </p:nvPr>
        </p:nvSpPr>
        <p:spPr>
          <a:xfrm>
            <a:off x="603885" y="503587"/>
            <a:ext cx="11468090" cy="627189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 -  FEC level sums go to the backplane</a:t>
            </a:r>
            <a:endParaRPr sz="2600" dirty="0"/>
          </a:p>
        </p:txBody>
      </p:sp>
      <p:sp>
        <p:nvSpPr>
          <p:cNvPr id="1182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1183" name="20200227_144918.jpg" descr="20200227_144918.jpg"/>
          <p:cNvPicPr>
            <a:picLocks noChangeAspect="1"/>
          </p:cNvPicPr>
          <p:nvPr/>
        </p:nvPicPr>
        <p:blipFill>
          <a:blip r:embed="rId2"/>
          <a:srcRect t="11833" b="8809"/>
          <a:stretch>
            <a:fillRect/>
          </a:stretch>
        </p:blipFill>
        <p:spPr>
          <a:xfrm>
            <a:off x="1613498" y="1153368"/>
            <a:ext cx="8965003" cy="5335777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Rectangle"/>
          <p:cNvSpPr/>
          <p:nvPr/>
        </p:nvSpPr>
        <p:spPr>
          <a:xfrm>
            <a:off x="8576056" y="4393072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85" name="Rectangle"/>
          <p:cNvSpPr/>
          <p:nvPr/>
        </p:nvSpPr>
        <p:spPr>
          <a:xfrm>
            <a:off x="8576056" y="4276986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86" name="Rectangle"/>
          <p:cNvSpPr/>
          <p:nvPr/>
        </p:nvSpPr>
        <p:spPr>
          <a:xfrm>
            <a:off x="8576056" y="4500228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87" name="Rectangle"/>
          <p:cNvSpPr/>
          <p:nvPr/>
        </p:nvSpPr>
        <p:spPr>
          <a:xfrm>
            <a:off x="8576056" y="4723470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88" name="Rectangle"/>
          <p:cNvSpPr/>
          <p:nvPr/>
        </p:nvSpPr>
        <p:spPr>
          <a:xfrm>
            <a:off x="8576056" y="4607384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89" name="Rectangle"/>
          <p:cNvSpPr/>
          <p:nvPr/>
        </p:nvSpPr>
        <p:spPr>
          <a:xfrm>
            <a:off x="8576056" y="4830627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90" name="Rectangle"/>
          <p:cNvSpPr/>
          <p:nvPr/>
        </p:nvSpPr>
        <p:spPr>
          <a:xfrm>
            <a:off x="8584986" y="4937783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91" name="Rectangle"/>
          <p:cNvSpPr/>
          <p:nvPr/>
        </p:nvSpPr>
        <p:spPr>
          <a:xfrm>
            <a:off x="8584986" y="5044939"/>
            <a:ext cx="2842638" cy="94144"/>
          </a:xfrm>
          <a:prstGeom prst="rect">
            <a:avLst/>
          </a:prstGeom>
          <a:gradFill>
            <a:gsLst>
              <a:gs pos="0">
                <a:srgbClr val="000000"/>
              </a:gs>
              <a:gs pos="53297">
                <a:schemeClr val="accent1">
                  <a:hueOff val="178262"/>
                  <a:satOff val="-8651"/>
                  <a:lumOff val="-7254"/>
                </a:schemeClr>
              </a:gs>
              <a:gs pos="78965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192" name="TO/FROM PMT"/>
          <p:cNvSpPr txBox="1"/>
          <p:nvPr/>
        </p:nvSpPr>
        <p:spPr>
          <a:xfrm>
            <a:off x="9377755" y="3698969"/>
            <a:ext cx="1239241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TO/FROM PMT</a:t>
            </a:r>
          </a:p>
        </p:txBody>
      </p:sp>
      <p:sp>
        <p:nvSpPr>
          <p:cNvPr id="1193" name="Paddle Card"/>
          <p:cNvSpPr txBox="1"/>
          <p:nvPr/>
        </p:nvSpPr>
        <p:spPr>
          <a:xfrm>
            <a:off x="8356889" y="5162927"/>
            <a:ext cx="1239242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Paddle Card</a:t>
            </a:r>
          </a:p>
        </p:txBody>
      </p:sp>
      <p:sp>
        <p:nvSpPr>
          <p:cNvPr id="1194" name="Back Plane…"/>
          <p:cNvSpPr txBox="1"/>
          <p:nvPr/>
        </p:nvSpPr>
        <p:spPr>
          <a:xfrm>
            <a:off x="6778623" y="2695114"/>
            <a:ext cx="1066452" cy="805542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Back Plane</a:t>
            </a:r>
          </a:p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/>
              <a:t>Socket</a:t>
            </a:r>
          </a:p>
        </p:txBody>
      </p:sp>
      <p:sp>
        <p:nvSpPr>
          <p:cNvPr id="1195" name="Line"/>
          <p:cNvSpPr/>
          <p:nvPr/>
        </p:nvSpPr>
        <p:spPr>
          <a:xfrm flipH="1">
            <a:off x="2898491" y="5691849"/>
            <a:ext cx="1084312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pic>
        <p:nvPicPr>
          <p:cNvPr id="1196" name="20200227_144918.jpg" descr="20200227_144918.jpg"/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3961138" y="5258355"/>
            <a:ext cx="2374043" cy="108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20200227_144918.jpg" descr="20200227_144918.jpg"/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3961138" y="1275714"/>
            <a:ext cx="2374043" cy="108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20200227_144918.jpg" descr="20200227_144918.jpg"/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3961138" y="2374066"/>
            <a:ext cx="2374043" cy="10893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1" name="Group"/>
          <p:cNvGrpSpPr/>
          <p:nvPr/>
        </p:nvGrpSpPr>
        <p:grpSpPr>
          <a:xfrm>
            <a:off x="2963756" y="5044939"/>
            <a:ext cx="426806" cy="432098"/>
            <a:chOff x="0" y="0"/>
            <a:chExt cx="607011" cy="614538"/>
          </a:xfrm>
        </p:grpSpPr>
        <p:sp>
          <p:nvSpPr>
            <p:cNvPr id="1199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0" name="Equation"/>
                <p:cNvSpPr txBox="1"/>
                <p:nvPr/>
              </p:nvSpPr>
              <p:spPr>
                <a:xfrm>
                  <a:off x="123754" y="45312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0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54" y="45312"/>
                  <a:ext cx="367052" cy="569226"/>
                </a:xfrm>
                <a:prstGeom prst="rect">
                  <a:avLst/>
                </a:prstGeom>
                <a:blipFill>
                  <a:blip r:embed="rId3"/>
                  <a:stretch>
                    <a:fillRect l="-28571" r="-28571" b="-303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02" name="Line"/>
          <p:cNvSpPr/>
          <p:nvPr/>
        </p:nvSpPr>
        <p:spPr>
          <a:xfrm flipH="1">
            <a:off x="3308855" y="5419090"/>
            <a:ext cx="66501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3" name="Line"/>
          <p:cNvSpPr/>
          <p:nvPr/>
        </p:nvSpPr>
        <p:spPr>
          <a:xfrm flipH="1">
            <a:off x="2604514" y="5964610"/>
            <a:ext cx="136935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4" name="Line"/>
          <p:cNvSpPr/>
          <p:nvPr/>
        </p:nvSpPr>
        <p:spPr>
          <a:xfrm flipH="1">
            <a:off x="2380444" y="6237370"/>
            <a:ext cx="159342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5" name="Line"/>
          <p:cNvSpPr/>
          <p:nvPr/>
        </p:nvSpPr>
        <p:spPr>
          <a:xfrm flipH="1">
            <a:off x="2595584" y="4530990"/>
            <a:ext cx="138721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6" name="Line"/>
          <p:cNvSpPr/>
          <p:nvPr/>
        </p:nvSpPr>
        <p:spPr>
          <a:xfrm flipH="1">
            <a:off x="2380444" y="4258230"/>
            <a:ext cx="159342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7" name="Line"/>
          <p:cNvSpPr/>
          <p:nvPr/>
        </p:nvSpPr>
        <p:spPr>
          <a:xfrm flipH="1">
            <a:off x="2907421" y="4803751"/>
            <a:ext cx="1066451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08" name="Line"/>
          <p:cNvSpPr/>
          <p:nvPr/>
        </p:nvSpPr>
        <p:spPr>
          <a:xfrm flipH="1">
            <a:off x="3308855" y="5076510"/>
            <a:ext cx="66501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grpSp>
        <p:nvGrpSpPr>
          <p:cNvPr id="1211" name="Group"/>
          <p:cNvGrpSpPr/>
          <p:nvPr/>
        </p:nvGrpSpPr>
        <p:grpSpPr>
          <a:xfrm>
            <a:off x="2517272" y="5044939"/>
            <a:ext cx="426806" cy="436667"/>
            <a:chOff x="0" y="0"/>
            <a:chExt cx="607011" cy="621036"/>
          </a:xfrm>
        </p:grpSpPr>
        <p:sp>
          <p:nvSpPr>
            <p:cNvPr id="1209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0" name="Equation"/>
                <p:cNvSpPr txBox="1"/>
                <p:nvPr/>
              </p:nvSpPr>
              <p:spPr>
                <a:xfrm>
                  <a:off x="133386" y="51810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10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386" y="51810"/>
                  <a:ext cx="367052" cy="569226"/>
                </a:xfrm>
                <a:prstGeom prst="rect">
                  <a:avLst/>
                </a:prstGeom>
                <a:blipFill>
                  <a:blip r:embed="rId4"/>
                  <a:stretch>
                    <a:fillRect l="-27273" r="-22727" b="-312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14" name="Group"/>
          <p:cNvGrpSpPr/>
          <p:nvPr/>
        </p:nvGrpSpPr>
        <p:grpSpPr>
          <a:xfrm>
            <a:off x="2070787" y="5044939"/>
            <a:ext cx="426806" cy="436667"/>
            <a:chOff x="0" y="0"/>
            <a:chExt cx="607011" cy="621036"/>
          </a:xfrm>
        </p:grpSpPr>
        <p:sp>
          <p:nvSpPr>
            <p:cNvPr id="1212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3" name="Equation"/>
                <p:cNvSpPr txBox="1"/>
                <p:nvPr/>
              </p:nvSpPr>
              <p:spPr>
                <a:xfrm>
                  <a:off x="133740" y="51810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1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40" y="51810"/>
                  <a:ext cx="367052" cy="569226"/>
                </a:xfrm>
                <a:prstGeom prst="rect">
                  <a:avLst/>
                </a:prstGeom>
                <a:blipFill>
                  <a:blip r:embed="rId4"/>
                  <a:stretch>
                    <a:fillRect l="-28571" r="-28571" b="-312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17" name="Group"/>
          <p:cNvGrpSpPr/>
          <p:nvPr/>
        </p:nvGrpSpPr>
        <p:grpSpPr>
          <a:xfrm>
            <a:off x="1624303" y="5044939"/>
            <a:ext cx="426806" cy="432098"/>
            <a:chOff x="0" y="0"/>
            <a:chExt cx="607011" cy="614538"/>
          </a:xfrm>
        </p:grpSpPr>
        <p:sp>
          <p:nvSpPr>
            <p:cNvPr id="1215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6" name="Equation"/>
                <p:cNvSpPr txBox="1"/>
                <p:nvPr/>
              </p:nvSpPr>
              <p:spPr>
                <a:xfrm>
                  <a:off x="112951" y="45312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1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51" y="45312"/>
                  <a:ext cx="367052" cy="569226"/>
                </a:xfrm>
                <a:prstGeom prst="rect">
                  <a:avLst/>
                </a:prstGeom>
                <a:blipFill>
                  <a:blip r:embed="rId3"/>
                  <a:stretch>
                    <a:fillRect l="-22727" r="-27273" b="-303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8" name="Line"/>
          <p:cNvSpPr/>
          <p:nvPr/>
        </p:nvSpPr>
        <p:spPr>
          <a:xfrm flipH="1">
            <a:off x="1854211" y="4249327"/>
            <a:ext cx="543563" cy="813833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19" name="Line"/>
          <p:cNvSpPr/>
          <p:nvPr/>
        </p:nvSpPr>
        <p:spPr>
          <a:xfrm flipH="1">
            <a:off x="2318555" y="4521263"/>
            <a:ext cx="297188" cy="541896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0" name="Line"/>
          <p:cNvSpPr/>
          <p:nvPr/>
        </p:nvSpPr>
        <p:spPr>
          <a:xfrm flipH="1">
            <a:off x="2765039" y="4791948"/>
            <a:ext cx="161273" cy="27121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1" name="Line"/>
          <p:cNvSpPr/>
          <p:nvPr/>
        </p:nvSpPr>
        <p:spPr>
          <a:xfrm flipH="1" flipV="1">
            <a:off x="1854211" y="5428045"/>
            <a:ext cx="543563" cy="813833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2" name="Line"/>
          <p:cNvSpPr/>
          <p:nvPr/>
        </p:nvSpPr>
        <p:spPr>
          <a:xfrm flipH="1" flipV="1">
            <a:off x="2327484" y="5432091"/>
            <a:ext cx="297188" cy="541896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3" name="Line"/>
          <p:cNvSpPr/>
          <p:nvPr/>
        </p:nvSpPr>
        <p:spPr>
          <a:xfrm flipH="1" flipV="1">
            <a:off x="2765039" y="5434886"/>
            <a:ext cx="161273" cy="27121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4" name="Line"/>
          <p:cNvSpPr/>
          <p:nvPr/>
        </p:nvSpPr>
        <p:spPr>
          <a:xfrm flipV="1">
            <a:off x="3177158" y="4111460"/>
            <a:ext cx="1" cy="952049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5" name="Line"/>
          <p:cNvSpPr/>
          <p:nvPr/>
        </p:nvSpPr>
        <p:spPr>
          <a:xfrm flipV="1">
            <a:off x="2730674" y="4052050"/>
            <a:ext cx="1" cy="1029318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6" name="Line"/>
          <p:cNvSpPr/>
          <p:nvPr/>
        </p:nvSpPr>
        <p:spPr>
          <a:xfrm flipV="1">
            <a:off x="2284189" y="3998472"/>
            <a:ext cx="1" cy="1082896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7" name="Line"/>
          <p:cNvSpPr/>
          <p:nvPr/>
        </p:nvSpPr>
        <p:spPr>
          <a:xfrm flipV="1">
            <a:off x="1837705" y="3941796"/>
            <a:ext cx="1" cy="1139572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8" name="Line"/>
          <p:cNvSpPr/>
          <p:nvPr/>
        </p:nvSpPr>
        <p:spPr>
          <a:xfrm>
            <a:off x="2708350" y="4065097"/>
            <a:ext cx="4002146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29" name="Line"/>
          <p:cNvSpPr/>
          <p:nvPr/>
        </p:nvSpPr>
        <p:spPr>
          <a:xfrm>
            <a:off x="1839852" y="3954880"/>
            <a:ext cx="4870643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0" name="Line"/>
          <p:cNvSpPr/>
          <p:nvPr/>
        </p:nvSpPr>
        <p:spPr>
          <a:xfrm>
            <a:off x="1839852" y="3654332"/>
            <a:ext cx="4870643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1" name="Line"/>
          <p:cNvSpPr/>
          <p:nvPr/>
        </p:nvSpPr>
        <p:spPr>
          <a:xfrm>
            <a:off x="2708350" y="3538246"/>
            <a:ext cx="4002146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2" name="Line"/>
          <p:cNvSpPr/>
          <p:nvPr/>
        </p:nvSpPr>
        <p:spPr>
          <a:xfrm>
            <a:off x="2261865" y="4011519"/>
            <a:ext cx="4448630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3" name="Line"/>
          <p:cNvSpPr/>
          <p:nvPr/>
        </p:nvSpPr>
        <p:spPr>
          <a:xfrm>
            <a:off x="2263380" y="3595043"/>
            <a:ext cx="4447115" cy="0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4" name="Line"/>
          <p:cNvSpPr/>
          <p:nvPr/>
        </p:nvSpPr>
        <p:spPr>
          <a:xfrm>
            <a:off x="3180365" y="3482198"/>
            <a:ext cx="3530130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5" name="Line"/>
          <p:cNvSpPr/>
          <p:nvPr/>
        </p:nvSpPr>
        <p:spPr>
          <a:xfrm>
            <a:off x="3180365" y="4117461"/>
            <a:ext cx="3530130" cy="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36" name="Line"/>
          <p:cNvSpPr/>
          <p:nvPr/>
        </p:nvSpPr>
        <p:spPr>
          <a:xfrm flipH="1">
            <a:off x="2898491" y="2834349"/>
            <a:ext cx="1084312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grpSp>
        <p:nvGrpSpPr>
          <p:cNvPr id="1239" name="Group"/>
          <p:cNvGrpSpPr/>
          <p:nvPr/>
        </p:nvGrpSpPr>
        <p:grpSpPr>
          <a:xfrm>
            <a:off x="2963756" y="2187439"/>
            <a:ext cx="426806" cy="426806"/>
            <a:chOff x="0" y="0"/>
            <a:chExt cx="607011" cy="607011"/>
          </a:xfrm>
        </p:grpSpPr>
        <p:sp>
          <p:nvSpPr>
            <p:cNvPr id="1237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8" name="Equation"/>
                <p:cNvSpPr txBox="1"/>
                <p:nvPr/>
              </p:nvSpPr>
              <p:spPr>
                <a:xfrm>
                  <a:off x="123754" y="22994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3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54" y="22994"/>
                  <a:ext cx="367052" cy="569226"/>
                </a:xfrm>
                <a:prstGeom prst="rect">
                  <a:avLst/>
                </a:prstGeom>
                <a:blipFill>
                  <a:blip r:embed="rId5"/>
                  <a:stretch>
                    <a:fillRect l="-28571" r="-28571" b="-62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40" name="Line"/>
          <p:cNvSpPr/>
          <p:nvPr/>
        </p:nvSpPr>
        <p:spPr>
          <a:xfrm flipH="1">
            <a:off x="3308855" y="2561590"/>
            <a:ext cx="66501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1" name="Line"/>
          <p:cNvSpPr/>
          <p:nvPr/>
        </p:nvSpPr>
        <p:spPr>
          <a:xfrm flipH="1">
            <a:off x="2604514" y="3107110"/>
            <a:ext cx="136935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2" name="Line"/>
          <p:cNvSpPr/>
          <p:nvPr/>
        </p:nvSpPr>
        <p:spPr>
          <a:xfrm flipH="1">
            <a:off x="2380444" y="3379870"/>
            <a:ext cx="159342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3" name="Line"/>
          <p:cNvSpPr/>
          <p:nvPr/>
        </p:nvSpPr>
        <p:spPr>
          <a:xfrm flipH="1" flipV="1">
            <a:off x="2595584" y="1673490"/>
            <a:ext cx="138721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4" name="Line"/>
          <p:cNvSpPr/>
          <p:nvPr/>
        </p:nvSpPr>
        <p:spPr>
          <a:xfrm flipH="1" flipV="1">
            <a:off x="2380444" y="1400730"/>
            <a:ext cx="1593429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5" name="Line"/>
          <p:cNvSpPr/>
          <p:nvPr/>
        </p:nvSpPr>
        <p:spPr>
          <a:xfrm flipH="1">
            <a:off x="2907421" y="1946251"/>
            <a:ext cx="1066451" cy="1"/>
          </a:xfrm>
          <a:prstGeom prst="line">
            <a:avLst/>
          </a:prstGeom>
          <a:ln w="63500">
            <a:solidFill>
              <a:srgbClr val="00D4FF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46" name="Line"/>
          <p:cNvSpPr/>
          <p:nvPr/>
        </p:nvSpPr>
        <p:spPr>
          <a:xfrm flipH="1">
            <a:off x="3308855" y="2219010"/>
            <a:ext cx="665018" cy="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grpSp>
        <p:nvGrpSpPr>
          <p:cNvPr id="1249" name="Group"/>
          <p:cNvGrpSpPr/>
          <p:nvPr/>
        </p:nvGrpSpPr>
        <p:grpSpPr>
          <a:xfrm>
            <a:off x="2517272" y="2187439"/>
            <a:ext cx="426806" cy="426806"/>
            <a:chOff x="0" y="0"/>
            <a:chExt cx="607011" cy="607011"/>
          </a:xfrm>
        </p:grpSpPr>
        <p:sp>
          <p:nvSpPr>
            <p:cNvPr id="1247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8" name="Equation"/>
                <p:cNvSpPr txBox="1"/>
                <p:nvPr/>
              </p:nvSpPr>
              <p:spPr>
                <a:xfrm>
                  <a:off x="140866" y="31667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4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66" y="31667"/>
                  <a:ext cx="367052" cy="569226"/>
                </a:xfrm>
                <a:prstGeom prst="rect">
                  <a:avLst/>
                </a:prstGeom>
                <a:blipFill>
                  <a:blip r:embed="rId6"/>
                  <a:stretch>
                    <a:fillRect l="-22727" r="-22727" b="-303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2" name="Group"/>
          <p:cNvGrpSpPr/>
          <p:nvPr/>
        </p:nvGrpSpPr>
        <p:grpSpPr>
          <a:xfrm>
            <a:off x="2070787" y="2187439"/>
            <a:ext cx="426806" cy="426806"/>
            <a:chOff x="0" y="0"/>
            <a:chExt cx="607011" cy="607011"/>
          </a:xfrm>
        </p:grpSpPr>
        <p:sp>
          <p:nvSpPr>
            <p:cNvPr id="1250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Equation"/>
                <p:cNvSpPr txBox="1"/>
                <p:nvPr/>
              </p:nvSpPr>
              <p:spPr>
                <a:xfrm>
                  <a:off x="116545" y="31667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5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545" y="31667"/>
                  <a:ext cx="367052" cy="569226"/>
                </a:xfrm>
                <a:prstGeom prst="rect">
                  <a:avLst/>
                </a:prstGeom>
                <a:blipFill>
                  <a:blip r:embed="rId3"/>
                  <a:stretch>
                    <a:fillRect l="-28571" r="-28571" b="-303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55" name="Group"/>
          <p:cNvGrpSpPr/>
          <p:nvPr/>
        </p:nvGrpSpPr>
        <p:grpSpPr>
          <a:xfrm>
            <a:off x="1624303" y="2187439"/>
            <a:ext cx="426806" cy="426806"/>
            <a:chOff x="0" y="0"/>
            <a:chExt cx="607011" cy="607011"/>
          </a:xfrm>
        </p:grpSpPr>
        <p:sp>
          <p:nvSpPr>
            <p:cNvPr id="1253" name="Circle"/>
            <p:cNvSpPr/>
            <p:nvPr/>
          </p:nvSpPr>
          <p:spPr>
            <a:xfrm>
              <a:off x="0" y="0"/>
              <a:ext cx="607011" cy="60701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Equation"/>
                <p:cNvSpPr txBox="1"/>
                <p:nvPr/>
              </p:nvSpPr>
              <p:spPr>
                <a:xfrm>
                  <a:off x="103510" y="22994"/>
                  <a:ext cx="367052" cy="569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642915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sz="260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sz="2601" dirty="0"/>
                </a:p>
              </p:txBody>
            </p:sp>
          </mc:Choice>
          <mc:Fallback xmlns="">
            <p:sp>
              <p:nvSpPr>
                <p:cNvPr id="1254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10" y="22994"/>
                  <a:ext cx="367052" cy="569226"/>
                </a:xfrm>
                <a:prstGeom prst="rect">
                  <a:avLst/>
                </a:prstGeom>
                <a:blipFill>
                  <a:blip r:embed="rId7"/>
                  <a:stretch>
                    <a:fillRect l="-27273" r="-22727" b="-62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56" name="Line"/>
          <p:cNvSpPr/>
          <p:nvPr/>
        </p:nvSpPr>
        <p:spPr>
          <a:xfrm flipH="1">
            <a:off x="1854211" y="1391827"/>
            <a:ext cx="543563" cy="813833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57" name="Line"/>
          <p:cNvSpPr/>
          <p:nvPr/>
        </p:nvSpPr>
        <p:spPr>
          <a:xfrm flipH="1">
            <a:off x="2318555" y="1663763"/>
            <a:ext cx="297188" cy="541896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58" name="Line"/>
          <p:cNvSpPr/>
          <p:nvPr/>
        </p:nvSpPr>
        <p:spPr>
          <a:xfrm flipH="1">
            <a:off x="2765039" y="1934448"/>
            <a:ext cx="161273" cy="27121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59" name="Line"/>
          <p:cNvSpPr/>
          <p:nvPr/>
        </p:nvSpPr>
        <p:spPr>
          <a:xfrm flipH="1" flipV="1">
            <a:off x="1854211" y="2570545"/>
            <a:ext cx="543563" cy="813833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0" name="Line"/>
          <p:cNvSpPr/>
          <p:nvPr/>
        </p:nvSpPr>
        <p:spPr>
          <a:xfrm flipH="1" flipV="1">
            <a:off x="2327484" y="2574591"/>
            <a:ext cx="297188" cy="541896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1" name="Line"/>
          <p:cNvSpPr/>
          <p:nvPr/>
        </p:nvSpPr>
        <p:spPr>
          <a:xfrm flipH="1" flipV="1">
            <a:off x="2765039" y="2577386"/>
            <a:ext cx="161273" cy="271211"/>
          </a:xfrm>
          <a:prstGeom prst="line">
            <a:avLst/>
          </a:prstGeom>
          <a:ln w="63500">
            <a:solidFill>
              <a:srgbClr val="00D4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2" name="Line"/>
          <p:cNvSpPr/>
          <p:nvPr/>
        </p:nvSpPr>
        <p:spPr>
          <a:xfrm flipV="1">
            <a:off x="3177158" y="2593413"/>
            <a:ext cx="1" cy="906385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3" name="Line"/>
          <p:cNvSpPr/>
          <p:nvPr/>
        </p:nvSpPr>
        <p:spPr>
          <a:xfrm flipV="1">
            <a:off x="2730674" y="2596511"/>
            <a:ext cx="1" cy="932931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4" name="Line"/>
          <p:cNvSpPr/>
          <p:nvPr/>
        </p:nvSpPr>
        <p:spPr>
          <a:xfrm flipV="1">
            <a:off x="2284189" y="2596511"/>
            <a:ext cx="1" cy="1002747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65" name="Line"/>
          <p:cNvSpPr/>
          <p:nvPr/>
        </p:nvSpPr>
        <p:spPr>
          <a:xfrm flipV="1">
            <a:off x="1837705" y="2593413"/>
            <a:ext cx="1" cy="1060919"/>
          </a:xfrm>
          <a:prstGeom prst="line">
            <a:avLst/>
          </a:prstGeom>
          <a:ln w="635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An example Crate - The Test sta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 -  Daughter Boards</a:t>
            </a:r>
            <a:endParaRPr sz="2600" dirty="0"/>
          </a:p>
        </p:txBody>
      </p:sp>
      <p:sp>
        <p:nvSpPr>
          <p:cNvPr id="1270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1271" name="20200227_145910.jpg" descr="20200227_145910.jpg"/>
          <p:cNvPicPr>
            <a:picLocks noChangeAspect="1"/>
          </p:cNvPicPr>
          <p:nvPr/>
        </p:nvPicPr>
        <p:blipFill>
          <a:blip r:embed="rId2"/>
          <a:srcRect l="3895" t="11159" r="10160" b="13182"/>
          <a:stretch>
            <a:fillRect/>
          </a:stretch>
        </p:blipFill>
        <p:spPr>
          <a:xfrm>
            <a:off x="2166658" y="1482049"/>
            <a:ext cx="7858733" cy="5188631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Back Plane"/>
          <p:cNvSpPr txBox="1"/>
          <p:nvPr/>
        </p:nvSpPr>
        <p:spPr>
          <a:xfrm>
            <a:off x="5092646" y="3284862"/>
            <a:ext cx="1292333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 dirty="0"/>
              <a:t>Back Plane</a:t>
            </a:r>
          </a:p>
        </p:txBody>
      </p:sp>
      <p:sp>
        <p:nvSpPr>
          <p:cNvPr id="1273" name="Crate Trigger Card"/>
          <p:cNvSpPr txBox="1"/>
          <p:nvPr/>
        </p:nvSpPr>
        <p:spPr>
          <a:xfrm>
            <a:off x="3009234" y="5567089"/>
            <a:ext cx="1292333" cy="805542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Crate Trigger Card</a:t>
            </a:r>
          </a:p>
        </p:txBody>
      </p:sp>
      <p:sp>
        <p:nvSpPr>
          <p:cNvPr id="1274" name="XL3"/>
          <p:cNvSpPr txBox="1"/>
          <p:nvPr/>
        </p:nvSpPr>
        <p:spPr>
          <a:xfrm>
            <a:off x="9242151" y="1667597"/>
            <a:ext cx="569430" cy="320665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XL3</a:t>
            </a:r>
          </a:p>
        </p:txBody>
      </p:sp>
      <p:sp>
        <p:nvSpPr>
          <p:cNvPr id="1275" name="3 Front end Cards"/>
          <p:cNvSpPr txBox="1"/>
          <p:nvPr/>
        </p:nvSpPr>
        <p:spPr>
          <a:xfrm>
            <a:off x="6270417" y="6324227"/>
            <a:ext cx="1740895" cy="5631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3 Front end Cards</a:t>
            </a:r>
          </a:p>
        </p:txBody>
      </p:sp>
      <p:sp>
        <p:nvSpPr>
          <p:cNvPr id="1276" name="Line"/>
          <p:cNvSpPr/>
          <p:nvPr/>
        </p:nvSpPr>
        <p:spPr>
          <a:xfrm flipH="1" flipV="1">
            <a:off x="4021120" y="4076402"/>
            <a:ext cx="2365939" cy="1"/>
          </a:xfrm>
          <a:prstGeom prst="line">
            <a:avLst/>
          </a:prstGeom>
          <a:ln w="1524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277" name="All FECs send ESUMH ESUML N20 N100 to the Crate Trigger card"/>
          <p:cNvSpPr txBox="1"/>
          <p:nvPr/>
        </p:nvSpPr>
        <p:spPr>
          <a:xfrm>
            <a:off x="262566" y="2675226"/>
            <a:ext cx="1904043" cy="177529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 dirty="0"/>
              <a:t>All FECs send ESUMH</a:t>
            </a:r>
            <a:br>
              <a:rPr sz="1969" dirty="0"/>
            </a:br>
            <a:r>
              <a:rPr sz="1969" dirty="0"/>
              <a:t>ESUML</a:t>
            </a:r>
            <a:br>
              <a:rPr sz="1969" dirty="0"/>
            </a:br>
            <a:r>
              <a:rPr sz="1969" dirty="0"/>
              <a:t>N20</a:t>
            </a:r>
            <a:br>
              <a:rPr sz="1969" dirty="0"/>
            </a:br>
            <a:r>
              <a:rPr sz="1969" dirty="0"/>
              <a:t>N100</a:t>
            </a:r>
            <a:br>
              <a:rPr sz="1969" dirty="0"/>
            </a:br>
            <a:r>
              <a:rPr sz="1969" dirty="0"/>
              <a:t>to the Crate </a:t>
            </a:r>
            <a:r>
              <a:rPr sz="1969" b="1" dirty="0"/>
              <a:t>Trigger card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Master Trigger Card / Analog"/>
          <p:cNvSpPr txBox="1">
            <a:spLocks noGrp="1"/>
          </p:cNvSpPr>
          <p:nvPr>
            <p:ph type="title"/>
          </p:nvPr>
        </p:nvSpPr>
        <p:spPr>
          <a:xfrm>
            <a:off x="599585" y="420626"/>
            <a:ext cx="10897091" cy="62718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sz="2600" dirty="0"/>
              <a:t>From scintillation to ‘Event’  - </a:t>
            </a:r>
            <a:br>
              <a:rPr lang="en-US" sz="2600" dirty="0"/>
            </a:br>
            <a:r>
              <a:rPr lang="en-US" sz="2600" dirty="0"/>
              <a:t>Analog Sum of whole detector!</a:t>
            </a:r>
            <a:endParaRPr sz="2600" dirty="0"/>
          </a:p>
        </p:txBody>
      </p:sp>
      <p:sp>
        <p:nvSpPr>
          <p:cNvPr id="1324" name="Not one Unit, but 7 which perform analog sum each Crate Trigger Card output.…"/>
          <p:cNvSpPr txBox="1">
            <a:spLocks noGrp="1"/>
          </p:cNvSpPr>
          <p:nvPr>
            <p:ph sz="half" idx="1"/>
          </p:nvPr>
        </p:nvSpPr>
        <p:spPr>
          <a:xfrm>
            <a:off x="148379" y="1202408"/>
            <a:ext cx="7299332" cy="4729348"/>
          </a:xfrm>
          <a:prstGeom prst="rect">
            <a:avLst/>
          </a:prstGeom>
        </p:spPr>
        <p:txBody>
          <a:bodyPr/>
          <a:lstStyle/>
          <a:p>
            <a:pPr marL="212519" indent="-212519" defTabSz="279311">
              <a:lnSpc>
                <a:spcPct val="100000"/>
              </a:lnSpc>
              <a:spcBef>
                <a:spcPts val="1336"/>
              </a:spcBef>
              <a:defRPr sz="2312"/>
            </a:pPr>
            <a:r>
              <a:rPr dirty="0"/>
              <a:t>Not one Unit, but 7 </a:t>
            </a:r>
            <a:r>
              <a:rPr lang="en-CA" dirty="0"/>
              <a:t>Master Trigger cards, (MTC/A*) </a:t>
            </a:r>
          </a:p>
          <a:p>
            <a:pPr marL="212519" indent="-212519" defTabSz="279311">
              <a:lnSpc>
                <a:spcPct val="100000"/>
              </a:lnSpc>
              <a:spcBef>
                <a:spcPts val="1336"/>
              </a:spcBef>
              <a:defRPr sz="2312"/>
            </a:pPr>
            <a:r>
              <a:rPr lang="en-CA" dirty="0"/>
              <a:t>A</a:t>
            </a:r>
            <a:r>
              <a:rPr dirty="0" err="1"/>
              <a:t>nalog</a:t>
            </a:r>
            <a:r>
              <a:rPr dirty="0"/>
              <a:t> sum each Crate Trigger Card output.</a:t>
            </a:r>
          </a:p>
          <a:p>
            <a:pPr marL="212519" indent="-212519" defTabSz="279311">
              <a:lnSpc>
                <a:spcPct val="100000"/>
              </a:lnSpc>
              <a:spcBef>
                <a:spcPts val="1336"/>
              </a:spcBef>
              <a:defRPr sz="2312"/>
            </a:pPr>
            <a:r>
              <a:rPr dirty="0"/>
              <a:t>At this point, we have a final total analog sum of the whole detector in 10 different paths. </a:t>
            </a:r>
          </a:p>
          <a:p>
            <a:pPr marL="212519" indent="-212519" defTabSz="279311">
              <a:lnSpc>
                <a:spcPct val="100000"/>
              </a:lnSpc>
              <a:spcBef>
                <a:spcPts val="1336"/>
              </a:spcBef>
              <a:defRPr sz="2312"/>
            </a:pPr>
            <a:r>
              <a:rPr dirty="0"/>
              <a:t>Here we have a final threshold applied which generates one final trigger pulse which we send to the Master Trigger Card / Digital+</a:t>
            </a:r>
          </a:p>
        </p:txBody>
      </p:sp>
      <p:sp>
        <p:nvSpPr>
          <p:cNvPr id="1325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1326" name="DSC_2357.jpg" descr="DSC_2357.jpg"/>
          <p:cNvPicPr>
            <a:picLocks noChangeAspect="1"/>
          </p:cNvPicPr>
          <p:nvPr/>
        </p:nvPicPr>
        <p:blipFill>
          <a:blip r:embed="rId2"/>
          <a:srcRect t="9330"/>
          <a:stretch>
            <a:fillRect/>
          </a:stretch>
        </p:blipFill>
        <p:spPr>
          <a:xfrm>
            <a:off x="7468957" y="434130"/>
            <a:ext cx="4574664" cy="6218130"/>
          </a:xfrm>
          <a:prstGeom prst="rect">
            <a:avLst/>
          </a:prstGeom>
          <a:ln w="12700">
            <a:miter lim="400000"/>
          </a:ln>
        </p:spPr>
      </p:pic>
      <p:sp>
        <p:nvSpPr>
          <p:cNvPr id="1327" name="Line"/>
          <p:cNvSpPr/>
          <p:nvPr/>
        </p:nvSpPr>
        <p:spPr>
          <a:xfrm flipV="1">
            <a:off x="8418322" y="2366301"/>
            <a:ext cx="1" cy="3608704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28" name="Line"/>
          <p:cNvSpPr/>
          <p:nvPr/>
        </p:nvSpPr>
        <p:spPr>
          <a:xfrm>
            <a:off x="8418322" y="5975004"/>
            <a:ext cx="2453742" cy="1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29" name="Line"/>
          <p:cNvSpPr/>
          <p:nvPr/>
        </p:nvSpPr>
        <p:spPr>
          <a:xfrm>
            <a:off x="10872064" y="3900739"/>
            <a:ext cx="1" cy="2074266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30" name="Line"/>
          <p:cNvSpPr/>
          <p:nvPr/>
        </p:nvSpPr>
        <p:spPr>
          <a:xfrm flipH="1">
            <a:off x="9106088" y="3900738"/>
            <a:ext cx="1765976" cy="1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31" name="Line"/>
          <p:cNvSpPr/>
          <p:nvPr/>
        </p:nvSpPr>
        <p:spPr>
          <a:xfrm>
            <a:off x="9106088" y="2370665"/>
            <a:ext cx="1" cy="1530074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32" name="Line"/>
          <p:cNvSpPr/>
          <p:nvPr/>
        </p:nvSpPr>
        <p:spPr>
          <a:xfrm flipH="1">
            <a:off x="8408261" y="2370665"/>
            <a:ext cx="697828" cy="1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grpSp>
        <p:nvGrpSpPr>
          <p:cNvPr id="1361" name="Group"/>
          <p:cNvGrpSpPr/>
          <p:nvPr/>
        </p:nvGrpSpPr>
        <p:grpSpPr>
          <a:xfrm>
            <a:off x="2051418" y="5045274"/>
            <a:ext cx="1870069" cy="1648226"/>
            <a:chOff x="0" y="0"/>
            <a:chExt cx="2659653" cy="2344142"/>
          </a:xfrm>
        </p:grpSpPr>
        <p:sp>
          <p:nvSpPr>
            <p:cNvPr id="1333" name="Line"/>
            <p:cNvSpPr/>
            <p:nvPr/>
          </p:nvSpPr>
          <p:spPr>
            <a:xfrm>
              <a:off x="0" y="12699"/>
              <a:ext cx="34730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4" name="Line"/>
            <p:cNvSpPr/>
            <p:nvPr/>
          </p:nvSpPr>
          <p:spPr>
            <a:xfrm flipH="1" flipV="1">
              <a:off x="346525" y="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5" name="Line"/>
            <p:cNvSpPr/>
            <p:nvPr/>
          </p:nvSpPr>
          <p:spPr>
            <a:xfrm>
              <a:off x="1849881" y="942858"/>
              <a:ext cx="157229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6" name="Line"/>
            <p:cNvSpPr/>
            <p:nvPr/>
          </p:nvSpPr>
          <p:spPr>
            <a:xfrm>
              <a:off x="2125630" y="16017"/>
              <a:ext cx="534024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7" name="Line"/>
            <p:cNvSpPr/>
            <p:nvPr/>
          </p:nvSpPr>
          <p:spPr>
            <a:xfrm flipV="1">
              <a:off x="2138806" y="12124"/>
              <a:ext cx="1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8" name="Line"/>
            <p:cNvSpPr/>
            <p:nvPr/>
          </p:nvSpPr>
          <p:spPr>
            <a:xfrm flipH="1" flipV="1">
              <a:off x="771975" y="942975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39" name="Line"/>
            <p:cNvSpPr/>
            <p:nvPr/>
          </p:nvSpPr>
          <p:spPr>
            <a:xfrm flipH="1" flipV="1">
              <a:off x="546550" y="46990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0" name="Line"/>
            <p:cNvSpPr/>
            <p:nvPr/>
          </p:nvSpPr>
          <p:spPr>
            <a:xfrm flipH="1" flipV="1">
              <a:off x="632275" y="942975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1" name="Line"/>
            <p:cNvSpPr/>
            <p:nvPr/>
          </p:nvSpPr>
          <p:spPr>
            <a:xfrm flipH="1" flipV="1">
              <a:off x="841825" y="46990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2" name="Line"/>
            <p:cNvSpPr/>
            <p:nvPr/>
          </p:nvSpPr>
          <p:spPr>
            <a:xfrm flipH="1" flipV="1">
              <a:off x="965650" y="942975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3" name="Line"/>
            <p:cNvSpPr/>
            <p:nvPr/>
          </p:nvSpPr>
          <p:spPr>
            <a:xfrm flipH="1" flipV="1">
              <a:off x="1076775" y="140335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4" name="Line"/>
            <p:cNvSpPr/>
            <p:nvPr/>
          </p:nvSpPr>
          <p:spPr>
            <a:xfrm flipH="1" flipV="1">
              <a:off x="1213300" y="187325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5" name="Line"/>
            <p:cNvSpPr/>
            <p:nvPr/>
          </p:nvSpPr>
          <p:spPr>
            <a:xfrm flipH="1" flipV="1">
              <a:off x="1629225" y="187325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6" name="Line"/>
            <p:cNvSpPr/>
            <p:nvPr/>
          </p:nvSpPr>
          <p:spPr>
            <a:xfrm flipH="1" flipV="1">
              <a:off x="1721300" y="140335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7" name="Line"/>
            <p:cNvSpPr/>
            <p:nvPr/>
          </p:nvSpPr>
          <p:spPr>
            <a:xfrm flipH="1" flipV="1">
              <a:off x="1860423" y="942975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8" name="Line"/>
            <p:cNvSpPr/>
            <p:nvPr/>
          </p:nvSpPr>
          <p:spPr>
            <a:xfrm flipH="1" flipV="1">
              <a:off x="2003875" y="46990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49" name="Line"/>
            <p:cNvSpPr/>
            <p:nvPr/>
          </p:nvSpPr>
          <p:spPr>
            <a:xfrm>
              <a:off x="349655" y="469783"/>
              <a:ext cx="188078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0" name="Line"/>
            <p:cNvSpPr/>
            <p:nvPr/>
          </p:nvSpPr>
          <p:spPr>
            <a:xfrm>
              <a:off x="540395" y="942858"/>
              <a:ext cx="91024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1" name="Line"/>
            <p:cNvSpPr/>
            <p:nvPr/>
          </p:nvSpPr>
          <p:spPr>
            <a:xfrm>
              <a:off x="626858" y="1403233"/>
              <a:ext cx="144529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2" name="Line"/>
            <p:cNvSpPr/>
            <p:nvPr/>
          </p:nvSpPr>
          <p:spPr>
            <a:xfrm>
              <a:off x="768995" y="942858"/>
              <a:ext cx="78324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3" name="Line"/>
            <p:cNvSpPr/>
            <p:nvPr/>
          </p:nvSpPr>
          <p:spPr>
            <a:xfrm flipH="1" flipV="1">
              <a:off x="940250" y="482600"/>
              <a:ext cx="4317" cy="47089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4" name="Line"/>
            <p:cNvSpPr/>
            <p:nvPr/>
          </p:nvSpPr>
          <p:spPr>
            <a:xfrm>
              <a:off x="833864" y="469783"/>
              <a:ext cx="116425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5" name="Line"/>
            <p:cNvSpPr/>
            <p:nvPr/>
          </p:nvSpPr>
          <p:spPr>
            <a:xfrm>
              <a:off x="960864" y="1409583"/>
              <a:ext cx="116425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6" name="Line"/>
            <p:cNvSpPr/>
            <p:nvPr/>
          </p:nvSpPr>
          <p:spPr>
            <a:xfrm>
              <a:off x="1722864" y="1409583"/>
              <a:ext cx="140165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7" name="Line"/>
            <p:cNvSpPr/>
            <p:nvPr/>
          </p:nvSpPr>
          <p:spPr>
            <a:xfrm>
              <a:off x="1071989" y="1882658"/>
              <a:ext cx="140165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8" name="Line"/>
            <p:cNvSpPr/>
            <p:nvPr/>
          </p:nvSpPr>
          <p:spPr>
            <a:xfrm>
              <a:off x="1626142" y="1882658"/>
              <a:ext cx="113480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59" name="Line"/>
            <p:cNvSpPr/>
            <p:nvPr/>
          </p:nvSpPr>
          <p:spPr>
            <a:xfrm>
              <a:off x="1205339" y="2333508"/>
              <a:ext cx="432298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60" name="Line"/>
            <p:cNvSpPr/>
            <p:nvPr/>
          </p:nvSpPr>
          <p:spPr>
            <a:xfrm>
              <a:off x="1989581" y="482483"/>
              <a:ext cx="157229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</p:grpSp>
      <p:sp>
        <p:nvSpPr>
          <p:cNvPr id="1362" name="Line"/>
          <p:cNvSpPr/>
          <p:nvPr/>
        </p:nvSpPr>
        <p:spPr>
          <a:xfrm>
            <a:off x="2052569" y="6206133"/>
            <a:ext cx="1867767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363" name="n100 Threshold"/>
          <p:cNvSpPr txBox="1"/>
          <p:nvPr/>
        </p:nvSpPr>
        <p:spPr>
          <a:xfrm>
            <a:off x="1508741" y="6617378"/>
            <a:ext cx="109273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n100 Threshold</a:t>
            </a:r>
          </a:p>
        </p:txBody>
      </p:sp>
      <p:grpSp>
        <p:nvGrpSpPr>
          <p:cNvPr id="1369" name="Group"/>
          <p:cNvGrpSpPr/>
          <p:nvPr/>
        </p:nvGrpSpPr>
        <p:grpSpPr>
          <a:xfrm>
            <a:off x="4453491" y="5620925"/>
            <a:ext cx="1225864" cy="354078"/>
            <a:chOff x="17113" y="0"/>
            <a:chExt cx="1743449" cy="503576"/>
          </a:xfrm>
        </p:grpSpPr>
        <p:sp>
          <p:nvSpPr>
            <p:cNvPr id="1364" name="Line"/>
            <p:cNvSpPr/>
            <p:nvPr/>
          </p:nvSpPr>
          <p:spPr>
            <a:xfrm flipV="1">
              <a:off x="17113" y="12699"/>
              <a:ext cx="520999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65" name="Line"/>
            <p:cNvSpPr/>
            <p:nvPr/>
          </p:nvSpPr>
          <p:spPr>
            <a:xfrm flipH="1" flipV="1">
              <a:off x="569435" y="0"/>
              <a:ext cx="0" cy="470892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66" name="Line"/>
            <p:cNvSpPr/>
            <p:nvPr/>
          </p:nvSpPr>
          <p:spPr>
            <a:xfrm>
              <a:off x="563379" y="469170"/>
              <a:ext cx="668368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67" name="Line"/>
            <p:cNvSpPr/>
            <p:nvPr/>
          </p:nvSpPr>
          <p:spPr>
            <a:xfrm>
              <a:off x="1227380" y="16018"/>
              <a:ext cx="533182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  <p:sp>
          <p:nvSpPr>
            <p:cNvPr id="1368" name="Line"/>
            <p:cNvSpPr/>
            <p:nvPr/>
          </p:nvSpPr>
          <p:spPr>
            <a:xfrm flipV="1">
              <a:off x="1231637" y="18603"/>
              <a:ext cx="0" cy="48497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sz="1969"/>
            </a:p>
          </p:txBody>
        </p:sp>
      </p:grpSp>
      <p:sp>
        <p:nvSpPr>
          <p:cNvPr id="1370" name="Send to MTC/D+"/>
          <p:cNvSpPr txBox="1"/>
          <p:nvPr/>
        </p:nvSpPr>
        <p:spPr>
          <a:xfrm>
            <a:off x="4388202" y="6161287"/>
            <a:ext cx="115243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Send to MTC/D+</a:t>
            </a:r>
          </a:p>
        </p:txBody>
      </p:sp>
      <p:sp>
        <p:nvSpPr>
          <p:cNvPr id="1371" name="Line"/>
          <p:cNvSpPr/>
          <p:nvPr/>
        </p:nvSpPr>
        <p:spPr>
          <a:xfrm flipV="1">
            <a:off x="3684985" y="5923455"/>
            <a:ext cx="696345" cy="585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Master Trigger Card / Digit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sz="2600" dirty="0"/>
              <a:t>From scintillation to ‘Event’  -</a:t>
            </a:r>
            <a:br>
              <a:rPr lang="en-US" sz="2600" dirty="0"/>
            </a:br>
            <a:r>
              <a:rPr lang="en-US" sz="2600" dirty="0"/>
              <a:t>Make a trigger decision </a:t>
            </a:r>
            <a:endParaRPr sz="2600" dirty="0"/>
          </a:p>
        </p:txBody>
      </p:sp>
      <p:sp>
        <p:nvSpPr>
          <p:cNvPr id="1385" name="Takes care of timing and synchronization…"/>
          <p:cNvSpPr txBox="1">
            <a:spLocks noGrp="1"/>
          </p:cNvSpPr>
          <p:nvPr>
            <p:ph sz="half" idx="1"/>
          </p:nvPr>
        </p:nvSpPr>
        <p:spPr>
          <a:xfrm>
            <a:off x="599584" y="1671666"/>
            <a:ext cx="6547173" cy="4729348"/>
          </a:xfrm>
          <a:prstGeom prst="rect">
            <a:avLst/>
          </a:prstGeom>
        </p:spPr>
        <p:txBody>
          <a:bodyPr/>
          <a:lstStyle/>
          <a:p>
            <a:pPr marL="262523" indent="-262523" defTabSz="345030">
              <a:lnSpc>
                <a:spcPct val="100000"/>
              </a:lnSpc>
              <a:spcBef>
                <a:spcPts val="1617"/>
              </a:spcBef>
              <a:defRPr sz="2856"/>
            </a:pPr>
            <a:r>
              <a:rPr sz="2500" dirty="0"/>
              <a:t>Takes care of timing and synchronization </a:t>
            </a:r>
          </a:p>
          <a:p>
            <a:pPr marL="262523" indent="-262523" defTabSz="345030">
              <a:lnSpc>
                <a:spcPct val="100000"/>
              </a:lnSpc>
              <a:spcBef>
                <a:spcPts val="1617"/>
              </a:spcBef>
              <a:defRPr sz="2856"/>
            </a:pPr>
            <a:r>
              <a:rPr sz="2500" dirty="0"/>
              <a:t>This card generates the Global Trigger!</a:t>
            </a:r>
          </a:p>
          <a:p>
            <a:pPr marL="262523" indent="-262523" defTabSz="345030">
              <a:lnSpc>
                <a:spcPct val="100000"/>
              </a:lnSpc>
              <a:spcBef>
                <a:spcPts val="1617"/>
              </a:spcBef>
              <a:defRPr sz="2856"/>
            </a:pPr>
            <a:r>
              <a:rPr sz="2500" dirty="0"/>
              <a:t>This is based on which trigger paths are active on the MTC/A+ or from other sources.</a:t>
            </a:r>
          </a:p>
          <a:p>
            <a:pPr marL="262523" indent="-262523" defTabSz="345030">
              <a:lnSpc>
                <a:spcPct val="100000"/>
              </a:lnSpc>
              <a:spcBef>
                <a:spcPts val="1617"/>
              </a:spcBef>
              <a:defRPr sz="2856"/>
            </a:pPr>
            <a:r>
              <a:rPr sz="2500" dirty="0"/>
              <a:t>Global trigger is sent back to the Crate trigger cards and distributed to each Front End Card</a:t>
            </a:r>
          </a:p>
        </p:txBody>
      </p:sp>
      <p:sp>
        <p:nvSpPr>
          <p:cNvPr id="1386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1387" name="DSC_2357.jpg" descr="DSC_2357.jpg"/>
          <p:cNvPicPr>
            <a:picLocks noChangeAspect="1"/>
          </p:cNvPicPr>
          <p:nvPr/>
        </p:nvPicPr>
        <p:blipFill>
          <a:blip r:embed="rId2"/>
          <a:srcRect t="9330"/>
          <a:stretch>
            <a:fillRect/>
          </a:stretch>
        </p:blipFill>
        <p:spPr>
          <a:xfrm>
            <a:off x="7344654" y="319935"/>
            <a:ext cx="4574664" cy="6218130"/>
          </a:xfrm>
          <a:prstGeom prst="rect">
            <a:avLst/>
          </a:prstGeom>
          <a:ln w="12700">
            <a:miter lim="400000"/>
          </a:ln>
        </p:spPr>
      </p:pic>
      <p:sp>
        <p:nvSpPr>
          <p:cNvPr id="1388" name="Rectangle"/>
          <p:cNvSpPr/>
          <p:nvPr/>
        </p:nvSpPr>
        <p:spPr>
          <a:xfrm>
            <a:off x="8992265" y="547991"/>
            <a:ext cx="562563" cy="3310485"/>
          </a:xfrm>
          <a:prstGeom prst="rect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pic>
        <p:nvPicPr>
          <p:cNvPr id="1389" name="DSC_2357.jpg" descr="DSC_2357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988" y="255535"/>
            <a:ext cx="1422141" cy="1982859"/>
          </a:xfrm>
          <a:prstGeom prst="rect">
            <a:avLst/>
          </a:prstGeom>
        </p:spPr>
      </p:pic>
      <p:sp>
        <p:nvSpPr>
          <p:cNvPr id="1390" name="1996!!!!"/>
          <p:cNvSpPr txBox="1"/>
          <p:nvPr/>
        </p:nvSpPr>
        <p:spPr>
          <a:xfrm>
            <a:off x="11091417" y="100518"/>
            <a:ext cx="61074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1996!!!!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SAVE ALL data to Buffer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– Form events on FECs</a:t>
            </a:r>
            <a:endParaRPr sz="2600" dirty="0"/>
          </a:p>
        </p:txBody>
      </p:sp>
      <p:sp>
        <p:nvSpPr>
          <p:cNvPr id="1410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1411" name="DSC_2355.jpg" descr="DSC_2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827" y="1476767"/>
            <a:ext cx="7794346" cy="5199270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Each Front end Card gets signalled by the Global Trigger to save data to a buffer"/>
          <p:cNvSpPr txBox="1"/>
          <p:nvPr/>
        </p:nvSpPr>
        <p:spPr>
          <a:xfrm>
            <a:off x="5679646" y="1517400"/>
            <a:ext cx="2565996" cy="1047980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/>
              <a:t>Each Front end Card gets signalled by the Global Trigger to save data to a buffer</a:t>
            </a:r>
          </a:p>
        </p:txBody>
      </p:sp>
      <p:sp>
        <p:nvSpPr>
          <p:cNvPr id="1413" name="Data Produced…"/>
          <p:cNvSpPr txBox="1"/>
          <p:nvPr/>
        </p:nvSpPr>
        <p:spPr>
          <a:xfrm>
            <a:off x="5996989" y="3309974"/>
            <a:ext cx="3858833" cy="1532857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80000"/>
              </a:lnSpc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 dirty="0"/>
              <a:t>Data Produced</a:t>
            </a:r>
          </a:p>
          <a:p>
            <a:pPr marL="257375" indent="-257375">
              <a:lnSpc>
                <a:spcPct val="80000"/>
              </a:lnSpc>
              <a:buClr>
                <a:schemeClr val="accent1"/>
              </a:buClr>
              <a:buSzPct val="104999"/>
              <a:buFont typeface="Avenir Next Regular"/>
              <a:buChar char="‣"/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 dirty="0"/>
              <a:t>TAC voltage ramp stops, giving the hit time relative to the global trigger</a:t>
            </a:r>
          </a:p>
          <a:p>
            <a:pPr marL="257375" indent="-257375">
              <a:lnSpc>
                <a:spcPct val="80000"/>
              </a:lnSpc>
              <a:buClr>
                <a:schemeClr val="accent1"/>
              </a:buClr>
              <a:buSzPct val="104999"/>
              <a:buFont typeface="Avenir Next Regular"/>
              <a:buChar char="‣"/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1969" dirty="0"/>
              <a:t>Short and Long charge integration data</a:t>
            </a:r>
          </a:p>
        </p:txBody>
      </p:sp>
      <p:sp>
        <p:nvSpPr>
          <p:cNvPr id="1414" name="Note if a hit doesn’t result in observing a Global Trigger The daughterboards will discard the data after 420ns"/>
          <p:cNvSpPr txBox="1"/>
          <p:nvPr/>
        </p:nvSpPr>
        <p:spPr>
          <a:xfrm>
            <a:off x="1154430" y="5771671"/>
            <a:ext cx="3858833" cy="1047980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 dirty="0"/>
              <a:t>Note if a hit doesn’t result in observing a Global Trigger The daughterboards will discard the data after 420ns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Building an Ev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US" sz="2600" dirty="0"/>
              <a:t>From scintillation to ‘Event’ – Send hits to the Builder</a:t>
            </a:r>
            <a:endParaRPr sz="2600" dirty="0"/>
          </a:p>
        </p:txBody>
      </p:sp>
      <p:sp>
        <p:nvSpPr>
          <p:cNvPr id="1419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1418" name="We have Data on each FEC So how do we get it out?…"/>
          <p:cNvSpPr txBox="1">
            <a:spLocks noGrp="1"/>
          </p:cNvSpPr>
          <p:nvPr>
            <p:ph type="body" idx="4294967295"/>
          </p:nvPr>
        </p:nvSpPr>
        <p:spPr>
          <a:xfrm>
            <a:off x="252663" y="1378489"/>
            <a:ext cx="6605333" cy="491648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We have Data on each FEC</a:t>
            </a:r>
            <a:br>
              <a:rPr dirty="0"/>
            </a:br>
            <a:r>
              <a:rPr dirty="0"/>
              <a:t>So how do we get it out?</a:t>
            </a:r>
          </a:p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THE XL3!</a:t>
            </a:r>
          </a:p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The XL3 checks the </a:t>
            </a:r>
            <a:r>
              <a:rPr dirty="0" err="1"/>
              <a:t>cmos</a:t>
            </a:r>
            <a:r>
              <a:rPr dirty="0"/>
              <a:t> data</a:t>
            </a:r>
            <a:r>
              <a:rPr lang="en-CA" dirty="0"/>
              <a:t> </a:t>
            </a:r>
            <a:r>
              <a:rPr dirty="0"/>
              <a:t>status on each FEC. If data is available the XL3 will read it out</a:t>
            </a:r>
          </a:p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Data travels along the backplane to the right</a:t>
            </a:r>
          </a:p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The brain of the XL3 is a FPGA and PPC processor which provides a </a:t>
            </a:r>
            <a:r>
              <a:rPr dirty="0" err="1"/>
              <a:t>tcp</a:t>
            </a:r>
            <a:r>
              <a:rPr dirty="0"/>
              <a:t>/</a:t>
            </a:r>
            <a:r>
              <a:rPr dirty="0" err="1"/>
              <a:t>ip</a:t>
            </a:r>
            <a:r>
              <a:rPr dirty="0"/>
              <a:t> interface and routes the data to the builder which will create an Event for each Global Trigger</a:t>
            </a:r>
          </a:p>
          <a:p>
            <a:pPr marL="393785" lvl="1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Event = Global Trigger ID, MTC/D clock time, Trigger Flags, GPS clock time, Digitized Trigger waveforms x3, </a:t>
            </a:r>
          </a:p>
          <a:p>
            <a:pPr marL="393785" lvl="1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PMT hit info = 3 Charge integrals, relative hit time and status per hit.</a:t>
            </a:r>
          </a:p>
          <a:p>
            <a:pPr marL="196892" indent="-196892" defTabSz="258772">
              <a:lnSpc>
                <a:spcPct val="170000"/>
              </a:lnSpc>
              <a:spcAft>
                <a:spcPts val="0"/>
              </a:spcAft>
              <a:defRPr sz="2142"/>
            </a:pPr>
            <a:r>
              <a:rPr dirty="0"/>
              <a:t>DONE!…. Next event…</a:t>
            </a:r>
          </a:p>
        </p:txBody>
      </p:sp>
      <p:pic>
        <p:nvPicPr>
          <p:cNvPr id="1420" name="20200227_145910.jpg" descr="20200227_145910.jpg"/>
          <p:cNvPicPr>
            <a:picLocks noChangeAspect="1"/>
          </p:cNvPicPr>
          <p:nvPr/>
        </p:nvPicPr>
        <p:blipFill>
          <a:blip r:embed="rId2"/>
          <a:srcRect l="3895" t="11159" r="10160" b="13182"/>
          <a:stretch>
            <a:fillRect/>
          </a:stretch>
        </p:blipFill>
        <p:spPr>
          <a:xfrm>
            <a:off x="6804110" y="2058088"/>
            <a:ext cx="5387890" cy="3557288"/>
          </a:xfrm>
          <a:prstGeom prst="rect">
            <a:avLst/>
          </a:prstGeom>
          <a:ln w="12700">
            <a:miter lim="400000"/>
          </a:ln>
        </p:spPr>
      </p:pic>
      <p:sp>
        <p:nvSpPr>
          <p:cNvPr id="1421" name="Line"/>
          <p:cNvSpPr/>
          <p:nvPr/>
        </p:nvSpPr>
        <p:spPr>
          <a:xfrm>
            <a:off x="10193610" y="3719726"/>
            <a:ext cx="953561" cy="1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1422" name="XL3"/>
          <p:cNvSpPr txBox="1"/>
          <p:nvPr/>
        </p:nvSpPr>
        <p:spPr>
          <a:xfrm flipH="1">
            <a:off x="11463886" y="5552080"/>
            <a:ext cx="45719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sz="1266" dirty="0"/>
              <a:t>XL3</a:t>
            </a:r>
          </a:p>
        </p:txBody>
      </p:sp>
      <p:sp>
        <p:nvSpPr>
          <p:cNvPr id="1423" name="Line"/>
          <p:cNvSpPr/>
          <p:nvPr/>
        </p:nvSpPr>
        <p:spPr>
          <a:xfrm flipV="1">
            <a:off x="11556942" y="4193097"/>
            <a:ext cx="1" cy="1546587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5821-1625-E249-BFF1-A5A93277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SNO+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2CFC7-91AD-E894-D40B-A4E23C20AD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2Km Underground</a:t>
            </a:r>
            <a:br>
              <a:rPr lang="en-US" dirty="0"/>
            </a:br>
            <a:r>
              <a:rPr lang="en-US" dirty="0"/>
              <a:t>(6000 </a:t>
            </a:r>
            <a:r>
              <a:rPr lang="en-US" dirty="0" err="1"/>
              <a:t>mwe</a:t>
            </a:r>
            <a:r>
              <a:rPr lang="en-US" dirty="0"/>
              <a:t> Shielding)</a:t>
            </a:r>
          </a:p>
          <a:p>
            <a:r>
              <a:rPr lang="en-US" dirty="0"/>
              <a:t>12m Acrylic Vessel</a:t>
            </a:r>
          </a:p>
          <a:p>
            <a:r>
              <a:rPr lang="en-US" dirty="0"/>
              <a:t>780T of organic liquid scintillator (LAB)</a:t>
            </a:r>
          </a:p>
          <a:p>
            <a:r>
              <a:rPr lang="en-US" dirty="0"/>
              <a:t>7000T UPW Shielding</a:t>
            </a:r>
          </a:p>
          <a:p>
            <a:r>
              <a:rPr lang="en-US" dirty="0"/>
              <a:t>Detector held down to the cavity floor via rope net</a:t>
            </a:r>
          </a:p>
          <a:p>
            <a:r>
              <a:rPr lang="en-US" dirty="0"/>
              <a:t>Stainless Steel PMT Support structure</a:t>
            </a:r>
          </a:p>
          <a:p>
            <a:r>
              <a:rPr lang="en-US" dirty="0"/>
              <a:t>9362 8inch Photomultiplier Tubes (R1408) providing 54% </a:t>
            </a:r>
            <a:r>
              <a:rPr lang="en-US" dirty="0" err="1"/>
              <a:t>photocoverage</a:t>
            </a:r>
            <a:endParaRPr lang="en-US" dirty="0"/>
          </a:p>
          <a:p>
            <a:r>
              <a:rPr lang="en-US" dirty="0"/>
              <a:t>Outward looking muon veto.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363CA-7B63-C270-28AB-F248EB7D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detector.png" descr="detector.png">
            <a:extLst>
              <a:ext uri="{FF2B5EF4-FFF2-40B4-BE49-F238E27FC236}">
                <a16:creationId xmlns:a16="http://schemas.microsoft.com/office/drawing/2014/main" id="{8767049E-5D61-82E4-8F4B-161D3343D3D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374872" y="242891"/>
            <a:ext cx="5121803" cy="63847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155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BCEB-169D-DB82-0F54-EEACDDB4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D2956-E713-DA23-6B20-6B0F10473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2E0C8E-7758-55DD-3B0B-9A66F79A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579"/>
            <a:ext cx="7941921" cy="487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325F6-EF76-69CE-4FED-1455104C8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18" y="843107"/>
            <a:ext cx="4393982" cy="54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9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9C53-17FD-C50B-BE7F-6EB61A3A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Step Run-Selection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78F1183-13CF-A485-F432-65224C0F9D5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980400" y="1332000"/>
            <a:ext cx="4975200" cy="497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E57E1-033E-3D74-D9B9-4FFFDAFF7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18457D7-4642-270D-5A83-D013D5425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6206568" cy="4729348"/>
          </a:xfrm>
        </p:spPr>
        <p:txBody>
          <a:bodyPr/>
          <a:lstStyle/>
          <a:p>
            <a:r>
              <a:rPr lang="en-US" dirty="0"/>
              <a:t>We perform a set high level data processing on each run and classify the quality of the data based on what criteria it meets</a:t>
            </a:r>
          </a:p>
          <a:p>
            <a:r>
              <a:rPr lang="en-US" dirty="0"/>
              <a:t>In total there are 57 properties of the data that we look at and slot it into… We need to meet all/most conditions.</a:t>
            </a:r>
          </a:p>
          <a:p>
            <a:pPr lvl="1"/>
            <a:r>
              <a:rPr lang="en-US" dirty="0"/>
              <a:t>Gold : Perfect as good as its going to get, All crates on and enough PMTs are working.</a:t>
            </a:r>
          </a:p>
          <a:p>
            <a:pPr lvl="1"/>
            <a:r>
              <a:rPr lang="en-US" dirty="0"/>
              <a:t>Silver: Good… but more offline channels than gold</a:t>
            </a:r>
          </a:p>
          <a:p>
            <a:pPr lvl="1"/>
            <a:r>
              <a:rPr lang="en-US" dirty="0"/>
              <a:t>Bronze: Crate off? No worries just not too many please.</a:t>
            </a:r>
          </a:p>
          <a:p>
            <a:pPr lvl="1"/>
            <a:r>
              <a:rPr lang="en-US" dirty="0"/>
              <a:t>Nickel : Is the detector on and not going crazy? Cool!</a:t>
            </a:r>
          </a:p>
          <a:p>
            <a:pPr marL="0" indent="0">
              <a:buNone/>
            </a:pPr>
            <a:r>
              <a:rPr lang="en-US" dirty="0"/>
              <a:t>N.B. – this is a gross over simplification.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21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FAFA-7A16-4A7B-C50D-3A9CF04C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coverage determines most of it?.... Yes… but also no.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75ADE-E8FA-F240-F168-C22FAE448A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28600" lvl="1" indent="0">
              <a:buNone/>
            </a:pPr>
            <a:r>
              <a:rPr lang="en-US" dirty="0"/>
              <a:t>Gold/Silver/Bronze/Nickel largely fall into </a:t>
            </a:r>
            <a:r>
              <a:rPr lang="en-US" dirty="0" err="1"/>
              <a:t>dqhl</a:t>
            </a:r>
            <a:r>
              <a:rPr lang="en-US" dirty="0"/>
              <a:t> differences.</a:t>
            </a:r>
          </a:p>
          <a:p>
            <a:pPr lvl="1"/>
            <a:r>
              <a:rPr lang="en-US" dirty="0" err="1"/>
              <a:t>dqhl</a:t>
            </a:r>
            <a:r>
              <a:rPr lang="en-US" dirty="0"/>
              <a:t> – data quality high level</a:t>
            </a:r>
          </a:p>
          <a:p>
            <a:pPr lvl="2"/>
            <a:r>
              <a:rPr lang="en-US" dirty="0"/>
              <a:t>Are trigger rates normal?</a:t>
            </a:r>
          </a:p>
          <a:p>
            <a:pPr lvl="3"/>
            <a:r>
              <a:rPr lang="en-US" dirty="0"/>
              <a:t>Are we above pulse GT… (10Hz)</a:t>
            </a:r>
          </a:p>
          <a:p>
            <a:pPr lvl="2"/>
            <a:r>
              <a:rPr lang="en-US" dirty="0"/>
              <a:t>Is timing in the detector alright?</a:t>
            </a:r>
          </a:p>
          <a:p>
            <a:pPr lvl="3"/>
            <a:r>
              <a:rPr lang="en-US" dirty="0"/>
              <a:t>Is the clock ticking? </a:t>
            </a:r>
            <a:br>
              <a:rPr lang="en-US" dirty="0"/>
            </a:br>
            <a:r>
              <a:rPr lang="en-US" dirty="0"/>
              <a:t>Do we see any large clock jumps?</a:t>
            </a:r>
          </a:p>
          <a:p>
            <a:pPr lvl="2"/>
            <a:r>
              <a:rPr lang="en-US" dirty="0"/>
              <a:t>Do we have enough PMTs on?</a:t>
            </a:r>
          </a:p>
          <a:p>
            <a:pPr lvl="3"/>
            <a:r>
              <a:rPr lang="en-US" dirty="0"/>
              <a:t>Are any crates off?</a:t>
            </a:r>
          </a:p>
          <a:p>
            <a:pPr lvl="3"/>
            <a:r>
              <a:rPr lang="en-US" dirty="0"/>
              <a:t>Are there any panel gaps that are too large?</a:t>
            </a:r>
            <a:br>
              <a:rPr lang="en-US" dirty="0"/>
            </a:br>
            <a:endParaRPr lang="en-US" dirty="0"/>
          </a:p>
          <a:p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BD686-1E23-2440-4A4E-FC64E0C01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EEF242-3A7B-A7ED-12C9-C8290555984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8637BD2-2692-16D5-6E84-00CE173A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400" y="1332000"/>
            <a:ext cx="4975200" cy="49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03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16E5C-FEA7-10F2-C032-F20B61AC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coverage determines most of it?.... Yes… but also no…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DCC6E-EFB4-0892-A2CA-92487BB9F6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Some flags can cause us to fail runs outright…</a:t>
            </a:r>
          </a:p>
          <a:p>
            <a:r>
              <a:rPr lang="en-US" dirty="0"/>
              <a:t>Detector state</a:t>
            </a:r>
          </a:p>
          <a:p>
            <a:pPr lvl="1"/>
            <a:r>
              <a:rPr lang="en-US" dirty="0"/>
              <a:t>Do we have blind flashers?</a:t>
            </a:r>
          </a:p>
          <a:p>
            <a:pPr lvl="1"/>
            <a:r>
              <a:rPr lang="en-US" dirty="0"/>
              <a:t>Is data being written in an orderly manner?</a:t>
            </a:r>
          </a:p>
          <a:p>
            <a:pPr lvl="1"/>
            <a:r>
              <a:rPr lang="en-US" dirty="0"/>
              <a:t>Is data piling up on the FECs?</a:t>
            </a:r>
          </a:p>
          <a:p>
            <a:pPr lvl="1"/>
            <a:r>
              <a:rPr lang="en-US" dirty="0"/>
              <a:t>Is the detector able to count properly</a:t>
            </a:r>
          </a:p>
          <a:p>
            <a:pPr lvl="1"/>
            <a:r>
              <a:rPr lang="en-US" dirty="0"/>
              <a:t>Are the FECs able to see the correct global trigger number.</a:t>
            </a:r>
          </a:p>
          <a:p>
            <a:pPr lvl="1"/>
            <a:r>
              <a:rPr lang="en-US" dirty="0"/>
              <a:t>Are there any critical alarms active?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C2D4A5-7FB4-9040-82D6-8913775707CA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980400" y="1332000"/>
            <a:ext cx="4975200" cy="497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FC9B3-4104-59F9-9F5A-5038280C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51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8CFC-FA20-BD90-A18D-C4621500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1334750" cy="627189"/>
          </a:xfrm>
        </p:spPr>
        <p:txBody>
          <a:bodyPr/>
          <a:lstStyle/>
          <a:p>
            <a:r>
              <a:rPr lang="en-US" dirty="0"/>
              <a:t>So coverage determines most of it… fine… it’s a big part but still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89265-0F6F-786E-319A-D3C6589960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Did any crates randomly stop talking to the builder?</a:t>
            </a:r>
          </a:p>
          <a:p>
            <a:r>
              <a:rPr lang="en-US" dirty="0"/>
              <a:t>Is the run longer than 30 minutes</a:t>
            </a:r>
          </a:p>
          <a:p>
            <a:r>
              <a:rPr lang="en-US" dirty="0"/>
              <a:t>Is anyone on deck… hitting things?</a:t>
            </a:r>
          </a:p>
          <a:p>
            <a:r>
              <a:rPr lang="en-US" dirty="0"/>
              <a:t>Does the run belong to a </a:t>
            </a:r>
            <a:r>
              <a:rPr lang="en-US" dirty="0" err="1"/>
              <a:t>runtype</a:t>
            </a:r>
            <a:r>
              <a:rPr lang="en-US" dirty="0"/>
              <a:t> that should not be used for physics.</a:t>
            </a:r>
          </a:p>
          <a:p>
            <a:r>
              <a:rPr lang="en-US" dirty="0"/>
              <a:t>Do we see too many muon like events?</a:t>
            </a:r>
          </a:p>
          <a:p>
            <a:r>
              <a:rPr lang="en-US" dirty="0"/>
              <a:t>Did any FECs have an identity crisis?</a:t>
            </a:r>
          </a:p>
          <a:p>
            <a:r>
              <a:rPr lang="en-US" dirty="0"/>
              <a:t>Does someone just not think the run should pass for reasons they note in the shift report?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F1CA1-2AE7-1178-D91A-7E5B5B16F4D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B20E6-AADE-F4C9-0978-DB40C45EF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20200227_144918.jpg" descr="20200227_144918.jpg">
            <a:extLst>
              <a:ext uri="{FF2B5EF4-FFF2-40B4-BE49-F238E27FC236}">
                <a16:creationId xmlns:a16="http://schemas.microsoft.com/office/drawing/2014/main" id="{A5A3C513-9A8B-41C4-CD4E-93DBB660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33" b="8809"/>
          <a:stretch>
            <a:fillRect/>
          </a:stretch>
        </p:blipFill>
        <p:spPr>
          <a:xfrm>
            <a:off x="6096000" y="1316483"/>
            <a:ext cx="8965003" cy="5335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20200227_144918.jpg" descr="20200227_144918.jpg">
            <a:extLst>
              <a:ext uri="{FF2B5EF4-FFF2-40B4-BE49-F238E27FC236}">
                <a16:creationId xmlns:a16="http://schemas.microsoft.com/office/drawing/2014/main" id="{D0FF65F7-A2D8-94E2-0982-3940B5B1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8443640" y="5421470"/>
            <a:ext cx="2374043" cy="108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20200227_144918.jpg" descr="20200227_144918.jpg">
            <a:extLst>
              <a:ext uri="{FF2B5EF4-FFF2-40B4-BE49-F238E27FC236}">
                <a16:creationId xmlns:a16="http://schemas.microsoft.com/office/drawing/2014/main" id="{1FC89565-49EB-BE0F-DC6F-81C0DF47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8443640" y="1438829"/>
            <a:ext cx="2374043" cy="108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20200227_144918.jpg" descr="20200227_144918.jpg">
            <a:extLst>
              <a:ext uri="{FF2B5EF4-FFF2-40B4-BE49-F238E27FC236}">
                <a16:creationId xmlns:a16="http://schemas.microsoft.com/office/drawing/2014/main" id="{C9BFC30A-7616-0BB1-F9AE-9AEE0EBA9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36" t="56416" r="47282" b="27381"/>
          <a:stretch>
            <a:fillRect/>
          </a:stretch>
        </p:blipFill>
        <p:spPr>
          <a:xfrm>
            <a:off x="8443640" y="2537181"/>
            <a:ext cx="2374043" cy="10893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0D5F25CD-389E-4B13-5D0C-D919879D0016}"/>
              </a:ext>
            </a:extLst>
          </p:cNvPr>
          <p:cNvSpPr/>
          <p:nvPr/>
        </p:nvSpPr>
        <p:spPr>
          <a:xfrm>
            <a:off x="7484882" y="2960016"/>
            <a:ext cx="3063712" cy="867266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Im</a:t>
            </a:r>
            <a:r>
              <a:rPr lang="en-US" dirty="0"/>
              <a:t> the FEC in 12/8 and I’m going to be a issue!</a:t>
            </a:r>
          </a:p>
        </p:txBody>
      </p:sp>
    </p:spTree>
    <p:extLst>
      <p:ext uri="{BB962C8B-B14F-4D97-AF65-F5344CB8AC3E}">
        <p14:creationId xmlns:p14="http://schemas.microsoft.com/office/powerpoint/2010/main" val="978728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981A-DED0-DCBD-2AF0-A13B96EB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that cause bad runs… Example 1 : PMT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6C25F-147B-8D73-A0EF-A98E54CCE6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PMTs breakdown, they typically produce a lot of light in the detector, and a large amount of events.</a:t>
            </a:r>
          </a:p>
          <a:p>
            <a:r>
              <a:rPr lang="en-US" dirty="0"/>
              <a:t>This is ok and can be classified, if it’s a short burst.</a:t>
            </a:r>
          </a:p>
          <a:p>
            <a:r>
              <a:rPr lang="en-US" dirty="0"/>
              <a:t>Can raise an alarm</a:t>
            </a:r>
          </a:p>
          <a:p>
            <a:pPr lvl="1"/>
            <a:r>
              <a:rPr lang="en-US" dirty="0"/>
              <a:t>Channel/daughterboard/slot going offline gets flagged </a:t>
            </a:r>
            <a:r>
              <a:rPr lang="en-US" dirty="0" err="1"/>
              <a:t>daq</a:t>
            </a:r>
            <a:r>
              <a:rPr lang="en-US" dirty="0"/>
              <a:t> side</a:t>
            </a:r>
          </a:p>
          <a:p>
            <a:pPr lvl="1"/>
            <a:r>
              <a:rPr lang="en-US" dirty="0"/>
              <a:t>Sustained bursts can flood front end electronics, causing </a:t>
            </a:r>
            <a:r>
              <a:rPr lang="en-US" dirty="0" err="1"/>
              <a:t>daq</a:t>
            </a:r>
            <a:r>
              <a:rPr lang="en-US" dirty="0"/>
              <a:t> alarms</a:t>
            </a:r>
          </a:p>
          <a:p>
            <a:pPr lvl="1"/>
            <a:r>
              <a:rPr lang="en-US" dirty="0"/>
              <a:t>Breakdowns can look like Muons, No… we didn’t get 1000 muons in a few seconds.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Short_bd">
            <a:hlinkClick r:id="" action="ppaction://media"/>
            <a:extLst>
              <a:ext uri="{FF2B5EF4-FFF2-40B4-BE49-F238E27FC236}">
                <a16:creationId xmlns:a16="http://schemas.microsoft.com/office/drawing/2014/main" id="{38E5D503-2DBB-5A9D-3DF5-AFAF100FF93F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0" y="1776074"/>
            <a:ext cx="6244615" cy="351189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005AC-21C4-5BDE-5AF9-BCE6FE63D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28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455D-0549-E523-55C7-ACF2C121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that cause bad runs… Example 2 : Bad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14965-3250-9130-B8B4-E96DC1D9D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5267815" cy="3430806"/>
          </a:xfrm>
        </p:spPr>
        <p:txBody>
          <a:bodyPr/>
          <a:lstStyle/>
          <a:p>
            <a:r>
              <a:rPr lang="en-US" dirty="0"/>
              <a:t>It is possible for a Front End Card to ‘forget’ where it is in the detector.</a:t>
            </a:r>
          </a:p>
          <a:p>
            <a:pPr lvl="1"/>
            <a:r>
              <a:rPr lang="en-US" dirty="0"/>
              <a:t>This can be due to a failing component on the card that causes its ‘reset on power on’ circuit to fire.</a:t>
            </a:r>
          </a:p>
          <a:p>
            <a:pPr lvl="1"/>
            <a:r>
              <a:rPr lang="en-US" dirty="0"/>
              <a:t>The builder is able to tell when this happens and produces an alarm.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4426B-5A0D-02FD-9F92-59D0AAECF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20200227_144918.jpg" descr="20200227_144918.jpg">
            <a:extLst>
              <a:ext uri="{FF2B5EF4-FFF2-40B4-BE49-F238E27FC236}">
                <a16:creationId xmlns:a16="http://schemas.microsoft.com/office/drawing/2014/main" id="{D87FC62A-BD4E-589F-C0F4-4D540E04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33" b="8809"/>
          <a:stretch>
            <a:fillRect/>
          </a:stretch>
        </p:blipFill>
        <p:spPr>
          <a:xfrm>
            <a:off x="6096000" y="1442852"/>
            <a:ext cx="8965003" cy="533577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6A0493A-A9C9-3E52-8C24-80EAE9D5BDD9}"/>
              </a:ext>
            </a:extLst>
          </p:cNvPr>
          <p:cNvSpPr/>
          <p:nvPr/>
        </p:nvSpPr>
        <p:spPr>
          <a:xfrm>
            <a:off x="7484882" y="2960016"/>
            <a:ext cx="3063712" cy="867266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Im</a:t>
            </a:r>
            <a:r>
              <a:rPr lang="en-US" dirty="0"/>
              <a:t> the FEC in 12/8 and </a:t>
            </a:r>
            <a:r>
              <a:rPr lang="en-US" dirty="0" err="1"/>
              <a:t>Im</a:t>
            </a:r>
            <a:r>
              <a:rPr lang="en-US" dirty="0"/>
              <a:t> suddenly going to tell the builder </a:t>
            </a:r>
            <a:r>
              <a:rPr lang="en-US" dirty="0" err="1"/>
              <a:t>im</a:t>
            </a:r>
            <a:r>
              <a:rPr lang="en-US" dirty="0"/>
              <a:t> actually in 0/0</a:t>
            </a:r>
          </a:p>
        </p:txBody>
      </p:sp>
    </p:spTree>
    <p:extLst>
      <p:ext uri="{BB962C8B-B14F-4D97-AF65-F5344CB8AC3E}">
        <p14:creationId xmlns:p14="http://schemas.microsoft.com/office/powerpoint/2010/main" val="4123134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66CD-A34C-E5C0-A2D8-A8757BAF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84" y="705964"/>
            <a:ext cx="11287616" cy="627189"/>
          </a:xfrm>
        </p:spPr>
        <p:txBody>
          <a:bodyPr/>
          <a:lstStyle/>
          <a:p>
            <a:r>
              <a:rPr lang="en-US" dirty="0"/>
              <a:t>Things that cause bad runs… Example 3 : Mega bundles go bad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1A16D7-ACBB-140B-3BCF-E02B656B9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457" y="1633167"/>
            <a:ext cx="6059935" cy="43761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A791A-F02E-0EBB-A49A-847D07163C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8860" y="1442852"/>
            <a:ext cx="5267815" cy="52094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a front end card produces a  PMT ‘mega-bundle’ which makes no sense, the builder will raise an alarm, typically like the previous example, flagging bad data.</a:t>
            </a:r>
          </a:p>
          <a:p>
            <a:r>
              <a:rPr lang="en-US" dirty="0"/>
              <a:t>Typically words 1 and 3 are vital and will cause most of the issues if there are any</a:t>
            </a:r>
          </a:p>
          <a:p>
            <a:pPr lvl="1"/>
            <a:r>
              <a:rPr lang="en-US" dirty="0"/>
              <a:t>Huge GTID jumps get flagged, if it occurs too much, the run will fail.</a:t>
            </a:r>
          </a:p>
          <a:p>
            <a:r>
              <a:rPr lang="en-US" dirty="0"/>
              <a:t>Can occur both front end and transferring information from the FEC to the XL3 to the builder.</a:t>
            </a:r>
          </a:p>
          <a:p>
            <a:r>
              <a:rPr lang="en-US" dirty="0"/>
              <a:t>If a FEC doesn’t receive a Sync16 or Sync24 flag it means the FEC is not recording GTID correctly data will go out of sync with respect o the detector – it will cause issues and gets flagged. 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526D3-440E-A4D9-1B2F-5B41F01E2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5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3A74-5112-D7DF-BDF6-F64E8E38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Selection – The on going task for a mature DAQ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58FE-4EB9-F4EA-FD00-630A06D420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Run Selection and Data Quality monitoring is a on-going task</a:t>
            </a:r>
          </a:p>
          <a:p>
            <a:r>
              <a:rPr lang="en-US" dirty="0"/>
              <a:t>It changes as we uncover new and interesting ways we can define how good data is and what the DAQ does.</a:t>
            </a:r>
          </a:p>
          <a:p>
            <a:r>
              <a:rPr lang="en-US" dirty="0"/>
              <a:t>The local team is tasked with not only uptime, but producing analyzable data!</a:t>
            </a:r>
          </a:p>
          <a:p>
            <a:pPr lvl="1"/>
            <a:r>
              <a:rPr lang="en-US" dirty="0"/>
              <a:t>The largest challenge we face is that of PMT coverage, and is completely dominated by environmental factors and our ability to mitigate it.</a:t>
            </a:r>
          </a:p>
          <a:p>
            <a:pPr lvl="1"/>
            <a:r>
              <a:rPr lang="en-US" dirty="0"/>
              <a:t>The underground environment is harsh on electronics.</a:t>
            </a:r>
          </a:p>
          <a:p>
            <a:pPr lvl="1"/>
            <a:r>
              <a:rPr lang="en-US" dirty="0"/>
              <a:t>The electronics is being pushed beyond its intended operation from SNO, which has, produced new and ‘interesting’ failure modes which require sometimes innovative solutions.</a:t>
            </a:r>
          </a:p>
          <a:p>
            <a:pPr lvl="1"/>
            <a:r>
              <a:rPr lang="en-US" dirty="0"/>
              <a:t>Electronics older than many in this room is also a reality we need to deal with.</a:t>
            </a:r>
          </a:p>
          <a:p>
            <a:r>
              <a:rPr lang="en-US" dirty="0"/>
              <a:t>SNO+ has produced a flurry of publications over its run time thus far!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6ABBB-F02C-2CC0-9AD7-4E790857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6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DC87-F58F-F280-1821-3A3568DD8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A5748-A097-9826-D3AE-3E1F1FBE01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Multi-Purpose neutrino physics detector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Solar neutrinos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Reactor neutrinos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Geoneutrinos</a:t>
            </a:r>
          </a:p>
          <a:p>
            <a:pPr>
              <a:lnSpc>
                <a:spcPct val="120000"/>
              </a:lnSpc>
            </a:pPr>
            <a:r>
              <a:rPr lang="en-US" dirty="0"/>
              <a:t>Primary goal is a </a:t>
            </a:r>
            <a:r>
              <a:rPr lang="en-US" dirty="0" err="1"/>
              <a:t>neutrinoless</a:t>
            </a:r>
            <a:r>
              <a:rPr lang="en-US" dirty="0"/>
              <a:t> double beta decay search using Tellurium-130</a:t>
            </a:r>
          </a:p>
          <a:p>
            <a:pPr lvl="1">
              <a:lnSpc>
                <a:spcPct val="120000"/>
              </a:lnSpc>
            </a:pPr>
            <a:r>
              <a:rPr lang="en-US" baseline="30000" dirty="0"/>
              <a:t>130</a:t>
            </a:r>
            <a:r>
              <a:rPr lang="en-US" dirty="0"/>
              <a:t>Te selected for favorable Q value (2.53MeV)</a:t>
            </a:r>
            <a:br>
              <a:rPr lang="en-US" dirty="0"/>
            </a:br>
            <a:r>
              <a:rPr lang="en-US" dirty="0"/>
              <a:t> and natural abundance (</a:t>
            </a:r>
            <a:r>
              <a:rPr lang="en-CA" dirty="0"/>
              <a:t>34.08%)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3.9 T of natural Tellurium, 1.3 T of target isotope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Double beta lifetime measurement</a:t>
            </a:r>
            <a:br>
              <a:rPr lang="en-US" dirty="0"/>
            </a:br>
            <a:r>
              <a:rPr lang="en-US" dirty="0"/>
              <a:t>T</a:t>
            </a:r>
            <a:r>
              <a:rPr lang="en-US" baseline="-25000" dirty="0"/>
              <a:t>1/2</a:t>
            </a:r>
            <a:r>
              <a:rPr lang="en-US" dirty="0"/>
              <a:t> ~8.2x10</a:t>
            </a:r>
            <a:r>
              <a:rPr lang="en-US" baseline="30000" dirty="0"/>
              <a:t>20</a:t>
            </a:r>
            <a:r>
              <a:rPr lang="en-US" dirty="0"/>
              <a:t> years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Neutrinoless</a:t>
            </a:r>
            <a:r>
              <a:rPr lang="en-US" dirty="0"/>
              <a:t> double beta decay mode 5 year sensitivity target of  T</a:t>
            </a:r>
            <a:r>
              <a:rPr lang="en-US" baseline="-25000" dirty="0"/>
              <a:t>1/2</a:t>
            </a:r>
            <a:r>
              <a:rPr lang="en-US" dirty="0"/>
              <a:t> ~2.1x10</a:t>
            </a:r>
            <a:r>
              <a:rPr lang="en-US" baseline="30000" dirty="0"/>
              <a:t>26</a:t>
            </a:r>
            <a:r>
              <a:rPr lang="en-US" dirty="0"/>
              <a:t>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13646-4EE5-A90C-F6C3-995F621D0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1F58E894-08E6-2F4A-F328-9F579542ED9A}"/>
              </a:ext>
            </a:extLst>
          </p:cNvPr>
          <p:cNvGrpSpPr/>
          <p:nvPr/>
        </p:nvGrpSpPr>
        <p:grpSpPr>
          <a:xfrm>
            <a:off x="6096000" y="238245"/>
            <a:ext cx="2741895" cy="2409214"/>
            <a:chOff x="0" y="0"/>
            <a:chExt cx="2741893" cy="2409212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B935EC21-AC93-6D45-4A00-E4A72AA1BA96}"/>
                </a:ext>
              </a:extLst>
            </p:cNvPr>
            <p:cNvSpPr/>
            <p:nvPr/>
          </p:nvSpPr>
          <p:spPr>
            <a:xfrm>
              <a:off x="290723" y="840169"/>
              <a:ext cx="356201" cy="356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61A347B4-0A89-2870-0663-5D07575F3EB8}"/>
                </a:ext>
              </a:extLst>
            </p:cNvPr>
            <p:cNvSpPr/>
            <p:nvPr/>
          </p:nvSpPr>
          <p:spPr>
            <a:xfrm>
              <a:off x="540762" y="840169"/>
              <a:ext cx="356202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48ACA0B5-6D97-10B5-499E-770563B0E9DD}"/>
                </a:ext>
              </a:extLst>
            </p:cNvPr>
            <p:cNvSpPr/>
            <p:nvPr/>
          </p:nvSpPr>
          <p:spPr>
            <a:xfrm>
              <a:off x="483061" y="599746"/>
              <a:ext cx="356201" cy="356202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039F5892-2FA5-1EAB-5DA9-2DAB954925C7}"/>
                </a:ext>
              </a:extLst>
            </p:cNvPr>
            <p:cNvSpPr/>
            <p:nvPr/>
          </p:nvSpPr>
          <p:spPr>
            <a:xfrm>
              <a:off x="290723" y="1321013"/>
              <a:ext cx="356201" cy="356202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16A85E09-FA96-4093-07A8-24CF8A05A4AC}"/>
                </a:ext>
              </a:extLst>
            </p:cNvPr>
            <p:cNvSpPr/>
            <p:nvPr/>
          </p:nvSpPr>
          <p:spPr>
            <a:xfrm>
              <a:off x="233021" y="1114250"/>
              <a:ext cx="356202" cy="356202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E77E2DA0-A9EF-0E3B-BB69-591227867AC4}"/>
                </a:ext>
              </a:extLst>
            </p:cNvPr>
            <p:cNvSpPr/>
            <p:nvPr/>
          </p:nvSpPr>
          <p:spPr>
            <a:xfrm>
              <a:off x="67318" y="840169"/>
              <a:ext cx="356201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3A92B471-CC01-D496-B82B-F6CAE38528A8}"/>
                </a:ext>
              </a:extLst>
            </p:cNvPr>
            <p:cNvSpPr/>
            <p:nvPr/>
          </p:nvSpPr>
          <p:spPr>
            <a:xfrm>
              <a:off x="233021" y="599746"/>
              <a:ext cx="356202" cy="356202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317F1D05-27ED-A6A8-8DBF-031F06B74FD4}"/>
                </a:ext>
              </a:extLst>
            </p:cNvPr>
            <p:cNvSpPr/>
            <p:nvPr/>
          </p:nvSpPr>
          <p:spPr>
            <a:xfrm>
              <a:off x="680395" y="960380"/>
              <a:ext cx="356201" cy="356202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3E68E87F-675C-C29F-6341-807E1C508B6C}"/>
                </a:ext>
              </a:extLst>
            </p:cNvPr>
            <p:cNvSpPr/>
            <p:nvPr/>
          </p:nvSpPr>
          <p:spPr>
            <a:xfrm>
              <a:off x="0" y="1224845"/>
              <a:ext cx="356201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E74EBB29-3D84-BF9C-FDDD-73BB82E174C7}"/>
                </a:ext>
              </a:extLst>
            </p:cNvPr>
            <p:cNvSpPr/>
            <p:nvPr/>
          </p:nvSpPr>
          <p:spPr>
            <a:xfrm>
              <a:off x="67318" y="960380"/>
              <a:ext cx="356201" cy="356202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46F1F585-2CD4-5FBF-1F3E-C184B332F033}"/>
                </a:ext>
              </a:extLst>
            </p:cNvPr>
            <p:cNvSpPr/>
            <p:nvPr/>
          </p:nvSpPr>
          <p:spPr>
            <a:xfrm>
              <a:off x="540762" y="1224845"/>
              <a:ext cx="356202" cy="356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5B099986-D751-9B25-A8A7-18F24016CB01}"/>
                </a:ext>
              </a:extLst>
            </p:cNvPr>
            <p:cNvSpPr/>
            <p:nvPr/>
          </p:nvSpPr>
          <p:spPr>
            <a:xfrm>
              <a:off x="831485" y="1032507"/>
              <a:ext cx="356202" cy="356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680A6F50-F720-9E19-FBDA-18F389A67570}"/>
                </a:ext>
              </a:extLst>
            </p:cNvPr>
            <p:cNvSpPr/>
            <p:nvPr/>
          </p:nvSpPr>
          <p:spPr>
            <a:xfrm>
              <a:off x="290723" y="1465267"/>
              <a:ext cx="356201" cy="356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258A36D4-9CB2-DB5B-8EA5-057CF6DC2F8B}"/>
                </a:ext>
              </a:extLst>
            </p:cNvPr>
            <p:cNvSpPr/>
            <p:nvPr/>
          </p:nvSpPr>
          <p:spPr>
            <a:xfrm>
              <a:off x="752334" y="710341"/>
              <a:ext cx="356201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22C39FE-3FFD-0513-15CF-69762396A0F4}"/>
                </a:ext>
              </a:extLst>
            </p:cNvPr>
            <p:cNvSpPr/>
            <p:nvPr/>
          </p:nvSpPr>
          <p:spPr>
            <a:xfrm>
              <a:off x="843318" y="1224845"/>
              <a:ext cx="356202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2E6B2F13-F38E-560F-CD62-2C43D81AF1B9}"/>
                </a:ext>
              </a:extLst>
            </p:cNvPr>
            <p:cNvSpPr/>
            <p:nvPr/>
          </p:nvSpPr>
          <p:spPr>
            <a:xfrm>
              <a:off x="483061" y="1032507"/>
              <a:ext cx="356201" cy="356201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824E4A60-4214-7368-BB28-2B8F49F10237}"/>
                </a:ext>
              </a:extLst>
            </p:cNvPr>
            <p:cNvSpPr/>
            <p:nvPr/>
          </p:nvSpPr>
          <p:spPr>
            <a:xfrm>
              <a:off x="540762" y="1465267"/>
              <a:ext cx="356202" cy="356201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0CE76BDA-478C-83DB-98F3-46AD903347B5}"/>
                </a:ext>
              </a:extLst>
            </p:cNvPr>
            <p:cNvSpPr/>
            <p:nvPr/>
          </p:nvSpPr>
          <p:spPr>
            <a:xfrm flipV="1">
              <a:off x="1043245" y="185660"/>
              <a:ext cx="1189358" cy="67608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B60C35F6-469A-0F4D-0B65-6C293297855B}"/>
                </a:ext>
              </a:extLst>
            </p:cNvPr>
            <p:cNvSpPr/>
            <p:nvPr/>
          </p:nvSpPr>
          <p:spPr>
            <a:xfrm>
              <a:off x="1067287" y="1434012"/>
              <a:ext cx="1142634" cy="676546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B929C21A-AB14-0361-732E-3579A1B9254E}"/>
                </a:ext>
              </a:extLst>
            </p:cNvPr>
            <p:cNvSpPr/>
            <p:nvPr/>
          </p:nvSpPr>
          <p:spPr>
            <a:xfrm>
              <a:off x="1052861" y="866615"/>
              <a:ext cx="138945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25A752E9-0E20-9CDB-5543-234890C7D2FE}"/>
                </a:ext>
              </a:extLst>
            </p:cNvPr>
            <p:cNvSpPr/>
            <p:nvPr/>
          </p:nvSpPr>
          <p:spPr>
            <a:xfrm>
              <a:off x="1052861" y="1419586"/>
              <a:ext cx="138945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AD8CBB46-4159-B4E6-F184-94B8FD725F7E}"/>
                </a:ext>
              </a:extLst>
            </p:cNvPr>
            <p:cNvSpPr/>
            <p:nvPr/>
          </p:nvSpPr>
          <p:spPr>
            <a:xfrm>
              <a:off x="2254973" y="84109"/>
              <a:ext cx="171835" cy="17183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5C5B2270-6032-D49E-1D05-A71E1A7C8160}"/>
                </a:ext>
              </a:extLst>
            </p:cNvPr>
            <p:cNvSpPr/>
            <p:nvPr/>
          </p:nvSpPr>
          <p:spPr>
            <a:xfrm>
              <a:off x="2197272" y="2072408"/>
              <a:ext cx="171834" cy="17183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Equation">
                  <a:extLst>
                    <a:ext uri="{FF2B5EF4-FFF2-40B4-BE49-F238E27FC236}">
                      <a16:creationId xmlns:a16="http://schemas.microsoft.com/office/drawing/2014/main" id="{6B45C04F-CA45-CDA1-2DF6-FD151382C74F}"/>
                    </a:ext>
                  </a:extLst>
                </p:cNvPr>
                <p:cNvSpPr txBox="1"/>
                <p:nvPr/>
              </p:nvSpPr>
              <p:spPr>
                <a:xfrm>
                  <a:off x="2574253" y="778140"/>
                  <a:ext cx="167641" cy="1752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sz="3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Equation">
                  <a:extLst>
                    <a:ext uri="{FF2B5EF4-FFF2-40B4-BE49-F238E27FC236}">
                      <a16:creationId xmlns:a16="http://schemas.microsoft.com/office/drawing/2014/main" id="{6B45C04F-CA45-CDA1-2DF6-FD151382C7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253" y="778140"/>
                  <a:ext cx="167641" cy="175261"/>
                </a:xfrm>
                <a:prstGeom prst="rect">
                  <a:avLst/>
                </a:prstGeom>
                <a:blipFill>
                  <a:blip r:embed="rId2"/>
                  <a:stretch>
                    <a:fillRect l="-50000" r="-71429" b="-157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Equation">
                  <a:extLst>
                    <a:ext uri="{FF2B5EF4-FFF2-40B4-BE49-F238E27FC236}">
                      <a16:creationId xmlns:a16="http://schemas.microsoft.com/office/drawing/2014/main" id="{23F30457-766A-5E54-FFCB-91D22F50D82A}"/>
                    </a:ext>
                  </a:extLst>
                </p:cNvPr>
                <p:cNvSpPr txBox="1"/>
                <p:nvPr/>
              </p:nvSpPr>
              <p:spPr>
                <a:xfrm>
                  <a:off x="2574253" y="1376872"/>
                  <a:ext cx="167641" cy="1752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sz="3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Equation">
                  <a:extLst>
                    <a:ext uri="{FF2B5EF4-FFF2-40B4-BE49-F238E27FC236}">
                      <a16:creationId xmlns:a16="http://schemas.microsoft.com/office/drawing/2014/main" id="{23F30457-766A-5E54-FFCB-91D22F50D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253" y="1376872"/>
                  <a:ext cx="167641" cy="175261"/>
                </a:xfrm>
                <a:prstGeom prst="rect">
                  <a:avLst/>
                </a:prstGeom>
                <a:blipFill>
                  <a:blip r:embed="rId3"/>
                  <a:stretch>
                    <a:fillRect l="-50000" r="-71429" b="-14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Equation">
                  <a:extLst>
                    <a:ext uri="{FF2B5EF4-FFF2-40B4-BE49-F238E27FC236}">
                      <a16:creationId xmlns:a16="http://schemas.microsoft.com/office/drawing/2014/main" id="{DF2FD3DF-CF1F-8FF9-371F-D967B45470D1}"/>
                    </a:ext>
                  </a:extLst>
                </p:cNvPr>
                <p:cNvSpPr txBox="1"/>
                <p:nvPr/>
              </p:nvSpPr>
              <p:spPr>
                <a:xfrm>
                  <a:off x="2480009" y="0"/>
                  <a:ext cx="211456" cy="3368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3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Equation">
                  <a:extLst>
                    <a:ext uri="{FF2B5EF4-FFF2-40B4-BE49-F238E27FC236}">
                      <a16:creationId xmlns:a16="http://schemas.microsoft.com/office/drawing/2014/main" id="{DF2FD3DF-CF1F-8FF9-371F-D967B45470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0009" y="0"/>
                  <a:ext cx="211456" cy="336805"/>
                </a:xfrm>
                <a:prstGeom prst="rect">
                  <a:avLst/>
                </a:prstGeom>
                <a:blipFill>
                  <a:blip r:embed="rId4"/>
                  <a:stretch>
                    <a:fillRect l="-77778" r="-83333" b="-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Equation">
                  <a:extLst>
                    <a:ext uri="{FF2B5EF4-FFF2-40B4-BE49-F238E27FC236}">
                      <a16:creationId xmlns:a16="http://schemas.microsoft.com/office/drawing/2014/main" id="{A3DA3FCE-5ABF-0E83-18F8-F8C1B134D7A0}"/>
                    </a:ext>
                  </a:extLst>
                </p:cNvPr>
                <p:cNvSpPr txBox="1"/>
                <p:nvPr/>
              </p:nvSpPr>
              <p:spPr>
                <a:xfrm>
                  <a:off x="2398265" y="2072408"/>
                  <a:ext cx="211456" cy="3368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3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Equation">
                  <a:extLst>
                    <a:ext uri="{FF2B5EF4-FFF2-40B4-BE49-F238E27FC236}">
                      <a16:creationId xmlns:a16="http://schemas.microsoft.com/office/drawing/2014/main" id="{A3DA3FCE-5ABF-0E83-18F8-F8C1B134D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8265" y="2072408"/>
                  <a:ext cx="211456" cy="336805"/>
                </a:xfrm>
                <a:prstGeom prst="rect">
                  <a:avLst/>
                </a:prstGeom>
                <a:blipFill>
                  <a:blip r:embed="rId5"/>
                  <a:stretch>
                    <a:fillRect l="-72222" r="-83333" b="-75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2791CE4A-B078-124A-0CA6-B91421FED2A0}"/>
              </a:ext>
            </a:extLst>
          </p:cNvPr>
          <p:cNvGrpSpPr/>
          <p:nvPr/>
        </p:nvGrpSpPr>
        <p:grpSpPr>
          <a:xfrm>
            <a:off x="8964055" y="263645"/>
            <a:ext cx="2746184" cy="2460277"/>
            <a:chOff x="0" y="0"/>
            <a:chExt cx="2746183" cy="2460275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7B6C3830-886D-0D98-5A66-ED74583DBC93}"/>
                </a:ext>
              </a:extLst>
            </p:cNvPr>
            <p:cNvSpPr/>
            <p:nvPr/>
          </p:nvSpPr>
          <p:spPr>
            <a:xfrm>
              <a:off x="296311" y="856318"/>
              <a:ext cx="363049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26125E48-8C60-1BD8-6C3C-13C790329674}"/>
                </a:ext>
              </a:extLst>
            </p:cNvPr>
            <p:cNvSpPr/>
            <p:nvPr/>
          </p:nvSpPr>
          <p:spPr>
            <a:xfrm>
              <a:off x="551156" y="856318"/>
              <a:ext cx="363049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9D09DE20-1BC7-1866-CED4-F563C09BF55C}"/>
                </a:ext>
              </a:extLst>
            </p:cNvPr>
            <p:cNvSpPr/>
            <p:nvPr/>
          </p:nvSpPr>
          <p:spPr>
            <a:xfrm>
              <a:off x="492346" y="611275"/>
              <a:ext cx="363049" cy="363048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C8F2FF50-FB6C-8C7F-3BBC-10F4398EF728}"/>
                </a:ext>
              </a:extLst>
            </p:cNvPr>
            <p:cNvSpPr/>
            <p:nvPr/>
          </p:nvSpPr>
          <p:spPr>
            <a:xfrm>
              <a:off x="296311" y="1346406"/>
              <a:ext cx="363049" cy="363048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89432D68-B76C-AF29-C2E5-22589422D1E4}"/>
                </a:ext>
              </a:extLst>
            </p:cNvPr>
            <p:cNvSpPr/>
            <p:nvPr/>
          </p:nvSpPr>
          <p:spPr>
            <a:xfrm>
              <a:off x="237500" y="1135668"/>
              <a:ext cx="363049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165E179E-BD60-D754-4076-DC41708B76FF}"/>
                </a:ext>
              </a:extLst>
            </p:cNvPr>
            <p:cNvSpPr/>
            <p:nvPr/>
          </p:nvSpPr>
          <p:spPr>
            <a:xfrm>
              <a:off x="68612" y="856318"/>
              <a:ext cx="363048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9781FFC2-0F21-A644-4D7B-4EBB054CB085}"/>
                </a:ext>
              </a:extLst>
            </p:cNvPr>
            <p:cNvSpPr/>
            <p:nvPr/>
          </p:nvSpPr>
          <p:spPr>
            <a:xfrm>
              <a:off x="237500" y="611275"/>
              <a:ext cx="363049" cy="363048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71EDF96F-827C-A7C3-6B20-42765132D0EC}"/>
                </a:ext>
              </a:extLst>
            </p:cNvPr>
            <p:cNvSpPr/>
            <p:nvPr/>
          </p:nvSpPr>
          <p:spPr>
            <a:xfrm>
              <a:off x="693473" y="978840"/>
              <a:ext cx="363049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20AA18E4-EB60-B633-7171-B9AB39C25836}"/>
                </a:ext>
              </a:extLst>
            </p:cNvPr>
            <p:cNvSpPr/>
            <p:nvPr/>
          </p:nvSpPr>
          <p:spPr>
            <a:xfrm>
              <a:off x="0" y="1248388"/>
              <a:ext cx="363048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73E0AA8D-1D60-4C37-738E-73CA21C1223D}"/>
                </a:ext>
              </a:extLst>
            </p:cNvPr>
            <p:cNvSpPr/>
            <p:nvPr/>
          </p:nvSpPr>
          <p:spPr>
            <a:xfrm>
              <a:off x="68612" y="978840"/>
              <a:ext cx="363048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DF7FD905-0934-E2D1-2DD8-5463A4C8E030}"/>
                </a:ext>
              </a:extLst>
            </p:cNvPr>
            <p:cNvSpPr/>
            <p:nvPr/>
          </p:nvSpPr>
          <p:spPr>
            <a:xfrm>
              <a:off x="551156" y="1248388"/>
              <a:ext cx="363049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6A659F46-C347-39CF-0DC7-14FACE8091C2}"/>
                </a:ext>
              </a:extLst>
            </p:cNvPr>
            <p:cNvSpPr/>
            <p:nvPr/>
          </p:nvSpPr>
          <p:spPr>
            <a:xfrm>
              <a:off x="847468" y="1052353"/>
              <a:ext cx="363049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92A0B9B-D0FA-3A29-4AE2-0479371EBF18}"/>
                </a:ext>
              </a:extLst>
            </p:cNvPr>
            <p:cNvSpPr/>
            <p:nvPr/>
          </p:nvSpPr>
          <p:spPr>
            <a:xfrm>
              <a:off x="296311" y="1493432"/>
              <a:ext cx="363049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76AF6CA-B7C5-1F02-C94D-33C343074D74}"/>
                </a:ext>
              </a:extLst>
            </p:cNvPr>
            <p:cNvSpPr/>
            <p:nvPr/>
          </p:nvSpPr>
          <p:spPr>
            <a:xfrm>
              <a:off x="766795" y="723995"/>
              <a:ext cx="363049" cy="363048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615F3493-6C2F-D244-9D89-C07A738676B6}"/>
                </a:ext>
              </a:extLst>
            </p:cNvPr>
            <p:cNvSpPr/>
            <p:nvPr/>
          </p:nvSpPr>
          <p:spPr>
            <a:xfrm>
              <a:off x="859529" y="1248388"/>
              <a:ext cx="363048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823C077A-D632-022A-181A-8248EC792887}"/>
                </a:ext>
              </a:extLst>
            </p:cNvPr>
            <p:cNvSpPr/>
            <p:nvPr/>
          </p:nvSpPr>
          <p:spPr>
            <a:xfrm>
              <a:off x="492346" y="1052353"/>
              <a:ext cx="363049" cy="36304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0" name="Circle">
              <a:extLst>
                <a:ext uri="{FF2B5EF4-FFF2-40B4-BE49-F238E27FC236}">
                  <a16:creationId xmlns:a16="http://schemas.microsoft.com/office/drawing/2014/main" id="{6CB6C716-02FB-2B70-778A-1B5D311C785F}"/>
                </a:ext>
              </a:extLst>
            </p:cNvPr>
            <p:cNvSpPr/>
            <p:nvPr/>
          </p:nvSpPr>
          <p:spPr>
            <a:xfrm>
              <a:off x="551156" y="1493432"/>
              <a:ext cx="363049" cy="36304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DA088E77-3355-3679-3301-BF9CA04435B9}"/>
                </a:ext>
              </a:extLst>
            </p:cNvPr>
            <p:cNvSpPr/>
            <p:nvPr/>
          </p:nvSpPr>
          <p:spPr>
            <a:xfrm flipV="1">
              <a:off x="1063298" y="189229"/>
              <a:ext cx="1212221" cy="68908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084D0084-3EC9-27A3-F7FD-C50C2B0C14EB}"/>
                </a:ext>
              </a:extLst>
            </p:cNvPr>
            <p:cNvSpPr/>
            <p:nvPr/>
          </p:nvSpPr>
          <p:spPr>
            <a:xfrm>
              <a:off x="1087803" y="1461576"/>
              <a:ext cx="1164597" cy="68955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3" name="Circle">
              <a:extLst>
                <a:ext uri="{FF2B5EF4-FFF2-40B4-BE49-F238E27FC236}">
                  <a16:creationId xmlns:a16="http://schemas.microsoft.com/office/drawing/2014/main" id="{4A675C73-4BE4-D113-0F3D-CED16B1F6DC1}"/>
                </a:ext>
              </a:extLst>
            </p:cNvPr>
            <p:cNvSpPr/>
            <p:nvPr/>
          </p:nvSpPr>
          <p:spPr>
            <a:xfrm>
              <a:off x="2298318" y="85725"/>
              <a:ext cx="175138" cy="17513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4" name="Circle">
              <a:extLst>
                <a:ext uri="{FF2B5EF4-FFF2-40B4-BE49-F238E27FC236}">
                  <a16:creationId xmlns:a16="http://schemas.microsoft.com/office/drawing/2014/main" id="{A4C24A3F-2FE7-56EE-C8D2-9345BD95AD2C}"/>
                </a:ext>
              </a:extLst>
            </p:cNvPr>
            <p:cNvSpPr/>
            <p:nvPr/>
          </p:nvSpPr>
          <p:spPr>
            <a:xfrm>
              <a:off x="2239508" y="2112244"/>
              <a:ext cx="175137" cy="17513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Equation">
                  <a:extLst>
                    <a:ext uri="{FF2B5EF4-FFF2-40B4-BE49-F238E27FC236}">
                      <a16:creationId xmlns:a16="http://schemas.microsoft.com/office/drawing/2014/main" id="{F13603DE-F6D2-21A8-D7EB-B68C45ED1C6F}"/>
                    </a:ext>
                  </a:extLst>
                </p:cNvPr>
                <p:cNvSpPr txBox="1"/>
                <p:nvPr/>
              </p:nvSpPr>
              <p:spPr>
                <a:xfrm>
                  <a:off x="2527680" y="0"/>
                  <a:ext cx="218504" cy="3480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1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31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Equation">
                  <a:extLst>
                    <a:ext uri="{FF2B5EF4-FFF2-40B4-BE49-F238E27FC236}">
                      <a16:creationId xmlns:a16="http://schemas.microsoft.com/office/drawing/2014/main" id="{F13603DE-F6D2-21A8-D7EB-B68C45ED1C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7680" y="0"/>
                  <a:ext cx="218504" cy="348031"/>
                </a:xfrm>
                <a:prstGeom prst="rect">
                  <a:avLst/>
                </a:prstGeom>
                <a:blipFill>
                  <a:blip r:embed="rId6"/>
                  <a:stretch>
                    <a:fillRect l="-78947" r="-84211" b="-857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Equation">
                  <a:extLst>
                    <a:ext uri="{FF2B5EF4-FFF2-40B4-BE49-F238E27FC236}">
                      <a16:creationId xmlns:a16="http://schemas.microsoft.com/office/drawing/2014/main" id="{4C812E12-E0B0-063B-F158-4B11280DCEEA}"/>
                    </a:ext>
                  </a:extLst>
                </p:cNvPr>
                <p:cNvSpPr txBox="1"/>
                <p:nvPr/>
              </p:nvSpPr>
              <p:spPr>
                <a:xfrm>
                  <a:off x="2444365" y="2112244"/>
                  <a:ext cx="218504" cy="3480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1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31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Equation">
                  <a:extLst>
                    <a:ext uri="{FF2B5EF4-FFF2-40B4-BE49-F238E27FC236}">
                      <a16:creationId xmlns:a16="http://schemas.microsoft.com/office/drawing/2014/main" id="{4C812E12-E0B0-063B-F158-4B11280DC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4365" y="2112244"/>
                  <a:ext cx="218504" cy="348032"/>
                </a:xfrm>
                <a:prstGeom prst="rect">
                  <a:avLst/>
                </a:prstGeom>
                <a:blipFill>
                  <a:blip r:embed="rId7"/>
                  <a:stretch>
                    <a:fillRect l="-83333" t="-3571" r="-88889" b="-8214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Connection Line">
              <a:extLst>
                <a:ext uri="{FF2B5EF4-FFF2-40B4-BE49-F238E27FC236}">
                  <a16:creationId xmlns:a16="http://schemas.microsoft.com/office/drawing/2014/main" id="{9409AAD5-772C-2297-8F10-37A2C31DB481}"/>
                </a:ext>
              </a:extLst>
            </p:cNvPr>
            <p:cNvSpPr/>
            <p:nvPr/>
          </p:nvSpPr>
          <p:spPr>
            <a:xfrm>
              <a:off x="1083738" y="873944"/>
              <a:ext cx="422575" cy="587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cubicBezTo>
                    <a:pt x="21488" y="5709"/>
                    <a:pt x="21600" y="12909"/>
                    <a:pt x="336" y="2160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ysDot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pic>
        <p:nvPicPr>
          <p:cNvPr id="58" name="detector_water.png" descr="detector_water.png">
            <a:extLst>
              <a:ext uri="{FF2B5EF4-FFF2-40B4-BE49-F238E27FC236}">
                <a16:creationId xmlns:a16="http://schemas.microsoft.com/office/drawing/2014/main" id="{A10E667A-EF1D-0D38-F7A4-A8D7ABCF0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318" y="2892963"/>
            <a:ext cx="5756194" cy="38329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9511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How do we go from Physics to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2600" dirty="0"/>
              <a:t>How do we go from Physics to data 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440" name="But what is the signal?…"/>
          <p:cNvSpPr txBox="1">
            <a:spLocks noGrp="1"/>
          </p:cNvSpPr>
          <p:nvPr>
            <p:ph type="body" sz="half" idx="4294967295"/>
          </p:nvPr>
        </p:nvSpPr>
        <p:spPr>
          <a:xfrm>
            <a:off x="599584" y="3695700"/>
            <a:ext cx="7972916" cy="25288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06268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But what is the signal?</a:t>
            </a:r>
          </a:p>
          <a:p>
            <a:pPr marL="412537" lvl="1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In SNO+ </a:t>
            </a:r>
            <a:r>
              <a:rPr lang="en-CA" dirty="0"/>
              <a:t> we get </a:t>
            </a:r>
            <a:r>
              <a:rPr dirty="0"/>
              <a:t>Voltage pulses from PMTs</a:t>
            </a:r>
          </a:p>
          <a:p>
            <a:pPr marL="206268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How do we define interesting?</a:t>
            </a:r>
          </a:p>
          <a:p>
            <a:pPr marL="412537" lvl="1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There are ~9400 PMTs, this is a lot of information</a:t>
            </a:r>
          </a:p>
          <a:p>
            <a:pPr marL="206268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Do we save everything?</a:t>
            </a:r>
          </a:p>
          <a:p>
            <a:pPr marL="412537" lvl="1" indent="-206268" defTabSz="271096">
              <a:lnSpc>
                <a:spcPct val="120000"/>
              </a:lnSpc>
              <a:spcBef>
                <a:spcPts val="666"/>
              </a:spcBef>
              <a:spcAft>
                <a:spcPts val="600"/>
              </a:spcAft>
              <a:defRPr sz="2244"/>
            </a:pPr>
            <a:r>
              <a:rPr dirty="0"/>
              <a:t>No… </a:t>
            </a:r>
          </a:p>
        </p:txBody>
      </p:sp>
      <p:sp>
        <p:nvSpPr>
          <p:cNvPr id="430" name="Get Signal from Detector"/>
          <p:cNvSpPr/>
          <p:nvPr/>
        </p:nvSpPr>
        <p:spPr>
          <a:xfrm>
            <a:off x="3381479" y="2037029"/>
            <a:ext cx="1515362" cy="9073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 dirty="0"/>
              <a:t>Get Signal from Detector</a:t>
            </a:r>
          </a:p>
        </p:txBody>
      </p:sp>
      <p:sp>
        <p:nvSpPr>
          <p:cNvPr id="431" name="Is signal interesting?"/>
          <p:cNvSpPr/>
          <p:nvPr/>
        </p:nvSpPr>
        <p:spPr>
          <a:xfrm>
            <a:off x="5843074" y="2037029"/>
            <a:ext cx="1642943" cy="839902"/>
          </a:xfrm>
          <a:prstGeom prst="roundRect">
            <a:avLst>
              <a:gd name="adj" fmla="val 2194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 dirty="0"/>
              <a:t>Is signal interesting?</a:t>
            </a:r>
          </a:p>
        </p:txBody>
      </p:sp>
      <p:sp>
        <p:nvSpPr>
          <p:cNvPr id="432" name="Yes"/>
          <p:cNvSpPr txBox="1"/>
          <p:nvPr/>
        </p:nvSpPr>
        <p:spPr>
          <a:xfrm>
            <a:off x="7659275" y="2350557"/>
            <a:ext cx="28328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Yes</a:t>
            </a:r>
          </a:p>
        </p:txBody>
      </p:sp>
      <p:sp>
        <p:nvSpPr>
          <p:cNvPr id="433" name="Save Signal"/>
          <p:cNvSpPr/>
          <p:nvPr/>
        </p:nvSpPr>
        <p:spPr>
          <a:xfrm>
            <a:off x="8391174" y="2317254"/>
            <a:ext cx="1970880" cy="50899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1969" dirty="0"/>
              <a:t>Save Signal</a:t>
            </a:r>
          </a:p>
        </p:txBody>
      </p:sp>
      <p:sp>
        <p:nvSpPr>
          <p:cNvPr id="434" name="Line"/>
          <p:cNvSpPr/>
          <p:nvPr/>
        </p:nvSpPr>
        <p:spPr>
          <a:xfrm>
            <a:off x="7486017" y="2582249"/>
            <a:ext cx="943771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35" name="Line"/>
          <p:cNvSpPr/>
          <p:nvPr/>
        </p:nvSpPr>
        <p:spPr>
          <a:xfrm>
            <a:off x="4661774" y="2582249"/>
            <a:ext cx="1184195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36" name="Line"/>
          <p:cNvSpPr/>
          <p:nvPr/>
        </p:nvSpPr>
        <p:spPr>
          <a:xfrm flipV="1">
            <a:off x="8831903" y="2826246"/>
            <a:ext cx="0" cy="468808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37" name="Line"/>
          <p:cNvSpPr/>
          <p:nvPr/>
        </p:nvSpPr>
        <p:spPr>
          <a:xfrm>
            <a:off x="3915172" y="3286125"/>
            <a:ext cx="4916731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38" name="Line"/>
          <p:cNvSpPr/>
          <p:nvPr/>
        </p:nvSpPr>
        <p:spPr>
          <a:xfrm flipV="1">
            <a:off x="3911402" y="2919701"/>
            <a:ext cx="0" cy="375353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39" name="Line"/>
          <p:cNvSpPr/>
          <p:nvPr/>
        </p:nvSpPr>
        <p:spPr>
          <a:xfrm>
            <a:off x="5629039" y="3286125"/>
            <a:ext cx="3202864" cy="0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41" name="PHYSICS!…"/>
          <p:cNvSpPr txBox="1"/>
          <p:nvPr/>
        </p:nvSpPr>
        <p:spPr>
          <a:xfrm>
            <a:off x="1750035" y="2919702"/>
            <a:ext cx="976229" cy="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ct val="10000"/>
              </a:lnSpc>
            </a:pPr>
            <a:r>
              <a:rPr sz="1266"/>
              <a:t>PHYSICS!</a:t>
            </a:r>
          </a:p>
          <a:p>
            <a:r>
              <a:rPr sz="1266"/>
              <a:t>WITNESS ME!</a:t>
            </a:r>
          </a:p>
        </p:txBody>
      </p:sp>
      <p:sp>
        <p:nvSpPr>
          <p:cNvPr id="442" name="Arrow"/>
          <p:cNvSpPr/>
          <p:nvPr/>
        </p:nvSpPr>
        <p:spPr>
          <a:xfrm rot="915059">
            <a:off x="2384905" y="2259212"/>
            <a:ext cx="892969" cy="321469"/>
          </a:xfrm>
          <a:prstGeom prst="rightArrow">
            <a:avLst>
              <a:gd name="adj1" fmla="val 18875"/>
              <a:gd name="adj2" fmla="val 16029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43" name="Star"/>
          <p:cNvSpPr/>
          <p:nvPr/>
        </p:nvSpPr>
        <p:spPr>
          <a:xfrm>
            <a:off x="1627262" y="1606361"/>
            <a:ext cx="1221206" cy="119003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44" name="Line"/>
          <p:cNvSpPr/>
          <p:nvPr/>
        </p:nvSpPr>
        <p:spPr>
          <a:xfrm>
            <a:off x="6424061" y="2851925"/>
            <a:ext cx="1" cy="412985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lnSpc>
                <a:spcPct val="80000"/>
              </a:lnSpc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 sz="1969"/>
          </a:p>
        </p:txBody>
      </p:sp>
      <p:sp>
        <p:nvSpPr>
          <p:cNvPr id="445" name="No"/>
          <p:cNvSpPr txBox="1"/>
          <p:nvPr/>
        </p:nvSpPr>
        <p:spPr>
          <a:xfrm>
            <a:off x="6489486" y="2924953"/>
            <a:ext cx="26129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Building on the previous example - SNO+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lang="en-CA" sz="2600" dirty="0"/>
              <a:t>In </a:t>
            </a:r>
            <a:r>
              <a:rPr sz="2600" dirty="0"/>
              <a:t>SNO+</a:t>
            </a:r>
          </a:p>
        </p:txBody>
      </p:sp>
      <p:sp>
        <p:nvSpPr>
          <p:cNvPr id="539" name="Monolithic target - LAB, not two discrete blocks…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457200" indent="-457200" algn="l" defTabSz="312170">
              <a:lnSpc>
                <a:spcPct val="2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584"/>
            </a:pPr>
            <a:r>
              <a:rPr dirty="0">
                <a:solidFill>
                  <a:schemeClr val="tx1"/>
                </a:solidFill>
              </a:rPr>
              <a:t>Monolithic target</a:t>
            </a:r>
            <a:endParaRPr lang="en-CA" dirty="0">
              <a:solidFill>
                <a:schemeClr val="tx1"/>
              </a:solidFill>
            </a:endParaRPr>
          </a:p>
          <a:p>
            <a:pPr marL="914400" lvl="1" indent="-457200" defTabSz="312170">
              <a:lnSpc>
                <a:spcPct val="210000"/>
              </a:lnSpc>
              <a:spcAft>
                <a:spcPts val="0"/>
              </a:spcAft>
              <a:defRPr sz="2584"/>
            </a:pPr>
            <a:r>
              <a:rPr dirty="0">
                <a:solidFill>
                  <a:schemeClr val="tx1"/>
                </a:solidFill>
              </a:rPr>
              <a:t>Energy deposited in the LAB produces ionization and scintillation, </a:t>
            </a:r>
            <a:r>
              <a:rPr lang="en-CA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this is our raw physics</a:t>
            </a:r>
            <a:r>
              <a:rPr lang="en-CA" dirty="0">
                <a:solidFill>
                  <a:schemeClr val="tx1"/>
                </a:solidFill>
              </a:rPr>
              <a:t>.</a:t>
            </a:r>
          </a:p>
          <a:p>
            <a:pPr marL="457200" indent="-457200" algn="l" defTabSz="312170">
              <a:lnSpc>
                <a:spcPct val="2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584"/>
            </a:pPr>
            <a:r>
              <a:rPr dirty="0">
                <a:solidFill>
                  <a:schemeClr val="tx1"/>
                </a:solidFill>
              </a:rPr>
              <a:t>~9400 inward facing PMTs observe the Photons.</a:t>
            </a:r>
            <a:endParaRPr lang="en-CA" dirty="0">
              <a:solidFill>
                <a:schemeClr val="tx1"/>
              </a:solidFill>
            </a:endParaRPr>
          </a:p>
          <a:p>
            <a:pPr marL="914400" lvl="1" indent="-457200" defTabSz="312170">
              <a:lnSpc>
                <a:spcPct val="210000"/>
              </a:lnSpc>
              <a:spcAft>
                <a:spcPts val="0"/>
              </a:spcAft>
              <a:defRPr sz="2584"/>
            </a:pPr>
            <a:r>
              <a:rPr dirty="0">
                <a:solidFill>
                  <a:schemeClr val="tx1"/>
                </a:solidFill>
              </a:rPr>
              <a:t>Convert the photons into a readable electrical signal.</a:t>
            </a:r>
            <a:endParaRPr lang="en-CA" dirty="0">
              <a:solidFill>
                <a:schemeClr val="tx1"/>
              </a:solidFill>
            </a:endParaRPr>
          </a:p>
          <a:p>
            <a:pPr marL="914400" lvl="1" indent="-457200" defTabSz="312170">
              <a:lnSpc>
                <a:spcPct val="210000"/>
              </a:lnSpc>
              <a:spcAft>
                <a:spcPts val="0"/>
              </a:spcAft>
              <a:defRPr sz="2584"/>
            </a:pPr>
            <a:r>
              <a:rPr dirty="0">
                <a:solidFill>
                  <a:schemeClr val="tx1"/>
                </a:solidFill>
              </a:rPr>
              <a:t>Light yield of 330 PMT hits / MeV.   (N.B. NOT photoelectrons!)</a:t>
            </a:r>
            <a:endParaRPr lang="en-CA" dirty="0">
              <a:solidFill>
                <a:schemeClr val="tx1"/>
              </a:solidFill>
            </a:endParaRPr>
          </a:p>
          <a:p>
            <a:pPr marL="457200" indent="-457200" algn="l" defTabSz="312170">
              <a:lnSpc>
                <a:spcPct val="2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584"/>
            </a:pPr>
            <a:r>
              <a:rPr dirty="0">
                <a:solidFill>
                  <a:schemeClr val="tx1"/>
                </a:solidFill>
              </a:rPr>
              <a:t>Determine if something happened worth recording.</a:t>
            </a:r>
            <a:endParaRPr lang="en-CA" dirty="0">
              <a:solidFill>
                <a:schemeClr val="tx1"/>
              </a:solidFill>
            </a:endParaRPr>
          </a:p>
          <a:p>
            <a:pPr marL="914400" lvl="1" indent="-457200" defTabSz="312170">
              <a:lnSpc>
                <a:spcPct val="210000"/>
              </a:lnSpc>
              <a:spcAft>
                <a:spcPts val="0"/>
              </a:spcAft>
              <a:defRPr sz="2584"/>
            </a:pPr>
            <a:r>
              <a:rPr dirty="0">
                <a:solidFill>
                  <a:schemeClr val="tx1"/>
                </a:solidFill>
              </a:rPr>
              <a:t>Most useful metric is ~ NHITS / Time window ~ </a:t>
            </a:r>
            <a:r>
              <a:rPr dirty="0" err="1">
                <a:solidFill>
                  <a:schemeClr val="tx1"/>
                </a:solidFill>
              </a:rPr>
              <a:t>dE</a:t>
            </a:r>
            <a:r>
              <a:rPr dirty="0">
                <a:solidFill>
                  <a:schemeClr val="tx1"/>
                </a:solidFill>
              </a:rPr>
              <a:t>/dT</a:t>
            </a:r>
            <a:endParaRPr lang="en-CA" dirty="0">
              <a:solidFill>
                <a:schemeClr val="tx1"/>
              </a:solidFill>
            </a:endParaRPr>
          </a:p>
          <a:p>
            <a:pPr marL="457200" indent="-457200" algn="l" defTabSz="312170">
              <a:lnSpc>
                <a:spcPct val="2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584"/>
            </a:pPr>
            <a:endParaRPr lang="en-CA" dirty="0">
              <a:solidFill>
                <a:schemeClr val="tx1"/>
              </a:solidFill>
            </a:endParaRPr>
          </a:p>
          <a:p>
            <a:pPr algn="l" defTabSz="312170">
              <a:lnSpc>
                <a:spcPct val="210000"/>
              </a:lnSpc>
              <a:spcAft>
                <a:spcPts val="0"/>
              </a:spcAft>
              <a:defRPr sz="2584"/>
            </a:pPr>
            <a:r>
              <a:rPr dirty="0">
                <a:solidFill>
                  <a:schemeClr val="tx1"/>
                </a:solidFill>
              </a:rPr>
              <a:t>SO lets go for a dive</a:t>
            </a:r>
          </a:p>
        </p:txBody>
      </p:sp>
      <p:sp>
        <p:nvSpPr>
          <p:cNvPr id="540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15F2-16BF-C143-D2BD-4008474E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 up the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C7FB-9F1E-40BD-7C3F-A9C8A2100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442852"/>
            <a:ext cx="6323729" cy="47293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The deck area of SNO+ is not as tidy as shown in the diagram, also the support is baby blue.</a:t>
            </a:r>
          </a:p>
          <a:p>
            <a:pPr>
              <a:lnSpc>
                <a:spcPct val="100000"/>
              </a:lnSpc>
            </a:pPr>
            <a:r>
              <a:rPr lang="en-US" dirty="0"/>
              <a:t>9400 inward facing PMTs are divided into 19 crates</a:t>
            </a:r>
          </a:p>
          <a:p>
            <a:pPr>
              <a:lnSpc>
                <a:spcPct val="100000"/>
              </a:lnSpc>
            </a:pPr>
            <a:r>
              <a:rPr lang="en-US" dirty="0"/>
              <a:t>19 crates distributed among 11 Racks around the detector</a:t>
            </a:r>
          </a:p>
          <a:p>
            <a:pPr>
              <a:lnSpc>
                <a:spcPct val="100000"/>
              </a:lnSpc>
            </a:pPr>
            <a:r>
              <a:rPr lang="en-US" dirty="0"/>
              <a:t>Each crate divided into 16 ‘slots’ each with 32 channels</a:t>
            </a:r>
          </a:p>
          <a:p>
            <a:pPr>
              <a:lnSpc>
                <a:spcPct val="100000"/>
              </a:lnSpc>
            </a:pPr>
            <a:r>
              <a:rPr lang="en-US" dirty="0"/>
              <a:t>Each slot is composed of a PMT-interface Card and Front End Card</a:t>
            </a:r>
          </a:p>
          <a:p>
            <a:pPr>
              <a:lnSpc>
                <a:spcPct val="100000"/>
              </a:lnSpc>
            </a:pPr>
            <a:r>
              <a:rPr lang="en-US" dirty="0"/>
              <a:t>Each Front end card has 4 daughterboards, addressing 8 PMTs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B48DC-A7DA-F742-5BEB-B96CCEA65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DSC_2360-1.jpg" descr="DSC_2360-1.jpg">
            <a:extLst>
              <a:ext uri="{FF2B5EF4-FFF2-40B4-BE49-F238E27FC236}">
                <a16:creationId xmlns:a16="http://schemas.microsoft.com/office/drawing/2014/main" id="{7A57B280-BC9B-6FFB-163C-B62E26D2FFB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26219" y="428776"/>
            <a:ext cx="5053814" cy="379344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12310-1B92-72F7-C682-6BCA53E5D9FE}"/>
              </a:ext>
            </a:extLst>
          </p:cNvPr>
          <p:cNvSpPr txBox="1"/>
          <p:nvPr/>
        </p:nvSpPr>
        <p:spPr>
          <a:xfrm>
            <a:off x="7193903" y="133493"/>
            <a:ext cx="146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single Crate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36511-C8F2-4BAA-0530-4E6847702581}"/>
              </a:ext>
            </a:extLst>
          </p:cNvPr>
          <p:cNvSpPr txBox="1"/>
          <p:nvPr/>
        </p:nvSpPr>
        <p:spPr>
          <a:xfrm>
            <a:off x="9792419" y="4113442"/>
            <a:ext cx="228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LEDs even flash!</a:t>
            </a:r>
          </a:p>
        </p:txBody>
      </p:sp>
      <p:pic>
        <p:nvPicPr>
          <p:cNvPr id="8" name="detector.png" descr="detector.png">
            <a:extLst>
              <a:ext uri="{FF2B5EF4-FFF2-40B4-BE49-F238E27FC236}">
                <a16:creationId xmlns:a16="http://schemas.microsoft.com/office/drawing/2014/main" id="{DB9F8B00-3657-2316-9354-BA9B8393C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7" b="72501"/>
          <a:stretch>
            <a:fillRect/>
          </a:stretch>
        </p:blipFill>
        <p:spPr>
          <a:xfrm>
            <a:off x="1018993" y="4373075"/>
            <a:ext cx="10291980" cy="3598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123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05F4-7214-2F2B-5976-37859DF7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scintillation to ‘Event’ </a:t>
            </a:r>
            <a:br>
              <a:rPr lang="en-US" dirty="0"/>
            </a:br>
            <a:r>
              <a:rPr lang="en-US" dirty="0"/>
              <a:t>Under the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5A29-A267-DC16-C0F9-668BEF2D4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585" y="1704826"/>
            <a:ext cx="5496415" cy="4467374"/>
          </a:xfrm>
        </p:spPr>
        <p:txBody>
          <a:bodyPr/>
          <a:lstStyle/>
          <a:p>
            <a:r>
              <a:rPr lang="en-US" dirty="0"/>
              <a:t>Photon(s) produced by the detector are absorbed by PMTs, and an photoelectrons produced by the photoelectric effect</a:t>
            </a:r>
          </a:p>
          <a:p>
            <a:r>
              <a:rPr lang="en-US" dirty="0"/>
              <a:t>Photoelectrons are multiplied by the PMT</a:t>
            </a:r>
          </a:p>
          <a:p>
            <a:r>
              <a:rPr lang="en-US" dirty="0"/>
              <a:t>Induced signal travels along the HV cable toward the deck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4EEA6-9727-0174-8AEA-E158AAFC6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Camera3_2019-11-20T10:08:53.jpg" descr="Camera3_2019-11-20T10:08:53.jpg">
            <a:extLst>
              <a:ext uri="{FF2B5EF4-FFF2-40B4-BE49-F238E27FC236}">
                <a16:creationId xmlns:a16="http://schemas.microsoft.com/office/drawing/2014/main" id="{0E38CD40-C73E-D9F9-685A-57B7C94EE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110" y="0"/>
            <a:ext cx="4568890" cy="68725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4C3856C2-5D74-E51D-7D9A-126988D0474C}"/>
              </a:ext>
            </a:extLst>
          </p:cNvPr>
          <p:cNvGrpSpPr/>
          <p:nvPr/>
        </p:nvGrpSpPr>
        <p:grpSpPr>
          <a:xfrm flipH="1">
            <a:off x="6096000" y="1127508"/>
            <a:ext cx="1432175" cy="1270000"/>
            <a:chOff x="0" y="0"/>
            <a:chExt cx="1432173" cy="1270000"/>
          </a:xfrm>
        </p:grpSpPr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33492C2C-0ED6-29D9-8964-46E5211E2794}"/>
                </a:ext>
              </a:extLst>
            </p:cNvPr>
            <p:cNvSpPr/>
            <p:nvPr/>
          </p:nvSpPr>
          <p:spPr>
            <a:xfrm>
              <a:off x="162173" y="330869"/>
              <a:ext cx="1270001" cy="608262"/>
            </a:xfrm>
            <a:prstGeom prst="roundRect">
              <a:avLst>
                <a:gd name="adj" fmla="val 31319"/>
              </a:avLst>
            </a:prstGeom>
            <a:solidFill>
              <a:schemeClr val="bg2"/>
            </a:solidFill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1" name="Oval">
              <a:extLst>
                <a:ext uri="{FF2B5EF4-FFF2-40B4-BE49-F238E27FC236}">
                  <a16:creationId xmlns:a16="http://schemas.microsoft.com/office/drawing/2014/main" id="{F2C54FEF-EC93-DE17-33D6-83C0BDEA7CFD}"/>
                </a:ext>
              </a:extLst>
            </p:cNvPr>
            <p:cNvSpPr/>
            <p:nvPr/>
          </p:nvSpPr>
          <p:spPr>
            <a:xfrm>
              <a:off x="0" y="0"/>
              <a:ext cx="873374" cy="1270000"/>
            </a:xfrm>
            <a:prstGeom prst="ellipse">
              <a:avLst/>
            </a:prstGeom>
            <a:solidFill>
              <a:schemeClr val="bg2"/>
            </a:solidFill>
            <a:ln w="254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" name="Rounded Rectangle">
              <a:extLst>
                <a:ext uri="{FF2B5EF4-FFF2-40B4-BE49-F238E27FC236}">
                  <a16:creationId xmlns:a16="http://schemas.microsoft.com/office/drawing/2014/main" id="{1CBC62DD-658A-FF2F-9423-20F0C3067185}"/>
                </a:ext>
              </a:extLst>
            </p:cNvPr>
            <p:cNvSpPr/>
            <p:nvPr/>
          </p:nvSpPr>
          <p:spPr>
            <a:xfrm>
              <a:off x="162173" y="343681"/>
              <a:ext cx="1168661" cy="582018"/>
            </a:xfrm>
            <a:prstGeom prst="roundRect">
              <a:avLst>
                <a:gd name="adj" fmla="val 32731"/>
              </a:avLst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 dirty="0"/>
            </a:p>
          </p:txBody>
        </p:sp>
      </p:grpSp>
      <p:sp>
        <p:nvSpPr>
          <p:cNvPr id="8" name="pmt">
            <a:extLst>
              <a:ext uri="{FF2B5EF4-FFF2-40B4-BE49-F238E27FC236}">
                <a16:creationId xmlns:a16="http://schemas.microsoft.com/office/drawing/2014/main" id="{C5560493-3203-6192-7B00-4933345B0663}"/>
              </a:ext>
            </a:extLst>
          </p:cNvPr>
          <p:cNvSpPr txBox="1"/>
          <p:nvPr/>
        </p:nvSpPr>
        <p:spPr>
          <a:xfrm>
            <a:off x="6102471" y="1019558"/>
            <a:ext cx="584201" cy="444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r>
              <a:t>pmt</a:t>
            </a:r>
          </a:p>
        </p:txBody>
      </p:sp>
      <p:sp>
        <p:nvSpPr>
          <p:cNvPr id="9" name="HEX cell">
            <a:extLst>
              <a:ext uri="{FF2B5EF4-FFF2-40B4-BE49-F238E27FC236}">
                <a16:creationId xmlns:a16="http://schemas.microsoft.com/office/drawing/2014/main" id="{4720DC1C-F559-B80C-4F29-E8B4B19B49A5}"/>
              </a:ext>
            </a:extLst>
          </p:cNvPr>
          <p:cNvSpPr txBox="1"/>
          <p:nvPr/>
        </p:nvSpPr>
        <p:spPr>
          <a:xfrm>
            <a:off x="5619813" y="5840842"/>
            <a:ext cx="1085344" cy="4445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r>
              <a:rPr dirty="0"/>
              <a:t>HEX cell</a:t>
            </a:r>
          </a:p>
        </p:txBody>
      </p:sp>
      <p:pic>
        <p:nvPicPr>
          <p:cNvPr id="13" name="20200306_123650.jpg" descr="20200306_123650.jpg">
            <a:extLst>
              <a:ext uri="{FF2B5EF4-FFF2-40B4-BE49-F238E27FC236}">
                <a16:creationId xmlns:a16="http://schemas.microsoft.com/office/drawing/2014/main" id="{614FAB89-A361-1F2A-8049-B7AC9215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9" t="13269" r="1658" b="21330"/>
          <a:stretch>
            <a:fillRect/>
          </a:stretch>
        </p:blipFill>
        <p:spPr>
          <a:xfrm>
            <a:off x="3347792" y="4062861"/>
            <a:ext cx="2231726" cy="21740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onnection Line">
            <a:extLst>
              <a:ext uri="{FF2B5EF4-FFF2-40B4-BE49-F238E27FC236}">
                <a16:creationId xmlns:a16="http://schemas.microsoft.com/office/drawing/2014/main" id="{E036551D-05E7-69AB-1850-7F00724B928D}"/>
              </a:ext>
            </a:extLst>
          </p:cNvPr>
          <p:cNvSpPr/>
          <p:nvPr/>
        </p:nvSpPr>
        <p:spPr>
          <a:xfrm>
            <a:off x="5470702" y="1031402"/>
            <a:ext cx="618828" cy="75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69" extrusionOk="0">
                <a:moveTo>
                  <a:pt x="0" y="0"/>
                </a:moveTo>
                <a:cubicBezTo>
                  <a:pt x="3765" y="14625"/>
                  <a:pt x="10965" y="21600"/>
                  <a:pt x="21600" y="20925"/>
                </a:cubicBezTo>
              </a:path>
            </a:pathLst>
          </a:custGeom>
          <a:ln w="25400">
            <a:solidFill>
              <a:schemeClr val="accent1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5" name="Connection Line">
            <a:extLst>
              <a:ext uri="{FF2B5EF4-FFF2-40B4-BE49-F238E27FC236}">
                <a16:creationId xmlns:a16="http://schemas.microsoft.com/office/drawing/2014/main" id="{85AD9506-308B-40AF-788C-53EE1EDD896E}"/>
              </a:ext>
            </a:extLst>
          </p:cNvPr>
          <p:cNvSpPr/>
          <p:nvPr/>
        </p:nvSpPr>
        <p:spPr>
          <a:xfrm>
            <a:off x="6705157" y="1670709"/>
            <a:ext cx="813698" cy="189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91" extrusionOk="0">
                <a:moveTo>
                  <a:pt x="0" y="16291"/>
                </a:moveTo>
                <a:cubicBezTo>
                  <a:pt x="6912" y="-3805"/>
                  <a:pt x="14112" y="-5309"/>
                  <a:pt x="21600" y="11779"/>
                </a:cubicBezTo>
              </a:path>
            </a:pathLst>
          </a:custGeom>
          <a:ln w="12700">
            <a:solidFill>
              <a:srgbClr val="A6AAA9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" name="e-">
            <a:extLst>
              <a:ext uri="{FF2B5EF4-FFF2-40B4-BE49-F238E27FC236}">
                <a16:creationId xmlns:a16="http://schemas.microsoft.com/office/drawing/2014/main" id="{609259E1-C1E4-9E5F-B336-B454E77ED8AE}"/>
              </a:ext>
            </a:extLst>
          </p:cNvPr>
          <p:cNvSpPr txBox="1"/>
          <p:nvPr/>
        </p:nvSpPr>
        <p:spPr>
          <a:xfrm>
            <a:off x="7057723" y="1237578"/>
            <a:ext cx="31402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</a:t>
            </a:r>
            <a:r>
              <a:rPr baseline="31999"/>
              <a:t>-</a:t>
            </a:r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FE0DF7E0-C28A-602C-2206-1DAF42859280}"/>
              </a:ext>
            </a:extLst>
          </p:cNvPr>
          <p:cNvGrpSpPr/>
          <p:nvPr/>
        </p:nvGrpSpPr>
        <p:grpSpPr>
          <a:xfrm>
            <a:off x="6190724" y="1642524"/>
            <a:ext cx="553947" cy="249679"/>
            <a:chOff x="0" y="289"/>
            <a:chExt cx="553945" cy="249678"/>
          </a:xfrm>
        </p:grpSpPr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7D38F68E-0048-8292-6252-DA9E7A166942}"/>
                </a:ext>
              </a:extLst>
            </p:cNvPr>
            <p:cNvGrpSpPr/>
            <p:nvPr/>
          </p:nvGrpSpPr>
          <p:grpSpPr>
            <a:xfrm>
              <a:off x="882" y="52292"/>
              <a:ext cx="25653" cy="153548"/>
              <a:chOff x="0" y="0"/>
              <a:chExt cx="25651" cy="153547"/>
            </a:xfrm>
          </p:grpSpPr>
          <p:sp>
            <p:nvSpPr>
              <p:cNvPr id="82" name="Line">
                <a:extLst>
                  <a:ext uri="{FF2B5EF4-FFF2-40B4-BE49-F238E27FC236}">
                    <a16:creationId xmlns:a16="http://schemas.microsoft.com/office/drawing/2014/main" id="{15616EC4-15BE-4D57-7634-5E36E66E9240}"/>
                  </a:ext>
                </a:extLst>
              </p:cNvPr>
              <p:cNvSpPr/>
              <p:nvPr/>
            </p:nvSpPr>
            <p:spPr>
              <a:xfrm flipV="1">
                <a:off x="0" y="25291"/>
                <a:ext cx="1" cy="103523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83" name="Line">
                <a:extLst>
                  <a:ext uri="{FF2B5EF4-FFF2-40B4-BE49-F238E27FC236}">
                    <a16:creationId xmlns:a16="http://schemas.microsoft.com/office/drawing/2014/main" id="{66A60FFC-C365-FDCB-2CAA-4AEF9E5A6153}"/>
                  </a:ext>
                </a:extLst>
              </p:cNvPr>
              <p:cNvSpPr/>
              <p:nvPr/>
            </p:nvSpPr>
            <p:spPr>
              <a:xfrm flipH="1">
                <a:off x="0" y="0"/>
                <a:ext cx="25652" cy="25292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84" name="Line">
                <a:extLst>
                  <a:ext uri="{FF2B5EF4-FFF2-40B4-BE49-F238E27FC236}">
                    <a16:creationId xmlns:a16="http://schemas.microsoft.com/office/drawing/2014/main" id="{04C5454B-5E03-DA01-5AA7-E1BE8B453DB9}"/>
                  </a:ext>
                </a:extLst>
              </p:cNvPr>
              <p:cNvSpPr/>
              <p:nvPr/>
            </p:nvSpPr>
            <p:spPr>
              <a:xfrm flipH="1" flipV="1">
                <a:off x="0" y="128255"/>
                <a:ext cx="25652" cy="25293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sp>
          <p:nvSpPr>
            <p:cNvPr id="19" name="Connection Line">
              <a:extLst>
                <a:ext uri="{FF2B5EF4-FFF2-40B4-BE49-F238E27FC236}">
                  <a16:creationId xmlns:a16="http://schemas.microsoft.com/office/drawing/2014/main" id="{EDA58419-A7C3-ED00-7BB8-16CA21D18160}"/>
                </a:ext>
              </a:extLst>
            </p:cNvPr>
            <p:cNvSpPr/>
            <p:nvPr/>
          </p:nvSpPr>
          <p:spPr>
            <a:xfrm>
              <a:off x="482980" y="22338"/>
              <a:ext cx="40617" cy="206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9" h="21600" extrusionOk="0">
                  <a:moveTo>
                    <a:pt x="0" y="0"/>
                  </a:moveTo>
                  <a:cubicBezTo>
                    <a:pt x="16949" y="3663"/>
                    <a:pt x="21600" y="10863"/>
                    <a:pt x="13954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0" name="Connection Line">
              <a:extLst>
                <a:ext uri="{FF2B5EF4-FFF2-40B4-BE49-F238E27FC236}">
                  <a16:creationId xmlns:a16="http://schemas.microsoft.com/office/drawing/2014/main" id="{E701C082-0695-A238-1876-EBB93BB8B094}"/>
                </a:ext>
              </a:extLst>
            </p:cNvPr>
            <p:cNvSpPr/>
            <p:nvPr/>
          </p:nvSpPr>
          <p:spPr>
            <a:xfrm>
              <a:off x="355798" y="28117"/>
              <a:ext cx="129238" cy="169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extrusionOk="0">
                  <a:moveTo>
                    <a:pt x="21367" y="0"/>
                  </a:moveTo>
                  <a:cubicBezTo>
                    <a:pt x="21600" y="6784"/>
                    <a:pt x="14478" y="13984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1" name="Connection Line">
              <a:extLst>
                <a:ext uri="{FF2B5EF4-FFF2-40B4-BE49-F238E27FC236}">
                  <a16:creationId xmlns:a16="http://schemas.microsoft.com/office/drawing/2014/main" id="{8A18442E-2E5F-7179-169A-4C6BFDB99E5B}"/>
                </a:ext>
              </a:extLst>
            </p:cNvPr>
            <p:cNvSpPr/>
            <p:nvPr/>
          </p:nvSpPr>
          <p:spPr>
            <a:xfrm>
              <a:off x="381000" y="28117"/>
              <a:ext cx="105418" cy="1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5" h="21600" extrusionOk="0">
                  <a:moveTo>
                    <a:pt x="19864" y="0"/>
                  </a:moveTo>
                  <a:cubicBezTo>
                    <a:pt x="21600" y="6010"/>
                    <a:pt x="14979" y="1321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2" name="Connection Line">
              <a:extLst>
                <a:ext uri="{FF2B5EF4-FFF2-40B4-BE49-F238E27FC236}">
                  <a16:creationId xmlns:a16="http://schemas.microsoft.com/office/drawing/2014/main" id="{014F5FB8-8043-6E5B-040D-E2F7C3B1B592}"/>
                </a:ext>
              </a:extLst>
            </p:cNvPr>
            <p:cNvSpPr/>
            <p:nvPr/>
          </p:nvSpPr>
          <p:spPr>
            <a:xfrm>
              <a:off x="327579" y="16682"/>
              <a:ext cx="38207" cy="18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29" h="21600" extrusionOk="0">
                  <a:moveTo>
                    <a:pt x="0" y="0"/>
                  </a:moveTo>
                  <a:cubicBezTo>
                    <a:pt x="17358" y="3591"/>
                    <a:pt x="21600" y="10791"/>
                    <a:pt x="12725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3" name="Connection Line">
              <a:extLst>
                <a:ext uri="{FF2B5EF4-FFF2-40B4-BE49-F238E27FC236}">
                  <a16:creationId xmlns:a16="http://schemas.microsoft.com/office/drawing/2014/main" id="{8E0B69CA-8BDF-815B-39FB-DC858E2ADB0F}"/>
                </a:ext>
              </a:extLst>
            </p:cNvPr>
            <p:cNvSpPr/>
            <p:nvPr/>
          </p:nvSpPr>
          <p:spPr>
            <a:xfrm>
              <a:off x="316627" y="20663"/>
              <a:ext cx="64437" cy="19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1600" extrusionOk="0">
                  <a:moveTo>
                    <a:pt x="0" y="0"/>
                  </a:moveTo>
                  <a:cubicBezTo>
                    <a:pt x="14552" y="3085"/>
                    <a:pt x="21600" y="10285"/>
                    <a:pt x="21144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4" name="Connection Line">
              <a:extLst>
                <a:ext uri="{FF2B5EF4-FFF2-40B4-BE49-F238E27FC236}">
                  <a16:creationId xmlns:a16="http://schemas.microsoft.com/office/drawing/2014/main" id="{A74BDDE4-8187-C113-788D-EA0CAA569EEC}"/>
                </a:ext>
              </a:extLst>
            </p:cNvPr>
            <p:cNvSpPr/>
            <p:nvPr/>
          </p:nvSpPr>
          <p:spPr>
            <a:xfrm>
              <a:off x="215354" y="20663"/>
              <a:ext cx="102664" cy="16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extrusionOk="0">
                  <a:moveTo>
                    <a:pt x="19857" y="0"/>
                  </a:moveTo>
                  <a:cubicBezTo>
                    <a:pt x="21600" y="6420"/>
                    <a:pt x="14981" y="1362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5" name="Connection Line">
              <a:extLst>
                <a:ext uri="{FF2B5EF4-FFF2-40B4-BE49-F238E27FC236}">
                  <a16:creationId xmlns:a16="http://schemas.microsoft.com/office/drawing/2014/main" id="{71F33896-8968-8247-8DA5-E6437CEE6450}"/>
                </a:ext>
              </a:extLst>
            </p:cNvPr>
            <p:cNvSpPr/>
            <p:nvPr/>
          </p:nvSpPr>
          <p:spPr>
            <a:xfrm>
              <a:off x="222187" y="20663"/>
              <a:ext cx="96812" cy="19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5" h="21600" extrusionOk="0">
                  <a:moveTo>
                    <a:pt x="19223" y="0"/>
                  </a:moveTo>
                  <a:cubicBezTo>
                    <a:pt x="21600" y="5814"/>
                    <a:pt x="15192" y="13014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6" name="Connection Line">
              <a:extLst>
                <a:ext uri="{FF2B5EF4-FFF2-40B4-BE49-F238E27FC236}">
                  <a16:creationId xmlns:a16="http://schemas.microsoft.com/office/drawing/2014/main" id="{D421FD16-C41F-D0FC-A154-B536CDC3AC8A}"/>
                </a:ext>
              </a:extLst>
            </p:cNvPr>
            <p:cNvSpPr/>
            <p:nvPr/>
          </p:nvSpPr>
          <p:spPr>
            <a:xfrm>
              <a:off x="237145" y="35236"/>
              <a:ext cx="127446" cy="182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extrusionOk="0">
                  <a:moveTo>
                    <a:pt x="21164" y="0"/>
                  </a:moveTo>
                  <a:cubicBezTo>
                    <a:pt x="21600" y="6458"/>
                    <a:pt x="14545" y="13658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7" name="Connection Line">
              <a:extLst>
                <a:ext uri="{FF2B5EF4-FFF2-40B4-BE49-F238E27FC236}">
                  <a16:creationId xmlns:a16="http://schemas.microsoft.com/office/drawing/2014/main" id="{42B45D48-C4C3-5ADE-CA69-6EC284555D9C}"/>
                </a:ext>
              </a:extLst>
            </p:cNvPr>
            <p:cNvSpPr/>
            <p:nvPr/>
          </p:nvSpPr>
          <p:spPr>
            <a:xfrm>
              <a:off x="255426" y="35236"/>
              <a:ext cx="110125" cy="196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8" h="21600" extrusionOk="0">
                  <a:moveTo>
                    <a:pt x="20130" y="0"/>
                  </a:moveTo>
                  <a:cubicBezTo>
                    <a:pt x="21600" y="5989"/>
                    <a:pt x="14890" y="13189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8" name="Connection Line">
              <a:extLst>
                <a:ext uri="{FF2B5EF4-FFF2-40B4-BE49-F238E27FC236}">
                  <a16:creationId xmlns:a16="http://schemas.microsoft.com/office/drawing/2014/main" id="{0321DE4B-EC54-D987-7600-2EEF6E07860A}"/>
                </a:ext>
              </a:extLst>
            </p:cNvPr>
            <p:cNvSpPr/>
            <p:nvPr/>
          </p:nvSpPr>
          <p:spPr>
            <a:xfrm>
              <a:off x="221257" y="35236"/>
              <a:ext cx="143220" cy="16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194" y="7086"/>
                    <a:pt x="13994" y="14286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9" name="Connection Line">
              <a:extLst>
                <a:ext uri="{FF2B5EF4-FFF2-40B4-BE49-F238E27FC236}">
                  <a16:creationId xmlns:a16="http://schemas.microsoft.com/office/drawing/2014/main" id="{360825D1-5143-F03A-0B6E-CEB29430E6C0}"/>
                </a:ext>
              </a:extLst>
            </p:cNvPr>
            <p:cNvSpPr/>
            <p:nvPr/>
          </p:nvSpPr>
          <p:spPr>
            <a:xfrm>
              <a:off x="196672" y="15690"/>
              <a:ext cx="36787" cy="20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50" h="21600" extrusionOk="0">
                  <a:moveTo>
                    <a:pt x="0" y="0"/>
                  </a:moveTo>
                  <a:cubicBezTo>
                    <a:pt x="17658" y="3750"/>
                    <a:pt x="21600" y="10950"/>
                    <a:pt x="11826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0" name="Connection Line">
              <a:extLst>
                <a:ext uri="{FF2B5EF4-FFF2-40B4-BE49-F238E27FC236}">
                  <a16:creationId xmlns:a16="http://schemas.microsoft.com/office/drawing/2014/main" id="{ECA0CF50-BDB3-DC4A-83E6-D448535B70BA}"/>
                </a:ext>
              </a:extLst>
            </p:cNvPr>
            <p:cNvSpPr/>
            <p:nvPr/>
          </p:nvSpPr>
          <p:spPr>
            <a:xfrm>
              <a:off x="221257" y="35236"/>
              <a:ext cx="37925" cy="16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09" h="21600" extrusionOk="0">
                  <a:moveTo>
                    <a:pt x="8792" y="0"/>
                  </a:moveTo>
                  <a:cubicBezTo>
                    <a:pt x="21600" y="4737"/>
                    <a:pt x="18669" y="11937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1" name="Connection Line">
              <a:extLst>
                <a:ext uri="{FF2B5EF4-FFF2-40B4-BE49-F238E27FC236}">
                  <a16:creationId xmlns:a16="http://schemas.microsoft.com/office/drawing/2014/main" id="{14ECCB54-91E0-3C0A-25A3-4B5FB3B11F8E}"/>
                </a:ext>
              </a:extLst>
            </p:cNvPr>
            <p:cNvSpPr/>
            <p:nvPr/>
          </p:nvSpPr>
          <p:spPr>
            <a:xfrm>
              <a:off x="206197" y="20465"/>
              <a:ext cx="51749" cy="21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1" h="21600" extrusionOk="0">
                  <a:moveTo>
                    <a:pt x="0" y="0"/>
                  </a:moveTo>
                  <a:cubicBezTo>
                    <a:pt x="15543" y="3429"/>
                    <a:pt x="21600" y="10629"/>
                    <a:pt x="18171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2" name="Connection Line">
              <a:extLst>
                <a:ext uri="{FF2B5EF4-FFF2-40B4-BE49-F238E27FC236}">
                  <a16:creationId xmlns:a16="http://schemas.microsoft.com/office/drawing/2014/main" id="{DF8FEE81-1CF6-8BE3-B32E-7E0783BD9F78}"/>
                </a:ext>
              </a:extLst>
            </p:cNvPr>
            <p:cNvSpPr/>
            <p:nvPr/>
          </p:nvSpPr>
          <p:spPr>
            <a:xfrm>
              <a:off x="128426" y="35236"/>
              <a:ext cx="110125" cy="196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8" h="21600" extrusionOk="0">
                  <a:moveTo>
                    <a:pt x="20130" y="0"/>
                  </a:moveTo>
                  <a:cubicBezTo>
                    <a:pt x="21600" y="5989"/>
                    <a:pt x="14890" y="13189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3" name="Connection Line">
              <a:extLst>
                <a:ext uri="{FF2B5EF4-FFF2-40B4-BE49-F238E27FC236}">
                  <a16:creationId xmlns:a16="http://schemas.microsoft.com/office/drawing/2014/main" id="{81418504-7054-38D0-A1C0-356BD09E0077}"/>
                </a:ext>
              </a:extLst>
            </p:cNvPr>
            <p:cNvSpPr/>
            <p:nvPr/>
          </p:nvSpPr>
          <p:spPr>
            <a:xfrm>
              <a:off x="103026" y="35236"/>
              <a:ext cx="110125" cy="196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8" h="21600" extrusionOk="0">
                  <a:moveTo>
                    <a:pt x="20130" y="0"/>
                  </a:moveTo>
                  <a:cubicBezTo>
                    <a:pt x="21600" y="5989"/>
                    <a:pt x="14890" y="13189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4" name="Connection Line">
              <a:extLst>
                <a:ext uri="{FF2B5EF4-FFF2-40B4-BE49-F238E27FC236}">
                  <a16:creationId xmlns:a16="http://schemas.microsoft.com/office/drawing/2014/main" id="{81E2E7FC-391E-9630-D6D9-0FF76EDA4A13}"/>
                </a:ext>
              </a:extLst>
            </p:cNvPr>
            <p:cNvSpPr/>
            <p:nvPr/>
          </p:nvSpPr>
          <p:spPr>
            <a:xfrm>
              <a:off x="88900" y="28117"/>
              <a:ext cx="105418" cy="1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5" h="21600" extrusionOk="0">
                  <a:moveTo>
                    <a:pt x="19864" y="0"/>
                  </a:moveTo>
                  <a:cubicBezTo>
                    <a:pt x="21600" y="6010"/>
                    <a:pt x="14979" y="1321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5" name="Connection Line">
              <a:extLst>
                <a:ext uri="{FF2B5EF4-FFF2-40B4-BE49-F238E27FC236}">
                  <a16:creationId xmlns:a16="http://schemas.microsoft.com/office/drawing/2014/main" id="{500F4627-274A-84DB-0D1B-B9172F3D831B}"/>
                </a:ext>
              </a:extLst>
            </p:cNvPr>
            <p:cNvSpPr/>
            <p:nvPr/>
          </p:nvSpPr>
          <p:spPr>
            <a:xfrm>
              <a:off x="87052" y="20663"/>
              <a:ext cx="103905" cy="172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6" h="21600" extrusionOk="0">
                  <a:moveTo>
                    <a:pt x="19908" y="0"/>
                  </a:moveTo>
                  <a:cubicBezTo>
                    <a:pt x="21600" y="6352"/>
                    <a:pt x="14964" y="13552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6" name="Connection Line">
              <a:extLst>
                <a:ext uri="{FF2B5EF4-FFF2-40B4-BE49-F238E27FC236}">
                  <a16:creationId xmlns:a16="http://schemas.microsoft.com/office/drawing/2014/main" id="{98D69584-8BAE-241A-7138-37B5D34A4566}"/>
                </a:ext>
              </a:extLst>
            </p:cNvPr>
            <p:cNvSpPr/>
            <p:nvPr/>
          </p:nvSpPr>
          <p:spPr>
            <a:xfrm>
              <a:off x="94257" y="35236"/>
              <a:ext cx="143220" cy="16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194" y="7086"/>
                    <a:pt x="13994" y="14286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7" name="Connection Line">
              <a:extLst>
                <a:ext uri="{FF2B5EF4-FFF2-40B4-BE49-F238E27FC236}">
                  <a16:creationId xmlns:a16="http://schemas.microsoft.com/office/drawing/2014/main" id="{D614A9A5-0C1D-A657-0FC3-B9F66E6B24A2}"/>
                </a:ext>
              </a:extLst>
            </p:cNvPr>
            <p:cNvSpPr/>
            <p:nvPr/>
          </p:nvSpPr>
          <p:spPr>
            <a:xfrm>
              <a:off x="79197" y="20465"/>
              <a:ext cx="51749" cy="21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1" h="21600" extrusionOk="0">
                  <a:moveTo>
                    <a:pt x="0" y="0"/>
                  </a:moveTo>
                  <a:cubicBezTo>
                    <a:pt x="15543" y="3429"/>
                    <a:pt x="21600" y="10629"/>
                    <a:pt x="18171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8" name="Connection Line">
              <a:extLst>
                <a:ext uri="{FF2B5EF4-FFF2-40B4-BE49-F238E27FC236}">
                  <a16:creationId xmlns:a16="http://schemas.microsoft.com/office/drawing/2014/main" id="{2A16C4B7-769F-CB57-7817-458AFBBF8490}"/>
                </a:ext>
              </a:extLst>
            </p:cNvPr>
            <p:cNvSpPr/>
            <p:nvPr/>
          </p:nvSpPr>
          <p:spPr>
            <a:xfrm>
              <a:off x="94257" y="35236"/>
              <a:ext cx="37925" cy="16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09" h="21600" extrusionOk="0">
                  <a:moveTo>
                    <a:pt x="8792" y="0"/>
                  </a:moveTo>
                  <a:cubicBezTo>
                    <a:pt x="21600" y="4737"/>
                    <a:pt x="18669" y="11937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39" name="Connection Line">
              <a:extLst>
                <a:ext uri="{FF2B5EF4-FFF2-40B4-BE49-F238E27FC236}">
                  <a16:creationId xmlns:a16="http://schemas.microsoft.com/office/drawing/2014/main" id="{0347F796-E1A0-531A-CD84-7B5FF7C14AF1}"/>
                </a:ext>
              </a:extLst>
            </p:cNvPr>
            <p:cNvSpPr/>
            <p:nvPr/>
          </p:nvSpPr>
          <p:spPr>
            <a:xfrm>
              <a:off x="66001" y="19597"/>
              <a:ext cx="38225" cy="180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2" h="21600" extrusionOk="0">
                  <a:moveTo>
                    <a:pt x="0" y="0"/>
                  </a:moveTo>
                  <a:cubicBezTo>
                    <a:pt x="17354" y="3584"/>
                    <a:pt x="21600" y="10784"/>
                    <a:pt x="12738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0" name="Connection Line">
              <a:extLst>
                <a:ext uri="{FF2B5EF4-FFF2-40B4-BE49-F238E27FC236}">
                  <a16:creationId xmlns:a16="http://schemas.microsoft.com/office/drawing/2014/main" id="{7810F822-38AB-E0BF-116D-AFDAEEF808E7}"/>
                </a:ext>
              </a:extLst>
            </p:cNvPr>
            <p:cNvSpPr/>
            <p:nvPr/>
          </p:nvSpPr>
          <p:spPr>
            <a:xfrm>
              <a:off x="101980" y="22338"/>
              <a:ext cx="40617" cy="206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9" h="21600" extrusionOk="0">
                  <a:moveTo>
                    <a:pt x="0" y="0"/>
                  </a:moveTo>
                  <a:cubicBezTo>
                    <a:pt x="16949" y="3663"/>
                    <a:pt x="21600" y="10863"/>
                    <a:pt x="13954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1" name="Connection Line">
              <a:extLst>
                <a:ext uri="{FF2B5EF4-FFF2-40B4-BE49-F238E27FC236}">
                  <a16:creationId xmlns:a16="http://schemas.microsoft.com/office/drawing/2014/main" id="{D6A3EC95-A7EF-83DA-359D-03306512062E}"/>
                </a:ext>
              </a:extLst>
            </p:cNvPr>
            <p:cNvSpPr/>
            <p:nvPr/>
          </p:nvSpPr>
          <p:spPr>
            <a:xfrm>
              <a:off x="53264" y="27137"/>
              <a:ext cx="75163" cy="20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213" y="2987"/>
                    <a:pt x="20413" y="10187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2" name="Connection Line">
              <a:extLst>
                <a:ext uri="{FF2B5EF4-FFF2-40B4-BE49-F238E27FC236}">
                  <a16:creationId xmlns:a16="http://schemas.microsoft.com/office/drawing/2014/main" id="{FCF3927F-669E-ECE7-061F-7BD8276B1B73}"/>
                </a:ext>
              </a:extLst>
            </p:cNvPr>
            <p:cNvSpPr/>
            <p:nvPr/>
          </p:nvSpPr>
          <p:spPr>
            <a:xfrm>
              <a:off x="10678" y="35236"/>
              <a:ext cx="100828" cy="13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extrusionOk="0">
                  <a:moveTo>
                    <a:pt x="20094" y="0"/>
                  </a:moveTo>
                  <a:cubicBezTo>
                    <a:pt x="21600" y="7353"/>
                    <a:pt x="14902" y="14553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3" name="Connection Line">
              <a:extLst>
                <a:ext uri="{FF2B5EF4-FFF2-40B4-BE49-F238E27FC236}">
                  <a16:creationId xmlns:a16="http://schemas.microsoft.com/office/drawing/2014/main" id="{99D5DE45-7AED-C271-536A-0E5CBE4E010A}"/>
                </a:ext>
              </a:extLst>
            </p:cNvPr>
            <p:cNvSpPr/>
            <p:nvPr/>
          </p:nvSpPr>
          <p:spPr>
            <a:xfrm>
              <a:off x="11124" y="28117"/>
              <a:ext cx="92883" cy="6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extrusionOk="0">
                  <a:moveTo>
                    <a:pt x="21497" y="0"/>
                  </a:moveTo>
                  <a:cubicBezTo>
                    <a:pt x="21600" y="13899"/>
                    <a:pt x="14434" y="21099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4" name="Connection Line">
              <a:extLst>
                <a:ext uri="{FF2B5EF4-FFF2-40B4-BE49-F238E27FC236}">
                  <a16:creationId xmlns:a16="http://schemas.microsoft.com/office/drawing/2014/main" id="{8253CD2C-FC11-18F0-41A3-C49523150C6A}"/>
                </a:ext>
              </a:extLst>
            </p:cNvPr>
            <p:cNvSpPr/>
            <p:nvPr/>
          </p:nvSpPr>
          <p:spPr>
            <a:xfrm>
              <a:off x="0" y="28117"/>
              <a:ext cx="104061" cy="9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21256" y="0"/>
                  </a:moveTo>
                  <a:cubicBezTo>
                    <a:pt x="21600" y="10214"/>
                    <a:pt x="14515" y="17414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5" name="Connection Line">
              <a:extLst>
                <a:ext uri="{FF2B5EF4-FFF2-40B4-BE49-F238E27FC236}">
                  <a16:creationId xmlns:a16="http://schemas.microsoft.com/office/drawing/2014/main" id="{E10B23E8-A8AF-7144-2B91-1128FFFA881A}"/>
                </a:ext>
              </a:extLst>
            </p:cNvPr>
            <p:cNvSpPr/>
            <p:nvPr/>
          </p:nvSpPr>
          <p:spPr>
            <a:xfrm>
              <a:off x="9300" y="2381"/>
              <a:ext cx="60976" cy="14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3" h="21600" extrusionOk="0">
                  <a:moveTo>
                    <a:pt x="15366" y="0"/>
                  </a:moveTo>
                  <a:cubicBezTo>
                    <a:pt x="21600" y="5938"/>
                    <a:pt x="16478" y="13138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46" name="Connection Line">
              <a:extLst>
                <a:ext uri="{FF2B5EF4-FFF2-40B4-BE49-F238E27FC236}">
                  <a16:creationId xmlns:a16="http://schemas.microsoft.com/office/drawing/2014/main" id="{F4066FDB-01B3-3524-5097-435AE3D11B4E}"/>
                </a:ext>
              </a:extLst>
            </p:cNvPr>
            <p:cNvSpPr/>
            <p:nvPr/>
          </p:nvSpPr>
          <p:spPr>
            <a:xfrm>
              <a:off x="15812" y="20663"/>
              <a:ext cx="87326" cy="12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extrusionOk="0">
                  <a:moveTo>
                    <a:pt x="19068" y="0"/>
                  </a:moveTo>
                  <a:cubicBezTo>
                    <a:pt x="21600" y="7334"/>
                    <a:pt x="15244" y="14534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5333A44E-5FD3-2FFA-5C9E-3AE44D95B82A}"/>
                </a:ext>
              </a:extLst>
            </p:cNvPr>
            <p:cNvGrpSpPr/>
            <p:nvPr/>
          </p:nvGrpSpPr>
          <p:grpSpPr>
            <a:xfrm rot="18127434">
              <a:off x="495310" y="161001"/>
              <a:ext cx="17766" cy="106341"/>
              <a:chOff x="0" y="0"/>
              <a:chExt cx="17765" cy="106340"/>
            </a:xfrm>
          </p:grpSpPr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C440A9A2-2A5A-090C-D5A1-92B3D1FC4B30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80" name="Line">
                <a:extLst>
                  <a:ext uri="{FF2B5EF4-FFF2-40B4-BE49-F238E27FC236}">
                    <a16:creationId xmlns:a16="http://schemas.microsoft.com/office/drawing/2014/main" id="{472A6EDC-C5B8-0663-C830-0E87F08F785E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81" name="Line">
                <a:extLst>
                  <a:ext uri="{FF2B5EF4-FFF2-40B4-BE49-F238E27FC236}">
                    <a16:creationId xmlns:a16="http://schemas.microsoft.com/office/drawing/2014/main" id="{202DAA92-FDA0-4224-D2D3-F96F74D6C152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48" name="Group">
              <a:extLst>
                <a:ext uri="{FF2B5EF4-FFF2-40B4-BE49-F238E27FC236}">
                  <a16:creationId xmlns:a16="http://schemas.microsoft.com/office/drawing/2014/main" id="{40D554E2-76FD-E20C-98CA-C45F8CA455DF}"/>
                </a:ext>
              </a:extLst>
            </p:cNvPr>
            <p:cNvGrpSpPr/>
            <p:nvPr/>
          </p:nvGrpSpPr>
          <p:grpSpPr>
            <a:xfrm rot="6948940">
              <a:off x="477719" y="-21731"/>
              <a:ext cx="17767" cy="106341"/>
              <a:chOff x="0" y="0"/>
              <a:chExt cx="17765" cy="106340"/>
            </a:xfrm>
          </p:grpSpPr>
          <p:sp>
            <p:nvSpPr>
              <p:cNvPr id="76" name="Line">
                <a:extLst>
                  <a:ext uri="{FF2B5EF4-FFF2-40B4-BE49-F238E27FC236}">
                    <a16:creationId xmlns:a16="http://schemas.microsoft.com/office/drawing/2014/main" id="{0344BBB0-0A31-F918-1DA9-257E7276191D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7" name="Line">
                <a:extLst>
                  <a:ext uri="{FF2B5EF4-FFF2-40B4-BE49-F238E27FC236}">
                    <a16:creationId xmlns:a16="http://schemas.microsoft.com/office/drawing/2014/main" id="{7095EC1F-7EE4-B2C2-A972-D1B18E93C50F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A69D7EFF-5D56-33E9-57EB-9BA8CA947B4E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49" name="Group">
              <a:extLst>
                <a:ext uri="{FF2B5EF4-FFF2-40B4-BE49-F238E27FC236}">
                  <a16:creationId xmlns:a16="http://schemas.microsoft.com/office/drawing/2014/main" id="{2B7B05CA-8C39-5FCA-EDE5-6B13193AF6B5}"/>
                </a:ext>
              </a:extLst>
            </p:cNvPr>
            <p:cNvGrpSpPr/>
            <p:nvPr/>
          </p:nvGrpSpPr>
          <p:grpSpPr>
            <a:xfrm rot="18127434">
              <a:off x="363378" y="161001"/>
              <a:ext cx="17767" cy="106341"/>
              <a:chOff x="0" y="0"/>
              <a:chExt cx="17765" cy="106340"/>
            </a:xfrm>
          </p:grpSpPr>
          <p:sp>
            <p:nvSpPr>
              <p:cNvPr id="73" name="Line">
                <a:extLst>
                  <a:ext uri="{FF2B5EF4-FFF2-40B4-BE49-F238E27FC236}">
                    <a16:creationId xmlns:a16="http://schemas.microsoft.com/office/drawing/2014/main" id="{0D3B6D4E-9144-8337-F267-8DDF9CB95EE6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4" name="Line">
                <a:extLst>
                  <a:ext uri="{FF2B5EF4-FFF2-40B4-BE49-F238E27FC236}">
                    <a16:creationId xmlns:a16="http://schemas.microsoft.com/office/drawing/2014/main" id="{32A6A218-1850-E7A9-8503-A1E59706DD1B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5" name="Line">
                <a:extLst>
                  <a:ext uri="{FF2B5EF4-FFF2-40B4-BE49-F238E27FC236}">
                    <a16:creationId xmlns:a16="http://schemas.microsoft.com/office/drawing/2014/main" id="{71534237-AC7D-0FD5-9058-E4BD63C7301E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50" name="Group">
              <a:extLst>
                <a:ext uri="{FF2B5EF4-FFF2-40B4-BE49-F238E27FC236}">
                  <a16:creationId xmlns:a16="http://schemas.microsoft.com/office/drawing/2014/main" id="{8AE2AEDC-81F7-DB26-2FBD-88E5032F1321}"/>
                </a:ext>
              </a:extLst>
            </p:cNvPr>
            <p:cNvGrpSpPr/>
            <p:nvPr/>
          </p:nvGrpSpPr>
          <p:grpSpPr>
            <a:xfrm rot="6948940">
              <a:off x="345787" y="-21731"/>
              <a:ext cx="17766" cy="106341"/>
              <a:chOff x="0" y="0"/>
              <a:chExt cx="17765" cy="106340"/>
            </a:xfrm>
          </p:grpSpPr>
          <p:sp>
            <p:nvSpPr>
              <p:cNvPr id="70" name="Line">
                <a:extLst>
                  <a:ext uri="{FF2B5EF4-FFF2-40B4-BE49-F238E27FC236}">
                    <a16:creationId xmlns:a16="http://schemas.microsoft.com/office/drawing/2014/main" id="{59630E62-8B9C-2F2B-B6BA-9C909AFA23E4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1" name="Line">
                <a:extLst>
                  <a:ext uri="{FF2B5EF4-FFF2-40B4-BE49-F238E27FC236}">
                    <a16:creationId xmlns:a16="http://schemas.microsoft.com/office/drawing/2014/main" id="{6F57F263-D88B-EF49-4895-2A60BB2C28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72" name="Line">
                <a:extLst>
                  <a:ext uri="{FF2B5EF4-FFF2-40B4-BE49-F238E27FC236}">
                    <a16:creationId xmlns:a16="http://schemas.microsoft.com/office/drawing/2014/main" id="{9F440A8A-9D77-E5A0-86FD-32F730E2439A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51" name="Group">
              <a:extLst>
                <a:ext uri="{FF2B5EF4-FFF2-40B4-BE49-F238E27FC236}">
                  <a16:creationId xmlns:a16="http://schemas.microsoft.com/office/drawing/2014/main" id="{6F984E4A-9E42-D0FD-FF5E-E5FE59D916A3}"/>
                </a:ext>
              </a:extLst>
            </p:cNvPr>
            <p:cNvGrpSpPr/>
            <p:nvPr/>
          </p:nvGrpSpPr>
          <p:grpSpPr>
            <a:xfrm rot="18127434">
              <a:off x="231446" y="161001"/>
              <a:ext cx="17766" cy="106341"/>
              <a:chOff x="0" y="0"/>
              <a:chExt cx="17765" cy="106340"/>
            </a:xfrm>
          </p:grpSpPr>
          <p:sp>
            <p:nvSpPr>
              <p:cNvPr id="67" name="Line">
                <a:extLst>
                  <a:ext uri="{FF2B5EF4-FFF2-40B4-BE49-F238E27FC236}">
                    <a16:creationId xmlns:a16="http://schemas.microsoft.com/office/drawing/2014/main" id="{2D0F1960-B629-BC71-99B7-446F163247C1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8" name="Line">
                <a:extLst>
                  <a:ext uri="{FF2B5EF4-FFF2-40B4-BE49-F238E27FC236}">
                    <a16:creationId xmlns:a16="http://schemas.microsoft.com/office/drawing/2014/main" id="{9BBB5432-EF8B-FC89-DB2D-5396E2C69A5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9" name="Line">
                <a:extLst>
                  <a:ext uri="{FF2B5EF4-FFF2-40B4-BE49-F238E27FC236}">
                    <a16:creationId xmlns:a16="http://schemas.microsoft.com/office/drawing/2014/main" id="{8C13453F-2EAF-13BF-1619-9DA93C508BC6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52" name="Group">
              <a:extLst>
                <a:ext uri="{FF2B5EF4-FFF2-40B4-BE49-F238E27FC236}">
                  <a16:creationId xmlns:a16="http://schemas.microsoft.com/office/drawing/2014/main" id="{7F46D348-9133-5169-91B2-9ACA8D0E229B}"/>
                </a:ext>
              </a:extLst>
            </p:cNvPr>
            <p:cNvGrpSpPr/>
            <p:nvPr/>
          </p:nvGrpSpPr>
          <p:grpSpPr>
            <a:xfrm rot="6948940">
              <a:off x="213855" y="-21731"/>
              <a:ext cx="17766" cy="106341"/>
              <a:chOff x="0" y="0"/>
              <a:chExt cx="17765" cy="106340"/>
            </a:xfrm>
          </p:grpSpPr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C35E2B7A-2A6F-8646-43D7-BD47A613C8DA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5" name="Line">
                <a:extLst>
                  <a:ext uri="{FF2B5EF4-FFF2-40B4-BE49-F238E27FC236}">
                    <a16:creationId xmlns:a16="http://schemas.microsoft.com/office/drawing/2014/main" id="{E4D677C7-744A-1EA3-A5F1-1AE0CED452BF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6" name="Line">
                <a:extLst>
                  <a:ext uri="{FF2B5EF4-FFF2-40B4-BE49-F238E27FC236}">
                    <a16:creationId xmlns:a16="http://schemas.microsoft.com/office/drawing/2014/main" id="{FE30140B-7B0B-48D6-2D72-DBDAB052893C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49CB4404-5C29-9E4F-9FB0-7F6877528600}"/>
                </a:ext>
              </a:extLst>
            </p:cNvPr>
            <p:cNvGrpSpPr/>
            <p:nvPr/>
          </p:nvGrpSpPr>
          <p:grpSpPr>
            <a:xfrm rot="18127434">
              <a:off x="99514" y="161001"/>
              <a:ext cx="17766" cy="106341"/>
              <a:chOff x="0" y="0"/>
              <a:chExt cx="17765" cy="106340"/>
            </a:xfrm>
          </p:grpSpPr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45535C93-AD72-A73B-D3A9-ADB804F09623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72E8E39D-5A1F-647F-3EAB-EC7ADDB878E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FE6550D5-FC56-4709-0F8A-9AFEB1BA82ED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grpSp>
          <p:nvGrpSpPr>
            <p:cNvPr id="54" name="Group">
              <a:extLst>
                <a:ext uri="{FF2B5EF4-FFF2-40B4-BE49-F238E27FC236}">
                  <a16:creationId xmlns:a16="http://schemas.microsoft.com/office/drawing/2014/main" id="{241E99FE-10F5-2CAC-864D-D8C2D72A07E1}"/>
                </a:ext>
              </a:extLst>
            </p:cNvPr>
            <p:cNvGrpSpPr/>
            <p:nvPr/>
          </p:nvGrpSpPr>
          <p:grpSpPr>
            <a:xfrm rot="6948940">
              <a:off x="81923" y="-21731"/>
              <a:ext cx="17767" cy="106341"/>
              <a:chOff x="0" y="0"/>
              <a:chExt cx="17765" cy="106340"/>
            </a:xfrm>
          </p:grpSpPr>
          <p:sp>
            <p:nvSpPr>
              <p:cNvPr id="58" name="Line">
                <a:extLst>
                  <a:ext uri="{FF2B5EF4-FFF2-40B4-BE49-F238E27FC236}">
                    <a16:creationId xmlns:a16="http://schemas.microsoft.com/office/drawing/2014/main" id="{C0E0AB42-436D-7150-CC6E-310BE710AD60}"/>
                  </a:ext>
                </a:extLst>
              </p:cNvPr>
              <p:cNvSpPr/>
              <p:nvPr/>
            </p:nvSpPr>
            <p:spPr>
              <a:xfrm flipV="1">
                <a:off x="0" y="17515"/>
                <a:ext cx="1" cy="7169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2C58D106-753A-5D6C-2395-616056C23701}"/>
                  </a:ext>
                </a:extLst>
              </p:cNvPr>
              <p:cNvSpPr/>
              <p:nvPr/>
            </p:nvSpPr>
            <p:spPr>
              <a:xfrm flipH="1">
                <a:off x="0" y="0"/>
                <a:ext cx="17766" cy="17516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1A836704-C5C6-E039-C174-5CDB9C0691F8}"/>
                  </a:ext>
                </a:extLst>
              </p:cNvPr>
              <p:cNvSpPr/>
              <p:nvPr/>
            </p:nvSpPr>
            <p:spPr>
              <a:xfrm flipH="1" flipV="1">
                <a:off x="0" y="88824"/>
                <a:ext cx="17766" cy="17517"/>
              </a:xfrm>
              <a:prstGeom prst="line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0"/>
                  </a:spcBef>
                  <a:defRPr sz="2800" cap="all">
                    <a:latin typeface="+mn-lt"/>
                    <a:ea typeface="+mn-ea"/>
                    <a:cs typeface="+mn-cs"/>
                    <a:sym typeface="DIN Condensed Bold"/>
                  </a:defRPr>
                </a:pPr>
                <a:endParaRPr/>
              </a:p>
            </p:txBody>
          </p:sp>
        </p:grpSp>
        <p:sp>
          <p:nvSpPr>
            <p:cNvPr id="55" name="Connection Line">
              <a:extLst>
                <a:ext uri="{FF2B5EF4-FFF2-40B4-BE49-F238E27FC236}">
                  <a16:creationId xmlns:a16="http://schemas.microsoft.com/office/drawing/2014/main" id="{A50CDE18-DA94-0688-4C32-0EB87878002C}"/>
                </a:ext>
              </a:extLst>
            </p:cNvPr>
            <p:cNvSpPr/>
            <p:nvPr/>
          </p:nvSpPr>
          <p:spPr>
            <a:xfrm>
              <a:off x="355798" y="31776"/>
              <a:ext cx="30549" cy="16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1" h="21600" extrusionOk="0">
                  <a:moveTo>
                    <a:pt x="4723" y="0"/>
                  </a:moveTo>
                  <a:cubicBezTo>
                    <a:pt x="21600" y="4437"/>
                    <a:pt x="20026" y="11637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6" name="Connection Line">
              <a:extLst>
                <a:ext uri="{FF2B5EF4-FFF2-40B4-BE49-F238E27FC236}">
                  <a16:creationId xmlns:a16="http://schemas.microsoft.com/office/drawing/2014/main" id="{4549E172-CA96-E863-7391-6B2FAF5E7B65}"/>
                </a:ext>
              </a:extLst>
            </p:cNvPr>
            <p:cNvSpPr/>
            <p:nvPr/>
          </p:nvSpPr>
          <p:spPr>
            <a:xfrm>
              <a:off x="364476" y="35236"/>
              <a:ext cx="32227" cy="18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78" h="21600" extrusionOk="0">
                  <a:moveTo>
                    <a:pt x="0" y="0"/>
                  </a:moveTo>
                  <a:cubicBezTo>
                    <a:pt x="18767" y="3854"/>
                    <a:pt x="21600" y="11054"/>
                    <a:pt x="850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57" name="Connection Line">
              <a:extLst>
                <a:ext uri="{FF2B5EF4-FFF2-40B4-BE49-F238E27FC236}">
                  <a16:creationId xmlns:a16="http://schemas.microsoft.com/office/drawing/2014/main" id="{31C54A55-99B3-0CD8-9C4C-22137646534E}"/>
                </a:ext>
              </a:extLst>
            </p:cNvPr>
            <p:cNvSpPr/>
            <p:nvPr/>
          </p:nvSpPr>
          <p:spPr>
            <a:xfrm>
              <a:off x="129988" y="20465"/>
              <a:ext cx="81128" cy="21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extrusionOk="0">
                  <a:moveTo>
                    <a:pt x="17738" y="0"/>
                  </a:moveTo>
                  <a:cubicBezTo>
                    <a:pt x="21600" y="5355"/>
                    <a:pt x="15687" y="12555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sp>
        <p:nvSpPr>
          <p:cNvPr id="85" name="Line">
            <a:extLst>
              <a:ext uri="{FF2B5EF4-FFF2-40B4-BE49-F238E27FC236}">
                <a16:creationId xmlns:a16="http://schemas.microsoft.com/office/drawing/2014/main" id="{047FDCD0-45D1-A88B-1156-0024B9DC15A5}"/>
              </a:ext>
            </a:extLst>
          </p:cNvPr>
          <p:cNvSpPr/>
          <p:nvPr/>
        </p:nvSpPr>
        <p:spPr>
          <a:xfrm flipV="1">
            <a:off x="6801459" y="1534988"/>
            <a:ext cx="1" cy="11385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86" name="Line">
            <a:extLst>
              <a:ext uri="{FF2B5EF4-FFF2-40B4-BE49-F238E27FC236}">
                <a16:creationId xmlns:a16="http://schemas.microsoft.com/office/drawing/2014/main" id="{35966C9A-C99E-2FB7-48E9-DA72C50CC53D}"/>
              </a:ext>
            </a:extLst>
          </p:cNvPr>
          <p:cNvSpPr/>
          <p:nvPr/>
        </p:nvSpPr>
        <p:spPr>
          <a:xfrm>
            <a:off x="6811372" y="1893282"/>
            <a:ext cx="1" cy="11385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87" name="Connection Line">
            <a:extLst>
              <a:ext uri="{FF2B5EF4-FFF2-40B4-BE49-F238E27FC236}">
                <a16:creationId xmlns:a16="http://schemas.microsoft.com/office/drawing/2014/main" id="{FE1E2AAC-9969-F4BD-8418-B2F3069314AE}"/>
              </a:ext>
            </a:extLst>
          </p:cNvPr>
          <p:cNvSpPr/>
          <p:nvPr/>
        </p:nvSpPr>
        <p:spPr>
          <a:xfrm>
            <a:off x="5480580" y="-436050"/>
            <a:ext cx="308715" cy="1517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10" h="21600" extrusionOk="0">
                <a:moveTo>
                  <a:pt x="921" y="21600"/>
                </a:moveTo>
                <a:cubicBezTo>
                  <a:pt x="-2490" y="12132"/>
                  <a:pt x="3573" y="4932"/>
                  <a:pt x="19110" y="0"/>
                </a:cubicBezTo>
              </a:path>
            </a:pathLst>
          </a:custGeom>
          <a:ln w="25400">
            <a:solidFill>
              <a:schemeClr val="accent1"/>
            </a:solidFill>
            <a:miter lim="400000"/>
          </a:ln>
        </p:spPr>
        <p:txBody>
          <a:bodyPr/>
          <a:lstStyle/>
          <a:p>
            <a:endParaRPr/>
          </a:p>
        </p:txBody>
      </p:sp>
      <p:grpSp>
        <p:nvGrpSpPr>
          <p:cNvPr id="88" name="Group">
            <a:extLst>
              <a:ext uri="{FF2B5EF4-FFF2-40B4-BE49-F238E27FC236}">
                <a16:creationId xmlns:a16="http://schemas.microsoft.com/office/drawing/2014/main" id="{4259AADF-666B-2BCD-F83F-8C177DF2848E}"/>
              </a:ext>
            </a:extLst>
          </p:cNvPr>
          <p:cNvGrpSpPr/>
          <p:nvPr/>
        </p:nvGrpSpPr>
        <p:grpSpPr>
          <a:xfrm rot="1468063">
            <a:off x="8311453" y="3138753"/>
            <a:ext cx="934266" cy="246091"/>
            <a:chOff x="0" y="0"/>
            <a:chExt cx="934265" cy="246089"/>
          </a:xfrm>
        </p:grpSpPr>
        <p:sp>
          <p:nvSpPr>
            <p:cNvPr id="89" name="Connection Line">
              <a:extLst>
                <a:ext uri="{FF2B5EF4-FFF2-40B4-BE49-F238E27FC236}">
                  <a16:creationId xmlns:a16="http://schemas.microsoft.com/office/drawing/2014/main" id="{09AAFE11-E31B-10C4-F5EC-02059EA00383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0" name="Connection Line">
              <a:extLst>
                <a:ext uri="{FF2B5EF4-FFF2-40B4-BE49-F238E27FC236}">
                  <a16:creationId xmlns:a16="http://schemas.microsoft.com/office/drawing/2014/main" id="{580FAD96-B58D-75F3-F7A4-76D8185FBF53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1" name="Connection Line">
              <a:extLst>
                <a:ext uri="{FF2B5EF4-FFF2-40B4-BE49-F238E27FC236}">
                  <a16:creationId xmlns:a16="http://schemas.microsoft.com/office/drawing/2014/main" id="{219F8E9D-24D2-7ECE-8429-12B0B5986FF6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2" name="Connection Line">
              <a:extLst>
                <a:ext uri="{FF2B5EF4-FFF2-40B4-BE49-F238E27FC236}">
                  <a16:creationId xmlns:a16="http://schemas.microsoft.com/office/drawing/2014/main" id="{0039CEAC-9D94-455B-A723-C83CF8DFF027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3" name="Connection Line">
              <a:extLst>
                <a:ext uri="{FF2B5EF4-FFF2-40B4-BE49-F238E27FC236}">
                  <a16:creationId xmlns:a16="http://schemas.microsoft.com/office/drawing/2014/main" id="{F5676251-BD8D-D2AA-669D-FC1756B6483B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098E6754-7E32-CC0B-BE5D-EFFD4C3A8FAA}"/>
              </a:ext>
            </a:extLst>
          </p:cNvPr>
          <p:cNvGrpSpPr/>
          <p:nvPr/>
        </p:nvGrpSpPr>
        <p:grpSpPr>
          <a:xfrm rot="2721190">
            <a:off x="9178731" y="2486111"/>
            <a:ext cx="934266" cy="246091"/>
            <a:chOff x="0" y="0"/>
            <a:chExt cx="934265" cy="246089"/>
          </a:xfrm>
        </p:grpSpPr>
        <p:sp>
          <p:nvSpPr>
            <p:cNvPr id="95" name="Connection Line">
              <a:extLst>
                <a:ext uri="{FF2B5EF4-FFF2-40B4-BE49-F238E27FC236}">
                  <a16:creationId xmlns:a16="http://schemas.microsoft.com/office/drawing/2014/main" id="{8C3AF470-F621-B1AD-A780-941A66F8E5FA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6" name="Connection Line">
              <a:extLst>
                <a:ext uri="{FF2B5EF4-FFF2-40B4-BE49-F238E27FC236}">
                  <a16:creationId xmlns:a16="http://schemas.microsoft.com/office/drawing/2014/main" id="{A3EC0B88-0A68-D069-B4A8-89D8BFC01EA6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7" name="Connection Line">
              <a:extLst>
                <a:ext uri="{FF2B5EF4-FFF2-40B4-BE49-F238E27FC236}">
                  <a16:creationId xmlns:a16="http://schemas.microsoft.com/office/drawing/2014/main" id="{54D24D98-7B34-68D8-3C9A-313293F846A7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8" name="Connection Line">
              <a:extLst>
                <a:ext uri="{FF2B5EF4-FFF2-40B4-BE49-F238E27FC236}">
                  <a16:creationId xmlns:a16="http://schemas.microsoft.com/office/drawing/2014/main" id="{436A3C8A-645A-FA01-BBC2-EA3C9EAFF4D3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99" name="Connection Line">
              <a:extLst>
                <a:ext uri="{FF2B5EF4-FFF2-40B4-BE49-F238E27FC236}">
                  <a16:creationId xmlns:a16="http://schemas.microsoft.com/office/drawing/2014/main" id="{C168D3AD-C39C-9330-C061-FF3A426D7262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00" name="Group">
            <a:extLst>
              <a:ext uri="{FF2B5EF4-FFF2-40B4-BE49-F238E27FC236}">
                <a16:creationId xmlns:a16="http://schemas.microsoft.com/office/drawing/2014/main" id="{AB1ACA30-70B8-6850-91F6-1F166E15F2A3}"/>
              </a:ext>
            </a:extLst>
          </p:cNvPr>
          <p:cNvGrpSpPr/>
          <p:nvPr/>
        </p:nvGrpSpPr>
        <p:grpSpPr>
          <a:xfrm rot="2690771">
            <a:off x="10716800" y="4954853"/>
            <a:ext cx="934266" cy="246091"/>
            <a:chOff x="0" y="0"/>
            <a:chExt cx="934265" cy="246089"/>
          </a:xfrm>
        </p:grpSpPr>
        <p:sp>
          <p:nvSpPr>
            <p:cNvPr id="101" name="Connection Line">
              <a:extLst>
                <a:ext uri="{FF2B5EF4-FFF2-40B4-BE49-F238E27FC236}">
                  <a16:creationId xmlns:a16="http://schemas.microsoft.com/office/drawing/2014/main" id="{9086611F-8013-40A7-2140-3BF6A130902E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2" name="Connection Line">
              <a:extLst>
                <a:ext uri="{FF2B5EF4-FFF2-40B4-BE49-F238E27FC236}">
                  <a16:creationId xmlns:a16="http://schemas.microsoft.com/office/drawing/2014/main" id="{8130A728-2E70-9610-2E4A-9B96B97AE3F1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3" name="Connection Line">
              <a:extLst>
                <a:ext uri="{FF2B5EF4-FFF2-40B4-BE49-F238E27FC236}">
                  <a16:creationId xmlns:a16="http://schemas.microsoft.com/office/drawing/2014/main" id="{0562914F-1DB6-44A5-FDB6-AC7D51D66E1A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4" name="Connection Line">
              <a:extLst>
                <a:ext uri="{FF2B5EF4-FFF2-40B4-BE49-F238E27FC236}">
                  <a16:creationId xmlns:a16="http://schemas.microsoft.com/office/drawing/2014/main" id="{5CA5B6CA-4F3A-D4E9-F073-7F68988906AE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5" name="Connection Line">
              <a:extLst>
                <a:ext uri="{FF2B5EF4-FFF2-40B4-BE49-F238E27FC236}">
                  <a16:creationId xmlns:a16="http://schemas.microsoft.com/office/drawing/2014/main" id="{44E489C7-09A0-64B9-0905-EDA4A6D56387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9BD9913F-E5A7-5382-8799-B89AB7B8C7A4}"/>
              </a:ext>
            </a:extLst>
          </p:cNvPr>
          <p:cNvGrpSpPr/>
          <p:nvPr/>
        </p:nvGrpSpPr>
        <p:grpSpPr>
          <a:xfrm rot="2690771">
            <a:off x="7917753" y="2313253"/>
            <a:ext cx="934266" cy="246091"/>
            <a:chOff x="0" y="0"/>
            <a:chExt cx="934265" cy="246089"/>
          </a:xfrm>
        </p:grpSpPr>
        <p:sp>
          <p:nvSpPr>
            <p:cNvPr id="107" name="Connection Line">
              <a:extLst>
                <a:ext uri="{FF2B5EF4-FFF2-40B4-BE49-F238E27FC236}">
                  <a16:creationId xmlns:a16="http://schemas.microsoft.com/office/drawing/2014/main" id="{95B765EB-0C2B-D015-1B75-EE6CDD5410AF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8" name="Connection Line">
              <a:extLst>
                <a:ext uri="{FF2B5EF4-FFF2-40B4-BE49-F238E27FC236}">
                  <a16:creationId xmlns:a16="http://schemas.microsoft.com/office/drawing/2014/main" id="{F5EF36FC-0533-BB0A-B20E-F587F7C14E2F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09" name="Connection Line">
              <a:extLst>
                <a:ext uri="{FF2B5EF4-FFF2-40B4-BE49-F238E27FC236}">
                  <a16:creationId xmlns:a16="http://schemas.microsoft.com/office/drawing/2014/main" id="{DE686AA2-DB2F-1F12-D15D-76C3F7913982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0" name="Connection Line">
              <a:extLst>
                <a:ext uri="{FF2B5EF4-FFF2-40B4-BE49-F238E27FC236}">
                  <a16:creationId xmlns:a16="http://schemas.microsoft.com/office/drawing/2014/main" id="{9868BAE5-7BFF-5691-3A66-6510781F1A68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1" name="Connection Line">
              <a:extLst>
                <a:ext uri="{FF2B5EF4-FFF2-40B4-BE49-F238E27FC236}">
                  <a16:creationId xmlns:a16="http://schemas.microsoft.com/office/drawing/2014/main" id="{9CA9BB67-9766-C5EA-FD64-742FF41043ED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12" name="Group">
            <a:extLst>
              <a:ext uri="{FF2B5EF4-FFF2-40B4-BE49-F238E27FC236}">
                <a16:creationId xmlns:a16="http://schemas.microsoft.com/office/drawing/2014/main" id="{CE72403F-D5FA-A8D1-6919-A3D5ED3C6B82}"/>
              </a:ext>
            </a:extLst>
          </p:cNvPr>
          <p:cNvGrpSpPr/>
          <p:nvPr/>
        </p:nvGrpSpPr>
        <p:grpSpPr>
          <a:xfrm rot="7250777">
            <a:off x="9073453" y="5412053"/>
            <a:ext cx="934266" cy="246091"/>
            <a:chOff x="0" y="0"/>
            <a:chExt cx="934265" cy="246089"/>
          </a:xfrm>
        </p:grpSpPr>
        <p:sp>
          <p:nvSpPr>
            <p:cNvPr id="113" name="Connection Line">
              <a:extLst>
                <a:ext uri="{FF2B5EF4-FFF2-40B4-BE49-F238E27FC236}">
                  <a16:creationId xmlns:a16="http://schemas.microsoft.com/office/drawing/2014/main" id="{A4C139C5-832B-CA6C-8F95-B5417F113B96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4" name="Connection Line">
              <a:extLst>
                <a:ext uri="{FF2B5EF4-FFF2-40B4-BE49-F238E27FC236}">
                  <a16:creationId xmlns:a16="http://schemas.microsoft.com/office/drawing/2014/main" id="{BC650C2F-E01F-9596-FFC9-4E123FE76D5D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5" name="Connection Line">
              <a:extLst>
                <a:ext uri="{FF2B5EF4-FFF2-40B4-BE49-F238E27FC236}">
                  <a16:creationId xmlns:a16="http://schemas.microsoft.com/office/drawing/2014/main" id="{BAFEBA7F-BBD7-D033-212C-1044D29FDED2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6" name="Connection Line">
              <a:extLst>
                <a:ext uri="{FF2B5EF4-FFF2-40B4-BE49-F238E27FC236}">
                  <a16:creationId xmlns:a16="http://schemas.microsoft.com/office/drawing/2014/main" id="{AC26DBC7-B6DD-41E7-9E64-D2D96C2ABAB9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17" name="Connection Line">
              <a:extLst>
                <a:ext uri="{FF2B5EF4-FFF2-40B4-BE49-F238E27FC236}">
                  <a16:creationId xmlns:a16="http://schemas.microsoft.com/office/drawing/2014/main" id="{E4D4CC51-7F28-11C3-DA62-F22AB594FE9C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6EA60311-94CC-95AC-DCB0-69A28B0FAA2F}"/>
              </a:ext>
            </a:extLst>
          </p:cNvPr>
          <p:cNvGrpSpPr/>
          <p:nvPr/>
        </p:nvGrpSpPr>
        <p:grpSpPr>
          <a:xfrm rot="8751944">
            <a:off x="8895653" y="4196067"/>
            <a:ext cx="934266" cy="246091"/>
            <a:chOff x="0" y="0"/>
            <a:chExt cx="934265" cy="246089"/>
          </a:xfrm>
        </p:grpSpPr>
        <p:sp>
          <p:nvSpPr>
            <p:cNvPr id="119" name="Connection Line">
              <a:extLst>
                <a:ext uri="{FF2B5EF4-FFF2-40B4-BE49-F238E27FC236}">
                  <a16:creationId xmlns:a16="http://schemas.microsoft.com/office/drawing/2014/main" id="{E84C1694-DE09-0F7E-3899-F32A12233EE1}"/>
                </a:ext>
              </a:extLst>
            </p:cNvPr>
            <p:cNvSpPr/>
            <p:nvPr/>
          </p:nvSpPr>
          <p:spPr>
            <a:xfrm>
              <a:off x="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20" name="Connection Line">
              <a:extLst>
                <a:ext uri="{FF2B5EF4-FFF2-40B4-BE49-F238E27FC236}">
                  <a16:creationId xmlns:a16="http://schemas.microsoft.com/office/drawing/2014/main" id="{4353B7D3-C75A-972C-694B-0AB84B72F101}"/>
                </a:ext>
              </a:extLst>
            </p:cNvPr>
            <p:cNvSpPr/>
            <p:nvPr/>
          </p:nvSpPr>
          <p:spPr>
            <a:xfrm>
              <a:off x="1905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21" name="Connection Line">
              <a:extLst>
                <a:ext uri="{FF2B5EF4-FFF2-40B4-BE49-F238E27FC236}">
                  <a16:creationId xmlns:a16="http://schemas.microsoft.com/office/drawing/2014/main" id="{510523CF-5A7B-5378-34D2-808A26DE93C3}"/>
                </a:ext>
              </a:extLst>
            </p:cNvPr>
            <p:cNvSpPr/>
            <p:nvPr/>
          </p:nvSpPr>
          <p:spPr>
            <a:xfrm>
              <a:off x="3683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22" name="Connection Line">
              <a:extLst>
                <a:ext uri="{FF2B5EF4-FFF2-40B4-BE49-F238E27FC236}">
                  <a16:creationId xmlns:a16="http://schemas.microsoft.com/office/drawing/2014/main" id="{0915D497-71A3-34B3-59E3-A7D7B434A623}"/>
                </a:ext>
              </a:extLst>
            </p:cNvPr>
            <p:cNvSpPr/>
            <p:nvPr/>
          </p:nvSpPr>
          <p:spPr>
            <a:xfrm>
              <a:off x="558800" y="114300"/>
              <a:ext cx="184966" cy="131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7361" y="21586"/>
                    <a:pt x="14561" y="21600"/>
                    <a:pt x="21600" y="42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23" name="Connection Line">
              <a:extLst>
                <a:ext uri="{FF2B5EF4-FFF2-40B4-BE49-F238E27FC236}">
                  <a16:creationId xmlns:a16="http://schemas.microsoft.com/office/drawing/2014/main" id="{0AEAA928-2B5E-A245-2946-ACF56A9EE796}"/>
                </a:ext>
              </a:extLst>
            </p:cNvPr>
            <p:cNvSpPr/>
            <p:nvPr/>
          </p:nvSpPr>
          <p:spPr>
            <a:xfrm>
              <a:off x="736600" y="-1"/>
              <a:ext cx="197666" cy="131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7366" y="-5386"/>
                    <a:pt x="14566" y="-5400"/>
                    <a:pt x="21600" y="16158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124" name="Group">
            <a:extLst>
              <a:ext uri="{FF2B5EF4-FFF2-40B4-BE49-F238E27FC236}">
                <a16:creationId xmlns:a16="http://schemas.microsoft.com/office/drawing/2014/main" id="{B07F3539-1973-F3D1-CA7F-04112318E19D}"/>
              </a:ext>
            </a:extLst>
          </p:cNvPr>
          <p:cNvGrpSpPr/>
          <p:nvPr/>
        </p:nvGrpSpPr>
        <p:grpSpPr>
          <a:xfrm>
            <a:off x="9813307" y="3539751"/>
            <a:ext cx="923827" cy="811011"/>
            <a:chOff x="0" y="0"/>
            <a:chExt cx="923826" cy="811010"/>
          </a:xfrm>
        </p:grpSpPr>
        <p:sp>
          <p:nvSpPr>
            <p:cNvPr id="125" name="Circle">
              <a:extLst>
                <a:ext uri="{FF2B5EF4-FFF2-40B4-BE49-F238E27FC236}">
                  <a16:creationId xmlns:a16="http://schemas.microsoft.com/office/drawing/2014/main" id="{60C3B1D4-FC12-673B-CFF2-AC5E12649FF4}"/>
                </a:ext>
              </a:extLst>
            </p:cNvPr>
            <p:cNvSpPr/>
            <p:nvPr/>
          </p:nvSpPr>
          <p:spPr>
            <a:xfrm>
              <a:off x="98021" y="283275"/>
              <a:ext cx="120099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6" name="Circle">
              <a:extLst>
                <a:ext uri="{FF2B5EF4-FFF2-40B4-BE49-F238E27FC236}">
                  <a16:creationId xmlns:a16="http://schemas.microsoft.com/office/drawing/2014/main" id="{63B34218-622B-5C69-D38D-F14CEAAABF8E}"/>
                </a:ext>
              </a:extLst>
            </p:cNvPr>
            <p:cNvSpPr/>
            <p:nvPr/>
          </p:nvSpPr>
          <p:spPr>
            <a:xfrm>
              <a:off x="182325" y="283275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0456A23C-9FF3-8F51-F121-7E757EF4E1D0}"/>
                </a:ext>
              </a:extLst>
            </p:cNvPr>
            <p:cNvSpPr/>
            <p:nvPr/>
          </p:nvSpPr>
          <p:spPr>
            <a:xfrm>
              <a:off x="162870" y="202213"/>
              <a:ext cx="120100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8" name="Circle">
              <a:extLst>
                <a:ext uri="{FF2B5EF4-FFF2-40B4-BE49-F238E27FC236}">
                  <a16:creationId xmlns:a16="http://schemas.microsoft.com/office/drawing/2014/main" id="{7DC3A0AB-13DB-94DD-CCBA-A7E028CF9D6B}"/>
                </a:ext>
              </a:extLst>
            </p:cNvPr>
            <p:cNvSpPr/>
            <p:nvPr/>
          </p:nvSpPr>
          <p:spPr>
            <a:xfrm>
              <a:off x="98021" y="445398"/>
              <a:ext cx="120099" cy="120100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4DE99D7C-D97F-899F-4432-3733ECD7C54F}"/>
                </a:ext>
              </a:extLst>
            </p:cNvPr>
            <p:cNvSpPr/>
            <p:nvPr/>
          </p:nvSpPr>
          <p:spPr>
            <a:xfrm>
              <a:off x="78566" y="375685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0" name="Circle">
              <a:extLst>
                <a:ext uri="{FF2B5EF4-FFF2-40B4-BE49-F238E27FC236}">
                  <a16:creationId xmlns:a16="http://schemas.microsoft.com/office/drawing/2014/main" id="{B78F6A4A-BABA-9293-31F1-B11268E81D74}"/>
                </a:ext>
              </a:extLst>
            </p:cNvPr>
            <p:cNvSpPr/>
            <p:nvPr/>
          </p:nvSpPr>
          <p:spPr>
            <a:xfrm>
              <a:off x="22697" y="283275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1" name="Circle">
              <a:extLst>
                <a:ext uri="{FF2B5EF4-FFF2-40B4-BE49-F238E27FC236}">
                  <a16:creationId xmlns:a16="http://schemas.microsoft.com/office/drawing/2014/main" id="{D4342E7E-2175-F5E2-53F6-4E2791471DE4}"/>
                </a:ext>
              </a:extLst>
            </p:cNvPr>
            <p:cNvSpPr/>
            <p:nvPr/>
          </p:nvSpPr>
          <p:spPr>
            <a:xfrm>
              <a:off x="78566" y="202213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43A89EF5-930D-23E7-5A33-4EFDF2072369}"/>
                </a:ext>
              </a:extLst>
            </p:cNvPr>
            <p:cNvSpPr/>
            <p:nvPr/>
          </p:nvSpPr>
          <p:spPr>
            <a:xfrm>
              <a:off x="229405" y="323806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3" name="Circle">
              <a:extLst>
                <a:ext uri="{FF2B5EF4-FFF2-40B4-BE49-F238E27FC236}">
                  <a16:creationId xmlns:a16="http://schemas.microsoft.com/office/drawing/2014/main" id="{6DD4A37F-3729-1AB1-B78E-D259B9727A6C}"/>
                </a:ext>
              </a:extLst>
            </p:cNvPr>
            <p:cNvSpPr/>
            <p:nvPr/>
          </p:nvSpPr>
          <p:spPr>
            <a:xfrm>
              <a:off x="0" y="412974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4CAD38D0-08AE-2794-B77B-1DFFABB7206F}"/>
                </a:ext>
              </a:extLst>
            </p:cNvPr>
            <p:cNvSpPr/>
            <p:nvPr/>
          </p:nvSpPr>
          <p:spPr>
            <a:xfrm>
              <a:off x="22697" y="323806"/>
              <a:ext cx="120099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5" name="Circle">
              <a:extLst>
                <a:ext uri="{FF2B5EF4-FFF2-40B4-BE49-F238E27FC236}">
                  <a16:creationId xmlns:a16="http://schemas.microsoft.com/office/drawing/2014/main" id="{16CCD593-DBEC-B9B8-047B-72716C70E620}"/>
                </a:ext>
              </a:extLst>
            </p:cNvPr>
            <p:cNvSpPr/>
            <p:nvPr/>
          </p:nvSpPr>
          <p:spPr>
            <a:xfrm>
              <a:off x="182325" y="412974"/>
              <a:ext cx="120099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6" name="Circle">
              <a:extLst>
                <a:ext uri="{FF2B5EF4-FFF2-40B4-BE49-F238E27FC236}">
                  <a16:creationId xmlns:a16="http://schemas.microsoft.com/office/drawing/2014/main" id="{1ADA197B-4091-6802-8329-1E50AD4B2072}"/>
                </a:ext>
              </a:extLst>
            </p:cNvPr>
            <p:cNvSpPr/>
            <p:nvPr/>
          </p:nvSpPr>
          <p:spPr>
            <a:xfrm>
              <a:off x="280347" y="348124"/>
              <a:ext cx="120099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7" name="Circle">
              <a:extLst>
                <a:ext uri="{FF2B5EF4-FFF2-40B4-BE49-F238E27FC236}">
                  <a16:creationId xmlns:a16="http://schemas.microsoft.com/office/drawing/2014/main" id="{B6CEE877-48C0-6CD5-BADE-FB82AB8E86D9}"/>
                </a:ext>
              </a:extLst>
            </p:cNvPr>
            <p:cNvSpPr/>
            <p:nvPr/>
          </p:nvSpPr>
          <p:spPr>
            <a:xfrm>
              <a:off x="98021" y="494035"/>
              <a:ext cx="120099" cy="120100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8" name="Circle">
              <a:extLst>
                <a:ext uri="{FF2B5EF4-FFF2-40B4-BE49-F238E27FC236}">
                  <a16:creationId xmlns:a16="http://schemas.microsoft.com/office/drawing/2014/main" id="{2FBE1833-7215-9704-7F21-E3812C842BF7}"/>
                </a:ext>
              </a:extLst>
            </p:cNvPr>
            <p:cNvSpPr/>
            <p:nvPr/>
          </p:nvSpPr>
          <p:spPr>
            <a:xfrm>
              <a:off x="253660" y="239501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CD1E4239-F571-6345-1186-1E7312385724}"/>
                </a:ext>
              </a:extLst>
            </p:cNvPr>
            <p:cNvSpPr/>
            <p:nvPr/>
          </p:nvSpPr>
          <p:spPr>
            <a:xfrm>
              <a:off x="284337" y="412974"/>
              <a:ext cx="120099" cy="120099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0" name="Circle">
              <a:extLst>
                <a:ext uri="{FF2B5EF4-FFF2-40B4-BE49-F238E27FC236}">
                  <a16:creationId xmlns:a16="http://schemas.microsoft.com/office/drawing/2014/main" id="{F2E42489-370E-91EC-FAFF-EF0FCA32E8EF}"/>
                </a:ext>
              </a:extLst>
            </p:cNvPr>
            <p:cNvSpPr/>
            <p:nvPr/>
          </p:nvSpPr>
          <p:spPr>
            <a:xfrm>
              <a:off x="162870" y="348124"/>
              <a:ext cx="120100" cy="120099"/>
            </a:xfrm>
            <a:prstGeom prst="ellipse">
              <a:avLst/>
            </a:prstGeom>
            <a:solidFill>
              <a:schemeClr val="accent5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1" name="Circle">
              <a:extLst>
                <a:ext uri="{FF2B5EF4-FFF2-40B4-BE49-F238E27FC236}">
                  <a16:creationId xmlns:a16="http://schemas.microsoft.com/office/drawing/2014/main" id="{32C615F2-8598-8EFF-AB34-4975193B953E}"/>
                </a:ext>
              </a:extLst>
            </p:cNvPr>
            <p:cNvSpPr/>
            <p:nvPr/>
          </p:nvSpPr>
          <p:spPr>
            <a:xfrm>
              <a:off x="182325" y="494035"/>
              <a:ext cx="120099" cy="120100"/>
            </a:xfrm>
            <a:prstGeom prst="ellipse">
              <a:avLst/>
            </a:prstGeom>
            <a:solidFill>
              <a:schemeClr val="accent3">
                <a:hueOff val="1279411"/>
                <a:satOff val="-9468"/>
                <a:lumOff val="-15294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2" name="Line">
              <a:extLst>
                <a:ext uri="{FF2B5EF4-FFF2-40B4-BE49-F238E27FC236}">
                  <a16:creationId xmlns:a16="http://schemas.microsoft.com/office/drawing/2014/main" id="{BC780DC6-1D3F-113E-DE19-56D9A1BA8CC3}"/>
                </a:ext>
              </a:extLst>
            </p:cNvPr>
            <p:cNvSpPr/>
            <p:nvPr/>
          </p:nvSpPr>
          <p:spPr>
            <a:xfrm flipV="1">
              <a:off x="351745" y="62598"/>
              <a:ext cx="401010" cy="22795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3" name="Line">
              <a:extLst>
                <a:ext uri="{FF2B5EF4-FFF2-40B4-BE49-F238E27FC236}">
                  <a16:creationId xmlns:a16="http://schemas.microsoft.com/office/drawing/2014/main" id="{82FAEC1D-0FEB-7970-6093-58DB3D094B14}"/>
                </a:ext>
              </a:extLst>
            </p:cNvPr>
            <p:cNvSpPr/>
            <p:nvPr/>
          </p:nvSpPr>
          <p:spPr>
            <a:xfrm>
              <a:off x="359851" y="483497"/>
              <a:ext cx="385256" cy="22810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4" name="Line">
              <a:extLst>
                <a:ext uri="{FF2B5EF4-FFF2-40B4-BE49-F238E27FC236}">
                  <a16:creationId xmlns:a16="http://schemas.microsoft.com/office/drawing/2014/main" id="{EB7E4521-13C3-A944-8210-AA6F6C4E6039}"/>
                </a:ext>
              </a:extLst>
            </p:cNvPr>
            <p:cNvSpPr/>
            <p:nvPr/>
          </p:nvSpPr>
          <p:spPr>
            <a:xfrm>
              <a:off x="354987" y="292191"/>
              <a:ext cx="46847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5" name="Line">
              <a:extLst>
                <a:ext uri="{FF2B5EF4-FFF2-40B4-BE49-F238E27FC236}">
                  <a16:creationId xmlns:a16="http://schemas.microsoft.com/office/drawing/2014/main" id="{DD0854F2-251C-F6F4-0437-1DE135FD44B8}"/>
                </a:ext>
              </a:extLst>
            </p:cNvPr>
            <p:cNvSpPr/>
            <p:nvPr/>
          </p:nvSpPr>
          <p:spPr>
            <a:xfrm>
              <a:off x="354987" y="478634"/>
              <a:ext cx="468476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6" name="Circle">
              <a:extLst>
                <a:ext uri="{FF2B5EF4-FFF2-40B4-BE49-F238E27FC236}">
                  <a16:creationId xmlns:a16="http://schemas.microsoft.com/office/drawing/2014/main" id="{AF76F475-344B-169F-8A9C-6F6543AE178A}"/>
                </a:ext>
              </a:extLst>
            </p:cNvPr>
            <p:cNvSpPr/>
            <p:nvPr/>
          </p:nvSpPr>
          <p:spPr>
            <a:xfrm>
              <a:off x="760296" y="28358"/>
              <a:ext cx="57937" cy="5793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7" name="Circle">
              <a:extLst>
                <a:ext uri="{FF2B5EF4-FFF2-40B4-BE49-F238E27FC236}">
                  <a16:creationId xmlns:a16="http://schemas.microsoft.com/office/drawing/2014/main" id="{C1C725D3-41A2-A8BC-00E9-4E7257AB6246}"/>
                </a:ext>
              </a:extLst>
            </p:cNvPr>
            <p:cNvSpPr/>
            <p:nvPr/>
          </p:nvSpPr>
          <p:spPr>
            <a:xfrm>
              <a:off x="740841" y="698742"/>
              <a:ext cx="57937" cy="5793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Equation">
                  <a:extLst>
                    <a:ext uri="{FF2B5EF4-FFF2-40B4-BE49-F238E27FC236}">
                      <a16:creationId xmlns:a16="http://schemas.microsoft.com/office/drawing/2014/main" id="{20896D63-7130-005C-72BC-9D6A903B79A0}"/>
                    </a:ext>
                  </a:extLst>
                </p:cNvPr>
                <p:cNvSpPr txBox="1"/>
                <p:nvPr/>
              </p:nvSpPr>
              <p:spPr>
                <a:xfrm>
                  <a:off x="867946" y="262361"/>
                  <a:ext cx="55881" cy="584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sz="1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Equation">
                  <a:extLst>
                    <a:ext uri="{FF2B5EF4-FFF2-40B4-BE49-F238E27FC236}">
                      <a16:creationId xmlns:a16="http://schemas.microsoft.com/office/drawing/2014/main" id="{20896D63-7130-005C-72BC-9D6A903B79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46" y="262361"/>
                  <a:ext cx="55881" cy="58421"/>
                </a:xfrm>
                <a:prstGeom prst="rect">
                  <a:avLst/>
                </a:prstGeom>
                <a:blipFill>
                  <a:blip r:embed="rId4"/>
                  <a:stretch>
                    <a:fillRect l="-33333" r="-66667" b="-16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Equation">
                  <a:extLst>
                    <a:ext uri="{FF2B5EF4-FFF2-40B4-BE49-F238E27FC236}">
                      <a16:creationId xmlns:a16="http://schemas.microsoft.com/office/drawing/2014/main" id="{9A429A10-04EF-9A54-1A44-C560349383F1}"/>
                    </a:ext>
                  </a:extLst>
                </p:cNvPr>
                <p:cNvSpPr txBox="1"/>
                <p:nvPr/>
              </p:nvSpPr>
              <p:spPr>
                <a:xfrm>
                  <a:off x="867946" y="464232"/>
                  <a:ext cx="55881" cy="584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sz="1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Equation">
                  <a:extLst>
                    <a:ext uri="{FF2B5EF4-FFF2-40B4-BE49-F238E27FC236}">
                      <a16:creationId xmlns:a16="http://schemas.microsoft.com/office/drawing/2014/main" id="{9A429A10-04EF-9A54-1A44-C56034938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46" y="464232"/>
                  <a:ext cx="55881" cy="58421"/>
                </a:xfrm>
                <a:prstGeom prst="rect">
                  <a:avLst/>
                </a:prstGeom>
                <a:blipFill>
                  <a:blip r:embed="rId5"/>
                  <a:stretch>
                    <a:fillRect l="-33333" r="-66667" b="-14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Equation">
                  <a:extLst>
                    <a:ext uri="{FF2B5EF4-FFF2-40B4-BE49-F238E27FC236}">
                      <a16:creationId xmlns:a16="http://schemas.microsoft.com/office/drawing/2014/main" id="{4FFA0620-9F18-8EB1-BB18-24857FA96EFB}"/>
                    </a:ext>
                  </a:extLst>
                </p:cNvPr>
                <p:cNvSpPr txBox="1"/>
                <p:nvPr/>
              </p:nvSpPr>
              <p:spPr>
                <a:xfrm>
                  <a:off x="836170" y="0"/>
                  <a:ext cx="70486" cy="1122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1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Equation">
                  <a:extLst>
                    <a:ext uri="{FF2B5EF4-FFF2-40B4-BE49-F238E27FC236}">
                      <a16:creationId xmlns:a16="http://schemas.microsoft.com/office/drawing/2014/main" id="{4FFA0620-9F18-8EB1-BB18-24857FA96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170" y="0"/>
                  <a:ext cx="70486" cy="112269"/>
                </a:xfrm>
                <a:prstGeom prst="rect">
                  <a:avLst/>
                </a:prstGeom>
                <a:blipFill>
                  <a:blip r:embed="rId6"/>
                  <a:stretch>
                    <a:fillRect l="-71429" r="-71429" b="-7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Equation">
                  <a:extLst>
                    <a:ext uri="{FF2B5EF4-FFF2-40B4-BE49-F238E27FC236}">
                      <a16:creationId xmlns:a16="http://schemas.microsoft.com/office/drawing/2014/main" id="{88E73681-4271-AF4C-E624-B26FA3931433}"/>
                    </a:ext>
                  </a:extLst>
                </p:cNvPr>
                <p:cNvSpPr txBox="1"/>
                <p:nvPr/>
              </p:nvSpPr>
              <p:spPr>
                <a:xfrm>
                  <a:off x="808609" y="698742"/>
                  <a:ext cx="70486" cy="1122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00" i="1">
                            <a:solidFill>
                              <a:srgbClr val="83868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sz="1000">
                    <a:solidFill>
                      <a:srgbClr val="838787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Equation">
                  <a:extLst>
                    <a:ext uri="{FF2B5EF4-FFF2-40B4-BE49-F238E27FC236}">
                      <a16:creationId xmlns:a16="http://schemas.microsoft.com/office/drawing/2014/main" id="{88E73681-4271-AF4C-E624-B26FA3931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609" y="698742"/>
                  <a:ext cx="70486" cy="112269"/>
                </a:xfrm>
                <a:prstGeom prst="rect">
                  <a:avLst/>
                </a:prstGeom>
                <a:blipFill>
                  <a:blip r:embed="rId7"/>
                  <a:stretch>
                    <a:fillRect l="-83333" r="-100000" b="-7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2" name="330 ‘hits’ / MeV…">
            <a:extLst>
              <a:ext uri="{FF2B5EF4-FFF2-40B4-BE49-F238E27FC236}">
                <a16:creationId xmlns:a16="http://schemas.microsoft.com/office/drawing/2014/main" id="{C87F1182-0ADF-5293-C79D-1DC51CBCC498}"/>
              </a:ext>
            </a:extLst>
          </p:cNvPr>
          <p:cNvSpPr txBox="1"/>
          <p:nvPr/>
        </p:nvSpPr>
        <p:spPr>
          <a:xfrm>
            <a:off x="8065062" y="5712686"/>
            <a:ext cx="3684985" cy="114531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330 ‘hits’ / MeV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NOT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330 photons/Mev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74107D6-EA36-AD5A-C7B5-4D36CBA15A68}"/>
              </a:ext>
            </a:extLst>
          </p:cNvPr>
          <p:cNvSpPr txBox="1"/>
          <p:nvPr/>
        </p:nvSpPr>
        <p:spPr>
          <a:xfrm>
            <a:off x="2271533" y="6359207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dirty="0"/>
              <a:t>(the glowing orb is not typical, its a lamp)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29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D0497-DA96-B8F5-46BF-5287315F5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85" y="302971"/>
            <a:ext cx="10897091" cy="627189"/>
          </a:xfrm>
        </p:spPr>
        <p:txBody>
          <a:bodyPr/>
          <a:lstStyle/>
          <a:p>
            <a:r>
              <a:rPr lang="en-US" dirty="0"/>
              <a:t>From scintillation to ‘Event’ – To the Deck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886FB-4978-153C-DF74-F3880E5BB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261F39B-8A46-D743-AB7C-AC36BC75A24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detector.png" descr="detector.png">
            <a:extLst>
              <a:ext uri="{FF2B5EF4-FFF2-40B4-BE49-F238E27FC236}">
                <a16:creationId xmlns:a16="http://schemas.microsoft.com/office/drawing/2014/main" id="{19CB6F30-31A9-B3F4-B359-A5B4FAA8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7" b="40120"/>
          <a:stretch>
            <a:fillRect/>
          </a:stretch>
        </p:blipFill>
        <p:spPr>
          <a:xfrm>
            <a:off x="1456874" y="796509"/>
            <a:ext cx="10291980" cy="783533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nection Line">
            <a:extLst>
              <a:ext uri="{FF2B5EF4-FFF2-40B4-BE49-F238E27FC236}">
                <a16:creationId xmlns:a16="http://schemas.microsoft.com/office/drawing/2014/main" id="{B9AA212E-5BDA-09BB-A7A5-543676E4C4E3}"/>
              </a:ext>
            </a:extLst>
          </p:cNvPr>
          <p:cNvSpPr/>
          <p:nvPr/>
        </p:nvSpPr>
        <p:spPr>
          <a:xfrm>
            <a:off x="3267480" y="2538617"/>
            <a:ext cx="125339" cy="691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63500">
            <a:solidFill>
              <a:schemeClr val="accent1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6" name="Connection Line">
            <a:extLst>
              <a:ext uri="{FF2B5EF4-FFF2-40B4-BE49-F238E27FC236}">
                <a16:creationId xmlns:a16="http://schemas.microsoft.com/office/drawing/2014/main" id="{5ACA80E0-3C71-6596-0542-A4740D9B1572}"/>
              </a:ext>
            </a:extLst>
          </p:cNvPr>
          <p:cNvSpPr/>
          <p:nvPr/>
        </p:nvSpPr>
        <p:spPr>
          <a:xfrm>
            <a:off x="3782495" y="4667082"/>
            <a:ext cx="1425097" cy="1210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2815" y="9938"/>
                  <a:pt x="10015" y="2738"/>
                  <a:pt x="21600" y="0"/>
                </a:cubicBezTo>
              </a:path>
            </a:pathLst>
          </a:custGeom>
          <a:ln w="63500">
            <a:solidFill>
              <a:schemeClr val="accent1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80BC138A-A686-3414-1A9F-B4F17754754D}"/>
              </a:ext>
            </a:extLst>
          </p:cNvPr>
          <p:cNvSpPr/>
          <p:nvPr/>
        </p:nvSpPr>
        <p:spPr>
          <a:xfrm>
            <a:off x="4934293" y="3676978"/>
            <a:ext cx="519823" cy="990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02" h="21600" extrusionOk="0">
                <a:moveTo>
                  <a:pt x="0" y="0"/>
                </a:moveTo>
                <a:cubicBezTo>
                  <a:pt x="18690" y="12375"/>
                  <a:pt x="21600" y="19575"/>
                  <a:pt x="8729" y="21600"/>
                </a:cubicBezTo>
              </a:path>
            </a:pathLst>
          </a:custGeom>
          <a:ln w="63500">
            <a:solidFill>
              <a:schemeClr val="accent1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C0103144-8AB2-219D-95BC-F79AFDCAE765}"/>
              </a:ext>
            </a:extLst>
          </p:cNvPr>
          <p:cNvSpPr/>
          <p:nvPr/>
        </p:nvSpPr>
        <p:spPr>
          <a:xfrm>
            <a:off x="3552076" y="3399823"/>
            <a:ext cx="1382218" cy="27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8622" y="7268"/>
                  <a:pt x="11422" y="68"/>
                  <a:pt x="0" y="0"/>
                </a:cubicBezTo>
              </a:path>
            </a:pathLst>
          </a:custGeom>
          <a:ln w="63500">
            <a:solidFill>
              <a:schemeClr val="accent1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9" name="Connection Line">
            <a:extLst>
              <a:ext uri="{FF2B5EF4-FFF2-40B4-BE49-F238E27FC236}">
                <a16:creationId xmlns:a16="http://schemas.microsoft.com/office/drawing/2014/main" id="{87D6E5A2-580A-FF46-9CF6-6F03EABEE852}"/>
              </a:ext>
            </a:extLst>
          </p:cNvPr>
          <p:cNvSpPr/>
          <p:nvPr/>
        </p:nvSpPr>
        <p:spPr>
          <a:xfrm>
            <a:off x="3268137" y="3179161"/>
            <a:ext cx="283940" cy="220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31" h="21600" extrusionOk="0">
                <a:moveTo>
                  <a:pt x="815" y="0"/>
                </a:moveTo>
                <a:cubicBezTo>
                  <a:pt x="-2369" y="14274"/>
                  <a:pt x="3770" y="21474"/>
                  <a:pt x="19231" y="21600"/>
                </a:cubicBezTo>
              </a:path>
            </a:pathLst>
          </a:custGeom>
          <a:ln w="63500">
            <a:solidFill>
              <a:schemeClr val="accent1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10A45BA-B0DE-C0D2-4411-84D9955BC460}"/>
              </a:ext>
            </a:extLst>
          </p:cNvPr>
          <p:cNvSpPr/>
          <p:nvPr/>
        </p:nvSpPr>
        <p:spPr>
          <a:xfrm>
            <a:off x="3285079" y="1865070"/>
            <a:ext cx="560973" cy="1149574"/>
          </a:xfrm>
          <a:prstGeom prst="rect">
            <a:avLst/>
          </a:prstGeom>
          <a:solidFill>
            <a:srgbClr val="A6AAA9"/>
          </a:solidFill>
          <a:ln w="25400">
            <a:solidFill>
              <a:srgbClr val="5B585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904F08B0-552E-961D-AB70-253CB20D26CA}"/>
              </a:ext>
            </a:extLst>
          </p:cNvPr>
          <p:cNvGrpSpPr/>
          <p:nvPr/>
        </p:nvGrpSpPr>
        <p:grpSpPr>
          <a:xfrm>
            <a:off x="3325510" y="1903170"/>
            <a:ext cx="469742" cy="389385"/>
            <a:chOff x="0" y="0"/>
            <a:chExt cx="469740" cy="389383"/>
          </a:xfrm>
        </p:grpSpPr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35DCCE75-8046-543E-D9D6-0A1738DE25B0}"/>
                </a:ext>
              </a:extLst>
            </p:cNvPr>
            <p:cNvSpPr/>
            <p:nvPr/>
          </p:nvSpPr>
          <p:spPr>
            <a:xfrm>
              <a:off x="7218" y="0"/>
              <a:ext cx="462523" cy="389384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3" name="Rectangle">
              <a:extLst>
                <a:ext uri="{FF2B5EF4-FFF2-40B4-BE49-F238E27FC236}">
                  <a16:creationId xmlns:a16="http://schemas.microsoft.com/office/drawing/2014/main" id="{05181752-F85B-A27E-4C4D-AA7D28BC91CE}"/>
                </a:ext>
              </a:extLst>
            </p:cNvPr>
            <p:cNvSpPr/>
            <p:nvPr/>
          </p:nvSpPr>
          <p:spPr>
            <a:xfrm>
              <a:off x="431800" y="0"/>
              <a:ext cx="37941" cy="38938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BBD57E9C-399A-FE6F-7247-C1D16D7B40FA}"/>
                </a:ext>
              </a:extLst>
            </p:cNvPr>
            <p:cNvSpPr/>
            <p:nvPr/>
          </p:nvSpPr>
          <p:spPr>
            <a:xfrm>
              <a:off x="0" y="0"/>
              <a:ext cx="37941" cy="389384"/>
            </a:xfrm>
            <a:prstGeom prst="rect">
              <a:avLst/>
            </a:prstGeom>
            <a:solidFill>
              <a:srgbClr val="7C3D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E9BEB633-94E6-C288-35A7-E5C8AC23572D}"/>
                </a:ext>
              </a:extLst>
            </p:cNvPr>
            <p:cNvSpPr/>
            <p:nvPr/>
          </p:nvSpPr>
          <p:spPr>
            <a:xfrm flipV="1">
              <a:off x="56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0D1F98C3-663D-AA0E-9E61-89BABCF00A0B}"/>
                </a:ext>
              </a:extLst>
            </p:cNvPr>
            <p:cNvSpPr/>
            <p:nvPr/>
          </p:nvSpPr>
          <p:spPr>
            <a:xfrm flipV="1">
              <a:off x="81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F1C90F9D-E8D4-39CE-21C1-BACA8E4E8559}"/>
                </a:ext>
              </a:extLst>
            </p:cNvPr>
            <p:cNvSpPr/>
            <p:nvPr/>
          </p:nvSpPr>
          <p:spPr>
            <a:xfrm flipV="1">
              <a:off x="107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A8468F38-62BB-F906-94A8-BFD91623457C}"/>
                </a:ext>
              </a:extLst>
            </p:cNvPr>
            <p:cNvSpPr/>
            <p:nvPr/>
          </p:nvSpPr>
          <p:spPr>
            <a:xfrm flipV="1">
              <a:off x="132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6D44630E-24C3-58DB-D381-D371BEB12190}"/>
                </a:ext>
              </a:extLst>
            </p:cNvPr>
            <p:cNvSpPr/>
            <p:nvPr/>
          </p:nvSpPr>
          <p:spPr>
            <a:xfrm flipV="1">
              <a:off x="158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EF50D54C-ABB8-E303-69EF-6218C2F2BAB9}"/>
                </a:ext>
              </a:extLst>
            </p:cNvPr>
            <p:cNvSpPr/>
            <p:nvPr/>
          </p:nvSpPr>
          <p:spPr>
            <a:xfrm flipV="1">
              <a:off x="183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15EC1881-279A-608A-3F6D-7DB23541B641}"/>
                </a:ext>
              </a:extLst>
            </p:cNvPr>
            <p:cNvSpPr/>
            <p:nvPr/>
          </p:nvSpPr>
          <p:spPr>
            <a:xfrm flipV="1">
              <a:off x="208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69D0E241-9A9D-C53B-A34E-4EB1E73418BA}"/>
                </a:ext>
              </a:extLst>
            </p:cNvPr>
            <p:cNvSpPr/>
            <p:nvPr/>
          </p:nvSpPr>
          <p:spPr>
            <a:xfrm flipV="1">
              <a:off x="234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4CECEFD7-7A9A-0F2B-965A-484B42295A79}"/>
                </a:ext>
              </a:extLst>
            </p:cNvPr>
            <p:cNvSpPr/>
            <p:nvPr/>
          </p:nvSpPr>
          <p:spPr>
            <a:xfrm flipV="1">
              <a:off x="259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EF686AAB-F8F1-EFAB-63D6-752531673749}"/>
                </a:ext>
              </a:extLst>
            </p:cNvPr>
            <p:cNvSpPr/>
            <p:nvPr/>
          </p:nvSpPr>
          <p:spPr>
            <a:xfrm flipV="1">
              <a:off x="285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8F744E5F-158F-E566-0CB3-8870D7804701}"/>
                </a:ext>
              </a:extLst>
            </p:cNvPr>
            <p:cNvSpPr/>
            <p:nvPr/>
          </p:nvSpPr>
          <p:spPr>
            <a:xfrm flipV="1">
              <a:off x="310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4D3EE553-514D-AA52-2575-480BFB376AB7}"/>
                </a:ext>
              </a:extLst>
            </p:cNvPr>
            <p:cNvSpPr/>
            <p:nvPr/>
          </p:nvSpPr>
          <p:spPr>
            <a:xfrm flipV="1">
              <a:off x="335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16326928-209C-CBE9-FF34-C7A0DB1AA7BF}"/>
                </a:ext>
              </a:extLst>
            </p:cNvPr>
            <p:cNvSpPr/>
            <p:nvPr/>
          </p:nvSpPr>
          <p:spPr>
            <a:xfrm flipV="1">
              <a:off x="361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4D7DD53D-DDB5-BF82-E13A-A1D7AC16340C}"/>
                </a:ext>
              </a:extLst>
            </p:cNvPr>
            <p:cNvSpPr/>
            <p:nvPr/>
          </p:nvSpPr>
          <p:spPr>
            <a:xfrm flipV="1">
              <a:off x="386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0A5E5AA0-14A0-867B-2CA0-98A4DF7437F9}"/>
                </a:ext>
              </a:extLst>
            </p:cNvPr>
            <p:cNvSpPr/>
            <p:nvPr/>
          </p:nvSpPr>
          <p:spPr>
            <a:xfrm flipV="1">
              <a:off x="412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dirty="0"/>
            </a:p>
          </p:txBody>
        </p:sp>
      </p:grpSp>
      <p:sp>
        <p:nvSpPr>
          <p:cNvPr id="49" name="Rectangle">
            <a:extLst>
              <a:ext uri="{FF2B5EF4-FFF2-40B4-BE49-F238E27FC236}">
                <a16:creationId xmlns:a16="http://schemas.microsoft.com/office/drawing/2014/main" id="{061DD2F5-A228-3366-DA1F-59C13A97BF2D}"/>
              </a:ext>
            </a:extLst>
          </p:cNvPr>
          <p:cNvSpPr/>
          <p:nvPr/>
        </p:nvSpPr>
        <p:spPr>
          <a:xfrm>
            <a:off x="3331116" y="2846703"/>
            <a:ext cx="458530" cy="1638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50" name="Cables are bundled in groups of 8 and come through between the deck and the cavity wall.">
            <a:extLst>
              <a:ext uri="{FF2B5EF4-FFF2-40B4-BE49-F238E27FC236}">
                <a16:creationId xmlns:a16="http://schemas.microsoft.com/office/drawing/2014/main" id="{2607CD02-E5AD-B743-F5C2-499FE9CBAF8A}"/>
              </a:ext>
            </a:extLst>
          </p:cNvPr>
          <p:cNvSpPr txBox="1"/>
          <p:nvPr/>
        </p:nvSpPr>
        <p:spPr>
          <a:xfrm>
            <a:off x="74850" y="4714178"/>
            <a:ext cx="3358912" cy="2179443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Cables are bundled in groups of 8 and come through between the deck and the cavity wall. </a:t>
            </a:r>
          </a:p>
        </p:txBody>
      </p:sp>
      <p:sp>
        <p:nvSpPr>
          <p:cNvPr id="51" name="Electronics Rack">
            <a:extLst>
              <a:ext uri="{FF2B5EF4-FFF2-40B4-BE49-F238E27FC236}">
                <a16:creationId xmlns:a16="http://schemas.microsoft.com/office/drawing/2014/main" id="{FA78096D-EDDF-7BF4-BDD5-ABE2C905BD8B}"/>
              </a:ext>
            </a:extLst>
          </p:cNvPr>
          <p:cNvSpPr txBox="1"/>
          <p:nvPr/>
        </p:nvSpPr>
        <p:spPr>
          <a:xfrm>
            <a:off x="3986466" y="1980886"/>
            <a:ext cx="2607485" cy="800604"/>
          </a:xfrm>
          <a:prstGeom prst="rect">
            <a:avLst/>
          </a:prstGeom>
          <a:solidFill>
            <a:srgbClr val="FFFFFF"/>
          </a:solidFill>
          <a:ln w="25400">
            <a:solidFill>
              <a:srgbClr val="5B5854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000000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Electronics Rack</a:t>
            </a:r>
          </a:p>
        </p:txBody>
      </p:sp>
      <p:grpSp>
        <p:nvGrpSpPr>
          <p:cNvPr id="52" name="Group">
            <a:extLst>
              <a:ext uri="{FF2B5EF4-FFF2-40B4-BE49-F238E27FC236}">
                <a16:creationId xmlns:a16="http://schemas.microsoft.com/office/drawing/2014/main" id="{3FE5BE69-4035-5D07-BFDD-0DB019A36202}"/>
              </a:ext>
            </a:extLst>
          </p:cNvPr>
          <p:cNvGrpSpPr/>
          <p:nvPr/>
        </p:nvGrpSpPr>
        <p:grpSpPr>
          <a:xfrm>
            <a:off x="3325510" y="2374855"/>
            <a:ext cx="469742" cy="389385"/>
            <a:chOff x="0" y="0"/>
            <a:chExt cx="469740" cy="389383"/>
          </a:xfrm>
        </p:grpSpPr>
        <p:sp>
          <p:nvSpPr>
            <p:cNvPr id="53" name="Rectangle">
              <a:extLst>
                <a:ext uri="{FF2B5EF4-FFF2-40B4-BE49-F238E27FC236}">
                  <a16:creationId xmlns:a16="http://schemas.microsoft.com/office/drawing/2014/main" id="{EE11E06F-80AF-7F6F-1E86-7BC07BAC5850}"/>
                </a:ext>
              </a:extLst>
            </p:cNvPr>
            <p:cNvSpPr/>
            <p:nvPr/>
          </p:nvSpPr>
          <p:spPr>
            <a:xfrm>
              <a:off x="7218" y="0"/>
              <a:ext cx="462523" cy="389384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4" name="Rectangle">
              <a:extLst>
                <a:ext uri="{FF2B5EF4-FFF2-40B4-BE49-F238E27FC236}">
                  <a16:creationId xmlns:a16="http://schemas.microsoft.com/office/drawing/2014/main" id="{EF39DB18-0B72-402A-6DE3-2DEC54C3FF11}"/>
                </a:ext>
              </a:extLst>
            </p:cNvPr>
            <p:cNvSpPr/>
            <p:nvPr/>
          </p:nvSpPr>
          <p:spPr>
            <a:xfrm>
              <a:off x="431800" y="0"/>
              <a:ext cx="37941" cy="38938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5" name="Rectangle">
              <a:extLst>
                <a:ext uri="{FF2B5EF4-FFF2-40B4-BE49-F238E27FC236}">
                  <a16:creationId xmlns:a16="http://schemas.microsoft.com/office/drawing/2014/main" id="{09E720D7-BF71-B063-8CB3-C0CB1F7C2A95}"/>
                </a:ext>
              </a:extLst>
            </p:cNvPr>
            <p:cNvSpPr/>
            <p:nvPr/>
          </p:nvSpPr>
          <p:spPr>
            <a:xfrm>
              <a:off x="0" y="0"/>
              <a:ext cx="37941" cy="389384"/>
            </a:xfrm>
            <a:prstGeom prst="rect">
              <a:avLst/>
            </a:prstGeom>
            <a:solidFill>
              <a:srgbClr val="7C3D0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6" name="Line">
              <a:extLst>
                <a:ext uri="{FF2B5EF4-FFF2-40B4-BE49-F238E27FC236}">
                  <a16:creationId xmlns:a16="http://schemas.microsoft.com/office/drawing/2014/main" id="{A9641A46-6856-8D8F-D09A-D662DCE1B482}"/>
                </a:ext>
              </a:extLst>
            </p:cNvPr>
            <p:cNvSpPr/>
            <p:nvPr/>
          </p:nvSpPr>
          <p:spPr>
            <a:xfrm flipV="1">
              <a:off x="56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B50E4169-3DB9-AC5E-1AA3-825383B27D2F}"/>
                </a:ext>
              </a:extLst>
            </p:cNvPr>
            <p:cNvSpPr/>
            <p:nvPr/>
          </p:nvSpPr>
          <p:spPr>
            <a:xfrm flipV="1">
              <a:off x="81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DE994B98-44C2-3D2B-B558-9DFAD9B3EE8B}"/>
                </a:ext>
              </a:extLst>
            </p:cNvPr>
            <p:cNvSpPr/>
            <p:nvPr/>
          </p:nvSpPr>
          <p:spPr>
            <a:xfrm flipV="1">
              <a:off x="107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28151DDC-64B7-6A99-AC07-7D4E9DFA78F3}"/>
                </a:ext>
              </a:extLst>
            </p:cNvPr>
            <p:cNvSpPr/>
            <p:nvPr/>
          </p:nvSpPr>
          <p:spPr>
            <a:xfrm flipV="1">
              <a:off x="132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0" name="Line">
              <a:extLst>
                <a:ext uri="{FF2B5EF4-FFF2-40B4-BE49-F238E27FC236}">
                  <a16:creationId xmlns:a16="http://schemas.microsoft.com/office/drawing/2014/main" id="{C21E3FD4-6E02-6548-B739-0C6BCE50D1EB}"/>
                </a:ext>
              </a:extLst>
            </p:cNvPr>
            <p:cNvSpPr/>
            <p:nvPr/>
          </p:nvSpPr>
          <p:spPr>
            <a:xfrm flipV="1">
              <a:off x="158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1" name="Line">
              <a:extLst>
                <a:ext uri="{FF2B5EF4-FFF2-40B4-BE49-F238E27FC236}">
                  <a16:creationId xmlns:a16="http://schemas.microsoft.com/office/drawing/2014/main" id="{E5CF8927-C336-5BB9-E91D-82A723917B5A}"/>
                </a:ext>
              </a:extLst>
            </p:cNvPr>
            <p:cNvSpPr/>
            <p:nvPr/>
          </p:nvSpPr>
          <p:spPr>
            <a:xfrm flipV="1">
              <a:off x="183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2" name="Line">
              <a:extLst>
                <a:ext uri="{FF2B5EF4-FFF2-40B4-BE49-F238E27FC236}">
                  <a16:creationId xmlns:a16="http://schemas.microsoft.com/office/drawing/2014/main" id="{0773D440-73B1-DB6A-7166-0C932B477BA6}"/>
                </a:ext>
              </a:extLst>
            </p:cNvPr>
            <p:cNvSpPr/>
            <p:nvPr/>
          </p:nvSpPr>
          <p:spPr>
            <a:xfrm flipV="1">
              <a:off x="208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0892C62E-011B-6CCD-EF70-66B9D02E69F8}"/>
                </a:ext>
              </a:extLst>
            </p:cNvPr>
            <p:cNvSpPr/>
            <p:nvPr/>
          </p:nvSpPr>
          <p:spPr>
            <a:xfrm flipV="1">
              <a:off x="234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4" name="Line">
              <a:extLst>
                <a:ext uri="{FF2B5EF4-FFF2-40B4-BE49-F238E27FC236}">
                  <a16:creationId xmlns:a16="http://schemas.microsoft.com/office/drawing/2014/main" id="{85C4EEB2-32E8-2665-32B4-E36B625D5BF5}"/>
                </a:ext>
              </a:extLst>
            </p:cNvPr>
            <p:cNvSpPr/>
            <p:nvPr/>
          </p:nvSpPr>
          <p:spPr>
            <a:xfrm flipV="1">
              <a:off x="259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5" name="Line">
              <a:extLst>
                <a:ext uri="{FF2B5EF4-FFF2-40B4-BE49-F238E27FC236}">
                  <a16:creationId xmlns:a16="http://schemas.microsoft.com/office/drawing/2014/main" id="{6D7B4A7B-208B-027A-E448-DCC2E0F6876B}"/>
                </a:ext>
              </a:extLst>
            </p:cNvPr>
            <p:cNvSpPr/>
            <p:nvPr/>
          </p:nvSpPr>
          <p:spPr>
            <a:xfrm flipV="1">
              <a:off x="285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6" name="Line">
              <a:extLst>
                <a:ext uri="{FF2B5EF4-FFF2-40B4-BE49-F238E27FC236}">
                  <a16:creationId xmlns:a16="http://schemas.microsoft.com/office/drawing/2014/main" id="{1F0F3AFD-807F-C066-605E-6A82FCF07CFD}"/>
                </a:ext>
              </a:extLst>
            </p:cNvPr>
            <p:cNvSpPr/>
            <p:nvPr/>
          </p:nvSpPr>
          <p:spPr>
            <a:xfrm flipV="1">
              <a:off x="3104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7" name="Line">
              <a:extLst>
                <a:ext uri="{FF2B5EF4-FFF2-40B4-BE49-F238E27FC236}">
                  <a16:creationId xmlns:a16="http://schemas.microsoft.com/office/drawing/2014/main" id="{CD9541D7-7258-E159-0E30-F8D2D4C8ECAD}"/>
                </a:ext>
              </a:extLst>
            </p:cNvPr>
            <p:cNvSpPr/>
            <p:nvPr/>
          </p:nvSpPr>
          <p:spPr>
            <a:xfrm flipV="1">
              <a:off x="3358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8" name="Line">
              <a:extLst>
                <a:ext uri="{FF2B5EF4-FFF2-40B4-BE49-F238E27FC236}">
                  <a16:creationId xmlns:a16="http://schemas.microsoft.com/office/drawing/2014/main" id="{8B3B1817-FE9A-EC66-68FB-4890F264A7FB}"/>
                </a:ext>
              </a:extLst>
            </p:cNvPr>
            <p:cNvSpPr/>
            <p:nvPr/>
          </p:nvSpPr>
          <p:spPr>
            <a:xfrm flipV="1">
              <a:off x="3612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69" name="Line">
              <a:extLst>
                <a:ext uri="{FF2B5EF4-FFF2-40B4-BE49-F238E27FC236}">
                  <a16:creationId xmlns:a16="http://schemas.microsoft.com/office/drawing/2014/main" id="{62F0F291-0D37-F704-D32D-9E9726DE75B8}"/>
                </a:ext>
              </a:extLst>
            </p:cNvPr>
            <p:cNvSpPr/>
            <p:nvPr/>
          </p:nvSpPr>
          <p:spPr>
            <a:xfrm flipV="1">
              <a:off x="3866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id="{7799EA8F-5ADA-204C-1B33-3CF583A88D61}"/>
                </a:ext>
              </a:extLst>
            </p:cNvPr>
            <p:cNvSpPr/>
            <p:nvPr/>
          </p:nvSpPr>
          <p:spPr>
            <a:xfrm flipV="1">
              <a:off x="412005" y="6126"/>
              <a:ext cx="1" cy="376685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 Bold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5511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An example Crate"/>
          <p:cNvSpPr txBox="1">
            <a:spLocks noGrp="1"/>
          </p:cNvSpPr>
          <p:nvPr>
            <p:ph type="title"/>
          </p:nvPr>
        </p:nvSpPr>
        <p:spPr>
          <a:xfrm>
            <a:off x="603885" y="345017"/>
            <a:ext cx="10897091" cy="627189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sz="2600" dirty="0"/>
              <a:t>An example Crate</a:t>
            </a:r>
          </a:p>
        </p:txBody>
      </p:sp>
      <p:sp>
        <p:nvSpPr>
          <p:cNvPr id="962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963" name="DSC_2355.jpg" descr="DSC_2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82" y="854241"/>
            <a:ext cx="8819436" cy="5883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Queen's University Presentation">
  <a:themeElements>
    <a:clrScheme name="Custom 16">
      <a:dk1>
        <a:srgbClr val="000000"/>
      </a:dk1>
      <a:lt1>
        <a:srgbClr val="EBEBEC"/>
      </a:lt1>
      <a:dk2>
        <a:srgbClr val="B90D30"/>
      </a:dk2>
      <a:lt2>
        <a:srgbClr val="FFFFFF"/>
      </a:lt2>
      <a:accent1>
        <a:srgbClr val="002452"/>
      </a:accent1>
      <a:accent2>
        <a:srgbClr val="1A4771"/>
      </a:accent2>
      <a:accent3>
        <a:srgbClr val="4D7091"/>
      </a:accent3>
      <a:accent4>
        <a:srgbClr val="8099B1"/>
      </a:accent4>
      <a:accent5>
        <a:srgbClr val="B3C2D0"/>
      </a:accent5>
      <a:accent6>
        <a:srgbClr val="CCD6E0"/>
      </a:accent6>
      <a:hlink>
        <a:srgbClr val="335B81"/>
      </a:hlink>
      <a:folHlink>
        <a:srgbClr val="0024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eens-powerpoint-template-tri-two-colour-bar-internal-with-page-numbers-2023-05" id="{F6A1FF57-CAF5-C84B-90FE-934FB55038F7}" vid="{173ECD4C-3AB7-5B4C-8021-04A8AFF9E4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F7E0128C3A5429EC19392EC944ECD" ma:contentTypeVersion="22" ma:contentTypeDescription="Create a new document." ma:contentTypeScope="" ma:versionID="4383541baf0e4f12109ec3a7607256df">
  <xsd:schema xmlns:xsd="http://www.w3.org/2001/XMLSchema" xmlns:xs="http://www.w3.org/2001/XMLSchema" xmlns:p="http://schemas.microsoft.com/office/2006/metadata/properties" xmlns:ns2="5e5da622-d03b-44d5-8258-2a090d027dba" xmlns:ns3="2a008c20-89da-4e85-ad7f-29602c14038c" targetNamespace="http://schemas.microsoft.com/office/2006/metadata/properties" ma:root="true" ma:fieldsID="f0890eb68ba7b82e8e27367fbd31d64a" ns2:_="" ns3:_="">
    <xsd:import namespace="5e5da622-d03b-44d5-8258-2a090d027dba"/>
    <xsd:import namespace="2a008c20-89da-4e85-ad7f-29602c14038c"/>
    <xsd:element name="properties">
      <xsd:complexType>
        <xsd:sequence>
          <xsd:element name="documentManagement">
            <xsd:complexType>
              <xsd:all>
                <xsd:element ref="ns2:CanvaThumbnail" minOccurs="0"/>
                <xsd:element ref="ns2:TemplateDescription" minOccurs="0"/>
                <xsd:element ref="ns2:Template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a622-d03b-44d5-8258-2a090d027dba" elementFormDefault="qualified">
    <xsd:import namespace="http://schemas.microsoft.com/office/2006/documentManagement/types"/>
    <xsd:import namespace="http://schemas.microsoft.com/office/infopath/2007/PartnerControls"/>
    <xsd:element name="CanvaThumbnail" ma:index="1" nillable="true" ma:displayName="Canva Thumbnail" ma:format="Thumbnail" ma:internalName="CanvaThumbnail" ma:readOnly="false">
      <xsd:simpleType>
        <xsd:restriction base="dms:Unknown"/>
      </xsd:simpleType>
    </xsd:element>
    <xsd:element name="TemplateDescription" ma:index="4" nillable="true" ma:displayName="Details" ma:format="Dropdown" ma:internalName="TemplateDescription">
      <xsd:simpleType>
        <xsd:restriction base="dms:Note">
          <xsd:maxLength value="255"/>
        </xsd:restriction>
      </xsd:simpleType>
    </xsd:element>
    <xsd:element name="TemplateDetails" ma:index="5" nillable="true" ma:displayName="Template Details" ma:format="Dropdown" ma:hidden="true" ma:internalName="TemplateDetails" ma:readOnly="false">
      <xsd:simpleType>
        <xsd:restriction base="dms:Not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bd2e69d-a885-47d9-a849-8bc90acf94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008c20-89da-4e85-ad7f-29602c14038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8" nillable="true" ma:displayName="Taxonomy Catch All Column" ma:hidden="true" ma:list="{0486d584-1209-4e23-b6db-207f344022dc}" ma:internalName="TaxCatchAll" ma:readOnly="false" ma:showField="CatchAllData" ma:web="2a008c20-89da-4e85-ad7f-29602c140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a622-d03b-44d5-8258-2a090d027dba">
      <Terms xmlns="http://schemas.microsoft.com/office/infopath/2007/PartnerControls"/>
    </lcf76f155ced4ddcb4097134ff3c332f>
    <TaxCatchAll xmlns="2a008c20-89da-4e85-ad7f-29602c14038c" xsi:nil="true"/>
    <CanvaThumbnail xmlns="5e5da622-d03b-44d5-8258-2a090d027dba" xsi:nil="true"/>
    <TemplateDescription xmlns="5e5da622-d03b-44d5-8258-2a090d027dba" xsi:nil="true"/>
    <TemplateDetails xmlns="5e5da622-d03b-44d5-8258-2a090d027dba" xsi:nil="true"/>
  </documentManagement>
</p:properties>
</file>

<file path=customXml/itemProps1.xml><?xml version="1.0" encoding="utf-8"?>
<ds:datastoreItem xmlns:ds="http://schemas.openxmlformats.org/officeDocument/2006/customXml" ds:itemID="{42A9354A-CFB4-4E43-86ED-D1443AA366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a622-d03b-44d5-8258-2a090d027dba"/>
    <ds:schemaRef ds:uri="2a008c20-89da-4e85-ad7f-29602c1403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947E7B-ADCA-46E0-A027-0F4747615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F120F-4EFF-4B50-809A-521C72556BFE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2a008c20-89da-4e85-ad7f-29602c14038c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5e5da622-d03b-44d5-8258-2a090d027db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28206</TotalTime>
  <Words>1989</Words>
  <Application>Microsoft Macintosh PowerPoint</Application>
  <PresentationFormat>Widescreen</PresentationFormat>
  <Paragraphs>275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Avenir Next Regular</vt:lpstr>
      <vt:lpstr>Calibri</vt:lpstr>
      <vt:lpstr>Cambria Math</vt:lpstr>
      <vt:lpstr>DIN Alternate Bold</vt:lpstr>
      <vt:lpstr>Open Sans</vt:lpstr>
      <vt:lpstr>Open Sans Semibold</vt:lpstr>
      <vt:lpstr>System Font Regular</vt:lpstr>
      <vt:lpstr>Times</vt:lpstr>
      <vt:lpstr>Queen's University Presentation</vt:lpstr>
      <vt:lpstr>SNO+ DAQ Chain   from Pulses to Analysis ready data</vt:lpstr>
      <vt:lpstr>The SNO+ Detector</vt:lpstr>
      <vt:lpstr>Physics Goals</vt:lpstr>
      <vt:lpstr>How do we go from Physics to data </vt:lpstr>
      <vt:lpstr>In SNO+</vt:lpstr>
      <vt:lpstr>Divide up the channels</vt:lpstr>
      <vt:lpstr>From scintillation to ‘Event’  Under the water</vt:lpstr>
      <vt:lpstr>From scintillation to ‘Event’ – To the Deck</vt:lpstr>
      <vt:lpstr>An example Crate</vt:lpstr>
      <vt:lpstr>An example Crate - The Test stand</vt:lpstr>
      <vt:lpstr>Front End Card                                  PMT Interface Card</vt:lpstr>
      <vt:lpstr>From scintillation to ‘Event’  -  PMT Triggers</vt:lpstr>
      <vt:lpstr>From scintillation to ‘Event’  -  Daughter Boards</vt:lpstr>
      <vt:lpstr>From scintillation to ‘Event’  -  FEC level sums go to the backplane</vt:lpstr>
      <vt:lpstr>From scintillation to ‘Event’  -  Daughter Boards</vt:lpstr>
      <vt:lpstr>From scintillation to ‘Event’  -  Analog Sum of whole detector!</vt:lpstr>
      <vt:lpstr>From scintillation to ‘Event’  - Make a trigger decision </vt:lpstr>
      <vt:lpstr>From scintillation to ‘Event’ – Form events on FECs</vt:lpstr>
      <vt:lpstr>From scintillation to ‘Event’ – Send hits to the Builder</vt:lpstr>
      <vt:lpstr>Example event</vt:lpstr>
      <vt:lpstr>In Step Run-Selection</vt:lpstr>
      <vt:lpstr>So coverage determines most of it?.... Yes… but also no.</vt:lpstr>
      <vt:lpstr>So coverage determines most of it?.... Yes… but also no… part 2</vt:lpstr>
      <vt:lpstr>So coverage determines most of it… fine… it’s a big part but still no</vt:lpstr>
      <vt:lpstr>Things that cause bad runs… Example 1 : PMT breakdown</vt:lpstr>
      <vt:lpstr>Things that cause bad runs… Example 2 : Bad Data</vt:lpstr>
      <vt:lpstr>Things that cause bad runs… Example 3 : Mega bundles go bad</vt:lpstr>
      <vt:lpstr>Run Selection – The on going task for a mature DAQ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Kanisha Szekely</dc:creator>
  <cp:lastModifiedBy>Mark Ward</cp:lastModifiedBy>
  <cp:revision>162</cp:revision>
  <dcterms:created xsi:type="dcterms:W3CDTF">2021-07-23T16:36:50Z</dcterms:created>
  <dcterms:modified xsi:type="dcterms:W3CDTF">2026-05-26T13:53:31Z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0x010100D15F7E0128C3A5429EC19392EC944ECD</vt:lpwstr>
  </property>
  <property fmtid="{D5CDD505-2E9C-101B-9397-08002B2CF9AE}" pid="3" name="MediaServiceImageTags">
    <vt:lpwstr/>
  </property>
</Properties>
</file>