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1" roundtripDataSignature="AMtx7mg5lVUUnLyPIjQT0H4E+I0ZLVAK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1" Type="http://customschemas.google.com/relationships/presentationmetadata" Target="meta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33" name="Google Shape;13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" name="Google Shape;13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22" name="Google Shape;322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2" name="Google Shape;162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e4663e1f5e_1_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3e4663e1f5e_1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4" name="Google Shape;174;g3e4663e1f5e_1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07" name="Google Shape;20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8.png"/><Relationship Id="rId6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bronwynb\Desktop\Branding\divider_template_backg#5330.jpg" id="15" name="Google Shape;15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6"/>
          <p:cNvSpPr txBox="1"/>
          <p:nvPr>
            <p:ph type="ctrTitle"/>
          </p:nvPr>
        </p:nvSpPr>
        <p:spPr>
          <a:xfrm>
            <a:off x="557213" y="536575"/>
            <a:ext cx="8008937" cy="22463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b="1" sz="4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6"/>
          <p:cNvSpPr txBox="1"/>
          <p:nvPr>
            <p:ph idx="1" type="subTitle"/>
          </p:nvPr>
        </p:nvSpPr>
        <p:spPr>
          <a:xfrm>
            <a:off x="557213" y="3181350"/>
            <a:ext cx="7989887" cy="2652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6"/>
          <p:cNvSpPr txBox="1"/>
          <p:nvPr>
            <p:ph idx="2" type="body"/>
          </p:nvPr>
        </p:nvSpPr>
        <p:spPr>
          <a:xfrm>
            <a:off x="557213" y="2755011"/>
            <a:ext cx="8008937" cy="3691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9" name="Google Shape;1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3379" y="74466"/>
            <a:ext cx="1850926" cy="1576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26517"/>
            <a:ext cx="2667000" cy="1604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8"/>
          <p:cNvSpPr/>
          <p:nvPr/>
        </p:nvSpPr>
        <p:spPr>
          <a:xfrm>
            <a:off x="330512" y="606555"/>
            <a:ext cx="8475027" cy="12588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48"/>
          <p:cNvSpPr txBox="1"/>
          <p:nvPr>
            <p:ph type="title"/>
          </p:nvPr>
        </p:nvSpPr>
        <p:spPr>
          <a:xfrm>
            <a:off x="431921" y="729658"/>
            <a:ext cx="8272212" cy="988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8"/>
          <p:cNvSpPr txBox="1"/>
          <p:nvPr>
            <p:ph idx="10" type="dt"/>
          </p:nvPr>
        </p:nvSpPr>
        <p:spPr>
          <a:xfrm>
            <a:off x="5704464" y="5956138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48"/>
          <p:cNvSpPr txBox="1"/>
          <p:nvPr>
            <p:ph idx="11" type="ftr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8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0"/>
          <p:cNvSpPr txBox="1"/>
          <p:nvPr>
            <p:ph type="title"/>
          </p:nvPr>
        </p:nvSpPr>
        <p:spPr>
          <a:xfrm>
            <a:off x="400050" y="114300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1" name="Google Shape;81;p40"/>
          <p:cNvSpPr txBox="1"/>
          <p:nvPr>
            <p:ph idx="10" type="dt"/>
          </p:nvPr>
        </p:nvSpPr>
        <p:spPr>
          <a:xfrm>
            <a:off x="6286500" y="6492240"/>
            <a:ext cx="7429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2" name="Google Shape;82;p40"/>
          <p:cNvSpPr txBox="1"/>
          <p:nvPr>
            <p:ph idx="11" type="ftr"/>
          </p:nvPr>
        </p:nvSpPr>
        <p:spPr>
          <a:xfrm>
            <a:off x="3029149" y="6492875"/>
            <a:ext cx="30857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3" name="Google Shape;83;p40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1"/>
          <p:cNvSpPr txBox="1"/>
          <p:nvPr>
            <p:ph type="title"/>
          </p:nvPr>
        </p:nvSpPr>
        <p:spPr>
          <a:xfrm>
            <a:off x="400050" y="114300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6" name="Google Shape;86;p41"/>
          <p:cNvSpPr txBox="1"/>
          <p:nvPr>
            <p:ph idx="1" type="body"/>
          </p:nvPr>
        </p:nvSpPr>
        <p:spPr>
          <a:xfrm>
            <a:off x="400051" y="1333500"/>
            <a:ext cx="80010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rmAutofit/>
          </a:bodyPr>
          <a:lstStyle>
            <a:lvl1pPr indent="-29845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Char char="•"/>
              <a:defRPr/>
            </a:lvl1pPr>
            <a:lvl2pPr indent="-29845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Char char="o"/>
              <a:defRPr/>
            </a:lvl3pPr>
            <a:lvl4pPr indent="-2794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Char char="▪"/>
              <a:defRPr/>
            </a:lvl4pPr>
            <a:lvl5pPr indent="-29845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5pPr>
            <a:lvl6pPr indent="-29845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indent="-29845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indent="-29845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indent="-29845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/>
        </p:txBody>
      </p:sp>
      <p:sp>
        <p:nvSpPr>
          <p:cNvPr id="87" name="Google Shape;87;p41"/>
          <p:cNvSpPr txBox="1"/>
          <p:nvPr>
            <p:ph idx="10" type="dt"/>
          </p:nvPr>
        </p:nvSpPr>
        <p:spPr>
          <a:xfrm>
            <a:off x="6286500" y="6492240"/>
            <a:ext cx="7429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8" name="Google Shape;88;p41"/>
          <p:cNvSpPr txBox="1"/>
          <p:nvPr>
            <p:ph idx="11" type="ftr"/>
          </p:nvPr>
        </p:nvSpPr>
        <p:spPr>
          <a:xfrm>
            <a:off x="3029149" y="6492875"/>
            <a:ext cx="30857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9" name="Google Shape;89;p41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9"/>
          <p:cNvSpPr/>
          <p:nvPr/>
        </p:nvSpPr>
        <p:spPr>
          <a:xfrm>
            <a:off x="0" y="5396452"/>
            <a:ext cx="9155430" cy="1066800"/>
          </a:xfrm>
          <a:prstGeom prst="rect">
            <a:avLst/>
          </a:prstGeom>
          <a:solidFill>
            <a:srgbClr val="B95332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9"/>
          <p:cNvSpPr txBox="1"/>
          <p:nvPr>
            <p:ph type="ctrTitle"/>
          </p:nvPr>
        </p:nvSpPr>
        <p:spPr>
          <a:xfrm>
            <a:off x="514350" y="1988821"/>
            <a:ext cx="6858000" cy="1524001"/>
          </a:xfrm>
          <a:prstGeom prst="rect">
            <a:avLst/>
          </a:prstGeom>
          <a:noFill/>
          <a:ln>
            <a:noFill/>
          </a:ln>
        </p:spPr>
        <p:txBody>
          <a:bodyPr anchorCtr="0" anchor="b" bIns="28575" lIns="57150" spcFirstLastPara="1" rIns="57150" wrap="square" tIns="285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95332"/>
              </a:buClr>
              <a:buSzPts val="3400"/>
              <a:buFont typeface="Arial"/>
              <a:buNone/>
              <a:defRPr b="0" sz="3400">
                <a:solidFill>
                  <a:srgbClr val="B9533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3" name="Google Shape;93;p49"/>
          <p:cNvSpPr txBox="1"/>
          <p:nvPr>
            <p:ph idx="1" type="subTitle"/>
          </p:nvPr>
        </p:nvSpPr>
        <p:spPr>
          <a:xfrm>
            <a:off x="514350" y="3604260"/>
            <a:ext cx="6858000" cy="1654968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11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10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4" name="Google Shape;94;p49"/>
          <p:cNvSpPr txBox="1"/>
          <p:nvPr>
            <p:ph idx="10" type="dt"/>
          </p:nvPr>
        </p:nvSpPr>
        <p:spPr>
          <a:xfrm>
            <a:off x="6286500" y="6492240"/>
            <a:ext cx="7429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5" name="Google Shape;95;p49"/>
          <p:cNvSpPr txBox="1"/>
          <p:nvPr>
            <p:ph idx="11" type="ftr"/>
          </p:nvPr>
        </p:nvSpPr>
        <p:spPr>
          <a:xfrm>
            <a:off x="3029149" y="6492875"/>
            <a:ext cx="30857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6" name="Google Shape;96;p49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" name="Google Shape;97;p49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58210" y="172066"/>
            <a:ext cx="1398326" cy="1648268"/>
          </a:xfrm>
          <a:prstGeom prst="roundRect">
            <a:avLst>
              <a:gd fmla="val 40320" name="adj"/>
            </a:avLst>
          </a:prstGeom>
          <a:noFill/>
          <a:ln>
            <a:noFill/>
          </a:ln>
        </p:spPr>
      </p:pic>
      <p:pic>
        <p:nvPicPr>
          <p:cNvPr id="99" name="Google Shape;99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875" y="123038"/>
            <a:ext cx="2339344" cy="1876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49"/>
          <p:cNvGrpSpPr/>
          <p:nvPr/>
        </p:nvGrpSpPr>
        <p:grpSpPr>
          <a:xfrm>
            <a:off x="574239" y="5477415"/>
            <a:ext cx="8006953" cy="904875"/>
            <a:chOff x="822960" y="6639599"/>
            <a:chExt cx="12811125" cy="1085850"/>
          </a:xfrm>
        </p:grpSpPr>
        <p:pic>
          <p:nvPicPr>
            <p:cNvPr id="101" name="Google Shape;101;p4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2960" y="6647725"/>
              <a:ext cx="1885950" cy="1057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4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871960" y="6647725"/>
              <a:ext cx="1762125" cy="106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4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337935" y="6639599"/>
              <a:ext cx="1905000" cy="1085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0"/>
          <p:cNvSpPr txBox="1"/>
          <p:nvPr>
            <p:ph type="title"/>
          </p:nvPr>
        </p:nvSpPr>
        <p:spPr>
          <a:xfrm>
            <a:off x="624086" y="1709209"/>
            <a:ext cx="7886898" cy="2853532"/>
          </a:xfrm>
          <a:prstGeom prst="rect">
            <a:avLst/>
          </a:prstGeom>
          <a:noFill/>
          <a:ln>
            <a:noFill/>
          </a:ln>
        </p:spPr>
        <p:txBody>
          <a:bodyPr anchorCtr="0" anchor="b" bIns="28575" lIns="57150" spcFirstLastPara="1" rIns="57150" wrap="square" tIns="285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95332"/>
              </a:buClr>
              <a:buSzPts val="3800"/>
              <a:buFont typeface="Arial"/>
              <a:buNone/>
              <a:defRPr sz="3800">
                <a:solidFill>
                  <a:srgbClr val="B9533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06" name="Google Shape;106;p50"/>
          <p:cNvSpPr txBox="1"/>
          <p:nvPr>
            <p:ph idx="1" type="body"/>
          </p:nvPr>
        </p:nvSpPr>
        <p:spPr>
          <a:xfrm>
            <a:off x="624086" y="4589199"/>
            <a:ext cx="7886898" cy="1500188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00"/>
              <a:buNone/>
              <a:defRPr sz="13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10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000"/>
              <a:buNone/>
              <a:defRPr sz="10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000"/>
              <a:buNone/>
              <a:defRPr sz="10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000"/>
              <a:buNone/>
              <a:defRPr sz="10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000"/>
              <a:buNone/>
              <a:defRPr sz="10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07" name="Google Shape;107;p50"/>
          <p:cNvSpPr txBox="1"/>
          <p:nvPr>
            <p:ph idx="10" type="dt"/>
          </p:nvPr>
        </p:nvSpPr>
        <p:spPr>
          <a:xfrm>
            <a:off x="6286500" y="6492240"/>
            <a:ext cx="7429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08" name="Google Shape;108;p50"/>
          <p:cNvSpPr txBox="1"/>
          <p:nvPr>
            <p:ph idx="11" type="ftr"/>
          </p:nvPr>
        </p:nvSpPr>
        <p:spPr>
          <a:xfrm>
            <a:off x="3029149" y="6492875"/>
            <a:ext cx="30857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09" name="Google Shape;109;p50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1"/>
          <p:cNvSpPr txBox="1"/>
          <p:nvPr>
            <p:ph idx="10" type="dt"/>
          </p:nvPr>
        </p:nvSpPr>
        <p:spPr>
          <a:xfrm>
            <a:off x="6286500" y="6492240"/>
            <a:ext cx="7429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2" name="Google Shape;112;p51"/>
          <p:cNvSpPr txBox="1"/>
          <p:nvPr>
            <p:ph idx="11" type="ftr"/>
          </p:nvPr>
        </p:nvSpPr>
        <p:spPr>
          <a:xfrm>
            <a:off x="3029149" y="6492875"/>
            <a:ext cx="30857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3" name="Google Shape;113;p51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51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9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2"/>
          <p:cNvSpPr txBox="1"/>
          <p:nvPr>
            <p:ph type="title"/>
          </p:nvPr>
        </p:nvSpPr>
        <p:spPr>
          <a:xfrm>
            <a:off x="400050" y="114300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7" name="Google Shape;117;p52"/>
          <p:cNvSpPr txBox="1"/>
          <p:nvPr>
            <p:ph idx="1" type="body"/>
          </p:nvPr>
        </p:nvSpPr>
        <p:spPr>
          <a:xfrm>
            <a:off x="629047" y="1825626"/>
            <a:ext cx="3895328" cy="4351073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rmAutofit/>
          </a:bodyPr>
          <a:lstStyle>
            <a:lvl1pPr indent="-29845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Char char="•"/>
              <a:defRPr/>
            </a:lvl1pPr>
            <a:lvl2pPr indent="-29845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Char char="o"/>
              <a:defRPr/>
            </a:lvl3pPr>
            <a:lvl4pPr indent="-2794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Char char="▪"/>
              <a:defRPr/>
            </a:lvl4pPr>
            <a:lvl5pPr indent="-29845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5pPr>
            <a:lvl6pPr indent="-29845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indent="-29845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indent="-29845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indent="-29845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/>
        </p:txBody>
      </p:sp>
      <p:sp>
        <p:nvSpPr>
          <p:cNvPr id="118" name="Google Shape;118;p52"/>
          <p:cNvSpPr txBox="1"/>
          <p:nvPr>
            <p:ph idx="2" type="body"/>
          </p:nvPr>
        </p:nvSpPr>
        <p:spPr>
          <a:xfrm>
            <a:off x="4619625" y="1825626"/>
            <a:ext cx="3895328" cy="4351073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rmAutofit/>
          </a:bodyPr>
          <a:lstStyle>
            <a:lvl1pPr indent="-29845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Char char="•"/>
              <a:defRPr/>
            </a:lvl1pPr>
            <a:lvl2pPr indent="-29845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Char char="o"/>
              <a:defRPr/>
            </a:lvl3pPr>
            <a:lvl4pPr indent="-2794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Char char="▪"/>
              <a:defRPr/>
            </a:lvl4pPr>
            <a:lvl5pPr indent="-29845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5pPr>
            <a:lvl6pPr indent="-29845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indent="-29845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indent="-29845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indent="-29845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/>
        </p:txBody>
      </p:sp>
      <p:sp>
        <p:nvSpPr>
          <p:cNvPr id="119" name="Google Shape;119;p52"/>
          <p:cNvSpPr txBox="1"/>
          <p:nvPr>
            <p:ph idx="10" type="dt"/>
          </p:nvPr>
        </p:nvSpPr>
        <p:spPr>
          <a:xfrm>
            <a:off x="6286500" y="6492240"/>
            <a:ext cx="7429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0" name="Google Shape;120;p52"/>
          <p:cNvSpPr txBox="1"/>
          <p:nvPr>
            <p:ph idx="11" type="ftr"/>
          </p:nvPr>
        </p:nvSpPr>
        <p:spPr>
          <a:xfrm>
            <a:off x="3029149" y="6492875"/>
            <a:ext cx="30857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1" name="Google Shape;121;p52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3"/>
          <p:cNvSpPr txBox="1"/>
          <p:nvPr>
            <p:ph type="title"/>
          </p:nvPr>
        </p:nvSpPr>
        <p:spPr>
          <a:xfrm>
            <a:off x="400050" y="114300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4" name="Google Shape;124;p53"/>
          <p:cNvSpPr txBox="1"/>
          <p:nvPr>
            <p:ph idx="1" type="body"/>
          </p:nvPr>
        </p:nvSpPr>
        <p:spPr>
          <a:xfrm>
            <a:off x="630040" y="1681428"/>
            <a:ext cx="3868539" cy="824176"/>
          </a:xfrm>
          <a:prstGeom prst="rect">
            <a:avLst/>
          </a:prstGeom>
          <a:noFill/>
          <a:ln>
            <a:noFill/>
          </a:ln>
        </p:spPr>
        <p:txBody>
          <a:bodyPr anchorCtr="0" anchor="b" bIns="28575" lIns="57150" spcFirstLastPara="1" rIns="57150" wrap="square" tIns="28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1" sz="15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00"/>
              <a:buNone/>
              <a:defRPr b="1" sz="13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b="1" sz="11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b="1" sz="10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b="1" sz="10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9pPr>
          </a:lstStyle>
          <a:p/>
        </p:txBody>
      </p:sp>
      <p:sp>
        <p:nvSpPr>
          <p:cNvPr id="125" name="Google Shape;125;p53"/>
          <p:cNvSpPr txBox="1"/>
          <p:nvPr>
            <p:ph idx="2" type="body"/>
          </p:nvPr>
        </p:nvSpPr>
        <p:spPr>
          <a:xfrm>
            <a:off x="630040" y="2505604"/>
            <a:ext cx="3868539" cy="3684323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rmAutofit/>
          </a:bodyPr>
          <a:lstStyle>
            <a:lvl1pPr indent="-29845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Char char="•"/>
              <a:defRPr/>
            </a:lvl1pPr>
            <a:lvl2pPr indent="-29845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Char char="o"/>
              <a:defRPr/>
            </a:lvl3pPr>
            <a:lvl4pPr indent="-2794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Char char="▪"/>
              <a:defRPr/>
            </a:lvl4pPr>
            <a:lvl5pPr indent="-29845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5pPr>
            <a:lvl6pPr indent="-29845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indent="-29845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indent="-29845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indent="-29845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/>
        </p:txBody>
      </p:sp>
      <p:sp>
        <p:nvSpPr>
          <p:cNvPr id="126" name="Google Shape;126;p53"/>
          <p:cNvSpPr txBox="1"/>
          <p:nvPr>
            <p:ph idx="3" type="body"/>
          </p:nvPr>
        </p:nvSpPr>
        <p:spPr>
          <a:xfrm>
            <a:off x="4629548" y="1681428"/>
            <a:ext cx="3887391" cy="824176"/>
          </a:xfrm>
          <a:prstGeom prst="rect">
            <a:avLst/>
          </a:prstGeom>
          <a:noFill/>
          <a:ln>
            <a:noFill/>
          </a:ln>
        </p:spPr>
        <p:txBody>
          <a:bodyPr anchorCtr="0" anchor="b" bIns="28575" lIns="57150" spcFirstLastPara="1" rIns="57150" wrap="square" tIns="285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1" sz="1500"/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300"/>
              <a:buNone/>
              <a:defRPr b="1" sz="1300"/>
            </a:lvl2pPr>
            <a:lvl3pPr indent="-2286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b="1" sz="1100"/>
            </a:lvl3pPr>
            <a:lvl4pPr indent="-2286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b="1" sz="1000"/>
            </a:lvl4pPr>
            <a:lvl5pPr indent="-2286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00"/>
              <a:buNone/>
              <a:defRPr b="1" sz="1000"/>
            </a:lvl5pPr>
            <a:lvl6pPr indent="-2286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6pPr>
            <a:lvl7pPr indent="-2286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7pPr>
            <a:lvl8pPr indent="-2286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8pPr>
            <a:lvl9pPr indent="-22860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9pPr>
          </a:lstStyle>
          <a:p/>
        </p:txBody>
      </p:sp>
      <p:sp>
        <p:nvSpPr>
          <p:cNvPr id="127" name="Google Shape;127;p53"/>
          <p:cNvSpPr txBox="1"/>
          <p:nvPr>
            <p:ph idx="4" type="body"/>
          </p:nvPr>
        </p:nvSpPr>
        <p:spPr>
          <a:xfrm>
            <a:off x="4629548" y="2505604"/>
            <a:ext cx="3887391" cy="3684323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rmAutofit/>
          </a:bodyPr>
          <a:lstStyle>
            <a:lvl1pPr indent="-29845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Char char="•"/>
              <a:defRPr/>
            </a:lvl1pPr>
            <a:lvl2pPr indent="-29845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1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Char char="o"/>
              <a:defRPr/>
            </a:lvl3pPr>
            <a:lvl4pPr indent="-2794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Char char="▪"/>
              <a:defRPr/>
            </a:lvl4pPr>
            <a:lvl5pPr indent="-29845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Char char="•"/>
              <a:defRPr/>
            </a:lvl5pPr>
            <a:lvl6pPr indent="-29845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indent="-29845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indent="-29845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indent="-298450" lvl="8" marL="4114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/>
        </p:txBody>
      </p:sp>
      <p:sp>
        <p:nvSpPr>
          <p:cNvPr id="128" name="Google Shape;128;p53"/>
          <p:cNvSpPr txBox="1"/>
          <p:nvPr>
            <p:ph idx="10" type="dt"/>
          </p:nvPr>
        </p:nvSpPr>
        <p:spPr>
          <a:xfrm>
            <a:off x="6286500" y="6492240"/>
            <a:ext cx="7429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29" name="Google Shape;129;p53"/>
          <p:cNvSpPr txBox="1"/>
          <p:nvPr>
            <p:ph idx="11" type="ftr"/>
          </p:nvPr>
        </p:nvSpPr>
        <p:spPr>
          <a:xfrm>
            <a:off x="3029149" y="6492875"/>
            <a:ext cx="30857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0" name="Google Shape;130;p53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2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8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8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  <a:defRPr>
                <a:solidFill>
                  <a:srgbClr val="A4001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8"/>
          <p:cNvSpPr txBox="1"/>
          <p:nvPr>
            <p:ph idx="1" type="body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  <a:defRPr/>
            </a:lvl1pPr>
            <a:lvl2pPr indent="-368300" lvl="1" marL="9144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200"/>
              <a:buChar char="•"/>
              <a:defRPr/>
            </a:lvl2pPr>
            <a:lvl3pPr indent="-355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000"/>
              <a:buChar char="-"/>
              <a:defRPr b="0"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800"/>
              <a:buChar char="•"/>
              <a:defRPr/>
            </a:lvl4pPr>
            <a:lvl5pPr indent="-3302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600"/>
              <a:buChar char="-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8" name="Google Shape;28;p38"/>
          <p:cNvCxnSpPr/>
          <p:nvPr/>
        </p:nvCxnSpPr>
        <p:spPr>
          <a:xfrm>
            <a:off x="21" y="1074380"/>
            <a:ext cx="8553429" cy="1945"/>
          </a:xfrm>
          <a:prstGeom prst="straightConnector1">
            <a:avLst/>
          </a:prstGeom>
          <a:noFill/>
          <a:ln cap="flat" cmpd="sng" w="22225">
            <a:solidFill>
              <a:srgbClr val="A4001D"/>
            </a:solidFill>
            <a:prstDash val="solid"/>
            <a:round/>
            <a:headEnd len="sm" w="sm" type="none"/>
            <a:tailEnd len="med" w="med" type="oval"/>
          </a:ln>
        </p:spPr>
      </p:cxnSp>
      <p:pic>
        <p:nvPicPr>
          <p:cNvPr id="29" name="Google Shape;2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2324" y="14838"/>
            <a:ext cx="1295400" cy="77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2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2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42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34" name="Google Shape;34;p42"/>
          <p:cNvCxnSpPr/>
          <p:nvPr/>
        </p:nvCxnSpPr>
        <p:spPr>
          <a:xfrm>
            <a:off x="21" y="1074380"/>
            <a:ext cx="8553429" cy="1945"/>
          </a:xfrm>
          <a:prstGeom prst="straightConnector1">
            <a:avLst/>
          </a:prstGeom>
          <a:noFill/>
          <a:ln cap="flat" cmpd="sng" w="22225">
            <a:solidFill>
              <a:srgbClr val="A4001D"/>
            </a:solidFill>
            <a:prstDash val="solid"/>
            <a:round/>
            <a:headEnd len="sm" w="sm" type="none"/>
            <a:tailEnd len="med" w="med" type="oval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2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43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43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3"/>
          <p:cNvSpPr txBox="1"/>
          <p:nvPr>
            <p:ph idx="1" type="body"/>
          </p:nvPr>
        </p:nvSpPr>
        <p:spPr>
          <a:xfrm>
            <a:off x="457200" y="1243584"/>
            <a:ext cx="3886200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  <a:defRPr/>
            </a:lvl1pPr>
            <a:lvl2pPr indent="-368300" lvl="1" marL="9144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200"/>
              <a:buChar char="•"/>
              <a:defRPr/>
            </a:lvl2pPr>
            <a:lvl3pPr indent="-355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000"/>
              <a:buChar char="-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800"/>
              <a:buChar char="•"/>
              <a:defRPr/>
            </a:lvl4pPr>
            <a:lvl5pPr indent="-3302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600"/>
              <a:buChar char="-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3"/>
          <p:cNvSpPr txBox="1"/>
          <p:nvPr>
            <p:ph idx="2" type="body"/>
          </p:nvPr>
        </p:nvSpPr>
        <p:spPr>
          <a:xfrm>
            <a:off x="4648200" y="1252729"/>
            <a:ext cx="3886200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400"/>
              <a:buNone/>
              <a:defRPr/>
            </a:lvl1pPr>
            <a:lvl2pPr indent="-368300" lvl="1" marL="9144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2200"/>
              <a:buChar char="•"/>
              <a:defRPr/>
            </a:lvl2pPr>
            <a:lvl3pPr indent="-355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2000"/>
              <a:buChar char="-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800"/>
              <a:buChar char="•"/>
              <a:defRPr/>
            </a:lvl4pPr>
            <a:lvl5pPr indent="-3302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600"/>
              <a:buChar char="-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41" name="Google Shape;41;p43"/>
          <p:cNvCxnSpPr/>
          <p:nvPr/>
        </p:nvCxnSpPr>
        <p:spPr>
          <a:xfrm>
            <a:off x="21" y="1074380"/>
            <a:ext cx="8553429" cy="1945"/>
          </a:xfrm>
          <a:prstGeom prst="straightConnector1">
            <a:avLst/>
          </a:prstGeom>
          <a:noFill/>
          <a:ln cap="flat" cmpd="sng" w="22225">
            <a:solidFill>
              <a:srgbClr val="A4001D"/>
            </a:solidFill>
            <a:prstDash val="solid"/>
            <a:round/>
            <a:headEnd len="sm" w="sm" type="none"/>
            <a:tailEnd len="med" w="med" type="oval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line headline">
  <p:cSld name="2 line headlin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2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4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44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4"/>
          <p:cNvSpPr/>
          <p:nvPr>
            <p:ph idx="2" type="pic"/>
          </p:nvPr>
        </p:nvSpPr>
        <p:spPr>
          <a:xfrm>
            <a:off x="3646488" y="1252728"/>
            <a:ext cx="2442340" cy="2481072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44"/>
          <p:cNvSpPr/>
          <p:nvPr>
            <p:ph idx="3" type="pic"/>
          </p:nvPr>
        </p:nvSpPr>
        <p:spPr>
          <a:xfrm>
            <a:off x="3646488" y="3886200"/>
            <a:ext cx="2442340" cy="243205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44"/>
          <p:cNvSpPr/>
          <p:nvPr>
            <p:ph idx="4" type="pic"/>
          </p:nvPr>
        </p:nvSpPr>
        <p:spPr>
          <a:xfrm>
            <a:off x="6242954" y="1243584"/>
            <a:ext cx="2442340" cy="5065522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44"/>
          <p:cNvSpPr txBox="1"/>
          <p:nvPr>
            <p:ph idx="1" type="body"/>
          </p:nvPr>
        </p:nvSpPr>
        <p:spPr>
          <a:xfrm>
            <a:off x="457200" y="1243584"/>
            <a:ext cx="3013075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50" name="Google Shape;50;p44"/>
          <p:cNvCxnSpPr/>
          <p:nvPr/>
        </p:nvCxnSpPr>
        <p:spPr>
          <a:xfrm>
            <a:off x="21" y="1074380"/>
            <a:ext cx="8553429" cy="1945"/>
          </a:xfrm>
          <a:prstGeom prst="straightConnector1">
            <a:avLst/>
          </a:prstGeom>
          <a:noFill/>
          <a:ln cap="flat" cmpd="sng" w="22225">
            <a:solidFill>
              <a:srgbClr val="A4001D"/>
            </a:solidFill>
            <a:prstDash val="solid"/>
            <a:round/>
            <a:headEnd len="sm" w="sm" type="none"/>
            <a:tailEnd len="med" w="med" type="oval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Chart on right">
  <p:cSld name="Content and Chart on righ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2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45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45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5"/>
          <p:cNvSpPr/>
          <p:nvPr>
            <p:ph idx="2" type="chart"/>
          </p:nvPr>
        </p:nvSpPr>
        <p:spPr>
          <a:xfrm>
            <a:off x="6007100" y="1243584"/>
            <a:ext cx="2667000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-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45"/>
          <p:cNvSpPr txBox="1"/>
          <p:nvPr>
            <p:ph idx="1" type="body"/>
          </p:nvPr>
        </p:nvSpPr>
        <p:spPr>
          <a:xfrm>
            <a:off x="457200" y="1243584"/>
            <a:ext cx="5484812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57" name="Google Shape;57;p45"/>
          <p:cNvCxnSpPr/>
          <p:nvPr/>
        </p:nvCxnSpPr>
        <p:spPr>
          <a:xfrm>
            <a:off x="21" y="1074380"/>
            <a:ext cx="8553429" cy="1945"/>
          </a:xfrm>
          <a:prstGeom prst="straightConnector1">
            <a:avLst/>
          </a:prstGeom>
          <a:noFill/>
          <a:ln cap="flat" cmpd="sng" w="22225">
            <a:solidFill>
              <a:srgbClr val="A4001D"/>
            </a:solidFill>
            <a:prstDash val="solid"/>
            <a:round/>
            <a:headEnd len="sm" w="sm" type="none"/>
            <a:tailEnd len="med" w="med" type="oval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2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6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p46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2" name="Google Shape;62;p46"/>
          <p:cNvCxnSpPr/>
          <p:nvPr/>
        </p:nvCxnSpPr>
        <p:spPr>
          <a:xfrm>
            <a:off x="21" y="1074380"/>
            <a:ext cx="8553429" cy="1945"/>
          </a:xfrm>
          <a:prstGeom prst="straightConnector1">
            <a:avLst/>
          </a:prstGeom>
          <a:noFill/>
          <a:ln cap="flat" cmpd="sng" w="22225">
            <a:solidFill>
              <a:srgbClr val="A4001D"/>
            </a:solidFill>
            <a:prstDash val="solid"/>
            <a:round/>
            <a:headEnd len="sm" w="sm" type="none"/>
            <a:tailEnd len="med" w="med" type="oval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imple Title 01">
  <p:cSld name="1_Simple Title 0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7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5"/>
          <p:cNvSpPr txBox="1"/>
          <p:nvPr>
            <p:ph idx="1" type="body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-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-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5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35"/>
          <p:cNvSpPr txBox="1"/>
          <p:nvPr>
            <p:ph idx="11" type="ftr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1"/>
            <a:ext cx="9144000" cy="104394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9"/>
          <p:cNvSpPr txBox="1"/>
          <p:nvPr>
            <p:ph type="title"/>
          </p:nvPr>
        </p:nvSpPr>
        <p:spPr>
          <a:xfrm>
            <a:off x="400050" y="114300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A4001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39"/>
          <p:cNvSpPr txBox="1"/>
          <p:nvPr>
            <p:ph idx="1" type="body"/>
          </p:nvPr>
        </p:nvSpPr>
        <p:spPr>
          <a:xfrm>
            <a:off x="400051" y="1333500"/>
            <a:ext cx="8001000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A4001E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A4001E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575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A4001E"/>
              </a:buClr>
              <a:buSzPts val="900"/>
              <a:buFont typeface="Courier New"/>
              <a:buChar char="o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7940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A4001E"/>
              </a:buClr>
              <a:buSzPts val="800"/>
              <a:buFont typeface="Noto Sans Symbols"/>
              <a:buChar char="▪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A4001E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39"/>
          <p:cNvSpPr txBox="1"/>
          <p:nvPr>
            <p:ph idx="10" type="dt"/>
          </p:nvPr>
        </p:nvSpPr>
        <p:spPr>
          <a:xfrm>
            <a:off x="6286501" y="6495167"/>
            <a:ext cx="1821563" cy="365251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39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7" name="Google Shape;77;p39"/>
          <p:cNvCxnSpPr/>
          <p:nvPr/>
        </p:nvCxnSpPr>
        <p:spPr>
          <a:xfrm>
            <a:off x="13" y="895317"/>
            <a:ext cx="8593654" cy="0"/>
          </a:xfrm>
          <a:prstGeom prst="straightConnector1">
            <a:avLst/>
          </a:prstGeom>
          <a:noFill/>
          <a:ln cap="flat" cmpd="sng" w="28575">
            <a:solidFill>
              <a:srgbClr val="A4001D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78" name="Google Shape;78;p39"/>
          <p:cNvSpPr txBox="1"/>
          <p:nvPr>
            <p:ph idx="11" type="ftr"/>
          </p:nvPr>
        </p:nvSpPr>
        <p:spPr>
          <a:xfrm>
            <a:off x="3029150" y="6495162"/>
            <a:ext cx="30857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36.jpg"/><Relationship Id="rId5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29.png"/><Relationship Id="rId5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g"/><Relationship Id="rId4" Type="http://schemas.openxmlformats.org/officeDocument/2006/relationships/image" Target="../media/image39.jpg"/><Relationship Id="rId5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41.jpg"/><Relationship Id="rId5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4.png"/><Relationship Id="rId7" Type="http://schemas.openxmlformats.org/officeDocument/2006/relationships/image" Target="../media/image59.png"/><Relationship Id="rId8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6.slac.stanford.edu/news/2026-03-17-supercdms-cools-down-near-absolute-zero-setting-stage-one-worlds-most-sensitive" TargetMode="External"/><Relationship Id="rId4" Type="http://schemas.openxmlformats.org/officeDocument/2006/relationships/image" Target="../media/image35.png"/><Relationship Id="rId5" Type="http://schemas.openxmlformats.org/officeDocument/2006/relationships/image" Target="../media/image44.png"/><Relationship Id="rId6" Type="http://schemas.openxmlformats.org/officeDocument/2006/relationships/image" Target="../media/image51.png"/><Relationship Id="rId7" Type="http://schemas.openxmlformats.org/officeDocument/2006/relationships/image" Target="../media/image4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Relationship Id="rId4" Type="http://schemas.openxmlformats.org/officeDocument/2006/relationships/image" Target="../media/image4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6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Relationship Id="rId4" Type="http://schemas.openxmlformats.org/officeDocument/2006/relationships/image" Target="../media/image8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Relationship Id="rId4" Type="http://schemas.openxmlformats.org/officeDocument/2006/relationships/image" Target="../media/image78.png"/><Relationship Id="rId5" Type="http://schemas.openxmlformats.org/officeDocument/2006/relationships/image" Target="../media/image7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png"/><Relationship Id="rId4" Type="http://schemas.openxmlformats.org/officeDocument/2006/relationships/image" Target="../media/image67.png"/><Relationship Id="rId5" Type="http://schemas.openxmlformats.org/officeDocument/2006/relationships/image" Target="../media/image55.png"/><Relationship Id="rId6" Type="http://schemas.openxmlformats.org/officeDocument/2006/relationships/image" Target="../media/image52.png"/><Relationship Id="rId7" Type="http://schemas.openxmlformats.org/officeDocument/2006/relationships/image" Target="../media/image75.png"/><Relationship Id="rId8" Type="http://schemas.openxmlformats.org/officeDocument/2006/relationships/image" Target="../media/image5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png"/><Relationship Id="rId4" Type="http://schemas.openxmlformats.org/officeDocument/2006/relationships/image" Target="../media/image70.png"/><Relationship Id="rId5" Type="http://schemas.openxmlformats.org/officeDocument/2006/relationships/image" Target="../media/image79.png"/><Relationship Id="rId6" Type="http://schemas.openxmlformats.org/officeDocument/2006/relationships/image" Target="../media/image60.png"/><Relationship Id="rId7" Type="http://schemas.openxmlformats.org/officeDocument/2006/relationships/image" Target="../media/image80.png"/><Relationship Id="rId8" Type="http://schemas.openxmlformats.org/officeDocument/2006/relationships/image" Target="../media/image6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3.png"/><Relationship Id="rId4" Type="http://schemas.openxmlformats.org/officeDocument/2006/relationships/image" Target="../media/image6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6.png"/><Relationship Id="rId4" Type="http://schemas.openxmlformats.org/officeDocument/2006/relationships/image" Target="../media/image64.png"/><Relationship Id="rId5" Type="http://schemas.openxmlformats.org/officeDocument/2006/relationships/image" Target="../media/image72.png"/><Relationship Id="rId6" Type="http://schemas.openxmlformats.org/officeDocument/2006/relationships/image" Target="../media/image6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8.png"/><Relationship Id="rId4" Type="http://schemas.openxmlformats.org/officeDocument/2006/relationships/image" Target="../media/image71.png"/><Relationship Id="rId5" Type="http://schemas.openxmlformats.org/officeDocument/2006/relationships/image" Target="../media/image7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7.jpg"/><Relationship Id="rId4" Type="http://schemas.openxmlformats.org/officeDocument/2006/relationships/image" Target="../media/image8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"/>
          <p:cNvSpPr txBox="1"/>
          <p:nvPr>
            <p:ph type="ctrTitle"/>
          </p:nvPr>
        </p:nvSpPr>
        <p:spPr>
          <a:xfrm>
            <a:off x="533400" y="457201"/>
            <a:ext cx="8008937" cy="2209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/>
              <a:t>SuperCDMS: Commissioning Status</a:t>
            </a:r>
            <a:endParaRPr sz="3600"/>
          </a:p>
        </p:txBody>
      </p:sp>
      <p:sp>
        <p:nvSpPr>
          <p:cNvPr id="137" name="Google Shape;137;p1"/>
          <p:cNvSpPr txBox="1"/>
          <p:nvPr>
            <p:ph idx="1" type="subTitle"/>
          </p:nvPr>
        </p:nvSpPr>
        <p:spPr>
          <a:xfrm>
            <a:off x="533400" y="3367278"/>
            <a:ext cx="7989887" cy="28811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Prof Miriam Diamond, University of Toronto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</a:pPr>
            <a:r>
              <a:rPr lang="en-US"/>
              <a:t>May 26-27 2026</a:t>
            </a:r>
            <a:endParaRPr/>
          </a:p>
          <a:p>
            <a:pPr indent="0" lvl="0" marL="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descr="Image result for NSF logo" id="138" name="Google Shape;138;p1"/>
          <p:cNvSpPr/>
          <p:nvPr/>
        </p:nvSpPr>
        <p:spPr>
          <a:xfrm>
            <a:off x="155575" y="-571500"/>
            <a:ext cx="120015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"/>
          <p:cNvSpPr/>
          <p:nvPr/>
        </p:nvSpPr>
        <p:spPr>
          <a:xfrm>
            <a:off x="426257" y="2983468"/>
            <a:ext cx="346280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SNOLAB User Meeting 2026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257" name="Google Shape;257;p9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Installation &amp; Integration milestones completed</a:t>
            </a:r>
            <a:endParaRPr/>
          </a:p>
        </p:txBody>
      </p:sp>
      <p:sp>
        <p:nvSpPr>
          <p:cNvPr id="258" name="Google Shape;258;p9"/>
          <p:cNvSpPr txBox="1"/>
          <p:nvPr/>
        </p:nvSpPr>
        <p:spPr>
          <a:xfrm>
            <a:off x="165336" y="1600200"/>
            <a:ext cx="9012443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rm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lang="en-US" sz="1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50K cooler installation: </a:t>
            </a:r>
            <a:r>
              <a:rPr b="1" lang="en-US" sz="1600">
                <a:solidFill>
                  <a:srgbClr val="38761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Completed Sep 12, 2025</a:t>
            </a:r>
            <a:endParaRPr b="0" sz="16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lang="en-US" sz="1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E-Tank installation: </a:t>
            </a:r>
            <a:r>
              <a:rPr b="1" lang="en-US" sz="1600">
                <a:solidFill>
                  <a:srgbClr val="38761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Completed Sep 16, 2025</a:t>
            </a:r>
            <a:endParaRPr b="0" sz="16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lang="en-US" sz="1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Long readout cables installation in Cryostat / E-Tank: </a:t>
            </a:r>
            <a:r>
              <a:rPr b="1" lang="en-US" sz="1600">
                <a:solidFill>
                  <a:srgbClr val="38761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Completed Sep 17, 2025</a:t>
            </a:r>
            <a:endParaRPr b="0" sz="16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lang="en-US" sz="1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Readout cables connected: </a:t>
            </a:r>
            <a:r>
              <a:rPr b="1" lang="en-US" sz="1600">
                <a:solidFill>
                  <a:srgbClr val="38761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Completed Oct 9, 2025</a:t>
            </a:r>
            <a:endParaRPr/>
          </a:p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lang="en-US" sz="1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Readout electronics ready for commissioning: </a:t>
            </a:r>
            <a:r>
              <a:rPr b="1" lang="en-US" sz="1600">
                <a:solidFill>
                  <a:srgbClr val="38761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Completed Oct 17, 2025</a:t>
            </a:r>
            <a:endParaRPr/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sz="16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179" y="3604742"/>
            <a:ext cx="4479972" cy="287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9"/>
          <p:cNvPicPr preferRelativeResize="0"/>
          <p:nvPr/>
        </p:nvPicPr>
        <p:blipFill rotWithShape="1">
          <a:blip r:embed="rId4">
            <a:alphaModFix/>
          </a:blip>
          <a:srcRect b="0" l="0" r="0" t="4493"/>
          <a:stretch/>
        </p:blipFill>
        <p:spPr>
          <a:xfrm>
            <a:off x="5256774" y="3604742"/>
            <a:ext cx="3125226" cy="287225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9"/>
          <p:cNvSpPr txBox="1"/>
          <p:nvPr/>
        </p:nvSpPr>
        <p:spPr>
          <a:xfrm>
            <a:off x="230233" y="6525799"/>
            <a:ext cx="202972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(shown in May JOG report)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Installation &amp; Integration milestones completed:</a:t>
            </a:r>
            <a:br>
              <a:rPr lang="en-US"/>
            </a:br>
            <a:r>
              <a:rPr lang="en-US"/>
              <a:t>timeline of first full cooldown</a:t>
            </a:r>
            <a:endParaRPr/>
          </a:p>
        </p:txBody>
      </p:sp>
      <p:sp>
        <p:nvSpPr>
          <p:cNvPr id="267" name="Google Shape;267;p10"/>
          <p:cNvSpPr/>
          <p:nvPr/>
        </p:nvSpPr>
        <p:spPr>
          <a:xfrm>
            <a:off x="228600" y="1524000"/>
            <a:ext cx="4038600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492" lvl="0" marL="4571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11/10: Cooldown started</a:t>
            </a:r>
            <a:endParaRPr/>
          </a:p>
          <a:p>
            <a:pPr indent="-317492" lvl="0" marL="4571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12/14: Reached &lt; 70K</a:t>
            </a:r>
            <a:endParaRPr/>
          </a:p>
          <a:p>
            <a:pPr indent="-317492" lvl="0" marL="4571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12/18: Reached &lt; 4K</a:t>
            </a:r>
            <a:endParaRPr/>
          </a:p>
          <a:p>
            <a:pPr indent="-317492" lvl="0" marL="4571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1/9: Condensing LHe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492" lvl="0" marL="4571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1/13: Base temp first reached</a:t>
            </a:r>
            <a:endParaRPr/>
          </a:p>
          <a:p>
            <a:pPr indent="-228592" lvl="0" marL="457189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39697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Thermometry on towers, read out through DAQ, enables remote cooldown monitoring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10" title="SuperCDMS_Cooldown_Plot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200" y="1560922"/>
            <a:ext cx="4598303" cy="383031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9" name="Google Shape;269;p10"/>
          <p:cNvSpPr/>
          <p:nvPr/>
        </p:nvSpPr>
        <p:spPr>
          <a:xfrm>
            <a:off x="228600" y="5648325"/>
            <a:ext cx="8229600" cy="7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During first cooldown, calibration system installed </a:t>
            </a: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</a:rPr>
              <a:t>&amp; </a:t>
            </a:r>
            <a:r>
              <a:rPr lang="en-US" sz="18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tested: </a:t>
            </a:r>
            <a:r>
              <a:rPr b="1" lang="en-US" sz="1800">
                <a:solidFill>
                  <a:srgbClr val="38761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Completed Dec 11, 2025</a:t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0"/>
          <p:cNvSpPr txBox="1"/>
          <p:nvPr>
            <p:ph idx="12" type="sldNum"/>
          </p:nvPr>
        </p:nvSpPr>
        <p:spPr>
          <a:xfrm>
            <a:off x="8566150" y="6318251"/>
            <a:ext cx="3189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"/>
          <p:cNvSpPr txBox="1"/>
          <p:nvPr>
            <p:ph type="title"/>
          </p:nvPr>
        </p:nvSpPr>
        <p:spPr>
          <a:xfrm>
            <a:off x="400050" y="114300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ts val="1100"/>
              <a:buNone/>
            </a:pPr>
            <a:r>
              <a:rPr b="1" lang="en-US" sz="2400"/>
              <a:t>Installation &amp; Integration photos</a:t>
            </a:r>
            <a:endParaRPr b="1" sz="2400"/>
          </a:p>
        </p:txBody>
      </p:sp>
      <p:sp>
        <p:nvSpPr>
          <p:cNvPr id="276" name="Google Shape;276;p11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7" name="Google Shape;277;p11" title="PXL_20250926_141653639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3146" y="2331076"/>
            <a:ext cx="4554032" cy="34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1"/>
          <p:cNvSpPr txBox="1"/>
          <p:nvPr/>
        </p:nvSpPr>
        <p:spPr>
          <a:xfrm>
            <a:off x="623368" y="1614705"/>
            <a:ext cx="29844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Dilution </a:t>
            </a:r>
            <a:r>
              <a:rPr lang="en-US" sz="1500">
                <a:solidFill>
                  <a:schemeClr val="dk1"/>
                </a:solidFill>
              </a:rPr>
              <a:t>fridge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cryogenic tails, just prior to its installation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1"/>
          <p:cNvSpPr txBox="1"/>
          <p:nvPr/>
        </p:nvSpPr>
        <p:spPr>
          <a:xfrm>
            <a:off x="4163145" y="1614705"/>
            <a:ext cx="47133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S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traps providing thermal connection from </a:t>
            </a:r>
            <a:r>
              <a:rPr lang="en-US" sz="1500">
                <a:solidFill>
                  <a:schemeClr val="dk1"/>
                </a:solidFill>
              </a:rPr>
              <a:t>dilution fridge 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cryostat (Cold Plate thermal stage shown)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11" title="IMG_3454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44" y="2331076"/>
            <a:ext cx="2765493" cy="339583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1"/>
          <p:cNvSpPr txBox="1"/>
          <p:nvPr/>
        </p:nvSpPr>
        <p:spPr>
          <a:xfrm>
            <a:off x="230233" y="6525799"/>
            <a:ext cx="24368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(shown at Feb 2026 EAC review)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2324" y="14838"/>
            <a:ext cx="1295400" cy="77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2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8" name="Google Shape;288;p12" title="1000005093 (1)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521" y="2319910"/>
            <a:ext cx="4181316" cy="3149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2" title="image.png"/>
          <p:cNvPicPr preferRelativeResize="0"/>
          <p:nvPr/>
        </p:nvPicPr>
        <p:blipFill rotWithShape="1">
          <a:blip r:embed="rId4">
            <a:alphaModFix/>
          </a:blip>
          <a:srcRect b="0" l="5780" r="7122" t="0"/>
          <a:stretch/>
        </p:blipFill>
        <p:spPr>
          <a:xfrm>
            <a:off x="4991725" y="2319910"/>
            <a:ext cx="3721308" cy="314929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2"/>
          <p:cNvSpPr txBox="1"/>
          <p:nvPr/>
        </p:nvSpPr>
        <p:spPr>
          <a:xfrm>
            <a:off x="5076921" y="1614098"/>
            <a:ext cx="36360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Closed cryostat, with nylon guide tube for deploying Ba calibration source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2"/>
          <p:cNvSpPr txBox="1"/>
          <p:nvPr/>
        </p:nvSpPr>
        <p:spPr>
          <a:xfrm>
            <a:off x="292309" y="1614098"/>
            <a:ext cx="4181400" cy="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Cables </a:t>
            </a:r>
            <a:r>
              <a:rPr lang="en-US" sz="1500">
                <a:solidFill>
                  <a:schemeClr val="dk1"/>
                </a:solidFill>
              </a:rPr>
              <a:t>from 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detectors to E-Tank vacuum feedthroughs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2"/>
          <p:cNvSpPr txBox="1"/>
          <p:nvPr>
            <p:ph type="title"/>
          </p:nvPr>
        </p:nvSpPr>
        <p:spPr>
          <a:xfrm>
            <a:off x="400050" y="114300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ts val="1100"/>
              <a:buNone/>
            </a:pPr>
            <a:r>
              <a:rPr b="1" lang="en-US" sz="2400"/>
              <a:t>Installation &amp; Integration photos</a:t>
            </a:r>
            <a:endParaRPr b="1" sz="2400"/>
          </a:p>
        </p:txBody>
      </p:sp>
      <p:sp>
        <p:nvSpPr>
          <p:cNvPr id="293" name="Google Shape;293;p12"/>
          <p:cNvSpPr txBox="1"/>
          <p:nvPr/>
        </p:nvSpPr>
        <p:spPr>
          <a:xfrm>
            <a:off x="230233" y="6525799"/>
            <a:ext cx="24368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(shown at Feb 2026 EAC review)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2324" y="14838"/>
            <a:ext cx="1295400" cy="77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0" name="Google Shape;300;p13" title="20251203_09100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353" y="2333015"/>
            <a:ext cx="5306886" cy="2447966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3"/>
          <p:cNvSpPr txBox="1"/>
          <p:nvPr/>
        </p:nvSpPr>
        <p:spPr>
          <a:xfrm>
            <a:off x="134352" y="1699814"/>
            <a:ext cx="5428200" cy="16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1500">
                <a:solidFill>
                  <a:schemeClr val="dk1"/>
                </a:solidFill>
              </a:rPr>
              <a:t>B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ayonet”, connecting 50K cooler to E-Tank, ha</a:t>
            </a:r>
            <a:r>
              <a:rPr lang="en-US" sz="1500">
                <a:solidFill>
                  <a:schemeClr val="dk1"/>
                </a:solidFill>
              </a:rPr>
              <a:t>s He leak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13" title="IMG20260120112944 (1)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8450" y="2333016"/>
            <a:ext cx="3279350" cy="244796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3"/>
          <p:cNvSpPr txBox="1"/>
          <p:nvPr/>
        </p:nvSpPr>
        <p:spPr>
          <a:xfrm>
            <a:off x="5788500" y="1652299"/>
            <a:ext cx="32793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Temporary setup out-pumps the leak, until bayonet can be replaced</a:t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3"/>
          <p:cNvSpPr txBox="1"/>
          <p:nvPr>
            <p:ph type="title"/>
          </p:nvPr>
        </p:nvSpPr>
        <p:spPr>
          <a:xfrm>
            <a:off x="400050" y="114300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ts val="1100"/>
              <a:buNone/>
            </a:pPr>
            <a:r>
              <a:rPr b="1" lang="en-US" sz="2400"/>
              <a:t>Installation &amp; Integration photos</a:t>
            </a:r>
            <a:endParaRPr b="1" sz="2400"/>
          </a:p>
        </p:txBody>
      </p:sp>
      <p:sp>
        <p:nvSpPr>
          <p:cNvPr id="305" name="Google Shape;305;p13"/>
          <p:cNvSpPr txBox="1"/>
          <p:nvPr/>
        </p:nvSpPr>
        <p:spPr>
          <a:xfrm>
            <a:off x="230233" y="6525799"/>
            <a:ext cx="24368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(shown at Feb 2026 EAC review)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2324" y="14838"/>
            <a:ext cx="1295400" cy="77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</a:pPr>
            <a:fld id="{00000000-1234-1234-1234-123412341234}" type="slidenum">
              <a:rPr lang="en-US" sz="1500"/>
              <a:t>‹#›</a:t>
            </a:fld>
            <a:endParaRPr sz="1500"/>
          </a:p>
        </p:txBody>
      </p:sp>
      <p:pic>
        <p:nvPicPr>
          <p:cNvPr id="312" name="Google Shape;312;p14"/>
          <p:cNvPicPr preferRelativeResize="0"/>
          <p:nvPr/>
        </p:nvPicPr>
        <p:blipFill rotWithShape="1">
          <a:blip r:embed="rId3">
            <a:alphaModFix/>
          </a:blip>
          <a:srcRect b="36053" l="5137" r="12702" t="0"/>
          <a:stretch/>
        </p:blipFill>
        <p:spPr>
          <a:xfrm>
            <a:off x="337278" y="2286000"/>
            <a:ext cx="3848193" cy="358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4" title="PXL_20251208_184133909.jpg"/>
          <p:cNvPicPr preferRelativeResize="0"/>
          <p:nvPr/>
        </p:nvPicPr>
        <p:blipFill rotWithShape="1">
          <a:blip r:embed="rId4">
            <a:alphaModFix/>
          </a:blip>
          <a:srcRect b="0" l="0" r="0" t="28790"/>
          <a:stretch/>
        </p:blipFill>
        <p:spPr>
          <a:xfrm>
            <a:off x="4495800" y="2286000"/>
            <a:ext cx="4314801" cy="358139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4"/>
          <p:cNvSpPr txBox="1"/>
          <p:nvPr/>
        </p:nvSpPr>
        <p:spPr>
          <a:xfrm>
            <a:off x="4495800" y="1600200"/>
            <a:ext cx="40386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Installing heaters to offset radiative cooling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4"/>
          <p:cNvSpPr txBox="1"/>
          <p:nvPr/>
        </p:nvSpPr>
        <p:spPr>
          <a:xfrm>
            <a:off x="266604" y="1600200"/>
            <a:ext cx="3918867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Installing top section of 𝜇-metal shield to protect detectors from Earth’s magnetic field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4"/>
          <p:cNvSpPr txBox="1"/>
          <p:nvPr>
            <p:ph type="title"/>
          </p:nvPr>
        </p:nvSpPr>
        <p:spPr>
          <a:xfrm>
            <a:off x="400050" y="114300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ts val="1100"/>
              <a:buNone/>
            </a:pPr>
            <a:r>
              <a:rPr b="1" lang="en-US" sz="2400"/>
              <a:t>Installation &amp; Integration photos</a:t>
            </a:r>
            <a:endParaRPr b="1" sz="2400"/>
          </a:p>
        </p:txBody>
      </p:sp>
      <p:sp>
        <p:nvSpPr>
          <p:cNvPr id="317" name="Google Shape;317;p14"/>
          <p:cNvSpPr txBox="1"/>
          <p:nvPr/>
        </p:nvSpPr>
        <p:spPr>
          <a:xfrm>
            <a:off x="230233" y="6525799"/>
            <a:ext cx="24368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(shown at Feb 2026 EAC review)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32324" y="14838"/>
            <a:ext cx="1295400" cy="77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"/>
          <p:cNvSpPr txBox="1"/>
          <p:nvPr>
            <p:ph type="title"/>
          </p:nvPr>
        </p:nvSpPr>
        <p:spPr>
          <a:xfrm>
            <a:off x="417332" y="1674002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ts val="1100"/>
              <a:buNone/>
            </a:pPr>
            <a:r>
              <a:rPr lang="en-US" sz="1600">
                <a:solidFill>
                  <a:schemeClr val="dk1"/>
                </a:solidFill>
              </a:rPr>
              <a:t>Radon purge subsystem: differential pressure gauge + flow controller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25" name="Google Shape;325;p15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6" name="Google Shape;32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894" y="2359802"/>
            <a:ext cx="8272212" cy="332119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5"/>
          <p:cNvSpPr txBox="1"/>
          <p:nvPr/>
        </p:nvSpPr>
        <p:spPr>
          <a:xfrm>
            <a:off x="400050" y="114300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ts val="1100"/>
              <a:buFont typeface="Arial"/>
              <a:buNone/>
            </a:pPr>
            <a:r>
              <a:rPr b="1" i="0" lang="en-US" sz="2400" u="none" cap="none" strike="noStrike">
                <a:solidFill>
                  <a:srgbClr val="A4001E"/>
                </a:solidFill>
                <a:latin typeface="Arial"/>
                <a:ea typeface="Arial"/>
                <a:cs typeface="Arial"/>
                <a:sym typeface="Arial"/>
              </a:rPr>
              <a:t>Installation &amp; Integration photos</a:t>
            </a:r>
            <a:endParaRPr b="1" i="0" sz="2400" u="none" cap="none" strike="noStrike">
              <a:solidFill>
                <a:srgbClr val="A400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5"/>
          <p:cNvSpPr txBox="1"/>
          <p:nvPr/>
        </p:nvSpPr>
        <p:spPr>
          <a:xfrm>
            <a:off x="230233" y="6477000"/>
            <a:ext cx="24368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(shown at Feb 2026 EAC review)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2324" y="14838"/>
            <a:ext cx="1295400" cy="77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16" title="image.jpeg"/>
          <p:cNvPicPr preferRelativeResize="0"/>
          <p:nvPr/>
        </p:nvPicPr>
        <p:blipFill rotWithShape="1">
          <a:blip r:embed="rId3">
            <a:alphaModFix/>
          </a:blip>
          <a:srcRect b="8981" l="0" r="0" t="7698"/>
          <a:stretch/>
        </p:blipFill>
        <p:spPr>
          <a:xfrm>
            <a:off x="407101" y="2331678"/>
            <a:ext cx="2662136" cy="152131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6"/>
          <p:cNvSpPr txBox="1"/>
          <p:nvPr/>
        </p:nvSpPr>
        <p:spPr>
          <a:xfrm>
            <a:off x="-116975" y="1208875"/>
            <a:ext cx="45549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3347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S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ystem for </a:t>
            </a: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 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calibration deployment: Ba sources on steel cable (driven by motor), which goes along E-stem and across top &amp; bottom of cryostat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6" name="Google Shape;336;p16"/>
          <p:cNvGrpSpPr/>
          <p:nvPr/>
        </p:nvGrpSpPr>
        <p:grpSpPr>
          <a:xfrm>
            <a:off x="2947125" y="3986650"/>
            <a:ext cx="1320075" cy="1403684"/>
            <a:chOff x="503415" y="1965903"/>
            <a:chExt cx="1514400" cy="1554333"/>
          </a:xfrm>
        </p:grpSpPr>
        <p:pic>
          <p:nvPicPr>
            <p:cNvPr id="337" name="Google Shape;337;p16"/>
            <p:cNvPicPr preferRelativeResize="0"/>
            <p:nvPr/>
          </p:nvPicPr>
          <p:blipFill rotWithShape="1">
            <a:blip r:embed="rId4">
              <a:alphaModFix/>
            </a:blip>
            <a:srcRect b="5123" l="10074" r="15686" t="0"/>
            <a:stretch/>
          </p:blipFill>
          <p:spPr>
            <a:xfrm>
              <a:off x="503415" y="1965903"/>
              <a:ext cx="1514400" cy="1554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16"/>
            <p:cNvSpPr txBox="1"/>
            <p:nvPr/>
          </p:nvSpPr>
          <p:spPr>
            <a:xfrm>
              <a:off x="503415" y="2217269"/>
              <a:ext cx="1514400" cy="68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Source capsules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" name="Google Shape;339;p16"/>
          <p:cNvGrpSpPr/>
          <p:nvPr/>
        </p:nvGrpSpPr>
        <p:grpSpPr>
          <a:xfrm>
            <a:off x="231019" y="3986649"/>
            <a:ext cx="2583437" cy="1968247"/>
            <a:chOff x="7906901" y="3250289"/>
            <a:chExt cx="3473700" cy="2615479"/>
          </a:xfrm>
        </p:grpSpPr>
        <p:pic>
          <p:nvPicPr>
            <p:cNvPr id="340" name="Google Shape;340;p16" title="image.png"/>
            <p:cNvPicPr preferRelativeResize="0"/>
            <p:nvPr/>
          </p:nvPicPr>
          <p:blipFill rotWithShape="1">
            <a:blip r:embed="rId5">
              <a:alphaModFix/>
            </a:blip>
            <a:srcRect b="0" l="3617" r="3626" t="0"/>
            <a:stretch/>
          </p:blipFill>
          <p:spPr>
            <a:xfrm>
              <a:off x="7906901" y="3250289"/>
              <a:ext cx="3473700" cy="26154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16"/>
            <p:cNvSpPr txBox="1"/>
            <p:nvPr/>
          </p:nvSpPr>
          <p:spPr>
            <a:xfrm>
              <a:off x="9465833" y="4727467"/>
              <a:ext cx="1244000" cy="45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Guide Tube</a:t>
              </a:r>
              <a:endPara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2" name="Google Shape;342;p16"/>
          <p:cNvSpPr txBox="1"/>
          <p:nvPr/>
        </p:nvSpPr>
        <p:spPr>
          <a:xfrm>
            <a:off x="407101" y="3416590"/>
            <a:ext cx="1546886" cy="5700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Motion controls</a:t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6"/>
          <p:cNvSpPr txBox="1"/>
          <p:nvPr>
            <p:ph idx="12" type="sldNum"/>
          </p:nvPr>
        </p:nvSpPr>
        <p:spPr>
          <a:xfrm>
            <a:off x="7087196" y="6495162"/>
            <a:ext cx="20568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 sz="1500"/>
              <a:t>17</a:t>
            </a:r>
            <a:endParaRPr sz="1500"/>
          </a:p>
        </p:txBody>
      </p:sp>
      <p:sp>
        <p:nvSpPr>
          <p:cNvPr id="344" name="Google Shape;344;p16"/>
          <p:cNvSpPr txBox="1"/>
          <p:nvPr/>
        </p:nvSpPr>
        <p:spPr>
          <a:xfrm>
            <a:off x="4759432" y="1208877"/>
            <a:ext cx="4069018" cy="7453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Neutron calibration system: encapsulated Cf sources attached to flexible “wands” inserted into shield manually, with guide tubes running along C-stem and E-stem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16"/>
          <p:cNvPicPr preferRelativeResize="0"/>
          <p:nvPr/>
        </p:nvPicPr>
        <p:blipFill rotWithShape="1">
          <a:blip r:embed="rId6">
            <a:alphaModFix/>
          </a:blip>
          <a:srcRect b="0" l="24528" r="0" t="0"/>
          <a:stretch/>
        </p:blipFill>
        <p:spPr>
          <a:xfrm>
            <a:off x="5345942" y="2331678"/>
            <a:ext cx="3482508" cy="3567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6" name="Google Shape;346;p16"/>
          <p:cNvGrpSpPr/>
          <p:nvPr/>
        </p:nvGrpSpPr>
        <p:grpSpPr>
          <a:xfrm>
            <a:off x="4764900" y="4284894"/>
            <a:ext cx="1788300" cy="1614544"/>
            <a:chOff x="1500065" y="1963711"/>
            <a:chExt cx="2384400" cy="2152725"/>
          </a:xfrm>
        </p:grpSpPr>
        <p:pic>
          <p:nvPicPr>
            <p:cNvPr id="347" name="Google Shape;347;p1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683999" y="1963711"/>
              <a:ext cx="1914692" cy="2152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" name="Google Shape;348;p16"/>
            <p:cNvSpPr txBox="1"/>
            <p:nvPr/>
          </p:nvSpPr>
          <p:spPr>
            <a:xfrm>
              <a:off x="1500065" y="3627871"/>
              <a:ext cx="2384400" cy="40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Source capsule</a:t>
              </a:r>
              <a:endPara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9" name="Google Shape;349;p16"/>
          <p:cNvSpPr txBox="1"/>
          <p:nvPr>
            <p:ph type="title"/>
          </p:nvPr>
        </p:nvSpPr>
        <p:spPr>
          <a:xfrm>
            <a:off x="400050" y="114300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ts val="1100"/>
              <a:buNone/>
            </a:pPr>
            <a:r>
              <a:rPr b="1" lang="en-US" sz="2400"/>
              <a:t>Installation &amp; Integration photos</a:t>
            </a:r>
            <a:endParaRPr b="1" sz="2400"/>
          </a:p>
        </p:txBody>
      </p:sp>
      <p:sp>
        <p:nvSpPr>
          <p:cNvPr id="350" name="Google Shape;350;p16"/>
          <p:cNvSpPr txBox="1"/>
          <p:nvPr/>
        </p:nvSpPr>
        <p:spPr>
          <a:xfrm>
            <a:off x="230233" y="6525799"/>
            <a:ext cx="243688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(shown at Feb 2026 EAC review)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32324" y="14838"/>
            <a:ext cx="1295400" cy="77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7"/>
          <p:cNvSpPr txBox="1"/>
          <p:nvPr>
            <p:ph idx="12" type="sldNum"/>
          </p:nvPr>
        </p:nvSpPr>
        <p:spPr>
          <a:xfrm>
            <a:off x="8740506" y="6419959"/>
            <a:ext cx="3189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57" name="Google Shape;357;p17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Reaching base temperature: media blitz!</a:t>
            </a:r>
            <a:endParaRPr/>
          </a:p>
        </p:txBody>
      </p:sp>
      <p:sp>
        <p:nvSpPr>
          <p:cNvPr id="358" name="Google Shape;358;p17"/>
          <p:cNvSpPr txBox="1"/>
          <p:nvPr>
            <p:ph idx="1" type="body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r>
              <a:rPr lang="en-US" sz="1800"/>
              <a:t>News release: 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https://www6.slac.stanford.edu/news/2026-03-17-supercdms-cools-down-near-absolute-zero-setting-stage-one-worlds-most-sensitive</a:t>
            </a:r>
            <a:r>
              <a:rPr lang="en-US" sz="1800"/>
              <a:t> </a:t>
            </a:r>
            <a:endParaRPr sz="1800"/>
          </a:p>
        </p:txBody>
      </p:sp>
      <p:pic>
        <p:nvPicPr>
          <p:cNvPr id="359" name="Google Shape;35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84" y="1981200"/>
            <a:ext cx="4186767" cy="248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54552" y="4112086"/>
            <a:ext cx="4789448" cy="236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4800" y="4572000"/>
            <a:ext cx="3477270" cy="20576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2" name="Google Shape;362;p17"/>
          <p:cNvGrpSpPr/>
          <p:nvPr/>
        </p:nvGrpSpPr>
        <p:grpSpPr>
          <a:xfrm>
            <a:off x="4299550" y="1981200"/>
            <a:ext cx="4844450" cy="1905002"/>
            <a:chOff x="142875" y="1166813"/>
            <a:chExt cx="8858250" cy="3384107"/>
          </a:xfrm>
        </p:grpSpPr>
        <p:pic>
          <p:nvPicPr>
            <p:cNvPr id="363" name="Google Shape;363;p17"/>
            <p:cNvPicPr preferRelativeResize="0"/>
            <p:nvPr/>
          </p:nvPicPr>
          <p:blipFill rotWithShape="1">
            <a:blip r:embed="rId7">
              <a:alphaModFix/>
            </a:blip>
            <a:srcRect b="75263" l="0" r="0" t="0"/>
            <a:stretch/>
          </p:blipFill>
          <p:spPr>
            <a:xfrm>
              <a:off x="142875" y="1166813"/>
              <a:ext cx="8858250" cy="1119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17"/>
            <p:cNvPicPr preferRelativeResize="0"/>
            <p:nvPr/>
          </p:nvPicPr>
          <p:blipFill rotWithShape="1">
            <a:blip r:embed="rId7">
              <a:alphaModFix/>
            </a:blip>
            <a:srcRect b="0" l="0" r="0" t="50000"/>
            <a:stretch/>
          </p:blipFill>
          <p:spPr>
            <a:xfrm>
              <a:off x="142875" y="2288733"/>
              <a:ext cx="8858250" cy="226218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 txBox="1"/>
          <p:nvPr>
            <p:ph idx="12" type="sldNum"/>
          </p:nvPr>
        </p:nvSpPr>
        <p:spPr>
          <a:xfrm>
            <a:off x="8746029" y="6318250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70" name="Google Shape;370;p18"/>
          <p:cNvSpPr txBox="1"/>
          <p:nvPr>
            <p:ph type="title"/>
          </p:nvPr>
        </p:nvSpPr>
        <p:spPr>
          <a:xfrm>
            <a:off x="451822" y="129091"/>
            <a:ext cx="7701578" cy="80134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First pulses in Jan: “Installation &amp; Integration” completed, Commissioning started</a:t>
            </a:r>
            <a:endParaRPr/>
          </a:p>
        </p:txBody>
      </p:sp>
      <p:sp>
        <p:nvSpPr>
          <p:cNvPr id="371" name="Google Shape;371;p18"/>
          <p:cNvSpPr txBox="1"/>
          <p:nvPr>
            <p:ph idx="1" type="body"/>
          </p:nvPr>
        </p:nvSpPr>
        <p:spPr>
          <a:xfrm>
            <a:off x="152400" y="1219200"/>
            <a:ext cx="2514600" cy="50655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r>
              <a:rPr lang="en-US" sz="1800"/>
              <a:t>On all phonon channels of a detector, ambient background events: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r>
              <a:rPr lang="en-US" sz="1800"/>
              <a:t>LED events in a Ge HV 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81E32"/>
              </a:buClr>
              <a:buSzPts val="1800"/>
              <a:buNone/>
            </a:pPr>
            <a:r>
              <a:rPr lang="en-US" sz="1800"/>
              <a:t>detector:</a:t>
            </a:r>
            <a:endParaRPr sz="1800"/>
          </a:p>
        </p:txBody>
      </p:sp>
      <p:pic>
        <p:nvPicPr>
          <p:cNvPr id="372" name="Google Shape;372;p18"/>
          <p:cNvPicPr preferRelativeResize="0"/>
          <p:nvPr/>
        </p:nvPicPr>
        <p:blipFill rotWithShape="1">
          <a:blip r:embed="rId3">
            <a:alphaModFix/>
          </a:blip>
          <a:srcRect b="3012" l="0" r="5618" t="2351"/>
          <a:stretch/>
        </p:blipFill>
        <p:spPr>
          <a:xfrm>
            <a:off x="2674497" y="4070507"/>
            <a:ext cx="2903968" cy="2787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8"/>
          <p:cNvPicPr preferRelativeResize="0"/>
          <p:nvPr/>
        </p:nvPicPr>
        <p:blipFill rotWithShape="1">
          <a:blip r:embed="rId4">
            <a:alphaModFix/>
          </a:blip>
          <a:srcRect b="3291" l="0" r="0" t="4856"/>
          <a:stretch/>
        </p:blipFill>
        <p:spPr>
          <a:xfrm>
            <a:off x="5638800" y="1240136"/>
            <a:ext cx="3266695" cy="278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8"/>
          <p:cNvPicPr preferRelativeResize="0"/>
          <p:nvPr/>
        </p:nvPicPr>
        <p:blipFill rotWithShape="1">
          <a:blip r:embed="rId5">
            <a:alphaModFix/>
          </a:blip>
          <a:srcRect b="2392" l="0" r="0" t="4235"/>
          <a:stretch/>
        </p:blipFill>
        <p:spPr>
          <a:xfrm>
            <a:off x="2590800" y="1219200"/>
            <a:ext cx="3124781" cy="2807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"/>
          <p:cNvSpPr txBox="1"/>
          <p:nvPr/>
        </p:nvSpPr>
        <p:spPr>
          <a:xfrm>
            <a:off x="576541" y="161366"/>
            <a:ext cx="8103569" cy="7530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b="1" lang="en-US" sz="2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SuperCDMS Collaboration</a:t>
            </a:r>
            <a:endParaRPr b="1" sz="280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"/>
          <p:cNvPicPr preferRelativeResize="0"/>
          <p:nvPr/>
        </p:nvPicPr>
        <p:blipFill rotWithShape="1">
          <a:blip r:embed="rId3">
            <a:alphaModFix/>
          </a:blip>
          <a:srcRect b="0" l="0" r="0" t="14815"/>
          <a:stretch/>
        </p:blipFill>
        <p:spPr>
          <a:xfrm>
            <a:off x="0" y="876062"/>
            <a:ext cx="9143999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175" y="4668000"/>
            <a:ext cx="9030300" cy="142202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9"/>
          <p:cNvSpPr txBox="1"/>
          <p:nvPr>
            <p:ph idx="12" type="sldNum"/>
          </p:nvPr>
        </p:nvSpPr>
        <p:spPr>
          <a:xfrm>
            <a:off x="8763000" y="6405428"/>
            <a:ext cx="3063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80" name="Google Shape;380;p19"/>
          <p:cNvSpPr txBox="1"/>
          <p:nvPr>
            <p:ph type="title"/>
          </p:nvPr>
        </p:nvSpPr>
        <p:spPr>
          <a:xfrm>
            <a:off x="451822" y="129091"/>
            <a:ext cx="7701578" cy="80134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First pulses in Jan: “Installation &amp; Integration” completed, Commissioning started</a:t>
            </a:r>
            <a:endParaRPr/>
          </a:p>
        </p:txBody>
      </p:sp>
      <p:pic>
        <p:nvPicPr>
          <p:cNvPr id="381" name="Google Shape;381;p19"/>
          <p:cNvPicPr preferRelativeResize="0"/>
          <p:nvPr/>
        </p:nvPicPr>
        <p:blipFill rotWithShape="1">
          <a:blip r:embed="rId3">
            <a:alphaModFix/>
          </a:blip>
          <a:srcRect b="3026" l="3846" r="3846" t="3376"/>
          <a:stretch/>
        </p:blipFill>
        <p:spPr>
          <a:xfrm>
            <a:off x="84840" y="2291090"/>
            <a:ext cx="4309300" cy="4140914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9"/>
          <p:cNvSpPr txBox="1"/>
          <p:nvPr/>
        </p:nvSpPr>
        <p:spPr>
          <a:xfrm>
            <a:off x="465841" y="1341163"/>
            <a:ext cx="88305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Noise Power Spectral Density, Ge iZIP detector: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channels superconducting					All channels normal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19"/>
          <p:cNvPicPr preferRelativeResize="0"/>
          <p:nvPr/>
        </p:nvPicPr>
        <p:blipFill rotWithShape="1">
          <a:blip r:embed="rId4">
            <a:alphaModFix/>
          </a:blip>
          <a:srcRect b="2416" l="3096" r="4785" t="2562"/>
          <a:stretch/>
        </p:blipFill>
        <p:spPr>
          <a:xfrm>
            <a:off x="4525254" y="2271451"/>
            <a:ext cx="4415281" cy="4160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0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89" name="Google Shape;389;p20"/>
          <p:cNvSpPr txBox="1"/>
          <p:nvPr>
            <p:ph type="title"/>
          </p:nvPr>
        </p:nvSpPr>
        <p:spPr>
          <a:xfrm>
            <a:off x="451822" y="129091"/>
            <a:ext cx="7015778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Since first pulses, Commissioning has made great progress</a:t>
            </a: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4572000" y="3276600"/>
            <a:ext cx="1600199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1" name="Google Shape;391;p20"/>
          <p:cNvGrpSpPr/>
          <p:nvPr/>
        </p:nvGrpSpPr>
        <p:grpSpPr>
          <a:xfrm>
            <a:off x="52063" y="1447800"/>
            <a:ext cx="9039877" cy="3162300"/>
            <a:chOff x="52063" y="1790700"/>
            <a:chExt cx="9039877" cy="3162300"/>
          </a:xfrm>
        </p:grpSpPr>
        <p:pic>
          <p:nvPicPr>
            <p:cNvPr id="392" name="Google Shape;392;p20"/>
            <p:cNvPicPr preferRelativeResize="0"/>
            <p:nvPr/>
          </p:nvPicPr>
          <p:blipFill rotWithShape="1">
            <a:blip r:embed="rId3">
              <a:alphaModFix/>
            </a:blip>
            <a:srcRect b="0" l="1545" r="1545" t="0"/>
            <a:stretch/>
          </p:blipFill>
          <p:spPr>
            <a:xfrm>
              <a:off x="52063" y="1905000"/>
              <a:ext cx="9039877" cy="304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3" name="Google Shape;393;p20"/>
            <p:cNvSpPr/>
            <p:nvPr/>
          </p:nvSpPr>
          <p:spPr>
            <a:xfrm>
              <a:off x="2819400" y="4267200"/>
              <a:ext cx="1219200" cy="22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>
              <a:off x="3771900" y="1790700"/>
              <a:ext cx="1600199" cy="381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5" name="Google Shape;395;p20"/>
          <p:cNvSpPr/>
          <p:nvPr/>
        </p:nvSpPr>
        <p:spPr>
          <a:xfrm>
            <a:off x="3689351" y="4695533"/>
            <a:ext cx="48768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Just finished (in May): Upper section &amp; lid of lead/poly shielding wall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245" y="4419599"/>
            <a:ext cx="3383222" cy="228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1"/>
          <p:cNvSpPr txBox="1"/>
          <p:nvPr>
            <p:ph type="title"/>
          </p:nvPr>
        </p:nvSpPr>
        <p:spPr>
          <a:xfrm>
            <a:off x="152400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“Science Run 1a”: planned for mid-Jul through Sep, taking advantage of PMP quiet time</a:t>
            </a:r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4572000" y="3276600"/>
            <a:ext cx="1600199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>
            <a:off x="228600" y="5185475"/>
            <a:ext cx="4589400" cy="13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 Science Run 1a: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Data-taking</a:t>
            </a:r>
            <a:r>
              <a:rPr lang="en-US" sz="1600">
                <a:solidFill>
                  <a:schemeClr val="dk1"/>
                </a:solidFill>
              </a:rPr>
              <a:t>,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calibration sources deployed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Cf source deploy</a:t>
            </a:r>
            <a:r>
              <a:rPr lang="en-US" sz="1600">
                <a:solidFill>
                  <a:schemeClr val="dk1"/>
                </a:solidFill>
              </a:rPr>
              <a:t>ment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(shortly after PMP), data-taking to calibrate Ge detectors based on </a:t>
            </a:r>
            <a:r>
              <a:rPr i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activation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4" name="Google Shape;404;p21"/>
          <p:cNvGrpSpPr/>
          <p:nvPr/>
        </p:nvGrpSpPr>
        <p:grpSpPr>
          <a:xfrm>
            <a:off x="5119674" y="4049341"/>
            <a:ext cx="4255382" cy="2625232"/>
            <a:chOff x="2670718" y="3834317"/>
            <a:chExt cx="2741693" cy="1691406"/>
          </a:xfrm>
        </p:grpSpPr>
        <p:grpSp>
          <p:nvGrpSpPr>
            <p:cNvPr id="405" name="Google Shape;405;p21"/>
            <p:cNvGrpSpPr/>
            <p:nvPr/>
          </p:nvGrpSpPr>
          <p:grpSpPr>
            <a:xfrm>
              <a:off x="2738563" y="3846430"/>
              <a:ext cx="461922" cy="1091042"/>
              <a:chOff x="337181" y="3558812"/>
              <a:chExt cx="992100" cy="2753070"/>
            </a:xfrm>
          </p:grpSpPr>
          <p:sp>
            <p:nvSpPr>
              <p:cNvPr id="406" name="Google Shape;406;p21"/>
              <p:cNvSpPr/>
              <p:nvPr/>
            </p:nvSpPr>
            <p:spPr>
              <a:xfrm>
                <a:off x="337181" y="3558812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148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1"/>
              <p:cNvSpPr/>
              <p:nvPr/>
            </p:nvSpPr>
            <p:spPr>
              <a:xfrm>
                <a:off x="337181" y="4022114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148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1"/>
              <p:cNvSpPr/>
              <p:nvPr/>
            </p:nvSpPr>
            <p:spPr>
              <a:xfrm>
                <a:off x="337181" y="4498646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148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1"/>
              <p:cNvSpPr/>
              <p:nvPr/>
            </p:nvSpPr>
            <p:spPr>
              <a:xfrm>
                <a:off x="337181" y="4961948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148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1"/>
              <p:cNvSpPr/>
              <p:nvPr/>
            </p:nvSpPr>
            <p:spPr>
              <a:xfrm>
                <a:off x="337181" y="5438480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148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1"/>
              <p:cNvSpPr/>
              <p:nvPr/>
            </p:nvSpPr>
            <p:spPr>
              <a:xfrm>
                <a:off x="337181" y="5901782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148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2" name="Google Shape;412;p21"/>
            <p:cNvGrpSpPr/>
            <p:nvPr/>
          </p:nvGrpSpPr>
          <p:grpSpPr>
            <a:xfrm>
              <a:off x="3335538" y="3846093"/>
              <a:ext cx="480354" cy="1102972"/>
              <a:chOff x="2012065" y="3558812"/>
              <a:chExt cx="1004084" cy="2718688"/>
            </a:xfrm>
          </p:grpSpPr>
          <p:sp>
            <p:nvSpPr>
              <p:cNvPr id="413" name="Google Shape;413;p21"/>
              <p:cNvSpPr/>
              <p:nvPr/>
            </p:nvSpPr>
            <p:spPr>
              <a:xfrm>
                <a:off x="2024049" y="3558812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14800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1"/>
              <p:cNvSpPr/>
              <p:nvPr/>
            </p:nvSpPr>
            <p:spPr>
              <a:xfrm>
                <a:off x="2024049" y="4447344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14800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1"/>
              <p:cNvSpPr/>
              <p:nvPr/>
            </p:nvSpPr>
            <p:spPr>
              <a:xfrm>
                <a:off x="2024049" y="4923876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14800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21"/>
              <p:cNvSpPr/>
              <p:nvPr/>
            </p:nvSpPr>
            <p:spPr>
              <a:xfrm>
                <a:off x="2012065" y="5867400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14800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21"/>
              <p:cNvSpPr/>
              <p:nvPr/>
            </p:nvSpPr>
            <p:spPr>
              <a:xfrm>
                <a:off x="2012065" y="4009476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7F6DBC"/>
              </a:solidFill>
              <a:ln cap="flat" cmpd="sng" w="148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21"/>
              <p:cNvSpPr/>
              <p:nvPr/>
            </p:nvSpPr>
            <p:spPr>
              <a:xfrm>
                <a:off x="2012065" y="5410200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7F6DBC"/>
              </a:solidFill>
              <a:ln cap="flat" cmpd="sng" w="148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21"/>
            <p:cNvGrpSpPr/>
            <p:nvPr/>
          </p:nvGrpSpPr>
          <p:grpSpPr>
            <a:xfrm>
              <a:off x="4634644" y="3834604"/>
              <a:ext cx="425917" cy="1114934"/>
              <a:chOff x="7509595" y="3558812"/>
              <a:chExt cx="1026305" cy="2718688"/>
            </a:xfrm>
          </p:grpSpPr>
          <p:sp>
            <p:nvSpPr>
              <p:cNvPr id="420" name="Google Shape;420;p21"/>
              <p:cNvSpPr/>
              <p:nvPr/>
            </p:nvSpPr>
            <p:spPr>
              <a:xfrm>
                <a:off x="7518287" y="3558812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148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1"/>
              <p:cNvSpPr/>
              <p:nvPr/>
            </p:nvSpPr>
            <p:spPr>
              <a:xfrm>
                <a:off x="7543800" y="5867400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148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21"/>
              <p:cNvSpPr/>
              <p:nvPr/>
            </p:nvSpPr>
            <p:spPr>
              <a:xfrm>
                <a:off x="7518287" y="4498646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148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21"/>
              <p:cNvSpPr/>
              <p:nvPr/>
            </p:nvSpPr>
            <p:spPr>
              <a:xfrm>
                <a:off x="7518287" y="4961948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F1D6B7"/>
              </a:solidFill>
              <a:ln cap="flat" cmpd="sng" w="148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21"/>
              <p:cNvSpPr/>
              <p:nvPr/>
            </p:nvSpPr>
            <p:spPr>
              <a:xfrm>
                <a:off x="7509595" y="4038599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D86CCC"/>
              </a:solidFill>
              <a:ln cap="flat" cmpd="sng" w="14800">
                <a:solidFill>
                  <a:srgbClr val="00009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21"/>
              <p:cNvSpPr/>
              <p:nvPr/>
            </p:nvSpPr>
            <p:spPr>
              <a:xfrm>
                <a:off x="7543800" y="5410200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D86CCC"/>
              </a:solidFill>
              <a:ln cap="flat" cmpd="sng" w="14800">
                <a:solidFill>
                  <a:srgbClr val="00009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6" name="Google Shape;426;p21"/>
            <p:cNvSpPr txBox="1"/>
            <p:nvPr/>
          </p:nvSpPr>
          <p:spPr>
            <a:xfrm>
              <a:off x="2670718" y="5018125"/>
              <a:ext cx="8082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350" lIns="88675" spcFirstLastPara="1" rIns="88675" wrap="square" tIns="4435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7"/>
                <a:buFont typeface="Arial"/>
                <a:buNone/>
              </a:pPr>
              <a:r>
                <a:rPr lang="en-US" sz="15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Tower 1</a:t>
              </a:r>
              <a:endParaRPr sz="1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7"/>
                <a:buFont typeface="Arial"/>
                <a:buNone/>
              </a:pPr>
              <a:r>
                <a:rPr lang="en-US" sz="15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 Ge iZIP</a:t>
              </a:r>
              <a:endParaRPr sz="1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1"/>
            <p:cNvSpPr txBox="1"/>
            <p:nvPr/>
          </p:nvSpPr>
          <p:spPr>
            <a:xfrm>
              <a:off x="3335533" y="5018119"/>
              <a:ext cx="708900" cy="50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350" lIns="88675" spcFirstLastPara="1" rIns="88675" wrap="square" tIns="4435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7"/>
                <a:buFont typeface="Arial"/>
                <a:buNone/>
              </a:pPr>
              <a:r>
                <a:rPr lang="en-US" sz="15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Tower 2 </a:t>
              </a:r>
              <a:endParaRPr sz="1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7"/>
                <a:buFont typeface="Arial"/>
                <a:buNone/>
              </a:pPr>
              <a:r>
                <a:rPr lang="en-US" sz="15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 Ge HV</a:t>
              </a:r>
              <a:endParaRPr sz="1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7"/>
                <a:buFont typeface="Arial"/>
                <a:buNone/>
              </a:pPr>
              <a:r>
                <a:rPr lang="en-US" sz="15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 Si  HV</a:t>
              </a:r>
              <a:endParaRPr sz="1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8" name="Google Shape;428;p21"/>
            <p:cNvGrpSpPr/>
            <p:nvPr/>
          </p:nvGrpSpPr>
          <p:grpSpPr>
            <a:xfrm>
              <a:off x="3990541" y="3834317"/>
              <a:ext cx="438182" cy="1102972"/>
              <a:chOff x="2012065" y="3558812"/>
              <a:chExt cx="1004084" cy="2718688"/>
            </a:xfrm>
          </p:grpSpPr>
          <p:sp>
            <p:nvSpPr>
              <p:cNvPr id="429" name="Google Shape;429;p21"/>
              <p:cNvSpPr/>
              <p:nvPr/>
            </p:nvSpPr>
            <p:spPr>
              <a:xfrm>
                <a:off x="2024049" y="3558812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14800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1"/>
              <p:cNvSpPr/>
              <p:nvPr/>
            </p:nvSpPr>
            <p:spPr>
              <a:xfrm>
                <a:off x="2024049" y="4447344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14800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1"/>
              <p:cNvSpPr/>
              <p:nvPr/>
            </p:nvSpPr>
            <p:spPr>
              <a:xfrm>
                <a:off x="2024049" y="4923876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14800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21"/>
              <p:cNvSpPr/>
              <p:nvPr/>
            </p:nvSpPr>
            <p:spPr>
              <a:xfrm>
                <a:off x="2012065" y="5867400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D46807"/>
              </a:solidFill>
              <a:ln cap="flat" cmpd="sng" w="14800">
                <a:solidFill>
                  <a:srgbClr val="0C0C0C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1"/>
              <p:cNvSpPr/>
              <p:nvPr/>
            </p:nvSpPr>
            <p:spPr>
              <a:xfrm>
                <a:off x="2012065" y="4009476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7F6DBC"/>
              </a:solidFill>
              <a:ln cap="flat" cmpd="sng" w="148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21"/>
              <p:cNvSpPr/>
              <p:nvPr/>
            </p:nvSpPr>
            <p:spPr>
              <a:xfrm>
                <a:off x="2012065" y="5410200"/>
                <a:ext cx="992100" cy="410100"/>
              </a:xfrm>
              <a:prstGeom prst="can">
                <a:avLst>
                  <a:gd fmla="val 25000" name="adj"/>
                </a:avLst>
              </a:prstGeom>
              <a:solidFill>
                <a:srgbClr val="7F6DBC"/>
              </a:solidFill>
              <a:ln cap="flat" cmpd="sng" w="1480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62082" rotWithShape="0" dir="5400000" dist="35697">
                  <a:srgbClr val="000000">
                    <a:alpha val="34900"/>
                  </a:srgbClr>
                </a:outerShdw>
              </a:effectLst>
            </p:spPr>
            <p:txBody>
              <a:bodyPr anchorCtr="0" anchor="ctr" bIns="44350" lIns="88675" spcFirstLastPara="1" rIns="88675" wrap="square" tIns="4435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7"/>
                  <a:buFont typeface="Arial"/>
                  <a:buNone/>
                </a:pPr>
                <a:r>
                  <a:t/>
                </a:r>
                <a:endParaRPr sz="1707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5" name="Google Shape;435;p21"/>
            <p:cNvSpPr txBox="1"/>
            <p:nvPr/>
          </p:nvSpPr>
          <p:spPr>
            <a:xfrm>
              <a:off x="3957388" y="5018123"/>
              <a:ext cx="708900" cy="50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350" lIns="88675" spcFirstLastPara="1" rIns="88675" wrap="square" tIns="4435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7"/>
                <a:buFont typeface="Arial"/>
                <a:buNone/>
              </a:pPr>
              <a:r>
                <a:rPr lang="en-US" sz="15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Tower 3 </a:t>
              </a:r>
              <a:endParaRPr sz="1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7"/>
                <a:buFont typeface="Arial"/>
                <a:buNone/>
              </a:pPr>
              <a:r>
                <a:rPr lang="en-US" sz="15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 Ge HV</a:t>
              </a:r>
              <a:endParaRPr sz="1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7"/>
                <a:buFont typeface="Arial"/>
                <a:buNone/>
              </a:pPr>
              <a:r>
                <a:rPr lang="en-US" sz="15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 Si  HV</a:t>
              </a:r>
              <a:endParaRPr sz="1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1"/>
            <p:cNvSpPr txBox="1"/>
            <p:nvPr/>
          </p:nvSpPr>
          <p:spPr>
            <a:xfrm>
              <a:off x="4593111" y="5018122"/>
              <a:ext cx="819300" cy="50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350" lIns="88675" spcFirstLastPara="1" rIns="88675" wrap="square" tIns="4435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7"/>
                <a:buFont typeface="Arial"/>
                <a:buNone/>
              </a:pPr>
              <a:r>
                <a:rPr lang="en-US" sz="15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Tower 4 </a:t>
              </a:r>
              <a:endParaRPr sz="1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7"/>
                <a:buFont typeface="Arial"/>
                <a:buNone/>
              </a:pPr>
              <a:r>
                <a:rPr lang="en-US" sz="15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 Ge iZIP</a:t>
              </a:r>
              <a:endParaRPr sz="1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7"/>
                <a:buFont typeface="Arial"/>
                <a:buNone/>
              </a:pPr>
              <a:r>
                <a:rPr lang="en-US" sz="151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 Si   iZIP</a:t>
              </a:r>
              <a:endParaRPr sz="120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7" name="Google Shape;437;p21"/>
          <p:cNvSpPr/>
          <p:nvPr/>
        </p:nvSpPr>
        <p:spPr>
          <a:xfrm>
            <a:off x="152400" y="1382425"/>
            <a:ext cx="4419600" cy="36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Remaining tasks before Science Run 1a: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Completion of radon barrier (upper section) &amp; purge system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Data-taking with Ba source deployed, for calibration based on </a:t>
            </a:r>
            <a:r>
              <a:rPr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γ 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Troubleshooting high-voltage issues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Investigating possible vibration-induced &amp; blackbody radiation-induced heating</a:t>
            </a:r>
            <a:endParaRPr sz="1600">
              <a:solidFill>
                <a:schemeClr val="dk1"/>
              </a:solidFill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</a:rPr>
              <a:t>Deciding which detectors to use in the Run</a:t>
            </a:r>
            <a:endParaRPr sz="1600">
              <a:solidFill>
                <a:schemeClr val="dk1"/>
              </a:solidFill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Optimization: noise-hunting, trigger setup, neutralization procedures, detector settings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8" name="Google Shape;438;p21"/>
          <p:cNvGrpSpPr/>
          <p:nvPr/>
        </p:nvGrpSpPr>
        <p:grpSpPr>
          <a:xfrm>
            <a:off x="5289833" y="1226486"/>
            <a:ext cx="3757166" cy="2625248"/>
            <a:chOff x="4358750" y="4200816"/>
            <a:chExt cx="3757166" cy="2625248"/>
          </a:xfrm>
        </p:grpSpPr>
        <p:pic>
          <p:nvPicPr>
            <p:cNvPr id="439" name="Google Shape;439;p21"/>
            <p:cNvPicPr preferRelativeResize="0"/>
            <p:nvPr/>
          </p:nvPicPr>
          <p:blipFill rotWithShape="1">
            <a:blip r:embed="rId3">
              <a:alphaModFix/>
            </a:blip>
            <a:srcRect b="0" l="15613" r="40787" t="8408"/>
            <a:stretch/>
          </p:blipFill>
          <p:spPr>
            <a:xfrm>
              <a:off x="4835452" y="4506190"/>
              <a:ext cx="1964925" cy="2319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0" name="Google Shape;440;p21"/>
            <p:cNvSpPr txBox="1"/>
            <p:nvPr/>
          </p:nvSpPr>
          <p:spPr>
            <a:xfrm>
              <a:off x="6740449" y="6175025"/>
              <a:ext cx="1084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0000"/>
                  </a:solidFill>
                </a:rPr>
                <a:t>HDPE bottom plates</a:t>
              </a:r>
              <a:endParaRPr sz="1000">
                <a:solidFill>
                  <a:srgbClr val="FF0000"/>
                </a:solidFill>
              </a:endParaRPr>
            </a:p>
          </p:txBody>
        </p:sp>
        <p:sp>
          <p:nvSpPr>
            <p:cNvPr id="441" name="Google Shape;441;p21"/>
            <p:cNvSpPr txBox="1"/>
            <p:nvPr/>
          </p:nvSpPr>
          <p:spPr>
            <a:xfrm>
              <a:off x="6735591" y="4740535"/>
              <a:ext cx="12060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0000"/>
                  </a:solidFill>
                </a:rPr>
                <a:t>Water tanks, not installed yet!</a:t>
              </a:r>
              <a:endParaRPr sz="1000">
                <a:solidFill>
                  <a:srgbClr val="FF0000"/>
                </a:solidFill>
              </a:endParaRPr>
            </a:p>
          </p:txBody>
        </p:sp>
        <p:sp>
          <p:nvSpPr>
            <p:cNvPr id="442" name="Google Shape;442;p21"/>
            <p:cNvSpPr txBox="1"/>
            <p:nvPr/>
          </p:nvSpPr>
          <p:spPr>
            <a:xfrm>
              <a:off x="5954056" y="4294048"/>
              <a:ext cx="730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0000"/>
                  </a:solidFill>
                </a:rPr>
                <a:t>Pb shield</a:t>
              </a:r>
              <a:endParaRPr sz="1000">
                <a:solidFill>
                  <a:srgbClr val="FF0000"/>
                </a:solidFill>
              </a:endParaRPr>
            </a:p>
          </p:txBody>
        </p:sp>
        <p:sp>
          <p:nvSpPr>
            <p:cNvPr id="443" name="Google Shape;443;p21"/>
            <p:cNvSpPr txBox="1"/>
            <p:nvPr/>
          </p:nvSpPr>
          <p:spPr>
            <a:xfrm>
              <a:off x="6732316" y="4460774"/>
              <a:ext cx="13836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00">
                  <a:solidFill>
                    <a:srgbClr val="FF0000"/>
                  </a:solidFill>
                </a:rPr>
                <a:t>Rn purge barrier</a:t>
              </a:r>
              <a:endParaRPr b="1" sz="1100">
                <a:solidFill>
                  <a:srgbClr val="FF0000"/>
                </a:solidFill>
              </a:endParaRPr>
            </a:p>
          </p:txBody>
        </p:sp>
        <p:sp>
          <p:nvSpPr>
            <p:cNvPr id="444" name="Google Shape;444;p21"/>
            <p:cNvSpPr txBox="1"/>
            <p:nvPr/>
          </p:nvSpPr>
          <p:spPr>
            <a:xfrm>
              <a:off x="5280862" y="4200816"/>
              <a:ext cx="730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0000"/>
                  </a:solidFill>
                </a:rPr>
                <a:t>HDPE shield</a:t>
              </a:r>
              <a:endParaRPr sz="1000">
                <a:solidFill>
                  <a:srgbClr val="FF0000"/>
                </a:solidFill>
              </a:endParaRPr>
            </a:p>
          </p:txBody>
        </p:sp>
        <p:sp>
          <p:nvSpPr>
            <p:cNvPr id="445" name="Google Shape;445;p21"/>
            <p:cNvSpPr txBox="1"/>
            <p:nvPr/>
          </p:nvSpPr>
          <p:spPr>
            <a:xfrm>
              <a:off x="4358750" y="4358039"/>
              <a:ext cx="730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FF0000"/>
                  </a:solidFill>
                </a:rPr>
                <a:t>SNOBOX</a:t>
              </a:r>
              <a:endParaRPr sz="1000">
                <a:solidFill>
                  <a:srgbClr val="FF0000"/>
                </a:solidFill>
              </a:endParaRPr>
            </a:p>
          </p:txBody>
        </p:sp>
      </p:grpSp>
      <p:sp>
        <p:nvSpPr>
          <p:cNvPr id="446" name="Google Shape;446;p21"/>
          <p:cNvSpPr txBox="1"/>
          <p:nvPr>
            <p:ph idx="12" type="sldNum"/>
          </p:nvPr>
        </p:nvSpPr>
        <p:spPr>
          <a:xfrm>
            <a:off x="-190058" y="6373346"/>
            <a:ext cx="5124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47" name="Google Shape;447;p21"/>
          <p:cNvSpPr/>
          <p:nvPr/>
        </p:nvSpPr>
        <p:spPr>
          <a:xfrm>
            <a:off x="3265875" y="2144500"/>
            <a:ext cx="1789800" cy="12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8" name="Google Shape;448;p21"/>
          <p:cNvSpPr/>
          <p:nvPr/>
        </p:nvSpPr>
        <p:spPr>
          <a:xfrm>
            <a:off x="4477200" y="4118300"/>
            <a:ext cx="512400" cy="12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9" name="Google Shape;449;p21"/>
          <p:cNvSpPr/>
          <p:nvPr/>
        </p:nvSpPr>
        <p:spPr>
          <a:xfrm>
            <a:off x="5118950" y="3981750"/>
            <a:ext cx="3927900" cy="2692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50" name="Google Shape;450;p21"/>
          <p:cNvSpPr/>
          <p:nvPr/>
        </p:nvSpPr>
        <p:spPr>
          <a:xfrm>
            <a:off x="5128550" y="1287400"/>
            <a:ext cx="3927900" cy="2564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2"/>
          <p:cNvSpPr txBox="1"/>
          <p:nvPr>
            <p:ph idx="12" type="sldNum"/>
          </p:nvPr>
        </p:nvSpPr>
        <p:spPr>
          <a:xfrm flipH="1">
            <a:off x="8555400" y="6500051"/>
            <a:ext cx="588600" cy="3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56" name="Google Shape;456;p22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Tasks already planned for post-SR 1a, to maximize discovery potential of subsequent SRs</a:t>
            </a:r>
            <a:endParaRPr/>
          </a:p>
        </p:txBody>
      </p:sp>
      <p:sp>
        <p:nvSpPr>
          <p:cNvPr id="457" name="Google Shape;457;p22"/>
          <p:cNvSpPr/>
          <p:nvPr/>
        </p:nvSpPr>
        <p:spPr>
          <a:xfrm>
            <a:off x="4572000" y="3276600"/>
            <a:ext cx="1600199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2"/>
          <p:cNvSpPr/>
          <p:nvPr/>
        </p:nvSpPr>
        <p:spPr>
          <a:xfrm>
            <a:off x="85825" y="1340600"/>
            <a:ext cx="5847600" cy="35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 warmup after SR 1a, lasting 3-4 months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Ice-tank chilled-water backup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</a:t>
            </a:r>
            <a:r>
              <a:rPr lang="en-US" sz="1600">
                <a:solidFill>
                  <a:schemeClr val="dk1"/>
                </a:solidFill>
              </a:rPr>
              <a:t>ing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additional electronics filtering schemes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Replac</a:t>
            </a:r>
            <a:r>
              <a:rPr lang="en-US" sz="1600">
                <a:solidFill>
                  <a:schemeClr val="dk1"/>
                </a:solidFill>
              </a:rPr>
              <a:t>ing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leak</a:t>
            </a:r>
            <a:r>
              <a:rPr lang="en-US" sz="1600">
                <a:solidFill>
                  <a:schemeClr val="dk1"/>
                </a:solidFill>
              </a:rPr>
              <a:t>y</a:t>
            </a: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50K cooler “bayonet”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“6-way-cross” improvements to prevent thermal touches and shield against blackbody radiation</a:t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Re-cooling, then brief detector re-characterization period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9" name="Google Shape;459;p22"/>
          <p:cNvGrpSpPr/>
          <p:nvPr/>
        </p:nvGrpSpPr>
        <p:grpSpPr>
          <a:xfrm>
            <a:off x="6037575" y="1325601"/>
            <a:ext cx="2914622" cy="4362450"/>
            <a:chOff x="6069250" y="1418963"/>
            <a:chExt cx="2914622" cy="4362450"/>
          </a:xfrm>
        </p:grpSpPr>
        <p:pic>
          <p:nvPicPr>
            <p:cNvPr id="460" name="Google Shape;460;p22"/>
            <p:cNvPicPr preferRelativeResize="0"/>
            <p:nvPr/>
          </p:nvPicPr>
          <p:blipFill rotWithShape="1">
            <a:blip r:embed="rId3">
              <a:alphaModFix/>
            </a:blip>
            <a:srcRect b="0" l="66455" r="0" t="0"/>
            <a:stretch/>
          </p:blipFill>
          <p:spPr>
            <a:xfrm>
              <a:off x="6172197" y="1418963"/>
              <a:ext cx="2811675" cy="4362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" name="Google Shape;461;p22"/>
            <p:cNvSpPr/>
            <p:nvPr/>
          </p:nvSpPr>
          <p:spPr>
            <a:xfrm>
              <a:off x="6069250" y="2461275"/>
              <a:ext cx="1251300" cy="3320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462" name="Google Shape;462;p22"/>
          <p:cNvSpPr txBox="1"/>
          <p:nvPr/>
        </p:nvSpPr>
        <p:spPr>
          <a:xfrm>
            <a:off x="4048009" y="3791558"/>
            <a:ext cx="2914500" cy="15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Then SR 1b early 2027 !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Between start of SR 1b and start of SR 2: Water tank (outer n shield) installation</a:t>
            </a:r>
            <a:endParaRPr/>
          </a:p>
        </p:txBody>
      </p:sp>
      <p:grpSp>
        <p:nvGrpSpPr>
          <p:cNvPr id="463" name="Google Shape;463;p22"/>
          <p:cNvGrpSpPr/>
          <p:nvPr/>
        </p:nvGrpSpPr>
        <p:grpSpPr>
          <a:xfrm>
            <a:off x="181043" y="3736415"/>
            <a:ext cx="3607801" cy="3064199"/>
            <a:chOff x="4659678" y="4137463"/>
            <a:chExt cx="3165571" cy="2688602"/>
          </a:xfrm>
        </p:grpSpPr>
        <p:pic>
          <p:nvPicPr>
            <p:cNvPr id="464" name="Google Shape;464;p22"/>
            <p:cNvPicPr preferRelativeResize="0"/>
            <p:nvPr/>
          </p:nvPicPr>
          <p:blipFill rotWithShape="1">
            <a:blip r:embed="rId4">
              <a:alphaModFix/>
            </a:blip>
            <a:srcRect b="0" l="15613" r="40787" t="8408"/>
            <a:stretch/>
          </p:blipFill>
          <p:spPr>
            <a:xfrm>
              <a:off x="4835452" y="4506190"/>
              <a:ext cx="1964925" cy="2319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5" name="Google Shape;465;p22"/>
            <p:cNvSpPr txBox="1"/>
            <p:nvPr/>
          </p:nvSpPr>
          <p:spPr>
            <a:xfrm>
              <a:off x="6740449" y="6175025"/>
              <a:ext cx="1084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200" lIns="104200" spcFirstLastPara="1" rIns="104200" wrap="square" tIns="1042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40">
                  <a:solidFill>
                    <a:srgbClr val="FF0000"/>
                  </a:solidFill>
                </a:rPr>
                <a:t>HDPE bottom plates</a:t>
              </a:r>
              <a:endParaRPr sz="1140">
                <a:solidFill>
                  <a:srgbClr val="FF0000"/>
                </a:solidFill>
              </a:endParaRPr>
            </a:p>
          </p:txBody>
        </p:sp>
        <p:sp>
          <p:nvSpPr>
            <p:cNvPr id="466" name="Google Shape;466;p22"/>
            <p:cNvSpPr txBox="1"/>
            <p:nvPr/>
          </p:nvSpPr>
          <p:spPr>
            <a:xfrm>
              <a:off x="6735593" y="4708849"/>
              <a:ext cx="6480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200" lIns="104200" spcFirstLastPara="1" rIns="104200" wrap="square" tIns="1042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140">
                  <a:solidFill>
                    <a:srgbClr val="FF0000"/>
                  </a:solidFill>
                </a:rPr>
                <a:t>Water tanks!</a:t>
              </a:r>
              <a:endParaRPr b="1" sz="1140">
                <a:solidFill>
                  <a:srgbClr val="FF0000"/>
                </a:solidFill>
              </a:endParaRPr>
            </a:p>
          </p:txBody>
        </p:sp>
        <p:sp>
          <p:nvSpPr>
            <p:cNvPr id="467" name="Google Shape;467;p22"/>
            <p:cNvSpPr txBox="1"/>
            <p:nvPr/>
          </p:nvSpPr>
          <p:spPr>
            <a:xfrm>
              <a:off x="5954056" y="4294048"/>
              <a:ext cx="730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200" lIns="104200" spcFirstLastPara="1" rIns="104200" wrap="square" tIns="1042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40">
                  <a:solidFill>
                    <a:srgbClr val="FF0000"/>
                  </a:solidFill>
                </a:rPr>
                <a:t>Pb shield</a:t>
              </a:r>
              <a:endParaRPr sz="1140">
                <a:solidFill>
                  <a:srgbClr val="FF0000"/>
                </a:solidFill>
              </a:endParaRPr>
            </a:p>
          </p:txBody>
        </p:sp>
        <p:sp>
          <p:nvSpPr>
            <p:cNvPr id="468" name="Google Shape;468;p22"/>
            <p:cNvSpPr txBox="1"/>
            <p:nvPr/>
          </p:nvSpPr>
          <p:spPr>
            <a:xfrm>
              <a:off x="6732309" y="4349917"/>
              <a:ext cx="730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200" lIns="104200" spcFirstLastPara="1" rIns="104200" wrap="square" tIns="1042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40">
                  <a:solidFill>
                    <a:srgbClr val="FF0000"/>
                  </a:solidFill>
                </a:rPr>
                <a:t>Rn purge barrier</a:t>
              </a:r>
              <a:endParaRPr sz="1140">
                <a:solidFill>
                  <a:srgbClr val="FF0000"/>
                </a:solidFill>
              </a:endParaRPr>
            </a:p>
          </p:txBody>
        </p:sp>
        <p:sp>
          <p:nvSpPr>
            <p:cNvPr id="469" name="Google Shape;469;p22"/>
            <p:cNvSpPr txBox="1"/>
            <p:nvPr/>
          </p:nvSpPr>
          <p:spPr>
            <a:xfrm>
              <a:off x="5455084" y="4137463"/>
              <a:ext cx="730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200" lIns="104200" spcFirstLastPara="1" rIns="104200" wrap="square" tIns="1042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40">
                  <a:solidFill>
                    <a:srgbClr val="FF0000"/>
                  </a:solidFill>
                </a:rPr>
                <a:t>HDPE shield</a:t>
              </a:r>
              <a:endParaRPr sz="1140">
                <a:solidFill>
                  <a:srgbClr val="FF0000"/>
                </a:solidFill>
              </a:endParaRPr>
            </a:p>
          </p:txBody>
        </p:sp>
        <p:sp>
          <p:nvSpPr>
            <p:cNvPr id="470" name="Google Shape;470;p22"/>
            <p:cNvSpPr txBox="1"/>
            <p:nvPr/>
          </p:nvSpPr>
          <p:spPr>
            <a:xfrm>
              <a:off x="4659678" y="4358039"/>
              <a:ext cx="730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4200" lIns="104200" spcFirstLastPara="1" rIns="104200" wrap="square" tIns="1042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40">
                  <a:solidFill>
                    <a:srgbClr val="FF0000"/>
                  </a:solidFill>
                </a:rPr>
                <a:t>SNOBOX</a:t>
              </a:r>
              <a:endParaRPr sz="1140">
                <a:solidFill>
                  <a:srgbClr val="FF0000"/>
                </a:solidFill>
              </a:endParaRPr>
            </a:p>
          </p:txBody>
        </p:sp>
      </p:grpSp>
      <p:sp>
        <p:nvSpPr>
          <p:cNvPr id="471" name="Google Shape;471;p22"/>
          <p:cNvSpPr/>
          <p:nvPr/>
        </p:nvSpPr>
        <p:spPr>
          <a:xfrm>
            <a:off x="3186675" y="4551975"/>
            <a:ext cx="808200" cy="2058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72" name="Google Shape;472;p22"/>
          <p:cNvSpPr/>
          <p:nvPr/>
        </p:nvSpPr>
        <p:spPr>
          <a:xfrm>
            <a:off x="228528" y="3806413"/>
            <a:ext cx="3386100" cy="2955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3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78" name="Google Shape;478;p23"/>
          <p:cNvSpPr txBox="1"/>
          <p:nvPr>
            <p:ph type="title"/>
          </p:nvPr>
        </p:nvSpPr>
        <p:spPr>
          <a:xfrm>
            <a:off x="451822" y="129091"/>
            <a:ext cx="6863378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Updated sensitivity projections for Nuclear Recoil DM searches</a:t>
            </a:r>
            <a:endParaRPr/>
          </a:p>
        </p:txBody>
      </p:sp>
      <p:sp>
        <p:nvSpPr>
          <p:cNvPr id="479" name="Google Shape;479;p23"/>
          <p:cNvSpPr/>
          <p:nvPr/>
        </p:nvSpPr>
        <p:spPr>
          <a:xfrm>
            <a:off x="4572000" y="3276600"/>
            <a:ext cx="1600199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822" y="1447800"/>
            <a:ext cx="8909741" cy="33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3"/>
          <p:cNvSpPr txBox="1"/>
          <p:nvPr/>
        </p:nvSpPr>
        <p:spPr>
          <a:xfrm>
            <a:off x="330059" y="4903144"/>
            <a:ext cx="4318141" cy="4616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Vb = bias voltage across crystal (V)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PLR = Profile Likelihood limit-setting, with background model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4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87" name="Google Shape;487;p24"/>
          <p:cNvSpPr txBox="1"/>
          <p:nvPr>
            <p:ph type="title"/>
          </p:nvPr>
        </p:nvSpPr>
        <p:spPr>
          <a:xfrm>
            <a:off x="451822" y="129091"/>
            <a:ext cx="6558578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Updated sensitivity projections for Electron Recoil DM searches</a:t>
            </a:r>
            <a:endParaRPr/>
          </a:p>
        </p:txBody>
      </p:sp>
      <p:sp>
        <p:nvSpPr>
          <p:cNvPr id="488" name="Google Shape;488;p24"/>
          <p:cNvSpPr/>
          <p:nvPr/>
        </p:nvSpPr>
        <p:spPr>
          <a:xfrm>
            <a:off x="4572000" y="3276600"/>
            <a:ext cx="1600199" cy="38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9" name="Google Shape;489;p24"/>
          <p:cNvGrpSpPr/>
          <p:nvPr/>
        </p:nvGrpSpPr>
        <p:grpSpPr>
          <a:xfrm>
            <a:off x="152400" y="1295400"/>
            <a:ext cx="8688125" cy="3226725"/>
            <a:chOff x="152400" y="2347775"/>
            <a:chExt cx="8688125" cy="3226725"/>
          </a:xfrm>
        </p:grpSpPr>
        <p:pic>
          <p:nvPicPr>
            <p:cNvPr id="490" name="Google Shape;490;p24" title="Screenshot 2026-02-02 at 6.11.18 PM.png"/>
            <p:cNvPicPr preferRelativeResize="0"/>
            <p:nvPr/>
          </p:nvPicPr>
          <p:blipFill rotWithShape="1">
            <a:blip r:embed="rId3">
              <a:alphaModFix/>
            </a:blip>
            <a:srcRect b="675" l="0" r="0" t="0"/>
            <a:stretch/>
          </p:blipFill>
          <p:spPr>
            <a:xfrm>
              <a:off x="152400" y="2347775"/>
              <a:ext cx="4242400" cy="3205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24" title="Screenshot 2026-02-02 at 6.11.05 PM.png"/>
            <p:cNvPicPr preferRelativeResize="0"/>
            <p:nvPr/>
          </p:nvPicPr>
          <p:blipFill rotWithShape="1">
            <a:blip r:embed="rId4">
              <a:alphaModFix/>
            </a:blip>
            <a:srcRect b="0" l="1185" r="0" t="2315"/>
            <a:stretch/>
          </p:blipFill>
          <p:spPr>
            <a:xfrm>
              <a:off x="4598125" y="2422450"/>
              <a:ext cx="4242400" cy="3152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p24"/>
            <p:cNvSpPr txBox="1"/>
            <p:nvPr/>
          </p:nvSpPr>
          <p:spPr>
            <a:xfrm>
              <a:off x="5147225" y="4780999"/>
              <a:ext cx="1484400" cy="4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 = 1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 txBox="1"/>
            <p:nvPr/>
          </p:nvSpPr>
          <p:spPr>
            <a:xfrm>
              <a:off x="718975" y="4758349"/>
              <a:ext cx="1484400" cy="49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 = 1/q</a:t>
              </a:r>
              <a:r>
                <a:rPr baseline="30000"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aseline="30000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4" name="Google Shape;494;p24"/>
          <p:cNvSpPr txBox="1"/>
          <p:nvPr/>
        </p:nvSpPr>
        <p:spPr>
          <a:xfrm>
            <a:off x="328500" y="4572000"/>
            <a:ext cx="85869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DM mass ~10 MeV (where ER reach is ~best)</a:t>
            </a:r>
            <a:endParaRPr b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5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Updated long-range publications plan</a:t>
            </a:r>
            <a:endParaRPr/>
          </a:p>
        </p:txBody>
      </p:sp>
      <p:sp>
        <p:nvSpPr>
          <p:cNvPr id="500" name="Google Shape;500;p25"/>
          <p:cNvSpPr txBox="1"/>
          <p:nvPr>
            <p:ph idx="4294967295" type="sldNum"/>
          </p:nvPr>
        </p:nvSpPr>
        <p:spPr>
          <a:xfrm>
            <a:off x="8354619" y="6477000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‹#›</a:t>
            </a:fld>
            <a:endParaRPr sz="1200"/>
          </a:p>
        </p:txBody>
      </p:sp>
      <p:pic>
        <p:nvPicPr>
          <p:cNvPr id="501" name="Google Shape;50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85" y="1676401"/>
            <a:ext cx="9047031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7"/>
          <p:cNvSpPr txBox="1"/>
          <p:nvPr>
            <p:ph type="title"/>
          </p:nvPr>
        </p:nvSpPr>
        <p:spPr>
          <a:xfrm>
            <a:off x="304800" y="0"/>
            <a:ext cx="8272212" cy="89462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Other SuperCDMS activities:</a:t>
            </a:r>
            <a:br>
              <a:rPr lang="en-US"/>
            </a:br>
            <a:r>
              <a:rPr lang="en-US"/>
              <a:t>Improved event reconstruction</a:t>
            </a:r>
            <a:endParaRPr/>
          </a:p>
        </p:txBody>
      </p:sp>
      <p:sp>
        <p:nvSpPr>
          <p:cNvPr id="507" name="Google Shape;507;p27"/>
          <p:cNvSpPr txBox="1"/>
          <p:nvPr>
            <p:ph idx="4294967295" type="sldNum"/>
          </p:nvPr>
        </p:nvSpPr>
        <p:spPr>
          <a:xfrm>
            <a:off x="8382000" y="6553200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‹#›</a:t>
            </a:fld>
            <a:endParaRPr sz="1200"/>
          </a:p>
        </p:txBody>
      </p:sp>
      <p:pic>
        <p:nvPicPr>
          <p:cNvPr id="508" name="Google Shape;50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2612266"/>
            <a:ext cx="6581288" cy="180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6400" y="4543664"/>
            <a:ext cx="2887589" cy="220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2166" y="4495800"/>
            <a:ext cx="4591686" cy="225504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27"/>
          <p:cNvSpPr/>
          <p:nvPr/>
        </p:nvSpPr>
        <p:spPr>
          <a:xfrm>
            <a:off x="402176" y="1313175"/>
            <a:ext cx="85179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“N channels x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templates”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Optimal Filter with machine-learning boost, validated on old CDMSlite data 	</a:t>
            </a:r>
            <a:r>
              <a:rPr i="1" lang="en-US" sz="1500">
                <a:solidFill>
                  <a:schemeClr val="dk2"/>
                </a:solidFill>
              </a:rPr>
              <a:t>NIM A</a:t>
            </a:r>
            <a:r>
              <a:rPr lang="en-US" sz="1500">
                <a:solidFill>
                  <a:schemeClr val="dk2"/>
                </a:solidFill>
              </a:rPr>
              <a:t> </a:t>
            </a:r>
            <a:r>
              <a:rPr b="1" lang="en-US" sz="1500">
                <a:solidFill>
                  <a:schemeClr val="dk2"/>
                </a:solidFill>
              </a:rPr>
              <a:t>1087</a:t>
            </a:r>
            <a:r>
              <a:rPr lang="en-US" sz="1500">
                <a:solidFill>
                  <a:schemeClr val="dk2"/>
                </a:solidFill>
              </a:rPr>
              <a:t> (2026) 171437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Goal: accounting for correlated noise between channels, and for position-dependent variations in pulse shape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8"/>
          <p:cNvSpPr txBox="1"/>
          <p:nvPr>
            <p:ph type="title"/>
          </p:nvPr>
        </p:nvSpPr>
        <p:spPr>
          <a:xfrm>
            <a:off x="282286" y="159261"/>
            <a:ext cx="8272212" cy="7813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Other SuperCDMS activities: Si calibration using Compton steps in HVeV Run 4 @NEXUS </a:t>
            </a:r>
            <a:endParaRPr/>
          </a:p>
        </p:txBody>
      </p:sp>
      <p:sp>
        <p:nvSpPr>
          <p:cNvPr id="517" name="Google Shape;517;p28"/>
          <p:cNvSpPr txBox="1"/>
          <p:nvPr>
            <p:ph idx="4294967295" type="sldNum"/>
          </p:nvPr>
        </p:nvSpPr>
        <p:spPr>
          <a:xfrm>
            <a:off x="8382000" y="6584156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‹#›</a:t>
            </a:fld>
            <a:endParaRPr sz="1200"/>
          </a:p>
        </p:txBody>
      </p:sp>
      <p:grpSp>
        <p:nvGrpSpPr>
          <p:cNvPr id="518" name="Google Shape;518;p28"/>
          <p:cNvGrpSpPr/>
          <p:nvPr/>
        </p:nvGrpSpPr>
        <p:grpSpPr>
          <a:xfrm>
            <a:off x="217539" y="1809832"/>
            <a:ext cx="2855681" cy="2076368"/>
            <a:chOff x="217539" y="1765710"/>
            <a:chExt cx="2855681" cy="2076368"/>
          </a:xfrm>
        </p:grpSpPr>
        <p:pic>
          <p:nvPicPr>
            <p:cNvPr id="519" name="Google Shape;519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7539" y="1765710"/>
              <a:ext cx="2739272" cy="20763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0" name="Google Shape;520;p28"/>
            <p:cNvSpPr txBox="1"/>
            <p:nvPr/>
          </p:nvSpPr>
          <p:spPr>
            <a:xfrm>
              <a:off x="1712862" y="2976472"/>
              <a:ext cx="1360358" cy="507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Simulated energy deposition spectrum: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GEANT4</a:t>
              </a: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1" name="Google Shape;521;p28"/>
          <p:cNvGrpSpPr/>
          <p:nvPr/>
        </p:nvGrpSpPr>
        <p:grpSpPr>
          <a:xfrm>
            <a:off x="156328" y="4174299"/>
            <a:ext cx="2739272" cy="2150301"/>
            <a:chOff x="217539" y="3822980"/>
            <a:chExt cx="2739272" cy="2150301"/>
          </a:xfrm>
        </p:grpSpPr>
        <p:pic>
          <p:nvPicPr>
            <p:cNvPr id="522" name="Google Shape;522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17539" y="3822980"/>
              <a:ext cx="2739272" cy="2150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p28"/>
            <p:cNvSpPr txBox="1"/>
            <p:nvPr/>
          </p:nvSpPr>
          <p:spPr>
            <a:xfrm>
              <a:off x="1334161" y="4648200"/>
              <a:ext cx="1360358" cy="507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Simulated energy deposition spectrum: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4" name="Google Shape;524;p28"/>
          <p:cNvGrpSpPr/>
          <p:nvPr/>
        </p:nvGrpSpPr>
        <p:grpSpPr>
          <a:xfrm>
            <a:off x="3276744" y="1865426"/>
            <a:ext cx="5334193" cy="2375152"/>
            <a:chOff x="3649944" y="1733827"/>
            <a:chExt cx="4904554" cy="2150237"/>
          </a:xfrm>
        </p:grpSpPr>
        <p:pic>
          <p:nvPicPr>
            <p:cNvPr id="525" name="Google Shape;525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49944" y="1904515"/>
              <a:ext cx="4904554" cy="1979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6" name="Google Shape;526;p28"/>
            <p:cNvSpPr txBox="1"/>
            <p:nvPr/>
          </p:nvSpPr>
          <p:spPr>
            <a:xfrm>
              <a:off x="3860139" y="1733827"/>
              <a:ext cx="4642773" cy="25076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Simultaneous fit of datasets for L-steps: Compton + Low-Energy Excess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7" name="Google Shape;527;p28"/>
          <p:cNvGrpSpPr/>
          <p:nvPr/>
        </p:nvGrpSpPr>
        <p:grpSpPr>
          <a:xfrm>
            <a:off x="3048000" y="4599372"/>
            <a:ext cx="3177680" cy="2182428"/>
            <a:chOff x="3073219" y="4218372"/>
            <a:chExt cx="3177680" cy="2182428"/>
          </a:xfrm>
        </p:grpSpPr>
        <p:pic>
          <p:nvPicPr>
            <p:cNvPr id="528" name="Google Shape;528;p2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073219" y="4220222"/>
              <a:ext cx="3177680" cy="21805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9" name="Google Shape;529;p28"/>
            <p:cNvSpPr txBox="1"/>
            <p:nvPr/>
          </p:nvSpPr>
          <p:spPr>
            <a:xfrm>
              <a:off x="4018907" y="4218372"/>
              <a:ext cx="1360358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Fit near K-shell step</a:t>
              </a:r>
              <a:endParaRPr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0" name="Google Shape;530;p28"/>
          <p:cNvGrpSpPr/>
          <p:nvPr/>
        </p:nvGrpSpPr>
        <p:grpSpPr>
          <a:xfrm>
            <a:off x="6299853" y="4519734"/>
            <a:ext cx="2793967" cy="2119898"/>
            <a:chOff x="6299853" y="4250562"/>
            <a:chExt cx="2793967" cy="2119898"/>
          </a:xfrm>
        </p:grpSpPr>
        <p:pic>
          <p:nvPicPr>
            <p:cNvPr id="531" name="Google Shape;531;p2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299853" y="4250562"/>
              <a:ext cx="2793967" cy="2119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2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706826" y="4333788"/>
              <a:ext cx="1073069" cy="726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3" name="Google Shape;533;p28"/>
          <p:cNvSpPr txBox="1"/>
          <p:nvPr/>
        </p:nvSpPr>
        <p:spPr>
          <a:xfrm>
            <a:off x="-443457" y="1304900"/>
            <a:ext cx="11454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0005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Energy signatures at ~100eV E</a:t>
            </a:r>
            <a:r>
              <a:rPr baseline="-25000" lang="en-US" sz="1500">
                <a:solidFill>
                  <a:schemeClr val="dk1"/>
                </a:solidFill>
              </a:rPr>
              <a:t>ee  </a:t>
            </a:r>
            <a:r>
              <a:rPr lang="en-US" sz="1500">
                <a:solidFill>
                  <a:schemeClr val="dk1"/>
                </a:solidFill>
              </a:rPr>
              <a:t>(L shell steps), ~2keV E</a:t>
            </a:r>
            <a:r>
              <a:rPr baseline="-25000" lang="en-US" sz="1500">
                <a:solidFill>
                  <a:schemeClr val="dk1"/>
                </a:solidFill>
              </a:rPr>
              <a:t>ee</a:t>
            </a:r>
            <a:r>
              <a:rPr lang="en-US" sz="1500">
                <a:solidFill>
                  <a:schemeClr val="dk1"/>
                </a:solidFill>
              </a:rPr>
              <a:t> (K shell step)  </a:t>
            </a:r>
            <a:r>
              <a:rPr i="1" lang="en-US" sz="1500">
                <a:solidFill>
                  <a:schemeClr val="dk2"/>
                </a:solidFill>
              </a:rPr>
              <a:t>Phys. Rev. D </a:t>
            </a:r>
            <a:r>
              <a:rPr b="1" lang="en-US" sz="1500">
                <a:solidFill>
                  <a:schemeClr val="dk2"/>
                </a:solidFill>
              </a:rPr>
              <a:t>112</a:t>
            </a:r>
            <a:r>
              <a:rPr lang="en-US" sz="1500">
                <a:solidFill>
                  <a:schemeClr val="dk2"/>
                </a:solidFill>
              </a:rPr>
              <a:t> (2025) 092014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"/>
          <p:cNvSpPr txBox="1"/>
          <p:nvPr>
            <p:ph type="title"/>
          </p:nvPr>
        </p:nvSpPr>
        <p:spPr>
          <a:xfrm>
            <a:off x="304800" y="381000"/>
            <a:ext cx="8272212" cy="5077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Other SuperCDMS activities: ERDM searches in        HVeV Run 4 @NEXUS </a:t>
            </a:r>
            <a:endParaRPr/>
          </a:p>
        </p:txBody>
      </p:sp>
      <p:sp>
        <p:nvSpPr>
          <p:cNvPr id="539" name="Google Shape;539;p29"/>
          <p:cNvSpPr txBox="1"/>
          <p:nvPr>
            <p:ph idx="4294967295" type="sldNum"/>
          </p:nvPr>
        </p:nvSpPr>
        <p:spPr>
          <a:xfrm>
            <a:off x="8278419" y="6584156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‹#›</a:t>
            </a:fld>
            <a:endParaRPr sz="1200"/>
          </a:p>
        </p:txBody>
      </p:sp>
      <p:pic>
        <p:nvPicPr>
          <p:cNvPr id="540" name="Google Shape;540;p29"/>
          <p:cNvPicPr preferRelativeResize="0"/>
          <p:nvPr/>
        </p:nvPicPr>
        <p:blipFill rotWithShape="1">
          <a:blip r:embed="rId3">
            <a:alphaModFix/>
          </a:blip>
          <a:srcRect b="284" l="0" r="-2912" t="52361"/>
          <a:stretch/>
        </p:blipFill>
        <p:spPr>
          <a:xfrm>
            <a:off x="93300" y="4187675"/>
            <a:ext cx="8522725" cy="2670326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29"/>
          <p:cNvSpPr txBox="1"/>
          <p:nvPr/>
        </p:nvSpPr>
        <p:spPr>
          <a:xfrm>
            <a:off x="0" y="1235397"/>
            <a:ext cx="9680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404813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R</a:t>
            </a:r>
            <a:r>
              <a:rPr lang="en-US" sz="1500">
                <a:solidFill>
                  <a:schemeClr val="dk1"/>
                </a:solidFill>
              </a:rPr>
              <a:t>e-designed detector holder eliminated luminescence background from PCBs  </a:t>
            </a:r>
            <a:r>
              <a:rPr i="1" lang="en-US" sz="1500">
                <a:solidFill>
                  <a:schemeClr val="dk2"/>
                </a:solidFill>
              </a:rPr>
              <a:t>Phys. Rev. D</a:t>
            </a:r>
            <a:r>
              <a:rPr lang="en-US" sz="1500">
                <a:solidFill>
                  <a:schemeClr val="dk2"/>
                </a:solidFill>
              </a:rPr>
              <a:t> </a:t>
            </a:r>
            <a:r>
              <a:rPr b="1" lang="en-US" sz="1500">
                <a:solidFill>
                  <a:schemeClr val="dk2"/>
                </a:solidFill>
              </a:rPr>
              <a:t>113</a:t>
            </a:r>
            <a:r>
              <a:rPr lang="en-US" sz="1500">
                <a:solidFill>
                  <a:schemeClr val="dk2"/>
                </a:solidFill>
              </a:rPr>
              <a:t> (2026) 032001</a:t>
            </a:r>
            <a:endParaRPr/>
          </a:p>
        </p:txBody>
      </p:sp>
      <p:pic>
        <p:nvPicPr>
          <p:cNvPr id="542" name="Google Shape;542;p29"/>
          <p:cNvPicPr preferRelativeResize="0"/>
          <p:nvPr/>
        </p:nvPicPr>
        <p:blipFill rotWithShape="1">
          <a:blip r:embed="rId3">
            <a:alphaModFix/>
          </a:blip>
          <a:srcRect b="52363" l="0" r="-2912" t="0"/>
          <a:stretch/>
        </p:blipFill>
        <p:spPr>
          <a:xfrm>
            <a:off x="57237" y="1549003"/>
            <a:ext cx="8522701" cy="26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"/>
          <p:cNvSpPr txBox="1"/>
          <p:nvPr>
            <p:ph type="title"/>
          </p:nvPr>
        </p:nvSpPr>
        <p:spPr>
          <a:xfrm>
            <a:off x="152400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Multiple test facilities and R&amp;D programs provide science maximizing SuperCDMS SNOLAB reach</a:t>
            </a:r>
            <a:endParaRPr/>
          </a:p>
        </p:txBody>
      </p:sp>
      <p:pic>
        <p:nvPicPr>
          <p:cNvPr id="153" name="Google Shape;153;p3"/>
          <p:cNvPicPr preferRelativeResize="0"/>
          <p:nvPr/>
        </p:nvPicPr>
        <p:blipFill rotWithShape="1">
          <a:blip r:embed="rId3">
            <a:alphaModFix/>
          </a:blip>
          <a:srcRect b="0" l="0" r="38444" t="0"/>
          <a:stretch/>
        </p:blipFill>
        <p:spPr>
          <a:xfrm>
            <a:off x="38848" y="1292482"/>
            <a:ext cx="7657352" cy="50689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oogle Shape;154;p3"/>
          <p:cNvGrpSpPr/>
          <p:nvPr/>
        </p:nvGrpSpPr>
        <p:grpSpPr>
          <a:xfrm>
            <a:off x="6517048" y="5943600"/>
            <a:ext cx="3388952" cy="800219"/>
            <a:chOff x="9336189" y="2933921"/>
            <a:chExt cx="3071873" cy="800219"/>
          </a:xfrm>
        </p:grpSpPr>
        <p:sp>
          <p:nvSpPr>
            <p:cNvPr id="155" name="Google Shape;155;p3"/>
            <p:cNvSpPr/>
            <p:nvPr/>
          </p:nvSpPr>
          <p:spPr>
            <a:xfrm>
              <a:off x="9336189" y="2955806"/>
              <a:ext cx="653645" cy="271883"/>
            </a:xfrm>
            <a:prstGeom prst="rect">
              <a:avLst/>
            </a:prstGeom>
            <a:noFill/>
            <a:ln cap="flat" cmpd="sng" w="25400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9336189" y="3413006"/>
              <a:ext cx="653645" cy="271883"/>
            </a:xfrm>
            <a:prstGeom prst="rect">
              <a:avLst/>
            </a:prstGeom>
            <a:noFill/>
            <a:ln cap="flat" cmpd="sng" w="25400">
              <a:solidFill>
                <a:srgbClr val="FFC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 txBox="1"/>
            <p:nvPr/>
          </p:nvSpPr>
          <p:spPr>
            <a:xfrm>
              <a:off x="10114567" y="2933921"/>
              <a:ext cx="2293495" cy="8002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Operational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Commissioning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" name="Google Shape;158;p3"/>
          <p:cNvSpPr txBox="1"/>
          <p:nvPr>
            <p:ph idx="4294967295" type="sldNum"/>
          </p:nvPr>
        </p:nvSpPr>
        <p:spPr>
          <a:xfrm>
            <a:off x="57702" y="6512005"/>
            <a:ext cx="3804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3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0"/>
          <p:cNvSpPr txBox="1"/>
          <p:nvPr>
            <p:ph type="title"/>
          </p:nvPr>
        </p:nvSpPr>
        <p:spPr>
          <a:xfrm>
            <a:off x="233838" y="255379"/>
            <a:ext cx="7614762" cy="7603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Other SuperCDMS activities: HVeV Run 5 @CUTE device characterization</a:t>
            </a:r>
            <a:endParaRPr/>
          </a:p>
        </p:txBody>
      </p:sp>
      <p:sp>
        <p:nvSpPr>
          <p:cNvPr id="548" name="Google Shape;548;p30"/>
          <p:cNvSpPr txBox="1"/>
          <p:nvPr>
            <p:ph idx="4294967295" type="sldNum"/>
          </p:nvPr>
        </p:nvSpPr>
        <p:spPr>
          <a:xfrm>
            <a:off x="8382000" y="6584156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‹#›</a:t>
            </a:fld>
            <a:endParaRPr sz="1200"/>
          </a:p>
        </p:txBody>
      </p:sp>
      <p:pic>
        <p:nvPicPr>
          <p:cNvPr id="549" name="Google Shape;54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2437" y="4458520"/>
            <a:ext cx="3378994" cy="1821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8507" y="2121420"/>
            <a:ext cx="3336131" cy="22502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1" name="Google Shape;551;p30"/>
          <p:cNvGrpSpPr/>
          <p:nvPr/>
        </p:nvGrpSpPr>
        <p:grpSpPr>
          <a:xfrm>
            <a:off x="3578140" y="2590467"/>
            <a:ext cx="1493044" cy="1514475"/>
            <a:chOff x="4770854" y="1834453"/>
            <a:chExt cx="1990725" cy="2019300"/>
          </a:xfrm>
        </p:grpSpPr>
        <p:pic>
          <p:nvPicPr>
            <p:cNvPr id="552" name="Google Shape;552;p3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70854" y="1834453"/>
              <a:ext cx="1990725" cy="201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30"/>
            <p:cNvSpPr txBox="1"/>
            <p:nvPr/>
          </p:nvSpPr>
          <p:spPr>
            <a:xfrm>
              <a:off x="5255773" y="2270960"/>
              <a:ext cx="1133217" cy="3385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05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NFC   NFH</a:t>
              </a:r>
              <a:endParaRPr b="1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4" name="Google Shape;554;p30"/>
          <p:cNvPicPr preferRelativeResize="0"/>
          <p:nvPr/>
        </p:nvPicPr>
        <p:blipFill rotWithShape="1">
          <a:blip r:embed="rId6">
            <a:alphaModFix/>
          </a:blip>
          <a:srcRect b="0" l="17285" r="0" t="0"/>
          <a:stretch/>
        </p:blipFill>
        <p:spPr>
          <a:xfrm>
            <a:off x="130672" y="4664346"/>
            <a:ext cx="2418653" cy="13411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5" name="Google Shape;555;p30"/>
          <p:cNvGrpSpPr/>
          <p:nvPr/>
        </p:nvGrpSpPr>
        <p:grpSpPr>
          <a:xfrm>
            <a:off x="41204" y="2481169"/>
            <a:ext cx="2803180" cy="2162637"/>
            <a:chOff x="54938" y="1688723"/>
            <a:chExt cx="3737573" cy="2883516"/>
          </a:xfrm>
        </p:grpSpPr>
        <p:pic>
          <p:nvPicPr>
            <p:cNvPr id="556" name="Google Shape;556;p3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4938" y="1688723"/>
              <a:ext cx="3737573" cy="28451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7" name="Google Shape;557;p30"/>
            <p:cNvSpPr txBox="1"/>
            <p:nvPr/>
          </p:nvSpPr>
          <p:spPr>
            <a:xfrm>
              <a:off x="722751" y="4264463"/>
              <a:ext cx="2803161" cy="307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 Bias Point</a:t>
              </a:r>
              <a:endPara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8" name="Google Shape;558;p30"/>
          <p:cNvGrpSpPr/>
          <p:nvPr/>
        </p:nvGrpSpPr>
        <p:grpSpPr>
          <a:xfrm>
            <a:off x="2655677" y="4261269"/>
            <a:ext cx="2870408" cy="2116828"/>
            <a:chOff x="3540902" y="4062190"/>
            <a:chExt cx="3827211" cy="2822438"/>
          </a:xfrm>
        </p:grpSpPr>
        <p:pic>
          <p:nvPicPr>
            <p:cNvPr id="559" name="Google Shape;559;p3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540902" y="4062190"/>
              <a:ext cx="3827211" cy="2775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0" name="Google Shape;560;p30"/>
            <p:cNvSpPr txBox="1"/>
            <p:nvPr/>
          </p:nvSpPr>
          <p:spPr>
            <a:xfrm>
              <a:off x="4334655" y="6576852"/>
              <a:ext cx="2803162" cy="307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9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TES Bias Point</a:t>
              </a:r>
              <a:endParaRPr b="1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1" name="Google Shape;561;p30"/>
          <p:cNvSpPr txBox="1"/>
          <p:nvPr/>
        </p:nvSpPr>
        <p:spPr>
          <a:xfrm>
            <a:off x="43790" y="1351300"/>
            <a:ext cx="91440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S</a:t>
            </a:r>
            <a:r>
              <a:rPr lang="en-US" sz="1600">
                <a:solidFill>
                  <a:schemeClr val="dk1"/>
                </a:solidFill>
              </a:rPr>
              <a:t>ub-eV energy resolution, single charge sensitivity </a:t>
            </a:r>
            <a:r>
              <a:rPr lang="en-US" sz="1600">
                <a:solidFill>
                  <a:schemeClr val="dk2"/>
                </a:solidFill>
              </a:rPr>
              <a:t>arXiv:2601.16307 (Jan 2026), accepted </a:t>
            </a:r>
            <a:r>
              <a:rPr i="1" lang="en-US" sz="1600">
                <a:solidFill>
                  <a:schemeClr val="dk2"/>
                </a:solidFill>
              </a:rPr>
              <a:t>NIM A</a:t>
            </a:r>
            <a:endParaRPr b="1" sz="19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Including comparisons to previous HVeV runs in SLAC surface lab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1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HVeV Run 5 @CUTE:  ERDM search </a:t>
            </a:r>
            <a:br>
              <a:rPr lang="en-US"/>
            </a:br>
            <a:r>
              <a:rPr lang="en-US"/>
              <a:t>(work-in-progress)</a:t>
            </a:r>
            <a:endParaRPr/>
          </a:p>
        </p:txBody>
      </p:sp>
      <p:pic>
        <p:nvPicPr>
          <p:cNvPr id="567" name="Google Shape;567;p31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6623" r="9310" t="9785"/>
          <a:stretch/>
        </p:blipFill>
        <p:spPr>
          <a:xfrm>
            <a:off x="3711040" y="2381986"/>
            <a:ext cx="5350514" cy="309172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31"/>
          <p:cNvSpPr txBox="1"/>
          <p:nvPr>
            <p:ph idx="4294967295" type="sldNum"/>
          </p:nvPr>
        </p:nvSpPr>
        <p:spPr>
          <a:xfrm>
            <a:off x="8382000" y="6584156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‹#›</a:t>
            </a:fld>
            <a:endParaRPr sz="1200"/>
          </a:p>
        </p:txBody>
      </p:sp>
      <p:pic>
        <p:nvPicPr>
          <p:cNvPr id="569" name="Google Shape;56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858" y="2381985"/>
            <a:ext cx="3411101" cy="2758704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1"/>
          <p:cNvSpPr txBox="1"/>
          <p:nvPr/>
        </p:nvSpPr>
        <p:spPr>
          <a:xfrm>
            <a:off x="109850" y="6168650"/>
            <a:ext cx="8620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2286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</a:rPr>
              <a:t>Plus: </a:t>
            </a:r>
            <a:r>
              <a:rPr b="1" lang="en-US" sz="1700">
                <a:solidFill>
                  <a:schemeClr val="dk1"/>
                </a:solidFill>
              </a:rPr>
              <a:t>HVeV 2mm 2-channel Prototype Run @NEXUS</a:t>
            </a:r>
            <a:r>
              <a:rPr lang="en-US" sz="1700">
                <a:solidFill>
                  <a:schemeClr val="dk1"/>
                </a:solidFill>
              </a:rPr>
              <a:t>: data-taking just completed</a:t>
            </a:r>
            <a:endParaRPr sz="16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2"/>
          <p:cNvSpPr txBox="1"/>
          <p:nvPr>
            <p:ph type="title"/>
          </p:nvPr>
        </p:nvSpPr>
        <p:spPr>
          <a:xfrm>
            <a:off x="255269" y="370759"/>
            <a:ext cx="8272212" cy="5077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Other SuperCDMS activities: Ge Calibration results </a:t>
            </a:r>
            <a:br>
              <a:rPr lang="en-US"/>
            </a:br>
            <a:r>
              <a:rPr lang="en-US"/>
              <a:t>in HV Tower Testing at CUTE (work-in-progress)</a:t>
            </a:r>
            <a:endParaRPr/>
          </a:p>
        </p:txBody>
      </p:sp>
      <p:sp>
        <p:nvSpPr>
          <p:cNvPr id="576" name="Google Shape;576;p32"/>
          <p:cNvSpPr txBox="1"/>
          <p:nvPr>
            <p:ph idx="4294967295" type="sldNum"/>
          </p:nvPr>
        </p:nvSpPr>
        <p:spPr>
          <a:xfrm>
            <a:off x="8321907" y="6584156"/>
            <a:ext cx="78938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/>
              <a:t>‹#›</a:t>
            </a:fld>
            <a:endParaRPr sz="1100"/>
          </a:p>
        </p:txBody>
      </p:sp>
      <p:pic>
        <p:nvPicPr>
          <p:cNvPr id="577" name="Google Shape;57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00" y="1376721"/>
            <a:ext cx="3490073" cy="2204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4052591"/>
            <a:ext cx="4648200" cy="2628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831" y="1330389"/>
            <a:ext cx="4648200" cy="259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25922" y="3657600"/>
            <a:ext cx="2968679" cy="2587611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2"/>
          <p:cNvSpPr txBox="1"/>
          <p:nvPr/>
        </p:nvSpPr>
        <p:spPr>
          <a:xfrm>
            <a:off x="5713890" y="6399490"/>
            <a:ext cx="281359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(Data collected Fall 2023)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3"/>
          <p:cNvSpPr txBox="1"/>
          <p:nvPr>
            <p:ph idx="4294967295" type="sldNum"/>
          </p:nvPr>
        </p:nvSpPr>
        <p:spPr>
          <a:xfrm>
            <a:off x="8839800" y="6626464"/>
            <a:ext cx="304200" cy="276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1425" lIns="42850" spcFirstLastPara="1" rIns="42850" wrap="square" tIns="2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‹#›</a:t>
            </a:fld>
            <a:endParaRPr sz="1200"/>
          </a:p>
        </p:txBody>
      </p:sp>
      <p:grpSp>
        <p:nvGrpSpPr>
          <p:cNvPr id="587" name="Google Shape;587;p33"/>
          <p:cNvGrpSpPr/>
          <p:nvPr/>
        </p:nvGrpSpPr>
        <p:grpSpPr>
          <a:xfrm>
            <a:off x="152400" y="3139891"/>
            <a:ext cx="2449050" cy="2194109"/>
            <a:chOff x="9721900" y="2389400"/>
            <a:chExt cx="2302200" cy="1906357"/>
          </a:xfrm>
        </p:grpSpPr>
        <p:pic>
          <p:nvPicPr>
            <p:cNvPr id="588" name="Google Shape;588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21900" y="2389400"/>
              <a:ext cx="2302200" cy="18880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9" name="Google Shape;589;p33"/>
            <p:cNvSpPr txBox="1"/>
            <p:nvPr/>
          </p:nvSpPr>
          <p:spPr>
            <a:xfrm>
              <a:off x="9867267" y="3858157"/>
              <a:ext cx="1655600" cy="437600"/>
            </a:xfrm>
            <a:prstGeom prst="rect">
              <a:avLst/>
            </a:prstGeom>
            <a:solidFill>
              <a:srgbClr val="7F7F7F">
                <a:alpha val="30196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Beam Array Data</a:t>
              </a:r>
              <a:endPara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0" name="Google Shape;590;p33"/>
          <p:cNvSpPr txBox="1"/>
          <p:nvPr/>
        </p:nvSpPr>
        <p:spPr>
          <a:xfrm>
            <a:off x="255269" y="370759"/>
            <a:ext cx="8272212" cy="5077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A4001D"/>
                </a:solidFill>
                <a:latin typeface="Arial"/>
                <a:ea typeface="Arial"/>
                <a:cs typeface="Arial"/>
                <a:sym typeface="Arial"/>
              </a:rPr>
              <a:t>Other SuperCDMS activities: preparation for Ge HV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A4001D"/>
                </a:solidFill>
                <a:latin typeface="Arial"/>
                <a:ea typeface="Arial"/>
                <a:cs typeface="Arial"/>
                <a:sym typeface="Arial"/>
              </a:rPr>
              <a:t>energy calibration campaigns @NEXUS</a:t>
            </a:r>
            <a:endParaRPr b="1" sz="2400">
              <a:solidFill>
                <a:srgbClr val="A400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3"/>
          <p:cNvSpPr txBox="1"/>
          <p:nvPr/>
        </p:nvSpPr>
        <p:spPr>
          <a:xfrm>
            <a:off x="161745" y="1166634"/>
            <a:ext cx="4678652" cy="42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425" lIns="42850" spcFirstLastPara="1" rIns="42850" wrap="square" tIns="2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Backing Array: 14 scintillator rings, to tag recoil angles corresponding to 14 different energies</a:t>
            </a:r>
            <a:endParaRPr b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793" lvl="0" marL="45718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data with beam taken in Fall 2025</a:t>
            </a:r>
            <a:endParaRPr/>
          </a:p>
          <a:p>
            <a:pPr indent="-304793" lvl="0" marL="45718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Integration of full array now complete, optimization in-progress</a:t>
            </a:r>
            <a:endParaRPr/>
          </a:p>
        </p:txBody>
      </p:sp>
      <p:sp>
        <p:nvSpPr>
          <p:cNvPr id="592" name="Google Shape;592;p33"/>
          <p:cNvSpPr txBox="1"/>
          <p:nvPr/>
        </p:nvSpPr>
        <p:spPr>
          <a:xfrm>
            <a:off x="4995037" y="1184496"/>
            <a:ext cx="4039392" cy="1913351"/>
          </a:xfrm>
          <a:prstGeom prst="rect">
            <a:avLst/>
          </a:prstGeom>
          <a:noFill/>
          <a:ln>
            <a:noFill/>
          </a:ln>
        </p:spPr>
        <p:txBody>
          <a:bodyPr anchorCtr="0" anchor="t" bIns="21425" lIns="42850" spcFirstLastPara="1" rIns="42850" wrap="square" tIns="2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Single HV detector:</a:t>
            </a:r>
            <a:endParaRPr/>
          </a:p>
          <a:p>
            <a:pPr indent="-304793" lvl="0" marL="45718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Installed in a Tower at SNOLAB in Jan</a:t>
            </a:r>
            <a:endParaRPr/>
          </a:p>
          <a:p>
            <a:pPr indent="-304793" lvl="0" marL="45718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Just shipped to Fermilab</a:t>
            </a:r>
            <a:endParaRPr b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793" lvl="0" marL="457189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Installation in NEXUS next month</a:t>
            </a:r>
            <a:endParaRPr/>
          </a:p>
        </p:txBody>
      </p:sp>
      <p:grpSp>
        <p:nvGrpSpPr>
          <p:cNvPr id="593" name="Google Shape;593;p33"/>
          <p:cNvGrpSpPr/>
          <p:nvPr/>
        </p:nvGrpSpPr>
        <p:grpSpPr>
          <a:xfrm>
            <a:off x="2971800" y="2571784"/>
            <a:ext cx="6156969" cy="3969413"/>
            <a:chOff x="2900176" y="2362200"/>
            <a:chExt cx="6228593" cy="4026597"/>
          </a:xfrm>
        </p:grpSpPr>
        <p:pic>
          <p:nvPicPr>
            <p:cNvPr id="594" name="Google Shape;594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900176" y="2362200"/>
              <a:ext cx="6228593" cy="4026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5" name="Google Shape;595;p33"/>
            <p:cNvSpPr/>
            <p:nvPr/>
          </p:nvSpPr>
          <p:spPr>
            <a:xfrm>
              <a:off x="5753906" y="2743200"/>
              <a:ext cx="3280523" cy="52240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6" name="Google Shape;596;p33"/>
          <p:cNvGrpSpPr/>
          <p:nvPr/>
        </p:nvGrpSpPr>
        <p:grpSpPr>
          <a:xfrm>
            <a:off x="7315199" y="2486517"/>
            <a:ext cx="1752601" cy="1856883"/>
            <a:chOff x="9885639" y="63798"/>
            <a:chExt cx="2189701" cy="2333116"/>
          </a:xfrm>
        </p:grpSpPr>
        <p:pic>
          <p:nvPicPr>
            <p:cNvPr id="597" name="Google Shape;597;p33"/>
            <p:cNvPicPr preferRelativeResize="0"/>
            <p:nvPr/>
          </p:nvPicPr>
          <p:blipFill rotWithShape="1">
            <a:blip r:embed="rId5">
              <a:alphaModFix/>
            </a:blip>
            <a:srcRect b="4013" l="0" r="0" t="6203"/>
            <a:stretch/>
          </p:blipFill>
          <p:spPr>
            <a:xfrm>
              <a:off x="9927333" y="138433"/>
              <a:ext cx="2148007" cy="2258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8" name="Google Shape;598;p33"/>
            <p:cNvSpPr txBox="1"/>
            <p:nvPr/>
          </p:nvSpPr>
          <p:spPr>
            <a:xfrm>
              <a:off x="9885639" y="63798"/>
              <a:ext cx="1767187" cy="51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Tower Preparation</a:t>
              </a:r>
              <a:endPara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9" name="Google Shape;599;p33"/>
          <p:cNvSpPr txBox="1"/>
          <p:nvPr>
            <p:ph idx="4294967295" type="body"/>
          </p:nvPr>
        </p:nvSpPr>
        <p:spPr>
          <a:xfrm>
            <a:off x="2085526" y="6113609"/>
            <a:ext cx="6493928" cy="495628"/>
          </a:xfrm>
          <a:prstGeom prst="rect">
            <a:avLst/>
          </a:prstGeom>
          <a:noFill/>
          <a:ln>
            <a:noFill/>
          </a:ln>
        </p:spPr>
        <p:txBody>
          <a:bodyPr anchorCtr="0" anchor="t" bIns="21425" lIns="42850" spcFirstLastPara="1" rIns="42850" wrap="square" tIns="2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DD Generator: Pulsing generator needs repair over the summer</a:t>
            </a:r>
            <a:endParaRPr sz="16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4"/>
          <p:cNvSpPr txBox="1"/>
          <p:nvPr>
            <p:ph idx="4294967295" type="sldNum"/>
          </p:nvPr>
        </p:nvSpPr>
        <p:spPr>
          <a:xfrm>
            <a:off x="18068" y="6581164"/>
            <a:ext cx="304200" cy="276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21425" lIns="42850" spcFirstLastPara="1" rIns="42850" wrap="square" tIns="2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‹#›</a:t>
            </a:fld>
            <a:endParaRPr sz="1200"/>
          </a:p>
        </p:txBody>
      </p:sp>
      <p:sp>
        <p:nvSpPr>
          <p:cNvPr id="605" name="Google Shape;605;p34"/>
          <p:cNvSpPr txBox="1"/>
          <p:nvPr/>
        </p:nvSpPr>
        <p:spPr>
          <a:xfrm>
            <a:off x="255269" y="370759"/>
            <a:ext cx="8272212" cy="5077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A4001D"/>
                </a:solidFill>
                <a:latin typeface="Arial"/>
                <a:ea typeface="Arial"/>
                <a:cs typeface="Arial"/>
                <a:sym typeface="Arial"/>
              </a:rPr>
              <a:t>Conclusion … or just the start</a:t>
            </a:r>
            <a:endParaRPr b="1" sz="2400">
              <a:solidFill>
                <a:srgbClr val="A400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4"/>
          <p:cNvSpPr txBox="1"/>
          <p:nvPr/>
        </p:nvSpPr>
        <p:spPr>
          <a:xfrm>
            <a:off x="161744" y="1237200"/>
            <a:ext cx="9058455" cy="42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21425" lIns="42850" spcFirstLastPara="1" rIns="42850" wrap="square" tIns="2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Stay tuned for…</a:t>
            </a:r>
            <a:endParaRPr/>
          </a:p>
          <a:p>
            <a:pPr indent="-285750" lvl="0" marL="28575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 of Commissioning (Jul)</a:t>
            </a:r>
            <a:endParaRPr/>
          </a:p>
          <a:p>
            <a:pPr indent="-285750" lvl="0" marL="28575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 Run 1a (July – Oct)</a:t>
            </a:r>
            <a:endParaRPr/>
          </a:p>
          <a:p>
            <a:pPr indent="-285750" lvl="0" marL="28575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Full warmup for repairs &amp; enhancements</a:t>
            </a:r>
            <a:endParaRPr/>
          </a:p>
          <a:p>
            <a:pPr indent="-285750" lvl="0" marL="28575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 Run 1b</a:t>
            </a:r>
            <a:endParaRPr/>
          </a:p>
          <a:p>
            <a:pPr indent="-285750" lvl="0" marL="28575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Science Run 2</a:t>
            </a:r>
            <a:endParaRPr b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Plus…</a:t>
            </a:r>
            <a:endParaRPr/>
          </a:p>
          <a:p>
            <a:pPr indent="-285750" lvl="0" marL="28575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Detector characterization &amp; calibration from CUTE Tower Testing</a:t>
            </a:r>
            <a:endParaRPr/>
          </a:p>
          <a:p>
            <a:pPr indent="-285750" lvl="0" marL="285750" marR="0" rtl="0" algn="l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NEXUS HVeV runs &amp; Ge HV energy calibration </a:t>
            </a:r>
            <a:endParaRPr b="0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7" name="Google Shape;607;p34"/>
          <p:cNvPicPr preferRelativeResize="0"/>
          <p:nvPr/>
        </p:nvPicPr>
        <p:blipFill rotWithShape="1">
          <a:blip r:embed="rId3">
            <a:alphaModFix/>
          </a:blip>
          <a:srcRect b="0" l="11517" r="12353" t="0"/>
          <a:stretch/>
        </p:blipFill>
        <p:spPr>
          <a:xfrm>
            <a:off x="6771216" y="4504708"/>
            <a:ext cx="2148300" cy="2124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34"/>
          <p:cNvPicPr preferRelativeResize="0"/>
          <p:nvPr/>
        </p:nvPicPr>
        <p:blipFill rotWithShape="1">
          <a:blip r:embed="rId4">
            <a:alphaModFix/>
          </a:blip>
          <a:srcRect b="-35" l="9869" r="20693" t="-1"/>
          <a:stretch/>
        </p:blipFill>
        <p:spPr>
          <a:xfrm>
            <a:off x="6771215" y="1447800"/>
            <a:ext cx="2127049" cy="2307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"/>
          <p:cNvPicPr preferRelativeResize="0"/>
          <p:nvPr/>
        </p:nvPicPr>
        <p:blipFill rotWithShape="1">
          <a:blip r:embed="rId3">
            <a:alphaModFix/>
          </a:blip>
          <a:srcRect b="49792" l="0" r="0" t="0"/>
          <a:stretch/>
        </p:blipFill>
        <p:spPr>
          <a:xfrm>
            <a:off x="5038985" y="2542726"/>
            <a:ext cx="3762363" cy="17031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65" name="Google Shape;165;p4"/>
          <p:cNvSpPr txBox="1"/>
          <p:nvPr/>
        </p:nvSpPr>
        <p:spPr>
          <a:xfrm>
            <a:off x="454800" y="1256475"/>
            <a:ext cx="82344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C00000"/>
                </a:solidFill>
              </a:rPr>
              <a:t>Payload: </a:t>
            </a:r>
            <a:r>
              <a:rPr b="1" lang="en-US" sz="1800">
                <a:solidFill>
                  <a:srgbClr val="C00000"/>
                </a:solidFill>
              </a:rPr>
              <a:t>24 detectors (4 towers) </a:t>
            </a:r>
            <a:endParaRPr b="1" sz="1800">
              <a:solidFill>
                <a:srgbClr val="C0000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1600">
                <a:solidFill>
                  <a:srgbClr val="C00000"/>
                </a:solidFill>
              </a:rPr>
              <a:t>Some iZIP (Interleaved Z-sensitive Ionization &amp; Phonon),</a:t>
            </a:r>
            <a:endParaRPr b="1" sz="1600">
              <a:solidFill>
                <a:srgbClr val="C00000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US" sz="1600">
                <a:solidFill>
                  <a:srgbClr val="C00000"/>
                </a:solidFill>
              </a:rPr>
              <a:t>some HV (High Voltage, phonon-only)</a:t>
            </a:r>
            <a:r>
              <a:rPr b="1" lang="en-US" sz="1600">
                <a:solidFill>
                  <a:srgbClr val="C00000"/>
                </a:solidFill>
              </a:rPr>
              <a:t> </a:t>
            </a:r>
            <a:endParaRPr b="1" sz="1600">
              <a:solidFill>
                <a:srgbClr val="C00000"/>
              </a:solidFill>
            </a:endParaRPr>
          </a:p>
        </p:txBody>
      </p:sp>
      <p:sp>
        <p:nvSpPr>
          <p:cNvPr id="166" name="Google Shape;166;p4"/>
          <p:cNvSpPr txBox="1"/>
          <p:nvPr>
            <p:ph type="title"/>
          </p:nvPr>
        </p:nvSpPr>
        <p:spPr>
          <a:xfrm>
            <a:off x="28768" y="228600"/>
            <a:ext cx="86994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US" sz="2400">
                <a:solidFill>
                  <a:srgbClr val="800000"/>
                </a:solidFill>
              </a:rPr>
              <a:t>Complementary targets and technologies maximize coverage for low-mass WIMPs and electron-recoil DM</a:t>
            </a:r>
            <a:endParaRPr b="1"/>
          </a:p>
        </p:txBody>
      </p:sp>
      <p:sp>
        <p:nvSpPr>
          <p:cNvPr id="167" name="Google Shape;167;p4"/>
          <p:cNvSpPr txBox="1"/>
          <p:nvPr>
            <p:ph idx="12" type="sldNum"/>
          </p:nvPr>
        </p:nvSpPr>
        <p:spPr>
          <a:xfrm>
            <a:off x="8801347" y="6493661"/>
            <a:ext cx="3804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 sz="1200"/>
              <a:t>4</a:t>
            </a:r>
            <a:endParaRPr/>
          </a:p>
        </p:txBody>
      </p:sp>
      <p:pic>
        <p:nvPicPr>
          <p:cNvPr id="168" name="Google Shape;16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2324" y="14838"/>
            <a:ext cx="1295400" cy="77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8138" y="4565624"/>
            <a:ext cx="6792825" cy="217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"/>
          <p:cNvPicPr preferRelativeResize="0"/>
          <p:nvPr/>
        </p:nvPicPr>
        <p:blipFill rotWithShape="1">
          <a:blip r:embed="rId3">
            <a:alphaModFix/>
          </a:blip>
          <a:srcRect b="0" l="0" r="0" t="49792"/>
          <a:stretch/>
        </p:blipFill>
        <p:spPr>
          <a:xfrm>
            <a:off x="174075" y="2418850"/>
            <a:ext cx="4035931" cy="182705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4663e1f5e_1_31"/>
          <p:cNvSpPr txBox="1"/>
          <p:nvPr>
            <p:ph type="title"/>
          </p:nvPr>
        </p:nvSpPr>
        <p:spPr>
          <a:xfrm>
            <a:off x="28768" y="228600"/>
            <a:ext cx="86994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US" sz="2400">
                <a:solidFill>
                  <a:srgbClr val="800000"/>
                </a:solidFill>
              </a:rPr>
              <a:t>Complementary targets and technologies maximize coverage for low-mass WIMPs and electron-recoil DM</a:t>
            </a:r>
            <a:endParaRPr b="1"/>
          </a:p>
        </p:txBody>
      </p:sp>
      <p:sp>
        <p:nvSpPr>
          <p:cNvPr id="177" name="Google Shape;177;g3e4663e1f5e_1_31"/>
          <p:cNvSpPr txBox="1"/>
          <p:nvPr>
            <p:ph idx="12" type="sldNum"/>
          </p:nvPr>
        </p:nvSpPr>
        <p:spPr>
          <a:xfrm>
            <a:off x="8801347" y="6493661"/>
            <a:ext cx="380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 sz="1200"/>
              <a:t>5</a:t>
            </a:r>
            <a:endParaRPr/>
          </a:p>
        </p:txBody>
      </p:sp>
      <p:pic>
        <p:nvPicPr>
          <p:cNvPr id="178" name="Google Shape;178;g3e4663e1f5e_1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2324" y="14838"/>
            <a:ext cx="1295400" cy="77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e4663e1f5e_1_31"/>
          <p:cNvPicPr preferRelativeResize="0"/>
          <p:nvPr/>
        </p:nvPicPr>
        <p:blipFill rotWithShape="1">
          <a:blip r:embed="rId4">
            <a:alphaModFix/>
          </a:blip>
          <a:srcRect b="0" l="0" r="8742" t="0"/>
          <a:stretch/>
        </p:blipFill>
        <p:spPr>
          <a:xfrm>
            <a:off x="5463052" y="4047125"/>
            <a:ext cx="2993825" cy="26956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g3e4663e1f5e_1_31"/>
          <p:cNvGrpSpPr/>
          <p:nvPr/>
        </p:nvGrpSpPr>
        <p:grpSpPr>
          <a:xfrm>
            <a:off x="48849" y="1122631"/>
            <a:ext cx="3259006" cy="2694922"/>
            <a:chOff x="33350" y="4032525"/>
            <a:chExt cx="3054650" cy="2525700"/>
          </a:xfrm>
        </p:grpSpPr>
        <p:pic>
          <p:nvPicPr>
            <p:cNvPr id="181" name="Google Shape;181;g3e4663e1f5e_1_31"/>
            <p:cNvPicPr preferRelativeResize="0"/>
            <p:nvPr/>
          </p:nvPicPr>
          <p:blipFill rotWithShape="1">
            <a:blip r:embed="rId5">
              <a:alphaModFix/>
            </a:blip>
            <a:srcRect b="0" l="0" r="8534" t="0"/>
            <a:stretch/>
          </p:blipFill>
          <p:spPr>
            <a:xfrm>
              <a:off x="33350" y="4032525"/>
              <a:ext cx="2987974" cy="2525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g3e4663e1f5e_1_31"/>
            <p:cNvSpPr/>
            <p:nvPr/>
          </p:nvSpPr>
          <p:spPr>
            <a:xfrm>
              <a:off x="2973700" y="4097100"/>
              <a:ext cx="114300" cy="209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7550" lIns="97550" spcFirstLastPara="1" rIns="97550" wrap="square" tIns="975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94"/>
            </a:p>
          </p:txBody>
        </p:sp>
      </p:grpSp>
      <p:pic>
        <p:nvPicPr>
          <p:cNvPr id="183" name="Google Shape;183;g3e4663e1f5e_1_31"/>
          <p:cNvPicPr preferRelativeResize="0"/>
          <p:nvPr/>
        </p:nvPicPr>
        <p:blipFill rotWithShape="1">
          <a:blip r:embed="rId6">
            <a:alphaModFix/>
          </a:blip>
          <a:srcRect b="0" l="0" r="7715" t="0"/>
          <a:stretch/>
        </p:blipFill>
        <p:spPr>
          <a:xfrm>
            <a:off x="1925050" y="4047125"/>
            <a:ext cx="3068785" cy="2694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g3e4663e1f5e_1_31"/>
          <p:cNvGrpSpPr/>
          <p:nvPr/>
        </p:nvGrpSpPr>
        <p:grpSpPr>
          <a:xfrm>
            <a:off x="3277825" y="1303775"/>
            <a:ext cx="2953373" cy="2393825"/>
            <a:chOff x="3430225" y="1303775"/>
            <a:chExt cx="2953373" cy="2393825"/>
          </a:xfrm>
        </p:grpSpPr>
        <p:pic>
          <p:nvPicPr>
            <p:cNvPr id="185" name="Google Shape;185;g3e4663e1f5e_1_31"/>
            <p:cNvPicPr preferRelativeResize="0"/>
            <p:nvPr/>
          </p:nvPicPr>
          <p:blipFill rotWithShape="1">
            <a:blip r:embed="rId7">
              <a:alphaModFix/>
            </a:blip>
            <a:srcRect b="0" l="0" r="7604" t="0"/>
            <a:stretch/>
          </p:blipFill>
          <p:spPr>
            <a:xfrm>
              <a:off x="3430225" y="1303775"/>
              <a:ext cx="2886749" cy="2393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g3e4663e1f5e_1_31"/>
            <p:cNvSpPr/>
            <p:nvPr/>
          </p:nvSpPr>
          <p:spPr>
            <a:xfrm>
              <a:off x="6233898" y="1384550"/>
              <a:ext cx="149700" cy="204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7550" lIns="97550" spcFirstLastPara="1" rIns="97550" wrap="square" tIns="975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94"/>
            </a:p>
          </p:txBody>
        </p:sp>
      </p:grpSp>
      <p:grpSp>
        <p:nvGrpSpPr>
          <p:cNvPr id="187" name="Google Shape;187;g3e4663e1f5e_1_31"/>
          <p:cNvGrpSpPr/>
          <p:nvPr/>
        </p:nvGrpSpPr>
        <p:grpSpPr>
          <a:xfrm>
            <a:off x="6188157" y="1308324"/>
            <a:ext cx="2993829" cy="2457985"/>
            <a:chOff x="6304450" y="1349350"/>
            <a:chExt cx="2877298" cy="2362312"/>
          </a:xfrm>
        </p:grpSpPr>
        <p:pic>
          <p:nvPicPr>
            <p:cNvPr id="188" name="Google Shape;188;g3e4663e1f5e_1_3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304450" y="1349350"/>
              <a:ext cx="2823274" cy="23623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g3e4663e1f5e_1_31"/>
            <p:cNvSpPr/>
            <p:nvPr/>
          </p:nvSpPr>
          <p:spPr>
            <a:xfrm>
              <a:off x="9032048" y="1384550"/>
              <a:ext cx="149700" cy="2044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01500" lIns="101500" spcFirstLastPara="1" rIns="101500" wrap="square" tIns="1015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54"/>
            </a:p>
          </p:txBody>
        </p:sp>
      </p:grpSp>
      <p:sp>
        <p:nvSpPr>
          <p:cNvPr id="190" name="Google Shape;190;g3e4663e1f5e_1_31"/>
          <p:cNvSpPr txBox="1"/>
          <p:nvPr/>
        </p:nvSpPr>
        <p:spPr>
          <a:xfrm>
            <a:off x="48850" y="64761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arXiv:2203.08463</a:t>
            </a:r>
            <a:endParaRPr sz="1200"/>
          </a:p>
        </p:txBody>
      </p:sp>
      <p:sp>
        <p:nvSpPr>
          <p:cNvPr id="191" name="Google Shape;191;g3e4663e1f5e_1_31"/>
          <p:cNvSpPr txBox="1"/>
          <p:nvPr/>
        </p:nvSpPr>
        <p:spPr>
          <a:xfrm>
            <a:off x="5463050" y="2739400"/>
            <a:ext cx="43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F68BF"/>
                </a:solidFill>
              </a:rPr>
              <a:t>Si</a:t>
            </a:r>
            <a:endParaRPr sz="900">
              <a:solidFill>
                <a:srgbClr val="2F68BF"/>
              </a:solidFill>
            </a:endParaRPr>
          </a:p>
        </p:txBody>
      </p:sp>
      <p:sp>
        <p:nvSpPr>
          <p:cNvPr id="192" name="Google Shape;192;g3e4663e1f5e_1_31"/>
          <p:cNvSpPr txBox="1"/>
          <p:nvPr/>
        </p:nvSpPr>
        <p:spPr>
          <a:xfrm>
            <a:off x="7907800" y="2561600"/>
            <a:ext cx="43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F68BF"/>
                </a:solidFill>
              </a:rPr>
              <a:t>Si</a:t>
            </a:r>
            <a:endParaRPr sz="900">
              <a:solidFill>
                <a:srgbClr val="2F68BF"/>
              </a:solidFill>
            </a:endParaRPr>
          </a:p>
        </p:txBody>
      </p:sp>
      <p:sp>
        <p:nvSpPr>
          <p:cNvPr id="193" name="Google Shape;193;g3e4663e1f5e_1_31"/>
          <p:cNvSpPr txBox="1"/>
          <p:nvPr/>
        </p:nvSpPr>
        <p:spPr>
          <a:xfrm>
            <a:off x="6618750" y="4942850"/>
            <a:ext cx="43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F68BF"/>
                </a:solidFill>
              </a:rPr>
              <a:t>Si</a:t>
            </a:r>
            <a:endParaRPr sz="900">
              <a:solidFill>
                <a:srgbClr val="2F68BF"/>
              </a:solidFill>
            </a:endParaRPr>
          </a:p>
        </p:txBody>
      </p:sp>
      <p:sp>
        <p:nvSpPr>
          <p:cNvPr id="194" name="Google Shape;194;g3e4663e1f5e_1_31"/>
          <p:cNvSpPr txBox="1"/>
          <p:nvPr/>
        </p:nvSpPr>
        <p:spPr>
          <a:xfrm>
            <a:off x="2967500" y="4987300"/>
            <a:ext cx="43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F68BF"/>
                </a:solidFill>
              </a:rPr>
              <a:t>Si</a:t>
            </a:r>
            <a:endParaRPr sz="900">
              <a:solidFill>
                <a:srgbClr val="2F68BF"/>
              </a:solidFill>
            </a:endParaRPr>
          </a:p>
        </p:txBody>
      </p:sp>
      <p:sp>
        <p:nvSpPr>
          <p:cNvPr id="195" name="Google Shape;195;g3e4663e1f5e_1_31"/>
          <p:cNvSpPr txBox="1"/>
          <p:nvPr/>
        </p:nvSpPr>
        <p:spPr>
          <a:xfrm>
            <a:off x="3094500" y="5393700"/>
            <a:ext cx="43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CC0000"/>
                </a:solidFill>
              </a:rPr>
              <a:t>Ge</a:t>
            </a:r>
            <a:endParaRPr sz="900">
              <a:solidFill>
                <a:srgbClr val="CC0000"/>
              </a:solidFill>
            </a:endParaRPr>
          </a:p>
        </p:txBody>
      </p:sp>
      <p:sp>
        <p:nvSpPr>
          <p:cNvPr id="196" name="Google Shape;196;g3e4663e1f5e_1_31"/>
          <p:cNvSpPr txBox="1"/>
          <p:nvPr/>
        </p:nvSpPr>
        <p:spPr>
          <a:xfrm>
            <a:off x="6567950" y="5361950"/>
            <a:ext cx="43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CC0000"/>
                </a:solidFill>
              </a:rPr>
              <a:t>Ge</a:t>
            </a:r>
            <a:endParaRPr sz="900">
              <a:solidFill>
                <a:srgbClr val="CC0000"/>
              </a:solidFill>
            </a:endParaRPr>
          </a:p>
        </p:txBody>
      </p:sp>
      <p:sp>
        <p:nvSpPr>
          <p:cNvPr id="197" name="Google Shape;197;g3e4663e1f5e_1_31"/>
          <p:cNvSpPr txBox="1"/>
          <p:nvPr/>
        </p:nvSpPr>
        <p:spPr>
          <a:xfrm>
            <a:off x="4459750" y="2790200"/>
            <a:ext cx="43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CC0000"/>
                </a:solidFill>
              </a:rPr>
              <a:t>Ge</a:t>
            </a:r>
            <a:endParaRPr sz="900">
              <a:solidFill>
                <a:srgbClr val="CC0000"/>
              </a:solidFill>
            </a:endParaRPr>
          </a:p>
        </p:txBody>
      </p:sp>
      <p:sp>
        <p:nvSpPr>
          <p:cNvPr id="198" name="Google Shape;198;g3e4663e1f5e_1_31"/>
          <p:cNvSpPr txBox="1"/>
          <p:nvPr/>
        </p:nvSpPr>
        <p:spPr>
          <a:xfrm>
            <a:off x="8161800" y="2752100"/>
            <a:ext cx="438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CC0000"/>
                </a:solidFill>
              </a:rPr>
              <a:t>Ge</a:t>
            </a:r>
            <a:endParaRPr sz="900">
              <a:solidFill>
                <a:srgbClr val="CC0000"/>
              </a:solidFill>
            </a:endParaRPr>
          </a:p>
        </p:txBody>
      </p:sp>
      <p:sp>
        <p:nvSpPr>
          <p:cNvPr id="199" name="Google Shape;199;g3e4663e1f5e_1_31"/>
          <p:cNvSpPr txBox="1"/>
          <p:nvPr/>
        </p:nvSpPr>
        <p:spPr>
          <a:xfrm>
            <a:off x="7832325" y="4458325"/>
            <a:ext cx="731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2"/>
                </a:solidFill>
              </a:rPr>
              <a:t>laboratory constraints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200" name="Google Shape;200;g3e4663e1f5e_1_31"/>
          <p:cNvSpPr txBox="1"/>
          <p:nvPr/>
        </p:nvSpPr>
        <p:spPr>
          <a:xfrm>
            <a:off x="6047375" y="4458325"/>
            <a:ext cx="1009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999999"/>
                </a:solidFill>
              </a:rPr>
              <a:t>disfavoured by astrophysics</a:t>
            </a:r>
            <a:endParaRPr b="1" sz="800">
              <a:solidFill>
                <a:srgbClr val="999999"/>
              </a:solidFill>
            </a:endParaRPr>
          </a:p>
        </p:txBody>
      </p:sp>
      <p:sp>
        <p:nvSpPr>
          <p:cNvPr id="201" name="Google Shape;201;g3e4663e1f5e_1_31"/>
          <p:cNvSpPr txBox="1"/>
          <p:nvPr/>
        </p:nvSpPr>
        <p:spPr>
          <a:xfrm>
            <a:off x="5875025" y="5812800"/>
            <a:ext cx="1533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">
                <a:solidFill>
                  <a:srgbClr val="783F04"/>
                </a:solidFill>
              </a:rPr>
              <a:t>favoured by stellar cooling</a:t>
            </a:r>
            <a:endParaRPr b="1" sz="700">
              <a:solidFill>
                <a:srgbClr val="783F04"/>
              </a:solidFill>
            </a:endParaRPr>
          </a:p>
        </p:txBody>
      </p:sp>
      <p:sp>
        <p:nvSpPr>
          <p:cNvPr id="202" name="Google Shape;202;g3e4663e1f5e_1_31"/>
          <p:cNvSpPr txBox="1"/>
          <p:nvPr/>
        </p:nvSpPr>
        <p:spPr>
          <a:xfrm>
            <a:off x="509275" y="3087900"/>
            <a:ext cx="1415700" cy="415500"/>
          </a:xfrm>
          <a:prstGeom prst="rect">
            <a:avLst/>
          </a:prstGeom>
          <a:solidFill>
            <a:srgbClr val="E9E1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A64D79"/>
                </a:solidFill>
              </a:rPr>
              <a:t>neutrino fog</a:t>
            </a:r>
            <a:endParaRPr sz="1500">
              <a:solidFill>
                <a:srgbClr val="A64D79"/>
              </a:solidFill>
            </a:endParaRPr>
          </a:p>
        </p:txBody>
      </p:sp>
      <p:sp>
        <p:nvSpPr>
          <p:cNvPr id="203" name="Google Shape;203;g3e4663e1f5e_1_31"/>
          <p:cNvSpPr txBox="1"/>
          <p:nvPr/>
        </p:nvSpPr>
        <p:spPr>
          <a:xfrm rot="1357659">
            <a:off x="526681" y="2622210"/>
            <a:ext cx="2379785" cy="2924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accent5"/>
                </a:solidFill>
              </a:rPr>
              <a:t>see 1 neutrino </a:t>
            </a:r>
            <a:endParaRPr sz="70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031" y="2299774"/>
            <a:ext cx="9144000" cy="369689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5"/>
          <p:cNvSpPr txBox="1"/>
          <p:nvPr/>
        </p:nvSpPr>
        <p:spPr>
          <a:xfrm>
            <a:off x="6963078" y="3388804"/>
            <a:ext cx="1731750" cy="30075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Utility Drift with Radon Reduction System </a:t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"/>
          <p:cNvSpPr txBox="1"/>
          <p:nvPr/>
        </p:nvSpPr>
        <p:spPr>
          <a:xfrm>
            <a:off x="5846241" y="2596795"/>
            <a:ext cx="1995938" cy="45525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Low Radon Clean Room for component assembly</a:t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5"/>
          <p:cNvSpPr txBox="1"/>
          <p:nvPr/>
        </p:nvSpPr>
        <p:spPr>
          <a:xfrm>
            <a:off x="102595" y="2588883"/>
            <a:ext cx="2179658" cy="643517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E-Tank provides 50K cooling, houses Electronics, supports Calibration System</a:t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5"/>
          <p:cNvSpPr txBox="1"/>
          <p:nvPr/>
        </p:nvSpPr>
        <p:spPr>
          <a:xfrm>
            <a:off x="400756" y="5243295"/>
            <a:ext cx="1247438" cy="30075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DAQ </a:t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5"/>
          <p:cNvSpPr txBox="1"/>
          <p:nvPr/>
        </p:nvSpPr>
        <p:spPr>
          <a:xfrm>
            <a:off x="4776642" y="4768180"/>
            <a:ext cx="2186438" cy="227625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Dilution Refrigerator</a:t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"/>
          <p:cNvSpPr txBox="1"/>
          <p:nvPr/>
        </p:nvSpPr>
        <p:spPr>
          <a:xfrm>
            <a:off x="4167220" y="5215367"/>
            <a:ext cx="2151134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Copper Cryostat enclosing Detector Towers</a:t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5"/>
          <p:cNvSpPr txBox="1"/>
          <p:nvPr/>
        </p:nvSpPr>
        <p:spPr>
          <a:xfrm>
            <a:off x="2494409" y="5504867"/>
            <a:ext cx="2642063" cy="300750"/>
          </a:xfrm>
          <a:prstGeom prst="rect">
            <a:avLst/>
          </a:prstGeom>
          <a:noFill/>
          <a:ln>
            <a:noFill/>
          </a:ln>
        </p:spPr>
        <p:txBody>
          <a:bodyPr anchorCtr="0" anchor="t" bIns="57150" lIns="57150" spcFirstLastPara="1" rIns="57150" wrap="square" tIns="571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Background Shield</a:t>
            </a:r>
            <a:endParaRPr sz="11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7" name="Google Shape;217;p5"/>
          <p:cNvCxnSpPr/>
          <p:nvPr/>
        </p:nvCxnSpPr>
        <p:spPr>
          <a:xfrm rot="10800000">
            <a:off x="2619479" y="4695271"/>
            <a:ext cx="646485" cy="809597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cxnSp>
      <p:cxnSp>
        <p:nvCxnSpPr>
          <p:cNvPr id="218" name="Google Shape;218;p5"/>
          <p:cNvCxnSpPr>
            <a:stCxn id="215" idx="1"/>
          </p:cNvCxnSpPr>
          <p:nvPr/>
        </p:nvCxnSpPr>
        <p:spPr>
          <a:xfrm rot="10800000">
            <a:off x="2993620" y="4295267"/>
            <a:ext cx="1173600" cy="12096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cxnSp>
      <p:cxnSp>
        <p:nvCxnSpPr>
          <p:cNvPr id="219" name="Google Shape;219;p5"/>
          <p:cNvCxnSpPr>
            <a:stCxn id="214" idx="1"/>
          </p:cNvCxnSpPr>
          <p:nvPr/>
        </p:nvCxnSpPr>
        <p:spPr>
          <a:xfrm rot="10800000">
            <a:off x="3815442" y="3851193"/>
            <a:ext cx="961200" cy="1030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</p:cxnSp>
      <p:cxnSp>
        <p:nvCxnSpPr>
          <p:cNvPr id="220" name="Google Shape;220;p5"/>
          <p:cNvCxnSpPr>
            <a:stCxn id="212" idx="2"/>
          </p:cNvCxnSpPr>
          <p:nvPr/>
        </p:nvCxnSpPr>
        <p:spPr>
          <a:xfrm>
            <a:off x="1192424" y="3232400"/>
            <a:ext cx="722400" cy="10149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21" name="Google Shape;221;p5"/>
          <p:cNvSpPr txBox="1"/>
          <p:nvPr>
            <p:ph type="title"/>
          </p:nvPr>
        </p:nvSpPr>
        <p:spPr>
          <a:xfrm>
            <a:off x="400050" y="114300"/>
            <a:ext cx="8001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001E"/>
              </a:buClr>
              <a:buSzPct val="50926"/>
              <a:buNone/>
            </a:pPr>
            <a:r>
              <a:rPr b="1" lang="en-US" sz="2400" cap="none"/>
              <a:t>SuperCDMS SNOLAB experiment layout in Ladder Lab</a:t>
            </a:r>
            <a:endParaRPr b="1" sz="2400" cap="none"/>
          </a:p>
        </p:txBody>
      </p:sp>
      <p:sp>
        <p:nvSpPr>
          <p:cNvPr id="222" name="Google Shape;222;p5"/>
          <p:cNvSpPr txBox="1"/>
          <p:nvPr>
            <p:ph idx="12" type="sldNum"/>
          </p:nvPr>
        </p:nvSpPr>
        <p:spPr>
          <a:xfrm>
            <a:off x="8801347" y="6493661"/>
            <a:ext cx="38040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 sz="1200"/>
              <a:t>6</a:t>
            </a:r>
            <a:endParaRPr/>
          </a:p>
        </p:txBody>
      </p:sp>
      <p:pic>
        <p:nvPicPr>
          <p:cNvPr id="223" name="Google Shape;22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2324" y="14838"/>
            <a:ext cx="1295400" cy="77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"/>
          <p:cNvSpPr txBox="1"/>
          <p:nvPr>
            <p:ph type="title"/>
          </p:nvPr>
        </p:nvSpPr>
        <p:spPr>
          <a:xfrm>
            <a:off x="451822" y="237566"/>
            <a:ext cx="8103569" cy="7530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SuperCDMS SNOLAB commissioning underway,</a:t>
            </a:r>
            <a:br>
              <a:rPr lang="en-US"/>
            </a:br>
            <a:r>
              <a:rPr lang="en-US"/>
              <a:t>first Science Run coming later this year!</a:t>
            </a:r>
            <a:endParaRPr/>
          </a:p>
        </p:txBody>
      </p:sp>
      <p:sp>
        <p:nvSpPr>
          <p:cNvPr id="230" name="Google Shape;230;p6"/>
          <p:cNvSpPr txBox="1"/>
          <p:nvPr>
            <p:ph idx="4294967295" type="body"/>
          </p:nvPr>
        </p:nvSpPr>
        <p:spPr>
          <a:xfrm>
            <a:off x="228600" y="1600200"/>
            <a:ext cx="8686800" cy="43279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342900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Commissioning milestones completed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Path to Science Run (SR) 1a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Path from SR 1a to 1b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Updated sensitivity projections &amp; long-range publications plan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/>
              <a:t>Other SuperCDMS activities</a:t>
            </a:r>
            <a:endParaRPr/>
          </a:p>
          <a:p>
            <a:pPr indent="-342900" lvl="1" marL="80010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Improved event reconstruction with Machine Learning</a:t>
            </a:r>
            <a:endParaRPr/>
          </a:p>
          <a:p>
            <a:pPr indent="-342900" lvl="1" marL="8001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HVeV program</a:t>
            </a:r>
            <a:endParaRPr/>
          </a:p>
          <a:p>
            <a:pPr indent="-342900" lvl="1" marL="8001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Data analysis from CUTE HV Tower Testing</a:t>
            </a:r>
            <a:endParaRPr/>
          </a:p>
          <a:p>
            <a:pPr indent="-342900" lvl="1" marL="8001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/>
              <a:t>NEXUS program</a:t>
            </a:r>
            <a:endParaRPr/>
          </a:p>
        </p:txBody>
      </p:sp>
      <p:sp>
        <p:nvSpPr>
          <p:cNvPr id="231" name="Google Shape;231;p6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7"/>
          <p:cNvSpPr txBox="1"/>
          <p:nvPr>
            <p:ph type="title"/>
          </p:nvPr>
        </p:nvSpPr>
        <p:spPr>
          <a:xfrm>
            <a:off x="451822" y="237566"/>
            <a:ext cx="8103569" cy="7530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SuperCDMS SNOLAB commissioning underway,</a:t>
            </a:r>
            <a:br>
              <a:rPr lang="en-US"/>
            </a:br>
            <a:r>
              <a:rPr lang="en-US"/>
              <a:t>first Science Run coming later this year!</a:t>
            </a:r>
            <a:endParaRPr/>
          </a:p>
        </p:txBody>
      </p:sp>
      <p:sp>
        <p:nvSpPr>
          <p:cNvPr id="238" name="Google Shape;238;p7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239" name="Google Shape;23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321" y="1524000"/>
            <a:ext cx="8382000" cy="43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7"/>
          <p:cNvSpPr/>
          <p:nvPr/>
        </p:nvSpPr>
        <p:spPr>
          <a:xfrm>
            <a:off x="6705600" y="3962400"/>
            <a:ext cx="152400" cy="1143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7700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7"/>
          <p:cNvSpPr txBox="1"/>
          <p:nvPr/>
        </p:nvSpPr>
        <p:spPr>
          <a:xfrm>
            <a:off x="6477000" y="5105400"/>
            <a:ext cx="62388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FC48D"/>
                </a:solidFill>
                <a:latin typeface="Arial"/>
                <a:ea typeface="Arial"/>
                <a:cs typeface="Arial"/>
                <a:sym typeface="Arial"/>
              </a:rPr>
              <a:t>NOW</a:t>
            </a:r>
            <a:endParaRPr b="1" sz="1400">
              <a:solidFill>
                <a:srgbClr val="FFC4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7"/>
          <p:cNvSpPr txBox="1"/>
          <p:nvPr/>
        </p:nvSpPr>
        <p:spPr>
          <a:xfrm>
            <a:off x="8488434" y="3713783"/>
            <a:ext cx="3642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FFC48D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 b="1" sz="1400">
              <a:solidFill>
                <a:srgbClr val="FFC48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 txBox="1"/>
          <p:nvPr>
            <p:ph idx="12" type="sldNum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72000" spcFirstLastPara="1" rIns="72000" wrap="square" tIns="576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248" name="Google Shape;248;p8"/>
          <p:cNvSpPr txBox="1"/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2400"/>
              <a:buFont typeface="Arial"/>
              <a:buNone/>
            </a:pPr>
            <a:r>
              <a:rPr lang="en-US"/>
              <a:t>Installation &amp; Integration milestones completed</a:t>
            </a:r>
            <a:endParaRPr/>
          </a:p>
        </p:txBody>
      </p:sp>
      <p:sp>
        <p:nvSpPr>
          <p:cNvPr id="249" name="Google Shape;249;p8"/>
          <p:cNvSpPr txBox="1"/>
          <p:nvPr/>
        </p:nvSpPr>
        <p:spPr>
          <a:xfrm>
            <a:off x="0" y="5105400"/>
            <a:ext cx="8744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rmAutofit/>
          </a:bodyPr>
          <a:lstStyle/>
          <a:p>
            <a:pPr indent="-285750" lvl="0" marL="41275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lang="en-US" sz="1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Cryostat C-stem &amp; E-stems installed and aligned: </a:t>
            </a:r>
            <a:r>
              <a:rPr b="1" lang="en-US" sz="1600">
                <a:solidFill>
                  <a:srgbClr val="38761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Completed Jul 17, 2025</a:t>
            </a:r>
            <a:endParaRPr/>
          </a:p>
          <a:p>
            <a:pPr indent="-285750" lvl="0" marL="412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lang="en-US" sz="1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Dilution fridge ready for installation with cryostat: </a:t>
            </a:r>
            <a:r>
              <a:rPr b="1" lang="en-US" sz="1600">
                <a:solidFill>
                  <a:srgbClr val="38761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Completed Aug 19, 2025</a:t>
            </a:r>
            <a:endParaRPr b="0" sz="160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-285750" lvl="0" marL="41275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lang="en-US" sz="160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GW3 review completed: </a:t>
            </a:r>
            <a:r>
              <a:rPr b="1" lang="en-US" sz="1600">
                <a:solidFill>
                  <a:srgbClr val="38761D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Completed Sep 11, 2025</a:t>
            </a:r>
            <a:endParaRPr/>
          </a:p>
        </p:txBody>
      </p:sp>
      <p:sp>
        <p:nvSpPr>
          <p:cNvPr id="250" name="Google Shape;250;p8"/>
          <p:cNvSpPr txBox="1"/>
          <p:nvPr>
            <p:ph idx="1" type="body"/>
          </p:nvPr>
        </p:nvSpPr>
        <p:spPr>
          <a:xfrm>
            <a:off x="152400" y="1750892"/>
            <a:ext cx="3810000" cy="50655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1600"/>
              <a:t>Summer 2025: detector towers installed in “SNOBOX”</a:t>
            </a:r>
            <a:endParaRPr/>
          </a:p>
        </p:txBody>
      </p:sp>
      <p:pic>
        <p:nvPicPr>
          <p:cNvPr id="251" name="Google Shape;25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1828800"/>
            <a:ext cx="4343468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uperCDMS SNOLAB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Blank">
  <a:themeElements>
    <a:clrScheme name="SLAC_RevisedPalette_2012">
      <a:dk1>
        <a:srgbClr val="000000"/>
      </a:dk1>
      <a:lt1>
        <a:srgbClr val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2016-06-21T15:01:00Z</dcterms:created>
  <dc:creator>kfouts</dc:creator>
</cp:coreProperties>
</file>