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9ae0379d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e9ae0379d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e9ae0379df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e9ae0379df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e9ae0379df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e9ae0379df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9ae0379df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9ae0379d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e9ae0379d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e9ae0379d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9ae0379df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e9ae0379df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e9ae0379df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e9ae0379d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e9ae0379df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e9ae0379df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9ae0379df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e9ae0379df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9ae0379d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e9ae0379d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e9ae0379df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e9ae0379d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350725" y="649025"/>
            <a:ext cx="82677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Directional DM detectors: 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anisotropic scintillating crystals with CCDs </a:t>
            </a:r>
            <a:endParaRPr sz="330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328125" y="2132761"/>
            <a:ext cx="6882600" cy="18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SNOLAB User Meeting, May 2026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Miriam Diamond</a:t>
            </a:r>
            <a:r>
              <a:rPr lang="en"/>
              <a:t> &amp; Yonatan Kahn (University of Toronto),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Brandon Roach &amp; Daniel Baxter &amp; Alex Drlica-Wagner (Fermilab),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Nora Hoch &amp; Dane Johnson &amp; Danna Freedman &amp; Lindley Winslow (MIT),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Benjamin Lillard &amp; Carlos Blanco (Penn State)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 b="0" l="0" r="0" t="2095"/>
          <a:stretch/>
        </p:blipFill>
        <p:spPr>
          <a:xfrm>
            <a:off x="4872200" y="3700200"/>
            <a:ext cx="2238225" cy="5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4">
            <a:alphaModFix/>
          </a:blip>
          <a:srcRect b="0" l="0" r="0" t="2095"/>
          <a:stretch/>
        </p:blipFill>
        <p:spPr>
          <a:xfrm>
            <a:off x="7156775" y="3700200"/>
            <a:ext cx="1699200" cy="5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2836" y="4314115"/>
            <a:ext cx="2233234" cy="56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13"/>
          <p:cNvGrpSpPr/>
          <p:nvPr/>
        </p:nvGrpSpPr>
        <p:grpSpPr>
          <a:xfrm>
            <a:off x="7156694" y="4287658"/>
            <a:ext cx="1676673" cy="566339"/>
            <a:chOff x="-2097675" y="785800"/>
            <a:chExt cx="3812354" cy="1357150"/>
          </a:xfrm>
        </p:grpSpPr>
        <p:pic>
          <p:nvPicPr>
            <p:cNvPr id="134" name="Google Shape;134;p13"/>
            <p:cNvPicPr preferRelativeResize="0"/>
            <p:nvPr/>
          </p:nvPicPr>
          <p:blipFill rotWithShape="1">
            <a:blip r:embed="rId6">
              <a:alphaModFix/>
            </a:blip>
            <a:srcRect b="59127" l="0" r="0" t="0"/>
            <a:stretch/>
          </p:blipFill>
          <p:spPr>
            <a:xfrm>
              <a:off x="-2097675" y="785800"/>
              <a:ext cx="3800475" cy="988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3"/>
            <p:cNvPicPr preferRelativeResize="0"/>
            <p:nvPr/>
          </p:nvPicPr>
          <p:blipFill rotWithShape="1">
            <a:blip r:embed="rId6">
              <a:alphaModFix/>
            </a:blip>
            <a:srcRect b="0" l="0" r="0" t="82813"/>
            <a:stretch/>
          </p:blipFill>
          <p:spPr>
            <a:xfrm>
              <a:off x="-2085796" y="1727150"/>
              <a:ext cx="3800475" cy="415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/>
          <p:nvPr>
            <p:ph type="title"/>
          </p:nvPr>
        </p:nvSpPr>
        <p:spPr>
          <a:xfrm>
            <a:off x="509050" y="428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detector setup</a:t>
            </a:r>
            <a:endParaRPr/>
          </a:p>
        </p:txBody>
      </p:sp>
      <p:sp>
        <p:nvSpPr>
          <p:cNvPr id="213" name="Google Shape;213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50" y="1223975"/>
            <a:ext cx="8379500" cy="36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/>
          <p:nvPr>
            <p:ph type="title"/>
          </p:nvPr>
        </p:nvSpPr>
        <p:spPr>
          <a:xfrm>
            <a:off x="415275" y="3762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paper</a:t>
            </a:r>
            <a:endParaRPr/>
          </a:p>
        </p:txBody>
      </p:sp>
      <p:sp>
        <p:nvSpPr>
          <p:cNvPr id="220" name="Google Shape;220;p23"/>
          <p:cNvSpPr txBox="1"/>
          <p:nvPr>
            <p:ph idx="1" type="body"/>
          </p:nvPr>
        </p:nvSpPr>
        <p:spPr>
          <a:xfrm>
            <a:off x="367750" y="1228275"/>
            <a:ext cx="7949700" cy="35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</a:t>
            </a:r>
            <a:r>
              <a:rPr lang="en" sz="2000"/>
              <a:t>election &amp; preparation of organic scintillator target crystals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Skipper CCD calibration &amp; response to near-UV scintillation light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Direct measurement of spectral shape of the crystal scintillation light using CCDs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Measurement of crystal’s a</a:t>
            </a:r>
            <a:r>
              <a:rPr lang="en" sz="2000"/>
              <a:t>n</a:t>
            </a:r>
            <a:r>
              <a:rPr lang="en" sz="2000"/>
              <a:t>isotropy to scintillation production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Prototype detector design integrating these components, to be deployed underground at MINOS@Fermilab this summer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Sensitivity projections for DM-electron scattering, for the various phases of a </a:t>
            </a:r>
            <a:r>
              <a:rPr lang="en" sz="2000"/>
              <a:t>full</a:t>
            </a:r>
            <a:r>
              <a:rPr lang="en" sz="2000"/>
              <a:t> experiment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Eventually, run in SNOLAB</a:t>
            </a:r>
            <a:endParaRPr/>
          </a:p>
        </p:txBody>
      </p:sp>
      <p:sp>
        <p:nvSpPr>
          <p:cNvPr id="226" name="Google Shape;226;p24"/>
          <p:cNvSpPr txBox="1"/>
          <p:nvPr>
            <p:ph idx="1" type="body"/>
          </p:nvPr>
        </p:nvSpPr>
        <p:spPr>
          <a:xfrm>
            <a:off x="731400" y="1646225"/>
            <a:ext cx="80493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Following end of DAMIC SNOLAB runs: reuse their cryostat and readout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Significant interest from DAMIC collaboration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Exciting science potential, logical extension of CCD program at SNOLAB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Scaleable!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334975" y="311050"/>
            <a:ext cx="84222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for direct detection of low-mass DM with low-threshold detectors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284600" y="779100"/>
            <a:ext cx="86388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Low Energy Excess: seen by multiple experiments, probably from multiple sources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Backgrounds: neutrino fog, cosmogenic activation floor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Scalability: cost per unit target mass</a:t>
            </a:r>
            <a:endParaRPr b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334975" y="311050"/>
            <a:ext cx="84222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for direct detection of low-mass DM with low-threshold detectors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284606" y="755352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Low Energy Excess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Neutrino fog, cosmogenic activation floor</a:t>
            </a:r>
            <a:endParaRPr sz="1800"/>
          </a:p>
        </p:txBody>
      </p:sp>
      <p:pic>
        <p:nvPicPr>
          <p:cNvPr id="148" name="Google Shape;148;p15" title="figTSBmodRateM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00" y="2631200"/>
            <a:ext cx="8642376" cy="225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5113425" y="950300"/>
            <a:ext cx="3518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Exploit Earth’s daily rotation w.r.t. DM wind direction -&gt; daily modulation signal rate, distinct from all known background sources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810147" y="2370737"/>
            <a:ext cx="1413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Anisotropic scintillating crystals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334975" y="311050"/>
            <a:ext cx="84222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for direct detection of low-mass DM with low-threshold detectors</a:t>
            </a:r>
            <a:endParaRPr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284606" y="77911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Scalability (cost per unit target mass) </a:t>
            </a:r>
            <a:endParaRPr b="1" sz="18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7" name="Google Shape;157;p16"/>
          <p:cNvPicPr preferRelativeResize="0"/>
          <p:nvPr/>
        </p:nvPicPr>
        <p:blipFill rotWithShape="1">
          <a:blip r:embed="rId3">
            <a:alphaModFix/>
          </a:blip>
          <a:srcRect b="3661" l="7860" r="0" t="0"/>
          <a:stretch/>
        </p:blipFill>
        <p:spPr>
          <a:xfrm>
            <a:off x="598175" y="1691539"/>
            <a:ext cx="5310800" cy="32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6013025" y="1111250"/>
            <a:ext cx="2910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Decouple scattering target from readout sensors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rystals optically coupled to Skipper-CCD photosensors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363250" y="2126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Organic Scintillator Crystal</a:t>
            </a:r>
            <a:endParaRPr/>
          </a:p>
        </p:txBody>
      </p:sp>
      <p:pic>
        <p:nvPicPr>
          <p:cNvPr id="164" name="Google Shape;164;p17" title="figX2.png"/>
          <p:cNvPicPr preferRelativeResize="0"/>
          <p:nvPr/>
        </p:nvPicPr>
        <p:blipFill rotWithShape="1">
          <a:blip r:embed="rId3">
            <a:alphaModFix/>
          </a:blip>
          <a:srcRect b="2344" l="0" r="0" t="0"/>
          <a:stretch/>
        </p:blipFill>
        <p:spPr>
          <a:xfrm>
            <a:off x="4115375" y="2740675"/>
            <a:ext cx="4775201" cy="217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 title="cube.png"/>
          <p:cNvPicPr preferRelativeResize="0"/>
          <p:nvPr/>
        </p:nvPicPr>
        <p:blipFill rotWithShape="1">
          <a:blip r:embed="rId4">
            <a:alphaModFix/>
          </a:blip>
          <a:srcRect b="4703" l="6907" r="43507" t="31055"/>
          <a:stretch/>
        </p:blipFill>
        <p:spPr>
          <a:xfrm>
            <a:off x="363250" y="2088648"/>
            <a:ext cx="1516226" cy="147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 title="bigcrystal.png"/>
          <p:cNvPicPr preferRelativeResize="0"/>
          <p:nvPr/>
        </p:nvPicPr>
        <p:blipFill rotWithShape="1">
          <a:blip r:embed="rId5">
            <a:alphaModFix/>
          </a:blip>
          <a:srcRect b="31104" l="19506" r="25031" t="13806"/>
          <a:stretch/>
        </p:blipFill>
        <p:spPr>
          <a:xfrm>
            <a:off x="1337800" y="3432103"/>
            <a:ext cx="1516226" cy="142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172500" y="488850"/>
            <a:ext cx="6378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proof-of-concept prototype, trans-</a:t>
            </a: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stilbene (C</a:t>
            </a:r>
            <a:r>
              <a:rPr baseline="-25000"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-"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Fairly generic, with gram-scale single crystals commercially-available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-"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grow ourselves -&gt; control radiopurity and select primary crystal axis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-"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Scintillation light peaks ~380 nm (deep-purple to near-UV, ideal for CCDs)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-"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 anisotropic response at the energies of interest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6717025" y="835200"/>
            <a:ext cx="2168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ML </a:t>
            </a: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framework to identify other (better?) crystal materials for future</a:t>
            </a:r>
            <a:endParaRPr sz="1500"/>
          </a:p>
        </p:txBody>
      </p:sp>
      <p:pic>
        <p:nvPicPr>
          <p:cNvPr id="169" name="Google Shape;169;p17" title="microtome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0925" y="2088650"/>
            <a:ext cx="1964442" cy="14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2123850" y="2331738"/>
            <a:ext cx="104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microtome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2881400" y="3014647"/>
            <a:ext cx="120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trans-stillbene thin film</a:t>
            </a:r>
            <a:endParaRPr b="1" sz="12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17"/>
          <p:cNvCxnSpPr/>
          <p:nvPr/>
        </p:nvCxnSpPr>
        <p:spPr>
          <a:xfrm rot="10800000">
            <a:off x="3438025" y="2842500"/>
            <a:ext cx="0" cy="3045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>
            <p:ph type="title"/>
          </p:nvPr>
        </p:nvSpPr>
        <p:spPr>
          <a:xfrm>
            <a:off x="370025" y="321625"/>
            <a:ext cx="79089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trans-stilbene anisotropic signal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270055" y="972456"/>
            <a:ext cx="8413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Daily modulation: p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redicted normalized rate</a:t>
            </a:r>
            <a:r>
              <a:rPr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R(t)/&lt;R(t)&gt;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for particular orientations of sample cubes, at Fermilab location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77" y="1357356"/>
            <a:ext cx="4380882" cy="3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 rotWithShape="1">
          <a:blip r:embed="rId4">
            <a:alphaModFix/>
          </a:blip>
          <a:srcRect b="0" l="3316" r="0" t="0"/>
          <a:stretch/>
        </p:blipFill>
        <p:spPr>
          <a:xfrm>
            <a:off x="4727769" y="1365506"/>
            <a:ext cx="4111430" cy="356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>
            <p:ph type="title"/>
          </p:nvPr>
        </p:nvSpPr>
        <p:spPr>
          <a:xfrm>
            <a:off x="370025" y="321625"/>
            <a:ext cx="79089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trans-stilbene anisotropic signal</a:t>
            </a:r>
            <a:endParaRPr/>
          </a:p>
        </p:txBody>
      </p:sp>
      <p:pic>
        <p:nvPicPr>
          <p:cNvPr id="186" name="Google Shape;1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50" y="915175"/>
            <a:ext cx="3823899" cy="2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96" y="2916250"/>
            <a:ext cx="6711226" cy="20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9"/>
          <p:cNvSpPr txBox="1"/>
          <p:nvPr/>
        </p:nvSpPr>
        <p:spPr>
          <a:xfrm>
            <a:off x="4270863" y="925392"/>
            <a:ext cx="46389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Modulation amplitude </a:t>
            </a:r>
            <a:r>
              <a:rPr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aseline="-25000"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RMS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for each of 24 possible cube orientations, vs CCD angle ℽ. 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Red and blue highlight two particular orientations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Heavy DM mediator,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baseline="-25000"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DM</a:t>
            </a:r>
            <a:r>
              <a:rPr b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10 MeV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6885425" y="2916250"/>
            <a:ext cx="20244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edicted normalized rate</a:t>
            </a:r>
            <a:r>
              <a:rPr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R(t)/&lt;R(t)&gt;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for the 4 cube orientations </a:t>
            </a:r>
            <a:r>
              <a:rPr b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that give greatest 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modulation (ranked 1-4) by </a:t>
            </a:r>
            <a:r>
              <a:rPr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aseline="-25000"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RMS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Heavy DM mediator,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ℽ=0, </a:t>
            </a:r>
            <a:r>
              <a:rPr b="1"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baseline="-25000"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DM</a:t>
            </a:r>
            <a:r>
              <a:rPr b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10 MeV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370025" y="321625"/>
            <a:ext cx="79089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trans-stilbene anisotropic signal</a:t>
            </a:r>
            <a:endParaRPr/>
          </a:p>
        </p:txBody>
      </p:sp>
      <p:grpSp>
        <p:nvGrpSpPr>
          <p:cNvPr id="195" name="Google Shape;195;p20"/>
          <p:cNvGrpSpPr/>
          <p:nvPr/>
        </p:nvGrpSpPr>
        <p:grpSpPr>
          <a:xfrm>
            <a:off x="302725" y="966692"/>
            <a:ext cx="7786900" cy="3838899"/>
            <a:chOff x="302725" y="966692"/>
            <a:chExt cx="7786900" cy="3838899"/>
          </a:xfrm>
        </p:grpSpPr>
        <p:pic>
          <p:nvPicPr>
            <p:cNvPr id="196" name="Google Shape;196;p20" title="ben_modulation.png"/>
            <p:cNvPicPr preferRelativeResize="0"/>
            <p:nvPr/>
          </p:nvPicPr>
          <p:blipFill rotWithShape="1">
            <a:blip r:embed="rId3">
              <a:alphaModFix/>
            </a:blip>
            <a:srcRect b="2719" l="0" r="0" t="2206"/>
            <a:stretch/>
          </p:blipFill>
          <p:spPr>
            <a:xfrm>
              <a:off x="302725" y="966692"/>
              <a:ext cx="7786900" cy="3838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20"/>
            <p:cNvSpPr txBox="1"/>
            <p:nvPr/>
          </p:nvSpPr>
          <p:spPr>
            <a:xfrm>
              <a:off x="6995585" y="1618977"/>
              <a:ext cx="834000" cy="45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Heavy DM mediator</a:t>
              </a:r>
              <a:endPara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20"/>
          <p:cNvSpPr txBox="1"/>
          <p:nvPr/>
        </p:nvSpPr>
        <p:spPr>
          <a:xfrm>
            <a:off x="7904450" y="1105190"/>
            <a:ext cx="953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R(t)/&lt;R(t)&gt;</a:t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6927686" y="3704144"/>
            <a:ext cx="902700" cy="38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max </a:t>
            </a:r>
            <a:r>
              <a:rPr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R</a:t>
            </a:r>
            <a:r>
              <a:rPr baseline="-25000"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type="title"/>
          </p:nvPr>
        </p:nvSpPr>
        <p:spPr>
          <a:xfrm>
            <a:off x="342175" y="3857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Optical </a:t>
            </a:r>
            <a:r>
              <a:rPr lang="en"/>
              <a:t>testing </a:t>
            </a:r>
            <a:r>
              <a:rPr lang="en"/>
              <a:t>setup</a:t>
            </a:r>
            <a:endParaRPr/>
          </a:p>
        </p:txBody>
      </p:sp>
      <p:sp>
        <p:nvSpPr>
          <p:cNvPr id="205" name="Google Shape;205;p21"/>
          <p:cNvSpPr txBox="1"/>
          <p:nvPr>
            <p:ph idx="1" type="body"/>
          </p:nvPr>
        </p:nvSpPr>
        <p:spPr>
          <a:xfrm>
            <a:off x="427750" y="10340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arenBoth"/>
            </a:pPr>
            <a:r>
              <a:rPr lang="en" sz="1500"/>
              <a:t>V</a:t>
            </a:r>
            <a:r>
              <a:rPr lang="en" sz="1500"/>
              <a:t>acuum chamber containing CCD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arenBoth"/>
            </a:pPr>
            <a:r>
              <a:rPr lang="en" sz="1500"/>
              <a:t>Photodiode attached to top of …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arenBoth"/>
            </a:pPr>
            <a:r>
              <a:rPr lang="en" sz="1500"/>
              <a:t>… integrating sphere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arenBoth"/>
            </a:pPr>
            <a:r>
              <a:rPr lang="en" sz="1500"/>
              <a:t>Optical shutter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arenBoth"/>
            </a:pPr>
            <a:r>
              <a:rPr lang="en" sz="1500"/>
              <a:t>Monochromator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arenBoth"/>
            </a:pPr>
            <a:r>
              <a:rPr lang="en" sz="1500"/>
              <a:t>3 g trans-stilbene sample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arenBoth"/>
            </a:pPr>
            <a:r>
              <a:rPr lang="en" sz="1500"/>
              <a:t>Filter wheel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arenBoth"/>
            </a:pPr>
            <a:r>
              <a:rPr lang="en" sz="1500"/>
              <a:t>Broadband Xe lamp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06" name="Google Shape;206;p21" title="optical_testing_set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947" y="385775"/>
            <a:ext cx="4143550" cy="30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 title="optical_testing_diagram.png"/>
          <p:cNvPicPr preferRelativeResize="0"/>
          <p:nvPr/>
        </p:nvPicPr>
        <p:blipFill rotWithShape="1">
          <a:blip r:embed="rId4">
            <a:alphaModFix/>
          </a:blip>
          <a:srcRect b="11361" l="0" r="5723" t="11615"/>
          <a:stretch/>
        </p:blipFill>
        <p:spPr>
          <a:xfrm>
            <a:off x="427750" y="3291816"/>
            <a:ext cx="5666251" cy="159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