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61" r:id="rId5"/>
    <p:sldMasterId id="2147483650" r:id="rId6"/>
    <p:sldMasterId id="2147483752" r:id="rId7"/>
    <p:sldMasterId id="2147483674" r:id="rId8"/>
    <p:sldMasterId id="2147483686" r:id="rId9"/>
    <p:sldMasterId id="2147483698" r:id="rId10"/>
    <p:sldMasterId id="2147483754" r:id="rId11"/>
    <p:sldMasterId id="2147483748" r:id="rId12"/>
    <p:sldMasterId id="2147483710" r:id="rId13"/>
    <p:sldMasterId id="2147483750" r:id="rId14"/>
    <p:sldMasterId id="2147483734" r:id="rId15"/>
    <p:sldMasterId id="2147483722" r:id="rId16"/>
    <p:sldMasterId id="2147483746" r:id="rId17"/>
  </p:sldMasterIdLst>
  <p:notesMasterIdLst>
    <p:notesMasterId r:id="rId37"/>
  </p:notesMasterIdLst>
  <p:sldIdLst>
    <p:sldId id="257" r:id="rId18"/>
    <p:sldId id="275" r:id="rId19"/>
    <p:sldId id="269" r:id="rId20"/>
    <p:sldId id="277" r:id="rId21"/>
    <p:sldId id="479" r:id="rId22"/>
    <p:sldId id="278" r:id="rId23"/>
    <p:sldId id="470" r:id="rId24"/>
    <p:sldId id="280" r:id="rId25"/>
    <p:sldId id="282" r:id="rId26"/>
    <p:sldId id="283" r:id="rId27"/>
    <p:sldId id="471" r:id="rId28"/>
    <p:sldId id="279" r:id="rId29"/>
    <p:sldId id="469" r:id="rId30"/>
    <p:sldId id="472" r:id="rId31"/>
    <p:sldId id="473" r:id="rId32"/>
    <p:sldId id="474" r:id="rId33"/>
    <p:sldId id="481" r:id="rId34"/>
    <p:sldId id="477" r:id="rId35"/>
    <p:sldId id="4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BE"/>
    <a:srgbClr val="E9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FF9E09-78BF-478A-9941-A81780AD02AD}" v="18" dt="2026-05-26T13:21:15.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5"/>
    <p:restoredTop sz="96266"/>
  </p:normalViewPr>
  <p:slideViewPr>
    <p:cSldViewPr snapToGrid="0">
      <p:cViewPr>
        <p:scale>
          <a:sx n="74" d="100"/>
          <a:sy n="74" d="100"/>
        </p:scale>
        <p:origin x="5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viewProps" Target="viewProps.xml"/><Relationship Id="rId21" Type="http://schemas.openxmlformats.org/officeDocument/2006/relationships/slide" Target="slides/slide4.xml"/><Relationship Id="rId34" Type="http://schemas.openxmlformats.org/officeDocument/2006/relationships/slide" Target="slides/slide17.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Sonley" userId="d0ec9b24-f594-4c1f-b1b4-d0ae1b489aba" providerId="ADAL" clId="{E33059E4-A0A6-4444-8C50-EFBF631AC5B6}"/>
    <pc:docChg chg="undo custSel addSld delSld modSld sldOrd">
      <pc:chgData name="Thomas Sonley" userId="d0ec9b24-f594-4c1f-b1b4-d0ae1b489aba" providerId="ADAL" clId="{E33059E4-A0A6-4444-8C50-EFBF631AC5B6}" dt="2026-05-26T13:25:42.935" v="6308" actId="27636"/>
      <pc:docMkLst>
        <pc:docMk/>
      </pc:docMkLst>
      <pc:sldChg chg="addSp delSp modSp mod setBg">
        <pc:chgData name="Thomas Sonley" userId="d0ec9b24-f594-4c1f-b1b4-d0ae1b489aba" providerId="ADAL" clId="{E33059E4-A0A6-4444-8C50-EFBF631AC5B6}" dt="2026-05-26T12:59:13.241" v="6123" actId="139"/>
        <pc:sldMkLst>
          <pc:docMk/>
          <pc:sldMk cId="2296703650" sldId="257"/>
        </pc:sldMkLst>
        <pc:spChg chg="mod">
          <ac:chgData name="Thomas Sonley" userId="d0ec9b24-f594-4c1f-b1b4-d0ae1b489aba" providerId="ADAL" clId="{E33059E4-A0A6-4444-8C50-EFBF631AC5B6}" dt="2026-05-26T12:59:13.241" v="6123" actId="139"/>
          <ac:spMkLst>
            <pc:docMk/>
            <pc:sldMk cId="2296703650" sldId="257"/>
            <ac:spMk id="4" creationId="{2861A45B-0591-6EB8-BD1D-5A2325C36C78}"/>
          </ac:spMkLst>
        </pc:spChg>
        <pc:spChg chg="mod">
          <ac:chgData name="Thomas Sonley" userId="d0ec9b24-f594-4c1f-b1b4-d0ae1b489aba" providerId="ADAL" clId="{E33059E4-A0A6-4444-8C50-EFBF631AC5B6}" dt="2026-05-26T02:43:23.716" v="5312" actId="20577"/>
          <ac:spMkLst>
            <pc:docMk/>
            <pc:sldMk cId="2296703650" sldId="257"/>
            <ac:spMk id="5" creationId="{E984F2AA-6FE7-9CDA-17A6-3B83FF1BA8F5}"/>
          </ac:spMkLst>
        </pc:spChg>
      </pc:sldChg>
      <pc:sldChg chg="addSp modSp mod">
        <pc:chgData name="Thomas Sonley" userId="d0ec9b24-f594-4c1f-b1b4-d0ae1b489aba" providerId="ADAL" clId="{E33059E4-A0A6-4444-8C50-EFBF631AC5B6}" dt="2026-05-26T03:11:09.381" v="5603" actId="20577"/>
        <pc:sldMkLst>
          <pc:docMk/>
          <pc:sldMk cId="1475619874" sldId="471"/>
        </pc:sldMkLst>
        <pc:spChg chg="add mod">
          <ac:chgData name="Thomas Sonley" userId="d0ec9b24-f594-4c1f-b1b4-d0ae1b489aba" providerId="ADAL" clId="{E33059E4-A0A6-4444-8C50-EFBF631AC5B6}" dt="2026-05-26T03:06:54.948" v="5523" actId="207"/>
          <ac:spMkLst>
            <pc:docMk/>
            <pc:sldMk cId="1475619874" sldId="471"/>
            <ac:spMk id="11" creationId="{370471FB-6C92-B6EE-5E4C-A28B024EBF93}"/>
          </ac:spMkLst>
        </pc:spChg>
        <pc:spChg chg="add mod">
          <ac:chgData name="Thomas Sonley" userId="d0ec9b24-f594-4c1f-b1b4-d0ae1b489aba" providerId="ADAL" clId="{E33059E4-A0A6-4444-8C50-EFBF631AC5B6}" dt="2026-05-26T03:07:43.940" v="5538" actId="1076"/>
          <ac:spMkLst>
            <pc:docMk/>
            <pc:sldMk cId="1475619874" sldId="471"/>
            <ac:spMk id="12" creationId="{7C20983A-BA7B-214D-955B-5AB3A5A6BDEC}"/>
          </ac:spMkLst>
        </pc:spChg>
        <pc:spChg chg="add mod">
          <ac:chgData name="Thomas Sonley" userId="d0ec9b24-f594-4c1f-b1b4-d0ae1b489aba" providerId="ADAL" clId="{E33059E4-A0A6-4444-8C50-EFBF631AC5B6}" dt="2026-05-26T03:08:53.454" v="5550" actId="692"/>
          <ac:spMkLst>
            <pc:docMk/>
            <pc:sldMk cId="1475619874" sldId="471"/>
            <ac:spMk id="18" creationId="{56873BDB-288B-31BF-F604-51C2BC0BDB26}"/>
          </ac:spMkLst>
        </pc:spChg>
        <pc:spChg chg="add mod">
          <ac:chgData name="Thomas Sonley" userId="d0ec9b24-f594-4c1f-b1b4-d0ae1b489aba" providerId="ADAL" clId="{E33059E4-A0A6-4444-8C50-EFBF631AC5B6}" dt="2026-05-26T03:09:20.505" v="5564" actId="1076"/>
          <ac:spMkLst>
            <pc:docMk/>
            <pc:sldMk cId="1475619874" sldId="471"/>
            <ac:spMk id="19" creationId="{E8938A13-64DA-E717-D9D8-938A3CB095EA}"/>
          </ac:spMkLst>
        </pc:spChg>
        <pc:spChg chg="add mod">
          <ac:chgData name="Thomas Sonley" userId="d0ec9b24-f594-4c1f-b1b4-d0ae1b489aba" providerId="ADAL" clId="{E33059E4-A0A6-4444-8C50-EFBF631AC5B6}" dt="2026-05-26T03:10:15.423" v="5585" actId="692"/>
          <ac:spMkLst>
            <pc:docMk/>
            <pc:sldMk cId="1475619874" sldId="471"/>
            <ac:spMk id="20" creationId="{EED21D32-DA29-8AC7-F9CE-DB532ED2A8C3}"/>
          </ac:spMkLst>
        </pc:spChg>
        <pc:spChg chg="add mod">
          <ac:chgData name="Thomas Sonley" userId="d0ec9b24-f594-4c1f-b1b4-d0ae1b489aba" providerId="ADAL" clId="{E33059E4-A0A6-4444-8C50-EFBF631AC5B6}" dt="2026-05-26T03:11:09.381" v="5603" actId="20577"/>
          <ac:spMkLst>
            <pc:docMk/>
            <pc:sldMk cId="1475619874" sldId="471"/>
            <ac:spMk id="21" creationId="{FD701296-DA0C-0025-D494-2A53FDAE3D91}"/>
          </ac:spMkLst>
        </pc:spChg>
        <pc:graphicFrameChg chg="mod">
          <ac:chgData name="Thomas Sonley" userId="d0ec9b24-f594-4c1f-b1b4-d0ae1b489aba" providerId="ADAL" clId="{E33059E4-A0A6-4444-8C50-EFBF631AC5B6}" dt="2026-05-26T03:09:29.377" v="5567" actId="1076"/>
          <ac:graphicFrameMkLst>
            <pc:docMk/>
            <pc:sldMk cId="1475619874" sldId="471"/>
            <ac:graphicFrameMk id="9" creationId="{A6FA4F1E-C6CA-FA90-0DDC-305D9D1880B6}"/>
          </ac:graphicFrameMkLst>
        </pc:graphicFrameChg>
        <pc:cxnChg chg="add mod">
          <ac:chgData name="Thomas Sonley" userId="d0ec9b24-f594-4c1f-b1b4-d0ae1b489aba" providerId="ADAL" clId="{E33059E4-A0A6-4444-8C50-EFBF631AC5B6}" dt="2026-05-26T03:05:59.496" v="5513" actId="692"/>
          <ac:cxnSpMkLst>
            <pc:docMk/>
            <pc:sldMk cId="1475619874" sldId="471"/>
            <ac:cxnSpMk id="5" creationId="{917D905D-218A-74C0-BC46-4867119BCD6A}"/>
          </ac:cxnSpMkLst>
        </pc:cxnChg>
        <pc:cxnChg chg="add mod">
          <ac:chgData name="Thomas Sonley" userId="d0ec9b24-f594-4c1f-b1b4-d0ae1b489aba" providerId="ADAL" clId="{E33059E4-A0A6-4444-8C50-EFBF631AC5B6}" dt="2026-05-26T03:06:22.645" v="5516" actId="14100"/>
          <ac:cxnSpMkLst>
            <pc:docMk/>
            <pc:sldMk cId="1475619874" sldId="471"/>
            <ac:cxnSpMk id="6" creationId="{1A9B9476-7AD4-CD79-55C9-EFFA0DD1CD23}"/>
          </ac:cxnSpMkLst>
        </pc:cxnChg>
      </pc:sldChg>
      <pc:sldChg chg="add del">
        <pc:chgData name="Thomas Sonley" userId="d0ec9b24-f594-4c1f-b1b4-d0ae1b489aba" providerId="ADAL" clId="{E33059E4-A0A6-4444-8C50-EFBF631AC5B6}" dt="2026-05-26T04:23:29.984" v="5737"/>
        <pc:sldMkLst>
          <pc:docMk/>
          <pc:sldMk cId="1877207851" sldId="472"/>
        </pc:sldMkLst>
      </pc:sldChg>
      <pc:sldChg chg="addSp delSp modSp mod">
        <pc:chgData name="Thomas Sonley" userId="d0ec9b24-f594-4c1f-b1b4-d0ae1b489aba" providerId="ADAL" clId="{E33059E4-A0A6-4444-8C50-EFBF631AC5B6}" dt="2026-05-26T02:54:49.618" v="5483" actId="478"/>
        <pc:sldMkLst>
          <pc:docMk/>
          <pc:sldMk cId="343540528" sldId="473"/>
        </pc:sldMkLst>
        <pc:spChg chg="mod">
          <ac:chgData name="Thomas Sonley" userId="d0ec9b24-f594-4c1f-b1b4-d0ae1b489aba" providerId="ADAL" clId="{E33059E4-A0A6-4444-8C50-EFBF631AC5B6}" dt="2026-05-26T02:49:15.031" v="5371" actId="20577"/>
          <ac:spMkLst>
            <pc:docMk/>
            <pc:sldMk cId="343540528" sldId="473"/>
            <ac:spMk id="4" creationId="{300448D1-B43F-53EB-B693-F6BF4E2000A0}"/>
          </ac:spMkLst>
        </pc:spChg>
        <pc:spChg chg="del">
          <ac:chgData name="Thomas Sonley" userId="d0ec9b24-f594-4c1f-b1b4-d0ae1b489aba" providerId="ADAL" clId="{E33059E4-A0A6-4444-8C50-EFBF631AC5B6}" dt="2026-05-26T02:54:47.361" v="5482" actId="478"/>
          <ac:spMkLst>
            <pc:docMk/>
            <pc:sldMk cId="343540528" sldId="473"/>
            <ac:spMk id="7" creationId="{0BDD4896-6A16-602A-29AD-0CA147CDBF3F}"/>
          </ac:spMkLst>
        </pc:spChg>
        <pc:spChg chg="del mod">
          <ac:chgData name="Thomas Sonley" userId="d0ec9b24-f594-4c1f-b1b4-d0ae1b489aba" providerId="ADAL" clId="{E33059E4-A0A6-4444-8C50-EFBF631AC5B6}" dt="2026-05-26T02:54:49.618" v="5483" actId="478"/>
          <ac:spMkLst>
            <pc:docMk/>
            <pc:sldMk cId="343540528" sldId="473"/>
            <ac:spMk id="11" creationId="{30E13C44-0C80-12D9-0945-5CD8E010CF50}"/>
          </ac:spMkLst>
        </pc:spChg>
        <pc:graphicFrameChg chg="mod modGraphic">
          <ac:chgData name="Thomas Sonley" userId="d0ec9b24-f594-4c1f-b1b4-d0ae1b489aba" providerId="ADAL" clId="{E33059E4-A0A6-4444-8C50-EFBF631AC5B6}" dt="2026-05-26T02:54:40.324" v="5481" actId="1076"/>
          <ac:graphicFrameMkLst>
            <pc:docMk/>
            <pc:sldMk cId="343540528" sldId="473"/>
            <ac:graphicFrameMk id="10" creationId="{CDC74DED-E9D9-FC7C-BAD3-4B11D509ABF9}"/>
          </ac:graphicFrameMkLst>
        </pc:graphicFrameChg>
        <pc:picChg chg="del">
          <ac:chgData name="Thomas Sonley" userId="d0ec9b24-f594-4c1f-b1b4-d0ae1b489aba" providerId="ADAL" clId="{E33059E4-A0A6-4444-8C50-EFBF631AC5B6}" dt="2026-05-26T02:44:02.370" v="5314" actId="478"/>
          <ac:picMkLst>
            <pc:docMk/>
            <pc:sldMk cId="343540528" sldId="473"/>
            <ac:picMk id="6" creationId="{C9E8E570-1937-265D-30C9-6C42048AB10E}"/>
          </ac:picMkLst>
        </pc:picChg>
        <pc:picChg chg="add mod">
          <ac:chgData name="Thomas Sonley" userId="d0ec9b24-f594-4c1f-b1b4-d0ae1b489aba" providerId="ADAL" clId="{E33059E4-A0A6-4444-8C50-EFBF631AC5B6}" dt="2026-05-26T02:48:57.100" v="5334" actId="1037"/>
          <ac:picMkLst>
            <pc:docMk/>
            <pc:sldMk cId="343540528" sldId="473"/>
            <ac:picMk id="9" creationId="{A23C712D-6183-00C3-C3F2-DE1995CD594F}"/>
          </ac:picMkLst>
        </pc:picChg>
      </pc:sldChg>
      <pc:sldChg chg="del">
        <pc:chgData name="Thomas Sonley" userId="d0ec9b24-f594-4c1f-b1b4-d0ae1b489aba" providerId="ADAL" clId="{E33059E4-A0A6-4444-8C50-EFBF631AC5B6}" dt="2026-05-26T02:55:11.256" v="5484" actId="47"/>
        <pc:sldMkLst>
          <pc:docMk/>
          <pc:sldMk cId="2540494301" sldId="475"/>
        </pc:sldMkLst>
      </pc:sldChg>
      <pc:sldChg chg="del">
        <pc:chgData name="Thomas Sonley" userId="d0ec9b24-f594-4c1f-b1b4-d0ae1b489aba" providerId="ADAL" clId="{E33059E4-A0A6-4444-8C50-EFBF631AC5B6}" dt="2026-05-26T02:43:34.758" v="5313" actId="47"/>
        <pc:sldMkLst>
          <pc:docMk/>
          <pc:sldMk cId="2211472983" sldId="476"/>
        </pc:sldMkLst>
      </pc:sldChg>
      <pc:sldChg chg="addSp delSp modSp mod">
        <pc:chgData name="Thomas Sonley" userId="d0ec9b24-f594-4c1f-b1b4-d0ae1b489aba" providerId="ADAL" clId="{E33059E4-A0A6-4444-8C50-EFBF631AC5B6}" dt="2026-05-26T04:37:03.713" v="6082" actId="20577"/>
        <pc:sldMkLst>
          <pc:docMk/>
          <pc:sldMk cId="3698682219" sldId="477"/>
        </pc:sldMkLst>
        <pc:spChg chg="add del">
          <ac:chgData name="Thomas Sonley" userId="d0ec9b24-f594-4c1f-b1b4-d0ae1b489aba" providerId="ADAL" clId="{E33059E4-A0A6-4444-8C50-EFBF631AC5B6}" dt="2026-05-26T02:57:57.730" v="5495" actId="478"/>
          <ac:spMkLst>
            <pc:docMk/>
            <pc:sldMk cId="3698682219" sldId="477"/>
            <ac:spMk id="5" creationId="{D31F0533-0255-2BD7-3656-49F9DD37AFE4}"/>
          </ac:spMkLst>
        </pc:spChg>
        <pc:spChg chg="mod">
          <ac:chgData name="Thomas Sonley" userId="d0ec9b24-f594-4c1f-b1b4-d0ae1b489aba" providerId="ADAL" clId="{E33059E4-A0A6-4444-8C50-EFBF631AC5B6}" dt="2026-05-26T04:37:03.713" v="6082" actId="20577"/>
          <ac:spMkLst>
            <pc:docMk/>
            <pc:sldMk cId="3698682219" sldId="477"/>
            <ac:spMk id="6" creationId="{A3A3BC49-AB60-0205-E73F-17BDE6FBDC33}"/>
          </ac:spMkLst>
        </pc:spChg>
        <pc:spChg chg="add del">
          <ac:chgData name="Thomas Sonley" userId="d0ec9b24-f594-4c1f-b1b4-d0ae1b489aba" providerId="ADAL" clId="{E33059E4-A0A6-4444-8C50-EFBF631AC5B6}" dt="2026-05-26T02:59:49.704" v="5498" actId="478"/>
          <ac:spMkLst>
            <pc:docMk/>
            <pc:sldMk cId="3698682219" sldId="477"/>
            <ac:spMk id="26" creationId="{8738C120-037F-8493-B5A3-3B7C05041A38}"/>
          </ac:spMkLst>
        </pc:spChg>
        <pc:grpChg chg="mod">
          <ac:chgData name="Thomas Sonley" userId="d0ec9b24-f594-4c1f-b1b4-d0ae1b489aba" providerId="ADAL" clId="{E33059E4-A0A6-4444-8C50-EFBF631AC5B6}" dt="2026-05-26T02:56:21.650" v="5492" actId="1076"/>
          <ac:grpSpMkLst>
            <pc:docMk/>
            <pc:sldMk cId="3698682219" sldId="477"/>
            <ac:grpSpMk id="7" creationId="{D05D0E60-8441-196E-9CC7-D8EA13D5C5CB}"/>
          </ac:grpSpMkLst>
        </pc:grpChg>
        <pc:picChg chg="add mod">
          <ac:chgData name="Thomas Sonley" userId="d0ec9b24-f594-4c1f-b1b4-d0ae1b489aba" providerId="ADAL" clId="{E33059E4-A0A6-4444-8C50-EFBF631AC5B6}" dt="2026-05-26T02:56:01.887" v="5488" actId="1076"/>
          <ac:picMkLst>
            <pc:docMk/>
            <pc:sldMk cId="3698682219" sldId="477"/>
            <ac:picMk id="2" creationId="{E2DC25AA-B854-9BD0-2653-5AD2B1DC6C0D}"/>
          </ac:picMkLst>
        </pc:picChg>
        <pc:picChg chg="mod">
          <ac:chgData name="Thomas Sonley" userId="d0ec9b24-f594-4c1f-b1b4-d0ae1b489aba" providerId="ADAL" clId="{E33059E4-A0A6-4444-8C50-EFBF631AC5B6}" dt="2026-05-26T02:56:17.466" v="5491" actId="1076"/>
          <ac:picMkLst>
            <pc:docMk/>
            <pc:sldMk cId="3698682219" sldId="477"/>
            <ac:picMk id="25" creationId="{4DFED6B2-6F4D-9F32-7EAE-299192EBE1E4}"/>
          </ac:picMkLst>
        </pc:picChg>
        <pc:picChg chg="add mod">
          <ac:chgData name="Thomas Sonley" userId="d0ec9b24-f594-4c1f-b1b4-d0ae1b489aba" providerId="ADAL" clId="{E33059E4-A0A6-4444-8C50-EFBF631AC5B6}" dt="2026-05-26T03:00:53.738" v="5501" actId="14100"/>
          <ac:picMkLst>
            <pc:docMk/>
            <pc:sldMk cId="3698682219" sldId="477"/>
            <ac:picMk id="29" creationId="{ED96290A-A60F-B616-FADD-A4871DEE5D8F}"/>
          </ac:picMkLst>
        </pc:picChg>
      </pc:sldChg>
      <pc:sldChg chg="del">
        <pc:chgData name="Thomas Sonley" userId="d0ec9b24-f594-4c1f-b1b4-d0ae1b489aba" providerId="ADAL" clId="{E33059E4-A0A6-4444-8C50-EFBF631AC5B6}" dt="2026-05-26T02:55:12.169" v="5485" actId="47"/>
        <pc:sldMkLst>
          <pc:docMk/>
          <pc:sldMk cId="1281520723" sldId="478"/>
        </pc:sldMkLst>
      </pc:sldChg>
      <pc:sldChg chg="addSp delSp modSp new del mod">
        <pc:chgData name="Thomas Sonley" userId="d0ec9b24-f594-4c1f-b1b4-d0ae1b489aba" providerId="ADAL" clId="{E33059E4-A0A6-4444-8C50-EFBF631AC5B6}" dt="2026-05-26T03:37:28.368" v="5609" actId="47"/>
        <pc:sldMkLst>
          <pc:docMk/>
          <pc:sldMk cId="3536748942" sldId="480"/>
        </pc:sldMkLst>
        <pc:picChg chg="add del mod">
          <ac:chgData name="Thomas Sonley" userId="d0ec9b24-f594-4c1f-b1b4-d0ae1b489aba" providerId="ADAL" clId="{E33059E4-A0A6-4444-8C50-EFBF631AC5B6}" dt="2026-05-26T03:37:03.459" v="5607" actId="478"/>
          <ac:picMkLst>
            <pc:docMk/>
            <pc:sldMk cId="3536748942" sldId="480"/>
            <ac:picMk id="5" creationId="{30178DAA-AB85-C51D-58E8-A23E4E1F9770}"/>
          </ac:picMkLst>
        </pc:picChg>
      </pc:sldChg>
      <pc:sldChg chg="addSp delSp modSp add mod">
        <pc:chgData name="Thomas Sonley" userId="d0ec9b24-f594-4c1f-b1b4-d0ae1b489aba" providerId="ADAL" clId="{E33059E4-A0A6-4444-8C50-EFBF631AC5B6}" dt="2026-05-26T04:37:39.987" v="6092" actId="20577"/>
        <pc:sldMkLst>
          <pc:docMk/>
          <pc:sldMk cId="564380303" sldId="481"/>
        </pc:sldMkLst>
        <pc:spChg chg="mod">
          <ac:chgData name="Thomas Sonley" userId="d0ec9b24-f594-4c1f-b1b4-d0ae1b489aba" providerId="ADAL" clId="{E33059E4-A0A6-4444-8C50-EFBF631AC5B6}" dt="2026-05-26T04:37:39.987" v="6092" actId="20577"/>
          <ac:spMkLst>
            <pc:docMk/>
            <pc:sldMk cId="564380303" sldId="481"/>
            <ac:spMk id="4" creationId="{A923E3C1-E161-5DB2-DCE4-983323B15926}"/>
          </ac:spMkLst>
        </pc:spChg>
        <pc:spChg chg="mod">
          <ac:chgData name="Thomas Sonley" userId="d0ec9b24-f594-4c1f-b1b4-d0ae1b489aba" providerId="ADAL" clId="{E33059E4-A0A6-4444-8C50-EFBF631AC5B6}" dt="2026-05-26T03:37:48.350" v="5639" actId="20577"/>
          <ac:spMkLst>
            <pc:docMk/>
            <pc:sldMk cId="564380303" sldId="481"/>
            <ac:spMk id="8" creationId="{95168515-BACA-C311-AE22-2237A6B9F8FD}"/>
          </ac:spMkLst>
        </pc:spChg>
        <pc:graphicFrameChg chg="del">
          <ac:chgData name="Thomas Sonley" userId="d0ec9b24-f594-4c1f-b1b4-d0ae1b489aba" providerId="ADAL" clId="{E33059E4-A0A6-4444-8C50-EFBF631AC5B6}" dt="2026-05-26T03:37:36.960" v="5611" actId="478"/>
          <ac:graphicFrameMkLst>
            <pc:docMk/>
            <pc:sldMk cId="564380303" sldId="481"/>
            <ac:graphicFrameMk id="10" creationId="{84BFFD0D-79B1-342A-E76A-C50348FA8639}"/>
          </ac:graphicFrameMkLst>
        </pc:graphicFrameChg>
        <pc:picChg chg="add mod">
          <ac:chgData name="Thomas Sonley" userId="d0ec9b24-f594-4c1f-b1b4-d0ae1b489aba" providerId="ADAL" clId="{E33059E4-A0A6-4444-8C50-EFBF631AC5B6}" dt="2026-05-26T04:25:04.864" v="5814" actId="1076"/>
          <ac:picMkLst>
            <pc:docMk/>
            <pc:sldMk cId="564380303" sldId="481"/>
            <ac:picMk id="5" creationId="{A944DA81-0B7D-C6E3-4389-897B7966FB81}"/>
          </ac:picMkLst>
        </pc:picChg>
        <pc:picChg chg="del">
          <ac:chgData name="Thomas Sonley" userId="d0ec9b24-f594-4c1f-b1b4-d0ae1b489aba" providerId="ADAL" clId="{E33059E4-A0A6-4444-8C50-EFBF631AC5B6}" dt="2026-05-26T03:37:32.164" v="5610" actId="478"/>
          <ac:picMkLst>
            <pc:docMk/>
            <pc:sldMk cId="564380303" sldId="481"/>
            <ac:picMk id="9" creationId="{6275832B-88F4-C7BF-4DEC-7AD96B0346B5}"/>
          </ac:picMkLst>
        </pc:picChg>
      </pc:sldChg>
      <pc:sldChg chg="addSp delSp modSp new mod">
        <pc:chgData name="Thomas Sonley" userId="d0ec9b24-f594-4c1f-b1b4-d0ae1b489aba" providerId="ADAL" clId="{E33059E4-A0A6-4444-8C50-EFBF631AC5B6}" dt="2026-05-26T13:25:42.935" v="6308" actId="27636"/>
        <pc:sldMkLst>
          <pc:docMk/>
          <pc:sldMk cId="3971458434" sldId="482"/>
        </pc:sldMkLst>
        <pc:spChg chg="del">
          <ac:chgData name="Thomas Sonley" userId="d0ec9b24-f594-4c1f-b1b4-d0ae1b489aba" providerId="ADAL" clId="{E33059E4-A0A6-4444-8C50-EFBF631AC5B6}" dt="2026-05-26T13:14:54.463" v="6125" actId="478"/>
          <ac:spMkLst>
            <pc:docMk/>
            <pc:sldMk cId="3971458434" sldId="482"/>
            <ac:spMk id="2" creationId="{6D62F9DB-D006-C0EA-2D24-17B0769689F0}"/>
          </ac:spMkLst>
        </pc:spChg>
        <pc:spChg chg="del">
          <ac:chgData name="Thomas Sonley" userId="d0ec9b24-f594-4c1f-b1b4-d0ae1b489aba" providerId="ADAL" clId="{E33059E4-A0A6-4444-8C50-EFBF631AC5B6}" dt="2026-05-26T13:14:54.463" v="6125" actId="478"/>
          <ac:spMkLst>
            <pc:docMk/>
            <pc:sldMk cId="3971458434" sldId="482"/>
            <ac:spMk id="3" creationId="{118171E7-C963-ECE4-D204-4729C9FAE995}"/>
          </ac:spMkLst>
        </pc:spChg>
        <pc:spChg chg="add mod">
          <ac:chgData name="Thomas Sonley" userId="d0ec9b24-f594-4c1f-b1b4-d0ae1b489aba" providerId="ADAL" clId="{E33059E4-A0A6-4444-8C50-EFBF631AC5B6}" dt="2026-05-26T13:25:42.935" v="6308" actId="27636"/>
          <ac:spMkLst>
            <pc:docMk/>
            <pc:sldMk cId="3971458434" sldId="482"/>
            <ac:spMk id="7" creationId="{F28CD410-DBD5-014A-CDDF-C792AE17A81E}"/>
          </ac:spMkLst>
        </pc:spChg>
        <pc:spChg chg="add mod">
          <ac:chgData name="Thomas Sonley" userId="d0ec9b24-f594-4c1f-b1b4-d0ae1b489aba" providerId="ADAL" clId="{E33059E4-A0A6-4444-8C50-EFBF631AC5B6}" dt="2026-05-26T13:22:25.144" v="6293" actId="2085"/>
          <ac:spMkLst>
            <pc:docMk/>
            <pc:sldMk cId="3971458434" sldId="482"/>
            <ac:spMk id="8" creationId="{3C1125BB-12E3-F638-9F49-E1A08DA606F0}"/>
          </ac:spMkLst>
        </pc:spChg>
        <pc:picChg chg="add mod">
          <ac:chgData name="Thomas Sonley" userId="d0ec9b24-f594-4c1f-b1b4-d0ae1b489aba" providerId="ADAL" clId="{E33059E4-A0A6-4444-8C50-EFBF631AC5B6}" dt="2026-05-26T13:15:30.102" v="6128" actId="1076"/>
          <ac:picMkLst>
            <pc:docMk/>
            <pc:sldMk cId="3971458434" sldId="482"/>
            <ac:picMk id="6" creationId="{946577EF-BCDB-4D19-30CB-468889DA1137}"/>
          </ac:picMkLst>
        </pc:picChg>
        <pc:picChg chg="add mod">
          <ac:chgData name="Thomas Sonley" userId="d0ec9b24-f594-4c1f-b1b4-d0ae1b489aba" providerId="ADAL" clId="{E33059E4-A0A6-4444-8C50-EFBF631AC5B6}" dt="2026-05-26T13:24:27.315" v="6295" actId="1076"/>
          <ac:picMkLst>
            <pc:docMk/>
            <pc:sldMk cId="3971458434" sldId="482"/>
            <ac:picMk id="10" creationId="{17407128-EDA1-2793-F200-E9ACAFEF9D83}"/>
          </ac:picMkLst>
        </pc:picChg>
        <pc:picChg chg="add mod">
          <ac:chgData name="Thomas Sonley" userId="d0ec9b24-f594-4c1f-b1b4-d0ae1b489aba" providerId="ADAL" clId="{E33059E4-A0A6-4444-8C50-EFBF631AC5B6}" dt="2026-05-26T13:25:24.405" v="6297" actId="1076"/>
          <ac:picMkLst>
            <pc:docMk/>
            <pc:sldMk cId="3971458434" sldId="482"/>
            <ac:picMk id="12" creationId="{5152D4E3-568E-5CC9-8C6E-737DBD7D287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DC68C-AD1F-47CB-B245-F9C4AB20A000}" type="datetimeFigureOut">
              <a:rPr lang="en-US" smtClean="0"/>
              <a:t>5/26/2026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1EC22-0DAD-4590-9034-60098463CC9B}" type="slidenum">
              <a:rPr lang="en-US" smtClean="0"/>
              <a:t>‹#›</a:t>
            </a:fld>
            <a:endParaRPr lang="en-US"/>
          </a:p>
        </p:txBody>
      </p:sp>
    </p:spTree>
    <p:extLst>
      <p:ext uri="{BB962C8B-B14F-4D97-AF65-F5344CB8AC3E}">
        <p14:creationId xmlns:p14="http://schemas.microsoft.com/office/powerpoint/2010/main" val="4115761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E2F905E-AABC-858E-97CD-E19B5D366318}"/>
              </a:ext>
            </a:extLst>
          </p:cNvPr>
          <p:cNvSpPr>
            <a:spLocks noGrp="1"/>
          </p:cNvSpPr>
          <p:nvPr>
            <p:ph type="body" sz="quarter" idx="10" hasCustomPrompt="1"/>
          </p:nvPr>
        </p:nvSpPr>
        <p:spPr>
          <a:xfrm>
            <a:off x="752170" y="2219324"/>
            <a:ext cx="10176389" cy="1876663"/>
          </a:xfrm>
          <a:prstGeom prst="rect">
            <a:avLst/>
          </a:prstGeom>
        </p:spPr>
        <p:txBody>
          <a:bodyPr anchor="b">
            <a:normAutofit/>
          </a:bodyPr>
          <a:lstStyle>
            <a:lvl1pPr marL="0" indent="0">
              <a:buNone/>
              <a:defRPr sz="8000" b="0" i="0">
                <a:solidFill>
                  <a:srgbClr val="0076BE"/>
                </a:solidFill>
                <a:latin typeface="Calibri" panose="020F0502020204030204" pitchFamily="34" charset="0"/>
                <a:cs typeface="Calibri" panose="020F0502020204030204" pitchFamily="34" charset="0"/>
              </a:defRPr>
            </a:lvl1pPr>
          </a:lstStyle>
          <a:p>
            <a:pPr lvl="0"/>
            <a:r>
              <a:rPr lang="en-US" dirty="0"/>
              <a:t>Title</a:t>
            </a:r>
          </a:p>
        </p:txBody>
      </p:sp>
      <p:cxnSp>
        <p:nvCxnSpPr>
          <p:cNvPr id="11" name="Straight Connector 10">
            <a:extLst>
              <a:ext uri="{FF2B5EF4-FFF2-40B4-BE49-F238E27FC236}">
                <a16:creationId xmlns:a16="http://schemas.microsoft.com/office/drawing/2014/main" id="{1D9B368B-EB65-44E8-624C-BE885629B1D9}"/>
              </a:ext>
            </a:extLst>
          </p:cNvPr>
          <p:cNvCxnSpPr>
            <a:cxnSpLocks/>
          </p:cNvCxnSpPr>
          <p:nvPr userDrawn="1"/>
        </p:nvCxnSpPr>
        <p:spPr>
          <a:xfrm>
            <a:off x="914864" y="4304371"/>
            <a:ext cx="1627614" cy="0"/>
          </a:xfrm>
          <a:prstGeom prst="line">
            <a:avLst/>
          </a:prstGeom>
          <a:ln w="60325">
            <a:solidFill>
              <a:srgbClr val="0076BE"/>
            </a:solidFill>
          </a:ln>
        </p:spPr>
        <p:style>
          <a:lnRef idx="3">
            <a:schemeClr val="accent1"/>
          </a:lnRef>
          <a:fillRef idx="0">
            <a:schemeClr val="accent1"/>
          </a:fillRef>
          <a:effectRef idx="2">
            <a:schemeClr val="accent1"/>
          </a:effectRef>
          <a:fontRef idx="minor">
            <a:schemeClr val="tx1"/>
          </a:fontRef>
        </p:style>
      </p:cxnSp>
      <p:sp>
        <p:nvSpPr>
          <p:cNvPr id="13" name="Text Placeholder 12">
            <a:extLst>
              <a:ext uri="{FF2B5EF4-FFF2-40B4-BE49-F238E27FC236}">
                <a16:creationId xmlns:a16="http://schemas.microsoft.com/office/drawing/2014/main" id="{7A35FC6F-48D7-CF64-2F1F-A15FF5D08C1A}"/>
              </a:ext>
            </a:extLst>
          </p:cNvPr>
          <p:cNvSpPr>
            <a:spLocks noGrp="1"/>
          </p:cNvSpPr>
          <p:nvPr>
            <p:ph type="body" sz="quarter" idx="11" hasCustomPrompt="1"/>
          </p:nvPr>
        </p:nvSpPr>
        <p:spPr>
          <a:xfrm>
            <a:off x="766917" y="4638676"/>
            <a:ext cx="10176389" cy="460238"/>
          </a:xfrm>
          <a:prstGeom prst="rect">
            <a:avLst/>
          </a:prstGeom>
        </p:spPr>
        <p:txBody>
          <a:bodyPr>
            <a:normAutofit/>
          </a:bodyPr>
          <a:lstStyle>
            <a:lvl1pPr marL="0" indent="0">
              <a:buNone/>
              <a:defRPr sz="2400" b="0" i="0">
                <a:solidFill>
                  <a:srgbClr val="0076BE"/>
                </a:solidFill>
                <a:latin typeface="Calibri" panose="020F0502020204030204" pitchFamily="34" charset="0"/>
                <a:cs typeface="Calibri" panose="020F0502020204030204" pitchFamily="34" charset="0"/>
              </a:defRPr>
            </a:lvl1pPr>
          </a:lstStyle>
          <a:p>
            <a:pPr lvl="0"/>
            <a:r>
              <a:rPr lang="en-US" dirty="0"/>
              <a:t>Your name (your/pronouns)</a:t>
            </a:r>
          </a:p>
        </p:txBody>
      </p:sp>
      <p:sp>
        <p:nvSpPr>
          <p:cNvPr id="14" name="Text Placeholder 12">
            <a:extLst>
              <a:ext uri="{FF2B5EF4-FFF2-40B4-BE49-F238E27FC236}">
                <a16:creationId xmlns:a16="http://schemas.microsoft.com/office/drawing/2014/main" id="{CAE065C2-1961-6367-48F2-91D8AA262DB2}"/>
              </a:ext>
            </a:extLst>
          </p:cNvPr>
          <p:cNvSpPr>
            <a:spLocks noGrp="1"/>
          </p:cNvSpPr>
          <p:nvPr>
            <p:ph type="body" sz="quarter" idx="12" hasCustomPrompt="1"/>
          </p:nvPr>
        </p:nvSpPr>
        <p:spPr>
          <a:xfrm>
            <a:off x="752170" y="5163035"/>
            <a:ext cx="10191135" cy="460238"/>
          </a:xfrm>
          <a:prstGeom prst="rect">
            <a:avLst/>
          </a:prstGeom>
        </p:spPr>
        <p:txBody>
          <a:bodyPr>
            <a:normAutofit/>
          </a:bodyPr>
          <a:lstStyle>
            <a:lvl1pPr marL="0" indent="0">
              <a:buNone/>
              <a:defRPr sz="2400" b="0" i="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Your position</a:t>
            </a:r>
          </a:p>
        </p:txBody>
      </p:sp>
      <p:sp>
        <p:nvSpPr>
          <p:cNvPr id="15" name="Text Placeholder 12">
            <a:extLst>
              <a:ext uri="{FF2B5EF4-FFF2-40B4-BE49-F238E27FC236}">
                <a16:creationId xmlns:a16="http://schemas.microsoft.com/office/drawing/2014/main" id="{C7A03F45-D30E-BA2B-B46E-411CC0B13D42}"/>
              </a:ext>
            </a:extLst>
          </p:cNvPr>
          <p:cNvSpPr>
            <a:spLocks noGrp="1"/>
          </p:cNvSpPr>
          <p:nvPr>
            <p:ph type="body" sz="quarter" idx="13" hasCustomPrompt="1"/>
          </p:nvPr>
        </p:nvSpPr>
        <p:spPr>
          <a:xfrm>
            <a:off x="752170" y="1234726"/>
            <a:ext cx="2123765" cy="742661"/>
          </a:xfrm>
          <a:prstGeom prst="rect">
            <a:avLst/>
          </a:prstGeom>
        </p:spPr>
        <p:txBody>
          <a:bodyPr>
            <a:normAutofit/>
          </a:bodyPr>
          <a:lstStyle>
            <a:lvl1pPr marL="0" indent="0">
              <a:buNone/>
              <a:defRPr sz="2400" b="0" i="0">
                <a:solidFill>
                  <a:srgbClr val="0076BE"/>
                </a:solidFill>
                <a:latin typeface="Calibri" panose="020F0502020204030204" pitchFamily="34" charset="0"/>
                <a:cs typeface="Calibri" panose="020F0502020204030204" pitchFamily="34" charset="0"/>
              </a:defRPr>
            </a:lvl1pPr>
          </a:lstStyle>
          <a:p>
            <a:pPr lvl="0"/>
            <a:r>
              <a:rPr lang="en-US" dirty="0"/>
              <a:t>YYYY/MM/DD</a:t>
            </a:r>
          </a:p>
        </p:txBody>
      </p:sp>
    </p:spTree>
    <p:extLst>
      <p:ext uri="{BB962C8B-B14F-4D97-AF65-F5344CB8AC3E}">
        <p14:creationId xmlns:p14="http://schemas.microsoft.com/office/powerpoint/2010/main" val="134800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dditional notes book style">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47776EB3-5DD6-5A6B-952B-FE72B6C7474E}"/>
              </a:ext>
            </a:extLst>
          </p:cNvPr>
          <p:cNvSpPr>
            <a:spLocks noGrp="1"/>
          </p:cNvSpPr>
          <p:nvPr>
            <p:ph type="body" sz="quarter" idx="10" hasCustomPrompt="1"/>
          </p:nvPr>
        </p:nvSpPr>
        <p:spPr>
          <a:xfrm>
            <a:off x="506142" y="1192985"/>
            <a:ext cx="4935653" cy="892330"/>
          </a:xfrm>
          <a:prstGeom prst="rect">
            <a:avLst/>
          </a:prstGeom>
        </p:spPr>
        <p:txBody>
          <a:bodyPr>
            <a:normAutofit/>
          </a:bodyPr>
          <a:lstStyle>
            <a:lvl1pPr marL="0" indent="0">
              <a:buNone/>
              <a:defRPr sz="4400" b="0" i="0">
                <a:solidFill>
                  <a:srgbClr val="0076BE"/>
                </a:solidFill>
                <a:latin typeface="Calibri" panose="020F0502020204030204" pitchFamily="34" charset="0"/>
                <a:cs typeface="Calibri" panose="020F0502020204030204" pitchFamily="34" charset="0"/>
              </a:defRPr>
            </a:lvl1pPr>
          </a:lstStyle>
          <a:p>
            <a:pPr lvl="0"/>
            <a:r>
              <a:rPr lang="en-US" dirty="0"/>
              <a:t>Additional notes</a:t>
            </a:r>
          </a:p>
        </p:txBody>
      </p:sp>
      <p:sp>
        <p:nvSpPr>
          <p:cNvPr id="10" name="Slide Number">
            <a:extLst>
              <a:ext uri="{FF2B5EF4-FFF2-40B4-BE49-F238E27FC236}">
                <a16:creationId xmlns:a16="http://schemas.microsoft.com/office/drawing/2014/main" id="{BAB0F685-2019-FBC6-A6D3-6BBED4624F6A}"/>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sp>
        <p:nvSpPr>
          <p:cNvPr id="3" name="Text Placeholder 2">
            <a:extLst>
              <a:ext uri="{FF2B5EF4-FFF2-40B4-BE49-F238E27FC236}">
                <a16:creationId xmlns:a16="http://schemas.microsoft.com/office/drawing/2014/main" id="{989696A4-4932-171C-C549-374D271C7279}"/>
              </a:ext>
            </a:extLst>
          </p:cNvPr>
          <p:cNvSpPr>
            <a:spLocks noGrp="1"/>
          </p:cNvSpPr>
          <p:nvPr>
            <p:ph type="body" sz="quarter" idx="13" hasCustomPrompt="1"/>
          </p:nvPr>
        </p:nvSpPr>
        <p:spPr>
          <a:xfrm>
            <a:off x="506413" y="2233613"/>
            <a:ext cx="4935537" cy="3994150"/>
          </a:xfrm>
          <a:prstGeom prst="rect">
            <a:avLst/>
          </a:prstGeom>
        </p:spPr>
        <p:txBody>
          <a:bodyPr>
            <a:normAutofit/>
          </a:bodyPr>
          <a:lstStyle>
            <a:lvl1pPr marL="0" indent="0">
              <a:buNone/>
              <a:defRPr sz="3000" b="0" i="0">
                <a:latin typeface="Calibri" panose="020F0502020204030204" pitchFamily="34" charset="0"/>
                <a:cs typeface="Calibri" panose="020F0502020204030204" pitchFamily="34" charset="0"/>
              </a:defRPr>
            </a:lvl1pPr>
          </a:lstStyle>
          <a:p>
            <a:pPr lvl="0"/>
            <a:r>
              <a:rPr lang="en-US" dirty="0"/>
              <a:t>Insert your text here.</a:t>
            </a:r>
          </a:p>
        </p:txBody>
      </p:sp>
      <p:sp>
        <p:nvSpPr>
          <p:cNvPr id="4" name="Text Placeholder 2">
            <a:extLst>
              <a:ext uri="{FF2B5EF4-FFF2-40B4-BE49-F238E27FC236}">
                <a16:creationId xmlns:a16="http://schemas.microsoft.com/office/drawing/2014/main" id="{911EC251-7CD5-C1A1-1F6C-1C4FDB842E08}"/>
              </a:ext>
            </a:extLst>
          </p:cNvPr>
          <p:cNvSpPr>
            <a:spLocks noGrp="1"/>
          </p:cNvSpPr>
          <p:nvPr>
            <p:ph type="body" sz="quarter" idx="14" hasCustomPrompt="1"/>
          </p:nvPr>
        </p:nvSpPr>
        <p:spPr>
          <a:xfrm>
            <a:off x="6483311" y="2233613"/>
            <a:ext cx="4935537" cy="3994150"/>
          </a:xfrm>
          <a:prstGeom prst="rect">
            <a:avLst/>
          </a:prstGeom>
        </p:spPr>
        <p:txBody>
          <a:bodyPr>
            <a:normAutofit/>
          </a:bodyPr>
          <a:lstStyle>
            <a:lvl1pPr marL="0" indent="0">
              <a:buNone/>
              <a:defRPr sz="3000" b="0" i="0">
                <a:latin typeface="Calibri" panose="020F0502020204030204" pitchFamily="34" charset="0"/>
                <a:cs typeface="Calibri" panose="020F0502020204030204" pitchFamily="34" charset="0"/>
              </a:defRPr>
            </a:lvl1pPr>
          </a:lstStyle>
          <a:p>
            <a:pPr lvl="0"/>
            <a:r>
              <a:rPr lang="en-US" dirty="0"/>
              <a:t>Insert your text here.</a:t>
            </a:r>
          </a:p>
        </p:txBody>
      </p:sp>
    </p:spTree>
    <p:extLst>
      <p:ext uri="{BB962C8B-B14F-4D97-AF65-F5344CB8AC3E}">
        <p14:creationId xmlns:p14="http://schemas.microsoft.com/office/powerpoint/2010/main" val="180302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dditional notes">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47776EB3-5DD6-5A6B-952B-FE72B6C7474E}"/>
              </a:ext>
            </a:extLst>
          </p:cNvPr>
          <p:cNvSpPr>
            <a:spLocks noGrp="1"/>
          </p:cNvSpPr>
          <p:nvPr>
            <p:ph type="body" sz="quarter" idx="10" hasCustomPrompt="1"/>
          </p:nvPr>
        </p:nvSpPr>
        <p:spPr>
          <a:xfrm>
            <a:off x="506142" y="1192985"/>
            <a:ext cx="4935653" cy="892330"/>
          </a:xfrm>
          <a:prstGeom prst="rect">
            <a:avLst/>
          </a:prstGeom>
        </p:spPr>
        <p:txBody>
          <a:bodyPr>
            <a:normAutofit/>
          </a:bodyPr>
          <a:lstStyle>
            <a:lvl1pPr marL="0" indent="0">
              <a:buNone/>
              <a:defRPr sz="4400" b="0" i="0">
                <a:solidFill>
                  <a:srgbClr val="0076BE"/>
                </a:solidFill>
                <a:latin typeface="Calibri" panose="020F0502020204030204" pitchFamily="34" charset="0"/>
                <a:cs typeface="Calibri" panose="020F0502020204030204" pitchFamily="34" charset="0"/>
              </a:defRPr>
            </a:lvl1pPr>
          </a:lstStyle>
          <a:p>
            <a:pPr lvl="0"/>
            <a:r>
              <a:rPr lang="en-US" dirty="0"/>
              <a:t>Additional notes</a:t>
            </a:r>
          </a:p>
        </p:txBody>
      </p:sp>
      <p:sp>
        <p:nvSpPr>
          <p:cNvPr id="10" name="Slide Number">
            <a:extLst>
              <a:ext uri="{FF2B5EF4-FFF2-40B4-BE49-F238E27FC236}">
                <a16:creationId xmlns:a16="http://schemas.microsoft.com/office/drawing/2014/main" id="{BAB0F685-2019-FBC6-A6D3-6BBED4624F6A}"/>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sp>
        <p:nvSpPr>
          <p:cNvPr id="15" name="Text Placeholder 12">
            <a:extLst>
              <a:ext uri="{FF2B5EF4-FFF2-40B4-BE49-F238E27FC236}">
                <a16:creationId xmlns:a16="http://schemas.microsoft.com/office/drawing/2014/main" id="{CB35E097-96F8-2B53-F7AF-2C1F45B90077}"/>
              </a:ext>
            </a:extLst>
          </p:cNvPr>
          <p:cNvSpPr>
            <a:spLocks noGrp="1"/>
          </p:cNvSpPr>
          <p:nvPr>
            <p:ph type="body" sz="quarter" idx="13" hasCustomPrompt="1"/>
          </p:nvPr>
        </p:nvSpPr>
        <p:spPr>
          <a:xfrm>
            <a:off x="506258" y="2233930"/>
            <a:ext cx="10912590" cy="3994150"/>
          </a:xfrm>
          <a:prstGeom prst="rect">
            <a:avLst/>
          </a:prstGeom>
        </p:spPr>
        <p:txBody>
          <a:bodyPr>
            <a:normAutofit/>
          </a:bodyPr>
          <a:lstStyle>
            <a:lvl1pPr marL="228600" indent="-228600" hangingPunct="1">
              <a:lnSpc>
                <a:spcPct val="100000"/>
              </a:lnSpc>
              <a:spcBef>
                <a:spcPts val="0"/>
              </a:spcBef>
              <a:spcAft>
                <a:spcPts val="0"/>
              </a:spcAft>
              <a:buSzPct val="100000"/>
              <a:buFont typeface="Arial" panose="020B0604020202020204" pitchFamily="34" charset="0"/>
              <a:buChar char="•"/>
              <a:defRPr sz="3000" b="0" i="0">
                <a:latin typeface="Calibri" panose="020F0502020204030204" pitchFamily="34" charset="0"/>
                <a:cs typeface="Calibri" panose="020F0502020204030204" pitchFamily="34" charset="0"/>
              </a:defRPr>
            </a:lvl1pPr>
          </a:lstStyle>
          <a:p>
            <a:pPr marL="0" indent="0" hangingPunct="1">
              <a:buNone/>
            </a:pPr>
            <a:r>
              <a:rPr lang="en-CA" dirty="0"/>
              <a:t>Insert your text here.</a:t>
            </a:r>
          </a:p>
          <a:p>
            <a:pPr marL="228600" marR="0" lvl="0" indent="-228600" algn="l" defTabSz="914400" rtl="0" eaLnBrk="1" fontAlgn="auto" latinLnBrk="0" hangingPunct="1">
              <a:lnSpc>
                <a:spcPct val="90000"/>
              </a:lnSpc>
              <a:spcBef>
                <a:spcPts val="1000"/>
              </a:spcBef>
              <a:spcAft>
                <a:spcPts val="0"/>
              </a:spcAft>
              <a:buClrTx/>
              <a:buSzTx/>
              <a:tabLst/>
              <a:defRPr/>
            </a:pPr>
            <a:r>
              <a:rPr lang="en-CA" dirty="0"/>
              <a:t>Add bullet points;</a:t>
            </a:r>
          </a:p>
          <a:p>
            <a:pPr marL="228600" marR="0" lvl="0" indent="-228600" algn="l" defTabSz="914400" rtl="0" eaLnBrk="1" fontAlgn="auto" latinLnBrk="0" hangingPunct="1">
              <a:lnSpc>
                <a:spcPct val="90000"/>
              </a:lnSpc>
              <a:spcBef>
                <a:spcPts val="1000"/>
              </a:spcBef>
              <a:spcAft>
                <a:spcPts val="0"/>
              </a:spcAft>
              <a:buClrTx/>
              <a:buSzTx/>
              <a:tabLst/>
              <a:defRPr/>
            </a:pPr>
            <a:r>
              <a:rPr lang="en-CA" dirty="0"/>
              <a:t>if you would like.</a:t>
            </a:r>
          </a:p>
        </p:txBody>
      </p:sp>
    </p:spTree>
    <p:extLst>
      <p:ext uri="{BB962C8B-B14F-4D97-AF65-F5344CB8AC3E}">
        <p14:creationId xmlns:p14="http://schemas.microsoft.com/office/powerpoint/2010/main" val="1195785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20630C-E4A4-4F14-AEC1-8FDBC83B5991}" type="slidenum">
              <a:rPr lang="en-CA" smtClean="0"/>
              <a:t>‹#›</a:t>
            </a:fld>
            <a:endParaRPr lang="en-CA"/>
          </a:p>
        </p:txBody>
      </p:sp>
    </p:spTree>
    <p:extLst>
      <p:ext uri="{BB962C8B-B14F-4D97-AF65-F5344CB8AC3E}">
        <p14:creationId xmlns:p14="http://schemas.microsoft.com/office/powerpoint/2010/main" val="3520182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hite slide with pictur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050EC71-0226-7A7D-EB26-42C8302B3989}"/>
              </a:ext>
            </a:extLst>
          </p:cNvPr>
          <p:cNvSpPr>
            <a:spLocks noGrp="1"/>
          </p:cNvSpPr>
          <p:nvPr>
            <p:ph type="body" sz="quarter" idx="10" hasCustomPrompt="1"/>
          </p:nvPr>
        </p:nvSpPr>
        <p:spPr>
          <a:xfrm>
            <a:off x="6423722" y="802655"/>
            <a:ext cx="4935536" cy="1316076"/>
          </a:xfrm>
          <a:prstGeom prst="rect">
            <a:avLst/>
          </a:prstGeom>
        </p:spPr>
        <p:txBody>
          <a:bodyPr>
            <a:normAutofit/>
          </a:bodyPr>
          <a:lstStyle>
            <a:lvl1pPr marL="0" indent="0">
              <a:buNone/>
              <a:defRPr sz="4400" b="0" i="0">
                <a:solidFill>
                  <a:srgbClr val="0076BE"/>
                </a:solidFill>
                <a:latin typeface="Calibri" panose="020F0502020204030204" pitchFamily="34" charset="0"/>
                <a:cs typeface="Calibri" panose="020F0502020204030204" pitchFamily="34" charset="0"/>
              </a:defRPr>
            </a:lvl1pPr>
          </a:lstStyle>
          <a:p>
            <a:pPr lvl="0"/>
            <a:r>
              <a:rPr lang="en-US" dirty="0"/>
              <a:t>Example title here</a:t>
            </a:r>
          </a:p>
        </p:txBody>
      </p:sp>
      <p:sp>
        <p:nvSpPr>
          <p:cNvPr id="13" name="Slide Number">
            <a:extLst>
              <a:ext uri="{FF2B5EF4-FFF2-40B4-BE49-F238E27FC236}">
                <a16:creationId xmlns:a16="http://schemas.microsoft.com/office/drawing/2014/main" id="{6CB8F2D0-386D-7BE9-9B7A-577B46A85A0A}"/>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sp>
        <p:nvSpPr>
          <p:cNvPr id="3" name="Text Placeholder 2">
            <a:extLst>
              <a:ext uri="{FF2B5EF4-FFF2-40B4-BE49-F238E27FC236}">
                <a16:creationId xmlns:a16="http://schemas.microsoft.com/office/drawing/2014/main" id="{3CA0387F-BED0-E5BD-65DA-881495C53FDB}"/>
              </a:ext>
            </a:extLst>
          </p:cNvPr>
          <p:cNvSpPr>
            <a:spLocks noGrp="1"/>
          </p:cNvSpPr>
          <p:nvPr>
            <p:ph type="body" sz="quarter" idx="13" hasCustomPrompt="1"/>
          </p:nvPr>
        </p:nvSpPr>
        <p:spPr>
          <a:xfrm>
            <a:off x="6423722" y="2342926"/>
            <a:ext cx="4935537" cy="3994150"/>
          </a:xfrm>
          <a:prstGeom prst="rect">
            <a:avLst/>
          </a:prstGeom>
        </p:spPr>
        <p:txBody>
          <a:bodyPr>
            <a:normAutofit/>
          </a:bodyPr>
          <a:lstStyle>
            <a:lvl1pPr marL="0" indent="0">
              <a:buNone/>
              <a:defRPr sz="3000" b="0" i="0">
                <a:latin typeface="Calibri" panose="020F0502020204030204" pitchFamily="34" charset="0"/>
                <a:cs typeface="Calibri" panose="020F0502020204030204" pitchFamily="34" charset="0"/>
              </a:defRPr>
            </a:lvl1pPr>
          </a:lstStyle>
          <a:p>
            <a:pPr lvl="0"/>
            <a:r>
              <a:rPr lang="en-US" dirty="0"/>
              <a:t>Insert your text here.</a:t>
            </a:r>
          </a:p>
        </p:txBody>
      </p:sp>
    </p:spTree>
    <p:extLst>
      <p:ext uri="{BB962C8B-B14F-4D97-AF65-F5344CB8AC3E}">
        <p14:creationId xmlns:p14="http://schemas.microsoft.com/office/powerpoint/2010/main" val="1212522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hite slide">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1D3B2E13-FF2E-396D-44D2-D3A1BE825639}"/>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spTree>
    <p:extLst>
      <p:ext uri="{BB962C8B-B14F-4D97-AF65-F5344CB8AC3E}">
        <p14:creationId xmlns:p14="http://schemas.microsoft.com/office/powerpoint/2010/main" val="2778757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blue slide">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FC4949AC-48E5-176A-C2B2-EF0DDD2A057C}"/>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spTree>
    <p:extLst>
      <p:ext uri="{BB962C8B-B14F-4D97-AF65-F5344CB8AC3E}">
        <p14:creationId xmlns:p14="http://schemas.microsoft.com/office/powerpoint/2010/main" val="233368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D95C058-0F0F-D002-0481-15B9BAB1C2ED}"/>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spTree>
    <p:extLst>
      <p:ext uri="{BB962C8B-B14F-4D97-AF65-F5344CB8AC3E}">
        <p14:creationId xmlns:p14="http://schemas.microsoft.com/office/powerpoint/2010/main" val="276807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nd acknowledgem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DD3865B6-9B04-7351-92D7-2587272FB956}"/>
              </a:ext>
            </a:extLst>
          </p:cNvPr>
          <p:cNvSpPr>
            <a:spLocks noGrp="1"/>
          </p:cNvSpPr>
          <p:nvPr>
            <p:ph type="body" sz="quarter" idx="10" hasCustomPrompt="1"/>
          </p:nvPr>
        </p:nvSpPr>
        <p:spPr>
          <a:xfrm>
            <a:off x="736599" y="780353"/>
            <a:ext cx="9366045" cy="1316076"/>
          </a:xfrm>
          <a:prstGeom prst="rect">
            <a:avLst/>
          </a:prstGeom>
        </p:spPr>
        <p:txBody>
          <a:bodyPr>
            <a:normAutofit/>
          </a:bodyPr>
          <a:lstStyle>
            <a:lvl1pPr marL="0" indent="0">
              <a:buNone/>
              <a:defRPr sz="4400" b="0" i="0">
                <a:solidFill>
                  <a:schemeClr val="bg1"/>
                </a:solidFill>
                <a:latin typeface="Calibri" panose="020F0502020204030204" pitchFamily="34" charset="0"/>
                <a:cs typeface="Calibri" panose="020F0502020204030204" pitchFamily="34" charset="0"/>
              </a:defRPr>
            </a:lvl1pPr>
          </a:lstStyle>
          <a:p>
            <a:r>
              <a:rPr lang="en-US" dirty="0"/>
              <a:t>Land acknowledgement</a:t>
            </a:r>
          </a:p>
        </p:txBody>
      </p:sp>
      <p:sp>
        <p:nvSpPr>
          <p:cNvPr id="3" name="Text Placeholder 2">
            <a:extLst>
              <a:ext uri="{FF2B5EF4-FFF2-40B4-BE49-F238E27FC236}">
                <a16:creationId xmlns:a16="http://schemas.microsoft.com/office/drawing/2014/main" id="{3198831F-6707-6EA8-6535-ACCC0AAC3AFF}"/>
              </a:ext>
            </a:extLst>
          </p:cNvPr>
          <p:cNvSpPr>
            <a:spLocks noGrp="1"/>
          </p:cNvSpPr>
          <p:nvPr>
            <p:ph type="body" sz="quarter" idx="13" hasCustomPrompt="1"/>
          </p:nvPr>
        </p:nvSpPr>
        <p:spPr>
          <a:xfrm>
            <a:off x="736600" y="2342926"/>
            <a:ext cx="10622660" cy="3994150"/>
          </a:xfrm>
          <a:prstGeom prst="rect">
            <a:avLst/>
          </a:prstGeom>
        </p:spPr>
        <p:txBody>
          <a:bodyPr>
            <a:normAutofit/>
          </a:bodyPr>
          <a:lstStyle>
            <a:lvl1pPr marL="0" indent="0">
              <a:buNone/>
              <a:defRPr sz="3000" b="0" i="0">
                <a:solidFill>
                  <a:schemeClr val="bg1"/>
                </a:solidFill>
                <a:latin typeface="Calibri" panose="020F0502020204030204" pitchFamily="34" charset="0"/>
                <a:cs typeface="Calibri" panose="020F0502020204030204" pitchFamily="34" charset="0"/>
              </a:defRPr>
            </a:lvl1pPr>
          </a:lstStyle>
          <a:p>
            <a:pPr algn="l" rtl="0" fontAlgn="base"/>
            <a:r>
              <a:rPr lang="en-US" sz="2800" b="0" i="0" u="none" strike="noStrike" dirty="0">
                <a:solidFill>
                  <a:srgbClr val="FFFFFF"/>
                </a:solidFill>
                <a:effectLst/>
              </a:rPr>
              <a:t>SNOLAB is located on the traditional territory of the Robinson-Huron Treaty of 1850, shared by the Indigenous people of the surrounding Atikameksheng </a:t>
            </a:r>
            <a:r>
              <a:rPr lang="en-US" sz="2800" b="0" i="0" u="none" strike="noStrike" dirty="0" err="1">
                <a:solidFill>
                  <a:srgbClr val="FFFFFF"/>
                </a:solidFill>
                <a:effectLst/>
              </a:rPr>
              <a:t>Anishnawbek</a:t>
            </a:r>
            <a:r>
              <a:rPr lang="en-US" sz="2800" b="0" i="0" u="none" strike="noStrike" dirty="0">
                <a:solidFill>
                  <a:srgbClr val="FFFFFF"/>
                </a:solidFill>
                <a:effectLst/>
              </a:rPr>
              <a:t> First Nation as part of the larger Anishinabek Nation.</a:t>
            </a:r>
            <a:r>
              <a:rPr lang="en-US" sz="2800" b="0" i="0" u="none" strike="noStrike" dirty="0">
                <a:solidFill>
                  <a:srgbClr val="000000"/>
                </a:solidFill>
                <a:effectLst/>
              </a:rPr>
              <a:t>​</a:t>
            </a:r>
            <a:r>
              <a:rPr lang="en-US" sz="2800" b="0" i="0" dirty="0">
                <a:solidFill>
                  <a:srgbClr val="000000"/>
                </a:solidFill>
                <a:effectLst/>
              </a:rPr>
              <a:t>​</a:t>
            </a:r>
          </a:p>
          <a:p>
            <a:pPr algn="l" rtl="0" fontAlgn="base"/>
            <a:r>
              <a:rPr lang="en-US" sz="2800" b="0" i="0" u="none" strike="noStrike" dirty="0">
                <a:solidFill>
                  <a:srgbClr val="000000"/>
                </a:solidFill>
                <a:effectLst/>
              </a:rPr>
              <a:t>​</a:t>
            </a:r>
            <a:r>
              <a:rPr lang="en-US" sz="2800" b="0" i="0" dirty="0">
                <a:solidFill>
                  <a:srgbClr val="000000"/>
                </a:solidFill>
                <a:effectLst/>
              </a:rPr>
              <a:t>​</a:t>
            </a:r>
          </a:p>
          <a:p>
            <a:pPr algn="l" rtl="0" fontAlgn="base"/>
            <a:r>
              <a:rPr lang="en-US" sz="2800" b="0" i="0" u="none" strike="noStrike" dirty="0">
                <a:solidFill>
                  <a:srgbClr val="FFFFFF"/>
                </a:solidFill>
                <a:effectLst/>
              </a:rPr>
              <a:t>We acknowledge those who came before us and </a:t>
            </a:r>
            <a:r>
              <a:rPr lang="en-US" sz="2800" b="0" i="0" u="none" strike="noStrike" dirty="0" err="1">
                <a:solidFill>
                  <a:srgbClr val="FFFFFF"/>
                </a:solidFill>
                <a:effectLst/>
              </a:rPr>
              <a:t>honour</a:t>
            </a:r>
            <a:r>
              <a:rPr lang="en-US" sz="2800" b="0" i="0" u="none" strike="noStrike" dirty="0">
                <a:solidFill>
                  <a:srgbClr val="FFFFFF"/>
                </a:solidFill>
                <a:effectLst/>
              </a:rPr>
              <a:t> those who are the caretakers of the land and the waters.</a:t>
            </a:r>
            <a:endParaRPr lang="en-US" sz="2800" b="0" i="0" dirty="0">
              <a:solidFill>
                <a:srgbClr val="000000"/>
              </a:solidFill>
              <a:effectLst/>
            </a:endParaRPr>
          </a:p>
          <a:p>
            <a:pPr lvl="0"/>
            <a:r>
              <a:rPr lang="en-US" dirty="0"/>
              <a:t>text here.</a:t>
            </a:r>
          </a:p>
        </p:txBody>
      </p:sp>
    </p:spTree>
    <p:extLst>
      <p:ext uri="{BB962C8B-B14F-4D97-AF65-F5344CB8AC3E}">
        <p14:creationId xmlns:p14="http://schemas.microsoft.com/office/powerpoint/2010/main" val="92943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ith blue background">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3BF6304-D7D3-2EF8-6D74-5BA3E2686160}"/>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sp>
        <p:nvSpPr>
          <p:cNvPr id="4" name="Text Placeholder 3">
            <a:extLst>
              <a:ext uri="{FF2B5EF4-FFF2-40B4-BE49-F238E27FC236}">
                <a16:creationId xmlns:a16="http://schemas.microsoft.com/office/drawing/2014/main" id="{7B779B55-492A-5A46-53EC-F68D0DD5B4DC}"/>
              </a:ext>
            </a:extLst>
          </p:cNvPr>
          <p:cNvSpPr>
            <a:spLocks noGrp="1"/>
          </p:cNvSpPr>
          <p:nvPr>
            <p:ph type="body" sz="quarter" idx="10" hasCustomPrompt="1"/>
          </p:nvPr>
        </p:nvSpPr>
        <p:spPr>
          <a:xfrm>
            <a:off x="1090613" y="2309202"/>
            <a:ext cx="9985426" cy="2239596"/>
          </a:xfrm>
          <a:prstGeom prst="rect">
            <a:avLst/>
          </a:prstGeom>
        </p:spPr>
        <p:txBody>
          <a:bodyPr anchor="b">
            <a:normAutofit/>
          </a:bodyPr>
          <a:lstStyle>
            <a:lvl1pPr marL="0" indent="0">
              <a:buNone/>
              <a:defRPr sz="8000" b="0"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chemeClr val="bg1"/>
                </a:solidFill>
              </a:rPr>
              <a:t>Section title here</a:t>
            </a:r>
          </a:p>
        </p:txBody>
      </p:sp>
    </p:spTree>
    <p:extLst>
      <p:ext uri="{BB962C8B-B14F-4D97-AF65-F5344CB8AC3E}">
        <p14:creationId xmlns:p14="http://schemas.microsoft.com/office/powerpoint/2010/main" val="321316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with blue background">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3BF6304-D7D3-2EF8-6D74-5BA3E2686160}"/>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sp>
        <p:nvSpPr>
          <p:cNvPr id="4" name="Text Placeholder 3">
            <a:extLst>
              <a:ext uri="{FF2B5EF4-FFF2-40B4-BE49-F238E27FC236}">
                <a16:creationId xmlns:a16="http://schemas.microsoft.com/office/drawing/2014/main" id="{7B779B55-492A-5A46-53EC-F68D0DD5B4DC}"/>
              </a:ext>
            </a:extLst>
          </p:cNvPr>
          <p:cNvSpPr>
            <a:spLocks noGrp="1"/>
          </p:cNvSpPr>
          <p:nvPr>
            <p:ph type="body" sz="quarter" idx="10" hasCustomPrompt="1"/>
          </p:nvPr>
        </p:nvSpPr>
        <p:spPr>
          <a:xfrm>
            <a:off x="1090613" y="2309202"/>
            <a:ext cx="9985426" cy="2239596"/>
          </a:xfrm>
          <a:prstGeom prst="rect">
            <a:avLst/>
          </a:prstGeom>
        </p:spPr>
        <p:txBody>
          <a:bodyPr anchor="b">
            <a:normAutofit/>
          </a:bodyPr>
          <a:lstStyle>
            <a:lvl1pPr marL="0" indent="0">
              <a:buNone/>
              <a:defRPr sz="8000" b="0"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chemeClr val="bg1"/>
                </a:solidFill>
              </a:rPr>
              <a:t>Section title here</a:t>
            </a:r>
          </a:p>
        </p:txBody>
      </p:sp>
      <p:sp>
        <p:nvSpPr>
          <p:cNvPr id="3" name="Text Placeholder 2">
            <a:extLst>
              <a:ext uri="{FF2B5EF4-FFF2-40B4-BE49-F238E27FC236}">
                <a16:creationId xmlns:a16="http://schemas.microsoft.com/office/drawing/2014/main" id="{E30C152A-8547-C812-DB70-42243712CC38}"/>
              </a:ext>
            </a:extLst>
          </p:cNvPr>
          <p:cNvSpPr>
            <a:spLocks noGrp="1"/>
          </p:cNvSpPr>
          <p:nvPr>
            <p:ph type="body" sz="quarter" idx="11" hasCustomPrompt="1"/>
          </p:nvPr>
        </p:nvSpPr>
        <p:spPr>
          <a:xfrm>
            <a:off x="1090613" y="4548188"/>
            <a:ext cx="9985375" cy="1041400"/>
          </a:xfrm>
          <a:prstGeom prst="rect">
            <a:avLst/>
          </a:prstGeom>
        </p:spPr>
        <p:txBody>
          <a:bodyPr anchor="b">
            <a:normAutofit/>
          </a:bodyPr>
          <a:lstStyle>
            <a:lvl1pPr marL="0" indent="0">
              <a:buNone/>
              <a:defRPr b="0" i="0">
                <a:solidFill>
                  <a:schemeClr val="bg1"/>
                </a:solidFill>
                <a:latin typeface="Calibri" panose="020F0502020204030204" pitchFamily="34" charset="0"/>
                <a:cs typeface="Calibri" panose="020F0502020204030204" pitchFamily="34" charset="0"/>
              </a:defRPr>
            </a:lvl1pPr>
          </a:lstStyle>
          <a:p>
            <a:pPr lvl="0"/>
            <a:r>
              <a:rPr lang="en-US" dirty="0"/>
              <a:t>Subsection title here</a:t>
            </a:r>
          </a:p>
        </p:txBody>
      </p:sp>
    </p:spTree>
    <p:extLst>
      <p:ext uri="{BB962C8B-B14F-4D97-AF65-F5344CB8AC3E}">
        <p14:creationId xmlns:p14="http://schemas.microsoft.com/office/powerpoint/2010/main" val="34176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slide with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6746F5D-996E-B94B-373F-51E85D951CB7}"/>
              </a:ext>
            </a:extLst>
          </p:cNvPr>
          <p:cNvSpPr>
            <a:spLocks noGrp="1"/>
          </p:cNvSpPr>
          <p:nvPr>
            <p:ph type="body" sz="quarter" idx="10" hasCustomPrompt="1"/>
          </p:nvPr>
        </p:nvSpPr>
        <p:spPr>
          <a:xfrm>
            <a:off x="736600" y="780353"/>
            <a:ext cx="9380794" cy="1316076"/>
          </a:xfrm>
          <a:prstGeom prst="rect">
            <a:avLst/>
          </a:prstGeom>
        </p:spPr>
        <p:txBody>
          <a:bodyPr>
            <a:normAutofit/>
          </a:bodyPr>
          <a:lstStyle>
            <a:lvl1pPr marL="0" indent="0">
              <a:buNone/>
              <a:defRPr sz="4400" b="0" i="0">
                <a:solidFill>
                  <a:srgbClr val="0076BE"/>
                </a:solidFill>
                <a:latin typeface="Calibri" panose="020F0502020204030204" pitchFamily="34" charset="0"/>
                <a:cs typeface="Calibri" panose="020F0502020204030204" pitchFamily="34" charset="0"/>
              </a:defRPr>
            </a:lvl1pPr>
          </a:lstStyle>
          <a:p>
            <a:pPr lvl="0"/>
            <a:r>
              <a:rPr lang="en-US" dirty="0"/>
              <a:t>Example title here</a:t>
            </a:r>
          </a:p>
        </p:txBody>
      </p:sp>
      <p:sp>
        <p:nvSpPr>
          <p:cNvPr id="13" name="Slide Number">
            <a:extLst>
              <a:ext uri="{FF2B5EF4-FFF2-40B4-BE49-F238E27FC236}">
                <a16:creationId xmlns:a16="http://schemas.microsoft.com/office/drawing/2014/main" id="{5B537DBC-71F2-21D1-5190-2E361120C915}"/>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sp>
        <p:nvSpPr>
          <p:cNvPr id="3" name="Text Placeholder 2">
            <a:extLst>
              <a:ext uri="{FF2B5EF4-FFF2-40B4-BE49-F238E27FC236}">
                <a16:creationId xmlns:a16="http://schemas.microsoft.com/office/drawing/2014/main" id="{F0DE78EF-65BC-0E17-0F42-558273BA4CE0}"/>
              </a:ext>
            </a:extLst>
          </p:cNvPr>
          <p:cNvSpPr>
            <a:spLocks noGrp="1"/>
          </p:cNvSpPr>
          <p:nvPr>
            <p:ph type="body" sz="quarter" idx="13" hasCustomPrompt="1"/>
          </p:nvPr>
        </p:nvSpPr>
        <p:spPr>
          <a:xfrm>
            <a:off x="736600" y="2342926"/>
            <a:ext cx="10622660" cy="3994150"/>
          </a:xfrm>
          <a:prstGeom prst="rect">
            <a:avLst/>
          </a:prstGeom>
        </p:spPr>
        <p:txBody>
          <a:bodyPr>
            <a:normAutofit/>
          </a:bodyPr>
          <a:lstStyle>
            <a:lvl1pPr marL="0" indent="0">
              <a:buNone/>
              <a:defRPr sz="3000" b="0" i="0">
                <a:solidFill>
                  <a:schemeClr val="tx1"/>
                </a:solidFill>
                <a:latin typeface="Calibri" panose="020F0502020204030204" pitchFamily="34" charset="0"/>
                <a:cs typeface="Calibri" panose="020F0502020204030204" pitchFamily="34" charset="0"/>
              </a:defRPr>
            </a:lvl1pPr>
          </a:lstStyle>
          <a:p>
            <a:pPr lvl="0"/>
            <a:r>
              <a:rPr lang="en-US" dirty="0"/>
              <a:t>Insert your text here.</a:t>
            </a:r>
          </a:p>
        </p:txBody>
      </p:sp>
    </p:spTree>
    <p:extLst>
      <p:ext uri="{BB962C8B-B14F-4D97-AF65-F5344CB8AC3E}">
        <p14:creationId xmlns:p14="http://schemas.microsoft.com/office/powerpoint/2010/main" val="273326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slide with logo">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DD3865B6-9B04-7351-92D7-2587272FB956}"/>
              </a:ext>
            </a:extLst>
          </p:cNvPr>
          <p:cNvSpPr>
            <a:spLocks noGrp="1"/>
          </p:cNvSpPr>
          <p:nvPr>
            <p:ph type="body" sz="quarter" idx="10" hasCustomPrompt="1"/>
          </p:nvPr>
        </p:nvSpPr>
        <p:spPr>
          <a:xfrm>
            <a:off x="736599" y="780353"/>
            <a:ext cx="9366045" cy="1316076"/>
          </a:xfrm>
          <a:prstGeom prst="rect">
            <a:avLst/>
          </a:prstGeom>
        </p:spPr>
        <p:txBody>
          <a:bodyPr>
            <a:normAutofit/>
          </a:bodyPr>
          <a:lstStyle>
            <a:lvl1pPr marL="0" indent="0">
              <a:buNone/>
              <a:defRPr sz="4400" b="0" i="0">
                <a:solidFill>
                  <a:schemeClr val="bg1"/>
                </a:solidFill>
                <a:latin typeface="Calibri" panose="020F0502020204030204" pitchFamily="34" charset="0"/>
                <a:cs typeface="Calibri" panose="020F0502020204030204" pitchFamily="34" charset="0"/>
              </a:defRPr>
            </a:lvl1pPr>
          </a:lstStyle>
          <a:p>
            <a:pPr lvl="0"/>
            <a:r>
              <a:rPr lang="en-US" dirty="0"/>
              <a:t>Example title here</a:t>
            </a:r>
          </a:p>
        </p:txBody>
      </p:sp>
      <p:sp>
        <p:nvSpPr>
          <p:cNvPr id="9" name="Slide Number">
            <a:extLst>
              <a:ext uri="{FF2B5EF4-FFF2-40B4-BE49-F238E27FC236}">
                <a16:creationId xmlns:a16="http://schemas.microsoft.com/office/drawing/2014/main" id="{36486236-75BF-7971-5C61-E4FF144197FB}"/>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sp>
        <p:nvSpPr>
          <p:cNvPr id="3" name="Text Placeholder 2">
            <a:extLst>
              <a:ext uri="{FF2B5EF4-FFF2-40B4-BE49-F238E27FC236}">
                <a16:creationId xmlns:a16="http://schemas.microsoft.com/office/drawing/2014/main" id="{3198831F-6707-6EA8-6535-ACCC0AAC3AFF}"/>
              </a:ext>
            </a:extLst>
          </p:cNvPr>
          <p:cNvSpPr>
            <a:spLocks noGrp="1"/>
          </p:cNvSpPr>
          <p:nvPr>
            <p:ph type="body" sz="quarter" idx="13" hasCustomPrompt="1"/>
          </p:nvPr>
        </p:nvSpPr>
        <p:spPr>
          <a:xfrm>
            <a:off x="736600" y="2342926"/>
            <a:ext cx="10622660" cy="3994150"/>
          </a:xfrm>
          <a:prstGeom prst="rect">
            <a:avLst/>
          </a:prstGeom>
        </p:spPr>
        <p:txBody>
          <a:bodyPr>
            <a:normAutofit/>
          </a:bodyPr>
          <a:lstStyle>
            <a:lvl1pPr marL="0" indent="0">
              <a:buNone/>
              <a:defRPr sz="3000" b="0" i="0">
                <a:solidFill>
                  <a:schemeClr val="bg1"/>
                </a:solidFill>
                <a:latin typeface="Calibri" panose="020F0502020204030204" pitchFamily="34" charset="0"/>
                <a:cs typeface="Calibri" panose="020F0502020204030204" pitchFamily="34" charset="0"/>
              </a:defRPr>
            </a:lvl1pPr>
          </a:lstStyle>
          <a:p>
            <a:pPr lvl="0"/>
            <a:r>
              <a:rPr lang="en-US" dirty="0"/>
              <a:t>Insert your text here.</a:t>
            </a:r>
          </a:p>
        </p:txBody>
      </p:sp>
    </p:spTree>
    <p:extLst>
      <p:ext uri="{BB962C8B-B14F-4D97-AF65-F5344CB8AC3E}">
        <p14:creationId xmlns:p14="http://schemas.microsoft.com/office/powerpoint/2010/main" val="221971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slide with pictur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050EC71-0226-7A7D-EB26-42C8302B3989}"/>
              </a:ext>
            </a:extLst>
          </p:cNvPr>
          <p:cNvSpPr>
            <a:spLocks noGrp="1"/>
          </p:cNvSpPr>
          <p:nvPr>
            <p:ph type="body" sz="quarter" idx="10" hasCustomPrompt="1"/>
          </p:nvPr>
        </p:nvSpPr>
        <p:spPr>
          <a:xfrm>
            <a:off x="6423722" y="802655"/>
            <a:ext cx="3433956" cy="1316076"/>
          </a:xfrm>
          <a:prstGeom prst="rect">
            <a:avLst/>
          </a:prstGeom>
        </p:spPr>
        <p:txBody>
          <a:bodyPr>
            <a:normAutofit/>
          </a:bodyPr>
          <a:lstStyle>
            <a:lvl1pPr marL="0" indent="0">
              <a:buNone/>
              <a:defRPr sz="4400" b="0" i="0">
                <a:solidFill>
                  <a:srgbClr val="0076BE"/>
                </a:solidFill>
                <a:latin typeface="Calibri" panose="020F0502020204030204" pitchFamily="34" charset="0"/>
                <a:cs typeface="Calibri" panose="020F0502020204030204" pitchFamily="34" charset="0"/>
              </a:defRPr>
            </a:lvl1pPr>
          </a:lstStyle>
          <a:p>
            <a:pPr lvl="0"/>
            <a:r>
              <a:rPr lang="en-US" dirty="0"/>
              <a:t>Example title here</a:t>
            </a:r>
          </a:p>
        </p:txBody>
      </p:sp>
      <p:sp>
        <p:nvSpPr>
          <p:cNvPr id="13" name="Slide Number">
            <a:extLst>
              <a:ext uri="{FF2B5EF4-FFF2-40B4-BE49-F238E27FC236}">
                <a16:creationId xmlns:a16="http://schemas.microsoft.com/office/drawing/2014/main" id="{6CB8F2D0-386D-7BE9-9B7A-577B46A85A0A}"/>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sp>
        <p:nvSpPr>
          <p:cNvPr id="3" name="Text Placeholder 2">
            <a:extLst>
              <a:ext uri="{FF2B5EF4-FFF2-40B4-BE49-F238E27FC236}">
                <a16:creationId xmlns:a16="http://schemas.microsoft.com/office/drawing/2014/main" id="{DECB495E-5132-0265-2394-746562CC1DC8}"/>
              </a:ext>
            </a:extLst>
          </p:cNvPr>
          <p:cNvSpPr>
            <a:spLocks noGrp="1"/>
          </p:cNvSpPr>
          <p:nvPr>
            <p:ph type="body" sz="quarter" idx="13" hasCustomPrompt="1"/>
          </p:nvPr>
        </p:nvSpPr>
        <p:spPr>
          <a:xfrm>
            <a:off x="6423722" y="2342926"/>
            <a:ext cx="4935537" cy="3994150"/>
          </a:xfrm>
          <a:prstGeom prst="rect">
            <a:avLst/>
          </a:prstGeom>
        </p:spPr>
        <p:txBody>
          <a:bodyPr>
            <a:normAutofit/>
          </a:bodyPr>
          <a:lstStyle>
            <a:lvl1pPr marL="0" indent="0">
              <a:buNone/>
              <a:defRPr sz="3000" b="0" i="0">
                <a:latin typeface="Calibri" panose="020F0502020204030204" pitchFamily="34" charset="0"/>
                <a:cs typeface="Calibri" panose="020F0502020204030204" pitchFamily="34" charset="0"/>
              </a:defRPr>
            </a:lvl1pPr>
          </a:lstStyle>
          <a:p>
            <a:pPr lvl="0"/>
            <a:r>
              <a:rPr lang="en-US" dirty="0"/>
              <a:t>Insert your text here.</a:t>
            </a:r>
          </a:p>
        </p:txBody>
      </p:sp>
    </p:spTree>
    <p:extLst>
      <p:ext uri="{BB962C8B-B14F-4D97-AF65-F5344CB8AC3E}">
        <p14:creationId xmlns:p14="http://schemas.microsoft.com/office/powerpoint/2010/main" val="411547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slide with pictur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050EC71-0226-7A7D-EB26-42C8302B3989}"/>
              </a:ext>
            </a:extLst>
          </p:cNvPr>
          <p:cNvSpPr>
            <a:spLocks noGrp="1"/>
          </p:cNvSpPr>
          <p:nvPr>
            <p:ph type="body" sz="quarter" idx="10" hasCustomPrompt="1"/>
          </p:nvPr>
        </p:nvSpPr>
        <p:spPr>
          <a:xfrm>
            <a:off x="6423722" y="802655"/>
            <a:ext cx="4935536" cy="1316076"/>
          </a:xfrm>
          <a:prstGeom prst="rect">
            <a:avLst/>
          </a:prstGeom>
        </p:spPr>
        <p:txBody>
          <a:bodyPr>
            <a:normAutofit/>
          </a:bodyPr>
          <a:lstStyle>
            <a:lvl1pPr marL="0" indent="0">
              <a:buNone/>
              <a:defRPr sz="4400" b="0" i="0">
                <a:solidFill>
                  <a:srgbClr val="0076BE"/>
                </a:solidFill>
                <a:latin typeface="Calibri" panose="020F0502020204030204" pitchFamily="34" charset="0"/>
                <a:cs typeface="Calibri" panose="020F0502020204030204" pitchFamily="34" charset="0"/>
              </a:defRPr>
            </a:lvl1pPr>
          </a:lstStyle>
          <a:p>
            <a:pPr lvl="0"/>
            <a:r>
              <a:rPr lang="en-US" dirty="0"/>
              <a:t>Example title here</a:t>
            </a:r>
          </a:p>
        </p:txBody>
      </p:sp>
      <p:sp>
        <p:nvSpPr>
          <p:cNvPr id="13" name="Slide Number">
            <a:extLst>
              <a:ext uri="{FF2B5EF4-FFF2-40B4-BE49-F238E27FC236}">
                <a16:creationId xmlns:a16="http://schemas.microsoft.com/office/drawing/2014/main" id="{6CB8F2D0-386D-7BE9-9B7A-577B46A85A0A}"/>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sp>
        <p:nvSpPr>
          <p:cNvPr id="3" name="Text Placeholder 2">
            <a:extLst>
              <a:ext uri="{FF2B5EF4-FFF2-40B4-BE49-F238E27FC236}">
                <a16:creationId xmlns:a16="http://schemas.microsoft.com/office/drawing/2014/main" id="{3CA0387F-BED0-E5BD-65DA-881495C53FDB}"/>
              </a:ext>
            </a:extLst>
          </p:cNvPr>
          <p:cNvSpPr>
            <a:spLocks noGrp="1"/>
          </p:cNvSpPr>
          <p:nvPr>
            <p:ph type="body" sz="quarter" idx="13" hasCustomPrompt="1"/>
          </p:nvPr>
        </p:nvSpPr>
        <p:spPr>
          <a:xfrm>
            <a:off x="6423722" y="2342926"/>
            <a:ext cx="4935537" cy="3994150"/>
          </a:xfrm>
          <a:prstGeom prst="rect">
            <a:avLst/>
          </a:prstGeom>
        </p:spPr>
        <p:txBody>
          <a:bodyPr>
            <a:normAutofit/>
          </a:bodyPr>
          <a:lstStyle>
            <a:lvl1pPr marL="0" indent="0">
              <a:buNone/>
              <a:defRPr sz="3000" b="0" i="0">
                <a:latin typeface="Calibri" panose="020F0502020204030204" pitchFamily="34" charset="0"/>
                <a:cs typeface="Calibri" panose="020F0502020204030204" pitchFamily="34" charset="0"/>
              </a:defRPr>
            </a:lvl1pPr>
          </a:lstStyle>
          <a:p>
            <a:pPr lvl="0"/>
            <a:r>
              <a:rPr lang="en-US" dirty="0"/>
              <a:t>Insert your text here.</a:t>
            </a:r>
          </a:p>
        </p:txBody>
      </p:sp>
    </p:spTree>
    <p:extLst>
      <p:ext uri="{BB962C8B-B14F-4D97-AF65-F5344CB8AC3E}">
        <p14:creationId xmlns:p14="http://schemas.microsoft.com/office/powerpoint/2010/main" val="27269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slide with pictur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E08CB002-0972-50D2-46C4-DE6B128789E3}"/>
              </a:ext>
            </a:extLst>
          </p:cNvPr>
          <p:cNvSpPr>
            <a:spLocks noGrp="1"/>
          </p:cNvSpPr>
          <p:nvPr>
            <p:ph type="body" sz="quarter" idx="10" hasCustomPrompt="1"/>
          </p:nvPr>
        </p:nvSpPr>
        <p:spPr>
          <a:xfrm>
            <a:off x="6608618" y="1895707"/>
            <a:ext cx="3701923" cy="2430966"/>
          </a:xfrm>
          <a:prstGeom prst="rect">
            <a:avLst/>
          </a:prstGeom>
        </p:spPr>
        <p:txBody>
          <a:bodyPr>
            <a:normAutofit/>
          </a:bodyPr>
          <a:lstStyle>
            <a:lvl1pPr marL="0" indent="0">
              <a:buNone/>
              <a:defRPr sz="4000" b="0"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r>
              <a:rPr lang="en-CA" dirty="0"/>
              <a:t>Insert a quote here.</a:t>
            </a:r>
            <a:r>
              <a:rPr lang="en-US" dirty="0"/>
              <a:t>”</a:t>
            </a:r>
            <a:endParaRPr lang="en-CA" dirty="0"/>
          </a:p>
        </p:txBody>
      </p:sp>
      <p:sp>
        <p:nvSpPr>
          <p:cNvPr id="8" name="Text Placeholder 9">
            <a:extLst>
              <a:ext uri="{FF2B5EF4-FFF2-40B4-BE49-F238E27FC236}">
                <a16:creationId xmlns:a16="http://schemas.microsoft.com/office/drawing/2014/main" id="{C4711F95-097D-1583-C755-03E2E342E263}"/>
              </a:ext>
            </a:extLst>
          </p:cNvPr>
          <p:cNvSpPr>
            <a:spLocks noGrp="1"/>
          </p:cNvSpPr>
          <p:nvPr>
            <p:ph type="body" sz="quarter" idx="11" hasCustomPrompt="1"/>
          </p:nvPr>
        </p:nvSpPr>
        <p:spPr>
          <a:xfrm>
            <a:off x="6608617" y="4594302"/>
            <a:ext cx="3701923" cy="802888"/>
          </a:xfrm>
          <a:prstGeom prst="rect">
            <a:avLst/>
          </a:prstGeom>
        </p:spPr>
        <p:txBody>
          <a:bodyPr>
            <a:normAutofit/>
          </a:bodyPr>
          <a:lstStyle>
            <a:lvl1pPr marL="0" indent="0">
              <a:buNone/>
              <a:defRPr sz="2400" b="0" i="0">
                <a:solidFill>
                  <a:schemeClr val="bg1"/>
                </a:solidFill>
                <a:latin typeface="Calibri" panose="020F0502020204030204" pitchFamily="34" charset="0"/>
                <a:cs typeface="Calibri" panose="020F0502020204030204" pitchFamily="34" charset="0"/>
              </a:defRPr>
            </a:lvl1pPr>
          </a:lstStyle>
          <a:p>
            <a:pPr lvl="0"/>
            <a:r>
              <a:rPr lang="en-US" dirty="0"/>
              <a:t>- Jane Doe</a:t>
            </a:r>
          </a:p>
        </p:txBody>
      </p:sp>
      <p:sp>
        <p:nvSpPr>
          <p:cNvPr id="9" name="Slide Number">
            <a:extLst>
              <a:ext uri="{FF2B5EF4-FFF2-40B4-BE49-F238E27FC236}">
                <a16:creationId xmlns:a16="http://schemas.microsoft.com/office/drawing/2014/main" id="{BF5832C5-B6C6-D9E1-8D17-AEA9CB865251}"/>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spTree>
    <p:extLst>
      <p:ext uri="{BB962C8B-B14F-4D97-AF65-F5344CB8AC3E}">
        <p14:creationId xmlns:p14="http://schemas.microsoft.com/office/powerpoint/2010/main" val="21288345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3.xml"/><Relationship Id="rId1" Type="http://schemas.openxmlformats.org/officeDocument/2006/relationships/slideLayout" Target="../slideLayouts/slideLayout1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SNO_Presentation_16x9_Title.jpg" descr="SNO_Presentation_16x9_Title.jpg">
            <a:extLst>
              <a:ext uri="{FF2B5EF4-FFF2-40B4-BE49-F238E27FC236}">
                <a16:creationId xmlns:a16="http://schemas.microsoft.com/office/drawing/2014/main" id="{9BF0C9A8-4B14-4A48-4258-F11A11E1D0DE}"/>
              </a:ext>
            </a:extLst>
          </p:cNvPr>
          <p:cNvPicPr>
            <a:picLocks noChangeAspect="1"/>
          </p:cNvPicPr>
          <p:nvPr userDrawn="1"/>
        </p:nvPicPr>
        <p:blipFill>
          <a:blip r:embed="rId3"/>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352834623"/>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AFA01ACB-1C0B-6B42-1883-65C84400505A}"/>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pic>
        <p:nvPicPr>
          <p:cNvPr id="8" name="Picture 7" descr="A logo with a red and blue circle and a red arrow&#10;&#10;Description automatically generated">
            <a:extLst>
              <a:ext uri="{FF2B5EF4-FFF2-40B4-BE49-F238E27FC236}">
                <a16:creationId xmlns:a16="http://schemas.microsoft.com/office/drawing/2014/main" id="{2956BC9C-9248-6203-7490-70BB3E9B60C7}"/>
              </a:ext>
            </a:extLst>
          </p:cNvPr>
          <p:cNvPicPr>
            <a:picLocks noChangeAspect="1"/>
          </p:cNvPicPr>
          <p:nvPr userDrawn="1"/>
        </p:nvPicPr>
        <p:blipFill>
          <a:blip r:embed="rId3"/>
          <a:stretch>
            <a:fillRect/>
          </a:stretch>
        </p:blipFill>
        <p:spPr>
          <a:xfrm>
            <a:off x="10188497" y="245328"/>
            <a:ext cx="1825083" cy="1216722"/>
          </a:xfrm>
          <a:prstGeom prst="rect">
            <a:avLst/>
          </a:prstGeom>
        </p:spPr>
      </p:pic>
    </p:spTree>
    <p:extLst>
      <p:ext uri="{BB962C8B-B14F-4D97-AF65-F5344CB8AC3E}">
        <p14:creationId xmlns:p14="http://schemas.microsoft.com/office/powerpoint/2010/main" val="2055687449"/>
      </p:ext>
    </p:extLst>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AFA01ACB-1C0B-6B42-1883-65C84400505A}"/>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pic>
        <p:nvPicPr>
          <p:cNvPr id="8" name="Picture 7" descr="A logo with a red and blue circle and a red arrow&#10;&#10;Description automatically generated">
            <a:extLst>
              <a:ext uri="{FF2B5EF4-FFF2-40B4-BE49-F238E27FC236}">
                <a16:creationId xmlns:a16="http://schemas.microsoft.com/office/drawing/2014/main" id="{2956BC9C-9248-6203-7490-70BB3E9B60C7}"/>
              </a:ext>
            </a:extLst>
          </p:cNvPr>
          <p:cNvPicPr>
            <a:picLocks noChangeAspect="1"/>
          </p:cNvPicPr>
          <p:nvPr userDrawn="1"/>
        </p:nvPicPr>
        <p:blipFill>
          <a:blip r:embed="rId5"/>
          <a:stretch>
            <a:fillRect/>
          </a:stretch>
        </p:blipFill>
        <p:spPr>
          <a:xfrm>
            <a:off x="10188497" y="245328"/>
            <a:ext cx="1825083" cy="1216722"/>
          </a:xfrm>
          <a:prstGeom prst="rect">
            <a:avLst/>
          </a:prstGeom>
        </p:spPr>
      </p:pic>
    </p:spTree>
    <p:extLst>
      <p:ext uri="{BB962C8B-B14F-4D97-AF65-F5344CB8AC3E}">
        <p14:creationId xmlns:p14="http://schemas.microsoft.com/office/powerpoint/2010/main" val="1466696051"/>
      </p:ext>
    </p:extLst>
  </p:cSld>
  <p:clrMap bg1="lt1" tx1="dk1" bg2="lt2" tx2="dk2" accent1="accent1" accent2="accent2" accent3="accent3" accent4="accent4" accent5="accent5" accent6="accent6" hlink="hlink" folHlink="folHlink"/>
  <p:sldLayoutIdLst>
    <p:sldLayoutId id="2147483751" r:id="rId1"/>
    <p:sldLayoutId id="2147483763" r:id="rId2"/>
    <p:sldLayoutId id="2147483764"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0DD9EF8-E711-C698-796A-09AA0BD04E7B}"/>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pic>
        <p:nvPicPr>
          <p:cNvPr id="8" name="Picture 7" descr="A logo with a red and blue circle and a red arrow&#10;&#10;Description automatically generated">
            <a:extLst>
              <a:ext uri="{FF2B5EF4-FFF2-40B4-BE49-F238E27FC236}">
                <a16:creationId xmlns:a16="http://schemas.microsoft.com/office/drawing/2014/main" id="{244693DB-AC8C-ED06-C6C1-9F33C8F709AE}"/>
              </a:ext>
            </a:extLst>
          </p:cNvPr>
          <p:cNvPicPr>
            <a:picLocks noChangeAspect="1"/>
          </p:cNvPicPr>
          <p:nvPr userDrawn="1"/>
        </p:nvPicPr>
        <p:blipFill>
          <a:blip r:embed="rId3"/>
          <a:stretch>
            <a:fillRect/>
          </a:stretch>
        </p:blipFill>
        <p:spPr>
          <a:xfrm>
            <a:off x="10188497" y="245328"/>
            <a:ext cx="1825083" cy="1216722"/>
          </a:xfrm>
          <a:prstGeom prst="rect">
            <a:avLst/>
          </a:prstGeom>
        </p:spPr>
      </p:pic>
    </p:spTree>
    <p:extLst>
      <p:ext uri="{BB962C8B-B14F-4D97-AF65-F5344CB8AC3E}">
        <p14:creationId xmlns:p14="http://schemas.microsoft.com/office/powerpoint/2010/main" val="729292660"/>
      </p:ext>
    </p:extLst>
  </p:cSld>
  <p:clrMap bg1="lt1" tx1="dk1" bg2="lt2" tx2="dk2" accent1="accent1" accent2="accent2" accent3="accent3" accent4="accent4" accent5="accent5" accent6="accent6" hlink="hlink" folHlink="folHlink"/>
  <p:sldLayoutIdLst>
    <p:sldLayoutId id="214748373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76BE"/>
        </a:solidFill>
        <a:effectLst/>
      </p:bgPr>
    </p:bg>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D273DD7E-3247-06F5-E3CB-5F4E15043113}"/>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pic>
        <p:nvPicPr>
          <p:cNvPr id="9" name="Picture 8" descr="A logo with a black background&#10;&#10;Description automatically generated">
            <a:extLst>
              <a:ext uri="{FF2B5EF4-FFF2-40B4-BE49-F238E27FC236}">
                <a16:creationId xmlns:a16="http://schemas.microsoft.com/office/drawing/2014/main" id="{0963382B-D389-E96D-79C6-8BBE0DEDA18C}"/>
              </a:ext>
            </a:extLst>
          </p:cNvPr>
          <p:cNvPicPr>
            <a:picLocks noChangeAspect="1"/>
          </p:cNvPicPr>
          <p:nvPr userDrawn="1"/>
        </p:nvPicPr>
        <p:blipFill>
          <a:blip r:embed="rId3"/>
          <a:stretch>
            <a:fillRect/>
          </a:stretch>
        </p:blipFill>
        <p:spPr>
          <a:xfrm>
            <a:off x="10221954" y="267631"/>
            <a:ext cx="1739583" cy="1159722"/>
          </a:xfrm>
          <a:prstGeom prst="rect">
            <a:avLst/>
          </a:prstGeom>
        </p:spPr>
      </p:pic>
    </p:spTree>
    <p:extLst>
      <p:ext uri="{BB962C8B-B14F-4D97-AF65-F5344CB8AC3E}">
        <p14:creationId xmlns:p14="http://schemas.microsoft.com/office/powerpoint/2010/main" val="2060664593"/>
      </p:ext>
    </p:extLst>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FF7A5ECC-BAAB-3F83-89B0-03A33E724DA7}"/>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spTree>
    <p:extLst>
      <p:ext uri="{BB962C8B-B14F-4D97-AF65-F5344CB8AC3E}">
        <p14:creationId xmlns:p14="http://schemas.microsoft.com/office/powerpoint/2010/main" val="890856019"/>
      </p:ext>
    </p:extLst>
  </p:cSld>
  <p:clrMap bg1="lt1" tx1="dk1" bg2="lt2" tx2="dk2" accent1="accent1" accent2="accent2" accent3="accent3" accent4="accent4" accent5="accent5" accent6="accent6" hlink="hlink" folHlink="folHlink"/>
  <p:sldLayoutIdLst>
    <p:sldLayoutId id="214748374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6BE"/>
        </a:solidFill>
        <a:effectLst/>
      </p:bgPr>
    </p:bg>
    <p:spTree>
      <p:nvGrpSpPr>
        <p:cNvPr id="1" name=""/>
        <p:cNvGrpSpPr/>
        <p:nvPr/>
      </p:nvGrpSpPr>
      <p:grpSpPr>
        <a:xfrm>
          <a:off x="0" y="0"/>
          <a:ext cx="0" cy="0"/>
          <a:chOff x="0" y="0"/>
          <a:chExt cx="0" cy="0"/>
        </a:xfrm>
      </p:grpSpPr>
      <p:pic>
        <p:nvPicPr>
          <p:cNvPr id="9" name="Picture 8" descr="A logo with a black background&#10;&#10;Description automatically generated">
            <a:extLst>
              <a:ext uri="{FF2B5EF4-FFF2-40B4-BE49-F238E27FC236}">
                <a16:creationId xmlns:a16="http://schemas.microsoft.com/office/drawing/2014/main" id="{58FF565D-8369-EDDF-8689-B283550C0265}"/>
              </a:ext>
            </a:extLst>
          </p:cNvPr>
          <p:cNvPicPr>
            <a:picLocks noChangeAspect="1"/>
          </p:cNvPicPr>
          <p:nvPr userDrawn="1"/>
        </p:nvPicPr>
        <p:blipFill>
          <a:blip r:embed="rId3"/>
          <a:stretch>
            <a:fillRect/>
          </a:stretch>
        </p:blipFill>
        <p:spPr>
          <a:xfrm>
            <a:off x="10221954" y="267631"/>
            <a:ext cx="1739583" cy="1159722"/>
          </a:xfrm>
          <a:prstGeom prst="rect">
            <a:avLst/>
          </a:prstGeom>
        </p:spPr>
      </p:pic>
    </p:spTree>
    <p:extLst>
      <p:ext uri="{BB962C8B-B14F-4D97-AF65-F5344CB8AC3E}">
        <p14:creationId xmlns:p14="http://schemas.microsoft.com/office/powerpoint/2010/main" val="2109370531"/>
      </p:ext>
    </p:extLst>
  </p:cSld>
  <p:clrMap bg1="lt1" tx1="dk1" bg2="lt2" tx2="dk2" accent1="accent1" accent2="accent2" accent3="accent3" accent4="accent4" accent5="accent5" accent6="accent6" hlink="hlink" folHlink="folHlink"/>
  <p:sldLayoutIdLst>
    <p:sldLayoutId id="214748376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room with electrical equipment&#10;&#10;Description automatically generated with medium confidence">
            <a:extLst>
              <a:ext uri="{FF2B5EF4-FFF2-40B4-BE49-F238E27FC236}">
                <a16:creationId xmlns:a16="http://schemas.microsoft.com/office/drawing/2014/main" id="{801714D3-B1BB-507F-295C-36867487728C}"/>
              </a:ext>
            </a:extLst>
          </p:cNvPr>
          <p:cNvPicPr>
            <a:picLocks noChangeAspect="1"/>
          </p:cNvPicPr>
          <p:nvPr userDrawn="1"/>
        </p:nvPicPr>
        <p:blipFill rotWithShape="1">
          <a:blip r:embed="rId3">
            <a:grayscl/>
            <a:extLst>
              <a:ext uri="{28A0092B-C50C-407E-A947-70E740481C1C}">
                <a14:useLocalDpi xmlns:a14="http://schemas.microsoft.com/office/drawing/2010/main" val="0"/>
              </a:ext>
            </a:extLst>
          </a:blip>
          <a:srcRect t="13717" b="1822"/>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B001955-4969-2CAE-FAF0-96A797C6A54B}"/>
              </a:ext>
            </a:extLst>
          </p:cNvPr>
          <p:cNvSpPr/>
          <p:nvPr userDrawn="1"/>
        </p:nvSpPr>
        <p:spPr>
          <a:xfrm>
            <a:off x="0" y="0"/>
            <a:ext cx="12192000" cy="6858000"/>
          </a:xfrm>
          <a:prstGeom prst="rect">
            <a:avLst/>
          </a:prstGeom>
          <a:solidFill>
            <a:srgbClr val="0076BE">
              <a:alpha val="5987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a:extLst>
              <a:ext uri="{FF2B5EF4-FFF2-40B4-BE49-F238E27FC236}">
                <a16:creationId xmlns:a16="http://schemas.microsoft.com/office/drawing/2014/main" id="{0F3935EC-1561-D58B-5D61-3E8D5BB5E498}"/>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pic>
        <p:nvPicPr>
          <p:cNvPr id="11" name="Picture 10" descr="A logo with a black background&#10;&#10;Description automatically generated">
            <a:extLst>
              <a:ext uri="{FF2B5EF4-FFF2-40B4-BE49-F238E27FC236}">
                <a16:creationId xmlns:a16="http://schemas.microsoft.com/office/drawing/2014/main" id="{37D6DFAF-F807-112D-1F46-A2183641748A}"/>
              </a:ext>
            </a:extLst>
          </p:cNvPr>
          <p:cNvPicPr>
            <a:picLocks noChangeAspect="1"/>
          </p:cNvPicPr>
          <p:nvPr userDrawn="1"/>
        </p:nvPicPr>
        <p:blipFill>
          <a:blip r:embed="rId4"/>
          <a:stretch>
            <a:fillRect/>
          </a:stretch>
        </p:blipFill>
        <p:spPr>
          <a:xfrm>
            <a:off x="10221954" y="267631"/>
            <a:ext cx="1739583" cy="1159722"/>
          </a:xfrm>
          <a:prstGeom prst="rect">
            <a:avLst/>
          </a:prstGeom>
        </p:spPr>
      </p:pic>
      <p:sp>
        <p:nvSpPr>
          <p:cNvPr id="12" name="Text Placeholder 8">
            <a:extLst>
              <a:ext uri="{FF2B5EF4-FFF2-40B4-BE49-F238E27FC236}">
                <a16:creationId xmlns:a16="http://schemas.microsoft.com/office/drawing/2014/main" id="{09581408-AD6C-2F15-4CFA-5E04D45A5BDF}"/>
              </a:ext>
            </a:extLst>
          </p:cNvPr>
          <p:cNvSpPr txBox="1">
            <a:spLocks/>
          </p:cNvSpPr>
          <p:nvPr userDrawn="1"/>
        </p:nvSpPr>
        <p:spPr>
          <a:xfrm>
            <a:off x="1026376" y="2377987"/>
            <a:ext cx="4883770" cy="21020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7200" b="1" kern="1200">
                <a:solidFill>
                  <a:srgbClr val="0076B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0" i="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8800135"/>
      </p:ext>
    </p:extLst>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room with electrical equipment&#10;&#10;Description automatically generated with medium confidence">
            <a:extLst>
              <a:ext uri="{FF2B5EF4-FFF2-40B4-BE49-F238E27FC236}">
                <a16:creationId xmlns:a16="http://schemas.microsoft.com/office/drawing/2014/main" id="{801714D3-B1BB-507F-295C-36867487728C}"/>
              </a:ext>
            </a:extLst>
          </p:cNvPr>
          <p:cNvPicPr>
            <a:picLocks noChangeAspect="1"/>
          </p:cNvPicPr>
          <p:nvPr userDrawn="1"/>
        </p:nvPicPr>
        <p:blipFill rotWithShape="1">
          <a:blip r:embed="rId3">
            <a:grayscl/>
            <a:extLst>
              <a:ext uri="{28A0092B-C50C-407E-A947-70E740481C1C}">
                <a14:useLocalDpi xmlns:a14="http://schemas.microsoft.com/office/drawing/2010/main" val="0"/>
              </a:ext>
            </a:extLst>
          </a:blip>
          <a:srcRect t="13717" b="1822"/>
          <a:stretch/>
        </p:blipFill>
        <p:spPr>
          <a:xfrm>
            <a:off x="0" y="0"/>
            <a:ext cx="12192000" cy="6858000"/>
          </a:xfrm>
          <a:prstGeom prst="rect">
            <a:avLst/>
          </a:prstGeom>
        </p:spPr>
      </p:pic>
      <p:sp>
        <p:nvSpPr>
          <p:cNvPr id="10" name="Slide Number">
            <a:extLst>
              <a:ext uri="{FF2B5EF4-FFF2-40B4-BE49-F238E27FC236}">
                <a16:creationId xmlns:a16="http://schemas.microsoft.com/office/drawing/2014/main" id="{0F3935EC-1561-D58B-5D61-3E8D5BB5E498}"/>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sp>
        <p:nvSpPr>
          <p:cNvPr id="2" name="Rectangle 1">
            <a:extLst>
              <a:ext uri="{FF2B5EF4-FFF2-40B4-BE49-F238E27FC236}">
                <a16:creationId xmlns:a16="http://schemas.microsoft.com/office/drawing/2014/main" id="{9B9FA688-C388-80EE-F789-2C05330DE4BC}"/>
              </a:ext>
            </a:extLst>
          </p:cNvPr>
          <p:cNvSpPr/>
          <p:nvPr userDrawn="1"/>
        </p:nvSpPr>
        <p:spPr>
          <a:xfrm>
            <a:off x="0" y="0"/>
            <a:ext cx="12192000" cy="6858000"/>
          </a:xfrm>
          <a:prstGeom prst="rect">
            <a:avLst/>
          </a:prstGeom>
          <a:solidFill>
            <a:srgbClr val="0076BE">
              <a:alpha val="5987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ogo with a black background&#10;&#10;Description automatically generated">
            <a:extLst>
              <a:ext uri="{FF2B5EF4-FFF2-40B4-BE49-F238E27FC236}">
                <a16:creationId xmlns:a16="http://schemas.microsoft.com/office/drawing/2014/main" id="{37D6DFAF-F807-112D-1F46-A2183641748A}"/>
              </a:ext>
            </a:extLst>
          </p:cNvPr>
          <p:cNvPicPr>
            <a:picLocks noChangeAspect="1"/>
          </p:cNvPicPr>
          <p:nvPr userDrawn="1"/>
        </p:nvPicPr>
        <p:blipFill>
          <a:blip r:embed="rId4"/>
          <a:stretch>
            <a:fillRect/>
          </a:stretch>
        </p:blipFill>
        <p:spPr>
          <a:xfrm>
            <a:off x="10221954" y="267631"/>
            <a:ext cx="1739583" cy="1159722"/>
          </a:xfrm>
          <a:prstGeom prst="rect">
            <a:avLst/>
          </a:prstGeom>
        </p:spPr>
      </p:pic>
      <p:sp>
        <p:nvSpPr>
          <p:cNvPr id="12" name="Text Placeholder 8">
            <a:extLst>
              <a:ext uri="{FF2B5EF4-FFF2-40B4-BE49-F238E27FC236}">
                <a16:creationId xmlns:a16="http://schemas.microsoft.com/office/drawing/2014/main" id="{09581408-AD6C-2F15-4CFA-5E04D45A5BDF}"/>
              </a:ext>
            </a:extLst>
          </p:cNvPr>
          <p:cNvSpPr txBox="1">
            <a:spLocks/>
          </p:cNvSpPr>
          <p:nvPr userDrawn="1"/>
        </p:nvSpPr>
        <p:spPr>
          <a:xfrm>
            <a:off x="1026376" y="2377987"/>
            <a:ext cx="4883770" cy="21020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7200" b="1" kern="1200">
                <a:solidFill>
                  <a:srgbClr val="0076B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0" i="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0190081"/>
      </p:ext>
    </p:extLst>
  </p:cSld>
  <p:clrMap bg1="lt1" tx1="dk1" bg2="lt2" tx2="dk2" accent1="accent1" accent2="accent2" accent3="accent3" accent4="accent4" accent5="accent5" accent6="accent6" hlink="hlink" folHlink="folHlink"/>
  <p:sldLayoutIdLst>
    <p:sldLayoutId id="214748375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F189776E-5B92-6606-5D51-CD5E090D2BE8}"/>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pic>
        <p:nvPicPr>
          <p:cNvPr id="9" name="Picture 8" descr="A logo with a red and blue circle and a red arrow&#10;&#10;Description automatically generated">
            <a:extLst>
              <a:ext uri="{FF2B5EF4-FFF2-40B4-BE49-F238E27FC236}">
                <a16:creationId xmlns:a16="http://schemas.microsoft.com/office/drawing/2014/main" id="{494BD1B8-6295-EEB2-CAF5-11FEE224F4A3}"/>
              </a:ext>
            </a:extLst>
          </p:cNvPr>
          <p:cNvPicPr>
            <a:picLocks noChangeAspect="1"/>
          </p:cNvPicPr>
          <p:nvPr userDrawn="1"/>
        </p:nvPicPr>
        <p:blipFill>
          <a:blip r:embed="rId3"/>
          <a:stretch>
            <a:fillRect/>
          </a:stretch>
        </p:blipFill>
        <p:spPr>
          <a:xfrm>
            <a:off x="10188497" y="245328"/>
            <a:ext cx="1825083" cy="1216722"/>
          </a:xfrm>
          <a:prstGeom prst="rect">
            <a:avLst/>
          </a:prstGeom>
        </p:spPr>
      </p:pic>
    </p:spTree>
    <p:extLst>
      <p:ext uri="{BB962C8B-B14F-4D97-AF65-F5344CB8AC3E}">
        <p14:creationId xmlns:p14="http://schemas.microsoft.com/office/powerpoint/2010/main" val="513308461"/>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76BE"/>
        </a:solidFill>
        <a:effectLst/>
      </p:bgPr>
    </p:bg>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6CD02D28-2546-9C15-077E-4AC3FEA13408}"/>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pic>
        <p:nvPicPr>
          <p:cNvPr id="9" name="Picture 8" descr="A logo with a black background&#10;&#10;Description automatically generated">
            <a:extLst>
              <a:ext uri="{FF2B5EF4-FFF2-40B4-BE49-F238E27FC236}">
                <a16:creationId xmlns:a16="http://schemas.microsoft.com/office/drawing/2014/main" id="{58FF565D-8369-EDDF-8689-B283550C0265}"/>
              </a:ext>
            </a:extLst>
          </p:cNvPr>
          <p:cNvPicPr>
            <a:picLocks noChangeAspect="1"/>
          </p:cNvPicPr>
          <p:nvPr userDrawn="1"/>
        </p:nvPicPr>
        <p:blipFill>
          <a:blip r:embed="rId3"/>
          <a:stretch>
            <a:fillRect/>
          </a:stretch>
        </p:blipFill>
        <p:spPr>
          <a:xfrm>
            <a:off x="10221954" y="267631"/>
            <a:ext cx="1739583" cy="1159722"/>
          </a:xfrm>
          <a:prstGeom prst="rect">
            <a:avLst/>
          </a:prstGeom>
        </p:spPr>
      </p:pic>
    </p:spTree>
    <p:extLst>
      <p:ext uri="{BB962C8B-B14F-4D97-AF65-F5344CB8AC3E}">
        <p14:creationId xmlns:p14="http://schemas.microsoft.com/office/powerpoint/2010/main" val="475055037"/>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4E81B2D0-C399-3E76-9CA7-573E0295CF5C}"/>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pic>
        <p:nvPicPr>
          <p:cNvPr id="8" name="Picture 7" descr="A logo with a red and blue circle and a red arrow&#10;&#10;Description automatically generated">
            <a:extLst>
              <a:ext uri="{FF2B5EF4-FFF2-40B4-BE49-F238E27FC236}">
                <a16:creationId xmlns:a16="http://schemas.microsoft.com/office/drawing/2014/main" id="{34F37BBA-53FC-2BCA-FE36-CF59C2018BEF}"/>
              </a:ext>
            </a:extLst>
          </p:cNvPr>
          <p:cNvPicPr>
            <a:picLocks noChangeAspect="1"/>
          </p:cNvPicPr>
          <p:nvPr userDrawn="1"/>
        </p:nvPicPr>
        <p:blipFill>
          <a:blip r:embed="rId3"/>
          <a:stretch>
            <a:fillRect/>
          </a:stretch>
        </p:blipFill>
        <p:spPr>
          <a:xfrm>
            <a:off x="10188497" y="245328"/>
            <a:ext cx="1825083" cy="1216722"/>
          </a:xfrm>
          <a:prstGeom prst="rect">
            <a:avLst/>
          </a:prstGeom>
        </p:spPr>
      </p:pic>
    </p:spTree>
    <p:extLst>
      <p:ext uri="{BB962C8B-B14F-4D97-AF65-F5344CB8AC3E}">
        <p14:creationId xmlns:p14="http://schemas.microsoft.com/office/powerpoint/2010/main" val="2969321609"/>
      </p:ext>
    </p:extLst>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4E81B2D0-C399-3E76-9CA7-573E0295CF5C}"/>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spTree>
    <p:extLst>
      <p:ext uri="{BB962C8B-B14F-4D97-AF65-F5344CB8AC3E}">
        <p14:creationId xmlns:p14="http://schemas.microsoft.com/office/powerpoint/2010/main" val="2359158414"/>
      </p:ext>
    </p:extLst>
  </p:cSld>
  <p:clrMap bg1="lt1" tx1="dk1" bg2="lt2" tx2="dk2" accent1="accent1" accent2="accent2" accent3="accent3" accent4="accent4" accent5="accent5" accent6="accent6" hlink="hlink" folHlink="folHlink"/>
  <p:sldLayoutIdLst>
    <p:sldLayoutId id="214748375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76BE"/>
        </a:solidFill>
        <a:effectLst/>
      </p:bgPr>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95E37637-C098-3218-A852-12AB53FF0732}"/>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dirty="0"/>
          </a:p>
        </p:txBody>
      </p:sp>
      <p:pic>
        <p:nvPicPr>
          <p:cNvPr id="8" name="Picture 7" descr="A logo with a black background&#10;&#10;Description automatically generated">
            <a:extLst>
              <a:ext uri="{FF2B5EF4-FFF2-40B4-BE49-F238E27FC236}">
                <a16:creationId xmlns:a16="http://schemas.microsoft.com/office/drawing/2014/main" id="{D247869E-357B-B869-DE44-A24CE4AAE1B1}"/>
              </a:ext>
            </a:extLst>
          </p:cNvPr>
          <p:cNvPicPr>
            <a:picLocks noChangeAspect="1"/>
          </p:cNvPicPr>
          <p:nvPr userDrawn="1"/>
        </p:nvPicPr>
        <p:blipFill>
          <a:blip r:embed="rId3"/>
          <a:stretch>
            <a:fillRect/>
          </a:stretch>
        </p:blipFill>
        <p:spPr>
          <a:xfrm>
            <a:off x="10221954" y="267631"/>
            <a:ext cx="1739583" cy="1159722"/>
          </a:xfrm>
          <a:prstGeom prst="rect">
            <a:avLst/>
          </a:prstGeom>
        </p:spPr>
      </p:pic>
    </p:spTree>
    <p:extLst>
      <p:ext uri="{BB962C8B-B14F-4D97-AF65-F5344CB8AC3E}">
        <p14:creationId xmlns:p14="http://schemas.microsoft.com/office/powerpoint/2010/main" val="2696797442"/>
      </p:ext>
    </p:extLst>
  </p:cSld>
  <p:clrMap bg1="lt1" tx1="dk1" bg2="lt2" tx2="dk2" accent1="accent1" accent2="accent2" accent3="accent3" accent4="accent4" accent5="accent5" accent6="accent6" hlink="hlink" folHlink="folHlink"/>
  <p:sldLayoutIdLst>
    <p:sldLayoutId id="21474837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2.wmf"/><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pg"/><Relationship Id="rId7"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25.wmf"/><Relationship Id="rId11" Type="http://schemas.openxmlformats.org/officeDocument/2006/relationships/image" Target="../media/image30.png"/><Relationship Id="rId5" Type="http://schemas.openxmlformats.org/officeDocument/2006/relationships/oleObject" Target="../embeddings/oleObject3.bin"/><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gif"/><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36.png"/><Relationship Id="rId16" Type="http://schemas.openxmlformats.org/officeDocument/2006/relationships/image" Target="../media/image50.wmf"/><Relationship Id="rId1" Type="http://schemas.openxmlformats.org/officeDocument/2006/relationships/slideLayout" Target="../slideLayouts/slideLayout11.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5" Type="http://schemas.openxmlformats.org/officeDocument/2006/relationships/image" Target="../media/image49.pn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events/2229077964294626?acontext=%7B%22event_action_history%22%3A%5b%7B%22mechanism%22%3A%22attachment%22%2C%22surface%22%3A%22newsfeed%22%7D%5d%2C%22ref_notif_type%22%3Anull%7D" TargetMode="External"/><Relationship Id="rId2" Type="http://schemas.openxmlformats.org/officeDocument/2006/relationships/image" Target="../media/image53.JPG"/><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8381B6-C1A6-1D31-4350-D9D899B4A39B}"/>
              </a:ext>
            </a:extLst>
          </p:cNvPr>
          <p:cNvPicPr>
            <a:picLocks noChangeAspect="1"/>
          </p:cNvPicPr>
          <p:nvPr/>
        </p:nvPicPr>
        <p:blipFill>
          <a:blip r:embed="rId2">
            <a:alphaModFix/>
          </a:blip>
          <a:srcRect t="21195" b="1991"/>
          <a:stretch>
            <a:fillRect/>
          </a:stretch>
        </p:blipFill>
        <p:spPr>
          <a:xfrm>
            <a:off x="-77634" y="-1"/>
            <a:ext cx="12801600" cy="7315200"/>
          </a:xfrm>
          <a:prstGeom prst="rect">
            <a:avLst/>
          </a:prstGeom>
        </p:spPr>
      </p:pic>
      <p:sp>
        <p:nvSpPr>
          <p:cNvPr id="2" name="Text Placeholder 1">
            <a:extLst>
              <a:ext uri="{FF2B5EF4-FFF2-40B4-BE49-F238E27FC236}">
                <a16:creationId xmlns:a16="http://schemas.microsoft.com/office/drawing/2014/main" id="{D680BA1F-9202-A636-E35E-5004FDE35A82}"/>
              </a:ext>
            </a:extLst>
          </p:cNvPr>
          <p:cNvSpPr>
            <a:spLocks noGrp="1"/>
          </p:cNvSpPr>
          <p:nvPr>
            <p:ph type="body" sz="quarter" idx="10"/>
          </p:nvPr>
        </p:nvSpPr>
        <p:spPr>
          <a:xfrm>
            <a:off x="914398" y="2041508"/>
            <a:ext cx="9503230" cy="2040636"/>
          </a:xfrm>
          <a:effectLst>
            <a:glow rad="63500">
              <a:schemeClr val="accent3">
                <a:satMod val="175000"/>
                <a:alpha val="40000"/>
              </a:schemeClr>
            </a:glow>
            <a:outerShdw blurRad="63500" sx="150000" sy="150000" algn="ctr" rotWithShape="0">
              <a:prstClr val="black">
                <a:alpha val="40000"/>
              </a:prstClr>
            </a:outerShdw>
          </a:effectLst>
        </p:spPr>
        <p:txBody>
          <a:bodyPr anchor="b">
            <a:normAutofit fontScale="92500" lnSpcReduction="10000"/>
          </a:bodyPr>
          <a:lstStyle/>
          <a:p>
            <a:r>
              <a:rPr lang="en-US" dirty="0">
                <a:solidFill>
                  <a:schemeClr val="bg1"/>
                </a:solidFill>
                <a:effectLst>
                  <a:glow rad="228600">
                    <a:schemeClr val="tx1">
                      <a:alpha val="40000"/>
                    </a:schemeClr>
                  </a:glow>
                  <a:outerShdw blurRad="50800" dist="50800" dir="5400000" algn="ctr" rotWithShape="0">
                    <a:schemeClr val="tx1"/>
                  </a:outerShdw>
                </a:effectLst>
              </a:rPr>
              <a:t>The HALO Supernova Neutrino Detector</a:t>
            </a:r>
          </a:p>
        </p:txBody>
      </p:sp>
      <p:sp>
        <p:nvSpPr>
          <p:cNvPr id="3" name="Text Placeholder 2">
            <a:extLst>
              <a:ext uri="{FF2B5EF4-FFF2-40B4-BE49-F238E27FC236}">
                <a16:creationId xmlns:a16="http://schemas.microsoft.com/office/drawing/2014/main" id="{1DA6599F-4525-08EF-4E90-59E21643A2A6}"/>
              </a:ext>
            </a:extLst>
          </p:cNvPr>
          <p:cNvSpPr>
            <a:spLocks noGrp="1"/>
          </p:cNvSpPr>
          <p:nvPr>
            <p:ph type="body" sz="quarter" idx="11"/>
          </p:nvPr>
        </p:nvSpPr>
        <p:spPr>
          <a:xfrm>
            <a:off x="914399" y="4638676"/>
            <a:ext cx="9503229" cy="460238"/>
          </a:xfrm>
          <a:effectLst>
            <a:glow rad="228600">
              <a:schemeClr val="accent3">
                <a:satMod val="175000"/>
                <a:alpha val="40000"/>
              </a:schemeClr>
            </a:glow>
            <a:outerShdw blurRad="50800" dist="50800" dir="5400000" algn="ctr" rotWithShape="0">
              <a:schemeClr val="tx1"/>
            </a:outerShdw>
          </a:effectLst>
        </p:spPr>
        <p:txBody>
          <a:bodyPr>
            <a:normAutofit/>
          </a:bodyPr>
          <a:lstStyle/>
          <a:p>
            <a:r>
              <a:rPr lang="en-US" dirty="0">
                <a:solidFill>
                  <a:schemeClr val="bg1"/>
                </a:solidFill>
              </a:rPr>
              <a:t>Tom Sonley</a:t>
            </a:r>
          </a:p>
        </p:txBody>
      </p:sp>
      <p:sp>
        <p:nvSpPr>
          <p:cNvPr id="4" name="Text Placeholder 3">
            <a:extLst>
              <a:ext uri="{FF2B5EF4-FFF2-40B4-BE49-F238E27FC236}">
                <a16:creationId xmlns:a16="http://schemas.microsoft.com/office/drawing/2014/main" id="{2861A45B-0591-6EB8-BD1D-5A2325C36C78}"/>
              </a:ext>
            </a:extLst>
          </p:cNvPr>
          <p:cNvSpPr>
            <a:spLocks noGrp="1"/>
          </p:cNvSpPr>
          <p:nvPr>
            <p:ph type="body" sz="quarter" idx="12"/>
          </p:nvPr>
        </p:nvSpPr>
        <p:spPr>
          <a:xfrm>
            <a:off x="914399" y="5163035"/>
            <a:ext cx="9503229" cy="460238"/>
          </a:xfrm>
          <a:effectLst>
            <a:glow rad="228600">
              <a:schemeClr val="accent3">
                <a:satMod val="175000"/>
                <a:alpha val="40000"/>
              </a:schemeClr>
            </a:glow>
            <a:outerShdw blurRad="50800" dist="50800" dir="5400000" algn="ctr" rotWithShape="0">
              <a:schemeClr val="tx1"/>
            </a:outerShdw>
          </a:effectLst>
        </p:spPr>
        <p:txBody>
          <a:bodyPr>
            <a:noAutofit/>
          </a:bodyPr>
          <a:lstStyle/>
          <a:p>
            <a:r>
              <a:rPr lang="en-US" dirty="0">
                <a:solidFill>
                  <a:schemeClr val="bg1"/>
                </a:solidFill>
              </a:rPr>
              <a:t>Staff Scientist, SNOLAB</a:t>
            </a:r>
          </a:p>
          <a:p>
            <a:r>
              <a:rPr lang="en-US" dirty="0">
                <a:solidFill>
                  <a:schemeClr val="bg1"/>
                </a:solidFill>
              </a:rPr>
              <a:t>For the HALO Collaboration</a:t>
            </a:r>
          </a:p>
          <a:p>
            <a:endParaRPr lang="en-US" dirty="0">
              <a:solidFill>
                <a:schemeClr val="bg1"/>
              </a:solidFill>
            </a:endParaRPr>
          </a:p>
        </p:txBody>
      </p:sp>
      <p:sp>
        <p:nvSpPr>
          <p:cNvPr id="5" name="Text Placeholder 4">
            <a:extLst>
              <a:ext uri="{FF2B5EF4-FFF2-40B4-BE49-F238E27FC236}">
                <a16:creationId xmlns:a16="http://schemas.microsoft.com/office/drawing/2014/main" id="{E984F2AA-6FE7-9CDA-17A6-3B83FF1BA8F5}"/>
              </a:ext>
            </a:extLst>
          </p:cNvPr>
          <p:cNvSpPr>
            <a:spLocks noGrp="1"/>
          </p:cNvSpPr>
          <p:nvPr>
            <p:ph type="body" sz="quarter" idx="13"/>
          </p:nvPr>
        </p:nvSpPr>
        <p:spPr>
          <a:xfrm>
            <a:off x="914398" y="1234726"/>
            <a:ext cx="2220688" cy="742661"/>
          </a:xfrm>
          <a:effectLst>
            <a:glow rad="228600">
              <a:schemeClr val="accent3">
                <a:satMod val="175000"/>
                <a:alpha val="40000"/>
              </a:schemeClr>
            </a:glow>
            <a:outerShdw blurRad="63500" sx="102000" sy="102000" algn="ctr" rotWithShape="0">
              <a:prstClr val="black">
                <a:alpha val="40000"/>
              </a:prstClr>
            </a:outerShdw>
          </a:effectLst>
        </p:spPr>
        <p:txBody>
          <a:bodyPr>
            <a:normAutofit/>
          </a:bodyPr>
          <a:lstStyle/>
          <a:p>
            <a:r>
              <a:rPr lang="en-US" dirty="0">
                <a:solidFill>
                  <a:schemeClr val="bg1"/>
                </a:solidFill>
                <a:effectLst>
                  <a:outerShdw blurRad="50800" dist="50800" dir="5400000" algn="ctr" rotWithShape="0">
                    <a:schemeClr val="tx1"/>
                  </a:outerShdw>
                </a:effectLst>
              </a:rPr>
              <a:t>May 25, 2026</a:t>
            </a:r>
          </a:p>
        </p:txBody>
      </p:sp>
    </p:spTree>
    <p:extLst>
      <p:ext uri="{BB962C8B-B14F-4D97-AF65-F5344CB8AC3E}">
        <p14:creationId xmlns:p14="http://schemas.microsoft.com/office/powerpoint/2010/main" val="229670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41A6C-FC6E-9299-3A83-69528A5CA365}"/>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80FED16F-3D21-494D-E2A6-AC71ED74258F}"/>
              </a:ext>
            </a:extLst>
          </p:cNvPr>
          <p:cNvSpPr>
            <a:spLocks noGrp="1"/>
          </p:cNvSpPr>
          <p:nvPr>
            <p:ph type="body" sz="quarter" idx="10"/>
          </p:nvPr>
        </p:nvSpPr>
        <p:spPr>
          <a:xfrm>
            <a:off x="402625" y="552091"/>
            <a:ext cx="8387692" cy="892330"/>
          </a:xfrm>
        </p:spPr>
        <p:txBody>
          <a:bodyPr>
            <a:normAutofit/>
          </a:bodyPr>
          <a:lstStyle/>
          <a:p>
            <a:r>
              <a:rPr lang="en-US" dirty="0"/>
              <a:t>Calibration Method</a:t>
            </a:r>
          </a:p>
        </p:txBody>
      </p:sp>
      <p:pic>
        <p:nvPicPr>
          <p:cNvPr id="2" name="Picture 1">
            <a:extLst>
              <a:ext uri="{FF2B5EF4-FFF2-40B4-BE49-F238E27FC236}">
                <a16:creationId xmlns:a16="http://schemas.microsoft.com/office/drawing/2014/main" id="{F7CE5E7D-1456-65B2-9776-10553E66B317}"/>
              </a:ext>
            </a:extLst>
          </p:cNvPr>
          <p:cNvPicPr>
            <a:picLocks noChangeAspect="1" noChangeArrowheads="1"/>
          </p:cNvPicPr>
          <p:nvPr/>
        </p:nvPicPr>
        <p:blipFill>
          <a:blip r:embed="rId2" cstate="print"/>
          <a:srcRect/>
          <a:stretch>
            <a:fillRect/>
          </a:stretch>
        </p:blipFill>
        <p:spPr bwMode="auto">
          <a:xfrm>
            <a:off x="10232569" y="274754"/>
            <a:ext cx="1698998" cy="1163637"/>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4D1A6656-F8A6-2739-6FDB-4B4043AE5DE9}"/>
              </a:ext>
            </a:extLst>
          </p:cNvPr>
          <p:cNvSpPr>
            <a:spLocks noGrp="1"/>
          </p:cNvSpPr>
          <p:nvPr>
            <p:ph type="sldNum" sz="quarter" idx="4"/>
          </p:nvPr>
        </p:nvSpPr>
        <p:spPr/>
        <p:txBody>
          <a:bodyPr/>
          <a:lstStyle/>
          <a:p>
            <a:fld id="{86CB4B4D-7CA3-9044-876B-883B54F8677D}" type="slidenum">
              <a:rPr lang="en-CA" smtClean="0"/>
              <a:pPr/>
              <a:t>10</a:t>
            </a:fld>
            <a:endParaRPr lang="en-CA" b="1" dirty="0"/>
          </a:p>
        </p:txBody>
      </p:sp>
      <p:sp>
        <p:nvSpPr>
          <p:cNvPr id="5" name="Title 1">
            <a:extLst>
              <a:ext uri="{FF2B5EF4-FFF2-40B4-BE49-F238E27FC236}">
                <a16:creationId xmlns:a16="http://schemas.microsoft.com/office/drawing/2014/main" id="{CCE16CA2-CE0F-0468-F753-5E2E67762E49}"/>
              </a:ext>
            </a:extLst>
          </p:cNvPr>
          <p:cNvSpPr txBox="1">
            <a:spLocks/>
          </p:cNvSpPr>
          <p:nvPr/>
        </p:nvSpPr>
        <p:spPr>
          <a:xfrm>
            <a:off x="739836" y="4072425"/>
            <a:ext cx="5356164" cy="2233484"/>
          </a:xfrm>
          <a:prstGeom prst="rect">
            <a:avLst/>
          </a:prstGeom>
          <a:solidFill>
            <a:schemeClr val="bg1"/>
          </a:solidFill>
        </p:spPr>
        <p:txBody>
          <a:bodyPr vert="horz" lIns="68580" tIns="34290" rIns="68580" bIns="3429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mn-lt"/>
              </a:rPr>
              <a:t>Use distortion of multiplicity distribution to fit efficiency</a:t>
            </a:r>
          </a:p>
          <a:p>
            <a:endParaRPr lang="en-US" sz="2400" dirty="0">
              <a:latin typeface="+mn-lt"/>
            </a:endParaRPr>
          </a:p>
          <a:p>
            <a:pPr marL="214313" indent="-214313">
              <a:buFont typeface="Arial" panose="020B0604020202020204" pitchFamily="34" charset="0"/>
              <a:buChar char="•"/>
            </a:pPr>
            <a:r>
              <a:rPr lang="en-US" sz="2400" dirty="0">
                <a:latin typeface="+mn-lt"/>
              </a:rPr>
              <a:t>20 Bq</a:t>
            </a:r>
            <a:r>
              <a:rPr lang="en-US" sz="2400" baseline="30000" dirty="0">
                <a:latin typeface="+mn-lt"/>
              </a:rPr>
              <a:t> 252</a:t>
            </a:r>
            <a:r>
              <a:rPr lang="en-US" sz="2400" dirty="0">
                <a:latin typeface="+mn-lt"/>
              </a:rPr>
              <a:t>Cf / </a:t>
            </a:r>
            <a:r>
              <a:rPr lang="en-US" sz="2400" baseline="30000" dirty="0">
                <a:latin typeface="+mn-lt"/>
              </a:rPr>
              <a:t>250</a:t>
            </a:r>
            <a:r>
              <a:rPr lang="en-US" sz="2400" dirty="0">
                <a:latin typeface="+mn-lt"/>
              </a:rPr>
              <a:t>Cf source </a:t>
            </a:r>
          </a:p>
          <a:p>
            <a:pPr marL="214313" indent="-214313">
              <a:buFont typeface="Arial" panose="020B0604020202020204" pitchFamily="34" charset="0"/>
              <a:buChar char="•"/>
            </a:pPr>
            <a:r>
              <a:rPr lang="en-US" sz="2400" dirty="0">
                <a:latin typeface="+mn-lt"/>
              </a:rPr>
              <a:t>~ 4 neutrons per fission</a:t>
            </a:r>
          </a:p>
          <a:p>
            <a:pPr marL="214313" indent="-214313">
              <a:buFont typeface="Arial" panose="020B0604020202020204" pitchFamily="34" charset="0"/>
              <a:buChar char="•"/>
            </a:pPr>
            <a:r>
              <a:rPr lang="en-US" sz="2400" dirty="0">
                <a:latin typeface="+mn-lt"/>
              </a:rPr>
              <a:t>192 locations </a:t>
            </a:r>
          </a:p>
          <a:p>
            <a:pPr marL="214313" indent="-214313">
              <a:buFont typeface="Arial" panose="020B0604020202020204" pitchFamily="34" charset="0"/>
              <a:buChar char="•"/>
            </a:pPr>
            <a:r>
              <a:rPr lang="en-US" sz="2400" dirty="0">
                <a:latin typeface="+mn-lt"/>
              </a:rPr>
              <a:t>~ 5 days of </a:t>
            </a:r>
            <a:r>
              <a:rPr lang="en-US" sz="2400" dirty="0" err="1">
                <a:latin typeface="+mn-lt"/>
              </a:rPr>
              <a:t>livetime</a:t>
            </a:r>
            <a:endParaRPr lang="en-CA" sz="2400" dirty="0">
              <a:latin typeface="+mn-lt"/>
            </a:endParaRPr>
          </a:p>
        </p:txBody>
      </p:sp>
      <p:pic>
        <p:nvPicPr>
          <p:cNvPr id="6" name="Picture 5">
            <a:extLst>
              <a:ext uri="{FF2B5EF4-FFF2-40B4-BE49-F238E27FC236}">
                <a16:creationId xmlns:a16="http://schemas.microsoft.com/office/drawing/2014/main" id="{30848440-33B6-3F46-6F3A-7447D646B305}"/>
              </a:ext>
            </a:extLst>
          </p:cNvPr>
          <p:cNvPicPr>
            <a:picLocks noChangeAspect="1"/>
          </p:cNvPicPr>
          <p:nvPr/>
        </p:nvPicPr>
        <p:blipFill>
          <a:blip r:embed="rId3"/>
          <a:stretch>
            <a:fillRect/>
          </a:stretch>
        </p:blipFill>
        <p:spPr>
          <a:xfrm>
            <a:off x="1140358" y="1438391"/>
            <a:ext cx="4634014" cy="2540808"/>
          </a:xfrm>
          <a:prstGeom prst="rect">
            <a:avLst/>
          </a:prstGeom>
        </p:spPr>
      </p:pic>
      <p:sp>
        <p:nvSpPr>
          <p:cNvPr id="7" name="TextBox 6">
            <a:extLst>
              <a:ext uri="{FF2B5EF4-FFF2-40B4-BE49-F238E27FC236}">
                <a16:creationId xmlns:a16="http://schemas.microsoft.com/office/drawing/2014/main" id="{ED16003E-927C-1C41-572A-071DC5880E09}"/>
              </a:ext>
            </a:extLst>
          </p:cNvPr>
          <p:cNvSpPr txBox="1"/>
          <p:nvPr/>
        </p:nvSpPr>
        <p:spPr>
          <a:xfrm>
            <a:off x="1907936" y="6364075"/>
            <a:ext cx="2502243" cy="300082"/>
          </a:xfrm>
          <a:prstGeom prst="rect">
            <a:avLst/>
          </a:prstGeom>
          <a:solidFill>
            <a:schemeClr val="bg1"/>
          </a:solidFill>
        </p:spPr>
        <p:txBody>
          <a:bodyPr wrap="square" rtlCol="0">
            <a:spAutoFit/>
          </a:bodyPr>
          <a:lstStyle/>
          <a:p>
            <a:r>
              <a:rPr lang="en-US" sz="1350" i="1" dirty="0"/>
              <a:t>C. </a:t>
            </a:r>
            <a:r>
              <a:rPr lang="en-US" sz="1350" i="1" dirty="0" err="1"/>
              <a:t>Bruulsema</a:t>
            </a:r>
            <a:r>
              <a:rPr lang="en-US" sz="1350" i="1" dirty="0"/>
              <a:t> MSc Thesis, 2017</a:t>
            </a:r>
            <a:endParaRPr lang="en-CA" sz="1350" i="1" dirty="0"/>
          </a:p>
        </p:txBody>
      </p:sp>
      <p:grpSp>
        <p:nvGrpSpPr>
          <p:cNvPr id="18" name="Group 17">
            <a:extLst>
              <a:ext uri="{FF2B5EF4-FFF2-40B4-BE49-F238E27FC236}">
                <a16:creationId xmlns:a16="http://schemas.microsoft.com/office/drawing/2014/main" id="{69E17206-5149-D92A-3C3D-AA77C409F657}"/>
              </a:ext>
            </a:extLst>
          </p:cNvPr>
          <p:cNvGrpSpPr>
            <a:grpSpLocks noChangeAspect="1"/>
          </p:cNvGrpSpPr>
          <p:nvPr/>
        </p:nvGrpSpPr>
        <p:grpSpPr>
          <a:xfrm>
            <a:off x="6448735" y="1510735"/>
            <a:ext cx="4826730" cy="2503004"/>
            <a:chOff x="5045239" y="1438391"/>
            <a:chExt cx="4826730" cy="2503004"/>
          </a:xfrm>
        </p:grpSpPr>
        <p:pic>
          <p:nvPicPr>
            <p:cNvPr id="10" name="Picture 9">
              <a:extLst>
                <a:ext uri="{FF2B5EF4-FFF2-40B4-BE49-F238E27FC236}">
                  <a16:creationId xmlns:a16="http://schemas.microsoft.com/office/drawing/2014/main" id="{07E6615F-FB58-BC1E-1352-4520A344D124}"/>
                </a:ext>
              </a:extLst>
            </p:cNvPr>
            <p:cNvPicPr>
              <a:picLocks noChangeAspect="1"/>
            </p:cNvPicPr>
            <p:nvPr/>
          </p:nvPicPr>
          <p:blipFill>
            <a:blip r:embed="rId4"/>
            <a:stretch>
              <a:fillRect/>
            </a:stretch>
          </p:blipFill>
          <p:spPr>
            <a:xfrm>
              <a:off x="5045239" y="1438391"/>
              <a:ext cx="4826730" cy="2503004"/>
            </a:xfrm>
            <a:prstGeom prst="rect">
              <a:avLst/>
            </a:prstGeom>
          </p:spPr>
        </p:pic>
        <p:sp>
          <p:nvSpPr>
            <p:cNvPr id="14" name="Rectangle 13">
              <a:extLst>
                <a:ext uri="{FF2B5EF4-FFF2-40B4-BE49-F238E27FC236}">
                  <a16:creationId xmlns:a16="http://schemas.microsoft.com/office/drawing/2014/main" id="{76858B32-A503-39C5-9CA8-109117C84FCE}"/>
                </a:ext>
              </a:extLst>
            </p:cNvPr>
            <p:cNvSpPr/>
            <p:nvPr/>
          </p:nvSpPr>
          <p:spPr>
            <a:xfrm>
              <a:off x="6658254" y="1493728"/>
              <a:ext cx="3138206" cy="7348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91BDF5-816B-7CAC-4103-08091980C241}"/>
                </a:ext>
              </a:extLst>
            </p:cNvPr>
            <p:cNvSpPr/>
            <p:nvPr/>
          </p:nvSpPr>
          <p:spPr>
            <a:xfrm>
              <a:off x="6888413" y="1537795"/>
              <a:ext cx="2381694" cy="8606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A74501E-82CD-36EE-5632-C09A0580061A}"/>
              </a:ext>
            </a:extLst>
          </p:cNvPr>
          <p:cNvGrpSpPr>
            <a:grpSpLocks noChangeAspect="1"/>
          </p:cNvGrpSpPr>
          <p:nvPr/>
        </p:nvGrpSpPr>
        <p:grpSpPr>
          <a:xfrm>
            <a:off x="6448735" y="4177427"/>
            <a:ext cx="4826730" cy="2509900"/>
            <a:chOff x="5338202" y="3994390"/>
            <a:chExt cx="4445228" cy="2311519"/>
          </a:xfrm>
        </p:grpSpPr>
        <p:pic>
          <p:nvPicPr>
            <p:cNvPr id="12" name="Picture 11">
              <a:extLst>
                <a:ext uri="{FF2B5EF4-FFF2-40B4-BE49-F238E27FC236}">
                  <a16:creationId xmlns:a16="http://schemas.microsoft.com/office/drawing/2014/main" id="{F69B7BBA-3EF0-A47A-96B7-8BCD8F1BD45A}"/>
                </a:ext>
              </a:extLst>
            </p:cNvPr>
            <p:cNvPicPr>
              <a:picLocks noChangeAspect="1"/>
            </p:cNvPicPr>
            <p:nvPr/>
          </p:nvPicPr>
          <p:blipFill>
            <a:blip r:embed="rId5"/>
            <a:stretch>
              <a:fillRect/>
            </a:stretch>
          </p:blipFill>
          <p:spPr>
            <a:xfrm>
              <a:off x="5338202" y="3994390"/>
              <a:ext cx="4445228" cy="2311519"/>
            </a:xfrm>
            <a:prstGeom prst="rect">
              <a:avLst/>
            </a:prstGeom>
          </p:spPr>
        </p:pic>
        <p:sp>
          <p:nvSpPr>
            <p:cNvPr id="16" name="Rectangle 15">
              <a:extLst>
                <a:ext uri="{FF2B5EF4-FFF2-40B4-BE49-F238E27FC236}">
                  <a16:creationId xmlns:a16="http://schemas.microsoft.com/office/drawing/2014/main" id="{2B63275A-5507-A804-815F-F1B86DE3416A}"/>
                </a:ext>
              </a:extLst>
            </p:cNvPr>
            <p:cNvSpPr/>
            <p:nvPr/>
          </p:nvSpPr>
          <p:spPr>
            <a:xfrm>
              <a:off x="6498454" y="4063058"/>
              <a:ext cx="3215434" cy="5888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4875F9-85D2-CE3C-67AA-2A46C0D38B1C}"/>
                </a:ext>
              </a:extLst>
            </p:cNvPr>
            <p:cNvSpPr/>
            <p:nvPr/>
          </p:nvSpPr>
          <p:spPr>
            <a:xfrm>
              <a:off x="7670601" y="4243631"/>
              <a:ext cx="2061043" cy="8165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a:extLst>
              <a:ext uri="{FF2B5EF4-FFF2-40B4-BE49-F238E27FC236}">
                <a16:creationId xmlns:a16="http://schemas.microsoft.com/office/drawing/2014/main" id="{CA9BC3D5-A80C-9CC3-6CF0-7D247396B3AE}"/>
              </a:ext>
            </a:extLst>
          </p:cNvPr>
          <p:cNvSpPr txBox="1">
            <a:spLocks/>
          </p:cNvSpPr>
          <p:nvPr/>
        </p:nvSpPr>
        <p:spPr>
          <a:xfrm>
            <a:off x="8929503" y="1623660"/>
            <a:ext cx="2045031" cy="743614"/>
          </a:xfrm>
          <a:prstGeom prst="rect">
            <a:avLst/>
          </a:prstGeom>
          <a:solidFill>
            <a:schemeClr val="bg1"/>
          </a:solidFill>
        </p:spPr>
        <p:txBody>
          <a:bodyPr vert="horz" lIns="68580" tIns="34290" rIns="68580" bIns="3429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mn-lt"/>
              </a:rPr>
              <a:t>Centre</a:t>
            </a:r>
          </a:p>
          <a:p>
            <a:pPr algn="ctr"/>
            <a:r>
              <a:rPr lang="en-US" sz="2400" dirty="0">
                <a:latin typeface="+mn-lt"/>
              </a:rPr>
              <a:t>48.9 ± 0.4%</a:t>
            </a:r>
            <a:endParaRPr lang="en-CA" sz="2400" dirty="0">
              <a:latin typeface="+mn-lt"/>
            </a:endParaRPr>
          </a:p>
        </p:txBody>
      </p:sp>
      <p:sp>
        <p:nvSpPr>
          <p:cNvPr id="21" name="Title 1">
            <a:extLst>
              <a:ext uri="{FF2B5EF4-FFF2-40B4-BE49-F238E27FC236}">
                <a16:creationId xmlns:a16="http://schemas.microsoft.com/office/drawing/2014/main" id="{5635DF0D-2DDB-482C-14B9-61E08B15814C}"/>
              </a:ext>
            </a:extLst>
          </p:cNvPr>
          <p:cNvSpPr txBox="1">
            <a:spLocks/>
          </p:cNvSpPr>
          <p:nvPr/>
        </p:nvSpPr>
        <p:spPr>
          <a:xfrm>
            <a:off x="8628572" y="4457283"/>
            <a:ext cx="2045031" cy="743614"/>
          </a:xfrm>
          <a:prstGeom prst="rect">
            <a:avLst/>
          </a:prstGeom>
          <a:solidFill>
            <a:schemeClr val="bg1"/>
          </a:solidFill>
        </p:spPr>
        <p:txBody>
          <a:bodyPr vert="horz" lIns="68580" tIns="34290" rIns="68580" bIns="3429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mn-lt"/>
              </a:rPr>
              <a:t>Edge</a:t>
            </a:r>
          </a:p>
          <a:p>
            <a:pPr algn="ctr"/>
            <a:r>
              <a:rPr lang="en-US" sz="2400" dirty="0">
                <a:latin typeface="+mn-lt"/>
              </a:rPr>
              <a:t>20.9 ± 0.4%</a:t>
            </a:r>
            <a:endParaRPr lang="en-CA" sz="2400" dirty="0">
              <a:latin typeface="+mn-lt"/>
            </a:endParaRPr>
          </a:p>
        </p:txBody>
      </p:sp>
    </p:spTree>
    <p:extLst>
      <p:ext uri="{BB962C8B-B14F-4D97-AF65-F5344CB8AC3E}">
        <p14:creationId xmlns:p14="http://schemas.microsoft.com/office/powerpoint/2010/main" val="1779233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0B133-0FDC-421F-2AFA-D9241A8F4B19}"/>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86C93B55-0940-C1F2-4DCD-27727DA8ACF1}"/>
              </a:ext>
            </a:extLst>
          </p:cNvPr>
          <p:cNvSpPr>
            <a:spLocks noGrp="1"/>
          </p:cNvSpPr>
          <p:nvPr>
            <p:ph type="body" sz="quarter" idx="10"/>
          </p:nvPr>
        </p:nvSpPr>
        <p:spPr>
          <a:xfrm>
            <a:off x="402625" y="552091"/>
            <a:ext cx="8387692" cy="892330"/>
          </a:xfrm>
        </p:spPr>
        <p:txBody>
          <a:bodyPr>
            <a:normAutofit/>
          </a:bodyPr>
          <a:lstStyle/>
          <a:p>
            <a:r>
              <a:rPr lang="en-US" dirty="0"/>
              <a:t>Calibration Results</a:t>
            </a:r>
          </a:p>
        </p:txBody>
      </p:sp>
      <p:pic>
        <p:nvPicPr>
          <p:cNvPr id="2" name="Picture 1">
            <a:extLst>
              <a:ext uri="{FF2B5EF4-FFF2-40B4-BE49-F238E27FC236}">
                <a16:creationId xmlns:a16="http://schemas.microsoft.com/office/drawing/2014/main" id="{DA0041B2-3155-E952-C0CA-C2798C94AF12}"/>
              </a:ext>
            </a:extLst>
          </p:cNvPr>
          <p:cNvPicPr>
            <a:picLocks noChangeAspect="1" noChangeArrowheads="1"/>
          </p:cNvPicPr>
          <p:nvPr/>
        </p:nvPicPr>
        <p:blipFill>
          <a:blip r:embed="rId2" cstate="print"/>
          <a:srcRect/>
          <a:stretch>
            <a:fillRect/>
          </a:stretch>
        </p:blipFill>
        <p:spPr bwMode="auto">
          <a:xfrm>
            <a:off x="10232569" y="274754"/>
            <a:ext cx="1698998" cy="1163637"/>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E07F4584-02BA-B8F9-52A5-F120C81F309F}"/>
              </a:ext>
            </a:extLst>
          </p:cNvPr>
          <p:cNvSpPr>
            <a:spLocks noGrp="1"/>
          </p:cNvSpPr>
          <p:nvPr>
            <p:ph type="sldNum" sz="quarter" idx="4"/>
          </p:nvPr>
        </p:nvSpPr>
        <p:spPr/>
        <p:txBody>
          <a:bodyPr/>
          <a:lstStyle/>
          <a:p>
            <a:fld id="{86CB4B4D-7CA3-9044-876B-883B54F8677D}" type="slidenum">
              <a:rPr lang="en-CA" smtClean="0"/>
              <a:pPr/>
              <a:t>11</a:t>
            </a:fld>
            <a:endParaRPr lang="en-CA" b="1" dirty="0"/>
          </a:p>
        </p:txBody>
      </p:sp>
      <p:graphicFrame>
        <p:nvGraphicFramePr>
          <p:cNvPr id="9" name="Object 8">
            <a:extLst>
              <a:ext uri="{FF2B5EF4-FFF2-40B4-BE49-F238E27FC236}">
                <a16:creationId xmlns:a16="http://schemas.microsoft.com/office/drawing/2014/main" id="{A6FA4F1E-C6CA-FA90-0DDC-305D9D1880B6}"/>
              </a:ext>
            </a:extLst>
          </p:cNvPr>
          <p:cNvGraphicFramePr>
            <a:graphicFrameLocks noChangeAspect="1"/>
          </p:cNvGraphicFramePr>
          <p:nvPr>
            <p:extLst>
              <p:ext uri="{D42A27DB-BD31-4B8C-83A1-F6EECF244321}">
                <p14:modId xmlns:p14="http://schemas.microsoft.com/office/powerpoint/2010/main" val="3550260268"/>
              </p:ext>
            </p:extLst>
          </p:nvPr>
        </p:nvGraphicFramePr>
        <p:xfrm>
          <a:off x="5654411" y="1359883"/>
          <a:ext cx="5765021" cy="3915384"/>
        </p:xfrm>
        <a:graphic>
          <a:graphicData uri="http://schemas.openxmlformats.org/presentationml/2006/ole">
            <mc:AlternateContent xmlns:mc="http://schemas.openxmlformats.org/markup-compatibility/2006">
              <mc:Choice xmlns:v="urn:schemas-microsoft-com:vml" Requires="v">
                <p:oleObj name="PDF Document" r:id="rId3" imgW="4320360" imgH="2933640" progId="NuancePDF.Document">
                  <p:embed/>
                </p:oleObj>
              </mc:Choice>
              <mc:Fallback>
                <p:oleObj name="PDF Document" r:id="rId3" imgW="4320360" imgH="2933640" progId="NuancePDF.Document">
                  <p:embed/>
                  <p:pic>
                    <p:nvPicPr>
                      <p:cNvPr id="9" name="Object 8">
                        <a:extLst>
                          <a:ext uri="{FF2B5EF4-FFF2-40B4-BE49-F238E27FC236}">
                            <a16:creationId xmlns:a16="http://schemas.microsoft.com/office/drawing/2014/main" id="{A6FA4F1E-C6CA-FA90-0DDC-305D9D1880B6}"/>
                          </a:ext>
                        </a:extLst>
                      </p:cNvPr>
                      <p:cNvPicPr/>
                      <p:nvPr/>
                    </p:nvPicPr>
                    <p:blipFill>
                      <a:blip r:embed="rId4"/>
                      <a:stretch>
                        <a:fillRect/>
                      </a:stretch>
                    </p:blipFill>
                    <p:spPr>
                      <a:xfrm>
                        <a:off x="5654411" y="1359883"/>
                        <a:ext cx="5765021" cy="3915384"/>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6BCEDE5F-7A82-48DB-6CBF-7585302535E1}"/>
              </a:ext>
            </a:extLst>
          </p:cNvPr>
          <p:cNvSpPr txBox="1"/>
          <p:nvPr/>
        </p:nvSpPr>
        <p:spPr>
          <a:xfrm>
            <a:off x="5397624" y="5318530"/>
            <a:ext cx="5543031" cy="830997"/>
          </a:xfrm>
          <a:prstGeom prst="rect">
            <a:avLst/>
          </a:prstGeom>
          <a:noFill/>
        </p:spPr>
        <p:txBody>
          <a:bodyPr wrap="square" rtlCol="0">
            <a:spAutoFit/>
          </a:bodyPr>
          <a:lstStyle/>
          <a:p>
            <a:r>
              <a:rPr lang="en-CA" sz="2400" dirty="0"/>
              <a:t>Average efficiency of 28% for neutrino-induced neutrons. </a:t>
            </a:r>
          </a:p>
        </p:txBody>
      </p:sp>
      <p:sp>
        <p:nvSpPr>
          <p:cNvPr id="14" name="TextBox 13">
            <a:extLst>
              <a:ext uri="{FF2B5EF4-FFF2-40B4-BE49-F238E27FC236}">
                <a16:creationId xmlns:a16="http://schemas.microsoft.com/office/drawing/2014/main" id="{A77361E6-D438-8637-63F0-182FB3A8B87C}"/>
              </a:ext>
            </a:extLst>
          </p:cNvPr>
          <p:cNvSpPr txBox="1"/>
          <p:nvPr/>
        </p:nvSpPr>
        <p:spPr>
          <a:xfrm>
            <a:off x="9361448" y="6243340"/>
            <a:ext cx="2057400" cy="369332"/>
          </a:xfrm>
          <a:prstGeom prst="rect">
            <a:avLst/>
          </a:prstGeom>
          <a:noFill/>
        </p:spPr>
        <p:txBody>
          <a:bodyPr wrap="square">
            <a:spAutoFit/>
          </a:bodyPr>
          <a:lstStyle/>
          <a:p>
            <a:r>
              <a:rPr lang="en-US" sz="1800" i="1" dirty="0"/>
              <a:t>C. </a:t>
            </a:r>
            <a:r>
              <a:rPr lang="en-US" sz="1800" i="1" dirty="0" err="1"/>
              <a:t>Bruulsema</a:t>
            </a:r>
            <a:r>
              <a:rPr lang="en-US" sz="1800" dirty="0"/>
              <a:t> </a:t>
            </a:r>
            <a:endParaRPr lang="en-CA" dirty="0"/>
          </a:p>
        </p:txBody>
      </p:sp>
      <p:pic>
        <p:nvPicPr>
          <p:cNvPr id="15" name="Picture 2">
            <a:extLst>
              <a:ext uri="{FF2B5EF4-FFF2-40B4-BE49-F238E27FC236}">
                <a16:creationId xmlns:a16="http://schemas.microsoft.com/office/drawing/2014/main" id="{3C02C19B-408F-EC0D-978A-349ACA38CA6F}"/>
              </a:ext>
            </a:extLst>
          </p:cNvPr>
          <p:cNvPicPr>
            <a:picLocks noChangeAspect="1" noChangeArrowheads="1"/>
          </p:cNvPicPr>
          <p:nvPr/>
        </p:nvPicPr>
        <p:blipFill>
          <a:blip r:embed="rId5" cstate="print"/>
          <a:srcRect/>
          <a:stretch>
            <a:fillRect/>
          </a:stretch>
        </p:blipFill>
        <p:spPr bwMode="auto">
          <a:xfrm>
            <a:off x="2354420" y="1185582"/>
            <a:ext cx="2371864" cy="1994178"/>
          </a:xfrm>
          <a:prstGeom prst="rect">
            <a:avLst/>
          </a:prstGeom>
          <a:noFill/>
          <a:ln w="9525">
            <a:noFill/>
            <a:miter lim="800000"/>
            <a:headEnd/>
            <a:tailEnd/>
          </a:ln>
        </p:spPr>
      </p:pic>
      <p:graphicFrame>
        <p:nvGraphicFramePr>
          <p:cNvPr id="10" name="Object 9">
            <a:extLst>
              <a:ext uri="{FF2B5EF4-FFF2-40B4-BE49-F238E27FC236}">
                <a16:creationId xmlns:a16="http://schemas.microsoft.com/office/drawing/2014/main" id="{E0467D2A-B438-3D81-A273-EE1CBB4AC616}"/>
              </a:ext>
            </a:extLst>
          </p:cNvPr>
          <p:cNvGraphicFramePr>
            <a:graphicFrameLocks noChangeAspect="1"/>
          </p:cNvGraphicFramePr>
          <p:nvPr>
            <p:extLst>
              <p:ext uri="{D42A27DB-BD31-4B8C-83A1-F6EECF244321}">
                <p14:modId xmlns:p14="http://schemas.microsoft.com/office/powerpoint/2010/main" val="3787572931"/>
              </p:ext>
            </p:extLst>
          </p:nvPr>
        </p:nvGraphicFramePr>
        <p:xfrm>
          <a:off x="510616" y="3478472"/>
          <a:ext cx="4506200" cy="3060441"/>
        </p:xfrm>
        <a:graphic>
          <a:graphicData uri="http://schemas.openxmlformats.org/presentationml/2006/ole">
            <mc:AlternateContent xmlns:mc="http://schemas.openxmlformats.org/markup-compatibility/2006">
              <mc:Choice xmlns:v="urn:schemas-microsoft-com:vml" Requires="v">
                <p:oleObj name="PDF Document" r:id="rId6" imgW="4320360" imgH="2933640" progId="NuancePDF.Document">
                  <p:embed/>
                </p:oleObj>
              </mc:Choice>
              <mc:Fallback>
                <p:oleObj name="PDF Document" r:id="rId6" imgW="4320360" imgH="2933640" progId="NuancePDF.Document">
                  <p:embed/>
                  <p:pic>
                    <p:nvPicPr>
                      <p:cNvPr id="10" name="Object 9">
                        <a:extLst>
                          <a:ext uri="{FF2B5EF4-FFF2-40B4-BE49-F238E27FC236}">
                            <a16:creationId xmlns:a16="http://schemas.microsoft.com/office/drawing/2014/main" id="{E0467D2A-B438-3D81-A273-EE1CBB4AC616}"/>
                          </a:ext>
                        </a:extLst>
                      </p:cNvPr>
                      <p:cNvPicPr/>
                      <p:nvPr/>
                    </p:nvPicPr>
                    <p:blipFill>
                      <a:blip r:embed="rId7"/>
                      <a:stretch>
                        <a:fillRect/>
                      </a:stretch>
                    </p:blipFill>
                    <p:spPr>
                      <a:xfrm>
                        <a:off x="510616" y="3478472"/>
                        <a:ext cx="4506200" cy="3060441"/>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5D3A5A56-D502-F745-F3DF-E1E339130120}"/>
              </a:ext>
            </a:extLst>
          </p:cNvPr>
          <p:cNvSpPr txBox="1"/>
          <p:nvPr/>
        </p:nvSpPr>
        <p:spPr>
          <a:xfrm>
            <a:off x="1059345" y="3317575"/>
            <a:ext cx="3477143" cy="369332"/>
          </a:xfrm>
          <a:prstGeom prst="rect">
            <a:avLst/>
          </a:prstGeom>
          <a:solidFill>
            <a:schemeClr val="bg1"/>
          </a:solidFill>
        </p:spPr>
        <p:txBody>
          <a:bodyPr wrap="square" rtlCol="0">
            <a:spAutoFit/>
          </a:bodyPr>
          <a:lstStyle/>
          <a:p>
            <a:pPr algn="ctr"/>
            <a:r>
              <a:rPr lang="en-CA" dirty="0"/>
              <a:t>Efficiency at Centre Depth</a:t>
            </a:r>
          </a:p>
        </p:txBody>
      </p:sp>
      <p:sp>
        <p:nvSpPr>
          <p:cNvPr id="17" name="TextBox 16">
            <a:extLst>
              <a:ext uri="{FF2B5EF4-FFF2-40B4-BE49-F238E27FC236}">
                <a16:creationId xmlns:a16="http://schemas.microsoft.com/office/drawing/2014/main" id="{997D4D5F-560A-C724-8030-1DB123F6CE50}"/>
              </a:ext>
            </a:extLst>
          </p:cNvPr>
          <p:cNvSpPr txBox="1"/>
          <p:nvPr/>
        </p:nvSpPr>
        <p:spPr>
          <a:xfrm>
            <a:off x="6884577" y="1253725"/>
            <a:ext cx="3477143" cy="369332"/>
          </a:xfrm>
          <a:prstGeom prst="rect">
            <a:avLst/>
          </a:prstGeom>
          <a:solidFill>
            <a:schemeClr val="bg1"/>
          </a:solidFill>
        </p:spPr>
        <p:txBody>
          <a:bodyPr wrap="square" rtlCol="0">
            <a:spAutoFit/>
          </a:bodyPr>
          <a:lstStyle/>
          <a:p>
            <a:pPr algn="ctr"/>
            <a:r>
              <a:rPr lang="en-CA" dirty="0"/>
              <a:t>Efficiency vs Depth</a:t>
            </a:r>
          </a:p>
        </p:txBody>
      </p:sp>
      <p:cxnSp>
        <p:nvCxnSpPr>
          <p:cNvPr id="5" name="Straight Connector 4">
            <a:extLst>
              <a:ext uri="{FF2B5EF4-FFF2-40B4-BE49-F238E27FC236}">
                <a16:creationId xmlns:a16="http://schemas.microsoft.com/office/drawing/2014/main" id="{917D905D-218A-74C0-BC46-4867119BCD6A}"/>
              </a:ext>
            </a:extLst>
          </p:cNvPr>
          <p:cNvCxnSpPr/>
          <p:nvPr/>
        </p:nvCxnSpPr>
        <p:spPr>
          <a:xfrm>
            <a:off x="6366294" y="1359883"/>
            <a:ext cx="0" cy="3508056"/>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9B9476-7AD4-CD79-55C9-EFFA0DD1CD23}"/>
              </a:ext>
            </a:extLst>
          </p:cNvPr>
          <p:cNvCxnSpPr>
            <a:cxnSpLocks/>
          </p:cNvCxnSpPr>
          <p:nvPr/>
        </p:nvCxnSpPr>
        <p:spPr>
          <a:xfrm>
            <a:off x="10650746" y="2398143"/>
            <a:ext cx="0" cy="2469796"/>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70471FB-6C92-B6EE-5E4C-A28B024EBF93}"/>
              </a:ext>
            </a:extLst>
          </p:cNvPr>
          <p:cNvSpPr txBox="1"/>
          <p:nvPr/>
        </p:nvSpPr>
        <p:spPr>
          <a:xfrm>
            <a:off x="6021238" y="862642"/>
            <a:ext cx="685380" cy="369332"/>
          </a:xfrm>
          <a:prstGeom prst="rect">
            <a:avLst/>
          </a:prstGeom>
          <a:noFill/>
        </p:spPr>
        <p:txBody>
          <a:bodyPr wrap="none" rtlCol="0">
            <a:spAutoFit/>
          </a:bodyPr>
          <a:lstStyle/>
          <a:p>
            <a:r>
              <a:rPr lang="en-US" dirty="0">
                <a:solidFill>
                  <a:schemeClr val="accent1"/>
                </a:solidFill>
              </a:rPr>
              <a:t>Front</a:t>
            </a:r>
          </a:p>
        </p:txBody>
      </p:sp>
      <p:sp>
        <p:nvSpPr>
          <p:cNvPr id="12" name="TextBox 11">
            <a:extLst>
              <a:ext uri="{FF2B5EF4-FFF2-40B4-BE49-F238E27FC236}">
                <a16:creationId xmlns:a16="http://schemas.microsoft.com/office/drawing/2014/main" id="{7C20983A-BA7B-214D-955B-5AB3A5A6BDEC}"/>
              </a:ext>
            </a:extLst>
          </p:cNvPr>
          <p:cNvSpPr txBox="1"/>
          <p:nvPr/>
        </p:nvSpPr>
        <p:spPr>
          <a:xfrm>
            <a:off x="10940655" y="2154188"/>
            <a:ext cx="622286" cy="369332"/>
          </a:xfrm>
          <a:prstGeom prst="rect">
            <a:avLst/>
          </a:prstGeom>
          <a:noFill/>
        </p:spPr>
        <p:txBody>
          <a:bodyPr wrap="none" rtlCol="0">
            <a:spAutoFit/>
          </a:bodyPr>
          <a:lstStyle/>
          <a:p>
            <a:r>
              <a:rPr lang="en-US" dirty="0">
                <a:solidFill>
                  <a:schemeClr val="accent1"/>
                </a:solidFill>
              </a:rPr>
              <a:t>Back</a:t>
            </a:r>
          </a:p>
        </p:txBody>
      </p:sp>
      <p:sp>
        <p:nvSpPr>
          <p:cNvPr id="18" name="Arc 17">
            <a:extLst>
              <a:ext uri="{FF2B5EF4-FFF2-40B4-BE49-F238E27FC236}">
                <a16:creationId xmlns:a16="http://schemas.microsoft.com/office/drawing/2014/main" id="{56873BDB-288B-31BF-F604-51C2BC0BDB26}"/>
              </a:ext>
            </a:extLst>
          </p:cNvPr>
          <p:cNvSpPr/>
          <p:nvPr/>
        </p:nvSpPr>
        <p:spPr>
          <a:xfrm>
            <a:off x="6760367" y="3686907"/>
            <a:ext cx="3426315" cy="1764771"/>
          </a:xfrm>
          <a:prstGeom prst="arc">
            <a:avLst>
              <a:gd name="adj1" fmla="val 10984877"/>
              <a:gd name="adj2" fmla="val 0"/>
            </a:avLst>
          </a:prstGeom>
          <a:ln w="222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E8938A13-64DA-E717-D9D8-938A3CB095EA}"/>
              </a:ext>
            </a:extLst>
          </p:cNvPr>
          <p:cNvSpPr txBox="1"/>
          <p:nvPr/>
        </p:nvSpPr>
        <p:spPr>
          <a:xfrm>
            <a:off x="8080289" y="3827955"/>
            <a:ext cx="913263" cy="369332"/>
          </a:xfrm>
          <a:prstGeom prst="rect">
            <a:avLst/>
          </a:prstGeom>
          <a:noFill/>
        </p:spPr>
        <p:txBody>
          <a:bodyPr wrap="none" rtlCol="0">
            <a:spAutoFit/>
          </a:bodyPr>
          <a:lstStyle/>
          <a:p>
            <a:r>
              <a:rPr lang="en-US" dirty="0">
                <a:solidFill>
                  <a:schemeClr val="accent1"/>
                </a:solidFill>
              </a:rPr>
              <a:t>Corners</a:t>
            </a:r>
          </a:p>
        </p:txBody>
      </p:sp>
      <p:sp>
        <p:nvSpPr>
          <p:cNvPr id="20" name="Arc 19">
            <a:extLst>
              <a:ext uri="{FF2B5EF4-FFF2-40B4-BE49-F238E27FC236}">
                <a16:creationId xmlns:a16="http://schemas.microsoft.com/office/drawing/2014/main" id="{EED21D32-DA29-8AC7-F9CE-DB532ED2A8C3}"/>
              </a:ext>
            </a:extLst>
          </p:cNvPr>
          <p:cNvSpPr/>
          <p:nvPr/>
        </p:nvSpPr>
        <p:spPr>
          <a:xfrm>
            <a:off x="6488283" y="1860930"/>
            <a:ext cx="4018953" cy="4602978"/>
          </a:xfrm>
          <a:prstGeom prst="arc">
            <a:avLst>
              <a:gd name="adj1" fmla="val 10984877"/>
              <a:gd name="adj2" fmla="val 0"/>
            </a:avLst>
          </a:prstGeom>
          <a:ln w="22225">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FD701296-DA0C-0025-D494-2A53FDAE3D91}"/>
              </a:ext>
            </a:extLst>
          </p:cNvPr>
          <p:cNvSpPr txBox="1"/>
          <p:nvPr/>
        </p:nvSpPr>
        <p:spPr>
          <a:xfrm>
            <a:off x="9340396" y="1770693"/>
            <a:ext cx="813236" cy="369332"/>
          </a:xfrm>
          <a:prstGeom prst="rect">
            <a:avLst/>
          </a:prstGeom>
          <a:noFill/>
        </p:spPr>
        <p:txBody>
          <a:bodyPr wrap="none" rtlCol="0">
            <a:spAutoFit/>
          </a:bodyPr>
          <a:lstStyle/>
          <a:p>
            <a:r>
              <a:rPr lang="en-US" dirty="0">
                <a:solidFill>
                  <a:schemeClr val="accent4"/>
                </a:solidFill>
              </a:rPr>
              <a:t>Center</a:t>
            </a:r>
          </a:p>
        </p:txBody>
      </p:sp>
    </p:spTree>
    <p:extLst>
      <p:ext uri="{BB962C8B-B14F-4D97-AF65-F5344CB8AC3E}">
        <p14:creationId xmlns:p14="http://schemas.microsoft.com/office/powerpoint/2010/main" val="147561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2852D-4A5F-09B3-DF64-26C273D4352B}"/>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D5140E53-3664-7C97-1B32-8F23DABA5898}"/>
              </a:ext>
            </a:extLst>
          </p:cNvPr>
          <p:cNvSpPr>
            <a:spLocks noGrp="1"/>
          </p:cNvSpPr>
          <p:nvPr>
            <p:ph type="body" sz="quarter" idx="10"/>
          </p:nvPr>
        </p:nvSpPr>
        <p:spPr>
          <a:xfrm>
            <a:off x="402625" y="552091"/>
            <a:ext cx="8387692" cy="892330"/>
          </a:xfrm>
        </p:spPr>
        <p:txBody>
          <a:bodyPr>
            <a:normAutofit/>
          </a:bodyPr>
          <a:lstStyle/>
          <a:p>
            <a:r>
              <a:rPr lang="en-US" dirty="0"/>
              <a:t>Roughly 10 neutrons @ 10 kpc</a:t>
            </a:r>
          </a:p>
        </p:txBody>
      </p:sp>
      <p:pic>
        <p:nvPicPr>
          <p:cNvPr id="2" name="Picture 1">
            <a:extLst>
              <a:ext uri="{FF2B5EF4-FFF2-40B4-BE49-F238E27FC236}">
                <a16:creationId xmlns:a16="http://schemas.microsoft.com/office/drawing/2014/main" id="{F830488D-9157-556B-5974-041E516D7321}"/>
              </a:ext>
            </a:extLst>
          </p:cNvPr>
          <p:cNvPicPr>
            <a:picLocks noChangeAspect="1" noChangeArrowheads="1"/>
          </p:cNvPicPr>
          <p:nvPr/>
        </p:nvPicPr>
        <p:blipFill>
          <a:blip r:embed="rId2" cstate="print"/>
          <a:srcRect/>
          <a:stretch>
            <a:fillRect/>
          </a:stretch>
        </p:blipFill>
        <p:spPr bwMode="auto">
          <a:xfrm>
            <a:off x="10232569" y="274754"/>
            <a:ext cx="1698998" cy="1163637"/>
          </a:xfrm>
          <a:prstGeom prst="rect">
            <a:avLst/>
          </a:prstGeom>
          <a:noFill/>
          <a:ln w="9525">
            <a:noFill/>
            <a:miter lim="800000"/>
            <a:headEnd/>
            <a:tailEnd/>
          </a:ln>
        </p:spPr>
      </p:pic>
      <p:sp>
        <p:nvSpPr>
          <p:cNvPr id="36" name="TextBox 35">
            <a:extLst>
              <a:ext uri="{FF2B5EF4-FFF2-40B4-BE49-F238E27FC236}">
                <a16:creationId xmlns:a16="http://schemas.microsoft.com/office/drawing/2014/main" id="{B1CE2EDB-1F08-7B0B-CD84-840FBD07432B}"/>
              </a:ext>
            </a:extLst>
          </p:cNvPr>
          <p:cNvSpPr txBox="1"/>
          <p:nvPr/>
        </p:nvSpPr>
        <p:spPr>
          <a:xfrm>
            <a:off x="8011196" y="5217633"/>
            <a:ext cx="4057158" cy="1292662"/>
          </a:xfrm>
          <a:prstGeom prst="rect">
            <a:avLst/>
          </a:prstGeom>
          <a:noFill/>
        </p:spPr>
        <p:txBody>
          <a:bodyPr wrap="square" rtlCol="0">
            <a:spAutoFit/>
          </a:bodyPr>
          <a:lstStyle/>
          <a:p>
            <a:pPr marL="285750" indent="-285750">
              <a:buFont typeface="Arial" panose="020B0604020202020204" pitchFamily="34" charset="0"/>
              <a:buChar char="•"/>
            </a:pPr>
            <a:r>
              <a:rPr lang="en-CA" sz="2000" dirty="0"/>
              <a:t>LS220-z9.6co spectrum</a:t>
            </a:r>
          </a:p>
          <a:p>
            <a:r>
              <a:rPr lang="en-CA" sz="2000" dirty="0"/>
              <a:t>         @ 10 kpc for HALO-1kT design</a:t>
            </a:r>
          </a:p>
          <a:p>
            <a:pPr marL="285750" indent="-285750">
              <a:buFont typeface="Arial" panose="020B0604020202020204" pitchFamily="34" charset="0"/>
              <a:buChar char="•"/>
            </a:pPr>
            <a:r>
              <a:rPr lang="en-CA" sz="2000" dirty="0"/>
              <a:t>HALO has ~10 x less target</a:t>
            </a:r>
          </a:p>
          <a:p>
            <a:r>
              <a:rPr lang="en-CA" dirty="0"/>
              <a:t> </a:t>
            </a:r>
          </a:p>
        </p:txBody>
      </p:sp>
      <p:pic>
        <p:nvPicPr>
          <p:cNvPr id="38" name="Picture 37" descr="A picture containing text, screenshot, astronomy, space&#10;&#10;Description automatically generated">
            <a:extLst>
              <a:ext uri="{FF2B5EF4-FFF2-40B4-BE49-F238E27FC236}">
                <a16:creationId xmlns:a16="http://schemas.microsoft.com/office/drawing/2014/main" id="{26F73EEC-CC16-6D46-3CCB-896D91243E78}"/>
              </a:ext>
            </a:extLst>
          </p:cNvPr>
          <p:cNvPicPr>
            <a:picLocks noChangeAspect="1"/>
          </p:cNvPicPr>
          <p:nvPr/>
        </p:nvPicPr>
        <p:blipFill>
          <a:blip r:embed="rId3">
            <a:extLst>
              <a:ext uri="{28A0092B-C50C-407E-A947-70E740481C1C}">
                <a14:useLocalDpi xmlns:a14="http://schemas.microsoft.com/office/drawing/2010/main" val="0"/>
              </a:ext>
            </a:extLst>
          </a:blip>
          <a:srcRect t="27852" b="12354"/>
          <a:stretch>
            <a:fillRect/>
          </a:stretch>
        </p:blipFill>
        <p:spPr>
          <a:xfrm>
            <a:off x="6369921" y="1640367"/>
            <a:ext cx="5582087" cy="2587769"/>
          </a:xfrm>
          <a:prstGeom prst="rect">
            <a:avLst/>
          </a:prstGeom>
        </p:spPr>
      </p:pic>
      <p:pic>
        <p:nvPicPr>
          <p:cNvPr id="58" name="Picture 57">
            <a:extLst>
              <a:ext uri="{FF2B5EF4-FFF2-40B4-BE49-F238E27FC236}">
                <a16:creationId xmlns:a16="http://schemas.microsoft.com/office/drawing/2014/main" id="{3AE666AD-390C-CF88-0AF0-E5466DD36E79}"/>
              </a:ext>
            </a:extLst>
          </p:cNvPr>
          <p:cNvPicPr>
            <a:picLocks noChangeAspect="1"/>
          </p:cNvPicPr>
          <p:nvPr/>
        </p:nvPicPr>
        <p:blipFill>
          <a:blip r:embed="rId4"/>
          <a:stretch>
            <a:fillRect/>
          </a:stretch>
        </p:blipFill>
        <p:spPr>
          <a:xfrm>
            <a:off x="6857443" y="5175833"/>
            <a:ext cx="919400" cy="1532334"/>
          </a:xfrm>
          <a:prstGeom prst="rect">
            <a:avLst/>
          </a:prstGeom>
        </p:spPr>
      </p:pic>
      <p:grpSp>
        <p:nvGrpSpPr>
          <p:cNvPr id="65" name="Group 64">
            <a:extLst>
              <a:ext uri="{FF2B5EF4-FFF2-40B4-BE49-F238E27FC236}">
                <a16:creationId xmlns:a16="http://schemas.microsoft.com/office/drawing/2014/main" id="{5A5E5A58-D45F-DB42-98DB-61F4F438DBA2}"/>
              </a:ext>
            </a:extLst>
          </p:cNvPr>
          <p:cNvGrpSpPr/>
          <p:nvPr/>
        </p:nvGrpSpPr>
        <p:grpSpPr>
          <a:xfrm>
            <a:off x="342841" y="1863244"/>
            <a:ext cx="5784850" cy="4186238"/>
            <a:chOff x="403225" y="1431926"/>
            <a:chExt cx="5784850" cy="4186238"/>
          </a:xfrm>
        </p:grpSpPr>
        <p:graphicFrame>
          <p:nvGraphicFramePr>
            <p:cNvPr id="9" name="Object 8">
              <a:extLst>
                <a:ext uri="{FF2B5EF4-FFF2-40B4-BE49-F238E27FC236}">
                  <a16:creationId xmlns:a16="http://schemas.microsoft.com/office/drawing/2014/main" id="{BBE586C9-0960-3163-CFCE-B09FA96D5DC7}"/>
                </a:ext>
              </a:extLst>
            </p:cNvPr>
            <p:cNvGraphicFramePr>
              <a:graphicFrameLocks noChangeAspect="1"/>
            </p:cNvGraphicFramePr>
            <p:nvPr>
              <p:extLst>
                <p:ext uri="{D42A27DB-BD31-4B8C-83A1-F6EECF244321}">
                  <p14:modId xmlns:p14="http://schemas.microsoft.com/office/powerpoint/2010/main" val="3600372749"/>
                </p:ext>
              </p:extLst>
            </p:nvPr>
          </p:nvGraphicFramePr>
          <p:xfrm>
            <a:off x="403225" y="1431926"/>
            <a:ext cx="5784850" cy="4186238"/>
          </p:xfrm>
          <a:graphic>
            <a:graphicData uri="http://schemas.openxmlformats.org/presentationml/2006/ole">
              <mc:AlternateContent xmlns:mc="http://schemas.openxmlformats.org/markup-compatibility/2006">
                <mc:Choice xmlns:v="urn:schemas-microsoft-com:vml" Requires="v">
                  <p:oleObj name="PDF Document" r:id="rId5" imgW="4572000" imgH="3184920" progId="NuancePDF.Document">
                    <p:embed/>
                  </p:oleObj>
                </mc:Choice>
                <mc:Fallback>
                  <p:oleObj name="PDF Document" r:id="rId5" imgW="4572000" imgH="3184920" progId="NuancePDF.Document">
                    <p:embed/>
                    <p:pic>
                      <p:nvPicPr>
                        <p:cNvPr id="9" name="Object 8">
                          <a:extLst>
                            <a:ext uri="{FF2B5EF4-FFF2-40B4-BE49-F238E27FC236}">
                              <a16:creationId xmlns:a16="http://schemas.microsoft.com/office/drawing/2014/main" id="{BBE586C9-0960-3163-CFCE-B09FA96D5DC7}"/>
                            </a:ext>
                          </a:extLst>
                        </p:cNvPr>
                        <p:cNvPicPr/>
                        <p:nvPr/>
                      </p:nvPicPr>
                      <p:blipFill>
                        <a:blip r:embed="rId6"/>
                        <a:stretch>
                          <a:fillRect/>
                        </a:stretch>
                      </p:blipFill>
                      <p:spPr>
                        <a:xfrm>
                          <a:off x="403225" y="1431926"/>
                          <a:ext cx="5784850" cy="4186238"/>
                        </a:xfrm>
                        <a:prstGeom prst="rect">
                          <a:avLst/>
                        </a:prstGeom>
                      </p:spPr>
                    </p:pic>
                  </p:oleObj>
                </mc:Fallback>
              </mc:AlternateContent>
            </a:graphicData>
          </a:graphic>
        </p:graphicFrame>
        <p:sp>
          <p:nvSpPr>
            <p:cNvPr id="59" name="Rectangle 58">
              <a:extLst>
                <a:ext uri="{FF2B5EF4-FFF2-40B4-BE49-F238E27FC236}">
                  <a16:creationId xmlns:a16="http://schemas.microsoft.com/office/drawing/2014/main" id="{3A208396-0179-44C8-95FB-D3BD3F501EE7}"/>
                </a:ext>
              </a:extLst>
            </p:cNvPr>
            <p:cNvSpPr/>
            <p:nvPr/>
          </p:nvSpPr>
          <p:spPr>
            <a:xfrm>
              <a:off x="4735902" y="1669844"/>
              <a:ext cx="950205" cy="14490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A506A0-83E6-0DC4-CD97-FBB095E9B1D2}"/>
                </a:ext>
              </a:extLst>
            </p:cNvPr>
            <p:cNvSpPr/>
            <p:nvPr/>
          </p:nvSpPr>
          <p:spPr>
            <a:xfrm>
              <a:off x="5386560" y="1650641"/>
              <a:ext cx="552860" cy="2316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C672CFE6-3D6A-C1C3-539A-8054FF8F485E}"/>
                </a:ext>
              </a:extLst>
            </p:cNvPr>
            <p:cNvSpPr/>
            <p:nvPr/>
          </p:nvSpPr>
          <p:spPr>
            <a:xfrm>
              <a:off x="5482968" y="1922524"/>
              <a:ext cx="442679" cy="253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D842C60B-6A9C-74BC-8E2B-B696FFB9CEB2}"/>
                </a:ext>
              </a:extLst>
            </p:cNvPr>
            <p:cNvSpPr/>
            <p:nvPr/>
          </p:nvSpPr>
          <p:spPr>
            <a:xfrm>
              <a:off x="5383116" y="2215865"/>
              <a:ext cx="552860" cy="2316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id="{89316083-AFAC-14F8-4A55-AE15CB167643}"/>
                </a:ext>
              </a:extLst>
            </p:cNvPr>
            <p:cNvSpPr/>
            <p:nvPr/>
          </p:nvSpPr>
          <p:spPr>
            <a:xfrm>
              <a:off x="5489858" y="2487737"/>
              <a:ext cx="494324" cy="2316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DDB9EC56-D95A-41FE-8E1F-C819D123AA70}"/>
                </a:ext>
              </a:extLst>
            </p:cNvPr>
            <p:cNvSpPr/>
            <p:nvPr/>
          </p:nvSpPr>
          <p:spPr>
            <a:xfrm>
              <a:off x="5410662" y="2770352"/>
              <a:ext cx="552860" cy="2316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8" name="Straight Connector 27">
              <a:extLst>
                <a:ext uri="{FF2B5EF4-FFF2-40B4-BE49-F238E27FC236}">
                  <a16:creationId xmlns:a16="http://schemas.microsoft.com/office/drawing/2014/main" id="{9CFEA9EB-D76B-F34A-17FB-DE4E09E55C8F}"/>
                </a:ext>
              </a:extLst>
            </p:cNvPr>
            <p:cNvCxnSpPr>
              <a:cxnSpLocks/>
            </p:cNvCxnSpPr>
            <p:nvPr/>
          </p:nvCxnSpPr>
          <p:spPr>
            <a:xfrm>
              <a:off x="1132977" y="1650641"/>
              <a:ext cx="28532" cy="323549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58DA3-5349-3F34-6CDC-A6E777717047}"/>
                </a:ext>
              </a:extLst>
            </p:cNvPr>
            <p:cNvCxnSpPr>
              <a:cxnSpLocks/>
            </p:cNvCxnSpPr>
            <p:nvPr/>
          </p:nvCxnSpPr>
          <p:spPr>
            <a:xfrm>
              <a:off x="1461062" y="2028544"/>
              <a:ext cx="0" cy="209707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03F984-078A-B4F3-49B6-4A0D62E2438B}"/>
                </a:ext>
              </a:extLst>
            </p:cNvPr>
            <p:cNvCxnSpPr>
              <a:cxnSpLocks/>
            </p:cNvCxnSpPr>
            <p:nvPr/>
          </p:nvCxnSpPr>
          <p:spPr>
            <a:xfrm>
              <a:off x="2329141" y="3752491"/>
              <a:ext cx="11983" cy="71394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777D073-FC52-569D-405B-121DB23E7567}"/>
                </a:ext>
              </a:extLst>
            </p:cNvPr>
            <p:cNvCxnSpPr>
              <a:cxnSpLocks/>
            </p:cNvCxnSpPr>
            <p:nvPr/>
          </p:nvCxnSpPr>
          <p:spPr>
            <a:xfrm>
              <a:off x="1891860" y="4125617"/>
              <a:ext cx="6483" cy="68164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42918D0-C05F-564C-6116-57784443412B}"/>
                </a:ext>
              </a:extLst>
            </p:cNvPr>
            <p:cNvSpPr txBox="1"/>
            <p:nvPr/>
          </p:nvSpPr>
          <p:spPr>
            <a:xfrm>
              <a:off x="2329141" y="4204780"/>
              <a:ext cx="1170670" cy="424806"/>
            </a:xfrm>
            <a:prstGeom prst="rect">
              <a:avLst/>
            </a:prstGeom>
            <a:noFill/>
          </p:spPr>
          <p:txBody>
            <a:bodyPr wrap="square" rtlCol="0">
              <a:spAutoFit/>
            </a:bodyPr>
            <a:lstStyle/>
            <a:p>
              <a:r>
                <a:rPr lang="en-CA" dirty="0">
                  <a:sym typeface="Wingdings 3" panose="05040102010807070707" pitchFamily="18" charset="2"/>
                </a:rPr>
                <a:t> </a:t>
              </a:r>
              <a:r>
                <a:rPr lang="en-CA" dirty="0"/>
                <a:t>CC 2n</a:t>
              </a:r>
            </a:p>
          </p:txBody>
        </p:sp>
        <p:sp>
          <p:nvSpPr>
            <p:cNvPr id="33" name="TextBox 32">
              <a:extLst>
                <a:ext uri="{FF2B5EF4-FFF2-40B4-BE49-F238E27FC236}">
                  <a16:creationId xmlns:a16="http://schemas.microsoft.com/office/drawing/2014/main" id="{60040882-56F0-5A28-2E1C-C96B600265A9}"/>
                </a:ext>
              </a:extLst>
            </p:cNvPr>
            <p:cNvSpPr txBox="1"/>
            <p:nvPr/>
          </p:nvSpPr>
          <p:spPr>
            <a:xfrm>
              <a:off x="1854028" y="4488982"/>
              <a:ext cx="1170670" cy="424806"/>
            </a:xfrm>
            <a:prstGeom prst="rect">
              <a:avLst/>
            </a:prstGeom>
            <a:noFill/>
          </p:spPr>
          <p:txBody>
            <a:bodyPr wrap="square" rtlCol="0">
              <a:spAutoFit/>
            </a:bodyPr>
            <a:lstStyle/>
            <a:p>
              <a:r>
                <a:rPr lang="en-CA" dirty="0">
                  <a:sym typeface="Wingdings 3" panose="05040102010807070707" pitchFamily="18" charset="2"/>
                </a:rPr>
                <a:t> N</a:t>
              </a:r>
              <a:r>
                <a:rPr lang="en-CA" dirty="0"/>
                <a:t>C 2n</a:t>
              </a:r>
            </a:p>
          </p:txBody>
        </p:sp>
        <p:sp>
          <p:nvSpPr>
            <p:cNvPr id="34" name="TextBox 33">
              <a:extLst>
                <a:ext uri="{FF2B5EF4-FFF2-40B4-BE49-F238E27FC236}">
                  <a16:creationId xmlns:a16="http://schemas.microsoft.com/office/drawing/2014/main" id="{FD3E09DB-D97C-3CE2-6D80-831D912D8DDD}"/>
                </a:ext>
              </a:extLst>
            </p:cNvPr>
            <p:cNvSpPr txBox="1"/>
            <p:nvPr/>
          </p:nvSpPr>
          <p:spPr>
            <a:xfrm>
              <a:off x="1485166" y="1963196"/>
              <a:ext cx="1170670" cy="424806"/>
            </a:xfrm>
            <a:prstGeom prst="rect">
              <a:avLst/>
            </a:prstGeom>
            <a:noFill/>
          </p:spPr>
          <p:txBody>
            <a:bodyPr wrap="square" rtlCol="0">
              <a:spAutoFit/>
            </a:bodyPr>
            <a:lstStyle/>
            <a:p>
              <a:r>
                <a:rPr lang="en-CA" dirty="0">
                  <a:sym typeface="Wingdings 3" panose="05040102010807070707" pitchFamily="18" charset="2"/>
                </a:rPr>
                <a:t> </a:t>
              </a:r>
              <a:r>
                <a:rPr lang="en-CA" dirty="0"/>
                <a:t>CC 1n</a:t>
              </a:r>
            </a:p>
          </p:txBody>
        </p:sp>
        <p:sp>
          <p:nvSpPr>
            <p:cNvPr id="35" name="TextBox 34">
              <a:extLst>
                <a:ext uri="{FF2B5EF4-FFF2-40B4-BE49-F238E27FC236}">
                  <a16:creationId xmlns:a16="http://schemas.microsoft.com/office/drawing/2014/main" id="{5B76EDDC-FDB9-76D3-9979-3F9EC682DB84}"/>
                </a:ext>
              </a:extLst>
            </p:cNvPr>
            <p:cNvSpPr txBox="1"/>
            <p:nvPr/>
          </p:nvSpPr>
          <p:spPr>
            <a:xfrm>
              <a:off x="1132977" y="1669844"/>
              <a:ext cx="1170670" cy="424806"/>
            </a:xfrm>
            <a:prstGeom prst="rect">
              <a:avLst/>
            </a:prstGeom>
            <a:noFill/>
          </p:spPr>
          <p:txBody>
            <a:bodyPr wrap="square" rtlCol="0">
              <a:spAutoFit/>
            </a:bodyPr>
            <a:lstStyle/>
            <a:p>
              <a:r>
                <a:rPr lang="en-CA" dirty="0">
                  <a:sym typeface="Wingdings 3" panose="05040102010807070707" pitchFamily="18" charset="2"/>
                </a:rPr>
                <a:t> N</a:t>
              </a:r>
              <a:r>
                <a:rPr lang="en-CA" dirty="0"/>
                <a:t>C 1n</a:t>
              </a:r>
            </a:p>
          </p:txBody>
        </p:sp>
        <p:sp>
          <p:nvSpPr>
            <p:cNvPr id="37" name="TextBox 36">
              <a:extLst>
                <a:ext uri="{FF2B5EF4-FFF2-40B4-BE49-F238E27FC236}">
                  <a16:creationId xmlns:a16="http://schemas.microsoft.com/office/drawing/2014/main" id="{8723C9E3-60D6-C572-B4F2-17653396E912}"/>
                </a:ext>
              </a:extLst>
            </p:cNvPr>
            <p:cNvSpPr txBox="1"/>
            <p:nvPr/>
          </p:nvSpPr>
          <p:spPr>
            <a:xfrm>
              <a:off x="4480969" y="4121961"/>
              <a:ext cx="1539551" cy="369332"/>
            </a:xfrm>
            <a:prstGeom prst="rect">
              <a:avLst/>
            </a:prstGeom>
            <a:noFill/>
          </p:spPr>
          <p:txBody>
            <a:bodyPr wrap="square">
              <a:spAutoFit/>
            </a:bodyPr>
            <a:lstStyle/>
            <a:p>
              <a:r>
                <a:rPr lang="en-CA" i="1" dirty="0">
                  <a:effectLst/>
                </a:rPr>
                <a:t>A. Gallo Rosso </a:t>
              </a:r>
              <a:endParaRPr lang="en-CA" i="1" dirty="0"/>
            </a:p>
          </p:txBody>
        </p:sp>
        <p:grpSp>
          <p:nvGrpSpPr>
            <p:cNvPr id="56" name="Group 55">
              <a:extLst>
                <a:ext uri="{FF2B5EF4-FFF2-40B4-BE49-F238E27FC236}">
                  <a16:creationId xmlns:a16="http://schemas.microsoft.com/office/drawing/2014/main" id="{5E53A276-79E7-1836-AC42-C0BD3A9C87DF}"/>
                </a:ext>
              </a:extLst>
            </p:cNvPr>
            <p:cNvGrpSpPr/>
            <p:nvPr/>
          </p:nvGrpSpPr>
          <p:grpSpPr>
            <a:xfrm>
              <a:off x="3500602" y="1727979"/>
              <a:ext cx="2519918" cy="1509118"/>
              <a:chOff x="6486059" y="4658769"/>
              <a:chExt cx="2006703" cy="1083671"/>
            </a:xfrm>
          </p:grpSpPr>
          <p:pic>
            <p:nvPicPr>
              <p:cNvPr id="47" name="Picture 46">
                <a:extLst>
                  <a:ext uri="{FF2B5EF4-FFF2-40B4-BE49-F238E27FC236}">
                    <a16:creationId xmlns:a16="http://schemas.microsoft.com/office/drawing/2014/main" id="{3CF92398-873C-9C0C-C105-88A93D44B229}"/>
                  </a:ext>
                </a:extLst>
              </p:cNvPr>
              <p:cNvPicPr>
                <a:picLocks noChangeAspect="1"/>
              </p:cNvPicPr>
              <p:nvPr/>
            </p:nvPicPr>
            <p:blipFill>
              <a:blip r:embed="rId7"/>
              <a:stretch>
                <a:fillRect/>
              </a:stretch>
            </p:blipFill>
            <p:spPr>
              <a:xfrm>
                <a:off x="6486059" y="4658769"/>
                <a:ext cx="2006703" cy="254013"/>
              </a:xfrm>
              <a:prstGeom prst="rect">
                <a:avLst/>
              </a:prstGeom>
            </p:spPr>
          </p:pic>
          <p:pic>
            <p:nvPicPr>
              <p:cNvPr id="49" name="Picture 48">
                <a:extLst>
                  <a:ext uri="{FF2B5EF4-FFF2-40B4-BE49-F238E27FC236}">
                    <a16:creationId xmlns:a16="http://schemas.microsoft.com/office/drawing/2014/main" id="{8DE0C5C4-0ACE-90B8-2861-3D102AB79A6D}"/>
                  </a:ext>
                </a:extLst>
              </p:cNvPr>
              <p:cNvPicPr>
                <a:picLocks noChangeAspect="1"/>
              </p:cNvPicPr>
              <p:nvPr/>
            </p:nvPicPr>
            <p:blipFill>
              <a:blip r:embed="rId8"/>
              <a:stretch>
                <a:fillRect/>
              </a:stretch>
            </p:blipFill>
            <p:spPr>
              <a:xfrm>
                <a:off x="6544778" y="4868513"/>
                <a:ext cx="1397072" cy="247663"/>
              </a:xfrm>
              <a:prstGeom prst="rect">
                <a:avLst/>
              </a:prstGeom>
            </p:spPr>
          </p:pic>
          <p:pic>
            <p:nvPicPr>
              <p:cNvPr id="51" name="Picture 50">
                <a:extLst>
                  <a:ext uri="{FF2B5EF4-FFF2-40B4-BE49-F238E27FC236}">
                    <a16:creationId xmlns:a16="http://schemas.microsoft.com/office/drawing/2014/main" id="{F5CDB01E-66E1-CBD4-5505-77D938CBFC21}"/>
                  </a:ext>
                </a:extLst>
              </p:cNvPr>
              <p:cNvPicPr>
                <a:picLocks noChangeAspect="1"/>
              </p:cNvPicPr>
              <p:nvPr/>
            </p:nvPicPr>
            <p:blipFill>
              <a:blip r:embed="rId9"/>
              <a:stretch>
                <a:fillRect/>
              </a:stretch>
            </p:blipFill>
            <p:spPr>
              <a:xfrm>
                <a:off x="6543212" y="5110258"/>
                <a:ext cx="1892397" cy="215911"/>
              </a:xfrm>
              <a:prstGeom prst="rect">
                <a:avLst/>
              </a:prstGeom>
            </p:spPr>
          </p:pic>
          <p:pic>
            <p:nvPicPr>
              <p:cNvPr id="53" name="Picture 52">
                <a:extLst>
                  <a:ext uri="{FF2B5EF4-FFF2-40B4-BE49-F238E27FC236}">
                    <a16:creationId xmlns:a16="http://schemas.microsoft.com/office/drawing/2014/main" id="{FF23289B-9833-98EE-C78B-64789F96FDBC}"/>
                  </a:ext>
                </a:extLst>
              </p:cNvPr>
              <p:cNvPicPr>
                <a:picLocks noChangeAspect="1"/>
              </p:cNvPicPr>
              <p:nvPr/>
            </p:nvPicPr>
            <p:blipFill>
              <a:blip r:embed="rId10"/>
              <a:stretch>
                <a:fillRect/>
              </a:stretch>
            </p:blipFill>
            <p:spPr>
              <a:xfrm>
                <a:off x="6546839" y="5313225"/>
                <a:ext cx="1809843" cy="215911"/>
              </a:xfrm>
              <a:prstGeom prst="rect">
                <a:avLst/>
              </a:prstGeom>
            </p:spPr>
          </p:pic>
          <p:pic>
            <p:nvPicPr>
              <p:cNvPr id="55" name="Picture 54">
                <a:extLst>
                  <a:ext uri="{FF2B5EF4-FFF2-40B4-BE49-F238E27FC236}">
                    <a16:creationId xmlns:a16="http://schemas.microsoft.com/office/drawing/2014/main" id="{F7876002-040B-8521-3A85-D6604EAFA15D}"/>
                  </a:ext>
                </a:extLst>
              </p:cNvPr>
              <p:cNvPicPr>
                <a:picLocks noChangeAspect="1"/>
              </p:cNvPicPr>
              <p:nvPr/>
            </p:nvPicPr>
            <p:blipFill>
              <a:blip r:embed="rId11"/>
              <a:stretch>
                <a:fillRect/>
              </a:stretch>
            </p:blipFill>
            <p:spPr>
              <a:xfrm>
                <a:off x="6559987" y="5494777"/>
                <a:ext cx="1866996" cy="247663"/>
              </a:xfrm>
              <a:prstGeom prst="rect">
                <a:avLst/>
              </a:prstGeom>
            </p:spPr>
          </p:pic>
        </p:grpSp>
      </p:grpSp>
      <p:sp>
        <p:nvSpPr>
          <p:cNvPr id="60" name="TextBox 59">
            <a:extLst>
              <a:ext uri="{FF2B5EF4-FFF2-40B4-BE49-F238E27FC236}">
                <a16:creationId xmlns:a16="http://schemas.microsoft.com/office/drawing/2014/main" id="{A8390528-0221-4C3E-05FE-13541046C9F0}"/>
              </a:ext>
            </a:extLst>
          </p:cNvPr>
          <p:cNvSpPr txBox="1"/>
          <p:nvPr/>
        </p:nvSpPr>
        <p:spPr>
          <a:xfrm>
            <a:off x="6127691" y="4458635"/>
            <a:ext cx="2420396" cy="984885"/>
          </a:xfrm>
          <a:prstGeom prst="rect">
            <a:avLst/>
          </a:prstGeom>
          <a:noFill/>
        </p:spPr>
        <p:txBody>
          <a:bodyPr wrap="square" rtlCol="0">
            <a:spAutoFit/>
          </a:bodyPr>
          <a:lstStyle/>
          <a:p>
            <a:pPr algn="ctr"/>
            <a:r>
              <a:rPr lang="en-CA" sz="2000" dirty="0"/>
              <a:t>Total HALO-1kT </a:t>
            </a:r>
          </a:p>
          <a:p>
            <a:pPr algn="ctr"/>
            <a:r>
              <a:rPr lang="en-CA" sz="2000" dirty="0"/>
              <a:t>neutrons</a:t>
            </a:r>
          </a:p>
          <a:p>
            <a:r>
              <a:rPr lang="en-CA" dirty="0"/>
              <a:t> </a:t>
            </a:r>
          </a:p>
        </p:txBody>
      </p:sp>
      <p:sp>
        <p:nvSpPr>
          <p:cNvPr id="66" name="Slide Number Placeholder 65">
            <a:extLst>
              <a:ext uri="{FF2B5EF4-FFF2-40B4-BE49-F238E27FC236}">
                <a16:creationId xmlns:a16="http://schemas.microsoft.com/office/drawing/2014/main" id="{B7DC2ED1-7289-B569-B241-5305D7B7134D}"/>
              </a:ext>
            </a:extLst>
          </p:cNvPr>
          <p:cNvSpPr>
            <a:spLocks noGrp="1"/>
          </p:cNvSpPr>
          <p:nvPr>
            <p:ph type="sldNum" sz="quarter" idx="4"/>
          </p:nvPr>
        </p:nvSpPr>
        <p:spPr/>
        <p:txBody>
          <a:bodyPr/>
          <a:lstStyle/>
          <a:p>
            <a:fld id="{86CB4B4D-7CA3-9044-876B-883B54F8677D}" type="slidenum">
              <a:rPr lang="en-CA" smtClean="0"/>
              <a:pPr/>
              <a:t>12</a:t>
            </a:fld>
            <a:endParaRPr lang="en-CA" b="1" dirty="0"/>
          </a:p>
        </p:txBody>
      </p:sp>
    </p:spTree>
    <p:extLst>
      <p:ext uri="{BB962C8B-B14F-4D97-AF65-F5344CB8AC3E}">
        <p14:creationId xmlns:p14="http://schemas.microsoft.com/office/powerpoint/2010/main" val="4193872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screenshot, astronomy, space&#10;&#10;Description automatically generated">
            <a:extLst>
              <a:ext uri="{FF2B5EF4-FFF2-40B4-BE49-F238E27FC236}">
                <a16:creationId xmlns:a16="http://schemas.microsoft.com/office/drawing/2014/main" id="{B9880590-3D51-3C27-F313-D283A373B6C8}"/>
              </a:ext>
            </a:extLst>
          </p:cNvPr>
          <p:cNvPicPr>
            <a:picLocks noChangeAspect="1"/>
          </p:cNvPicPr>
          <p:nvPr/>
        </p:nvPicPr>
        <p:blipFill>
          <a:blip r:embed="rId2">
            <a:extLst>
              <a:ext uri="{28A0092B-C50C-407E-A947-70E740481C1C}">
                <a14:useLocalDpi xmlns:a14="http://schemas.microsoft.com/office/drawing/2010/main" val="0"/>
              </a:ext>
            </a:extLst>
          </a:blip>
          <a:srcRect t="27852" b="12354"/>
          <a:stretch>
            <a:fillRect/>
          </a:stretch>
        </p:blipFill>
        <p:spPr>
          <a:xfrm>
            <a:off x="2828543" y="195518"/>
            <a:ext cx="6534914" cy="3029485"/>
          </a:xfrm>
          <a:prstGeom prst="rect">
            <a:avLst/>
          </a:prstGeom>
        </p:spPr>
      </p:pic>
      <p:sp>
        <p:nvSpPr>
          <p:cNvPr id="8" name="On prehent aped everio. Et audam voloreh enietusam fuga. Nequi con nobis doloressus et reribus qui dunti ium hiciatinias eictior emporiam, quis quis autecus, consed ut assedi con peliquasse perat sitatiur assinctur?…">
            <a:extLst>
              <a:ext uri="{FF2B5EF4-FFF2-40B4-BE49-F238E27FC236}">
                <a16:creationId xmlns:a16="http://schemas.microsoft.com/office/drawing/2014/main" id="{EA129B08-5449-6CB5-1683-05AC2AD2B8EF}"/>
              </a:ext>
            </a:extLst>
          </p:cNvPr>
          <p:cNvSpPr txBox="1">
            <a:spLocks/>
          </p:cNvSpPr>
          <p:nvPr/>
        </p:nvSpPr>
        <p:spPr>
          <a:xfrm>
            <a:off x="7501347" y="4037714"/>
            <a:ext cx="843259" cy="798226"/>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rmAutofit/>
          </a:bodyPr>
          <a:lstStyle>
            <a:lvl1pPr marL="0" indent="0" algn="l" defTabSz="914400" rtl="0" eaLnBrk="1" latinLnBrk="0" hangingPunct="1">
              <a:lnSpc>
                <a:spcPct val="100000"/>
              </a:lnSpc>
              <a:spcBef>
                <a:spcPts val="1000"/>
              </a:spcBef>
              <a:buSzTx/>
              <a:buFont typeface="Arial" panose="020B0604020202020204" pitchFamily="34" charset="0"/>
              <a:buNone/>
              <a:defRPr sz="2800" kern="1200">
                <a:solidFill>
                  <a:srgbClr val="FFFFFF"/>
                </a:solidFill>
                <a:latin typeface="Muli Bold"/>
                <a:ea typeface="+mn-ea"/>
                <a:cs typeface="+mn-cs"/>
                <a:sym typeface="Muli Bold"/>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solidFill>
                  <a:srgbClr val="FFFFFF"/>
                </a:solidFill>
              </a:defRPr>
            </a:pPr>
            <a:r>
              <a:rPr lang="en-US" sz="1600">
                <a:solidFill>
                  <a:schemeClr val="tx1"/>
                </a:solidFill>
              </a:rPr>
              <a:t>J. Brau</a:t>
            </a:r>
            <a:endParaRPr lang="en-US" sz="1600" dirty="0">
              <a:solidFill>
                <a:schemeClr val="tx1"/>
              </a:solidFill>
            </a:endParaRPr>
          </a:p>
        </p:txBody>
      </p:sp>
      <p:pic>
        <p:nvPicPr>
          <p:cNvPr id="10" name="Picture 9">
            <a:extLst>
              <a:ext uri="{FF2B5EF4-FFF2-40B4-BE49-F238E27FC236}">
                <a16:creationId xmlns:a16="http://schemas.microsoft.com/office/drawing/2014/main" id="{5EDD5B65-D7D7-2722-44D7-6E13CA0B71FE}"/>
              </a:ext>
            </a:extLst>
          </p:cNvPr>
          <p:cNvPicPr>
            <a:picLocks noChangeAspect="1"/>
          </p:cNvPicPr>
          <p:nvPr/>
        </p:nvPicPr>
        <p:blipFill>
          <a:blip r:embed="rId3"/>
          <a:stretch>
            <a:fillRect/>
          </a:stretch>
        </p:blipFill>
        <p:spPr>
          <a:xfrm>
            <a:off x="5045378" y="3225003"/>
            <a:ext cx="6190882" cy="3221875"/>
          </a:xfrm>
          <a:prstGeom prst="rect">
            <a:avLst/>
          </a:prstGeom>
        </p:spPr>
      </p:pic>
      <p:sp>
        <p:nvSpPr>
          <p:cNvPr id="11" name="TextBox 10">
            <a:extLst>
              <a:ext uri="{FF2B5EF4-FFF2-40B4-BE49-F238E27FC236}">
                <a16:creationId xmlns:a16="http://schemas.microsoft.com/office/drawing/2014/main" id="{8071DAE5-3519-AA9A-BB69-AF42C5383F35}"/>
              </a:ext>
            </a:extLst>
          </p:cNvPr>
          <p:cNvSpPr txBox="1"/>
          <p:nvPr/>
        </p:nvSpPr>
        <p:spPr>
          <a:xfrm>
            <a:off x="4881476" y="3342736"/>
            <a:ext cx="738664" cy="2687128"/>
          </a:xfrm>
          <a:prstGeom prst="rect">
            <a:avLst/>
          </a:prstGeom>
          <a:solidFill>
            <a:schemeClr val="bg1"/>
          </a:solidFill>
        </p:spPr>
        <p:txBody>
          <a:bodyPr vert="vert270" wrap="square" rtlCol="0">
            <a:spAutoFit/>
          </a:bodyPr>
          <a:lstStyle/>
          <a:p>
            <a:r>
              <a:rPr lang="en-US" dirty="0"/>
              <a:t>4 – Neutron Trigger Probability</a:t>
            </a:r>
          </a:p>
        </p:txBody>
      </p:sp>
      <p:sp>
        <p:nvSpPr>
          <p:cNvPr id="12" name="Rectangle 11">
            <a:extLst>
              <a:ext uri="{FF2B5EF4-FFF2-40B4-BE49-F238E27FC236}">
                <a16:creationId xmlns:a16="http://schemas.microsoft.com/office/drawing/2014/main" id="{F5CBDCB8-D296-FA75-79FC-F0AEA7F4A364}"/>
              </a:ext>
            </a:extLst>
          </p:cNvPr>
          <p:cNvSpPr/>
          <p:nvPr/>
        </p:nvSpPr>
        <p:spPr>
          <a:xfrm>
            <a:off x="3025198" y="3554084"/>
            <a:ext cx="533234" cy="2329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1">
            <a:extLst>
              <a:ext uri="{FF2B5EF4-FFF2-40B4-BE49-F238E27FC236}">
                <a16:creationId xmlns:a16="http://schemas.microsoft.com/office/drawing/2014/main" id="{11799BC4-5AA5-EC29-DCEB-CB4BA2EF1443}"/>
              </a:ext>
            </a:extLst>
          </p:cNvPr>
          <p:cNvSpPr txBox="1">
            <a:spLocks/>
          </p:cNvSpPr>
          <p:nvPr/>
        </p:nvSpPr>
        <p:spPr>
          <a:xfrm>
            <a:off x="822902" y="5827557"/>
            <a:ext cx="3319440" cy="10304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CA" sz="2000" dirty="0"/>
              <a:t>15 </a:t>
            </a:r>
            <a:r>
              <a:rPr lang="en-CA" sz="2000" dirty="0" err="1"/>
              <a:t>mHz</a:t>
            </a:r>
            <a:r>
              <a:rPr lang="en-CA" sz="2000" dirty="0"/>
              <a:t> background neutrons 2 second window</a:t>
            </a:r>
          </a:p>
          <a:p>
            <a:pPr marL="0" indent="0">
              <a:spcBef>
                <a:spcPts val="0"/>
              </a:spcBef>
              <a:buNone/>
            </a:pPr>
            <a:r>
              <a:rPr lang="el-GR" sz="2000" dirty="0"/>
              <a:t>τ</a:t>
            </a:r>
            <a:r>
              <a:rPr lang="en-CA" sz="2000" dirty="0"/>
              <a:t> &gt;&gt; 200 us (non-spallation)</a:t>
            </a:r>
          </a:p>
          <a:p>
            <a:pPr marL="0" indent="0">
              <a:buNone/>
            </a:pPr>
            <a:endParaRPr lang="en-CA" sz="2000" dirty="0"/>
          </a:p>
          <a:p>
            <a:pPr marL="0" indent="0">
              <a:buNone/>
            </a:pPr>
            <a:endParaRPr lang="en-CA" sz="2000" dirty="0"/>
          </a:p>
        </p:txBody>
      </p:sp>
      <p:graphicFrame>
        <p:nvGraphicFramePr>
          <p:cNvPr id="3" name="Table 2">
            <a:extLst>
              <a:ext uri="{FF2B5EF4-FFF2-40B4-BE49-F238E27FC236}">
                <a16:creationId xmlns:a16="http://schemas.microsoft.com/office/drawing/2014/main" id="{09B5E7BD-230C-CB13-1FD8-54729979DC20}"/>
              </a:ext>
            </a:extLst>
          </p:cNvPr>
          <p:cNvGraphicFramePr>
            <a:graphicFrameLocks noGrp="1"/>
          </p:cNvGraphicFramePr>
          <p:nvPr>
            <p:extLst>
              <p:ext uri="{D42A27DB-BD31-4B8C-83A1-F6EECF244321}">
                <p14:modId xmlns:p14="http://schemas.microsoft.com/office/powerpoint/2010/main" val="508894605"/>
              </p:ext>
            </p:extLst>
          </p:nvPr>
        </p:nvGraphicFramePr>
        <p:xfrm>
          <a:off x="824300" y="3429000"/>
          <a:ext cx="3419895" cy="2194560"/>
        </p:xfrm>
        <a:graphic>
          <a:graphicData uri="http://schemas.openxmlformats.org/drawingml/2006/table">
            <a:tbl>
              <a:tblPr firstRow="1" bandRow="1">
                <a:tableStyleId>{5C22544A-7EE6-4342-B048-85BDC9FD1C3A}</a:tableStyleId>
              </a:tblPr>
              <a:tblGrid>
                <a:gridCol w="1795949">
                  <a:extLst>
                    <a:ext uri="{9D8B030D-6E8A-4147-A177-3AD203B41FA5}">
                      <a16:colId xmlns:a16="http://schemas.microsoft.com/office/drawing/2014/main" val="4040267948"/>
                    </a:ext>
                  </a:extLst>
                </a:gridCol>
                <a:gridCol w="1623946">
                  <a:extLst>
                    <a:ext uri="{9D8B030D-6E8A-4147-A177-3AD203B41FA5}">
                      <a16:colId xmlns:a16="http://schemas.microsoft.com/office/drawing/2014/main" val="2899496275"/>
                    </a:ext>
                  </a:extLst>
                </a:gridCol>
              </a:tblGrid>
              <a:tr h="370840">
                <a:tc>
                  <a:txBody>
                    <a:bodyPr/>
                    <a:lstStyle/>
                    <a:p>
                      <a:r>
                        <a:rPr lang="en-US" sz="2400" dirty="0"/>
                        <a:t>Coincidence Number</a:t>
                      </a:r>
                    </a:p>
                  </a:txBody>
                  <a:tcPr/>
                </a:tc>
                <a:tc>
                  <a:txBody>
                    <a:bodyPr/>
                    <a:lstStyle/>
                    <a:p>
                      <a:r>
                        <a:rPr lang="en-US" sz="2400" dirty="0"/>
                        <a:t>Rate</a:t>
                      </a:r>
                    </a:p>
                  </a:txBody>
                  <a:tcPr/>
                </a:tc>
                <a:extLst>
                  <a:ext uri="{0D108BD9-81ED-4DB2-BD59-A6C34878D82A}">
                    <a16:rowId xmlns:a16="http://schemas.microsoft.com/office/drawing/2014/main" val="140035765"/>
                  </a:ext>
                </a:extLst>
              </a:tr>
              <a:tr h="370840">
                <a:tc>
                  <a:txBody>
                    <a:bodyPr/>
                    <a:lstStyle/>
                    <a:p>
                      <a:r>
                        <a:rPr lang="en-US" sz="2400" dirty="0"/>
                        <a:t>2</a:t>
                      </a:r>
                    </a:p>
                  </a:txBody>
                  <a:tcPr/>
                </a:tc>
                <a:tc>
                  <a:txBody>
                    <a:bodyPr/>
                    <a:lstStyle/>
                    <a:p>
                      <a:r>
                        <a:rPr lang="en-US" sz="2400" dirty="0"/>
                        <a:t>2 / hour</a:t>
                      </a:r>
                    </a:p>
                  </a:txBody>
                  <a:tcPr/>
                </a:tc>
                <a:extLst>
                  <a:ext uri="{0D108BD9-81ED-4DB2-BD59-A6C34878D82A}">
                    <a16:rowId xmlns:a16="http://schemas.microsoft.com/office/drawing/2014/main" val="3135463725"/>
                  </a:ext>
                </a:extLst>
              </a:tr>
              <a:tr h="370840">
                <a:tc>
                  <a:txBody>
                    <a:bodyPr/>
                    <a:lstStyle/>
                    <a:p>
                      <a:r>
                        <a:rPr lang="en-US" sz="2400" dirty="0"/>
                        <a:t>3</a:t>
                      </a:r>
                    </a:p>
                  </a:txBody>
                  <a:tcPr/>
                </a:tc>
                <a:tc>
                  <a:txBody>
                    <a:bodyPr/>
                    <a:lstStyle/>
                    <a:p>
                      <a:r>
                        <a:rPr lang="en-US" sz="2400" dirty="0"/>
                        <a:t>1 /day</a:t>
                      </a:r>
                    </a:p>
                  </a:txBody>
                  <a:tcPr/>
                </a:tc>
                <a:extLst>
                  <a:ext uri="{0D108BD9-81ED-4DB2-BD59-A6C34878D82A}">
                    <a16:rowId xmlns:a16="http://schemas.microsoft.com/office/drawing/2014/main" val="896348531"/>
                  </a:ext>
                </a:extLst>
              </a:tr>
              <a:tr h="370840">
                <a:tc>
                  <a:txBody>
                    <a:bodyPr/>
                    <a:lstStyle/>
                    <a:p>
                      <a:r>
                        <a:rPr lang="en-US" sz="2400" dirty="0"/>
                        <a:t>4</a:t>
                      </a:r>
                    </a:p>
                  </a:txBody>
                  <a:tcPr/>
                </a:tc>
                <a:tc>
                  <a:txBody>
                    <a:bodyPr/>
                    <a:lstStyle/>
                    <a:p>
                      <a:r>
                        <a:rPr lang="en-US" sz="2400" dirty="0"/>
                        <a:t>1 / month</a:t>
                      </a:r>
                    </a:p>
                  </a:txBody>
                  <a:tcPr/>
                </a:tc>
                <a:extLst>
                  <a:ext uri="{0D108BD9-81ED-4DB2-BD59-A6C34878D82A}">
                    <a16:rowId xmlns:a16="http://schemas.microsoft.com/office/drawing/2014/main" val="3342434363"/>
                  </a:ext>
                </a:extLst>
              </a:tr>
            </a:tbl>
          </a:graphicData>
        </a:graphic>
      </p:graphicFrame>
      <p:sp>
        <p:nvSpPr>
          <p:cNvPr id="5" name="TextBox 4">
            <a:extLst>
              <a:ext uri="{FF2B5EF4-FFF2-40B4-BE49-F238E27FC236}">
                <a16:creationId xmlns:a16="http://schemas.microsoft.com/office/drawing/2014/main" id="{4DCEBC2A-F7D9-CA99-FD7D-FEE41A72E97A}"/>
              </a:ext>
            </a:extLst>
          </p:cNvPr>
          <p:cNvSpPr txBox="1"/>
          <p:nvPr/>
        </p:nvSpPr>
        <p:spPr>
          <a:xfrm>
            <a:off x="6225389" y="6262212"/>
            <a:ext cx="2057400" cy="369332"/>
          </a:xfrm>
          <a:prstGeom prst="rect">
            <a:avLst/>
          </a:prstGeom>
          <a:noFill/>
        </p:spPr>
        <p:txBody>
          <a:bodyPr wrap="square">
            <a:spAutoFit/>
          </a:bodyPr>
          <a:lstStyle/>
          <a:p>
            <a:r>
              <a:rPr lang="en-US" sz="1800" i="1" dirty="0"/>
              <a:t>C. </a:t>
            </a:r>
            <a:r>
              <a:rPr lang="en-US" sz="1800" i="1" dirty="0" err="1"/>
              <a:t>Bruulsema</a:t>
            </a:r>
            <a:r>
              <a:rPr lang="en-US" sz="1800" i="1" dirty="0"/>
              <a:t> </a:t>
            </a:r>
            <a:endParaRPr lang="en-CA" i="1" dirty="0"/>
          </a:p>
        </p:txBody>
      </p:sp>
      <p:sp>
        <p:nvSpPr>
          <p:cNvPr id="6" name="Slide Number Placeholder 5">
            <a:extLst>
              <a:ext uri="{FF2B5EF4-FFF2-40B4-BE49-F238E27FC236}">
                <a16:creationId xmlns:a16="http://schemas.microsoft.com/office/drawing/2014/main" id="{06E5F90D-A858-4E4E-4117-50D57DF5A6A3}"/>
              </a:ext>
            </a:extLst>
          </p:cNvPr>
          <p:cNvSpPr>
            <a:spLocks noGrp="1"/>
          </p:cNvSpPr>
          <p:nvPr>
            <p:ph type="sldNum" sz="quarter" idx="12"/>
          </p:nvPr>
        </p:nvSpPr>
        <p:spPr/>
        <p:txBody>
          <a:bodyPr/>
          <a:lstStyle/>
          <a:p>
            <a:fld id="{FB20630C-E4A4-4F14-AEC1-8FDBC83B5991}" type="slidenum">
              <a:rPr lang="en-CA" smtClean="0"/>
              <a:t>13</a:t>
            </a:fld>
            <a:endParaRPr lang="en-CA"/>
          </a:p>
        </p:txBody>
      </p:sp>
      <p:sp>
        <p:nvSpPr>
          <p:cNvPr id="4" name="Text Placeholder 11">
            <a:extLst>
              <a:ext uri="{FF2B5EF4-FFF2-40B4-BE49-F238E27FC236}">
                <a16:creationId xmlns:a16="http://schemas.microsoft.com/office/drawing/2014/main" id="{80524A96-F67E-1D29-64BC-CA418A917A21}"/>
              </a:ext>
            </a:extLst>
          </p:cNvPr>
          <p:cNvSpPr txBox="1">
            <a:spLocks/>
          </p:cNvSpPr>
          <p:nvPr/>
        </p:nvSpPr>
        <p:spPr>
          <a:xfrm>
            <a:off x="9462800" y="4730368"/>
            <a:ext cx="1554067" cy="502644"/>
          </a:xfrm>
          <a:prstGeom prst="rect">
            <a:avLst/>
          </a:prstGeom>
          <a:solidFill>
            <a:schemeClr val="bg1"/>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CA" sz="1000" dirty="0"/>
              <a:t>High Energy Spectrum</a:t>
            </a:r>
          </a:p>
          <a:p>
            <a:pPr marL="0" indent="0">
              <a:spcBef>
                <a:spcPts val="0"/>
              </a:spcBef>
              <a:buNone/>
            </a:pPr>
            <a:r>
              <a:rPr lang="en-CA" sz="1000" dirty="0"/>
              <a:t>Medium Energy Spectrum</a:t>
            </a:r>
          </a:p>
          <a:p>
            <a:pPr marL="0" indent="0">
              <a:spcBef>
                <a:spcPts val="0"/>
              </a:spcBef>
              <a:buNone/>
            </a:pPr>
            <a:r>
              <a:rPr lang="en-CA" sz="1000" dirty="0"/>
              <a:t>Low Energy Spectrum</a:t>
            </a:r>
          </a:p>
          <a:p>
            <a:pPr marL="0" indent="0">
              <a:buNone/>
            </a:pPr>
            <a:endParaRPr lang="en-CA" sz="2000" dirty="0"/>
          </a:p>
        </p:txBody>
      </p:sp>
    </p:spTree>
    <p:extLst>
      <p:ext uri="{BB962C8B-B14F-4D97-AF65-F5344CB8AC3E}">
        <p14:creationId xmlns:p14="http://schemas.microsoft.com/office/powerpoint/2010/main" val="3276145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4A759-018A-5B49-28E8-D5B1E89AB931}"/>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132F401F-CB27-51AD-3E5C-FF99CECE489B}"/>
              </a:ext>
            </a:extLst>
          </p:cNvPr>
          <p:cNvSpPr>
            <a:spLocks noGrp="1"/>
          </p:cNvSpPr>
          <p:nvPr>
            <p:ph type="body" sz="quarter" idx="10"/>
          </p:nvPr>
        </p:nvSpPr>
        <p:spPr>
          <a:xfrm>
            <a:off x="402625" y="552091"/>
            <a:ext cx="8387692" cy="892330"/>
          </a:xfrm>
        </p:spPr>
        <p:txBody>
          <a:bodyPr>
            <a:normAutofit/>
          </a:bodyPr>
          <a:lstStyle/>
          <a:p>
            <a:r>
              <a:rPr lang="en-US" dirty="0"/>
              <a:t>Spallation Neutron Multiplicity</a:t>
            </a:r>
          </a:p>
        </p:txBody>
      </p:sp>
      <p:pic>
        <p:nvPicPr>
          <p:cNvPr id="2" name="Picture 1">
            <a:extLst>
              <a:ext uri="{FF2B5EF4-FFF2-40B4-BE49-F238E27FC236}">
                <a16:creationId xmlns:a16="http://schemas.microsoft.com/office/drawing/2014/main" id="{B5767957-0F57-8A5E-A49E-19D0572653A5}"/>
              </a:ext>
            </a:extLst>
          </p:cNvPr>
          <p:cNvPicPr>
            <a:picLocks noChangeAspect="1" noChangeArrowheads="1"/>
          </p:cNvPicPr>
          <p:nvPr/>
        </p:nvPicPr>
        <p:blipFill>
          <a:blip r:embed="rId2" cstate="print"/>
          <a:srcRect/>
          <a:stretch>
            <a:fillRect/>
          </a:stretch>
        </p:blipFill>
        <p:spPr bwMode="auto">
          <a:xfrm>
            <a:off x="10232569" y="274754"/>
            <a:ext cx="1698998" cy="1163637"/>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43CCF67F-99F2-E22F-30D6-21E5B181C07E}"/>
              </a:ext>
            </a:extLst>
          </p:cNvPr>
          <p:cNvSpPr>
            <a:spLocks noGrp="1"/>
          </p:cNvSpPr>
          <p:nvPr>
            <p:ph type="sldNum" sz="quarter" idx="4"/>
          </p:nvPr>
        </p:nvSpPr>
        <p:spPr/>
        <p:txBody>
          <a:bodyPr/>
          <a:lstStyle/>
          <a:p>
            <a:fld id="{86CB4B4D-7CA3-9044-876B-883B54F8677D}" type="slidenum">
              <a:rPr lang="en-CA" smtClean="0"/>
              <a:pPr/>
              <a:t>14</a:t>
            </a:fld>
            <a:endParaRPr lang="en-CA" b="1" dirty="0"/>
          </a:p>
        </p:txBody>
      </p:sp>
      <p:pic>
        <p:nvPicPr>
          <p:cNvPr id="4" name="Picture 3">
            <a:extLst>
              <a:ext uri="{FF2B5EF4-FFF2-40B4-BE49-F238E27FC236}">
                <a16:creationId xmlns:a16="http://schemas.microsoft.com/office/drawing/2014/main" id="{6E2CA6F5-0522-D0BC-6982-A800405EB900}"/>
              </a:ext>
            </a:extLst>
          </p:cNvPr>
          <p:cNvPicPr>
            <a:picLocks noChangeAspect="1"/>
          </p:cNvPicPr>
          <p:nvPr/>
        </p:nvPicPr>
        <p:blipFill>
          <a:blip r:embed="rId3"/>
          <a:stretch>
            <a:fillRect/>
          </a:stretch>
        </p:blipFill>
        <p:spPr>
          <a:xfrm>
            <a:off x="2608779" y="1552992"/>
            <a:ext cx="6763109" cy="4853382"/>
          </a:xfrm>
          <a:prstGeom prst="rect">
            <a:avLst/>
          </a:prstGeom>
        </p:spPr>
      </p:pic>
    </p:spTree>
    <p:extLst>
      <p:ext uri="{BB962C8B-B14F-4D97-AF65-F5344CB8AC3E}">
        <p14:creationId xmlns:p14="http://schemas.microsoft.com/office/powerpoint/2010/main" val="1877207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EA981-63D3-4623-665B-1615E03CDB47}"/>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295B37B4-00F2-AD75-5BB8-CD4F9E01090C}"/>
              </a:ext>
            </a:extLst>
          </p:cNvPr>
          <p:cNvSpPr>
            <a:spLocks noGrp="1"/>
          </p:cNvSpPr>
          <p:nvPr>
            <p:ph type="body" sz="quarter" idx="10"/>
          </p:nvPr>
        </p:nvSpPr>
        <p:spPr>
          <a:xfrm>
            <a:off x="402625" y="552091"/>
            <a:ext cx="8387692" cy="892330"/>
          </a:xfrm>
        </p:spPr>
        <p:txBody>
          <a:bodyPr>
            <a:normAutofit/>
          </a:bodyPr>
          <a:lstStyle/>
          <a:p>
            <a:r>
              <a:rPr lang="en-US" dirty="0"/>
              <a:t>Detector Status</a:t>
            </a:r>
          </a:p>
        </p:txBody>
      </p:sp>
      <p:pic>
        <p:nvPicPr>
          <p:cNvPr id="2" name="Picture 1">
            <a:extLst>
              <a:ext uri="{FF2B5EF4-FFF2-40B4-BE49-F238E27FC236}">
                <a16:creationId xmlns:a16="http://schemas.microsoft.com/office/drawing/2014/main" id="{E0CB5362-565F-BB5E-C99A-AAB34F885F14}"/>
              </a:ext>
            </a:extLst>
          </p:cNvPr>
          <p:cNvPicPr>
            <a:picLocks noChangeAspect="1" noChangeArrowheads="1"/>
          </p:cNvPicPr>
          <p:nvPr/>
        </p:nvPicPr>
        <p:blipFill>
          <a:blip r:embed="rId2" cstate="print"/>
          <a:srcRect/>
          <a:stretch>
            <a:fillRect/>
          </a:stretch>
        </p:blipFill>
        <p:spPr bwMode="auto">
          <a:xfrm>
            <a:off x="10232569" y="274754"/>
            <a:ext cx="1698998" cy="1163637"/>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DD264415-1A97-4A11-565E-2AE28CC019F5}"/>
              </a:ext>
            </a:extLst>
          </p:cNvPr>
          <p:cNvSpPr>
            <a:spLocks noGrp="1"/>
          </p:cNvSpPr>
          <p:nvPr>
            <p:ph type="sldNum" sz="quarter" idx="4"/>
          </p:nvPr>
        </p:nvSpPr>
        <p:spPr/>
        <p:txBody>
          <a:bodyPr/>
          <a:lstStyle/>
          <a:p>
            <a:fld id="{86CB4B4D-7CA3-9044-876B-883B54F8677D}" type="slidenum">
              <a:rPr lang="en-CA" smtClean="0"/>
              <a:pPr/>
              <a:t>15</a:t>
            </a:fld>
            <a:endParaRPr lang="en-CA" b="1" dirty="0"/>
          </a:p>
        </p:txBody>
      </p:sp>
      <p:sp>
        <p:nvSpPr>
          <p:cNvPr id="4" name="Content Placeholder 2">
            <a:extLst>
              <a:ext uri="{FF2B5EF4-FFF2-40B4-BE49-F238E27FC236}">
                <a16:creationId xmlns:a16="http://schemas.microsoft.com/office/drawing/2014/main" id="{300448D1-B43F-53EB-B693-F6BF4E2000A0}"/>
              </a:ext>
            </a:extLst>
          </p:cNvPr>
          <p:cNvSpPr txBox="1">
            <a:spLocks/>
          </p:cNvSpPr>
          <p:nvPr/>
        </p:nvSpPr>
        <p:spPr>
          <a:xfrm>
            <a:off x="76199" y="1533457"/>
            <a:ext cx="5402988" cy="3791086"/>
          </a:xfrm>
          <a:prstGeom prst="rect">
            <a:avLst/>
          </a:prstGeom>
          <a:noFill/>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200" dirty="0"/>
              <a:t>Full detector being read-out since May 8</a:t>
            </a:r>
            <a:r>
              <a:rPr lang="en-CA" sz="2200" baseline="30000" dirty="0"/>
              <a:t>th</a:t>
            </a:r>
            <a:r>
              <a:rPr lang="en-CA" sz="2200" dirty="0"/>
              <a:t> 2012.</a:t>
            </a:r>
          </a:p>
          <a:p>
            <a:r>
              <a:rPr lang="en-CA" sz="2200" dirty="0"/>
              <a:t>Daily shift-taking since July 27</a:t>
            </a:r>
            <a:r>
              <a:rPr lang="en-CA" sz="2200" baseline="30000" dirty="0"/>
              <a:t>th</a:t>
            </a:r>
            <a:r>
              <a:rPr lang="en-CA" sz="2200" dirty="0"/>
              <a:t> 2012.</a:t>
            </a:r>
          </a:p>
          <a:p>
            <a:r>
              <a:rPr lang="en-CA" sz="2200" dirty="0"/>
              <a:t>Burst trigger implemented and connected to SNEWS since October 8, 2015</a:t>
            </a:r>
          </a:p>
          <a:p>
            <a:r>
              <a:rPr lang="en-CA" sz="2200" dirty="0"/>
              <a:t>Full calibration done with and without front shielding wall April 2016</a:t>
            </a:r>
          </a:p>
          <a:p>
            <a:r>
              <a:rPr lang="en-CA" sz="2200" dirty="0"/>
              <a:t>DAQ overhaul in 2020</a:t>
            </a:r>
          </a:p>
        </p:txBody>
      </p:sp>
      <p:graphicFrame>
        <p:nvGraphicFramePr>
          <p:cNvPr id="10" name="Table 9">
            <a:extLst>
              <a:ext uri="{FF2B5EF4-FFF2-40B4-BE49-F238E27FC236}">
                <a16:creationId xmlns:a16="http://schemas.microsoft.com/office/drawing/2014/main" id="{CDC74DED-E9D9-FC7C-BAD3-4B11D509ABF9}"/>
              </a:ext>
            </a:extLst>
          </p:cNvPr>
          <p:cNvGraphicFramePr>
            <a:graphicFrameLocks noGrp="1"/>
          </p:cNvGraphicFramePr>
          <p:nvPr>
            <p:extLst>
              <p:ext uri="{D42A27DB-BD31-4B8C-83A1-F6EECF244321}">
                <p14:modId xmlns:p14="http://schemas.microsoft.com/office/powerpoint/2010/main" val="376905256"/>
              </p:ext>
            </p:extLst>
          </p:nvPr>
        </p:nvGraphicFramePr>
        <p:xfrm>
          <a:off x="326365" y="5680256"/>
          <a:ext cx="10908375" cy="741680"/>
        </p:xfrm>
        <a:graphic>
          <a:graphicData uri="http://schemas.openxmlformats.org/drawingml/2006/table">
            <a:tbl>
              <a:tblPr bandRow="1">
                <a:tableStyleId>{5C22544A-7EE6-4342-B048-85BDC9FD1C3A}</a:tableStyleId>
              </a:tblPr>
              <a:tblGrid>
                <a:gridCol w="1217763">
                  <a:extLst>
                    <a:ext uri="{9D8B030D-6E8A-4147-A177-3AD203B41FA5}">
                      <a16:colId xmlns:a16="http://schemas.microsoft.com/office/drawing/2014/main" val="1856475871"/>
                    </a:ext>
                  </a:extLst>
                </a:gridCol>
                <a:gridCol w="641668">
                  <a:extLst>
                    <a:ext uri="{9D8B030D-6E8A-4147-A177-3AD203B41FA5}">
                      <a16:colId xmlns:a16="http://schemas.microsoft.com/office/drawing/2014/main" val="3318464838"/>
                    </a:ext>
                  </a:extLst>
                </a:gridCol>
                <a:gridCol w="641668">
                  <a:extLst>
                    <a:ext uri="{9D8B030D-6E8A-4147-A177-3AD203B41FA5}">
                      <a16:colId xmlns:a16="http://schemas.microsoft.com/office/drawing/2014/main" val="1381410216"/>
                    </a:ext>
                  </a:extLst>
                </a:gridCol>
                <a:gridCol w="641668">
                  <a:extLst>
                    <a:ext uri="{9D8B030D-6E8A-4147-A177-3AD203B41FA5}">
                      <a16:colId xmlns:a16="http://schemas.microsoft.com/office/drawing/2014/main" val="610405272"/>
                    </a:ext>
                  </a:extLst>
                </a:gridCol>
                <a:gridCol w="641668">
                  <a:extLst>
                    <a:ext uri="{9D8B030D-6E8A-4147-A177-3AD203B41FA5}">
                      <a16:colId xmlns:a16="http://schemas.microsoft.com/office/drawing/2014/main" val="1383301453"/>
                    </a:ext>
                  </a:extLst>
                </a:gridCol>
                <a:gridCol w="641668">
                  <a:extLst>
                    <a:ext uri="{9D8B030D-6E8A-4147-A177-3AD203B41FA5}">
                      <a16:colId xmlns:a16="http://schemas.microsoft.com/office/drawing/2014/main" val="3837687357"/>
                    </a:ext>
                  </a:extLst>
                </a:gridCol>
                <a:gridCol w="641668">
                  <a:extLst>
                    <a:ext uri="{9D8B030D-6E8A-4147-A177-3AD203B41FA5}">
                      <a16:colId xmlns:a16="http://schemas.microsoft.com/office/drawing/2014/main" val="1947469993"/>
                    </a:ext>
                  </a:extLst>
                </a:gridCol>
                <a:gridCol w="641668">
                  <a:extLst>
                    <a:ext uri="{9D8B030D-6E8A-4147-A177-3AD203B41FA5}">
                      <a16:colId xmlns:a16="http://schemas.microsoft.com/office/drawing/2014/main" val="3938516266"/>
                    </a:ext>
                  </a:extLst>
                </a:gridCol>
                <a:gridCol w="641668">
                  <a:extLst>
                    <a:ext uri="{9D8B030D-6E8A-4147-A177-3AD203B41FA5}">
                      <a16:colId xmlns:a16="http://schemas.microsoft.com/office/drawing/2014/main" val="2733337678"/>
                    </a:ext>
                  </a:extLst>
                </a:gridCol>
                <a:gridCol w="641668">
                  <a:extLst>
                    <a:ext uri="{9D8B030D-6E8A-4147-A177-3AD203B41FA5}">
                      <a16:colId xmlns:a16="http://schemas.microsoft.com/office/drawing/2014/main" val="3699946465"/>
                    </a:ext>
                  </a:extLst>
                </a:gridCol>
                <a:gridCol w="641668">
                  <a:extLst>
                    <a:ext uri="{9D8B030D-6E8A-4147-A177-3AD203B41FA5}">
                      <a16:colId xmlns:a16="http://schemas.microsoft.com/office/drawing/2014/main" val="957728445"/>
                    </a:ext>
                  </a:extLst>
                </a:gridCol>
                <a:gridCol w="641668">
                  <a:extLst>
                    <a:ext uri="{9D8B030D-6E8A-4147-A177-3AD203B41FA5}">
                      <a16:colId xmlns:a16="http://schemas.microsoft.com/office/drawing/2014/main" val="3301941553"/>
                    </a:ext>
                  </a:extLst>
                </a:gridCol>
                <a:gridCol w="658066">
                  <a:extLst>
                    <a:ext uri="{9D8B030D-6E8A-4147-A177-3AD203B41FA5}">
                      <a16:colId xmlns:a16="http://schemas.microsoft.com/office/drawing/2014/main" val="3347787671"/>
                    </a:ext>
                  </a:extLst>
                </a:gridCol>
                <a:gridCol w="658066">
                  <a:extLst>
                    <a:ext uri="{9D8B030D-6E8A-4147-A177-3AD203B41FA5}">
                      <a16:colId xmlns:a16="http://schemas.microsoft.com/office/drawing/2014/main" val="2294677220"/>
                    </a:ext>
                  </a:extLst>
                </a:gridCol>
                <a:gridCol w="658066">
                  <a:extLst>
                    <a:ext uri="{9D8B030D-6E8A-4147-A177-3AD203B41FA5}">
                      <a16:colId xmlns:a16="http://schemas.microsoft.com/office/drawing/2014/main" val="372618366"/>
                    </a:ext>
                  </a:extLst>
                </a:gridCol>
                <a:gridCol w="658066">
                  <a:extLst>
                    <a:ext uri="{9D8B030D-6E8A-4147-A177-3AD203B41FA5}">
                      <a16:colId xmlns:a16="http://schemas.microsoft.com/office/drawing/2014/main" val="2338024438"/>
                    </a:ext>
                  </a:extLst>
                </a:gridCol>
              </a:tblGrid>
              <a:tr h="370840">
                <a:tc>
                  <a:txBody>
                    <a:bodyPr/>
                    <a:lstStyle/>
                    <a:p>
                      <a:r>
                        <a:rPr lang="en-CA" sz="1600" b="0" dirty="0"/>
                        <a:t>Year</a:t>
                      </a:r>
                    </a:p>
                  </a:txBody>
                  <a:tcPr/>
                </a:tc>
                <a:tc>
                  <a:txBody>
                    <a:bodyPr/>
                    <a:lstStyle/>
                    <a:p>
                      <a:r>
                        <a:rPr lang="en-CA" sz="1600" b="0" dirty="0"/>
                        <a:t>2012</a:t>
                      </a:r>
                    </a:p>
                  </a:txBody>
                  <a:tcPr/>
                </a:tc>
                <a:tc>
                  <a:txBody>
                    <a:bodyPr/>
                    <a:lstStyle/>
                    <a:p>
                      <a:r>
                        <a:rPr lang="en-CA" sz="1600" b="0" dirty="0"/>
                        <a:t>2013</a:t>
                      </a:r>
                    </a:p>
                  </a:txBody>
                  <a:tcPr/>
                </a:tc>
                <a:tc>
                  <a:txBody>
                    <a:bodyPr/>
                    <a:lstStyle/>
                    <a:p>
                      <a:r>
                        <a:rPr lang="en-CA" sz="1600" b="0" dirty="0"/>
                        <a:t>2014</a:t>
                      </a:r>
                    </a:p>
                  </a:txBody>
                  <a:tcPr/>
                </a:tc>
                <a:tc>
                  <a:txBody>
                    <a:bodyPr/>
                    <a:lstStyle/>
                    <a:p>
                      <a:r>
                        <a:rPr lang="en-CA" sz="1600" b="0" dirty="0"/>
                        <a:t>2015</a:t>
                      </a:r>
                    </a:p>
                  </a:txBody>
                  <a:tcPr/>
                </a:tc>
                <a:tc>
                  <a:txBody>
                    <a:bodyPr/>
                    <a:lstStyle/>
                    <a:p>
                      <a:r>
                        <a:rPr lang="en-CA" sz="1600" b="0" dirty="0"/>
                        <a:t>2016</a:t>
                      </a:r>
                    </a:p>
                  </a:txBody>
                  <a:tcPr/>
                </a:tc>
                <a:tc>
                  <a:txBody>
                    <a:bodyPr/>
                    <a:lstStyle/>
                    <a:p>
                      <a:r>
                        <a:rPr lang="en-CA" sz="1600" b="0" dirty="0"/>
                        <a:t>2017</a:t>
                      </a:r>
                    </a:p>
                  </a:txBody>
                  <a:tcPr/>
                </a:tc>
                <a:tc>
                  <a:txBody>
                    <a:bodyPr/>
                    <a:lstStyle/>
                    <a:p>
                      <a:r>
                        <a:rPr lang="en-CA" sz="1600" b="0" dirty="0"/>
                        <a:t>2018</a:t>
                      </a:r>
                    </a:p>
                  </a:txBody>
                  <a:tcPr/>
                </a:tc>
                <a:tc>
                  <a:txBody>
                    <a:bodyPr/>
                    <a:lstStyle/>
                    <a:p>
                      <a:r>
                        <a:rPr lang="en-CA" sz="1600" b="0" dirty="0"/>
                        <a:t>2019</a:t>
                      </a:r>
                    </a:p>
                  </a:txBody>
                  <a:tcPr/>
                </a:tc>
                <a:tc>
                  <a:txBody>
                    <a:bodyPr/>
                    <a:lstStyle/>
                    <a:p>
                      <a:r>
                        <a:rPr lang="en-CA" sz="1600" b="0" dirty="0"/>
                        <a:t>2020</a:t>
                      </a:r>
                    </a:p>
                  </a:txBody>
                  <a:tcPr/>
                </a:tc>
                <a:tc>
                  <a:txBody>
                    <a:bodyPr/>
                    <a:lstStyle/>
                    <a:p>
                      <a:r>
                        <a:rPr lang="en-CA" sz="1600" b="0" dirty="0"/>
                        <a:t>2021</a:t>
                      </a:r>
                    </a:p>
                  </a:txBody>
                  <a:tcPr/>
                </a:tc>
                <a:tc>
                  <a:txBody>
                    <a:bodyPr/>
                    <a:lstStyle/>
                    <a:p>
                      <a:r>
                        <a:rPr lang="en-CA" sz="1600" b="0" dirty="0"/>
                        <a:t>2022</a:t>
                      </a:r>
                    </a:p>
                  </a:txBody>
                  <a:tcPr/>
                </a:tc>
                <a:tc>
                  <a:txBody>
                    <a:bodyPr/>
                    <a:lstStyle/>
                    <a:p>
                      <a:r>
                        <a:rPr lang="en-US" b="0" dirty="0"/>
                        <a:t>2023</a:t>
                      </a:r>
                    </a:p>
                  </a:txBody>
                  <a:tcPr/>
                </a:tc>
                <a:tc>
                  <a:txBody>
                    <a:bodyPr/>
                    <a:lstStyle/>
                    <a:p>
                      <a:r>
                        <a:rPr lang="en-US" b="0" dirty="0"/>
                        <a:t>2024</a:t>
                      </a:r>
                    </a:p>
                  </a:txBody>
                  <a:tcPr/>
                </a:tc>
                <a:tc>
                  <a:txBody>
                    <a:bodyPr/>
                    <a:lstStyle/>
                    <a:p>
                      <a:r>
                        <a:rPr lang="en-US" b="0" dirty="0"/>
                        <a:t>2025</a:t>
                      </a:r>
                    </a:p>
                  </a:txBody>
                  <a:tcPr/>
                </a:tc>
                <a:tc>
                  <a:txBody>
                    <a:bodyPr/>
                    <a:lstStyle/>
                    <a:p>
                      <a:r>
                        <a:rPr lang="en-US" b="0" dirty="0"/>
                        <a:t>2026</a:t>
                      </a:r>
                    </a:p>
                  </a:txBody>
                  <a:tcPr/>
                </a:tc>
                <a:extLst>
                  <a:ext uri="{0D108BD9-81ED-4DB2-BD59-A6C34878D82A}">
                    <a16:rowId xmlns:a16="http://schemas.microsoft.com/office/drawing/2014/main" val="280084293"/>
                  </a:ext>
                </a:extLst>
              </a:tr>
              <a:tr h="370840">
                <a:tc>
                  <a:txBody>
                    <a:bodyPr/>
                    <a:lstStyle/>
                    <a:p>
                      <a:r>
                        <a:rPr lang="en-CA" sz="1600" b="0" dirty="0" err="1"/>
                        <a:t>Livetime</a:t>
                      </a:r>
                      <a:r>
                        <a:rPr lang="en-CA" sz="1600" b="0" dirty="0"/>
                        <a:t> (%)</a:t>
                      </a:r>
                    </a:p>
                  </a:txBody>
                  <a:tcPr/>
                </a:tc>
                <a:tc>
                  <a:txBody>
                    <a:bodyPr/>
                    <a:lstStyle/>
                    <a:p>
                      <a:r>
                        <a:rPr lang="en-CA" sz="1600" b="0" dirty="0"/>
                        <a:t>87.2</a:t>
                      </a:r>
                    </a:p>
                  </a:txBody>
                  <a:tcPr/>
                </a:tc>
                <a:tc>
                  <a:txBody>
                    <a:bodyPr/>
                    <a:lstStyle/>
                    <a:p>
                      <a:r>
                        <a:rPr lang="en-CA" sz="1600" b="0" dirty="0"/>
                        <a:t>85.7</a:t>
                      </a:r>
                    </a:p>
                  </a:txBody>
                  <a:tcPr/>
                </a:tc>
                <a:tc>
                  <a:txBody>
                    <a:bodyPr/>
                    <a:lstStyle/>
                    <a:p>
                      <a:r>
                        <a:rPr lang="en-CA" sz="1600" b="0" dirty="0"/>
                        <a:t>98.3</a:t>
                      </a:r>
                    </a:p>
                  </a:txBody>
                  <a:tcPr/>
                </a:tc>
                <a:tc>
                  <a:txBody>
                    <a:bodyPr/>
                    <a:lstStyle/>
                    <a:p>
                      <a:r>
                        <a:rPr lang="en-CA" sz="1600" b="0" dirty="0"/>
                        <a:t>98.2</a:t>
                      </a:r>
                    </a:p>
                  </a:txBody>
                  <a:tcPr/>
                </a:tc>
                <a:tc>
                  <a:txBody>
                    <a:bodyPr/>
                    <a:lstStyle/>
                    <a:p>
                      <a:r>
                        <a:rPr lang="en-CA" sz="1600" b="0" dirty="0"/>
                        <a:t>96.5</a:t>
                      </a:r>
                    </a:p>
                  </a:txBody>
                  <a:tcPr/>
                </a:tc>
                <a:tc>
                  <a:txBody>
                    <a:bodyPr/>
                    <a:lstStyle/>
                    <a:p>
                      <a:r>
                        <a:rPr lang="en-CA" sz="1600" b="0" dirty="0"/>
                        <a:t>99.4</a:t>
                      </a:r>
                    </a:p>
                  </a:txBody>
                  <a:tcPr/>
                </a:tc>
                <a:tc>
                  <a:txBody>
                    <a:bodyPr/>
                    <a:lstStyle/>
                    <a:p>
                      <a:r>
                        <a:rPr lang="en-CA" sz="1600" b="0" dirty="0"/>
                        <a:t>99.6</a:t>
                      </a:r>
                    </a:p>
                  </a:txBody>
                  <a:tcPr/>
                </a:tc>
                <a:tc>
                  <a:txBody>
                    <a:bodyPr/>
                    <a:lstStyle/>
                    <a:p>
                      <a:r>
                        <a:rPr lang="en-CA" sz="1600" b="0" dirty="0"/>
                        <a:t>99.4</a:t>
                      </a:r>
                    </a:p>
                  </a:txBody>
                  <a:tcPr/>
                </a:tc>
                <a:tc>
                  <a:txBody>
                    <a:bodyPr/>
                    <a:lstStyle/>
                    <a:p>
                      <a:r>
                        <a:rPr lang="en-CA" sz="1600" b="0" dirty="0"/>
                        <a:t>99.2</a:t>
                      </a:r>
                    </a:p>
                  </a:txBody>
                  <a:tcPr/>
                </a:tc>
                <a:tc>
                  <a:txBody>
                    <a:bodyPr/>
                    <a:lstStyle/>
                    <a:p>
                      <a:r>
                        <a:rPr lang="en-CA" sz="1600" b="0" dirty="0"/>
                        <a:t>99.6</a:t>
                      </a:r>
                    </a:p>
                  </a:txBody>
                  <a:tcPr/>
                </a:tc>
                <a:tc>
                  <a:txBody>
                    <a:bodyPr/>
                    <a:lstStyle/>
                    <a:p>
                      <a:r>
                        <a:rPr lang="en-CA" sz="1600" b="0" dirty="0"/>
                        <a:t>99.5</a:t>
                      </a:r>
                    </a:p>
                  </a:txBody>
                  <a:tcPr/>
                </a:tc>
                <a:tc>
                  <a:txBody>
                    <a:bodyPr/>
                    <a:lstStyle/>
                    <a:p>
                      <a:r>
                        <a:rPr lang="en-US" b="0" dirty="0"/>
                        <a:t>99.7</a:t>
                      </a:r>
                    </a:p>
                  </a:txBody>
                  <a:tcPr/>
                </a:tc>
                <a:tc>
                  <a:txBody>
                    <a:bodyPr/>
                    <a:lstStyle/>
                    <a:p>
                      <a:r>
                        <a:rPr lang="en-US" b="0" dirty="0"/>
                        <a:t>99.8</a:t>
                      </a:r>
                    </a:p>
                  </a:txBody>
                  <a:tcPr/>
                </a:tc>
                <a:tc>
                  <a:txBody>
                    <a:bodyPr/>
                    <a:lstStyle/>
                    <a:p>
                      <a:r>
                        <a:rPr lang="en-US" b="0" dirty="0"/>
                        <a:t>97.1</a:t>
                      </a:r>
                    </a:p>
                  </a:txBody>
                  <a:tcPr/>
                </a:tc>
                <a:tc>
                  <a:txBody>
                    <a:bodyPr/>
                    <a:lstStyle/>
                    <a:p>
                      <a:r>
                        <a:rPr lang="en-US" b="0" dirty="0"/>
                        <a:t>99.8</a:t>
                      </a:r>
                    </a:p>
                  </a:txBody>
                  <a:tcPr/>
                </a:tc>
                <a:extLst>
                  <a:ext uri="{0D108BD9-81ED-4DB2-BD59-A6C34878D82A}">
                    <a16:rowId xmlns:a16="http://schemas.microsoft.com/office/drawing/2014/main" val="2415748304"/>
                  </a:ext>
                </a:extLst>
              </a:tr>
            </a:tbl>
          </a:graphicData>
        </a:graphic>
      </p:graphicFrame>
      <p:pic>
        <p:nvPicPr>
          <p:cNvPr id="9" name="Picture 8">
            <a:extLst>
              <a:ext uri="{FF2B5EF4-FFF2-40B4-BE49-F238E27FC236}">
                <a16:creationId xmlns:a16="http://schemas.microsoft.com/office/drawing/2014/main" id="{A23C712D-6183-00C3-C3F2-DE1995CD594F}"/>
              </a:ext>
            </a:extLst>
          </p:cNvPr>
          <p:cNvPicPr>
            <a:picLocks noChangeAspect="1"/>
          </p:cNvPicPr>
          <p:nvPr/>
        </p:nvPicPr>
        <p:blipFill>
          <a:blip r:embed="rId3"/>
          <a:stretch>
            <a:fillRect/>
          </a:stretch>
        </p:blipFill>
        <p:spPr>
          <a:xfrm>
            <a:off x="5444683" y="94886"/>
            <a:ext cx="6390761" cy="5477795"/>
          </a:xfrm>
          <a:prstGeom prst="rect">
            <a:avLst/>
          </a:prstGeom>
        </p:spPr>
      </p:pic>
    </p:spTree>
    <p:extLst>
      <p:ext uri="{BB962C8B-B14F-4D97-AF65-F5344CB8AC3E}">
        <p14:creationId xmlns:p14="http://schemas.microsoft.com/office/powerpoint/2010/main" val="343540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1114E-F6A6-6C59-42E7-A85266EA375B}"/>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BC16D8F9-2F4D-D836-CE26-D0BAD65A590A}"/>
              </a:ext>
            </a:extLst>
          </p:cNvPr>
          <p:cNvSpPr>
            <a:spLocks noGrp="1"/>
          </p:cNvSpPr>
          <p:nvPr>
            <p:ph type="body" sz="quarter" idx="10"/>
          </p:nvPr>
        </p:nvSpPr>
        <p:spPr>
          <a:xfrm>
            <a:off x="402625" y="552091"/>
            <a:ext cx="8387692" cy="892330"/>
          </a:xfrm>
        </p:spPr>
        <p:txBody>
          <a:bodyPr>
            <a:normAutofit/>
          </a:bodyPr>
          <a:lstStyle/>
          <a:p>
            <a:r>
              <a:rPr lang="en-US" dirty="0" err="1"/>
              <a:t>SuperNova</a:t>
            </a:r>
            <a:r>
              <a:rPr lang="en-US" dirty="0"/>
              <a:t> Early Warning System</a:t>
            </a:r>
          </a:p>
        </p:txBody>
      </p:sp>
      <p:pic>
        <p:nvPicPr>
          <p:cNvPr id="2" name="Picture 1">
            <a:extLst>
              <a:ext uri="{FF2B5EF4-FFF2-40B4-BE49-F238E27FC236}">
                <a16:creationId xmlns:a16="http://schemas.microsoft.com/office/drawing/2014/main" id="{2F3B0D62-8878-49C4-2BF9-9C8B90840BDD}"/>
              </a:ext>
            </a:extLst>
          </p:cNvPr>
          <p:cNvPicPr>
            <a:picLocks noChangeAspect="1" noChangeArrowheads="1"/>
          </p:cNvPicPr>
          <p:nvPr/>
        </p:nvPicPr>
        <p:blipFill>
          <a:blip r:embed="rId2" cstate="print"/>
          <a:srcRect/>
          <a:stretch>
            <a:fillRect/>
          </a:stretch>
        </p:blipFill>
        <p:spPr bwMode="auto">
          <a:xfrm>
            <a:off x="10232569" y="274754"/>
            <a:ext cx="1698998" cy="1163637"/>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3F0F86A1-5FDC-EC5D-0BCC-59C31CD0E4B9}"/>
              </a:ext>
            </a:extLst>
          </p:cNvPr>
          <p:cNvSpPr>
            <a:spLocks noGrp="1"/>
          </p:cNvSpPr>
          <p:nvPr>
            <p:ph type="sldNum" sz="quarter" idx="4"/>
          </p:nvPr>
        </p:nvSpPr>
        <p:spPr/>
        <p:txBody>
          <a:bodyPr/>
          <a:lstStyle/>
          <a:p>
            <a:fld id="{86CB4B4D-7CA3-9044-876B-883B54F8677D}" type="slidenum">
              <a:rPr lang="en-CA" smtClean="0"/>
              <a:pPr/>
              <a:t>16</a:t>
            </a:fld>
            <a:endParaRPr lang="en-CA" b="1" dirty="0"/>
          </a:p>
        </p:txBody>
      </p:sp>
      <p:grpSp>
        <p:nvGrpSpPr>
          <p:cNvPr id="6" name="Group 5">
            <a:extLst>
              <a:ext uri="{FF2B5EF4-FFF2-40B4-BE49-F238E27FC236}">
                <a16:creationId xmlns:a16="http://schemas.microsoft.com/office/drawing/2014/main" id="{62D031CF-05B7-EDB2-7603-FD00391ECF4C}"/>
              </a:ext>
            </a:extLst>
          </p:cNvPr>
          <p:cNvGrpSpPr/>
          <p:nvPr/>
        </p:nvGrpSpPr>
        <p:grpSpPr>
          <a:xfrm>
            <a:off x="490178" y="3227942"/>
            <a:ext cx="10743008" cy="3474720"/>
            <a:chOff x="490178" y="3227942"/>
            <a:chExt cx="10743008" cy="3474720"/>
          </a:xfrm>
        </p:grpSpPr>
        <p:pic>
          <p:nvPicPr>
            <p:cNvPr id="4" name="Picture 3">
              <a:extLst>
                <a:ext uri="{FF2B5EF4-FFF2-40B4-BE49-F238E27FC236}">
                  <a16:creationId xmlns:a16="http://schemas.microsoft.com/office/drawing/2014/main" id="{308C652F-3B8B-976E-82DA-0E0C852290A8}"/>
                </a:ext>
              </a:extLst>
            </p:cNvPr>
            <p:cNvPicPr>
              <a:picLocks noChangeAspect="1"/>
            </p:cNvPicPr>
            <p:nvPr/>
          </p:nvPicPr>
          <p:blipFill>
            <a:blip r:embed="rId3"/>
            <a:srcRect t="53068" b="1241"/>
            <a:stretch>
              <a:fillRect/>
            </a:stretch>
          </p:blipFill>
          <p:spPr>
            <a:xfrm>
              <a:off x="490178" y="3227942"/>
              <a:ext cx="10743008" cy="3474720"/>
            </a:xfrm>
            <a:prstGeom prst="rect">
              <a:avLst/>
            </a:prstGeom>
          </p:spPr>
        </p:pic>
        <p:sp>
          <p:nvSpPr>
            <p:cNvPr id="5" name="Rectangle 4">
              <a:extLst>
                <a:ext uri="{FF2B5EF4-FFF2-40B4-BE49-F238E27FC236}">
                  <a16:creationId xmlns:a16="http://schemas.microsoft.com/office/drawing/2014/main" id="{8E245272-8EB7-3C74-61BE-FFF298B3071F}"/>
                </a:ext>
              </a:extLst>
            </p:cNvPr>
            <p:cNvSpPr/>
            <p:nvPr/>
          </p:nvSpPr>
          <p:spPr>
            <a:xfrm>
              <a:off x="10631277" y="6433851"/>
              <a:ext cx="495759" cy="2688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069980A1-4875-9C0B-3EFE-C98B5C4E7C3D}"/>
              </a:ext>
            </a:extLst>
          </p:cNvPr>
          <p:cNvSpPr txBox="1"/>
          <p:nvPr/>
        </p:nvSpPr>
        <p:spPr>
          <a:xfrm>
            <a:off x="9036527" y="6383191"/>
            <a:ext cx="2289490" cy="400110"/>
          </a:xfrm>
          <a:prstGeom prst="rect">
            <a:avLst/>
          </a:prstGeom>
          <a:solidFill>
            <a:schemeClr val="bg1"/>
          </a:solidFill>
        </p:spPr>
        <p:txBody>
          <a:bodyPr wrap="square" rtlCol="0">
            <a:spAutoFit/>
          </a:bodyPr>
          <a:lstStyle/>
          <a:p>
            <a:r>
              <a:rPr lang="en-US" sz="2000" i="1" dirty="0"/>
              <a:t>K. </a:t>
            </a:r>
            <a:r>
              <a:rPr lang="en-US" sz="2000" i="1" dirty="0" err="1"/>
              <a:t>Scholberg</a:t>
            </a:r>
            <a:r>
              <a:rPr lang="en-US" sz="2000" i="1" dirty="0"/>
              <a:t> 2023</a:t>
            </a:r>
            <a:endParaRPr lang="en-CA" sz="2000" i="1" dirty="0"/>
          </a:p>
        </p:txBody>
      </p:sp>
      <p:sp>
        <p:nvSpPr>
          <p:cNvPr id="9" name="Content Placeholder 2">
            <a:extLst>
              <a:ext uri="{FF2B5EF4-FFF2-40B4-BE49-F238E27FC236}">
                <a16:creationId xmlns:a16="http://schemas.microsoft.com/office/drawing/2014/main" id="{5D4F81A4-D62B-3286-621C-90ADB48ED762}"/>
              </a:ext>
            </a:extLst>
          </p:cNvPr>
          <p:cNvSpPr txBox="1">
            <a:spLocks/>
          </p:cNvSpPr>
          <p:nvPr/>
        </p:nvSpPr>
        <p:spPr>
          <a:xfrm>
            <a:off x="76199" y="1338429"/>
            <a:ext cx="11937381" cy="3791086"/>
          </a:xfrm>
          <a:prstGeom prst="rect">
            <a:avLst/>
          </a:prstGeom>
          <a:noFill/>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Server receives independent reports from many experiments</a:t>
            </a:r>
          </a:p>
          <a:p>
            <a:pPr marL="0" indent="0">
              <a:buNone/>
            </a:pPr>
            <a:r>
              <a:rPr lang="en-US" sz="2400" dirty="0"/>
              <a:t>Issues Alerts if multiple experiments are in coincidence</a:t>
            </a:r>
          </a:p>
          <a:p>
            <a:pPr marL="0" indent="0">
              <a:buNone/>
            </a:pPr>
            <a:r>
              <a:rPr lang="en-US" sz="2400" dirty="0"/>
              <a:t>SNEWS 1.0 in operation since July 1, 2005</a:t>
            </a:r>
          </a:p>
          <a:p>
            <a:pPr marL="0" indent="0">
              <a:buNone/>
            </a:pPr>
            <a:r>
              <a:rPr lang="en-US" sz="2400" dirty="0"/>
              <a:t>SNEWS 2.0 in testing.                                                           </a:t>
            </a:r>
            <a:r>
              <a:rPr lang="en-US" sz="2000" i="1" dirty="0"/>
              <a:t>Whitepaper: https://arxiv.org/abs/2011.00035</a:t>
            </a:r>
          </a:p>
          <a:p>
            <a:endParaRPr lang="en-US" sz="2400" dirty="0"/>
          </a:p>
        </p:txBody>
      </p:sp>
      <p:pic>
        <p:nvPicPr>
          <p:cNvPr id="11" name="Picture 10">
            <a:extLst>
              <a:ext uri="{FF2B5EF4-FFF2-40B4-BE49-F238E27FC236}">
                <a16:creationId xmlns:a16="http://schemas.microsoft.com/office/drawing/2014/main" id="{FE6ADAA3-096A-40DA-7DCD-2B3C29CA6E18}"/>
              </a:ext>
            </a:extLst>
          </p:cNvPr>
          <p:cNvPicPr>
            <a:picLocks noChangeAspect="1"/>
          </p:cNvPicPr>
          <p:nvPr/>
        </p:nvPicPr>
        <p:blipFill>
          <a:blip r:embed="rId4"/>
          <a:stretch>
            <a:fillRect/>
          </a:stretch>
        </p:blipFill>
        <p:spPr>
          <a:xfrm>
            <a:off x="9036527" y="156242"/>
            <a:ext cx="2767897" cy="2429040"/>
          </a:xfrm>
          <a:prstGeom prst="rect">
            <a:avLst/>
          </a:prstGeom>
        </p:spPr>
      </p:pic>
    </p:spTree>
    <p:extLst>
      <p:ext uri="{BB962C8B-B14F-4D97-AF65-F5344CB8AC3E}">
        <p14:creationId xmlns:p14="http://schemas.microsoft.com/office/powerpoint/2010/main" val="1510997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FF226-C3B4-D85F-A295-5637B3482361}"/>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95168515-BACA-C311-AE22-2237A6B9F8FD}"/>
              </a:ext>
            </a:extLst>
          </p:cNvPr>
          <p:cNvSpPr>
            <a:spLocks noGrp="1"/>
          </p:cNvSpPr>
          <p:nvPr>
            <p:ph type="body" sz="quarter" idx="10"/>
          </p:nvPr>
        </p:nvSpPr>
        <p:spPr>
          <a:xfrm>
            <a:off x="402625" y="552091"/>
            <a:ext cx="8387692" cy="892330"/>
          </a:xfrm>
        </p:spPr>
        <p:txBody>
          <a:bodyPr>
            <a:normAutofit/>
          </a:bodyPr>
          <a:lstStyle/>
          <a:p>
            <a:r>
              <a:rPr lang="en-US" dirty="0"/>
              <a:t>Muon Tagger</a:t>
            </a:r>
          </a:p>
        </p:txBody>
      </p:sp>
      <p:pic>
        <p:nvPicPr>
          <p:cNvPr id="2" name="Picture 1">
            <a:extLst>
              <a:ext uri="{FF2B5EF4-FFF2-40B4-BE49-F238E27FC236}">
                <a16:creationId xmlns:a16="http://schemas.microsoft.com/office/drawing/2014/main" id="{E137FBFD-ACCE-21D4-0835-8D1929B1C243}"/>
              </a:ext>
            </a:extLst>
          </p:cNvPr>
          <p:cNvPicPr>
            <a:picLocks noChangeAspect="1" noChangeArrowheads="1"/>
          </p:cNvPicPr>
          <p:nvPr/>
        </p:nvPicPr>
        <p:blipFill>
          <a:blip r:embed="rId2" cstate="print"/>
          <a:srcRect/>
          <a:stretch>
            <a:fillRect/>
          </a:stretch>
        </p:blipFill>
        <p:spPr bwMode="auto">
          <a:xfrm>
            <a:off x="10232569" y="274754"/>
            <a:ext cx="1698998" cy="1163637"/>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C5A5BF19-9250-FF13-F1EC-55E61956AE56}"/>
              </a:ext>
            </a:extLst>
          </p:cNvPr>
          <p:cNvSpPr>
            <a:spLocks noGrp="1"/>
          </p:cNvSpPr>
          <p:nvPr>
            <p:ph type="sldNum" sz="quarter" idx="4"/>
          </p:nvPr>
        </p:nvSpPr>
        <p:spPr/>
        <p:txBody>
          <a:bodyPr/>
          <a:lstStyle/>
          <a:p>
            <a:fld id="{86CB4B4D-7CA3-9044-876B-883B54F8677D}" type="slidenum">
              <a:rPr lang="en-CA" smtClean="0"/>
              <a:pPr/>
              <a:t>17</a:t>
            </a:fld>
            <a:endParaRPr lang="en-CA" b="1" dirty="0"/>
          </a:p>
        </p:txBody>
      </p:sp>
      <p:sp>
        <p:nvSpPr>
          <p:cNvPr id="4" name="Content Placeholder 2">
            <a:extLst>
              <a:ext uri="{FF2B5EF4-FFF2-40B4-BE49-F238E27FC236}">
                <a16:creationId xmlns:a16="http://schemas.microsoft.com/office/drawing/2014/main" id="{A923E3C1-E161-5DB2-DCE4-983323B15926}"/>
              </a:ext>
            </a:extLst>
          </p:cNvPr>
          <p:cNvSpPr txBox="1">
            <a:spLocks/>
          </p:cNvSpPr>
          <p:nvPr/>
        </p:nvSpPr>
        <p:spPr>
          <a:xfrm>
            <a:off x="76199" y="1533457"/>
            <a:ext cx="5402988" cy="3791086"/>
          </a:xfrm>
          <a:prstGeom prst="rect">
            <a:avLst/>
          </a:prstGeom>
          <a:noFill/>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200" dirty="0"/>
          </a:p>
          <a:p>
            <a:r>
              <a:rPr lang="en-CA" sz="2200" dirty="0"/>
              <a:t>Would like to correlate multi-neutron bursts with muons</a:t>
            </a:r>
          </a:p>
          <a:p>
            <a:r>
              <a:rPr lang="en-CA" sz="2200" dirty="0"/>
              <a:t>Roughly 3 muons per day through HALO</a:t>
            </a:r>
          </a:p>
          <a:p>
            <a:r>
              <a:rPr lang="en-CA" sz="2200" dirty="0"/>
              <a:t>3 tonnes of thick plastic scintillator + PMTs from CNL Chalk River</a:t>
            </a:r>
          </a:p>
          <a:p>
            <a:r>
              <a:rPr lang="en-CA" sz="2200" dirty="0"/>
              <a:t>40 m</a:t>
            </a:r>
            <a:r>
              <a:rPr lang="en-CA" sz="2200" baseline="30000" dirty="0"/>
              <a:t>2</a:t>
            </a:r>
            <a:r>
              <a:rPr lang="en-CA" sz="2200" dirty="0"/>
              <a:t> of coverage </a:t>
            </a:r>
          </a:p>
          <a:p>
            <a:r>
              <a:rPr lang="en-CA" sz="2200" dirty="0"/>
              <a:t>HALO top = 15 m</a:t>
            </a:r>
            <a:r>
              <a:rPr lang="en-CA" sz="2200" baseline="30000" dirty="0"/>
              <a:t>2</a:t>
            </a:r>
            <a:endParaRPr lang="en-CA" sz="2200" dirty="0"/>
          </a:p>
          <a:p>
            <a:r>
              <a:rPr lang="en-CA" sz="2200" dirty="0"/>
              <a:t>HALO sides = 10 m</a:t>
            </a:r>
            <a:r>
              <a:rPr lang="en-CA" sz="2200" baseline="30000" dirty="0"/>
              <a:t>2 </a:t>
            </a:r>
            <a:r>
              <a:rPr lang="en-CA" sz="2200" dirty="0"/>
              <a:t>each</a:t>
            </a:r>
          </a:p>
          <a:p>
            <a:r>
              <a:rPr lang="en-CA" sz="2200" dirty="0"/>
              <a:t>Goal of installation in 2027</a:t>
            </a:r>
          </a:p>
        </p:txBody>
      </p:sp>
      <p:pic>
        <p:nvPicPr>
          <p:cNvPr id="5" name="Picture 4">
            <a:extLst>
              <a:ext uri="{FF2B5EF4-FFF2-40B4-BE49-F238E27FC236}">
                <a16:creationId xmlns:a16="http://schemas.microsoft.com/office/drawing/2014/main" id="{A944DA81-0B7D-C6E3-4389-897B7966FB81}"/>
              </a:ext>
            </a:extLst>
          </p:cNvPr>
          <p:cNvPicPr>
            <a:picLocks noChangeAspect="1"/>
          </p:cNvPicPr>
          <p:nvPr/>
        </p:nvPicPr>
        <p:blipFill>
          <a:blip r:embed="rId3"/>
          <a:stretch>
            <a:fillRect/>
          </a:stretch>
        </p:blipFill>
        <p:spPr>
          <a:xfrm>
            <a:off x="5479187" y="1533457"/>
            <a:ext cx="6018153" cy="4318782"/>
          </a:xfrm>
          <a:prstGeom prst="rect">
            <a:avLst/>
          </a:prstGeom>
        </p:spPr>
      </p:pic>
    </p:spTree>
    <p:extLst>
      <p:ext uri="{BB962C8B-B14F-4D97-AF65-F5344CB8AC3E}">
        <p14:creationId xmlns:p14="http://schemas.microsoft.com/office/powerpoint/2010/main" val="564380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8082A-EF8F-6C5F-91D0-F73698E4B87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F9009E-69B7-11DA-54BF-1673F75DD78F}"/>
              </a:ext>
            </a:extLst>
          </p:cNvPr>
          <p:cNvSpPr>
            <a:spLocks noGrp="1"/>
          </p:cNvSpPr>
          <p:nvPr>
            <p:ph type="sldNum" sz="quarter" idx="4"/>
          </p:nvPr>
        </p:nvSpPr>
        <p:spPr/>
        <p:txBody>
          <a:bodyPr/>
          <a:lstStyle/>
          <a:p>
            <a:fld id="{86CB4B4D-7CA3-9044-876B-883B54F8677D}" type="slidenum">
              <a:rPr lang="en-CA" smtClean="0"/>
              <a:pPr/>
              <a:t>18</a:t>
            </a:fld>
            <a:endParaRPr lang="en-CA" b="1" dirty="0"/>
          </a:p>
        </p:txBody>
      </p:sp>
      <p:sp>
        <p:nvSpPr>
          <p:cNvPr id="6" name="Content Placeholder 2">
            <a:extLst>
              <a:ext uri="{FF2B5EF4-FFF2-40B4-BE49-F238E27FC236}">
                <a16:creationId xmlns:a16="http://schemas.microsoft.com/office/drawing/2014/main" id="{A3A3BC49-AB60-0205-E73F-17BDE6FBDC33}"/>
              </a:ext>
            </a:extLst>
          </p:cNvPr>
          <p:cNvSpPr txBox="1">
            <a:spLocks/>
          </p:cNvSpPr>
          <p:nvPr/>
        </p:nvSpPr>
        <p:spPr>
          <a:xfrm>
            <a:off x="640777" y="1683094"/>
            <a:ext cx="7886700" cy="36650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Commissioned in May 2012</a:t>
            </a:r>
          </a:p>
          <a:p>
            <a:r>
              <a:rPr lang="en-US" sz="2400" dirty="0"/>
              <a:t>Connected to SNEWS in October 2015</a:t>
            </a:r>
          </a:p>
          <a:p>
            <a:r>
              <a:rPr lang="en-US" sz="2400" dirty="0"/>
              <a:t>Calibration Run Spring and Summer 2016</a:t>
            </a:r>
          </a:p>
          <a:p>
            <a:r>
              <a:rPr lang="en-US" sz="2400" dirty="0"/>
              <a:t>1</a:t>
            </a:r>
            <a:r>
              <a:rPr lang="en-US" sz="2400" baseline="30000" dirty="0"/>
              <a:t>st</a:t>
            </a:r>
            <a:r>
              <a:rPr lang="en-US" sz="2400" dirty="0"/>
              <a:t> Maintenance Campaign Completed 2021</a:t>
            </a:r>
          </a:p>
          <a:p>
            <a:r>
              <a:rPr lang="en-US" sz="2400" dirty="0"/>
              <a:t>&gt; 98% average live fraction for 12 years</a:t>
            </a:r>
            <a:endParaRPr lang="en-US" sz="2000" dirty="0"/>
          </a:p>
          <a:p>
            <a:r>
              <a:rPr lang="en-US" sz="2400" dirty="0"/>
              <a:t>No supernova neutrino bursts detected yet…</a:t>
            </a:r>
          </a:p>
        </p:txBody>
      </p:sp>
      <p:grpSp>
        <p:nvGrpSpPr>
          <p:cNvPr id="7" name="Group 6">
            <a:extLst>
              <a:ext uri="{FF2B5EF4-FFF2-40B4-BE49-F238E27FC236}">
                <a16:creationId xmlns:a16="http://schemas.microsoft.com/office/drawing/2014/main" id="{D05D0E60-8441-196E-9CC7-D8EA13D5C5CB}"/>
              </a:ext>
            </a:extLst>
          </p:cNvPr>
          <p:cNvGrpSpPr/>
          <p:nvPr/>
        </p:nvGrpSpPr>
        <p:grpSpPr>
          <a:xfrm>
            <a:off x="9061309" y="2976057"/>
            <a:ext cx="2357539" cy="1113105"/>
            <a:chOff x="6913652" y="4928170"/>
            <a:chExt cx="1696948" cy="648074"/>
          </a:xfrm>
        </p:grpSpPr>
        <p:grpSp>
          <p:nvGrpSpPr>
            <p:cNvPr id="9" name="Group 8">
              <a:extLst>
                <a:ext uri="{FF2B5EF4-FFF2-40B4-BE49-F238E27FC236}">
                  <a16:creationId xmlns:a16="http://schemas.microsoft.com/office/drawing/2014/main" id="{B4B82231-BC0E-AAFA-3BDE-27F210D23D1C}"/>
                </a:ext>
              </a:extLst>
            </p:cNvPr>
            <p:cNvGrpSpPr>
              <a:grpSpLocks noChangeAspect="1"/>
            </p:cNvGrpSpPr>
            <p:nvPr/>
          </p:nvGrpSpPr>
          <p:grpSpPr>
            <a:xfrm>
              <a:off x="7020444" y="5146477"/>
              <a:ext cx="1590156" cy="429767"/>
              <a:chOff x="666749" y="29741019"/>
              <a:chExt cx="5475288" cy="1581150"/>
            </a:xfrm>
          </p:grpSpPr>
          <p:pic>
            <p:nvPicPr>
              <p:cNvPr id="11" name="Picture 10" descr="nserc_crsng">
                <a:extLst>
                  <a:ext uri="{FF2B5EF4-FFF2-40B4-BE49-F238E27FC236}">
                    <a16:creationId xmlns:a16="http://schemas.microsoft.com/office/drawing/2014/main" id="{596B7E4B-EAEA-A7F1-FBAC-F94F682F0BB7}"/>
                  </a:ext>
                </a:extLst>
              </p:cNvPr>
              <p:cNvPicPr>
                <a:picLocks noChangeAspect="1" noChangeArrowheads="1"/>
              </p:cNvPicPr>
              <p:nvPr/>
            </p:nvPicPr>
            <p:blipFill>
              <a:blip r:embed="rId2" cstate="print"/>
              <a:srcRect/>
              <a:stretch>
                <a:fillRect/>
              </a:stretch>
            </p:blipFill>
            <p:spPr bwMode="auto">
              <a:xfrm>
                <a:off x="666749" y="29936283"/>
                <a:ext cx="3324225" cy="1212850"/>
              </a:xfrm>
              <a:prstGeom prst="rect">
                <a:avLst/>
              </a:prstGeom>
              <a:noFill/>
            </p:spPr>
          </p:pic>
          <p:pic>
            <p:nvPicPr>
              <p:cNvPr id="12" name="Picture 11">
                <a:extLst>
                  <a:ext uri="{FF2B5EF4-FFF2-40B4-BE49-F238E27FC236}">
                    <a16:creationId xmlns:a16="http://schemas.microsoft.com/office/drawing/2014/main" id="{E41EDCEF-5C87-5FF1-9EFB-AA551335AE84}"/>
                  </a:ext>
                </a:extLst>
              </p:cNvPr>
              <p:cNvPicPr>
                <a:picLocks noChangeAspect="1"/>
              </p:cNvPicPr>
              <p:nvPr/>
            </p:nvPicPr>
            <p:blipFill>
              <a:blip r:embed="rId3" cstate="print"/>
              <a:stretch>
                <a:fillRect/>
              </a:stretch>
            </p:blipFill>
            <p:spPr>
              <a:xfrm>
                <a:off x="4560887" y="29741019"/>
                <a:ext cx="1581150" cy="1581150"/>
              </a:xfrm>
              <a:prstGeom prst="rect">
                <a:avLst/>
              </a:prstGeom>
            </p:spPr>
          </p:pic>
        </p:grpSp>
        <p:sp>
          <p:nvSpPr>
            <p:cNvPr id="10" name="TextBox 28">
              <a:extLst>
                <a:ext uri="{FF2B5EF4-FFF2-40B4-BE49-F238E27FC236}">
                  <a16:creationId xmlns:a16="http://schemas.microsoft.com/office/drawing/2014/main" id="{20F14C6F-BD2C-1952-441B-43F9917A73E6}"/>
                </a:ext>
              </a:extLst>
            </p:cNvPr>
            <p:cNvSpPr txBox="1"/>
            <p:nvPr/>
          </p:nvSpPr>
          <p:spPr>
            <a:xfrm>
              <a:off x="6913652" y="4928170"/>
              <a:ext cx="952505" cy="461665"/>
            </a:xfrm>
            <a:prstGeom prst="rect">
              <a:avLst/>
            </a:prstGeom>
            <a:noFill/>
          </p:spPr>
          <p:txBody>
            <a:bodyPr wrap="none" rtlCol="0">
              <a:spAutoFit/>
            </a:bodyPr>
            <a:ls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CA" sz="1200" dirty="0"/>
                <a:t>Funded by:</a:t>
              </a:r>
            </a:p>
            <a:p>
              <a:endParaRPr lang="en-CA" sz="1200" dirty="0"/>
            </a:p>
          </p:txBody>
        </p:sp>
      </p:grpSp>
      <p:pic>
        <p:nvPicPr>
          <p:cNvPr id="13" name="Picture 12">
            <a:extLst>
              <a:ext uri="{FF2B5EF4-FFF2-40B4-BE49-F238E27FC236}">
                <a16:creationId xmlns:a16="http://schemas.microsoft.com/office/drawing/2014/main" id="{7C6AB3D2-F11E-DE7D-AED6-A9BA5F262A6D}"/>
              </a:ext>
            </a:extLst>
          </p:cNvPr>
          <p:cNvPicPr preferRelativeResize="0">
            <a:picLocks noChangeAspect="1"/>
          </p:cNvPicPr>
          <p:nvPr/>
        </p:nvPicPr>
        <p:blipFill>
          <a:blip r:embed="rId4" cstate="print"/>
          <a:stretch>
            <a:fillRect/>
          </a:stretch>
        </p:blipFill>
        <p:spPr>
          <a:xfrm>
            <a:off x="7157991" y="5377400"/>
            <a:ext cx="4882942" cy="477394"/>
          </a:xfrm>
          <a:prstGeom prst="rect">
            <a:avLst/>
          </a:prstGeom>
        </p:spPr>
      </p:pic>
      <p:pic>
        <p:nvPicPr>
          <p:cNvPr id="14" name="Picture 13">
            <a:extLst>
              <a:ext uri="{FF2B5EF4-FFF2-40B4-BE49-F238E27FC236}">
                <a16:creationId xmlns:a16="http://schemas.microsoft.com/office/drawing/2014/main" id="{1E64DA2D-95C8-F2D8-1CCF-BE073944EA57}"/>
              </a:ext>
            </a:extLst>
          </p:cNvPr>
          <p:cNvPicPr preferRelativeResize="0">
            <a:picLocks noChangeAspect="1"/>
          </p:cNvPicPr>
          <p:nvPr/>
        </p:nvPicPr>
        <p:blipFill>
          <a:blip r:embed="rId5" cstate="print"/>
          <a:stretch>
            <a:fillRect/>
          </a:stretch>
        </p:blipFill>
        <p:spPr>
          <a:xfrm>
            <a:off x="2597265" y="5428864"/>
            <a:ext cx="1852292" cy="566211"/>
          </a:xfrm>
          <a:prstGeom prst="rect">
            <a:avLst/>
          </a:prstGeom>
        </p:spPr>
      </p:pic>
      <p:pic>
        <p:nvPicPr>
          <p:cNvPr id="15" name="Picture 14">
            <a:extLst>
              <a:ext uri="{FF2B5EF4-FFF2-40B4-BE49-F238E27FC236}">
                <a16:creationId xmlns:a16="http://schemas.microsoft.com/office/drawing/2014/main" id="{F93B0602-2422-FDCE-A341-45086813FC43}"/>
              </a:ext>
            </a:extLst>
          </p:cNvPr>
          <p:cNvPicPr preferRelativeResize="0">
            <a:picLocks noChangeAspect="1"/>
          </p:cNvPicPr>
          <p:nvPr/>
        </p:nvPicPr>
        <p:blipFill>
          <a:blip r:embed="rId6" cstate="print"/>
          <a:stretch>
            <a:fillRect/>
          </a:stretch>
        </p:blipFill>
        <p:spPr>
          <a:xfrm>
            <a:off x="6245952" y="5469271"/>
            <a:ext cx="1557248" cy="457045"/>
          </a:xfrm>
          <a:prstGeom prst="rect">
            <a:avLst/>
          </a:prstGeom>
        </p:spPr>
      </p:pic>
      <p:pic>
        <p:nvPicPr>
          <p:cNvPr id="16" name="Picture 15">
            <a:extLst>
              <a:ext uri="{FF2B5EF4-FFF2-40B4-BE49-F238E27FC236}">
                <a16:creationId xmlns:a16="http://schemas.microsoft.com/office/drawing/2014/main" id="{2EE264CA-568C-DC99-9817-41AEF57BBAE0}"/>
              </a:ext>
            </a:extLst>
          </p:cNvPr>
          <p:cNvPicPr preferRelativeResize="0">
            <a:picLocks noChangeAspect="1" noChangeArrowheads="1"/>
          </p:cNvPicPr>
          <p:nvPr/>
        </p:nvPicPr>
        <p:blipFill>
          <a:blip r:embed="rId7" cstate="print"/>
          <a:srcRect/>
          <a:stretch>
            <a:fillRect/>
          </a:stretch>
        </p:blipFill>
        <p:spPr bwMode="auto">
          <a:xfrm>
            <a:off x="8377971" y="6131833"/>
            <a:ext cx="2905957" cy="567329"/>
          </a:xfrm>
          <a:prstGeom prst="rect">
            <a:avLst/>
          </a:prstGeom>
          <a:noFill/>
          <a:ln w="9525">
            <a:noFill/>
            <a:miter lim="800000"/>
            <a:headEnd/>
            <a:tailEnd/>
          </a:ln>
          <a:effectLst/>
        </p:spPr>
      </p:pic>
      <p:pic>
        <p:nvPicPr>
          <p:cNvPr id="17" name="Picture 16">
            <a:extLst>
              <a:ext uri="{FF2B5EF4-FFF2-40B4-BE49-F238E27FC236}">
                <a16:creationId xmlns:a16="http://schemas.microsoft.com/office/drawing/2014/main" id="{B5DC2F4E-9355-F903-05E1-DD044FF5426B}"/>
              </a:ext>
            </a:extLst>
          </p:cNvPr>
          <p:cNvPicPr preferRelativeResize="0">
            <a:picLocks noChangeAspect="1"/>
          </p:cNvPicPr>
          <p:nvPr/>
        </p:nvPicPr>
        <p:blipFill>
          <a:blip r:embed="rId8" cstate="print"/>
          <a:stretch>
            <a:fillRect/>
          </a:stretch>
        </p:blipFill>
        <p:spPr>
          <a:xfrm>
            <a:off x="5167424" y="6200077"/>
            <a:ext cx="1857152" cy="488245"/>
          </a:xfrm>
          <a:prstGeom prst="rect">
            <a:avLst/>
          </a:prstGeom>
        </p:spPr>
      </p:pic>
      <p:pic>
        <p:nvPicPr>
          <p:cNvPr id="18" name="Picture 17">
            <a:extLst>
              <a:ext uri="{FF2B5EF4-FFF2-40B4-BE49-F238E27FC236}">
                <a16:creationId xmlns:a16="http://schemas.microsoft.com/office/drawing/2014/main" id="{21D7183C-ED25-2E99-CBAB-3B499BD42CEF}"/>
              </a:ext>
            </a:extLst>
          </p:cNvPr>
          <p:cNvPicPr preferRelativeResize="0">
            <a:picLocks noChangeAspect="1"/>
          </p:cNvPicPr>
          <p:nvPr/>
        </p:nvPicPr>
        <p:blipFill>
          <a:blip r:embed="rId9" cstate="print"/>
          <a:stretch>
            <a:fillRect/>
          </a:stretch>
        </p:blipFill>
        <p:spPr>
          <a:xfrm>
            <a:off x="1584603" y="5460009"/>
            <a:ext cx="847232" cy="566211"/>
          </a:xfrm>
          <a:prstGeom prst="rect">
            <a:avLst/>
          </a:prstGeom>
        </p:spPr>
      </p:pic>
      <p:pic>
        <p:nvPicPr>
          <p:cNvPr id="19" name="Picture 18">
            <a:extLst>
              <a:ext uri="{FF2B5EF4-FFF2-40B4-BE49-F238E27FC236}">
                <a16:creationId xmlns:a16="http://schemas.microsoft.com/office/drawing/2014/main" id="{314FB96E-B29E-D224-F2ED-4A9B0CBF957C}"/>
              </a:ext>
            </a:extLst>
          </p:cNvPr>
          <p:cNvPicPr preferRelativeResize="0">
            <a:picLocks noChangeAspect="1"/>
          </p:cNvPicPr>
          <p:nvPr/>
        </p:nvPicPr>
        <p:blipFill>
          <a:blip r:embed="rId10" cstate="print"/>
          <a:stretch>
            <a:fillRect/>
          </a:stretch>
        </p:blipFill>
        <p:spPr>
          <a:xfrm>
            <a:off x="3153550" y="6144154"/>
            <a:ext cx="2003514" cy="566211"/>
          </a:xfrm>
          <a:prstGeom prst="rect">
            <a:avLst/>
          </a:prstGeom>
        </p:spPr>
      </p:pic>
      <p:pic>
        <p:nvPicPr>
          <p:cNvPr id="20" name="Picture 19">
            <a:extLst>
              <a:ext uri="{FF2B5EF4-FFF2-40B4-BE49-F238E27FC236}">
                <a16:creationId xmlns:a16="http://schemas.microsoft.com/office/drawing/2014/main" id="{CF59C36C-2A73-12B5-BFA4-050900914AEC}"/>
              </a:ext>
            </a:extLst>
          </p:cNvPr>
          <p:cNvPicPr preferRelativeResize="0">
            <a:picLocks noChangeAspect="1"/>
          </p:cNvPicPr>
          <p:nvPr/>
        </p:nvPicPr>
        <p:blipFill>
          <a:blip r:embed="rId11" cstate="print"/>
          <a:stretch>
            <a:fillRect/>
          </a:stretch>
        </p:blipFill>
        <p:spPr>
          <a:xfrm>
            <a:off x="162927" y="5481066"/>
            <a:ext cx="1241618" cy="566211"/>
          </a:xfrm>
          <a:prstGeom prst="rect">
            <a:avLst/>
          </a:prstGeom>
        </p:spPr>
      </p:pic>
      <p:pic>
        <p:nvPicPr>
          <p:cNvPr id="21" name="Picture 20">
            <a:extLst>
              <a:ext uri="{FF2B5EF4-FFF2-40B4-BE49-F238E27FC236}">
                <a16:creationId xmlns:a16="http://schemas.microsoft.com/office/drawing/2014/main" id="{9E2B9072-D676-5AA1-BDED-F6FE0A3600F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4395" y="6143036"/>
            <a:ext cx="1327085" cy="567329"/>
          </a:xfrm>
          <a:prstGeom prst="rect">
            <a:avLst/>
          </a:prstGeom>
        </p:spPr>
      </p:pic>
      <p:pic>
        <p:nvPicPr>
          <p:cNvPr id="22" name="Picture 21">
            <a:extLst>
              <a:ext uri="{FF2B5EF4-FFF2-40B4-BE49-F238E27FC236}">
                <a16:creationId xmlns:a16="http://schemas.microsoft.com/office/drawing/2014/main" id="{7322D969-58F1-AD80-2A08-566D12E33604}"/>
              </a:ext>
            </a:extLst>
          </p:cNvPr>
          <p:cNvPicPr>
            <a:picLocks noChangeAspect="1"/>
          </p:cNvPicPr>
          <p:nvPr/>
        </p:nvPicPr>
        <p:blipFill>
          <a:blip r:embed="rId13"/>
          <a:stretch>
            <a:fillRect/>
          </a:stretch>
        </p:blipFill>
        <p:spPr>
          <a:xfrm>
            <a:off x="7133713" y="6120993"/>
            <a:ext cx="1772902" cy="567329"/>
          </a:xfrm>
          <a:prstGeom prst="rect">
            <a:avLst/>
          </a:prstGeom>
        </p:spPr>
      </p:pic>
      <p:pic>
        <p:nvPicPr>
          <p:cNvPr id="23" name="Picture 22">
            <a:extLst>
              <a:ext uri="{FF2B5EF4-FFF2-40B4-BE49-F238E27FC236}">
                <a16:creationId xmlns:a16="http://schemas.microsoft.com/office/drawing/2014/main" id="{61E6A6DE-508B-5E75-D12D-2E8AB503967C}"/>
              </a:ext>
            </a:extLst>
          </p:cNvPr>
          <p:cNvPicPr>
            <a:picLocks noChangeAspect="1"/>
          </p:cNvPicPr>
          <p:nvPr/>
        </p:nvPicPr>
        <p:blipFill>
          <a:blip r:embed="rId14"/>
          <a:stretch>
            <a:fillRect/>
          </a:stretch>
        </p:blipFill>
        <p:spPr>
          <a:xfrm>
            <a:off x="4596403" y="5319975"/>
            <a:ext cx="1499597" cy="793904"/>
          </a:xfrm>
          <a:prstGeom prst="rect">
            <a:avLst/>
          </a:prstGeom>
        </p:spPr>
      </p:pic>
      <p:pic>
        <p:nvPicPr>
          <p:cNvPr id="24" name="Picture 23">
            <a:extLst>
              <a:ext uri="{FF2B5EF4-FFF2-40B4-BE49-F238E27FC236}">
                <a16:creationId xmlns:a16="http://schemas.microsoft.com/office/drawing/2014/main" id="{84180DD1-884F-CC92-EC03-879629BBDC77}"/>
              </a:ext>
            </a:extLst>
          </p:cNvP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039" y="6202292"/>
            <a:ext cx="1251395" cy="567329"/>
          </a:xfrm>
          <a:prstGeom prst="rect">
            <a:avLst/>
          </a:prstGeom>
          <a:noFill/>
          <a:extLst>
            <a:ext uri="{909E8E84-426E-40dd-AFC4-6F175D3DCCD1}">
              <a14:hiddenFill xmlns:lc="http://schemas.openxmlformats.org/drawingml/2006/lockedCanvas" xmlns="" xmlns:a14="http://schemas.microsoft.com/office/drawing/2010/main" xmlns:mc="http://schemas.openxmlformats.org/markup-compatibility/2006">
                <a:solidFill>
                  <a:srgbClr val="FFFFFF"/>
                </a:solidFill>
              </a14:hiddenFill>
            </a:ext>
          </a:extLst>
        </p:spPr>
      </p:pic>
      <p:pic>
        <p:nvPicPr>
          <p:cNvPr id="25" name="Picture 24">
            <a:extLst>
              <a:ext uri="{FF2B5EF4-FFF2-40B4-BE49-F238E27FC236}">
                <a16:creationId xmlns:a16="http://schemas.microsoft.com/office/drawing/2014/main" id="{4DFED6B2-6F4D-9F32-7EAE-299192EBE1E4}"/>
              </a:ext>
            </a:extLst>
          </p:cNvPr>
          <p:cNvPicPr>
            <a:picLocks noChangeAspect="1" noChangeArrowheads="1"/>
          </p:cNvPicPr>
          <p:nvPr/>
        </p:nvPicPr>
        <p:blipFill>
          <a:blip r:embed="rId16" cstate="print"/>
          <a:srcRect/>
          <a:stretch>
            <a:fillRect/>
          </a:stretch>
        </p:blipFill>
        <p:spPr bwMode="auto">
          <a:xfrm>
            <a:off x="8613804" y="34191"/>
            <a:ext cx="3362106" cy="2766734"/>
          </a:xfrm>
          <a:prstGeom prst="rect">
            <a:avLst/>
          </a:prstGeom>
          <a:noFill/>
          <a:ln w="9525">
            <a:noFill/>
            <a:miter lim="800000"/>
            <a:headEnd/>
            <a:tailEnd/>
          </a:ln>
          <a:effectLst/>
        </p:spPr>
      </p:pic>
      <p:sp>
        <p:nvSpPr>
          <p:cNvPr id="28" name="Text Placeholder 27">
            <a:extLst>
              <a:ext uri="{FF2B5EF4-FFF2-40B4-BE49-F238E27FC236}">
                <a16:creationId xmlns:a16="http://schemas.microsoft.com/office/drawing/2014/main" id="{950EF279-3BD6-FB5C-AC9F-F9D3B2C2876D}"/>
              </a:ext>
            </a:extLst>
          </p:cNvPr>
          <p:cNvSpPr>
            <a:spLocks noGrp="1"/>
          </p:cNvSpPr>
          <p:nvPr>
            <p:ph type="body" sz="quarter" idx="10"/>
          </p:nvPr>
        </p:nvSpPr>
        <p:spPr>
          <a:xfrm>
            <a:off x="402625" y="552091"/>
            <a:ext cx="4935653" cy="892330"/>
          </a:xfrm>
        </p:spPr>
        <p:txBody>
          <a:bodyPr/>
          <a:lstStyle/>
          <a:p>
            <a:r>
              <a:rPr lang="en-US" dirty="0"/>
              <a:t>HALO Status</a:t>
            </a:r>
          </a:p>
        </p:txBody>
      </p:sp>
      <p:pic>
        <p:nvPicPr>
          <p:cNvPr id="2" name="Picture 1" descr="Logo Mobile: Canadian Nuclear Laboratories">
            <a:extLst>
              <a:ext uri="{FF2B5EF4-FFF2-40B4-BE49-F238E27FC236}">
                <a16:creationId xmlns:a16="http://schemas.microsoft.com/office/drawing/2014/main" id="{E2DC25AA-B854-9BD0-2653-5AD2B1DC6C0D}"/>
              </a:ext>
            </a:extLst>
          </p:cNvPr>
          <p:cNvPicPr>
            <a:picLocks noChangeAspect="1"/>
          </p:cNvPicPr>
          <p:nvPr/>
        </p:nvPicPr>
        <p:blipFill>
          <a:blip r:embed="rId17"/>
          <a:stretch>
            <a:fillRect/>
          </a:stretch>
        </p:blipFill>
        <p:spPr>
          <a:xfrm>
            <a:off x="8377971" y="4649418"/>
            <a:ext cx="3524250" cy="552450"/>
          </a:xfrm>
          <a:prstGeom prst="rect">
            <a:avLst/>
          </a:prstGeom>
        </p:spPr>
      </p:pic>
      <p:pic>
        <p:nvPicPr>
          <p:cNvPr id="29" name="Picture 28">
            <a:extLst>
              <a:ext uri="{FF2B5EF4-FFF2-40B4-BE49-F238E27FC236}">
                <a16:creationId xmlns:a16="http://schemas.microsoft.com/office/drawing/2014/main" id="{ED96290A-A60F-B616-FADD-A4871DEE5D8F}"/>
              </a:ext>
            </a:extLst>
          </p:cNvPr>
          <p:cNvPicPr>
            <a:picLocks noChangeAspect="1"/>
          </p:cNvPicPr>
          <p:nvPr/>
        </p:nvPicPr>
        <p:blipFill>
          <a:blip r:embed="rId18"/>
          <a:stretch>
            <a:fillRect/>
          </a:stretch>
        </p:blipFill>
        <p:spPr>
          <a:xfrm>
            <a:off x="4953744" y="4649418"/>
            <a:ext cx="3340955" cy="699920"/>
          </a:xfrm>
          <a:prstGeom prst="rect">
            <a:avLst/>
          </a:prstGeom>
        </p:spPr>
      </p:pic>
    </p:spTree>
    <p:extLst>
      <p:ext uri="{BB962C8B-B14F-4D97-AF65-F5344CB8AC3E}">
        <p14:creationId xmlns:p14="http://schemas.microsoft.com/office/powerpoint/2010/main" val="369868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E79B4D-6E27-92AA-7EC2-6CBF6A2A0C65}"/>
              </a:ext>
            </a:extLst>
          </p:cNvPr>
          <p:cNvSpPr>
            <a:spLocks noGrp="1"/>
          </p:cNvSpPr>
          <p:nvPr>
            <p:ph type="sldNum" sz="quarter" idx="12"/>
          </p:nvPr>
        </p:nvSpPr>
        <p:spPr/>
        <p:txBody>
          <a:bodyPr/>
          <a:lstStyle/>
          <a:p>
            <a:fld id="{FB20630C-E4A4-4F14-AEC1-8FDBC83B5991}" type="slidenum">
              <a:rPr lang="en-CA" smtClean="0"/>
              <a:t>19</a:t>
            </a:fld>
            <a:endParaRPr lang="en-CA"/>
          </a:p>
        </p:txBody>
      </p:sp>
      <p:pic>
        <p:nvPicPr>
          <p:cNvPr id="6" name="Picture 5">
            <a:extLst>
              <a:ext uri="{FF2B5EF4-FFF2-40B4-BE49-F238E27FC236}">
                <a16:creationId xmlns:a16="http://schemas.microsoft.com/office/drawing/2014/main" id="{946577EF-BCDB-4D19-30CB-468889DA1137}"/>
              </a:ext>
            </a:extLst>
          </p:cNvPr>
          <p:cNvPicPr>
            <a:picLocks noChangeAspect="1"/>
          </p:cNvPicPr>
          <p:nvPr/>
        </p:nvPicPr>
        <p:blipFill>
          <a:blip r:embed="rId2"/>
          <a:stretch>
            <a:fillRect/>
          </a:stretch>
        </p:blipFill>
        <p:spPr>
          <a:xfrm>
            <a:off x="474813" y="0"/>
            <a:ext cx="3771900" cy="6858000"/>
          </a:xfrm>
          <a:prstGeom prst="rect">
            <a:avLst/>
          </a:prstGeom>
        </p:spPr>
      </p:pic>
      <p:sp>
        <p:nvSpPr>
          <p:cNvPr id="7" name="Content Placeholder 2">
            <a:extLst>
              <a:ext uri="{FF2B5EF4-FFF2-40B4-BE49-F238E27FC236}">
                <a16:creationId xmlns:a16="http://schemas.microsoft.com/office/drawing/2014/main" id="{F28CD410-DBD5-014A-CDDF-C792AE17A81E}"/>
              </a:ext>
            </a:extLst>
          </p:cNvPr>
          <p:cNvSpPr txBox="1">
            <a:spLocks/>
          </p:cNvSpPr>
          <p:nvPr/>
        </p:nvSpPr>
        <p:spPr>
          <a:xfrm>
            <a:off x="4625331" y="1017917"/>
            <a:ext cx="3553867" cy="53742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r>
              <a:rPr lang="en-US" sz="2400" dirty="0"/>
              <a:t>Northen Brass Choir</a:t>
            </a:r>
          </a:p>
          <a:p>
            <a:pPr lvl="1"/>
            <a:r>
              <a:rPr lang="en-US" sz="2000" dirty="0"/>
              <a:t>2 pm Sunday – Lockerby </a:t>
            </a:r>
          </a:p>
          <a:p>
            <a:pPr lvl="1"/>
            <a:r>
              <a:rPr lang="en-US" sz="2000" dirty="0"/>
              <a:t>Pay what you will</a:t>
            </a:r>
          </a:p>
          <a:p>
            <a:pPr lvl="1"/>
            <a:r>
              <a:rPr lang="en-US" sz="2000" dirty="0">
                <a:hlinkClick r:id="rId3"/>
              </a:rPr>
              <a:t>Facebook Event</a:t>
            </a:r>
            <a:endParaRPr lang="en-US" sz="2000" dirty="0"/>
          </a:p>
          <a:p>
            <a:pPr lvl="1"/>
            <a:endParaRPr lang="en-US" sz="2000" dirty="0"/>
          </a:p>
          <a:p>
            <a:pPr lvl="1"/>
            <a:endParaRPr lang="en-US" sz="2000" dirty="0"/>
          </a:p>
          <a:p>
            <a:pPr lvl="1"/>
            <a:endParaRPr lang="en-US" sz="2000" dirty="0"/>
          </a:p>
          <a:p>
            <a:r>
              <a:rPr lang="en-US" sz="2400" dirty="0"/>
              <a:t>Sudbury Symphony Orchestra</a:t>
            </a:r>
          </a:p>
          <a:p>
            <a:pPr lvl="1"/>
            <a:r>
              <a:rPr lang="en-US" sz="2000" dirty="0"/>
              <a:t>Matinee 2 pm Saturday Sud Sec</a:t>
            </a:r>
          </a:p>
          <a:p>
            <a:pPr lvl="1"/>
            <a:r>
              <a:rPr lang="en-US" sz="2000" dirty="0"/>
              <a:t>https://sudburysymphony.com/events/2v/</a:t>
            </a:r>
          </a:p>
        </p:txBody>
      </p:sp>
      <p:sp>
        <p:nvSpPr>
          <p:cNvPr id="8" name="Rectangle 7">
            <a:extLst>
              <a:ext uri="{FF2B5EF4-FFF2-40B4-BE49-F238E27FC236}">
                <a16:creationId xmlns:a16="http://schemas.microsoft.com/office/drawing/2014/main" id="{3C1125BB-12E3-F638-9F49-E1A08DA606F0}"/>
              </a:ext>
            </a:extLst>
          </p:cNvPr>
          <p:cNvSpPr/>
          <p:nvPr/>
        </p:nvSpPr>
        <p:spPr>
          <a:xfrm>
            <a:off x="10239555" y="267419"/>
            <a:ext cx="1774025" cy="14329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7407128-EDA1-2793-F200-E9ACAFEF9D83}"/>
              </a:ext>
            </a:extLst>
          </p:cNvPr>
          <p:cNvPicPr>
            <a:picLocks noChangeAspect="1"/>
          </p:cNvPicPr>
          <p:nvPr/>
        </p:nvPicPr>
        <p:blipFill>
          <a:blip r:embed="rId4"/>
          <a:stretch>
            <a:fillRect/>
          </a:stretch>
        </p:blipFill>
        <p:spPr>
          <a:xfrm>
            <a:off x="8731288" y="164932"/>
            <a:ext cx="3200564" cy="3264068"/>
          </a:xfrm>
          <a:prstGeom prst="rect">
            <a:avLst/>
          </a:prstGeom>
        </p:spPr>
      </p:pic>
      <p:pic>
        <p:nvPicPr>
          <p:cNvPr id="12" name="Picture 11">
            <a:extLst>
              <a:ext uri="{FF2B5EF4-FFF2-40B4-BE49-F238E27FC236}">
                <a16:creationId xmlns:a16="http://schemas.microsoft.com/office/drawing/2014/main" id="{5152D4E3-568E-5CC9-8C6E-737DBD7D287F}"/>
              </a:ext>
            </a:extLst>
          </p:cNvPr>
          <p:cNvPicPr>
            <a:picLocks noChangeAspect="1"/>
          </p:cNvPicPr>
          <p:nvPr/>
        </p:nvPicPr>
        <p:blipFill>
          <a:blip r:embed="rId5"/>
          <a:stretch>
            <a:fillRect/>
          </a:stretch>
        </p:blipFill>
        <p:spPr>
          <a:xfrm>
            <a:off x="8769389" y="3531487"/>
            <a:ext cx="3124361" cy="3124361"/>
          </a:xfrm>
          <a:prstGeom prst="rect">
            <a:avLst/>
          </a:prstGeom>
        </p:spPr>
      </p:pic>
    </p:spTree>
    <p:extLst>
      <p:ext uri="{BB962C8B-B14F-4D97-AF65-F5344CB8AC3E}">
        <p14:creationId xmlns:p14="http://schemas.microsoft.com/office/powerpoint/2010/main" val="397145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E4EDB-7963-E934-E7BC-212BA03C5CF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24EC4EA-1C98-494A-DFD1-EF6700C17F9C}"/>
              </a:ext>
            </a:extLst>
          </p:cNvPr>
          <p:cNvSpPr>
            <a:spLocks noGrp="1"/>
          </p:cNvSpPr>
          <p:nvPr>
            <p:ph type="body" sz="quarter" idx="10"/>
          </p:nvPr>
        </p:nvSpPr>
        <p:spPr/>
        <p:txBody>
          <a:bodyPr/>
          <a:lstStyle/>
          <a:p>
            <a:r>
              <a:rPr lang="en-US" dirty="0"/>
              <a:t>HALO – The Helium And Lead Observatory</a:t>
            </a:r>
          </a:p>
        </p:txBody>
      </p:sp>
      <p:sp>
        <p:nvSpPr>
          <p:cNvPr id="7" name="Text Placeholder 6">
            <a:extLst>
              <a:ext uri="{FF2B5EF4-FFF2-40B4-BE49-F238E27FC236}">
                <a16:creationId xmlns:a16="http://schemas.microsoft.com/office/drawing/2014/main" id="{A29DA09F-8A2B-E747-A471-45E940178B1B}"/>
              </a:ext>
            </a:extLst>
          </p:cNvPr>
          <p:cNvSpPr>
            <a:spLocks noGrp="1"/>
          </p:cNvSpPr>
          <p:nvPr>
            <p:ph type="body" sz="quarter" idx="13"/>
          </p:nvPr>
        </p:nvSpPr>
        <p:spPr>
          <a:xfrm>
            <a:off x="736600" y="2342926"/>
            <a:ext cx="5655574" cy="4269746"/>
          </a:xfrm>
        </p:spPr>
        <p:txBody>
          <a:bodyPr>
            <a:normAutofit fontScale="55000" lnSpcReduction="20000"/>
          </a:bodyPr>
          <a:lstStyle/>
          <a:p>
            <a:pPr indent="-298450" defTabSz="457200">
              <a:spcBef>
                <a:spcPct val="2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700" dirty="0"/>
              <a:t>A “SN detector of opportunity” / An evolution of LAND – the Lead Astronomical Neutrino Detector, </a:t>
            </a:r>
          </a:p>
          <a:p>
            <a:pPr marL="403225" indent="-298450" defTabSz="457200">
              <a:spcBef>
                <a:spcPct val="2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600" i="1" dirty="0"/>
              <a:t>C.K. Hargrove et al., </a:t>
            </a:r>
            <a:r>
              <a:rPr lang="en-GB" sz="3600" i="1" dirty="0" err="1"/>
              <a:t>Astropart</a:t>
            </a:r>
            <a:r>
              <a:rPr lang="en-GB" sz="3600" i="1" dirty="0"/>
              <a:t>. Phys. 5 183, 1996.</a:t>
            </a:r>
          </a:p>
          <a:p>
            <a:r>
              <a:rPr lang="en-US" sz="4800" dirty="0">
                <a:solidFill>
                  <a:srgbClr val="0076BE"/>
                </a:solidFill>
              </a:rPr>
              <a:t>Helium</a:t>
            </a:r>
            <a:r>
              <a:rPr lang="en-US" sz="4800" dirty="0">
                <a:solidFill>
                  <a:srgbClr val="0070C0"/>
                </a:solidFill>
              </a:rPr>
              <a:t> </a:t>
            </a:r>
            <a:r>
              <a:rPr lang="en-US" sz="4800" dirty="0"/>
              <a:t>– availability of </a:t>
            </a:r>
            <a:r>
              <a:rPr lang="en-US" sz="4800" baseline="30000" dirty="0"/>
              <a:t>3</a:t>
            </a:r>
            <a:r>
              <a:rPr lang="en-US" sz="4800" dirty="0"/>
              <a:t>He neutron detectors from the final phase of SNO</a:t>
            </a:r>
          </a:p>
          <a:p>
            <a:r>
              <a:rPr lang="en-US" sz="4800" dirty="0">
                <a:solidFill>
                  <a:srgbClr val="0076BE"/>
                </a:solidFill>
              </a:rPr>
              <a:t>Lead</a:t>
            </a:r>
            <a:r>
              <a:rPr lang="en-US" sz="4800" dirty="0">
                <a:solidFill>
                  <a:srgbClr val="0070C0"/>
                </a:solidFill>
              </a:rPr>
              <a:t> </a:t>
            </a:r>
            <a:r>
              <a:rPr lang="en-US" sz="4800" dirty="0"/>
              <a:t>– high </a:t>
            </a:r>
            <a:r>
              <a:rPr lang="en-US" sz="4800" dirty="0">
                <a:sym typeface="Symbol" pitchFamily="18" charset="2"/>
              </a:rPr>
              <a:t>-Pb cross-sections, low n-capture cross-sections,  complementary sensitivity to water Cerenkov and liquid scintillator SN detectors, available from decommissioned cosmic-ray station</a:t>
            </a:r>
          </a:p>
          <a:p>
            <a:r>
              <a:rPr lang="en-US" sz="3600" i="1" dirty="0">
                <a:sym typeface="Symbol" pitchFamily="18" charset="2"/>
              </a:rPr>
              <a:t>Review: E. Caden et al. </a:t>
            </a:r>
            <a:r>
              <a:rPr lang="en-US" sz="3600" i="1" dirty="0"/>
              <a:t>Canadian Journal of Physics. </a:t>
            </a:r>
            <a:r>
              <a:rPr lang="en-US" sz="3600" b="1" i="1" dirty="0"/>
              <a:t>103</a:t>
            </a:r>
            <a:r>
              <a:rPr lang="en-US" sz="3600" i="1" dirty="0"/>
              <a:t>(8): 763-774</a:t>
            </a:r>
            <a:endParaRPr lang="en-US" sz="3600" i="1" dirty="0">
              <a:sym typeface="Symbol" pitchFamily="18" charset="2"/>
            </a:endParaRPr>
          </a:p>
          <a:p>
            <a:endParaRPr lang="en-US" dirty="0"/>
          </a:p>
        </p:txBody>
      </p:sp>
      <p:pic>
        <p:nvPicPr>
          <p:cNvPr id="4" name="Picture 3">
            <a:extLst>
              <a:ext uri="{FF2B5EF4-FFF2-40B4-BE49-F238E27FC236}">
                <a16:creationId xmlns:a16="http://schemas.microsoft.com/office/drawing/2014/main" id="{7248D0BB-01FE-FC85-F206-C021F0B111BE}"/>
              </a:ext>
            </a:extLst>
          </p:cNvPr>
          <p:cNvPicPr>
            <a:picLocks noChangeAspect="1" noChangeArrowheads="1"/>
          </p:cNvPicPr>
          <p:nvPr/>
        </p:nvPicPr>
        <p:blipFill>
          <a:blip r:embed="rId2" cstate="print"/>
          <a:srcRect/>
          <a:stretch>
            <a:fillRect/>
          </a:stretch>
        </p:blipFill>
        <p:spPr bwMode="auto">
          <a:xfrm>
            <a:off x="8705610" y="198534"/>
            <a:ext cx="1698998" cy="1163637"/>
          </a:xfrm>
          <a:prstGeom prst="rect">
            <a:avLst/>
          </a:prstGeom>
          <a:noFill/>
          <a:ln w="9525">
            <a:noFill/>
            <a:miter lim="800000"/>
            <a:headEnd/>
            <a:tailEnd/>
          </a:ln>
        </p:spPr>
      </p:pic>
      <p:pic>
        <p:nvPicPr>
          <p:cNvPr id="2" name="Picture 2">
            <a:extLst>
              <a:ext uri="{FF2B5EF4-FFF2-40B4-BE49-F238E27FC236}">
                <a16:creationId xmlns:a16="http://schemas.microsoft.com/office/drawing/2014/main" id="{FE1CDB5B-6743-36C0-7438-5D19C2C4A302}"/>
              </a:ext>
            </a:extLst>
          </p:cNvPr>
          <p:cNvPicPr>
            <a:picLocks noChangeAspect="1" noChangeArrowheads="1"/>
          </p:cNvPicPr>
          <p:nvPr/>
        </p:nvPicPr>
        <p:blipFill>
          <a:blip r:embed="rId3" cstate="print"/>
          <a:srcRect/>
          <a:stretch>
            <a:fillRect/>
          </a:stretch>
        </p:blipFill>
        <p:spPr bwMode="auto">
          <a:xfrm>
            <a:off x="6185432" y="1649218"/>
            <a:ext cx="5868504" cy="4934028"/>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B6FFC5D8-1D0D-8133-70CC-09975DDF1C99}"/>
              </a:ext>
            </a:extLst>
          </p:cNvPr>
          <p:cNvSpPr>
            <a:spLocks noGrp="1"/>
          </p:cNvSpPr>
          <p:nvPr>
            <p:ph type="sldNum" sz="quarter" idx="4"/>
          </p:nvPr>
        </p:nvSpPr>
        <p:spPr/>
        <p:txBody>
          <a:bodyPr/>
          <a:lstStyle/>
          <a:p>
            <a:fld id="{86CB4B4D-7CA3-9044-876B-883B54F8677D}" type="slidenum">
              <a:rPr lang="en-CA" smtClean="0"/>
              <a:pPr/>
              <a:t>2</a:t>
            </a:fld>
            <a:endParaRPr lang="en-CA" b="1" dirty="0"/>
          </a:p>
        </p:txBody>
      </p:sp>
    </p:spTree>
    <p:extLst>
      <p:ext uri="{BB962C8B-B14F-4D97-AF65-F5344CB8AC3E}">
        <p14:creationId xmlns:p14="http://schemas.microsoft.com/office/powerpoint/2010/main" val="396673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204CE09-9463-25B8-445C-39A2AC40E430}"/>
              </a:ext>
            </a:extLst>
          </p:cNvPr>
          <p:cNvSpPr>
            <a:spLocks noGrp="1"/>
          </p:cNvSpPr>
          <p:nvPr>
            <p:ph type="body" sz="quarter" idx="10"/>
          </p:nvPr>
        </p:nvSpPr>
        <p:spPr/>
        <p:txBody>
          <a:bodyPr/>
          <a:lstStyle/>
          <a:p>
            <a:r>
              <a:rPr lang="en-US" dirty="0"/>
              <a:t>HALO Neutrino Detection</a:t>
            </a:r>
          </a:p>
        </p:txBody>
      </p:sp>
      <p:sp>
        <p:nvSpPr>
          <p:cNvPr id="12" name="Text Placeholder 11">
            <a:extLst>
              <a:ext uri="{FF2B5EF4-FFF2-40B4-BE49-F238E27FC236}">
                <a16:creationId xmlns:a16="http://schemas.microsoft.com/office/drawing/2014/main" id="{EA941E75-1AEE-719D-9EAC-873FE85590F3}"/>
              </a:ext>
            </a:extLst>
          </p:cNvPr>
          <p:cNvSpPr>
            <a:spLocks noGrp="1"/>
          </p:cNvSpPr>
          <p:nvPr>
            <p:ph type="body" sz="quarter" idx="13"/>
          </p:nvPr>
        </p:nvSpPr>
        <p:spPr/>
        <p:txBody>
          <a:bodyPr>
            <a:normAutofit fontScale="92500" lnSpcReduction="20000"/>
          </a:bodyPr>
          <a:lstStyle/>
          <a:p>
            <a:r>
              <a:rPr lang="en-CA" dirty="0"/>
              <a:t>Neutrinos interact on lead, producing neutrons</a:t>
            </a:r>
          </a:p>
          <a:p>
            <a:pPr lvl="1"/>
            <a:r>
              <a:rPr lang="en-CA" dirty="0"/>
              <a:t>1 or 2 with energy thresholds</a:t>
            </a:r>
          </a:p>
          <a:p>
            <a:r>
              <a:rPr lang="en-CA" dirty="0"/>
              <a:t>Neutrons thermalize</a:t>
            </a:r>
          </a:p>
          <a:p>
            <a:r>
              <a:rPr lang="en-CA" dirty="0"/>
              <a:t>Neutrons capture on </a:t>
            </a:r>
            <a:r>
              <a:rPr lang="en-CA" baseline="30000" dirty="0"/>
              <a:t>3</a:t>
            </a:r>
            <a:r>
              <a:rPr lang="en-CA" dirty="0"/>
              <a:t>He</a:t>
            </a:r>
          </a:p>
          <a:p>
            <a:pPr lvl="1"/>
            <a:r>
              <a:rPr lang="el-GR" dirty="0"/>
              <a:t>τ</a:t>
            </a:r>
            <a:r>
              <a:rPr lang="en-CA" dirty="0"/>
              <a:t> ~ 200 us</a:t>
            </a:r>
          </a:p>
          <a:p>
            <a:r>
              <a:rPr lang="en-CA" dirty="0"/>
              <a:t>Neutron counting only</a:t>
            </a:r>
          </a:p>
          <a:p>
            <a:r>
              <a:rPr lang="en-CA" dirty="0"/>
              <a:t>No prompt signal</a:t>
            </a:r>
          </a:p>
          <a:p>
            <a:r>
              <a:rPr lang="en-CA" dirty="0"/>
              <a:t>15 </a:t>
            </a:r>
            <a:r>
              <a:rPr lang="en-CA" dirty="0" err="1"/>
              <a:t>mHz</a:t>
            </a:r>
            <a:r>
              <a:rPr lang="en-CA" dirty="0"/>
              <a:t> background neutrons </a:t>
            </a:r>
          </a:p>
          <a:p>
            <a:pPr lvl="1"/>
            <a:r>
              <a:rPr lang="en-CA" dirty="0"/>
              <a:t>1/minute</a:t>
            </a:r>
          </a:p>
          <a:p>
            <a:endParaRPr lang="en-US" dirty="0"/>
          </a:p>
        </p:txBody>
      </p:sp>
      <p:sp>
        <p:nvSpPr>
          <p:cNvPr id="3" name="Slide Number Placeholder 2">
            <a:extLst>
              <a:ext uri="{FF2B5EF4-FFF2-40B4-BE49-F238E27FC236}">
                <a16:creationId xmlns:a16="http://schemas.microsoft.com/office/drawing/2014/main" id="{3AA5DA07-38F3-69D6-D452-5218D04C5CEF}"/>
              </a:ext>
            </a:extLst>
          </p:cNvPr>
          <p:cNvSpPr>
            <a:spLocks noGrp="1"/>
          </p:cNvSpPr>
          <p:nvPr>
            <p:ph type="sldNum" sz="quarter" idx="4"/>
          </p:nvPr>
        </p:nvSpPr>
        <p:spPr/>
        <p:txBody>
          <a:bodyPr/>
          <a:lstStyle/>
          <a:p>
            <a:fld id="{86CB4B4D-7CA3-9044-876B-883B54F8677D}" type="slidenum">
              <a:rPr lang="en-CA" smtClean="0"/>
              <a:pPr/>
              <a:t>3</a:t>
            </a:fld>
            <a:endParaRPr lang="en-CA" b="1" dirty="0"/>
          </a:p>
        </p:txBody>
      </p:sp>
      <p:pic>
        <p:nvPicPr>
          <p:cNvPr id="4" name="Picture 6">
            <a:extLst>
              <a:ext uri="{FF2B5EF4-FFF2-40B4-BE49-F238E27FC236}">
                <a16:creationId xmlns:a16="http://schemas.microsoft.com/office/drawing/2014/main" id="{65159CE0-9A3C-EF6C-9B41-5C6FD7C45EB2}"/>
              </a:ext>
            </a:extLst>
          </p:cNvPr>
          <p:cNvPicPr>
            <a:picLocks noChangeAspect="1" noChangeArrowheads="1"/>
          </p:cNvPicPr>
          <p:nvPr/>
        </p:nvPicPr>
        <p:blipFill>
          <a:blip r:embed="rId2" cstate="print"/>
          <a:srcRect l="10877" t="-1" r="22763" b="-360"/>
          <a:stretch>
            <a:fillRect/>
          </a:stretch>
        </p:blipFill>
        <p:spPr bwMode="auto">
          <a:xfrm>
            <a:off x="0" y="-1"/>
            <a:ext cx="6126480" cy="6949440"/>
          </a:xfrm>
          <a:prstGeom prst="rect">
            <a:avLst/>
          </a:prstGeom>
          <a:noFill/>
          <a:ln w="9525">
            <a:noFill/>
            <a:miter lim="800000"/>
            <a:headEnd/>
            <a:tailEnd/>
          </a:ln>
        </p:spPr>
      </p:pic>
      <p:pic>
        <p:nvPicPr>
          <p:cNvPr id="5" name="Picture 4">
            <a:extLst>
              <a:ext uri="{FF2B5EF4-FFF2-40B4-BE49-F238E27FC236}">
                <a16:creationId xmlns:a16="http://schemas.microsoft.com/office/drawing/2014/main" id="{A525CA59-748B-BDF5-8518-9E631C965BF0}"/>
              </a:ext>
            </a:extLst>
          </p:cNvPr>
          <p:cNvPicPr>
            <a:picLocks noChangeAspect="1" noChangeArrowheads="1"/>
          </p:cNvPicPr>
          <p:nvPr/>
        </p:nvPicPr>
        <p:blipFill>
          <a:blip r:embed="rId3" cstate="print"/>
          <a:srcRect/>
          <a:stretch>
            <a:fillRect/>
          </a:stretch>
        </p:blipFill>
        <p:spPr bwMode="auto">
          <a:xfrm>
            <a:off x="10232569" y="274754"/>
            <a:ext cx="1698998" cy="1163637"/>
          </a:xfrm>
          <a:prstGeom prst="rect">
            <a:avLst/>
          </a:prstGeom>
          <a:noFill/>
          <a:ln w="9525">
            <a:noFill/>
            <a:miter lim="800000"/>
            <a:headEnd/>
            <a:tailEnd/>
          </a:ln>
        </p:spPr>
      </p:pic>
    </p:spTree>
    <p:extLst>
      <p:ext uri="{BB962C8B-B14F-4D97-AF65-F5344CB8AC3E}">
        <p14:creationId xmlns:p14="http://schemas.microsoft.com/office/powerpoint/2010/main" val="1703345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2CBCB-6B80-917F-9638-9F214FD58D27}"/>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7C557B95-1C18-578C-EA3B-EE52848AF1B0}"/>
              </a:ext>
            </a:extLst>
          </p:cNvPr>
          <p:cNvSpPr>
            <a:spLocks noGrp="1"/>
          </p:cNvSpPr>
          <p:nvPr>
            <p:ph type="body" sz="quarter" idx="10"/>
          </p:nvPr>
        </p:nvSpPr>
        <p:spPr>
          <a:xfrm>
            <a:off x="402625" y="552091"/>
            <a:ext cx="8387692" cy="892330"/>
          </a:xfrm>
        </p:spPr>
        <p:txBody>
          <a:bodyPr>
            <a:normAutofit fontScale="77500" lnSpcReduction="20000"/>
          </a:bodyPr>
          <a:lstStyle/>
          <a:p>
            <a:r>
              <a:rPr lang="en-US" dirty="0"/>
              <a:t>Multi-Messenger Astronomy with Supernovae</a:t>
            </a:r>
          </a:p>
        </p:txBody>
      </p:sp>
      <p:pic>
        <p:nvPicPr>
          <p:cNvPr id="4" name="Picture 3">
            <a:extLst>
              <a:ext uri="{FF2B5EF4-FFF2-40B4-BE49-F238E27FC236}">
                <a16:creationId xmlns:a16="http://schemas.microsoft.com/office/drawing/2014/main" id="{0CC660E0-CC31-4011-B770-A52FB52F042C}"/>
              </a:ext>
            </a:extLst>
          </p:cNvPr>
          <p:cNvPicPr>
            <a:picLocks noChangeAspect="1"/>
          </p:cNvPicPr>
          <p:nvPr/>
        </p:nvPicPr>
        <p:blipFill>
          <a:blip r:embed="rId2"/>
          <a:stretch>
            <a:fillRect/>
          </a:stretch>
        </p:blipFill>
        <p:spPr>
          <a:xfrm>
            <a:off x="155276" y="1295724"/>
            <a:ext cx="11109285" cy="4727144"/>
          </a:xfrm>
          <a:prstGeom prst="rect">
            <a:avLst/>
          </a:prstGeom>
        </p:spPr>
      </p:pic>
      <p:sp>
        <p:nvSpPr>
          <p:cNvPr id="9" name="Text Placeholder 8">
            <a:extLst>
              <a:ext uri="{FF2B5EF4-FFF2-40B4-BE49-F238E27FC236}">
                <a16:creationId xmlns:a16="http://schemas.microsoft.com/office/drawing/2014/main" id="{C603089D-235D-8D37-F90B-B78D5ACE7C66}"/>
              </a:ext>
            </a:extLst>
          </p:cNvPr>
          <p:cNvSpPr>
            <a:spLocks noGrp="1"/>
          </p:cNvSpPr>
          <p:nvPr>
            <p:ph type="body" sz="quarter" idx="13"/>
          </p:nvPr>
        </p:nvSpPr>
        <p:spPr>
          <a:xfrm>
            <a:off x="8623879" y="5628754"/>
            <a:ext cx="2909801" cy="851417"/>
          </a:xfrm>
        </p:spPr>
        <p:txBody>
          <a:bodyPr>
            <a:normAutofit/>
          </a:bodyPr>
          <a:lstStyle/>
          <a:p>
            <a:pPr marL="0" indent="0">
              <a:buNone/>
            </a:pPr>
            <a:r>
              <a:rPr lang="en-US" sz="2000" i="1" kern="1400" dirty="0">
                <a:solidFill>
                  <a:srgbClr val="000000"/>
                </a:solidFill>
                <a:latin typeface="+mn-lt"/>
              </a:rPr>
              <a:t>Nakamura et al, </a:t>
            </a:r>
          </a:p>
          <a:p>
            <a:pPr marL="0" indent="0">
              <a:buNone/>
            </a:pPr>
            <a:r>
              <a:rPr lang="en-US" sz="2000" i="1" kern="1400" dirty="0">
                <a:solidFill>
                  <a:srgbClr val="000000"/>
                </a:solidFill>
                <a:latin typeface="+mn-lt"/>
              </a:rPr>
              <a:t>MNRAS 161, 3296 (2016)</a:t>
            </a:r>
            <a:endParaRPr lang="en-US" sz="2000" i="1" dirty="0">
              <a:latin typeface="+mn-lt"/>
            </a:endParaRPr>
          </a:p>
        </p:txBody>
      </p:sp>
      <p:pic>
        <p:nvPicPr>
          <p:cNvPr id="2" name="Picture 1">
            <a:extLst>
              <a:ext uri="{FF2B5EF4-FFF2-40B4-BE49-F238E27FC236}">
                <a16:creationId xmlns:a16="http://schemas.microsoft.com/office/drawing/2014/main" id="{7794A20D-6FE8-B7AD-E106-5F11A480F6CD}"/>
              </a:ext>
            </a:extLst>
          </p:cNvPr>
          <p:cNvPicPr>
            <a:picLocks noChangeAspect="1" noChangeArrowheads="1"/>
          </p:cNvPicPr>
          <p:nvPr/>
        </p:nvPicPr>
        <p:blipFill>
          <a:blip r:embed="rId3" cstate="print"/>
          <a:srcRect/>
          <a:stretch>
            <a:fillRect/>
          </a:stretch>
        </p:blipFill>
        <p:spPr bwMode="auto">
          <a:xfrm>
            <a:off x="10232569" y="274754"/>
            <a:ext cx="1698998" cy="1163637"/>
          </a:xfrm>
          <a:prstGeom prst="rect">
            <a:avLst/>
          </a:prstGeom>
          <a:noFill/>
          <a:ln w="9525">
            <a:noFill/>
            <a:miter lim="800000"/>
            <a:headEnd/>
            <a:tailEnd/>
          </a:ln>
        </p:spPr>
      </p:pic>
      <p:sp>
        <p:nvSpPr>
          <p:cNvPr id="3" name="Text Placeholder 8">
            <a:extLst>
              <a:ext uri="{FF2B5EF4-FFF2-40B4-BE49-F238E27FC236}">
                <a16:creationId xmlns:a16="http://schemas.microsoft.com/office/drawing/2014/main" id="{A7B92B78-B954-CB41-3638-1D09B278D452}"/>
              </a:ext>
            </a:extLst>
          </p:cNvPr>
          <p:cNvSpPr txBox="1">
            <a:spLocks/>
          </p:cNvSpPr>
          <p:nvPr/>
        </p:nvSpPr>
        <p:spPr>
          <a:xfrm>
            <a:off x="178420" y="6054462"/>
            <a:ext cx="7731967" cy="977800"/>
          </a:xfrm>
          <a:prstGeom prst="rect">
            <a:avLst/>
          </a:prstGeom>
        </p:spPr>
        <p:txBody>
          <a:bodyPr>
            <a:normAutofit/>
          </a:bodyPr>
          <a:lstStyle>
            <a:lvl1pPr marL="228600" indent="-228600" algn="l" defTabSz="914400" rtl="0" eaLnBrk="1" latinLnBrk="0" hangingPunct="1">
              <a:lnSpc>
                <a:spcPct val="100000"/>
              </a:lnSpc>
              <a:spcBef>
                <a:spcPts val="0"/>
              </a:spcBef>
              <a:spcAft>
                <a:spcPts val="0"/>
              </a:spcAft>
              <a:buSzPct val="100000"/>
              <a:buFont typeface="Arial" panose="020B0604020202020204" pitchFamily="34" charset="0"/>
              <a:buChar char="•"/>
              <a:defRPr sz="30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kern="1400" dirty="0">
                <a:solidFill>
                  <a:srgbClr val="000000"/>
                </a:solidFill>
                <a:latin typeface="+mn-lt"/>
              </a:rPr>
              <a:t>Galactic Supernova Rate is 1</a:t>
            </a:r>
            <a:r>
              <a:rPr lang="en-US" sz="2400" kern="1400" dirty="0">
                <a:latin typeface="+mn-lt"/>
              </a:rPr>
              <a:t>.6 </a:t>
            </a:r>
            <a:r>
              <a:rPr lang="en-US" sz="2400" dirty="0">
                <a:latin typeface="+mn-lt"/>
                <a:sym typeface="Symbol" pitchFamily="18" charset="2"/>
              </a:rPr>
              <a:t> 0.5 per Century</a:t>
            </a:r>
          </a:p>
          <a:p>
            <a:pPr marL="0" indent="0">
              <a:buNone/>
            </a:pPr>
            <a:r>
              <a:rPr lang="en-US" sz="1700" i="1" dirty="0"/>
              <a:t>	Rozwadowska, </a:t>
            </a:r>
            <a:r>
              <a:rPr lang="en-US" sz="1700" i="1" dirty="0" err="1"/>
              <a:t>Vissani</a:t>
            </a:r>
            <a:r>
              <a:rPr lang="en-US" sz="1700" i="1" dirty="0"/>
              <a:t>, &amp; </a:t>
            </a:r>
            <a:r>
              <a:rPr lang="en-US" sz="1700" i="1" dirty="0" err="1"/>
              <a:t>Cappellaro</a:t>
            </a:r>
            <a:r>
              <a:rPr lang="en-US" sz="1700" i="1" dirty="0"/>
              <a:t>, New. Astron. 83, 101498 (2020)</a:t>
            </a:r>
          </a:p>
          <a:p>
            <a:pPr marL="0" indent="0">
              <a:buNone/>
            </a:pPr>
            <a:endParaRPr lang="en-US" sz="2400" dirty="0">
              <a:latin typeface="+mn-lt"/>
            </a:endParaRPr>
          </a:p>
        </p:txBody>
      </p:sp>
      <p:sp>
        <p:nvSpPr>
          <p:cNvPr id="5" name="Slide Number Placeholder 4">
            <a:extLst>
              <a:ext uri="{FF2B5EF4-FFF2-40B4-BE49-F238E27FC236}">
                <a16:creationId xmlns:a16="http://schemas.microsoft.com/office/drawing/2014/main" id="{383E5E33-099C-B5D4-85D2-02DBA22E136C}"/>
              </a:ext>
            </a:extLst>
          </p:cNvPr>
          <p:cNvSpPr>
            <a:spLocks noGrp="1"/>
          </p:cNvSpPr>
          <p:nvPr>
            <p:ph type="sldNum" sz="quarter" idx="4"/>
          </p:nvPr>
        </p:nvSpPr>
        <p:spPr/>
        <p:txBody>
          <a:bodyPr/>
          <a:lstStyle/>
          <a:p>
            <a:fld id="{86CB4B4D-7CA3-9044-876B-883B54F8677D}" type="slidenum">
              <a:rPr lang="en-CA" smtClean="0"/>
              <a:pPr/>
              <a:t>4</a:t>
            </a:fld>
            <a:endParaRPr lang="en-CA" b="1" dirty="0"/>
          </a:p>
        </p:txBody>
      </p:sp>
    </p:spTree>
    <p:extLst>
      <p:ext uri="{BB962C8B-B14F-4D97-AF65-F5344CB8AC3E}">
        <p14:creationId xmlns:p14="http://schemas.microsoft.com/office/powerpoint/2010/main" val="289176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ECB03-22DF-8348-542E-4B93608B7764}"/>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4CA68B88-05F1-56BB-4DF5-2DD67D06A7ED}"/>
              </a:ext>
            </a:extLst>
          </p:cNvPr>
          <p:cNvSpPr>
            <a:spLocks noGrp="1"/>
          </p:cNvSpPr>
          <p:nvPr>
            <p:ph type="body" sz="quarter" idx="10"/>
          </p:nvPr>
        </p:nvSpPr>
        <p:spPr>
          <a:xfrm>
            <a:off x="402625" y="552091"/>
            <a:ext cx="8387692" cy="892330"/>
          </a:xfrm>
        </p:spPr>
        <p:txBody>
          <a:bodyPr>
            <a:normAutofit fontScale="77500" lnSpcReduction="20000"/>
          </a:bodyPr>
          <a:lstStyle/>
          <a:p>
            <a:r>
              <a:rPr lang="en-US" dirty="0"/>
              <a:t>Multi-Messenger Astronomy with Supernovae</a:t>
            </a:r>
          </a:p>
        </p:txBody>
      </p:sp>
      <p:pic>
        <p:nvPicPr>
          <p:cNvPr id="4" name="Picture 3">
            <a:extLst>
              <a:ext uri="{FF2B5EF4-FFF2-40B4-BE49-F238E27FC236}">
                <a16:creationId xmlns:a16="http://schemas.microsoft.com/office/drawing/2014/main" id="{38E75940-AF42-C7D5-12DA-3B0ECF9D2738}"/>
              </a:ext>
            </a:extLst>
          </p:cNvPr>
          <p:cNvPicPr>
            <a:picLocks noChangeAspect="1"/>
          </p:cNvPicPr>
          <p:nvPr/>
        </p:nvPicPr>
        <p:blipFill>
          <a:blip r:embed="rId2"/>
          <a:stretch>
            <a:fillRect/>
          </a:stretch>
        </p:blipFill>
        <p:spPr>
          <a:xfrm>
            <a:off x="155276" y="1295724"/>
            <a:ext cx="11109285" cy="4727144"/>
          </a:xfrm>
          <a:prstGeom prst="rect">
            <a:avLst/>
          </a:prstGeom>
        </p:spPr>
      </p:pic>
      <p:sp>
        <p:nvSpPr>
          <p:cNvPr id="9" name="Text Placeholder 8">
            <a:extLst>
              <a:ext uri="{FF2B5EF4-FFF2-40B4-BE49-F238E27FC236}">
                <a16:creationId xmlns:a16="http://schemas.microsoft.com/office/drawing/2014/main" id="{F74FBDE7-B47D-8BF8-BA66-DA47D6EE030D}"/>
              </a:ext>
            </a:extLst>
          </p:cNvPr>
          <p:cNvSpPr>
            <a:spLocks noGrp="1"/>
          </p:cNvSpPr>
          <p:nvPr>
            <p:ph type="body" sz="quarter" idx="13"/>
          </p:nvPr>
        </p:nvSpPr>
        <p:spPr>
          <a:xfrm>
            <a:off x="8623879" y="5628754"/>
            <a:ext cx="2909801" cy="851417"/>
          </a:xfrm>
        </p:spPr>
        <p:txBody>
          <a:bodyPr>
            <a:normAutofit/>
          </a:bodyPr>
          <a:lstStyle/>
          <a:p>
            <a:pPr marL="0" indent="0">
              <a:buNone/>
            </a:pPr>
            <a:r>
              <a:rPr lang="en-US" sz="2000" i="1" kern="1400" dirty="0">
                <a:solidFill>
                  <a:srgbClr val="000000"/>
                </a:solidFill>
                <a:latin typeface="+mn-lt"/>
              </a:rPr>
              <a:t>Nakamura et al, </a:t>
            </a:r>
          </a:p>
          <a:p>
            <a:pPr marL="0" indent="0">
              <a:buNone/>
            </a:pPr>
            <a:r>
              <a:rPr lang="en-US" sz="2000" i="1" kern="1400" dirty="0">
                <a:solidFill>
                  <a:srgbClr val="000000"/>
                </a:solidFill>
                <a:latin typeface="+mn-lt"/>
              </a:rPr>
              <a:t>MNRAS 161, 3296 (2016)</a:t>
            </a:r>
            <a:endParaRPr lang="en-US" sz="2000" i="1" dirty="0">
              <a:latin typeface="+mn-lt"/>
            </a:endParaRPr>
          </a:p>
        </p:txBody>
      </p:sp>
      <p:pic>
        <p:nvPicPr>
          <p:cNvPr id="2" name="Picture 1">
            <a:extLst>
              <a:ext uri="{FF2B5EF4-FFF2-40B4-BE49-F238E27FC236}">
                <a16:creationId xmlns:a16="http://schemas.microsoft.com/office/drawing/2014/main" id="{6BD76BCC-F09B-921D-DCDE-A7AD493D09EF}"/>
              </a:ext>
            </a:extLst>
          </p:cNvPr>
          <p:cNvPicPr>
            <a:picLocks noChangeAspect="1" noChangeArrowheads="1"/>
          </p:cNvPicPr>
          <p:nvPr/>
        </p:nvPicPr>
        <p:blipFill>
          <a:blip r:embed="rId3" cstate="print"/>
          <a:srcRect/>
          <a:stretch>
            <a:fillRect/>
          </a:stretch>
        </p:blipFill>
        <p:spPr bwMode="auto">
          <a:xfrm>
            <a:off x="10232569" y="274754"/>
            <a:ext cx="1698998" cy="1163637"/>
          </a:xfrm>
          <a:prstGeom prst="rect">
            <a:avLst/>
          </a:prstGeom>
          <a:noFill/>
          <a:ln w="9525">
            <a:noFill/>
            <a:miter lim="800000"/>
            <a:headEnd/>
            <a:tailEnd/>
          </a:ln>
        </p:spPr>
      </p:pic>
      <p:sp>
        <p:nvSpPr>
          <p:cNvPr id="3" name="Text Placeholder 8">
            <a:extLst>
              <a:ext uri="{FF2B5EF4-FFF2-40B4-BE49-F238E27FC236}">
                <a16:creationId xmlns:a16="http://schemas.microsoft.com/office/drawing/2014/main" id="{5B8A619C-00C0-7EB7-CAE9-EC03F18808BF}"/>
              </a:ext>
            </a:extLst>
          </p:cNvPr>
          <p:cNvSpPr txBox="1">
            <a:spLocks/>
          </p:cNvSpPr>
          <p:nvPr/>
        </p:nvSpPr>
        <p:spPr>
          <a:xfrm>
            <a:off x="178420" y="6054462"/>
            <a:ext cx="7731967" cy="977800"/>
          </a:xfrm>
          <a:prstGeom prst="rect">
            <a:avLst/>
          </a:prstGeom>
        </p:spPr>
        <p:txBody>
          <a:bodyPr>
            <a:normAutofit/>
          </a:bodyPr>
          <a:lstStyle>
            <a:lvl1pPr marL="228600" indent="-228600" algn="l" defTabSz="914400" rtl="0" eaLnBrk="1" latinLnBrk="0" hangingPunct="1">
              <a:lnSpc>
                <a:spcPct val="100000"/>
              </a:lnSpc>
              <a:spcBef>
                <a:spcPts val="0"/>
              </a:spcBef>
              <a:spcAft>
                <a:spcPts val="0"/>
              </a:spcAft>
              <a:buSzPct val="100000"/>
              <a:buFont typeface="Arial" panose="020B0604020202020204" pitchFamily="34" charset="0"/>
              <a:buChar char="•"/>
              <a:defRPr sz="30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kern="1400" dirty="0">
                <a:solidFill>
                  <a:srgbClr val="000000"/>
                </a:solidFill>
                <a:latin typeface="+mn-lt"/>
              </a:rPr>
              <a:t>Galactic Supernova Rate is 1</a:t>
            </a:r>
            <a:r>
              <a:rPr lang="en-US" sz="2400" kern="1400" dirty="0">
                <a:latin typeface="+mn-lt"/>
              </a:rPr>
              <a:t>.6 </a:t>
            </a:r>
            <a:r>
              <a:rPr lang="en-US" sz="2400" dirty="0">
                <a:latin typeface="+mn-lt"/>
                <a:sym typeface="Symbol" pitchFamily="18" charset="2"/>
              </a:rPr>
              <a:t> 0.5 per Century</a:t>
            </a:r>
          </a:p>
          <a:p>
            <a:pPr marL="0" indent="0">
              <a:buNone/>
            </a:pPr>
            <a:r>
              <a:rPr lang="en-US" sz="1700" i="1" dirty="0"/>
              <a:t>	Rozwadowska, </a:t>
            </a:r>
            <a:r>
              <a:rPr lang="en-US" sz="1700" i="1" dirty="0" err="1"/>
              <a:t>Vissani</a:t>
            </a:r>
            <a:r>
              <a:rPr lang="en-US" sz="1700" i="1" dirty="0"/>
              <a:t>, &amp; </a:t>
            </a:r>
            <a:r>
              <a:rPr lang="en-US" sz="1700" i="1" dirty="0" err="1"/>
              <a:t>Cappellaro</a:t>
            </a:r>
            <a:r>
              <a:rPr lang="en-US" sz="1700" i="1" dirty="0"/>
              <a:t>, New. Astron. 83, 101498 (2020)</a:t>
            </a:r>
          </a:p>
          <a:p>
            <a:pPr marL="0" indent="0">
              <a:buNone/>
            </a:pPr>
            <a:endParaRPr lang="en-US" sz="2400" dirty="0">
              <a:latin typeface="+mn-lt"/>
            </a:endParaRPr>
          </a:p>
        </p:txBody>
      </p:sp>
      <p:sp>
        <p:nvSpPr>
          <p:cNvPr id="5" name="Slide Number Placeholder 4">
            <a:extLst>
              <a:ext uri="{FF2B5EF4-FFF2-40B4-BE49-F238E27FC236}">
                <a16:creationId xmlns:a16="http://schemas.microsoft.com/office/drawing/2014/main" id="{3A88B106-FBCC-5AEB-784F-230E75B2EAF4}"/>
              </a:ext>
            </a:extLst>
          </p:cNvPr>
          <p:cNvSpPr>
            <a:spLocks noGrp="1"/>
          </p:cNvSpPr>
          <p:nvPr>
            <p:ph type="sldNum" sz="quarter" idx="4"/>
          </p:nvPr>
        </p:nvSpPr>
        <p:spPr/>
        <p:txBody>
          <a:bodyPr/>
          <a:lstStyle/>
          <a:p>
            <a:fld id="{86CB4B4D-7CA3-9044-876B-883B54F8677D}" type="slidenum">
              <a:rPr lang="en-CA" smtClean="0"/>
              <a:pPr/>
              <a:t>5</a:t>
            </a:fld>
            <a:endParaRPr lang="en-CA" b="1" dirty="0"/>
          </a:p>
        </p:txBody>
      </p:sp>
      <p:sp>
        <p:nvSpPr>
          <p:cNvPr id="6" name="Rectangle 5">
            <a:extLst>
              <a:ext uri="{FF2B5EF4-FFF2-40B4-BE49-F238E27FC236}">
                <a16:creationId xmlns:a16="http://schemas.microsoft.com/office/drawing/2014/main" id="{2909F761-EB55-9806-36DE-71C0BFCDBC70}"/>
              </a:ext>
            </a:extLst>
          </p:cNvPr>
          <p:cNvSpPr/>
          <p:nvPr/>
        </p:nvSpPr>
        <p:spPr>
          <a:xfrm>
            <a:off x="6096000" y="1740665"/>
            <a:ext cx="1814387" cy="528810"/>
          </a:xfrm>
          <a:prstGeom prst="rect">
            <a:avLst/>
          </a:prstGeom>
          <a:no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38A690-9736-EB1D-EA08-B381BE4BB6EC}"/>
              </a:ext>
            </a:extLst>
          </p:cNvPr>
          <p:cNvSpPr/>
          <p:nvPr/>
        </p:nvSpPr>
        <p:spPr>
          <a:xfrm>
            <a:off x="155276" y="6043799"/>
            <a:ext cx="6322642" cy="447389"/>
          </a:xfrm>
          <a:prstGeom prst="rect">
            <a:avLst/>
          </a:prstGeom>
          <a:no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326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51B50-E4B4-6521-2D4C-0EEEC72CE142}"/>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7F676984-79E0-16B3-CE01-E73D1B375E14}"/>
              </a:ext>
            </a:extLst>
          </p:cNvPr>
          <p:cNvSpPr>
            <a:spLocks noGrp="1"/>
          </p:cNvSpPr>
          <p:nvPr>
            <p:ph type="body" sz="quarter" idx="10"/>
          </p:nvPr>
        </p:nvSpPr>
        <p:spPr>
          <a:xfrm>
            <a:off x="402625" y="552091"/>
            <a:ext cx="8387692" cy="892330"/>
          </a:xfrm>
        </p:spPr>
        <p:txBody>
          <a:bodyPr>
            <a:normAutofit/>
          </a:bodyPr>
          <a:lstStyle/>
          <a:p>
            <a:r>
              <a:rPr lang="en-US" dirty="0"/>
              <a:t>Flavour Complementarity</a:t>
            </a:r>
          </a:p>
        </p:txBody>
      </p:sp>
      <p:pic>
        <p:nvPicPr>
          <p:cNvPr id="2" name="Picture 1">
            <a:extLst>
              <a:ext uri="{FF2B5EF4-FFF2-40B4-BE49-F238E27FC236}">
                <a16:creationId xmlns:a16="http://schemas.microsoft.com/office/drawing/2014/main" id="{37712AD6-1A68-07D3-D0A3-86BFEE002F7D}"/>
              </a:ext>
            </a:extLst>
          </p:cNvPr>
          <p:cNvPicPr>
            <a:picLocks noChangeAspect="1" noChangeArrowheads="1"/>
          </p:cNvPicPr>
          <p:nvPr/>
        </p:nvPicPr>
        <p:blipFill>
          <a:blip r:embed="rId2" cstate="print"/>
          <a:srcRect/>
          <a:stretch>
            <a:fillRect/>
          </a:stretch>
        </p:blipFill>
        <p:spPr bwMode="auto">
          <a:xfrm>
            <a:off x="10232569" y="274754"/>
            <a:ext cx="1698998" cy="1163637"/>
          </a:xfrm>
          <a:prstGeom prst="rect">
            <a:avLst/>
          </a:prstGeom>
          <a:noFill/>
          <a:ln w="9525">
            <a:noFill/>
            <a:miter lim="800000"/>
            <a:headEnd/>
            <a:tailEnd/>
          </a:ln>
        </p:spPr>
      </p:pic>
      <p:pic>
        <p:nvPicPr>
          <p:cNvPr id="7" name="Picture 6">
            <a:extLst>
              <a:ext uri="{FF2B5EF4-FFF2-40B4-BE49-F238E27FC236}">
                <a16:creationId xmlns:a16="http://schemas.microsoft.com/office/drawing/2014/main" id="{F3FA6BFE-DE25-2B51-02F9-F7EF9AC07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193" y="1327175"/>
            <a:ext cx="9688814" cy="527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9FE9547-48B2-94E7-0E71-A55D35B4A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445" y="4095491"/>
            <a:ext cx="2639682" cy="256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9">
            <a:extLst>
              <a:ext uri="{FF2B5EF4-FFF2-40B4-BE49-F238E27FC236}">
                <a16:creationId xmlns:a16="http://schemas.microsoft.com/office/drawing/2014/main" id="{E935AA88-399E-1466-F397-5815A15C80BF}"/>
              </a:ext>
            </a:extLst>
          </p:cNvPr>
          <p:cNvSpPr txBox="1"/>
          <p:nvPr/>
        </p:nvSpPr>
        <p:spPr>
          <a:xfrm>
            <a:off x="2444740" y="5433830"/>
            <a:ext cx="954107" cy="461665"/>
          </a:xfrm>
          <a:prstGeom prst="rect">
            <a:avLst/>
          </a:prstGeom>
          <a:noFill/>
        </p:spPr>
        <p:txBody>
          <a:bodyPr wrap="none" lIns="91420" tIns="45711" rIns="91420" bIns="45711"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Symbol" panose="05050102010706020507" pitchFamily="18" charset="2"/>
              </a:rPr>
              <a:t>n</a:t>
            </a:r>
            <a:r>
              <a:rPr lang="en-US" baseline="-25000" dirty="0">
                <a:latin typeface="+mn-lt"/>
              </a:rPr>
              <a:t>e</a:t>
            </a:r>
            <a:r>
              <a:rPr lang="en-US" dirty="0">
                <a:latin typeface="+mn-lt"/>
              </a:rPr>
              <a:t> </a:t>
            </a:r>
            <a:r>
              <a:rPr lang="en-US" dirty="0">
                <a:cs typeface="Times New Roman" panose="02020603050405020304" pitchFamily="18" charset="0"/>
              </a:rPr>
              <a:t>CC</a:t>
            </a:r>
          </a:p>
        </p:txBody>
      </p:sp>
      <p:sp>
        <p:nvSpPr>
          <p:cNvPr id="13" name="TextBox 10">
            <a:extLst>
              <a:ext uri="{FF2B5EF4-FFF2-40B4-BE49-F238E27FC236}">
                <a16:creationId xmlns:a16="http://schemas.microsoft.com/office/drawing/2014/main" id="{9FD7C43F-6CE1-D0E4-22BD-E409CCA72D30}"/>
              </a:ext>
            </a:extLst>
          </p:cNvPr>
          <p:cNvSpPr txBox="1"/>
          <p:nvPr/>
        </p:nvSpPr>
        <p:spPr>
          <a:xfrm>
            <a:off x="1638301" y="3963024"/>
            <a:ext cx="518091" cy="369332"/>
          </a:xfrm>
          <a:prstGeom prst="rect">
            <a:avLst/>
          </a:prstGeom>
          <a:noFill/>
        </p:spPr>
        <p:txBody>
          <a:bodyPr wrap="none" lIns="91420" tIns="45711" rIns="91420" bIns="45711"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800" dirty="0">
                <a:latin typeface="+mn-lt"/>
              </a:rPr>
              <a:t>NC</a:t>
            </a:r>
          </a:p>
        </p:txBody>
      </p:sp>
      <p:sp>
        <p:nvSpPr>
          <p:cNvPr id="14" name="TextBox 12">
            <a:extLst>
              <a:ext uri="{FF2B5EF4-FFF2-40B4-BE49-F238E27FC236}">
                <a16:creationId xmlns:a16="http://schemas.microsoft.com/office/drawing/2014/main" id="{BD8A751B-3655-9DA6-1E23-0E75C6777A91}"/>
              </a:ext>
            </a:extLst>
          </p:cNvPr>
          <p:cNvSpPr txBox="1"/>
          <p:nvPr/>
        </p:nvSpPr>
        <p:spPr>
          <a:xfrm>
            <a:off x="2059404" y="3699228"/>
            <a:ext cx="954107" cy="461665"/>
          </a:xfrm>
          <a:prstGeom prst="rect">
            <a:avLst/>
          </a:prstGeom>
          <a:solidFill>
            <a:schemeClr val="bg1"/>
          </a:solidFill>
        </p:spPr>
        <p:txBody>
          <a:bodyPr wrap="none" lIns="91420" tIns="45711" rIns="91420" bIns="45711"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Symbol" panose="05050102010706020507" pitchFamily="18" charset="2"/>
              </a:rPr>
              <a:t>n</a:t>
            </a:r>
            <a:r>
              <a:rPr lang="en-US" baseline="-25000" dirty="0">
                <a:latin typeface="+mn-lt"/>
              </a:rPr>
              <a:t>e</a:t>
            </a:r>
            <a:r>
              <a:rPr lang="en-US" dirty="0">
                <a:latin typeface="+mn-lt"/>
              </a:rPr>
              <a:t> </a:t>
            </a:r>
            <a:r>
              <a:rPr lang="en-US" dirty="0">
                <a:cs typeface="Times New Roman" panose="02020603050405020304" pitchFamily="18" charset="0"/>
              </a:rPr>
              <a:t>CC</a:t>
            </a:r>
          </a:p>
        </p:txBody>
      </p:sp>
      <p:cxnSp>
        <p:nvCxnSpPr>
          <p:cNvPr id="15" name="Straight Connector 14">
            <a:extLst>
              <a:ext uri="{FF2B5EF4-FFF2-40B4-BE49-F238E27FC236}">
                <a16:creationId xmlns:a16="http://schemas.microsoft.com/office/drawing/2014/main" id="{C6FE7417-C07B-8A2A-1D50-8379553D69AC}"/>
              </a:ext>
            </a:extLst>
          </p:cNvPr>
          <p:cNvCxnSpPr/>
          <p:nvPr/>
        </p:nvCxnSpPr>
        <p:spPr bwMode="auto">
          <a:xfrm>
            <a:off x="2138378" y="3822907"/>
            <a:ext cx="259045" cy="0"/>
          </a:xfrm>
          <a:prstGeom prst="line">
            <a:avLst/>
          </a:prstGeom>
          <a:solidFill>
            <a:schemeClr val="accent1"/>
          </a:solidFill>
          <a:ln w="31750" cap="flat" cmpd="sng" algn="ctr">
            <a:solidFill>
              <a:schemeClr val="tx1"/>
            </a:solidFill>
            <a:prstDash val="solid"/>
            <a:round/>
            <a:headEnd type="none" w="sm" len="sm"/>
            <a:tailEnd type="none" w="sm" len="sm"/>
          </a:ln>
          <a:effectLst/>
        </p:spPr>
      </p:cxnSp>
      <p:sp>
        <p:nvSpPr>
          <p:cNvPr id="16" name="Curved Up Arrow 4">
            <a:extLst>
              <a:ext uri="{FF2B5EF4-FFF2-40B4-BE49-F238E27FC236}">
                <a16:creationId xmlns:a16="http://schemas.microsoft.com/office/drawing/2014/main" id="{CDEE5AAF-FF13-EAB8-97AE-6907D136C3C3}"/>
              </a:ext>
            </a:extLst>
          </p:cNvPr>
          <p:cNvSpPr/>
          <p:nvPr/>
        </p:nvSpPr>
        <p:spPr bwMode="auto">
          <a:xfrm rot="20228648">
            <a:off x="9318792" y="2956195"/>
            <a:ext cx="1068557" cy="461655"/>
          </a:xfrm>
          <a:prstGeom prst="curvedUpArrow">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20" tIns="45711" rIns="91420" bIns="45711" numCol="1" rtlCol="0" anchor="t" anchorCtr="0" compatLnSpc="1">
            <a:prstTxWarp prst="textNoShape">
              <a:avLst/>
            </a:prstTxWarp>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defTabSz="914210"/>
            <a:endParaRPr lang="en-US"/>
          </a:p>
        </p:txBody>
      </p:sp>
      <p:sp>
        <p:nvSpPr>
          <p:cNvPr id="17" name="TextBox 6">
            <a:extLst>
              <a:ext uri="{FF2B5EF4-FFF2-40B4-BE49-F238E27FC236}">
                <a16:creationId xmlns:a16="http://schemas.microsoft.com/office/drawing/2014/main" id="{5261CD0E-D57C-6F18-50A9-9296C8FB896E}"/>
              </a:ext>
            </a:extLst>
          </p:cNvPr>
          <p:cNvSpPr txBox="1"/>
          <p:nvPr/>
        </p:nvSpPr>
        <p:spPr>
          <a:xfrm>
            <a:off x="10612350" y="2967344"/>
            <a:ext cx="1450289" cy="923312"/>
          </a:xfrm>
          <a:prstGeom prst="rect">
            <a:avLst/>
          </a:prstGeom>
          <a:noFill/>
        </p:spPr>
        <p:txBody>
          <a:bodyPr wrap="square" lIns="91420" tIns="45711" rIns="91420" bIns="45711"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800" dirty="0">
                <a:solidFill>
                  <a:schemeClr val="accent6">
                    <a:lumMod val="50000"/>
                  </a:schemeClr>
                </a:solidFill>
                <a:latin typeface="+mn-lt"/>
              </a:rPr>
              <a:t>Strong threshold dependence</a:t>
            </a:r>
          </a:p>
        </p:txBody>
      </p:sp>
      <p:sp>
        <p:nvSpPr>
          <p:cNvPr id="18" name="Curved Up Arrow 15">
            <a:extLst>
              <a:ext uri="{FF2B5EF4-FFF2-40B4-BE49-F238E27FC236}">
                <a16:creationId xmlns:a16="http://schemas.microsoft.com/office/drawing/2014/main" id="{F588A777-851E-EB56-AA44-324AFDC7ED0C}"/>
              </a:ext>
            </a:extLst>
          </p:cNvPr>
          <p:cNvSpPr/>
          <p:nvPr/>
        </p:nvSpPr>
        <p:spPr bwMode="auto">
          <a:xfrm rot="3176724">
            <a:off x="1449045" y="5321037"/>
            <a:ext cx="1476201" cy="744991"/>
          </a:xfrm>
          <a:prstGeom prst="curvedUpArrow">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20" tIns="45711" rIns="91420" bIns="45711" numCol="1" rtlCol="0" anchor="t" anchorCtr="0" compatLnSpc="1">
            <a:prstTxWarp prst="textNoShape">
              <a:avLst/>
            </a:prstTxWarp>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defTabSz="914210"/>
            <a:endParaRPr lang="en-US"/>
          </a:p>
        </p:txBody>
      </p:sp>
      <p:sp>
        <p:nvSpPr>
          <p:cNvPr id="19" name="TextBox 17">
            <a:extLst>
              <a:ext uri="{FF2B5EF4-FFF2-40B4-BE49-F238E27FC236}">
                <a16:creationId xmlns:a16="http://schemas.microsoft.com/office/drawing/2014/main" id="{9719A509-CF68-4AB0-EA53-CBEDF9BDE083}"/>
              </a:ext>
            </a:extLst>
          </p:cNvPr>
          <p:cNvSpPr txBox="1"/>
          <p:nvPr/>
        </p:nvSpPr>
        <p:spPr>
          <a:xfrm>
            <a:off x="3895545" y="2279887"/>
            <a:ext cx="1069483" cy="369314"/>
          </a:xfrm>
          <a:prstGeom prst="rect">
            <a:avLst/>
          </a:prstGeom>
          <a:noFill/>
        </p:spPr>
        <p:txBody>
          <a:bodyPr wrap="none" lIns="91420" tIns="45711" rIns="91420" bIns="45711"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800" dirty="0">
                <a:solidFill>
                  <a:schemeClr val="accent1">
                    <a:lumMod val="50000"/>
                  </a:schemeClr>
                </a:solidFill>
                <a:latin typeface="+mn-lt"/>
              </a:rPr>
              <a:t>(w/o </a:t>
            </a:r>
            <a:r>
              <a:rPr lang="en-US" sz="1800" dirty="0" err="1">
                <a:solidFill>
                  <a:schemeClr val="accent1">
                    <a:lumMod val="50000"/>
                  </a:schemeClr>
                </a:solidFill>
                <a:latin typeface="+mn-lt"/>
              </a:rPr>
              <a:t>Gd</a:t>
            </a:r>
            <a:r>
              <a:rPr lang="en-US" sz="1800" dirty="0">
                <a:solidFill>
                  <a:schemeClr val="accent1">
                    <a:lumMod val="50000"/>
                  </a:schemeClr>
                </a:solidFill>
                <a:latin typeface="+mn-lt"/>
              </a:rPr>
              <a:t>)</a:t>
            </a:r>
          </a:p>
        </p:txBody>
      </p:sp>
      <p:sp>
        <p:nvSpPr>
          <p:cNvPr id="20" name="TextBox 16">
            <a:extLst>
              <a:ext uri="{FF2B5EF4-FFF2-40B4-BE49-F238E27FC236}">
                <a16:creationId xmlns:a16="http://schemas.microsoft.com/office/drawing/2014/main" id="{3F9BBA1D-055A-0702-9058-B9BB0A615760}"/>
              </a:ext>
            </a:extLst>
          </p:cNvPr>
          <p:cNvSpPr txBox="1"/>
          <p:nvPr/>
        </p:nvSpPr>
        <p:spPr>
          <a:xfrm>
            <a:off x="62973" y="4695175"/>
            <a:ext cx="1484378" cy="1477309"/>
          </a:xfrm>
          <a:prstGeom prst="rect">
            <a:avLst/>
          </a:prstGeom>
          <a:noFill/>
        </p:spPr>
        <p:txBody>
          <a:bodyPr wrap="square" lIns="91420" tIns="45711" rIns="91420" bIns="45711"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800" dirty="0">
                <a:solidFill>
                  <a:srgbClr val="C00000"/>
                </a:solidFill>
                <a:latin typeface="+mn-lt"/>
              </a:rPr>
              <a:t>Low thresholds see NC </a:t>
            </a:r>
            <a:br>
              <a:rPr lang="en-US" sz="1800" dirty="0">
                <a:solidFill>
                  <a:srgbClr val="C00000"/>
                </a:solidFill>
                <a:latin typeface="+mn-lt"/>
              </a:rPr>
            </a:br>
            <a:r>
              <a:rPr lang="en-US" sz="1800" dirty="0">
                <a:solidFill>
                  <a:srgbClr val="C00000"/>
                </a:solidFill>
                <a:latin typeface="+mn-lt"/>
              </a:rPr>
              <a:t>coherent scattering</a:t>
            </a:r>
          </a:p>
        </p:txBody>
      </p:sp>
      <p:grpSp>
        <p:nvGrpSpPr>
          <p:cNvPr id="21" name="Group 20">
            <a:extLst>
              <a:ext uri="{FF2B5EF4-FFF2-40B4-BE49-F238E27FC236}">
                <a16:creationId xmlns:a16="http://schemas.microsoft.com/office/drawing/2014/main" id="{44E8227D-CE33-780E-EF80-5B6C157B7594}"/>
              </a:ext>
            </a:extLst>
          </p:cNvPr>
          <p:cNvGrpSpPr>
            <a:grpSpLocks/>
          </p:cNvGrpSpPr>
          <p:nvPr/>
        </p:nvGrpSpPr>
        <p:grpSpPr bwMode="auto">
          <a:xfrm>
            <a:off x="4632630" y="5573955"/>
            <a:ext cx="3081091" cy="1224861"/>
            <a:chOff x="126" y="3072"/>
            <a:chExt cx="2514" cy="1109"/>
          </a:xfrm>
        </p:grpSpPr>
        <p:pic>
          <p:nvPicPr>
            <p:cNvPr id="22" name="Picture 21">
              <a:extLst>
                <a:ext uri="{FF2B5EF4-FFF2-40B4-BE49-F238E27FC236}">
                  <a16:creationId xmlns:a16="http://schemas.microsoft.com/office/drawing/2014/main" id="{258D9383-333A-9701-0800-7CE2FA3615C1}"/>
                </a:ext>
              </a:extLst>
            </p:cNvPr>
            <p:cNvPicPr>
              <a:picLocks noChangeAspect="1" noChangeArrowheads="1"/>
            </p:cNvPicPr>
            <p:nvPr/>
          </p:nvPicPr>
          <p:blipFill>
            <a:blip r:embed="rId5" cstate="print"/>
            <a:srcRect/>
            <a:stretch>
              <a:fillRect/>
            </a:stretch>
          </p:blipFill>
          <p:spPr bwMode="auto">
            <a:xfrm>
              <a:off x="576" y="3072"/>
              <a:ext cx="2064" cy="1101"/>
            </a:xfrm>
            <a:prstGeom prst="rect">
              <a:avLst/>
            </a:prstGeom>
            <a:noFill/>
            <a:ln w="63500" algn="ctr">
              <a:noFill/>
              <a:miter lim="800000"/>
              <a:headEnd/>
              <a:tailEnd/>
            </a:ln>
            <a:effectLst/>
          </p:spPr>
        </p:pic>
        <p:sp>
          <p:nvSpPr>
            <p:cNvPr id="23" name="Text Box 10">
              <a:extLst>
                <a:ext uri="{FF2B5EF4-FFF2-40B4-BE49-F238E27FC236}">
                  <a16:creationId xmlns:a16="http://schemas.microsoft.com/office/drawing/2014/main" id="{0869E861-E74F-F959-8F2E-CF6B7E28E58C}"/>
                </a:ext>
              </a:extLst>
            </p:cNvPr>
            <p:cNvSpPr txBox="1">
              <a:spLocks noChangeArrowheads="1"/>
            </p:cNvSpPr>
            <p:nvPr/>
          </p:nvSpPr>
          <p:spPr bwMode="auto">
            <a:xfrm>
              <a:off x="126" y="3094"/>
              <a:ext cx="435" cy="1087"/>
            </a:xfrm>
            <a:prstGeom prst="rect">
              <a:avLst/>
            </a:prstGeom>
            <a:noFill/>
            <a:ln w="9525">
              <a:noFill/>
              <a:miter lim="800000"/>
              <a:headEnd/>
              <a:tailEnd/>
            </a:ln>
            <a:effec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r>
                <a:rPr lang="en-US" sz="1600" dirty="0">
                  <a:solidFill>
                    <a:schemeClr val="accent5">
                      <a:lumMod val="50000"/>
                    </a:schemeClr>
                  </a:solidFill>
                  <a:latin typeface="Comic Sans MS" pitchFamily="66" charset="0"/>
                </a:rPr>
                <a:t>CC:</a:t>
              </a:r>
            </a:p>
            <a:p>
              <a:pPr algn="r"/>
              <a:endParaRPr lang="en-US" sz="1200" dirty="0">
                <a:solidFill>
                  <a:schemeClr val="accent2"/>
                </a:solidFill>
                <a:latin typeface="Comic Sans MS" pitchFamily="66" charset="0"/>
              </a:endParaRPr>
            </a:p>
            <a:p>
              <a:pPr algn="r"/>
              <a:endParaRPr lang="en-US" sz="1200" dirty="0">
                <a:solidFill>
                  <a:schemeClr val="accent2"/>
                </a:solidFill>
                <a:latin typeface="Comic Sans MS" pitchFamily="66" charset="0"/>
              </a:endParaRPr>
            </a:p>
            <a:p>
              <a:pPr algn="r"/>
              <a:r>
                <a:rPr lang="en-US" sz="1600" dirty="0">
                  <a:solidFill>
                    <a:schemeClr val="accent5">
                      <a:lumMod val="50000"/>
                    </a:schemeClr>
                  </a:solidFill>
                  <a:latin typeface="Comic Sans MS" pitchFamily="66" charset="0"/>
                </a:rPr>
                <a:t>NC:</a:t>
              </a:r>
            </a:p>
            <a:p>
              <a:pPr algn="r"/>
              <a:endParaRPr lang="en-US" sz="1600" dirty="0">
                <a:solidFill>
                  <a:schemeClr val="accent2"/>
                </a:solidFill>
                <a:latin typeface="Comic Sans MS" pitchFamily="66" charset="0"/>
              </a:endParaRPr>
            </a:p>
          </p:txBody>
        </p:sp>
      </p:grpSp>
      <p:sp>
        <p:nvSpPr>
          <p:cNvPr id="24" name="Slide Number Placeholder 23">
            <a:extLst>
              <a:ext uri="{FF2B5EF4-FFF2-40B4-BE49-F238E27FC236}">
                <a16:creationId xmlns:a16="http://schemas.microsoft.com/office/drawing/2014/main" id="{5D879B1C-DD42-D00A-B9E3-B9427F766904}"/>
              </a:ext>
            </a:extLst>
          </p:cNvPr>
          <p:cNvSpPr>
            <a:spLocks noGrp="1"/>
          </p:cNvSpPr>
          <p:nvPr>
            <p:ph type="sldNum" sz="quarter" idx="4"/>
          </p:nvPr>
        </p:nvSpPr>
        <p:spPr/>
        <p:txBody>
          <a:bodyPr/>
          <a:lstStyle/>
          <a:p>
            <a:fld id="{86CB4B4D-7CA3-9044-876B-883B54F8677D}" type="slidenum">
              <a:rPr lang="en-CA" smtClean="0"/>
              <a:pPr/>
              <a:t>6</a:t>
            </a:fld>
            <a:endParaRPr lang="en-CA" b="1" dirty="0"/>
          </a:p>
        </p:txBody>
      </p:sp>
    </p:spTree>
    <p:extLst>
      <p:ext uri="{BB962C8B-B14F-4D97-AF65-F5344CB8AC3E}">
        <p14:creationId xmlns:p14="http://schemas.microsoft.com/office/powerpoint/2010/main" val="24974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A5003-6C7B-5D4A-AA96-2D5D8ADCC005}"/>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8ABEA2A2-B8F4-AC4D-5C21-9E73D7B91375}"/>
              </a:ext>
            </a:extLst>
          </p:cNvPr>
          <p:cNvSpPr>
            <a:spLocks noGrp="1"/>
          </p:cNvSpPr>
          <p:nvPr>
            <p:ph type="body" sz="quarter" idx="10"/>
          </p:nvPr>
        </p:nvSpPr>
        <p:spPr/>
        <p:txBody>
          <a:bodyPr/>
          <a:lstStyle/>
          <a:p>
            <a:r>
              <a:rPr lang="en-US" dirty="0"/>
              <a:t>HALO Details</a:t>
            </a:r>
          </a:p>
        </p:txBody>
      </p:sp>
      <p:sp>
        <p:nvSpPr>
          <p:cNvPr id="12" name="Text Placeholder 11">
            <a:extLst>
              <a:ext uri="{FF2B5EF4-FFF2-40B4-BE49-F238E27FC236}">
                <a16:creationId xmlns:a16="http://schemas.microsoft.com/office/drawing/2014/main" id="{EF0DA741-2FAA-BD72-840C-EEC8C89AFE39}"/>
              </a:ext>
            </a:extLst>
          </p:cNvPr>
          <p:cNvSpPr>
            <a:spLocks noGrp="1"/>
          </p:cNvSpPr>
          <p:nvPr>
            <p:ph type="body" sz="quarter" idx="13"/>
          </p:nvPr>
        </p:nvSpPr>
        <p:spPr>
          <a:xfrm>
            <a:off x="6423722" y="1722267"/>
            <a:ext cx="4935537" cy="5015883"/>
          </a:xfrm>
        </p:spPr>
        <p:txBody>
          <a:bodyPr>
            <a:normAutofit fontScale="77500" lnSpcReduction="20000"/>
          </a:bodyPr>
          <a:lstStyle/>
          <a:p>
            <a:r>
              <a:rPr lang="en-CA" sz="3200" dirty="0"/>
              <a:t>Re-using SNO’s “NCD” </a:t>
            </a:r>
            <a:r>
              <a:rPr lang="en-CA" sz="3200" baseline="30000" dirty="0"/>
              <a:t>3</a:t>
            </a:r>
            <a:r>
              <a:rPr lang="en-CA" sz="3200" dirty="0"/>
              <a:t>He proportional counters</a:t>
            </a:r>
          </a:p>
          <a:p>
            <a:r>
              <a:rPr lang="en-CA" sz="3200" dirty="0"/>
              <a:t>5 cm diameter x 3m and 2.5m in length, ultra-pure CVD Ni tube (600 micron wall thickness)</a:t>
            </a:r>
          </a:p>
          <a:p>
            <a:r>
              <a:rPr lang="en-CA" sz="3200" dirty="0"/>
              <a:t>2.5 atm (85% </a:t>
            </a:r>
            <a:r>
              <a:rPr lang="en-CA" sz="3200" baseline="30000" dirty="0"/>
              <a:t>3</a:t>
            </a:r>
            <a:r>
              <a:rPr lang="en-CA" sz="3200" dirty="0"/>
              <a:t>He, 15% CF</a:t>
            </a:r>
            <a:r>
              <a:rPr lang="en-CA" sz="3200" baseline="-25000" dirty="0"/>
              <a:t>4</a:t>
            </a:r>
            <a:r>
              <a:rPr lang="en-CA" sz="3200" dirty="0"/>
              <a:t>, by pressure)</a:t>
            </a:r>
          </a:p>
          <a:p>
            <a:r>
              <a:rPr lang="en-CA" sz="3200" dirty="0"/>
              <a:t>Four detectors with HDPE moderator tubes in each of 32 columns of lead rings</a:t>
            </a:r>
          </a:p>
          <a:p>
            <a:r>
              <a:rPr lang="en-CA" sz="3200" dirty="0"/>
              <a:t>128 counters (368 m) paired for 64 channels of readout</a:t>
            </a:r>
          </a:p>
          <a:p>
            <a:r>
              <a:rPr lang="en-CA" sz="3200" dirty="0"/>
              <a:t>Roughly 12” of water as reflector/shielding around sides</a:t>
            </a:r>
          </a:p>
          <a:p>
            <a:r>
              <a:rPr lang="en-CA" sz="3200" dirty="0"/>
              <a:t>79 tonnes of lead</a:t>
            </a:r>
          </a:p>
          <a:p>
            <a:endParaRPr lang="en-US" dirty="0"/>
          </a:p>
        </p:txBody>
      </p:sp>
      <p:sp>
        <p:nvSpPr>
          <p:cNvPr id="3" name="Slide Number Placeholder 2">
            <a:extLst>
              <a:ext uri="{FF2B5EF4-FFF2-40B4-BE49-F238E27FC236}">
                <a16:creationId xmlns:a16="http://schemas.microsoft.com/office/drawing/2014/main" id="{446D0B9E-C466-B757-6F32-16B4B018BFE0}"/>
              </a:ext>
            </a:extLst>
          </p:cNvPr>
          <p:cNvSpPr>
            <a:spLocks noGrp="1"/>
          </p:cNvSpPr>
          <p:nvPr>
            <p:ph type="sldNum" sz="quarter" idx="4"/>
          </p:nvPr>
        </p:nvSpPr>
        <p:spPr/>
        <p:txBody>
          <a:bodyPr/>
          <a:lstStyle/>
          <a:p>
            <a:fld id="{86CB4B4D-7CA3-9044-876B-883B54F8677D}" type="slidenum">
              <a:rPr lang="en-CA" smtClean="0"/>
              <a:pPr/>
              <a:t>7</a:t>
            </a:fld>
            <a:endParaRPr lang="en-CA" b="1" dirty="0"/>
          </a:p>
        </p:txBody>
      </p:sp>
      <p:pic>
        <p:nvPicPr>
          <p:cNvPr id="4" name="Picture 3">
            <a:extLst>
              <a:ext uri="{FF2B5EF4-FFF2-40B4-BE49-F238E27FC236}">
                <a16:creationId xmlns:a16="http://schemas.microsoft.com/office/drawing/2014/main" id="{CE5881ED-C131-D758-9F4E-F828E2BCC378}"/>
              </a:ext>
            </a:extLst>
          </p:cNvPr>
          <p:cNvPicPr>
            <a:picLocks noChangeAspect="1"/>
          </p:cNvPicPr>
          <p:nvPr/>
        </p:nvPicPr>
        <p:blipFill>
          <a:blip r:embed="rId2"/>
          <a:srcRect l="13026" t="119" r="13730" b="-7566"/>
          <a:stretch>
            <a:fillRect/>
          </a:stretch>
        </p:blipFill>
        <p:spPr>
          <a:xfrm>
            <a:off x="0" y="0"/>
            <a:ext cx="5943600" cy="7403977"/>
          </a:xfrm>
          <a:prstGeom prst="rect">
            <a:avLst/>
          </a:prstGeom>
        </p:spPr>
      </p:pic>
      <p:pic>
        <p:nvPicPr>
          <p:cNvPr id="5" name="Picture 4">
            <a:extLst>
              <a:ext uri="{FF2B5EF4-FFF2-40B4-BE49-F238E27FC236}">
                <a16:creationId xmlns:a16="http://schemas.microsoft.com/office/drawing/2014/main" id="{80E98F34-AB2E-96B4-B820-97AF29A9606C}"/>
              </a:ext>
            </a:extLst>
          </p:cNvPr>
          <p:cNvPicPr>
            <a:picLocks noChangeAspect="1"/>
          </p:cNvPicPr>
          <p:nvPr/>
        </p:nvPicPr>
        <p:blipFill>
          <a:blip r:embed="rId3"/>
          <a:srcRect l="-1" r="22264" b="729"/>
          <a:stretch>
            <a:fillRect/>
          </a:stretch>
        </p:blipFill>
        <p:spPr>
          <a:xfrm>
            <a:off x="-1031441" y="-73515"/>
            <a:ext cx="7315200" cy="6949440"/>
          </a:xfrm>
          <a:prstGeom prst="rect">
            <a:avLst/>
          </a:prstGeom>
        </p:spPr>
      </p:pic>
      <p:pic>
        <p:nvPicPr>
          <p:cNvPr id="6" name="Picture 5">
            <a:extLst>
              <a:ext uri="{FF2B5EF4-FFF2-40B4-BE49-F238E27FC236}">
                <a16:creationId xmlns:a16="http://schemas.microsoft.com/office/drawing/2014/main" id="{040CBA50-7787-7F9B-4A0D-024997057EF9}"/>
              </a:ext>
            </a:extLst>
          </p:cNvPr>
          <p:cNvPicPr>
            <a:picLocks noChangeAspect="1" noChangeArrowheads="1"/>
          </p:cNvPicPr>
          <p:nvPr/>
        </p:nvPicPr>
        <p:blipFill>
          <a:blip r:embed="rId4" cstate="print"/>
          <a:srcRect/>
          <a:stretch>
            <a:fillRect/>
          </a:stretch>
        </p:blipFill>
        <p:spPr bwMode="auto">
          <a:xfrm>
            <a:off x="10232569" y="274754"/>
            <a:ext cx="1698998" cy="1163637"/>
          </a:xfrm>
          <a:prstGeom prst="rect">
            <a:avLst/>
          </a:prstGeom>
          <a:noFill/>
          <a:ln w="9525">
            <a:noFill/>
            <a:miter lim="800000"/>
            <a:headEnd/>
            <a:tailEnd/>
          </a:ln>
        </p:spPr>
      </p:pic>
    </p:spTree>
    <p:extLst>
      <p:ext uri="{BB962C8B-B14F-4D97-AF65-F5344CB8AC3E}">
        <p14:creationId xmlns:p14="http://schemas.microsoft.com/office/powerpoint/2010/main" val="204582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A74F9-2223-E3A7-ABBB-3584B3AFA53B}"/>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0415BC46-3305-DA03-7089-5E60DF0E1867}"/>
              </a:ext>
            </a:extLst>
          </p:cNvPr>
          <p:cNvSpPr>
            <a:spLocks noGrp="1"/>
          </p:cNvSpPr>
          <p:nvPr>
            <p:ph type="body" sz="quarter" idx="10"/>
          </p:nvPr>
        </p:nvSpPr>
        <p:spPr>
          <a:xfrm>
            <a:off x="402625" y="552091"/>
            <a:ext cx="8387692" cy="892330"/>
          </a:xfrm>
        </p:spPr>
        <p:txBody>
          <a:bodyPr>
            <a:normAutofit/>
          </a:bodyPr>
          <a:lstStyle/>
          <a:p>
            <a:r>
              <a:rPr lang="en-US" baseline="30000" dirty="0"/>
              <a:t>3</a:t>
            </a:r>
            <a:r>
              <a:rPr lang="en-US" dirty="0"/>
              <a:t>He Proportional Tubes</a:t>
            </a:r>
          </a:p>
        </p:txBody>
      </p:sp>
      <p:pic>
        <p:nvPicPr>
          <p:cNvPr id="2" name="Picture 1">
            <a:extLst>
              <a:ext uri="{FF2B5EF4-FFF2-40B4-BE49-F238E27FC236}">
                <a16:creationId xmlns:a16="http://schemas.microsoft.com/office/drawing/2014/main" id="{F4BA79DA-D49C-8568-B4A1-0B7D219E6F64}"/>
              </a:ext>
            </a:extLst>
          </p:cNvPr>
          <p:cNvPicPr>
            <a:picLocks noChangeAspect="1" noChangeArrowheads="1"/>
          </p:cNvPicPr>
          <p:nvPr/>
        </p:nvPicPr>
        <p:blipFill>
          <a:blip r:embed="rId2" cstate="print"/>
          <a:srcRect/>
          <a:stretch>
            <a:fillRect/>
          </a:stretch>
        </p:blipFill>
        <p:spPr bwMode="auto">
          <a:xfrm>
            <a:off x="10232569" y="274754"/>
            <a:ext cx="1698998" cy="1163637"/>
          </a:xfrm>
          <a:prstGeom prst="rect">
            <a:avLst/>
          </a:prstGeom>
          <a:noFill/>
          <a:ln w="9525">
            <a:noFill/>
            <a:miter lim="800000"/>
            <a:headEnd/>
            <a:tailEnd/>
          </a:ln>
        </p:spPr>
      </p:pic>
      <p:sp>
        <p:nvSpPr>
          <p:cNvPr id="19" name="Slide Number Placeholder 18">
            <a:extLst>
              <a:ext uri="{FF2B5EF4-FFF2-40B4-BE49-F238E27FC236}">
                <a16:creationId xmlns:a16="http://schemas.microsoft.com/office/drawing/2014/main" id="{7B61FC05-7899-DC2B-5E8D-B5D8374DA22A}"/>
              </a:ext>
            </a:extLst>
          </p:cNvPr>
          <p:cNvSpPr>
            <a:spLocks noGrp="1"/>
          </p:cNvSpPr>
          <p:nvPr>
            <p:ph type="sldNum" sz="quarter" idx="4"/>
          </p:nvPr>
        </p:nvSpPr>
        <p:spPr/>
        <p:txBody>
          <a:bodyPr/>
          <a:lstStyle/>
          <a:p>
            <a:fld id="{86CB4B4D-7CA3-9044-876B-883B54F8677D}" type="slidenum">
              <a:rPr lang="en-CA" smtClean="0"/>
              <a:pPr/>
              <a:t>8</a:t>
            </a:fld>
            <a:endParaRPr lang="en-CA" b="1" dirty="0"/>
          </a:p>
        </p:txBody>
      </p:sp>
      <p:pic>
        <p:nvPicPr>
          <p:cNvPr id="20" name="Picture 19">
            <a:extLst>
              <a:ext uri="{FF2B5EF4-FFF2-40B4-BE49-F238E27FC236}">
                <a16:creationId xmlns:a16="http://schemas.microsoft.com/office/drawing/2014/main" id="{C8328F36-6154-E8C6-A979-E92574678D56}"/>
              </a:ext>
            </a:extLst>
          </p:cNvPr>
          <p:cNvPicPr>
            <a:picLocks noChangeAspect="1"/>
          </p:cNvPicPr>
          <p:nvPr/>
        </p:nvPicPr>
        <p:blipFill>
          <a:blip r:embed="rId3"/>
          <a:stretch>
            <a:fillRect/>
          </a:stretch>
        </p:blipFill>
        <p:spPr>
          <a:xfrm>
            <a:off x="1906408" y="4187118"/>
            <a:ext cx="4443290" cy="2511122"/>
          </a:xfrm>
          <a:prstGeom prst="rect">
            <a:avLst/>
          </a:prstGeom>
        </p:spPr>
      </p:pic>
      <p:pic>
        <p:nvPicPr>
          <p:cNvPr id="21" name="Picture 20">
            <a:extLst>
              <a:ext uri="{FF2B5EF4-FFF2-40B4-BE49-F238E27FC236}">
                <a16:creationId xmlns:a16="http://schemas.microsoft.com/office/drawing/2014/main" id="{BD8FE1B1-7ACF-227E-2F06-1E857B6FAD4D}"/>
              </a:ext>
            </a:extLst>
          </p:cNvPr>
          <p:cNvPicPr>
            <a:picLocks noChangeAspect="1"/>
          </p:cNvPicPr>
          <p:nvPr/>
        </p:nvPicPr>
        <p:blipFill>
          <a:blip r:embed="rId4"/>
          <a:stretch>
            <a:fillRect/>
          </a:stretch>
        </p:blipFill>
        <p:spPr>
          <a:xfrm>
            <a:off x="7990172" y="5606834"/>
            <a:ext cx="3965515" cy="547428"/>
          </a:xfrm>
          <a:prstGeom prst="rect">
            <a:avLst/>
          </a:prstGeom>
        </p:spPr>
      </p:pic>
      <p:pic>
        <p:nvPicPr>
          <p:cNvPr id="22" name="Picture 21">
            <a:extLst>
              <a:ext uri="{FF2B5EF4-FFF2-40B4-BE49-F238E27FC236}">
                <a16:creationId xmlns:a16="http://schemas.microsoft.com/office/drawing/2014/main" id="{E0D886B7-ED96-C4CD-0D99-6AD9E5A7D1F8}"/>
              </a:ext>
            </a:extLst>
          </p:cNvPr>
          <p:cNvPicPr>
            <a:picLocks noChangeAspect="1"/>
          </p:cNvPicPr>
          <p:nvPr/>
        </p:nvPicPr>
        <p:blipFill>
          <a:blip r:embed="rId5"/>
          <a:stretch>
            <a:fillRect/>
          </a:stretch>
        </p:blipFill>
        <p:spPr>
          <a:xfrm>
            <a:off x="7990172" y="1287532"/>
            <a:ext cx="2809875" cy="4067175"/>
          </a:xfrm>
          <a:prstGeom prst="rect">
            <a:avLst/>
          </a:prstGeom>
        </p:spPr>
      </p:pic>
      <p:cxnSp>
        <p:nvCxnSpPr>
          <p:cNvPr id="23" name="Straight Arrow Connector 22">
            <a:extLst>
              <a:ext uri="{FF2B5EF4-FFF2-40B4-BE49-F238E27FC236}">
                <a16:creationId xmlns:a16="http://schemas.microsoft.com/office/drawing/2014/main" id="{628D04FB-E1EA-7346-92A1-D071B5CB75D0}"/>
              </a:ext>
            </a:extLst>
          </p:cNvPr>
          <p:cNvCxnSpPr>
            <a:cxnSpLocks/>
          </p:cNvCxnSpPr>
          <p:nvPr/>
        </p:nvCxnSpPr>
        <p:spPr>
          <a:xfrm flipH="1" flipV="1">
            <a:off x="9480430" y="4433977"/>
            <a:ext cx="220465" cy="13025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A5AF317-0C86-EFFF-7C26-FCE6CE366B21}"/>
              </a:ext>
            </a:extLst>
          </p:cNvPr>
          <p:cNvCxnSpPr>
            <a:cxnSpLocks/>
          </p:cNvCxnSpPr>
          <p:nvPr/>
        </p:nvCxnSpPr>
        <p:spPr>
          <a:xfrm flipH="1" flipV="1">
            <a:off x="9689616" y="2104845"/>
            <a:ext cx="542953" cy="35019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On prehent aped everio. Et audam voloreh enietusam fuga. Nequi con nobis doloressus et reribus qui dunti ium hiciatinias eictior emporiam, quis quis autecus, consed assinctur?…">
            <a:extLst>
              <a:ext uri="{FF2B5EF4-FFF2-40B4-BE49-F238E27FC236}">
                <a16:creationId xmlns:a16="http://schemas.microsoft.com/office/drawing/2014/main" id="{DBF3A707-919B-085C-9865-DA6C7AB2F6F0}"/>
              </a:ext>
            </a:extLst>
          </p:cNvPr>
          <p:cNvSpPr txBox="1">
            <a:spLocks/>
          </p:cNvSpPr>
          <p:nvPr/>
        </p:nvSpPr>
        <p:spPr>
          <a:xfrm>
            <a:off x="10699241" y="3465947"/>
            <a:ext cx="1065603" cy="76833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277812" marR="0" indent="-277812" algn="l" defTabSz="584200" rtl="0" latinLnBrk="0">
              <a:lnSpc>
                <a:spcPct val="120000"/>
              </a:lnSpc>
              <a:spcBef>
                <a:spcPts val="0"/>
              </a:spcBef>
              <a:spcAft>
                <a:spcPts val="0"/>
              </a:spcAft>
              <a:buClrTx/>
              <a:buSzPct val="8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1pPr>
            <a:lvl2pPr marL="7223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2pPr>
            <a:lvl3pPr marL="11668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3pPr>
            <a:lvl4pPr marL="16113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4pPr>
            <a:lvl5pPr marL="20558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5pPr>
            <a:lvl6pPr marL="25003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6pPr>
            <a:lvl7pPr marL="29448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7pPr>
            <a:lvl8pPr marL="33893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8pPr>
            <a:lvl9pPr marL="38338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9pPr>
          </a:lstStyle>
          <a:p>
            <a:pPr marL="0" marR="0" lvl="0" indent="0" algn="l" defTabSz="584200" rtl="0" eaLnBrk="1" fontAlgn="auto" latinLnBrk="0" hangingPunct="1">
              <a:lnSpc>
                <a:spcPct val="150000"/>
              </a:lnSpc>
              <a:spcBef>
                <a:spcPts val="600"/>
              </a:spcBef>
              <a:spcAft>
                <a:spcPts val="0"/>
              </a:spcAft>
              <a:buClr>
                <a:srgbClr val="00A2FF">
                  <a:hueOff val="48339"/>
                  <a:lumOff val="-12879"/>
                </a:srgbClr>
              </a:buClr>
              <a:buSzPct val="85000"/>
              <a:buNone/>
              <a:tabLst/>
              <a:defRPr sz="1600"/>
            </a:pPr>
            <a:r>
              <a:rPr lang="en-US" sz="1800" kern="0" dirty="0">
                <a:solidFill>
                  <a:schemeClr val="accent1"/>
                </a:solidFill>
              </a:rPr>
              <a:t>573 keV </a:t>
            </a:r>
          </a:p>
          <a:p>
            <a:pPr marL="0" marR="0" lvl="0" indent="0" algn="l" defTabSz="584200" rtl="0" eaLnBrk="1" fontAlgn="auto" latinLnBrk="0" hangingPunct="1">
              <a:lnSpc>
                <a:spcPct val="100000"/>
              </a:lnSpc>
              <a:spcAft>
                <a:spcPts val="0"/>
              </a:spcAft>
              <a:buClr>
                <a:srgbClr val="00A2FF">
                  <a:hueOff val="48339"/>
                  <a:lumOff val="-12879"/>
                </a:srgbClr>
              </a:buClr>
              <a:buSzPct val="85000"/>
              <a:buNone/>
              <a:tabLst/>
              <a:defRPr sz="1600"/>
            </a:pPr>
            <a:r>
              <a:rPr lang="en-US" sz="1800" kern="0" dirty="0">
                <a:solidFill>
                  <a:schemeClr val="accent1"/>
                </a:solidFill>
              </a:rPr>
              <a:t>= 900 ADC</a:t>
            </a:r>
            <a:endParaRPr kumimoji="0" lang="en-CA" sz="1800" b="0" i="0" u="none" strike="noStrike" kern="0" cap="none" spc="0" normalizeH="0" baseline="0" noProof="0" dirty="0">
              <a:ln>
                <a:noFill/>
              </a:ln>
              <a:solidFill>
                <a:schemeClr val="accent1"/>
              </a:solidFill>
              <a:effectLst/>
              <a:uLnTx/>
              <a:uFillTx/>
              <a:latin typeface="Muli Regular"/>
              <a:sym typeface="Muli Regular"/>
            </a:endParaRPr>
          </a:p>
        </p:txBody>
      </p:sp>
      <p:sp>
        <p:nvSpPr>
          <p:cNvPr id="30" name="On prehent aped everio. Et audam voloreh enietusam fuga. Nequi con nobis doloressus et reribus qui dunti ium hiciatinias eictior emporiam, quis quis autecus, consed assinctur?…">
            <a:extLst>
              <a:ext uri="{FF2B5EF4-FFF2-40B4-BE49-F238E27FC236}">
                <a16:creationId xmlns:a16="http://schemas.microsoft.com/office/drawing/2014/main" id="{967026C9-CC66-8C75-0996-195B8F951C37}"/>
              </a:ext>
            </a:extLst>
          </p:cNvPr>
          <p:cNvSpPr txBox="1">
            <a:spLocks/>
          </p:cNvSpPr>
          <p:nvPr/>
        </p:nvSpPr>
        <p:spPr>
          <a:xfrm>
            <a:off x="10799989" y="1690517"/>
            <a:ext cx="1065603" cy="76833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277812" marR="0" indent="-277812" algn="l" defTabSz="584200" rtl="0" latinLnBrk="0">
              <a:lnSpc>
                <a:spcPct val="120000"/>
              </a:lnSpc>
              <a:spcBef>
                <a:spcPts val="0"/>
              </a:spcBef>
              <a:spcAft>
                <a:spcPts val="0"/>
              </a:spcAft>
              <a:buClrTx/>
              <a:buSzPct val="8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1pPr>
            <a:lvl2pPr marL="7223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2pPr>
            <a:lvl3pPr marL="11668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3pPr>
            <a:lvl4pPr marL="16113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4pPr>
            <a:lvl5pPr marL="20558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5pPr>
            <a:lvl6pPr marL="25003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6pPr>
            <a:lvl7pPr marL="29448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7pPr>
            <a:lvl8pPr marL="33893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8pPr>
            <a:lvl9pPr marL="38338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9pPr>
          </a:lstStyle>
          <a:p>
            <a:pPr marL="0" marR="0" lvl="0" indent="0" algn="l" defTabSz="584200" rtl="0" eaLnBrk="1" fontAlgn="auto" latinLnBrk="0" hangingPunct="1">
              <a:lnSpc>
                <a:spcPct val="150000"/>
              </a:lnSpc>
              <a:spcBef>
                <a:spcPts val="600"/>
              </a:spcBef>
              <a:spcAft>
                <a:spcPts val="0"/>
              </a:spcAft>
              <a:buClr>
                <a:srgbClr val="00A2FF">
                  <a:hueOff val="48339"/>
                  <a:lumOff val="-12879"/>
                </a:srgbClr>
              </a:buClr>
              <a:buSzPct val="85000"/>
              <a:buNone/>
              <a:tabLst/>
              <a:defRPr sz="1600"/>
            </a:pPr>
            <a:r>
              <a:rPr lang="en-US" sz="1800" kern="0" dirty="0">
                <a:solidFill>
                  <a:srgbClr val="FF0000"/>
                </a:solidFill>
              </a:rPr>
              <a:t>191 keV </a:t>
            </a:r>
          </a:p>
          <a:p>
            <a:pPr marL="0" marR="0" lvl="0" indent="0" algn="l" defTabSz="584200" rtl="0" eaLnBrk="1" fontAlgn="auto" latinLnBrk="0" hangingPunct="1">
              <a:lnSpc>
                <a:spcPct val="100000"/>
              </a:lnSpc>
              <a:spcAft>
                <a:spcPts val="0"/>
              </a:spcAft>
              <a:buClr>
                <a:srgbClr val="00A2FF">
                  <a:hueOff val="48339"/>
                  <a:lumOff val="-12879"/>
                </a:srgbClr>
              </a:buClr>
              <a:buSzPct val="85000"/>
              <a:buNone/>
              <a:tabLst/>
              <a:defRPr sz="1600"/>
            </a:pPr>
            <a:r>
              <a:rPr lang="en-US" sz="1800" kern="0" dirty="0">
                <a:solidFill>
                  <a:srgbClr val="FF0000"/>
                </a:solidFill>
              </a:rPr>
              <a:t>= 300 ADC</a:t>
            </a:r>
            <a:endParaRPr kumimoji="0" lang="en-CA" sz="1800" b="0" i="0" u="none" strike="noStrike" kern="0" cap="none" spc="0" normalizeH="0" baseline="0" noProof="0" dirty="0">
              <a:ln>
                <a:noFill/>
              </a:ln>
              <a:solidFill>
                <a:srgbClr val="FF0000"/>
              </a:solidFill>
              <a:effectLst/>
              <a:uLnTx/>
              <a:uFillTx/>
              <a:latin typeface="Muli Regular"/>
              <a:sym typeface="Muli Regular"/>
            </a:endParaRPr>
          </a:p>
        </p:txBody>
      </p:sp>
      <p:sp>
        <p:nvSpPr>
          <p:cNvPr id="33" name="On prehent aped everio. Et audam voloreh enietusam fuga. Nequi con nobis doloressus et reribus qui dunti ium hiciatinias eictior emporiam, quis quis autecus, consed assinctur?…">
            <a:extLst>
              <a:ext uri="{FF2B5EF4-FFF2-40B4-BE49-F238E27FC236}">
                <a16:creationId xmlns:a16="http://schemas.microsoft.com/office/drawing/2014/main" id="{D09D5C1E-FA93-1730-8167-0450271361EA}"/>
              </a:ext>
            </a:extLst>
          </p:cNvPr>
          <p:cNvSpPr txBox="1">
            <a:spLocks/>
          </p:cNvSpPr>
          <p:nvPr/>
        </p:nvSpPr>
        <p:spPr>
          <a:xfrm>
            <a:off x="7015708" y="6189596"/>
            <a:ext cx="4777851" cy="45608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277812" marR="0" indent="-277812" algn="l" defTabSz="584200" rtl="0" latinLnBrk="0">
              <a:lnSpc>
                <a:spcPct val="120000"/>
              </a:lnSpc>
              <a:spcBef>
                <a:spcPts val="0"/>
              </a:spcBef>
              <a:spcAft>
                <a:spcPts val="0"/>
              </a:spcAft>
              <a:buClrTx/>
              <a:buSzPct val="8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1pPr>
            <a:lvl2pPr marL="7223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2pPr>
            <a:lvl3pPr marL="11668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3pPr>
            <a:lvl4pPr marL="16113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4pPr>
            <a:lvl5pPr marL="20558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5pPr>
            <a:lvl6pPr marL="25003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6pPr>
            <a:lvl7pPr marL="29448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7pPr>
            <a:lvl8pPr marL="33893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8pPr>
            <a:lvl9pPr marL="3833812" marR="0" indent="-277812" algn="l" defTabSz="584200" rtl="0" latinLnBrk="0">
              <a:lnSpc>
                <a:spcPct val="120000"/>
              </a:lnSpc>
              <a:spcBef>
                <a:spcPts val="0"/>
              </a:spcBef>
              <a:spcAft>
                <a:spcPts val="0"/>
              </a:spcAft>
              <a:buClrTx/>
              <a:buSzPct val="145000"/>
              <a:buFontTx/>
              <a:buChar char="•"/>
              <a:tabLst/>
              <a:defRPr sz="2000" b="0" i="0" u="none" strike="noStrike" cap="none" spc="0" baseline="0">
                <a:ln>
                  <a:noFill/>
                </a:ln>
                <a:solidFill>
                  <a:srgbClr val="000000"/>
                </a:solidFill>
                <a:uFillTx/>
                <a:latin typeface="Muli Regular"/>
                <a:ea typeface="Muli Regular"/>
                <a:cs typeface="Muli Regular"/>
                <a:sym typeface="Muli Regular"/>
              </a:defRPr>
            </a:lvl9pPr>
          </a:lstStyle>
          <a:p>
            <a:pPr marL="0" marR="0" lvl="0" indent="0" algn="l" defTabSz="584200" rtl="0" eaLnBrk="1" fontAlgn="auto" latinLnBrk="0" hangingPunct="1">
              <a:lnSpc>
                <a:spcPct val="150000"/>
              </a:lnSpc>
              <a:spcBef>
                <a:spcPts val="600"/>
              </a:spcBef>
              <a:spcAft>
                <a:spcPts val="0"/>
              </a:spcAft>
              <a:buClr>
                <a:srgbClr val="00A2FF">
                  <a:hueOff val="48339"/>
                  <a:lumOff val="-12879"/>
                </a:srgbClr>
              </a:buClr>
              <a:buSzPct val="85000"/>
              <a:buNone/>
              <a:tabLst/>
              <a:defRPr sz="1600"/>
            </a:pPr>
            <a:r>
              <a:rPr lang="fr-FR" sz="1600" i="1" dirty="0"/>
              <a:t>B. Beltran et al  New J. Phys. 13, 073006 (2011) </a:t>
            </a:r>
            <a:endParaRPr kumimoji="0" lang="en-CA" sz="1600" b="0" i="1" u="none" strike="noStrike" kern="0" cap="none" spc="0" normalizeH="0" baseline="0" noProof="0" dirty="0">
              <a:ln>
                <a:noFill/>
              </a:ln>
              <a:solidFill>
                <a:srgbClr val="000000"/>
              </a:solidFill>
              <a:effectLst/>
              <a:uLnTx/>
              <a:uFillTx/>
              <a:latin typeface="Muli Regular"/>
              <a:sym typeface="Muli Regular"/>
            </a:endParaRPr>
          </a:p>
        </p:txBody>
      </p:sp>
      <p:pic>
        <p:nvPicPr>
          <p:cNvPr id="35" name="Picture 34">
            <a:extLst>
              <a:ext uri="{FF2B5EF4-FFF2-40B4-BE49-F238E27FC236}">
                <a16:creationId xmlns:a16="http://schemas.microsoft.com/office/drawing/2014/main" id="{89929A72-E72D-07F1-CCDE-0232290060B8}"/>
              </a:ext>
            </a:extLst>
          </p:cNvPr>
          <p:cNvPicPr>
            <a:picLocks noChangeAspect="1"/>
          </p:cNvPicPr>
          <p:nvPr/>
        </p:nvPicPr>
        <p:blipFill>
          <a:blip r:embed="rId6"/>
          <a:srcRect t="14184" b="2245"/>
          <a:stretch>
            <a:fillRect/>
          </a:stretch>
        </p:blipFill>
        <p:spPr>
          <a:xfrm>
            <a:off x="1125352" y="1391059"/>
            <a:ext cx="3607868" cy="2560320"/>
          </a:xfrm>
          <a:prstGeom prst="rect">
            <a:avLst/>
          </a:prstGeom>
        </p:spPr>
      </p:pic>
      <p:grpSp>
        <p:nvGrpSpPr>
          <p:cNvPr id="3" name="Group 2">
            <a:extLst>
              <a:ext uri="{FF2B5EF4-FFF2-40B4-BE49-F238E27FC236}">
                <a16:creationId xmlns:a16="http://schemas.microsoft.com/office/drawing/2014/main" id="{E8BB9B42-E53E-3263-5483-3DD99C3D72E2}"/>
              </a:ext>
            </a:extLst>
          </p:cNvPr>
          <p:cNvGrpSpPr/>
          <p:nvPr/>
        </p:nvGrpSpPr>
        <p:grpSpPr>
          <a:xfrm>
            <a:off x="5331820" y="1177424"/>
            <a:ext cx="2506887" cy="2986916"/>
            <a:chOff x="5455947" y="699828"/>
            <a:chExt cx="2506887" cy="2986916"/>
          </a:xfrm>
        </p:grpSpPr>
        <p:grpSp>
          <p:nvGrpSpPr>
            <p:cNvPr id="34" name="Group 33">
              <a:extLst>
                <a:ext uri="{FF2B5EF4-FFF2-40B4-BE49-F238E27FC236}">
                  <a16:creationId xmlns:a16="http://schemas.microsoft.com/office/drawing/2014/main" id="{EC0BE490-96FA-DC18-2019-4B60440F774B}"/>
                </a:ext>
              </a:extLst>
            </p:cNvPr>
            <p:cNvGrpSpPr>
              <a:grpSpLocks noChangeAspect="1"/>
            </p:cNvGrpSpPr>
            <p:nvPr/>
          </p:nvGrpSpPr>
          <p:grpSpPr>
            <a:xfrm>
              <a:off x="5455947" y="1446745"/>
              <a:ext cx="2258634" cy="2239999"/>
              <a:chOff x="1355834" y="388883"/>
              <a:chExt cx="3065408" cy="3040117"/>
            </a:xfrm>
          </p:grpSpPr>
          <p:sp>
            <p:nvSpPr>
              <p:cNvPr id="25" name="Oval 24">
                <a:extLst>
                  <a:ext uri="{FF2B5EF4-FFF2-40B4-BE49-F238E27FC236}">
                    <a16:creationId xmlns:a16="http://schemas.microsoft.com/office/drawing/2014/main" id="{6FC569E4-D71C-82E6-22D5-ED4445D978D7}"/>
                  </a:ext>
                </a:extLst>
              </p:cNvPr>
              <p:cNvSpPr/>
              <p:nvPr/>
            </p:nvSpPr>
            <p:spPr>
              <a:xfrm>
                <a:off x="1355834" y="388883"/>
                <a:ext cx="3065408" cy="3040117"/>
              </a:xfrm>
              <a:prstGeom prst="ellipse">
                <a:avLst/>
              </a:prstGeom>
              <a:no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6" name="Straight Arrow Connector 25">
                <a:extLst>
                  <a:ext uri="{FF2B5EF4-FFF2-40B4-BE49-F238E27FC236}">
                    <a16:creationId xmlns:a16="http://schemas.microsoft.com/office/drawing/2014/main" id="{393534D0-10AB-53EA-EB0A-4064ED35ABAE}"/>
                  </a:ext>
                </a:extLst>
              </p:cNvPr>
              <p:cNvCxnSpPr>
                <a:cxnSpLocks/>
              </p:cNvCxnSpPr>
              <p:nvPr/>
            </p:nvCxnSpPr>
            <p:spPr>
              <a:xfrm flipH="1" flipV="1">
                <a:off x="2927500" y="945931"/>
                <a:ext cx="141521" cy="1677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CDC15BE-F18F-3F4B-CDEC-FFBF27D597AF}"/>
                  </a:ext>
                </a:extLst>
              </p:cNvPr>
              <p:cNvCxnSpPr>
                <a:cxnSpLocks/>
              </p:cNvCxnSpPr>
              <p:nvPr/>
            </p:nvCxnSpPr>
            <p:spPr>
              <a:xfrm>
                <a:off x="3079531" y="1109855"/>
                <a:ext cx="252248" cy="3090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2EE14B9A-55FF-4C1D-B046-2A9202C4A8B9}"/>
                  </a:ext>
                </a:extLst>
              </p:cNvPr>
              <p:cNvSpPr/>
              <p:nvPr/>
            </p:nvSpPr>
            <p:spPr>
              <a:xfrm flipV="1">
                <a:off x="2859634" y="1863222"/>
                <a:ext cx="57807" cy="45719"/>
              </a:xfrm>
              <a:prstGeom prst="ellipse">
                <a:avLst/>
              </a:prstGeom>
              <a:no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1" name="Straight Arrow Connector 30">
                <a:extLst>
                  <a:ext uri="{FF2B5EF4-FFF2-40B4-BE49-F238E27FC236}">
                    <a16:creationId xmlns:a16="http://schemas.microsoft.com/office/drawing/2014/main" id="{23CF46AB-CF9A-3928-4865-9212C26DD272}"/>
                  </a:ext>
                </a:extLst>
              </p:cNvPr>
              <p:cNvCxnSpPr>
                <a:cxnSpLocks/>
              </p:cNvCxnSpPr>
              <p:nvPr/>
            </p:nvCxnSpPr>
            <p:spPr>
              <a:xfrm>
                <a:off x="1623849" y="2772031"/>
                <a:ext cx="257503" cy="1175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F1834A2-C326-B5E5-7BB3-82FDA886A1F0}"/>
                  </a:ext>
                </a:extLst>
              </p:cNvPr>
              <p:cNvCxnSpPr>
                <a:cxnSpLocks/>
              </p:cNvCxnSpPr>
              <p:nvPr/>
            </p:nvCxnSpPr>
            <p:spPr>
              <a:xfrm flipV="1">
                <a:off x="4061939" y="2417379"/>
                <a:ext cx="52657" cy="4721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DB8FAFA4-C3B1-7EDD-1678-E047B787C423}"/>
                </a:ext>
              </a:extLst>
            </p:cNvPr>
            <p:cNvCxnSpPr>
              <a:cxnSpLocks/>
            </p:cNvCxnSpPr>
            <p:nvPr/>
          </p:nvCxnSpPr>
          <p:spPr>
            <a:xfrm flipV="1">
              <a:off x="5626264" y="699828"/>
              <a:ext cx="921656" cy="1269513"/>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5188E0B-96B5-DE32-204F-F655D746AD7B}"/>
                </a:ext>
              </a:extLst>
            </p:cNvPr>
            <p:cNvCxnSpPr>
              <a:cxnSpLocks/>
            </p:cNvCxnSpPr>
            <p:nvPr/>
          </p:nvCxnSpPr>
          <p:spPr>
            <a:xfrm flipV="1">
              <a:off x="7456292" y="2573485"/>
              <a:ext cx="506542" cy="709447"/>
            </a:xfrm>
            <a:prstGeom prst="line">
              <a:avLst/>
            </a:prstGeom>
            <a:ln w="254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62570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B332-CB2A-98AA-BCB2-2C271447432A}"/>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1705E858-BC64-9AA1-4419-71DDA0CDC1F4}"/>
              </a:ext>
            </a:extLst>
          </p:cNvPr>
          <p:cNvSpPr>
            <a:spLocks noGrp="1"/>
          </p:cNvSpPr>
          <p:nvPr>
            <p:ph type="body" sz="quarter" idx="10"/>
          </p:nvPr>
        </p:nvSpPr>
        <p:spPr>
          <a:xfrm>
            <a:off x="402625" y="552091"/>
            <a:ext cx="8387692" cy="892330"/>
          </a:xfrm>
        </p:spPr>
        <p:txBody>
          <a:bodyPr>
            <a:normAutofit/>
          </a:bodyPr>
          <a:lstStyle/>
          <a:p>
            <a:r>
              <a:rPr lang="en-US" dirty="0"/>
              <a:t>Electronics</a:t>
            </a:r>
          </a:p>
        </p:txBody>
      </p:sp>
      <p:pic>
        <p:nvPicPr>
          <p:cNvPr id="2" name="Picture 1">
            <a:extLst>
              <a:ext uri="{FF2B5EF4-FFF2-40B4-BE49-F238E27FC236}">
                <a16:creationId xmlns:a16="http://schemas.microsoft.com/office/drawing/2014/main" id="{4C6958EE-7643-192D-227D-D4D235C5B41D}"/>
              </a:ext>
            </a:extLst>
          </p:cNvPr>
          <p:cNvPicPr>
            <a:picLocks noChangeAspect="1" noChangeArrowheads="1"/>
          </p:cNvPicPr>
          <p:nvPr/>
        </p:nvPicPr>
        <p:blipFill>
          <a:blip r:embed="rId2" cstate="print"/>
          <a:srcRect/>
          <a:stretch>
            <a:fillRect/>
          </a:stretch>
        </p:blipFill>
        <p:spPr bwMode="auto">
          <a:xfrm>
            <a:off x="10232569" y="274754"/>
            <a:ext cx="1698998" cy="1163637"/>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C9E2909F-09A3-3141-CCDD-94AF8F8B1EF5}"/>
              </a:ext>
            </a:extLst>
          </p:cNvPr>
          <p:cNvSpPr>
            <a:spLocks noGrp="1"/>
          </p:cNvSpPr>
          <p:nvPr>
            <p:ph type="sldNum" sz="quarter" idx="4"/>
          </p:nvPr>
        </p:nvSpPr>
        <p:spPr/>
        <p:txBody>
          <a:bodyPr/>
          <a:lstStyle/>
          <a:p>
            <a:fld id="{86CB4B4D-7CA3-9044-876B-883B54F8677D}" type="slidenum">
              <a:rPr lang="en-CA" smtClean="0"/>
              <a:pPr/>
              <a:t>9</a:t>
            </a:fld>
            <a:endParaRPr lang="en-CA" b="1" dirty="0"/>
          </a:p>
        </p:txBody>
      </p:sp>
      <p:sp>
        <p:nvSpPr>
          <p:cNvPr id="5" name="On prehent aped everio. Et audam voloreh enietusam fuga. Nequi con nobis doloressus et reribus qui dunti ium hiciatinias eictior emporiam, quis quis autecus, consed ut assedi con peliquasse perat sitatiur assinctur?…">
            <a:extLst>
              <a:ext uri="{FF2B5EF4-FFF2-40B4-BE49-F238E27FC236}">
                <a16:creationId xmlns:a16="http://schemas.microsoft.com/office/drawing/2014/main" id="{A961A159-586F-F97E-A116-75605A62C1C5}"/>
              </a:ext>
            </a:extLst>
          </p:cNvPr>
          <p:cNvSpPr txBox="1">
            <a:spLocks noGrp="1"/>
          </p:cNvSpPr>
          <p:nvPr>
            <p:ph type="body" idx="13"/>
          </p:nvPr>
        </p:nvSpPr>
        <p:spPr>
          <a:xfrm>
            <a:off x="684612" y="1597981"/>
            <a:ext cx="6013071" cy="4707928"/>
          </a:xfrm>
          <a:prstGeom prst="rect">
            <a:avLst/>
          </a:prstGeom>
          <a:extLst>
            <a:ext uri="{C572A759-6A51-4108-AA02-DFA0A04FC94B}">
              <ma14:wrappingTextBoxFlag xmlns:ma14="http://schemas.microsoft.com/office/mac/drawingml/2011/main" xmlns="" val="1"/>
            </a:ext>
          </a:extLst>
        </p:spPr>
        <p:txBody>
          <a:bodyPr>
            <a:normAutofit/>
          </a:bodyPr>
          <a:lstStyle/>
          <a:p>
            <a:pPr marL="0" indent="0">
              <a:buNone/>
            </a:pPr>
            <a:r>
              <a:rPr lang="en-US" sz="2400" dirty="0"/>
              <a:t>Simple + Stable Readout:</a:t>
            </a:r>
          </a:p>
          <a:p>
            <a:r>
              <a:rPr lang="en-US" sz="2000" dirty="0"/>
              <a:t>AC Coupled pre-amplifiers on each channel</a:t>
            </a:r>
          </a:p>
          <a:p>
            <a:r>
              <a:rPr lang="en-US" sz="2000" dirty="0"/>
              <a:t>~2kV HV tuned to put peak at 1200 ADC counts</a:t>
            </a:r>
          </a:p>
          <a:p>
            <a:r>
              <a:rPr lang="en-US" sz="2000" dirty="0"/>
              <a:t>Discriminators set to detect 5 Hz of beta/gamma events total</a:t>
            </a:r>
          </a:p>
          <a:p>
            <a:r>
              <a:rPr lang="en-US" sz="2000" dirty="0"/>
              <a:t>Electronic calibration pulses injected at pre-amplifier on each channel every 4-8 hours</a:t>
            </a:r>
          </a:p>
          <a:p>
            <a:endParaRPr lang="en-US" sz="2000" dirty="0"/>
          </a:p>
          <a:p>
            <a:pPr marL="0" indent="0">
              <a:buNone/>
            </a:pPr>
            <a:r>
              <a:rPr lang="en-US" sz="2400" dirty="0"/>
              <a:t>Highly redundant system</a:t>
            </a:r>
            <a:r>
              <a:rPr lang="en-CA" sz="2400" dirty="0"/>
              <a:t>:</a:t>
            </a:r>
          </a:p>
          <a:p>
            <a:r>
              <a:rPr lang="en-CA" sz="2000" dirty="0"/>
              <a:t>2 DAQ machines trade off every 3 days (hot spare)</a:t>
            </a:r>
          </a:p>
          <a:p>
            <a:r>
              <a:rPr lang="en-CA" sz="2000" dirty="0"/>
              <a:t>Separate HV + ADCs for right and left halves</a:t>
            </a:r>
          </a:p>
          <a:p>
            <a:r>
              <a:rPr lang="en-CA" sz="2000" dirty="0"/>
              <a:t>Robust email alerts</a:t>
            </a:r>
          </a:p>
          <a:p>
            <a:r>
              <a:rPr lang="en-CA" sz="2000" dirty="0"/>
              <a:t>Monitoring shifts require 10 minutes/day</a:t>
            </a:r>
          </a:p>
          <a:p>
            <a:r>
              <a:rPr lang="en-CA" sz="2000" dirty="0"/>
              <a:t>95% of issues can be resolved remotely</a:t>
            </a:r>
            <a:endParaRPr lang="en-US" sz="2000" dirty="0"/>
          </a:p>
          <a:p>
            <a:endParaRPr lang="en-US" sz="2000" dirty="0"/>
          </a:p>
          <a:p>
            <a:endParaRPr lang="en-US" sz="2000" dirty="0"/>
          </a:p>
        </p:txBody>
      </p:sp>
      <p:grpSp>
        <p:nvGrpSpPr>
          <p:cNvPr id="7" name="Group 6">
            <a:extLst>
              <a:ext uri="{FF2B5EF4-FFF2-40B4-BE49-F238E27FC236}">
                <a16:creationId xmlns:a16="http://schemas.microsoft.com/office/drawing/2014/main" id="{350FEC89-8409-648A-8943-3EF17F2B2481}"/>
              </a:ext>
            </a:extLst>
          </p:cNvPr>
          <p:cNvGrpSpPr/>
          <p:nvPr/>
        </p:nvGrpSpPr>
        <p:grpSpPr>
          <a:xfrm>
            <a:off x="6697683" y="2275014"/>
            <a:ext cx="5157952" cy="3346165"/>
            <a:chOff x="3791596" y="2867654"/>
            <a:chExt cx="5157952" cy="3346165"/>
          </a:xfrm>
        </p:grpSpPr>
        <p:pic>
          <p:nvPicPr>
            <p:cNvPr id="9" name="Picture 8">
              <a:extLst>
                <a:ext uri="{FF2B5EF4-FFF2-40B4-BE49-F238E27FC236}">
                  <a16:creationId xmlns:a16="http://schemas.microsoft.com/office/drawing/2014/main" id="{623B61DB-6339-A6E6-24D4-53A23E031ADD}"/>
                </a:ext>
              </a:extLst>
            </p:cNvPr>
            <p:cNvPicPr>
              <a:picLocks noChangeAspect="1"/>
            </p:cNvPicPr>
            <p:nvPr/>
          </p:nvPicPr>
          <p:blipFill>
            <a:blip r:embed="rId3"/>
            <a:stretch>
              <a:fillRect/>
            </a:stretch>
          </p:blipFill>
          <p:spPr>
            <a:xfrm>
              <a:off x="4167001" y="3135070"/>
              <a:ext cx="4629763" cy="2801286"/>
            </a:xfrm>
            <a:prstGeom prst="rect">
              <a:avLst/>
            </a:prstGeom>
          </p:spPr>
        </p:pic>
        <p:grpSp>
          <p:nvGrpSpPr>
            <p:cNvPr id="10" name="Group 9">
              <a:extLst>
                <a:ext uri="{FF2B5EF4-FFF2-40B4-BE49-F238E27FC236}">
                  <a16:creationId xmlns:a16="http://schemas.microsoft.com/office/drawing/2014/main" id="{18ED1904-7A1C-54A0-CADC-2D94FD4C40B6}"/>
                </a:ext>
              </a:extLst>
            </p:cNvPr>
            <p:cNvGrpSpPr/>
            <p:nvPr/>
          </p:nvGrpSpPr>
          <p:grpSpPr>
            <a:xfrm>
              <a:off x="3791596" y="2867654"/>
              <a:ext cx="5157952" cy="3346165"/>
              <a:chOff x="3765718" y="2884906"/>
              <a:chExt cx="5157952" cy="3346165"/>
            </a:xfrm>
          </p:grpSpPr>
          <p:sp>
            <p:nvSpPr>
              <p:cNvPr id="11" name="TextBox 10">
                <a:extLst>
                  <a:ext uri="{FF2B5EF4-FFF2-40B4-BE49-F238E27FC236}">
                    <a16:creationId xmlns:a16="http://schemas.microsoft.com/office/drawing/2014/main" id="{52AB9937-4BD9-63B8-4520-E5C5EC3B2D07}"/>
                  </a:ext>
                </a:extLst>
              </p:cNvPr>
              <p:cNvSpPr txBox="1"/>
              <p:nvPr/>
            </p:nvSpPr>
            <p:spPr>
              <a:xfrm>
                <a:off x="7418718" y="5861739"/>
                <a:ext cx="1504952" cy="369332"/>
              </a:xfrm>
              <a:prstGeom prst="rect">
                <a:avLst/>
              </a:prstGeom>
              <a:noFill/>
            </p:spPr>
            <p:txBody>
              <a:bodyPr wrap="square" rtlCol="0">
                <a:spAutoFit/>
              </a:bodyPr>
              <a:lstStyle/>
              <a:p>
                <a:r>
                  <a:rPr lang="en-US" dirty="0"/>
                  <a:t>ADC Channel</a:t>
                </a:r>
              </a:p>
            </p:txBody>
          </p:sp>
          <p:sp>
            <p:nvSpPr>
              <p:cNvPr id="12" name="TextBox 11">
                <a:extLst>
                  <a:ext uri="{FF2B5EF4-FFF2-40B4-BE49-F238E27FC236}">
                    <a16:creationId xmlns:a16="http://schemas.microsoft.com/office/drawing/2014/main" id="{AF1B7C9A-121B-95D5-2B6A-AFB8638EC31F}"/>
                  </a:ext>
                </a:extLst>
              </p:cNvPr>
              <p:cNvSpPr txBox="1"/>
              <p:nvPr/>
            </p:nvSpPr>
            <p:spPr>
              <a:xfrm>
                <a:off x="3765718" y="2884906"/>
                <a:ext cx="461665" cy="1428304"/>
              </a:xfrm>
              <a:prstGeom prst="rect">
                <a:avLst/>
              </a:prstGeom>
              <a:noFill/>
            </p:spPr>
            <p:txBody>
              <a:bodyPr vert="vert270" wrap="square" rtlCol="0">
                <a:spAutoFit/>
              </a:bodyPr>
              <a:lstStyle/>
              <a:p>
                <a:r>
                  <a:rPr lang="en-US" dirty="0"/>
                  <a:t>Counts (AU)</a:t>
                </a:r>
              </a:p>
            </p:txBody>
          </p:sp>
          <p:sp>
            <p:nvSpPr>
              <p:cNvPr id="13" name="TextBox 12">
                <a:extLst>
                  <a:ext uri="{FF2B5EF4-FFF2-40B4-BE49-F238E27FC236}">
                    <a16:creationId xmlns:a16="http://schemas.microsoft.com/office/drawing/2014/main" id="{455B8D15-6B5A-66F8-348A-F80C8E2BBBF4}"/>
                  </a:ext>
                </a:extLst>
              </p:cNvPr>
              <p:cNvSpPr txBox="1"/>
              <p:nvPr/>
            </p:nvSpPr>
            <p:spPr>
              <a:xfrm>
                <a:off x="7591750" y="3866930"/>
                <a:ext cx="1125465" cy="477054"/>
              </a:xfrm>
              <a:prstGeom prst="rect">
                <a:avLst/>
              </a:prstGeom>
              <a:solidFill>
                <a:schemeClr val="bg1"/>
              </a:solidFill>
            </p:spPr>
            <p:txBody>
              <a:bodyPr wrap="square" rtlCol="0">
                <a:spAutoFit/>
              </a:bodyPr>
              <a:lstStyle/>
              <a:p>
                <a:pPr>
                  <a:lnSpc>
                    <a:spcPct val="150000"/>
                  </a:lnSpc>
                </a:pPr>
                <a:r>
                  <a:rPr lang="en-US" sz="1000" dirty="0"/>
                  <a:t>   Current Run</a:t>
                </a:r>
              </a:p>
              <a:p>
                <a:r>
                  <a:rPr lang="en-US" sz="1000" dirty="0"/>
                  <a:t>   2016 Calibration</a:t>
                </a:r>
              </a:p>
            </p:txBody>
          </p:sp>
          <p:cxnSp>
            <p:nvCxnSpPr>
              <p:cNvPr id="14" name="Straight Connector 13">
                <a:extLst>
                  <a:ext uri="{FF2B5EF4-FFF2-40B4-BE49-F238E27FC236}">
                    <a16:creationId xmlns:a16="http://schemas.microsoft.com/office/drawing/2014/main" id="{6E98E2E8-AB23-4845-8EC8-AE6BCC305E6E}"/>
                  </a:ext>
                </a:extLst>
              </p:cNvPr>
              <p:cNvCxnSpPr/>
              <p:nvPr/>
            </p:nvCxnSpPr>
            <p:spPr>
              <a:xfrm>
                <a:off x="7418717" y="4037162"/>
                <a:ext cx="30588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D59BAEF-5E25-EC8B-3859-A4697126B2A7}"/>
                  </a:ext>
                </a:extLst>
              </p:cNvPr>
              <p:cNvCxnSpPr/>
              <p:nvPr/>
            </p:nvCxnSpPr>
            <p:spPr>
              <a:xfrm>
                <a:off x="7418717" y="4215441"/>
                <a:ext cx="305881"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215544249"/>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ditional no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Additional no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Blank whit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Blank blu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Empt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Land acknowledgem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title with 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title with blue background &amp; subsec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slide with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lue slide with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White slide with pict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White slide with picture, no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lue slide with pict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bf86ece-1d89-4ec8-981b-51b0c79994cf">
      <Terms xmlns="http://schemas.microsoft.com/office/infopath/2007/PartnerControls"/>
    </lcf76f155ced4ddcb4097134ff3c332f>
    <TaxCatchAll xmlns="de0a0dec-5ec9-48db-889e-b3b277a3bc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8E1FC129976D44B005B2B0BB14720D" ma:contentTypeVersion="10" ma:contentTypeDescription="Create a new document." ma:contentTypeScope="" ma:versionID="a96722906fb8ea4eb3b3008e615e50d1">
  <xsd:schema xmlns:xsd="http://www.w3.org/2001/XMLSchema" xmlns:xs="http://www.w3.org/2001/XMLSchema" xmlns:p="http://schemas.microsoft.com/office/2006/metadata/properties" xmlns:ns2="1bf86ece-1d89-4ec8-981b-51b0c79994cf" xmlns:ns3="de0a0dec-5ec9-48db-889e-b3b277a3bcdd" targetNamespace="http://schemas.microsoft.com/office/2006/metadata/properties" ma:root="true" ma:fieldsID="9850675328a12e83e283b2812fbe25ba" ns2:_="" ns3:_="">
    <xsd:import namespace="1bf86ece-1d89-4ec8-981b-51b0c79994cf"/>
    <xsd:import namespace="de0a0dec-5ec9-48db-889e-b3b277a3bcd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86ece-1d89-4ec8-981b-51b0c79994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ec6080f-a001-4a05-8d2e-760ded6f73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0a0dec-5ec9-48db-889e-b3b277a3bcd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ff4d2d5-e2c0-4051-8292-b487f93971cb}" ma:internalName="TaxCatchAll" ma:showField="CatchAllData" ma:web="de0a0dec-5ec9-48db-889e-b3b277a3bc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7E12EC-89C8-4846-980E-1FFCA445DBA6}">
  <ds:schemaRefs>
    <ds:schemaRef ds:uri="http://schemas.microsoft.com/office/2006/metadata/properties"/>
    <ds:schemaRef ds:uri="http://schemas.microsoft.com/office/infopath/2007/PartnerControls"/>
    <ds:schemaRef ds:uri="1bf86ece-1d89-4ec8-981b-51b0c79994cf"/>
    <ds:schemaRef ds:uri="de0a0dec-5ec9-48db-889e-b3b277a3bcdd"/>
  </ds:schemaRefs>
</ds:datastoreItem>
</file>

<file path=customXml/itemProps2.xml><?xml version="1.0" encoding="utf-8"?>
<ds:datastoreItem xmlns:ds="http://schemas.openxmlformats.org/officeDocument/2006/customXml" ds:itemID="{EF972FC9-4A96-4472-A7B9-AFDBD5DFD9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f86ece-1d89-4ec8-981b-51b0c79994cf"/>
    <ds:schemaRef ds:uri="de0a0dec-5ec9-48db-889e-b3b277a3bc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BA8B8C-B65F-4801-8C3F-5BFC33FF86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24414</TotalTime>
  <Words>918</Words>
  <Application>Microsoft Office PowerPoint</Application>
  <PresentationFormat>Widescreen</PresentationFormat>
  <Paragraphs>214</Paragraphs>
  <Slides>19</Slides>
  <Notes>0</Notes>
  <HiddenSlides>0</HiddenSlides>
  <MMClips>0</MMClips>
  <ScaleCrop>false</ScaleCrop>
  <HeadingPairs>
    <vt:vector size="8" baseType="variant">
      <vt:variant>
        <vt:lpstr>Fonts Used</vt:lpstr>
      </vt:variant>
      <vt:variant>
        <vt:i4>8</vt:i4>
      </vt:variant>
      <vt:variant>
        <vt:lpstr>Theme</vt:lpstr>
      </vt:variant>
      <vt:variant>
        <vt:i4>14</vt:i4>
      </vt:variant>
      <vt:variant>
        <vt:lpstr>Embedded OLE Servers</vt:lpstr>
      </vt:variant>
      <vt:variant>
        <vt:i4>1</vt:i4>
      </vt:variant>
      <vt:variant>
        <vt:lpstr>Slide Titles</vt:lpstr>
      </vt:variant>
      <vt:variant>
        <vt:i4>19</vt:i4>
      </vt:variant>
    </vt:vector>
  </HeadingPairs>
  <TitlesOfParts>
    <vt:vector size="42" baseType="lpstr">
      <vt:lpstr>Aptos</vt:lpstr>
      <vt:lpstr>Arial</vt:lpstr>
      <vt:lpstr>Calibri</vt:lpstr>
      <vt:lpstr>Comic Sans MS</vt:lpstr>
      <vt:lpstr>Muli Regular</vt:lpstr>
      <vt:lpstr>Symbol</vt:lpstr>
      <vt:lpstr>Times New Roman</vt:lpstr>
      <vt:lpstr>Wingdings 3</vt:lpstr>
      <vt:lpstr>Title</vt:lpstr>
      <vt:lpstr>Land acknowledgement</vt:lpstr>
      <vt:lpstr>Section title with blue background</vt:lpstr>
      <vt:lpstr>Section title with blue background &amp; subsection</vt:lpstr>
      <vt:lpstr>White slide with logo</vt:lpstr>
      <vt:lpstr>Blue slide with logo</vt:lpstr>
      <vt:lpstr>White slide with picture</vt:lpstr>
      <vt:lpstr>White slide with picture, no logo</vt:lpstr>
      <vt:lpstr>Blue slide with picture</vt:lpstr>
      <vt:lpstr>Additional notes</vt:lpstr>
      <vt:lpstr>1_Additional notes</vt:lpstr>
      <vt:lpstr>Blank white slide</vt:lpstr>
      <vt:lpstr>Blank blue slide</vt:lpstr>
      <vt:lpstr>Empty</vt:lpstr>
      <vt:lpstr>PDF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Juliette Deloye</dc:creator>
  <cp:lastModifiedBy>Thomas Sonley</cp:lastModifiedBy>
  <cp:revision>16</cp:revision>
  <dcterms:created xsi:type="dcterms:W3CDTF">2024-01-05T19:14:15Z</dcterms:created>
  <dcterms:modified xsi:type="dcterms:W3CDTF">2026-05-26T13:25:43Z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0x0101003E8E1FC129976D44B005B2B0BB14720D</vt:lpwstr>
  </property>
  <property fmtid="{D5CDD505-2E9C-101B-9397-08002B2CF9AE}" pid="3" name="MediaServiceImageTags">
    <vt:lpwstr/>
  </property>
</Properties>
</file>