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9" r:id="rId5"/>
  </p:sldMasterIdLst>
  <p:notesMasterIdLst>
    <p:notesMasterId r:id="rId18"/>
  </p:notesMasterIdLst>
  <p:sldIdLst>
    <p:sldId id="706" r:id="rId6"/>
    <p:sldId id="1080" r:id="rId7"/>
    <p:sldId id="1091" r:id="rId8"/>
    <p:sldId id="1040" r:id="rId9"/>
    <p:sldId id="1088" r:id="rId10"/>
    <p:sldId id="1090" r:id="rId11"/>
    <p:sldId id="1089" r:id="rId12"/>
    <p:sldId id="1092" r:id="rId13"/>
    <p:sldId id="1093" r:id="rId14"/>
    <p:sldId id="797" r:id="rId15"/>
    <p:sldId id="1094" r:id="rId16"/>
    <p:sldId id="103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li Regular"/>
        <a:ea typeface="Muli Regular"/>
        <a:cs typeface="Muli Regular"/>
        <a:sym typeface="Muli Regular"/>
      </a:defRPr>
    </a:lvl1pPr>
    <a:lvl2pPr marL="0" marR="0" indent="228600" algn="l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li Regular"/>
        <a:ea typeface="Muli Regular"/>
        <a:cs typeface="Muli Regular"/>
        <a:sym typeface="Muli Regular"/>
      </a:defRPr>
    </a:lvl2pPr>
    <a:lvl3pPr marL="0" marR="0" indent="457200" algn="l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li Regular"/>
        <a:ea typeface="Muli Regular"/>
        <a:cs typeface="Muli Regular"/>
        <a:sym typeface="Muli Regular"/>
      </a:defRPr>
    </a:lvl3pPr>
    <a:lvl4pPr marL="0" marR="0" indent="685800" algn="l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li Regular"/>
        <a:ea typeface="Muli Regular"/>
        <a:cs typeface="Muli Regular"/>
        <a:sym typeface="Muli Regular"/>
      </a:defRPr>
    </a:lvl4pPr>
    <a:lvl5pPr marL="0" marR="0" indent="914400" algn="l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li Regular"/>
        <a:ea typeface="Muli Regular"/>
        <a:cs typeface="Muli Regular"/>
        <a:sym typeface="Muli Regular"/>
      </a:defRPr>
    </a:lvl5pPr>
    <a:lvl6pPr marL="0" marR="0" indent="1143000" algn="l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li Regular"/>
        <a:ea typeface="Muli Regular"/>
        <a:cs typeface="Muli Regular"/>
        <a:sym typeface="Muli Regular"/>
      </a:defRPr>
    </a:lvl6pPr>
    <a:lvl7pPr marL="0" marR="0" indent="1371600" algn="l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li Regular"/>
        <a:ea typeface="Muli Regular"/>
        <a:cs typeface="Muli Regular"/>
        <a:sym typeface="Muli Regular"/>
      </a:defRPr>
    </a:lvl7pPr>
    <a:lvl8pPr marL="0" marR="0" indent="1600200" algn="l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li Regular"/>
        <a:ea typeface="Muli Regular"/>
        <a:cs typeface="Muli Regular"/>
        <a:sym typeface="Muli Regular"/>
      </a:defRPr>
    </a:lvl8pPr>
    <a:lvl9pPr marL="0" marR="0" indent="1828800" algn="l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li Regular"/>
        <a:ea typeface="Muli Regular"/>
        <a:cs typeface="Muli Regular"/>
        <a:sym typeface="Muli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C4"/>
    <a:srgbClr val="0076BD"/>
    <a:srgbClr val="E92E42"/>
    <a:srgbClr val="941100"/>
    <a:srgbClr val="3976B8"/>
    <a:srgbClr val="003399"/>
    <a:srgbClr val="0C7DA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1198D1-0D54-EE4C-A778-7F27FA11C3C3}" v="1" dt="2026-05-25T18:18:52.074"/>
    <p1510:client id="{C454D76A-B8F4-4618-9E91-A47FE58C5320}" v="1" dt="2026-05-26T13:30:19.92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9"/>
    <p:restoredTop sz="94619"/>
  </p:normalViewPr>
  <p:slideViewPr>
    <p:cSldViewPr snapToGrid="0">
      <p:cViewPr varScale="1">
        <p:scale>
          <a:sx n="35" d="100"/>
          <a:sy n="35" d="100"/>
        </p:scale>
        <p:origin x="408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Ford" userId="3857ee13-84d8-45f2-a201-26a79a4dd303" providerId="ADAL" clId="{63960257-88D0-4E25-A661-1A68AE62B73F}"/>
    <pc:docChg chg="custSel modSld delMainMaster">
      <pc:chgData name="Richard Ford" userId="3857ee13-84d8-45f2-a201-26a79a4dd303" providerId="ADAL" clId="{63960257-88D0-4E25-A661-1A68AE62B73F}" dt="2026-05-26T13:36:17.615" v="204" actId="1076"/>
      <pc:docMkLst>
        <pc:docMk/>
      </pc:docMkLst>
      <pc:sldChg chg="modSp mod">
        <pc:chgData name="Richard Ford" userId="3857ee13-84d8-45f2-a201-26a79a4dd303" providerId="ADAL" clId="{63960257-88D0-4E25-A661-1A68AE62B73F}" dt="2026-05-26T13:22:01.094" v="37" actId="20577"/>
        <pc:sldMkLst>
          <pc:docMk/>
          <pc:sldMk cId="1527845500" sldId="1089"/>
        </pc:sldMkLst>
        <pc:spChg chg="mod">
          <ac:chgData name="Richard Ford" userId="3857ee13-84d8-45f2-a201-26a79a4dd303" providerId="ADAL" clId="{63960257-88D0-4E25-A661-1A68AE62B73F}" dt="2026-05-26T13:22:01.094" v="37" actId="20577"/>
          <ac:spMkLst>
            <pc:docMk/>
            <pc:sldMk cId="1527845500" sldId="1089"/>
            <ac:spMk id="5" creationId="{F99911B0-30D7-43A8-BED9-24F358C3A641}"/>
          </ac:spMkLst>
        </pc:spChg>
      </pc:sldChg>
      <pc:sldChg chg="addSp modSp mod">
        <pc:chgData name="Richard Ford" userId="3857ee13-84d8-45f2-a201-26a79a4dd303" providerId="ADAL" clId="{63960257-88D0-4E25-A661-1A68AE62B73F}" dt="2026-05-26T13:36:17.615" v="204" actId="1076"/>
        <pc:sldMkLst>
          <pc:docMk/>
          <pc:sldMk cId="242650625" sldId="1093"/>
        </pc:sldMkLst>
        <pc:spChg chg="add mod">
          <ac:chgData name="Richard Ford" userId="3857ee13-84d8-45f2-a201-26a79a4dd303" providerId="ADAL" clId="{63960257-88D0-4E25-A661-1A68AE62B73F}" dt="2026-05-26T13:36:17.615" v="204" actId="1076"/>
          <ac:spMkLst>
            <pc:docMk/>
            <pc:sldMk cId="242650625" sldId="1093"/>
            <ac:spMk id="2" creationId="{F852F95A-2173-BC99-F5B5-F5E0173654DE}"/>
          </ac:spMkLst>
        </pc:spChg>
        <pc:spChg chg="mod">
          <ac:chgData name="Richard Ford" userId="3857ee13-84d8-45f2-a201-26a79a4dd303" providerId="ADAL" clId="{63960257-88D0-4E25-A661-1A68AE62B73F}" dt="2026-05-26T13:34:12.756" v="188" actId="1076"/>
          <ac:spMkLst>
            <pc:docMk/>
            <pc:sldMk cId="242650625" sldId="1093"/>
            <ac:spMk id="7" creationId="{86B615BA-FC11-5BC4-F7EB-9AA2954FA445}"/>
          </ac:spMkLst>
        </pc:spChg>
        <pc:spChg chg="mod">
          <ac:chgData name="Richard Ford" userId="3857ee13-84d8-45f2-a201-26a79a4dd303" providerId="ADAL" clId="{63960257-88D0-4E25-A661-1A68AE62B73F}" dt="2026-05-26T13:30:01.615" v="39" actId="1076"/>
          <ac:spMkLst>
            <pc:docMk/>
            <pc:sldMk cId="242650625" sldId="1093"/>
            <ac:spMk id="9" creationId="{0C1A1152-7D8C-B1CD-08F0-82FF7B0E274A}"/>
          </ac:spMkLst>
        </pc:spChg>
      </pc:sldChg>
      <pc:sldMasterChg chg="del delSldLayout">
        <pc:chgData name="Richard Ford" userId="3857ee13-84d8-45f2-a201-26a79a4dd303" providerId="ADAL" clId="{63960257-88D0-4E25-A661-1A68AE62B73F}" dt="2026-05-26T13:21:52.718" v="12"/>
        <pc:sldMasterMkLst>
          <pc:docMk/>
          <pc:sldMasterMk cId="1946209460" sldId="2147483668"/>
        </pc:sldMasterMkLst>
        <pc:sldLayoutChg chg="del">
          <pc:chgData name="Richard Ford" userId="3857ee13-84d8-45f2-a201-26a79a4dd303" providerId="ADAL" clId="{63960257-88D0-4E25-A661-1A68AE62B73F}" dt="2026-05-26T13:21:52.718" v="12"/>
          <pc:sldLayoutMkLst>
            <pc:docMk/>
            <pc:sldMasterMk cId="1946209460" sldId="2147483668"/>
            <pc:sldLayoutMk cId="853843588" sldId="2147483669"/>
          </pc:sldLayoutMkLst>
        </pc:sldLayoutChg>
        <pc:sldLayoutChg chg="del">
          <pc:chgData name="Richard Ford" userId="3857ee13-84d8-45f2-a201-26a79a4dd303" providerId="ADAL" clId="{63960257-88D0-4E25-A661-1A68AE62B73F}" dt="2026-05-26T13:21:52.718" v="12"/>
          <pc:sldLayoutMkLst>
            <pc:docMk/>
            <pc:sldMasterMk cId="1946209460" sldId="2147483668"/>
            <pc:sldLayoutMk cId="3338555084" sldId="2147483670"/>
          </pc:sldLayoutMkLst>
        </pc:sldLayoutChg>
        <pc:sldLayoutChg chg="del">
          <pc:chgData name="Richard Ford" userId="3857ee13-84d8-45f2-a201-26a79a4dd303" providerId="ADAL" clId="{63960257-88D0-4E25-A661-1A68AE62B73F}" dt="2026-05-26T13:21:52.718" v="12"/>
          <pc:sldLayoutMkLst>
            <pc:docMk/>
            <pc:sldMasterMk cId="1946209460" sldId="2147483668"/>
            <pc:sldLayoutMk cId="1081052755" sldId="2147483681"/>
          </pc:sldLayoutMkLst>
        </pc:sldLayoutChg>
      </pc:sldMasterChg>
      <pc:sldMasterChg chg="del delSldLayout">
        <pc:chgData name="Richard Ford" userId="3857ee13-84d8-45f2-a201-26a79a4dd303" providerId="ADAL" clId="{63960257-88D0-4E25-A661-1A68AE62B73F}" dt="2026-05-26T13:21:52.718" v="12"/>
        <pc:sldMasterMkLst>
          <pc:docMk/>
          <pc:sldMasterMk cId="1282034373" sldId="2147483673"/>
        </pc:sldMasterMkLst>
        <pc:sldLayoutChg chg="del">
          <pc:chgData name="Richard Ford" userId="3857ee13-84d8-45f2-a201-26a79a4dd303" providerId="ADAL" clId="{63960257-88D0-4E25-A661-1A68AE62B73F}" dt="2026-05-26T13:21:52.718" v="12"/>
          <pc:sldLayoutMkLst>
            <pc:docMk/>
            <pc:sldMasterMk cId="1282034373" sldId="2147483673"/>
            <pc:sldLayoutMk cId="3178869822" sldId="2147483674"/>
          </pc:sldLayoutMkLst>
        </pc:sldLayoutChg>
      </pc:sldMasterChg>
      <pc:sldMasterChg chg="del delSldLayout">
        <pc:chgData name="Richard Ford" userId="3857ee13-84d8-45f2-a201-26a79a4dd303" providerId="ADAL" clId="{63960257-88D0-4E25-A661-1A68AE62B73F}" dt="2026-05-26T13:21:52.718" v="12"/>
        <pc:sldMasterMkLst>
          <pc:docMk/>
          <pc:sldMasterMk cId="1998435269" sldId="2147483675"/>
        </pc:sldMasterMkLst>
        <pc:sldLayoutChg chg="del">
          <pc:chgData name="Richard Ford" userId="3857ee13-84d8-45f2-a201-26a79a4dd303" providerId="ADAL" clId="{63960257-88D0-4E25-A661-1A68AE62B73F}" dt="2026-05-26T13:21:52.718" v="12"/>
          <pc:sldLayoutMkLst>
            <pc:docMk/>
            <pc:sldMasterMk cId="1998435269" sldId="2147483675"/>
            <pc:sldLayoutMk cId="1762346629" sldId="2147483676"/>
          </pc:sldLayoutMkLst>
        </pc:sldLayoutChg>
      </pc:sldMasterChg>
      <pc:sldMasterChg chg="del delSldLayout">
        <pc:chgData name="Richard Ford" userId="3857ee13-84d8-45f2-a201-26a79a4dd303" providerId="ADAL" clId="{63960257-88D0-4E25-A661-1A68AE62B73F}" dt="2026-05-26T13:21:52.718" v="12"/>
        <pc:sldMasterMkLst>
          <pc:docMk/>
          <pc:sldMasterMk cId="3887990413" sldId="2147483677"/>
        </pc:sldMasterMkLst>
        <pc:sldLayoutChg chg="del">
          <pc:chgData name="Richard Ford" userId="3857ee13-84d8-45f2-a201-26a79a4dd303" providerId="ADAL" clId="{63960257-88D0-4E25-A661-1A68AE62B73F}" dt="2026-05-26T13:21:52.718" v="12"/>
          <pc:sldLayoutMkLst>
            <pc:docMk/>
            <pc:sldMasterMk cId="3887990413" sldId="2147483677"/>
            <pc:sldLayoutMk cId="1531659700" sldId="214748367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11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A55AA-6598-15FD-7548-860C25A24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7E3400-8950-D13F-F0EE-529F587F90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12CFC2-73BE-7BE0-0C56-7E9BE7E555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38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F5917-0603-57E2-5709-54366A5D2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049844-72BE-AACB-CB46-B88922BDCF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F0A908-1D3E-ED19-5080-C4B912EC02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79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F004B-30DD-E9A5-E3CF-93824D7B1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A59F0C-8F09-BC5E-3096-ADDED348C6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6D4ACA-DAC4-2019-F12B-0E78110D76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39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D5559-330B-13CB-99F0-9C324AD76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195406-8400-D8A2-31DB-23A9AE98AA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D82B84-941F-E68A-65AA-389F38318A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81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83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E14C4-AAA4-03ED-AC45-EA15FA8E6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9C8E8B-C5A7-8734-C171-B9DDB26E76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9F6A17-9800-D348-9F51-1D299DFA4D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88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NO_Presentation_16x9_Title.jpg" descr="SNO_Presentation_16x9_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2018/01/01"/>
          <p:cNvSpPr txBox="1">
            <a:spLocks noGrp="1"/>
          </p:cNvSpPr>
          <p:nvPr>
            <p:ph type="body" sz="quarter" idx="13"/>
          </p:nvPr>
        </p:nvSpPr>
        <p:spPr>
          <a:xfrm>
            <a:off x="2656129" y="2098079"/>
            <a:ext cx="6998062" cy="696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SzTx/>
              <a:buNone/>
              <a:defRPr sz="3200">
                <a:solidFill>
                  <a:srgbClr val="0076BD"/>
                </a:solidFill>
                <a:latin typeface="+mn-lt"/>
                <a:ea typeface="+mn-ea"/>
                <a:cs typeface="+mn-cs"/>
                <a:sym typeface="Lota Grotesque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Line"/>
          <p:cNvSpPr/>
          <p:nvPr/>
        </p:nvSpPr>
        <p:spPr>
          <a:xfrm flipV="1">
            <a:off x="2745522" y="8348211"/>
            <a:ext cx="2451751" cy="1"/>
          </a:xfrm>
          <a:prstGeom prst="line">
            <a:avLst/>
          </a:prstGeom>
          <a:ln w="101600">
            <a:solidFill>
              <a:srgbClr val="0076BD"/>
            </a:solidFill>
            <a:miter lim="400000"/>
          </a:ln>
        </p:spPr>
        <p:txBody>
          <a:bodyPr lIns="71437" tIns="71437" rIns="71437" bIns="71437" anchor="ctr"/>
          <a:lstStyle/>
          <a:p>
            <a:pPr algn="ctr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" name="Jane Doe…"/>
          <p:cNvSpPr txBox="1">
            <a:spLocks noGrp="1"/>
          </p:cNvSpPr>
          <p:nvPr>
            <p:ph type="body" sz="quarter" idx="14"/>
          </p:nvPr>
        </p:nvSpPr>
        <p:spPr>
          <a:xfrm>
            <a:off x="2651978" y="8786812"/>
            <a:ext cx="14466769" cy="15001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buSzTx/>
              <a:buNone/>
              <a:defRPr sz="4500">
                <a:solidFill>
                  <a:schemeClr val="accent1">
                    <a:hueOff val="48339"/>
                    <a:lumOff val="-12879"/>
                  </a:schemeClr>
                </a:solidFill>
                <a:latin typeface="Muli Bold"/>
                <a:ea typeface="Muli Bold"/>
                <a:cs typeface="Muli Bold"/>
                <a:sym typeface="Muli Bold"/>
              </a:defRPr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00000"/>
              </a:lnSpc>
              <a:buSzTx/>
              <a:buNone/>
              <a:defRPr sz="4500">
                <a:solidFill>
                  <a:schemeClr val="accent1">
                    <a:hueOff val="48339"/>
                    <a:lumOff val="-12879"/>
                  </a:schemeClr>
                </a:solidFill>
                <a:latin typeface="Muli Bold"/>
                <a:ea typeface="Muli Bold"/>
                <a:cs typeface="Muli Bold"/>
                <a:sym typeface="Muli Bold"/>
              </a:defRPr>
            </a:pPr>
            <a:r>
              <a:rPr lang="en-US"/>
              <a:t>Second level</a:t>
            </a:r>
          </a:p>
        </p:txBody>
      </p:sp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2532888" y="3409711"/>
            <a:ext cx="18962936" cy="4407501"/>
          </a:xfrm>
          <a:prstGeom prst="rect">
            <a:avLst/>
          </a:prstGeom>
        </p:spPr>
        <p:txBody>
          <a:bodyPr/>
          <a:lstStyle>
            <a:lvl1pPr>
              <a:defRPr sz="16000">
                <a:solidFill>
                  <a:srgbClr val="0076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38521" y="13073062"/>
            <a:ext cx="748717" cy="775104"/>
          </a:xfrm>
          <a:prstGeom prst="rect">
            <a:avLst/>
          </a:prstGeom>
        </p:spPr>
        <p:txBody>
          <a:bodyPr wrap="none"/>
          <a:lstStyle>
            <a:lvl1pPr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itional notes book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7776EB3-5DD6-5A6B-952B-FE72B6C747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285" y="2385970"/>
            <a:ext cx="9871306" cy="17846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800" b="1">
                <a:solidFill>
                  <a:srgbClr val="0076B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Additional notes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BAB0F685-2019-FBC6-A6D3-6BBED4624F6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37696" y="12400155"/>
            <a:ext cx="1189464" cy="82519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4000">
                <a:solidFill>
                  <a:srgbClr val="0076B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CA" b="1" smtClean="0"/>
              <a:pPr/>
              <a:t>‹#›</a:t>
            </a:fld>
            <a:endParaRPr lang="en-CA" b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696A4-4932-171C-C549-374D271C72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2827" y="4467226"/>
            <a:ext cx="9871074" cy="7988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your text here.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11EC251-7CD5-C1A1-1F6C-1C4FDB842E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966623" y="4467226"/>
            <a:ext cx="9871074" cy="7988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your text here.</a:t>
            </a:r>
          </a:p>
        </p:txBody>
      </p:sp>
    </p:spTree>
    <p:extLst>
      <p:ext uri="{BB962C8B-B14F-4D97-AF65-F5344CB8AC3E}">
        <p14:creationId xmlns:p14="http://schemas.microsoft.com/office/powerpoint/2010/main" val="407642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375533" y="3161792"/>
            <a:ext cx="20627217" cy="209427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571500" indent="-571500">
              <a:buSzPct val="110000"/>
              <a:buFont typeface="Arial" panose="020B0604020202020204" pitchFamily="34" charset="0"/>
              <a:buChar char="•"/>
              <a:defRPr sz="3600"/>
            </a:lvl1pPr>
            <a:lvl2pPr marL="1016000" indent="-571500">
              <a:buSzPct val="100000"/>
              <a:buFont typeface="Arial" panose="020B0604020202020204" pitchFamily="34" charset="0"/>
              <a:buChar char="•"/>
              <a:defRPr sz="3600"/>
            </a:lvl2pPr>
            <a:lvl3pPr marL="1346200" indent="-4572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Level 1</a:t>
            </a:r>
          </a:p>
          <a:p>
            <a:pPr lvl="1"/>
            <a:r>
              <a:rPr lang="en-US"/>
              <a:t>Level 2</a:t>
            </a:r>
          </a:p>
          <a:p>
            <a:pPr lvl="2"/>
            <a:endParaRPr lang="en-US"/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485095" y="12706238"/>
            <a:ext cx="977266" cy="8413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8" name="Line"/>
          <p:cNvSpPr/>
          <p:nvPr/>
        </p:nvSpPr>
        <p:spPr>
          <a:xfrm flipV="1">
            <a:off x="1261235" y="2457552"/>
            <a:ext cx="2451751" cy="1"/>
          </a:xfrm>
          <a:prstGeom prst="line">
            <a:avLst/>
          </a:prstGeom>
          <a:ln w="101600">
            <a:solidFill>
              <a:schemeClr val="accent1">
                <a:hueOff val="48339"/>
                <a:lumOff val="-1287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 algn="ctr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70FE2E-DA89-C5FF-9481-57B53C0A4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539" y="852934"/>
            <a:ext cx="17373220" cy="1490216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25785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w Do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97852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NO_ID_White.png" descr="SNO_ID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0582" y="918088"/>
            <a:ext cx="2205299" cy="110265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488810" y="12505932"/>
            <a:ext cx="976822" cy="8413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B17C6-9525-E2F1-20DA-6E72BA329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962" y="4979368"/>
            <a:ext cx="19551910" cy="2137010"/>
          </a:xfr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64BB46C-DDB9-9DC8-B61F-469B491EE8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21638" y="12673581"/>
            <a:ext cx="9193911" cy="730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48AEE9-A406-0E4D-4FD6-DFD9D5A8D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039" y="-849017"/>
            <a:ext cx="24877487" cy="1656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79234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NO_ID_White.png" descr="SNO_ID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0582" y="918088"/>
            <a:ext cx="2205299" cy="110265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488810" y="12505932"/>
            <a:ext cx="976822" cy="8413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B17C6-9525-E2F1-20DA-6E72BA329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962" y="4979368"/>
            <a:ext cx="19551910" cy="2137010"/>
          </a:xfr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64BB46C-DDB9-9DC8-B61F-469B491EE8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21638" y="12673581"/>
            <a:ext cx="9193911" cy="730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7AB46ED-0B0E-DC23-2946-FCF9F7D0ED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106" y="-653337"/>
            <a:ext cx="24857870" cy="1657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72034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NO_ID_White.png" descr="SNO_ID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0582" y="918088"/>
            <a:ext cx="2205299" cy="110265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488810" y="12505932"/>
            <a:ext cx="976822" cy="8413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B17C6-9525-E2F1-20DA-6E72BA329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962" y="4979368"/>
            <a:ext cx="19551910" cy="2137010"/>
          </a:xfr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64BB46C-DDB9-9DC8-B61F-469B491EE8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21638" y="12673581"/>
            <a:ext cx="9193911" cy="730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E19737-E880-E047-EE39-2823AE8D20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53008"/>
            <a:ext cx="24384000" cy="3014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77553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NO_ID_White.png" descr="SNO_ID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0582" y="918088"/>
            <a:ext cx="2205299" cy="110265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488810" y="12505932"/>
            <a:ext cx="976822" cy="8413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B17C6-9525-E2F1-20DA-6E72BA329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962" y="4979368"/>
            <a:ext cx="19551910" cy="2137010"/>
          </a:xfr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64BB46C-DDB9-9DC8-B61F-469B491EE8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21638" y="12673581"/>
            <a:ext cx="9193911" cy="730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89D7EAE-449B-FD03-0946-2E4CDB2D99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17" y="-1067672"/>
            <a:ext cx="24557833" cy="1636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71311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NO_ID_White.png" descr="SNO_ID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0582" y="918088"/>
            <a:ext cx="2205299" cy="110265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488810" y="12505932"/>
            <a:ext cx="976822" cy="8413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B17C6-9525-E2F1-20DA-6E72BA329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962" y="4979368"/>
            <a:ext cx="19551910" cy="2137010"/>
          </a:xfr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64BB46C-DDB9-9DC8-B61F-469B491EE8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21638" y="12673581"/>
            <a:ext cx="9193911" cy="730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A194B46-0D44-B821-DB80-863AEF75AD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9087" y="-1322191"/>
            <a:ext cx="25522174" cy="1861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15664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8EFFD-BA36-FB4F-5619-86F100241C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21638" y="12673581"/>
            <a:ext cx="919391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CEC57-F3F6-973C-6E32-B7118F9B78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416145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21639" y="852934"/>
            <a:ext cx="17373220" cy="1490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Title Text</a:t>
            </a:r>
          </a:p>
        </p:txBody>
      </p:sp>
      <p:pic>
        <p:nvPicPr>
          <p:cNvPr id="3" name="SNO_ID_Colour.png" descr="SNO_ID_Colour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68943" y="914400"/>
            <a:ext cx="2121695" cy="107213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485095" y="12673581"/>
            <a:ext cx="977266" cy="841376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>
            <a:spAutoFit/>
          </a:bodyPr>
          <a:lstStyle>
            <a:lvl1pPr algn="r">
              <a:lnSpc>
                <a:spcPct val="100000"/>
              </a:lnSpc>
              <a:defRPr sz="4200">
                <a:solidFill>
                  <a:schemeClr val="accent1">
                    <a:hueOff val="48339"/>
                    <a:lumOff val="-12879"/>
                  </a:schemeClr>
                </a:solidFill>
                <a:latin typeface="+mn-lt"/>
                <a:ea typeface="+mn-ea"/>
                <a:cs typeface="+mn-cs"/>
                <a:sym typeface="Lota Grotesque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921639" y="2718766"/>
            <a:ext cx="21563456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ED16B-6CDB-E012-E811-4306B3A0B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1638" y="12673581"/>
            <a:ext cx="919391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0070C0"/>
                </a:solidFill>
              </a:defRPr>
            </a:lvl1pPr>
          </a:lstStyle>
          <a:p>
            <a:r>
              <a:rPr lang="en-US"/>
              <a:t>2023/08/07 LGNS Seminar - Jodi Cooley - SNOLAB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transition spd="med"/>
  <p:hf hdr="0" ftr="0" dt="0"/>
  <p:txStyles>
    <p:titleStyle>
      <a:lvl1pPr marL="0" marR="0" indent="0" algn="l" defTabSz="821531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chemeClr val="accent1">
              <a:hueOff val="48339"/>
              <a:lumOff val="-12879"/>
            </a:schemeClr>
          </a:solidFill>
          <a:uFillTx/>
          <a:latin typeface="+mn-lt"/>
          <a:ea typeface="+mn-ea"/>
          <a:cs typeface="+mn-cs"/>
          <a:sym typeface="Lota Grotesque Bold"/>
        </a:defRPr>
      </a:lvl1pPr>
      <a:lvl2pPr marL="0" marR="0" indent="228600" algn="l" defTabSz="821531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chemeClr val="accent1">
              <a:hueOff val="48339"/>
              <a:lumOff val="-12879"/>
            </a:schemeClr>
          </a:solidFill>
          <a:uFillTx/>
          <a:latin typeface="+mn-lt"/>
          <a:ea typeface="+mn-ea"/>
          <a:cs typeface="+mn-cs"/>
          <a:sym typeface="Lota Grotesque Bold"/>
        </a:defRPr>
      </a:lvl2pPr>
      <a:lvl3pPr marL="0" marR="0" indent="457200" algn="l" defTabSz="821531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chemeClr val="accent1">
              <a:hueOff val="48339"/>
              <a:lumOff val="-12879"/>
            </a:schemeClr>
          </a:solidFill>
          <a:uFillTx/>
          <a:latin typeface="+mn-lt"/>
          <a:ea typeface="+mn-ea"/>
          <a:cs typeface="+mn-cs"/>
          <a:sym typeface="Lota Grotesque Bold"/>
        </a:defRPr>
      </a:lvl3pPr>
      <a:lvl4pPr marL="0" marR="0" indent="685800" algn="l" defTabSz="821531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chemeClr val="accent1">
              <a:hueOff val="48339"/>
              <a:lumOff val="-12879"/>
            </a:schemeClr>
          </a:solidFill>
          <a:uFillTx/>
          <a:latin typeface="+mn-lt"/>
          <a:ea typeface="+mn-ea"/>
          <a:cs typeface="+mn-cs"/>
          <a:sym typeface="Lota Grotesque Bold"/>
        </a:defRPr>
      </a:lvl4pPr>
      <a:lvl5pPr marL="0" marR="0" indent="914400" algn="l" defTabSz="821531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chemeClr val="accent1">
              <a:hueOff val="48339"/>
              <a:lumOff val="-12879"/>
            </a:schemeClr>
          </a:solidFill>
          <a:uFillTx/>
          <a:latin typeface="+mn-lt"/>
          <a:ea typeface="+mn-ea"/>
          <a:cs typeface="+mn-cs"/>
          <a:sym typeface="Lota Grotesque Bold"/>
        </a:defRPr>
      </a:lvl5pPr>
      <a:lvl6pPr marL="0" marR="0" indent="1143000" algn="l" defTabSz="821531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chemeClr val="accent1">
              <a:hueOff val="48339"/>
              <a:lumOff val="-12879"/>
            </a:schemeClr>
          </a:solidFill>
          <a:uFillTx/>
          <a:latin typeface="+mn-lt"/>
          <a:ea typeface="+mn-ea"/>
          <a:cs typeface="+mn-cs"/>
          <a:sym typeface="Lota Grotesque Bold"/>
        </a:defRPr>
      </a:lvl6pPr>
      <a:lvl7pPr marL="0" marR="0" indent="1371600" algn="l" defTabSz="821531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chemeClr val="accent1">
              <a:hueOff val="48339"/>
              <a:lumOff val="-12879"/>
            </a:schemeClr>
          </a:solidFill>
          <a:uFillTx/>
          <a:latin typeface="+mn-lt"/>
          <a:ea typeface="+mn-ea"/>
          <a:cs typeface="+mn-cs"/>
          <a:sym typeface="Lota Grotesque Bold"/>
        </a:defRPr>
      </a:lvl7pPr>
      <a:lvl8pPr marL="0" marR="0" indent="1600200" algn="l" defTabSz="821531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chemeClr val="accent1">
              <a:hueOff val="48339"/>
              <a:lumOff val="-12879"/>
            </a:schemeClr>
          </a:solidFill>
          <a:uFillTx/>
          <a:latin typeface="+mn-lt"/>
          <a:ea typeface="+mn-ea"/>
          <a:cs typeface="+mn-cs"/>
          <a:sym typeface="Lota Grotesque Bold"/>
        </a:defRPr>
      </a:lvl8pPr>
      <a:lvl9pPr marL="0" marR="0" indent="1828800" algn="l" defTabSz="821531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chemeClr val="accent1">
              <a:hueOff val="48339"/>
              <a:lumOff val="-12879"/>
            </a:schemeClr>
          </a:solidFill>
          <a:uFillTx/>
          <a:latin typeface="+mn-lt"/>
          <a:ea typeface="+mn-ea"/>
          <a:cs typeface="+mn-cs"/>
          <a:sym typeface="Lota Grotesque Bold"/>
        </a:defRPr>
      </a:lvl9pPr>
    </p:titleStyle>
    <p:bodyStyle>
      <a:lvl1pPr marL="388937" marR="0" indent="-388937" algn="l" defTabSz="821531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Muli Regular"/>
          <a:ea typeface="Muli Regular"/>
          <a:cs typeface="Muli Regular"/>
          <a:sym typeface="Muli Regular"/>
        </a:defRPr>
      </a:lvl1pPr>
      <a:lvl2pPr marL="833437" marR="0" indent="-388937" algn="l" defTabSz="821531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Muli Regular"/>
          <a:ea typeface="Muli Regular"/>
          <a:cs typeface="Muli Regular"/>
          <a:sym typeface="Muli Regular"/>
        </a:defRPr>
      </a:lvl2pPr>
      <a:lvl3pPr marL="1277937" marR="0" indent="-388937" algn="l" defTabSz="821531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Muli Regular"/>
          <a:ea typeface="Muli Regular"/>
          <a:cs typeface="Muli Regular"/>
          <a:sym typeface="Muli Regular"/>
        </a:defRPr>
      </a:lvl3pPr>
      <a:lvl4pPr marL="1722437" marR="0" indent="-388937" algn="l" defTabSz="821531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Muli Regular"/>
          <a:ea typeface="Muli Regular"/>
          <a:cs typeface="Muli Regular"/>
          <a:sym typeface="Muli Regular"/>
        </a:defRPr>
      </a:lvl4pPr>
      <a:lvl5pPr marL="2166937" marR="0" indent="-388937" algn="l" defTabSz="821531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Muli Regular"/>
          <a:ea typeface="Muli Regular"/>
          <a:cs typeface="Muli Regular"/>
          <a:sym typeface="Muli Regular"/>
        </a:defRPr>
      </a:lvl5pPr>
      <a:lvl6pPr marL="2611437" marR="0" indent="-388937" algn="l" defTabSz="821531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Muli Regular"/>
          <a:ea typeface="Muli Regular"/>
          <a:cs typeface="Muli Regular"/>
          <a:sym typeface="Muli Regular"/>
        </a:defRPr>
      </a:lvl6pPr>
      <a:lvl7pPr marL="3055937" marR="0" indent="-388937" algn="l" defTabSz="821531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Muli Regular"/>
          <a:ea typeface="Muli Regular"/>
          <a:cs typeface="Muli Regular"/>
          <a:sym typeface="Muli Regular"/>
        </a:defRPr>
      </a:lvl7pPr>
      <a:lvl8pPr marL="3500437" marR="0" indent="-388937" algn="l" defTabSz="821531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Muli Regular"/>
          <a:ea typeface="Muli Regular"/>
          <a:cs typeface="Muli Regular"/>
          <a:sym typeface="Muli Regular"/>
        </a:defRPr>
      </a:lvl8pPr>
      <a:lvl9pPr marL="3944937" marR="0" indent="-388937" algn="l" defTabSz="821531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Muli Regular"/>
          <a:ea typeface="Muli Regular"/>
          <a:cs typeface="Muli Regular"/>
          <a:sym typeface="Muli Regular"/>
        </a:defRPr>
      </a:lvl9pPr>
    </p:bodyStyle>
    <p:otherStyle>
      <a:lvl1pPr marL="0" marR="0" indent="0" algn="r" defTabSz="82153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ota Grotesque Bold"/>
        </a:defRPr>
      </a:lvl1pPr>
      <a:lvl2pPr marL="0" marR="0" indent="228600" algn="r" defTabSz="82153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ota Grotesque Bold"/>
        </a:defRPr>
      </a:lvl2pPr>
      <a:lvl3pPr marL="0" marR="0" indent="457200" algn="r" defTabSz="82153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ota Grotesque Bold"/>
        </a:defRPr>
      </a:lvl3pPr>
      <a:lvl4pPr marL="0" marR="0" indent="685800" algn="r" defTabSz="82153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ota Grotesque Bold"/>
        </a:defRPr>
      </a:lvl4pPr>
      <a:lvl5pPr marL="0" marR="0" indent="914400" algn="r" defTabSz="82153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ota Grotesque Bold"/>
        </a:defRPr>
      </a:lvl5pPr>
      <a:lvl6pPr marL="0" marR="0" indent="1143000" algn="r" defTabSz="82153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ota Grotesque Bold"/>
        </a:defRPr>
      </a:lvl6pPr>
      <a:lvl7pPr marL="0" marR="0" indent="1371600" algn="r" defTabSz="82153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ota Grotesque Bold"/>
        </a:defRPr>
      </a:lvl7pPr>
      <a:lvl8pPr marL="0" marR="0" indent="1600200" algn="r" defTabSz="82153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ota Grotesque Bold"/>
        </a:defRPr>
      </a:lvl8pPr>
      <a:lvl9pPr marL="0" marR="0" indent="1828800" algn="r" defTabSz="82153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ota Grotesque Bold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AFA01ACB-1C0B-6B42-1883-65C84400505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37696" y="12400155"/>
            <a:ext cx="1189464" cy="82519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4000">
                <a:solidFill>
                  <a:srgbClr val="0076B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CA" b="1" smtClean="0"/>
              <a:pPr/>
              <a:t>‹#›</a:t>
            </a:fld>
            <a:endParaRPr lang="en-CA" b="1"/>
          </a:p>
        </p:txBody>
      </p:sp>
      <p:pic>
        <p:nvPicPr>
          <p:cNvPr id="8" name="Picture 7" descr="A logo with a red and blue circle and a red arrow&#10;&#10;Description automatically generated">
            <a:extLst>
              <a:ext uri="{FF2B5EF4-FFF2-40B4-BE49-F238E27FC236}">
                <a16:creationId xmlns:a16="http://schemas.microsoft.com/office/drawing/2014/main" id="{2956BC9C-9248-6203-7490-70BB3E9B60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376995" y="490656"/>
            <a:ext cx="3650166" cy="243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6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nolab.sharepoint.com/sites/OperationsDivisio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nolab.sharepoint.com/sites/OperationsDivis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E428C6-61A4-16CC-232C-ADB7B0302A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73249" y="2037119"/>
            <a:ext cx="6998062" cy="696517"/>
          </a:xfrm>
        </p:spPr>
        <p:txBody>
          <a:bodyPr/>
          <a:lstStyle/>
          <a:p>
            <a:r>
              <a:rPr lang="en-US" dirty="0"/>
              <a:t>26-May-2026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06541B-3C78-AFFD-C7BC-424669327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008" y="3348751"/>
            <a:ext cx="18962936" cy="4407501"/>
          </a:xfrm>
        </p:spPr>
        <p:txBody>
          <a:bodyPr>
            <a:normAutofit/>
          </a:bodyPr>
          <a:lstStyle/>
          <a:p>
            <a:r>
              <a:rPr lang="en-US" sz="12000" dirty="0">
                <a:latin typeface="Muli Bold"/>
              </a:rPr>
              <a:t>Operations at SNOLAB</a:t>
            </a:r>
            <a:br>
              <a:rPr lang="en-US" sz="12000" dirty="0">
                <a:latin typeface="Muli Bold"/>
              </a:rPr>
            </a:br>
            <a:br>
              <a:rPr lang="en-US" sz="7200" dirty="0">
                <a:latin typeface="Muli Bold"/>
              </a:rPr>
            </a:br>
            <a:r>
              <a:rPr lang="en-US" sz="7200" i="1" dirty="0" err="1">
                <a:latin typeface="Muli Bold"/>
              </a:rPr>
              <a:t>SNOLAB</a:t>
            </a:r>
            <a:r>
              <a:rPr lang="en-US" sz="7200" i="1" dirty="0">
                <a:latin typeface="Muli Bold"/>
              </a:rPr>
              <a:t> User Meeting 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50273C-EE3A-010A-E569-8024CBDAC0C6}"/>
              </a:ext>
            </a:extLst>
          </p:cNvPr>
          <p:cNvSpPr txBox="1"/>
          <p:nvPr/>
        </p:nvSpPr>
        <p:spPr>
          <a:xfrm>
            <a:off x="2473249" y="8879024"/>
            <a:ext cx="12195312" cy="12937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 fontAlgn="base"/>
            <a:r>
              <a:rPr lang="en-US" sz="3600" dirty="0">
                <a:solidFill>
                  <a:srgbClr val="0076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Ford</a:t>
            </a:r>
            <a:endParaRPr lang="en-US" sz="3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CA" sz="3200" b="0" i="0" u="none" strike="noStrike" dirty="0">
                <a:solidFill>
                  <a:srgbClr val="5A676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SNOLAB Director of Operations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​​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172B2F-9D7E-CD82-AF07-0C4A4A4C035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737354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ign in front of a building&#10;&#10;Description automatically generated">
            <a:extLst>
              <a:ext uri="{FF2B5EF4-FFF2-40B4-BE49-F238E27FC236}">
                <a16:creationId xmlns:a16="http://schemas.microsoft.com/office/drawing/2014/main" id="{EE78A090-23D0-3E27-8F26-577516EDB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8559" y="0"/>
            <a:ext cx="28781118" cy="1371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4BA6DB-106B-8788-278C-E7FFF0C7FE4F}"/>
              </a:ext>
            </a:extLst>
          </p:cNvPr>
          <p:cNvSpPr txBox="1"/>
          <p:nvPr/>
        </p:nvSpPr>
        <p:spPr>
          <a:xfrm>
            <a:off x="4336069" y="4273931"/>
            <a:ext cx="15711863" cy="1621597"/>
          </a:xfrm>
          <a:prstGeom prst="rect">
            <a:avLst/>
          </a:prstGeom>
          <a:solidFill>
            <a:srgbClr val="0076B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0" b="1">
                <a:solidFill>
                  <a:schemeClr val="bg1"/>
                </a:solidFill>
                <a:latin typeface="Muli Bold"/>
              </a:rPr>
              <a:t>Thank you! 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BC0DA-D51E-4035-E8E6-AD31D3405B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109019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D7976-B762-FB02-623B-C93B465DE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B826D0-36F2-4D7C-96F5-BB64234FAF6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11</a:t>
            </a:fld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EC9676-9584-994C-ABFF-3A220220D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539" y="852934"/>
            <a:ext cx="18599342" cy="1490216"/>
          </a:xfrm>
        </p:spPr>
        <p:txBody>
          <a:bodyPr>
            <a:normAutofit/>
          </a:bodyPr>
          <a:lstStyle/>
          <a:p>
            <a:r>
              <a:rPr lang="en-US" dirty="0"/>
              <a:t>Pre-shift Line-up – Regulatory Framework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F9ECE59-DB30-2122-AD68-CEDD80622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71" y="2562903"/>
            <a:ext cx="18657460" cy="1115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5024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2C81D5-3CA7-0F00-0C22-EA910A032B4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12</a:t>
            </a:fld>
            <a:endParaRPr lang="en-C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CD123E-8164-91CE-CA10-1D425180D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Upcoming Events</a:t>
            </a:r>
          </a:p>
        </p:txBody>
      </p:sp>
    </p:spTree>
    <p:extLst>
      <p:ext uri="{BB962C8B-B14F-4D97-AF65-F5344CB8AC3E}">
        <p14:creationId xmlns:p14="http://schemas.microsoft.com/office/powerpoint/2010/main" val="291694938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13781-452F-2904-E8E2-6F4717922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163A6BE-1163-5954-BBEA-28136570C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168" y="6378888"/>
            <a:ext cx="5663736" cy="73371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341707-EDDF-6AEC-13FB-13282FC62EA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2</a:t>
            </a:fld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4CBCF1-E6B1-3F28-D151-347D3EDCF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539" y="852934"/>
            <a:ext cx="18599342" cy="1490216"/>
          </a:xfrm>
        </p:spPr>
        <p:txBody>
          <a:bodyPr>
            <a:normAutofit/>
          </a:bodyPr>
          <a:lstStyle/>
          <a:p>
            <a:r>
              <a:rPr lang="en-US" dirty="0"/>
              <a:t>Underground Access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580E5C-3A89-1D9B-2684-D29B7414F336}"/>
              </a:ext>
            </a:extLst>
          </p:cNvPr>
          <p:cNvSpPr txBox="1"/>
          <p:nvPr/>
        </p:nvSpPr>
        <p:spPr>
          <a:xfrm>
            <a:off x="1264539" y="2779071"/>
            <a:ext cx="12022521" cy="46501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t">
            <a:spAutoFit/>
          </a:bodyPr>
          <a:lstStyle/>
          <a:p>
            <a:pPr marR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4400" dirty="0">
                <a:solidFill>
                  <a:srgbClr val="0076B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work underground (UG) at SNOLAB, a user must: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76BD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uli Regular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an SNOLAB point of contact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uli Regular"/>
              </a:rPr>
              <a:t>Have all site-access and UG training as required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an underground supervisor assigned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Arrive on-time at Line-up for the schedule cage time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Wearing all PPE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uli Regula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CF29DA-D9F7-A6F1-6786-01A096F59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931" y="318218"/>
            <a:ext cx="5860725" cy="7454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113093-A9C8-77B3-AE6F-37127F9161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664" y="5743711"/>
            <a:ext cx="8840434" cy="70209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0C46C2-E885-B465-685F-81B1DAE685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32" y="8114498"/>
            <a:ext cx="7061291" cy="465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0411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18498-9118-00B9-48AE-BCECAFCAC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5F0423-20B2-906E-C4E1-37DE419C1D3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3</a:t>
            </a:fld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A85274-A655-D05C-8C21-93350DDCE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539" y="852934"/>
            <a:ext cx="18599342" cy="1490216"/>
          </a:xfrm>
        </p:spPr>
        <p:txBody>
          <a:bodyPr>
            <a:normAutofit/>
          </a:bodyPr>
          <a:lstStyle/>
          <a:p>
            <a:r>
              <a:rPr lang="en-US" dirty="0"/>
              <a:t>Cage times and line-up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50C06D-17E7-AC65-04D8-00FF1D604E01}"/>
              </a:ext>
            </a:extLst>
          </p:cNvPr>
          <p:cNvSpPr txBox="1"/>
          <p:nvPr/>
        </p:nvSpPr>
        <p:spPr>
          <a:xfrm>
            <a:off x="1246344" y="2779071"/>
            <a:ext cx="15190055" cy="2434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t">
            <a:spAutoFit/>
          </a:bodyPr>
          <a:lstStyle/>
          <a:p>
            <a:pPr marR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4400" dirty="0">
                <a:solidFill>
                  <a:srgbClr val="0076B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Cage times: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76BD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uli Regular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 that the Vale cage times have recently changed.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SNOLAB cage/shift times for day shift are now 7am – 5pm (10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hr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9CADFB-74F2-0C46-124F-23D11E04FDE8}"/>
              </a:ext>
            </a:extLst>
          </p:cNvPr>
          <p:cNvSpPr txBox="1"/>
          <p:nvPr/>
        </p:nvSpPr>
        <p:spPr>
          <a:xfrm>
            <a:off x="1246344" y="8212948"/>
            <a:ext cx="22345860" cy="53887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t">
            <a:spAutoFit/>
          </a:bodyPr>
          <a:lstStyle/>
          <a:p>
            <a:pPr marR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4400" dirty="0">
                <a:solidFill>
                  <a:srgbClr val="0076B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Line-up: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76BD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uli Regular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“Line-up” is a regulatory required pre-shift meeting to receive safety instructions from supervisors.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line-up meeting is held at the Vale Creighton Mine auditorium, first right at entrance.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Supervisors are informed of mining and drift conditions via the Creighton Mine safety logbook.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uli Regular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“workers” (users and non-supervisory staff) must complete the “pre-task checklist”.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pre-task checklist acts as record that line-up safety instructions have been received and understood.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uli Regular"/>
              </a:rPr>
              <a:t>Workers gi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 the completed checklist to their supervisor at the end of shift, they are filed in records.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uli 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080EEF-5096-89A3-607B-C36E7613D1CE}"/>
              </a:ext>
            </a:extLst>
          </p:cNvPr>
          <p:cNvSpPr txBox="1"/>
          <p:nvPr/>
        </p:nvSpPr>
        <p:spPr>
          <a:xfrm>
            <a:off x="1847510" y="5213198"/>
            <a:ext cx="12767918" cy="28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571500" lvl="3" indent="-571500">
              <a:buFont typeface="Wingdings" panose="05000000000000000000" pitchFamily="2" charset="2"/>
              <a:buChar char="Ø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Line-up at 7am, mandatory attendance, in PPE cage ready.</a:t>
            </a:r>
          </a:p>
          <a:p>
            <a:pPr marL="571500" lvl="3" indent="-571500">
              <a:buFont typeface="Wingdings" panose="05000000000000000000" pitchFamily="2" charset="2"/>
              <a:buChar char="Ø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Cage down 7:20am, no longer line-up at 6800 tag board.</a:t>
            </a:r>
          </a:p>
          <a:p>
            <a:pPr marL="571500" lvl="3" indent="-571500">
              <a:buFont typeface="Wingdings" panose="05000000000000000000" pitchFamily="2" charset="2"/>
              <a:buChar char="Ø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Cage up 4:55pm (collar time 5pm). Leave lab at 4:15pm.</a:t>
            </a:r>
          </a:p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uli Regular"/>
              <a:ea typeface="Muli Regular"/>
              <a:cs typeface="Muli Regular"/>
              <a:sym typeface="Muli Regular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0EE4E3-D85E-5A47-488F-F583413D84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672" y="2298023"/>
            <a:ext cx="2871216" cy="66093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981E29-B9AA-8024-C641-4770FAB95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4625" y="2295839"/>
            <a:ext cx="3197736" cy="661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0962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0ACF1B-FBCF-D1BB-8FBD-592E0EBF444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4</a:t>
            </a:fld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B9A73D-112B-9AFD-9F74-DA761C1E5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Chiller Drift Updates – Seismic Event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DDBD7C-E132-2D3E-9D5E-6531E0C9F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76" y="5482829"/>
            <a:ext cx="11270361" cy="82331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AEE2FB-4EFF-F4C2-825A-766E176A1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901" y="2322738"/>
            <a:ext cx="6595117" cy="525907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D3A45D6-5637-C311-FD57-0D76EE130E70}"/>
              </a:ext>
            </a:extLst>
          </p:cNvPr>
          <p:cNvCxnSpPr>
            <a:cxnSpLocks/>
          </p:cNvCxnSpPr>
          <p:nvPr/>
        </p:nvCxnSpPr>
        <p:spPr>
          <a:xfrm>
            <a:off x="8789839" y="5564213"/>
            <a:ext cx="1053155" cy="403520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38DFA39-D5BB-63D2-E71B-A8069D268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5849" y="6160549"/>
            <a:ext cx="9438968" cy="73053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793F15-9F60-7611-64DD-E4769589A164}"/>
              </a:ext>
            </a:extLst>
          </p:cNvPr>
          <p:cNvSpPr txBox="1"/>
          <p:nvPr/>
        </p:nvSpPr>
        <p:spPr>
          <a:xfrm>
            <a:off x="14269496" y="2408872"/>
            <a:ext cx="9152531" cy="3246657"/>
          </a:xfrm>
          <a:prstGeom prst="rect">
            <a:avLst/>
          </a:prstGeom>
          <a:noFill/>
          <a:ln w="1270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457200" marR="0" indent="-45720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rPr>
              <a:t>A 4.0 MN (</a:t>
            </a:r>
            <a:r>
              <a:rPr kumimoji="0" lang="en-US" sz="2800" b="0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rPr>
              <a:t>Nuttli</a:t>
            </a:r>
            <a:r>
              <a:rPr kumimoji="0" lang="en-US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rPr>
              <a:t>) seismic event occurred at 11:20am on 24-Oct-2025, at about 500ft into the hanging wall rock on the 7680 level (about 440 meters from SNOLAB chillers).</a:t>
            </a:r>
          </a:p>
          <a:p>
            <a:pPr marL="457200" marR="0" indent="-45720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/>
              <a:t>SNOLAB incurred some damage to the ground control in the chiller area.</a:t>
            </a:r>
          </a:p>
          <a:p>
            <a:pPr marL="457200" marR="0" indent="-45720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rPr>
              <a:t>No other damage, except some dust to clean up.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6D525A-59C6-3B40-32F7-FA3B126248D6}"/>
              </a:ext>
            </a:extLst>
          </p:cNvPr>
          <p:cNvCxnSpPr>
            <a:cxnSpLocks/>
          </p:cNvCxnSpPr>
          <p:nvPr/>
        </p:nvCxnSpPr>
        <p:spPr>
          <a:xfrm>
            <a:off x="15785957" y="5655529"/>
            <a:ext cx="665306" cy="431618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CC578AD-8689-193B-0661-9A6732F8F0D9}"/>
              </a:ext>
            </a:extLst>
          </p:cNvPr>
          <p:cNvCxnSpPr>
            <a:cxnSpLocks/>
          </p:cNvCxnSpPr>
          <p:nvPr/>
        </p:nvCxnSpPr>
        <p:spPr>
          <a:xfrm flipH="1" flipV="1">
            <a:off x="12026900" y="2790117"/>
            <a:ext cx="2242596" cy="826184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9886ED1-23CE-1DA0-1B32-A08260E23319}"/>
              </a:ext>
            </a:extLst>
          </p:cNvPr>
          <p:cNvSpPr/>
          <p:nvPr/>
        </p:nvSpPr>
        <p:spPr>
          <a:xfrm>
            <a:off x="18471112" y="6858000"/>
            <a:ext cx="749300" cy="3175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73E5F56-0BDE-BE65-FC80-B6DE947D6EC8}"/>
              </a:ext>
            </a:extLst>
          </p:cNvPr>
          <p:cNvCxnSpPr>
            <a:cxnSpLocks/>
          </p:cNvCxnSpPr>
          <p:nvPr/>
        </p:nvCxnSpPr>
        <p:spPr>
          <a:xfrm>
            <a:off x="8766818" y="5564213"/>
            <a:ext cx="9870941" cy="145253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7545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01FC5-4EFF-E0A7-C21B-F28DD5646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1689AC-6D60-2900-630D-0FE9F57170E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5</a:t>
            </a:fld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B4B4E3-4042-9805-9F7C-60F79FB4F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Chiller Drift Updates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1C37F0-EA46-2B6E-B25A-BFABAF9F01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8261" y="2343150"/>
            <a:ext cx="6119813" cy="8159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29B012-577F-B0F8-CDC7-DB0954A208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96" y="3084669"/>
            <a:ext cx="8902282" cy="66767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D03325-2936-5BA5-17FF-B54724A8CF7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1241" y="2343150"/>
            <a:ext cx="6119813" cy="81597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324E87-070F-C224-6CA4-844D37ABEB24}"/>
              </a:ext>
            </a:extLst>
          </p:cNvPr>
          <p:cNvSpPr txBox="1"/>
          <p:nvPr/>
        </p:nvSpPr>
        <p:spPr>
          <a:xfrm>
            <a:off x="1242946" y="10380849"/>
            <a:ext cx="7646323" cy="6613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Damage to shotcrete behind desk and behind MPC.</a:t>
            </a:r>
            <a:endParaRPr kumimoji="0" lang="en-US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4478A4-EBAD-BA1A-E394-977A021BB8A0}"/>
              </a:ext>
            </a:extLst>
          </p:cNvPr>
          <p:cNvSpPr txBox="1"/>
          <p:nvPr/>
        </p:nvSpPr>
        <p:spPr>
          <a:xfrm>
            <a:off x="10272707" y="11042183"/>
            <a:ext cx="5560817" cy="6613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rPr>
              <a:t>Lots of shotcrete bits across the floor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A66B13-338E-8230-AC27-AF2510407287}"/>
              </a:ext>
            </a:extLst>
          </p:cNvPr>
          <p:cNvSpPr txBox="1"/>
          <p:nvPr/>
        </p:nvSpPr>
        <p:spPr>
          <a:xfrm>
            <a:off x="17526000" y="10897011"/>
            <a:ext cx="5397310" cy="11783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rPr>
              <a:t>Also damage to chilled water pump,</a:t>
            </a:r>
          </a:p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Cause leak of chilled water.</a:t>
            </a:r>
            <a:endParaRPr kumimoji="0" lang="en-US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Muli Regular"/>
              <a:ea typeface="Muli Regular"/>
              <a:cs typeface="Muli Regular"/>
              <a:sym typeface="Mul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761518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5FCE2-B5E9-6A72-252A-452D9C22F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365784-907A-14CB-FE70-1D3BA00001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051" t="13790" b="29687"/>
          <a:stretch>
            <a:fillRect/>
          </a:stretch>
        </p:blipFill>
        <p:spPr>
          <a:xfrm>
            <a:off x="15353240" y="3597061"/>
            <a:ext cx="8262194" cy="749865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0A7B0E-D824-448D-2F16-AB632C1BAC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785" y="2951018"/>
            <a:ext cx="14580616" cy="10243741"/>
          </a:xfrm>
          <a:ln w="12700">
            <a:miter lim="400000"/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pPr defTabSz="914400">
              <a:spcBef>
                <a:spcPts val="500"/>
              </a:spcBef>
            </a:pP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Remove MPC#3 and associated electrical equipment to allow ground control repairs, with minimal chiller downtime</a:t>
            </a:r>
          </a:p>
          <a:p>
            <a:pPr defTabSz="914400">
              <a:spcBef>
                <a:spcPts val="500"/>
              </a:spcBef>
            </a:pP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Replace aging MCCs; install new MCCs in MAD Stubs A &amp; B with temporary feed from MPC#1</a:t>
            </a:r>
          </a:p>
          <a:p>
            <a:pPr defTabSz="914400">
              <a:spcBef>
                <a:spcPts val="500"/>
              </a:spcBef>
            </a:pP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Rehabilitate Stubs A &amp; B and install new flooring</a:t>
            </a:r>
          </a:p>
          <a:p>
            <a:pPr defTabSz="914400">
              <a:spcBef>
                <a:spcPts val="500"/>
              </a:spcBef>
            </a:pP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Reconnect chiller and FCF loads sequentially with no outages</a:t>
            </a:r>
          </a:p>
          <a:p>
            <a:pPr defTabSz="914400">
              <a:spcBef>
                <a:spcPts val="500"/>
              </a:spcBef>
            </a:pP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Once loads are restored, power down MPC#3 and send it for refurbishment during ongoing ground control work</a:t>
            </a:r>
            <a:endParaRPr lang="en-US" sz="4400">
              <a:cs typeface="Mongolian Baiti"/>
            </a:endParaRPr>
          </a:p>
          <a:p>
            <a:pPr marL="1729740" lvl="1" defTabSz="914400">
              <a:spcBef>
                <a:spcPts val="500"/>
              </a:spcBef>
            </a:pPr>
            <a:endParaRPr lang="en-US" sz="4000">
              <a:cs typeface="Mongolian Baiti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04A1712-9091-ABBA-0D0D-69CD3288D361}"/>
              </a:ext>
            </a:extLst>
          </p:cNvPr>
          <p:cNvSpPr txBox="1">
            <a:spLocks/>
          </p:cNvSpPr>
          <p:nvPr/>
        </p:nvSpPr>
        <p:spPr>
          <a:xfrm>
            <a:off x="1087782" y="788089"/>
            <a:ext cx="19041812" cy="13176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solidFill>
                  <a:srgbClr val="0078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Chiller Drift Rehabilitation Project</a:t>
            </a:r>
          </a:p>
        </p:txBody>
      </p:sp>
    </p:spTree>
    <p:extLst>
      <p:ext uri="{BB962C8B-B14F-4D97-AF65-F5344CB8AC3E}">
        <p14:creationId xmlns:p14="http://schemas.microsoft.com/office/powerpoint/2010/main" val="29427639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F98B9-E58E-3E61-B3C6-6C43F1B2C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927697-2973-C71D-9546-CEF36BB984B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7</a:t>
            </a:fld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FA6296-5A82-4DB2-154A-85808DFEF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PMP Updates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F99911B0-30D7-43A8-BED9-24F358C3A641}"/>
              </a:ext>
            </a:extLst>
          </p:cNvPr>
          <p:cNvSpPr txBox="1">
            <a:spLocks/>
          </p:cNvSpPr>
          <p:nvPr/>
        </p:nvSpPr>
        <p:spPr>
          <a:xfrm>
            <a:off x="837570" y="2957751"/>
            <a:ext cx="14568112" cy="10589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t">
            <a:noAutofit/>
          </a:bodyPr>
          <a:lstStyle>
            <a:lvl1pPr marL="571500" marR="0" indent="-571500" algn="l" defTabSz="821531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 panose="020B0604020202020204" pitchFamily="34" charset="0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uli Regular"/>
                <a:ea typeface="Muli Regular"/>
                <a:cs typeface="Muli Regular"/>
                <a:sym typeface="Muli Regular"/>
              </a:defRPr>
            </a:lvl1pPr>
            <a:lvl2pPr marL="1016000" marR="0" indent="-571500" algn="l" defTabSz="821531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uli Regular"/>
                <a:ea typeface="Muli Regular"/>
                <a:cs typeface="Muli Regular"/>
                <a:sym typeface="Muli Regular"/>
              </a:defRPr>
            </a:lvl2pPr>
            <a:lvl3pPr marL="1346200" marR="0" indent="-457200" algn="l" defTabSz="821531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uli Regular"/>
                <a:ea typeface="Muli Regular"/>
                <a:cs typeface="Muli Regular"/>
                <a:sym typeface="Muli Regular"/>
              </a:defRPr>
            </a:lvl3pPr>
            <a:lvl4pPr marL="1722437" marR="0" indent="-388937" algn="l" defTabSz="821531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uli Regular"/>
                <a:ea typeface="Muli Regular"/>
                <a:cs typeface="Muli Regular"/>
                <a:sym typeface="Muli Regular"/>
              </a:defRPr>
            </a:lvl4pPr>
            <a:lvl5pPr marL="2166937" marR="0" indent="-388937" algn="l" defTabSz="821531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uli Regular"/>
                <a:ea typeface="Muli Regular"/>
                <a:cs typeface="Muli Regular"/>
                <a:sym typeface="Muli Regular"/>
              </a:defRPr>
            </a:lvl5pPr>
            <a:lvl6pPr marL="2611437" marR="0" indent="-388937" algn="l" defTabSz="821531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uli Regular"/>
                <a:ea typeface="Muli Regular"/>
                <a:cs typeface="Muli Regular"/>
                <a:sym typeface="Muli Regular"/>
              </a:defRPr>
            </a:lvl6pPr>
            <a:lvl7pPr marL="3055937" marR="0" indent="-388937" algn="l" defTabSz="821531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uli Regular"/>
                <a:ea typeface="Muli Regular"/>
                <a:cs typeface="Muli Regular"/>
                <a:sym typeface="Muli Regular"/>
              </a:defRPr>
            </a:lvl7pPr>
            <a:lvl8pPr marL="3500437" marR="0" indent="-388937" algn="l" defTabSz="821531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uli Regular"/>
                <a:ea typeface="Muli Regular"/>
                <a:cs typeface="Muli Regular"/>
                <a:sym typeface="Muli Regular"/>
              </a:defRPr>
            </a:lvl8pPr>
            <a:lvl9pPr marL="3944937" marR="0" indent="-388937" algn="l" defTabSz="821531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2026 Vale Planned Maintenance Period (PMP) is from July 27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August 31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(5 weeks). No access July 27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30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inc.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Note this is changed since the preliminary schedule reported at the SEF.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11-hour shifts per day (Day/Night), similar to PMP 2025.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UG lab is maintaining operations, but with limited operations for experiments.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will have very restrictive daily access, but do not yet have shift allocations  for SNOLAB. We expect to have a very restricted allocation for the cage, probably only on the night shift.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will use the Thursday Activity Planner to assign cage stops to specific people and have back-ups to ensure we use our allocations.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Vale is still at the planning stage, changes are possible.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Surface work will be planned as usual.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46CC47-5B71-58FE-A1CA-6EA331AA0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9271" y="2928718"/>
            <a:ext cx="8254169" cy="62284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0E16B0-F471-12E5-0BC6-7FEC3B093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5682" y="9542229"/>
            <a:ext cx="8527758" cy="316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4550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ACCC5-24AC-BD63-75F1-E0EF91740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11361E-344A-E87B-8DF0-1DCE02DB747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8</a:t>
            </a:fld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80A47D-56E1-6602-E9A0-5CE6E4C76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539" y="852934"/>
            <a:ext cx="18599342" cy="1490216"/>
          </a:xfrm>
        </p:spPr>
        <p:txBody>
          <a:bodyPr>
            <a:normAutofit/>
          </a:bodyPr>
          <a:lstStyle/>
          <a:p>
            <a:r>
              <a:rPr lang="en-US" dirty="0"/>
              <a:t>Operations </a:t>
            </a:r>
            <a:r>
              <a:rPr lang="en-US" dirty="0" err="1"/>
              <a:t>Sharepoint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BC02F0-CF8D-0AC7-28C6-4FD3D1D43F91}"/>
              </a:ext>
            </a:extLst>
          </p:cNvPr>
          <p:cNvSpPr txBox="1"/>
          <p:nvPr/>
        </p:nvSpPr>
        <p:spPr>
          <a:xfrm>
            <a:off x="1115454" y="5087271"/>
            <a:ext cx="9180690" cy="65706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571500" lvl="3" indent="-571500">
              <a:buFont typeface="Wingdings" panose="05000000000000000000" pitchFamily="2" charset="2"/>
              <a:buChar char="Ø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Links to Operations division information and resources:</a:t>
            </a:r>
          </a:p>
          <a:p>
            <a:pPr marL="571500" lvl="3" indent="-571500">
              <a:buFont typeface="Wingdings" panose="05000000000000000000" pitchFamily="2" charset="2"/>
              <a:buChar char="Ø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Engineering and drawings.</a:t>
            </a:r>
          </a:p>
          <a:p>
            <a:pPr marL="571500" lvl="3" indent="-571500">
              <a:buFont typeface="Wingdings" panose="05000000000000000000" pitchFamily="2" charset="2"/>
              <a:buChar char="Ø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Manager on call. </a:t>
            </a:r>
          </a:p>
          <a:p>
            <a:pPr marL="571500" lvl="3" indent="-571500">
              <a:buFont typeface="Wingdings" panose="05000000000000000000" pitchFamily="2" charset="2"/>
              <a:buChar char="Ø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order requests and status.</a:t>
            </a:r>
          </a:p>
          <a:p>
            <a:pPr marL="571500" lvl="3" indent="-571500">
              <a:buFont typeface="Wingdings" panose="05000000000000000000" pitchFamily="2" charset="2"/>
              <a:buChar char="Ø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Schedules and contacts.</a:t>
            </a:r>
          </a:p>
          <a:p>
            <a:pPr marL="571500" lvl="3" indent="-571500">
              <a:buFont typeface="Wingdings" panose="05000000000000000000" pitchFamily="2" charset="2"/>
              <a:buChar char="Ø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Outages log.</a:t>
            </a:r>
          </a:p>
          <a:p>
            <a:pPr marL="571500" lvl="3" indent="-571500">
              <a:buFont typeface="Wingdings" panose="05000000000000000000" pitchFamily="2" charset="2"/>
              <a:buChar char="Ø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Much more – go look!</a:t>
            </a:r>
          </a:p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uli Regular"/>
              <a:ea typeface="Muli Regular"/>
              <a:cs typeface="Muli Regular"/>
              <a:sym typeface="Muli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356F2B-40AE-F756-7D54-AACDEF0AD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689" y="2084832"/>
            <a:ext cx="11425652" cy="116599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8BEEEE-8C37-7165-3429-628134D8CC54}"/>
              </a:ext>
            </a:extLst>
          </p:cNvPr>
          <p:cNvSpPr txBox="1"/>
          <p:nvPr/>
        </p:nvSpPr>
        <p:spPr>
          <a:xfrm>
            <a:off x="1115455" y="3049399"/>
            <a:ext cx="9180689" cy="1326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n-US" sz="3200" dirty="0">
                <a:hlinkClick r:id="rId4"/>
              </a:rPr>
              <a:t>Operations Division – Home</a:t>
            </a:r>
            <a:r>
              <a:rPr lang="en-US" sz="3200" dirty="0"/>
              <a:t> </a:t>
            </a:r>
          </a:p>
          <a:p>
            <a:r>
              <a:rPr lang="en-US" sz="3200" dirty="0"/>
              <a:t>(snolab.sharepoint.com/sites/</a:t>
            </a:r>
            <a:r>
              <a:rPr lang="en-US" sz="3200" dirty="0" err="1"/>
              <a:t>OperationsDivision</a:t>
            </a:r>
            <a:r>
              <a:rPr lang="en-US" sz="3200" dirty="0"/>
              <a:t>)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uli Regular"/>
              <a:ea typeface="Muli Regular"/>
              <a:cs typeface="Muli Regular"/>
              <a:sym typeface="Mul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7647000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639EF-524E-49E2-7007-96764B4D3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F64117-D209-8400-AEB9-CDB37C3F461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9</a:t>
            </a:fld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A9E25A-CD3B-FEAA-00A0-91F3ED36F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539" y="852934"/>
            <a:ext cx="18599342" cy="1490216"/>
          </a:xfrm>
        </p:spPr>
        <p:txBody>
          <a:bodyPr>
            <a:normAutofit/>
          </a:bodyPr>
          <a:lstStyle/>
          <a:p>
            <a:r>
              <a:rPr lang="en-US" dirty="0"/>
              <a:t>Operations </a:t>
            </a:r>
            <a:r>
              <a:rPr lang="en-US" dirty="0" err="1"/>
              <a:t>Sharepoint</a:t>
            </a:r>
            <a:r>
              <a:rPr lang="en-US" dirty="0"/>
              <a:t> – Outages Log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B615BA-FC11-5BC4-F7EB-9AA2954FA445}"/>
              </a:ext>
            </a:extLst>
          </p:cNvPr>
          <p:cNvSpPr txBox="1"/>
          <p:nvPr/>
        </p:nvSpPr>
        <p:spPr>
          <a:xfrm>
            <a:off x="355860" y="4767144"/>
            <a:ext cx="6419201" cy="2138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571500" lvl="3" indent="-571500">
              <a:buFont typeface="Wingdings" panose="05000000000000000000" pitchFamily="2" charset="2"/>
              <a:buChar char="Ø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 of past and planned outages.</a:t>
            </a:r>
          </a:p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1A1152-7D8C-B1CD-08F0-82FF7B0E274A}"/>
              </a:ext>
            </a:extLst>
          </p:cNvPr>
          <p:cNvSpPr txBox="1"/>
          <p:nvPr/>
        </p:nvSpPr>
        <p:spPr>
          <a:xfrm>
            <a:off x="932576" y="2850082"/>
            <a:ext cx="5265770" cy="19170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n-US" sz="3200" dirty="0">
                <a:hlinkClick r:id="rId3"/>
              </a:rPr>
              <a:t>Operations Division – Home</a:t>
            </a:r>
            <a:r>
              <a:rPr lang="en-US" sz="3200" dirty="0"/>
              <a:t> </a:t>
            </a:r>
          </a:p>
          <a:p>
            <a:r>
              <a:rPr lang="en-US" sz="3200" dirty="0"/>
              <a:t>(snolab.sharepoint.com/sites/</a:t>
            </a:r>
            <a:r>
              <a:rPr lang="en-US" sz="3200" dirty="0" err="1"/>
              <a:t>OperationsDivision</a:t>
            </a:r>
            <a:r>
              <a:rPr lang="en-US" sz="3200" dirty="0"/>
              <a:t>)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uli Regular"/>
              <a:ea typeface="Muli Regular"/>
              <a:cs typeface="Muli Regular"/>
              <a:sym typeface="Muli Regula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4DF6F-2ECD-41C6-5C49-06EA7F6476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858" y="2343150"/>
            <a:ext cx="16103870" cy="117408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52F95A-2173-BC99-F5B5-F5E0173654DE}"/>
              </a:ext>
            </a:extLst>
          </p:cNvPr>
          <p:cNvSpPr txBox="1"/>
          <p:nvPr/>
        </p:nvSpPr>
        <p:spPr>
          <a:xfrm>
            <a:off x="932576" y="6905805"/>
            <a:ext cx="4208775" cy="5831980"/>
          </a:xfrm>
          <a:prstGeom prst="rect">
            <a:avLst/>
          </a:prstGeom>
          <a:noFill/>
          <a:ln w="254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rPr>
              <a:t>Outages in the past year:</a:t>
            </a: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</a:rPr>
              <a:t>Chiller:</a:t>
            </a:r>
          </a:p>
          <a:p>
            <a:pPr marL="457200" marR="0" indent="-45720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dirty="0">
                <a:solidFill>
                  <a:srgbClr val="FF0000"/>
                </a:solidFill>
              </a:rPr>
              <a:t>2 planned</a:t>
            </a:r>
          </a:p>
          <a:p>
            <a:pPr marL="457200" marR="0" indent="-45720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dirty="0">
                <a:solidFill>
                  <a:srgbClr val="FF0000"/>
                </a:solidFill>
              </a:rPr>
              <a:t>2 unplanned</a:t>
            </a:r>
          </a:p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rPr>
              <a:t>Electrical:</a:t>
            </a:r>
          </a:p>
          <a:p>
            <a:pPr marL="457200" marR="0" indent="-45720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dirty="0">
                <a:solidFill>
                  <a:srgbClr val="FF0000"/>
                </a:solidFill>
              </a:rPr>
              <a:t>3 planned</a:t>
            </a:r>
          </a:p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</a:rPr>
              <a:t>Water:</a:t>
            </a:r>
          </a:p>
          <a:p>
            <a:pPr marL="457200" marR="0" indent="-45720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dirty="0">
                <a:solidFill>
                  <a:srgbClr val="FF0000"/>
                </a:solidFill>
              </a:rPr>
              <a:t>1 unplanned</a:t>
            </a:r>
          </a:p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rPr>
              <a:t>Cage:</a:t>
            </a:r>
          </a:p>
          <a:p>
            <a:pPr marL="457200" marR="0" indent="-45720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dirty="0">
                <a:solidFill>
                  <a:srgbClr val="FF0000"/>
                </a:solidFill>
              </a:rPr>
              <a:t>2 unplanned</a:t>
            </a:r>
          </a:p>
          <a:p>
            <a:pPr marR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Muli Regular"/>
              <a:ea typeface="Muli Regular"/>
              <a:cs typeface="Muli Regular"/>
              <a:sym typeface="Mul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265062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Lota Grotesque Bold"/>
        <a:ea typeface="Lota Grotesque Bold"/>
        <a:cs typeface="Lota Grotesque Bold"/>
      </a:majorFont>
      <a:minorFont>
        <a:latin typeface="Lota Grotesque Bold"/>
        <a:ea typeface="Lota Grotesque Bold"/>
        <a:cs typeface="Lota Grotesque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821531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uli Regular"/>
            <a:ea typeface="Muli Regular"/>
            <a:cs typeface="Muli Regular"/>
            <a:sym typeface="Muli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JAC SNOLAB Template" id="{174FE59A-DB61-2D48-ADBB-D3E48953AA78}" vid="{FA11E30F-9861-574D-A64A-49568E23658F}"/>
    </a:ext>
  </a:extLst>
</a:theme>
</file>

<file path=ppt/theme/theme2.xml><?xml version="1.0" encoding="utf-8"?>
<a:theme xmlns:a="http://schemas.openxmlformats.org/drawingml/2006/main" name="1_Additional no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Lota Grotesque Bold"/>
        <a:ea typeface="Lota Grotesque Bold"/>
        <a:cs typeface="Lota Grotesque Bold"/>
      </a:majorFont>
      <a:minorFont>
        <a:latin typeface="Lota Grotesque Bold"/>
        <a:ea typeface="Lota Grotesque Bold"/>
        <a:cs typeface="Lota Grotesque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821531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uli Regular"/>
            <a:ea typeface="Muli Regular"/>
            <a:cs typeface="Muli Regular"/>
            <a:sym typeface="Muli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40fc621-5bba-4278-8610-e8057ce058b8">
      <UserInfo>
        <DisplayName/>
        <AccountId xsi:nil="true"/>
        <AccountType/>
      </UserInfo>
    </SharedWithUsers>
    <lcf76f155ced4ddcb4097134ff3c332f xmlns="0a8e374d-38a0-41bb-a1f1-8a8dee0ac007">
      <Terms xmlns="http://schemas.microsoft.com/office/infopath/2007/PartnerControls"/>
    </lcf76f155ced4ddcb4097134ff3c332f>
    <Comments xmlns="0a8e374d-38a0-41bb-a1f1-8a8dee0ac007" xsi:nil="true"/>
    <TaxCatchAll xmlns="d40fc621-5bba-4278-8610-e8057ce058b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865215DB2D1B4189782C18CE3E5B48" ma:contentTypeVersion="20" ma:contentTypeDescription="Create a new document." ma:contentTypeScope="" ma:versionID="3840808ca363419adc1a8bde33b4068d">
  <xsd:schema xmlns:xsd="http://www.w3.org/2001/XMLSchema" xmlns:xs="http://www.w3.org/2001/XMLSchema" xmlns:p="http://schemas.microsoft.com/office/2006/metadata/properties" xmlns:ns2="0a8e374d-38a0-41bb-a1f1-8a8dee0ac007" xmlns:ns3="d40fc621-5bba-4278-8610-e8057ce058b8" targetNamespace="http://schemas.microsoft.com/office/2006/metadata/properties" ma:root="true" ma:fieldsID="05d235abef4c050136d14e56955e5340" ns2:_="" ns3:_="">
    <xsd:import namespace="0a8e374d-38a0-41bb-a1f1-8a8dee0ac007"/>
    <xsd:import namespace="d40fc621-5bba-4278-8610-e8057ce058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Comment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8e374d-38a0-41bb-a1f1-8a8dee0ac0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ec6080f-a001-4a05-8d2e-760ded6f73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mments" ma:index="22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0fc621-5bba-4278-8610-e8057ce058b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0a6b038-4c6b-46f8-a85d-316fa2cdf7f4}" ma:internalName="TaxCatchAll" ma:showField="CatchAllData" ma:web="d40fc621-5bba-4278-8610-e8057ce058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5A626A-71CD-4256-BBB3-7AE2A4F208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0F0DDC-99A3-406F-8E54-FA0F17D282E6}">
  <ds:schemaRefs>
    <ds:schemaRef ds:uri="d40fc621-5bba-4278-8610-e8057ce058b8"/>
    <ds:schemaRef ds:uri="http://www.w3.org/XML/1998/namespace"/>
    <ds:schemaRef ds:uri="http://schemas.openxmlformats.org/package/2006/metadata/core-properties"/>
    <ds:schemaRef ds:uri="http://purl.org/dc/elements/1.1/"/>
    <ds:schemaRef ds:uri="0a8e374d-38a0-41bb-a1f1-8a8dee0ac007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DA7D344-9906-445A-947E-6166F7DF42A5}">
  <ds:schemaRefs>
    <ds:schemaRef ds:uri="0a8e374d-38a0-41bb-a1f1-8a8dee0ac007"/>
    <ds:schemaRef ds:uri="d40fc621-5bba-4278-8610-e8057ce058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White</Template>
  <TotalTime>404</TotalTime>
  <Words>693</Words>
  <Application>Microsoft Office PowerPoint</Application>
  <PresentationFormat>Custom</PresentationFormat>
  <Paragraphs>87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Helvetica Neue</vt:lpstr>
      <vt:lpstr>Helvetica Neue Medium</vt:lpstr>
      <vt:lpstr>Lota Grotesque Bold</vt:lpstr>
      <vt:lpstr>Mongolian Baiti</vt:lpstr>
      <vt:lpstr>Muli Bold</vt:lpstr>
      <vt:lpstr>Muli Regular</vt:lpstr>
      <vt:lpstr>Wingdings</vt:lpstr>
      <vt:lpstr>White</vt:lpstr>
      <vt:lpstr>1_Additional notes</vt:lpstr>
      <vt:lpstr>Operations at SNOLAB  SNOLAB User Meeting 2026</vt:lpstr>
      <vt:lpstr>Underground Access</vt:lpstr>
      <vt:lpstr>Cage times and line-up</vt:lpstr>
      <vt:lpstr>Chiller Drift Updates – Seismic Event</vt:lpstr>
      <vt:lpstr>Chiller Drift Updates</vt:lpstr>
      <vt:lpstr>PowerPoint Presentation</vt:lpstr>
      <vt:lpstr>PMP Updates</vt:lpstr>
      <vt:lpstr>Operations Sharepoint</vt:lpstr>
      <vt:lpstr>Operations Sharepoint – Outages Log</vt:lpstr>
      <vt:lpstr>PowerPoint Presentation</vt:lpstr>
      <vt:lpstr>Pre-shift Line-up – Regulatory Framework</vt:lpstr>
      <vt:lpstr>Upcoming Events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SNOLAB All Hands Meeting</dc:title>
  <dc:creator>Jodi Cooley</dc:creator>
  <cp:lastModifiedBy>Richard Ford</cp:lastModifiedBy>
  <cp:revision>4</cp:revision>
  <cp:lastPrinted>2025-04-09T18:34:14Z</cp:lastPrinted>
  <dcterms:created xsi:type="dcterms:W3CDTF">2024-12-03T15:42:47Z</dcterms:created>
  <dcterms:modified xsi:type="dcterms:W3CDTF">2026-05-26T13:36:17Z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0x0101000A865215DB2D1B4189782C18CE3E5B48</vt:lpwstr>
  </property>
  <property fmtid="{D5CDD505-2E9C-101B-9397-08002B2CF9AE}" pid="3" name="Order">
    <vt:r8>897000</vt:r8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MediaServiceImageTags">
    <vt:lpwstr/>
  </property>
  <property fmtid="{D5CDD505-2E9C-101B-9397-08002B2CF9AE}" pid="8" name="xd_Signature">
    <vt:bool>true</vt:bool>
  </property>
</Properties>
</file>