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tags/tag2.xml" ContentType="application/vnd.openxmlformats-officedocument.presentationml.tags+xml"/>
  <Override PartName="/ppt/notesSlides/notesSlide2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562" r:id="rId2"/>
    <p:sldId id="463" r:id="rId3"/>
    <p:sldId id="462" r:id="rId4"/>
    <p:sldId id="564" r:id="rId5"/>
    <p:sldId id="567" r:id="rId6"/>
    <p:sldId id="325" r:id="rId7"/>
    <p:sldId id="568" r:id="rId8"/>
    <p:sldId id="331" r:id="rId9"/>
    <p:sldId id="272" r:id="rId10"/>
    <p:sldId id="529" r:id="rId11"/>
    <p:sldId id="408" r:id="rId12"/>
    <p:sldId id="468" r:id="rId13"/>
    <p:sldId id="461" r:id="rId14"/>
    <p:sldId id="454" r:id="rId15"/>
    <p:sldId id="573" r:id="rId16"/>
    <p:sldId id="569" r:id="rId17"/>
    <p:sldId id="570" r:id="rId18"/>
    <p:sldId id="571" r:id="rId19"/>
    <p:sldId id="572" r:id="rId20"/>
    <p:sldId id="451" r:id="rId21"/>
    <p:sldId id="574" r:id="rId22"/>
    <p:sldId id="312" r:id="rId23"/>
    <p:sldId id="282" r:id="rId24"/>
    <p:sldId id="473" r:id="rId25"/>
    <p:sldId id="314" r:id="rId26"/>
    <p:sldId id="358" r:id="rId27"/>
    <p:sldId id="351" r:id="rId28"/>
    <p:sldId id="364" r:id="rId29"/>
    <p:sldId id="447" r:id="rId30"/>
    <p:sldId id="477" r:id="rId31"/>
    <p:sldId id="485" r:id="rId32"/>
    <p:sldId id="527" r:id="rId33"/>
    <p:sldId id="528" r:id="rId34"/>
    <p:sldId id="487" r:id="rId35"/>
    <p:sldId id="533" r:id="rId36"/>
    <p:sldId id="535" r:id="rId37"/>
    <p:sldId id="475" r:id="rId38"/>
    <p:sldId id="561" r:id="rId39"/>
    <p:sldId id="303"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550"/>
    <a:srgbClr val="FFA365"/>
    <a:srgbClr val="FF6600"/>
    <a:srgbClr val="AD7451"/>
    <a:srgbClr val="A5B3BD"/>
    <a:srgbClr val="B87333"/>
    <a:srgbClr val="94B66B"/>
    <a:srgbClr val="C3C3C3"/>
    <a:srgbClr val="ED1C24"/>
    <a:srgbClr val="FFC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6" autoAdjust="0"/>
    <p:restoredTop sz="94404" autoAdjust="0"/>
  </p:normalViewPr>
  <p:slideViewPr>
    <p:cSldViewPr snapToGrid="0">
      <p:cViewPr>
        <p:scale>
          <a:sx n="30" d="100"/>
          <a:sy n="30" d="100"/>
        </p:scale>
        <p:origin x="172" y="264"/>
      </p:cViewPr>
      <p:guideLst/>
    </p:cSldViewPr>
  </p:slideViewPr>
  <p:notesTextViewPr>
    <p:cViewPr>
      <p:scale>
        <a:sx n="1" d="1"/>
        <a:sy n="1" d="1"/>
      </p:scale>
      <p:origin x="0" y="0"/>
    </p:cViewPr>
  </p:notesTextViewPr>
  <p:sorterViewPr>
    <p:cViewPr varScale="1">
      <p:scale>
        <a:sx n="100" d="100"/>
        <a:sy n="100" d="100"/>
      </p:scale>
      <p:origin x="0" y="-500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19.621"/>
    </inkml:context>
    <inkml:brush xml:id="br0">
      <inkml:brushProperty name="width" value="0.35" units="cm"/>
      <inkml:brushProperty name="height" value="0.35" units="cm"/>
      <inkml:brushProperty name="color" value="#FFC11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4:37.587"/>
    </inkml:context>
    <inkml:brush xml:id="br0">
      <inkml:brushProperty name="width" value="0.35" units="cm"/>
      <inkml:brushProperty name="height" value="0.35" units="cm"/>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5:38.523"/>
    </inkml:context>
    <inkml:brush xml:id="br0">
      <inkml:brushProperty name="width" value="0.35" units="cm"/>
      <inkml:brushProperty name="height" value="0.35" units="cm"/>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20:02:36.042"/>
    </inkml:context>
    <inkml:brush xml:id="br0">
      <inkml:brushProperty name="width" value="0.35" units="cm"/>
      <inkml:brushProperty name="height" value="0.3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26.633"/>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2.606"/>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5.804"/>
    </inkml:context>
    <inkml:brush xml:id="br0">
      <inkml:brushProperty name="width" value="0.35" units="cm"/>
      <inkml:brushProperty name="height" value="0.35" units="cm"/>
      <inkml:brushProperty name="color" value="#FFC11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22:57:39.580"/>
    </inkml:context>
    <inkml:brush xml:id="br0">
      <inkml:brushProperty name="width" value="0.35" units="cm"/>
      <inkml:brushProperty name="height" value="0.35" units="cm"/>
      <inkml:brushProperty name="color" value="#FFC11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4:33.090"/>
    </inkml:context>
    <inkml:brush xml:id="br0">
      <inkml:brushProperty name="width" value="0.35" units="cm"/>
      <inkml:brushProperty name="height" value="0.35" units="cm"/>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4:37.587"/>
    </inkml:context>
    <inkml:brush xml:id="br0">
      <inkml:brushProperty name="width" value="0.35" units="cm"/>
      <inkml:brushProperty name="height" value="0.3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5:38.523"/>
    </inkml:context>
    <inkml:brush xml:id="br0">
      <inkml:brushProperty name="width" value="0.35" units="cm"/>
      <inkml:brushProperty name="height" value="0.3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07T19:34:33.090"/>
    </inkml:context>
    <inkml:brush xml:id="br0">
      <inkml:brushProperty name="width" value="0.35" units="cm"/>
      <inkml:brushProperty name="height" value="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2D575-1FA5-9E52-59E6-596A5F299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34383-FF2F-30B9-C5C9-F4FBB3BB39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12B1A5-7E00-12DC-0D30-99CC1485E35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Low Background team at SNOLAB has excellent detectors for studying alphas, gammas and Radon. What about neutron detectors?</a:t>
            </a:r>
          </a:p>
        </p:txBody>
      </p:sp>
    </p:spTree>
    <p:extLst>
      <p:ext uri="{BB962C8B-B14F-4D97-AF65-F5344CB8AC3E}">
        <p14:creationId xmlns:p14="http://schemas.microsoft.com/office/powerpoint/2010/main" val="48518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3DA0-FBD9-2B44-49A8-119914810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8C81A-2883-FD95-7017-18D89F24C6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1BBAF7-AFEA-00CA-3657-A9107C694F63}"/>
              </a:ext>
            </a:extLst>
          </p:cNvPr>
          <p:cNvSpPr>
            <a:spLocks noGrp="1"/>
          </p:cNvSpPr>
          <p:nvPr>
            <p:ph type="body" idx="1"/>
          </p:nvPr>
        </p:nvSpPr>
        <p:spPr/>
        <p:txBody>
          <a:bodyPr/>
          <a:lstStyle/>
          <a:p>
            <a:r>
              <a:rPr lang="en-US" dirty="0"/>
              <a:t>To be able to invert the affect or do backward projection, first I simulated the forward response by making GEANT4 simulations for each configurations. Specifically, I counted tritons produced, to find the response of the configuration over energies. The response is a dense information, which conveys the effective area every incoming neutron from source sees to interact with, which includes details about geometry, neutrons transport, energies, angular distribution etc.</a:t>
            </a:r>
          </a:p>
        </p:txBody>
      </p:sp>
    </p:spTree>
    <p:extLst>
      <p:ext uri="{BB962C8B-B14F-4D97-AF65-F5344CB8AC3E}">
        <p14:creationId xmlns:p14="http://schemas.microsoft.com/office/powerpoint/2010/main" val="315404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be more specific, the problem is to find the total neutron flux with robust error propagation. I utilized Monte Carlo propagation, meaning I used the given matrices, produced independent samples based on Gaussian perturbation from their standard deviations, then used inverse solvers for each sample independently to propagate the error in flux. Initially I used unfolding </a:t>
            </a:r>
            <a:r>
              <a:rPr lang="en-US" dirty="0" err="1"/>
              <a:t>algortihms</a:t>
            </a:r>
            <a:r>
              <a:rPr lang="en-US" dirty="0"/>
              <a:t> like MLEM(basically same as </a:t>
            </a:r>
            <a:r>
              <a:rPr lang="en-US" dirty="0" err="1"/>
              <a:t>minuit</a:t>
            </a:r>
            <a:r>
              <a:rPr lang="en-US" dirty="0"/>
              <a:t>) and GRAVEL(which is </a:t>
            </a:r>
            <a:r>
              <a:rPr lang="en-US" dirty="0" err="1"/>
              <a:t>minuit</a:t>
            </a:r>
            <a:r>
              <a:rPr lang="en-US" dirty="0"/>
              <a:t> with additional entropy terms for smoother constrained solutions) for unfolding. But I soon learned that the problem was be simplified to using simple decomposition techniques by optimizing moderator geometry and binning. Decomposition techniques are mathematically favorable and are significantly faster(I can do same analysis in 3 second which would take 5 mins with unfolding).</a:t>
            </a:r>
          </a:p>
        </p:txBody>
      </p:sp>
    </p:spTree>
    <p:extLst>
      <p:ext uri="{BB962C8B-B14F-4D97-AF65-F5344CB8AC3E}">
        <p14:creationId xmlns:p14="http://schemas.microsoft.com/office/powerpoint/2010/main" val="265838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A84F-79AD-1F2B-A317-423525C4C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50BEC-9327-E283-5A2F-3B5988B215DA}"/>
              </a:ext>
            </a:extLst>
          </p:cNvPr>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39658CDC-93AF-5FD9-281E-C59A56519DA7}"/>
                  </a:ext>
                </a:extLst>
              </p:cNvPr>
              <p:cNvSpPr>
                <a:spLocks noGrp="1"/>
              </p:cNvSpPr>
              <p:nvPr>
                <p:ph type="body" idx="1"/>
              </p:nvPr>
            </p:nvSpPr>
            <p:spPr/>
            <p:txBody>
              <a:bodyPr/>
              <a:lstStyle/>
              <a:p>
                <a14:m>
                  <m:oMath xmlns:m="http://schemas.openxmlformats.org/officeDocument/2006/math">
                    <m:r>
                      <a:rPr lang="en-US" sz="2400" b="0" i="1" smtClean="0">
                        <a:latin typeface="Cambria Math" panose="02040503050406030204" pitchFamily="18" charset="0"/>
                      </a:rPr>
                      <m:t>𝜅</m:t>
                    </m:r>
                    <m:d>
                      <m:dPr>
                        <m:ctrlPr>
                          <a:rPr lang="en-US" sz="2400" i="1" smtClean="0">
                            <a:latin typeface="Cambria Math" panose="02040503050406030204" pitchFamily="18" charset="0"/>
                          </a:rPr>
                        </m:ctrlPr>
                      </m:dPr>
                      <m:e>
                        <m:r>
                          <a:rPr lang="en-US" sz="2400" b="0" i="1" smtClean="0">
                            <a:latin typeface="Cambria Math" panose="02040503050406030204" pitchFamily="18" charset="0"/>
                          </a:rPr>
                          <m:t>𝐵</m:t>
                        </m:r>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𝐵</m:t>
                            </m:r>
                          </m:e>
                        </m:d>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𝐵</m:t>
                                </m:r>
                              </m:e>
                              <m:sup>
                                <m:r>
                                  <a:rPr lang="en-US" sz="2400" b="0" i="1" smtClean="0">
                                    <a:latin typeface="Cambria Math" panose="02040503050406030204" pitchFamily="18" charset="0"/>
                                  </a:rPr>
                                  <m:t>−1</m:t>
                                </m:r>
                              </m:sup>
                            </m:sSup>
                          </m:e>
                        </m:d>
                      </m:e>
                    </m:d>
                    <m:r>
                      <a:rPr lang="en-US" sz="2400" b="0" i="1" smtClean="0">
                        <a:latin typeface="Cambria Math" panose="02040503050406030204" pitchFamily="18" charset="0"/>
                      </a:rPr>
                      <m:t>=</m:t>
                    </m:r>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𝑚𝑎𝑥</m:t>
                            </m:r>
                          </m:sub>
                        </m:sSub>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𝜎</m:t>
                            </m:r>
                          </m:e>
                          <m:sub>
                            <m:r>
                              <a:rPr lang="en-US" sz="2400" b="0" i="1" smtClean="0">
                                <a:latin typeface="Cambria Math" panose="02040503050406030204" pitchFamily="18" charset="0"/>
                              </a:rPr>
                              <m:t>𝑚𝑖𝑛</m:t>
                            </m:r>
                          </m:sub>
                        </m:sSub>
                      </m:den>
                    </m:f>
                  </m:oMath>
                </a14:m>
                <a:r>
                  <a:rPr lang="en-US" sz="2400" dirty="0"/>
                  <a:t>, </a:t>
                </a:r>
                <a:endParaRPr lang="en-US" dirty="0"/>
              </a:p>
            </p:txBody>
          </p:sp>
        </mc:Choice>
        <mc:Fallback xmlns="">
          <p:sp>
            <p:nvSpPr>
              <p:cNvPr id="3" name="Notes Placeholder 2">
                <a:extLst>
                  <a:ext uri="{FF2B5EF4-FFF2-40B4-BE49-F238E27FC236}">
                    <a16:creationId xmlns:a16="http://schemas.microsoft.com/office/drawing/2014/main" id="{39658CDC-93AF-5FD9-281E-C59A56519DA7}"/>
                  </a:ext>
                </a:extLst>
              </p:cNvPr>
              <p:cNvSpPr>
                <a:spLocks noGrp="1"/>
              </p:cNvSpPr>
              <p:nvPr>
                <p:ph type="body" idx="1"/>
              </p:nvPr>
            </p:nvSpPr>
            <p:spPr/>
            <p:txBody>
              <a:bodyPr/>
              <a:lstStyle/>
              <a:p>
                <a:r>
                  <a:rPr lang="en-US" sz="2400" b="0" i="0">
                    <a:latin typeface="Cambria Math" panose="02040503050406030204" pitchFamily="18" charset="0"/>
                  </a:rPr>
                  <a:t>𝜅</a:t>
                </a:r>
                <a:r>
                  <a:rPr lang="en-US" sz="2400" i="0">
                    <a:latin typeface="Cambria Math" panose="02040503050406030204" pitchFamily="18" charset="0"/>
                  </a:rPr>
                  <a:t>(</a:t>
                </a:r>
                <a:r>
                  <a:rPr lang="en-US" sz="2400" b="0" i="0">
                    <a:latin typeface="Cambria Math" panose="02040503050406030204" pitchFamily="18" charset="0"/>
                  </a:rPr>
                  <a:t>𝐵)=|(|𝐵|)|×|(|𝐵^(−1) |)|=𝜎_𝑚𝑎𝑥/𝜎_𝑚𝑖𝑛 </a:t>
                </a:r>
                <a:r>
                  <a:rPr lang="en-US" sz="2400" dirty="0"/>
                  <a:t>, </a:t>
                </a:r>
                <a:endParaRPr lang="en-US" dirty="0"/>
              </a:p>
            </p:txBody>
          </p:sp>
        </mc:Fallback>
      </mc:AlternateContent>
    </p:spTree>
    <p:extLst>
      <p:ext uri="{BB962C8B-B14F-4D97-AF65-F5344CB8AC3E}">
        <p14:creationId xmlns:p14="http://schemas.microsoft.com/office/powerpoint/2010/main" val="1458423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54DB8-E0DE-C4EA-C158-B29F1871B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BCAF0-5DAB-3B57-AC3E-ADBEC00189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4E3E12-4E50-041E-9052-824D11AA4B23}"/>
              </a:ext>
            </a:extLst>
          </p:cNvPr>
          <p:cNvSpPr>
            <a:spLocks noGrp="1"/>
          </p:cNvSpPr>
          <p:nvPr>
            <p:ph type="body" idx="1"/>
          </p:nvPr>
        </p:nvSpPr>
        <p:spPr/>
        <p:txBody>
          <a:bodyPr/>
          <a:lstStyle/>
          <a:p>
            <a:r>
              <a:rPr lang="en-US" dirty="0"/>
              <a:t>Luckily there are several packages to </a:t>
            </a:r>
            <a:r>
              <a:rPr lang="en-US" dirty="0" err="1"/>
              <a:t>analyse</a:t>
            </a:r>
            <a:r>
              <a:rPr lang="en-US" dirty="0"/>
              <a:t> the condition number of matrices. I quickly analyzed matrices of several configurations to finally show that the configuration is very important. In particular we has several polyethylene moderators, but only few sets actually contribute important information to invert to find flux. As example, having 1,2 and 3 HDPE actually results in worse errors than using just 1,2, or 1,3. The difference is massive, the 32 condition number would result in 140% error!, while the other ones have max 20-30%.</a:t>
            </a:r>
          </a:p>
        </p:txBody>
      </p:sp>
    </p:spTree>
    <p:extLst>
      <p:ext uri="{BB962C8B-B14F-4D97-AF65-F5344CB8AC3E}">
        <p14:creationId xmlns:p14="http://schemas.microsoft.com/office/powerpoint/2010/main" val="309140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1094B-CD80-13DF-4DB5-CE50616D5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5C14F-7B08-5EC1-EE20-23FA9FBEF5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5039D3-42CE-9865-73CE-2FB90785C9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067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sym typeface="Wingdings" panose="05000000000000000000" pitchFamily="2" charset="2"/>
              </a:rPr>
              <a:t>So, to understand the physics behind the massive errors from applied math, lets take a closer look at the response itself. This plots show the response for configurations over energies. See that the bare and 1” configuration cover the thermal and epithermal, however, the 2” and 3” response are correlated, meaning they kind of have the same information regarding the neutron sensitivity. Two variables in equations with same neutron sensitivity are not independent. That’s why, in particular having the 2 and 3” together exploded the errors.</a:t>
            </a:r>
            <a:br>
              <a:rPr lang="en-US" sz="2400" dirty="0">
                <a:sym typeface="Wingdings" panose="05000000000000000000" pitchFamily="2" charset="2"/>
              </a:rPr>
            </a:br>
            <a:r>
              <a:rPr lang="en-US" sz="2400" dirty="0">
                <a:sym typeface="Wingdings" panose="05000000000000000000" pitchFamily="2" charset="2"/>
              </a:rPr>
              <a:t></a:t>
            </a:r>
            <a:r>
              <a:rPr lang="en-US" sz="2400" b="1" dirty="0">
                <a:sym typeface="Wingdings" panose="05000000000000000000" pitchFamily="2" charset="2"/>
              </a:rPr>
              <a:t>Key</a:t>
            </a:r>
            <a:r>
              <a:rPr lang="en-US" sz="2400" b="1" dirty="0"/>
              <a:t> Takeaway</a:t>
            </a:r>
            <a:r>
              <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rPr>
              <a:t>: </a:t>
            </a:r>
            <a:br>
              <a:rPr lang="en-US" sz="2400" dirty="0"/>
            </a:br>
            <a:r>
              <a:rPr lang="en-US" sz="2400" dirty="0"/>
              <a:t>	-- Moderator thickness optimization remains important.</a:t>
            </a:r>
            <a:endParaRPr kumimoji="0" lang="en-US" sz="2400" b="0" i="0" u="none" strike="noStrike" cap="none" spc="0" normalizeH="0" baseline="0" dirty="0">
              <a:ln>
                <a:noFill/>
              </a:ln>
              <a:solidFill>
                <a:srgbClr val="000000"/>
              </a:solidFill>
              <a:effectLst/>
              <a:uFillTx/>
              <a:latin typeface="Muli Regular"/>
              <a:ea typeface="Muli Regular"/>
              <a:cs typeface="Muli Regular"/>
              <a:sym typeface="Muli Regular"/>
            </a:endParaRPr>
          </a:p>
          <a:p>
            <a:endParaRPr lang="en-US" dirty="0"/>
          </a:p>
        </p:txBody>
      </p:sp>
    </p:spTree>
    <p:extLst>
      <p:ext uri="{BB962C8B-B14F-4D97-AF65-F5344CB8AC3E}">
        <p14:creationId xmlns:p14="http://schemas.microsoft.com/office/powerpoint/2010/main" val="216443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B727F-4770-5606-C5B6-04205C2A9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9C867-B800-8DF6-91F0-A702373C17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BB2AF8-BDD8-BFCC-B020-47A6AC05C2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1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had made assumptions last year that the bare detector has significant epithermal contributions, hindering our ability to measure thermal flux precisely. If we see the response or sensitivity plot of neutrons across energy, the bare setup has declining response over epithermal, but its considerable in the early region. To get more information, Low background team ordered 0.5 mm Cd, which significantly suppresses thermal neutrons relative to bare configuration, and help us get the actual thermal flux</a:t>
            </a:r>
          </a:p>
        </p:txBody>
      </p:sp>
    </p:spTree>
    <p:extLst>
      <p:ext uri="{BB962C8B-B14F-4D97-AF65-F5344CB8AC3E}">
        <p14:creationId xmlns:p14="http://schemas.microsoft.com/office/powerpoint/2010/main" val="104181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B708-1616-2806-AEB2-09BA89E13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4F2D4-7EC3-A114-209A-0498F5AEB8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72DC28-3DBD-AA48-DD2D-9D72C8D9C39E}"/>
              </a:ext>
            </a:extLst>
          </p:cNvPr>
          <p:cNvSpPr>
            <a:spLocks noGrp="1"/>
          </p:cNvSpPr>
          <p:nvPr>
            <p:ph type="body" idx="1"/>
          </p:nvPr>
        </p:nvSpPr>
        <p:spPr/>
        <p:txBody>
          <a:bodyPr/>
          <a:lstStyle/>
          <a:p>
            <a:r>
              <a:rPr lang="en-US" dirty="0"/>
              <a:t>As a reference, we can remove the epithermal contribution using Cd configuration, to get a response like the one shown here, and I roughly calculated thermal flux yesterday, and it a green light for our deconvolution results. I think after I do proper error analysis, it would be within 1 sigma. I believe the thermal flux of inverse results is more accurate.</a:t>
            </a:r>
          </a:p>
        </p:txBody>
      </p:sp>
    </p:spTree>
    <p:extLst>
      <p:ext uri="{BB962C8B-B14F-4D97-AF65-F5344CB8AC3E}">
        <p14:creationId xmlns:p14="http://schemas.microsoft.com/office/powerpoint/2010/main" val="143052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C80D-B8ED-D42A-51D7-09DC34CF2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44B03-669E-8BF9-79B2-13347935EE1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05956F-AA00-F169-BB80-831DE059DB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256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9AF5B-88D9-957F-EEC9-1097C6A4B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3F09F-9BA1-879D-530B-58F1FF3288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757C6A-617A-2008-5517-4856B4ACC58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I started in Summer of 2024 with several projects and detectors, and over time my focus gravitated towards neutron detectors. In fact, I have spent significant portion of my time at SNOLAB independently working for neutron detector methods. In this talk I will be yapping about recent developments over past few months of an unplanned project, which has made significant progress.</a:t>
            </a:r>
          </a:p>
        </p:txBody>
      </p:sp>
    </p:spTree>
    <p:extLst>
      <p:ext uri="{BB962C8B-B14F-4D97-AF65-F5344CB8AC3E}">
        <p14:creationId xmlns:p14="http://schemas.microsoft.com/office/powerpoint/2010/main" val="365998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9525-A6FC-BE0D-D4DA-BC214A0D9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72A48-0E8D-B90F-E698-AC2C239759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EA2F7F-7EFE-C18F-0083-B4F4298976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8485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7127-5DCF-C6C5-0D92-2F06C9A02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2C526-E500-74D5-6FAB-F2154A9CC4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3F4A50-EA38-8723-084D-670799A13E12}"/>
              </a:ext>
            </a:extLst>
          </p:cNvPr>
          <p:cNvSpPr>
            <a:spLocks noGrp="1"/>
          </p:cNvSpPr>
          <p:nvPr>
            <p:ph type="body" idx="1"/>
          </p:nvPr>
        </p:nvSpPr>
        <p:spPr/>
        <p:txBody>
          <a:bodyPr/>
          <a:lstStyle/>
          <a:p>
            <a:r>
              <a:rPr lang="en-US" dirty="0"/>
              <a:t>Based on recent developments, there are 4 neutron detectors underground. This other detector is the </a:t>
            </a:r>
            <a:r>
              <a:rPr lang="en-US" dirty="0" err="1"/>
              <a:t>Arktis</a:t>
            </a:r>
            <a:r>
              <a:rPr lang="en-US" dirty="0"/>
              <a:t> S series detector, which uses the </a:t>
            </a:r>
            <a:r>
              <a:rPr lang="en-US" dirty="0" err="1"/>
              <a:t>ToT</a:t>
            </a:r>
            <a:r>
              <a:rPr lang="en-US" dirty="0"/>
              <a:t> analysis He-4 gas scattering from fast neutrons and a Li outer covering for thermal neutron capture. The artis detector project in under Matt Stukel and Brianna. We are hoping that both projects go well and compliment each other to determine neutron flux at SNOLAB.</a:t>
            </a:r>
          </a:p>
        </p:txBody>
      </p:sp>
    </p:spTree>
    <p:extLst>
      <p:ext uri="{BB962C8B-B14F-4D97-AF65-F5344CB8AC3E}">
        <p14:creationId xmlns:p14="http://schemas.microsoft.com/office/powerpoint/2010/main" val="4087155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0BC0-E052-4887-6048-E0A823227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0ED72-D835-675E-1CDC-3EF339F1AE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F6A0E1-4644-9E75-DCB6-341FF9E901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8055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ED65-C952-88CA-2348-7C2CCF889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43327-9DAD-0C50-4AA9-BE4961181C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0F3BCA-B132-E25D-18A6-E929237B4962}"/>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a:t>Next, instead of binning just 29 probabilities energy values into 6 bins, I evaluated response for 68 energy value</a:t>
            </a:r>
          </a:p>
          <a:p>
            <a:endParaRPr lang="en-US"/>
          </a:p>
        </p:txBody>
      </p:sp>
    </p:spTree>
    <p:extLst>
      <p:ext uri="{BB962C8B-B14F-4D97-AF65-F5344CB8AC3E}">
        <p14:creationId xmlns:p14="http://schemas.microsoft.com/office/powerpoint/2010/main" val="413690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607A-FA6F-2D62-4E39-11C94BDE6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87E23-596F-EFE0-D939-94BFE9C874C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622309-A32F-4B72-DBCC-9DBCF313D1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608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B208-4577-4353-5D8F-3928E43E8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95205-21DB-F966-D0BE-69F466E246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B44D44-844B-7908-6699-5198F681C566}"/>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3978405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90F91-A1CC-E1E7-3731-0885EC7BF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E457E-605F-523C-94B7-41EA435520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D72873-3257-31B7-2130-E673B19E268A}"/>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4104159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B199-A403-C1AD-4DFE-E473FEA46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912C6-9957-4E92-E89A-2B96D641C4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3CA4CE-9AFE-093D-2A47-F0BB9C559C27}"/>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126085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12BA-753E-75DC-BB38-1336E835A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1A8CD-5258-D24F-83E9-F7E04B3673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8D9AEE-47AC-0762-BDFF-00BE50972BEB}"/>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3118841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28BD-A17C-B964-F9B5-9D5ABE85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45C51-BFB5-6C84-A67E-A016BCE165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0237BF-CF65-58B8-BF98-D5F79F121D5F}"/>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104662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11A52-9D1C-95CD-9D2B-0E080A23A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00F30-30CB-A1D6-78D2-EE192E28F5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41803A-6BB0-9B0B-A3FC-F29F96513742}"/>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Just a little background, the ambient neutrons at SNOLAB are result of three kind of independent interactions. But for this work, we only care about the </a:t>
            </a:r>
            <a:r>
              <a:rPr lang="en-US" dirty="0" err="1"/>
              <a:t>alpha,n</a:t>
            </a:r>
            <a:r>
              <a:rPr lang="en-US" dirty="0"/>
              <a:t> reactions in the rock cavern surrounding SNOLAB.</a:t>
            </a:r>
          </a:p>
          <a:p>
            <a:pPr marL="0" marR="0" lvl="0" indent="0" defTabSz="457200" eaLnBrk="1" fontAlgn="auto" latinLnBrk="0" hangingPunct="1">
              <a:lnSpc>
                <a:spcPct val="117999"/>
              </a:lnSpc>
              <a:spcBef>
                <a:spcPts val="0"/>
              </a:spcBef>
              <a:spcAft>
                <a:spcPts val="0"/>
              </a:spcAft>
              <a:buClrTx/>
              <a:buSzTx/>
              <a:buFontTx/>
              <a:buNone/>
              <a:tabLst/>
              <a:defRPr/>
            </a:pPr>
            <a:r>
              <a:rPr lang="en-US" dirty="0"/>
              <a:t>Alphas from U and T decay are energetic, interacts with rock elements like O, Si, C, </a:t>
            </a:r>
            <a:r>
              <a:rPr lang="en-US" dirty="0" err="1"/>
              <a:t>etc</a:t>
            </a:r>
            <a:r>
              <a:rPr lang="en-US" dirty="0"/>
              <a:t>, indirectly creating neutrons </a:t>
            </a:r>
          </a:p>
        </p:txBody>
      </p:sp>
    </p:spTree>
    <p:extLst>
      <p:ext uri="{BB962C8B-B14F-4D97-AF65-F5344CB8AC3E}">
        <p14:creationId xmlns:p14="http://schemas.microsoft.com/office/powerpoint/2010/main" val="323917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34C7F-AD49-61F6-2434-B359A378D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7CC03-9B5F-23CC-B57E-7400471992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9EA2DB-3328-F63C-A158-9627B3560993}"/>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1124022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180E-DF3C-FF8A-E3CF-7A71E3BE6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C0C2-6332-8A8E-0C34-D7F4CC339B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46CDFF-489A-3B28-A99D-F5A86A13ACA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Use unfolding along with moderators to detect higher energy neutrons(up to 11 MeV).</a:t>
            </a:r>
          </a:p>
          <a:p>
            <a:endParaRPr lang="en-US" dirty="0"/>
          </a:p>
        </p:txBody>
      </p:sp>
    </p:spTree>
    <p:extLst>
      <p:ext uri="{BB962C8B-B14F-4D97-AF65-F5344CB8AC3E}">
        <p14:creationId xmlns:p14="http://schemas.microsoft.com/office/powerpoint/2010/main" val="3813464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3BA4F-E050-4708-21B5-8B87CA806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5B11B-DAA4-02A3-1320-CF48DB6B50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4C1A1C-7686-6900-DBF7-3D710D0189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4458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225B-210F-8AA4-BFD6-B23FE22B6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F7BD-4C0E-52AB-4EB5-A8489B6AAA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4AB55C-C2FB-A58A-48E1-D2540037261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94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E6367-D8F7-1F11-51D4-40C8F5FF4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EB763-D823-E15D-790E-2D59232991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DBDB19-457C-F11E-378C-97DB8D81EDE0}"/>
              </a:ext>
            </a:extLst>
          </p:cNvPr>
          <p:cNvSpPr>
            <a:spLocks noGrp="1"/>
          </p:cNvSpPr>
          <p:nvPr>
            <p:ph type="body" idx="1"/>
          </p:nvPr>
        </p:nvSpPr>
        <p:spPr/>
        <p:txBody>
          <a:bodyPr/>
          <a:lstStyle/>
          <a:p>
            <a:r>
              <a:rPr lang="en-US" sz="2200" i="1" dirty="0">
                <a:effectLst/>
                <a:latin typeface="Helvetica Neue"/>
                <a:ea typeface="Helvetica Neue"/>
                <a:cs typeface="Helvetica Neue"/>
                <a:sym typeface="Helvetica Neue"/>
              </a:rPr>
              <a:t>Imagine the SNOLAB J-Drift as this hollow cavity carved out of solid mountain rock. Every cubic centimeter of this norite rock contains trace isotopes of Uranium and Thorium that continuously spit out fast neutrons via $(\</a:t>
            </a:r>
            <a:r>
              <a:rPr lang="en-US" sz="2200" i="1" dirty="0" err="1">
                <a:effectLst/>
                <a:latin typeface="Helvetica Neue"/>
                <a:ea typeface="Helvetica Neue"/>
                <a:cs typeface="Helvetica Neue"/>
                <a:sym typeface="Helvetica Neue"/>
              </a:rPr>
              <a:t>alpha,n</a:t>
            </a:r>
            <a:r>
              <a:rPr lang="en-US" sz="2200" i="1" dirty="0">
                <a:effectLst/>
                <a:latin typeface="Helvetica Neue"/>
                <a:ea typeface="Helvetica Neue"/>
                <a:cs typeface="Helvetica Neue"/>
                <a:sym typeface="Helvetica Neue"/>
              </a:rPr>
              <a:t>)$ and spontaneous fission.</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If a neutron is born within this thin outer margin right at the cavern face, it has a high probability of jumping clean out of the rock into our open workspace before hitting anything. It enters our environment with its raw, highly dangerous birth energy of several Mega-</a:t>
            </a:r>
            <a:r>
              <a:rPr lang="en-US" sz="2200" i="1" dirty="0" err="1">
                <a:effectLst/>
                <a:latin typeface="Helvetica Neue"/>
                <a:ea typeface="Helvetica Neue"/>
                <a:cs typeface="Helvetica Neue"/>
                <a:sym typeface="Helvetica Neue"/>
              </a:rPr>
              <a:t>electronvolts</a:t>
            </a:r>
            <a:r>
              <a:rPr lang="en-US" sz="2200" i="1"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However, if a neutron is born just half a meter deeper into the mountain, it has to fight its way out through a dense grid of Silicon and Oxygen. It undergoes over a hundred stochastic billiard-ball collisions, tracing out a winding random walk. By the time it finally drifts across the boundary into the hollow vault, it has completely lost its kinetic energy, thermalizing down to fractions of an </a:t>
            </a:r>
            <a:r>
              <a:rPr lang="en-US" sz="2200" i="1" dirty="0" err="1">
                <a:effectLst/>
                <a:latin typeface="Helvetica Neue"/>
                <a:ea typeface="Helvetica Neue"/>
                <a:cs typeface="Helvetica Neue"/>
                <a:sym typeface="Helvetica Neue"/>
              </a:rPr>
              <a:t>electronvolt</a:t>
            </a:r>
            <a:r>
              <a:rPr lang="en-US" sz="2200" i="1" dirty="0">
                <a:effectLst/>
                <a:latin typeface="Helvetica Neue"/>
                <a:ea typeface="Helvetica Neue"/>
                <a:cs typeface="Helvetica Neue"/>
                <a:sym typeface="Helvetica Neue"/>
              </a:rPr>
              <a:t>.</a:t>
            </a:r>
            <a:r>
              <a:rPr lang="en-US" sz="2200" dirty="0">
                <a:effectLst/>
                <a:latin typeface="Helvetica Neue"/>
                <a:ea typeface="Helvetica Neue"/>
                <a:cs typeface="Helvetica Neue"/>
                <a:sym typeface="Helvetica Neue"/>
              </a:rPr>
              <a:t> </a:t>
            </a:r>
            <a:r>
              <a:rPr lang="en-US" sz="2200" i="1" dirty="0">
                <a:effectLst/>
                <a:latin typeface="Helvetica Neue"/>
                <a:ea typeface="Helvetica Neue"/>
                <a:cs typeface="Helvetica Neue"/>
                <a:sym typeface="Helvetica Neue"/>
              </a:rPr>
              <a:t>Because our cavern naturally integrates both of these depth profiles simultaneously, our detector array is bombarded by a complex superposition of both fast and slow neutrons. We cannot passively separate them; we must utilize our optimized multi-thickness high-density polyethylene configurations to mathematically deconvolve this ambient field."</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26650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5EFA2-4F04-1ECC-3125-B30525F17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4BAF3-24C7-A7EC-2057-27BD6EA68B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F4F980-BA4F-BB16-082D-E9B454814E10}"/>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Last year in May, Steffon introduced me to the legendary He-3 Counters, the NCDs</a:t>
            </a:r>
          </a:p>
          <a:p>
            <a:r>
              <a:rPr lang="en-US" dirty="0"/>
              <a:t>The NCDs are low background neutron capture proportional counters. They are about 2 m long and each NCD is ~93 efficient for thermal neutron detection. These custom counters were built under strict physical constraints to detect neutrons in the SNO experiment for indirect neutral current detection.</a:t>
            </a:r>
          </a:p>
        </p:txBody>
      </p:sp>
    </p:spTree>
    <p:extLst>
      <p:ext uri="{BB962C8B-B14F-4D97-AF65-F5344CB8AC3E}">
        <p14:creationId xmlns:p14="http://schemas.microsoft.com/office/powerpoint/2010/main" val="378846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6EE6-2EBC-C8C7-9575-2D8BA0F24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8C88A-9C30-D2CB-20FD-A8CB9ECC90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35458F-2EC4-1B5B-EA8D-06D25B068113}"/>
              </a:ext>
            </a:extLst>
          </p:cNvPr>
          <p:cNvSpPr>
            <a:spLocks noGrp="1"/>
          </p:cNvSpPr>
          <p:nvPr>
            <p:ph type="body" idx="1"/>
          </p:nvPr>
        </p:nvSpPr>
        <p:spPr/>
        <p:txBody>
          <a:bodyPr/>
          <a:lstStyle/>
          <a:p>
            <a:r>
              <a:rPr lang="en-US" dirty="0"/>
              <a:t>The neutrons are captured from He-3 gas, which produces tritons and protons, that in turn ionize the gas. The counters are run at high voltage, enabling Charge based Pre-amp and </a:t>
            </a:r>
            <a:r>
              <a:rPr lang="en-US" dirty="0" err="1"/>
              <a:t>ampifiers</a:t>
            </a:r>
            <a:r>
              <a:rPr lang="en-US" dirty="0"/>
              <a:t> to get a raw smoothed spectrum.</a:t>
            </a:r>
          </a:p>
        </p:txBody>
      </p:sp>
    </p:spTree>
    <p:extLst>
      <p:ext uri="{BB962C8B-B14F-4D97-AF65-F5344CB8AC3E}">
        <p14:creationId xmlns:p14="http://schemas.microsoft.com/office/powerpoint/2010/main" val="299613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C0FD-11C3-4667-A5BE-C017E8B69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E02E9-960B-6D23-004B-343B820CF6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A6DD06-CC46-50BA-4051-FACD8A34E6EF}"/>
              </a:ext>
            </a:extLst>
          </p:cNvPr>
          <p:cNvSpPr>
            <a:spLocks noGrp="1"/>
          </p:cNvSpPr>
          <p:nvPr>
            <p:ph type="body" idx="1"/>
          </p:nvPr>
        </p:nvSpPr>
        <p:spPr/>
        <p:txBody>
          <a:bodyPr/>
          <a:lstStyle/>
          <a:p>
            <a:r>
              <a:rPr lang="en-US" dirty="0"/>
              <a:t>The counters have wall effect energy deposition due to geometry, but one limitation of using only a shaping amplifier is that gamma </a:t>
            </a:r>
            <a:r>
              <a:rPr lang="en-US" dirty="0" err="1"/>
              <a:t>edep</a:t>
            </a:r>
            <a:r>
              <a:rPr lang="en-US" dirty="0"/>
              <a:t> overlap with the neutron region of interest for initial energies. We utilized energy cuts and count correction factors from SNO period to deal with the background.</a:t>
            </a:r>
            <a:br>
              <a:rPr lang="en-US" dirty="0"/>
            </a:br>
            <a:br>
              <a:rPr lang="en-US" dirty="0"/>
            </a:br>
            <a:endParaRPr lang="en-US" dirty="0"/>
          </a:p>
        </p:txBody>
      </p:sp>
    </p:spTree>
    <p:extLst>
      <p:ext uri="{BB962C8B-B14F-4D97-AF65-F5344CB8AC3E}">
        <p14:creationId xmlns:p14="http://schemas.microsoft.com/office/powerpoint/2010/main" val="309050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plot here shows the microscopic cross section for neutron capture in the green curve here. The cross section is about 5300 barns for thermal neutrons, but logarithmically decreases, making them invisible to late epi-thermal and fast neutrons</a:t>
            </a:r>
          </a:p>
        </p:txBody>
      </p:sp>
    </p:spTree>
    <p:extLst>
      <p:ext uri="{BB962C8B-B14F-4D97-AF65-F5344CB8AC3E}">
        <p14:creationId xmlns:p14="http://schemas.microsoft.com/office/powerpoint/2010/main" val="146024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D6A2D-E729-24BC-97A1-D2009A71C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02D27-5C3B-996D-FA04-803DD4207D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975F6D-D4A4-9B02-015C-D61AAF5C8FD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dirty="0"/>
              <a:t>To deal with this issue, we began a new project, utilizing moderators to slow down faster neutrons to detect them indirectly. This is a complex inverse problem, where we would have to invert the effect of moderators to get the information regarding initial neutron and some information about their energies.</a:t>
            </a:r>
            <a:br>
              <a:rPr lang="en-US" sz="2400" dirty="0"/>
            </a:br>
            <a:r>
              <a:rPr lang="en-US" sz="2400" dirty="0"/>
              <a:t>Many neutron unfolding systems attempt to reconstruct highly resolved spectra using relatively few detector responses. While powerful, these systems are fundamentally underdetermined and therefore rely heavily on regularization, priors, or smoothness assumptions.</a:t>
            </a:r>
            <a:br>
              <a:rPr lang="en-US" sz="2400" dirty="0"/>
            </a:br>
            <a:r>
              <a:rPr lang="en-US" dirty="0"/>
              <a:t>In this work, I instead constrained the reconstruction dimensionality to match the effective spectral information available from the moderator system.</a:t>
            </a:r>
            <a:br>
              <a:rPr lang="en-US" dirty="0"/>
            </a:br>
            <a:r>
              <a:rPr lang="en-US" dirty="0"/>
              <a:t>This enabled stable inversion using LU and SVD while allowing direct conditioning analysis of the response matrix.</a:t>
            </a:r>
            <a:br>
              <a:rPr lang="en-US" dirty="0"/>
            </a:br>
            <a:r>
              <a:rPr lang="en-US" dirty="0"/>
              <a:t>The number of recoverable spectral components is determined by detector information content, not by the number of chosen energy bins.</a:t>
            </a:r>
          </a:p>
        </p:txBody>
      </p:sp>
    </p:spTree>
    <p:extLst>
      <p:ext uri="{BB962C8B-B14F-4D97-AF65-F5344CB8AC3E}">
        <p14:creationId xmlns:p14="http://schemas.microsoft.com/office/powerpoint/2010/main" val="1789001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amp; Speaker">
    <p:spTree>
      <p:nvGrpSpPr>
        <p:cNvPr id="1" name=""/>
        <p:cNvGrpSpPr/>
        <p:nvPr/>
      </p:nvGrpSpPr>
      <p:grpSpPr>
        <a:xfrm>
          <a:off x="0" y="0"/>
          <a:ext cx="0" cy="0"/>
          <a:chOff x="0" y="0"/>
          <a:chExt cx="0" cy="0"/>
        </a:xfrm>
      </p:grpSpPr>
      <p:pic>
        <p:nvPicPr>
          <p:cNvPr id="12" name="SNO_Presentation_16x9_Title.jpg" descr="SNO_Presentation_16x9_Titl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2018/01/01"/>
          <p:cNvSpPr txBox="1">
            <a:spLocks noGrp="1"/>
          </p:cNvSpPr>
          <p:nvPr>
            <p:ph type="body" sz="quarter" idx="13"/>
          </p:nvPr>
        </p:nvSpPr>
        <p:spPr>
          <a:xfrm>
            <a:off x="2656129" y="2098079"/>
            <a:ext cx="6998062" cy="696517"/>
          </a:xfrm>
          <a:prstGeom prst="rect">
            <a:avLst/>
          </a:prstGeom>
        </p:spPr>
        <p:txBody>
          <a:bodyPr>
            <a:noAutofit/>
          </a:bodyPr>
          <a:lstStyle>
            <a:lvl1pPr marL="0" indent="0">
              <a:lnSpc>
                <a:spcPct val="100000"/>
              </a:lnSpc>
              <a:buSzTx/>
              <a:buNone/>
              <a:defRPr sz="3200">
                <a:solidFill>
                  <a:srgbClr val="0076BD"/>
                </a:solidFill>
                <a:latin typeface="+mn-lt"/>
                <a:ea typeface="+mn-ea"/>
                <a:cs typeface="+mn-cs"/>
                <a:sym typeface="Lota Grotesque Bold"/>
              </a:defRPr>
            </a:lvl1pPr>
          </a:lstStyle>
          <a:p>
            <a:r>
              <a:t>2018/01/01</a:t>
            </a:r>
          </a:p>
        </p:txBody>
      </p:sp>
      <p:sp>
        <p:nvSpPr>
          <p:cNvPr id="14" name="Line"/>
          <p:cNvSpPr/>
          <p:nvPr/>
        </p:nvSpPr>
        <p:spPr>
          <a:xfrm flipV="1">
            <a:off x="2745522" y="8348211"/>
            <a:ext cx="2451751" cy="1"/>
          </a:xfrm>
          <a:prstGeom prst="line">
            <a:avLst/>
          </a:prstGeom>
          <a:ln w="101600">
            <a:solidFill>
              <a:srgbClr val="0076BD"/>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5" name="Jane Doe…"/>
          <p:cNvSpPr txBox="1">
            <a:spLocks noGrp="1"/>
          </p:cNvSpPr>
          <p:nvPr>
            <p:ph type="body" sz="quarter" idx="14"/>
          </p:nvPr>
        </p:nvSpPr>
        <p:spPr>
          <a:xfrm>
            <a:off x="2651978" y="8786812"/>
            <a:ext cx="14466769" cy="1500188"/>
          </a:xfrm>
          <a:prstGeom prst="rect">
            <a:avLst/>
          </a:prstGeom>
        </p:spPr>
        <p:txBody>
          <a:bodyPr>
            <a:noAutofit/>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t>Jane Doe</a:t>
            </a:r>
          </a:p>
          <a:p>
            <a:pPr marL="0" indent="0">
              <a:buSzTx/>
              <a:buNone/>
              <a:defRPr sz="4500">
                <a:solidFill>
                  <a:srgbClr val="5A676F"/>
                </a:solidFill>
              </a:defRPr>
            </a:pPr>
            <a:r>
              <a:t>Senior Position</a:t>
            </a:r>
          </a:p>
        </p:txBody>
      </p:sp>
      <p:sp>
        <p:nvSpPr>
          <p:cNvPr id="16" name="Title Text"/>
          <p:cNvSpPr txBox="1">
            <a:spLocks noGrp="1"/>
          </p:cNvSpPr>
          <p:nvPr>
            <p:ph type="title"/>
          </p:nvPr>
        </p:nvSpPr>
        <p:spPr>
          <a:xfrm>
            <a:off x="2532888" y="3409711"/>
            <a:ext cx="18962936" cy="4407501"/>
          </a:xfrm>
          <a:prstGeom prst="rect">
            <a:avLst/>
          </a:prstGeom>
        </p:spPr>
        <p:txBody>
          <a:bodyPr/>
          <a:lstStyle>
            <a:lvl1pPr>
              <a:defRPr sz="16000">
                <a:solidFill>
                  <a:srgbClr val="0076BD"/>
                </a:solidFill>
              </a:defRPr>
            </a:lvl1pPr>
          </a:lstStyle>
          <a:p>
            <a:r>
              <a:t>Title Text</a:t>
            </a:r>
          </a:p>
        </p:txBody>
      </p:sp>
      <p:sp>
        <p:nvSpPr>
          <p:cNvPr id="17" name="Slide Number"/>
          <p:cNvSpPr txBox="1">
            <a:spLocks noGrp="1"/>
          </p:cNvSpPr>
          <p:nvPr>
            <p:ph type="sldNum" sz="quarter" idx="2"/>
          </p:nvPr>
        </p:nvSpPr>
        <p:spPr>
          <a:xfrm>
            <a:off x="11438521" y="13073062"/>
            <a:ext cx="748717" cy="775104"/>
          </a:xfrm>
          <a:prstGeom prst="rect">
            <a:avLst/>
          </a:prstGeom>
        </p:spPr>
        <p:txBody>
          <a:bodyPr wrap="none"/>
          <a:lstStyle>
            <a:lvl1pPr>
              <a:defRPr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672760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title">
    <p:spTree>
      <p:nvGrpSpPr>
        <p:cNvPr id="1" name=""/>
        <p:cNvGrpSpPr/>
        <p:nvPr/>
      </p:nvGrpSpPr>
      <p:grpSpPr>
        <a:xfrm>
          <a:off x="0" y="0"/>
          <a:ext cx="0" cy="0"/>
          <a:chOff x="0" y="0"/>
          <a:chExt cx="0" cy="0"/>
        </a:xfrm>
      </p:grpSpPr>
      <p:pic>
        <p:nvPicPr>
          <p:cNvPr id="24" name="shell2_wbfixed_Edited.jpg" descr="shell2_wbfixed_Edited.jpg"/>
          <p:cNvPicPr>
            <a:picLocks noChangeAspect="1"/>
          </p:cNvPicPr>
          <p:nvPr/>
        </p:nvPicPr>
        <p:blipFill>
          <a:blip r:embed="rId2">
            <a:alphaModFix amt="14772"/>
          </a:blip>
          <a:srcRect l="1749" t="23385" r="1749" b="23385"/>
          <a:stretch>
            <a:fillRect/>
          </a:stretch>
        </p:blipFill>
        <p:spPr>
          <a:xfrm>
            <a:off x="-66461" y="-175421"/>
            <a:ext cx="24516923" cy="14066842"/>
          </a:xfrm>
          <a:prstGeom prst="rect">
            <a:avLst/>
          </a:prstGeom>
          <a:ln w="12700">
            <a:miter lim="400000"/>
          </a:ln>
        </p:spPr>
      </p:pic>
      <p:pic>
        <p:nvPicPr>
          <p:cNvPr id="25" name="SNO_ID_White.png" descr="SNO_ID_White.png"/>
          <p:cNvPicPr>
            <a:picLocks noChangeAspect="1"/>
          </p:cNvPicPr>
          <p:nvPr/>
        </p:nvPicPr>
        <p:blipFill>
          <a:blip r:embed="rId3"/>
          <a:stretch>
            <a:fillRect/>
          </a:stretch>
        </p:blipFill>
        <p:spPr>
          <a:xfrm>
            <a:off x="21270582" y="918088"/>
            <a:ext cx="2205299" cy="1102650"/>
          </a:xfrm>
          <a:prstGeom prst="rect">
            <a:avLst/>
          </a:prstGeom>
          <a:ln w="12700">
            <a:miter lim="400000"/>
          </a:ln>
        </p:spPr>
      </p:pic>
      <p:sp>
        <p:nvSpPr>
          <p:cNvPr id="26" name="Slide Number"/>
          <p:cNvSpPr txBox="1">
            <a:spLocks noGrp="1"/>
          </p:cNvSpPr>
          <p:nvPr>
            <p:ph type="sldNum" sz="quarter" idx="2"/>
          </p:nvPr>
        </p:nvSpPr>
        <p:spPr>
          <a:xfrm>
            <a:off x="22488810" y="12212019"/>
            <a:ext cx="976822" cy="841376"/>
          </a:xfrm>
          <a:prstGeom prst="rect">
            <a:avLst/>
          </a:prstGeom>
        </p:spPr>
        <p:txBody>
          <a:bodyPr/>
          <a:lstStyle>
            <a:lvl1pPr>
              <a:defRPr>
                <a:solidFill>
                  <a:srgbClr val="FFFFFF"/>
                </a:solidFill>
              </a:defRPr>
            </a:lvl1pPr>
          </a:lstStyle>
          <a:p>
            <a:fld id="{86CB4B4D-7CA3-9044-876B-883B54F8677D}" type="slidenum">
              <a:t>‹#›</a:t>
            </a:fld>
            <a:endParaRPr/>
          </a:p>
        </p:txBody>
      </p:sp>
      <p:sp>
        <p:nvSpPr>
          <p:cNvPr id="27" name="Title Text"/>
          <p:cNvSpPr txBox="1">
            <a:spLocks noGrp="1"/>
          </p:cNvSpPr>
          <p:nvPr>
            <p:ph type="title"/>
          </p:nvPr>
        </p:nvSpPr>
        <p:spPr>
          <a:xfrm>
            <a:off x="2532888" y="4882895"/>
            <a:ext cx="20015664" cy="3950209"/>
          </a:xfrm>
          <a:prstGeom prst="rect">
            <a:avLst/>
          </a:prstGeom>
        </p:spPr>
        <p:txBody>
          <a:bodyPr/>
          <a:lstStyle>
            <a:lvl1pPr>
              <a:lnSpc>
                <a:spcPct val="100000"/>
              </a:lnSpc>
              <a:defRPr sz="16000">
                <a:solidFill>
                  <a:srgbClr val="FFFFFF"/>
                </a:solidFill>
              </a:defRPr>
            </a:lvl1pPr>
          </a:lstStyle>
          <a:p>
            <a:r>
              <a:t>Title Text</a:t>
            </a:r>
          </a:p>
        </p:txBody>
      </p:sp>
    </p:spTree>
    <p:extLst>
      <p:ext uri="{BB962C8B-B14F-4D97-AF65-F5344CB8AC3E}">
        <p14:creationId xmlns:p14="http://schemas.microsoft.com/office/powerpoint/2010/main" val="37082861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 on Coloured Slide">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46"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47"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
        <p:nvSpPr>
          <p:cNvPr id="48"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defRPr>
                <a:solidFill>
                  <a:srgbClr val="FFFFFF"/>
                </a:solidFill>
              </a:defRPr>
            </a:lvl1pPr>
          </a:lstStyle>
          <a:p>
            <a:r>
              <a:t>Text</a:t>
            </a:r>
          </a:p>
        </p:txBody>
      </p:sp>
      <p:sp>
        <p:nvSpPr>
          <p:cNvPr id="49" name="Line"/>
          <p:cNvSpPr/>
          <p:nvPr/>
        </p:nvSpPr>
        <p:spPr>
          <a:xfrm flipV="1">
            <a:off x="2732822" y="4718194"/>
            <a:ext cx="2451751" cy="1"/>
          </a:xfrm>
          <a:prstGeom prst="line">
            <a:avLst/>
          </a:prstGeom>
          <a:ln w="101600">
            <a:solidFill>
              <a:srgbClr val="FFFFFF"/>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50" name="Title Text"/>
          <p:cNvSpPr txBox="1">
            <a:spLocks noGrp="1"/>
          </p:cNvSpPr>
          <p:nvPr>
            <p:ph type="title"/>
          </p:nvPr>
        </p:nvSpPr>
        <p:spPr>
          <a:xfrm>
            <a:off x="2665941" y="1722569"/>
            <a:ext cx="11849069" cy="2545425"/>
          </a:xfrm>
          <a:prstGeom prst="rect">
            <a:avLst/>
          </a:prstGeom>
        </p:spPr>
        <p:txBody>
          <a:bodyPr/>
          <a:lstStyle>
            <a:lvl1pPr>
              <a:lnSpc>
                <a:spcPct val="90000"/>
              </a:lnSpc>
              <a:defRPr>
                <a:solidFill>
                  <a:srgbClr val="FFFFFF"/>
                </a:solidFill>
              </a:defRPr>
            </a:lvl1pPr>
          </a:lstStyle>
          <a:p>
            <a:r>
              <a:t>Title Text</a:t>
            </a:r>
          </a:p>
        </p:txBody>
      </p:sp>
    </p:spTree>
    <p:extLst>
      <p:ext uri="{BB962C8B-B14F-4D97-AF65-F5344CB8AC3E}">
        <p14:creationId xmlns:p14="http://schemas.microsoft.com/office/powerpoint/2010/main" val="23972111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6"/>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dirty="0"/>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3.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clipboard/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notesSlide" Target="../notesSlides/notesSlide24.xml"/><Relationship Id="rId7" Type="http://schemas.openxmlformats.org/officeDocument/2006/relationships/customXml" Target="../ink/ink7.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40.png"/><Relationship Id="rId5" Type="http://schemas.openxmlformats.org/officeDocument/2006/relationships/customXml" Target="../ink/ink6.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notesSlide" Target="../notesSlides/notesSlide25.xml"/><Relationship Id="rId7" Type="http://schemas.openxmlformats.org/officeDocument/2006/relationships/customXml" Target="../ink/ink10.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90.png"/><Relationship Id="rId5" Type="http://schemas.openxmlformats.org/officeDocument/2006/relationships/customXml" Target="../ink/ink9.xml"/><Relationship Id="rId10" Type="http://schemas.openxmlformats.org/officeDocument/2006/relationships/customXml" Target="../ink/ink12.xml"/><Relationship Id="rId4" Type="http://schemas.openxmlformats.org/officeDocument/2006/relationships/image" Target="../media/image54.jpg"/><Relationship Id="rId9" Type="http://schemas.openxmlformats.org/officeDocument/2006/relationships/customXml" Target="../ink/ink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400.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html/2511.02333v1" TargetMode="External"/><Relationship Id="rId2" Type="http://schemas.openxmlformats.org/officeDocument/2006/relationships/hyperlink" Target="https://doi.org/10.1140/epjp/s13360-020-00600-8"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15.png"/><Relationship Id="rId5" Type="http://schemas.openxmlformats.org/officeDocument/2006/relationships/customXml" Target="../ink/ink2.xml"/><Relationship Id="rId10" Type="http://schemas.openxmlformats.org/officeDocument/2006/relationships/hyperlink" Target="https://svgsilh.com/image/2105121.html" TargetMode="External"/><Relationship Id="rId4" Type="http://schemas.openxmlformats.org/officeDocument/2006/relationships/image" Target="../../clipboard/media/image30.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A4ED155-98CA-1ED7-4E89-AF7752945A40}"/>
            </a:ext>
          </a:extLst>
        </p:cNvPr>
        <p:cNvGrpSpPr/>
        <p:nvPr/>
      </p:nvGrpSpPr>
      <p:grpSpPr>
        <a:xfrm>
          <a:off x="0" y="0"/>
          <a:ext cx="0" cy="0"/>
          <a:chOff x="0" y="0"/>
          <a:chExt cx="0" cy="0"/>
        </a:xfrm>
      </p:grpSpPr>
      <p:sp>
        <p:nvSpPr>
          <p:cNvPr id="129" name="Presentation…">
            <a:extLst>
              <a:ext uri="{FF2B5EF4-FFF2-40B4-BE49-F238E27FC236}">
                <a16:creationId xmlns:a16="http://schemas.microsoft.com/office/drawing/2014/main" id="{64642052-9ABA-56DB-3138-9AD62F78559B}"/>
              </a:ext>
            </a:extLst>
          </p:cNvPr>
          <p:cNvSpPr txBox="1">
            <a:spLocks noGrp="1"/>
          </p:cNvSpPr>
          <p:nvPr>
            <p:ph type="title"/>
          </p:nvPr>
        </p:nvSpPr>
        <p:spPr>
          <a:xfrm>
            <a:off x="1484079" y="3642943"/>
            <a:ext cx="21406317" cy="4407501"/>
          </a:xfrm>
          <a:prstGeom prst="rect">
            <a:avLst/>
          </a:prstGeom>
        </p:spPr>
        <p:txBody>
          <a:bodyPr lIns="71437" tIns="71437" rIns="71437" bIns="71437" anchor="t">
            <a:noAutofit/>
          </a:bodyPr>
          <a:lstStyle/>
          <a:p>
            <a:pPr algn="ctr"/>
            <a:r>
              <a:rPr lang="en-US" sz="8800" dirty="0"/>
              <a:t>Predicting Ambient Neutron Flux Underground with He-3 Counters(NCDs)</a:t>
            </a:r>
          </a:p>
        </p:txBody>
      </p:sp>
      <p:sp>
        <p:nvSpPr>
          <p:cNvPr id="2" name="Slide Number Placeholder 1">
            <a:extLst>
              <a:ext uri="{FF2B5EF4-FFF2-40B4-BE49-F238E27FC236}">
                <a16:creationId xmlns:a16="http://schemas.microsoft.com/office/drawing/2014/main" id="{12E8C549-BB6B-893A-984D-3AABE59B8257}"/>
              </a:ext>
            </a:extLst>
          </p:cNvPr>
          <p:cNvSpPr>
            <a:spLocks noGrp="1"/>
          </p:cNvSpPr>
          <p:nvPr>
            <p:ph type="sldNum" sz="quarter" idx="2"/>
          </p:nvPr>
        </p:nvSpPr>
        <p:spPr/>
        <p:txBody>
          <a:bodyPr/>
          <a:lstStyle/>
          <a:p>
            <a:fld id="{86CB4B4D-7CA3-9044-876B-883B54F8677D}" type="slidenum">
              <a:rPr lang="en-US" smtClean="0"/>
              <a:t>1</a:t>
            </a:fld>
            <a:endParaRPr lang="en-US"/>
          </a:p>
        </p:txBody>
      </p:sp>
      <p:sp>
        <p:nvSpPr>
          <p:cNvPr id="5" name="Jane Doe…">
            <a:extLst>
              <a:ext uri="{FF2B5EF4-FFF2-40B4-BE49-F238E27FC236}">
                <a16:creationId xmlns:a16="http://schemas.microsoft.com/office/drawing/2014/main" id="{E9D100BC-2239-D610-BCA5-296A12318C4C}"/>
              </a:ext>
            </a:extLst>
          </p:cNvPr>
          <p:cNvSpPr txBox="1">
            <a:spLocks/>
          </p:cNvSpPr>
          <p:nvPr/>
        </p:nvSpPr>
        <p:spPr>
          <a:xfrm>
            <a:off x="2622845" y="8804740"/>
            <a:ext cx="19577935" cy="2759731"/>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Autofit/>
          </a:bodyPr>
          <a:lstStyle>
            <a:lvl1pPr marL="0" marR="0" indent="0" algn="l" defTabSz="821531" rtl="0" latinLnBrk="0">
              <a:lnSpc>
                <a:spcPct val="100000"/>
              </a:lnSpc>
              <a:spcBef>
                <a:spcPts val="0"/>
              </a:spcBef>
              <a:spcAft>
                <a:spcPts val="0"/>
              </a:spcAft>
              <a:buClrTx/>
              <a:buSzTx/>
              <a:buFontTx/>
              <a:buNone/>
              <a:tabLst/>
              <a:defRPr sz="3200" b="0" i="0" u="none" strike="noStrike" cap="none" spc="0" baseline="0">
                <a:ln>
                  <a:noFill/>
                </a:ln>
                <a:solidFill>
                  <a:srgbClr val="0076BD"/>
                </a:solidFill>
                <a:uFillTx/>
                <a:latin typeface="+mn-lt"/>
                <a:ea typeface="+mn-ea"/>
                <a:cs typeface="+mn-cs"/>
                <a:sym typeface="Lota Grotesque Bold"/>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hangingPunct="1">
              <a:defRPr sz="4500">
                <a:solidFill>
                  <a:schemeClr val="accent1">
                    <a:hueOff val="48339"/>
                    <a:lumOff val="-12879"/>
                  </a:schemeClr>
                </a:solidFill>
                <a:latin typeface="Muli Bold"/>
                <a:ea typeface="Muli Bold"/>
                <a:cs typeface="Muli Bold"/>
                <a:sym typeface="Muli Bold"/>
              </a:defRPr>
            </a:pPr>
            <a:r>
              <a:rPr lang="en-US" sz="4500">
                <a:solidFill>
                  <a:schemeClr val="accent1">
                    <a:hueOff val="48339"/>
                    <a:lumOff val="-12879"/>
                  </a:schemeClr>
                </a:solidFill>
                <a:latin typeface="Muli Bold"/>
                <a:ea typeface="+mn-lt"/>
                <a:cs typeface="+mn-lt"/>
                <a:sym typeface="Muli Bold"/>
              </a:rPr>
              <a:t>Kishan Chaudhary</a:t>
            </a:r>
            <a:endParaRPr lang="en-US" sz="4500">
              <a:solidFill>
                <a:schemeClr val="accent1">
                  <a:hueOff val="48339"/>
                  <a:lumOff val="-12879"/>
                </a:schemeClr>
              </a:solidFill>
              <a:latin typeface="Muli Bold"/>
              <a:ea typeface="Muli Bold"/>
              <a:cs typeface="Muli Bold"/>
              <a:sym typeface="Muli Bold"/>
            </a:endParaRPr>
          </a:p>
          <a:p>
            <a:pPr hangingPunct="1">
              <a:defRPr sz="4200">
                <a:solidFill>
                  <a:srgbClr val="5A676F"/>
                </a:solidFill>
              </a:defRPr>
            </a:pPr>
            <a:r>
              <a:rPr lang="en-US" sz="4200">
                <a:solidFill>
                  <a:srgbClr val="5A676F"/>
                </a:solidFill>
              </a:rPr>
              <a:t>Research Student, SNOLAB</a:t>
            </a:r>
            <a:br>
              <a:rPr lang="en-US" sz="4200">
                <a:solidFill>
                  <a:srgbClr val="5A676F"/>
                </a:solidFill>
              </a:rPr>
            </a:br>
            <a:r>
              <a:rPr lang="en-US" sz="4200">
                <a:solidFill>
                  <a:srgbClr val="5A676F"/>
                </a:solidFill>
              </a:rPr>
              <a:t>Co-authors: </a:t>
            </a:r>
            <a:r>
              <a:rPr lang="en-US" sz="4200">
                <a:solidFill>
                  <a:srgbClr val="5A676F"/>
                </a:solidFill>
                <a:ea typeface="+mn-lt"/>
                <a:cs typeface="+mn-lt"/>
              </a:rPr>
              <a:t>Ian Lawson,</a:t>
            </a:r>
            <a:r>
              <a:rPr lang="en-US" sz="4200">
                <a:solidFill>
                  <a:srgbClr val="5A676F"/>
                </a:solidFill>
              </a:rPr>
              <a:t> Steffon Luoma, Thomas Sonley, Matt Stukkel, Brianna Binoy </a:t>
            </a:r>
            <a:endParaRPr lang="en-US" sz="4200">
              <a:solidFill>
                <a:srgbClr val="5A676F"/>
              </a:solidFill>
              <a:ea typeface="+mn-lt"/>
              <a:cs typeface="+mn-lt"/>
            </a:endParaRPr>
          </a:p>
          <a:p>
            <a:pPr hangingPunct="1">
              <a:defRPr sz="4200">
                <a:solidFill>
                  <a:srgbClr val="5A676F"/>
                </a:solidFill>
              </a:defRPr>
            </a:pPr>
            <a:endParaRPr lang="en-US" sz="4200" dirty="0">
              <a:solidFill>
                <a:srgbClr val="5A676F"/>
              </a:solidFill>
            </a:endParaRPr>
          </a:p>
        </p:txBody>
      </p:sp>
    </p:spTree>
    <p:extLst>
      <p:ext uri="{BB962C8B-B14F-4D97-AF65-F5344CB8AC3E}">
        <p14:creationId xmlns:p14="http://schemas.microsoft.com/office/powerpoint/2010/main" val="670315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C1E3ED-57A2-C5A3-982E-52B93DA57E2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25BE7-8334-9E6C-6E3B-FC5A370287C0}"/>
              </a:ext>
            </a:extLst>
          </p:cNvPr>
          <p:cNvSpPr>
            <a:spLocks noGrp="1"/>
          </p:cNvSpPr>
          <p:nvPr>
            <p:ph type="sldNum" sz="quarter" idx="2"/>
          </p:nvPr>
        </p:nvSpPr>
        <p:spPr/>
        <p:txBody>
          <a:bodyPr/>
          <a:lstStyle/>
          <a:p>
            <a:fld id="{86CB4B4D-7CA3-9044-876B-883B54F8677D}" type="slidenum">
              <a:rPr lang="en-US" smtClean="0"/>
              <a:t>10</a:t>
            </a:fld>
            <a:endParaRPr lang="en-US"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483BD98-2DCB-6923-E78D-EC62DD811EE1}"/>
                  </a:ext>
                </a:extLst>
              </p:cNvPr>
              <p:cNvSpPr txBox="1"/>
              <p:nvPr/>
            </p:nvSpPr>
            <p:spPr>
              <a:xfrm>
                <a:off x="1006286" y="1524555"/>
                <a:ext cx="24417908" cy="55422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571500" marR="0" indent="-571500" defTabSz="821531" rtl="0" fontAlgn="auto" latinLnBrk="0" hangingPunct="0">
                  <a:lnSpc>
                    <a:spcPct val="200000"/>
                  </a:lnSpc>
                  <a:spcBef>
                    <a:spcPts val="0"/>
                  </a:spcBef>
                  <a:spcAft>
                    <a:spcPts val="0"/>
                  </a:spcAft>
                  <a:buClrTx/>
                  <a:buSzTx/>
                  <a:buFont typeface="Wingdings" panose="05000000000000000000" pitchFamily="2" charset="2"/>
                  <a:buChar char="v"/>
                  <a:tabLst/>
                </a:pPr>
                <a:r>
                  <a:rPr lang="en-US" sz="4400" dirty="0"/>
                  <a:t>Discrete approximation of Fredholm’s first kind integral using Response:</a:t>
                </a:r>
                <a:endParaRPr kumimoji="0" lang="en-US" sz="4400" b="0" i="0" u="none" strike="noStrike" cap="none" spc="0" normalizeH="0" baseline="0" dirty="0">
                  <a:ln>
                    <a:noFill/>
                  </a:ln>
                  <a:solidFill>
                    <a:srgbClr val="000000"/>
                  </a:solidFill>
                  <a:effectLst/>
                  <a:uFillTx/>
                  <a:ea typeface="Muli Regular"/>
                  <a:cs typeface="Muli Regular"/>
                  <a:sym typeface="Muli Regular"/>
                </a:endParaRPr>
              </a:p>
              <a:p>
                <a:pPr algn="ctr">
                  <a:lnSpc>
                    <a:spcPct val="200000"/>
                  </a:lnSpc>
                </a:pPr>
                <a14:m>
                  <m:oMathPara xmlns:m="http://schemas.openxmlformats.org/officeDocument/2006/math">
                    <m:oMathParaPr>
                      <m:jc m:val="centerGroup"/>
                    </m:oMathParaPr>
                    <m:oMath xmlns:m="http://schemas.openxmlformats.org/officeDocument/2006/math">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𝐶</m:t>
                          </m:r>
                        </m:e>
                        <m: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𝑖</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𝑅</m:t>
                          </m:r>
                        </m:e>
                        <m:sub>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ij</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ϕ</m:t>
                          </m:r>
                        </m:e>
                        <m: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𝑗</m:t>
                          </m:r>
                        </m:sub>
                      </m:s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r>
                        <m:rPr>
                          <m:sty m:val="p"/>
                        </m:rPr>
                        <a:rPr lang="en-US" sz="4400">
                          <a:latin typeface="Cambria Math" panose="02040503050406030204" pitchFamily="18" charset="0"/>
                        </a:rPr>
                        <m:t>where</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i</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moderation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bin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and</m:t>
                      </m:r>
                      <m:r>
                        <a:rPr lang="en-US" sz="4400" b="0" i="0" smtClean="0">
                          <a:latin typeface="Cambria Math" panose="02040503050406030204" pitchFamily="18" charset="0"/>
                        </a:rPr>
                        <m:t>  </m:t>
                      </m:r>
                      <m:r>
                        <m:rPr>
                          <m:sty m:val="p"/>
                        </m:rPr>
                        <a:rPr lang="en-US" sz="4400">
                          <a:latin typeface="Cambria Math" panose="02040503050406030204" pitchFamily="18" charset="0"/>
                        </a:rPr>
                        <m:t>j</m:t>
                      </m:r>
                      <m:r>
                        <a:rPr lang="en-US" sz="4400">
                          <a:latin typeface="Cambria Math" panose="02040503050406030204" pitchFamily="18" charset="0"/>
                        </a:rPr>
                        <m:t>=</m:t>
                      </m:r>
                      <m:r>
                        <m:rPr>
                          <m:sty m:val="p"/>
                        </m:rPr>
                        <a:rPr lang="en-US" sz="4400">
                          <a:latin typeface="Cambria Math" panose="02040503050406030204" pitchFamily="18" charset="0"/>
                        </a:rPr>
                        <m:t>energy</m:t>
                      </m:r>
                      <m:r>
                        <a:rPr lang="en-US" sz="4400">
                          <a:latin typeface="Cambria Math" panose="02040503050406030204" pitchFamily="18" charset="0"/>
                        </a:rPr>
                        <m:t> </m:t>
                      </m:r>
                      <m:r>
                        <m:rPr>
                          <m:sty m:val="p"/>
                        </m:rPr>
                        <a:rPr lang="en-US" sz="4400">
                          <a:latin typeface="Cambria Math" panose="02040503050406030204" pitchFamily="18" charset="0"/>
                        </a:rPr>
                        <m:t>bin</m:t>
                      </m:r>
                    </m:oMath>
                  </m:oMathPara>
                </a14:m>
                <a:br>
                  <a:rPr lang="en-US" sz="4400" dirty="0"/>
                </a:br>
                <a:endParaRPr kumimoji="0" lang="en-US" sz="4400" b="0" i="0" u="none" strike="noStrike" cap="none" spc="0" normalizeH="0" baseline="0" dirty="0">
                  <a:ln>
                    <a:noFill/>
                  </a:ln>
                  <a:solidFill>
                    <a:srgbClr val="000000"/>
                  </a:solidFill>
                  <a:effectLst/>
                  <a:uFillTx/>
                  <a:ea typeface="Muli Regular"/>
                  <a:cs typeface="Muli Regular"/>
                  <a:sym typeface="Muli Regular"/>
                </a:endParaRPr>
              </a:p>
              <a:p>
                <a:pPr marL="571500" marR="0" indent="-571500" defTabSz="821531" rtl="0" fontAlgn="auto" latinLnBrk="0" hangingPunct="0">
                  <a:lnSpc>
                    <a:spcPct val="200000"/>
                  </a:lnSpc>
                  <a:spcBef>
                    <a:spcPts val="0"/>
                  </a:spcBef>
                  <a:spcAft>
                    <a:spcPts val="0"/>
                  </a:spcAft>
                  <a:buClrTx/>
                  <a:buSzTx/>
                  <a:buFont typeface="Wingdings" panose="05000000000000000000" pitchFamily="2" charset="2"/>
                  <a:buChar char="v"/>
                  <a:tabLst/>
                </a:pPr>
                <a:r>
                  <a:rPr kumimoji="0" lang="en-US" sz="4400" b="0" i="0" u="none" strike="noStrike" cap="none" spc="0" normalizeH="0" baseline="0" dirty="0">
                    <a:ln>
                      <a:noFill/>
                    </a:ln>
                    <a:solidFill>
                      <a:srgbClr val="000000"/>
                    </a:solidFill>
                    <a:effectLst/>
                    <a:uFillTx/>
                    <a:ea typeface="Muli Regular"/>
                    <a:cs typeface="Muli Regular"/>
                    <a:sym typeface="Muli Regular"/>
                  </a:rPr>
                  <a:t>In general</a:t>
                </a:r>
                <a:r>
                  <a:rPr lang="en-US" sz="4400" dirty="0"/>
                  <a:t>, two “unfolding” philosophies/methods to solve the inverse problem:</a:t>
                </a:r>
              </a:p>
              <a:p>
                <a:pPr lvl="2" indent="0">
                  <a:lnSpc>
                    <a:spcPct val="200000"/>
                  </a:lnSpc>
                </a:pPr>
                <a:r>
                  <a:rPr lang="en-US" sz="4400" dirty="0"/>
                  <a:t>	</a:t>
                </a:r>
                <a:endParaRPr kumimoji="0" lang="en-US" sz="4400" i="0" u="none" strike="noStrike" cap="none" spc="0" normalizeH="0" baseline="0" dirty="0">
                  <a:ln>
                    <a:noFill/>
                  </a:ln>
                  <a:solidFill>
                    <a:srgbClr val="000000"/>
                  </a:solidFill>
                  <a:effectLst/>
                  <a:uFillTx/>
                  <a:ea typeface="Muli Regular"/>
                  <a:cs typeface="Muli Regular"/>
                  <a:sym typeface="Muli Regular"/>
                </a:endParaRPr>
              </a:p>
            </p:txBody>
          </p:sp>
        </mc:Choice>
        <mc:Fallback>
          <p:sp>
            <p:nvSpPr>
              <p:cNvPr id="3" name="TextBox 2">
                <a:extLst>
                  <a:ext uri="{FF2B5EF4-FFF2-40B4-BE49-F238E27FC236}">
                    <a16:creationId xmlns:a16="http://schemas.microsoft.com/office/drawing/2014/main" id="{A483BD98-2DCB-6923-E78D-EC62DD811EE1}"/>
                  </a:ext>
                </a:extLst>
              </p:cNvPr>
              <p:cNvSpPr txBox="1">
                <a:spLocks noRot="1" noChangeAspect="1" noMove="1" noResize="1" noEditPoints="1" noAdjustHandles="1" noChangeArrowheads="1" noChangeShapeType="1" noTextEdit="1"/>
              </p:cNvSpPr>
              <p:nvPr/>
            </p:nvSpPr>
            <p:spPr>
              <a:xfrm>
                <a:off x="1006286" y="1524555"/>
                <a:ext cx="24417908" cy="5542286"/>
              </a:xfrm>
              <a:prstGeom prst="rect">
                <a:avLst/>
              </a:prstGeom>
              <a:blipFill>
                <a:blip r:embed="rId3"/>
                <a:stretch>
                  <a:fillRect l="-1273"/>
                </a:stretch>
              </a:blipFill>
              <a:ln w="12700" cap="flat">
                <a:noFill/>
                <a:miter lim="400000"/>
              </a:ln>
              <a:effectLst/>
            </p:spPr>
            <p:txBody>
              <a:bodyPr/>
              <a:lstStyle/>
              <a:p>
                <a:r>
                  <a:rPr lang="en-US">
                    <a:noFill/>
                  </a:rPr>
                  <a:t> </a:t>
                </a:r>
              </a:p>
            </p:txBody>
          </p:sp>
        </mc:Fallback>
      </mc:AlternateContent>
      <p:sp>
        <p:nvSpPr>
          <p:cNvPr id="5" name="Title 2">
            <a:extLst>
              <a:ext uri="{FF2B5EF4-FFF2-40B4-BE49-F238E27FC236}">
                <a16:creationId xmlns:a16="http://schemas.microsoft.com/office/drawing/2014/main" id="{3B924E48-BB9A-F81E-ED00-0EE989E63352}"/>
              </a:ext>
            </a:extLst>
          </p:cNvPr>
          <p:cNvSpPr txBox="1">
            <a:spLocks/>
          </p:cNvSpPr>
          <p:nvPr/>
        </p:nvSpPr>
        <p:spPr>
          <a:xfrm>
            <a:off x="1006286" y="201397"/>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Inverse problem: Moderated Response</a:t>
            </a:r>
          </a:p>
        </p:txBody>
      </p:sp>
      <p:graphicFrame>
        <p:nvGraphicFramePr>
          <p:cNvPr id="6" name="Table 5">
            <a:extLst>
              <a:ext uri="{FF2B5EF4-FFF2-40B4-BE49-F238E27FC236}">
                <a16:creationId xmlns:a16="http://schemas.microsoft.com/office/drawing/2014/main" id="{52E4523C-5D07-B52F-68DA-CC5BC1D80895}"/>
              </a:ext>
            </a:extLst>
          </p:cNvPr>
          <p:cNvGraphicFramePr>
            <a:graphicFrameLocks noGrp="1"/>
          </p:cNvGraphicFramePr>
          <p:nvPr>
            <p:extLst>
              <p:ext uri="{D42A27DB-BD31-4B8C-83A1-F6EECF244321}">
                <p14:modId xmlns:p14="http://schemas.microsoft.com/office/powerpoint/2010/main" val="39637425"/>
              </p:ext>
            </p:extLst>
          </p:nvPr>
        </p:nvGraphicFramePr>
        <p:xfrm>
          <a:off x="2043822" y="6007055"/>
          <a:ext cx="18754990" cy="7311644"/>
        </p:xfrm>
        <a:graphic>
          <a:graphicData uri="http://schemas.openxmlformats.org/drawingml/2006/table">
            <a:tbl>
              <a:tblPr/>
              <a:tblGrid>
                <a:gridCol w="9469223">
                  <a:extLst>
                    <a:ext uri="{9D8B030D-6E8A-4147-A177-3AD203B41FA5}">
                      <a16:colId xmlns:a16="http://schemas.microsoft.com/office/drawing/2014/main" val="2688022364"/>
                    </a:ext>
                  </a:extLst>
                </a:gridCol>
                <a:gridCol w="9285767">
                  <a:extLst>
                    <a:ext uri="{9D8B030D-6E8A-4147-A177-3AD203B41FA5}">
                      <a16:colId xmlns:a16="http://schemas.microsoft.com/office/drawing/2014/main" val="1506775399"/>
                    </a:ext>
                  </a:extLst>
                </a:gridCol>
              </a:tblGrid>
              <a:tr h="0">
                <a:tc>
                  <a:txBody>
                    <a:bodyPr/>
                    <a:lstStyle/>
                    <a:p>
                      <a:pPr algn="ctr">
                        <a:lnSpc>
                          <a:spcPct val="200000"/>
                        </a:lnSpc>
                        <a:buNone/>
                      </a:pPr>
                      <a:r>
                        <a:rPr lang="en-US" sz="4800" b="1" dirty="0"/>
                        <a:t>High-Resolution Unfolding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200000"/>
                        </a:lnSpc>
                        <a:buNone/>
                      </a:pPr>
                      <a:r>
                        <a:rPr lang="en-US" sz="4800" b="1" dirty="0"/>
                        <a:t>This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60154051"/>
                  </a:ext>
                </a:extLst>
              </a:tr>
              <a:tr h="0">
                <a:tc>
                  <a:txBody>
                    <a:bodyPr/>
                    <a:lstStyle/>
                    <a:p>
                      <a:pPr algn="ctr">
                        <a:lnSpc>
                          <a:spcPct val="200000"/>
                        </a:lnSpc>
                        <a:buNone/>
                      </a:pPr>
                      <a:r>
                        <a:rPr lang="en-US"/>
                        <a:t>Energy bins &gt; detector responses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buNone/>
                      </a:pPr>
                      <a:r>
                        <a:rPr lang="en-US" dirty="0"/>
                        <a:t>Energy bins = detector responses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6677049"/>
                  </a:ext>
                </a:extLst>
              </a:tr>
              <a:tr h="0">
                <a:tc>
                  <a:txBody>
                    <a:bodyPr/>
                    <a:lstStyle/>
                    <a:p>
                      <a:pPr algn="ctr">
                        <a:lnSpc>
                          <a:spcPct val="200000"/>
                        </a:lnSpc>
                        <a:buNone/>
                      </a:pPr>
                      <a:r>
                        <a:rPr lang="en-US" dirty="0"/>
                        <a:t>Requires priors / regularization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buNone/>
                      </a:pPr>
                      <a:r>
                        <a:rPr lang="en-US" dirty="0"/>
                        <a:t>Direct decomposition inversion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6468397"/>
                  </a:ext>
                </a:extLst>
              </a:tr>
              <a:tr h="0">
                <a:tc>
                  <a:txBody>
                    <a:bodyPr/>
                    <a:lstStyle/>
                    <a:p>
                      <a:pPr algn="ctr">
                        <a:lnSpc>
                          <a:spcPct val="200000"/>
                        </a:lnSpc>
                        <a:buNone/>
                      </a:pPr>
                      <a:r>
                        <a:rPr lang="en-US" dirty="0"/>
                        <a:t>MAXED, GRAVEL, MLEM, Bayesian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buNone/>
                      </a:pPr>
                      <a:r>
                        <a:rPr lang="en-US" dirty="0"/>
                        <a:t>LU, SVD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401087"/>
                  </a:ext>
                </a:extLst>
              </a:tr>
              <a:tr h="0">
                <a:tc>
                  <a:txBody>
                    <a:bodyPr/>
                    <a:lstStyle/>
                    <a:p>
                      <a:pPr algn="ctr">
                        <a:lnSpc>
                          <a:spcPct val="200000"/>
                        </a:lnSpc>
                        <a:buNone/>
                      </a:pPr>
                      <a:r>
                        <a:rPr lang="en-US"/>
                        <a:t>High apparent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buNone/>
                      </a:pPr>
                      <a:r>
                        <a:rPr lang="en-US"/>
                        <a:t>Stable conditioning analysis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2391649"/>
                  </a:ext>
                </a:extLst>
              </a:tr>
              <a:tr h="0">
                <a:tc>
                  <a:txBody>
                    <a:bodyPr/>
                    <a:lstStyle/>
                    <a:p>
                      <a:pPr algn="ctr">
                        <a:lnSpc>
                          <a:spcPct val="200000"/>
                        </a:lnSpc>
                        <a:buNone/>
                      </a:pPr>
                      <a:r>
                        <a:rPr lang="en-US"/>
                        <a:t>Strong prior dependence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buNone/>
                      </a:pPr>
                      <a:r>
                        <a:rPr lang="en-US" dirty="0"/>
                        <a:t>Physically constrained reconstruction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759206"/>
                  </a:ext>
                </a:extLst>
              </a:tr>
            </a:tbl>
          </a:graphicData>
        </a:graphic>
      </p:graphicFrame>
    </p:spTree>
    <p:extLst>
      <p:ext uri="{BB962C8B-B14F-4D97-AF65-F5344CB8AC3E}">
        <p14:creationId xmlns:p14="http://schemas.microsoft.com/office/powerpoint/2010/main" val="47547033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C71DC7-ECC4-DC55-9264-10B3052A3C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33C5C9-FE4D-6C50-CBBB-34B2CBC449E3}"/>
              </a:ext>
            </a:extLst>
          </p:cNvPr>
          <p:cNvSpPr>
            <a:spLocks noGrp="1"/>
          </p:cNvSpPr>
          <p:nvPr>
            <p:ph type="sldNum" sz="quarter" idx="2"/>
          </p:nvPr>
        </p:nvSpPr>
        <p:spPr/>
        <p:txBody>
          <a:bodyPr/>
          <a:lstStyle/>
          <a:p>
            <a:fld id="{86CB4B4D-7CA3-9044-876B-883B54F8677D}" type="slidenum">
              <a:rPr lang="en-US" smtClean="0"/>
              <a:t>11</a:t>
            </a:fld>
            <a:endParaRPr lang="en-US" dirty="0"/>
          </a:p>
        </p:txBody>
      </p:sp>
      <p:sp>
        <p:nvSpPr>
          <p:cNvPr id="9" name="Title 2">
            <a:extLst>
              <a:ext uri="{FF2B5EF4-FFF2-40B4-BE49-F238E27FC236}">
                <a16:creationId xmlns:a16="http://schemas.microsoft.com/office/drawing/2014/main" id="{17DC7650-EA9E-47B0-F0C8-38541D48E4AE}"/>
              </a:ext>
            </a:extLst>
          </p:cNvPr>
          <p:cNvSpPr>
            <a:spLocks noGrp="1"/>
          </p:cNvSpPr>
          <p:nvPr>
            <p:ph type="title" idx="4294967295"/>
          </p:nvPr>
        </p:nvSpPr>
        <p:spPr>
          <a:xfrm>
            <a:off x="629186" y="115769"/>
            <a:ext cx="23658513" cy="2544763"/>
          </a:xfrm>
        </p:spPr>
        <p:txBody>
          <a:bodyPr>
            <a:normAutofit/>
          </a:bodyPr>
          <a:lstStyle/>
          <a:p>
            <a:r>
              <a:rPr lang="en-US" b="1" u="sng" dirty="0">
                <a:solidFill>
                  <a:schemeClr val="accent1">
                    <a:lumMod val="75000"/>
                  </a:schemeClr>
                </a:solidFill>
              </a:rPr>
              <a:t>Evaluated Response using GEANT4 on Nibi cluster:</a:t>
            </a:r>
            <a:br>
              <a:rPr lang="en-US" b="1" u="sng" dirty="0">
                <a:solidFill>
                  <a:schemeClr val="accent1">
                    <a:lumMod val="75000"/>
                  </a:schemeClr>
                </a:solidFill>
              </a:rPr>
            </a:br>
            <a:endParaRPr lang="en-US" b="1" u="sng" dirty="0">
              <a:solidFill>
                <a:schemeClr val="accent1">
                  <a:lumMod val="75000"/>
                </a:schemeClr>
              </a:solidFill>
            </a:endParaRPr>
          </a:p>
        </p:txBody>
      </p:sp>
      <p:sp>
        <p:nvSpPr>
          <p:cNvPr id="21" name="TextBox 20">
            <a:extLst>
              <a:ext uri="{FF2B5EF4-FFF2-40B4-BE49-F238E27FC236}">
                <a16:creationId xmlns:a16="http://schemas.microsoft.com/office/drawing/2014/main" id="{CCD1A3C7-9087-B0DB-850C-34FF6D36028F}"/>
              </a:ext>
            </a:extLst>
          </p:cNvPr>
          <p:cNvSpPr txBox="1"/>
          <p:nvPr/>
        </p:nvSpPr>
        <p:spPr>
          <a:xfrm>
            <a:off x="1407525" y="4956318"/>
            <a:ext cx="2422137"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Fig: Bare NCD</a:t>
            </a:r>
          </a:p>
        </p:txBody>
      </p:sp>
      <p:sp>
        <p:nvSpPr>
          <p:cNvPr id="24" name="TextBox 23">
            <a:extLst>
              <a:ext uri="{FF2B5EF4-FFF2-40B4-BE49-F238E27FC236}">
                <a16:creationId xmlns:a16="http://schemas.microsoft.com/office/drawing/2014/main" id="{62BBB0F3-9AE7-3256-603A-67AB49EEC2C4}"/>
              </a:ext>
            </a:extLst>
          </p:cNvPr>
          <p:cNvSpPr txBox="1"/>
          <p:nvPr/>
        </p:nvSpPr>
        <p:spPr>
          <a:xfrm>
            <a:off x="7565335" y="1233715"/>
            <a:ext cx="2029401"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Fig: 1” NCD</a:t>
            </a:r>
          </a:p>
        </p:txBody>
      </p:sp>
      <p:sp>
        <p:nvSpPr>
          <p:cNvPr id="25" name="TextBox 24">
            <a:extLst>
              <a:ext uri="{FF2B5EF4-FFF2-40B4-BE49-F238E27FC236}">
                <a16:creationId xmlns:a16="http://schemas.microsoft.com/office/drawing/2014/main" id="{70A358D7-B966-9311-9E30-AEF440BBF4CA}"/>
              </a:ext>
            </a:extLst>
          </p:cNvPr>
          <p:cNvSpPr txBox="1"/>
          <p:nvPr/>
        </p:nvSpPr>
        <p:spPr>
          <a:xfrm>
            <a:off x="13596810" y="1125081"/>
            <a:ext cx="2035813"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Fig: 2” NCD</a:t>
            </a:r>
          </a:p>
        </p:txBody>
      </p:sp>
      <p:sp>
        <p:nvSpPr>
          <p:cNvPr id="26" name="TextBox 25">
            <a:extLst>
              <a:ext uri="{FF2B5EF4-FFF2-40B4-BE49-F238E27FC236}">
                <a16:creationId xmlns:a16="http://schemas.microsoft.com/office/drawing/2014/main" id="{BD157F7F-FF74-9BB1-D547-843EAE59C7DE}"/>
              </a:ext>
            </a:extLst>
          </p:cNvPr>
          <p:cNvSpPr txBox="1"/>
          <p:nvPr/>
        </p:nvSpPr>
        <p:spPr>
          <a:xfrm>
            <a:off x="19692468" y="4988086"/>
            <a:ext cx="2035813"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Fig: 3” NCD</a:t>
            </a:r>
          </a:p>
        </p:txBody>
      </p:sp>
      <p:pic>
        <p:nvPicPr>
          <p:cNvPr id="5" name="Picture 4" descr="A drawing of a circle&#10;&#10;AI-generated content may be incorrect.">
            <a:extLst>
              <a:ext uri="{FF2B5EF4-FFF2-40B4-BE49-F238E27FC236}">
                <a16:creationId xmlns:a16="http://schemas.microsoft.com/office/drawing/2014/main" id="{F65BFF1E-4A29-6234-BA20-584CF6701D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43633" y="1860709"/>
            <a:ext cx="3149924" cy="3149926"/>
          </a:xfrm>
          <a:prstGeom prst="rect">
            <a:avLst/>
          </a:prstGeom>
          <a:ln>
            <a:solidFill>
              <a:schemeClr val="bg1"/>
            </a:solidFill>
          </a:ln>
        </p:spPr>
      </p:pic>
      <p:pic>
        <p:nvPicPr>
          <p:cNvPr id="7" name="Picture 6" descr="A circle with green lines around it&#10;&#10;AI-generated content may be incorrect.">
            <a:extLst>
              <a:ext uri="{FF2B5EF4-FFF2-40B4-BE49-F238E27FC236}">
                <a16:creationId xmlns:a16="http://schemas.microsoft.com/office/drawing/2014/main" id="{464CA2C8-2809-91CC-AC6E-CBD2BD410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115948" y="1791670"/>
            <a:ext cx="3188854" cy="3179122"/>
          </a:xfrm>
          <a:prstGeom prst="rect">
            <a:avLst/>
          </a:prstGeom>
          <a:ln>
            <a:solidFill>
              <a:schemeClr val="bg1"/>
            </a:solidFill>
          </a:ln>
        </p:spPr>
      </p:pic>
      <p:pic>
        <p:nvPicPr>
          <p:cNvPr id="11" name="Picture 10" descr="A drawing of a circle with lines around it&#10;&#10;AI-generated content may be incorrect.">
            <a:extLst>
              <a:ext uri="{FF2B5EF4-FFF2-40B4-BE49-F238E27FC236}">
                <a16:creationId xmlns:a16="http://schemas.microsoft.com/office/drawing/2014/main" id="{154F99ED-C2F0-1213-6359-D1DADE0AD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2966514" y="1791384"/>
            <a:ext cx="3166144" cy="3166146"/>
          </a:xfrm>
          <a:prstGeom prst="rect">
            <a:avLst/>
          </a:prstGeom>
          <a:ln>
            <a:solidFill>
              <a:schemeClr val="bg1"/>
            </a:solidFill>
          </a:ln>
        </p:spPr>
      </p:pic>
      <p:pic>
        <p:nvPicPr>
          <p:cNvPr id="14" name="Picture 13" descr="A circle with a square and a square with a green line around it&#10;&#10;AI-generated content may be incorrect.">
            <a:extLst>
              <a:ext uri="{FF2B5EF4-FFF2-40B4-BE49-F238E27FC236}">
                <a16:creationId xmlns:a16="http://schemas.microsoft.com/office/drawing/2014/main" id="{1D1BDEB5-DDAC-D574-2F27-2C010F37AA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034165" y="1860281"/>
            <a:ext cx="3107754" cy="3130464"/>
          </a:xfrm>
          <a:prstGeom prst="rect">
            <a:avLst/>
          </a:prstGeom>
          <a:ln>
            <a:solidFill>
              <a:schemeClr val="bg1"/>
            </a:solidFill>
          </a:ln>
        </p:spPr>
      </p:pic>
      <p:pic>
        <p:nvPicPr>
          <p:cNvPr id="17" name="Picture 16" descr="A close-up of a line&#10;&#10;AI-generated content may be incorrect.">
            <a:extLst>
              <a:ext uri="{FF2B5EF4-FFF2-40B4-BE49-F238E27FC236}">
                <a16:creationId xmlns:a16="http://schemas.microsoft.com/office/drawing/2014/main" id="{D3182A92-FC44-C51B-A002-34875769CDEF}"/>
              </a:ext>
            </a:extLst>
          </p:cNvPr>
          <p:cNvPicPr>
            <a:picLocks noChangeAspect="1"/>
          </p:cNvPicPr>
          <p:nvPr/>
        </p:nvPicPr>
        <p:blipFill>
          <a:blip r:embed="rId7">
            <a:extLst>
              <a:ext uri="{28A0092B-C50C-407E-A947-70E740481C1C}">
                <a14:useLocalDpi xmlns:a14="http://schemas.microsoft.com/office/drawing/2010/main" val="0"/>
              </a:ext>
            </a:extLst>
          </a:blip>
          <a:srcRect t="16133" b="14126"/>
          <a:stretch>
            <a:fillRect/>
          </a:stretch>
        </p:blipFill>
        <p:spPr>
          <a:xfrm>
            <a:off x="13519056" y="5723286"/>
            <a:ext cx="10768643" cy="1972915"/>
          </a:xfrm>
          <a:prstGeom prst="rect">
            <a:avLst/>
          </a:prstGeom>
          <a:ln>
            <a:solidFill>
              <a:schemeClr val="bg1"/>
            </a:solidFill>
          </a:ln>
        </p:spPr>
      </p:pic>
      <p:pic>
        <p:nvPicPr>
          <p:cNvPr id="20" name="Picture 19" descr="A line with green lines&#10;&#10;AI-generated content may be incorrect.">
            <a:extLst>
              <a:ext uri="{FF2B5EF4-FFF2-40B4-BE49-F238E27FC236}">
                <a16:creationId xmlns:a16="http://schemas.microsoft.com/office/drawing/2014/main" id="{2F06D442-EE47-AABD-035D-7A5B1DCC46C6}"/>
              </a:ext>
            </a:extLst>
          </p:cNvPr>
          <p:cNvPicPr>
            <a:picLocks noChangeAspect="1"/>
          </p:cNvPicPr>
          <p:nvPr/>
        </p:nvPicPr>
        <p:blipFill>
          <a:blip r:embed="rId8">
            <a:extLst>
              <a:ext uri="{28A0092B-C50C-407E-A947-70E740481C1C}">
                <a14:useLocalDpi xmlns:a14="http://schemas.microsoft.com/office/drawing/2010/main" val="0"/>
              </a:ext>
            </a:extLst>
          </a:blip>
          <a:srcRect t="12540" b="16567"/>
          <a:stretch>
            <a:fillRect/>
          </a:stretch>
        </p:blipFill>
        <p:spPr>
          <a:xfrm>
            <a:off x="1043632" y="5692905"/>
            <a:ext cx="10078024" cy="1927013"/>
          </a:xfrm>
          <a:prstGeom prst="rect">
            <a:avLst/>
          </a:prstGeom>
          <a:ln>
            <a:solidFill>
              <a:schemeClr val="bg1"/>
            </a:solidFill>
          </a:ln>
        </p:spPr>
      </p:pic>
      <mc:AlternateContent xmlns:mc="http://schemas.openxmlformats.org/markup-compatibility/2006">
        <mc:Choice xmlns:a14="http://schemas.microsoft.com/office/drawing/2010/main" Requires="a14">
          <p:sp>
            <p:nvSpPr>
              <p:cNvPr id="6" name="Text Placeholder 1">
                <a:extLst>
                  <a:ext uri="{FF2B5EF4-FFF2-40B4-BE49-F238E27FC236}">
                    <a16:creationId xmlns:a16="http://schemas.microsoft.com/office/drawing/2014/main" id="{A710EF9D-BEB3-3EB8-787B-6ACE0EA0B403}"/>
                  </a:ext>
                </a:extLst>
              </p:cNvPr>
              <p:cNvSpPr>
                <a:spLocks noGrp="1"/>
              </p:cNvSpPr>
              <p:nvPr/>
            </p:nvSpPr>
            <p:spPr>
              <a:xfrm>
                <a:off x="629187" y="8033547"/>
                <a:ext cx="23038887" cy="5937634"/>
              </a:xfrm>
              <a:prstGeom prst="rect">
                <a:avLst/>
              </a:prstGeom>
              <a:ln w="12700">
                <a:miter lim="400000"/>
              </a:ln>
              <a:extLst>
                <a:ext uri="{C572A759-6A51-4108-AA02-DFA0A04FC94B}">
                  <ma14:wrappingTextBoxFlag xmlns:ma14="http://schemas.microsoft.com/office/mac/drawingml/2011/main" xmlns="" xmlns:lc="http://schemas.openxmlformats.org/drawingml/2006/lockedCanvas" val="1"/>
                </a:ext>
              </a:extLst>
            </p:spPr>
            <p:txBody>
              <a:bodyPr lIns="71437" tIns="71437" rIns="71437" bIns="71437" anchor="ctr">
                <a:normAutofit fontScale="70000" lnSpcReduction="20000"/>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nSpc>
                    <a:spcPct val="200000"/>
                  </a:lnSpc>
                  <a:buNone/>
                </a:pPr>
                <a14:m>
                  <m:oMathPara xmlns:m="http://schemas.openxmlformats.org/officeDocument/2006/math">
                    <m:oMathParaPr>
                      <m:jc m:val="centerGroup"/>
                    </m:oMathParaPr>
                    <m:oMath xmlns:m="http://schemas.openxmlformats.org/officeDocument/2006/math">
                      <m:r>
                        <m:rPr>
                          <m:sty m:val="p"/>
                        </m:rPr>
                        <a:rPr lang="en-US" sz="5700" i="1">
                          <a:solidFill>
                            <a:schemeClr val="tx1"/>
                          </a:solidFill>
                          <a:latin typeface="Cambria Math" panose="02040503050406030204" pitchFamily="18" charset="0"/>
                        </a:rPr>
                        <m:t>Response</m:t>
                      </m:r>
                      <m:r>
                        <a:rPr lang="en-US" sz="5700" b="0" i="1" smtClean="0">
                          <a:solidFill>
                            <a:schemeClr val="tx1"/>
                          </a:solidFill>
                          <a:latin typeface="Cambria Math" panose="02040503050406030204" pitchFamily="18" charset="0"/>
                        </a:rPr>
                        <m:t>(</m:t>
                      </m:r>
                      <m:r>
                        <m:rPr>
                          <m:sty m:val="p"/>
                        </m:rPr>
                        <a:rPr lang="en-US" sz="5700" b="0" i="1" smtClean="0">
                          <a:solidFill>
                            <a:schemeClr val="tx1"/>
                          </a:solidFill>
                          <a:latin typeface="Cambria Math" panose="02040503050406030204" pitchFamily="18" charset="0"/>
                        </a:rPr>
                        <m:t>E</m:t>
                      </m:r>
                      <m:r>
                        <a:rPr lang="en-US" sz="5700" b="0" i="1" smtClean="0">
                          <a:solidFill>
                            <a:schemeClr val="tx1"/>
                          </a:solidFill>
                          <a:latin typeface="Cambria Math" panose="02040503050406030204" pitchFamily="18" charset="0"/>
                        </a:rPr>
                        <m:t>, </m:t>
                      </m:r>
                      <m:r>
                        <m:rPr>
                          <m:sty m:val="p"/>
                        </m:rPr>
                        <a:rPr lang="en-US" sz="5700" b="0" i="1" smtClean="0">
                          <a:solidFill>
                            <a:schemeClr val="tx1"/>
                          </a:solidFill>
                          <a:latin typeface="Cambria Math" panose="02040503050406030204" pitchFamily="18" charset="0"/>
                        </a:rPr>
                        <m:t>Moderation</m:t>
                      </m:r>
                      <m:r>
                        <a:rPr lang="en-US" sz="5700" b="0" i="1" smtClean="0">
                          <a:solidFill>
                            <a:schemeClr val="tx1"/>
                          </a:solidFill>
                          <a:latin typeface="Cambria Math" panose="02040503050406030204" pitchFamily="18" charset="0"/>
                        </a:rPr>
                        <m:t>)=</m:t>
                      </m:r>
                      <m:f>
                        <m:fPr>
                          <m:ctrlPr>
                            <a:rPr lang="en-US" sz="5700" i="1">
                              <a:solidFill>
                                <a:schemeClr val="tx1"/>
                              </a:solidFill>
                              <a:latin typeface="Cambria Math" panose="02040503050406030204" pitchFamily="18" charset="0"/>
                            </a:rPr>
                          </m:ctrlPr>
                        </m:fPr>
                        <m:num>
                          <m:r>
                            <m:rPr>
                              <m:sty m:val="p"/>
                            </m:rPr>
                            <a:rPr lang="en-US" sz="5700" b="0" i="1" smtClean="0">
                              <a:solidFill>
                                <a:schemeClr val="tx1"/>
                              </a:solidFill>
                              <a:latin typeface="Cambria Math" panose="02040503050406030204" pitchFamily="18" charset="0"/>
                            </a:rPr>
                            <m:t>Neutron</m:t>
                          </m:r>
                          <m:r>
                            <a:rPr lang="en-US" sz="5700" b="0" i="1" smtClean="0">
                              <a:solidFill>
                                <a:schemeClr val="tx1"/>
                              </a:solidFill>
                              <a:latin typeface="Cambria Math" panose="02040503050406030204" pitchFamily="18" charset="0"/>
                            </a:rPr>
                            <m:t> </m:t>
                          </m:r>
                          <m:r>
                            <m:rPr>
                              <m:sty m:val="p"/>
                            </m:rPr>
                            <a:rPr lang="en-US" sz="5700" b="0" i="1" smtClean="0">
                              <a:solidFill>
                                <a:schemeClr val="tx1"/>
                              </a:solidFill>
                              <a:latin typeface="Cambria Math" panose="02040503050406030204" pitchFamily="18" charset="0"/>
                            </a:rPr>
                            <m:t>Captures</m:t>
                          </m:r>
                        </m:num>
                        <m:den>
                          <m:r>
                            <m:rPr>
                              <m:sty m:val="p"/>
                            </m:rPr>
                            <a:rPr lang="en-US" sz="5700" i="1">
                              <a:solidFill>
                                <a:schemeClr val="tx1"/>
                              </a:solidFill>
                              <a:latin typeface="Cambria Math" panose="02040503050406030204" pitchFamily="18" charset="0"/>
                            </a:rPr>
                            <m:t>Events</m:t>
                          </m:r>
                        </m:den>
                      </m:f>
                      <m:r>
                        <a:rPr lang="en-US" sz="5700" i="1">
                          <a:solidFill>
                            <a:schemeClr val="tx1"/>
                          </a:solidFill>
                          <a:latin typeface="Cambria Math" panose="02040503050406030204" pitchFamily="18" charset="0"/>
                        </a:rPr>
                        <m:t>×</m:t>
                      </m:r>
                      <m:r>
                        <a:rPr lang="en-US" sz="5700" i="1">
                          <a:solidFill>
                            <a:schemeClr val="tx1"/>
                          </a:solidFill>
                          <a:latin typeface="Cambria Math" panose="02040503050406030204" pitchFamily="18" charset="0"/>
                        </a:rPr>
                        <m:t>𝑆𝑜𝑢𝑟𝑐𝑒</m:t>
                      </m:r>
                      <m:r>
                        <a:rPr lang="en-US" sz="5700" i="1">
                          <a:solidFill>
                            <a:schemeClr val="tx1"/>
                          </a:solidFill>
                          <a:latin typeface="Cambria Math" panose="02040503050406030204" pitchFamily="18" charset="0"/>
                        </a:rPr>
                        <m:t> </m:t>
                      </m:r>
                      <m:r>
                        <a:rPr lang="en-US" sz="5700" i="1">
                          <a:solidFill>
                            <a:schemeClr val="tx1"/>
                          </a:solidFill>
                          <a:latin typeface="Cambria Math" panose="02040503050406030204" pitchFamily="18" charset="0"/>
                        </a:rPr>
                        <m:t>𝑆𝑢𝑟𝑓𝑎𝑐𝑒</m:t>
                      </m:r>
                      <m:r>
                        <a:rPr lang="en-US" sz="5700" i="1">
                          <a:solidFill>
                            <a:schemeClr val="tx1"/>
                          </a:solidFill>
                          <a:latin typeface="Cambria Math" panose="02040503050406030204" pitchFamily="18" charset="0"/>
                        </a:rPr>
                        <m:t> </m:t>
                      </m:r>
                      <m:r>
                        <a:rPr lang="en-US" sz="5700" i="1">
                          <a:solidFill>
                            <a:schemeClr val="tx1"/>
                          </a:solidFill>
                          <a:latin typeface="Cambria Math" panose="02040503050406030204" pitchFamily="18" charset="0"/>
                        </a:rPr>
                        <m:t>𝐴𝑟𝑒𝑎</m:t>
                      </m:r>
                    </m:oMath>
                  </m:oMathPara>
                </a14:m>
                <a:endParaRPr lang="en-US" sz="5700" dirty="0">
                  <a:solidFill>
                    <a:schemeClr val="tx1"/>
                  </a:solidFill>
                </a:endParaRPr>
              </a:p>
              <a:p>
                <a:pPr marL="571500" indent="-571500">
                  <a:lnSpc>
                    <a:spcPct val="200000"/>
                  </a:lnSpc>
                  <a:buFont typeface="Wingdings" panose="05000000000000000000" pitchFamily="2" charset="2"/>
                  <a:buChar char="v"/>
                </a:pPr>
                <a:r>
                  <a:rPr lang="en-US" sz="5700" b="1" dirty="0">
                    <a:solidFill>
                      <a:schemeClr val="tx1"/>
                    </a:solidFill>
                    <a:sym typeface="Wingdings" panose="05000000000000000000" pitchFamily="2" charset="2"/>
                  </a:rPr>
                  <a:t>Response</a:t>
                </a:r>
                <a:r>
                  <a:rPr lang="en-US" sz="5700" dirty="0">
                    <a:solidFill>
                      <a:schemeClr val="tx1"/>
                    </a:solidFill>
                    <a:sym typeface="Wingdings" panose="05000000000000000000" pitchFamily="2" charset="2"/>
                  </a:rPr>
                  <a:t>: Cross-sections, Energy, Geometry, Angular Distribution, Moderation, Detector Efficiency</a:t>
                </a:r>
              </a:p>
              <a:p>
                <a:pPr marL="571500" indent="-571500">
                  <a:lnSpc>
                    <a:spcPct val="200000"/>
                  </a:lnSpc>
                  <a:buFont typeface="Wingdings" panose="05000000000000000000" pitchFamily="2" charset="2"/>
                  <a:buChar char="v"/>
                </a:pPr>
                <a:r>
                  <a:rPr lang="en-US" sz="5700" b="1" dirty="0">
                    <a:solidFill>
                      <a:schemeClr val="tx1"/>
                    </a:solidFill>
                    <a:sym typeface="Wingdings" panose="05000000000000000000" pitchFamily="2" charset="2"/>
                  </a:rPr>
                  <a:t>GEANT4(&gt;11.0.0)</a:t>
                </a:r>
                <a:r>
                  <a:rPr lang="en-US" sz="5700" dirty="0">
                    <a:solidFill>
                      <a:schemeClr val="tx1"/>
                    </a:solidFill>
                    <a:sym typeface="Wingdings" panose="05000000000000000000" pitchFamily="2" charset="2"/>
                  </a:rPr>
                  <a:t>: </a:t>
                </a:r>
                <a:r>
                  <a:rPr lang="en-US" sz="5700" dirty="0" err="1">
                    <a:solidFill>
                      <a:schemeClr val="tx1"/>
                    </a:solidFill>
                  </a:rPr>
                  <a:t>HadronElasticPhysicsHP</a:t>
                </a:r>
                <a:r>
                  <a:rPr lang="en-US" sz="5700" dirty="0">
                    <a:solidFill>
                      <a:schemeClr val="tx1"/>
                    </a:solidFill>
                  </a:rPr>
                  <a:t>, G4HadronPhysicsQGSP_BIC_HP, G4IonPhysicsXS, 					G4StoppingPhysics, </a:t>
                </a:r>
                <a:r>
                  <a:rPr lang="en-US" sz="5700" dirty="0" err="1">
                    <a:solidFill>
                      <a:schemeClr val="tx1"/>
                    </a:solidFill>
                  </a:rPr>
                  <a:t>ElectromagneticPhysics</a:t>
                </a:r>
                <a:r>
                  <a:rPr lang="en-US" sz="5700" dirty="0">
                    <a:solidFill>
                      <a:schemeClr val="tx1"/>
                    </a:solidFill>
                  </a:rPr>
                  <a:t>, G4DecayPhysics, G4RadioactiveDecayPhysics</a:t>
                </a:r>
              </a:p>
              <a:p>
                <a:pPr marL="0" indent="0">
                  <a:lnSpc>
                    <a:spcPct val="200000"/>
                  </a:lnSpc>
                  <a:buNone/>
                </a:pPr>
                <a:endParaRPr lang="en-US" sz="4200" dirty="0">
                  <a:solidFill>
                    <a:schemeClr val="tx1"/>
                  </a:solidFill>
                </a:endParaRPr>
              </a:p>
            </p:txBody>
          </p:sp>
        </mc:Choice>
        <mc:Fallback>
          <p:sp>
            <p:nvSpPr>
              <p:cNvPr id="6" name="Text Placeholder 1">
                <a:extLst>
                  <a:ext uri="{FF2B5EF4-FFF2-40B4-BE49-F238E27FC236}">
                    <a16:creationId xmlns:a16="http://schemas.microsoft.com/office/drawing/2014/main" id="{A710EF9D-BEB3-3EB8-787B-6ACE0EA0B403}"/>
                  </a:ext>
                </a:extLst>
              </p:cNvPr>
              <p:cNvSpPr>
                <a:spLocks noGrp="1" noRot="1" noChangeAspect="1" noMove="1" noResize="1" noEditPoints="1" noAdjustHandles="1" noChangeArrowheads="1" noChangeShapeType="1" noTextEdit="1"/>
              </p:cNvSpPr>
              <p:nvPr/>
            </p:nvSpPr>
            <p:spPr>
              <a:xfrm>
                <a:off x="629187" y="8033547"/>
                <a:ext cx="23038887" cy="5937634"/>
              </a:xfrm>
              <a:prstGeom prst="rect">
                <a:avLst/>
              </a:prstGeom>
              <a:blipFill>
                <a:blip r:embed="rId9"/>
                <a:stretch>
                  <a:fillRect l="-741"/>
                </a:stretch>
              </a:blipFill>
              <a:ln w="12700">
                <a:miter lim="400000"/>
              </a:ln>
              <a:extLst>
                <a:ext uri="{C572A759-6A51-4108-AA02-DFA0A04FC94B}">
                  <ma14:wrappingTextBoxFlag xmlns:ma14="http://schemas.microsoft.com/office/mac/drawingml/2011/main" xmlns="" xmlns:lc="http://schemas.openxmlformats.org/drawingml/2006/lockedCanvas" val="1"/>
                </a:ext>
              </a:extLst>
            </p:spPr>
            <p:txBody>
              <a:bodyPr/>
              <a:lstStyle/>
              <a:p>
                <a:r>
                  <a:rPr lang="en-US">
                    <a:noFill/>
                  </a:rPr>
                  <a:t> </a:t>
                </a:r>
              </a:p>
            </p:txBody>
          </p:sp>
        </mc:Fallback>
      </mc:AlternateContent>
    </p:spTree>
    <p:extLst>
      <p:ext uri="{BB962C8B-B14F-4D97-AF65-F5344CB8AC3E}">
        <p14:creationId xmlns:p14="http://schemas.microsoft.com/office/powerpoint/2010/main" val="2344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2680D-C7B9-B87D-AB2C-C2FDC218D999}"/>
              </a:ext>
            </a:extLst>
          </p:cNvPr>
          <p:cNvSpPr>
            <a:spLocks noGrp="1"/>
          </p:cNvSpPr>
          <p:nvPr>
            <p:ph type="sldNum" sz="quarter" idx="2"/>
          </p:nvPr>
        </p:nvSpPr>
        <p:spPr/>
        <p:txBody>
          <a:bodyPr/>
          <a:lstStyle/>
          <a:p>
            <a:fld id="{86CB4B4D-7CA3-9044-876B-883B54F8677D}" type="slidenum">
              <a:rPr lang="en-US" smtClean="0"/>
              <a:t>12</a:t>
            </a:fld>
            <a:endParaRPr lang="en-US" dirty="0"/>
          </a:p>
        </p:txBody>
      </p:sp>
      <p:sp>
        <p:nvSpPr>
          <p:cNvPr id="3" name="Title 2">
            <a:extLst>
              <a:ext uri="{FF2B5EF4-FFF2-40B4-BE49-F238E27FC236}">
                <a16:creationId xmlns:a16="http://schemas.microsoft.com/office/drawing/2014/main" id="{40521518-70C3-9033-8863-B4A19735DF00}"/>
              </a:ext>
            </a:extLst>
          </p:cNvPr>
          <p:cNvSpPr txBox="1">
            <a:spLocks/>
          </p:cNvSpPr>
          <p:nvPr/>
        </p:nvSpPr>
        <p:spPr>
          <a:xfrm>
            <a:off x="413468" y="0"/>
            <a:ext cx="24603075" cy="25447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600" b="1" dirty="0">
                <a:solidFill>
                  <a:schemeClr val="accent1">
                    <a:lumMod val="75000"/>
                  </a:schemeClr>
                </a:solidFill>
              </a:rPr>
              <a:t>NCD Ambient Flux Inverse Summary(2025):</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B349D20-5CD3-6A48-5294-351F92EA4A23}"/>
                  </a:ext>
                </a:extLst>
              </p:cNvPr>
              <p:cNvSpPr txBox="1"/>
              <p:nvPr/>
            </p:nvSpPr>
            <p:spPr>
              <a:xfrm>
                <a:off x="0" y="2357835"/>
                <a:ext cx="24244852" cy="9946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250000"/>
                  </a:lnSpc>
                </a:pPr>
                <a14:m>
                  <m:oMathPara xmlns:m="http://schemas.openxmlformats.org/officeDocument/2006/math">
                    <m:oMathParaPr>
                      <m:jc m:val="centerGroup"/>
                    </m:oMathParaPr>
                    <m:oMath xmlns:m="http://schemas.openxmlformats.org/officeDocument/2006/math">
                      <m:r>
                        <a:rPr lang="en-US" sz="4400" b="0" i="0" dirty="0" smtClean="0">
                          <a:latin typeface="Cambria Math" panose="02040503050406030204" pitchFamily="18" charset="0"/>
                        </a:rPr>
                        <m:t>(</m:t>
                      </m:r>
                      <m:sSub>
                        <m:sSubPr>
                          <m:ctrlPr>
                            <a:rPr lang="en-US" sz="4400" b="0" i="1" dirty="0" smtClean="0">
                              <a:latin typeface="Cambria Math" panose="02040503050406030204" pitchFamily="18" charset="0"/>
                            </a:rPr>
                          </m:ctrlPr>
                        </m:sSubPr>
                        <m:e>
                          <m:r>
                            <m:rPr>
                              <m:sty m:val="p"/>
                            </m:rPr>
                            <a:rPr lang="en-US" sz="4400" dirty="0">
                              <a:latin typeface="Cambria Math" panose="02040503050406030204" pitchFamily="18" charset="0"/>
                            </a:rPr>
                            <m:t>C</m:t>
                          </m:r>
                        </m:e>
                        <m:sub>
                          <m:r>
                            <m:rPr>
                              <m:sty m:val="p"/>
                            </m:rPr>
                            <a:rPr lang="en-US" sz="4400" b="0" i="0" dirty="0" smtClean="0">
                              <a:latin typeface="Cambria Math" panose="02040503050406030204" pitchFamily="18" charset="0"/>
                            </a:rPr>
                            <m:t>i</m:t>
                          </m:r>
                        </m:sub>
                      </m:sSub>
                      <m:r>
                        <a:rPr lang="en-US" sz="4400" b="0" i="0" dirty="0" smtClean="0">
                          <a:latin typeface="Cambria Math" panose="02040503050406030204" pitchFamily="18" charset="0"/>
                        </a:rPr>
                        <m:t>+</m:t>
                      </m:r>
                      <m:r>
                        <a:rPr lang="en-US" sz="4400" b="0" i="1" dirty="0" smtClean="0">
                          <a:latin typeface="Cambria Math" panose="02040503050406030204" pitchFamily="18" charset="0"/>
                        </a:rPr>
                        <m:t>𝛿</m:t>
                      </m:r>
                      <m:sSub>
                        <m:sSubPr>
                          <m:ctrlPr>
                            <a:rPr lang="en-US" sz="4400" b="0" i="1" dirty="0" smtClean="0">
                              <a:latin typeface="Cambria Math" panose="02040503050406030204" pitchFamily="18" charset="0"/>
                            </a:rPr>
                          </m:ctrlPr>
                        </m:sSubPr>
                        <m:e>
                          <m:r>
                            <m:rPr>
                              <m:sty m:val="p"/>
                            </m:rPr>
                            <a:rPr lang="en-US" sz="4400" b="0" i="0" dirty="0" smtClean="0">
                              <a:latin typeface="Cambria Math" panose="02040503050406030204" pitchFamily="18" charset="0"/>
                            </a:rPr>
                            <m:t>C</m:t>
                          </m:r>
                        </m:e>
                        <m:sub>
                          <m:r>
                            <m:rPr>
                              <m:sty m:val="p"/>
                            </m:rPr>
                            <a:rPr lang="en-US" sz="4400" b="0" i="0" dirty="0" smtClean="0">
                              <a:latin typeface="Cambria Math" panose="02040503050406030204" pitchFamily="18" charset="0"/>
                            </a:rPr>
                            <m:t>i</m:t>
                          </m:r>
                        </m:sub>
                      </m:sSub>
                      <m:r>
                        <a:rPr lang="en-US" sz="4400" b="0" i="0" dirty="0" smtClean="0">
                          <a:latin typeface="Cambria Math" panose="02040503050406030204" pitchFamily="18" charset="0"/>
                        </a:rPr>
                        <m:t>)</m:t>
                      </m:r>
                      <m:r>
                        <a:rPr lang="en-US" sz="4400" b="0">
                          <a:latin typeface="Cambria Math" panose="02040503050406030204" pitchFamily="18" charset="0"/>
                        </a:rPr>
                        <m:t>=</m:t>
                      </m:r>
                      <m:r>
                        <a:rPr lang="en-US" sz="4400" b="0" i="0" smtClean="0">
                          <a:latin typeface="Cambria Math" panose="02040503050406030204" pitchFamily="18" charset="0"/>
                        </a:rPr>
                        <m:t>(</m:t>
                      </m:r>
                      <m:sSub>
                        <m:sSubPr>
                          <m:ctrlPr>
                            <a:rPr lang="en-US" sz="4400" b="0" i="1" dirty="0" smtClean="0">
                              <a:latin typeface="Cambria Math" panose="02040503050406030204" pitchFamily="18" charset="0"/>
                            </a:rPr>
                          </m:ctrlPr>
                        </m:sSubPr>
                        <m:e>
                          <m:r>
                            <m:rPr>
                              <m:sty m:val="p"/>
                            </m:rPr>
                            <a:rPr lang="en-US" sz="4400" b="0" i="0" smtClean="0">
                              <a:latin typeface="Cambria Math" panose="02040503050406030204" pitchFamily="18" charset="0"/>
                            </a:rPr>
                            <m:t>R</m:t>
                          </m:r>
                        </m:e>
                        <m:sub>
                          <m:r>
                            <m:rPr>
                              <m:sty m:val="p"/>
                            </m:rPr>
                            <a:rPr lang="en-US" sz="4400" b="0" i="0" smtClean="0">
                              <a:latin typeface="Cambria Math" panose="02040503050406030204" pitchFamily="18" charset="0"/>
                            </a:rPr>
                            <m:t>i</m:t>
                          </m:r>
                          <m:r>
                            <a:rPr lang="en-US" sz="4400" b="0" i="0" smtClean="0">
                              <a:latin typeface="Cambria Math" panose="02040503050406030204" pitchFamily="18" charset="0"/>
                            </a:rPr>
                            <m:t>,</m:t>
                          </m:r>
                          <m:r>
                            <m:rPr>
                              <m:sty m:val="p"/>
                            </m:rPr>
                            <a:rPr lang="en-US" sz="4400" b="0" i="0" smtClean="0">
                              <a:latin typeface="Cambria Math" panose="02040503050406030204" pitchFamily="18" charset="0"/>
                            </a:rPr>
                            <m:t>j</m:t>
                          </m:r>
                        </m:sub>
                      </m:sSub>
                      <m:r>
                        <a:rPr lang="en-US" sz="4400" b="0" i="0" smtClean="0">
                          <a:latin typeface="Cambria Math" panose="02040503050406030204" pitchFamily="18" charset="0"/>
                        </a:rPr>
                        <m:t>+</m:t>
                      </m:r>
                      <m:r>
                        <a:rPr lang="en-US" sz="4400" b="0" i="1" smtClean="0">
                          <a:latin typeface="Cambria Math" panose="02040503050406030204" pitchFamily="18" charset="0"/>
                        </a:rPr>
                        <m:t>𝛿</m:t>
                      </m:r>
                      <m:sSub>
                        <m:sSubPr>
                          <m:ctrlPr>
                            <a:rPr lang="en-US" sz="4400" b="0" i="1" smtClean="0">
                              <a:latin typeface="Cambria Math" panose="02040503050406030204" pitchFamily="18" charset="0"/>
                            </a:rPr>
                          </m:ctrlPr>
                        </m:sSubPr>
                        <m:e>
                          <m:r>
                            <m:rPr>
                              <m:sty m:val="p"/>
                            </m:rPr>
                            <a:rPr lang="en-US" sz="4400" b="0" i="0" smtClean="0">
                              <a:latin typeface="Cambria Math" panose="02040503050406030204" pitchFamily="18" charset="0"/>
                            </a:rPr>
                            <m:t>R</m:t>
                          </m:r>
                        </m:e>
                        <m:sub>
                          <m:r>
                            <m:rPr>
                              <m:sty m:val="p"/>
                            </m:rPr>
                            <a:rPr lang="en-US" sz="4400" b="0" i="0" smtClean="0">
                              <a:latin typeface="Cambria Math" panose="02040503050406030204" pitchFamily="18" charset="0"/>
                            </a:rPr>
                            <m:t>i</m:t>
                          </m:r>
                          <m:r>
                            <a:rPr lang="en-US" sz="4400" b="0" i="0" smtClean="0">
                              <a:latin typeface="Cambria Math" panose="02040503050406030204" pitchFamily="18" charset="0"/>
                            </a:rPr>
                            <m:t>,</m:t>
                          </m:r>
                          <m:r>
                            <m:rPr>
                              <m:sty m:val="p"/>
                            </m:rPr>
                            <a:rPr lang="en-US" sz="4400" b="0" i="0" smtClean="0">
                              <a:latin typeface="Cambria Math" panose="02040503050406030204" pitchFamily="18" charset="0"/>
                            </a:rPr>
                            <m:t>j</m:t>
                          </m:r>
                        </m:sub>
                      </m:sSub>
                      <m:r>
                        <a:rPr lang="en-US" sz="4400" b="0" i="0" smtClean="0">
                          <a:latin typeface="Cambria Math" panose="02040503050406030204" pitchFamily="18" charset="0"/>
                        </a:rPr>
                        <m:t>) (</m:t>
                      </m:r>
                      <m:sSub>
                        <m:sSubPr>
                          <m:ctrlPr>
                            <a:rPr lang="en-US" sz="4400" b="0" i="1" smtClean="0">
                              <a:latin typeface="Cambria Math" panose="02040503050406030204" pitchFamily="18" charset="0"/>
                            </a:rPr>
                          </m:ctrlPr>
                        </m:sSubPr>
                        <m:e>
                          <m:r>
                            <m:rPr>
                              <m:sty m:val="p"/>
                            </m:rPr>
                            <a:rPr lang="en-US" sz="4400" i="1">
                              <a:latin typeface="Cambria Math" panose="02040503050406030204" pitchFamily="18" charset="0"/>
                            </a:rPr>
                            <m:t>ϕ</m:t>
                          </m:r>
                        </m:e>
                        <m:sub>
                          <m:r>
                            <m:rPr>
                              <m:sty m:val="p"/>
                            </m:rPr>
                            <a:rPr lang="en-US" sz="4400" b="0" i="0" smtClean="0">
                              <a:latin typeface="Cambria Math" panose="02040503050406030204" pitchFamily="18" charset="0"/>
                            </a:rPr>
                            <m:t>j</m:t>
                          </m:r>
                        </m:sub>
                      </m:sSub>
                      <m:r>
                        <a:rPr lang="en-US" sz="4400" b="0" i="0" smtClean="0">
                          <a:latin typeface="Cambria Math" panose="02040503050406030204" pitchFamily="18" charset="0"/>
                        </a:rPr>
                        <m:t>+</m:t>
                      </m:r>
                      <m:r>
                        <a:rPr lang="en-US" sz="4400" b="0" i="1" smtClean="0">
                          <a:latin typeface="Cambria Math" panose="02040503050406030204" pitchFamily="18" charset="0"/>
                        </a:rPr>
                        <m:t>𝛿</m:t>
                      </m:r>
                      <m:sSub>
                        <m:sSubPr>
                          <m:ctrlPr>
                            <a:rPr lang="en-US" sz="4400" b="0" i="1" smtClean="0">
                              <a:latin typeface="Cambria Math" panose="02040503050406030204" pitchFamily="18" charset="0"/>
                            </a:rPr>
                          </m:ctrlPr>
                        </m:sSubPr>
                        <m:e>
                          <m:r>
                            <m:rPr>
                              <m:sty m:val="p"/>
                            </m:rPr>
                            <a:rPr lang="en-US" sz="4400" i="1">
                              <a:latin typeface="Cambria Math" panose="02040503050406030204" pitchFamily="18" charset="0"/>
                            </a:rPr>
                            <m:t>ϕ</m:t>
                          </m:r>
                        </m:e>
                        <m:sub>
                          <m:r>
                            <a:rPr lang="en-US" sz="4400" b="0" i="1" smtClean="0">
                              <a:latin typeface="Cambria Math" panose="02040503050406030204" pitchFamily="18" charset="0"/>
                            </a:rPr>
                            <m:t>𝑗</m:t>
                          </m:r>
                        </m:sub>
                      </m:sSub>
                      <m:r>
                        <a:rPr lang="en-US" sz="4400" b="0" i="1" smtClean="0">
                          <a:latin typeface="Cambria Math" panose="02040503050406030204" pitchFamily="18" charset="0"/>
                        </a:rPr>
                        <m:t>)</m:t>
                      </m:r>
                    </m:oMath>
                  </m:oMathPara>
                </a14:m>
                <a:br>
                  <a:rPr lang="en-US" sz="4000" dirty="0">
                    <a:sym typeface="Wingdings" panose="05000000000000000000" pitchFamily="2" charset="2"/>
                  </a:rPr>
                </a:br>
                <a:r>
                  <a:rPr lang="en-US" sz="4000" dirty="0">
                    <a:sym typeface="Wingdings" panose="05000000000000000000" pitchFamily="2" charset="2"/>
                  </a:rPr>
                  <a:t>	 Typically </a:t>
                </a:r>
                <a14:m>
                  <m:oMath xmlns:m="http://schemas.openxmlformats.org/officeDocument/2006/math">
                    <m:r>
                      <a:rPr lang="en-US" sz="4000" b="0" i="0" smtClean="0">
                        <a:latin typeface="Cambria Math" panose="02040503050406030204" pitchFamily="18" charset="0"/>
                      </a:rPr>
                      <m:t>(</m:t>
                    </m:r>
                    <m:sSub>
                      <m:sSubPr>
                        <m:ctrlPr>
                          <a:rPr lang="en-US" sz="4000" b="0" i="1" smtClean="0">
                            <a:latin typeface="Cambria Math" panose="02040503050406030204" pitchFamily="18" charset="0"/>
                          </a:rPr>
                        </m:ctrlPr>
                      </m:sSubPr>
                      <m:e>
                        <m:r>
                          <m:rPr>
                            <m:sty m:val="p"/>
                          </m:rPr>
                          <a:rPr lang="en-US" sz="4000">
                            <a:latin typeface="Cambria Math" panose="02040503050406030204" pitchFamily="18" charset="0"/>
                          </a:rPr>
                          <m:t>R</m:t>
                        </m:r>
                      </m:e>
                      <m:sub>
                        <m:r>
                          <m:rPr>
                            <m:sty m:val="p"/>
                          </m:rPr>
                          <a:rPr lang="en-US" sz="4000" b="0" i="0" smtClean="0">
                            <a:latin typeface="Cambria Math" panose="02040503050406030204" pitchFamily="18" charset="0"/>
                          </a:rPr>
                          <m:t>i</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j</m:t>
                        </m:r>
                      </m:sub>
                    </m:sSub>
                    <m:r>
                      <a:rPr lang="en-US" sz="4000" b="0" i="1" smtClean="0">
                        <a:latin typeface="Cambria Math" panose="02040503050406030204" pitchFamily="18" charset="0"/>
                      </a:rPr>
                      <m:t>±</m:t>
                    </m:r>
                    <m:r>
                      <a:rPr lang="en-US" sz="4000" b="0" i="0" smtClean="0">
                        <a:latin typeface="Cambria Math" panose="02040503050406030204" pitchFamily="18" charset="0"/>
                      </a:rPr>
                      <m:t>1</m:t>
                    </m:r>
                    <m:sSub>
                      <m:sSubPr>
                        <m:ctrlPr>
                          <a:rPr lang="en-US" sz="4000" b="0" i="1" smtClean="0">
                            <a:latin typeface="Cambria Math" panose="02040503050406030204" pitchFamily="18" charset="0"/>
                          </a:rPr>
                        </m:ctrlPr>
                      </m:sSubPr>
                      <m:e>
                        <m:r>
                          <a:rPr lang="en-US" sz="4000" b="0" i="0" smtClean="0">
                            <a:latin typeface="Cambria Math" panose="02040503050406030204" pitchFamily="18" charset="0"/>
                          </a:rPr>
                          <m:t>%</m:t>
                        </m:r>
                      </m:e>
                      <m:sub>
                        <m:r>
                          <a:rPr lang="en-US" sz="4000" b="0" i="1" smtClean="0">
                            <a:latin typeface="Cambria Math" panose="02040503050406030204" pitchFamily="18" charset="0"/>
                          </a:rPr>
                          <m:t>(</m:t>
                        </m:r>
                        <m:r>
                          <m:rPr>
                            <m:sty m:val="p"/>
                          </m:rPr>
                          <a:rPr lang="en-US" sz="4000" b="0" i="0" smtClean="0">
                            <a:latin typeface="Cambria Math" panose="02040503050406030204" pitchFamily="18" charset="0"/>
                          </a:rPr>
                          <m:t>stat</m:t>
                        </m:r>
                        <m:r>
                          <a:rPr lang="en-US" sz="4000" b="0" i="0" smtClean="0">
                            <a:latin typeface="Cambria Math" panose="02040503050406030204" pitchFamily="18" charset="0"/>
                          </a:rPr>
                          <m:t>)</m:t>
                        </m:r>
                      </m:sub>
                    </m:sSub>
                    <m:r>
                      <a:rPr lang="en-US" sz="4000">
                        <a:latin typeface="Cambria Math" panose="02040503050406030204" pitchFamily="18" charset="0"/>
                      </a:rPr>
                      <m:t>)</m:t>
                    </m:r>
                  </m:oMath>
                </a14:m>
                <a:r>
                  <a:rPr lang="en-US" sz="4000" dirty="0">
                    <a:sym typeface="Wingdings" panose="05000000000000000000" pitchFamily="2" charset="2"/>
                  </a:rPr>
                  <a:t>, </a:t>
                </a:r>
                <a14:m>
                  <m:oMath xmlns:m="http://schemas.openxmlformats.org/officeDocument/2006/math">
                    <m:d>
                      <m:dPr>
                        <m:ctrlPr>
                          <a:rPr lang="en-US" sz="4000" dirty="0" smtClean="0">
                            <a:latin typeface="Cambria Math" panose="02040503050406030204" pitchFamily="18" charset="0"/>
                          </a:rPr>
                        </m:ctrlPr>
                      </m:dPr>
                      <m:e>
                        <m:sSub>
                          <m:sSubPr>
                            <m:ctrlPr>
                              <a:rPr lang="en-US" sz="4000" i="1" dirty="0">
                                <a:latin typeface="Cambria Math" panose="02040503050406030204" pitchFamily="18" charset="0"/>
                              </a:rPr>
                            </m:ctrlPr>
                          </m:sSubPr>
                          <m:e>
                            <m:r>
                              <a:rPr lang="en-US" sz="4000" i="1" dirty="0">
                                <a:latin typeface="Cambria Math" panose="02040503050406030204" pitchFamily="18" charset="0"/>
                              </a:rPr>
                              <m:t>𝐶</m:t>
                            </m:r>
                          </m:e>
                          <m:sub>
                            <m:r>
                              <a:rPr lang="en-US" sz="4000" i="1" dirty="0">
                                <a:latin typeface="Cambria Math" panose="02040503050406030204" pitchFamily="18" charset="0"/>
                              </a:rPr>
                              <m:t>𝑖</m:t>
                            </m:r>
                          </m:sub>
                        </m:sSub>
                        <m:r>
                          <a:rPr lang="en-US" sz="4000" i="1" dirty="0">
                            <a:latin typeface="Cambria Math" panose="02040503050406030204" pitchFamily="18" charset="0"/>
                          </a:rPr>
                          <m:t>±2.</m:t>
                        </m:r>
                        <m:r>
                          <a:rPr lang="en-US" sz="4000" b="0" i="1" dirty="0" smtClean="0">
                            <a:latin typeface="Cambria Math" panose="02040503050406030204" pitchFamily="18" charset="0"/>
                          </a:rPr>
                          <m:t>0</m:t>
                        </m:r>
                        <m:sSub>
                          <m:sSubPr>
                            <m:ctrlPr>
                              <a:rPr lang="en-US" sz="4000" b="0" i="1" dirty="0" smtClean="0">
                                <a:latin typeface="Cambria Math" panose="02040503050406030204" pitchFamily="18" charset="0"/>
                              </a:rPr>
                            </m:ctrlPr>
                          </m:sSubPr>
                          <m:e>
                            <m:r>
                              <a:rPr lang="en-US" sz="4000" i="1" dirty="0">
                                <a:latin typeface="Cambria Math" panose="02040503050406030204" pitchFamily="18" charset="0"/>
                              </a:rPr>
                              <m:t>%</m:t>
                            </m:r>
                          </m:e>
                          <m:sub>
                            <m:d>
                              <m:dPr>
                                <m:ctrlPr>
                                  <a:rPr lang="en-US" sz="4000" b="0" i="1" dirty="0" smtClean="0">
                                    <a:latin typeface="Cambria Math" panose="02040503050406030204" pitchFamily="18" charset="0"/>
                                  </a:rPr>
                                </m:ctrlPr>
                              </m:dPr>
                              <m:e>
                                <m:r>
                                  <a:rPr lang="en-US" sz="4000" b="0" i="1" dirty="0" smtClean="0">
                                    <a:latin typeface="Cambria Math" panose="02040503050406030204" pitchFamily="18" charset="0"/>
                                  </a:rPr>
                                  <m:t>𝑠</m:t>
                                </m:r>
                                <m:r>
                                  <m:rPr>
                                    <m:sty m:val="p"/>
                                  </m:rPr>
                                  <a:rPr lang="en-US" sz="4000" b="0" i="1" dirty="0" smtClean="0">
                                    <a:latin typeface="Cambria Math" panose="02040503050406030204" pitchFamily="18" charset="0"/>
                                  </a:rPr>
                                  <m:t>ys</m:t>
                                </m:r>
                              </m:e>
                            </m:d>
                          </m:sub>
                        </m:sSub>
                        <m:r>
                          <a:rPr lang="en-US" sz="4000" i="1" dirty="0">
                            <a:latin typeface="Cambria Math" panose="02040503050406030204" pitchFamily="18" charset="0"/>
                          </a:rPr>
                          <m:t>±</m:t>
                        </m:r>
                        <m:r>
                          <a:rPr lang="en-US" sz="4000" b="0" i="1" dirty="0" smtClean="0">
                            <a:latin typeface="Cambria Math" panose="02040503050406030204" pitchFamily="18" charset="0"/>
                          </a:rPr>
                          <m:t> ~</m:t>
                        </m:r>
                        <m:r>
                          <a:rPr lang="en-US" sz="4000">
                            <a:latin typeface="Cambria Math" panose="02040503050406030204" pitchFamily="18" charset="0"/>
                          </a:rPr>
                          <m:t>1</m:t>
                        </m:r>
                        <m:sSub>
                          <m:sSubPr>
                            <m:ctrlPr>
                              <a:rPr lang="en-US" sz="4000" i="1">
                                <a:latin typeface="Cambria Math" panose="02040503050406030204" pitchFamily="18" charset="0"/>
                              </a:rPr>
                            </m:ctrlPr>
                          </m:sSubPr>
                          <m:e>
                            <m:r>
                              <a:rPr lang="en-US" sz="4000">
                                <a:latin typeface="Cambria Math" panose="02040503050406030204" pitchFamily="18" charset="0"/>
                              </a:rPr>
                              <m:t>%</m:t>
                            </m:r>
                          </m:e>
                          <m:sub>
                            <m:r>
                              <a:rPr lang="en-US" sz="4000" i="1">
                                <a:latin typeface="Cambria Math" panose="02040503050406030204" pitchFamily="18" charset="0"/>
                              </a:rPr>
                              <m:t>(</m:t>
                            </m:r>
                            <m:r>
                              <m:rPr>
                                <m:sty m:val="p"/>
                              </m:rPr>
                              <a:rPr lang="en-US" sz="4000">
                                <a:latin typeface="Cambria Math" panose="02040503050406030204" pitchFamily="18" charset="0"/>
                              </a:rPr>
                              <m:t>stat</m:t>
                            </m:r>
                            <m:r>
                              <a:rPr lang="en-US" sz="4000">
                                <a:latin typeface="Cambria Math" panose="02040503050406030204" pitchFamily="18" charset="0"/>
                              </a:rPr>
                              <m:t>)</m:t>
                            </m:r>
                          </m:sub>
                        </m:sSub>
                      </m:e>
                    </m:d>
                  </m:oMath>
                </a14:m>
                <a:br>
                  <a:rPr lang="en-US" sz="4000" u="sng" dirty="0">
                    <a:sym typeface="Wingdings" panose="05000000000000000000" pitchFamily="2" charset="2"/>
                  </a:rPr>
                </a:br>
                <a:r>
                  <a:rPr lang="en-US" sz="4000" dirty="0">
                    <a:sym typeface="Wingdings" panose="05000000000000000000" pitchFamily="2" charset="2"/>
                  </a:rPr>
                  <a:t>	 Utilized Monte Carlo Error Propagation(Brute Force) with solvers to evaluate</a:t>
                </a:r>
                <a14:m>
                  <m:oMath xmlns:m="http://schemas.openxmlformats.org/officeDocument/2006/math">
                    <m:r>
                      <a:rPr lang="en-US" sz="4000" b="0" i="0" smtClean="0">
                        <a:latin typeface="Cambria Math" panose="02040503050406030204" pitchFamily="18" charset="0"/>
                      </a:rPr>
                      <m:t> </m:t>
                    </m:r>
                    <m:r>
                      <m:rPr>
                        <m:sty m:val="p"/>
                      </m:rPr>
                      <a:rPr lang="en-US" sz="4000" i="1">
                        <a:latin typeface="Cambria Math" panose="02040503050406030204" pitchFamily="18" charset="0"/>
                      </a:rPr>
                      <m:t>ϕ</m:t>
                    </m:r>
                    <m:r>
                      <a:rPr lang="en-US" sz="4000" b="1" i="1" smtClean="0">
                        <a:latin typeface="Cambria Math" panose="02040503050406030204" pitchFamily="18" charset="0"/>
                        <a:sym typeface="Wingdings" panose="05000000000000000000" pitchFamily="2" charset="2"/>
                      </a:rPr>
                      <m:t>+</m:t>
                    </m:r>
                    <m:r>
                      <a:rPr lang="en-US" sz="4000" b="1" i="1">
                        <a:latin typeface="Cambria Math" panose="02040503050406030204" pitchFamily="18" charset="0"/>
                        <a:sym typeface="Wingdings" panose="05000000000000000000" pitchFamily="2" charset="2"/>
                      </a:rPr>
                      <m:t>𝜹</m:t>
                    </m:r>
                    <m:r>
                      <m:rPr>
                        <m:sty m:val="p"/>
                      </m:rPr>
                      <a:rPr lang="en-US" sz="4000" i="1">
                        <a:latin typeface="Cambria Math" panose="02040503050406030204" pitchFamily="18" charset="0"/>
                      </a:rPr>
                      <m:t>ϕ</m:t>
                    </m:r>
                  </m:oMath>
                </a14:m>
                <a:r>
                  <a:rPr lang="en-US" sz="4000" dirty="0">
                    <a:sym typeface="Wingdings" panose="05000000000000000000" pitchFamily="2" charset="2"/>
                  </a:rPr>
                  <a:t>.</a:t>
                </a:r>
                <a:br>
                  <a:rPr lang="en-US" sz="4000" dirty="0">
                    <a:sym typeface="Wingdings" panose="05000000000000000000" pitchFamily="2" charset="2"/>
                  </a:rPr>
                </a:br>
                <a:r>
                  <a:rPr lang="en-US" sz="4000" b="1" dirty="0">
                    <a:sym typeface="Wingdings" panose="05000000000000000000" pitchFamily="2" charset="2"/>
                  </a:rPr>
                  <a:t>	</a:t>
                </a:r>
                <a:r>
                  <a:rPr lang="en-US" sz="4000" dirty="0">
                    <a:sym typeface="Wingdings" panose="05000000000000000000" pitchFamily="2" charset="2"/>
                  </a:rPr>
                  <a:t> Tested MLEM/GRAVEL iterative unfolding against LU decomposition:</a:t>
                </a:r>
                <a:br>
                  <a:rPr lang="en-US" sz="4000" dirty="0">
                    <a:sym typeface="Wingdings" panose="05000000000000000000" pitchFamily="2" charset="2"/>
                  </a:rPr>
                </a:br>
                <a:r>
                  <a:rPr lang="en-US" sz="4000" dirty="0">
                    <a:sym typeface="Wingdings" panose="05000000000000000000" pitchFamily="2" charset="2"/>
                  </a:rPr>
                  <a:t>		</a:t>
                </a:r>
                <a:r>
                  <a:rPr lang="en-US" sz="4000" b="1" u="sng" dirty="0">
                    <a:sym typeface="Wingdings" panose="05000000000000000000" pitchFamily="2" charset="2"/>
                  </a:rPr>
                  <a:t>Result: The inversion is “solvable” using decomposition techniques. Decomposition &gt; Unfolding</a:t>
                </a:r>
                <a:br>
                  <a:rPr lang="en-US" sz="4000" b="1" u="sng" dirty="0">
                    <a:sym typeface="Wingdings" panose="05000000000000000000" pitchFamily="2" charset="2"/>
                  </a:rPr>
                </a:br>
                <a:r>
                  <a:rPr lang="en-US" sz="4000" dirty="0">
                    <a:sym typeface="Wingdings" panose="05000000000000000000" pitchFamily="2" charset="2"/>
                  </a:rPr>
                  <a:t>		</a:t>
                </a:r>
              </a:p>
            </p:txBody>
          </p:sp>
        </mc:Choice>
        <mc:Fallback>
          <p:sp>
            <p:nvSpPr>
              <p:cNvPr id="4" name="TextBox 3">
                <a:extLst>
                  <a:ext uri="{FF2B5EF4-FFF2-40B4-BE49-F238E27FC236}">
                    <a16:creationId xmlns:a16="http://schemas.microsoft.com/office/drawing/2014/main" id="{1B349D20-5CD3-6A48-5294-351F92EA4A23}"/>
                  </a:ext>
                </a:extLst>
              </p:cNvPr>
              <p:cNvSpPr txBox="1">
                <a:spLocks noRot="1" noChangeAspect="1" noMove="1" noResize="1" noEditPoints="1" noAdjustHandles="1" noChangeArrowheads="1" noChangeShapeType="1" noTextEdit="1"/>
              </p:cNvSpPr>
              <p:nvPr/>
            </p:nvSpPr>
            <p:spPr>
              <a:xfrm>
                <a:off x="0" y="2357835"/>
                <a:ext cx="24244852" cy="9946312"/>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22476124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916A3D-7A9E-99FC-648D-578DDFD61C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C898E-80B1-7792-702A-B385D9403CEC}"/>
              </a:ext>
            </a:extLst>
          </p:cNvPr>
          <p:cNvSpPr>
            <a:spLocks noGrp="1"/>
          </p:cNvSpPr>
          <p:nvPr>
            <p:ph type="sldNum" sz="quarter" idx="2"/>
          </p:nvPr>
        </p:nvSpPr>
        <p:spPr/>
        <p:txBody>
          <a:bodyPr/>
          <a:lstStyle/>
          <a:p>
            <a:fld id="{86CB4B4D-7CA3-9044-876B-883B54F8677D}" type="slidenum">
              <a:rPr lang="en-US" smtClean="0"/>
              <a:t>13</a:t>
            </a:fld>
            <a:endParaRPr lang="en-US" dirty="0"/>
          </a:p>
        </p:txBody>
      </p:sp>
      <p:sp>
        <p:nvSpPr>
          <p:cNvPr id="11" name="TextBox 10">
            <a:extLst>
              <a:ext uri="{FF2B5EF4-FFF2-40B4-BE49-F238E27FC236}">
                <a16:creationId xmlns:a16="http://schemas.microsoft.com/office/drawing/2014/main" id="{37C8AF98-3830-33BA-2177-041C00EBFC26}"/>
              </a:ext>
            </a:extLst>
          </p:cNvPr>
          <p:cNvSpPr txBox="1"/>
          <p:nvPr/>
        </p:nvSpPr>
        <p:spPr>
          <a:xfrm>
            <a:off x="7535504" y="11575969"/>
            <a:ext cx="2387036" cy="128082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8" name="Title 2">
            <a:extLst>
              <a:ext uri="{FF2B5EF4-FFF2-40B4-BE49-F238E27FC236}">
                <a16:creationId xmlns:a16="http://schemas.microsoft.com/office/drawing/2014/main" id="{DBC68059-55DB-6CC6-6174-44433776BEEC}"/>
              </a:ext>
            </a:extLst>
          </p:cNvPr>
          <p:cNvSpPr txBox="1">
            <a:spLocks/>
          </p:cNvSpPr>
          <p:nvPr/>
        </p:nvSpPr>
        <p:spPr>
          <a:xfrm>
            <a:off x="139148" y="191635"/>
            <a:ext cx="24603075" cy="25447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600" b="1" dirty="0">
                <a:solidFill>
                  <a:schemeClr val="accent1">
                    <a:lumMod val="75000"/>
                  </a:schemeClr>
                </a:solidFill>
              </a:rPr>
              <a:t>Brief Background from Applied Math:</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67CE1C9-784A-07BC-04BD-8740116807D4}"/>
                  </a:ext>
                </a:extLst>
              </p:cNvPr>
              <p:cNvSpPr txBox="1"/>
              <p:nvPr/>
            </p:nvSpPr>
            <p:spPr>
              <a:xfrm>
                <a:off x="621805" y="1935911"/>
                <a:ext cx="23140389" cy="125027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lnSpc>
                    <a:spcPct val="150000"/>
                  </a:lnSpc>
                  <a:buFont typeface="Wingdings" panose="05000000000000000000" pitchFamily="2" charset="2"/>
                  <a:buChar char="v"/>
                </a:pPr>
                <a:r>
                  <a:rPr lang="en-US" sz="4400" dirty="0"/>
                  <a:t>A fundamental Applied Math problem:</a:t>
                </a:r>
                <a:br>
                  <a:rPr lang="en-US" sz="4400" b="1" dirty="0"/>
                </a:br>
                <a14:m>
                  <m:oMath xmlns:m="http://schemas.openxmlformats.org/officeDocument/2006/math">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𝑨</m:t>
                        </m:r>
                      </m:e>
                      <m:sub>
                        <m:r>
                          <a:rPr lang="en-US" sz="4400" b="1" i="1" smtClean="0">
                            <a:latin typeface="Cambria Math" panose="02040503050406030204" pitchFamily="18" charset="0"/>
                          </a:rPr>
                          <m:t>𝒊</m:t>
                        </m:r>
                      </m:sub>
                    </m:sSub>
                    <m:r>
                      <a:rPr lang="en-US" sz="4400" b="1" i="1" smtClean="0">
                        <a:latin typeface="Cambria Math" panose="02040503050406030204" pitchFamily="18" charset="0"/>
                      </a:rPr>
                      <m:t>=</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𝑩</m:t>
                        </m:r>
                      </m:e>
                      <m:sub>
                        <m:r>
                          <m:rPr>
                            <m:sty m:val="p"/>
                          </m:rPr>
                          <a:rPr lang="en-US" sz="4400" b="1" i="1" smtClean="0">
                            <a:latin typeface="Cambria Math" panose="02040503050406030204" pitchFamily="18" charset="0"/>
                          </a:rPr>
                          <m:t>i</m:t>
                        </m:r>
                        <m:r>
                          <a:rPr lang="en-US" sz="4400" b="1" i="1" smtClean="0">
                            <a:latin typeface="Cambria Math" panose="02040503050406030204" pitchFamily="18" charset="0"/>
                          </a:rPr>
                          <m:t>,</m:t>
                        </m:r>
                        <m:r>
                          <m:rPr>
                            <m:sty m:val="p"/>
                          </m:rPr>
                          <a:rPr lang="en-US" sz="4400" b="1" i="1" smtClean="0">
                            <a:latin typeface="Cambria Math" panose="02040503050406030204" pitchFamily="18" charset="0"/>
                          </a:rPr>
                          <m:t>j</m:t>
                        </m:r>
                      </m:sub>
                    </m:sSub>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𝑪</m:t>
                        </m:r>
                      </m:e>
                      <m:sub>
                        <m:r>
                          <a:rPr lang="en-US" sz="4400" b="1" i="1" smtClean="0">
                            <a:latin typeface="Cambria Math" panose="02040503050406030204" pitchFamily="18" charset="0"/>
                          </a:rPr>
                          <m:t>𝒋</m:t>
                        </m:r>
                      </m:sub>
                    </m:sSub>
                  </m:oMath>
                </a14:m>
                <a:endParaRPr lang="en-US" sz="4400" b="1" dirty="0"/>
              </a:p>
              <a:p>
                <a:pPr marL="571500" indent="-571500">
                  <a:lnSpc>
                    <a:spcPct val="150000"/>
                  </a:lnSpc>
                  <a:buFont typeface="Wingdings" panose="05000000000000000000" pitchFamily="2" charset="2"/>
                  <a:buChar char="v"/>
                </a:pPr>
                <a:r>
                  <a:rPr lang="en-US" sz="4800" b="1" u="sng" dirty="0"/>
                  <a:t>Goal</a:t>
                </a:r>
                <a:r>
                  <a:rPr lang="en-US" sz="4400" b="1" dirty="0"/>
                  <a:t>: Find C, from A and B under perturbations.</a:t>
                </a:r>
                <a:br>
                  <a:rPr lang="en-US" sz="4400" b="1" dirty="0"/>
                </a:br>
                <a:r>
                  <a:rPr lang="en-US" sz="4400" b="1" dirty="0"/>
                  <a:t>	</a:t>
                </a:r>
                <a:r>
                  <a:rPr lang="en-US" sz="4400" b="1" dirty="0">
                    <a:sym typeface="Wingdings" panose="05000000000000000000" pitchFamily="2" charset="2"/>
                  </a:rPr>
                  <a:t> </a:t>
                </a:r>
                <a:r>
                  <a:rPr lang="en-US" sz="4400" dirty="0"/>
                  <a:t>The linear independence is a spectrum:</a:t>
                </a:r>
                <a:br>
                  <a:rPr lang="en-US" sz="4400" dirty="0"/>
                </a:br>
                <a:r>
                  <a:rPr lang="en-US" sz="4400" dirty="0">
                    <a:sym typeface="Wingdings" panose="05000000000000000000" pitchFamily="2" charset="2"/>
                  </a:rPr>
                  <a:t>		-- </a:t>
                </a:r>
                <a:r>
                  <a:rPr lang="en-US" sz="4400" u="sng" dirty="0"/>
                  <a:t>Conditioning</a:t>
                </a:r>
                <a:r>
                  <a:rPr lang="en-US" sz="4400" dirty="0"/>
                  <a:t> determines inversion stability and sensitivity to uncertainties</a:t>
                </a:r>
                <a:br>
                  <a:rPr lang="en-US" sz="4400" dirty="0"/>
                </a:br>
                <a:r>
                  <a:rPr lang="en-US" sz="4400" dirty="0"/>
                  <a:t>		--The condition number </a:t>
                </a:r>
                <a14:m>
                  <m:oMath xmlns:m="http://schemas.openxmlformats.org/officeDocument/2006/math">
                    <m:r>
                      <a:rPr lang="en-US" sz="4400" b="0" i="1" smtClean="0">
                        <a:latin typeface="Cambria Math" panose="02040503050406030204" pitchFamily="18" charset="0"/>
                      </a:rPr>
                      <m:t>𝜅</m:t>
                    </m:r>
                    <m:d>
                      <m:dPr>
                        <m:ctrlPr>
                          <a:rPr lang="en-US" sz="4400" i="1" smtClean="0">
                            <a:latin typeface="Cambria Math" panose="02040503050406030204" pitchFamily="18" charset="0"/>
                          </a:rPr>
                        </m:ctrlPr>
                      </m:dPr>
                      <m:e>
                        <m:r>
                          <a:rPr lang="en-US" sz="4400" b="0" i="1" smtClean="0">
                            <a:latin typeface="Cambria Math" panose="02040503050406030204" pitchFamily="18" charset="0"/>
                          </a:rPr>
                          <m:t>𝐵</m:t>
                        </m:r>
                      </m:e>
                    </m:d>
                    <m:r>
                      <a:rPr lang="en-US" sz="4400" b="0" i="1" smtClean="0">
                        <a:latin typeface="Cambria Math" panose="02040503050406030204" pitchFamily="18" charset="0"/>
                      </a:rPr>
                      <m:t> </m:t>
                    </m:r>
                  </m:oMath>
                </a14:m>
                <a:r>
                  <a:rPr lang="en-US" sz="4400" dirty="0"/>
                  <a:t>is a measure of the conditioning of the B matrix:</a:t>
                </a:r>
                <a:br>
                  <a:rPr lang="en-US" sz="4400" dirty="0"/>
                </a:br>
                <a:r>
                  <a:rPr lang="en-US" sz="4400" dirty="0"/>
                  <a:t>					 </a:t>
                </a:r>
                <a14:m>
                  <m:oMath xmlns:m="http://schemas.openxmlformats.org/officeDocument/2006/math">
                    <m:r>
                      <a:rPr lang="en-US" sz="4400" b="0" i="1" smtClean="0">
                        <a:latin typeface="Cambria Math" panose="02040503050406030204" pitchFamily="18" charset="0"/>
                      </a:rPr>
                      <m:t>𝜅</m:t>
                    </m:r>
                    <m:d>
                      <m:dPr>
                        <m:ctrlPr>
                          <a:rPr lang="en-US" sz="4400" i="1">
                            <a:latin typeface="Cambria Math" panose="02040503050406030204" pitchFamily="18" charset="0"/>
                          </a:rPr>
                        </m:ctrlPr>
                      </m:dPr>
                      <m:e>
                        <m:r>
                          <a:rPr lang="en-US" sz="4400" b="0" i="1" smtClean="0">
                            <a:latin typeface="Cambria Math" panose="02040503050406030204" pitchFamily="18" charset="0"/>
                          </a:rPr>
                          <m:t>𝐵</m:t>
                        </m:r>
                      </m:e>
                    </m:d>
                    <m:r>
                      <a:rPr lang="en-US" sz="4400" b="0" i="1" smtClean="0">
                        <a:latin typeface="Cambria Math" panose="02040503050406030204" pitchFamily="18" charset="0"/>
                      </a:rPr>
                      <m:t>≈1</m:t>
                    </m:r>
                  </m:oMath>
                </a14:m>
                <a:r>
                  <a:rPr lang="en-US" sz="4400" dirty="0"/>
                  <a:t>(perfect), </a:t>
                </a:r>
                <a14:m>
                  <m:oMath xmlns:m="http://schemas.openxmlformats.org/officeDocument/2006/math">
                    <m:r>
                      <a:rPr lang="en-US" sz="4400" b="0" i="1" smtClean="0">
                        <a:solidFill>
                          <a:schemeClr val="tx1"/>
                        </a:solidFill>
                        <a:latin typeface="Cambria Math" panose="02040503050406030204" pitchFamily="18" charset="0"/>
                      </a:rPr>
                      <m:t>𝜅</m:t>
                    </m:r>
                    <m:d>
                      <m:dPr>
                        <m:ctrlPr>
                          <a:rPr lang="en-US" sz="4400" i="1">
                            <a:solidFill>
                              <a:schemeClr val="tx1"/>
                            </a:solidFill>
                            <a:latin typeface="Cambria Math" panose="02040503050406030204" pitchFamily="18" charset="0"/>
                          </a:rPr>
                        </m:ctrlPr>
                      </m:dPr>
                      <m:e>
                        <m:r>
                          <a:rPr lang="en-US" sz="4400" b="0" i="1" smtClean="0">
                            <a:solidFill>
                              <a:schemeClr val="tx1"/>
                            </a:solidFill>
                            <a:latin typeface="Cambria Math" panose="02040503050406030204" pitchFamily="18" charset="0"/>
                          </a:rPr>
                          <m:t>𝐵</m:t>
                        </m:r>
                      </m:e>
                    </m:d>
                    <m:r>
                      <a:rPr lang="en-US" sz="4400" b="0" i="1" smtClean="0">
                        <a:solidFill>
                          <a:schemeClr val="tx1"/>
                        </a:solidFill>
                        <a:latin typeface="Cambria Math" panose="02040503050406030204" pitchFamily="18" charset="0"/>
                      </a:rPr>
                      <m:t>≫1</m:t>
                    </m:r>
                  </m:oMath>
                </a14:m>
                <a:r>
                  <a:rPr lang="en-US" sz="4400" dirty="0">
                    <a:solidFill>
                      <a:schemeClr val="tx1"/>
                    </a:solidFill>
                  </a:rPr>
                  <a:t>(ill-conditioned), </a:t>
                </a:r>
                <a14:m>
                  <m:oMath xmlns:m="http://schemas.openxmlformats.org/officeDocument/2006/math">
                    <m:r>
                      <a:rPr lang="en-US" sz="4400" b="0" i="1" smtClean="0">
                        <a:latin typeface="Cambria Math" panose="02040503050406030204" pitchFamily="18" charset="0"/>
                      </a:rPr>
                      <m:t>𝜅</m:t>
                    </m:r>
                    <m:d>
                      <m:dPr>
                        <m:ctrlPr>
                          <a:rPr lang="en-US" sz="4400" i="1">
                            <a:latin typeface="Cambria Math" panose="02040503050406030204" pitchFamily="18" charset="0"/>
                          </a:rPr>
                        </m:ctrlPr>
                      </m:dPr>
                      <m:e>
                        <m:r>
                          <a:rPr lang="en-US" sz="4400" b="0" i="1" smtClean="0">
                            <a:latin typeface="Cambria Math" panose="02040503050406030204" pitchFamily="18" charset="0"/>
                          </a:rPr>
                          <m:t>𝐵</m:t>
                        </m:r>
                      </m:e>
                    </m:d>
                    <m:r>
                      <a:rPr lang="en-US" sz="4400" b="0" i="1" smtClean="0">
                        <a:latin typeface="Cambria Math" panose="02040503050406030204" pitchFamily="18" charset="0"/>
                      </a:rPr>
                      <m:t>→∞</m:t>
                    </m:r>
                  </m:oMath>
                </a14:m>
                <a:r>
                  <a:rPr lang="en-US" sz="4400" dirty="0"/>
                  <a:t>(non solvable)</a:t>
                </a:r>
                <a:br>
                  <a:rPr lang="en-US" sz="4400" dirty="0"/>
                </a:br>
                <a:r>
                  <a:rPr lang="en-US" sz="4400" dirty="0"/>
                  <a:t>		--</a:t>
                </a:r>
                <a:r>
                  <a:rPr lang="en-US" sz="4400" u="sng" dirty="0"/>
                  <a:t>Wedin Perturbation Theorem</a:t>
                </a:r>
                <a:r>
                  <a:rPr lang="en-US" sz="4400" dirty="0"/>
                  <a:t>: Error amplification scales with condition number.</a:t>
                </a:r>
              </a:p>
              <a:p>
                <a:pPr algn="ctr">
                  <a:lnSpc>
                    <a:spcPct val="150000"/>
                  </a:lnSpc>
                </a:pPr>
                <a14:m>
                  <m:oMath xmlns:m="http://schemas.openxmlformats.org/officeDocument/2006/math">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𝛿</m:t>
                            </m:r>
                            <m:r>
                              <a:rPr lang="en-US" sz="4400" b="0" i="1" smtClean="0">
                                <a:latin typeface="Cambria Math" panose="02040503050406030204" pitchFamily="18" charset="0"/>
                              </a:rPr>
                              <m:t>𝐶</m:t>
                            </m:r>
                          </m:e>
                        </m:d>
                        <m:r>
                          <a:rPr lang="en-US" sz="4400" b="0" i="1" smtClean="0">
                            <a:latin typeface="Cambria Math" panose="02040503050406030204" pitchFamily="18" charset="0"/>
                          </a:rPr>
                          <m:t>| </m:t>
                        </m:r>
                      </m:num>
                      <m:den>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𝐶</m:t>
                            </m:r>
                          </m:e>
                        </m:d>
                        <m:r>
                          <a:rPr lang="en-US" sz="4400" b="0" i="1" smtClean="0">
                            <a:latin typeface="Cambria Math" panose="02040503050406030204" pitchFamily="18" charset="0"/>
                          </a:rPr>
                          <m:t>|</m:t>
                        </m:r>
                      </m:den>
                    </m:f>
                    <m:r>
                      <a:rPr lang="en-US" sz="4400" b="0" i="1" smtClean="0">
                        <a:latin typeface="Cambria Math" panose="02040503050406030204" pitchFamily="18" charset="0"/>
                      </a:rPr>
                      <m:t>≤</m:t>
                    </m:r>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𝜅</m:t>
                        </m:r>
                        <m:d>
                          <m:dPr>
                            <m:ctrlPr>
                              <a:rPr lang="en-US" sz="4400" b="0" i="1" smtClean="0">
                                <a:latin typeface="Cambria Math" panose="02040503050406030204" pitchFamily="18" charset="0"/>
                              </a:rPr>
                            </m:ctrlPr>
                          </m:dPr>
                          <m:e>
                            <m:r>
                              <a:rPr lang="en-US" sz="4400" b="0" i="1" smtClean="0">
                                <a:latin typeface="Cambria Math" panose="02040503050406030204" pitchFamily="18" charset="0"/>
                              </a:rPr>
                              <m:t>𝐵</m:t>
                            </m:r>
                          </m:e>
                        </m:d>
                      </m:num>
                      <m:den>
                        <m:r>
                          <a:rPr lang="en-US" sz="4400" b="0" i="1" smtClean="0">
                            <a:latin typeface="Cambria Math" panose="02040503050406030204" pitchFamily="18" charset="0"/>
                          </a:rPr>
                          <m:t>1−</m:t>
                        </m:r>
                        <m:r>
                          <a:rPr lang="en-US" sz="4400" b="0" i="1" smtClean="0">
                            <a:latin typeface="Cambria Math" panose="02040503050406030204" pitchFamily="18" charset="0"/>
                          </a:rPr>
                          <m:t>𝜅</m:t>
                        </m:r>
                        <m:d>
                          <m:dPr>
                            <m:ctrlPr>
                              <a:rPr lang="en-US" sz="4400" b="0" i="1" smtClean="0">
                                <a:latin typeface="Cambria Math" panose="02040503050406030204" pitchFamily="18" charset="0"/>
                              </a:rPr>
                            </m:ctrlPr>
                          </m:dPr>
                          <m:e>
                            <m:r>
                              <a:rPr lang="en-US" sz="4400" b="0" i="1" smtClean="0">
                                <a:latin typeface="Cambria Math" panose="02040503050406030204" pitchFamily="18" charset="0"/>
                              </a:rPr>
                              <m:t>𝐵</m:t>
                            </m:r>
                          </m:e>
                        </m:d>
                        <m:d>
                          <m:dPr>
                            <m:ctrlPr>
                              <a:rPr lang="en-US" sz="4400" b="0" i="1" smtClean="0">
                                <a:latin typeface="Cambria Math" panose="02040503050406030204" pitchFamily="18" charset="0"/>
                              </a:rPr>
                            </m:ctrlPr>
                          </m:dPr>
                          <m:e>
                            <m:f>
                              <m:fPr>
                                <m:ctrlPr>
                                  <a:rPr lang="en-US" sz="4400" b="0" i="1" smtClean="0">
                                    <a:latin typeface="Cambria Math" panose="02040503050406030204" pitchFamily="18" charset="0"/>
                                  </a:rPr>
                                </m:ctrlPr>
                              </m:fPr>
                              <m:num>
                                <m:r>
                                  <a:rPr lang="en-US" sz="4400" b="0" i="1" smtClean="0">
                                    <a:latin typeface="Cambria Math" panose="02040503050406030204" pitchFamily="18" charset="0"/>
                                  </a:rPr>
                                  <m:t>𝛿</m:t>
                                </m:r>
                                <m:r>
                                  <a:rPr lang="en-US" sz="4400" b="0" i="1" smtClean="0">
                                    <a:latin typeface="Cambria Math" panose="02040503050406030204" pitchFamily="18" charset="0"/>
                                  </a:rPr>
                                  <m:t>𝐵</m:t>
                                </m:r>
                              </m:num>
                              <m:den>
                                <m:r>
                                  <a:rPr lang="en-US" sz="4400" b="0" i="1" smtClean="0">
                                    <a:latin typeface="Cambria Math" panose="02040503050406030204" pitchFamily="18" charset="0"/>
                                  </a:rPr>
                                  <m:t>𝐵</m:t>
                                </m:r>
                              </m:den>
                            </m:f>
                          </m:e>
                        </m:d>
                      </m:den>
                    </m:f>
                    <m:r>
                      <a:rPr lang="en-US" sz="4400" b="0" i="1" smtClean="0">
                        <a:latin typeface="Cambria Math" panose="02040503050406030204" pitchFamily="18" charset="0"/>
                      </a:rPr>
                      <m:t> </m:t>
                    </m:r>
                    <m:d>
                      <m:dPr>
                        <m:ctrlPr>
                          <a:rPr lang="en-US" sz="4400" b="0" i="1" smtClean="0">
                            <a:latin typeface="Cambria Math" panose="02040503050406030204" pitchFamily="18" charset="0"/>
                          </a:rPr>
                        </m:ctrlPr>
                      </m:dPr>
                      <m:e>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a:rPr lang="en-US" sz="4400" b="0" i="1" smtClean="0">
                                        <a:latin typeface="Cambria Math" panose="02040503050406030204" pitchFamily="18" charset="0"/>
                                      </a:rPr>
                                      <m:t>𝐴</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b="0" i="1" smtClean="0">
                                        <a:latin typeface="Cambria Math" panose="02040503050406030204" pitchFamily="18" charset="0"/>
                                      </a:rPr>
                                      <m:t>𝐴</m:t>
                                    </m:r>
                                  </m:e>
                                </m:d>
                              </m:e>
                            </m:d>
                          </m:den>
                        </m:f>
                        <m:r>
                          <a:rPr lang="en-US" sz="4400" i="1">
                            <a:latin typeface="Cambria Math" panose="02040503050406030204" pitchFamily="18" charset="0"/>
                          </a:rPr>
                          <m:t>+</m:t>
                        </m:r>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a:rPr lang="en-US" sz="4400" b="0" i="1" smtClean="0">
                                        <a:latin typeface="Cambria Math" panose="02040503050406030204" pitchFamily="18" charset="0"/>
                                      </a:rPr>
                                      <m:t>𝐵</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b="0" i="1" smtClean="0">
                                        <a:latin typeface="Cambria Math" panose="02040503050406030204" pitchFamily="18" charset="0"/>
                                      </a:rPr>
                                      <m:t>𝐵</m:t>
                                    </m:r>
                                  </m:e>
                                </m:d>
                              </m:e>
                            </m:d>
                          </m:den>
                        </m:f>
                      </m:e>
                    </m:d>
                    <m:r>
                      <a:rPr lang="en-US" sz="4400" b="0" i="0" smtClean="0">
                        <a:latin typeface="Cambria Math" panose="02040503050406030204" pitchFamily="18" charset="0"/>
                      </a:rPr>
                      <m:t>;</m:t>
                    </m:r>
                  </m:oMath>
                </a14:m>
                <a:r>
                  <a:rPr lang="en-US" sz="4400" dirty="0"/>
                  <a:t>  if </a:t>
                </a:r>
                <a14:m>
                  <m:oMath xmlns:m="http://schemas.openxmlformats.org/officeDocument/2006/math">
                    <m:r>
                      <a:rPr lang="en-US" sz="4400" i="1" u="sng">
                        <a:latin typeface="Cambria Math" panose="02040503050406030204" pitchFamily="18" charset="0"/>
                      </a:rPr>
                      <m:t>𝜅</m:t>
                    </m:r>
                    <m:d>
                      <m:dPr>
                        <m:ctrlPr>
                          <a:rPr lang="en-US" sz="4400" i="1" u="sng">
                            <a:latin typeface="Cambria Math" panose="02040503050406030204" pitchFamily="18" charset="0"/>
                          </a:rPr>
                        </m:ctrlPr>
                      </m:dPr>
                      <m:e>
                        <m:r>
                          <a:rPr lang="en-US" sz="4400" b="0" i="1" u="sng" smtClean="0">
                            <a:latin typeface="Cambria Math" panose="02040503050406030204" pitchFamily="18" charset="0"/>
                          </a:rPr>
                          <m:t>𝐵</m:t>
                        </m:r>
                      </m:e>
                    </m:d>
                    <m:d>
                      <m:dPr>
                        <m:ctrlPr>
                          <a:rPr lang="en-US" sz="4400" i="1" u="sng">
                            <a:latin typeface="Cambria Math" panose="02040503050406030204" pitchFamily="18" charset="0"/>
                          </a:rPr>
                        </m:ctrlPr>
                      </m:dPr>
                      <m:e>
                        <m:f>
                          <m:fPr>
                            <m:ctrlPr>
                              <a:rPr lang="en-US" sz="4400" i="1" u="sng">
                                <a:latin typeface="Cambria Math" panose="02040503050406030204" pitchFamily="18" charset="0"/>
                              </a:rPr>
                            </m:ctrlPr>
                          </m:fPr>
                          <m:num>
                            <m:r>
                              <a:rPr lang="en-US" sz="4400" i="1" u="sng">
                                <a:latin typeface="Cambria Math" panose="02040503050406030204" pitchFamily="18" charset="0"/>
                              </a:rPr>
                              <m:t>𝛿</m:t>
                            </m:r>
                            <m:r>
                              <a:rPr lang="en-US" sz="4400" b="0" i="1" u="sng" smtClean="0">
                                <a:latin typeface="Cambria Math" panose="02040503050406030204" pitchFamily="18" charset="0"/>
                              </a:rPr>
                              <m:t>𝐵</m:t>
                            </m:r>
                          </m:num>
                          <m:den>
                            <m:r>
                              <a:rPr lang="en-US" sz="4400" b="0" i="1" u="sng" smtClean="0">
                                <a:latin typeface="Cambria Math" panose="02040503050406030204" pitchFamily="18" charset="0"/>
                              </a:rPr>
                              <m:t>𝐵</m:t>
                            </m:r>
                          </m:den>
                        </m:f>
                      </m:e>
                    </m:d>
                    <m:r>
                      <a:rPr lang="en-US" sz="4400" i="1" u="sng">
                        <a:latin typeface="Cambria Math" panose="02040503050406030204" pitchFamily="18" charset="0"/>
                      </a:rPr>
                      <m:t>&lt;1</m:t>
                    </m:r>
                  </m:oMath>
                </a14:m>
                <a:br>
                  <a:rPr lang="en-US" sz="4400" dirty="0"/>
                </a:br>
                <a:r>
                  <a:rPr lang="en-US" sz="4400" dirty="0"/>
                  <a:t>			</a:t>
                </a:r>
              </a:p>
              <a:p>
                <a:pPr lvl="2" indent="0">
                  <a:lnSpc>
                    <a:spcPct val="150000"/>
                  </a:lnSpc>
                </a:pPr>
                <a:endParaRPr lang="en-US" sz="4400" b="1" dirty="0"/>
              </a:p>
            </p:txBody>
          </p:sp>
        </mc:Choice>
        <mc:Fallback>
          <p:sp>
            <p:nvSpPr>
              <p:cNvPr id="3" name="TextBox 2">
                <a:extLst>
                  <a:ext uri="{FF2B5EF4-FFF2-40B4-BE49-F238E27FC236}">
                    <a16:creationId xmlns:a16="http://schemas.microsoft.com/office/drawing/2014/main" id="{667CE1C9-784A-07BC-04BD-8740116807D4}"/>
                  </a:ext>
                </a:extLst>
              </p:cNvPr>
              <p:cNvSpPr txBox="1">
                <a:spLocks noRot="1" noChangeAspect="1" noMove="1" noResize="1" noEditPoints="1" noAdjustHandles="1" noChangeArrowheads="1" noChangeShapeType="1" noTextEdit="1"/>
              </p:cNvSpPr>
              <p:nvPr/>
            </p:nvSpPr>
            <p:spPr>
              <a:xfrm>
                <a:off x="621805" y="1935911"/>
                <a:ext cx="23140389" cy="12502781"/>
              </a:xfrm>
              <a:prstGeom prst="rect">
                <a:avLst/>
              </a:prstGeom>
              <a:blipFill>
                <a:blip r:embed="rId3"/>
                <a:stretch>
                  <a:fillRect l="-1159"/>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751094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1BA6CB-E5C9-1BE6-AB35-5E1E2628B07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3114656-2E33-84A1-22EC-D36580129F6A}"/>
                  </a:ext>
                </a:extLst>
              </p:cNvPr>
              <p:cNvSpPr txBox="1"/>
              <p:nvPr/>
            </p:nvSpPr>
            <p:spPr>
              <a:xfrm>
                <a:off x="278296" y="1266006"/>
                <a:ext cx="24105704" cy="11791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lvl="1" indent="-457200">
                  <a:lnSpc>
                    <a:spcPct val="150000"/>
                  </a:lnSpc>
                  <a:spcBef>
                    <a:spcPts val="150"/>
                  </a:spcBef>
                  <a:spcAft>
                    <a:spcPts val="150"/>
                  </a:spcAft>
                  <a:buFont typeface="Wingdings" panose="05000000000000000000" pitchFamily="2" charset="2"/>
                  <a:buChar char="v"/>
                </a:pPr>
                <a:r>
                  <a:rPr lang="en-US" sz="4400" b="1" dirty="0">
                    <a:sym typeface="Wingdings" panose="05000000000000000000" pitchFamily="2" charset="2"/>
                  </a:rPr>
                  <a:t>Used PYTHON libraries to find </a:t>
                </a:r>
                <a14:m>
                  <m:oMath xmlns:m="http://schemas.openxmlformats.org/officeDocument/2006/math">
                    <m:r>
                      <a:rPr lang="en-US" sz="4400" b="1" i="1" smtClean="0">
                        <a:latin typeface="Cambria Math" panose="02040503050406030204" pitchFamily="18" charset="0"/>
                        <a:sym typeface="Wingdings" panose="05000000000000000000" pitchFamily="2" charset="2"/>
                      </a:rPr>
                      <m:t>𝜿</m:t>
                    </m:r>
                    <m:r>
                      <a:rPr lang="en-US" sz="4400" b="1" i="1" smtClean="0">
                        <a:latin typeface="Cambria Math" panose="02040503050406030204" pitchFamily="18" charset="0"/>
                        <a:sym typeface="Wingdings" panose="05000000000000000000" pitchFamily="2" charset="2"/>
                      </a:rPr>
                      <m:t>(</m:t>
                    </m:r>
                    <m:r>
                      <a:rPr lang="en-US" sz="4400" b="1" i="1" smtClean="0">
                        <a:latin typeface="Cambria Math" panose="02040503050406030204" pitchFamily="18" charset="0"/>
                        <a:sym typeface="Wingdings" panose="05000000000000000000" pitchFamily="2" charset="2"/>
                      </a:rPr>
                      <m:t>𝑹</m:t>
                    </m:r>
                    <m:r>
                      <a:rPr lang="en-US" sz="4400" b="1" i="1" smtClean="0">
                        <a:latin typeface="Cambria Math" panose="02040503050406030204" pitchFamily="18" charset="0"/>
                        <a:sym typeface="Wingdings" panose="05000000000000000000" pitchFamily="2" charset="2"/>
                      </a:rPr>
                      <m:t>)</m:t>
                    </m:r>
                  </m:oMath>
                </a14:m>
                <a:r>
                  <a:rPr lang="en-US" sz="4400" b="1" dirty="0"/>
                  <a:t> for available HDPE configurations(flat distribution based):</a:t>
                </a:r>
                <a:br>
                  <a:rPr lang="en-US" sz="4400" b="1" dirty="0"/>
                </a:br>
                <a:r>
                  <a:rPr lang="en-US" sz="4400" b="1" dirty="0"/>
                  <a:t>	</a:t>
                </a:r>
                <a:r>
                  <a:rPr lang="en-US" sz="4400" b="1" dirty="0">
                    <a:sym typeface="Wingdings" panose="05000000000000000000" pitchFamily="2" charset="2"/>
                  </a:rPr>
                  <a:t></a:t>
                </a:r>
                <a:r>
                  <a:rPr lang="en-US" sz="4400" b="1" dirty="0"/>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2”, 3”,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b="0" i="1" dirty="0" smtClean="0">
                        <a:latin typeface="Cambria Math" panose="02040503050406030204" pitchFamily="18" charset="0"/>
                        <a:sym typeface="Wingdings" panose="05000000000000000000" pitchFamily="2" charset="2"/>
                      </a:rPr>
                      <m:t>≈32</m:t>
                    </m:r>
                    <m:r>
                      <m:rPr>
                        <m:nor/>
                      </m:rPr>
                      <a:rPr lang="en-US" sz="4400" dirty="0">
                        <a:sym typeface="Wingdings" panose="05000000000000000000" pitchFamily="2" charset="2"/>
                      </a:rPr>
                      <m:t> </m:t>
                    </m:r>
                  </m:oMath>
                </a14:m>
                <a:br>
                  <a:rPr lang="en-US" sz="4400" b="1" dirty="0"/>
                </a:br>
                <a:r>
                  <a:rPr lang="en-US" sz="4400" b="1" dirty="0"/>
                  <a:t>	</a:t>
                </a:r>
                <a:r>
                  <a:rPr lang="en-US" sz="4400" b="1" dirty="0">
                    <a:sym typeface="Wingdings" panose="05000000000000000000" pitchFamily="2" charset="2"/>
                  </a:rPr>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3”,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i="1" dirty="0">
                        <a:latin typeface="Cambria Math" panose="02040503050406030204" pitchFamily="18" charset="0"/>
                        <a:sym typeface="Wingdings" panose="05000000000000000000" pitchFamily="2" charset="2"/>
                      </a:rPr>
                      <m:t>≈</m:t>
                    </m:r>
                    <m:r>
                      <m:rPr>
                        <m:nor/>
                      </m:rPr>
                      <a:rPr lang="en-US" sz="4400" dirty="0">
                        <a:latin typeface="Cambria Math" panose="02040503050406030204" pitchFamily="18" charset="0"/>
                        <a:sym typeface="Wingdings" panose="05000000000000000000" pitchFamily="2" charset="2"/>
                      </a:rPr>
                      <m:t>6</m:t>
                    </m:r>
                    <m:r>
                      <m:rPr>
                        <m:nor/>
                      </m:rPr>
                      <a:rPr lang="en-US" sz="4400" dirty="0">
                        <a:sym typeface="Wingdings" panose="05000000000000000000" pitchFamily="2" charset="2"/>
                      </a:rPr>
                      <m:t> </m:t>
                    </m:r>
                  </m:oMath>
                </a14:m>
                <a:endParaRPr lang="en-US" sz="4400" b="1" dirty="0"/>
              </a:p>
              <a:p>
                <a:pPr lvl="5" indent="0">
                  <a:lnSpc>
                    <a:spcPct val="150000"/>
                  </a:lnSpc>
                  <a:spcBef>
                    <a:spcPts val="150"/>
                  </a:spcBef>
                  <a:spcAft>
                    <a:spcPts val="150"/>
                  </a:spcAft>
                </a:pPr>
                <a:r>
                  <a:rPr lang="en-US" sz="4400" b="1" dirty="0"/>
                  <a:t>	</a:t>
                </a:r>
                <a:r>
                  <a:rPr lang="en-US" sz="4400" b="1" dirty="0">
                    <a:sym typeface="Wingdings" panose="05000000000000000000" pitchFamily="2" charset="2"/>
                  </a:rPr>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2”,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i="1" dirty="0">
                        <a:latin typeface="Cambria Math" panose="02040503050406030204" pitchFamily="18" charset="0"/>
                        <a:sym typeface="Wingdings" panose="05000000000000000000" pitchFamily="2" charset="2"/>
                      </a:rPr>
                      <m:t>≈</m:t>
                    </m:r>
                    <m:r>
                      <m:rPr>
                        <m:nor/>
                      </m:rPr>
                      <a:rPr lang="en-US" sz="4400" dirty="0">
                        <a:latin typeface="Cambria Math" panose="02040503050406030204" pitchFamily="18" charset="0"/>
                        <a:sym typeface="Wingdings" panose="05000000000000000000" pitchFamily="2" charset="2"/>
                      </a:rPr>
                      <m:t>8</m:t>
                    </m:r>
                    <m:r>
                      <m:rPr>
                        <m:nor/>
                      </m:rPr>
                      <a:rPr lang="en-US" sz="4400" dirty="0">
                        <a:sym typeface="Wingdings" panose="05000000000000000000" pitchFamily="2" charset="2"/>
                      </a:rPr>
                      <m:t> </m:t>
                    </m:r>
                  </m:oMath>
                </a14:m>
                <a:endParaRPr lang="en-US" sz="4400" b="1" dirty="0"/>
              </a:p>
              <a:p>
                <a:pPr marL="457200" indent="-457200">
                  <a:lnSpc>
                    <a:spcPct val="150000"/>
                  </a:lnSpc>
                  <a:buFont typeface="Wingdings" panose="05000000000000000000" pitchFamily="2" charset="2"/>
                  <a:buChar char="v"/>
                </a:pPr>
                <a:r>
                  <a:rPr lang="en-US" sz="4400" b="1" dirty="0">
                    <a:sym typeface="Wingdings" panose="05000000000000000000" pitchFamily="2" charset="2"/>
                  </a:rPr>
                  <a:t>Eg, for </a:t>
                </a:r>
                <a14:m>
                  <m:oMath xmlns:m="http://schemas.openxmlformats.org/officeDocument/2006/math">
                    <m:r>
                      <a:rPr lang="en-US" sz="4400" b="1" i="1">
                        <a:latin typeface="Cambria Math" panose="02040503050406030204" pitchFamily="18" charset="0"/>
                      </a:rPr>
                      <m:t>𝜹</m:t>
                    </m:r>
                    <m:r>
                      <a:rPr lang="en-US" sz="4400" b="1" i="1" smtClean="0">
                        <a:latin typeface="Cambria Math" panose="02040503050406030204" pitchFamily="18" charset="0"/>
                      </a:rPr>
                      <m:t>𝑪</m:t>
                    </m:r>
                    <m:r>
                      <a:rPr lang="en-US" sz="4400" b="1" i="1">
                        <a:latin typeface="Cambria Math" panose="02040503050406030204" pitchFamily="18" charset="0"/>
                      </a:rPr>
                      <m:t> </m:t>
                    </m:r>
                    <m:r>
                      <a:rPr lang="en-US" sz="4400" b="1" i="1" smtClean="0">
                        <a:latin typeface="Cambria Math" panose="02040503050406030204" pitchFamily="18" charset="0"/>
                      </a:rPr>
                      <m:t>~ </m:t>
                    </m:r>
                    <m:r>
                      <a:rPr lang="en-US" sz="4400" b="1" i="1" smtClean="0">
                        <a:latin typeface="Cambria Math" panose="02040503050406030204" pitchFamily="18" charset="0"/>
                      </a:rPr>
                      <m:t>𝟐</m:t>
                    </m:r>
                    <m:r>
                      <a:rPr lang="en-US" sz="4400" b="1" i="1" smtClean="0">
                        <a:latin typeface="Cambria Math" panose="02040503050406030204" pitchFamily="18" charset="0"/>
                      </a:rPr>
                      <m:t>.</m:t>
                    </m:r>
                    <m:r>
                      <a:rPr lang="en-US" sz="4400" b="1" i="1" smtClean="0">
                        <a:latin typeface="Cambria Math" panose="02040503050406030204" pitchFamily="18" charset="0"/>
                      </a:rPr>
                      <m:t>𝟐</m:t>
                    </m:r>
                    <m:r>
                      <a:rPr lang="en-US" sz="4400" b="1" i="1" smtClean="0">
                        <a:latin typeface="Cambria Math" panose="02040503050406030204" pitchFamily="18" charset="0"/>
                      </a:rPr>
                      <m:t>%</m:t>
                    </m:r>
                  </m:oMath>
                </a14:m>
                <a:r>
                  <a:rPr lang="en-US" sz="4400" b="1" dirty="0">
                    <a:sym typeface="Wingdings" panose="05000000000000000000" pitchFamily="2" charset="2"/>
                  </a:rPr>
                  <a:t> and </a:t>
                </a:r>
                <a14:m>
                  <m:oMath xmlns:m="http://schemas.openxmlformats.org/officeDocument/2006/math">
                    <m:r>
                      <a:rPr lang="en-US" sz="4400" b="1" i="0" smtClean="0">
                        <a:latin typeface="Cambria Math" panose="02040503050406030204" pitchFamily="18" charset="0"/>
                      </a:rPr>
                      <m:t>𝛅</m:t>
                    </m:r>
                    <m:r>
                      <a:rPr lang="en-US" sz="4400" b="1" i="0" smtClean="0">
                        <a:latin typeface="Cambria Math" panose="02040503050406030204" pitchFamily="18" charset="0"/>
                      </a:rPr>
                      <m:t>𝐑</m:t>
                    </m:r>
                    <m:r>
                      <a:rPr lang="en-US" sz="4400" b="1" i="1" smtClean="0">
                        <a:latin typeface="Cambria Math" panose="02040503050406030204" pitchFamily="18" charset="0"/>
                      </a:rPr>
                      <m:t> ~ </m:t>
                    </m:r>
                    <m:r>
                      <a:rPr lang="en-US" sz="4400" b="1" i="1" smtClean="0">
                        <a:latin typeface="Cambria Math" panose="02040503050406030204" pitchFamily="18" charset="0"/>
                      </a:rPr>
                      <m:t>𝟏</m:t>
                    </m:r>
                    <m:r>
                      <a:rPr lang="en-US" sz="4400" b="1" i="1" smtClean="0">
                        <a:latin typeface="Cambria Math" panose="02040503050406030204" pitchFamily="18" charset="0"/>
                      </a:rPr>
                      <m:t>%</m:t>
                    </m:r>
                  </m:oMath>
                </a14:m>
                <a:r>
                  <a:rPr lang="en-US" sz="4400" b="1" dirty="0">
                    <a:sym typeface="Wingdings" panose="05000000000000000000" pitchFamily="2" charset="2"/>
                  </a:rPr>
                  <a:t>:</a:t>
                </a:r>
              </a:p>
              <a:p>
                <a:pPr lvl="1">
                  <a:lnSpc>
                    <a:spcPct val="150000"/>
                  </a:lnSpc>
                </a:pPr>
                <a:r>
                  <a:rPr lang="en-US" sz="4400" dirty="0">
                    <a:sym typeface="Wingdings" panose="05000000000000000000" pitchFamily="2" charset="2"/>
                  </a:rPr>
                  <a:t>	 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𝟑𝟐</m:t>
                    </m:r>
                  </m:oMath>
                </a14:m>
                <a:r>
                  <a:rPr lang="en-US" sz="4400" dirty="0"/>
                  <a:t>, </a:t>
                </a:r>
                <a14:m>
                  <m:oMath xmlns:m="http://schemas.openxmlformats.org/officeDocument/2006/math">
                    <m:f>
                      <m:fPr>
                        <m:ctrlPr>
                          <a:rPr lang="en-US" sz="4400" i="1" smtClean="0">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b="0" i="1" smtClean="0">
                        <a:latin typeface="Cambria Math" panose="02040503050406030204" pitchFamily="18" charset="0"/>
                      </a:rPr>
                      <m:t>≤</m:t>
                    </m:r>
                    <m:r>
                      <a:rPr lang="en-US" sz="4400" i="1">
                        <a:latin typeface="Cambria Math" panose="02040503050406030204" pitchFamily="18" charset="0"/>
                      </a:rPr>
                      <m:t> </m:t>
                    </m:r>
                  </m:oMath>
                </a14:m>
                <a:r>
                  <a:rPr lang="en-US" altLang="en-US" sz="4400" b="1" dirty="0">
                    <a:solidFill>
                      <a:schemeClr val="tx1"/>
                    </a:solidFill>
                    <a:latin typeface="Google Sans Text"/>
                  </a:rPr>
                  <a:t> 137.1%</a:t>
                </a:r>
                <a:br>
                  <a:rPr lang="en-US" altLang="en-US" sz="4400" b="1" dirty="0">
                    <a:solidFill>
                      <a:schemeClr val="tx1"/>
                    </a:solidFill>
                    <a:latin typeface="Google Sans Text"/>
                  </a:rPr>
                </a:br>
                <a:r>
                  <a:rPr lang="en-US" altLang="en-US" sz="4400" b="1" dirty="0">
                    <a:solidFill>
                      <a:schemeClr val="tx1"/>
                    </a:solidFill>
                    <a:latin typeface="Google Sans Text"/>
                  </a:rPr>
                  <a:t>	</a:t>
                </a:r>
                <a:r>
                  <a:rPr lang="en-US" altLang="en-US" sz="4400" b="1" dirty="0">
                    <a:solidFill>
                      <a:schemeClr val="tx1"/>
                    </a:solidFill>
                    <a:latin typeface="Google Sans Text"/>
                    <a:sym typeface="Wingdings" panose="05000000000000000000" pitchFamily="2" charset="2"/>
                  </a:rPr>
                  <a:t> </a:t>
                </a:r>
                <a:r>
                  <a:rPr lang="en-US" sz="4400" dirty="0">
                    <a:sym typeface="Wingdings" panose="05000000000000000000" pitchFamily="2" charset="2"/>
                  </a:rPr>
                  <a:t>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𝟖</m:t>
                    </m:r>
                  </m:oMath>
                </a14:m>
                <a:r>
                  <a:rPr lang="en-US" sz="4400" dirty="0"/>
                  <a:t>, </a:t>
                </a:r>
                <a14:m>
                  <m:oMath xmlns:m="http://schemas.openxmlformats.org/officeDocument/2006/math">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i="1">
                        <a:latin typeface="Cambria Math" panose="02040503050406030204" pitchFamily="18" charset="0"/>
                      </a:rPr>
                      <m:t>≤</m:t>
                    </m:r>
                    <m:r>
                      <a:rPr lang="en-US" sz="4400" i="1">
                        <a:latin typeface="Cambria Math" panose="02040503050406030204" pitchFamily="18" charset="0"/>
                      </a:rPr>
                      <m:t> </m:t>
                    </m:r>
                  </m:oMath>
                </a14:m>
                <a:r>
                  <a:rPr lang="en-US" altLang="en-US" sz="4400" b="1" dirty="0">
                    <a:solidFill>
                      <a:schemeClr val="tx1"/>
                    </a:solidFill>
                    <a:latin typeface="Google Sans Text"/>
                  </a:rPr>
                  <a:t>27.8%</a:t>
                </a:r>
                <a:br>
                  <a:rPr lang="en-US" altLang="en-US" sz="4400" b="1" dirty="0">
                    <a:solidFill>
                      <a:schemeClr val="tx1"/>
                    </a:solidFill>
                    <a:latin typeface="Google Sans Text"/>
                  </a:rPr>
                </a:br>
                <a:r>
                  <a:rPr lang="en-US" altLang="en-US" sz="4400" b="1" dirty="0">
                    <a:solidFill>
                      <a:schemeClr val="tx1"/>
                    </a:solidFill>
                    <a:latin typeface="Google Sans Text"/>
                  </a:rPr>
                  <a:t>	</a:t>
                </a:r>
                <a:r>
                  <a:rPr lang="en-US" altLang="en-US" sz="4400" b="1" dirty="0">
                    <a:solidFill>
                      <a:schemeClr val="tx1"/>
                    </a:solidFill>
                    <a:latin typeface="Google Sans Text"/>
                    <a:sym typeface="Wingdings" panose="05000000000000000000" pitchFamily="2" charset="2"/>
                  </a:rPr>
                  <a:t> </a:t>
                </a:r>
                <a:r>
                  <a:rPr lang="en-US" sz="4400" dirty="0">
                    <a:sym typeface="Wingdings" panose="05000000000000000000" pitchFamily="2" charset="2"/>
                  </a:rPr>
                  <a:t>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𝟔</m:t>
                    </m:r>
                  </m:oMath>
                </a14:m>
                <a:r>
                  <a:rPr lang="en-US" sz="4400" dirty="0"/>
                  <a:t>, </a:t>
                </a:r>
                <a14:m>
                  <m:oMath xmlns:m="http://schemas.openxmlformats.org/officeDocument/2006/math">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i="1">
                        <a:latin typeface="Cambria Math" panose="02040503050406030204" pitchFamily="18" charset="0"/>
                      </a:rPr>
                      <m:t>≤</m:t>
                    </m:r>
                    <m:r>
                      <a:rPr lang="en-US" sz="4400" i="1">
                        <a:latin typeface="Cambria Math" panose="02040503050406030204" pitchFamily="18" charset="0"/>
                      </a:rPr>
                      <m:t> </m:t>
                    </m:r>
                  </m:oMath>
                </a14:m>
                <a:r>
                  <a:rPr lang="en-US" altLang="en-US" sz="4400" b="1" dirty="0">
                    <a:solidFill>
                      <a:schemeClr val="tx1"/>
                    </a:solidFill>
                    <a:latin typeface="Google Sans Text"/>
                  </a:rPr>
                  <a:t>20.4%</a:t>
                </a:r>
                <a:br>
                  <a:rPr lang="en-US" altLang="en-US" sz="4400" b="1" dirty="0">
                    <a:solidFill>
                      <a:schemeClr val="tx1"/>
                    </a:solidFill>
                    <a:latin typeface="Google Sans Text"/>
                  </a:rPr>
                </a:br>
                <a:r>
                  <a:rPr lang="en-US" altLang="en-US" sz="4400" b="1" dirty="0">
                    <a:solidFill>
                      <a:schemeClr val="tx1"/>
                    </a:solidFill>
                    <a:latin typeface="Google Sans Text"/>
                    <a:sym typeface="Wingdings" panose="05000000000000000000" pitchFamily="2" charset="2"/>
                  </a:rPr>
                  <a:t> Note the theorem is for Max upper bound!</a:t>
                </a:r>
                <a:endParaRPr lang="en-US" sz="4400" b="1" dirty="0"/>
              </a:p>
            </p:txBody>
          </p:sp>
        </mc:Choice>
        <mc:Fallback>
          <p:sp>
            <p:nvSpPr>
              <p:cNvPr id="7" name="TextBox 6">
                <a:extLst>
                  <a:ext uri="{FF2B5EF4-FFF2-40B4-BE49-F238E27FC236}">
                    <a16:creationId xmlns:a16="http://schemas.microsoft.com/office/drawing/2014/main" id="{73114656-2E33-84A1-22EC-D36580129F6A}"/>
                  </a:ext>
                </a:extLst>
              </p:cNvPr>
              <p:cNvSpPr txBox="1">
                <a:spLocks noRot="1" noChangeAspect="1" noMove="1" noResize="1" noEditPoints="1" noAdjustHandles="1" noChangeArrowheads="1" noChangeShapeType="1" noTextEdit="1"/>
              </p:cNvSpPr>
              <p:nvPr/>
            </p:nvSpPr>
            <p:spPr>
              <a:xfrm>
                <a:off x="278296" y="1266006"/>
                <a:ext cx="24105704" cy="11791753"/>
              </a:xfrm>
              <a:prstGeom prst="rect">
                <a:avLst/>
              </a:prstGeom>
              <a:blipFill>
                <a:blip r:embed="rId3"/>
                <a:stretch>
                  <a:fillRect l="-1113" b="-879"/>
                </a:stretch>
              </a:blipFill>
              <a:ln w="12700" cap="flat">
                <a:noFill/>
                <a:miter lim="400000"/>
              </a:ln>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A3F2099-3849-C39D-3946-31FE1AEBD4B0}"/>
              </a:ext>
            </a:extLst>
          </p:cNvPr>
          <p:cNvSpPr>
            <a:spLocks noGrp="1"/>
          </p:cNvSpPr>
          <p:nvPr>
            <p:ph type="sldNum" sz="quarter" idx="2"/>
          </p:nvPr>
        </p:nvSpPr>
        <p:spPr/>
        <p:txBody>
          <a:bodyPr/>
          <a:lstStyle/>
          <a:p>
            <a:fld id="{86CB4B4D-7CA3-9044-876B-883B54F8677D}" type="slidenum">
              <a:rPr lang="en-US" smtClean="0"/>
              <a:t>14</a:t>
            </a:fld>
            <a:endParaRPr lang="en-US" dirty="0"/>
          </a:p>
        </p:txBody>
      </p:sp>
      <p:sp>
        <p:nvSpPr>
          <p:cNvPr id="8" name="Title 2">
            <a:extLst>
              <a:ext uri="{FF2B5EF4-FFF2-40B4-BE49-F238E27FC236}">
                <a16:creationId xmlns:a16="http://schemas.microsoft.com/office/drawing/2014/main" id="{CF2753FF-07DD-2C13-8FFF-F1FC125CB5B0}"/>
              </a:ext>
            </a:extLst>
          </p:cNvPr>
          <p:cNvSpPr txBox="1">
            <a:spLocks/>
          </p:cNvSpPr>
          <p:nvPr/>
        </p:nvSpPr>
        <p:spPr>
          <a:xfrm>
            <a:off x="139148" y="191635"/>
            <a:ext cx="24603075" cy="25447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600" b="1" dirty="0">
                <a:solidFill>
                  <a:schemeClr val="accent1">
                    <a:lumMod val="75000"/>
                  </a:schemeClr>
                </a:solidFill>
              </a:rPr>
              <a:t>How does SVD help in our inversion:</a:t>
            </a:r>
          </a:p>
        </p:txBody>
      </p:sp>
      <p:pic>
        <p:nvPicPr>
          <p:cNvPr id="4" name="Graphic 3" descr="Checkmark with solid fill">
            <a:extLst>
              <a:ext uri="{FF2B5EF4-FFF2-40B4-BE49-F238E27FC236}">
                <a16:creationId xmlns:a16="http://schemas.microsoft.com/office/drawing/2014/main" id="{0043ED66-5790-E0A4-DB85-E783B140AA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5095" y="4697191"/>
            <a:ext cx="652344" cy="652344"/>
          </a:xfrm>
          <a:prstGeom prst="rect">
            <a:avLst/>
          </a:prstGeom>
        </p:spPr>
      </p:pic>
      <p:pic>
        <p:nvPicPr>
          <p:cNvPr id="5" name="Graphic 4" descr="Checkmark with solid fill">
            <a:extLst>
              <a:ext uri="{FF2B5EF4-FFF2-40B4-BE49-F238E27FC236}">
                <a16:creationId xmlns:a16="http://schemas.microsoft.com/office/drawing/2014/main" id="{D9E00283-00BE-0137-F23F-273ACC9F58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5095" y="3635252"/>
            <a:ext cx="652344" cy="652344"/>
          </a:xfrm>
          <a:prstGeom prst="rect">
            <a:avLst/>
          </a:prstGeom>
        </p:spPr>
      </p:pic>
      <p:sp>
        <p:nvSpPr>
          <p:cNvPr id="6" name="Multiplication Sign 5">
            <a:extLst>
              <a:ext uri="{FF2B5EF4-FFF2-40B4-BE49-F238E27FC236}">
                <a16:creationId xmlns:a16="http://schemas.microsoft.com/office/drawing/2014/main" id="{7344F820-7FEF-3D87-4D64-65798A77C005}"/>
              </a:ext>
            </a:extLst>
          </p:cNvPr>
          <p:cNvSpPr/>
          <p:nvPr/>
        </p:nvSpPr>
        <p:spPr>
          <a:xfrm>
            <a:off x="8053062" y="2736398"/>
            <a:ext cx="646627" cy="602506"/>
          </a:xfrm>
          <a:prstGeom prst="mathMultiply">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147528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F02DBE-EE1A-5A82-7DA0-B71D7E2B6BB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4DA85CA-F8CB-B44B-D58C-21EB7A59113B}"/>
                  </a:ext>
                </a:extLst>
              </p:cNvPr>
              <p:cNvSpPr txBox="1"/>
              <p:nvPr/>
            </p:nvSpPr>
            <p:spPr>
              <a:xfrm>
                <a:off x="278296" y="1266006"/>
                <a:ext cx="24105704" cy="11791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lvl="1" indent="-457200">
                  <a:lnSpc>
                    <a:spcPct val="150000"/>
                  </a:lnSpc>
                  <a:spcBef>
                    <a:spcPts val="150"/>
                  </a:spcBef>
                  <a:spcAft>
                    <a:spcPts val="150"/>
                  </a:spcAft>
                  <a:buFont typeface="Wingdings" panose="05000000000000000000" pitchFamily="2" charset="2"/>
                  <a:buChar char="v"/>
                </a:pPr>
                <a:r>
                  <a:rPr lang="en-US" sz="4400" b="1" dirty="0">
                    <a:sym typeface="Wingdings" panose="05000000000000000000" pitchFamily="2" charset="2"/>
                  </a:rPr>
                  <a:t>Used PYTHON libraries to find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𝑹</m:t>
                    </m:r>
                    <m:r>
                      <a:rPr lang="en-US" sz="4400" b="1" i="1">
                        <a:latin typeface="Cambria Math" panose="02040503050406030204" pitchFamily="18" charset="0"/>
                        <a:sym typeface="Wingdings" panose="05000000000000000000" pitchFamily="2" charset="2"/>
                      </a:rPr>
                      <m:t>)</m:t>
                    </m:r>
                  </m:oMath>
                </a14:m>
                <a:r>
                  <a:rPr lang="en-US" sz="4400" b="1" dirty="0"/>
                  <a:t> for available HDPE configurations(flat distribution based): </a:t>
                </a:r>
              </a:p>
              <a:p>
                <a:pPr lvl="1" indent="0">
                  <a:lnSpc>
                    <a:spcPct val="150000"/>
                  </a:lnSpc>
                  <a:spcBef>
                    <a:spcPts val="150"/>
                  </a:spcBef>
                  <a:spcAft>
                    <a:spcPts val="150"/>
                  </a:spcAft>
                </a:pPr>
                <a:r>
                  <a:rPr lang="en-US" sz="4400" b="1" dirty="0"/>
                  <a:t>	</a:t>
                </a:r>
                <a:r>
                  <a:rPr lang="en-US" sz="4400" b="1" dirty="0">
                    <a:sym typeface="Wingdings" panose="05000000000000000000" pitchFamily="2" charset="2"/>
                  </a:rPr>
                  <a:t></a:t>
                </a:r>
                <a:r>
                  <a:rPr lang="en-US" sz="4400" b="1" dirty="0"/>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2”, 3”,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b="0" i="1" dirty="0" smtClean="0">
                        <a:latin typeface="Cambria Math" panose="02040503050406030204" pitchFamily="18" charset="0"/>
                        <a:sym typeface="Wingdings" panose="05000000000000000000" pitchFamily="2" charset="2"/>
                      </a:rPr>
                      <m:t>≈32</m:t>
                    </m:r>
                    <m:r>
                      <m:rPr>
                        <m:nor/>
                      </m:rPr>
                      <a:rPr lang="en-US" sz="4400" dirty="0">
                        <a:sym typeface="Wingdings" panose="05000000000000000000" pitchFamily="2" charset="2"/>
                      </a:rPr>
                      <m:t> </m:t>
                    </m:r>
                  </m:oMath>
                </a14:m>
                <a:br>
                  <a:rPr lang="en-US" sz="4400" b="1" dirty="0"/>
                </a:br>
                <a:r>
                  <a:rPr lang="en-US" sz="4400" b="1" dirty="0"/>
                  <a:t>	</a:t>
                </a:r>
                <a:r>
                  <a:rPr lang="en-US" sz="4400" b="1" dirty="0">
                    <a:sym typeface="Wingdings" panose="05000000000000000000" pitchFamily="2" charset="2"/>
                  </a:rPr>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3”,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i="1" dirty="0">
                        <a:latin typeface="Cambria Math" panose="02040503050406030204" pitchFamily="18" charset="0"/>
                        <a:sym typeface="Wingdings" panose="05000000000000000000" pitchFamily="2" charset="2"/>
                      </a:rPr>
                      <m:t>≈</m:t>
                    </m:r>
                    <m:r>
                      <m:rPr>
                        <m:nor/>
                      </m:rPr>
                      <a:rPr lang="en-US" sz="4400" dirty="0">
                        <a:latin typeface="Cambria Math" panose="02040503050406030204" pitchFamily="18" charset="0"/>
                        <a:sym typeface="Wingdings" panose="05000000000000000000" pitchFamily="2" charset="2"/>
                      </a:rPr>
                      <m:t>6</m:t>
                    </m:r>
                    <m:r>
                      <m:rPr>
                        <m:nor/>
                      </m:rPr>
                      <a:rPr lang="en-US" sz="4400" dirty="0">
                        <a:sym typeface="Wingdings" panose="05000000000000000000" pitchFamily="2" charset="2"/>
                      </a:rPr>
                      <m:t> </m:t>
                    </m:r>
                  </m:oMath>
                </a14:m>
                <a:endParaRPr lang="en-US" sz="4400" b="1" dirty="0"/>
              </a:p>
              <a:p>
                <a:pPr lvl="5" indent="0">
                  <a:lnSpc>
                    <a:spcPct val="150000"/>
                  </a:lnSpc>
                  <a:spcBef>
                    <a:spcPts val="150"/>
                  </a:spcBef>
                  <a:spcAft>
                    <a:spcPts val="150"/>
                  </a:spcAft>
                </a:pPr>
                <a:r>
                  <a:rPr lang="en-US" sz="4400" b="1" dirty="0"/>
                  <a:t>	</a:t>
                </a:r>
                <a:r>
                  <a:rPr lang="en-US" sz="4400" b="1" dirty="0">
                    <a:sym typeface="Wingdings" panose="05000000000000000000" pitchFamily="2" charset="2"/>
                  </a:rPr>
                  <a:t>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 (</m:t>
                    </m:r>
                    <m:r>
                      <m:rPr>
                        <m:nor/>
                      </m:rPr>
                      <a:rPr lang="en-US" sz="4400" dirty="0">
                        <a:sym typeface="Wingdings" panose="05000000000000000000" pitchFamily="2" charset="2"/>
                      </a:rPr>
                      <m:t>R</m:t>
                    </m:r>
                    <m:r>
                      <m:rPr>
                        <m:nor/>
                      </m:rPr>
                      <a:rPr lang="en-US" sz="4400" dirty="0">
                        <a:sym typeface="Wingdings" panose="05000000000000000000" pitchFamily="2" charset="2"/>
                      </a:rPr>
                      <m:t>(1”, 2”, </m:t>
                    </m:r>
                    <m:r>
                      <m:rPr>
                        <m:nor/>
                      </m:rPr>
                      <a:rPr lang="en-US" sz="4400" dirty="0">
                        <a:sym typeface="Wingdings" panose="05000000000000000000" pitchFamily="2" charset="2"/>
                      </a:rPr>
                      <m:t>bare</m:t>
                    </m:r>
                    <m:r>
                      <m:rPr>
                        <m:nor/>
                      </m:rPr>
                      <a:rPr lang="en-US" sz="4400" dirty="0">
                        <a:sym typeface="Wingdings" panose="05000000000000000000" pitchFamily="2" charset="2"/>
                      </a:rPr>
                      <m:t>))</m:t>
                    </m:r>
                    <m:r>
                      <a:rPr lang="en-US" sz="4400" i="1" dirty="0">
                        <a:latin typeface="Cambria Math" panose="02040503050406030204" pitchFamily="18" charset="0"/>
                        <a:sym typeface="Wingdings" panose="05000000000000000000" pitchFamily="2" charset="2"/>
                      </a:rPr>
                      <m:t>≈</m:t>
                    </m:r>
                    <m:r>
                      <m:rPr>
                        <m:nor/>
                      </m:rPr>
                      <a:rPr lang="en-US" sz="4400" dirty="0">
                        <a:latin typeface="Cambria Math" panose="02040503050406030204" pitchFamily="18" charset="0"/>
                        <a:sym typeface="Wingdings" panose="05000000000000000000" pitchFamily="2" charset="2"/>
                      </a:rPr>
                      <m:t>8</m:t>
                    </m:r>
                    <m:r>
                      <m:rPr>
                        <m:nor/>
                      </m:rPr>
                      <a:rPr lang="en-US" sz="4400" dirty="0">
                        <a:sym typeface="Wingdings" panose="05000000000000000000" pitchFamily="2" charset="2"/>
                      </a:rPr>
                      <m:t> </m:t>
                    </m:r>
                  </m:oMath>
                </a14:m>
                <a:endParaRPr lang="en-US" sz="4400" b="1" dirty="0"/>
              </a:p>
              <a:p>
                <a:pPr marL="457200" indent="-457200">
                  <a:lnSpc>
                    <a:spcPct val="150000"/>
                  </a:lnSpc>
                  <a:buFont typeface="Wingdings" panose="05000000000000000000" pitchFamily="2" charset="2"/>
                  <a:buChar char="v"/>
                </a:pPr>
                <a:r>
                  <a:rPr lang="en-US" sz="4400" b="1" dirty="0">
                    <a:sym typeface="Wingdings" panose="05000000000000000000" pitchFamily="2" charset="2"/>
                  </a:rPr>
                  <a:t>Eg, for </a:t>
                </a:r>
                <a14:m>
                  <m:oMath xmlns:m="http://schemas.openxmlformats.org/officeDocument/2006/math">
                    <m:r>
                      <a:rPr lang="en-US" sz="4400" b="1" i="1">
                        <a:latin typeface="Cambria Math" panose="02040503050406030204" pitchFamily="18" charset="0"/>
                      </a:rPr>
                      <m:t>𝜹</m:t>
                    </m:r>
                    <m:r>
                      <a:rPr lang="en-US" sz="4400" b="1" i="1" smtClean="0">
                        <a:latin typeface="Cambria Math" panose="02040503050406030204" pitchFamily="18" charset="0"/>
                      </a:rPr>
                      <m:t>𝑪</m:t>
                    </m:r>
                    <m:r>
                      <a:rPr lang="en-US" sz="4400" b="1" i="1">
                        <a:latin typeface="Cambria Math" panose="02040503050406030204" pitchFamily="18" charset="0"/>
                      </a:rPr>
                      <m:t> </m:t>
                    </m:r>
                    <m:r>
                      <a:rPr lang="en-US" sz="4400" b="1" i="1" smtClean="0">
                        <a:latin typeface="Cambria Math" panose="02040503050406030204" pitchFamily="18" charset="0"/>
                      </a:rPr>
                      <m:t>~ </m:t>
                    </m:r>
                    <m:r>
                      <a:rPr lang="en-US" sz="4400" b="1" i="1" smtClean="0">
                        <a:latin typeface="Cambria Math" panose="02040503050406030204" pitchFamily="18" charset="0"/>
                      </a:rPr>
                      <m:t>𝟐</m:t>
                    </m:r>
                    <m:r>
                      <a:rPr lang="en-US" sz="4400" b="1" i="1" smtClean="0">
                        <a:latin typeface="Cambria Math" panose="02040503050406030204" pitchFamily="18" charset="0"/>
                      </a:rPr>
                      <m:t>.</m:t>
                    </m:r>
                    <m:r>
                      <a:rPr lang="en-US" sz="4400" b="1" i="1" smtClean="0">
                        <a:latin typeface="Cambria Math" panose="02040503050406030204" pitchFamily="18" charset="0"/>
                      </a:rPr>
                      <m:t>𝟐</m:t>
                    </m:r>
                    <m:r>
                      <a:rPr lang="en-US" sz="4400" b="1" i="1" smtClean="0">
                        <a:latin typeface="Cambria Math" panose="02040503050406030204" pitchFamily="18" charset="0"/>
                      </a:rPr>
                      <m:t>%</m:t>
                    </m:r>
                  </m:oMath>
                </a14:m>
                <a:r>
                  <a:rPr lang="en-US" sz="4400" b="1" dirty="0">
                    <a:sym typeface="Wingdings" panose="05000000000000000000" pitchFamily="2" charset="2"/>
                  </a:rPr>
                  <a:t> and </a:t>
                </a:r>
                <a14:m>
                  <m:oMath xmlns:m="http://schemas.openxmlformats.org/officeDocument/2006/math">
                    <m:r>
                      <a:rPr lang="en-US" sz="4400" b="1" i="0" smtClean="0">
                        <a:latin typeface="Cambria Math" panose="02040503050406030204" pitchFamily="18" charset="0"/>
                      </a:rPr>
                      <m:t>𝛅</m:t>
                    </m:r>
                    <m:r>
                      <a:rPr lang="en-US" sz="4400" b="1" i="0" smtClean="0">
                        <a:latin typeface="Cambria Math" panose="02040503050406030204" pitchFamily="18" charset="0"/>
                      </a:rPr>
                      <m:t>𝐑</m:t>
                    </m:r>
                    <m:r>
                      <a:rPr lang="en-US" sz="4400" b="1" i="1" smtClean="0">
                        <a:latin typeface="Cambria Math" panose="02040503050406030204" pitchFamily="18" charset="0"/>
                      </a:rPr>
                      <m:t> ~ </m:t>
                    </m:r>
                    <m:r>
                      <a:rPr lang="en-US" sz="4400" b="1" i="1" smtClean="0">
                        <a:latin typeface="Cambria Math" panose="02040503050406030204" pitchFamily="18" charset="0"/>
                      </a:rPr>
                      <m:t>𝟏</m:t>
                    </m:r>
                    <m:r>
                      <a:rPr lang="en-US" sz="4400" b="1" i="1" smtClean="0">
                        <a:latin typeface="Cambria Math" panose="02040503050406030204" pitchFamily="18" charset="0"/>
                      </a:rPr>
                      <m:t>%</m:t>
                    </m:r>
                  </m:oMath>
                </a14:m>
                <a:r>
                  <a:rPr lang="en-US" sz="4400" b="1" dirty="0">
                    <a:sym typeface="Wingdings" panose="05000000000000000000" pitchFamily="2" charset="2"/>
                  </a:rPr>
                  <a:t>:</a:t>
                </a:r>
              </a:p>
              <a:p>
                <a:pPr lvl="1">
                  <a:lnSpc>
                    <a:spcPct val="150000"/>
                  </a:lnSpc>
                </a:pPr>
                <a:r>
                  <a:rPr lang="en-US" sz="4400" dirty="0">
                    <a:sym typeface="Wingdings" panose="05000000000000000000" pitchFamily="2" charset="2"/>
                  </a:rPr>
                  <a:t>	 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𝟑𝟐</m:t>
                    </m:r>
                  </m:oMath>
                </a14:m>
                <a:r>
                  <a:rPr lang="en-US" sz="4400" dirty="0"/>
                  <a:t>, </a:t>
                </a:r>
                <a14:m>
                  <m:oMath xmlns:m="http://schemas.openxmlformats.org/officeDocument/2006/math">
                    <m:f>
                      <m:fPr>
                        <m:ctrlPr>
                          <a:rPr lang="en-US" sz="4400" i="1" smtClean="0">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b="0" i="1" smtClean="0">
                        <a:latin typeface="Cambria Math" panose="02040503050406030204" pitchFamily="18" charset="0"/>
                      </a:rPr>
                      <m:t>≤</m:t>
                    </m:r>
                    <m:r>
                      <a:rPr lang="en-US" sz="4400" i="1">
                        <a:latin typeface="Cambria Math" panose="02040503050406030204" pitchFamily="18" charset="0"/>
                      </a:rPr>
                      <m:t> </m:t>
                    </m:r>
                  </m:oMath>
                </a14:m>
                <a:r>
                  <a:rPr lang="en-US" altLang="en-US" sz="4400" b="1" dirty="0">
                    <a:solidFill>
                      <a:schemeClr val="tx1"/>
                    </a:solidFill>
                    <a:latin typeface="Google Sans Text"/>
                  </a:rPr>
                  <a:t> 137.1%</a:t>
                </a:r>
                <a:br>
                  <a:rPr lang="en-US" altLang="en-US" sz="4400" b="1" dirty="0">
                    <a:solidFill>
                      <a:schemeClr val="tx1"/>
                    </a:solidFill>
                    <a:latin typeface="Google Sans Text"/>
                  </a:rPr>
                </a:br>
                <a:r>
                  <a:rPr lang="en-US" altLang="en-US" sz="4400" b="1" dirty="0">
                    <a:solidFill>
                      <a:schemeClr val="tx1"/>
                    </a:solidFill>
                    <a:latin typeface="Google Sans Text"/>
                  </a:rPr>
                  <a:t>	</a:t>
                </a:r>
                <a:r>
                  <a:rPr lang="en-US" altLang="en-US" sz="4400" b="1" dirty="0">
                    <a:solidFill>
                      <a:schemeClr val="tx1"/>
                    </a:solidFill>
                    <a:latin typeface="Google Sans Text"/>
                    <a:sym typeface="Wingdings" panose="05000000000000000000" pitchFamily="2" charset="2"/>
                  </a:rPr>
                  <a:t> </a:t>
                </a:r>
                <a:r>
                  <a:rPr lang="en-US" sz="4400" dirty="0">
                    <a:sym typeface="Wingdings" panose="05000000000000000000" pitchFamily="2" charset="2"/>
                  </a:rPr>
                  <a:t>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𝟖</m:t>
                    </m:r>
                  </m:oMath>
                </a14:m>
                <a:r>
                  <a:rPr lang="en-US" sz="4400" dirty="0"/>
                  <a:t>, </a:t>
                </a:r>
                <a14:m>
                  <m:oMath xmlns:m="http://schemas.openxmlformats.org/officeDocument/2006/math">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i="1">
                        <a:latin typeface="Cambria Math" panose="02040503050406030204" pitchFamily="18" charset="0"/>
                      </a:rPr>
                      <m:t>≤ </m:t>
                    </m:r>
                  </m:oMath>
                </a14:m>
                <a:r>
                  <a:rPr lang="en-US" altLang="en-US" sz="4400" b="1" dirty="0">
                    <a:solidFill>
                      <a:schemeClr val="tx1"/>
                    </a:solidFill>
                    <a:latin typeface="Google Sans Text"/>
                  </a:rPr>
                  <a:t>27.8%</a:t>
                </a:r>
                <a:br>
                  <a:rPr lang="en-US" altLang="en-US" sz="4400" b="1" dirty="0">
                    <a:solidFill>
                      <a:schemeClr val="tx1"/>
                    </a:solidFill>
                    <a:latin typeface="Google Sans Text"/>
                  </a:rPr>
                </a:br>
                <a:r>
                  <a:rPr lang="en-US" altLang="en-US" sz="4400" b="1" dirty="0">
                    <a:solidFill>
                      <a:schemeClr val="tx1"/>
                    </a:solidFill>
                    <a:latin typeface="Google Sans Text"/>
                  </a:rPr>
                  <a:t>	</a:t>
                </a:r>
                <a:r>
                  <a:rPr lang="en-US" altLang="en-US" sz="4400" b="1" dirty="0">
                    <a:solidFill>
                      <a:schemeClr val="tx1"/>
                    </a:solidFill>
                    <a:latin typeface="Google Sans Text"/>
                    <a:sym typeface="Wingdings" panose="05000000000000000000" pitchFamily="2" charset="2"/>
                  </a:rPr>
                  <a:t> </a:t>
                </a:r>
                <a:r>
                  <a:rPr lang="en-US" sz="4400" dirty="0">
                    <a:sym typeface="Wingdings" panose="05000000000000000000" pitchFamily="2" charset="2"/>
                  </a:rPr>
                  <a:t>For </a:t>
                </a:r>
                <a14:m>
                  <m:oMath xmlns:m="http://schemas.openxmlformats.org/officeDocument/2006/math">
                    <m:r>
                      <a:rPr lang="en-US" sz="4400" b="1" i="1">
                        <a:latin typeface="Cambria Math" panose="02040503050406030204" pitchFamily="18" charset="0"/>
                        <a:sym typeface="Wingdings" panose="05000000000000000000" pitchFamily="2" charset="2"/>
                      </a:rPr>
                      <m:t>𝜿</m:t>
                    </m:r>
                    <m:r>
                      <a:rPr lang="en-US" sz="4400" b="1" i="1">
                        <a:latin typeface="Cambria Math" panose="02040503050406030204" pitchFamily="18" charset="0"/>
                        <a:sym typeface="Wingdings" panose="05000000000000000000" pitchFamily="2" charset="2"/>
                      </a:rPr>
                      <m:t>≈</m:t>
                    </m:r>
                    <m:r>
                      <a:rPr lang="en-US" sz="4400" b="1" i="1">
                        <a:latin typeface="Cambria Math" panose="02040503050406030204" pitchFamily="18" charset="0"/>
                        <a:sym typeface="Wingdings" panose="05000000000000000000" pitchFamily="2" charset="2"/>
                      </a:rPr>
                      <m:t>𝟔</m:t>
                    </m:r>
                  </m:oMath>
                </a14:m>
                <a:r>
                  <a:rPr lang="en-US" sz="4400" dirty="0"/>
                  <a:t>, </a:t>
                </a:r>
                <a14:m>
                  <m:oMath xmlns:m="http://schemas.openxmlformats.org/officeDocument/2006/math">
                    <m:f>
                      <m:fPr>
                        <m:ctrlPr>
                          <a:rPr lang="en-US" sz="4400" i="1">
                            <a:latin typeface="Cambria Math" panose="02040503050406030204" pitchFamily="18" charset="0"/>
                          </a:rPr>
                        </m:ctrlPr>
                      </m:fPr>
                      <m:num>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𝛿</m:t>
                                </m:r>
                                <m:r>
                                  <m:rPr>
                                    <m:sty m:val="p"/>
                                  </m:rPr>
                                  <a:rPr lang="en-US" sz="4400" i="1">
                                    <a:latin typeface="Cambria Math" panose="02040503050406030204" pitchFamily="18" charset="0"/>
                                  </a:rPr>
                                  <m:t>S</m:t>
                                </m:r>
                              </m:e>
                            </m:d>
                          </m:e>
                        </m:d>
                      </m:num>
                      <m:den>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𝑆</m:t>
                                </m:r>
                              </m:e>
                            </m:d>
                          </m:e>
                        </m:d>
                      </m:den>
                    </m:f>
                    <m:r>
                      <a:rPr lang="en-US" sz="4400" i="1">
                        <a:latin typeface="Cambria Math" panose="02040503050406030204" pitchFamily="18" charset="0"/>
                      </a:rPr>
                      <m:t>≤ </m:t>
                    </m:r>
                  </m:oMath>
                </a14:m>
                <a:r>
                  <a:rPr lang="en-US" altLang="en-US" sz="4400" b="1" dirty="0">
                    <a:solidFill>
                      <a:schemeClr val="tx1"/>
                    </a:solidFill>
                    <a:latin typeface="Google Sans Text"/>
                  </a:rPr>
                  <a:t>20.4%</a:t>
                </a:r>
                <a:br>
                  <a:rPr lang="en-US" altLang="en-US" sz="4400" b="1" dirty="0">
                    <a:solidFill>
                      <a:schemeClr val="tx1"/>
                    </a:solidFill>
                    <a:latin typeface="Google Sans Text"/>
                  </a:rPr>
                </a:br>
                <a:r>
                  <a:rPr lang="en-US" altLang="en-US" sz="4400" b="1" dirty="0">
                    <a:solidFill>
                      <a:schemeClr val="tx1"/>
                    </a:solidFill>
                    <a:latin typeface="Google Sans Text"/>
                    <a:sym typeface="Wingdings" panose="05000000000000000000" pitchFamily="2" charset="2"/>
                  </a:rPr>
                  <a:t> Note the theorem is for Max upper bound!</a:t>
                </a:r>
                <a:endParaRPr lang="en-US" sz="4400" b="1" dirty="0"/>
              </a:p>
            </p:txBody>
          </p:sp>
        </mc:Choice>
        <mc:Fallback>
          <p:sp>
            <p:nvSpPr>
              <p:cNvPr id="7" name="TextBox 6">
                <a:extLst>
                  <a:ext uri="{FF2B5EF4-FFF2-40B4-BE49-F238E27FC236}">
                    <a16:creationId xmlns:a16="http://schemas.microsoft.com/office/drawing/2014/main" id="{34DA85CA-F8CB-B44B-D58C-21EB7A59113B}"/>
                  </a:ext>
                </a:extLst>
              </p:cNvPr>
              <p:cNvSpPr txBox="1">
                <a:spLocks noRot="1" noChangeAspect="1" noMove="1" noResize="1" noEditPoints="1" noAdjustHandles="1" noChangeArrowheads="1" noChangeShapeType="1" noTextEdit="1"/>
              </p:cNvSpPr>
              <p:nvPr/>
            </p:nvSpPr>
            <p:spPr>
              <a:xfrm>
                <a:off x="278296" y="1266006"/>
                <a:ext cx="24105704" cy="11791753"/>
              </a:xfrm>
              <a:prstGeom prst="rect">
                <a:avLst/>
              </a:prstGeom>
              <a:blipFill>
                <a:blip r:embed="rId3"/>
                <a:stretch>
                  <a:fillRect l="-1113" b="-1086"/>
                </a:stretch>
              </a:blipFill>
              <a:ln w="12700" cap="flat">
                <a:noFill/>
                <a:miter lim="400000"/>
              </a:ln>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FE5790DB-7339-D246-771C-281E8D01D8C3}"/>
              </a:ext>
            </a:extLst>
          </p:cNvPr>
          <p:cNvSpPr>
            <a:spLocks noGrp="1"/>
          </p:cNvSpPr>
          <p:nvPr>
            <p:ph type="sldNum" sz="quarter" idx="2"/>
          </p:nvPr>
        </p:nvSpPr>
        <p:spPr/>
        <p:txBody>
          <a:bodyPr/>
          <a:lstStyle/>
          <a:p>
            <a:fld id="{86CB4B4D-7CA3-9044-876B-883B54F8677D}" type="slidenum">
              <a:rPr lang="en-US" smtClean="0"/>
              <a:t>15</a:t>
            </a:fld>
            <a:endParaRPr lang="en-US" dirty="0"/>
          </a:p>
        </p:txBody>
      </p:sp>
      <p:sp>
        <p:nvSpPr>
          <p:cNvPr id="8" name="Title 2">
            <a:extLst>
              <a:ext uri="{FF2B5EF4-FFF2-40B4-BE49-F238E27FC236}">
                <a16:creationId xmlns:a16="http://schemas.microsoft.com/office/drawing/2014/main" id="{DA571D41-F342-C538-D462-53ECAA698A19}"/>
              </a:ext>
            </a:extLst>
          </p:cNvPr>
          <p:cNvSpPr txBox="1">
            <a:spLocks/>
          </p:cNvSpPr>
          <p:nvPr/>
        </p:nvSpPr>
        <p:spPr>
          <a:xfrm>
            <a:off x="139148" y="191635"/>
            <a:ext cx="24603075"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600" b="1" dirty="0">
                <a:solidFill>
                  <a:schemeClr val="accent1">
                    <a:lumMod val="75000"/>
                  </a:schemeClr>
                </a:solidFill>
              </a:rPr>
              <a:t>How does SVD help in our inversion:</a:t>
            </a:r>
          </a:p>
        </p:txBody>
      </p:sp>
      <p:pic>
        <p:nvPicPr>
          <p:cNvPr id="4" name="Graphic 3" descr="Checkmark with solid fill">
            <a:extLst>
              <a:ext uri="{FF2B5EF4-FFF2-40B4-BE49-F238E27FC236}">
                <a16:creationId xmlns:a16="http://schemas.microsoft.com/office/drawing/2014/main" id="{3DF44BE1-70D7-AFD7-31FF-976FCD6E27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5095" y="4697191"/>
            <a:ext cx="652344" cy="652344"/>
          </a:xfrm>
          <a:prstGeom prst="rect">
            <a:avLst/>
          </a:prstGeom>
        </p:spPr>
      </p:pic>
      <p:pic>
        <p:nvPicPr>
          <p:cNvPr id="5" name="Graphic 4" descr="Checkmark with solid fill">
            <a:extLst>
              <a:ext uri="{FF2B5EF4-FFF2-40B4-BE49-F238E27FC236}">
                <a16:creationId xmlns:a16="http://schemas.microsoft.com/office/drawing/2014/main" id="{EF3F4608-9486-CF86-6279-34974E8E57F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5095" y="3635252"/>
            <a:ext cx="652344" cy="652344"/>
          </a:xfrm>
          <a:prstGeom prst="rect">
            <a:avLst/>
          </a:prstGeom>
        </p:spPr>
      </p:pic>
      <p:sp>
        <p:nvSpPr>
          <p:cNvPr id="6" name="Multiplication Sign 5">
            <a:extLst>
              <a:ext uri="{FF2B5EF4-FFF2-40B4-BE49-F238E27FC236}">
                <a16:creationId xmlns:a16="http://schemas.microsoft.com/office/drawing/2014/main" id="{4B820DBA-74AF-3AEA-3435-338C1DFE840C}"/>
              </a:ext>
            </a:extLst>
          </p:cNvPr>
          <p:cNvSpPr/>
          <p:nvPr/>
        </p:nvSpPr>
        <p:spPr>
          <a:xfrm>
            <a:off x="8053062" y="2736398"/>
            <a:ext cx="646627" cy="602506"/>
          </a:xfrm>
          <a:prstGeom prst="mathMultiply">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693816F3-4C00-4733-7C26-82EE7DD5C352}"/>
                  </a:ext>
                </a:extLst>
              </p:cNvPr>
              <p:cNvGraphicFramePr>
                <a:graphicFrameLocks noGrp="1"/>
              </p:cNvGraphicFramePr>
              <p:nvPr>
                <p:extLst>
                  <p:ext uri="{D42A27DB-BD31-4B8C-83A1-F6EECF244321}">
                    <p14:modId xmlns:p14="http://schemas.microsoft.com/office/powerpoint/2010/main" val="1861471873"/>
                  </p:ext>
                </p:extLst>
              </p:nvPr>
            </p:nvGraphicFramePr>
            <p:xfrm>
              <a:off x="9213955" y="3289572"/>
              <a:ext cx="15148409" cy="2103120"/>
            </p:xfrm>
            <a:graphic>
              <a:graphicData uri="http://schemas.openxmlformats.org/drawingml/2006/table">
                <a:tbl>
                  <a:tblPr firstRow="1" bandRow="1">
                    <a:tableStyleId>{5940675A-B579-460E-94D1-54222C63F5DA}</a:tableStyleId>
                  </a:tblPr>
                  <a:tblGrid>
                    <a:gridCol w="1964157">
                      <a:extLst>
                        <a:ext uri="{9D8B030D-6E8A-4147-A177-3AD203B41FA5}">
                          <a16:colId xmlns:a16="http://schemas.microsoft.com/office/drawing/2014/main" val="1133947874"/>
                        </a:ext>
                      </a:extLst>
                    </a:gridCol>
                    <a:gridCol w="4864500">
                      <a:extLst>
                        <a:ext uri="{9D8B030D-6E8A-4147-A177-3AD203B41FA5}">
                          <a16:colId xmlns:a16="http://schemas.microsoft.com/office/drawing/2014/main" val="3998987288"/>
                        </a:ext>
                      </a:extLst>
                    </a:gridCol>
                    <a:gridCol w="4327301">
                      <a:extLst>
                        <a:ext uri="{9D8B030D-6E8A-4147-A177-3AD203B41FA5}">
                          <a16:colId xmlns:a16="http://schemas.microsoft.com/office/drawing/2014/main" val="3329836917"/>
                        </a:ext>
                      </a:extLst>
                    </a:gridCol>
                    <a:gridCol w="3992451">
                      <a:extLst>
                        <a:ext uri="{9D8B030D-6E8A-4147-A177-3AD203B41FA5}">
                          <a16:colId xmlns:a16="http://schemas.microsoft.com/office/drawing/2014/main" val="2910439775"/>
                        </a:ext>
                      </a:extLst>
                    </a:gridCol>
                  </a:tblGrid>
                  <a:tr h="0">
                    <a:tc>
                      <a:txBody>
                        <a:bodyPr/>
                        <a:lstStyle/>
                        <a:p>
                          <a:pPr algn="ctr"/>
                          <a:r>
                            <a:rPr lang="en-US" dirty="0"/>
                            <a:t>Method</a:t>
                          </a:r>
                        </a:p>
                      </a:txBody>
                      <a:tcPr>
                        <a:solidFill>
                          <a:schemeClr val="bg1">
                            <a:lumMod val="75000"/>
                          </a:schemeClr>
                        </a:solidFill>
                      </a:tcPr>
                    </a:tc>
                    <a:tc>
                      <a:txBody>
                        <a:bodyPr/>
                        <a:lstStyle/>
                        <a:p>
                          <a:pPr algn="ctr"/>
                          <a:r>
                            <a:rPr lang="en-US" dirty="0"/>
                            <a:t>Flux(10E-10 to 10E-6)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a14:m>
                          <a:endParaRPr lang="en-US" dirty="0"/>
                        </a:p>
                      </a:txBody>
                      <a:tcPr>
                        <a:solidFill>
                          <a:schemeClr val="bg1">
                            <a:lumMod val="75000"/>
                          </a:schemeClr>
                        </a:solidFill>
                      </a:tcPr>
                    </a:tc>
                    <a:tc>
                      <a:txBody>
                        <a:bodyPr/>
                        <a:lstStyle/>
                        <a:p>
                          <a:pPr algn="ctr"/>
                          <a:r>
                            <a:rPr lang="en-US" dirty="0"/>
                            <a:t>Flux(10E-6 to</a:t>
                          </a:r>
                          <a:r>
                            <a:rPr lang="en-US" baseline="0" dirty="0"/>
                            <a:t> </a:t>
                          </a:r>
                          <a:r>
                            <a:rPr lang="en-US" dirty="0"/>
                            <a:t>0.1)</a:t>
                          </a:r>
                          <a:br>
                            <a:rPr lang="en-US" dirty="0"/>
                          </a:b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m:oMathPara>
                          </a14:m>
                          <a:endParaRPr lang="en-US" dirty="0"/>
                        </a:p>
                      </a:txBody>
                      <a:tcPr>
                        <a:solidFill>
                          <a:schemeClr val="bg1">
                            <a:lumMod val="75000"/>
                          </a:schemeClr>
                        </a:solidFill>
                      </a:tcPr>
                    </a:tc>
                    <a:tc>
                      <a:txBody>
                        <a:bodyPr/>
                        <a:lstStyle/>
                        <a:p>
                          <a:pPr algn="ctr"/>
                          <a:r>
                            <a:rPr lang="en-US" dirty="0"/>
                            <a:t>Flux(0.1 to 11)</a:t>
                          </a:r>
                          <a:br>
                            <a:rPr lang="en-US" dirty="0"/>
                          </a:b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m:oMathPara>
                          </a14:m>
                          <a:endParaRPr lang="en-US" dirty="0"/>
                        </a:p>
                      </a:txBody>
                      <a:tcPr>
                        <a:solidFill>
                          <a:schemeClr val="bg1">
                            <a:lumMod val="75000"/>
                          </a:schemeClr>
                        </a:solidFill>
                      </a:tcPr>
                    </a:tc>
                    <a:extLst>
                      <a:ext uri="{0D108BD9-81ED-4DB2-BD59-A6C34878D82A}">
                        <a16:rowId xmlns:a16="http://schemas.microsoft.com/office/drawing/2014/main" val="2737605808"/>
                      </a:ext>
                    </a:extLst>
                  </a:tr>
                  <a:tr h="370840">
                    <a:tc>
                      <a:txBody>
                        <a:bodyPr/>
                        <a:lstStyle/>
                        <a:p>
                          <a:pPr algn="ctr"/>
                          <a:r>
                            <a:rPr lang="en-US" dirty="0"/>
                            <a:t>LU </a:t>
                          </a:r>
                        </a:p>
                      </a:txBody>
                      <a:tcPr>
                        <a:noFill/>
                      </a:tcPr>
                    </a:tc>
                    <a:tc>
                      <a:txBody>
                        <a:bodyPr/>
                        <a:lstStyle/>
                        <a:p>
                          <a:pPr algn="ctr"/>
                          <a:r>
                            <a:rPr lang="en-US" dirty="0"/>
                            <a:t>4.14 ± 0.14</a:t>
                          </a:r>
                        </a:p>
                      </a:txBody>
                      <a:tcPr>
                        <a:noFill/>
                      </a:tcPr>
                    </a:tc>
                    <a:tc>
                      <a:txBody>
                        <a:bodyPr/>
                        <a:lstStyle/>
                        <a:p>
                          <a:pPr algn="ctr"/>
                          <a:r>
                            <a:rPr lang="en-US" dirty="0"/>
                            <a:t>5.98 ± 0.83</a:t>
                          </a:r>
                        </a:p>
                      </a:txBody>
                      <a:tcPr>
                        <a:noFill/>
                      </a:tcPr>
                    </a:tc>
                    <a:tc>
                      <a:txBody>
                        <a:bodyPr/>
                        <a:lstStyle/>
                        <a:p>
                          <a:pPr algn="ctr"/>
                          <a:r>
                            <a:rPr lang="en-US" dirty="0">
                              <a:solidFill>
                                <a:schemeClr val="accent5">
                                  <a:lumMod val="50000"/>
                                </a:schemeClr>
                              </a:solidFill>
                            </a:rPr>
                            <a:t>2.74 ± 3.45</a:t>
                          </a:r>
                        </a:p>
                      </a:txBody>
                      <a:tcPr>
                        <a:noFill/>
                      </a:tcPr>
                    </a:tc>
                    <a:extLst>
                      <a:ext uri="{0D108BD9-81ED-4DB2-BD59-A6C34878D82A}">
                        <a16:rowId xmlns:a16="http://schemas.microsoft.com/office/drawing/2014/main" val="4222511402"/>
                      </a:ext>
                    </a:extLst>
                  </a:tr>
                </a:tbl>
              </a:graphicData>
            </a:graphic>
          </p:graphicFrame>
        </mc:Choice>
        <mc:Fallback>
          <p:graphicFrame>
            <p:nvGraphicFramePr>
              <p:cNvPr id="3" name="Table 2">
                <a:extLst>
                  <a:ext uri="{FF2B5EF4-FFF2-40B4-BE49-F238E27FC236}">
                    <a16:creationId xmlns:a16="http://schemas.microsoft.com/office/drawing/2014/main" id="{693816F3-4C00-4733-7C26-82EE7DD5C352}"/>
                  </a:ext>
                </a:extLst>
              </p:cNvPr>
              <p:cNvGraphicFramePr>
                <a:graphicFrameLocks noGrp="1"/>
              </p:cNvGraphicFramePr>
              <p:nvPr>
                <p:extLst>
                  <p:ext uri="{D42A27DB-BD31-4B8C-83A1-F6EECF244321}">
                    <p14:modId xmlns:p14="http://schemas.microsoft.com/office/powerpoint/2010/main" val="1861471873"/>
                  </p:ext>
                </p:extLst>
              </p:nvPr>
            </p:nvGraphicFramePr>
            <p:xfrm>
              <a:off x="9213955" y="3289572"/>
              <a:ext cx="15148409" cy="2103120"/>
            </p:xfrm>
            <a:graphic>
              <a:graphicData uri="http://schemas.openxmlformats.org/drawingml/2006/table">
                <a:tbl>
                  <a:tblPr firstRow="1" bandRow="1">
                    <a:tableStyleId>{5940675A-B579-460E-94D1-54222C63F5DA}</a:tableStyleId>
                  </a:tblPr>
                  <a:tblGrid>
                    <a:gridCol w="1964157">
                      <a:extLst>
                        <a:ext uri="{9D8B030D-6E8A-4147-A177-3AD203B41FA5}">
                          <a16:colId xmlns:a16="http://schemas.microsoft.com/office/drawing/2014/main" val="1133947874"/>
                        </a:ext>
                      </a:extLst>
                    </a:gridCol>
                    <a:gridCol w="4864500">
                      <a:extLst>
                        <a:ext uri="{9D8B030D-6E8A-4147-A177-3AD203B41FA5}">
                          <a16:colId xmlns:a16="http://schemas.microsoft.com/office/drawing/2014/main" val="3998987288"/>
                        </a:ext>
                      </a:extLst>
                    </a:gridCol>
                    <a:gridCol w="4327301">
                      <a:extLst>
                        <a:ext uri="{9D8B030D-6E8A-4147-A177-3AD203B41FA5}">
                          <a16:colId xmlns:a16="http://schemas.microsoft.com/office/drawing/2014/main" val="3329836917"/>
                        </a:ext>
                      </a:extLst>
                    </a:gridCol>
                    <a:gridCol w="3992451">
                      <a:extLst>
                        <a:ext uri="{9D8B030D-6E8A-4147-A177-3AD203B41FA5}">
                          <a16:colId xmlns:a16="http://schemas.microsoft.com/office/drawing/2014/main" val="2910439775"/>
                        </a:ext>
                      </a:extLst>
                    </a:gridCol>
                  </a:tblGrid>
                  <a:tr h="1371600">
                    <a:tc>
                      <a:txBody>
                        <a:bodyPr/>
                        <a:lstStyle/>
                        <a:p>
                          <a:pPr algn="ctr"/>
                          <a:r>
                            <a:rPr lang="en-US" dirty="0"/>
                            <a:t>Method</a:t>
                          </a:r>
                        </a:p>
                      </a:txBody>
                      <a:tcPr>
                        <a:solidFill>
                          <a:schemeClr val="bg1">
                            <a:lumMod val="75000"/>
                          </a:schemeClr>
                        </a:solidFill>
                      </a:tcPr>
                    </a:tc>
                    <a:tc>
                      <a:txBody>
                        <a:bodyPr/>
                        <a:lstStyle/>
                        <a:p>
                          <a:endParaRPr lang="en-US"/>
                        </a:p>
                      </a:txBody>
                      <a:tcPr>
                        <a:blipFill>
                          <a:blip r:embed="rId5"/>
                          <a:stretch>
                            <a:fillRect l="-40426" t="-8407" r="-171089" b="-73894"/>
                          </a:stretch>
                        </a:blipFill>
                      </a:tcPr>
                    </a:tc>
                    <a:tc>
                      <a:txBody>
                        <a:bodyPr/>
                        <a:lstStyle/>
                        <a:p>
                          <a:endParaRPr lang="en-US"/>
                        </a:p>
                      </a:txBody>
                      <a:tcPr>
                        <a:blipFill>
                          <a:blip r:embed="rId5"/>
                          <a:stretch>
                            <a:fillRect l="-158028" t="-8407" r="-92535" b="-73894"/>
                          </a:stretch>
                        </a:blipFill>
                      </a:tcPr>
                    </a:tc>
                    <a:tc>
                      <a:txBody>
                        <a:bodyPr/>
                        <a:lstStyle/>
                        <a:p>
                          <a:endParaRPr lang="en-US"/>
                        </a:p>
                      </a:txBody>
                      <a:tcPr>
                        <a:blipFill>
                          <a:blip r:embed="rId5"/>
                          <a:stretch>
                            <a:fillRect l="-279695" t="-8407" r="-305" b="-73894"/>
                          </a:stretch>
                        </a:blipFill>
                      </a:tcPr>
                    </a:tc>
                    <a:extLst>
                      <a:ext uri="{0D108BD9-81ED-4DB2-BD59-A6C34878D82A}">
                        <a16:rowId xmlns:a16="http://schemas.microsoft.com/office/drawing/2014/main" val="2737605808"/>
                      </a:ext>
                    </a:extLst>
                  </a:tr>
                  <a:tr h="731520">
                    <a:tc>
                      <a:txBody>
                        <a:bodyPr/>
                        <a:lstStyle/>
                        <a:p>
                          <a:pPr algn="ctr"/>
                          <a:r>
                            <a:rPr lang="en-US" dirty="0"/>
                            <a:t>LU </a:t>
                          </a:r>
                        </a:p>
                      </a:txBody>
                      <a:tcPr>
                        <a:noFill/>
                      </a:tcPr>
                    </a:tc>
                    <a:tc>
                      <a:txBody>
                        <a:bodyPr/>
                        <a:lstStyle/>
                        <a:p>
                          <a:pPr algn="ctr"/>
                          <a:r>
                            <a:rPr lang="en-US" dirty="0"/>
                            <a:t>4.14 ± 0.14</a:t>
                          </a:r>
                        </a:p>
                      </a:txBody>
                      <a:tcPr>
                        <a:noFill/>
                      </a:tcPr>
                    </a:tc>
                    <a:tc>
                      <a:txBody>
                        <a:bodyPr/>
                        <a:lstStyle/>
                        <a:p>
                          <a:pPr algn="ctr"/>
                          <a:r>
                            <a:rPr lang="en-US" dirty="0"/>
                            <a:t>5.98 ± 0.83</a:t>
                          </a:r>
                        </a:p>
                      </a:txBody>
                      <a:tcPr>
                        <a:noFill/>
                      </a:tcPr>
                    </a:tc>
                    <a:tc>
                      <a:txBody>
                        <a:bodyPr/>
                        <a:lstStyle/>
                        <a:p>
                          <a:pPr algn="ctr"/>
                          <a:r>
                            <a:rPr lang="en-US" dirty="0">
                              <a:solidFill>
                                <a:schemeClr val="accent5">
                                  <a:lumMod val="50000"/>
                                </a:schemeClr>
                              </a:solidFill>
                            </a:rPr>
                            <a:t>2.74 ± 3.45</a:t>
                          </a:r>
                        </a:p>
                      </a:txBody>
                      <a:tcPr>
                        <a:noFill/>
                      </a:tcPr>
                    </a:tc>
                    <a:extLst>
                      <a:ext uri="{0D108BD9-81ED-4DB2-BD59-A6C34878D82A}">
                        <a16:rowId xmlns:a16="http://schemas.microsoft.com/office/drawing/2014/main" val="4222511402"/>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7196F0C7-9987-C0A7-0004-FB33E1CE7F74}"/>
                  </a:ext>
                </a:extLst>
              </p:cNvPr>
              <p:cNvGraphicFramePr>
                <a:graphicFrameLocks noGrp="1"/>
              </p:cNvGraphicFramePr>
              <p:nvPr>
                <p:extLst>
                  <p:ext uri="{D42A27DB-BD31-4B8C-83A1-F6EECF244321}">
                    <p14:modId xmlns:p14="http://schemas.microsoft.com/office/powerpoint/2010/main" val="2779037259"/>
                  </p:ext>
                </p:extLst>
              </p:nvPr>
            </p:nvGraphicFramePr>
            <p:xfrm>
              <a:off x="9149045" y="7908484"/>
              <a:ext cx="15191682" cy="2103120"/>
            </p:xfrm>
            <a:graphic>
              <a:graphicData uri="http://schemas.openxmlformats.org/drawingml/2006/table">
                <a:tbl>
                  <a:tblPr firstRow="1" bandRow="1">
                    <a:tableStyleId>{5940675A-B579-460E-94D1-54222C63F5DA}</a:tableStyleId>
                  </a:tblPr>
                  <a:tblGrid>
                    <a:gridCol w="2145779">
                      <a:extLst>
                        <a:ext uri="{9D8B030D-6E8A-4147-A177-3AD203B41FA5}">
                          <a16:colId xmlns:a16="http://schemas.microsoft.com/office/drawing/2014/main" val="1133947874"/>
                        </a:ext>
                      </a:extLst>
                    </a:gridCol>
                    <a:gridCol w="4889455">
                      <a:extLst>
                        <a:ext uri="{9D8B030D-6E8A-4147-A177-3AD203B41FA5}">
                          <a16:colId xmlns:a16="http://schemas.microsoft.com/office/drawing/2014/main" val="3998987288"/>
                        </a:ext>
                      </a:extLst>
                    </a:gridCol>
                    <a:gridCol w="4133088">
                      <a:extLst>
                        <a:ext uri="{9D8B030D-6E8A-4147-A177-3AD203B41FA5}">
                          <a16:colId xmlns:a16="http://schemas.microsoft.com/office/drawing/2014/main" val="3329836917"/>
                        </a:ext>
                      </a:extLst>
                    </a:gridCol>
                    <a:gridCol w="4023360">
                      <a:extLst>
                        <a:ext uri="{9D8B030D-6E8A-4147-A177-3AD203B41FA5}">
                          <a16:colId xmlns:a16="http://schemas.microsoft.com/office/drawing/2014/main" val="2910439775"/>
                        </a:ext>
                      </a:extLst>
                    </a:gridCol>
                  </a:tblGrid>
                  <a:tr h="183298">
                    <a:tc>
                      <a:txBody>
                        <a:bodyPr/>
                        <a:lstStyle/>
                        <a:p>
                          <a:pPr algn="ctr"/>
                          <a:r>
                            <a:rPr lang="en-US" dirty="0"/>
                            <a:t>Method</a:t>
                          </a:r>
                        </a:p>
                      </a:txBody>
                      <a:tcPr>
                        <a:solidFill>
                          <a:schemeClr val="bg1">
                            <a:lumMod val="75000"/>
                          </a:schemeClr>
                        </a:solidFill>
                      </a:tcPr>
                    </a:tc>
                    <a:tc>
                      <a:txBody>
                        <a:bodyPr/>
                        <a:lstStyle/>
                        <a:p>
                          <a:pPr algn="ctr"/>
                          <a:r>
                            <a:rPr lang="en-US" dirty="0"/>
                            <a:t>Flux(10E-10 to 10E-6)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a14:m>
                          <a:endParaRPr lang="en-US" dirty="0"/>
                        </a:p>
                      </a:txBody>
                      <a:tcPr>
                        <a:solidFill>
                          <a:schemeClr val="bg1">
                            <a:lumMod val="75000"/>
                          </a:schemeClr>
                        </a:solidFill>
                      </a:tcPr>
                    </a:tc>
                    <a:tc>
                      <a:txBody>
                        <a:bodyPr/>
                        <a:lstStyle/>
                        <a:p>
                          <a:pPr algn="ctr"/>
                          <a:r>
                            <a:rPr lang="en-US" dirty="0"/>
                            <a:t>Flux(10E-6 to</a:t>
                          </a:r>
                          <a:r>
                            <a:rPr lang="en-US" baseline="0" dirty="0"/>
                            <a:t> </a:t>
                          </a:r>
                          <a:r>
                            <a:rPr lang="en-US" dirty="0"/>
                            <a:t>0.1)</a:t>
                          </a:r>
                          <a:br>
                            <a:rPr lang="en-US" dirty="0"/>
                          </a:b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m:oMathPara>
                          </a14:m>
                          <a:endParaRPr lang="en-US" dirty="0"/>
                        </a:p>
                      </a:txBody>
                      <a:tcPr>
                        <a:solidFill>
                          <a:schemeClr val="bg1">
                            <a:lumMod val="75000"/>
                          </a:schemeClr>
                        </a:solidFill>
                      </a:tcPr>
                    </a:tc>
                    <a:tc>
                      <a:txBody>
                        <a:bodyPr/>
                        <a:lstStyle/>
                        <a:p>
                          <a:pPr algn="ctr"/>
                          <a:r>
                            <a:rPr lang="en-US" dirty="0"/>
                            <a:t>Flux(0.1 to 11)</a:t>
                          </a:r>
                          <a:br>
                            <a:rPr lang="en-US" dirty="0"/>
                          </a:b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𝑛</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m:oMathPara>
                          </a14:m>
                          <a:endParaRPr lang="en-US" dirty="0"/>
                        </a:p>
                      </a:txBody>
                      <a:tcPr>
                        <a:solidFill>
                          <a:schemeClr val="bg1">
                            <a:lumMod val="75000"/>
                          </a:schemeClr>
                        </a:solidFill>
                      </a:tcPr>
                    </a:tc>
                    <a:extLst>
                      <a:ext uri="{0D108BD9-81ED-4DB2-BD59-A6C34878D82A}">
                        <a16:rowId xmlns:a16="http://schemas.microsoft.com/office/drawing/2014/main" val="2737605808"/>
                      </a:ext>
                    </a:extLst>
                  </a:tr>
                  <a:tr h="370840">
                    <a:tc>
                      <a:txBody>
                        <a:bodyPr/>
                        <a:lstStyle/>
                        <a:p>
                          <a:pPr algn="ctr"/>
                          <a:r>
                            <a:rPr lang="en-US" dirty="0"/>
                            <a:t>LU </a:t>
                          </a:r>
                        </a:p>
                      </a:txBody>
                      <a:tcPr>
                        <a:noFill/>
                      </a:tcPr>
                    </a:tc>
                    <a:tc>
                      <a:txBody>
                        <a:bodyPr/>
                        <a:lstStyle/>
                        <a:p>
                          <a:pPr algn="ctr"/>
                          <a:r>
                            <a:rPr lang="en-US" dirty="0"/>
                            <a:t>4.13 ± 0.14</a:t>
                          </a:r>
                        </a:p>
                      </a:txBody>
                      <a:tcPr>
                        <a:noFill/>
                      </a:tcPr>
                    </a:tc>
                    <a:tc>
                      <a:txBody>
                        <a:bodyPr/>
                        <a:lstStyle/>
                        <a:p>
                          <a:pPr algn="ctr"/>
                          <a:r>
                            <a:rPr lang="en-US" dirty="0"/>
                            <a:t>6.14 ± 0.45</a:t>
                          </a:r>
                        </a:p>
                      </a:txBody>
                      <a:tcPr>
                        <a:noFill/>
                      </a:tcPr>
                    </a:tc>
                    <a:tc>
                      <a:txBody>
                        <a:bodyPr/>
                        <a:lstStyle/>
                        <a:p>
                          <a:pPr algn="ctr"/>
                          <a:r>
                            <a:rPr lang="en-US" dirty="0"/>
                            <a:t>2.85 ± 0.56</a:t>
                          </a:r>
                        </a:p>
                      </a:txBody>
                      <a:tcPr>
                        <a:noFill/>
                      </a:tcPr>
                    </a:tc>
                    <a:extLst>
                      <a:ext uri="{0D108BD9-81ED-4DB2-BD59-A6C34878D82A}">
                        <a16:rowId xmlns:a16="http://schemas.microsoft.com/office/drawing/2014/main" val="4222511402"/>
                      </a:ext>
                    </a:extLst>
                  </a:tr>
                </a:tbl>
              </a:graphicData>
            </a:graphic>
          </p:graphicFrame>
        </mc:Choice>
        <mc:Fallback>
          <p:graphicFrame>
            <p:nvGraphicFramePr>
              <p:cNvPr id="9" name="Table 8">
                <a:extLst>
                  <a:ext uri="{FF2B5EF4-FFF2-40B4-BE49-F238E27FC236}">
                    <a16:creationId xmlns:a16="http://schemas.microsoft.com/office/drawing/2014/main" id="{7196F0C7-9987-C0A7-0004-FB33E1CE7F74}"/>
                  </a:ext>
                </a:extLst>
              </p:cNvPr>
              <p:cNvGraphicFramePr>
                <a:graphicFrameLocks noGrp="1"/>
              </p:cNvGraphicFramePr>
              <p:nvPr>
                <p:extLst>
                  <p:ext uri="{D42A27DB-BD31-4B8C-83A1-F6EECF244321}">
                    <p14:modId xmlns:p14="http://schemas.microsoft.com/office/powerpoint/2010/main" val="2779037259"/>
                  </p:ext>
                </p:extLst>
              </p:nvPr>
            </p:nvGraphicFramePr>
            <p:xfrm>
              <a:off x="9149045" y="7908484"/>
              <a:ext cx="15191682" cy="2103120"/>
            </p:xfrm>
            <a:graphic>
              <a:graphicData uri="http://schemas.openxmlformats.org/drawingml/2006/table">
                <a:tbl>
                  <a:tblPr firstRow="1" bandRow="1">
                    <a:tableStyleId>{5940675A-B579-460E-94D1-54222C63F5DA}</a:tableStyleId>
                  </a:tblPr>
                  <a:tblGrid>
                    <a:gridCol w="2145779">
                      <a:extLst>
                        <a:ext uri="{9D8B030D-6E8A-4147-A177-3AD203B41FA5}">
                          <a16:colId xmlns:a16="http://schemas.microsoft.com/office/drawing/2014/main" val="1133947874"/>
                        </a:ext>
                      </a:extLst>
                    </a:gridCol>
                    <a:gridCol w="4889455">
                      <a:extLst>
                        <a:ext uri="{9D8B030D-6E8A-4147-A177-3AD203B41FA5}">
                          <a16:colId xmlns:a16="http://schemas.microsoft.com/office/drawing/2014/main" val="3998987288"/>
                        </a:ext>
                      </a:extLst>
                    </a:gridCol>
                    <a:gridCol w="4133088">
                      <a:extLst>
                        <a:ext uri="{9D8B030D-6E8A-4147-A177-3AD203B41FA5}">
                          <a16:colId xmlns:a16="http://schemas.microsoft.com/office/drawing/2014/main" val="3329836917"/>
                        </a:ext>
                      </a:extLst>
                    </a:gridCol>
                    <a:gridCol w="4023360">
                      <a:extLst>
                        <a:ext uri="{9D8B030D-6E8A-4147-A177-3AD203B41FA5}">
                          <a16:colId xmlns:a16="http://schemas.microsoft.com/office/drawing/2014/main" val="2910439775"/>
                        </a:ext>
                      </a:extLst>
                    </a:gridCol>
                  </a:tblGrid>
                  <a:tr h="1371600">
                    <a:tc>
                      <a:txBody>
                        <a:bodyPr/>
                        <a:lstStyle/>
                        <a:p>
                          <a:pPr algn="ctr"/>
                          <a:r>
                            <a:rPr lang="en-US" dirty="0"/>
                            <a:t>Method</a:t>
                          </a:r>
                        </a:p>
                      </a:txBody>
                      <a:tcPr>
                        <a:solidFill>
                          <a:schemeClr val="bg1">
                            <a:lumMod val="75000"/>
                          </a:schemeClr>
                        </a:solidFill>
                      </a:tcPr>
                    </a:tc>
                    <a:tc>
                      <a:txBody>
                        <a:bodyPr/>
                        <a:lstStyle/>
                        <a:p>
                          <a:endParaRPr lang="en-US"/>
                        </a:p>
                      </a:txBody>
                      <a:tcPr>
                        <a:blipFill>
                          <a:blip r:embed="rId6"/>
                          <a:stretch>
                            <a:fillRect l="-43960" t="-8407" r="-166874" b="-73451"/>
                          </a:stretch>
                        </a:blipFill>
                      </a:tcPr>
                    </a:tc>
                    <a:tc>
                      <a:txBody>
                        <a:bodyPr/>
                        <a:lstStyle/>
                        <a:p>
                          <a:endParaRPr lang="en-US"/>
                        </a:p>
                      </a:txBody>
                      <a:tcPr>
                        <a:blipFill>
                          <a:blip r:embed="rId6"/>
                          <a:stretch>
                            <a:fillRect l="-170501" t="-8407" r="-97640" b="-73451"/>
                          </a:stretch>
                        </a:blipFill>
                      </a:tcPr>
                    </a:tc>
                    <a:tc>
                      <a:txBody>
                        <a:bodyPr/>
                        <a:lstStyle/>
                        <a:p>
                          <a:endParaRPr lang="en-US"/>
                        </a:p>
                      </a:txBody>
                      <a:tcPr>
                        <a:blipFill>
                          <a:blip r:embed="rId6"/>
                          <a:stretch>
                            <a:fillRect l="-277879" t="-8407" r="-303" b="-73451"/>
                          </a:stretch>
                        </a:blipFill>
                      </a:tcPr>
                    </a:tc>
                    <a:extLst>
                      <a:ext uri="{0D108BD9-81ED-4DB2-BD59-A6C34878D82A}">
                        <a16:rowId xmlns:a16="http://schemas.microsoft.com/office/drawing/2014/main" val="2737605808"/>
                      </a:ext>
                    </a:extLst>
                  </a:tr>
                  <a:tr h="731520">
                    <a:tc>
                      <a:txBody>
                        <a:bodyPr/>
                        <a:lstStyle/>
                        <a:p>
                          <a:pPr algn="ctr"/>
                          <a:r>
                            <a:rPr lang="en-US" dirty="0"/>
                            <a:t>LU </a:t>
                          </a:r>
                        </a:p>
                      </a:txBody>
                      <a:tcPr>
                        <a:noFill/>
                      </a:tcPr>
                    </a:tc>
                    <a:tc>
                      <a:txBody>
                        <a:bodyPr/>
                        <a:lstStyle/>
                        <a:p>
                          <a:pPr algn="ctr"/>
                          <a:r>
                            <a:rPr lang="en-US" dirty="0"/>
                            <a:t>4.13 ± 0.14</a:t>
                          </a:r>
                        </a:p>
                      </a:txBody>
                      <a:tcPr>
                        <a:noFill/>
                      </a:tcPr>
                    </a:tc>
                    <a:tc>
                      <a:txBody>
                        <a:bodyPr/>
                        <a:lstStyle/>
                        <a:p>
                          <a:pPr algn="ctr"/>
                          <a:r>
                            <a:rPr lang="en-US" dirty="0"/>
                            <a:t>6.14 ± 0.45</a:t>
                          </a:r>
                        </a:p>
                      </a:txBody>
                      <a:tcPr>
                        <a:noFill/>
                      </a:tcPr>
                    </a:tc>
                    <a:tc>
                      <a:txBody>
                        <a:bodyPr/>
                        <a:lstStyle/>
                        <a:p>
                          <a:pPr algn="ctr"/>
                          <a:r>
                            <a:rPr lang="en-US" dirty="0"/>
                            <a:t>2.85 ± 0.56</a:t>
                          </a:r>
                        </a:p>
                      </a:txBody>
                      <a:tcPr>
                        <a:noFill/>
                      </a:tcPr>
                    </a:tc>
                    <a:extLst>
                      <a:ext uri="{0D108BD9-81ED-4DB2-BD59-A6C34878D82A}">
                        <a16:rowId xmlns:a16="http://schemas.microsoft.com/office/drawing/2014/main" val="4222511402"/>
                      </a:ext>
                    </a:extLst>
                  </a:tr>
                </a:tbl>
              </a:graphicData>
            </a:graphic>
          </p:graphicFrame>
        </mc:Fallback>
      </mc:AlternateContent>
      <p:cxnSp>
        <p:nvCxnSpPr>
          <p:cNvPr id="10" name="Connector: Elbow 9">
            <a:extLst>
              <a:ext uri="{FF2B5EF4-FFF2-40B4-BE49-F238E27FC236}">
                <a16:creationId xmlns:a16="http://schemas.microsoft.com/office/drawing/2014/main" id="{54DB8BB7-6708-A697-FCB1-E631B8158F6A}"/>
              </a:ext>
            </a:extLst>
          </p:cNvPr>
          <p:cNvCxnSpPr>
            <a:cxnSpLocks/>
          </p:cNvCxnSpPr>
          <p:nvPr/>
        </p:nvCxnSpPr>
        <p:spPr>
          <a:xfrm rot="16200000" flipH="1">
            <a:off x="6745862" y="5418755"/>
            <a:ext cx="2591232" cy="2388223"/>
          </a:xfrm>
          <a:prstGeom prst="bentConnector3">
            <a:avLst>
              <a:gd name="adj1" fmla="val 17994"/>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Connector: Elbow 23">
            <a:extLst>
              <a:ext uri="{FF2B5EF4-FFF2-40B4-BE49-F238E27FC236}">
                <a16:creationId xmlns:a16="http://schemas.microsoft.com/office/drawing/2014/main" id="{D62128FC-601D-9186-914C-824AC8A3C95C}"/>
              </a:ext>
            </a:extLst>
          </p:cNvPr>
          <p:cNvCxnSpPr>
            <a:cxnSpLocks/>
          </p:cNvCxnSpPr>
          <p:nvPr/>
        </p:nvCxnSpPr>
        <p:spPr>
          <a:xfrm>
            <a:off x="8699689" y="2988483"/>
            <a:ext cx="675049" cy="621492"/>
          </a:xfrm>
          <a:prstGeom prst="bentConnector3">
            <a:avLst>
              <a:gd name="adj1" fmla="val 50000"/>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1175927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BD367-C6C9-8C34-F1A7-4DBF14449117}"/>
              </a:ext>
            </a:extLst>
          </p:cNvPr>
          <p:cNvSpPr>
            <a:spLocks noGrp="1"/>
          </p:cNvSpPr>
          <p:nvPr>
            <p:ph type="sldNum" sz="quarter" idx="2"/>
          </p:nvPr>
        </p:nvSpPr>
        <p:spPr/>
        <p:txBody>
          <a:bodyPr/>
          <a:lstStyle/>
          <a:p>
            <a:fld id="{86CB4B4D-7CA3-9044-876B-883B54F8677D}" type="slidenum">
              <a:rPr lang="en-US" smtClean="0"/>
              <a:t>16</a:t>
            </a:fld>
            <a:endParaRPr lang="en-US" dirty="0"/>
          </a:p>
        </p:txBody>
      </p:sp>
      <p:pic>
        <p:nvPicPr>
          <p:cNvPr id="3" name="Google Shape;74;p4" descr="A graph of energy and energy&#10;&#10;AI-generated content may be incorrect.">
            <a:extLst>
              <a:ext uri="{FF2B5EF4-FFF2-40B4-BE49-F238E27FC236}">
                <a16:creationId xmlns:a16="http://schemas.microsoft.com/office/drawing/2014/main" id="{DDC28BE7-69C8-6083-994C-FF762BBB7DC4}"/>
              </a:ext>
            </a:extLst>
          </p:cNvPr>
          <p:cNvPicPr preferRelativeResize="0"/>
          <p:nvPr/>
        </p:nvPicPr>
        <p:blipFill rotWithShape="1">
          <a:blip r:embed="rId3">
            <a:alphaModFix/>
          </a:blip>
          <a:srcRect/>
          <a:stretch/>
        </p:blipFill>
        <p:spPr>
          <a:xfrm>
            <a:off x="13234416" y="2250826"/>
            <a:ext cx="11149584" cy="7606832"/>
          </a:xfrm>
          <a:prstGeom prst="rect">
            <a:avLst/>
          </a:prstGeom>
          <a:noFill/>
          <a:ln>
            <a:noFill/>
          </a:ln>
        </p:spPr>
      </p:pic>
      <p:sp>
        <p:nvSpPr>
          <p:cNvPr id="4" name="Google Shape;76;p4">
            <a:extLst>
              <a:ext uri="{FF2B5EF4-FFF2-40B4-BE49-F238E27FC236}">
                <a16:creationId xmlns:a16="http://schemas.microsoft.com/office/drawing/2014/main" id="{BE194400-FB90-6C84-F682-E2D10E719BA7}"/>
              </a:ext>
            </a:extLst>
          </p:cNvPr>
          <p:cNvSpPr txBox="1"/>
          <p:nvPr/>
        </p:nvSpPr>
        <p:spPr>
          <a:xfrm>
            <a:off x="14910867" y="9857658"/>
            <a:ext cx="8551494" cy="735176"/>
          </a:xfrm>
          <a:prstGeom prst="rect">
            <a:avLst/>
          </a:prstGeom>
          <a:noFill/>
          <a:ln>
            <a:noFill/>
          </a:ln>
        </p:spPr>
        <p:txBody>
          <a:bodyPr spcFirstLastPara="1" wrap="square" lIns="71425" tIns="71425" rIns="71425" bIns="7142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Clr>
                <a:schemeClr val="lt1"/>
              </a:buClr>
              <a:buSzPts val="3200"/>
              <a:buFont typeface="Arial"/>
              <a:buNone/>
            </a:pPr>
            <a:r>
              <a:rPr lang="en-US" sz="3200" b="0" i="0" u="none" strike="noStrike" cap="none" dirty="0">
                <a:solidFill>
                  <a:schemeClr val="tx1"/>
                </a:solidFill>
                <a:latin typeface="Arial"/>
                <a:ea typeface="Arial"/>
                <a:cs typeface="Arial"/>
                <a:sym typeface="Arial"/>
              </a:rPr>
              <a:t>Fig: </a:t>
            </a:r>
            <a:r>
              <a:rPr lang="en-US" sz="3200" dirty="0">
                <a:solidFill>
                  <a:schemeClr val="tx1"/>
                </a:solidFill>
              </a:rPr>
              <a:t>First</a:t>
            </a:r>
            <a:r>
              <a:rPr lang="en-US" sz="3200" b="0" i="0" u="none" strike="noStrike" cap="none" dirty="0">
                <a:solidFill>
                  <a:schemeClr val="tx1"/>
                </a:solidFill>
                <a:latin typeface="Arial"/>
                <a:ea typeface="Arial"/>
                <a:cs typeface="Arial"/>
                <a:sym typeface="Arial"/>
              </a:rPr>
              <a:t> fast neutron response value plot</a:t>
            </a:r>
            <a:endParaRPr sz="3200" b="0" i="0" u="none" strike="noStrike" cap="none" dirty="0">
              <a:solidFill>
                <a:schemeClr val="tx1"/>
              </a:solidFill>
              <a:latin typeface="Arial"/>
              <a:ea typeface="Arial"/>
              <a:cs typeface="Arial"/>
              <a:sym typeface="Arial"/>
            </a:endParaRPr>
          </a:p>
        </p:txBody>
      </p:sp>
      <p:sp>
        <p:nvSpPr>
          <p:cNvPr id="5" name="TextBox 4">
            <a:extLst>
              <a:ext uri="{FF2B5EF4-FFF2-40B4-BE49-F238E27FC236}">
                <a16:creationId xmlns:a16="http://schemas.microsoft.com/office/drawing/2014/main" id="{8A911B84-DD4D-D846-8C04-CD04CBE4934A}"/>
              </a:ext>
            </a:extLst>
          </p:cNvPr>
          <p:cNvSpPr txBox="1"/>
          <p:nvPr/>
        </p:nvSpPr>
        <p:spPr>
          <a:xfrm>
            <a:off x="3817543" y="9857658"/>
            <a:ext cx="5655591"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600" dirty="0">
                <a:solidFill>
                  <a:schemeClr val="tx1"/>
                </a:solidFill>
              </a:rPr>
              <a:t>Fig: Triple NCD response</a:t>
            </a:r>
            <a:endParaRPr kumimoji="0" lang="en-US" sz="36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pic>
        <p:nvPicPr>
          <p:cNvPr id="6" name="Picture 5" descr="A graph of energy and energy&#10;&#10;AI-generated content may be incorrect.">
            <a:extLst>
              <a:ext uri="{FF2B5EF4-FFF2-40B4-BE49-F238E27FC236}">
                <a16:creationId xmlns:a16="http://schemas.microsoft.com/office/drawing/2014/main" id="{CF430677-4C50-0775-1F32-0CA3BA0B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48" y="2428783"/>
            <a:ext cx="12407668" cy="7123508"/>
          </a:xfrm>
          <a:prstGeom prst="rect">
            <a:avLst/>
          </a:prstGeom>
          <a:ln>
            <a:solidFill>
              <a:schemeClr val="tx1"/>
            </a:solidFill>
          </a:ln>
        </p:spPr>
      </p:pic>
      <p:sp>
        <p:nvSpPr>
          <p:cNvPr id="7" name="Title 2">
            <a:extLst>
              <a:ext uri="{FF2B5EF4-FFF2-40B4-BE49-F238E27FC236}">
                <a16:creationId xmlns:a16="http://schemas.microsoft.com/office/drawing/2014/main" id="{D370449D-9557-4A62-B9BF-F1F429F0F7A9}"/>
              </a:ext>
            </a:extLst>
          </p:cNvPr>
          <p:cNvSpPr txBox="1">
            <a:spLocks/>
          </p:cNvSpPr>
          <p:nvPr/>
        </p:nvSpPr>
        <p:spPr>
          <a:xfrm>
            <a:off x="139148" y="191635"/>
            <a:ext cx="24603075"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800" dirty="0"/>
              <a:t>Preliminary / Older Simulations Plots:</a:t>
            </a:r>
            <a:endParaRPr lang="en-US" sz="8600" b="1" dirty="0">
              <a:solidFill>
                <a:schemeClr val="accent1">
                  <a:lumMod val="75000"/>
                </a:schemeClr>
              </a:solidFill>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1C05BAE-CDBF-00F9-9D70-6D5382CA5015}"/>
                  </a:ext>
                </a:extLst>
              </p:cNvPr>
              <p:cNvSpPr txBox="1"/>
              <p:nvPr/>
            </p:nvSpPr>
            <p:spPr>
              <a:xfrm>
                <a:off x="139148" y="11175840"/>
                <a:ext cx="24244852" cy="17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4400" dirty="0">
                    <a:sym typeface="Wingdings" panose="05000000000000000000" pitchFamily="2" charset="2"/>
                  </a:rPr>
                  <a:t></a:t>
                </a:r>
                <a14:m>
                  <m:oMath xmlns:m="http://schemas.openxmlformats.org/officeDocument/2006/math">
                    <m:r>
                      <a:rPr lang="en-US" sz="4400" b="0" i="1" smtClean="0">
                        <a:latin typeface="Cambria Math" panose="02040503050406030204" pitchFamily="18" charset="0"/>
                        <a:sym typeface="Wingdings" panose="05000000000000000000" pitchFamily="2" charset="2"/>
                      </a:rPr>
                      <m:t>𝜅</m:t>
                    </m:r>
                    <m:d>
                      <m:dPr>
                        <m:ctrlPr>
                          <a:rPr lang="en-US" sz="4400" b="0" i="1" smtClean="0">
                            <a:latin typeface="Cambria Math" panose="02040503050406030204" pitchFamily="18" charset="0"/>
                            <a:sym typeface="Wingdings" panose="05000000000000000000" pitchFamily="2" charset="2"/>
                          </a:rPr>
                        </m:ctrlPr>
                      </m:dPr>
                      <m:e>
                        <m:r>
                          <a:rPr lang="en-US" sz="4400" b="0" i="1" smtClean="0">
                            <a:latin typeface="Cambria Math" panose="02040503050406030204" pitchFamily="18" charset="0"/>
                            <a:sym typeface="Wingdings" panose="05000000000000000000" pitchFamily="2" charset="2"/>
                          </a:rPr>
                          <m:t>𝑅</m:t>
                        </m:r>
                      </m:e>
                    </m:d>
                  </m:oMath>
                </a14:m>
                <a:r>
                  <a:rPr lang="en-US" sz="4400" dirty="0">
                    <a:sym typeface="Wingdings" panose="05000000000000000000" pitchFamily="2" charset="2"/>
                  </a:rPr>
                  <a:t> is measure of correlated system:</a:t>
                </a:r>
                <a:br>
                  <a:rPr lang="en-US" sz="4400" dirty="0">
                    <a:sym typeface="Wingdings" panose="05000000000000000000" pitchFamily="2" charset="2"/>
                  </a:rPr>
                </a:br>
                <a:r>
                  <a:rPr lang="en-US" sz="4400" dirty="0">
                    <a:sym typeface="Wingdings" panose="05000000000000000000" pitchFamily="2" charset="2"/>
                  </a:rPr>
                  <a:t>	-- Two variables with same neutron sensitivity are not independent! </a:t>
                </a:r>
                <a:endParaRPr kumimoji="0" lang="en-US" sz="4400" b="0" i="0" u="none" strike="noStrike" cap="none" spc="0" normalizeH="0" baseline="0" dirty="0">
                  <a:ln>
                    <a:noFill/>
                  </a:ln>
                  <a:solidFill>
                    <a:srgbClr val="000000"/>
                  </a:solidFill>
                  <a:effectLst/>
                  <a:uFillTx/>
                  <a:sym typeface="Muli Regular"/>
                </a:endParaRPr>
              </a:p>
            </p:txBody>
          </p:sp>
        </mc:Choice>
        <mc:Fallback>
          <p:sp>
            <p:nvSpPr>
              <p:cNvPr id="8" name="TextBox 7">
                <a:extLst>
                  <a:ext uri="{FF2B5EF4-FFF2-40B4-BE49-F238E27FC236}">
                    <a16:creationId xmlns:a16="http://schemas.microsoft.com/office/drawing/2014/main" id="{91C05BAE-CDBF-00F9-9D70-6D5382CA5015}"/>
                  </a:ext>
                </a:extLst>
              </p:cNvPr>
              <p:cNvSpPr txBox="1">
                <a:spLocks noRot="1" noChangeAspect="1" noMove="1" noResize="1" noEditPoints="1" noAdjustHandles="1" noChangeArrowheads="1" noChangeShapeType="1" noTextEdit="1"/>
              </p:cNvSpPr>
              <p:nvPr/>
            </p:nvSpPr>
            <p:spPr>
              <a:xfrm>
                <a:off x="139148" y="11175840"/>
                <a:ext cx="24244852" cy="1769330"/>
              </a:xfrm>
              <a:prstGeom prst="rect">
                <a:avLst/>
              </a:prstGeom>
              <a:blipFill>
                <a:blip r:embed="rId5"/>
                <a:stretch>
                  <a:fillRect l="-1106" t="-2062" b="-11340"/>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4054860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91CF28A-6651-9692-0021-B5EBAFA8782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B27F84-8F40-CC2E-D523-52BCE7F389A3}"/>
              </a:ext>
            </a:extLst>
          </p:cNvPr>
          <p:cNvSpPr>
            <a:spLocks noGrp="1"/>
          </p:cNvSpPr>
          <p:nvPr>
            <p:ph type="sldNum" sz="quarter" idx="2"/>
          </p:nvPr>
        </p:nvSpPr>
        <p:spPr/>
        <p:txBody>
          <a:bodyPr/>
          <a:lstStyle/>
          <a:p>
            <a:fld id="{86CB4B4D-7CA3-9044-876B-883B54F8677D}" type="slidenum">
              <a:rPr lang="en-US" smtClean="0"/>
              <a:t>17</a:t>
            </a:fld>
            <a:endParaRPr lang="en-US" dirty="0"/>
          </a:p>
        </p:txBody>
      </p:sp>
      <p:sp>
        <p:nvSpPr>
          <p:cNvPr id="8" name="Title 2">
            <a:extLst>
              <a:ext uri="{FF2B5EF4-FFF2-40B4-BE49-F238E27FC236}">
                <a16:creationId xmlns:a16="http://schemas.microsoft.com/office/drawing/2014/main" id="{9552F574-F3CB-9C49-8D2A-0037B1C35868}"/>
              </a:ext>
            </a:extLst>
          </p:cNvPr>
          <p:cNvSpPr txBox="1">
            <a:spLocks/>
          </p:cNvSpPr>
          <p:nvPr/>
        </p:nvSpPr>
        <p:spPr>
          <a:xfrm>
            <a:off x="520993" y="68495"/>
            <a:ext cx="24603075"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800" b="1" dirty="0">
                <a:solidFill>
                  <a:schemeClr val="accent1">
                    <a:lumMod val="75000"/>
                  </a:schemeClr>
                </a:solidFill>
              </a:rPr>
              <a:t>Comparison between two binning techniques:</a:t>
            </a: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98CE1B92-6E2A-D3F5-32A9-4478402650A7}"/>
                  </a:ext>
                </a:extLst>
              </p:cNvPr>
              <p:cNvGraphicFramePr>
                <a:graphicFrameLocks noGrp="1"/>
              </p:cNvGraphicFramePr>
              <p:nvPr>
                <p:extLst>
                  <p:ext uri="{D42A27DB-BD31-4B8C-83A1-F6EECF244321}">
                    <p14:modId xmlns:p14="http://schemas.microsoft.com/office/powerpoint/2010/main" val="1892954900"/>
                  </p:ext>
                </p:extLst>
              </p:nvPr>
            </p:nvGraphicFramePr>
            <p:xfrm>
              <a:off x="148854" y="2491138"/>
              <a:ext cx="23795667" cy="4099103"/>
            </p:xfrm>
            <a:graphic>
              <a:graphicData uri="http://schemas.openxmlformats.org/drawingml/2006/table">
                <a:tbl>
                  <a:tblPr/>
                  <a:tblGrid>
                    <a:gridCol w="2982930">
                      <a:extLst>
                        <a:ext uri="{9D8B030D-6E8A-4147-A177-3AD203B41FA5}">
                          <a16:colId xmlns:a16="http://schemas.microsoft.com/office/drawing/2014/main" val="1894290593"/>
                        </a:ext>
                      </a:extLst>
                    </a:gridCol>
                    <a:gridCol w="6779737">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5">
                      <a:extLst>
                        <a:ext uri="{9D8B030D-6E8A-4147-A177-3AD203B41FA5}">
                          <a16:colId xmlns:a16="http://schemas.microsoft.com/office/drawing/2014/main" val="941331674"/>
                        </a:ext>
                      </a:extLst>
                    </a:gridCol>
                    <a:gridCol w="4313487">
                      <a:extLst>
                        <a:ext uri="{9D8B030D-6E8A-4147-A177-3AD203B41FA5}">
                          <a16:colId xmlns:a16="http://schemas.microsoft.com/office/drawing/2014/main" val="2573812391"/>
                        </a:ext>
                      </a:extLst>
                    </a:gridCol>
                  </a:tblGrid>
                  <a:tr h="1521794">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Thermal</a:t>
                          </a:r>
                          <a:br>
                            <a:rPr lang="en-US" sz="3600" b="1" dirty="0">
                              <a:effectLst/>
                              <a:latin typeface="Google Sans Text"/>
                            </a:rPr>
                          </a:br>
                          <a:r>
                            <a:rPr lang="en-US" sz="3600" b="1" dirty="0">
                              <a:effectLst/>
                              <a:latin typeface="Google Sans Text"/>
                            </a:rPr>
                            <a:t> (10E−10 to 10E-7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Intermediate</a:t>
                          </a:r>
                          <a:br>
                            <a:rPr lang="en-US" sz="3600" b="1" dirty="0">
                              <a:effectLst/>
                              <a:latin typeface="Google Sans Text"/>
                            </a:rPr>
                          </a:br>
                          <a:r>
                            <a:rPr lang="en-US" sz="3600" b="1" dirty="0">
                              <a:effectLst/>
                              <a:latin typeface="Google Sans Text"/>
                            </a:rPr>
                            <a:t>(10E-7 to 0.1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Fast</a:t>
                          </a:r>
                          <a:br>
                            <a:rPr lang="en-US" sz="3600" b="1" dirty="0">
                              <a:effectLst/>
                              <a:latin typeface="Google Sans Text"/>
                            </a:rPr>
                          </a:br>
                          <a:r>
                            <a:rPr lang="en-US" sz="3600" b="1" dirty="0">
                              <a:effectLst/>
                              <a:latin typeface="Google Sans Text"/>
                            </a:rPr>
                            <a:t>(0.1 to 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Total Flux </a:t>
                          </a:r>
                          <a:br>
                            <a:rPr lang="en-US" sz="3600" b="1" dirty="0">
                              <a:effectLst/>
                              <a:latin typeface="Google Sans Text"/>
                            </a:rPr>
                          </a:br>
                          <a:r>
                            <a:rPr lang="en-US" sz="3600" b="1" dirty="0">
                              <a:effectLst/>
                              <a:latin typeface="Google Sans Text"/>
                            </a:rPr>
                            <a:t>(0–11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44090024"/>
                      </a:ext>
                    </a:extLst>
                  </a:tr>
                  <a:tr h="1012143">
                    <a:tc>
                      <a:txBody>
                        <a:bodyPr/>
                        <a:lstStyle/>
                        <a:p>
                          <a:pPr algn="ctr">
                            <a:buNone/>
                          </a:pPr>
                          <a:r>
                            <a:rPr lang="en-US" sz="3600" b="1" dirty="0">
                              <a:effectLst/>
                              <a:latin typeface="Google Sans Text"/>
                            </a:rPr>
                            <a:t>Direct 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5.896</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11.571</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19173">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2.550 </a:t>
                          </a:r>
                          <a:r>
                            <a:rPr lang="en-US" sz="3600" dirty="0"/>
                            <a:t>±</a:t>
                          </a:r>
                          <a:r>
                            <a:rPr lang="en-US" sz="3600" dirty="0">
                              <a:effectLst/>
                              <a:latin typeface="Google Sans Text"/>
                            </a:rPr>
                            <a:t> 0.158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5.899 </a:t>
                          </a:r>
                          <a:r>
                            <a:rPr lang="en-US" sz="3600" dirty="0"/>
                            <a:t>±</a:t>
                          </a:r>
                          <a:r>
                            <a:rPr lang="en-US" sz="3600" dirty="0">
                              <a:effectLst/>
                              <a:latin typeface="Google Sans Text"/>
                            </a:rPr>
                            <a:t> 0.313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3.121 </a:t>
                          </a:r>
                          <a:r>
                            <a:rPr lang="en-US" sz="3600" dirty="0"/>
                            <a:t>±</a:t>
                          </a:r>
                          <a:r>
                            <a:rPr lang="en-US" sz="3600" dirty="0">
                              <a:effectLst/>
                              <a:latin typeface="Google Sans Text"/>
                            </a:rPr>
                            <a:t> 0.153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11.570 </a:t>
                          </a:r>
                          <a:r>
                            <a:rPr lang="en-US" sz="3600" dirty="0"/>
                            <a:t>±</a:t>
                          </a:r>
                          <a:r>
                            <a:rPr lang="en-US" sz="3600" b="1" dirty="0">
                              <a:effectLst/>
                              <a:latin typeface="Google Sans Text"/>
                            </a:rPr>
                            <a:t> 0.383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564487">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2.553 </a:t>
                          </a:r>
                          <a:r>
                            <a:rPr lang="en-US" sz="3600" dirty="0"/>
                            <a:t>±</a:t>
                          </a:r>
                          <a:r>
                            <a:rPr lang="en-US" sz="3600" dirty="0">
                              <a:effectLst/>
                              <a:latin typeface="Google Sans Text"/>
                            </a:rPr>
                            <a:t> 0.158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5.890 </a:t>
                          </a:r>
                          <a:r>
                            <a:rPr lang="en-US" sz="3600" dirty="0"/>
                            <a:t>±</a:t>
                          </a:r>
                          <a:r>
                            <a:rPr lang="en-US" sz="3600" dirty="0">
                              <a:effectLst/>
                              <a:latin typeface="Google Sans Text"/>
                            </a:rPr>
                            <a:t> 0.309</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3.126 </a:t>
                          </a:r>
                          <a:r>
                            <a:rPr lang="en-US" sz="3600" dirty="0"/>
                            <a:t>±</a:t>
                          </a:r>
                          <a:r>
                            <a:rPr lang="en-US" sz="3600" dirty="0">
                              <a:effectLst/>
                              <a:latin typeface="Google Sans Text"/>
                            </a:rPr>
                            <a:t> 0.152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11.569 </a:t>
                          </a:r>
                          <a:r>
                            <a:rPr lang="en-US" sz="3600" dirty="0"/>
                            <a:t>±</a:t>
                          </a:r>
                          <a:r>
                            <a:rPr lang="en-US" sz="3600" b="1" dirty="0">
                              <a:effectLst/>
                              <a:latin typeface="Google Sans Text"/>
                            </a:rPr>
                            <a:t> 0.378</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Choice>
        <mc:Fallback>
          <p:graphicFrame>
            <p:nvGraphicFramePr>
              <p:cNvPr id="3" name="Table 2">
                <a:extLst>
                  <a:ext uri="{FF2B5EF4-FFF2-40B4-BE49-F238E27FC236}">
                    <a16:creationId xmlns:a16="http://schemas.microsoft.com/office/drawing/2014/main" id="{98CE1B92-6E2A-D3F5-32A9-4478402650A7}"/>
                  </a:ext>
                </a:extLst>
              </p:cNvPr>
              <p:cNvGraphicFramePr>
                <a:graphicFrameLocks noGrp="1"/>
              </p:cNvGraphicFramePr>
              <p:nvPr>
                <p:extLst>
                  <p:ext uri="{D42A27DB-BD31-4B8C-83A1-F6EECF244321}">
                    <p14:modId xmlns:p14="http://schemas.microsoft.com/office/powerpoint/2010/main" val="1892954900"/>
                  </p:ext>
                </p:extLst>
              </p:nvPr>
            </p:nvGraphicFramePr>
            <p:xfrm>
              <a:off x="148854" y="2491138"/>
              <a:ext cx="23795667" cy="4099103"/>
            </p:xfrm>
            <a:graphic>
              <a:graphicData uri="http://schemas.openxmlformats.org/drawingml/2006/table">
                <a:tbl>
                  <a:tblPr/>
                  <a:tblGrid>
                    <a:gridCol w="2982930">
                      <a:extLst>
                        <a:ext uri="{9D8B030D-6E8A-4147-A177-3AD203B41FA5}">
                          <a16:colId xmlns:a16="http://schemas.microsoft.com/office/drawing/2014/main" val="1894290593"/>
                        </a:ext>
                      </a:extLst>
                    </a:gridCol>
                    <a:gridCol w="6779737">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5">
                      <a:extLst>
                        <a:ext uri="{9D8B030D-6E8A-4147-A177-3AD203B41FA5}">
                          <a16:colId xmlns:a16="http://schemas.microsoft.com/office/drawing/2014/main" val="941331674"/>
                        </a:ext>
                      </a:extLst>
                    </a:gridCol>
                    <a:gridCol w="4313487">
                      <a:extLst>
                        <a:ext uri="{9D8B030D-6E8A-4147-A177-3AD203B41FA5}">
                          <a16:colId xmlns:a16="http://schemas.microsoft.com/office/drawing/2014/main" val="2573812391"/>
                        </a:ext>
                      </a:extLst>
                    </a:gridCol>
                  </a:tblGrid>
                  <a:tr h="1716914">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4025" t="-6383" r="-207008"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2991" t="-6383" r="-163014"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45265" t="-6383" r="-98886"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51554" t="-6383" r="-282" b="-153191"/>
                          </a:stretch>
                        </a:blipFill>
                      </a:tcPr>
                    </a:tc>
                    <a:extLst>
                      <a:ext uri="{0D108BD9-81ED-4DB2-BD59-A6C34878D82A}">
                        <a16:rowId xmlns:a16="http://schemas.microsoft.com/office/drawing/2014/main" val="3944090024"/>
                      </a:ext>
                    </a:extLst>
                  </a:tr>
                  <a:tr h="1155828">
                    <a:tc>
                      <a:txBody>
                        <a:bodyPr/>
                        <a:lstStyle/>
                        <a:p>
                          <a:pPr algn="ctr">
                            <a:buNone/>
                          </a:pPr>
                          <a:r>
                            <a:rPr lang="en-US" sz="3600" b="1" dirty="0">
                              <a:effectLst/>
                              <a:latin typeface="Google Sans Text"/>
                            </a:rPr>
                            <a:t>Direct 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5.896</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11.571</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19173">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2.550 </a:t>
                          </a:r>
                          <a:r>
                            <a:rPr lang="en-US" sz="3600" dirty="0"/>
                            <a:t>±</a:t>
                          </a:r>
                          <a:r>
                            <a:rPr lang="en-US" sz="3600" dirty="0">
                              <a:effectLst/>
                              <a:latin typeface="Google Sans Text"/>
                            </a:rPr>
                            <a:t> 0.158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5.899 </a:t>
                          </a:r>
                          <a:r>
                            <a:rPr lang="en-US" sz="3600" dirty="0"/>
                            <a:t>±</a:t>
                          </a:r>
                          <a:r>
                            <a:rPr lang="en-US" sz="3600" dirty="0">
                              <a:effectLst/>
                              <a:latin typeface="Google Sans Text"/>
                            </a:rPr>
                            <a:t> 0.313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3.121 </a:t>
                          </a:r>
                          <a:r>
                            <a:rPr lang="en-US" sz="3600" dirty="0"/>
                            <a:t>±</a:t>
                          </a:r>
                          <a:r>
                            <a:rPr lang="en-US" sz="3600" dirty="0">
                              <a:effectLst/>
                              <a:latin typeface="Google Sans Text"/>
                            </a:rPr>
                            <a:t> 0.153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11.570 </a:t>
                          </a:r>
                          <a:r>
                            <a:rPr lang="en-US" sz="3600" dirty="0"/>
                            <a:t>±</a:t>
                          </a:r>
                          <a:r>
                            <a:rPr lang="en-US" sz="3600" b="1" dirty="0">
                              <a:effectLst/>
                              <a:latin typeface="Google Sans Text"/>
                            </a:rPr>
                            <a:t> 0.383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607188">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2.553 </a:t>
                          </a:r>
                          <a:r>
                            <a:rPr lang="en-US" sz="3600" dirty="0"/>
                            <a:t>±</a:t>
                          </a:r>
                          <a:r>
                            <a:rPr lang="en-US" sz="3600" dirty="0">
                              <a:effectLst/>
                              <a:latin typeface="Google Sans Text"/>
                            </a:rPr>
                            <a:t> 0.158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5.890 </a:t>
                          </a:r>
                          <a:r>
                            <a:rPr lang="en-US" sz="3600" dirty="0"/>
                            <a:t>±</a:t>
                          </a:r>
                          <a:r>
                            <a:rPr lang="en-US" sz="3600" dirty="0">
                              <a:effectLst/>
                              <a:latin typeface="Google Sans Text"/>
                            </a:rPr>
                            <a:t> 0.309</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3.126 </a:t>
                          </a:r>
                          <a:r>
                            <a:rPr lang="en-US" sz="3600" dirty="0"/>
                            <a:t>±</a:t>
                          </a:r>
                          <a:r>
                            <a:rPr lang="en-US" sz="3600" dirty="0">
                              <a:effectLst/>
                              <a:latin typeface="Google Sans Text"/>
                            </a:rPr>
                            <a:t> 0.152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11.569 </a:t>
                          </a:r>
                          <a:r>
                            <a:rPr lang="en-US" sz="3600" dirty="0"/>
                            <a:t>±</a:t>
                          </a:r>
                          <a:r>
                            <a:rPr lang="en-US" sz="3600" b="1" dirty="0">
                              <a:effectLst/>
                              <a:latin typeface="Google Sans Text"/>
                            </a:rPr>
                            <a:t> 0.378</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Fallback>
      </mc:AlternateContent>
      <mc:AlternateContent xmlns:mc="http://schemas.openxmlformats.org/markup-compatibility/2006">
        <mc:Choice xmlns:a14="http://schemas.microsoft.com/office/drawing/2010/main" Requires="a14">
          <p:sp>
            <p:nvSpPr>
              <p:cNvPr id="4" name="Rectangle 1">
                <a:extLst>
                  <a:ext uri="{FF2B5EF4-FFF2-40B4-BE49-F238E27FC236}">
                    <a16:creationId xmlns:a16="http://schemas.microsoft.com/office/drawing/2014/main" id="{B65CCB8D-FA43-5557-039F-86D5DF922509}"/>
                  </a:ext>
                </a:extLst>
              </p:cNvPr>
              <p:cNvSpPr>
                <a:spLocks noChangeArrowheads="1"/>
              </p:cNvSpPr>
              <p:nvPr/>
            </p:nvSpPr>
            <p:spPr bwMode="auto">
              <a:xfrm>
                <a:off x="2243134" y="1724631"/>
                <a:ext cx="22030664" cy="13542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defTabSz="914400" eaLnBrk="0" fontAlgn="base">
                  <a:lnSpc>
                    <a:spcPct val="100000"/>
                  </a:lnSpc>
                  <a:spcBef>
                    <a:spcPct val="0"/>
                  </a:spcBef>
                  <a:spcAft>
                    <a:spcPct val="0"/>
                  </a:spcAft>
                </a:pPr>
                <a:r>
                  <a:rPr kumimoji="0" lang="en-US" altLang="en-US" sz="4400" b="1" i="0" u="none" strike="noStrike" cap="none" normalizeH="0" baseline="0" dirty="0">
                    <a:ln>
                      <a:noFill/>
                    </a:ln>
                    <a:solidFill>
                      <a:schemeClr val="tx1"/>
                    </a:solidFill>
                    <a:effectLst/>
                    <a:latin typeface="Google Sans Text"/>
                  </a:rPr>
                  <a:t>Table 1: Configuration R6 Analysis (1", 3", Bare | Prior Weight| </a:t>
                </a:r>
                <a14:m>
                  <m:oMath xmlns:m="http://schemas.openxmlformats.org/officeDocument/2006/math">
                    <m:r>
                      <a:rPr lang="en-US" sz="4400" i="1">
                        <a:latin typeface="Cambria Math" panose="02040503050406030204" pitchFamily="18" charset="0"/>
                        <a:sym typeface="Wingdings" panose="05000000000000000000" pitchFamily="2" charset="2"/>
                      </a:rPr>
                      <m:t>𝜅</m:t>
                    </m:r>
                  </m:oMath>
                </a14:m>
                <a:r>
                  <a:rPr kumimoji="0" lang="en-US" altLang="en-US" sz="4400" b="1" i="0" u="none" strike="noStrike" cap="none" normalizeH="0" baseline="0" dirty="0">
                    <a:ln>
                      <a:noFill/>
                    </a:ln>
                    <a:solidFill>
                      <a:schemeClr val="tx1"/>
                    </a:solidFill>
                    <a:effectLst/>
                    <a:latin typeface="Google Sans Text"/>
                  </a:rPr>
                  <a:t>: 5.65)</a:t>
                </a:r>
                <a:endParaRPr kumimoji="0" lang="en-US" altLang="en-US" sz="4400" b="1"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mc:Choice>
        <mc:Fallback>
          <p:sp>
            <p:nvSpPr>
              <p:cNvPr id="4" name="Rectangle 1">
                <a:extLst>
                  <a:ext uri="{FF2B5EF4-FFF2-40B4-BE49-F238E27FC236}">
                    <a16:creationId xmlns:a16="http://schemas.microsoft.com/office/drawing/2014/main" id="{B65CCB8D-FA43-5557-039F-86D5DF922509}"/>
                  </a:ext>
                </a:extLst>
              </p:cNvPr>
              <p:cNvSpPr>
                <a:spLocks noRot="1" noChangeAspect="1" noMove="1" noResize="1" noEditPoints="1" noAdjustHandles="1" noChangeArrowheads="1" noChangeShapeType="1" noTextEdit="1"/>
              </p:cNvSpPr>
              <p:nvPr/>
            </p:nvSpPr>
            <p:spPr bwMode="auto">
              <a:xfrm>
                <a:off x="2243134" y="1724631"/>
                <a:ext cx="22030664" cy="1354217"/>
              </a:xfrm>
              <a:prstGeom prst="rect">
                <a:avLst/>
              </a:prstGeom>
              <a:blipFill>
                <a:blip r:embed="rId4"/>
                <a:stretch>
                  <a:fillRect l="-1134" t="-121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2">
                <a:extLst>
                  <a:ext uri="{FF2B5EF4-FFF2-40B4-BE49-F238E27FC236}">
                    <a16:creationId xmlns:a16="http://schemas.microsoft.com/office/drawing/2014/main" id="{8F81BFF7-8BCC-E4D3-50C8-844B8882694D}"/>
                  </a:ext>
                </a:extLst>
              </p:cNvPr>
              <p:cNvSpPr>
                <a:spLocks noChangeArrowheads="1"/>
              </p:cNvSpPr>
              <p:nvPr/>
            </p:nvSpPr>
            <p:spPr bwMode="auto">
              <a:xfrm>
                <a:off x="2243134" y="12293288"/>
                <a:ext cx="21158794" cy="13542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defTabSz="914400" eaLnBrk="0" fontAlgn="base">
                  <a:lnSpc>
                    <a:spcPct val="100000"/>
                  </a:lnSpc>
                  <a:spcBef>
                    <a:spcPct val="0"/>
                  </a:spcBef>
                  <a:spcAft>
                    <a:spcPct val="0"/>
                  </a:spcAft>
                </a:pPr>
                <a:r>
                  <a:rPr kumimoji="0" lang="en-US" altLang="en-US" sz="4400" b="1" i="0" u="none" strike="noStrike" cap="none" normalizeH="0" baseline="0" dirty="0">
                    <a:ln>
                      <a:noFill/>
                    </a:ln>
                    <a:solidFill>
                      <a:schemeClr val="tx1"/>
                    </a:solidFill>
                    <a:effectLst/>
                    <a:latin typeface="Google Sans Text"/>
                  </a:rPr>
                  <a:t>Table 3: Configuration R4 Analysis (1", 3", Bare |Flat Prior| </a:t>
                </a:r>
                <a14:m>
                  <m:oMath xmlns:m="http://schemas.openxmlformats.org/officeDocument/2006/math">
                    <m:r>
                      <a:rPr lang="en-US" sz="4400" i="1">
                        <a:latin typeface="Cambria Math" panose="02040503050406030204" pitchFamily="18" charset="0"/>
                        <a:sym typeface="Wingdings" panose="05000000000000000000" pitchFamily="2" charset="2"/>
                      </a:rPr>
                      <m:t>𝜅</m:t>
                    </m:r>
                  </m:oMath>
                </a14:m>
                <a:r>
                  <a:rPr kumimoji="0" lang="en-US" altLang="en-US" sz="4400" b="1" i="0" u="none" strike="noStrike" cap="none" normalizeH="0" baseline="0" dirty="0">
                    <a:ln>
                      <a:noFill/>
                    </a:ln>
                    <a:solidFill>
                      <a:schemeClr val="tx1"/>
                    </a:solidFill>
                    <a:effectLst/>
                    <a:latin typeface="Google Sans Text"/>
                  </a:rPr>
                  <a:t>: 4.66)</a:t>
                </a:r>
                <a:endParaRPr kumimoji="0" lang="en-US" altLang="en-US" sz="4400" b="1"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mc:Choice>
        <mc:Fallback>
          <p:sp>
            <p:nvSpPr>
              <p:cNvPr id="5" name="Rectangle 2">
                <a:extLst>
                  <a:ext uri="{FF2B5EF4-FFF2-40B4-BE49-F238E27FC236}">
                    <a16:creationId xmlns:a16="http://schemas.microsoft.com/office/drawing/2014/main" id="{8F81BFF7-8BCC-E4D3-50C8-844B8882694D}"/>
                  </a:ext>
                </a:extLst>
              </p:cNvPr>
              <p:cNvSpPr>
                <a:spLocks noRot="1" noChangeAspect="1" noMove="1" noResize="1" noEditPoints="1" noAdjustHandles="1" noChangeArrowheads="1" noChangeShapeType="1" noTextEdit="1"/>
              </p:cNvSpPr>
              <p:nvPr/>
            </p:nvSpPr>
            <p:spPr bwMode="auto">
              <a:xfrm>
                <a:off x="2243134" y="12293288"/>
                <a:ext cx="21158794" cy="1354217"/>
              </a:xfrm>
              <a:prstGeom prst="rect">
                <a:avLst/>
              </a:prstGeom>
              <a:blipFill>
                <a:blip r:embed="rId5"/>
                <a:stretch>
                  <a:fillRect l="-1181" t="-121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B78B0E19-5140-DF82-DD90-7081E6DC9E02}"/>
                  </a:ext>
                </a:extLst>
              </p:cNvPr>
              <p:cNvGraphicFramePr>
                <a:graphicFrameLocks noGrp="1"/>
              </p:cNvGraphicFramePr>
              <p:nvPr>
                <p:extLst>
                  <p:ext uri="{D42A27DB-BD31-4B8C-83A1-F6EECF244321}">
                    <p14:modId xmlns:p14="http://schemas.microsoft.com/office/powerpoint/2010/main" val="2278623388"/>
                  </p:ext>
                </p:extLst>
              </p:nvPr>
            </p:nvGraphicFramePr>
            <p:xfrm>
              <a:off x="148856" y="7770787"/>
              <a:ext cx="23795665" cy="4356198"/>
            </p:xfrm>
            <a:graphic>
              <a:graphicData uri="http://schemas.openxmlformats.org/drawingml/2006/table">
                <a:tbl>
                  <a:tblPr/>
                  <a:tblGrid>
                    <a:gridCol w="2955851">
                      <a:extLst>
                        <a:ext uri="{9D8B030D-6E8A-4147-A177-3AD203B41FA5}">
                          <a16:colId xmlns:a16="http://schemas.microsoft.com/office/drawing/2014/main" val="1894290593"/>
                        </a:ext>
                      </a:extLst>
                    </a:gridCol>
                    <a:gridCol w="6823550">
                      <a:extLst>
                        <a:ext uri="{9D8B030D-6E8A-4147-A177-3AD203B41FA5}">
                          <a16:colId xmlns:a16="http://schemas.microsoft.com/office/drawing/2014/main" val="1260267217"/>
                        </a:ext>
                      </a:extLst>
                    </a:gridCol>
                    <a:gridCol w="5353328">
                      <a:extLst>
                        <a:ext uri="{9D8B030D-6E8A-4147-A177-3AD203B41FA5}">
                          <a16:colId xmlns:a16="http://schemas.microsoft.com/office/drawing/2014/main" val="3299772745"/>
                        </a:ext>
                      </a:extLst>
                    </a:gridCol>
                    <a:gridCol w="4382842">
                      <a:extLst>
                        <a:ext uri="{9D8B030D-6E8A-4147-A177-3AD203B41FA5}">
                          <a16:colId xmlns:a16="http://schemas.microsoft.com/office/drawing/2014/main" val="941331674"/>
                        </a:ext>
                      </a:extLst>
                    </a:gridCol>
                    <a:gridCol w="4280094">
                      <a:extLst>
                        <a:ext uri="{9D8B030D-6E8A-4147-A177-3AD203B41FA5}">
                          <a16:colId xmlns:a16="http://schemas.microsoft.com/office/drawing/2014/main" val="2573812391"/>
                        </a:ext>
                      </a:extLst>
                    </a:gridCol>
                  </a:tblGrid>
                  <a:tr h="1706853">
                    <a:tc>
                      <a:txBody>
                        <a:bodyPr/>
                        <a:lstStyle/>
                        <a:p>
                          <a:pPr algn="ctr">
                            <a:buNone/>
                          </a:pPr>
                          <a:r>
                            <a:rPr lang="en-US" sz="3600" b="1" dirty="0">
                              <a:effectLst/>
                              <a:latin typeface="Google Sans Text"/>
                            </a:rPr>
                            <a:t>Method </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Thermal </a:t>
                          </a:r>
                          <a:br>
                            <a:rPr lang="en-US" sz="3600" b="1" dirty="0">
                              <a:effectLst/>
                              <a:latin typeface="Google Sans Text"/>
                            </a:rPr>
                          </a:br>
                          <a:r>
                            <a:rPr lang="en-US" sz="3600" b="1" dirty="0">
                              <a:effectLst/>
                              <a:latin typeface="Google Sans Text"/>
                            </a:rPr>
                            <a:t>(10E−10 to 10E-7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Intermediate</a:t>
                          </a:r>
                          <a:br>
                            <a:rPr lang="en-US" sz="3600" b="1" dirty="0">
                              <a:effectLst/>
                              <a:latin typeface="Google Sans Text"/>
                            </a:rPr>
                          </a:br>
                          <a:r>
                            <a:rPr lang="en-US" sz="3600" b="1" dirty="0">
                              <a:effectLst/>
                              <a:latin typeface="Google Sans Text"/>
                            </a:rPr>
                            <a:t>(10E-7 to 0.1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Fast</a:t>
                          </a:r>
                          <a:br>
                            <a:rPr lang="en-US" sz="3600" b="1" dirty="0">
                              <a:effectLst/>
                              <a:latin typeface="Google Sans Text"/>
                            </a:rPr>
                          </a:br>
                          <a:r>
                            <a:rPr lang="en-US" sz="3600" b="1" dirty="0">
                              <a:effectLst/>
                              <a:latin typeface="Google Sans Text"/>
                            </a:rPr>
                            <a:t>(0.1 to 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buNone/>
                          </a:pPr>
                          <a:r>
                            <a:rPr lang="en-US" sz="3600" b="1" dirty="0">
                              <a:effectLst/>
                              <a:latin typeface="Google Sans Text"/>
                            </a:rPr>
                            <a:t>Total Flux </a:t>
                          </a:r>
                          <a:br>
                            <a:rPr lang="en-US" sz="3600" b="1" dirty="0">
                              <a:effectLst/>
                              <a:latin typeface="Google Sans Text"/>
                            </a:rPr>
                          </a:br>
                          <a:r>
                            <a:rPr lang="en-US" sz="3600" b="1" dirty="0">
                              <a:effectLst/>
                              <a:latin typeface="Google Sans Text"/>
                            </a:rPr>
                            <a:t>(0–11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44090024"/>
                      </a:ext>
                    </a:extLst>
                  </a:tr>
                  <a:tr h="1089848">
                    <a:tc>
                      <a:txBody>
                        <a:bodyPr/>
                        <a:lstStyle/>
                        <a:p>
                          <a:pPr algn="ctr">
                            <a:buNone/>
                          </a:pPr>
                          <a:r>
                            <a:rPr lang="en-US" sz="3600" b="1" dirty="0">
                              <a:effectLst/>
                              <a:latin typeface="Google Sans Text"/>
                            </a:rPr>
                            <a:t>Direct </a:t>
                          </a:r>
                        </a:p>
                        <a:p>
                          <a:pPr algn="ctr">
                            <a:buNone/>
                          </a:pPr>
                          <a:r>
                            <a:rPr lang="en-US" sz="3600" b="1" dirty="0">
                              <a:effectLst/>
                              <a:latin typeface="Google Sans Text"/>
                            </a:rPr>
                            <a:t>Inversion</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0" dirty="0">
                              <a:latin typeface="Google Sans"/>
                            </a:rPr>
                            <a:t>4.132</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0" dirty="0">
                              <a:latin typeface="Google Sans"/>
                            </a:rPr>
                            <a:t>6.141</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0" dirty="0">
                              <a:latin typeface="Google Sans"/>
                            </a:rPr>
                            <a:t>2.835</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0" dirty="0">
                              <a:latin typeface="Google Sans"/>
                            </a:rPr>
                            <a:t>13.108</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808659">
                    <a:tc>
                      <a:txBody>
                        <a:bodyPr/>
                        <a:lstStyle/>
                        <a:p>
                          <a:pPr algn="ctr">
                            <a:buNone/>
                          </a:pPr>
                          <a:r>
                            <a:rPr lang="en-US" sz="3600" b="1" dirty="0">
                              <a:effectLst/>
                              <a:latin typeface="Google Sans Text"/>
                            </a:rPr>
                            <a:t>LUD </a:t>
                          </a:r>
                          <a:r>
                            <a:rPr lang="en-US" sz="3600" dirty="0"/>
                            <a:t>± MC</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4.134 ±0.118</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6.141 ±0.280</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2.835 ±0.162</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13.110±0.344</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674797">
                    <a:tc>
                      <a:txBody>
                        <a:bodyPr/>
                        <a:lstStyle/>
                        <a:p>
                          <a:pPr algn="ctr">
                            <a:buNone/>
                          </a:pPr>
                          <a:r>
                            <a:rPr lang="en-US" sz="3600" b="1" dirty="0">
                              <a:effectLst/>
                              <a:latin typeface="Google Sans Text"/>
                            </a:rPr>
                            <a:t>SVD </a:t>
                          </a:r>
                          <a:r>
                            <a:rPr lang="en-US" sz="3600" dirty="0"/>
                            <a:t>± MC</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4.132 ±0.118</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6.142 ±0.276</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2.834 ±0.163</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rPr>
                                  <m:t>13.109±0.342</m:t>
                                </m:r>
                              </m:oMath>
                            </m:oMathPara>
                          </a14:m>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Choice>
        <mc:Fallback>
          <p:graphicFrame>
            <p:nvGraphicFramePr>
              <p:cNvPr id="7" name="Table 6">
                <a:extLst>
                  <a:ext uri="{FF2B5EF4-FFF2-40B4-BE49-F238E27FC236}">
                    <a16:creationId xmlns:a16="http://schemas.microsoft.com/office/drawing/2014/main" id="{B78B0E19-5140-DF82-DD90-7081E6DC9E02}"/>
                  </a:ext>
                </a:extLst>
              </p:cNvPr>
              <p:cNvGraphicFramePr>
                <a:graphicFrameLocks noGrp="1"/>
              </p:cNvGraphicFramePr>
              <p:nvPr>
                <p:extLst>
                  <p:ext uri="{D42A27DB-BD31-4B8C-83A1-F6EECF244321}">
                    <p14:modId xmlns:p14="http://schemas.microsoft.com/office/powerpoint/2010/main" val="2278623388"/>
                  </p:ext>
                </p:extLst>
              </p:nvPr>
            </p:nvGraphicFramePr>
            <p:xfrm>
              <a:off x="148856" y="7770787"/>
              <a:ext cx="23795665" cy="4356198"/>
            </p:xfrm>
            <a:graphic>
              <a:graphicData uri="http://schemas.openxmlformats.org/drawingml/2006/table">
                <a:tbl>
                  <a:tblPr/>
                  <a:tblGrid>
                    <a:gridCol w="2955851">
                      <a:extLst>
                        <a:ext uri="{9D8B030D-6E8A-4147-A177-3AD203B41FA5}">
                          <a16:colId xmlns:a16="http://schemas.microsoft.com/office/drawing/2014/main" val="1894290593"/>
                        </a:ext>
                      </a:extLst>
                    </a:gridCol>
                    <a:gridCol w="6823550">
                      <a:extLst>
                        <a:ext uri="{9D8B030D-6E8A-4147-A177-3AD203B41FA5}">
                          <a16:colId xmlns:a16="http://schemas.microsoft.com/office/drawing/2014/main" val="1260267217"/>
                        </a:ext>
                      </a:extLst>
                    </a:gridCol>
                    <a:gridCol w="5353328">
                      <a:extLst>
                        <a:ext uri="{9D8B030D-6E8A-4147-A177-3AD203B41FA5}">
                          <a16:colId xmlns:a16="http://schemas.microsoft.com/office/drawing/2014/main" val="3299772745"/>
                        </a:ext>
                      </a:extLst>
                    </a:gridCol>
                    <a:gridCol w="4382842">
                      <a:extLst>
                        <a:ext uri="{9D8B030D-6E8A-4147-A177-3AD203B41FA5}">
                          <a16:colId xmlns:a16="http://schemas.microsoft.com/office/drawing/2014/main" val="941331674"/>
                        </a:ext>
                      </a:extLst>
                    </a:gridCol>
                    <a:gridCol w="4280094">
                      <a:extLst>
                        <a:ext uri="{9D8B030D-6E8A-4147-A177-3AD203B41FA5}">
                          <a16:colId xmlns:a16="http://schemas.microsoft.com/office/drawing/2014/main" val="2573812391"/>
                        </a:ext>
                      </a:extLst>
                    </a:gridCol>
                  </a:tblGrid>
                  <a:tr h="1716914">
                    <a:tc>
                      <a:txBody>
                        <a:bodyPr/>
                        <a:lstStyle/>
                        <a:p>
                          <a:pPr algn="ctr">
                            <a:buNone/>
                          </a:pPr>
                          <a:r>
                            <a:rPr lang="en-US" sz="3600" b="1" dirty="0">
                              <a:effectLst/>
                              <a:latin typeface="Google Sans Text"/>
                            </a:rPr>
                            <a:t>Method </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3432" t="-6028" r="-205719" b="-165957"/>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2594" t="-6028" r="-161889" b="-165957"/>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45480" t="-6028" r="-97914" b="-165957"/>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6268" t="-6028" r="-285" b="-165957"/>
                          </a:stretch>
                        </a:blipFill>
                      </a:tcPr>
                    </a:tc>
                    <a:extLst>
                      <a:ext uri="{0D108BD9-81ED-4DB2-BD59-A6C34878D82A}">
                        <a16:rowId xmlns:a16="http://schemas.microsoft.com/office/drawing/2014/main" val="3944090024"/>
                      </a:ext>
                    </a:extLst>
                  </a:tr>
                  <a:tr h="1155828">
                    <a:tc>
                      <a:txBody>
                        <a:bodyPr/>
                        <a:lstStyle/>
                        <a:p>
                          <a:pPr algn="ctr">
                            <a:buNone/>
                          </a:pPr>
                          <a:r>
                            <a:rPr lang="en-US" sz="3600" b="1" dirty="0">
                              <a:effectLst/>
                              <a:latin typeface="Google Sans Text"/>
                            </a:rPr>
                            <a:t>Direct </a:t>
                          </a:r>
                        </a:p>
                        <a:p>
                          <a:pPr algn="ctr">
                            <a:buNone/>
                          </a:pPr>
                          <a:r>
                            <a:rPr lang="en-US" sz="3600" b="1" dirty="0">
                              <a:effectLst/>
                              <a:latin typeface="Google Sans Text"/>
                            </a:rPr>
                            <a:t>Inversion</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0" dirty="0">
                              <a:latin typeface="Google Sans"/>
                            </a:rPr>
                            <a:t>4.132</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0" dirty="0">
                              <a:latin typeface="Google Sans"/>
                            </a:rPr>
                            <a:t>6.141</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0" dirty="0">
                              <a:latin typeface="Google Sans"/>
                            </a:rPr>
                            <a:t>2.835</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0" dirty="0">
                              <a:latin typeface="Google Sans"/>
                            </a:rPr>
                            <a:t>13.108</a:t>
                          </a:r>
                          <a:endParaRPr lang="en-US" sz="3600" b="0" dirty="0">
                            <a:effectLst/>
                            <a:latin typeface="Google Sans"/>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808659">
                    <a:tc>
                      <a:txBody>
                        <a:bodyPr/>
                        <a:lstStyle/>
                        <a:p>
                          <a:pPr algn="ctr">
                            <a:buNone/>
                          </a:pPr>
                          <a:r>
                            <a:rPr lang="en-US" sz="3600" b="1" dirty="0">
                              <a:effectLst/>
                              <a:latin typeface="Google Sans Text"/>
                            </a:rPr>
                            <a:t>LUD </a:t>
                          </a:r>
                          <a:r>
                            <a:rPr lang="en-US" sz="3600" dirty="0"/>
                            <a:t>± MC</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3432" t="-367669" r="-205719" b="-109023"/>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2594" t="-367669" r="-161889" b="-109023"/>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45480" t="-367669" r="-97914" b="-109023"/>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6268" t="-367669" r="-285" b="-109023"/>
                          </a:stretch>
                        </a:blipFill>
                      </a:tcPr>
                    </a:tc>
                    <a:extLst>
                      <a:ext uri="{0D108BD9-81ED-4DB2-BD59-A6C34878D82A}">
                        <a16:rowId xmlns:a16="http://schemas.microsoft.com/office/drawing/2014/main" val="3167886216"/>
                      </a:ext>
                    </a:extLst>
                  </a:tr>
                  <a:tr h="674797">
                    <a:tc>
                      <a:txBody>
                        <a:bodyPr/>
                        <a:lstStyle/>
                        <a:p>
                          <a:pPr algn="ctr">
                            <a:buNone/>
                          </a:pPr>
                          <a:r>
                            <a:rPr lang="en-US" sz="3600" b="1" dirty="0">
                              <a:effectLst/>
                              <a:latin typeface="Google Sans Text"/>
                            </a:rPr>
                            <a:t>SVD </a:t>
                          </a:r>
                          <a:r>
                            <a:rPr lang="en-US" sz="3600" dirty="0"/>
                            <a:t>± MC</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3432" t="-560360" r="-205719" b="-3063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2594" t="-560360" r="-161889" b="-3063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45480" t="-560360" r="-97914" b="-3063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6268" t="-560360" r="-285" b="-30631"/>
                          </a:stretch>
                        </a:blipFill>
                      </a:tcPr>
                    </a:tc>
                    <a:extLst>
                      <a:ext uri="{0D108BD9-81ED-4DB2-BD59-A6C34878D82A}">
                        <a16:rowId xmlns:a16="http://schemas.microsoft.com/office/drawing/2014/main" val="1317493255"/>
                      </a:ext>
                    </a:extLst>
                  </a:tr>
                </a:tbl>
              </a:graphicData>
            </a:graphic>
          </p:graphicFrame>
        </mc:Fallback>
      </mc:AlternateContent>
    </p:spTree>
    <p:extLst>
      <p:ext uri="{BB962C8B-B14F-4D97-AF65-F5344CB8AC3E}">
        <p14:creationId xmlns:p14="http://schemas.microsoft.com/office/powerpoint/2010/main" val="22851982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8DAD3B-C5E9-EE1A-BED2-E91FCA626DEC}"/>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6" name="Title 2">
            <a:extLst>
              <a:ext uri="{FF2B5EF4-FFF2-40B4-BE49-F238E27FC236}">
                <a16:creationId xmlns:a16="http://schemas.microsoft.com/office/drawing/2014/main" id="{24B4CB15-50A3-E180-FCE5-3A8C46D96092}"/>
              </a:ext>
            </a:extLst>
          </p:cNvPr>
          <p:cNvSpPr txBox="1">
            <a:spLocks/>
          </p:cNvSpPr>
          <p:nvPr/>
        </p:nvSpPr>
        <p:spPr>
          <a:xfrm>
            <a:off x="176455" y="226309"/>
            <a:ext cx="24384001" cy="277800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b="1" dirty="0">
                <a:solidFill>
                  <a:schemeClr val="accent1">
                    <a:lumMod val="75000"/>
                  </a:schemeClr>
                </a:solidFill>
                <a:sym typeface="Wingdings" panose="05000000000000000000" pitchFamily="2" charset="2"/>
              </a:rPr>
              <a:t>Bare setup has thermal + epithermal contributions</a:t>
            </a:r>
            <a:endParaRPr lang="en-US" dirty="0">
              <a:solidFill>
                <a:schemeClr val="accent1">
                  <a:lumMod val="75000"/>
                </a:schemeClr>
              </a:solidFil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74D37C3-9648-1F87-EFCF-0C20D3F6B7FE}"/>
                  </a:ext>
                </a:extLst>
              </p:cNvPr>
              <p:cNvSpPr txBox="1"/>
              <p:nvPr/>
            </p:nvSpPr>
            <p:spPr>
              <a:xfrm>
                <a:off x="15799981" y="2731998"/>
                <a:ext cx="8547385" cy="87832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buFont typeface="Wingdings" panose="05000000000000000000" pitchFamily="2" charset="2"/>
                  <a:buChar char="v"/>
                </a:pPr>
                <a:r>
                  <a:rPr lang="en-US" sz="5400" b="1" dirty="0"/>
                  <a:t>Solution:</a:t>
                </a:r>
                <a:br>
                  <a:rPr lang="en-US" sz="5400" b="1" dirty="0"/>
                </a:br>
                <a:r>
                  <a:rPr lang="en-US" sz="3600" dirty="0">
                    <a:sym typeface="Wingdings" panose="05000000000000000000" pitchFamily="2" charset="2"/>
                  </a:rPr>
                  <a:t> </a:t>
                </a:r>
                <a:r>
                  <a:rPr lang="en-US" sz="3600" dirty="0"/>
                  <a:t>Cd Difference method</a:t>
                </a:r>
                <a:br>
                  <a:rPr lang="en-US" sz="3600" dirty="0"/>
                </a:br>
                <a:r>
                  <a:rPr lang="en-US" sz="3600" dirty="0"/>
                  <a:t>		-- </a:t>
                </a:r>
                <a:r>
                  <a:rPr lang="en-US" sz="3600" b="1" dirty="0"/>
                  <a:t>Bare</a:t>
                </a:r>
                <a:r>
                  <a:rPr lang="en-US" sz="3600" dirty="0"/>
                  <a:t>: Thermal and some Epi</a:t>
                </a:r>
                <a:br>
                  <a:rPr lang="en-US" sz="3600" dirty="0"/>
                </a:br>
                <a:r>
                  <a:rPr lang="en-US" sz="3600" dirty="0"/>
                  <a:t>		-- </a:t>
                </a:r>
                <a:r>
                  <a:rPr lang="en-US" sz="3600" b="1" dirty="0"/>
                  <a:t>0.5 mm Cd</a:t>
                </a:r>
                <a:r>
                  <a:rPr lang="en-US" sz="3600" dirty="0"/>
                  <a:t>: Some Epi</a:t>
                </a:r>
                <a:br>
                  <a:rPr lang="en-US" sz="3600" dirty="0"/>
                </a:br>
                <a:r>
                  <a:rPr lang="en-US" sz="3600" dirty="0">
                    <a:sym typeface="Wingdings" panose="05000000000000000000" pitchFamily="2" charset="2"/>
                  </a:rPr>
                  <a:t></a:t>
                </a:r>
                <a14:m>
                  <m:oMath xmlns:m="http://schemas.openxmlformats.org/officeDocument/2006/math">
                    <m:r>
                      <a:rPr lang="en-US" sz="4000" b="1" i="1">
                        <a:latin typeface="Cambria Math" panose="02040503050406030204" pitchFamily="18" charset="0"/>
                      </a:rPr>
                      <m:t>𝑻𝒉𝒆𝒓𝒎𝒂𝒍</m:t>
                    </m:r>
                    <m:r>
                      <a:rPr lang="en-US" sz="4000" b="1" i="1">
                        <a:latin typeface="Cambria Math" panose="02040503050406030204" pitchFamily="18" charset="0"/>
                      </a:rPr>
                      <m:t> </m:t>
                    </m:r>
                    <m:r>
                      <a:rPr lang="en-US" sz="4000" b="1" i="1">
                        <a:latin typeface="Cambria Math" panose="02040503050406030204" pitchFamily="18" charset="0"/>
                      </a:rPr>
                      <m:t>𝒇𝒍𝒖𝒙</m:t>
                    </m:r>
                    <m:r>
                      <a:rPr lang="en-US" sz="4000" b="1" i="1" smtClean="0">
                        <a:latin typeface="Cambria Math" panose="02040503050406030204" pitchFamily="18" charset="0"/>
                      </a:rPr>
                      <m:t> </m:t>
                    </m:r>
                    <m:r>
                      <m:rPr>
                        <m:nor/>
                      </m:rPr>
                      <a:rPr lang="en-US" sz="4000" b="1" dirty="0"/>
                      <m:t>=</m:t>
                    </m:r>
                    <m:f>
                      <m:fPr>
                        <m:ctrlPr>
                          <a:rPr lang="en-US" sz="4000" b="1" i="1">
                            <a:latin typeface="Cambria Math" panose="02040503050406030204" pitchFamily="18" charset="0"/>
                          </a:rPr>
                        </m:ctrlPr>
                      </m:fPr>
                      <m:num>
                        <m:sSub>
                          <m:sSubPr>
                            <m:ctrlPr>
                              <a:rPr lang="en-US" sz="4000" b="1" i="1">
                                <a:latin typeface="Cambria Math" panose="02040503050406030204" pitchFamily="18" charset="0"/>
                              </a:rPr>
                            </m:ctrlPr>
                          </m:sSubPr>
                          <m:e>
                            <m:r>
                              <a:rPr lang="en-US" sz="4000" b="1" i="1">
                                <a:latin typeface="Cambria Math" panose="02040503050406030204" pitchFamily="18" charset="0"/>
                              </a:rPr>
                              <m:t>𝑪</m:t>
                            </m:r>
                          </m:e>
                          <m:sub>
                            <m:d>
                              <m:dPr>
                                <m:ctrlPr>
                                  <a:rPr lang="en-US" sz="4000" b="1" i="1">
                                    <a:latin typeface="Cambria Math" panose="02040503050406030204" pitchFamily="18" charset="0"/>
                                  </a:rPr>
                                </m:ctrlPr>
                              </m:dPr>
                              <m:e>
                                <m:r>
                                  <a:rPr lang="en-US" sz="4000" b="1" i="1">
                                    <a:latin typeface="Cambria Math" panose="02040503050406030204" pitchFamily="18" charset="0"/>
                                  </a:rPr>
                                  <m:t>𝒃𝒂𝒓𝒆</m:t>
                                </m:r>
                              </m:e>
                            </m:d>
                          </m:sub>
                        </m:sSub>
                        <m:r>
                          <a:rPr lang="en-US" sz="4000" b="1" i="1">
                            <a:latin typeface="Cambria Math" panose="02040503050406030204" pitchFamily="18" charset="0"/>
                          </a:rPr>
                          <m:t>−</m:t>
                        </m:r>
                        <m:sSub>
                          <m:sSubPr>
                            <m:ctrlPr>
                              <a:rPr lang="en-US" sz="4000" b="1" i="1">
                                <a:latin typeface="Cambria Math" panose="02040503050406030204" pitchFamily="18" charset="0"/>
                              </a:rPr>
                            </m:ctrlPr>
                          </m:sSubPr>
                          <m:e>
                            <m:r>
                              <a:rPr lang="en-US" sz="4000" b="1" i="1">
                                <a:latin typeface="Cambria Math" panose="02040503050406030204" pitchFamily="18" charset="0"/>
                              </a:rPr>
                              <m:t>𝑪</m:t>
                            </m:r>
                          </m:e>
                          <m:sub>
                            <m:d>
                              <m:dPr>
                                <m:ctrlPr>
                                  <a:rPr lang="en-US" sz="4000" b="1" i="1">
                                    <a:latin typeface="Cambria Math" panose="02040503050406030204" pitchFamily="18" charset="0"/>
                                  </a:rPr>
                                </m:ctrlPr>
                              </m:dPr>
                              <m:e>
                                <m:r>
                                  <a:rPr lang="en-US" sz="4000" b="1" i="1">
                                    <a:latin typeface="Cambria Math" panose="02040503050406030204" pitchFamily="18" charset="0"/>
                                  </a:rPr>
                                  <m:t>𝑪𝒅</m:t>
                                </m:r>
                              </m:e>
                            </m:d>
                          </m:sub>
                        </m:sSub>
                      </m:num>
                      <m:den>
                        <m:sSub>
                          <m:sSubPr>
                            <m:ctrlPr>
                              <a:rPr lang="en-US" sz="4000" b="1" i="1">
                                <a:latin typeface="Cambria Math" panose="02040503050406030204" pitchFamily="18" charset="0"/>
                              </a:rPr>
                            </m:ctrlPr>
                          </m:sSubPr>
                          <m:e>
                            <m:r>
                              <a:rPr lang="en-US" sz="4000" b="1" i="1">
                                <a:latin typeface="Cambria Math" panose="02040503050406030204" pitchFamily="18" charset="0"/>
                              </a:rPr>
                              <m:t>𝑹</m:t>
                            </m:r>
                          </m:e>
                          <m:sub>
                            <m:d>
                              <m:dPr>
                                <m:ctrlPr>
                                  <a:rPr lang="en-US" sz="4000" b="1" i="1">
                                    <a:latin typeface="Cambria Math" panose="02040503050406030204" pitchFamily="18" charset="0"/>
                                  </a:rPr>
                                </m:ctrlPr>
                              </m:dPr>
                              <m:e>
                                <m:r>
                                  <a:rPr lang="en-US" sz="4000" b="1" i="1">
                                    <a:latin typeface="Cambria Math" panose="02040503050406030204" pitchFamily="18" charset="0"/>
                                  </a:rPr>
                                  <m:t>𝒕𝒉𝒆𝒓𝒎𝒂𝒍</m:t>
                                </m:r>
                              </m:e>
                            </m:d>
                          </m:sub>
                        </m:sSub>
                      </m:den>
                    </m:f>
                  </m:oMath>
                </a14:m>
                <a:br>
                  <a:rPr lang="en-US" sz="3600" b="1" dirty="0"/>
                </a:br>
                <a:endParaRPr lang="en-US" sz="3600" b="1" dirty="0"/>
              </a:p>
              <a:p>
                <a:pPr algn="ctr"/>
                <a:endParaRPr lang="en-US" sz="4000" b="1" dirty="0"/>
              </a:p>
              <a:p>
                <a:pPr algn="ctr"/>
                <a:endParaRPr lang="en-US" sz="4000" b="1" dirty="0"/>
              </a:p>
              <a:p>
                <a:pPr algn="ctr"/>
                <a:endParaRPr lang="en-US" sz="4000" b="1" dirty="0"/>
              </a:p>
              <a:p>
                <a:pPr algn="ctr"/>
                <a:br>
                  <a:rPr lang="en-US" sz="4000" b="1" dirty="0"/>
                </a:br>
                <a:endParaRPr lang="en-US" sz="4000" b="1" dirty="0"/>
              </a:p>
            </p:txBody>
          </p:sp>
        </mc:Choice>
        <mc:Fallback>
          <p:sp>
            <p:nvSpPr>
              <p:cNvPr id="2" name="TextBox 1">
                <a:extLst>
                  <a:ext uri="{FF2B5EF4-FFF2-40B4-BE49-F238E27FC236}">
                    <a16:creationId xmlns:a16="http://schemas.microsoft.com/office/drawing/2014/main" id="{C74D37C3-9648-1F87-EFCF-0C20D3F6B7FE}"/>
                  </a:ext>
                </a:extLst>
              </p:cNvPr>
              <p:cNvSpPr txBox="1">
                <a:spLocks noRot="1" noChangeAspect="1" noMove="1" noResize="1" noEditPoints="1" noAdjustHandles="1" noChangeArrowheads="1" noChangeShapeType="1" noTextEdit="1"/>
              </p:cNvSpPr>
              <p:nvPr/>
            </p:nvSpPr>
            <p:spPr>
              <a:xfrm>
                <a:off x="15799981" y="2731998"/>
                <a:ext cx="8547385" cy="8783237"/>
              </a:xfrm>
              <a:prstGeom prst="rect">
                <a:avLst/>
              </a:prstGeom>
              <a:blipFill>
                <a:blip r:embed="rId3"/>
                <a:stretch>
                  <a:fillRect l="-3709"/>
                </a:stretch>
              </a:blipFill>
              <a:ln w="12700" cap="flat">
                <a:noFill/>
                <a:miter lim="400000"/>
              </a:ln>
              <a:effectLst/>
            </p:spPr>
            <p:txBody>
              <a:bodyPr/>
              <a:lstStyle/>
              <a:p>
                <a:r>
                  <a:rPr lang="en-US">
                    <a:noFill/>
                  </a:rPr>
                  <a:t> </a:t>
                </a:r>
              </a:p>
            </p:txBody>
          </p:sp>
        </mc:Fallback>
      </mc:AlternateContent>
      <p:pic>
        <p:nvPicPr>
          <p:cNvPr id="4" name="Picture 3">
            <a:extLst>
              <a:ext uri="{FF2B5EF4-FFF2-40B4-BE49-F238E27FC236}">
                <a16:creationId xmlns:a16="http://schemas.microsoft.com/office/drawing/2014/main" id="{583CBF2C-0792-D852-AB60-A4BF4E18FB06}"/>
              </a:ext>
            </a:extLst>
          </p:cNvPr>
          <p:cNvPicPr>
            <a:picLocks noChangeAspect="1"/>
          </p:cNvPicPr>
          <p:nvPr/>
        </p:nvPicPr>
        <p:blipFill>
          <a:blip r:embed="rId4">
            <a:extLst>
              <a:ext uri="{28A0092B-C50C-407E-A947-70E740481C1C}">
                <a14:useLocalDpi xmlns:a14="http://schemas.microsoft.com/office/drawing/2010/main" val="0"/>
              </a:ext>
            </a:extLst>
          </a:blip>
          <a:srcRect l="2041" t="3081" b="3258"/>
          <a:stretch>
            <a:fillRect/>
          </a:stretch>
        </p:blipFill>
        <p:spPr>
          <a:xfrm>
            <a:off x="0" y="2468612"/>
            <a:ext cx="15684621" cy="11247388"/>
          </a:xfrm>
          <a:prstGeom prst="rect">
            <a:avLst/>
          </a:prstGeom>
        </p:spPr>
      </p:pic>
    </p:spTree>
    <p:extLst>
      <p:ext uri="{BB962C8B-B14F-4D97-AF65-F5344CB8AC3E}">
        <p14:creationId xmlns:p14="http://schemas.microsoft.com/office/powerpoint/2010/main" val="20379149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BF535D-ABB1-E176-CE9A-B1AE36A18F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5E32A8-8ACE-5A4C-181A-A0DB8D1E9444}"/>
              </a:ext>
            </a:extLst>
          </p:cNvPr>
          <p:cNvSpPr>
            <a:spLocks noGrp="1"/>
          </p:cNvSpPr>
          <p:nvPr>
            <p:ph type="sldNum" sz="quarter" idx="2"/>
          </p:nvPr>
        </p:nvSpPr>
        <p:spPr/>
        <p:txBody>
          <a:bodyPr/>
          <a:lstStyle/>
          <a:p>
            <a:fld id="{86CB4B4D-7CA3-9044-876B-883B54F8677D}" type="slidenum">
              <a:rPr lang="en-US" smtClean="0"/>
              <a:t>19</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9E1C0C7-69F1-35E1-E9A0-BB54C4D34702}"/>
                  </a:ext>
                </a:extLst>
              </p:cNvPr>
              <p:cNvSpPr txBox="1"/>
              <p:nvPr/>
            </p:nvSpPr>
            <p:spPr>
              <a:xfrm>
                <a:off x="15799981" y="2752228"/>
                <a:ext cx="8547385" cy="8742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buFont typeface="Wingdings" panose="05000000000000000000" pitchFamily="2" charset="2"/>
                  <a:buChar char="v"/>
                </a:pPr>
                <a:r>
                  <a:rPr lang="en-US" sz="5400" b="1" dirty="0"/>
                  <a:t>Solution:</a:t>
                </a:r>
                <a:br>
                  <a:rPr lang="en-US" sz="5400" b="1" dirty="0"/>
                </a:br>
                <a:r>
                  <a:rPr lang="en-US" sz="3600" dirty="0">
                    <a:sym typeface="Wingdings" panose="05000000000000000000" pitchFamily="2" charset="2"/>
                  </a:rPr>
                  <a:t> </a:t>
                </a:r>
                <a:r>
                  <a:rPr lang="en-US" sz="3600" dirty="0"/>
                  <a:t>Cd Difference method</a:t>
                </a:r>
                <a:br>
                  <a:rPr lang="en-US" sz="3600" dirty="0"/>
                </a:br>
                <a:r>
                  <a:rPr lang="en-US" sz="3600" dirty="0"/>
                  <a:t>		-- </a:t>
                </a:r>
                <a:r>
                  <a:rPr lang="en-US" sz="3600" b="1" dirty="0"/>
                  <a:t>Bare</a:t>
                </a:r>
                <a:r>
                  <a:rPr lang="en-US" sz="3600" dirty="0"/>
                  <a:t>: Thermal and some Epi</a:t>
                </a:r>
                <a:br>
                  <a:rPr lang="en-US" sz="3600" dirty="0"/>
                </a:br>
                <a:r>
                  <a:rPr lang="en-US" sz="3600" dirty="0"/>
                  <a:t>		-- </a:t>
                </a:r>
                <a:r>
                  <a:rPr lang="en-US" sz="3600" b="1" dirty="0"/>
                  <a:t>0.5 mm Cd</a:t>
                </a:r>
                <a:r>
                  <a:rPr lang="en-US" sz="3600" dirty="0"/>
                  <a:t>: Some Epi</a:t>
                </a:r>
                <a:br>
                  <a:rPr lang="en-US" sz="3600" dirty="0"/>
                </a:br>
                <a:r>
                  <a:rPr lang="en-US" sz="3600" dirty="0">
                    <a:sym typeface="Wingdings" panose="05000000000000000000" pitchFamily="2" charset="2"/>
                  </a:rPr>
                  <a:t></a:t>
                </a:r>
                <a14:m>
                  <m:oMath xmlns:m="http://schemas.openxmlformats.org/officeDocument/2006/math">
                    <m:r>
                      <a:rPr lang="en-US" sz="4000" b="1" i="1">
                        <a:latin typeface="Cambria Math" panose="02040503050406030204" pitchFamily="18" charset="0"/>
                      </a:rPr>
                      <m:t>𝑻𝒉𝒆𝒓𝒎𝒂𝒍</m:t>
                    </m:r>
                    <m:r>
                      <a:rPr lang="en-US" sz="4000" b="1" i="1">
                        <a:latin typeface="Cambria Math" panose="02040503050406030204" pitchFamily="18" charset="0"/>
                      </a:rPr>
                      <m:t> </m:t>
                    </m:r>
                    <m:r>
                      <a:rPr lang="en-US" sz="4000" b="1" i="1">
                        <a:latin typeface="Cambria Math" panose="02040503050406030204" pitchFamily="18" charset="0"/>
                      </a:rPr>
                      <m:t>𝒇𝒍𝒖𝒙</m:t>
                    </m:r>
                    <m:r>
                      <a:rPr lang="en-US" sz="4000" b="1" i="1" smtClean="0">
                        <a:latin typeface="Cambria Math" panose="02040503050406030204" pitchFamily="18" charset="0"/>
                      </a:rPr>
                      <m:t> </m:t>
                    </m:r>
                    <m:r>
                      <m:rPr>
                        <m:nor/>
                      </m:rPr>
                      <a:rPr lang="en-US" sz="4000" b="1" dirty="0"/>
                      <m:t>=</m:t>
                    </m:r>
                    <m:f>
                      <m:fPr>
                        <m:ctrlPr>
                          <a:rPr lang="en-US" sz="4000" b="1" i="1">
                            <a:latin typeface="Cambria Math" panose="02040503050406030204" pitchFamily="18" charset="0"/>
                          </a:rPr>
                        </m:ctrlPr>
                      </m:fPr>
                      <m:num>
                        <m:sSub>
                          <m:sSubPr>
                            <m:ctrlPr>
                              <a:rPr lang="en-US" sz="4000" b="1" i="1">
                                <a:latin typeface="Cambria Math" panose="02040503050406030204" pitchFamily="18" charset="0"/>
                              </a:rPr>
                            </m:ctrlPr>
                          </m:sSubPr>
                          <m:e>
                            <m:r>
                              <a:rPr lang="en-US" sz="4000" b="1" i="1">
                                <a:latin typeface="Cambria Math" panose="02040503050406030204" pitchFamily="18" charset="0"/>
                              </a:rPr>
                              <m:t>𝑪</m:t>
                            </m:r>
                          </m:e>
                          <m:sub>
                            <m:d>
                              <m:dPr>
                                <m:ctrlPr>
                                  <a:rPr lang="en-US" sz="4000" b="1" i="1">
                                    <a:latin typeface="Cambria Math" panose="02040503050406030204" pitchFamily="18" charset="0"/>
                                  </a:rPr>
                                </m:ctrlPr>
                              </m:dPr>
                              <m:e>
                                <m:r>
                                  <a:rPr lang="en-US" sz="4000" b="1" i="1">
                                    <a:latin typeface="Cambria Math" panose="02040503050406030204" pitchFamily="18" charset="0"/>
                                  </a:rPr>
                                  <m:t>𝒃𝒂𝒓𝒆</m:t>
                                </m:r>
                              </m:e>
                            </m:d>
                          </m:sub>
                        </m:sSub>
                        <m:r>
                          <a:rPr lang="en-US" sz="4000" b="1" i="1">
                            <a:latin typeface="Cambria Math" panose="02040503050406030204" pitchFamily="18" charset="0"/>
                          </a:rPr>
                          <m:t>−</m:t>
                        </m:r>
                        <m:sSub>
                          <m:sSubPr>
                            <m:ctrlPr>
                              <a:rPr lang="en-US" sz="4000" b="1" i="1">
                                <a:latin typeface="Cambria Math" panose="02040503050406030204" pitchFamily="18" charset="0"/>
                              </a:rPr>
                            </m:ctrlPr>
                          </m:sSubPr>
                          <m:e>
                            <m:r>
                              <a:rPr lang="en-US" sz="4000" b="1" i="1">
                                <a:latin typeface="Cambria Math" panose="02040503050406030204" pitchFamily="18" charset="0"/>
                              </a:rPr>
                              <m:t>𝑪</m:t>
                            </m:r>
                          </m:e>
                          <m:sub>
                            <m:d>
                              <m:dPr>
                                <m:ctrlPr>
                                  <a:rPr lang="en-US" sz="4000" b="1" i="1">
                                    <a:latin typeface="Cambria Math" panose="02040503050406030204" pitchFamily="18" charset="0"/>
                                  </a:rPr>
                                </m:ctrlPr>
                              </m:dPr>
                              <m:e>
                                <m:r>
                                  <a:rPr lang="en-US" sz="4000" b="1" i="1">
                                    <a:latin typeface="Cambria Math" panose="02040503050406030204" pitchFamily="18" charset="0"/>
                                  </a:rPr>
                                  <m:t>𝑪𝒅</m:t>
                                </m:r>
                              </m:e>
                            </m:d>
                          </m:sub>
                        </m:sSub>
                      </m:num>
                      <m:den>
                        <m:sSub>
                          <m:sSubPr>
                            <m:ctrlPr>
                              <a:rPr lang="en-US" sz="4000" b="1" i="1">
                                <a:latin typeface="Cambria Math" panose="02040503050406030204" pitchFamily="18" charset="0"/>
                              </a:rPr>
                            </m:ctrlPr>
                          </m:sSubPr>
                          <m:e>
                            <m:r>
                              <a:rPr lang="en-US" sz="4000" b="1" i="1">
                                <a:latin typeface="Cambria Math" panose="02040503050406030204" pitchFamily="18" charset="0"/>
                              </a:rPr>
                              <m:t>𝑹</m:t>
                            </m:r>
                          </m:e>
                          <m:sub>
                            <m:d>
                              <m:dPr>
                                <m:ctrlPr>
                                  <a:rPr lang="en-US" sz="4000" b="1" i="1">
                                    <a:latin typeface="Cambria Math" panose="02040503050406030204" pitchFamily="18" charset="0"/>
                                  </a:rPr>
                                </m:ctrlPr>
                              </m:dPr>
                              <m:e>
                                <m:r>
                                  <a:rPr lang="en-US" sz="4000" b="1" i="1">
                                    <a:latin typeface="Cambria Math" panose="02040503050406030204" pitchFamily="18" charset="0"/>
                                  </a:rPr>
                                  <m:t>𝒕𝒉𝒆𝒓𝒎𝒂𝒍</m:t>
                                </m:r>
                              </m:e>
                            </m:d>
                          </m:sub>
                        </m:sSub>
                      </m:den>
                    </m:f>
                  </m:oMath>
                </a14:m>
                <a:br>
                  <a:rPr lang="en-US" sz="3600" b="1" dirty="0"/>
                </a:br>
                <a:endParaRPr lang="en-US" sz="3600" b="1" dirty="0"/>
              </a:p>
              <a:p>
                <a:pPr marL="457200" indent="-457200">
                  <a:buFont typeface="Wingdings" panose="05000000000000000000" pitchFamily="2" charset="2"/>
                  <a:buChar char="v"/>
                </a:pPr>
                <a:r>
                  <a:rPr lang="en-US" sz="4000" b="1" dirty="0"/>
                  <a:t>Rough </a:t>
                </a:r>
                <a14:m>
                  <m:oMath xmlns:m="http://schemas.openxmlformats.org/officeDocument/2006/math">
                    <m:r>
                      <a:rPr lang="en-US" sz="4000" b="1" i="1">
                        <a:latin typeface="Cambria Math" panose="02040503050406030204" pitchFamily="18" charset="0"/>
                      </a:rPr>
                      <m:t>𝑻𝒉𝒆𝒓𝒎𝒂𝒍</m:t>
                    </m:r>
                    <m:r>
                      <a:rPr lang="en-US" sz="4000" b="1" i="1">
                        <a:latin typeface="Cambria Math" panose="02040503050406030204" pitchFamily="18" charset="0"/>
                      </a:rPr>
                      <m:t> </m:t>
                    </m:r>
                    <m:r>
                      <a:rPr lang="en-US" sz="4000" b="1" i="1">
                        <a:latin typeface="Cambria Math" panose="02040503050406030204" pitchFamily="18" charset="0"/>
                      </a:rPr>
                      <m:t>𝒇𝒍𝒖𝒙</m:t>
                    </m:r>
                    <m:r>
                      <a:rPr lang="en-US" sz="4000" b="1" i="1">
                        <a:latin typeface="Cambria Math" panose="02040503050406030204" pitchFamily="18" charset="0"/>
                      </a:rPr>
                      <m:t> </m:t>
                    </m:r>
                  </m:oMath>
                </a14:m>
                <a:r>
                  <a:rPr lang="en-US" sz="4000" b="1" dirty="0"/>
                  <a:t>:</a:t>
                </a:r>
                <a:br>
                  <a:rPr lang="en-US" sz="4000" b="1" dirty="0"/>
                </a:br>
                <a:r>
                  <a:rPr lang="en-US" sz="4000" b="1" dirty="0"/>
                  <a:t>		</a:t>
                </a:r>
                <a14:m>
                  <m:oMath xmlns:m="http://schemas.openxmlformats.org/officeDocument/2006/math">
                    <m:r>
                      <a:rPr lang="en-US" sz="4000" b="1" i="0" smtClean="0">
                        <a:latin typeface="Cambria Math" panose="02040503050406030204" pitchFamily="18" charset="0"/>
                      </a:rPr>
                      <m:t>𝟐</m:t>
                    </m:r>
                    <m:r>
                      <a:rPr lang="en-US" sz="4000" b="1" i="0" smtClean="0">
                        <a:latin typeface="Cambria Math" panose="02040503050406030204" pitchFamily="18" charset="0"/>
                      </a:rPr>
                      <m:t>.</m:t>
                    </m:r>
                    <m:r>
                      <a:rPr lang="en-US" sz="4000" b="1" i="0">
                        <a:latin typeface="Cambria Math" panose="02040503050406030204" pitchFamily="18" charset="0"/>
                      </a:rPr>
                      <m:t>𝟕𝟑</m:t>
                    </m:r>
                    <m:r>
                      <a:rPr lang="en-US" sz="4000" b="1" i="0" smtClean="0">
                        <a:latin typeface="Cambria Math" panose="02040503050406030204" pitchFamily="18" charset="0"/>
                      </a:rPr>
                      <m:t>×</m:t>
                    </m:r>
                  </m:oMath>
                </a14:m>
                <a:r>
                  <a:rPr lang="en-US" sz="4000" b="1" dirty="0"/>
                  <a:t> (</a:t>
                </a:r>
                <a14:m>
                  <m:oMath xmlns:m="http://schemas.openxmlformats.org/officeDocument/2006/math">
                    <m:sSup>
                      <m:sSupPr>
                        <m:ctrlPr>
                          <a:rPr lang="en-US" sz="4000" b="1">
                            <a:latin typeface="Cambria Math" panose="02040503050406030204" pitchFamily="18" charset="0"/>
                          </a:rPr>
                        </m:ctrlPr>
                      </m:sSupPr>
                      <m:e>
                        <m:r>
                          <a:rPr lang="en-US" sz="4000" b="1" i="0">
                            <a:latin typeface="Cambria Math" panose="02040503050406030204" pitchFamily="18" charset="0"/>
                          </a:rPr>
                          <m:t>𝟏𝟎</m:t>
                        </m:r>
                      </m:e>
                      <m:sup>
                        <m:r>
                          <a:rPr lang="en-US" sz="4000" b="1" i="0">
                            <a:latin typeface="Cambria Math" panose="02040503050406030204" pitchFamily="18" charset="0"/>
                          </a:rPr>
                          <m:t>−</m:t>
                        </m:r>
                        <m:r>
                          <a:rPr lang="en-US" sz="4000" b="1" i="0">
                            <a:latin typeface="Cambria Math" panose="02040503050406030204" pitchFamily="18" charset="0"/>
                          </a:rPr>
                          <m:t>𝟔</m:t>
                        </m:r>
                      </m:sup>
                    </m:sSup>
                    <m:r>
                      <a:rPr lang="en-US" sz="4000" b="1" i="0">
                        <a:latin typeface="Cambria Math" panose="02040503050406030204" pitchFamily="18" charset="0"/>
                      </a:rPr>
                      <m:t>𝐧</m:t>
                    </m:r>
                    <m:r>
                      <a:rPr lang="en-US" sz="4000" b="1" i="0">
                        <a:latin typeface="Cambria Math" panose="02040503050406030204" pitchFamily="18" charset="0"/>
                      </a:rPr>
                      <m:t> </m:t>
                    </m:r>
                    <m:sSup>
                      <m:sSupPr>
                        <m:ctrlPr>
                          <a:rPr lang="en-US" sz="4000" b="1">
                            <a:latin typeface="Cambria Math" panose="02040503050406030204" pitchFamily="18" charset="0"/>
                          </a:rPr>
                        </m:ctrlPr>
                      </m:sSupPr>
                      <m:e>
                        <m:r>
                          <a:rPr lang="en-US" sz="4000" b="1" i="0">
                            <a:latin typeface="Cambria Math" panose="02040503050406030204" pitchFamily="18" charset="0"/>
                          </a:rPr>
                          <m:t>𝐜𝐦</m:t>
                        </m:r>
                      </m:e>
                      <m:sup>
                        <m:r>
                          <a:rPr lang="en-US" sz="4000" b="1" i="0">
                            <a:latin typeface="Cambria Math" panose="02040503050406030204" pitchFamily="18" charset="0"/>
                          </a:rPr>
                          <m:t>−</m:t>
                        </m:r>
                        <m:r>
                          <a:rPr lang="en-US" sz="4000" b="1" i="0">
                            <a:latin typeface="Cambria Math" panose="02040503050406030204" pitchFamily="18" charset="0"/>
                          </a:rPr>
                          <m:t>𝟐</m:t>
                        </m:r>
                      </m:sup>
                    </m:sSup>
                    <m:sSup>
                      <m:sSupPr>
                        <m:ctrlPr>
                          <a:rPr lang="en-US" sz="4000" b="1">
                            <a:latin typeface="Cambria Math" panose="02040503050406030204" pitchFamily="18" charset="0"/>
                          </a:rPr>
                        </m:ctrlPr>
                      </m:sSupPr>
                      <m:e>
                        <m:r>
                          <a:rPr lang="en-US" sz="4000" b="1" i="0">
                            <a:latin typeface="Cambria Math" panose="02040503050406030204" pitchFamily="18" charset="0"/>
                          </a:rPr>
                          <m:t>𝐬</m:t>
                        </m:r>
                      </m:e>
                      <m:sup>
                        <m:r>
                          <a:rPr lang="en-US" sz="4000" b="1" i="0">
                            <a:latin typeface="Cambria Math" panose="02040503050406030204" pitchFamily="18" charset="0"/>
                          </a:rPr>
                          <m:t>−</m:t>
                        </m:r>
                        <m:r>
                          <a:rPr lang="en-US" sz="4000" b="1" i="0">
                            <a:latin typeface="Cambria Math" panose="02040503050406030204" pitchFamily="18" charset="0"/>
                          </a:rPr>
                          <m:t>𝟏</m:t>
                        </m:r>
                      </m:sup>
                    </m:sSup>
                    <m:r>
                      <a:rPr lang="en-US" sz="4000" b="1" i="0" smtClean="0">
                        <a:latin typeface="Cambria Math" panose="02040503050406030204" pitchFamily="18" charset="0"/>
                      </a:rPr>
                      <m:t>)</m:t>
                    </m:r>
                  </m:oMath>
                </a14:m>
                <a:br>
                  <a:rPr lang="en-US" sz="3600" b="1" dirty="0"/>
                </a:br>
                <a:endParaRPr lang="en-US" sz="3600" b="1" dirty="0"/>
              </a:p>
              <a:p>
                <a:pPr marL="457200" indent="-457200">
                  <a:buFont typeface="Wingdings" panose="05000000000000000000" pitchFamily="2" charset="2"/>
                  <a:buChar char="v"/>
                </a:pPr>
                <a:r>
                  <a:rPr lang="en-US" sz="4000" b="1" dirty="0"/>
                  <a:t>Inverse(Prior) </a:t>
                </a:r>
                <a14:m>
                  <m:oMath xmlns:m="http://schemas.openxmlformats.org/officeDocument/2006/math">
                    <m:r>
                      <a:rPr lang="en-US" sz="4000" b="1" i="1">
                        <a:latin typeface="Cambria Math" panose="02040503050406030204" pitchFamily="18" charset="0"/>
                      </a:rPr>
                      <m:t>𝑻𝒉𝒆𝒓𝒎𝒂𝒍</m:t>
                    </m:r>
                    <m:r>
                      <a:rPr lang="en-US" sz="4000" b="1" i="1">
                        <a:latin typeface="Cambria Math" panose="02040503050406030204" pitchFamily="18" charset="0"/>
                      </a:rPr>
                      <m:t> </m:t>
                    </m:r>
                    <m:r>
                      <a:rPr lang="en-US" sz="4000" b="1" i="1">
                        <a:latin typeface="Cambria Math" panose="02040503050406030204" pitchFamily="18" charset="0"/>
                      </a:rPr>
                      <m:t>𝒇𝒍𝒖𝒙</m:t>
                    </m:r>
                  </m:oMath>
                </a14:m>
                <a:r>
                  <a:rPr lang="en-US" sz="3600" b="1" dirty="0"/>
                  <a:t>:</a:t>
                </a:r>
                <a:br>
                  <a:rPr lang="en-US" sz="3600" b="1" dirty="0"/>
                </a:br>
                <a14:m>
                  <m:oMath xmlns:m="http://schemas.openxmlformats.org/officeDocument/2006/math">
                    <m:r>
                      <a:rPr lang="en-US" sz="4000" b="1" i="0" dirty="0" smtClean="0">
                        <a:latin typeface="Cambria Math" panose="02040503050406030204" pitchFamily="18" charset="0"/>
                      </a:rPr>
                      <m:t>(</m:t>
                    </m:r>
                    <m:r>
                      <m:rPr>
                        <m:nor/>
                      </m:rPr>
                      <a:rPr lang="en-US" sz="4000" b="1" dirty="0">
                        <a:latin typeface="Google Sans Text"/>
                      </a:rPr>
                      <m:t>2.553</m:t>
                    </m:r>
                    <m:r>
                      <m:rPr>
                        <m:nor/>
                      </m:rPr>
                      <a:rPr lang="en-US" sz="4000" b="1" dirty="0" smtClean="0">
                        <a:latin typeface="Google Sans Text"/>
                      </a:rPr>
                      <m:t> </m:t>
                    </m:r>
                    <m:r>
                      <m:rPr>
                        <m:nor/>
                      </m:rPr>
                      <a:rPr lang="en-US" sz="4000" b="1" dirty="0"/>
                      <m:t>±</m:t>
                    </m:r>
                    <m:r>
                      <m:rPr>
                        <m:nor/>
                      </m:rPr>
                      <a:rPr lang="en-US" sz="4000" b="1" dirty="0" smtClean="0"/>
                      <m:t> </m:t>
                    </m:r>
                    <m:r>
                      <m:rPr>
                        <m:nor/>
                      </m:rPr>
                      <a:rPr lang="en-US" sz="4000" b="1" dirty="0">
                        <a:latin typeface="Google Sans Text"/>
                      </a:rPr>
                      <m:t>0.158</m:t>
                    </m:r>
                    <m:r>
                      <m:rPr>
                        <m:nor/>
                      </m:rPr>
                      <a:rPr lang="en-US" sz="4000" b="1" dirty="0" smtClean="0">
                        <a:latin typeface="Google Sans Text"/>
                      </a:rPr>
                      <m:t>)</m:t>
                    </m:r>
                    <m:r>
                      <a:rPr lang="en-US" sz="4000" b="1" i="0">
                        <a:latin typeface="Cambria Math" panose="02040503050406030204" pitchFamily="18" charset="0"/>
                      </a:rPr>
                      <m:t>×</m:t>
                    </m:r>
                    <m:r>
                      <m:rPr>
                        <m:nor/>
                      </m:rPr>
                      <a:rPr lang="en-US" sz="4000" b="1" dirty="0"/>
                      <m:t>(</m:t>
                    </m:r>
                    <m:sSup>
                      <m:sSupPr>
                        <m:ctrlPr>
                          <a:rPr lang="en-US" sz="4000" b="1">
                            <a:latin typeface="Cambria Math" panose="02040503050406030204" pitchFamily="18" charset="0"/>
                          </a:rPr>
                        </m:ctrlPr>
                      </m:sSupPr>
                      <m:e>
                        <m:r>
                          <a:rPr lang="en-US" sz="4000" b="1" i="0">
                            <a:latin typeface="Cambria Math" panose="02040503050406030204" pitchFamily="18" charset="0"/>
                          </a:rPr>
                          <m:t>𝟏𝟎</m:t>
                        </m:r>
                      </m:e>
                      <m:sup>
                        <m:r>
                          <a:rPr lang="en-US" sz="4000" b="1" i="0">
                            <a:latin typeface="Cambria Math" panose="02040503050406030204" pitchFamily="18" charset="0"/>
                          </a:rPr>
                          <m:t>−</m:t>
                        </m:r>
                        <m:r>
                          <a:rPr lang="en-US" sz="4000" b="1" i="0">
                            <a:latin typeface="Cambria Math" panose="02040503050406030204" pitchFamily="18" charset="0"/>
                          </a:rPr>
                          <m:t>𝟔</m:t>
                        </m:r>
                      </m:sup>
                    </m:sSup>
                    <m:r>
                      <a:rPr lang="en-US" sz="4000" b="1" i="0">
                        <a:latin typeface="Cambria Math" panose="02040503050406030204" pitchFamily="18" charset="0"/>
                      </a:rPr>
                      <m:t>𝐧</m:t>
                    </m:r>
                    <m:r>
                      <a:rPr lang="en-US" sz="4000" b="1" i="0">
                        <a:latin typeface="Cambria Math" panose="02040503050406030204" pitchFamily="18" charset="0"/>
                      </a:rPr>
                      <m:t> </m:t>
                    </m:r>
                    <m:sSup>
                      <m:sSupPr>
                        <m:ctrlPr>
                          <a:rPr lang="en-US" sz="4000" b="1">
                            <a:latin typeface="Cambria Math" panose="02040503050406030204" pitchFamily="18" charset="0"/>
                          </a:rPr>
                        </m:ctrlPr>
                      </m:sSupPr>
                      <m:e>
                        <m:r>
                          <a:rPr lang="en-US" sz="4000" b="1" i="0">
                            <a:latin typeface="Cambria Math" panose="02040503050406030204" pitchFamily="18" charset="0"/>
                          </a:rPr>
                          <m:t>𝐜𝐦</m:t>
                        </m:r>
                      </m:e>
                      <m:sup>
                        <m:r>
                          <a:rPr lang="en-US" sz="4000" b="1" i="0">
                            <a:latin typeface="Cambria Math" panose="02040503050406030204" pitchFamily="18" charset="0"/>
                          </a:rPr>
                          <m:t>−</m:t>
                        </m:r>
                        <m:r>
                          <a:rPr lang="en-US" sz="4000" b="1" i="0">
                            <a:latin typeface="Cambria Math" panose="02040503050406030204" pitchFamily="18" charset="0"/>
                          </a:rPr>
                          <m:t>𝟐</m:t>
                        </m:r>
                      </m:sup>
                    </m:sSup>
                    <m:sSup>
                      <m:sSupPr>
                        <m:ctrlPr>
                          <a:rPr lang="en-US" sz="4000" b="1">
                            <a:latin typeface="Cambria Math" panose="02040503050406030204" pitchFamily="18" charset="0"/>
                          </a:rPr>
                        </m:ctrlPr>
                      </m:sSupPr>
                      <m:e>
                        <m:r>
                          <a:rPr lang="en-US" sz="4000" b="1" i="0">
                            <a:latin typeface="Cambria Math" panose="02040503050406030204" pitchFamily="18" charset="0"/>
                          </a:rPr>
                          <m:t>𝐬</m:t>
                        </m:r>
                      </m:e>
                      <m:sup>
                        <m:r>
                          <a:rPr lang="en-US" sz="4000" b="1" i="0">
                            <a:latin typeface="Cambria Math" panose="02040503050406030204" pitchFamily="18" charset="0"/>
                          </a:rPr>
                          <m:t>−</m:t>
                        </m:r>
                        <m:r>
                          <a:rPr lang="en-US" sz="4000" b="1" i="0">
                            <a:latin typeface="Cambria Math" panose="02040503050406030204" pitchFamily="18" charset="0"/>
                          </a:rPr>
                          <m:t>𝟏</m:t>
                        </m:r>
                      </m:sup>
                    </m:sSup>
                    <m:r>
                      <a:rPr lang="en-US" sz="4000" b="1" i="0">
                        <a:latin typeface="Cambria Math" panose="02040503050406030204" pitchFamily="18" charset="0"/>
                      </a:rPr>
                      <m:t>)</m:t>
                    </m:r>
                  </m:oMath>
                </a14:m>
                <a:br>
                  <a:rPr lang="en-US" sz="4000" b="1" dirty="0"/>
                </a:br>
                <a:endParaRPr lang="en-US" sz="4000" b="1" dirty="0"/>
              </a:p>
            </p:txBody>
          </p:sp>
        </mc:Choice>
        <mc:Fallback>
          <p:sp>
            <p:nvSpPr>
              <p:cNvPr id="4" name="TextBox 3">
                <a:extLst>
                  <a:ext uri="{FF2B5EF4-FFF2-40B4-BE49-F238E27FC236}">
                    <a16:creationId xmlns:a16="http://schemas.microsoft.com/office/drawing/2014/main" id="{E9E1C0C7-69F1-35E1-E9A0-BB54C4D34702}"/>
                  </a:ext>
                </a:extLst>
              </p:cNvPr>
              <p:cNvSpPr txBox="1">
                <a:spLocks noRot="1" noChangeAspect="1" noMove="1" noResize="1" noEditPoints="1" noAdjustHandles="1" noChangeArrowheads="1" noChangeShapeType="1" noTextEdit="1"/>
              </p:cNvSpPr>
              <p:nvPr/>
            </p:nvSpPr>
            <p:spPr>
              <a:xfrm>
                <a:off x="15799981" y="2752228"/>
                <a:ext cx="8547385" cy="8742777"/>
              </a:xfrm>
              <a:prstGeom prst="rect">
                <a:avLst/>
              </a:prstGeom>
              <a:blipFill>
                <a:blip r:embed="rId3"/>
                <a:stretch>
                  <a:fillRect l="-3709"/>
                </a:stretch>
              </a:blipFill>
              <a:ln w="12700" cap="flat">
                <a:noFill/>
                <a:miter lim="400000"/>
              </a:ln>
              <a:effectLst/>
            </p:spPr>
            <p:txBody>
              <a:bodyPr/>
              <a:lstStyle/>
              <a:p>
                <a:r>
                  <a:rPr lang="en-US">
                    <a:noFill/>
                  </a:rPr>
                  <a:t> </a:t>
                </a:r>
              </a:p>
            </p:txBody>
          </p:sp>
        </mc:Fallback>
      </mc:AlternateContent>
      <p:sp>
        <p:nvSpPr>
          <p:cNvPr id="7" name="Title 2">
            <a:extLst>
              <a:ext uri="{FF2B5EF4-FFF2-40B4-BE49-F238E27FC236}">
                <a16:creationId xmlns:a16="http://schemas.microsoft.com/office/drawing/2014/main" id="{6C8A60F5-4679-ACA3-F08F-B3301DEF1CD0}"/>
              </a:ext>
            </a:extLst>
          </p:cNvPr>
          <p:cNvSpPr txBox="1">
            <a:spLocks/>
          </p:cNvSpPr>
          <p:nvPr/>
        </p:nvSpPr>
        <p:spPr>
          <a:xfrm>
            <a:off x="155190" y="208407"/>
            <a:ext cx="24384001" cy="277800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b="1" dirty="0">
                <a:solidFill>
                  <a:schemeClr val="accent1">
                    <a:lumMod val="75000"/>
                  </a:schemeClr>
                </a:solidFill>
                <a:sym typeface="Wingdings" panose="05000000000000000000" pitchFamily="2" charset="2"/>
              </a:rPr>
              <a:t>Bare setup has thermal + epithermal contributions</a:t>
            </a:r>
            <a:endParaRPr lang="en-US" dirty="0">
              <a:solidFill>
                <a:schemeClr val="accent1">
                  <a:lumMod val="75000"/>
                </a:schemeClr>
              </a:solidFill>
            </a:endParaRPr>
          </a:p>
        </p:txBody>
      </p:sp>
      <p:pic>
        <p:nvPicPr>
          <p:cNvPr id="6" name="Picture 5">
            <a:extLst>
              <a:ext uri="{FF2B5EF4-FFF2-40B4-BE49-F238E27FC236}">
                <a16:creationId xmlns:a16="http://schemas.microsoft.com/office/drawing/2014/main" id="{4AD56C01-042A-1254-0CE6-393067DF9065}"/>
              </a:ext>
            </a:extLst>
          </p:cNvPr>
          <p:cNvPicPr>
            <a:picLocks noChangeAspect="1"/>
          </p:cNvPicPr>
          <p:nvPr/>
        </p:nvPicPr>
        <p:blipFill>
          <a:blip r:embed="rId4">
            <a:extLst>
              <a:ext uri="{28A0092B-C50C-407E-A947-70E740481C1C}">
                <a14:useLocalDpi xmlns:a14="http://schemas.microsoft.com/office/drawing/2010/main" val="0"/>
              </a:ext>
            </a:extLst>
          </a:blip>
          <a:srcRect l="1986" t="2048" b="3003"/>
          <a:stretch>
            <a:fillRect/>
          </a:stretch>
        </p:blipFill>
        <p:spPr>
          <a:xfrm>
            <a:off x="0" y="2359705"/>
            <a:ext cx="15608156" cy="11340063"/>
          </a:xfrm>
          <a:prstGeom prst="rect">
            <a:avLst/>
          </a:prstGeom>
        </p:spPr>
      </p:pic>
    </p:spTree>
    <p:extLst>
      <p:ext uri="{BB962C8B-B14F-4D97-AF65-F5344CB8AC3E}">
        <p14:creationId xmlns:p14="http://schemas.microsoft.com/office/powerpoint/2010/main" val="282496849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CA332F-2715-6F51-24B8-706BADC1FC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F2A75C-F8B7-F578-2285-5C608C3F2770}"/>
              </a:ext>
            </a:extLst>
          </p:cNvPr>
          <p:cNvSpPr>
            <a:spLocks noGrp="1"/>
          </p:cNvSpPr>
          <p:nvPr>
            <p:ph type="sldNum" sz="quarter" idx="2"/>
          </p:nvPr>
        </p:nvSpPr>
        <p:spPr/>
        <p:txBody>
          <a:bodyPr/>
          <a:lstStyle/>
          <a:p>
            <a:fld id="{86CB4B4D-7CA3-9044-876B-883B54F8677D}" type="slidenum">
              <a:rPr lang="en-US" smtClean="0"/>
              <a:t>2</a:t>
            </a:fld>
            <a:endParaRPr lang="en-US" dirty="0"/>
          </a:p>
        </p:txBody>
      </p:sp>
      <p:sp>
        <p:nvSpPr>
          <p:cNvPr id="12" name="Title 2">
            <a:extLst>
              <a:ext uri="{FF2B5EF4-FFF2-40B4-BE49-F238E27FC236}">
                <a16:creationId xmlns:a16="http://schemas.microsoft.com/office/drawing/2014/main" id="{56FCDE0A-9EF2-F4AF-7860-5838D1355004}"/>
              </a:ext>
            </a:extLst>
          </p:cNvPr>
          <p:cNvSpPr>
            <a:spLocks noGrp="1"/>
          </p:cNvSpPr>
          <p:nvPr>
            <p:ph type="title" idx="4294967295"/>
          </p:nvPr>
        </p:nvSpPr>
        <p:spPr>
          <a:xfrm>
            <a:off x="1360967" y="870440"/>
            <a:ext cx="24560784" cy="2203657"/>
          </a:xfrm>
        </p:spPr>
        <p:txBody>
          <a:bodyPr>
            <a:noAutofit/>
          </a:bodyPr>
          <a:lstStyle/>
          <a:p>
            <a:r>
              <a:rPr lang="en-US" sz="10200" b="1" dirty="0">
                <a:solidFill>
                  <a:schemeClr val="accent1">
                    <a:lumMod val="75000"/>
                  </a:schemeClr>
                </a:solidFill>
              </a:rPr>
              <a:t>Low Background Team at SNOLAB: </a:t>
            </a:r>
          </a:p>
        </p:txBody>
      </p:sp>
      <p:sp>
        <p:nvSpPr>
          <p:cNvPr id="3" name="TextBox 2">
            <a:extLst>
              <a:ext uri="{FF2B5EF4-FFF2-40B4-BE49-F238E27FC236}">
                <a16:creationId xmlns:a16="http://schemas.microsoft.com/office/drawing/2014/main" id="{9E1FA096-1BA9-ACA3-BFA6-4A8A82156531}"/>
              </a:ext>
            </a:extLst>
          </p:cNvPr>
          <p:cNvSpPr txBox="1"/>
          <p:nvPr/>
        </p:nvSpPr>
        <p:spPr>
          <a:xfrm>
            <a:off x="1950698" y="10133121"/>
            <a:ext cx="20482603"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indent="-685800">
              <a:lnSpc>
                <a:spcPct val="200000"/>
              </a:lnSpc>
              <a:buFont typeface="Wingdings" panose="05000000000000000000" pitchFamily="2" charset="2"/>
              <a:buChar char="v"/>
            </a:pPr>
            <a:r>
              <a:rPr lang="en-US" sz="7200" b="1" u="sng" dirty="0"/>
              <a:t>What about ambient neutrons?</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175A2C76-8833-B4FB-C89D-F95C92A26507}"/>
                  </a:ext>
                </a:extLst>
              </p:cNvPr>
              <p:cNvGraphicFramePr>
                <a:graphicFrameLocks noGrp="1"/>
              </p:cNvGraphicFramePr>
              <p:nvPr>
                <p:extLst>
                  <p:ext uri="{D42A27DB-BD31-4B8C-83A1-F6EECF244321}">
                    <p14:modId xmlns:p14="http://schemas.microsoft.com/office/powerpoint/2010/main" val="3522449085"/>
                  </p:ext>
                </p:extLst>
              </p:nvPr>
            </p:nvGraphicFramePr>
            <p:xfrm>
              <a:off x="1084521" y="3296092"/>
              <a:ext cx="22626084" cy="6082696"/>
            </p:xfrm>
            <a:graphic>
              <a:graphicData uri="http://schemas.openxmlformats.org/drawingml/2006/table">
                <a:tbl>
                  <a:tblPr/>
                  <a:tblGrid>
                    <a:gridCol w="8591107">
                      <a:extLst>
                        <a:ext uri="{9D8B030D-6E8A-4147-A177-3AD203B41FA5}">
                          <a16:colId xmlns:a16="http://schemas.microsoft.com/office/drawing/2014/main" val="1133828228"/>
                        </a:ext>
                      </a:extLst>
                    </a:gridCol>
                    <a:gridCol w="14034977">
                      <a:extLst>
                        <a:ext uri="{9D8B030D-6E8A-4147-A177-3AD203B41FA5}">
                          <a16:colId xmlns:a16="http://schemas.microsoft.com/office/drawing/2014/main" val="3612487240"/>
                        </a:ext>
                      </a:extLst>
                    </a:gridCol>
                  </a:tblGrid>
                  <a:tr h="1520674">
                    <a:tc>
                      <a:txBody>
                        <a:bodyPr/>
                        <a:lstStyle/>
                        <a:p>
                          <a:pPr algn="ctr" rtl="0">
                            <a:buNone/>
                          </a:pPr>
                          <a:r>
                            <a:rPr lang="en-US" b="1" dirty="0">
                              <a:solidFill>
                                <a:srgbClr val="1F1F1F"/>
                              </a:solidFill>
                              <a:effectLst/>
                              <a:latin typeface="Google Sans Text"/>
                            </a:rPr>
                            <a:t>Background Particle / Source</a:t>
                          </a:r>
                          <a:endParaRPr lang="en-US" dirty="0">
                            <a:solidFill>
                              <a:srgbClr val="1F1F1F"/>
                            </a:solidFill>
                            <a:effectLst/>
                            <a:latin typeface="Google Sans Text"/>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buNone/>
                          </a:pPr>
                          <a:r>
                            <a:rPr lang="en-US" b="1" dirty="0">
                              <a:solidFill>
                                <a:srgbClr val="1F1F1F"/>
                              </a:solidFill>
                              <a:effectLst/>
                              <a:latin typeface="Google Sans Text"/>
                            </a:rPr>
                            <a:t>Primary Monitoring Instrument &amp; Facility</a:t>
                          </a:r>
                          <a:endParaRPr lang="en-US" dirty="0">
                            <a:solidFill>
                              <a:srgbClr val="1F1F1F"/>
                            </a:solidFill>
                            <a:effectLst/>
                            <a:latin typeface="Google Sans Text"/>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62032286"/>
                      </a:ext>
                    </a:extLst>
                  </a:tr>
                  <a:tr h="1520674">
                    <a:tc>
                      <a:txBody>
                        <a:bodyPr/>
                        <a:lstStyle/>
                        <a:p>
                          <a:pPr algn="ctr" rtl="0">
                            <a:buNone/>
                          </a:pPr>
                          <a:r>
                            <a:rPr lang="en-US" b="1" dirty="0">
                              <a:solidFill>
                                <a:srgbClr val="1F1F1F"/>
                              </a:solidFill>
                              <a:effectLst/>
                              <a:latin typeface="Google Sans Text"/>
                            </a:rPr>
                            <a:t>Gamma (</a:t>
                          </a:r>
                          <a14:m>
                            <m:oMath xmlns:m="http://schemas.openxmlformats.org/officeDocument/2006/math">
                              <m:r>
                                <a:rPr lang="en-US" b="1" i="1" smtClean="0">
                                  <a:solidFill>
                                    <a:srgbClr val="1F1F1F"/>
                                  </a:solidFill>
                                  <a:effectLst/>
                                  <a:latin typeface="Cambria Math" panose="02040503050406030204" pitchFamily="18" charset="0"/>
                                </a:rPr>
                                <m:t>𝜸</m:t>
                              </m:r>
                            </m:oMath>
                          </a14:m>
                          <a:r>
                            <a:rPr lang="en-US" b="1" dirty="0">
                              <a:solidFill>
                                <a:srgbClr val="1F1F1F"/>
                              </a:solidFill>
                              <a:effectLst/>
                              <a:latin typeface="Google Sans Text"/>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a:solidFill>
                                <a:srgbClr val="1F1F1F"/>
                              </a:solidFill>
                              <a:effectLst/>
                              <a:latin typeface="Google Sans Text"/>
                            </a:rPr>
                            <a:t>Shielded, Low-Background HPGe Spectroscopy</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618479"/>
                      </a:ext>
                    </a:extLst>
                  </a:tr>
                  <a:tr h="1520674">
                    <a:tc>
                      <a:txBody>
                        <a:bodyPr/>
                        <a:lstStyle/>
                        <a:p>
                          <a:pPr algn="ctr" rtl="0">
                            <a:buNone/>
                          </a:pPr>
                          <a:r>
                            <a:rPr lang="en-US" b="1" dirty="0">
                              <a:solidFill>
                                <a:srgbClr val="1F1F1F"/>
                              </a:solidFill>
                              <a:effectLst/>
                              <a:latin typeface="Google Sans Text"/>
                            </a:rPr>
                            <a:t>Radon (</a:t>
                          </a:r>
                          <a14:m>
                            <m:oMath xmlns:m="http://schemas.openxmlformats.org/officeDocument/2006/math">
                              <m:sPre>
                                <m:sPrePr>
                                  <m:ctrlPr>
                                    <a:rPr lang="en-US" b="1" i="1" smtClean="0">
                                      <a:solidFill>
                                        <a:srgbClr val="1F1F1F"/>
                                      </a:solidFill>
                                      <a:effectLst/>
                                      <a:latin typeface="Cambria Math" panose="02040503050406030204" pitchFamily="18" charset="0"/>
                                    </a:rPr>
                                  </m:ctrlPr>
                                </m:sPrePr>
                                <m:sub/>
                                <m:sup>
                                  <m:r>
                                    <a:rPr lang="en-US" b="1" i="1" smtClean="0">
                                      <a:solidFill>
                                        <a:srgbClr val="1F1F1F"/>
                                      </a:solidFill>
                                      <a:effectLst/>
                                      <a:latin typeface="Cambria Math" panose="02040503050406030204" pitchFamily="18" charset="0"/>
                                    </a:rPr>
                                    <m:t>𝟐𝟐𝟐</m:t>
                                  </m:r>
                                </m:sup>
                                <m:e>
                                  <m:r>
                                    <a:rPr lang="en-US" b="1" i="1" smtClean="0">
                                      <a:solidFill>
                                        <a:srgbClr val="1F1F1F"/>
                                      </a:solidFill>
                                      <a:effectLst/>
                                      <a:latin typeface="Cambria Math" panose="02040503050406030204" pitchFamily="18" charset="0"/>
                                    </a:rPr>
                                    <m:t>𝑹𝒏</m:t>
                                  </m:r>
                                </m:e>
                              </m:sPre>
                              <m:r>
                                <a:rPr lang="en-US" b="1" i="1" smtClean="0">
                                  <a:solidFill>
                                    <a:srgbClr val="1F1F1F"/>
                                  </a:solidFill>
                                  <a:effectLst/>
                                  <a:latin typeface="Cambria Math" panose="02040503050406030204" pitchFamily="18" charset="0"/>
                                </a:rPr>
                                <m:t>)</m:t>
                              </m:r>
                            </m:oMath>
                          </a14:m>
                          <a:endParaRPr lang="en-US" b="1" dirty="0">
                            <a:solidFill>
                              <a:srgbClr val="1F1F1F"/>
                            </a:solidFill>
                            <a:effectLst/>
                            <a:latin typeface="Google Sans Text"/>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dirty="0">
                              <a:solidFill>
                                <a:srgbClr val="1F1F1F"/>
                              </a:solidFill>
                              <a:effectLst/>
                              <a:latin typeface="Google Sans Text"/>
                            </a:rPr>
                            <a:t>High Efficiency Radon Trapping Emanation Systems</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0027193"/>
                      </a:ext>
                    </a:extLst>
                  </a:tr>
                  <a:tr h="1520674">
                    <a:tc>
                      <a:txBody>
                        <a:bodyPr/>
                        <a:lstStyle/>
                        <a:p>
                          <a:pPr algn="ctr" rtl="0">
                            <a:buNone/>
                          </a:pPr>
                          <a:r>
                            <a:rPr lang="en-US" b="1" dirty="0">
                              <a:solidFill>
                                <a:srgbClr val="1F1F1F"/>
                              </a:solidFill>
                              <a:effectLst/>
                              <a:latin typeface="Google Sans Text"/>
                            </a:rPr>
                            <a:t>Alpha(</a:t>
                          </a:r>
                          <a14:m>
                            <m:oMath xmlns:m="http://schemas.openxmlformats.org/officeDocument/2006/math">
                              <m:r>
                                <a:rPr lang="en-US" b="1" i="1" smtClean="0">
                                  <a:solidFill>
                                    <a:srgbClr val="1F1F1F"/>
                                  </a:solidFill>
                                  <a:effectLst/>
                                  <a:latin typeface="Cambria Math" panose="02040503050406030204" pitchFamily="18" charset="0"/>
                                </a:rPr>
                                <m:t>𝜶</m:t>
                              </m:r>
                            </m:oMath>
                          </a14:m>
                          <a:r>
                            <a:rPr lang="en-US" b="1" dirty="0">
                              <a:solidFill>
                                <a:srgbClr val="1F1F1F"/>
                              </a:solidFill>
                              <a:effectLst/>
                              <a:latin typeface="Google Sans Text"/>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dirty="0">
                              <a:solidFill>
                                <a:srgbClr val="1F1F1F"/>
                              </a:solidFill>
                              <a:effectLst/>
                              <a:latin typeface="Google Sans Text"/>
                            </a:rPr>
                            <a:t>XIA &amp; ICP-MS</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8361902"/>
                      </a:ext>
                    </a:extLst>
                  </a:tr>
                </a:tbl>
              </a:graphicData>
            </a:graphic>
          </p:graphicFrame>
        </mc:Choice>
        <mc:Fallback>
          <p:graphicFrame>
            <p:nvGraphicFramePr>
              <p:cNvPr id="4" name="Table 3">
                <a:extLst>
                  <a:ext uri="{FF2B5EF4-FFF2-40B4-BE49-F238E27FC236}">
                    <a16:creationId xmlns:a16="http://schemas.microsoft.com/office/drawing/2014/main" id="{175A2C76-8833-B4FB-C89D-F95C92A26507}"/>
                  </a:ext>
                </a:extLst>
              </p:cNvPr>
              <p:cNvGraphicFramePr>
                <a:graphicFrameLocks noGrp="1"/>
              </p:cNvGraphicFramePr>
              <p:nvPr>
                <p:extLst>
                  <p:ext uri="{D42A27DB-BD31-4B8C-83A1-F6EECF244321}">
                    <p14:modId xmlns:p14="http://schemas.microsoft.com/office/powerpoint/2010/main" val="3522449085"/>
                  </p:ext>
                </p:extLst>
              </p:nvPr>
            </p:nvGraphicFramePr>
            <p:xfrm>
              <a:off x="1084521" y="3296092"/>
              <a:ext cx="22626084" cy="6082696"/>
            </p:xfrm>
            <a:graphic>
              <a:graphicData uri="http://schemas.openxmlformats.org/drawingml/2006/table">
                <a:tbl>
                  <a:tblPr/>
                  <a:tblGrid>
                    <a:gridCol w="8591107">
                      <a:extLst>
                        <a:ext uri="{9D8B030D-6E8A-4147-A177-3AD203B41FA5}">
                          <a16:colId xmlns:a16="http://schemas.microsoft.com/office/drawing/2014/main" val="1133828228"/>
                        </a:ext>
                      </a:extLst>
                    </a:gridCol>
                    <a:gridCol w="14034977">
                      <a:extLst>
                        <a:ext uri="{9D8B030D-6E8A-4147-A177-3AD203B41FA5}">
                          <a16:colId xmlns:a16="http://schemas.microsoft.com/office/drawing/2014/main" val="3612487240"/>
                        </a:ext>
                      </a:extLst>
                    </a:gridCol>
                  </a:tblGrid>
                  <a:tr h="1520674">
                    <a:tc>
                      <a:txBody>
                        <a:bodyPr/>
                        <a:lstStyle/>
                        <a:p>
                          <a:pPr algn="ctr" rtl="0">
                            <a:buNone/>
                          </a:pPr>
                          <a:r>
                            <a:rPr lang="en-US" b="1" dirty="0">
                              <a:solidFill>
                                <a:srgbClr val="1F1F1F"/>
                              </a:solidFill>
                              <a:effectLst/>
                              <a:latin typeface="Google Sans Text"/>
                            </a:rPr>
                            <a:t>Background Particle / Source</a:t>
                          </a:r>
                          <a:endParaRPr lang="en-US" dirty="0">
                            <a:solidFill>
                              <a:srgbClr val="1F1F1F"/>
                            </a:solidFill>
                            <a:effectLst/>
                            <a:latin typeface="Google Sans Text"/>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a:buNone/>
                          </a:pPr>
                          <a:r>
                            <a:rPr lang="en-US" b="1" dirty="0">
                              <a:solidFill>
                                <a:srgbClr val="1F1F1F"/>
                              </a:solidFill>
                              <a:effectLst/>
                              <a:latin typeface="Google Sans Text"/>
                            </a:rPr>
                            <a:t>Primary Monitoring Instrument &amp; Facility</a:t>
                          </a:r>
                          <a:endParaRPr lang="en-US" dirty="0">
                            <a:solidFill>
                              <a:srgbClr val="1F1F1F"/>
                            </a:solidFill>
                            <a:effectLst/>
                            <a:latin typeface="Google Sans Text"/>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62032286"/>
                      </a:ext>
                    </a:extLst>
                  </a:tr>
                  <a:tr h="1520674">
                    <a:tc>
                      <a:txBody>
                        <a:bodyPr/>
                        <a:lstStyle/>
                        <a:p>
                          <a:endParaRPr lang="en-US"/>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 t="-100400" r="-163475" b="-200400"/>
                          </a:stretch>
                        </a:blipFill>
                      </a:tcPr>
                    </a:tc>
                    <a:tc>
                      <a:txBody>
                        <a:bodyPr/>
                        <a:lstStyle/>
                        <a:p>
                          <a:pPr algn="ctr" rtl="0">
                            <a:buNone/>
                          </a:pPr>
                          <a:r>
                            <a:rPr lang="en-US">
                              <a:solidFill>
                                <a:srgbClr val="1F1F1F"/>
                              </a:solidFill>
                              <a:effectLst/>
                              <a:latin typeface="Google Sans Text"/>
                            </a:rPr>
                            <a:t>Shielded, Low-Background HPGe Spectroscopy</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618479"/>
                      </a:ext>
                    </a:extLst>
                  </a:tr>
                  <a:tr h="1520674">
                    <a:tc>
                      <a:txBody>
                        <a:bodyPr/>
                        <a:lstStyle/>
                        <a:p>
                          <a:endParaRPr lang="en-US"/>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 t="-201205" r="-163475" b="-101205"/>
                          </a:stretch>
                        </a:blipFill>
                      </a:tcPr>
                    </a:tc>
                    <a:tc>
                      <a:txBody>
                        <a:bodyPr/>
                        <a:lstStyle/>
                        <a:p>
                          <a:pPr algn="ctr" rtl="0">
                            <a:buNone/>
                          </a:pPr>
                          <a:r>
                            <a:rPr lang="en-US" dirty="0">
                              <a:solidFill>
                                <a:srgbClr val="1F1F1F"/>
                              </a:solidFill>
                              <a:effectLst/>
                              <a:latin typeface="Google Sans Text"/>
                            </a:rPr>
                            <a:t>High Efficiency Radon Trapping Emanation Systems</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0027193"/>
                      </a:ext>
                    </a:extLst>
                  </a:tr>
                  <a:tr h="1520674">
                    <a:tc>
                      <a:txBody>
                        <a:bodyPr/>
                        <a:lstStyle/>
                        <a:p>
                          <a:endParaRPr lang="en-US"/>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 t="-300000" r="-163475" b="-800"/>
                          </a:stretch>
                        </a:blipFill>
                      </a:tcPr>
                    </a:tc>
                    <a:tc>
                      <a:txBody>
                        <a:bodyPr/>
                        <a:lstStyle/>
                        <a:p>
                          <a:pPr algn="ctr" rtl="0">
                            <a:buNone/>
                          </a:pPr>
                          <a:r>
                            <a:rPr lang="en-US" dirty="0">
                              <a:solidFill>
                                <a:srgbClr val="1F1F1F"/>
                              </a:solidFill>
                              <a:effectLst/>
                              <a:latin typeface="Google Sans Text"/>
                            </a:rPr>
                            <a:t>XIA &amp; ICP-MS</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8361902"/>
                      </a:ext>
                    </a:extLst>
                  </a:tr>
                </a:tbl>
              </a:graphicData>
            </a:graphic>
          </p:graphicFrame>
        </mc:Fallback>
      </mc:AlternateContent>
    </p:spTree>
    <p:extLst>
      <p:ext uri="{BB962C8B-B14F-4D97-AF65-F5344CB8AC3E}">
        <p14:creationId xmlns:p14="http://schemas.microsoft.com/office/powerpoint/2010/main" val="31486079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6F62EC4-4E54-A8B9-6521-D55B24FFCC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60744-12A3-A150-950A-6E7AF6B6CA16}"/>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4" name="TextBox 3">
            <a:extLst>
              <a:ext uri="{FF2B5EF4-FFF2-40B4-BE49-F238E27FC236}">
                <a16:creationId xmlns:a16="http://schemas.microsoft.com/office/drawing/2014/main" id="{70846F8B-4DD7-BF0F-0758-25457FF3A613}"/>
              </a:ext>
            </a:extLst>
          </p:cNvPr>
          <p:cNvSpPr txBox="1"/>
          <p:nvPr/>
        </p:nvSpPr>
        <p:spPr>
          <a:xfrm>
            <a:off x="5524500" y="11852311"/>
            <a:ext cx="13335000" cy="15204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b="1" dirty="0">
                <a:solidFill>
                  <a:schemeClr val="tx1"/>
                </a:solidFill>
              </a:rPr>
              <a:t>Table</a:t>
            </a:r>
            <a: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t>: Neutron flux for UG labs</a:t>
            </a:r>
            <a:b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br>
            <a:r>
              <a:rPr lang="en-US" sz="4000" dirty="0">
                <a:solidFill>
                  <a:schemeClr val="tx1"/>
                </a:solidFill>
              </a:rPr>
              <a:t>(Yoon et al., </a:t>
            </a:r>
            <a:r>
              <a:rPr lang="en-US" sz="4000" dirty="0" err="1">
                <a:solidFill>
                  <a:schemeClr val="tx1"/>
                </a:solidFill>
              </a:rPr>
              <a:t>Astroparticle</a:t>
            </a:r>
            <a:r>
              <a:rPr lang="en-US" sz="4000" dirty="0">
                <a:solidFill>
                  <a:schemeClr val="tx1"/>
                </a:solidFill>
              </a:rPr>
              <a:t> Physics, 126, 2021)</a:t>
            </a:r>
            <a:endPar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endParaRP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CA5E1B92-49A1-C852-3A7F-D92536A7BEE2}"/>
                  </a:ext>
                </a:extLst>
              </p:cNvPr>
              <p:cNvGraphicFramePr>
                <a:graphicFrameLocks noGrp="1"/>
              </p:cNvGraphicFramePr>
              <p:nvPr>
                <p:extLst>
                  <p:ext uri="{D42A27DB-BD31-4B8C-83A1-F6EECF244321}">
                    <p14:modId xmlns:p14="http://schemas.microsoft.com/office/powerpoint/2010/main" val="671787807"/>
                  </p:ext>
                </p:extLst>
              </p:nvPr>
            </p:nvGraphicFramePr>
            <p:xfrm>
              <a:off x="389106" y="5865277"/>
              <a:ext cx="23689339" cy="5987034"/>
            </p:xfrm>
            <a:graphic>
              <a:graphicData uri="http://schemas.openxmlformats.org/drawingml/2006/table">
                <a:tbl>
                  <a:tblPr firstRow="1" bandRow="1">
                    <a:tableStyleId>{5940675A-B579-460E-94D1-54222C63F5DA}</a:tableStyleId>
                  </a:tblPr>
                  <a:tblGrid>
                    <a:gridCol w="3721395">
                      <a:extLst>
                        <a:ext uri="{9D8B030D-6E8A-4147-A177-3AD203B41FA5}">
                          <a16:colId xmlns:a16="http://schemas.microsoft.com/office/drawing/2014/main" val="2311353777"/>
                        </a:ext>
                      </a:extLst>
                    </a:gridCol>
                    <a:gridCol w="2360428">
                      <a:extLst>
                        <a:ext uri="{9D8B030D-6E8A-4147-A177-3AD203B41FA5}">
                          <a16:colId xmlns:a16="http://schemas.microsoft.com/office/drawing/2014/main" val="2317579481"/>
                        </a:ext>
                      </a:extLst>
                    </a:gridCol>
                    <a:gridCol w="7315200">
                      <a:extLst>
                        <a:ext uri="{9D8B030D-6E8A-4147-A177-3AD203B41FA5}">
                          <a16:colId xmlns:a16="http://schemas.microsoft.com/office/drawing/2014/main" val="3126643465"/>
                        </a:ext>
                      </a:extLst>
                    </a:gridCol>
                    <a:gridCol w="7527851">
                      <a:extLst>
                        <a:ext uri="{9D8B030D-6E8A-4147-A177-3AD203B41FA5}">
                          <a16:colId xmlns:a16="http://schemas.microsoft.com/office/drawing/2014/main" val="2342056239"/>
                        </a:ext>
                      </a:extLst>
                    </a:gridCol>
                    <a:gridCol w="2764465">
                      <a:extLst>
                        <a:ext uri="{9D8B030D-6E8A-4147-A177-3AD203B41FA5}">
                          <a16:colId xmlns:a16="http://schemas.microsoft.com/office/drawing/2014/main" val="17303198"/>
                        </a:ext>
                      </a:extLst>
                    </a:gridCol>
                  </a:tblGrid>
                  <a:tr h="370840">
                    <a:tc>
                      <a:txBody>
                        <a:bodyPr/>
                        <a:lstStyle/>
                        <a:p>
                          <a:pPr algn="ctr"/>
                          <a:r>
                            <a:rPr lang="en-US" sz="4400" b="1" dirty="0"/>
                            <a:t>Underground lab</a:t>
                          </a:r>
                        </a:p>
                      </a:txBody>
                      <a:tcPr>
                        <a:solidFill>
                          <a:schemeClr val="bg1">
                            <a:lumMod val="75000"/>
                          </a:schemeClr>
                        </a:solidFill>
                      </a:tcPr>
                    </a:tc>
                    <a:tc>
                      <a:txBody>
                        <a:bodyPr/>
                        <a:lstStyle/>
                        <a:p>
                          <a:pPr algn="ctr"/>
                          <a:r>
                            <a:rPr lang="en-US" sz="4400" b="1" dirty="0"/>
                            <a:t>Depth</a:t>
                          </a:r>
                          <a:br>
                            <a:rPr lang="en-US" sz="4400" b="1" dirty="0"/>
                          </a:br>
                          <a:r>
                            <a:rPr lang="en-US" sz="4400" b="1" dirty="0"/>
                            <a:t>(</a:t>
                          </a:r>
                          <a:r>
                            <a:rPr lang="en-US" sz="4400" b="1" dirty="0" err="1"/>
                            <a:t>m.w.e</a:t>
                          </a:r>
                          <a:r>
                            <a:rPr lang="en-US" sz="4400" b="1" dirty="0"/>
                            <a:t>)</a:t>
                          </a:r>
                        </a:p>
                      </a:txBody>
                      <a:tcPr>
                        <a:solidFill>
                          <a:schemeClr val="bg1">
                            <a:lumMod val="75000"/>
                          </a:schemeClr>
                        </a:solidFill>
                      </a:tcPr>
                    </a:tc>
                    <a:tc>
                      <a:txBody>
                        <a:bodyPr/>
                        <a:lstStyle/>
                        <a:p>
                          <a:pPr algn="ctr"/>
                          <a:r>
                            <a:rPr lang="en-US" sz="4400" b="1" dirty="0"/>
                            <a:t>Thermal flux</a:t>
                          </a:r>
                        </a:p>
                        <a:p>
                          <a:pPr algn="ct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m:t>
                                    </m:r>
                                    <m:r>
                                      <a:rPr lang="en-US" sz="3600" b="1" i="1" smtClean="0">
                                        <a:latin typeface="Cambria Math" panose="02040503050406030204" pitchFamily="18" charset="0"/>
                                      </a:rPr>
                                      <m:t>𝟏𝟎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𝟔</m:t>
                                        </m:r>
                                      </m:e>
                                    </m:d>
                                  </m:sup>
                                </m:sSup>
                                <m:r>
                                  <a:rPr lang="en-US" sz="3600" b="1" i="1" smtClean="0">
                                    <a:latin typeface="Cambria Math" panose="02040503050406030204" pitchFamily="18" charset="0"/>
                                  </a:rPr>
                                  <m:t> </m:t>
                                </m:r>
                                <m:r>
                                  <a:rPr lang="en-US" sz="3600" b="1" i="1" smtClean="0">
                                    <a:latin typeface="Cambria Math" panose="02040503050406030204" pitchFamily="18" charset="0"/>
                                  </a:rPr>
                                  <m:t>𝒏𝒆𝒖𝒕𝒓𝒐𝒏𝒔</m:t>
                                </m:r>
                                <m:r>
                                  <a:rPr lang="en-US" sz="3600" b="1" i="1" smtClean="0">
                                    <a:latin typeface="Cambria Math" panose="02040503050406030204" pitchFamily="18" charset="0"/>
                                  </a:rPr>
                                  <m:t> </m:t>
                                </m:r>
                                <m:r>
                                  <a:rPr lang="en-US" sz="3600" b="1" i="1" smtClean="0">
                                    <a:latin typeface="Cambria Math" panose="02040503050406030204" pitchFamily="18" charset="0"/>
                                  </a:rPr>
                                  <m:t>𝒄</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𝟐</m:t>
                                        </m:r>
                                      </m:e>
                                    </m:d>
                                  </m:sup>
                                </m:sSup>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𝟏</m:t>
                                        </m:r>
                                      </m:e>
                                    </m:d>
                                  </m:sup>
                                </m:sSup>
                                <m:r>
                                  <a:rPr lang="en-US" sz="3600" b="1" i="1" smtClean="0">
                                    <a:latin typeface="Cambria Math" panose="02040503050406030204" pitchFamily="18" charset="0"/>
                                  </a:rPr>
                                  <m:t>)</m:t>
                                </m:r>
                              </m:oMath>
                            </m:oMathPara>
                          </a14:m>
                          <a:endParaRPr lang="en-US" sz="3600" b="1" dirty="0"/>
                        </a:p>
                      </a:txBody>
                      <a:tcPr>
                        <a:solidFill>
                          <a:schemeClr val="bg1">
                            <a:lumMod val="75000"/>
                          </a:schemeClr>
                        </a:solidFill>
                      </a:tcPr>
                    </a:tc>
                    <a:tc>
                      <a:txBody>
                        <a:bodyPr/>
                        <a:lstStyle/>
                        <a:p>
                          <a:pPr algn="ctr"/>
                          <a:r>
                            <a:rPr lang="en-US" sz="4400" b="1" dirty="0"/>
                            <a:t>Fast Flux</a:t>
                          </a:r>
                          <a:br>
                            <a:rPr lang="en-US" sz="4400" b="1" dirty="0"/>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m:t>
                                    </m:r>
                                    <m:r>
                                      <a:rPr lang="en-US" sz="3600" b="1" i="1" smtClean="0">
                                        <a:latin typeface="Cambria Math" panose="02040503050406030204" pitchFamily="18" charset="0"/>
                                      </a:rPr>
                                      <m:t>𝟏𝟎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𝟔</m:t>
                                        </m:r>
                                      </m:e>
                                    </m:d>
                                  </m:sup>
                                </m:sSup>
                                <m:r>
                                  <a:rPr lang="en-US" sz="3600" b="1" i="1" smtClean="0">
                                    <a:latin typeface="Cambria Math" panose="02040503050406030204" pitchFamily="18" charset="0"/>
                                  </a:rPr>
                                  <m:t> </m:t>
                                </m:r>
                                <m:r>
                                  <a:rPr lang="en-US" sz="3600" b="1" i="1" smtClean="0">
                                    <a:latin typeface="Cambria Math" panose="02040503050406030204" pitchFamily="18" charset="0"/>
                                  </a:rPr>
                                  <m:t>𝒏𝒆𝒖𝒕𝒓𝒐𝒏𝒔</m:t>
                                </m:r>
                                <m:r>
                                  <a:rPr lang="en-US" sz="3600" b="1" i="1" smtClean="0">
                                    <a:latin typeface="Cambria Math" panose="02040503050406030204" pitchFamily="18" charset="0"/>
                                  </a:rPr>
                                  <m:t> </m:t>
                                </m:r>
                                <m:r>
                                  <a:rPr lang="en-US" sz="3600" b="1" i="1" smtClean="0">
                                    <a:latin typeface="Cambria Math" panose="02040503050406030204" pitchFamily="18" charset="0"/>
                                  </a:rPr>
                                  <m:t>𝒄</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𝟐</m:t>
                                        </m:r>
                                      </m:e>
                                    </m:d>
                                  </m:sup>
                                </m:sSup>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𝟏</m:t>
                                        </m:r>
                                      </m:e>
                                    </m:d>
                                  </m:sup>
                                </m:sSup>
                                <m:r>
                                  <a:rPr lang="en-US" sz="3600" b="1" i="1" smtClean="0">
                                    <a:latin typeface="Cambria Math" panose="02040503050406030204" pitchFamily="18" charset="0"/>
                                  </a:rPr>
                                  <m:t>)</m:t>
                                </m:r>
                              </m:oMath>
                            </m:oMathPara>
                          </a14:m>
                          <a:endParaRPr lang="en-US" sz="3600" b="1" dirty="0"/>
                        </a:p>
                      </a:txBody>
                      <a:tcPr>
                        <a:solidFill>
                          <a:schemeClr val="bg1">
                            <a:lumMod val="75000"/>
                          </a:schemeClr>
                        </a:solidFill>
                      </a:tcPr>
                    </a:tc>
                    <a:tc>
                      <a:txBody>
                        <a:bodyPr/>
                        <a:lstStyle/>
                        <a:p>
                          <a:pPr algn="ctr"/>
                          <a:r>
                            <a:rPr lang="en-US" sz="4400" b="1" dirty="0"/>
                            <a:t>Detector used</a:t>
                          </a:r>
                        </a:p>
                      </a:txBody>
                      <a:tcPr>
                        <a:solidFill>
                          <a:schemeClr val="bg1">
                            <a:lumMod val="75000"/>
                          </a:schemeClr>
                        </a:solidFill>
                      </a:tcPr>
                    </a:tc>
                    <a:extLst>
                      <a:ext uri="{0D108BD9-81ED-4DB2-BD59-A6C34878D82A}">
                        <a16:rowId xmlns:a16="http://schemas.microsoft.com/office/drawing/2014/main" val="203104350"/>
                      </a:ext>
                    </a:extLst>
                  </a:tr>
                  <a:tr h="370840">
                    <a:tc>
                      <a:txBody>
                        <a:bodyPr/>
                        <a:lstStyle/>
                        <a:p>
                          <a:pPr algn="ctr"/>
                          <a:r>
                            <a:rPr lang="en-US" sz="3800" dirty="0"/>
                            <a:t>YangYangA6</a:t>
                          </a:r>
                        </a:p>
                      </a:txBody>
                      <a:tcPr/>
                    </a:tc>
                    <a:tc>
                      <a:txBody>
                        <a:bodyPr/>
                        <a:lstStyle/>
                        <a:p>
                          <a:pPr algn="ctr"/>
                          <a:r>
                            <a:rPr lang="en-US" sz="3800" dirty="0"/>
                            <a:t>2000</a:t>
                          </a:r>
                        </a:p>
                      </a:txBody>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24.2 ±1.8</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4.2± 0.9</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1683755303"/>
                      </a:ext>
                    </a:extLst>
                  </a:tr>
                  <a:tr h="370840">
                    <a:tc>
                      <a:txBody>
                        <a:bodyPr/>
                        <a:lstStyle/>
                        <a:p>
                          <a:pPr algn="ctr"/>
                          <a:r>
                            <a:rPr lang="en-US" sz="3800" dirty="0"/>
                            <a:t>Canfranc</a:t>
                          </a:r>
                        </a:p>
                      </a:txBody>
                      <a:tcPr/>
                    </a:tc>
                    <a:tc>
                      <a:txBody>
                        <a:bodyPr/>
                        <a:lstStyle/>
                        <a:p>
                          <a:pPr algn="ctr"/>
                          <a:r>
                            <a:rPr lang="en-US" sz="3800" dirty="0"/>
                            <a:t>2450</a:t>
                          </a: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1.28 ±0.04</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1.84± 0.03</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526137465"/>
                      </a:ext>
                    </a:extLst>
                  </a:tr>
                  <a:tr h="666945">
                    <a:tc>
                      <a:txBody>
                        <a:bodyPr/>
                        <a:lstStyle/>
                        <a:p>
                          <a:pPr algn="ctr"/>
                          <a:r>
                            <a:rPr lang="en-US" sz="3800" dirty="0"/>
                            <a:t>Kamioka</a:t>
                          </a:r>
                        </a:p>
                      </a:txBody>
                      <a:tcPr/>
                    </a:tc>
                    <a:tc>
                      <a:txBody>
                        <a:bodyPr/>
                        <a:lstStyle/>
                        <a:p>
                          <a:pPr algn="ctr"/>
                          <a:r>
                            <a:rPr lang="en-US" sz="3800" dirty="0"/>
                            <a:t>2700</a:t>
                          </a: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7.88</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3.88</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1658520253"/>
                      </a:ext>
                    </a:extLst>
                  </a:tr>
                  <a:tr h="370840">
                    <a:tc>
                      <a:txBody>
                        <a:bodyPr/>
                        <a:lstStyle/>
                        <a:p>
                          <a:pPr algn="ctr"/>
                          <a:r>
                            <a:rPr lang="en-US" sz="3800" dirty="0"/>
                            <a:t>LNGS Hall C</a:t>
                          </a:r>
                        </a:p>
                      </a:txBody>
                      <a:tcPr/>
                    </a:tc>
                    <a:tc>
                      <a:txBody>
                        <a:bodyPr/>
                        <a:lstStyle/>
                        <a:p>
                          <a:pPr algn="ctr"/>
                          <a:r>
                            <a:rPr lang="en-US" sz="3800" dirty="0"/>
                            <a:t>3800</a:t>
                          </a: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0.24 ±0.17</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0.45± 0.35</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112761278"/>
                      </a:ext>
                    </a:extLst>
                  </a:tr>
                  <a:tr h="370840">
                    <a:tc>
                      <a:txBody>
                        <a:bodyPr/>
                        <a:lstStyle/>
                        <a:p>
                          <a:pPr algn="ctr"/>
                          <a:r>
                            <a:rPr lang="en-US" sz="3800" dirty="0"/>
                            <a:t>Modane</a:t>
                          </a:r>
                        </a:p>
                      </a:txBody>
                      <a:tcPr/>
                    </a:tc>
                    <a:tc>
                      <a:txBody>
                        <a:bodyPr/>
                        <a:lstStyle/>
                        <a:p>
                          <a:pPr algn="ctr"/>
                          <a:r>
                            <a:rPr lang="en-US" sz="3800" dirty="0"/>
                            <a:t>4800</a:t>
                          </a: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3.57 ±0.05 ±0.27</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1.06± 0.1 ± 0.6</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2924349857"/>
                      </a:ext>
                    </a:extLst>
                  </a:tr>
                  <a:tr h="370840">
                    <a:tc>
                      <a:txBody>
                        <a:bodyPr/>
                        <a:lstStyle/>
                        <a:p>
                          <a:pPr algn="ctr"/>
                          <a:r>
                            <a:rPr lang="en-US" sz="3800" dirty="0"/>
                            <a:t>CJPL-1</a:t>
                          </a:r>
                        </a:p>
                      </a:txBody>
                      <a:tcPr/>
                    </a:tc>
                    <a:tc>
                      <a:txBody>
                        <a:bodyPr/>
                        <a:lstStyle/>
                        <a:p>
                          <a:pPr algn="ctr"/>
                          <a:r>
                            <a:rPr lang="en-US" sz="3800" dirty="0"/>
                            <a:t>6720</a:t>
                          </a: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7.03 ±1.81</m:t>
                                </m:r>
                              </m:oMath>
                            </m:oMathPara>
                          </a14:m>
                          <a:endParaRPr lang="en-US" sz="3800" dirty="0"/>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3.63± 2.77</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1617298183"/>
                      </a:ext>
                    </a:extLst>
                  </a:tr>
                </a:tbl>
              </a:graphicData>
            </a:graphic>
          </p:graphicFrame>
        </mc:Choice>
        <mc:Fallback>
          <p:graphicFrame>
            <p:nvGraphicFramePr>
              <p:cNvPr id="3" name="Table 2">
                <a:extLst>
                  <a:ext uri="{FF2B5EF4-FFF2-40B4-BE49-F238E27FC236}">
                    <a16:creationId xmlns:a16="http://schemas.microsoft.com/office/drawing/2014/main" id="{CA5E1B92-49A1-C852-3A7F-D92536A7BEE2}"/>
                  </a:ext>
                </a:extLst>
              </p:cNvPr>
              <p:cNvGraphicFramePr>
                <a:graphicFrameLocks noGrp="1"/>
              </p:cNvGraphicFramePr>
              <p:nvPr>
                <p:extLst>
                  <p:ext uri="{D42A27DB-BD31-4B8C-83A1-F6EECF244321}">
                    <p14:modId xmlns:p14="http://schemas.microsoft.com/office/powerpoint/2010/main" val="671787807"/>
                  </p:ext>
                </p:extLst>
              </p:nvPr>
            </p:nvGraphicFramePr>
            <p:xfrm>
              <a:off x="389106" y="5865277"/>
              <a:ext cx="23689339" cy="5987034"/>
            </p:xfrm>
            <a:graphic>
              <a:graphicData uri="http://schemas.openxmlformats.org/drawingml/2006/table">
                <a:tbl>
                  <a:tblPr firstRow="1" bandRow="1">
                    <a:tableStyleId>{5940675A-B579-460E-94D1-54222C63F5DA}</a:tableStyleId>
                  </a:tblPr>
                  <a:tblGrid>
                    <a:gridCol w="3721395">
                      <a:extLst>
                        <a:ext uri="{9D8B030D-6E8A-4147-A177-3AD203B41FA5}">
                          <a16:colId xmlns:a16="http://schemas.microsoft.com/office/drawing/2014/main" val="2311353777"/>
                        </a:ext>
                      </a:extLst>
                    </a:gridCol>
                    <a:gridCol w="2360428">
                      <a:extLst>
                        <a:ext uri="{9D8B030D-6E8A-4147-A177-3AD203B41FA5}">
                          <a16:colId xmlns:a16="http://schemas.microsoft.com/office/drawing/2014/main" val="2317579481"/>
                        </a:ext>
                      </a:extLst>
                    </a:gridCol>
                    <a:gridCol w="7315200">
                      <a:extLst>
                        <a:ext uri="{9D8B030D-6E8A-4147-A177-3AD203B41FA5}">
                          <a16:colId xmlns:a16="http://schemas.microsoft.com/office/drawing/2014/main" val="3126643465"/>
                        </a:ext>
                      </a:extLst>
                    </a:gridCol>
                    <a:gridCol w="7527851">
                      <a:extLst>
                        <a:ext uri="{9D8B030D-6E8A-4147-A177-3AD203B41FA5}">
                          <a16:colId xmlns:a16="http://schemas.microsoft.com/office/drawing/2014/main" val="2342056239"/>
                        </a:ext>
                      </a:extLst>
                    </a:gridCol>
                    <a:gridCol w="2764465">
                      <a:extLst>
                        <a:ext uri="{9D8B030D-6E8A-4147-A177-3AD203B41FA5}">
                          <a16:colId xmlns:a16="http://schemas.microsoft.com/office/drawing/2014/main" val="17303198"/>
                        </a:ext>
                      </a:extLst>
                    </a:gridCol>
                  </a:tblGrid>
                  <a:tr h="1432560">
                    <a:tc>
                      <a:txBody>
                        <a:bodyPr/>
                        <a:lstStyle/>
                        <a:p>
                          <a:pPr algn="ctr"/>
                          <a:r>
                            <a:rPr lang="en-US" sz="4400" b="1" dirty="0"/>
                            <a:t>Underground lab</a:t>
                          </a:r>
                        </a:p>
                      </a:txBody>
                      <a:tcPr>
                        <a:solidFill>
                          <a:schemeClr val="bg1">
                            <a:lumMod val="75000"/>
                          </a:schemeClr>
                        </a:solidFill>
                      </a:tcPr>
                    </a:tc>
                    <a:tc>
                      <a:txBody>
                        <a:bodyPr/>
                        <a:lstStyle/>
                        <a:p>
                          <a:pPr algn="ctr"/>
                          <a:r>
                            <a:rPr lang="en-US" sz="4400" b="1" dirty="0"/>
                            <a:t>Depth</a:t>
                          </a:r>
                          <a:br>
                            <a:rPr lang="en-US" sz="4400" b="1" dirty="0"/>
                          </a:br>
                          <a:r>
                            <a:rPr lang="en-US" sz="4400" b="1" dirty="0"/>
                            <a:t>(</a:t>
                          </a:r>
                          <a:r>
                            <a:rPr lang="en-US" sz="4400" b="1" dirty="0" err="1"/>
                            <a:t>m.w.e</a:t>
                          </a:r>
                          <a:r>
                            <a:rPr lang="en-US" sz="4400" b="1" dirty="0"/>
                            <a:t>)</a:t>
                          </a:r>
                        </a:p>
                      </a:txBody>
                      <a:tcPr>
                        <a:solidFill>
                          <a:schemeClr val="bg1">
                            <a:lumMod val="75000"/>
                          </a:schemeClr>
                        </a:solidFill>
                      </a:tcPr>
                    </a:tc>
                    <a:tc>
                      <a:txBody>
                        <a:bodyPr/>
                        <a:lstStyle/>
                        <a:p>
                          <a:endParaRPr lang="en-US"/>
                        </a:p>
                      </a:txBody>
                      <a:tcPr>
                        <a:blipFill>
                          <a:blip r:embed="rId3"/>
                          <a:stretch>
                            <a:fillRect l="-83250" t="-8511" r="-140917" b="-328936"/>
                          </a:stretch>
                        </a:blipFill>
                      </a:tcPr>
                    </a:tc>
                    <a:tc>
                      <a:txBody>
                        <a:bodyPr/>
                        <a:lstStyle/>
                        <a:p>
                          <a:endParaRPr lang="en-US"/>
                        </a:p>
                      </a:txBody>
                      <a:tcPr>
                        <a:blipFill>
                          <a:blip r:embed="rId3"/>
                          <a:stretch>
                            <a:fillRect l="-178057" t="-8511" r="-36923" b="-328936"/>
                          </a:stretch>
                        </a:blipFill>
                      </a:tcPr>
                    </a:tc>
                    <a:tc>
                      <a:txBody>
                        <a:bodyPr/>
                        <a:lstStyle/>
                        <a:p>
                          <a:pPr algn="ctr"/>
                          <a:r>
                            <a:rPr lang="en-US" sz="4400" b="1" dirty="0"/>
                            <a:t>Detector used</a:t>
                          </a:r>
                        </a:p>
                      </a:txBody>
                      <a:tcPr>
                        <a:solidFill>
                          <a:schemeClr val="bg1">
                            <a:lumMod val="75000"/>
                          </a:schemeClr>
                        </a:solidFill>
                      </a:tcPr>
                    </a:tc>
                    <a:extLst>
                      <a:ext uri="{0D108BD9-81ED-4DB2-BD59-A6C34878D82A}">
                        <a16:rowId xmlns:a16="http://schemas.microsoft.com/office/drawing/2014/main" val="203104350"/>
                      </a:ext>
                    </a:extLst>
                  </a:tr>
                  <a:tr h="759079">
                    <a:tc>
                      <a:txBody>
                        <a:bodyPr/>
                        <a:lstStyle/>
                        <a:p>
                          <a:pPr algn="ctr"/>
                          <a:r>
                            <a:rPr lang="en-US" sz="3800" dirty="0"/>
                            <a:t>YangYangA6</a:t>
                          </a:r>
                        </a:p>
                      </a:txBody>
                      <a:tcPr/>
                    </a:tc>
                    <a:tc>
                      <a:txBody>
                        <a:bodyPr/>
                        <a:lstStyle/>
                        <a:p>
                          <a:pPr algn="ctr"/>
                          <a:r>
                            <a:rPr lang="en-US" sz="3800" dirty="0"/>
                            <a:t>2000</a:t>
                          </a:r>
                        </a:p>
                      </a:txBody>
                      <a:tcPr/>
                    </a:tc>
                    <a:tc>
                      <a:txBody>
                        <a:bodyPr/>
                        <a:lstStyle/>
                        <a:p>
                          <a:endParaRPr lang="en-US"/>
                        </a:p>
                      </a:txBody>
                      <a:tcPr>
                        <a:blipFill>
                          <a:blip r:embed="rId3"/>
                          <a:stretch>
                            <a:fillRect l="-83250" t="-204000" r="-140917" b="-518400"/>
                          </a:stretch>
                        </a:blipFill>
                      </a:tcPr>
                    </a:tc>
                    <a:tc>
                      <a:txBody>
                        <a:bodyPr/>
                        <a:lstStyle/>
                        <a:p>
                          <a:endParaRPr lang="en-US"/>
                        </a:p>
                      </a:txBody>
                      <a:tcPr>
                        <a:blipFill>
                          <a:blip r:embed="rId3"/>
                          <a:stretch>
                            <a:fillRect l="-178057" t="-204000" r="-36923" b="-518400"/>
                          </a:stretch>
                        </a:blipFill>
                      </a:tcPr>
                    </a:tc>
                    <a:tc>
                      <a:txBody>
                        <a:bodyPr/>
                        <a:lstStyle/>
                        <a:p>
                          <a:endParaRPr lang="en-US"/>
                        </a:p>
                      </a:txBody>
                      <a:tcPr>
                        <a:blipFill>
                          <a:blip r:embed="rId3"/>
                          <a:stretch>
                            <a:fillRect l="-756388" t="-204000" r="-441" b="-518400"/>
                          </a:stretch>
                        </a:blipFill>
                      </a:tcPr>
                    </a:tc>
                    <a:extLst>
                      <a:ext uri="{0D108BD9-81ED-4DB2-BD59-A6C34878D82A}">
                        <a16:rowId xmlns:a16="http://schemas.microsoft.com/office/drawing/2014/main" val="1683755303"/>
                      </a:ext>
                    </a:extLst>
                  </a:tr>
                  <a:tr h="759079">
                    <a:tc>
                      <a:txBody>
                        <a:bodyPr/>
                        <a:lstStyle/>
                        <a:p>
                          <a:pPr algn="ctr"/>
                          <a:r>
                            <a:rPr lang="en-US" sz="3800" dirty="0"/>
                            <a:t>Canfranc</a:t>
                          </a:r>
                        </a:p>
                      </a:txBody>
                      <a:tcPr/>
                    </a:tc>
                    <a:tc>
                      <a:txBody>
                        <a:bodyPr/>
                        <a:lstStyle/>
                        <a:p>
                          <a:pPr algn="ctr"/>
                          <a:r>
                            <a:rPr lang="en-US" sz="3800" dirty="0"/>
                            <a:t>2450</a:t>
                          </a:r>
                        </a:p>
                      </a:txBody>
                      <a:tcPr/>
                    </a:tc>
                    <a:tc>
                      <a:txBody>
                        <a:bodyPr/>
                        <a:lstStyle/>
                        <a:p>
                          <a:endParaRPr lang="en-US"/>
                        </a:p>
                      </a:txBody>
                      <a:tcPr>
                        <a:blipFill>
                          <a:blip r:embed="rId3"/>
                          <a:stretch>
                            <a:fillRect l="-83250" t="-306452" r="-140917" b="-422581"/>
                          </a:stretch>
                        </a:blipFill>
                      </a:tcPr>
                    </a:tc>
                    <a:tc>
                      <a:txBody>
                        <a:bodyPr/>
                        <a:lstStyle/>
                        <a:p>
                          <a:endParaRPr lang="en-US"/>
                        </a:p>
                      </a:txBody>
                      <a:tcPr>
                        <a:blipFill>
                          <a:blip r:embed="rId3"/>
                          <a:stretch>
                            <a:fillRect l="-178057" t="-306452" r="-36923" b="-422581"/>
                          </a:stretch>
                        </a:blipFill>
                      </a:tcPr>
                    </a:tc>
                    <a:tc>
                      <a:txBody>
                        <a:bodyPr/>
                        <a:lstStyle/>
                        <a:p>
                          <a:endParaRPr lang="en-US"/>
                        </a:p>
                      </a:txBody>
                      <a:tcPr>
                        <a:blipFill>
                          <a:blip r:embed="rId3"/>
                          <a:stretch>
                            <a:fillRect l="-756388" t="-306452" r="-441" b="-422581"/>
                          </a:stretch>
                        </a:blipFill>
                      </a:tcPr>
                    </a:tc>
                    <a:extLst>
                      <a:ext uri="{0D108BD9-81ED-4DB2-BD59-A6C34878D82A}">
                        <a16:rowId xmlns:a16="http://schemas.microsoft.com/office/drawing/2014/main" val="526137465"/>
                      </a:ext>
                    </a:extLst>
                  </a:tr>
                  <a:tr h="759079">
                    <a:tc>
                      <a:txBody>
                        <a:bodyPr/>
                        <a:lstStyle/>
                        <a:p>
                          <a:pPr algn="ctr"/>
                          <a:r>
                            <a:rPr lang="en-US" sz="3800" dirty="0"/>
                            <a:t>Kamioka</a:t>
                          </a:r>
                        </a:p>
                      </a:txBody>
                      <a:tcPr/>
                    </a:tc>
                    <a:tc>
                      <a:txBody>
                        <a:bodyPr/>
                        <a:lstStyle/>
                        <a:p>
                          <a:pPr algn="ctr"/>
                          <a:r>
                            <a:rPr lang="en-US" sz="3800" dirty="0"/>
                            <a:t>2700</a:t>
                          </a:r>
                        </a:p>
                      </a:txBody>
                      <a:tcPr/>
                    </a:tc>
                    <a:tc>
                      <a:txBody>
                        <a:bodyPr/>
                        <a:lstStyle/>
                        <a:p>
                          <a:endParaRPr lang="en-US"/>
                        </a:p>
                      </a:txBody>
                      <a:tcPr>
                        <a:blipFill>
                          <a:blip r:embed="rId3"/>
                          <a:stretch>
                            <a:fillRect l="-83250" t="-403200" r="-140917" b="-319200"/>
                          </a:stretch>
                        </a:blipFill>
                      </a:tcPr>
                    </a:tc>
                    <a:tc>
                      <a:txBody>
                        <a:bodyPr/>
                        <a:lstStyle/>
                        <a:p>
                          <a:endParaRPr lang="en-US"/>
                        </a:p>
                      </a:txBody>
                      <a:tcPr>
                        <a:blipFill>
                          <a:blip r:embed="rId3"/>
                          <a:stretch>
                            <a:fillRect l="-178057" t="-403200" r="-36923" b="-319200"/>
                          </a:stretch>
                        </a:blipFill>
                      </a:tcPr>
                    </a:tc>
                    <a:tc>
                      <a:txBody>
                        <a:bodyPr/>
                        <a:lstStyle/>
                        <a:p>
                          <a:endParaRPr lang="en-US"/>
                        </a:p>
                      </a:txBody>
                      <a:tcPr>
                        <a:blipFill>
                          <a:blip r:embed="rId3"/>
                          <a:stretch>
                            <a:fillRect l="-756388" t="-403200" r="-441" b="-319200"/>
                          </a:stretch>
                        </a:blipFill>
                      </a:tcPr>
                    </a:tc>
                    <a:extLst>
                      <a:ext uri="{0D108BD9-81ED-4DB2-BD59-A6C34878D82A}">
                        <a16:rowId xmlns:a16="http://schemas.microsoft.com/office/drawing/2014/main" val="1658520253"/>
                      </a:ext>
                    </a:extLst>
                  </a:tr>
                  <a:tr h="759079">
                    <a:tc>
                      <a:txBody>
                        <a:bodyPr/>
                        <a:lstStyle/>
                        <a:p>
                          <a:pPr algn="ctr"/>
                          <a:r>
                            <a:rPr lang="en-US" sz="3800" dirty="0"/>
                            <a:t>LNGS Hall C</a:t>
                          </a:r>
                        </a:p>
                      </a:txBody>
                      <a:tcPr/>
                    </a:tc>
                    <a:tc>
                      <a:txBody>
                        <a:bodyPr/>
                        <a:lstStyle/>
                        <a:p>
                          <a:pPr algn="ctr"/>
                          <a:r>
                            <a:rPr lang="en-US" sz="3800" dirty="0"/>
                            <a:t>3800</a:t>
                          </a:r>
                        </a:p>
                      </a:txBody>
                      <a:tcPr/>
                    </a:tc>
                    <a:tc>
                      <a:txBody>
                        <a:bodyPr/>
                        <a:lstStyle/>
                        <a:p>
                          <a:endParaRPr lang="en-US"/>
                        </a:p>
                      </a:txBody>
                      <a:tcPr>
                        <a:blipFill>
                          <a:blip r:embed="rId3"/>
                          <a:stretch>
                            <a:fillRect l="-83250" t="-503200" r="-140917" b="-219200"/>
                          </a:stretch>
                        </a:blipFill>
                      </a:tcPr>
                    </a:tc>
                    <a:tc>
                      <a:txBody>
                        <a:bodyPr/>
                        <a:lstStyle/>
                        <a:p>
                          <a:endParaRPr lang="en-US"/>
                        </a:p>
                      </a:txBody>
                      <a:tcPr>
                        <a:blipFill>
                          <a:blip r:embed="rId3"/>
                          <a:stretch>
                            <a:fillRect l="-178057" t="-503200" r="-36923" b="-219200"/>
                          </a:stretch>
                        </a:blipFill>
                      </a:tcPr>
                    </a:tc>
                    <a:tc>
                      <a:txBody>
                        <a:bodyPr/>
                        <a:lstStyle/>
                        <a:p>
                          <a:endParaRPr lang="en-US"/>
                        </a:p>
                      </a:txBody>
                      <a:tcPr>
                        <a:blipFill>
                          <a:blip r:embed="rId3"/>
                          <a:stretch>
                            <a:fillRect l="-756388" t="-503200" r="-441" b="-219200"/>
                          </a:stretch>
                        </a:blipFill>
                      </a:tcPr>
                    </a:tc>
                    <a:extLst>
                      <a:ext uri="{0D108BD9-81ED-4DB2-BD59-A6C34878D82A}">
                        <a16:rowId xmlns:a16="http://schemas.microsoft.com/office/drawing/2014/main" val="112761278"/>
                      </a:ext>
                    </a:extLst>
                  </a:tr>
                  <a:tr h="759079">
                    <a:tc>
                      <a:txBody>
                        <a:bodyPr/>
                        <a:lstStyle/>
                        <a:p>
                          <a:pPr algn="ctr"/>
                          <a:r>
                            <a:rPr lang="en-US" sz="3800" dirty="0"/>
                            <a:t>Modane</a:t>
                          </a:r>
                        </a:p>
                      </a:txBody>
                      <a:tcPr/>
                    </a:tc>
                    <a:tc>
                      <a:txBody>
                        <a:bodyPr/>
                        <a:lstStyle/>
                        <a:p>
                          <a:pPr algn="ctr"/>
                          <a:r>
                            <a:rPr lang="en-US" sz="3800" dirty="0"/>
                            <a:t>4800</a:t>
                          </a:r>
                        </a:p>
                      </a:txBody>
                      <a:tcPr/>
                    </a:tc>
                    <a:tc>
                      <a:txBody>
                        <a:bodyPr/>
                        <a:lstStyle/>
                        <a:p>
                          <a:endParaRPr lang="en-US"/>
                        </a:p>
                      </a:txBody>
                      <a:tcPr>
                        <a:blipFill>
                          <a:blip r:embed="rId3"/>
                          <a:stretch>
                            <a:fillRect l="-83250" t="-608065" r="-140917" b="-120968"/>
                          </a:stretch>
                        </a:blipFill>
                      </a:tcPr>
                    </a:tc>
                    <a:tc>
                      <a:txBody>
                        <a:bodyPr/>
                        <a:lstStyle/>
                        <a:p>
                          <a:endParaRPr lang="en-US"/>
                        </a:p>
                      </a:txBody>
                      <a:tcPr>
                        <a:blipFill>
                          <a:blip r:embed="rId3"/>
                          <a:stretch>
                            <a:fillRect l="-178057" t="-608065" r="-36923" b="-120968"/>
                          </a:stretch>
                        </a:blipFill>
                      </a:tcPr>
                    </a:tc>
                    <a:tc>
                      <a:txBody>
                        <a:bodyPr/>
                        <a:lstStyle/>
                        <a:p>
                          <a:endParaRPr lang="en-US"/>
                        </a:p>
                      </a:txBody>
                      <a:tcPr>
                        <a:blipFill>
                          <a:blip r:embed="rId3"/>
                          <a:stretch>
                            <a:fillRect l="-756388" t="-608065" r="-441" b="-120968"/>
                          </a:stretch>
                        </a:blipFill>
                      </a:tcPr>
                    </a:tc>
                    <a:extLst>
                      <a:ext uri="{0D108BD9-81ED-4DB2-BD59-A6C34878D82A}">
                        <a16:rowId xmlns:a16="http://schemas.microsoft.com/office/drawing/2014/main" val="2924349857"/>
                      </a:ext>
                    </a:extLst>
                  </a:tr>
                  <a:tr h="759079">
                    <a:tc>
                      <a:txBody>
                        <a:bodyPr/>
                        <a:lstStyle/>
                        <a:p>
                          <a:pPr algn="ctr"/>
                          <a:r>
                            <a:rPr lang="en-US" sz="3800" dirty="0"/>
                            <a:t>CJPL-1</a:t>
                          </a:r>
                        </a:p>
                      </a:txBody>
                      <a:tcPr/>
                    </a:tc>
                    <a:tc>
                      <a:txBody>
                        <a:bodyPr/>
                        <a:lstStyle/>
                        <a:p>
                          <a:pPr algn="ctr"/>
                          <a:r>
                            <a:rPr lang="en-US" sz="3800" dirty="0"/>
                            <a:t>6720</a:t>
                          </a:r>
                        </a:p>
                      </a:txBody>
                      <a:tcPr/>
                    </a:tc>
                    <a:tc>
                      <a:txBody>
                        <a:bodyPr/>
                        <a:lstStyle/>
                        <a:p>
                          <a:endParaRPr lang="en-US"/>
                        </a:p>
                      </a:txBody>
                      <a:tcPr>
                        <a:blipFill>
                          <a:blip r:embed="rId3"/>
                          <a:stretch>
                            <a:fillRect l="-83250" t="-702400" r="-140917" b="-20000"/>
                          </a:stretch>
                        </a:blipFill>
                      </a:tcPr>
                    </a:tc>
                    <a:tc>
                      <a:txBody>
                        <a:bodyPr/>
                        <a:lstStyle/>
                        <a:p>
                          <a:endParaRPr lang="en-US"/>
                        </a:p>
                      </a:txBody>
                      <a:tcPr>
                        <a:blipFill>
                          <a:blip r:embed="rId3"/>
                          <a:stretch>
                            <a:fillRect l="-178057" t="-702400" r="-36923" b="-20000"/>
                          </a:stretch>
                        </a:blipFill>
                      </a:tcPr>
                    </a:tc>
                    <a:tc>
                      <a:txBody>
                        <a:bodyPr/>
                        <a:lstStyle/>
                        <a:p>
                          <a:endParaRPr lang="en-US"/>
                        </a:p>
                      </a:txBody>
                      <a:tcPr>
                        <a:blipFill>
                          <a:blip r:embed="rId3"/>
                          <a:stretch>
                            <a:fillRect l="-756388" t="-702400" r="-441" b="-20000"/>
                          </a:stretch>
                        </a:blipFill>
                      </a:tcPr>
                    </a:tc>
                    <a:extLst>
                      <a:ext uri="{0D108BD9-81ED-4DB2-BD59-A6C34878D82A}">
                        <a16:rowId xmlns:a16="http://schemas.microsoft.com/office/drawing/2014/main" val="1617298183"/>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D8F0C79C-FB4B-CD45-D573-561BFAD927D9}"/>
                  </a:ext>
                </a:extLst>
              </p:cNvPr>
              <p:cNvGraphicFramePr>
                <a:graphicFrameLocks noGrp="1"/>
              </p:cNvGraphicFramePr>
              <p:nvPr>
                <p:extLst>
                  <p:ext uri="{D42A27DB-BD31-4B8C-83A1-F6EECF244321}">
                    <p14:modId xmlns:p14="http://schemas.microsoft.com/office/powerpoint/2010/main" val="697471459"/>
                  </p:ext>
                </p:extLst>
              </p:nvPr>
            </p:nvGraphicFramePr>
            <p:xfrm>
              <a:off x="389106" y="2246632"/>
              <a:ext cx="23661741" cy="2950718"/>
            </p:xfrm>
            <a:graphic>
              <a:graphicData uri="http://schemas.openxmlformats.org/drawingml/2006/table">
                <a:tbl>
                  <a:tblPr firstRow="1" bandRow="1">
                    <a:tableStyleId>{5940675A-B579-460E-94D1-54222C63F5DA}</a:tableStyleId>
                  </a:tblPr>
                  <a:tblGrid>
                    <a:gridCol w="3742660">
                      <a:extLst>
                        <a:ext uri="{9D8B030D-6E8A-4147-A177-3AD203B41FA5}">
                          <a16:colId xmlns:a16="http://schemas.microsoft.com/office/drawing/2014/main" val="1437552569"/>
                        </a:ext>
                      </a:extLst>
                    </a:gridCol>
                    <a:gridCol w="2296633">
                      <a:extLst>
                        <a:ext uri="{9D8B030D-6E8A-4147-A177-3AD203B41FA5}">
                          <a16:colId xmlns:a16="http://schemas.microsoft.com/office/drawing/2014/main" val="1274851018"/>
                        </a:ext>
                      </a:extLst>
                    </a:gridCol>
                    <a:gridCol w="7357730">
                      <a:extLst>
                        <a:ext uri="{9D8B030D-6E8A-4147-A177-3AD203B41FA5}">
                          <a16:colId xmlns:a16="http://schemas.microsoft.com/office/drawing/2014/main" val="57590711"/>
                        </a:ext>
                      </a:extLst>
                    </a:gridCol>
                    <a:gridCol w="7531825">
                      <a:extLst>
                        <a:ext uri="{9D8B030D-6E8A-4147-A177-3AD203B41FA5}">
                          <a16:colId xmlns:a16="http://schemas.microsoft.com/office/drawing/2014/main" val="3376088942"/>
                        </a:ext>
                      </a:extLst>
                    </a:gridCol>
                    <a:gridCol w="2732893">
                      <a:extLst>
                        <a:ext uri="{9D8B030D-6E8A-4147-A177-3AD203B41FA5}">
                          <a16:colId xmlns:a16="http://schemas.microsoft.com/office/drawing/2014/main" val="4115379742"/>
                        </a:ext>
                      </a:extLst>
                    </a:gridCol>
                  </a:tblGrid>
                  <a:tr h="199881">
                    <a:tc>
                      <a:txBody>
                        <a:bodyPr/>
                        <a:lstStyle/>
                        <a:p>
                          <a:pPr algn="ctr"/>
                          <a:r>
                            <a:rPr lang="en-US" sz="4400" b="1" dirty="0"/>
                            <a:t>SNOLAB’s area(time)</a:t>
                          </a:r>
                        </a:p>
                      </a:txBody>
                      <a:tcPr>
                        <a:solidFill>
                          <a:schemeClr val="bg1">
                            <a:lumMod val="75000"/>
                          </a:schemeClr>
                        </a:solidFill>
                      </a:tcPr>
                    </a:tc>
                    <a:tc>
                      <a:txBody>
                        <a:bodyPr/>
                        <a:lstStyle/>
                        <a:p>
                          <a:pPr algn="ctr"/>
                          <a:r>
                            <a:rPr lang="en-US" sz="4400" b="1" dirty="0"/>
                            <a:t>Depth</a:t>
                          </a:r>
                          <a:br>
                            <a:rPr lang="en-US" sz="4400" b="1" dirty="0"/>
                          </a:br>
                          <a:r>
                            <a:rPr lang="en-US" sz="4400" b="1" dirty="0"/>
                            <a:t>(</a:t>
                          </a:r>
                          <a:r>
                            <a:rPr lang="en-US" sz="4400" b="1" dirty="0" err="1"/>
                            <a:t>m.w.e</a:t>
                          </a:r>
                          <a:r>
                            <a:rPr lang="en-US" sz="4400" b="1" dirty="0"/>
                            <a:t>)</a:t>
                          </a:r>
                        </a:p>
                      </a:txBody>
                      <a:tcPr>
                        <a:solidFill>
                          <a:schemeClr val="bg1">
                            <a:lumMod val="75000"/>
                          </a:schemeClr>
                        </a:solidFill>
                      </a:tcPr>
                    </a:tc>
                    <a:tc>
                      <a:txBody>
                        <a:bodyPr/>
                        <a:lstStyle/>
                        <a:p>
                          <a:pPr algn="ctr"/>
                          <a:r>
                            <a:rPr lang="en-US" sz="4400" b="1" dirty="0"/>
                            <a:t>Thermal flux</a:t>
                          </a:r>
                        </a:p>
                        <a:p>
                          <a:pPr algn="ct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m:t>
                                    </m:r>
                                    <m:r>
                                      <a:rPr lang="en-US" sz="3600" b="1" i="1" smtClean="0">
                                        <a:latin typeface="Cambria Math" panose="02040503050406030204" pitchFamily="18" charset="0"/>
                                      </a:rPr>
                                      <m:t>𝟏𝟎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𝟔</m:t>
                                        </m:r>
                                      </m:e>
                                    </m:d>
                                  </m:sup>
                                </m:sSup>
                                <m:r>
                                  <a:rPr lang="en-US" sz="3600" b="1" i="1" smtClean="0">
                                    <a:latin typeface="Cambria Math" panose="02040503050406030204" pitchFamily="18" charset="0"/>
                                  </a:rPr>
                                  <m:t> </m:t>
                                </m:r>
                                <m:r>
                                  <a:rPr lang="en-US" sz="3600" b="1" i="1" smtClean="0">
                                    <a:latin typeface="Cambria Math" panose="02040503050406030204" pitchFamily="18" charset="0"/>
                                  </a:rPr>
                                  <m:t>𝒏𝒆𝒖𝒕𝒓𝒐𝒏𝒔</m:t>
                                </m:r>
                                <m:r>
                                  <a:rPr lang="en-US" sz="3600" b="1" i="1" smtClean="0">
                                    <a:latin typeface="Cambria Math" panose="02040503050406030204" pitchFamily="18" charset="0"/>
                                  </a:rPr>
                                  <m:t> </m:t>
                                </m:r>
                                <m:r>
                                  <a:rPr lang="en-US" sz="3600" b="1" i="1" smtClean="0">
                                    <a:latin typeface="Cambria Math" panose="02040503050406030204" pitchFamily="18" charset="0"/>
                                  </a:rPr>
                                  <m:t>𝒄</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𝟐</m:t>
                                        </m:r>
                                      </m:e>
                                    </m:d>
                                  </m:sup>
                                </m:sSup>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𝟏</m:t>
                                        </m:r>
                                      </m:e>
                                    </m:d>
                                  </m:sup>
                                </m:sSup>
                                <m:r>
                                  <a:rPr lang="en-US" sz="3600" b="1" i="1" smtClean="0">
                                    <a:latin typeface="Cambria Math" panose="02040503050406030204" pitchFamily="18" charset="0"/>
                                  </a:rPr>
                                  <m:t>)</m:t>
                                </m:r>
                              </m:oMath>
                            </m:oMathPara>
                          </a14:m>
                          <a:endParaRPr lang="en-US" sz="3600" b="1" dirty="0"/>
                        </a:p>
                      </a:txBody>
                      <a:tcPr>
                        <a:solidFill>
                          <a:schemeClr val="bg1">
                            <a:lumMod val="75000"/>
                          </a:schemeClr>
                        </a:solidFill>
                      </a:tcPr>
                    </a:tc>
                    <a:tc>
                      <a:txBody>
                        <a:bodyPr/>
                        <a:lstStyle/>
                        <a:p>
                          <a:pPr algn="ctr"/>
                          <a:r>
                            <a:rPr lang="en-US" sz="4400" b="1" dirty="0"/>
                            <a:t>Fast Flux</a:t>
                          </a:r>
                          <a:br>
                            <a:rPr lang="en-US" sz="4400" b="1" dirty="0"/>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m:t>
                                    </m:r>
                                    <m:r>
                                      <a:rPr lang="en-US" sz="3600" b="1" i="1" smtClean="0">
                                        <a:latin typeface="Cambria Math" panose="02040503050406030204" pitchFamily="18" charset="0"/>
                                      </a:rPr>
                                      <m:t>𝟏𝟎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𝟔</m:t>
                                        </m:r>
                                      </m:e>
                                    </m:d>
                                  </m:sup>
                                </m:sSup>
                                <m:r>
                                  <a:rPr lang="en-US" sz="3600" b="1" i="1" smtClean="0">
                                    <a:latin typeface="Cambria Math" panose="02040503050406030204" pitchFamily="18" charset="0"/>
                                  </a:rPr>
                                  <m:t> </m:t>
                                </m:r>
                                <m:r>
                                  <a:rPr lang="en-US" sz="3600" b="1" i="1" smtClean="0">
                                    <a:latin typeface="Cambria Math" panose="02040503050406030204" pitchFamily="18" charset="0"/>
                                  </a:rPr>
                                  <m:t>𝒏𝒆𝒖𝒕𝒓𝒐𝒏𝒔</m:t>
                                </m:r>
                                <m:r>
                                  <a:rPr lang="en-US" sz="3600" b="1" i="1" smtClean="0">
                                    <a:latin typeface="Cambria Math" panose="02040503050406030204" pitchFamily="18" charset="0"/>
                                  </a:rPr>
                                  <m:t> </m:t>
                                </m:r>
                                <m:r>
                                  <a:rPr lang="en-US" sz="3600" b="1" i="1" smtClean="0">
                                    <a:latin typeface="Cambria Math" panose="02040503050406030204" pitchFamily="18" charset="0"/>
                                  </a:rPr>
                                  <m:t>𝒄</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𝒎</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𝟐</m:t>
                                        </m:r>
                                      </m:e>
                                    </m:d>
                                  </m:sup>
                                </m:sSup>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d>
                                      <m:dPr>
                                        <m:ctrlPr>
                                          <a:rPr lang="en-US" sz="3600" b="1" i="1" smtClean="0">
                                            <a:latin typeface="Cambria Math" panose="02040503050406030204" pitchFamily="18" charset="0"/>
                                          </a:rPr>
                                        </m:ctrlPr>
                                      </m:dPr>
                                      <m:e>
                                        <m:r>
                                          <a:rPr lang="en-US" sz="3600" b="1" i="1" smtClean="0">
                                            <a:latin typeface="Cambria Math" panose="02040503050406030204" pitchFamily="18" charset="0"/>
                                          </a:rPr>
                                          <m:t>−</m:t>
                                        </m:r>
                                        <m:r>
                                          <a:rPr lang="en-US" sz="3600" b="1" i="1" smtClean="0">
                                            <a:latin typeface="Cambria Math" panose="02040503050406030204" pitchFamily="18" charset="0"/>
                                          </a:rPr>
                                          <m:t>𝟏</m:t>
                                        </m:r>
                                      </m:e>
                                    </m:d>
                                  </m:sup>
                                </m:sSup>
                                <m:r>
                                  <a:rPr lang="en-US" sz="3600" b="1" i="1" smtClean="0">
                                    <a:latin typeface="Cambria Math" panose="02040503050406030204" pitchFamily="18" charset="0"/>
                                  </a:rPr>
                                  <m:t>)</m:t>
                                </m:r>
                              </m:oMath>
                            </m:oMathPara>
                          </a14:m>
                          <a:endParaRPr lang="en-US" sz="3600" b="1" dirty="0"/>
                        </a:p>
                      </a:txBody>
                      <a:tcPr>
                        <a:solidFill>
                          <a:schemeClr val="bg1">
                            <a:lumMod val="75000"/>
                          </a:schemeClr>
                        </a:solidFill>
                      </a:tcPr>
                    </a:tc>
                    <a:tc>
                      <a:txBody>
                        <a:bodyPr/>
                        <a:lstStyle/>
                        <a:p>
                          <a:pPr algn="ctr"/>
                          <a:r>
                            <a:rPr lang="en-US" sz="4400" b="1" dirty="0"/>
                            <a:t>Detector </a:t>
                          </a:r>
                          <a:br>
                            <a:rPr lang="en-US" sz="4400" b="1" dirty="0"/>
                          </a:br>
                          <a:r>
                            <a:rPr lang="en-US" sz="4400" b="1" dirty="0"/>
                            <a:t>used</a:t>
                          </a:r>
                        </a:p>
                      </a:txBody>
                      <a:tcPr>
                        <a:solidFill>
                          <a:schemeClr val="bg1">
                            <a:lumMod val="75000"/>
                          </a:schemeClr>
                        </a:solidFill>
                      </a:tcPr>
                    </a:tc>
                    <a:extLst>
                      <a:ext uri="{0D108BD9-81ED-4DB2-BD59-A6C34878D82A}">
                        <a16:rowId xmlns:a16="http://schemas.microsoft.com/office/drawing/2014/main" val="3332400998"/>
                      </a:ext>
                    </a:extLst>
                  </a:tr>
                  <a:tr h="370840">
                    <a:tc>
                      <a:txBody>
                        <a:bodyPr/>
                        <a:lstStyle/>
                        <a:p>
                          <a:pPr algn="ctr"/>
                          <a:r>
                            <a:rPr lang="en-US" sz="3800" dirty="0"/>
                            <a:t>SNO area(1999)</a:t>
                          </a:r>
                        </a:p>
                      </a:txBody>
                      <a:tcPr/>
                    </a:tc>
                    <a:tc>
                      <a:txBody>
                        <a:bodyPr/>
                        <a:lstStyle/>
                        <a:p>
                          <a:pPr algn="ctr"/>
                          <a:r>
                            <a:rPr lang="en-US" sz="3800" dirty="0"/>
                            <a:t>6000</a:t>
                          </a:r>
                        </a:p>
                      </a:txBody>
                      <a:tcPr/>
                    </a:tc>
                    <a:tc>
                      <a:txBody>
                        <a:bodyPr/>
                        <a:lstStyle/>
                        <a:p>
                          <a:pPr algn="ct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4.80 ±0.06(</m:t>
                                </m:r>
                                <m:r>
                                  <m:rPr>
                                    <m:sty m:val="p"/>
                                  </m:rPr>
                                  <a:rPr lang="en-US" sz="3800" b="0" i="1" smtClean="0">
                                    <a:latin typeface="Cambria Math" panose="02040503050406030204" pitchFamily="18" charset="0"/>
                                  </a:rPr>
                                  <m:t>stat</m:t>
                                </m:r>
                                <m:r>
                                  <a:rPr lang="en-US" sz="3800" b="0" i="1" smtClean="0">
                                    <a:latin typeface="Cambria Math" panose="02040503050406030204" pitchFamily="18" charset="0"/>
                                  </a:rPr>
                                  <m:t>) ±0.12(</m:t>
                                </m:r>
                                <m:r>
                                  <m:rPr>
                                    <m:sty m:val="p"/>
                                  </m:rPr>
                                  <a:rPr lang="en-US" sz="3800" b="0" i="1" smtClean="0">
                                    <a:latin typeface="Cambria Math" panose="02040503050406030204" pitchFamily="18" charset="0"/>
                                  </a:rPr>
                                  <m:t>sys</m:t>
                                </m:r>
                                <m:r>
                                  <a:rPr lang="en-US" sz="3800" b="0" i="1" smtClean="0">
                                    <a:latin typeface="Cambria Math" panose="02040503050406030204" pitchFamily="18" charset="0"/>
                                  </a:rPr>
                                  <m:t>)</m:t>
                                </m:r>
                              </m:oMath>
                            </m:oMathPara>
                          </a14:m>
                          <a:endParaRPr lang="en-US" sz="3800" dirty="0"/>
                        </a:p>
                      </a:txBody>
                      <a:tcPr/>
                    </a:tc>
                    <a:tc>
                      <a:txBody>
                        <a:bodyPr/>
                        <a:lstStyle/>
                        <a:p>
                          <a:pPr algn="ctr"/>
                          <a:r>
                            <a:rPr lang="en-US" sz="3800" dirty="0"/>
                            <a:t>--</a:t>
                          </a: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4079187133"/>
                      </a:ext>
                    </a:extLst>
                  </a:tr>
                  <a:tr h="370840">
                    <a:tc>
                      <a:txBody>
                        <a:bodyPr/>
                        <a:lstStyle/>
                        <a:p>
                          <a:pPr algn="ctr"/>
                          <a:r>
                            <a:rPr lang="en-US" sz="3800" dirty="0"/>
                            <a:t>J-drift(2025)</a:t>
                          </a:r>
                        </a:p>
                      </a:txBody>
                      <a:tcPr/>
                    </a:tc>
                    <a:tc>
                      <a:txBody>
                        <a:bodyPr/>
                        <a:lstStyle/>
                        <a:p>
                          <a:pPr algn="ctr"/>
                          <a:r>
                            <a:rPr lang="en-US" sz="3800" dirty="0"/>
                            <a:t>6000</a:t>
                          </a:r>
                        </a:p>
                      </a:txBody>
                      <a:tcPr/>
                    </a:tc>
                    <a:tc>
                      <a:txBody>
                        <a:bodyPr/>
                        <a:lstStyle/>
                        <a:p>
                          <a:pPr algn="ctr">
                            <a:buNone/>
                          </a:pPr>
                          <a14:m>
                            <m:oMathPara xmlns:m="http://schemas.openxmlformats.org/officeDocument/2006/math">
                              <m:oMathParaPr>
                                <m:jc m:val="centerGroup"/>
                              </m:oMathParaPr>
                              <m:oMath xmlns:m="http://schemas.openxmlformats.org/officeDocument/2006/math">
                                <m:r>
                                  <m:rPr>
                                    <m:nor/>
                                  </m:rPr>
                                  <a:rPr lang="en-US" sz="4000" b="0" dirty="0" smtClean="0">
                                    <a:effectLst/>
                                    <a:latin typeface="Cambria Math" panose="02040503050406030204" pitchFamily="18" charset="0"/>
                                    <a:ea typeface="Cambria Math" panose="02040503050406030204" pitchFamily="18" charset="0"/>
                                  </a:rPr>
                                  <m:t>2.55 </m:t>
                                </m:r>
                                <m:r>
                                  <m:rPr>
                                    <m:nor/>
                                  </m:rPr>
                                  <a:rPr lang="en-US" sz="4000" b="0" dirty="0" smtClean="0">
                                    <a:latin typeface="Cambria Math" panose="02040503050406030204" pitchFamily="18" charset="0"/>
                                    <a:ea typeface="Cambria Math" panose="02040503050406030204" pitchFamily="18" charset="0"/>
                                  </a:rPr>
                                  <m:t>±</m:t>
                                </m:r>
                                <m:r>
                                  <m:rPr>
                                    <m:nor/>
                                  </m:rPr>
                                  <a:rPr lang="en-US" sz="4000" b="0" dirty="0" smtClean="0">
                                    <a:effectLst/>
                                    <a:latin typeface="Cambria Math" panose="02040503050406030204" pitchFamily="18" charset="0"/>
                                    <a:ea typeface="Cambria Math" panose="02040503050406030204" pitchFamily="18" charset="0"/>
                                  </a:rPr>
                                  <m:t> 0.1</m:t>
                                </m:r>
                                <m:r>
                                  <m:rPr>
                                    <m:nor/>
                                  </m:rPr>
                                  <a:rPr lang="en-US" sz="4000" b="0" i="0" dirty="0" smtClean="0">
                                    <a:effectLst/>
                                    <a:latin typeface="Cambria Math" panose="02040503050406030204" pitchFamily="18" charset="0"/>
                                    <a:ea typeface="Cambria Math" panose="02040503050406030204" pitchFamily="18" charset="0"/>
                                  </a:rPr>
                                  <m:t>6</m:t>
                                </m:r>
                              </m:oMath>
                            </m:oMathPara>
                          </a14:m>
                          <a:endParaRPr lang="en-US" sz="4000" b="0" dirty="0">
                            <a:effectLst/>
                            <a:latin typeface="Cambria Math" panose="02040503050406030204" pitchFamily="18" charset="0"/>
                            <a:ea typeface="Cambria Math" panose="02040503050406030204" pitchFamily="18" charset="0"/>
                          </a:endParaRP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3.13± 0.15 </m:t>
                                </m:r>
                              </m:oMath>
                            </m:oMathPara>
                          </a14:m>
                          <a:endParaRPr lang="en-US" sz="3800" dirty="0">
                            <a:effectLst/>
                            <a:latin typeface="Google Sans Tex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3800" b="0" i="1" smtClean="0">
                                        <a:latin typeface="Cambria Math" panose="02040503050406030204" pitchFamily="18" charset="0"/>
                                      </a:rPr>
                                    </m:ctrlPr>
                                  </m:sSupPr>
                                  <m:e/>
                                  <m:sup>
                                    <m:r>
                                      <a:rPr lang="en-US" sz="3800" b="0" i="1" smtClean="0">
                                        <a:latin typeface="Cambria Math" panose="02040503050406030204" pitchFamily="18" charset="0"/>
                                      </a:rPr>
                                      <m:t>3</m:t>
                                    </m:r>
                                  </m:sup>
                                </m:sSup>
                                <m:r>
                                  <a:rPr lang="en-US" sz="3800" b="0" i="1" smtClean="0">
                                    <a:latin typeface="Cambria Math" panose="02040503050406030204" pitchFamily="18" charset="0"/>
                                  </a:rPr>
                                  <m:t>𝐻𝑒</m:t>
                                </m:r>
                                <m:r>
                                  <a:rPr lang="en-US" sz="3800" b="0" i="1" smtClean="0">
                                    <a:latin typeface="Cambria Math" panose="02040503050406030204" pitchFamily="18" charset="0"/>
                                  </a:rPr>
                                  <m:t> </m:t>
                                </m:r>
                                <m:r>
                                  <m:rPr>
                                    <m:sty m:val="p"/>
                                  </m:rPr>
                                  <a:rPr lang="en-US" sz="3800" b="0" i="1" smtClean="0">
                                    <a:latin typeface="Cambria Math" panose="02040503050406030204" pitchFamily="18" charset="0"/>
                                  </a:rPr>
                                  <m:t>PC</m:t>
                                </m:r>
                              </m:oMath>
                            </m:oMathPara>
                          </a14:m>
                          <a:endParaRPr lang="en-US" sz="3800" dirty="0"/>
                        </a:p>
                      </a:txBody>
                      <a:tcPr/>
                    </a:tc>
                    <a:extLst>
                      <a:ext uri="{0D108BD9-81ED-4DB2-BD59-A6C34878D82A}">
                        <a16:rowId xmlns:a16="http://schemas.microsoft.com/office/drawing/2014/main" val="4111844757"/>
                      </a:ext>
                    </a:extLst>
                  </a:tr>
                </a:tbl>
              </a:graphicData>
            </a:graphic>
          </p:graphicFrame>
        </mc:Choice>
        <mc:Fallback>
          <p:graphicFrame>
            <p:nvGraphicFramePr>
              <p:cNvPr id="6" name="Table 5">
                <a:extLst>
                  <a:ext uri="{FF2B5EF4-FFF2-40B4-BE49-F238E27FC236}">
                    <a16:creationId xmlns:a16="http://schemas.microsoft.com/office/drawing/2014/main" id="{D8F0C79C-FB4B-CD45-D573-561BFAD927D9}"/>
                  </a:ext>
                </a:extLst>
              </p:cNvPr>
              <p:cNvGraphicFramePr>
                <a:graphicFrameLocks noGrp="1"/>
              </p:cNvGraphicFramePr>
              <p:nvPr>
                <p:extLst>
                  <p:ext uri="{D42A27DB-BD31-4B8C-83A1-F6EECF244321}">
                    <p14:modId xmlns:p14="http://schemas.microsoft.com/office/powerpoint/2010/main" val="697471459"/>
                  </p:ext>
                </p:extLst>
              </p:nvPr>
            </p:nvGraphicFramePr>
            <p:xfrm>
              <a:off x="389106" y="2246632"/>
              <a:ext cx="23661741" cy="2950718"/>
            </p:xfrm>
            <a:graphic>
              <a:graphicData uri="http://schemas.openxmlformats.org/drawingml/2006/table">
                <a:tbl>
                  <a:tblPr firstRow="1" bandRow="1">
                    <a:tableStyleId>{5940675A-B579-460E-94D1-54222C63F5DA}</a:tableStyleId>
                  </a:tblPr>
                  <a:tblGrid>
                    <a:gridCol w="3742660">
                      <a:extLst>
                        <a:ext uri="{9D8B030D-6E8A-4147-A177-3AD203B41FA5}">
                          <a16:colId xmlns:a16="http://schemas.microsoft.com/office/drawing/2014/main" val="1437552569"/>
                        </a:ext>
                      </a:extLst>
                    </a:gridCol>
                    <a:gridCol w="2296633">
                      <a:extLst>
                        <a:ext uri="{9D8B030D-6E8A-4147-A177-3AD203B41FA5}">
                          <a16:colId xmlns:a16="http://schemas.microsoft.com/office/drawing/2014/main" val="1274851018"/>
                        </a:ext>
                      </a:extLst>
                    </a:gridCol>
                    <a:gridCol w="7357730">
                      <a:extLst>
                        <a:ext uri="{9D8B030D-6E8A-4147-A177-3AD203B41FA5}">
                          <a16:colId xmlns:a16="http://schemas.microsoft.com/office/drawing/2014/main" val="57590711"/>
                        </a:ext>
                      </a:extLst>
                    </a:gridCol>
                    <a:gridCol w="7531825">
                      <a:extLst>
                        <a:ext uri="{9D8B030D-6E8A-4147-A177-3AD203B41FA5}">
                          <a16:colId xmlns:a16="http://schemas.microsoft.com/office/drawing/2014/main" val="3376088942"/>
                        </a:ext>
                      </a:extLst>
                    </a:gridCol>
                    <a:gridCol w="2732893">
                      <a:extLst>
                        <a:ext uri="{9D8B030D-6E8A-4147-A177-3AD203B41FA5}">
                          <a16:colId xmlns:a16="http://schemas.microsoft.com/office/drawing/2014/main" val="4115379742"/>
                        </a:ext>
                      </a:extLst>
                    </a:gridCol>
                  </a:tblGrid>
                  <a:tr h="1432560">
                    <a:tc>
                      <a:txBody>
                        <a:bodyPr/>
                        <a:lstStyle/>
                        <a:p>
                          <a:pPr algn="ctr"/>
                          <a:r>
                            <a:rPr lang="en-US" sz="4400" b="1" dirty="0"/>
                            <a:t>SNOLAB’s area(time)</a:t>
                          </a:r>
                        </a:p>
                      </a:txBody>
                      <a:tcPr>
                        <a:solidFill>
                          <a:schemeClr val="bg1">
                            <a:lumMod val="75000"/>
                          </a:schemeClr>
                        </a:solidFill>
                      </a:tcPr>
                    </a:tc>
                    <a:tc>
                      <a:txBody>
                        <a:bodyPr/>
                        <a:lstStyle/>
                        <a:p>
                          <a:pPr algn="ctr"/>
                          <a:r>
                            <a:rPr lang="en-US" sz="4400" b="1" dirty="0"/>
                            <a:t>Depth</a:t>
                          </a:r>
                          <a:br>
                            <a:rPr lang="en-US" sz="4400" b="1" dirty="0"/>
                          </a:br>
                          <a:r>
                            <a:rPr lang="en-US" sz="4400" b="1" dirty="0"/>
                            <a:t>(</a:t>
                          </a:r>
                          <a:r>
                            <a:rPr lang="en-US" sz="4400" b="1" dirty="0" err="1"/>
                            <a:t>m.w.e</a:t>
                          </a:r>
                          <a:r>
                            <a:rPr lang="en-US" sz="4400" b="1" dirty="0"/>
                            <a:t>)</a:t>
                          </a:r>
                        </a:p>
                      </a:txBody>
                      <a:tcPr>
                        <a:solidFill>
                          <a:schemeClr val="bg1">
                            <a:lumMod val="75000"/>
                          </a:schemeClr>
                        </a:solidFill>
                      </a:tcPr>
                    </a:tc>
                    <a:tc>
                      <a:txBody>
                        <a:bodyPr/>
                        <a:lstStyle/>
                        <a:p>
                          <a:endParaRPr lang="en-US"/>
                        </a:p>
                      </a:txBody>
                      <a:tcPr>
                        <a:blipFill>
                          <a:blip r:embed="rId4"/>
                          <a:stretch>
                            <a:fillRect l="-82119" t="-8511" r="-139570" b="-117447"/>
                          </a:stretch>
                        </a:blipFill>
                      </a:tcPr>
                    </a:tc>
                    <a:tc>
                      <a:txBody>
                        <a:bodyPr/>
                        <a:lstStyle/>
                        <a:p>
                          <a:endParaRPr lang="en-US"/>
                        </a:p>
                      </a:txBody>
                      <a:tcPr>
                        <a:blipFill>
                          <a:blip r:embed="rId4"/>
                          <a:stretch>
                            <a:fillRect l="-177994" t="-8511" r="-36408" b="-117447"/>
                          </a:stretch>
                        </a:blipFill>
                      </a:tcPr>
                    </a:tc>
                    <a:tc>
                      <a:txBody>
                        <a:bodyPr/>
                        <a:lstStyle/>
                        <a:p>
                          <a:pPr algn="ctr"/>
                          <a:r>
                            <a:rPr lang="en-US" sz="4400" b="1" dirty="0"/>
                            <a:t>Detector </a:t>
                          </a:r>
                          <a:br>
                            <a:rPr lang="en-US" sz="4400" b="1" dirty="0"/>
                          </a:br>
                          <a:r>
                            <a:rPr lang="en-US" sz="4400" b="1" dirty="0"/>
                            <a:t>used</a:t>
                          </a:r>
                        </a:p>
                      </a:txBody>
                      <a:tcPr>
                        <a:solidFill>
                          <a:schemeClr val="bg1">
                            <a:lumMod val="75000"/>
                          </a:schemeClr>
                        </a:solidFill>
                      </a:tcPr>
                    </a:tc>
                    <a:extLst>
                      <a:ext uri="{0D108BD9-81ED-4DB2-BD59-A6C34878D82A}">
                        <a16:rowId xmlns:a16="http://schemas.microsoft.com/office/drawing/2014/main" val="3332400998"/>
                      </a:ext>
                    </a:extLst>
                  </a:tr>
                  <a:tr h="759079">
                    <a:tc>
                      <a:txBody>
                        <a:bodyPr/>
                        <a:lstStyle/>
                        <a:p>
                          <a:pPr algn="ctr"/>
                          <a:r>
                            <a:rPr lang="en-US" sz="3800" dirty="0"/>
                            <a:t>SNO area(1999)</a:t>
                          </a:r>
                        </a:p>
                      </a:txBody>
                      <a:tcPr/>
                    </a:tc>
                    <a:tc>
                      <a:txBody>
                        <a:bodyPr/>
                        <a:lstStyle/>
                        <a:p>
                          <a:pPr algn="ctr"/>
                          <a:r>
                            <a:rPr lang="en-US" sz="3800" dirty="0"/>
                            <a:t>6000</a:t>
                          </a:r>
                        </a:p>
                      </a:txBody>
                      <a:tcPr/>
                    </a:tc>
                    <a:tc>
                      <a:txBody>
                        <a:bodyPr/>
                        <a:lstStyle/>
                        <a:p>
                          <a:endParaRPr lang="en-US"/>
                        </a:p>
                      </a:txBody>
                      <a:tcPr>
                        <a:blipFill>
                          <a:blip r:embed="rId4"/>
                          <a:stretch>
                            <a:fillRect l="-82119" t="-204000" r="-139570" b="-120800"/>
                          </a:stretch>
                        </a:blipFill>
                      </a:tcPr>
                    </a:tc>
                    <a:tc>
                      <a:txBody>
                        <a:bodyPr/>
                        <a:lstStyle/>
                        <a:p>
                          <a:pPr algn="ctr"/>
                          <a:r>
                            <a:rPr lang="en-US" sz="3800" dirty="0"/>
                            <a:t>--</a:t>
                          </a:r>
                        </a:p>
                      </a:txBody>
                      <a:tcPr/>
                    </a:tc>
                    <a:tc>
                      <a:txBody>
                        <a:bodyPr/>
                        <a:lstStyle/>
                        <a:p>
                          <a:endParaRPr lang="en-US"/>
                        </a:p>
                      </a:txBody>
                      <a:tcPr>
                        <a:blipFill>
                          <a:blip r:embed="rId4"/>
                          <a:stretch>
                            <a:fillRect l="-766964" t="-204000" r="-446" b="-120800"/>
                          </a:stretch>
                        </a:blipFill>
                      </a:tcPr>
                    </a:tc>
                    <a:extLst>
                      <a:ext uri="{0D108BD9-81ED-4DB2-BD59-A6C34878D82A}">
                        <a16:rowId xmlns:a16="http://schemas.microsoft.com/office/drawing/2014/main" val="4079187133"/>
                      </a:ext>
                    </a:extLst>
                  </a:tr>
                  <a:tr h="759079">
                    <a:tc>
                      <a:txBody>
                        <a:bodyPr/>
                        <a:lstStyle/>
                        <a:p>
                          <a:pPr algn="ctr"/>
                          <a:r>
                            <a:rPr lang="en-US" sz="3800" dirty="0"/>
                            <a:t>J-drift(2025)</a:t>
                          </a:r>
                        </a:p>
                      </a:txBody>
                      <a:tcPr/>
                    </a:tc>
                    <a:tc>
                      <a:txBody>
                        <a:bodyPr/>
                        <a:lstStyle/>
                        <a:p>
                          <a:pPr algn="ctr"/>
                          <a:r>
                            <a:rPr lang="en-US" sz="3800" dirty="0"/>
                            <a:t>6000</a:t>
                          </a:r>
                        </a:p>
                      </a:txBody>
                      <a:tcPr/>
                    </a:tc>
                    <a:tc>
                      <a:txBody>
                        <a:bodyPr/>
                        <a:lstStyle/>
                        <a:p>
                          <a:endParaRPr lang="en-US"/>
                        </a:p>
                      </a:txBody>
                      <a:tcPr>
                        <a:blipFill>
                          <a:blip r:embed="rId4"/>
                          <a:stretch>
                            <a:fillRect l="-82119" t="-304000" r="-139570" b="-20800"/>
                          </a:stretch>
                        </a:blipFill>
                      </a:tcPr>
                    </a:tc>
                    <a:tc>
                      <a:txBody>
                        <a:bodyPr/>
                        <a:lstStyle/>
                        <a:p>
                          <a:endParaRPr lang="en-US"/>
                        </a:p>
                      </a:txBody>
                      <a:tcPr>
                        <a:blipFill>
                          <a:blip r:embed="rId4"/>
                          <a:stretch>
                            <a:fillRect l="-177994" t="-304000" r="-36408" b="-20800"/>
                          </a:stretch>
                        </a:blipFill>
                      </a:tcPr>
                    </a:tc>
                    <a:tc>
                      <a:txBody>
                        <a:bodyPr/>
                        <a:lstStyle/>
                        <a:p>
                          <a:endParaRPr lang="en-US"/>
                        </a:p>
                      </a:txBody>
                      <a:tcPr>
                        <a:blipFill>
                          <a:blip r:embed="rId4"/>
                          <a:stretch>
                            <a:fillRect l="-766964" t="-304000" r="-446" b="-20800"/>
                          </a:stretch>
                        </a:blipFill>
                      </a:tcPr>
                    </a:tc>
                    <a:extLst>
                      <a:ext uri="{0D108BD9-81ED-4DB2-BD59-A6C34878D82A}">
                        <a16:rowId xmlns:a16="http://schemas.microsoft.com/office/drawing/2014/main" val="4111844757"/>
                      </a:ext>
                    </a:extLst>
                  </a:tr>
                </a:tbl>
              </a:graphicData>
            </a:graphic>
          </p:graphicFrame>
        </mc:Fallback>
      </mc:AlternateContent>
      <p:sp>
        <p:nvSpPr>
          <p:cNvPr id="5" name="Title 2">
            <a:extLst>
              <a:ext uri="{FF2B5EF4-FFF2-40B4-BE49-F238E27FC236}">
                <a16:creationId xmlns:a16="http://schemas.microsoft.com/office/drawing/2014/main" id="{3D4FB9D6-F3D6-183F-19DE-7EF0D0307EC6}"/>
              </a:ext>
            </a:extLst>
          </p:cNvPr>
          <p:cNvSpPr txBox="1">
            <a:spLocks/>
          </p:cNvSpPr>
          <p:nvPr/>
        </p:nvSpPr>
        <p:spPr>
          <a:xfrm>
            <a:off x="389106" y="183779"/>
            <a:ext cx="24384001" cy="277800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800" b="1" dirty="0">
                <a:solidFill>
                  <a:schemeClr val="accent1">
                    <a:lumMod val="75000"/>
                  </a:schemeClr>
                </a:solidFill>
                <a:sym typeface="Wingdings" panose="05000000000000000000" pitchFamily="2" charset="2"/>
              </a:rPr>
              <a:t>Rough Flux Comparison:</a:t>
            </a:r>
            <a:endParaRPr lang="en-US" sz="8800" dirty="0">
              <a:solidFill>
                <a:schemeClr val="accent1">
                  <a:lumMod val="75000"/>
                </a:schemeClr>
              </a:solidFill>
            </a:endParaRPr>
          </a:p>
        </p:txBody>
      </p:sp>
    </p:spTree>
    <p:extLst>
      <p:ext uri="{BB962C8B-B14F-4D97-AF65-F5344CB8AC3E}">
        <p14:creationId xmlns:p14="http://schemas.microsoft.com/office/powerpoint/2010/main" val="197563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43E8912-CC0A-CDCF-C833-3C2332B2D59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1DFC5F-8DD7-3CB3-9B1F-356C16FEA5A4}"/>
              </a:ext>
            </a:extLst>
          </p:cNvPr>
          <p:cNvSpPr>
            <a:spLocks noGrp="1"/>
          </p:cNvSpPr>
          <p:nvPr>
            <p:ph type="sldNum" sz="quarter" idx="2"/>
          </p:nvPr>
        </p:nvSpPr>
        <p:spPr/>
        <p:txBody>
          <a:bodyPr/>
          <a:lstStyle/>
          <a:p>
            <a:fld id="{86CB4B4D-7CA3-9044-876B-883B54F8677D}" type="slidenum">
              <a:rPr lang="en-US" smtClean="0"/>
              <a:t>21</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5D17C19-8EDC-1E2A-B98B-A4B02CE41C18}"/>
                  </a:ext>
                </a:extLst>
              </p:cNvPr>
              <p:cNvSpPr txBox="1"/>
              <p:nvPr/>
            </p:nvSpPr>
            <p:spPr>
              <a:xfrm>
                <a:off x="717118" y="1200582"/>
                <a:ext cx="23666882" cy="11872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lnSpc>
                    <a:spcPct val="150000"/>
                  </a:lnSpc>
                  <a:buFont typeface="Wingdings" panose="05000000000000000000" pitchFamily="2" charset="2"/>
                  <a:buChar char="v"/>
                </a:pPr>
                <a:r>
                  <a:rPr lang="en-US" sz="4800" b="1" dirty="0"/>
                  <a:t> HDPE Moderation Optimization Strategy:</a:t>
                </a:r>
              </a:p>
              <a:p>
                <a:pPr algn="ctr">
                  <a:lnSpc>
                    <a:spcPct val="150000"/>
                  </a:lnSpc>
                </a:pPr>
                <a:r>
                  <a:rPr lang="en-US" sz="4000" dirty="0">
                    <a:sym typeface="Wingdings" panose="05000000000000000000" pitchFamily="2" charset="2"/>
                  </a:rPr>
                  <a:t>Minimize </a:t>
                </a:r>
                <a14:m>
                  <m:oMath xmlns:m="http://schemas.openxmlformats.org/officeDocument/2006/math">
                    <m:r>
                      <a:rPr lang="en-US" sz="4000" i="1">
                        <a:latin typeface="Cambria Math" panose="02040503050406030204" pitchFamily="18" charset="0"/>
                        <a:sym typeface="Wingdings" panose="05000000000000000000" pitchFamily="2" charset="2"/>
                      </a:rPr>
                      <m:t>𝜅</m:t>
                    </m:r>
                    <m:d>
                      <m:dPr>
                        <m:ctrlPr>
                          <a:rPr lang="en-US" sz="4000" i="1">
                            <a:latin typeface="Cambria Math" panose="02040503050406030204" pitchFamily="18" charset="0"/>
                            <a:sym typeface="Wingdings" panose="05000000000000000000" pitchFamily="2" charset="2"/>
                          </a:rPr>
                        </m:ctrlPr>
                      </m:dPr>
                      <m:e>
                        <m:r>
                          <a:rPr lang="en-US" sz="4000" i="1">
                            <a:latin typeface="Cambria Math" panose="02040503050406030204" pitchFamily="18" charset="0"/>
                            <a:sym typeface="Wingdings" panose="05000000000000000000" pitchFamily="2" charset="2"/>
                          </a:rPr>
                          <m:t>𝑅</m:t>
                        </m:r>
                        <m:d>
                          <m:dPr>
                            <m:ctrlPr>
                              <a:rPr lang="en-US" sz="4000" i="1">
                                <a:latin typeface="Cambria Math" panose="02040503050406030204" pitchFamily="18" charset="0"/>
                                <a:sym typeface="Wingdings" panose="05000000000000000000" pitchFamily="2" charset="2"/>
                              </a:rPr>
                            </m:ctrlPr>
                          </m:dPr>
                          <m:e>
                            <m:r>
                              <a:rPr lang="en-US" sz="4000" i="1">
                                <a:latin typeface="Cambria Math" panose="02040503050406030204" pitchFamily="18" charset="0"/>
                                <a:sym typeface="Wingdings" panose="05000000000000000000" pitchFamily="2" charset="2"/>
                              </a:rPr>
                              <m:t>0"</m:t>
                            </m:r>
                            <m:r>
                              <a:rPr lang="en-US" sz="4000" i="1">
                                <a:latin typeface="Cambria Math" panose="02040503050406030204" pitchFamily="18" charset="0"/>
                                <a:sym typeface="Wingdings" panose="05000000000000000000" pitchFamily="2" charset="2"/>
                              </a:rPr>
                              <m:t>,</m:t>
                            </m:r>
                            <m:sSub>
                              <m:sSubPr>
                                <m:ctrlPr>
                                  <a:rPr lang="en-US" sz="4000" i="1">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1</m:t>
                                </m:r>
                              </m:sub>
                            </m:sSub>
                            <m:r>
                              <a:rPr lang="en-US" sz="4000" i="1">
                                <a:latin typeface="Cambria Math" panose="02040503050406030204" pitchFamily="18" charset="0"/>
                                <a:sym typeface="Wingdings" panose="05000000000000000000" pitchFamily="2" charset="2"/>
                              </a:rPr>
                              <m:t>,</m:t>
                            </m:r>
                            <m:sSub>
                              <m:sSubPr>
                                <m:ctrlPr>
                                  <a:rPr lang="en-US" sz="4000" i="1">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2</m:t>
                                </m:r>
                              </m:sub>
                            </m:sSub>
                            <m:r>
                              <a:rPr lang="en-US" sz="4000" i="1">
                                <a:latin typeface="Cambria Math" panose="02040503050406030204" pitchFamily="18" charset="0"/>
                                <a:sym typeface="Wingdings" panose="05000000000000000000" pitchFamily="2" charset="2"/>
                              </a:rPr>
                              <m:t>,</m:t>
                            </m:r>
                            <m:sSub>
                              <m:sSubPr>
                                <m:ctrlPr>
                                  <a:rPr lang="en-US" sz="4000" i="1">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3</m:t>
                                </m:r>
                              </m:sub>
                            </m:sSub>
                          </m:e>
                        </m:d>
                      </m:e>
                    </m:d>
                  </m:oMath>
                </a14:m>
                <a:r>
                  <a:rPr lang="en-US" sz="4000" dirty="0">
                    <a:sym typeface="Wingdings" panose="05000000000000000000" pitchFamily="2" charset="2"/>
                  </a:rPr>
                  <a:t>, subject to </a:t>
                </a:r>
                <a14:m>
                  <m:oMath xmlns:m="http://schemas.openxmlformats.org/officeDocument/2006/math">
                    <m:r>
                      <a:rPr lang="en-US" sz="4000" i="1">
                        <a:latin typeface="Cambria Math" panose="02040503050406030204" pitchFamily="18" charset="0"/>
                        <a:sym typeface="Wingdings" panose="05000000000000000000" pitchFamily="2" charset="2"/>
                      </a:rPr>
                      <m:t>0.5"≤</m:t>
                    </m:r>
                    <m:sSub>
                      <m:sSubPr>
                        <m:ctrlPr>
                          <a:rPr lang="en-US" sz="4000" i="1" smtClean="0">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𝑖</m:t>
                        </m:r>
                      </m:sub>
                    </m:sSub>
                    <m:r>
                      <a:rPr lang="en-US" sz="4000" i="1">
                        <a:latin typeface="Cambria Math" panose="02040503050406030204" pitchFamily="18" charset="0"/>
                        <a:sym typeface="Wingdings" panose="05000000000000000000" pitchFamily="2" charset="2"/>
                      </a:rPr>
                      <m:t>≤</m:t>
                    </m:r>
                    <m:r>
                      <a:rPr lang="en-US" sz="4000" b="0" i="1" smtClean="0">
                        <a:latin typeface="Cambria Math" panose="02040503050406030204" pitchFamily="18" charset="0"/>
                        <a:sym typeface="Wingdings" panose="05000000000000000000" pitchFamily="2" charset="2"/>
                      </a:rPr>
                      <m:t>6</m:t>
                    </m:r>
                    <m:r>
                      <a:rPr lang="en-US" sz="4000" i="1">
                        <a:latin typeface="Cambria Math" panose="02040503050406030204" pitchFamily="18" charset="0"/>
                        <a:sym typeface="Wingdings" panose="05000000000000000000" pitchFamily="2" charset="2"/>
                      </a:rPr>
                      <m:t>.0“</m:t>
                    </m:r>
                  </m:oMath>
                </a14:m>
                <a:r>
                  <a:rPr lang="en-US" sz="4000" dirty="0">
                    <a:sym typeface="Wingdings" panose="05000000000000000000" pitchFamily="2" charset="2"/>
                  </a:rPr>
                  <a:t> and </a:t>
                </a:r>
                <a14:m>
                  <m:oMath xmlns:m="http://schemas.openxmlformats.org/officeDocument/2006/math">
                    <m:d>
                      <m:dPr>
                        <m:begChr m:val="|"/>
                        <m:endChr m:val="|"/>
                        <m:ctrlPr>
                          <a:rPr lang="en-US" sz="4000" i="1">
                            <a:latin typeface="Cambria Math" panose="02040503050406030204" pitchFamily="18" charset="0"/>
                            <a:sym typeface="Wingdings" panose="05000000000000000000" pitchFamily="2" charset="2"/>
                          </a:rPr>
                        </m:ctrlPr>
                      </m:dPr>
                      <m:e>
                        <m:sSub>
                          <m:sSubPr>
                            <m:ctrlPr>
                              <a:rPr lang="en-US" sz="4000" i="1">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𝑖</m:t>
                            </m:r>
                          </m:sub>
                        </m:sSub>
                        <m:r>
                          <a:rPr lang="en-US" sz="4000" i="1">
                            <a:latin typeface="Cambria Math" panose="02040503050406030204" pitchFamily="18" charset="0"/>
                            <a:sym typeface="Wingdings" panose="05000000000000000000" pitchFamily="2" charset="2"/>
                          </a:rPr>
                          <m:t>−</m:t>
                        </m:r>
                        <m:sSub>
                          <m:sSubPr>
                            <m:ctrlPr>
                              <a:rPr lang="en-US" sz="4000" i="1">
                                <a:latin typeface="Cambria Math" panose="02040503050406030204" pitchFamily="18" charset="0"/>
                                <a:sym typeface="Wingdings" panose="05000000000000000000" pitchFamily="2" charset="2"/>
                              </a:rPr>
                            </m:ctrlPr>
                          </m:sSubPr>
                          <m:e>
                            <m:r>
                              <a:rPr lang="en-US" sz="4000" i="1">
                                <a:latin typeface="Cambria Math" panose="02040503050406030204" pitchFamily="18" charset="0"/>
                                <a:sym typeface="Wingdings" panose="05000000000000000000" pitchFamily="2" charset="2"/>
                              </a:rPr>
                              <m:t>𝑥</m:t>
                            </m:r>
                          </m:e>
                          <m:sub>
                            <m:r>
                              <a:rPr lang="en-US" sz="4000" i="1">
                                <a:latin typeface="Cambria Math" panose="02040503050406030204" pitchFamily="18" charset="0"/>
                                <a:sym typeface="Wingdings" panose="05000000000000000000" pitchFamily="2" charset="2"/>
                              </a:rPr>
                              <m:t>𝑗</m:t>
                            </m:r>
                          </m:sub>
                        </m:sSub>
                      </m:e>
                    </m:d>
                    <m:r>
                      <a:rPr lang="en-US" sz="4000" i="1">
                        <a:latin typeface="Cambria Math" panose="02040503050406030204" pitchFamily="18" charset="0"/>
                        <a:sym typeface="Wingdings" panose="05000000000000000000" pitchFamily="2" charset="2"/>
                      </a:rPr>
                      <m:t>≥</m:t>
                    </m:r>
                    <m:r>
                      <a:rPr lang="en-US" sz="4000" b="0" i="1" smtClean="0">
                        <a:latin typeface="Cambria Math" panose="02040503050406030204" pitchFamily="18" charset="0"/>
                        <a:sym typeface="Wingdings" panose="05000000000000000000" pitchFamily="2" charset="2"/>
                      </a:rPr>
                      <m:t>0.5</m:t>
                    </m:r>
                    <m:r>
                      <a:rPr lang="en-US" sz="4000" i="1">
                        <a:latin typeface="Cambria Math" panose="02040503050406030204" pitchFamily="18" charset="0"/>
                        <a:sym typeface="Wingdings" panose="05000000000000000000" pitchFamily="2" charset="2"/>
                      </a:rPr>
                      <m:t>"</m:t>
                    </m:r>
                  </m:oMath>
                </a14:m>
                <a:endParaRPr kumimoji="0" lang="en-US" sz="5400" b="1" i="0" u="none" strike="noStrike" cap="none" spc="0" normalizeH="0" baseline="0" dirty="0">
                  <a:ln>
                    <a:noFill/>
                  </a:ln>
                  <a:solidFill>
                    <a:srgbClr val="000000"/>
                  </a:solidFill>
                  <a:effectLst/>
                  <a:uFillTx/>
                  <a:latin typeface="Muli Regular"/>
                  <a:ea typeface="Muli Regular"/>
                  <a:cs typeface="Muli Regular"/>
                  <a:sym typeface="Muli Regular"/>
                </a:endParaRPr>
              </a:p>
              <a:p>
                <a:pPr marL="571500" marR="0" indent="-571500" algn="l" defTabSz="821531" rtl="0" fontAlgn="auto" latinLnBrk="0" hangingPunct="0">
                  <a:lnSpc>
                    <a:spcPct val="150000"/>
                  </a:lnSpc>
                  <a:spcBef>
                    <a:spcPts val="0"/>
                  </a:spcBef>
                  <a:spcAft>
                    <a:spcPts val="0"/>
                  </a:spcAft>
                  <a:buClrTx/>
                  <a:buSzTx/>
                  <a:buFont typeface="Wingdings" panose="05000000000000000000" pitchFamily="2" charset="2"/>
                  <a:buChar char="v"/>
                  <a:tabLst/>
                </a:pPr>
                <a:r>
                  <a:rPr kumimoji="0" lang="en-US" sz="4800" b="1" i="0" u="none" strike="noStrike" cap="none" spc="0" normalizeH="0" baseline="0" dirty="0">
                    <a:ln>
                      <a:noFill/>
                    </a:ln>
                    <a:solidFill>
                      <a:srgbClr val="000000"/>
                    </a:solidFill>
                    <a:effectLst/>
                    <a:uFillTx/>
                    <a:latin typeface="Muli Regular"/>
                    <a:ea typeface="Muli Regular"/>
                    <a:cs typeface="Muli Regular"/>
                    <a:sym typeface="Muli Regular"/>
                  </a:rPr>
                  <a:t> Cylindrical </a:t>
                </a:r>
                <a:r>
                  <a:rPr lang="en-US" sz="4800" b="1" dirty="0"/>
                  <a:t>Moderators with one NCD only</a:t>
                </a:r>
                <a:br>
                  <a:rPr lang="en-US" sz="5400" b="1" dirty="0"/>
                </a:br>
                <a:r>
                  <a:rPr lang="en-US" sz="5400" b="1" dirty="0">
                    <a:sym typeface="Wingdings" panose="05000000000000000000" pitchFamily="2" charset="2"/>
                  </a:rPr>
                  <a:t> </a:t>
                </a:r>
                <a:r>
                  <a:rPr lang="en-US" sz="4000" dirty="0">
                    <a:sym typeface="Wingdings" panose="05000000000000000000" pitchFamily="2" charset="2"/>
                  </a:rPr>
                  <a:t>Lower Epithermal contribution to bare, compliments NCD geometry</a:t>
                </a:r>
                <a:endParaRPr lang="en-US" sz="4000" dirty="0"/>
              </a:p>
              <a:p>
                <a:pPr marL="571500" indent="-571500">
                  <a:lnSpc>
                    <a:spcPct val="150000"/>
                  </a:lnSpc>
                  <a:buFont typeface="Wingdings" panose="05000000000000000000" pitchFamily="2" charset="2"/>
                  <a:buChar char="v"/>
                </a:pPr>
                <a:r>
                  <a:rPr lang="en-US" sz="5400" b="1" dirty="0"/>
                  <a:t> </a:t>
                </a:r>
                <a:r>
                  <a:rPr lang="en-US" sz="4800" b="1" dirty="0"/>
                  <a:t>Intrinsic Background in ROI Test:</a:t>
                </a:r>
                <a:br>
                  <a:rPr lang="en-US" sz="5400" b="1" dirty="0"/>
                </a:br>
                <a:r>
                  <a:rPr lang="en-US" sz="5400" b="1" dirty="0">
                    <a:sym typeface="Wingdings" panose="05000000000000000000" pitchFamily="2" charset="2"/>
                  </a:rPr>
                  <a:t> </a:t>
                </a:r>
                <a:r>
                  <a:rPr lang="en-US" sz="4000" dirty="0">
                    <a:sym typeface="Wingdings" panose="05000000000000000000" pitchFamily="2" charset="2"/>
                  </a:rPr>
                  <a:t>Response(0.5 mm Cd + 3” HDPE + 22” Water) for 11 MeV neutrons = 0.000434 </a:t>
                </a:r>
                <a14:m>
                  <m:oMath xmlns:m="http://schemas.openxmlformats.org/officeDocument/2006/math">
                    <m:sSup>
                      <m:sSupPr>
                        <m:ctrlPr>
                          <a:rPr lang="en-US" sz="4000" i="1" smtClean="0">
                            <a:latin typeface="Cambria Math" panose="02040503050406030204" pitchFamily="18" charset="0"/>
                            <a:sym typeface="Wingdings" panose="05000000000000000000" pitchFamily="2" charset="2"/>
                          </a:rPr>
                        </m:ctrlPr>
                      </m:sSupPr>
                      <m:e>
                        <m:r>
                          <a:rPr lang="en-US" sz="4000" b="0" i="1" smtClean="0">
                            <a:latin typeface="Cambria Math" panose="02040503050406030204" pitchFamily="18" charset="0"/>
                            <a:sym typeface="Wingdings" panose="05000000000000000000" pitchFamily="2" charset="2"/>
                          </a:rPr>
                          <m:t>𝑚</m:t>
                        </m:r>
                      </m:e>
                      <m:sup>
                        <m:r>
                          <a:rPr lang="en-US" sz="4000" b="0" i="1" smtClean="0">
                            <a:latin typeface="Cambria Math" panose="02040503050406030204" pitchFamily="18" charset="0"/>
                            <a:sym typeface="Wingdings" panose="05000000000000000000" pitchFamily="2" charset="2"/>
                          </a:rPr>
                          <m:t>2</m:t>
                        </m:r>
                      </m:sup>
                    </m:sSup>
                  </m:oMath>
                </a14:m>
                <a:endParaRPr lang="en-US" sz="5400" b="1" dirty="0"/>
              </a:p>
              <a:p>
                <a:pPr marL="571500" indent="-571500">
                  <a:lnSpc>
                    <a:spcPct val="150000"/>
                  </a:lnSpc>
                  <a:buFont typeface="Wingdings" panose="05000000000000000000" pitchFamily="2" charset="2"/>
                  <a:buChar char="v"/>
                </a:pPr>
                <a:r>
                  <a:rPr lang="en-US" sz="5400" b="1" dirty="0"/>
                  <a:t> Several different moderator setup and binning method</a:t>
                </a:r>
                <a:br>
                  <a:rPr lang="en-US" sz="5400" b="1" dirty="0"/>
                </a:br>
                <a:r>
                  <a:rPr lang="en-US" sz="5400" b="1" dirty="0">
                    <a:sym typeface="Wingdings" panose="05000000000000000000" pitchFamily="2" charset="2"/>
                  </a:rPr>
                  <a:t> </a:t>
                </a:r>
                <a:r>
                  <a:rPr lang="en-US" sz="4000" b="1" dirty="0">
                    <a:sym typeface="Wingdings" panose="05000000000000000000" pitchFamily="2" charset="2"/>
                  </a:rPr>
                  <a:t>Systematic study</a:t>
                </a:r>
                <a:r>
                  <a:rPr lang="en-US" sz="4000" dirty="0">
                    <a:sym typeface="Wingdings" panose="05000000000000000000" pitchFamily="2" charset="2"/>
                  </a:rPr>
                  <a:t>: How does perturbations of binning and moderator affect flux values? </a:t>
                </a:r>
              </a:p>
              <a:p>
                <a:pPr marL="571500" indent="-571500">
                  <a:lnSpc>
                    <a:spcPct val="150000"/>
                  </a:lnSpc>
                  <a:buFont typeface="Wingdings" panose="05000000000000000000" pitchFamily="2" charset="2"/>
                  <a:buChar char="v"/>
                </a:pPr>
                <a:r>
                  <a:rPr kumimoji="0" lang="en-US" sz="4800" b="1" i="0" u="none" strike="noStrike" cap="none" spc="0" normalizeH="0" baseline="0" dirty="0">
                    <a:ln>
                      <a:noFill/>
                    </a:ln>
                    <a:solidFill>
                      <a:srgbClr val="000000"/>
                    </a:solidFill>
                    <a:effectLst/>
                    <a:uFillTx/>
                    <a:latin typeface="Muli Regular"/>
                    <a:ea typeface="Muli Regular"/>
                    <a:cs typeface="Muli Regular"/>
                    <a:sym typeface="Muli Regular"/>
                  </a:rPr>
                  <a:t>The methodology will be published in JINST</a:t>
                </a:r>
              </a:p>
              <a:p>
                <a:pPr marL="571500" indent="-571500">
                  <a:lnSpc>
                    <a:spcPct val="150000"/>
                  </a:lnSpc>
                  <a:buFont typeface="Wingdings" panose="05000000000000000000" pitchFamily="2" charset="2"/>
                  <a:buChar char="v"/>
                </a:pPr>
                <a:r>
                  <a:rPr lang="en-US" sz="4800" b="1" dirty="0">
                    <a:sym typeface="Wingdings" panose="05000000000000000000" pitchFamily="2" charset="2"/>
                  </a:rPr>
                  <a:t>Pulse Shape Discrimination Test and extending to Muon Spallation Neutrons?</a:t>
                </a:r>
                <a:endParaRPr lang="en-US" sz="4800" b="1" dirty="0"/>
              </a:p>
            </p:txBody>
          </p:sp>
        </mc:Choice>
        <mc:Fallback>
          <p:sp>
            <p:nvSpPr>
              <p:cNvPr id="4" name="TextBox 3">
                <a:extLst>
                  <a:ext uri="{FF2B5EF4-FFF2-40B4-BE49-F238E27FC236}">
                    <a16:creationId xmlns:a16="http://schemas.microsoft.com/office/drawing/2014/main" id="{55D17C19-8EDC-1E2A-B98B-A4B02CE41C18}"/>
                  </a:ext>
                </a:extLst>
              </p:cNvPr>
              <p:cNvSpPr txBox="1">
                <a:spLocks noRot="1" noChangeAspect="1" noMove="1" noResize="1" noEditPoints="1" noAdjustHandles="1" noChangeArrowheads="1" noChangeShapeType="1" noTextEdit="1"/>
              </p:cNvSpPr>
              <p:nvPr/>
            </p:nvSpPr>
            <p:spPr>
              <a:xfrm>
                <a:off x="717118" y="1200582"/>
                <a:ext cx="23666882" cy="11872480"/>
              </a:xfrm>
              <a:prstGeom prst="rect">
                <a:avLst/>
              </a:prstGeom>
              <a:blipFill>
                <a:blip r:embed="rId3"/>
                <a:stretch>
                  <a:fillRect l="-1340" b="-1078"/>
                </a:stretch>
              </a:blipFill>
              <a:ln w="12700" cap="flat">
                <a:noFill/>
                <a:miter lim="400000"/>
              </a:ln>
              <a:effectLst/>
            </p:spPr>
            <p:txBody>
              <a:bodyPr/>
              <a:lstStyle/>
              <a:p>
                <a:r>
                  <a:rPr lang="en-US">
                    <a:noFill/>
                  </a:rPr>
                  <a:t> </a:t>
                </a:r>
              </a:p>
            </p:txBody>
          </p:sp>
        </mc:Fallback>
      </mc:AlternateContent>
      <p:sp>
        <p:nvSpPr>
          <p:cNvPr id="7" name="Title 2">
            <a:extLst>
              <a:ext uri="{FF2B5EF4-FFF2-40B4-BE49-F238E27FC236}">
                <a16:creationId xmlns:a16="http://schemas.microsoft.com/office/drawing/2014/main" id="{56C3511E-26CD-0982-D678-64E538274248}"/>
              </a:ext>
            </a:extLst>
          </p:cNvPr>
          <p:cNvSpPr txBox="1">
            <a:spLocks/>
          </p:cNvSpPr>
          <p:nvPr/>
        </p:nvSpPr>
        <p:spPr>
          <a:xfrm>
            <a:off x="155190" y="208407"/>
            <a:ext cx="24384001" cy="277800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800" b="1" dirty="0">
                <a:solidFill>
                  <a:schemeClr val="accent1">
                    <a:lumMod val="75000"/>
                  </a:schemeClr>
                </a:solidFill>
                <a:sym typeface="Wingdings" panose="05000000000000000000" pitchFamily="2" charset="2"/>
              </a:rPr>
              <a:t>Future Work(Summer 2026):</a:t>
            </a:r>
            <a:br>
              <a:rPr lang="en-US" sz="8800" b="1" dirty="0">
                <a:solidFill>
                  <a:schemeClr val="accent1">
                    <a:lumMod val="75000"/>
                  </a:schemeClr>
                </a:solidFill>
                <a:sym typeface="Wingdings" panose="05000000000000000000" pitchFamily="2" charset="2"/>
              </a:rPr>
            </a:br>
            <a:endParaRPr lang="en-US" sz="7200" dirty="0">
              <a:solidFill>
                <a:schemeClr val="accent1">
                  <a:lumMod val="75000"/>
                </a:schemeClr>
              </a:solidFill>
            </a:endParaRPr>
          </a:p>
        </p:txBody>
      </p:sp>
    </p:spTree>
    <p:extLst>
      <p:ext uri="{BB962C8B-B14F-4D97-AF65-F5344CB8AC3E}">
        <p14:creationId xmlns:p14="http://schemas.microsoft.com/office/powerpoint/2010/main" val="283913456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AAAB19-01EE-2EF4-9958-DBEAC284C3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80D4F8-1219-33B8-9540-7D5703E8F91A}"/>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3" name="Title 2">
            <a:extLst>
              <a:ext uri="{FF2B5EF4-FFF2-40B4-BE49-F238E27FC236}">
                <a16:creationId xmlns:a16="http://schemas.microsoft.com/office/drawing/2014/main" id="{9F4D820B-9F5A-DB88-4B5A-728AE474ACBC}"/>
              </a:ext>
            </a:extLst>
          </p:cNvPr>
          <p:cNvSpPr>
            <a:spLocks noGrp="1"/>
          </p:cNvSpPr>
          <p:nvPr>
            <p:ph type="title" idx="4294967295"/>
          </p:nvPr>
        </p:nvSpPr>
        <p:spPr>
          <a:xfrm>
            <a:off x="2184400" y="1828800"/>
            <a:ext cx="20015200" cy="5567044"/>
          </a:xfrm>
        </p:spPr>
        <p:txBody>
          <a:bodyPr>
            <a:normAutofit/>
          </a:bodyPr>
          <a:lstStyle/>
          <a:p>
            <a:pPr algn="ctr"/>
            <a:br>
              <a:rPr lang="en-US" b="1" dirty="0">
                <a:solidFill>
                  <a:schemeClr val="accent1">
                    <a:lumMod val="75000"/>
                  </a:schemeClr>
                </a:solidFill>
              </a:rPr>
            </a:br>
            <a:br>
              <a:rPr lang="en-US" b="1" dirty="0">
                <a:solidFill>
                  <a:schemeClr val="accent1">
                    <a:lumMod val="75000"/>
                  </a:schemeClr>
                </a:solidFill>
              </a:rPr>
            </a:br>
            <a:r>
              <a:rPr lang="en-US" b="1" dirty="0">
                <a:solidFill>
                  <a:schemeClr val="accent1">
                    <a:lumMod val="75000"/>
                  </a:schemeClr>
                </a:solidFill>
              </a:rPr>
              <a:t>Thank you for listening!</a:t>
            </a:r>
          </a:p>
        </p:txBody>
      </p:sp>
      <p:sp>
        <p:nvSpPr>
          <p:cNvPr id="4" name="TextBox 3">
            <a:extLst>
              <a:ext uri="{FF2B5EF4-FFF2-40B4-BE49-F238E27FC236}">
                <a16:creationId xmlns:a16="http://schemas.microsoft.com/office/drawing/2014/main" id="{7A2666DF-49EC-130E-117E-BE67A158387E}"/>
              </a:ext>
            </a:extLst>
          </p:cNvPr>
          <p:cNvSpPr txBox="1"/>
          <p:nvPr/>
        </p:nvSpPr>
        <p:spPr>
          <a:xfrm>
            <a:off x="0" y="7099742"/>
            <a:ext cx="24384000" cy="2212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7200" b="1" dirty="0">
                <a:solidFill>
                  <a:schemeClr val="accent1">
                    <a:lumMod val="75000"/>
                  </a:schemeClr>
                </a:solidFill>
              </a:rPr>
              <a:t>Special Thanks to:</a:t>
            </a:r>
            <a:br>
              <a:rPr lang="en-US" sz="4000" dirty="0">
                <a:solidFill>
                  <a:schemeClr val="accent1">
                    <a:lumMod val="75000"/>
                  </a:schemeClr>
                </a:solidFill>
              </a:rPr>
            </a:br>
            <a:r>
              <a:rPr lang="en-US" sz="4000" dirty="0">
                <a:solidFill>
                  <a:schemeClr val="accent1">
                    <a:lumMod val="75000"/>
                  </a:schemeClr>
                </a:solidFill>
                <a:sym typeface="Wingdings" panose="05000000000000000000" pitchFamily="2" charset="2"/>
              </a:rPr>
              <a:t> Thomas </a:t>
            </a:r>
            <a:r>
              <a:rPr lang="en-US" sz="4000" dirty="0" err="1">
                <a:solidFill>
                  <a:schemeClr val="accent1">
                    <a:lumMod val="75000"/>
                  </a:schemeClr>
                </a:solidFill>
                <a:sym typeface="Wingdings" panose="05000000000000000000" pitchFamily="2" charset="2"/>
              </a:rPr>
              <a:t>Sonley</a:t>
            </a:r>
            <a:r>
              <a:rPr lang="en-US" sz="4000" dirty="0">
                <a:solidFill>
                  <a:schemeClr val="accent1">
                    <a:lumMod val="75000"/>
                  </a:schemeClr>
                </a:solidFill>
                <a:sym typeface="Wingdings" panose="05000000000000000000" pitchFamily="2" charset="2"/>
              </a:rPr>
              <a:t>, Ian Lawson, Steffon Luoma, Chris </a:t>
            </a:r>
            <a:r>
              <a:rPr lang="en-US" sz="4000" dirty="0" err="1">
                <a:solidFill>
                  <a:schemeClr val="accent1">
                    <a:lumMod val="75000"/>
                  </a:schemeClr>
                </a:solidFill>
                <a:sym typeface="Wingdings" panose="05000000000000000000" pitchFamily="2" charset="2"/>
              </a:rPr>
              <a:t>Jillings</a:t>
            </a:r>
            <a:r>
              <a:rPr lang="en-US" sz="4000" dirty="0">
                <a:solidFill>
                  <a:schemeClr val="accent1">
                    <a:lumMod val="75000"/>
                  </a:schemeClr>
                </a:solidFill>
                <a:sym typeface="Wingdings" panose="05000000000000000000" pitchFamily="2" charset="2"/>
              </a:rPr>
              <a:t>, Dimpal Chauhan, Matt Stukel, Brianna Liz Binoy, HENSA</a:t>
            </a:r>
            <a:endParaRPr lang="en-US" sz="4000" b="0" i="0" u="none" strike="noStrike" cap="none" spc="0" normalizeH="0" baseline="0" dirty="0">
              <a:ln>
                <a:noFill/>
              </a:ln>
              <a:solidFill>
                <a:schemeClr val="accent1">
                  <a:lumMod val="75000"/>
                </a:schemeClr>
              </a:solidFill>
              <a:effectLst/>
              <a:uFillTx/>
              <a:latin typeface="Muli Regular"/>
              <a:ea typeface="Muli Regular"/>
              <a:cs typeface="Muli Regular"/>
            </a:endParaRPr>
          </a:p>
        </p:txBody>
      </p:sp>
    </p:spTree>
    <p:extLst>
      <p:ext uri="{BB962C8B-B14F-4D97-AF65-F5344CB8AC3E}">
        <p14:creationId xmlns:p14="http://schemas.microsoft.com/office/powerpoint/2010/main" val="18305305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9B019-6B00-7EDD-C3AB-9E493B385683}"/>
              </a:ext>
            </a:extLst>
          </p:cNvPr>
          <p:cNvSpPr>
            <a:spLocks noGrp="1"/>
          </p:cNvSpPr>
          <p:nvPr>
            <p:ph type="sldNum" sz="quarter" idx="2"/>
          </p:nvPr>
        </p:nvSpPr>
        <p:spPr/>
        <p:txBody>
          <a:bodyPr/>
          <a:lstStyle/>
          <a:p>
            <a:fld id="{86CB4B4D-7CA3-9044-876B-883B54F8677D}" type="slidenum">
              <a:rPr lang="en-US" smtClean="0"/>
              <a:t>23</a:t>
            </a:fld>
            <a:endParaRPr lang="en-US"/>
          </a:p>
        </p:txBody>
      </p:sp>
      <p:sp>
        <p:nvSpPr>
          <p:cNvPr id="3" name="Title 2">
            <a:extLst>
              <a:ext uri="{FF2B5EF4-FFF2-40B4-BE49-F238E27FC236}">
                <a16:creationId xmlns:a16="http://schemas.microsoft.com/office/drawing/2014/main" id="{868EC41F-F769-7038-FC3D-D62149A0B5CB}"/>
              </a:ext>
            </a:extLst>
          </p:cNvPr>
          <p:cNvSpPr>
            <a:spLocks noGrp="1"/>
          </p:cNvSpPr>
          <p:nvPr>
            <p:ph type="title" idx="4294967295"/>
          </p:nvPr>
        </p:nvSpPr>
        <p:spPr>
          <a:xfrm>
            <a:off x="2184400" y="4882356"/>
            <a:ext cx="20015200" cy="3951287"/>
          </a:xfrm>
        </p:spPr>
        <p:txBody>
          <a:bodyPr>
            <a:normAutofit/>
          </a:bodyPr>
          <a:lstStyle/>
          <a:p>
            <a:pPr algn="ctr"/>
            <a:r>
              <a:rPr lang="en-US" dirty="0">
                <a:solidFill>
                  <a:schemeClr val="accent1">
                    <a:lumMod val="75000"/>
                  </a:schemeClr>
                </a:solidFill>
              </a:rPr>
              <a:t>Questions?</a:t>
            </a:r>
          </a:p>
        </p:txBody>
      </p:sp>
    </p:spTree>
    <p:extLst>
      <p:ext uri="{BB962C8B-B14F-4D97-AF65-F5344CB8AC3E}">
        <p14:creationId xmlns:p14="http://schemas.microsoft.com/office/powerpoint/2010/main" val="21121801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1E60F8-65C1-C14C-BE47-C30FCC44F41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537DD-9EAA-6DB7-8FBB-DEA007A33C54}"/>
              </a:ext>
            </a:extLst>
          </p:cNvPr>
          <p:cNvSpPr>
            <a:spLocks noGrp="1"/>
          </p:cNvSpPr>
          <p:nvPr>
            <p:ph type="sldNum" sz="quarter" idx="2"/>
          </p:nvPr>
        </p:nvSpPr>
        <p:spPr/>
        <p:txBody>
          <a:bodyPr/>
          <a:lstStyle/>
          <a:p>
            <a:fld id="{86CB4B4D-7CA3-9044-876B-883B54F8677D}" type="slidenum">
              <a:rPr lang="en-US" smtClean="0"/>
              <a:t>24</a:t>
            </a:fld>
            <a:endParaRPr lang="en-US" dirty="0"/>
          </a:p>
        </p:txBody>
      </p:sp>
      <p:sp>
        <p:nvSpPr>
          <p:cNvPr id="3" name="Rectangle: Rounded Corners 2">
            <a:extLst>
              <a:ext uri="{FF2B5EF4-FFF2-40B4-BE49-F238E27FC236}">
                <a16:creationId xmlns:a16="http://schemas.microsoft.com/office/drawing/2014/main" id="{979373CC-2887-EF63-097D-3847C5515759}"/>
              </a:ext>
            </a:extLst>
          </p:cNvPr>
          <p:cNvSpPr/>
          <p:nvPr/>
        </p:nvSpPr>
        <p:spPr>
          <a:xfrm>
            <a:off x="-131033" y="2247618"/>
            <a:ext cx="5240347" cy="2407041"/>
          </a:xfrm>
          <a:prstGeom prst="round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Neutron detectors</a:t>
            </a:r>
          </a:p>
        </p:txBody>
      </p:sp>
      <p:pic>
        <p:nvPicPr>
          <p:cNvPr id="7" name="Picture 6" descr="A close-up of a white object&#10;&#10;AI-generated content may be incorrect.">
            <a:extLst>
              <a:ext uri="{FF2B5EF4-FFF2-40B4-BE49-F238E27FC236}">
                <a16:creationId xmlns:a16="http://schemas.microsoft.com/office/drawing/2014/main" id="{9B53347D-63FE-D798-424E-9F128C28B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7650" y="0"/>
            <a:ext cx="2524732" cy="1641075"/>
          </a:xfrm>
          <a:prstGeom prst="rect">
            <a:avLst/>
          </a:prstGeom>
        </p:spPr>
      </p:pic>
      <p:pic>
        <p:nvPicPr>
          <p:cNvPr id="11" name="Picture 10" descr="A group of vials in a blue rack&#10;&#10;AI-generated content may be incorrect.">
            <a:extLst>
              <a:ext uri="{FF2B5EF4-FFF2-40B4-BE49-F238E27FC236}">
                <a16:creationId xmlns:a16="http://schemas.microsoft.com/office/drawing/2014/main" id="{CB1CF744-3796-7D23-FD11-3A8DC208A880}"/>
              </a:ext>
            </a:extLst>
          </p:cNvPr>
          <p:cNvPicPr>
            <a:picLocks noChangeAspect="1"/>
          </p:cNvPicPr>
          <p:nvPr/>
        </p:nvPicPr>
        <p:blipFill>
          <a:blip r:embed="rId4" cstate="print">
            <a:extLst>
              <a:ext uri="{28A0092B-C50C-407E-A947-70E740481C1C}">
                <a14:useLocalDpi xmlns:a14="http://schemas.microsoft.com/office/drawing/2010/main" val="0"/>
              </a:ext>
            </a:extLst>
          </a:blip>
          <a:srcRect l="10050" t="29475" r="10896" b="17197"/>
          <a:stretch>
            <a:fillRect/>
          </a:stretch>
        </p:blipFill>
        <p:spPr>
          <a:xfrm>
            <a:off x="13578796" y="904525"/>
            <a:ext cx="6251036" cy="2198782"/>
          </a:xfrm>
          <a:prstGeom prst="rect">
            <a:avLst/>
          </a:prstGeom>
        </p:spPr>
      </p:pic>
      <p:sp>
        <p:nvSpPr>
          <p:cNvPr id="14" name="Arrow: Right 13">
            <a:extLst>
              <a:ext uri="{FF2B5EF4-FFF2-40B4-BE49-F238E27FC236}">
                <a16:creationId xmlns:a16="http://schemas.microsoft.com/office/drawing/2014/main" id="{323FECFE-D476-0D2D-0417-5C0DD283AAA5}"/>
              </a:ext>
            </a:extLst>
          </p:cNvPr>
          <p:cNvSpPr/>
          <p:nvPr/>
        </p:nvSpPr>
        <p:spPr>
          <a:xfrm rot="20660924">
            <a:off x="3710594" y="1027484"/>
            <a:ext cx="6092562" cy="1387080"/>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Thermal</a:t>
            </a:r>
          </a:p>
        </p:txBody>
      </p:sp>
      <p:sp>
        <p:nvSpPr>
          <p:cNvPr id="15" name="Arrow: Right 14">
            <a:extLst>
              <a:ext uri="{FF2B5EF4-FFF2-40B4-BE49-F238E27FC236}">
                <a16:creationId xmlns:a16="http://schemas.microsoft.com/office/drawing/2014/main" id="{959B1065-5DC9-55D4-2D05-D19A2A6FE268}"/>
              </a:ext>
            </a:extLst>
          </p:cNvPr>
          <p:cNvSpPr/>
          <p:nvPr/>
        </p:nvSpPr>
        <p:spPr>
          <a:xfrm rot="21340356">
            <a:off x="4593769" y="2041386"/>
            <a:ext cx="8931370" cy="1387080"/>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Epi + Fast</a:t>
            </a:r>
          </a:p>
        </p:txBody>
      </p:sp>
      <p:sp>
        <p:nvSpPr>
          <p:cNvPr id="4" name="Arrow: Right 3">
            <a:extLst>
              <a:ext uri="{FF2B5EF4-FFF2-40B4-BE49-F238E27FC236}">
                <a16:creationId xmlns:a16="http://schemas.microsoft.com/office/drawing/2014/main" id="{BBDEA038-4E22-0784-4B53-3062239DCE33}"/>
              </a:ext>
            </a:extLst>
          </p:cNvPr>
          <p:cNvSpPr/>
          <p:nvPr/>
        </p:nvSpPr>
        <p:spPr>
          <a:xfrm rot="1971089">
            <a:off x="3569972" y="5624770"/>
            <a:ext cx="7154826" cy="1387080"/>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T</a:t>
            </a:r>
            <a:r>
              <a:rPr lang="en-US" sz="3600" dirty="0">
                <a:solidFill>
                  <a:srgbClr val="FFFFFF"/>
                </a:solidFill>
                <a:latin typeface="Helvetica Neue Medium"/>
                <a:ea typeface="Helvetica Neue Medium"/>
                <a:cs typeface="Helvetica Neue Medium"/>
                <a:sym typeface="Helvetica Neue Medium"/>
              </a:rPr>
              <a:t>hermal + Epi + Fast</a:t>
            </a:r>
            <a:endPar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5" name="Picture 4" descr="A close-up of several white boxes&#10;&#10;AI-generated content may be incorrect.">
            <a:extLst>
              <a:ext uri="{FF2B5EF4-FFF2-40B4-BE49-F238E27FC236}">
                <a16:creationId xmlns:a16="http://schemas.microsoft.com/office/drawing/2014/main" id="{305E02A6-83D1-628A-6202-DBA7A21C785C}"/>
              </a:ext>
            </a:extLst>
          </p:cNvPr>
          <p:cNvPicPr>
            <a:picLocks noChangeAspect="1"/>
          </p:cNvPicPr>
          <p:nvPr/>
        </p:nvPicPr>
        <p:blipFill>
          <a:blip r:embed="rId5">
            <a:extLst>
              <a:ext uri="{28A0092B-C50C-407E-A947-70E740481C1C}">
                <a14:useLocalDpi xmlns:a14="http://schemas.microsoft.com/office/drawing/2010/main" val="0"/>
              </a:ext>
            </a:extLst>
          </a:blip>
          <a:srcRect t="25610" b="53455"/>
          <a:stretch>
            <a:fillRect/>
          </a:stretch>
        </p:blipFill>
        <p:spPr>
          <a:xfrm>
            <a:off x="0" y="8636462"/>
            <a:ext cx="22630104" cy="5079538"/>
          </a:xfrm>
          <a:prstGeom prst="rect">
            <a:avLst/>
          </a:prstGeom>
        </p:spPr>
      </p:pic>
      <p:sp>
        <p:nvSpPr>
          <p:cNvPr id="6" name="Arrow: Right 5">
            <a:extLst>
              <a:ext uri="{FF2B5EF4-FFF2-40B4-BE49-F238E27FC236}">
                <a16:creationId xmlns:a16="http://schemas.microsoft.com/office/drawing/2014/main" id="{4694A485-D3F8-0713-6AFF-D487B115950E}"/>
              </a:ext>
            </a:extLst>
          </p:cNvPr>
          <p:cNvSpPr/>
          <p:nvPr/>
        </p:nvSpPr>
        <p:spPr>
          <a:xfrm rot="362002">
            <a:off x="4791090" y="3676215"/>
            <a:ext cx="8931370" cy="1387080"/>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600" dirty="0">
                <a:solidFill>
                  <a:srgbClr val="FFFFFF"/>
                </a:solidFill>
                <a:latin typeface="Helvetica Neue Medium"/>
                <a:ea typeface="Helvetica Neue Medium"/>
                <a:cs typeface="Helvetica Neue Medium"/>
                <a:sym typeface="Helvetica Neue Medium"/>
              </a:rPr>
              <a:t>Thermal</a:t>
            </a:r>
            <a:r>
              <a:rPr kumimoji="0" lang="en-US" sz="3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 Fast</a:t>
            </a:r>
          </a:p>
        </p:txBody>
      </p:sp>
      <p:pic>
        <p:nvPicPr>
          <p:cNvPr id="4098" name="Picture 2" descr="Neutron Detectors – Arktis Radiation Detectors">
            <a:extLst>
              <a:ext uri="{FF2B5EF4-FFF2-40B4-BE49-F238E27FC236}">
                <a16:creationId xmlns:a16="http://schemas.microsoft.com/office/drawing/2014/main" id="{6EE1EAF7-621A-E594-620A-721FBD120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52851">
            <a:off x="12674989" y="1971988"/>
            <a:ext cx="9709335" cy="779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808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4B09A2A1-1560-BF3A-AA6A-ED5F0F775E41}"/>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7D505A4F-CF8A-288E-03B9-89617E51FA39}"/>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25</a:t>
            </a:fld>
            <a:endParaRPr/>
          </a:p>
        </p:txBody>
      </p:sp>
      <p:sp>
        <p:nvSpPr>
          <p:cNvPr id="10" name="TextBox 9">
            <a:extLst>
              <a:ext uri="{FF2B5EF4-FFF2-40B4-BE49-F238E27FC236}">
                <a16:creationId xmlns:a16="http://schemas.microsoft.com/office/drawing/2014/main" id="{76B1F0E3-654D-C72D-7BCC-846BE6680A1A}"/>
              </a:ext>
            </a:extLst>
          </p:cNvPr>
          <p:cNvSpPr txBox="1"/>
          <p:nvPr/>
        </p:nvSpPr>
        <p:spPr>
          <a:xfrm>
            <a:off x="13418769" y="11481183"/>
            <a:ext cx="8892209"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Fig: Experimental Data, 3-inch Polyethylene</a:t>
            </a:r>
          </a:p>
        </p:txBody>
      </p:sp>
      <p:pic>
        <p:nvPicPr>
          <p:cNvPr id="5" name="Picture 4" descr="A diagram of a yellow wall&#10;&#10;AI-generated content may be incorrect.">
            <a:extLst>
              <a:ext uri="{FF2B5EF4-FFF2-40B4-BE49-F238E27FC236}">
                <a16:creationId xmlns:a16="http://schemas.microsoft.com/office/drawing/2014/main" id="{FFED9A4C-6A8C-90C8-9317-97E96422F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0956" y="4379412"/>
            <a:ext cx="12199916" cy="6275255"/>
          </a:xfrm>
          <a:prstGeom prst="rect">
            <a:avLst/>
          </a:prstGeom>
        </p:spPr>
      </p:pic>
      <p:pic>
        <p:nvPicPr>
          <p:cNvPr id="2" name="Picture 1" descr="A graph showing the energy&#10;&#10;AI-generated content may be incorrect.">
            <a:extLst>
              <a:ext uri="{FF2B5EF4-FFF2-40B4-BE49-F238E27FC236}">
                <a16:creationId xmlns:a16="http://schemas.microsoft.com/office/drawing/2014/main" id="{04CB4C9E-55DF-184B-5868-14F27754E22B}"/>
              </a:ext>
            </a:extLst>
          </p:cNvPr>
          <p:cNvPicPr>
            <a:picLocks noChangeAspect="1"/>
          </p:cNvPicPr>
          <p:nvPr/>
        </p:nvPicPr>
        <p:blipFill>
          <a:blip r:embed="rId3">
            <a:extLst>
              <a:ext uri="{28A0092B-C50C-407E-A947-70E740481C1C}">
                <a14:useLocalDpi xmlns:a14="http://schemas.microsoft.com/office/drawing/2010/main" val="0"/>
              </a:ext>
            </a:extLst>
          </a:blip>
          <a:srcRect l="1878" r="4489"/>
          <a:stretch>
            <a:fillRect/>
          </a:stretch>
        </p:blipFill>
        <p:spPr>
          <a:xfrm>
            <a:off x="0" y="4061362"/>
            <a:ext cx="11387865" cy="6792686"/>
          </a:xfrm>
          <a:prstGeom prst="rect">
            <a:avLst/>
          </a:prstGeom>
        </p:spPr>
      </p:pic>
      <p:sp>
        <p:nvSpPr>
          <p:cNvPr id="4" name="TextBox 3">
            <a:extLst>
              <a:ext uri="{FF2B5EF4-FFF2-40B4-BE49-F238E27FC236}">
                <a16:creationId xmlns:a16="http://schemas.microsoft.com/office/drawing/2014/main" id="{A223564B-397B-D317-CFA1-529B8F1D45F0}"/>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Fig: GEANT4’s triton and proton </a:t>
            </a:r>
            <a:r>
              <a:rPr lang="en-US" sz="3200">
                <a:solidFill>
                  <a:schemeClr val="tx1"/>
                </a:solidFill>
              </a:rPr>
              <a:t>e</a:t>
            </a: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nergy </a:t>
            </a:r>
            <a:r>
              <a:rPr lang="en-US" sz="3200">
                <a:solidFill>
                  <a:schemeClr val="tx1"/>
                </a:solidFill>
              </a:rPr>
              <a:t>d</a:t>
            </a: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eposition per event</a:t>
            </a:r>
            <a:b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b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with 10 keV gaussian noise</a:t>
            </a:r>
          </a:p>
        </p:txBody>
      </p:sp>
      <p:sp>
        <p:nvSpPr>
          <p:cNvPr id="8" name="Rectangle 7">
            <a:extLst>
              <a:ext uri="{FF2B5EF4-FFF2-40B4-BE49-F238E27FC236}">
                <a16:creationId xmlns:a16="http://schemas.microsoft.com/office/drawing/2014/main" id="{97138022-661B-2841-5491-A2B2D04764FE}"/>
              </a:ext>
            </a:extLst>
          </p:cNvPr>
          <p:cNvSpPr/>
          <p:nvPr/>
        </p:nvSpPr>
        <p:spPr>
          <a:xfrm>
            <a:off x="16776140" y="10561806"/>
            <a:ext cx="3379775" cy="6239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a:solidFill>
                  <a:schemeClr val="tx1"/>
                </a:solidFill>
                <a:latin typeface="Helvetica Neue Medium"/>
                <a:ea typeface="Helvetica Neue Medium"/>
                <a:cs typeface="Helvetica Neue Medium"/>
                <a:sym typeface="Helvetica Neue Medium"/>
              </a:rPr>
              <a:t>Energy (keV)</a:t>
            </a:r>
            <a:endParaRPr kumimoji="0" lang="en-US" sz="30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1D88EB48-A727-AD16-ED63-0AD5DD980DB5}"/>
              </a:ext>
            </a:extLst>
          </p:cNvPr>
          <p:cNvSpPr/>
          <p:nvPr/>
        </p:nvSpPr>
        <p:spPr>
          <a:xfrm rot="5400000">
            <a:off x="23508117" y="10046057"/>
            <a:ext cx="273133" cy="9440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4B2524C2-5D70-AC2C-3F32-F1488259BAF7}"/>
              </a:ext>
            </a:extLst>
          </p:cNvPr>
          <p:cNvSpPr/>
          <p:nvPr/>
        </p:nvSpPr>
        <p:spPr>
          <a:xfrm rot="16200000">
            <a:off x="11338728" y="7178668"/>
            <a:ext cx="1801544" cy="62415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rPr>
              <a:t>Counts</a:t>
            </a:r>
          </a:p>
        </p:txBody>
      </p:sp>
      <p:sp>
        <p:nvSpPr>
          <p:cNvPr id="12" name="Rectangle 11">
            <a:extLst>
              <a:ext uri="{FF2B5EF4-FFF2-40B4-BE49-F238E27FC236}">
                <a16:creationId xmlns:a16="http://schemas.microsoft.com/office/drawing/2014/main" id="{6AFDA0E0-CF3A-1E0E-71E8-CC14E9207288}"/>
              </a:ext>
            </a:extLst>
          </p:cNvPr>
          <p:cNvSpPr/>
          <p:nvPr/>
        </p:nvSpPr>
        <p:spPr>
          <a:xfrm>
            <a:off x="19321153" y="4583764"/>
            <a:ext cx="2565070" cy="102127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Rounded Corners 14">
            <a:extLst>
              <a:ext uri="{FF2B5EF4-FFF2-40B4-BE49-F238E27FC236}">
                <a16:creationId xmlns:a16="http://schemas.microsoft.com/office/drawing/2014/main" id="{AC7FF551-8848-57AF-3BCC-3B55C70EF35C}"/>
              </a:ext>
            </a:extLst>
          </p:cNvPr>
          <p:cNvSpPr/>
          <p:nvPr/>
        </p:nvSpPr>
        <p:spPr>
          <a:xfrm>
            <a:off x="962271" y="189283"/>
            <a:ext cx="3754438"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Calculate </a:t>
            </a:r>
            <a:b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“R”</a:t>
            </a:r>
            <a:b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(GEANT4)</a:t>
            </a:r>
          </a:p>
        </p:txBody>
      </p:sp>
    </p:spTree>
    <p:extLst>
      <p:ext uri="{BB962C8B-B14F-4D97-AF65-F5344CB8AC3E}">
        <p14:creationId xmlns:p14="http://schemas.microsoft.com/office/powerpoint/2010/main" val="277126053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C32695-D58F-58CB-80A0-DB8EE66E5960}"/>
            </a:ext>
          </a:extLst>
        </p:cNvPr>
        <p:cNvGrpSpPr/>
        <p:nvPr/>
      </p:nvGrpSpPr>
      <p:grpSpPr>
        <a:xfrm>
          <a:off x="0" y="0"/>
          <a:ext cx="0" cy="0"/>
          <a:chOff x="0" y="0"/>
          <a:chExt cx="0" cy="0"/>
        </a:xfrm>
      </p:grpSpPr>
      <p:pic>
        <p:nvPicPr>
          <p:cNvPr id="15" name="Picture 14" descr="A graph showing the energy&#10;&#10;AI-generated content may be incorrect.">
            <a:extLst>
              <a:ext uri="{FF2B5EF4-FFF2-40B4-BE49-F238E27FC236}">
                <a16:creationId xmlns:a16="http://schemas.microsoft.com/office/drawing/2014/main" id="{DDE89DCB-9253-38BB-8057-00A4A74C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20" y="3830566"/>
            <a:ext cx="12873130" cy="7189700"/>
          </a:xfrm>
          <a:prstGeom prst="rect">
            <a:avLst/>
          </a:prstGeom>
        </p:spPr>
      </p:pic>
      <p:sp>
        <p:nvSpPr>
          <p:cNvPr id="138" name="Slide Number">
            <a:extLst>
              <a:ext uri="{FF2B5EF4-FFF2-40B4-BE49-F238E27FC236}">
                <a16:creationId xmlns:a16="http://schemas.microsoft.com/office/drawing/2014/main" id="{6E6FC285-813B-76D2-0385-CA1DDA943859}"/>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26</a:t>
            </a:fld>
            <a:endParaRPr/>
          </a:p>
        </p:txBody>
      </p:sp>
      <p:pic>
        <p:nvPicPr>
          <p:cNvPr id="7" name="Picture 6" descr="A graph of energy and a chart of a graph&#10;&#10;AI-generated content may be incorrect.">
            <a:extLst>
              <a:ext uri="{FF2B5EF4-FFF2-40B4-BE49-F238E27FC236}">
                <a16:creationId xmlns:a16="http://schemas.microsoft.com/office/drawing/2014/main" id="{2984B497-B3EE-1F8B-FF1F-28E9F505FE1A}"/>
              </a:ext>
            </a:extLst>
          </p:cNvPr>
          <p:cNvPicPr>
            <a:picLocks noChangeAspect="1"/>
          </p:cNvPicPr>
          <p:nvPr/>
        </p:nvPicPr>
        <p:blipFill>
          <a:blip r:embed="rId3">
            <a:extLst>
              <a:ext uri="{28A0092B-C50C-407E-A947-70E740481C1C}">
                <a14:useLocalDpi xmlns:a14="http://schemas.microsoft.com/office/drawing/2010/main" val="0"/>
              </a:ext>
            </a:extLst>
          </a:blip>
          <a:srcRect l="2848" t="7109" r="3306" b="12655"/>
          <a:stretch>
            <a:fillRect/>
          </a:stretch>
        </p:blipFill>
        <p:spPr>
          <a:xfrm>
            <a:off x="13320435" y="3830566"/>
            <a:ext cx="11063565" cy="7165069"/>
          </a:xfrm>
          <a:prstGeom prst="rect">
            <a:avLst/>
          </a:prstGeom>
        </p:spPr>
      </p:pic>
      <p:sp>
        <p:nvSpPr>
          <p:cNvPr id="8" name="TextBox 7">
            <a:extLst>
              <a:ext uri="{FF2B5EF4-FFF2-40B4-BE49-F238E27FC236}">
                <a16:creationId xmlns:a16="http://schemas.microsoft.com/office/drawing/2014/main" id="{502FB536-8495-06AC-C6B8-20E061D06396}"/>
              </a:ext>
            </a:extLst>
          </p:cNvPr>
          <p:cNvSpPr txBox="1"/>
          <p:nvPr/>
        </p:nvSpPr>
        <p:spPr>
          <a:xfrm>
            <a:off x="1123780" y="11185718"/>
            <a:ext cx="10893892"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Fig: GEANT4’s neutron capture </a:t>
            </a:r>
            <a:r>
              <a:rPr lang="en-US" sz="3200" dirty="0">
                <a:solidFill>
                  <a:schemeClr val="tx1"/>
                </a:solidFill>
              </a:rPr>
              <a:t>e</a:t>
            </a: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nergy </a:t>
            </a:r>
            <a:r>
              <a:rPr lang="en-US" sz="3200" dirty="0">
                <a:solidFill>
                  <a:schemeClr val="tx1"/>
                </a:solidFill>
              </a:rPr>
              <a:t>d</a:t>
            </a:r>
            <a:r>
              <a:rPr kumimoji="0" lang="en-US" sz="3200" b="0" i="0" u="none" strike="noStrike" cap="none" spc="0" normalizeH="0" baseline="0" dirty="0">
                <a:ln>
                  <a:noFill/>
                </a:ln>
                <a:solidFill>
                  <a:schemeClr val="tx1"/>
                </a:solidFill>
                <a:effectLst/>
                <a:uFillTx/>
                <a:latin typeface="Muli Regular"/>
                <a:ea typeface="Muli Regular"/>
                <a:cs typeface="Muli Regular"/>
                <a:sym typeface="Muli Regular"/>
              </a:rPr>
              <a:t>eposition with 10 keV gaussian noise</a:t>
            </a:r>
          </a:p>
        </p:txBody>
      </p:sp>
      <p:sp>
        <p:nvSpPr>
          <p:cNvPr id="10" name="TextBox 9">
            <a:extLst>
              <a:ext uri="{FF2B5EF4-FFF2-40B4-BE49-F238E27FC236}">
                <a16:creationId xmlns:a16="http://schemas.microsoft.com/office/drawing/2014/main" id="{617838DE-0309-9471-A312-8565B8550D28}"/>
              </a:ext>
            </a:extLst>
          </p:cNvPr>
          <p:cNvSpPr txBox="1"/>
          <p:nvPr/>
        </p:nvSpPr>
        <p:spPr>
          <a:xfrm>
            <a:off x="13372215" y="10853320"/>
            <a:ext cx="11011785"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3600" b="0" i="0" u="none" strike="noStrike" cap="none" spc="0" normalizeH="0" baseline="0">
                <a:ln>
                  <a:noFill/>
                </a:ln>
                <a:solidFill>
                  <a:schemeClr val="tx1"/>
                </a:solidFill>
                <a:effectLst/>
                <a:uFillTx/>
                <a:latin typeface="Muli Regular"/>
                <a:ea typeface="Muli Regular"/>
                <a:cs typeface="Muli Regular"/>
                <a:sym typeface="Muli Regular"/>
              </a:rPr>
              <a:t>Fig: Experimental</a:t>
            </a:r>
            <a:r>
              <a:rPr lang="en-US" sz="3600">
                <a:solidFill>
                  <a:schemeClr val="tx1"/>
                </a:solidFill>
              </a:rPr>
              <a:t> energy deposition data</a:t>
            </a:r>
            <a:br>
              <a:rPr kumimoji="0" lang="en-US" sz="3600" b="0" i="0" u="none" strike="noStrike" cap="none" spc="0" normalizeH="0" baseline="0">
                <a:ln>
                  <a:noFill/>
                </a:ln>
                <a:solidFill>
                  <a:schemeClr val="tx1"/>
                </a:solidFill>
                <a:effectLst/>
                <a:uFillTx/>
                <a:latin typeface="Muli Regular"/>
                <a:ea typeface="Muli Regular"/>
                <a:cs typeface="Muli Regular"/>
                <a:sym typeface="Muli Regular"/>
              </a:rPr>
            </a:br>
            <a:r>
              <a:rPr lang="en-US" sz="3600">
                <a:solidFill>
                  <a:schemeClr val="tx1"/>
                </a:solidFill>
              </a:rPr>
              <a:t>(Peplowski et al., NIM A, 982, 164574, 2020)</a:t>
            </a:r>
            <a:endParaRPr kumimoji="0" lang="en-US" sz="3600" b="0" i="0" u="none" strike="noStrike" cap="none" spc="0" normalizeH="0" baseline="0">
              <a:ln>
                <a:noFill/>
              </a:ln>
              <a:solidFill>
                <a:schemeClr val="tx1"/>
              </a:solidFill>
              <a:effectLst/>
              <a:uFillTx/>
              <a:latin typeface="Muli Regular"/>
              <a:ea typeface="Muli Regular"/>
              <a:cs typeface="Muli Regular"/>
              <a:sym typeface="Muli Regular"/>
            </a:endParaRPr>
          </a:p>
        </p:txBody>
      </p:sp>
      <p:sp>
        <p:nvSpPr>
          <p:cNvPr id="3" name="Rectangle: Rounded Corners 2">
            <a:extLst>
              <a:ext uri="{FF2B5EF4-FFF2-40B4-BE49-F238E27FC236}">
                <a16:creationId xmlns:a16="http://schemas.microsoft.com/office/drawing/2014/main" id="{5B7AAA4D-D3AE-EC8F-9062-C7DE0EC0BFD5}"/>
              </a:ext>
            </a:extLst>
          </p:cNvPr>
          <p:cNvSpPr/>
          <p:nvPr/>
        </p:nvSpPr>
        <p:spPr>
          <a:xfrm>
            <a:off x="0" y="551220"/>
            <a:ext cx="3098702" cy="1896263"/>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Check</a:t>
            </a:r>
            <a:r>
              <a:rPr lang="en-US" sz="340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2696057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267300-3796-BD70-3AE4-A2CF66F161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616B53-A358-53F3-427D-4705619D32B7}"/>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3" name="Rectangle: Rounded Corners 2">
            <a:extLst>
              <a:ext uri="{FF2B5EF4-FFF2-40B4-BE49-F238E27FC236}">
                <a16:creationId xmlns:a16="http://schemas.microsoft.com/office/drawing/2014/main" id="{82AD2190-2B09-9FBF-F085-ED16512F2012}"/>
              </a:ext>
            </a:extLst>
          </p:cNvPr>
          <p:cNvSpPr/>
          <p:nvPr/>
        </p:nvSpPr>
        <p:spPr>
          <a:xfrm>
            <a:off x="18181148" y="839158"/>
            <a:ext cx="2339689" cy="1317381"/>
          </a:xfrm>
          <a:prstGeom prst="roundRect">
            <a:avLst/>
          </a:prstGeom>
          <a:solidFill>
            <a:schemeClr val="tx1">
              <a:lumMod val="95000"/>
              <a:lumOff val="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Check results!</a:t>
            </a:r>
          </a:p>
        </p:txBody>
      </p:sp>
      <p:sp>
        <p:nvSpPr>
          <p:cNvPr id="5" name="Rectangle: Rounded Corners 4">
            <a:extLst>
              <a:ext uri="{FF2B5EF4-FFF2-40B4-BE49-F238E27FC236}">
                <a16:creationId xmlns:a16="http://schemas.microsoft.com/office/drawing/2014/main" id="{516981E0-6F38-7E9A-88AC-A6D5080A5EFE}"/>
              </a:ext>
            </a:extLst>
          </p:cNvPr>
          <p:cNvSpPr/>
          <p:nvPr/>
        </p:nvSpPr>
        <p:spPr>
          <a:xfrm>
            <a:off x="4501046" y="551219"/>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Calculate “R”</a:t>
            </a:r>
            <a:b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(using GEANT4)</a:t>
            </a:r>
          </a:p>
        </p:txBody>
      </p:sp>
      <p:sp>
        <p:nvSpPr>
          <p:cNvPr id="7" name="Rectangle: Rounded Corners 6">
            <a:extLst>
              <a:ext uri="{FF2B5EF4-FFF2-40B4-BE49-F238E27FC236}">
                <a16:creationId xmlns:a16="http://schemas.microsoft.com/office/drawing/2014/main" id="{2C6D0363-F244-8B4A-071E-526BE704FBFF}"/>
              </a:ext>
            </a:extLst>
          </p:cNvPr>
          <p:cNvSpPr/>
          <p:nvPr/>
        </p:nvSpPr>
        <p:spPr>
          <a:xfrm>
            <a:off x="9002092" y="261777"/>
            <a:ext cx="3013841"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Measure “C” for AmBe</a:t>
            </a:r>
            <a:b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b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 (using GEANT4)</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ABF795C1-4C25-0B6E-B035-30177E81EA5E}"/>
                  </a:ext>
                </a:extLst>
              </p:cNvPr>
              <p:cNvSpPr/>
              <p:nvPr/>
            </p:nvSpPr>
            <p:spPr>
              <a:xfrm>
                <a:off x="13418277" y="261777"/>
                <a:ext cx="3360527" cy="2475145"/>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400">
                    <a:solidFill>
                      <a:srgbClr val="FFFFFF"/>
                    </a:solidFill>
                    <a:latin typeface="Helvetica Neue Medium"/>
                    <a:ea typeface="Helvetica Neue Medium"/>
                    <a:cs typeface="Helvetica Neue Medium"/>
                    <a:sym typeface="Helvetica Neue Medium"/>
                  </a:rPr>
                  <a:t>Unfolding:</a:t>
                </a:r>
                <a:br>
                  <a:rPr lang="en-US" sz="3400">
                    <a:solidFill>
                      <a:srgbClr val="FFFFFF"/>
                    </a:solidFill>
                    <a:latin typeface="Helvetica Neue Medium"/>
                    <a:ea typeface="Helvetica Neue Medium"/>
                    <a:cs typeface="Helvetica Neue Medium"/>
                    <a:sym typeface="Helvetica Neue Medium"/>
                  </a:rPr>
                </a:br>
                <a:r>
                  <a:rPr lang="en-US" sz="3400">
                    <a:solidFill>
                      <a:srgbClr val="FFFFFF"/>
                    </a:solidFill>
                    <a:latin typeface="Helvetica Neue Medium"/>
                    <a:ea typeface="Helvetica Neue Medium"/>
                    <a:cs typeface="Helvetica Neue Medium"/>
                    <a:sym typeface="Helvetica Neue Medium"/>
                  </a:rPr>
                  <a:t>Predicted AmBe counts</a:t>
                </a:r>
                <a:br>
                  <a:rPr lang="en-US" sz="3400">
                    <a:solidFill>
                      <a:srgbClr val="FFFFFF"/>
                    </a:solidFill>
                    <a:latin typeface="Helvetica Neue Medium"/>
                    <a:ea typeface="Helvetica Neue Medium"/>
                    <a:cs typeface="Helvetica Neue Medium"/>
                    <a:sym typeface="Helvetica Neue Medium"/>
                  </a:rPr>
                </a:br>
                <a:r>
                  <a:rPr lang="en-US" sz="3400">
                    <a:solidFill>
                      <a:srgbClr val="FFFFFF"/>
                    </a:solidFill>
                    <a:latin typeface="Helvetica Neue Medium"/>
                    <a:ea typeface="Helvetica Neue Medium"/>
                    <a:cs typeface="Helvetica Neue Medium"/>
                    <a:sym typeface="Helvetica Neue Medium"/>
                  </a:rPr>
                  <a:t>“S</a:t>
                </a:r>
                <a14:m>
                  <m:oMath xmlns:m="http://schemas.openxmlformats.org/officeDocument/2006/math">
                    <m:r>
                      <a:rPr lang="en-US" sz="3400" b="0" i="1" smtClean="0">
                        <a:solidFill>
                          <a:srgbClr val="FFFFFF"/>
                        </a:solidFill>
                        <a:latin typeface="Cambria Math" panose="02040503050406030204" pitchFamily="18" charset="0"/>
                        <a:ea typeface="Helvetica Neue Medium"/>
                        <a:cs typeface="Helvetica Neue Medium"/>
                        <a:sym typeface="Helvetica Neue Medium"/>
                      </a:rPr>
                      <m:t>"</m:t>
                    </m:r>
                  </m:oMath>
                </a14:m>
                <a:endPar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mc:Choice>
        <mc:Fallback xmlns="">
          <p:sp>
            <p:nvSpPr>
              <p:cNvPr id="8" name="Rectangle: Rounded Corners 7">
                <a:extLst>
                  <a:ext uri="{FF2B5EF4-FFF2-40B4-BE49-F238E27FC236}">
                    <a16:creationId xmlns:a16="http://schemas.microsoft.com/office/drawing/2014/main" id="{ABF795C1-4C25-0B6E-B035-30177E81EA5E}"/>
                  </a:ext>
                </a:extLst>
              </p:cNvPr>
              <p:cNvSpPr>
                <a:spLocks noRot="1" noChangeAspect="1" noMove="1" noResize="1" noEditPoints="1" noAdjustHandles="1" noChangeArrowheads="1" noChangeShapeType="1" noTextEdit="1"/>
              </p:cNvSpPr>
              <p:nvPr/>
            </p:nvSpPr>
            <p:spPr>
              <a:xfrm>
                <a:off x="13418277" y="261777"/>
                <a:ext cx="3360527" cy="2475145"/>
              </a:xfrm>
              <a:prstGeom prst="roundRect">
                <a:avLst/>
              </a:prstGeom>
              <a:blipFill>
                <a:blip r:embed="rId3"/>
                <a:stretch>
                  <a:fillRect b="-2206"/>
                </a:stretch>
              </a:blipFill>
              <a:ln w="12700" cap="flat">
                <a:solidFill>
                  <a:schemeClr val="bg1"/>
                </a:solidFill>
                <a:miter lim="400000"/>
              </a:ln>
              <a:effectLst/>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7051F0A5-89D0-804D-EB53-A15E2D93D1A8}"/>
              </a:ext>
            </a:extLst>
          </p:cNvPr>
          <p:cNvSpPr/>
          <p:nvPr/>
        </p:nvSpPr>
        <p:spPr>
          <a:xfrm>
            <a:off x="0" y="551220"/>
            <a:ext cx="3098702" cy="1896263"/>
          </a:xfrm>
          <a:prstGeom prst="roundRect">
            <a:avLst/>
          </a:prstGeom>
          <a:solidFill>
            <a:schemeClr val="tx1">
              <a:lumMod val="75000"/>
              <a:lumOff val="2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Check</a:t>
            </a:r>
            <a:r>
              <a:rPr lang="en-US" sz="3400">
                <a:solidFill>
                  <a:srgbClr val="FFFFFF"/>
                </a:solidFill>
                <a:latin typeface="Helvetica Neue Medium"/>
                <a:ea typeface="Helvetica Neue Medium"/>
                <a:cs typeface="Helvetica Neue Medium"/>
                <a:sym typeface="Helvetica Neue Medium"/>
              </a:rPr>
              <a:t> simulations validity</a:t>
            </a:r>
            <a:endParaRPr kumimoji="0" lang="en-US"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0" name="Straight Arrow Connector 9">
            <a:extLst>
              <a:ext uri="{FF2B5EF4-FFF2-40B4-BE49-F238E27FC236}">
                <a16:creationId xmlns:a16="http://schemas.microsoft.com/office/drawing/2014/main" id="{C09C3123-51C1-D119-081B-3465B57B71D9}"/>
              </a:ext>
            </a:extLst>
          </p:cNvPr>
          <p:cNvCxnSpPr>
            <a:cxnSpLocks/>
            <a:stCxn id="8" idx="3"/>
          </p:cNvCxnSpPr>
          <p:nvPr/>
        </p:nvCxnSpPr>
        <p:spPr>
          <a:xfrm>
            <a:off x="16778804"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05392DC5-C0E3-F6E6-0D7A-57FDB1051DF7}"/>
              </a:ext>
            </a:extLst>
          </p:cNvPr>
          <p:cNvCxnSpPr>
            <a:cxnSpLocks/>
            <a:stCxn id="7" idx="3"/>
          </p:cNvCxnSpPr>
          <p:nvPr/>
        </p:nvCxnSpPr>
        <p:spPr>
          <a:xfrm>
            <a:off x="12015933" y="1499350"/>
            <a:ext cx="1402344" cy="0"/>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308AB89F-FC18-F070-668F-79F9B10D2324}"/>
              </a:ext>
            </a:extLst>
          </p:cNvPr>
          <p:cNvCxnSpPr>
            <a:cxnSpLocks/>
            <a:stCxn id="5" idx="3"/>
            <a:endCxn id="7" idx="1"/>
          </p:cNvCxnSpPr>
          <p:nvPr/>
        </p:nvCxnSpPr>
        <p:spPr>
          <a:xfrm flipV="1">
            <a:off x="7599748" y="1499350"/>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E560A1B1-8923-2D89-9120-BA1B60B1AEE2}"/>
              </a:ext>
            </a:extLst>
          </p:cNvPr>
          <p:cNvCxnSpPr>
            <a:cxnSpLocks/>
            <a:stCxn id="9" idx="3"/>
            <a:endCxn id="5" idx="1"/>
          </p:cNvCxnSpPr>
          <p:nvPr/>
        </p:nvCxnSpPr>
        <p:spPr>
          <a:xfrm flipV="1">
            <a:off x="3098702" y="1499351"/>
            <a:ext cx="1402344" cy="1"/>
          </a:xfrm>
          <a:prstGeom prst="straightConnector1">
            <a:avLst/>
          </a:prstGeom>
          <a:noFill/>
          <a:ln w="120650" cap="flat">
            <a:solidFill>
              <a:schemeClr val="tx1">
                <a:lumMod val="85000"/>
                <a:lumOff val="1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5398320A-DF65-71E9-DE16-EAD3FA675D3F}"/>
              </a:ext>
            </a:extLst>
          </p:cNvPr>
          <p:cNvSpPr txBox="1"/>
          <p:nvPr/>
        </p:nvSpPr>
        <p:spPr>
          <a:xfrm>
            <a:off x="1775598" y="5501278"/>
            <a:ext cx="22310217" cy="500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b="1">
                <a:solidFill>
                  <a:schemeClr val="tx1"/>
                </a:solidFill>
              </a:rPr>
              <a:t>During the test period:</a:t>
            </a:r>
            <a:br>
              <a:rPr lang="en-US" sz="5400">
                <a:solidFill>
                  <a:schemeClr val="tx1"/>
                </a:solidFill>
              </a:rPr>
            </a:br>
            <a:r>
              <a:rPr lang="en-US" sz="5400">
                <a:solidFill>
                  <a:schemeClr val="tx1"/>
                </a:solidFill>
              </a:rPr>
              <a:t>	The AmBe source emitted 10 000 000 fast neutrons</a:t>
            </a:r>
          </a:p>
          <a:p>
            <a:r>
              <a:rPr lang="en-US" sz="5400">
                <a:solidFill>
                  <a:schemeClr val="tx1"/>
                </a:solidFill>
              </a:rPr>
              <a:t>	The algorithm predicted 9 893 254 fast neutrons, about 99%!</a:t>
            </a:r>
            <a:br>
              <a:rPr lang="en-US" sz="5400">
                <a:solidFill>
                  <a:schemeClr val="tx1"/>
                </a:solidFill>
              </a:rPr>
            </a:br>
            <a:br>
              <a:rPr lang="en-US" sz="5400">
                <a:solidFill>
                  <a:schemeClr val="tx1"/>
                </a:solidFill>
              </a:rPr>
            </a:br>
            <a:r>
              <a:rPr lang="en-US" sz="5400">
                <a:solidFill>
                  <a:schemeClr val="tx1"/>
                </a:solidFill>
                <a:sym typeface="Wingdings" panose="05000000000000000000" pitchFamily="2" charset="2"/>
              </a:rPr>
              <a:t></a:t>
            </a:r>
            <a:r>
              <a:rPr lang="en-US" sz="5400" u="sng">
                <a:solidFill>
                  <a:schemeClr val="tx1"/>
                </a:solidFill>
                <a:sym typeface="Wingdings" panose="05000000000000000000" pitchFamily="2" charset="2"/>
              </a:rPr>
              <a:t>Takeaway</a:t>
            </a:r>
            <a:r>
              <a:rPr lang="en-US" sz="5400">
                <a:solidFill>
                  <a:schemeClr val="tx1"/>
                </a:solidFill>
                <a:sym typeface="Wingdings" panose="05000000000000000000" pitchFamily="2" charset="2"/>
              </a:rPr>
              <a:t>: The Helium-3 counter successfully counts for fast neutrons!</a:t>
            </a:r>
            <a:endParaRPr lang="en-US" sz="5400">
              <a:solidFill>
                <a:schemeClr val="tx1"/>
              </a:solidFill>
            </a:endParaRPr>
          </a:p>
        </p:txBody>
      </p:sp>
      <p:sp>
        <p:nvSpPr>
          <p:cNvPr id="15" name="TextBox 14">
            <a:extLst>
              <a:ext uri="{FF2B5EF4-FFF2-40B4-BE49-F238E27FC236}">
                <a16:creationId xmlns:a16="http://schemas.microsoft.com/office/drawing/2014/main" id="{F3F14867-9EB0-59E7-8CD5-7ACFDE1A8371}"/>
              </a:ext>
            </a:extLst>
          </p:cNvPr>
          <p:cNvSpPr txBox="1"/>
          <p:nvPr/>
        </p:nvSpPr>
        <p:spPr>
          <a:xfrm>
            <a:off x="696034" y="3126047"/>
            <a:ext cx="12234672" cy="1333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a:solidFill>
                  <a:schemeClr val="tx1"/>
                </a:solidFill>
              </a:rPr>
              <a:t>GRAVEL algorithm results:</a:t>
            </a:r>
            <a:endParaRPr lang="en-US" sz="7200">
              <a:solidFill>
                <a:schemeClr val="tx1"/>
              </a:solidFill>
            </a:endParaRPr>
          </a:p>
        </p:txBody>
      </p:sp>
    </p:spTree>
    <p:extLst>
      <p:ext uri="{BB962C8B-B14F-4D97-AF65-F5344CB8AC3E}">
        <p14:creationId xmlns:p14="http://schemas.microsoft.com/office/powerpoint/2010/main" val="341718490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9172AB-B7C4-05C4-6012-8F05B4074D5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318B3FA-62C5-F6FF-312F-6C7ECA35ECAF}"/>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29" name="Title 2">
            <a:extLst>
              <a:ext uri="{FF2B5EF4-FFF2-40B4-BE49-F238E27FC236}">
                <a16:creationId xmlns:a16="http://schemas.microsoft.com/office/drawing/2014/main" id="{8A87BD83-9AF7-8818-7FF4-88697BABEFC4}"/>
              </a:ext>
            </a:extLst>
          </p:cNvPr>
          <p:cNvSpPr>
            <a:spLocks noGrp="1"/>
          </p:cNvSpPr>
          <p:nvPr>
            <p:ph type="title" idx="4294967295"/>
          </p:nvPr>
        </p:nvSpPr>
        <p:spPr>
          <a:xfrm>
            <a:off x="0" y="498475"/>
            <a:ext cx="21956713" cy="2544763"/>
          </a:xfrm>
        </p:spPr>
        <p:txBody>
          <a:bodyPr>
            <a:noAutofit/>
          </a:bodyPr>
          <a:lstStyle/>
          <a:p>
            <a:r>
              <a:rPr lang="en-US" sz="8800" b="1" dirty="0">
                <a:solidFill>
                  <a:schemeClr val="tx1"/>
                </a:solidFill>
              </a:rPr>
              <a:t>Attempt using simulation and GRAVEL:</a:t>
            </a:r>
            <a:br>
              <a:rPr lang="en-US" sz="8800" dirty="0">
                <a:solidFill>
                  <a:schemeClr val="tx1"/>
                </a:solidFill>
              </a:rPr>
            </a:br>
            <a:endParaRPr lang="en-US" sz="8800" dirty="0">
              <a:solidFill>
                <a:schemeClr val="tx1"/>
              </a:solidFill>
            </a:endParaRPr>
          </a:p>
        </p:txBody>
      </p:sp>
      <p:sp>
        <p:nvSpPr>
          <p:cNvPr id="2" name="Text Placeholder 1">
            <a:extLst>
              <a:ext uri="{FF2B5EF4-FFF2-40B4-BE49-F238E27FC236}">
                <a16:creationId xmlns:a16="http://schemas.microsoft.com/office/drawing/2014/main" id="{072BD34E-9BF9-CF0D-4B57-7741DE3575D6}"/>
              </a:ext>
            </a:extLst>
          </p:cNvPr>
          <p:cNvSpPr>
            <a:spLocks noGrp="1"/>
          </p:cNvSpPr>
          <p:nvPr>
            <p:ph type="body" sz="quarter" idx="4294967295"/>
          </p:nvPr>
        </p:nvSpPr>
        <p:spPr>
          <a:xfrm>
            <a:off x="920750" y="2032000"/>
            <a:ext cx="23463250" cy="3352800"/>
          </a:xfrm>
        </p:spPr>
        <p:txBody>
          <a:bodyPr/>
          <a:lstStyle/>
          <a:p>
            <a:pPr marL="457200" indent="-457200">
              <a:lnSpc>
                <a:spcPct val="150000"/>
              </a:lnSpc>
              <a:buFont typeface="Wingdings" panose="05000000000000000000" pitchFamily="2" charset="2"/>
              <a:buChar char="v"/>
            </a:pPr>
            <a:r>
              <a:rPr lang="en-US" sz="4800" b="1">
                <a:solidFill>
                  <a:schemeClr val="tx1"/>
                </a:solidFill>
              </a:rPr>
              <a:t>Used an AmBe neutron distribution and ran 10 million events</a:t>
            </a:r>
          </a:p>
          <a:p>
            <a:pPr marL="457200" indent="-457200">
              <a:lnSpc>
                <a:spcPct val="150000"/>
              </a:lnSpc>
              <a:buFont typeface="Wingdings" panose="05000000000000000000" pitchFamily="2" charset="2"/>
              <a:buChar char="v"/>
            </a:pPr>
            <a:r>
              <a:rPr lang="en-US" sz="4800" i="1">
                <a:solidFill>
                  <a:schemeClr val="tx1"/>
                </a:solidFill>
              </a:rPr>
              <a:t>Unfolding for the source gave ~99% accuracy and reasonable initial energies.</a:t>
            </a:r>
            <a:r>
              <a:rPr lang="en-US" sz="4800" b="1" i="1">
                <a:solidFill>
                  <a:schemeClr val="tx1"/>
                </a:solidFill>
              </a:rPr>
              <a:t> </a:t>
            </a:r>
            <a:br>
              <a:rPr lang="en-US" sz="4800" b="1" i="1">
                <a:solidFill>
                  <a:schemeClr val="tx1"/>
                </a:solidFill>
              </a:rPr>
            </a:br>
            <a:r>
              <a:rPr lang="en-US" sz="4800" b="1" i="1" u="sng">
                <a:solidFill>
                  <a:schemeClr val="tx1"/>
                </a:solidFill>
              </a:rPr>
              <a:t>Note: This prediction is for the total neutrons released from AmBe source!</a:t>
            </a:r>
            <a:endParaRPr lang="en-US" sz="4800" b="1" u="sng">
              <a:solidFill>
                <a:schemeClr val="tx1"/>
              </a:solidFill>
            </a:endParaRPr>
          </a:p>
        </p:txBody>
      </p:sp>
      <p:pic>
        <p:nvPicPr>
          <p:cNvPr id="5" name="Picture 4" descr="A graph of energy and energy&#10;&#10;AI-generated content may be incorrect.">
            <a:extLst>
              <a:ext uri="{FF2B5EF4-FFF2-40B4-BE49-F238E27FC236}">
                <a16:creationId xmlns:a16="http://schemas.microsoft.com/office/drawing/2014/main" id="{68197B59-3861-E417-CF27-040C4C6DB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5934737"/>
            <a:ext cx="13335358" cy="6474156"/>
          </a:xfrm>
          <a:prstGeom prst="rect">
            <a:avLst/>
          </a:prstGeom>
        </p:spPr>
      </p:pic>
      <p:sp>
        <p:nvSpPr>
          <p:cNvPr id="7" name="TextBox 6">
            <a:extLst>
              <a:ext uri="{FF2B5EF4-FFF2-40B4-BE49-F238E27FC236}">
                <a16:creationId xmlns:a16="http://schemas.microsoft.com/office/drawing/2014/main" id="{2188C59E-6B4C-C5F6-3021-223B77C41297}"/>
              </a:ext>
            </a:extLst>
          </p:cNvPr>
          <p:cNvSpPr txBox="1"/>
          <p:nvPr/>
        </p:nvSpPr>
        <p:spPr>
          <a:xfrm>
            <a:off x="2764334" y="12553958"/>
            <a:ext cx="9269730"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600" dirty="0">
                <a:solidFill>
                  <a:schemeClr val="tx1"/>
                </a:solidFill>
              </a:rPr>
              <a:t>Prediction vs actual </a:t>
            </a:r>
            <a:r>
              <a:rPr lang="en-US" sz="3600" dirty="0" err="1">
                <a:solidFill>
                  <a:schemeClr val="tx1"/>
                </a:solidFill>
              </a:rPr>
              <a:t>AmBe</a:t>
            </a:r>
            <a:r>
              <a:rPr lang="en-US" sz="3600" dirty="0">
                <a:solidFill>
                  <a:schemeClr val="tx1"/>
                </a:solidFill>
              </a:rPr>
              <a:t> Spectra using GEANT4 </a:t>
            </a:r>
            <a:endParaRPr kumimoji="0" lang="en-US" sz="36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graphicFrame>
        <p:nvGraphicFramePr>
          <p:cNvPr id="4" name="Table 3">
            <a:extLst>
              <a:ext uri="{FF2B5EF4-FFF2-40B4-BE49-F238E27FC236}">
                <a16:creationId xmlns:a16="http://schemas.microsoft.com/office/drawing/2014/main" id="{BB83E876-8FD4-6D5A-5432-19B505295F44}"/>
              </a:ext>
            </a:extLst>
          </p:cNvPr>
          <p:cNvGraphicFramePr>
            <a:graphicFrameLocks noGrp="1"/>
          </p:cNvGraphicFramePr>
          <p:nvPr>
            <p:extLst>
              <p:ext uri="{D42A27DB-BD31-4B8C-83A1-F6EECF244321}">
                <p14:modId xmlns:p14="http://schemas.microsoft.com/office/powerpoint/2010/main" val="893268555"/>
              </p:ext>
            </p:extLst>
          </p:nvPr>
        </p:nvGraphicFramePr>
        <p:xfrm>
          <a:off x="15287498" y="6344504"/>
          <a:ext cx="7534656" cy="5303520"/>
        </p:xfrm>
        <a:graphic>
          <a:graphicData uri="http://schemas.openxmlformats.org/drawingml/2006/table">
            <a:tbl>
              <a:tblPr firstRow="1" bandRow="1">
                <a:tableStyleId>{5940675A-B579-460E-94D1-54222C63F5DA}</a:tableStyleId>
              </a:tblPr>
              <a:tblGrid>
                <a:gridCol w="7534656">
                  <a:extLst>
                    <a:ext uri="{9D8B030D-6E8A-4147-A177-3AD203B41FA5}">
                      <a16:colId xmlns:a16="http://schemas.microsoft.com/office/drawing/2014/main" val="539990430"/>
                    </a:ext>
                  </a:extLst>
                </a:gridCol>
              </a:tblGrid>
              <a:tr h="370840">
                <a:tc>
                  <a:txBody>
                    <a:bodyPr/>
                    <a:lstStyle/>
                    <a:p>
                      <a:pPr algn="ctr"/>
                      <a:r>
                        <a:rPr lang="en-US" sz="5400" b="1">
                          <a:solidFill>
                            <a:schemeClr val="tx1"/>
                          </a:solidFill>
                        </a:rPr>
                        <a:t>Moderation Setup</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7675611"/>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a:solidFill>
                            <a:schemeClr val="tx1"/>
                          </a:solidFill>
                        </a:rPr>
                        <a:t>Bare(No moderation)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38963627"/>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a:solidFill>
                            <a:schemeClr val="tx1"/>
                          </a:solidFill>
                        </a:rPr>
                        <a:t>1-inch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0453129"/>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a:solidFill>
                            <a:schemeClr val="tx1"/>
                          </a:solidFill>
                        </a:rPr>
                        <a:t>2-inch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2339465"/>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a:solidFill>
                            <a:schemeClr val="tx1"/>
                          </a:solidFill>
                        </a:rPr>
                        <a:t>3-inch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4896805"/>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a:solidFill>
                            <a:schemeClr val="tx1"/>
                          </a:solidFill>
                        </a:rPr>
                        <a:t>4-inch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3316467"/>
                  </a:ext>
                </a:extLst>
              </a:tr>
              <a:tr h="370840">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dirty="0">
                          <a:solidFill>
                            <a:schemeClr val="tx1"/>
                          </a:solidFill>
                        </a:rPr>
                        <a:t>5-inch Polyethylene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4125240"/>
                  </a:ext>
                </a:extLst>
              </a:tr>
            </a:tbl>
          </a:graphicData>
        </a:graphic>
      </p:graphicFrame>
    </p:spTree>
    <p:extLst>
      <p:ext uri="{BB962C8B-B14F-4D97-AF65-F5344CB8AC3E}">
        <p14:creationId xmlns:p14="http://schemas.microsoft.com/office/powerpoint/2010/main" val="936744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241AF0D-86B6-A77E-B24A-133EB9F42B5B}"/>
            </a:ext>
          </a:extLst>
        </p:cNvPr>
        <p:cNvGrpSpPr/>
        <p:nvPr/>
      </p:nvGrpSpPr>
      <p:grpSpPr>
        <a:xfrm>
          <a:off x="0" y="0"/>
          <a:ext cx="0" cy="0"/>
          <a:chOff x="0" y="0"/>
          <a:chExt cx="0" cy="0"/>
        </a:xfrm>
      </p:grpSpPr>
      <p:pic>
        <p:nvPicPr>
          <p:cNvPr id="12" name="Picture 11" descr="A cartoon of an object pointing at a yellow arrow&#10;&#10;AI-generated content may be incorrect.">
            <a:extLst>
              <a:ext uri="{FF2B5EF4-FFF2-40B4-BE49-F238E27FC236}">
                <a16:creationId xmlns:a16="http://schemas.microsoft.com/office/drawing/2014/main" id="{6A640BF3-BFA5-837D-D98E-6C78C17A4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90" y="6394439"/>
            <a:ext cx="3181126" cy="1636008"/>
          </a:xfrm>
          <a:prstGeom prst="rect">
            <a:avLst/>
          </a:prstGeom>
        </p:spPr>
      </p:pic>
      <p:sp>
        <p:nvSpPr>
          <p:cNvPr id="2" name="Slide Number Placeholder 1">
            <a:extLst>
              <a:ext uri="{FF2B5EF4-FFF2-40B4-BE49-F238E27FC236}">
                <a16:creationId xmlns:a16="http://schemas.microsoft.com/office/drawing/2014/main" id="{40D9EE54-449D-375F-427F-B4A2CD17323B}"/>
              </a:ext>
            </a:extLst>
          </p:cNvPr>
          <p:cNvSpPr>
            <a:spLocks noGrp="1"/>
          </p:cNvSpPr>
          <p:nvPr>
            <p:ph type="sldNum" sz="quarter" idx="2"/>
          </p:nvPr>
        </p:nvSpPr>
        <p:spPr/>
        <p:txBody>
          <a:bodyPr/>
          <a:lstStyle/>
          <a:p>
            <a:fld id="{86CB4B4D-7CA3-9044-876B-883B54F8677D}" type="slidenum">
              <a:rPr lang="en-US" smtClean="0"/>
              <a:t>29</a:t>
            </a:fld>
            <a:endParaRPr lang="en-US" dirty="0"/>
          </a:p>
        </p:txBody>
      </p:sp>
      <p:sp>
        <p:nvSpPr>
          <p:cNvPr id="3" name="Title 2">
            <a:extLst>
              <a:ext uri="{FF2B5EF4-FFF2-40B4-BE49-F238E27FC236}">
                <a16:creationId xmlns:a16="http://schemas.microsoft.com/office/drawing/2014/main" id="{1E37902A-F180-33C9-9AE3-0895B7DFAC7E}"/>
              </a:ext>
            </a:extLst>
          </p:cNvPr>
          <p:cNvSpPr txBox="1">
            <a:spLocks/>
          </p:cNvSpPr>
          <p:nvPr/>
        </p:nvSpPr>
        <p:spPr>
          <a:xfrm>
            <a:off x="719366" y="196246"/>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Idea: Moderators</a:t>
            </a:r>
          </a:p>
        </p:txBody>
      </p:sp>
      <p:sp>
        <p:nvSpPr>
          <p:cNvPr id="4" name="Cylinder 3">
            <a:extLst>
              <a:ext uri="{FF2B5EF4-FFF2-40B4-BE49-F238E27FC236}">
                <a16:creationId xmlns:a16="http://schemas.microsoft.com/office/drawing/2014/main" id="{30944045-F1B7-248B-81EF-FA9303C38040}"/>
              </a:ext>
            </a:extLst>
          </p:cNvPr>
          <p:cNvSpPr/>
          <p:nvPr/>
        </p:nvSpPr>
        <p:spPr>
          <a:xfrm>
            <a:off x="14608271" y="3108788"/>
            <a:ext cx="1407488" cy="8207309"/>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FB51252-1DC5-05F2-B010-CAF73936AF09}"/>
                  </a:ext>
                </a:extLst>
              </p14:cNvPr>
              <p14:cNvContentPartPr/>
              <p14:nvPr/>
            </p14:nvContentPartPr>
            <p14:xfrm>
              <a:off x="4196833" y="6858000"/>
              <a:ext cx="360" cy="360"/>
            </p14:xfrm>
          </p:contentPart>
        </mc:Choice>
        <mc:Fallback xmlns="">
          <p:pic>
            <p:nvPicPr>
              <p:cNvPr id="5" name="Ink 4">
                <a:extLst>
                  <a:ext uri="{FF2B5EF4-FFF2-40B4-BE49-F238E27FC236}">
                    <a16:creationId xmlns:a16="http://schemas.microsoft.com/office/drawing/2014/main" id="{EFB51252-1DC5-05F2-B010-CAF73936AF09}"/>
                  </a:ext>
                </a:extLst>
              </p:cNvPr>
              <p:cNvPicPr/>
              <p:nvPr/>
            </p:nvPicPr>
            <p:blipFill>
              <a:blip r:embed="rId6"/>
              <a:stretch>
                <a:fillRect/>
              </a:stretch>
            </p:blipFill>
            <p:spPr>
              <a:xfrm>
                <a:off x="4133833" y="6795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576DF95-47C0-2596-E776-069AFD168058}"/>
                  </a:ext>
                </a:extLst>
              </p14:cNvPr>
              <p14:cNvContentPartPr/>
              <p14:nvPr/>
            </p14:nvContentPartPr>
            <p14:xfrm>
              <a:off x="4332375" y="6858000"/>
              <a:ext cx="360" cy="360"/>
            </p14:xfrm>
          </p:contentPart>
        </mc:Choice>
        <mc:Fallback xmlns="">
          <p:pic>
            <p:nvPicPr>
              <p:cNvPr id="6" name="Ink 5">
                <a:extLst>
                  <a:ext uri="{FF2B5EF4-FFF2-40B4-BE49-F238E27FC236}">
                    <a16:creationId xmlns:a16="http://schemas.microsoft.com/office/drawing/2014/main" id="{C576DF95-47C0-2596-E776-069AFD168058}"/>
                  </a:ext>
                </a:extLst>
              </p:cNvPr>
              <p:cNvPicPr/>
              <p:nvPr/>
            </p:nvPicPr>
            <p:blipFill>
              <a:blip r:embed="rId6"/>
              <a:stretch>
                <a:fillRect/>
              </a:stretch>
            </p:blipFill>
            <p:spPr>
              <a:xfrm>
                <a:off x="4269375" y="6795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64DC79F3-BBD5-9A4C-DAAC-00A584913E72}"/>
                  </a:ext>
                </a:extLst>
              </p14:cNvPr>
              <p14:cNvContentPartPr/>
              <p14:nvPr/>
            </p14:nvContentPartPr>
            <p14:xfrm>
              <a:off x="4196833" y="6857640"/>
              <a:ext cx="360" cy="360"/>
            </p14:xfrm>
          </p:contentPart>
        </mc:Choice>
        <mc:Fallback xmlns="">
          <p:pic>
            <p:nvPicPr>
              <p:cNvPr id="9" name="Ink 8">
                <a:extLst>
                  <a:ext uri="{FF2B5EF4-FFF2-40B4-BE49-F238E27FC236}">
                    <a16:creationId xmlns:a16="http://schemas.microsoft.com/office/drawing/2014/main" id="{64DC79F3-BBD5-9A4C-DAAC-00A584913E72}"/>
                  </a:ext>
                </a:extLst>
              </p:cNvPr>
              <p:cNvPicPr/>
              <p:nvPr/>
            </p:nvPicPr>
            <p:blipFill>
              <a:blip r:embed="rId6"/>
              <a:stretch>
                <a:fillRect/>
              </a:stretch>
            </p:blipFill>
            <p:spPr>
              <a:xfrm>
                <a:off x="4133833" y="6794640"/>
                <a:ext cx="126000" cy="126000"/>
              </a:xfrm>
              <a:prstGeom prst="rect">
                <a:avLst/>
              </a:prstGeom>
            </p:spPr>
          </p:pic>
        </mc:Fallback>
      </mc:AlternateContent>
    </p:spTree>
    <p:custDataLst>
      <p:tags r:id="rId1"/>
    </p:custDataLst>
    <p:extLst>
      <p:ext uri="{BB962C8B-B14F-4D97-AF65-F5344CB8AC3E}">
        <p14:creationId xmlns:p14="http://schemas.microsoft.com/office/powerpoint/2010/main" val="34908698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49 0.00289 L 0.82246 0.00579 " pathEditMode="relative" ptsTypes="AA">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6.07292E-5 0.00289 L 0.46549 0.00729 L 0.80143 -0.18692 " pathEditMode="relative" ptsTypes="AAA">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49 0.0044 L 0.43515 0.0044 L 0.45722 -0.10868 L 0.37649 -0.47824 " pathEditMode="relative" ptsTypes="AAAA">
                                      <p:cBhvr>
                                        <p:cTn id="14"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E98B1D-72D4-15B1-CB1C-48B7E64A98E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EED8FC6-0AC6-BFA5-025A-699719B100CA}"/>
              </a:ext>
            </a:extLst>
          </p:cNvPr>
          <p:cNvSpPr txBox="1"/>
          <p:nvPr/>
        </p:nvSpPr>
        <p:spPr>
          <a:xfrm>
            <a:off x="921639" y="1704426"/>
            <a:ext cx="23602569" cy="11762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lvl="7" indent="-685800">
              <a:lnSpc>
                <a:spcPct val="250000"/>
              </a:lnSpc>
              <a:buFont typeface="Wingdings" panose="05000000000000000000" pitchFamily="2" charset="2"/>
              <a:buChar char="v"/>
            </a:pPr>
            <a:r>
              <a:rPr lang="en-US" sz="5400" b="1" dirty="0"/>
              <a:t>My experience as a Low Background Student</a:t>
            </a:r>
            <a:r>
              <a:rPr lang="en-US" sz="5400" dirty="0"/>
              <a:t>:</a:t>
            </a:r>
            <a:br>
              <a:rPr lang="en-US" sz="5400" dirty="0"/>
            </a:br>
            <a:r>
              <a:rPr lang="en-US" sz="4400" dirty="0"/>
              <a:t> </a:t>
            </a:r>
            <a:r>
              <a:rPr lang="en-US" sz="4400" dirty="0">
                <a:sym typeface="Wingdings" panose="05000000000000000000" pitchFamily="2" charset="2"/>
              </a:rPr>
              <a:t></a:t>
            </a:r>
            <a:r>
              <a:rPr lang="en-US" sz="4400" b="1" dirty="0">
                <a:sym typeface="Wingdings" panose="05000000000000000000" pitchFamily="2" charset="2"/>
              </a:rPr>
              <a:t>Summer 2024</a:t>
            </a:r>
            <a:r>
              <a:rPr lang="en-US" sz="4400" dirty="0">
                <a:sym typeface="Wingdings" panose="05000000000000000000" pitchFamily="2" charset="2"/>
              </a:rPr>
              <a:t>: </a:t>
            </a:r>
            <a:r>
              <a:rPr lang="en-US" sz="4400" u="sng" dirty="0">
                <a:sym typeface="Wingdings" panose="05000000000000000000" pitchFamily="2" charset="2"/>
              </a:rPr>
              <a:t>Neutron detection</a:t>
            </a:r>
            <a:r>
              <a:rPr lang="en-US" sz="4400" dirty="0">
                <a:sym typeface="Wingdings" panose="05000000000000000000" pitchFamily="2" charset="2"/>
              </a:rPr>
              <a:t>, Health Canada Radon Monitoring, HPGe </a:t>
            </a:r>
            <a:endParaRPr lang="en-US" sz="4400" dirty="0"/>
          </a:p>
          <a:p>
            <a:pPr lvl="7" indent="0">
              <a:lnSpc>
                <a:spcPct val="250000"/>
              </a:lnSpc>
            </a:pPr>
            <a:r>
              <a:rPr lang="en-US" sz="4400" dirty="0">
                <a:sym typeface="Wingdings" panose="05000000000000000000" pitchFamily="2" charset="2"/>
              </a:rPr>
              <a:t>	</a:t>
            </a:r>
            <a:r>
              <a:rPr lang="en-US" sz="4400" b="1" dirty="0">
                <a:sym typeface="Wingdings" panose="05000000000000000000" pitchFamily="2" charset="2"/>
              </a:rPr>
              <a:t>Summer 2025</a:t>
            </a:r>
            <a:r>
              <a:rPr lang="en-US" sz="4400" dirty="0">
                <a:sym typeface="Wingdings" panose="05000000000000000000" pitchFamily="2" charset="2"/>
              </a:rPr>
              <a:t>: </a:t>
            </a:r>
            <a:r>
              <a:rPr lang="en-US" sz="4400" u="sng" dirty="0">
                <a:sym typeface="Wingdings" panose="05000000000000000000" pitchFamily="2" charset="2"/>
              </a:rPr>
              <a:t>Neutron detection</a:t>
            </a:r>
            <a:r>
              <a:rPr lang="en-US" sz="4400" dirty="0">
                <a:sym typeface="Wingdings" panose="05000000000000000000" pitchFamily="2" charset="2"/>
              </a:rPr>
              <a:t>, HPGe, Radon emanation</a:t>
            </a:r>
            <a:br>
              <a:rPr lang="en-US" sz="4400" dirty="0">
                <a:sym typeface="Wingdings" panose="05000000000000000000" pitchFamily="2" charset="2"/>
              </a:rPr>
            </a:br>
            <a:r>
              <a:rPr lang="en-US" sz="4400" dirty="0">
                <a:sym typeface="Wingdings" panose="05000000000000000000" pitchFamily="2" charset="2"/>
              </a:rPr>
              <a:t>	</a:t>
            </a:r>
            <a:r>
              <a:rPr lang="en-US" sz="4400" b="1" dirty="0">
                <a:sym typeface="Wingdings" panose="05000000000000000000" pitchFamily="2" charset="2"/>
              </a:rPr>
              <a:t>Fall 2025</a:t>
            </a:r>
            <a:r>
              <a:rPr lang="en-US" sz="4400" dirty="0">
                <a:sym typeface="Wingdings" panose="05000000000000000000" pitchFamily="2" charset="2"/>
              </a:rPr>
              <a:t>: </a:t>
            </a:r>
            <a:r>
              <a:rPr lang="en-US" sz="4400" u="sng" dirty="0">
                <a:sym typeface="Wingdings" panose="05000000000000000000" pitchFamily="2" charset="2"/>
              </a:rPr>
              <a:t>Neutron detection</a:t>
            </a:r>
            <a:br>
              <a:rPr lang="en-US" sz="4400" u="sng" dirty="0">
                <a:sym typeface="Wingdings" panose="05000000000000000000" pitchFamily="2" charset="2"/>
              </a:rPr>
            </a:br>
            <a:r>
              <a:rPr lang="en-US" sz="4400" dirty="0">
                <a:sym typeface="Wingdings" panose="05000000000000000000" pitchFamily="2" charset="2"/>
              </a:rPr>
              <a:t>	</a:t>
            </a:r>
            <a:r>
              <a:rPr lang="en-US" sz="4400" b="1" dirty="0">
                <a:sym typeface="Wingdings" panose="05000000000000000000" pitchFamily="2" charset="2"/>
              </a:rPr>
              <a:t>Summer 2026</a:t>
            </a:r>
            <a:r>
              <a:rPr lang="en-US" sz="4400" dirty="0">
                <a:sym typeface="Wingdings" panose="05000000000000000000" pitchFamily="2" charset="2"/>
              </a:rPr>
              <a:t>: </a:t>
            </a:r>
            <a:r>
              <a:rPr lang="en-US" sz="4400" u="sng" dirty="0">
                <a:sym typeface="Wingdings" panose="05000000000000000000" pitchFamily="2" charset="2"/>
              </a:rPr>
              <a:t>Neutron detection</a:t>
            </a:r>
          </a:p>
          <a:p>
            <a:pPr marL="685800" lvl="8" indent="-685800">
              <a:lnSpc>
                <a:spcPct val="250000"/>
              </a:lnSpc>
              <a:buFont typeface="Wingdings" panose="05000000000000000000" pitchFamily="2" charset="2"/>
              <a:buChar char="v"/>
            </a:pPr>
            <a:r>
              <a:rPr lang="en-US" sz="7200" dirty="0">
                <a:sym typeface="Wingdings" panose="05000000000000000000" pitchFamily="2" charset="2"/>
              </a:rPr>
              <a:t>Spent </a:t>
            </a:r>
            <a:r>
              <a:rPr lang="en-US" sz="7200" b="1" dirty="0">
                <a:sym typeface="Wingdings" panose="05000000000000000000" pitchFamily="2" charset="2"/>
              </a:rPr>
              <a:t>&gt;80% time </a:t>
            </a:r>
            <a:r>
              <a:rPr lang="en-US" sz="7200" dirty="0">
                <a:sym typeface="Wingdings" panose="05000000000000000000" pitchFamily="2" charset="2"/>
              </a:rPr>
              <a:t>on </a:t>
            </a:r>
            <a:r>
              <a:rPr lang="en-US" sz="7200" u="sng" dirty="0">
                <a:sym typeface="Wingdings" panose="05000000000000000000" pitchFamily="2" charset="2"/>
              </a:rPr>
              <a:t>Neutron Detection Projects</a:t>
            </a:r>
            <a:endParaRPr lang="en-US" sz="7200" dirty="0">
              <a:sym typeface="Wingdings" panose="05000000000000000000" pitchFamily="2" charset="2"/>
            </a:endParaRPr>
          </a:p>
        </p:txBody>
      </p:sp>
      <p:sp>
        <p:nvSpPr>
          <p:cNvPr id="2" name="Slide Number Placeholder 1">
            <a:extLst>
              <a:ext uri="{FF2B5EF4-FFF2-40B4-BE49-F238E27FC236}">
                <a16:creationId xmlns:a16="http://schemas.microsoft.com/office/drawing/2014/main" id="{6F1C9359-A466-C049-B1F5-FD749C882A56}"/>
              </a:ext>
            </a:extLst>
          </p:cNvPr>
          <p:cNvSpPr>
            <a:spLocks noGrp="1"/>
          </p:cNvSpPr>
          <p:nvPr>
            <p:ph type="sldNum" sz="quarter" idx="2"/>
          </p:nvPr>
        </p:nvSpPr>
        <p:spPr/>
        <p:txBody>
          <a:bodyPr/>
          <a:lstStyle/>
          <a:p>
            <a:fld id="{86CB4B4D-7CA3-9044-876B-883B54F8677D}" type="slidenum">
              <a:rPr lang="en-US" smtClean="0"/>
              <a:t>3</a:t>
            </a:fld>
            <a:endParaRPr lang="en-US" dirty="0"/>
          </a:p>
        </p:txBody>
      </p:sp>
      <p:sp>
        <p:nvSpPr>
          <p:cNvPr id="12" name="Title 2">
            <a:extLst>
              <a:ext uri="{FF2B5EF4-FFF2-40B4-BE49-F238E27FC236}">
                <a16:creationId xmlns:a16="http://schemas.microsoft.com/office/drawing/2014/main" id="{9B087816-995B-270B-713D-E24685DA078A}"/>
              </a:ext>
            </a:extLst>
          </p:cNvPr>
          <p:cNvSpPr>
            <a:spLocks noGrp="1"/>
          </p:cNvSpPr>
          <p:nvPr>
            <p:ph type="title" idx="4294967295"/>
          </p:nvPr>
        </p:nvSpPr>
        <p:spPr>
          <a:xfrm>
            <a:off x="921639" y="751645"/>
            <a:ext cx="24560784" cy="2203657"/>
          </a:xfrm>
        </p:spPr>
        <p:txBody>
          <a:bodyPr>
            <a:noAutofit/>
          </a:bodyPr>
          <a:lstStyle/>
          <a:p>
            <a:r>
              <a:rPr lang="en-US" sz="10200" b="1" dirty="0">
                <a:solidFill>
                  <a:schemeClr val="accent1">
                    <a:lumMod val="75000"/>
                  </a:schemeClr>
                </a:solidFill>
              </a:rPr>
              <a:t>My Co-op experience at SNOLAB:</a:t>
            </a:r>
          </a:p>
        </p:txBody>
      </p:sp>
    </p:spTree>
    <p:extLst>
      <p:ext uri="{BB962C8B-B14F-4D97-AF65-F5344CB8AC3E}">
        <p14:creationId xmlns:p14="http://schemas.microsoft.com/office/powerpoint/2010/main" val="7642030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F8D4EF-2DE0-CF2F-C949-EE7C0B3B8E2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2A53238-5638-86FB-C48A-5E613C2ED216}"/>
              </a:ext>
            </a:extLst>
          </p:cNvPr>
          <p:cNvSpPr/>
          <p:nvPr/>
        </p:nvSpPr>
        <p:spPr>
          <a:xfrm>
            <a:off x="12192000" y="2014436"/>
            <a:ext cx="2182369" cy="104912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570611B3-0D66-9073-BF7C-37EEAF08F2AB}"/>
              </a:ext>
            </a:extLst>
          </p:cNvPr>
          <p:cNvSpPr/>
          <p:nvPr/>
        </p:nvSpPr>
        <p:spPr>
          <a:xfrm>
            <a:off x="12192000" y="1210345"/>
            <a:ext cx="6379562" cy="18234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E97F4261-1320-0F99-F26F-4F4A1A7A3CB0}"/>
              </a:ext>
            </a:extLst>
          </p:cNvPr>
          <p:cNvSpPr/>
          <p:nvPr/>
        </p:nvSpPr>
        <p:spPr>
          <a:xfrm>
            <a:off x="16389193" y="1965242"/>
            <a:ext cx="2182369" cy="104912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6130A12-430C-5F67-E3E8-9374BB67F28F}"/>
              </a:ext>
            </a:extLst>
          </p:cNvPr>
          <p:cNvSpPr/>
          <p:nvPr/>
        </p:nvSpPr>
        <p:spPr>
          <a:xfrm>
            <a:off x="12192000" y="11345984"/>
            <a:ext cx="6379562" cy="18234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descr="A cartoon of an object pointing at a yellow arrow&#10;&#10;AI-generated content may be incorrect.">
            <a:extLst>
              <a:ext uri="{FF2B5EF4-FFF2-40B4-BE49-F238E27FC236}">
                <a16:creationId xmlns:a16="http://schemas.microsoft.com/office/drawing/2014/main" id="{0241298F-DB55-3C92-9CA2-DA7AB0871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218" y="6392847"/>
            <a:ext cx="3181126" cy="1636008"/>
          </a:xfrm>
          <a:prstGeom prst="rect">
            <a:avLst/>
          </a:prstGeom>
        </p:spPr>
      </p:pic>
      <p:sp>
        <p:nvSpPr>
          <p:cNvPr id="2" name="Slide Number Placeholder 1">
            <a:extLst>
              <a:ext uri="{FF2B5EF4-FFF2-40B4-BE49-F238E27FC236}">
                <a16:creationId xmlns:a16="http://schemas.microsoft.com/office/drawing/2014/main" id="{5D2F75B7-CC17-8D93-75B5-7D69A012CCAA}"/>
              </a:ext>
            </a:extLst>
          </p:cNvPr>
          <p:cNvSpPr>
            <a:spLocks noGrp="1"/>
          </p:cNvSpPr>
          <p:nvPr>
            <p:ph type="sldNum" sz="quarter" idx="2"/>
          </p:nvPr>
        </p:nvSpPr>
        <p:spPr/>
        <p:txBody>
          <a:bodyPr/>
          <a:lstStyle/>
          <a:p>
            <a:fld id="{86CB4B4D-7CA3-9044-876B-883B54F8677D}" type="slidenum">
              <a:rPr lang="en-US" smtClean="0"/>
              <a:t>30</a:t>
            </a:fld>
            <a:endParaRPr lang="en-US" dirty="0"/>
          </a:p>
        </p:txBody>
      </p:sp>
      <p:sp>
        <p:nvSpPr>
          <p:cNvPr id="4" name="Cylinder 3">
            <a:extLst>
              <a:ext uri="{FF2B5EF4-FFF2-40B4-BE49-F238E27FC236}">
                <a16:creationId xmlns:a16="http://schemas.microsoft.com/office/drawing/2014/main" id="{BD5B80AB-0E56-B837-B9E8-D850991989F7}"/>
              </a:ext>
            </a:extLst>
          </p:cNvPr>
          <p:cNvSpPr/>
          <p:nvPr/>
        </p:nvSpPr>
        <p:spPr>
          <a:xfrm>
            <a:off x="14608271" y="3108788"/>
            <a:ext cx="1407488" cy="8207309"/>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FE82035-E4E4-E920-10DA-BC130633E373}"/>
                  </a:ext>
                </a:extLst>
              </p14:cNvPr>
              <p14:cNvContentPartPr/>
              <p14:nvPr/>
            </p14:nvContentPartPr>
            <p14:xfrm>
              <a:off x="4214524" y="6857640"/>
              <a:ext cx="360" cy="360"/>
            </p14:xfrm>
          </p:contentPart>
        </mc:Choice>
        <mc:Fallback xmlns="">
          <p:pic>
            <p:nvPicPr>
              <p:cNvPr id="5" name="Ink 4">
                <a:extLst>
                  <a:ext uri="{FF2B5EF4-FFF2-40B4-BE49-F238E27FC236}">
                    <a16:creationId xmlns:a16="http://schemas.microsoft.com/office/drawing/2014/main" id="{3FE82035-E4E4-E920-10DA-BC130633E373}"/>
                  </a:ext>
                </a:extLst>
              </p:cNvPr>
              <p:cNvPicPr/>
              <p:nvPr/>
            </p:nvPicPr>
            <p:blipFill>
              <a:blip r:embed="rId6"/>
              <a:stretch>
                <a:fillRect/>
              </a:stretch>
            </p:blipFill>
            <p:spPr>
              <a:xfrm>
                <a:off x="4151524" y="6794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747AFE7-2656-3A2A-53FF-0605969187A3}"/>
                  </a:ext>
                </a:extLst>
              </p14:cNvPr>
              <p14:cNvContentPartPr/>
              <p14:nvPr/>
            </p14:nvContentPartPr>
            <p14:xfrm>
              <a:off x="4332375" y="6858000"/>
              <a:ext cx="360" cy="360"/>
            </p14:xfrm>
          </p:contentPart>
        </mc:Choice>
        <mc:Fallback xmlns="">
          <p:pic>
            <p:nvPicPr>
              <p:cNvPr id="6" name="Ink 5">
                <a:extLst>
                  <a:ext uri="{FF2B5EF4-FFF2-40B4-BE49-F238E27FC236}">
                    <a16:creationId xmlns:a16="http://schemas.microsoft.com/office/drawing/2014/main" id="{7747AFE7-2656-3A2A-53FF-0605969187A3}"/>
                  </a:ext>
                </a:extLst>
              </p:cNvPr>
              <p:cNvPicPr/>
              <p:nvPr/>
            </p:nvPicPr>
            <p:blipFill>
              <a:blip r:embed="rId8"/>
              <a:stretch>
                <a:fillRect/>
              </a:stretch>
            </p:blipFill>
            <p:spPr>
              <a:xfrm>
                <a:off x="4269375" y="6795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CEBD670D-7004-1895-07FE-20B726376E2D}"/>
                  </a:ext>
                </a:extLst>
              </p14:cNvPr>
              <p14:cNvContentPartPr/>
              <p14:nvPr/>
            </p14:nvContentPartPr>
            <p14:xfrm>
              <a:off x="4332015" y="6858000"/>
              <a:ext cx="360" cy="360"/>
            </p14:xfrm>
          </p:contentPart>
        </mc:Choice>
        <mc:Fallback xmlns="">
          <p:pic>
            <p:nvPicPr>
              <p:cNvPr id="9" name="Ink 8">
                <a:extLst>
                  <a:ext uri="{FF2B5EF4-FFF2-40B4-BE49-F238E27FC236}">
                    <a16:creationId xmlns:a16="http://schemas.microsoft.com/office/drawing/2014/main" id="{CEBD670D-7004-1895-07FE-20B726376E2D}"/>
                  </a:ext>
                </a:extLst>
              </p:cNvPr>
              <p:cNvPicPr/>
              <p:nvPr/>
            </p:nvPicPr>
            <p:blipFill>
              <a:blip r:embed="rId6"/>
              <a:stretch>
                <a:fillRect/>
              </a:stretch>
            </p:blipFill>
            <p:spPr>
              <a:xfrm>
                <a:off x="4269015" y="6795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CA3A68E4-A518-D372-E3E2-25DAEBB569D0}"/>
                  </a:ext>
                </a:extLst>
              </p14:cNvPr>
              <p14:cNvContentPartPr/>
              <p14:nvPr/>
            </p14:nvContentPartPr>
            <p14:xfrm>
              <a:off x="4331655" y="6857640"/>
              <a:ext cx="360" cy="360"/>
            </p14:xfrm>
          </p:contentPart>
        </mc:Choice>
        <mc:Fallback xmlns="">
          <p:pic>
            <p:nvPicPr>
              <p:cNvPr id="8" name="Ink 7">
                <a:extLst>
                  <a:ext uri="{FF2B5EF4-FFF2-40B4-BE49-F238E27FC236}">
                    <a16:creationId xmlns:a16="http://schemas.microsoft.com/office/drawing/2014/main" id="{CA3A68E4-A518-D372-E3E2-25DAEBB569D0}"/>
                  </a:ext>
                </a:extLst>
              </p:cNvPr>
              <p:cNvPicPr/>
              <p:nvPr/>
            </p:nvPicPr>
            <p:blipFill>
              <a:blip r:embed="rId6"/>
              <a:stretch>
                <a:fillRect/>
              </a:stretch>
            </p:blipFill>
            <p:spPr>
              <a:xfrm>
                <a:off x="4268655" y="6794640"/>
                <a:ext cx="126000" cy="126000"/>
              </a:xfrm>
              <a:prstGeom prst="rect">
                <a:avLst/>
              </a:prstGeom>
            </p:spPr>
          </p:pic>
        </mc:Fallback>
      </mc:AlternateContent>
      <p:sp>
        <p:nvSpPr>
          <p:cNvPr id="14" name="Title 2">
            <a:extLst>
              <a:ext uri="{FF2B5EF4-FFF2-40B4-BE49-F238E27FC236}">
                <a16:creationId xmlns:a16="http://schemas.microsoft.com/office/drawing/2014/main" id="{2467BA48-7FD8-B6C9-BFF2-C297830DC6C7}"/>
              </a:ext>
            </a:extLst>
          </p:cNvPr>
          <p:cNvSpPr txBox="1">
            <a:spLocks/>
          </p:cNvSpPr>
          <p:nvPr/>
        </p:nvSpPr>
        <p:spPr>
          <a:xfrm>
            <a:off x="719366" y="196246"/>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Idea: Moderators</a:t>
            </a:r>
          </a:p>
        </p:txBody>
      </p:sp>
    </p:spTree>
    <p:custDataLst>
      <p:tags r:id="rId1"/>
    </p:custDataLst>
    <p:extLst>
      <p:ext uri="{BB962C8B-B14F-4D97-AF65-F5344CB8AC3E}">
        <p14:creationId xmlns:p14="http://schemas.microsoft.com/office/powerpoint/2010/main" val="144544704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84 0.00139 L 0.34805 -0.0015 L 0.3847 -0.06678 L 0.51758 -0.09711 L 0.53958 -0.02037 L 0.56328 0.05938 " pathEditMode="relative" ptsTypes="AAAAAA">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78 0 L 0.33587 -0.0059 L 0.36764 -0.03194 L 0.37904 -0.06377 L 0.38066 -0.09572 L 0.40189 -0.1 L 0.43861 -0.07546 " pathEditMode="relative" ptsTypes="AAAAAAA">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56 -0.0044 L 0.33509 -0.0044 L 0.36608 -0.07975 L 0.38236 -0.19711 L 0.40358 -0.2537 L 0.39538 -0.28692 " pathEditMode="relative" ptsTypes="AAAAAA">
                                      <p:cBhvr>
                                        <p:cTn id="14" dur="2000" fill="hold"/>
                                        <p:tgtEl>
                                          <p:spTgt spid="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241 -0.0015 L 0.32858 0.01435 L 0.36198 0.08681 L 0.37181 0.1897 L 0.33587 0.25208 L 0.27474 0.48403 " pathEditMode="relative" ptsTypes="AAAAAA">
                                      <p:cBhvr>
                                        <p:cTn id="18"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30A850-C1BE-CEC7-F4A4-AE9BA5F19B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A6BB20-8B5A-1FE2-BC96-33D38FD65CF4}"/>
              </a:ext>
            </a:extLst>
          </p:cNvPr>
          <p:cNvSpPr>
            <a:spLocks noGrp="1"/>
          </p:cNvSpPr>
          <p:nvPr>
            <p:ph type="sldNum" sz="quarter" idx="2"/>
          </p:nvPr>
        </p:nvSpPr>
        <p:spPr/>
        <p:txBody>
          <a:bodyPr/>
          <a:lstStyle/>
          <a:p>
            <a:fld id="{86CB4B4D-7CA3-9044-876B-883B54F8677D}" type="slidenum">
              <a:rPr lang="en-US" smtClean="0"/>
              <a:t>31</a:t>
            </a:fld>
            <a:endParaRPr lang="en-US" dirty="0"/>
          </a:p>
        </p:txBody>
      </p:sp>
      <p:sp>
        <p:nvSpPr>
          <p:cNvPr id="4" name="Title 2">
            <a:extLst>
              <a:ext uri="{FF2B5EF4-FFF2-40B4-BE49-F238E27FC236}">
                <a16:creationId xmlns:a16="http://schemas.microsoft.com/office/drawing/2014/main" id="{159DB306-6EA1-BB7C-4C7D-B468DBDE45C3}"/>
              </a:ext>
            </a:extLst>
          </p:cNvPr>
          <p:cNvSpPr txBox="1">
            <a:spLocks/>
          </p:cNvSpPr>
          <p:nvPr/>
        </p:nvSpPr>
        <p:spPr>
          <a:xfrm>
            <a:off x="683240" y="29935"/>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500" b="1" dirty="0">
                <a:solidFill>
                  <a:schemeClr val="accent1">
                    <a:lumMod val="75000"/>
                  </a:schemeClr>
                </a:solidFill>
              </a:rPr>
              <a:t>Inference: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F4D50B-2A7F-7D95-8797-D39C9F4A01D0}"/>
                  </a:ext>
                </a:extLst>
              </p:cNvPr>
              <p:cNvSpPr txBox="1"/>
              <p:nvPr/>
            </p:nvSpPr>
            <p:spPr>
              <a:xfrm>
                <a:off x="683240" y="1400739"/>
                <a:ext cx="23017519" cy="2437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ctr"/>
                <a:r>
                  <a:rPr kumimoji="0" lang="en-US" sz="4400" b="0" i="1" u="none" strike="noStrike" cap="none" spc="0" normalizeH="0" baseline="0" dirty="0">
                    <a:ln>
                      <a:noFill/>
                    </a:ln>
                    <a:solidFill>
                      <a:srgbClr val="000000"/>
                    </a:solidFill>
                    <a:effectLst/>
                    <a:uFillTx/>
                    <a:latin typeface="Cambria Math" panose="02040503050406030204" pitchFamily="18" charset="0"/>
                    <a:ea typeface="Muli Regular"/>
                    <a:cs typeface="Muli Regular"/>
                    <a:sym typeface="Muli Regular"/>
                  </a:rPr>
                  <a:t>For </a:t>
                </a:r>
                <a14:m>
                  <m:oMath xmlns:m="http://schemas.openxmlformats.org/officeDocument/2006/math">
                    <m:r>
                      <a:rPr lang="en-US" sz="4400" b="0" i="1" smtClean="0">
                        <a:latin typeface="Cambria Math" panose="02040503050406030204" pitchFamily="18" charset="0"/>
                      </a:rPr>
                      <m:t> "</m:t>
                    </m:r>
                    <m:r>
                      <m:rPr>
                        <m:sty m:val="p"/>
                      </m:rPr>
                      <a:rPr lang="en-US" sz="4400" i="1">
                        <a:latin typeface="Cambria Math" panose="02040503050406030204" pitchFamily="18" charset="0"/>
                      </a:rPr>
                      <m:t>ϕ</m:t>
                    </m:r>
                    <m:r>
                      <a:rPr lang="en-US" sz="4400" b="0" i="1" smtClean="0">
                        <a:latin typeface="Cambria Math" panose="02040503050406030204" pitchFamily="18" charset="0"/>
                      </a:rPr>
                      <m:t>"</m:t>
                    </m:r>
                  </m:oMath>
                </a14:m>
                <a:r>
                  <a:rPr kumimoji="0" lang="en-US" sz="4400" b="0" i="1" u="none" strike="noStrike" cap="none" spc="0" normalizeH="0" baseline="0" dirty="0">
                    <a:ln>
                      <a:noFill/>
                    </a:ln>
                    <a:solidFill>
                      <a:srgbClr val="000000"/>
                    </a:solidFill>
                    <a:effectLst/>
                    <a:uFillTx/>
                    <a:latin typeface="Cambria Math" panose="02040503050406030204" pitchFamily="18" charset="0"/>
                    <a:ea typeface="Muli Regular"/>
                    <a:cs typeface="Muli Regular"/>
                    <a:sym typeface="Muli Regular"/>
                  </a:rPr>
                  <a:t> neutrons fired</a:t>
                </a:r>
                <a:r>
                  <a:rPr kumimoji="0" lang="en-US" sz="4400" b="0" i="1" u="none" strike="noStrike" cap="none" spc="0" normalizeH="0" dirty="0">
                    <a:ln>
                      <a:noFill/>
                    </a:ln>
                    <a:solidFill>
                      <a:srgbClr val="000000"/>
                    </a:solidFill>
                    <a:effectLst/>
                    <a:uFillTx/>
                    <a:latin typeface="Cambria Math" panose="02040503050406030204" pitchFamily="18" charset="0"/>
                    <a:ea typeface="Muli Regular"/>
                    <a:cs typeface="Muli Regular"/>
                    <a:sym typeface="Muli Regular"/>
                  </a:rPr>
                  <a:t> to some moderator “M” with energy “E” and probability of detection “R”,</a:t>
                </a:r>
                <a:br>
                  <a:rPr kumimoji="0" lang="en-US" sz="4400" b="0" i="1" u="none" strike="noStrike" cap="none" spc="0" normalizeH="0" baseline="0" dirty="0">
                    <a:ln>
                      <a:noFill/>
                    </a:ln>
                    <a:solidFill>
                      <a:srgbClr val="000000"/>
                    </a:solidFill>
                    <a:effectLst/>
                    <a:uFillTx/>
                    <a:latin typeface="Cambria Math" panose="02040503050406030204" pitchFamily="18" charset="0"/>
                    <a:ea typeface="Muli Regular"/>
                    <a:cs typeface="Muli Regular"/>
                    <a:sym typeface="Muli Regular"/>
                  </a:rPr>
                </a:br>
                <a:r>
                  <a:rPr kumimoji="0" lang="en-US" sz="4400" b="0" i="1" u="none" strike="noStrike" cap="none" spc="0" normalizeH="0" baseline="0" dirty="0">
                    <a:ln>
                      <a:noFill/>
                    </a:ln>
                    <a:solidFill>
                      <a:srgbClr val="000000"/>
                    </a:solidFill>
                    <a:effectLst/>
                    <a:uFillTx/>
                    <a:latin typeface="Cambria Math" panose="02040503050406030204" pitchFamily="18" charset="0"/>
                    <a:ea typeface="Muli Regular"/>
                    <a:cs typeface="Muli Regular"/>
                    <a:sym typeface="Muli Regular"/>
                  </a:rPr>
                  <a:t>we can get a</a:t>
                </a:r>
                <a:r>
                  <a:rPr kumimoji="0" lang="en-US" sz="4400" b="0" i="1" u="none" strike="noStrike" cap="none" spc="0" normalizeH="0" dirty="0">
                    <a:ln>
                      <a:noFill/>
                    </a:ln>
                    <a:solidFill>
                      <a:srgbClr val="000000"/>
                    </a:solidFill>
                    <a:effectLst/>
                    <a:uFillTx/>
                    <a:latin typeface="Cambria Math" panose="02040503050406030204" pitchFamily="18" charset="0"/>
                    <a:ea typeface="Muli Regular"/>
                    <a:cs typeface="Muli Regular"/>
                    <a:sym typeface="Muli Regular"/>
                  </a:rPr>
                  <a:t> prediction for detected neutrons: </a:t>
                </a:r>
                <a:br>
                  <a:rPr kumimoji="0" lang="en-US" sz="4400" b="0" i="1" u="none" strike="noStrike" cap="none" spc="0" normalizeH="0" baseline="0" dirty="0">
                    <a:ln>
                      <a:noFill/>
                    </a:ln>
                    <a:solidFill>
                      <a:srgbClr val="000000"/>
                    </a:solidFill>
                    <a:effectLst/>
                    <a:uFillTx/>
                    <a:latin typeface="Cambria Math" panose="02040503050406030204" pitchFamily="18" charset="0"/>
                    <a:ea typeface="Muli Regular"/>
                    <a:cs typeface="Muli Regular"/>
                    <a:sym typeface="Muli Regular"/>
                  </a:rPr>
                </a:br>
                <a14:m>
                  <m:oMathPara xmlns:m="http://schemas.openxmlformats.org/officeDocument/2006/math">
                    <m:oMathParaPr>
                      <m:jc m:val="centerGroup"/>
                    </m:oMathParaPr>
                    <m:oMath xmlns:m="http://schemas.openxmlformats.org/officeDocument/2006/math">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C</m:t>
                      </m:r>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 </m:t>
                      </m:r>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R</m:t>
                      </m:r>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m:t>
                      </m:r>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E</m:t>
                      </m:r>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ϕ</m:t>
                      </m:r>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m:t>
                      </m:r>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E</m:t>
                      </m:r>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oMath>
                  </m:oMathPara>
                </a14:m>
                <a:endParaRPr kumimoji="0" lang="en-US" sz="4400" b="0" i="0" u="none" strike="noStrike" cap="none" spc="0" normalizeH="0" baseline="0" dirty="0">
                  <a:ln>
                    <a:noFill/>
                  </a:ln>
                  <a:solidFill>
                    <a:srgbClr val="000000"/>
                  </a:solidFill>
                  <a:effectLst/>
                  <a:uFillTx/>
                  <a:ea typeface="Muli Regular"/>
                  <a:cs typeface="Muli Regular"/>
                  <a:sym typeface="Muli Regular"/>
                </a:endParaRPr>
              </a:p>
            </p:txBody>
          </p:sp>
        </mc:Choice>
        <mc:Fallback xmlns="">
          <p:sp>
            <p:nvSpPr>
              <p:cNvPr id="10" name="TextBox 9">
                <a:extLst>
                  <a:ext uri="{FF2B5EF4-FFF2-40B4-BE49-F238E27FC236}">
                    <a16:creationId xmlns:a16="http://schemas.microsoft.com/office/drawing/2014/main" id="{7DF4D50B-2A7F-7D95-8797-D39C9F4A01D0}"/>
                  </a:ext>
                </a:extLst>
              </p:cNvPr>
              <p:cNvSpPr txBox="1">
                <a:spLocks noRot="1" noChangeAspect="1" noMove="1" noResize="1" noEditPoints="1" noAdjustHandles="1" noChangeArrowheads="1" noChangeShapeType="1" noTextEdit="1"/>
              </p:cNvSpPr>
              <p:nvPr/>
            </p:nvSpPr>
            <p:spPr>
              <a:xfrm>
                <a:off x="683240" y="1400739"/>
                <a:ext cx="23017519" cy="2437590"/>
              </a:xfrm>
              <a:prstGeom prst="rect">
                <a:avLst/>
              </a:prstGeom>
              <a:blipFill>
                <a:blip r:embed="rId4"/>
                <a:stretch>
                  <a:fillRect l="-927" t="-4000" r="-927"/>
                </a:stretch>
              </a:blipFill>
              <a:ln w="12700" cap="flat">
                <a:noFill/>
                <a:miter lim="400000"/>
              </a:ln>
              <a:effectLst/>
            </p:spPr>
            <p:txBody>
              <a:bodyPr/>
              <a:lstStyle/>
              <a:p>
                <a:r>
                  <a:rPr lang="en-US">
                    <a:noFill/>
                  </a:rPr>
                  <a:t> </a:t>
                </a:r>
              </a:p>
            </p:txBody>
          </p:sp>
        </mc:Fallback>
      </mc:AlternateContent>
      <p:pic>
        <p:nvPicPr>
          <p:cNvPr id="14" name="Picture 13" descr="A cartoon of an object pointing at a yellow arrow&#10;&#10;AI-generated content may be incorrect.">
            <a:extLst>
              <a:ext uri="{FF2B5EF4-FFF2-40B4-BE49-F238E27FC236}">
                <a16:creationId xmlns:a16="http://schemas.microsoft.com/office/drawing/2014/main" id="{9BA7B226-01A9-B434-B45C-7222DCEBF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0892" y="7585904"/>
            <a:ext cx="2854526" cy="1468042"/>
          </a:xfrm>
          <a:prstGeom prst="rect">
            <a:avLst/>
          </a:prstGeom>
        </p:spPr>
      </p:pic>
      <p:grpSp>
        <p:nvGrpSpPr>
          <p:cNvPr id="12" name="Group 11">
            <a:extLst>
              <a:ext uri="{FF2B5EF4-FFF2-40B4-BE49-F238E27FC236}">
                <a16:creationId xmlns:a16="http://schemas.microsoft.com/office/drawing/2014/main" id="{B4EE9781-37BD-82C1-D255-312A5AC7833E}"/>
              </a:ext>
            </a:extLst>
          </p:cNvPr>
          <p:cNvGrpSpPr/>
          <p:nvPr/>
        </p:nvGrpSpPr>
        <p:grpSpPr>
          <a:xfrm>
            <a:off x="15792529" y="4253948"/>
            <a:ext cx="5711737" cy="9269847"/>
            <a:chOff x="15792529" y="4253948"/>
            <a:chExt cx="5711737" cy="9269847"/>
          </a:xfrm>
        </p:grpSpPr>
        <p:sp>
          <p:nvSpPr>
            <p:cNvPr id="5" name="Rectangle 4">
              <a:extLst>
                <a:ext uri="{FF2B5EF4-FFF2-40B4-BE49-F238E27FC236}">
                  <a16:creationId xmlns:a16="http://schemas.microsoft.com/office/drawing/2014/main" id="{8C6E85B8-77B3-0FB7-8207-8188BDF93523}"/>
                </a:ext>
              </a:extLst>
            </p:cNvPr>
            <p:cNvSpPr/>
            <p:nvPr/>
          </p:nvSpPr>
          <p:spPr>
            <a:xfrm>
              <a:off x="15792529" y="5486400"/>
              <a:ext cx="1872634" cy="73736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EBD9DC2D-E34C-73BB-7FF0-C53585CE8854}"/>
                </a:ext>
              </a:extLst>
            </p:cNvPr>
            <p:cNvSpPr/>
            <p:nvPr/>
          </p:nvSpPr>
          <p:spPr>
            <a:xfrm>
              <a:off x="15792529" y="4253948"/>
              <a:ext cx="5711735" cy="139724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6895F0B7-4251-0F41-E8BA-1A1E839CA65D}"/>
                </a:ext>
              </a:extLst>
            </p:cNvPr>
            <p:cNvSpPr/>
            <p:nvPr/>
          </p:nvSpPr>
          <p:spPr>
            <a:xfrm>
              <a:off x="19631631" y="5651193"/>
              <a:ext cx="1872633" cy="71596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4D02D1C4-8884-D3AD-176A-11CFACCFA26E}"/>
                </a:ext>
              </a:extLst>
            </p:cNvPr>
            <p:cNvSpPr/>
            <p:nvPr/>
          </p:nvSpPr>
          <p:spPr>
            <a:xfrm>
              <a:off x="15792530" y="12339296"/>
              <a:ext cx="5711736" cy="11844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Cylinder 10">
              <a:extLst>
                <a:ext uri="{FF2B5EF4-FFF2-40B4-BE49-F238E27FC236}">
                  <a16:creationId xmlns:a16="http://schemas.microsoft.com/office/drawing/2014/main" id="{8F30AE32-D587-AF02-BF6D-7319391B856D}"/>
                </a:ext>
              </a:extLst>
            </p:cNvPr>
            <p:cNvSpPr/>
            <p:nvPr/>
          </p:nvSpPr>
          <p:spPr>
            <a:xfrm>
              <a:off x="17871991"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165375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085FB6-71CA-03B4-625B-32A954C770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AD8C90-5424-5026-CB87-5502539B853C}"/>
              </a:ext>
            </a:extLst>
          </p:cNvPr>
          <p:cNvSpPr>
            <a:spLocks noGrp="1"/>
          </p:cNvSpPr>
          <p:nvPr>
            <p:ph type="sldNum" sz="quarter" idx="2"/>
          </p:nvPr>
        </p:nvSpPr>
        <p:spPr/>
        <p:txBody>
          <a:bodyPr/>
          <a:lstStyle/>
          <a:p>
            <a:fld id="{86CB4B4D-7CA3-9044-876B-883B54F8677D}" type="slidenum">
              <a:rPr lang="en-US" smtClean="0"/>
              <a:t>32</a:t>
            </a:fld>
            <a:endParaRPr lang="en-US" dirty="0"/>
          </a:p>
        </p:txBody>
      </p:sp>
      <p:pic>
        <p:nvPicPr>
          <p:cNvPr id="6" name="Picture 5" descr="A cartoon of an object pointing at a yellow arrow&#10;&#10;AI-generated content may be incorrect.">
            <a:extLst>
              <a:ext uri="{FF2B5EF4-FFF2-40B4-BE49-F238E27FC236}">
                <a16:creationId xmlns:a16="http://schemas.microsoft.com/office/drawing/2014/main" id="{850D68A3-31ED-7104-2CFE-0F54D1990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7293">
            <a:off x="14197070" y="11974363"/>
            <a:ext cx="2854526" cy="1468042"/>
          </a:xfrm>
          <a:prstGeom prst="rect">
            <a:avLst/>
          </a:prstGeom>
        </p:spPr>
      </p:pic>
      <p:pic>
        <p:nvPicPr>
          <p:cNvPr id="16" name="Picture 15" descr="A cartoon of an object pointing at a yellow arrow&#10;&#10;AI-generated content may be incorrect.">
            <a:extLst>
              <a:ext uri="{FF2B5EF4-FFF2-40B4-BE49-F238E27FC236}">
                <a16:creationId xmlns:a16="http://schemas.microsoft.com/office/drawing/2014/main" id="{9B1B5558-E066-E344-AA80-69437E552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31101">
            <a:off x="11555894" y="7115796"/>
            <a:ext cx="2854526" cy="1468042"/>
          </a:xfrm>
          <a:prstGeom prst="rect">
            <a:avLst/>
          </a:prstGeom>
        </p:spPr>
      </p:pic>
      <p:pic>
        <p:nvPicPr>
          <p:cNvPr id="17" name="Picture 16" descr="A cartoon of an object pointing at a yellow arrow&#10;&#10;AI-generated content may be incorrect.">
            <a:extLst>
              <a:ext uri="{FF2B5EF4-FFF2-40B4-BE49-F238E27FC236}">
                <a16:creationId xmlns:a16="http://schemas.microsoft.com/office/drawing/2014/main" id="{4EA13BEC-1A88-D040-DCF9-D2A82D03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3222">
            <a:off x="12639823" y="1565464"/>
            <a:ext cx="2854526" cy="1468042"/>
          </a:xfrm>
          <a:prstGeom prst="rect">
            <a:avLst/>
          </a:prstGeom>
        </p:spPr>
      </p:pic>
      <p:pic>
        <p:nvPicPr>
          <p:cNvPr id="18" name="Picture 17" descr="A cartoon of an object pointing at a yellow arrow&#10;&#10;AI-generated content may be incorrect.">
            <a:extLst>
              <a:ext uri="{FF2B5EF4-FFF2-40B4-BE49-F238E27FC236}">
                <a16:creationId xmlns:a16="http://schemas.microsoft.com/office/drawing/2014/main" id="{501F18CC-BC2A-8693-0D77-C64CA0256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18451" flipV="1">
            <a:off x="18170385" y="1058918"/>
            <a:ext cx="2854526" cy="1468042"/>
          </a:xfrm>
          <a:prstGeom prst="rect">
            <a:avLst/>
          </a:prstGeom>
        </p:spPr>
      </p:pic>
      <p:pic>
        <p:nvPicPr>
          <p:cNvPr id="19" name="Picture 18" descr="A cartoon of an object pointing at a yellow arrow&#10;&#10;AI-generated content may be incorrect.">
            <a:extLst>
              <a:ext uri="{FF2B5EF4-FFF2-40B4-BE49-F238E27FC236}">
                <a16:creationId xmlns:a16="http://schemas.microsoft.com/office/drawing/2014/main" id="{72D793F3-F4FD-58DC-F3FE-89760EC9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02724" flipV="1">
            <a:off x="21264521" y="5801233"/>
            <a:ext cx="2854526" cy="1468042"/>
          </a:xfrm>
          <a:prstGeom prst="rect">
            <a:avLst/>
          </a:prstGeom>
        </p:spPr>
      </p:pic>
      <p:pic>
        <p:nvPicPr>
          <p:cNvPr id="20" name="Picture 19" descr="A cartoon of an object pointing at a yellow arrow&#10;&#10;AI-generated content may be incorrect.">
            <a:extLst>
              <a:ext uri="{FF2B5EF4-FFF2-40B4-BE49-F238E27FC236}">
                <a16:creationId xmlns:a16="http://schemas.microsoft.com/office/drawing/2014/main" id="{59648AD3-07A6-9B2E-012A-03624E1DE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33583" flipH="1">
            <a:off x="21057831" y="9562287"/>
            <a:ext cx="2854526" cy="1468042"/>
          </a:xfrm>
          <a:prstGeom prst="rect">
            <a:avLst/>
          </a:prstGeom>
        </p:spPr>
      </p:pic>
      <p:grpSp>
        <p:nvGrpSpPr>
          <p:cNvPr id="7" name="Group 6">
            <a:extLst>
              <a:ext uri="{FF2B5EF4-FFF2-40B4-BE49-F238E27FC236}">
                <a16:creationId xmlns:a16="http://schemas.microsoft.com/office/drawing/2014/main" id="{39AEAF54-B521-26D9-F660-33083E3C9483}"/>
              </a:ext>
            </a:extLst>
          </p:cNvPr>
          <p:cNvGrpSpPr/>
          <p:nvPr/>
        </p:nvGrpSpPr>
        <p:grpSpPr>
          <a:xfrm>
            <a:off x="14735552" y="2872054"/>
            <a:ext cx="5711737" cy="9269847"/>
            <a:chOff x="15792529" y="4253948"/>
            <a:chExt cx="5711737" cy="9269847"/>
          </a:xfrm>
        </p:grpSpPr>
        <p:sp>
          <p:nvSpPr>
            <p:cNvPr id="9" name="Rectangle 8">
              <a:extLst>
                <a:ext uri="{FF2B5EF4-FFF2-40B4-BE49-F238E27FC236}">
                  <a16:creationId xmlns:a16="http://schemas.microsoft.com/office/drawing/2014/main" id="{C25361E2-14B8-9AD6-D8F3-AD6245B81873}"/>
                </a:ext>
              </a:extLst>
            </p:cNvPr>
            <p:cNvSpPr/>
            <p:nvPr/>
          </p:nvSpPr>
          <p:spPr>
            <a:xfrm>
              <a:off x="15792529" y="5486400"/>
              <a:ext cx="1872634" cy="73736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69AE29A0-7442-ACBF-7AD6-FC74A816E01E}"/>
                </a:ext>
              </a:extLst>
            </p:cNvPr>
            <p:cNvSpPr/>
            <p:nvPr/>
          </p:nvSpPr>
          <p:spPr>
            <a:xfrm>
              <a:off x="15792529" y="4253948"/>
              <a:ext cx="5711735" cy="139724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2950C1BE-17C3-C885-C3AD-7E1414BE6F9F}"/>
                </a:ext>
              </a:extLst>
            </p:cNvPr>
            <p:cNvSpPr/>
            <p:nvPr/>
          </p:nvSpPr>
          <p:spPr>
            <a:xfrm>
              <a:off x="19631631" y="5651193"/>
              <a:ext cx="1872633" cy="71596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A520B0C4-9BC2-2A61-AD70-DF69AC1B6120}"/>
                </a:ext>
              </a:extLst>
            </p:cNvPr>
            <p:cNvSpPr/>
            <p:nvPr/>
          </p:nvSpPr>
          <p:spPr>
            <a:xfrm>
              <a:off x="15792530" y="12339296"/>
              <a:ext cx="5711736" cy="11844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Cylinder 14">
              <a:extLst>
                <a:ext uri="{FF2B5EF4-FFF2-40B4-BE49-F238E27FC236}">
                  <a16:creationId xmlns:a16="http://schemas.microsoft.com/office/drawing/2014/main" id="{2778E1CB-BC07-D1EB-7D31-DC436FA5B062}"/>
                </a:ext>
              </a:extLst>
            </p:cNvPr>
            <p:cNvSpPr/>
            <p:nvPr/>
          </p:nvSpPr>
          <p:spPr>
            <a:xfrm>
              <a:off x="17871991"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8" name="Title 2">
            <a:extLst>
              <a:ext uri="{FF2B5EF4-FFF2-40B4-BE49-F238E27FC236}">
                <a16:creationId xmlns:a16="http://schemas.microsoft.com/office/drawing/2014/main" id="{24C25F61-88C3-0A27-EFF3-9E0E8112853D}"/>
              </a:ext>
            </a:extLst>
          </p:cNvPr>
          <p:cNvSpPr txBox="1">
            <a:spLocks/>
          </p:cNvSpPr>
          <p:nvPr/>
        </p:nvSpPr>
        <p:spPr>
          <a:xfrm>
            <a:off x="683240" y="29935"/>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500" b="1" dirty="0">
                <a:solidFill>
                  <a:schemeClr val="accent1">
                    <a:lumMod val="75000"/>
                  </a:schemeClr>
                </a:solidFill>
              </a:rPr>
              <a:t>Inference:</a:t>
            </a:r>
          </a:p>
        </p:txBody>
      </p:sp>
    </p:spTree>
    <p:extLst>
      <p:ext uri="{BB962C8B-B14F-4D97-AF65-F5344CB8AC3E}">
        <p14:creationId xmlns:p14="http://schemas.microsoft.com/office/powerpoint/2010/main" val="36013664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A49724-BA89-3899-A8BD-7E656F9854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B4C9A8-DEBA-813A-A443-C24A7199CC10}"/>
              </a:ext>
            </a:extLst>
          </p:cNvPr>
          <p:cNvSpPr>
            <a:spLocks noGrp="1"/>
          </p:cNvSpPr>
          <p:nvPr>
            <p:ph type="sldNum" sz="quarter" idx="2"/>
          </p:nvPr>
        </p:nvSpPr>
        <p:spPr/>
        <p:txBody>
          <a:bodyPr/>
          <a:lstStyle/>
          <a:p>
            <a:fld id="{86CB4B4D-7CA3-9044-876B-883B54F8677D}" type="slidenum">
              <a:rPr lang="en-US" smtClean="0"/>
              <a:t>33</a:t>
            </a:fld>
            <a:endParaRPr lang="en-US" dirty="0"/>
          </a:p>
        </p:txBody>
      </p:sp>
      <p:pic>
        <p:nvPicPr>
          <p:cNvPr id="6" name="Picture 5" descr="A cartoon of an object pointing at a yellow arrow&#10;&#10;AI-generated content may be incorrect.">
            <a:extLst>
              <a:ext uri="{FF2B5EF4-FFF2-40B4-BE49-F238E27FC236}">
                <a16:creationId xmlns:a16="http://schemas.microsoft.com/office/drawing/2014/main" id="{24C4D0F9-A7FB-E42B-4B8B-6CDB2EF88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7293">
            <a:off x="14197070" y="11974363"/>
            <a:ext cx="2854526" cy="1468042"/>
          </a:xfrm>
          <a:prstGeom prst="rect">
            <a:avLst/>
          </a:prstGeom>
        </p:spPr>
      </p:pic>
      <p:pic>
        <p:nvPicPr>
          <p:cNvPr id="16" name="Picture 15" descr="A cartoon of an object pointing at a yellow arrow&#10;&#10;AI-generated content may be incorrect.">
            <a:extLst>
              <a:ext uri="{FF2B5EF4-FFF2-40B4-BE49-F238E27FC236}">
                <a16:creationId xmlns:a16="http://schemas.microsoft.com/office/drawing/2014/main" id="{168FB2C4-6C85-9899-F127-BC03229F1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31101">
            <a:off x="11555894" y="7115796"/>
            <a:ext cx="2854526" cy="1468042"/>
          </a:xfrm>
          <a:prstGeom prst="rect">
            <a:avLst/>
          </a:prstGeom>
        </p:spPr>
      </p:pic>
      <p:pic>
        <p:nvPicPr>
          <p:cNvPr id="17" name="Picture 16" descr="A cartoon of an object pointing at a yellow arrow&#10;&#10;AI-generated content may be incorrect.">
            <a:extLst>
              <a:ext uri="{FF2B5EF4-FFF2-40B4-BE49-F238E27FC236}">
                <a16:creationId xmlns:a16="http://schemas.microsoft.com/office/drawing/2014/main" id="{C1C7117E-3EF3-1D53-12B0-71ED2F4D0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3222">
            <a:off x="12639823" y="1565464"/>
            <a:ext cx="2854526" cy="1468042"/>
          </a:xfrm>
          <a:prstGeom prst="rect">
            <a:avLst/>
          </a:prstGeom>
        </p:spPr>
      </p:pic>
      <p:pic>
        <p:nvPicPr>
          <p:cNvPr id="18" name="Picture 17" descr="A cartoon of an object pointing at a yellow arrow&#10;&#10;AI-generated content may be incorrect.">
            <a:extLst>
              <a:ext uri="{FF2B5EF4-FFF2-40B4-BE49-F238E27FC236}">
                <a16:creationId xmlns:a16="http://schemas.microsoft.com/office/drawing/2014/main" id="{0AC2DBED-1163-3F5A-DFBB-65E40839E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18451" flipV="1">
            <a:off x="18170385" y="1058918"/>
            <a:ext cx="2854526" cy="1468042"/>
          </a:xfrm>
          <a:prstGeom prst="rect">
            <a:avLst/>
          </a:prstGeom>
        </p:spPr>
      </p:pic>
      <p:pic>
        <p:nvPicPr>
          <p:cNvPr id="19" name="Picture 18" descr="A cartoon of an object pointing at a yellow arrow&#10;&#10;AI-generated content may be incorrect.">
            <a:extLst>
              <a:ext uri="{FF2B5EF4-FFF2-40B4-BE49-F238E27FC236}">
                <a16:creationId xmlns:a16="http://schemas.microsoft.com/office/drawing/2014/main" id="{93104384-DD1D-34B7-02AA-6124C6621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02724" flipV="1">
            <a:off x="21264521" y="5801233"/>
            <a:ext cx="2854526" cy="1468042"/>
          </a:xfrm>
          <a:prstGeom prst="rect">
            <a:avLst/>
          </a:prstGeom>
        </p:spPr>
      </p:pic>
      <p:pic>
        <p:nvPicPr>
          <p:cNvPr id="20" name="Picture 19" descr="A cartoon of an object pointing at a yellow arrow&#10;&#10;AI-generated content may be incorrect.">
            <a:extLst>
              <a:ext uri="{FF2B5EF4-FFF2-40B4-BE49-F238E27FC236}">
                <a16:creationId xmlns:a16="http://schemas.microsoft.com/office/drawing/2014/main" id="{3D363760-5A71-CDFB-FAF8-373924CBC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33583" flipH="1">
            <a:off x="21057831" y="9562287"/>
            <a:ext cx="2854526" cy="1468042"/>
          </a:xfrm>
          <a:prstGeom prst="rect">
            <a:avLst/>
          </a:prstGeom>
        </p:spPr>
      </p:pic>
      <p:grpSp>
        <p:nvGrpSpPr>
          <p:cNvPr id="7" name="Group 6">
            <a:extLst>
              <a:ext uri="{FF2B5EF4-FFF2-40B4-BE49-F238E27FC236}">
                <a16:creationId xmlns:a16="http://schemas.microsoft.com/office/drawing/2014/main" id="{21F0311E-5A77-9F30-3286-DC07840A91F6}"/>
              </a:ext>
            </a:extLst>
          </p:cNvPr>
          <p:cNvGrpSpPr/>
          <p:nvPr/>
        </p:nvGrpSpPr>
        <p:grpSpPr>
          <a:xfrm>
            <a:off x="14735552" y="2872054"/>
            <a:ext cx="5711737" cy="9269847"/>
            <a:chOff x="15792529" y="4253948"/>
            <a:chExt cx="5711737" cy="9269847"/>
          </a:xfrm>
        </p:grpSpPr>
        <p:sp>
          <p:nvSpPr>
            <p:cNvPr id="9" name="Rectangle 8">
              <a:extLst>
                <a:ext uri="{FF2B5EF4-FFF2-40B4-BE49-F238E27FC236}">
                  <a16:creationId xmlns:a16="http://schemas.microsoft.com/office/drawing/2014/main" id="{CF8DF559-A1E7-B6F9-9505-41A76A8F114E}"/>
                </a:ext>
              </a:extLst>
            </p:cNvPr>
            <p:cNvSpPr/>
            <p:nvPr/>
          </p:nvSpPr>
          <p:spPr>
            <a:xfrm>
              <a:off x="15792529" y="5486400"/>
              <a:ext cx="1872634" cy="73736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B7FC107A-E4EE-5639-7BAF-E691B2463DB7}"/>
                </a:ext>
              </a:extLst>
            </p:cNvPr>
            <p:cNvSpPr/>
            <p:nvPr/>
          </p:nvSpPr>
          <p:spPr>
            <a:xfrm>
              <a:off x="15792529" y="4253948"/>
              <a:ext cx="5711735" cy="139724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569CD729-9830-F50A-078B-CF36F4272F81}"/>
                </a:ext>
              </a:extLst>
            </p:cNvPr>
            <p:cNvSpPr/>
            <p:nvPr/>
          </p:nvSpPr>
          <p:spPr>
            <a:xfrm>
              <a:off x="19631631" y="5651193"/>
              <a:ext cx="1872633" cy="71596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16020876-CE14-6DF2-52C8-1CDBCD61A8A4}"/>
                </a:ext>
              </a:extLst>
            </p:cNvPr>
            <p:cNvSpPr/>
            <p:nvPr/>
          </p:nvSpPr>
          <p:spPr>
            <a:xfrm>
              <a:off x="15792530" y="12339296"/>
              <a:ext cx="5711736" cy="11844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Cylinder 14">
              <a:extLst>
                <a:ext uri="{FF2B5EF4-FFF2-40B4-BE49-F238E27FC236}">
                  <a16:creationId xmlns:a16="http://schemas.microsoft.com/office/drawing/2014/main" id="{32C2BC33-288A-B944-C065-D523C16093AF}"/>
                </a:ext>
              </a:extLst>
            </p:cNvPr>
            <p:cNvSpPr/>
            <p:nvPr/>
          </p:nvSpPr>
          <p:spPr>
            <a:xfrm>
              <a:off x="17871991"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8" name="Title 2">
            <a:extLst>
              <a:ext uri="{FF2B5EF4-FFF2-40B4-BE49-F238E27FC236}">
                <a16:creationId xmlns:a16="http://schemas.microsoft.com/office/drawing/2014/main" id="{DEDC19CC-7729-65F5-C913-48B6FE875106}"/>
              </a:ext>
            </a:extLst>
          </p:cNvPr>
          <p:cNvSpPr txBox="1">
            <a:spLocks/>
          </p:cNvSpPr>
          <p:nvPr/>
        </p:nvSpPr>
        <p:spPr>
          <a:xfrm>
            <a:off x="683240" y="29935"/>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500" b="1" dirty="0">
                <a:solidFill>
                  <a:schemeClr val="accent1">
                    <a:lumMod val="75000"/>
                  </a:schemeClr>
                </a:solidFill>
              </a:rPr>
              <a:t>Inference:</a:t>
            </a:r>
          </a:p>
        </p:txBody>
      </p:sp>
    </p:spTree>
    <p:extLst>
      <p:ext uri="{BB962C8B-B14F-4D97-AF65-F5344CB8AC3E}">
        <p14:creationId xmlns:p14="http://schemas.microsoft.com/office/powerpoint/2010/main" val="27598887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C25C6C-5349-5C29-BBE4-39CB4480B2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72C6B-F7A5-3B62-7E4F-374A8AC8049A}"/>
              </a:ext>
            </a:extLst>
          </p:cNvPr>
          <p:cNvSpPr>
            <a:spLocks noGrp="1"/>
          </p:cNvSpPr>
          <p:nvPr>
            <p:ph type="sldNum" sz="quarter" idx="2"/>
          </p:nvPr>
        </p:nvSpPr>
        <p:spPr/>
        <p:txBody>
          <a:bodyPr/>
          <a:lstStyle/>
          <a:p>
            <a:fld id="{86CB4B4D-7CA3-9044-876B-883B54F8677D}" type="slidenum">
              <a:rPr lang="en-US" smtClean="0"/>
              <a:t>34</a:t>
            </a:fld>
            <a:endParaRPr lang="en-US" dirty="0"/>
          </a:p>
        </p:txBody>
      </p:sp>
      <p:sp>
        <p:nvSpPr>
          <p:cNvPr id="4" name="Title 2">
            <a:extLst>
              <a:ext uri="{FF2B5EF4-FFF2-40B4-BE49-F238E27FC236}">
                <a16:creationId xmlns:a16="http://schemas.microsoft.com/office/drawing/2014/main" id="{ED468CB4-7734-0F27-14BA-EA701BB03F03}"/>
              </a:ext>
            </a:extLst>
          </p:cNvPr>
          <p:cNvSpPr txBox="1">
            <a:spLocks/>
          </p:cNvSpPr>
          <p:nvPr/>
        </p:nvSpPr>
        <p:spPr>
          <a:xfrm>
            <a:off x="1048816" y="138403"/>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An Inverse Problem:</a:t>
            </a:r>
          </a:p>
        </p:txBody>
      </p:sp>
      <p:grpSp>
        <p:nvGrpSpPr>
          <p:cNvPr id="13" name="Group 12">
            <a:extLst>
              <a:ext uri="{FF2B5EF4-FFF2-40B4-BE49-F238E27FC236}">
                <a16:creationId xmlns:a16="http://schemas.microsoft.com/office/drawing/2014/main" id="{AD3F3C6E-7DAE-A778-CB7A-6C18CBD1741C}"/>
              </a:ext>
            </a:extLst>
          </p:cNvPr>
          <p:cNvGrpSpPr/>
          <p:nvPr/>
        </p:nvGrpSpPr>
        <p:grpSpPr>
          <a:xfrm>
            <a:off x="10882864" y="2318346"/>
            <a:ext cx="4219659" cy="8415861"/>
            <a:chOff x="16538567" y="4729286"/>
            <a:chExt cx="4219659" cy="8415861"/>
          </a:xfrm>
        </p:grpSpPr>
        <p:sp>
          <p:nvSpPr>
            <p:cNvPr id="14" name="Rectangle 13">
              <a:extLst>
                <a:ext uri="{FF2B5EF4-FFF2-40B4-BE49-F238E27FC236}">
                  <a16:creationId xmlns:a16="http://schemas.microsoft.com/office/drawing/2014/main" id="{EE37A266-0A50-C4A9-AFB8-063CD73BADD8}"/>
                </a:ext>
              </a:extLst>
            </p:cNvPr>
            <p:cNvSpPr/>
            <p:nvPr/>
          </p:nvSpPr>
          <p:spPr>
            <a:xfrm>
              <a:off x="16538567" y="5622111"/>
              <a:ext cx="1126595" cy="723792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9713DD9F-FE03-54AD-6FD5-119170FBC157}"/>
                </a:ext>
              </a:extLst>
            </p:cNvPr>
            <p:cNvSpPr/>
            <p:nvPr/>
          </p:nvSpPr>
          <p:spPr>
            <a:xfrm>
              <a:off x="16538567" y="4729286"/>
              <a:ext cx="4219659" cy="921907"/>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9393FCDD-743E-7D67-B93B-E49B30240EED}"/>
                </a:ext>
              </a:extLst>
            </p:cNvPr>
            <p:cNvSpPr/>
            <p:nvPr/>
          </p:nvSpPr>
          <p:spPr>
            <a:xfrm>
              <a:off x="19631631" y="5622111"/>
              <a:ext cx="1126595" cy="718872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343023DA-C053-5AE6-D96B-6C511D78A650}"/>
                </a:ext>
              </a:extLst>
            </p:cNvPr>
            <p:cNvSpPr/>
            <p:nvPr/>
          </p:nvSpPr>
          <p:spPr>
            <a:xfrm>
              <a:off x="16538567" y="12339296"/>
              <a:ext cx="4219659" cy="80585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8" name="Cylinder 17">
              <a:extLst>
                <a:ext uri="{FF2B5EF4-FFF2-40B4-BE49-F238E27FC236}">
                  <a16:creationId xmlns:a16="http://schemas.microsoft.com/office/drawing/2014/main" id="{38E2F4D0-D44B-FC18-9323-CE5D57822763}"/>
                </a:ext>
              </a:extLst>
            </p:cNvPr>
            <p:cNvSpPr/>
            <p:nvPr/>
          </p:nvSpPr>
          <p:spPr>
            <a:xfrm>
              <a:off x="17938252"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0" name="Group 19">
            <a:extLst>
              <a:ext uri="{FF2B5EF4-FFF2-40B4-BE49-F238E27FC236}">
                <a16:creationId xmlns:a16="http://schemas.microsoft.com/office/drawing/2014/main" id="{1D42183A-4AB8-E116-2A96-88C187FB6488}"/>
              </a:ext>
            </a:extLst>
          </p:cNvPr>
          <p:cNvGrpSpPr/>
          <p:nvPr/>
        </p:nvGrpSpPr>
        <p:grpSpPr>
          <a:xfrm>
            <a:off x="17102810" y="1619724"/>
            <a:ext cx="5711737" cy="9269847"/>
            <a:chOff x="15792529" y="4253948"/>
            <a:chExt cx="5711737" cy="9269847"/>
          </a:xfrm>
        </p:grpSpPr>
        <p:sp>
          <p:nvSpPr>
            <p:cNvPr id="21" name="Rectangle 20">
              <a:extLst>
                <a:ext uri="{FF2B5EF4-FFF2-40B4-BE49-F238E27FC236}">
                  <a16:creationId xmlns:a16="http://schemas.microsoft.com/office/drawing/2014/main" id="{9023F4DE-1309-5904-AFA5-D669B5F87DBA}"/>
                </a:ext>
              </a:extLst>
            </p:cNvPr>
            <p:cNvSpPr/>
            <p:nvPr/>
          </p:nvSpPr>
          <p:spPr>
            <a:xfrm>
              <a:off x="15792529" y="5486400"/>
              <a:ext cx="1872634" cy="737363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C7B802D4-62A7-5FE4-68F1-AE827427C914}"/>
                </a:ext>
              </a:extLst>
            </p:cNvPr>
            <p:cNvSpPr/>
            <p:nvPr/>
          </p:nvSpPr>
          <p:spPr>
            <a:xfrm>
              <a:off x="15792529" y="4253948"/>
              <a:ext cx="5711735" cy="139724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FDAD4B55-CDDE-CC21-6847-96AF59713777}"/>
                </a:ext>
              </a:extLst>
            </p:cNvPr>
            <p:cNvSpPr/>
            <p:nvPr/>
          </p:nvSpPr>
          <p:spPr>
            <a:xfrm>
              <a:off x="19631631" y="5651193"/>
              <a:ext cx="1872633" cy="71596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0801387F-89A1-DD32-6729-8B7D0FDB9729}"/>
                </a:ext>
              </a:extLst>
            </p:cNvPr>
            <p:cNvSpPr/>
            <p:nvPr/>
          </p:nvSpPr>
          <p:spPr>
            <a:xfrm>
              <a:off x="15792530" y="12339296"/>
              <a:ext cx="5711736" cy="11844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Cylinder 24">
              <a:extLst>
                <a:ext uri="{FF2B5EF4-FFF2-40B4-BE49-F238E27FC236}">
                  <a16:creationId xmlns:a16="http://schemas.microsoft.com/office/drawing/2014/main" id="{ED0EC90D-E482-8B8A-4F1C-A3796EF99E15}"/>
                </a:ext>
              </a:extLst>
            </p:cNvPr>
            <p:cNvSpPr/>
            <p:nvPr/>
          </p:nvSpPr>
          <p:spPr>
            <a:xfrm>
              <a:off x="17871991"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6" name="Group 25">
            <a:extLst>
              <a:ext uri="{FF2B5EF4-FFF2-40B4-BE49-F238E27FC236}">
                <a16:creationId xmlns:a16="http://schemas.microsoft.com/office/drawing/2014/main" id="{AB3C070F-922A-F467-F9BF-28C3B6D574B4}"/>
              </a:ext>
            </a:extLst>
          </p:cNvPr>
          <p:cNvGrpSpPr/>
          <p:nvPr/>
        </p:nvGrpSpPr>
        <p:grpSpPr>
          <a:xfrm>
            <a:off x="5408556" y="2876068"/>
            <a:ext cx="2885850" cy="7543943"/>
            <a:chOff x="17191047" y="5208732"/>
            <a:chExt cx="2885850" cy="7543943"/>
          </a:xfrm>
        </p:grpSpPr>
        <p:sp>
          <p:nvSpPr>
            <p:cNvPr id="27" name="Rectangle 26">
              <a:extLst>
                <a:ext uri="{FF2B5EF4-FFF2-40B4-BE49-F238E27FC236}">
                  <a16:creationId xmlns:a16="http://schemas.microsoft.com/office/drawing/2014/main" id="{2A00D453-62FC-206E-B889-C15A38DA3A97}"/>
                </a:ext>
              </a:extLst>
            </p:cNvPr>
            <p:cNvSpPr/>
            <p:nvPr/>
          </p:nvSpPr>
          <p:spPr>
            <a:xfrm>
              <a:off x="17191047" y="5622111"/>
              <a:ext cx="474115" cy="690228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D528114D-738D-DBA5-E7A1-D4C3BB37E145}"/>
                </a:ext>
              </a:extLst>
            </p:cNvPr>
            <p:cNvSpPr/>
            <p:nvPr/>
          </p:nvSpPr>
          <p:spPr>
            <a:xfrm>
              <a:off x="17191047" y="5208732"/>
              <a:ext cx="2885850" cy="41337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71FB9F23-4008-07AB-666E-AE3F28801FD4}"/>
                </a:ext>
              </a:extLst>
            </p:cNvPr>
            <p:cNvSpPr/>
            <p:nvPr/>
          </p:nvSpPr>
          <p:spPr>
            <a:xfrm>
              <a:off x="19631632" y="5582973"/>
              <a:ext cx="445265" cy="715964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B8F9221C-824A-CF59-0D86-5E6339E441CD}"/>
                </a:ext>
              </a:extLst>
            </p:cNvPr>
            <p:cNvSpPr/>
            <p:nvPr/>
          </p:nvSpPr>
          <p:spPr>
            <a:xfrm>
              <a:off x="17191047" y="12339296"/>
              <a:ext cx="2772780" cy="41337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1" name="Cylinder 30">
              <a:extLst>
                <a:ext uri="{FF2B5EF4-FFF2-40B4-BE49-F238E27FC236}">
                  <a16:creationId xmlns:a16="http://schemas.microsoft.com/office/drawing/2014/main" id="{84286DED-BAA3-42B9-B67F-C19CB8B61BDF}"/>
                </a:ext>
              </a:extLst>
            </p:cNvPr>
            <p:cNvSpPr/>
            <p:nvPr/>
          </p:nvSpPr>
          <p:spPr>
            <a:xfrm>
              <a:off x="17938252" y="5739944"/>
              <a:ext cx="1456184" cy="6510601"/>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40342987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6DB749-546A-D61C-0BCE-BC20FBE5D32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F7CEF6-87E8-D6B8-A9ED-092DA88730B7}"/>
              </a:ext>
            </a:extLst>
          </p:cNvPr>
          <p:cNvSpPr>
            <a:spLocks noGrp="1"/>
          </p:cNvSpPr>
          <p:nvPr>
            <p:ph type="sldNum" sz="quarter" idx="2"/>
          </p:nvPr>
        </p:nvSpPr>
        <p:spPr/>
        <p:txBody>
          <a:bodyPr/>
          <a:lstStyle/>
          <a:p>
            <a:fld id="{86CB4B4D-7CA3-9044-876B-883B54F8677D}" type="slidenum">
              <a:rPr lang="en-US" smtClean="0"/>
              <a:t>35</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7A501C-C029-2B71-DC29-770F7D1A4E14}"/>
                  </a:ext>
                </a:extLst>
              </p:cNvPr>
              <p:cNvSpPr txBox="1"/>
              <p:nvPr/>
            </p:nvSpPr>
            <p:spPr>
              <a:xfrm>
                <a:off x="3999957" y="4704606"/>
                <a:ext cx="15682733" cy="5175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a:r>
                  <a:rPr kumimoji="0" lang="en-US" sz="5400" b="1" u="none" strike="noStrike" cap="none" spc="0" normalizeH="0" baseline="0" dirty="0">
                    <a:ln>
                      <a:noFill/>
                    </a:ln>
                    <a:solidFill>
                      <a:schemeClr val="tx1"/>
                    </a:solidFill>
                    <a:effectLst/>
                    <a:uFillTx/>
                    <a:sym typeface="Muli Regular"/>
                  </a:rPr>
                  <a:t>	</a:t>
                </a:r>
                <a:r>
                  <a:rPr lang="en-US" sz="5400" b="1" dirty="0">
                    <a:solidFill>
                      <a:schemeClr val="tx1"/>
                    </a:solidFill>
                  </a:rPr>
                  <a:t>“4” linear equations with “j” unknown variables:</a:t>
                </a:r>
                <a:br>
                  <a:rPr lang="en-US" sz="5400" b="1" dirty="0">
                    <a:solidFill>
                      <a:schemeClr val="tx1"/>
                    </a:solidFill>
                  </a:rPr>
                </a:br>
                <a:r>
                  <a:rPr kumimoji="0" lang="en-US" sz="5400" b="1" u="none" strike="noStrike" cap="none" spc="0" normalizeH="0" baseline="0" dirty="0">
                    <a:ln>
                      <a:noFill/>
                    </a:ln>
                    <a:solidFill>
                      <a:schemeClr val="tx1"/>
                    </a:solidFill>
                    <a:effectLst/>
                    <a:uFillTx/>
                    <a:sym typeface="Muli Regular"/>
                  </a:rPr>
                  <a:t>	</a:t>
                </a:r>
                <a14:m>
                  <m:oMath xmlns:m="http://schemas.openxmlformats.org/officeDocument/2006/math">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𝑪</m:t>
                        </m:r>
                      </m:e>
                      <m: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𝟏</m:t>
                        </m:r>
                      </m:sub>
                    </m:s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𝑹</m:t>
                        </m:r>
                      </m:e>
                      <m: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1</m:t>
                        </m:r>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1</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𝝓</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𝟏</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𝑹</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12</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𝝓</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𝟐</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𝑹</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1</m:t>
                        </m:r>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𝒋</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𝝓</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𝒋</m:t>
                        </m:r>
                      </m:sub>
                    </m:s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oMath>
                </a14:m>
                <a:endParaRPr lang="en-US" sz="5400" b="1" dirty="0">
                  <a:solidFill>
                    <a:schemeClr val="tx1"/>
                  </a:solidFill>
                </a:endParaRPr>
              </a:p>
              <a:p>
                <a:pPr algn="ctr"/>
                <a14:m>
                  <m:oMathPara xmlns:m="http://schemas.openxmlformats.org/officeDocument/2006/math">
                    <m:oMathParaPr>
                      <m:jc m:val="centerGroup"/>
                    </m:oMathParaPr>
                    <m:oMath xmlns:m="http://schemas.openxmlformats.org/officeDocument/2006/math">
                      <m:r>
                        <a:rPr lang="en-US" sz="5400" b="1" i="1" smtClean="0">
                          <a:solidFill>
                            <a:schemeClr val="tx1"/>
                          </a:solidFill>
                          <a:latin typeface="Cambria Math" panose="02040503050406030204" pitchFamily="18" charset="0"/>
                        </a:rPr>
                        <m:t>⋮</m:t>
                      </m:r>
                    </m:oMath>
                  </m:oMathPara>
                </a14:m>
                <a:endParaRPr lang="en-US" sz="5400" b="1" dirty="0">
                  <a:solidFill>
                    <a:schemeClr val="tx1"/>
                  </a:solidFill>
                </a:endParaRPr>
              </a:p>
              <a:p>
                <a:pPr algn="ctr"/>
                <a:r>
                  <a:rPr lang="en-US" sz="5400" b="1" dirty="0">
                    <a:solidFill>
                      <a:schemeClr val="tx1"/>
                    </a:solidFill>
                  </a:rPr>
                  <a:t>  	</a:t>
                </a:r>
                <a14:m>
                  <m:oMath xmlns:m="http://schemas.openxmlformats.org/officeDocument/2006/math">
                    <m:sSub>
                      <m:sSubPr>
                        <m:ctrlPr>
                          <a:rPr lang="en-US" sz="5400" b="1" i="1">
                            <a:solidFill>
                              <a:schemeClr val="tx1"/>
                            </a:solidFill>
                            <a:latin typeface="Cambria Math" panose="02040503050406030204" pitchFamily="18" charset="0"/>
                          </a:rPr>
                        </m:ctrlPr>
                      </m:sSubPr>
                      <m:e>
                        <m:r>
                          <a:rPr lang="en-US" sz="5400" b="1">
                            <a:solidFill>
                              <a:schemeClr val="tx1"/>
                            </a:solidFill>
                            <a:latin typeface="Cambria Math" panose="02040503050406030204" pitchFamily="18" charset="0"/>
                          </a:rPr>
                          <m:t>𝑪</m:t>
                        </m:r>
                      </m:e>
                      <m:sub>
                        <m:r>
                          <a:rPr lang="en-US" sz="5400" b="1" i="1" smtClean="0">
                            <a:solidFill>
                              <a:schemeClr val="tx1"/>
                            </a:solidFill>
                            <a:latin typeface="Cambria Math" panose="02040503050406030204" pitchFamily="18" charset="0"/>
                          </a:rPr>
                          <m:t>4</m:t>
                        </m:r>
                      </m:sub>
                    </m:sSub>
                    <m:r>
                      <a:rPr lang="en-US" sz="5400" b="1">
                        <a:solidFill>
                          <a:schemeClr val="tx1"/>
                        </a:solidFill>
                        <a:latin typeface="Cambria Math" panose="02040503050406030204" pitchFamily="18" charset="0"/>
                      </a:rPr>
                      <m:t>= </m:t>
                    </m:r>
                    <m:sSub>
                      <m:sSubPr>
                        <m:ctrlPr>
                          <a:rPr lang="en-US" sz="5400" b="1" i="1">
                            <a:solidFill>
                              <a:schemeClr val="tx1"/>
                            </a:solidFill>
                            <a:latin typeface="Cambria Math" panose="02040503050406030204" pitchFamily="18" charset="0"/>
                          </a:rPr>
                        </m:ctrlPr>
                      </m:sSubPr>
                      <m:e>
                        <m:r>
                          <a:rPr lang="en-US" sz="5400" b="1">
                            <a:solidFill>
                              <a:schemeClr val="tx1"/>
                            </a:solidFill>
                            <a:latin typeface="Cambria Math" panose="02040503050406030204" pitchFamily="18" charset="0"/>
                          </a:rPr>
                          <m:t>(</m:t>
                        </m:r>
                        <m:r>
                          <a:rPr lang="en-US" sz="5400" b="1">
                            <a:solidFill>
                              <a:schemeClr val="tx1"/>
                            </a:solidFill>
                            <a:latin typeface="Cambria Math" panose="02040503050406030204" pitchFamily="18" charset="0"/>
                          </a:rPr>
                          <m:t>𝑹</m:t>
                        </m:r>
                      </m:e>
                      <m:sub>
                        <m:r>
                          <a:rPr lang="en-US" sz="5400" b="1" i="0" smtClean="0">
                            <a:solidFill>
                              <a:schemeClr val="tx1"/>
                            </a:solidFill>
                            <a:latin typeface="Cambria Math" panose="02040503050406030204" pitchFamily="18" charset="0"/>
                          </a:rPr>
                          <m:t>4</m:t>
                        </m:r>
                        <m:r>
                          <a:rPr lang="en-US" sz="5400" b="1" i="1" smtClean="0">
                            <a:solidFill>
                              <a:schemeClr val="tx1"/>
                            </a:solidFill>
                            <a:latin typeface="Cambria Math" panose="02040503050406030204" pitchFamily="18" charset="0"/>
                          </a:rPr>
                          <m:t>1</m:t>
                        </m:r>
                      </m:sub>
                    </m:sSub>
                    <m:r>
                      <a:rPr lang="en-US" sz="5400" b="1" i="1">
                        <a:solidFill>
                          <a:schemeClr val="tx1"/>
                        </a:solidFill>
                        <a:latin typeface="Cambria Math" panose="02040503050406030204" pitchFamily="18" charset="0"/>
                      </a:rPr>
                      <m:t>×</m:t>
                    </m:r>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𝝓</m:t>
                        </m:r>
                      </m:e>
                      <m:sub>
                        <m:r>
                          <a:rPr lang="en-US" sz="5400" b="1" i="1">
                            <a:solidFill>
                              <a:schemeClr val="tx1"/>
                            </a:solidFill>
                            <a:latin typeface="Cambria Math" panose="02040503050406030204" pitchFamily="18" charset="0"/>
                          </a:rPr>
                          <m:t>𝟏</m:t>
                        </m:r>
                      </m:sub>
                    </m:sSub>
                    <m:r>
                      <a:rPr lang="en-US" sz="5400" b="1" i="1">
                        <a:solidFill>
                          <a:schemeClr val="tx1"/>
                        </a:solidFill>
                        <a:latin typeface="Cambria Math" panose="02040503050406030204" pitchFamily="18" charset="0"/>
                      </a:rPr>
                      <m:t>)+</m:t>
                    </m:r>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m:t>
                        </m:r>
                        <m:r>
                          <a:rPr lang="en-US" sz="5400" b="1" i="1">
                            <a:solidFill>
                              <a:schemeClr val="tx1"/>
                            </a:solidFill>
                            <a:latin typeface="Cambria Math" panose="02040503050406030204" pitchFamily="18" charset="0"/>
                          </a:rPr>
                          <m:t>𝑹</m:t>
                        </m:r>
                      </m:e>
                      <m:sub>
                        <m:r>
                          <a:rPr lang="en-US" sz="5400" b="1" i="1" smtClean="0">
                            <a:solidFill>
                              <a:schemeClr val="tx1"/>
                            </a:solidFill>
                            <a:latin typeface="Cambria Math" panose="02040503050406030204" pitchFamily="18" charset="0"/>
                          </a:rPr>
                          <m:t>42</m:t>
                        </m:r>
                      </m:sub>
                    </m:sSub>
                    <m:r>
                      <a:rPr lang="en-US" sz="5400" b="1" i="1">
                        <a:solidFill>
                          <a:schemeClr val="tx1"/>
                        </a:solidFill>
                        <a:latin typeface="Cambria Math" panose="02040503050406030204" pitchFamily="18" charset="0"/>
                      </a:rPr>
                      <m:t>×</m:t>
                    </m:r>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𝝓</m:t>
                        </m:r>
                      </m:e>
                      <m:sub>
                        <m:r>
                          <a:rPr lang="en-US" sz="5400" b="1" i="1">
                            <a:solidFill>
                              <a:schemeClr val="tx1"/>
                            </a:solidFill>
                            <a:latin typeface="Cambria Math" panose="02040503050406030204" pitchFamily="18" charset="0"/>
                          </a:rPr>
                          <m:t>𝟐</m:t>
                        </m:r>
                      </m:sub>
                    </m:sSub>
                    <m:r>
                      <a:rPr lang="en-US" sz="5400" b="1" i="1">
                        <a:solidFill>
                          <a:schemeClr val="tx1"/>
                        </a:solidFill>
                        <a:latin typeface="Cambria Math" panose="02040503050406030204" pitchFamily="18" charset="0"/>
                      </a:rPr>
                      <m:t>)+…(</m:t>
                    </m:r>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𝑹</m:t>
                        </m:r>
                      </m:e>
                      <m:sub>
                        <m:r>
                          <a:rPr lang="en-US" sz="5400" b="1" i="1" smtClean="0">
                            <a:solidFill>
                              <a:schemeClr val="tx1"/>
                            </a:solidFill>
                            <a:latin typeface="Cambria Math" panose="02040503050406030204" pitchFamily="18" charset="0"/>
                          </a:rPr>
                          <m:t>4</m:t>
                        </m:r>
                        <m:r>
                          <a:rPr lang="en-US" sz="5400" b="1" i="1">
                            <a:solidFill>
                              <a:schemeClr val="tx1"/>
                            </a:solidFill>
                            <a:latin typeface="Cambria Math" panose="02040503050406030204" pitchFamily="18" charset="0"/>
                          </a:rPr>
                          <m:t>𝒋</m:t>
                        </m:r>
                      </m:sub>
                    </m:sSub>
                    <m:r>
                      <a:rPr lang="en-US" sz="5400" b="1" i="1">
                        <a:solidFill>
                          <a:schemeClr val="tx1"/>
                        </a:solidFill>
                        <a:latin typeface="Cambria Math" panose="02040503050406030204" pitchFamily="18" charset="0"/>
                      </a:rPr>
                      <m:t>×</m:t>
                    </m:r>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𝝓</m:t>
                        </m:r>
                      </m:e>
                      <m:sub>
                        <m:r>
                          <a:rPr lang="en-US" sz="5400" b="1" i="1">
                            <a:solidFill>
                              <a:schemeClr val="tx1"/>
                            </a:solidFill>
                            <a:latin typeface="Cambria Math" panose="02040503050406030204" pitchFamily="18" charset="0"/>
                          </a:rPr>
                          <m:t>𝒋</m:t>
                        </m:r>
                      </m:sub>
                    </m:sSub>
                    <m:r>
                      <a:rPr lang="en-US" sz="5400" b="1" i="1">
                        <a:solidFill>
                          <a:schemeClr val="tx1"/>
                        </a:solidFill>
                        <a:latin typeface="Cambria Math" panose="02040503050406030204" pitchFamily="18" charset="0"/>
                      </a:rPr>
                      <m:t>)</m:t>
                    </m:r>
                  </m:oMath>
                </a14:m>
                <a:endParaRPr lang="en-US" sz="5400" b="1" dirty="0">
                  <a:solidFill>
                    <a:schemeClr val="tx1"/>
                  </a:solidFill>
                </a:endParaRPr>
              </a:p>
              <a:p>
                <a:pPr algn="ctr"/>
                <a:endParaRPr lang="en-US" sz="5400" b="1" dirty="0">
                  <a:solidFill>
                    <a:schemeClr val="tx1"/>
                  </a:solidFill>
                </a:endParaRPr>
              </a:p>
            </p:txBody>
          </p:sp>
        </mc:Choice>
        <mc:Fallback xmlns="">
          <p:sp>
            <p:nvSpPr>
              <p:cNvPr id="3" name="TextBox 2">
                <a:extLst>
                  <a:ext uri="{FF2B5EF4-FFF2-40B4-BE49-F238E27FC236}">
                    <a16:creationId xmlns:a16="http://schemas.microsoft.com/office/drawing/2014/main" id="{D87A501C-C029-2B71-DC29-770F7D1A4E14}"/>
                  </a:ext>
                </a:extLst>
              </p:cNvPr>
              <p:cNvSpPr txBox="1">
                <a:spLocks noRot="1" noChangeAspect="1" noMove="1" noResize="1" noEditPoints="1" noAdjustHandles="1" noChangeArrowheads="1" noChangeShapeType="1" noTextEdit="1"/>
              </p:cNvSpPr>
              <p:nvPr/>
            </p:nvSpPr>
            <p:spPr>
              <a:xfrm>
                <a:off x="3999957" y="4704606"/>
                <a:ext cx="15682733" cy="5175006"/>
              </a:xfrm>
              <a:prstGeom prst="rect">
                <a:avLst/>
              </a:prstGeom>
              <a:blipFill>
                <a:blip r:embed="rId5"/>
                <a:stretch>
                  <a:fillRect t="-1767"/>
                </a:stretch>
              </a:blipFill>
              <a:ln w="12700" cap="flat">
                <a:noFill/>
                <a:miter lim="400000"/>
              </a:ln>
              <a:effectLst/>
            </p:spPr>
            <p:txBody>
              <a:bodyPr/>
              <a:lstStyle/>
              <a:p>
                <a:r>
                  <a:rPr lang="en-US">
                    <a:noFill/>
                  </a:rPr>
                  <a:t> </a:t>
                </a:r>
              </a:p>
            </p:txBody>
          </p:sp>
        </mc:Fallback>
      </mc:AlternateContent>
      <p:sp>
        <p:nvSpPr>
          <p:cNvPr id="4" name="Title 2">
            <a:extLst>
              <a:ext uri="{FF2B5EF4-FFF2-40B4-BE49-F238E27FC236}">
                <a16:creationId xmlns:a16="http://schemas.microsoft.com/office/drawing/2014/main" id="{D42EB1CB-871F-58CA-C765-5FA9753D40BE}"/>
              </a:ext>
            </a:extLst>
          </p:cNvPr>
          <p:cNvSpPr txBox="1">
            <a:spLocks/>
          </p:cNvSpPr>
          <p:nvPr/>
        </p:nvSpPr>
        <p:spPr>
          <a:xfrm>
            <a:off x="1048816" y="138403"/>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Inverse problem: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F5E2997-CCED-D4C4-C055-A16A8BF83E11}"/>
                  </a:ext>
                </a:extLst>
              </p:cNvPr>
              <p:cNvSpPr txBox="1"/>
              <p:nvPr/>
            </p:nvSpPr>
            <p:spPr>
              <a:xfrm>
                <a:off x="1474645" y="2227150"/>
                <a:ext cx="21693439" cy="17003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ea typeface="Muli Regular"/>
                    <a:cs typeface="Muli Regular"/>
                    <a:sym typeface="Muli Regular"/>
                  </a:rPr>
                  <a:t>Assuming each neutron events are independent </a:t>
                </a:r>
                <a:r>
                  <a:rPr lang="en-US" sz="4400" dirty="0"/>
                  <a:t>from</a:t>
                </a:r>
                <a:r>
                  <a:rPr kumimoji="0" lang="en-US" sz="4400" b="0" i="0" u="none" strike="noStrike" cap="none" spc="0" normalizeH="0" baseline="0" dirty="0">
                    <a:ln>
                      <a:noFill/>
                    </a:ln>
                    <a:solidFill>
                      <a:srgbClr val="000000"/>
                    </a:solidFill>
                    <a:effectLst/>
                    <a:uFillTx/>
                    <a:ea typeface="Muli Regular"/>
                    <a:cs typeface="Muli Regular"/>
                    <a:sym typeface="Muli Regular"/>
                  </a:rPr>
                  <a:t> one another, for </a:t>
                </a:r>
                <a:r>
                  <a:rPr lang="en-US" sz="4400" dirty="0"/>
                  <a:t>some</a:t>
                </a:r>
                <a:r>
                  <a:rPr kumimoji="0" lang="en-US" sz="4400" b="0" i="0" u="none" strike="noStrike" cap="none" spc="0" normalizeH="0" baseline="0" dirty="0">
                    <a:ln>
                      <a:noFill/>
                    </a:ln>
                    <a:solidFill>
                      <a:srgbClr val="000000"/>
                    </a:solidFill>
                    <a:effectLst/>
                    <a:uFillTx/>
                    <a:ea typeface="Muli Regular"/>
                    <a:cs typeface="Muli Regular"/>
                    <a:sym typeface="Muli Regular"/>
                  </a:rPr>
                  <a:t> moderator setup:</a:t>
                </a:r>
              </a:p>
              <a:p>
                <a:pPr marL="0" marR="0" indent="0" algn="ctr" defTabSz="821531" rtl="0" fontAlgn="auto" latinLnBrk="0" hangingPunct="0">
                  <a:lnSpc>
                    <a:spcPct val="12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𝐶</m:t>
                          </m:r>
                        </m:e>
                        <m: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𝑖</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𝑅</m:t>
                          </m:r>
                        </m:e>
                        <m:sub>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ij</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ϕ</m:t>
                          </m:r>
                        </m:e>
                        <m: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𝑗</m:t>
                          </m:r>
                        </m:sub>
                      </m:s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r>
                        <m:rPr>
                          <m:sty m:val="p"/>
                        </m:rPr>
                        <a:rPr lang="en-US" sz="4400">
                          <a:latin typeface="Cambria Math" panose="02040503050406030204" pitchFamily="18" charset="0"/>
                        </a:rPr>
                        <m:t>where</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i</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moderation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bin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and</m:t>
                      </m:r>
                      <m:r>
                        <a:rPr lang="en-US" sz="4400" b="0" i="0" smtClean="0">
                          <a:latin typeface="Cambria Math" panose="02040503050406030204" pitchFamily="18" charset="0"/>
                        </a:rPr>
                        <m:t>  </m:t>
                      </m:r>
                      <m:r>
                        <m:rPr>
                          <m:sty m:val="p"/>
                        </m:rPr>
                        <a:rPr lang="en-US" sz="4400">
                          <a:latin typeface="Cambria Math" panose="02040503050406030204" pitchFamily="18" charset="0"/>
                        </a:rPr>
                        <m:t>j</m:t>
                      </m:r>
                      <m:r>
                        <a:rPr lang="en-US" sz="4400">
                          <a:latin typeface="Cambria Math" panose="02040503050406030204" pitchFamily="18" charset="0"/>
                        </a:rPr>
                        <m:t>=</m:t>
                      </m:r>
                      <m:r>
                        <m:rPr>
                          <m:sty m:val="p"/>
                        </m:rPr>
                        <a:rPr lang="en-US" sz="4400">
                          <a:latin typeface="Cambria Math" panose="02040503050406030204" pitchFamily="18" charset="0"/>
                        </a:rPr>
                        <m:t>energy</m:t>
                      </m:r>
                      <m:r>
                        <a:rPr lang="en-US" sz="4400">
                          <a:latin typeface="Cambria Math" panose="02040503050406030204" pitchFamily="18" charset="0"/>
                        </a:rPr>
                        <m:t> </m:t>
                      </m:r>
                      <m:r>
                        <m:rPr>
                          <m:sty m:val="p"/>
                        </m:rPr>
                        <a:rPr lang="en-US" sz="4400">
                          <a:latin typeface="Cambria Math" panose="02040503050406030204" pitchFamily="18" charset="0"/>
                        </a:rPr>
                        <m:t>bin</m:t>
                      </m:r>
                    </m:oMath>
                  </m:oMathPara>
                </a14:m>
                <a:endParaRPr kumimoji="0" lang="en-US" sz="4400" b="0" i="0" u="none" strike="noStrike" cap="none" spc="0" normalizeH="0" baseline="0" dirty="0">
                  <a:ln>
                    <a:noFill/>
                  </a:ln>
                  <a:solidFill>
                    <a:srgbClr val="000000"/>
                  </a:solidFill>
                  <a:effectLst/>
                  <a:uFillTx/>
                  <a:ea typeface="Muli Regular"/>
                  <a:cs typeface="Muli Regular"/>
                  <a:sym typeface="Muli Regular"/>
                </a:endParaRPr>
              </a:p>
            </p:txBody>
          </p:sp>
        </mc:Choice>
        <mc:Fallback>
          <p:sp>
            <p:nvSpPr>
              <p:cNvPr id="6" name="TextBox 5">
                <a:extLst>
                  <a:ext uri="{FF2B5EF4-FFF2-40B4-BE49-F238E27FC236}">
                    <a16:creationId xmlns:a16="http://schemas.microsoft.com/office/drawing/2014/main" id="{CF5E2997-CCED-D4C4-C055-A16A8BF83E11}"/>
                  </a:ext>
                </a:extLst>
              </p:cNvPr>
              <p:cNvSpPr txBox="1">
                <a:spLocks noRot="1" noChangeAspect="1" noMove="1" noResize="1" noEditPoints="1" noAdjustHandles="1" noChangeArrowheads="1" noChangeShapeType="1" noTextEdit="1"/>
              </p:cNvSpPr>
              <p:nvPr/>
            </p:nvSpPr>
            <p:spPr>
              <a:xfrm>
                <a:off x="1474645" y="2227150"/>
                <a:ext cx="21693439" cy="1700337"/>
              </a:xfrm>
              <a:prstGeom prst="rect">
                <a:avLst/>
              </a:prstGeom>
              <a:blipFill>
                <a:blip r:embed="rId6"/>
                <a:stretch>
                  <a:fillRect l="-1096" t="-4659" r="-1068"/>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2498110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08E2D2-1445-3AC2-A148-8D77EC604D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BA69A-0549-2EA8-328E-057505ABB0DD}"/>
              </a:ext>
            </a:extLst>
          </p:cNvPr>
          <p:cNvSpPr>
            <a:spLocks noGrp="1"/>
          </p:cNvSpPr>
          <p:nvPr>
            <p:ph type="sldNum" sz="quarter" idx="2"/>
          </p:nvPr>
        </p:nvSpPr>
        <p:spPr/>
        <p:txBody>
          <a:bodyPr/>
          <a:lstStyle/>
          <a:p>
            <a:fld id="{86CB4B4D-7CA3-9044-876B-883B54F8677D}" type="slidenum">
              <a:rPr lang="en-US" smtClean="0"/>
              <a:t>36</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C60158-4CCD-306E-546F-78D2F44358B5}"/>
                  </a:ext>
                </a:extLst>
              </p:cNvPr>
              <p:cNvSpPr txBox="1"/>
              <p:nvPr/>
            </p:nvSpPr>
            <p:spPr>
              <a:xfrm>
                <a:off x="7823550" y="5069554"/>
                <a:ext cx="12307328" cy="4127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a:lnSpc>
                    <a:spcPct val="100000"/>
                  </a:lnSpc>
                </a:pPr>
                <a:r>
                  <a:rPr kumimoji="0" lang="en-US" sz="5400" b="1" i="1" u="none" strike="noStrike" cap="none" spc="0" normalizeH="0" baseline="0" dirty="0">
                    <a:ln>
                      <a:noFill/>
                    </a:ln>
                    <a:solidFill>
                      <a:schemeClr val="tx1"/>
                    </a:solidFill>
                    <a:effectLst/>
                    <a:uFillTx/>
                    <a:sym typeface="Muli Regular"/>
                  </a:rPr>
                  <a:t>Matrix form:</a:t>
                </a:r>
                <a:br>
                  <a:rPr kumimoji="0" lang="en-US" sz="5400" b="1" i="1" u="none" strike="noStrike" cap="none" spc="0" normalizeH="0" baseline="0" dirty="0">
                    <a:ln>
                      <a:noFill/>
                    </a:ln>
                    <a:solidFill>
                      <a:schemeClr val="tx1"/>
                    </a:solidFill>
                    <a:effectLst/>
                    <a:uFillTx/>
                    <a:sym typeface="Muli Regular"/>
                  </a:rPr>
                </a:br>
                <a14:m>
                  <m:oMathPara xmlns:m="http://schemas.openxmlformats.org/officeDocument/2006/math">
                    <m:oMathParaPr>
                      <m:jc m:val="centerGroup"/>
                    </m:oMathParaPr>
                    <m:oMath xmlns:m="http://schemas.openxmlformats.org/officeDocument/2006/math">
                      <m:d>
                        <m:dPr>
                          <m:begChr m:val="["/>
                          <m:endChr m:val="]"/>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d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eqArr>
                            <m:eqArr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eqArrPr>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𝐂</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1</m:t>
                                  </m:r>
                                </m:sub>
                              </m:sSub>
                            </m:e>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𝐂</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2</m:t>
                                  </m:r>
                                </m:sub>
                              </m:sSub>
                            </m:e>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𝑪</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𝟑</m:t>
                                  </m:r>
                                </m:sub>
                              </m:sSub>
                            </m:e>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𝑪</m:t>
                                  </m:r>
                                </m:e>
                                <m:sub>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𝟒</m:t>
                                  </m:r>
                                </m:sub>
                              </m:sSub>
                            </m:e>
                          </m:eqAr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e>
                      </m:d>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d>
                        <m:dPr>
                          <m:begChr m:val="["/>
                          <m:endChr m:val="]"/>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d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m>
                            <m:mPr>
                              <m:mcs>
                                <m:mc>
                                  <m:mcPr>
                                    <m:count m:val="3"/>
                                    <m:mcJc m:val="center"/>
                                  </m:mcPr>
                                </m:mc>
                              </m:mcs>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mPr>
                            <m:mr>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m:rPr>
                                        <m:brk m:alnAt="7"/>
                                      </m:rP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𝐑</m:t>
                                    </m:r>
                                  </m:e>
                                  <m:sub>
                                    <m:r>
                                      <m:rPr>
                                        <m:brk m:alnAt="7"/>
                                      </m:rP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𝟏</m:t>
                                    </m: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𝟏</m:t>
                                    </m:r>
                                  </m:sub>
                                </m:sSub>
                              </m:e>
                              <m:e>
                                <m: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m:t>
                                </m:r>
                              </m:e>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𝟏</m:t>
                                    </m: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r>
                                      <m:rPr>
                                        <m:sty m:val="p"/>
                                      </m:r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j</m:t>
                                    </m:r>
                                  </m:sub>
                                </m:sSub>
                              </m:e>
                            </m:mr>
                            <m:m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e>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e>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e>
                            </m:mr>
                            <m:mr>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4,</m:t>
                                    </m:r>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𝟏</m:t>
                                    </m:r>
                                  </m:sub>
                                </m:sSub>
                              </m:e>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m:t>
                                </m:r>
                              </m:e>
                              <m:e>
                                <m:sSub>
                                  <m:sSubPr>
                                    <m:ctrl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ctrlPr>
                                  </m:sSubPr>
                                  <m:e>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𝐑</m:t>
                                    </m:r>
                                  </m:e>
                                  <m:sub>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4,</m:t>
                                    </m:r>
                                    <m:r>
                                      <m:rPr>
                                        <m:sty m:val="p"/>
                                      </m:rPr>
                                      <a:rPr kumimoji="0" lang="en-US" sz="5400" b="1" i="1" u="none" strike="noStrike" cap="none" spc="0" normalizeH="0" baseline="0" smtClean="0">
                                        <a:ln>
                                          <a:noFill/>
                                        </a:ln>
                                        <a:solidFill>
                                          <a:schemeClr val="tx1"/>
                                        </a:solidFill>
                                        <a:effectLst/>
                                        <a:uFillTx/>
                                        <a:latin typeface="Cambria Math" panose="02040503050406030204" pitchFamily="18" charset="0"/>
                                        <a:sym typeface="Muli Regular"/>
                                      </a:rPr>
                                      <m:t>j</m:t>
                                    </m:r>
                                  </m:sub>
                                </m:sSub>
                              </m:e>
                            </m:mr>
                          </m:m>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e>
                      </m:d>
                      <m:r>
                        <a:rPr kumimoji="0" lang="en-US" sz="5400" b="1" i="0" u="none" strike="noStrike" cap="none" spc="0" normalizeH="0" baseline="0" smtClean="0">
                          <a:ln>
                            <a:noFill/>
                          </a:ln>
                          <a:solidFill>
                            <a:schemeClr val="tx1"/>
                          </a:solidFill>
                          <a:effectLst/>
                          <a:uFillTx/>
                          <a:latin typeface="Cambria Math" panose="02040503050406030204" pitchFamily="18" charset="0"/>
                          <a:sym typeface="Muli Regular"/>
                        </a:rPr>
                        <m:t>  </m:t>
                      </m:r>
                      <m:d>
                        <m:dPr>
                          <m:begChr m:val="["/>
                          <m:endChr m:val="]"/>
                          <m:ctrlPr>
                            <a:rPr lang="en-US" sz="5400" b="1" i="1">
                              <a:solidFill>
                                <a:schemeClr val="tx1"/>
                              </a:solidFill>
                              <a:latin typeface="Cambria Math" panose="02040503050406030204" pitchFamily="18" charset="0"/>
                            </a:rPr>
                          </m:ctrlPr>
                        </m:dPr>
                        <m:e>
                          <m:r>
                            <a:rPr lang="en-US" sz="5400" b="1" i="0" smtClean="0">
                              <a:solidFill>
                                <a:schemeClr val="tx1"/>
                              </a:solidFill>
                              <a:latin typeface="Cambria Math" panose="02040503050406030204" pitchFamily="18" charset="0"/>
                            </a:rPr>
                            <m:t> </m:t>
                          </m:r>
                          <m:eqArr>
                            <m:eqArrPr>
                              <m:ctrlPr>
                                <a:rPr lang="en-US" sz="5400" b="1" i="1">
                                  <a:solidFill>
                                    <a:schemeClr val="tx1"/>
                                  </a:solidFill>
                                  <a:latin typeface="Cambria Math" panose="02040503050406030204" pitchFamily="18" charset="0"/>
                                </a:rPr>
                              </m:ctrlPr>
                            </m:eqArrPr>
                            <m:e>
                              <m:sSub>
                                <m:sSubPr>
                                  <m:ctrlPr>
                                    <a:rPr lang="en-US" sz="5400" b="1" i="1" smtClean="0">
                                      <a:solidFill>
                                        <a:schemeClr val="tx1"/>
                                      </a:solidFill>
                                      <a:latin typeface="Cambria Math" panose="02040503050406030204" pitchFamily="18" charset="0"/>
                                    </a:rPr>
                                  </m:ctrlPr>
                                </m:sSubPr>
                                <m:e>
                                  <m:r>
                                    <a:rPr lang="en-US" sz="5400" b="1" i="1" smtClean="0">
                                      <a:solidFill>
                                        <a:schemeClr val="tx1"/>
                                      </a:solidFill>
                                      <a:latin typeface="Cambria Math" panose="02040503050406030204" pitchFamily="18" charset="0"/>
                                    </a:rPr>
                                    <m:t>𝝓</m:t>
                                  </m:r>
                                </m:e>
                                <m:sub>
                                  <m:r>
                                    <a:rPr lang="en-US" sz="5400" b="1" i="0">
                                      <a:solidFill>
                                        <a:schemeClr val="tx1"/>
                                      </a:solidFill>
                                      <a:latin typeface="Cambria Math" panose="02040503050406030204" pitchFamily="18" charset="0"/>
                                    </a:rPr>
                                    <m:t>𝟏</m:t>
                                  </m:r>
                                </m:sub>
                              </m:sSub>
                            </m:e>
                            <m:e>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𝝓</m:t>
                                  </m:r>
                                </m:e>
                                <m:sub>
                                  <m:r>
                                    <a:rPr lang="en-US" sz="5400" b="1" i="0">
                                      <a:solidFill>
                                        <a:schemeClr val="tx1"/>
                                      </a:solidFill>
                                      <a:latin typeface="Cambria Math" panose="02040503050406030204" pitchFamily="18" charset="0"/>
                                    </a:rPr>
                                    <m:t>𝟐</m:t>
                                  </m:r>
                                </m:sub>
                              </m:sSub>
                            </m:e>
                            <m:e>
                              <m:r>
                                <a:rPr lang="en-US" sz="5400" b="1" i="1" smtClean="0">
                                  <a:solidFill>
                                    <a:schemeClr val="tx1"/>
                                  </a:solidFill>
                                  <a:latin typeface="Cambria Math" panose="02040503050406030204" pitchFamily="18" charset="0"/>
                                </a:rPr>
                                <m:t>⋮</m:t>
                              </m:r>
                            </m:e>
                            <m:e>
                              <m:sSub>
                                <m:sSubPr>
                                  <m:ctrlPr>
                                    <a:rPr lang="en-US" sz="5400" b="1" i="1">
                                      <a:solidFill>
                                        <a:schemeClr val="tx1"/>
                                      </a:solidFill>
                                      <a:latin typeface="Cambria Math" panose="02040503050406030204" pitchFamily="18" charset="0"/>
                                    </a:rPr>
                                  </m:ctrlPr>
                                </m:sSubPr>
                                <m:e>
                                  <m:r>
                                    <a:rPr lang="en-US" sz="5400" b="1" i="1">
                                      <a:solidFill>
                                        <a:schemeClr val="tx1"/>
                                      </a:solidFill>
                                      <a:latin typeface="Cambria Math" panose="02040503050406030204" pitchFamily="18" charset="0"/>
                                    </a:rPr>
                                    <m:t>𝝓</m:t>
                                  </m:r>
                                </m:e>
                                <m:sub>
                                  <m:r>
                                    <m:rPr>
                                      <m:sty m:val="p"/>
                                    </m:rPr>
                                    <a:rPr lang="en-US" sz="5400" b="1" i="1" smtClean="0">
                                      <a:solidFill>
                                        <a:schemeClr val="tx1"/>
                                      </a:solidFill>
                                      <a:latin typeface="Cambria Math" panose="02040503050406030204" pitchFamily="18" charset="0"/>
                                    </a:rPr>
                                    <m:t>j</m:t>
                                  </m:r>
                                </m:sub>
                              </m:sSub>
                            </m:e>
                          </m:eqArr>
                          <m:r>
                            <a:rPr lang="en-US" sz="5400" b="1" i="0" smtClean="0">
                              <a:solidFill>
                                <a:schemeClr val="tx1"/>
                              </a:solidFill>
                              <a:latin typeface="Cambria Math" panose="02040503050406030204" pitchFamily="18" charset="0"/>
                            </a:rPr>
                            <m:t> </m:t>
                          </m:r>
                        </m:e>
                      </m:d>
                      <m:r>
                        <a:rPr lang="en-US" sz="5400" b="1" i="0">
                          <a:solidFill>
                            <a:schemeClr val="tx1"/>
                          </a:solidFill>
                          <a:latin typeface="Cambria Math" panose="02040503050406030204" pitchFamily="18" charset="0"/>
                        </a:rPr>
                        <m:t> </m:t>
                      </m:r>
                    </m:oMath>
                  </m:oMathPara>
                </a14:m>
                <a:endParaRPr lang="en-US" sz="5400" b="1" dirty="0">
                  <a:solidFill>
                    <a:schemeClr val="tx1"/>
                  </a:solidFill>
                </a:endParaRPr>
              </a:p>
            </p:txBody>
          </p:sp>
        </mc:Choice>
        <mc:Fallback xmlns="">
          <p:sp>
            <p:nvSpPr>
              <p:cNvPr id="7" name="TextBox 6">
                <a:extLst>
                  <a:ext uri="{FF2B5EF4-FFF2-40B4-BE49-F238E27FC236}">
                    <a16:creationId xmlns:a16="http://schemas.microsoft.com/office/drawing/2014/main" id="{68C60158-4CCD-306E-546F-78D2F44358B5}"/>
                  </a:ext>
                </a:extLst>
              </p:cNvPr>
              <p:cNvSpPr txBox="1">
                <a:spLocks noRot="1" noChangeAspect="1" noMove="1" noResize="1" noEditPoints="1" noAdjustHandles="1" noChangeArrowheads="1" noChangeShapeType="1" noTextEdit="1"/>
              </p:cNvSpPr>
              <p:nvPr/>
            </p:nvSpPr>
            <p:spPr>
              <a:xfrm>
                <a:off x="7823550" y="5069554"/>
                <a:ext cx="12307328" cy="4127284"/>
              </a:xfrm>
              <a:prstGeom prst="rect">
                <a:avLst/>
              </a:prstGeom>
              <a:blipFill>
                <a:blip r:embed="rId5"/>
                <a:stretch>
                  <a:fillRect t="-4874"/>
                </a:stretch>
              </a:blipFill>
              <a:ln w="12700" cap="flat">
                <a:noFill/>
                <a:miter lim="400000"/>
              </a:ln>
              <a:effectLst/>
            </p:spPr>
            <p:txBody>
              <a:bodyPr/>
              <a:lstStyle/>
              <a:p>
                <a:r>
                  <a:rPr lang="en-US">
                    <a:noFill/>
                  </a:rPr>
                  <a:t> </a:t>
                </a:r>
              </a:p>
            </p:txBody>
          </p:sp>
        </mc:Fallback>
      </mc:AlternateContent>
      <p:sp>
        <p:nvSpPr>
          <p:cNvPr id="4" name="Title 2">
            <a:extLst>
              <a:ext uri="{FF2B5EF4-FFF2-40B4-BE49-F238E27FC236}">
                <a16:creationId xmlns:a16="http://schemas.microsoft.com/office/drawing/2014/main" id="{AC632CE0-BC8B-7259-88DB-C2355350D1BB}"/>
              </a:ext>
            </a:extLst>
          </p:cNvPr>
          <p:cNvSpPr txBox="1">
            <a:spLocks/>
          </p:cNvSpPr>
          <p:nvPr/>
        </p:nvSpPr>
        <p:spPr>
          <a:xfrm>
            <a:off x="1048816" y="138403"/>
            <a:ext cx="21765729"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000" b="1" dirty="0">
                <a:solidFill>
                  <a:schemeClr val="accent1">
                    <a:lumMod val="75000"/>
                  </a:schemeClr>
                </a:solidFill>
              </a:rPr>
              <a:t>Inverse problem: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760A919-95ED-3B69-B15A-836219A0F7EC}"/>
                  </a:ext>
                </a:extLst>
              </p:cNvPr>
              <p:cNvSpPr txBox="1"/>
              <p:nvPr/>
            </p:nvSpPr>
            <p:spPr>
              <a:xfrm>
                <a:off x="1474645" y="2227150"/>
                <a:ext cx="21693439" cy="17003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ea typeface="Muli Regular"/>
                    <a:cs typeface="Muli Regular"/>
                    <a:sym typeface="Muli Regular"/>
                  </a:rPr>
                  <a:t>Assuming each neutron events are independent </a:t>
                </a:r>
                <a:r>
                  <a:rPr lang="en-US" sz="4400" dirty="0"/>
                  <a:t>from</a:t>
                </a:r>
                <a:r>
                  <a:rPr kumimoji="0" lang="en-US" sz="4400" b="0" i="0" u="none" strike="noStrike" cap="none" spc="0" normalizeH="0" baseline="0" dirty="0">
                    <a:ln>
                      <a:noFill/>
                    </a:ln>
                    <a:solidFill>
                      <a:srgbClr val="000000"/>
                    </a:solidFill>
                    <a:effectLst/>
                    <a:uFillTx/>
                    <a:ea typeface="Muli Regular"/>
                    <a:cs typeface="Muli Regular"/>
                    <a:sym typeface="Muli Regular"/>
                  </a:rPr>
                  <a:t> one another, for </a:t>
                </a:r>
                <a:r>
                  <a:rPr lang="en-US" sz="4400" dirty="0"/>
                  <a:t>some</a:t>
                </a:r>
                <a:r>
                  <a:rPr kumimoji="0" lang="en-US" sz="4400" b="0" i="0" u="none" strike="noStrike" cap="none" spc="0" normalizeH="0" baseline="0" dirty="0">
                    <a:ln>
                      <a:noFill/>
                    </a:ln>
                    <a:solidFill>
                      <a:srgbClr val="000000"/>
                    </a:solidFill>
                    <a:effectLst/>
                    <a:uFillTx/>
                    <a:ea typeface="Muli Regular"/>
                    <a:cs typeface="Muli Regular"/>
                    <a:sym typeface="Muli Regular"/>
                  </a:rPr>
                  <a:t> moderator setup:</a:t>
                </a:r>
              </a:p>
              <a:p>
                <a:pPr marL="0" marR="0" indent="0" algn="ctr" defTabSz="821531" rtl="0" fontAlgn="auto" latinLnBrk="0" hangingPunct="0">
                  <a:lnSpc>
                    <a:spcPct val="12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𝐶</m:t>
                          </m:r>
                        </m:e>
                        <m: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𝑖</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𝑅</m:t>
                          </m:r>
                        </m:e>
                        <m:sub>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ij</m:t>
                          </m:r>
                        </m:sub>
                      </m:s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sSub>
                        <m:sSubPr>
                          <m:ctrl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ctrlPr>
                        </m:sSubPr>
                        <m:e>
                          <m:r>
                            <m:rPr>
                              <m:sty m:val="p"/>
                            </m:rP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ϕ</m:t>
                          </m:r>
                        </m:e>
                        <m:sub>
                          <m:r>
                            <a:rPr kumimoji="0" lang="en-US" sz="4400" b="0" i="1"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𝑗</m:t>
                          </m:r>
                        </m:sub>
                      </m:sSub>
                      <m:r>
                        <a:rPr kumimoji="0" lang="en-US" sz="4400" b="0" i="0" u="none" strike="noStrike" cap="none" spc="0" normalizeH="0" baseline="0" smtClean="0">
                          <a:ln>
                            <a:noFill/>
                          </a:ln>
                          <a:solidFill>
                            <a:srgbClr val="000000"/>
                          </a:solidFill>
                          <a:effectLst/>
                          <a:uFillTx/>
                          <a:latin typeface="Cambria Math" panose="02040503050406030204" pitchFamily="18" charset="0"/>
                          <a:ea typeface="Muli Regular"/>
                          <a:cs typeface="Muli Regular"/>
                          <a:sym typeface="Muli Regular"/>
                        </a:rPr>
                        <m:t>;  </m:t>
                      </m:r>
                      <m:r>
                        <m:rPr>
                          <m:sty m:val="p"/>
                        </m:rPr>
                        <a:rPr lang="en-US" sz="4400">
                          <a:latin typeface="Cambria Math" panose="02040503050406030204" pitchFamily="18" charset="0"/>
                        </a:rPr>
                        <m:t>where</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i</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moderation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bin</m:t>
                      </m:r>
                      <m:r>
                        <a:rPr lang="en-US" sz="4400" b="0" i="0" smtClean="0">
                          <a:latin typeface="Cambria Math" panose="02040503050406030204" pitchFamily="18" charset="0"/>
                        </a:rPr>
                        <m:t> </m:t>
                      </m:r>
                      <m:r>
                        <m:rPr>
                          <m:sty m:val="p"/>
                        </m:rPr>
                        <a:rPr lang="en-US" sz="4400" b="0" i="0" smtClean="0">
                          <a:latin typeface="Cambria Math" panose="02040503050406030204" pitchFamily="18" charset="0"/>
                        </a:rPr>
                        <m:t>and</m:t>
                      </m:r>
                      <m:r>
                        <a:rPr lang="en-US" sz="4400" b="0" i="0" smtClean="0">
                          <a:latin typeface="Cambria Math" panose="02040503050406030204" pitchFamily="18" charset="0"/>
                        </a:rPr>
                        <m:t>  </m:t>
                      </m:r>
                      <m:r>
                        <m:rPr>
                          <m:sty m:val="p"/>
                        </m:rPr>
                        <a:rPr lang="en-US" sz="4400">
                          <a:latin typeface="Cambria Math" panose="02040503050406030204" pitchFamily="18" charset="0"/>
                        </a:rPr>
                        <m:t>j</m:t>
                      </m:r>
                      <m:r>
                        <a:rPr lang="en-US" sz="4400">
                          <a:latin typeface="Cambria Math" panose="02040503050406030204" pitchFamily="18" charset="0"/>
                        </a:rPr>
                        <m:t>=</m:t>
                      </m:r>
                      <m:r>
                        <m:rPr>
                          <m:sty m:val="p"/>
                        </m:rPr>
                        <a:rPr lang="en-US" sz="4400">
                          <a:latin typeface="Cambria Math" panose="02040503050406030204" pitchFamily="18" charset="0"/>
                        </a:rPr>
                        <m:t>energy</m:t>
                      </m:r>
                      <m:r>
                        <a:rPr lang="en-US" sz="4400">
                          <a:latin typeface="Cambria Math" panose="02040503050406030204" pitchFamily="18" charset="0"/>
                        </a:rPr>
                        <m:t> </m:t>
                      </m:r>
                      <m:r>
                        <m:rPr>
                          <m:sty m:val="p"/>
                        </m:rPr>
                        <a:rPr lang="en-US" sz="4400">
                          <a:latin typeface="Cambria Math" panose="02040503050406030204" pitchFamily="18" charset="0"/>
                        </a:rPr>
                        <m:t>bin</m:t>
                      </m:r>
                    </m:oMath>
                  </m:oMathPara>
                </a14:m>
                <a:endParaRPr kumimoji="0" lang="en-US" sz="4400" b="0" i="0" u="none" strike="noStrike" cap="none" spc="0" normalizeH="0" baseline="0" dirty="0">
                  <a:ln>
                    <a:noFill/>
                  </a:ln>
                  <a:solidFill>
                    <a:srgbClr val="000000"/>
                  </a:solidFill>
                  <a:effectLst/>
                  <a:uFillTx/>
                  <a:ea typeface="Muli Regular"/>
                  <a:cs typeface="Muli Regular"/>
                  <a:sym typeface="Muli Regular"/>
                </a:endParaRPr>
              </a:p>
            </p:txBody>
          </p:sp>
        </mc:Choice>
        <mc:Fallback>
          <p:sp>
            <p:nvSpPr>
              <p:cNvPr id="6" name="TextBox 5">
                <a:extLst>
                  <a:ext uri="{FF2B5EF4-FFF2-40B4-BE49-F238E27FC236}">
                    <a16:creationId xmlns:a16="http://schemas.microsoft.com/office/drawing/2014/main" id="{2760A919-95ED-3B69-B15A-836219A0F7EC}"/>
                  </a:ext>
                </a:extLst>
              </p:cNvPr>
              <p:cNvSpPr txBox="1">
                <a:spLocks noRot="1" noChangeAspect="1" noMove="1" noResize="1" noEditPoints="1" noAdjustHandles="1" noChangeArrowheads="1" noChangeShapeType="1" noTextEdit="1"/>
              </p:cNvSpPr>
              <p:nvPr/>
            </p:nvSpPr>
            <p:spPr>
              <a:xfrm>
                <a:off x="1474645" y="2227150"/>
                <a:ext cx="21693439" cy="1700337"/>
              </a:xfrm>
              <a:prstGeom prst="rect">
                <a:avLst/>
              </a:prstGeom>
              <a:blipFill>
                <a:blip r:embed="rId6"/>
                <a:stretch>
                  <a:fillRect l="-1096" t="-4659" r="-1068"/>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3452237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7CA1B14E-35DE-A8C2-9429-7D428B41DA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6B5CA-3D04-90AF-EEA2-A46A88692E34}"/>
              </a:ext>
            </a:extLst>
          </p:cNvPr>
          <p:cNvSpPr>
            <a:spLocks noGrp="1"/>
          </p:cNvSpPr>
          <p:nvPr>
            <p:ph type="sldNum" sz="quarter" idx="2"/>
          </p:nvPr>
        </p:nvSpPr>
        <p:spPr/>
        <p:txBody>
          <a:bodyPr/>
          <a:lstStyle/>
          <a:p>
            <a:fld id="{86CB4B4D-7CA3-9044-876B-883B54F8677D}" type="slidenum">
              <a:rPr lang="en-US" smtClean="0"/>
              <a:t>37</a:t>
            </a:fld>
            <a:endParaRPr lang="en-US" dirty="0"/>
          </a:p>
        </p:txBody>
      </p:sp>
      <p:sp>
        <p:nvSpPr>
          <p:cNvPr id="8" name="Title 2">
            <a:extLst>
              <a:ext uri="{FF2B5EF4-FFF2-40B4-BE49-F238E27FC236}">
                <a16:creationId xmlns:a16="http://schemas.microsoft.com/office/drawing/2014/main" id="{ADD1D9E1-05A0-BA29-045B-E17853495DE4}"/>
              </a:ext>
            </a:extLst>
          </p:cNvPr>
          <p:cNvSpPr txBox="1">
            <a:spLocks/>
          </p:cNvSpPr>
          <p:nvPr/>
        </p:nvSpPr>
        <p:spPr>
          <a:xfrm>
            <a:off x="0" y="68495"/>
            <a:ext cx="24603075" cy="254476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8800" b="1" dirty="0">
                <a:solidFill>
                  <a:schemeClr val="accent1">
                    <a:lumMod val="75000"/>
                  </a:schemeClr>
                </a:solidFill>
              </a:rPr>
              <a:t>Results:</a:t>
            </a: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C7F4581E-6A4E-3D17-C20E-B0E797E24367}"/>
                  </a:ext>
                </a:extLst>
              </p:cNvPr>
              <p:cNvGraphicFramePr>
                <a:graphicFrameLocks noGrp="1"/>
              </p:cNvGraphicFramePr>
              <p:nvPr/>
            </p:nvGraphicFramePr>
            <p:xfrm>
              <a:off x="148854" y="2491138"/>
              <a:ext cx="23795667" cy="4099103"/>
            </p:xfrm>
            <a:graphic>
              <a:graphicData uri="http://schemas.openxmlformats.org/drawingml/2006/table">
                <a:tbl>
                  <a:tblPr/>
                  <a:tblGrid>
                    <a:gridCol w="2982930">
                      <a:extLst>
                        <a:ext uri="{9D8B030D-6E8A-4147-A177-3AD203B41FA5}">
                          <a16:colId xmlns:a16="http://schemas.microsoft.com/office/drawing/2014/main" val="1894290593"/>
                        </a:ext>
                      </a:extLst>
                    </a:gridCol>
                    <a:gridCol w="6779737">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5">
                      <a:extLst>
                        <a:ext uri="{9D8B030D-6E8A-4147-A177-3AD203B41FA5}">
                          <a16:colId xmlns:a16="http://schemas.microsoft.com/office/drawing/2014/main" val="941331674"/>
                        </a:ext>
                      </a:extLst>
                    </a:gridCol>
                    <a:gridCol w="4313487">
                      <a:extLst>
                        <a:ext uri="{9D8B030D-6E8A-4147-A177-3AD203B41FA5}">
                          <a16:colId xmlns:a16="http://schemas.microsoft.com/office/drawing/2014/main" val="2573812391"/>
                        </a:ext>
                      </a:extLst>
                    </a:gridCol>
                  </a:tblGrid>
                  <a:tr h="1521794">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Thermal</a:t>
                          </a:r>
                          <a:br>
                            <a:rPr lang="en-US" sz="3600" b="1" dirty="0">
                              <a:effectLst/>
                              <a:latin typeface="Google Sans Text"/>
                            </a:rPr>
                          </a:br>
                          <a:r>
                            <a:rPr lang="en-US" sz="3600" b="1" dirty="0">
                              <a:effectLst/>
                              <a:latin typeface="Google Sans Text"/>
                            </a:rPr>
                            <a:t> (10E−10 to 10E-7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Intermediate</a:t>
                          </a:r>
                          <a:br>
                            <a:rPr lang="en-US" sz="3600" b="1" dirty="0">
                              <a:effectLst/>
                              <a:latin typeface="Google Sans Text"/>
                            </a:rPr>
                          </a:br>
                          <a:r>
                            <a:rPr lang="en-US" sz="3600" b="1" dirty="0">
                              <a:effectLst/>
                              <a:latin typeface="Google Sans Text"/>
                            </a:rPr>
                            <a:t>(10E-7 to 0.1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Fast</a:t>
                          </a:r>
                          <a:br>
                            <a:rPr lang="en-US" sz="3600" b="1" dirty="0">
                              <a:effectLst/>
                              <a:latin typeface="Google Sans Text"/>
                            </a:rPr>
                          </a:br>
                          <a:r>
                            <a:rPr lang="en-US" sz="3600" b="1" dirty="0">
                              <a:effectLst/>
                              <a:latin typeface="Google Sans Text"/>
                            </a:rPr>
                            <a:t>(0.1 to 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Total Flux </a:t>
                          </a:r>
                          <a:br>
                            <a:rPr lang="en-US" sz="3600" b="1" dirty="0">
                              <a:effectLst/>
                              <a:latin typeface="Google Sans Text"/>
                            </a:rPr>
                          </a:br>
                          <a:r>
                            <a:rPr lang="en-US" sz="3600" b="1" dirty="0">
                              <a:effectLst/>
                              <a:latin typeface="Google Sans Text"/>
                            </a:rPr>
                            <a:t>(0–11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090024"/>
                      </a:ext>
                    </a:extLst>
                  </a:tr>
                  <a:tr h="1012143">
                    <a:tc>
                      <a:txBody>
                        <a:bodyPr/>
                        <a:lstStyle/>
                        <a:p>
                          <a:pPr algn="ctr">
                            <a:buNone/>
                          </a:pPr>
                          <a:r>
                            <a:rPr lang="en-US" sz="3600" b="1" dirty="0">
                              <a:effectLst/>
                              <a:latin typeface="Google Sans Text"/>
                            </a:rPr>
                            <a:t>Direct 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5.896</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a:effectLst/>
                              <a:latin typeface="Google Sans Text"/>
                            </a:rPr>
                            <a:t>11.571</a:t>
                          </a:r>
                          <a:endParaRPr lang="en-US" sz="360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19173">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2.550 </a:t>
                          </a:r>
                          <a:r>
                            <a:rPr lang="en-US" sz="3600" dirty="0"/>
                            <a:t>±</a:t>
                          </a:r>
                          <a:r>
                            <a:rPr lang="en-US" sz="3600" dirty="0">
                              <a:effectLst/>
                              <a:latin typeface="Google Sans Text"/>
                            </a:rPr>
                            <a:t> 0.158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5.899 </a:t>
                          </a:r>
                          <a:r>
                            <a:rPr lang="en-US" sz="3600" dirty="0"/>
                            <a:t>±</a:t>
                          </a:r>
                          <a:r>
                            <a:rPr lang="en-US" sz="3600" dirty="0">
                              <a:effectLst/>
                              <a:latin typeface="Google Sans Text"/>
                            </a:rPr>
                            <a:t> 0.313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3.121 </a:t>
                          </a:r>
                          <a:r>
                            <a:rPr lang="en-US" sz="3600" dirty="0"/>
                            <a:t>±</a:t>
                          </a:r>
                          <a:r>
                            <a:rPr lang="en-US" sz="3600" dirty="0">
                              <a:effectLst/>
                              <a:latin typeface="Google Sans Text"/>
                            </a:rPr>
                            <a:t> 0.153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11.570 </a:t>
                          </a:r>
                          <a:r>
                            <a:rPr lang="en-US" sz="3600" dirty="0"/>
                            <a:t>±</a:t>
                          </a:r>
                          <a:r>
                            <a:rPr lang="en-US" sz="3600" b="1" dirty="0">
                              <a:effectLst/>
                              <a:latin typeface="Google Sans Text"/>
                            </a:rPr>
                            <a:t> 0.383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564487">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2.553 </a:t>
                          </a:r>
                          <a:r>
                            <a:rPr lang="en-US" sz="3600" dirty="0"/>
                            <a:t>±</a:t>
                          </a:r>
                          <a:r>
                            <a:rPr lang="en-US" sz="3600" dirty="0">
                              <a:effectLst/>
                              <a:latin typeface="Google Sans Text"/>
                            </a:rPr>
                            <a:t> 0.158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5.890 </a:t>
                          </a:r>
                          <a:r>
                            <a:rPr lang="en-US" sz="3600" dirty="0"/>
                            <a:t>±</a:t>
                          </a:r>
                          <a:r>
                            <a:rPr lang="en-US" sz="3600" dirty="0">
                              <a:effectLst/>
                              <a:latin typeface="Google Sans Text"/>
                            </a:rPr>
                            <a:t> 0.309</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3.126 </a:t>
                          </a:r>
                          <a:r>
                            <a:rPr lang="en-US" sz="3600" dirty="0"/>
                            <a:t>±</a:t>
                          </a:r>
                          <a:r>
                            <a:rPr lang="en-US" sz="3600" dirty="0">
                              <a:effectLst/>
                              <a:latin typeface="Google Sans Text"/>
                            </a:rPr>
                            <a:t> 0.152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11.569 </a:t>
                          </a:r>
                          <a:r>
                            <a:rPr lang="en-US" sz="3600" dirty="0"/>
                            <a:t>±</a:t>
                          </a:r>
                          <a:r>
                            <a:rPr lang="en-US" sz="3600" b="1" dirty="0">
                              <a:effectLst/>
                              <a:latin typeface="Google Sans Text"/>
                            </a:rPr>
                            <a:t> 0.378</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Choice>
        <mc:Fallback>
          <p:graphicFrame>
            <p:nvGraphicFramePr>
              <p:cNvPr id="3" name="Table 2">
                <a:extLst>
                  <a:ext uri="{FF2B5EF4-FFF2-40B4-BE49-F238E27FC236}">
                    <a16:creationId xmlns:a16="http://schemas.microsoft.com/office/drawing/2014/main" id="{C7F4581E-6A4E-3D17-C20E-B0E797E24367}"/>
                  </a:ext>
                </a:extLst>
              </p:cNvPr>
              <p:cNvGraphicFramePr>
                <a:graphicFrameLocks noGrp="1"/>
              </p:cNvGraphicFramePr>
              <p:nvPr/>
            </p:nvGraphicFramePr>
            <p:xfrm>
              <a:off x="148854" y="2491138"/>
              <a:ext cx="23795667" cy="4099103"/>
            </p:xfrm>
            <a:graphic>
              <a:graphicData uri="http://schemas.openxmlformats.org/drawingml/2006/table">
                <a:tbl>
                  <a:tblPr/>
                  <a:tblGrid>
                    <a:gridCol w="2982930">
                      <a:extLst>
                        <a:ext uri="{9D8B030D-6E8A-4147-A177-3AD203B41FA5}">
                          <a16:colId xmlns:a16="http://schemas.microsoft.com/office/drawing/2014/main" val="1894290593"/>
                        </a:ext>
                      </a:extLst>
                    </a:gridCol>
                    <a:gridCol w="6779737">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5">
                      <a:extLst>
                        <a:ext uri="{9D8B030D-6E8A-4147-A177-3AD203B41FA5}">
                          <a16:colId xmlns:a16="http://schemas.microsoft.com/office/drawing/2014/main" val="941331674"/>
                        </a:ext>
                      </a:extLst>
                    </a:gridCol>
                    <a:gridCol w="4313487">
                      <a:extLst>
                        <a:ext uri="{9D8B030D-6E8A-4147-A177-3AD203B41FA5}">
                          <a16:colId xmlns:a16="http://schemas.microsoft.com/office/drawing/2014/main" val="2573812391"/>
                        </a:ext>
                      </a:extLst>
                    </a:gridCol>
                  </a:tblGrid>
                  <a:tr h="1716914">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4025" t="-6383" r="-207008"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2991" t="-6383" r="-163014"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45265" t="-6383" r="-98886" b="-153191"/>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51554" t="-6383" r="-282" b="-153191"/>
                          </a:stretch>
                        </a:blipFill>
                      </a:tcPr>
                    </a:tc>
                    <a:extLst>
                      <a:ext uri="{0D108BD9-81ED-4DB2-BD59-A6C34878D82A}">
                        <a16:rowId xmlns:a16="http://schemas.microsoft.com/office/drawing/2014/main" val="3944090024"/>
                      </a:ext>
                    </a:extLst>
                  </a:tr>
                  <a:tr h="1155828">
                    <a:tc>
                      <a:txBody>
                        <a:bodyPr/>
                        <a:lstStyle/>
                        <a:p>
                          <a:pPr algn="ctr">
                            <a:buNone/>
                          </a:pPr>
                          <a:r>
                            <a:rPr lang="en-US" sz="3600" b="1" dirty="0">
                              <a:effectLst/>
                              <a:latin typeface="Google Sans Text"/>
                            </a:rPr>
                            <a:t>Direct 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5.896</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a:effectLst/>
                              <a:latin typeface="Google Sans Text"/>
                            </a:rPr>
                            <a:t>11.571</a:t>
                          </a:r>
                          <a:endParaRPr lang="en-US" sz="360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19173">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2.550 </a:t>
                          </a:r>
                          <a:r>
                            <a:rPr lang="en-US" sz="3600" dirty="0"/>
                            <a:t>±</a:t>
                          </a:r>
                          <a:r>
                            <a:rPr lang="en-US" sz="3600" dirty="0">
                              <a:effectLst/>
                              <a:latin typeface="Google Sans Text"/>
                            </a:rPr>
                            <a:t> 0.158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5.899 </a:t>
                          </a:r>
                          <a:r>
                            <a:rPr lang="en-US" sz="3600" dirty="0"/>
                            <a:t>±</a:t>
                          </a:r>
                          <a:r>
                            <a:rPr lang="en-US" sz="3600" dirty="0">
                              <a:effectLst/>
                              <a:latin typeface="Google Sans Text"/>
                            </a:rPr>
                            <a:t> 0.313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3.121 </a:t>
                          </a:r>
                          <a:r>
                            <a:rPr lang="en-US" sz="3600" dirty="0"/>
                            <a:t>±</a:t>
                          </a:r>
                          <a:r>
                            <a:rPr lang="en-US" sz="3600" dirty="0">
                              <a:effectLst/>
                              <a:latin typeface="Google Sans Text"/>
                            </a:rPr>
                            <a:t> 0.153</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11.570 </a:t>
                          </a:r>
                          <a:r>
                            <a:rPr lang="en-US" sz="3600" dirty="0"/>
                            <a:t>±</a:t>
                          </a:r>
                          <a:r>
                            <a:rPr lang="en-US" sz="3600" b="1" dirty="0">
                              <a:effectLst/>
                              <a:latin typeface="Google Sans Text"/>
                            </a:rPr>
                            <a:t> 0.383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607188">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2.553 </a:t>
                          </a:r>
                          <a:r>
                            <a:rPr lang="en-US" sz="3600" dirty="0"/>
                            <a:t>±</a:t>
                          </a:r>
                          <a:r>
                            <a:rPr lang="en-US" sz="3600" dirty="0">
                              <a:effectLst/>
                              <a:latin typeface="Google Sans Text"/>
                            </a:rPr>
                            <a:t> 0.158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5.890 </a:t>
                          </a:r>
                          <a:r>
                            <a:rPr lang="en-US" sz="3600" dirty="0"/>
                            <a:t>±</a:t>
                          </a:r>
                          <a:r>
                            <a:rPr lang="en-US" sz="3600" dirty="0">
                              <a:effectLst/>
                              <a:latin typeface="Google Sans Text"/>
                            </a:rPr>
                            <a:t> 0.309</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3.126 </a:t>
                          </a:r>
                          <a:r>
                            <a:rPr lang="en-US" sz="3600" dirty="0"/>
                            <a:t>±</a:t>
                          </a:r>
                          <a:r>
                            <a:rPr lang="en-US" sz="3600" dirty="0">
                              <a:effectLst/>
                              <a:latin typeface="Google Sans Text"/>
                            </a:rPr>
                            <a:t> 0.152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11.569 </a:t>
                          </a:r>
                          <a:r>
                            <a:rPr lang="en-US" sz="3600" dirty="0"/>
                            <a:t>±</a:t>
                          </a:r>
                          <a:r>
                            <a:rPr lang="en-US" sz="3600" b="1" dirty="0">
                              <a:effectLst/>
                              <a:latin typeface="Google Sans Text"/>
                            </a:rPr>
                            <a:t> 0.378</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Fallback>
      </mc:AlternateContent>
      <p:sp>
        <p:nvSpPr>
          <p:cNvPr id="4" name="Rectangle 1">
            <a:extLst>
              <a:ext uri="{FF2B5EF4-FFF2-40B4-BE49-F238E27FC236}">
                <a16:creationId xmlns:a16="http://schemas.microsoft.com/office/drawing/2014/main" id="{00F89828-7FCB-17D1-138D-EA0FC43F0BED}"/>
              </a:ext>
            </a:extLst>
          </p:cNvPr>
          <p:cNvSpPr>
            <a:spLocks noChangeArrowheads="1"/>
          </p:cNvSpPr>
          <p:nvPr/>
        </p:nvSpPr>
        <p:spPr bwMode="auto">
          <a:xfrm>
            <a:off x="148853" y="1465905"/>
            <a:ext cx="2258355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Google Sans Text"/>
              </a:rPr>
              <a:t>Table 1: Configuration R6 Analysis (1", 3", Bare | Prior Weight| Condition Number: 5.65)</a:t>
            </a:r>
            <a:endParaRPr kumimoji="0" lang="en-US" altLang="en-US" sz="4400" b="1"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3321175-4FE0-B77D-A948-660395DC3FBF}"/>
              </a:ext>
            </a:extLst>
          </p:cNvPr>
          <p:cNvSpPr>
            <a:spLocks noChangeArrowheads="1"/>
          </p:cNvSpPr>
          <p:nvPr/>
        </p:nvSpPr>
        <p:spPr bwMode="auto">
          <a:xfrm>
            <a:off x="148854" y="12087335"/>
            <a:ext cx="2166280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Google Sans Text"/>
              </a:rPr>
              <a:t>Table 2: Configuration R5 Analysis (1", 2", Bare | Prior Weight |Condition Number: 6.71)</a:t>
            </a:r>
            <a:endParaRPr kumimoji="0" lang="en-US" altLang="en-US" sz="4400" b="1" i="0" u="none" strike="noStrike" cap="none" normalizeH="0" baseline="0" dirty="0">
              <a:ln>
                <a:noFill/>
              </a:ln>
              <a:solidFill>
                <a:schemeClr val="tx1"/>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A455FA26-E3FF-FC58-041A-C4FC44FDD8C9}"/>
                  </a:ext>
                </a:extLst>
              </p:cNvPr>
              <p:cNvGraphicFramePr>
                <a:graphicFrameLocks noGrp="1"/>
              </p:cNvGraphicFramePr>
              <p:nvPr/>
            </p:nvGraphicFramePr>
            <p:xfrm>
              <a:off x="148853" y="7740502"/>
              <a:ext cx="23795667" cy="4140202"/>
            </p:xfrm>
            <a:graphic>
              <a:graphicData uri="http://schemas.openxmlformats.org/drawingml/2006/table">
                <a:tbl>
                  <a:tblPr/>
                  <a:tblGrid>
                    <a:gridCol w="3699693">
                      <a:extLst>
                        <a:ext uri="{9D8B030D-6E8A-4147-A177-3AD203B41FA5}">
                          <a16:colId xmlns:a16="http://schemas.microsoft.com/office/drawing/2014/main" val="1894290593"/>
                        </a:ext>
                      </a:extLst>
                    </a:gridCol>
                    <a:gridCol w="6062975">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3">
                      <a:extLst>
                        <a:ext uri="{9D8B030D-6E8A-4147-A177-3AD203B41FA5}">
                          <a16:colId xmlns:a16="http://schemas.microsoft.com/office/drawing/2014/main" val="941331674"/>
                        </a:ext>
                      </a:extLst>
                    </a:gridCol>
                    <a:gridCol w="4313488">
                      <a:extLst>
                        <a:ext uri="{9D8B030D-6E8A-4147-A177-3AD203B41FA5}">
                          <a16:colId xmlns:a16="http://schemas.microsoft.com/office/drawing/2014/main" val="2573812391"/>
                        </a:ext>
                      </a:extLst>
                    </a:gridCol>
                  </a:tblGrid>
                  <a:tr h="1500041">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Thermal </a:t>
                          </a:r>
                          <a:br>
                            <a:rPr lang="en-US" sz="3600" b="1" dirty="0">
                              <a:effectLst/>
                              <a:latin typeface="Google Sans Text"/>
                            </a:rPr>
                          </a:br>
                          <a:r>
                            <a:rPr lang="en-US" sz="3600" b="1" dirty="0">
                              <a:effectLst/>
                              <a:latin typeface="Google Sans Text"/>
                            </a:rPr>
                            <a:t>(10E−10 to 10E-7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Intermediate</a:t>
                          </a:r>
                          <a:br>
                            <a:rPr lang="en-US" sz="3600" b="1" dirty="0">
                              <a:effectLst/>
                              <a:latin typeface="Google Sans Text"/>
                            </a:rPr>
                          </a:br>
                          <a:r>
                            <a:rPr lang="en-US" sz="3600" b="1" dirty="0">
                              <a:effectLst/>
                              <a:latin typeface="Google Sans Text"/>
                            </a:rPr>
                            <a:t>(10E-7 to 0.1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Fast</a:t>
                          </a:r>
                          <a:br>
                            <a:rPr lang="en-US" sz="3600" b="1" dirty="0">
                              <a:effectLst/>
                              <a:latin typeface="Google Sans Text"/>
                            </a:rPr>
                          </a:br>
                          <a:r>
                            <a:rPr lang="en-US" sz="3600" b="1" dirty="0">
                              <a:effectLst/>
                              <a:latin typeface="Google Sans Text"/>
                            </a:rPr>
                            <a:t>(0.1 to 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Total Flux </a:t>
                          </a:r>
                          <a:br>
                            <a:rPr lang="en-US" sz="3600" b="1" dirty="0">
                              <a:effectLst/>
                              <a:latin typeface="Google Sans Text"/>
                            </a:rPr>
                          </a:br>
                          <a:r>
                            <a:rPr lang="en-US" sz="3600" b="1" dirty="0">
                              <a:effectLst/>
                              <a:latin typeface="Google Sans Text"/>
                            </a:rPr>
                            <a:t>(0 –11 MeV)</a:t>
                          </a:r>
                          <a:br>
                            <a:rPr lang="en-US" sz="3600" b="1" dirty="0">
                              <a:effectLst/>
                              <a:latin typeface="Google Sans Text"/>
                            </a:rPr>
                          </a:b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𝟏𝟎</m:t>
                                    </m:r>
                                  </m:e>
                                  <m:sup>
                                    <m:r>
                                      <a:rPr lang="en-US" sz="3600" b="1" i="1" smtClean="0">
                                        <a:latin typeface="Cambria Math" panose="02040503050406030204" pitchFamily="18" charset="0"/>
                                      </a:rPr>
                                      <m:t>−</m:t>
                                    </m:r>
                                    <m:r>
                                      <a:rPr lang="en-US" sz="3600" b="1" i="1" smtClean="0">
                                        <a:latin typeface="Cambria Math" panose="02040503050406030204" pitchFamily="18" charset="0"/>
                                      </a:rPr>
                                      <m:t>𝟔</m:t>
                                    </m:r>
                                  </m:sup>
                                </m:sSup>
                                <m:r>
                                  <a:rPr lang="en-US" sz="3600" b="1" i="1" smtClean="0">
                                    <a:latin typeface="Cambria Math" panose="02040503050406030204" pitchFamily="18" charset="0"/>
                                  </a:rPr>
                                  <m:t>𝒏</m:t>
                                </m:r>
                                <m:r>
                                  <a:rPr lang="en-US" sz="3600" b="1" i="1" smtClean="0">
                                    <a:latin typeface="Cambria Math" panose="02040503050406030204" pitchFamily="18" charset="0"/>
                                  </a:rPr>
                                  <m:t> </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𝒄𝒎</m:t>
                                    </m:r>
                                  </m:e>
                                  <m:sup>
                                    <m:r>
                                      <a:rPr lang="en-US" sz="3600" b="1" i="1" smtClean="0">
                                        <a:latin typeface="Cambria Math" panose="02040503050406030204" pitchFamily="18" charset="0"/>
                                      </a:rPr>
                                      <m:t>−</m:t>
                                    </m:r>
                                    <m:r>
                                      <a:rPr lang="en-US" sz="3600" b="1" i="1" smtClean="0">
                                        <a:latin typeface="Cambria Math" panose="02040503050406030204" pitchFamily="18" charset="0"/>
                                      </a:rPr>
                                      <m:t>𝟐</m:t>
                                    </m:r>
                                  </m:sup>
                                </m:sSup>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𝒔</m:t>
                                    </m:r>
                                  </m:e>
                                  <m:sup>
                                    <m:r>
                                      <a:rPr lang="en-US" sz="3600" b="1" i="1" smtClean="0">
                                        <a:latin typeface="Cambria Math" panose="02040503050406030204" pitchFamily="18" charset="0"/>
                                      </a:rPr>
                                      <m:t>−</m:t>
                                    </m:r>
                                    <m:r>
                                      <a:rPr lang="en-US" sz="3600" b="1" i="1" smtClean="0">
                                        <a:latin typeface="Cambria Math" panose="02040503050406030204" pitchFamily="18" charset="0"/>
                                      </a:rPr>
                                      <m:t>𝟏</m:t>
                                    </m:r>
                                  </m:sup>
                                </m:sSup>
                              </m:oMath>
                            </m:oMathPara>
                          </a14:m>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090024"/>
                      </a:ext>
                    </a:extLst>
                  </a:tr>
                  <a:tr h="1000866">
                    <a:tc>
                      <a:txBody>
                        <a:bodyPr/>
                        <a:lstStyle/>
                        <a:p>
                          <a:pPr algn="ctr">
                            <a:buNone/>
                          </a:pPr>
                          <a:r>
                            <a:rPr lang="en-US" sz="3600" b="1" dirty="0">
                              <a:effectLst/>
                              <a:latin typeface="Google Sans Text"/>
                            </a:rPr>
                            <a:t>Direct </a:t>
                          </a:r>
                          <a:br>
                            <a:rPr lang="en-US" sz="3600" b="1" dirty="0">
                              <a:effectLst/>
                              <a:latin typeface="Google Sans Text"/>
                            </a:rPr>
                          </a:br>
                          <a:r>
                            <a:rPr lang="en-US" sz="3600" b="1" dirty="0">
                              <a:effectLst/>
                              <a:latin typeface="Google Sans Text"/>
                            </a:rPr>
                            <a:t>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dirty="0">
                              <a:effectLst/>
                              <a:latin typeface="Google Sans Text"/>
                            </a:rPr>
                            <a:t>5.822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1" dirty="0">
                              <a:effectLst/>
                              <a:latin typeface="Google Sans Text"/>
                            </a:rPr>
                            <a:t>11.646</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60272">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2.570 </a:t>
                          </a:r>
                          <a:r>
                            <a:rPr lang="en-US" sz="3600" dirty="0"/>
                            <a:t>±</a:t>
                          </a:r>
                          <a:r>
                            <a:rPr lang="en-US" sz="3600" dirty="0">
                              <a:effectLst/>
                              <a:latin typeface="Google Sans Text"/>
                            </a:rPr>
                            <a:t> 0.178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5.822 </a:t>
                          </a:r>
                          <a:r>
                            <a:rPr lang="en-US" sz="3600" dirty="0"/>
                            <a:t>±</a:t>
                          </a:r>
                          <a:r>
                            <a:rPr lang="en-US" sz="3600" dirty="0">
                              <a:effectLst/>
                              <a:latin typeface="Google Sans Text"/>
                            </a:rPr>
                            <a:t> 0.408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 </a:t>
                          </a:r>
                          <a:r>
                            <a:rPr lang="en-US" sz="3600" dirty="0"/>
                            <a:t>±</a:t>
                          </a:r>
                          <a:r>
                            <a:rPr lang="en-US" sz="3600" dirty="0">
                              <a:effectLst/>
                              <a:latin typeface="Google Sans Text"/>
                            </a:rPr>
                            <a:t> 0.322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11.644 </a:t>
                          </a:r>
                          <a:r>
                            <a:rPr lang="en-US" sz="3600" dirty="0"/>
                            <a:t>±</a:t>
                          </a:r>
                          <a:r>
                            <a:rPr lang="en-US" sz="3600" b="1" dirty="0">
                              <a:effectLst/>
                              <a:latin typeface="Google Sans Text"/>
                            </a:rPr>
                            <a:t> 0.549</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556418">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2.572 </a:t>
                          </a:r>
                          <a:r>
                            <a:rPr lang="en-US" sz="3600" dirty="0"/>
                            <a:t>±</a:t>
                          </a:r>
                          <a:r>
                            <a:rPr lang="en-US" sz="3600" dirty="0">
                              <a:effectLst/>
                              <a:latin typeface="Google Sans Text"/>
                            </a:rPr>
                            <a:t> 0.175</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5.820 </a:t>
                          </a:r>
                          <a:r>
                            <a:rPr lang="en-US" sz="3600" dirty="0"/>
                            <a:t>±</a:t>
                          </a:r>
                          <a:r>
                            <a:rPr lang="en-US" sz="3600" dirty="0">
                              <a:effectLst/>
                              <a:latin typeface="Google Sans Text"/>
                            </a:rPr>
                            <a:t> 0.404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 </a:t>
                          </a:r>
                          <a:r>
                            <a:rPr lang="en-US" sz="3600" dirty="0"/>
                            <a:t>±</a:t>
                          </a:r>
                          <a:r>
                            <a:rPr lang="en-US" sz="3600" dirty="0">
                              <a:effectLst/>
                              <a:latin typeface="Google Sans Text"/>
                            </a:rPr>
                            <a:t> 0.318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11.645 </a:t>
                          </a:r>
                          <a:r>
                            <a:rPr lang="en-US" sz="3600" dirty="0"/>
                            <a:t>±</a:t>
                          </a:r>
                          <a:r>
                            <a:rPr lang="en-US" sz="3600" b="1" dirty="0">
                              <a:effectLst/>
                              <a:latin typeface="Google Sans Text"/>
                            </a:rPr>
                            <a:t> 0.543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Choice>
        <mc:Fallback>
          <p:graphicFrame>
            <p:nvGraphicFramePr>
              <p:cNvPr id="9" name="Table 8">
                <a:extLst>
                  <a:ext uri="{FF2B5EF4-FFF2-40B4-BE49-F238E27FC236}">
                    <a16:creationId xmlns:a16="http://schemas.microsoft.com/office/drawing/2014/main" id="{A455FA26-E3FF-FC58-041A-C4FC44FDD8C9}"/>
                  </a:ext>
                </a:extLst>
              </p:cNvPr>
              <p:cNvGraphicFramePr>
                <a:graphicFrameLocks noGrp="1"/>
              </p:cNvGraphicFramePr>
              <p:nvPr/>
            </p:nvGraphicFramePr>
            <p:xfrm>
              <a:off x="148853" y="7740502"/>
              <a:ext cx="23795667" cy="4140202"/>
            </p:xfrm>
            <a:graphic>
              <a:graphicData uri="http://schemas.openxmlformats.org/drawingml/2006/table">
                <a:tbl>
                  <a:tblPr/>
                  <a:tblGrid>
                    <a:gridCol w="3699693">
                      <a:extLst>
                        <a:ext uri="{9D8B030D-6E8A-4147-A177-3AD203B41FA5}">
                          <a16:colId xmlns:a16="http://schemas.microsoft.com/office/drawing/2014/main" val="1894290593"/>
                        </a:ext>
                      </a:extLst>
                    </a:gridCol>
                    <a:gridCol w="6062975">
                      <a:extLst>
                        <a:ext uri="{9D8B030D-6E8A-4147-A177-3AD203B41FA5}">
                          <a16:colId xmlns:a16="http://schemas.microsoft.com/office/drawing/2014/main" val="1260267217"/>
                        </a:ext>
                      </a:extLst>
                    </a:gridCol>
                    <a:gridCol w="5344168">
                      <a:extLst>
                        <a:ext uri="{9D8B030D-6E8A-4147-A177-3AD203B41FA5}">
                          <a16:colId xmlns:a16="http://schemas.microsoft.com/office/drawing/2014/main" val="3299772745"/>
                        </a:ext>
                      </a:extLst>
                    </a:gridCol>
                    <a:gridCol w="4375343">
                      <a:extLst>
                        <a:ext uri="{9D8B030D-6E8A-4147-A177-3AD203B41FA5}">
                          <a16:colId xmlns:a16="http://schemas.microsoft.com/office/drawing/2014/main" val="941331674"/>
                        </a:ext>
                      </a:extLst>
                    </a:gridCol>
                    <a:gridCol w="4313488">
                      <a:extLst>
                        <a:ext uri="{9D8B030D-6E8A-4147-A177-3AD203B41FA5}">
                          <a16:colId xmlns:a16="http://schemas.microsoft.com/office/drawing/2014/main" val="2573812391"/>
                        </a:ext>
                      </a:extLst>
                    </a:gridCol>
                  </a:tblGrid>
                  <a:tr h="1716914">
                    <a:tc>
                      <a:txBody>
                        <a:bodyPr/>
                        <a:lstStyle/>
                        <a:p>
                          <a:pPr algn="ctr">
                            <a:buNone/>
                          </a:pPr>
                          <a:r>
                            <a:rPr lang="en-US" sz="3600" b="1" dirty="0">
                              <a:effectLst/>
                              <a:latin typeface="Google Sans Text"/>
                            </a:rPr>
                            <a:t>Method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1106" t="-6028" r="-231558" b="-155674"/>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82991" t="-6028" r="-163014" b="-155674"/>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45265" t="-6028" r="-98886" b="-155674"/>
                          </a:stretch>
                        </a:blipFill>
                      </a:tcPr>
                    </a:tc>
                    <a:tc>
                      <a:txBody>
                        <a:bodyPr/>
                        <a:lstStyle/>
                        <a:p>
                          <a:endParaRPr lang="en-US"/>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51554" t="-6028" r="-282" b="-155674"/>
                          </a:stretch>
                        </a:blipFill>
                      </a:tcPr>
                    </a:tc>
                    <a:extLst>
                      <a:ext uri="{0D108BD9-81ED-4DB2-BD59-A6C34878D82A}">
                        <a16:rowId xmlns:a16="http://schemas.microsoft.com/office/drawing/2014/main" val="3944090024"/>
                      </a:ext>
                    </a:extLst>
                  </a:tr>
                  <a:tr h="1155828">
                    <a:tc>
                      <a:txBody>
                        <a:bodyPr/>
                        <a:lstStyle/>
                        <a:p>
                          <a:pPr algn="ctr">
                            <a:buNone/>
                          </a:pPr>
                          <a:r>
                            <a:rPr lang="en-US" sz="3600" b="1" dirty="0">
                              <a:effectLst/>
                              <a:latin typeface="Google Sans Text"/>
                            </a:rPr>
                            <a:t>Direct </a:t>
                          </a:r>
                          <a:br>
                            <a:rPr lang="en-US" sz="3600" b="1" dirty="0">
                              <a:effectLst/>
                              <a:latin typeface="Google Sans Text"/>
                            </a:rPr>
                          </a:br>
                          <a:r>
                            <a:rPr lang="en-US" sz="3600" b="1" dirty="0">
                              <a:effectLst/>
                              <a:latin typeface="Google Sans Text"/>
                            </a:rPr>
                            <a:t>Inversion</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2.571</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dirty="0">
                              <a:effectLst/>
                              <a:latin typeface="Google Sans Text"/>
                            </a:rPr>
                            <a:t>5.822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3600" b="1" dirty="0">
                              <a:effectLst/>
                              <a:latin typeface="Google Sans Text"/>
                            </a:rPr>
                            <a:t>11.646</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0352408"/>
                      </a:ext>
                    </a:extLst>
                  </a:tr>
                  <a:tr h="660272">
                    <a:tc>
                      <a:txBody>
                        <a:bodyPr/>
                        <a:lstStyle/>
                        <a:p>
                          <a:pPr algn="ctr">
                            <a:buNone/>
                          </a:pPr>
                          <a:r>
                            <a:rPr lang="en-US" sz="3600" b="1" dirty="0">
                              <a:effectLst/>
                              <a:latin typeface="Google Sans Text"/>
                            </a:rPr>
                            <a:t>LUD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2.570 </a:t>
                          </a:r>
                          <a:r>
                            <a:rPr lang="en-US" sz="3600" dirty="0"/>
                            <a:t>±</a:t>
                          </a:r>
                          <a:r>
                            <a:rPr lang="en-US" sz="3600" dirty="0">
                              <a:effectLst/>
                              <a:latin typeface="Google Sans Text"/>
                            </a:rPr>
                            <a:t> 0.178 </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5.822 </a:t>
                          </a:r>
                          <a:r>
                            <a:rPr lang="en-US" sz="3600" dirty="0"/>
                            <a:t>±</a:t>
                          </a:r>
                          <a:r>
                            <a:rPr lang="en-US" sz="3600" dirty="0">
                              <a:effectLst/>
                              <a:latin typeface="Google Sans Text"/>
                            </a:rPr>
                            <a:t> 0.408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 </a:t>
                          </a:r>
                          <a:r>
                            <a:rPr lang="en-US" sz="3600" dirty="0"/>
                            <a:t>±</a:t>
                          </a:r>
                          <a:r>
                            <a:rPr lang="en-US" sz="3600" dirty="0">
                              <a:effectLst/>
                              <a:latin typeface="Google Sans Text"/>
                            </a:rPr>
                            <a:t> 0.322</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11.644 </a:t>
                          </a:r>
                          <a:r>
                            <a:rPr lang="en-US" sz="3600" dirty="0"/>
                            <a:t>±</a:t>
                          </a:r>
                          <a:r>
                            <a:rPr lang="en-US" sz="3600" b="1" dirty="0">
                              <a:effectLst/>
                              <a:latin typeface="Google Sans Text"/>
                            </a:rPr>
                            <a:t> 0.549</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886216"/>
                      </a:ext>
                    </a:extLst>
                  </a:tr>
                  <a:tr h="607188">
                    <a:tc>
                      <a:txBody>
                        <a:bodyPr/>
                        <a:lstStyle/>
                        <a:p>
                          <a:pPr algn="ctr">
                            <a:buNone/>
                          </a:pPr>
                          <a:r>
                            <a:rPr lang="en-US" sz="3600" b="1" dirty="0">
                              <a:effectLst/>
                              <a:latin typeface="Google Sans Text"/>
                            </a:rPr>
                            <a:t>SVD </a:t>
                          </a:r>
                          <a:r>
                            <a:rPr lang="en-US" sz="3600" b="1" dirty="0"/>
                            <a:t>± MC</a:t>
                          </a:r>
                          <a:endParaRPr lang="en-US" sz="3600" b="1"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2.572 </a:t>
                          </a:r>
                          <a:r>
                            <a:rPr lang="en-US" sz="3600" dirty="0"/>
                            <a:t>±</a:t>
                          </a:r>
                          <a:r>
                            <a:rPr lang="en-US" sz="3600" dirty="0">
                              <a:effectLst/>
                              <a:latin typeface="Google Sans Text"/>
                            </a:rPr>
                            <a:t> 0.175</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5.820 </a:t>
                          </a:r>
                          <a:r>
                            <a:rPr lang="en-US" sz="3600" dirty="0"/>
                            <a:t>±</a:t>
                          </a:r>
                          <a:r>
                            <a:rPr lang="en-US" sz="3600" dirty="0">
                              <a:effectLst/>
                              <a:latin typeface="Google Sans Text"/>
                            </a:rPr>
                            <a:t> 0.404</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dirty="0">
                              <a:effectLst/>
                              <a:latin typeface="Google Sans Text"/>
                            </a:rPr>
                            <a:t>3.252 </a:t>
                          </a:r>
                          <a:r>
                            <a:rPr lang="en-US" sz="3600" dirty="0"/>
                            <a:t>±</a:t>
                          </a:r>
                          <a:r>
                            <a:rPr lang="en-US" sz="3600" dirty="0">
                              <a:effectLst/>
                              <a:latin typeface="Google Sans Text"/>
                            </a:rPr>
                            <a:t> 0.318</a:t>
                          </a: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3600" b="1" dirty="0">
                              <a:effectLst/>
                              <a:latin typeface="Google Sans Text"/>
                            </a:rPr>
                            <a:t>11.645 </a:t>
                          </a:r>
                          <a:r>
                            <a:rPr lang="en-US" sz="3600" dirty="0"/>
                            <a:t>±</a:t>
                          </a:r>
                          <a:r>
                            <a:rPr lang="en-US" sz="3600" b="1" dirty="0">
                              <a:effectLst/>
                              <a:latin typeface="Google Sans Text"/>
                            </a:rPr>
                            <a:t> 0.543</a:t>
                          </a:r>
                          <a:endParaRPr lang="en-US" sz="3600" dirty="0">
                            <a:effectLst/>
                            <a:latin typeface="Google Sans Text"/>
                          </a:endParaRPr>
                        </a:p>
                      </a:txBody>
                      <a:tcPr marL="58548" marR="58548" marT="29274" marB="292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493255"/>
                      </a:ext>
                    </a:extLst>
                  </a:tr>
                </a:tbl>
              </a:graphicData>
            </a:graphic>
          </p:graphicFrame>
        </mc:Fallback>
      </mc:AlternateContent>
    </p:spTree>
    <p:extLst>
      <p:ext uri="{BB962C8B-B14F-4D97-AF65-F5344CB8AC3E}">
        <p14:creationId xmlns:p14="http://schemas.microsoft.com/office/powerpoint/2010/main" val="45510743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0CE39D-413D-99BB-7024-8084D1864B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C2DDFA-D3D0-B362-FBC0-3E217825B497}"/>
              </a:ext>
            </a:extLst>
          </p:cNvPr>
          <p:cNvSpPr>
            <a:spLocks noGrp="1"/>
          </p:cNvSpPr>
          <p:nvPr>
            <p:ph type="sldNum" sz="quarter" idx="2"/>
          </p:nvPr>
        </p:nvSpPr>
        <p:spPr/>
        <p:txBody>
          <a:bodyPr/>
          <a:lstStyle/>
          <a:p>
            <a:fld id="{86CB4B4D-7CA3-9044-876B-883B54F8677D}" type="slidenum">
              <a:rPr lang="en-US" smtClean="0"/>
              <a:t>38</a:t>
            </a:fld>
            <a:endParaRPr lang="en-US" dirty="0"/>
          </a:p>
        </p:txBody>
      </p:sp>
      <p:sp>
        <p:nvSpPr>
          <p:cNvPr id="5" name="TextBox 4">
            <a:extLst>
              <a:ext uri="{FF2B5EF4-FFF2-40B4-BE49-F238E27FC236}">
                <a16:creationId xmlns:a16="http://schemas.microsoft.com/office/drawing/2014/main" id="{AA1B4634-0052-5DE5-8649-36D4E4B2D883}"/>
              </a:ext>
            </a:extLst>
          </p:cNvPr>
          <p:cNvSpPr txBox="1"/>
          <p:nvPr/>
        </p:nvSpPr>
        <p:spPr>
          <a:xfrm>
            <a:off x="8719633" y="12576251"/>
            <a:ext cx="5652836"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600" dirty="0">
                <a:solidFill>
                  <a:schemeClr val="tx1"/>
                </a:solidFill>
              </a:rPr>
              <a:t>Fig: Triple NCD response</a:t>
            </a:r>
            <a:endParaRPr kumimoji="0" lang="en-US" sz="36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7" name="Title 2">
            <a:extLst>
              <a:ext uri="{FF2B5EF4-FFF2-40B4-BE49-F238E27FC236}">
                <a16:creationId xmlns:a16="http://schemas.microsoft.com/office/drawing/2014/main" id="{A8542D76-1328-7225-1D6B-E9A19F84D2F8}"/>
              </a:ext>
            </a:extLst>
          </p:cNvPr>
          <p:cNvSpPr txBox="1">
            <a:spLocks/>
          </p:cNvSpPr>
          <p:nvPr/>
        </p:nvSpPr>
        <p:spPr>
          <a:xfrm>
            <a:off x="427354" y="330682"/>
            <a:ext cx="23529292" cy="254542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marL="0" marR="0" indent="0" algn="l" defTabSz="821531"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b="1" u="sng" dirty="0">
                <a:solidFill>
                  <a:schemeClr val="accent1">
                    <a:lumMod val="75000"/>
                  </a:schemeClr>
                </a:solidFill>
              </a:rPr>
              <a:t>Response plot across energies for four moderators:</a:t>
            </a:r>
            <a:br>
              <a:rPr lang="en-US" b="1" u="sng" dirty="0">
                <a:solidFill>
                  <a:schemeClr val="accent1">
                    <a:lumMod val="75000"/>
                  </a:schemeClr>
                </a:solidFill>
              </a:rPr>
            </a:br>
            <a:endParaRPr lang="en-US" b="1" u="sng" dirty="0">
              <a:solidFill>
                <a:schemeClr val="accent1">
                  <a:lumMod val="75000"/>
                </a:schemeClr>
              </a:solidFill>
            </a:endParaRPr>
          </a:p>
        </p:txBody>
      </p:sp>
      <p:pic>
        <p:nvPicPr>
          <p:cNvPr id="10" name="Picture 9" descr="A graph of energy and energy&#10;&#10;AI-generated content may be incorrect.">
            <a:extLst>
              <a:ext uri="{FF2B5EF4-FFF2-40B4-BE49-F238E27FC236}">
                <a16:creationId xmlns:a16="http://schemas.microsoft.com/office/drawing/2014/main" id="{6E8CD34B-42B5-9238-3CB2-4F224F05E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313" y="1854353"/>
            <a:ext cx="18271476" cy="10490046"/>
          </a:xfrm>
          <a:prstGeom prst="rect">
            <a:avLst/>
          </a:prstGeom>
          <a:ln>
            <a:solidFill>
              <a:schemeClr val="tx1"/>
            </a:solidFill>
          </a:ln>
        </p:spPr>
      </p:pic>
    </p:spTree>
    <p:extLst>
      <p:ext uri="{BB962C8B-B14F-4D97-AF65-F5344CB8AC3E}">
        <p14:creationId xmlns:p14="http://schemas.microsoft.com/office/powerpoint/2010/main" val="138605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1D44BCD-58DA-745E-AFBD-DF35DA8C6D38}"/>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4FA05FB7-F66B-D789-3170-5A2084FCEDAB}"/>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39</a:t>
            </a:fld>
            <a:endParaRPr/>
          </a:p>
        </p:txBody>
      </p:sp>
      <p:sp>
        <p:nvSpPr>
          <p:cNvPr id="139"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969363F3-7D1D-329F-77C5-482166C14378}"/>
              </a:ext>
            </a:extLst>
          </p:cNvPr>
          <p:cNvSpPr txBox="1">
            <a:spLocks noGrp="1"/>
          </p:cNvSpPr>
          <p:nvPr>
            <p:ph type="body" sz="quarter" idx="4294967295"/>
          </p:nvPr>
        </p:nvSpPr>
        <p:spPr>
          <a:xfrm>
            <a:off x="780568" y="2691383"/>
            <a:ext cx="23325137" cy="9525000"/>
          </a:xfrm>
          <a:prstGeom prst="rect">
            <a:avLst/>
          </a:prstGeom>
        </p:spPr>
        <p:txBody>
          <a:bodyPr/>
          <a:lstStyle/>
          <a:p>
            <a:pPr marL="0" indent="0">
              <a:lnSpc>
                <a:spcPct val="100000"/>
              </a:lnSpc>
              <a:buNone/>
            </a:pPr>
            <a:r>
              <a:rPr lang="en-US" b="1" dirty="0">
                <a:solidFill>
                  <a:schemeClr val="tx1"/>
                </a:solidFill>
              </a:rPr>
              <a:t>[1]</a:t>
            </a:r>
            <a:r>
              <a:rPr lang="en-US" dirty="0">
                <a:solidFill>
                  <a:schemeClr val="tx1"/>
                </a:solidFill>
              </a:rPr>
              <a:t>  Piscitelli, F., Mauri, G., Laloni, A. </a:t>
            </a:r>
            <a:r>
              <a:rPr lang="en-US" i="1" dirty="0">
                <a:solidFill>
                  <a:schemeClr val="tx1"/>
                </a:solidFill>
              </a:rPr>
              <a:t>et al.</a:t>
            </a:r>
            <a:r>
              <a:rPr lang="en-US" dirty="0">
                <a:solidFill>
                  <a:schemeClr val="tx1"/>
                </a:solidFill>
              </a:rPr>
              <a:t> Verification of He-3 proportional counters’ fast neutron sensitivity through a comparison with He-4 detectors. </a:t>
            </a:r>
            <a:r>
              <a:rPr lang="en-US" i="1" dirty="0">
                <a:solidFill>
                  <a:schemeClr val="tx1"/>
                </a:solidFill>
              </a:rPr>
              <a:t>Eur. Phys. J. Plus</a:t>
            </a:r>
            <a:r>
              <a:rPr lang="en-US" dirty="0">
                <a:solidFill>
                  <a:schemeClr val="tx1"/>
                </a:solidFill>
              </a:rPr>
              <a:t> </a:t>
            </a:r>
            <a:r>
              <a:rPr lang="en-US" b="1" dirty="0">
                <a:solidFill>
                  <a:schemeClr val="tx1"/>
                </a:solidFill>
              </a:rPr>
              <a:t>135</a:t>
            </a:r>
            <a:r>
              <a:rPr lang="en-US" dirty="0">
                <a:solidFill>
                  <a:schemeClr val="tx1"/>
                </a:solidFill>
              </a:rPr>
              <a:t>, 577 (2020). </a:t>
            </a:r>
            <a:r>
              <a:rPr lang="en-US" dirty="0">
                <a:solidFill>
                  <a:schemeClr val="tx1"/>
                </a:solidFill>
                <a:hlinkClick r:id="rId2">
                  <a:extLst>
                    <a:ext uri="{A12FA001-AC4F-418D-AE19-62706E023703}">
                      <ahyp:hlinkClr xmlns:ahyp="http://schemas.microsoft.com/office/drawing/2018/hyperlinkcolor" val="tx"/>
                    </a:ext>
                  </a:extLst>
                </a:hlinkClick>
              </a:rPr>
              <a:t>https://doi.org/10.1140/epjp/s13360-020-00600-8</a:t>
            </a:r>
            <a:endParaRPr lang="en-US" dirty="0">
              <a:solidFill>
                <a:schemeClr val="tx1"/>
              </a:solidFill>
            </a:endParaRPr>
          </a:p>
          <a:p>
            <a:pPr>
              <a:lnSpc>
                <a:spcPct val="100000"/>
              </a:lnSpc>
            </a:pPr>
            <a:endParaRPr lang="en-US" dirty="0">
              <a:solidFill>
                <a:schemeClr val="tx1"/>
              </a:solidFill>
            </a:endParaRPr>
          </a:p>
          <a:p>
            <a:pPr marL="0" indent="0">
              <a:buNone/>
            </a:pPr>
            <a:r>
              <a:rPr lang="en-US" b="1" dirty="0">
                <a:solidFill>
                  <a:schemeClr val="tx1"/>
                </a:solidFill>
              </a:rPr>
              <a:t>[2]</a:t>
            </a:r>
            <a:r>
              <a:rPr lang="en-US" dirty="0">
                <a:solidFill>
                  <a:schemeClr val="tx1"/>
                </a:solidFill>
              </a:rPr>
              <a:t> Peplowski, P. N., Yokley, Z. W., Liebel, M., Cheng, S., </a:t>
            </a:r>
            <a:r>
              <a:rPr lang="en-US" dirty="0" err="1">
                <a:solidFill>
                  <a:schemeClr val="tx1"/>
                </a:solidFill>
              </a:rPr>
              <a:t>Elphic</a:t>
            </a:r>
            <a:r>
              <a:rPr lang="en-US" dirty="0">
                <a:solidFill>
                  <a:schemeClr val="tx1"/>
                </a:solidFill>
              </a:rPr>
              <a:t>, R. C., </a:t>
            </a:r>
            <a:r>
              <a:rPr lang="en-US" dirty="0" err="1">
                <a:solidFill>
                  <a:schemeClr val="tx1"/>
                </a:solidFill>
              </a:rPr>
              <a:t>Hoogerheide</a:t>
            </a:r>
            <a:r>
              <a:rPr lang="en-US" dirty="0">
                <a:solidFill>
                  <a:schemeClr val="tx1"/>
                </a:solidFill>
              </a:rPr>
              <a:t>, S. F., Lawrence, D. J., &amp; Nico, J. S. (2020). </a:t>
            </a:r>
            <a:r>
              <a:rPr lang="en-US" i="1" dirty="0">
                <a:solidFill>
                  <a:schemeClr val="tx1"/>
                </a:solidFill>
              </a:rPr>
              <a:t>Position-dependent neutron detection efficiency loss in 3He gas proportional counters</a:t>
            </a:r>
            <a:r>
              <a:rPr lang="en-US" dirty="0">
                <a:solidFill>
                  <a:schemeClr val="tx1"/>
                </a:solidFill>
              </a:rPr>
              <a:t>. Nuclear Instruments and Methods in Physics Research Section A, 982, 164574. https://doi.org/10.1016/j.nima.2020.164574</a:t>
            </a:r>
            <a:br>
              <a:rPr lang="en-US" dirty="0">
                <a:solidFill>
                  <a:schemeClr val="tx1"/>
                </a:solidFill>
              </a:rPr>
            </a:br>
            <a:br>
              <a:rPr lang="en-US" dirty="0">
                <a:solidFill>
                  <a:schemeClr val="tx1"/>
                </a:solidFill>
              </a:rPr>
            </a:br>
            <a:r>
              <a:rPr lang="en-US" b="1" dirty="0">
                <a:solidFill>
                  <a:schemeClr val="tx1"/>
                </a:solidFill>
              </a:rPr>
              <a:t>[3]</a:t>
            </a:r>
            <a:r>
              <a:rPr lang="en-US" dirty="0">
                <a:solidFill>
                  <a:schemeClr val="tx1"/>
                </a:solidFill>
              </a:rPr>
              <a:t> Yoon, Y. S., Kim, J., &amp; Park, H. (2021). </a:t>
            </a:r>
            <a:r>
              <a:rPr lang="en-US" i="1" dirty="0">
                <a:solidFill>
                  <a:schemeClr val="tx1"/>
                </a:solidFill>
              </a:rPr>
              <a:t>Neutron background measurement for rare event search experiments in the </a:t>
            </a:r>
            <a:r>
              <a:rPr lang="en-US" i="1" dirty="0" err="1">
                <a:solidFill>
                  <a:schemeClr val="tx1"/>
                </a:solidFill>
              </a:rPr>
              <a:t>YangYang</a:t>
            </a:r>
            <a:r>
              <a:rPr lang="en-US" i="1" dirty="0">
                <a:solidFill>
                  <a:schemeClr val="tx1"/>
                </a:solidFill>
              </a:rPr>
              <a:t> underground laboratory</a:t>
            </a:r>
            <a:r>
              <a:rPr lang="en-US" dirty="0">
                <a:solidFill>
                  <a:schemeClr val="tx1"/>
                </a:solidFill>
              </a:rPr>
              <a:t>. </a:t>
            </a:r>
            <a:r>
              <a:rPr lang="en-US" dirty="0" err="1">
                <a:solidFill>
                  <a:schemeClr val="tx1"/>
                </a:solidFill>
              </a:rPr>
              <a:t>Astroparticle</a:t>
            </a:r>
            <a:r>
              <a:rPr lang="en-US" dirty="0">
                <a:solidFill>
                  <a:schemeClr val="tx1"/>
                </a:solidFill>
              </a:rPr>
              <a:t> Physics, 126, 102533. https://doi.org/10.1016/j.astropartphys.2020.102533</a:t>
            </a:r>
          </a:p>
          <a:p>
            <a:pPr marL="0" indent="0">
              <a:lnSpc>
                <a:spcPct val="100000"/>
              </a:lnSpc>
              <a:buNone/>
            </a:pPr>
            <a:endParaRPr lang="en-US" b="1" dirty="0">
              <a:solidFill>
                <a:schemeClr val="tx1"/>
              </a:solidFill>
            </a:endParaRPr>
          </a:p>
          <a:p>
            <a:pPr marL="0" indent="0">
              <a:lnSpc>
                <a:spcPct val="100000"/>
              </a:lnSpc>
              <a:buNone/>
            </a:pPr>
            <a:r>
              <a:rPr lang="en-US" b="1" dirty="0">
                <a:solidFill>
                  <a:schemeClr val="tx1"/>
                </a:solidFill>
              </a:rPr>
              <a:t>[4]</a:t>
            </a:r>
            <a:r>
              <a:rPr lang="en-US" dirty="0">
                <a:solidFill>
                  <a:schemeClr val="tx1"/>
                </a:solidFill>
              </a:rPr>
              <a:t> Amsbaugh, J. F., Anaya, J. M., Banar, J., Bowles, T. J., Browne, M. C., Bullard, T. V., Burritt, T. H., Cox-</a:t>
            </a:r>
            <a:r>
              <a:rPr lang="en-US" dirty="0" err="1">
                <a:solidFill>
                  <a:schemeClr val="tx1"/>
                </a:solidFill>
              </a:rPr>
              <a:t>Mobrand</a:t>
            </a:r>
            <a:r>
              <a:rPr lang="en-US" dirty="0">
                <a:solidFill>
                  <a:schemeClr val="tx1"/>
                </a:solidFill>
              </a:rPr>
              <a:t>, G. A., Dai, X., Deng, H., et al. (2007). </a:t>
            </a:r>
            <a:r>
              <a:rPr lang="en-US" i="1" dirty="0">
                <a:solidFill>
                  <a:schemeClr val="tx1"/>
                </a:solidFill>
              </a:rPr>
              <a:t>An array of low-background 3He proportional counters for the Sudbury Neutrino Observatory</a:t>
            </a:r>
            <a:r>
              <a:rPr lang="en-US" dirty="0">
                <a:solidFill>
                  <a:schemeClr val="tx1"/>
                </a:solidFill>
              </a:rPr>
              <a:t>. Nuclear Instruments and Methods in Physics Research Section A, 579(3), 1054–1080. https://doi.org/10.1016/j.nima.2007.05.321</a:t>
            </a:r>
            <a:br>
              <a:rPr lang="en-US" dirty="0">
                <a:solidFill>
                  <a:schemeClr val="tx1"/>
                </a:solidFill>
              </a:rPr>
            </a:br>
            <a:endParaRPr lang="en-US" dirty="0">
              <a:solidFill>
                <a:schemeClr val="tx1"/>
              </a:solidFill>
            </a:endParaRPr>
          </a:p>
          <a:p>
            <a:pPr marL="0" indent="0">
              <a:lnSpc>
                <a:spcPct val="100000"/>
              </a:lnSpc>
              <a:buNone/>
            </a:pPr>
            <a:r>
              <a:rPr lang="en-US" sz="3200" dirty="0">
                <a:solidFill>
                  <a:schemeClr val="tx1"/>
                </a:solidFill>
              </a:rPr>
              <a:t>[5] </a:t>
            </a:r>
            <a:r>
              <a:rPr lang="en-US" dirty="0">
                <a:solidFill>
                  <a:schemeClr val="tx1"/>
                </a:solidFill>
              </a:rPr>
              <a:t>N. Mont-Geli et.al, </a:t>
            </a:r>
            <a:r>
              <a:rPr lang="en-US" sz="3200" dirty="0">
                <a:solidFill>
                  <a:schemeClr val="tx1"/>
                </a:solidFill>
                <a:hlinkClick r:id="rId3">
                  <a:extLst>
                    <a:ext uri="{A12FA001-AC4F-418D-AE19-62706E023703}">
                      <ahyp:hlinkClr xmlns:ahyp="http://schemas.microsoft.com/office/drawing/2018/hyperlinkcolor" val="tx"/>
                    </a:ext>
                  </a:extLst>
                </a:hlinkClick>
              </a:rPr>
              <a:t>https://arxiv.org/html/2511.02333v1</a:t>
            </a:r>
          </a:p>
          <a:p>
            <a:pPr>
              <a:lnSpc>
                <a:spcPct val="100000"/>
              </a:lnSpc>
            </a:pPr>
            <a:endParaRPr lang="en-US" sz="3200" dirty="0">
              <a:solidFill>
                <a:schemeClr val="tx1"/>
              </a:solidFill>
            </a:endParaRPr>
          </a:p>
          <a:p>
            <a:pPr marL="0" indent="0">
              <a:lnSpc>
                <a:spcPct val="100000"/>
              </a:lnSpc>
              <a:buNone/>
            </a:pPr>
            <a:r>
              <a:rPr lang="en-US" sz="3200" dirty="0">
                <a:solidFill>
                  <a:schemeClr val="tx1"/>
                </a:solidFill>
              </a:rPr>
              <a:t>[6] </a:t>
            </a:r>
            <a:r>
              <a:rPr lang="en-US" dirty="0">
                <a:solidFill>
                  <a:schemeClr val="tx1"/>
                </a:solidFill>
                <a:latin typeface="Cambria Math"/>
                <a:ea typeface="Verdana"/>
              </a:rPr>
              <a:t>Browne, M. C. (1999). </a:t>
            </a:r>
            <a:r>
              <a:rPr lang="en-US" i="1" dirty="0">
                <a:solidFill>
                  <a:schemeClr val="tx1"/>
                </a:solidFill>
                <a:latin typeface="Cambria Math"/>
                <a:ea typeface="Verdana"/>
              </a:rPr>
              <a:t>Preparation for deployment of the neutral current detectors (NCDs) for the Sudbury Neutrino Observatory (SNO) </a:t>
            </a:r>
            <a:r>
              <a:rPr lang="en-US" dirty="0">
                <a:solidFill>
                  <a:schemeClr val="tx1"/>
                </a:solidFill>
                <a:latin typeface="Cambria Math"/>
                <a:ea typeface="Verdana"/>
              </a:rPr>
              <a:t>(Order No. 9946392). Available from ProQuest Dissertations &amp; Theses Global. (304516243). https://login.librweb.laurentian.ca/login?url=https://www.proquest.com/dissertations-theses/preparation-deployment-neutral-current-detectors/docview/304516243/se-2</a:t>
            </a:r>
            <a:r>
              <a:rPr lang="en-US" sz="3200" dirty="0">
                <a:solidFill>
                  <a:schemeClr val="tx1"/>
                </a:solidFill>
              </a:rPr>
              <a:t> </a:t>
            </a:r>
            <a:endParaRPr lang="en-US" dirty="0">
              <a:solidFill>
                <a:schemeClr val="tx1"/>
              </a:solidFill>
            </a:endParaRPr>
          </a:p>
        </p:txBody>
      </p:sp>
      <p:sp>
        <p:nvSpPr>
          <p:cNvPr id="140" name="Example  title here">
            <a:extLst>
              <a:ext uri="{FF2B5EF4-FFF2-40B4-BE49-F238E27FC236}">
                <a16:creationId xmlns:a16="http://schemas.microsoft.com/office/drawing/2014/main" id="{21FE472D-8CD6-A672-6D50-2EA428463939}"/>
              </a:ext>
            </a:extLst>
          </p:cNvPr>
          <p:cNvSpPr txBox="1">
            <a:spLocks noGrp="1"/>
          </p:cNvSpPr>
          <p:nvPr>
            <p:ph type="title" idx="4294967295"/>
          </p:nvPr>
        </p:nvSpPr>
        <p:spPr>
          <a:xfrm>
            <a:off x="3081131" y="760636"/>
            <a:ext cx="16217900" cy="1477962"/>
          </a:xfrm>
          <a:prstGeom prst="rect">
            <a:avLst/>
          </a:prstGeom>
        </p:spPr>
        <p:txBody>
          <a:bodyPr>
            <a:normAutofit/>
          </a:bodyPr>
          <a:lstStyle/>
          <a:p>
            <a:pPr algn="ctr"/>
            <a:r>
              <a:rPr lang="en-US" b="1" dirty="0">
                <a:solidFill>
                  <a:schemeClr val="tx1"/>
                </a:solidFill>
              </a:rPr>
              <a:t>References:</a:t>
            </a:r>
            <a:endParaRPr b="1" dirty="0">
              <a:solidFill>
                <a:schemeClr val="tx1"/>
              </a:solidFill>
            </a:endParaRPr>
          </a:p>
        </p:txBody>
      </p:sp>
    </p:spTree>
    <p:extLst>
      <p:ext uri="{BB962C8B-B14F-4D97-AF65-F5344CB8AC3E}">
        <p14:creationId xmlns:p14="http://schemas.microsoft.com/office/powerpoint/2010/main" val="8138064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FCBE2E-AE04-C7C6-3DB5-4B5FAABAD7D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8919936-B6E0-B91D-7ED3-668BB8799E4E}"/>
                  </a:ext>
                </a:extLst>
              </p:cNvPr>
              <p:cNvSpPr txBox="1"/>
              <p:nvPr/>
            </p:nvSpPr>
            <p:spPr>
              <a:xfrm>
                <a:off x="921639" y="1712421"/>
                <a:ext cx="23602569" cy="108057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lvl="7" indent="-685800">
                  <a:lnSpc>
                    <a:spcPct val="200000"/>
                  </a:lnSpc>
                  <a:buFont typeface="Wingdings" panose="05000000000000000000" pitchFamily="2" charset="2"/>
                  <a:buChar char="v"/>
                </a:pPr>
                <a14:m>
                  <m:oMath xmlns:m="http://schemas.openxmlformats.org/officeDocument/2006/math">
                    <m:r>
                      <a:rPr lang="en-US" sz="5400" b="1" i="1" smtClean="0">
                        <a:latin typeface="Cambria Math" panose="02040503050406030204" pitchFamily="18" charset="0"/>
                      </a:rPr>
                      <m:t>(</m:t>
                    </m:r>
                    <m:r>
                      <a:rPr lang="en-US" sz="5400" b="1" i="1" smtClean="0">
                        <a:latin typeface="Cambria Math" panose="02040503050406030204" pitchFamily="18" charset="0"/>
                      </a:rPr>
                      <m:t>𝜶</m:t>
                    </m:r>
                    <m:r>
                      <a:rPr lang="en-US" sz="5400" b="1" i="1" smtClean="0">
                        <a:latin typeface="Cambria Math" panose="02040503050406030204" pitchFamily="18" charset="0"/>
                      </a:rPr>
                      <m:t>,</m:t>
                    </m:r>
                    <m:r>
                      <a:rPr lang="en-US" sz="5400" b="1" i="1" smtClean="0">
                        <a:latin typeface="Cambria Math" panose="02040503050406030204" pitchFamily="18" charset="0"/>
                      </a:rPr>
                      <m:t>𝒏</m:t>
                    </m:r>
                    <m:r>
                      <a:rPr lang="en-US" sz="5400" b="1" i="1" smtClean="0">
                        <a:latin typeface="Cambria Math" panose="02040503050406030204" pitchFamily="18" charset="0"/>
                      </a:rPr>
                      <m:t>)</m:t>
                    </m:r>
                  </m:oMath>
                </a14:m>
                <a:r>
                  <a:rPr lang="en-US" sz="5400" b="1" dirty="0"/>
                  <a:t> Reactions:</a:t>
                </a:r>
              </a:p>
              <a:p>
                <a:pPr lvl="7" indent="0">
                  <a:lnSpc>
                    <a:spcPct val="200000"/>
                  </a:lnSpc>
                </a:pPr>
                <a14:m>
                  <m:oMathPara xmlns:m="http://schemas.openxmlformats.org/officeDocument/2006/math">
                    <m:oMathParaPr>
                      <m:jc m:val="center"/>
                    </m:oMathParaPr>
                    <m:oMath xmlns:m="http://schemas.openxmlformats.org/officeDocument/2006/math">
                      <m:r>
                        <a:rPr lang="en-US" sz="8800" b="0" i="1" smtClean="0">
                          <a:latin typeface="Cambria Math" panose="02040503050406030204" pitchFamily="18" charset="0"/>
                        </a:rPr>
                        <m:t>(</m:t>
                      </m:r>
                      <m:sPre>
                        <m:sPrePr>
                          <m:ctrlPr>
                            <a:rPr lang="en-US" sz="8800" i="1" smtClean="0">
                              <a:latin typeface="Cambria Math" panose="02040503050406030204" pitchFamily="18" charset="0"/>
                            </a:rPr>
                          </m:ctrlPr>
                        </m:sPrePr>
                        <m:sub>
                          <m:r>
                            <a:rPr lang="en-US" sz="8800" b="0" i="1" smtClean="0">
                              <a:latin typeface="Cambria Math" panose="02040503050406030204" pitchFamily="18" charset="0"/>
                            </a:rPr>
                            <m:t>92</m:t>
                          </m:r>
                        </m:sub>
                        <m:sup>
                          <m:r>
                            <a:rPr lang="en-US" sz="8800" b="0" i="0" smtClean="0">
                              <a:latin typeface="Cambria Math" panose="02040503050406030204" pitchFamily="18" charset="0"/>
                            </a:rPr>
                            <m:t>238</m:t>
                          </m:r>
                        </m:sup>
                        <m:e>
                          <m:r>
                            <m:rPr>
                              <m:sty m:val="p"/>
                            </m:rPr>
                            <a:rPr lang="en-US" sz="8800" b="0" i="0" smtClean="0">
                              <a:latin typeface="Cambria Math" panose="02040503050406030204" pitchFamily="18" charset="0"/>
                            </a:rPr>
                            <m:t>U</m:t>
                          </m:r>
                        </m:e>
                      </m:sPre>
                      <m:r>
                        <a:rPr lang="en-US" sz="8800" b="0" i="1" smtClean="0">
                          <a:latin typeface="Cambria Math" panose="02040503050406030204" pitchFamily="18" charset="0"/>
                        </a:rPr>
                        <m:t> </m:t>
                      </m:r>
                      <m:r>
                        <m:rPr>
                          <m:sty m:val="p"/>
                        </m:rPr>
                        <a:rPr lang="en-US" sz="8800" b="0" i="1" smtClean="0">
                          <a:latin typeface="Cambria Math" panose="02040503050406030204" pitchFamily="18" charset="0"/>
                        </a:rPr>
                        <m:t>and</m:t>
                      </m:r>
                      <m:r>
                        <a:rPr lang="en-US" sz="8800" b="0" i="1" smtClean="0">
                          <a:latin typeface="Cambria Math" panose="02040503050406030204" pitchFamily="18" charset="0"/>
                        </a:rPr>
                        <m:t> </m:t>
                      </m:r>
                      <m:sPre>
                        <m:sPrePr>
                          <m:ctrlPr>
                            <a:rPr lang="en-US" sz="8800" i="1">
                              <a:latin typeface="Cambria Math" panose="02040503050406030204" pitchFamily="18" charset="0"/>
                            </a:rPr>
                          </m:ctrlPr>
                        </m:sPrePr>
                        <m:sub>
                          <m:r>
                            <a:rPr lang="en-US" sz="8800" b="0" i="1" smtClean="0">
                              <a:latin typeface="Cambria Math" panose="02040503050406030204" pitchFamily="18" charset="0"/>
                            </a:rPr>
                            <m:t>90</m:t>
                          </m:r>
                        </m:sub>
                        <m:sup>
                          <m:r>
                            <a:rPr lang="en-US" sz="8800" i="1">
                              <a:latin typeface="Cambria Math" panose="02040503050406030204" pitchFamily="18" charset="0"/>
                            </a:rPr>
                            <m:t>232</m:t>
                          </m:r>
                        </m:sup>
                        <m:e>
                          <m:r>
                            <m:rPr>
                              <m:sty m:val="p"/>
                            </m:rPr>
                            <a:rPr lang="en-US" sz="8800">
                              <a:latin typeface="Cambria Math" panose="02040503050406030204" pitchFamily="18" charset="0"/>
                            </a:rPr>
                            <m:t>Th</m:t>
                          </m:r>
                        </m:e>
                      </m:sPre>
                      <m:r>
                        <a:rPr lang="en-US" sz="8800" b="0" i="1" smtClean="0">
                          <a:latin typeface="Cambria Math" panose="02040503050406030204" pitchFamily="18" charset="0"/>
                        </a:rPr>
                        <m:t>) </m:t>
                      </m:r>
                      <m:r>
                        <m:rPr>
                          <m:sty m:val="p"/>
                        </m:rPr>
                        <a:rPr lang="en-US" sz="8800" b="0" i="1" smtClean="0">
                          <a:latin typeface="Cambria Math" panose="02040503050406030204" pitchFamily="18" charset="0"/>
                        </a:rPr>
                        <m:t>decay</m:t>
                      </m:r>
                      <m:r>
                        <a:rPr lang="en-US" sz="8800" b="0" i="1" smtClean="0">
                          <a:latin typeface="Cambria Math" panose="02040503050406030204" pitchFamily="18" charset="0"/>
                        </a:rPr>
                        <m:t> </m:t>
                      </m:r>
                      <m:r>
                        <m:rPr>
                          <m:sty m:val="p"/>
                        </m:rPr>
                        <a:rPr lang="en-US" sz="8800" b="0" i="1" smtClean="0">
                          <a:latin typeface="Cambria Math" panose="02040503050406030204" pitchFamily="18" charset="0"/>
                        </a:rPr>
                        <m:t>chain</m:t>
                      </m:r>
                      <m:r>
                        <a:rPr lang="en-US" sz="8800" b="0" i="1" smtClean="0">
                          <a:latin typeface="Cambria Math" panose="02040503050406030204" pitchFamily="18" charset="0"/>
                          <a:ea typeface="Cambria Math" panose="02040503050406030204" pitchFamily="18" charset="0"/>
                        </a:rPr>
                        <m:t>→</m:t>
                      </m:r>
                      <m:r>
                        <a:rPr lang="en-US" sz="8800" b="0" i="1" smtClean="0">
                          <a:latin typeface="Cambria Math" panose="02040503050406030204" pitchFamily="18" charset="0"/>
                        </a:rPr>
                        <m:t> </m:t>
                      </m:r>
                      <m:sPre>
                        <m:sPrePr>
                          <m:ctrlPr>
                            <a:rPr lang="en-US" sz="8800" i="1" smtClean="0">
                              <a:solidFill>
                                <a:srgbClr val="FF0000"/>
                              </a:solidFill>
                              <a:latin typeface="Cambria Math" panose="02040503050406030204" pitchFamily="18" charset="0"/>
                            </a:rPr>
                          </m:ctrlPr>
                        </m:sPrePr>
                        <m:sub>
                          <m:r>
                            <a:rPr lang="en-US" sz="8800" b="0" i="0" smtClean="0">
                              <a:solidFill>
                                <a:srgbClr val="FF0000"/>
                              </a:solidFill>
                              <a:latin typeface="Cambria Math" panose="02040503050406030204" pitchFamily="18" charset="0"/>
                            </a:rPr>
                            <m:t>2</m:t>
                          </m:r>
                        </m:sub>
                        <m:sup>
                          <m:r>
                            <a:rPr lang="en-US" sz="8800" b="0" i="0" smtClean="0">
                              <a:solidFill>
                                <a:srgbClr val="FF0000"/>
                              </a:solidFill>
                              <a:latin typeface="Cambria Math" panose="02040503050406030204" pitchFamily="18" charset="0"/>
                            </a:rPr>
                            <m:t>4</m:t>
                          </m:r>
                        </m:sup>
                        <m:e>
                          <m:r>
                            <m:rPr>
                              <m:sty m:val="p"/>
                            </m:rPr>
                            <a:rPr lang="en-US" sz="8800" b="0" i="0" smtClean="0">
                              <a:solidFill>
                                <a:srgbClr val="FF0000"/>
                              </a:solidFill>
                              <a:latin typeface="Cambria Math" panose="02040503050406030204" pitchFamily="18" charset="0"/>
                            </a:rPr>
                            <m:t>α</m:t>
                          </m:r>
                        </m:e>
                      </m:sPre>
                    </m:oMath>
                    <m:oMath xmlns:m="http://schemas.openxmlformats.org/officeDocument/2006/math">
                      <m:sPre>
                        <m:sPrePr>
                          <m:ctrlPr>
                            <a:rPr lang="en-US" sz="8800" i="1" smtClean="0">
                              <a:solidFill>
                                <a:srgbClr val="FF0000"/>
                              </a:solidFill>
                              <a:latin typeface="Cambria Math" panose="02040503050406030204" pitchFamily="18" charset="0"/>
                            </a:rPr>
                          </m:ctrlPr>
                        </m:sPrePr>
                        <m:sub>
                          <m:r>
                            <a:rPr lang="en-US" sz="8800">
                              <a:solidFill>
                                <a:srgbClr val="FF0000"/>
                              </a:solidFill>
                              <a:latin typeface="Cambria Math" panose="02040503050406030204" pitchFamily="18" charset="0"/>
                            </a:rPr>
                            <m:t>2</m:t>
                          </m:r>
                        </m:sub>
                        <m:sup>
                          <m:r>
                            <a:rPr lang="en-US" sz="8800">
                              <a:solidFill>
                                <a:srgbClr val="FF0000"/>
                              </a:solidFill>
                              <a:latin typeface="Cambria Math" panose="02040503050406030204" pitchFamily="18" charset="0"/>
                            </a:rPr>
                            <m:t>4</m:t>
                          </m:r>
                        </m:sup>
                        <m:e>
                          <m:r>
                            <m:rPr>
                              <m:sty m:val="p"/>
                            </m:rPr>
                            <a:rPr lang="en-US" sz="8800">
                              <a:solidFill>
                                <a:srgbClr val="FF0000"/>
                              </a:solidFill>
                              <a:latin typeface="Cambria Math" panose="02040503050406030204" pitchFamily="18" charset="0"/>
                            </a:rPr>
                            <m:t>α</m:t>
                          </m:r>
                        </m:e>
                      </m:sPre>
                      <m:r>
                        <a:rPr lang="en-US" sz="8800">
                          <a:latin typeface="Cambria Math" panose="02040503050406030204" pitchFamily="18" charset="0"/>
                        </a:rPr>
                        <m:t>+</m:t>
                      </m:r>
                      <m:sPre>
                        <m:sPrePr>
                          <m:ctrlPr>
                            <a:rPr lang="en-US" sz="8800" i="1">
                              <a:latin typeface="Cambria Math" panose="02040503050406030204" pitchFamily="18" charset="0"/>
                            </a:rPr>
                          </m:ctrlPr>
                        </m:sPrePr>
                        <m:sub>
                          <m:r>
                            <m:rPr>
                              <m:sty m:val="p"/>
                            </m:rPr>
                            <a:rPr lang="en-US" sz="8800">
                              <a:latin typeface="Cambria Math" panose="02040503050406030204" pitchFamily="18" charset="0"/>
                            </a:rPr>
                            <m:t>Z</m:t>
                          </m:r>
                        </m:sub>
                        <m:sup>
                          <m:r>
                            <m:rPr>
                              <m:sty m:val="p"/>
                            </m:rPr>
                            <a:rPr lang="en-US" sz="8800">
                              <a:latin typeface="Cambria Math" panose="02040503050406030204" pitchFamily="18" charset="0"/>
                            </a:rPr>
                            <m:t>A</m:t>
                          </m:r>
                        </m:sup>
                        <m:e>
                          <m:r>
                            <m:rPr>
                              <m:sty m:val="p"/>
                            </m:rPr>
                            <a:rPr lang="en-US" sz="8800">
                              <a:latin typeface="Cambria Math" panose="02040503050406030204" pitchFamily="18" charset="0"/>
                            </a:rPr>
                            <m:t>X</m:t>
                          </m:r>
                        </m:e>
                      </m:sPre>
                      <m:r>
                        <a:rPr lang="en-US" sz="8800">
                          <a:latin typeface="Cambria Math" panose="02040503050406030204" pitchFamily="18" charset="0"/>
                        </a:rPr>
                        <m:t>→</m:t>
                      </m:r>
                      <m:sPre>
                        <m:sPrePr>
                          <m:ctrlPr>
                            <a:rPr lang="en-US" sz="8800" i="1">
                              <a:latin typeface="Cambria Math" panose="02040503050406030204" pitchFamily="18" charset="0"/>
                            </a:rPr>
                          </m:ctrlPr>
                        </m:sPrePr>
                        <m:sub>
                          <m:r>
                            <m:rPr>
                              <m:sty m:val="p"/>
                            </m:rPr>
                            <a:rPr lang="en-US" sz="8800">
                              <a:latin typeface="Cambria Math" panose="02040503050406030204" pitchFamily="18" charset="0"/>
                            </a:rPr>
                            <m:t>Z</m:t>
                          </m:r>
                          <m:r>
                            <a:rPr lang="en-US" sz="8800">
                              <a:latin typeface="Cambria Math" panose="02040503050406030204" pitchFamily="18" charset="0"/>
                            </a:rPr>
                            <m:t>+2</m:t>
                          </m:r>
                        </m:sub>
                        <m:sup>
                          <m:r>
                            <m:rPr>
                              <m:sty m:val="p"/>
                            </m:rPr>
                            <a:rPr lang="en-US" sz="8800">
                              <a:latin typeface="Cambria Math" panose="02040503050406030204" pitchFamily="18" charset="0"/>
                            </a:rPr>
                            <m:t>A</m:t>
                          </m:r>
                          <m:r>
                            <a:rPr lang="en-US" sz="8800">
                              <a:latin typeface="Cambria Math" panose="02040503050406030204" pitchFamily="18" charset="0"/>
                            </a:rPr>
                            <m:t>+3</m:t>
                          </m:r>
                        </m:sup>
                        <m:e>
                          <m:r>
                            <m:rPr>
                              <m:sty m:val="p"/>
                            </m:rPr>
                            <a:rPr lang="en-US" sz="8800">
                              <a:latin typeface="Cambria Math" panose="02040503050406030204" pitchFamily="18" charset="0"/>
                            </a:rPr>
                            <m:t>Y</m:t>
                          </m:r>
                        </m:e>
                      </m:sPre>
                      <m:r>
                        <a:rPr lang="en-US" sz="8800">
                          <a:latin typeface="Cambria Math" panose="02040503050406030204" pitchFamily="18" charset="0"/>
                        </a:rPr>
                        <m:t>+</m:t>
                      </m:r>
                      <m:sPre>
                        <m:sPrePr>
                          <m:ctrlPr>
                            <a:rPr lang="en-US" sz="8800" i="1" smtClean="0">
                              <a:solidFill>
                                <a:schemeClr val="accent1">
                                  <a:lumMod val="50000"/>
                                </a:schemeClr>
                              </a:solidFill>
                              <a:latin typeface="Cambria Math" panose="02040503050406030204" pitchFamily="18" charset="0"/>
                            </a:rPr>
                          </m:ctrlPr>
                        </m:sPrePr>
                        <m:sub>
                          <m:r>
                            <a:rPr lang="en-US" sz="8800">
                              <a:solidFill>
                                <a:schemeClr val="accent1">
                                  <a:lumMod val="50000"/>
                                </a:schemeClr>
                              </a:solidFill>
                              <a:latin typeface="Cambria Math" panose="02040503050406030204" pitchFamily="18" charset="0"/>
                            </a:rPr>
                            <m:t>0</m:t>
                          </m:r>
                        </m:sub>
                        <m:sup>
                          <m:r>
                            <a:rPr lang="en-US" sz="8800">
                              <a:solidFill>
                                <a:schemeClr val="accent1">
                                  <a:lumMod val="50000"/>
                                </a:schemeClr>
                              </a:solidFill>
                              <a:latin typeface="Cambria Math" panose="02040503050406030204" pitchFamily="18" charset="0"/>
                            </a:rPr>
                            <m:t>1</m:t>
                          </m:r>
                        </m:sup>
                        <m:e>
                          <m:r>
                            <m:rPr>
                              <m:sty m:val="p"/>
                            </m:rPr>
                            <a:rPr lang="en-US" sz="8800">
                              <a:solidFill>
                                <a:schemeClr val="accent1">
                                  <a:lumMod val="50000"/>
                                </a:schemeClr>
                              </a:solidFill>
                              <a:latin typeface="Cambria Math" panose="02040503050406030204" pitchFamily="18" charset="0"/>
                            </a:rPr>
                            <m:t>n</m:t>
                          </m:r>
                        </m:e>
                      </m:sPre>
                    </m:oMath>
                  </m:oMathPara>
                </a14:m>
                <a:endParaRPr lang="en-US" sz="8800" dirty="0"/>
              </a:p>
              <a:p>
                <a:pPr lvl="7" indent="0">
                  <a:lnSpc>
                    <a:spcPct val="200000"/>
                  </a:lnSpc>
                </a:pPr>
                <a:r>
                  <a:rPr lang="en-US" sz="5400" dirty="0"/>
                  <a:t> 	</a:t>
                </a:r>
                <a:r>
                  <a:rPr lang="en-US" sz="5400" dirty="0">
                    <a:sym typeface="Wingdings" panose="05000000000000000000" pitchFamily="2" charset="2"/>
                  </a:rPr>
                  <a:t>Natural Source of Fast Neutrons(0.1 to 11 MeV)</a:t>
                </a:r>
                <a:endParaRPr lang="en-US" sz="5400" dirty="0"/>
              </a:p>
              <a:p>
                <a:pPr lvl="7" indent="0">
                  <a:lnSpc>
                    <a:spcPct val="200000"/>
                  </a:lnSpc>
                </a:pPr>
                <a:r>
                  <a:rPr lang="en-US" sz="5400" dirty="0">
                    <a:sym typeface="Wingdings" panose="05000000000000000000" pitchFamily="2" charset="2"/>
                  </a:rPr>
                  <a:t>	Reactions under Secular Equilibrium: Consistent Neutron Supply</a:t>
                </a:r>
              </a:p>
            </p:txBody>
          </p:sp>
        </mc:Choice>
        <mc:Fallback>
          <p:sp>
            <p:nvSpPr>
              <p:cNvPr id="5" name="TextBox 4">
                <a:extLst>
                  <a:ext uri="{FF2B5EF4-FFF2-40B4-BE49-F238E27FC236}">
                    <a16:creationId xmlns:a16="http://schemas.microsoft.com/office/drawing/2014/main" id="{F8919936-B6E0-B91D-7ED3-668BB8799E4E}"/>
                  </a:ext>
                </a:extLst>
              </p:cNvPr>
              <p:cNvSpPr txBox="1">
                <a:spLocks noRot="1" noChangeAspect="1" noMove="1" noResize="1" noEditPoints="1" noAdjustHandles="1" noChangeArrowheads="1" noChangeShapeType="1" noTextEdit="1"/>
              </p:cNvSpPr>
              <p:nvPr/>
            </p:nvSpPr>
            <p:spPr>
              <a:xfrm>
                <a:off x="921639" y="1712421"/>
                <a:ext cx="23602569" cy="10805778"/>
              </a:xfrm>
              <a:prstGeom prst="rect">
                <a:avLst/>
              </a:prstGeom>
              <a:blipFill>
                <a:blip r:embed="rId3"/>
                <a:stretch>
                  <a:fillRect b="-620"/>
                </a:stretch>
              </a:blipFill>
              <a:ln w="12700" cap="flat">
                <a:noFill/>
                <a:miter lim="400000"/>
              </a:ln>
              <a:effectLst/>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B8235BD-E329-347D-67AF-8494FBAF00B0}"/>
              </a:ext>
            </a:extLst>
          </p:cNvPr>
          <p:cNvSpPr>
            <a:spLocks noGrp="1"/>
          </p:cNvSpPr>
          <p:nvPr>
            <p:ph type="sldNum" sz="quarter" idx="2"/>
          </p:nvPr>
        </p:nvSpPr>
        <p:spPr/>
        <p:txBody>
          <a:bodyPr/>
          <a:lstStyle/>
          <a:p>
            <a:fld id="{86CB4B4D-7CA3-9044-876B-883B54F8677D}" type="slidenum">
              <a:rPr lang="en-US" smtClean="0"/>
              <a:t>4</a:t>
            </a:fld>
            <a:endParaRPr lang="en-US" dirty="0"/>
          </a:p>
        </p:txBody>
      </p:sp>
      <p:sp>
        <p:nvSpPr>
          <p:cNvPr id="3" name="Title 2">
            <a:extLst>
              <a:ext uri="{FF2B5EF4-FFF2-40B4-BE49-F238E27FC236}">
                <a16:creationId xmlns:a16="http://schemas.microsoft.com/office/drawing/2014/main" id="{2163EAD0-5CD7-A0A3-EF01-32FEB3BD02E3}"/>
              </a:ext>
            </a:extLst>
          </p:cNvPr>
          <p:cNvSpPr txBox="1">
            <a:spLocks/>
          </p:cNvSpPr>
          <p:nvPr/>
        </p:nvSpPr>
        <p:spPr>
          <a:xfrm>
            <a:off x="921639" y="283813"/>
            <a:ext cx="24560784"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200" b="1" dirty="0">
                <a:solidFill>
                  <a:schemeClr val="accent1">
                    <a:lumMod val="75000"/>
                  </a:schemeClr>
                </a:solidFill>
              </a:rPr>
              <a:t>Ambient Neutron Source at SNOLAB:</a:t>
            </a:r>
          </a:p>
        </p:txBody>
      </p:sp>
    </p:spTree>
    <p:extLst>
      <p:ext uri="{BB962C8B-B14F-4D97-AF65-F5344CB8AC3E}">
        <p14:creationId xmlns:p14="http://schemas.microsoft.com/office/powerpoint/2010/main" val="122652959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CE7206C-04C8-D791-13B4-A2246FB7F3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EADEA7-A091-5936-515A-4A75C3D8D298}"/>
              </a:ext>
            </a:extLst>
          </p:cNvPr>
          <p:cNvSpPr>
            <a:spLocks noGrp="1"/>
          </p:cNvSpPr>
          <p:nvPr>
            <p:ph type="sldNum" sz="quarter" idx="2"/>
          </p:nvPr>
        </p:nvSpPr>
        <p:spPr/>
        <p:txBody>
          <a:bodyPr/>
          <a:lstStyle/>
          <a:p>
            <a:fld id="{86CB4B4D-7CA3-9044-876B-883B54F8677D}" type="slidenum">
              <a:rPr lang="en-US" smtClean="0"/>
              <a:t>5</a:t>
            </a:fld>
            <a:endParaRPr lang="en-US" dirty="0"/>
          </a:p>
        </p:txBody>
      </p:sp>
      <p:pic>
        <p:nvPicPr>
          <p:cNvPr id="9" name="Picture 8">
            <a:extLst>
              <a:ext uri="{FF2B5EF4-FFF2-40B4-BE49-F238E27FC236}">
                <a16:creationId xmlns:a16="http://schemas.microsoft.com/office/drawing/2014/main" id="{4A9E8E59-E795-95D2-26B9-04CB7735B5C5}"/>
              </a:ext>
            </a:extLst>
          </p:cNvPr>
          <p:cNvPicPr>
            <a:picLocks noChangeAspect="1"/>
          </p:cNvPicPr>
          <p:nvPr/>
        </p:nvPicPr>
        <p:blipFill>
          <a:blip r:embed="rId3">
            <a:extLst>
              <a:ext uri="{28A0092B-C50C-407E-A947-70E740481C1C}">
                <a14:useLocalDpi xmlns:a14="http://schemas.microsoft.com/office/drawing/2010/main" val="0"/>
              </a:ext>
            </a:extLst>
          </a:blip>
          <a:srcRect t="24036"/>
          <a:stretch>
            <a:fillRect/>
          </a:stretch>
        </p:blipFill>
        <p:spPr>
          <a:xfrm>
            <a:off x="2482460" y="1585480"/>
            <a:ext cx="19135123" cy="9282234"/>
          </a:xfrm>
          <a:prstGeom prst="rect">
            <a:avLst/>
          </a:prstGeom>
        </p:spPr>
      </p:pic>
      <p:sp>
        <p:nvSpPr>
          <p:cNvPr id="10" name="TextBox 9">
            <a:extLst>
              <a:ext uri="{FF2B5EF4-FFF2-40B4-BE49-F238E27FC236}">
                <a16:creationId xmlns:a16="http://schemas.microsoft.com/office/drawing/2014/main" id="{44D72CA4-A159-3D07-6300-909F52ED9DD1}"/>
              </a:ext>
            </a:extLst>
          </p:cNvPr>
          <p:cNvSpPr txBox="1"/>
          <p:nvPr/>
        </p:nvSpPr>
        <p:spPr>
          <a:xfrm>
            <a:off x="11855607" y="9616669"/>
            <a:ext cx="7606146"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uli Regular"/>
                <a:ea typeface="Muli Regular"/>
                <a:cs typeface="Muli Regular"/>
                <a:sym typeface="Muli Regular"/>
              </a:rPr>
              <a:t>*Not to scale. Thanks to GEMINI A.I.</a:t>
            </a:r>
          </a:p>
        </p:txBody>
      </p:sp>
      <p:sp>
        <p:nvSpPr>
          <p:cNvPr id="11" name="TextBox 10">
            <a:extLst>
              <a:ext uri="{FF2B5EF4-FFF2-40B4-BE49-F238E27FC236}">
                <a16:creationId xmlns:a16="http://schemas.microsoft.com/office/drawing/2014/main" id="{F236D51A-3AFD-DE74-1E5C-1D6BEC736AAA}"/>
              </a:ext>
            </a:extLst>
          </p:cNvPr>
          <p:cNvSpPr txBox="1"/>
          <p:nvPr/>
        </p:nvSpPr>
        <p:spPr>
          <a:xfrm>
            <a:off x="20516859" y="10894834"/>
            <a:ext cx="2456869"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11 MeV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12" name="TextBox 11">
            <a:extLst>
              <a:ext uri="{FF2B5EF4-FFF2-40B4-BE49-F238E27FC236}">
                <a16:creationId xmlns:a16="http://schemas.microsoft.com/office/drawing/2014/main" id="{CD7A5BA4-EEF1-CEC5-9E10-4555E31E9B0C}"/>
              </a:ext>
            </a:extLst>
          </p:cNvPr>
          <p:cNvSpPr txBox="1"/>
          <p:nvPr/>
        </p:nvSpPr>
        <p:spPr>
          <a:xfrm>
            <a:off x="17694490" y="10904864"/>
            <a:ext cx="298199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0.1 MeV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5AA7D6E-B677-5F22-8D97-BA071A0F7F8B}"/>
                  </a:ext>
                </a:extLst>
              </p:cNvPr>
              <p:cNvSpPr txBox="1"/>
              <p:nvPr/>
            </p:nvSpPr>
            <p:spPr>
              <a:xfrm>
                <a:off x="4664866" y="10839754"/>
                <a:ext cx="2981987" cy="1011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14:m>
                  <m:oMath xmlns:m="http://schemas.openxmlformats.org/officeDocument/2006/math">
                    <m:sSup>
                      <m:sSupPr>
                        <m:ctrlPr>
                          <a:rPr lang="en-US" sz="4400" i="1" smtClean="0">
                            <a:solidFill>
                              <a:schemeClr val="tx1"/>
                            </a:solidFill>
                            <a:latin typeface="Cambria Math" panose="02040503050406030204" pitchFamily="18" charset="0"/>
                          </a:rPr>
                        </m:ctrlPr>
                      </m:sSupPr>
                      <m:e>
                        <m:r>
                          <a:rPr lang="en-US" sz="4400" i="1">
                            <a:solidFill>
                              <a:schemeClr val="tx1"/>
                            </a:solidFill>
                            <a:latin typeface="Cambria Math" panose="02040503050406030204" pitchFamily="18" charset="0"/>
                          </a:rPr>
                          <m:t>10</m:t>
                        </m:r>
                      </m:e>
                      <m:sup>
                        <m:d>
                          <m:dPr>
                            <m:ctrlPr>
                              <a:rPr lang="en-US" sz="4400" i="1">
                                <a:solidFill>
                                  <a:schemeClr val="tx1"/>
                                </a:solidFill>
                                <a:latin typeface="Cambria Math" panose="02040503050406030204" pitchFamily="18" charset="0"/>
                              </a:rPr>
                            </m:ctrlPr>
                          </m:dPr>
                          <m:e>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7</m:t>
                            </m:r>
                          </m:e>
                        </m:d>
                      </m:sup>
                    </m:sSup>
                  </m:oMath>
                </a14:m>
                <a:r>
                  <a:rPr lang="en-US" sz="4400" dirty="0">
                    <a:solidFill>
                      <a:schemeClr val="tx1"/>
                    </a:solidFill>
                  </a:rPr>
                  <a:t> MeV</a:t>
                </a:r>
              </a:p>
            </p:txBody>
          </p:sp>
        </mc:Choice>
        <mc:Fallback>
          <p:sp>
            <p:nvSpPr>
              <p:cNvPr id="13" name="TextBox 12">
                <a:extLst>
                  <a:ext uri="{FF2B5EF4-FFF2-40B4-BE49-F238E27FC236}">
                    <a16:creationId xmlns:a16="http://schemas.microsoft.com/office/drawing/2014/main" id="{05AA7D6E-B677-5F22-8D97-BA071A0F7F8B}"/>
                  </a:ext>
                </a:extLst>
              </p:cNvPr>
              <p:cNvSpPr txBox="1">
                <a:spLocks noRot="1" noChangeAspect="1" noMove="1" noResize="1" noEditPoints="1" noAdjustHandles="1" noChangeArrowheads="1" noChangeShapeType="1" noTextEdit="1"/>
              </p:cNvSpPr>
              <p:nvPr/>
            </p:nvSpPr>
            <p:spPr>
              <a:xfrm>
                <a:off x="4664866" y="10839754"/>
                <a:ext cx="2981987" cy="1011879"/>
              </a:xfrm>
              <a:prstGeom prst="rect">
                <a:avLst/>
              </a:prstGeom>
              <a:blipFill>
                <a:blip r:embed="rId4"/>
                <a:stretch>
                  <a:fillRect r="-4908" b="-1927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66AAC56-63EF-89D6-6162-11CA95E21C7A}"/>
                  </a:ext>
                </a:extLst>
              </p:cNvPr>
              <p:cNvSpPr txBox="1"/>
              <p:nvPr/>
            </p:nvSpPr>
            <p:spPr>
              <a:xfrm>
                <a:off x="211909" y="10863451"/>
                <a:ext cx="2961965" cy="1011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14:m>
                  <m:oMath xmlns:m="http://schemas.openxmlformats.org/officeDocument/2006/math">
                    <m:sSup>
                      <m:sSupPr>
                        <m:ctrlPr>
                          <a:rPr kumimoji="0" lang="en-US" sz="4400" b="0" i="1" u="none" strike="noStrike" cap="none" spc="0" normalizeH="0" baseline="0" smtClean="0">
                            <a:ln>
                              <a:noFill/>
                            </a:ln>
                            <a:solidFill>
                              <a:schemeClr val="tx1"/>
                            </a:solidFill>
                            <a:effectLst/>
                            <a:uFillTx/>
                            <a:latin typeface="Cambria Math" panose="02040503050406030204" pitchFamily="18" charset="0"/>
                            <a:ea typeface="Muli Regular"/>
                            <a:cs typeface="Muli Regular"/>
                            <a:sym typeface="Muli Regular"/>
                          </a:rPr>
                        </m:ctrlPr>
                      </m:sSupPr>
                      <m:e>
                        <m:r>
                          <a:rPr kumimoji="0" lang="en-US" sz="4400" b="0" i="1" u="none" strike="noStrike" cap="none" spc="0" normalizeH="0" baseline="0" smtClean="0">
                            <a:ln>
                              <a:noFill/>
                            </a:ln>
                            <a:solidFill>
                              <a:schemeClr val="tx1"/>
                            </a:solidFill>
                            <a:effectLst/>
                            <a:uFillTx/>
                            <a:latin typeface="Cambria Math" panose="02040503050406030204" pitchFamily="18" charset="0"/>
                            <a:ea typeface="Muli Regular"/>
                            <a:cs typeface="Muli Regular"/>
                            <a:sym typeface="Muli Regular"/>
                          </a:rPr>
                          <m:t>10</m:t>
                        </m:r>
                      </m:e>
                      <m:sup>
                        <m:d>
                          <m:dPr>
                            <m:ctrlPr>
                              <a:rPr kumimoji="0" lang="en-US" sz="4400" b="0" i="1" u="none" strike="noStrike" cap="none" spc="0" normalizeH="0" baseline="0" smtClean="0">
                                <a:ln>
                                  <a:noFill/>
                                </a:ln>
                                <a:solidFill>
                                  <a:schemeClr val="tx1"/>
                                </a:solidFill>
                                <a:effectLst/>
                                <a:uFillTx/>
                                <a:latin typeface="Cambria Math" panose="02040503050406030204" pitchFamily="18" charset="0"/>
                                <a:ea typeface="Muli Regular"/>
                                <a:cs typeface="Muli Regular"/>
                                <a:sym typeface="Muli Regular"/>
                              </a:rPr>
                            </m:ctrlPr>
                          </m:dPr>
                          <m:e>
                            <m:r>
                              <a:rPr kumimoji="0" lang="en-US" sz="4400" b="0" i="1" u="none" strike="noStrike" cap="none" spc="0" normalizeH="0" baseline="0" smtClean="0">
                                <a:ln>
                                  <a:noFill/>
                                </a:ln>
                                <a:solidFill>
                                  <a:schemeClr val="tx1"/>
                                </a:solidFill>
                                <a:effectLst/>
                                <a:uFillTx/>
                                <a:latin typeface="Cambria Math" panose="02040503050406030204" pitchFamily="18" charset="0"/>
                                <a:ea typeface="Muli Regular"/>
                                <a:cs typeface="Muli Regular"/>
                                <a:sym typeface="Muli Regular"/>
                              </a:rPr>
                              <m:t>−10</m:t>
                            </m:r>
                          </m:e>
                        </m:d>
                      </m:sup>
                    </m:sSup>
                    <m:r>
                      <m:rPr>
                        <m:sty m:val="p"/>
                      </m:rPr>
                      <a:rPr kumimoji="0" lang="en-US" sz="4400" b="0" i="1" u="none" strike="noStrike" cap="none" spc="0" normalizeH="0" baseline="0" smtClean="0">
                        <a:ln>
                          <a:noFill/>
                        </a:ln>
                        <a:solidFill>
                          <a:schemeClr val="tx1"/>
                        </a:solidFill>
                        <a:effectLst/>
                        <a:uFillTx/>
                        <a:latin typeface="Cambria Math" panose="02040503050406030204" pitchFamily="18" charset="0"/>
                        <a:ea typeface="Muli Regular"/>
                        <a:cs typeface="Muli Regular"/>
                        <a:sym typeface="Muli Regular"/>
                      </a:rPr>
                      <m:t>MeV</m:t>
                    </m:r>
                  </m:oMath>
                </a14:m>
                <a:r>
                  <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rPr>
                  <a:t> </a:t>
                </a:r>
              </a:p>
            </p:txBody>
          </p:sp>
        </mc:Choice>
        <mc:Fallback>
          <p:sp>
            <p:nvSpPr>
              <p:cNvPr id="14" name="TextBox 13">
                <a:extLst>
                  <a:ext uri="{FF2B5EF4-FFF2-40B4-BE49-F238E27FC236}">
                    <a16:creationId xmlns:a16="http://schemas.microsoft.com/office/drawing/2014/main" id="{E66AAC56-63EF-89D6-6162-11CA95E21C7A}"/>
                  </a:ext>
                </a:extLst>
              </p:cNvPr>
              <p:cNvSpPr txBox="1">
                <a:spLocks noRot="1" noChangeAspect="1" noMove="1" noResize="1" noEditPoints="1" noAdjustHandles="1" noChangeArrowheads="1" noChangeShapeType="1" noTextEdit="1"/>
              </p:cNvSpPr>
              <p:nvPr/>
            </p:nvSpPr>
            <p:spPr>
              <a:xfrm>
                <a:off x="211909" y="10863451"/>
                <a:ext cx="2961965" cy="1011879"/>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88B55A9A-C4A6-2051-180D-D2642973EFA1}"/>
              </a:ext>
            </a:extLst>
          </p:cNvPr>
          <p:cNvCxnSpPr>
            <a:cxnSpLocks/>
          </p:cNvCxnSpPr>
          <p:nvPr/>
        </p:nvCxnSpPr>
        <p:spPr>
          <a:xfrm flipV="1">
            <a:off x="1207452" y="11790142"/>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EC2FAE33-639E-C809-CA52-685DAA8F6B06}"/>
              </a:ext>
            </a:extLst>
          </p:cNvPr>
          <p:cNvCxnSpPr>
            <a:cxnSpLocks/>
          </p:cNvCxnSpPr>
          <p:nvPr/>
        </p:nvCxnSpPr>
        <p:spPr>
          <a:xfrm flipV="1">
            <a:off x="6155860" y="11790141"/>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46E87C89-EB8D-8ACD-7228-91E497687473}"/>
              </a:ext>
            </a:extLst>
          </p:cNvPr>
          <p:cNvCxnSpPr>
            <a:cxnSpLocks/>
          </p:cNvCxnSpPr>
          <p:nvPr/>
        </p:nvCxnSpPr>
        <p:spPr>
          <a:xfrm flipV="1">
            <a:off x="19009482" y="11790141"/>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6D5A9091-5468-2F4C-758E-5C997E747450}"/>
              </a:ext>
            </a:extLst>
          </p:cNvPr>
          <p:cNvCxnSpPr>
            <a:cxnSpLocks/>
          </p:cNvCxnSpPr>
          <p:nvPr/>
        </p:nvCxnSpPr>
        <p:spPr>
          <a:xfrm flipV="1">
            <a:off x="21606901" y="11790142"/>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25EC5CC9-C089-1328-27B1-B85FEE3C7AFC}"/>
              </a:ext>
            </a:extLst>
          </p:cNvPr>
          <p:cNvSpPr txBox="1"/>
          <p:nvPr/>
        </p:nvSpPr>
        <p:spPr>
          <a:xfrm>
            <a:off x="1427052" y="12662156"/>
            <a:ext cx="427160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rPr>
              <a:t>Thermal neutrons</a:t>
            </a:r>
          </a:p>
        </p:txBody>
      </p:sp>
      <p:sp>
        <p:nvSpPr>
          <p:cNvPr id="20" name="TextBox 19">
            <a:extLst>
              <a:ext uri="{FF2B5EF4-FFF2-40B4-BE49-F238E27FC236}">
                <a16:creationId xmlns:a16="http://schemas.microsoft.com/office/drawing/2014/main" id="{EEFC0328-B308-BC84-94DB-E4C4A7490651}"/>
              </a:ext>
            </a:extLst>
          </p:cNvPr>
          <p:cNvSpPr txBox="1"/>
          <p:nvPr/>
        </p:nvSpPr>
        <p:spPr>
          <a:xfrm>
            <a:off x="10260917" y="12759201"/>
            <a:ext cx="4865517"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rgbClr val="F29550"/>
                </a:solidFill>
              </a:rPr>
              <a:t>Epit</a:t>
            </a:r>
            <a:r>
              <a:rPr kumimoji="0" lang="en-US" sz="4400" b="0" i="0" u="none" strike="noStrike" cap="none" spc="0" normalizeH="0" baseline="0" dirty="0">
                <a:ln>
                  <a:noFill/>
                </a:ln>
                <a:solidFill>
                  <a:srgbClr val="F29550"/>
                </a:solidFill>
                <a:effectLst/>
                <a:uFillTx/>
                <a:latin typeface="Muli Regular"/>
                <a:ea typeface="Muli Regular"/>
                <a:cs typeface="Muli Regular"/>
                <a:sym typeface="Muli Regular"/>
              </a:rPr>
              <a:t>hermal neutrons</a:t>
            </a:r>
          </a:p>
        </p:txBody>
      </p:sp>
      <p:sp>
        <p:nvSpPr>
          <p:cNvPr id="21" name="TextBox 20">
            <a:extLst>
              <a:ext uri="{FF2B5EF4-FFF2-40B4-BE49-F238E27FC236}">
                <a16:creationId xmlns:a16="http://schemas.microsoft.com/office/drawing/2014/main" id="{4866AEB2-CD81-66D1-C3E2-8B36E20545EC}"/>
              </a:ext>
            </a:extLst>
          </p:cNvPr>
          <p:cNvSpPr txBox="1"/>
          <p:nvPr/>
        </p:nvSpPr>
        <p:spPr>
          <a:xfrm>
            <a:off x="18703723" y="12662156"/>
            <a:ext cx="350860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rgbClr val="FF0000"/>
                </a:solidFill>
                <a:effectLst/>
                <a:uFillTx/>
                <a:latin typeface="Muli Regular"/>
                <a:ea typeface="Muli Regular"/>
                <a:cs typeface="Muli Regular"/>
                <a:sym typeface="Muli Regular"/>
              </a:rPr>
              <a:t>Fast neutrons</a:t>
            </a:r>
          </a:p>
        </p:txBody>
      </p:sp>
      <p:sp>
        <p:nvSpPr>
          <p:cNvPr id="22" name="Left Brace 21">
            <a:extLst>
              <a:ext uri="{FF2B5EF4-FFF2-40B4-BE49-F238E27FC236}">
                <a16:creationId xmlns:a16="http://schemas.microsoft.com/office/drawing/2014/main" id="{7BEBF15A-C838-AEFA-2458-7E246A5396F1}"/>
              </a:ext>
            </a:extLst>
          </p:cNvPr>
          <p:cNvSpPr/>
          <p:nvPr/>
        </p:nvSpPr>
        <p:spPr>
          <a:xfrm rot="16200000">
            <a:off x="3281749" y="10116801"/>
            <a:ext cx="715619" cy="4864212"/>
          </a:xfrm>
          <a:prstGeom prst="leftBrace">
            <a:avLst/>
          </a:prstGeom>
          <a:noFill/>
          <a:ln w="57150" cap="flat">
            <a:solidFill>
              <a:schemeClr val="accent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highlight>
                <a:srgbClr val="FFFF00"/>
              </a:highlight>
              <a:uFillTx/>
            </a:endParaRPr>
          </a:p>
        </p:txBody>
      </p:sp>
      <p:sp>
        <p:nvSpPr>
          <p:cNvPr id="23" name="Left Brace 22">
            <a:extLst>
              <a:ext uri="{FF2B5EF4-FFF2-40B4-BE49-F238E27FC236}">
                <a16:creationId xmlns:a16="http://schemas.microsoft.com/office/drawing/2014/main" id="{9E2B7D33-A9E5-387C-2EE9-302004CB1E7C}"/>
              </a:ext>
            </a:extLst>
          </p:cNvPr>
          <p:cNvSpPr/>
          <p:nvPr/>
        </p:nvSpPr>
        <p:spPr>
          <a:xfrm rot="16200000">
            <a:off x="12075270" y="6231173"/>
            <a:ext cx="894762" cy="12733580"/>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e 23">
            <a:extLst>
              <a:ext uri="{FF2B5EF4-FFF2-40B4-BE49-F238E27FC236}">
                <a16:creationId xmlns:a16="http://schemas.microsoft.com/office/drawing/2014/main" id="{D9D14B45-9F7E-173D-364B-7DFB866BB0D0}"/>
              </a:ext>
            </a:extLst>
          </p:cNvPr>
          <p:cNvSpPr/>
          <p:nvPr/>
        </p:nvSpPr>
        <p:spPr>
          <a:xfrm rot="16200000">
            <a:off x="19941053" y="11267605"/>
            <a:ext cx="734261" cy="2597425"/>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cxnSp>
        <p:nvCxnSpPr>
          <p:cNvPr id="25" name="Straight Connector 24">
            <a:extLst>
              <a:ext uri="{FF2B5EF4-FFF2-40B4-BE49-F238E27FC236}">
                <a16:creationId xmlns:a16="http://schemas.microsoft.com/office/drawing/2014/main" id="{06B7DF71-5432-F2E4-9304-57C84601755D}"/>
              </a:ext>
            </a:extLst>
          </p:cNvPr>
          <p:cNvCxnSpPr>
            <a:cxnSpLocks/>
          </p:cNvCxnSpPr>
          <p:nvPr/>
        </p:nvCxnSpPr>
        <p:spPr>
          <a:xfrm flipV="1">
            <a:off x="1207451" y="12130517"/>
            <a:ext cx="20412493" cy="3"/>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6" name="Title 2">
            <a:extLst>
              <a:ext uri="{FF2B5EF4-FFF2-40B4-BE49-F238E27FC236}">
                <a16:creationId xmlns:a16="http://schemas.microsoft.com/office/drawing/2014/main" id="{CBD27A56-AFE5-9F14-C3AA-8AB65DFE0369}"/>
              </a:ext>
            </a:extLst>
          </p:cNvPr>
          <p:cNvSpPr txBox="1">
            <a:spLocks/>
          </p:cNvSpPr>
          <p:nvPr/>
        </p:nvSpPr>
        <p:spPr>
          <a:xfrm>
            <a:off x="921639" y="283813"/>
            <a:ext cx="24560784" cy="220365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sz="10200" b="1" dirty="0">
                <a:solidFill>
                  <a:schemeClr val="accent1">
                    <a:lumMod val="75000"/>
                  </a:schemeClr>
                </a:solidFill>
              </a:rPr>
              <a:t>Ambient Neutron Source at SNOLAB:</a:t>
            </a:r>
          </a:p>
        </p:txBody>
      </p:sp>
    </p:spTree>
    <p:extLst>
      <p:ext uri="{BB962C8B-B14F-4D97-AF65-F5344CB8AC3E}">
        <p14:creationId xmlns:p14="http://schemas.microsoft.com/office/powerpoint/2010/main" val="382684560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B37807-12D8-5FAB-E79F-2B4E258AF8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58BCD5-AB43-5D88-0229-EBD871CCA282}"/>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12" name="Title 2">
            <a:extLst>
              <a:ext uri="{FF2B5EF4-FFF2-40B4-BE49-F238E27FC236}">
                <a16:creationId xmlns:a16="http://schemas.microsoft.com/office/drawing/2014/main" id="{2FB2E339-7327-FD65-A697-DBA914013D2B}"/>
              </a:ext>
            </a:extLst>
          </p:cNvPr>
          <p:cNvSpPr>
            <a:spLocks noGrp="1"/>
          </p:cNvSpPr>
          <p:nvPr>
            <p:ph type="title" idx="4294967295"/>
          </p:nvPr>
        </p:nvSpPr>
        <p:spPr>
          <a:xfrm>
            <a:off x="1014637" y="191633"/>
            <a:ext cx="24603075" cy="2544763"/>
          </a:xfrm>
        </p:spPr>
        <p:txBody>
          <a:bodyPr>
            <a:normAutofit/>
          </a:bodyPr>
          <a:lstStyle/>
          <a:p>
            <a:r>
              <a:rPr lang="en-US" sz="8600" b="1" dirty="0">
                <a:solidFill>
                  <a:schemeClr val="accent1">
                    <a:lumMod val="75000"/>
                  </a:schemeClr>
                </a:solidFill>
              </a:rPr>
              <a:t>Neutral Current Detectors(NCDs): He-3 Counters</a:t>
            </a: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4E293695-5ED6-9924-4C48-839C49FF681C}"/>
                  </a:ext>
                </a:extLst>
              </p:cNvPr>
              <p:cNvGraphicFramePr>
                <a:graphicFrameLocks noGrp="1"/>
              </p:cNvGraphicFramePr>
              <p:nvPr>
                <p:extLst>
                  <p:ext uri="{D42A27DB-BD31-4B8C-83A1-F6EECF244321}">
                    <p14:modId xmlns:p14="http://schemas.microsoft.com/office/powerpoint/2010/main" val="316495506"/>
                  </p:ext>
                </p:extLst>
              </p:nvPr>
            </p:nvGraphicFramePr>
            <p:xfrm>
              <a:off x="1014637" y="1464015"/>
              <a:ext cx="21781568" cy="7650099"/>
            </p:xfrm>
            <a:graphic>
              <a:graphicData uri="http://schemas.openxmlformats.org/drawingml/2006/table">
                <a:tbl>
                  <a:tblPr firstRow="1" bandRow="1">
                    <a:tableStyleId>{5940675A-B579-460E-94D1-54222C63F5DA}</a:tableStyleId>
                  </a:tblPr>
                  <a:tblGrid>
                    <a:gridCol w="8635793">
                      <a:extLst>
                        <a:ext uri="{9D8B030D-6E8A-4147-A177-3AD203B41FA5}">
                          <a16:colId xmlns:a16="http://schemas.microsoft.com/office/drawing/2014/main" val="761618687"/>
                        </a:ext>
                      </a:extLst>
                    </a:gridCol>
                    <a:gridCol w="13145775">
                      <a:extLst>
                        <a:ext uri="{9D8B030D-6E8A-4147-A177-3AD203B41FA5}">
                          <a16:colId xmlns:a16="http://schemas.microsoft.com/office/drawing/2014/main" val="3433622536"/>
                        </a:ext>
                      </a:extLst>
                    </a:gridCol>
                  </a:tblGrid>
                  <a:tr h="370840">
                    <a:tc>
                      <a:txBody>
                        <a:bodyPr/>
                        <a:lstStyle/>
                        <a:p>
                          <a:pPr algn="ctr">
                            <a:lnSpc>
                              <a:spcPct val="150000"/>
                            </a:lnSpc>
                          </a:pPr>
                          <a:r>
                            <a:rPr lang="en-US" sz="4800" b="1" dirty="0"/>
                            <a:t>Geometry</a:t>
                          </a:r>
                        </a:p>
                      </a:txBody>
                      <a:tcPr/>
                    </a:tc>
                    <a:tc>
                      <a:txBody>
                        <a:bodyPr/>
                        <a:lstStyle/>
                        <a:p>
                          <a:pPr algn="ctr">
                            <a:lnSpc>
                              <a:spcPct val="150000"/>
                            </a:lnSpc>
                          </a:pPr>
                          <a:r>
                            <a:rPr lang="en-US" dirty="0"/>
                            <a:t>Cylindrical(Thin nickel body, filled with gas)</a:t>
                          </a:r>
                        </a:p>
                      </a:txBody>
                      <a:tcPr/>
                    </a:tc>
                    <a:extLst>
                      <a:ext uri="{0D108BD9-81ED-4DB2-BD59-A6C34878D82A}">
                        <a16:rowId xmlns:a16="http://schemas.microsoft.com/office/drawing/2014/main" val="3698960853"/>
                      </a:ext>
                    </a:extLst>
                  </a:tr>
                  <a:tr h="370840">
                    <a:tc>
                      <a:txBody>
                        <a:bodyPr/>
                        <a:lstStyle/>
                        <a:p>
                          <a:pPr algn="ctr">
                            <a:lnSpc>
                              <a:spcPct val="150000"/>
                            </a:lnSpc>
                          </a:pPr>
                          <a:r>
                            <a:rPr lang="en-US" sz="4800" b="1" dirty="0"/>
                            <a:t>Dimensions</a:t>
                          </a:r>
                        </a:p>
                      </a:txBody>
                      <a:tcPr/>
                    </a:tc>
                    <a:tc>
                      <a:txBody>
                        <a:bodyPr/>
                        <a:lstStyle/>
                        <a:p>
                          <a:pPr algn="ctr">
                            <a:lnSpc>
                              <a:spcPct val="150000"/>
                            </a:lnSpc>
                          </a:pPr>
                          <a:r>
                            <a:rPr lang="en-US" dirty="0"/>
                            <a:t> 205 cm long, 5.08 cm diameter</a:t>
                          </a:r>
                        </a:p>
                      </a:txBody>
                      <a:tcPr/>
                    </a:tc>
                    <a:extLst>
                      <a:ext uri="{0D108BD9-81ED-4DB2-BD59-A6C34878D82A}">
                        <a16:rowId xmlns:a16="http://schemas.microsoft.com/office/drawing/2014/main" val="1461920161"/>
                      </a:ext>
                    </a:extLst>
                  </a:tr>
                  <a:tr h="370840">
                    <a:tc>
                      <a:txBody>
                        <a:bodyPr/>
                        <a:lstStyle/>
                        <a:p>
                          <a:pPr algn="ctr">
                            <a:lnSpc>
                              <a:spcPct val="150000"/>
                            </a:lnSpc>
                          </a:pPr>
                          <a:r>
                            <a:rPr lang="en-US" sz="4800" b="1" dirty="0"/>
                            <a:t>Weight</a:t>
                          </a:r>
                        </a:p>
                      </a:txBody>
                      <a:tcPr/>
                    </a:tc>
                    <a:tc>
                      <a:txBody>
                        <a:bodyPr/>
                        <a:lstStyle/>
                        <a:p>
                          <a:pPr algn="ctr">
                            <a:lnSpc>
                              <a:spcPct val="150000"/>
                            </a:lnSpc>
                          </a:pPr>
                          <a:r>
                            <a:rPr lang="en-US" dirty="0"/>
                            <a:t>~1.0 kg</a:t>
                          </a:r>
                        </a:p>
                      </a:txBody>
                      <a:tcPr/>
                    </a:tc>
                    <a:extLst>
                      <a:ext uri="{0D108BD9-81ED-4DB2-BD59-A6C34878D82A}">
                        <a16:rowId xmlns:a16="http://schemas.microsoft.com/office/drawing/2014/main" val="2805658828"/>
                      </a:ext>
                    </a:extLst>
                  </a:tr>
                  <a:tr h="370840">
                    <a:tc>
                      <a:txBody>
                        <a:bodyPr/>
                        <a:lstStyle/>
                        <a:p>
                          <a:pPr algn="ctr">
                            <a:lnSpc>
                              <a:spcPct val="150000"/>
                            </a:lnSpc>
                          </a:pPr>
                          <a:r>
                            <a:rPr lang="en-US" sz="4800" b="1" dirty="0"/>
                            <a:t>Gas mixture(by pressure)</a:t>
                          </a:r>
                        </a:p>
                      </a:txBody>
                      <a:tcPr/>
                    </a:tc>
                    <a:tc>
                      <a:txBody>
                        <a:bodyPr/>
                        <a:lstStyle/>
                        <a:p>
                          <a:pPr algn="ctr">
                            <a:lnSpc>
                              <a:spcPct val="150000"/>
                            </a:lnSpc>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up>
                                    <m:r>
                                      <a:rPr lang="en-US" b="0" i="1" smtClean="0">
                                        <a:latin typeface="Cambria Math" panose="02040503050406030204" pitchFamily="18" charset="0"/>
                                      </a:rPr>
                                      <m:t>3</m:t>
                                    </m:r>
                                  </m:sup>
                                </m:sSup>
                                <m:r>
                                  <a:rPr lang="en-US" b="0" i="1" smtClean="0">
                                    <a:latin typeface="Cambria Math" panose="02040503050406030204" pitchFamily="18" charset="0"/>
                                  </a:rPr>
                                  <m:t>𝐻𝑒</m:t>
                                </m:r>
                                <m:r>
                                  <a:rPr lang="en-US" b="0" i="1" smtClean="0">
                                    <a:latin typeface="Cambria Math" panose="02040503050406030204" pitchFamily="18" charset="0"/>
                                  </a:rPr>
                                  <m:t>(85%):</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4</m:t>
                                    </m:r>
                                  </m:sub>
                                </m:sSub>
                                <m:r>
                                  <a:rPr lang="en-US" b="0" i="1" smtClean="0">
                                    <a:latin typeface="Cambria Math" panose="02040503050406030204" pitchFamily="18" charset="0"/>
                                  </a:rPr>
                                  <m:t>(15%)</m:t>
                                </m:r>
                              </m:oMath>
                            </m:oMathPara>
                          </a14:m>
                          <a:endParaRPr lang="en-US" dirty="0"/>
                        </a:p>
                      </a:txBody>
                      <a:tcPr/>
                    </a:tc>
                    <a:extLst>
                      <a:ext uri="{0D108BD9-81ED-4DB2-BD59-A6C34878D82A}">
                        <a16:rowId xmlns:a16="http://schemas.microsoft.com/office/drawing/2014/main" val="2855732177"/>
                      </a:ext>
                    </a:extLst>
                  </a:tr>
                  <a:tr h="370840">
                    <a:tc>
                      <a:txBody>
                        <a:bodyPr/>
                        <a:lstStyle/>
                        <a:p>
                          <a:pPr algn="ctr">
                            <a:lnSpc>
                              <a:spcPct val="150000"/>
                            </a:lnSpc>
                          </a:pPr>
                          <a:r>
                            <a:rPr lang="en-US" sz="4800" b="1" dirty="0"/>
                            <a:t>Gas pressure</a:t>
                          </a:r>
                        </a:p>
                      </a:txBody>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2.50 ±0.01 </m:t>
                                </m:r>
                                <m:r>
                                  <m:rPr>
                                    <m:sty m:val="p"/>
                                  </m:rPr>
                                  <a:rPr lang="en-US" b="0" i="1" smtClean="0">
                                    <a:latin typeface="Cambria Math" panose="02040503050406030204" pitchFamily="18" charset="0"/>
                                  </a:rPr>
                                  <m:t>atm</m:t>
                                </m:r>
                              </m:oMath>
                            </m:oMathPara>
                          </a14:m>
                          <a:endParaRPr lang="en-US" dirty="0"/>
                        </a:p>
                      </a:txBody>
                      <a:tcPr/>
                    </a:tc>
                    <a:extLst>
                      <a:ext uri="{0D108BD9-81ED-4DB2-BD59-A6C34878D82A}">
                        <a16:rowId xmlns:a16="http://schemas.microsoft.com/office/drawing/2014/main" val="3170976029"/>
                      </a:ext>
                    </a:extLst>
                  </a:tr>
                  <a:tr h="370840">
                    <a:tc>
                      <a:txBody>
                        <a:bodyPr/>
                        <a:lstStyle/>
                        <a:p>
                          <a:pPr algn="ctr">
                            <a:lnSpc>
                              <a:spcPct val="150000"/>
                            </a:lnSpc>
                          </a:pPr>
                          <a:r>
                            <a:rPr lang="en-US" sz="4800" b="1" dirty="0"/>
                            <a:t>Detection principle</a:t>
                          </a:r>
                        </a:p>
                      </a:txBody>
                      <a:tcPr/>
                    </a:tc>
                    <a:tc>
                      <a:txBody>
                        <a:bodyPr/>
                        <a:lstStyle/>
                        <a:p>
                          <a:pPr algn="ctr">
                            <a:lnSpc>
                              <a:spcPct val="150000"/>
                            </a:lnSpc>
                          </a:pPr>
                          <a:r>
                            <a:rPr lang="en-US" dirty="0"/>
                            <a:t>Proportional counters: </a:t>
                          </a:r>
                          <a14:m>
                            <m:oMath xmlns:m="http://schemas.openxmlformats.org/officeDocument/2006/math">
                              <m:sSup>
                                <m:sSupPr>
                                  <m:ctrlPr>
                                    <a:rPr lang="en-US" b="0" i="1" smtClean="0">
                                      <a:latin typeface="Cambria Math" panose="02040503050406030204" pitchFamily="18" charset="0"/>
                                    </a:rPr>
                                  </m:ctrlPr>
                                </m:sSupPr>
                                <m:e/>
                                <m:sup>
                                  <m:r>
                                    <a:rPr lang="en-US" b="0" i="1" smtClean="0">
                                      <a:latin typeface="Cambria Math" panose="02040503050406030204" pitchFamily="18" charset="0"/>
                                    </a:rPr>
                                    <m:t>3</m:t>
                                  </m:r>
                                </m:sup>
                              </m:sSup>
                              <m:r>
                                <a:rPr lang="en-US" b="0" i="1" smtClean="0">
                                  <a:latin typeface="Cambria Math" panose="02040503050406030204" pitchFamily="18" charset="0"/>
                                </a:rPr>
                                <m:t>𝐻𝑒</m:t>
                              </m:r>
                            </m:oMath>
                          </a14:m>
                          <a:r>
                            <a:rPr lang="en-US" dirty="0"/>
                            <a:t> neutron capture</a:t>
                          </a:r>
                        </a:p>
                      </a:txBody>
                      <a:tcPr/>
                    </a:tc>
                    <a:extLst>
                      <a:ext uri="{0D108BD9-81ED-4DB2-BD59-A6C34878D82A}">
                        <a16:rowId xmlns:a16="http://schemas.microsoft.com/office/drawing/2014/main" val="1505976286"/>
                      </a:ext>
                    </a:extLst>
                  </a:tr>
                  <a:tr h="370840">
                    <a:tc>
                      <a:txBody>
                        <a:bodyPr/>
                        <a:lstStyle/>
                        <a:p>
                          <a:pPr algn="ctr">
                            <a:lnSpc>
                              <a:spcPct val="150000"/>
                            </a:lnSpc>
                          </a:pPr>
                          <a:r>
                            <a:rPr lang="en-US" sz="4800" b="1" dirty="0"/>
                            <a:t>Low Background</a:t>
                          </a:r>
                        </a:p>
                      </a:txBody>
                      <a:tcPr/>
                    </a:tc>
                    <a:tc>
                      <a:txBody>
                        <a:bodyPr/>
                        <a:lstStyle/>
                        <a:p>
                          <a:pPr algn="ctr">
                            <a:lnSpc>
                              <a:spcPct val="150000"/>
                            </a:lnSpc>
                          </a:pPr>
                          <a:r>
                            <a:rPr lang="en-US" dirty="0"/>
                            <a:t>Robust Gas Purification, Chemical </a:t>
                          </a:r>
                          <a:r>
                            <a:rPr lang="en-US" dirty="0" err="1"/>
                            <a:t>Vapour</a:t>
                          </a:r>
                          <a:r>
                            <a:rPr lang="en-US" dirty="0"/>
                            <a:t> Deposition </a:t>
                          </a:r>
                          <a:r>
                            <a:rPr lang="en-US" dirty="0" err="1"/>
                            <a:t>etc</a:t>
                          </a:r>
                          <a:endParaRPr lang="en-US" dirty="0"/>
                        </a:p>
                      </a:txBody>
                      <a:tcPr/>
                    </a:tc>
                    <a:extLst>
                      <a:ext uri="{0D108BD9-81ED-4DB2-BD59-A6C34878D82A}">
                        <a16:rowId xmlns:a16="http://schemas.microsoft.com/office/drawing/2014/main" val="901535571"/>
                      </a:ext>
                    </a:extLst>
                  </a:tr>
                </a:tbl>
              </a:graphicData>
            </a:graphic>
          </p:graphicFrame>
        </mc:Choice>
        <mc:Fallback>
          <p:graphicFrame>
            <p:nvGraphicFramePr>
              <p:cNvPr id="3" name="Table 2">
                <a:extLst>
                  <a:ext uri="{FF2B5EF4-FFF2-40B4-BE49-F238E27FC236}">
                    <a16:creationId xmlns:a16="http://schemas.microsoft.com/office/drawing/2014/main" id="{4E293695-5ED6-9924-4C48-839C49FF681C}"/>
                  </a:ext>
                </a:extLst>
              </p:cNvPr>
              <p:cNvGraphicFramePr>
                <a:graphicFrameLocks noGrp="1"/>
              </p:cNvGraphicFramePr>
              <p:nvPr>
                <p:extLst>
                  <p:ext uri="{D42A27DB-BD31-4B8C-83A1-F6EECF244321}">
                    <p14:modId xmlns:p14="http://schemas.microsoft.com/office/powerpoint/2010/main" val="316495506"/>
                  </p:ext>
                </p:extLst>
              </p:nvPr>
            </p:nvGraphicFramePr>
            <p:xfrm>
              <a:off x="1014637" y="1464015"/>
              <a:ext cx="21781568" cy="7650099"/>
            </p:xfrm>
            <a:graphic>
              <a:graphicData uri="http://schemas.openxmlformats.org/drawingml/2006/table">
                <a:tbl>
                  <a:tblPr firstRow="1" bandRow="1">
                    <a:tableStyleId>{5940675A-B579-460E-94D1-54222C63F5DA}</a:tableStyleId>
                  </a:tblPr>
                  <a:tblGrid>
                    <a:gridCol w="8635793">
                      <a:extLst>
                        <a:ext uri="{9D8B030D-6E8A-4147-A177-3AD203B41FA5}">
                          <a16:colId xmlns:a16="http://schemas.microsoft.com/office/drawing/2014/main" val="761618687"/>
                        </a:ext>
                      </a:extLst>
                    </a:gridCol>
                    <a:gridCol w="13145775">
                      <a:extLst>
                        <a:ext uri="{9D8B030D-6E8A-4147-A177-3AD203B41FA5}">
                          <a16:colId xmlns:a16="http://schemas.microsoft.com/office/drawing/2014/main" val="3433622536"/>
                        </a:ext>
                      </a:extLst>
                    </a:gridCol>
                  </a:tblGrid>
                  <a:tr h="1075309">
                    <a:tc>
                      <a:txBody>
                        <a:bodyPr/>
                        <a:lstStyle/>
                        <a:p>
                          <a:pPr algn="ctr">
                            <a:lnSpc>
                              <a:spcPct val="150000"/>
                            </a:lnSpc>
                          </a:pPr>
                          <a:r>
                            <a:rPr lang="en-US" sz="4800" b="1" dirty="0"/>
                            <a:t>Geometry</a:t>
                          </a:r>
                        </a:p>
                      </a:txBody>
                      <a:tcPr/>
                    </a:tc>
                    <a:tc>
                      <a:txBody>
                        <a:bodyPr/>
                        <a:lstStyle/>
                        <a:p>
                          <a:pPr algn="ctr">
                            <a:lnSpc>
                              <a:spcPct val="150000"/>
                            </a:lnSpc>
                          </a:pPr>
                          <a:r>
                            <a:rPr lang="en-US" dirty="0"/>
                            <a:t>Cylindrical(Thin nickel body, filled with gas)</a:t>
                          </a:r>
                        </a:p>
                      </a:txBody>
                      <a:tcPr/>
                    </a:tc>
                    <a:extLst>
                      <a:ext uri="{0D108BD9-81ED-4DB2-BD59-A6C34878D82A}">
                        <a16:rowId xmlns:a16="http://schemas.microsoft.com/office/drawing/2014/main" val="3698960853"/>
                      </a:ext>
                    </a:extLst>
                  </a:tr>
                  <a:tr h="1075309">
                    <a:tc>
                      <a:txBody>
                        <a:bodyPr/>
                        <a:lstStyle/>
                        <a:p>
                          <a:pPr algn="ctr">
                            <a:lnSpc>
                              <a:spcPct val="150000"/>
                            </a:lnSpc>
                          </a:pPr>
                          <a:r>
                            <a:rPr lang="en-US" sz="4800" b="1" dirty="0"/>
                            <a:t>Dimensions</a:t>
                          </a:r>
                        </a:p>
                      </a:txBody>
                      <a:tcPr/>
                    </a:tc>
                    <a:tc>
                      <a:txBody>
                        <a:bodyPr/>
                        <a:lstStyle/>
                        <a:p>
                          <a:pPr algn="ctr">
                            <a:lnSpc>
                              <a:spcPct val="150000"/>
                            </a:lnSpc>
                          </a:pPr>
                          <a:r>
                            <a:rPr lang="en-US" dirty="0"/>
                            <a:t> 205 cm long, 5.08 cm diameter</a:t>
                          </a:r>
                        </a:p>
                      </a:txBody>
                      <a:tcPr/>
                    </a:tc>
                    <a:extLst>
                      <a:ext uri="{0D108BD9-81ED-4DB2-BD59-A6C34878D82A}">
                        <a16:rowId xmlns:a16="http://schemas.microsoft.com/office/drawing/2014/main" val="1461920161"/>
                      </a:ext>
                    </a:extLst>
                  </a:tr>
                  <a:tr h="1075309">
                    <a:tc>
                      <a:txBody>
                        <a:bodyPr/>
                        <a:lstStyle/>
                        <a:p>
                          <a:pPr algn="ctr">
                            <a:lnSpc>
                              <a:spcPct val="150000"/>
                            </a:lnSpc>
                          </a:pPr>
                          <a:r>
                            <a:rPr lang="en-US" sz="4800" b="1" dirty="0"/>
                            <a:t>Weight</a:t>
                          </a:r>
                        </a:p>
                      </a:txBody>
                      <a:tcPr/>
                    </a:tc>
                    <a:tc>
                      <a:txBody>
                        <a:bodyPr/>
                        <a:lstStyle/>
                        <a:p>
                          <a:pPr algn="ctr">
                            <a:lnSpc>
                              <a:spcPct val="150000"/>
                            </a:lnSpc>
                          </a:pPr>
                          <a:r>
                            <a:rPr lang="en-US" dirty="0"/>
                            <a:t>~1.0 kg</a:t>
                          </a:r>
                        </a:p>
                      </a:txBody>
                      <a:tcPr/>
                    </a:tc>
                    <a:extLst>
                      <a:ext uri="{0D108BD9-81ED-4DB2-BD59-A6C34878D82A}">
                        <a16:rowId xmlns:a16="http://schemas.microsoft.com/office/drawing/2014/main" val="2805658828"/>
                      </a:ext>
                    </a:extLst>
                  </a:tr>
                  <a:tr h="1198245">
                    <a:tc>
                      <a:txBody>
                        <a:bodyPr/>
                        <a:lstStyle/>
                        <a:p>
                          <a:pPr algn="ctr">
                            <a:lnSpc>
                              <a:spcPct val="150000"/>
                            </a:lnSpc>
                          </a:pPr>
                          <a:r>
                            <a:rPr lang="en-US" sz="4800" b="1" dirty="0"/>
                            <a:t>Gas mixture(by pressure)</a:t>
                          </a:r>
                        </a:p>
                      </a:txBody>
                      <a:tcPr/>
                    </a:tc>
                    <a:tc>
                      <a:txBody>
                        <a:bodyPr/>
                        <a:lstStyle/>
                        <a:p>
                          <a:endParaRPr lang="en-US"/>
                        </a:p>
                      </a:txBody>
                      <a:tcPr>
                        <a:blipFill>
                          <a:blip r:embed="rId3"/>
                          <a:stretch>
                            <a:fillRect l="-65739" t="-270918" r="-93" b="-297449"/>
                          </a:stretch>
                        </a:blipFill>
                      </a:tcPr>
                    </a:tc>
                    <a:extLst>
                      <a:ext uri="{0D108BD9-81ED-4DB2-BD59-A6C34878D82A}">
                        <a16:rowId xmlns:a16="http://schemas.microsoft.com/office/drawing/2014/main" val="2855732177"/>
                      </a:ext>
                    </a:extLst>
                  </a:tr>
                  <a:tr h="1075309">
                    <a:tc>
                      <a:txBody>
                        <a:bodyPr/>
                        <a:lstStyle/>
                        <a:p>
                          <a:pPr algn="ctr">
                            <a:lnSpc>
                              <a:spcPct val="150000"/>
                            </a:lnSpc>
                          </a:pPr>
                          <a:r>
                            <a:rPr lang="en-US" sz="4800" b="1" dirty="0"/>
                            <a:t>Gas pressure</a:t>
                          </a:r>
                        </a:p>
                      </a:txBody>
                      <a:tcPr/>
                    </a:tc>
                    <a:tc>
                      <a:txBody>
                        <a:bodyPr/>
                        <a:lstStyle/>
                        <a:p>
                          <a:endParaRPr lang="en-US"/>
                        </a:p>
                      </a:txBody>
                      <a:tcPr>
                        <a:blipFill>
                          <a:blip r:embed="rId3"/>
                          <a:stretch>
                            <a:fillRect l="-65739" t="-410734" r="-93" b="-229379"/>
                          </a:stretch>
                        </a:blipFill>
                      </a:tcPr>
                    </a:tc>
                    <a:extLst>
                      <a:ext uri="{0D108BD9-81ED-4DB2-BD59-A6C34878D82A}">
                        <a16:rowId xmlns:a16="http://schemas.microsoft.com/office/drawing/2014/main" val="3170976029"/>
                      </a:ext>
                    </a:extLst>
                  </a:tr>
                  <a:tr h="1075309">
                    <a:tc>
                      <a:txBody>
                        <a:bodyPr/>
                        <a:lstStyle/>
                        <a:p>
                          <a:pPr algn="ctr">
                            <a:lnSpc>
                              <a:spcPct val="150000"/>
                            </a:lnSpc>
                          </a:pPr>
                          <a:r>
                            <a:rPr lang="en-US" sz="4800" b="1" dirty="0"/>
                            <a:t>Detection principle</a:t>
                          </a:r>
                        </a:p>
                      </a:txBody>
                      <a:tcPr/>
                    </a:tc>
                    <a:tc>
                      <a:txBody>
                        <a:bodyPr/>
                        <a:lstStyle/>
                        <a:p>
                          <a:endParaRPr lang="en-US"/>
                        </a:p>
                      </a:txBody>
                      <a:tcPr>
                        <a:blipFill>
                          <a:blip r:embed="rId3"/>
                          <a:stretch>
                            <a:fillRect l="-65739" t="-513636" r="-93" b="-130682"/>
                          </a:stretch>
                        </a:blipFill>
                      </a:tcPr>
                    </a:tc>
                    <a:extLst>
                      <a:ext uri="{0D108BD9-81ED-4DB2-BD59-A6C34878D82A}">
                        <a16:rowId xmlns:a16="http://schemas.microsoft.com/office/drawing/2014/main" val="1505976286"/>
                      </a:ext>
                    </a:extLst>
                  </a:tr>
                  <a:tr h="1075309">
                    <a:tc>
                      <a:txBody>
                        <a:bodyPr/>
                        <a:lstStyle/>
                        <a:p>
                          <a:pPr algn="ctr">
                            <a:lnSpc>
                              <a:spcPct val="150000"/>
                            </a:lnSpc>
                          </a:pPr>
                          <a:r>
                            <a:rPr lang="en-US" sz="4800" b="1" dirty="0"/>
                            <a:t>Low Background</a:t>
                          </a:r>
                        </a:p>
                      </a:txBody>
                      <a:tcPr/>
                    </a:tc>
                    <a:tc>
                      <a:txBody>
                        <a:bodyPr/>
                        <a:lstStyle/>
                        <a:p>
                          <a:pPr algn="ctr">
                            <a:lnSpc>
                              <a:spcPct val="150000"/>
                            </a:lnSpc>
                          </a:pPr>
                          <a:r>
                            <a:rPr lang="en-US" dirty="0"/>
                            <a:t>Robust Gas Purification, Chemical </a:t>
                          </a:r>
                          <a:r>
                            <a:rPr lang="en-US" dirty="0" err="1"/>
                            <a:t>Vapour</a:t>
                          </a:r>
                          <a:r>
                            <a:rPr lang="en-US" dirty="0"/>
                            <a:t> Deposition </a:t>
                          </a:r>
                          <a:r>
                            <a:rPr lang="en-US" dirty="0" err="1"/>
                            <a:t>etc</a:t>
                          </a:r>
                          <a:endParaRPr lang="en-US" dirty="0"/>
                        </a:p>
                      </a:txBody>
                      <a:tcPr/>
                    </a:tc>
                    <a:extLst>
                      <a:ext uri="{0D108BD9-81ED-4DB2-BD59-A6C34878D82A}">
                        <a16:rowId xmlns:a16="http://schemas.microsoft.com/office/drawing/2014/main" val="901535571"/>
                      </a:ext>
                    </a:extLst>
                  </a:tr>
                </a:tbl>
              </a:graphicData>
            </a:graphic>
          </p:graphicFrame>
        </mc:Fallback>
      </mc:AlternateContent>
      <p:pic>
        <p:nvPicPr>
          <p:cNvPr id="6" name="Picture 5" descr="A close-up of several white boxes&#10;&#10;AI-generated content may be incorrect.">
            <a:extLst>
              <a:ext uri="{FF2B5EF4-FFF2-40B4-BE49-F238E27FC236}">
                <a16:creationId xmlns:a16="http://schemas.microsoft.com/office/drawing/2014/main" id="{0E6DA84B-0E1A-C250-097E-D6FC1BF15908}"/>
              </a:ext>
            </a:extLst>
          </p:cNvPr>
          <p:cNvPicPr>
            <a:picLocks noChangeAspect="1"/>
          </p:cNvPicPr>
          <p:nvPr/>
        </p:nvPicPr>
        <p:blipFill>
          <a:blip r:embed="rId4">
            <a:extLst>
              <a:ext uri="{28A0092B-C50C-407E-A947-70E740481C1C}">
                <a14:useLocalDpi xmlns:a14="http://schemas.microsoft.com/office/drawing/2010/main" val="0"/>
              </a:ext>
            </a:extLst>
          </a:blip>
          <a:srcRect t="25610" b="53455"/>
          <a:stretch>
            <a:fillRect/>
          </a:stretch>
        </p:blipFill>
        <p:spPr>
          <a:xfrm>
            <a:off x="1014637" y="9310865"/>
            <a:ext cx="21683997" cy="3915117"/>
          </a:xfrm>
          <a:prstGeom prst="rect">
            <a:avLst/>
          </a:prstGeom>
        </p:spPr>
      </p:pic>
    </p:spTree>
    <p:extLst>
      <p:ext uri="{BB962C8B-B14F-4D97-AF65-F5344CB8AC3E}">
        <p14:creationId xmlns:p14="http://schemas.microsoft.com/office/powerpoint/2010/main" val="16469432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5241E2-92FA-2175-CB79-01E7C3C1EFDB}"/>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4AC404E-05CA-111F-00F9-11B6261AD586}"/>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29" name="Title 2">
            <a:extLst>
              <a:ext uri="{FF2B5EF4-FFF2-40B4-BE49-F238E27FC236}">
                <a16:creationId xmlns:a16="http://schemas.microsoft.com/office/drawing/2014/main" id="{89EA6B2B-D660-B52D-B4D4-7F6483133E51}"/>
              </a:ext>
            </a:extLst>
          </p:cNvPr>
          <p:cNvSpPr>
            <a:spLocks noGrp="1"/>
          </p:cNvSpPr>
          <p:nvPr>
            <p:ph type="title" idx="4294967295"/>
          </p:nvPr>
        </p:nvSpPr>
        <p:spPr>
          <a:xfrm>
            <a:off x="80721" y="734010"/>
            <a:ext cx="20242213" cy="2544763"/>
          </a:xfrm>
        </p:spPr>
        <p:txBody>
          <a:bodyPr>
            <a:normAutofit/>
          </a:bodyPr>
          <a:lstStyle/>
          <a:p>
            <a:r>
              <a:rPr lang="en-US" sz="8800" b="1" dirty="0">
                <a:solidFill>
                  <a:schemeClr val="accent1">
                    <a:lumMod val="75000"/>
                  </a:schemeClr>
                </a:solidFill>
              </a:rPr>
              <a:t>Helium-3 counters: Detection principle</a:t>
            </a:r>
            <a:br>
              <a:rPr lang="en-US" dirty="0">
                <a:solidFill>
                  <a:schemeClr val="accent1">
                    <a:lumMod val="75000"/>
                  </a:schemeClr>
                </a:solidFill>
              </a:rPr>
            </a:b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4C9A502E-AF0C-95C8-605C-020D535E9793}"/>
              </a:ext>
            </a:extLst>
          </p:cNvPr>
          <p:cNvSpPr txBox="1"/>
          <p:nvPr/>
        </p:nvSpPr>
        <p:spPr>
          <a:xfrm>
            <a:off x="264502" y="8777897"/>
            <a:ext cx="7672791"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Neutron capture diagram</a:t>
            </a:r>
          </a:p>
        </p:txBody>
      </p:sp>
      <p:sp>
        <p:nvSpPr>
          <p:cNvPr id="14" name="TextBox 13">
            <a:extLst>
              <a:ext uri="{FF2B5EF4-FFF2-40B4-BE49-F238E27FC236}">
                <a16:creationId xmlns:a16="http://schemas.microsoft.com/office/drawing/2014/main" id="{0266A5CA-3AF0-0D0D-B7FC-78A8341D681C}"/>
              </a:ext>
            </a:extLst>
          </p:cNvPr>
          <p:cNvSpPr txBox="1"/>
          <p:nvPr/>
        </p:nvSpPr>
        <p:spPr>
          <a:xfrm>
            <a:off x="12907340" y="11036048"/>
            <a:ext cx="9931015"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t>Fig: </a:t>
            </a: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Simplified neutron counting flow diagram</a:t>
            </a:r>
          </a:p>
        </p:txBody>
      </p:sp>
      <p:sp>
        <p:nvSpPr>
          <p:cNvPr id="20" name="Cylinder 19">
            <a:extLst>
              <a:ext uri="{FF2B5EF4-FFF2-40B4-BE49-F238E27FC236}">
                <a16:creationId xmlns:a16="http://schemas.microsoft.com/office/drawing/2014/main" id="{82438E01-28BC-9F3F-5A78-A93098318153}"/>
              </a:ext>
            </a:extLst>
          </p:cNvPr>
          <p:cNvSpPr/>
          <p:nvPr/>
        </p:nvSpPr>
        <p:spPr>
          <a:xfrm>
            <a:off x="11248845" y="3634015"/>
            <a:ext cx="1304434" cy="6580623"/>
          </a:xfrm>
          <a:prstGeom prst="can">
            <a:avLst/>
          </a:prstGeom>
          <a:solidFill>
            <a:schemeClr val="tx1">
              <a:lumMod val="50000"/>
              <a:lumOff val="5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8" name="Straight Connector 27">
            <a:extLst>
              <a:ext uri="{FF2B5EF4-FFF2-40B4-BE49-F238E27FC236}">
                <a16:creationId xmlns:a16="http://schemas.microsoft.com/office/drawing/2014/main" id="{BB34438E-6A5D-8786-C5E8-C179B2004854}"/>
              </a:ext>
            </a:extLst>
          </p:cNvPr>
          <p:cNvCxnSpPr>
            <a:cxnSpLocks/>
            <a:stCxn id="20" idx="0"/>
          </p:cNvCxnSpPr>
          <p:nvPr/>
        </p:nvCxnSpPr>
        <p:spPr>
          <a:xfrm>
            <a:off x="11901062" y="3960124"/>
            <a:ext cx="0" cy="6873649"/>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4D9BA60E-DCE0-B037-CE28-6378B5C88F1C}"/>
                  </a:ext>
                </a:extLst>
              </p14:cNvPr>
              <p14:cNvContentPartPr/>
              <p14:nvPr/>
            </p14:nvContentPartPr>
            <p14:xfrm>
              <a:off x="11671540" y="5331199"/>
              <a:ext cx="360" cy="360"/>
            </p14:xfrm>
          </p:contentPart>
        </mc:Choice>
        <mc:Fallback xmlns="">
          <p:pic>
            <p:nvPicPr>
              <p:cNvPr id="30" name="Ink 29">
                <a:extLst>
                  <a:ext uri="{FF2B5EF4-FFF2-40B4-BE49-F238E27FC236}">
                    <a16:creationId xmlns:a16="http://schemas.microsoft.com/office/drawing/2014/main" id="{8CD53F47-1C3E-B145-EB97-C13F2D7F8953}"/>
                  </a:ext>
                </a:extLst>
              </p:cNvPr>
              <p:cNvPicPr/>
              <p:nvPr/>
            </p:nvPicPr>
            <p:blipFill>
              <a:blip r:embed="rId4"/>
              <a:stretch>
                <a:fillRect/>
              </a:stretch>
            </p:blipFill>
            <p:spPr>
              <a:xfrm>
                <a:off x="11608540" y="526819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AD7885B0-F9CA-2B33-6438-AF435B45BC6A}"/>
                  </a:ext>
                </a:extLst>
              </p14:cNvPr>
              <p14:cNvContentPartPr/>
              <p14:nvPr/>
            </p14:nvContentPartPr>
            <p14:xfrm>
              <a:off x="11671540" y="5555119"/>
              <a:ext cx="360" cy="360"/>
            </p14:xfrm>
          </p:contentPart>
        </mc:Choice>
        <mc:Fallback xmlns="">
          <p:pic>
            <p:nvPicPr>
              <p:cNvPr id="31" name="Ink 30">
                <a:extLst>
                  <a:ext uri="{FF2B5EF4-FFF2-40B4-BE49-F238E27FC236}">
                    <a16:creationId xmlns:a16="http://schemas.microsoft.com/office/drawing/2014/main" id="{F63C76A2-4C2B-DBE8-4C26-1DF97F1A16D2}"/>
                  </a:ext>
                </a:extLst>
              </p:cNvPr>
              <p:cNvPicPr/>
              <p:nvPr/>
            </p:nvPicPr>
            <p:blipFill>
              <a:blip r:embed="rId4"/>
              <a:stretch>
                <a:fillRect/>
              </a:stretch>
            </p:blipFill>
            <p:spPr>
              <a:xfrm>
                <a:off x="11608540" y="549211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a16="http://schemas.microsoft.com/office/drawing/2014/main" id="{2CBE5679-ABD0-57DA-81AA-AF9B446D646F}"/>
                  </a:ext>
                </a:extLst>
              </p14:cNvPr>
              <p14:cNvContentPartPr/>
              <p14:nvPr/>
            </p14:nvContentPartPr>
            <p14:xfrm>
              <a:off x="12076900" y="5581039"/>
              <a:ext cx="360" cy="360"/>
            </p14:xfrm>
          </p:contentPart>
        </mc:Choice>
        <mc:Fallback xmlns="">
          <p:pic>
            <p:nvPicPr>
              <p:cNvPr id="32" name="Ink 31">
                <a:extLst>
                  <a:ext uri="{FF2B5EF4-FFF2-40B4-BE49-F238E27FC236}">
                    <a16:creationId xmlns:a16="http://schemas.microsoft.com/office/drawing/2014/main" id="{777A4BFF-ED93-8E62-89A8-60BF850480E4}"/>
                  </a:ext>
                </a:extLst>
              </p:cNvPr>
              <p:cNvPicPr/>
              <p:nvPr/>
            </p:nvPicPr>
            <p:blipFill>
              <a:blip r:embed="rId4"/>
              <a:stretch>
                <a:fillRect/>
              </a:stretch>
            </p:blipFill>
            <p:spPr>
              <a:xfrm>
                <a:off x="12013900" y="551803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835FCFB7-59CE-57D8-9A96-F6DF0C0FF31F}"/>
                  </a:ext>
                </a:extLst>
              </p14:cNvPr>
              <p14:cNvContentPartPr/>
              <p14:nvPr/>
            </p14:nvContentPartPr>
            <p14:xfrm>
              <a:off x="11757580" y="5166679"/>
              <a:ext cx="360" cy="360"/>
            </p14:xfrm>
          </p:contentPart>
        </mc:Choice>
        <mc:Fallback xmlns="">
          <p:pic>
            <p:nvPicPr>
              <p:cNvPr id="33" name="Ink 32">
                <a:extLst>
                  <a:ext uri="{FF2B5EF4-FFF2-40B4-BE49-F238E27FC236}">
                    <a16:creationId xmlns:a16="http://schemas.microsoft.com/office/drawing/2014/main" id="{1A89EDC7-B969-BA29-62AF-A857AFC70EAB}"/>
                  </a:ext>
                </a:extLst>
              </p:cNvPr>
              <p:cNvPicPr/>
              <p:nvPr/>
            </p:nvPicPr>
            <p:blipFill>
              <a:blip r:embed="rId4"/>
              <a:stretch>
                <a:fillRect/>
              </a:stretch>
            </p:blipFill>
            <p:spPr>
              <a:xfrm>
                <a:off x="11694580" y="510367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0F766539-302E-CDAE-EA77-F01C710C4C98}"/>
                  </a:ext>
                </a:extLst>
              </p14:cNvPr>
              <p14:cNvContentPartPr/>
              <p14:nvPr/>
            </p14:nvContentPartPr>
            <p14:xfrm>
              <a:off x="12059260" y="5805679"/>
              <a:ext cx="360" cy="360"/>
            </p14:xfrm>
          </p:contentPart>
        </mc:Choice>
        <mc:Fallback xmlns="">
          <p:pic>
            <p:nvPicPr>
              <p:cNvPr id="34" name="Ink 33">
                <a:extLst>
                  <a:ext uri="{FF2B5EF4-FFF2-40B4-BE49-F238E27FC236}">
                    <a16:creationId xmlns:a16="http://schemas.microsoft.com/office/drawing/2014/main" id="{53364404-0FF3-CBF6-72B7-82FD1E97699C}"/>
                  </a:ext>
                </a:extLst>
              </p:cNvPr>
              <p:cNvPicPr/>
              <p:nvPr/>
            </p:nvPicPr>
            <p:blipFill>
              <a:blip r:embed="rId4"/>
              <a:stretch>
                <a:fillRect/>
              </a:stretch>
            </p:blipFill>
            <p:spPr>
              <a:xfrm>
                <a:off x="11996260" y="5742679"/>
                <a:ext cx="126000" cy="126000"/>
              </a:xfrm>
              <a:prstGeom prst="rect">
                <a:avLst/>
              </a:prstGeom>
            </p:spPr>
          </p:pic>
        </mc:Fallback>
      </mc:AlternateContent>
      <p:sp>
        <p:nvSpPr>
          <p:cNvPr id="35" name="TextBox 34">
            <a:extLst>
              <a:ext uri="{FF2B5EF4-FFF2-40B4-BE49-F238E27FC236}">
                <a16:creationId xmlns:a16="http://schemas.microsoft.com/office/drawing/2014/main" id="{78787643-1A49-2A42-A953-E8C221DF0E31}"/>
              </a:ext>
            </a:extLst>
          </p:cNvPr>
          <p:cNvSpPr txBox="1"/>
          <p:nvPr/>
        </p:nvSpPr>
        <p:spPr>
          <a:xfrm>
            <a:off x="13205495" y="4500502"/>
            <a:ext cx="3531673" cy="827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700" b="0" i="0" u="none" strike="noStrike" cap="none" spc="0" normalizeH="0" baseline="0" dirty="0">
                <a:ln>
                  <a:noFill/>
                </a:ln>
                <a:solidFill>
                  <a:schemeClr val="tx1"/>
                </a:solidFill>
                <a:effectLst/>
                <a:uFillTx/>
                <a:latin typeface="Muli Regular"/>
                <a:ea typeface="Muli Regular"/>
                <a:cs typeface="Muli Regular"/>
                <a:sym typeface="Muli Regular"/>
              </a:rPr>
              <a:t>I</a:t>
            </a:r>
            <a:r>
              <a:rPr lang="en-US" sz="3700" dirty="0">
                <a:solidFill>
                  <a:schemeClr val="tx1"/>
                </a:solidFill>
              </a:rPr>
              <a:t>onized charges</a:t>
            </a:r>
            <a:endParaRPr kumimoji="0" lang="en-US" sz="37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cxnSp>
        <p:nvCxnSpPr>
          <p:cNvPr id="41" name="Connector: Elbow 40">
            <a:extLst>
              <a:ext uri="{FF2B5EF4-FFF2-40B4-BE49-F238E27FC236}">
                <a16:creationId xmlns:a16="http://schemas.microsoft.com/office/drawing/2014/main" id="{CFA201BF-F14D-79C6-9616-F21645A1A234}"/>
              </a:ext>
            </a:extLst>
          </p:cNvPr>
          <p:cNvCxnSpPr>
            <a:cxnSpLocks/>
            <a:endCxn id="35" idx="1"/>
          </p:cNvCxnSpPr>
          <p:nvPr/>
        </p:nvCxnSpPr>
        <p:spPr>
          <a:xfrm flipV="1">
            <a:off x="12130225" y="4914269"/>
            <a:ext cx="1075270" cy="640850"/>
          </a:xfrm>
          <a:prstGeom prst="bentConnector3">
            <a:avLst>
              <a:gd name="adj1" fmla="val 50000"/>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B5BD3125-409F-FD36-1EE1-AC0072C03A32}"/>
              </a:ext>
            </a:extLst>
          </p:cNvPr>
          <p:cNvCxnSpPr>
            <a:cxnSpLocks/>
          </p:cNvCxnSpPr>
          <p:nvPr/>
        </p:nvCxnSpPr>
        <p:spPr>
          <a:xfrm>
            <a:off x="11901062" y="10794177"/>
            <a:ext cx="1510138" cy="0"/>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7AF95C20-F82B-2C31-FCE9-2B9C76A8BB7F}"/>
              </a:ext>
            </a:extLst>
          </p:cNvPr>
          <p:cNvCxnSpPr>
            <a:cxnSpLocks/>
          </p:cNvCxnSpPr>
          <p:nvPr/>
        </p:nvCxnSpPr>
        <p:spPr>
          <a:xfrm flipV="1">
            <a:off x="13411200" y="7698521"/>
            <a:ext cx="0" cy="3135252"/>
          </a:xfrm>
          <a:prstGeom prst="line">
            <a:avLst/>
          </a:prstGeom>
          <a:noFill/>
          <a:ln w="762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67" name="Rectangle 66">
            <a:extLst>
              <a:ext uri="{FF2B5EF4-FFF2-40B4-BE49-F238E27FC236}">
                <a16:creationId xmlns:a16="http://schemas.microsoft.com/office/drawing/2014/main" id="{B07821CA-A8CF-BCFB-6BA4-0ED1795E9812}"/>
              </a:ext>
            </a:extLst>
          </p:cNvPr>
          <p:cNvSpPr/>
          <p:nvPr/>
        </p:nvSpPr>
        <p:spPr>
          <a:xfrm>
            <a:off x="14066903" y="7069800"/>
            <a:ext cx="2037096" cy="1252265"/>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Pre-Amplifier</a:t>
            </a:r>
          </a:p>
        </p:txBody>
      </p:sp>
      <p:cxnSp>
        <p:nvCxnSpPr>
          <p:cNvPr id="69" name="Straight Arrow Connector 68">
            <a:extLst>
              <a:ext uri="{FF2B5EF4-FFF2-40B4-BE49-F238E27FC236}">
                <a16:creationId xmlns:a16="http://schemas.microsoft.com/office/drawing/2014/main" id="{89E4A767-7BE5-1019-7A92-8D83E4FFAACF}"/>
              </a:ext>
            </a:extLst>
          </p:cNvPr>
          <p:cNvCxnSpPr>
            <a:cxnSpLocks/>
          </p:cNvCxnSpPr>
          <p:nvPr/>
        </p:nvCxnSpPr>
        <p:spPr>
          <a:xfrm flipV="1">
            <a:off x="13400821" y="7695931"/>
            <a:ext cx="1000978" cy="1"/>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6" name="Straight Arrow Connector 75">
            <a:extLst>
              <a:ext uri="{FF2B5EF4-FFF2-40B4-BE49-F238E27FC236}">
                <a16:creationId xmlns:a16="http://schemas.microsoft.com/office/drawing/2014/main" id="{670E0BD2-A787-7EB1-8AD2-F89222AD1A7E}"/>
              </a:ext>
            </a:extLst>
          </p:cNvPr>
          <p:cNvCxnSpPr>
            <a:cxnSpLocks/>
            <a:stCxn id="67" idx="3"/>
          </p:cNvCxnSpPr>
          <p:nvPr/>
        </p:nvCxnSpPr>
        <p:spPr>
          <a:xfrm>
            <a:off x="16103999" y="7695933"/>
            <a:ext cx="1491670"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1" name="Rectangle 80">
            <a:extLst>
              <a:ext uri="{FF2B5EF4-FFF2-40B4-BE49-F238E27FC236}">
                <a16:creationId xmlns:a16="http://schemas.microsoft.com/office/drawing/2014/main" id="{688DFE61-6DB0-72E9-8E38-E4C16313338A}"/>
              </a:ext>
            </a:extLst>
          </p:cNvPr>
          <p:cNvSpPr/>
          <p:nvPr/>
        </p:nvSpPr>
        <p:spPr>
          <a:xfrm>
            <a:off x="17306557" y="7346798"/>
            <a:ext cx="2037097" cy="698267"/>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Amplifier</a:t>
            </a:r>
          </a:p>
        </p:txBody>
      </p:sp>
      <p:cxnSp>
        <p:nvCxnSpPr>
          <p:cNvPr id="83" name="Straight Arrow Connector 82">
            <a:extLst>
              <a:ext uri="{FF2B5EF4-FFF2-40B4-BE49-F238E27FC236}">
                <a16:creationId xmlns:a16="http://schemas.microsoft.com/office/drawing/2014/main" id="{07700112-03B3-7921-65EC-3A25546370FA}"/>
              </a:ext>
            </a:extLst>
          </p:cNvPr>
          <p:cNvCxnSpPr>
            <a:cxnSpLocks/>
            <a:stCxn id="81" idx="3"/>
          </p:cNvCxnSpPr>
          <p:nvPr/>
        </p:nvCxnSpPr>
        <p:spPr>
          <a:xfrm>
            <a:off x="19343654" y="7695932"/>
            <a:ext cx="1060529"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94" name="Group 93">
            <a:extLst>
              <a:ext uri="{FF2B5EF4-FFF2-40B4-BE49-F238E27FC236}">
                <a16:creationId xmlns:a16="http://schemas.microsoft.com/office/drawing/2014/main" id="{6BDE76FE-25E5-9DC9-3369-F72C824FF0FD}"/>
              </a:ext>
            </a:extLst>
          </p:cNvPr>
          <p:cNvGrpSpPr/>
          <p:nvPr/>
        </p:nvGrpSpPr>
        <p:grpSpPr>
          <a:xfrm>
            <a:off x="19248059" y="5996764"/>
            <a:ext cx="4869497" cy="3555907"/>
            <a:chOff x="19272869" y="6112483"/>
            <a:chExt cx="5418208" cy="3507273"/>
          </a:xfrm>
        </p:grpSpPr>
        <p:pic>
          <p:nvPicPr>
            <p:cNvPr id="86" name="Graphic 85">
              <a:extLst>
                <a:ext uri="{FF2B5EF4-FFF2-40B4-BE49-F238E27FC236}">
                  <a16:creationId xmlns:a16="http://schemas.microsoft.com/office/drawing/2014/main" id="{0ECC3580-5FCE-EDCB-05B0-85A58A5C5715}"/>
                </a:ext>
              </a:extLst>
            </p:cNvPr>
            <p:cNvPicPr>
              <a:picLocks noChangeAspect="1"/>
            </p:cNvPicPr>
            <p:nvPr/>
          </p:nvPicPr>
          <p:blipFill>
            <a:blip>
              <a:extLs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19272869" y="6112483"/>
              <a:ext cx="5418208" cy="3507273"/>
            </a:xfrm>
            <a:prstGeom prst="rect">
              <a:avLst/>
            </a:prstGeom>
          </p:spPr>
        </p:pic>
        <p:pic>
          <p:nvPicPr>
            <p:cNvPr id="93" name="Picture 92" descr="A graph with numbers and lines&#10;&#10;AI-generated content may be incorrect.">
              <a:extLst>
                <a:ext uri="{FF2B5EF4-FFF2-40B4-BE49-F238E27FC236}">
                  <a16:creationId xmlns:a16="http://schemas.microsoft.com/office/drawing/2014/main" id="{4472439B-182D-3068-2FC3-4B8A0FF216B8}"/>
                </a:ext>
              </a:extLst>
            </p:cNvPr>
            <p:cNvPicPr>
              <a:picLocks noChangeAspect="1"/>
            </p:cNvPicPr>
            <p:nvPr/>
          </p:nvPicPr>
          <p:blipFill>
            <a:blip r:embed="rId11" cstate="print">
              <a:extLst>
                <a:ext uri="{28A0092B-C50C-407E-A947-70E740481C1C}">
                  <a14:useLocalDpi xmlns:a14="http://schemas.microsoft.com/office/drawing/2010/main" val="0"/>
                </a:ext>
              </a:extLst>
            </a:blip>
            <a:srcRect l="6306" t="23069" r="23776" b="11040"/>
            <a:stretch>
              <a:fillRect/>
            </a:stretch>
          </p:blipFill>
          <p:spPr>
            <a:xfrm>
              <a:off x="20613978" y="6596935"/>
              <a:ext cx="2037097" cy="1528050"/>
            </a:xfrm>
            <a:prstGeom prst="rect">
              <a:avLst/>
            </a:prstGeom>
          </p:spPr>
        </p:pic>
      </p:grpSp>
      <p:grpSp>
        <p:nvGrpSpPr>
          <p:cNvPr id="36" name="Group 35">
            <a:extLst>
              <a:ext uri="{FF2B5EF4-FFF2-40B4-BE49-F238E27FC236}">
                <a16:creationId xmlns:a16="http://schemas.microsoft.com/office/drawing/2014/main" id="{A2436B61-9F79-38FB-F88F-72B893C68534}"/>
              </a:ext>
            </a:extLst>
          </p:cNvPr>
          <p:cNvGrpSpPr/>
          <p:nvPr/>
        </p:nvGrpSpPr>
        <p:grpSpPr>
          <a:xfrm>
            <a:off x="145548" y="5029243"/>
            <a:ext cx="7791745" cy="3657513"/>
            <a:chOff x="222702" y="2815185"/>
            <a:chExt cx="7791745" cy="3657513"/>
          </a:xfrm>
        </p:grpSpPr>
        <p:sp>
          <p:nvSpPr>
            <p:cNvPr id="37" name="Oval 36">
              <a:extLst>
                <a:ext uri="{FF2B5EF4-FFF2-40B4-BE49-F238E27FC236}">
                  <a16:creationId xmlns:a16="http://schemas.microsoft.com/office/drawing/2014/main" id="{2C595865-8753-4512-30D1-414A4D1132C4}"/>
                </a:ext>
              </a:extLst>
            </p:cNvPr>
            <p:cNvSpPr/>
            <p:nvPr/>
          </p:nvSpPr>
          <p:spPr>
            <a:xfrm>
              <a:off x="2980170" y="4131851"/>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63368A72-8E65-280D-CC3C-1359605E468B}"/>
                </a:ext>
              </a:extLst>
            </p:cNvPr>
            <p:cNvSpPr/>
            <p:nvPr/>
          </p:nvSpPr>
          <p:spPr>
            <a:xfrm>
              <a:off x="222702" y="4459328"/>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 name="Oval 38">
              <a:extLst>
                <a:ext uri="{FF2B5EF4-FFF2-40B4-BE49-F238E27FC236}">
                  <a16:creationId xmlns:a16="http://schemas.microsoft.com/office/drawing/2014/main" id="{FCCDD031-AE44-1740-B377-A19DD82143D9}"/>
                </a:ext>
              </a:extLst>
            </p:cNvPr>
            <p:cNvSpPr/>
            <p:nvPr/>
          </p:nvSpPr>
          <p:spPr>
            <a:xfrm>
              <a:off x="2688239" y="472105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187000DC-A27F-ABE2-B95A-3B637F7477F5}"/>
                </a:ext>
              </a:extLst>
            </p:cNvPr>
            <p:cNvSpPr/>
            <p:nvPr/>
          </p:nvSpPr>
          <p:spPr>
            <a:xfrm>
              <a:off x="3417558" y="4657856"/>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Oval 41">
              <a:extLst>
                <a:ext uri="{FF2B5EF4-FFF2-40B4-BE49-F238E27FC236}">
                  <a16:creationId xmlns:a16="http://schemas.microsoft.com/office/drawing/2014/main" id="{D9D65D9D-506A-422A-B05B-0EAE37D93632}"/>
                </a:ext>
              </a:extLst>
            </p:cNvPr>
            <p:cNvSpPr/>
            <p:nvPr/>
          </p:nvSpPr>
          <p:spPr>
            <a:xfrm>
              <a:off x="6549754" y="2815185"/>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Oval 42">
              <a:extLst>
                <a:ext uri="{FF2B5EF4-FFF2-40B4-BE49-F238E27FC236}">
                  <a16:creationId xmlns:a16="http://schemas.microsoft.com/office/drawing/2014/main" id="{F390107E-92EF-D280-950B-9E6FBB17A137}"/>
                </a:ext>
              </a:extLst>
            </p:cNvPr>
            <p:cNvSpPr/>
            <p:nvPr/>
          </p:nvSpPr>
          <p:spPr>
            <a:xfrm>
              <a:off x="6360830" y="3346396"/>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Oval 43">
              <a:extLst>
                <a:ext uri="{FF2B5EF4-FFF2-40B4-BE49-F238E27FC236}">
                  <a16:creationId xmlns:a16="http://schemas.microsoft.com/office/drawing/2014/main" id="{F9B363AA-5C4B-E11C-6767-E8C14B4BDB02}"/>
                </a:ext>
              </a:extLst>
            </p:cNvPr>
            <p:cNvSpPr/>
            <p:nvPr/>
          </p:nvSpPr>
          <p:spPr>
            <a:xfrm>
              <a:off x="7107731" y="3074345"/>
              <a:ext cx="906716" cy="852928"/>
            </a:xfrm>
            <a:prstGeom prst="ellipse">
              <a:avLst/>
            </a:prstGeom>
            <a:solidFill>
              <a:schemeClr val="accent5">
                <a:lumMod val="75000"/>
              </a:schemeClr>
            </a:soli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Oval 44">
              <a:extLst>
                <a:ext uri="{FF2B5EF4-FFF2-40B4-BE49-F238E27FC236}">
                  <a16:creationId xmlns:a16="http://schemas.microsoft.com/office/drawing/2014/main" id="{294F8F20-F270-4B29-C194-0A4AA1FC5E0A}"/>
                </a:ext>
              </a:extLst>
            </p:cNvPr>
            <p:cNvSpPr/>
            <p:nvPr/>
          </p:nvSpPr>
          <p:spPr>
            <a:xfrm>
              <a:off x="6509455" y="5619770"/>
              <a:ext cx="906716" cy="852928"/>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76200"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Plus Sign 45">
              <a:extLst>
                <a:ext uri="{FF2B5EF4-FFF2-40B4-BE49-F238E27FC236}">
                  <a16:creationId xmlns:a16="http://schemas.microsoft.com/office/drawing/2014/main" id="{B25E3D1B-F9A3-10DE-994D-4DA2E993E897}"/>
                </a:ext>
              </a:extLst>
            </p:cNvPr>
            <p:cNvSpPr/>
            <p:nvPr/>
          </p:nvSpPr>
          <p:spPr>
            <a:xfrm>
              <a:off x="1654359" y="4480002"/>
              <a:ext cx="879041" cy="852928"/>
            </a:xfrm>
            <a:prstGeom prst="mathPlus">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Arrow: Right 46">
              <a:extLst>
                <a:ext uri="{FF2B5EF4-FFF2-40B4-BE49-F238E27FC236}">
                  <a16:creationId xmlns:a16="http://schemas.microsoft.com/office/drawing/2014/main" id="{2C40CF1E-AD7C-224C-476B-97E48D2FE864}"/>
                </a:ext>
              </a:extLst>
            </p:cNvPr>
            <p:cNvSpPr/>
            <p:nvPr/>
          </p:nvSpPr>
          <p:spPr>
            <a:xfrm rot="19631863">
              <a:off x="4518085" y="3845678"/>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Arrow: Right 47">
              <a:extLst>
                <a:ext uri="{FF2B5EF4-FFF2-40B4-BE49-F238E27FC236}">
                  <a16:creationId xmlns:a16="http://schemas.microsoft.com/office/drawing/2014/main" id="{76479EE2-0B5A-C4DE-8EAD-35EFF32012DB}"/>
                </a:ext>
              </a:extLst>
            </p:cNvPr>
            <p:cNvSpPr/>
            <p:nvPr/>
          </p:nvSpPr>
          <p:spPr>
            <a:xfrm rot="1070073">
              <a:off x="4783030" y="5306609"/>
              <a:ext cx="1335786" cy="78545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49" name="TextBox 48">
            <a:extLst>
              <a:ext uri="{FF2B5EF4-FFF2-40B4-BE49-F238E27FC236}">
                <a16:creationId xmlns:a16="http://schemas.microsoft.com/office/drawing/2014/main" id="{D84A1B3D-82B1-E130-C52E-0F0C0E3A4481}"/>
              </a:ext>
            </a:extLst>
          </p:cNvPr>
          <p:cNvSpPr txBox="1"/>
          <p:nvPr/>
        </p:nvSpPr>
        <p:spPr>
          <a:xfrm>
            <a:off x="-163740" y="7387620"/>
            <a:ext cx="1950675"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tx1"/>
                </a:solidFill>
                <a:effectLst/>
                <a:uFillTx/>
                <a:latin typeface="Muli Regular"/>
                <a:ea typeface="Muli Regular"/>
                <a:cs typeface="Muli Regular"/>
                <a:sym typeface="Muli Regular"/>
              </a:rPr>
              <a:t>Thermal neutron</a:t>
            </a:r>
          </a:p>
        </p:txBody>
      </p:sp>
      <p:sp>
        <p:nvSpPr>
          <p:cNvPr id="50" name="TextBox 49">
            <a:extLst>
              <a:ext uri="{FF2B5EF4-FFF2-40B4-BE49-F238E27FC236}">
                <a16:creationId xmlns:a16="http://schemas.microsoft.com/office/drawing/2014/main" id="{5094C179-5CBB-1B0B-BBCC-3613FDEDC766}"/>
              </a:ext>
            </a:extLst>
          </p:cNvPr>
          <p:cNvSpPr txBox="1"/>
          <p:nvPr/>
        </p:nvSpPr>
        <p:spPr>
          <a:xfrm>
            <a:off x="2514052" y="7715761"/>
            <a:ext cx="1979100" cy="790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dirty="0">
                <a:ln>
                  <a:noFill/>
                </a:ln>
                <a:solidFill>
                  <a:schemeClr val="tx1"/>
                </a:solidFill>
                <a:effectLst/>
                <a:uFillTx/>
                <a:latin typeface="Muli Regular"/>
                <a:ea typeface="Muli Regular"/>
                <a:cs typeface="Muli Regular"/>
                <a:sym typeface="Muli Regular"/>
              </a:rPr>
              <a:t>Helium-3</a:t>
            </a:r>
          </a:p>
        </p:txBody>
      </p:sp>
      <p:sp>
        <p:nvSpPr>
          <p:cNvPr id="51" name="TextBox 50">
            <a:extLst>
              <a:ext uri="{FF2B5EF4-FFF2-40B4-BE49-F238E27FC236}">
                <a16:creationId xmlns:a16="http://schemas.microsoft.com/office/drawing/2014/main" id="{6C40EDF1-503C-D820-B616-E0E012196B85}"/>
              </a:ext>
            </a:extLst>
          </p:cNvPr>
          <p:cNvSpPr txBox="1"/>
          <p:nvPr/>
        </p:nvSpPr>
        <p:spPr>
          <a:xfrm>
            <a:off x="7190391" y="5955532"/>
            <a:ext cx="2654283"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3500" b="0" i="0" u="none" strike="noStrike" cap="none" spc="0" normalizeH="0" baseline="0">
                <a:ln>
                  <a:noFill/>
                </a:ln>
                <a:solidFill>
                  <a:schemeClr val="tx1"/>
                </a:solidFill>
                <a:effectLst/>
                <a:uFillTx/>
                <a:latin typeface="Muli Regular"/>
                <a:ea typeface="Muli Regular"/>
                <a:cs typeface="Muli Regular"/>
                <a:sym typeface="Muli Regular"/>
              </a:rPr>
              <a:t>Triton(H-3)</a:t>
            </a:r>
          </a:p>
          <a:p>
            <a:pPr marL="0" marR="0" indent="0" algn="l" defTabSz="821531" rtl="0" fontAlgn="auto" latinLnBrk="0" hangingPunct="0">
              <a:lnSpc>
                <a:spcPct val="120000"/>
              </a:lnSpc>
              <a:spcBef>
                <a:spcPts val="0"/>
              </a:spcBef>
              <a:spcAft>
                <a:spcPts val="0"/>
              </a:spcAft>
              <a:buClrTx/>
              <a:buSzTx/>
              <a:buFontTx/>
              <a:buNone/>
              <a:tabLst/>
            </a:pPr>
            <a:r>
              <a:rPr lang="en-US" sz="3500">
                <a:solidFill>
                  <a:schemeClr val="tx1"/>
                </a:solidFill>
              </a:rPr>
              <a:t>K.E: 191 keV</a:t>
            </a:r>
            <a:endParaRPr kumimoji="0" lang="en-US" sz="3500" b="0" i="0" u="none" strike="noStrike" cap="none" spc="0" normalizeH="0" baseline="0">
              <a:ln>
                <a:noFill/>
              </a:ln>
              <a:solidFill>
                <a:schemeClr val="tx1"/>
              </a:solidFill>
              <a:effectLst/>
              <a:uFillTx/>
              <a:latin typeface="Muli Regular"/>
              <a:ea typeface="Muli Regular"/>
              <a:cs typeface="Muli Regular"/>
              <a:sym typeface="Muli Regular"/>
            </a:endParaRPr>
          </a:p>
        </p:txBody>
      </p:sp>
      <p:sp>
        <p:nvSpPr>
          <p:cNvPr id="53" name="TextBox 52">
            <a:extLst>
              <a:ext uri="{FF2B5EF4-FFF2-40B4-BE49-F238E27FC236}">
                <a16:creationId xmlns:a16="http://schemas.microsoft.com/office/drawing/2014/main" id="{368FF6F1-41CB-5E94-867B-B75B1921DFDB}"/>
              </a:ext>
            </a:extLst>
          </p:cNvPr>
          <p:cNvSpPr txBox="1"/>
          <p:nvPr/>
        </p:nvSpPr>
        <p:spPr>
          <a:xfrm>
            <a:off x="7320531" y="7894291"/>
            <a:ext cx="2747124" cy="1436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3500">
                <a:solidFill>
                  <a:schemeClr val="tx1"/>
                </a:solidFill>
              </a:rPr>
              <a:t>Proton(H-1)</a:t>
            </a:r>
            <a:br>
              <a:rPr lang="en-US" sz="3500">
                <a:solidFill>
                  <a:schemeClr val="tx1"/>
                </a:solidFill>
              </a:rPr>
            </a:br>
            <a:r>
              <a:rPr lang="en-US" sz="3500">
                <a:solidFill>
                  <a:schemeClr val="tx1"/>
                </a:solidFill>
              </a:rPr>
              <a:t>K.E: 573 keV</a:t>
            </a:r>
            <a:endParaRPr kumimoji="0" lang="en-US" sz="3500" b="0" i="0" u="none" strike="noStrike" cap="none" spc="0" normalizeH="0" baseline="0">
              <a:ln>
                <a:noFill/>
              </a:ln>
              <a:solidFill>
                <a:schemeClr val="tx1"/>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22008508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2AB09E-ED84-3D17-F3D2-8C1DD04F3155}"/>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890EBBD-FE4D-635F-768C-1C816AEF73FB}"/>
              </a:ext>
            </a:extLst>
          </p:cNvPr>
          <p:cNvGrpSpPr/>
          <p:nvPr/>
        </p:nvGrpSpPr>
        <p:grpSpPr>
          <a:xfrm>
            <a:off x="-13341" y="4222430"/>
            <a:ext cx="22811223" cy="8121564"/>
            <a:chOff x="162505" y="4515507"/>
            <a:chExt cx="22811223" cy="8121564"/>
          </a:xfrm>
        </p:grpSpPr>
        <p:grpSp>
          <p:nvGrpSpPr>
            <p:cNvPr id="10" name="Group 9">
              <a:extLst>
                <a:ext uri="{FF2B5EF4-FFF2-40B4-BE49-F238E27FC236}">
                  <a16:creationId xmlns:a16="http://schemas.microsoft.com/office/drawing/2014/main" id="{58CDB98C-EC19-1B70-1803-E9C800CA6156}"/>
                </a:ext>
              </a:extLst>
            </p:cNvPr>
            <p:cNvGrpSpPr/>
            <p:nvPr/>
          </p:nvGrpSpPr>
          <p:grpSpPr>
            <a:xfrm>
              <a:off x="162505" y="4515507"/>
              <a:ext cx="22811223" cy="8121564"/>
              <a:chOff x="1111654" y="4552123"/>
              <a:chExt cx="22811223" cy="8121564"/>
            </a:xfrm>
          </p:grpSpPr>
          <p:pic>
            <p:nvPicPr>
              <p:cNvPr id="5" name="Picture 4" descr="A graph showing the size of a wave&#10;&#10;AI-generated content may be incorrect.">
                <a:extLst>
                  <a:ext uri="{FF2B5EF4-FFF2-40B4-BE49-F238E27FC236}">
                    <a16:creationId xmlns:a16="http://schemas.microsoft.com/office/drawing/2014/main" id="{9608D011-59DA-A185-9276-66FB65D1CA5B}"/>
                  </a:ext>
                </a:extLst>
              </p:cNvPr>
              <p:cNvPicPr>
                <a:picLocks noChangeAspect="1"/>
              </p:cNvPicPr>
              <p:nvPr/>
            </p:nvPicPr>
            <p:blipFill>
              <a:blip r:embed="rId3">
                <a:extLst>
                  <a:ext uri="{28A0092B-C50C-407E-A947-70E740481C1C}">
                    <a14:useLocalDpi xmlns:a14="http://schemas.microsoft.com/office/drawing/2010/main" val="0"/>
                  </a:ext>
                </a:extLst>
              </a:blip>
              <a:srcRect t="8462"/>
              <a:stretch>
                <a:fillRect/>
              </a:stretch>
            </p:blipFill>
            <p:spPr>
              <a:xfrm>
                <a:off x="1111654" y="4552123"/>
                <a:ext cx="22811223" cy="8121564"/>
              </a:xfrm>
              <a:prstGeom prst="rect">
                <a:avLst/>
              </a:prstGeom>
            </p:spPr>
          </p:pic>
          <p:sp>
            <p:nvSpPr>
              <p:cNvPr id="7" name="Rectangle 6">
                <a:extLst>
                  <a:ext uri="{FF2B5EF4-FFF2-40B4-BE49-F238E27FC236}">
                    <a16:creationId xmlns:a16="http://schemas.microsoft.com/office/drawing/2014/main" id="{286203B6-4C47-CC4A-9C75-F989ABA06B4F}"/>
                  </a:ext>
                </a:extLst>
              </p:cNvPr>
              <p:cNvSpPr/>
              <p:nvPr/>
            </p:nvSpPr>
            <p:spPr>
              <a:xfrm>
                <a:off x="18904226" y="4552123"/>
                <a:ext cx="4558135" cy="1550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042AE08A-8833-288C-8560-0242E6CF3F2E}"/>
                  </a:ext>
                </a:extLst>
              </p:cNvPr>
              <p:cNvSpPr/>
              <p:nvPr/>
            </p:nvSpPr>
            <p:spPr>
              <a:xfrm>
                <a:off x="1331843" y="7633252"/>
                <a:ext cx="397566" cy="109330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D5FE1A14-6AFF-5938-90E9-8E6F05895BDA}"/>
                  </a:ext>
                </a:extLst>
              </p:cNvPr>
              <p:cNvSpPr/>
              <p:nvPr/>
            </p:nvSpPr>
            <p:spPr>
              <a:xfrm>
                <a:off x="22005235" y="12216383"/>
                <a:ext cx="1769165" cy="45730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1" name="Rectangle 10">
              <a:extLst>
                <a:ext uri="{FF2B5EF4-FFF2-40B4-BE49-F238E27FC236}">
                  <a16:creationId xmlns:a16="http://schemas.microsoft.com/office/drawing/2014/main" id="{D4DA1FDA-6744-80FC-9307-87DA9FE1C0ED}"/>
                </a:ext>
              </a:extLst>
            </p:cNvPr>
            <p:cNvSpPr/>
            <p:nvPr/>
          </p:nvSpPr>
          <p:spPr>
            <a:xfrm>
              <a:off x="6353110" y="10088250"/>
              <a:ext cx="3645655" cy="1252265"/>
            </a:xfrm>
            <a:prstGeom prst="rect">
              <a:avLst/>
            </a:prstGeom>
            <a:solidFill>
              <a:srgbClr val="ED1C24"/>
            </a:solidFill>
            <a:ln w="1270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Gamma-Neutron Overlap</a:t>
              </a:r>
            </a:p>
          </p:txBody>
        </p:sp>
      </p:grpSp>
      <p:sp>
        <p:nvSpPr>
          <p:cNvPr id="138" name="Slide Number">
            <a:extLst>
              <a:ext uri="{FF2B5EF4-FFF2-40B4-BE49-F238E27FC236}">
                <a16:creationId xmlns:a16="http://schemas.microsoft.com/office/drawing/2014/main" id="{188D1BFF-A73B-9FBF-C99B-7451AA2A423D}"/>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a:p>
        </p:txBody>
      </p:sp>
      <p:sp>
        <p:nvSpPr>
          <p:cNvPr id="3" name="TextBox 2">
            <a:extLst>
              <a:ext uri="{FF2B5EF4-FFF2-40B4-BE49-F238E27FC236}">
                <a16:creationId xmlns:a16="http://schemas.microsoft.com/office/drawing/2014/main" id="{3DB0FCA9-52CA-6439-4DE8-587FC59250DA}"/>
              </a:ext>
            </a:extLst>
          </p:cNvPr>
          <p:cNvSpPr txBox="1"/>
          <p:nvPr/>
        </p:nvSpPr>
        <p:spPr>
          <a:xfrm>
            <a:off x="341942" y="-402464"/>
            <a:ext cx="24042057" cy="6385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9600" b="1" dirty="0">
                <a:solidFill>
                  <a:schemeClr val="accent1">
                    <a:lumMod val="75000"/>
                  </a:schemeClr>
                </a:solidFill>
              </a:rPr>
              <a:t>Limitations of NCDs:</a:t>
            </a:r>
          </a:p>
          <a:p>
            <a:pPr marL="857250" indent="-857250">
              <a:buFont typeface="Wingdings" panose="05000000000000000000" pitchFamily="2" charset="2"/>
              <a:buChar char="v"/>
            </a:pPr>
            <a:r>
              <a:rPr lang="en-US" sz="5400" dirty="0">
                <a:solidFill>
                  <a:schemeClr val="tx1"/>
                </a:solidFill>
                <a:sym typeface="Wingdings" panose="05000000000000000000" pitchFamily="2" charset="2"/>
              </a:rPr>
              <a:t>Gamma-neutron overlap in ROI(~190 to 900 keV)</a:t>
            </a:r>
            <a:br>
              <a:rPr lang="en-US" sz="5400" dirty="0">
                <a:solidFill>
                  <a:schemeClr val="tx1"/>
                </a:solidFill>
                <a:sym typeface="Wingdings" panose="05000000000000000000" pitchFamily="2" charset="2"/>
              </a:rPr>
            </a:br>
            <a:r>
              <a:rPr lang="en-US" sz="5400" dirty="0">
                <a:solidFill>
                  <a:schemeClr val="tx1"/>
                </a:solidFill>
                <a:sym typeface="Wingdings" panose="05000000000000000000" pitchFamily="2" charset="2"/>
              </a:rPr>
              <a:t>	Current solution: Energy Cuts and Count Correction Factor(</a:t>
            </a:r>
            <a:r>
              <a:rPr lang="en-US" sz="5400" dirty="0">
                <a:solidFill>
                  <a:schemeClr val="tx1"/>
                </a:solidFill>
                <a:latin typeface="Cambria Math"/>
                <a:ea typeface="Verdana"/>
              </a:rPr>
              <a:t>Browne, 1999). </a:t>
            </a:r>
            <a:br>
              <a:rPr lang="en-US" sz="5400" dirty="0">
                <a:solidFill>
                  <a:schemeClr val="tx1"/>
                </a:solidFill>
                <a:sym typeface="Wingdings" panose="05000000000000000000" pitchFamily="2" charset="2"/>
              </a:rPr>
            </a:br>
            <a:r>
              <a:rPr lang="en-US" sz="5400" dirty="0">
                <a:solidFill>
                  <a:schemeClr val="tx1"/>
                </a:solidFill>
                <a:sym typeface="Wingdings" panose="05000000000000000000" pitchFamily="2" charset="2"/>
              </a:rPr>
              <a:t>		 </a:t>
            </a:r>
            <a:br>
              <a:rPr lang="en-US" sz="8000" dirty="0">
                <a:solidFill>
                  <a:schemeClr val="accent1">
                    <a:lumMod val="75000"/>
                  </a:schemeClr>
                </a:solidFill>
                <a:sym typeface="Wingdings" panose="05000000000000000000" pitchFamily="2" charset="2"/>
              </a:rPr>
            </a:br>
            <a:endParaRPr kumimoji="0" lang="en-US" sz="8000" b="0" i="0" u="none" strike="noStrike" cap="none" spc="0" normalizeH="0" baseline="0" dirty="0">
              <a:ln>
                <a:noFill/>
              </a:ln>
              <a:solidFill>
                <a:schemeClr val="accent1">
                  <a:lumMod val="75000"/>
                </a:schemeClr>
              </a:solidFill>
              <a:effectLst/>
              <a:uFillTx/>
              <a:latin typeface="Muli Regular"/>
              <a:ea typeface="Muli Regular"/>
              <a:cs typeface="Muli Regular"/>
              <a:sym typeface="Muli Regular"/>
            </a:endParaRPr>
          </a:p>
        </p:txBody>
      </p:sp>
      <p:sp>
        <p:nvSpPr>
          <p:cNvPr id="6" name="TextBox 5">
            <a:extLst>
              <a:ext uri="{FF2B5EF4-FFF2-40B4-BE49-F238E27FC236}">
                <a16:creationId xmlns:a16="http://schemas.microsoft.com/office/drawing/2014/main" id="{F65E382C-AE82-E23F-A5D2-CF48A764648A}"/>
              </a:ext>
            </a:extLst>
          </p:cNvPr>
          <p:cNvSpPr txBox="1"/>
          <p:nvPr/>
        </p:nvSpPr>
        <p:spPr>
          <a:xfrm>
            <a:off x="14093606" y="4444413"/>
            <a:ext cx="9660916"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a:ln>
                  <a:noFill/>
                </a:ln>
                <a:solidFill>
                  <a:schemeClr val="tx1"/>
                </a:solidFill>
                <a:effectLst/>
                <a:uFillTx/>
                <a:latin typeface="Muli Regular"/>
                <a:ea typeface="Muli Regular"/>
                <a:cs typeface="Muli Regular"/>
                <a:sym typeface="Muli Regular"/>
              </a:rPr>
              <a:t>Fig: </a:t>
            </a:r>
            <a:r>
              <a:rPr kumimoji="0" lang="en-US" sz="4000" b="0" i="0" u="none" strike="noStrike" cap="none" spc="0" normalizeH="0" baseline="0">
                <a:ln>
                  <a:noFill/>
                </a:ln>
                <a:solidFill>
                  <a:schemeClr val="tx1"/>
                </a:solidFill>
                <a:effectLst/>
                <a:uFillTx/>
                <a:latin typeface="Muli Regular"/>
                <a:ea typeface="Muli Regular"/>
                <a:cs typeface="Muli Regular"/>
                <a:sym typeface="Muli Regular"/>
              </a:rPr>
              <a:t>Experimental AmBe data, background overlap with neutron capture data</a:t>
            </a:r>
          </a:p>
        </p:txBody>
      </p:sp>
      <p:sp>
        <p:nvSpPr>
          <p:cNvPr id="13" name="TextBox 12">
            <a:extLst>
              <a:ext uri="{FF2B5EF4-FFF2-40B4-BE49-F238E27FC236}">
                <a16:creationId xmlns:a16="http://schemas.microsoft.com/office/drawing/2014/main" id="{6160F963-B5DB-DCEC-FFFA-59C972E505E6}"/>
              </a:ext>
            </a:extLst>
          </p:cNvPr>
          <p:cNvSpPr txBox="1"/>
          <p:nvPr/>
        </p:nvSpPr>
        <p:spPr>
          <a:xfrm>
            <a:off x="2124635" y="8171955"/>
            <a:ext cx="2850776"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a:ln>
                  <a:noFill/>
                </a:ln>
                <a:solidFill>
                  <a:srgbClr val="000000"/>
                </a:solidFill>
                <a:effectLst/>
                <a:uFillTx/>
                <a:latin typeface="Muli Regular"/>
                <a:ea typeface="Muli Regular"/>
                <a:cs typeface="Muli Regular"/>
                <a:sym typeface="Muli Regular"/>
              </a:rPr>
              <a:t>Gamma Backgrounds</a:t>
            </a:r>
          </a:p>
        </p:txBody>
      </p:sp>
      <p:sp>
        <p:nvSpPr>
          <p:cNvPr id="14" name="TextBox 13">
            <a:extLst>
              <a:ext uri="{FF2B5EF4-FFF2-40B4-BE49-F238E27FC236}">
                <a16:creationId xmlns:a16="http://schemas.microsoft.com/office/drawing/2014/main" id="{32D737CD-427B-3BC9-1936-830472D76CF8}"/>
              </a:ext>
            </a:extLst>
          </p:cNvPr>
          <p:cNvSpPr txBox="1"/>
          <p:nvPr/>
        </p:nvSpPr>
        <p:spPr>
          <a:xfrm>
            <a:off x="14487774" y="9425841"/>
            <a:ext cx="373125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a:ln>
                  <a:noFill/>
                </a:ln>
                <a:solidFill>
                  <a:schemeClr val="bg1"/>
                </a:solidFill>
                <a:effectLst/>
                <a:uFillTx/>
                <a:latin typeface="Muli Regular"/>
                <a:ea typeface="Muli Regular"/>
                <a:cs typeface="Muli Regular"/>
                <a:sym typeface="Muli Regular"/>
              </a:rPr>
              <a:t>Neutron capture events</a:t>
            </a:r>
          </a:p>
        </p:txBody>
      </p:sp>
      <p:sp>
        <p:nvSpPr>
          <p:cNvPr id="15" name="Rectangle 14">
            <a:extLst>
              <a:ext uri="{FF2B5EF4-FFF2-40B4-BE49-F238E27FC236}">
                <a16:creationId xmlns:a16="http://schemas.microsoft.com/office/drawing/2014/main" id="{23D768C9-9D2F-CEEE-405B-B1C3968EC9F4}"/>
              </a:ext>
            </a:extLst>
          </p:cNvPr>
          <p:cNvSpPr/>
          <p:nvPr/>
        </p:nvSpPr>
        <p:spPr>
          <a:xfrm rot="16200000">
            <a:off x="-606813" y="8160973"/>
            <a:ext cx="1923802" cy="60593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3000">
                <a:solidFill>
                  <a:schemeClr val="tx1"/>
                </a:solidFill>
                <a:latin typeface="Helvetica Neue Medium"/>
                <a:ea typeface="Helvetica Neue Medium"/>
                <a:cs typeface="Helvetica Neue Medium"/>
                <a:sym typeface="Helvetica Neue Medium"/>
              </a:rPr>
              <a:t>Counts</a:t>
            </a:r>
            <a:endParaRPr kumimoji="0" lang="en-US" sz="30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9B29A220-F62D-5760-986A-7E8C0FDDDB7F}"/>
              </a:ext>
            </a:extLst>
          </p:cNvPr>
          <p:cNvSpPr/>
          <p:nvPr/>
        </p:nvSpPr>
        <p:spPr>
          <a:xfrm>
            <a:off x="16919037" y="12216241"/>
            <a:ext cx="2560912" cy="5751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rPr>
              <a:t>Energy</a:t>
            </a:r>
            <a:r>
              <a:rPr lang="en-US">
                <a:solidFill>
                  <a:schemeClr val="tx1"/>
                </a:solidFill>
                <a:latin typeface="Helvetica Neue Medium"/>
                <a:ea typeface="Helvetica Neue Medium"/>
                <a:cs typeface="Helvetica Neue Medium"/>
                <a:sym typeface="Helvetica Neue Medium"/>
              </a:rPr>
              <a:t> (keV)</a:t>
            </a:r>
            <a:endParaRPr kumimoji="0" lang="en-US"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32257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20055E-0FCA-071C-D325-85CDDE58142B}"/>
            </a:ext>
          </a:extLst>
        </p:cNvPr>
        <p:cNvGrpSpPr/>
        <p:nvPr/>
      </p:nvGrpSpPr>
      <p:grpSpPr>
        <a:xfrm>
          <a:off x="0" y="0"/>
          <a:ext cx="0" cy="0"/>
          <a:chOff x="0" y="0"/>
          <a:chExt cx="0" cy="0"/>
        </a:xfrm>
      </p:grpSpPr>
      <p:sp>
        <p:nvSpPr>
          <p:cNvPr id="138" name="Slide Number">
            <a:extLst>
              <a:ext uri="{FF2B5EF4-FFF2-40B4-BE49-F238E27FC236}">
                <a16:creationId xmlns:a16="http://schemas.microsoft.com/office/drawing/2014/main" id="{30907B39-7A50-A4B2-4F3F-D9E2509DEFD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a:t>
            </a:fld>
            <a:endParaRPr dirty="0"/>
          </a:p>
        </p:txBody>
      </p:sp>
      <p:sp>
        <p:nvSpPr>
          <p:cNvPr id="2" name="TextBox 1">
            <a:extLst>
              <a:ext uri="{FF2B5EF4-FFF2-40B4-BE49-F238E27FC236}">
                <a16:creationId xmlns:a16="http://schemas.microsoft.com/office/drawing/2014/main" id="{825F8316-4A25-AD94-4FDB-01B85BED8D18}"/>
              </a:ext>
            </a:extLst>
          </p:cNvPr>
          <p:cNvSpPr txBox="1"/>
          <p:nvPr/>
        </p:nvSpPr>
        <p:spPr>
          <a:xfrm>
            <a:off x="-1" y="-409650"/>
            <a:ext cx="23710605" cy="1917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9600" b="1" dirty="0">
                <a:solidFill>
                  <a:schemeClr val="accent1">
                    <a:lumMod val="75000"/>
                  </a:schemeClr>
                </a:solidFill>
              </a:rPr>
              <a:t>Neutron Capture Cross-section of Helium-3:</a:t>
            </a:r>
            <a:endParaRPr kumimoji="0" lang="en-US" sz="8000" b="0" i="0" u="none" strike="noStrike" cap="none" spc="0" normalizeH="0" baseline="0" dirty="0">
              <a:ln>
                <a:noFill/>
              </a:ln>
              <a:solidFill>
                <a:schemeClr val="accent1">
                  <a:lumMod val="75000"/>
                </a:schemeClr>
              </a:solidFill>
              <a:effectLst/>
              <a:uFillTx/>
              <a:latin typeface="Muli Regular"/>
              <a:ea typeface="Muli Regular"/>
              <a:cs typeface="Muli Regular"/>
              <a:sym typeface="Muli Regular"/>
            </a:endParaRPr>
          </a:p>
        </p:txBody>
      </p:sp>
      <p:sp>
        <p:nvSpPr>
          <p:cNvPr id="5" name="TextBox 4">
            <a:extLst>
              <a:ext uri="{FF2B5EF4-FFF2-40B4-BE49-F238E27FC236}">
                <a16:creationId xmlns:a16="http://schemas.microsoft.com/office/drawing/2014/main" id="{3AFCACA6-91DF-D360-2E36-5F53A2EFEBBA}"/>
              </a:ext>
            </a:extLst>
          </p:cNvPr>
          <p:cNvSpPr txBox="1"/>
          <p:nvPr/>
        </p:nvSpPr>
        <p:spPr>
          <a:xfrm>
            <a:off x="11322584" y="7306733"/>
            <a:ext cx="7794756"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rPr>
              <a:t>Fig(left): Cross-Section plot for He-3 and He-4 interactions (</a:t>
            </a:r>
            <a:r>
              <a:rPr lang="en-US" sz="4000" b="1" dirty="0">
                <a:solidFill>
                  <a:schemeClr val="tx1"/>
                </a:solidFill>
              </a:rPr>
              <a:t>Piscitelli et.al, </a:t>
            </a:r>
            <a:r>
              <a:rPr lang="en-US" sz="4000" b="1" i="1" dirty="0">
                <a:solidFill>
                  <a:schemeClr val="tx1"/>
                </a:solidFill>
              </a:rPr>
              <a:t>Eur. Phys. J. Plus</a:t>
            </a:r>
            <a:r>
              <a:rPr lang="en-US" sz="4000" b="1" dirty="0">
                <a:solidFill>
                  <a:schemeClr val="tx1"/>
                </a:solidFill>
              </a:rPr>
              <a:t> 135, 577, 2020)</a:t>
            </a:r>
            <a:endParaRPr kumimoji="0" lang="en-US" sz="4000" b="1"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3" name="TextBox 2">
            <a:extLst>
              <a:ext uri="{FF2B5EF4-FFF2-40B4-BE49-F238E27FC236}">
                <a16:creationId xmlns:a16="http://schemas.microsoft.com/office/drawing/2014/main" id="{B918C93E-096B-4634-31F1-2E01D691F44E}"/>
              </a:ext>
            </a:extLst>
          </p:cNvPr>
          <p:cNvSpPr txBox="1"/>
          <p:nvPr/>
        </p:nvSpPr>
        <p:spPr>
          <a:xfrm>
            <a:off x="19797594" y="10975529"/>
            <a:ext cx="1954398"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11 MeV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12" name="TextBox 11">
            <a:extLst>
              <a:ext uri="{FF2B5EF4-FFF2-40B4-BE49-F238E27FC236}">
                <a16:creationId xmlns:a16="http://schemas.microsoft.com/office/drawing/2014/main" id="{836E283E-0F39-B057-43EA-25EE1AF32CDE}"/>
              </a:ext>
            </a:extLst>
          </p:cNvPr>
          <p:cNvSpPr txBox="1"/>
          <p:nvPr/>
        </p:nvSpPr>
        <p:spPr>
          <a:xfrm>
            <a:off x="17121491" y="10946825"/>
            <a:ext cx="2372123"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0.1 MeV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80C6C990-5D7D-9C19-D4BE-604A6D14D186}"/>
              </a:ext>
            </a:extLst>
          </p:cNvPr>
          <p:cNvSpPr txBox="1"/>
          <p:nvPr/>
        </p:nvSpPr>
        <p:spPr>
          <a:xfrm>
            <a:off x="6230153" y="11081070"/>
            <a:ext cx="237212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0.025 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5C199AA2-13E2-AF3A-4F60-9B6AAF624B92}"/>
              </a:ext>
            </a:extLst>
          </p:cNvPr>
          <p:cNvSpPr txBox="1"/>
          <p:nvPr/>
        </p:nvSpPr>
        <p:spPr>
          <a:xfrm>
            <a:off x="3346326" y="11072066"/>
            <a:ext cx="2996613"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0.0001 eV</a:t>
            </a:r>
            <a:endPar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endParaRPr>
          </a:p>
        </p:txBody>
      </p:sp>
      <p:cxnSp>
        <p:nvCxnSpPr>
          <p:cNvPr id="15" name="Straight Connector 14">
            <a:extLst>
              <a:ext uri="{FF2B5EF4-FFF2-40B4-BE49-F238E27FC236}">
                <a16:creationId xmlns:a16="http://schemas.microsoft.com/office/drawing/2014/main" id="{BEA5BAC3-64BB-484F-FC78-790AAB3F35E4}"/>
              </a:ext>
            </a:extLst>
          </p:cNvPr>
          <p:cNvCxnSpPr>
            <a:cxnSpLocks/>
          </p:cNvCxnSpPr>
          <p:nvPr/>
        </p:nvCxnSpPr>
        <p:spPr>
          <a:xfrm flipV="1">
            <a:off x="4162439" y="11822883"/>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D7E869BE-73AC-4F13-D07F-D545C020F26D}"/>
              </a:ext>
            </a:extLst>
          </p:cNvPr>
          <p:cNvCxnSpPr>
            <a:cxnSpLocks/>
          </p:cNvCxnSpPr>
          <p:nvPr/>
        </p:nvCxnSpPr>
        <p:spPr>
          <a:xfrm flipV="1">
            <a:off x="7080212" y="11843160"/>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50BE4C28-D201-1588-5533-5C71E89AC55C}"/>
              </a:ext>
            </a:extLst>
          </p:cNvPr>
          <p:cNvCxnSpPr>
            <a:cxnSpLocks/>
          </p:cNvCxnSpPr>
          <p:nvPr/>
        </p:nvCxnSpPr>
        <p:spPr>
          <a:xfrm flipV="1">
            <a:off x="18222786" y="11822884"/>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9D4D0033-1F57-70D2-B226-DB1A7B51948C}"/>
              </a:ext>
            </a:extLst>
          </p:cNvPr>
          <p:cNvCxnSpPr>
            <a:cxnSpLocks/>
          </p:cNvCxnSpPr>
          <p:nvPr/>
        </p:nvCxnSpPr>
        <p:spPr>
          <a:xfrm flipV="1">
            <a:off x="20373823" y="11786757"/>
            <a:ext cx="0" cy="365759"/>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4499C6DB-6D2D-2F53-61E7-FB6177BA106C}"/>
              </a:ext>
            </a:extLst>
          </p:cNvPr>
          <p:cNvSpPr txBox="1"/>
          <p:nvPr/>
        </p:nvSpPr>
        <p:spPr>
          <a:xfrm>
            <a:off x="3762516" y="12759201"/>
            <a:ext cx="5160845"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rPr>
              <a:t>Thermal neutrons</a:t>
            </a:r>
          </a:p>
        </p:txBody>
      </p:sp>
      <p:sp>
        <p:nvSpPr>
          <p:cNvPr id="20" name="TextBox 19">
            <a:extLst>
              <a:ext uri="{FF2B5EF4-FFF2-40B4-BE49-F238E27FC236}">
                <a16:creationId xmlns:a16="http://schemas.microsoft.com/office/drawing/2014/main" id="{9E94AC36-C566-4DAC-536D-20F472C17331}"/>
              </a:ext>
            </a:extLst>
          </p:cNvPr>
          <p:cNvSpPr txBox="1"/>
          <p:nvPr/>
        </p:nvSpPr>
        <p:spPr>
          <a:xfrm>
            <a:off x="8559396" y="12657188"/>
            <a:ext cx="5257074"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dirty="0">
                <a:solidFill>
                  <a:schemeClr val="tx1"/>
                </a:solidFill>
              </a:rPr>
              <a:t>Epit</a:t>
            </a:r>
            <a:r>
              <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rPr>
              <a:t>hermal neutrons</a:t>
            </a:r>
          </a:p>
        </p:txBody>
      </p:sp>
      <p:sp>
        <p:nvSpPr>
          <p:cNvPr id="21" name="TextBox 20">
            <a:extLst>
              <a:ext uri="{FF2B5EF4-FFF2-40B4-BE49-F238E27FC236}">
                <a16:creationId xmlns:a16="http://schemas.microsoft.com/office/drawing/2014/main" id="{9B4EDA05-DD22-8A61-7956-D0D89274B9EB}"/>
              </a:ext>
            </a:extLst>
          </p:cNvPr>
          <p:cNvSpPr txBox="1"/>
          <p:nvPr/>
        </p:nvSpPr>
        <p:spPr>
          <a:xfrm>
            <a:off x="17218383" y="12715523"/>
            <a:ext cx="3547185"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chemeClr val="tx1"/>
                </a:solidFill>
                <a:effectLst/>
                <a:uFillTx/>
                <a:latin typeface="Muli Regular"/>
                <a:ea typeface="Muli Regular"/>
                <a:cs typeface="Muli Regular"/>
                <a:sym typeface="Muli Regular"/>
              </a:rPr>
              <a:t>Fast neutrons</a:t>
            </a:r>
          </a:p>
        </p:txBody>
      </p:sp>
      <p:sp>
        <p:nvSpPr>
          <p:cNvPr id="22" name="Left Brace 21">
            <a:extLst>
              <a:ext uri="{FF2B5EF4-FFF2-40B4-BE49-F238E27FC236}">
                <a16:creationId xmlns:a16="http://schemas.microsoft.com/office/drawing/2014/main" id="{061A1C29-4756-394E-9725-CF0779576393}"/>
              </a:ext>
            </a:extLst>
          </p:cNvPr>
          <p:cNvSpPr/>
          <p:nvPr/>
        </p:nvSpPr>
        <p:spPr>
          <a:xfrm rot="16200000">
            <a:off x="5666235" y="10808996"/>
            <a:ext cx="680417" cy="3688009"/>
          </a:xfrm>
          <a:prstGeom prst="leftBrace">
            <a:avLst/>
          </a:prstGeom>
          <a:noFill/>
          <a:ln w="57150" cap="flat">
            <a:solidFill>
              <a:schemeClr val="accent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highlight>
                <a:srgbClr val="FFFF00"/>
              </a:highlight>
              <a:uFillTx/>
            </a:endParaRPr>
          </a:p>
        </p:txBody>
      </p:sp>
      <p:sp>
        <p:nvSpPr>
          <p:cNvPr id="23" name="Left Brace 22">
            <a:extLst>
              <a:ext uri="{FF2B5EF4-FFF2-40B4-BE49-F238E27FC236}">
                <a16:creationId xmlns:a16="http://schemas.microsoft.com/office/drawing/2014/main" id="{59BBE498-4D5D-3820-AD57-39E89E3A3EA4}"/>
              </a:ext>
            </a:extLst>
          </p:cNvPr>
          <p:cNvSpPr/>
          <p:nvPr/>
        </p:nvSpPr>
        <p:spPr>
          <a:xfrm rot="16200000">
            <a:off x="12236150" y="6996572"/>
            <a:ext cx="830690" cy="11142578"/>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e 23">
            <a:extLst>
              <a:ext uri="{FF2B5EF4-FFF2-40B4-BE49-F238E27FC236}">
                <a16:creationId xmlns:a16="http://schemas.microsoft.com/office/drawing/2014/main" id="{72962218-55B6-C944-9BA7-BEF6D8C2B59C}"/>
              </a:ext>
            </a:extLst>
          </p:cNvPr>
          <p:cNvSpPr/>
          <p:nvPr/>
        </p:nvSpPr>
        <p:spPr>
          <a:xfrm rot="16200000">
            <a:off x="19025984" y="11618353"/>
            <a:ext cx="660207" cy="2035471"/>
          </a:xfrm>
          <a:prstGeom prst="lef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cxnSp>
        <p:nvCxnSpPr>
          <p:cNvPr id="25" name="Straight Connector 24">
            <a:extLst>
              <a:ext uri="{FF2B5EF4-FFF2-40B4-BE49-F238E27FC236}">
                <a16:creationId xmlns:a16="http://schemas.microsoft.com/office/drawing/2014/main" id="{46438E5F-FAFA-A654-C22B-019DE0478952}"/>
              </a:ext>
            </a:extLst>
          </p:cNvPr>
          <p:cNvCxnSpPr>
            <a:cxnSpLocks/>
          </p:cNvCxnSpPr>
          <p:nvPr/>
        </p:nvCxnSpPr>
        <p:spPr>
          <a:xfrm flipV="1">
            <a:off x="4136028" y="12181053"/>
            <a:ext cx="16237795" cy="2"/>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708AEBDD-19A3-FB2A-9562-BDDD97637937}"/>
              </a:ext>
            </a:extLst>
          </p:cNvPr>
          <p:cNvSpPr txBox="1"/>
          <p:nvPr/>
        </p:nvSpPr>
        <p:spPr>
          <a:xfrm>
            <a:off x="11322584" y="3788601"/>
            <a:ext cx="13004850"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000" b="0" i="0" u="none" strike="noStrike" cap="none" spc="0" normalizeH="0" baseline="0" dirty="0">
                <a:ln>
                  <a:noFill/>
                </a:ln>
                <a:solidFill>
                  <a:schemeClr val="tx1"/>
                </a:solidFill>
                <a:effectLst/>
                <a:uFillTx/>
                <a:latin typeface="Muli Regular"/>
                <a:ea typeface="Muli Regular"/>
                <a:cs typeface="Muli Regular"/>
                <a:sym typeface="Wingdings" panose="05000000000000000000" pitchFamily="2" charset="2"/>
              </a:rPr>
              <a:t>Neutron capture drops rapidl</a:t>
            </a:r>
            <a:r>
              <a:rPr lang="en-US" sz="4000" dirty="0">
                <a:solidFill>
                  <a:schemeClr val="tx1"/>
                </a:solidFill>
                <a:sym typeface="Wingdings" panose="05000000000000000000" pitchFamily="2" charset="2"/>
              </a:rPr>
              <a:t>y over energy</a:t>
            </a:r>
            <a:endParaRPr kumimoji="0" lang="en-US" sz="4000" b="0" i="0" u="none" strike="noStrike" cap="none" spc="0" normalizeH="0" baseline="0" dirty="0">
              <a:ln>
                <a:noFill/>
              </a:ln>
              <a:solidFill>
                <a:schemeClr val="tx1"/>
              </a:solidFill>
              <a:effectLst/>
              <a:uFillTx/>
              <a:latin typeface="Muli Regular"/>
              <a:ea typeface="Muli Regular"/>
              <a:cs typeface="Muli Regular"/>
              <a:sym typeface="Wingdings" panose="05000000000000000000" pitchFamily="2" charset="2"/>
            </a:endParaRPr>
          </a:p>
          <a:p>
            <a:pPr algn="ctr"/>
            <a:endParaRPr lang="en-US" sz="4000" dirty="0">
              <a:solidFill>
                <a:schemeClr val="tx1"/>
              </a:solidFill>
              <a:sym typeface="Wingdings" panose="05000000000000000000" pitchFamily="2" charset="2"/>
            </a:endParaRPr>
          </a:p>
          <a:p>
            <a:pPr algn="ctr"/>
            <a:r>
              <a:rPr kumimoji="0" lang="en-US" sz="4000" b="0" i="0" u="none" strike="noStrike" cap="none" spc="0" normalizeH="0" baseline="0" dirty="0">
                <a:ln>
                  <a:noFill/>
                </a:ln>
                <a:solidFill>
                  <a:schemeClr val="tx1"/>
                </a:solidFill>
                <a:effectLst/>
                <a:uFillTx/>
                <a:latin typeface="Muli Regular"/>
                <a:ea typeface="Muli Regular"/>
                <a:cs typeface="Muli Regular"/>
                <a:sym typeface="Wingdings" panose="05000000000000000000" pitchFamily="2" charset="2"/>
              </a:rPr>
              <a:t></a:t>
            </a: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NCDs detect ambient thermal + some epithermal neutrons </a:t>
            </a:r>
          </a:p>
        </p:txBody>
      </p:sp>
      <p:grpSp>
        <p:nvGrpSpPr>
          <p:cNvPr id="36" name="Group 35">
            <a:extLst>
              <a:ext uri="{FF2B5EF4-FFF2-40B4-BE49-F238E27FC236}">
                <a16:creationId xmlns:a16="http://schemas.microsoft.com/office/drawing/2014/main" id="{DAE44B2B-B5DC-9AF4-23BD-701D6F1D60E7}"/>
              </a:ext>
            </a:extLst>
          </p:cNvPr>
          <p:cNvGrpSpPr/>
          <p:nvPr/>
        </p:nvGrpSpPr>
        <p:grpSpPr>
          <a:xfrm>
            <a:off x="207961" y="1350676"/>
            <a:ext cx="11149922" cy="9120119"/>
            <a:chOff x="678058" y="3376081"/>
            <a:chExt cx="11215406" cy="9120119"/>
          </a:xfrm>
        </p:grpSpPr>
        <p:grpSp>
          <p:nvGrpSpPr>
            <p:cNvPr id="37" name="Group 36">
              <a:extLst>
                <a:ext uri="{FF2B5EF4-FFF2-40B4-BE49-F238E27FC236}">
                  <a16:creationId xmlns:a16="http://schemas.microsoft.com/office/drawing/2014/main" id="{6F4C449C-849F-94D9-809D-843AAA41C57F}"/>
                </a:ext>
              </a:extLst>
            </p:cNvPr>
            <p:cNvGrpSpPr/>
            <p:nvPr/>
          </p:nvGrpSpPr>
          <p:grpSpPr>
            <a:xfrm>
              <a:off x="895950" y="3376081"/>
              <a:ext cx="10997514" cy="9066282"/>
              <a:chOff x="895950" y="3376081"/>
              <a:chExt cx="10997514" cy="9066282"/>
            </a:xfrm>
          </p:grpSpPr>
          <p:pic>
            <p:nvPicPr>
              <p:cNvPr id="40" name="Picture 39" descr="A graph of energy and energy&#10;&#10;AI-generated content may be incorrect.">
                <a:extLst>
                  <a:ext uri="{FF2B5EF4-FFF2-40B4-BE49-F238E27FC236}">
                    <a16:creationId xmlns:a16="http://schemas.microsoft.com/office/drawing/2014/main" id="{6268D919-7ED3-A8B2-7937-ECE1B6DC6771}"/>
                  </a:ext>
                </a:extLst>
              </p:cNvPr>
              <p:cNvPicPr>
                <a:picLocks noChangeAspect="1"/>
              </p:cNvPicPr>
              <p:nvPr/>
            </p:nvPicPr>
            <p:blipFill>
              <a:blip r:embed="rId3">
                <a:extLst>
                  <a:ext uri="{28A0092B-C50C-407E-A947-70E740481C1C}">
                    <a14:useLocalDpi xmlns:a14="http://schemas.microsoft.com/office/drawing/2010/main" val="0"/>
                  </a:ext>
                </a:extLst>
              </a:blip>
              <a:srcRect l="4438" t="1751" r="7464" b="13236"/>
              <a:stretch>
                <a:fillRect/>
              </a:stretch>
            </p:blipFill>
            <p:spPr>
              <a:xfrm>
                <a:off x="895951" y="3376081"/>
                <a:ext cx="10997513" cy="9066280"/>
              </a:xfrm>
              <a:prstGeom prst="rect">
                <a:avLst/>
              </a:prstGeom>
              <a:ln>
                <a:solidFill>
                  <a:schemeClr val="tx1"/>
                </a:solidFill>
              </a:ln>
            </p:spPr>
          </p:pic>
          <p:sp>
            <p:nvSpPr>
              <p:cNvPr id="42" name="Rectangle 41">
                <a:extLst>
                  <a:ext uri="{FF2B5EF4-FFF2-40B4-BE49-F238E27FC236}">
                    <a16:creationId xmlns:a16="http://schemas.microsoft.com/office/drawing/2014/main" id="{8280BFE6-1F17-5382-E194-4A3F1E067C2D}"/>
                  </a:ext>
                </a:extLst>
              </p:cNvPr>
              <p:cNvSpPr/>
              <p:nvPr/>
            </p:nvSpPr>
            <p:spPr>
              <a:xfrm>
                <a:off x="895950" y="5446644"/>
                <a:ext cx="462137" cy="3935895"/>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Rectangle 42">
                <a:extLst>
                  <a:ext uri="{FF2B5EF4-FFF2-40B4-BE49-F238E27FC236}">
                    <a16:creationId xmlns:a16="http://schemas.microsoft.com/office/drawing/2014/main" id="{0814E647-70EC-0F8F-FA61-B6F0212CE323}"/>
                  </a:ext>
                </a:extLst>
              </p:cNvPr>
              <p:cNvSpPr/>
              <p:nvPr/>
            </p:nvSpPr>
            <p:spPr>
              <a:xfrm rot="5400000">
                <a:off x="6513149" y="10240845"/>
                <a:ext cx="467140" cy="3935895"/>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38" name="TextBox 37">
              <a:extLst>
                <a:ext uri="{FF2B5EF4-FFF2-40B4-BE49-F238E27FC236}">
                  <a16:creationId xmlns:a16="http://schemas.microsoft.com/office/drawing/2014/main" id="{4C9692E3-3393-C2DD-DDA7-319F8605DFA6}"/>
                </a:ext>
              </a:extLst>
            </p:cNvPr>
            <p:cNvSpPr txBox="1"/>
            <p:nvPr/>
          </p:nvSpPr>
          <p:spPr>
            <a:xfrm rot="16200000">
              <a:off x="-1139106" y="7258226"/>
              <a:ext cx="4517261" cy="88293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Cross-section (barns)</a:t>
              </a:r>
            </a:p>
          </p:txBody>
        </p:sp>
        <p:sp>
          <p:nvSpPr>
            <p:cNvPr id="39" name="TextBox 38">
              <a:extLst>
                <a:ext uri="{FF2B5EF4-FFF2-40B4-BE49-F238E27FC236}">
                  <a16:creationId xmlns:a16="http://schemas.microsoft.com/office/drawing/2014/main" id="{5DB58496-3507-7CC8-2141-D230A5AFF9BF}"/>
                </a:ext>
              </a:extLst>
            </p:cNvPr>
            <p:cNvSpPr txBox="1"/>
            <p:nvPr/>
          </p:nvSpPr>
          <p:spPr>
            <a:xfrm>
              <a:off x="5473935" y="11613267"/>
              <a:ext cx="2545568" cy="88293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chemeClr val="tx1"/>
                  </a:solidFill>
                  <a:effectLst/>
                  <a:uFillTx/>
                  <a:latin typeface="Muli Regular"/>
                  <a:ea typeface="Muli Regular"/>
                  <a:cs typeface="Muli Regular"/>
                  <a:sym typeface="Muli Regular"/>
                </a:rPr>
                <a:t>Energy (eV)</a:t>
              </a:r>
            </a:p>
          </p:txBody>
        </p:sp>
      </p:grpSp>
    </p:spTree>
    <p:extLst>
      <p:ext uri="{BB962C8B-B14F-4D97-AF65-F5344CB8AC3E}">
        <p14:creationId xmlns:p14="http://schemas.microsoft.com/office/powerpoint/2010/main" val="134414358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7|9.4|2.7"/>
</p:tagLst>
</file>

<file path=ppt/tags/tag2.xml><?xml version="1.0" encoding="utf-8"?>
<p:tagLst xmlns:a="http://schemas.openxmlformats.org/drawingml/2006/main" xmlns:r="http://schemas.openxmlformats.org/officeDocument/2006/relationships" xmlns:p="http://schemas.openxmlformats.org/presentationml/2006/main">
  <p:tag name="TIMING" val="|13.9|7.6|9.1|3.3"/>
</p:tagLst>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48642</TotalTime>
  <Words>4610</Words>
  <Application>Microsoft Office PowerPoint</Application>
  <PresentationFormat>Custom</PresentationFormat>
  <Paragraphs>431</Paragraphs>
  <Slides>39</Slides>
  <Notes>33</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Cambria Math</vt:lpstr>
      <vt:lpstr>Google Sans</vt:lpstr>
      <vt:lpstr>Google Sans Text</vt:lpstr>
      <vt:lpstr>Helvetica Neue</vt:lpstr>
      <vt:lpstr>Helvetica Neue Medium</vt:lpstr>
      <vt:lpstr>Lota Grotesque Bold</vt:lpstr>
      <vt:lpstr>Muli Bold</vt:lpstr>
      <vt:lpstr>Muli Regular</vt:lpstr>
      <vt:lpstr>Wingdings</vt:lpstr>
      <vt:lpstr>White</vt:lpstr>
      <vt:lpstr>Predicting Ambient Neutron Flux Underground with He-3 Counters(NCDs)</vt:lpstr>
      <vt:lpstr>Low Background Team at SNOLAB: </vt:lpstr>
      <vt:lpstr>My Co-op experience at SNOLAB:</vt:lpstr>
      <vt:lpstr>PowerPoint Presentation</vt:lpstr>
      <vt:lpstr>PowerPoint Presentation</vt:lpstr>
      <vt:lpstr>Neutral Current Detectors(NCDs): He-3 Counters</vt:lpstr>
      <vt:lpstr>Helium-3 counters: Detection principle </vt:lpstr>
      <vt:lpstr>PowerPoint Presentation</vt:lpstr>
      <vt:lpstr>PowerPoint Presentation</vt:lpstr>
      <vt:lpstr>PowerPoint Presentation</vt:lpstr>
      <vt:lpstr>Evaluated Response using GEANT4 on Nibi cluster: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listening!</vt:lpstr>
      <vt:lpstr>Questions?</vt:lpstr>
      <vt:lpstr>PowerPoint Presentation</vt:lpstr>
      <vt:lpstr>PowerPoint Presentation</vt:lpstr>
      <vt:lpstr>PowerPoint Presentation</vt:lpstr>
      <vt:lpstr>PowerPoint Presentation</vt:lpstr>
      <vt:lpstr>Attempt using simulation and GRAVEL: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kchaudhary</dc:creator>
  <cp:lastModifiedBy>Kishan Chaudhary</cp:lastModifiedBy>
  <cp:revision>135</cp:revision>
  <dcterms:modified xsi:type="dcterms:W3CDTF">2026-05-27T17:19:32Z</dcterms:modified>
</cp:coreProperties>
</file>