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Average"/>
      <p:regular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Oswald-regular.fntdata"/><Relationship Id="rId23" Type="http://schemas.openxmlformats.org/officeDocument/2006/relationships/font" Target="fonts/Averag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80f9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80f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5a0d501dc_0_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5a0d501d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65c2d108c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d65c2d108c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5a0d501d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d5a0d501d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65c2d108c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65c2d108c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5a0d501d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5a0d501d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65c2d108c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d65c2d108c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5a0d501d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5a0d501d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5a0d501d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5a0d501d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65c2d108c_1_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d65c2d108c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d65c2d108c_1_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d65c2d108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65c2d108c_1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65c2d108c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5a0d501dc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5a0d501d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65c2d108c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d65c2d108c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5a0d501dc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5a0d501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5a0d501dc_0_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5a0d501d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SNO+ Dark Matter and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Maintenance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Cody O’Neill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17th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Underground FEC Cleaning</a:t>
            </a:r>
            <a:endParaRPr b="1"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311700" y="1152475"/>
            <a:ext cx="43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 procedure was developed for cleaning the boards underground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 full crate of 16 front end cards were cleaned and are currently drying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Tapelift samples are being taken throughout the process to assess the state of copper creep buildup on a given board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025" y="523950"/>
            <a:ext cx="4222000" cy="40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9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Tapelifts</a:t>
            </a:r>
            <a:endParaRPr b="1"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311700" y="1152475"/>
            <a:ext cx="419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Samples were taken in various patterns across a selection of front end cards using strips of scotch tape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Comparing samples taken from different positions and boards can give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insight into trends across: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Board positions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Crate positions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Deck positions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10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977" y="376802"/>
            <a:ext cx="4015135" cy="376028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/>
          <p:nvPr/>
        </p:nvSpPr>
        <p:spPr>
          <a:xfrm>
            <a:off x="7348300" y="622700"/>
            <a:ext cx="1027500" cy="3317400"/>
          </a:xfrm>
          <a:prstGeom prst="rect">
            <a:avLst/>
          </a:prstGeom>
          <a:noFill/>
          <a:ln cap="flat" cmpd="sng" w="7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700" lIns="85700" spcFirstLastPara="1" rIns="85700" wrap="square" tIns="8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2"/>
          </a:p>
        </p:txBody>
      </p:sp>
      <p:sp>
        <p:nvSpPr>
          <p:cNvPr id="160" name="Google Shape;160;p23"/>
          <p:cNvSpPr/>
          <p:nvPr/>
        </p:nvSpPr>
        <p:spPr>
          <a:xfrm>
            <a:off x="6115800" y="622600"/>
            <a:ext cx="1027500" cy="3317400"/>
          </a:xfrm>
          <a:prstGeom prst="rect">
            <a:avLst/>
          </a:prstGeom>
          <a:noFill/>
          <a:ln cap="flat" cmpd="sng" w="7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700" lIns="85700" spcFirstLastPara="1" rIns="85700" wrap="square" tIns="8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2"/>
          </a:p>
        </p:txBody>
      </p:sp>
      <p:sp>
        <p:nvSpPr>
          <p:cNvPr id="161" name="Google Shape;161;p23"/>
          <p:cNvSpPr/>
          <p:nvPr/>
        </p:nvSpPr>
        <p:spPr>
          <a:xfrm>
            <a:off x="4883300" y="622700"/>
            <a:ext cx="1027500" cy="3317400"/>
          </a:xfrm>
          <a:prstGeom prst="rect">
            <a:avLst/>
          </a:prstGeom>
          <a:noFill/>
          <a:ln cap="flat" cmpd="sng" w="7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700" lIns="85700" spcFirstLastPara="1" rIns="85700" wrap="square" tIns="8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2"/>
          </a:p>
        </p:txBody>
      </p:sp>
      <p:sp>
        <p:nvSpPr>
          <p:cNvPr id="162" name="Google Shape;162;p23"/>
          <p:cNvSpPr txBox="1"/>
          <p:nvPr/>
        </p:nvSpPr>
        <p:spPr>
          <a:xfrm>
            <a:off x="4426800" y="4153375"/>
            <a:ext cx="440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Tapelift Pattern for Crate 0 Board 0 FEC 0</a:t>
            </a:r>
            <a:endParaRPr sz="1000"/>
          </a:p>
        </p:txBody>
      </p:sp>
      <p:sp>
        <p:nvSpPr>
          <p:cNvPr id="163" name="Google Shape;163;p23"/>
          <p:cNvSpPr/>
          <p:nvPr/>
        </p:nvSpPr>
        <p:spPr>
          <a:xfrm>
            <a:off x="4702100" y="2378925"/>
            <a:ext cx="3861000" cy="1561200"/>
          </a:xfrm>
          <a:prstGeom prst="rect">
            <a:avLst/>
          </a:prstGeom>
          <a:noFill/>
          <a:ln cap="flat" cmpd="sng" w="714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700" lIns="85700" spcFirstLastPara="1" rIns="85700" wrap="square" tIns="8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2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X-Ray Fluorescence </a:t>
            </a:r>
            <a:endParaRPr b="1"/>
          </a:p>
        </p:txBody>
      </p:sp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311700" y="1017725"/>
            <a:ext cx="334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Tapelift Samples are analyzed through X-Ray Fluorescence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An XRF machine uses incident X-Rays to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eject inner shell electrons 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from a sample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As outer shell electrons fill the vacancies they produce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X-rays characteristic of the element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11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 rotWithShape="1">
          <a:blip r:embed="rId3">
            <a:alphaModFix/>
          </a:blip>
          <a:srcRect b="0" l="38142" r="0" t="40019"/>
          <a:stretch/>
        </p:blipFill>
        <p:spPr>
          <a:xfrm>
            <a:off x="3769097" y="527264"/>
            <a:ext cx="5166676" cy="41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981" y="13939"/>
            <a:ext cx="730203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12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8" name="Google Shape;178;p25"/>
          <p:cNvSpPr/>
          <p:nvPr/>
        </p:nvSpPr>
        <p:spPr>
          <a:xfrm>
            <a:off x="3782125" y="190500"/>
            <a:ext cx="2760000" cy="348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911975" y="133950"/>
            <a:ext cx="5515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Blank Tapelift</a:t>
            </a:r>
            <a:endParaRPr b="1" sz="2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3562125" y="958900"/>
            <a:ext cx="239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High E continuum from </a:t>
            </a: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Bremsstrahlung</a:t>
            </a: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 and Generator X-Rays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344450" y="3372325"/>
            <a:ext cx="2040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Background Peak from detector Materials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1701550" y="2571750"/>
            <a:ext cx="114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Smeared low Z elements like carbon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83" name="Google Shape;183;p25"/>
          <p:cNvCxnSpPr>
            <a:stCxn id="182" idx="2"/>
          </p:cNvCxnSpPr>
          <p:nvPr/>
        </p:nvCxnSpPr>
        <p:spPr>
          <a:xfrm>
            <a:off x="2274850" y="3864750"/>
            <a:ext cx="43800" cy="493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25"/>
          <p:cNvCxnSpPr>
            <a:stCxn id="181" idx="1"/>
          </p:cNvCxnSpPr>
          <p:nvPr/>
        </p:nvCxnSpPr>
        <p:spPr>
          <a:xfrm flipH="1">
            <a:off x="2892050" y="3880225"/>
            <a:ext cx="452400" cy="142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" name="Google Shape;185;p25"/>
          <p:cNvCxnSpPr/>
          <p:nvPr/>
        </p:nvCxnSpPr>
        <p:spPr>
          <a:xfrm>
            <a:off x="5608125" y="1974700"/>
            <a:ext cx="346800" cy="444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XRF Analysis</a:t>
            </a:r>
            <a:endParaRPr b="1"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311700" y="1152475"/>
            <a:ext cx="384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Subtracting a Blank Slide from the spectra we see c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lear defined peaks for a given element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The response of the SNOLAB XRF is w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ell understood for a variety of elements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Using the tables provided by Scientific Support we can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identify the peak as Copper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600" y="648175"/>
            <a:ext cx="4799699" cy="384715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13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6280225" y="1753425"/>
            <a:ext cx="86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Cu peak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95" name="Google Shape;195;p26"/>
          <p:cNvCxnSpPr/>
          <p:nvPr/>
        </p:nvCxnSpPr>
        <p:spPr>
          <a:xfrm flipH="1">
            <a:off x="6151825" y="2100125"/>
            <a:ext cx="334500" cy="390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26"/>
          <p:cNvSpPr txBox="1"/>
          <p:nvPr/>
        </p:nvSpPr>
        <p:spPr>
          <a:xfrm>
            <a:off x="6280225" y="2950813"/>
            <a:ext cx="2472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Secondary Cu Peak (other de-exitation modes) 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97" name="Google Shape;197;p26"/>
          <p:cNvCxnSpPr/>
          <p:nvPr/>
        </p:nvCxnSpPr>
        <p:spPr>
          <a:xfrm flipH="1">
            <a:off x="6391200" y="3572825"/>
            <a:ext cx="334500" cy="390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Conclusions</a:t>
            </a:r>
            <a:endParaRPr b="1"/>
          </a:p>
        </p:txBody>
      </p:sp>
      <p:sp>
        <p:nvSpPr>
          <p:cNvPr id="203" name="Google Shape;203;p27"/>
          <p:cNvSpPr txBox="1"/>
          <p:nvPr/>
        </p:nvSpPr>
        <p:spPr>
          <a:xfrm>
            <a:off x="311700" y="1180500"/>
            <a:ext cx="4520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7688425" y="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9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800" y="661263"/>
            <a:ext cx="390339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>
            <p:ph idx="1" type="body"/>
          </p:nvPr>
        </p:nvSpPr>
        <p:spPr>
          <a:xfrm>
            <a:off x="311700" y="1152475"/>
            <a:ext cx="384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Managing Copper creep is crucial to the operations of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 underground utilities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Cleaning is an effective way to restore FECs that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fail due to Copper Creep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XRF Sampling can give a good measure of the degree of erosion on a given board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14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Next Steps (Summer 2026)</a:t>
            </a:r>
            <a:endParaRPr b="1"/>
          </a:p>
        </p:txBody>
      </p:sp>
      <p:sp>
        <p:nvSpPr>
          <p:cNvPr id="213" name="Google Shape;213;p28"/>
          <p:cNvSpPr txBox="1"/>
          <p:nvPr/>
        </p:nvSpPr>
        <p:spPr>
          <a:xfrm>
            <a:off x="311700" y="1180500"/>
            <a:ext cx="45201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Each of the Cards will be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cleaned and dried before being returned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to the detector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Samples will be collected throughout to assess the boards’ status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This work will be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done in tandem with the downtime 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for cavity entry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Cleaned boards that continue to fail can be assessed for repairs after the campaign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4" name="Google Shape;214;p28"/>
          <p:cNvSpPr txBox="1"/>
          <p:nvPr/>
        </p:nvSpPr>
        <p:spPr>
          <a:xfrm>
            <a:off x="7688425" y="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9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 b="0" l="0" r="12080" t="0"/>
          <a:stretch/>
        </p:blipFill>
        <p:spPr>
          <a:xfrm>
            <a:off x="4831800" y="661275"/>
            <a:ext cx="3903400" cy="38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15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311700" y="1562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22" name="Google Shape;222;p29"/>
          <p:cNvSpPr txBox="1"/>
          <p:nvPr/>
        </p:nvSpPr>
        <p:spPr>
          <a:xfrm>
            <a:off x="381300" y="2571750"/>
            <a:ext cx="838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Special thanks to Supervisor Christine Kraus, Scientific Support, and the SNO+ team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2874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68750"/>
            <a:ext cx="37407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SNO+ Detector: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Liquid Scintillator Detector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6m radius spherical acrylic vessel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~ 9400 photomultiplier tubes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~ 9m Radius Stainless steel PMT support Structure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Primary goal of detecting 0νββ</a:t>
            </a:r>
            <a:endParaRPr b="1" sz="1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Equipment was inherited from SNO</a:t>
            </a:r>
            <a:endParaRPr b="1" sz="1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525" y="322682"/>
            <a:ext cx="4359775" cy="41127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" name="Google Shape;68;p14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3269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SNO+ Electronics</a:t>
            </a:r>
            <a:endParaRPr b="1"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41085"/>
            <a:ext cx="4010100" cy="3570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Inherited Hardware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8 PMTs per Daughterboard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4 Daughterboards per Front End Card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16 Front End Cards per Crate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-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19 Crates per one deck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~300 Front End Cards Total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Equipment in use since late 1990s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DSC_2355.jpg" id="75" name="Google Shape;75;p15"/>
          <p:cNvPicPr preferRelativeResize="0"/>
          <p:nvPr/>
        </p:nvPicPr>
        <p:blipFill rotWithShape="1">
          <a:blip r:embed="rId3">
            <a:alphaModFix/>
          </a:blip>
          <a:srcRect b="0" l="4718" r="7915" t="0"/>
          <a:stretch/>
        </p:blipFill>
        <p:spPr>
          <a:xfrm>
            <a:off x="4321800" y="827818"/>
            <a:ext cx="4567276" cy="348786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" name="Google Shape;76;p15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3269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</a:t>
            </a:r>
            <a:r>
              <a:rPr b="1" lang="en"/>
              <a:t>NO Era “Dark Matter”</a:t>
            </a:r>
            <a:endParaRPr b="1"/>
          </a:p>
        </p:txBody>
      </p:sp>
      <p:sp>
        <p:nvSpPr>
          <p:cNvPr id="82" name="Google Shape;82;p16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963100" y="419228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Source: National Instruments (2023).</a:t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68750"/>
            <a:ext cx="37407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“Dark Matter” was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first observed during SNO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(1999-2006)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Buildup was observed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around copper traces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and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test points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Buildup can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bridge or break connections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on the boards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Cleaning off the buildup often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recovered failing boards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0" l="0" r="47048" t="0"/>
          <a:stretch/>
        </p:blipFill>
        <p:spPr>
          <a:xfrm>
            <a:off x="4052398" y="827825"/>
            <a:ext cx="4869202" cy="33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3269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Copper Creep</a:t>
            </a:r>
            <a:endParaRPr b="1"/>
          </a:p>
        </p:txBody>
      </p:sp>
      <p:sp>
        <p:nvSpPr>
          <p:cNvPr id="91" name="Google Shape;91;p17"/>
          <p:cNvSpPr txBox="1"/>
          <p:nvPr/>
        </p:nvSpPr>
        <p:spPr>
          <a:xfrm>
            <a:off x="336374" y="1173650"/>
            <a:ext cx="39603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Hydrogen Sulfide (H</a:t>
            </a:r>
            <a:r>
              <a:rPr b="1" baseline="-25000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S)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is a byproduct of decomposition and the mining process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Combines with 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moisture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in the air to form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sulfuric acid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(g)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+ H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(l)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+ O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 (g)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→  H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4 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(aq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)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Which can react with copper to form copper sulfide crystals.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4 (g)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+ Cu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(s)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→  CuS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(s)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+ H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</a:t>
            </a:r>
            <a:r>
              <a:rPr baseline="-25000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(l)</a:t>
            </a:r>
            <a:endParaRPr sz="2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4409149" y="42619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Source: National Instruments (2023).</a:t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b="4947" l="57407" r="0" t="4947"/>
          <a:stretch/>
        </p:blipFill>
        <p:spPr>
          <a:xfrm>
            <a:off x="4437250" y="827900"/>
            <a:ext cx="4484350" cy="34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0" l="0" r="0" t="64563"/>
          <a:stretch/>
        </p:blipFill>
        <p:spPr>
          <a:xfrm>
            <a:off x="1124625" y="3375550"/>
            <a:ext cx="6429425" cy="16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6130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DAQ Hardware</a:t>
            </a:r>
            <a:endParaRPr b="1"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152475"/>
            <a:ext cx="83514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Raw PMT pulses are handled by the </a:t>
            </a:r>
            <a:r>
              <a:rPr b="1" lang="en" sz="19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Front End Cards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and </a:t>
            </a:r>
            <a:r>
              <a:rPr b="1" lang="en" sz="19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Daughterboards </a:t>
            </a:r>
            <a:endParaRPr b="1" sz="1900" u="sng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Daughter Boards:    Handles 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PMT triggers and sums 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pulse shapes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Front End Cards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     Sums pulse shapes into single signal</a:t>
            </a:r>
            <a:endParaRPr b="1" sz="1900" u="sng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900" u="sng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Signals are then passed downstream for event triggers and summation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4789900" y="3671575"/>
            <a:ext cx="1343700" cy="1258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5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0227_144918.jpg" id="108" name="Google Shape;108;p19"/>
          <p:cNvPicPr preferRelativeResize="0"/>
          <p:nvPr/>
        </p:nvPicPr>
        <p:blipFill rotWithShape="1">
          <a:blip r:embed="rId3">
            <a:alphaModFix/>
          </a:blip>
          <a:srcRect b="0" l="0" r="21464" t="0"/>
          <a:stretch/>
        </p:blipFill>
        <p:spPr>
          <a:xfrm>
            <a:off x="4174822" y="1034000"/>
            <a:ext cx="4811102" cy="36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1787900" y="868650"/>
            <a:ext cx="36423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000" lIns="111000" spcFirstLastPara="1" rIns="111000" wrap="square" tIns="11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7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/>
          </a:p>
        </p:txBody>
      </p:sp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6130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Front End Cards (FECs)</a:t>
            </a:r>
            <a:endParaRPr b="1"/>
          </a:p>
        </p:txBody>
      </p:sp>
      <p:sp>
        <p:nvSpPr>
          <p:cNvPr id="111" name="Google Shape;111;p19"/>
          <p:cNvSpPr txBox="1"/>
          <p:nvPr/>
        </p:nvSpPr>
        <p:spPr>
          <a:xfrm>
            <a:off x="2555375" y="839850"/>
            <a:ext cx="660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311700" y="1034000"/>
            <a:ext cx="3518700" cy="3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 failure in any component can result in a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loss of all upstream data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Pulling cards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affects overall data quality 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Boards are extremely complex and dense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Bridged and broken connections can therefore be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difficult to diagnose </a:t>
            </a:r>
            <a:endParaRPr b="1"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7743600" y="4127700"/>
            <a:ext cx="149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Relays  producing low voltage signal 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5780475" y="2990650"/>
            <a:ext cx="1752300" cy="1613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5914125" y="4049250"/>
            <a:ext cx="202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Daughterboards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3916025" y="2787900"/>
            <a:ext cx="118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Integrators sum signals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5520828" y="2015775"/>
            <a:ext cx="242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Discriminators set PMT trigger thresholds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18" name="Google Shape;118;p19"/>
          <p:cNvCxnSpPr/>
          <p:nvPr/>
        </p:nvCxnSpPr>
        <p:spPr>
          <a:xfrm>
            <a:off x="4979300" y="3327575"/>
            <a:ext cx="1155600" cy="246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9" name="Google Shape;119;p19"/>
          <p:cNvCxnSpPr/>
          <p:nvPr/>
        </p:nvCxnSpPr>
        <p:spPr>
          <a:xfrm flipH="1">
            <a:off x="6462778" y="2607750"/>
            <a:ext cx="235200" cy="597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19"/>
          <p:cNvCxnSpPr>
            <a:stCxn id="116" idx="0"/>
          </p:cNvCxnSpPr>
          <p:nvPr/>
        </p:nvCxnSpPr>
        <p:spPr>
          <a:xfrm flipH="1" rot="10800000">
            <a:off x="4507475" y="2560500"/>
            <a:ext cx="598200" cy="227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" name="Google Shape;121;p19"/>
          <p:cNvSpPr txBox="1"/>
          <p:nvPr/>
        </p:nvSpPr>
        <p:spPr>
          <a:xfrm>
            <a:off x="4405263" y="868650"/>
            <a:ext cx="202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RAM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5780477" y="1034000"/>
            <a:ext cx="242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These do something too</a:t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23" name="Google Shape;123;p19"/>
          <p:cNvCxnSpPr/>
          <p:nvPr/>
        </p:nvCxnSpPr>
        <p:spPr>
          <a:xfrm flipH="1">
            <a:off x="5505100" y="1423625"/>
            <a:ext cx="599100" cy="21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19"/>
          <p:cNvSpPr txBox="1"/>
          <p:nvPr/>
        </p:nvSpPr>
        <p:spPr>
          <a:xfrm>
            <a:off x="3791963" y="4243400"/>
            <a:ext cx="202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050" y="887075"/>
            <a:ext cx="4517401" cy="3369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Front End Card Failures</a:t>
            </a:r>
            <a:endParaRPr b="1"/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311700" y="1152475"/>
            <a:ext cx="40101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 hardware was cleaned when inherited for SNO+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However FEC failures have accumulated over time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These are accompanied by the </a:t>
            </a: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buildup of Copper Creep </a:t>
            </a: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on the board.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How can this be improved?</a:t>
            </a:r>
            <a:endParaRPr b="1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4230050" y="1017725"/>
            <a:ext cx="220800" cy="683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7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Prevention and Remediation</a:t>
            </a:r>
            <a:endParaRPr b="1"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311700" y="1152475"/>
            <a:ext cx="40101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Activated Charcoal filters were installed on the air handler units to reduce sulfur content in the air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One crate of FECs received conformal coating to test its efficacy in preventing buildup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b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 test batch of boards were ultrasonically cleaned at Laurentian prior to underground work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900" u="sng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7488600" y="4585150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8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0" r="0" t="19028"/>
          <a:stretch/>
        </p:blipFill>
        <p:spPr>
          <a:xfrm>
            <a:off x="4321101" y="2543318"/>
            <a:ext cx="3824102" cy="2322324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1" title="IMG_6524.JPG"/>
          <p:cNvPicPr preferRelativeResize="0"/>
          <p:nvPr/>
        </p:nvPicPr>
        <p:blipFill rotWithShape="1">
          <a:blip r:embed="rId4">
            <a:alphaModFix/>
          </a:blip>
          <a:srcRect b="6183" l="9015" r="17396" t="27548"/>
          <a:stretch/>
        </p:blipFill>
        <p:spPr>
          <a:xfrm>
            <a:off x="5403300" y="232356"/>
            <a:ext cx="3429002" cy="2508975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