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7_A537010E.xml" ContentType="application/vnd.ms-powerpoint.comments+xml"/>
  <Override PartName="/ppt/notesSlides/notesSlide4.xml" ContentType="application/vnd.openxmlformats-officedocument.presentationml.notesSlide+xml"/>
  <Override PartName="/ppt/comments/modernComment_1CC_CC0FE454.xml" ContentType="application/vnd.ms-powerpoint.comments+xml"/>
  <Override PartName="/ppt/notesSlides/notesSlide5.xml" ContentType="application/vnd.openxmlformats-officedocument.presentationml.notesSlide+xml"/>
  <Override PartName="/ppt/comments/modernComment_10D_F1F10349.xml" ContentType="application/vnd.ms-powerpoint.comments+xml"/>
  <Override PartName="/ppt/comments/modernComment_113_90E1E8F8.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ink/ink3.xml" ContentType="application/inkml+xml"/>
  <Override PartName="/ppt/ink/ink4.xml" ContentType="application/inkml+xml"/>
  <Override PartName="/ppt/notesSlides/notesSlide10.xml" ContentType="application/vnd.openxmlformats-officedocument.presentationml.notesSlide+xml"/>
  <Override PartName="/ppt/ink/ink5.xml" ContentType="application/inkml+xml"/>
  <Override PartName="/ppt/ink/ink6.xml" ContentType="application/inkml+xml"/>
  <Override PartName="/ppt/notesSlides/notesSlide11.xml" ContentType="application/vnd.openxmlformats-officedocument.presentationml.notesSlide+xml"/>
  <Override PartName="/ppt/ink/ink7.xml" ContentType="application/inkml+xml"/>
  <Override PartName="/ppt/ink/ink8.xml" ContentType="application/inkml+xml"/>
  <Override PartName="/ppt/notesSlides/notesSlide12.xml" ContentType="application/vnd.openxmlformats-officedocument.presentationml.notesSlide+xml"/>
  <Override PartName="/ppt/ink/ink9.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9_BA72CFDB.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2"/>
  </p:notesMasterIdLst>
  <p:sldIdLst>
    <p:sldId id="419" r:id="rId5"/>
    <p:sldId id="308" r:id="rId6"/>
    <p:sldId id="444" r:id="rId7"/>
    <p:sldId id="445" r:id="rId8"/>
    <p:sldId id="453" r:id="rId9"/>
    <p:sldId id="279" r:id="rId10"/>
    <p:sldId id="318" r:id="rId11"/>
    <p:sldId id="320" r:id="rId12"/>
    <p:sldId id="460" r:id="rId13"/>
    <p:sldId id="449" r:id="rId14"/>
    <p:sldId id="423" r:id="rId15"/>
    <p:sldId id="286" r:id="rId16"/>
    <p:sldId id="310" r:id="rId17"/>
    <p:sldId id="269" r:id="rId18"/>
    <p:sldId id="275" r:id="rId19"/>
    <p:sldId id="288" r:id="rId20"/>
    <p:sldId id="289" r:id="rId21"/>
    <p:sldId id="291" r:id="rId22"/>
    <p:sldId id="292" r:id="rId23"/>
    <p:sldId id="440" r:id="rId24"/>
    <p:sldId id="464" r:id="rId25"/>
    <p:sldId id="474" r:id="rId26"/>
    <p:sldId id="484" r:id="rId27"/>
    <p:sldId id="468" r:id="rId28"/>
    <p:sldId id="482" r:id="rId29"/>
    <p:sldId id="483" r:id="rId30"/>
    <p:sldId id="473" r:id="rId31"/>
    <p:sldId id="463" r:id="rId32"/>
    <p:sldId id="471" r:id="rId33"/>
    <p:sldId id="478" r:id="rId34"/>
    <p:sldId id="477" r:id="rId35"/>
    <p:sldId id="472" r:id="rId36"/>
    <p:sldId id="458" r:id="rId37"/>
    <p:sldId id="441" r:id="rId38"/>
    <p:sldId id="486" r:id="rId39"/>
    <p:sldId id="467" r:id="rId40"/>
    <p:sldId id="462" r:id="rId41"/>
    <p:sldId id="461" r:id="rId42"/>
    <p:sldId id="297" r:id="rId43"/>
    <p:sldId id="485" r:id="rId44"/>
    <p:sldId id="451" r:id="rId45"/>
    <p:sldId id="457" r:id="rId46"/>
    <p:sldId id="424" r:id="rId47"/>
    <p:sldId id="428" r:id="rId48"/>
    <p:sldId id="443" r:id="rId49"/>
    <p:sldId id="452" r:id="rId50"/>
    <p:sldId id="456" r:id="rId51"/>
    <p:sldId id="258" r:id="rId52"/>
    <p:sldId id="479" r:id="rId53"/>
    <p:sldId id="447" r:id="rId54"/>
    <p:sldId id="421" r:id="rId55"/>
    <p:sldId id="446" r:id="rId56"/>
    <p:sldId id="448" r:id="rId57"/>
    <p:sldId id="455" r:id="rId58"/>
    <p:sldId id="422" r:id="rId59"/>
    <p:sldId id="459" r:id="rId60"/>
    <p:sldId id="277" r:id="rId6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E0EAD2-947B-71B7-9B6F-83E260C0E4A6}" name="Matthew Stukel" initials="MS" userId="S::mstukel@snolab.ca::5f532835-037b-4b5d-bf4f-f305c24405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6BD"/>
    <a:srgbClr val="5A676F"/>
    <a:srgbClr val="C3C3C3"/>
    <a:srgbClr val="94B66B"/>
    <a:srgbClr val="ED1C24"/>
    <a:srgbClr val="FFC9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59" autoAdjust="0"/>
    <p:restoredTop sz="94404" autoAdjust="0"/>
  </p:normalViewPr>
  <p:slideViewPr>
    <p:cSldViewPr snapToGrid="0">
      <p:cViewPr varScale="1">
        <p:scale>
          <a:sx n="36" d="100"/>
          <a:sy n="36" d="100"/>
        </p:scale>
        <p:origin x="16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10D_F1F10349.xml><?xml version="1.0" encoding="utf-8"?>
<p188:cmLst xmlns:a="http://schemas.openxmlformats.org/drawingml/2006/main" xmlns:r="http://schemas.openxmlformats.org/officeDocument/2006/relationships" xmlns:p188="http://schemas.microsoft.com/office/powerpoint/2018/8/main">
  <p188:cm id="{09440B45-4F8C-4D1E-8335-1381334137F7}" authorId="{58E0EAD2-947B-71B7-9B6F-83E260C0E4A6}" created="2025-08-06T20:05:14.333">
    <pc:sldMkLst xmlns:pc="http://schemas.microsoft.com/office/powerpoint/2013/main/command">
      <pc:docMk/>
      <pc:sldMk cId="4059104073" sldId="269"/>
    </pc:sldMkLst>
    <p188:txBody>
      <a:bodyPr/>
      <a:lstStyle/>
      <a:p>
        <a:r>
          <a:rPr lang="en-US"/>
          <a:t>be prepared here to explain how the He-4 nucleus makes scintillation light</a:t>
        </a:r>
      </a:p>
    </p188:txBody>
  </p188:cm>
</p188:cmLst>
</file>

<file path=ppt/comments/modernComment_113_90E1E8F8.xml><?xml version="1.0" encoding="utf-8"?>
<p188:cmLst xmlns:a="http://schemas.openxmlformats.org/drawingml/2006/main" xmlns:r="http://schemas.openxmlformats.org/officeDocument/2006/relationships" xmlns:p188="http://schemas.microsoft.com/office/powerpoint/2018/8/main">
  <p188:cm id="{D4D862A6-F160-4DF6-8ABA-7FDFC13F6D06}" authorId="{58E0EAD2-947B-71B7-9B6F-83E260C0E4A6}" created="2025-08-06T20:05:37.911">
    <pc:sldMkLst xmlns:pc="http://schemas.microsoft.com/office/powerpoint/2013/main/command">
      <pc:docMk/>
      <pc:sldMk cId="2430724344" sldId="275"/>
    </pc:sldMkLst>
    <p188:txBody>
      <a:bodyPr/>
      <a:lstStyle/>
      <a:p>
        <a:r>
          <a:rPr lang="en-US"/>
          <a:t>probably would be good to define TTL</a:t>
        </a:r>
      </a:p>
    </p188:txBody>
  </p188:cm>
</p188:cmLst>
</file>

<file path=ppt/comments/modernComment_117_A537010E.xml><?xml version="1.0" encoding="utf-8"?>
<p188:cmLst xmlns:a="http://schemas.openxmlformats.org/drawingml/2006/main" xmlns:r="http://schemas.openxmlformats.org/officeDocument/2006/relationships" xmlns:p188="http://schemas.microsoft.com/office/powerpoint/2018/8/main">
  <p188:cm id="{AFAA1CDC-E88C-4720-92E1-E82C106365EC}" authorId="{58E0EAD2-947B-71B7-9B6F-83E260C0E4A6}" status="resolved" created="2025-08-06T20:03:08.734">
    <pc:sldMkLst xmlns:pc="http://schemas.microsoft.com/office/powerpoint/2013/main/command">
      <pc:docMk/>
      <pc:sldMk cId="2771845390" sldId="279"/>
    </pc:sldMkLst>
    <p188:txBody>
      <a:bodyPr/>
      <a:lstStyle/>
      <a:p>
        <a:r>
          <a:rPr lang="en-US"/>
          <a:t>This doesn't look like the fission process to me</a:t>
        </a:r>
      </a:p>
    </p188:txBody>
  </p188:cm>
</p188:cmLst>
</file>

<file path=ppt/comments/modernComment_129_BA72CFDB.xml><?xml version="1.0" encoding="utf-8"?>
<p188:cmLst xmlns:a="http://schemas.openxmlformats.org/drawingml/2006/main" xmlns:r="http://schemas.openxmlformats.org/officeDocument/2006/relationships" xmlns:p188="http://schemas.microsoft.com/office/powerpoint/2018/8/main">
  <p188:cm id="{6742DC43-CD64-4B3F-9AB1-D1B27D4BBBF2}" authorId="{58E0EAD2-947B-71B7-9B6F-83E260C0E4A6}" created="2025-08-06T20:07:26.333">
    <pc:sldMkLst xmlns:pc="http://schemas.microsoft.com/office/powerpoint/2013/main/command">
      <pc:docMk/>
      <pc:sldMk cId="3128086491" sldId="297"/>
    </pc:sldMkLst>
    <p188:txBody>
      <a:bodyPr/>
      <a:lstStyle/>
      <a:p>
        <a:r>
          <a:rPr lang="en-US"/>
          <a:t>I think slide 17 and 18 could use some work</a:t>
        </a:r>
      </a:p>
    </p188:txBody>
  </p188:cm>
</p188:cmLst>
</file>

<file path=ppt/comments/modernComment_1CC_CC0FE454.xml><?xml version="1.0" encoding="utf-8"?>
<p188:cmLst xmlns:a="http://schemas.openxmlformats.org/drawingml/2006/main" xmlns:r="http://schemas.openxmlformats.org/officeDocument/2006/relationships" xmlns:p188="http://schemas.microsoft.com/office/powerpoint/2018/8/main">
  <p188:cm id="{330DA43B-E0A7-4830-8246-DC5C7C5F80EA}" authorId="{58E0EAD2-947B-71B7-9B6F-83E260C0E4A6}" status="resolved" created="2025-08-06T20:02:05.171">
    <pc:sldMkLst xmlns:pc="http://schemas.microsoft.com/office/powerpoint/2013/main/command">
      <pc:docMk/>
      <pc:sldMk cId="3371220349" sldId="282"/>
    </pc:sldMkLst>
    <p188:txBody>
      <a:bodyPr/>
      <a:lstStyle/>
      <a:p>
        <a:r>
          <a:rPr lang="en-US"/>
          <a:t>what about calibration sources?</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2T15:31:58.227"/>
    </inkml:context>
    <inkml:brush xml:id="br0">
      <inkml:brushProperty name="width" value="0.1" units="cm"/>
      <inkml:brushProperty name="height" value="0.1" units="cm"/>
      <inkml:brushProperty name="color" value="#FF0066"/>
    </inkml:brush>
  </inkml:definitions>
  <inkml:trace contextRef="#ctx0" brushRef="#br0">6209 12585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2T15:31:58.228"/>
    </inkml:context>
    <inkml:brush xml:id="br0">
      <inkml:brushProperty name="width" value="0.1" units="cm"/>
      <inkml:brushProperty name="height" value="0.1" units="cm"/>
      <inkml:brushProperty name="color" value="#FF0066"/>
    </inkml:brush>
  </inkml:definitions>
  <inkml:trace contextRef="#ctx0" brushRef="#br0">6297 12268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2T15:31:58.227"/>
    </inkml:context>
    <inkml:brush xml:id="br0">
      <inkml:brushProperty name="width" value="0.1" units="cm"/>
      <inkml:brushProperty name="height" value="0.1" units="cm"/>
      <inkml:brushProperty name="color" value="#FF0066"/>
    </inkml:brush>
  </inkml:definitions>
  <inkml:trace contextRef="#ctx0" brushRef="#br0">6209 12585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2T15:31:58.228"/>
    </inkml:context>
    <inkml:brush xml:id="br0">
      <inkml:brushProperty name="width" value="0.1" units="cm"/>
      <inkml:brushProperty name="height" value="0.1" units="cm"/>
      <inkml:brushProperty name="color" value="#FF0066"/>
    </inkml:brush>
  </inkml:definitions>
  <inkml:trace contextRef="#ctx0" brushRef="#br0">6297 12268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2T15:31:58.227"/>
    </inkml:context>
    <inkml:brush xml:id="br0">
      <inkml:brushProperty name="width" value="0.1" units="cm"/>
      <inkml:brushProperty name="height" value="0.1" units="cm"/>
      <inkml:brushProperty name="color" value="#FF0066"/>
    </inkml:brush>
  </inkml:definitions>
  <inkml:trace contextRef="#ctx0" brushRef="#br0">6209 12585 16383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2T15:31:58.228"/>
    </inkml:context>
    <inkml:brush xml:id="br0">
      <inkml:brushProperty name="width" value="0.1" units="cm"/>
      <inkml:brushProperty name="height" value="0.1" units="cm"/>
      <inkml:brushProperty name="color" value="#FF0066"/>
    </inkml:brush>
  </inkml:definitions>
  <inkml:trace contextRef="#ctx0" brushRef="#br0">6297 12268 16383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2T15:31:58.227"/>
    </inkml:context>
    <inkml:brush xml:id="br0">
      <inkml:brushProperty name="width" value="0.1" units="cm"/>
      <inkml:brushProperty name="height" value="0.1" units="cm"/>
      <inkml:brushProperty name="color" value="#FF0066"/>
    </inkml:brush>
  </inkml:definitions>
  <inkml:trace contextRef="#ctx0" brushRef="#br0">6209 12585 16383 0 0,'0'0'0'0'0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2T15:31:58.228"/>
    </inkml:context>
    <inkml:brush xml:id="br0">
      <inkml:brushProperty name="width" value="0.1" units="cm"/>
      <inkml:brushProperty name="height" value="0.1" units="cm"/>
      <inkml:brushProperty name="color" value="#FF0066"/>
    </inkml:brush>
  </inkml:definitions>
  <inkml:trace contextRef="#ctx0" brushRef="#br0">6297 12268 16383 0 0,'0'0'0'0'0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2T15:31:50.523"/>
    </inkml:context>
    <inkml:brush xml:id="br0">
      <inkml:brushProperty name="width" value="0.1" units="cm"/>
      <inkml:brushProperty name="height" value="0.1" units="cm"/>
      <inkml:brushProperty name="color" value="#FF0066"/>
    </inkml:brush>
  </inkml:definitions>
  <inkml:trace contextRef="#ctx0" brushRef="#br0">13457 22087 16383 0 0,'0'0'0'0'0,"0"-9"0"0"0,0-20 0 0 0,0-23 0 0 0,0-11 0 0 0,0-13 0 0 0,0-11 0 0 0,0-8 0 0 0,0-5 0 0 0,0-4 0 0 0,0-1 0 0 0,0-19 0 0 0,0-4 0 0 0,0 0 0 0 0,0 15 0 0 0,0-10 0 0 0,0-9 0 0 0,0-9 0 0 0,0-8 0 0 0,0-11 0 0 0,0-7 0 0 0,0-10 0 0 0,0-18 0 0 0,0-11 0 0 0,0-14 0 0 0,0-15 0 0 0,0-1 0 0 0,0 21 0 0 0,0 39 0 0 0,0 40 0 0 0,0 35 0 0 0,0 8 0 0 0,0 2 0 0 0,0-1 0 0 0,0-2 0 0 0,0-2 0 0 0,0-12 0 0 0,0-15 0 0 0,0-10 0 0 0,0 6 0 0 0,0 0 0 0 0,0 3 0 0 0,0 15 0 0 0,0 16 0 0 0,0 16 0 0 0,0 12 0 0 0,0-1 0 0 0,0 3 0 0 0,0-6 0 0 0,0-1 0 0 0,0-5 0 0 0,0-7 0 0 0,0 2 0 0 0,0 3 0 0 0,0 9 0 0 0,0 6 0 0 0,0 5 0 0 0,0-6 0 0 0,0-8 0 0 0,0-3 0 0 0,0-14 0 0 0,0-10 0 0 0,0-14 0 0 0,0-6 0 0 0,0-1 0 0 0,0 4 0 0 0,0 2 0 0 0,0 12 0 0 0,0 6 0 0 0,0 10 0 0 0,0 11 0 0 0,0 9 0 0 0,0-1 0 0 0,0 0 0 0 0,0-5 0 0 0,0-8 0 0 0,0-9 0 0 0,0-5 0 0 0,0 2 0 0 0,0 9 0 0 0,0 10 0 0 0,0-1 0 0 0,0-6 0 0 0,0-6 0 0 0,0-16 0 0 0,0-8 0 0 0,0-20 0 0 0,0-14 0 0 0,0-10 0 0 0,0-15 0 0 0,0-3 0 0 0,0-1 0 0 0,0 5 0 0 0,0-7 0 0 0,0 2 0 0 0,0 2 0 0 0,0-3 0 0 0,0 0 0 0 0,0 3 0 0 0,0 5 0 0 0,0-5 0 0 0,0-8 0 0 0,0-10 0 0 0,0 1 0 0 0,0 6 0 0 0,0 16 0 0 0,0 20 0 0 0,0 15 0 0 0,0 13 0 0 0,0 10 0 0 0,0 3 0 0 0,0-14 0 0 0,0-4 0 0 0,0-9 0 0 0,0 1 0 0 0,0 5 0 0 0,0 5 0 0 0,0 16 0 0 0,0-2 0 0 0,0 0 0 0 0,0 9 0 0 0,0 13 0 0 0,0 2 0 0 0,0-2 0 0 0,0-4 0 0 0,0-22 0 0 0,0-10 0 0 0,0-4 0 0 0,0 14 0 0 0,0-13 0 0 0,0-10 0 0 0,0 1 0 0 0,0 3 0 0 0,0-2 0 0 0,0 4 0 0 0,0 6 0 0 0,0 6 0 0 0,0-4 0 0 0,0 1 0 0 0,0 3 0 0 0,0 3 0 0 0,0-4 0 0 0,0-3 0 0 0,0 4 0 0 0,0 3 0 0 0,0 3 0 0 0,0 2 0 0 0,0 11 0 0 0,0 4 0 0 0,0 10 0 0 0,0 8 0 0 0,0 10 0 0 0,0 15 0 0 0,0 6 0 0 0,0 3 0 0 0,0-1 0 0 0,0-2 0 0 0,0-3 0 0 0,0 6 0 0 0,0 2 0 0 0,0-2 0 0 0,0-2 0 0 0,0 4 0 0 0,0 3 0 0 0,0-5 0 0 0,0 8 0 0 0,0-2 0 0 0,0 5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2983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1CB78-DB53-4AD3-C2B9-1A163D470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09DDB-AC7E-E266-FB4E-4D43020FE9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758070-FA79-E2E1-C5D1-5EA95BD42710}"/>
              </a:ext>
            </a:extLst>
          </p:cNvPr>
          <p:cNvSpPr>
            <a:spLocks noGrp="1"/>
          </p:cNvSpPr>
          <p:nvPr>
            <p:ph type="body" idx="1"/>
          </p:nvPr>
        </p:nvSpPr>
        <p:spPr/>
        <p:txBody>
          <a:bodyPr/>
          <a:lstStyle/>
          <a:p>
            <a:r>
              <a:rPr lang="en-US">
                <a:latin typeface="Calibri"/>
                <a:ea typeface="Calibri"/>
                <a:cs typeface="Calibri"/>
              </a:rPr>
              <a:t>Error bars</a:t>
            </a:r>
          </a:p>
        </p:txBody>
      </p:sp>
    </p:spTree>
    <p:extLst>
      <p:ext uri="{BB962C8B-B14F-4D97-AF65-F5344CB8AC3E}">
        <p14:creationId xmlns:p14="http://schemas.microsoft.com/office/powerpoint/2010/main" val="1202547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A3976-1233-1530-C29A-12A447EB9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CC83A-4816-41F2-4D74-B6F36F96F6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2531035-14A1-2BA6-8F79-81BCB499CBAE}"/>
              </a:ext>
            </a:extLst>
          </p:cNvPr>
          <p:cNvSpPr>
            <a:spLocks noGrp="1"/>
          </p:cNvSpPr>
          <p:nvPr>
            <p:ph type="body" idx="1"/>
          </p:nvPr>
        </p:nvSpPr>
        <p:spPr/>
        <p:txBody>
          <a:bodyPr/>
          <a:lstStyle/>
          <a:p>
            <a:r>
              <a:rPr lang="en-US">
                <a:latin typeface="Calibri"/>
                <a:ea typeface="Calibri"/>
                <a:cs typeface="Calibri"/>
              </a:rPr>
              <a:t>Error bars</a:t>
            </a:r>
          </a:p>
        </p:txBody>
      </p:sp>
    </p:spTree>
    <p:extLst>
      <p:ext uri="{BB962C8B-B14F-4D97-AF65-F5344CB8AC3E}">
        <p14:creationId xmlns:p14="http://schemas.microsoft.com/office/powerpoint/2010/main" val="323658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Tree>
    <p:extLst>
      <p:ext uri="{BB962C8B-B14F-4D97-AF65-F5344CB8AC3E}">
        <p14:creationId xmlns:p14="http://schemas.microsoft.com/office/powerpoint/2010/main" val="3856523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ea typeface="Calibri"/>
                <a:cs typeface="Calibri"/>
              </a:rPr>
              <a:t>Just show neutrons, muons instead of all of them</a:t>
            </a:r>
          </a:p>
        </p:txBody>
      </p:sp>
    </p:spTree>
    <p:extLst>
      <p:ext uri="{BB962C8B-B14F-4D97-AF65-F5344CB8AC3E}">
        <p14:creationId xmlns:p14="http://schemas.microsoft.com/office/powerpoint/2010/main" val="3547992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solidFill>
                <a:srgbClr val="000000"/>
              </a:solidFill>
            </a:endParaRPr>
          </a:p>
          <a:p>
            <a:r>
              <a:rPr lang="en-US" dirty="0">
                <a:solidFill>
                  <a:srgbClr val="000000"/>
                </a:solidFill>
              </a:rPr>
              <a:t>Make the numbers very big </a:t>
            </a:r>
          </a:p>
          <a:p>
            <a:endParaRPr lang="en-US" dirty="0">
              <a:solidFill>
                <a:srgbClr val="000000"/>
              </a:solidFill>
            </a:endParaRPr>
          </a:p>
          <a:p>
            <a:r>
              <a:rPr lang="en-US" dirty="0">
                <a:solidFill>
                  <a:srgbClr val="000000"/>
                </a:solidFill>
              </a:rPr>
              <a:t>title</a:t>
            </a:r>
          </a:p>
          <a:p>
            <a:endParaRPr lang="en-US" dirty="0">
              <a:solidFill>
                <a:srgbClr val="000000"/>
              </a:solidFill>
            </a:endParaRPr>
          </a:p>
        </p:txBody>
      </p:sp>
    </p:spTree>
    <p:extLst>
      <p:ext uri="{BB962C8B-B14F-4D97-AF65-F5344CB8AC3E}">
        <p14:creationId xmlns:p14="http://schemas.microsoft.com/office/powerpoint/2010/main" val="893731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err="1"/>
              <a:t>Cocnluding</a:t>
            </a:r>
            <a:r>
              <a:rPr lang="en-US"/>
              <a:t> slide</a:t>
            </a:r>
          </a:p>
        </p:txBody>
      </p:sp>
    </p:spTree>
    <p:extLst>
      <p:ext uri="{BB962C8B-B14F-4D97-AF65-F5344CB8AC3E}">
        <p14:creationId xmlns:p14="http://schemas.microsoft.com/office/powerpoint/2010/main" val="2250512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5B8A0-51CE-DBCA-F460-CE419C8B4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A7C9C-3B72-B79D-BCC8-D296BE94FA2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BA8566B-C70B-1EBE-1EC3-7C86C310A8D8}"/>
              </a:ext>
            </a:extLst>
          </p:cNvPr>
          <p:cNvSpPr>
            <a:spLocks noGrp="1"/>
          </p:cNvSpPr>
          <p:nvPr>
            <p:ph type="body" idx="1"/>
          </p:nvPr>
        </p:nvSpPr>
        <p:spPr/>
        <p:txBody>
          <a:bodyPr/>
          <a:lstStyle/>
          <a:p>
            <a:r>
              <a:rPr lang="en-US"/>
              <a:t>Prepare backup slide maybe for UG campaign</a:t>
            </a:r>
          </a:p>
        </p:txBody>
      </p:sp>
    </p:spTree>
    <p:extLst>
      <p:ext uri="{BB962C8B-B14F-4D97-AF65-F5344CB8AC3E}">
        <p14:creationId xmlns:p14="http://schemas.microsoft.com/office/powerpoint/2010/main" val="1649667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23D1BE-BBCF-47A2-A082-BBBB662E840A}" type="slidenum">
              <a:rPr lang="en-US" smtClean="0"/>
              <a:t>39</a:t>
            </a:fld>
            <a:endParaRPr lang="en-US"/>
          </a:p>
        </p:txBody>
      </p:sp>
    </p:spTree>
    <p:extLst>
      <p:ext uri="{BB962C8B-B14F-4D97-AF65-F5344CB8AC3E}">
        <p14:creationId xmlns:p14="http://schemas.microsoft.com/office/powerpoint/2010/main" val="4229457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AE0A3-CD7C-D969-9C01-F96A515FE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CC86B-9306-F962-AAB7-6D42A64D2B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7B242B4-D271-5487-092E-2EE4C8B5C43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08683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Maybe show the axis or remove them</a:t>
            </a:r>
          </a:p>
        </p:txBody>
      </p:sp>
    </p:spTree>
    <p:extLst>
      <p:ext uri="{BB962C8B-B14F-4D97-AF65-F5344CB8AC3E}">
        <p14:creationId xmlns:p14="http://schemas.microsoft.com/office/powerpoint/2010/main" val="379163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8847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3C6A4-5BF8-A211-7E70-0894FC88C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E0E39-7BCC-60C6-AB9A-DF541D04B38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23C14D-02C8-8085-9836-B0E17D139D8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89811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1BF9E-95D1-B73A-C129-D7315F281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D8E59-C3FF-1C37-5B3A-D48FCE1152E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5E61A0-27E7-5636-25D1-D2F192F786C1}"/>
              </a:ext>
            </a:extLst>
          </p:cNvPr>
          <p:cNvSpPr>
            <a:spLocks noGrp="1"/>
          </p:cNvSpPr>
          <p:nvPr>
            <p:ph type="body" idx="1"/>
          </p:nvPr>
        </p:nvSpPr>
        <p:spPr/>
        <p:txBody>
          <a:bodyPr/>
          <a:lstStyle/>
          <a:p>
            <a:r>
              <a:rPr lang="en-US"/>
              <a:t>Practice what I want to say more, remove the title</a:t>
            </a:r>
          </a:p>
        </p:txBody>
      </p:sp>
    </p:spTree>
    <p:extLst>
      <p:ext uri="{BB962C8B-B14F-4D97-AF65-F5344CB8AC3E}">
        <p14:creationId xmlns:p14="http://schemas.microsoft.com/office/powerpoint/2010/main" val="1917598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DB86F-356C-6906-FE10-3C192B80A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043A9-7A4C-DCC7-5747-C5DA42AAE57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405A6A-7746-7290-BB4E-8B169A95CD79}"/>
              </a:ext>
            </a:extLst>
          </p:cNvPr>
          <p:cNvSpPr>
            <a:spLocks noGrp="1"/>
          </p:cNvSpPr>
          <p:nvPr>
            <p:ph type="body" idx="1"/>
          </p:nvPr>
        </p:nvSpPr>
        <p:spPr/>
        <p:txBody>
          <a:bodyPr/>
          <a:lstStyle/>
          <a:p>
            <a:r>
              <a:rPr lang="en-US"/>
              <a:t>point out similarities in the both of them</a:t>
            </a:r>
          </a:p>
        </p:txBody>
      </p:sp>
    </p:spTree>
    <p:extLst>
      <p:ext uri="{BB962C8B-B14F-4D97-AF65-F5344CB8AC3E}">
        <p14:creationId xmlns:p14="http://schemas.microsoft.com/office/powerpoint/2010/main" val="2512532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Paper done previously</a:t>
            </a:r>
          </a:p>
          <a:p>
            <a:r>
              <a:rPr lang="en-US"/>
              <a:t>Tested the detector by sending neutrons of 3 different energies </a:t>
            </a:r>
          </a:p>
          <a:p>
            <a:r>
              <a:rPr lang="en-US"/>
              <a:t>See that the </a:t>
            </a:r>
            <a:r>
              <a:rPr lang="en-US" err="1"/>
              <a:t>intrinicis</a:t>
            </a:r>
            <a:r>
              <a:rPr lang="en-US"/>
              <a:t> efficiency decreased with neutron energy</a:t>
            </a:r>
          </a:p>
          <a:p>
            <a:r>
              <a:rPr lang="en-US"/>
              <a:t>So I did the same with my simulation- tested the efficiency</a:t>
            </a:r>
          </a:p>
        </p:txBody>
      </p:sp>
    </p:spTree>
    <p:extLst>
      <p:ext uri="{BB962C8B-B14F-4D97-AF65-F5344CB8AC3E}">
        <p14:creationId xmlns:p14="http://schemas.microsoft.com/office/powerpoint/2010/main" val="21117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is the plot I have</a:t>
            </a:r>
          </a:p>
          <a:p>
            <a:r>
              <a:rPr lang="en-US"/>
              <a:t>You can see that when I sent same energies of neutrons, I got the exact same plot</a:t>
            </a:r>
          </a:p>
          <a:p>
            <a:r>
              <a:rPr lang="en-US"/>
              <a:t>This probably indicates that the neutron detector has very high efficiency, and the noise in the detector is very low. But we will need to do more analysis to confirm this.</a:t>
            </a:r>
          </a:p>
        </p:txBody>
      </p:sp>
    </p:spTree>
    <p:extLst>
      <p:ext uri="{BB962C8B-B14F-4D97-AF65-F5344CB8AC3E}">
        <p14:creationId xmlns:p14="http://schemas.microsoft.com/office/powerpoint/2010/main" val="764556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The full form of CUTE is Cryogenic </a:t>
            </a:r>
            <a:r>
              <a:rPr lang="en-US" sz="1200" b="0" i="0" kern="1200" err="1">
                <a:solidFill>
                  <a:schemeClr val="tx1"/>
                </a:solidFill>
                <a:effectLst/>
                <a:latin typeface="+mn-lt"/>
                <a:ea typeface="+mn-ea"/>
                <a:cs typeface="+mn-cs"/>
              </a:rPr>
              <a:t>undergroudn</a:t>
            </a:r>
            <a:r>
              <a:rPr lang="en-US" sz="1200" b="0" i="0" kern="1200">
                <a:solidFill>
                  <a:schemeClr val="tx1"/>
                </a:solidFill>
                <a:effectLst/>
                <a:latin typeface="+mn-lt"/>
                <a:ea typeface="+mn-ea"/>
                <a:cs typeface="+mn-cs"/>
              </a:rPr>
              <a:t> testing </a:t>
            </a:r>
            <a:r>
              <a:rPr lang="en-US" sz="1200" b="0" i="0" kern="1200" err="1">
                <a:solidFill>
                  <a:schemeClr val="tx1"/>
                </a:solidFill>
                <a:effectLst/>
                <a:latin typeface="+mn-lt"/>
                <a:ea typeface="+mn-ea"/>
                <a:cs typeface="+mn-cs"/>
              </a:rPr>
              <a:t>facitily</a:t>
            </a:r>
            <a:r>
              <a:rPr lang="en-US" sz="1200" b="0" i="0" kern="1200">
                <a:solidFill>
                  <a:schemeClr val="tx1"/>
                </a:solidFill>
                <a:effectLst/>
                <a:latin typeface="+mn-lt"/>
                <a:ea typeface="+mn-ea"/>
                <a:cs typeface="+mn-cs"/>
              </a:rPr>
              <a:t> and it is   located </a:t>
            </a:r>
            <a:r>
              <a:rPr lang="en-US" sz="1200" b="1" i="0" kern="1200">
                <a:solidFill>
                  <a:schemeClr val="tx1"/>
                </a:solidFill>
                <a:effectLst/>
                <a:latin typeface="+mn-lt"/>
                <a:ea typeface="+mn-ea"/>
                <a:cs typeface="+mn-cs"/>
              </a:rPr>
              <a:t>2 kilometers underground</a:t>
            </a:r>
            <a:r>
              <a:rPr lang="en-US" sz="1200" b="0" i="0" kern="1200">
                <a:solidFill>
                  <a:schemeClr val="tx1"/>
                </a:solidFill>
                <a:effectLst/>
                <a:latin typeface="+mn-lt"/>
                <a:ea typeface="+mn-ea"/>
                <a:cs typeface="+mn-cs"/>
              </a:rPr>
              <a:t> at </a:t>
            </a:r>
            <a:r>
              <a:rPr lang="en-US" sz="1200" b="1" i="0" kern="1200">
                <a:solidFill>
                  <a:schemeClr val="tx1"/>
                </a:solidFill>
                <a:effectLst/>
                <a:latin typeface="+mn-lt"/>
                <a:ea typeface="+mn-ea"/>
                <a:cs typeface="+mn-cs"/>
              </a:rPr>
              <a:t>SNOLAB</a:t>
            </a:r>
            <a:r>
              <a:rPr lang="en-US" sz="1200" b="0" i="0" kern="1200">
                <a:solidFill>
                  <a:schemeClr val="tx1"/>
                </a:solidFill>
                <a:effectLst/>
                <a:latin typeface="+mn-lt"/>
                <a:ea typeface="+mn-ea"/>
                <a:cs typeface="+mn-cs"/>
              </a:rPr>
              <a:t>. But CUTE isn’t a detector itself. Instead, it’s a testing ground for experiments like dark matter and </a:t>
            </a:r>
            <a:r>
              <a:rPr lang="en-US" sz="1200" kern="1200">
                <a:solidFill>
                  <a:schemeClr val="tx1"/>
                </a:solidFill>
                <a:latin typeface="+mn-lt"/>
                <a:ea typeface="+mn-ea"/>
                <a:cs typeface="+mn-cs"/>
              </a:rPr>
              <a:t>qubit characterizations</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CUTE consists of a clean room, a dilution fridge, a big tank of ultra pure water</a:t>
            </a:r>
            <a:r>
              <a:rPr lang="en-US" sz="1200" kern="1200">
                <a:solidFill>
                  <a:schemeClr val="tx1"/>
                </a:solidFill>
                <a:latin typeface="+mn-lt"/>
                <a:ea typeface="+mn-ea"/>
                <a:cs typeface="+mn-cs"/>
              </a:rPr>
              <a:t> to shield components from neutron radiation</a:t>
            </a: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Because it’s so far underground, CUTE is shielded from cosmic radiation. And to test detectors that are supposed to catch very rare signals, we need to make sure the environment is as “quiet” as possible—no noise, no heat, and no shaking.  CUTE uses a </a:t>
            </a:r>
            <a:r>
              <a:rPr lang="en-US" sz="1200" b="1" i="0" kern="1200">
                <a:solidFill>
                  <a:schemeClr val="tx1"/>
                </a:solidFill>
                <a:effectLst/>
                <a:latin typeface="+mn-lt"/>
                <a:ea typeface="+mn-ea"/>
                <a:cs typeface="+mn-cs"/>
              </a:rPr>
              <a:t> dilution refrigerator</a:t>
            </a:r>
            <a:r>
              <a:rPr lang="en-US" sz="1200" b="0" i="0" kern="1200">
                <a:solidFill>
                  <a:schemeClr val="tx1"/>
                </a:solidFill>
                <a:effectLst/>
                <a:latin typeface="+mn-lt"/>
                <a:ea typeface="+mn-ea"/>
                <a:cs typeface="+mn-cs"/>
              </a:rPr>
              <a:t>, clever trick with </a:t>
            </a:r>
            <a:r>
              <a:rPr lang="en-US" sz="1200" b="1" i="0" kern="1200">
                <a:solidFill>
                  <a:schemeClr val="tx1"/>
                </a:solidFill>
                <a:effectLst/>
                <a:latin typeface="+mn-lt"/>
                <a:ea typeface="+mn-ea"/>
                <a:cs typeface="+mn-cs"/>
              </a:rPr>
              <a:t>helium-3</a:t>
            </a:r>
            <a:r>
              <a:rPr lang="en-US" sz="1200" b="0" i="0" kern="1200">
                <a:solidFill>
                  <a:schemeClr val="tx1"/>
                </a:solidFill>
                <a:effectLst/>
                <a:latin typeface="+mn-lt"/>
                <a:ea typeface="+mn-ea"/>
                <a:cs typeface="+mn-cs"/>
              </a:rPr>
              <a:t> and </a:t>
            </a:r>
            <a:r>
              <a:rPr lang="en-US" sz="1200" b="1" i="0" kern="1200">
                <a:solidFill>
                  <a:schemeClr val="tx1"/>
                </a:solidFill>
                <a:effectLst/>
                <a:latin typeface="+mn-lt"/>
                <a:ea typeface="+mn-ea"/>
                <a:cs typeface="+mn-cs"/>
              </a:rPr>
              <a:t>helium-4</a:t>
            </a:r>
            <a:r>
              <a:rPr lang="en-US" sz="1200" b="0" i="0" kern="1200">
                <a:solidFill>
                  <a:schemeClr val="tx1"/>
                </a:solidFill>
                <a:effectLst/>
                <a:latin typeface="+mn-lt"/>
                <a:ea typeface="+mn-ea"/>
                <a:cs typeface="+mn-cs"/>
              </a:rPr>
              <a:t> gases to reach mind-blowing temperatures—</a:t>
            </a:r>
            <a:r>
              <a:rPr lang="en-US" sz="1200" b="1" i="0" kern="1200">
                <a:solidFill>
                  <a:schemeClr val="tx1"/>
                </a:solidFill>
                <a:effectLst/>
                <a:latin typeface="+mn-lt"/>
                <a:ea typeface="+mn-ea"/>
                <a:cs typeface="+mn-cs"/>
              </a:rPr>
              <a:t>down to 12 millikelvin</a:t>
            </a:r>
            <a:r>
              <a:rPr lang="en-US" sz="1200" b="0" i="0" kern="1200">
                <a:solidFill>
                  <a:schemeClr val="tx1"/>
                </a:solidFill>
                <a:effectLst/>
                <a:latin typeface="+mn-lt"/>
                <a:ea typeface="+mn-ea"/>
                <a:cs typeface="+mn-cs"/>
              </a:rPr>
              <a:t>, or about </a:t>
            </a:r>
            <a:r>
              <a:rPr lang="en-US" sz="1200" b="1" i="0" kern="1200">
                <a:solidFill>
                  <a:schemeClr val="tx1"/>
                </a:solidFill>
                <a:effectLst/>
                <a:latin typeface="+mn-lt"/>
                <a:ea typeface="+mn-ea"/>
                <a:cs typeface="+mn-cs"/>
              </a:rPr>
              <a:t>-273°C</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Formerly used for testing </a:t>
            </a:r>
            <a:r>
              <a:rPr lang="en-US" sz="1200" b="0" i="0" kern="1200" err="1">
                <a:solidFill>
                  <a:schemeClr val="tx1"/>
                </a:solidFill>
                <a:effectLst/>
                <a:latin typeface="+mn-lt"/>
                <a:ea typeface="+mn-ea"/>
                <a:cs typeface="+mn-cs"/>
              </a:rPr>
              <a:t>SuperCDMS</a:t>
            </a:r>
            <a:r>
              <a:rPr lang="en-US" sz="1200" b="0" i="0" kern="1200">
                <a:solidFill>
                  <a:schemeClr val="tx1"/>
                </a:solidFill>
                <a:effectLst/>
                <a:latin typeface="+mn-lt"/>
                <a:ea typeface="+mn-ea"/>
                <a:cs typeface="+mn-cs"/>
              </a:rPr>
              <a:t> dark matter detectors, CUTE now examines quantum chip performance in the absence of cosmic radiation. </a:t>
            </a:r>
          </a:p>
          <a:p>
            <a:pPr rtl="0" fontAlgn="base"/>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C23D1BE-BBCF-47A2-A082-BBBB662E840A}" type="slidenum">
              <a:rPr lang="en-US" smtClean="0"/>
              <a:t>48</a:t>
            </a:fld>
            <a:endParaRPr lang="en-US"/>
          </a:p>
        </p:txBody>
      </p:sp>
    </p:spTree>
    <p:extLst>
      <p:ext uri="{BB962C8B-B14F-4D97-AF65-F5344CB8AC3E}">
        <p14:creationId xmlns:p14="http://schemas.microsoft.com/office/powerpoint/2010/main" val="2539879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BEC41-3E04-E7F5-5040-B6A735815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08E43-23D7-AF35-A0EA-626FACD73D8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6723C3F-DE44-BF3A-707F-BA0C7EC1B654}"/>
              </a:ext>
            </a:extLst>
          </p:cNvPr>
          <p:cNvSpPr>
            <a:spLocks noGrp="1"/>
          </p:cNvSpPr>
          <p:nvPr>
            <p:ph type="body" idx="1"/>
          </p:nvPr>
        </p:nvSpPr>
        <p:spPr/>
        <p:txBody>
          <a:bodyPr/>
          <a:lstStyle/>
          <a:p>
            <a:r>
              <a:rPr lang="en-US">
                <a:solidFill>
                  <a:schemeClr val="bg1"/>
                </a:solidFill>
              </a:rPr>
              <a:t>Estimated fast neutron flux: 4000 neutrons/m2/day</a:t>
            </a:r>
            <a:r>
              <a:rPr lang="en-US">
                <a:solidFill>
                  <a:srgbClr val="FF0000"/>
                </a:solidFill>
              </a:rPr>
              <a:t> (without experimental verification which is the problem)</a:t>
            </a:r>
            <a:endParaRPr lang="en-US"/>
          </a:p>
        </p:txBody>
      </p:sp>
    </p:spTree>
    <p:extLst>
      <p:ext uri="{BB962C8B-B14F-4D97-AF65-F5344CB8AC3E}">
        <p14:creationId xmlns:p14="http://schemas.microsoft.com/office/powerpoint/2010/main" val="1249541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6133D-0D55-16B9-19FA-5592E8F03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D2F8C-34C7-918E-5B3D-B8968B4463D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C0C764-AE85-5F56-3866-274BE69B877D}"/>
              </a:ext>
            </a:extLst>
          </p:cNvPr>
          <p:cNvSpPr>
            <a:spLocks noGrp="1"/>
          </p:cNvSpPr>
          <p:nvPr>
            <p:ph type="body" idx="1"/>
          </p:nvPr>
        </p:nvSpPr>
        <p:spPr/>
        <p:txBody>
          <a:bodyPr/>
          <a:lstStyle/>
          <a:p>
            <a:r>
              <a:rPr lang="en-US"/>
              <a:t>List where you got this information (maybe a source/name of paper)</a:t>
            </a:r>
          </a:p>
        </p:txBody>
      </p:sp>
    </p:spTree>
    <p:extLst>
      <p:ext uri="{BB962C8B-B14F-4D97-AF65-F5344CB8AC3E}">
        <p14:creationId xmlns:p14="http://schemas.microsoft.com/office/powerpoint/2010/main" val="3856113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A3D12-8EDA-F857-D0F8-28A1DF555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BD036-9DC4-913A-72C4-1FF95258E66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039D79-E796-D240-107F-06782166CCCA}"/>
              </a:ext>
            </a:extLst>
          </p:cNvPr>
          <p:cNvSpPr>
            <a:spLocks noGrp="1"/>
          </p:cNvSpPr>
          <p:nvPr>
            <p:ph type="body" idx="1"/>
          </p:nvPr>
        </p:nvSpPr>
        <p:spPr/>
        <p:txBody>
          <a:bodyPr/>
          <a:lstStyle/>
          <a:p>
            <a:r>
              <a:rPr lang="en-US">
                <a:solidFill>
                  <a:schemeClr val="bg1"/>
                </a:solidFill>
              </a:rPr>
              <a:t>Estimated fast neutron flux: 4000 neutrons/m2/day</a:t>
            </a:r>
            <a:r>
              <a:rPr lang="en-US">
                <a:solidFill>
                  <a:srgbClr val="FF0000"/>
                </a:solidFill>
              </a:rPr>
              <a:t> (without experimental verification which is the problem)</a:t>
            </a:r>
            <a:endParaRPr lang="en-US"/>
          </a:p>
        </p:txBody>
      </p:sp>
    </p:spTree>
    <p:extLst>
      <p:ext uri="{BB962C8B-B14F-4D97-AF65-F5344CB8AC3E}">
        <p14:creationId xmlns:p14="http://schemas.microsoft.com/office/powerpoint/2010/main" val="928571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A55F1-82E5-25BC-F6E1-E735A7A05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E4DE8-03B1-59D5-2498-38C495EC14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F4D55F-8376-E8A0-C55F-4CE15E6EBF1E}"/>
              </a:ext>
            </a:extLst>
          </p:cNvPr>
          <p:cNvSpPr>
            <a:spLocks noGrp="1"/>
          </p:cNvSpPr>
          <p:nvPr>
            <p:ph type="body" idx="1"/>
          </p:nvPr>
        </p:nvSpPr>
        <p:spPr/>
        <p:txBody>
          <a:bodyPr/>
          <a:lstStyle/>
          <a:p>
            <a:pPr algn="l">
              <a:lnSpc>
                <a:spcPct val="120000"/>
              </a:lnSpc>
            </a:pPr>
            <a:r>
              <a:rPr lang="en-US"/>
              <a:t>A lot of info on the slides</a:t>
            </a:r>
          </a:p>
          <a:p>
            <a:pPr algn="l">
              <a:lnSpc>
                <a:spcPct val="120000"/>
              </a:lnSpc>
            </a:pPr>
            <a:r>
              <a:rPr lang="en-US"/>
              <a:t>Remove the references </a:t>
            </a:r>
          </a:p>
          <a:p>
            <a:pPr algn="l">
              <a:lnSpc>
                <a:spcPct val="120000"/>
              </a:lnSpc>
            </a:pPr>
            <a:r>
              <a:rPr lang="en-US"/>
              <a:t>Speak about the process instead , put the title, then show the slides / break into 2 slides</a:t>
            </a:r>
          </a:p>
        </p:txBody>
      </p:sp>
    </p:spTree>
    <p:extLst>
      <p:ext uri="{BB962C8B-B14F-4D97-AF65-F5344CB8AC3E}">
        <p14:creationId xmlns:p14="http://schemas.microsoft.com/office/powerpoint/2010/main" val="118605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23D1BE-BBCF-47A2-A082-BBBB662E840A}" type="slidenum">
              <a:rPr lang="en-US" smtClean="0"/>
              <a:t>4</a:t>
            </a:fld>
            <a:endParaRPr lang="en-US"/>
          </a:p>
        </p:txBody>
      </p:sp>
    </p:spTree>
    <p:extLst>
      <p:ext uri="{BB962C8B-B14F-4D97-AF65-F5344CB8AC3E}">
        <p14:creationId xmlns:p14="http://schemas.microsoft.com/office/powerpoint/2010/main" val="1373867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1" i="0" u="none" strike="noStrike" baseline="0">
                <a:latin typeface="Helvetica Neue"/>
                <a:ea typeface="Helvetica Neue"/>
                <a:cs typeface="Helvetica Neue"/>
                <a:sym typeface="Helvetica Neue"/>
              </a:rPr>
              <a:t>Counts as a function of the Time-over-Threshold discrimination parameter. The blue line is</a:t>
            </a:r>
          </a:p>
          <a:p>
            <a:r>
              <a:rPr lang="en-US" sz="2200" b="1" i="0" u="none" strike="noStrike" baseline="0">
                <a:latin typeface="Helvetica Neue"/>
                <a:ea typeface="Helvetica Neue"/>
                <a:cs typeface="Helvetica Neue"/>
                <a:sym typeface="Helvetica Neue"/>
              </a:rPr>
              <a:t>the counts from an un-moderated Cf-252 source; the red one is the counts from a moderated Cf-252</a:t>
            </a:r>
          </a:p>
          <a:p>
            <a:r>
              <a:rPr lang="en-US" sz="2200" b="1" i="0" u="none" strike="noStrike" baseline="0">
                <a:latin typeface="Helvetica Neue"/>
                <a:ea typeface="Helvetica Neue"/>
                <a:cs typeface="Helvetica Neue"/>
                <a:sym typeface="Helvetica Neue"/>
              </a:rPr>
              <a:t>source; and the green one is the pure gamma counts. The cuts to discriminate between the</a:t>
            </a:r>
          </a:p>
          <a:p>
            <a:r>
              <a:rPr lang="en-US" sz="2200" b="1" i="0" u="none" strike="noStrike" baseline="0">
                <a:latin typeface="Helvetica Neue"/>
                <a:ea typeface="Helvetica Neue"/>
                <a:cs typeface="Helvetica Neue"/>
                <a:sym typeface="Helvetica Neue"/>
              </a:rPr>
              <a:t>gammas, fast and thermal neutrons are based on this spectrum. </a:t>
            </a:r>
            <a:endParaRPr lang="en-US"/>
          </a:p>
        </p:txBody>
      </p:sp>
    </p:spTree>
    <p:extLst>
      <p:ext uri="{BB962C8B-B14F-4D97-AF65-F5344CB8AC3E}">
        <p14:creationId xmlns:p14="http://schemas.microsoft.com/office/powerpoint/2010/main" val="2786653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23D1BE-BBCF-47A2-A082-BBBB662E840A}" type="slidenum">
              <a:rPr lang="en-US" smtClean="0"/>
              <a:t>57</a:t>
            </a:fld>
            <a:endParaRPr lang="en-US"/>
          </a:p>
        </p:txBody>
      </p:sp>
    </p:spTree>
    <p:extLst>
      <p:ext uri="{BB962C8B-B14F-4D97-AF65-F5344CB8AC3E}">
        <p14:creationId xmlns:p14="http://schemas.microsoft.com/office/powerpoint/2010/main" val="363158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solidFill>
                  <a:srgbClr val="000000"/>
                </a:solidFill>
                <a:latin typeface="Calibri"/>
                <a:ea typeface="Calibri"/>
                <a:cs typeface="Calibri"/>
              </a:rPr>
              <a:t>Spectrum </a:t>
            </a:r>
          </a:p>
        </p:txBody>
      </p:sp>
    </p:spTree>
    <p:extLst>
      <p:ext uri="{BB962C8B-B14F-4D97-AF65-F5344CB8AC3E}">
        <p14:creationId xmlns:p14="http://schemas.microsoft.com/office/powerpoint/2010/main" val="1165309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2AC9-FD7A-7567-7D6E-747BF6239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C5BFD-A049-F683-9188-CFBA3726FC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3180E20-416F-3E6D-7F60-03E63CD1FEE2}"/>
              </a:ext>
            </a:extLst>
          </p:cNvPr>
          <p:cNvSpPr>
            <a:spLocks noGrp="1"/>
          </p:cNvSpPr>
          <p:nvPr>
            <p:ph type="body" idx="1"/>
          </p:nvPr>
        </p:nvSpPr>
        <p:spPr/>
        <p:txBody>
          <a:bodyPr/>
          <a:lstStyle/>
          <a:p>
            <a:r>
              <a:rPr lang="en-US"/>
              <a:t>Talk to the slide more, point to the detector and show exactly where things are</a:t>
            </a:r>
            <a:endParaRPr lang="en-US">
              <a:solidFill>
                <a:srgbClr val="000000"/>
              </a:solidFill>
            </a:endParaRPr>
          </a:p>
        </p:txBody>
      </p:sp>
    </p:spTree>
    <p:extLst>
      <p:ext uri="{BB962C8B-B14F-4D97-AF65-F5344CB8AC3E}">
        <p14:creationId xmlns:p14="http://schemas.microsoft.com/office/powerpoint/2010/main" val="297110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AE0A3-CD7C-D969-9C01-F96A515FE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CC86B-9306-F962-AAB7-6D42A64D2B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7B242B4-D271-5487-092E-2EE4C8B5C43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08683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ea typeface="Calibri"/>
                <a:cs typeface="Calibri"/>
              </a:rPr>
              <a:t>pictures</a:t>
            </a:r>
          </a:p>
        </p:txBody>
      </p:sp>
    </p:spTree>
    <p:extLst>
      <p:ext uri="{BB962C8B-B14F-4D97-AF65-F5344CB8AC3E}">
        <p14:creationId xmlns:p14="http://schemas.microsoft.com/office/powerpoint/2010/main" val="2576765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3EFCC-AF0C-34DD-EE33-6B53AFE77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2D7D2-7344-DD95-85E7-AE59BF62A54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10380E-40C6-DDDF-7EE7-62FC0E2E9F07}"/>
              </a:ext>
            </a:extLst>
          </p:cNvPr>
          <p:cNvSpPr>
            <a:spLocks noGrp="1"/>
          </p:cNvSpPr>
          <p:nvPr>
            <p:ph type="body" idx="1"/>
          </p:nvPr>
        </p:nvSpPr>
        <p:spPr/>
        <p:txBody>
          <a:bodyPr/>
          <a:lstStyle/>
          <a:p>
            <a:r>
              <a:rPr lang="en-US">
                <a:latin typeface="Calibri"/>
                <a:ea typeface="Calibri"/>
                <a:cs typeface="Calibri"/>
              </a:rPr>
              <a:t>Error bars</a:t>
            </a:r>
          </a:p>
        </p:txBody>
      </p:sp>
    </p:spTree>
    <p:extLst>
      <p:ext uri="{BB962C8B-B14F-4D97-AF65-F5344CB8AC3E}">
        <p14:creationId xmlns:p14="http://schemas.microsoft.com/office/powerpoint/2010/main" val="1567451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ea typeface="Calibri"/>
                <a:cs typeface="Calibri"/>
              </a:rPr>
              <a:t>Error bars</a:t>
            </a:r>
          </a:p>
        </p:txBody>
      </p:sp>
    </p:spTree>
    <p:extLst>
      <p:ext uri="{BB962C8B-B14F-4D97-AF65-F5344CB8AC3E}">
        <p14:creationId xmlns:p14="http://schemas.microsoft.com/office/powerpoint/2010/main" val="2284975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w Dots">
    <p:spTree>
      <p:nvGrpSpPr>
        <p:cNvPr id="1" name=""/>
        <p:cNvGrpSpPr/>
        <p:nvPr/>
      </p:nvGrpSpPr>
      <p:grpSpPr>
        <a:xfrm>
          <a:off x="0" y="0"/>
          <a:ext cx="0" cy="0"/>
          <a:chOff x="0" y="0"/>
          <a:chExt cx="0" cy="0"/>
        </a:xfrm>
      </p:grpSpPr>
      <p:pic>
        <p:nvPicPr>
          <p:cNvPr id="101" name="SNO_Presentation_DesignDots_Colour.png" descr="SNO_Presentation_DesignDots_Colour.png"/>
          <p:cNvPicPr>
            <a:picLocks noChangeAspect="1"/>
          </p:cNvPicPr>
          <p:nvPr/>
        </p:nvPicPr>
        <p:blipFill>
          <a:blip r:embed="rId2"/>
          <a:stretch>
            <a:fillRect/>
          </a:stretch>
        </p:blipFill>
        <p:spPr>
          <a:xfrm>
            <a:off x="-77312" y="12489020"/>
            <a:ext cx="15279625" cy="1317669"/>
          </a:xfrm>
          <a:prstGeom prst="rect">
            <a:avLst/>
          </a:prstGeom>
          <a:ln w="12700">
            <a:miter lim="400000"/>
          </a:ln>
        </p:spPr>
      </p:pic>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amp; Speaker">
    <p:spTree>
      <p:nvGrpSpPr>
        <p:cNvPr id="1" name=""/>
        <p:cNvGrpSpPr/>
        <p:nvPr/>
      </p:nvGrpSpPr>
      <p:grpSpPr>
        <a:xfrm>
          <a:off x="0" y="0"/>
          <a:ext cx="0" cy="0"/>
          <a:chOff x="0" y="0"/>
          <a:chExt cx="0" cy="0"/>
        </a:xfrm>
      </p:grpSpPr>
      <p:pic>
        <p:nvPicPr>
          <p:cNvPr id="12" name="SNO_Presentation_16x9_Title.jpg" descr="SNO_Presentation_16x9_Titl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 name="2018/01/01"/>
          <p:cNvSpPr txBox="1">
            <a:spLocks noGrp="1"/>
          </p:cNvSpPr>
          <p:nvPr>
            <p:ph type="body" sz="quarter" idx="13"/>
          </p:nvPr>
        </p:nvSpPr>
        <p:spPr>
          <a:xfrm>
            <a:off x="2656129" y="2098079"/>
            <a:ext cx="6998062" cy="696517"/>
          </a:xfrm>
          <a:prstGeom prst="rect">
            <a:avLst/>
          </a:prstGeom>
        </p:spPr>
        <p:txBody>
          <a:bodyPr>
            <a:noAutofit/>
          </a:bodyPr>
          <a:lstStyle>
            <a:lvl1pPr marL="0" indent="0">
              <a:lnSpc>
                <a:spcPct val="100000"/>
              </a:lnSpc>
              <a:buSzTx/>
              <a:buNone/>
              <a:defRPr sz="3200">
                <a:solidFill>
                  <a:srgbClr val="0076BD"/>
                </a:solidFill>
                <a:latin typeface="+mn-lt"/>
                <a:ea typeface="+mn-ea"/>
                <a:cs typeface="+mn-cs"/>
                <a:sym typeface="Lota Grotesque Bold"/>
              </a:defRPr>
            </a:lvl1pPr>
          </a:lstStyle>
          <a:p>
            <a:r>
              <a:t>2018/01/01</a:t>
            </a:r>
          </a:p>
        </p:txBody>
      </p:sp>
      <p:sp>
        <p:nvSpPr>
          <p:cNvPr id="14" name="Line"/>
          <p:cNvSpPr/>
          <p:nvPr/>
        </p:nvSpPr>
        <p:spPr>
          <a:xfrm flipV="1">
            <a:off x="2745522" y="8348211"/>
            <a:ext cx="2451751" cy="1"/>
          </a:xfrm>
          <a:prstGeom prst="line">
            <a:avLst/>
          </a:prstGeom>
          <a:ln w="101600">
            <a:solidFill>
              <a:srgbClr val="0076BD"/>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15" name="Jane Doe…"/>
          <p:cNvSpPr txBox="1">
            <a:spLocks noGrp="1"/>
          </p:cNvSpPr>
          <p:nvPr>
            <p:ph type="body" sz="quarter" idx="14"/>
          </p:nvPr>
        </p:nvSpPr>
        <p:spPr>
          <a:xfrm>
            <a:off x="2651978" y="8786812"/>
            <a:ext cx="14466769" cy="1500188"/>
          </a:xfrm>
          <a:prstGeom prst="rect">
            <a:avLst/>
          </a:prstGeom>
        </p:spPr>
        <p:txBody>
          <a:bodyPr>
            <a:noAutofit/>
          </a:bodyPr>
          <a:lstStyle/>
          <a:p>
            <a:pPr marL="0" indent="0">
              <a:lnSpc>
                <a:spcPct val="100000"/>
              </a:lnSpc>
              <a:buSzTx/>
              <a:buNone/>
              <a:defRPr sz="4500">
                <a:solidFill>
                  <a:schemeClr val="accent1">
                    <a:hueOff val="48339"/>
                    <a:lumOff val="-12879"/>
                  </a:schemeClr>
                </a:solidFill>
                <a:latin typeface="Muli Bold"/>
                <a:ea typeface="Muli Bold"/>
                <a:cs typeface="Muli Bold"/>
                <a:sym typeface="Muli Bold"/>
              </a:defRPr>
            </a:pPr>
            <a:r>
              <a:t>Jane Doe</a:t>
            </a:r>
          </a:p>
          <a:p>
            <a:pPr marL="0" indent="0">
              <a:buSzTx/>
              <a:buNone/>
              <a:defRPr sz="4500">
                <a:solidFill>
                  <a:srgbClr val="5A676F"/>
                </a:solidFill>
              </a:defRPr>
            </a:pPr>
            <a:r>
              <a:t>Senior Position</a:t>
            </a:r>
          </a:p>
        </p:txBody>
      </p:sp>
      <p:sp>
        <p:nvSpPr>
          <p:cNvPr id="16" name="Title Text"/>
          <p:cNvSpPr txBox="1">
            <a:spLocks noGrp="1"/>
          </p:cNvSpPr>
          <p:nvPr>
            <p:ph type="title"/>
          </p:nvPr>
        </p:nvSpPr>
        <p:spPr>
          <a:xfrm>
            <a:off x="2532888" y="3409711"/>
            <a:ext cx="18962936" cy="4407501"/>
          </a:xfrm>
          <a:prstGeom prst="rect">
            <a:avLst/>
          </a:prstGeom>
        </p:spPr>
        <p:txBody>
          <a:bodyPr/>
          <a:lstStyle>
            <a:lvl1pPr>
              <a:defRPr sz="16000">
                <a:solidFill>
                  <a:srgbClr val="0076BD"/>
                </a:solidFill>
              </a:defRPr>
            </a:lvl1pPr>
          </a:lstStyle>
          <a:p>
            <a:r>
              <a:t>Title Text</a:t>
            </a:r>
          </a:p>
        </p:txBody>
      </p:sp>
      <p:sp>
        <p:nvSpPr>
          <p:cNvPr id="17" name="Slide Number"/>
          <p:cNvSpPr txBox="1">
            <a:spLocks noGrp="1"/>
          </p:cNvSpPr>
          <p:nvPr>
            <p:ph type="sldNum" sz="quarter" idx="2"/>
          </p:nvPr>
        </p:nvSpPr>
        <p:spPr>
          <a:xfrm>
            <a:off x="11438521" y="13073062"/>
            <a:ext cx="748717" cy="775104"/>
          </a:xfrm>
          <a:prstGeom prst="rect">
            <a:avLst/>
          </a:prstGeom>
        </p:spPr>
        <p:txBody>
          <a:bodyPr wrap="none"/>
          <a:lstStyle>
            <a:lvl1pPr>
              <a:defRPr b="1">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06727606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title">
    <p:bg>
      <p:bgPr>
        <a:solidFill>
          <a:schemeClr val="accent1">
            <a:hueOff val="48339"/>
            <a:lumOff val="-12879"/>
          </a:schemeClr>
        </a:solidFill>
        <a:effectLst/>
      </p:bgPr>
    </p:bg>
    <p:spTree>
      <p:nvGrpSpPr>
        <p:cNvPr id="1" name=""/>
        <p:cNvGrpSpPr/>
        <p:nvPr/>
      </p:nvGrpSpPr>
      <p:grpSpPr>
        <a:xfrm>
          <a:off x="0" y="0"/>
          <a:ext cx="0" cy="0"/>
          <a:chOff x="0" y="0"/>
          <a:chExt cx="0" cy="0"/>
        </a:xfrm>
      </p:grpSpPr>
      <p:pic>
        <p:nvPicPr>
          <p:cNvPr id="24" name="shell2_wbfixed_Edited.jpg" descr="shell2_wbfixed_Edited.jpg"/>
          <p:cNvPicPr>
            <a:picLocks noChangeAspect="1"/>
          </p:cNvPicPr>
          <p:nvPr/>
        </p:nvPicPr>
        <p:blipFill>
          <a:blip r:embed="rId2">
            <a:alphaModFix amt="14772"/>
          </a:blip>
          <a:srcRect l="1749" t="23385" r="1749" b="23385"/>
          <a:stretch>
            <a:fillRect/>
          </a:stretch>
        </p:blipFill>
        <p:spPr>
          <a:xfrm>
            <a:off x="-66461" y="-175421"/>
            <a:ext cx="24516923" cy="14066842"/>
          </a:xfrm>
          <a:prstGeom prst="rect">
            <a:avLst/>
          </a:prstGeom>
          <a:ln w="12700">
            <a:miter lim="400000"/>
          </a:ln>
        </p:spPr>
      </p:pic>
      <p:pic>
        <p:nvPicPr>
          <p:cNvPr id="25" name="SNO_ID_White.png" descr="SNO_ID_White.png"/>
          <p:cNvPicPr>
            <a:picLocks noChangeAspect="1"/>
          </p:cNvPicPr>
          <p:nvPr/>
        </p:nvPicPr>
        <p:blipFill>
          <a:blip r:embed="rId3"/>
          <a:stretch>
            <a:fillRect/>
          </a:stretch>
        </p:blipFill>
        <p:spPr>
          <a:xfrm>
            <a:off x="21270582" y="918088"/>
            <a:ext cx="2205299" cy="1102650"/>
          </a:xfrm>
          <a:prstGeom prst="rect">
            <a:avLst/>
          </a:prstGeom>
          <a:ln w="12700">
            <a:miter lim="400000"/>
          </a:ln>
        </p:spPr>
      </p:pic>
      <p:sp>
        <p:nvSpPr>
          <p:cNvPr id="26" name="Slide Number"/>
          <p:cNvSpPr txBox="1">
            <a:spLocks noGrp="1"/>
          </p:cNvSpPr>
          <p:nvPr>
            <p:ph type="sldNum" sz="quarter" idx="2"/>
          </p:nvPr>
        </p:nvSpPr>
        <p:spPr>
          <a:xfrm>
            <a:off x="22488810" y="12212019"/>
            <a:ext cx="976822" cy="841376"/>
          </a:xfrm>
          <a:prstGeom prst="rect">
            <a:avLst/>
          </a:prstGeom>
        </p:spPr>
        <p:txBody>
          <a:bodyPr/>
          <a:lstStyle>
            <a:lvl1pPr>
              <a:defRPr>
                <a:solidFill>
                  <a:srgbClr val="FFFFFF"/>
                </a:solidFill>
              </a:defRPr>
            </a:lvl1pPr>
          </a:lstStyle>
          <a:p>
            <a:fld id="{86CB4B4D-7CA3-9044-876B-883B54F8677D}" type="slidenum">
              <a:t>‹#›</a:t>
            </a:fld>
            <a:endParaRPr/>
          </a:p>
        </p:txBody>
      </p:sp>
      <p:sp>
        <p:nvSpPr>
          <p:cNvPr id="27" name="Title Text"/>
          <p:cNvSpPr txBox="1">
            <a:spLocks noGrp="1"/>
          </p:cNvSpPr>
          <p:nvPr>
            <p:ph type="title"/>
          </p:nvPr>
        </p:nvSpPr>
        <p:spPr>
          <a:xfrm>
            <a:off x="2532888" y="4882895"/>
            <a:ext cx="20015664" cy="3950209"/>
          </a:xfrm>
          <a:prstGeom prst="rect">
            <a:avLst/>
          </a:prstGeom>
        </p:spPr>
        <p:txBody>
          <a:bodyPr/>
          <a:lstStyle>
            <a:lvl1pPr>
              <a:lnSpc>
                <a:spcPct val="100000"/>
              </a:lnSpc>
              <a:defRPr sz="16000">
                <a:solidFill>
                  <a:srgbClr val="FFFFFF"/>
                </a:solidFill>
              </a:defRPr>
            </a:lvl1pPr>
          </a:lstStyle>
          <a:p>
            <a:r>
              <a:t>Title Text</a:t>
            </a:r>
          </a:p>
        </p:txBody>
      </p:sp>
    </p:spTree>
    <p:extLst>
      <p:ext uri="{BB962C8B-B14F-4D97-AF65-F5344CB8AC3E}">
        <p14:creationId xmlns:p14="http://schemas.microsoft.com/office/powerpoint/2010/main" val="37082861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xt on Coloured Slide">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46" name="SNO_ID_White.png" descr="SNO_ID_White.png"/>
          <p:cNvPicPr>
            <a:picLocks noChangeAspect="1"/>
          </p:cNvPicPr>
          <p:nvPr/>
        </p:nvPicPr>
        <p:blipFill>
          <a:blip r:embed="rId2"/>
          <a:stretch>
            <a:fillRect/>
          </a:stretch>
        </p:blipFill>
        <p:spPr>
          <a:xfrm>
            <a:off x="21360384" y="914400"/>
            <a:ext cx="2121695" cy="1060847"/>
          </a:xfrm>
          <a:prstGeom prst="rect">
            <a:avLst/>
          </a:prstGeom>
          <a:ln w="12700">
            <a:miter lim="400000"/>
          </a:ln>
        </p:spPr>
      </p:pic>
      <p:pic>
        <p:nvPicPr>
          <p:cNvPr id="47" name="SNO_Presentation_DesignDots_White.png" descr="SNO_Presentation_DesignDots_White.png"/>
          <p:cNvPicPr>
            <a:picLocks noChangeAspect="1"/>
          </p:cNvPicPr>
          <p:nvPr/>
        </p:nvPicPr>
        <p:blipFill>
          <a:blip r:embed="rId3"/>
          <a:stretch>
            <a:fillRect/>
          </a:stretch>
        </p:blipFill>
        <p:spPr>
          <a:xfrm>
            <a:off x="-98553" y="12491217"/>
            <a:ext cx="16013638" cy="1316737"/>
          </a:xfrm>
          <a:prstGeom prst="rect">
            <a:avLst/>
          </a:prstGeom>
          <a:ln w="12700">
            <a:miter lim="400000"/>
          </a:ln>
        </p:spPr>
      </p:pic>
      <p:sp>
        <p:nvSpPr>
          <p:cNvPr id="48" name="Text"/>
          <p:cNvSpPr txBox="1">
            <a:spLocks noGrp="1"/>
          </p:cNvSpPr>
          <p:nvPr>
            <p:ph type="body" sz="quarter" idx="13"/>
          </p:nvPr>
        </p:nvSpPr>
        <p:spPr>
          <a:xfrm>
            <a:off x="2687034" y="5219194"/>
            <a:ext cx="13112403" cy="587376"/>
          </a:xfrm>
          <a:prstGeom prst="rect">
            <a:avLst/>
          </a:prstGeom>
        </p:spPr>
        <p:txBody>
          <a:bodyPr anchor="t">
            <a:spAutoFit/>
          </a:bodyPr>
          <a:lstStyle>
            <a:lvl1pPr marL="0" indent="0">
              <a:buSzTx/>
              <a:buNone/>
              <a:defRPr>
                <a:solidFill>
                  <a:srgbClr val="FFFFFF"/>
                </a:solidFill>
              </a:defRPr>
            </a:lvl1pPr>
          </a:lstStyle>
          <a:p>
            <a:r>
              <a:t>Text</a:t>
            </a:r>
          </a:p>
        </p:txBody>
      </p:sp>
      <p:sp>
        <p:nvSpPr>
          <p:cNvPr id="49" name="Line"/>
          <p:cNvSpPr/>
          <p:nvPr/>
        </p:nvSpPr>
        <p:spPr>
          <a:xfrm flipV="1">
            <a:off x="2732822" y="4718194"/>
            <a:ext cx="2451751" cy="1"/>
          </a:xfrm>
          <a:prstGeom prst="line">
            <a:avLst/>
          </a:prstGeom>
          <a:ln w="101600">
            <a:solidFill>
              <a:srgbClr val="FFFFFF"/>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50" name="Title Text"/>
          <p:cNvSpPr txBox="1">
            <a:spLocks noGrp="1"/>
          </p:cNvSpPr>
          <p:nvPr>
            <p:ph type="title"/>
          </p:nvPr>
        </p:nvSpPr>
        <p:spPr>
          <a:xfrm>
            <a:off x="2665941" y="1722569"/>
            <a:ext cx="11849069" cy="2545425"/>
          </a:xfrm>
          <a:prstGeom prst="rect">
            <a:avLst/>
          </a:prstGeom>
        </p:spPr>
        <p:txBody>
          <a:bodyPr/>
          <a:lstStyle>
            <a:lvl1pPr>
              <a:lnSpc>
                <a:spcPct val="90000"/>
              </a:lnSpc>
              <a:defRPr>
                <a:solidFill>
                  <a:srgbClr val="FFFFFF"/>
                </a:solidFill>
              </a:defRPr>
            </a:lvl1pPr>
          </a:lstStyle>
          <a:p>
            <a:r>
              <a:t>Title Text</a:t>
            </a:r>
          </a:p>
        </p:txBody>
      </p:sp>
    </p:spTree>
    <p:extLst>
      <p:ext uri="{BB962C8B-B14F-4D97-AF65-F5344CB8AC3E}">
        <p14:creationId xmlns:p14="http://schemas.microsoft.com/office/powerpoint/2010/main" val="23972111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4377650" cy="13712428"/>
          </a:xfrm>
          <a:prstGeom prst="rect">
            <a:avLst/>
          </a:prstGeom>
        </p:spPr>
      </p:pic>
      <p:sp>
        <p:nvSpPr>
          <p:cNvPr id="2" name="Date Placeholder 1"/>
          <p:cNvSpPr>
            <a:spLocks noGrp="1"/>
          </p:cNvSpPr>
          <p:nvPr>
            <p:ph type="dt" sz="half" idx="10"/>
          </p:nvPr>
        </p:nvSpPr>
        <p:spPr/>
        <p:txBody>
          <a:bodyPr/>
          <a:lstStyle/>
          <a:p>
            <a:fld id="{3A3222FD-96F4-447B-8A3A-83394F759188}" type="datetime1">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22485095" y="12216383"/>
            <a:ext cx="977266" cy="790600"/>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8786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4377650" cy="13712428"/>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92202B-B5A6-46BD-A2D1-766D6D4BF28A}" type="datetime1">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2485095" y="12216383"/>
            <a:ext cx="977266" cy="790600"/>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7557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4071319" y="1715823"/>
            <a:ext cx="7671817" cy="387255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p>
            <a:r>
              <a:t>Title Text</a:t>
            </a:r>
          </a:p>
        </p:txBody>
      </p:sp>
      <p:pic>
        <p:nvPicPr>
          <p:cNvPr id="3" name="SNO_ID_Colour.png" descr="SNO_ID_Colour.png"/>
          <p:cNvPicPr>
            <a:picLocks noChangeAspect="1"/>
          </p:cNvPicPr>
          <p:nvPr/>
        </p:nvPicPr>
        <p:blipFill>
          <a:blip r:embed="rId8"/>
          <a:stretch>
            <a:fillRect/>
          </a:stretch>
        </p:blipFill>
        <p:spPr>
          <a:xfrm>
            <a:off x="21268943" y="914400"/>
            <a:ext cx="2121695" cy="1072133"/>
          </a:xfrm>
          <a:prstGeom prst="rect">
            <a:avLst/>
          </a:prstGeom>
          <a:ln w="12700">
            <a:miter lim="400000"/>
          </a:ln>
        </p:spPr>
      </p:pic>
      <p:sp>
        <p:nvSpPr>
          <p:cNvPr id="4" name="Slide Number"/>
          <p:cNvSpPr txBox="1">
            <a:spLocks noGrp="1"/>
          </p:cNvSpPr>
          <p:nvPr>
            <p:ph type="sldNum" sz="quarter" idx="2"/>
          </p:nvPr>
        </p:nvSpPr>
        <p:spPr>
          <a:xfrm>
            <a:off x="22485095" y="12216383"/>
            <a:ext cx="977266" cy="841376"/>
          </a:xfrm>
          <a:prstGeom prst="rect">
            <a:avLst/>
          </a:prstGeom>
          <a:ln w="12700">
            <a:miter lim="400000"/>
          </a:ln>
        </p:spPr>
        <p:txBody>
          <a:bodyPr lIns="71437" tIns="71437" rIns="71437" bIns="71437">
            <a:spAutoFit/>
          </a:bodyPr>
          <a:lstStyle>
            <a:lvl1pPr algn="r">
              <a:lnSpc>
                <a:spcPct val="100000"/>
              </a:lnSpc>
              <a:defRPr sz="4200">
                <a:solidFill>
                  <a:schemeClr val="accent1">
                    <a:hueOff val="48339"/>
                    <a:lumOff val="-12879"/>
                  </a:schemeClr>
                </a:solidFill>
                <a:latin typeface="+mn-lt"/>
                <a:ea typeface="+mn-ea"/>
                <a:cs typeface="+mn-cs"/>
                <a:sym typeface="Lota Grotesque Bold"/>
              </a:defRPr>
            </a:lvl1pPr>
          </a:lstStyle>
          <a:p>
            <a:fld id="{86CB4B4D-7CA3-9044-876B-883B54F8677D}" type="slidenum">
              <a:t>‹#›</a:t>
            </a:fld>
            <a:endParaRPr/>
          </a:p>
        </p:txBody>
      </p:sp>
      <p:sp>
        <p:nvSpPr>
          <p:cNvPr id="5"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mc:AlternateContent xmlns:mc="http://schemas.openxmlformats.org/markup-compatibility/2006">
    <mc:Choice xmlns:p14="http://schemas.microsoft.com/office/powerpoint/2010/main" Requires="p14">
      <p:transition p14:dur="250"/>
    </mc:Choice>
    <mc:Fallback>
      <p:transition/>
    </mc:Fallback>
  </mc:AlternateContent>
  <p:hf hdr="0" ftr="0" dt="0"/>
  <p:txStyles>
    <p:title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p:titleStyle>
    <p:body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p:bodyStyle>
    <p:otherStyle>
      <a:lvl1pPr marL="0" marR="0" indent="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1pPr>
      <a:lvl2pPr marL="0" marR="0" indent="228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2pPr>
      <a:lvl3pPr marL="0" marR="0" indent="457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3pPr>
      <a:lvl4pPr marL="0" marR="0" indent="685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4pPr>
      <a:lvl5pPr marL="0" marR="0" indent="9144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5pPr>
      <a:lvl6pPr marL="0" marR="0" indent="11430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6pPr>
      <a:lvl7pPr marL="0" marR="0" indent="1371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7pPr>
      <a:lvl8pPr marL="0" marR="0" indent="1600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8pPr>
      <a:lvl9pPr marL="0" marR="0" indent="1828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microsoft.com/office/2018/10/relationships/comments" Target="../comments/modernComment_10D_F1F1034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13_90E1E8F8.xml"/><Relationship Id="rId1" Type="http://schemas.openxmlformats.org/officeDocument/2006/relationships/slideLayout" Target="../slideLayouts/slideLayout6.xml"/><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26.png"/><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customXml" Target="../ink/ink4.xml"/><Relationship Id="rId5" Type="http://schemas.openxmlformats.org/officeDocument/2006/relationships/image" Target="../media/image45.png"/><Relationship Id="rId4" Type="http://schemas.openxmlformats.org/officeDocument/2006/relationships/customXml" Target="../ink/ink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customXml" Target="../ink/ink6.xml"/><Relationship Id="rId5" Type="http://schemas.openxmlformats.org/officeDocument/2006/relationships/image" Target="../media/image26.png"/><Relationship Id="rId4" Type="http://schemas.openxmlformats.org/officeDocument/2006/relationships/customXml" Target="../ink/ink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ustomXml" Target="../ink/ink8.xml"/><Relationship Id="rId5" Type="http://schemas.openxmlformats.org/officeDocument/2006/relationships/image" Target="../media/image26.png"/><Relationship Id="rId4" Type="http://schemas.openxmlformats.org/officeDocument/2006/relationships/customXml" Target="../ink/ink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customXml" Target="../ink/ink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29_BA72CFDB.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jpeg"/><Relationship Id="rId7"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arxiv.org/html/2405.09704v3#bib.bib1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image" Target="../media/image62.sv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67.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117_A537010E.xml"/><Relationship Id="rId1" Type="http://schemas.openxmlformats.org/officeDocument/2006/relationships/slideLayout" Target="../slideLayouts/slideLayout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CC_CC0FE454.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Jane Doe…"/>
          <p:cNvSpPr txBox="1">
            <a:spLocks noGrp="1"/>
          </p:cNvSpPr>
          <p:nvPr>
            <p:ph type="body" sz="quarter" idx="13"/>
          </p:nvPr>
        </p:nvSpPr>
        <p:spPr>
          <a:xfrm>
            <a:off x="2622846" y="8804740"/>
            <a:ext cx="14466769" cy="2759731"/>
          </a:xfrm>
          <a:prstGeom prst="rect">
            <a:avLst/>
          </a:prstGeom>
        </p:spPr>
        <p:txBody>
          <a:bodyPr/>
          <a:lstStyle/>
          <a:p>
            <a:pPr>
              <a:defRPr sz="4500">
                <a:solidFill>
                  <a:schemeClr val="accent1">
                    <a:hueOff val="48339"/>
                    <a:lumOff val="-12879"/>
                  </a:schemeClr>
                </a:solidFill>
                <a:latin typeface="Muli Bold"/>
                <a:ea typeface="Muli Bold"/>
                <a:cs typeface="Muli Bold"/>
                <a:sym typeface="Muli Bold"/>
              </a:defRPr>
            </a:pPr>
            <a:r>
              <a:rPr lang="en-US" sz="4400" dirty="0">
                <a:latin typeface="Arial"/>
                <a:cs typeface="Arial"/>
              </a:rPr>
              <a:t>Brianna Liz Binoy </a:t>
            </a:r>
          </a:p>
          <a:p>
            <a:pPr>
              <a:defRPr sz="4200">
                <a:solidFill>
                  <a:srgbClr val="5A676F"/>
                </a:solidFill>
              </a:defRPr>
            </a:pPr>
            <a:r>
              <a:rPr lang="en-US" sz="4000" dirty="0">
                <a:latin typeface="Arial"/>
                <a:cs typeface="Arial"/>
              </a:rPr>
              <a:t>Research Assistant, CUTE</a:t>
            </a:r>
            <a:br>
              <a:rPr lang="en-US" sz="4000" dirty="0">
                <a:latin typeface="Arial" panose="020B0604020202020204" pitchFamily="34" charset="0"/>
                <a:cs typeface="Arial" panose="020B0604020202020204" pitchFamily="34" charset="0"/>
              </a:rPr>
            </a:br>
            <a:r>
              <a:rPr lang="en-US" sz="4000" dirty="0">
                <a:latin typeface="Arial"/>
                <a:cs typeface="Arial"/>
              </a:rPr>
              <a:t>Supervisors: Dr. Matt </a:t>
            </a:r>
            <a:r>
              <a:rPr lang="en-US" sz="4000" dirty="0">
                <a:solidFill>
                  <a:srgbClr val="5A676F"/>
                </a:solidFill>
                <a:latin typeface="Arial"/>
                <a:cs typeface="Arial"/>
              </a:rPr>
              <a:t>Stukel</a:t>
            </a:r>
            <a:r>
              <a:rPr lang="en-US" sz="4000" dirty="0">
                <a:latin typeface="Arial"/>
                <a:cs typeface="Arial"/>
              </a:rPr>
              <a:t> </a:t>
            </a:r>
            <a:r>
              <a:rPr lang="en-US" sz="4000" dirty="0">
                <a:latin typeface="Arial"/>
                <a:ea typeface="+mn-lt"/>
                <a:cs typeface="Arial"/>
              </a:rPr>
              <a:t> </a:t>
            </a:r>
          </a:p>
          <a:p>
            <a:pPr marL="0" indent="0">
              <a:lnSpc>
                <a:spcPct val="100000"/>
              </a:lnSpc>
              <a:buSzTx/>
              <a:buNone/>
              <a:defRPr sz="4200">
                <a:solidFill>
                  <a:srgbClr val="5A676F"/>
                </a:solidFill>
              </a:defRPr>
            </a:pPr>
            <a:endParaRPr lang="en-US" sz="4000" dirty="0">
              <a:latin typeface="Arial" panose="020B0604020202020204" pitchFamily="34" charset="0"/>
              <a:cs typeface="Arial" panose="020B0604020202020204" pitchFamily="34" charset="0"/>
            </a:endParaRPr>
          </a:p>
        </p:txBody>
      </p:sp>
      <p:sp>
        <p:nvSpPr>
          <p:cNvPr id="129" name="Presentation…"/>
          <p:cNvSpPr txBox="1">
            <a:spLocks noGrp="1"/>
          </p:cNvSpPr>
          <p:nvPr>
            <p:ph type="title"/>
          </p:nvPr>
        </p:nvSpPr>
        <p:spPr>
          <a:xfrm>
            <a:off x="0" y="5367481"/>
            <a:ext cx="24384000" cy="4407501"/>
          </a:xfrm>
          <a:prstGeom prst="rect">
            <a:avLst/>
          </a:prstGeom>
        </p:spPr>
        <p:txBody>
          <a:bodyPr lIns="71437" tIns="71437" rIns="71437" bIns="71437" anchor="t">
            <a:normAutofit/>
          </a:bodyPr>
          <a:lstStyle/>
          <a:p>
            <a:pPr algn="ctr" defTabSz="731162">
              <a:defRPr sz="14239"/>
            </a:pPr>
            <a:br>
              <a:rPr lang="en-US" sz="8800" b="1" dirty="0">
                <a:latin typeface="Arial" panose="020B0604020202020204" pitchFamily="34" charset="0"/>
                <a:cs typeface="Arial" panose="020B0604020202020204" pitchFamily="34" charset="0"/>
              </a:rPr>
            </a:br>
            <a:r>
              <a:rPr lang="en-US" sz="8800" b="1" dirty="0">
                <a:latin typeface="Arial" panose="020B0604020202020204" pitchFamily="34" charset="0"/>
                <a:cs typeface="Arial" panose="020B0604020202020204" pitchFamily="34" charset="0"/>
              </a:rPr>
              <a:t>SNOLAB Ambient Fast Neutron studies</a:t>
            </a:r>
            <a:br>
              <a:rPr lang="en-US" sz="10700" dirty="0">
                <a:latin typeface="Arial" panose="020B0604020202020204" pitchFamily="34" charset="0"/>
                <a:cs typeface="Arial" panose="020B0604020202020204" pitchFamily="34" charset="0"/>
              </a:rPr>
            </a:br>
            <a:endParaRPr sz="10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03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5AE0A-3E08-D8F3-1C5F-46866DFDC9E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042CC36-7158-C169-109C-5C60B42FC96C}"/>
              </a:ext>
            </a:extLst>
          </p:cNvPr>
          <p:cNvSpPr txBox="1">
            <a:spLocks/>
          </p:cNvSpPr>
          <p:nvPr/>
        </p:nvSpPr>
        <p:spPr>
          <a:xfrm>
            <a:off x="3893246" y="4846346"/>
            <a:ext cx="16899164" cy="4842928"/>
          </a:xfrm>
          <a:prstGeom prst="rect">
            <a:avLst/>
          </a:prstGeom>
        </p:spPr>
        <p:txBody>
          <a:bodyPr vert="horz" lIns="182880" tIns="91440" rIns="182880" bIns="9144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11000" b="1" cap="all">
                <a:ln w="3175" cmpd="sng">
                  <a:noFill/>
                </a:ln>
                <a:solidFill>
                  <a:srgbClr val="0076BD"/>
                </a:solidFill>
                <a:latin typeface="Arial" panose="020B0604020202020204" pitchFamily="34" charset="0"/>
                <a:cs typeface="Arial" panose="020B0604020202020204" pitchFamily="34" charset="0"/>
              </a:rPr>
              <a:t>NEUTRON DETECTOR</a:t>
            </a:r>
          </a:p>
          <a:p>
            <a:pPr algn="ctr">
              <a:spcAft>
                <a:spcPts val="1200"/>
              </a:spcAft>
            </a:pPr>
            <a:endParaRPr lang="en-US" sz="8800" b="1" cap="all">
              <a:ln w="3175" cmpd="sng">
                <a:noFill/>
              </a:ln>
              <a:solidFill>
                <a:srgbClr val="0076BD"/>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CF601C8-B8BD-BA6F-F9C3-F53786A22B1B}"/>
              </a:ext>
            </a:extLst>
          </p:cNvPr>
          <p:cNvSpPr txBox="1"/>
          <p:nvPr/>
        </p:nvSpPr>
        <p:spPr>
          <a:xfrm>
            <a:off x="4731446" y="8283807"/>
            <a:ext cx="15496480" cy="2810934"/>
          </a:xfrm>
          <a:prstGeom prst="rect">
            <a:avLst/>
          </a:prstGeom>
        </p:spPr>
        <p:txBody>
          <a:bodyPr vert="horz" lIns="182880" tIns="91440" rIns="182880" bIns="91440" rtlCol="0" anchor="t">
            <a:normAutofit/>
          </a:bodyPr>
          <a:lstStyle/>
          <a:p>
            <a:pPr algn="ctr" defTabSz="914400">
              <a:spcAft>
                <a:spcPts val="2000"/>
              </a:spcAft>
              <a:buClr>
                <a:schemeClr val="tx1"/>
              </a:buClr>
              <a:buSzPct val="100000"/>
            </a:pPr>
            <a:r>
              <a:rPr lang="en-US" sz="4400" b="1" cap="all">
                <a:solidFill>
                  <a:srgbClr val="5A676F"/>
                </a:solidFill>
                <a:latin typeface="Arial" panose="020B0604020202020204" pitchFamily="34" charset="0"/>
                <a:cs typeface="Arial" panose="020B0604020202020204" pitchFamily="34" charset="0"/>
              </a:rPr>
              <a:t>The ARKTIS FAST &amp; Thermal NEUTRON DETECTOR</a:t>
            </a:r>
            <a:endParaRPr lang="en-US" sz="4400" cap="all">
              <a:solidFill>
                <a:srgbClr val="5A676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E5BFE40-5DF0-803E-DAC0-AA44AA78F7B2}"/>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10</a:t>
            </a:fld>
            <a:endParaRPr lang="en-US" sz="4000"/>
          </a:p>
        </p:txBody>
      </p:sp>
      <p:pic>
        <p:nvPicPr>
          <p:cNvPr id="3082" name="Picture 10" descr="Radiation detector - Free security icons">
            <a:extLst>
              <a:ext uri="{FF2B5EF4-FFF2-40B4-BE49-F238E27FC236}">
                <a16:creationId xmlns:a16="http://schemas.microsoft.com/office/drawing/2014/main" id="{1864A865-FB4D-D8EF-6F16-4253B036A6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9756" y="3834102"/>
            <a:ext cx="2024488" cy="202448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FD7741BC-5C48-26BF-B965-63D24F6F96BB}"/>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10</a:t>
            </a:fld>
            <a:endParaRPr lang="en-US" sz="4000"/>
          </a:p>
        </p:txBody>
      </p:sp>
    </p:spTree>
    <p:extLst>
      <p:ext uri="{BB962C8B-B14F-4D97-AF65-F5344CB8AC3E}">
        <p14:creationId xmlns:p14="http://schemas.microsoft.com/office/powerpoint/2010/main" val="334060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4B91B-023C-2E2D-D883-C97B608FE7F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4091F4B-87B7-FF1E-1127-113CFCEDF0CA}"/>
              </a:ext>
            </a:extLst>
          </p:cNvPr>
          <p:cNvSpPr/>
          <p:nvPr/>
        </p:nvSpPr>
        <p:spPr>
          <a:xfrm>
            <a:off x="2634432" y="3993228"/>
            <a:ext cx="3581352" cy="1714042"/>
          </a:xfrm>
          <a:prstGeom prst="rect">
            <a:avLst/>
          </a:prstGeom>
          <a:solidFill>
            <a:srgbClr val="0076B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Slide Number Placeholder 1">
            <a:extLst>
              <a:ext uri="{FF2B5EF4-FFF2-40B4-BE49-F238E27FC236}">
                <a16:creationId xmlns:a16="http://schemas.microsoft.com/office/drawing/2014/main" id="{81686C0D-173F-E188-9858-83B4E6E84CDC}"/>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4" name="Title 3">
            <a:extLst>
              <a:ext uri="{FF2B5EF4-FFF2-40B4-BE49-F238E27FC236}">
                <a16:creationId xmlns:a16="http://schemas.microsoft.com/office/drawing/2014/main" id="{4BC87A10-E089-8E8D-5420-50DA80000D0D}"/>
              </a:ext>
            </a:extLst>
          </p:cNvPr>
          <p:cNvSpPr>
            <a:spLocks noGrp="1"/>
          </p:cNvSpPr>
          <p:nvPr>
            <p:ph type="title" idx="4294967295"/>
          </p:nvPr>
        </p:nvSpPr>
        <p:spPr>
          <a:xfrm>
            <a:off x="6267450" y="191955"/>
            <a:ext cx="11849100" cy="2546350"/>
          </a:xfrm>
        </p:spPr>
        <p:txBody>
          <a:bodyPr lIns="71437" tIns="71437" rIns="71437" bIns="71437" anchor="t">
            <a:normAutofit/>
          </a:bodyPr>
          <a:lstStyle/>
          <a:p>
            <a:pPr algn="ctr"/>
            <a:r>
              <a:rPr lang="en-US" sz="6000" b="1" err="1">
                <a:solidFill>
                  <a:schemeClr val="accent1">
                    <a:lumMod val="75000"/>
                  </a:schemeClr>
                </a:solidFill>
                <a:latin typeface="Arial" panose="020B0604020202020204" pitchFamily="34" charset="0"/>
                <a:cs typeface="Arial" panose="020B0604020202020204" pitchFamily="34" charset="0"/>
              </a:rPr>
              <a:t>Arktis</a:t>
            </a:r>
            <a:r>
              <a:rPr lang="en-US" sz="6000" b="1">
                <a:solidFill>
                  <a:schemeClr val="accent1">
                    <a:lumMod val="75000"/>
                  </a:schemeClr>
                </a:solidFill>
                <a:latin typeface="Arial" panose="020B0604020202020204" pitchFamily="34" charset="0"/>
                <a:cs typeface="Arial" panose="020B0604020202020204" pitchFamily="34" charset="0"/>
              </a:rPr>
              <a:t> S670e Detector</a:t>
            </a:r>
            <a:endParaRPr lang="en-US" sz="9650">
              <a:solidFill>
                <a:schemeClr val="accent1">
                  <a:lumMod val="7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579AD68-0A23-298B-0029-BF686361253C}"/>
              </a:ext>
            </a:extLst>
          </p:cNvPr>
          <p:cNvSpPr txBox="1"/>
          <p:nvPr/>
        </p:nvSpPr>
        <p:spPr>
          <a:xfrm>
            <a:off x="13496496" y="4517851"/>
            <a:ext cx="10492154" cy="6792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457200" indent="-457200">
              <a:buFont typeface="Arial"/>
              <a:buChar char="•"/>
            </a:pPr>
            <a:r>
              <a:rPr lang="en-US" sz="3600">
                <a:solidFill>
                  <a:schemeClr val="tx2"/>
                </a:solidFill>
                <a:latin typeface="Aptos"/>
                <a:cs typeface="Arial" panose="020B0604020202020204" pitchFamily="34" charset="0"/>
              </a:rPr>
              <a:t>Made of stainless steel</a:t>
            </a:r>
          </a:p>
          <a:p>
            <a:pPr marL="457200" indent="-457200">
              <a:buFont typeface="Arial"/>
              <a:buChar char="•"/>
            </a:pPr>
            <a:r>
              <a:rPr lang="en-US" sz="3600">
                <a:solidFill>
                  <a:schemeClr val="tx2"/>
                </a:solidFill>
                <a:latin typeface="Aptos"/>
                <a:cs typeface="Arial" panose="020B0604020202020204" pitchFamily="34" charset="0"/>
              </a:rPr>
              <a:t>Sensitive to fast and thermal neutrons </a:t>
            </a:r>
            <a:endParaRPr lang="en-US" sz="3600">
              <a:solidFill>
                <a:srgbClr val="5A676F"/>
              </a:solidFill>
              <a:latin typeface="Aptos"/>
              <a:cs typeface="Arial" panose="020B0604020202020204" pitchFamily="34" charset="0"/>
            </a:endParaRPr>
          </a:p>
          <a:p>
            <a:pPr marL="457200" indent="-457200">
              <a:buFont typeface="Arial"/>
              <a:buChar char="•"/>
            </a:pPr>
            <a:r>
              <a:rPr lang="en-US" sz="3600">
                <a:solidFill>
                  <a:srgbClr val="5A676F"/>
                </a:solidFill>
                <a:latin typeface="Aptos"/>
                <a:cs typeface="Arial" panose="020B0604020202020204" pitchFamily="34" charset="0"/>
              </a:rPr>
              <a:t>Fast neutrons: Pressurized </a:t>
            </a:r>
            <a:r>
              <a:rPr lang="en-US" sz="3600">
                <a:solidFill>
                  <a:schemeClr val="tx2"/>
                </a:solidFill>
                <a:latin typeface="Aptos"/>
                <a:cs typeface="Arial" panose="020B0604020202020204" pitchFamily="34" charset="0"/>
              </a:rPr>
              <a:t>Helium-4 gas &amp; Thermal neutrons: Lithium-6 coating</a:t>
            </a:r>
          </a:p>
          <a:p>
            <a:pPr lvl="2">
              <a:buFont typeface="Arial"/>
              <a:buChar char="•"/>
            </a:pPr>
            <a:r>
              <a:rPr lang="en-US" sz="3600">
                <a:solidFill>
                  <a:schemeClr val="tx2"/>
                </a:solidFill>
                <a:latin typeface="Aptos"/>
                <a:cs typeface="Arial"/>
              </a:rPr>
              <a:t>3 optically decoupled  segments, each with 8 Silicon Photomultipliers</a:t>
            </a:r>
          </a:p>
          <a:p>
            <a:endParaRPr lang="en-US" sz="3600">
              <a:solidFill>
                <a:srgbClr val="5A676F"/>
              </a:solidFill>
              <a:latin typeface="Aptos"/>
              <a:cs typeface="Arial" panose="020B0604020202020204" pitchFamily="34" charset="0"/>
            </a:endParaRPr>
          </a:p>
          <a:p>
            <a:endParaRPr lang="en-US" sz="3600">
              <a:solidFill>
                <a:srgbClr val="5A676F"/>
              </a:solidFill>
              <a:latin typeface="Aptos"/>
              <a:cs typeface="Arial" panose="020B0604020202020204" pitchFamily="34" charset="0"/>
            </a:endParaRPr>
          </a:p>
          <a:p>
            <a:endParaRPr lang="en-US" sz="3600">
              <a:solidFill>
                <a:srgbClr val="5A676F"/>
              </a:solidFill>
              <a:latin typeface="Aptos"/>
              <a:cs typeface="Arial" panose="020B0604020202020204" pitchFamily="34" charset="0"/>
            </a:endParaRPr>
          </a:p>
          <a:p>
            <a:endParaRPr lang="en-US" sz="3600">
              <a:solidFill>
                <a:schemeClr val="tx1"/>
              </a:solidFill>
              <a:latin typeface="Aptos"/>
              <a:cs typeface="Arial" panose="020B0604020202020204" pitchFamily="34" charset="0"/>
            </a:endParaRPr>
          </a:p>
        </p:txBody>
      </p:sp>
      <p:pic>
        <p:nvPicPr>
          <p:cNvPr id="13" name="Picture 12" descr="A close-up of a device&#10;&#10;AI-generated content may be incorrect.">
            <a:extLst>
              <a:ext uri="{FF2B5EF4-FFF2-40B4-BE49-F238E27FC236}">
                <a16:creationId xmlns:a16="http://schemas.microsoft.com/office/drawing/2014/main" id="{8EE70397-D288-B51D-D714-38714C7EC677}"/>
              </a:ext>
            </a:extLst>
          </p:cNvPr>
          <p:cNvPicPr>
            <a:picLocks noChangeAspect="1"/>
          </p:cNvPicPr>
          <p:nvPr/>
        </p:nvPicPr>
        <p:blipFill>
          <a:blip r:embed="rId3"/>
          <a:stretch>
            <a:fillRect/>
          </a:stretch>
        </p:blipFill>
        <p:spPr>
          <a:xfrm>
            <a:off x="78705" y="1871767"/>
            <a:ext cx="13110795" cy="9674957"/>
          </a:xfrm>
          <a:prstGeom prst="rect">
            <a:avLst/>
          </a:prstGeom>
        </p:spPr>
      </p:pic>
      <p:pic>
        <p:nvPicPr>
          <p:cNvPr id="3" name="Picture 2" descr="A hand holding a metal bar&#10;&#10;AI-generated content may be incorrect.">
            <a:extLst>
              <a:ext uri="{FF2B5EF4-FFF2-40B4-BE49-F238E27FC236}">
                <a16:creationId xmlns:a16="http://schemas.microsoft.com/office/drawing/2014/main" id="{E3C22BE8-A18C-15D3-9307-71011ADF68F8}"/>
              </a:ext>
            </a:extLst>
          </p:cNvPr>
          <p:cNvPicPr>
            <a:picLocks noChangeAspect="1"/>
          </p:cNvPicPr>
          <p:nvPr/>
        </p:nvPicPr>
        <p:blipFill>
          <a:blip r:embed="rId4"/>
          <a:stretch>
            <a:fillRect/>
          </a:stretch>
        </p:blipFill>
        <p:spPr>
          <a:xfrm>
            <a:off x="78705" y="9224382"/>
            <a:ext cx="6627377" cy="2790834"/>
          </a:xfrm>
          <a:prstGeom prst="rect">
            <a:avLst/>
          </a:prstGeom>
        </p:spPr>
      </p:pic>
      <p:sp>
        <p:nvSpPr>
          <p:cNvPr id="5" name="TextBox 4">
            <a:extLst>
              <a:ext uri="{FF2B5EF4-FFF2-40B4-BE49-F238E27FC236}">
                <a16:creationId xmlns:a16="http://schemas.microsoft.com/office/drawing/2014/main" id="{61E31B1E-9A2D-DBB9-3735-72E4437824D9}"/>
              </a:ext>
            </a:extLst>
          </p:cNvPr>
          <p:cNvSpPr txBox="1"/>
          <p:nvPr/>
        </p:nvSpPr>
        <p:spPr>
          <a:xfrm>
            <a:off x="6987056" y="11402766"/>
            <a:ext cx="8100544"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u="sng" err="1">
                <a:solidFill>
                  <a:srgbClr val="0070C0"/>
                </a:solidFill>
              </a:rPr>
              <a:t>Arktis</a:t>
            </a:r>
            <a:r>
              <a:rPr lang="en-US" sz="4000" u="sng">
                <a:solidFill>
                  <a:srgbClr val="0070C0"/>
                </a:solidFill>
              </a:rPr>
              <a:t> S670e Operation Manual</a:t>
            </a:r>
            <a:endParaRPr kumimoji="0" lang="en-US" sz="4000" b="0" i="0" u="sng" strike="noStrike" cap="none" spc="0" normalizeH="0" baseline="0">
              <a:ln>
                <a:noFill/>
              </a:ln>
              <a:solidFill>
                <a:srgbClr val="0070C0"/>
              </a:solidFill>
              <a:effectLst/>
              <a:uFillTx/>
              <a:latin typeface="Muli Regular"/>
              <a:ea typeface="Muli Regular"/>
              <a:cs typeface="Muli Regular"/>
              <a:sym typeface="Muli Regular"/>
            </a:endParaRPr>
          </a:p>
        </p:txBody>
      </p:sp>
    </p:spTree>
    <p:extLst>
      <p:ext uri="{BB962C8B-B14F-4D97-AF65-F5344CB8AC3E}">
        <p14:creationId xmlns:p14="http://schemas.microsoft.com/office/powerpoint/2010/main" val="2124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C6B21-FC14-A82F-EAFC-2D5A3B2B17A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9574E4E1-7C84-8CF9-ED5E-0D5D01B6A24D}"/>
              </a:ext>
            </a:extLst>
          </p:cNvPr>
          <p:cNvSpPr txBox="1"/>
          <p:nvPr/>
        </p:nvSpPr>
        <p:spPr>
          <a:xfrm>
            <a:off x="2479828" y="7288926"/>
            <a:ext cx="3213244"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Fast neutron</a:t>
            </a:r>
          </a:p>
        </p:txBody>
      </p:sp>
      <p:sp>
        <p:nvSpPr>
          <p:cNvPr id="16" name="TextBox 15">
            <a:extLst>
              <a:ext uri="{FF2B5EF4-FFF2-40B4-BE49-F238E27FC236}">
                <a16:creationId xmlns:a16="http://schemas.microsoft.com/office/drawing/2014/main" id="{0164BE0B-9C83-29E9-EB9B-73D314749427}"/>
              </a:ext>
            </a:extLst>
          </p:cNvPr>
          <p:cNvSpPr txBox="1"/>
          <p:nvPr/>
        </p:nvSpPr>
        <p:spPr>
          <a:xfrm>
            <a:off x="7553249" y="7787164"/>
            <a:ext cx="6782102"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He-4 nucleus in detector</a:t>
            </a:r>
          </a:p>
        </p:txBody>
      </p:sp>
      <p:sp>
        <p:nvSpPr>
          <p:cNvPr id="24" name="Oval 23">
            <a:extLst>
              <a:ext uri="{FF2B5EF4-FFF2-40B4-BE49-F238E27FC236}">
                <a16:creationId xmlns:a16="http://schemas.microsoft.com/office/drawing/2014/main" id="{245A0F81-F8C0-DB7A-67C1-7C044F8CF12A}"/>
              </a:ext>
            </a:extLst>
          </p:cNvPr>
          <p:cNvSpPr/>
          <p:nvPr/>
        </p:nvSpPr>
        <p:spPr>
          <a:xfrm>
            <a:off x="3717131" y="6672107"/>
            <a:ext cx="516078" cy="554802"/>
          </a:xfrm>
          <a:prstGeom prst="ellipse">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600"/>
          </a:p>
        </p:txBody>
      </p:sp>
      <p:sp>
        <p:nvSpPr>
          <p:cNvPr id="2" name="Oval 1">
            <a:extLst>
              <a:ext uri="{FF2B5EF4-FFF2-40B4-BE49-F238E27FC236}">
                <a16:creationId xmlns:a16="http://schemas.microsoft.com/office/drawing/2014/main" id="{ED505CD5-88BC-3BF3-7C8F-2951AE022AA5}"/>
              </a:ext>
            </a:extLst>
          </p:cNvPr>
          <p:cNvSpPr/>
          <p:nvPr/>
        </p:nvSpPr>
        <p:spPr>
          <a:xfrm>
            <a:off x="3735649" y="6662657"/>
            <a:ext cx="516078" cy="554802"/>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600"/>
          </a:p>
        </p:txBody>
      </p:sp>
      <p:cxnSp>
        <p:nvCxnSpPr>
          <p:cNvPr id="4" name="Straight Arrow Connector 3">
            <a:extLst>
              <a:ext uri="{FF2B5EF4-FFF2-40B4-BE49-F238E27FC236}">
                <a16:creationId xmlns:a16="http://schemas.microsoft.com/office/drawing/2014/main" id="{BF23E7C5-DAF2-BF42-8B92-FE85594CA299}"/>
              </a:ext>
            </a:extLst>
          </p:cNvPr>
          <p:cNvCxnSpPr/>
          <p:nvPr/>
        </p:nvCxnSpPr>
        <p:spPr>
          <a:xfrm flipH="1">
            <a:off x="6408336" y="2851133"/>
            <a:ext cx="2760" cy="9614254"/>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B2B8BD2-C9C6-0625-87EA-73747A401BBB}"/>
              </a:ext>
            </a:extLst>
          </p:cNvPr>
          <p:cNvSpPr txBox="1"/>
          <p:nvPr/>
        </p:nvSpPr>
        <p:spPr>
          <a:xfrm>
            <a:off x="5047938" y="12663002"/>
            <a:ext cx="3213244"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ea typeface="Calibri"/>
                <a:cs typeface="Calibri"/>
              </a:rPr>
              <a:t>Detector wall</a:t>
            </a:r>
          </a:p>
        </p:txBody>
      </p:sp>
      <p:pic>
        <p:nvPicPr>
          <p:cNvPr id="13" name="Graphic 12" descr="Atom">
            <a:extLst>
              <a:ext uri="{FF2B5EF4-FFF2-40B4-BE49-F238E27FC236}">
                <a16:creationId xmlns:a16="http://schemas.microsoft.com/office/drawing/2014/main" id="{BD355458-9273-F426-1C65-AB6D1934B3D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732982" y="5747560"/>
            <a:ext cx="2397064" cy="2397064"/>
          </a:xfrm>
          <a:prstGeom prst="rect">
            <a:avLst/>
          </a:prstGeom>
        </p:spPr>
      </p:pic>
      <p:sp>
        <p:nvSpPr>
          <p:cNvPr id="11" name="Title 1">
            <a:extLst>
              <a:ext uri="{FF2B5EF4-FFF2-40B4-BE49-F238E27FC236}">
                <a16:creationId xmlns:a16="http://schemas.microsoft.com/office/drawing/2014/main" id="{53299294-550B-5172-FF3E-8C36677C2004}"/>
              </a:ext>
            </a:extLst>
          </p:cNvPr>
          <p:cNvSpPr txBox="1">
            <a:spLocks/>
          </p:cNvSpPr>
          <p:nvPr/>
        </p:nvSpPr>
        <p:spPr>
          <a:xfrm>
            <a:off x="3037299" y="357887"/>
            <a:ext cx="18327410" cy="1914874"/>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ptos Display"/>
              </a:rPr>
              <a:t>How </a:t>
            </a:r>
            <a:r>
              <a:rPr lang="en-US" sz="8800" b="1" err="1">
                <a:solidFill>
                  <a:srgbClr val="0076BD"/>
                </a:solidFill>
                <a:latin typeface="Aptos Display"/>
              </a:rPr>
              <a:t>Arktis</a:t>
            </a:r>
            <a:r>
              <a:rPr lang="en-US" sz="8800" b="1">
                <a:solidFill>
                  <a:srgbClr val="0076BD"/>
                </a:solidFill>
                <a:latin typeface="Aptos Display"/>
              </a:rPr>
              <a:t> Detects </a:t>
            </a:r>
            <a:r>
              <a:rPr lang="en-US" sz="8800" b="1" u="sng">
                <a:solidFill>
                  <a:srgbClr val="0076BD"/>
                </a:solidFill>
                <a:latin typeface="Aptos Display"/>
              </a:rPr>
              <a:t>FAST</a:t>
            </a:r>
            <a:r>
              <a:rPr lang="en-US" sz="8800" b="1">
                <a:solidFill>
                  <a:srgbClr val="0076BD"/>
                </a:solidFill>
                <a:latin typeface="Aptos Display"/>
              </a:rPr>
              <a:t> Neutrons</a:t>
            </a:r>
          </a:p>
        </p:txBody>
      </p:sp>
      <p:sp>
        <p:nvSpPr>
          <p:cNvPr id="7" name="Slide Number Placeholder 6">
            <a:extLst>
              <a:ext uri="{FF2B5EF4-FFF2-40B4-BE49-F238E27FC236}">
                <a16:creationId xmlns:a16="http://schemas.microsoft.com/office/drawing/2014/main" id="{1733121E-73CE-4E51-8BF4-EE57A4008218}"/>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12</a:t>
            </a:fld>
            <a:endParaRPr lang="en-US" sz="4000"/>
          </a:p>
        </p:txBody>
      </p:sp>
      <p:pic>
        <p:nvPicPr>
          <p:cNvPr id="3" name="Picture 2">
            <a:extLst>
              <a:ext uri="{FF2B5EF4-FFF2-40B4-BE49-F238E27FC236}">
                <a16:creationId xmlns:a16="http://schemas.microsoft.com/office/drawing/2014/main" id="{14D120E5-6056-6089-798F-E924378C7761}"/>
              </a:ext>
            </a:extLst>
          </p:cNvPr>
          <p:cNvPicPr>
            <a:picLocks noChangeAspect="1"/>
          </p:cNvPicPr>
          <p:nvPr/>
        </p:nvPicPr>
        <p:blipFill>
          <a:blip r:embed="rId3"/>
          <a:stretch>
            <a:fillRect/>
          </a:stretch>
        </p:blipFill>
        <p:spPr>
          <a:xfrm>
            <a:off x="293989" y="73765"/>
            <a:ext cx="1668458" cy="1668458"/>
          </a:xfrm>
          <a:prstGeom prst="rect">
            <a:avLst/>
          </a:prstGeom>
        </p:spPr>
      </p:pic>
      <p:sp>
        <p:nvSpPr>
          <p:cNvPr id="6" name="Slide Number Placeholder 1">
            <a:extLst>
              <a:ext uri="{FF2B5EF4-FFF2-40B4-BE49-F238E27FC236}">
                <a16:creationId xmlns:a16="http://schemas.microsoft.com/office/drawing/2014/main" id="{C1BD2688-DDA0-F881-8B61-3DA7263CF464}"/>
              </a:ext>
            </a:extLst>
          </p:cNvPr>
          <p:cNvSpPr txBox="1">
            <a:spLocks/>
          </p:cNvSpPr>
          <p:nvPr/>
        </p:nvSpPr>
        <p:spPr>
          <a:xfrm>
            <a:off x="22485095" y="12216383"/>
            <a:ext cx="977266" cy="84137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86CB4B4D-7CA3-9044-876B-883B54F8677D}" type="slidenum">
              <a:rPr lang="en-US" sz="4000" smtClean="0">
                <a:solidFill>
                  <a:srgbClr val="0076BD"/>
                </a:solidFill>
              </a:rPr>
              <a:pPr/>
              <a:t>12</a:t>
            </a:fld>
            <a:endParaRPr lang="en-US" sz="4000">
              <a:solidFill>
                <a:srgbClr val="0076BD"/>
              </a:solidFill>
            </a:endParaRPr>
          </a:p>
        </p:txBody>
      </p:sp>
    </p:spTree>
    <p:extLst>
      <p:ext uri="{BB962C8B-B14F-4D97-AF65-F5344CB8AC3E}">
        <p14:creationId xmlns:p14="http://schemas.microsoft.com/office/powerpoint/2010/main" val="328867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2EDC8-87BC-A3AF-880D-32C64E02DE4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4EF897A-109A-0B6C-E283-E21ABAD7F4B8}"/>
              </a:ext>
            </a:extLst>
          </p:cNvPr>
          <p:cNvSpPr txBox="1"/>
          <p:nvPr/>
        </p:nvSpPr>
        <p:spPr>
          <a:xfrm>
            <a:off x="6536494" y="4440064"/>
            <a:ext cx="3213244"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Fast neutron</a:t>
            </a:r>
          </a:p>
        </p:txBody>
      </p:sp>
      <p:sp>
        <p:nvSpPr>
          <p:cNvPr id="16" name="TextBox 15">
            <a:extLst>
              <a:ext uri="{FF2B5EF4-FFF2-40B4-BE49-F238E27FC236}">
                <a16:creationId xmlns:a16="http://schemas.microsoft.com/office/drawing/2014/main" id="{8EE18DD3-C75F-1A89-B001-6FF86D2C8CB0}"/>
              </a:ext>
            </a:extLst>
          </p:cNvPr>
          <p:cNvSpPr txBox="1"/>
          <p:nvPr/>
        </p:nvSpPr>
        <p:spPr>
          <a:xfrm>
            <a:off x="7553249" y="7787164"/>
            <a:ext cx="6782102"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He-4 nucleus in detector</a:t>
            </a:r>
          </a:p>
        </p:txBody>
      </p:sp>
      <p:sp>
        <p:nvSpPr>
          <p:cNvPr id="14" name="Explosion: 8 Points 13">
            <a:extLst>
              <a:ext uri="{FF2B5EF4-FFF2-40B4-BE49-F238E27FC236}">
                <a16:creationId xmlns:a16="http://schemas.microsoft.com/office/drawing/2014/main" id="{016DFA02-4FE4-F308-4BE5-0757B1FD3418}"/>
              </a:ext>
            </a:extLst>
          </p:cNvPr>
          <p:cNvSpPr/>
          <p:nvPr/>
        </p:nvSpPr>
        <p:spPr>
          <a:xfrm>
            <a:off x="7986520" y="6512856"/>
            <a:ext cx="1454532" cy="1132096"/>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600"/>
          </a:p>
        </p:txBody>
      </p:sp>
      <p:sp>
        <p:nvSpPr>
          <p:cNvPr id="2" name="Oval 1">
            <a:extLst>
              <a:ext uri="{FF2B5EF4-FFF2-40B4-BE49-F238E27FC236}">
                <a16:creationId xmlns:a16="http://schemas.microsoft.com/office/drawing/2014/main" id="{ED98081D-0F08-3D90-A303-F154C25DCC12}"/>
              </a:ext>
            </a:extLst>
          </p:cNvPr>
          <p:cNvSpPr/>
          <p:nvPr/>
        </p:nvSpPr>
        <p:spPr>
          <a:xfrm>
            <a:off x="7746689" y="6672105"/>
            <a:ext cx="516078" cy="554802"/>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600"/>
          </a:p>
        </p:txBody>
      </p:sp>
      <p:cxnSp>
        <p:nvCxnSpPr>
          <p:cNvPr id="4" name="Straight Arrow Connector 3">
            <a:extLst>
              <a:ext uri="{FF2B5EF4-FFF2-40B4-BE49-F238E27FC236}">
                <a16:creationId xmlns:a16="http://schemas.microsoft.com/office/drawing/2014/main" id="{97F742F4-6D96-C77F-EB4B-CFC3F6C92271}"/>
              </a:ext>
            </a:extLst>
          </p:cNvPr>
          <p:cNvCxnSpPr/>
          <p:nvPr/>
        </p:nvCxnSpPr>
        <p:spPr>
          <a:xfrm flipH="1">
            <a:off x="6408336" y="2851133"/>
            <a:ext cx="2760" cy="9614254"/>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E7C1FBE-9502-1DEB-BEB9-5ECEEA6F818F}"/>
              </a:ext>
            </a:extLst>
          </p:cNvPr>
          <p:cNvSpPr txBox="1"/>
          <p:nvPr/>
        </p:nvSpPr>
        <p:spPr>
          <a:xfrm>
            <a:off x="5047938" y="12663002"/>
            <a:ext cx="3213244"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ea typeface="Calibri"/>
                <a:cs typeface="Calibri"/>
              </a:rPr>
              <a:t>Detector wall</a:t>
            </a:r>
          </a:p>
        </p:txBody>
      </p:sp>
      <p:pic>
        <p:nvPicPr>
          <p:cNvPr id="13" name="Graphic 12" descr="Atom">
            <a:extLst>
              <a:ext uri="{FF2B5EF4-FFF2-40B4-BE49-F238E27FC236}">
                <a16:creationId xmlns:a16="http://schemas.microsoft.com/office/drawing/2014/main" id="{21E4BF3B-1E29-5E53-5539-2ED791F08FF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732982" y="5747560"/>
            <a:ext cx="2397064" cy="2397064"/>
          </a:xfrm>
          <a:prstGeom prst="rect">
            <a:avLst/>
          </a:prstGeom>
        </p:spPr>
      </p:pic>
      <p:sp>
        <p:nvSpPr>
          <p:cNvPr id="3" name="Slide Number Placeholder 2">
            <a:extLst>
              <a:ext uri="{FF2B5EF4-FFF2-40B4-BE49-F238E27FC236}">
                <a16:creationId xmlns:a16="http://schemas.microsoft.com/office/drawing/2014/main" id="{E9A7617B-6827-4809-418F-2B5177331432}"/>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13</a:t>
            </a:fld>
            <a:endParaRPr lang="en-US" sz="4000"/>
          </a:p>
        </p:txBody>
      </p:sp>
      <p:pic>
        <p:nvPicPr>
          <p:cNvPr id="7" name="Picture 6">
            <a:extLst>
              <a:ext uri="{FF2B5EF4-FFF2-40B4-BE49-F238E27FC236}">
                <a16:creationId xmlns:a16="http://schemas.microsoft.com/office/drawing/2014/main" id="{26E615D9-45C4-C0F7-F152-8F3216662341}"/>
              </a:ext>
            </a:extLst>
          </p:cNvPr>
          <p:cNvPicPr>
            <a:picLocks noChangeAspect="1"/>
          </p:cNvPicPr>
          <p:nvPr/>
        </p:nvPicPr>
        <p:blipFill>
          <a:blip r:embed="rId3"/>
          <a:stretch>
            <a:fillRect/>
          </a:stretch>
        </p:blipFill>
        <p:spPr>
          <a:xfrm>
            <a:off x="293989" y="73765"/>
            <a:ext cx="1668458" cy="1668458"/>
          </a:xfrm>
          <a:prstGeom prst="rect">
            <a:avLst/>
          </a:prstGeom>
        </p:spPr>
      </p:pic>
      <p:sp>
        <p:nvSpPr>
          <p:cNvPr id="6" name="Title 1">
            <a:extLst>
              <a:ext uri="{FF2B5EF4-FFF2-40B4-BE49-F238E27FC236}">
                <a16:creationId xmlns:a16="http://schemas.microsoft.com/office/drawing/2014/main" id="{66FAD120-CFD6-205D-56EF-7E3BAD57DCD8}"/>
              </a:ext>
            </a:extLst>
          </p:cNvPr>
          <p:cNvSpPr txBox="1">
            <a:spLocks/>
          </p:cNvSpPr>
          <p:nvPr/>
        </p:nvSpPr>
        <p:spPr>
          <a:xfrm>
            <a:off x="3037299" y="357887"/>
            <a:ext cx="18327410" cy="1914874"/>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ptos Display"/>
              </a:rPr>
              <a:t>How </a:t>
            </a:r>
            <a:r>
              <a:rPr lang="en-US" sz="8800" b="1" err="1">
                <a:solidFill>
                  <a:srgbClr val="0076BD"/>
                </a:solidFill>
                <a:latin typeface="Aptos Display"/>
              </a:rPr>
              <a:t>Arktis</a:t>
            </a:r>
            <a:r>
              <a:rPr lang="en-US" sz="8800" b="1">
                <a:solidFill>
                  <a:srgbClr val="0076BD"/>
                </a:solidFill>
                <a:latin typeface="Aptos Display"/>
              </a:rPr>
              <a:t> Detects </a:t>
            </a:r>
            <a:r>
              <a:rPr lang="en-US" sz="8800" b="1" u="sng">
                <a:solidFill>
                  <a:srgbClr val="0076BD"/>
                </a:solidFill>
                <a:latin typeface="Aptos Display"/>
              </a:rPr>
              <a:t>FAST</a:t>
            </a:r>
            <a:r>
              <a:rPr lang="en-US" sz="8800" b="1">
                <a:solidFill>
                  <a:srgbClr val="0076BD"/>
                </a:solidFill>
                <a:latin typeface="Aptos Display"/>
              </a:rPr>
              <a:t> Neutrons</a:t>
            </a:r>
          </a:p>
        </p:txBody>
      </p:sp>
      <p:sp>
        <p:nvSpPr>
          <p:cNvPr id="9" name="Slide Number Placeholder 1">
            <a:extLst>
              <a:ext uri="{FF2B5EF4-FFF2-40B4-BE49-F238E27FC236}">
                <a16:creationId xmlns:a16="http://schemas.microsoft.com/office/drawing/2014/main" id="{393B0C73-3E1C-52C2-B2F9-CC5AE95C7EBA}"/>
              </a:ext>
            </a:extLst>
          </p:cNvPr>
          <p:cNvSpPr txBox="1">
            <a:spLocks/>
          </p:cNvSpPr>
          <p:nvPr/>
        </p:nvSpPr>
        <p:spPr>
          <a:xfrm>
            <a:off x="22485095" y="12216383"/>
            <a:ext cx="977266" cy="84137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86CB4B4D-7CA3-9044-876B-883B54F8677D}" type="slidenum">
              <a:rPr lang="en-US" sz="4000" smtClean="0">
                <a:solidFill>
                  <a:srgbClr val="0076BD"/>
                </a:solidFill>
              </a:rPr>
              <a:pPr/>
              <a:t>13</a:t>
            </a:fld>
            <a:endParaRPr lang="en-US" sz="4000">
              <a:solidFill>
                <a:srgbClr val="0076BD"/>
              </a:solidFill>
            </a:endParaRPr>
          </a:p>
        </p:txBody>
      </p:sp>
    </p:spTree>
    <p:extLst>
      <p:ext uri="{BB962C8B-B14F-4D97-AF65-F5344CB8AC3E}">
        <p14:creationId xmlns:p14="http://schemas.microsoft.com/office/powerpoint/2010/main" val="8207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CAFC1-9A60-4B1F-970A-D801B4FD325D}"/>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3C9973B3-5AE4-AEED-2A5A-4C2BD9FC930E}"/>
              </a:ext>
            </a:extLst>
          </p:cNvPr>
          <p:cNvSpPr txBox="1"/>
          <p:nvPr/>
        </p:nvSpPr>
        <p:spPr>
          <a:xfrm rot="19200000">
            <a:off x="10810390" y="5081446"/>
            <a:ext cx="3492352" cy="114986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t>-----------&gt;</a:t>
            </a:r>
          </a:p>
        </p:txBody>
      </p:sp>
      <p:sp>
        <p:nvSpPr>
          <p:cNvPr id="21" name="TextBox 20">
            <a:extLst>
              <a:ext uri="{FF2B5EF4-FFF2-40B4-BE49-F238E27FC236}">
                <a16:creationId xmlns:a16="http://schemas.microsoft.com/office/drawing/2014/main" id="{B9B30592-2C07-F4E4-E623-A7E946AC7C78}"/>
              </a:ext>
            </a:extLst>
          </p:cNvPr>
          <p:cNvSpPr txBox="1"/>
          <p:nvPr/>
        </p:nvSpPr>
        <p:spPr>
          <a:xfrm>
            <a:off x="13629956" y="3427368"/>
            <a:ext cx="3213244"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Fast neutron</a:t>
            </a:r>
          </a:p>
        </p:txBody>
      </p:sp>
      <p:sp>
        <p:nvSpPr>
          <p:cNvPr id="11" name="TextBox 10">
            <a:extLst>
              <a:ext uri="{FF2B5EF4-FFF2-40B4-BE49-F238E27FC236}">
                <a16:creationId xmlns:a16="http://schemas.microsoft.com/office/drawing/2014/main" id="{4B6067DB-8A60-1557-56CC-29B8262DEC2B}"/>
              </a:ext>
            </a:extLst>
          </p:cNvPr>
          <p:cNvSpPr txBox="1"/>
          <p:nvPr/>
        </p:nvSpPr>
        <p:spPr>
          <a:xfrm rot="3240000">
            <a:off x="10508640" y="8020612"/>
            <a:ext cx="3759112" cy="114986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t>------&gt;</a:t>
            </a:r>
          </a:p>
        </p:txBody>
      </p:sp>
      <p:sp>
        <p:nvSpPr>
          <p:cNvPr id="18" name="TextBox 17">
            <a:extLst>
              <a:ext uri="{FF2B5EF4-FFF2-40B4-BE49-F238E27FC236}">
                <a16:creationId xmlns:a16="http://schemas.microsoft.com/office/drawing/2014/main" id="{B64A299E-560F-3D79-65CE-28CFD4DAAD58}"/>
              </a:ext>
            </a:extLst>
          </p:cNvPr>
          <p:cNvSpPr txBox="1"/>
          <p:nvPr/>
        </p:nvSpPr>
        <p:spPr>
          <a:xfrm>
            <a:off x="10478233" y="10731934"/>
            <a:ext cx="6782102"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He-4 nucleus in detector</a:t>
            </a:r>
          </a:p>
        </p:txBody>
      </p:sp>
      <p:sp>
        <p:nvSpPr>
          <p:cNvPr id="26" name="Oval 25">
            <a:extLst>
              <a:ext uri="{FF2B5EF4-FFF2-40B4-BE49-F238E27FC236}">
                <a16:creationId xmlns:a16="http://schemas.microsoft.com/office/drawing/2014/main" id="{6FA82ED8-FBE7-A477-25FB-609B7708439B}"/>
              </a:ext>
            </a:extLst>
          </p:cNvPr>
          <p:cNvSpPr/>
          <p:nvPr/>
        </p:nvSpPr>
        <p:spPr>
          <a:xfrm>
            <a:off x="14825267" y="2781893"/>
            <a:ext cx="516078" cy="554802"/>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600"/>
          </a:p>
        </p:txBody>
      </p:sp>
      <p:cxnSp>
        <p:nvCxnSpPr>
          <p:cNvPr id="29" name="Straight Arrow Connector 28">
            <a:extLst>
              <a:ext uri="{FF2B5EF4-FFF2-40B4-BE49-F238E27FC236}">
                <a16:creationId xmlns:a16="http://schemas.microsoft.com/office/drawing/2014/main" id="{8D9518FB-748B-4267-1551-5074878FB953}"/>
              </a:ext>
            </a:extLst>
          </p:cNvPr>
          <p:cNvCxnSpPr/>
          <p:nvPr/>
        </p:nvCxnSpPr>
        <p:spPr>
          <a:xfrm flipH="1">
            <a:off x="6408336" y="2851133"/>
            <a:ext cx="2760" cy="9614254"/>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3C236CB-860C-16AA-79E8-AE0F7E5250F7}"/>
              </a:ext>
            </a:extLst>
          </p:cNvPr>
          <p:cNvSpPr txBox="1"/>
          <p:nvPr/>
        </p:nvSpPr>
        <p:spPr>
          <a:xfrm>
            <a:off x="5047938" y="12663002"/>
            <a:ext cx="3213244"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ea typeface="Calibri"/>
                <a:cs typeface="Calibri"/>
              </a:rPr>
              <a:t>Detector wall</a:t>
            </a:r>
          </a:p>
        </p:txBody>
      </p:sp>
      <p:pic>
        <p:nvPicPr>
          <p:cNvPr id="8" name="Graphic 7" descr="Atom">
            <a:extLst>
              <a:ext uri="{FF2B5EF4-FFF2-40B4-BE49-F238E27FC236}">
                <a16:creationId xmlns:a16="http://schemas.microsoft.com/office/drawing/2014/main" id="{FBF1E384-A6E1-CADF-D872-B91E966B67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82692" y="8199098"/>
            <a:ext cx="2397064" cy="2397064"/>
          </a:xfrm>
          <a:prstGeom prst="rect">
            <a:avLst/>
          </a:prstGeom>
          <a:effectLst>
            <a:glow rad="228600">
              <a:schemeClr val="accent5">
                <a:satMod val="175000"/>
                <a:alpha val="40000"/>
              </a:schemeClr>
            </a:glow>
          </a:effectLst>
        </p:spPr>
      </p:pic>
      <p:sp>
        <p:nvSpPr>
          <p:cNvPr id="2" name="Slide Number Placeholder 1">
            <a:extLst>
              <a:ext uri="{FF2B5EF4-FFF2-40B4-BE49-F238E27FC236}">
                <a16:creationId xmlns:a16="http://schemas.microsoft.com/office/drawing/2014/main" id="{E83789B4-F273-95B0-4BF7-F7FA65413D00}"/>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14</a:t>
            </a:fld>
            <a:endParaRPr lang="en-US" sz="4000"/>
          </a:p>
        </p:txBody>
      </p:sp>
      <p:pic>
        <p:nvPicPr>
          <p:cNvPr id="4" name="Picture 3">
            <a:extLst>
              <a:ext uri="{FF2B5EF4-FFF2-40B4-BE49-F238E27FC236}">
                <a16:creationId xmlns:a16="http://schemas.microsoft.com/office/drawing/2014/main" id="{E1D2DE93-E7C0-DABC-18D9-39C0FFBDBC78}"/>
              </a:ext>
            </a:extLst>
          </p:cNvPr>
          <p:cNvPicPr>
            <a:picLocks noChangeAspect="1"/>
          </p:cNvPicPr>
          <p:nvPr/>
        </p:nvPicPr>
        <p:blipFill>
          <a:blip r:embed="rId4"/>
          <a:stretch>
            <a:fillRect/>
          </a:stretch>
        </p:blipFill>
        <p:spPr>
          <a:xfrm>
            <a:off x="293989" y="73765"/>
            <a:ext cx="1668458" cy="1668458"/>
          </a:xfrm>
          <a:prstGeom prst="rect">
            <a:avLst/>
          </a:prstGeom>
        </p:spPr>
      </p:pic>
      <p:sp>
        <p:nvSpPr>
          <p:cNvPr id="5" name="Title 1">
            <a:extLst>
              <a:ext uri="{FF2B5EF4-FFF2-40B4-BE49-F238E27FC236}">
                <a16:creationId xmlns:a16="http://schemas.microsoft.com/office/drawing/2014/main" id="{27511AA7-3C39-2700-1875-A599D1E24D25}"/>
              </a:ext>
            </a:extLst>
          </p:cNvPr>
          <p:cNvSpPr txBox="1">
            <a:spLocks/>
          </p:cNvSpPr>
          <p:nvPr/>
        </p:nvSpPr>
        <p:spPr>
          <a:xfrm>
            <a:off x="3037299" y="357887"/>
            <a:ext cx="18327410" cy="1914874"/>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ptos Display"/>
              </a:rPr>
              <a:t>How </a:t>
            </a:r>
            <a:r>
              <a:rPr lang="en-US" sz="8800" b="1" err="1">
                <a:solidFill>
                  <a:srgbClr val="0076BD"/>
                </a:solidFill>
                <a:latin typeface="Aptos Display"/>
              </a:rPr>
              <a:t>Arktis</a:t>
            </a:r>
            <a:r>
              <a:rPr lang="en-US" sz="8800" b="1">
                <a:solidFill>
                  <a:srgbClr val="0076BD"/>
                </a:solidFill>
                <a:latin typeface="Aptos Display"/>
              </a:rPr>
              <a:t> Detects </a:t>
            </a:r>
            <a:r>
              <a:rPr lang="en-US" sz="8800" b="1" u="sng">
                <a:solidFill>
                  <a:srgbClr val="0076BD"/>
                </a:solidFill>
                <a:latin typeface="Aptos Display"/>
              </a:rPr>
              <a:t>FAST</a:t>
            </a:r>
            <a:r>
              <a:rPr lang="en-US" sz="8800" b="1">
                <a:solidFill>
                  <a:srgbClr val="0076BD"/>
                </a:solidFill>
                <a:latin typeface="Aptos Display"/>
              </a:rPr>
              <a:t> Neutrons</a:t>
            </a:r>
          </a:p>
        </p:txBody>
      </p:sp>
      <p:sp>
        <p:nvSpPr>
          <p:cNvPr id="6" name="Slide Number Placeholder 1">
            <a:extLst>
              <a:ext uri="{FF2B5EF4-FFF2-40B4-BE49-F238E27FC236}">
                <a16:creationId xmlns:a16="http://schemas.microsoft.com/office/drawing/2014/main" id="{F1A42D0C-721E-56B4-7AFF-EE40D0EEE3AD}"/>
              </a:ext>
            </a:extLst>
          </p:cNvPr>
          <p:cNvSpPr txBox="1">
            <a:spLocks/>
          </p:cNvSpPr>
          <p:nvPr/>
        </p:nvSpPr>
        <p:spPr>
          <a:xfrm>
            <a:off x="22485095" y="12216383"/>
            <a:ext cx="977266" cy="84137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86CB4B4D-7CA3-9044-876B-883B54F8677D}" type="slidenum">
              <a:rPr lang="en-US" sz="4000" smtClean="0">
                <a:solidFill>
                  <a:srgbClr val="0076BD"/>
                </a:solidFill>
              </a:rPr>
              <a:pPr/>
              <a:t>14</a:t>
            </a:fld>
            <a:endParaRPr lang="en-US" sz="4000">
              <a:solidFill>
                <a:srgbClr val="0076BD"/>
              </a:solidFill>
            </a:endParaRPr>
          </a:p>
        </p:txBody>
      </p:sp>
    </p:spTree>
    <p:extLst>
      <p:ext uri="{BB962C8B-B14F-4D97-AF65-F5344CB8AC3E}">
        <p14:creationId xmlns:p14="http://schemas.microsoft.com/office/powerpoint/2010/main" val="4059104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3DA66-3698-8975-37C8-EDBE1318C72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12FAC2F-5A2A-F19F-8C74-308362777167}"/>
              </a:ext>
            </a:extLst>
          </p:cNvPr>
          <p:cNvSpPr/>
          <p:nvPr/>
        </p:nvSpPr>
        <p:spPr>
          <a:xfrm>
            <a:off x="20128440" y="9398308"/>
            <a:ext cx="2518488" cy="2286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600" err="1"/>
              <a:t>SiPM</a:t>
            </a:r>
          </a:p>
        </p:txBody>
      </p:sp>
      <p:cxnSp>
        <p:nvCxnSpPr>
          <p:cNvPr id="9" name="Straight Arrow Connector 8">
            <a:extLst>
              <a:ext uri="{FF2B5EF4-FFF2-40B4-BE49-F238E27FC236}">
                <a16:creationId xmlns:a16="http://schemas.microsoft.com/office/drawing/2014/main" id="{2FA12186-2AAE-E540-A3DB-A946F1C8A4A2}"/>
              </a:ext>
            </a:extLst>
          </p:cNvPr>
          <p:cNvCxnSpPr/>
          <p:nvPr/>
        </p:nvCxnSpPr>
        <p:spPr>
          <a:xfrm flipH="1" flipV="1">
            <a:off x="21368258" y="6868399"/>
            <a:ext cx="31212" cy="2292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0590A1EC-90B1-85AC-761F-13ECC37102C5}"/>
              </a:ext>
            </a:extLst>
          </p:cNvPr>
          <p:cNvSpPr/>
          <p:nvPr/>
        </p:nvSpPr>
        <p:spPr>
          <a:xfrm>
            <a:off x="19905154" y="3439286"/>
            <a:ext cx="3292942" cy="3239467"/>
          </a:xfrm>
          <a:prstGeom prst="rect">
            <a:avLst/>
          </a:prstGeom>
          <a:solidFill>
            <a:srgbClr val="00B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5600"/>
              <a:t>Electronic board</a:t>
            </a:r>
          </a:p>
        </p:txBody>
      </p:sp>
      <p:sp>
        <p:nvSpPr>
          <p:cNvPr id="4" name="TextBox 3">
            <a:extLst>
              <a:ext uri="{FF2B5EF4-FFF2-40B4-BE49-F238E27FC236}">
                <a16:creationId xmlns:a16="http://schemas.microsoft.com/office/drawing/2014/main" id="{21546EDB-4F78-E4CC-9A1B-62979764AD76}"/>
              </a:ext>
            </a:extLst>
          </p:cNvPr>
          <p:cNvSpPr txBox="1"/>
          <p:nvPr/>
        </p:nvSpPr>
        <p:spPr>
          <a:xfrm>
            <a:off x="14642040" y="4318370"/>
            <a:ext cx="5486400" cy="114986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produces pulses</a:t>
            </a:r>
          </a:p>
        </p:txBody>
      </p:sp>
      <p:sp>
        <p:nvSpPr>
          <p:cNvPr id="2" name="Slide Number Placeholder 1">
            <a:extLst>
              <a:ext uri="{FF2B5EF4-FFF2-40B4-BE49-F238E27FC236}">
                <a16:creationId xmlns:a16="http://schemas.microsoft.com/office/drawing/2014/main" id="{BEF7462D-149A-69E0-DDA0-675777166997}"/>
              </a:ext>
            </a:extLst>
          </p:cNvPr>
          <p:cNvSpPr>
            <a:spLocks noGrp="1"/>
          </p:cNvSpPr>
          <p:nvPr>
            <p:ph type="sldNum" sz="quarter" idx="12"/>
          </p:nvPr>
        </p:nvSpPr>
        <p:spPr>
          <a:xfrm>
            <a:off x="22646929" y="12480004"/>
            <a:ext cx="1102334" cy="759822"/>
          </a:xfrm>
        </p:spPr>
        <p:txBody>
          <a:bodyPr/>
          <a:lstStyle/>
          <a:p>
            <a:fld id="{D57F1E4F-1CFF-5643-939E-217C01CDF565}" type="slidenum">
              <a:rPr lang="en-US" sz="4000"/>
              <a:pPr/>
              <a:t>15</a:t>
            </a:fld>
            <a:endParaRPr lang="en-US" sz="4000"/>
          </a:p>
        </p:txBody>
      </p:sp>
      <p:sp>
        <p:nvSpPr>
          <p:cNvPr id="24" name="TextBox 23">
            <a:extLst>
              <a:ext uri="{FF2B5EF4-FFF2-40B4-BE49-F238E27FC236}">
                <a16:creationId xmlns:a16="http://schemas.microsoft.com/office/drawing/2014/main" id="{113D6A3C-C129-16FC-B59B-2D0A874F3195}"/>
              </a:ext>
            </a:extLst>
          </p:cNvPr>
          <p:cNvSpPr txBox="1"/>
          <p:nvPr/>
        </p:nvSpPr>
        <p:spPr>
          <a:xfrm>
            <a:off x="15120675" y="10537402"/>
            <a:ext cx="4833698"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Scintillating light</a:t>
            </a:r>
          </a:p>
        </p:txBody>
      </p:sp>
      <p:pic>
        <p:nvPicPr>
          <p:cNvPr id="6" name="Picture 5">
            <a:extLst>
              <a:ext uri="{FF2B5EF4-FFF2-40B4-BE49-F238E27FC236}">
                <a16:creationId xmlns:a16="http://schemas.microsoft.com/office/drawing/2014/main" id="{8F78A5FB-DC36-E0E1-F4F9-D95A59BCD7F5}"/>
              </a:ext>
            </a:extLst>
          </p:cNvPr>
          <p:cNvPicPr>
            <a:picLocks noChangeAspect="1"/>
          </p:cNvPicPr>
          <p:nvPr/>
        </p:nvPicPr>
        <p:blipFill>
          <a:blip r:embed="rId3"/>
          <a:stretch>
            <a:fillRect/>
          </a:stretch>
        </p:blipFill>
        <p:spPr>
          <a:xfrm>
            <a:off x="293989" y="73765"/>
            <a:ext cx="1668458" cy="1668458"/>
          </a:xfrm>
          <a:prstGeom prst="rect">
            <a:avLst/>
          </a:prstGeom>
        </p:spPr>
      </p:pic>
      <p:pic>
        <p:nvPicPr>
          <p:cNvPr id="7" name="Graphic 6" descr="Atom">
            <a:extLst>
              <a:ext uri="{FF2B5EF4-FFF2-40B4-BE49-F238E27FC236}">
                <a16:creationId xmlns:a16="http://schemas.microsoft.com/office/drawing/2014/main" id="{A64FE942-87F2-98FF-D235-756E39B110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82692" y="8199098"/>
            <a:ext cx="2397064" cy="2397064"/>
          </a:xfrm>
          <a:prstGeom prst="rect">
            <a:avLst/>
          </a:prstGeom>
          <a:effectLst/>
        </p:spPr>
      </p:pic>
      <p:sp>
        <p:nvSpPr>
          <p:cNvPr id="8" name="Title 1">
            <a:extLst>
              <a:ext uri="{FF2B5EF4-FFF2-40B4-BE49-F238E27FC236}">
                <a16:creationId xmlns:a16="http://schemas.microsoft.com/office/drawing/2014/main" id="{344A70C3-9FFB-BFFC-9E57-5C403A661729}"/>
              </a:ext>
            </a:extLst>
          </p:cNvPr>
          <p:cNvSpPr txBox="1">
            <a:spLocks/>
          </p:cNvSpPr>
          <p:nvPr/>
        </p:nvSpPr>
        <p:spPr>
          <a:xfrm>
            <a:off x="3037299" y="357887"/>
            <a:ext cx="18327410" cy="1914874"/>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ptos Display"/>
              </a:rPr>
              <a:t>How </a:t>
            </a:r>
            <a:r>
              <a:rPr lang="en-US" sz="8800" b="1" err="1">
                <a:solidFill>
                  <a:srgbClr val="0076BD"/>
                </a:solidFill>
                <a:latin typeface="Aptos Display"/>
              </a:rPr>
              <a:t>Arktis</a:t>
            </a:r>
            <a:r>
              <a:rPr lang="en-US" sz="8800" b="1">
                <a:solidFill>
                  <a:srgbClr val="0076BD"/>
                </a:solidFill>
                <a:latin typeface="Aptos Display"/>
              </a:rPr>
              <a:t> Detects </a:t>
            </a:r>
            <a:r>
              <a:rPr lang="en-US" sz="8800" b="1" u="sng">
                <a:solidFill>
                  <a:srgbClr val="0076BD"/>
                </a:solidFill>
                <a:latin typeface="Aptos Display"/>
              </a:rPr>
              <a:t>FAST</a:t>
            </a:r>
            <a:r>
              <a:rPr lang="en-US" sz="8800" b="1">
                <a:solidFill>
                  <a:srgbClr val="0076BD"/>
                </a:solidFill>
                <a:latin typeface="Aptos Display"/>
              </a:rPr>
              <a:t> Neutrons</a:t>
            </a:r>
          </a:p>
        </p:txBody>
      </p:sp>
      <p:cxnSp>
        <p:nvCxnSpPr>
          <p:cNvPr id="11" name="Connector: Curved 10">
            <a:extLst>
              <a:ext uri="{FF2B5EF4-FFF2-40B4-BE49-F238E27FC236}">
                <a16:creationId xmlns:a16="http://schemas.microsoft.com/office/drawing/2014/main" id="{B4783DCA-8373-CB55-BC29-65F53329B211}"/>
              </a:ext>
            </a:extLst>
          </p:cNvPr>
          <p:cNvCxnSpPr>
            <a:cxnSpLocks/>
          </p:cNvCxnSpPr>
          <p:nvPr/>
        </p:nvCxnSpPr>
        <p:spPr>
          <a:xfrm>
            <a:off x="14154912" y="9397630"/>
            <a:ext cx="5577840" cy="1008242"/>
          </a:xfrm>
          <a:prstGeom prst="curvedConnector3">
            <a:avLst>
              <a:gd name="adj1" fmla="val 50000"/>
            </a:avLst>
          </a:prstGeom>
          <a:ln>
            <a:solidFill>
              <a:srgbClr val="FFFF00"/>
            </a:solidFill>
            <a:tailEnd type="triangle"/>
          </a:ln>
          <a:effectLst>
            <a:glow rad="228600">
              <a:schemeClr val="accent5">
                <a:satMod val="175000"/>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0724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D4BBB-05C3-AA5C-199B-8C0AF361AC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9AA1D99-D7B8-5B8F-40AA-838A4B5EB5E7}"/>
              </a:ext>
            </a:extLst>
          </p:cNvPr>
          <p:cNvSpPr txBox="1"/>
          <p:nvPr/>
        </p:nvSpPr>
        <p:spPr>
          <a:xfrm>
            <a:off x="2380940" y="7689951"/>
            <a:ext cx="3654400"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Thermal neutron</a:t>
            </a:r>
          </a:p>
        </p:txBody>
      </p:sp>
      <p:sp>
        <p:nvSpPr>
          <p:cNvPr id="5" name="TextBox 4">
            <a:extLst>
              <a:ext uri="{FF2B5EF4-FFF2-40B4-BE49-F238E27FC236}">
                <a16:creationId xmlns:a16="http://schemas.microsoft.com/office/drawing/2014/main" id="{2FE716DE-E798-F1DC-C1C1-E59C239338AE}"/>
              </a:ext>
            </a:extLst>
          </p:cNvPr>
          <p:cNvSpPr txBox="1"/>
          <p:nvPr/>
        </p:nvSpPr>
        <p:spPr>
          <a:xfrm>
            <a:off x="7553249" y="7787164"/>
            <a:ext cx="6782102"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Li-6 nucleus in detector</a:t>
            </a:r>
          </a:p>
        </p:txBody>
      </p:sp>
      <p:sp>
        <p:nvSpPr>
          <p:cNvPr id="23" name="Oval 22">
            <a:extLst>
              <a:ext uri="{FF2B5EF4-FFF2-40B4-BE49-F238E27FC236}">
                <a16:creationId xmlns:a16="http://schemas.microsoft.com/office/drawing/2014/main" id="{A0A3D312-E090-80B8-4236-720F9D267462}"/>
              </a:ext>
            </a:extLst>
          </p:cNvPr>
          <p:cNvSpPr/>
          <p:nvPr/>
        </p:nvSpPr>
        <p:spPr>
          <a:xfrm>
            <a:off x="3717131" y="6672107"/>
            <a:ext cx="516078" cy="554802"/>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600"/>
          </a:p>
        </p:txBody>
      </p:sp>
      <p:cxnSp>
        <p:nvCxnSpPr>
          <p:cNvPr id="24" name="Straight Arrow Connector 23">
            <a:extLst>
              <a:ext uri="{FF2B5EF4-FFF2-40B4-BE49-F238E27FC236}">
                <a16:creationId xmlns:a16="http://schemas.microsoft.com/office/drawing/2014/main" id="{5385A4D0-E377-BB12-A379-D7C2B6A89D09}"/>
              </a:ext>
            </a:extLst>
          </p:cNvPr>
          <p:cNvCxnSpPr/>
          <p:nvPr/>
        </p:nvCxnSpPr>
        <p:spPr>
          <a:xfrm flipH="1">
            <a:off x="6408336" y="2851133"/>
            <a:ext cx="2760" cy="9614254"/>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303B969-EE8F-5D8C-FC15-EF55C6D6B700}"/>
              </a:ext>
            </a:extLst>
          </p:cNvPr>
          <p:cNvSpPr txBox="1"/>
          <p:nvPr/>
        </p:nvSpPr>
        <p:spPr>
          <a:xfrm>
            <a:off x="5047938" y="12663002"/>
            <a:ext cx="3213244"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ea typeface="Calibri"/>
                <a:cs typeface="Calibri"/>
              </a:rPr>
              <a:t>Detector wall</a:t>
            </a:r>
          </a:p>
        </p:txBody>
      </p:sp>
      <p:pic>
        <p:nvPicPr>
          <p:cNvPr id="6" name="Graphic 5" descr="Atom">
            <a:extLst>
              <a:ext uri="{FF2B5EF4-FFF2-40B4-BE49-F238E27FC236}">
                <a16:creationId xmlns:a16="http://schemas.microsoft.com/office/drawing/2014/main" id="{2E42AD89-CFA6-0416-1E6C-40AABDAF20D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556518" y="5671362"/>
            <a:ext cx="2397064" cy="2397064"/>
          </a:xfrm>
          <a:prstGeom prst="rect">
            <a:avLst/>
          </a:prstGeom>
        </p:spPr>
      </p:pic>
      <p:sp>
        <p:nvSpPr>
          <p:cNvPr id="2" name="Slide Number Placeholder 1">
            <a:extLst>
              <a:ext uri="{FF2B5EF4-FFF2-40B4-BE49-F238E27FC236}">
                <a16:creationId xmlns:a16="http://schemas.microsoft.com/office/drawing/2014/main" id="{EC970100-B8F6-BFCF-5F46-607CF7AF440A}"/>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16</a:t>
            </a:fld>
            <a:endParaRPr lang="en-US" sz="4000"/>
          </a:p>
        </p:txBody>
      </p:sp>
      <p:pic>
        <p:nvPicPr>
          <p:cNvPr id="7" name="Picture 6">
            <a:extLst>
              <a:ext uri="{FF2B5EF4-FFF2-40B4-BE49-F238E27FC236}">
                <a16:creationId xmlns:a16="http://schemas.microsoft.com/office/drawing/2014/main" id="{6E19DDD1-967F-9598-75A7-4D1043FA85AC}"/>
              </a:ext>
            </a:extLst>
          </p:cNvPr>
          <p:cNvPicPr>
            <a:picLocks noChangeAspect="1"/>
          </p:cNvPicPr>
          <p:nvPr/>
        </p:nvPicPr>
        <p:blipFill>
          <a:blip r:embed="rId3"/>
          <a:stretch>
            <a:fillRect/>
          </a:stretch>
        </p:blipFill>
        <p:spPr>
          <a:xfrm>
            <a:off x="293989" y="73765"/>
            <a:ext cx="1668458" cy="1668458"/>
          </a:xfrm>
          <a:prstGeom prst="rect">
            <a:avLst/>
          </a:prstGeom>
        </p:spPr>
      </p:pic>
      <p:sp>
        <p:nvSpPr>
          <p:cNvPr id="9" name="Title 1">
            <a:extLst>
              <a:ext uri="{FF2B5EF4-FFF2-40B4-BE49-F238E27FC236}">
                <a16:creationId xmlns:a16="http://schemas.microsoft.com/office/drawing/2014/main" id="{D71A1316-63DC-858E-D69C-9C51EE807809}"/>
              </a:ext>
            </a:extLst>
          </p:cNvPr>
          <p:cNvSpPr txBox="1">
            <a:spLocks/>
          </p:cNvSpPr>
          <p:nvPr/>
        </p:nvSpPr>
        <p:spPr>
          <a:xfrm>
            <a:off x="3037299" y="357887"/>
            <a:ext cx="18327410" cy="1914874"/>
          </a:xfrm>
          <a:prstGeom prst="rect">
            <a:avLst/>
          </a:prstGeom>
        </p:spPr>
        <p:txBody>
          <a:bodyPr lIns="182880" tIns="91440" rIns="182880" bIns="9144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ptos Display"/>
              </a:rPr>
              <a:t>How </a:t>
            </a:r>
            <a:r>
              <a:rPr lang="en-US" sz="8800" b="1" err="1">
                <a:solidFill>
                  <a:srgbClr val="0076BD"/>
                </a:solidFill>
                <a:latin typeface="Aptos Display"/>
              </a:rPr>
              <a:t>Arktis</a:t>
            </a:r>
            <a:r>
              <a:rPr lang="en-US" sz="8800" b="1">
                <a:solidFill>
                  <a:srgbClr val="0076BD"/>
                </a:solidFill>
                <a:latin typeface="Aptos Display"/>
              </a:rPr>
              <a:t> Detects </a:t>
            </a:r>
            <a:r>
              <a:rPr lang="en-US" sz="8800" b="1" u="sng">
                <a:solidFill>
                  <a:srgbClr val="0076BD"/>
                </a:solidFill>
                <a:latin typeface="Aptos Display"/>
              </a:rPr>
              <a:t>THERMAL</a:t>
            </a:r>
            <a:r>
              <a:rPr lang="en-US" sz="8800" b="1">
                <a:solidFill>
                  <a:srgbClr val="0076BD"/>
                </a:solidFill>
                <a:latin typeface="Aptos Display"/>
              </a:rPr>
              <a:t> Neutrons</a:t>
            </a:r>
          </a:p>
        </p:txBody>
      </p:sp>
      <p:sp>
        <p:nvSpPr>
          <p:cNvPr id="8" name="Slide Number Placeholder 1">
            <a:extLst>
              <a:ext uri="{FF2B5EF4-FFF2-40B4-BE49-F238E27FC236}">
                <a16:creationId xmlns:a16="http://schemas.microsoft.com/office/drawing/2014/main" id="{B53E5F58-81EB-133F-3862-20418CADA5FC}"/>
              </a:ext>
            </a:extLst>
          </p:cNvPr>
          <p:cNvSpPr txBox="1">
            <a:spLocks/>
          </p:cNvSpPr>
          <p:nvPr/>
        </p:nvSpPr>
        <p:spPr>
          <a:xfrm>
            <a:off x="22485095" y="12216383"/>
            <a:ext cx="977266" cy="84137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86CB4B4D-7CA3-9044-876B-883B54F8677D}" type="slidenum">
              <a:rPr lang="en-US" sz="4000" smtClean="0">
                <a:solidFill>
                  <a:srgbClr val="0076BD"/>
                </a:solidFill>
              </a:rPr>
              <a:pPr/>
              <a:t>16</a:t>
            </a:fld>
            <a:endParaRPr lang="en-US" sz="4000">
              <a:solidFill>
                <a:srgbClr val="0076BD"/>
              </a:solidFill>
            </a:endParaRPr>
          </a:p>
        </p:txBody>
      </p:sp>
    </p:spTree>
    <p:extLst>
      <p:ext uri="{BB962C8B-B14F-4D97-AF65-F5344CB8AC3E}">
        <p14:creationId xmlns:p14="http://schemas.microsoft.com/office/powerpoint/2010/main" val="734260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26FD7-3679-3493-6032-4D3D051CC6F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175DF0E-0512-9E21-CFBC-10A666BF7DC1}"/>
              </a:ext>
            </a:extLst>
          </p:cNvPr>
          <p:cNvSpPr txBox="1"/>
          <p:nvPr/>
        </p:nvSpPr>
        <p:spPr>
          <a:xfrm>
            <a:off x="6374387" y="4328860"/>
            <a:ext cx="4717190"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Thermal neutron</a:t>
            </a:r>
          </a:p>
        </p:txBody>
      </p:sp>
      <p:sp>
        <p:nvSpPr>
          <p:cNvPr id="14" name="Explosion: 8 Points 13">
            <a:extLst>
              <a:ext uri="{FF2B5EF4-FFF2-40B4-BE49-F238E27FC236}">
                <a16:creationId xmlns:a16="http://schemas.microsoft.com/office/drawing/2014/main" id="{28D1692D-0ADA-6B25-16EF-162E60011186}"/>
              </a:ext>
            </a:extLst>
          </p:cNvPr>
          <p:cNvSpPr/>
          <p:nvPr/>
        </p:nvSpPr>
        <p:spPr>
          <a:xfrm>
            <a:off x="7986520" y="6512856"/>
            <a:ext cx="1454532" cy="1132096"/>
          </a:xfrm>
          <a:prstGeom prst="irregularSeal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600"/>
          </a:p>
        </p:txBody>
      </p:sp>
      <p:sp>
        <p:nvSpPr>
          <p:cNvPr id="2" name="Oval 1">
            <a:extLst>
              <a:ext uri="{FF2B5EF4-FFF2-40B4-BE49-F238E27FC236}">
                <a16:creationId xmlns:a16="http://schemas.microsoft.com/office/drawing/2014/main" id="{FBCBE2BE-0C34-9182-6B91-0243FCBD5032}"/>
              </a:ext>
            </a:extLst>
          </p:cNvPr>
          <p:cNvSpPr/>
          <p:nvPr/>
        </p:nvSpPr>
        <p:spPr>
          <a:xfrm>
            <a:off x="7746689" y="6672105"/>
            <a:ext cx="516078" cy="554802"/>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600"/>
          </a:p>
        </p:txBody>
      </p:sp>
      <p:cxnSp>
        <p:nvCxnSpPr>
          <p:cNvPr id="4" name="Straight Arrow Connector 3">
            <a:extLst>
              <a:ext uri="{FF2B5EF4-FFF2-40B4-BE49-F238E27FC236}">
                <a16:creationId xmlns:a16="http://schemas.microsoft.com/office/drawing/2014/main" id="{54FBF1FE-A8A3-7B5A-8348-AE7E9BAE11C2}"/>
              </a:ext>
            </a:extLst>
          </p:cNvPr>
          <p:cNvCxnSpPr/>
          <p:nvPr/>
        </p:nvCxnSpPr>
        <p:spPr>
          <a:xfrm flipH="1">
            <a:off x="6408336" y="2851133"/>
            <a:ext cx="2760" cy="9614254"/>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B8C110-F713-33D6-A3E1-1965DEF1A2C9}"/>
              </a:ext>
            </a:extLst>
          </p:cNvPr>
          <p:cNvSpPr txBox="1"/>
          <p:nvPr/>
        </p:nvSpPr>
        <p:spPr>
          <a:xfrm>
            <a:off x="5047938" y="12663002"/>
            <a:ext cx="3213244"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ea typeface="Calibri"/>
                <a:cs typeface="Calibri"/>
              </a:rPr>
              <a:t>Detector wall</a:t>
            </a:r>
          </a:p>
        </p:txBody>
      </p:sp>
      <p:pic>
        <p:nvPicPr>
          <p:cNvPr id="13" name="Graphic 12" descr="Atom">
            <a:extLst>
              <a:ext uri="{FF2B5EF4-FFF2-40B4-BE49-F238E27FC236}">
                <a16:creationId xmlns:a16="http://schemas.microsoft.com/office/drawing/2014/main" id="{486A8911-4ACB-0855-5039-794EA767F9D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732982" y="5747560"/>
            <a:ext cx="2397064" cy="2397064"/>
          </a:xfrm>
          <a:prstGeom prst="rect">
            <a:avLst/>
          </a:prstGeom>
        </p:spPr>
      </p:pic>
      <p:sp>
        <p:nvSpPr>
          <p:cNvPr id="18" name="TextBox 17">
            <a:extLst>
              <a:ext uri="{FF2B5EF4-FFF2-40B4-BE49-F238E27FC236}">
                <a16:creationId xmlns:a16="http://schemas.microsoft.com/office/drawing/2014/main" id="{6AC2C06C-CBF6-5DBD-624A-25340BBF9DED}"/>
              </a:ext>
            </a:extLst>
          </p:cNvPr>
          <p:cNvSpPr txBox="1"/>
          <p:nvPr/>
        </p:nvSpPr>
        <p:spPr>
          <a:xfrm>
            <a:off x="7553249" y="7787164"/>
            <a:ext cx="6782102"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Li-6 nucleus in detector</a:t>
            </a:r>
          </a:p>
        </p:txBody>
      </p:sp>
      <p:sp>
        <p:nvSpPr>
          <p:cNvPr id="3" name="Slide Number Placeholder 2">
            <a:extLst>
              <a:ext uri="{FF2B5EF4-FFF2-40B4-BE49-F238E27FC236}">
                <a16:creationId xmlns:a16="http://schemas.microsoft.com/office/drawing/2014/main" id="{538B45CB-D64E-22C0-9B8E-D8AEA87BFFB1}"/>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17</a:t>
            </a:fld>
            <a:endParaRPr lang="en-US" sz="4000"/>
          </a:p>
        </p:txBody>
      </p:sp>
      <p:pic>
        <p:nvPicPr>
          <p:cNvPr id="6" name="Picture 5">
            <a:extLst>
              <a:ext uri="{FF2B5EF4-FFF2-40B4-BE49-F238E27FC236}">
                <a16:creationId xmlns:a16="http://schemas.microsoft.com/office/drawing/2014/main" id="{826E9897-755C-847C-5798-BDF168592A25}"/>
              </a:ext>
            </a:extLst>
          </p:cNvPr>
          <p:cNvPicPr>
            <a:picLocks noChangeAspect="1"/>
          </p:cNvPicPr>
          <p:nvPr/>
        </p:nvPicPr>
        <p:blipFill>
          <a:blip r:embed="rId3"/>
          <a:stretch>
            <a:fillRect/>
          </a:stretch>
        </p:blipFill>
        <p:spPr>
          <a:xfrm>
            <a:off x="293989" y="73765"/>
            <a:ext cx="1668458" cy="1668458"/>
          </a:xfrm>
          <a:prstGeom prst="rect">
            <a:avLst/>
          </a:prstGeom>
        </p:spPr>
      </p:pic>
      <p:sp>
        <p:nvSpPr>
          <p:cNvPr id="7" name="Title 1">
            <a:extLst>
              <a:ext uri="{FF2B5EF4-FFF2-40B4-BE49-F238E27FC236}">
                <a16:creationId xmlns:a16="http://schemas.microsoft.com/office/drawing/2014/main" id="{DEB880D8-AFBE-EB13-F608-9AC3864BDC3D}"/>
              </a:ext>
            </a:extLst>
          </p:cNvPr>
          <p:cNvSpPr txBox="1">
            <a:spLocks/>
          </p:cNvSpPr>
          <p:nvPr/>
        </p:nvSpPr>
        <p:spPr>
          <a:xfrm>
            <a:off x="3037299" y="357887"/>
            <a:ext cx="18327410" cy="1914874"/>
          </a:xfrm>
          <a:prstGeom prst="rect">
            <a:avLst/>
          </a:prstGeom>
        </p:spPr>
        <p:txBody>
          <a:bodyPr lIns="182880" tIns="91440" rIns="182880" bIns="9144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ptos Display"/>
              </a:rPr>
              <a:t>How </a:t>
            </a:r>
            <a:r>
              <a:rPr lang="en-US" sz="8800" b="1" err="1">
                <a:solidFill>
                  <a:srgbClr val="0076BD"/>
                </a:solidFill>
                <a:latin typeface="Aptos Display"/>
              </a:rPr>
              <a:t>Arktis</a:t>
            </a:r>
            <a:r>
              <a:rPr lang="en-US" sz="8800" b="1">
                <a:solidFill>
                  <a:srgbClr val="0076BD"/>
                </a:solidFill>
                <a:latin typeface="Aptos Display"/>
              </a:rPr>
              <a:t> Detects </a:t>
            </a:r>
            <a:r>
              <a:rPr lang="en-US" sz="8800" b="1" u="sng">
                <a:solidFill>
                  <a:srgbClr val="0076BD"/>
                </a:solidFill>
                <a:latin typeface="Aptos Display"/>
              </a:rPr>
              <a:t>THERMAL</a:t>
            </a:r>
            <a:r>
              <a:rPr lang="en-US" sz="8800" b="1">
                <a:solidFill>
                  <a:srgbClr val="0076BD"/>
                </a:solidFill>
                <a:latin typeface="Aptos Display"/>
              </a:rPr>
              <a:t> Neutrons</a:t>
            </a:r>
          </a:p>
        </p:txBody>
      </p:sp>
      <p:sp>
        <p:nvSpPr>
          <p:cNvPr id="9" name="Slide Number Placeholder 1">
            <a:extLst>
              <a:ext uri="{FF2B5EF4-FFF2-40B4-BE49-F238E27FC236}">
                <a16:creationId xmlns:a16="http://schemas.microsoft.com/office/drawing/2014/main" id="{63ADB03C-7F2F-53C0-EED4-E8774F3396F4}"/>
              </a:ext>
            </a:extLst>
          </p:cNvPr>
          <p:cNvSpPr txBox="1">
            <a:spLocks/>
          </p:cNvSpPr>
          <p:nvPr/>
        </p:nvSpPr>
        <p:spPr>
          <a:xfrm>
            <a:off x="22485095" y="12216383"/>
            <a:ext cx="977266" cy="84137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86CB4B4D-7CA3-9044-876B-883B54F8677D}" type="slidenum">
              <a:rPr lang="en-US" sz="4000" smtClean="0">
                <a:solidFill>
                  <a:srgbClr val="0076BD"/>
                </a:solidFill>
              </a:rPr>
              <a:pPr/>
              <a:t>17</a:t>
            </a:fld>
            <a:endParaRPr lang="en-US" sz="4000">
              <a:solidFill>
                <a:srgbClr val="0076BD"/>
              </a:solidFill>
            </a:endParaRPr>
          </a:p>
        </p:txBody>
      </p:sp>
    </p:spTree>
    <p:extLst>
      <p:ext uri="{BB962C8B-B14F-4D97-AF65-F5344CB8AC3E}">
        <p14:creationId xmlns:p14="http://schemas.microsoft.com/office/powerpoint/2010/main" val="1300840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81535-0F70-7167-90A1-51D99127DC15}"/>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EC830C14-27C7-2B74-87D2-3430F8551BEB}"/>
              </a:ext>
            </a:extLst>
          </p:cNvPr>
          <p:cNvSpPr txBox="1"/>
          <p:nvPr/>
        </p:nvSpPr>
        <p:spPr>
          <a:xfrm rot="19200000">
            <a:off x="10409476" y="3979944"/>
            <a:ext cx="6919616" cy="114986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t>----------&gt;</a:t>
            </a:r>
          </a:p>
        </p:txBody>
      </p:sp>
      <p:sp>
        <p:nvSpPr>
          <p:cNvPr id="21" name="TextBox 20">
            <a:extLst>
              <a:ext uri="{FF2B5EF4-FFF2-40B4-BE49-F238E27FC236}">
                <a16:creationId xmlns:a16="http://schemas.microsoft.com/office/drawing/2014/main" id="{43C43453-A6F2-690F-AB46-9BB0C03BEF9B}"/>
              </a:ext>
            </a:extLst>
          </p:cNvPr>
          <p:cNvSpPr txBox="1"/>
          <p:nvPr/>
        </p:nvSpPr>
        <p:spPr>
          <a:xfrm>
            <a:off x="11553103" y="11434111"/>
            <a:ext cx="5759930"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High-energy alpha particle</a:t>
            </a:r>
          </a:p>
        </p:txBody>
      </p:sp>
      <p:sp>
        <p:nvSpPr>
          <p:cNvPr id="11" name="TextBox 10">
            <a:extLst>
              <a:ext uri="{FF2B5EF4-FFF2-40B4-BE49-F238E27FC236}">
                <a16:creationId xmlns:a16="http://schemas.microsoft.com/office/drawing/2014/main" id="{5C5A1C03-C063-CBE7-7769-58523B83099F}"/>
              </a:ext>
            </a:extLst>
          </p:cNvPr>
          <p:cNvSpPr txBox="1"/>
          <p:nvPr/>
        </p:nvSpPr>
        <p:spPr>
          <a:xfrm rot="3240000">
            <a:off x="9850032" y="9304298"/>
            <a:ext cx="6919616" cy="114986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t>---------------&gt;</a:t>
            </a:r>
          </a:p>
        </p:txBody>
      </p:sp>
      <p:sp>
        <p:nvSpPr>
          <p:cNvPr id="18" name="TextBox 17">
            <a:extLst>
              <a:ext uri="{FF2B5EF4-FFF2-40B4-BE49-F238E27FC236}">
                <a16:creationId xmlns:a16="http://schemas.microsoft.com/office/drawing/2014/main" id="{016ABE80-69CF-0835-E616-3B1F0366471A}"/>
              </a:ext>
            </a:extLst>
          </p:cNvPr>
          <p:cNvSpPr txBox="1"/>
          <p:nvPr/>
        </p:nvSpPr>
        <p:spPr>
          <a:xfrm>
            <a:off x="12188089" y="6079279"/>
            <a:ext cx="6782102" cy="114986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Triton nucleus</a:t>
            </a:r>
          </a:p>
        </p:txBody>
      </p:sp>
      <p:cxnSp>
        <p:nvCxnSpPr>
          <p:cNvPr id="29" name="Straight Arrow Connector 28">
            <a:extLst>
              <a:ext uri="{FF2B5EF4-FFF2-40B4-BE49-F238E27FC236}">
                <a16:creationId xmlns:a16="http://schemas.microsoft.com/office/drawing/2014/main" id="{B214827E-AF8F-CF13-D186-73E7D9B7DEFE}"/>
              </a:ext>
            </a:extLst>
          </p:cNvPr>
          <p:cNvCxnSpPr/>
          <p:nvPr/>
        </p:nvCxnSpPr>
        <p:spPr>
          <a:xfrm flipH="1">
            <a:off x="6408336" y="2851133"/>
            <a:ext cx="2760" cy="9614254"/>
          </a:xfrm>
          <a:prstGeom prst="straightConnector1">
            <a:avLst/>
          </a:prstGeom>
          <a:ln w="57150">
            <a:solidFill>
              <a:schemeClr val="accent5">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E0DC5C1-4D24-FA76-C4D4-2EAD6978C267}"/>
              </a:ext>
            </a:extLst>
          </p:cNvPr>
          <p:cNvSpPr txBox="1"/>
          <p:nvPr/>
        </p:nvSpPr>
        <p:spPr>
          <a:xfrm>
            <a:off x="5047938" y="12663002"/>
            <a:ext cx="3213244"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ea typeface="Calibri"/>
                <a:cs typeface="Calibri"/>
              </a:rPr>
              <a:t>Detector wall</a:t>
            </a:r>
          </a:p>
        </p:txBody>
      </p:sp>
      <p:pic>
        <p:nvPicPr>
          <p:cNvPr id="8" name="Graphic 7" descr="Atom">
            <a:extLst>
              <a:ext uri="{FF2B5EF4-FFF2-40B4-BE49-F238E27FC236}">
                <a16:creationId xmlns:a16="http://schemas.microsoft.com/office/drawing/2014/main" id="{A56F3267-05AB-EDA6-3B7A-94CA6E44D99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3360418" y="3805405"/>
            <a:ext cx="2397064" cy="2397064"/>
          </a:xfrm>
          <a:prstGeom prst="rect">
            <a:avLst/>
          </a:prstGeom>
        </p:spPr>
      </p:pic>
      <p:sp>
        <p:nvSpPr>
          <p:cNvPr id="2" name="Slide Number Placeholder 1">
            <a:extLst>
              <a:ext uri="{FF2B5EF4-FFF2-40B4-BE49-F238E27FC236}">
                <a16:creationId xmlns:a16="http://schemas.microsoft.com/office/drawing/2014/main" id="{DB6A86E8-B4F1-BF20-C959-E564868ADEB1}"/>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18</a:t>
            </a:fld>
            <a:endParaRPr lang="en-US" sz="4000"/>
          </a:p>
        </p:txBody>
      </p:sp>
      <p:pic>
        <p:nvPicPr>
          <p:cNvPr id="4" name="Picture 3">
            <a:extLst>
              <a:ext uri="{FF2B5EF4-FFF2-40B4-BE49-F238E27FC236}">
                <a16:creationId xmlns:a16="http://schemas.microsoft.com/office/drawing/2014/main" id="{C8747153-E02A-DC2B-11E7-8521D4DD72CF}"/>
              </a:ext>
            </a:extLst>
          </p:cNvPr>
          <p:cNvPicPr>
            <a:picLocks noChangeAspect="1"/>
          </p:cNvPicPr>
          <p:nvPr/>
        </p:nvPicPr>
        <p:blipFill>
          <a:blip r:embed="rId3"/>
          <a:stretch>
            <a:fillRect/>
          </a:stretch>
        </p:blipFill>
        <p:spPr>
          <a:xfrm>
            <a:off x="293989" y="73765"/>
            <a:ext cx="1668458" cy="1668458"/>
          </a:xfrm>
          <a:prstGeom prst="rect">
            <a:avLst/>
          </a:prstGeom>
        </p:spPr>
      </p:pic>
      <p:pic>
        <p:nvPicPr>
          <p:cNvPr id="5" name="Graphic 4" descr="Atom">
            <a:extLst>
              <a:ext uri="{FF2B5EF4-FFF2-40B4-BE49-F238E27FC236}">
                <a16:creationId xmlns:a16="http://schemas.microsoft.com/office/drawing/2014/main" id="{EB267C98-F26F-6924-B7C6-592CF118AD1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09840" y="9037047"/>
            <a:ext cx="2397064" cy="2397064"/>
          </a:xfrm>
          <a:prstGeom prst="rect">
            <a:avLst/>
          </a:prstGeom>
          <a:effectLst>
            <a:glow rad="228600">
              <a:schemeClr val="accent5">
                <a:satMod val="175000"/>
                <a:alpha val="40000"/>
              </a:schemeClr>
            </a:glow>
          </a:effectLst>
        </p:spPr>
      </p:pic>
      <p:sp>
        <p:nvSpPr>
          <p:cNvPr id="6" name="Title 1">
            <a:extLst>
              <a:ext uri="{FF2B5EF4-FFF2-40B4-BE49-F238E27FC236}">
                <a16:creationId xmlns:a16="http://schemas.microsoft.com/office/drawing/2014/main" id="{E41AAEF0-29F4-84DA-3018-70AAF5D6E23C}"/>
              </a:ext>
            </a:extLst>
          </p:cNvPr>
          <p:cNvSpPr txBox="1">
            <a:spLocks/>
          </p:cNvSpPr>
          <p:nvPr/>
        </p:nvSpPr>
        <p:spPr>
          <a:xfrm>
            <a:off x="3037299" y="357887"/>
            <a:ext cx="18327410" cy="1914874"/>
          </a:xfrm>
          <a:prstGeom prst="rect">
            <a:avLst/>
          </a:prstGeom>
        </p:spPr>
        <p:txBody>
          <a:bodyPr lIns="182880" tIns="91440" rIns="182880" bIns="9144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ptos Display"/>
              </a:rPr>
              <a:t>How </a:t>
            </a:r>
            <a:r>
              <a:rPr lang="en-US" sz="8800" b="1" err="1">
                <a:solidFill>
                  <a:srgbClr val="0076BD"/>
                </a:solidFill>
                <a:latin typeface="Aptos Display"/>
              </a:rPr>
              <a:t>Arktis</a:t>
            </a:r>
            <a:r>
              <a:rPr lang="en-US" sz="8800" b="1">
                <a:solidFill>
                  <a:srgbClr val="0076BD"/>
                </a:solidFill>
                <a:latin typeface="Aptos Display"/>
              </a:rPr>
              <a:t> Detects </a:t>
            </a:r>
            <a:r>
              <a:rPr lang="en-US" sz="8800" b="1" u="sng">
                <a:solidFill>
                  <a:srgbClr val="0076BD"/>
                </a:solidFill>
                <a:latin typeface="Aptos Display"/>
              </a:rPr>
              <a:t>THERMAL</a:t>
            </a:r>
            <a:r>
              <a:rPr lang="en-US" sz="8800" b="1">
                <a:solidFill>
                  <a:srgbClr val="0076BD"/>
                </a:solidFill>
                <a:latin typeface="Aptos Display"/>
              </a:rPr>
              <a:t> Neutrons</a:t>
            </a:r>
          </a:p>
        </p:txBody>
      </p:sp>
      <p:sp>
        <p:nvSpPr>
          <p:cNvPr id="7" name="Slide Number Placeholder 1">
            <a:extLst>
              <a:ext uri="{FF2B5EF4-FFF2-40B4-BE49-F238E27FC236}">
                <a16:creationId xmlns:a16="http://schemas.microsoft.com/office/drawing/2014/main" id="{55B016E7-8A33-08A9-9B64-A51D4E72EE29}"/>
              </a:ext>
            </a:extLst>
          </p:cNvPr>
          <p:cNvSpPr txBox="1">
            <a:spLocks/>
          </p:cNvSpPr>
          <p:nvPr/>
        </p:nvSpPr>
        <p:spPr>
          <a:xfrm>
            <a:off x="22485095" y="12216383"/>
            <a:ext cx="977266" cy="84137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86CB4B4D-7CA3-9044-876B-883B54F8677D}" type="slidenum">
              <a:rPr lang="en-US" sz="4000" smtClean="0">
                <a:solidFill>
                  <a:srgbClr val="0076BD"/>
                </a:solidFill>
              </a:rPr>
              <a:pPr/>
              <a:t>18</a:t>
            </a:fld>
            <a:endParaRPr lang="en-US" sz="4000">
              <a:solidFill>
                <a:srgbClr val="0076BD"/>
              </a:solidFill>
            </a:endParaRPr>
          </a:p>
        </p:txBody>
      </p:sp>
    </p:spTree>
    <p:extLst>
      <p:ext uri="{BB962C8B-B14F-4D97-AF65-F5344CB8AC3E}">
        <p14:creationId xmlns:p14="http://schemas.microsoft.com/office/powerpoint/2010/main" val="3001111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8234B-ED9D-0A67-6943-243E910C8B44}"/>
            </a:ext>
          </a:extLst>
        </p:cNvPr>
        <p:cNvGrpSpPr/>
        <p:nvPr/>
      </p:nvGrpSpPr>
      <p:grpSpPr>
        <a:xfrm>
          <a:off x="0" y="0"/>
          <a:ext cx="0" cy="0"/>
          <a:chOff x="0" y="0"/>
          <a:chExt cx="0" cy="0"/>
        </a:xfrm>
      </p:grpSpPr>
      <p:cxnSp>
        <p:nvCxnSpPr>
          <p:cNvPr id="6" name="Connector: Curved 5">
            <a:extLst>
              <a:ext uri="{FF2B5EF4-FFF2-40B4-BE49-F238E27FC236}">
                <a16:creationId xmlns:a16="http://schemas.microsoft.com/office/drawing/2014/main" id="{E0957049-4B88-238E-E7E0-265B8FB8DAEC}"/>
              </a:ext>
            </a:extLst>
          </p:cNvPr>
          <p:cNvCxnSpPr>
            <a:cxnSpLocks/>
          </p:cNvCxnSpPr>
          <p:nvPr/>
        </p:nvCxnSpPr>
        <p:spPr>
          <a:xfrm flipV="1">
            <a:off x="16116888" y="10096921"/>
            <a:ext cx="4323762" cy="521439"/>
          </a:xfrm>
          <a:prstGeom prst="curvedConnector3">
            <a:avLst/>
          </a:prstGeom>
          <a:ln>
            <a:solidFill>
              <a:srgbClr val="FFFF00"/>
            </a:solidFill>
            <a:tailEnd type="triangle"/>
          </a:ln>
          <a:effectLst>
            <a:glow rad="228600">
              <a:schemeClr val="accent5">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29C1008-2D70-983D-462B-0DB0F429573A}"/>
              </a:ext>
            </a:extLst>
          </p:cNvPr>
          <p:cNvSpPr txBox="1"/>
          <p:nvPr/>
        </p:nvSpPr>
        <p:spPr>
          <a:xfrm>
            <a:off x="16308336" y="8051583"/>
            <a:ext cx="4081070"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Scintillating light</a:t>
            </a:r>
          </a:p>
        </p:txBody>
      </p:sp>
      <p:sp>
        <p:nvSpPr>
          <p:cNvPr id="24" name="TextBox 23">
            <a:extLst>
              <a:ext uri="{FF2B5EF4-FFF2-40B4-BE49-F238E27FC236}">
                <a16:creationId xmlns:a16="http://schemas.microsoft.com/office/drawing/2014/main" id="{56AE5816-ED0C-9D0F-FE37-1091B6B579E7}"/>
              </a:ext>
            </a:extLst>
          </p:cNvPr>
          <p:cNvSpPr txBox="1"/>
          <p:nvPr/>
        </p:nvSpPr>
        <p:spPr>
          <a:xfrm>
            <a:off x="14954250" y="3975100"/>
            <a:ext cx="5486400" cy="114986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produces pulses</a:t>
            </a:r>
          </a:p>
        </p:txBody>
      </p:sp>
      <p:sp>
        <p:nvSpPr>
          <p:cNvPr id="2" name="Slide Number Placeholder 1">
            <a:extLst>
              <a:ext uri="{FF2B5EF4-FFF2-40B4-BE49-F238E27FC236}">
                <a16:creationId xmlns:a16="http://schemas.microsoft.com/office/drawing/2014/main" id="{2AE9D6AB-010C-67D6-2102-66C8E31F7FAE}"/>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19</a:t>
            </a:fld>
            <a:endParaRPr lang="en-US" sz="4000"/>
          </a:p>
        </p:txBody>
      </p:sp>
      <p:pic>
        <p:nvPicPr>
          <p:cNvPr id="4" name="Picture 3">
            <a:extLst>
              <a:ext uri="{FF2B5EF4-FFF2-40B4-BE49-F238E27FC236}">
                <a16:creationId xmlns:a16="http://schemas.microsoft.com/office/drawing/2014/main" id="{BD01663F-112E-02C7-8737-AC7AC587948F}"/>
              </a:ext>
            </a:extLst>
          </p:cNvPr>
          <p:cNvPicPr>
            <a:picLocks noChangeAspect="1"/>
          </p:cNvPicPr>
          <p:nvPr/>
        </p:nvPicPr>
        <p:blipFill>
          <a:blip r:embed="rId2"/>
          <a:stretch>
            <a:fillRect/>
          </a:stretch>
        </p:blipFill>
        <p:spPr>
          <a:xfrm>
            <a:off x="293989" y="73765"/>
            <a:ext cx="1668458" cy="1668458"/>
          </a:xfrm>
          <a:prstGeom prst="rect">
            <a:avLst/>
          </a:prstGeom>
        </p:spPr>
      </p:pic>
      <p:sp>
        <p:nvSpPr>
          <p:cNvPr id="5" name="TextBox 4">
            <a:extLst>
              <a:ext uri="{FF2B5EF4-FFF2-40B4-BE49-F238E27FC236}">
                <a16:creationId xmlns:a16="http://schemas.microsoft.com/office/drawing/2014/main" id="{E7D7B573-AA8D-B5C4-90D7-6992BCD6BE8E}"/>
              </a:ext>
            </a:extLst>
          </p:cNvPr>
          <p:cNvSpPr txBox="1"/>
          <p:nvPr/>
        </p:nvSpPr>
        <p:spPr>
          <a:xfrm>
            <a:off x="11553103" y="11434111"/>
            <a:ext cx="5759930"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solidFill>
                  <a:schemeClr val="tx2"/>
                </a:solidFill>
              </a:rPr>
              <a:t>High-energy alpha particle</a:t>
            </a:r>
          </a:p>
        </p:txBody>
      </p:sp>
      <p:pic>
        <p:nvPicPr>
          <p:cNvPr id="8" name="Graphic 7" descr="Atom">
            <a:extLst>
              <a:ext uri="{FF2B5EF4-FFF2-40B4-BE49-F238E27FC236}">
                <a16:creationId xmlns:a16="http://schemas.microsoft.com/office/drawing/2014/main" id="{A97AED7E-C38B-F509-B1BD-A58ADF1D1F9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09840" y="9037047"/>
            <a:ext cx="2397064" cy="2397064"/>
          </a:xfrm>
          <a:prstGeom prst="rect">
            <a:avLst/>
          </a:prstGeom>
          <a:effectLst/>
        </p:spPr>
      </p:pic>
      <p:sp>
        <p:nvSpPr>
          <p:cNvPr id="9" name="Rectangle 8">
            <a:extLst>
              <a:ext uri="{FF2B5EF4-FFF2-40B4-BE49-F238E27FC236}">
                <a16:creationId xmlns:a16="http://schemas.microsoft.com/office/drawing/2014/main" id="{C1F0124D-3FCE-0EC3-48A0-C121074CE1D1}"/>
              </a:ext>
            </a:extLst>
          </p:cNvPr>
          <p:cNvSpPr/>
          <p:nvPr/>
        </p:nvSpPr>
        <p:spPr>
          <a:xfrm>
            <a:off x="20990839" y="9147207"/>
            <a:ext cx="2518488" cy="2286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600" err="1"/>
              <a:t>SiPM</a:t>
            </a:r>
          </a:p>
        </p:txBody>
      </p:sp>
      <p:cxnSp>
        <p:nvCxnSpPr>
          <p:cNvPr id="11" name="Straight Arrow Connector 10">
            <a:extLst>
              <a:ext uri="{FF2B5EF4-FFF2-40B4-BE49-F238E27FC236}">
                <a16:creationId xmlns:a16="http://schemas.microsoft.com/office/drawing/2014/main" id="{0D3E4D51-720E-E0C2-7ECA-8733B6791D9F}"/>
              </a:ext>
            </a:extLst>
          </p:cNvPr>
          <p:cNvCxnSpPr/>
          <p:nvPr/>
        </p:nvCxnSpPr>
        <p:spPr>
          <a:xfrm flipH="1" flipV="1">
            <a:off x="22230657" y="6617298"/>
            <a:ext cx="31212" cy="2292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E07B7B0-CBCA-1209-83DE-1D5184054480}"/>
              </a:ext>
            </a:extLst>
          </p:cNvPr>
          <p:cNvSpPr/>
          <p:nvPr/>
        </p:nvSpPr>
        <p:spPr>
          <a:xfrm>
            <a:off x="20767553" y="3188185"/>
            <a:ext cx="3292942" cy="3239467"/>
          </a:xfrm>
          <a:prstGeom prst="rect">
            <a:avLst/>
          </a:prstGeom>
          <a:solidFill>
            <a:srgbClr val="00B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5600"/>
              <a:t>Electronic board</a:t>
            </a:r>
          </a:p>
        </p:txBody>
      </p:sp>
      <p:sp>
        <p:nvSpPr>
          <p:cNvPr id="14" name="Title 1">
            <a:extLst>
              <a:ext uri="{FF2B5EF4-FFF2-40B4-BE49-F238E27FC236}">
                <a16:creationId xmlns:a16="http://schemas.microsoft.com/office/drawing/2014/main" id="{7378E6D5-5DD1-663C-B42C-6EC9F874BB3F}"/>
              </a:ext>
            </a:extLst>
          </p:cNvPr>
          <p:cNvSpPr txBox="1">
            <a:spLocks/>
          </p:cNvSpPr>
          <p:nvPr/>
        </p:nvSpPr>
        <p:spPr>
          <a:xfrm>
            <a:off x="3037299" y="357887"/>
            <a:ext cx="18327410" cy="1914874"/>
          </a:xfrm>
          <a:prstGeom prst="rect">
            <a:avLst/>
          </a:prstGeom>
        </p:spPr>
        <p:txBody>
          <a:bodyPr lIns="182880" tIns="91440" rIns="182880" bIns="9144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ptos Display"/>
              </a:rPr>
              <a:t>How </a:t>
            </a:r>
            <a:r>
              <a:rPr lang="en-US" sz="8800" b="1" err="1">
                <a:solidFill>
                  <a:srgbClr val="0076BD"/>
                </a:solidFill>
                <a:latin typeface="Aptos Display"/>
              </a:rPr>
              <a:t>Arktis</a:t>
            </a:r>
            <a:r>
              <a:rPr lang="en-US" sz="8800" b="1">
                <a:solidFill>
                  <a:srgbClr val="0076BD"/>
                </a:solidFill>
                <a:latin typeface="Aptos Display"/>
              </a:rPr>
              <a:t> Detects </a:t>
            </a:r>
            <a:r>
              <a:rPr lang="en-US" sz="8800" b="1" u="sng">
                <a:solidFill>
                  <a:srgbClr val="0076BD"/>
                </a:solidFill>
                <a:latin typeface="Aptos Display"/>
              </a:rPr>
              <a:t>THERMAL</a:t>
            </a:r>
            <a:r>
              <a:rPr lang="en-US" sz="8800" b="1">
                <a:solidFill>
                  <a:srgbClr val="0076BD"/>
                </a:solidFill>
                <a:latin typeface="Aptos Display"/>
              </a:rPr>
              <a:t> Neutrons</a:t>
            </a:r>
          </a:p>
        </p:txBody>
      </p:sp>
      <p:sp>
        <p:nvSpPr>
          <p:cNvPr id="7" name="Slide Number Placeholder 1">
            <a:extLst>
              <a:ext uri="{FF2B5EF4-FFF2-40B4-BE49-F238E27FC236}">
                <a16:creationId xmlns:a16="http://schemas.microsoft.com/office/drawing/2014/main" id="{878DA6BA-4038-A1A6-D674-78FDDFE5BF6F}"/>
              </a:ext>
            </a:extLst>
          </p:cNvPr>
          <p:cNvSpPr txBox="1">
            <a:spLocks/>
          </p:cNvSpPr>
          <p:nvPr/>
        </p:nvSpPr>
        <p:spPr>
          <a:xfrm>
            <a:off x="22485095" y="12216383"/>
            <a:ext cx="977266" cy="84137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86CB4B4D-7CA3-9044-876B-883B54F8677D}" type="slidenum">
              <a:rPr lang="en-US" sz="4000" smtClean="0">
                <a:solidFill>
                  <a:srgbClr val="0076BD"/>
                </a:solidFill>
              </a:rPr>
              <a:pPr/>
              <a:t>19</a:t>
            </a:fld>
            <a:endParaRPr lang="en-US" sz="4000">
              <a:solidFill>
                <a:srgbClr val="0076BD"/>
              </a:solidFill>
            </a:endParaRPr>
          </a:p>
        </p:txBody>
      </p:sp>
    </p:spTree>
    <p:extLst>
      <p:ext uri="{BB962C8B-B14F-4D97-AF65-F5344CB8AC3E}">
        <p14:creationId xmlns:p14="http://schemas.microsoft.com/office/powerpoint/2010/main" val="2346779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77963-ADB5-E4FC-1D50-4B93FCC3CA7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ACCF3DD-80A9-5A8C-8469-2252FA55F88F}"/>
              </a:ext>
            </a:extLst>
          </p:cNvPr>
          <p:cNvSpPr txBox="1">
            <a:spLocks/>
          </p:cNvSpPr>
          <p:nvPr/>
        </p:nvSpPr>
        <p:spPr>
          <a:xfrm>
            <a:off x="3893246" y="4846346"/>
            <a:ext cx="16899164" cy="4842928"/>
          </a:xfrm>
          <a:prstGeom prst="rect">
            <a:avLst/>
          </a:prstGeom>
        </p:spPr>
        <p:txBody>
          <a:bodyPr vert="horz" lIns="182880" tIns="91440" rIns="182880" bIns="9144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9600" b="1" cap="all">
                <a:ln w="3175" cmpd="sng">
                  <a:noFill/>
                </a:ln>
                <a:solidFill>
                  <a:srgbClr val="0076BD"/>
                </a:solidFill>
                <a:latin typeface="Arial" panose="020B0604020202020204" pitchFamily="34" charset="0"/>
                <a:cs typeface="Arial" panose="020B0604020202020204" pitchFamily="34" charset="0"/>
              </a:rPr>
              <a:t>Neutron background at SNOLAB</a:t>
            </a:r>
          </a:p>
          <a:p>
            <a:pPr algn="ctr">
              <a:spcAft>
                <a:spcPts val="1200"/>
              </a:spcAft>
            </a:pPr>
            <a:endParaRPr lang="en-US" sz="8000" b="1" cap="all">
              <a:ln w="3175" cmpd="sng">
                <a:noFill/>
              </a:ln>
              <a:solidFill>
                <a:srgbClr val="0076BD"/>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0562532-B061-7448-3034-1E2B641BF221}"/>
              </a:ext>
            </a:extLst>
          </p:cNvPr>
          <p:cNvSpPr txBox="1"/>
          <p:nvPr/>
        </p:nvSpPr>
        <p:spPr>
          <a:xfrm>
            <a:off x="4994274" y="8509223"/>
            <a:ext cx="14395452" cy="2810934"/>
          </a:xfrm>
          <a:prstGeom prst="rect">
            <a:avLst/>
          </a:prstGeom>
        </p:spPr>
        <p:txBody>
          <a:bodyPr vert="horz" lIns="182880" tIns="91440" rIns="182880" bIns="91440" rtlCol="0" anchor="t">
            <a:normAutofit/>
          </a:bodyPr>
          <a:lstStyle/>
          <a:p>
            <a:pPr algn="ctr" defTabSz="914400">
              <a:spcAft>
                <a:spcPts val="2000"/>
              </a:spcAft>
              <a:buClr>
                <a:schemeClr val="tx1"/>
              </a:buClr>
              <a:buSzPct val="100000"/>
            </a:pPr>
            <a:r>
              <a:rPr lang="en-US" sz="4400" b="1" cap="all">
                <a:solidFill>
                  <a:srgbClr val="5A676F"/>
                </a:solidFill>
                <a:latin typeface="Arial" panose="020B0604020202020204" pitchFamily="34" charset="0"/>
                <a:cs typeface="Arial" panose="020B0604020202020204" pitchFamily="34" charset="0"/>
              </a:rPr>
              <a:t>Being underground doesn’t mean that we’re free of all radiation</a:t>
            </a:r>
            <a:r>
              <a:rPr lang="en-US" sz="4400" cap="all">
                <a:solidFill>
                  <a:srgbClr val="5A676F"/>
                </a:solidFill>
                <a:latin typeface="Arial" panose="020B0604020202020204" pitchFamily="34" charset="0"/>
                <a:cs typeface="Arial" panose="020B0604020202020204" pitchFamily="34" charset="0"/>
              </a:rPr>
              <a:t> </a:t>
            </a:r>
          </a:p>
        </p:txBody>
      </p:sp>
      <p:sp>
        <p:nvSpPr>
          <p:cNvPr id="5" name="Slide Number Placeholder 4">
            <a:extLst>
              <a:ext uri="{FF2B5EF4-FFF2-40B4-BE49-F238E27FC236}">
                <a16:creationId xmlns:a16="http://schemas.microsoft.com/office/drawing/2014/main" id="{498FD4B9-9B24-704A-1B96-384D390BA171}"/>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2</a:t>
            </a:fld>
            <a:endParaRPr lang="en-US" sz="4000"/>
          </a:p>
        </p:txBody>
      </p:sp>
      <p:pic>
        <p:nvPicPr>
          <p:cNvPr id="27654" name="Picture 6" descr="undefined">
            <a:extLst>
              <a:ext uri="{FF2B5EF4-FFF2-40B4-BE49-F238E27FC236}">
                <a16:creationId xmlns:a16="http://schemas.microsoft.com/office/drawing/2014/main" id="{A19E515F-69E6-39A6-FF6D-43F9F0DEE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6265" y="2084439"/>
            <a:ext cx="2551470" cy="255147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26013EEA-6D57-9425-6050-9784DABCDBEF}"/>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2</a:t>
            </a:fld>
            <a:endParaRPr lang="en-US" sz="4000"/>
          </a:p>
        </p:txBody>
      </p:sp>
    </p:spTree>
    <p:extLst>
      <p:ext uri="{BB962C8B-B14F-4D97-AF65-F5344CB8AC3E}">
        <p14:creationId xmlns:p14="http://schemas.microsoft.com/office/powerpoint/2010/main" val="397908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7654"/>
                                        </p:tgtEl>
                                        <p:attrNameLst>
                                          <p:attrName>style.visibility</p:attrName>
                                        </p:attrNameLst>
                                      </p:cBhvr>
                                      <p:to>
                                        <p:strVal val="visible"/>
                                      </p:to>
                                    </p:set>
                                    <p:animEffect transition="in" filter="fade">
                                      <p:cBhvr>
                                        <p:cTn id="13"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748FE-2D73-D8AA-B682-0717A4FF386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98E400-CB27-A8C8-518A-FD83452C037F}"/>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4" name="Title 3">
            <a:extLst>
              <a:ext uri="{FF2B5EF4-FFF2-40B4-BE49-F238E27FC236}">
                <a16:creationId xmlns:a16="http://schemas.microsoft.com/office/drawing/2014/main" id="{D8E837E1-D546-BE51-78B2-ADCE13C897E4}"/>
              </a:ext>
            </a:extLst>
          </p:cNvPr>
          <p:cNvSpPr>
            <a:spLocks noGrp="1"/>
          </p:cNvSpPr>
          <p:nvPr>
            <p:ph type="title" idx="4294967295"/>
          </p:nvPr>
        </p:nvSpPr>
        <p:spPr>
          <a:xfrm>
            <a:off x="3877056" y="24554"/>
            <a:ext cx="15378113" cy="2544763"/>
          </a:xfrm>
        </p:spPr>
        <p:txBody>
          <a:bodyPr lIns="71437" tIns="71437" rIns="71437" bIns="71437" anchor="t">
            <a:normAutofit/>
          </a:bodyPr>
          <a:lstStyle/>
          <a:p>
            <a:pPr algn="ctr"/>
            <a:r>
              <a:rPr lang="en-US" sz="6000" b="1" dirty="0">
                <a:solidFill>
                  <a:schemeClr val="accent1">
                    <a:lumMod val="75000"/>
                  </a:schemeClr>
                </a:solidFill>
                <a:cs typeface="Times New Roman"/>
              </a:rPr>
              <a:t>How the signals are detected</a:t>
            </a:r>
            <a:endParaRPr lang="en-US" sz="9650" dirty="0">
              <a:solidFill>
                <a:schemeClr val="accent1">
                  <a:lumMod val="75000"/>
                </a:schemeClr>
              </a:solidFill>
              <a:cs typeface="Times New Roman"/>
            </a:endParaRPr>
          </a:p>
        </p:txBody>
      </p:sp>
      <p:pic>
        <p:nvPicPr>
          <p:cNvPr id="9" name="Picture 8" descr="A diagram of a graph&#10;&#10;AI-generated content may be incorrect.">
            <a:extLst>
              <a:ext uri="{FF2B5EF4-FFF2-40B4-BE49-F238E27FC236}">
                <a16:creationId xmlns:a16="http://schemas.microsoft.com/office/drawing/2014/main" id="{8C0A4027-B9A1-AFEC-9CE5-3576BCF433D4}"/>
              </a:ext>
            </a:extLst>
          </p:cNvPr>
          <p:cNvPicPr>
            <a:picLocks noChangeAspect="1"/>
          </p:cNvPicPr>
          <p:nvPr/>
        </p:nvPicPr>
        <p:blipFill>
          <a:blip r:embed="rId3"/>
          <a:stretch>
            <a:fillRect/>
          </a:stretch>
        </p:blipFill>
        <p:spPr>
          <a:xfrm>
            <a:off x="353402" y="2770345"/>
            <a:ext cx="12198484" cy="8175310"/>
          </a:xfrm>
          <a:prstGeom prst="rect">
            <a:avLst/>
          </a:prstGeom>
          <a:ln>
            <a:solidFill>
              <a:schemeClr val="tx1"/>
            </a:solidFill>
          </a:ln>
        </p:spPr>
      </p:pic>
      <p:sp>
        <p:nvSpPr>
          <p:cNvPr id="8" name="TextBox 2">
            <a:extLst>
              <a:ext uri="{FF2B5EF4-FFF2-40B4-BE49-F238E27FC236}">
                <a16:creationId xmlns:a16="http://schemas.microsoft.com/office/drawing/2014/main" id="{ED97C86C-372F-6965-C2D6-743FA30C5FA6}"/>
              </a:ext>
            </a:extLst>
          </p:cNvPr>
          <p:cNvSpPr txBox="1"/>
          <p:nvPr/>
        </p:nvSpPr>
        <p:spPr>
          <a:xfrm>
            <a:off x="12551886" y="4947874"/>
            <a:ext cx="12198484" cy="3006913"/>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pPr marL="571500" indent="-571500">
              <a:buFont typeface="Arial" panose="020B0604020202020204" pitchFamily="34" charset="0"/>
              <a:buChar char="•"/>
            </a:pPr>
            <a:r>
              <a:rPr lang="en-US" sz="3200" dirty="0">
                <a:solidFill>
                  <a:schemeClr val="tx2"/>
                </a:solidFill>
                <a:latin typeface="Aptos" panose="020B0004020202020204" pitchFamily="34" charset="0"/>
              </a:rPr>
              <a:t>Measures </a:t>
            </a:r>
            <a:r>
              <a:rPr lang="en-US" sz="3200" b="1" dirty="0">
                <a:solidFill>
                  <a:schemeClr val="tx2"/>
                </a:solidFill>
                <a:latin typeface="Aptos" panose="020B0004020202020204" pitchFamily="34" charset="0"/>
              </a:rPr>
              <a:t>how long</a:t>
            </a:r>
            <a:r>
              <a:rPr lang="en-US" sz="3200" dirty="0">
                <a:solidFill>
                  <a:schemeClr val="tx2"/>
                </a:solidFill>
                <a:latin typeface="Aptos" panose="020B0004020202020204" pitchFamily="34" charset="0"/>
              </a:rPr>
              <a:t> the signal amplitude stays above a certain offset (the “threshold”)</a:t>
            </a:r>
          </a:p>
          <a:p>
            <a:pPr marL="571500" indent="-571500" fontAlgn="base">
              <a:lnSpc>
                <a:spcPts val="3138"/>
              </a:lnSpc>
              <a:spcBef>
                <a:spcPts val="2400"/>
              </a:spcBef>
              <a:spcAft>
                <a:spcPts val="2400"/>
              </a:spcAft>
              <a:buFont typeface="Arial" panose="020B0604020202020204" pitchFamily="34" charset="0"/>
              <a:buChar char="•"/>
            </a:pPr>
            <a:r>
              <a:rPr lang="en-US" sz="3200" dirty="0">
                <a:solidFill>
                  <a:schemeClr val="tx2"/>
                </a:solidFill>
                <a:latin typeface="Aptos" panose="020B0004020202020204" pitchFamily="34" charset="0"/>
              </a:rPr>
              <a:t>If the signal amplitude is tall and wide—possibly by a neutron. </a:t>
            </a:r>
          </a:p>
          <a:p>
            <a:pPr marL="571500" indent="-571500" fontAlgn="base">
              <a:lnSpc>
                <a:spcPts val="3138"/>
              </a:lnSpc>
              <a:spcBef>
                <a:spcPts val="2400"/>
              </a:spcBef>
              <a:spcAft>
                <a:spcPts val="2400"/>
              </a:spcAft>
              <a:buFont typeface="Arial" panose="020B0604020202020204" pitchFamily="34" charset="0"/>
              <a:buChar char="•"/>
            </a:pPr>
            <a:r>
              <a:rPr lang="en-US" sz="3200" dirty="0">
                <a:solidFill>
                  <a:schemeClr val="tx2"/>
                </a:solidFill>
                <a:latin typeface="Aptos" panose="020B0004020202020204" pitchFamily="34" charset="0"/>
              </a:rPr>
              <a:t>If it’s small and quick—possibly just noise or a gamma ray</a:t>
            </a:r>
          </a:p>
        </p:txBody>
      </p:sp>
      <p:sp>
        <p:nvSpPr>
          <p:cNvPr id="11" name="TextBox 7">
            <a:extLst>
              <a:ext uri="{FF2B5EF4-FFF2-40B4-BE49-F238E27FC236}">
                <a16:creationId xmlns:a16="http://schemas.microsoft.com/office/drawing/2014/main" id="{0B69E2DD-7B7F-8740-B728-C52F2E1EBCA8}"/>
              </a:ext>
            </a:extLst>
          </p:cNvPr>
          <p:cNvSpPr txBox="1"/>
          <p:nvPr/>
        </p:nvSpPr>
        <p:spPr>
          <a:xfrm>
            <a:off x="353402" y="1957007"/>
            <a:ext cx="12526390" cy="712824"/>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pPr algn="ctr"/>
            <a:r>
              <a:rPr lang="en-US" sz="3600" b="1" u="sng" dirty="0">
                <a:solidFill>
                  <a:schemeClr val="tx1"/>
                </a:solidFill>
              </a:rPr>
              <a:t>The Time over Threshold (</a:t>
            </a:r>
            <a:r>
              <a:rPr lang="en-US" sz="3600" b="1" u="sng" dirty="0" err="1">
                <a:solidFill>
                  <a:schemeClr val="tx1"/>
                </a:solidFill>
              </a:rPr>
              <a:t>ToT</a:t>
            </a:r>
            <a:r>
              <a:rPr lang="en-US" sz="3600" b="1" u="sng" dirty="0">
                <a:solidFill>
                  <a:schemeClr val="tx1"/>
                </a:solidFill>
              </a:rPr>
              <a:t>) parameter</a:t>
            </a:r>
          </a:p>
        </p:txBody>
      </p:sp>
      <p:sp>
        <p:nvSpPr>
          <p:cNvPr id="12" name="TextBox 5">
            <a:extLst>
              <a:ext uri="{FF2B5EF4-FFF2-40B4-BE49-F238E27FC236}">
                <a16:creationId xmlns:a16="http://schemas.microsoft.com/office/drawing/2014/main" id="{89438721-0385-2EBB-1B86-9AD10BB88224}"/>
              </a:ext>
            </a:extLst>
          </p:cNvPr>
          <p:cNvSpPr txBox="1"/>
          <p:nvPr/>
        </p:nvSpPr>
        <p:spPr>
          <a:xfrm>
            <a:off x="1832257" y="10232831"/>
            <a:ext cx="13440862" cy="712824"/>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r>
              <a:rPr lang="en-US" sz="3600" b="1" dirty="0">
                <a:solidFill>
                  <a:schemeClr val="tx1"/>
                </a:solidFill>
              </a:rPr>
              <a:t>X axis: time (s), y axis: signal amplitude (V)</a:t>
            </a:r>
          </a:p>
        </p:txBody>
      </p:sp>
    </p:spTree>
    <p:extLst>
      <p:ext uri="{BB962C8B-B14F-4D97-AF65-F5344CB8AC3E}">
        <p14:creationId xmlns:p14="http://schemas.microsoft.com/office/powerpoint/2010/main" val="343241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A4243-528A-E9E4-CE88-11E1F69D72F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71A2257-3F63-2701-485A-F9C2F2237ABD}"/>
              </a:ext>
            </a:extLst>
          </p:cNvPr>
          <p:cNvSpPr txBox="1">
            <a:spLocks/>
          </p:cNvSpPr>
          <p:nvPr/>
        </p:nvSpPr>
        <p:spPr>
          <a:xfrm>
            <a:off x="3893246" y="4846346"/>
            <a:ext cx="16899164" cy="4842928"/>
          </a:xfrm>
          <a:prstGeom prst="rect">
            <a:avLst/>
          </a:prstGeom>
        </p:spPr>
        <p:txBody>
          <a:bodyPr vert="horz" lIns="182880" tIns="91440" rIns="182880" bIns="9144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11000" b="1" cap="all" dirty="0">
                <a:ln w="3175" cmpd="sng">
                  <a:noFill/>
                </a:ln>
                <a:solidFill>
                  <a:srgbClr val="0076BD"/>
                </a:solidFill>
                <a:latin typeface="Arial" panose="020B0604020202020204" pitchFamily="34" charset="0"/>
                <a:cs typeface="Arial" panose="020B0604020202020204" pitchFamily="34" charset="0"/>
              </a:rPr>
              <a:t>NEUTRON DETECTOR</a:t>
            </a:r>
          </a:p>
          <a:p>
            <a:pPr algn="ctr">
              <a:spcAft>
                <a:spcPts val="1200"/>
              </a:spcAft>
            </a:pPr>
            <a:endParaRPr lang="en-US" sz="8800" b="1" cap="all" dirty="0">
              <a:ln w="3175" cmpd="sng">
                <a:noFill/>
              </a:ln>
              <a:solidFill>
                <a:srgbClr val="0076BD"/>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CF9120B-7389-C111-34C1-ADD5CF2F3DB1}"/>
              </a:ext>
            </a:extLst>
          </p:cNvPr>
          <p:cNvSpPr txBox="1"/>
          <p:nvPr/>
        </p:nvSpPr>
        <p:spPr>
          <a:xfrm>
            <a:off x="4994274" y="8509223"/>
            <a:ext cx="14395452" cy="2810934"/>
          </a:xfrm>
          <a:prstGeom prst="rect">
            <a:avLst/>
          </a:prstGeom>
        </p:spPr>
        <p:txBody>
          <a:bodyPr vert="horz" lIns="182880" tIns="91440" rIns="182880" bIns="91440" rtlCol="0" anchor="t">
            <a:normAutofit/>
          </a:bodyPr>
          <a:lstStyle/>
          <a:p>
            <a:pPr algn="ctr" defTabSz="914400">
              <a:spcAft>
                <a:spcPts val="2000"/>
              </a:spcAft>
              <a:buClr>
                <a:schemeClr val="tx1"/>
              </a:buClr>
              <a:buSzPct val="100000"/>
            </a:pPr>
            <a:r>
              <a:rPr lang="en-US" sz="4400" b="1" cap="all" dirty="0">
                <a:solidFill>
                  <a:srgbClr val="5A676F"/>
                </a:solidFill>
                <a:latin typeface="Arial"/>
                <a:cs typeface="Arial"/>
              </a:rPr>
              <a:t>Experimental data: obtaining on-surface FAST neutron flux</a:t>
            </a:r>
            <a:endParaRPr lang="en-US" sz="4400" cap="all" dirty="0">
              <a:solidFill>
                <a:srgbClr val="5A676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9FD5965-F824-2188-6271-22B84A008699}"/>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21</a:t>
            </a:fld>
            <a:endParaRPr lang="en-US" sz="4000"/>
          </a:p>
        </p:txBody>
      </p:sp>
      <p:sp>
        <p:nvSpPr>
          <p:cNvPr id="7" name="Slide Number Placeholder 1">
            <a:extLst>
              <a:ext uri="{FF2B5EF4-FFF2-40B4-BE49-F238E27FC236}">
                <a16:creationId xmlns:a16="http://schemas.microsoft.com/office/drawing/2014/main" id="{1DE67A04-25BA-E3A1-08D8-582804FC752D}"/>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21</a:t>
            </a:fld>
            <a:endParaRPr lang="en-US" sz="4000"/>
          </a:p>
        </p:txBody>
      </p:sp>
      <p:pic>
        <p:nvPicPr>
          <p:cNvPr id="4" name="Picture 3" descr="A close-up of a pencil&#10;&#10;AI-generated content may be incorrect.">
            <a:extLst>
              <a:ext uri="{FF2B5EF4-FFF2-40B4-BE49-F238E27FC236}">
                <a16:creationId xmlns:a16="http://schemas.microsoft.com/office/drawing/2014/main" id="{9F64A5AB-C18D-A915-A543-59184401CB32}"/>
              </a:ext>
            </a:extLst>
          </p:cNvPr>
          <p:cNvPicPr>
            <a:picLocks noChangeAspect="1"/>
          </p:cNvPicPr>
          <p:nvPr/>
        </p:nvPicPr>
        <p:blipFill>
          <a:blip r:embed="rId2"/>
          <a:stretch>
            <a:fillRect/>
          </a:stretch>
        </p:blipFill>
        <p:spPr>
          <a:xfrm>
            <a:off x="7043737" y="4856040"/>
            <a:ext cx="10287000" cy="1581150"/>
          </a:xfrm>
          <a:prstGeom prst="rect">
            <a:avLst/>
          </a:prstGeom>
        </p:spPr>
      </p:pic>
    </p:spTree>
    <p:extLst>
      <p:ext uri="{BB962C8B-B14F-4D97-AF65-F5344CB8AC3E}">
        <p14:creationId xmlns:p14="http://schemas.microsoft.com/office/powerpoint/2010/main" val="367441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855BF4-E947-4D63-6000-660351CC4B32}"/>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
        <p:nvSpPr>
          <p:cNvPr id="4" name="Title 3">
            <a:extLst>
              <a:ext uri="{FF2B5EF4-FFF2-40B4-BE49-F238E27FC236}">
                <a16:creationId xmlns:a16="http://schemas.microsoft.com/office/drawing/2014/main" id="{73216B35-5902-7F75-A8F3-81566322D1A9}"/>
              </a:ext>
            </a:extLst>
          </p:cNvPr>
          <p:cNvSpPr txBox="1">
            <a:spLocks/>
          </p:cNvSpPr>
          <p:nvPr/>
        </p:nvSpPr>
        <p:spPr>
          <a:xfrm>
            <a:off x="2407443" y="-5459"/>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dirty="0">
                <a:solidFill>
                  <a:schemeClr val="accent1">
                    <a:lumMod val="75000"/>
                  </a:schemeClr>
                </a:solidFill>
                <a:latin typeface="Arial"/>
                <a:cs typeface="Arial"/>
              </a:rPr>
              <a:t>Obtaining on-surface fast neutron flux</a:t>
            </a:r>
            <a:endParaRPr lang="en-US" sz="6000" b="1" dirty="0">
              <a:solidFill>
                <a:schemeClr val="accent1">
                  <a:lumMod val="75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7725998-8A84-E4C9-DEA8-370EF5ED3F08}"/>
              </a:ext>
            </a:extLst>
          </p:cNvPr>
          <p:cNvPicPr>
            <a:picLocks noChangeAspect="1"/>
          </p:cNvPicPr>
          <p:nvPr/>
        </p:nvPicPr>
        <p:blipFill>
          <a:blip r:embed="rId3"/>
          <a:stretch>
            <a:fillRect/>
          </a:stretch>
        </p:blipFill>
        <p:spPr>
          <a:xfrm>
            <a:off x="286512" y="2157984"/>
            <a:ext cx="12990576" cy="9742932"/>
          </a:xfrm>
          <a:prstGeom prst="rect">
            <a:avLst/>
          </a:prstGeom>
        </p:spPr>
      </p:pic>
      <p:sp>
        <p:nvSpPr>
          <p:cNvPr id="11" name="TextBox 10">
            <a:extLst>
              <a:ext uri="{FF2B5EF4-FFF2-40B4-BE49-F238E27FC236}">
                <a16:creationId xmlns:a16="http://schemas.microsoft.com/office/drawing/2014/main" id="{5D37EECE-AF6A-4025-04DC-1C37EB4F40EE}"/>
              </a:ext>
            </a:extLst>
          </p:cNvPr>
          <p:cNvSpPr txBox="1"/>
          <p:nvPr/>
        </p:nvSpPr>
        <p:spPr>
          <a:xfrm>
            <a:off x="13609796" y="2908636"/>
            <a:ext cx="10487691" cy="6792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indent="-457200">
              <a:buFont typeface="Arial" panose="020B0604020202020204" pitchFamily="34" charset="0"/>
              <a:buChar char="•"/>
            </a:pPr>
            <a:r>
              <a:rPr lang="en-GB" sz="4000" dirty="0">
                <a:solidFill>
                  <a:schemeClr val="tx2"/>
                </a:solidFill>
                <a:latin typeface="Aptos"/>
              </a:rPr>
              <a:t>Placed Neutron detector in Lab B of the on-surface cleanroom</a:t>
            </a:r>
          </a:p>
          <a:p>
            <a:pPr marL="457200" indent="-457200">
              <a:buFont typeface="Arial" panose="020B0604020202020204" pitchFamily="34" charset="0"/>
              <a:buChar char="•"/>
            </a:pPr>
            <a:r>
              <a:rPr lang="en-GB" sz="4000" dirty="0">
                <a:solidFill>
                  <a:schemeClr val="tx2"/>
                </a:solidFill>
                <a:latin typeface="Aptos"/>
              </a:rPr>
              <a:t>Took background data</a:t>
            </a:r>
          </a:p>
          <a:p>
            <a:pPr marL="457200" indent="-457200">
              <a:buFont typeface="Arial" panose="020B0604020202020204" pitchFamily="34" charset="0"/>
              <a:buChar char="•"/>
            </a:pPr>
            <a:r>
              <a:rPr lang="en-US" sz="4000" dirty="0">
                <a:solidFill>
                  <a:schemeClr val="tx2"/>
                </a:solidFill>
                <a:latin typeface="Aptos"/>
                <a:cs typeface="Arial"/>
              </a:rPr>
              <a:t>Placed a Co60 gamma source on each segment of the detector and took data</a:t>
            </a:r>
            <a:endParaRPr lang="en-US" sz="4000" dirty="0">
              <a:solidFill>
                <a:schemeClr val="tx2"/>
              </a:solidFill>
              <a:latin typeface="Aptos"/>
            </a:endParaRPr>
          </a:p>
          <a:p>
            <a:pPr marL="457200" indent="-457200">
              <a:buFont typeface="Arial" panose="020B0604020202020204" pitchFamily="34" charset="0"/>
              <a:buChar char="•"/>
            </a:pPr>
            <a:r>
              <a:rPr lang="en-GB" sz="4000" dirty="0">
                <a:solidFill>
                  <a:schemeClr val="tx2"/>
                </a:solidFill>
                <a:latin typeface="Aptos"/>
              </a:rPr>
              <a:t>Compared data </a:t>
            </a:r>
          </a:p>
          <a:p>
            <a:pPr marL="457200" indent="-457200">
              <a:buFont typeface="Arial" panose="020B0604020202020204" pitchFamily="34" charset="0"/>
              <a:buChar char="•"/>
            </a:pPr>
            <a:r>
              <a:rPr lang="en-GB" sz="4000" dirty="0">
                <a:solidFill>
                  <a:schemeClr val="tx2"/>
                </a:solidFill>
                <a:latin typeface="Aptos"/>
              </a:rPr>
              <a:t>Estimated fast neutron flux</a:t>
            </a:r>
          </a:p>
          <a:p>
            <a:pPr marL="457200" indent="-457200">
              <a:buFont typeface="Arial" panose="020B0604020202020204" pitchFamily="34" charset="0"/>
              <a:buChar char="•"/>
            </a:pPr>
            <a:endParaRPr lang="en-GB" sz="4000" dirty="0">
              <a:solidFill>
                <a:schemeClr val="tx2"/>
              </a:solidFill>
              <a:latin typeface="Aptos"/>
            </a:endParaRPr>
          </a:p>
          <a:p>
            <a:pPr marL="457200" indent="-457200">
              <a:buFont typeface="Arial" panose="020B0604020202020204" pitchFamily="34" charset="0"/>
              <a:buChar char="•"/>
            </a:pPr>
            <a:endParaRPr lang="en-GB" sz="4000" dirty="0">
              <a:solidFill>
                <a:schemeClr val="tx2"/>
              </a:solidFill>
              <a:latin typeface="Aptos"/>
            </a:endParaRPr>
          </a:p>
        </p:txBody>
      </p:sp>
      <p:pic>
        <p:nvPicPr>
          <p:cNvPr id="14" name="Picture 13">
            <a:extLst>
              <a:ext uri="{FF2B5EF4-FFF2-40B4-BE49-F238E27FC236}">
                <a16:creationId xmlns:a16="http://schemas.microsoft.com/office/drawing/2014/main" id="{45A5EFAE-6654-CD74-1518-659CAC429C77}"/>
              </a:ext>
            </a:extLst>
          </p:cNvPr>
          <p:cNvPicPr>
            <a:picLocks noChangeAspect="1"/>
          </p:cNvPicPr>
          <p:nvPr/>
        </p:nvPicPr>
        <p:blipFill>
          <a:blip r:embed="rId4"/>
          <a:srcRect l="60079" t="57440" b="15580"/>
          <a:stretch>
            <a:fillRect/>
          </a:stretch>
        </p:blipFill>
        <p:spPr>
          <a:xfrm rot="10800000">
            <a:off x="17238499" y="8342083"/>
            <a:ext cx="4738057" cy="4269600"/>
          </a:xfrm>
          <a:prstGeom prst="rect">
            <a:avLst/>
          </a:prstGeom>
        </p:spPr>
      </p:pic>
      <p:pic>
        <p:nvPicPr>
          <p:cNvPr id="12" name="Picture 11" descr="A close-up of a pencil&#10;&#10;AI-generated content may be incorrect.">
            <a:extLst>
              <a:ext uri="{FF2B5EF4-FFF2-40B4-BE49-F238E27FC236}">
                <a16:creationId xmlns:a16="http://schemas.microsoft.com/office/drawing/2014/main" id="{34D59929-489A-A796-49E7-78ABDAC01248}"/>
              </a:ext>
            </a:extLst>
          </p:cNvPr>
          <p:cNvPicPr>
            <a:picLocks noChangeAspect="1"/>
          </p:cNvPicPr>
          <p:nvPr/>
        </p:nvPicPr>
        <p:blipFill>
          <a:blip r:embed="rId5"/>
          <a:stretch>
            <a:fillRect/>
          </a:stretch>
        </p:blipFill>
        <p:spPr>
          <a:xfrm>
            <a:off x="0" y="10627639"/>
            <a:ext cx="15228507" cy="2340678"/>
          </a:xfrm>
          <a:prstGeom prst="rect">
            <a:avLst/>
          </a:prstGeom>
        </p:spPr>
      </p:pic>
      <p:sp>
        <p:nvSpPr>
          <p:cNvPr id="13" name="TextBox 12">
            <a:extLst>
              <a:ext uri="{FF2B5EF4-FFF2-40B4-BE49-F238E27FC236}">
                <a16:creationId xmlns:a16="http://schemas.microsoft.com/office/drawing/2014/main" id="{2218BF49-DD9C-C74C-F434-119003AEB1F5}"/>
              </a:ext>
            </a:extLst>
          </p:cNvPr>
          <p:cNvSpPr txBox="1"/>
          <p:nvPr/>
        </p:nvSpPr>
        <p:spPr>
          <a:xfrm>
            <a:off x="11156028" y="11280094"/>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Seg1</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5" name="TextBox 14">
            <a:extLst>
              <a:ext uri="{FF2B5EF4-FFF2-40B4-BE49-F238E27FC236}">
                <a16:creationId xmlns:a16="http://schemas.microsoft.com/office/drawing/2014/main" id="{BAF4EF87-E787-2DAB-5AA6-9E0FA4884781}"/>
              </a:ext>
            </a:extLst>
          </p:cNvPr>
          <p:cNvSpPr txBox="1"/>
          <p:nvPr/>
        </p:nvSpPr>
        <p:spPr>
          <a:xfrm>
            <a:off x="7150605" y="11280094"/>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Seg2</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6" name="TextBox 15">
            <a:extLst>
              <a:ext uri="{FF2B5EF4-FFF2-40B4-BE49-F238E27FC236}">
                <a16:creationId xmlns:a16="http://schemas.microsoft.com/office/drawing/2014/main" id="{CD44809D-F363-1265-3690-FCE8A9A9A386}"/>
              </a:ext>
            </a:extLst>
          </p:cNvPr>
          <p:cNvSpPr txBox="1"/>
          <p:nvPr/>
        </p:nvSpPr>
        <p:spPr>
          <a:xfrm>
            <a:off x="3017870" y="11257445"/>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Seg3</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Tree>
    <p:extLst>
      <p:ext uri="{BB962C8B-B14F-4D97-AF65-F5344CB8AC3E}">
        <p14:creationId xmlns:p14="http://schemas.microsoft.com/office/powerpoint/2010/main" val="150883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fade">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fade">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619C-6BAE-1F4B-C3ED-533B75ABB25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9331E11-4CA9-0D32-DE50-5A13A1A9E577}"/>
              </a:ext>
            </a:extLst>
          </p:cNvPr>
          <p:cNvPicPr>
            <a:picLocks noChangeAspect="1"/>
          </p:cNvPicPr>
          <p:nvPr/>
        </p:nvPicPr>
        <p:blipFill>
          <a:blip r:embed="rId3"/>
          <a:stretch>
            <a:fillRect/>
          </a:stretch>
        </p:blipFill>
        <p:spPr>
          <a:xfrm>
            <a:off x="1132129" y="4899109"/>
            <a:ext cx="22765920" cy="7220321"/>
          </a:xfrm>
          <a:prstGeom prst="rect">
            <a:avLst/>
          </a:prstGeom>
        </p:spPr>
      </p:pic>
      <p:sp>
        <p:nvSpPr>
          <p:cNvPr id="2" name="Slide Number Placeholder 1">
            <a:extLst>
              <a:ext uri="{FF2B5EF4-FFF2-40B4-BE49-F238E27FC236}">
                <a16:creationId xmlns:a16="http://schemas.microsoft.com/office/drawing/2014/main" id="{460C4726-4E65-B055-9F70-5708DFD12BDA}"/>
              </a:ext>
            </a:extLst>
          </p:cNvPr>
          <p:cNvSpPr>
            <a:spLocks noGrp="1"/>
          </p:cNvSpPr>
          <p:nvPr>
            <p:ph type="sldNum" sz="quarter" idx="12"/>
          </p:nvPr>
        </p:nvSpPr>
        <p:spPr/>
        <p:txBody>
          <a:bodyPr/>
          <a:lstStyle/>
          <a:p>
            <a:fld id="{D57F1E4F-1CFF-5643-939E-217C01CDF565}" type="slidenum">
              <a:rPr lang="en-US" smtClean="0"/>
              <a:pPr/>
              <a:t>23</a:t>
            </a:fld>
            <a:endParaRPr lang="en-US"/>
          </a:p>
        </p:txBody>
      </p:sp>
      <p:sp>
        <p:nvSpPr>
          <p:cNvPr id="5" name="TextBox 4">
            <a:extLst>
              <a:ext uri="{FF2B5EF4-FFF2-40B4-BE49-F238E27FC236}">
                <a16:creationId xmlns:a16="http://schemas.microsoft.com/office/drawing/2014/main" id="{A2268FFB-CAAA-2019-4A84-9BE1DA1B8EFD}"/>
              </a:ext>
            </a:extLst>
          </p:cNvPr>
          <p:cNvSpPr txBox="1"/>
          <p:nvPr/>
        </p:nvSpPr>
        <p:spPr>
          <a:xfrm>
            <a:off x="3685742" y="8178603"/>
            <a:ext cx="6513334"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GB" b="1" dirty="0"/>
              <a:t>Gamma counts</a:t>
            </a:r>
            <a:endParaRPr kumimoji="0" lang="en-GB" sz="2800" b="1"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6" name="TextBox 5">
            <a:extLst>
              <a:ext uri="{FF2B5EF4-FFF2-40B4-BE49-F238E27FC236}">
                <a16:creationId xmlns:a16="http://schemas.microsoft.com/office/drawing/2014/main" id="{FE3DA0B5-883C-2127-E3F7-456AE440E76D}"/>
              </a:ext>
            </a:extLst>
          </p:cNvPr>
          <p:cNvSpPr txBox="1"/>
          <p:nvPr/>
        </p:nvSpPr>
        <p:spPr>
          <a:xfrm>
            <a:off x="11148464" y="7470048"/>
            <a:ext cx="6513334"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GB" b="1" dirty="0"/>
              <a:t>Fast neutron counts</a:t>
            </a:r>
            <a:endParaRPr kumimoji="0" lang="en-GB" sz="2800" b="1"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7" name="TextBox 6">
            <a:extLst>
              <a:ext uri="{FF2B5EF4-FFF2-40B4-BE49-F238E27FC236}">
                <a16:creationId xmlns:a16="http://schemas.microsoft.com/office/drawing/2014/main" id="{4F55A83C-86B7-0279-6EF2-7914ACBDF6FD}"/>
              </a:ext>
            </a:extLst>
          </p:cNvPr>
          <p:cNvSpPr txBox="1"/>
          <p:nvPr/>
        </p:nvSpPr>
        <p:spPr>
          <a:xfrm>
            <a:off x="18346931" y="9661111"/>
            <a:ext cx="6513334"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GB" b="1" dirty="0"/>
              <a:t>Thermal neutron counts</a:t>
            </a:r>
            <a:endParaRPr kumimoji="0" lang="en-GB" sz="2800" b="1" i="0" u="none" strike="noStrike" cap="none" spc="0" normalizeH="0" baseline="0" dirty="0">
              <a:ln>
                <a:noFill/>
              </a:ln>
              <a:solidFill>
                <a:srgbClr val="000000"/>
              </a:solidFill>
              <a:effectLst/>
              <a:uFillTx/>
              <a:latin typeface="Muli Regular"/>
              <a:ea typeface="Muli Regular"/>
              <a:cs typeface="Muli Regular"/>
              <a:sym typeface="Muli Regular"/>
            </a:endParaRP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F0050869-164C-2D78-383A-70CD2C93D8CC}"/>
                  </a:ext>
                </a:extLst>
              </p14:cNvPr>
              <p14:cNvContentPartPr/>
              <p14:nvPr/>
            </p14:nvContentPartPr>
            <p14:xfrm>
              <a:off x="4244051" y="12664633"/>
              <a:ext cx="28936" cy="28936"/>
            </p14:xfrm>
          </p:contentPart>
        </mc:Choice>
        <mc:Fallback xmlns="">
          <p:pic>
            <p:nvPicPr>
              <p:cNvPr id="8" name="Ink 7">
                <a:extLst>
                  <a:ext uri="{FF2B5EF4-FFF2-40B4-BE49-F238E27FC236}">
                    <a16:creationId xmlns:a16="http://schemas.microsoft.com/office/drawing/2014/main" id="{F0050869-164C-2D78-383A-70CD2C93D8CC}"/>
                  </a:ext>
                </a:extLst>
              </p:cNvPr>
              <p:cNvPicPr/>
              <p:nvPr/>
            </p:nvPicPr>
            <p:blipFill>
              <a:blip r:embed="rId5"/>
              <a:stretch>
                <a:fillRect/>
              </a:stretch>
            </p:blipFill>
            <p:spPr>
              <a:xfrm>
                <a:off x="2797251" y="11217833"/>
                <a:ext cx="2893600" cy="2893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8ADC1ED6-0767-737D-4E00-2F512751CC01}"/>
                  </a:ext>
                </a:extLst>
              </p14:cNvPr>
              <p14:cNvContentPartPr/>
              <p14:nvPr/>
            </p14:nvContentPartPr>
            <p14:xfrm>
              <a:off x="4340506" y="12317393"/>
              <a:ext cx="28936" cy="28936"/>
            </p14:xfrm>
          </p:contentPart>
        </mc:Choice>
        <mc:Fallback xmlns="">
          <p:pic>
            <p:nvPicPr>
              <p:cNvPr id="9" name="Ink 8">
                <a:extLst>
                  <a:ext uri="{FF2B5EF4-FFF2-40B4-BE49-F238E27FC236}">
                    <a16:creationId xmlns:a16="http://schemas.microsoft.com/office/drawing/2014/main" id="{8ADC1ED6-0767-737D-4E00-2F512751CC01}"/>
                  </a:ext>
                </a:extLst>
              </p:cNvPr>
              <p:cNvPicPr/>
              <p:nvPr/>
            </p:nvPicPr>
            <p:blipFill>
              <a:blip r:embed="rId5"/>
              <a:stretch>
                <a:fillRect/>
              </a:stretch>
            </p:blipFill>
            <p:spPr>
              <a:xfrm>
                <a:off x="2893706" y="10870593"/>
                <a:ext cx="2893600" cy="2893600"/>
              </a:xfrm>
              <a:prstGeom prst="rect">
                <a:avLst/>
              </a:prstGeom>
            </p:spPr>
          </p:pic>
        </mc:Fallback>
      </mc:AlternateContent>
      <p:pic>
        <p:nvPicPr>
          <p:cNvPr id="11" name="Picture 10" descr="A close-up of a pencil&#10;&#10;AI-generated content may be incorrect.">
            <a:extLst>
              <a:ext uri="{FF2B5EF4-FFF2-40B4-BE49-F238E27FC236}">
                <a16:creationId xmlns:a16="http://schemas.microsoft.com/office/drawing/2014/main" id="{73BC0B0F-3826-7148-8C36-49F89DF8FDB1}"/>
              </a:ext>
            </a:extLst>
          </p:cNvPr>
          <p:cNvPicPr>
            <a:picLocks noChangeAspect="1"/>
          </p:cNvPicPr>
          <p:nvPr/>
        </p:nvPicPr>
        <p:blipFill>
          <a:blip r:embed="rId7"/>
          <a:stretch>
            <a:fillRect/>
          </a:stretch>
        </p:blipFill>
        <p:spPr>
          <a:xfrm>
            <a:off x="4900836" y="2012215"/>
            <a:ext cx="15228507" cy="2340678"/>
          </a:xfrm>
          <a:prstGeom prst="rect">
            <a:avLst/>
          </a:prstGeom>
        </p:spPr>
      </p:pic>
      <p:sp>
        <p:nvSpPr>
          <p:cNvPr id="12" name="TextBox 11">
            <a:extLst>
              <a:ext uri="{FF2B5EF4-FFF2-40B4-BE49-F238E27FC236}">
                <a16:creationId xmlns:a16="http://schemas.microsoft.com/office/drawing/2014/main" id="{1AECD5B0-2F1E-76AC-AA25-4A53865D2141}"/>
              </a:ext>
            </a:extLst>
          </p:cNvPr>
          <p:cNvSpPr txBox="1"/>
          <p:nvPr/>
        </p:nvSpPr>
        <p:spPr>
          <a:xfrm>
            <a:off x="16056864" y="2664670"/>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Seg1</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3" name="TextBox 12">
            <a:extLst>
              <a:ext uri="{FF2B5EF4-FFF2-40B4-BE49-F238E27FC236}">
                <a16:creationId xmlns:a16="http://schemas.microsoft.com/office/drawing/2014/main" id="{923F6B7D-0D57-1363-50E5-8EB9EAAC06FE}"/>
              </a:ext>
            </a:extLst>
          </p:cNvPr>
          <p:cNvSpPr txBox="1"/>
          <p:nvPr/>
        </p:nvSpPr>
        <p:spPr>
          <a:xfrm>
            <a:off x="12051441" y="2664670"/>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Seg2</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4" name="TextBox 13">
            <a:extLst>
              <a:ext uri="{FF2B5EF4-FFF2-40B4-BE49-F238E27FC236}">
                <a16:creationId xmlns:a16="http://schemas.microsoft.com/office/drawing/2014/main" id="{48385C60-706E-34EA-B1EE-D3D47F255E9C}"/>
              </a:ext>
            </a:extLst>
          </p:cNvPr>
          <p:cNvSpPr txBox="1"/>
          <p:nvPr/>
        </p:nvSpPr>
        <p:spPr>
          <a:xfrm>
            <a:off x="7918706" y="2642021"/>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Seg3</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7" name="Title 3">
            <a:extLst>
              <a:ext uri="{FF2B5EF4-FFF2-40B4-BE49-F238E27FC236}">
                <a16:creationId xmlns:a16="http://schemas.microsoft.com/office/drawing/2014/main" id="{9109B9BA-B6B9-B15B-B6D9-B28ECFDFB923}"/>
              </a:ext>
            </a:extLst>
          </p:cNvPr>
          <p:cNvSpPr txBox="1">
            <a:spLocks/>
          </p:cNvSpPr>
          <p:nvPr/>
        </p:nvSpPr>
        <p:spPr>
          <a:xfrm>
            <a:off x="2672889" y="150212"/>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dirty="0">
                <a:solidFill>
                  <a:schemeClr val="accent1">
                    <a:lumMod val="75000"/>
                  </a:schemeClr>
                </a:solidFill>
                <a:latin typeface="Arial"/>
                <a:cs typeface="Arial"/>
              </a:rPr>
              <a:t>Estimating on-surface neutron flux</a:t>
            </a:r>
            <a:endParaRPr lang="en-US" sz="6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59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95D56F6-CAAA-E9D4-A444-69D0B9478652}"/>
              </a:ext>
            </a:extLst>
          </p:cNvPr>
          <p:cNvPicPr>
            <a:picLocks noChangeAspect="1"/>
          </p:cNvPicPr>
          <p:nvPr/>
        </p:nvPicPr>
        <p:blipFill>
          <a:blip r:embed="rId3"/>
          <a:stretch>
            <a:fillRect/>
          </a:stretch>
        </p:blipFill>
        <p:spPr>
          <a:xfrm>
            <a:off x="668481" y="4550473"/>
            <a:ext cx="22765920" cy="7220321"/>
          </a:xfrm>
          <a:prstGeom prst="rect">
            <a:avLst/>
          </a:prstGeom>
        </p:spPr>
      </p:pic>
      <p:sp>
        <p:nvSpPr>
          <p:cNvPr id="2" name="Slide Number Placeholder 1">
            <a:extLst>
              <a:ext uri="{FF2B5EF4-FFF2-40B4-BE49-F238E27FC236}">
                <a16:creationId xmlns:a16="http://schemas.microsoft.com/office/drawing/2014/main" id="{2BD0C1D7-BF6C-6E21-134D-130CF6D1882A}"/>
              </a:ext>
            </a:extLst>
          </p:cNvPr>
          <p:cNvSpPr>
            <a:spLocks noGrp="1"/>
          </p:cNvSpPr>
          <p:nvPr>
            <p:ph type="sldNum" sz="quarter" idx="12"/>
          </p:nvPr>
        </p:nvSpPr>
        <p:spPr/>
        <p:txBody>
          <a:bodyPr/>
          <a:lstStyle/>
          <a:p>
            <a:fld id="{D57F1E4F-1CFF-5643-939E-217C01CDF565}" type="slidenum">
              <a:rPr lang="en-US" smtClean="0"/>
              <a:pPr/>
              <a:t>24</a:t>
            </a:fld>
            <a:endParaRPr lang="en-US"/>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95D0C023-9F60-CFFF-66C7-441E1533ACD1}"/>
                  </a:ext>
                </a:extLst>
              </p14:cNvPr>
              <p14:cNvContentPartPr/>
              <p14:nvPr/>
            </p14:nvContentPartPr>
            <p14:xfrm>
              <a:off x="4244051" y="12664633"/>
              <a:ext cx="28936" cy="28936"/>
            </p14:xfrm>
          </p:contentPart>
        </mc:Choice>
        <mc:Fallback xmlns="">
          <p:pic>
            <p:nvPicPr>
              <p:cNvPr id="8" name="Ink 7">
                <a:extLst>
                  <a:ext uri="{FF2B5EF4-FFF2-40B4-BE49-F238E27FC236}">
                    <a16:creationId xmlns:a16="http://schemas.microsoft.com/office/drawing/2014/main" id="{95D0C023-9F60-CFFF-66C7-441E1533ACD1}"/>
                  </a:ext>
                </a:extLst>
              </p:cNvPr>
              <p:cNvPicPr/>
              <p:nvPr/>
            </p:nvPicPr>
            <p:blipFill>
              <a:blip r:embed="rId5"/>
              <a:stretch>
                <a:fillRect/>
              </a:stretch>
            </p:blipFill>
            <p:spPr>
              <a:xfrm>
                <a:off x="2797251" y="11217833"/>
                <a:ext cx="2893600" cy="2893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E86F0061-2504-4754-3A52-7D6160BFC698}"/>
                  </a:ext>
                </a:extLst>
              </p14:cNvPr>
              <p14:cNvContentPartPr/>
              <p14:nvPr/>
            </p14:nvContentPartPr>
            <p14:xfrm>
              <a:off x="4340506" y="12317393"/>
              <a:ext cx="28936" cy="28936"/>
            </p14:xfrm>
          </p:contentPart>
        </mc:Choice>
        <mc:Fallback xmlns="">
          <p:pic>
            <p:nvPicPr>
              <p:cNvPr id="9" name="Ink 8">
                <a:extLst>
                  <a:ext uri="{FF2B5EF4-FFF2-40B4-BE49-F238E27FC236}">
                    <a16:creationId xmlns:a16="http://schemas.microsoft.com/office/drawing/2014/main" id="{E86F0061-2504-4754-3A52-7D6160BFC698}"/>
                  </a:ext>
                </a:extLst>
              </p:cNvPr>
              <p:cNvPicPr/>
              <p:nvPr/>
            </p:nvPicPr>
            <p:blipFill>
              <a:blip r:embed="rId5"/>
              <a:stretch>
                <a:fillRect/>
              </a:stretch>
            </p:blipFill>
            <p:spPr>
              <a:xfrm>
                <a:off x="2893706" y="10870593"/>
                <a:ext cx="2893600" cy="2893600"/>
              </a:xfrm>
              <a:prstGeom prst="rect">
                <a:avLst/>
              </a:prstGeom>
            </p:spPr>
          </p:pic>
        </mc:Fallback>
      </mc:AlternateContent>
      <p:pic>
        <p:nvPicPr>
          <p:cNvPr id="11" name="Picture 10" descr="A close-up of a pencil&#10;&#10;AI-generated content may be incorrect.">
            <a:extLst>
              <a:ext uri="{FF2B5EF4-FFF2-40B4-BE49-F238E27FC236}">
                <a16:creationId xmlns:a16="http://schemas.microsoft.com/office/drawing/2014/main" id="{5B807EFD-FBEB-021D-2AC9-B69D1E95A249}"/>
              </a:ext>
            </a:extLst>
          </p:cNvPr>
          <p:cNvPicPr>
            <a:picLocks noChangeAspect="1"/>
          </p:cNvPicPr>
          <p:nvPr/>
        </p:nvPicPr>
        <p:blipFill>
          <a:blip r:embed="rId7"/>
          <a:stretch>
            <a:fillRect/>
          </a:stretch>
        </p:blipFill>
        <p:spPr>
          <a:xfrm>
            <a:off x="4900836" y="2012215"/>
            <a:ext cx="15228507" cy="2340678"/>
          </a:xfrm>
          <a:prstGeom prst="rect">
            <a:avLst/>
          </a:prstGeom>
        </p:spPr>
      </p:pic>
      <p:sp>
        <p:nvSpPr>
          <p:cNvPr id="12" name="TextBox 11">
            <a:extLst>
              <a:ext uri="{FF2B5EF4-FFF2-40B4-BE49-F238E27FC236}">
                <a16:creationId xmlns:a16="http://schemas.microsoft.com/office/drawing/2014/main" id="{1F5124D0-BB91-87BF-E380-9FAED646DA0E}"/>
              </a:ext>
            </a:extLst>
          </p:cNvPr>
          <p:cNvSpPr txBox="1"/>
          <p:nvPr/>
        </p:nvSpPr>
        <p:spPr>
          <a:xfrm>
            <a:off x="16056864" y="2664670"/>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Seg1</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3" name="TextBox 12">
            <a:extLst>
              <a:ext uri="{FF2B5EF4-FFF2-40B4-BE49-F238E27FC236}">
                <a16:creationId xmlns:a16="http://schemas.microsoft.com/office/drawing/2014/main" id="{A914C1F0-DE16-F989-B327-0C775C86A3BA}"/>
              </a:ext>
            </a:extLst>
          </p:cNvPr>
          <p:cNvSpPr txBox="1"/>
          <p:nvPr/>
        </p:nvSpPr>
        <p:spPr>
          <a:xfrm>
            <a:off x="12051441" y="2664670"/>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Seg2</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4" name="TextBox 13">
            <a:extLst>
              <a:ext uri="{FF2B5EF4-FFF2-40B4-BE49-F238E27FC236}">
                <a16:creationId xmlns:a16="http://schemas.microsoft.com/office/drawing/2014/main" id="{65418D57-C607-00DA-63A2-A6233AAEAFFF}"/>
              </a:ext>
            </a:extLst>
          </p:cNvPr>
          <p:cNvSpPr txBox="1"/>
          <p:nvPr/>
        </p:nvSpPr>
        <p:spPr>
          <a:xfrm>
            <a:off x="7918706" y="2642021"/>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Seg3</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6" name="Oval 15">
            <a:extLst>
              <a:ext uri="{FF2B5EF4-FFF2-40B4-BE49-F238E27FC236}">
                <a16:creationId xmlns:a16="http://schemas.microsoft.com/office/drawing/2014/main" id="{3AE0CE26-D596-3744-00AD-EBA0F127A6FC}"/>
              </a:ext>
            </a:extLst>
          </p:cNvPr>
          <p:cNvSpPr/>
          <p:nvPr/>
        </p:nvSpPr>
        <p:spPr>
          <a:xfrm>
            <a:off x="16203168" y="965934"/>
            <a:ext cx="1060704" cy="1501246"/>
          </a:xfrm>
          <a:prstGeom prst="ellipse">
            <a:avLst/>
          </a:prstGeom>
          <a:solidFill>
            <a:srgbClr val="C00000"/>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Co60</a:t>
            </a:r>
          </a:p>
        </p:txBody>
      </p:sp>
      <p:sp>
        <p:nvSpPr>
          <p:cNvPr id="23" name="Title 3">
            <a:extLst>
              <a:ext uri="{FF2B5EF4-FFF2-40B4-BE49-F238E27FC236}">
                <a16:creationId xmlns:a16="http://schemas.microsoft.com/office/drawing/2014/main" id="{B8D3E722-12CF-AA96-244B-A662CC2E041F}"/>
              </a:ext>
            </a:extLst>
          </p:cNvPr>
          <p:cNvSpPr txBox="1">
            <a:spLocks/>
          </p:cNvSpPr>
          <p:nvPr/>
        </p:nvSpPr>
        <p:spPr>
          <a:xfrm>
            <a:off x="2672889" y="150212"/>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dirty="0">
                <a:solidFill>
                  <a:schemeClr val="accent1">
                    <a:lumMod val="75000"/>
                  </a:schemeClr>
                </a:solidFill>
                <a:latin typeface="Arial"/>
                <a:cs typeface="Arial"/>
              </a:rPr>
              <a:t>Estimating on-surface neutron flux</a:t>
            </a:r>
            <a:endParaRPr lang="en-US" sz="6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702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E7F13-C3AF-18FC-1CB9-870A2AF96DF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DB9239E-B5E9-89EE-133B-9B6E134AC6FA}"/>
              </a:ext>
            </a:extLst>
          </p:cNvPr>
          <p:cNvPicPr>
            <a:picLocks noChangeAspect="1"/>
          </p:cNvPicPr>
          <p:nvPr/>
        </p:nvPicPr>
        <p:blipFill>
          <a:blip r:embed="rId3"/>
          <a:stretch>
            <a:fillRect/>
          </a:stretch>
        </p:blipFill>
        <p:spPr>
          <a:xfrm>
            <a:off x="668481" y="4567428"/>
            <a:ext cx="22765920" cy="7220321"/>
          </a:xfrm>
          <a:prstGeom prst="rect">
            <a:avLst/>
          </a:prstGeom>
        </p:spPr>
      </p:pic>
      <p:sp>
        <p:nvSpPr>
          <p:cNvPr id="2" name="Slide Number Placeholder 1">
            <a:extLst>
              <a:ext uri="{FF2B5EF4-FFF2-40B4-BE49-F238E27FC236}">
                <a16:creationId xmlns:a16="http://schemas.microsoft.com/office/drawing/2014/main" id="{F2E9B0C5-AE84-D87E-D340-94DB2A0BFDC9}"/>
              </a:ext>
            </a:extLst>
          </p:cNvPr>
          <p:cNvSpPr>
            <a:spLocks noGrp="1"/>
          </p:cNvSpPr>
          <p:nvPr>
            <p:ph type="sldNum" sz="quarter" idx="12"/>
          </p:nvPr>
        </p:nvSpPr>
        <p:spPr/>
        <p:txBody>
          <a:bodyPr/>
          <a:lstStyle/>
          <a:p>
            <a:fld id="{D57F1E4F-1CFF-5643-939E-217C01CDF565}" type="slidenum">
              <a:rPr lang="en-US" smtClean="0"/>
              <a:pPr/>
              <a:t>25</a:t>
            </a:fld>
            <a:endParaRPr lang="en-US"/>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5F46D0F-707A-CCEA-0BE8-F613AD17C2C7}"/>
                  </a:ext>
                </a:extLst>
              </p14:cNvPr>
              <p14:cNvContentPartPr/>
              <p14:nvPr/>
            </p14:nvContentPartPr>
            <p14:xfrm>
              <a:off x="4244051" y="12664633"/>
              <a:ext cx="28936" cy="28936"/>
            </p14:xfrm>
          </p:contentPart>
        </mc:Choice>
        <mc:Fallback xmlns="">
          <p:pic>
            <p:nvPicPr>
              <p:cNvPr id="8" name="Ink 7">
                <a:extLst>
                  <a:ext uri="{FF2B5EF4-FFF2-40B4-BE49-F238E27FC236}">
                    <a16:creationId xmlns:a16="http://schemas.microsoft.com/office/drawing/2014/main" id="{D5F46D0F-707A-CCEA-0BE8-F613AD17C2C7}"/>
                  </a:ext>
                </a:extLst>
              </p:cNvPr>
              <p:cNvPicPr/>
              <p:nvPr/>
            </p:nvPicPr>
            <p:blipFill>
              <a:blip r:embed="rId5"/>
              <a:stretch>
                <a:fillRect/>
              </a:stretch>
            </p:blipFill>
            <p:spPr>
              <a:xfrm>
                <a:off x="2797251" y="11217833"/>
                <a:ext cx="2893600" cy="2893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8F91065F-2CC4-9700-AD66-055698715163}"/>
                  </a:ext>
                </a:extLst>
              </p14:cNvPr>
              <p14:cNvContentPartPr/>
              <p14:nvPr/>
            </p14:nvContentPartPr>
            <p14:xfrm>
              <a:off x="4340506" y="12317393"/>
              <a:ext cx="28936" cy="28936"/>
            </p14:xfrm>
          </p:contentPart>
        </mc:Choice>
        <mc:Fallback xmlns="">
          <p:pic>
            <p:nvPicPr>
              <p:cNvPr id="9" name="Ink 8">
                <a:extLst>
                  <a:ext uri="{FF2B5EF4-FFF2-40B4-BE49-F238E27FC236}">
                    <a16:creationId xmlns:a16="http://schemas.microsoft.com/office/drawing/2014/main" id="{8F91065F-2CC4-9700-AD66-055698715163}"/>
                  </a:ext>
                </a:extLst>
              </p:cNvPr>
              <p:cNvPicPr/>
              <p:nvPr/>
            </p:nvPicPr>
            <p:blipFill>
              <a:blip r:embed="rId5"/>
              <a:stretch>
                <a:fillRect/>
              </a:stretch>
            </p:blipFill>
            <p:spPr>
              <a:xfrm>
                <a:off x="2893706" y="10870593"/>
                <a:ext cx="2893600" cy="2893600"/>
              </a:xfrm>
              <a:prstGeom prst="rect">
                <a:avLst/>
              </a:prstGeom>
            </p:spPr>
          </p:pic>
        </mc:Fallback>
      </mc:AlternateContent>
      <p:pic>
        <p:nvPicPr>
          <p:cNvPr id="11" name="Picture 10" descr="A close-up of a pencil&#10;&#10;AI-generated content may be incorrect.">
            <a:extLst>
              <a:ext uri="{FF2B5EF4-FFF2-40B4-BE49-F238E27FC236}">
                <a16:creationId xmlns:a16="http://schemas.microsoft.com/office/drawing/2014/main" id="{D209AB6A-22AD-79E5-D00B-6522257A4707}"/>
              </a:ext>
            </a:extLst>
          </p:cNvPr>
          <p:cNvPicPr>
            <a:picLocks noChangeAspect="1"/>
          </p:cNvPicPr>
          <p:nvPr/>
        </p:nvPicPr>
        <p:blipFill>
          <a:blip r:embed="rId7"/>
          <a:stretch>
            <a:fillRect/>
          </a:stretch>
        </p:blipFill>
        <p:spPr>
          <a:xfrm>
            <a:off x="4900836" y="2012215"/>
            <a:ext cx="15228507" cy="2340678"/>
          </a:xfrm>
          <a:prstGeom prst="rect">
            <a:avLst/>
          </a:prstGeom>
        </p:spPr>
      </p:pic>
      <p:sp>
        <p:nvSpPr>
          <p:cNvPr id="12" name="TextBox 11">
            <a:extLst>
              <a:ext uri="{FF2B5EF4-FFF2-40B4-BE49-F238E27FC236}">
                <a16:creationId xmlns:a16="http://schemas.microsoft.com/office/drawing/2014/main" id="{4137BDDA-EFF5-AF2C-B082-723B9351D400}"/>
              </a:ext>
            </a:extLst>
          </p:cNvPr>
          <p:cNvSpPr txBox="1"/>
          <p:nvPr/>
        </p:nvSpPr>
        <p:spPr>
          <a:xfrm>
            <a:off x="16056864" y="2664670"/>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Seg1</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3" name="TextBox 12">
            <a:extLst>
              <a:ext uri="{FF2B5EF4-FFF2-40B4-BE49-F238E27FC236}">
                <a16:creationId xmlns:a16="http://schemas.microsoft.com/office/drawing/2014/main" id="{BEBEB52F-4A33-33EF-3008-2D642D0A114C}"/>
              </a:ext>
            </a:extLst>
          </p:cNvPr>
          <p:cNvSpPr txBox="1"/>
          <p:nvPr/>
        </p:nvSpPr>
        <p:spPr>
          <a:xfrm>
            <a:off x="12051441" y="2664670"/>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Seg2</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4" name="TextBox 13">
            <a:extLst>
              <a:ext uri="{FF2B5EF4-FFF2-40B4-BE49-F238E27FC236}">
                <a16:creationId xmlns:a16="http://schemas.microsoft.com/office/drawing/2014/main" id="{8B84F64C-22C0-AB9E-8DD0-553FD2309503}"/>
              </a:ext>
            </a:extLst>
          </p:cNvPr>
          <p:cNvSpPr txBox="1"/>
          <p:nvPr/>
        </p:nvSpPr>
        <p:spPr>
          <a:xfrm>
            <a:off x="7918706" y="2642021"/>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Seg3</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7" name="Oval 16">
            <a:extLst>
              <a:ext uri="{FF2B5EF4-FFF2-40B4-BE49-F238E27FC236}">
                <a16:creationId xmlns:a16="http://schemas.microsoft.com/office/drawing/2014/main" id="{D9582A98-4079-5652-FEA7-46C5AF993CCE}"/>
              </a:ext>
            </a:extLst>
          </p:cNvPr>
          <p:cNvSpPr/>
          <p:nvPr/>
        </p:nvSpPr>
        <p:spPr>
          <a:xfrm>
            <a:off x="12191999" y="984748"/>
            <a:ext cx="1060704" cy="1501246"/>
          </a:xfrm>
          <a:prstGeom prst="ellipse">
            <a:avLst/>
          </a:prstGeom>
          <a:solidFill>
            <a:srgbClr val="C00000"/>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Co60</a:t>
            </a:r>
          </a:p>
        </p:txBody>
      </p:sp>
      <p:sp>
        <p:nvSpPr>
          <p:cNvPr id="18" name="Title 3">
            <a:extLst>
              <a:ext uri="{FF2B5EF4-FFF2-40B4-BE49-F238E27FC236}">
                <a16:creationId xmlns:a16="http://schemas.microsoft.com/office/drawing/2014/main" id="{5B154606-6DDA-22FA-D311-96B6E420207A}"/>
              </a:ext>
            </a:extLst>
          </p:cNvPr>
          <p:cNvSpPr txBox="1">
            <a:spLocks/>
          </p:cNvSpPr>
          <p:nvPr/>
        </p:nvSpPr>
        <p:spPr>
          <a:xfrm>
            <a:off x="2672889" y="150212"/>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dirty="0">
                <a:solidFill>
                  <a:schemeClr val="accent1">
                    <a:lumMod val="75000"/>
                  </a:schemeClr>
                </a:solidFill>
                <a:latin typeface="Arial"/>
                <a:cs typeface="Arial"/>
              </a:rPr>
              <a:t>Estimating on-surface neutron flux</a:t>
            </a:r>
            <a:endParaRPr lang="en-US" sz="6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3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6D610-BFBB-E28C-3BA4-E592EEC3844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FCF0E9B-472E-C500-4B0D-21C1AD6485DF}"/>
              </a:ext>
            </a:extLst>
          </p:cNvPr>
          <p:cNvPicPr>
            <a:picLocks noChangeAspect="1"/>
          </p:cNvPicPr>
          <p:nvPr/>
        </p:nvPicPr>
        <p:blipFill>
          <a:blip r:embed="rId3"/>
          <a:stretch>
            <a:fillRect/>
          </a:stretch>
        </p:blipFill>
        <p:spPr>
          <a:xfrm>
            <a:off x="668481" y="4617859"/>
            <a:ext cx="22765920" cy="7220321"/>
          </a:xfrm>
          <a:prstGeom prst="rect">
            <a:avLst/>
          </a:prstGeom>
        </p:spPr>
      </p:pic>
      <p:sp>
        <p:nvSpPr>
          <p:cNvPr id="2" name="Slide Number Placeholder 1">
            <a:extLst>
              <a:ext uri="{FF2B5EF4-FFF2-40B4-BE49-F238E27FC236}">
                <a16:creationId xmlns:a16="http://schemas.microsoft.com/office/drawing/2014/main" id="{2875BCD1-DB44-3ECA-9573-708E618C1A8C}"/>
              </a:ext>
            </a:extLst>
          </p:cNvPr>
          <p:cNvSpPr>
            <a:spLocks noGrp="1"/>
          </p:cNvSpPr>
          <p:nvPr>
            <p:ph type="sldNum" sz="quarter" idx="12"/>
          </p:nvPr>
        </p:nvSpPr>
        <p:spPr/>
        <p:txBody>
          <a:bodyPr/>
          <a:lstStyle/>
          <a:p>
            <a:fld id="{D57F1E4F-1CFF-5643-939E-217C01CDF565}" type="slidenum">
              <a:rPr lang="en-US" smtClean="0"/>
              <a:pPr/>
              <a:t>26</a:t>
            </a:fld>
            <a:endParaRPr lang="en-US"/>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FAD0B224-88D2-39B5-42C2-B7442F65C749}"/>
                  </a:ext>
                </a:extLst>
              </p14:cNvPr>
              <p14:cNvContentPartPr/>
              <p14:nvPr/>
            </p14:nvContentPartPr>
            <p14:xfrm>
              <a:off x="4244051" y="12664633"/>
              <a:ext cx="28936" cy="28936"/>
            </p14:xfrm>
          </p:contentPart>
        </mc:Choice>
        <mc:Fallback xmlns="">
          <p:pic>
            <p:nvPicPr>
              <p:cNvPr id="8" name="Ink 7">
                <a:extLst>
                  <a:ext uri="{FF2B5EF4-FFF2-40B4-BE49-F238E27FC236}">
                    <a16:creationId xmlns:a16="http://schemas.microsoft.com/office/drawing/2014/main" id="{FAD0B224-88D2-39B5-42C2-B7442F65C749}"/>
                  </a:ext>
                </a:extLst>
              </p:cNvPr>
              <p:cNvPicPr/>
              <p:nvPr/>
            </p:nvPicPr>
            <p:blipFill>
              <a:blip r:embed="rId5"/>
              <a:stretch>
                <a:fillRect/>
              </a:stretch>
            </p:blipFill>
            <p:spPr>
              <a:xfrm>
                <a:off x="2797251" y="11217833"/>
                <a:ext cx="2893600" cy="2893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D7531DCF-C5C5-6BC9-4D04-78FBDCD732FB}"/>
                  </a:ext>
                </a:extLst>
              </p14:cNvPr>
              <p14:cNvContentPartPr/>
              <p14:nvPr/>
            </p14:nvContentPartPr>
            <p14:xfrm>
              <a:off x="4340506" y="12317393"/>
              <a:ext cx="28936" cy="28936"/>
            </p14:xfrm>
          </p:contentPart>
        </mc:Choice>
        <mc:Fallback xmlns="">
          <p:pic>
            <p:nvPicPr>
              <p:cNvPr id="9" name="Ink 8">
                <a:extLst>
                  <a:ext uri="{FF2B5EF4-FFF2-40B4-BE49-F238E27FC236}">
                    <a16:creationId xmlns:a16="http://schemas.microsoft.com/office/drawing/2014/main" id="{D7531DCF-C5C5-6BC9-4D04-78FBDCD732FB}"/>
                  </a:ext>
                </a:extLst>
              </p:cNvPr>
              <p:cNvPicPr/>
              <p:nvPr/>
            </p:nvPicPr>
            <p:blipFill>
              <a:blip r:embed="rId5"/>
              <a:stretch>
                <a:fillRect/>
              </a:stretch>
            </p:blipFill>
            <p:spPr>
              <a:xfrm>
                <a:off x="2893706" y="10870593"/>
                <a:ext cx="2893600" cy="2893600"/>
              </a:xfrm>
              <a:prstGeom prst="rect">
                <a:avLst/>
              </a:prstGeom>
            </p:spPr>
          </p:pic>
        </mc:Fallback>
      </mc:AlternateContent>
      <p:pic>
        <p:nvPicPr>
          <p:cNvPr id="11" name="Picture 10" descr="A close-up of a pencil&#10;&#10;AI-generated content may be incorrect.">
            <a:extLst>
              <a:ext uri="{FF2B5EF4-FFF2-40B4-BE49-F238E27FC236}">
                <a16:creationId xmlns:a16="http://schemas.microsoft.com/office/drawing/2014/main" id="{B82B0528-A533-BD06-A26E-94CEAC61A4A8}"/>
              </a:ext>
            </a:extLst>
          </p:cNvPr>
          <p:cNvPicPr>
            <a:picLocks noChangeAspect="1"/>
          </p:cNvPicPr>
          <p:nvPr/>
        </p:nvPicPr>
        <p:blipFill>
          <a:blip r:embed="rId7"/>
          <a:stretch>
            <a:fillRect/>
          </a:stretch>
        </p:blipFill>
        <p:spPr>
          <a:xfrm>
            <a:off x="4900836" y="2012215"/>
            <a:ext cx="15228507" cy="2340678"/>
          </a:xfrm>
          <a:prstGeom prst="rect">
            <a:avLst/>
          </a:prstGeom>
        </p:spPr>
      </p:pic>
      <p:sp>
        <p:nvSpPr>
          <p:cNvPr id="12" name="TextBox 11">
            <a:extLst>
              <a:ext uri="{FF2B5EF4-FFF2-40B4-BE49-F238E27FC236}">
                <a16:creationId xmlns:a16="http://schemas.microsoft.com/office/drawing/2014/main" id="{056333DD-0FD4-3BB3-6129-E457E4607533}"/>
              </a:ext>
            </a:extLst>
          </p:cNvPr>
          <p:cNvSpPr txBox="1"/>
          <p:nvPr/>
        </p:nvSpPr>
        <p:spPr>
          <a:xfrm>
            <a:off x="16056864" y="2664670"/>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Seg1</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3" name="TextBox 12">
            <a:extLst>
              <a:ext uri="{FF2B5EF4-FFF2-40B4-BE49-F238E27FC236}">
                <a16:creationId xmlns:a16="http://schemas.microsoft.com/office/drawing/2014/main" id="{8BF2A9ED-507E-4E16-50DF-B171BF71D7D9}"/>
              </a:ext>
            </a:extLst>
          </p:cNvPr>
          <p:cNvSpPr txBox="1"/>
          <p:nvPr/>
        </p:nvSpPr>
        <p:spPr>
          <a:xfrm>
            <a:off x="12051441" y="2664670"/>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Seg2</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4" name="TextBox 13">
            <a:extLst>
              <a:ext uri="{FF2B5EF4-FFF2-40B4-BE49-F238E27FC236}">
                <a16:creationId xmlns:a16="http://schemas.microsoft.com/office/drawing/2014/main" id="{0C30516C-BE75-D30F-966D-87297F587BC7}"/>
              </a:ext>
            </a:extLst>
          </p:cNvPr>
          <p:cNvSpPr txBox="1"/>
          <p:nvPr/>
        </p:nvSpPr>
        <p:spPr>
          <a:xfrm>
            <a:off x="7918706" y="2642021"/>
            <a:ext cx="2651760" cy="956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400" b="1" dirty="0">
                <a:solidFill>
                  <a:srgbClr val="FFFFFF"/>
                </a:solidFill>
                <a:highlight>
                  <a:srgbClr val="0076BD"/>
                </a:highlight>
              </a:rPr>
              <a:t>Seg3</a:t>
            </a:r>
            <a:endParaRPr kumimoji="0" lang="en-US" sz="4400" b="1" i="0" u="none" strike="noStrike" cap="none" spc="0" normalizeH="0" baseline="0" dirty="0">
              <a:ln>
                <a:noFill/>
              </a:ln>
              <a:solidFill>
                <a:srgbClr val="FFFFFF"/>
              </a:solidFill>
              <a:effectLst/>
              <a:highlight>
                <a:srgbClr val="0076BD"/>
              </a:highlight>
              <a:uFillTx/>
              <a:latin typeface="Muli Regular"/>
              <a:ea typeface="Muli Regular"/>
              <a:cs typeface="Muli Regular"/>
              <a:sym typeface="Muli Regular"/>
            </a:endParaRPr>
          </a:p>
        </p:txBody>
      </p:sp>
      <p:sp>
        <p:nvSpPr>
          <p:cNvPr id="17" name="Oval 16">
            <a:extLst>
              <a:ext uri="{FF2B5EF4-FFF2-40B4-BE49-F238E27FC236}">
                <a16:creationId xmlns:a16="http://schemas.microsoft.com/office/drawing/2014/main" id="{0E37175E-7C3E-61A9-2555-8A5C18FC2750}"/>
              </a:ext>
            </a:extLst>
          </p:cNvPr>
          <p:cNvSpPr/>
          <p:nvPr/>
        </p:nvSpPr>
        <p:spPr>
          <a:xfrm>
            <a:off x="7918706" y="929559"/>
            <a:ext cx="1060704" cy="1501246"/>
          </a:xfrm>
          <a:prstGeom prst="ellipse">
            <a:avLst/>
          </a:prstGeom>
          <a:solidFill>
            <a:srgbClr val="C00000"/>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Co60</a:t>
            </a:r>
          </a:p>
        </p:txBody>
      </p:sp>
      <p:sp>
        <p:nvSpPr>
          <p:cNvPr id="18" name="Title 3">
            <a:extLst>
              <a:ext uri="{FF2B5EF4-FFF2-40B4-BE49-F238E27FC236}">
                <a16:creationId xmlns:a16="http://schemas.microsoft.com/office/drawing/2014/main" id="{0A345AA2-7493-543C-939E-9DF0F7EA6CF3}"/>
              </a:ext>
            </a:extLst>
          </p:cNvPr>
          <p:cNvSpPr txBox="1">
            <a:spLocks/>
          </p:cNvSpPr>
          <p:nvPr/>
        </p:nvSpPr>
        <p:spPr>
          <a:xfrm>
            <a:off x="2672889" y="150212"/>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dirty="0">
                <a:solidFill>
                  <a:schemeClr val="accent1">
                    <a:lumMod val="75000"/>
                  </a:schemeClr>
                </a:solidFill>
                <a:latin typeface="Arial"/>
                <a:cs typeface="Arial"/>
              </a:rPr>
              <a:t>Estimating on-surface neutron flux</a:t>
            </a:r>
            <a:endParaRPr lang="en-US" sz="6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370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B787C-69A1-6296-9D78-42E7E20982D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63163E-B038-AC2B-24F9-B8C07CC592F3}"/>
              </a:ext>
            </a:extLst>
          </p:cNvPr>
          <p:cNvSpPr>
            <a:spLocks noGrp="1"/>
          </p:cNvSpPr>
          <p:nvPr>
            <p:ph type="sldNum" sz="quarter" idx="12"/>
          </p:nvPr>
        </p:nvSpPr>
        <p:spPr/>
        <p:txBody>
          <a:bodyPr/>
          <a:lstStyle/>
          <a:p>
            <a:fld id="{D57F1E4F-1CFF-5643-939E-217C01CDF565}" type="slidenum">
              <a:rPr lang="en-US" smtClean="0"/>
              <a:pPr/>
              <a:t>27</a:t>
            </a:fld>
            <a:endParaRPr lang="en-US"/>
          </a:p>
        </p:txBody>
      </p:sp>
      <p:pic>
        <p:nvPicPr>
          <p:cNvPr id="7" name="Picture 6" descr="A graph of a graph showing the value of a number of segments&#10;&#10;AI-generated content may be incorrect.">
            <a:extLst>
              <a:ext uri="{FF2B5EF4-FFF2-40B4-BE49-F238E27FC236}">
                <a16:creationId xmlns:a16="http://schemas.microsoft.com/office/drawing/2014/main" id="{E3639835-A8AD-9744-C171-4C712B32A131}"/>
              </a:ext>
            </a:extLst>
          </p:cNvPr>
          <p:cNvPicPr>
            <a:picLocks noChangeAspect="1"/>
          </p:cNvPicPr>
          <p:nvPr/>
        </p:nvPicPr>
        <p:blipFill>
          <a:blip r:embed="rId2"/>
          <a:stretch>
            <a:fillRect/>
          </a:stretch>
        </p:blipFill>
        <p:spPr>
          <a:xfrm>
            <a:off x="0" y="4601366"/>
            <a:ext cx="24384000" cy="7615017"/>
          </a:xfrm>
          <a:prstGeom prst="rect">
            <a:avLst/>
          </a:prstGeom>
        </p:spPr>
      </p:pic>
      <p:sp>
        <p:nvSpPr>
          <p:cNvPr id="8" name="Title 3">
            <a:extLst>
              <a:ext uri="{FF2B5EF4-FFF2-40B4-BE49-F238E27FC236}">
                <a16:creationId xmlns:a16="http://schemas.microsoft.com/office/drawing/2014/main" id="{7F6968F0-BCA9-6F00-BF48-EF98E79BB8E4}"/>
              </a:ext>
            </a:extLst>
          </p:cNvPr>
          <p:cNvSpPr txBox="1">
            <a:spLocks/>
          </p:cNvSpPr>
          <p:nvPr/>
        </p:nvSpPr>
        <p:spPr>
          <a:xfrm>
            <a:off x="2672889" y="150212"/>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dirty="0">
                <a:solidFill>
                  <a:schemeClr val="accent1">
                    <a:lumMod val="75000"/>
                  </a:schemeClr>
                </a:solidFill>
                <a:latin typeface="Arial"/>
                <a:cs typeface="Arial"/>
              </a:rPr>
              <a:t>Estimating on-surface neutron flux</a:t>
            </a:r>
            <a:endParaRPr lang="en-US" sz="6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113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160CF2-6B4F-FF1B-F81D-9E476AE870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16597A-8846-92B4-85FB-27AD8B393C5A}"/>
              </a:ext>
            </a:extLst>
          </p:cNvPr>
          <p:cNvSpPr>
            <a:spLocks noGrp="1"/>
          </p:cNvSpPr>
          <p:nvPr>
            <p:ph type="sldNum" sz="quarter" idx="12"/>
          </p:nvPr>
        </p:nvSpPr>
        <p:spPr>
          <a:xfrm>
            <a:off x="17221200" y="12712700"/>
            <a:ext cx="5486400" cy="730250"/>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28</a:t>
            </a:fld>
            <a:endParaRPr lang="en-US"/>
          </a:p>
        </p:txBody>
      </p:sp>
      <p:pic>
        <p:nvPicPr>
          <p:cNvPr id="5" name="Picture 4" descr="A graph showing a number of values&#10;&#10;AI-generated content may be incorrect.">
            <a:extLst>
              <a:ext uri="{FF2B5EF4-FFF2-40B4-BE49-F238E27FC236}">
                <a16:creationId xmlns:a16="http://schemas.microsoft.com/office/drawing/2014/main" id="{C73D8777-00D9-2362-CA6E-636ADAC003AF}"/>
              </a:ext>
            </a:extLst>
          </p:cNvPr>
          <p:cNvPicPr>
            <a:picLocks noChangeAspect="1"/>
          </p:cNvPicPr>
          <p:nvPr/>
        </p:nvPicPr>
        <p:blipFill>
          <a:blip r:embed="rId3"/>
          <a:stretch>
            <a:fillRect/>
          </a:stretch>
        </p:blipFill>
        <p:spPr>
          <a:xfrm>
            <a:off x="0" y="4448759"/>
            <a:ext cx="24374475" cy="7730482"/>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A60FB9F-7B8B-3689-ABC6-64A015AB911B}"/>
                  </a:ext>
                </a:extLst>
              </p14:cNvPr>
              <p14:cNvContentPartPr/>
              <p14:nvPr/>
            </p14:nvContentPartPr>
            <p14:xfrm>
              <a:off x="12661415" y="4863655"/>
              <a:ext cx="28936" cy="6470194"/>
            </p14:xfrm>
          </p:contentPart>
        </mc:Choice>
        <mc:Fallback xmlns="">
          <p:pic>
            <p:nvPicPr>
              <p:cNvPr id="3" name="Ink 2">
                <a:extLst>
                  <a:ext uri="{FF2B5EF4-FFF2-40B4-BE49-F238E27FC236}">
                    <a16:creationId xmlns:a16="http://schemas.microsoft.com/office/drawing/2014/main" id="{FA60FB9F-7B8B-3689-ABC6-64A015AB911B}"/>
                  </a:ext>
                </a:extLst>
              </p:cNvPr>
              <p:cNvPicPr/>
              <p:nvPr/>
            </p:nvPicPr>
            <p:blipFill>
              <a:blip r:embed="rId5"/>
              <a:stretch>
                <a:fillRect/>
              </a:stretch>
            </p:blipFill>
            <p:spPr>
              <a:xfrm>
                <a:off x="11214615" y="4845656"/>
                <a:ext cx="2893600" cy="6505832"/>
              </a:xfrm>
              <a:prstGeom prst="rect">
                <a:avLst/>
              </a:prstGeom>
            </p:spPr>
          </p:pic>
        </mc:Fallback>
      </mc:AlternateContent>
      <p:sp>
        <p:nvSpPr>
          <p:cNvPr id="6" name="TextBox 5">
            <a:extLst>
              <a:ext uri="{FF2B5EF4-FFF2-40B4-BE49-F238E27FC236}">
                <a16:creationId xmlns:a16="http://schemas.microsoft.com/office/drawing/2014/main" id="{2872A60D-FA01-95AE-54C7-E1397E8DEC70}"/>
              </a:ext>
            </a:extLst>
          </p:cNvPr>
          <p:cNvSpPr txBox="1"/>
          <p:nvPr/>
        </p:nvSpPr>
        <p:spPr>
          <a:xfrm>
            <a:off x="2517685" y="8136744"/>
            <a:ext cx="6513334" cy="809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GB" sz="3600" b="1" dirty="0"/>
              <a:t>Gamma counts</a:t>
            </a:r>
            <a:endParaRPr kumimoji="0" lang="en-GB" sz="3600" b="1"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9" name="TextBox 8">
            <a:extLst>
              <a:ext uri="{FF2B5EF4-FFF2-40B4-BE49-F238E27FC236}">
                <a16:creationId xmlns:a16="http://schemas.microsoft.com/office/drawing/2014/main" id="{555F20CE-D99D-8B7A-854C-C211958BED9E}"/>
              </a:ext>
            </a:extLst>
          </p:cNvPr>
          <p:cNvSpPr txBox="1"/>
          <p:nvPr/>
        </p:nvSpPr>
        <p:spPr>
          <a:xfrm>
            <a:off x="3822215" y="12444037"/>
            <a:ext cx="17678400"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US" sz="4000" b="1" u="sng" dirty="0">
                <a:solidFill>
                  <a:srgbClr val="C00000"/>
                </a:solidFill>
                <a:highlight>
                  <a:srgbClr val="FFFF00"/>
                </a:highlight>
                <a:latin typeface="Aptos"/>
              </a:rPr>
              <a:t>ON SURFACE NEUTRON FLUX: 11± 2 neutrons/cm²/day</a:t>
            </a:r>
          </a:p>
          <a:p>
            <a:pPr marL="0" marR="0" indent="0" algn="ctr" defTabSz="821531" rtl="0" fontAlgn="auto" latinLnBrk="0" hangingPunct="0">
              <a:lnSpc>
                <a:spcPct val="120000"/>
              </a:lnSpc>
              <a:spcBef>
                <a:spcPts val="0"/>
              </a:spcBef>
              <a:spcAft>
                <a:spcPts val="0"/>
              </a:spcAft>
              <a:buClrTx/>
              <a:buSzTx/>
              <a:buFontTx/>
              <a:buNone/>
              <a:tabLst/>
            </a:pPr>
            <a:endParaRPr kumimoji="0" lang="en-GB" sz="4000" b="0" i="0" u="sng" strike="noStrike" cap="none" spc="0" normalizeH="0" baseline="0" dirty="0">
              <a:ln>
                <a:noFill/>
              </a:ln>
              <a:solidFill>
                <a:srgbClr val="FF0000"/>
              </a:solidFill>
              <a:effectLst/>
              <a:uFillTx/>
              <a:latin typeface="Aptos"/>
              <a:sym typeface="Muli Regular"/>
            </a:endParaRPr>
          </a:p>
        </p:txBody>
      </p:sp>
      <p:sp>
        <p:nvSpPr>
          <p:cNvPr id="14" name="Rectangle 13">
            <a:extLst>
              <a:ext uri="{FF2B5EF4-FFF2-40B4-BE49-F238E27FC236}">
                <a16:creationId xmlns:a16="http://schemas.microsoft.com/office/drawing/2014/main" id="{41464530-6118-3BE4-94B2-35F0D23A0841}"/>
              </a:ext>
            </a:extLst>
          </p:cNvPr>
          <p:cNvSpPr/>
          <p:nvPr/>
        </p:nvSpPr>
        <p:spPr>
          <a:xfrm>
            <a:off x="12651889" y="4863655"/>
            <a:ext cx="11561807" cy="647019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8" name="TextBox 7">
            <a:extLst>
              <a:ext uri="{FF2B5EF4-FFF2-40B4-BE49-F238E27FC236}">
                <a16:creationId xmlns:a16="http://schemas.microsoft.com/office/drawing/2014/main" id="{F1DAF278-911F-2974-36F7-4DBFF0B4F869}"/>
              </a:ext>
            </a:extLst>
          </p:cNvPr>
          <p:cNvSpPr txBox="1"/>
          <p:nvPr/>
        </p:nvSpPr>
        <p:spPr>
          <a:xfrm>
            <a:off x="15274968" y="9694770"/>
            <a:ext cx="6513334" cy="809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GB" sz="3600" b="1" dirty="0"/>
              <a:t>neutron counts</a:t>
            </a:r>
            <a:endParaRPr kumimoji="0" lang="en-GB" sz="3600" b="1"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13" name="TextBox 12">
            <a:extLst>
              <a:ext uri="{FF2B5EF4-FFF2-40B4-BE49-F238E27FC236}">
                <a16:creationId xmlns:a16="http://schemas.microsoft.com/office/drawing/2014/main" id="{EE2656FE-3980-147B-80DD-F637F4615C8A}"/>
              </a:ext>
            </a:extLst>
          </p:cNvPr>
          <p:cNvSpPr txBox="1"/>
          <p:nvPr/>
        </p:nvSpPr>
        <p:spPr>
          <a:xfrm>
            <a:off x="16075152" y="6335152"/>
            <a:ext cx="6513334" cy="1326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GB" sz="3200" b="1" dirty="0">
                <a:solidFill>
                  <a:srgbClr val="C00000"/>
                </a:solidFill>
              </a:rPr>
              <a:t>Background flux and gamma flux merging</a:t>
            </a:r>
            <a:endParaRPr kumimoji="0" lang="en-GB" sz="3200" b="1" i="0" u="none" strike="noStrike" cap="none" spc="0" normalizeH="0" baseline="0" dirty="0">
              <a:ln>
                <a:noFill/>
              </a:ln>
              <a:solidFill>
                <a:srgbClr val="C00000"/>
              </a:solidFill>
              <a:effectLst/>
              <a:uFillTx/>
              <a:latin typeface="Muli Regular"/>
              <a:ea typeface="Muli Regular"/>
              <a:cs typeface="Muli Regular"/>
              <a:sym typeface="Muli Regular"/>
            </a:endParaRPr>
          </a:p>
        </p:txBody>
      </p:sp>
      <p:sp>
        <p:nvSpPr>
          <p:cNvPr id="15" name="Title 3">
            <a:extLst>
              <a:ext uri="{FF2B5EF4-FFF2-40B4-BE49-F238E27FC236}">
                <a16:creationId xmlns:a16="http://schemas.microsoft.com/office/drawing/2014/main" id="{E8C0F9BE-2981-7BC8-8FFD-236FC1F94E05}"/>
              </a:ext>
            </a:extLst>
          </p:cNvPr>
          <p:cNvSpPr txBox="1">
            <a:spLocks/>
          </p:cNvSpPr>
          <p:nvPr/>
        </p:nvSpPr>
        <p:spPr>
          <a:xfrm>
            <a:off x="2672889" y="150212"/>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dirty="0">
                <a:solidFill>
                  <a:schemeClr val="accent1">
                    <a:lumMod val="75000"/>
                  </a:schemeClr>
                </a:solidFill>
                <a:latin typeface="Arial"/>
                <a:cs typeface="Arial"/>
              </a:rPr>
              <a:t>Estimating on-surface neutron flux</a:t>
            </a:r>
            <a:endParaRPr lang="en-US" sz="6000" b="1" dirty="0">
              <a:solidFill>
                <a:schemeClr val="accent1">
                  <a:lumMod val="75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FD79B0F-2C49-EA5F-24FA-A86EA5B7217E}"/>
              </a:ext>
            </a:extLst>
          </p:cNvPr>
          <p:cNvSpPr txBox="1"/>
          <p:nvPr/>
        </p:nvSpPr>
        <p:spPr>
          <a:xfrm>
            <a:off x="7171304" y="3915300"/>
            <a:ext cx="10961171" cy="88293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uli Regular"/>
                <a:ea typeface="Muli Regular"/>
                <a:cs typeface="Muli Regular"/>
                <a:sym typeface="Muli Regular"/>
              </a:rPr>
              <a:t>Comparing Co60 data to background data</a:t>
            </a:r>
          </a:p>
        </p:txBody>
      </p:sp>
      <p:sp>
        <p:nvSpPr>
          <p:cNvPr id="17" name="Oval 16">
            <a:extLst>
              <a:ext uri="{FF2B5EF4-FFF2-40B4-BE49-F238E27FC236}">
                <a16:creationId xmlns:a16="http://schemas.microsoft.com/office/drawing/2014/main" id="{5AB702F1-C815-E305-06E8-63C87E916387}"/>
              </a:ext>
            </a:extLst>
          </p:cNvPr>
          <p:cNvSpPr/>
          <p:nvPr/>
        </p:nvSpPr>
        <p:spPr>
          <a:xfrm>
            <a:off x="11999382" y="8557015"/>
            <a:ext cx="1131074" cy="1207008"/>
          </a:xfrm>
          <a:prstGeom prst="ellipse">
            <a:avLst/>
          </a:prstGeom>
          <a:noFill/>
          <a:ln w="76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8" name="Straight Arrow Connector 17">
            <a:extLst>
              <a:ext uri="{FF2B5EF4-FFF2-40B4-BE49-F238E27FC236}">
                <a16:creationId xmlns:a16="http://schemas.microsoft.com/office/drawing/2014/main" id="{EADF3A9F-ADDC-42F9-3CB8-F13268447917}"/>
              </a:ext>
            </a:extLst>
          </p:cNvPr>
          <p:cNvCxnSpPr/>
          <p:nvPr/>
        </p:nvCxnSpPr>
        <p:spPr>
          <a:xfrm flipV="1">
            <a:off x="13201039" y="7017670"/>
            <a:ext cx="2743200" cy="1847088"/>
          </a:xfrm>
          <a:prstGeom prst="straightConnector1">
            <a:avLst/>
          </a:prstGeom>
          <a:noFill/>
          <a:ln w="76200"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484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animBg="1"/>
      <p:bldP spid="8" grpId="0"/>
      <p:bldP spid="13"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51A126-8F6B-D86E-89A8-0BBE108AAA6C}"/>
              </a:ext>
            </a:extLst>
          </p:cNvPr>
          <p:cNvPicPr>
            <a:picLocks noChangeAspect="1"/>
          </p:cNvPicPr>
          <p:nvPr/>
        </p:nvPicPr>
        <p:blipFill>
          <a:blip r:embed="rId3"/>
          <a:stretch>
            <a:fillRect/>
          </a:stretch>
        </p:blipFill>
        <p:spPr>
          <a:xfrm>
            <a:off x="258186" y="1499617"/>
            <a:ext cx="13227775" cy="11503854"/>
          </a:xfrm>
          <a:prstGeom prst="rect">
            <a:avLst/>
          </a:prstGeom>
        </p:spPr>
      </p:pic>
      <p:sp>
        <p:nvSpPr>
          <p:cNvPr id="2" name="Slide Number Placeholder 1">
            <a:extLst>
              <a:ext uri="{FF2B5EF4-FFF2-40B4-BE49-F238E27FC236}">
                <a16:creationId xmlns:a16="http://schemas.microsoft.com/office/drawing/2014/main" id="{BA471B55-6207-1AA3-A27E-582FD648DF24}"/>
              </a:ext>
            </a:extLst>
          </p:cNvPr>
          <p:cNvSpPr>
            <a:spLocks noGrp="1"/>
          </p:cNvSpPr>
          <p:nvPr>
            <p:ph type="sldNum" sz="quarter" idx="12"/>
          </p:nvPr>
        </p:nvSpPr>
        <p:spPr/>
        <p:txBody>
          <a:bodyPr/>
          <a:lstStyle/>
          <a:p>
            <a:fld id="{D57F1E4F-1CFF-5643-939E-217C01CDF565}" type="slidenum">
              <a:rPr lang="en-US" smtClean="0"/>
              <a:pPr/>
              <a:t>29</a:t>
            </a:fld>
            <a:endParaRPr lang="en-US"/>
          </a:p>
        </p:txBody>
      </p:sp>
      <p:sp>
        <p:nvSpPr>
          <p:cNvPr id="4" name="Title 3">
            <a:extLst>
              <a:ext uri="{FF2B5EF4-FFF2-40B4-BE49-F238E27FC236}">
                <a16:creationId xmlns:a16="http://schemas.microsoft.com/office/drawing/2014/main" id="{D2FBEE84-4CCA-A5CE-C1A0-14B5D181996A}"/>
              </a:ext>
            </a:extLst>
          </p:cNvPr>
          <p:cNvSpPr txBox="1">
            <a:spLocks/>
          </p:cNvSpPr>
          <p:nvPr/>
        </p:nvSpPr>
        <p:spPr>
          <a:xfrm>
            <a:off x="2407443" y="111772"/>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dirty="0">
                <a:solidFill>
                  <a:schemeClr val="accent1">
                    <a:lumMod val="75000"/>
                  </a:schemeClr>
                </a:solidFill>
                <a:latin typeface="Arial"/>
                <a:cs typeface="Arial"/>
              </a:rPr>
              <a:t>EXPACs Simulation</a:t>
            </a:r>
            <a:endParaRPr lang="en-US" sz="6000" b="1" dirty="0">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90A6BD7-69DA-0CE8-CDCF-71DC0FB8B740}"/>
              </a:ext>
            </a:extLst>
          </p:cNvPr>
          <p:cNvSpPr txBox="1"/>
          <p:nvPr/>
        </p:nvSpPr>
        <p:spPr>
          <a:xfrm>
            <a:off x="13485961" y="3420514"/>
            <a:ext cx="9766565" cy="61274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GB" sz="3600" dirty="0">
                <a:solidFill>
                  <a:srgbClr val="5A676F"/>
                </a:solidFill>
                <a:latin typeface="Aptos" panose="020B0004020202020204" pitchFamily="34" charset="0"/>
                <a:cs typeface="Times New Roman"/>
              </a:rPr>
              <a:t>WHAT IS EXPACS?</a:t>
            </a:r>
            <a:endParaRPr lang="en-US" sz="3600" dirty="0">
              <a:solidFill>
                <a:srgbClr val="5A676F"/>
              </a:solidFill>
              <a:latin typeface="Aptos" panose="020B0004020202020204" pitchFamily="34" charset="0"/>
              <a:cs typeface="Times New Roman"/>
            </a:endParaRPr>
          </a:p>
          <a:p>
            <a:pPr marL="457200" indent="-457200">
              <a:buFont typeface="Arial"/>
              <a:buChar char="•"/>
            </a:pPr>
            <a:r>
              <a:rPr lang="en-GB" sz="3600" dirty="0" err="1">
                <a:solidFill>
                  <a:srgbClr val="5A676F"/>
                </a:solidFill>
                <a:latin typeface="Aptos" panose="020B0004020202020204" pitchFamily="34" charset="0"/>
                <a:cs typeface="Times New Roman"/>
              </a:rPr>
              <a:t>EXcel</a:t>
            </a:r>
            <a:r>
              <a:rPr lang="en-GB" sz="3600" dirty="0">
                <a:solidFill>
                  <a:srgbClr val="5A676F"/>
                </a:solidFill>
                <a:latin typeface="Aptos" panose="020B0004020202020204" pitchFamily="34" charset="0"/>
                <a:cs typeface="Times New Roman"/>
              </a:rPr>
              <a:t>-based Program for calculating Atmospheric Cosmic-ray Spectrum</a:t>
            </a:r>
          </a:p>
          <a:p>
            <a:pPr marL="457200" indent="-457200">
              <a:buFont typeface="Arial"/>
              <a:buChar char="•"/>
            </a:pPr>
            <a:r>
              <a:rPr lang="en-US" sz="3600" dirty="0">
                <a:solidFill>
                  <a:srgbClr val="5A676F"/>
                </a:solidFill>
                <a:latin typeface="Aptos" panose="020B0004020202020204" pitchFamily="34" charset="0"/>
              </a:rPr>
              <a:t>It is based on the PARMA model: PHITS based Analytical Radiation Model in the Atmosphere</a:t>
            </a:r>
          </a:p>
          <a:p>
            <a:pPr marL="457200" indent="-457200">
              <a:buFont typeface="Arial"/>
              <a:buChar char="•"/>
            </a:pPr>
            <a:r>
              <a:rPr lang="en-US" sz="3600" dirty="0">
                <a:solidFill>
                  <a:srgbClr val="5A676F"/>
                </a:solidFill>
                <a:latin typeface="Aptos" panose="020B0004020202020204" pitchFamily="34" charset="0"/>
              </a:rPr>
              <a:t>Comprises analytical functions with parameters fitted to reproduce the results of the extensive air shower simulations</a:t>
            </a:r>
            <a:endParaRPr lang="en-US" sz="3600" dirty="0">
              <a:solidFill>
                <a:srgbClr val="5A676F"/>
              </a:solidFill>
              <a:latin typeface="Aptos" panose="020B0004020202020204" pitchFamily="34" charset="0"/>
              <a:cs typeface="Times New Roman"/>
            </a:endParaRPr>
          </a:p>
          <a:p>
            <a:pPr marL="457200" indent="-457200">
              <a:buFont typeface="Arial"/>
              <a:buChar char="•"/>
            </a:pPr>
            <a:endParaRPr lang="en-GB" sz="3600" dirty="0">
              <a:solidFill>
                <a:srgbClr val="5A676F"/>
              </a:solidFill>
              <a:latin typeface="Aptos" panose="020B0004020202020204" pitchFamily="34" charset="0"/>
              <a:cs typeface="Times New Roman"/>
            </a:endParaRPr>
          </a:p>
        </p:txBody>
      </p:sp>
      <p:sp>
        <p:nvSpPr>
          <p:cNvPr id="7" name="TextBox 6">
            <a:extLst>
              <a:ext uri="{FF2B5EF4-FFF2-40B4-BE49-F238E27FC236}">
                <a16:creationId xmlns:a16="http://schemas.microsoft.com/office/drawing/2014/main" id="{F2A98F6B-A3F4-B5F4-BB7C-A3E94F5BEA34}"/>
              </a:ext>
            </a:extLst>
          </p:cNvPr>
          <p:cNvSpPr txBox="1"/>
          <p:nvPr/>
        </p:nvSpPr>
        <p:spPr>
          <a:xfrm>
            <a:off x="13113837" y="9022264"/>
            <a:ext cx="12192000" cy="1326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3600" b="1" u="sng" dirty="0">
                <a:solidFill>
                  <a:srgbClr val="C00000"/>
                </a:solidFill>
                <a:highlight>
                  <a:srgbClr val="FFFF00"/>
                </a:highlight>
                <a:latin typeface="Aptos"/>
              </a:rPr>
              <a:t>ON SURFACE NEUTRON FLUX: 928 neutrons/cm2/day</a:t>
            </a:r>
          </a:p>
          <a:p>
            <a:pPr marL="0" marR="0" indent="0" algn="l" defTabSz="821531" rtl="0" fontAlgn="auto" latinLnBrk="0" hangingPunct="0">
              <a:lnSpc>
                <a:spcPct val="120000"/>
              </a:lnSpc>
              <a:spcBef>
                <a:spcPts val="0"/>
              </a:spcBef>
              <a:spcAft>
                <a:spcPts val="0"/>
              </a:spcAft>
              <a:buClrTx/>
              <a:buSzTx/>
              <a:buFontTx/>
              <a:buNone/>
              <a:tabLst/>
            </a:pPr>
            <a:endParaRPr kumimoji="0" lang="en-GB" sz="2800" b="1" i="0" u="sng" strike="noStrike" cap="none" spc="0" normalizeH="0" baseline="0" dirty="0">
              <a:ln>
                <a:noFill/>
              </a:ln>
              <a:solidFill>
                <a:srgbClr val="000000"/>
              </a:solidFill>
              <a:effectLst/>
              <a:uFillTx/>
              <a:latin typeface="Aptos"/>
              <a:sym typeface="Muli Regular"/>
            </a:endParaRPr>
          </a:p>
        </p:txBody>
      </p:sp>
    </p:spTree>
    <p:extLst>
      <p:ext uri="{BB962C8B-B14F-4D97-AF65-F5344CB8AC3E}">
        <p14:creationId xmlns:p14="http://schemas.microsoft.com/office/powerpoint/2010/main" val="47355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6D0184-5EA3-AA77-9C25-60236F64B12B}"/>
              </a:ext>
            </a:extLst>
          </p:cNvPr>
          <p:cNvSpPr>
            <a:spLocks noGrp="1"/>
          </p:cNvSpPr>
          <p:nvPr>
            <p:ph type="sldNum" sz="quarter" idx="12"/>
          </p:nvPr>
        </p:nvSpPr>
        <p:spPr/>
        <p:txBody>
          <a:bodyPr>
            <a:noAutofit/>
          </a:bodyPr>
          <a:lstStyle/>
          <a:p>
            <a:pPr>
              <a:spcAft>
                <a:spcPts val="1200"/>
              </a:spcAft>
            </a:pPr>
            <a:fld id="{330EA680-D336-4FF7-8B7A-9848BB0A1C32}" type="slidenum">
              <a:rPr lang="en-US" sz="4000">
                <a:solidFill>
                  <a:srgbClr val="FFFFFF"/>
                </a:solidFill>
              </a:rPr>
              <a:pPr>
                <a:spcAft>
                  <a:spcPts val="1200"/>
                </a:spcAft>
              </a:pPr>
              <a:t>3</a:t>
            </a:fld>
            <a:endParaRPr lang="en-US" sz="4000">
              <a:solidFill>
                <a:srgbClr val="FFFFFF"/>
              </a:solidFill>
            </a:endParaRPr>
          </a:p>
        </p:txBody>
      </p:sp>
      <p:sp>
        <p:nvSpPr>
          <p:cNvPr id="15" name="Title 1">
            <a:extLst>
              <a:ext uri="{FF2B5EF4-FFF2-40B4-BE49-F238E27FC236}">
                <a16:creationId xmlns:a16="http://schemas.microsoft.com/office/drawing/2014/main" id="{F6BCDDDC-9F97-9CBF-AEBA-F8762C5C0CB8}"/>
              </a:ext>
            </a:extLst>
          </p:cNvPr>
          <p:cNvSpPr txBox="1">
            <a:spLocks/>
          </p:cNvSpPr>
          <p:nvPr/>
        </p:nvSpPr>
        <p:spPr>
          <a:xfrm>
            <a:off x="7114091" y="5948790"/>
            <a:ext cx="10155818" cy="1818420"/>
          </a:xfrm>
          <a:prstGeom prst="rect">
            <a:avLst/>
          </a:prstGeom>
          <a:solidFill>
            <a:schemeClr val="tx2">
              <a:lumMod val="20000"/>
              <a:lumOff val="80000"/>
            </a:schemeClr>
          </a:solidFill>
          <a:ln w="38100">
            <a:solidFill>
              <a:schemeClr val="bg2">
                <a:lumMod val="50000"/>
              </a:schemeClr>
            </a:solidFill>
          </a:ln>
        </p:spPr>
        <p:txBody>
          <a:bodyPr lIns="182880" tIns="91440" rIns="182880" bIns="91440" anchor="t">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rial" panose="020B0604020202020204" pitchFamily="34" charset="0"/>
                <a:cs typeface="Arial" panose="020B0604020202020204" pitchFamily="34" charset="0"/>
              </a:rPr>
              <a:t>Neutron Sources At SNOLAB</a:t>
            </a:r>
          </a:p>
        </p:txBody>
      </p:sp>
      <p:sp>
        <p:nvSpPr>
          <p:cNvPr id="14" name="Title 1">
            <a:extLst>
              <a:ext uri="{FF2B5EF4-FFF2-40B4-BE49-F238E27FC236}">
                <a16:creationId xmlns:a16="http://schemas.microsoft.com/office/drawing/2014/main" id="{AF6F70F1-0FD9-FB26-409E-F64E3C622C2A}"/>
              </a:ext>
            </a:extLst>
          </p:cNvPr>
          <p:cNvSpPr txBox="1">
            <a:spLocks/>
          </p:cNvSpPr>
          <p:nvPr/>
        </p:nvSpPr>
        <p:spPr>
          <a:xfrm>
            <a:off x="7276651" y="3520550"/>
            <a:ext cx="10155818"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5A676F"/>
                </a:solidFill>
                <a:latin typeface="Arial" panose="020B0604020202020204" pitchFamily="34" charset="0"/>
                <a:cs typeface="Arial" panose="020B0604020202020204" pitchFamily="34" charset="0"/>
              </a:rPr>
              <a:t>1. Calibration Sources</a:t>
            </a:r>
          </a:p>
        </p:txBody>
      </p:sp>
      <p:cxnSp>
        <p:nvCxnSpPr>
          <p:cNvPr id="32" name="Straight Arrow Connector 31">
            <a:extLst>
              <a:ext uri="{FF2B5EF4-FFF2-40B4-BE49-F238E27FC236}">
                <a16:creationId xmlns:a16="http://schemas.microsoft.com/office/drawing/2014/main" id="{1CCB6645-71DC-94E6-B4CA-17204C817253}"/>
              </a:ext>
            </a:extLst>
          </p:cNvPr>
          <p:cNvCxnSpPr>
            <a:cxnSpLocks/>
          </p:cNvCxnSpPr>
          <p:nvPr/>
        </p:nvCxnSpPr>
        <p:spPr>
          <a:xfrm flipV="1">
            <a:off x="12354556" y="4429761"/>
            <a:ext cx="0" cy="12920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6850AFB6-32FA-C1F9-61EF-F2D83A9A2661}"/>
              </a:ext>
            </a:extLst>
          </p:cNvPr>
          <p:cNvSpPr txBox="1">
            <a:spLocks/>
          </p:cNvSpPr>
          <p:nvPr/>
        </p:nvSpPr>
        <p:spPr>
          <a:xfrm>
            <a:off x="6048371" y="9089214"/>
            <a:ext cx="12287256"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5A676F"/>
                </a:solidFill>
                <a:latin typeface="Arial" panose="020B0604020202020204" pitchFamily="34" charset="0"/>
                <a:cs typeface="Arial" panose="020B0604020202020204" pitchFamily="34" charset="0"/>
              </a:rPr>
              <a:t>2. Surrounding Norite Rock &amp; Shotcrete</a:t>
            </a:r>
          </a:p>
        </p:txBody>
      </p:sp>
      <p:cxnSp>
        <p:nvCxnSpPr>
          <p:cNvPr id="42" name="Straight Arrow Connector 41">
            <a:extLst>
              <a:ext uri="{FF2B5EF4-FFF2-40B4-BE49-F238E27FC236}">
                <a16:creationId xmlns:a16="http://schemas.microsoft.com/office/drawing/2014/main" id="{80177F97-07A3-7CC2-66C3-906986BF1C63}"/>
              </a:ext>
            </a:extLst>
          </p:cNvPr>
          <p:cNvCxnSpPr>
            <a:cxnSpLocks/>
          </p:cNvCxnSpPr>
          <p:nvPr/>
        </p:nvCxnSpPr>
        <p:spPr>
          <a:xfrm flipV="1">
            <a:off x="12273278" y="2228485"/>
            <a:ext cx="0" cy="12920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190B96A0-A27B-026F-9BED-59BFD179D77E}"/>
              </a:ext>
            </a:extLst>
          </p:cNvPr>
          <p:cNvSpPr txBox="1">
            <a:spLocks/>
          </p:cNvSpPr>
          <p:nvPr/>
        </p:nvSpPr>
        <p:spPr>
          <a:xfrm>
            <a:off x="7195369" y="1319274"/>
            <a:ext cx="10155818"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A676F"/>
                </a:solidFill>
                <a:latin typeface="Arial" panose="020B0604020202020204" pitchFamily="34" charset="0"/>
                <a:cs typeface="Arial" panose="020B0604020202020204" pitchFamily="34" charset="0"/>
              </a:rPr>
              <a:t>Cf-252</a:t>
            </a:r>
          </a:p>
        </p:txBody>
      </p:sp>
      <p:cxnSp>
        <p:nvCxnSpPr>
          <p:cNvPr id="44" name="Straight Arrow Connector 43">
            <a:extLst>
              <a:ext uri="{FF2B5EF4-FFF2-40B4-BE49-F238E27FC236}">
                <a16:creationId xmlns:a16="http://schemas.microsoft.com/office/drawing/2014/main" id="{E451054A-E494-CA6E-05B3-579DA5FE6D67}"/>
              </a:ext>
            </a:extLst>
          </p:cNvPr>
          <p:cNvCxnSpPr>
            <a:cxnSpLocks/>
          </p:cNvCxnSpPr>
          <p:nvPr/>
        </p:nvCxnSpPr>
        <p:spPr>
          <a:xfrm>
            <a:off x="12354558" y="7916387"/>
            <a:ext cx="0" cy="12479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56A63C4-7ABF-CACA-F2CB-90E2571B910C}"/>
              </a:ext>
            </a:extLst>
          </p:cNvPr>
          <p:cNvCxnSpPr>
            <a:cxnSpLocks/>
          </p:cNvCxnSpPr>
          <p:nvPr/>
        </p:nvCxnSpPr>
        <p:spPr>
          <a:xfrm flipH="1">
            <a:off x="9794241" y="9998424"/>
            <a:ext cx="2397758" cy="11775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06E475F-2C67-85DB-3839-CF6282FBB002}"/>
              </a:ext>
            </a:extLst>
          </p:cNvPr>
          <p:cNvCxnSpPr>
            <a:cxnSpLocks/>
          </p:cNvCxnSpPr>
          <p:nvPr/>
        </p:nvCxnSpPr>
        <p:spPr>
          <a:xfrm>
            <a:off x="12659352" y="9998424"/>
            <a:ext cx="2296168" cy="11775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2D87FFF4-1E90-DE31-0503-13D015B3558D}"/>
              </a:ext>
            </a:extLst>
          </p:cNvPr>
          <p:cNvSpPr txBox="1">
            <a:spLocks/>
          </p:cNvSpPr>
          <p:nvPr/>
        </p:nvSpPr>
        <p:spPr>
          <a:xfrm>
            <a:off x="4716331" y="11395788"/>
            <a:ext cx="10155818"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A676F"/>
                </a:solidFill>
                <a:latin typeface="Arial" panose="020B0604020202020204" pitchFamily="34" charset="0"/>
                <a:cs typeface="Arial" panose="020B0604020202020204" pitchFamily="34" charset="0"/>
              </a:rPr>
              <a:t>(Alpha, n) reactions</a:t>
            </a:r>
          </a:p>
        </p:txBody>
      </p:sp>
      <p:sp>
        <p:nvSpPr>
          <p:cNvPr id="54" name="Title 1">
            <a:extLst>
              <a:ext uri="{FF2B5EF4-FFF2-40B4-BE49-F238E27FC236}">
                <a16:creationId xmlns:a16="http://schemas.microsoft.com/office/drawing/2014/main" id="{ED3781E5-D55D-AB33-E95E-A573DA063589}"/>
              </a:ext>
            </a:extLst>
          </p:cNvPr>
          <p:cNvSpPr txBox="1">
            <a:spLocks/>
          </p:cNvSpPr>
          <p:nvPr/>
        </p:nvSpPr>
        <p:spPr>
          <a:xfrm>
            <a:off x="10376303" y="11366492"/>
            <a:ext cx="10155818"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A676F"/>
                </a:solidFill>
                <a:latin typeface="Arial" panose="020B0604020202020204" pitchFamily="34" charset="0"/>
                <a:cs typeface="Arial" panose="020B0604020202020204" pitchFamily="34" charset="0"/>
              </a:rPr>
              <a:t>Fission reactions</a:t>
            </a:r>
          </a:p>
        </p:txBody>
      </p:sp>
      <p:sp>
        <p:nvSpPr>
          <p:cNvPr id="5" name="Slide Number Placeholder 1">
            <a:extLst>
              <a:ext uri="{FF2B5EF4-FFF2-40B4-BE49-F238E27FC236}">
                <a16:creationId xmlns:a16="http://schemas.microsoft.com/office/drawing/2014/main" id="{AD93ABDA-9A3D-4E28-C6EB-A06D2CA440FE}"/>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3</a:t>
            </a:fld>
            <a:endParaRPr lang="en-US" sz="4000"/>
          </a:p>
        </p:txBody>
      </p:sp>
    </p:spTree>
    <p:extLst>
      <p:ext uri="{BB962C8B-B14F-4D97-AF65-F5344CB8AC3E}">
        <p14:creationId xmlns:p14="http://schemas.microsoft.com/office/powerpoint/2010/main" val="337122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1000"/>
                                        <p:tgtEl>
                                          <p:spTgt spid="49"/>
                                        </p:tgtEl>
                                      </p:cBhvr>
                                    </p:animEffect>
                                    <p:anim calcmode="lin" valueType="num">
                                      <p:cBhvr>
                                        <p:cTn id="45" dur="1000" fill="hold"/>
                                        <p:tgtEl>
                                          <p:spTgt spid="49"/>
                                        </p:tgtEl>
                                        <p:attrNameLst>
                                          <p:attrName>ppt_x</p:attrName>
                                        </p:attrNameLst>
                                      </p:cBhvr>
                                      <p:tavLst>
                                        <p:tav tm="0">
                                          <p:val>
                                            <p:strVal val="#ppt_x"/>
                                          </p:val>
                                        </p:tav>
                                        <p:tav tm="100000">
                                          <p:val>
                                            <p:strVal val="#ppt_x"/>
                                          </p:val>
                                        </p:tav>
                                      </p:tavLst>
                                    </p:anim>
                                    <p:anim calcmode="lin" valueType="num">
                                      <p:cBhvr>
                                        <p:cTn id="46" dur="1000" fill="hold"/>
                                        <p:tgtEl>
                                          <p:spTgt spid="49"/>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anim calcmode="lin" valueType="num">
                                      <p:cBhvr>
                                        <p:cTn id="50" dur="1000" fill="hold"/>
                                        <p:tgtEl>
                                          <p:spTgt spid="53"/>
                                        </p:tgtEl>
                                        <p:attrNameLst>
                                          <p:attrName>ppt_x</p:attrName>
                                        </p:attrNameLst>
                                      </p:cBhvr>
                                      <p:tavLst>
                                        <p:tav tm="0">
                                          <p:val>
                                            <p:strVal val="#ppt_x"/>
                                          </p:val>
                                        </p:tav>
                                        <p:tav tm="100000">
                                          <p:val>
                                            <p:strVal val="#ppt_x"/>
                                          </p:val>
                                        </p:tav>
                                      </p:tavLst>
                                    </p:anim>
                                    <p:anim calcmode="lin" valueType="num">
                                      <p:cBhvr>
                                        <p:cTn id="51" dur="1000" fill="hold"/>
                                        <p:tgtEl>
                                          <p:spTgt spid="53"/>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1000"/>
                                        <p:tgtEl>
                                          <p:spTgt spid="54"/>
                                        </p:tgtEl>
                                      </p:cBhvr>
                                    </p:animEffect>
                                    <p:anim calcmode="lin" valueType="num">
                                      <p:cBhvr>
                                        <p:cTn id="55" dur="1000" fill="hold"/>
                                        <p:tgtEl>
                                          <p:spTgt spid="54"/>
                                        </p:tgtEl>
                                        <p:attrNameLst>
                                          <p:attrName>ppt_x</p:attrName>
                                        </p:attrNameLst>
                                      </p:cBhvr>
                                      <p:tavLst>
                                        <p:tav tm="0">
                                          <p:val>
                                            <p:strVal val="#ppt_x"/>
                                          </p:val>
                                        </p:tav>
                                        <p:tav tm="100000">
                                          <p:val>
                                            <p:strVal val="#ppt_x"/>
                                          </p:val>
                                        </p:tav>
                                      </p:tavLst>
                                    </p:anim>
                                    <p:anim calcmode="lin" valueType="num">
                                      <p:cBhvr>
                                        <p:cTn id="5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7" grpId="0"/>
      <p:bldP spid="43" grpId="0"/>
      <p:bldP spid="53" grpId="0"/>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77482-D474-953E-ACC5-07C57EDFABF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AE0A69B-4077-C5A9-129B-CD956B4193D5}"/>
              </a:ext>
            </a:extLst>
          </p:cNvPr>
          <p:cNvSpPr txBox="1">
            <a:spLocks/>
          </p:cNvSpPr>
          <p:nvPr/>
        </p:nvSpPr>
        <p:spPr>
          <a:xfrm>
            <a:off x="3893246" y="4846346"/>
            <a:ext cx="16899164" cy="4842928"/>
          </a:xfrm>
          <a:prstGeom prst="rect">
            <a:avLst/>
          </a:prstGeom>
        </p:spPr>
        <p:txBody>
          <a:bodyPr vert="horz" lIns="182880" tIns="91440" rIns="182880" bIns="9144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11000" b="1" cap="all">
                <a:ln w="3175" cmpd="sng">
                  <a:noFill/>
                </a:ln>
                <a:solidFill>
                  <a:srgbClr val="0076BD"/>
                </a:solidFill>
                <a:latin typeface="Arial" panose="020B0604020202020204" pitchFamily="34" charset="0"/>
                <a:cs typeface="Arial" panose="020B0604020202020204" pitchFamily="34" charset="0"/>
              </a:rPr>
              <a:t>NEUTRON DETECTOR</a:t>
            </a:r>
          </a:p>
          <a:p>
            <a:pPr algn="ctr">
              <a:spcAft>
                <a:spcPts val="1200"/>
              </a:spcAft>
            </a:pPr>
            <a:endParaRPr lang="en-US" sz="8800" b="1" cap="all">
              <a:ln w="3175" cmpd="sng">
                <a:noFill/>
              </a:ln>
              <a:solidFill>
                <a:srgbClr val="0076BD"/>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BEF0194-5806-1ABE-F8DE-308504F4F167}"/>
              </a:ext>
            </a:extLst>
          </p:cNvPr>
          <p:cNvSpPr txBox="1"/>
          <p:nvPr/>
        </p:nvSpPr>
        <p:spPr>
          <a:xfrm>
            <a:off x="4994274" y="8509223"/>
            <a:ext cx="14395452" cy="2810934"/>
          </a:xfrm>
          <a:prstGeom prst="rect">
            <a:avLst/>
          </a:prstGeom>
        </p:spPr>
        <p:txBody>
          <a:bodyPr vert="horz" lIns="182880" tIns="91440" rIns="182880" bIns="91440" rtlCol="0" anchor="t">
            <a:normAutofit/>
          </a:bodyPr>
          <a:lstStyle/>
          <a:p>
            <a:pPr algn="ctr" defTabSz="914400">
              <a:spcAft>
                <a:spcPts val="2000"/>
              </a:spcAft>
              <a:buClr>
                <a:schemeClr val="tx1"/>
              </a:buClr>
              <a:buSzPct val="100000"/>
            </a:pPr>
            <a:r>
              <a:rPr lang="en-US" sz="4400" b="1" cap="all">
                <a:solidFill>
                  <a:srgbClr val="5A676F"/>
                </a:solidFill>
                <a:latin typeface="Arial"/>
                <a:cs typeface="Arial"/>
              </a:rPr>
              <a:t>Obtain on surface Fast neutron flux</a:t>
            </a:r>
            <a:endParaRPr lang="en-US" sz="4400" cap="all">
              <a:solidFill>
                <a:srgbClr val="5A676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1A95026-A8AE-B6A8-A567-7DCCE5DB1D20}"/>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30</a:t>
            </a:fld>
            <a:endParaRPr lang="en-US" sz="4000"/>
          </a:p>
        </p:txBody>
      </p:sp>
      <p:sp>
        <p:nvSpPr>
          <p:cNvPr id="7" name="Slide Number Placeholder 1">
            <a:extLst>
              <a:ext uri="{FF2B5EF4-FFF2-40B4-BE49-F238E27FC236}">
                <a16:creationId xmlns:a16="http://schemas.microsoft.com/office/drawing/2014/main" id="{88C1FD93-3A1B-DEF6-0A79-2B5CB5C12CC8}"/>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30</a:t>
            </a:fld>
            <a:endParaRPr lang="en-US" sz="4000"/>
          </a:p>
        </p:txBody>
      </p:sp>
      <p:pic>
        <p:nvPicPr>
          <p:cNvPr id="9" name="Picture 8" descr="A close-up of a pencil&#10;&#10;AI-generated content may be incorrect.">
            <a:extLst>
              <a:ext uri="{FF2B5EF4-FFF2-40B4-BE49-F238E27FC236}">
                <a16:creationId xmlns:a16="http://schemas.microsoft.com/office/drawing/2014/main" id="{2FF851D0-7329-4BA4-F892-0CF016B9481D}"/>
              </a:ext>
            </a:extLst>
          </p:cNvPr>
          <p:cNvPicPr>
            <a:picLocks noChangeAspect="1"/>
          </p:cNvPicPr>
          <p:nvPr/>
        </p:nvPicPr>
        <p:blipFill>
          <a:blip r:embed="rId2"/>
          <a:stretch>
            <a:fillRect/>
          </a:stretch>
        </p:blipFill>
        <p:spPr>
          <a:xfrm>
            <a:off x="7043737" y="4856040"/>
            <a:ext cx="10287000" cy="1581150"/>
          </a:xfrm>
          <a:prstGeom prst="rect">
            <a:avLst/>
          </a:prstGeom>
        </p:spPr>
      </p:pic>
    </p:spTree>
    <p:extLst>
      <p:ext uri="{BB962C8B-B14F-4D97-AF65-F5344CB8AC3E}">
        <p14:creationId xmlns:p14="http://schemas.microsoft.com/office/powerpoint/2010/main" val="373934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A836C3-3BC4-0A3D-8348-9B0214BADE79}"/>
              </a:ext>
            </a:extLst>
          </p:cNvPr>
          <p:cNvSpPr>
            <a:spLocks noGrp="1"/>
          </p:cNvSpPr>
          <p:nvPr>
            <p:ph type="sldNum" sz="quarter" idx="12"/>
          </p:nvPr>
        </p:nvSpPr>
        <p:spPr/>
        <p:txBody>
          <a:bodyPr/>
          <a:lstStyle/>
          <a:p>
            <a:fld id="{D57F1E4F-1CFF-5643-939E-217C01CDF565}" type="slidenum">
              <a:rPr lang="en-US" smtClean="0"/>
              <a:pPr/>
              <a:t>31</a:t>
            </a:fld>
            <a:endParaRPr lang="en-US"/>
          </a:p>
        </p:txBody>
      </p:sp>
      <p:sp>
        <p:nvSpPr>
          <p:cNvPr id="6" name="Title 3">
            <a:extLst>
              <a:ext uri="{FF2B5EF4-FFF2-40B4-BE49-F238E27FC236}">
                <a16:creationId xmlns:a16="http://schemas.microsoft.com/office/drawing/2014/main" id="{5E174C47-53F2-8B95-B515-8C22830B68A5}"/>
              </a:ext>
            </a:extLst>
          </p:cNvPr>
          <p:cNvSpPr txBox="1">
            <a:spLocks/>
          </p:cNvSpPr>
          <p:nvPr/>
        </p:nvSpPr>
        <p:spPr>
          <a:xfrm>
            <a:off x="2407443" y="111772"/>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dirty="0">
                <a:solidFill>
                  <a:schemeClr val="accent1">
                    <a:lumMod val="75000"/>
                  </a:schemeClr>
                </a:solidFill>
                <a:latin typeface="Arial"/>
                <a:cs typeface="Arial"/>
              </a:rPr>
              <a:t>Our experimental data VS EXPACs simulation</a:t>
            </a:r>
            <a:endParaRPr lang="en-US" sz="6000" b="1" dirty="0">
              <a:solidFill>
                <a:schemeClr val="accent1">
                  <a:lumMod val="7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2F38AB6-7DBF-E34C-5577-9B68C31F9782}"/>
              </a:ext>
            </a:extLst>
          </p:cNvPr>
          <p:cNvSpPr txBox="1"/>
          <p:nvPr/>
        </p:nvSpPr>
        <p:spPr>
          <a:xfrm>
            <a:off x="13439050" y="9879934"/>
            <a:ext cx="11615509" cy="1219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3200" dirty="0">
                <a:solidFill>
                  <a:srgbClr val="5A676F"/>
                </a:solidFill>
                <a:latin typeface="Arial"/>
                <a:cs typeface="Arial"/>
              </a:rPr>
              <a:t>EXPACS simulation: </a:t>
            </a:r>
          </a:p>
          <a:p>
            <a:r>
              <a:rPr lang="en-US" sz="3200">
                <a:solidFill>
                  <a:srgbClr val="5A676F"/>
                </a:solidFill>
                <a:latin typeface="Arial"/>
                <a:cs typeface="Arial"/>
              </a:rPr>
              <a:t>Fast neutron flux:  185 neutrons/cm2/day</a:t>
            </a:r>
          </a:p>
        </p:txBody>
      </p:sp>
      <p:sp>
        <p:nvSpPr>
          <p:cNvPr id="10" name="TextBox 9">
            <a:extLst>
              <a:ext uri="{FF2B5EF4-FFF2-40B4-BE49-F238E27FC236}">
                <a16:creationId xmlns:a16="http://schemas.microsoft.com/office/drawing/2014/main" id="{FEC548B5-85C1-B44B-F5E4-EE87F893D7A4}"/>
              </a:ext>
            </a:extLst>
          </p:cNvPr>
          <p:cNvSpPr txBox="1"/>
          <p:nvPr/>
        </p:nvSpPr>
        <p:spPr>
          <a:xfrm>
            <a:off x="1631681" y="11257852"/>
            <a:ext cx="12192000" cy="19170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3200" dirty="0">
                <a:solidFill>
                  <a:schemeClr val="tx2"/>
                </a:solidFill>
                <a:latin typeface="Arial" panose="020B0604020202020204" pitchFamily="34" charset="0"/>
                <a:cs typeface="Arial" panose="020B0604020202020204" pitchFamily="34" charset="0"/>
              </a:rPr>
              <a:t>DETECTOR data:</a:t>
            </a:r>
          </a:p>
          <a:p>
            <a:r>
              <a:rPr lang="en-US" sz="3200" b="1" dirty="0">
                <a:solidFill>
                  <a:srgbClr val="C00000"/>
                </a:solidFill>
                <a:highlight>
                  <a:srgbClr val="FFFF00"/>
                </a:highlight>
                <a:latin typeface="Aptos"/>
              </a:rPr>
              <a:t>6 ± 2.0 fast</a:t>
            </a:r>
            <a:r>
              <a:rPr lang="en-US" sz="3200" b="1" dirty="0">
                <a:solidFill>
                  <a:srgbClr val="C00000"/>
                </a:solidFill>
                <a:highlight>
                  <a:srgbClr val="FFFF00"/>
                </a:highlight>
              </a:rPr>
              <a:t> </a:t>
            </a:r>
            <a:r>
              <a:rPr lang="en-US" sz="3200" b="1" dirty="0">
                <a:solidFill>
                  <a:srgbClr val="C00000"/>
                </a:solidFill>
                <a:highlight>
                  <a:srgbClr val="FFFF00"/>
                </a:highlight>
                <a:latin typeface="Aptos"/>
              </a:rPr>
              <a:t>neutrons/cm²/day</a:t>
            </a:r>
          </a:p>
          <a:p>
            <a:pPr marL="0" marR="0" indent="0" algn="l" defTabSz="821531" rtl="0" fontAlgn="auto" latinLnBrk="0" hangingPunct="0">
              <a:lnSpc>
                <a:spcPct val="120000"/>
              </a:lnSpc>
              <a:spcBef>
                <a:spcPts val="0"/>
              </a:spcBef>
              <a:spcAft>
                <a:spcPts val="0"/>
              </a:spcAft>
              <a:buClrTx/>
              <a:buSzTx/>
              <a:buFontTx/>
              <a:buNone/>
              <a:tabLst/>
            </a:pPr>
            <a:endParaRPr kumimoji="0" lang="en-GB" sz="3200" b="1" i="0" u="none" strike="noStrike" cap="none" spc="0" normalizeH="0" baseline="0" dirty="0">
              <a:ln>
                <a:noFill/>
              </a:ln>
              <a:solidFill>
                <a:schemeClr val="tx2"/>
              </a:solidFill>
              <a:effectLst/>
              <a:uFillTx/>
              <a:latin typeface="Aptos"/>
              <a:sym typeface="Muli Regular"/>
            </a:endParaRPr>
          </a:p>
        </p:txBody>
      </p:sp>
      <p:sp>
        <p:nvSpPr>
          <p:cNvPr id="13" name="TextBox 12">
            <a:extLst>
              <a:ext uri="{FF2B5EF4-FFF2-40B4-BE49-F238E27FC236}">
                <a16:creationId xmlns:a16="http://schemas.microsoft.com/office/drawing/2014/main" id="{66CAFB5A-4F75-A872-8665-377F5E8476D7}"/>
              </a:ext>
            </a:extLst>
          </p:cNvPr>
          <p:cNvSpPr txBox="1"/>
          <p:nvPr/>
        </p:nvSpPr>
        <p:spPr>
          <a:xfrm>
            <a:off x="13527709" y="11090597"/>
            <a:ext cx="10094976" cy="1326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r>
              <a:rPr lang="en-US" sz="3200" b="1" dirty="0">
                <a:solidFill>
                  <a:srgbClr val="C00000"/>
                </a:solidFill>
                <a:highlight>
                  <a:srgbClr val="FFFF00"/>
                </a:highlight>
                <a:latin typeface="Arial"/>
                <a:cs typeface="Arial"/>
              </a:rPr>
              <a:t>3.5  -  9 fast neutrons/cm²/day</a:t>
            </a:r>
          </a:p>
          <a:p>
            <a:pPr marL="0" marR="0" indent="0" algn="l" defTabSz="821531" rtl="0" fontAlgn="auto" latinLnBrk="0" hangingPunct="0">
              <a:lnSpc>
                <a:spcPct val="12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sym typeface="Muli Regular"/>
            </a:endParaRPr>
          </a:p>
        </p:txBody>
      </p:sp>
      <p:pic>
        <p:nvPicPr>
          <p:cNvPr id="5" name="Picture 4" descr="A graph of a function&#10;&#10;AI-generated content may be incorrect.">
            <a:extLst>
              <a:ext uri="{FF2B5EF4-FFF2-40B4-BE49-F238E27FC236}">
                <a16:creationId xmlns:a16="http://schemas.microsoft.com/office/drawing/2014/main" id="{4A38089B-72E9-9960-7BAA-D4CFB84302EC}"/>
              </a:ext>
            </a:extLst>
          </p:cNvPr>
          <p:cNvPicPr>
            <a:picLocks noChangeAspect="1"/>
          </p:cNvPicPr>
          <p:nvPr/>
        </p:nvPicPr>
        <p:blipFill>
          <a:blip r:embed="rId3"/>
          <a:stretch>
            <a:fillRect/>
          </a:stretch>
        </p:blipFill>
        <p:spPr>
          <a:xfrm>
            <a:off x="12653084" y="2323427"/>
            <a:ext cx="10947293" cy="7683966"/>
          </a:xfrm>
          <a:prstGeom prst="rect">
            <a:avLst/>
          </a:prstGeom>
        </p:spPr>
      </p:pic>
      <p:pic>
        <p:nvPicPr>
          <p:cNvPr id="11" name="Picture 10">
            <a:extLst>
              <a:ext uri="{FF2B5EF4-FFF2-40B4-BE49-F238E27FC236}">
                <a16:creationId xmlns:a16="http://schemas.microsoft.com/office/drawing/2014/main" id="{6352CF65-FBDD-5067-DF1C-014F055CCE7F}"/>
              </a:ext>
            </a:extLst>
          </p:cNvPr>
          <p:cNvPicPr>
            <a:picLocks noChangeAspect="1"/>
          </p:cNvPicPr>
          <p:nvPr/>
        </p:nvPicPr>
        <p:blipFill>
          <a:blip r:embed="rId4"/>
          <a:stretch>
            <a:fillRect/>
          </a:stretch>
        </p:blipFill>
        <p:spPr>
          <a:xfrm>
            <a:off x="341234" y="1497580"/>
            <a:ext cx="10358296" cy="9593017"/>
          </a:xfrm>
          <a:prstGeom prst="rect">
            <a:avLst/>
          </a:prstGeom>
        </p:spPr>
      </p:pic>
      <p:cxnSp>
        <p:nvCxnSpPr>
          <p:cNvPr id="15" name="Straight Connector 14">
            <a:extLst>
              <a:ext uri="{FF2B5EF4-FFF2-40B4-BE49-F238E27FC236}">
                <a16:creationId xmlns:a16="http://schemas.microsoft.com/office/drawing/2014/main" id="{07EA2F70-E4F7-7E7F-60C6-037225A6A6F2}"/>
              </a:ext>
            </a:extLst>
          </p:cNvPr>
          <p:cNvCxnSpPr/>
          <p:nvPr/>
        </p:nvCxnSpPr>
        <p:spPr>
          <a:xfrm>
            <a:off x="5998464" y="2011680"/>
            <a:ext cx="0" cy="852220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id="{82DCCCDF-CFF5-672C-DC1F-BFA7EF574239}"/>
              </a:ext>
            </a:extLst>
          </p:cNvPr>
          <p:cNvCxnSpPr/>
          <p:nvPr/>
        </p:nvCxnSpPr>
        <p:spPr>
          <a:xfrm>
            <a:off x="9296400" y="2011680"/>
            <a:ext cx="0" cy="8522208"/>
          </a:xfrm>
          <a:prstGeom prst="line">
            <a:avLst/>
          </a:prstGeom>
          <a:ln/>
        </p:spPr>
        <p:style>
          <a:lnRef idx="3">
            <a:schemeClr val="accent5"/>
          </a:lnRef>
          <a:fillRef idx="0">
            <a:schemeClr val="accent5"/>
          </a:fillRef>
          <a:effectRef idx="2">
            <a:schemeClr val="accent5"/>
          </a:effectRef>
          <a:fontRef idx="minor">
            <a:schemeClr val="tx1"/>
          </a:fontRef>
        </p:style>
      </p:cxnSp>
      <p:sp>
        <p:nvSpPr>
          <p:cNvPr id="17" name="Rectangle 16">
            <a:extLst>
              <a:ext uri="{FF2B5EF4-FFF2-40B4-BE49-F238E27FC236}">
                <a16:creationId xmlns:a16="http://schemas.microsoft.com/office/drawing/2014/main" id="{33B19113-3357-462C-7D1A-175C74A306FF}"/>
              </a:ext>
            </a:extLst>
          </p:cNvPr>
          <p:cNvSpPr/>
          <p:nvPr/>
        </p:nvSpPr>
        <p:spPr>
          <a:xfrm>
            <a:off x="5998464" y="2011680"/>
            <a:ext cx="3248307" cy="826617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8" name="TextBox 17">
            <a:extLst>
              <a:ext uri="{FF2B5EF4-FFF2-40B4-BE49-F238E27FC236}">
                <a16:creationId xmlns:a16="http://schemas.microsoft.com/office/drawing/2014/main" id="{B1DAE95F-C9F8-0E84-90C9-9D1A920E0BF4}"/>
              </a:ext>
            </a:extLst>
          </p:cNvPr>
          <p:cNvSpPr txBox="1"/>
          <p:nvPr/>
        </p:nvSpPr>
        <p:spPr>
          <a:xfrm rot="16200000">
            <a:off x="1864595" y="4868450"/>
            <a:ext cx="6513334" cy="809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GB" sz="3600" b="1" dirty="0"/>
              <a:t>Gamma counts</a:t>
            </a:r>
            <a:endParaRPr kumimoji="0" lang="en-GB" sz="3600" b="1"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19" name="TextBox 18">
            <a:extLst>
              <a:ext uri="{FF2B5EF4-FFF2-40B4-BE49-F238E27FC236}">
                <a16:creationId xmlns:a16="http://schemas.microsoft.com/office/drawing/2014/main" id="{CF035DCB-FDE1-EDD2-65DF-DA7ACE55985B}"/>
              </a:ext>
            </a:extLst>
          </p:cNvPr>
          <p:cNvSpPr txBox="1"/>
          <p:nvPr/>
        </p:nvSpPr>
        <p:spPr>
          <a:xfrm rot="16200000">
            <a:off x="7115125" y="4733772"/>
            <a:ext cx="6513334" cy="809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GB" sz="3600" b="1" dirty="0"/>
              <a:t>Thermal neutron counts</a:t>
            </a:r>
            <a:endParaRPr kumimoji="0" lang="en-GB" sz="3600" b="1" i="0" u="none" strike="noStrike" cap="none" spc="0" normalizeH="0" baseline="0" dirty="0">
              <a:ln>
                <a:noFill/>
              </a:ln>
              <a:solidFill>
                <a:srgbClr val="000000"/>
              </a:solidFill>
              <a:effectLst/>
              <a:uFillTx/>
              <a:latin typeface="Muli Regular"/>
              <a:ea typeface="Muli Regular"/>
              <a:cs typeface="Muli Regular"/>
              <a:sym typeface="Muli Regular"/>
            </a:endParaRPr>
          </a:p>
        </p:txBody>
      </p:sp>
      <p:sp>
        <p:nvSpPr>
          <p:cNvPr id="20" name="TextBox 19">
            <a:extLst>
              <a:ext uri="{FF2B5EF4-FFF2-40B4-BE49-F238E27FC236}">
                <a16:creationId xmlns:a16="http://schemas.microsoft.com/office/drawing/2014/main" id="{51656542-5C3F-2E1E-2962-57FCD7DD209A}"/>
              </a:ext>
            </a:extLst>
          </p:cNvPr>
          <p:cNvSpPr txBox="1"/>
          <p:nvPr/>
        </p:nvSpPr>
        <p:spPr>
          <a:xfrm rot="16200000">
            <a:off x="3332955" y="4869583"/>
            <a:ext cx="6513334" cy="809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GB" sz="3600" b="1" dirty="0"/>
              <a:t>Fast neutron counts</a:t>
            </a:r>
            <a:endParaRPr kumimoji="0" lang="en-GB" sz="3600" b="1" i="0" u="none" strike="noStrike" cap="none" spc="0" normalizeH="0" baseline="0" dirty="0">
              <a:ln>
                <a:noFill/>
              </a:ln>
              <a:solidFill>
                <a:srgbClr val="000000"/>
              </a:solidFill>
              <a:effectLst/>
              <a:uFillTx/>
              <a:latin typeface="Muli Regular"/>
              <a:ea typeface="Muli Regular"/>
              <a:cs typeface="Muli Regular"/>
              <a:sym typeface="Muli Regular"/>
            </a:endParaRPr>
          </a:p>
        </p:txBody>
      </p:sp>
      <p:cxnSp>
        <p:nvCxnSpPr>
          <p:cNvPr id="21" name="Straight Arrow Connector 20">
            <a:extLst>
              <a:ext uri="{FF2B5EF4-FFF2-40B4-BE49-F238E27FC236}">
                <a16:creationId xmlns:a16="http://schemas.microsoft.com/office/drawing/2014/main" id="{11472785-66EA-E09F-FDF6-9FBE8E568258}"/>
              </a:ext>
            </a:extLst>
          </p:cNvPr>
          <p:cNvCxnSpPr>
            <a:cxnSpLocks/>
          </p:cNvCxnSpPr>
          <p:nvPr/>
        </p:nvCxnSpPr>
        <p:spPr>
          <a:xfrm flipH="1" flipV="1">
            <a:off x="9346030" y="10336509"/>
            <a:ext cx="834114" cy="897665"/>
          </a:xfrm>
          <a:prstGeom prst="straightConnector1">
            <a:avLst/>
          </a:prstGeom>
          <a:noFill/>
          <a:ln w="76200"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8" name="Rectangle: Rounded Corners 27">
            <a:extLst>
              <a:ext uri="{FF2B5EF4-FFF2-40B4-BE49-F238E27FC236}">
                <a16:creationId xmlns:a16="http://schemas.microsoft.com/office/drawing/2014/main" id="{699700ED-2AB3-E5E5-69E5-58F57CB77F25}"/>
              </a:ext>
            </a:extLst>
          </p:cNvPr>
          <p:cNvSpPr/>
          <p:nvPr/>
        </p:nvSpPr>
        <p:spPr>
          <a:xfrm>
            <a:off x="8743682" y="11241432"/>
            <a:ext cx="3284172" cy="2352558"/>
          </a:xfrm>
          <a:prstGeom prst="round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endParaRPr lang="en-US" u="sng" dirty="0">
              <a:solidFill>
                <a:schemeClr val="bg1"/>
              </a:solidFill>
              <a:latin typeface="+mn-lt"/>
            </a:endParaRPr>
          </a:p>
          <a:p>
            <a:pPr algn="ctr"/>
            <a:r>
              <a:rPr lang="en-US" u="sng" dirty="0">
                <a:solidFill>
                  <a:schemeClr val="bg1"/>
                </a:solidFill>
                <a:latin typeface="+mn-lt"/>
              </a:rPr>
              <a:t> cut obtained from literature</a:t>
            </a:r>
          </a:p>
          <a:p>
            <a:pPr marL="0" marR="0" indent="0" algn="ctr" defTabSz="821531"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98BC328D-DCD9-D9A4-7ABD-7CAEEE452C6A}"/>
              </a:ext>
            </a:extLst>
          </p:cNvPr>
          <p:cNvSpPr/>
          <p:nvPr/>
        </p:nvSpPr>
        <p:spPr>
          <a:xfrm>
            <a:off x="20345399" y="2944445"/>
            <a:ext cx="2304288" cy="4520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defTabSz="821531"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rPr>
              <a:t>Data points</a:t>
            </a:r>
          </a:p>
        </p:txBody>
      </p:sp>
      <p:pic>
        <p:nvPicPr>
          <p:cNvPr id="30" name="Picture 29" descr="A red and blue object with lines and a black background&#10;&#10;AI-generated content may be incorrect.">
            <a:extLst>
              <a:ext uri="{FF2B5EF4-FFF2-40B4-BE49-F238E27FC236}">
                <a16:creationId xmlns:a16="http://schemas.microsoft.com/office/drawing/2014/main" id="{025D916A-E957-9605-84A9-F001868E34B5}"/>
              </a:ext>
            </a:extLst>
          </p:cNvPr>
          <p:cNvPicPr>
            <a:picLocks noChangeAspect="1"/>
          </p:cNvPicPr>
          <p:nvPr/>
        </p:nvPicPr>
        <p:blipFill>
          <a:blip r:embed="rId5"/>
          <a:stretch>
            <a:fillRect/>
          </a:stretch>
        </p:blipFill>
        <p:spPr>
          <a:xfrm>
            <a:off x="19622089" y="4089589"/>
            <a:ext cx="3750907" cy="2832295"/>
          </a:xfrm>
          <a:prstGeom prst="rect">
            <a:avLst/>
          </a:prstGeom>
        </p:spPr>
      </p:pic>
    </p:spTree>
    <p:extLst>
      <p:ext uri="{BB962C8B-B14F-4D97-AF65-F5344CB8AC3E}">
        <p14:creationId xmlns:p14="http://schemas.microsoft.com/office/powerpoint/2010/main" val="385505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7" grpId="0" animBg="1"/>
      <p:bldP spid="18" grpId="0"/>
      <p:bldP spid="19" grpId="0"/>
      <p:bldP spid="20" grpId="0"/>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A6CBE6-90B6-24CF-7CE7-C483C7BE03B0}"/>
              </a:ext>
            </a:extLst>
          </p:cNvPr>
          <p:cNvSpPr>
            <a:spLocks noGrp="1"/>
          </p:cNvSpPr>
          <p:nvPr>
            <p:ph type="sldNum" sz="quarter" idx="12"/>
          </p:nvPr>
        </p:nvSpPr>
        <p:spPr/>
        <p:txBody>
          <a:bodyPr/>
          <a:lstStyle/>
          <a:p>
            <a:fld id="{D57F1E4F-1CFF-5643-939E-217C01CDF565}" type="slidenum">
              <a:rPr lang="en-US" smtClean="0"/>
              <a:pPr/>
              <a:t>32</a:t>
            </a:fld>
            <a:endParaRPr lang="en-US"/>
          </a:p>
        </p:txBody>
      </p:sp>
      <p:sp>
        <p:nvSpPr>
          <p:cNvPr id="4" name="Title 3">
            <a:extLst>
              <a:ext uri="{FF2B5EF4-FFF2-40B4-BE49-F238E27FC236}">
                <a16:creationId xmlns:a16="http://schemas.microsoft.com/office/drawing/2014/main" id="{A4E8B406-CAD9-963C-A13D-2A51F922987B}"/>
              </a:ext>
            </a:extLst>
          </p:cNvPr>
          <p:cNvSpPr txBox="1">
            <a:spLocks/>
          </p:cNvSpPr>
          <p:nvPr/>
        </p:nvSpPr>
        <p:spPr>
          <a:xfrm>
            <a:off x="2407443" y="111772"/>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dirty="0">
                <a:solidFill>
                  <a:schemeClr val="accent1">
                    <a:lumMod val="75000"/>
                  </a:schemeClr>
                </a:solidFill>
                <a:latin typeface="Arial"/>
                <a:cs typeface="Arial"/>
              </a:rPr>
              <a:t>Our experimental data VS literature</a:t>
            </a:r>
            <a:endParaRPr lang="en-US" sz="6000" b="1" dirty="0">
              <a:solidFill>
                <a:schemeClr val="accent1">
                  <a:lumMod val="7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B44E258-6D16-FC0E-1440-267D3729089C}"/>
              </a:ext>
            </a:extLst>
          </p:cNvPr>
          <p:cNvSpPr txBox="1"/>
          <p:nvPr/>
        </p:nvSpPr>
        <p:spPr>
          <a:xfrm>
            <a:off x="13433158" y="2326271"/>
            <a:ext cx="10029203" cy="61274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buFont typeface="Arial" panose="020B0604020202020204" pitchFamily="34" charset="0"/>
              <a:buChar char="•"/>
            </a:pPr>
            <a:r>
              <a:rPr lang="en-US" sz="3600" dirty="0">
                <a:latin typeface="Aptos"/>
                <a:cs typeface="Arial"/>
              </a:rPr>
              <a:t>Looked at previous experimental fast neutron data from </a:t>
            </a:r>
            <a:r>
              <a:rPr lang="en-US" sz="3600" u="sng" dirty="0">
                <a:solidFill>
                  <a:srgbClr val="0076BD"/>
                </a:solidFill>
                <a:latin typeface="Aptos"/>
                <a:cs typeface="Arial"/>
              </a:rPr>
              <a:t>MEASUREMENT OF THE FLUX AND ENERGY SPECTRUM OF COSMIC-INDUCED NEUTRONS ON THE GROUND</a:t>
            </a:r>
          </a:p>
          <a:p>
            <a:pPr>
              <a:buFont typeface="Arial" panose="020B0604020202020204" pitchFamily="34" charset="0"/>
              <a:buChar char="•"/>
            </a:pPr>
            <a:r>
              <a:rPr lang="en-US" sz="3600">
                <a:solidFill>
                  <a:schemeClr val="tx1">
                    <a:lumMod val="95000"/>
                    <a:lumOff val="5000"/>
                  </a:schemeClr>
                </a:solidFill>
                <a:latin typeface="Aptos"/>
                <a:cs typeface="Arial"/>
              </a:rPr>
              <a:t>Integrated the spectrum </a:t>
            </a:r>
            <a:endParaRPr lang="en-US" sz="3600" dirty="0">
              <a:solidFill>
                <a:schemeClr val="tx1">
                  <a:lumMod val="95000"/>
                  <a:lumOff val="5000"/>
                </a:schemeClr>
              </a:solidFill>
              <a:latin typeface="Aptos"/>
              <a:cs typeface="Arial" panose="020B0604020202020204" pitchFamily="34" charset="0"/>
            </a:endParaRPr>
          </a:p>
          <a:p>
            <a:pPr>
              <a:buFont typeface="Arial" panose="020B0604020202020204" pitchFamily="34" charset="0"/>
              <a:buChar char="•"/>
            </a:pPr>
            <a:r>
              <a:rPr lang="en-US" sz="3600">
                <a:solidFill>
                  <a:schemeClr val="tx1">
                    <a:lumMod val="95000"/>
                    <a:lumOff val="5000"/>
                  </a:schemeClr>
                </a:solidFill>
                <a:latin typeface="Aptos"/>
                <a:cs typeface="Arial"/>
              </a:rPr>
              <a:t>Used my intrinsic efficiency simulation to get fast neutron flux detected by detector</a:t>
            </a:r>
            <a:endParaRPr lang="en-US" sz="3600">
              <a:solidFill>
                <a:schemeClr val="tx1">
                  <a:lumMod val="95000"/>
                  <a:lumOff val="5000"/>
                </a:schemeClr>
              </a:solidFill>
              <a:latin typeface="Aptos"/>
              <a:cs typeface="Arial" panose="020B0604020202020204" pitchFamily="34" charset="0"/>
            </a:endParaRPr>
          </a:p>
          <a:p>
            <a:pPr>
              <a:buFont typeface="Arial" panose="020B0604020202020204" pitchFamily="34" charset="0"/>
              <a:buChar char="•"/>
            </a:pPr>
            <a:endParaRPr lang="en-US" sz="3600" dirty="0">
              <a:solidFill>
                <a:schemeClr val="tx1"/>
              </a:solidFill>
              <a:latin typeface="Aptos"/>
              <a:cs typeface="Arial" panose="020B0604020202020204" pitchFamily="34" charset="0"/>
            </a:endParaRPr>
          </a:p>
          <a:p>
            <a:endParaRPr lang="en-GB" sz="3600" dirty="0">
              <a:solidFill>
                <a:schemeClr val="tx1"/>
              </a:solidFill>
              <a:latin typeface="Aptos"/>
              <a:cs typeface="Arial" panose="020B0604020202020204" pitchFamily="34" charset="0"/>
            </a:endParaRPr>
          </a:p>
        </p:txBody>
      </p:sp>
      <p:graphicFrame>
        <p:nvGraphicFramePr>
          <p:cNvPr id="7" name="Table 6">
            <a:extLst>
              <a:ext uri="{FF2B5EF4-FFF2-40B4-BE49-F238E27FC236}">
                <a16:creationId xmlns:a16="http://schemas.microsoft.com/office/drawing/2014/main" id="{EE70C229-3C8E-6520-5EC1-55DD5637FA4A}"/>
              </a:ext>
            </a:extLst>
          </p:cNvPr>
          <p:cNvGraphicFramePr>
            <a:graphicFrameLocks noGrp="1"/>
          </p:cNvGraphicFramePr>
          <p:nvPr>
            <p:extLst>
              <p:ext uri="{D42A27DB-BD31-4B8C-83A1-F6EECF244321}">
                <p14:modId xmlns:p14="http://schemas.microsoft.com/office/powerpoint/2010/main" val="4169318821"/>
              </p:ext>
            </p:extLst>
          </p:nvPr>
        </p:nvGraphicFramePr>
        <p:xfrm>
          <a:off x="5405119" y="9996567"/>
          <a:ext cx="13573760" cy="2560320"/>
        </p:xfrm>
        <a:graphic>
          <a:graphicData uri="http://schemas.openxmlformats.org/drawingml/2006/table">
            <a:tbl>
              <a:tblPr firstRow="1" bandRow="1">
                <a:tableStyleId>{5C22544A-7EE6-4342-B048-85BDC9FD1C3A}</a:tableStyleId>
              </a:tblPr>
              <a:tblGrid>
                <a:gridCol w="6786880">
                  <a:extLst>
                    <a:ext uri="{9D8B030D-6E8A-4147-A177-3AD203B41FA5}">
                      <a16:colId xmlns:a16="http://schemas.microsoft.com/office/drawing/2014/main" val="3150394256"/>
                    </a:ext>
                  </a:extLst>
                </a:gridCol>
                <a:gridCol w="6786880">
                  <a:extLst>
                    <a:ext uri="{9D8B030D-6E8A-4147-A177-3AD203B41FA5}">
                      <a16:colId xmlns:a16="http://schemas.microsoft.com/office/drawing/2014/main" val="1184308992"/>
                    </a:ext>
                  </a:extLst>
                </a:gridCol>
              </a:tblGrid>
              <a:tr h="450373">
                <a:tc>
                  <a:txBody>
                    <a:bodyPr/>
                    <a:lstStyle/>
                    <a:p>
                      <a:pPr algn="ctr"/>
                      <a:r>
                        <a:rPr lang="en-GB" b="1">
                          <a:solidFill>
                            <a:schemeClr val="bg1"/>
                          </a:solidFill>
                        </a:rPr>
                        <a:t>Detector Fast Neutron Flux (</a:t>
                      </a:r>
                      <a:r>
                        <a:rPr lang="en-GB" sz="3600" b="1" u="none" strike="noStrike" noProof="0">
                          <a:solidFill>
                            <a:schemeClr val="bg1"/>
                          </a:solidFill>
                        </a:rPr>
                        <a:t>neutrons/cm2/day)</a:t>
                      </a:r>
                      <a:endParaRPr lang="en-GB" b="1">
                        <a:solidFill>
                          <a:schemeClr val="bg1"/>
                        </a:solidFill>
                        <a:latin typeface="Aptos"/>
                      </a:endParaRPr>
                    </a:p>
                  </a:txBody>
                  <a:tcPr>
                    <a:solidFill>
                      <a:srgbClr val="0076BD"/>
                    </a:solidFill>
                  </a:tcPr>
                </a:tc>
                <a:tc>
                  <a:txBody>
                    <a:bodyPr/>
                    <a:lstStyle/>
                    <a:p>
                      <a:pPr algn="ctr"/>
                      <a:r>
                        <a:rPr lang="en-GB" b="1" dirty="0">
                          <a:solidFill>
                            <a:schemeClr val="bg1"/>
                          </a:solidFill>
                        </a:rPr>
                        <a:t>Literature’s Fast Neutron Flux</a:t>
                      </a:r>
                    </a:p>
                    <a:p>
                      <a:pPr lvl="0" algn="ctr">
                        <a:buNone/>
                      </a:pPr>
                      <a:r>
                        <a:rPr lang="en-GB" sz="4200" b="1" u="none" strike="noStrike" noProof="0" dirty="0">
                          <a:solidFill>
                            <a:schemeClr val="bg1"/>
                          </a:solidFill>
                        </a:rPr>
                        <a:t>(</a:t>
                      </a:r>
                      <a:r>
                        <a:rPr lang="en-GB" sz="3600" b="1" u="none" strike="noStrike" noProof="0" dirty="0">
                          <a:solidFill>
                            <a:schemeClr val="bg1"/>
                          </a:solidFill>
                        </a:rPr>
                        <a:t>neutrons/cm2/day)</a:t>
                      </a:r>
                      <a:endParaRPr lang="en-GB" dirty="0">
                        <a:solidFill>
                          <a:schemeClr val="bg1"/>
                        </a:solidFill>
                      </a:endParaRPr>
                    </a:p>
                  </a:txBody>
                  <a:tcPr>
                    <a:solidFill>
                      <a:srgbClr val="0076BD"/>
                    </a:solidFill>
                  </a:tcPr>
                </a:tc>
                <a:extLst>
                  <a:ext uri="{0D108BD9-81ED-4DB2-BD59-A6C34878D82A}">
                    <a16:rowId xmlns:a16="http://schemas.microsoft.com/office/drawing/2014/main" val="1736369219"/>
                  </a:ext>
                </a:extLst>
              </a:tr>
              <a:tr h="450373">
                <a:tc>
                  <a:txBody>
                    <a:bodyPr/>
                    <a:lstStyle/>
                    <a:p>
                      <a:pPr lvl="0" algn="ctr">
                        <a:buNone/>
                      </a:pPr>
                      <a:r>
                        <a:rPr lang="en-US" sz="3600" b="1" u="none" strike="noStrike" noProof="0" dirty="0">
                          <a:solidFill>
                            <a:schemeClr val="tx1"/>
                          </a:solidFill>
                        </a:rPr>
                        <a:t>6 ± 2.0 fast neutrons</a:t>
                      </a:r>
                      <a:endParaRPr lang="en-GB" sz="3600" b="1" u="none" strike="noStrike" noProof="0" dirty="0">
                        <a:solidFill>
                          <a:schemeClr val="tx1"/>
                        </a:solidFill>
                      </a:endParaRPr>
                    </a:p>
                    <a:p>
                      <a:pPr lvl="0" algn="ctr">
                        <a:buNone/>
                      </a:pPr>
                      <a:endParaRPr lang="en-US" sz="3600" b="1" i="0" u="none" strike="noStrike" noProof="0" dirty="0">
                        <a:solidFill>
                          <a:schemeClr val="tx1"/>
                        </a:solidFill>
                        <a:latin typeface="Aptos"/>
                      </a:endParaRPr>
                    </a:p>
                  </a:txBody>
                  <a:tcPr>
                    <a:solidFill>
                      <a:schemeClr val="bg1">
                        <a:lumMod val="65000"/>
                      </a:schemeClr>
                    </a:solidFill>
                  </a:tcPr>
                </a:tc>
                <a:tc>
                  <a:txBody>
                    <a:bodyPr/>
                    <a:lstStyle/>
                    <a:p>
                      <a:pPr lvl="0" algn="ctr">
                        <a:buNone/>
                      </a:pPr>
                      <a:r>
                        <a:rPr lang="en-GB" sz="3600" b="1" u="none" strike="noStrike" noProof="0" dirty="0">
                          <a:solidFill>
                            <a:schemeClr val="tx1"/>
                          </a:solidFill>
                        </a:rPr>
                        <a:t>2 -7 </a:t>
                      </a:r>
                      <a:endParaRPr lang="en-GB" sz="3600" b="1" i="0" u="none" strike="noStrike" noProof="0" dirty="0">
                        <a:solidFill>
                          <a:schemeClr val="tx1"/>
                        </a:solidFill>
                        <a:latin typeface="Aptos"/>
                      </a:endParaRPr>
                    </a:p>
                  </a:txBody>
                  <a:tcPr>
                    <a:solidFill>
                      <a:schemeClr val="bg1">
                        <a:lumMod val="65000"/>
                      </a:schemeClr>
                    </a:solidFill>
                  </a:tcPr>
                </a:tc>
                <a:extLst>
                  <a:ext uri="{0D108BD9-81ED-4DB2-BD59-A6C34878D82A}">
                    <a16:rowId xmlns:a16="http://schemas.microsoft.com/office/drawing/2014/main" val="141603355"/>
                  </a:ext>
                </a:extLst>
              </a:tr>
            </a:tbl>
          </a:graphicData>
        </a:graphic>
      </p:graphicFrame>
      <p:pic>
        <p:nvPicPr>
          <p:cNvPr id="11" name="Picture 10">
            <a:extLst>
              <a:ext uri="{FF2B5EF4-FFF2-40B4-BE49-F238E27FC236}">
                <a16:creationId xmlns:a16="http://schemas.microsoft.com/office/drawing/2014/main" id="{634186D6-5B1F-D4CF-22FA-5A1F52F921F0}"/>
              </a:ext>
            </a:extLst>
          </p:cNvPr>
          <p:cNvPicPr>
            <a:picLocks noChangeAspect="1"/>
          </p:cNvPicPr>
          <p:nvPr/>
        </p:nvPicPr>
        <p:blipFill>
          <a:blip r:embed="rId2"/>
          <a:srcRect t="-244" r="-1297" b="244"/>
          <a:stretch>
            <a:fillRect/>
          </a:stretch>
        </p:blipFill>
        <p:spPr>
          <a:xfrm>
            <a:off x="665606" y="1384014"/>
            <a:ext cx="12226328" cy="8011380"/>
          </a:xfrm>
          <a:prstGeom prst="rect">
            <a:avLst/>
          </a:prstGeom>
        </p:spPr>
      </p:pic>
    </p:spTree>
    <p:extLst>
      <p:ext uri="{BB962C8B-B14F-4D97-AF65-F5344CB8AC3E}">
        <p14:creationId xmlns:p14="http://schemas.microsoft.com/office/powerpoint/2010/main" val="25129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74DAB3-D9DC-2D50-0802-53A638055B93}"/>
              </a:ext>
            </a:extLst>
          </p:cNvPr>
          <p:cNvSpPr>
            <a:spLocks noGrp="1"/>
          </p:cNvSpPr>
          <p:nvPr>
            <p:ph type="sldNum" sz="quarter" idx="12"/>
          </p:nvPr>
        </p:nvSpPr>
        <p:spPr/>
        <p:txBody>
          <a:bodyPr/>
          <a:lstStyle/>
          <a:p>
            <a:fld id="{D57F1E4F-1CFF-5643-939E-217C01CDF565}" type="slidenum">
              <a:rPr lang="en-US" smtClean="0"/>
              <a:pPr/>
              <a:t>33</a:t>
            </a:fld>
            <a:endParaRPr lang="en-US"/>
          </a:p>
        </p:txBody>
      </p:sp>
      <p:sp>
        <p:nvSpPr>
          <p:cNvPr id="5" name="Title 4">
            <a:extLst>
              <a:ext uri="{FF2B5EF4-FFF2-40B4-BE49-F238E27FC236}">
                <a16:creationId xmlns:a16="http://schemas.microsoft.com/office/drawing/2014/main" id="{B6C145F3-4490-91B5-9B20-95C5B1923559}"/>
              </a:ext>
            </a:extLst>
          </p:cNvPr>
          <p:cNvSpPr txBox="1">
            <a:spLocks/>
          </p:cNvSpPr>
          <p:nvPr/>
        </p:nvSpPr>
        <p:spPr>
          <a:xfrm>
            <a:off x="6267450" y="272796"/>
            <a:ext cx="11849100"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GB" b="1">
                <a:solidFill>
                  <a:schemeClr val="accent1">
                    <a:lumMod val="75000"/>
                  </a:schemeClr>
                </a:solidFill>
                <a:latin typeface="Arial"/>
                <a:cs typeface="Arial"/>
              </a:rPr>
              <a:t>Summary</a:t>
            </a:r>
          </a:p>
        </p:txBody>
      </p:sp>
      <p:graphicFrame>
        <p:nvGraphicFramePr>
          <p:cNvPr id="3" name="Table 2">
            <a:extLst>
              <a:ext uri="{FF2B5EF4-FFF2-40B4-BE49-F238E27FC236}">
                <a16:creationId xmlns:a16="http://schemas.microsoft.com/office/drawing/2014/main" id="{B9EA1571-92B6-88E9-BE26-3107671FBE16}"/>
              </a:ext>
            </a:extLst>
          </p:cNvPr>
          <p:cNvGraphicFramePr>
            <a:graphicFrameLocks noGrp="1"/>
          </p:cNvGraphicFramePr>
          <p:nvPr>
            <p:extLst>
              <p:ext uri="{D42A27DB-BD31-4B8C-83A1-F6EECF244321}">
                <p14:modId xmlns:p14="http://schemas.microsoft.com/office/powerpoint/2010/main" val="2475142999"/>
              </p:ext>
            </p:extLst>
          </p:nvPr>
        </p:nvGraphicFramePr>
        <p:xfrm>
          <a:off x="783265" y="4072861"/>
          <a:ext cx="22817469" cy="5638800"/>
        </p:xfrm>
        <a:graphic>
          <a:graphicData uri="http://schemas.openxmlformats.org/drawingml/2006/table">
            <a:tbl>
              <a:tblPr firstRow="1" bandRow="1">
                <a:tableStyleId>{5940675A-B579-460E-94D1-54222C63F5DA}</a:tableStyleId>
              </a:tblPr>
              <a:tblGrid>
                <a:gridCol w="22817469">
                  <a:extLst>
                    <a:ext uri="{9D8B030D-6E8A-4147-A177-3AD203B41FA5}">
                      <a16:colId xmlns:a16="http://schemas.microsoft.com/office/drawing/2014/main" val="2191850726"/>
                    </a:ext>
                  </a:extLst>
                </a:gridCol>
              </a:tblGrid>
              <a:tr h="1046967">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GB" sz="8800" dirty="0">
                          <a:solidFill>
                            <a:schemeClr val="bg1"/>
                          </a:solidFill>
                        </a:rPr>
                        <a:t>Estimated neutron flux on surface</a:t>
                      </a:r>
                    </a:p>
                  </a:txBody>
                  <a:tcPr>
                    <a:solidFill>
                      <a:schemeClr val="bg2">
                        <a:lumMod val="50000"/>
                      </a:schemeClr>
                    </a:solidFill>
                  </a:tcPr>
                </a:tc>
                <a:extLst>
                  <a:ext uri="{0D108BD9-81ED-4DB2-BD59-A6C34878D82A}">
                    <a16:rowId xmlns:a16="http://schemas.microsoft.com/office/drawing/2014/main" val="2035530074"/>
                  </a:ext>
                </a:extLst>
              </a:tr>
              <a:tr h="1046967">
                <a:tc>
                  <a:txBody>
                    <a:bodyPr/>
                    <a:lstStyle/>
                    <a:p>
                      <a:pPr algn="ctr"/>
                      <a:r>
                        <a:rPr lang="en-GB" sz="8800" dirty="0">
                          <a:solidFill>
                            <a:schemeClr val="bg1"/>
                          </a:solidFill>
                        </a:rPr>
                        <a:t>Estimated fast neutron flux on surface</a:t>
                      </a:r>
                    </a:p>
                  </a:txBody>
                  <a:tcPr>
                    <a:solidFill>
                      <a:schemeClr val="bg2">
                        <a:lumMod val="50000"/>
                      </a:schemeClr>
                    </a:solidFill>
                  </a:tcPr>
                </a:tc>
                <a:extLst>
                  <a:ext uri="{0D108BD9-81ED-4DB2-BD59-A6C34878D82A}">
                    <a16:rowId xmlns:a16="http://schemas.microsoft.com/office/drawing/2014/main" val="1461559125"/>
                  </a:ext>
                </a:extLst>
              </a:tr>
              <a:tr h="1046967">
                <a:tc>
                  <a:txBody>
                    <a:bodyPr/>
                    <a:lstStyle/>
                    <a:p>
                      <a:pPr algn="ctr"/>
                      <a:r>
                        <a:rPr lang="en-GB" sz="8800" dirty="0">
                          <a:solidFill>
                            <a:schemeClr val="bg1"/>
                          </a:solidFill>
                        </a:rPr>
                        <a:t>Compared estimations with EXPACs and Literature</a:t>
                      </a:r>
                    </a:p>
                  </a:txBody>
                  <a:tcPr>
                    <a:solidFill>
                      <a:schemeClr val="bg2">
                        <a:lumMod val="50000"/>
                      </a:schemeClr>
                    </a:solidFill>
                  </a:tcPr>
                </a:tc>
                <a:extLst>
                  <a:ext uri="{0D108BD9-81ED-4DB2-BD59-A6C34878D82A}">
                    <a16:rowId xmlns:a16="http://schemas.microsoft.com/office/drawing/2014/main" val="315637749"/>
                  </a:ext>
                </a:extLst>
              </a:tr>
            </a:tbl>
          </a:graphicData>
        </a:graphic>
      </p:graphicFrame>
    </p:spTree>
    <p:extLst>
      <p:ext uri="{BB962C8B-B14F-4D97-AF65-F5344CB8AC3E}">
        <p14:creationId xmlns:p14="http://schemas.microsoft.com/office/powerpoint/2010/main" val="3066051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F57F7-D2D7-89D3-EFC7-CF4E724E08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99E0F7-4E5B-A309-2BA8-B3EAFBB09A5C}"/>
              </a:ext>
            </a:extLst>
          </p:cNvPr>
          <p:cNvSpPr>
            <a:spLocks noGrp="1"/>
          </p:cNvSpPr>
          <p:nvPr>
            <p:ph type="sldNum" sz="quarter" idx="2"/>
          </p:nvPr>
        </p:nvSpPr>
        <p:spPr/>
        <p:txBody>
          <a:bodyPr/>
          <a:lstStyle/>
          <a:p>
            <a:fld id="{86CB4B4D-7CA3-9044-876B-883B54F8677D}" type="slidenum">
              <a:rPr lang="en-US" smtClean="0"/>
              <a:t>34</a:t>
            </a:fld>
            <a:endParaRPr lang="en-US"/>
          </a:p>
        </p:txBody>
      </p:sp>
      <p:sp>
        <p:nvSpPr>
          <p:cNvPr id="5" name="Title 4">
            <a:extLst>
              <a:ext uri="{FF2B5EF4-FFF2-40B4-BE49-F238E27FC236}">
                <a16:creationId xmlns:a16="http://schemas.microsoft.com/office/drawing/2014/main" id="{D5827EE8-4598-3A41-B5EA-C24E3BC21401}"/>
              </a:ext>
            </a:extLst>
          </p:cNvPr>
          <p:cNvSpPr>
            <a:spLocks noGrp="1"/>
          </p:cNvSpPr>
          <p:nvPr>
            <p:ph type="title" idx="4294967295"/>
          </p:nvPr>
        </p:nvSpPr>
        <p:spPr>
          <a:xfrm>
            <a:off x="6267450" y="272796"/>
            <a:ext cx="11849100" cy="2544763"/>
          </a:xfrm>
        </p:spPr>
        <p:txBody>
          <a:bodyPr lIns="71437" tIns="71437" rIns="71437" bIns="71437" anchor="t">
            <a:normAutofit/>
          </a:bodyPr>
          <a:lstStyle/>
          <a:p>
            <a:pPr algn="ctr"/>
            <a:r>
              <a:rPr lang="en-GB" b="1">
                <a:solidFill>
                  <a:schemeClr val="accent1">
                    <a:lumMod val="75000"/>
                  </a:schemeClr>
                </a:solidFill>
                <a:latin typeface="Arial"/>
                <a:cs typeface="Arial"/>
              </a:rPr>
              <a:t>Next Steps</a:t>
            </a:r>
          </a:p>
        </p:txBody>
      </p:sp>
      <p:graphicFrame>
        <p:nvGraphicFramePr>
          <p:cNvPr id="4" name="Table 3">
            <a:extLst>
              <a:ext uri="{FF2B5EF4-FFF2-40B4-BE49-F238E27FC236}">
                <a16:creationId xmlns:a16="http://schemas.microsoft.com/office/drawing/2014/main" id="{8632A37C-1B0B-D37B-2471-1FD3C69B963F}"/>
              </a:ext>
            </a:extLst>
          </p:cNvPr>
          <p:cNvGraphicFramePr>
            <a:graphicFrameLocks noGrp="1"/>
          </p:cNvGraphicFramePr>
          <p:nvPr>
            <p:extLst>
              <p:ext uri="{D42A27DB-BD31-4B8C-83A1-F6EECF244321}">
                <p14:modId xmlns:p14="http://schemas.microsoft.com/office/powerpoint/2010/main" val="2619089862"/>
              </p:ext>
            </p:extLst>
          </p:nvPr>
        </p:nvGraphicFramePr>
        <p:xfrm>
          <a:off x="781538" y="3985845"/>
          <a:ext cx="22817469" cy="5860262"/>
        </p:xfrm>
        <a:graphic>
          <a:graphicData uri="http://schemas.openxmlformats.org/drawingml/2006/table">
            <a:tbl>
              <a:tblPr firstRow="1" bandRow="1">
                <a:tableStyleId>{5940675A-B579-460E-94D1-54222C63F5DA}</a:tableStyleId>
              </a:tblPr>
              <a:tblGrid>
                <a:gridCol w="22817469">
                  <a:extLst>
                    <a:ext uri="{9D8B030D-6E8A-4147-A177-3AD203B41FA5}">
                      <a16:colId xmlns:a16="http://schemas.microsoft.com/office/drawing/2014/main" val="2191850726"/>
                    </a:ext>
                  </a:extLst>
                </a:gridCol>
              </a:tblGrid>
              <a:tr h="1562582">
                <a:tc>
                  <a:txBody>
                    <a:bodyPr/>
                    <a:lstStyle/>
                    <a:p>
                      <a:pPr algn="ctr"/>
                      <a:r>
                        <a:rPr lang="en-GB" sz="8800" dirty="0">
                          <a:solidFill>
                            <a:schemeClr val="bg1"/>
                          </a:solidFill>
                        </a:rPr>
                        <a:t>Do runs with </a:t>
                      </a:r>
                      <a:r>
                        <a:rPr lang="en-GB" sz="8800">
                          <a:solidFill>
                            <a:schemeClr val="bg1"/>
                          </a:solidFill>
                        </a:rPr>
                        <a:t>2 different </a:t>
                      </a:r>
                      <a:r>
                        <a:rPr lang="en-GB" sz="8800" dirty="0">
                          <a:solidFill>
                            <a:schemeClr val="bg1"/>
                          </a:solidFill>
                        </a:rPr>
                        <a:t>gamma sources</a:t>
                      </a:r>
                    </a:p>
                  </a:txBody>
                  <a:tcPr>
                    <a:solidFill>
                      <a:schemeClr val="bg2">
                        <a:lumMod val="50000"/>
                      </a:schemeClr>
                    </a:solidFill>
                  </a:tcPr>
                </a:tc>
                <a:extLst>
                  <a:ext uri="{0D108BD9-81ED-4DB2-BD59-A6C34878D82A}">
                    <a16:rowId xmlns:a16="http://schemas.microsoft.com/office/drawing/2014/main" val="2618543524"/>
                  </a:ext>
                </a:extLst>
              </a:tr>
              <a:tr h="1046967">
                <a:tc>
                  <a:txBody>
                    <a:bodyPr/>
                    <a:lstStyle/>
                    <a:p>
                      <a:pPr algn="ctr"/>
                      <a:r>
                        <a:rPr lang="en-GB" sz="8800">
                          <a:solidFill>
                            <a:schemeClr val="bg1"/>
                          </a:solidFill>
                        </a:rPr>
                        <a:t>Take detector underground</a:t>
                      </a:r>
                    </a:p>
                  </a:txBody>
                  <a:tcPr>
                    <a:solidFill>
                      <a:schemeClr val="bg2">
                        <a:lumMod val="50000"/>
                      </a:schemeClr>
                    </a:solidFill>
                  </a:tcPr>
                </a:tc>
                <a:extLst>
                  <a:ext uri="{0D108BD9-81ED-4DB2-BD59-A6C34878D82A}">
                    <a16:rowId xmlns:a16="http://schemas.microsoft.com/office/drawing/2014/main" val="1461559125"/>
                  </a:ext>
                </a:extLst>
              </a:tr>
              <a:tr h="1046967">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GB" sz="8800">
                          <a:solidFill>
                            <a:schemeClr val="bg1"/>
                          </a:solidFill>
                        </a:rPr>
                        <a:t>Calibrate detector with neutron sources</a:t>
                      </a:r>
                    </a:p>
                  </a:txBody>
                  <a:tcPr>
                    <a:solidFill>
                      <a:schemeClr val="bg2">
                        <a:lumMod val="50000"/>
                      </a:schemeClr>
                    </a:solidFill>
                  </a:tcPr>
                </a:tc>
                <a:extLst>
                  <a:ext uri="{0D108BD9-81ED-4DB2-BD59-A6C34878D82A}">
                    <a16:rowId xmlns:a16="http://schemas.microsoft.com/office/drawing/2014/main" val="1437681075"/>
                  </a:ext>
                </a:extLst>
              </a:tr>
              <a:tr h="1046967">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GB" sz="8800" dirty="0">
                          <a:solidFill>
                            <a:schemeClr val="bg1"/>
                          </a:solidFill>
                        </a:rPr>
                        <a:t>Obtain neutron flux underground</a:t>
                      </a:r>
                    </a:p>
                  </a:txBody>
                  <a:tcPr>
                    <a:solidFill>
                      <a:schemeClr val="bg2">
                        <a:lumMod val="50000"/>
                      </a:schemeClr>
                    </a:solidFill>
                  </a:tcPr>
                </a:tc>
                <a:extLst>
                  <a:ext uri="{0D108BD9-81ED-4DB2-BD59-A6C34878D82A}">
                    <a16:rowId xmlns:a16="http://schemas.microsoft.com/office/drawing/2014/main" val="315637749"/>
                  </a:ext>
                </a:extLst>
              </a:tr>
            </a:tbl>
          </a:graphicData>
        </a:graphic>
      </p:graphicFrame>
    </p:spTree>
    <p:extLst>
      <p:ext uri="{BB962C8B-B14F-4D97-AF65-F5344CB8AC3E}">
        <p14:creationId xmlns:p14="http://schemas.microsoft.com/office/powerpoint/2010/main" val="347484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CD2A5A-3BB0-DB65-05A4-5488CED000BC}"/>
              </a:ext>
            </a:extLst>
          </p:cNvPr>
          <p:cNvSpPr>
            <a:spLocks noGrp="1"/>
          </p:cNvSpPr>
          <p:nvPr>
            <p:ph type="sldNum" sz="quarter" idx="2"/>
          </p:nvPr>
        </p:nvSpPr>
        <p:spPr/>
        <p:txBody>
          <a:bodyPr/>
          <a:lstStyle/>
          <a:p>
            <a:fld id="{86CB4B4D-7CA3-9044-876B-883B54F8677D}" type="slidenum">
              <a:rPr lang="en-GB"/>
              <a:t>35</a:t>
            </a:fld>
            <a:endParaRPr lang="en-GB"/>
          </a:p>
        </p:txBody>
      </p:sp>
      <p:pic>
        <p:nvPicPr>
          <p:cNvPr id="3" name="Picture 2" descr="A graph of a graph showing a number of segments&#10;&#10;AI-generated content may be incorrect.">
            <a:extLst>
              <a:ext uri="{FF2B5EF4-FFF2-40B4-BE49-F238E27FC236}">
                <a16:creationId xmlns:a16="http://schemas.microsoft.com/office/drawing/2014/main" id="{F3B3A054-6CE5-C26E-328A-0C5E9E38ADA7}"/>
              </a:ext>
            </a:extLst>
          </p:cNvPr>
          <p:cNvPicPr>
            <a:picLocks noChangeAspect="1"/>
          </p:cNvPicPr>
          <p:nvPr/>
        </p:nvPicPr>
        <p:blipFill>
          <a:blip r:embed="rId2"/>
          <a:stretch>
            <a:fillRect/>
          </a:stretch>
        </p:blipFill>
        <p:spPr>
          <a:xfrm>
            <a:off x="0" y="2992759"/>
            <a:ext cx="24374475" cy="7730482"/>
          </a:xfrm>
          <a:prstGeom prst="rect">
            <a:avLst/>
          </a:prstGeom>
        </p:spPr>
      </p:pic>
    </p:spTree>
    <p:extLst>
      <p:ext uri="{BB962C8B-B14F-4D97-AF65-F5344CB8AC3E}">
        <p14:creationId xmlns:p14="http://schemas.microsoft.com/office/powerpoint/2010/main" val="34555385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352A5E-4004-B227-EC06-63FD2CFB142B}"/>
              </a:ext>
            </a:extLst>
          </p:cNvPr>
          <p:cNvSpPr>
            <a:spLocks noGrp="1"/>
          </p:cNvSpPr>
          <p:nvPr>
            <p:ph type="sldNum" sz="quarter" idx="12"/>
          </p:nvPr>
        </p:nvSpPr>
        <p:spPr/>
        <p:txBody>
          <a:bodyPr/>
          <a:lstStyle/>
          <a:p>
            <a:fld id="{D57F1E4F-1CFF-5643-939E-217C01CDF565}" type="slidenum">
              <a:rPr lang="en-US" smtClean="0"/>
              <a:pPr/>
              <a:t>36</a:t>
            </a:fld>
            <a:endParaRPr lang="en-US"/>
          </a:p>
        </p:txBody>
      </p:sp>
      <p:pic>
        <p:nvPicPr>
          <p:cNvPr id="6" name="Picture 5" descr="A graph showing a line graph&#10;&#10;AI-generated content may be incorrect.">
            <a:extLst>
              <a:ext uri="{FF2B5EF4-FFF2-40B4-BE49-F238E27FC236}">
                <a16:creationId xmlns:a16="http://schemas.microsoft.com/office/drawing/2014/main" id="{7B3E2A91-1E56-3F97-E032-899899BDAE9A}"/>
              </a:ext>
            </a:extLst>
          </p:cNvPr>
          <p:cNvPicPr>
            <a:picLocks noChangeAspect="1"/>
          </p:cNvPicPr>
          <p:nvPr/>
        </p:nvPicPr>
        <p:blipFill>
          <a:blip r:embed="rId2"/>
          <a:stretch>
            <a:fillRect/>
          </a:stretch>
        </p:blipFill>
        <p:spPr>
          <a:xfrm>
            <a:off x="1012782" y="4715830"/>
            <a:ext cx="22298025" cy="7286625"/>
          </a:xfrm>
          <a:prstGeom prst="rect">
            <a:avLst/>
          </a:prstGeom>
        </p:spPr>
      </p:pic>
    </p:spTree>
    <p:extLst>
      <p:ext uri="{BB962C8B-B14F-4D97-AF65-F5344CB8AC3E}">
        <p14:creationId xmlns:p14="http://schemas.microsoft.com/office/powerpoint/2010/main" val="3659430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descr="A graph showing a line graph&#10;&#10;AI-generated content may be incorrect.">
            <a:extLst>
              <a:ext uri="{FF2B5EF4-FFF2-40B4-BE49-F238E27FC236}">
                <a16:creationId xmlns:a16="http://schemas.microsoft.com/office/drawing/2014/main" id="{F4AAC8C0-264A-71C5-4F64-8A98EBEDDDE6}"/>
              </a:ext>
            </a:extLst>
          </p:cNvPr>
          <p:cNvPicPr>
            <a:picLocks noChangeAspect="1"/>
          </p:cNvPicPr>
          <p:nvPr/>
        </p:nvPicPr>
        <p:blipFill>
          <a:blip r:embed="rId2"/>
          <a:stretch>
            <a:fillRect/>
          </a:stretch>
        </p:blipFill>
        <p:spPr>
          <a:xfrm>
            <a:off x="1286934" y="5781904"/>
            <a:ext cx="21810132" cy="6924716"/>
          </a:xfrm>
          <a:prstGeom prst="rect">
            <a:avLst/>
          </a:prstGeom>
        </p:spPr>
      </p:pic>
      <p:sp>
        <p:nvSpPr>
          <p:cNvPr id="2" name="Slide Number Placeholder 1">
            <a:extLst>
              <a:ext uri="{FF2B5EF4-FFF2-40B4-BE49-F238E27FC236}">
                <a16:creationId xmlns:a16="http://schemas.microsoft.com/office/drawing/2014/main" id="{0EC5EEDC-21A7-6A0E-9D49-300FD86C7192}"/>
              </a:ext>
            </a:extLst>
          </p:cNvPr>
          <p:cNvSpPr>
            <a:spLocks noGrp="1"/>
          </p:cNvSpPr>
          <p:nvPr>
            <p:ph type="sldNum" sz="quarter" idx="12"/>
          </p:nvPr>
        </p:nvSpPr>
        <p:spPr>
          <a:xfrm>
            <a:off x="17221200" y="12712700"/>
            <a:ext cx="5486400" cy="730250"/>
          </a:xfrm>
        </p:spPr>
        <p:txBody>
          <a:bodyPr>
            <a:normAutofit/>
          </a:bodyPr>
          <a:lstStyle/>
          <a:p>
            <a:pPr>
              <a:lnSpc>
                <a:spcPct val="90000"/>
              </a:lnSpc>
              <a:spcAft>
                <a:spcPts val="600"/>
              </a:spcAft>
            </a:pPr>
            <a:fld id="{D57F1E4F-1CFF-5643-939E-217C01CDF565}" type="slidenum">
              <a:rPr lang="en-US" smtClean="0"/>
              <a:pPr>
                <a:lnSpc>
                  <a:spcPct val="90000"/>
                </a:lnSpc>
                <a:spcAft>
                  <a:spcPts val="600"/>
                </a:spcAft>
              </a:pPr>
              <a:t>37</a:t>
            </a:fld>
            <a:endParaRPr lang="en-US"/>
          </a:p>
        </p:txBody>
      </p:sp>
    </p:spTree>
    <p:extLst>
      <p:ext uri="{BB962C8B-B14F-4D97-AF65-F5344CB8AC3E}">
        <p14:creationId xmlns:p14="http://schemas.microsoft.com/office/powerpoint/2010/main" val="134441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561E29-D58F-7B81-5593-9D6E7BA47127}"/>
              </a:ext>
            </a:extLst>
          </p:cNvPr>
          <p:cNvSpPr>
            <a:spLocks noGrp="1"/>
          </p:cNvSpPr>
          <p:nvPr>
            <p:ph type="sldNum" sz="quarter" idx="2"/>
          </p:nvPr>
        </p:nvSpPr>
        <p:spPr/>
        <p:txBody>
          <a:bodyPr/>
          <a:lstStyle/>
          <a:p>
            <a:fld id="{86CB4B4D-7CA3-9044-876B-883B54F8677D}" type="slidenum">
              <a:rPr lang="en-US" smtClean="0"/>
              <a:t>38</a:t>
            </a:fld>
            <a:endParaRPr lang="en-US"/>
          </a:p>
        </p:txBody>
      </p:sp>
      <p:pic>
        <p:nvPicPr>
          <p:cNvPr id="4" name="Picture 3" descr="A screenshot of a computer screen&#10;&#10;AI-generated content may be incorrect.">
            <a:extLst>
              <a:ext uri="{FF2B5EF4-FFF2-40B4-BE49-F238E27FC236}">
                <a16:creationId xmlns:a16="http://schemas.microsoft.com/office/drawing/2014/main" id="{67640AF2-3293-7546-84DB-70E7DE37418C}"/>
              </a:ext>
            </a:extLst>
          </p:cNvPr>
          <p:cNvPicPr>
            <a:picLocks noChangeAspect="1"/>
          </p:cNvPicPr>
          <p:nvPr/>
        </p:nvPicPr>
        <p:blipFill>
          <a:blip r:embed="rId2"/>
          <a:stretch>
            <a:fillRect/>
          </a:stretch>
        </p:blipFill>
        <p:spPr>
          <a:xfrm>
            <a:off x="2588881" y="631840"/>
            <a:ext cx="18208401" cy="12261962"/>
          </a:xfrm>
          <a:prstGeom prst="rect">
            <a:avLst/>
          </a:prstGeom>
        </p:spPr>
      </p:pic>
    </p:spTree>
    <p:extLst>
      <p:ext uri="{BB962C8B-B14F-4D97-AF65-F5344CB8AC3E}">
        <p14:creationId xmlns:p14="http://schemas.microsoft.com/office/powerpoint/2010/main" val="5437910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67FC17-9CE0-D54D-AA3B-FA23AFA5E8D8}"/>
            </a:ext>
          </a:extLst>
        </p:cNvPr>
        <p:cNvGrpSpPr/>
        <p:nvPr/>
      </p:nvGrpSpPr>
      <p:grpSpPr>
        <a:xfrm>
          <a:off x="0" y="0"/>
          <a:ext cx="0" cy="0"/>
          <a:chOff x="0" y="0"/>
          <a:chExt cx="0" cy="0"/>
        </a:xfrm>
      </p:grpSpPr>
      <p:pic>
        <p:nvPicPr>
          <p:cNvPr id="9" name="Picture 8" descr="A diagram of a graph&#10;&#10;AI-generated content may be incorrect.">
            <a:extLst>
              <a:ext uri="{FF2B5EF4-FFF2-40B4-BE49-F238E27FC236}">
                <a16:creationId xmlns:a16="http://schemas.microsoft.com/office/drawing/2014/main" id="{4758C25A-7A36-8A1D-B385-0AC368321203}"/>
              </a:ext>
            </a:extLst>
          </p:cNvPr>
          <p:cNvPicPr>
            <a:picLocks noChangeAspect="1"/>
          </p:cNvPicPr>
          <p:nvPr/>
        </p:nvPicPr>
        <p:blipFill>
          <a:blip r:embed="rId4"/>
          <a:stretch>
            <a:fillRect/>
          </a:stretch>
        </p:blipFill>
        <p:spPr>
          <a:xfrm>
            <a:off x="1106082" y="2595073"/>
            <a:ext cx="10966434" cy="7038221"/>
          </a:xfrm>
          <a:prstGeom prst="rect">
            <a:avLst/>
          </a:prstGeom>
        </p:spPr>
      </p:pic>
      <p:sp>
        <p:nvSpPr>
          <p:cNvPr id="4" name="Title 1">
            <a:extLst>
              <a:ext uri="{FF2B5EF4-FFF2-40B4-BE49-F238E27FC236}">
                <a16:creationId xmlns:a16="http://schemas.microsoft.com/office/drawing/2014/main" id="{4D1DB370-55DD-D6F5-DB1D-AFC6A0778773}"/>
              </a:ext>
            </a:extLst>
          </p:cNvPr>
          <p:cNvSpPr txBox="1">
            <a:spLocks/>
          </p:cNvSpPr>
          <p:nvPr/>
        </p:nvSpPr>
        <p:spPr>
          <a:xfrm>
            <a:off x="4048675" y="436034"/>
            <a:ext cx="16286802" cy="1759892"/>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ptos Display"/>
              </a:rPr>
              <a:t>Time over Threshold Parameter</a:t>
            </a:r>
          </a:p>
        </p:txBody>
      </p:sp>
      <p:sp>
        <p:nvSpPr>
          <p:cNvPr id="3" name="TextBox 2">
            <a:extLst>
              <a:ext uri="{FF2B5EF4-FFF2-40B4-BE49-F238E27FC236}">
                <a16:creationId xmlns:a16="http://schemas.microsoft.com/office/drawing/2014/main" id="{ED97C86C-372F-6965-C2D6-743FA30C5FA6}"/>
              </a:ext>
            </a:extLst>
          </p:cNvPr>
          <p:cNvSpPr txBox="1"/>
          <p:nvPr/>
        </p:nvSpPr>
        <p:spPr>
          <a:xfrm>
            <a:off x="12185516" y="4059600"/>
            <a:ext cx="12198484" cy="7547515"/>
          </a:xfrm>
          <a:prstGeom prst="rect">
            <a:avLst/>
          </a:prstGeom>
          <a:noFill/>
        </p:spPr>
        <p:txBody>
          <a:bodyPr wrap="square">
            <a:spAutoFit/>
          </a:bodyPr>
          <a:lstStyle/>
          <a:p>
            <a:pPr marL="571500" indent="-571500">
              <a:buFont typeface="Arial" panose="020B0604020202020204" pitchFamily="34" charset="0"/>
              <a:buChar char="•"/>
            </a:pPr>
            <a:r>
              <a:rPr lang="en-US" sz="3200">
                <a:latin typeface="Aptos" panose="020B0004020202020204" pitchFamily="34" charset="0"/>
              </a:rPr>
              <a:t>Measures </a:t>
            </a:r>
            <a:r>
              <a:rPr lang="en-US" sz="3200" b="1">
                <a:latin typeface="Aptos" panose="020B0004020202020204" pitchFamily="34" charset="0"/>
              </a:rPr>
              <a:t>how long</a:t>
            </a:r>
            <a:r>
              <a:rPr lang="en-US" sz="3200">
                <a:latin typeface="Aptos" panose="020B0004020202020204" pitchFamily="34" charset="0"/>
              </a:rPr>
              <a:t> the signal amplitude stays above a certain offset (the “threshold”)</a:t>
            </a:r>
          </a:p>
          <a:p>
            <a:endParaRPr lang="en-US" sz="3200">
              <a:latin typeface="Aptos" panose="020B0004020202020204" pitchFamily="34" charset="0"/>
            </a:endParaRPr>
          </a:p>
          <a:p>
            <a:pPr marL="571500" indent="-571500" fontAlgn="base">
              <a:lnSpc>
                <a:spcPts val="3138"/>
              </a:lnSpc>
              <a:spcBef>
                <a:spcPts val="2400"/>
              </a:spcBef>
              <a:spcAft>
                <a:spcPts val="2400"/>
              </a:spcAft>
              <a:buFont typeface="Arial" panose="020B0604020202020204" pitchFamily="34" charset="0"/>
              <a:buChar char="•"/>
            </a:pPr>
            <a:r>
              <a:rPr lang="en-US" sz="3200"/>
              <a:t>If the signal amplitude is tall and wide—possibly by a neutron</a:t>
            </a:r>
          </a:p>
          <a:p>
            <a:pPr marL="571500" indent="-571500" fontAlgn="base">
              <a:lnSpc>
                <a:spcPts val="3138"/>
              </a:lnSpc>
              <a:spcBef>
                <a:spcPts val="2400"/>
              </a:spcBef>
              <a:spcAft>
                <a:spcPts val="2400"/>
              </a:spcAft>
              <a:buFont typeface="Arial" panose="020B0604020202020204" pitchFamily="34" charset="0"/>
              <a:buChar char="•"/>
            </a:pPr>
            <a:r>
              <a:rPr lang="en-US" sz="3200"/>
              <a:t>If it’s small and quick—possibly just noise or a gamma ray</a:t>
            </a:r>
          </a:p>
          <a:p>
            <a:pPr marL="571500" indent="-571500" fontAlgn="base">
              <a:lnSpc>
                <a:spcPts val="3138"/>
              </a:lnSpc>
              <a:spcBef>
                <a:spcPts val="2400"/>
              </a:spcBef>
              <a:spcAft>
                <a:spcPts val="2400"/>
              </a:spcAft>
              <a:buFont typeface="Arial" panose="020B0604020202020204" pitchFamily="34" charset="0"/>
              <a:buChar char="•"/>
            </a:pPr>
            <a:r>
              <a:rPr lang="en-US" sz="3200"/>
              <a:t>Cuts can be set to determine the characteristic of the neutrons</a:t>
            </a:r>
          </a:p>
          <a:p>
            <a:pPr fontAlgn="base">
              <a:lnSpc>
                <a:spcPts val="3138"/>
              </a:lnSpc>
              <a:spcBef>
                <a:spcPts val="2400"/>
              </a:spcBef>
              <a:spcAft>
                <a:spcPts val="2400"/>
              </a:spcAft>
            </a:pPr>
            <a:endParaRPr lang="en-US" sz="5600"/>
          </a:p>
          <a:p>
            <a:pPr marL="571500" indent="-571500">
              <a:buFont typeface="Arial" panose="020B0604020202020204" pitchFamily="34" charset="0"/>
              <a:buChar char="•"/>
            </a:pPr>
            <a:endParaRPr lang="en-US" sz="3600">
              <a:latin typeface="Aptos" panose="020B0004020202020204" pitchFamily="34" charset="0"/>
            </a:endParaRPr>
          </a:p>
          <a:p>
            <a:pPr marL="571500" indent="-571500">
              <a:buFont typeface="Arial" panose="020B0604020202020204" pitchFamily="34" charset="0"/>
              <a:buChar char="•"/>
            </a:pPr>
            <a:endParaRPr lang="en-US" sz="5600"/>
          </a:p>
        </p:txBody>
      </p:sp>
      <p:sp>
        <p:nvSpPr>
          <p:cNvPr id="7" name="Slide Number Placeholder 6">
            <a:extLst>
              <a:ext uri="{FF2B5EF4-FFF2-40B4-BE49-F238E27FC236}">
                <a16:creationId xmlns:a16="http://schemas.microsoft.com/office/drawing/2014/main" id="{CF123EFF-BC83-1B68-0C43-08AE7E4DA463}"/>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39</a:t>
            </a:fld>
            <a:endParaRPr lang="en-US" sz="4000"/>
          </a:p>
        </p:txBody>
      </p:sp>
      <p:sp>
        <p:nvSpPr>
          <p:cNvPr id="8" name="TextBox 7">
            <a:extLst>
              <a:ext uri="{FF2B5EF4-FFF2-40B4-BE49-F238E27FC236}">
                <a16:creationId xmlns:a16="http://schemas.microsoft.com/office/drawing/2014/main" id="{0B69E2DD-7B7F-8740-B728-C52F2E1EBCA8}"/>
              </a:ext>
            </a:extLst>
          </p:cNvPr>
          <p:cNvSpPr txBox="1"/>
          <p:nvPr/>
        </p:nvSpPr>
        <p:spPr>
          <a:xfrm>
            <a:off x="445588" y="2365976"/>
            <a:ext cx="12526390" cy="712824"/>
          </a:xfrm>
          <a:prstGeom prst="rect">
            <a:avLst/>
          </a:prstGeom>
          <a:noFill/>
        </p:spPr>
        <p:txBody>
          <a:bodyPr wrap="square" rtlCol="0">
            <a:spAutoFit/>
          </a:bodyPr>
          <a:lstStyle/>
          <a:p>
            <a:pPr algn="ctr"/>
            <a:r>
              <a:rPr lang="en-US" sz="3600" b="1" u="sng">
                <a:solidFill>
                  <a:schemeClr val="tx1"/>
                </a:solidFill>
              </a:rPr>
              <a:t>The Time over Threshold (</a:t>
            </a:r>
            <a:r>
              <a:rPr lang="en-US" sz="3600" b="1" u="sng" err="1">
                <a:solidFill>
                  <a:schemeClr val="tx1"/>
                </a:solidFill>
              </a:rPr>
              <a:t>ToT</a:t>
            </a:r>
            <a:r>
              <a:rPr lang="en-US" sz="3600" b="1" u="sng">
                <a:solidFill>
                  <a:schemeClr val="tx1"/>
                </a:solidFill>
              </a:rPr>
              <a:t>) parameter</a:t>
            </a:r>
          </a:p>
        </p:txBody>
      </p:sp>
      <p:pic>
        <p:nvPicPr>
          <p:cNvPr id="5" name="Picture 4">
            <a:extLst>
              <a:ext uri="{FF2B5EF4-FFF2-40B4-BE49-F238E27FC236}">
                <a16:creationId xmlns:a16="http://schemas.microsoft.com/office/drawing/2014/main" id="{A93FBF1E-F8CC-E27B-1C15-2AAFA1D01F50}"/>
              </a:ext>
            </a:extLst>
          </p:cNvPr>
          <p:cNvPicPr>
            <a:picLocks noChangeAspect="1"/>
          </p:cNvPicPr>
          <p:nvPr/>
        </p:nvPicPr>
        <p:blipFill>
          <a:blip r:embed="rId5"/>
          <a:stretch>
            <a:fillRect/>
          </a:stretch>
        </p:blipFill>
        <p:spPr>
          <a:xfrm>
            <a:off x="9853440" y="9590806"/>
            <a:ext cx="13714410" cy="3689160"/>
          </a:xfrm>
          <a:prstGeom prst="rect">
            <a:avLst/>
          </a:prstGeom>
        </p:spPr>
      </p:pic>
      <p:pic>
        <p:nvPicPr>
          <p:cNvPr id="2" name="Picture 1">
            <a:extLst>
              <a:ext uri="{FF2B5EF4-FFF2-40B4-BE49-F238E27FC236}">
                <a16:creationId xmlns:a16="http://schemas.microsoft.com/office/drawing/2014/main" id="{6430E68D-9543-9BF0-4F6B-C30959EF2FAC}"/>
              </a:ext>
            </a:extLst>
          </p:cNvPr>
          <p:cNvPicPr>
            <a:picLocks noChangeAspect="1"/>
          </p:cNvPicPr>
          <p:nvPr/>
        </p:nvPicPr>
        <p:blipFill>
          <a:blip r:embed="rId6"/>
          <a:stretch>
            <a:fillRect/>
          </a:stretch>
        </p:blipFill>
        <p:spPr>
          <a:xfrm>
            <a:off x="293989" y="73765"/>
            <a:ext cx="1668458" cy="1668458"/>
          </a:xfrm>
          <a:prstGeom prst="rect">
            <a:avLst/>
          </a:prstGeom>
        </p:spPr>
      </p:pic>
      <p:sp>
        <p:nvSpPr>
          <p:cNvPr id="6" name="TextBox 5">
            <a:extLst>
              <a:ext uri="{FF2B5EF4-FFF2-40B4-BE49-F238E27FC236}">
                <a16:creationId xmlns:a16="http://schemas.microsoft.com/office/drawing/2014/main" id="{89438721-0385-2EBB-1B86-9AD10BB88224}"/>
              </a:ext>
            </a:extLst>
          </p:cNvPr>
          <p:cNvSpPr txBox="1"/>
          <p:nvPr/>
        </p:nvSpPr>
        <p:spPr>
          <a:xfrm>
            <a:off x="2786577" y="8792620"/>
            <a:ext cx="13440862" cy="712824"/>
          </a:xfrm>
          <a:prstGeom prst="rect">
            <a:avLst/>
          </a:prstGeom>
          <a:noFill/>
        </p:spPr>
        <p:txBody>
          <a:bodyPr wrap="square" rtlCol="0">
            <a:spAutoFit/>
          </a:bodyPr>
          <a:lstStyle/>
          <a:p>
            <a:r>
              <a:rPr lang="en-US" sz="3600" b="1">
                <a:solidFill>
                  <a:schemeClr val="tx1"/>
                </a:solidFill>
              </a:rPr>
              <a:t>X axis: time (s), y axis: signal amplitude (V)</a:t>
            </a:r>
          </a:p>
        </p:txBody>
      </p:sp>
      <p:sp>
        <p:nvSpPr>
          <p:cNvPr id="11" name="TextBox 10">
            <a:extLst>
              <a:ext uri="{FF2B5EF4-FFF2-40B4-BE49-F238E27FC236}">
                <a16:creationId xmlns:a16="http://schemas.microsoft.com/office/drawing/2014/main" id="{BCB7FEC1-089A-5969-3417-589A467B86FA}"/>
              </a:ext>
            </a:extLst>
          </p:cNvPr>
          <p:cNvSpPr txBox="1"/>
          <p:nvPr/>
        </p:nvSpPr>
        <p:spPr>
          <a:xfrm>
            <a:off x="11791950" y="12428425"/>
            <a:ext cx="23583900" cy="574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 </a:t>
            </a:r>
          </a:p>
        </p:txBody>
      </p:sp>
    </p:spTree>
    <p:extLst>
      <p:ext uri="{BB962C8B-B14F-4D97-AF65-F5344CB8AC3E}">
        <p14:creationId xmlns:p14="http://schemas.microsoft.com/office/powerpoint/2010/main" val="312808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77C4-73B9-2FC1-6163-994371E3F4D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EF0427-C079-06C0-C013-82137363AFE8}"/>
              </a:ext>
            </a:extLst>
          </p:cNvPr>
          <p:cNvSpPr>
            <a:spLocks noGrp="1"/>
          </p:cNvSpPr>
          <p:nvPr>
            <p:ph type="sldNum" sz="quarter" idx="12"/>
          </p:nvPr>
        </p:nvSpPr>
        <p:spPr>
          <a:xfrm>
            <a:off x="44970190" y="24432766"/>
            <a:ext cx="1954532" cy="759822"/>
          </a:xfrm>
        </p:spPr>
        <p:txBody>
          <a:bodyPr/>
          <a:lstStyle/>
          <a:p>
            <a:fld id="{330EA680-D336-4FF7-8B7A-9848BB0A1C32}" type="slidenum">
              <a:rPr lang="en-US" sz="4000"/>
              <a:t>4</a:t>
            </a:fld>
            <a:endParaRPr lang="en-US" sz="4000"/>
          </a:p>
        </p:txBody>
      </p:sp>
      <p:cxnSp>
        <p:nvCxnSpPr>
          <p:cNvPr id="10" name="Straight Arrow Connector 9">
            <a:extLst>
              <a:ext uri="{FF2B5EF4-FFF2-40B4-BE49-F238E27FC236}">
                <a16:creationId xmlns:a16="http://schemas.microsoft.com/office/drawing/2014/main" id="{38B163D5-B5DC-7060-42A3-12A927320424}"/>
              </a:ext>
            </a:extLst>
          </p:cNvPr>
          <p:cNvCxnSpPr>
            <a:cxnSpLocks/>
          </p:cNvCxnSpPr>
          <p:nvPr/>
        </p:nvCxnSpPr>
        <p:spPr>
          <a:xfrm>
            <a:off x="4483559" y="8192703"/>
            <a:ext cx="2458362" cy="992714"/>
          </a:xfrm>
          <a:prstGeom prst="straightConnector1">
            <a:avLst/>
          </a:prstGeom>
          <a:ln w="76200"/>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A7CAA5A-78F9-049A-A0BE-D35481ACF465}"/>
              </a:ext>
            </a:extLst>
          </p:cNvPr>
          <p:cNvCxnSpPr>
            <a:cxnSpLocks/>
          </p:cNvCxnSpPr>
          <p:nvPr/>
        </p:nvCxnSpPr>
        <p:spPr>
          <a:xfrm flipV="1">
            <a:off x="4483559" y="3984168"/>
            <a:ext cx="2771270" cy="1319464"/>
          </a:xfrm>
          <a:prstGeom prst="straightConnector1">
            <a:avLst/>
          </a:prstGeom>
          <a:ln w="76200"/>
        </p:spPr>
        <p:style>
          <a:lnRef idx="2">
            <a:schemeClr val="accent1"/>
          </a:lnRef>
          <a:fillRef idx="0">
            <a:schemeClr val="accent1"/>
          </a:fillRef>
          <a:effectRef idx="1">
            <a:schemeClr val="accent1"/>
          </a:effectRef>
          <a:fontRef idx="minor">
            <a:schemeClr val="tx1"/>
          </a:fontRef>
        </p:style>
      </p:cxnSp>
      <p:pic>
        <p:nvPicPr>
          <p:cNvPr id="13" name="Picture 12" descr="Properties of Alpha particle | Physics and Universe">
            <a:extLst>
              <a:ext uri="{FF2B5EF4-FFF2-40B4-BE49-F238E27FC236}">
                <a16:creationId xmlns:a16="http://schemas.microsoft.com/office/drawing/2014/main" id="{C5BFED80-527B-1DB9-9E88-3B687052A73A}"/>
              </a:ext>
            </a:extLst>
          </p:cNvPr>
          <p:cNvPicPr>
            <a:picLocks noChangeAspect="1"/>
          </p:cNvPicPr>
          <p:nvPr/>
        </p:nvPicPr>
        <p:blipFill>
          <a:blip r:embed="rId3"/>
          <a:stretch>
            <a:fillRect/>
          </a:stretch>
        </p:blipFill>
        <p:spPr>
          <a:xfrm>
            <a:off x="7840530" y="2552410"/>
            <a:ext cx="1876928" cy="2091490"/>
          </a:xfrm>
          <a:prstGeom prst="rect">
            <a:avLst/>
          </a:prstGeom>
          <a:ln>
            <a:noFill/>
          </a:ln>
          <a:effectLst>
            <a:outerShdw blurRad="292100" dist="139700" dir="2700000" algn="tl" rotWithShape="0">
              <a:srgbClr val="333333">
                <a:alpha val="65000"/>
              </a:srgbClr>
            </a:outerShdw>
          </a:effectLst>
        </p:spPr>
      </p:pic>
      <p:pic>
        <p:nvPicPr>
          <p:cNvPr id="15" name="Picture 14" descr="A group of red and blue spheres&#10;&#10;AI-generated content may be incorrect.">
            <a:extLst>
              <a:ext uri="{FF2B5EF4-FFF2-40B4-BE49-F238E27FC236}">
                <a16:creationId xmlns:a16="http://schemas.microsoft.com/office/drawing/2014/main" id="{56A7AA7F-103A-5582-D555-F74DFF5033FF}"/>
              </a:ext>
            </a:extLst>
          </p:cNvPr>
          <p:cNvPicPr>
            <a:picLocks noChangeAspect="1"/>
          </p:cNvPicPr>
          <p:nvPr/>
        </p:nvPicPr>
        <p:blipFill>
          <a:blip r:embed="rId4">
            <a:extLst>
              <a:ext uri="{BEBA8EAE-BF5A-486C-A8C5-ECC9F3942E4B}">
                <a14:imgProps xmlns:a14="http://schemas.microsoft.com/office/drawing/2010/main">
                  <a14:imgLayer r:embed="rId5">
                    <a14:imgEffect>
                      <a14:saturation sat="96000"/>
                    </a14:imgEffect>
                    <a14:imgEffect>
                      <a14:brightnessContrast contrast="56000"/>
                    </a14:imgEffect>
                  </a14:imgLayer>
                </a14:imgProps>
              </a:ext>
            </a:extLst>
          </a:blip>
          <a:stretch>
            <a:fillRect/>
          </a:stretch>
        </p:blipFill>
        <p:spPr>
          <a:xfrm>
            <a:off x="7254826" y="7474200"/>
            <a:ext cx="3589422" cy="3649580"/>
          </a:xfrm>
          <a:prstGeom prst="rect">
            <a:avLst/>
          </a:prstGeom>
          <a:effectLst>
            <a:outerShdw blurRad="647700" dir="600000">
              <a:srgbClr val="000000"/>
            </a:outerShdw>
          </a:effectLst>
        </p:spPr>
      </p:pic>
      <p:pic>
        <p:nvPicPr>
          <p:cNvPr id="16" name="Picture 15" descr="A group of red and blue spheres&#10;&#10;AI-generated content may be incorrect.">
            <a:extLst>
              <a:ext uri="{FF2B5EF4-FFF2-40B4-BE49-F238E27FC236}">
                <a16:creationId xmlns:a16="http://schemas.microsoft.com/office/drawing/2014/main" id="{916C24F5-A1CB-F89B-61E5-485A54176DB5}"/>
              </a:ext>
            </a:extLst>
          </p:cNvPr>
          <p:cNvPicPr>
            <a:picLocks noChangeAspect="1"/>
          </p:cNvPicPr>
          <p:nvPr/>
        </p:nvPicPr>
        <p:blipFill>
          <a:blip r:embed="rId4">
            <a:extLst>
              <a:ext uri="{BEBA8EAE-BF5A-486C-A8C5-ECC9F3942E4B}">
                <a14:imgProps xmlns:a14="http://schemas.microsoft.com/office/drawing/2010/main">
                  <a14:imgLayer r:embed="rId5">
                    <a14:imgEffect>
                      <a14:saturation sat="96000"/>
                    </a14:imgEffect>
                    <a14:imgEffect>
                      <a14:brightnessContrast contrast="56000"/>
                    </a14:imgEffect>
                  </a14:imgLayer>
                </a14:imgProps>
              </a:ext>
            </a:extLst>
          </a:blip>
          <a:stretch>
            <a:fillRect/>
          </a:stretch>
        </p:blipFill>
        <p:spPr>
          <a:xfrm>
            <a:off x="894137" y="5039480"/>
            <a:ext cx="3589422" cy="3649580"/>
          </a:xfrm>
          <a:prstGeom prst="rect">
            <a:avLst/>
          </a:prstGeom>
          <a:effectLst>
            <a:outerShdw blurRad="647700" dir="600000">
              <a:srgbClr val="000000"/>
            </a:outerShdw>
          </a:effectLst>
        </p:spPr>
      </p:pic>
      <p:sp>
        <p:nvSpPr>
          <p:cNvPr id="18" name="TextBox 17">
            <a:extLst>
              <a:ext uri="{FF2B5EF4-FFF2-40B4-BE49-F238E27FC236}">
                <a16:creationId xmlns:a16="http://schemas.microsoft.com/office/drawing/2014/main" id="{A10CD130-97AE-025C-D471-7C7D854D1272}"/>
              </a:ext>
            </a:extLst>
          </p:cNvPr>
          <p:cNvSpPr txBox="1"/>
          <p:nvPr/>
        </p:nvSpPr>
        <p:spPr>
          <a:xfrm>
            <a:off x="1111172" y="8965524"/>
            <a:ext cx="3155348" cy="128772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r>
              <a:rPr lang="en-US" sz="6400" b="1" baseline="30000">
                <a:latin typeface="Arial" panose="020B0604020202020204" pitchFamily="34" charset="0"/>
                <a:cs typeface="Arial" panose="020B0604020202020204" pitchFamily="34" charset="0"/>
              </a:rPr>
              <a:t>235</a:t>
            </a:r>
            <a:r>
              <a:rPr lang="en-US" sz="6400" b="1" baseline="-25000">
                <a:latin typeface="Arial" panose="020B0604020202020204" pitchFamily="34" charset="0"/>
                <a:cs typeface="Arial" panose="020B0604020202020204" pitchFamily="34" charset="0"/>
              </a:rPr>
              <a:t>92</a:t>
            </a:r>
            <a:r>
              <a:rPr lang="en-US" sz="6400" b="1">
                <a:latin typeface="Arial" panose="020B0604020202020204" pitchFamily="34" charset="0"/>
                <a:cs typeface="Arial" panose="020B0604020202020204" pitchFamily="34" charset="0"/>
              </a:rPr>
              <a:t> U</a:t>
            </a:r>
          </a:p>
        </p:txBody>
      </p:sp>
      <p:sp>
        <p:nvSpPr>
          <p:cNvPr id="3" name="TextBox 2">
            <a:extLst>
              <a:ext uri="{FF2B5EF4-FFF2-40B4-BE49-F238E27FC236}">
                <a16:creationId xmlns:a16="http://schemas.microsoft.com/office/drawing/2014/main" id="{7ED54525-C3EA-5AEC-8649-4A202B719310}"/>
              </a:ext>
            </a:extLst>
          </p:cNvPr>
          <p:cNvSpPr txBox="1"/>
          <p:nvPr/>
        </p:nvSpPr>
        <p:spPr>
          <a:xfrm>
            <a:off x="7549344" y="11123780"/>
            <a:ext cx="3155348" cy="128772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r>
              <a:rPr lang="en-US" sz="6400" b="1" baseline="30000">
                <a:latin typeface="Arial" panose="020B0604020202020204" pitchFamily="34" charset="0"/>
                <a:cs typeface="Arial" panose="020B0604020202020204" pitchFamily="34" charset="0"/>
              </a:rPr>
              <a:t>231</a:t>
            </a:r>
            <a:r>
              <a:rPr lang="en-US" sz="6400" b="1" baseline="-25000">
                <a:latin typeface="Arial" panose="020B0604020202020204" pitchFamily="34" charset="0"/>
                <a:cs typeface="Arial" panose="020B0604020202020204" pitchFamily="34" charset="0"/>
              </a:rPr>
              <a:t>90</a:t>
            </a:r>
            <a:r>
              <a:rPr lang="en-US" sz="6400" b="1">
                <a:latin typeface="Arial" panose="020B0604020202020204" pitchFamily="34" charset="0"/>
                <a:cs typeface="Arial" panose="020B0604020202020204" pitchFamily="34" charset="0"/>
              </a:rPr>
              <a:t> Th</a:t>
            </a:r>
          </a:p>
        </p:txBody>
      </p:sp>
      <p:sp>
        <p:nvSpPr>
          <p:cNvPr id="4" name="TextBox 3">
            <a:extLst>
              <a:ext uri="{FF2B5EF4-FFF2-40B4-BE49-F238E27FC236}">
                <a16:creationId xmlns:a16="http://schemas.microsoft.com/office/drawing/2014/main" id="{04E4BD5D-9C18-FC25-BB8B-BB8C7DFBA345}"/>
              </a:ext>
            </a:extLst>
          </p:cNvPr>
          <p:cNvSpPr txBox="1"/>
          <p:nvPr/>
        </p:nvSpPr>
        <p:spPr>
          <a:xfrm>
            <a:off x="7549344" y="4643900"/>
            <a:ext cx="3155348" cy="128772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r>
              <a:rPr lang="en-US" sz="6400" b="1" baseline="30000">
                <a:latin typeface="Arial" panose="020B0604020202020204" pitchFamily="34" charset="0"/>
                <a:cs typeface="Arial" panose="020B0604020202020204" pitchFamily="34" charset="0"/>
              </a:rPr>
              <a:t>4</a:t>
            </a:r>
            <a:r>
              <a:rPr lang="en-US" sz="6400" b="1" baseline="-25000">
                <a:latin typeface="Arial" panose="020B0604020202020204" pitchFamily="34" charset="0"/>
                <a:cs typeface="Arial" panose="020B0604020202020204" pitchFamily="34" charset="0"/>
              </a:rPr>
              <a:t>2</a:t>
            </a:r>
            <a:r>
              <a:rPr lang="en-US" sz="6400" b="1">
                <a:latin typeface="Arial" panose="020B0604020202020204" pitchFamily="34" charset="0"/>
                <a:cs typeface="Arial" panose="020B0604020202020204" pitchFamily="34" charset="0"/>
              </a:rPr>
              <a:t> He</a:t>
            </a:r>
          </a:p>
        </p:txBody>
      </p:sp>
      <p:cxnSp>
        <p:nvCxnSpPr>
          <p:cNvPr id="6" name="Straight Arrow Connector 5">
            <a:extLst>
              <a:ext uri="{FF2B5EF4-FFF2-40B4-BE49-F238E27FC236}">
                <a16:creationId xmlns:a16="http://schemas.microsoft.com/office/drawing/2014/main" id="{309149B9-E591-DBDF-A5DB-4EAF0C169B08}"/>
              </a:ext>
            </a:extLst>
          </p:cNvPr>
          <p:cNvCxnSpPr>
            <a:cxnSpLocks/>
          </p:cNvCxnSpPr>
          <p:nvPr/>
        </p:nvCxnSpPr>
        <p:spPr>
          <a:xfrm>
            <a:off x="9764592" y="3476068"/>
            <a:ext cx="2159312" cy="0"/>
          </a:xfrm>
          <a:prstGeom prst="straightConnector1">
            <a:avLst/>
          </a:prstGeom>
          <a:ln w="762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B54B423-13F3-3CEF-AB7F-371BFD3AC719}"/>
              </a:ext>
            </a:extLst>
          </p:cNvPr>
          <p:cNvSpPr txBox="1"/>
          <p:nvPr/>
        </p:nvSpPr>
        <p:spPr>
          <a:xfrm>
            <a:off x="12019762" y="2506063"/>
            <a:ext cx="6431750" cy="254755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a:r>
              <a:rPr lang="en-US" sz="4400" b="1">
                <a:solidFill>
                  <a:srgbClr val="5A676F"/>
                </a:solidFill>
                <a:latin typeface="Arial" panose="020B0604020202020204" pitchFamily="34" charset="0"/>
                <a:cs typeface="Arial" panose="020B0604020202020204" pitchFamily="34" charset="0"/>
              </a:rPr>
              <a:t>Reacts with elements like Carbon, oxygen and beryllium</a:t>
            </a:r>
          </a:p>
        </p:txBody>
      </p:sp>
      <p:cxnSp>
        <p:nvCxnSpPr>
          <p:cNvPr id="9" name="Straight Arrow Connector 8">
            <a:extLst>
              <a:ext uri="{FF2B5EF4-FFF2-40B4-BE49-F238E27FC236}">
                <a16:creationId xmlns:a16="http://schemas.microsoft.com/office/drawing/2014/main" id="{D4E9244C-A029-853B-DD50-C7F366B94B3D}"/>
              </a:ext>
            </a:extLst>
          </p:cNvPr>
          <p:cNvCxnSpPr>
            <a:cxnSpLocks/>
          </p:cNvCxnSpPr>
          <p:nvPr/>
        </p:nvCxnSpPr>
        <p:spPr>
          <a:xfrm>
            <a:off x="18451512" y="3518652"/>
            <a:ext cx="2159312" cy="0"/>
          </a:xfrm>
          <a:prstGeom prst="straightConnector1">
            <a:avLst/>
          </a:prstGeom>
          <a:ln w="76200"/>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216597F2-58F1-369C-3030-B4B43C10B172}"/>
              </a:ext>
            </a:extLst>
          </p:cNvPr>
          <p:cNvSpPr/>
          <p:nvPr/>
        </p:nvSpPr>
        <p:spPr>
          <a:xfrm>
            <a:off x="20953342" y="2976685"/>
            <a:ext cx="1006856" cy="104558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5600"/>
          </a:p>
        </p:txBody>
      </p:sp>
      <p:sp>
        <p:nvSpPr>
          <p:cNvPr id="14" name="TextBox 13">
            <a:extLst>
              <a:ext uri="{FF2B5EF4-FFF2-40B4-BE49-F238E27FC236}">
                <a16:creationId xmlns:a16="http://schemas.microsoft.com/office/drawing/2014/main" id="{956DF2B2-9F6C-2FB3-EA33-3CAD25006AC6}"/>
              </a:ext>
            </a:extLst>
          </p:cNvPr>
          <p:cNvSpPr txBox="1"/>
          <p:nvPr/>
        </p:nvSpPr>
        <p:spPr>
          <a:xfrm>
            <a:off x="20735733" y="3769053"/>
            <a:ext cx="1813312" cy="128772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r>
              <a:rPr lang="en-US" sz="6400" b="1" baseline="30000"/>
              <a:t>1</a:t>
            </a:r>
            <a:r>
              <a:rPr lang="en-US" sz="6400" b="1" baseline="-25000"/>
              <a:t>0</a:t>
            </a:r>
            <a:r>
              <a:rPr lang="en-US" sz="6400" b="1"/>
              <a:t> n</a:t>
            </a:r>
          </a:p>
        </p:txBody>
      </p:sp>
      <p:sp>
        <p:nvSpPr>
          <p:cNvPr id="19" name="Title 1">
            <a:extLst>
              <a:ext uri="{FF2B5EF4-FFF2-40B4-BE49-F238E27FC236}">
                <a16:creationId xmlns:a16="http://schemas.microsoft.com/office/drawing/2014/main" id="{179462FA-3A2A-18DC-D7EB-CEFAEF306FA0}"/>
              </a:ext>
            </a:extLst>
          </p:cNvPr>
          <p:cNvSpPr txBox="1">
            <a:spLocks/>
          </p:cNvSpPr>
          <p:nvPr/>
        </p:nvSpPr>
        <p:spPr>
          <a:xfrm>
            <a:off x="7282389" y="151222"/>
            <a:ext cx="10155818" cy="1818420"/>
          </a:xfrm>
          <a:prstGeom prst="rect">
            <a:avLst/>
          </a:prstGeom>
        </p:spPr>
        <p:txBody>
          <a:bodyPr lIns="182880" tIns="91440" rIns="182880" bIns="9144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rial" panose="020B0604020202020204" pitchFamily="34" charset="0"/>
                <a:cs typeface="Arial" panose="020B0604020202020204" pitchFamily="34" charset="0"/>
              </a:rPr>
              <a:t>(Alpha, n) reactions</a:t>
            </a:r>
          </a:p>
        </p:txBody>
      </p:sp>
      <p:sp>
        <p:nvSpPr>
          <p:cNvPr id="20" name="TextBox 19">
            <a:extLst>
              <a:ext uri="{FF2B5EF4-FFF2-40B4-BE49-F238E27FC236}">
                <a16:creationId xmlns:a16="http://schemas.microsoft.com/office/drawing/2014/main" id="{D2B8D324-5400-4DCE-639D-51AACCE3928C}"/>
              </a:ext>
            </a:extLst>
          </p:cNvPr>
          <p:cNvSpPr txBox="1"/>
          <p:nvPr/>
        </p:nvSpPr>
        <p:spPr>
          <a:xfrm>
            <a:off x="14246" y="3027989"/>
            <a:ext cx="4871207" cy="173502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a:r>
              <a:rPr lang="en-US" sz="4400" b="1">
                <a:solidFill>
                  <a:srgbClr val="5A676F"/>
                </a:solidFill>
                <a:latin typeface="Arial" panose="020B0604020202020204" pitchFamily="34" charset="0"/>
                <a:cs typeface="Arial" panose="020B0604020202020204" pitchFamily="34" charset="0"/>
              </a:rPr>
              <a:t>Uranium in the rocks</a:t>
            </a:r>
          </a:p>
        </p:txBody>
      </p:sp>
      <p:sp>
        <p:nvSpPr>
          <p:cNvPr id="17" name="Slide Number Placeholder 1">
            <a:extLst>
              <a:ext uri="{FF2B5EF4-FFF2-40B4-BE49-F238E27FC236}">
                <a16:creationId xmlns:a16="http://schemas.microsoft.com/office/drawing/2014/main" id="{AFB67504-1D14-708F-231D-7103FFF8E680}"/>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4</a:t>
            </a:fld>
            <a:endParaRPr lang="en-US" sz="4000"/>
          </a:p>
        </p:txBody>
      </p:sp>
      <p:pic>
        <p:nvPicPr>
          <p:cNvPr id="1026" name="Picture 2">
            <a:extLst>
              <a:ext uri="{FF2B5EF4-FFF2-40B4-BE49-F238E27FC236}">
                <a16:creationId xmlns:a16="http://schemas.microsoft.com/office/drawing/2014/main" id="{942F76EF-DB90-7881-263A-52E655CEAF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8603" y="6415805"/>
            <a:ext cx="12355235" cy="4937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05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1"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6748FE-2D73-D8AA-B682-0717A4FF386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607E2F-CA45-6576-A40A-138688EA12C1}"/>
              </a:ext>
            </a:extLst>
          </p:cNvPr>
          <p:cNvSpPr/>
          <p:nvPr/>
        </p:nvSpPr>
        <p:spPr>
          <a:xfrm>
            <a:off x="2634432" y="3993228"/>
            <a:ext cx="3581352" cy="1714042"/>
          </a:xfrm>
          <a:prstGeom prst="rect">
            <a:avLst/>
          </a:prstGeom>
          <a:solidFill>
            <a:srgbClr val="0076B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Slide Number Placeholder 1">
            <a:extLst>
              <a:ext uri="{FF2B5EF4-FFF2-40B4-BE49-F238E27FC236}">
                <a16:creationId xmlns:a16="http://schemas.microsoft.com/office/drawing/2014/main" id="{E698E400-CB27-A8C8-518A-FD83452C037F}"/>
              </a:ext>
            </a:extLst>
          </p:cNvPr>
          <p:cNvSpPr>
            <a:spLocks noGrp="1"/>
          </p:cNvSpPr>
          <p:nvPr>
            <p:ph type="sldNum" sz="quarter" idx="2"/>
          </p:nvPr>
        </p:nvSpPr>
        <p:spPr/>
        <p:txBody>
          <a:bodyPr/>
          <a:lstStyle/>
          <a:p>
            <a:fld id="{86CB4B4D-7CA3-9044-876B-883B54F8677D}" type="slidenum">
              <a:rPr lang="en-US" smtClean="0"/>
              <a:t>40</a:t>
            </a:fld>
            <a:endParaRPr lang="en-US"/>
          </a:p>
        </p:txBody>
      </p:sp>
      <p:sp>
        <p:nvSpPr>
          <p:cNvPr id="4" name="Title 3">
            <a:extLst>
              <a:ext uri="{FF2B5EF4-FFF2-40B4-BE49-F238E27FC236}">
                <a16:creationId xmlns:a16="http://schemas.microsoft.com/office/drawing/2014/main" id="{D8E837E1-D546-BE51-78B2-ADCE13C897E4}"/>
              </a:ext>
            </a:extLst>
          </p:cNvPr>
          <p:cNvSpPr>
            <a:spLocks noGrp="1"/>
          </p:cNvSpPr>
          <p:nvPr>
            <p:ph type="title" idx="4294967295"/>
          </p:nvPr>
        </p:nvSpPr>
        <p:spPr>
          <a:xfrm>
            <a:off x="0" y="-1588"/>
            <a:ext cx="15378113" cy="2544763"/>
          </a:xfrm>
        </p:spPr>
        <p:txBody>
          <a:bodyPr lIns="71437" tIns="71437" rIns="71437" bIns="71437" anchor="t">
            <a:normAutofit/>
          </a:bodyPr>
          <a:lstStyle/>
          <a:p>
            <a:r>
              <a:rPr lang="en-US" sz="6000" b="1" dirty="0">
                <a:solidFill>
                  <a:schemeClr val="accent1">
                    <a:lumMod val="75000"/>
                  </a:schemeClr>
                </a:solidFill>
                <a:latin typeface="Times New Roman"/>
                <a:cs typeface="Times New Roman"/>
              </a:rPr>
              <a:t>HOW THE SIGNALS ARE DETECTED</a:t>
            </a:r>
            <a:endParaRPr lang="en-US" sz="9650" dirty="0">
              <a:solidFill>
                <a:schemeClr val="accent1">
                  <a:lumMod val="75000"/>
                </a:schemeClr>
              </a:solidFill>
              <a:latin typeface="Times New Roman"/>
              <a:cs typeface="Times New Roman"/>
            </a:endParaRPr>
          </a:p>
        </p:txBody>
      </p:sp>
      <p:pic>
        <p:nvPicPr>
          <p:cNvPr id="7" name="Picture 6" descr="A diagram of a discriminator&#10;&#10;AI-generated content may be incorrect.">
            <a:extLst>
              <a:ext uri="{FF2B5EF4-FFF2-40B4-BE49-F238E27FC236}">
                <a16:creationId xmlns:a16="http://schemas.microsoft.com/office/drawing/2014/main" id="{4661CED7-5339-684C-5406-76E0DC79AAB5}"/>
              </a:ext>
            </a:extLst>
          </p:cNvPr>
          <p:cNvPicPr>
            <a:picLocks noChangeAspect="1"/>
          </p:cNvPicPr>
          <p:nvPr/>
        </p:nvPicPr>
        <p:blipFill>
          <a:blip r:embed="rId3"/>
          <a:stretch>
            <a:fillRect/>
          </a:stretch>
        </p:blipFill>
        <p:spPr>
          <a:xfrm>
            <a:off x="383378" y="6520797"/>
            <a:ext cx="9748540" cy="6166668"/>
          </a:xfrm>
          <a:prstGeom prst="rect">
            <a:avLst/>
          </a:prstGeom>
          <a:ln>
            <a:solidFill>
              <a:schemeClr val="tx1"/>
            </a:solidFill>
          </a:ln>
        </p:spPr>
      </p:pic>
      <p:sp>
        <p:nvSpPr>
          <p:cNvPr id="14" name="TextBox 13">
            <a:extLst>
              <a:ext uri="{FF2B5EF4-FFF2-40B4-BE49-F238E27FC236}">
                <a16:creationId xmlns:a16="http://schemas.microsoft.com/office/drawing/2014/main" id="{D6E05D1E-D8B2-6B29-DC6C-FCF6D0E5938A}"/>
              </a:ext>
            </a:extLst>
          </p:cNvPr>
          <p:cNvSpPr txBox="1"/>
          <p:nvPr/>
        </p:nvSpPr>
        <p:spPr>
          <a:xfrm>
            <a:off x="10557193" y="990438"/>
            <a:ext cx="13312579" cy="11269495"/>
          </a:xfrm>
          <a:prstGeom prst="rect">
            <a:avLst/>
          </a:prstGeom>
          <a:solidFill>
            <a:schemeClr val="tx1">
              <a:lumMod val="65000"/>
              <a:lumOff val="35000"/>
            </a:schemeClr>
          </a:solidFill>
          <a:ln>
            <a:solidFill>
              <a:srgbClr val="00B050"/>
            </a:solidFill>
          </a:ln>
        </p:spPr>
        <p:txBody>
          <a:bodyPr wrap="square" lIns="91440" tIns="45720" rIns="91440" bIns="45720" rtlCol="0" anchor="t">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r>
              <a:rPr lang="en-US" sz="3800" b="1" u="sng">
                <a:solidFill>
                  <a:schemeClr val="bg1"/>
                </a:solidFill>
                <a:effectLst>
                  <a:outerShdw blurRad="38100" dist="38100" dir="2700000" algn="tl">
                    <a:srgbClr val="000000">
                      <a:alpha val="43137"/>
                    </a:srgbClr>
                  </a:outerShdw>
                </a:effectLst>
              </a:rPr>
              <a:t>SIGNAL CAPTURE </a:t>
            </a:r>
          </a:p>
          <a:p>
            <a:pPr algn="ctr"/>
            <a:r>
              <a:rPr lang="en-US" sz="3800">
                <a:solidFill>
                  <a:schemeClr val="bg1"/>
                </a:solidFill>
              </a:rPr>
              <a:t>Each </a:t>
            </a:r>
            <a:r>
              <a:rPr lang="en-US" sz="3800" err="1">
                <a:solidFill>
                  <a:schemeClr val="bg1"/>
                </a:solidFill>
              </a:rPr>
              <a:t>SiPM</a:t>
            </a:r>
            <a:r>
              <a:rPr lang="en-US" sz="3800">
                <a:solidFill>
                  <a:schemeClr val="bg1"/>
                </a:solidFill>
              </a:rPr>
              <a:t> pair sends its signal to a discriminator</a:t>
            </a:r>
          </a:p>
          <a:p>
            <a:pPr algn="ctr"/>
            <a:endParaRPr lang="en-US" sz="3800">
              <a:solidFill>
                <a:schemeClr val="bg1"/>
              </a:solidFill>
            </a:endParaRPr>
          </a:p>
          <a:p>
            <a:pPr algn="ctr"/>
            <a:endParaRPr lang="en-US" sz="3800">
              <a:solidFill>
                <a:schemeClr val="bg1"/>
              </a:solidFill>
            </a:endParaRPr>
          </a:p>
          <a:p>
            <a:pPr algn="ctr"/>
            <a:r>
              <a:rPr lang="en-US" sz="3800" b="1" u="sng">
                <a:solidFill>
                  <a:schemeClr val="bg1"/>
                </a:solidFill>
                <a:effectLst>
                  <a:outerShdw blurRad="38100" dist="38100" dir="2700000" algn="tl">
                    <a:srgbClr val="000000">
                      <a:alpha val="43137"/>
                    </a:srgbClr>
                  </a:outerShdw>
                </a:effectLst>
              </a:rPr>
              <a:t>THRESHOLD CHECK</a:t>
            </a:r>
          </a:p>
          <a:p>
            <a:pPr algn="ctr"/>
            <a:r>
              <a:rPr lang="en-US" sz="3800">
                <a:solidFill>
                  <a:schemeClr val="bg1"/>
                </a:solidFill>
              </a:rPr>
              <a:t>If signal &gt; offset threshold </a:t>
            </a:r>
            <a:r>
              <a:rPr lang="en-US" sz="3800">
                <a:solidFill>
                  <a:schemeClr val="bg1"/>
                </a:solidFill>
                <a:sym typeface="Wingdings" panose="05000000000000000000" pitchFamily="2" charset="2"/>
              </a:rPr>
              <a:t> line is set to HIGH in Coincidence Unit</a:t>
            </a:r>
            <a:endParaRPr lang="en-US" sz="3800">
              <a:solidFill>
                <a:schemeClr val="bg1"/>
              </a:solidFill>
            </a:endParaRPr>
          </a:p>
          <a:p>
            <a:pPr algn="ctr"/>
            <a:endParaRPr lang="en-US" sz="3800">
              <a:solidFill>
                <a:schemeClr val="bg1"/>
              </a:solidFill>
            </a:endParaRPr>
          </a:p>
          <a:p>
            <a:pPr algn="ctr"/>
            <a:endParaRPr lang="en-US" sz="3800">
              <a:solidFill>
                <a:schemeClr val="bg1"/>
              </a:solidFill>
            </a:endParaRPr>
          </a:p>
          <a:p>
            <a:pPr algn="ctr"/>
            <a:r>
              <a:rPr lang="en-US" sz="3800" b="1" u="sng">
                <a:solidFill>
                  <a:schemeClr val="bg1"/>
                </a:solidFill>
                <a:effectLst>
                  <a:outerShdw blurRad="38100" dist="38100" dir="2700000" algn="tl">
                    <a:srgbClr val="000000">
                      <a:alpha val="43137"/>
                    </a:srgbClr>
                  </a:outerShdw>
                </a:effectLst>
              </a:rPr>
              <a:t>COINCIDENCE REQUIREMENT</a:t>
            </a:r>
          </a:p>
          <a:p>
            <a:pPr algn="ctr"/>
            <a:r>
              <a:rPr lang="en-US" sz="3800">
                <a:solidFill>
                  <a:schemeClr val="bg1"/>
                </a:solidFill>
              </a:rPr>
              <a:t>If 2 lines are high within 30 ns, </a:t>
            </a:r>
            <a:r>
              <a:rPr lang="en-US" sz="3800" err="1">
                <a:solidFill>
                  <a:schemeClr val="bg1"/>
                </a:solidFill>
              </a:rPr>
              <a:t>ToT</a:t>
            </a:r>
            <a:r>
              <a:rPr lang="en-US" sz="3800">
                <a:solidFill>
                  <a:schemeClr val="bg1"/>
                </a:solidFill>
              </a:rPr>
              <a:t> counter starts</a:t>
            </a:r>
          </a:p>
          <a:p>
            <a:pPr algn="ctr"/>
            <a:endParaRPr lang="en-US" sz="3800">
              <a:solidFill>
                <a:schemeClr val="bg1"/>
              </a:solidFill>
            </a:endParaRPr>
          </a:p>
          <a:p>
            <a:pPr algn="ctr"/>
            <a:endParaRPr lang="en-US" sz="3800">
              <a:solidFill>
                <a:schemeClr val="bg1"/>
              </a:solidFill>
            </a:endParaRPr>
          </a:p>
          <a:p>
            <a:pPr algn="ctr"/>
            <a:r>
              <a:rPr lang="en-US" sz="3800" b="1" u="sng">
                <a:solidFill>
                  <a:schemeClr val="bg1"/>
                </a:solidFill>
                <a:effectLst>
                  <a:outerShdw blurRad="38100" dist="38100" dir="2700000" algn="tl">
                    <a:srgbClr val="000000">
                      <a:alpha val="43137"/>
                    </a:srgbClr>
                  </a:outerShdw>
                </a:effectLst>
              </a:rPr>
              <a:t>DECISION</a:t>
            </a:r>
          </a:p>
          <a:p>
            <a:pPr lvl="0" algn="ctr"/>
            <a:r>
              <a:rPr lang="en-US" sz="3800">
                <a:solidFill>
                  <a:schemeClr val="bg1"/>
                </a:solidFill>
              </a:rPr>
              <a:t>If </a:t>
            </a:r>
            <a:r>
              <a:rPr lang="en-US" sz="3800" err="1">
                <a:solidFill>
                  <a:schemeClr val="bg1"/>
                </a:solidFill>
              </a:rPr>
              <a:t>ToT</a:t>
            </a:r>
            <a:r>
              <a:rPr lang="en-US" sz="3800">
                <a:solidFill>
                  <a:schemeClr val="bg1"/>
                </a:solidFill>
              </a:rPr>
              <a:t> within the cuts </a:t>
            </a:r>
            <a:r>
              <a:rPr lang="en-US" sz="3800">
                <a:solidFill>
                  <a:schemeClr val="bg1"/>
                </a:solidFill>
                <a:sym typeface="Wingdings" panose="05000000000000000000" pitchFamily="2" charset="2"/>
              </a:rPr>
              <a:t> likely a neutron   pulse produced</a:t>
            </a:r>
            <a:endParaRPr lang="en-US" sz="3800">
              <a:solidFill>
                <a:schemeClr val="bg1"/>
              </a:solidFill>
            </a:endParaRPr>
          </a:p>
          <a:p>
            <a:pPr lvl="0" algn="ctr"/>
            <a:r>
              <a:rPr lang="en-US" sz="3800">
                <a:solidFill>
                  <a:schemeClr val="bg1"/>
                </a:solidFill>
              </a:rPr>
              <a:t>If  not </a:t>
            </a:r>
            <a:r>
              <a:rPr lang="en-US" sz="3800">
                <a:solidFill>
                  <a:schemeClr val="bg1"/>
                </a:solidFill>
                <a:sym typeface="Wingdings" panose="05000000000000000000" pitchFamily="2" charset="2"/>
              </a:rPr>
              <a:t> not a neutron  no signal sent</a:t>
            </a:r>
            <a:endParaRPr lang="en-US" sz="3800">
              <a:solidFill>
                <a:schemeClr val="bg1"/>
              </a:solidFill>
            </a:endParaRPr>
          </a:p>
        </p:txBody>
      </p:sp>
      <p:sp>
        <p:nvSpPr>
          <p:cNvPr id="3" name="Arrow: Left 2">
            <a:extLst>
              <a:ext uri="{FF2B5EF4-FFF2-40B4-BE49-F238E27FC236}">
                <a16:creationId xmlns:a16="http://schemas.microsoft.com/office/drawing/2014/main" id="{F1D8553B-4928-DF36-54F4-7CEA80AB7D17}"/>
              </a:ext>
            </a:extLst>
          </p:cNvPr>
          <p:cNvSpPr/>
          <p:nvPr/>
        </p:nvSpPr>
        <p:spPr>
          <a:xfrm rot="16200000">
            <a:off x="16758127" y="2664063"/>
            <a:ext cx="837732" cy="1094231"/>
          </a:xfrm>
          <a:prstGeom prst="leftArrow">
            <a:avLst/>
          </a:prstGeom>
          <a:solidFill>
            <a:schemeClr val="tx1">
              <a:lumMod val="95000"/>
              <a:lumOff val="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Arrow: Left 4">
            <a:extLst>
              <a:ext uri="{FF2B5EF4-FFF2-40B4-BE49-F238E27FC236}">
                <a16:creationId xmlns:a16="http://schemas.microsoft.com/office/drawing/2014/main" id="{F6B4F2C1-7D33-A1F0-3FA9-8E8D345CBE8C}"/>
              </a:ext>
            </a:extLst>
          </p:cNvPr>
          <p:cNvSpPr/>
          <p:nvPr/>
        </p:nvSpPr>
        <p:spPr>
          <a:xfrm rot="16200000">
            <a:off x="16759081" y="6064262"/>
            <a:ext cx="837732" cy="1094231"/>
          </a:xfrm>
          <a:prstGeom prst="leftArrow">
            <a:avLst/>
          </a:prstGeom>
          <a:solidFill>
            <a:schemeClr val="tx1">
              <a:lumMod val="95000"/>
              <a:lumOff val="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Arrow: Left 5">
            <a:extLst>
              <a:ext uri="{FF2B5EF4-FFF2-40B4-BE49-F238E27FC236}">
                <a16:creationId xmlns:a16="http://schemas.microsoft.com/office/drawing/2014/main" id="{A090D666-3FD0-8509-9BDE-FCC0EA3FB695}"/>
              </a:ext>
            </a:extLst>
          </p:cNvPr>
          <p:cNvSpPr/>
          <p:nvPr/>
        </p:nvSpPr>
        <p:spPr>
          <a:xfrm rot="16200000">
            <a:off x="16760037" y="8789141"/>
            <a:ext cx="837732" cy="1094231"/>
          </a:xfrm>
          <a:prstGeom prst="leftArrow">
            <a:avLst/>
          </a:prstGeom>
          <a:solidFill>
            <a:schemeClr val="tx1">
              <a:lumMod val="95000"/>
              <a:lumOff val="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Picture 8" descr="A diagram of a graph&#10;&#10;AI-generated content may be incorrect.">
            <a:extLst>
              <a:ext uri="{FF2B5EF4-FFF2-40B4-BE49-F238E27FC236}">
                <a16:creationId xmlns:a16="http://schemas.microsoft.com/office/drawing/2014/main" id="{8C0A4027-B9A1-AFEC-9CE5-3576BCF433D4}"/>
              </a:ext>
            </a:extLst>
          </p:cNvPr>
          <p:cNvPicPr>
            <a:picLocks noChangeAspect="1"/>
          </p:cNvPicPr>
          <p:nvPr/>
        </p:nvPicPr>
        <p:blipFill>
          <a:blip r:embed="rId4"/>
          <a:stretch>
            <a:fillRect/>
          </a:stretch>
        </p:blipFill>
        <p:spPr>
          <a:xfrm>
            <a:off x="391491" y="1264164"/>
            <a:ext cx="9758291" cy="4866413"/>
          </a:xfrm>
          <a:prstGeom prst="rect">
            <a:avLst/>
          </a:prstGeom>
          <a:ln>
            <a:solidFill>
              <a:schemeClr val="tx1"/>
            </a:solidFill>
          </a:ln>
        </p:spPr>
      </p:pic>
    </p:spTree>
    <p:extLst>
      <p:ext uri="{BB962C8B-B14F-4D97-AF65-F5344CB8AC3E}">
        <p14:creationId xmlns:p14="http://schemas.microsoft.com/office/powerpoint/2010/main" val="183101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7A4243-528A-E9E4-CE88-11E1F69D72F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71A2257-3F63-2701-485A-F9C2F2237ABD}"/>
              </a:ext>
            </a:extLst>
          </p:cNvPr>
          <p:cNvSpPr txBox="1">
            <a:spLocks/>
          </p:cNvSpPr>
          <p:nvPr/>
        </p:nvSpPr>
        <p:spPr>
          <a:xfrm>
            <a:off x="3893246" y="4846346"/>
            <a:ext cx="16899164" cy="4842928"/>
          </a:xfrm>
          <a:prstGeom prst="rect">
            <a:avLst/>
          </a:prstGeom>
        </p:spPr>
        <p:txBody>
          <a:bodyPr vert="horz" lIns="182880" tIns="91440" rIns="182880" bIns="9144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11000" b="1" cap="all">
                <a:ln w="3175" cmpd="sng">
                  <a:noFill/>
                </a:ln>
                <a:solidFill>
                  <a:srgbClr val="0076BD"/>
                </a:solidFill>
                <a:latin typeface="Arial" panose="020B0604020202020204" pitchFamily="34" charset="0"/>
                <a:cs typeface="Arial" panose="020B0604020202020204" pitchFamily="34" charset="0"/>
              </a:rPr>
              <a:t>NEUTRON DETECTOR</a:t>
            </a:r>
          </a:p>
          <a:p>
            <a:pPr algn="ctr">
              <a:spcAft>
                <a:spcPts val="1200"/>
              </a:spcAft>
            </a:pPr>
            <a:endParaRPr lang="en-US" sz="8800" b="1" cap="all">
              <a:ln w="3175" cmpd="sng">
                <a:noFill/>
              </a:ln>
              <a:solidFill>
                <a:srgbClr val="0076BD"/>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CF9120B-7389-C111-34C1-ADD5CF2F3DB1}"/>
              </a:ext>
            </a:extLst>
          </p:cNvPr>
          <p:cNvSpPr txBox="1"/>
          <p:nvPr/>
        </p:nvSpPr>
        <p:spPr>
          <a:xfrm>
            <a:off x="4994274" y="8509223"/>
            <a:ext cx="14395452" cy="2810934"/>
          </a:xfrm>
          <a:prstGeom prst="rect">
            <a:avLst/>
          </a:prstGeom>
        </p:spPr>
        <p:txBody>
          <a:bodyPr vert="horz" lIns="182880" tIns="91440" rIns="182880" bIns="91440" rtlCol="0" anchor="t">
            <a:normAutofit/>
          </a:bodyPr>
          <a:lstStyle/>
          <a:p>
            <a:pPr algn="ctr" defTabSz="914400">
              <a:spcAft>
                <a:spcPts val="2000"/>
              </a:spcAft>
              <a:buClr>
                <a:schemeClr val="tx1"/>
              </a:buClr>
              <a:buSzPct val="100000"/>
            </a:pPr>
            <a:r>
              <a:rPr lang="en-US" sz="4400" b="1" cap="all">
                <a:solidFill>
                  <a:srgbClr val="5A676F"/>
                </a:solidFill>
                <a:latin typeface="Arial" panose="020B0604020202020204" pitchFamily="34" charset="0"/>
                <a:cs typeface="Arial" panose="020B0604020202020204" pitchFamily="34" charset="0"/>
              </a:rPr>
              <a:t>GEANT4 SIMULATIONS OF OUR NEW DETECTOR</a:t>
            </a:r>
            <a:endParaRPr lang="en-US" sz="4400" cap="all">
              <a:solidFill>
                <a:srgbClr val="5A676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9FD5965-F824-2188-6271-22B84A008699}"/>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41</a:t>
            </a:fld>
            <a:endParaRPr lang="en-US" sz="4000"/>
          </a:p>
        </p:txBody>
      </p:sp>
      <p:sp>
        <p:nvSpPr>
          <p:cNvPr id="7" name="Slide Number Placeholder 1">
            <a:extLst>
              <a:ext uri="{FF2B5EF4-FFF2-40B4-BE49-F238E27FC236}">
                <a16:creationId xmlns:a16="http://schemas.microsoft.com/office/drawing/2014/main" id="{1DE67A04-25BA-E3A1-08D8-582804FC752D}"/>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41</a:t>
            </a:fld>
            <a:endParaRPr lang="en-US" sz="4000"/>
          </a:p>
        </p:txBody>
      </p:sp>
    </p:spTree>
    <p:extLst>
      <p:ext uri="{BB962C8B-B14F-4D97-AF65-F5344CB8AC3E}">
        <p14:creationId xmlns:p14="http://schemas.microsoft.com/office/powerpoint/2010/main" val="257147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CE8D839-4F5A-01CA-6A5D-80BF5F114B5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3369C4-01B0-077E-B40A-AC203476ECC4}"/>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42</a:t>
            </a:fld>
            <a:endParaRPr lang="en-US" sz="4000"/>
          </a:p>
        </p:txBody>
      </p:sp>
      <p:pic>
        <p:nvPicPr>
          <p:cNvPr id="3082" name="Picture 10" descr="Radiation detector - Free security icons">
            <a:extLst>
              <a:ext uri="{FF2B5EF4-FFF2-40B4-BE49-F238E27FC236}">
                <a16:creationId xmlns:a16="http://schemas.microsoft.com/office/drawing/2014/main" id="{BD0251ED-6AA9-F481-936F-3FA72DD1F9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2256" y="5567652"/>
            <a:ext cx="3405528" cy="340552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7E690F8A-8EBE-C59E-9F88-50B1CE6811AF}"/>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42</a:t>
            </a:fld>
            <a:endParaRPr lang="en-US" sz="4000"/>
          </a:p>
        </p:txBody>
      </p:sp>
      <p:pic>
        <p:nvPicPr>
          <p:cNvPr id="8" name="Picture 7" descr="A red and blue object with lines and a black background&#10;&#10;AI-generated content may be incorrect.">
            <a:extLst>
              <a:ext uri="{FF2B5EF4-FFF2-40B4-BE49-F238E27FC236}">
                <a16:creationId xmlns:a16="http://schemas.microsoft.com/office/drawing/2014/main" id="{C6924197-A4CE-2CD8-5BF1-E8C9724DB034}"/>
              </a:ext>
            </a:extLst>
          </p:cNvPr>
          <p:cNvPicPr>
            <a:picLocks noChangeAspect="1"/>
          </p:cNvPicPr>
          <p:nvPr/>
        </p:nvPicPr>
        <p:blipFill>
          <a:blip r:embed="rId4"/>
          <a:stretch>
            <a:fillRect/>
          </a:stretch>
        </p:blipFill>
        <p:spPr>
          <a:xfrm>
            <a:off x="2084286" y="2455615"/>
            <a:ext cx="12093312" cy="9131611"/>
          </a:xfrm>
          <a:prstGeom prst="rect">
            <a:avLst/>
          </a:prstGeom>
        </p:spPr>
      </p:pic>
      <p:cxnSp>
        <p:nvCxnSpPr>
          <p:cNvPr id="6" name="Straight Arrow Connector 5">
            <a:extLst>
              <a:ext uri="{FF2B5EF4-FFF2-40B4-BE49-F238E27FC236}">
                <a16:creationId xmlns:a16="http://schemas.microsoft.com/office/drawing/2014/main" id="{3FF96A10-B20C-AAF4-419A-B9C3A2808DB6}"/>
              </a:ext>
            </a:extLst>
          </p:cNvPr>
          <p:cNvCxnSpPr>
            <a:cxnSpLocks/>
          </p:cNvCxnSpPr>
          <p:nvPr/>
        </p:nvCxnSpPr>
        <p:spPr>
          <a:xfrm>
            <a:off x="7410450" y="7349265"/>
            <a:ext cx="8721407" cy="251685"/>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1D9C01D7-C061-211A-1D7E-D7F96FBCB9F0}"/>
              </a:ext>
            </a:extLst>
          </p:cNvPr>
          <p:cNvCxnSpPr>
            <a:cxnSpLocks/>
          </p:cNvCxnSpPr>
          <p:nvPr/>
        </p:nvCxnSpPr>
        <p:spPr>
          <a:xfrm>
            <a:off x="7193064" y="8001618"/>
            <a:ext cx="9273154" cy="208540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6DB879A8-18D7-F041-5BA2-85160F02F9EF}"/>
              </a:ext>
            </a:extLst>
          </p:cNvPr>
          <p:cNvSpPr txBox="1"/>
          <p:nvPr/>
        </p:nvSpPr>
        <p:spPr>
          <a:xfrm>
            <a:off x="16605568" y="7056196"/>
            <a:ext cx="4668870"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err="1">
                <a:ln>
                  <a:noFill/>
                </a:ln>
                <a:solidFill>
                  <a:srgbClr val="0076BD"/>
                </a:solidFill>
                <a:effectLst/>
                <a:uFillTx/>
                <a:latin typeface="Arial" panose="020B0604020202020204" pitchFamily="34" charset="0"/>
                <a:cs typeface="Arial" panose="020B0604020202020204" pitchFamily="34" charset="0"/>
                <a:sym typeface="Muli Regular"/>
              </a:rPr>
              <a:t>LiF</a:t>
            </a:r>
            <a:r>
              <a:rPr kumimoji="0" lang="en-US" sz="4000" b="1" i="0" u="none" strike="noStrike" cap="none" spc="0" normalizeH="0" baseline="0">
                <a:ln>
                  <a:noFill/>
                </a:ln>
                <a:solidFill>
                  <a:srgbClr val="0076BD"/>
                </a:solidFill>
                <a:effectLst/>
                <a:uFillTx/>
                <a:latin typeface="Arial" panose="020B0604020202020204" pitchFamily="34" charset="0"/>
                <a:cs typeface="Arial" panose="020B0604020202020204" pitchFamily="34" charset="0"/>
                <a:sym typeface="Muli Regular"/>
              </a:rPr>
              <a:t> coating</a:t>
            </a:r>
          </a:p>
        </p:txBody>
      </p:sp>
      <p:sp>
        <p:nvSpPr>
          <p:cNvPr id="11" name="TextBox 10">
            <a:extLst>
              <a:ext uri="{FF2B5EF4-FFF2-40B4-BE49-F238E27FC236}">
                <a16:creationId xmlns:a16="http://schemas.microsoft.com/office/drawing/2014/main" id="{AE0CDF4C-1D62-D0BF-5D36-67A0B73D93BF}"/>
              </a:ext>
            </a:extLst>
          </p:cNvPr>
          <p:cNvSpPr txBox="1"/>
          <p:nvPr/>
        </p:nvSpPr>
        <p:spPr>
          <a:xfrm>
            <a:off x="16858406" y="9645561"/>
            <a:ext cx="3022039"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a:ln>
                  <a:noFill/>
                </a:ln>
                <a:solidFill>
                  <a:srgbClr val="0076BD"/>
                </a:solidFill>
                <a:effectLst/>
                <a:uFillTx/>
                <a:latin typeface="Arial" panose="020B0604020202020204" pitchFamily="34" charset="0"/>
                <a:cs typeface="Arial" panose="020B0604020202020204" pitchFamily="34" charset="0"/>
                <a:sym typeface="Muli Regular"/>
              </a:rPr>
              <a:t>He-4 gas</a:t>
            </a:r>
          </a:p>
        </p:txBody>
      </p:sp>
      <p:sp>
        <p:nvSpPr>
          <p:cNvPr id="19" name="Title 1">
            <a:extLst>
              <a:ext uri="{FF2B5EF4-FFF2-40B4-BE49-F238E27FC236}">
                <a16:creationId xmlns:a16="http://schemas.microsoft.com/office/drawing/2014/main" id="{4187FB20-E0EB-C726-A0B7-36A3450A7321}"/>
              </a:ext>
            </a:extLst>
          </p:cNvPr>
          <p:cNvSpPr txBox="1">
            <a:spLocks/>
          </p:cNvSpPr>
          <p:nvPr/>
        </p:nvSpPr>
        <p:spPr>
          <a:xfrm>
            <a:off x="3037299" y="357887"/>
            <a:ext cx="18327410" cy="1914874"/>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ptos Display"/>
              </a:rPr>
              <a:t>GEANT4 Simulation of Detector</a:t>
            </a:r>
          </a:p>
        </p:txBody>
      </p:sp>
      <p:sp>
        <p:nvSpPr>
          <p:cNvPr id="2" name="TextBox 1">
            <a:extLst>
              <a:ext uri="{FF2B5EF4-FFF2-40B4-BE49-F238E27FC236}">
                <a16:creationId xmlns:a16="http://schemas.microsoft.com/office/drawing/2014/main" id="{3082DB9C-70AA-73C1-D188-A7DCB620A49B}"/>
              </a:ext>
            </a:extLst>
          </p:cNvPr>
          <p:cNvSpPr txBox="1"/>
          <p:nvPr/>
        </p:nvSpPr>
        <p:spPr>
          <a:xfrm>
            <a:off x="6930886" y="2022851"/>
            <a:ext cx="1973796" cy="17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8800" b="0" i="0" u="none" strike="noStrike" cap="none" spc="0" normalizeH="0" baseline="0">
                <a:ln>
                  <a:noFill/>
                </a:ln>
                <a:solidFill>
                  <a:srgbClr val="00B050"/>
                </a:solidFill>
                <a:effectLst/>
                <a:uFillTx/>
                <a:latin typeface="Muli Regular"/>
                <a:ea typeface="Muli Regular"/>
                <a:cs typeface="Muli Regular"/>
                <a:sym typeface="Muli Regular"/>
              </a:rPr>
              <a:t>x</a:t>
            </a:r>
          </a:p>
        </p:txBody>
      </p:sp>
      <p:sp>
        <p:nvSpPr>
          <p:cNvPr id="3" name="TextBox 2">
            <a:extLst>
              <a:ext uri="{FF2B5EF4-FFF2-40B4-BE49-F238E27FC236}">
                <a16:creationId xmlns:a16="http://schemas.microsoft.com/office/drawing/2014/main" id="{6804C064-6129-0A7E-5A3F-4850A897759F}"/>
              </a:ext>
            </a:extLst>
          </p:cNvPr>
          <p:cNvSpPr txBox="1"/>
          <p:nvPr/>
        </p:nvSpPr>
        <p:spPr>
          <a:xfrm>
            <a:off x="5436654" y="8200818"/>
            <a:ext cx="1973796" cy="17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800">
                <a:solidFill>
                  <a:srgbClr val="0076BD"/>
                </a:solidFill>
              </a:rPr>
              <a:t>y</a:t>
            </a:r>
            <a:endParaRPr kumimoji="0" lang="en-US" sz="8800" b="0" i="0" u="none" strike="noStrike" cap="none" spc="0" normalizeH="0" baseline="0">
              <a:ln>
                <a:noFill/>
              </a:ln>
              <a:solidFill>
                <a:srgbClr val="0076BD"/>
              </a:solidFill>
              <a:effectLst/>
              <a:uFillTx/>
              <a:latin typeface="Muli Regular"/>
              <a:ea typeface="Muli Regular"/>
              <a:cs typeface="Muli Regular"/>
              <a:sym typeface="Muli Regular"/>
            </a:endParaRPr>
          </a:p>
        </p:txBody>
      </p:sp>
      <p:sp>
        <p:nvSpPr>
          <p:cNvPr id="12" name="TextBox 11">
            <a:extLst>
              <a:ext uri="{FF2B5EF4-FFF2-40B4-BE49-F238E27FC236}">
                <a16:creationId xmlns:a16="http://schemas.microsoft.com/office/drawing/2014/main" id="{7132B84F-65E7-D4C4-6D07-05E7C7102A6A}"/>
              </a:ext>
            </a:extLst>
          </p:cNvPr>
          <p:cNvSpPr txBox="1"/>
          <p:nvPr/>
        </p:nvSpPr>
        <p:spPr>
          <a:xfrm>
            <a:off x="13348112" y="5579935"/>
            <a:ext cx="1973796" cy="17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kumimoji="0" lang="en-US" sz="8800" b="0" i="0" u="none" strike="noStrike" cap="none" spc="0" normalizeH="0" baseline="0">
                <a:ln>
                  <a:noFill/>
                </a:ln>
                <a:solidFill>
                  <a:srgbClr val="C00000"/>
                </a:solidFill>
                <a:effectLst/>
                <a:uFillTx/>
                <a:latin typeface="Muli Regular"/>
                <a:ea typeface="Muli Regular"/>
                <a:cs typeface="Muli Regular"/>
                <a:sym typeface="Muli Regular"/>
              </a:rPr>
              <a:t>z</a:t>
            </a:r>
          </a:p>
        </p:txBody>
      </p:sp>
    </p:spTree>
    <p:extLst>
      <p:ext uri="{BB962C8B-B14F-4D97-AF65-F5344CB8AC3E}">
        <p14:creationId xmlns:p14="http://schemas.microsoft.com/office/powerpoint/2010/main" val="61462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D4F1F50-B3AA-F5A0-8F93-B0704560A7FC}"/>
            </a:ext>
          </a:extLst>
        </p:cNvPr>
        <p:cNvGrpSpPr/>
        <p:nvPr/>
      </p:nvGrpSpPr>
      <p:grpSpPr>
        <a:xfrm>
          <a:off x="0" y="0"/>
          <a:ext cx="0" cy="0"/>
          <a:chOff x="0" y="0"/>
          <a:chExt cx="0" cy="0"/>
        </a:xfrm>
      </p:grpSpPr>
      <p:pic>
        <p:nvPicPr>
          <p:cNvPr id="25" name="Picture 24" descr="A graph of energy deposit&#10;&#10;AI-generated content may be incorrect.">
            <a:extLst>
              <a:ext uri="{FF2B5EF4-FFF2-40B4-BE49-F238E27FC236}">
                <a16:creationId xmlns:a16="http://schemas.microsoft.com/office/drawing/2014/main" id="{6B95B5CE-3409-67A2-9558-BFBE64DEA859}"/>
              </a:ext>
            </a:extLst>
          </p:cNvPr>
          <p:cNvPicPr>
            <a:picLocks noChangeAspect="1"/>
          </p:cNvPicPr>
          <p:nvPr/>
        </p:nvPicPr>
        <p:blipFill>
          <a:blip r:embed="rId3"/>
          <a:stretch>
            <a:fillRect/>
          </a:stretch>
        </p:blipFill>
        <p:spPr>
          <a:xfrm>
            <a:off x="378068" y="7415333"/>
            <a:ext cx="10175877" cy="5762869"/>
          </a:xfrm>
          <a:prstGeom prst="rect">
            <a:avLst/>
          </a:prstGeom>
        </p:spPr>
      </p:pic>
      <p:sp>
        <p:nvSpPr>
          <p:cNvPr id="10" name="Rectangle 9">
            <a:extLst>
              <a:ext uri="{FF2B5EF4-FFF2-40B4-BE49-F238E27FC236}">
                <a16:creationId xmlns:a16="http://schemas.microsoft.com/office/drawing/2014/main" id="{E4923DF0-B68F-EAFE-F264-2210CB862717}"/>
              </a:ext>
            </a:extLst>
          </p:cNvPr>
          <p:cNvSpPr/>
          <p:nvPr/>
        </p:nvSpPr>
        <p:spPr>
          <a:xfrm>
            <a:off x="2634432" y="3993228"/>
            <a:ext cx="3581352" cy="1714042"/>
          </a:xfrm>
          <a:prstGeom prst="rect">
            <a:avLst/>
          </a:prstGeom>
          <a:solidFill>
            <a:srgbClr val="0076B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Slide Number Placeholder 1">
            <a:extLst>
              <a:ext uri="{FF2B5EF4-FFF2-40B4-BE49-F238E27FC236}">
                <a16:creationId xmlns:a16="http://schemas.microsoft.com/office/drawing/2014/main" id="{7AB02859-16EC-6600-2301-A033710AA432}"/>
              </a:ext>
            </a:extLst>
          </p:cNvPr>
          <p:cNvSpPr>
            <a:spLocks noGrp="1"/>
          </p:cNvSpPr>
          <p:nvPr>
            <p:ph type="sldNum" sz="quarter" idx="2"/>
          </p:nvPr>
        </p:nvSpPr>
        <p:spPr/>
        <p:txBody>
          <a:bodyPr/>
          <a:lstStyle/>
          <a:p>
            <a:fld id="{86CB4B4D-7CA3-9044-876B-883B54F8677D}" type="slidenum">
              <a:rPr lang="en-US" smtClean="0"/>
              <a:t>43</a:t>
            </a:fld>
            <a:endParaRPr lang="en-US"/>
          </a:p>
        </p:txBody>
      </p:sp>
      <p:sp>
        <p:nvSpPr>
          <p:cNvPr id="4" name="Title 3">
            <a:extLst>
              <a:ext uri="{FF2B5EF4-FFF2-40B4-BE49-F238E27FC236}">
                <a16:creationId xmlns:a16="http://schemas.microsoft.com/office/drawing/2014/main" id="{81BC1C25-6B31-5458-5724-B8E1D5B241C3}"/>
              </a:ext>
            </a:extLst>
          </p:cNvPr>
          <p:cNvSpPr>
            <a:spLocks noGrp="1"/>
          </p:cNvSpPr>
          <p:nvPr>
            <p:ph type="title" idx="4294967295"/>
          </p:nvPr>
        </p:nvSpPr>
        <p:spPr>
          <a:xfrm>
            <a:off x="0" y="190500"/>
            <a:ext cx="21098974" cy="2444750"/>
          </a:xfrm>
        </p:spPr>
        <p:txBody>
          <a:bodyPr lIns="71437" tIns="71437" rIns="71437" bIns="71437" anchor="t">
            <a:normAutofit/>
          </a:bodyPr>
          <a:lstStyle/>
          <a:p>
            <a:r>
              <a:rPr lang="en-US" sz="5400" b="1">
                <a:latin typeface="Arial" panose="020B0604020202020204" pitchFamily="34" charset="0"/>
                <a:cs typeface="Arial" panose="020B0604020202020204" pitchFamily="34" charset="0"/>
              </a:rPr>
              <a:t>GEANT4 SIMULATIONS OF DETECTOR: alpha and neutrons</a:t>
            </a:r>
            <a:endParaRPr lang="en-US" sz="9650">
              <a:latin typeface="Arial" panose="020B0604020202020204" pitchFamily="34" charset="0"/>
              <a:cs typeface="Arial" panose="020B0604020202020204" pitchFamily="34" charset="0"/>
            </a:endParaRPr>
          </a:p>
        </p:txBody>
      </p:sp>
      <p:pic>
        <p:nvPicPr>
          <p:cNvPr id="12" name="Picture 11" descr="A graph of energy deposit&#10;&#10;AI-generated content may be incorrect.">
            <a:extLst>
              <a:ext uri="{FF2B5EF4-FFF2-40B4-BE49-F238E27FC236}">
                <a16:creationId xmlns:a16="http://schemas.microsoft.com/office/drawing/2014/main" id="{310658F4-1BBA-87D8-EFD1-AED62B9DFB36}"/>
              </a:ext>
            </a:extLst>
          </p:cNvPr>
          <p:cNvPicPr>
            <a:picLocks noChangeAspect="1"/>
          </p:cNvPicPr>
          <p:nvPr/>
        </p:nvPicPr>
        <p:blipFill>
          <a:blip r:embed="rId4"/>
          <a:stretch>
            <a:fillRect/>
          </a:stretch>
        </p:blipFill>
        <p:spPr>
          <a:xfrm>
            <a:off x="394123" y="1424132"/>
            <a:ext cx="10161142" cy="5744541"/>
          </a:xfrm>
          <a:prstGeom prst="rect">
            <a:avLst/>
          </a:prstGeom>
        </p:spPr>
      </p:pic>
      <p:sp>
        <p:nvSpPr>
          <p:cNvPr id="16" name="TextBox 15">
            <a:extLst>
              <a:ext uri="{FF2B5EF4-FFF2-40B4-BE49-F238E27FC236}">
                <a16:creationId xmlns:a16="http://schemas.microsoft.com/office/drawing/2014/main" id="{AE3D4D14-58B4-82F7-9FC1-1F3DACE34FD3}"/>
              </a:ext>
            </a:extLst>
          </p:cNvPr>
          <p:cNvSpPr txBox="1"/>
          <p:nvPr/>
        </p:nvSpPr>
        <p:spPr>
          <a:xfrm>
            <a:off x="1822533" y="10664870"/>
            <a:ext cx="3526997" cy="1030666"/>
          </a:xfrm>
          <a:prstGeom prst="rect">
            <a:avLst/>
          </a:prstGeom>
          <a:solidFill>
            <a:schemeClr val="tx1">
              <a:lumMod val="65000"/>
              <a:lumOff val="3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2400">
                <a:solidFill>
                  <a:schemeClr val="bg1"/>
                </a:solidFill>
              </a:rPr>
              <a:t>1MeV Alpha particles</a:t>
            </a:r>
          </a:p>
          <a:p>
            <a:r>
              <a:rPr lang="en-US" sz="2400">
                <a:solidFill>
                  <a:schemeClr val="bg1"/>
                </a:solidFill>
              </a:rPr>
              <a:t>World Material: Vacuum</a:t>
            </a:r>
          </a:p>
        </p:txBody>
      </p:sp>
      <p:pic>
        <p:nvPicPr>
          <p:cNvPr id="13" name="Picture 12" descr="A close-up of a colorful object&#10;&#10;AI-generated content may be incorrect.">
            <a:extLst>
              <a:ext uri="{FF2B5EF4-FFF2-40B4-BE49-F238E27FC236}">
                <a16:creationId xmlns:a16="http://schemas.microsoft.com/office/drawing/2014/main" id="{18ACE689-DB06-E4B4-6279-5B3A3A149D7D}"/>
              </a:ext>
            </a:extLst>
          </p:cNvPr>
          <p:cNvPicPr>
            <a:picLocks noChangeAspect="1"/>
          </p:cNvPicPr>
          <p:nvPr/>
        </p:nvPicPr>
        <p:blipFill>
          <a:blip r:embed="rId5"/>
          <a:stretch>
            <a:fillRect/>
          </a:stretch>
        </p:blipFill>
        <p:spPr>
          <a:xfrm>
            <a:off x="1826233" y="8191634"/>
            <a:ext cx="2976147" cy="2075647"/>
          </a:xfrm>
          <a:prstGeom prst="rect">
            <a:avLst/>
          </a:prstGeom>
        </p:spPr>
      </p:pic>
      <p:sp>
        <p:nvSpPr>
          <p:cNvPr id="15" name="TextBox 14">
            <a:extLst>
              <a:ext uri="{FF2B5EF4-FFF2-40B4-BE49-F238E27FC236}">
                <a16:creationId xmlns:a16="http://schemas.microsoft.com/office/drawing/2014/main" id="{59455650-1D8D-9EC3-5415-62393CC5FBC2}"/>
              </a:ext>
            </a:extLst>
          </p:cNvPr>
          <p:cNvSpPr txBox="1"/>
          <p:nvPr/>
        </p:nvSpPr>
        <p:spPr>
          <a:xfrm>
            <a:off x="2065245" y="9500822"/>
            <a:ext cx="2071066" cy="505972"/>
          </a:xfrm>
          <a:prstGeom prst="rect">
            <a:avLst/>
          </a:prstGeom>
          <a:solidFill>
            <a:srgbClr val="FFFF00"/>
          </a:solidFill>
          <a:ln>
            <a:solidFill>
              <a:srgbClr val="4472C4"/>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err="1"/>
              <a:t>LiF</a:t>
            </a:r>
            <a:r>
              <a:rPr lang="en-US" sz="2400" b="1"/>
              <a:t> cylinder</a:t>
            </a:r>
          </a:p>
        </p:txBody>
      </p:sp>
      <p:pic>
        <p:nvPicPr>
          <p:cNvPr id="19" name="Picture 18" descr="A graph of energy deposit&#10;&#10;AI-generated content may be incorrect.">
            <a:extLst>
              <a:ext uri="{FF2B5EF4-FFF2-40B4-BE49-F238E27FC236}">
                <a16:creationId xmlns:a16="http://schemas.microsoft.com/office/drawing/2014/main" id="{30EBB477-F488-7937-3F00-AA5EC536DCA4}"/>
              </a:ext>
            </a:extLst>
          </p:cNvPr>
          <p:cNvPicPr>
            <a:picLocks noChangeAspect="1"/>
          </p:cNvPicPr>
          <p:nvPr/>
        </p:nvPicPr>
        <p:blipFill>
          <a:blip r:embed="rId6"/>
          <a:stretch>
            <a:fillRect/>
          </a:stretch>
        </p:blipFill>
        <p:spPr>
          <a:xfrm>
            <a:off x="10921706" y="7421485"/>
            <a:ext cx="10181918" cy="5740287"/>
          </a:xfrm>
          <a:prstGeom prst="rect">
            <a:avLst/>
          </a:prstGeom>
        </p:spPr>
      </p:pic>
      <p:sp>
        <p:nvSpPr>
          <p:cNvPr id="21" name="TextBox 20">
            <a:extLst>
              <a:ext uri="{FF2B5EF4-FFF2-40B4-BE49-F238E27FC236}">
                <a16:creationId xmlns:a16="http://schemas.microsoft.com/office/drawing/2014/main" id="{D809DBC5-E72F-1EE8-6A64-C0385FCD2C8A}"/>
              </a:ext>
            </a:extLst>
          </p:cNvPr>
          <p:cNvSpPr txBox="1"/>
          <p:nvPr/>
        </p:nvSpPr>
        <p:spPr>
          <a:xfrm>
            <a:off x="12498556" y="10622162"/>
            <a:ext cx="3780997" cy="1178399"/>
          </a:xfrm>
          <a:prstGeom prst="rect">
            <a:avLst/>
          </a:prstGeom>
          <a:solidFill>
            <a:schemeClr val="tx1">
              <a:lumMod val="65000"/>
              <a:lumOff val="3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a:solidFill>
                  <a:schemeClr val="bg1"/>
                </a:solidFill>
              </a:rPr>
              <a:t>25meV neutrons </a:t>
            </a:r>
          </a:p>
          <a:p>
            <a:r>
              <a:rPr lang="en-US">
                <a:solidFill>
                  <a:schemeClr val="bg1"/>
                </a:solidFill>
              </a:rPr>
              <a:t>World Material: Vacuum</a:t>
            </a:r>
          </a:p>
        </p:txBody>
      </p:sp>
      <p:pic>
        <p:nvPicPr>
          <p:cNvPr id="22" name="Picture 21" descr="A close-up of a colorful object&#10;&#10;AI-generated content may be incorrect.">
            <a:extLst>
              <a:ext uri="{FF2B5EF4-FFF2-40B4-BE49-F238E27FC236}">
                <a16:creationId xmlns:a16="http://schemas.microsoft.com/office/drawing/2014/main" id="{37126EA7-D4B0-7A89-C0D4-75157972CA36}"/>
              </a:ext>
            </a:extLst>
          </p:cNvPr>
          <p:cNvPicPr>
            <a:picLocks noChangeAspect="1"/>
          </p:cNvPicPr>
          <p:nvPr/>
        </p:nvPicPr>
        <p:blipFill>
          <a:blip r:embed="rId5"/>
          <a:stretch>
            <a:fillRect/>
          </a:stretch>
        </p:blipFill>
        <p:spPr>
          <a:xfrm>
            <a:off x="12357465" y="8074402"/>
            <a:ext cx="2976147" cy="2075647"/>
          </a:xfrm>
          <a:prstGeom prst="rect">
            <a:avLst/>
          </a:prstGeom>
        </p:spPr>
      </p:pic>
      <p:sp>
        <p:nvSpPr>
          <p:cNvPr id="23" name="TextBox 22">
            <a:extLst>
              <a:ext uri="{FF2B5EF4-FFF2-40B4-BE49-F238E27FC236}">
                <a16:creationId xmlns:a16="http://schemas.microsoft.com/office/drawing/2014/main" id="{F50BC760-D6DA-5B1A-CD47-9923D94B5192}"/>
              </a:ext>
            </a:extLst>
          </p:cNvPr>
          <p:cNvSpPr txBox="1"/>
          <p:nvPr/>
        </p:nvSpPr>
        <p:spPr>
          <a:xfrm>
            <a:off x="12498785" y="9403128"/>
            <a:ext cx="2071066" cy="505972"/>
          </a:xfrm>
          <a:prstGeom prst="rect">
            <a:avLst/>
          </a:prstGeom>
          <a:solidFill>
            <a:srgbClr val="FFFF00"/>
          </a:solidFill>
          <a:ln>
            <a:solidFill>
              <a:srgbClr val="4472C4"/>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err="1"/>
              <a:t>LiF</a:t>
            </a:r>
            <a:r>
              <a:rPr lang="en-US" sz="2400" b="1"/>
              <a:t> cylinder</a:t>
            </a:r>
          </a:p>
        </p:txBody>
      </p:sp>
      <p:pic>
        <p:nvPicPr>
          <p:cNvPr id="24" name="Picture 23" descr="A graph of energy deposit&#10;&#10;AI-generated content may be incorrect.">
            <a:extLst>
              <a:ext uri="{FF2B5EF4-FFF2-40B4-BE49-F238E27FC236}">
                <a16:creationId xmlns:a16="http://schemas.microsoft.com/office/drawing/2014/main" id="{E7C71386-D647-B7D2-4873-AB7D435C9C9A}"/>
              </a:ext>
            </a:extLst>
          </p:cNvPr>
          <p:cNvPicPr>
            <a:picLocks noChangeAspect="1"/>
          </p:cNvPicPr>
          <p:nvPr/>
        </p:nvPicPr>
        <p:blipFill>
          <a:blip r:embed="rId7"/>
          <a:stretch>
            <a:fillRect/>
          </a:stretch>
        </p:blipFill>
        <p:spPr>
          <a:xfrm>
            <a:off x="10915039" y="1416782"/>
            <a:ext cx="10183935" cy="5763357"/>
          </a:xfrm>
          <a:prstGeom prst="rect">
            <a:avLst/>
          </a:prstGeom>
        </p:spPr>
      </p:pic>
      <p:pic>
        <p:nvPicPr>
          <p:cNvPr id="7" name="Picture 6" descr="A close-up of a wire&#10;&#10;AI-generated content may be incorrect.">
            <a:extLst>
              <a:ext uri="{FF2B5EF4-FFF2-40B4-BE49-F238E27FC236}">
                <a16:creationId xmlns:a16="http://schemas.microsoft.com/office/drawing/2014/main" id="{0F0A4EC1-2B51-6F6F-9808-D8741452B41A}"/>
              </a:ext>
            </a:extLst>
          </p:cNvPr>
          <p:cNvPicPr>
            <a:picLocks noChangeAspect="1"/>
          </p:cNvPicPr>
          <p:nvPr/>
        </p:nvPicPr>
        <p:blipFill>
          <a:blip r:embed="rId8"/>
          <a:stretch>
            <a:fillRect/>
          </a:stretch>
        </p:blipFill>
        <p:spPr>
          <a:xfrm>
            <a:off x="1796207" y="2283337"/>
            <a:ext cx="2969847" cy="2117481"/>
          </a:xfrm>
          <a:prstGeom prst="rect">
            <a:avLst/>
          </a:prstGeom>
        </p:spPr>
      </p:pic>
      <p:sp>
        <p:nvSpPr>
          <p:cNvPr id="11" name="TextBox 10">
            <a:extLst>
              <a:ext uri="{FF2B5EF4-FFF2-40B4-BE49-F238E27FC236}">
                <a16:creationId xmlns:a16="http://schemas.microsoft.com/office/drawing/2014/main" id="{501B4B2D-94DE-803E-8558-E3B2B8E7844D}"/>
              </a:ext>
            </a:extLst>
          </p:cNvPr>
          <p:cNvSpPr txBox="1"/>
          <p:nvPr/>
        </p:nvSpPr>
        <p:spPr>
          <a:xfrm>
            <a:off x="1948631" y="3747111"/>
            <a:ext cx="2071066" cy="461665"/>
          </a:xfrm>
          <a:prstGeom prst="rect">
            <a:avLst/>
          </a:prstGeom>
          <a:solidFill>
            <a:srgbClr val="FFFF00"/>
          </a:solidFill>
          <a:ln>
            <a:solidFill>
              <a:srgbClr val="4472C4"/>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t>He-4 cylinder</a:t>
            </a:r>
          </a:p>
        </p:txBody>
      </p:sp>
      <p:sp>
        <p:nvSpPr>
          <p:cNvPr id="26" name="TextBox 25">
            <a:extLst>
              <a:ext uri="{FF2B5EF4-FFF2-40B4-BE49-F238E27FC236}">
                <a16:creationId xmlns:a16="http://schemas.microsoft.com/office/drawing/2014/main" id="{69D7BC02-8C29-8B22-AAD0-3B7B5FBC3B5E}"/>
              </a:ext>
            </a:extLst>
          </p:cNvPr>
          <p:cNvSpPr txBox="1"/>
          <p:nvPr/>
        </p:nvSpPr>
        <p:spPr>
          <a:xfrm>
            <a:off x="1802994" y="4686099"/>
            <a:ext cx="3526997" cy="1030666"/>
          </a:xfrm>
          <a:prstGeom prst="rect">
            <a:avLst/>
          </a:prstGeom>
          <a:solidFill>
            <a:schemeClr val="tx1">
              <a:lumMod val="65000"/>
              <a:lumOff val="3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2400">
                <a:solidFill>
                  <a:schemeClr val="bg1"/>
                </a:solidFill>
              </a:rPr>
              <a:t>1MeV Alpha particles</a:t>
            </a:r>
          </a:p>
          <a:p>
            <a:r>
              <a:rPr lang="en-US" sz="2400">
                <a:solidFill>
                  <a:schemeClr val="bg1"/>
                </a:solidFill>
              </a:rPr>
              <a:t>World Material: Vacuum</a:t>
            </a:r>
          </a:p>
        </p:txBody>
      </p:sp>
      <p:sp>
        <p:nvSpPr>
          <p:cNvPr id="28" name="TextBox 27">
            <a:extLst>
              <a:ext uri="{FF2B5EF4-FFF2-40B4-BE49-F238E27FC236}">
                <a16:creationId xmlns:a16="http://schemas.microsoft.com/office/drawing/2014/main" id="{2927B5F8-DC44-110E-7C96-AAA3CDFD7132}"/>
              </a:ext>
            </a:extLst>
          </p:cNvPr>
          <p:cNvSpPr txBox="1"/>
          <p:nvPr/>
        </p:nvSpPr>
        <p:spPr>
          <a:xfrm>
            <a:off x="17949786" y="4854028"/>
            <a:ext cx="3390229" cy="1030666"/>
          </a:xfrm>
          <a:prstGeom prst="rect">
            <a:avLst/>
          </a:prstGeom>
          <a:solidFill>
            <a:schemeClr val="tx1">
              <a:lumMod val="65000"/>
              <a:lumOff val="3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2400">
                <a:solidFill>
                  <a:schemeClr val="bg1"/>
                </a:solidFill>
              </a:rPr>
              <a:t>1 MeV neutrons </a:t>
            </a:r>
          </a:p>
          <a:p>
            <a:r>
              <a:rPr lang="en-US" sz="2400">
                <a:solidFill>
                  <a:schemeClr val="bg1"/>
                </a:solidFill>
              </a:rPr>
              <a:t>World Material: Vacuum</a:t>
            </a:r>
          </a:p>
        </p:txBody>
      </p:sp>
      <p:pic>
        <p:nvPicPr>
          <p:cNvPr id="29" name="Picture 28" descr="A close-up of a wire&#10;&#10;AI-generated content may be incorrect.">
            <a:extLst>
              <a:ext uri="{FF2B5EF4-FFF2-40B4-BE49-F238E27FC236}">
                <a16:creationId xmlns:a16="http://schemas.microsoft.com/office/drawing/2014/main" id="{AD44E819-AF32-5F79-4381-73C47A7D030C}"/>
              </a:ext>
            </a:extLst>
          </p:cNvPr>
          <p:cNvPicPr>
            <a:picLocks noChangeAspect="1"/>
          </p:cNvPicPr>
          <p:nvPr/>
        </p:nvPicPr>
        <p:blipFill>
          <a:blip r:embed="rId8"/>
          <a:stretch>
            <a:fillRect/>
          </a:stretch>
        </p:blipFill>
        <p:spPr>
          <a:xfrm>
            <a:off x="12698668" y="2166106"/>
            <a:ext cx="2969847" cy="2117481"/>
          </a:xfrm>
          <a:prstGeom prst="rect">
            <a:avLst/>
          </a:prstGeom>
        </p:spPr>
      </p:pic>
      <p:sp>
        <p:nvSpPr>
          <p:cNvPr id="30" name="TextBox 29">
            <a:extLst>
              <a:ext uri="{FF2B5EF4-FFF2-40B4-BE49-F238E27FC236}">
                <a16:creationId xmlns:a16="http://schemas.microsoft.com/office/drawing/2014/main" id="{7B694416-7FBB-7330-7BC9-8A37FB25CFBE}"/>
              </a:ext>
            </a:extLst>
          </p:cNvPr>
          <p:cNvSpPr txBox="1"/>
          <p:nvPr/>
        </p:nvSpPr>
        <p:spPr>
          <a:xfrm>
            <a:off x="12851092" y="3629880"/>
            <a:ext cx="2071066" cy="461665"/>
          </a:xfrm>
          <a:prstGeom prst="rect">
            <a:avLst/>
          </a:prstGeom>
          <a:solidFill>
            <a:srgbClr val="FFFF00"/>
          </a:solidFill>
          <a:ln>
            <a:solidFill>
              <a:srgbClr val="4472C4"/>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t>He-4 cylinder</a:t>
            </a:r>
          </a:p>
        </p:txBody>
      </p:sp>
    </p:spTree>
    <p:extLst>
      <p:ext uri="{BB962C8B-B14F-4D97-AF65-F5344CB8AC3E}">
        <p14:creationId xmlns:p14="http://schemas.microsoft.com/office/powerpoint/2010/main" val="206081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08AFE84-6E90-07BC-5D05-BE1D2BBEFE34}"/>
            </a:ext>
          </a:extLst>
        </p:cNvPr>
        <p:cNvGrpSpPr/>
        <p:nvPr/>
      </p:nvGrpSpPr>
      <p:grpSpPr>
        <a:xfrm>
          <a:off x="0" y="0"/>
          <a:ext cx="0" cy="0"/>
          <a:chOff x="0" y="0"/>
          <a:chExt cx="0" cy="0"/>
        </a:xfrm>
      </p:grpSpPr>
      <p:pic>
        <p:nvPicPr>
          <p:cNvPr id="11" name="Picture 10" descr="A graph of energy deposit&#10;&#10;AI-generated content may be incorrect.">
            <a:extLst>
              <a:ext uri="{FF2B5EF4-FFF2-40B4-BE49-F238E27FC236}">
                <a16:creationId xmlns:a16="http://schemas.microsoft.com/office/drawing/2014/main" id="{EF4A3F10-A25B-7EFF-A055-B127E4D23CC4}"/>
              </a:ext>
            </a:extLst>
          </p:cNvPr>
          <p:cNvPicPr>
            <a:picLocks noChangeAspect="1"/>
          </p:cNvPicPr>
          <p:nvPr/>
        </p:nvPicPr>
        <p:blipFill>
          <a:blip r:embed="rId3"/>
          <a:srcRect l="4767" t="11018" r="35955"/>
          <a:stretch>
            <a:fillRect/>
          </a:stretch>
        </p:blipFill>
        <p:spPr>
          <a:xfrm>
            <a:off x="1584249" y="3306928"/>
            <a:ext cx="11640928" cy="7780724"/>
          </a:xfrm>
          <a:prstGeom prst="rect">
            <a:avLst/>
          </a:prstGeom>
        </p:spPr>
      </p:pic>
      <p:sp>
        <p:nvSpPr>
          <p:cNvPr id="2" name="Slide Number Placeholder 1">
            <a:extLst>
              <a:ext uri="{FF2B5EF4-FFF2-40B4-BE49-F238E27FC236}">
                <a16:creationId xmlns:a16="http://schemas.microsoft.com/office/drawing/2014/main" id="{2B165AB3-28F2-F1DF-A038-486E2498813B}"/>
              </a:ext>
            </a:extLst>
          </p:cNvPr>
          <p:cNvSpPr>
            <a:spLocks noGrp="1"/>
          </p:cNvSpPr>
          <p:nvPr>
            <p:ph type="sldNum" sz="quarter" idx="2"/>
          </p:nvPr>
        </p:nvSpPr>
        <p:spPr/>
        <p:txBody>
          <a:bodyPr/>
          <a:lstStyle/>
          <a:p>
            <a:fld id="{86CB4B4D-7CA3-9044-876B-883B54F8677D}" type="slidenum">
              <a:rPr lang="en-US" smtClean="0"/>
              <a:t>44</a:t>
            </a:fld>
            <a:endParaRPr lang="en-US"/>
          </a:p>
        </p:txBody>
      </p:sp>
      <p:sp>
        <p:nvSpPr>
          <p:cNvPr id="3" name="Title 3">
            <a:extLst>
              <a:ext uri="{FF2B5EF4-FFF2-40B4-BE49-F238E27FC236}">
                <a16:creationId xmlns:a16="http://schemas.microsoft.com/office/drawing/2014/main" id="{57F80870-32C6-AD42-107F-8F8B9B275274}"/>
              </a:ext>
            </a:extLst>
          </p:cNvPr>
          <p:cNvSpPr txBox="1">
            <a:spLocks/>
          </p:cNvSpPr>
          <p:nvPr/>
        </p:nvSpPr>
        <p:spPr>
          <a:xfrm>
            <a:off x="2407443" y="345563"/>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a:solidFill>
                  <a:schemeClr val="accent1">
                    <a:lumMod val="75000"/>
                  </a:schemeClr>
                </a:solidFill>
                <a:latin typeface="Arial" panose="020B0604020202020204" pitchFamily="34" charset="0"/>
                <a:cs typeface="Arial" panose="020B0604020202020204" pitchFamily="34" charset="0"/>
              </a:rPr>
              <a:t>Testing Neutron Detector Simulation</a:t>
            </a:r>
            <a:endParaRPr lang="en-US">
              <a:solidFill>
                <a:schemeClr val="accent1">
                  <a:lumMod val="7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0F83A3D-B57A-0A33-CA55-4DC8243C587F}"/>
              </a:ext>
            </a:extLst>
          </p:cNvPr>
          <p:cNvSpPr/>
          <p:nvPr/>
        </p:nvSpPr>
        <p:spPr>
          <a:xfrm>
            <a:off x="2407443" y="2267712"/>
            <a:ext cx="9534621" cy="87782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TextBox 6">
            <a:extLst>
              <a:ext uri="{FF2B5EF4-FFF2-40B4-BE49-F238E27FC236}">
                <a16:creationId xmlns:a16="http://schemas.microsoft.com/office/drawing/2014/main" id="{D8AA4E0B-6239-70C8-F0F0-C12E8791187F}"/>
              </a:ext>
            </a:extLst>
          </p:cNvPr>
          <p:cNvSpPr txBox="1"/>
          <p:nvPr/>
        </p:nvSpPr>
        <p:spPr>
          <a:xfrm>
            <a:off x="6371186" y="1384779"/>
            <a:ext cx="11641625" cy="882933"/>
          </a:xfrm>
          <a:prstGeom prst="rect">
            <a:avLst/>
          </a:prstGeom>
          <a:solidFill>
            <a:schemeClr val="tx1">
              <a:lumMod val="65000"/>
              <a:lumOff val="3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US" sz="4000">
                <a:solidFill>
                  <a:schemeClr val="bg1"/>
                </a:solidFill>
              </a:rPr>
              <a:t>Energy deposited by different neutron energies</a:t>
            </a:r>
          </a:p>
        </p:txBody>
      </p:sp>
      <p:sp>
        <p:nvSpPr>
          <p:cNvPr id="9" name="TextBox 8">
            <a:extLst>
              <a:ext uri="{FF2B5EF4-FFF2-40B4-BE49-F238E27FC236}">
                <a16:creationId xmlns:a16="http://schemas.microsoft.com/office/drawing/2014/main" id="{D4042AFC-554B-D43D-2784-9DEEA6B7B42A}"/>
              </a:ext>
            </a:extLst>
          </p:cNvPr>
          <p:cNvSpPr txBox="1"/>
          <p:nvPr/>
        </p:nvSpPr>
        <p:spPr>
          <a:xfrm>
            <a:off x="4355497" y="10565355"/>
            <a:ext cx="7351776"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lang="en-US" sz="4000" b="1"/>
              <a:t>Deposited Energy (MeV)</a:t>
            </a:r>
            <a:endParaRPr kumimoji="0" lang="en-US" sz="4000" b="1" i="0" u="none" strike="noStrike" cap="none" spc="0" normalizeH="0" baseline="0">
              <a:ln>
                <a:noFill/>
              </a:ln>
              <a:solidFill>
                <a:srgbClr val="000000"/>
              </a:solidFill>
              <a:effectLst/>
              <a:uFillTx/>
              <a:latin typeface="Muli Regular"/>
              <a:ea typeface="Muli Regular"/>
              <a:cs typeface="Muli Regular"/>
              <a:sym typeface="Muli Regular"/>
            </a:endParaRPr>
          </a:p>
        </p:txBody>
      </p:sp>
      <p:sp>
        <p:nvSpPr>
          <p:cNvPr id="10" name="TextBox 9">
            <a:extLst>
              <a:ext uri="{FF2B5EF4-FFF2-40B4-BE49-F238E27FC236}">
                <a16:creationId xmlns:a16="http://schemas.microsoft.com/office/drawing/2014/main" id="{59A5DD1C-5A81-7CF8-AC47-6FD89B086B37}"/>
              </a:ext>
            </a:extLst>
          </p:cNvPr>
          <p:cNvSpPr txBox="1"/>
          <p:nvPr/>
        </p:nvSpPr>
        <p:spPr>
          <a:xfrm rot="16200000">
            <a:off x="-2388909" y="6180713"/>
            <a:ext cx="7351776"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a:ln>
                  <a:noFill/>
                </a:ln>
                <a:solidFill>
                  <a:srgbClr val="000000"/>
                </a:solidFill>
                <a:effectLst/>
                <a:uFillTx/>
                <a:latin typeface="Muli Regular"/>
                <a:ea typeface="Muli Regular"/>
                <a:cs typeface="Muli Regular"/>
                <a:sym typeface="Muli Regular"/>
              </a:rPr>
              <a:t>Events </a:t>
            </a:r>
          </a:p>
        </p:txBody>
      </p:sp>
      <p:pic>
        <p:nvPicPr>
          <p:cNvPr id="12" name="Picture 11" descr="A group of text on a white background&#10;&#10;AI-generated content may be incorrect.">
            <a:extLst>
              <a:ext uri="{FF2B5EF4-FFF2-40B4-BE49-F238E27FC236}">
                <a16:creationId xmlns:a16="http://schemas.microsoft.com/office/drawing/2014/main" id="{A37D8C4F-5648-AFC0-1B8D-40C7650FE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0659" y="3473564"/>
            <a:ext cx="4005276" cy="2308385"/>
          </a:xfrm>
          <a:prstGeom prst="rect">
            <a:avLst/>
          </a:prstGeom>
        </p:spPr>
      </p:pic>
    </p:spTree>
    <p:extLst>
      <p:ext uri="{BB962C8B-B14F-4D97-AF65-F5344CB8AC3E}">
        <p14:creationId xmlns:p14="http://schemas.microsoft.com/office/powerpoint/2010/main" val="352023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A0E42E-2311-0DF8-1332-D820322B85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7F5220-EF67-D1D6-1CE8-85BB344D36A7}"/>
              </a:ext>
            </a:extLst>
          </p:cNvPr>
          <p:cNvSpPr>
            <a:spLocks noGrp="1"/>
          </p:cNvSpPr>
          <p:nvPr>
            <p:ph type="sldNum" sz="quarter" idx="2"/>
          </p:nvPr>
        </p:nvSpPr>
        <p:spPr/>
        <p:txBody>
          <a:bodyPr/>
          <a:lstStyle/>
          <a:p>
            <a:fld id="{86CB4B4D-7CA3-9044-876B-883B54F8677D}" type="slidenum">
              <a:rPr lang="en-US" smtClean="0"/>
              <a:t>45</a:t>
            </a:fld>
            <a:endParaRPr lang="en-US"/>
          </a:p>
        </p:txBody>
      </p:sp>
      <p:pic>
        <p:nvPicPr>
          <p:cNvPr id="6" name="Picture 5" descr="A graph of different colored lines&#10;&#10;AI-generated content may be incorrect.">
            <a:extLst>
              <a:ext uri="{FF2B5EF4-FFF2-40B4-BE49-F238E27FC236}">
                <a16:creationId xmlns:a16="http://schemas.microsoft.com/office/drawing/2014/main" id="{C0FADA9F-5738-B878-7774-485973053D8E}"/>
              </a:ext>
            </a:extLst>
          </p:cNvPr>
          <p:cNvPicPr>
            <a:picLocks noChangeAspect="1"/>
          </p:cNvPicPr>
          <p:nvPr/>
        </p:nvPicPr>
        <p:blipFill>
          <a:blip r:embed="rId3"/>
          <a:stretch>
            <a:fillRect/>
          </a:stretch>
        </p:blipFill>
        <p:spPr>
          <a:xfrm>
            <a:off x="14583174" y="3405875"/>
            <a:ext cx="8749882" cy="6610999"/>
          </a:xfrm>
          <a:prstGeom prst="rect">
            <a:avLst/>
          </a:prstGeom>
        </p:spPr>
      </p:pic>
      <p:sp>
        <p:nvSpPr>
          <p:cNvPr id="4" name="TextBox 3">
            <a:extLst>
              <a:ext uri="{FF2B5EF4-FFF2-40B4-BE49-F238E27FC236}">
                <a16:creationId xmlns:a16="http://schemas.microsoft.com/office/drawing/2014/main" id="{21DBCCCF-9B60-DD98-BD07-D9E429A6FCB0}"/>
              </a:ext>
            </a:extLst>
          </p:cNvPr>
          <p:cNvSpPr txBox="1"/>
          <p:nvPr/>
        </p:nvSpPr>
        <p:spPr>
          <a:xfrm>
            <a:off x="14834712" y="10211220"/>
            <a:ext cx="8498344" cy="18108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70C0"/>
                </a:solidFill>
                <a:latin typeface="Arial"/>
                <a:ea typeface="+mn-lt"/>
                <a:cs typeface="Arial"/>
                <a:hlinkClick r:id="rId4">
                  <a:extLst>
                    <a:ext uri="{A12FA001-AC4F-418D-AE19-62706E023703}">
                      <ahyp:hlinkClr xmlns:ahyp="http://schemas.microsoft.com/office/drawing/2018/hyperlinkcolor" val="tx"/>
                    </a:ext>
                  </a:extLst>
                </a:hlinkClick>
              </a:rPr>
              <a:t>Neutron and 𝜸-ray Discrimination by a Pressurized Helium-4 Based Scintillation Detector</a:t>
            </a:r>
            <a:endParaRPr lang="en-US" sz="3200">
              <a:solidFill>
                <a:srgbClr val="0070C0"/>
              </a:solidFill>
              <a:latin typeface="Arial"/>
              <a:cs typeface="Arial"/>
              <a:hlinkClick r:id="rId4">
                <a:extLst>
                  <a:ext uri="{A12FA001-AC4F-418D-AE19-62706E023703}">
                    <ahyp:hlinkClr xmlns:ahyp="http://schemas.microsoft.com/office/drawing/2018/hyperlinkcolor" val="tx"/>
                  </a:ext>
                </a:extLst>
              </a:hlinkClick>
            </a:endParaRPr>
          </a:p>
        </p:txBody>
      </p:sp>
      <p:sp>
        <p:nvSpPr>
          <p:cNvPr id="5" name="Rectangle 4">
            <a:extLst>
              <a:ext uri="{FF2B5EF4-FFF2-40B4-BE49-F238E27FC236}">
                <a16:creationId xmlns:a16="http://schemas.microsoft.com/office/drawing/2014/main" id="{345BF8AB-8CE6-0C29-3583-0CCAB4E17223}"/>
              </a:ext>
            </a:extLst>
          </p:cNvPr>
          <p:cNvSpPr/>
          <p:nvPr/>
        </p:nvSpPr>
        <p:spPr>
          <a:xfrm>
            <a:off x="2407443" y="2267712"/>
            <a:ext cx="9534621" cy="87782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Title 3">
            <a:extLst>
              <a:ext uri="{FF2B5EF4-FFF2-40B4-BE49-F238E27FC236}">
                <a16:creationId xmlns:a16="http://schemas.microsoft.com/office/drawing/2014/main" id="{70E42B05-5031-3DF2-56B1-5D38C6718C69}"/>
              </a:ext>
            </a:extLst>
          </p:cNvPr>
          <p:cNvSpPr txBox="1">
            <a:spLocks/>
          </p:cNvSpPr>
          <p:nvPr/>
        </p:nvSpPr>
        <p:spPr>
          <a:xfrm>
            <a:off x="2407443" y="345563"/>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a:solidFill>
                  <a:schemeClr val="accent1">
                    <a:lumMod val="75000"/>
                  </a:schemeClr>
                </a:solidFill>
                <a:latin typeface="Arial" panose="020B0604020202020204" pitchFamily="34" charset="0"/>
                <a:cs typeface="Arial" panose="020B0604020202020204" pitchFamily="34" charset="0"/>
              </a:rPr>
              <a:t>Testing Neutron Detector Simulation</a:t>
            </a:r>
            <a:endParaRPr lang="en-US">
              <a:solidFill>
                <a:schemeClr val="accent1">
                  <a:lumMod val="7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604D1AC-6383-0E64-FB0E-08EFA8CC842B}"/>
              </a:ext>
            </a:extLst>
          </p:cNvPr>
          <p:cNvSpPr txBox="1"/>
          <p:nvPr/>
        </p:nvSpPr>
        <p:spPr>
          <a:xfrm>
            <a:off x="6371186" y="1384779"/>
            <a:ext cx="11641625" cy="882933"/>
          </a:xfrm>
          <a:prstGeom prst="rect">
            <a:avLst/>
          </a:prstGeom>
          <a:solidFill>
            <a:schemeClr val="tx1">
              <a:lumMod val="65000"/>
              <a:lumOff val="3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US" sz="4000">
                <a:solidFill>
                  <a:schemeClr val="bg1"/>
                </a:solidFill>
              </a:rPr>
              <a:t>Energy deposited by different neutron energies</a:t>
            </a:r>
          </a:p>
        </p:txBody>
      </p:sp>
      <p:pic>
        <p:nvPicPr>
          <p:cNvPr id="13" name="Picture 12" descr="A graph of energy deposit&#10;&#10;AI-generated content may be incorrect.">
            <a:extLst>
              <a:ext uri="{FF2B5EF4-FFF2-40B4-BE49-F238E27FC236}">
                <a16:creationId xmlns:a16="http://schemas.microsoft.com/office/drawing/2014/main" id="{F6F50FAD-2A22-571B-50EF-3207A8EE1F55}"/>
              </a:ext>
            </a:extLst>
          </p:cNvPr>
          <p:cNvPicPr>
            <a:picLocks noChangeAspect="1"/>
          </p:cNvPicPr>
          <p:nvPr/>
        </p:nvPicPr>
        <p:blipFill>
          <a:blip r:embed="rId5"/>
          <a:srcRect l="4767" t="11018" r="35955"/>
          <a:stretch>
            <a:fillRect/>
          </a:stretch>
        </p:blipFill>
        <p:spPr>
          <a:xfrm>
            <a:off x="1584249" y="3306928"/>
            <a:ext cx="11640928" cy="7780724"/>
          </a:xfrm>
          <a:prstGeom prst="rect">
            <a:avLst/>
          </a:prstGeom>
        </p:spPr>
      </p:pic>
      <p:sp>
        <p:nvSpPr>
          <p:cNvPr id="15" name="TextBox 14">
            <a:extLst>
              <a:ext uri="{FF2B5EF4-FFF2-40B4-BE49-F238E27FC236}">
                <a16:creationId xmlns:a16="http://schemas.microsoft.com/office/drawing/2014/main" id="{BD46925F-C428-EF80-45BF-6B89539751A9}"/>
              </a:ext>
            </a:extLst>
          </p:cNvPr>
          <p:cNvSpPr txBox="1"/>
          <p:nvPr/>
        </p:nvSpPr>
        <p:spPr>
          <a:xfrm>
            <a:off x="4355497" y="10565355"/>
            <a:ext cx="7351776"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lang="en-US" sz="4000" b="1"/>
              <a:t>Deposited Energy (MeV)</a:t>
            </a:r>
            <a:endParaRPr kumimoji="0" lang="en-US" sz="4000" b="1" i="0" u="none" strike="noStrike" cap="none" spc="0" normalizeH="0" baseline="0">
              <a:ln>
                <a:noFill/>
              </a:ln>
              <a:solidFill>
                <a:srgbClr val="000000"/>
              </a:solidFill>
              <a:effectLst/>
              <a:uFillTx/>
              <a:latin typeface="Muli Regular"/>
              <a:ea typeface="Muli Regular"/>
              <a:cs typeface="Muli Regular"/>
              <a:sym typeface="Muli Regular"/>
            </a:endParaRPr>
          </a:p>
        </p:txBody>
      </p:sp>
      <p:sp>
        <p:nvSpPr>
          <p:cNvPr id="16" name="TextBox 15">
            <a:extLst>
              <a:ext uri="{FF2B5EF4-FFF2-40B4-BE49-F238E27FC236}">
                <a16:creationId xmlns:a16="http://schemas.microsoft.com/office/drawing/2014/main" id="{1B23EFC4-B101-3246-2996-007202239072}"/>
              </a:ext>
            </a:extLst>
          </p:cNvPr>
          <p:cNvSpPr txBox="1"/>
          <p:nvPr/>
        </p:nvSpPr>
        <p:spPr>
          <a:xfrm rot="16200000">
            <a:off x="-2388909" y="6180713"/>
            <a:ext cx="7351776"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000" b="1" i="0" u="none" strike="noStrike" cap="none" spc="0" normalizeH="0" baseline="0">
                <a:ln>
                  <a:noFill/>
                </a:ln>
                <a:solidFill>
                  <a:srgbClr val="000000"/>
                </a:solidFill>
                <a:effectLst/>
                <a:uFillTx/>
                <a:latin typeface="Muli Regular"/>
                <a:ea typeface="Muli Regular"/>
                <a:cs typeface="Muli Regular"/>
                <a:sym typeface="Muli Regular"/>
              </a:rPr>
              <a:t>Events </a:t>
            </a:r>
          </a:p>
        </p:txBody>
      </p:sp>
      <p:pic>
        <p:nvPicPr>
          <p:cNvPr id="18" name="Picture 17" descr="A group of text on a white background&#10;&#10;AI-generated content may be incorrect.">
            <a:extLst>
              <a:ext uri="{FF2B5EF4-FFF2-40B4-BE49-F238E27FC236}">
                <a16:creationId xmlns:a16="http://schemas.microsoft.com/office/drawing/2014/main" id="{935DDB15-3C36-2860-7CC6-AB8180F981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0659" y="3473564"/>
            <a:ext cx="4005276" cy="2308385"/>
          </a:xfrm>
          <a:prstGeom prst="rect">
            <a:avLst/>
          </a:prstGeom>
        </p:spPr>
      </p:pic>
    </p:spTree>
    <p:extLst>
      <p:ext uri="{BB962C8B-B14F-4D97-AF65-F5344CB8AC3E}">
        <p14:creationId xmlns:p14="http://schemas.microsoft.com/office/powerpoint/2010/main" val="255156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5DF928-76C9-26BF-9381-55462A82594C}"/>
              </a:ext>
            </a:extLst>
          </p:cNvPr>
          <p:cNvSpPr>
            <a:spLocks noGrp="1"/>
          </p:cNvSpPr>
          <p:nvPr>
            <p:ph type="sldNum" sz="quarter" idx="12"/>
          </p:nvPr>
        </p:nvSpPr>
        <p:spPr/>
        <p:txBody>
          <a:bodyPr/>
          <a:lstStyle/>
          <a:p>
            <a:fld id="{D57F1E4F-1CFF-5643-939E-217C01CDF565}" type="slidenum">
              <a:rPr lang="en-US" smtClean="0"/>
              <a:pPr/>
              <a:t>46</a:t>
            </a:fld>
            <a:endParaRPr lang="en-US"/>
          </a:p>
        </p:txBody>
      </p:sp>
      <p:sp>
        <p:nvSpPr>
          <p:cNvPr id="8" name="Title 3">
            <a:extLst>
              <a:ext uri="{FF2B5EF4-FFF2-40B4-BE49-F238E27FC236}">
                <a16:creationId xmlns:a16="http://schemas.microsoft.com/office/drawing/2014/main" id="{5464FDE7-E62F-87BF-83EF-F1034ADB2352}"/>
              </a:ext>
            </a:extLst>
          </p:cNvPr>
          <p:cNvSpPr txBox="1">
            <a:spLocks/>
          </p:cNvSpPr>
          <p:nvPr/>
        </p:nvSpPr>
        <p:spPr>
          <a:xfrm>
            <a:off x="2407443" y="228056"/>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a:solidFill>
                  <a:schemeClr val="accent1">
                    <a:lumMod val="75000"/>
                  </a:schemeClr>
                </a:solidFill>
                <a:latin typeface="Arial"/>
                <a:cs typeface="Arial"/>
              </a:rPr>
              <a:t>Testing Neutron Detector Efficiency</a:t>
            </a: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5" name="Picture 4" descr="A graph of a graph showing the value of a nuclear power&#10;&#10;AI-generated content may be incorrect.">
            <a:extLst>
              <a:ext uri="{FF2B5EF4-FFF2-40B4-BE49-F238E27FC236}">
                <a16:creationId xmlns:a16="http://schemas.microsoft.com/office/drawing/2014/main" id="{1BE60CD1-8894-1BB8-8BC0-8B9B8A3FA047}"/>
              </a:ext>
            </a:extLst>
          </p:cNvPr>
          <p:cNvPicPr>
            <a:picLocks noChangeAspect="1"/>
          </p:cNvPicPr>
          <p:nvPr/>
        </p:nvPicPr>
        <p:blipFill>
          <a:blip r:embed="rId3"/>
          <a:stretch>
            <a:fillRect/>
          </a:stretch>
        </p:blipFill>
        <p:spPr>
          <a:xfrm>
            <a:off x="10535295" y="4120604"/>
            <a:ext cx="13052876" cy="7000158"/>
          </a:xfrm>
          <a:prstGeom prst="rect">
            <a:avLst/>
          </a:prstGeom>
          <a:ln>
            <a:solidFill>
              <a:schemeClr val="tx1"/>
            </a:solidFill>
          </a:ln>
        </p:spPr>
      </p:pic>
      <p:sp>
        <p:nvSpPr>
          <p:cNvPr id="6" name="TextBox 5">
            <a:extLst>
              <a:ext uri="{FF2B5EF4-FFF2-40B4-BE49-F238E27FC236}">
                <a16:creationId xmlns:a16="http://schemas.microsoft.com/office/drawing/2014/main" id="{3066D5F9-822F-16AB-D17D-B20FE4658F45}"/>
              </a:ext>
            </a:extLst>
          </p:cNvPr>
          <p:cNvSpPr txBox="1"/>
          <p:nvPr/>
        </p:nvSpPr>
        <p:spPr>
          <a:xfrm>
            <a:off x="10954960" y="11037526"/>
            <a:ext cx="12192000" cy="1990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3600" u="sng">
                <a:solidFill>
                  <a:srgbClr val="0070C0"/>
                </a:solidFill>
                <a:latin typeface="Arial"/>
                <a:cs typeface="Arial"/>
              </a:rPr>
              <a:t>Fast neutron dose rate monitoring using off the shelf Helium-4 scintillation detectors</a:t>
            </a:r>
          </a:p>
          <a:p>
            <a:pPr marL="0" marR="0" indent="0" algn="l" defTabSz="821531" rtl="0" fontAlgn="auto" latinLnBrk="0" hangingPunct="0">
              <a:lnSpc>
                <a:spcPct val="120000"/>
              </a:lnSpc>
              <a:spcBef>
                <a:spcPts val="0"/>
              </a:spcBef>
              <a:spcAft>
                <a:spcPts val="0"/>
              </a:spcAft>
              <a:buClrTx/>
              <a:buSzTx/>
              <a:buFontTx/>
              <a:buNone/>
              <a:tabLst/>
            </a:pPr>
            <a:endParaRPr kumimoji="0" lang="en-GB" sz="2800" b="0" i="0" u="none" strike="noStrike" cap="none" spc="0" normalizeH="0" baseline="0">
              <a:ln>
                <a:noFill/>
              </a:ln>
              <a:solidFill>
                <a:srgbClr val="0070C0"/>
              </a:solidFill>
              <a:effectLst/>
              <a:uFillTx/>
              <a:latin typeface="Arial"/>
              <a:cs typeface="Arial"/>
              <a:sym typeface="Muli Regular"/>
            </a:endParaRPr>
          </a:p>
        </p:txBody>
      </p:sp>
      <p:sp>
        <p:nvSpPr>
          <p:cNvPr id="3" name="TextBox 2">
            <a:extLst>
              <a:ext uri="{FF2B5EF4-FFF2-40B4-BE49-F238E27FC236}">
                <a16:creationId xmlns:a16="http://schemas.microsoft.com/office/drawing/2014/main" id="{7F72A51A-F53E-490C-FCCA-AB20B197FB0C}"/>
              </a:ext>
            </a:extLst>
          </p:cNvPr>
          <p:cNvSpPr txBox="1"/>
          <p:nvPr/>
        </p:nvSpPr>
        <p:spPr>
          <a:xfrm>
            <a:off x="14085004" y="3141618"/>
            <a:ext cx="6729984" cy="1030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800" b="1" i="0" u="none" strike="noStrike" cap="none" spc="0" normalizeH="0" baseline="0">
                <a:ln>
                  <a:noFill/>
                </a:ln>
                <a:solidFill>
                  <a:srgbClr val="000000"/>
                </a:solidFill>
                <a:effectLst/>
                <a:uFillTx/>
                <a:latin typeface="Muli Regular"/>
                <a:ea typeface="Muli Regular"/>
                <a:cs typeface="Muli Regular"/>
                <a:sym typeface="Muli Regular"/>
              </a:rPr>
              <a:t>EXPERIMENT</a:t>
            </a:r>
          </a:p>
        </p:txBody>
      </p:sp>
    </p:spTree>
    <p:extLst>
      <p:ext uri="{BB962C8B-B14F-4D97-AF65-F5344CB8AC3E}">
        <p14:creationId xmlns:p14="http://schemas.microsoft.com/office/powerpoint/2010/main" val="145117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D9EF4F5-5E6D-3B4F-2A37-07B8A2C1A26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C8325F-D56D-D9E3-50EB-C8B56586883C}"/>
              </a:ext>
            </a:extLst>
          </p:cNvPr>
          <p:cNvSpPr>
            <a:spLocks noGrp="1"/>
          </p:cNvSpPr>
          <p:nvPr>
            <p:ph type="sldNum" sz="quarter" idx="12"/>
          </p:nvPr>
        </p:nvSpPr>
        <p:spPr/>
        <p:txBody>
          <a:bodyPr/>
          <a:lstStyle/>
          <a:p>
            <a:fld id="{D57F1E4F-1CFF-5643-939E-217C01CDF565}" type="slidenum">
              <a:rPr lang="en-US" smtClean="0"/>
              <a:pPr/>
              <a:t>47</a:t>
            </a:fld>
            <a:endParaRPr lang="en-US"/>
          </a:p>
        </p:txBody>
      </p:sp>
      <p:pic>
        <p:nvPicPr>
          <p:cNvPr id="3" name="Picture 2" descr="A graph of a graph showing the value of a nuclear power&#10;&#10;AI-generated content may be incorrect.">
            <a:extLst>
              <a:ext uri="{FF2B5EF4-FFF2-40B4-BE49-F238E27FC236}">
                <a16:creationId xmlns:a16="http://schemas.microsoft.com/office/drawing/2014/main" id="{0D0DD718-26C7-CE45-A944-E01AE8A734F1}"/>
              </a:ext>
            </a:extLst>
          </p:cNvPr>
          <p:cNvPicPr>
            <a:picLocks noChangeAspect="1"/>
          </p:cNvPicPr>
          <p:nvPr/>
        </p:nvPicPr>
        <p:blipFill>
          <a:blip r:embed="rId3"/>
          <a:stretch>
            <a:fillRect/>
          </a:stretch>
        </p:blipFill>
        <p:spPr>
          <a:xfrm>
            <a:off x="10535295" y="4120604"/>
            <a:ext cx="13052876" cy="7000158"/>
          </a:xfrm>
          <a:prstGeom prst="rect">
            <a:avLst/>
          </a:prstGeom>
          <a:ln>
            <a:solidFill>
              <a:schemeClr val="tx1"/>
            </a:solidFill>
          </a:ln>
        </p:spPr>
      </p:pic>
      <p:sp>
        <p:nvSpPr>
          <p:cNvPr id="8" name="Title 3">
            <a:extLst>
              <a:ext uri="{FF2B5EF4-FFF2-40B4-BE49-F238E27FC236}">
                <a16:creationId xmlns:a16="http://schemas.microsoft.com/office/drawing/2014/main" id="{B29B5F0D-FFE8-E85D-32A1-07ED3188D057}"/>
              </a:ext>
            </a:extLst>
          </p:cNvPr>
          <p:cNvSpPr txBox="1">
            <a:spLocks/>
          </p:cNvSpPr>
          <p:nvPr/>
        </p:nvSpPr>
        <p:spPr>
          <a:xfrm>
            <a:off x="2407443" y="-5459"/>
            <a:ext cx="19569113" cy="25447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algn="ctr" hangingPunct="1"/>
            <a:r>
              <a:rPr lang="en-US" sz="6000" b="1">
                <a:solidFill>
                  <a:schemeClr val="accent1">
                    <a:lumMod val="75000"/>
                  </a:schemeClr>
                </a:solidFill>
                <a:latin typeface="Arial"/>
                <a:cs typeface="Arial"/>
              </a:rPr>
              <a:t>Testing Neutron Detector Efficiency</a:t>
            </a:r>
            <a:endParaRPr lang="en-US">
              <a:solidFill>
                <a:schemeClr val="accent1">
                  <a:lumMod val="7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DC3ADB6-9C9B-24C9-24C1-A0311667E4C4}"/>
              </a:ext>
            </a:extLst>
          </p:cNvPr>
          <p:cNvSpPr txBox="1"/>
          <p:nvPr/>
        </p:nvSpPr>
        <p:spPr>
          <a:xfrm>
            <a:off x="10954960" y="11037526"/>
            <a:ext cx="12192000" cy="1990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3600" u="sng">
                <a:solidFill>
                  <a:srgbClr val="0070C0"/>
                </a:solidFill>
                <a:latin typeface="Arial"/>
                <a:cs typeface="Arial"/>
              </a:rPr>
              <a:t>Fast neutron dose rate monitoring using off the shelf Helium-4 scintillation detectors</a:t>
            </a:r>
          </a:p>
          <a:p>
            <a:pPr marL="0" marR="0" indent="0" algn="l" defTabSz="821531" rtl="0" fontAlgn="auto" latinLnBrk="0" hangingPunct="0">
              <a:lnSpc>
                <a:spcPct val="120000"/>
              </a:lnSpc>
              <a:spcBef>
                <a:spcPts val="0"/>
              </a:spcBef>
              <a:spcAft>
                <a:spcPts val="0"/>
              </a:spcAft>
              <a:buClrTx/>
              <a:buSzTx/>
              <a:buFontTx/>
              <a:buNone/>
              <a:tabLst/>
            </a:pPr>
            <a:endParaRPr kumimoji="0" lang="en-GB" sz="2800" b="0" i="0" u="none" strike="noStrike" cap="none" spc="0" normalizeH="0" baseline="0">
              <a:ln>
                <a:noFill/>
              </a:ln>
              <a:solidFill>
                <a:srgbClr val="0070C0"/>
              </a:solidFill>
              <a:effectLst/>
              <a:uFillTx/>
              <a:latin typeface="Arial"/>
              <a:cs typeface="Arial"/>
              <a:sym typeface="Muli Regular"/>
            </a:endParaRPr>
          </a:p>
        </p:txBody>
      </p:sp>
      <p:pic>
        <p:nvPicPr>
          <p:cNvPr id="12" name="Picture 11" descr="A graph of a function&#10;&#10;AI-generated content may be incorrect.">
            <a:extLst>
              <a:ext uri="{FF2B5EF4-FFF2-40B4-BE49-F238E27FC236}">
                <a16:creationId xmlns:a16="http://schemas.microsoft.com/office/drawing/2014/main" id="{20EAE57B-C9B5-1375-AC77-5F4FFA67D2C4}"/>
              </a:ext>
            </a:extLst>
          </p:cNvPr>
          <p:cNvPicPr>
            <a:picLocks noChangeAspect="1"/>
          </p:cNvPicPr>
          <p:nvPr/>
        </p:nvPicPr>
        <p:blipFill>
          <a:blip r:embed="rId4"/>
          <a:stretch>
            <a:fillRect/>
          </a:stretch>
        </p:blipFill>
        <p:spPr>
          <a:xfrm>
            <a:off x="0" y="3656951"/>
            <a:ext cx="10298998" cy="7927464"/>
          </a:xfrm>
          <a:prstGeom prst="rect">
            <a:avLst/>
          </a:prstGeom>
        </p:spPr>
      </p:pic>
      <p:sp>
        <p:nvSpPr>
          <p:cNvPr id="4" name="TextBox 3">
            <a:extLst>
              <a:ext uri="{FF2B5EF4-FFF2-40B4-BE49-F238E27FC236}">
                <a16:creationId xmlns:a16="http://schemas.microsoft.com/office/drawing/2014/main" id="{6E796C32-D104-B985-85A0-E4A0375A01FB}"/>
              </a:ext>
            </a:extLst>
          </p:cNvPr>
          <p:cNvSpPr txBox="1"/>
          <p:nvPr/>
        </p:nvSpPr>
        <p:spPr>
          <a:xfrm>
            <a:off x="603505" y="3089938"/>
            <a:ext cx="9695493" cy="103066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800" b="1" i="0" u="none" strike="noStrike" cap="none" spc="0" normalizeH="0" baseline="0">
                <a:ln>
                  <a:noFill/>
                </a:ln>
                <a:solidFill>
                  <a:srgbClr val="000000"/>
                </a:solidFill>
                <a:effectLst/>
                <a:uFillTx/>
                <a:latin typeface="Muli Regular"/>
                <a:ea typeface="Muli Regular"/>
                <a:cs typeface="Muli Regular"/>
                <a:sym typeface="Muli Regular"/>
              </a:rPr>
              <a:t>SIMULATION</a:t>
            </a:r>
          </a:p>
        </p:txBody>
      </p:sp>
      <p:sp>
        <p:nvSpPr>
          <p:cNvPr id="6" name="TextBox 5">
            <a:extLst>
              <a:ext uri="{FF2B5EF4-FFF2-40B4-BE49-F238E27FC236}">
                <a16:creationId xmlns:a16="http://schemas.microsoft.com/office/drawing/2014/main" id="{97F28E47-3A8C-4748-C34D-F77DD3B2AA6E}"/>
              </a:ext>
            </a:extLst>
          </p:cNvPr>
          <p:cNvSpPr txBox="1"/>
          <p:nvPr/>
        </p:nvSpPr>
        <p:spPr>
          <a:xfrm>
            <a:off x="14085004" y="3141618"/>
            <a:ext cx="6729984" cy="1030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20000"/>
              </a:lnSpc>
              <a:spcBef>
                <a:spcPts val="0"/>
              </a:spcBef>
              <a:spcAft>
                <a:spcPts val="0"/>
              </a:spcAft>
              <a:buClrTx/>
              <a:buSzTx/>
              <a:buFontTx/>
              <a:buNone/>
              <a:tabLst/>
            </a:pPr>
            <a:r>
              <a:rPr kumimoji="0" lang="en-US" sz="4800" b="1" i="0" u="none" strike="noStrike" cap="none" spc="0" normalizeH="0" baseline="0">
                <a:ln>
                  <a:noFill/>
                </a:ln>
                <a:solidFill>
                  <a:srgbClr val="000000"/>
                </a:solidFill>
                <a:effectLst/>
                <a:uFillTx/>
                <a:latin typeface="Muli Regular"/>
                <a:ea typeface="Muli Regular"/>
                <a:cs typeface="Muli Regular"/>
                <a:sym typeface="Muli Regular"/>
              </a:rPr>
              <a:t>EXPERIMENT</a:t>
            </a:r>
          </a:p>
        </p:txBody>
      </p:sp>
    </p:spTree>
    <p:extLst>
      <p:ext uri="{BB962C8B-B14F-4D97-AF65-F5344CB8AC3E}">
        <p14:creationId xmlns:p14="http://schemas.microsoft.com/office/powerpoint/2010/main" val="260278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4E98-6145-3E9B-F328-0A9D25EE1A09}"/>
              </a:ext>
            </a:extLst>
          </p:cNvPr>
          <p:cNvSpPr>
            <a:spLocks noGrp="1"/>
          </p:cNvSpPr>
          <p:nvPr>
            <p:ph type="title"/>
          </p:nvPr>
        </p:nvSpPr>
        <p:spPr>
          <a:xfrm>
            <a:off x="368406" y="-6872"/>
            <a:ext cx="23635502" cy="2631836"/>
          </a:xfrm>
        </p:spPr>
        <p:txBody>
          <a:bodyPr lIns="71437" tIns="71437" rIns="71437" bIns="71437" anchor="t">
            <a:normAutofit/>
          </a:bodyPr>
          <a:lstStyle/>
          <a:p>
            <a:pPr algn="ctr"/>
            <a:r>
              <a:rPr lang="en-US" b="1">
                <a:latin typeface="Arial"/>
                <a:cs typeface="Arial"/>
              </a:rPr>
              <a:t>Cryogenic Underground </a:t>
            </a:r>
            <a:r>
              <a:rPr lang="en-US" b="1" err="1">
                <a:latin typeface="Arial"/>
                <a:cs typeface="Arial"/>
              </a:rPr>
              <a:t>TEst</a:t>
            </a:r>
            <a:r>
              <a:rPr lang="en-US" b="1">
                <a:latin typeface="Arial"/>
                <a:cs typeface="Arial"/>
              </a:rPr>
              <a:t> facility</a:t>
            </a:r>
          </a:p>
        </p:txBody>
      </p:sp>
      <p:sp>
        <p:nvSpPr>
          <p:cNvPr id="3" name="Slide Number Placeholder 2">
            <a:extLst>
              <a:ext uri="{FF2B5EF4-FFF2-40B4-BE49-F238E27FC236}">
                <a16:creationId xmlns:a16="http://schemas.microsoft.com/office/drawing/2014/main" id="{3B50326D-590D-93AC-DA17-457F3CCAF7B3}"/>
              </a:ext>
            </a:extLst>
          </p:cNvPr>
          <p:cNvSpPr>
            <a:spLocks noGrp="1"/>
          </p:cNvSpPr>
          <p:nvPr>
            <p:ph type="sldNum" sz="quarter" idx="12"/>
          </p:nvPr>
        </p:nvSpPr>
        <p:spPr>
          <a:xfrm>
            <a:off x="44970190" y="24432766"/>
            <a:ext cx="1954532" cy="759822"/>
          </a:xfrm>
        </p:spPr>
        <p:txBody>
          <a:bodyPr/>
          <a:lstStyle/>
          <a:p>
            <a:fld id="{330EA680-D336-4FF7-8B7A-9848BB0A1C32}" type="slidenum">
              <a:rPr lang="en-US" sz="4000"/>
              <a:t>48</a:t>
            </a:fld>
            <a:endParaRPr lang="en-US" sz="4000"/>
          </a:p>
        </p:txBody>
      </p:sp>
      <p:sp>
        <p:nvSpPr>
          <p:cNvPr id="10" name="TextBox 9">
            <a:extLst>
              <a:ext uri="{FF2B5EF4-FFF2-40B4-BE49-F238E27FC236}">
                <a16:creationId xmlns:a16="http://schemas.microsoft.com/office/drawing/2014/main" id="{E714EBF8-EDF6-0D1B-7781-6708C23AC929}"/>
              </a:ext>
            </a:extLst>
          </p:cNvPr>
          <p:cNvSpPr txBox="1"/>
          <p:nvPr/>
        </p:nvSpPr>
        <p:spPr>
          <a:xfrm>
            <a:off x="10768617" y="6082301"/>
            <a:ext cx="3879474" cy="98956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4800" b="1">
                <a:solidFill>
                  <a:srgbClr val="0076BD"/>
                </a:solidFill>
                <a:latin typeface="Arial" panose="020B0604020202020204" pitchFamily="34" charset="0"/>
                <a:cs typeface="Arial" panose="020B0604020202020204" pitchFamily="34" charset="0"/>
              </a:rPr>
              <a:t>Cleanroom </a:t>
            </a:r>
          </a:p>
        </p:txBody>
      </p:sp>
      <p:sp>
        <p:nvSpPr>
          <p:cNvPr id="12" name="TextBox 11">
            <a:extLst>
              <a:ext uri="{FF2B5EF4-FFF2-40B4-BE49-F238E27FC236}">
                <a16:creationId xmlns:a16="http://schemas.microsoft.com/office/drawing/2014/main" id="{29263D10-8B83-F907-A4A8-81C44DB08F04}"/>
              </a:ext>
            </a:extLst>
          </p:cNvPr>
          <p:cNvSpPr txBox="1"/>
          <p:nvPr/>
        </p:nvSpPr>
        <p:spPr>
          <a:xfrm>
            <a:off x="8223217" y="2609636"/>
            <a:ext cx="5716030" cy="98956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4800" b="1">
                <a:solidFill>
                  <a:srgbClr val="0076BD"/>
                </a:solidFill>
                <a:latin typeface="Arial" panose="020B0604020202020204" pitchFamily="34" charset="0"/>
                <a:cs typeface="Arial" panose="020B0604020202020204" pitchFamily="34" charset="0"/>
              </a:rPr>
              <a:t>Ultra-pure water</a:t>
            </a:r>
          </a:p>
        </p:txBody>
      </p:sp>
      <p:pic>
        <p:nvPicPr>
          <p:cNvPr id="13" name="Picture 12" descr="A close up of a machine&#10;&#10;AI-generated content may be incorrect.">
            <a:extLst>
              <a:ext uri="{FF2B5EF4-FFF2-40B4-BE49-F238E27FC236}">
                <a16:creationId xmlns:a16="http://schemas.microsoft.com/office/drawing/2014/main" id="{ADC249BE-542D-BE0F-921D-E40464C4D607}"/>
              </a:ext>
            </a:extLst>
          </p:cNvPr>
          <p:cNvPicPr>
            <a:picLocks noChangeAspect="1"/>
          </p:cNvPicPr>
          <p:nvPr/>
        </p:nvPicPr>
        <p:blipFill>
          <a:blip r:embed="rId3"/>
          <a:stretch>
            <a:fillRect/>
          </a:stretch>
        </p:blipFill>
        <p:spPr>
          <a:xfrm rot="5400000">
            <a:off x="13652003" y="4307394"/>
            <a:ext cx="10056618" cy="6007920"/>
          </a:xfrm>
          <a:prstGeom prst="rect">
            <a:avLst/>
          </a:prstGeom>
        </p:spPr>
      </p:pic>
      <p:sp>
        <p:nvSpPr>
          <p:cNvPr id="14" name="TextBox 13">
            <a:extLst>
              <a:ext uri="{FF2B5EF4-FFF2-40B4-BE49-F238E27FC236}">
                <a16:creationId xmlns:a16="http://schemas.microsoft.com/office/drawing/2014/main" id="{00FAB7EE-DE84-3EB0-7329-03AB12BC4CCB}"/>
              </a:ext>
            </a:extLst>
          </p:cNvPr>
          <p:cNvSpPr txBox="1"/>
          <p:nvPr/>
        </p:nvSpPr>
        <p:spPr>
          <a:xfrm>
            <a:off x="15022347" y="12100244"/>
            <a:ext cx="7315929" cy="989566"/>
          </a:xfrm>
          <a:prstGeom prst="rect">
            <a:avLst/>
          </a:prstGeom>
          <a:noFill/>
          <a:ln>
            <a:noFill/>
          </a:ln>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a:r>
              <a:rPr lang="en-US" sz="4800" b="1">
                <a:solidFill>
                  <a:srgbClr val="C00000"/>
                </a:solidFill>
                <a:latin typeface="Arial" panose="020B0604020202020204" pitchFamily="34" charset="0"/>
                <a:cs typeface="Arial" panose="020B0604020202020204" pitchFamily="34" charset="0"/>
              </a:rPr>
              <a:t>Dry dilution fridge </a:t>
            </a:r>
          </a:p>
        </p:txBody>
      </p:sp>
      <p:pic>
        <p:nvPicPr>
          <p:cNvPr id="5" name="Picture 4" descr="A machine with a yellow frame&#10;&#10;AI-generated content may be incorrect.">
            <a:extLst>
              <a:ext uri="{FF2B5EF4-FFF2-40B4-BE49-F238E27FC236}">
                <a16:creationId xmlns:a16="http://schemas.microsoft.com/office/drawing/2014/main" id="{1E4A8E8F-8631-3736-D27F-FB2BC1E91F83}"/>
              </a:ext>
            </a:extLst>
          </p:cNvPr>
          <p:cNvPicPr>
            <a:picLocks noChangeAspect="1"/>
          </p:cNvPicPr>
          <p:nvPr/>
        </p:nvPicPr>
        <p:blipFill>
          <a:blip r:embed="rId4"/>
          <a:stretch>
            <a:fillRect/>
          </a:stretch>
        </p:blipFill>
        <p:spPr>
          <a:xfrm>
            <a:off x="87896" y="2579089"/>
            <a:ext cx="10964452" cy="10472336"/>
          </a:xfrm>
          <a:prstGeom prst="rect">
            <a:avLst/>
          </a:prstGeom>
        </p:spPr>
      </p:pic>
      <p:sp>
        <p:nvSpPr>
          <p:cNvPr id="15" name="Oval 14">
            <a:extLst>
              <a:ext uri="{FF2B5EF4-FFF2-40B4-BE49-F238E27FC236}">
                <a16:creationId xmlns:a16="http://schemas.microsoft.com/office/drawing/2014/main" id="{35F6B954-10EA-2930-AE3C-B73F7D2D2A60}"/>
              </a:ext>
            </a:extLst>
          </p:cNvPr>
          <p:cNvSpPr/>
          <p:nvPr/>
        </p:nvSpPr>
        <p:spPr>
          <a:xfrm>
            <a:off x="4052968" y="8480240"/>
            <a:ext cx="895000" cy="204458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600" b="1"/>
          </a:p>
        </p:txBody>
      </p:sp>
      <p:cxnSp>
        <p:nvCxnSpPr>
          <p:cNvPr id="16" name="Straight Arrow Connector 15">
            <a:extLst>
              <a:ext uri="{FF2B5EF4-FFF2-40B4-BE49-F238E27FC236}">
                <a16:creationId xmlns:a16="http://schemas.microsoft.com/office/drawing/2014/main" id="{8D007C0E-21E0-C5C7-380C-2484ED8E4F0E}"/>
              </a:ext>
            </a:extLst>
          </p:cNvPr>
          <p:cNvCxnSpPr>
            <a:cxnSpLocks/>
          </p:cNvCxnSpPr>
          <p:nvPr/>
        </p:nvCxnSpPr>
        <p:spPr>
          <a:xfrm flipV="1">
            <a:off x="4587614" y="2233738"/>
            <a:ext cx="11087785" cy="6246502"/>
          </a:xfrm>
          <a:prstGeom prst="straightConnector1">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6B03FFA-2790-37E2-91E4-99ABE59CF47E}"/>
              </a:ext>
            </a:extLst>
          </p:cNvPr>
          <p:cNvCxnSpPr>
            <a:cxnSpLocks/>
          </p:cNvCxnSpPr>
          <p:nvPr/>
        </p:nvCxnSpPr>
        <p:spPr>
          <a:xfrm>
            <a:off x="4329915" y="10524828"/>
            <a:ext cx="11345484" cy="1765528"/>
          </a:xfrm>
          <a:prstGeom prst="straightConnector1">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74FB880-06A4-1BA3-BE09-A6C42EF43B96}"/>
              </a:ext>
            </a:extLst>
          </p:cNvPr>
          <p:cNvCxnSpPr>
            <a:cxnSpLocks/>
          </p:cNvCxnSpPr>
          <p:nvPr/>
        </p:nvCxnSpPr>
        <p:spPr>
          <a:xfrm flipV="1">
            <a:off x="8913040" y="7170870"/>
            <a:ext cx="2568780" cy="2404178"/>
          </a:xfrm>
          <a:prstGeom prst="straightConnector1">
            <a:avLst/>
          </a:prstGeom>
          <a:ln w="76200"/>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6320DE2-FBC4-19DB-133B-0D03244968C2}"/>
              </a:ext>
            </a:extLst>
          </p:cNvPr>
          <p:cNvCxnSpPr>
            <a:cxnSpLocks/>
          </p:cNvCxnSpPr>
          <p:nvPr/>
        </p:nvCxnSpPr>
        <p:spPr>
          <a:xfrm flipV="1">
            <a:off x="5690346" y="3710982"/>
            <a:ext cx="3537926" cy="4747475"/>
          </a:xfrm>
          <a:prstGeom prst="straightConnector1">
            <a:avLst/>
          </a:prstGeom>
          <a:ln w="76200"/>
        </p:spPr>
        <p:style>
          <a:lnRef idx="1">
            <a:schemeClr val="accent1"/>
          </a:lnRef>
          <a:fillRef idx="0">
            <a:schemeClr val="accent1"/>
          </a:fillRef>
          <a:effectRef idx="0">
            <a:schemeClr val="accent1"/>
          </a:effectRef>
          <a:fontRef idx="minor">
            <a:schemeClr val="tx1"/>
          </a:fontRef>
        </p:style>
      </p:cxnSp>
      <p:sp>
        <p:nvSpPr>
          <p:cNvPr id="18" name="Slide Number Placeholder 1">
            <a:extLst>
              <a:ext uri="{FF2B5EF4-FFF2-40B4-BE49-F238E27FC236}">
                <a16:creationId xmlns:a16="http://schemas.microsoft.com/office/drawing/2014/main" id="{6C174938-353D-2055-252A-11C43940EBD5}"/>
              </a:ext>
            </a:extLst>
          </p:cNvPr>
          <p:cNvSpPr txBox="1">
            <a:spLocks/>
          </p:cNvSpPr>
          <p:nvPr/>
        </p:nvSpPr>
        <p:spPr>
          <a:xfrm>
            <a:off x="21205087" y="12816452"/>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48</a:t>
            </a:fld>
            <a:endParaRPr lang="en-US" sz="4000"/>
          </a:p>
        </p:txBody>
      </p:sp>
    </p:spTree>
    <p:extLst>
      <p:ext uri="{BB962C8B-B14F-4D97-AF65-F5344CB8AC3E}">
        <p14:creationId xmlns:p14="http://schemas.microsoft.com/office/powerpoint/2010/main" val="133932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BE478-49FD-A237-9052-6E075EBFCBAA}"/>
              </a:ext>
            </a:extLst>
          </p:cNvPr>
          <p:cNvSpPr>
            <a:spLocks noGrp="1"/>
          </p:cNvSpPr>
          <p:nvPr>
            <p:ph type="sldNum" sz="quarter" idx="2"/>
          </p:nvPr>
        </p:nvSpPr>
        <p:spPr/>
        <p:txBody>
          <a:bodyPr/>
          <a:lstStyle/>
          <a:p>
            <a:fld id="{86CB4B4D-7CA3-9044-876B-883B54F8677D}" type="slidenum">
              <a:rPr lang="en-US" smtClean="0"/>
              <a:t>49</a:t>
            </a:fld>
            <a:endParaRPr lang="en-US"/>
          </a:p>
        </p:txBody>
      </p:sp>
      <p:pic>
        <p:nvPicPr>
          <p:cNvPr id="6" name="Picture 5">
            <a:extLst>
              <a:ext uri="{FF2B5EF4-FFF2-40B4-BE49-F238E27FC236}">
                <a16:creationId xmlns:a16="http://schemas.microsoft.com/office/drawing/2014/main" id="{85FA7AB8-45D6-05AC-3013-D69861901D59}"/>
              </a:ext>
            </a:extLst>
          </p:cNvPr>
          <p:cNvPicPr>
            <a:picLocks noChangeAspect="1"/>
          </p:cNvPicPr>
          <p:nvPr/>
        </p:nvPicPr>
        <p:blipFill>
          <a:blip r:embed="rId2"/>
          <a:stretch>
            <a:fillRect/>
          </a:stretch>
        </p:blipFill>
        <p:spPr>
          <a:xfrm>
            <a:off x="11035093" y="1528767"/>
            <a:ext cx="12556427" cy="9335714"/>
          </a:xfrm>
          <a:prstGeom prst="rect">
            <a:avLst/>
          </a:prstGeom>
        </p:spPr>
      </p:pic>
      <p:pic>
        <p:nvPicPr>
          <p:cNvPr id="10" name="Picture 9">
            <a:extLst>
              <a:ext uri="{FF2B5EF4-FFF2-40B4-BE49-F238E27FC236}">
                <a16:creationId xmlns:a16="http://schemas.microsoft.com/office/drawing/2014/main" id="{C6E292C7-7036-E479-6DE2-5B3D46FC1B4A}"/>
              </a:ext>
            </a:extLst>
          </p:cNvPr>
          <p:cNvPicPr>
            <a:picLocks noChangeAspect="1"/>
          </p:cNvPicPr>
          <p:nvPr/>
        </p:nvPicPr>
        <p:blipFill>
          <a:blip r:embed="rId3"/>
          <a:stretch>
            <a:fillRect/>
          </a:stretch>
        </p:blipFill>
        <p:spPr>
          <a:xfrm>
            <a:off x="-598831" y="2991807"/>
            <a:ext cx="10878109" cy="7220321"/>
          </a:xfrm>
          <a:prstGeom prst="rect">
            <a:avLst/>
          </a:prstGeom>
        </p:spPr>
      </p:pic>
      <p:pic>
        <p:nvPicPr>
          <p:cNvPr id="12" name="Picture 11">
            <a:extLst>
              <a:ext uri="{FF2B5EF4-FFF2-40B4-BE49-F238E27FC236}">
                <a16:creationId xmlns:a16="http://schemas.microsoft.com/office/drawing/2014/main" id="{866454FB-713B-683A-35AC-03D5B07C663F}"/>
              </a:ext>
            </a:extLst>
          </p:cNvPr>
          <p:cNvPicPr>
            <a:picLocks noChangeAspect="1"/>
          </p:cNvPicPr>
          <p:nvPr/>
        </p:nvPicPr>
        <p:blipFill>
          <a:blip r:embed="rId4"/>
          <a:stretch>
            <a:fillRect/>
          </a:stretch>
        </p:blipFill>
        <p:spPr>
          <a:xfrm>
            <a:off x="2839313" y="2991806"/>
            <a:ext cx="10878109" cy="7220321"/>
          </a:xfrm>
          <a:prstGeom prst="rect">
            <a:avLst/>
          </a:prstGeom>
        </p:spPr>
      </p:pic>
    </p:spTree>
    <p:extLst>
      <p:ext uri="{BB962C8B-B14F-4D97-AF65-F5344CB8AC3E}">
        <p14:creationId xmlns:p14="http://schemas.microsoft.com/office/powerpoint/2010/main" val="38197047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7486C-8B67-C925-9BFF-4CE514457DD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F36626-22D8-1FD8-C648-BA66F482EED3}"/>
              </a:ext>
            </a:extLst>
          </p:cNvPr>
          <p:cNvSpPr>
            <a:spLocks noGrp="1"/>
          </p:cNvSpPr>
          <p:nvPr>
            <p:ph type="sldNum" sz="quarter" idx="12"/>
          </p:nvPr>
        </p:nvSpPr>
        <p:spPr/>
        <p:txBody>
          <a:bodyPr>
            <a:noAutofit/>
          </a:bodyPr>
          <a:lstStyle/>
          <a:p>
            <a:pPr>
              <a:spcAft>
                <a:spcPts val="1200"/>
              </a:spcAft>
            </a:pPr>
            <a:fld id="{330EA680-D336-4FF7-8B7A-9848BB0A1C32}" type="slidenum">
              <a:rPr lang="en-US" sz="4000">
                <a:solidFill>
                  <a:srgbClr val="FFFFFF"/>
                </a:solidFill>
              </a:rPr>
              <a:pPr>
                <a:spcAft>
                  <a:spcPts val="1200"/>
                </a:spcAft>
              </a:pPr>
              <a:t>5</a:t>
            </a:fld>
            <a:endParaRPr lang="en-US" sz="4000">
              <a:solidFill>
                <a:srgbClr val="FFFFFF"/>
              </a:solidFill>
            </a:endParaRPr>
          </a:p>
        </p:txBody>
      </p:sp>
      <p:sp>
        <p:nvSpPr>
          <p:cNvPr id="15" name="Title 1">
            <a:extLst>
              <a:ext uri="{FF2B5EF4-FFF2-40B4-BE49-F238E27FC236}">
                <a16:creationId xmlns:a16="http://schemas.microsoft.com/office/drawing/2014/main" id="{24811952-3021-C637-38EF-B97A87CA7B02}"/>
              </a:ext>
            </a:extLst>
          </p:cNvPr>
          <p:cNvSpPr txBox="1">
            <a:spLocks/>
          </p:cNvSpPr>
          <p:nvPr/>
        </p:nvSpPr>
        <p:spPr>
          <a:xfrm>
            <a:off x="7114091" y="5948790"/>
            <a:ext cx="10155818" cy="1818420"/>
          </a:xfrm>
          <a:prstGeom prst="rect">
            <a:avLst/>
          </a:prstGeom>
          <a:solidFill>
            <a:schemeClr val="tx2">
              <a:lumMod val="20000"/>
              <a:lumOff val="80000"/>
            </a:schemeClr>
          </a:solidFill>
          <a:ln w="38100">
            <a:solidFill>
              <a:schemeClr val="bg2">
                <a:lumMod val="50000"/>
              </a:schemeClr>
            </a:solidFill>
          </a:ln>
        </p:spPr>
        <p:txBody>
          <a:bodyPr lIns="182880" tIns="91440" rIns="182880" bIns="91440" anchor="t">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solidFill>
                  <a:srgbClr val="0076BD"/>
                </a:solidFill>
                <a:latin typeface="Arial" panose="020B0604020202020204" pitchFamily="34" charset="0"/>
                <a:cs typeface="Arial" panose="020B0604020202020204" pitchFamily="34" charset="0"/>
              </a:rPr>
              <a:t>Neutron Sources At SNOLAB</a:t>
            </a:r>
          </a:p>
        </p:txBody>
      </p:sp>
      <p:cxnSp>
        <p:nvCxnSpPr>
          <p:cNvPr id="44" name="Straight Arrow Connector 43">
            <a:extLst>
              <a:ext uri="{FF2B5EF4-FFF2-40B4-BE49-F238E27FC236}">
                <a16:creationId xmlns:a16="http://schemas.microsoft.com/office/drawing/2014/main" id="{97A798AB-CCF4-0CEA-CF8A-DDEBD382C307}"/>
              </a:ext>
            </a:extLst>
          </p:cNvPr>
          <p:cNvCxnSpPr>
            <a:cxnSpLocks/>
          </p:cNvCxnSpPr>
          <p:nvPr/>
        </p:nvCxnSpPr>
        <p:spPr>
          <a:xfrm>
            <a:off x="12354558" y="7916387"/>
            <a:ext cx="0" cy="12479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67CF021-52A8-CE64-AF9E-8DB495C9129F}"/>
              </a:ext>
            </a:extLst>
          </p:cNvPr>
          <p:cNvCxnSpPr>
            <a:cxnSpLocks/>
          </p:cNvCxnSpPr>
          <p:nvPr/>
        </p:nvCxnSpPr>
        <p:spPr>
          <a:xfrm flipH="1">
            <a:off x="9794241" y="9998424"/>
            <a:ext cx="2397758" cy="11775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74FE3C0-A60C-16BB-F2CD-EF03B2987395}"/>
              </a:ext>
            </a:extLst>
          </p:cNvPr>
          <p:cNvCxnSpPr>
            <a:cxnSpLocks/>
          </p:cNvCxnSpPr>
          <p:nvPr/>
        </p:nvCxnSpPr>
        <p:spPr>
          <a:xfrm>
            <a:off x="12659352" y="9998424"/>
            <a:ext cx="2296168" cy="11775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B89EDE43-22D0-F4C3-0F5A-A5CD7BCFFEB8}"/>
              </a:ext>
            </a:extLst>
          </p:cNvPr>
          <p:cNvSpPr txBox="1">
            <a:spLocks/>
          </p:cNvSpPr>
          <p:nvPr/>
        </p:nvSpPr>
        <p:spPr>
          <a:xfrm>
            <a:off x="4716331" y="11395788"/>
            <a:ext cx="10155818"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A676F"/>
                </a:solidFill>
                <a:latin typeface="Arial" panose="020B0604020202020204" pitchFamily="34" charset="0"/>
                <a:cs typeface="Arial" panose="020B0604020202020204" pitchFamily="34" charset="0"/>
              </a:rPr>
              <a:t>(Alpha, n) reactions</a:t>
            </a:r>
          </a:p>
        </p:txBody>
      </p:sp>
      <p:sp>
        <p:nvSpPr>
          <p:cNvPr id="54" name="Title 1">
            <a:extLst>
              <a:ext uri="{FF2B5EF4-FFF2-40B4-BE49-F238E27FC236}">
                <a16:creationId xmlns:a16="http://schemas.microsoft.com/office/drawing/2014/main" id="{68B462AF-BD64-7175-BCE9-AF2B40683C1C}"/>
              </a:ext>
            </a:extLst>
          </p:cNvPr>
          <p:cNvSpPr txBox="1">
            <a:spLocks/>
          </p:cNvSpPr>
          <p:nvPr/>
        </p:nvSpPr>
        <p:spPr>
          <a:xfrm>
            <a:off x="10376303" y="11366492"/>
            <a:ext cx="10155818"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A676F"/>
                </a:solidFill>
                <a:latin typeface="Arial" panose="020B0604020202020204" pitchFamily="34" charset="0"/>
                <a:cs typeface="Arial" panose="020B0604020202020204" pitchFamily="34" charset="0"/>
              </a:rPr>
              <a:t>Fission reactions</a:t>
            </a:r>
          </a:p>
        </p:txBody>
      </p:sp>
      <p:sp>
        <p:nvSpPr>
          <p:cNvPr id="5" name="Slide Number Placeholder 1">
            <a:extLst>
              <a:ext uri="{FF2B5EF4-FFF2-40B4-BE49-F238E27FC236}">
                <a16:creationId xmlns:a16="http://schemas.microsoft.com/office/drawing/2014/main" id="{14D63984-8C35-7AEC-030B-B87F7E4B6FDE}"/>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5</a:t>
            </a:fld>
            <a:endParaRPr lang="en-US" sz="4000"/>
          </a:p>
        </p:txBody>
      </p:sp>
      <p:sp>
        <p:nvSpPr>
          <p:cNvPr id="3" name="Title 1">
            <a:extLst>
              <a:ext uri="{FF2B5EF4-FFF2-40B4-BE49-F238E27FC236}">
                <a16:creationId xmlns:a16="http://schemas.microsoft.com/office/drawing/2014/main" id="{F72576ED-0ED2-3594-54BB-4FAAE43D31A5}"/>
              </a:ext>
            </a:extLst>
          </p:cNvPr>
          <p:cNvSpPr txBox="1">
            <a:spLocks/>
          </p:cNvSpPr>
          <p:nvPr/>
        </p:nvSpPr>
        <p:spPr>
          <a:xfrm>
            <a:off x="6048371" y="9089214"/>
            <a:ext cx="12287256"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5A676F"/>
                </a:solidFill>
                <a:latin typeface="Arial" panose="020B0604020202020204" pitchFamily="34" charset="0"/>
                <a:cs typeface="Arial" panose="020B0604020202020204" pitchFamily="34" charset="0"/>
              </a:rPr>
              <a:t>2. Surrounding Norite Rock &amp; Shotcrete</a:t>
            </a:r>
          </a:p>
        </p:txBody>
      </p:sp>
    </p:spTree>
    <p:extLst>
      <p:ext uri="{BB962C8B-B14F-4D97-AF65-F5344CB8AC3E}">
        <p14:creationId xmlns:p14="http://schemas.microsoft.com/office/powerpoint/2010/main" val="126605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4CC5295-5FC3-2CA5-88EC-0CA62D60BE7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EC6D0D6-F30C-9B6D-12B4-9551C513464D}"/>
              </a:ext>
            </a:extLst>
          </p:cNvPr>
          <p:cNvSpPr txBox="1">
            <a:spLocks/>
          </p:cNvSpPr>
          <p:nvPr/>
        </p:nvSpPr>
        <p:spPr>
          <a:xfrm>
            <a:off x="3742418" y="5858590"/>
            <a:ext cx="16899164" cy="4842928"/>
          </a:xfrm>
          <a:prstGeom prst="rect">
            <a:avLst/>
          </a:prstGeom>
        </p:spPr>
        <p:txBody>
          <a:bodyPr vert="horz" lIns="182880" tIns="91440" rIns="182880" bIns="9144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11000" b="1" cap="all">
                <a:ln w="3175" cmpd="sng">
                  <a:noFill/>
                </a:ln>
                <a:solidFill>
                  <a:srgbClr val="0076BD"/>
                </a:solidFill>
                <a:latin typeface="Arial" panose="020B0604020202020204" pitchFamily="34" charset="0"/>
                <a:cs typeface="Arial" panose="020B0604020202020204" pitchFamily="34" charset="0"/>
              </a:rPr>
              <a:t>PREVIOUS NEUTRON MEASUREMENTS</a:t>
            </a:r>
          </a:p>
          <a:p>
            <a:pPr algn="ctr">
              <a:spcAft>
                <a:spcPts val="1200"/>
              </a:spcAft>
            </a:pPr>
            <a:endParaRPr lang="en-US" sz="8800" b="1" cap="all">
              <a:ln w="3175" cmpd="sng">
                <a:noFill/>
              </a:ln>
              <a:solidFill>
                <a:srgbClr val="0076BD"/>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D9B25282-8EB8-061C-F703-E7339728A3F0}"/>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50</a:t>
            </a:fld>
            <a:endParaRPr lang="en-US" sz="4000"/>
          </a:p>
        </p:txBody>
      </p:sp>
      <p:pic>
        <p:nvPicPr>
          <p:cNvPr id="3082" name="Picture 10" descr="Radiation detector - Free security icons">
            <a:extLst>
              <a:ext uri="{FF2B5EF4-FFF2-40B4-BE49-F238E27FC236}">
                <a16:creationId xmlns:a16="http://schemas.microsoft.com/office/drawing/2014/main" id="{E76397C3-29AB-9E20-5DCB-A40CFCDFD6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9756" y="3834102"/>
            <a:ext cx="2024488" cy="202448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A4EDC948-0F3C-0D6D-A69A-5C37E5834404}"/>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50</a:t>
            </a:fld>
            <a:endParaRPr lang="en-US" sz="4000"/>
          </a:p>
        </p:txBody>
      </p:sp>
    </p:spTree>
    <p:extLst>
      <p:ext uri="{BB962C8B-B14F-4D97-AF65-F5344CB8AC3E}">
        <p14:creationId xmlns:p14="http://schemas.microsoft.com/office/powerpoint/2010/main" val="391015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85D4E6C-200F-747B-65C2-E5DC02C118D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7CCFE4-AD40-049A-C0EF-5D64A58C9421}"/>
              </a:ext>
            </a:extLst>
          </p:cNvPr>
          <p:cNvSpPr>
            <a:spLocks noGrp="1"/>
          </p:cNvSpPr>
          <p:nvPr>
            <p:ph type="sldNum" sz="quarter" idx="2"/>
          </p:nvPr>
        </p:nvSpPr>
        <p:spPr/>
        <p:txBody>
          <a:bodyPr/>
          <a:lstStyle/>
          <a:p>
            <a:fld id="{86CB4B4D-7CA3-9044-876B-883B54F8677D}" type="slidenum">
              <a:rPr lang="en-US" smtClean="0"/>
              <a:t>51</a:t>
            </a:fld>
            <a:endParaRPr lang="en-US"/>
          </a:p>
        </p:txBody>
      </p:sp>
      <p:sp>
        <p:nvSpPr>
          <p:cNvPr id="7" name="Title 1">
            <a:extLst>
              <a:ext uri="{FF2B5EF4-FFF2-40B4-BE49-F238E27FC236}">
                <a16:creationId xmlns:a16="http://schemas.microsoft.com/office/drawing/2014/main" id="{54C7A282-B130-167C-33B9-913A4EA7B34F}"/>
              </a:ext>
            </a:extLst>
          </p:cNvPr>
          <p:cNvSpPr txBox="1">
            <a:spLocks/>
          </p:cNvSpPr>
          <p:nvPr/>
        </p:nvSpPr>
        <p:spPr>
          <a:xfrm>
            <a:off x="5651745" y="2739385"/>
            <a:ext cx="13080509" cy="2678327"/>
          </a:xfrm>
          <a:prstGeom prst="rect">
            <a:avLst/>
          </a:prstGeom>
          <a:solidFill>
            <a:schemeClr val="bg2"/>
          </a:solidFill>
          <a:ln w="38100">
            <a:solidFill>
              <a:schemeClr val="accent1">
                <a:lumMod val="50000"/>
              </a:schemeClr>
            </a:solidFill>
          </a:ln>
        </p:spPr>
        <p:txBody>
          <a:bodyPr lIns="182880" tIns="91440" rIns="182880" bIns="9144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500" b="1">
                <a:solidFill>
                  <a:srgbClr val="0076BD"/>
                </a:solidFill>
                <a:latin typeface="Arial" panose="020B0604020202020204" pitchFamily="34" charset="0"/>
                <a:cs typeface="Arial" panose="020B0604020202020204" pitchFamily="34" charset="0"/>
              </a:rPr>
              <a:t>History of Measuring The Ambient Fast Neutron Flux</a:t>
            </a:r>
          </a:p>
        </p:txBody>
      </p:sp>
      <p:cxnSp>
        <p:nvCxnSpPr>
          <p:cNvPr id="11" name="Straight Arrow Connector 10">
            <a:extLst>
              <a:ext uri="{FF2B5EF4-FFF2-40B4-BE49-F238E27FC236}">
                <a16:creationId xmlns:a16="http://schemas.microsoft.com/office/drawing/2014/main" id="{BBE36044-3F76-D843-57D8-7CF69AA8E884}"/>
              </a:ext>
            </a:extLst>
          </p:cNvPr>
          <p:cNvCxnSpPr>
            <a:cxnSpLocks/>
          </p:cNvCxnSpPr>
          <p:nvPr/>
        </p:nvCxnSpPr>
        <p:spPr>
          <a:xfrm>
            <a:off x="12406113" y="5587469"/>
            <a:ext cx="0" cy="12479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336C43EE-CB4D-989D-325A-789AA3336E86}"/>
              </a:ext>
            </a:extLst>
          </p:cNvPr>
          <p:cNvSpPr txBox="1">
            <a:spLocks/>
          </p:cNvSpPr>
          <p:nvPr/>
        </p:nvSpPr>
        <p:spPr>
          <a:xfrm>
            <a:off x="6521206" y="6957252"/>
            <a:ext cx="11769813"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5A676F"/>
                </a:solidFill>
                <a:latin typeface="Arial" panose="020B0604020202020204" pitchFamily="34" charset="0"/>
                <a:cs typeface="Arial" panose="020B0604020202020204" pitchFamily="34" charset="0"/>
              </a:rPr>
              <a:t>1. Found elements in norite rock and shotcrete</a:t>
            </a:r>
          </a:p>
        </p:txBody>
      </p:sp>
      <p:sp>
        <p:nvSpPr>
          <p:cNvPr id="14" name="Title 1">
            <a:extLst>
              <a:ext uri="{FF2B5EF4-FFF2-40B4-BE49-F238E27FC236}">
                <a16:creationId xmlns:a16="http://schemas.microsoft.com/office/drawing/2014/main" id="{0AD235EF-D3B8-4A72-4449-A6432150DF30}"/>
              </a:ext>
            </a:extLst>
          </p:cNvPr>
          <p:cNvSpPr txBox="1">
            <a:spLocks/>
          </p:cNvSpPr>
          <p:nvPr/>
        </p:nvSpPr>
        <p:spPr>
          <a:xfrm>
            <a:off x="6521205" y="9694427"/>
            <a:ext cx="11769813"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5A676F"/>
                </a:solidFill>
                <a:latin typeface="Arial" panose="020B0604020202020204" pitchFamily="34" charset="0"/>
                <a:cs typeface="Arial" panose="020B0604020202020204" pitchFamily="34" charset="0"/>
              </a:rPr>
              <a:t>2. Use SOURCES4C and GEANT4</a:t>
            </a:r>
          </a:p>
        </p:txBody>
      </p:sp>
      <p:cxnSp>
        <p:nvCxnSpPr>
          <p:cNvPr id="15" name="Straight Arrow Connector 14">
            <a:extLst>
              <a:ext uri="{FF2B5EF4-FFF2-40B4-BE49-F238E27FC236}">
                <a16:creationId xmlns:a16="http://schemas.microsoft.com/office/drawing/2014/main" id="{83E8AD1E-5A64-EB8D-6BF8-C1815DDF6CE8}"/>
              </a:ext>
            </a:extLst>
          </p:cNvPr>
          <p:cNvCxnSpPr>
            <a:cxnSpLocks/>
          </p:cNvCxnSpPr>
          <p:nvPr/>
        </p:nvCxnSpPr>
        <p:spPr>
          <a:xfrm>
            <a:off x="12406112" y="8446493"/>
            <a:ext cx="0" cy="12479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60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EA44BC6-CB20-43C4-A412-D5DA8D9C8EF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7F1870-88BC-FFC0-23B7-219D769FE4E1}"/>
              </a:ext>
            </a:extLst>
          </p:cNvPr>
          <p:cNvSpPr>
            <a:spLocks noGrp="1"/>
          </p:cNvSpPr>
          <p:nvPr>
            <p:ph type="sldNum" sz="quarter" idx="2"/>
          </p:nvPr>
        </p:nvSpPr>
        <p:spPr/>
        <p:txBody>
          <a:bodyPr/>
          <a:lstStyle/>
          <a:p>
            <a:fld id="{86CB4B4D-7CA3-9044-876B-883B54F8677D}" type="slidenum">
              <a:rPr lang="en-US" smtClean="0"/>
              <a:t>52</a:t>
            </a:fld>
            <a:endParaRPr lang="en-US"/>
          </a:p>
        </p:txBody>
      </p:sp>
      <p:graphicFrame>
        <p:nvGraphicFramePr>
          <p:cNvPr id="16" name="Table 15">
            <a:extLst>
              <a:ext uri="{FF2B5EF4-FFF2-40B4-BE49-F238E27FC236}">
                <a16:creationId xmlns:a16="http://schemas.microsoft.com/office/drawing/2014/main" id="{593DE97B-0897-A670-A098-F1AB01DB7929}"/>
              </a:ext>
            </a:extLst>
          </p:cNvPr>
          <p:cNvGraphicFramePr>
            <a:graphicFrameLocks noGrp="1"/>
          </p:cNvGraphicFramePr>
          <p:nvPr/>
        </p:nvGraphicFramePr>
        <p:xfrm>
          <a:off x="943853" y="9192790"/>
          <a:ext cx="22483649" cy="2542848"/>
        </p:xfrm>
        <a:graphic>
          <a:graphicData uri="http://schemas.openxmlformats.org/drawingml/2006/table">
            <a:tbl>
              <a:tblPr bandRow="1">
                <a:tableStyleId>{33BA23B1-9221-436E-865A-0063620EA4FD}</a:tableStyleId>
              </a:tblPr>
              <a:tblGrid>
                <a:gridCol w="3553793">
                  <a:extLst>
                    <a:ext uri="{9D8B030D-6E8A-4147-A177-3AD203B41FA5}">
                      <a16:colId xmlns:a16="http://schemas.microsoft.com/office/drawing/2014/main" val="1714272054"/>
                    </a:ext>
                  </a:extLst>
                </a:gridCol>
                <a:gridCol w="5316661">
                  <a:extLst>
                    <a:ext uri="{9D8B030D-6E8A-4147-A177-3AD203B41FA5}">
                      <a16:colId xmlns:a16="http://schemas.microsoft.com/office/drawing/2014/main" val="1634243027"/>
                    </a:ext>
                  </a:extLst>
                </a:gridCol>
                <a:gridCol w="4647358">
                  <a:extLst>
                    <a:ext uri="{9D8B030D-6E8A-4147-A177-3AD203B41FA5}">
                      <a16:colId xmlns:a16="http://schemas.microsoft.com/office/drawing/2014/main" val="939686420"/>
                    </a:ext>
                  </a:extLst>
                </a:gridCol>
                <a:gridCol w="4660117">
                  <a:extLst>
                    <a:ext uri="{9D8B030D-6E8A-4147-A177-3AD203B41FA5}">
                      <a16:colId xmlns:a16="http://schemas.microsoft.com/office/drawing/2014/main" val="4030248015"/>
                    </a:ext>
                  </a:extLst>
                </a:gridCol>
                <a:gridCol w="4305720">
                  <a:extLst>
                    <a:ext uri="{9D8B030D-6E8A-4147-A177-3AD203B41FA5}">
                      <a16:colId xmlns:a16="http://schemas.microsoft.com/office/drawing/2014/main" val="3234222836"/>
                    </a:ext>
                  </a:extLst>
                </a:gridCol>
              </a:tblGrid>
              <a:tr h="846833">
                <a:tc>
                  <a:txBody>
                    <a:bodyPr/>
                    <a:lstStyle/>
                    <a:p>
                      <a:pPr algn="ctr" fontAlgn="base">
                        <a:lnSpc>
                          <a:spcPts val="2175"/>
                        </a:lnSpc>
                        <a:buNone/>
                      </a:pPr>
                      <a:r>
                        <a:rPr lang="en-US" sz="3200" b="1">
                          <a:solidFill>
                            <a:schemeClr val="bg1"/>
                          </a:solidFill>
                          <a:effectLst/>
                        </a:rPr>
                        <a:t>ISOTOPE</a:t>
                      </a:r>
                      <a:endParaRPr lang="en-US" sz="3200" b="1">
                        <a:solidFill>
                          <a:schemeClr val="bg1"/>
                        </a:solidFill>
                        <a:effectLst/>
                        <a:latin typeface="Arial"/>
                      </a:endParaRPr>
                    </a:p>
                  </a:txBody>
                  <a:tcPr anchor="ctr">
                    <a:solidFill>
                      <a:srgbClr val="002060"/>
                    </a:solidFill>
                  </a:tcPr>
                </a:tc>
                <a:tc gridSpan="2">
                  <a:txBody>
                    <a:bodyPr/>
                    <a:lstStyle/>
                    <a:p>
                      <a:pPr algn="ctr" fontAlgn="base">
                        <a:lnSpc>
                          <a:spcPts val="2175"/>
                        </a:lnSpc>
                        <a:buNone/>
                      </a:pPr>
                      <a:r>
                        <a:rPr lang="en-US" sz="3200" b="1">
                          <a:solidFill>
                            <a:schemeClr val="bg1"/>
                          </a:solidFill>
                          <a:effectLst/>
                        </a:rPr>
                        <a:t>NORITE</a:t>
                      </a:r>
                      <a:endParaRPr lang="en-US" sz="3200" b="1">
                        <a:solidFill>
                          <a:schemeClr val="bg1"/>
                        </a:solidFill>
                        <a:effectLst/>
                        <a:latin typeface="Arial"/>
                      </a:endParaRPr>
                    </a:p>
                  </a:txBody>
                  <a:tcPr anchor="ctr">
                    <a:solidFill>
                      <a:srgbClr val="002060"/>
                    </a:solidFill>
                  </a:tcPr>
                </a:tc>
                <a:tc hMerge="1">
                  <a:txBody>
                    <a:bodyPr/>
                    <a:lstStyle/>
                    <a:p>
                      <a:endParaRPr lang="en-US"/>
                    </a:p>
                  </a:txBody>
                  <a:tcPr/>
                </a:tc>
                <a:tc gridSpan="2">
                  <a:txBody>
                    <a:bodyPr/>
                    <a:lstStyle/>
                    <a:p>
                      <a:pPr algn="ctr" fontAlgn="base">
                        <a:lnSpc>
                          <a:spcPts val="2175"/>
                        </a:lnSpc>
                        <a:buNone/>
                      </a:pPr>
                      <a:r>
                        <a:rPr lang="en-US" sz="3200" b="1">
                          <a:solidFill>
                            <a:schemeClr val="bg1"/>
                          </a:solidFill>
                          <a:effectLst/>
                        </a:rPr>
                        <a:t>SHOTCRETE</a:t>
                      </a:r>
                      <a:endParaRPr lang="en-US" sz="3200" b="1">
                        <a:solidFill>
                          <a:schemeClr val="bg1"/>
                        </a:solidFill>
                        <a:effectLst/>
                        <a:latin typeface="Arial"/>
                      </a:endParaRPr>
                    </a:p>
                  </a:txBody>
                  <a:tcPr anchor="ctr">
                    <a:solidFill>
                      <a:srgbClr val="002060"/>
                    </a:solidFill>
                  </a:tcPr>
                </a:tc>
                <a:tc hMerge="1">
                  <a:txBody>
                    <a:bodyPr/>
                    <a:lstStyle/>
                    <a:p>
                      <a:endParaRPr lang="en-US"/>
                    </a:p>
                  </a:txBody>
                  <a:tcPr/>
                </a:tc>
                <a:extLst>
                  <a:ext uri="{0D108BD9-81ED-4DB2-BD59-A6C34878D82A}">
                    <a16:rowId xmlns:a16="http://schemas.microsoft.com/office/drawing/2014/main" val="247676843"/>
                  </a:ext>
                </a:extLst>
              </a:tr>
              <a:tr h="963679">
                <a:tc>
                  <a:txBody>
                    <a:bodyPr/>
                    <a:lstStyle/>
                    <a:p>
                      <a:pPr algn="ctr" fontAlgn="t">
                        <a:buNone/>
                      </a:pPr>
                      <a:endParaRPr lang="en-US" sz="3200">
                        <a:solidFill>
                          <a:schemeClr val="bg1"/>
                        </a:solidFill>
                        <a:effectLst/>
                        <a:latin typeface="Arial"/>
                      </a:endParaRPr>
                    </a:p>
                  </a:txBody>
                  <a:tcPr anchor="ctr">
                    <a:solidFill>
                      <a:srgbClr val="002060"/>
                    </a:solidFill>
                  </a:tcPr>
                </a:tc>
                <a:tc>
                  <a:txBody>
                    <a:bodyPr/>
                    <a:lstStyle/>
                    <a:p>
                      <a:pPr algn="ctr" fontAlgn="base">
                        <a:lnSpc>
                          <a:spcPts val="2175"/>
                        </a:lnSpc>
                        <a:buNone/>
                      </a:pPr>
                      <a:r>
                        <a:rPr lang="en-US" sz="3200">
                          <a:solidFill>
                            <a:schemeClr val="bg1"/>
                          </a:solidFill>
                          <a:effectLst/>
                        </a:rPr>
                        <a:t>Concentration (ppm)</a:t>
                      </a:r>
                      <a:endParaRPr lang="en-US" sz="3200">
                        <a:solidFill>
                          <a:schemeClr val="bg1"/>
                        </a:solidFill>
                        <a:effectLst/>
                        <a:latin typeface="Arial"/>
                      </a:endParaRPr>
                    </a:p>
                  </a:txBody>
                  <a:tcPr anchor="ctr">
                    <a:solidFill>
                      <a:srgbClr val="002060"/>
                    </a:solidFill>
                  </a:tcPr>
                </a:tc>
                <a:tc>
                  <a:txBody>
                    <a:bodyPr/>
                    <a:lstStyle/>
                    <a:p>
                      <a:pPr lvl="0" algn="ctr">
                        <a:lnSpc>
                          <a:spcPts val="2175"/>
                        </a:lnSpc>
                        <a:buNone/>
                      </a:pPr>
                      <a:r>
                        <a:rPr lang="en-US" sz="3200" b="0" u="none" strike="noStrike" noProof="0">
                          <a:solidFill>
                            <a:schemeClr val="bg1"/>
                          </a:solidFill>
                          <a:effectLst/>
                        </a:rPr>
                        <a:t>Neutron Flux (neutrons/year/cm3)</a:t>
                      </a:r>
                      <a:endParaRPr lang="en-US" sz="3200">
                        <a:solidFill>
                          <a:schemeClr val="bg1"/>
                        </a:solidFill>
                      </a:endParaRPr>
                    </a:p>
                  </a:txBody>
                  <a:tcPr anchor="ctr">
                    <a:solidFill>
                      <a:srgbClr val="FF0000"/>
                    </a:solidFill>
                  </a:tcPr>
                </a:tc>
                <a:tc>
                  <a:txBody>
                    <a:bodyPr/>
                    <a:lstStyle/>
                    <a:p>
                      <a:pPr lvl="0" algn="ctr">
                        <a:lnSpc>
                          <a:spcPts val="2175"/>
                        </a:lnSpc>
                        <a:buNone/>
                      </a:pPr>
                      <a:r>
                        <a:rPr lang="en-US" sz="3200" b="0" u="none" strike="noStrike" noProof="0">
                          <a:solidFill>
                            <a:schemeClr val="bg1"/>
                          </a:solidFill>
                          <a:effectLst/>
                        </a:rPr>
                        <a:t>Concentration (ppm)</a:t>
                      </a:r>
                      <a:endParaRPr lang="en-US" sz="3200">
                        <a:solidFill>
                          <a:schemeClr val="bg1"/>
                        </a:solidFill>
                        <a:latin typeface="Arial"/>
                      </a:endParaRPr>
                    </a:p>
                  </a:txBody>
                  <a:tcPr anchor="ctr">
                    <a:solidFill>
                      <a:srgbClr val="002060"/>
                    </a:solidFill>
                  </a:tcPr>
                </a:tc>
                <a:tc>
                  <a:txBody>
                    <a:bodyPr/>
                    <a:lstStyle/>
                    <a:p>
                      <a:pPr lvl="0" algn="ctr">
                        <a:lnSpc>
                          <a:spcPts val="2175"/>
                        </a:lnSpc>
                        <a:buNone/>
                      </a:pPr>
                      <a:r>
                        <a:rPr lang="en-US" sz="3200" b="0" u="none" strike="noStrike" noProof="0">
                          <a:solidFill>
                            <a:schemeClr val="bg1"/>
                          </a:solidFill>
                          <a:effectLst/>
                        </a:rPr>
                        <a:t>Neutron Flux (neutrons/year/cm3)</a:t>
                      </a:r>
                      <a:endParaRPr lang="en-US" sz="3200">
                        <a:solidFill>
                          <a:schemeClr val="bg1"/>
                        </a:solidFill>
                        <a:latin typeface="Arial"/>
                      </a:endParaRPr>
                    </a:p>
                  </a:txBody>
                  <a:tcPr anchor="ctr">
                    <a:solidFill>
                      <a:srgbClr val="FF0000"/>
                    </a:solidFill>
                  </a:tcPr>
                </a:tc>
                <a:extLst>
                  <a:ext uri="{0D108BD9-81ED-4DB2-BD59-A6C34878D82A}">
                    <a16:rowId xmlns:a16="http://schemas.microsoft.com/office/drawing/2014/main" val="4075342485"/>
                  </a:ext>
                </a:extLst>
              </a:tr>
              <a:tr h="732336">
                <a:tc>
                  <a:txBody>
                    <a:bodyPr/>
                    <a:lstStyle/>
                    <a:p>
                      <a:pPr algn="ctr" fontAlgn="base">
                        <a:lnSpc>
                          <a:spcPts val="2175"/>
                        </a:lnSpc>
                        <a:buNone/>
                      </a:pPr>
                      <a:r>
                        <a:rPr lang="en-US" sz="3200">
                          <a:solidFill>
                            <a:schemeClr val="bg1"/>
                          </a:solidFill>
                          <a:effectLst/>
                        </a:rPr>
                        <a:t>Total</a:t>
                      </a:r>
                      <a:endParaRPr lang="en-US" sz="3200">
                        <a:solidFill>
                          <a:schemeClr val="bg1"/>
                        </a:solidFill>
                        <a:effectLst/>
                        <a:latin typeface="Arial"/>
                      </a:endParaRPr>
                    </a:p>
                  </a:txBody>
                  <a:tcPr anchor="ctr">
                    <a:solidFill>
                      <a:srgbClr val="FF0000"/>
                    </a:solidFill>
                  </a:tcPr>
                </a:tc>
                <a:tc>
                  <a:txBody>
                    <a:bodyPr/>
                    <a:lstStyle/>
                    <a:p>
                      <a:pPr algn="ctr" fontAlgn="t">
                        <a:buNone/>
                      </a:pPr>
                      <a:endParaRPr lang="en-US" sz="3200">
                        <a:solidFill>
                          <a:schemeClr val="bg1"/>
                        </a:solidFill>
                        <a:effectLst/>
                        <a:latin typeface="Arial"/>
                      </a:endParaRPr>
                    </a:p>
                  </a:txBody>
                  <a:tcPr anchor="ctr">
                    <a:solidFill>
                      <a:srgbClr val="FF0000"/>
                    </a:solidFill>
                  </a:tcPr>
                </a:tc>
                <a:tc>
                  <a:txBody>
                    <a:bodyPr/>
                    <a:lstStyle/>
                    <a:p>
                      <a:pPr algn="ctr" fontAlgn="base">
                        <a:lnSpc>
                          <a:spcPts val="2175"/>
                        </a:lnSpc>
                        <a:buNone/>
                      </a:pPr>
                      <a:r>
                        <a:rPr lang="en-US" sz="3200">
                          <a:solidFill>
                            <a:schemeClr val="bg1"/>
                          </a:solidFill>
                          <a:effectLst/>
                        </a:rPr>
                        <a:t>12.83</a:t>
                      </a:r>
                      <a:endParaRPr lang="en-US" sz="3200">
                        <a:solidFill>
                          <a:schemeClr val="bg1"/>
                        </a:solidFill>
                        <a:effectLst/>
                        <a:latin typeface="Arial"/>
                      </a:endParaRPr>
                    </a:p>
                  </a:txBody>
                  <a:tcPr anchor="ctr">
                    <a:solidFill>
                      <a:srgbClr val="FF0000"/>
                    </a:solidFill>
                  </a:tcPr>
                </a:tc>
                <a:tc>
                  <a:txBody>
                    <a:bodyPr/>
                    <a:lstStyle/>
                    <a:p>
                      <a:pPr algn="ctr" fontAlgn="t">
                        <a:buNone/>
                      </a:pPr>
                      <a:endParaRPr lang="en-US" sz="3200">
                        <a:solidFill>
                          <a:schemeClr val="bg1"/>
                        </a:solidFill>
                        <a:effectLst/>
                        <a:latin typeface="Arial"/>
                      </a:endParaRPr>
                    </a:p>
                  </a:txBody>
                  <a:tcPr anchor="ctr">
                    <a:solidFill>
                      <a:srgbClr val="FF0000"/>
                    </a:solidFill>
                  </a:tcPr>
                </a:tc>
                <a:tc>
                  <a:txBody>
                    <a:bodyPr/>
                    <a:lstStyle/>
                    <a:p>
                      <a:pPr algn="ctr" fontAlgn="base">
                        <a:lnSpc>
                          <a:spcPts val="2175"/>
                        </a:lnSpc>
                        <a:buNone/>
                      </a:pPr>
                      <a:r>
                        <a:rPr lang="en-US" sz="3200">
                          <a:solidFill>
                            <a:schemeClr val="bg1"/>
                          </a:solidFill>
                          <a:effectLst/>
                        </a:rPr>
                        <a:t>3.07</a:t>
                      </a:r>
                      <a:endParaRPr lang="en-US" sz="3200">
                        <a:solidFill>
                          <a:schemeClr val="bg1"/>
                        </a:solidFill>
                        <a:effectLst/>
                        <a:latin typeface="Arial"/>
                      </a:endParaRPr>
                    </a:p>
                  </a:txBody>
                  <a:tcPr anchor="ctr">
                    <a:solidFill>
                      <a:srgbClr val="FF0000"/>
                    </a:solidFill>
                  </a:tcPr>
                </a:tc>
                <a:extLst>
                  <a:ext uri="{0D108BD9-81ED-4DB2-BD59-A6C34878D82A}">
                    <a16:rowId xmlns:a16="http://schemas.microsoft.com/office/drawing/2014/main" val="623548010"/>
                  </a:ext>
                </a:extLst>
              </a:tr>
            </a:tbl>
          </a:graphicData>
        </a:graphic>
      </p:graphicFrame>
      <p:pic>
        <p:nvPicPr>
          <p:cNvPr id="5" name="Picture 4" descr="A graph with a line&#10;&#10;AI-generated content may be incorrect.">
            <a:extLst>
              <a:ext uri="{FF2B5EF4-FFF2-40B4-BE49-F238E27FC236}">
                <a16:creationId xmlns:a16="http://schemas.microsoft.com/office/drawing/2014/main" id="{BC603E8D-36CC-33B6-DACA-D8F3E8CAFF8E}"/>
              </a:ext>
            </a:extLst>
          </p:cNvPr>
          <p:cNvPicPr>
            <a:picLocks noChangeAspect="1"/>
          </p:cNvPicPr>
          <p:nvPr/>
        </p:nvPicPr>
        <p:blipFill>
          <a:blip r:embed="rId3"/>
          <a:stretch>
            <a:fillRect/>
          </a:stretch>
        </p:blipFill>
        <p:spPr>
          <a:xfrm>
            <a:off x="2012276" y="2973129"/>
            <a:ext cx="9802368" cy="5578457"/>
          </a:xfrm>
          <a:prstGeom prst="rect">
            <a:avLst/>
          </a:prstGeom>
          <a:ln>
            <a:solidFill>
              <a:schemeClr val="tx1"/>
            </a:solidFill>
          </a:ln>
        </p:spPr>
      </p:pic>
      <p:pic>
        <p:nvPicPr>
          <p:cNvPr id="6" name="Picture 5" descr="A graph with a line&#10;&#10;AI-generated content may be incorrect.">
            <a:extLst>
              <a:ext uri="{FF2B5EF4-FFF2-40B4-BE49-F238E27FC236}">
                <a16:creationId xmlns:a16="http://schemas.microsoft.com/office/drawing/2014/main" id="{32ED17AB-214E-4F6F-E7F6-5B6D10E3995F}"/>
              </a:ext>
            </a:extLst>
          </p:cNvPr>
          <p:cNvPicPr>
            <a:picLocks noChangeAspect="1"/>
          </p:cNvPicPr>
          <p:nvPr/>
        </p:nvPicPr>
        <p:blipFill>
          <a:blip r:embed="rId4"/>
          <a:stretch>
            <a:fillRect/>
          </a:stretch>
        </p:blipFill>
        <p:spPr>
          <a:xfrm>
            <a:off x="12342777" y="2973129"/>
            <a:ext cx="9797165" cy="5578458"/>
          </a:xfrm>
          <a:prstGeom prst="rect">
            <a:avLst/>
          </a:prstGeom>
          <a:ln>
            <a:solidFill>
              <a:schemeClr val="tx1"/>
            </a:solidFill>
          </a:ln>
        </p:spPr>
      </p:pic>
      <p:sp>
        <p:nvSpPr>
          <p:cNvPr id="3" name="TextBox 2">
            <a:extLst>
              <a:ext uri="{FF2B5EF4-FFF2-40B4-BE49-F238E27FC236}">
                <a16:creationId xmlns:a16="http://schemas.microsoft.com/office/drawing/2014/main" id="{9DBF1F18-D058-E518-441F-AFF8FF71714E}"/>
              </a:ext>
            </a:extLst>
          </p:cNvPr>
          <p:cNvSpPr txBox="1"/>
          <p:nvPr/>
        </p:nvSpPr>
        <p:spPr>
          <a:xfrm>
            <a:off x="5560084" y="4213544"/>
            <a:ext cx="7584416" cy="1473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US" sz="3600" b="1">
                <a:solidFill>
                  <a:srgbClr val="0070C0"/>
                </a:solidFill>
                <a:highlight>
                  <a:srgbClr val="C3C3C3"/>
                </a:highlight>
                <a:latin typeface="Arial" panose="020B0604020202020204" pitchFamily="34" charset="0"/>
                <a:cs typeface="Arial" panose="020B0604020202020204" pitchFamily="34" charset="0"/>
              </a:rPr>
              <a:t>NORITE YIELD</a:t>
            </a:r>
          </a:p>
          <a:p>
            <a:pPr algn="ctr"/>
            <a:endParaRPr lang="en-US" sz="3600" b="1">
              <a:solidFill>
                <a:srgbClr val="0070C0"/>
              </a:solidFill>
              <a:highlight>
                <a:srgbClr val="C3C3C3"/>
              </a:highligh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16D3EB6-75D5-80AF-5CEB-2A2EFC08BD6E}"/>
              </a:ext>
            </a:extLst>
          </p:cNvPr>
          <p:cNvSpPr txBox="1"/>
          <p:nvPr/>
        </p:nvSpPr>
        <p:spPr>
          <a:xfrm>
            <a:off x="11928559" y="4139677"/>
            <a:ext cx="14703101"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US" sz="4000" b="1">
                <a:solidFill>
                  <a:srgbClr val="0070C0"/>
                </a:solidFill>
                <a:highlight>
                  <a:srgbClr val="C3C3C3"/>
                </a:highlight>
                <a:latin typeface="Arial" panose="020B0604020202020204" pitchFamily="34" charset="0"/>
                <a:cs typeface="Arial" panose="020B0604020202020204" pitchFamily="34" charset="0"/>
              </a:rPr>
              <a:t>SHOTCRETE YIELD</a:t>
            </a:r>
          </a:p>
          <a:p>
            <a:pPr algn="ctr"/>
            <a:endParaRPr lang="en-US" sz="4000" b="1">
              <a:solidFill>
                <a:srgbClr val="0070C0"/>
              </a:solidFill>
              <a:highlight>
                <a:srgbClr val="C3C3C3"/>
              </a:highlight>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97B1D5E1-B2C5-B2C2-28D8-EAB3FA4F8EF0}"/>
              </a:ext>
            </a:extLst>
          </p:cNvPr>
          <p:cNvSpPr txBox="1">
            <a:spLocks/>
          </p:cNvSpPr>
          <p:nvPr/>
        </p:nvSpPr>
        <p:spPr>
          <a:xfrm>
            <a:off x="2334979" y="12477519"/>
            <a:ext cx="17282160" cy="1818420"/>
          </a:xfrm>
          <a:prstGeom prst="rect">
            <a:avLst/>
          </a:prstGeom>
        </p:spPr>
        <p:txBody>
          <a:bodyPr lIns="182880" tIns="91440" rIns="182880" bIns="9144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076BD"/>
                </a:solidFill>
                <a:highlight>
                  <a:srgbClr val="C3C3C3"/>
                </a:highlight>
                <a:latin typeface="Arial" panose="020B0604020202020204" pitchFamily="34" charset="0"/>
                <a:cs typeface="Arial" panose="020B0604020202020204" pitchFamily="34" charset="0"/>
              </a:rPr>
              <a:t>GEANT4: </a:t>
            </a:r>
            <a:r>
              <a:rPr lang="en-US" sz="4800" b="1">
                <a:solidFill>
                  <a:srgbClr val="0076BD"/>
                </a:solidFill>
                <a:highlight>
                  <a:srgbClr val="C3C3C3"/>
                </a:highlight>
                <a:latin typeface="Arial" panose="020B0604020202020204" pitchFamily="34" charset="0"/>
                <a:cs typeface="Arial" panose="020B0604020202020204" pitchFamily="34" charset="0"/>
                <a:sym typeface="Wingdings" panose="05000000000000000000" pitchFamily="2" charset="2"/>
              </a:rPr>
              <a:t>Estimated fast neutron flux of 4000 neutrons/m2/day </a:t>
            </a:r>
            <a:r>
              <a:rPr lang="en-US" sz="4800" b="1">
                <a:solidFill>
                  <a:srgbClr val="0076BD"/>
                </a:solidFill>
                <a:highlight>
                  <a:srgbClr val="C3C3C3"/>
                </a:highlight>
                <a:latin typeface="Arial" panose="020B0604020202020204" pitchFamily="34" charset="0"/>
                <a:cs typeface="Arial" panose="020B0604020202020204" pitchFamily="34" charset="0"/>
              </a:rPr>
              <a:t> </a:t>
            </a:r>
          </a:p>
          <a:p>
            <a:pPr algn="ctr"/>
            <a:r>
              <a:rPr lang="en-US" sz="4800" b="1">
                <a:solidFill>
                  <a:srgbClr val="0076BD"/>
                </a:solidFill>
                <a:highlight>
                  <a:srgbClr val="C3C3C3"/>
                </a:highlight>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77B161E5-BE92-036D-34B8-D67FB64674DE}"/>
              </a:ext>
            </a:extLst>
          </p:cNvPr>
          <p:cNvSpPr txBox="1"/>
          <p:nvPr/>
        </p:nvSpPr>
        <p:spPr>
          <a:xfrm>
            <a:off x="5665752" y="0"/>
            <a:ext cx="13354050" cy="13452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7200" b="1">
                <a:solidFill>
                  <a:srgbClr val="0076BD"/>
                </a:solidFill>
                <a:latin typeface="Aptos Display"/>
              </a:rPr>
              <a:t>SOURCES4C Plots &amp; Table</a:t>
            </a:r>
          </a:p>
        </p:txBody>
      </p:sp>
    </p:spTree>
    <p:extLst>
      <p:ext uri="{BB962C8B-B14F-4D97-AF65-F5344CB8AC3E}">
        <p14:creationId xmlns:p14="http://schemas.microsoft.com/office/powerpoint/2010/main" val="141974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93B1E6-31D6-8263-B5F5-97C1E96307A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D20CD06-C896-4929-5381-8BC89B2C5DB6}"/>
              </a:ext>
            </a:extLst>
          </p:cNvPr>
          <p:cNvSpPr txBox="1">
            <a:spLocks/>
          </p:cNvSpPr>
          <p:nvPr/>
        </p:nvSpPr>
        <p:spPr>
          <a:xfrm>
            <a:off x="3893246" y="4846346"/>
            <a:ext cx="16899164" cy="4842928"/>
          </a:xfrm>
          <a:prstGeom prst="rect">
            <a:avLst/>
          </a:prstGeom>
        </p:spPr>
        <p:txBody>
          <a:bodyPr vert="horz" lIns="182880" tIns="91440" rIns="182880" bIns="9144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11000" b="1" cap="all">
                <a:ln w="3175" cmpd="sng">
                  <a:noFill/>
                </a:ln>
                <a:solidFill>
                  <a:srgbClr val="0076BD"/>
                </a:solidFill>
                <a:latin typeface="Arial" panose="020B0604020202020204" pitchFamily="34" charset="0"/>
                <a:cs typeface="Arial" panose="020B0604020202020204" pitchFamily="34" charset="0"/>
              </a:rPr>
              <a:t>MY WORK </a:t>
            </a:r>
          </a:p>
          <a:p>
            <a:pPr algn="ctr">
              <a:spcAft>
                <a:spcPts val="1200"/>
              </a:spcAft>
            </a:pPr>
            <a:endParaRPr lang="en-US" sz="8800" b="1" cap="all">
              <a:ln w="3175" cmpd="sng">
                <a:noFill/>
              </a:ln>
              <a:solidFill>
                <a:srgbClr val="0076BD"/>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4A8EA07-4BE4-7970-1EA3-3238541EB4D3}"/>
              </a:ext>
            </a:extLst>
          </p:cNvPr>
          <p:cNvSpPr txBox="1"/>
          <p:nvPr/>
        </p:nvSpPr>
        <p:spPr>
          <a:xfrm>
            <a:off x="4994274" y="8509223"/>
            <a:ext cx="14395452" cy="2810934"/>
          </a:xfrm>
          <a:prstGeom prst="rect">
            <a:avLst/>
          </a:prstGeom>
        </p:spPr>
        <p:txBody>
          <a:bodyPr vert="horz" lIns="182880" tIns="91440" rIns="182880" bIns="91440" rtlCol="0" anchor="t">
            <a:normAutofit/>
          </a:bodyPr>
          <a:lstStyle/>
          <a:p>
            <a:pPr algn="ctr" defTabSz="914400">
              <a:spcAft>
                <a:spcPts val="2000"/>
              </a:spcAft>
              <a:buClr>
                <a:schemeClr val="tx1"/>
              </a:buClr>
              <a:buSzPct val="100000"/>
            </a:pPr>
            <a:r>
              <a:rPr lang="en-US" sz="4400" b="1" cap="all">
                <a:solidFill>
                  <a:srgbClr val="5A676F"/>
                </a:solidFill>
                <a:latin typeface="Arial" panose="020B0604020202020204" pitchFamily="34" charset="0"/>
                <a:cs typeface="Arial" panose="020B0604020202020204" pitchFamily="34" charset="0"/>
              </a:rPr>
              <a:t>MY WORK TO OBTAIN THE ESTIMATED FAST NEUTRON SPECTRUM</a:t>
            </a:r>
            <a:endParaRPr lang="en-US" sz="4400" cap="all">
              <a:solidFill>
                <a:srgbClr val="5A676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9F9BB97C-E5AA-AFC5-2511-BA06A8EC74C3}"/>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53</a:t>
            </a:fld>
            <a:endParaRPr lang="en-US" sz="4000"/>
          </a:p>
        </p:txBody>
      </p:sp>
      <p:pic>
        <p:nvPicPr>
          <p:cNvPr id="9" name="Graphic 8" descr="Work from home desk with solid fill">
            <a:extLst>
              <a:ext uri="{FF2B5EF4-FFF2-40B4-BE49-F238E27FC236}">
                <a16:creationId xmlns:a16="http://schemas.microsoft.com/office/drawing/2014/main" id="{BFA4CC53-D830-8E46-E445-BB6E834D2A6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957573" y="4409486"/>
            <a:ext cx="2468854" cy="2468854"/>
          </a:xfrm>
          <a:prstGeom prst="rect">
            <a:avLst/>
          </a:prstGeom>
        </p:spPr>
      </p:pic>
      <p:sp>
        <p:nvSpPr>
          <p:cNvPr id="7" name="Slide Number Placeholder 1">
            <a:extLst>
              <a:ext uri="{FF2B5EF4-FFF2-40B4-BE49-F238E27FC236}">
                <a16:creationId xmlns:a16="http://schemas.microsoft.com/office/drawing/2014/main" id="{7808228E-6944-DAC0-DB7D-321E91789A46}"/>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53</a:t>
            </a:fld>
            <a:endParaRPr lang="en-US" sz="4000"/>
          </a:p>
        </p:txBody>
      </p:sp>
    </p:spTree>
    <p:extLst>
      <p:ext uri="{BB962C8B-B14F-4D97-AF65-F5344CB8AC3E}">
        <p14:creationId xmlns:p14="http://schemas.microsoft.com/office/powerpoint/2010/main" val="176246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DA28FE-0C47-35CC-8AC5-AA060DF5702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48074D-C81F-791E-627C-AFD4D0642D1D}"/>
              </a:ext>
            </a:extLst>
          </p:cNvPr>
          <p:cNvSpPr>
            <a:spLocks noGrp="1"/>
          </p:cNvSpPr>
          <p:nvPr>
            <p:ph type="sldNum" sz="quarter" idx="2"/>
          </p:nvPr>
        </p:nvSpPr>
        <p:spPr/>
        <p:txBody>
          <a:bodyPr/>
          <a:lstStyle/>
          <a:p>
            <a:pPr marL="0" marR="0" lvl="0" indent="0" algn="r" defTabSz="821531" rtl="0" eaLnBrk="1" fontAlgn="auto" latinLnBrk="0" hangingPunct="0">
              <a:lnSpc>
                <a:spcPct val="100000"/>
              </a:lnSpc>
              <a:spcBef>
                <a:spcPts val="0"/>
              </a:spcBef>
              <a:spcAft>
                <a:spcPts val="0"/>
              </a:spcAft>
              <a:buClrTx/>
              <a:buSzTx/>
              <a:buFontTx/>
              <a:buNone/>
              <a:tabLst/>
              <a:defRPr/>
            </a:pPr>
            <a:fld id="{86CB4B4D-7CA3-9044-876B-883B54F8677D}" type="slidenum">
              <a:rPr kumimoji="0" lang="en-US" sz="4200" b="0" i="0" u="none" strike="noStrike" kern="0" cap="none" spc="0" normalizeH="0" baseline="0" noProof="0" smtClean="0">
                <a:ln>
                  <a:noFill/>
                </a:ln>
                <a:solidFill>
                  <a:srgbClr val="00A2FF">
                    <a:hueOff val="48339"/>
                    <a:lumOff val="-12879"/>
                  </a:srgbClr>
                </a:solidFill>
                <a:effectLst/>
                <a:uLnTx/>
                <a:uFillTx/>
                <a:latin typeface="Lota Grotesque Bold"/>
                <a:sym typeface="Lota Grotesque Bold"/>
              </a:rPr>
              <a:pPr marL="0" marR="0" lvl="0" indent="0" algn="r" defTabSz="821531" rtl="0" eaLnBrk="1" fontAlgn="auto" latinLnBrk="0" hangingPunct="0">
                <a:lnSpc>
                  <a:spcPct val="100000"/>
                </a:lnSpc>
                <a:spcBef>
                  <a:spcPts val="0"/>
                </a:spcBef>
                <a:spcAft>
                  <a:spcPts val="0"/>
                </a:spcAft>
                <a:buClrTx/>
                <a:buSzTx/>
                <a:buFontTx/>
                <a:buNone/>
                <a:tabLst/>
                <a:defRPr/>
              </a:pPr>
              <a:t>54</a:t>
            </a:fld>
            <a:endParaRPr kumimoji="0" lang="en-US" sz="4200" b="0" i="0" u="none" strike="noStrike" kern="0" cap="none" spc="0" normalizeH="0" baseline="0" noProof="0">
              <a:ln>
                <a:noFill/>
              </a:ln>
              <a:solidFill>
                <a:srgbClr val="00A2FF">
                  <a:hueOff val="48339"/>
                  <a:lumOff val="-12879"/>
                </a:srgbClr>
              </a:solidFill>
              <a:effectLst/>
              <a:uLnTx/>
              <a:uFillTx/>
              <a:latin typeface="Lota Grotesque Bold"/>
              <a:sym typeface="Lota Grotesque Bold"/>
            </a:endParaRPr>
          </a:p>
        </p:txBody>
      </p:sp>
      <p:sp>
        <p:nvSpPr>
          <p:cNvPr id="7" name="Title 1">
            <a:extLst>
              <a:ext uri="{FF2B5EF4-FFF2-40B4-BE49-F238E27FC236}">
                <a16:creationId xmlns:a16="http://schemas.microsoft.com/office/drawing/2014/main" id="{15CDA59B-FF9F-57D1-4D70-BAADE259DB41}"/>
              </a:ext>
            </a:extLst>
          </p:cNvPr>
          <p:cNvSpPr txBox="1">
            <a:spLocks/>
          </p:cNvSpPr>
          <p:nvPr/>
        </p:nvSpPr>
        <p:spPr>
          <a:xfrm>
            <a:off x="5651746" y="2739385"/>
            <a:ext cx="13080509" cy="2678327"/>
          </a:xfrm>
          <a:prstGeom prst="rect">
            <a:avLst/>
          </a:prstGeom>
          <a:solidFill>
            <a:schemeClr val="bg2"/>
          </a:solidFill>
          <a:ln w="38100">
            <a:solidFill>
              <a:schemeClr val="accent1">
                <a:lumMod val="50000"/>
              </a:schemeClr>
            </a:solidFill>
          </a:ln>
        </p:spPr>
        <p:txBody>
          <a:bodyPr lIns="182880" tIns="91440" rIns="182880" bIns="9144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7500" b="1">
                <a:solidFill>
                  <a:srgbClr val="0076BD"/>
                </a:solidFill>
                <a:latin typeface="Arial" panose="020B0604020202020204" pitchFamily="34" charset="0"/>
                <a:cs typeface="Arial" panose="020B0604020202020204" pitchFamily="34" charset="0"/>
              </a:rPr>
              <a:t>Tried to replicate their work</a:t>
            </a:r>
            <a:endParaRPr kumimoji="0" lang="en-US" sz="7500" b="1" i="0" u="none" strike="noStrike" kern="1200" cap="none" spc="0" normalizeH="0" baseline="0" noProof="0">
              <a:ln>
                <a:noFill/>
              </a:ln>
              <a:solidFill>
                <a:srgbClr val="0076BD"/>
              </a:solidFill>
              <a:effectLst/>
              <a:uLnTx/>
              <a:uFillTx/>
              <a:latin typeface="Arial" panose="020B0604020202020204" pitchFamily="34" charset="0"/>
              <a:cs typeface="Arial" panose="020B0604020202020204" pitchFamily="34" charset="0"/>
              <a:sym typeface="Muli Regular"/>
            </a:endParaRPr>
          </a:p>
        </p:txBody>
      </p:sp>
      <p:cxnSp>
        <p:nvCxnSpPr>
          <p:cNvPr id="11" name="Straight Arrow Connector 10">
            <a:extLst>
              <a:ext uri="{FF2B5EF4-FFF2-40B4-BE49-F238E27FC236}">
                <a16:creationId xmlns:a16="http://schemas.microsoft.com/office/drawing/2014/main" id="{FF3BB9A0-A8AA-D4A5-41E7-44A50D243841}"/>
              </a:ext>
            </a:extLst>
          </p:cNvPr>
          <p:cNvCxnSpPr>
            <a:cxnSpLocks/>
          </p:cNvCxnSpPr>
          <p:nvPr/>
        </p:nvCxnSpPr>
        <p:spPr>
          <a:xfrm>
            <a:off x="12406113" y="5587469"/>
            <a:ext cx="0" cy="12479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DF99B55A-2AC8-0765-61BE-72FDA819E125}"/>
              </a:ext>
            </a:extLst>
          </p:cNvPr>
          <p:cNvSpPr txBox="1">
            <a:spLocks/>
          </p:cNvSpPr>
          <p:nvPr/>
        </p:nvSpPr>
        <p:spPr>
          <a:xfrm>
            <a:off x="6521206" y="6957252"/>
            <a:ext cx="11769813"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en-US" sz="4800" b="1" i="0" u="none" strike="noStrike" kern="1200" cap="none" spc="0" normalizeH="0" baseline="0" noProof="0">
                <a:ln>
                  <a:noFill/>
                </a:ln>
                <a:solidFill>
                  <a:srgbClr val="5A676F"/>
                </a:solidFill>
                <a:effectLst/>
                <a:uLnTx/>
                <a:uFillTx/>
                <a:latin typeface="Arial" panose="020B0604020202020204" pitchFamily="34" charset="0"/>
                <a:cs typeface="Arial" panose="020B0604020202020204" pitchFamily="34" charset="0"/>
                <a:sym typeface="Muli Regular"/>
              </a:rPr>
              <a:t>1. </a:t>
            </a:r>
            <a:r>
              <a:rPr lang="en-US" sz="4800" b="1">
                <a:solidFill>
                  <a:srgbClr val="5A676F"/>
                </a:solidFill>
                <a:latin typeface="Arial" panose="020B0604020202020204" pitchFamily="34" charset="0"/>
                <a:cs typeface="Arial" panose="020B0604020202020204" pitchFamily="34" charset="0"/>
              </a:rPr>
              <a:t>Obtain rock &amp; shotcrete composition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a:ln>
                <a:noFill/>
              </a:ln>
              <a:solidFill>
                <a:srgbClr val="5A676F"/>
              </a:solidFill>
              <a:effectLst/>
              <a:uLnTx/>
              <a:uFillTx/>
              <a:latin typeface="Arial" panose="020B0604020202020204" pitchFamily="34" charset="0"/>
              <a:cs typeface="Arial" panose="020B0604020202020204" pitchFamily="34" charset="0"/>
              <a:sym typeface="Muli Regular"/>
            </a:endParaRPr>
          </a:p>
        </p:txBody>
      </p:sp>
      <p:sp>
        <p:nvSpPr>
          <p:cNvPr id="14" name="Title 1">
            <a:extLst>
              <a:ext uri="{FF2B5EF4-FFF2-40B4-BE49-F238E27FC236}">
                <a16:creationId xmlns:a16="http://schemas.microsoft.com/office/drawing/2014/main" id="{374FAF68-B075-5DD5-12D1-906078C4AADF}"/>
              </a:ext>
            </a:extLst>
          </p:cNvPr>
          <p:cNvSpPr txBox="1">
            <a:spLocks/>
          </p:cNvSpPr>
          <p:nvPr/>
        </p:nvSpPr>
        <p:spPr>
          <a:xfrm>
            <a:off x="6521205" y="9694427"/>
            <a:ext cx="11769813"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kumimoji="0" lang="en-US" sz="4800" b="1" i="0" u="none" strike="noStrike" kern="1200" cap="none" spc="0" normalizeH="0" baseline="0" noProof="0">
                <a:ln>
                  <a:noFill/>
                </a:ln>
                <a:solidFill>
                  <a:srgbClr val="5A676F"/>
                </a:solidFill>
                <a:effectLst/>
                <a:uLnTx/>
                <a:uFillTx/>
                <a:latin typeface="Arial" panose="020B0604020202020204" pitchFamily="34" charset="0"/>
                <a:cs typeface="Arial" panose="020B0604020202020204" pitchFamily="34" charset="0"/>
                <a:sym typeface="Muli Regular"/>
              </a:rPr>
              <a:t>2. </a:t>
            </a:r>
            <a:r>
              <a:rPr lang="en-US" sz="4800" b="1">
                <a:solidFill>
                  <a:srgbClr val="5A676F"/>
                </a:solidFill>
                <a:latin typeface="Arial" panose="020B0604020202020204" pitchFamily="34" charset="0"/>
                <a:cs typeface="Arial" panose="020B0604020202020204" pitchFamily="34" charset="0"/>
              </a:rPr>
              <a:t>Obtain U-238 and Th-232 decay chain information </a:t>
            </a:r>
            <a:endParaRPr kumimoji="0" lang="en-US" sz="4800" b="1" i="0" u="none" strike="noStrike" kern="1200" cap="none" spc="0" normalizeH="0" baseline="0" noProof="0">
              <a:ln>
                <a:noFill/>
              </a:ln>
              <a:solidFill>
                <a:srgbClr val="5A676F"/>
              </a:solidFill>
              <a:effectLst/>
              <a:uLnTx/>
              <a:uFillTx/>
              <a:latin typeface="Arial" panose="020B0604020202020204" pitchFamily="34" charset="0"/>
              <a:cs typeface="Arial" panose="020B0604020202020204" pitchFamily="34" charset="0"/>
              <a:sym typeface="Muli Regular"/>
            </a:endParaRPr>
          </a:p>
        </p:txBody>
      </p:sp>
      <p:cxnSp>
        <p:nvCxnSpPr>
          <p:cNvPr id="15" name="Straight Arrow Connector 14">
            <a:extLst>
              <a:ext uri="{FF2B5EF4-FFF2-40B4-BE49-F238E27FC236}">
                <a16:creationId xmlns:a16="http://schemas.microsoft.com/office/drawing/2014/main" id="{1ACB3444-EA29-EFE9-6B84-C566718111FF}"/>
              </a:ext>
            </a:extLst>
          </p:cNvPr>
          <p:cNvCxnSpPr>
            <a:cxnSpLocks/>
          </p:cNvCxnSpPr>
          <p:nvPr/>
        </p:nvCxnSpPr>
        <p:spPr>
          <a:xfrm>
            <a:off x="12406112" y="8446493"/>
            <a:ext cx="0" cy="12479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80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nodePh="1">
                                  <p:stCondLst>
                                    <p:cond delay="0"/>
                                  </p:stCondLst>
                                  <p:endCondLst>
                                    <p:cond evt="begin" delay="0">
                                      <p:tn val="22"/>
                                    </p:cond>
                                  </p:end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433070-F46B-BFD0-8ED5-6E321CD5A4BD}"/>
            </a:ext>
          </a:extLst>
        </p:cNvPr>
        <p:cNvGrpSpPr/>
        <p:nvPr/>
      </p:nvGrpSpPr>
      <p:grpSpPr>
        <a:xfrm>
          <a:off x="0" y="0"/>
          <a:ext cx="0" cy="0"/>
          <a:chOff x="0" y="0"/>
          <a:chExt cx="0" cy="0"/>
        </a:xfrm>
      </p:grpSpPr>
      <p:sp>
        <p:nvSpPr>
          <p:cNvPr id="25" name="TextBox 24">
            <a:extLst>
              <a:ext uri="{FF2B5EF4-FFF2-40B4-BE49-F238E27FC236}">
                <a16:creationId xmlns:a16="http://schemas.microsoft.com/office/drawing/2014/main" id="{E5C31ED0-F0F3-7661-90C0-51085D48014C}"/>
              </a:ext>
            </a:extLst>
          </p:cNvPr>
          <p:cNvSpPr txBox="1"/>
          <p:nvPr/>
        </p:nvSpPr>
        <p:spPr>
          <a:xfrm>
            <a:off x="2137439" y="2531707"/>
            <a:ext cx="7584416"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US" sz="4000" b="1">
                <a:solidFill>
                  <a:schemeClr val="tx2">
                    <a:lumMod val="75000"/>
                  </a:schemeClr>
                </a:solidFill>
                <a:latin typeface="Arial" panose="020B0604020202020204" pitchFamily="34" charset="0"/>
                <a:cs typeface="Arial" panose="020B0604020202020204" pitchFamily="34" charset="0"/>
              </a:rPr>
              <a:t>NORITE YIELD</a:t>
            </a:r>
          </a:p>
          <a:p>
            <a:pPr algn="ctr"/>
            <a:endParaRPr lang="en-US" sz="4000" b="1">
              <a:solidFill>
                <a:schemeClr val="tx2">
                  <a:lumMod val="75000"/>
                </a:schemeClr>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B8AC901-A250-6F2D-AE32-6E559A81C6AB}"/>
              </a:ext>
            </a:extLst>
          </p:cNvPr>
          <p:cNvSpPr>
            <a:spLocks noGrp="1"/>
          </p:cNvSpPr>
          <p:nvPr>
            <p:ph type="sldNum" sz="quarter" idx="2"/>
          </p:nvPr>
        </p:nvSpPr>
        <p:spPr/>
        <p:txBody>
          <a:bodyPr/>
          <a:lstStyle/>
          <a:p>
            <a:fld id="{86CB4B4D-7CA3-9044-876B-883B54F8677D}" type="slidenum">
              <a:rPr lang="en-US" smtClean="0"/>
              <a:t>55</a:t>
            </a:fld>
            <a:endParaRPr lang="en-US"/>
          </a:p>
        </p:txBody>
      </p:sp>
      <p:sp>
        <p:nvSpPr>
          <p:cNvPr id="12" name="Title 3">
            <a:extLst>
              <a:ext uri="{FF2B5EF4-FFF2-40B4-BE49-F238E27FC236}">
                <a16:creationId xmlns:a16="http://schemas.microsoft.com/office/drawing/2014/main" id="{D632D8B5-D53C-95FA-232B-95B91ECBAB30}"/>
              </a:ext>
            </a:extLst>
          </p:cNvPr>
          <p:cNvSpPr>
            <a:spLocks noGrp="1"/>
          </p:cNvSpPr>
          <p:nvPr>
            <p:ph type="title" idx="4294967295"/>
          </p:nvPr>
        </p:nvSpPr>
        <p:spPr>
          <a:xfrm>
            <a:off x="1121150" y="150601"/>
            <a:ext cx="21268944" cy="2546350"/>
          </a:xfrm>
        </p:spPr>
        <p:txBody>
          <a:bodyPr lIns="71437" tIns="71437" rIns="71437" bIns="71437" anchor="t">
            <a:normAutofit/>
          </a:bodyPr>
          <a:lstStyle/>
          <a:p>
            <a:pPr algn="ctr"/>
            <a:r>
              <a:rPr lang="en-US" sz="6000" b="1">
                <a:solidFill>
                  <a:schemeClr val="accent1">
                    <a:lumMod val="75000"/>
                  </a:schemeClr>
                </a:solidFill>
                <a:latin typeface="Arial" panose="020B0604020202020204" pitchFamily="34" charset="0"/>
                <a:cs typeface="Arial" panose="020B0604020202020204" pitchFamily="34" charset="0"/>
              </a:rPr>
              <a:t>New Theoretical Fast Neutron Spectrum from SOURCES4C</a:t>
            </a:r>
          </a:p>
        </p:txBody>
      </p:sp>
      <p:sp>
        <p:nvSpPr>
          <p:cNvPr id="7" name="TextBox 6">
            <a:extLst>
              <a:ext uri="{FF2B5EF4-FFF2-40B4-BE49-F238E27FC236}">
                <a16:creationId xmlns:a16="http://schemas.microsoft.com/office/drawing/2014/main" id="{DC966608-51BD-866F-8843-20EEA93A68A8}"/>
              </a:ext>
            </a:extLst>
          </p:cNvPr>
          <p:cNvSpPr txBox="1"/>
          <p:nvPr/>
        </p:nvSpPr>
        <p:spPr>
          <a:xfrm>
            <a:off x="10833798" y="2644342"/>
            <a:ext cx="14703101"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algn="ctr"/>
            <a:r>
              <a:rPr lang="en-US" sz="4000" b="1">
                <a:solidFill>
                  <a:schemeClr val="tx2">
                    <a:lumMod val="75000"/>
                  </a:schemeClr>
                </a:solidFill>
                <a:latin typeface="Arial" panose="020B0604020202020204" pitchFamily="34" charset="0"/>
                <a:cs typeface="Arial" panose="020B0604020202020204" pitchFamily="34" charset="0"/>
              </a:rPr>
              <a:t>SHOTCRETE YIELD</a:t>
            </a:r>
          </a:p>
          <a:p>
            <a:pPr algn="ctr"/>
            <a:endParaRPr lang="en-US" sz="4000" b="1">
              <a:solidFill>
                <a:schemeClr val="tx2">
                  <a:lumMod val="7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1457A96-8026-A71B-2420-A957E5703451}"/>
              </a:ext>
            </a:extLst>
          </p:cNvPr>
          <p:cNvSpPr txBox="1"/>
          <p:nvPr/>
        </p:nvSpPr>
        <p:spPr>
          <a:xfrm>
            <a:off x="2495432" y="1018377"/>
            <a:ext cx="4689601" cy="5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endParaRPr kumimoji="0" lang="en-US" sz="2800" b="0" i="0" u="none" strike="noStrike" cap="none" spc="0" normalizeH="0" baseline="0">
              <a:ln>
                <a:noFill/>
              </a:ln>
              <a:solidFill>
                <a:srgbClr val="000000"/>
              </a:solidFill>
              <a:effectLst/>
              <a:uFillTx/>
              <a:latin typeface="Muli Regular"/>
              <a:ea typeface="Muli Regular"/>
              <a:cs typeface="Muli Regular"/>
              <a:sym typeface="Muli Regular"/>
            </a:endParaRPr>
          </a:p>
        </p:txBody>
      </p:sp>
      <p:graphicFrame>
        <p:nvGraphicFramePr>
          <p:cNvPr id="14" name="Table 13">
            <a:extLst>
              <a:ext uri="{FF2B5EF4-FFF2-40B4-BE49-F238E27FC236}">
                <a16:creationId xmlns:a16="http://schemas.microsoft.com/office/drawing/2014/main" id="{379C2A6F-14D7-5B3C-2770-2475CC3793BC}"/>
              </a:ext>
            </a:extLst>
          </p:cNvPr>
          <p:cNvGraphicFramePr>
            <a:graphicFrameLocks noGrp="1"/>
          </p:cNvGraphicFramePr>
          <p:nvPr/>
        </p:nvGraphicFramePr>
        <p:xfrm>
          <a:off x="1274085" y="10010904"/>
          <a:ext cx="21835829" cy="1981816"/>
        </p:xfrm>
        <a:graphic>
          <a:graphicData uri="http://schemas.openxmlformats.org/drawingml/2006/table">
            <a:tbl>
              <a:tblPr firstRow="1" bandRow="1">
                <a:tableStyleId>{33BA23B1-9221-436E-865A-0063620EA4FD}</a:tableStyleId>
              </a:tblPr>
              <a:tblGrid>
                <a:gridCol w="7278610">
                  <a:extLst>
                    <a:ext uri="{9D8B030D-6E8A-4147-A177-3AD203B41FA5}">
                      <a16:colId xmlns:a16="http://schemas.microsoft.com/office/drawing/2014/main" val="2092690261"/>
                    </a:ext>
                  </a:extLst>
                </a:gridCol>
                <a:gridCol w="6955104">
                  <a:extLst>
                    <a:ext uri="{9D8B030D-6E8A-4147-A177-3AD203B41FA5}">
                      <a16:colId xmlns:a16="http://schemas.microsoft.com/office/drawing/2014/main" val="882189262"/>
                    </a:ext>
                  </a:extLst>
                </a:gridCol>
                <a:gridCol w="7602115">
                  <a:extLst>
                    <a:ext uri="{9D8B030D-6E8A-4147-A177-3AD203B41FA5}">
                      <a16:colId xmlns:a16="http://schemas.microsoft.com/office/drawing/2014/main" val="588976924"/>
                    </a:ext>
                  </a:extLst>
                </a:gridCol>
              </a:tblGrid>
              <a:tr h="574008">
                <a:tc>
                  <a:txBody>
                    <a:bodyPr/>
                    <a:lstStyle/>
                    <a:p>
                      <a:pPr algn="ctr"/>
                      <a:endParaRPr lang="en-GB" sz="3200">
                        <a:solidFill>
                          <a:schemeClr val="bg1"/>
                        </a:solidFill>
                        <a:latin typeface="Arial"/>
                      </a:endParaRPr>
                    </a:p>
                  </a:txBody>
                  <a:tcPr anchor="ctr">
                    <a:solidFill>
                      <a:srgbClr val="002060"/>
                    </a:solidFill>
                  </a:tcPr>
                </a:tc>
                <a:tc>
                  <a:txBody>
                    <a:bodyPr/>
                    <a:lstStyle/>
                    <a:p>
                      <a:pPr algn="ctr"/>
                      <a:r>
                        <a:rPr lang="en-GB" sz="3200" b="1">
                          <a:solidFill>
                            <a:schemeClr val="bg1"/>
                          </a:solidFill>
                        </a:rPr>
                        <a:t>Old Data (</a:t>
                      </a:r>
                      <a:r>
                        <a:rPr lang="en-GB" sz="3200" b="1" u="none" strike="noStrike" noProof="0">
                          <a:solidFill>
                            <a:schemeClr val="bg1"/>
                          </a:solidFill>
                        </a:rPr>
                        <a:t>Total neutrons/cm3/year)</a:t>
                      </a:r>
                      <a:endParaRPr lang="en-GB" sz="3200" b="1">
                        <a:solidFill>
                          <a:schemeClr val="bg1"/>
                        </a:solidFill>
                        <a:latin typeface="Arial"/>
                      </a:endParaRPr>
                    </a:p>
                  </a:txBody>
                  <a:tcPr anchor="ctr">
                    <a:solidFill>
                      <a:srgbClr val="002060"/>
                    </a:solidFill>
                  </a:tcPr>
                </a:tc>
                <a:tc>
                  <a:txBody>
                    <a:bodyPr/>
                    <a:lstStyle/>
                    <a:p>
                      <a:pPr algn="ctr"/>
                      <a:r>
                        <a:rPr lang="en-GB" sz="3200" b="1">
                          <a:solidFill>
                            <a:schemeClr val="bg1"/>
                          </a:solidFill>
                        </a:rPr>
                        <a:t>My Data (</a:t>
                      </a:r>
                      <a:r>
                        <a:rPr lang="en-GB" sz="3200" b="1" u="none" strike="noStrike" noProof="0">
                          <a:solidFill>
                            <a:schemeClr val="bg1"/>
                          </a:solidFill>
                        </a:rPr>
                        <a:t>Total neutrons/cm3/year)</a:t>
                      </a:r>
                      <a:endParaRPr lang="en-GB" sz="3200" b="1">
                        <a:solidFill>
                          <a:schemeClr val="bg1"/>
                        </a:solidFill>
                        <a:latin typeface="Arial"/>
                      </a:endParaRPr>
                    </a:p>
                  </a:txBody>
                  <a:tcPr anchor="ctr">
                    <a:solidFill>
                      <a:srgbClr val="002060"/>
                    </a:solidFill>
                  </a:tcPr>
                </a:tc>
                <a:extLst>
                  <a:ext uri="{0D108BD9-81ED-4DB2-BD59-A6C34878D82A}">
                    <a16:rowId xmlns:a16="http://schemas.microsoft.com/office/drawing/2014/main" val="2218839101"/>
                  </a:ext>
                </a:extLst>
              </a:tr>
              <a:tr h="574008">
                <a:tc>
                  <a:txBody>
                    <a:bodyPr/>
                    <a:lstStyle/>
                    <a:p>
                      <a:pPr lvl="0" algn="ctr">
                        <a:buNone/>
                      </a:pPr>
                      <a:r>
                        <a:rPr lang="en-GB" sz="3200" b="1" u="none" strike="noStrike" noProof="0">
                          <a:solidFill>
                            <a:schemeClr val="bg1"/>
                          </a:solidFill>
                        </a:rPr>
                        <a:t>Norite Yield</a:t>
                      </a:r>
                      <a:endParaRPr lang="en-GB" sz="3200" b="1" i="0" u="none" strike="noStrike" noProof="0">
                        <a:solidFill>
                          <a:schemeClr val="bg1"/>
                        </a:solidFill>
                        <a:latin typeface="Arial"/>
                      </a:endParaRPr>
                    </a:p>
                  </a:txBody>
                  <a:tcPr anchor="ctr">
                    <a:solidFill>
                      <a:srgbClr val="002060"/>
                    </a:solidFill>
                  </a:tcPr>
                </a:tc>
                <a:tc>
                  <a:txBody>
                    <a:bodyPr/>
                    <a:lstStyle/>
                    <a:p>
                      <a:pPr algn="ctr"/>
                      <a:r>
                        <a:rPr lang="en-GB" sz="3200">
                          <a:solidFill>
                            <a:schemeClr val="bg1"/>
                          </a:solidFill>
                        </a:rPr>
                        <a:t>12.83</a:t>
                      </a:r>
                      <a:endParaRPr lang="en-GB" sz="3200">
                        <a:solidFill>
                          <a:schemeClr val="bg1"/>
                        </a:solidFill>
                        <a:latin typeface="Arial"/>
                      </a:endParaRPr>
                    </a:p>
                  </a:txBody>
                  <a:tcPr anchor="ctr">
                    <a:solidFill>
                      <a:schemeClr val="tx1">
                        <a:lumMod val="65000"/>
                        <a:lumOff val="35000"/>
                      </a:schemeClr>
                    </a:solidFill>
                  </a:tcPr>
                </a:tc>
                <a:tc>
                  <a:txBody>
                    <a:bodyPr/>
                    <a:lstStyle/>
                    <a:p>
                      <a:pPr algn="ctr"/>
                      <a:r>
                        <a:rPr lang="en-GB" sz="3200">
                          <a:solidFill>
                            <a:schemeClr val="bg1"/>
                          </a:solidFill>
                        </a:rPr>
                        <a:t>12.97</a:t>
                      </a:r>
                      <a:endParaRPr lang="en-GB" sz="3200">
                        <a:solidFill>
                          <a:schemeClr val="bg1"/>
                        </a:solidFill>
                        <a:latin typeface="Arial"/>
                      </a:endParaRPr>
                    </a:p>
                  </a:txBody>
                  <a:tcPr anchor="ctr">
                    <a:solidFill>
                      <a:schemeClr val="tx1">
                        <a:lumMod val="65000"/>
                        <a:lumOff val="35000"/>
                      </a:schemeClr>
                    </a:solidFill>
                  </a:tcPr>
                </a:tc>
                <a:extLst>
                  <a:ext uri="{0D108BD9-81ED-4DB2-BD59-A6C34878D82A}">
                    <a16:rowId xmlns:a16="http://schemas.microsoft.com/office/drawing/2014/main" val="1993241138"/>
                  </a:ext>
                </a:extLst>
              </a:tr>
              <a:tr h="823576">
                <a:tc>
                  <a:txBody>
                    <a:bodyPr/>
                    <a:lstStyle/>
                    <a:p>
                      <a:pPr algn="ctr"/>
                      <a:r>
                        <a:rPr lang="en-GB" sz="3200" b="1">
                          <a:solidFill>
                            <a:schemeClr val="bg1"/>
                          </a:solidFill>
                        </a:rPr>
                        <a:t>Shotcrete Yield</a:t>
                      </a:r>
                      <a:endParaRPr lang="en-GB" sz="3200" b="1">
                        <a:solidFill>
                          <a:schemeClr val="bg1"/>
                        </a:solidFill>
                        <a:latin typeface="Arial"/>
                      </a:endParaRPr>
                    </a:p>
                  </a:txBody>
                  <a:tcPr anchor="ctr">
                    <a:solidFill>
                      <a:srgbClr val="002060"/>
                    </a:solidFill>
                  </a:tcPr>
                </a:tc>
                <a:tc>
                  <a:txBody>
                    <a:bodyPr/>
                    <a:lstStyle/>
                    <a:p>
                      <a:pPr lvl="0" algn="ctr">
                        <a:buNone/>
                      </a:pPr>
                      <a:r>
                        <a:rPr lang="en-GB" sz="3200" b="0" u="none" strike="noStrike" noProof="0">
                          <a:solidFill>
                            <a:schemeClr val="bg1"/>
                          </a:solidFill>
                        </a:rPr>
                        <a:t>3.07</a:t>
                      </a:r>
                      <a:endParaRPr lang="en-GB" sz="3200">
                        <a:solidFill>
                          <a:schemeClr val="bg1"/>
                        </a:solidFill>
                        <a:latin typeface="Arial"/>
                      </a:endParaRPr>
                    </a:p>
                  </a:txBody>
                  <a:tcPr anchor="ctr">
                    <a:solidFill>
                      <a:schemeClr val="tx1">
                        <a:lumMod val="65000"/>
                        <a:lumOff val="35000"/>
                      </a:schemeClr>
                    </a:solidFill>
                  </a:tcPr>
                </a:tc>
                <a:tc>
                  <a:txBody>
                    <a:bodyPr/>
                    <a:lstStyle/>
                    <a:p>
                      <a:pPr lvl="0" algn="ctr">
                        <a:buNone/>
                      </a:pPr>
                      <a:r>
                        <a:rPr lang="en-GB" sz="3200" b="0" u="none" strike="noStrike" noProof="0">
                          <a:solidFill>
                            <a:schemeClr val="bg1"/>
                          </a:solidFill>
                        </a:rPr>
                        <a:t>8.70</a:t>
                      </a:r>
                      <a:endParaRPr lang="en-US">
                        <a:solidFill>
                          <a:schemeClr val="bg1"/>
                        </a:solidFill>
                      </a:endParaRPr>
                    </a:p>
                  </a:txBody>
                  <a:tcPr anchor="ctr">
                    <a:solidFill>
                      <a:schemeClr val="tx1">
                        <a:lumMod val="65000"/>
                        <a:lumOff val="35000"/>
                      </a:schemeClr>
                    </a:solidFill>
                  </a:tcPr>
                </a:tc>
                <a:extLst>
                  <a:ext uri="{0D108BD9-81ED-4DB2-BD59-A6C34878D82A}">
                    <a16:rowId xmlns:a16="http://schemas.microsoft.com/office/drawing/2014/main" val="3857367624"/>
                  </a:ext>
                </a:extLst>
              </a:tr>
            </a:tbl>
          </a:graphicData>
        </a:graphic>
      </p:graphicFrame>
      <p:pic>
        <p:nvPicPr>
          <p:cNvPr id="17" name="Picture 16" descr="A graph of a function&#10;&#10;AI-generated content may be incorrect.">
            <a:extLst>
              <a:ext uri="{FF2B5EF4-FFF2-40B4-BE49-F238E27FC236}">
                <a16:creationId xmlns:a16="http://schemas.microsoft.com/office/drawing/2014/main" id="{F3A111BD-EFFA-8E2B-F15B-E977D93D30D2}"/>
              </a:ext>
            </a:extLst>
          </p:cNvPr>
          <p:cNvPicPr>
            <a:picLocks noChangeAspect="1"/>
          </p:cNvPicPr>
          <p:nvPr/>
        </p:nvPicPr>
        <p:blipFill>
          <a:blip r:embed="rId3"/>
          <a:stretch>
            <a:fillRect/>
          </a:stretch>
        </p:blipFill>
        <p:spPr>
          <a:xfrm>
            <a:off x="12018976" y="3342506"/>
            <a:ext cx="11606674" cy="6444736"/>
          </a:xfrm>
          <a:prstGeom prst="rect">
            <a:avLst/>
          </a:prstGeom>
        </p:spPr>
      </p:pic>
      <p:pic>
        <p:nvPicPr>
          <p:cNvPr id="18" name="Picture 17">
            <a:extLst>
              <a:ext uri="{FF2B5EF4-FFF2-40B4-BE49-F238E27FC236}">
                <a16:creationId xmlns:a16="http://schemas.microsoft.com/office/drawing/2014/main" id="{9330DB7A-8E59-7699-FDA7-B91469AC05EF}"/>
              </a:ext>
            </a:extLst>
          </p:cNvPr>
          <p:cNvPicPr>
            <a:picLocks noChangeAspect="1"/>
          </p:cNvPicPr>
          <p:nvPr/>
        </p:nvPicPr>
        <p:blipFill>
          <a:blip r:embed="rId4"/>
          <a:stretch>
            <a:fillRect/>
          </a:stretch>
        </p:blipFill>
        <p:spPr>
          <a:xfrm>
            <a:off x="273794" y="3348156"/>
            <a:ext cx="11311707" cy="6444738"/>
          </a:xfrm>
          <a:prstGeom prst="rect">
            <a:avLst/>
          </a:prstGeom>
        </p:spPr>
      </p:pic>
    </p:spTree>
    <p:extLst>
      <p:ext uri="{BB962C8B-B14F-4D97-AF65-F5344CB8AC3E}">
        <p14:creationId xmlns:p14="http://schemas.microsoft.com/office/powerpoint/2010/main" val="368170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6D8B8A-4ADD-EB05-9BD0-A54D52F1E6C1}"/>
              </a:ext>
            </a:extLst>
          </p:cNvPr>
          <p:cNvPicPr>
            <a:picLocks noChangeAspect="1"/>
          </p:cNvPicPr>
          <p:nvPr/>
        </p:nvPicPr>
        <p:blipFill>
          <a:blip r:embed="rId3"/>
          <a:stretch>
            <a:fillRect/>
          </a:stretch>
        </p:blipFill>
        <p:spPr>
          <a:xfrm>
            <a:off x="1380559" y="1158236"/>
            <a:ext cx="19079034" cy="12407828"/>
          </a:xfrm>
          <a:prstGeom prst="rect">
            <a:avLst/>
          </a:prstGeom>
        </p:spPr>
      </p:pic>
      <p:sp>
        <p:nvSpPr>
          <p:cNvPr id="6" name="Slide Number Placeholder 1">
            <a:extLst>
              <a:ext uri="{FF2B5EF4-FFF2-40B4-BE49-F238E27FC236}">
                <a16:creationId xmlns:a16="http://schemas.microsoft.com/office/drawing/2014/main" id="{070D5322-8D00-872D-CE54-6938420DA6B6}"/>
              </a:ext>
            </a:extLst>
          </p:cNvPr>
          <p:cNvSpPr txBox="1">
            <a:spLocks/>
          </p:cNvSpPr>
          <p:nvPr/>
        </p:nvSpPr>
        <p:spPr>
          <a:xfrm>
            <a:off x="22485095" y="12216383"/>
            <a:ext cx="977266" cy="84137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86CB4B4D-7CA3-9044-876B-883B54F8677D}" type="slidenum">
              <a:rPr lang="en-US" sz="4000" smtClean="0">
                <a:solidFill>
                  <a:srgbClr val="0076BD"/>
                </a:solidFill>
              </a:rPr>
              <a:pPr/>
              <a:t>56</a:t>
            </a:fld>
            <a:endParaRPr lang="en-US" sz="4000">
              <a:solidFill>
                <a:srgbClr val="0076BD"/>
              </a:solidFill>
            </a:endParaRPr>
          </a:p>
        </p:txBody>
      </p:sp>
      <p:sp>
        <p:nvSpPr>
          <p:cNvPr id="7" name="Title 1">
            <a:extLst>
              <a:ext uri="{FF2B5EF4-FFF2-40B4-BE49-F238E27FC236}">
                <a16:creationId xmlns:a16="http://schemas.microsoft.com/office/drawing/2014/main" id="{42046339-07A4-0A57-6BFA-09DA83CBA82A}"/>
              </a:ext>
            </a:extLst>
          </p:cNvPr>
          <p:cNvSpPr txBox="1">
            <a:spLocks/>
          </p:cNvSpPr>
          <p:nvPr/>
        </p:nvSpPr>
        <p:spPr>
          <a:xfrm>
            <a:off x="3028295" y="275240"/>
            <a:ext cx="18327410" cy="1914874"/>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err="1">
                <a:solidFill>
                  <a:srgbClr val="0076BD"/>
                </a:solidFill>
                <a:latin typeface="Aptos Display"/>
              </a:rPr>
              <a:t>Arktis</a:t>
            </a:r>
            <a:r>
              <a:rPr lang="en-US" sz="8800" b="1">
                <a:solidFill>
                  <a:srgbClr val="0076BD"/>
                </a:solidFill>
                <a:latin typeface="Aptos Display"/>
              </a:rPr>
              <a:t> Discrimination Parameter</a:t>
            </a:r>
          </a:p>
        </p:txBody>
      </p:sp>
      <p:sp>
        <p:nvSpPr>
          <p:cNvPr id="2" name="TextBox 1">
            <a:extLst>
              <a:ext uri="{FF2B5EF4-FFF2-40B4-BE49-F238E27FC236}">
                <a16:creationId xmlns:a16="http://schemas.microsoft.com/office/drawing/2014/main" id="{DB1D5630-1D37-0CCE-61CE-5EC501BB163B}"/>
              </a:ext>
            </a:extLst>
          </p:cNvPr>
          <p:cNvSpPr txBox="1"/>
          <p:nvPr/>
        </p:nvSpPr>
        <p:spPr>
          <a:xfrm>
            <a:off x="7956320" y="12683131"/>
            <a:ext cx="8100544"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4000" u="sng" err="1">
                <a:solidFill>
                  <a:srgbClr val="0070C0"/>
                </a:solidFill>
              </a:rPr>
              <a:t>Arktis</a:t>
            </a:r>
            <a:r>
              <a:rPr lang="en-US" sz="4000" u="sng">
                <a:solidFill>
                  <a:srgbClr val="0070C0"/>
                </a:solidFill>
              </a:rPr>
              <a:t> S670e Operation Manual</a:t>
            </a:r>
            <a:endParaRPr kumimoji="0" lang="en-US" sz="4000" b="0" i="0" u="sng" strike="noStrike" cap="none" spc="0" normalizeH="0" baseline="0">
              <a:ln>
                <a:noFill/>
              </a:ln>
              <a:solidFill>
                <a:srgbClr val="0070C0"/>
              </a:solidFill>
              <a:effectLst/>
              <a:uFillTx/>
              <a:latin typeface="Muli Regular"/>
              <a:ea typeface="Muli Regular"/>
              <a:cs typeface="Muli Regular"/>
              <a:sym typeface="Muli Regular"/>
            </a:endParaRPr>
          </a:p>
        </p:txBody>
      </p:sp>
    </p:spTree>
    <p:extLst>
      <p:ext uri="{BB962C8B-B14F-4D97-AF65-F5344CB8AC3E}">
        <p14:creationId xmlns:p14="http://schemas.microsoft.com/office/powerpoint/2010/main" val="1657282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30F2637-5880-1DBD-BAA0-3FB5152452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4D7705-5B9D-DC93-E640-F8A41EF61546}"/>
              </a:ext>
            </a:extLst>
          </p:cNvPr>
          <p:cNvSpPr txBox="1"/>
          <p:nvPr/>
        </p:nvSpPr>
        <p:spPr>
          <a:xfrm>
            <a:off x="1219147" y="7481094"/>
            <a:ext cx="3213244"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t>Fast neutron</a:t>
            </a:r>
          </a:p>
        </p:txBody>
      </p:sp>
      <p:sp>
        <p:nvSpPr>
          <p:cNvPr id="5" name="TextBox 4">
            <a:extLst>
              <a:ext uri="{FF2B5EF4-FFF2-40B4-BE49-F238E27FC236}">
                <a16:creationId xmlns:a16="http://schemas.microsoft.com/office/drawing/2014/main" id="{8EFC56F0-966F-BDA4-35D0-54986BC3269A}"/>
              </a:ext>
            </a:extLst>
          </p:cNvPr>
          <p:cNvSpPr txBox="1"/>
          <p:nvPr/>
        </p:nvSpPr>
        <p:spPr>
          <a:xfrm>
            <a:off x="7300512" y="7700730"/>
            <a:ext cx="6782102" cy="2183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t>He-4 nucleus in detector</a:t>
            </a:r>
          </a:p>
        </p:txBody>
      </p:sp>
      <p:sp>
        <p:nvSpPr>
          <p:cNvPr id="9" name="Title 1">
            <a:extLst>
              <a:ext uri="{FF2B5EF4-FFF2-40B4-BE49-F238E27FC236}">
                <a16:creationId xmlns:a16="http://schemas.microsoft.com/office/drawing/2014/main" id="{233ECDF7-51EB-7DAC-F2E3-88098189B806}"/>
              </a:ext>
            </a:extLst>
          </p:cNvPr>
          <p:cNvSpPr txBox="1">
            <a:spLocks/>
          </p:cNvSpPr>
          <p:nvPr/>
        </p:nvSpPr>
        <p:spPr>
          <a:xfrm>
            <a:off x="3037299" y="357887"/>
            <a:ext cx="18327410" cy="1914874"/>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a:latin typeface="Aptos Display"/>
              </a:rPr>
              <a:t>How </a:t>
            </a:r>
            <a:r>
              <a:rPr lang="en-US" sz="8800" b="1" err="1">
                <a:latin typeface="Aptos Display"/>
              </a:rPr>
              <a:t>Arktis</a:t>
            </a:r>
            <a:r>
              <a:rPr lang="en-US" sz="8800" b="1">
                <a:latin typeface="Aptos Display"/>
              </a:rPr>
              <a:t> detects </a:t>
            </a:r>
            <a:r>
              <a:rPr lang="en-US" sz="8800" b="1" u="sng">
                <a:solidFill>
                  <a:schemeClr val="accent1">
                    <a:lumMod val="40000"/>
                    <a:lumOff val="60000"/>
                  </a:schemeClr>
                </a:solidFill>
                <a:latin typeface="Aptos Display"/>
              </a:rPr>
              <a:t>FAST</a:t>
            </a:r>
            <a:r>
              <a:rPr lang="en-US" sz="8800" b="1">
                <a:latin typeface="Aptos Display"/>
              </a:rPr>
              <a:t> neutrons</a:t>
            </a:r>
          </a:p>
        </p:txBody>
      </p:sp>
      <p:sp>
        <p:nvSpPr>
          <p:cNvPr id="23" name="Oval 22">
            <a:extLst>
              <a:ext uri="{FF2B5EF4-FFF2-40B4-BE49-F238E27FC236}">
                <a16:creationId xmlns:a16="http://schemas.microsoft.com/office/drawing/2014/main" id="{A2CD7830-2AD4-4664-7F4C-77171BAA4277}"/>
              </a:ext>
            </a:extLst>
          </p:cNvPr>
          <p:cNvSpPr/>
          <p:nvPr/>
        </p:nvSpPr>
        <p:spPr>
          <a:xfrm>
            <a:off x="1928390" y="6446965"/>
            <a:ext cx="516078" cy="554802"/>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600"/>
          </a:p>
        </p:txBody>
      </p:sp>
      <p:pic>
        <p:nvPicPr>
          <p:cNvPr id="6" name="Graphic 5" descr="Atom">
            <a:extLst>
              <a:ext uri="{FF2B5EF4-FFF2-40B4-BE49-F238E27FC236}">
                <a16:creationId xmlns:a16="http://schemas.microsoft.com/office/drawing/2014/main" id="{20E4521B-8EBB-841A-5CA6-239D3C6BE3B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7187" y="5375770"/>
            <a:ext cx="2397064" cy="2397064"/>
          </a:xfrm>
          <a:prstGeom prst="rect">
            <a:avLst/>
          </a:prstGeom>
          <a:effectLst>
            <a:glow rad="101600">
              <a:schemeClr val="accent4">
                <a:satMod val="175000"/>
                <a:alpha val="40000"/>
              </a:schemeClr>
            </a:glow>
          </a:effectLst>
        </p:spPr>
      </p:pic>
      <p:cxnSp>
        <p:nvCxnSpPr>
          <p:cNvPr id="8" name="Connector: Curved 7">
            <a:extLst>
              <a:ext uri="{FF2B5EF4-FFF2-40B4-BE49-F238E27FC236}">
                <a16:creationId xmlns:a16="http://schemas.microsoft.com/office/drawing/2014/main" id="{B2ECB368-510E-9793-8C2F-B9C106593A71}"/>
              </a:ext>
            </a:extLst>
          </p:cNvPr>
          <p:cNvCxnSpPr>
            <a:cxnSpLocks/>
            <a:stCxn id="20" idx="3"/>
          </p:cNvCxnSpPr>
          <p:nvPr/>
        </p:nvCxnSpPr>
        <p:spPr>
          <a:xfrm flipV="1">
            <a:off x="16479678" y="9448393"/>
            <a:ext cx="4067288" cy="872666"/>
          </a:xfrm>
          <a:prstGeom prst="curvedConnector3">
            <a:avLst/>
          </a:prstGeom>
          <a:ln>
            <a:solidFill>
              <a:srgbClr val="FFFF00"/>
            </a:solidFill>
            <a:tailEnd type="triangle"/>
          </a:ln>
          <a:effectLst>
            <a:glow rad="139700">
              <a:schemeClr val="accent4">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F28A484E-7C6B-D56A-B5C8-E56B932EF18E}"/>
              </a:ext>
            </a:extLst>
          </p:cNvPr>
          <p:cNvSpPr/>
          <p:nvPr/>
        </p:nvSpPr>
        <p:spPr>
          <a:xfrm>
            <a:off x="21027666" y="8856930"/>
            <a:ext cx="2518488" cy="2286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600" err="1"/>
              <a:t>SiPM</a:t>
            </a:r>
          </a:p>
        </p:txBody>
      </p:sp>
      <p:cxnSp>
        <p:nvCxnSpPr>
          <p:cNvPr id="11" name="Straight Arrow Connector 10">
            <a:extLst>
              <a:ext uri="{FF2B5EF4-FFF2-40B4-BE49-F238E27FC236}">
                <a16:creationId xmlns:a16="http://schemas.microsoft.com/office/drawing/2014/main" id="{6166B164-94EE-A751-E411-3F0F10865EC3}"/>
              </a:ext>
            </a:extLst>
          </p:cNvPr>
          <p:cNvCxnSpPr/>
          <p:nvPr/>
        </p:nvCxnSpPr>
        <p:spPr>
          <a:xfrm flipH="1" flipV="1">
            <a:off x="22267484" y="6327021"/>
            <a:ext cx="31212" cy="2292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739C2EA6-B22A-164C-60A1-54640D5F2F34}"/>
              </a:ext>
            </a:extLst>
          </p:cNvPr>
          <p:cNvSpPr/>
          <p:nvPr/>
        </p:nvSpPr>
        <p:spPr>
          <a:xfrm>
            <a:off x="20807086" y="3823718"/>
            <a:ext cx="2518488" cy="2286904"/>
          </a:xfrm>
          <a:prstGeom prst="rect">
            <a:avLst/>
          </a:prstGeom>
          <a:solidFill>
            <a:srgbClr val="00B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5600"/>
              <a:t>Electronic board</a:t>
            </a:r>
          </a:p>
        </p:txBody>
      </p:sp>
      <p:sp>
        <p:nvSpPr>
          <p:cNvPr id="13" name="TextBox 12">
            <a:extLst>
              <a:ext uri="{FF2B5EF4-FFF2-40B4-BE49-F238E27FC236}">
                <a16:creationId xmlns:a16="http://schemas.microsoft.com/office/drawing/2014/main" id="{4AA3B4FD-20CA-A9E9-533D-9AA0B72A4C42}"/>
              </a:ext>
            </a:extLst>
          </p:cNvPr>
          <p:cNvSpPr txBox="1"/>
          <p:nvPr/>
        </p:nvSpPr>
        <p:spPr>
          <a:xfrm>
            <a:off x="15541266" y="4320838"/>
            <a:ext cx="5486400" cy="425225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5600"/>
              <a:t>The S-670e produces TTL pulses of different widths </a:t>
            </a:r>
          </a:p>
        </p:txBody>
      </p:sp>
      <p:pic>
        <p:nvPicPr>
          <p:cNvPr id="20" name="Graphic 19" descr="Atom">
            <a:extLst>
              <a:ext uri="{FF2B5EF4-FFF2-40B4-BE49-F238E27FC236}">
                <a16:creationId xmlns:a16="http://schemas.microsoft.com/office/drawing/2014/main" id="{CCD58C30-0EC4-9367-A76A-34EC50F496C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82614" y="9122526"/>
            <a:ext cx="2397064" cy="2397064"/>
          </a:xfrm>
          <a:prstGeom prst="rect">
            <a:avLst/>
          </a:prstGeom>
          <a:effectLst/>
        </p:spPr>
      </p:pic>
      <p:sp>
        <p:nvSpPr>
          <p:cNvPr id="2" name="Slide Number Placeholder 1">
            <a:extLst>
              <a:ext uri="{FF2B5EF4-FFF2-40B4-BE49-F238E27FC236}">
                <a16:creationId xmlns:a16="http://schemas.microsoft.com/office/drawing/2014/main" id="{AA7EEAA7-B5F4-FC47-3F44-B11F66480C35}"/>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57</a:t>
            </a:fld>
            <a:endParaRPr lang="en-US" sz="4000"/>
          </a:p>
        </p:txBody>
      </p:sp>
      <p:pic>
        <p:nvPicPr>
          <p:cNvPr id="14" name="Picture 13">
            <a:extLst>
              <a:ext uri="{FF2B5EF4-FFF2-40B4-BE49-F238E27FC236}">
                <a16:creationId xmlns:a16="http://schemas.microsoft.com/office/drawing/2014/main" id="{A7F6DA7D-F1F4-15A8-AFBD-C0404EA73344}"/>
              </a:ext>
            </a:extLst>
          </p:cNvPr>
          <p:cNvPicPr>
            <a:picLocks noChangeAspect="1"/>
          </p:cNvPicPr>
          <p:nvPr/>
        </p:nvPicPr>
        <p:blipFill>
          <a:blip r:embed="rId5"/>
          <a:stretch>
            <a:fillRect/>
          </a:stretch>
        </p:blipFill>
        <p:spPr>
          <a:xfrm>
            <a:off x="293989" y="73765"/>
            <a:ext cx="1668458" cy="1668458"/>
          </a:xfrm>
          <a:prstGeom prst="rect">
            <a:avLst/>
          </a:prstGeom>
        </p:spPr>
      </p:pic>
      <p:sp>
        <p:nvSpPr>
          <p:cNvPr id="4" name="Slide Number Placeholder 1">
            <a:extLst>
              <a:ext uri="{FF2B5EF4-FFF2-40B4-BE49-F238E27FC236}">
                <a16:creationId xmlns:a16="http://schemas.microsoft.com/office/drawing/2014/main" id="{556AE6A5-48FE-EEAB-D753-F8FE4DA7E477}"/>
              </a:ext>
            </a:extLst>
          </p:cNvPr>
          <p:cNvSpPr txBox="1">
            <a:spLocks/>
          </p:cNvSpPr>
          <p:nvPr/>
        </p:nvSpPr>
        <p:spPr>
          <a:xfrm>
            <a:off x="22485095" y="12254483"/>
            <a:ext cx="977266" cy="84137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86CB4B4D-7CA3-9044-876B-883B54F8677D}" type="slidenum">
              <a:rPr lang="en-US" sz="4000" smtClean="0">
                <a:solidFill>
                  <a:srgbClr val="0076BD"/>
                </a:solidFill>
              </a:rPr>
              <a:pPr/>
              <a:t>57</a:t>
            </a:fld>
            <a:endParaRPr lang="en-US" sz="4000">
              <a:solidFill>
                <a:srgbClr val="0076BD"/>
              </a:solidFill>
            </a:endParaRPr>
          </a:p>
        </p:txBody>
      </p:sp>
    </p:spTree>
    <p:extLst>
      <p:ext uri="{BB962C8B-B14F-4D97-AF65-F5344CB8AC3E}">
        <p14:creationId xmlns:p14="http://schemas.microsoft.com/office/powerpoint/2010/main" val="287829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5625E-6 2.22222E-6 L 0.25924 -0.23172 L 0.33021 -0.55672 " pathEditMode="relative" rAng="0" ptsTypes="AAA">
                                      <p:cBhvr>
                                        <p:cTn id="6" dur="2000" fill="hold"/>
                                        <p:tgtEl>
                                          <p:spTgt spid="23"/>
                                        </p:tgtEl>
                                        <p:attrNameLst>
                                          <p:attrName>ppt_x</p:attrName>
                                          <p:attrName>ppt_y</p:attrName>
                                        </p:attrNameLst>
                                      </p:cBhvr>
                                      <p:rCtr x="16510" y="-27836"/>
                                    </p:animMotion>
                                  </p:childTnLst>
                                </p:cTn>
                              </p:par>
                              <p:par>
                                <p:cTn id="7" presetID="0" presetClass="path" presetSubtype="0" accel="50000" decel="50000" fill="hold" grpId="0" nodeType="withEffect">
                                  <p:stCondLst>
                                    <p:cond delay="100"/>
                                  </p:stCondLst>
                                  <p:childTnLst>
                                    <p:animMotion origin="layout" path="M 4.58333E-6 1.11022E-16 L 0.25924 -0.23171 L 0.3302 -0.55671 " pathEditMode="relative" rAng="0" ptsTypes="AAA">
                                      <p:cBhvr>
                                        <p:cTn id="8" dur="2000" fill="hold"/>
                                        <p:tgtEl>
                                          <p:spTgt spid="3"/>
                                        </p:tgtEl>
                                        <p:attrNameLst>
                                          <p:attrName>ppt_x</p:attrName>
                                          <p:attrName>ppt_y</p:attrName>
                                        </p:attrNameLst>
                                      </p:cBhvr>
                                      <p:rCtr x="16510" y="-27836"/>
                                    </p:animMotion>
                                  </p:childTnLst>
                                </p:cTn>
                              </p:par>
                              <p:par>
                                <p:cTn id="9" presetID="1" presetClass="entr" presetSubtype="0" fill="hold" nodeType="withEffect">
                                  <p:stCondLst>
                                    <p:cond delay="1100"/>
                                  </p:stCondLst>
                                  <p:childTnLst>
                                    <p:set>
                                      <p:cBhvr>
                                        <p:cTn id="10" dur="1" fill="hold">
                                          <p:stCondLst>
                                            <p:cond delay="0"/>
                                          </p:stCondLst>
                                        </p:cTn>
                                        <p:tgtEl>
                                          <p:spTgt spid="6"/>
                                        </p:tgtEl>
                                        <p:attrNameLst>
                                          <p:attrName>style.visibility</p:attrName>
                                        </p:attrNameLst>
                                      </p:cBhvr>
                                      <p:to>
                                        <p:strVal val="visible"/>
                                      </p:to>
                                    </p:set>
                                  </p:childTnLst>
                                </p:cTn>
                              </p:par>
                              <p:par>
                                <p:cTn id="11" presetID="0" presetClass="path" presetSubtype="0" decel="50000" fill="hold" nodeType="withEffect">
                                  <p:stCondLst>
                                    <p:cond delay="1100"/>
                                  </p:stCondLst>
                                  <p:childTnLst>
                                    <p:animMotion origin="layout" path="M 5.20833E-7 -2.40741E-6 L 0.23034 0.26181 " pathEditMode="relative" rAng="0" ptsTypes="AA">
                                      <p:cBhvr>
                                        <p:cTn id="12" dur="2000" fill="hold"/>
                                        <p:tgtEl>
                                          <p:spTgt spid="6"/>
                                        </p:tgtEl>
                                        <p:attrNameLst>
                                          <p:attrName>ppt_x</p:attrName>
                                          <p:attrName>ppt_y</p:attrName>
                                        </p:attrNameLst>
                                      </p:cBhvr>
                                      <p:rCtr x="11517" y="13090"/>
                                    </p:animMotion>
                                  </p:childTnLst>
                                </p:cTn>
                              </p:par>
                              <p:par>
                                <p:cTn id="13" presetID="0" presetClass="path" presetSubtype="0" decel="50000" fill="hold" grpId="0" nodeType="withEffect">
                                  <p:stCondLst>
                                    <p:cond delay="1100"/>
                                  </p:stCondLst>
                                  <p:childTnLst>
                                    <p:animMotion origin="layout" path="M 3.4375E-6 2.03704E-6 L 0.23034 0.2618 " pathEditMode="relative" rAng="0" ptsTypes="AA">
                                      <p:cBhvr>
                                        <p:cTn id="14" dur="2000" fill="hold"/>
                                        <p:tgtEl>
                                          <p:spTgt spid="5"/>
                                        </p:tgtEl>
                                        <p:attrNameLst>
                                          <p:attrName>ppt_x</p:attrName>
                                          <p:attrName>ppt_y</p:attrName>
                                        </p:attrNameLst>
                                      </p:cBhvr>
                                      <p:rCtr x="11517" y="13090"/>
                                    </p:animMotion>
                                  </p:childTnLst>
                                </p:cTn>
                              </p:par>
                              <p:par>
                                <p:cTn id="15" presetID="1" presetClass="exit" presetSubtype="0" fill="hold" nodeType="withEffect">
                                  <p:stCondLst>
                                    <p:cond delay="270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2700"/>
                                  </p:stCondLst>
                                  <p:childTnLst>
                                    <p:set>
                                      <p:cBhvr>
                                        <p:cTn id="18" dur="1" fill="hold">
                                          <p:stCondLst>
                                            <p:cond delay="0"/>
                                          </p:stCondLst>
                                        </p:cTn>
                                        <p:tgtEl>
                                          <p:spTgt spid="20"/>
                                        </p:tgtEl>
                                        <p:attrNameLst>
                                          <p:attrName>style.visibility</p:attrName>
                                        </p:attrNameLst>
                                      </p:cBhvr>
                                      <p:to>
                                        <p:strVal val="visible"/>
                                      </p:to>
                                    </p:set>
                                  </p:childTnLst>
                                </p:cTn>
                              </p:par>
                              <p:par>
                                <p:cTn id="19" presetID="22" presetClass="entr" presetSubtype="8" fill="hold" nodeType="withEffect">
                                  <p:stCondLst>
                                    <p:cond delay="270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900"/>
                                        <p:tgtEl>
                                          <p:spTgt spid="8"/>
                                        </p:tgtEl>
                                      </p:cBhvr>
                                    </p:animEffect>
                                  </p:childTnLst>
                                </p:cTn>
                              </p:par>
                            </p:childTnLst>
                          </p:cTn>
                        </p:par>
                        <p:par>
                          <p:cTn id="22" fill="hold">
                            <p:stCondLst>
                              <p:cond delay="3600"/>
                            </p:stCondLst>
                            <p:childTnLst>
                              <p:par>
                                <p:cTn id="23" presetID="2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C545CB-2F73-077F-80F5-57A52B39FAB3}"/>
              </a:ext>
            </a:extLst>
          </p:cNvPr>
          <p:cNvSpPr>
            <a:spLocks noGrp="1"/>
          </p:cNvSpPr>
          <p:nvPr>
            <p:ph type="sldNum" sz="quarter" idx="12"/>
          </p:nvPr>
        </p:nvSpPr>
        <p:spPr>
          <a:xfrm>
            <a:off x="20623561" y="12234926"/>
            <a:ext cx="1102334" cy="759822"/>
          </a:xfrm>
        </p:spPr>
        <p:txBody>
          <a:bodyPr/>
          <a:lstStyle/>
          <a:p>
            <a:fld id="{330EA680-D336-4FF7-8B7A-9848BB0A1C32}" type="slidenum">
              <a:rPr lang="en-US" sz="4000"/>
              <a:t>6</a:t>
            </a:fld>
            <a:endParaRPr lang="en-US" sz="4000"/>
          </a:p>
        </p:txBody>
      </p:sp>
      <p:sp>
        <p:nvSpPr>
          <p:cNvPr id="5" name="Title 1">
            <a:extLst>
              <a:ext uri="{FF2B5EF4-FFF2-40B4-BE49-F238E27FC236}">
                <a16:creationId xmlns:a16="http://schemas.microsoft.com/office/drawing/2014/main" id="{896A2D22-7614-6FC7-E58D-ED7D263FB9F5}"/>
              </a:ext>
            </a:extLst>
          </p:cNvPr>
          <p:cNvSpPr txBox="1">
            <a:spLocks/>
          </p:cNvSpPr>
          <p:nvPr/>
        </p:nvSpPr>
        <p:spPr>
          <a:xfrm>
            <a:off x="6582025" y="174616"/>
            <a:ext cx="10155818"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dirty="0">
                <a:solidFill>
                  <a:srgbClr val="0076BD"/>
                </a:solidFill>
                <a:latin typeface="Aptos Display"/>
              </a:rPr>
              <a:t>Fission reactions</a:t>
            </a:r>
          </a:p>
        </p:txBody>
      </p:sp>
      <p:pic>
        <p:nvPicPr>
          <p:cNvPr id="15" name="Picture 14" descr="A group of red and blue spheres&#10;&#10;AI-generated content may be incorrect.">
            <a:extLst>
              <a:ext uri="{FF2B5EF4-FFF2-40B4-BE49-F238E27FC236}">
                <a16:creationId xmlns:a16="http://schemas.microsoft.com/office/drawing/2014/main" id="{DDDE72B7-DC83-3D52-5ECA-7FD185798939}"/>
              </a:ext>
            </a:extLst>
          </p:cNvPr>
          <p:cNvPicPr>
            <a:picLocks noChangeAspect="1"/>
          </p:cNvPicPr>
          <p:nvPr/>
        </p:nvPicPr>
        <p:blipFill>
          <a:blip r:embed="rId3">
            <a:extLst>
              <a:ext uri="{BEBA8EAE-BF5A-486C-A8C5-ECC9F3942E4B}">
                <a14:imgProps xmlns:a14="http://schemas.microsoft.com/office/drawing/2010/main">
                  <a14:imgLayer r:embed="rId4">
                    <a14:imgEffect>
                      <a14:saturation sat="96000"/>
                    </a14:imgEffect>
                    <a14:imgEffect>
                      <a14:brightnessContrast contrast="56000"/>
                    </a14:imgEffect>
                  </a14:imgLayer>
                </a14:imgProps>
              </a:ext>
            </a:extLst>
          </a:blip>
          <a:stretch>
            <a:fillRect/>
          </a:stretch>
        </p:blipFill>
        <p:spPr>
          <a:xfrm>
            <a:off x="12877351" y="8552750"/>
            <a:ext cx="3589422" cy="3649580"/>
          </a:xfrm>
          <a:prstGeom prst="rect">
            <a:avLst/>
          </a:prstGeom>
          <a:effectLst>
            <a:outerShdw blurRad="647700" dir="600000">
              <a:srgbClr val="000000"/>
            </a:outerShdw>
          </a:effectLst>
        </p:spPr>
      </p:pic>
      <p:pic>
        <p:nvPicPr>
          <p:cNvPr id="16" name="Picture 15" descr="A group of red and blue spheres&#10;&#10;AI-generated content may be incorrect.">
            <a:extLst>
              <a:ext uri="{FF2B5EF4-FFF2-40B4-BE49-F238E27FC236}">
                <a16:creationId xmlns:a16="http://schemas.microsoft.com/office/drawing/2014/main" id="{F7C9E927-A8D9-4E0B-21F5-6E21AFA07018}"/>
              </a:ext>
            </a:extLst>
          </p:cNvPr>
          <p:cNvPicPr>
            <a:picLocks noChangeAspect="1"/>
          </p:cNvPicPr>
          <p:nvPr/>
        </p:nvPicPr>
        <p:blipFill>
          <a:blip r:embed="rId3">
            <a:extLst>
              <a:ext uri="{BEBA8EAE-BF5A-486C-A8C5-ECC9F3942E4B}">
                <a14:imgProps xmlns:a14="http://schemas.microsoft.com/office/drawing/2010/main">
                  <a14:imgLayer r:embed="rId4">
                    <a14:imgEffect>
                      <a14:saturation sat="96000"/>
                    </a14:imgEffect>
                    <a14:imgEffect>
                      <a14:brightnessContrast contrast="56000"/>
                    </a14:imgEffect>
                  </a14:imgLayer>
                </a14:imgProps>
              </a:ext>
            </a:extLst>
          </a:blip>
          <a:stretch>
            <a:fillRect/>
          </a:stretch>
        </p:blipFill>
        <p:spPr>
          <a:xfrm>
            <a:off x="7273751" y="5526986"/>
            <a:ext cx="3589422" cy="3649580"/>
          </a:xfrm>
          <a:prstGeom prst="rect">
            <a:avLst/>
          </a:prstGeom>
          <a:effectLst>
            <a:outerShdw blurRad="647700" dir="600000">
              <a:srgbClr val="000000"/>
            </a:outerShdw>
          </a:effectLst>
        </p:spPr>
      </p:pic>
      <p:sp>
        <p:nvSpPr>
          <p:cNvPr id="18" name="TextBox 17">
            <a:extLst>
              <a:ext uri="{FF2B5EF4-FFF2-40B4-BE49-F238E27FC236}">
                <a16:creationId xmlns:a16="http://schemas.microsoft.com/office/drawing/2014/main" id="{86D67AF7-B568-9E50-5161-D81A251A6F85}"/>
              </a:ext>
            </a:extLst>
          </p:cNvPr>
          <p:cNvSpPr txBox="1"/>
          <p:nvPr/>
        </p:nvSpPr>
        <p:spPr>
          <a:xfrm>
            <a:off x="7707824" y="9374722"/>
            <a:ext cx="3155348" cy="109023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r>
              <a:rPr lang="en-US" sz="5400" b="1" baseline="30000">
                <a:latin typeface="Arial" panose="020B0604020202020204" pitchFamily="34" charset="0"/>
                <a:cs typeface="Arial" panose="020B0604020202020204" pitchFamily="34" charset="0"/>
              </a:rPr>
              <a:t>235</a:t>
            </a:r>
            <a:r>
              <a:rPr lang="en-US" sz="5400" b="1" baseline="-25000">
                <a:latin typeface="Arial" panose="020B0604020202020204" pitchFamily="34" charset="0"/>
                <a:cs typeface="Arial" panose="020B0604020202020204" pitchFamily="34" charset="0"/>
              </a:rPr>
              <a:t>92</a:t>
            </a:r>
            <a:r>
              <a:rPr lang="en-US" sz="5400" b="1">
                <a:latin typeface="Arial" panose="020B0604020202020204" pitchFamily="34" charset="0"/>
                <a:cs typeface="Arial" panose="020B0604020202020204" pitchFamily="34" charset="0"/>
              </a:rPr>
              <a:t> U</a:t>
            </a:r>
          </a:p>
        </p:txBody>
      </p:sp>
      <p:sp>
        <p:nvSpPr>
          <p:cNvPr id="3" name="TextBox 2">
            <a:extLst>
              <a:ext uri="{FF2B5EF4-FFF2-40B4-BE49-F238E27FC236}">
                <a16:creationId xmlns:a16="http://schemas.microsoft.com/office/drawing/2014/main" id="{D7D2F811-AB30-D8AB-6939-E4E8726D32F2}"/>
              </a:ext>
            </a:extLst>
          </p:cNvPr>
          <p:cNvSpPr txBox="1"/>
          <p:nvPr/>
        </p:nvSpPr>
        <p:spPr>
          <a:xfrm>
            <a:off x="12192000" y="12069719"/>
            <a:ext cx="4264666" cy="109023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r>
              <a:rPr lang="en-US" sz="5400" b="1" baseline="30000">
                <a:latin typeface="Arial" panose="020B0604020202020204" pitchFamily="34" charset="0"/>
                <a:cs typeface="Arial" panose="020B0604020202020204" pitchFamily="34" charset="0"/>
              </a:rPr>
              <a:t>Lighter element</a:t>
            </a:r>
            <a:endParaRPr lang="en-US" sz="54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0430D15-3F8A-57D8-E3E3-1158383CF74B}"/>
              </a:ext>
            </a:extLst>
          </p:cNvPr>
          <p:cNvSpPr txBox="1"/>
          <p:nvPr/>
        </p:nvSpPr>
        <p:spPr>
          <a:xfrm>
            <a:off x="6551826" y="10634590"/>
            <a:ext cx="5033268" cy="173502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a:r>
              <a:rPr lang="en-US" sz="4400" b="1">
                <a:solidFill>
                  <a:srgbClr val="5A676F"/>
                </a:solidFill>
                <a:latin typeface="Arial" panose="020B0604020202020204" pitchFamily="34" charset="0"/>
                <a:cs typeface="Arial" panose="020B0604020202020204" pitchFamily="34" charset="0"/>
              </a:rPr>
              <a:t>Uranium in the rocks</a:t>
            </a:r>
          </a:p>
        </p:txBody>
      </p:sp>
      <p:pic>
        <p:nvPicPr>
          <p:cNvPr id="7" name="Picture 6" descr="A group of red and blue spheres&#10;&#10;AI-generated content may be incorrect.">
            <a:extLst>
              <a:ext uri="{FF2B5EF4-FFF2-40B4-BE49-F238E27FC236}">
                <a16:creationId xmlns:a16="http://schemas.microsoft.com/office/drawing/2014/main" id="{15D76E01-2AD4-5130-7A58-2E5B0588150E}"/>
              </a:ext>
            </a:extLst>
          </p:cNvPr>
          <p:cNvPicPr>
            <a:picLocks noChangeAspect="1"/>
          </p:cNvPicPr>
          <p:nvPr/>
        </p:nvPicPr>
        <p:blipFill>
          <a:blip r:embed="rId3">
            <a:extLst>
              <a:ext uri="{BEBA8EAE-BF5A-486C-A8C5-ECC9F3942E4B}">
                <a14:imgProps xmlns:a14="http://schemas.microsoft.com/office/drawing/2010/main">
                  <a14:imgLayer r:embed="rId4">
                    <a14:imgEffect>
                      <a14:saturation sat="96000"/>
                    </a14:imgEffect>
                    <a14:imgEffect>
                      <a14:brightnessContrast contrast="56000"/>
                    </a14:imgEffect>
                  </a14:imgLayer>
                </a14:imgProps>
              </a:ext>
            </a:extLst>
          </a:blip>
          <a:stretch>
            <a:fillRect/>
          </a:stretch>
        </p:blipFill>
        <p:spPr>
          <a:xfrm>
            <a:off x="12988165" y="1683252"/>
            <a:ext cx="3589422" cy="3649580"/>
          </a:xfrm>
          <a:prstGeom prst="rect">
            <a:avLst/>
          </a:prstGeom>
          <a:effectLst>
            <a:outerShdw blurRad="647700" dir="600000">
              <a:srgbClr val="000000"/>
            </a:outerShdw>
          </a:effectLst>
        </p:spPr>
      </p:pic>
      <p:sp>
        <p:nvSpPr>
          <p:cNvPr id="11" name="TextBox 10">
            <a:extLst>
              <a:ext uri="{FF2B5EF4-FFF2-40B4-BE49-F238E27FC236}">
                <a16:creationId xmlns:a16="http://schemas.microsoft.com/office/drawing/2014/main" id="{63963634-3DB4-EE21-5782-03134ACEB2D9}"/>
              </a:ext>
            </a:extLst>
          </p:cNvPr>
          <p:cNvSpPr txBox="1"/>
          <p:nvPr/>
        </p:nvSpPr>
        <p:spPr>
          <a:xfrm>
            <a:off x="11787587" y="5187284"/>
            <a:ext cx="4264666" cy="109023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r>
              <a:rPr lang="en-US" sz="5400" b="1" baseline="30000">
                <a:latin typeface="Arial" panose="020B0604020202020204" pitchFamily="34" charset="0"/>
                <a:cs typeface="Arial" panose="020B0604020202020204" pitchFamily="34" charset="0"/>
              </a:rPr>
              <a:t>Lighter element</a:t>
            </a:r>
            <a:endParaRPr lang="en-US" sz="5400" b="1">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988BAB26-3F6A-EE3A-CB34-B68472933D0E}"/>
              </a:ext>
            </a:extLst>
          </p:cNvPr>
          <p:cNvSpPr/>
          <p:nvPr/>
        </p:nvSpPr>
        <p:spPr>
          <a:xfrm>
            <a:off x="2662920" y="6972212"/>
            <a:ext cx="1006856" cy="104558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5600"/>
          </a:p>
        </p:txBody>
      </p:sp>
      <p:sp>
        <p:nvSpPr>
          <p:cNvPr id="23" name="TextBox 22">
            <a:extLst>
              <a:ext uri="{FF2B5EF4-FFF2-40B4-BE49-F238E27FC236}">
                <a16:creationId xmlns:a16="http://schemas.microsoft.com/office/drawing/2014/main" id="{C0042DC5-2CE6-E6CD-DAF6-A43B59265DB0}"/>
              </a:ext>
            </a:extLst>
          </p:cNvPr>
          <p:cNvSpPr txBox="1"/>
          <p:nvPr/>
        </p:nvSpPr>
        <p:spPr>
          <a:xfrm>
            <a:off x="2458504" y="8011070"/>
            <a:ext cx="1813312" cy="109023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r>
              <a:rPr lang="en-US" sz="5400" b="1" baseline="30000">
                <a:latin typeface="Arial" panose="020B0604020202020204" pitchFamily="34" charset="0"/>
                <a:cs typeface="Arial" panose="020B0604020202020204" pitchFamily="34" charset="0"/>
              </a:rPr>
              <a:t>1</a:t>
            </a:r>
            <a:r>
              <a:rPr lang="en-US" sz="5400" b="1" baseline="-25000">
                <a:latin typeface="Arial" panose="020B0604020202020204" pitchFamily="34" charset="0"/>
                <a:cs typeface="Arial" panose="020B0604020202020204" pitchFamily="34" charset="0"/>
              </a:rPr>
              <a:t>0</a:t>
            </a:r>
            <a:r>
              <a:rPr lang="en-US" sz="5400" b="1">
                <a:latin typeface="Arial" panose="020B0604020202020204" pitchFamily="34" charset="0"/>
                <a:cs typeface="Arial" panose="020B0604020202020204" pitchFamily="34" charset="0"/>
              </a:rPr>
              <a:t> n</a:t>
            </a:r>
          </a:p>
        </p:txBody>
      </p:sp>
      <p:sp>
        <p:nvSpPr>
          <p:cNvPr id="24" name="TextBox 23">
            <a:extLst>
              <a:ext uri="{FF2B5EF4-FFF2-40B4-BE49-F238E27FC236}">
                <a16:creationId xmlns:a16="http://schemas.microsoft.com/office/drawing/2014/main" id="{37919072-56FA-6AA5-99C7-ED3C9C1008AD}"/>
              </a:ext>
            </a:extLst>
          </p:cNvPr>
          <p:cNvSpPr txBox="1"/>
          <p:nvPr/>
        </p:nvSpPr>
        <p:spPr>
          <a:xfrm>
            <a:off x="462059" y="9052640"/>
            <a:ext cx="5727605" cy="173502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a:r>
              <a:rPr lang="en-US" sz="4400" b="1">
                <a:solidFill>
                  <a:srgbClr val="5A676F"/>
                </a:solidFill>
                <a:latin typeface="Arial" panose="020B0604020202020204" pitchFamily="34" charset="0"/>
                <a:cs typeface="Arial" panose="020B0604020202020204" pitchFamily="34" charset="0"/>
              </a:rPr>
              <a:t>Neutron from other </a:t>
            </a:r>
          </a:p>
          <a:p>
            <a:pPr algn="ctr"/>
            <a:r>
              <a:rPr lang="en-US" sz="4400" b="1">
                <a:solidFill>
                  <a:srgbClr val="5A676F"/>
                </a:solidFill>
                <a:latin typeface="Arial" panose="020B0604020202020204" pitchFamily="34" charset="0"/>
                <a:cs typeface="Arial" panose="020B0604020202020204" pitchFamily="34" charset="0"/>
              </a:rPr>
              <a:t>reactions</a:t>
            </a:r>
          </a:p>
        </p:txBody>
      </p:sp>
      <p:cxnSp>
        <p:nvCxnSpPr>
          <p:cNvPr id="26" name="Straight Arrow Connector 25">
            <a:extLst>
              <a:ext uri="{FF2B5EF4-FFF2-40B4-BE49-F238E27FC236}">
                <a16:creationId xmlns:a16="http://schemas.microsoft.com/office/drawing/2014/main" id="{372FFE52-F401-4AB2-A0F3-56BC7C98FE8F}"/>
              </a:ext>
            </a:extLst>
          </p:cNvPr>
          <p:cNvCxnSpPr>
            <a:cxnSpLocks/>
          </p:cNvCxnSpPr>
          <p:nvPr/>
        </p:nvCxnSpPr>
        <p:spPr>
          <a:xfrm flipV="1">
            <a:off x="9935896" y="4064394"/>
            <a:ext cx="2714648" cy="17501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00282CF-B617-E494-8956-2272907CADB2}"/>
              </a:ext>
            </a:extLst>
          </p:cNvPr>
          <p:cNvCxnSpPr>
            <a:cxnSpLocks/>
          </p:cNvCxnSpPr>
          <p:nvPr/>
        </p:nvCxnSpPr>
        <p:spPr>
          <a:xfrm>
            <a:off x="9935896" y="8949964"/>
            <a:ext cx="2714648" cy="12673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7456EF9-08A3-3BB0-E930-C50623276BD0}"/>
              </a:ext>
            </a:extLst>
          </p:cNvPr>
          <p:cNvCxnSpPr>
            <a:cxnSpLocks/>
          </p:cNvCxnSpPr>
          <p:nvPr/>
        </p:nvCxnSpPr>
        <p:spPr>
          <a:xfrm>
            <a:off x="3896583" y="7430800"/>
            <a:ext cx="3126010" cy="1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9C8E751-8E5E-CB0F-3598-0A89260FCA7B}"/>
              </a:ext>
            </a:extLst>
          </p:cNvPr>
          <p:cNvSpPr txBox="1"/>
          <p:nvPr/>
        </p:nvSpPr>
        <p:spPr>
          <a:xfrm>
            <a:off x="18810248" y="4765860"/>
            <a:ext cx="1813312" cy="109023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r>
              <a:rPr lang="en-US" sz="5400" b="1" baseline="30000">
                <a:latin typeface="Arial" panose="020B0604020202020204" pitchFamily="34" charset="0"/>
                <a:cs typeface="Arial" panose="020B0604020202020204" pitchFamily="34" charset="0"/>
              </a:rPr>
              <a:t>1</a:t>
            </a:r>
            <a:r>
              <a:rPr lang="en-US" sz="5400" b="1" baseline="-25000">
                <a:latin typeface="Arial" panose="020B0604020202020204" pitchFamily="34" charset="0"/>
                <a:cs typeface="Arial" panose="020B0604020202020204" pitchFamily="34" charset="0"/>
              </a:rPr>
              <a:t>0</a:t>
            </a:r>
            <a:r>
              <a:rPr lang="en-US" sz="5400" b="1">
                <a:latin typeface="Arial" panose="020B0604020202020204" pitchFamily="34" charset="0"/>
                <a:cs typeface="Arial" panose="020B0604020202020204" pitchFamily="34" charset="0"/>
              </a:rPr>
              <a:t> n</a:t>
            </a:r>
          </a:p>
        </p:txBody>
      </p:sp>
      <p:sp>
        <p:nvSpPr>
          <p:cNvPr id="35" name="Oval 34">
            <a:extLst>
              <a:ext uri="{FF2B5EF4-FFF2-40B4-BE49-F238E27FC236}">
                <a16:creationId xmlns:a16="http://schemas.microsoft.com/office/drawing/2014/main" id="{4AB41045-A013-8C64-47CA-909C97FF1590}"/>
              </a:ext>
            </a:extLst>
          </p:cNvPr>
          <p:cNvSpPr/>
          <p:nvPr/>
        </p:nvSpPr>
        <p:spPr>
          <a:xfrm>
            <a:off x="19508950" y="6449422"/>
            <a:ext cx="1006856" cy="104558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5600"/>
          </a:p>
        </p:txBody>
      </p:sp>
      <p:sp>
        <p:nvSpPr>
          <p:cNvPr id="36" name="TextBox 35">
            <a:extLst>
              <a:ext uri="{FF2B5EF4-FFF2-40B4-BE49-F238E27FC236}">
                <a16:creationId xmlns:a16="http://schemas.microsoft.com/office/drawing/2014/main" id="{668E1605-B8C2-B02E-7894-0C238CFAAA58}"/>
              </a:ext>
            </a:extLst>
          </p:cNvPr>
          <p:cNvSpPr txBox="1"/>
          <p:nvPr/>
        </p:nvSpPr>
        <p:spPr>
          <a:xfrm>
            <a:off x="19304534" y="7488280"/>
            <a:ext cx="1813312" cy="109023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r>
              <a:rPr lang="en-US" sz="5400" b="1" baseline="30000">
                <a:latin typeface="Arial" panose="020B0604020202020204" pitchFamily="34" charset="0"/>
                <a:cs typeface="Arial" panose="020B0604020202020204" pitchFamily="34" charset="0"/>
              </a:rPr>
              <a:t>1</a:t>
            </a:r>
            <a:r>
              <a:rPr lang="en-US" sz="5400" b="1" baseline="-25000">
                <a:latin typeface="Arial" panose="020B0604020202020204" pitchFamily="34" charset="0"/>
                <a:cs typeface="Arial" panose="020B0604020202020204" pitchFamily="34" charset="0"/>
              </a:rPr>
              <a:t>0</a:t>
            </a:r>
            <a:r>
              <a:rPr lang="en-US" sz="5400" b="1">
                <a:latin typeface="Arial" panose="020B0604020202020204" pitchFamily="34" charset="0"/>
                <a:cs typeface="Arial" panose="020B0604020202020204" pitchFamily="34" charset="0"/>
              </a:rPr>
              <a:t> n</a:t>
            </a:r>
          </a:p>
        </p:txBody>
      </p:sp>
      <p:cxnSp>
        <p:nvCxnSpPr>
          <p:cNvPr id="39" name="Straight Arrow Connector 38">
            <a:extLst>
              <a:ext uri="{FF2B5EF4-FFF2-40B4-BE49-F238E27FC236}">
                <a16:creationId xmlns:a16="http://schemas.microsoft.com/office/drawing/2014/main" id="{85013F2B-E1DB-E566-A502-86A7F5D4B5BC}"/>
              </a:ext>
            </a:extLst>
          </p:cNvPr>
          <p:cNvCxnSpPr>
            <a:cxnSpLocks/>
          </p:cNvCxnSpPr>
          <p:nvPr/>
        </p:nvCxnSpPr>
        <p:spPr>
          <a:xfrm flipV="1">
            <a:off x="11612451" y="7321299"/>
            <a:ext cx="7526274" cy="1166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9598B76-A970-A637-6340-B75B973485C7}"/>
              </a:ext>
            </a:extLst>
          </p:cNvPr>
          <p:cNvCxnSpPr>
            <a:cxnSpLocks/>
          </p:cNvCxnSpPr>
          <p:nvPr/>
        </p:nvCxnSpPr>
        <p:spPr>
          <a:xfrm>
            <a:off x="11612451" y="7793370"/>
            <a:ext cx="7023022" cy="158135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C696DD00-D7AF-5292-4A2E-AF886126D8EB}"/>
              </a:ext>
            </a:extLst>
          </p:cNvPr>
          <p:cNvSpPr/>
          <p:nvPr/>
        </p:nvSpPr>
        <p:spPr>
          <a:xfrm>
            <a:off x="19102126" y="9176566"/>
            <a:ext cx="1006856" cy="104558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5600"/>
          </a:p>
        </p:txBody>
      </p:sp>
      <p:sp>
        <p:nvSpPr>
          <p:cNvPr id="44" name="TextBox 43">
            <a:extLst>
              <a:ext uri="{FF2B5EF4-FFF2-40B4-BE49-F238E27FC236}">
                <a16:creationId xmlns:a16="http://schemas.microsoft.com/office/drawing/2014/main" id="{E5EB0401-E831-8D61-56D6-39DC306C5A7C}"/>
              </a:ext>
            </a:extLst>
          </p:cNvPr>
          <p:cNvSpPr txBox="1"/>
          <p:nvPr/>
        </p:nvSpPr>
        <p:spPr>
          <a:xfrm>
            <a:off x="18810248" y="10252578"/>
            <a:ext cx="1813312" cy="1090235"/>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l"/>
            <a:r>
              <a:rPr lang="en-US" sz="5400" b="1" baseline="30000">
                <a:latin typeface="Arial" panose="020B0604020202020204" pitchFamily="34" charset="0"/>
                <a:cs typeface="Arial" panose="020B0604020202020204" pitchFamily="34" charset="0"/>
              </a:rPr>
              <a:t>1</a:t>
            </a:r>
            <a:r>
              <a:rPr lang="en-US" sz="5400" b="1" baseline="-25000">
                <a:latin typeface="Arial" panose="020B0604020202020204" pitchFamily="34" charset="0"/>
                <a:cs typeface="Arial" panose="020B0604020202020204" pitchFamily="34" charset="0"/>
              </a:rPr>
              <a:t>0</a:t>
            </a:r>
            <a:r>
              <a:rPr lang="en-US" sz="5400" b="1">
                <a:latin typeface="Arial" panose="020B0604020202020204" pitchFamily="34" charset="0"/>
                <a:cs typeface="Arial" panose="020B0604020202020204" pitchFamily="34" charset="0"/>
              </a:rPr>
              <a:t> n</a:t>
            </a:r>
          </a:p>
        </p:txBody>
      </p:sp>
      <p:sp>
        <p:nvSpPr>
          <p:cNvPr id="48" name="Oval 47">
            <a:extLst>
              <a:ext uri="{FF2B5EF4-FFF2-40B4-BE49-F238E27FC236}">
                <a16:creationId xmlns:a16="http://schemas.microsoft.com/office/drawing/2014/main" id="{09E2EF9A-F24E-627E-EE00-E9C8C9C89AB3}"/>
              </a:ext>
            </a:extLst>
          </p:cNvPr>
          <p:cNvSpPr/>
          <p:nvPr/>
        </p:nvSpPr>
        <p:spPr>
          <a:xfrm>
            <a:off x="19005522" y="3868802"/>
            <a:ext cx="1006856" cy="104558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5600"/>
          </a:p>
        </p:txBody>
      </p:sp>
      <p:cxnSp>
        <p:nvCxnSpPr>
          <p:cNvPr id="50" name="Straight Arrow Connector 49">
            <a:extLst>
              <a:ext uri="{FF2B5EF4-FFF2-40B4-BE49-F238E27FC236}">
                <a16:creationId xmlns:a16="http://schemas.microsoft.com/office/drawing/2014/main" id="{105313FF-C8B3-6ADB-A312-29B8F419FD79}"/>
              </a:ext>
            </a:extLst>
          </p:cNvPr>
          <p:cNvCxnSpPr>
            <a:cxnSpLocks/>
          </p:cNvCxnSpPr>
          <p:nvPr/>
        </p:nvCxnSpPr>
        <p:spPr>
          <a:xfrm flipV="1">
            <a:off x="11578055" y="4997821"/>
            <a:ext cx="7057418" cy="211804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845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par>
                                <p:cTn id="26" presetID="22" presetClass="entr" presetSubtype="8"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left)">
                                      <p:cBhvr>
                                        <p:cTn id="28" dur="500"/>
                                        <p:tgtEl>
                                          <p:spTgt spid="39"/>
                                        </p:tgtEl>
                                      </p:cBhvr>
                                    </p:animEffect>
                                  </p:childTnLst>
                                </p:cTn>
                              </p:par>
                              <p:par>
                                <p:cTn id="29" presetID="22" presetClass="entr" presetSubtype="8"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par>
                                <p:cTn id="32" presetID="22" presetClass="entr" presetSubtype="8"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500"/>
                                        <p:tgtEl>
                                          <p:spTgt spid="44"/>
                                        </p:tgtEl>
                                      </p:cBhvr>
                                    </p:animEffect>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9" grpId="0"/>
      <p:bldP spid="11" grpId="0"/>
      <p:bldP spid="33" grpId="0"/>
      <p:bldP spid="35" grpId="0" animBg="1"/>
      <p:bldP spid="36" grpId="0"/>
      <p:bldP spid="43" grpId="0" animBg="1"/>
      <p:bldP spid="44" grpId="0"/>
      <p:bldP spid="48" grpId="0" animBg="1"/>
    </p:bldLst>
  </p:timing>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007DB-7D35-382B-81D3-CCE3641B429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952D25C-C139-1C5A-20D5-BCBE978C6DDB}"/>
              </a:ext>
            </a:extLst>
          </p:cNvPr>
          <p:cNvSpPr txBox="1">
            <a:spLocks/>
          </p:cNvSpPr>
          <p:nvPr/>
        </p:nvSpPr>
        <p:spPr>
          <a:xfrm>
            <a:off x="3893246" y="4846346"/>
            <a:ext cx="16899164" cy="4842928"/>
          </a:xfrm>
          <a:prstGeom prst="rect">
            <a:avLst/>
          </a:prstGeom>
        </p:spPr>
        <p:txBody>
          <a:bodyPr vert="horz" lIns="182880" tIns="91440" rIns="182880" bIns="9144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11000" b="1" cap="all">
                <a:ln w="3175" cmpd="sng">
                  <a:noFill/>
                </a:ln>
                <a:solidFill>
                  <a:srgbClr val="0076BD"/>
                </a:solidFill>
                <a:latin typeface="Arial" panose="020B0604020202020204" pitchFamily="34" charset="0"/>
                <a:cs typeface="Arial" panose="020B0604020202020204" pitchFamily="34" charset="0"/>
              </a:rPr>
              <a:t>NEUTRON DETECTION</a:t>
            </a:r>
          </a:p>
          <a:p>
            <a:pPr algn="ctr">
              <a:spcAft>
                <a:spcPts val="1200"/>
              </a:spcAft>
            </a:pPr>
            <a:endParaRPr lang="en-US" sz="8800" b="1" cap="all">
              <a:ln w="3175" cmpd="sng">
                <a:noFill/>
              </a:ln>
              <a:solidFill>
                <a:srgbClr val="0076BD"/>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94140C7-AC77-BC03-6261-41B6754DE388}"/>
              </a:ext>
            </a:extLst>
          </p:cNvPr>
          <p:cNvSpPr txBox="1"/>
          <p:nvPr/>
        </p:nvSpPr>
        <p:spPr>
          <a:xfrm>
            <a:off x="4994274" y="8509223"/>
            <a:ext cx="14395452" cy="2810934"/>
          </a:xfrm>
          <a:prstGeom prst="rect">
            <a:avLst/>
          </a:prstGeom>
        </p:spPr>
        <p:txBody>
          <a:bodyPr vert="horz" lIns="182880" tIns="91440" rIns="182880" bIns="91440" rtlCol="0" anchor="t">
            <a:normAutofit/>
          </a:bodyPr>
          <a:lstStyle/>
          <a:p>
            <a:pPr algn="ctr" defTabSz="914400">
              <a:spcAft>
                <a:spcPts val="2000"/>
              </a:spcAft>
              <a:buClr>
                <a:schemeClr val="tx1"/>
              </a:buClr>
              <a:buSzPct val="100000"/>
            </a:pPr>
            <a:r>
              <a:rPr lang="en-US" sz="4400" b="1" cap="all">
                <a:solidFill>
                  <a:srgbClr val="5A676F"/>
                </a:solidFill>
                <a:latin typeface="Arial" panose="020B0604020202020204" pitchFamily="34" charset="0"/>
                <a:cs typeface="Arial" panose="020B0604020202020204" pitchFamily="34" charset="0"/>
              </a:rPr>
              <a:t>IT IS IMPORTANT WE DETECT and understand THEM</a:t>
            </a:r>
            <a:endParaRPr lang="en-US" sz="4400" cap="all">
              <a:solidFill>
                <a:srgbClr val="5A676F"/>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5D5E8516-648A-9669-4ACB-AD490E1342E6}"/>
              </a:ext>
            </a:extLst>
          </p:cNvPr>
          <p:cNvSpPr>
            <a:spLocks noGrp="1"/>
          </p:cNvSpPr>
          <p:nvPr>
            <p:ph type="sldNum" sz="quarter" idx="12"/>
          </p:nvPr>
        </p:nvSpPr>
        <p:spPr>
          <a:xfrm>
            <a:off x="44970190" y="24432766"/>
            <a:ext cx="1954532" cy="759822"/>
          </a:xfrm>
        </p:spPr>
        <p:txBody>
          <a:bodyPr/>
          <a:lstStyle/>
          <a:p>
            <a:fld id="{D57F1E4F-1CFF-5643-939E-217C01CDF565}" type="slidenum">
              <a:rPr lang="en-US" sz="4000"/>
              <a:pPr/>
              <a:t>7</a:t>
            </a:fld>
            <a:endParaRPr lang="en-US" sz="4000"/>
          </a:p>
        </p:txBody>
      </p:sp>
      <p:pic>
        <p:nvPicPr>
          <p:cNvPr id="3082" name="Picture 10" descr="Radiation detector - Free security icons">
            <a:extLst>
              <a:ext uri="{FF2B5EF4-FFF2-40B4-BE49-F238E27FC236}">
                <a16:creationId xmlns:a16="http://schemas.microsoft.com/office/drawing/2014/main" id="{4045483E-B7EC-B432-4A65-DA471285B8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9756" y="3834102"/>
            <a:ext cx="2024488" cy="202448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AE578C6B-68C5-F6E7-229F-B0B1119477A2}"/>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7</a:t>
            </a:fld>
            <a:endParaRPr lang="en-US" sz="4000"/>
          </a:p>
        </p:txBody>
      </p:sp>
    </p:spTree>
    <p:extLst>
      <p:ext uri="{BB962C8B-B14F-4D97-AF65-F5344CB8AC3E}">
        <p14:creationId xmlns:p14="http://schemas.microsoft.com/office/powerpoint/2010/main" val="219537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E7E82-CF4F-8805-E217-6091135ED36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EA018E-BDF3-D5AE-E05C-AAEF9C15BC78}"/>
              </a:ext>
            </a:extLst>
          </p:cNvPr>
          <p:cNvSpPr>
            <a:spLocks noGrp="1"/>
          </p:cNvSpPr>
          <p:nvPr>
            <p:ph type="sldNum" sz="quarter" idx="12"/>
          </p:nvPr>
        </p:nvSpPr>
        <p:spPr/>
        <p:txBody>
          <a:bodyPr>
            <a:noAutofit/>
          </a:bodyPr>
          <a:lstStyle/>
          <a:p>
            <a:pPr>
              <a:spcAft>
                <a:spcPts val="1200"/>
              </a:spcAft>
            </a:pPr>
            <a:fld id="{330EA680-D336-4FF7-8B7A-9848BB0A1C32}" type="slidenum">
              <a:rPr lang="en-US" sz="4000">
                <a:solidFill>
                  <a:srgbClr val="FFFFFF"/>
                </a:solidFill>
              </a:rPr>
              <a:pPr>
                <a:spcAft>
                  <a:spcPts val="1200"/>
                </a:spcAft>
              </a:pPr>
              <a:t>8</a:t>
            </a:fld>
            <a:endParaRPr lang="en-US" sz="4000">
              <a:solidFill>
                <a:srgbClr val="FFFFFF"/>
              </a:solidFill>
            </a:endParaRPr>
          </a:p>
        </p:txBody>
      </p:sp>
      <p:sp>
        <p:nvSpPr>
          <p:cNvPr id="15" name="Title 1">
            <a:extLst>
              <a:ext uri="{FF2B5EF4-FFF2-40B4-BE49-F238E27FC236}">
                <a16:creationId xmlns:a16="http://schemas.microsoft.com/office/drawing/2014/main" id="{4EE2F20D-6328-40F9-55CF-9C33C33A6768}"/>
              </a:ext>
            </a:extLst>
          </p:cNvPr>
          <p:cNvSpPr txBox="1">
            <a:spLocks/>
          </p:cNvSpPr>
          <p:nvPr/>
        </p:nvSpPr>
        <p:spPr>
          <a:xfrm>
            <a:off x="6560868" y="5616744"/>
            <a:ext cx="11286778" cy="2678327"/>
          </a:xfrm>
          <a:prstGeom prst="rect">
            <a:avLst/>
          </a:prstGeom>
          <a:solidFill>
            <a:schemeClr val="bg2"/>
          </a:solidFill>
          <a:ln w="38100">
            <a:solidFill>
              <a:schemeClr val="accent1">
                <a:lumMod val="50000"/>
              </a:schemeClr>
            </a:solidFill>
          </a:ln>
        </p:spPr>
        <p:txBody>
          <a:bodyPr lIns="182880" tIns="91440" rIns="182880" bIns="9144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500" b="1">
                <a:solidFill>
                  <a:srgbClr val="0076BD"/>
                </a:solidFill>
                <a:latin typeface="Arial" panose="020B0604020202020204" pitchFamily="34" charset="0"/>
                <a:cs typeface="Arial" panose="020B0604020202020204" pitchFamily="34" charset="0"/>
              </a:rPr>
              <a:t>Importance of Neutron Detection At SNOLAB</a:t>
            </a:r>
          </a:p>
        </p:txBody>
      </p:sp>
      <p:sp>
        <p:nvSpPr>
          <p:cNvPr id="14" name="Title 1">
            <a:extLst>
              <a:ext uri="{FF2B5EF4-FFF2-40B4-BE49-F238E27FC236}">
                <a16:creationId xmlns:a16="http://schemas.microsoft.com/office/drawing/2014/main" id="{75E60818-2B49-4063-CF67-33CC7A4B8CAF}"/>
              </a:ext>
            </a:extLst>
          </p:cNvPr>
          <p:cNvSpPr txBox="1">
            <a:spLocks/>
          </p:cNvSpPr>
          <p:nvPr/>
        </p:nvSpPr>
        <p:spPr>
          <a:xfrm>
            <a:off x="7101834" y="2302600"/>
            <a:ext cx="10155818"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5A676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Neutron signals similar to dark matter signals</a:t>
            </a:r>
          </a:p>
        </p:txBody>
      </p:sp>
      <p:cxnSp>
        <p:nvCxnSpPr>
          <p:cNvPr id="32" name="Straight Arrow Connector 31">
            <a:extLst>
              <a:ext uri="{FF2B5EF4-FFF2-40B4-BE49-F238E27FC236}">
                <a16:creationId xmlns:a16="http://schemas.microsoft.com/office/drawing/2014/main" id="{E40EA25A-3B95-882F-F5B8-888514F0062D}"/>
              </a:ext>
            </a:extLst>
          </p:cNvPr>
          <p:cNvCxnSpPr>
            <a:cxnSpLocks/>
          </p:cNvCxnSpPr>
          <p:nvPr/>
        </p:nvCxnSpPr>
        <p:spPr>
          <a:xfrm flipV="1">
            <a:off x="12179743" y="4121020"/>
            <a:ext cx="24514" cy="120222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E8D9226C-35D6-E500-810E-2676FC0B69B3}"/>
              </a:ext>
            </a:extLst>
          </p:cNvPr>
          <p:cNvSpPr txBox="1">
            <a:spLocks/>
          </p:cNvSpPr>
          <p:nvPr/>
        </p:nvSpPr>
        <p:spPr>
          <a:xfrm>
            <a:off x="7114091" y="10221230"/>
            <a:ext cx="10155818" cy="1818420"/>
          </a:xfrm>
          <a:prstGeom prst="rect">
            <a:avLst/>
          </a:prstGeom>
        </p:spPr>
        <p:txBody>
          <a:bodyPr lIns="182880" tIns="91440" rIns="182880" bIns="9144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5A676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Is the neutron background homogenous across the lab?</a:t>
            </a:r>
          </a:p>
        </p:txBody>
      </p:sp>
      <p:cxnSp>
        <p:nvCxnSpPr>
          <p:cNvPr id="44" name="Straight Arrow Connector 43">
            <a:extLst>
              <a:ext uri="{FF2B5EF4-FFF2-40B4-BE49-F238E27FC236}">
                <a16:creationId xmlns:a16="http://schemas.microsoft.com/office/drawing/2014/main" id="{B76921DF-BE37-561D-CD1C-B0F815E7EAD6}"/>
              </a:ext>
            </a:extLst>
          </p:cNvPr>
          <p:cNvCxnSpPr>
            <a:cxnSpLocks/>
          </p:cNvCxnSpPr>
          <p:nvPr/>
        </p:nvCxnSpPr>
        <p:spPr>
          <a:xfrm>
            <a:off x="12192000" y="8588569"/>
            <a:ext cx="0" cy="12479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522DC6A-55A9-8CDC-CA85-FEC682FF4937}"/>
              </a:ext>
            </a:extLst>
          </p:cNvPr>
          <p:cNvPicPr>
            <a:picLocks noChangeAspect="1"/>
          </p:cNvPicPr>
          <p:nvPr/>
        </p:nvPicPr>
        <p:blipFill>
          <a:blip r:embed="rId2"/>
          <a:stretch>
            <a:fillRect/>
          </a:stretch>
        </p:blipFill>
        <p:spPr>
          <a:xfrm>
            <a:off x="17129636" y="2439856"/>
            <a:ext cx="6662470" cy="2883390"/>
          </a:xfrm>
          <a:prstGeom prst="rect">
            <a:avLst/>
          </a:prstGeom>
        </p:spPr>
      </p:pic>
      <p:pic>
        <p:nvPicPr>
          <p:cNvPr id="2050" name="Picture 2" descr="An overview of SNOLAB. The clean laboratories including the three large...  | Download Scientific Diagram">
            <a:extLst>
              <a:ext uri="{FF2B5EF4-FFF2-40B4-BE49-F238E27FC236}">
                <a16:creationId xmlns:a16="http://schemas.microsoft.com/office/drawing/2014/main" id="{AA9B6D48-CD6D-D47A-9D6D-4815E2DA8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80575"/>
            <a:ext cx="7561904" cy="378095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0C01E4AD-BFAF-F6D5-AECB-851C10F26E0F}"/>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8</a:t>
            </a:fld>
            <a:endParaRPr lang="en-US" sz="4000"/>
          </a:p>
        </p:txBody>
      </p:sp>
    </p:spTree>
    <p:extLst>
      <p:ext uri="{BB962C8B-B14F-4D97-AF65-F5344CB8AC3E}">
        <p14:creationId xmlns:p14="http://schemas.microsoft.com/office/powerpoint/2010/main" val="4487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fade">
                                      <p:cBhvr>
                                        <p:cTn id="39" dur="1000"/>
                                        <p:tgtEl>
                                          <p:spTgt spid="2050"/>
                                        </p:tgtEl>
                                      </p:cBhvr>
                                    </p:animEffect>
                                    <p:anim calcmode="lin" valueType="num">
                                      <p:cBhvr>
                                        <p:cTn id="40" dur="1000" fill="hold"/>
                                        <p:tgtEl>
                                          <p:spTgt spid="2050"/>
                                        </p:tgtEl>
                                        <p:attrNameLst>
                                          <p:attrName>ppt_x</p:attrName>
                                        </p:attrNameLst>
                                      </p:cBhvr>
                                      <p:tavLst>
                                        <p:tav tm="0">
                                          <p:val>
                                            <p:strVal val="#ppt_x"/>
                                          </p:val>
                                        </p:tav>
                                        <p:tav tm="100000">
                                          <p:val>
                                            <p:strVal val="#ppt_x"/>
                                          </p:val>
                                        </p:tav>
                                      </p:tavLst>
                                    </p:anim>
                                    <p:anim calcmode="lin" valueType="num">
                                      <p:cBhvr>
                                        <p:cTn id="4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DF799-41D8-FE51-DEE4-98029AD3CD6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DC68D-45C6-6017-3E37-EB54795E3512}"/>
              </a:ext>
            </a:extLst>
          </p:cNvPr>
          <p:cNvSpPr>
            <a:spLocks noGrp="1"/>
          </p:cNvSpPr>
          <p:nvPr>
            <p:ph type="sldNum" sz="quarter" idx="12"/>
          </p:nvPr>
        </p:nvSpPr>
        <p:spPr/>
        <p:txBody>
          <a:bodyPr>
            <a:noAutofit/>
          </a:bodyPr>
          <a:lstStyle/>
          <a:p>
            <a:pPr>
              <a:spcAft>
                <a:spcPts val="1200"/>
              </a:spcAft>
            </a:pPr>
            <a:fld id="{330EA680-D336-4FF7-8B7A-9848BB0A1C32}" type="slidenum">
              <a:rPr lang="en-US" sz="4000">
                <a:solidFill>
                  <a:srgbClr val="FFFFFF"/>
                </a:solidFill>
              </a:rPr>
              <a:pPr>
                <a:spcAft>
                  <a:spcPts val="1200"/>
                </a:spcAft>
              </a:pPr>
              <a:t>9</a:t>
            </a:fld>
            <a:endParaRPr lang="en-US" sz="4000">
              <a:solidFill>
                <a:srgbClr val="FFFFFF"/>
              </a:solidFill>
            </a:endParaRPr>
          </a:p>
        </p:txBody>
      </p:sp>
      <p:sp>
        <p:nvSpPr>
          <p:cNvPr id="5" name="Slide Number Placeholder 1">
            <a:extLst>
              <a:ext uri="{FF2B5EF4-FFF2-40B4-BE49-F238E27FC236}">
                <a16:creationId xmlns:a16="http://schemas.microsoft.com/office/drawing/2014/main" id="{98849620-E384-1FF4-29E4-6094C2C4C4C5}"/>
              </a:ext>
            </a:extLst>
          </p:cNvPr>
          <p:cNvSpPr txBox="1">
            <a:spLocks/>
          </p:cNvSpPr>
          <p:nvPr/>
        </p:nvSpPr>
        <p:spPr>
          <a:xfrm>
            <a:off x="20623561" y="12234926"/>
            <a:ext cx="1102334" cy="759822"/>
          </a:xfrm>
          <a:prstGeom prst="rect">
            <a:avLst/>
          </a:prstGeom>
          <a:ln w="12700">
            <a:miter lim="400000"/>
          </a:ln>
        </p:spPr>
        <p:txBody>
          <a:bodyPr lIns="71437" tIns="71437" rIns="71437" bIns="714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1531"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chemeClr val="accent1">
                    <a:hueOff val="48339"/>
                    <a:lumOff val="-12879"/>
                  </a:schemeClr>
                </a:solidFill>
                <a:effectLst/>
                <a:uFillTx/>
                <a:latin typeface="+mn-lt"/>
                <a:ea typeface="+mn-ea"/>
                <a:cs typeface="+mn-cs"/>
                <a:sym typeface="Lota Grotesque Bold"/>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a:lstStyle>
          <a:p>
            <a:fld id="{330EA680-D336-4FF7-8B7A-9848BB0A1C32}" type="slidenum">
              <a:rPr lang="en-US" sz="4000"/>
              <a:pPr/>
              <a:t>9</a:t>
            </a:fld>
            <a:endParaRPr lang="en-US" sz="4000"/>
          </a:p>
        </p:txBody>
      </p:sp>
      <p:graphicFrame>
        <p:nvGraphicFramePr>
          <p:cNvPr id="6" name="Table 5">
            <a:extLst>
              <a:ext uri="{FF2B5EF4-FFF2-40B4-BE49-F238E27FC236}">
                <a16:creationId xmlns:a16="http://schemas.microsoft.com/office/drawing/2014/main" id="{2A1A0200-EAD8-9494-F898-DC9EF506233C}"/>
              </a:ext>
            </a:extLst>
          </p:cNvPr>
          <p:cNvGraphicFramePr>
            <a:graphicFrameLocks noGrp="1"/>
          </p:cNvGraphicFramePr>
          <p:nvPr>
            <p:extLst>
              <p:ext uri="{D42A27DB-BD31-4B8C-83A1-F6EECF244321}">
                <p14:modId xmlns:p14="http://schemas.microsoft.com/office/powerpoint/2010/main" val="3911188733"/>
              </p:ext>
            </p:extLst>
          </p:nvPr>
        </p:nvGraphicFramePr>
        <p:xfrm>
          <a:off x="2812288" y="4036228"/>
          <a:ext cx="18759424" cy="5949018"/>
        </p:xfrm>
        <a:graphic>
          <a:graphicData uri="http://schemas.openxmlformats.org/drawingml/2006/table">
            <a:tbl>
              <a:tblPr firstRow="1" bandRow="1">
                <a:tableStyleId>{6E25E649-3F16-4E02-A733-19D2CDBF48F0}</a:tableStyleId>
              </a:tblPr>
              <a:tblGrid>
                <a:gridCol w="9379712">
                  <a:extLst>
                    <a:ext uri="{9D8B030D-6E8A-4147-A177-3AD203B41FA5}">
                      <a16:colId xmlns:a16="http://schemas.microsoft.com/office/drawing/2014/main" val="1616126565"/>
                    </a:ext>
                  </a:extLst>
                </a:gridCol>
                <a:gridCol w="9379712">
                  <a:extLst>
                    <a:ext uri="{9D8B030D-6E8A-4147-A177-3AD203B41FA5}">
                      <a16:colId xmlns:a16="http://schemas.microsoft.com/office/drawing/2014/main" val="2836429109"/>
                    </a:ext>
                  </a:extLst>
                </a:gridCol>
              </a:tblGrid>
              <a:tr h="991503">
                <a:tc>
                  <a:txBody>
                    <a:bodyPr/>
                    <a:lstStyle/>
                    <a:p>
                      <a:pPr algn="ctr"/>
                      <a:r>
                        <a:rPr lang="en-US" sz="5400" dirty="0"/>
                        <a:t>Neutron classifications</a:t>
                      </a:r>
                    </a:p>
                  </a:txBody>
                  <a:tcPr>
                    <a:solidFill>
                      <a:srgbClr val="0076BD"/>
                    </a:solidFill>
                  </a:tcPr>
                </a:tc>
                <a:tc>
                  <a:txBody>
                    <a:bodyPr/>
                    <a:lstStyle/>
                    <a:p>
                      <a:pPr algn="ctr"/>
                      <a:r>
                        <a:rPr lang="en-US" sz="5400" dirty="0"/>
                        <a:t>Energy</a:t>
                      </a:r>
                    </a:p>
                  </a:txBody>
                  <a:tcPr>
                    <a:solidFill>
                      <a:srgbClr val="0076BD"/>
                    </a:solidFill>
                  </a:tcPr>
                </a:tc>
                <a:extLst>
                  <a:ext uri="{0D108BD9-81ED-4DB2-BD59-A6C34878D82A}">
                    <a16:rowId xmlns:a16="http://schemas.microsoft.com/office/drawing/2014/main" val="554052777"/>
                  </a:ext>
                </a:extLst>
              </a:tr>
              <a:tr h="991503">
                <a:tc>
                  <a:txBody>
                    <a:bodyPr/>
                    <a:lstStyle/>
                    <a:p>
                      <a:pPr algn="ctr"/>
                      <a:r>
                        <a:rPr lang="en-US" sz="5400" dirty="0"/>
                        <a:t>Cold energies</a:t>
                      </a:r>
                    </a:p>
                  </a:txBody>
                  <a:tcPr/>
                </a:tc>
                <a:tc>
                  <a:txBody>
                    <a:bodyPr/>
                    <a:lstStyle/>
                    <a:p>
                      <a:pPr algn="ctr"/>
                      <a:r>
                        <a:rPr lang="en-US" sz="5400" dirty="0"/>
                        <a:t>&lt; 0.01 eV</a:t>
                      </a:r>
                    </a:p>
                  </a:txBody>
                  <a:tcPr/>
                </a:tc>
                <a:extLst>
                  <a:ext uri="{0D108BD9-81ED-4DB2-BD59-A6C34878D82A}">
                    <a16:rowId xmlns:a16="http://schemas.microsoft.com/office/drawing/2014/main" val="2109431419"/>
                  </a:ext>
                </a:extLst>
              </a:tr>
              <a:tr h="991503">
                <a:tc>
                  <a:txBody>
                    <a:bodyPr/>
                    <a:lstStyle/>
                    <a:p>
                      <a:pPr algn="ctr"/>
                      <a:r>
                        <a:rPr lang="en-US" sz="5400" dirty="0"/>
                        <a:t>Thermal</a:t>
                      </a:r>
                    </a:p>
                  </a:txBody>
                  <a:tcPr/>
                </a:tc>
                <a:tc>
                  <a:txBody>
                    <a:bodyPr/>
                    <a:lstStyle/>
                    <a:p>
                      <a:pPr algn="ctr"/>
                      <a:r>
                        <a:rPr lang="en-US" sz="5400" dirty="0"/>
                        <a:t>0.01 eV – 0.3 eV</a:t>
                      </a:r>
                    </a:p>
                  </a:txBody>
                  <a:tcPr/>
                </a:tc>
                <a:extLst>
                  <a:ext uri="{0D108BD9-81ED-4DB2-BD59-A6C34878D82A}">
                    <a16:rowId xmlns:a16="http://schemas.microsoft.com/office/drawing/2014/main" val="3883989521"/>
                  </a:ext>
                </a:extLst>
              </a:tr>
              <a:tr h="991503">
                <a:tc>
                  <a:txBody>
                    <a:bodyPr/>
                    <a:lstStyle/>
                    <a:p>
                      <a:pPr algn="ctr"/>
                      <a:r>
                        <a:rPr lang="en-US" sz="5400" dirty="0"/>
                        <a:t>Epithermal</a:t>
                      </a:r>
                    </a:p>
                  </a:txBody>
                  <a:tcPr/>
                </a:tc>
                <a:tc>
                  <a:txBody>
                    <a:bodyPr/>
                    <a:lstStyle/>
                    <a:p>
                      <a:pPr algn="ctr"/>
                      <a:r>
                        <a:rPr lang="en-US" sz="5400" dirty="0"/>
                        <a:t>0.3 eV-10 keV</a:t>
                      </a:r>
                    </a:p>
                  </a:txBody>
                  <a:tcPr/>
                </a:tc>
                <a:extLst>
                  <a:ext uri="{0D108BD9-81ED-4DB2-BD59-A6C34878D82A}">
                    <a16:rowId xmlns:a16="http://schemas.microsoft.com/office/drawing/2014/main" val="1244492288"/>
                  </a:ext>
                </a:extLst>
              </a:tr>
              <a:tr h="991503">
                <a:tc>
                  <a:txBody>
                    <a:bodyPr/>
                    <a:lstStyle/>
                    <a:p>
                      <a:pPr algn="ctr"/>
                      <a:r>
                        <a:rPr lang="en-US" sz="5400" dirty="0"/>
                        <a:t>Fast</a:t>
                      </a:r>
                    </a:p>
                  </a:txBody>
                  <a:tcPr/>
                </a:tc>
                <a:tc>
                  <a:txBody>
                    <a:bodyPr/>
                    <a:lstStyle/>
                    <a:p>
                      <a:pPr algn="ctr"/>
                      <a:r>
                        <a:rPr lang="en-US" sz="5400" dirty="0"/>
                        <a:t>10 keV-20 MeV</a:t>
                      </a:r>
                    </a:p>
                  </a:txBody>
                  <a:tcPr/>
                </a:tc>
                <a:extLst>
                  <a:ext uri="{0D108BD9-81ED-4DB2-BD59-A6C34878D82A}">
                    <a16:rowId xmlns:a16="http://schemas.microsoft.com/office/drawing/2014/main" val="3273755612"/>
                  </a:ext>
                </a:extLst>
              </a:tr>
              <a:tr h="991503">
                <a:tc>
                  <a:txBody>
                    <a:bodyPr/>
                    <a:lstStyle/>
                    <a:p>
                      <a:pPr algn="ctr"/>
                      <a:r>
                        <a:rPr lang="en-US" sz="5400" dirty="0"/>
                        <a:t>Relativistic</a:t>
                      </a:r>
                    </a:p>
                  </a:txBody>
                  <a:tcPr/>
                </a:tc>
                <a:tc>
                  <a:txBody>
                    <a:bodyPr/>
                    <a:lstStyle/>
                    <a:p>
                      <a:pPr algn="ctr"/>
                      <a:r>
                        <a:rPr lang="en-US" sz="5400" dirty="0"/>
                        <a:t>&gt; 20MeV</a:t>
                      </a:r>
                    </a:p>
                  </a:txBody>
                  <a:tcPr/>
                </a:tc>
                <a:extLst>
                  <a:ext uri="{0D108BD9-81ED-4DB2-BD59-A6C34878D82A}">
                    <a16:rowId xmlns:a16="http://schemas.microsoft.com/office/drawing/2014/main" val="3267451905"/>
                  </a:ext>
                </a:extLst>
              </a:tr>
            </a:tbl>
          </a:graphicData>
        </a:graphic>
      </p:graphicFrame>
      <p:sp>
        <p:nvSpPr>
          <p:cNvPr id="7" name="Title 1">
            <a:extLst>
              <a:ext uri="{FF2B5EF4-FFF2-40B4-BE49-F238E27FC236}">
                <a16:creationId xmlns:a16="http://schemas.microsoft.com/office/drawing/2014/main" id="{6B32E5E7-7B3F-2840-9966-519C5CA59336}"/>
              </a:ext>
            </a:extLst>
          </p:cNvPr>
          <p:cNvSpPr txBox="1">
            <a:spLocks/>
          </p:cNvSpPr>
          <p:nvPr/>
        </p:nvSpPr>
        <p:spPr>
          <a:xfrm>
            <a:off x="6582025" y="174616"/>
            <a:ext cx="10155818" cy="1818420"/>
          </a:xfrm>
          <a:prstGeom prst="rect">
            <a:avLst/>
          </a:prstGeom>
        </p:spPr>
        <p:txBody>
          <a:bodyPr lIns="182880" tIns="91440" rIns="182880" bIns="9144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dirty="0">
                <a:solidFill>
                  <a:srgbClr val="0076BD"/>
                </a:solidFill>
                <a:latin typeface="Aptos Display"/>
              </a:rPr>
              <a:t>Neutron classifications</a:t>
            </a:r>
          </a:p>
        </p:txBody>
      </p:sp>
      <p:sp>
        <p:nvSpPr>
          <p:cNvPr id="9" name="Rectangle 8">
            <a:extLst>
              <a:ext uri="{FF2B5EF4-FFF2-40B4-BE49-F238E27FC236}">
                <a16:creationId xmlns:a16="http://schemas.microsoft.com/office/drawing/2014/main" id="{9B369324-7FE6-646D-4606-EC8BCE753A49}"/>
              </a:ext>
            </a:extLst>
          </p:cNvPr>
          <p:cNvSpPr/>
          <p:nvPr/>
        </p:nvSpPr>
        <p:spPr>
          <a:xfrm>
            <a:off x="5230368" y="7933943"/>
            <a:ext cx="14612112" cy="1024128"/>
          </a:xfrm>
          <a:prstGeom prst="rect">
            <a:avLst/>
          </a:prstGeom>
          <a:noFill/>
          <a:ln w="76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42359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BDD8E597055542BDC0FD5DE9F82D6C" ma:contentTypeVersion="10" ma:contentTypeDescription="Create a new document." ma:contentTypeScope="" ma:versionID="983432387d6ca9553d99cbd0c02474fb">
  <xsd:schema xmlns:xsd="http://www.w3.org/2001/XMLSchema" xmlns:xs="http://www.w3.org/2001/XMLSchema" xmlns:p="http://schemas.microsoft.com/office/2006/metadata/properties" xmlns:ns3="032b12c2-da02-432f-ac44-faf4d5e05fc2" targetNamespace="http://schemas.microsoft.com/office/2006/metadata/properties" ma:root="true" ma:fieldsID="de71f3eff783b9233565f29950f75daf" ns3:_="">
    <xsd:import namespace="032b12c2-da02-432f-ac44-faf4d5e05fc2"/>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element ref="ns3:MediaServiceSystemTag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2b12c2-da02-432f-ac44-faf4d5e05fc2"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32b12c2-da02-432f-ac44-faf4d5e05fc2" xsi:nil="true"/>
  </documentManagement>
</p:properties>
</file>

<file path=customXml/itemProps1.xml><?xml version="1.0" encoding="utf-8"?>
<ds:datastoreItem xmlns:ds="http://schemas.openxmlformats.org/officeDocument/2006/customXml" ds:itemID="{E40B8509-1225-4D0B-B6D0-133B4B4DE7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2b12c2-da02-432f-ac44-faf4d5e05f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EE621C-3F89-4FDE-9FB2-306DE3E89546}">
  <ds:schemaRefs>
    <ds:schemaRef ds:uri="http://schemas.microsoft.com/sharepoint/v3/contenttype/forms"/>
  </ds:schemaRefs>
</ds:datastoreItem>
</file>

<file path=customXml/itemProps3.xml><?xml version="1.0" encoding="utf-8"?>
<ds:datastoreItem xmlns:ds="http://schemas.openxmlformats.org/officeDocument/2006/customXml" ds:itemID="{FB6EE20B-2627-438B-AC52-C1D87CEF4480}">
  <ds:schemaRefs>
    <ds:schemaRef ds:uri="http://schemas.microsoft.com/office/2006/documentManagement/types"/>
    <ds:schemaRef ds:uri="http://schemas.microsoft.com/office/2006/metadata/properties"/>
    <ds:schemaRef ds:uri="http://purl.org/dc/terms/"/>
    <ds:schemaRef ds:uri="http://schemas.microsoft.com/office/infopath/2007/PartnerControls"/>
    <ds:schemaRef ds:uri="http://purl.org/dc/dcmitype/"/>
    <ds:schemaRef ds:uri="http://schemas.openxmlformats.org/package/2006/metadata/core-properties"/>
    <ds:schemaRef ds:uri="032b12c2-da02-432f-ac44-faf4d5e05fc2"/>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157</TotalTime>
  <Words>1824</Words>
  <Application>Microsoft Office PowerPoint</Application>
  <PresentationFormat>Custom</PresentationFormat>
  <Paragraphs>415</Paragraphs>
  <Slides>57</Slides>
  <Notes>31</Notes>
  <HiddenSlides>23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Aptos</vt:lpstr>
      <vt:lpstr>Aptos Display</vt:lpstr>
      <vt:lpstr>Arial</vt:lpstr>
      <vt:lpstr>Calibri</vt:lpstr>
      <vt:lpstr>Helvetica Neue</vt:lpstr>
      <vt:lpstr>Helvetica Neue Medium</vt:lpstr>
      <vt:lpstr>Lota Grotesque Bold</vt:lpstr>
      <vt:lpstr>Muli Regular</vt:lpstr>
      <vt:lpstr>Times New Roman</vt:lpstr>
      <vt:lpstr>Wingdings</vt:lpstr>
      <vt:lpstr>White</vt:lpstr>
      <vt:lpstr> SNOLAB Ambient Fast Neutron studies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Arktis S670e Detector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the signals are detected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PowerPoint Presentation</vt:lpstr>
      <vt:lpstr>PowerPoint Presentation</vt:lpstr>
      <vt:lpstr>PowerPoint Presentation</vt:lpstr>
      <vt:lpstr>PowerPoint Presentation</vt:lpstr>
      <vt:lpstr>HOW THE SIGNALS ARE DETECTED</vt:lpstr>
      <vt:lpstr>PowerPoint Presentation</vt:lpstr>
      <vt:lpstr>PowerPoint Presentation</vt:lpstr>
      <vt:lpstr>GEANT4 SIMULATIONS OF DETECTOR: alpha and neutrons</vt:lpstr>
      <vt:lpstr>PowerPoint Presentation</vt:lpstr>
      <vt:lpstr>PowerPoint Presentation</vt:lpstr>
      <vt:lpstr>PowerPoint Presentation</vt:lpstr>
      <vt:lpstr>PowerPoint Presentation</vt:lpstr>
      <vt:lpstr>Cryogenic Underground TEst facility</vt:lpstr>
      <vt:lpstr>PowerPoint Presentation</vt:lpstr>
      <vt:lpstr>PowerPoint Presentation</vt:lpstr>
      <vt:lpstr>PowerPoint Presentation</vt:lpstr>
      <vt:lpstr>PowerPoint Presentation</vt:lpstr>
      <vt:lpstr>PowerPoint Presentation</vt:lpstr>
      <vt:lpstr>PowerPoint Presentation</vt:lpstr>
      <vt:lpstr>New Theoretical Fast Neutron Spectrum from SOURCES4C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kchaudhary</dc:creator>
  <cp:lastModifiedBy>Brianna Binoy</cp:lastModifiedBy>
  <cp:revision>3</cp:revision>
  <dcterms:modified xsi:type="dcterms:W3CDTF">2026-04-17T05:04:25Z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0x01010012BDD8E597055542BDC0FD5DE9F82D6C</vt:lpwstr>
  </property>
</Properties>
</file>