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1_E6938BC0.xml" ContentType="application/vnd.ms-powerpoint.comments+xml"/>
  <Override PartName="/ppt/notesSlides/notesSlide3.xml" ContentType="application/vnd.openxmlformats-officedocument.presentationml.notesSlide+xml"/>
  <Override PartName="/ppt/comments/modernComment_102_847E73E3.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06_8E7FB781.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notesSlides/notesSlide15.xml" ContentType="application/vnd.openxmlformats-officedocument.presentationml.notesSlide+xml"/>
  <Override PartName="/ppt/ink/ink23.xml" ContentType="application/inkml+xml"/>
  <Override PartName="/ppt/ink/ink24.xml" ContentType="application/inkml+xml"/>
  <Override PartName="/ppt/notesSlides/notesSlide16.xml" ContentType="application/vnd.openxmlformats-officedocument.presentationml.notesSlide+xml"/>
  <Override PartName="/ppt/ink/ink25.xml" ContentType="application/inkml+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10E_6B6F5008.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Lst>
  <p:notesMasterIdLst>
    <p:notesMasterId r:id="rId37"/>
  </p:notesMasterIdLst>
  <p:sldIdLst>
    <p:sldId id="256" r:id="rId2"/>
    <p:sldId id="257" r:id="rId3"/>
    <p:sldId id="258" r:id="rId4"/>
    <p:sldId id="277" r:id="rId5"/>
    <p:sldId id="295" r:id="rId6"/>
    <p:sldId id="299" r:id="rId7"/>
    <p:sldId id="259" r:id="rId8"/>
    <p:sldId id="260" r:id="rId9"/>
    <p:sldId id="278" r:id="rId10"/>
    <p:sldId id="298" r:id="rId11"/>
    <p:sldId id="262" r:id="rId12"/>
    <p:sldId id="282" r:id="rId13"/>
    <p:sldId id="284" r:id="rId14"/>
    <p:sldId id="264" r:id="rId15"/>
    <p:sldId id="285" r:id="rId16"/>
    <p:sldId id="306" r:id="rId17"/>
    <p:sldId id="301" r:id="rId18"/>
    <p:sldId id="268" r:id="rId19"/>
    <p:sldId id="287" r:id="rId20"/>
    <p:sldId id="288" r:id="rId21"/>
    <p:sldId id="290" r:id="rId22"/>
    <p:sldId id="292" r:id="rId23"/>
    <p:sldId id="273" r:id="rId24"/>
    <p:sldId id="267" r:id="rId25"/>
    <p:sldId id="310" r:id="rId26"/>
    <p:sldId id="311" r:id="rId27"/>
    <p:sldId id="302" r:id="rId28"/>
    <p:sldId id="303" r:id="rId29"/>
    <p:sldId id="309" r:id="rId30"/>
    <p:sldId id="270" r:id="rId31"/>
    <p:sldId id="296" r:id="rId32"/>
    <p:sldId id="261" r:id="rId33"/>
    <p:sldId id="283" r:id="rId34"/>
    <p:sldId id="293" r:id="rId35"/>
    <p:sldId id="30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5F8A8F-01E9-DE2F-58FB-3A8B7BEEE3B3}" name="Lyssa Dale-Davies" initials="LD" userId="94af120a659dcf4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CED7B1-FA06-4509-A713-6326360BF8AE}" v="5" dt="2026-08-11T21:40:23.8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3447" autoAdjust="0"/>
  </p:normalViewPr>
  <p:slideViewPr>
    <p:cSldViewPr snapToGrid="0">
      <p:cViewPr>
        <p:scale>
          <a:sx n="66" d="100"/>
          <a:sy n="66" d="100"/>
        </p:scale>
        <p:origin x="544" y="-1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omments/modernComment_101_E6938BC0.xml><?xml version="1.0" encoding="utf-8"?>
<p188:cmLst xmlns:a="http://schemas.openxmlformats.org/drawingml/2006/main" xmlns:r="http://schemas.openxmlformats.org/officeDocument/2006/relationships" xmlns:p188="http://schemas.microsoft.com/office/powerpoint/2018/8/main">
  <p188:cm id="{864946F6-4742-475D-A318-D6BFD4074BC4}" authorId="{9D5F8A8F-01E9-DE2F-58FB-3A8B7BEEE3B3}" created="2026-08-04T21:05:38.544">
    <ac:txMkLst xmlns:ac="http://schemas.microsoft.com/office/drawing/2013/main/command">
      <pc:docMk xmlns:pc="http://schemas.microsoft.com/office/powerpoint/2013/main/command"/>
      <pc:sldMk xmlns:pc="http://schemas.microsoft.com/office/powerpoint/2013/main/command" cId="3868429248" sldId="257"/>
      <ac:spMk id="52" creationId="{09532C9F-D330-B461-5631-415C97CBAC88}"/>
      <ac:txMk cp="58">
        <ac:context len="59" hash="201772010"/>
      </ac:txMk>
    </ac:txMkLst>
    <p188:pos x="1992402" y="702440"/>
    <p188:txBody>
      <a:bodyPr/>
      <a:lstStyle/>
      <a:p>
        <a:r>
          <a:rPr lang="en-CA"/>
          <a:t>Ptofamps is recorded, I should be careful about this</a:t>
        </a:r>
      </a:p>
    </p188:txBody>
  </p188:cm>
  <p188:cm id="{C8672825-5F0E-4BAD-8B50-9E20D991CD69}" authorId="{9D5F8A8F-01E9-DE2F-58FB-3A8B7BEEE3B3}" created="2026-08-04T21:08:35.226">
    <ac:deMkLst xmlns:ac="http://schemas.microsoft.com/office/drawing/2013/main/command">
      <pc:docMk xmlns:pc="http://schemas.microsoft.com/office/powerpoint/2013/main/command"/>
      <pc:sldMk xmlns:pc="http://schemas.microsoft.com/office/powerpoint/2013/main/command" cId="3868429248" sldId="257"/>
      <ac:spMk id="44" creationId="{6D0D5C5F-09E5-7C0F-E189-4FB709938857}"/>
    </ac:deMkLst>
    <p188:txBody>
      <a:bodyPr/>
      <a:lstStyle/>
      <a:p>
        <a:r>
          <a:rPr lang="en-CA"/>
          <a:t>I could take this out, I just want to make the point that ml techniques take this complex data (that looks a bit messy) and produces something ‘neat’ and useful</a:t>
        </a:r>
      </a:p>
    </p188:txBody>
  </p188:cm>
  <p188:cm id="{687C4F13-AA49-45D6-A9E7-3ADE232328C5}" authorId="{9D5F8A8F-01E9-DE2F-58FB-3A8B7BEEE3B3}" created="2026-08-06T18:57:55.520">
    <ac:txMkLst xmlns:ac="http://schemas.microsoft.com/office/drawing/2013/main/command">
      <pc:docMk xmlns:pc="http://schemas.microsoft.com/office/powerpoint/2013/main/command"/>
      <pc:sldMk xmlns:pc="http://schemas.microsoft.com/office/powerpoint/2013/main/command" cId="3868429248" sldId="257"/>
      <ac:spMk id="11" creationId="{AB6F2055-D93A-B9E7-991F-C221E6463FC9}"/>
      <ac:txMk cp="0" len="17">
        <ac:context len="116" hash="2216163977"/>
      </ac:txMk>
    </ac:txMkLst>
    <p188:pos x="3118585" y="269507"/>
    <p188:txBody>
      <a:bodyPr/>
      <a:lstStyle/>
      <a:p>
        <a:r>
          <a:rPr lang="en-CA"/>
          <a:t>Fix the words here</a:t>
        </a:r>
      </a:p>
    </p188:txBody>
  </p188:cm>
</p188:cmLst>
</file>

<file path=ppt/comments/modernComment_102_847E73E3.xml><?xml version="1.0" encoding="utf-8"?>
<p188:cmLst xmlns:a="http://schemas.openxmlformats.org/drawingml/2006/main" xmlns:r="http://schemas.openxmlformats.org/officeDocument/2006/relationships" xmlns:p188="http://schemas.microsoft.com/office/powerpoint/2018/8/main">
  <p188:cm id="{1230D5FE-CC6E-4DEE-8A06-5F0F1ED3F744}" authorId="{9D5F8A8F-01E9-DE2F-58FB-3A8B7BEEE3B3}" status="resolved" created="2026-08-04T21:34:04.971" complete="100000">
    <ac:txMkLst xmlns:ac="http://schemas.microsoft.com/office/drawing/2013/main/command">
      <pc:docMk xmlns:pc="http://schemas.microsoft.com/office/powerpoint/2013/main/command"/>
      <pc:sldMk xmlns:pc="http://schemas.microsoft.com/office/powerpoint/2013/main/command" cId="2222879715" sldId="258"/>
      <ac:spMk id="3" creationId="{907C555B-C533-6D44-F497-F748848BCD94}"/>
      <ac:txMk cp="102" len="19">
        <ac:context len="452" hash="3859232601"/>
      </ac:txMk>
    </ac:txMkLst>
    <p188:txBody>
      <a:bodyPr/>
      <a:lstStyle/>
      <a:p>
        <a:r>
          <a:rPr lang="en-CA"/>
          <a:t>Need an example? I was thinking either something medical or something more gen ai adjacent. </a:t>
        </a:r>
      </a:p>
    </p188:txBody>
    <p188:extLst>
      <p:ext xmlns:p="http://schemas.openxmlformats.org/presentationml/2006/main" uri="{57CB4572-C831-44C2-8A1C-0ADB6CCDFE69}">
        <p223:reactions xmlns:p223="http://schemas.microsoft.com/office/powerpoint/2022/03/main">
          <p223:rxn type="👍">
            <p223:instance time="2026-08-07T16:27:43.697" authorId="{9D5F8A8F-01E9-DE2F-58FB-3A8B7BEEE3B3}"/>
          </p223:rxn>
        </p223:reactions>
      </p:ext>
    </p188:extLst>
  </p188:cm>
  <p188:cm id="{AA1F7A49-1F18-4E9D-A62C-A9EF53BDE0CF}" authorId="{9D5F8A8F-01E9-DE2F-58FB-3A8B7BEEE3B3}" created="2026-08-04T21:35:40.143">
    <ac:txMkLst xmlns:ac="http://schemas.microsoft.com/office/drawing/2013/main/command">
      <pc:docMk xmlns:pc="http://schemas.microsoft.com/office/powerpoint/2013/main/command"/>
      <pc:sldMk xmlns:pc="http://schemas.microsoft.com/office/powerpoint/2013/main/command" cId="2222879715" sldId="258"/>
      <ac:spMk id="3" creationId="{907C555B-C533-6D44-F497-F748848BCD94}"/>
      <ac:txMk cp="459">
        <ac:context len="460" hash="786982432"/>
      </ac:txMk>
    </ac:txMkLst>
    <p188:txBody>
      <a:bodyPr/>
      <a:lstStyle/>
      <a:p>
        <a:r>
          <a:rPr lang="en-CA"/>
          <a:t>Unsure if it’s just ensemble models. Something to check</a:t>
        </a:r>
      </a:p>
    </p188:txBody>
    <p188:extLst>
      <p:ext xmlns:p="http://schemas.openxmlformats.org/presentationml/2006/main" uri="{57CB4572-C831-44C2-8A1C-0ADB6CCDFE69}">
        <p223:reactions xmlns:p223="http://schemas.microsoft.com/office/powerpoint/2022/03/main">
          <p223:rxn type="👍">
            <p223:instance time="2026-08-07T16:27:50.389" authorId="{9D5F8A8F-01E9-DE2F-58FB-3A8B7BEEE3B3}"/>
          </p223:rxn>
        </p223:reactions>
      </p:ext>
    </p188:extLst>
  </p188:cm>
  <p188:cm id="{3AE1CB85-C7EF-4463-BE00-FEA0EBE9E272}" authorId="{9D5F8A8F-01E9-DE2F-58FB-3A8B7BEEE3B3}" created="2026-08-04T22:02:50">
    <ac:txMkLst xmlns:ac="http://schemas.microsoft.com/office/drawing/2013/main/command">
      <pc:docMk xmlns:pc="http://schemas.microsoft.com/office/powerpoint/2013/main/command"/>
      <pc:sldMk xmlns:pc="http://schemas.microsoft.com/office/powerpoint/2013/main/command" cId="2222879715" sldId="258"/>
      <ac:spMk id="3" creationId="{907C555B-C533-6D44-F497-F748848BCD94}"/>
      <ac:txMk cp="410" len="41">
        <ac:context len="452" hash="3859232601"/>
      </ac:txMk>
    </ac:txMkLst>
    <p188:txBody>
      <a:bodyPr/>
      <a:lstStyle/>
      <a:p>
        <a:r>
          <a:rPr lang="en-CA"/>
          <a:t>A bit corny</a:t>
        </a:r>
      </a:p>
    </p188:txBody>
    <p188:extLst>
      <p:ext xmlns:p="http://schemas.openxmlformats.org/presentationml/2006/main" uri="{57CB4572-C831-44C2-8A1C-0ADB6CCDFE69}">
        <p223:reactions xmlns:p223="http://schemas.microsoft.com/office/powerpoint/2022/03/main">
          <p223:rxn type="👍">
            <p223:instance time="2026-08-07T16:27:53.420" authorId="{9D5F8A8F-01E9-DE2F-58FB-3A8B7BEEE3B3}"/>
          </p223:rxn>
        </p223:reactions>
      </p:ext>
    </p188:extLst>
  </p188:cm>
</p188:cmLst>
</file>

<file path=ppt/comments/modernComment_106_8E7FB781.xml><?xml version="1.0" encoding="utf-8"?>
<p188:cmLst xmlns:a="http://schemas.openxmlformats.org/drawingml/2006/main" xmlns:r="http://schemas.openxmlformats.org/officeDocument/2006/relationships" xmlns:p188="http://schemas.microsoft.com/office/powerpoint/2018/8/main">
  <p188:cm id="{C7357B9A-D2D0-4EDC-9078-2B64C328F4E5}" authorId="{9D5F8A8F-01E9-DE2F-58FB-3A8B7BEEE3B3}" created="2026-08-06T01:47:07.123">
    <ac:deMkLst xmlns:ac="http://schemas.microsoft.com/office/drawing/2013/main/command">
      <pc:docMk xmlns:pc="http://schemas.microsoft.com/office/powerpoint/2013/main/command"/>
      <pc:sldMk xmlns:pc="http://schemas.microsoft.com/office/powerpoint/2013/main/command" cId="2390734721" sldId="262"/>
      <ac:picMk id="12" creationId="{B02A4916-46F5-D5BC-71DC-2571B00A381E}"/>
    </ac:deMkLst>
    <p188:txBody>
      <a:bodyPr/>
      <a:lstStyle/>
      <a:p>
        <a:r>
          <a:rPr lang="en-CA"/>
          <a:t>Add title to this guy</a:t>
        </a:r>
      </a:p>
    </p188:txBody>
  </p188:cm>
</p188:cmLst>
</file>

<file path=ppt/comments/modernComment_10E_6B6F5008.xml><?xml version="1.0" encoding="utf-8"?>
<p188:cmLst xmlns:a="http://schemas.openxmlformats.org/drawingml/2006/main" xmlns:r="http://schemas.openxmlformats.org/officeDocument/2006/relationships" xmlns:p188="http://schemas.microsoft.com/office/powerpoint/2018/8/main">
  <p188:cm id="{7D9F8F41-3CC3-4D31-B9BB-5C554BF6CFA8}" authorId="{9D5F8A8F-01E9-DE2F-58FB-3A8B7BEEE3B3}" created="2026-08-07T19:16:37.456">
    <ac:txMkLst xmlns:ac="http://schemas.microsoft.com/office/drawing/2013/main/command">
      <pc:docMk xmlns:pc="http://schemas.microsoft.com/office/powerpoint/2013/main/command"/>
      <pc:sldMk xmlns:pc="http://schemas.microsoft.com/office/powerpoint/2013/main/command" cId="1802457096" sldId="270"/>
      <ac:spMk id="6" creationId="{B9A5CB24-7801-A51C-FF40-76541C9901F7}"/>
      <ac:txMk cp="0" len="86">
        <ac:context len="88" hash="1943688294"/>
      </ac:txMk>
    </ac:txMkLst>
    <p188:pos x="3794251" y="343019"/>
    <p188:txBody>
      <a:bodyPr/>
      <a:lstStyle/>
      <a:p>
        <a:r>
          <a:rPr lang="en-CA"/>
          <a:t>Too wordy?</a:t>
        </a:r>
      </a:p>
    </p188:txBody>
  </p188:cm>
</p188: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5T01:45:16.313"/>
    </inkml:context>
    <inkml:brush xml:id="br0">
      <inkml:brushProperty name="width" value="0.035" units="cm"/>
      <inkml:brushProperty name="height" value="0.035" units="cm"/>
      <inkml:brushProperty name="color" value="#EEEEEE"/>
    </inkml:brush>
  </inkml:definitions>
  <inkml:trace contextRef="#ctx0" brushRef="#br0">1 0 24575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7T02:49:07.226"/>
    </inkml:context>
    <inkml:brush xml:id="br0">
      <inkml:brushProperty name="width" value="0.1" units="cm"/>
      <inkml:brushProperty name="height" value="0.1" units="cm"/>
      <inkml:brushProperty name="color" value="#FFFFFF"/>
    </inkml:brush>
  </inkml:definitions>
  <inkml:trace contextRef="#ctx0" brushRef="#br0">441 105 24549,'-440'0'0,"650"105"0,-420-210 0,420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7T02:49:10.263"/>
    </inkml:context>
    <inkml:brush xml:id="br0">
      <inkml:brushProperty name="width" value="0.1" units="cm"/>
      <inkml:brushProperty name="height" value="0.1" units="cm"/>
      <inkml:brushProperty name="color" value="#FFFFFF"/>
    </inkml:brush>
  </inkml:definitions>
  <inkml:trace contextRef="#ctx0" brushRef="#br0">0 47 24575,'178'8'0,"-115"-9"0,-16-1 0,49 5 0,-97-3 0,0 0 0,-1 0 0,1 0 0,0-1 0,0 1 0,0 0 0,-1-1 0,1 1 0,0-1 0,0 1 0,0-1 0,0 0 0,0 1 0,0-1 0,0 0 0,0 0 0,0 0 0,0 0 0,0 0 0,1 0 0,-2-1 0,2 2 0,0-1 0,0 1 0,0-1 0,0 1 0,0 0 0,0-1 0,0 1 0,0 0 0,0-1 0,0 1 0,0-1 0,0 1 0,0 0 0,0-1 0,0 1 0,0 0 0,0-1 0,0 1 0,1-1 0,-1 1 0,0 0 0,0 0 0,0-1 0,1 1 0,-1-1 0,16-6 0,24-2 0,-24 5 0,0 0 0,18-1 0,-25 4-1365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7T02:49:11.186"/>
    </inkml:context>
    <inkml:brush xml:id="br0">
      <inkml:brushProperty name="width" value="0.1" units="cm"/>
      <inkml:brushProperty name="height" value="0.1" units="cm"/>
      <inkml:brushProperty name="color" value="#FFFFFF"/>
    </inkml:brush>
  </inkml:definitions>
  <inkml:trace contextRef="#ctx0" brushRef="#br0">300 14 24575,'-102'-7'0,"-6"1"0,18 6-1365</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7T02:49:12.843"/>
    </inkml:context>
    <inkml:brush xml:id="br0">
      <inkml:brushProperty name="width" value="0.1" units="cm"/>
      <inkml:brushProperty name="height" value="0.1" units="cm"/>
      <inkml:brushProperty name="color" value="#FFFFFF"/>
    </inkml:brush>
  </inkml:definitions>
  <inkml:trace contextRef="#ctx0" brushRef="#br0">1 1 24575,'357'38'0,"3"-26"0,-260-10 0,150 7 0,-26-9 0,169-4 0,-199 13 0,-145-6 0,83-2 0,-115-3-455,-1-1 0,20-7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7T02:49:15.418"/>
    </inkml:context>
    <inkml:brush xml:id="br0">
      <inkml:brushProperty name="width" value="0.1" units="cm"/>
      <inkml:brushProperty name="height" value="0.1" units="cm"/>
      <inkml:brushProperty name="color" value="#FFFFFF"/>
    </inkml:brush>
  </inkml:definitions>
  <inkml:trace contextRef="#ctx0" brushRef="#br0">1226 72 24575,'-4'-4'0,"0"1"0,0-1 0,-1 1 0,1 0 0,-1 1 0,0-1 0,0 1 0,0 0 0,0 0 0,0 0 0,0 1 0,-7-1 0,-7-1 0,1 2 0,-24 0 0,25 2 0,0-1 0,-29-5 0,27 2 0,0 1 0,-28 1 0,10 0 0,-122-12 0,-17 8 0,-66 0 0,154 6 0,4 8 0,-44-5-1365</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7T02:49:31.729"/>
    </inkml:context>
    <inkml:brush xml:id="br0">
      <inkml:brushProperty name="width" value="0.1" units="cm"/>
      <inkml:brushProperty name="height" value="0.1" units="cm"/>
      <inkml:brushProperty name="color" value="#FFFFFF"/>
    </inkml:brush>
  </inkml:definitions>
  <inkml:trace contextRef="#ctx0" brushRef="#br0">468 6 24575,'-84'-3'0,"44"0"0,-57 5 0,-9 14 0,86-13-23,-1-1 0,0-1-1,-27-1 1,17 0-1249</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7T02:49:37.124"/>
    </inkml:context>
    <inkml:brush xml:id="br0">
      <inkml:brushProperty name="width" value="0.1" units="cm"/>
      <inkml:brushProperty name="height" value="0.1" units="cm"/>
      <inkml:brushProperty name="color" value="#FFFFFF"/>
    </inkml:brush>
  </inkml:definitions>
  <inkml:trace contextRef="#ctx0" brushRef="#br0">1 0 24346,'1169'0'0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7T02:49:44.004"/>
    </inkml:context>
    <inkml:brush xml:id="br0">
      <inkml:brushProperty name="width" value="0.1" units="cm"/>
      <inkml:brushProperty name="height" value="0.1" units="cm"/>
      <inkml:brushProperty name="color" value="#FFFFFF"/>
    </inkml:brush>
  </inkml:definitions>
  <inkml:trace contextRef="#ctx0" brushRef="#br0">0 0 24506,'1981'0'0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6T17:11:42.979"/>
    </inkml:context>
    <inkml:brush xml:id="br0">
      <inkml:brushProperty name="width" value="0.1" units="cm"/>
      <inkml:brushProperty name="height" value="0.1" units="cm"/>
      <inkml:brushProperty name="color" value="#F2F2F2"/>
    </inkml:brush>
  </inkml:definitions>
  <inkml:trace contextRef="#ctx0" brushRef="#br0">0 0 24575</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6T17:11:44.013"/>
    </inkml:context>
    <inkml:brush xml:id="br0">
      <inkml:brushProperty name="width" value="0.1" units="cm"/>
      <inkml:brushProperty name="height" value="0.1" units="cm"/>
      <inkml:brushProperty name="color" value="#F2F2F2"/>
    </inkml:brush>
  </inkml:definitions>
  <inkml:trace contextRef="#ctx0" brushRef="#br0">0 0 24575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7T02:48:36.163"/>
    </inkml:context>
    <inkml:brush xml:id="br0">
      <inkml:brushProperty name="width" value="0.1" units="cm"/>
      <inkml:brushProperty name="height" value="0.1" units="cm"/>
      <inkml:brushProperty name="color" value="#FFFFFF"/>
    </inkml:brush>
  </inkml:definitions>
  <inkml:trace contextRef="#ctx0" brushRef="#br0">304 529 24575,'-23'-49'0,"3"-2"0,-20-79 0,38 116 0,0 0 0,2 0 0,-1 0 0,5-27 0,-4 37 0,3-16 0,-2 17 0,0 0 0,-1 0 0,1 1 0,-1-1 0,0 0 0,0 0 0,0 0 0,0 1 0,0-1 0,-1 0 0,1 0 0,-2-4 0,0 2 0,0 1 0,0-1 0,-1 1 0,1 0 0,-1 0 0,0 0 0,0 0 0,0 0 0,-1 1 0,1-1 0,-1 1 0,0 0 0,0 0 0,0 0 0,0 1 0,-6-3 0,1 0 0,-1-2 0,-26-14 0,34 20 0,1 1 0,-1-1 0,1 1 0,-1-1 0,1 1 0,-1 0 0,0-1 0,1 1 0,-1 0 0,0 0 0,1 0 0,-1 0 0,0 1 0,1-1 0,-1 0 0,1 1 0,-1-1 0,0 1 0,1-1 0,-1 1 0,-2 1 0,1 2 0,0 0 0,0 0 0,1 1 0,-1-1 0,1 1 0,0-1 0,0 1 0,1-1 0,-1 1 0,1 0 0,-1 7 0,-3 6 0,-29 67 0,33-78 0,-1 0 0,1-1 0,1 1 0,-1 0 0,1 0 0,1-1 0,0 10 0,1 9 0,-3-6 0,0-13 0,0-1 0,1 0 0,0 1 0,0-1 0,1 1 0,-1-1 0,3 7 0,-3-12 0,1 1 0,-1-1 0,1 1 0,0-1 0,-1 1 0,1-1 0,0 1 0,0-1 0,-1 0 0,1 1 0,0-1 0,0 0 0,-1 0 0,1 0 0,0 0 0,0 0 0,0 1 0,-1-1 0,1-1 0,0 1 0,0 0 0,0 0 0,0 0 0,-1 0 0,2-1 0,22-5 0,-22 5 0,21-8 0,0-1 0,-1-2 0,0 0 0,39-30 0,23-13 0,-45 31-227,-1 0-1,-1-3 1,-1-1-1,-2-1 1,53-59-1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6T17:11:45.459"/>
    </inkml:context>
    <inkml:brush xml:id="br0">
      <inkml:brushProperty name="width" value="0.1" units="cm"/>
      <inkml:brushProperty name="height" value="0.1" units="cm"/>
      <inkml:brushProperty name="color" value="#F2F2F2"/>
    </inkml:brush>
  </inkml:definitions>
  <inkml:trace contextRef="#ctx0" brushRef="#br0">0 0 24575,'0'0'-8191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6T17:19:38.022"/>
    </inkml:context>
    <inkml:brush xml:id="br0">
      <inkml:brushProperty name="width" value="0.035" units="cm"/>
      <inkml:brushProperty name="height" value="0.035" units="cm"/>
      <inkml:brushProperty name="color" value="#E71224"/>
    </inkml:brush>
  </inkml:definitions>
  <inkml:trace contextRef="#ctx0" brushRef="#br0">1497 749 24476,'-1'29'0,"0"0"0,-2 1 0,-1-1 0,-1 0 0,-2-1 0,0 1 0,-2-1 0,0 0 0,-2-1 0,-1 0 0,-1-1 0,0 0 0,-2 0 0,-1-2 0,-1 0 0,-1 0 0,0-2 0,-2 0 0,0 0 0,-1-2 0,-1 0 0,-1-2 0,-1 0 0,0-1 0,0-1 0,-2-2 0,0 0 0,0-1 0,-1-1 0,0-1 0,-1-2 0,0 0 0,-1-2 0,1-1 0,-1 0 0,0-2 0,-1-2 0,1 0 0,0-1 0,-1-2 0,1-1 0,0 0 0,0-2 0,0-2 0,0 0 0,0-1 0,1-2 0,1 0 0,-1-2 0,1-1 0,1-1 0,0-1 0,1 0 0,0-2 0,1-1 0,0-1 0,2 0 0,0-2 0,0 0 0,2-2 0,1 0 0,0 0 0,1-2 0,1 0 0,2 0 0,0-2 0,1 0 0,1 0 0,1-1 0,1 0 0,2-1 0,0 0 0,2-1 0,1 1 0,0-1 0,2 0 0,2-1 0,0 1 0,1 0 0,2-1 0,1 1 0,0 0 0,2 0 0,2 0 0,0 0 0,1 1 0,2-1 0,0 2 0,2-1 0,1 1 0,1 1 0,1 0 0,1 1 0,0 0 0,2 1 0,1 0 0,1 2 0,0 0 0,1 1 0,2 0 0,0 2 0,0 0 0,2 1 0,0 2 0,1 0 0,0 1 0,1 1 0,0 1 0,1 1 0,1 2 0,-1 0 0,1 2 0,1 0 0,0 2 0,0 1 0,0 1 0,0 1 0,0 1 0,1 1 0,-1 2 0,0 1 0,1 1 0,-1 1 0,0 1 0,-1 1 0,1 2 0,-1 0 0,0 2 0,-1 0 0,0 2 0,-1 1 0,0 1 0,0 1 0,-2 1 0,0 0 0,0 2 0,-1 1 0,-1 0 0,-1 2 0,-1 0 0,0 1 0,-2 0 0,0 2 0,-1 0 0,-1 1 0,-1 0 0,-2 1 0,0 0 0,-1 1 0,-1 1 0,-2-1 0,0 2 0,-2-1 0,0 1 0,-2 0 0,-1 0 0,-1 0 0,-2 0 0,0 1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6T17:26:17.262"/>
    </inkml:context>
    <inkml:brush xml:id="br0">
      <inkml:brushProperty name="width" value="0.035" units="cm"/>
      <inkml:brushProperty name="height" value="0.035" units="cm"/>
      <inkml:brushProperty name="color" value="#E71224"/>
    </inkml:brush>
  </inkml:definitions>
  <inkml:trace contextRef="#ctx0" brushRef="#br0">1497 749 24476,'-1'29'0,"0"0"0,-2 1 0,-1-1 0,-1 0 0,-2-1 0,0 1 0,-2-1 0,0 0 0,-2-1 0,-1 0 0,-1-1 0,0 0 0,-2 0 0,-1-2 0,-1 0 0,-1 0 0,0-2 0,-2 0 0,0 0 0,-1-2 0,-1 0 0,-1-2 0,-1 0 0,0-1 0,0-1 0,-2-2 0,0 0 0,0-1 0,-1-1 0,0-1 0,-1-2 0,0 0 0,-1-2 0,1-1 0,-1 0 0,0-2 0,-1-2 0,1 0 0,0-1 0,-1-2 0,1-1 0,0 0 0,0-2 0,0-2 0,0 0 0,0-1 0,1-2 0,1 0 0,-1-2 0,1-1 0,1-1 0,0-1 0,1 0 0,0-2 0,1-1 0,0-1 0,2 0 0,0-2 0,0 0 0,2-2 0,1 0 0,0 0 0,1-2 0,1 0 0,2 0 0,0-2 0,1 0 0,1 0 0,1-1 0,1 0 0,2-1 0,0 0 0,2-1 0,1 1 0,0-1 0,2 0 0,2-1 0,0 1 0,1 0 0,2-1 0,1 1 0,0 0 0,2 0 0,2 0 0,0 0 0,1 1 0,2-1 0,0 2 0,2-1 0,1 1 0,1 1 0,1 0 0,1 1 0,0 0 0,2 1 0,1 0 0,1 2 0,0 0 0,1 1 0,2 0 0,0 2 0,0 0 0,2 1 0,0 2 0,1 0 0,0 1 0,1 1 0,0 1 0,1 1 0,1 2 0,-1 0 0,1 2 0,1 0 0,0 2 0,0 1 0,0 1 0,0 1 0,0 1 0,1 1 0,-1 2 0,0 1 0,1 1 0,-1 1 0,0 1 0,-1 1 0,1 2 0,-1 0 0,0 2 0,-1 0 0,0 2 0,-1 1 0,0 1 0,0 1 0,-2 1 0,0 0 0,0 2 0,-1 1 0,-1 0 0,-1 2 0,-1 0 0,0 1 0,-2 0 0,0 2 0,-1 0 0,-1 1 0,-1 0 0,-2 1 0,0 0 0,-1 1 0,-1 1 0,-2-1 0,0 2 0,-2-1 0,0 1 0,-2 0 0,-1 0 0,-1 0 0,-2 0 0,0 1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6T17:11:44.013"/>
    </inkml:context>
    <inkml:brush xml:id="br0">
      <inkml:brushProperty name="width" value="0.1" units="cm"/>
      <inkml:brushProperty name="height" value="0.1" units="cm"/>
      <inkml:brushProperty name="color" value="#F2F2F2"/>
    </inkml:brush>
  </inkml:definitions>
  <inkml:trace contextRef="#ctx0" brushRef="#br0">0 0 24575</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6T17:11:45.459"/>
    </inkml:context>
    <inkml:brush xml:id="br0">
      <inkml:brushProperty name="width" value="0.1" units="cm"/>
      <inkml:brushProperty name="height" value="0.1" units="cm"/>
      <inkml:brushProperty name="color" value="#F2F2F2"/>
    </inkml:brush>
  </inkml:definitions>
  <inkml:trace contextRef="#ctx0" brushRef="#br0">0 0 24575,'0'0'-8191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6T17:11:42.979"/>
    </inkml:context>
    <inkml:brush xml:id="br0">
      <inkml:brushProperty name="width" value="0.1" units="cm"/>
      <inkml:brushProperty name="height" value="0.1" units="cm"/>
      <inkml:brushProperty name="color" value="#F2F2F2"/>
    </inkml:brush>
  </inkml:definitions>
  <inkml:trace contextRef="#ctx0" brushRef="#br0">0 0 24575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7T02:48:43.333"/>
    </inkml:context>
    <inkml:brush xml:id="br0">
      <inkml:brushProperty name="width" value="0.1" units="cm"/>
      <inkml:brushProperty name="height" value="0.1" units="cm"/>
      <inkml:brushProperty name="color" value="#FFFFFF"/>
    </inkml:brush>
  </inkml:definitions>
  <inkml:trace contextRef="#ctx0" brushRef="#br0">244 13 24575,'-63'1'0,"22"0"0,-62-5 0,66-7 0,86 19 0,1-3 0,64-1 0,-31 9 0,-37-12 0,-16-1 0,50 7 0,-69-5 0,0-2 0,0 0 0,12-1 0,22 1 0,-39 2 0,-8 1 0,-13-1 0,-39-8 0,31 4 0,0-1 0,-34-9 0,60 9 0,14-3 0,21 0 0,-23 6 0,-8 0 0,-1 0 0,0 0 0,0 0 0,0 1 0,1 0 0,-1 0 0,0 1 0,0-1 0,8 5 0,17 13 0,-24-14 0,-1 0 0,1-1 0,0 0 0,9 3 0,-15-7 0,0 1 0,0 0 0,1-1 0,-1 0 0,1 1 0,-1-1 0,0 0 0,1 0 0,-1 1 0,1-1 0,-1 0 0,0-1 0,1 1 0,-1 0 0,1 0 0,-1-1 0,0 1 0,1 0 0,-1-1 0,0 1 0,1-1 0,-1 0 0,0 1 0,0-1 0,0 0 0,1 0 0,-1 0 0,0 0 0,0 0 0,0 0 0,0 0 0,-1 0 0,1 0 0,1-3 0,-1 3 0,1-1 0,-1 1 0,0 0 0,1-1 0,-1 1 0,1 0 0,0 0 0,-1 0 0,1 0 0,0 0 0,0 0 0,-1 0 0,1 1 0,0-1 0,0 1 0,0-1 0,4 1 0,38-2 0,-34 2 0,230-4 0,-211 4-1365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7T02:48:48.123"/>
    </inkml:context>
    <inkml:brush xml:id="br0">
      <inkml:brushProperty name="width" value="0.1" units="cm"/>
      <inkml:brushProperty name="height" value="0.1" units="cm"/>
      <inkml:brushProperty name="color" value="#FFFFFF"/>
    </inkml:brush>
  </inkml:definitions>
  <inkml:trace contextRef="#ctx0" brushRef="#br0">0 67 24575,'151'-24'0,"-61"7"0,0 5 0,119-1 0,-193 15 0,-24 2 0,-29 4 0,-316 79 0,259-61 0,89-25 0,2 1 0,0-1 0,-1 0 0,1-1 0,0 1 0,-1-1 0,1 1 0,-1-1 0,1 0 0,-1 0 0,-4-1 0,37-7 0,460-59 0,-366 52 0,124-21 0,-213 33 0,1 1 0,60 4 0,-19 4 0,45 1 0,51 3 0,-132-6 0,-31 1 0,-9-5 0,0 0 0,0 1 0,1-1 0,-1 0 0,0 0 0,1 1 0,-1-1 0,0 0 0,0 0 0,1 1 0,-1-1 0,0 0 0,1 0 0,-1 0 0,1 0 0,-1 0 0,0 1 0,1-1 0,-1 0 0,0 0 0,1 0 0,-1 0 0,1 0 0,-1 0 0,0 0 0,1 0 0,-1-1 0,0 1 0,1 0 0,0 0 0,21-4 0,-21 4 0,-1-1 0,1 1 0,-1 0 0,1 0 0,-1 0 0,1 0 0,-1 0 0,1 0 0,0-1 0,-1 1 0,1 1 0,-1-1 0,1 0 0,0 0 0,-1 0 0,1 0 0,-1 0 0,1 0 0,-1 1 0,1-1 0,-1 0 0,1 0 0,-1 1 0,1-1 0,-1 0 0,1 1 0,-1-1 0,1 0 0,-1 1 0,0-1 0,1 1 0,0 0 0,-3 1 0,1-1 0,0 1 0,0-1 0,-1 1 0,1-1 0,0 0 0,-1 0 0,1 0 0,-1 1 0,0-1 0,1-1 0,-1 1 0,0 0 0,0 0 0,0-1 0,-3 2 0,1-1 0,-54 20 0,-1-2 0,-80 14 0,100-28 0,-71-1 0,25-2 0,40 3 0,0 2 0,-62 18 0,95-22 0,9-3 0,0 1 0,0 0 0,0-1 0,0 1 0,1 0 0,-1 1 0,0-1 0,0 0 0,1 1 0,-1 0 0,1-1 0,-1 1 0,1 0 0,0 0 0,-3 3 0,-35 33 0,41-37 0,-1 0 0,1-1 0,-1 0 0,1 1 0,0-1 0,-1 1 0,1-1 0,-1 0 0,1 1 0,0-1 0,-1 0 0,1 0 0,0 0 0,0 1 0,-1-1 0,1 0 0,0 0 0,-1 0 0,1 0 0,0 0 0,1 0 0,20 1 0,335 2 0,-195-4 0,-146 5 0,-15 1 0,-10 0 0,-39 9 0,-1-3 0,-73 8 0,37-7 0,16 0 0,15-1 0,0-3 0,-83 1 0,136-9 0,1 1 0,-1-1 0,0 0 0,1 0 0,-1 0 0,0 0 0,0 0 0,1 0 0,-1 0 0,0 0 0,1 0 0,-1-1 0,0 1 0,1 0 0,-1 0 0,0-1 0,1 1 0,-1 0 0,0-1 0,1 1 0,-1 0 0,1-1 0,-1 1 0,1-1 0,-1 1 0,1-1 0,-1 1 0,1-1 0,0 1 0,-1-1 0,1 0 0,-1 1 0,1-1 0,0 0 0,0 1 0,0-1 0,-1 0 0,1 1 0,0-1 0,0-1 0,0 1 0,1 0 0,-1-1 0,1 1 0,-1 0 0,1 0 0,0 0 0,0 0 0,-1 0 0,1 0 0,0 0 0,0 0 0,0 0 0,0 1 0,0-1 0,0 0 0,0 1 0,0-1 0,0 0 0,1 1 0,-1-1 0,0 1 0,2-1 0,78-19 0,41-12 0,-110 29 0,1 1 0,0 0 0,0 0 0,26 2 0,1-1 0,-21 0 0,37 2 0,-91 8 0,-39 3 0,-145 3 0,206-16-1365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7T02:48:50.661"/>
    </inkml:context>
    <inkml:brush xml:id="br0">
      <inkml:brushProperty name="width" value="0.1" units="cm"/>
      <inkml:brushProperty name="height" value="0.1" units="cm"/>
      <inkml:brushProperty name="color" value="#FFFFFF"/>
    </inkml:brush>
  </inkml:definitions>
  <inkml:trace contextRef="#ctx0" brushRef="#br0">259 108 24575,'-26'1'0,"-38"7"0,40-5 0,0 0 0,-25 0 0,42-5 0,10-3 0,13-2 0,110-34 0,-66 20 0,2 2 0,65-10 0,-123 28 0,0 1 0,0 0 0,0 0 0,0 0 0,8 1 0,-11-1 0,-1 1 0,1-1 0,-1 0 0,0 0 0,1 0 0,-1 0 0,1 0 0,-1 1 0,1-1 0,-1 0 0,1 1 0,-1-1 0,0 0 0,1 0 0,-1 1 0,0-1 0,1 1 0,-1-1 0,0 0 0,0 1 0,1-1 0,-1 1 0,0 0 0,0 0 0,0 0 0,0-1 0,0 1 0,0 0 0,-1 0 0,1-1 0,0 1 0,0 0 0,-1-1 0,1 1 0,-1 0 0,1-1 0,-1 1 0,1 0 0,-1-1 0,1 1 0,-1-1 0,1 1 0,-2 0 0,-11 9 0,0 0 0,-1-1 0,-1-1 0,0 0 0,-29 11 0,19-8 0,24-11 0,-17 9 0,-31 8 0,42-15 0,1-1 0,0 0 0,-1 0 0,1 0 0,-1-1 0,1 0 0,-1 0 0,1-1 0,-7-1 0,-18-10 0,27 10 0,1 0 0,-1 0 0,0 1 0,1-1 0,-1 1 0,0 0 0,0 0 0,0 1 0,-7-1 0,-7 1 0,0 1 0,0 1 0,0 0 0,-32 9 0,49-11 0,0 0 0,0 1 0,0-1 0,0 0 0,0 1 0,1-1 0,-1 0 0,0 1 0,0 0 0,0-1 0,0 1 0,0-1 0,1 1 0,-1 0 0,0 0 0,-1 1 0,2-1 0,0-1 0,0 1 0,0 0 0,0-1 0,0 1 0,0 0 0,1-1 0,-1 1 0,0 0 0,0-1 0,0 1 0,1 0 0,-1-1 0,0 1 0,1-1 0,-1 1 0,1-1 0,-1 1 0,1 0 0,-1-1 0,1 0 0,-1 1 0,1-1 0,-1 1 0,1-1 0,-1 0 0,2 1 0,13 10 0,0-2 0,1 0 0,0 0 0,0-2 0,1 0 0,0-1 0,21 5 0,127 20 0,-157-30 0,51 3 0,-57-2 0,-7 3 0,-10 5 0,-48 23 0,-2-3 0,-71 23 0,123-50 0,13-3 0,0 0 0,0 0 0,0 0 0,0 0 0,0 0 0,0 0 0,0 0 0,-1 0 0,1 0 0,0 0 0,0 0 0,0 0 0,0 0 0,0 0 0,0 0 0,0 0 0,0 0 0,0-1 0,0 1 0,0 0 0,0 0 0,-1 0 0,1 0 0,0 0 0,0 0 0,0 0 0,0 0 0,0 0 0,0 0 0,0 0 0,0-1 0,0 1 0,0 0 0,0 0 0,0 0 0,0 0 0,0 0 0,0 0 0,0 0 0,0 0 0,0 0 0,0 0 0,0-1 0,0 1 0,0 0 0,0 0 0,0 0 0,0 0 0,0 0 0,0 0 0,1 0 0,-1 0 0,0 0 0,0 0 0,0-1 0,18-12 0,208-76 0,-155 64 0,-38 12 0,-10 4 0,-1 1 0,1 0 0,1 2 0,42-6 0,-54 12 0,-1 0 0,0 0 0,1 2 0,-1-1 0,0 1 0,0 1 0,0 0 0,13 6 0,-14-7 0,0 0 0,0-1 0,0 0 0,0 0 0,0-1 0,0 0 0,10-2 0,15 0 0,12 2-1365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7T02:48:54.849"/>
    </inkml:context>
    <inkml:brush xml:id="br0">
      <inkml:brushProperty name="width" value="0.1" units="cm"/>
      <inkml:brushProperty name="height" value="0.1" units="cm"/>
      <inkml:brushProperty name="color" value="#FFFFFF"/>
    </inkml:brush>
  </inkml:definitions>
  <inkml:trace contextRef="#ctx0" brushRef="#br0">210 1 24575,'-20'1'0,"1"1"0,-38 9 0,41-7 0,0-1 0,0 0 0,0-1 0,0-1 0,-17-1 0,48 0 0,0 0 0,0-1 0,17-4 0,8 0 0,-9 4 0,55 5 0,-41-1 0,-10-5 0,-28 1 0,-1 1 0,0-1 0,1 1 0,-1 0 0,1 1 0,-1 0 0,0-1 0,1 2 0,10 3 0,-13 0-1365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7T02:48:59.494"/>
    </inkml:context>
    <inkml:brush xml:id="br0">
      <inkml:brushProperty name="width" value="0.1" units="cm"/>
      <inkml:brushProperty name="height" value="0.1" units="cm"/>
      <inkml:brushProperty name="color" value="#FFFFFF"/>
    </inkml:brush>
  </inkml:definitions>
  <inkml:trace contextRef="#ctx0" brushRef="#br0">768 13 24575,'-150'-13'0,"124"14"0,-28 6 0,2-1 0,-128-2 0,124 2 0,29-2 0,-28-1 0,19-2 0,-1 1 0,-39 7 0,58-8-1365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7T02:49:01.098"/>
    </inkml:context>
    <inkml:brush xml:id="br0">
      <inkml:brushProperty name="width" value="0.1" units="cm"/>
      <inkml:brushProperty name="height" value="0.1" units="cm"/>
      <inkml:brushProperty name="color" value="#FFFFFF"/>
    </inkml:brush>
  </inkml:definitions>
  <inkml:trace contextRef="#ctx0" brushRef="#br0">0 0 24575,'289'43'0,"-248"-37"0,95 27 0,-2-1 0,-128-32 0,0 1 0,-1-2 0,1 1 0,-1-1 0,1 1 0,-1-2 0,1 1 0,-1 0 0,0-1 0,0 0 0,1-1 0,-1 1 0,-1-1 0,1 0 0,0 0 0,6-6 0,26-33 0,-38 41 0,1 1 0,-1 0 0,1-1 0,-1 1 0,1 0 0,-1-1 0,1 1 0,-1 0 0,1-1 0,-1 1 0,1 0 0,-1 0 0,0 0 0,1 0 0,-1 0 0,1-1 0,-1 1 0,1 0 0,-1 0 0,0 0 0,1 0 0,-1 1 0,0-1 0,-19-1 0,-14 3 0,22-1 0,0 0 0,-1-1 0,1-1 0,-19-2 0,25 1 0,-1 1 0,0-1 0,0 2 0,-1-1 0,1 1 0,-12 1 0,-27 6 0,29-4 0,-1-1 0,-25 1 0,42-3-59,1 0 0,-1 0-1,1 0 1,-1 0-1,1 0 1,-1 0 0,1 0-1,-1-1 1,0 1 0,1 0-1,-1 0 1,1 0 0,-1-1-1,1 1 1,-1 0-1,1-1 1,0 1 0,-1 0-1,1-1 1,-1 1 0,1 0-1,-1-1 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7T02:49:05.059"/>
    </inkml:context>
    <inkml:brush xml:id="br0">
      <inkml:brushProperty name="width" value="0.1" units="cm"/>
      <inkml:brushProperty name="height" value="0.1" units="cm"/>
      <inkml:brushProperty name="color" value="#FFFFFF"/>
    </inkml:brush>
  </inkml:definitions>
  <inkml:trace contextRef="#ctx0" brushRef="#br0">296 15 24575,'-93'2'0,"-97"13"0,177-12 0,15-2 0,22-1 0,-10 0 0,33 3 0,0-3 0,87-11 0,-98 6 0,71 2 0,62 7 0,-98 7 0,-49-6 0,32 2 0,53 1 0,44 1 0,-126-11 0,1-1 0,48-11 0,-44 9 0,-23 4 0,-1 1 0,1-2 0,0 1 0,0-1 0,-1 0 0,9-3 0,-15 5 0,0 0 0,0-1 0,0 1 0,0 0 0,0 0 0,0 0 0,0 0 0,0 0 0,0 0 0,0 0 0,1 0 0,-1 0 0,0-1 0,0 1 0,0 0 0,0 0 0,0 0 0,0 0 0,0 0 0,0 0 0,0 0 0,0-1 0,0 1 0,0 0 0,-1 0 0,1 0 0,0 0 0,0 0 0,0 0 0,0 0 0,0 0 0,0-1 0,0 1 0,0 0 0,0 0 0,0 0 0,0 0 0,0 0 0,0 0 0,-1 0 0,1 0 0,0 0 0,0 0 0,0 0 0,0 0 0,0 0 0,0-1 0,0 1 0,0 0 0,-1 0 0,1 0 0,0 0 0,0 0 0,0 0 0,0 0 0,0 0 0,0 0 0,-14-5 0,-14-2 0,8 3 0,-1 2 0,1 0 0,0 1 0,-1 0 0,1 2 0,0 1 0,-26 5 0,10-2 0,-1-1 0,1-1 0,-64-5 0,69 1 204,22 2-429,-1-1 1,1 0 0,0-1 0,0 0 0,0-1 0,-15-4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E85EE0-68C7-4430-B9A5-7BC5EC7C9D85}" type="datetimeFigureOut">
              <a:rPr lang="en-CA" smtClean="0"/>
              <a:t>2026-08-11</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8D7246-513E-44B6-A743-2DA163DCF8BA}" type="slidenum">
              <a:rPr lang="en-CA" smtClean="0"/>
              <a:t>‹#›</a:t>
            </a:fld>
            <a:endParaRPr lang="en-CA"/>
          </a:p>
        </p:txBody>
      </p:sp>
    </p:spTree>
    <p:extLst>
      <p:ext uri="{BB962C8B-B14F-4D97-AF65-F5344CB8AC3E}">
        <p14:creationId xmlns:p14="http://schemas.microsoft.com/office/powerpoint/2010/main" val="916395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the picture (I wonder if I should make a quick sketch of the detectors on tablet and use that for creativity points?)</a:t>
            </a:r>
          </a:p>
        </p:txBody>
      </p:sp>
      <p:sp>
        <p:nvSpPr>
          <p:cNvPr id="4" name="Slide Number Placeholder 3"/>
          <p:cNvSpPr>
            <a:spLocks noGrp="1"/>
          </p:cNvSpPr>
          <p:nvPr>
            <p:ph type="sldNum" sz="quarter" idx="5"/>
          </p:nvPr>
        </p:nvSpPr>
        <p:spPr/>
        <p:txBody>
          <a:bodyPr/>
          <a:lstStyle/>
          <a:p>
            <a:fld id="{638D7246-513E-44B6-A743-2DA163DCF8BA}" type="slidenum">
              <a:rPr lang="en-CA" smtClean="0"/>
              <a:t>1</a:t>
            </a:fld>
            <a:endParaRPr lang="en-CA"/>
          </a:p>
        </p:txBody>
      </p:sp>
    </p:spTree>
    <p:extLst>
      <p:ext uri="{BB962C8B-B14F-4D97-AF65-F5344CB8AC3E}">
        <p14:creationId xmlns:p14="http://schemas.microsoft.com/office/powerpoint/2010/main" val="3716313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C49A9-6EEF-9529-3399-A016A3BB2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B4416F-F18C-1AAD-E0F8-E1B7AF330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702D8B-8278-8456-EF56-7EE870BFAAF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Train on 80% of the data, use the remaining 20% to validate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 can say we save a fraction of the sample used for training and then once the model is trained, give the observables to the model and compare its predicted quantities with the simulation truth information</a:t>
            </a:r>
          </a:p>
          <a:p>
            <a:endParaRPr lang="en-CA" dirty="0"/>
          </a:p>
        </p:txBody>
      </p:sp>
      <p:sp>
        <p:nvSpPr>
          <p:cNvPr id="4" name="Slide Number Placeholder 3">
            <a:extLst>
              <a:ext uri="{FF2B5EF4-FFF2-40B4-BE49-F238E27FC236}">
                <a16:creationId xmlns:a16="http://schemas.microsoft.com/office/drawing/2014/main" id="{1050EB5F-42E4-DA49-C6D1-363B08A3D65A}"/>
              </a:ext>
            </a:extLst>
          </p:cNvPr>
          <p:cNvSpPr>
            <a:spLocks noGrp="1"/>
          </p:cNvSpPr>
          <p:nvPr>
            <p:ph type="sldNum" sz="quarter" idx="5"/>
          </p:nvPr>
        </p:nvSpPr>
        <p:spPr/>
        <p:txBody>
          <a:bodyPr/>
          <a:lstStyle/>
          <a:p>
            <a:fld id="{638D7246-513E-44B6-A743-2DA163DCF8BA}" type="slidenum">
              <a:rPr lang="en-CA" smtClean="0"/>
              <a:t>10</a:t>
            </a:fld>
            <a:endParaRPr lang="en-CA"/>
          </a:p>
        </p:txBody>
      </p:sp>
    </p:spTree>
    <p:extLst>
      <p:ext uri="{BB962C8B-B14F-4D97-AF65-F5344CB8AC3E}">
        <p14:creationId xmlns:p14="http://schemas.microsoft.com/office/powerpoint/2010/main" val="40430704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Focus on what this tells us for validation – first, good overlap. Suggests the model is able to accurately reconstruct the data it’s been given (hooray!)</a:t>
            </a:r>
          </a:p>
          <a:p>
            <a:endParaRPr lang="en-US" dirty="0"/>
          </a:p>
          <a:p>
            <a:r>
              <a:rPr lang="en-US" dirty="0"/>
              <a:t>Why this shape? – simulating random decays so uniform event distribution, increases linearly because (</a:t>
            </a:r>
            <a:r>
              <a:rPr lang="en-US" dirty="0" err="1"/>
              <a:t>aghaghagh</a:t>
            </a:r>
            <a:r>
              <a:rPr lang="en-US" dirty="0"/>
              <a:t>), </a:t>
            </a:r>
            <a:endParaRPr lang="en-CA" dirty="0"/>
          </a:p>
        </p:txBody>
      </p:sp>
      <p:sp>
        <p:nvSpPr>
          <p:cNvPr id="4" name="Slide Number Placeholder 3"/>
          <p:cNvSpPr>
            <a:spLocks noGrp="1"/>
          </p:cNvSpPr>
          <p:nvPr>
            <p:ph type="sldNum" sz="quarter" idx="5"/>
          </p:nvPr>
        </p:nvSpPr>
        <p:spPr/>
        <p:txBody>
          <a:bodyPr/>
          <a:lstStyle/>
          <a:p>
            <a:fld id="{638D7246-513E-44B6-A743-2DA163DCF8BA}" type="slidenum">
              <a:rPr lang="en-CA" smtClean="0"/>
              <a:t>11</a:t>
            </a:fld>
            <a:endParaRPr lang="en-CA"/>
          </a:p>
        </p:txBody>
      </p:sp>
    </p:spTree>
    <p:extLst>
      <p:ext uri="{BB962C8B-B14F-4D97-AF65-F5344CB8AC3E}">
        <p14:creationId xmlns:p14="http://schemas.microsoft.com/office/powerpoint/2010/main" val="1438335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linear trend with events from 0 mm to 50 mm are the features we’re looking to see reconstructed</a:t>
            </a:r>
          </a:p>
          <a:p>
            <a:endParaRPr lang="en-US" dirty="0"/>
          </a:p>
          <a:p>
            <a:r>
              <a:rPr lang="en-US" dirty="0"/>
              <a:t>We can’t compare CUTE predictions to any true data (there is no true position data, only observables like sensor amplitudes and timing delays, so we need to rely on what we know to be true about the detector geometry and the nature of the decays)</a:t>
            </a:r>
            <a:endParaRPr lang="en-CA" dirty="0"/>
          </a:p>
        </p:txBody>
      </p:sp>
      <p:sp>
        <p:nvSpPr>
          <p:cNvPr id="4" name="Slide Number Placeholder 3"/>
          <p:cNvSpPr>
            <a:spLocks noGrp="1"/>
          </p:cNvSpPr>
          <p:nvPr>
            <p:ph type="sldNum" sz="quarter" idx="5"/>
          </p:nvPr>
        </p:nvSpPr>
        <p:spPr/>
        <p:txBody>
          <a:bodyPr/>
          <a:lstStyle/>
          <a:p>
            <a:fld id="{638D7246-513E-44B6-A743-2DA163DCF8BA}" type="slidenum">
              <a:rPr lang="en-CA" smtClean="0"/>
              <a:t>14</a:t>
            </a:fld>
            <a:endParaRPr lang="en-CA"/>
          </a:p>
        </p:txBody>
      </p:sp>
    </p:spTree>
    <p:extLst>
      <p:ext uri="{BB962C8B-B14F-4D97-AF65-F5344CB8AC3E}">
        <p14:creationId xmlns:p14="http://schemas.microsoft.com/office/powerpoint/2010/main" val="3699465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5C4E8-CD91-5D37-174E-3311A8A558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32CC35-587D-7F9B-91D5-0E1D11B94B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AE708E-A264-AE27-69A8-CF9D7FBBD427}"/>
              </a:ext>
            </a:extLst>
          </p:cNvPr>
          <p:cNvSpPr>
            <a:spLocks noGrp="1"/>
          </p:cNvSpPr>
          <p:nvPr>
            <p:ph type="body" idx="1"/>
          </p:nvPr>
        </p:nvSpPr>
        <p:spPr/>
        <p:txBody>
          <a:bodyPr/>
          <a:lstStyle/>
          <a:p>
            <a:r>
              <a:rPr lang="en-US" dirty="0"/>
              <a:t>Put something on the plot that refers to the 50 mm radius (instead of a question mark)</a:t>
            </a:r>
          </a:p>
          <a:p>
            <a:endParaRPr lang="en-CA" dirty="0"/>
          </a:p>
        </p:txBody>
      </p:sp>
      <p:sp>
        <p:nvSpPr>
          <p:cNvPr id="4" name="Slide Number Placeholder 3">
            <a:extLst>
              <a:ext uri="{FF2B5EF4-FFF2-40B4-BE49-F238E27FC236}">
                <a16:creationId xmlns:a16="http://schemas.microsoft.com/office/drawing/2014/main" id="{F6D1E6C3-5341-6B21-AE09-75A485D7BCEE}"/>
              </a:ext>
            </a:extLst>
          </p:cNvPr>
          <p:cNvSpPr>
            <a:spLocks noGrp="1"/>
          </p:cNvSpPr>
          <p:nvPr>
            <p:ph type="sldNum" sz="quarter" idx="5"/>
          </p:nvPr>
        </p:nvSpPr>
        <p:spPr/>
        <p:txBody>
          <a:bodyPr/>
          <a:lstStyle/>
          <a:p>
            <a:fld id="{638D7246-513E-44B6-A743-2DA163DCF8BA}" type="slidenum">
              <a:rPr lang="en-CA" smtClean="0"/>
              <a:t>15</a:t>
            </a:fld>
            <a:endParaRPr lang="en-CA"/>
          </a:p>
        </p:txBody>
      </p:sp>
    </p:spTree>
    <p:extLst>
      <p:ext uri="{BB962C8B-B14F-4D97-AF65-F5344CB8AC3E}">
        <p14:creationId xmlns:p14="http://schemas.microsoft.com/office/powerpoint/2010/main" val="10332219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45A03-D615-A435-27C1-78DAB848F8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9355DA-D528-9286-2A72-E25830DB6C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52F64D-A117-B8CC-E75A-903935D285B5}"/>
              </a:ext>
            </a:extLst>
          </p:cNvPr>
          <p:cNvSpPr>
            <a:spLocks noGrp="1"/>
          </p:cNvSpPr>
          <p:nvPr>
            <p:ph type="body" idx="1"/>
          </p:nvPr>
        </p:nvSpPr>
        <p:spPr/>
        <p:txBody>
          <a:bodyPr/>
          <a:lstStyle/>
          <a:p>
            <a:r>
              <a:rPr lang="en-US" dirty="0"/>
              <a:t>Put something on the plot that refers to the 50 mm radius (instead of a question mark)</a:t>
            </a:r>
          </a:p>
          <a:p>
            <a:endParaRPr lang="en-CA" dirty="0"/>
          </a:p>
        </p:txBody>
      </p:sp>
      <p:sp>
        <p:nvSpPr>
          <p:cNvPr id="4" name="Slide Number Placeholder 3">
            <a:extLst>
              <a:ext uri="{FF2B5EF4-FFF2-40B4-BE49-F238E27FC236}">
                <a16:creationId xmlns:a16="http://schemas.microsoft.com/office/drawing/2014/main" id="{3723305F-4A32-360F-801C-C0D59E54CF6E}"/>
              </a:ext>
            </a:extLst>
          </p:cNvPr>
          <p:cNvSpPr>
            <a:spLocks noGrp="1"/>
          </p:cNvSpPr>
          <p:nvPr>
            <p:ph type="sldNum" sz="quarter" idx="5"/>
          </p:nvPr>
        </p:nvSpPr>
        <p:spPr/>
        <p:txBody>
          <a:bodyPr/>
          <a:lstStyle/>
          <a:p>
            <a:fld id="{638D7246-513E-44B6-A743-2DA163DCF8BA}" type="slidenum">
              <a:rPr lang="en-CA" smtClean="0"/>
              <a:t>16</a:t>
            </a:fld>
            <a:endParaRPr lang="en-CA"/>
          </a:p>
        </p:txBody>
      </p:sp>
    </p:spTree>
    <p:extLst>
      <p:ext uri="{BB962C8B-B14F-4D97-AF65-F5344CB8AC3E}">
        <p14:creationId xmlns:p14="http://schemas.microsoft.com/office/powerpoint/2010/main" val="3949902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Mention why we’re here (model doesn’t accurately reconstruct cute) this is likely the reason </a:t>
            </a:r>
            <a:r>
              <a:rPr lang="en-US" dirty="0" err="1"/>
              <a:t>bc</a:t>
            </a:r>
            <a:r>
              <a:rPr lang="en-US" dirty="0"/>
              <a:t> simulation fails to model this </a:t>
            </a:r>
            <a:r>
              <a:rPr lang="en-US" dirty="0" err="1"/>
              <a:t>behaviour</a:t>
            </a:r>
            <a:r>
              <a:rPr lang="en-US" dirty="0"/>
              <a:t> in cute</a:t>
            </a:r>
            <a:endParaRPr lang="en-CA" dirty="0"/>
          </a:p>
        </p:txBody>
      </p:sp>
      <p:sp>
        <p:nvSpPr>
          <p:cNvPr id="4" name="Slide Number Placeholder 3"/>
          <p:cNvSpPr>
            <a:spLocks noGrp="1"/>
          </p:cNvSpPr>
          <p:nvPr>
            <p:ph type="sldNum" sz="quarter" idx="5"/>
          </p:nvPr>
        </p:nvSpPr>
        <p:spPr/>
        <p:txBody>
          <a:bodyPr/>
          <a:lstStyle/>
          <a:p>
            <a:fld id="{638D7246-513E-44B6-A743-2DA163DCF8BA}" type="slidenum">
              <a:rPr lang="en-CA" smtClean="0"/>
              <a:t>21</a:t>
            </a:fld>
            <a:endParaRPr lang="en-CA"/>
          </a:p>
        </p:txBody>
      </p:sp>
    </p:spTree>
    <p:extLst>
      <p:ext uri="{BB962C8B-B14F-4D97-AF65-F5344CB8AC3E}">
        <p14:creationId xmlns:p14="http://schemas.microsoft.com/office/powerpoint/2010/main" val="28891059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Might get rid of the images on the side and replace with bullet points? Or I could leave to remind people that these are the sensors we want to show</a:t>
            </a:r>
            <a:endParaRPr lang="en-CA" dirty="0"/>
          </a:p>
        </p:txBody>
      </p:sp>
      <p:sp>
        <p:nvSpPr>
          <p:cNvPr id="4" name="Slide Number Placeholder 3"/>
          <p:cNvSpPr>
            <a:spLocks noGrp="1"/>
          </p:cNvSpPr>
          <p:nvPr>
            <p:ph type="sldNum" sz="quarter" idx="5"/>
          </p:nvPr>
        </p:nvSpPr>
        <p:spPr/>
        <p:txBody>
          <a:bodyPr/>
          <a:lstStyle/>
          <a:p>
            <a:fld id="{638D7246-513E-44B6-A743-2DA163DCF8BA}" type="slidenum">
              <a:rPr lang="en-CA" smtClean="0"/>
              <a:t>22</a:t>
            </a:fld>
            <a:endParaRPr lang="en-CA"/>
          </a:p>
        </p:txBody>
      </p:sp>
    </p:spTree>
    <p:extLst>
      <p:ext uri="{BB962C8B-B14F-4D97-AF65-F5344CB8AC3E}">
        <p14:creationId xmlns:p14="http://schemas.microsoft.com/office/powerpoint/2010/main" val="8728142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Perhaps I </a:t>
            </a:r>
            <a:endParaRPr lang="en-CA" dirty="0"/>
          </a:p>
        </p:txBody>
      </p:sp>
      <p:sp>
        <p:nvSpPr>
          <p:cNvPr id="4" name="Slide Number Placeholder 3"/>
          <p:cNvSpPr>
            <a:spLocks noGrp="1"/>
          </p:cNvSpPr>
          <p:nvPr>
            <p:ph type="sldNum" sz="quarter" idx="5"/>
          </p:nvPr>
        </p:nvSpPr>
        <p:spPr/>
        <p:txBody>
          <a:bodyPr/>
          <a:lstStyle/>
          <a:p>
            <a:fld id="{638D7246-513E-44B6-A743-2DA163DCF8BA}" type="slidenum">
              <a:rPr lang="en-CA" smtClean="0"/>
              <a:t>24</a:t>
            </a:fld>
            <a:endParaRPr lang="en-CA"/>
          </a:p>
        </p:txBody>
      </p:sp>
    </p:spTree>
    <p:extLst>
      <p:ext uri="{BB962C8B-B14F-4D97-AF65-F5344CB8AC3E}">
        <p14:creationId xmlns:p14="http://schemas.microsoft.com/office/powerpoint/2010/main" val="3174450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4C4AB-224F-3384-81E2-061A07E831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A39660-966F-937D-3DB7-39E8237589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7169D0-846E-0D68-EF96-8684D5890637}"/>
              </a:ext>
            </a:extLst>
          </p:cNvPr>
          <p:cNvSpPr>
            <a:spLocks noGrp="1"/>
          </p:cNvSpPr>
          <p:nvPr>
            <p:ph type="body" idx="1"/>
          </p:nvPr>
        </p:nvSpPr>
        <p:spPr/>
        <p:txBody>
          <a:bodyPr/>
          <a:lstStyle/>
          <a:p>
            <a:r>
              <a:rPr lang="en-US" dirty="0"/>
              <a:t>Perhaps I </a:t>
            </a:r>
            <a:endParaRPr lang="en-CA" dirty="0"/>
          </a:p>
        </p:txBody>
      </p:sp>
      <p:sp>
        <p:nvSpPr>
          <p:cNvPr id="4" name="Slide Number Placeholder 3">
            <a:extLst>
              <a:ext uri="{FF2B5EF4-FFF2-40B4-BE49-F238E27FC236}">
                <a16:creationId xmlns:a16="http://schemas.microsoft.com/office/drawing/2014/main" id="{347E4B61-383D-35D4-9DC5-6BD839107624}"/>
              </a:ext>
            </a:extLst>
          </p:cNvPr>
          <p:cNvSpPr>
            <a:spLocks noGrp="1"/>
          </p:cNvSpPr>
          <p:nvPr>
            <p:ph type="sldNum" sz="quarter" idx="5"/>
          </p:nvPr>
        </p:nvSpPr>
        <p:spPr/>
        <p:txBody>
          <a:bodyPr/>
          <a:lstStyle/>
          <a:p>
            <a:fld id="{638D7246-513E-44B6-A743-2DA163DCF8BA}" type="slidenum">
              <a:rPr lang="en-CA" smtClean="0"/>
              <a:t>25</a:t>
            </a:fld>
            <a:endParaRPr lang="en-CA"/>
          </a:p>
        </p:txBody>
      </p:sp>
    </p:spTree>
    <p:extLst>
      <p:ext uri="{BB962C8B-B14F-4D97-AF65-F5344CB8AC3E}">
        <p14:creationId xmlns:p14="http://schemas.microsoft.com/office/powerpoint/2010/main" val="14091820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8E1FF-72EC-50A0-DCC0-989594518A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3C4B4B-6383-5172-3E55-E93EA056E9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11C1EE-FCC0-AD62-4B37-8566FC13BC84}"/>
              </a:ext>
            </a:extLst>
          </p:cNvPr>
          <p:cNvSpPr>
            <a:spLocks noGrp="1"/>
          </p:cNvSpPr>
          <p:nvPr>
            <p:ph type="body" idx="1"/>
          </p:nvPr>
        </p:nvSpPr>
        <p:spPr/>
        <p:txBody>
          <a:bodyPr/>
          <a:lstStyle/>
          <a:p>
            <a:r>
              <a:rPr lang="en-US" dirty="0"/>
              <a:t>Perhaps I </a:t>
            </a:r>
            <a:endParaRPr lang="en-CA" dirty="0"/>
          </a:p>
        </p:txBody>
      </p:sp>
      <p:sp>
        <p:nvSpPr>
          <p:cNvPr id="4" name="Slide Number Placeholder 3">
            <a:extLst>
              <a:ext uri="{FF2B5EF4-FFF2-40B4-BE49-F238E27FC236}">
                <a16:creationId xmlns:a16="http://schemas.microsoft.com/office/drawing/2014/main" id="{0B102FD9-1CBE-9B2F-8889-0E28B851E285}"/>
              </a:ext>
            </a:extLst>
          </p:cNvPr>
          <p:cNvSpPr>
            <a:spLocks noGrp="1"/>
          </p:cNvSpPr>
          <p:nvPr>
            <p:ph type="sldNum" sz="quarter" idx="5"/>
          </p:nvPr>
        </p:nvSpPr>
        <p:spPr/>
        <p:txBody>
          <a:bodyPr/>
          <a:lstStyle/>
          <a:p>
            <a:fld id="{638D7246-513E-44B6-A743-2DA163DCF8BA}" type="slidenum">
              <a:rPr lang="en-CA" smtClean="0"/>
              <a:t>26</a:t>
            </a:fld>
            <a:endParaRPr lang="en-CA"/>
          </a:p>
        </p:txBody>
      </p:sp>
    </p:spTree>
    <p:extLst>
      <p:ext uri="{BB962C8B-B14F-4D97-AF65-F5344CB8AC3E}">
        <p14:creationId xmlns:p14="http://schemas.microsoft.com/office/powerpoint/2010/main" val="1547549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-record lot info, good</a:t>
            </a:r>
          </a:p>
          <a:p>
            <a:r>
              <a:rPr lang="en-US" dirty="0"/>
              <a:t>-don’t have position, bad for background </a:t>
            </a:r>
            <a:r>
              <a:rPr lang="en-US" dirty="0" err="1"/>
              <a:t>delimination</a:t>
            </a:r>
            <a:endParaRPr lang="en-US" dirty="0"/>
          </a:p>
          <a:p>
            <a:r>
              <a:rPr lang="en-US" dirty="0"/>
              <a:t>-ml integrate data predict position</a:t>
            </a:r>
          </a:p>
        </p:txBody>
      </p:sp>
      <p:sp>
        <p:nvSpPr>
          <p:cNvPr id="4" name="Slide Number Placeholder 3"/>
          <p:cNvSpPr>
            <a:spLocks noGrp="1"/>
          </p:cNvSpPr>
          <p:nvPr>
            <p:ph type="sldNum" sz="quarter" idx="5"/>
          </p:nvPr>
        </p:nvSpPr>
        <p:spPr/>
        <p:txBody>
          <a:bodyPr/>
          <a:lstStyle/>
          <a:p>
            <a:fld id="{638D7246-513E-44B6-A743-2DA163DCF8BA}" type="slidenum">
              <a:rPr lang="en-CA" smtClean="0"/>
              <a:t>2</a:t>
            </a:fld>
            <a:endParaRPr lang="en-CA"/>
          </a:p>
        </p:txBody>
      </p:sp>
    </p:spTree>
    <p:extLst>
      <p:ext uri="{BB962C8B-B14F-4D97-AF65-F5344CB8AC3E}">
        <p14:creationId xmlns:p14="http://schemas.microsoft.com/office/powerpoint/2010/main" val="2299266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-interaction caused by collision between incoming particle and nucleus</a:t>
            </a:r>
          </a:p>
          <a:p>
            <a:r>
              <a:rPr lang="en-US" sz="1200" dirty="0"/>
              <a:t>-this produces electron hole pair and prompt phonons that propagate through the detector</a:t>
            </a:r>
          </a:p>
          <a:p>
            <a:r>
              <a:rPr lang="en-US" sz="1200" dirty="0"/>
              <a:t>-the detectors we’re looking at are called high voltage (HV) detectors due to high bias voltage that amplifies phonon production </a:t>
            </a:r>
          </a:p>
          <a:p>
            <a:r>
              <a:rPr lang="en-US" sz="1200" dirty="0"/>
              <a:t>-each sensor records the amplitude of interaction, and timing delay. Amplitude is most important to discussion today</a:t>
            </a:r>
          </a:p>
          <a:p>
            <a:endParaRPr lang="en-US" sz="1200" dirty="0"/>
          </a:p>
          <a:p>
            <a:endParaRPr lang="en-US" sz="1200" dirty="0"/>
          </a:p>
          <a:p>
            <a:r>
              <a:rPr lang="en-US" sz="1200" dirty="0"/>
              <a:t>A bias voltage (~100 V) is applied to enhance phonon production by creating NTL phonons (named for the </a:t>
            </a:r>
            <a:r>
              <a:rPr lang="en-CA" sz="1200" dirty="0" err="1"/>
              <a:t>Neganov</a:t>
            </a:r>
            <a:r>
              <a:rPr lang="en-CA" sz="1200" dirty="0"/>
              <a:t>-Trofimov-Luke effect)</a:t>
            </a:r>
          </a:p>
          <a:p>
            <a:endParaRPr lang="en-CA" sz="1200" dirty="0"/>
          </a:p>
          <a:p>
            <a:endParaRPr lang="en-CA" sz="1200" dirty="0"/>
          </a:p>
          <a:p>
            <a:endParaRPr lang="en-CA" sz="1200" dirty="0"/>
          </a:p>
          <a:p>
            <a:endParaRPr lang="en-CA" sz="1200" dirty="0"/>
          </a:p>
        </p:txBody>
      </p:sp>
      <p:sp>
        <p:nvSpPr>
          <p:cNvPr id="4" name="Slide Number Placeholder 3"/>
          <p:cNvSpPr>
            <a:spLocks noGrp="1"/>
          </p:cNvSpPr>
          <p:nvPr>
            <p:ph type="sldNum" sz="quarter" idx="5"/>
          </p:nvPr>
        </p:nvSpPr>
        <p:spPr/>
        <p:txBody>
          <a:bodyPr/>
          <a:lstStyle/>
          <a:p>
            <a:fld id="{638D7246-513E-44B6-A743-2DA163DCF8BA}" type="slidenum">
              <a:rPr lang="en-CA" smtClean="0"/>
              <a:t>30</a:t>
            </a:fld>
            <a:endParaRPr lang="en-CA"/>
          </a:p>
        </p:txBody>
      </p:sp>
    </p:spTree>
    <p:extLst>
      <p:ext uri="{BB962C8B-B14F-4D97-AF65-F5344CB8AC3E}">
        <p14:creationId xmlns:p14="http://schemas.microsoft.com/office/powerpoint/2010/main" val="41752453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C52EF-C4B2-DC42-80A7-1337BB2DC6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5E53D8-2A2C-5B85-C8DB-0DFE3D2EA2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8C4C9A-923E-6DB9-373A-DB63DEC3C220}"/>
              </a:ext>
            </a:extLst>
          </p:cNvPr>
          <p:cNvSpPr>
            <a:spLocks noGrp="1"/>
          </p:cNvSpPr>
          <p:nvPr>
            <p:ph type="body" idx="1"/>
          </p:nvPr>
        </p:nvSpPr>
        <p:spPr/>
        <p:txBody>
          <a:bodyPr/>
          <a:lstStyle/>
          <a:p>
            <a:r>
              <a:rPr lang="en-US" dirty="0"/>
              <a:t>Difference in delays is roughly how we figure out the Z position</a:t>
            </a:r>
          </a:p>
          <a:p>
            <a:endParaRPr lang="en-US" dirty="0"/>
          </a:p>
          <a:p>
            <a:r>
              <a:rPr lang="en-US" dirty="0"/>
              <a:t>This slide looks a little unfinished</a:t>
            </a:r>
            <a:endParaRPr lang="en-CA" dirty="0"/>
          </a:p>
        </p:txBody>
      </p:sp>
      <p:sp>
        <p:nvSpPr>
          <p:cNvPr id="4" name="Slide Number Placeholder 3">
            <a:extLst>
              <a:ext uri="{FF2B5EF4-FFF2-40B4-BE49-F238E27FC236}">
                <a16:creationId xmlns:a16="http://schemas.microsoft.com/office/drawing/2014/main" id="{C0A05A4E-5AF4-CD47-C59E-94E4AFF54556}"/>
              </a:ext>
            </a:extLst>
          </p:cNvPr>
          <p:cNvSpPr>
            <a:spLocks noGrp="1"/>
          </p:cNvSpPr>
          <p:nvPr>
            <p:ph type="sldNum" sz="quarter" idx="5"/>
          </p:nvPr>
        </p:nvSpPr>
        <p:spPr/>
        <p:txBody>
          <a:bodyPr/>
          <a:lstStyle/>
          <a:p>
            <a:fld id="{638D7246-513E-44B6-A743-2DA163DCF8BA}" type="slidenum">
              <a:rPr lang="en-CA" smtClean="0"/>
              <a:t>31</a:t>
            </a:fld>
            <a:endParaRPr lang="en-CA"/>
          </a:p>
        </p:txBody>
      </p:sp>
    </p:spTree>
    <p:extLst>
      <p:ext uri="{BB962C8B-B14F-4D97-AF65-F5344CB8AC3E}">
        <p14:creationId xmlns:p14="http://schemas.microsoft.com/office/powerpoint/2010/main" val="36728385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Train on 80% of the data, use the remaining 20% to validate</a:t>
            </a:r>
          </a:p>
          <a:p>
            <a:endParaRPr lang="en-CA" dirty="0"/>
          </a:p>
        </p:txBody>
      </p:sp>
      <p:sp>
        <p:nvSpPr>
          <p:cNvPr id="4" name="Slide Number Placeholder 3"/>
          <p:cNvSpPr>
            <a:spLocks noGrp="1"/>
          </p:cNvSpPr>
          <p:nvPr>
            <p:ph type="sldNum" sz="quarter" idx="5"/>
          </p:nvPr>
        </p:nvSpPr>
        <p:spPr/>
        <p:txBody>
          <a:bodyPr/>
          <a:lstStyle/>
          <a:p>
            <a:fld id="{638D7246-513E-44B6-A743-2DA163DCF8BA}" type="slidenum">
              <a:rPr lang="en-CA" smtClean="0"/>
              <a:t>32</a:t>
            </a:fld>
            <a:endParaRPr lang="en-CA"/>
          </a:p>
        </p:txBody>
      </p:sp>
    </p:spTree>
    <p:extLst>
      <p:ext uri="{BB962C8B-B14F-4D97-AF65-F5344CB8AC3E}">
        <p14:creationId xmlns:p14="http://schemas.microsoft.com/office/powerpoint/2010/main" val="33678682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C7B59-EF26-A219-2FCC-12DFE6C429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00009B-6BE4-7D00-395F-4DD903250E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C0B682-CE50-BF4D-2F5E-1383043226BA}"/>
              </a:ext>
            </a:extLst>
          </p:cNvPr>
          <p:cNvSpPr>
            <a:spLocks noGrp="1"/>
          </p:cNvSpPr>
          <p:nvPr>
            <p:ph type="body" idx="1"/>
          </p:nvPr>
        </p:nvSpPr>
        <p:spPr/>
        <p:txBody>
          <a:bodyPr/>
          <a:lstStyle/>
          <a:p>
            <a:r>
              <a:rPr lang="en-US" dirty="0"/>
              <a:t>Should I remove this slide? Residuals are </a:t>
            </a:r>
            <a:r>
              <a:rPr lang="en-US" dirty="0" err="1"/>
              <a:t>sorta</a:t>
            </a:r>
            <a:r>
              <a:rPr lang="en-US" dirty="0"/>
              <a:t> important to show, but I do like the scatterplot</a:t>
            </a:r>
          </a:p>
          <a:p>
            <a:r>
              <a:rPr lang="en-US" dirty="0"/>
              <a:t>If I can’t fit it in, I will put residuals on the previous page, move scatter to this page, then move the other two plots to the same slide and put it with backup slides</a:t>
            </a:r>
            <a:endParaRPr lang="en-CA" dirty="0"/>
          </a:p>
        </p:txBody>
      </p:sp>
      <p:sp>
        <p:nvSpPr>
          <p:cNvPr id="4" name="Slide Number Placeholder 3">
            <a:extLst>
              <a:ext uri="{FF2B5EF4-FFF2-40B4-BE49-F238E27FC236}">
                <a16:creationId xmlns:a16="http://schemas.microsoft.com/office/drawing/2014/main" id="{D2839CE4-D144-9E85-DE91-7EEBEC3F3C0D}"/>
              </a:ext>
            </a:extLst>
          </p:cNvPr>
          <p:cNvSpPr>
            <a:spLocks noGrp="1"/>
          </p:cNvSpPr>
          <p:nvPr>
            <p:ph type="sldNum" sz="quarter" idx="5"/>
          </p:nvPr>
        </p:nvSpPr>
        <p:spPr/>
        <p:txBody>
          <a:bodyPr/>
          <a:lstStyle/>
          <a:p>
            <a:fld id="{638D7246-513E-44B6-A743-2DA163DCF8BA}" type="slidenum">
              <a:rPr lang="en-CA" smtClean="0"/>
              <a:t>33</a:t>
            </a:fld>
            <a:endParaRPr lang="en-CA"/>
          </a:p>
        </p:txBody>
      </p:sp>
    </p:spTree>
    <p:extLst>
      <p:ext uri="{BB962C8B-B14F-4D97-AF65-F5344CB8AC3E}">
        <p14:creationId xmlns:p14="http://schemas.microsoft.com/office/powerpoint/2010/main" val="25589663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6F36A-635E-697D-3E5D-7E80AB95A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ABEA3F-126D-01D0-952E-A4083BB7F6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3F221C-C45E-B0FB-7C0A-0EAAFBBF45FA}"/>
              </a:ext>
            </a:extLst>
          </p:cNvPr>
          <p:cNvSpPr>
            <a:spLocks noGrp="1"/>
          </p:cNvSpPr>
          <p:nvPr>
            <p:ph type="body" idx="1"/>
          </p:nvPr>
        </p:nvSpPr>
        <p:spPr/>
        <p:txBody>
          <a:bodyPr/>
          <a:lstStyle/>
          <a:p>
            <a:r>
              <a:rPr lang="en-US" dirty="0"/>
              <a:t>Perhaps I </a:t>
            </a:r>
            <a:endParaRPr lang="en-CA" dirty="0"/>
          </a:p>
        </p:txBody>
      </p:sp>
      <p:sp>
        <p:nvSpPr>
          <p:cNvPr id="4" name="Slide Number Placeholder 3">
            <a:extLst>
              <a:ext uri="{FF2B5EF4-FFF2-40B4-BE49-F238E27FC236}">
                <a16:creationId xmlns:a16="http://schemas.microsoft.com/office/drawing/2014/main" id="{244E0F2B-0049-C702-244C-F4E7A40CD8E1}"/>
              </a:ext>
            </a:extLst>
          </p:cNvPr>
          <p:cNvSpPr>
            <a:spLocks noGrp="1"/>
          </p:cNvSpPr>
          <p:nvPr>
            <p:ph type="sldNum" sz="quarter" idx="5"/>
          </p:nvPr>
        </p:nvSpPr>
        <p:spPr/>
        <p:txBody>
          <a:bodyPr/>
          <a:lstStyle/>
          <a:p>
            <a:fld id="{638D7246-513E-44B6-A743-2DA163DCF8BA}" type="slidenum">
              <a:rPr lang="en-CA" smtClean="0"/>
              <a:t>34</a:t>
            </a:fld>
            <a:endParaRPr lang="en-CA"/>
          </a:p>
        </p:txBody>
      </p:sp>
    </p:spTree>
    <p:extLst>
      <p:ext uri="{BB962C8B-B14F-4D97-AF65-F5344CB8AC3E}">
        <p14:creationId xmlns:p14="http://schemas.microsoft.com/office/powerpoint/2010/main" val="26239921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7C25A-71B0-3D03-BB89-6E87E7D8AE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394E1B-1FE8-BC43-D2F9-302026CA3D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C1F1E2-FF4A-A830-6C08-1C0A9F550AB3}"/>
              </a:ext>
            </a:extLst>
          </p:cNvPr>
          <p:cNvSpPr>
            <a:spLocks noGrp="1"/>
          </p:cNvSpPr>
          <p:nvPr>
            <p:ph type="body" idx="1"/>
          </p:nvPr>
        </p:nvSpPr>
        <p:spPr/>
        <p:txBody>
          <a:bodyPr/>
          <a:lstStyle/>
          <a:p>
            <a:r>
              <a:rPr lang="en-US" dirty="0"/>
              <a:t>Perhaps I </a:t>
            </a:r>
            <a:endParaRPr lang="en-CA" dirty="0"/>
          </a:p>
        </p:txBody>
      </p:sp>
      <p:sp>
        <p:nvSpPr>
          <p:cNvPr id="4" name="Slide Number Placeholder 3">
            <a:extLst>
              <a:ext uri="{FF2B5EF4-FFF2-40B4-BE49-F238E27FC236}">
                <a16:creationId xmlns:a16="http://schemas.microsoft.com/office/drawing/2014/main" id="{E699060F-78D0-6416-AF6E-5E372517A2FE}"/>
              </a:ext>
            </a:extLst>
          </p:cNvPr>
          <p:cNvSpPr>
            <a:spLocks noGrp="1"/>
          </p:cNvSpPr>
          <p:nvPr>
            <p:ph type="sldNum" sz="quarter" idx="5"/>
          </p:nvPr>
        </p:nvSpPr>
        <p:spPr/>
        <p:txBody>
          <a:bodyPr/>
          <a:lstStyle/>
          <a:p>
            <a:fld id="{638D7246-513E-44B6-A743-2DA163DCF8BA}" type="slidenum">
              <a:rPr lang="en-CA" smtClean="0"/>
              <a:t>35</a:t>
            </a:fld>
            <a:endParaRPr lang="en-CA"/>
          </a:p>
        </p:txBody>
      </p:sp>
    </p:spTree>
    <p:extLst>
      <p:ext uri="{BB962C8B-B14F-4D97-AF65-F5344CB8AC3E}">
        <p14:creationId xmlns:p14="http://schemas.microsoft.com/office/powerpoint/2010/main" val="3212372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000" dirty="0"/>
              <a:t>-Takes measured data not necessarily correlated with quantities of interest, uses mathematical processes to reconstruct</a:t>
            </a:r>
          </a:p>
          <a:p>
            <a:pPr lvl="1"/>
            <a:r>
              <a:rPr lang="en-US" sz="2000" dirty="0"/>
              <a:t>-like being fed images of animals and predicting if it’s a dog or not</a:t>
            </a:r>
          </a:p>
          <a:p>
            <a:pPr lvl="1"/>
            <a:r>
              <a:rPr lang="en-US" sz="2000" dirty="0"/>
              <a:t>-during training, needs truth info to verify each prediction to ensure model is learning correctly</a:t>
            </a:r>
          </a:p>
          <a:p>
            <a:pPr lvl="1"/>
            <a:r>
              <a:rPr lang="en-US" sz="2000" dirty="0"/>
              <a:t>-real data doesn’t usually have this truth information (</a:t>
            </a:r>
            <a:r>
              <a:rPr lang="en-US" sz="2000" dirty="0" err="1"/>
              <a:t>eg</a:t>
            </a:r>
            <a:r>
              <a:rPr lang="en-US" sz="2000" dirty="0"/>
              <a:t> position), so we’ll need to make it-or simulate it-ourselves…</a:t>
            </a:r>
          </a:p>
          <a:p>
            <a:pPr lvl="1"/>
            <a:endParaRPr lang="en-US" sz="2000" dirty="0"/>
          </a:p>
          <a:p>
            <a:pPr lvl="1"/>
            <a:endParaRPr lang="en-US" sz="2000" dirty="0"/>
          </a:p>
          <a:p>
            <a:pPr lvl="1"/>
            <a:endParaRPr lang="en-US" sz="2000" dirty="0"/>
          </a:p>
          <a:p>
            <a:pPr lvl="1"/>
            <a:endParaRPr lang="en-US" sz="2000" dirty="0"/>
          </a:p>
          <a:p>
            <a:pPr lvl="1"/>
            <a:r>
              <a:rPr lang="en-US" sz="2000" dirty="0"/>
              <a:t>As the model learns, it needs to check itself against the ‘true’ prediction </a:t>
            </a:r>
          </a:p>
          <a:p>
            <a:pPr lvl="1"/>
            <a:r>
              <a:rPr lang="en-US" sz="2000" dirty="0"/>
              <a:t>But real data doesn’t always have the ‘truth’ information about features we want to predict</a:t>
            </a:r>
          </a:p>
          <a:p>
            <a:pPr lvl="1"/>
            <a:r>
              <a:rPr lang="en-US" sz="2000" dirty="0"/>
              <a:t>We need to fabricate it—or simulate it…  </a:t>
            </a:r>
          </a:p>
          <a:p>
            <a:endParaRPr lang="en-US" dirty="0"/>
          </a:p>
          <a:p>
            <a:endParaRPr lang="en-US" dirty="0"/>
          </a:p>
          <a:p>
            <a:r>
              <a:rPr lang="en-US" dirty="0"/>
              <a:t>This is unfortunately really wordy, I will need to put in more images I think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 may need to reword things if I want to emphasize the studying analogy?</a:t>
            </a:r>
          </a:p>
          <a:p>
            <a:endParaRPr lang="en-CA" dirty="0"/>
          </a:p>
        </p:txBody>
      </p:sp>
      <p:sp>
        <p:nvSpPr>
          <p:cNvPr id="4" name="Slide Number Placeholder 3"/>
          <p:cNvSpPr>
            <a:spLocks noGrp="1"/>
          </p:cNvSpPr>
          <p:nvPr>
            <p:ph type="sldNum" sz="quarter" idx="5"/>
          </p:nvPr>
        </p:nvSpPr>
        <p:spPr/>
        <p:txBody>
          <a:bodyPr/>
          <a:lstStyle/>
          <a:p>
            <a:fld id="{638D7246-513E-44B6-A743-2DA163DCF8BA}" type="slidenum">
              <a:rPr lang="en-CA" smtClean="0"/>
              <a:t>3</a:t>
            </a:fld>
            <a:endParaRPr lang="en-CA"/>
          </a:p>
        </p:txBody>
      </p:sp>
    </p:spTree>
    <p:extLst>
      <p:ext uri="{BB962C8B-B14F-4D97-AF65-F5344CB8AC3E}">
        <p14:creationId xmlns:p14="http://schemas.microsoft.com/office/powerpoint/2010/main" val="3543044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think I might just make this a section header </a:t>
            </a:r>
            <a:br>
              <a:rPr lang="en-US" dirty="0"/>
            </a:br>
            <a:r>
              <a:rPr lang="en-US" dirty="0"/>
              <a:t>The simulation we’ll be looking at is of the (cryogenic underground tower test) (CUTE) facility’s test of Germanium HV detectors</a:t>
            </a:r>
          </a:p>
          <a:p>
            <a:endParaRPr lang="en-US" dirty="0"/>
          </a:p>
          <a:p>
            <a:endParaRPr lang="en-US" dirty="0"/>
          </a:p>
          <a:p>
            <a:r>
              <a:rPr lang="en-US" dirty="0"/>
              <a:t>-establish what exactly we’re simulating (detectors) </a:t>
            </a:r>
            <a:endParaRPr lang="en-CA" dirty="0"/>
          </a:p>
        </p:txBody>
      </p:sp>
      <p:sp>
        <p:nvSpPr>
          <p:cNvPr id="4" name="Slide Number Placeholder 3"/>
          <p:cNvSpPr>
            <a:spLocks noGrp="1"/>
          </p:cNvSpPr>
          <p:nvPr>
            <p:ph type="sldNum" sz="quarter" idx="5"/>
          </p:nvPr>
        </p:nvSpPr>
        <p:spPr/>
        <p:txBody>
          <a:bodyPr/>
          <a:lstStyle/>
          <a:p>
            <a:fld id="{638D7246-513E-44B6-A743-2DA163DCF8BA}" type="slidenum">
              <a:rPr lang="en-CA" smtClean="0"/>
              <a:t>4</a:t>
            </a:fld>
            <a:endParaRPr lang="en-CA"/>
          </a:p>
        </p:txBody>
      </p:sp>
    </p:spTree>
    <p:extLst>
      <p:ext uri="{BB962C8B-B14F-4D97-AF65-F5344CB8AC3E}">
        <p14:creationId xmlns:p14="http://schemas.microsoft.com/office/powerpoint/2010/main" val="823410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EA2AA-F493-30B8-B6DA-2E209EE4C3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2588D-91E3-ACC4-746E-E0C35C89EE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9DCCA4-CC4E-AAD8-8AEE-89E5D76B07E1}"/>
              </a:ext>
            </a:extLst>
          </p:cNvPr>
          <p:cNvSpPr>
            <a:spLocks noGrp="1"/>
          </p:cNvSpPr>
          <p:nvPr>
            <p:ph type="body" idx="1"/>
          </p:nvPr>
        </p:nvSpPr>
        <p:spPr/>
        <p:txBody>
          <a:bodyPr/>
          <a:lstStyle/>
          <a:p>
            <a:r>
              <a:rPr lang="en-US" dirty="0"/>
              <a:t>- Cylindrical germanium crystal detectors 50 mm radius 33 mm height</a:t>
            </a:r>
            <a:endParaRPr lang="en-CA" dirty="0"/>
          </a:p>
        </p:txBody>
      </p:sp>
      <p:sp>
        <p:nvSpPr>
          <p:cNvPr id="4" name="Slide Number Placeholder 3">
            <a:extLst>
              <a:ext uri="{FF2B5EF4-FFF2-40B4-BE49-F238E27FC236}">
                <a16:creationId xmlns:a16="http://schemas.microsoft.com/office/drawing/2014/main" id="{C46A513E-9F99-180E-9C96-AD546B55C14E}"/>
              </a:ext>
            </a:extLst>
          </p:cNvPr>
          <p:cNvSpPr>
            <a:spLocks noGrp="1"/>
          </p:cNvSpPr>
          <p:nvPr>
            <p:ph type="sldNum" sz="quarter" idx="5"/>
          </p:nvPr>
        </p:nvSpPr>
        <p:spPr/>
        <p:txBody>
          <a:bodyPr/>
          <a:lstStyle/>
          <a:p>
            <a:fld id="{638D7246-513E-44B6-A743-2DA163DCF8BA}" type="slidenum">
              <a:rPr lang="en-CA" smtClean="0"/>
              <a:t>5</a:t>
            </a:fld>
            <a:endParaRPr lang="en-CA"/>
          </a:p>
        </p:txBody>
      </p:sp>
    </p:spTree>
    <p:extLst>
      <p:ext uri="{BB962C8B-B14F-4D97-AF65-F5344CB8AC3E}">
        <p14:creationId xmlns:p14="http://schemas.microsoft.com/office/powerpoint/2010/main" val="3127514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37ECA-9020-8AF3-6B9D-DE519FBC96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92A24E-FEC9-A0BA-ABC9-94C532521E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11556B-CFA0-F4CB-6C52-92998B9F7EAA}"/>
              </a:ext>
            </a:extLst>
          </p:cNvPr>
          <p:cNvSpPr>
            <a:spLocks noGrp="1"/>
          </p:cNvSpPr>
          <p:nvPr>
            <p:ph type="body" idx="1"/>
          </p:nvPr>
        </p:nvSpPr>
        <p:spPr/>
        <p:txBody>
          <a:bodyPr/>
          <a:lstStyle/>
          <a:p>
            <a:r>
              <a:rPr lang="en-US" dirty="0"/>
              <a:t>-top and bottom equipped with 6 sensors each, labelled A1 and 2 through F1 and 2 sides 1 and 2 resp</a:t>
            </a:r>
            <a:endParaRPr lang="en-CA" dirty="0"/>
          </a:p>
        </p:txBody>
      </p:sp>
      <p:sp>
        <p:nvSpPr>
          <p:cNvPr id="4" name="Slide Number Placeholder 3">
            <a:extLst>
              <a:ext uri="{FF2B5EF4-FFF2-40B4-BE49-F238E27FC236}">
                <a16:creationId xmlns:a16="http://schemas.microsoft.com/office/drawing/2014/main" id="{5A96AE7A-9120-930F-013C-295F2F1857CD}"/>
              </a:ext>
            </a:extLst>
          </p:cNvPr>
          <p:cNvSpPr>
            <a:spLocks noGrp="1"/>
          </p:cNvSpPr>
          <p:nvPr>
            <p:ph type="sldNum" sz="quarter" idx="5"/>
          </p:nvPr>
        </p:nvSpPr>
        <p:spPr/>
        <p:txBody>
          <a:bodyPr/>
          <a:lstStyle/>
          <a:p>
            <a:fld id="{638D7246-513E-44B6-A743-2DA163DCF8BA}" type="slidenum">
              <a:rPr lang="en-CA" smtClean="0"/>
              <a:t>6</a:t>
            </a:fld>
            <a:endParaRPr lang="en-CA"/>
          </a:p>
        </p:txBody>
      </p:sp>
    </p:spTree>
    <p:extLst>
      <p:ext uri="{BB962C8B-B14F-4D97-AF65-F5344CB8AC3E}">
        <p14:creationId xmlns:p14="http://schemas.microsoft.com/office/powerpoint/2010/main" val="19145316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the simulation itself – we are simulating CUTE facility testing, which involves exposing the detector to neutron source, which produces 71-ge from the 70-ge of the detector, decays into gallium through electron capture</a:t>
            </a:r>
          </a:p>
          <a:p>
            <a:endParaRPr lang="en-US" dirty="0"/>
          </a:p>
          <a:p>
            <a:pPr marL="171450" indent="-171450">
              <a:buFontTx/>
              <a:buChar char="-"/>
            </a:pPr>
            <a:r>
              <a:rPr lang="en-US" dirty="0"/>
              <a:t>Simulation of this is split into two steps</a:t>
            </a:r>
          </a:p>
          <a:p>
            <a:pPr marL="171450" indent="-171450">
              <a:buFontTx/>
              <a:buChar char="-"/>
            </a:pPr>
            <a:r>
              <a:rPr lang="en-US" dirty="0" err="1"/>
              <a:t>Sourcesim</a:t>
            </a:r>
            <a:r>
              <a:rPr lang="en-US" dirty="0"/>
              <a:t> simulates the incident particle that hit or decay in the detector</a:t>
            </a:r>
          </a:p>
          <a:p>
            <a:pPr marL="171450" indent="-171450">
              <a:buFontTx/>
              <a:buChar char="-"/>
            </a:pPr>
            <a:r>
              <a:rPr lang="en-US" dirty="0" err="1"/>
              <a:t>Detectorsim</a:t>
            </a:r>
            <a:r>
              <a:rPr lang="en-US" dirty="0"/>
              <a:t> simulates the crystal response to the phonons and electron holes, the sensor response, and the readout system</a:t>
            </a:r>
          </a:p>
          <a:p>
            <a:pPr marL="171450" indent="-171450">
              <a:buFontTx/>
              <a:buChar char="-"/>
            </a:pPr>
            <a:r>
              <a:rPr lang="en-US" dirty="0"/>
              <a:t>Output measurements (like amplitudes and delays) same format as real detectors</a:t>
            </a:r>
          </a:p>
          <a:p>
            <a:endParaRPr lang="en-US" dirty="0"/>
          </a:p>
          <a:p>
            <a:endParaRPr lang="en-US" dirty="0"/>
          </a:p>
          <a:p>
            <a:r>
              <a:rPr lang="en-US" dirty="0"/>
              <a:t>Radiation source (Cf-252 as a neutron source irradiates the crystal, producing the Ge-71 isotope from the Ge-70 of the crystal. The Ge-71 decays via electron capture to Gallium, which produces the </a:t>
            </a:r>
          </a:p>
          <a:p>
            <a:r>
              <a:rPr lang="en-US" dirty="0"/>
              <a:t>characteristic energy emission lines we separate the data with) This presentation will be looking at K-shell data?</a:t>
            </a:r>
          </a:p>
          <a:p>
            <a:endParaRPr lang="en-US" dirty="0"/>
          </a:p>
        </p:txBody>
      </p:sp>
      <p:sp>
        <p:nvSpPr>
          <p:cNvPr id="4" name="Slide Number Placeholder 3"/>
          <p:cNvSpPr>
            <a:spLocks noGrp="1"/>
          </p:cNvSpPr>
          <p:nvPr>
            <p:ph type="sldNum" sz="quarter" idx="5"/>
          </p:nvPr>
        </p:nvSpPr>
        <p:spPr/>
        <p:txBody>
          <a:bodyPr/>
          <a:lstStyle/>
          <a:p>
            <a:fld id="{638D7246-513E-44B6-A743-2DA163DCF8BA}" type="slidenum">
              <a:rPr lang="en-CA" smtClean="0"/>
              <a:t>7</a:t>
            </a:fld>
            <a:endParaRPr lang="en-CA"/>
          </a:p>
        </p:txBody>
      </p:sp>
    </p:spTree>
    <p:extLst>
      <p:ext uri="{BB962C8B-B14F-4D97-AF65-F5344CB8AC3E}">
        <p14:creationId xmlns:p14="http://schemas.microsoft.com/office/powerpoint/2010/main" val="1907089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in all, simulation produces observables and truth info about where the interaction occurred</a:t>
            </a:r>
          </a:p>
          <a:p>
            <a:endParaRPr lang="en-CA" dirty="0"/>
          </a:p>
          <a:p>
            <a:r>
              <a:rPr lang="en-CA" dirty="0"/>
              <a:t>-feed our model the simulation sample with the observables and truth info, get a model that predicts position and energy back</a:t>
            </a:r>
          </a:p>
          <a:p>
            <a:endParaRPr lang="en-CA" dirty="0"/>
          </a:p>
          <a:p>
            <a:endParaRPr lang="en-CA" dirty="0"/>
          </a:p>
          <a:p>
            <a:r>
              <a:rPr lang="en-CA" dirty="0"/>
              <a:t>-have our model, let’s test our model by validating!</a:t>
            </a:r>
          </a:p>
          <a:p>
            <a:endParaRPr lang="en-CA" dirty="0"/>
          </a:p>
        </p:txBody>
      </p:sp>
      <p:sp>
        <p:nvSpPr>
          <p:cNvPr id="4" name="Slide Number Placeholder 3"/>
          <p:cNvSpPr>
            <a:spLocks noGrp="1"/>
          </p:cNvSpPr>
          <p:nvPr>
            <p:ph type="sldNum" sz="quarter" idx="5"/>
          </p:nvPr>
        </p:nvSpPr>
        <p:spPr/>
        <p:txBody>
          <a:bodyPr/>
          <a:lstStyle/>
          <a:p>
            <a:fld id="{638D7246-513E-44B6-A743-2DA163DCF8BA}" type="slidenum">
              <a:rPr lang="en-CA" smtClean="0"/>
              <a:t>8</a:t>
            </a:fld>
            <a:endParaRPr lang="en-CA"/>
          </a:p>
        </p:txBody>
      </p:sp>
    </p:spTree>
    <p:extLst>
      <p:ext uri="{BB962C8B-B14F-4D97-AF65-F5344CB8AC3E}">
        <p14:creationId xmlns:p14="http://schemas.microsoft.com/office/powerpoint/2010/main" val="3211757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38D7246-513E-44B6-A743-2DA163DCF8BA}" type="slidenum">
              <a:rPr lang="en-CA" smtClean="0"/>
              <a:t>9</a:t>
            </a:fld>
            <a:endParaRPr lang="en-CA"/>
          </a:p>
        </p:txBody>
      </p:sp>
    </p:spTree>
    <p:extLst>
      <p:ext uri="{BB962C8B-B14F-4D97-AF65-F5344CB8AC3E}">
        <p14:creationId xmlns:p14="http://schemas.microsoft.com/office/powerpoint/2010/main" val="732057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C87BB-C355-BBE6-CE9C-2629958A2CB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CA"/>
          </a:p>
        </p:txBody>
      </p:sp>
      <p:sp>
        <p:nvSpPr>
          <p:cNvPr id="3" name="Subtitle 2">
            <a:extLst>
              <a:ext uri="{FF2B5EF4-FFF2-40B4-BE49-F238E27FC236}">
                <a16:creationId xmlns:a16="http://schemas.microsoft.com/office/drawing/2014/main" id="{6D3D4BB7-E6C1-BF56-7A42-25594A089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CA"/>
          </a:p>
        </p:txBody>
      </p:sp>
      <p:sp>
        <p:nvSpPr>
          <p:cNvPr id="4" name="Date Placeholder 3">
            <a:extLst>
              <a:ext uri="{FF2B5EF4-FFF2-40B4-BE49-F238E27FC236}">
                <a16:creationId xmlns:a16="http://schemas.microsoft.com/office/drawing/2014/main" id="{90A7361E-3F5B-13BF-62A6-1F5730B2C471}"/>
              </a:ext>
            </a:extLst>
          </p:cNvPr>
          <p:cNvSpPr>
            <a:spLocks noGrp="1"/>
          </p:cNvSpPr>
          <p:nvPr>
            <p:ph type="dt" sz="half" idx="10"/>
          </p:nvPr>
        </p:nvSpPr>
        <p:spPr/>
        <p:txBody>
          <a:bodyPr/>
          <a:lstStyle/>
          <a:p>
            <a:fld id="{25A2555A-176B-40A8-A6B5-B0404960D72A}" type="datetime1">
              <a:rPr lang="en-CA" smtClean="0"/>
              <a:t>2026-08-11</a:t>
            </a:fld>
            <a:endParaRPr lang="en-CA"/>
          </a:p>
        </p:txBody>
      </p:sp>
      <p:sp>
        <p:nvSpPr>
          <p:cNvPr id="5" name="Footer Placeholder 4">
            <a:extLst>
              <a:ext uri="{FF2B5EF4-FFF2-40B4-BE49-F238E27FC236}">
                <a16:creationId xmlns:a16="http://schemas.microsoft.com/office/drawing/2014/main" id="{025AA668-0511-B51F-6CC2-EBB82A97091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20018C5-0D3A-9FAC-F278-E3E88FA0EF51}"/>
              </a:ext>
            </a:extLst>
          </p:cNvPr>
          <p:cNvSpPr>
            <a:spLocks noGrp="1"/>
          </p:cNvSpPr>
          <p:nvPr>
            <p:ph type="sldNum" sz="quarter" idx="12"/>
          </p:nvPr>
        </p:nvSpPr>
        <p:spPr/>
        <p:txBody>
          <a:bodyPr/>
          <a:lstStyle/>
          <a:p>
            <a:fld id="{280823E5-E7FE-4192-89CD-61EF932D4AA2}" type="slidenum">
              <a:rPr lang="en-CA" smtClean="0"/>
              <a:t>‹#›</a:t>
            </a:fld>
            <a:endParaRPr lang="en-CA"/>
          </a:p>
        </p:txBody>
      </p:sp>
    </p:spTree>
    <p:extLst>
      <p:ext uri="{BB962C8B-B14F-4D97-AF65-F5344CB8AC3E}">
        <p14:creationId xmlns:p14="http://schemas.microsoft.com/office/powerpoint/2010/main" val="2919504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8BEEE-0B6E-EF62-61B3-CB162C4E3C1E}"/>
              </a:ext>
            </a:extLst>
          </p:cNvPr>
          <p:cNvSpPr>
            <a:spLocks noGrp="1"/>
          </p:cNvSpPr>
          <p:nvPr>
            <p:ph type="title"/>
          </p:nvPr>
        </p:nvSpPr>
        <p:spPr/>
        <p:txBody>
          <a:bodyPr/>
          <a:lstStyle/>
          <a:p>
            <a:r>
              <a:rPr lang="en-GB"/>
              <a:t>Click to edit Master title style</a:t>
            </a:r>
            <a:endParaRPr lang="en-CA"/>
          </a:p>
        </p:txBody>
      </p:sp>
      <p:sp>
        <p:nvSpPr>
          <p:cNvPr id="3" name="Vertical Text Placeholder 2">
            <a:extLst>
              <a:ext uri="{FF2B5EF4-FFF2-40B4-BE49-F238E27FC236}">
                <a16:creationId xmlns:a16="http://schemas.microsoft.com/office/drawing/2014/main" id="{6B39163B-8170-142A-9C4C-9535E6213B5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A"/>
          </a:p>
        </p:txBody>
      </p:sp>
      <p:sp>
        <p:nvSpPr>
          <p:cNvPr id="4" name="Date Placeholder 3">
            <a:extLst>
              <a:ext uri="{FF2B5EF4-FFF2-40B4-BE49-F238E27FC236}">
                <a16:creationId xmlns:a16="http://schemas.microsoft.com/office/drawing/2014/main" id="{1B7B5898-F0DE-9CD8-E2E2-84B0BC980636}"/>
              </a:ext>
            </a:extLst>
          </p:cNvPr>
          <p:cNvSpPr>
            <a:spLocks noGrp="1"/>
          </p:cNvSpPr>
          <p:nvPr>
            <p:ph type="dt" sz="half" idx="10"/>
          </p:nvPr>
        </p:nvSpPr>
        <p:spPr/>
        <p:txBody>
          <a:bodyPr/>
          <a:lstStyle/>
          <a:p>
            <a:fld id="{89A81419-C6D1-4D13-B9B6-883AFA0E6F18}" type="datetime1">
              <a:rPr lang="en-CA" smtClean="0"/>
              <a:t>2026-08-11</a:t>
            </a:fld>
            <a:endParaRPr lang="en-CA"/>
          </a:p>
        </p:txBody>
      </p:sp>
      <p:sp>
        <p:nvSpPr>
          <p:cNvPr id="5" name="Footer Placeholder 4">
            <a:extLst>
              <a:ext uri="{FF2B5EF4-FFF2-40B4-BE49-F238E27FC236}">
                <a16:creationId xmlns:a16="http://schemas.microsoft.com/office/drawing/2014/main" id="{4F054037-4BFC-CECC-CA22-F033A45EE82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64F5AB7-DEA8-2B6C-DA98-E76AB3854263}"/>
              </a:ext>
            </a:extLst>
          </p:cNvPr>
          <p:cNvSpPr>
            <a:spLocks noGrp="1"/>
          </p:cNvSpPr>
          <p:nvPr>
            <p:ph type="sldNum" sz="quarter" idx="12"/>
          </p:nvPr>
        </p:nvSpPr>
        <p:spPr/>
        <p:txBody>
          <a:bodyPr/>
          <a:lstStyle/>
          <a:p>
            <a:fld id="{280823E5-E7FE-4192-89CD-61EF932D4AA2}" type="slidenum">
              <a:rPr lang="en-CA" smtClean="0"/>
              <a:t>‹#›</a:t>
            </a:fld>
            <a:endParaRPr lang="en-CA"/>
          </a:p>
        </p:txBody>
      </p:sp>
    </p:spTree>
    <p:extLst>
      <p:ext uri="{BB962C8B-B14F-4D97-AF65-F5344CB8AC3E}">
        <p14:creationId xmlns:p14="http://schemas.microsoft.com/office/powerpoint/2010/main" val="1652171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577926-E244-147F-5FCA-8EC058D5374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CA"/>
          </a:p>
        </p:txBody>
      </p:sp>
      <p:sp>
        <p:nvSpPr>
          <p:cNvPr id="3" name="Vertical Text Placeholder 2">
            <a:extLst>
              <a:ext uri="{FF2B5EF4-FFF2-40B4-BE49-F238E27FC236}">
                <a16:creationId xmlns:a16="http://schemas.microsoft.com/office/drawing/2014/main" id="{BB46CF8F-B912-66C2-27C0-A33F9DA2BA2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A"/>
          </a:p>
        </p:txBody>
      </p:sp>
      <p:sp>
        <p:nvSpPr>
          <p:cNvPr id="4" name="Date Placeholder 3">
            <a:extLst>
              <a:ext uri="{FF2B5EF4-FFF2-40B4-BE49-F238E27FC236}">
                <a16:creationId xmlns:a16="http://schemas.microsoft.com/office/drawing/2014/main" id="{3914132D-FA39-C6FC-60F1-4986CEAE64B5}"/>
              </a:ext>
            </a:extLst>
          </p:cNvPr>
          <p:cNvSpPr>
            <a:spLocks noGrp="1"/>
          </p:cNvSpPr>
          <p:nvPr>
            <p:ph type="dt" sz="half" idx="10"/>
          </p:nvPr>
        </p:nvSpPr>
        <p:spPr/>
        <p:txBody>
          <a:bodyPr/>
          <a:lstStyle/>
          <a:p>
            <a:fld id="{E7FDFCE5-E107-48A6-9F59-6C0FDF5BAA8A}" type="datetime1">
              <a:rPr lang="en-CA" smtClean="0"/>
              <a:t>2026-08-11</a:t>
            </a:fld>
            <a:endParaRPr lang="en-CA"/>
          </a:p>
        </p:txBody>
      </p:sp>
      <p:sp>
        <p:nvSpPr>
          <p:cNvPr id="5" name="Footer Placeholder 4">
            <a:extLst>
              <a:ext uri="{FF2B5EF4-FFF2-40B4-BE49-F238E27FC236}">
                <a16:creationId xmlns:a16="http://schemas.microsoft.com/office/drawing/2014/main" id="{A9C3CD51-8868-0D6A-49FD-E29B8E7BA33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D63DE99F-FD1A-492F-FCA5-A131C881139D}"/>
              </a:ext>
            </a:extLst>
          </p:cNvPr>
          <p:cNvSpPr>
            <a:spLocks noGrp="1"/>
          </p:cNvSpPr>
          <p:nvPr>
            <p:ph type="sldNum" sz="quarter" idx="12"/>
          </p:nvPr>
        </p:nvSpPr>
        <p:spPr/>
        <p:txBody>
          <a:bodyPr/>
          <a:lstStyle/>
          <a:p>
            <a:fld id="{280823E5-E7FE-4192-89CD-61EF932D4AA2}" type="slidenum">
              <a:rPr lang="en-CA" smtClean="0"/>
              <a:t>‹#›</a:t>
            </a:fld>
            <a:endParaRPr lang="en-CA"/>
          </a:p>
        </p:txBody>
      </p:sp>
    </p:spTree>
    <p:extLst>
      <p:ext uri="{BB962C8B-B14F-4D97-AF65-F5344CB8AC3E}">
        <p14:creationId xmlns:p14="http://schemas.microsoft.com/office/powerpoint/2010/main" val="4348843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6642" y="97104"/>
            <a:ext cx="4134357" cy="3331896"/>
          </a:xfrm>
        </p:spPr>
        <p:txBody>
          <a:bodyPr vert="horz" lIns="91440" tIns="45720" rIns="91440" bIns="45720" rtlCol="0" anchor="t">
            <a:normAutofit/>
          </a:bodyPr>
          <a:lstStyle>
            <a:lvl1pPr>
              <a:defRPr lang="en-US" sz="4400" dirty="0"/>
            </a:lvl1pPr>
          </a:lstStyle>
          <a:p>
            <a:pPr lvl="0"/>
            <a:r>
              <a:rPr lang="en-GB"/>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492488"/>
            <a:ext cx="3349751" cy="1411356"/>
          </a:xfrm>
        </p:spPr>
        <p:txBody>
          <a:bodyPr vert="horz" lIns="91440" tIns="45720" rIns="91440" bIns="45720" rtlCol="0" anchor="b">
            <a:normAutofit/>
          </a:bodyPr>
          <a:lstStyle>
            <a:lvl1pPr marL="0" indent="0">
              <a:buNone/>
              <a:defRPr lang="en-US" sz="1600" dirty="0"/>
            </a:lvl1pPr>
          </a:lstStyle>
          <a:p>
            <a:pPr lvl="0"/>
            <a:r>
              <a:rPr lang="en-GB"/>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4373880" y="0"/>
            <a:ext cx="7818120"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56644" y="6338703"/>
            <a:ext cx="2196699" cy="365125"/>
          </a:xfrm>
        </p:spPr>
        <p:txBody>
          <a:bodyPr/>
          <a:lstStyle/>
          <a:p>
            <a:endParaRPr lang="en-CA"/>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2383669" y="6338703"/>
            <a:ext cx="1392578" cy="365125"/>
          </a:xfrm>
        </p:spPr>
        <p:txBody>
          <a:bodyPr/>
          <a:lstStyle/>
          <a:p>
            <a:fld id="{E83F1D49-0A55-4E31-A55D-F5D96AC1B57E}" type="datetime1">
              <a:rPr lang="en-CA" smtClean="0"/>
              <a:t>2026-08-11</a:t>
            </a:fld>
            <a:endParaRPr lang="en-CA"/>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3776247" y="6342301"/>
            <a:ext cx="429207" cy="365125"/>
          </a:xfrm>
        </p:spPr>
        <p:txBody>
          <a:bodyPr/>
          <a:lstStyle/>
          <a:p>
            <a:fld id="{280823E5-E7FE-4192-89CD-61EF932D4AA2}" type="slidenum">
              <a:rPr lang="en-CA" smtClean="0"/>
              <a:t>‹#›</a:t>
            </a:fld>
            <a:endParaRPr lang="en-CA"/>
          </a:p>
        </p:txBody>
      </p:sp>
    </p:spTree>
    <p:extLst>
      <p:ext uri="{BB962C8B-B14F-4D97-AF65-F5344CB8AC3E}">
        <p14:creationId xmlns:p14="http://schemas.microsoft.com/office/powerpoint/2010/main" val="1398221387"/>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9" y="420623"/>
            <a:ext cx="4494189" cy="1325880"/>
          </a:xfrm>
        </p:spPr>
        <p:txBody>
          <a:bodyPr vert="horz" lIns="91440" tIns="45720" rIns="91440" bIns="45720" rtlCol="0" anchor="b">
            <a:normAutofit/>
          </a:bodyPr>
          <a:lstStyle>
            <a:lvl1pPr>
              <a:defRPr lang="en-US" dirty="0"/>
            </a:lvl1pPr>
          </a:lstStyle>
          <a:p>
            <a:pPr lvl="0"/>
            <a:r>
              <a:rPr lang="en-GB"/>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1975104"/>
            <a:ext cx="4494063" cy="415695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2776" y="6343955"/>
            <a:ext cx="2098620" cy="365125"/>
          </a:xfrm>
        </p:spPr>
        <p:txBody>
          <a:bodyPr/>
          <a:lstStyle>
            <a:lvl1pPr>
              <a:defRPr>
                <a:solidFill>
                  <a:schemeClr val="tx1"/>
                </a:solidFill>
                <a:effectLst/>
              </a:defRPr>
            </a:lvl1pPr>
          </a:lstStyle>
          <a:p>
            <a:endParaRPr lang="en-CA"/>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213651" y="6343955"/>
            <a:ext cx="1573037" cy="365125"/>
          </a:xfrm>
        </p:spPr>
        <p:txBody>
          <a:bodyPr/>
          <a:lstStyle/>
          <a:p>
            <a:fld id="{5A42FD51-BC0B-4B57-9C79-4C93343EA7A5}" type="datetime1">
              <a:rPr lang="en-CA" smtClean="0"/>
              <a:t>2026-08-11</a:t>
            </a:fld>
            <a:endParaRPr lang="en-CA"/>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796658" y="6343955"/>
            <a:ext cx="429207" cy="365125"/>
          </a:xfrm>
        </p:spPr>
        <p:txBody>
          <a:bodyPr/>
          <a:lstStyle>
            <a:lvl1pPr>
              <a:defRPr>
                <a:solidFill>
                  <a:schemeClr val="tx1"/>
                </a:solidFill>
                <a:effectLst/>
              </a:defRPr>
            </a:lvl1pPr>
          </a:lstStyle>
          <a:p>
            <a:fld id="{280823E5-E7FE-4192-89CD-61EF932D4AA2}" type="slidenum">
              <a:rPr lang="en-CA" smtClean="0"/>
              <a:t>‹#›</a:t>
            </a:fld>
            <a:endParaRPr lang="en-CA"/>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658928" y="0"/>
            <a:ext cx="6533072"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6170334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Section Header">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C53C90-8C33-0C80-CBD4-B3BEE604E231}"/>
              </a:ext>
            </a:extLst>
          </p:cNvPr>
          <p:cNvSpPr>
            <a:spLocks noGrp="1"/>
          </p:cNvSpPr>
          <p:nvPr>
            <p:ph type="title"/>
          </p:nvPr>
        </p:nvSpPr>
        <p:spPr>
          <a:xfrm>
            <a:off x="111758" y="1869103"/>
            <a:ext cx="9337042" cy="4906929"/>
          </a:xfrm>
        </p:spPr>
        <p:txBody>
          <a:bodyPr>
            <a:normAutofit/>
          </a:bodyPr>
          <a:lstStyle>
            <a:lvl1pPr>
              <a:defRPr sz="7400"/>
            </a:lvl1pPr>
          </a:lstStyle>
          <a:p>
            <a:r>
              <a:rPr lang="en-GB"/>
              <a:t>Click to edit Master 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137388"/>
            <a:ext cx="2805405" cy="365125"/>
          </a:xfrm>
        </p:spPr>
        <p:txBody>
          <a:bodyPr/>
          <a:lstStyle/>
          <a:p>
            <a:endParaRPr lang="en-CA"/>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93929" y="137388"/>
            <a:ext cx="2202644" cy="365125"/>
          </a:xfrm>
        </p:spPr>
        <p:txBody>
          <a:bodyPr/>
          <a:lstStyle/>
          <a:p>
            <a:fld id="{80F25F40-8A62-4337-B00D-3F252BD2100B}" type="datetime1">
              <a:rPr lang="en-CA" smtClean="0"/>
              <a:t>2026-08-11</a:t>
            </a:fld>
            <a:endParaRPr lang="en-CA"/>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47096" y="137388"/>
            <a:ext cx="429207" cy="365125"/>
          </a:xfrm>
        </p:spPr>
        <p:txBody>
          <a:bodyPr/>
          <a:lstStyle/>
          <a:p>
            <a:fld id="{280823E5-E7FE-4192-89CD-61EF932D4AA2}" type="slidenum">
              <a:rPr lang="en-CA" smtClean="0"/>
              <a:t>‹#›</a:t>
            </a:fld>
            <a:endParaRPr lang="en-CA"/>
          </a:p>
        </p:txBody>
      </p:sp>
    </p:spTree>
    <p:extLst>
      <p:ext uri="{BB962C8B-B14F-4D97-AF65-F5344CB8AC3E}">
        <p14:creationId xmlns:p14="http://schemas.microsoft.com/office/powerpoint/2010/main" val="287530730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388700"/>
            <a:ext cx="3923455" cy="4083580"/>
          </a:xfrm>
        </p:spPr>
        <p:txBody>
          <a:bodyPr vert="horz" lIns="91440" tIns="45720" rIns="91440" bIns="45720" rtlCol="0" anchor="t">
            <a:normAutofit/>
          </a:bodyPr>
          <a:lstStyle>
            <a:lvl1pPr>
              <a:defRPr lang="en-US" dirty="0"/>
            </a:lvl1pPr>
          </a:lstStyle>
          <a:p>
            <a:pPr lvl="0"/>
            <a:r>
              <a:rPr lang="en-GB"/>
              <a:t>Click to edit Master title style</a:t>
            </a:r>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156011" y="1389134"/>
            <a:ext cx="6045390" cy="40835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CA"/>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23767BE-6037-430C-8899-99A73FFC6C9F}" type="datetime1">
              <a:rPr lang="en-CA" smtClean="0"/>
              <a:t>2026-08-11</a:t>
            </a:fld>
            <a:endParaRPr lang="en-CA"/>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280823E5-E7FE-4192-89CD-61EF932D4AA2}" type="slidenum">
              <a:rPr lang="en-CA" smtClean="0"/>
              <a:t>‹#›</a:t>
            </a:fld>
            <a:endParaRPr lang="en-CA"/>
          </a:p>
        </p:txBody>
      </p:sp>
    </p:spTree>
    <p:extLst>
      <p:ext uri="{BB962C8B-B14F-4D97-AF65-F5344CB8AC3E}">
        <p14:creationId xmlns:p14="http://schemas.microsoft.com/office/powerpoint/2010/main" val="41888560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559341"/>
            <a:ext cx="10969753" cy="932688"/>
          </a:xfrm>
        </p:spPr>
        <p:txBody>
          <a:bodyPr vert="horz" lIns="91440" tIns="45720" rIns="91440" bIns="45720" rtlCol="0" anchor="b">
            <a:normAutofit/>
          </a:bodyPr>
          <a:lstStyle>
            <a:lvl1pPr>
              <a:defRPr lang="en-US" dirty="0"/>
            </a:lvl1pPr>
          </a:lstStyle>
          <a:p>
            <a:pPr lvl="0"/>
            <a:r>
              <a:rPr lang="en-GB"/>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912398"/>
            <a:ext cx="4637269" cy="42076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3955"/>
            <a:ext cx="2642932" cy="365125"/>
          </a:xfrm>
        </p:spPr>
        <p:txBody>
          <a:bodyPr/>
          <a:lstStyle/>
          <a:p>
            <a:endParaRPr lang="en-CA"/>
          </a:p>
        </p:txBody>
      </p:sp>
      <p:sp>
        <p:nvSpPr>
          <p:cNvPr id="5" name="Picture Placeholder 4">
            <a:extLst>
              <a:ext uri="{FF2B5EF4-FFF2-40B4-BE49-F238E27FC236}">
                <a16:creationId xmlns:a16="http://schemas.microsoft.com/office/drawing/2014/main" id="{EC8422D5-19BC-1CA0-FD0B-D86260BAA322}"/>
              </a:ext>
            </a:extLst>
          </p:cNvPr>
          <p:cNvSpPr>
            <a:spLocks noGrp="1"/>
          </p:cNvSpPr>
          <p:nvPr>
            <p:ph type="pic" sz="quarter" idx="18" hasCustomPrompt="1"/>
          </p:nvPr>
        </p:nvSpPr>
        <p:spPr>
          <a:xfrm>
            <a:off x="5737221" y="1912938"/>
            <a:ext cx="5741992" cy="4224337"/>
          </a:xfrm>
          <a:blipFill>
            <a:blip r:embed="rId2">
              <a:alphaModFix amt="60000"/>
            </a:blip>
            <a:stretch>
              <a:fillRect/>
            </a:stretch>
          </a:blipFill>
        </p:spPr>
        <p:txBody>
          <a:bodyPr/>
          <a:lstStyle>
            <a:lvl1pPr marL="0" indent="0">
              <a:buNone/>
              <a:defRPr/>
            </a:lvl1pPr>
          </a:lstStyle>
          <a:p>
            <a:r>
              <a:rPr lang="en-US" dirty="0"/>
              <a:t> </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86595" y="6343955"/>
            <a:ext cx="1449697" cy="365125"/>
          </a:xfrm>
        </p:spPr>
        <p:txBody>
          <a:bodyPr/>
          <a:lstStyle/>
          <a:p>
            <a:fld id="{6FDC87C7-BCEF-4772-BA00-8F79D4830740}" type="datetime1">
              <a:rPr lang="en-CA" smtClean="0"/>
              <a:t>2026-08-11</a:t>
            </a:fld>
            <a:endParaRPr lang="en-CA"/>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36293" y="6343955"/>
            <a:ext cx="443060" cy="365125"/>
          </a:xfrm>
        </p:spPr>
        <p:txBody>
          <a:bodyPr/>
          <a:lstStyle/>
          <a:p>
            <a:fld id="{280823E5-E7FE-4192-89CD-61EF932D4AA2}" type="slidenum">
              <a:rPr lang="en-CA" smtClean="0"/>
              <a:t>‹#›</a:t>
            </a:fld>
            <a:endParaRPr lang="en-CA"/>
          </a:p>
        </p:txBody>
      </p:sp>
    </p:spTree>
    <p:extLst>
      <p:ext uri="{BB962C8B-B14F-4D97-AF65-F5344CB8AC3E}">
        <p14:creationId xmlns:p14="http://schemas.microsoft.com/office/powerpoint/2010/main" val="1995520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ACEE1-B9D9-DB25-9736-CC20E0128E2B}"/>
              </a:ext>
            </a:extLst>
          </p:cNvPr>
          <p:cNvSpPr>
            <a:spLocks noGrp="1"/>
          </p:cNvSpPr>
          <p:nvPr>
            <p:ph type="title"/>
          </p:nvPr>
        </p:nvSpPr>
        <p:spPr/>
        <p:txBody>
          <a:bodyPr/>
          <a:lstStyle/>
          <a:p>
            <a:r>
              <a:rPr lang="en-GB"/>
              <a:t>Click to edit Master title style</a:t>
            </a:r>
            <a:endParaRPr lang="en-CA"/>
          </a:p>
        </p:txBody>
      </p:sp>
      <p:sp>
        <p:nvSpPr>
          <p:cNvPr id="3" name="Content Placeholder 2">
            <a:extLst>
              <a:ext uri="{FF2B5EF4-FFF2-40B4-BE49-F238E27FC236}">
                <a16:creationId xmlns:a16="http://schemas.microsoft.com/office/drawing/2014/main" id="{C15BCB82-70D6-378E-D96C-3A3DF01424C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A"/>
          </a:p>
        </p:txBody>
      </p:sp>
      <p:sp>
        <p:nvSpPr>
          <p:cNvPr id="4" name="Date Placeholder 3">
            <a:extLst>
              <a:ext uri="{FF2B5EF4-FFF2-40B4-BE49-F238E27FC236}">
                <a16:creationId xmlns:a16="http://schemas.microsoft.com/office/drawing/2014/main" id="{90180741-44D3-F318-3823-6EF73AA65502}"/>
              </a:ext>
            </a:extLst>
          </p:cNvPr>
          <p:cNvSpPr>
            <a:spLocks noGrp="1"/>
          </p:cNvSpPr>
          <p:nvPr>
            <p:ph type="dt" sz="half" idx="10"/>
          </p:nvPr>
        </p:nvSpPr>
        <p:spPr/>
        <p:txBody>
          <a:bodyPr/>
          <a:lstStyle/>
          <a:p>
            <a:fld id="{E3A1272A-B5D0-413D-B6A4-0C2F0405B9D9}" type="datetime1">
              <a:rPr lang="en-CA" smtClean="0"/>
              <a:t>2026-08-11</a:t>
            </a:fld>
            <a:endParaRPr lang="en-CA"/>
          </a:p>
        </p:txBody>
      </p:sp>
      <p:sp>
        <p:nvSpPr>
          <p:cNvPr id="5" name="Footer Placeholder 4">
            <a:extLst>
              <a:ext uri="{FF2B5EF4-FFF2-40B4-BE49-F238E27FC236}">
                <a16:creationId xmlns:a16="http://schemas.microsoft.com/office/drawing/2014/main" id="{8A0A9B0C-31C4-EA04-31D5-16102F1385CA}"/>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7857B41-AE4A-5250-11BA-5C5FDD277FE1}"/>
              </a:ext>
            </a:extLst>
          </p:cNvPr>
          <p:cNvSpPr>
            <a:spLocks noGrp="1"/>
          </p:cNvSpPr>
          <p:nvPr>
            <p:ph type="sldNum" sz="quarter" idx="12"/>
          </p:nvPr>
        </p:nvSpPr>
        <p:spPr/>
        <p:txBody>
          <a:bodyPr/>
          <a:lstStyle/>
          <a:p>
            <a:fld id="{280823E5-E7FE-4192-89CD-61EF932D4AA2}" type="slidenum">
              <a:rPr lang="en-CA" smtClean="0"/>
              <a:t>‹#›</a:t>
            </a:fld>
            <a:endParaRPr lang="en-CA"/>
          </a:p>
        </p:txBody>
      </p:sp>
    </p:spTree>
    <p:extLst>
      <p:ext uri="{BB962C8B-B14F-4D97-AF65-F5344CB8AC3E}">
        <p14:creationId xmlns:p14="http://schemas.microsoft.com/office/powerpoint/2010/main" val="111468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C9810-BAAA-DB75-DBDA-D73A321230D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CA"/>
          </a:p>
        </p:txBody>
      </p:sp>
      <p:sp>
        <p:nvSpPr>
          <p:cNvPr id="3" name="Text Placeholder 2">
            <a:extLst>
              <a:ext uri="{FF2B5EF4-FFF2-40B4-BE49-F238E27FC236}">
                <a16:creationId xmlns:a16="http://schemas.microsoft.com/office/drawing/2014/main" id="{51FD245F-D37E-A43E-58A7-B2475C17250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F9FFDD2-95A9-DCB8-72AE-EB148B82B13F}"/>
              </a:ext>
            </a:extLst>
          </p:cNvPr>
          <p:cNvSpPr>
            <a:spLocks noGrp="1"/>
          </p:cNvSpPr>
          <p:nvPr>
            <p:ph type="dt" sz="half" idx="10"/>
          </p:nvPr>
        </p:nvSpPr>
        <p:spPr/>
        <p:txBody>
          <a:bodyPr/>
          <a:lstStyle/>
          <a:p>
            <a:fld id="{A055A068-4EAE-4970-AB88-780482025703}" type="datetime1">
              <a:rPr lang="en-CA" smtClean="0"/>
              <a:t>2026-08-11</a:t>
            </a:fld>
            <a:endParaRPr lang="en-CA"/>
          </a:p>
        </p:txBody>
      </p:sp>
      <p:sp>
        <p:nvSpPr>
          <p:cNvPr id="5" name="Footer Placeholder 4">
            <a:extLst>
              <a:ext uri="{FF2B5EF4-FFF2-40B4-BE49-F238E27FC236}">
                <a16:creationId xmlns:a16="http://schemas.microsoft.com/office/drawing/2014/main" id="{8BBED1A4-721D-D8C1-6FC0-520267D2176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72A79F4-C275-A76B-90A6-2759E9867FC1}"/>
              </a:ext>
            </a:extLst>
          </p:cNvPr>
          <p:cNvSpPr>
            <a:spLocks noGrp="1"/>
          </p:cNvSpPr>
          <p:nvPr>
            <p:ph type="sldNum" sz="quarter" idx="12"/>
          </p:nvPr>
        </p:nvSpPr>
        <p:spPr/>
        <p:txBody>
          <a:bodyPr/>
          <a:lstStyle/>
          <a:p>
            <a:fld id="{280823E5-E7FE-4192-89CD-61EF932D4AA2}" type="slidenum">
              <a:rPr lang="en-CA" smtClean="0"/>
              <a:t>‹#›</a:t>
            </a:fld>
            <a:endParaRPr lang="en-CA"/>
          </a:p>
        </p:txBody>
      </p:sp>
    </p:spTree>
    <p:extLst>
      <p:ext uri="{BB962C8B-B14F-4D97-AF65-F5344CB8AC3E}">
        <p14:creationId xmlns:p14="http://schemas.microsoft.com/office/powerpoint/2010/main" val="573968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DF030-0640-FEA1-8895-7CCCD730F71B}"/>
              </a:ext>
            </a:extLst>
          </p:cNvPr>
          <p:cNvSpPr>
            <a:spLocks noGrp="1"/>
          </p:cNvSpPr>
          <p:nvPr>
            <p:ph type="title"/>
          </p:nvPr>
        </p:nvSpPr>
        <p:spPr/>
        <p:txBody>
          <a:bodyPr/>
          <a:lstStyle/>
          <a:p>
            <a:r>
              <a:rPr lang="en-GB"/>
              <a:t>Click to edit Master title style</a:t>
            </a:r>
            <a:endParaRPr lang="en-CA"/>
          </a:p>
        </p:txBody>
      </p:sp>
      <p:sp>
        <p:nvSpPr>
          <p:cNvPr id="3" name="Content Placeholder 2">
            <a:extLst>
              <a:ext uri="{FF2B5EF4-FFF2-40B4-BE49-F238E27FC236}">
                <a16:creationId xmlns:a16="http://schemas.microsoft.com/office/drawing/2014/main" id="{38A04C89-0B2B-7A66-0E70-00DF86CE6B6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A"/>
          </a:p>
        </p:txBody>
      </p:sp>
      <p:sp>
        <p:nvSpPr>
          <p:cNvPr id="4" name="Content Placeholder 3">
            <a:extLst>
              <a:ext uri="{FF2B5EF4-FFF2-40B4-BE49-F238E27FC236}">
                <a16:creationId xmlns:a16="http://schemas.microsoft.com/office/drawing/2014/main" id="{D07B679D-BAED-8C51-35C6-71F4F091BAB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A"/>
          </a:p>
        </p:txBody>
      </p:sp>
      <p:sp>
        <p:nvSpPr>
          <p:cNvPr id="5" name="Date Placeholder 4">
            <a:extLst>
              <a:ext uri="{FF2B5EF4-FFF2-40B4-BE49-F238E27FC236}">
                <a16:creationId xmlns:a16="http://schemas.microsoft.com/office/drawing/2014/main" id="{B25D5338-90AF-9453-CAE2-98220465CDD5}"/>
              </a:ext>
            </a:extLst>
          </p:cNvPr>
          <p:cNvSpPr>
            <a:spLocks noGrp="1"/>
          </p:cNvSpPr>
          <p:nvPr>
            <p:ph type="dt" sz="half" idx="10"/>
          </p:nvPr>
        </p:nvSpPr>
        <p:spPr/>
        <p:txBody>
          <a:bodyPr/>
          <a:lstStyle/>
          <a:p>
            <a:fld id="{3AB42AFE-3F24-4365-B2E0-16429C41EBAC}" type="datetime1">
              <a:rPr lang="en-CA" smtClean="0"/>
              <a:t>2026-08-11</a:t>
            </a:fld>
            <a:endParaRPr lang="en-CA"/>
          </a:p>
        </p:txBody>
      </p:sp>
      <p:sp>
        <p:nvSpPr>
          <p:cNvPr id="6" name="Footer Placeholder 5">
            <a:extLst>
              <a:ext uri="{FF2B5EF4-FFF2-40B4-BE49-F238E27FC236}">
                <a16:creationId xmlns:a16="http://schemas.microsoft.com/office/drawing/2014/main" id="{91A2117B-274D-64DD-C681-1FD3BEA6F297}"/>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BFBF8042-740D-8604-939E-FF66391650F5}"/>
              </a:ext>
            </a:extLst>
          </p:cNvPr>
          <p:cNvSpPr>
            <a:spLocks noGrp="1"/>
          </p:cNvSpPr>
          <p:nvPr>
            <p:ph type="sldNum" sz="quarter" idx="12"/>
          </p:nvPr>
        </p:nvSpPr>
        <p:spPr/>
        <p:txBody>
          <a:bodyPr/>
          <a:lstStyle/>
          <a:p>
            <a:fld id="{280823E5-E7FE-4192-89CD-61EF932D4AA2}" type="slidenum">
              <a:rPr lang="en-CA" smtClean="0"/>
              <a:t>‹#›</a:t>
            </a:fld>
            <a:endParaRPr lang="en-CA"/>
          </a:p>
        </p:txBody>
      </p:sp>
    </p:spTree>
    <p:extLst>
      <p:ext uri="{BB962C8B-B14F-4D97-AF65-F5344CB8AC3E}">
        <p14:creationId xmlns:p14="http://schemas.microsoft.com/office/powerpoint/2010/main" val="1252584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8FDA6-DB6A-81ED-4554-EAE70E019D74}"/>
              </a:ext>
            </a:extLst>
          </p:cNvPr>
          <p:cNvSpPr>
            <a:spLocks noGrp="1"/>
          </p:cNvSpPr>
          <p:nvPr>
            <p:ph type="title"/>
          </p:nvPr>
        </p:nvSpPr>
        <p:spPr>
          <a:xfrm>
            <a:off x="839788" y="365125"/>
            <a:ext cx="10515600" cy="1325563"/>
          </a:xfrm>
        </p:spPr>
        <p:txBody>
          <a:bodyPr/>
          <a:lstStyle/>
          <a:p>
            <a:r>
              <a:rPr lang="en-GB"/>
              <a:t>Click to edit Master title style</a:t>
            </a:r>
            <a:endParaRPr lang="en-CA"/>
          </a:p>
        </p:txBody>
      </p:sp>
      <p:sp>
        <p:nvSpPr>
          <p:cNvPr id="3" name="Text Placeholder 2">
            <a:extLst>
              <a:ext uri="{FF2B5EF4-FFF2-40B4-BE49-F238E27FC236}">
                <a16:creationId xmlns:a16="http://schemas.microsoft.com/office/drawing/2014/main" id="{79135850-2311-AB35-CDDF-52F62D21ED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E6D8D6B-81E0-D065-BB4E-707233700D8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A"/>
          </a:p>
        </p:txBody>
      </p:sp>
      <p:sp>
        <p:nvSpPr>
          <p:cNvPr id="5" name="Text Placeholder 4">
            <a:extLst>
              <a:ext uri="{FF2B5EF4-FFF2-40B4-BE49-F238E27FC236}">
                <a16:creationId xmlns:a16="http://schemas.microsoft.com/office/drawing/2014/main" id="{853DD282-E239-DC84-5D91-627D2EDBED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A8F007D-11EC-A176-5AA9-185EDC7CE61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A"/>
          </a:p>
        </p:txBody>
      </p:sp>
      <p:sp>
        <p:nvSpPr>
          <p:cNvPr id="7" name="Date Placeholder 6">
            <a:extLst>
              <a:ext uri="{FF2B5EF4-FFF2-40B4-BE49-F238E27FC236}">
                <a16:creationId xmlns:a16="http://schemas.microsoft.com/office/drawing/2014/main" id="{21CA4458-F932-74F6-4E38-1782326101DC}"/>
              </a:ext>
            </a:extLst>
          </p:cNvPr>
          <p:cNvSpPr>
            <a:spLocks noGrp="1"/>
          </p:cNvSpPr>
          <p:nvPr>
            <p:ph type="dt" sz="half" idx="10"/>
          </p:nvPr>
        </p:nvSpPr>
        <p:spPr/>
        <p:txBody>
          <a:bodyPr/>
          <a:lstStyle/>
          <a:p>
            <a:fld id="{EB5D7704-A3F9-4AB5-98CB-C3D4F6CAF2CB}" type="datetime1">
              <a:rPr lang="en-CA" smtClean="0"/>
              <a:t>2026-08-11</a:t>
            </a:fld>
            <a:endParaRPr lang="en-CA"/>
          </a:p>
        </p:txBody>
      </p:sp>
      <p:sp>
        <p:nvSpPr>
          <p:cNvPr id="8" name="Footer Placeholder 7">
            <a:extLst>
              <a:ext uri="{FF2B5EF4-FFF2-40B4-BE49-F238E27FC236}">
                <a16:creationId xmlns:a16="http://schemas.microsoft.com/office/drawing/2014/main" id="{A9711A9D-D5A8-4F8F-A843-432BF6224BF9}"/>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DD4D042F-491C-713F-6370-4E83C76916A6}"/>
              </a:ext>
            </a:extLst>
          </p:cNvPr>
          <p:cNvSpPr>
            <a:spLocks noGrp="1"/>
          </p:cNvSpPr>
          <p:nvPr>
            <p:ph type="sldNum" sz="quarter" idx="12"/>
          </p:nvPr>
        </p:nvSpPr>
        <p:spPr/>
        <p:txBody>
          <a:bodyPr/>
          <a:lstStyle/>
          <a:p>
            <a:fld id="{280823E5-E7FE-4192-89CD-61EF932D4AA2}" type="slidenum">
              <a:rPr lang="en-CA" smtClean="0"/>
              <a:t>‹#›</a:t>
            </a:fld>
            <a:endParaRPr lang="en-CA"/>
          </a:p>
        </p:txBody>
      </p:sp>
    </p:spTree>
    <p:extLst>
      <p:ext uri="{BB962C8B-B14F-4D97-AF65-F5344CB8AC3E}">
        <p14:creationId xmlns:p14="http://schemas.microsoft.com/office/powerpoint/2010/main" val="1574267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4BAC3-C5BA-5ECF-1F56-083D8D55CF78}"/>
              </a:ext>
            </a:extLst>
          </p:cNvPr>
          <p:cNvSpPr>
            <a:spLocks noGrp="1"/>
          </p:cNvSpPr>
          <p:nvPr>
            <p:ph type="title"/>
          </p:nvPr>
        </p:nvSpPr>
        <p:spPr/>
        <p:txBody>
          <a:bodyPr/>
          <a:lstStyle/>
          <a:p>
            <a:r>
              <a:rPr lang="en-GB"/>
              <a:t>Click to edit Master title style</a:t>
            </a:r>
            <a:endParaRPr lang="en-CA"/>
          </a:p>
        </p:txBody>
      </p:sp>
      <p:sp>
        <p:nvSpPr>
          <p:cNvPr id="3" name="Date Placeholder 2">
            <a:extLst>
              <a:ext uri="{FF2B5EF4-FFF2-40B4-BE49-F238E27FC236}">
                <a16:creationId xmlns:a16="http://schemas.microsoft.com/office/drawing/2014/main" id="{9E28F3A7-8F62-399B-9D96-5039830DD330}"/>
              </a:ext>
            </a:extLst>
          </p:cNvPr>
          <p:cNvSpPr>
            <a:spLocks noGrp="1"/>
          </p:cNvSpPr>
          <p:nvPr>
            <p:ph type="dt" sz="half" idx="10"/>
          </p:nvPr>
        </p:nvSpPr>
        <p:spPr/>
        <p:txBody>
          <a:bodyPr/>
          <a:lstStyle/>
          <a:p>
            <a:fld id="{20DDA98E-307E-4A70-A869-0CE78A3261CD}" type="datetime1">
              <a:rPr lang="en-CA" smtClean="0"/>
              <a:t>2026-08-11</a:t>
            </a:fld>
            <a:endParaRPr lang="en-CA"/>
          </a:p>
        </p:txBody>
      </p:sp>
      <p:sp>
        <p:nvSpPr>
          <p:cNvPr id="4" name="Footer Placeholder 3">
            <a:extLst>
              <a:ext uri="{FF2B5EF4-FFF2-40B4-BE49-F238E27FC236}">
                <a16:creationId xmlns:a16="http://schemas.microsoft.com/office/drawing/2014/main" id="{A727CC89-AAC2-6E46-60B5-B2719EDBDBA8}"/>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3049CA27-52B8-99B8-7F1D-099C989D57DB}"/>
              </a:ext>
            </a:extLst>
          </p:cNvPr>
          <p:cNvSpPr>
            <a:spLocks noGrp="1"/>
          </p:cNvSpPr>
          <p:nvPr>
            <p:ph type="sldNum" sz="quarter" idx="12"/>
          </p:nvPr>
        </p:nvSpPr>
        <p:spPr/>
        <p:txBody>
          <a:bodyPr/>
          <a:lstStyle/>
          <a:p>
            <a:fld id="{280823E5-E7FE-4192-89CD-61EF932D4AA2}" type="slidenum">
              <a:rPr lang="en-CA" smtClean="0"/>
              <a:t>‹#›</a:t>
            </a:fld>
            <a:endParaRPr lang="en-CA"/>
          </a:p>
        </p:txBody>
      </p:sp>
    </p:spTree>
    <p:extLst>
      <p:ext uri="{BB962C8B-B14F-4D97-AF65-F5344CB8AC3E}">
        <p14:creationId xmlns:p14="http://schemas.microsoft.com/office/powerpoint/2010/main" val="3622490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367A13-0A21-E834-481B-D431B11B82F2}"/>
              </a:ext>
            </a:extLst>
          </p:cNvPr>
          <p:cNvSpPr>
            <a:spLocks noGrp="1"/>
          </p:cNvSpPr>
          <p:nvPr>
            <p:ph type="dt" sz="half" idx="10"/>
          </p:nvPr>
        </p:nvSpPr>
        <p:spPr/>
        <p:txBody>
          <a:bodyPr/>
          <a:lstStyle/>
          <a:p>
            <a:fld id="{862E523A-71F1-4B5F-89D0-24A453C08293}" type="datetime1">
              <a:rPr lang="en-CA" smtClean="0"/>
              <a:t>2026-08-11</a:t>
            </a:fld>
            <a:endParaRPr lang="en-CA"/>
          </a:p>
        </p:txBody>
      </p:sp>
      <p:sp>
        <p:nvSpPr>
          <p:cNvPr id="3" name="Footer Placeholder 2">
            <a:extLst>
              <a:ext uri="{FF2B5EF4-FFF2-40B4-BE49-F238E27FC236}">
                <a16:creationId xmlns:a16="http://schemas.microsoft.com/office/drawing/2014/main" id="{BD38A055-8535-8F74-25D4-2A39FF931238}"/>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9B2C8294-1CA9-4D60-2048-91AB5D0E44A2}"/>
              </a:ext>
            </a:extLst>
          </p:cNvPr>
          <p:cNvSpPr>
            <a:spLocks noGrp="1"/>
          </p:cNvSpPr>
          <p:nvPr>
            <p:ph type="sldNum" sz="quarter" idx="12"/>
          </p:nvPr>
        </p:nvSpPr>
        <p:spPr/>
        <p:txBody>
          <a:bodyPr/>
          <a:lstStyle/>
          <a:p>
            <a:fld id="{280823E5-E7FE-4192-89CD-61EF932D4AA2}" type="slidenum">
              <a:rPr lang="en-CA" smtClean="0"/>
              <a:t>‹#›</a:t>
            </a:fld>
            <a:endParaRPr lang="en-CA"/>
          </a:p>
        </p:txBody>
      </p:sp>
    </p:spTree>
    <p:extLst>
      <p:ext uri="{BB962C8B-B14F-4D97-AF65-F5344CB8AC3E}">
        <p14:creationId xmlns:p14="http://schemas.microsoft.com/office/powerpoint/2010/main" val="1150413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DD1D5-4B6C-ADA2-44DD-9945F8610C4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CA"/>
          </a:p>
        </p:txBody>
      </p:sp>
      <p:sp>
        <p:nvSpPr>
          <p:cNvPr id="3" name="Content Placeholder 2">
            <a:extLst>
              <a:ext uri="{FF2B5EF4-FFF2-40B4-BE49-F238E27FC236}">
                <a16:creationId xmlns:a16="http://schemas.microsoft.com/office/drawing/2014/main" id="{130D2830-8B2D-35AD-A7C1-87C90874F6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A"/>
          </a:p>
        </p:txBody>
      </p:sp>
      <p:sp>
        <p:nvSpPr>
          <p:cNvPr id="4" name="Text Placeholder 3">
            <a:extLst>
              <a:ext uri="{FF2B5EF4-FFF2-40B4-BE49-F238E27FC236}">
                <a16:creationId xmlns:a16="http://schemas.microsoft.com/office/drawing/2014/main" id="{CD358AFA-9B37-8D94-06FD-8DDF22A8DC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13629C0-E5D8-843A-0DEB-0D4F4AF94074}"/>
              </a:ext>
            </a:extLst>
          </p:cNvPr>
          <p:cNvSpPr>
            <a:spLocks noGrp="1"/>
          </p:cNvSpPr>
          <p:nvPr>
            <p:ph type="dt" sz="half" idx="10"/>
          </p:nvPr>
        </p:nvSpPr>
        <p:spPr/>
        <p:txBody>
          <a:bodyPr/>
          <a:lstStyle/>
          <a:p>
            <a:fld id="{E9D225A0-1AC7-4CC0-9A4B-C5264DF19BC2}" type="datetime1">
              <a:rPr lang="en-CA" smtClean="0"/>
              <a:t>2026-08-11</a:t>
            </a:fld>
            <a:endParaRPr lang="en-CA"/>
          </a:p>
        </p:txBody>
      </p:sp>
      <p:sp>
        <p:nvSpPr>
          <p:cNvPr id="6" name="Footer Placeholder 5">
            <a:extLst>
              <a:ext uri="{FF2B5EF4-FFF2-40B4-BE49-F238E27FC236}">
                <a16:creationId xmlns:a16="http://schemas.microsoft.com/office/drawing/2014/main" id="{44CAFBE9-7D0D-2926-82EC-3EB7AE604433}"/>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3CCACA07-24B1-6EC8-EC00-0D8557E02355}"/>
              </a:ext>
            </a:extLst>
          </p:cNvPr>
          <p:cNvSpPr>
            <a:spLocks noGrp="1"/>
          </p:cNvSpPr>
          <p:nvPr>
            <p:ph type="sldNum" sz="quarter" idx="12"/>
          </p:nvPr>
        </p:nvSpPr>
        <p:spPr/>
        <p:txBody>
          <a:bodyPr/>
          <a:lstStyle/>
          <a:p>
            <a:fld id="{280823E5-E7FE-4192-89CD-61EF932D4AA2}" type="slidenum">
              <a:rPr lang="en-CA" smtClean="0"/>
              <a:t>‹#›</a:t>
            </a:fld>
            <a:endParaRPr lang="en-CA"/>
          </a:p>
        </p:txBody>
      </p:sp>
    </p:spTree>
    <p:extLst>
      <p:ext uri="{BB962C8B-B14F-4D97-AF65-F5344CB8AC3E}">
        <p14:creationId xmlns:p14="http://schemas.microsoft.com/office/powerpoint/2010/main" val="4032086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515AE-A791-9C02-B3C5-F8ED29D7415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CA"/>
          </a:p>
        </p:txBody>
      </p:sp>
      <p:sp>
        <p:nvSpPr>
          <p:cNvPr id="3" name="Picture Placeholder 2">
            <a:extLst>
              <a:ext uri="{FF2B5EF4-FFF2-40B4-BE49-F238E27FC236}">
                <a16:creationId xmlns:a16="http://schemas.microsoft.com/office/drawing/2014/main" id="{F1D38CB7-8DD3-C76F-972A-074546F7E8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68AA2CFB-3F3C-E6D2-A7E6-09ADF39816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0E8BC60-4F11-2D1D-522A-21F3E573FE43}"/>
              </a:ext>
            </a:extLst>
          </p:cNvPr>
          <p:cNvSpPr>
            <a:spLocks noGrp="1"/>
          </p:cNvSpPr>
          <p:nvPr>
            <p:ph type="dt" sz="half" idx="10"/>
          </p:nvPr>
        </p:nvSpPr>
        <p:spPr/>
        <p:txBody>
          <a:bodyPr/>
          <a:lstStyle/>
          <a:p>
            <a:fld id="{C7EA2947-343B-45BE-9BD8-77DDAB3AF0AD}" type="datetime1">
              <a:rPr lang="en-CA" smtClean="0"/>
              <a:t>2026-08-11</a:t>
            </a:fld>
            <a:endParaRPr lang="en-CA"/>
          </a:p>
        </p:txBody>
      </p:sp>
      <p:sp>
        <p:nvSpPr>
          <p:cNvPr id="6" name="Footer Placeholder 5">
            <a:extLst>
              <a:ext uri="{FF2B5EF4-FFF2-40B4-BE49-F238E27FC236}">
                <a16:creationId xmlns:a16="http://schemas.microsoft.com/office/drawing/2014/main" id="{9A71CCF1-E736-633A-6012-7CB22680D5D6}"/>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D353B571-5EB2-158A-A04C-1C5E6E016D0A}"/>
              </a:ext>
            </a:extLst>
          </p:cNvPr>
          <p:cNvSpPr>
            <a:spLocks noGrp="1"/>
          </p:cNvSpPr>
          <p:nvPr>
            <p:ph type="sldNum" sz="quarter" idx="12"/>
          </p:nvPr>
        </p:nvSpPr>
        <p:spPr/>
        <p:txBody>
          <a:bodyPr/>
          <a:lstStyle/>
          <a:p>
            <a:fld id="{280823E5-E7FE-4192-89CD-61EF932D4AA2}" type="slidenum">
              <a:rPr lang="en-CA" smtClean="0"/>
              <a:t>‹#›</a:t>
            </a:fld>
            <a:endParaRPr lang="en-CA"/>
          </a:p>
        </p:txBody>
      </p:sp>
    </p:spTree>
    <p:extLst>
      <p:ext uri="{BB962C8B-B14F-4D97-AF65-F5344CB8AC3E}">
        <p14:creationId xmlns:p14="http://schemas.microsoft.com/office/powerpoint/2010/main" val="3217120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764DD5-96D2-0B34-E168-EEB4A823A9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CA"/>
          </a:p>
        </p:txBody>
      </p:sp>
      <p:sp>
        <p:nvSpPr>
          <p:cNvPr id="3" name="Text Placeholder 2">
            <a:extLst>
              <a:ext uri="{FF2B5EF4-FFF2-40B4-BE49-F238E27FC236}">
                <a16:creationId xmlns:a16="http://schemas.microsoft.com/office/drawing/2014/main" id="{6C442EE1-06F0-1BAD-7C69-06BB91119B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A"/>
          </a:p>
        </p:txBody>
      </p:sp>
      <p:sp>
        <p:nvSpPr>
          <p:cNvPr id="4" name="Date Placeholder 3">
            <a:extLst>
              <a:ext uri="{FF2B5EF4-FFF2-40B4-BE49-F238E27FC236}">
                <a16:creationId xmlns:a16="http://schemas.microsoft.com/office/drawing/2014/main" id="{BC5BCE24-E19A-CC21-180F-A8D51AC8E8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9476146-8F61-402E-ACB0-3737AB0E6791}" type="datetime1">
              <a:rPr lang="en-CA" smtClean="0"/>
              <a:t>2026-08-11</a:t>
            </a:fld>
            <a:endParaRPr lang="en-CA"/>
          </a:p>
        </p:txBody>
      </p:sp>
      <p:sp>
        <p:nvSpPr>
          <p:cNvPr id="5" name="Footer Placeholder 4">
            <a:extLst>
              <a:ext uri="{FF2B5EF4-FFF2-40B4-BE49-F238E27FC236}">
                <a16:creationId xmlns:a16="http://schemas.microsoft.com/office/drawing/2014/main" id="{D6716B45-5E7A-5673-2E49-95623C1E97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6D5DC24A-9628-F2A4-9D02-8407918D59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80823E5-E7FE-4192-89CD-61EF932D4AA2}" type="slidenum">
              <a:rPr lang="en-CA" smtClean="0"/>
              <a:t>‹#›</a:t>
            </a:fld>
            <a:endParaRPr lang="en-CA"/>
          </a:p>
        </p:txBody>
      </p:sp>
    </p:spTree>
    <p:extLst>
      <p:ext uri="{BB962C8B-B14F-4D97-AF65-F5344CB8AC3E}">
        <p14:creationId xmlns:p14="http://schemas.microsoft.com/office/powerpoint/2010/main" val="3358868852"/>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9" r:id="rId13"/>
    <p:sldLayoutId id="2147483760" r:id="rId14"/>
    <p:sldLayoutId id="2147483761" r:id="rId15"/>
    <p:sldLayoutId id="2147483762"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106_8E7FB781.xm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customXml" Target="../ink/ink20.xml"/><Relationship Id="rId3" Type="http://schemas.openxmlformats.org/officeDocument/2006/relationships/image" Target="../media/image28.png"/><Relationship Id="rId7" Type="http://schemas.openxmlformats.org/officeDocument/2006/relationships/customXml" Target="../ink/ink19.xm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30.png"/><Relationship Id="rId5" Type="http://schemas.openxmlformats.org/officeDocument/2006/relationships/customXml" Target="../ink/ink18.xml"/><Relationship Id="rId10" Type="http://schemas.openxmlformats.org/officeDocument/2006/relationships/image" Target="../media/image36.png"/><Relationship Id="rId4" Type="http://schemas.openxmlformats.org/officeDocument/2006/relationships/image" Target="../media/image29.png"/><Relationship Id="rId9" Type="http://schemas.openxmlformats.org/officeDocument/2006/relationships/customXml" Target="../ink/ink21.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customXml" Target="../ink/ink22.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microsoft.com/office/2018/10/relationships/comments" Target="../comments/modernComment_101_E6938BC0.xm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customXml" Target="../ink/ink24.xml"/><Relationship Id="rId5" Type="http://schemas.openxmlformats.org/officeDocument/2006/relationships/image" Target="../media/image35.png"/><Relationship Id="rId4" Type="http://schemas.openxmlformats.org/officeDocument/2006/relationships/customXml" Target="../ink/ink23.xml"/></Relationships>
</file>

<file path=ppt/slides/_rels/slide2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2.png"/><Relationship Id="rId7"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35.png"/><Relationship Id="rId4" Type="http://schemas.openxmlformats.org/officeDocument/2006/relationships/customXml" Target="../ink/ink25.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02_847E73E3.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microsoft.com/office/2018/10/relationships/comments" Target="../comments/modernComment_10E_6B6F5008.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3" Type="http://schemas.openxmlformats.org/officeDocument/2006/relationships/image" Target="../media/image14.png"/><Relationship Id="rId18" Type="http://schemas.openxmlformats.org/officeDocument/2006/relationships/customXml" Target="../ink/ink8.xml"/><Relationship Id="rId26" Type="http://schemas.openxmlformats.org/officeDocument/2006/relationships/customXml" Target="../ink/ink12.xml"/><Relationship Id="rId21" Type="http://schemas.openxmlformats.org/officeDocument/2006/relationships/image" Target="../media/image18.png"/><Relationship Id="rId34" Type="http://schemas.openxmlformats.org/officeDocument/2006/relationships/customXml" Target="../ink/ink16.xml"/><Relationship Id="rId7" Type="http://schemas.openxmlformats.org/officeDocument/2006/relationships/image" Target="../media/image11.png"/><Relationship Id="rId12" Type="http://schemas.openxmlformats.org/officeDocument/2006/relationships/customXml" Target="../ink/ink5.xml"/><Relationship Id="rId17" Type="http://schemas.openxmlformats.org/officeDocument/2006/relationships/image" Target="../media/image16.png"/><Relationship Id="rId25" Type="http://schemas.openxmlformats.org/officeDocument/2006/relationships/image" Target="../media/image20.png"/><Relationship Id="rId33" Type="http://schemas.openxmlformats.org/officeDocument/2006/relationships/image" Target="../media/image24.png"/><Relationship Id="rId2" Type="http://schemas.openxmlformats.org/officeDocument/2006/relationships/notesSlide" Target="../notesSlides/notesSlide7.xml"/><Relationship Id="rId16" Type="http://schemas.openxmlformats.org/officeDocument/2006/relationships/customXml" Target="../ink/ink7.xml"/><Relationship Id="rId20" Type="http://schemas.openxmlformats.org/officeDocument/2006/relationships/customXml" Target="../ink/ink9.xml"/><Relationship Id="rId29"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13.png"/><Relationship Id="rId24" Type="http://schemas.openxmlformats.org/officeDocument/2006/relationships/customXml" Target="../ink/ink11.xml"/><Relationship Id="rId32" Type="http://schemas.openxmlformats.org/officeDocument/2006/relationships/customXml" Target="../ink/ink15.xml"/><Relationship Id="rId37" Type="http://schemas.openxmlformats.org/officeDocument/2006/relationships/image" Target="../media/image26.png"/><Relationship Id="rId5" Type="http://schemas.openxmlformats.org/officeDocument/2006/relationships/image" Target="../media/image90.png"/><Relationship Id="rId15" Type="http://schemas.openxmlformats.org/officeDocument/2006/relationships/image" Target="../media/image15.png"/><Relationship Id="rId23" Type="http://schemas.openxmlformats.org/officeDocument/2006/relationships/image" Target="../media/image19.png"/><Relationship Id="rId28" Type="http://schemas.openxmlformats.org/officeDocument/2006/relationships/customXml" Target="../ink/ink13.xml"/><Relationship Id="rId36" Type="http://schemas.openxmlformats.org/officeDocument/2006/relationships/customXml" Target="../ink/ink17.xml"/><Relationship Id="rId10" Type="http://schemas.openxmlformats.org/officeDocument/2006/relationships/customXml" Target="../ink/ink4.xml"/><Relationship Id="rId19" Type="http://schemas.openxmlformats.org/officeDocument/2006/relationships/image" Target="../media/image17.png"/><Relationship Id="rId31" Type="http://schemas.openxmlformats.org/officeDocument/2006/relationships/image" Target="../media/image23.png"/><Relationship Id="rId4" Type="http://schemas.openxmlformats.org/officeDocument/2006/relationships/customXml" Target="../ink/ink1.xml"/><Relationship Id="rId9" Type="http://schemas.openxmlformats.org/officeDocument/2006/relationships/image" Target="../media/image12.png"/><Relationship Id="rId14" Type="http://schemas.openxmlformats.org/officeDocument/2006/relationships/customXml" Target="../ink/ink6.xml"/><Relationship Id="rId22" Type="http://schemas.openxmlformats.org/officeDocument/2006/relationships/customXml" Target="../ink/ink10.xml"/><Relationship Id="rId27" Type="http://schemas.openxmlformats.org/officeDocument/2006/relationships/image" Target="../media/image21.png"/><Relationship Id="rId30" Type="http://schemas.openxmlformats.org/officeDocument/2006/relationships/customXml" Target="../ink/ink14.xml"/><Relationship Id="rId35" Type="http://schemas.openxmlformats.org/officeDocument/2006/relationships/image" Target="../media/image25.png"/><Relationship Id="rId8" Type="http://schemas.openxmlformats.org/officeDocument/2006/relationships/customXml" Target="../ink/ink3.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Hexagon 34">
            <a:extLst>
              <a:ext uri="{FF2B5EF4-FFF2-40B4-BE49-F238E27FC236}">
                <a16:creationId xmlns:a16="http://schemas.microsoft.com/office/drawing/2014/main" id="{00171891-9178-4E08-834A-73069BAB3848}"/>
              </a:ext>
            </a:extLst>
          </p:cNvPr>
          <p:cNvSpPr/>
          <p:nvPr/>
        </p:nvSpPr>
        <p:spPr>
          <a:xfrm rot="19408239">
            <a:off x="5042530" y="1534977"/>
            <a:ext cx="4398894" cy="3762908"/>
          </a:xfrm>
          <a:prstGeom prst="hexagon">
            <a:avLst/>
          </a:prstGeom>
          <a:noFill/>
          <a:ln>
            <a:solidFill>
              <a:schemeClr val="tx2"/>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37" name="Hexagon 36">
            <a:extLst>
              <a:ext uri="{FF2B5EF4-FFF2-40B4-BE49-F238E27FC236}">
                <a16:creationId xmlns:a16="http://schemas.microsoft.com/office/drawing/2014/main" id="{4DBD98BD-43F9-4131-E3BE-740CBFF021CB}"/>
              </a:ext>
            </a:extLst>
          </p:cNvPr>
          <p:cNvSpPr/>
          <p:nvPr/>
        </p:nvSpPr>
        <p:spPr>
          <a:xfrm rot="19408239">
            <a:off x="4479846" y="3842550"/>
            <a:ext cx="4398894" cy="3762908"/>
          </a:xfrm>
          <a:prstGeom prst="hexagon">
            <a:avLst/>
          </a:prstGeom>
          <a:no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31" name="Hexagon 30">
            <a:extLst>
              <a:ext uri="{FF2B5EF4-FFF2-40B4-BE49-F238E27FC236}">
                <a16:creationId xmlns:a16="http://schemas.microsoft.com/office/drawing/2014/main" id="{4A2026C4-4AFB-7F76-8F2E-B2B3CAD807DA}"/>
              </a:ext>
            </a:extLst>
          </p:cNvPr>
          <p:cNvSpPr/>
          <p:nvPr/>
        </p:nvSpPr>
        <p:spPr>
          <a:xfrm rot="19408239">
            <a:off x="4183977" y="-700870"/>
            <a:ext cx="4398894" cy="3762908"/>
          </a:xfrm>
          <a:prstGeom prst="hexagon">
            <a:avLst/>
          </a:prstGeom>
          <a:no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2" name="Title 1">
            <a:extLst>
              <a:ext uri="{FF2B5EF4-FFF2-40B4-BE49-F238E27FC236}">
                <a16:creationId xmlns:a16="http://schemas.microsoft.com/office/drawing/2014/main" id="{3E718080-D144-A535-68FE-246BFA57FA8B}"/>
              </a:ext>
            </a:extLst>
          </p:cNvPr>
          <p:cNvSpPr>
            <a:spLocks noGrp="1"/>
          </p:cNvSpPr>
          <p:nvPr>
            <p:ph type="ctrTitle"/>
          </p:nvPr>
        </p:nvSpPr>
        <p:spPr>
          <a:xfrm>
            <a:off x="220344" y="1569179"/>
            <a:ext cx="4134357" cy="3331896"/>
          </a:xfrm>
        </p:spPr>
        <p:txBody>
          <a:bodyPr anchor="b">
            <a:normAutofit fontScale="90000"/>
          </a:bodyPr>
          <a:lstStyle/>
          <a:p>
            <a:r>
              <a:rPr lang="en-CA" sz="5100" dirty="0"/>
              <a:t>From Signals to Science: Machine Learning for Event Reconstruction in </a:t>
            </a:r>
            <a:r>
              <a:rPr lang="en-CA" sz="5100" dirty="0" err="1"/>
              <a:t>SuperCDMS</a:t>
            </a:r>
            <a:endParaRPr lang="en-CA" sz="5100" dirty="0"/>
          </a:p>
        </p:txBody>
      </p:sp>
      <p:sp>
        <p:nvSpPr>
          <p:cNvPr id="3" name="Subtitle 2">
            <a:extLst>
              <a:ext uri="{FF2B5EF4-FFF2-40B4-BE49-F238E27FC236}">
                <a16:creationId xmlns:a16="http://schemas.microsoft.com/office/drawing/2014/main" id="{4EA9D47F-14DB-8C0E-20E6-332BF6B565E5}"/>
              </a:ext>
            </a:extLst>
          </p:cNvPr>
          <p:cNvSpPr>
            <a:spLocks noGrp="1"/>
          </p:cNvSpPr>
          <p:nvPr>
            <p:ph type="subTitle" idx="1"/>
          </p:nvPr>
        </p:nvSpPr>
        <p:spPr/>
        <p:txBody>
          <a:bodyPr>
            <a:normAutofit/>
          </a:bodyPr>
          <a:lstStyle/>
          <a:p>
            <a:r>
              <a:rPr lang="en-US" dirty="0"/>
              <a:t>Lyssa Dale-Davies</a:t>
            </a:r>
            <a:endParaRPr lang="en-CA" dirty="0"/>
          </a:p>
        </p:txBody>
      </p:sp>
      <p:sp>
        <p:nvSpPr>
          <p:cNvPr id="10" name="Hexagon 9">
            <a:extLst>
              <a:ext uri="{FF2B5EF4-FFF2-40B4-BE49-F238E27FC236}">
                <a16:creationId xmlns:a16="http://schemas.microsoft.com/office/drawing/2014/main" id="{A88810AC-CC9D-0B41-6E59-1963CAD3E9B8}"/>
              </a:ext>
            </a:extLst>
          </p:cNvPr>
          <p:cNvSpPr/>
          <p:nvPr/>
        </p:nvSpPr>
        <p:spPr>
          <a:xfrm rot="19408239">
            <a:off x="7837301" y="3382028"/>
            <a:ext cx="2743200" cy="2346592"/>
          </a:xfrm>
          <a:prstGeom prst="hexagon">
            <a:avLst/>
          </a:prstGeom>
          <a:solidFill>
            <a:schemeClr val="accent1">
              <a:lumMod val="60000"/>
              <a:lumOff val="40000"/>
            </a:schemeClr>
          </a:solidFill>
          <a:ln>
            <a:solidFill>
              <a:schemeClr val="accent1"/>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12" name="Hexagon 11">
            <a:extLst>
              <a:ext uri="{FF2B5EF4-FFF2-40B4-BE49-F238E27FC236}">
                <a16:creationId xmlns:a16="http://schemas.microsoft.com/office/drawing/2014/main" id="{8E910B18-6592-519F-76A2-CAD046493DEC}"/>
              </a:ext>
            </a:extLst>
          </p:cNvPr>
          <p:cNvSpPr/>
          <p:nvPr/>
        </p:nvSpPr>
        <p:spPr>
          <a:xfrm rot="19408239">
            <a:off x="5694033" y="2208732"/>
            <a:ext cx="2743200" cy="2346592"/>
          </a:xfrm>
          <a:prstGeom prst="hexagon">
            <a:avLst/>
          </a:prstGeom>
          <a:solidFill>
            <a:schemeClr val="tx2">
              <a:lumMod val="10000"/>
              <a:lumOff val="90000"/>
            </a:schemeClr>
          </a:solidFill>
          <a:ln>
            <a:solidFill>
              <a:schemeClr val="tx2"/>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14" name="Hexagon 13">
            <a:extLst>
              <a:ext uri="{FF2B5EF4-FFF2-40B4-BE49-F238E27FC236}">
                <a16:creationId xmlns:a16="http://schemas.microsoft.com/office/drawing/2014/main" id="{B050D59E-8DA9-D1F3-4270-F811ECB0C3E5}"/>
              </a:ext>
            </a:extLst>
          </p:cNvPr>
          <p:cNvSpPr/>
          <p:nvPr/>
        </p:nvSpPr>
        <p:spPr>
          <a:xfrm rot="19408239">
            <a:off x="5703415" y="-106644"/>
            <a:ext cx="2743200" cy="2346592"/>
          </a:xfrm>
          <a:prstGeom prst="hexagon">
            <a:avLst/>
          </a:prstGeom>
          <a:solidFill>
            <a:schemeClr val="tx2"/>
          </a:solidFill>
          <a:ln>
            <a:solidFill>
              <a:schemeClr val="accent1"/>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16" name="Hexagon 15">
            <a:extLst>
              <a:ext uri="{FF2B5EF4-FFF2-40B4-BE49-F238E27FC236}">
                <a16:creationId xmlns:a16="http://schemas.microsoft.com/office/drawing/2014/main" id="{1541FEF3-A6A4-C24B-04DA-72E1ABF1B039}"/>
              </a:ext>
            </a:extLst>
          </p:cNvPr>
          <p:cNvSpPr/>
          <p:nvPr/>
        </p:nvSpPr>
        <p:spPr>
          <a:xfrm rot="19408239">
            <a:off x="7837301" y="1051044"/>
            <a:ext cx="2743200" cy="2346592"/>
          </a:xfrm>
          <a:prstGeom prst="hexagon">
            <a:avLst/>
          </a:prstGeom>
          <a:solidFill>
            <a:schemeClr val="tx2">
              <a:lumMod val="25000"/>
              <a:lumOff val="75000"/>
            </a:schemeClr>
          </a:solidFill>
          <a:ln>
            <a:solidFill>
              <a:schemeClr val="tx2"/>
            </a:solidFill>
          </a:ln>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en-CA"/>
          </a:p>
        </p:txBody>
      </p:sp>
      <p:sp>
        <p:nvSpPr>
          <p:cNvPr id="18" name="Hexagon 17">
            <a:extLst>
              <a:ext uri="{FF2B5EF4-FFF2-40B4-BE49-F238E27FC236}">
                <a16:creationId xmlns:a16="http://schemas.microsoft.com/office/drawing/2014/main" id="{73DA9041-5898-4BD2-C801-61E5C3F314BE}"/>
              </a:ext>
            </a:extLst>
          </p:cNvPr>
          <p:cNvSpPr/>
          <p:nvPr/>
        </p:nvSpPr>
        <p:spPr>
          <a:xfrm rot="19408239">
            <a:off x="5703415" y="4570932"/>
            <a:ext cx="2743200" cy="2346592"/>
          </a:xfrm>
          <a:prstGeom prst="hexagon">
            <a:avLst/>
          </a:prstGeom>
          <a:solidFill>
            <a:schemeClr val="accent4">
              <a:lumMod val="20000"/>
              <a:lumOff val="80000"/>
            </a:schemeClr>
          </a:solid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20" name="Hexagon 19">
            <a:extLst>
              <a:ext uri="{FF2B5EF4-FFF2-40B4-BE49-F238E27FC236}">
                <a16:creationId xmlns:a16="http://schemas.microsoft.com/office/drawing/2014/main" id="{4DDE36B7-EB00-10B4-5008-30B4FD3F3AA7}"/>
              </a:ext>
            </a:extLst>
          </p:cNvPr>
          <p:cNvSpPr/>
          <p:nvPr/>
        </p:nvSpPr>
        <p:spPr>
          <a:xfrm rot="19408239">
            <a:off x="9980982" y="4563128"/>
            <a:ext cx="2743200" cy="2346592"/>
          </a:xfrm>
          <a:prstGeom prst="hexagon">
            <a:avLst/>
          </a:prstGeom>
          <a:solidFill>
            <a:schemeClr val="tx2">
              <a:lumMod val="25000"/>
              <a:lumOff val="75000"/>
            </a:schemeClr>
          </a:solidFill>
          <a:ln>
            <a:solidFill>
              <a:schemeClr val="tx2"/>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22" name="Hexagon 21">
            <a:extLst>
              <a:ext uri="{FF2B5EF4-FFF2-40B4-BE49-F238E27FC236}">
                <a16:creationId xmlns:a16="http://schemas.microsoft.com/office/drawing/2014/main" id="{4DF289EF-2722-2E70-0757-11715B076702}"/>
              </a:ext>
            </a:extLst>
          </p:cNvPr>
          <p:cNvSpPr/>
          <p:nvPr/>
        </p:nvSpPr>
        <p:spPr>
          <a:xfrm rot="19408239">
            <a:off x="9995508" y="2216536"/>
            <a:ext cx="2743200" cy="2346592"/>
          </a:xfrm>
          <a:prstGeom prst="hexagon">
            <a:avLst/>
          </a:prstGeom>
          <a:solidFill>
            <a:schemeClr val="tx2"/>
          </a:solidFill>
          <a:ln>
            <a:solidFill>
              <a:schemeClr val="tx2"/>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24" name="Hexagon 23">
            <a:extLst>
              <a:ext uri="{FF2B5EF4-FFF2-40B4-BE49-F238E27FC236}">
                <a16:creationId xmlns:a16="http://schemas.microsoft.com/office/drawing/2014/main" id="{7EB86211-83C5-5498-EDA7-6837D497DC6C}"/>
              </a:ext>
            </a:extLst>
          </p:cNvPr>
          <p:cNvSpPr/>
          <p:nvPr/>
        </p:nvSpPr>
        <p:spPr>
          <a:xfrm rot="19408239">
            <a:off x="9995508" y="-137860"/>
            <a:ext cx="2743200" cy="2346592"/>
          </a:xfrm>
          <a:prstGeom prst="hexagon">
            <a:avLst/>
          </a:prstGeom>
          <a:solidFill>
            <a:schemeClr val="accent1">
              <a:lumMod val="60000"/>
              <a:lumOff val="40000"/>
            </a:schemeClr>
          </a:solidFill>
          <a:ln>
            <a:solidFill>
              <a:schemeClr val="accent1"/>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26" name="Hexagon 25">
            <a:extLst>
              <a:ext uri="{FF2B5EF4-FFF2-40B4-BE49-F238E27FC236}">
                <a16:creationId xmlns:a16="http://schemas.microsoft.com/office/drawing/2014/main" id="{98F37D55-219C-45D1-4160-8DA7BF8A5B4E}"/>
              </a:ext>
            </a:extLst>
          </p:cNvPr>
          <p:cNvSpPr/>
          <p:nvPr/>
        </p:nvSpPr>
        <p:spPr>
          <a:xfrm rot="19408239">
            <a:off x="7849462" y="-1251632"/>
            <a:ext cx="2743200" cy="2346592"/>
          </a:xfrm>
          <a:prstGeom prst="hexagon">
            <a:avLst/>
          </a:prstGeom>
          <a:solidFill>
            <a:schemeClr val="accent4">
              <a:lumMod val="20000"/>
              <a:lumOff val="80000"/>
            </a:schemeClr>
          </a:solid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28" name="Hexagon 27">
            <a:extLst>
              <a:ext uri="{FF2B5EF4-FFF2-40B4-BE49-F238E27FC236}">
                <a16:creationId xmlns:a16="http://schemas.microsoft.com/office/drawing/2014/main" id="{475025B7-33F7-10E1-7E07-8F5812E03B10}"/>
              </a:ext>
            </a:extLst>
          </p:cNvPr>
          <p:cNvSpPr/>
          <p:nvPr/>
        </p:nvSpPr>
        <p:spPr>
          <a:xfrm rot="19408239">
            <a:off x="7837301" y="5684704"/>
            <a:ext cx="2743200" cy="2346592"/>
          </a:xfrm>
          <a:prstGeom prst="hexagon">
            <a:avLst/>
          </a:prstGeom>
          <a:solidFill>
            <a:schemeClr val="tx2">
              <a:lumMod val="10000"/>
              <a:lumOff val="90000"/>
            </a:schemeClr>
          </a:solidFill>
          <a:ln>
            <a:solidFill>
              <a:schemeClr val="tx2"/>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38" name="Slide Number Placeholder 37">
            <a:extLst>
              <a:ext uri="{FF2B5EF4-FFF2-40B4-BE49-F238E27FC236}">
                <a16:creationId xmlns:a16="http://schemas.microsoft.com/office/drawing/2014/main" id="{E58B2788-EE6F-51F8-82A1-39FED192F688}"/>
              </a:ext>
            </a:extLst>
          </p:cNvPr>
          <p:cNvSpPr>
            <a:spLocks noGrp="1"/>
          </p:cNvSpPr>
          <p:nvPr>
            <p:ph type="sldNum" sz="quarter" idx="16"/>
          </p:nvPr>
        </p:nvSpPr>
        <p:spPr/>
        <p:txBody>
          <a:bodyPr/>
          <a:lstStyle/>
          <a:p>
            <a:fld id="{280823E5-E7FE-4192-89CD-61EF932D4AA2}" type="slidenum">
              <a:rPr lang="en-CA" smtClean="0"/>
              <a:t>1</a:t>
            </a:fld>
            <a:endParaRPr lang="en-CA"/>
          </a:p>
        </p:txBody>
      </p:sp>
    </p:spTree>
    <p:extLst>
      <p:ext uri="{BB962C8B-B14F-4D97-AF65-F5344CB8AC3E}">
        <p14:creationId xmlns:p14="http://schemas.microsoft.com/office/powerpoint/2010/main" val="3802573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7FAC0-A7C0-0D07-1CA6-FB4D10CBAE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C86288-DA00-86E0-0CFB-1CE8CEEE5EBF}"/>
              </a:ext>
            </a:extLst>
          </p:cNvPr>
          <p:cNvSpPr>
            <a:spLocks noGrp="1"/>
          </p:cNvSpPr>
          <p:nvPr>
            <p:ph type="title"/>
          </p:nvPr>
        </p:nvSpPr>
        <p:spPr/>
        <p:txBody>
          <a:bodyPr/>
          <a:lstStyle/>
          <a:p>
            <a:r>
              <a:rPr lang="en-US" dirty="0"/>
              <a:t>What is Validation?</a:t>
            </a:r>
            <a:endParaRPr lang="en-CA" dirty="0"/>
          </a:p>
        </p:txBody>
      </p:sp>
      <p:sp>
        <p:nvSpPr>
          <p:cNvPr id="19" name="Slide Number Placeholder 18">
            <a:extLst>
              <a:ext uri="{FF2B5EF4-FFF2-40B4-BE49-F238E27FC236}">
                <a16:creationId xmlns:a16="http://schemas.microsoft.com/office/drawing/2014/main" id="{E6DE757C-84F9-C27F-7809-B92665DB95EC}"/>
              </a:ext>
            </a:extLst>
          </p:cNvPr>
          <p:cNvSpPr>
            <a:spLocks noGrp="1"/>
          </p:cNvSpPr>
          <p:nvPr>
            <p:ph type="sldNum" sz="quarter" idx="12"/>
          </p:nvPr>
        </p:nvSpPr>
        <p:spPr/>
        <p:txBody>
          <a:bodyPr/>
          <a:lstStyle/>
          <a:p>
            <a:fld id="{280823E5-E7FE-4192-89CD-61EF932D4AA2}" type="slidenum">
              <a:rPr lang="en-CA" smtClean="0"/>
              <a:t>10</a:t>
            </a:fld>
            <a:endParaRPr lang="en-CA"/>
          </a:p>
        </p:txBody>
      </p:sp>
      <p:sp>
        <p:nvSpPr>
          <p:cNvPr id="56" name="Rectangle 55">
            <a:extLst>
              <a:ext uri="{FF2B5EF4-FFF2-40B4-BE49-F238E27FC236}">
                <a16:creationId xmlns:a16="http://schemas.microsoft.com/office/drawing/2014/main" id="{3385C321-D267-1D02-E3FB-1D8CFE26BC18}"/>
              </a:ext>
            </a:extLst>
          </p:cNvPr>
          <p:cNvSpPr/>
          <p:nvPr/>
        </p:nvSpPr>
        <p:spPr>
          <a:xfrm>
            <a:off x="4944737" y="5055961"/>
            <a:ext cx="2035624" cy="1436914"/>
          </a:xfrm>
          <a:prstGeom prst="rect">
            <a:avLst/>
          </a:prstGeom>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rtlCol="0" anchor="ctr"/>
          <a:lstStyle/>
          <a:p>
            <a:pPr algn="ctr"/>
            <a:endParaRPr lang="en-CA"/>
          </a:p>
        </p:txBody>
      </p:sp>
      <p:cxnSp>
        <p:nvCxnSpPr>
          <p:cNvPr id="57" name="Straight Connector 56">
            <a:extLst>
              <a:ext uri="{FF2B5EF4-FFF2-40B4-BE49-F238E27FC236}">
                <a16:creationId xmlns:a16="http://schemas.microsoft.com/office/drawing/2014/main" id="{0D390395-34E9-499E-9C02-9DD791D8B49A}"/>
              </a:ext>
            </a:extLst>
          </p:cNvPr>
          <p:cNvCxnSpPr>
            <a:cxnSpLocks/>
          </p:cNvCxnSpPr>
          <p:nvPr/>
        </p:nvCxnSpPr>
        <p:spPr>
          <a:xfrm>
            <a:off x="4944737" y="5055961"/>
            <a:ext cx="0" cy="1436914"/>
          </a:xfrm>
          <a:prstGeom prst="line">
            <a:avLst/>
          </a:prstGeom>
        </p:spPr>
        <p:style>
          <a:lnRef idx="3">
            <a:schemeClr val="dk1"/>
          </a:lnRef>
          <a:fillRef idx="0">
            <a:schemeClr val="dk1"/>
          </a:fillRef>
          <a:effectRef idx="2">
            <a:schemeClr val="dk1"/>
          </a:effectRef>
          <a:fontRef idx="minor">
            <a:schemeClr val="tx1"/>
          </a:fontRef>
        </p:style>
      </p:cxnSp>
      <p:sp>
        <p:nvSpPr>
          <p:cNvPr id="58" name="TextBox 57">
            <a:extLst>
              <a:ext uri="{FF2B5EF4-FFF2-40B4-BE49-F238E27FC236}">
                <a16:creationId xmlns:a16="http://schemas.microsoft.com/office/drawing/2014/main" id="{98338EAA-9A6C-EEA4-5692-6ADDDCF096C6}"/>
              </a:ext>
            </a:extLst>
          </p:cNvPr>
          <p:cNvSpPr txBox="1"/>
          <p:nvPr/>
        </p:nvSpPr>
        <p:spPr>
          <a:xfrm>
            <a:off x="5293077" y="5312753"/>
            <a:ext cx="1338943" cy="923330"/>
          </a:xfrm>
          <a:prstGeom prst="rect">
            <a:avLst/>
          </a:prstGeom>
          <a:noFill/>
        </p:spPr>
        <p:txBody>
          <a:bodyPr wrap="square" rtlCol="0">
            <a:spAutoFit/>
          </a:bodyPr>
          <a:lstStyle/>
          <a:p>
            <a:pPr algn="ctr"/>
            <a:r>
              <a:rPr lang="en-US" dirty="0"/>
              <a:t>Simulated Validation Sample</a:t>
            </a:r>
            <a:endParaRPr lang="en-CA" dirty="0"/>
          </a:p>
        </p:txBody>
      </p:sp>
      <p:cxnSp>
        <p:nvCxnSpPr>
          <p:cNvPr id="59" name="Straight Connector 58">
            <a:extLst>
              <a:ext uri="{FF2B5EF4-FFF2-40B4-BE49-F238E27FC236}">
                <a16:creationId xmlns:a16="http://schemas.microsoft.com/office/drawing/2014/main" id="{FF121B9B-0C2D-7F9C-83BC-931E67AF9B57}"/>
              </a:ext>
            </a:extLst>
          </p:cNvPr>
          <p:cNvCxnSpPr>
            <a:cxnSpLocks/>
            <a:stCxn id="56" idx="0"/>
          </p:cNvCxnSpPr>
          <p:nvPr/>
        </p:nvCxnSpPr>
        <p:spPr>
          <a:xfrm flipH="1" flipV="1">
            <a:off x="4944737" y="4510363"/>
            <a:ext cx="1017812" cy="545598"/>
          </a:xfrm>
          <a:prstGeom prst="line">
            <a:avLst/>
          </a:prstGeom>
          <a:ln>
            <a:solidFill>
              <a:schemeClr val="accent1">
                <a:alpha val="97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F193043B-8D8F-5948-067D-100246A52B1A}"/>
              </a:ext>
            </a:extLst>
          </p:cNvPr>
          <p:cNvCxnSpPr>
            <a:cxnSpLocks/>
            <a:stCxn id="56" idx="0"/>
          </p:cNvCxnSpPr>
          <p:nvPr/>
        </p:nvCxnSpPr>
        <p:spPr>
          <a:xfrm flipV="1">
            <a:off x="5962549" y="4522763"/>
            <a:ext cx="989617" cy="533198"/>
          </a:xfrm>
          <a:prstGeom prst="line">
            <a:avLst/>
          </a:prstGeom>
        </p:spPr>
        <p:style>
          <a:lnRef idx="2">
            <a:schemeClr val="accent1"/>
          </a:lnRef>
          <a:fillRef idx="0">
            <a:schemeClr val="accent1"/>
          </a:fillRef>
          <a:effectRef idx="1">
            <a:schemeClr val="accent1"/>
          </a:effectRef>
          <a:fontRef idx="minor">
            <a:schemeClr val="tx1"/>
          </a:fontRef>
        </p:style>
      </p:cxnSp>
      <p:sp>
        <p:nvSpPr>
          <p:cNvPr id="61" name="TextBox 60">
            <a:extLst>
              <a:ext uri="{FF2B5EF4-FFF2-40B4-BE49-F238E27FC236}">
                <a16:creationId xmlns:a16="http://schemas.microsoft.com/office/drawing/2014/main" id="{06B0E154-473A-8CF2-1AFC-92F2DD3DEA31}"/>
              </a:ext>
            </a:extLst>
          </p:cNvPr>
          <p:cNvSpPr txBox="1"/>
          <p:nvPr/>
        </p:nvSpPr>
        <p:spPr>
          <a:xfrm>
            <a:off x="4187958" y="4141031"/>
            <a:ext cx="1512933" cy="369332"/>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dirty="0"/>
              <a:t>Observables</a:t>
            </a:r>
            <a:endParaRPr lang="en-CA" dirty="0"/>
          </a:p>
        </p:txBody>
      </p:sp>
      <p:sp>
        <p:nvSpPr>
          <p:cNvPr id="62" name="TextBox 61">
            <a:extLst>
              <a:ext uri="{FF2B5EF4-FFF2-40B4-BE49-F238E27FC236}">
                <a16:creationId xmlns:a16="http://schemas.microsoft.com/office/drawing/2014/main" id="{FEB04440-0C3A-9CC5-E92B-3DF41A39BD04}"/>
              </a:ext>
            </a:extLst>
          </p:cNvPr>
          <p:cNvSpPr txBox="1"/>
          <p:nvPr/>
        </p:nvSpPr>
        <p:spPr>
          <a:xfrm>
            <a:off x="6195699" y="4177624"/>
            <a:ext cx="1512933" cy="369332"/>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dirty="0"/>
              <a:t>Truth</a:t>
            </a:r>
            <a:endParaRPr lang="en-CA" dirty="0"/>
          </a:p>
        </p:txBody>
      </p:sp>
      <p:cxnSp>
        <p:nvCxnSpPr>
          <p:cNvPr id="63" name="Straight Arrow Connector 62">
            <a:extLst>
              <a:ext uri="{FF2B5EF4-FFF2-40B4-BE49-F238E27FC236}">
                <a16:creationId xmlns:a16="http://schemas.microsoft.com/office/drawing/2014/main" id="{9659FF43-20A6-C2FE-497C-3924508C8776}"/>
              </a:ext>
            </a:extLst>
          </p:cNvPr>
          <p:cNvCxnSpPr>
            <a:stCxn id="61" idx="0"/>
          </p:cNvCxnSpPr>
          <p:nvPr/>
        </p:nvCxnSpPr>
        <p:spPr>
          <a:xfrm flipV="1">
            <a:off x="4944425" y="3723065"/>
            <a:ext cx="312" cy="41796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64" name="TextBox 63">
            <a:extLst>
              <a:ext uri="{FF2B5EF4-FFF2-40B4-BE49-F238E27FC236}">
                <a16:creationId xmlns:a16="http://schemas.microsoft.com/office/drawing/2014/main" id="{3D93392E-AE4E-3FA7-73D8-FAC372E23A93}"/>
              </a:ext>
            </a:extLst>
          </p:cNvPr>
          <p:cNvSpPr txBox="1"/>
          <p:nvPr/>
        </p:nvSpPr>
        <p:spPr>
          <a:xfrm>
            <a:off x="4187958" y="3358496"/>
            <a:ext cx="1512933" cy="369332"/>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dirty="0"/>
              <a:t>Model</a:t>
            </a:r>
            <a:endParaRPr lang="en-CA" dirty="0"/>
          </a:p>
        </p:txBody>
      </p:sp>
      <p:sp>
        <p:nvSpPr>
          <p:cNvPr id="65" name="TextBox 64">
            <a:extLst>
              <a:ext uri="{FF2B5EF4-FFF2-40B4-BE49-F238E27FC236}">
                <a16:creationId xmlns:a16="http://schemas.microsoft.com/office/drawing/2014/main" id="{7BF1357C-2DFB-73D0-7F0C-83FDE1AEF244}"/>
              </a:ext>
            </a:extLst>
          </p:cNvPr>
          <p:cNvSpPr txBox="1"/>
          <p:nvPr/>
        </p:nvSpPr>
        <p:spPr>
          <a:xfrm>
            <a:off x="4057128" y="2402580"/>
            <a:ext cx="1774592" cy="64633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dirty="0"/>
              <a:t>Reconstructed Quantities</a:t>
            </a:r>
            <a:endParaRPr lang="en-CA" dirty="0"/>
          </a:p>
        </p:txBody>
      </p:sp>
      <p:cxnSp>
        <p:nvCxnSpPr>
          <p:cNvPr id="66" name="Straight Arrow Connector 65">
            <a:extLst>
              <a:ext uri="{FF2B5EF4-FFF2-40B4-BE49-F238E27FC236}">
                <a16:creationId xmlns:a16="http://schemas.microsoft.com/office/drawing/2014/main" id="{A3E27A65-42C3-6F8D-5EFD-67E319A7BFBC}"/>
              </a:ext>
            </a:extLst>
          </p:cNvPr>
          <p:cNvCxnSpPr>
            <a:cxnSpLocks/>
            <a:stCxn id="64" idx="0"/>
            <a:endCxn id="65" idx="2"/>
          </p:cNvCxnSpPr>
          <p:nvPr/>
        </p:nvCxnSpPr>
        <p:spPr>
          <a:xfrm flipH="1" flipV="1">
            <a:off x="4944424" y="3048911"/>
            <a:ext cx="1" cy="30958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67" name="TextBox 66">
            <a:extLst>
              <a:ext uri="{FF2B5EF4-FFF2-40B4-BE49-F238E27FC236}">
                <a16:creationId xmlns:a16="http://schemas.microsoft.com/office/drawing/2014/main" id="{E68AB0EC-1D3A-F973-2A1A-B3C33BE10E5F}"/>
              </a:ext>
            </a:extLst>
          </p:cNvPr>
          <p:cNvSpPr txBox="1"/>
          <p:nvPr/>
        </p:nvSpPr>
        <p:spPr>
          <a:xfrm>
            <a:off x="4228418" y="1543700"/>
            <a:ext cx="1432011" cy="369332"/>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dirty="0"/>
              <a:t>Predicted R</a:t>
            </a:r>
            <a:endParaRPr lang="en-CA" dirty="0"/>
          </a:p>
        </p:txBody>
      </p:sp>
      <p:cxnSp>
        <p:nvCxnSpPr>
          <p:cNvPr id="68" name="Straight Arrow Connector 67">
            <a:extLst>
              <a:ext uri="{FF2B5EF4-FFF2-40B4-BE49-F238E27FC236}">
                <a16:creationId xmlns:a16="http://schemas.microsoft.com/office/drawing/2014/main" id="{37F47B0E-BC0E-FBC7-A29A-66B2B6301C4C}"/>
              </a:ext>
            </a:extLst>
          </p:cNvPr>
          <p:cNvCxnSpPr>
            <a:cxnSpLocks/>
            <a:stCxn id="65" idx="0"/>
            <a:endCxn id="67" idx="2"/>
          </p:cNvCxnSpPr>
          <p:nvPr/>
        </p:nvCxnSpPr>
        <p:spPr>
          <a:xfrm flipV="1">
            <a:off x="4944424" y="1913032"/>
            <a:ext cx="0" cy="48954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69" name="TextBox 68">
            <a:extLst>
              <a:ext uri="{FF2B5EF4-FFF2-40B4-BE49-F238E27FC236}">
                <a16:creationId xmlns:a16="http://schemas.microsoft.com/office/drawing/2014/main" id="{115C2E2E-0D1B-4000-A43E-2DB6A7C6F756}"/>
              </a:ext>
            </a:extLst>
          </p:cNvPr>
          <p:cNvSpPr txBox="1"/>
          <p:nvPr/>
        </p:nvSpPr>
        <p:spPr>
          <a:xfrm>
            <a:off x="6522516" y="1543700"/>
            <a:ext cx="859298" cy="369332"/>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dirty="0"/>
              <a:t>True R</a:t>
            </a:r>
            <a:endParaRPr lang="en-CA" dirty="0"/>
          </a:p>
        </p:txBody>
      </p:sp>
      <p:cxnSp>
        <p:nvCxnSpPr>
          <p:cNvPr id="70" name="Straight Arrow Connector 69">
            <a:extLst>
              <a:ext uri="{FF2B5EF4-FFF2-40B4-BE49-F238E27FC236}">
                <a16:creationId xmlns:a16="http://schemas.microsoft.com/office/drawing/2014/main" id="{F30C08AB-D256-ABB4-28BA-EE36C3B5FD78}"/>
              </a:ext>
            </a:extLst>
          </p:cNvPr>
          <p:cNvCxnSpPr>
            <a:cxnSpLocks/>
            <a:stCxn id="62" idx="0"/>
            <a:endCxn id="69" idx="2"/>
          </p:cNvCxnSpPr>
          <p:nvPr/>
        </p:nvCxnSpPr>
        <p:spPr>
          <a:xfrm flipH="1" flipV="1">
            <a:off x="6952165" y="1913032"/>
            <a:ext cx="1" cy="226459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38524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541C544-6237-6D0E-8F64-47683FFEF0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225" y="1254388"/>
            <a:ext cx="4971288" cy="4519353"/>
          </a:xfrm>
          <a:prstGeom prst="rect">
            <a:avLst/>
          </a:prstGeom>
        </p:spPr>
      </p:pic>
      <p:sp>
        <p:nvSpPr>
          <p:cNvPr id="4" name="Title 1">
            <a:extLst>
              <a:ext uri="{FF2B5EF4-FFF2-40B4-BE49-F238E27FC236}">
                <a16:creationId xmlns:a16="http://schemas.microsoft.com/office/drawing/2014/main" id="{670DA406-3874-0960-B3A4-E140FD374817}"/>
              </a:ext>
            </a:extLst>
          </p:cNvPr>
          <p:cNvSpPr>
            <a:spLocks noGrp="1"/>
          </p:cNvSpPr>
          <p:nvPr>
            <p:ph type="title"/>
          </p:nvPr>
        </p:nvSpPr>
        <p:spPr>
          <a:xfrm>
            <a:off x="713224" y="445025"/>
            <a:ext cx="10863079" cy="572700"/>
          </a:xfrm>
        </p:spPr>
        <p:txBody>
          <a:bodyPr wrap="square" anchor="ctr">
            <a:normAutofit/>
          </a:bodyPr>
          <a:lstStyle/>
          <a:p>
            <a:pPr>
              <a:lnSpc>
                <a:spcPct val="90000"/>
              </a:lnSpc>
            </a:pPr>
            <a:r>
              <a:rPr lang="en-US" sz="2700" dirty="0"/>
              <a:t>Radial Validation-How Well Does the Model Work? </a:t>
            </a:r>
          </a:p>
        </p:txBody>
      </p:sp>
      <p:sp>
        <p:nvSpPr>
          <p:cNvPr id="2" name="Slide Number Placeholder 1">
            <a:extLst>
              <a:ext uri="{FF2B5EF4-FFF2-40B4-BE49-F238E27FC236}">
                <a16:creationId xmlns:a16="http://schemas.microsoft.com/office/drawing/2014/main" id="{4B0F1828-BD5C-B6E4-FAD2-B70D35A20455}"/>
              </a:ext>
            </a:extLst>
          </p:cNvPr>
          <p:cNvSpPr>
            <a:spLocks noGrp="1"/>
          </p:cNvSpPr>
          <p:nvPr>
            <p:ph type="sldNum" sz="quarter" idx="12"/>
          </p:nvPr>
        </p:nvSpPr>
        <p:spPr/>
        <p:txBody>
          <a:bodyPr/>
          <a:lstStyle/>
          <a:p>
            <a:fld id="{280823E5-E7FE-4192-89CD-61EF932D4AA2}" type="slidenum">
              <a:rPr lang="en-CA" smtClean="0"/>
              <a:t>11</a:t>
            </a:fld>
            <a:endParaRPr lang="en-CA"/>
          </a:p>
        </p:txBody>
      </p:sp>
      <p:sp>
        <p:nvSpPr>
          <p:cNvPr id="6" name="TextBox 5">
            <a:extLst>
              <a:ext uri="{FF2B5EF4-FFF2-40B4-BE49-F238E27FC236}">
                <a16:creationId xmlns:a16="http://schemas.microsoft.com/office/drawing/2014/main" id="{A78B9362-BC55-79DD-E289-014874C53C7A}"/>
              </a:ext>
            </a:extLst>
          </p:cNvPr>
          <p:cNvSpPr txBox="1"/>
          <p:nvPr/>
        </p:nvSpPr>
        <p:spPr>
          <a:xfrm>
            <a:off x="2108200" y="4571829"/>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pic>
        <p:nvPicPr>
          <p:cNvPr id="3" name="Picture 2">
            <a:extLst>
              <a:ext uri="{FF2B5EF4-FFF2-40B4-BE49-F238E27FC236}">
                <a16:creationId xmlns:a16="http://schemas.microsoft.com/office/drawing/2014/main" id="{ACD5A065-F157-3C89-54FB-4D7AEC2E06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2200" y="1254388"/>
            <a:ext cx="4971600" cy="4519636"/>
          </a:xfrm>
          <a:prstGeom prst="rect">
            <a:avLst/>
          </a:prstGeom>
        </p:spPr>
      </p:pic>
      <p:sp>
        <p:nvSpPr>
          <p:cNvPr id="10" name="Arrow: Up 9">
            <a:extLst>
              <a:ext uri="{FF2B5EF4-FFF2-40B4-BE49-F238E27FC236}">
                <a16:creationId xmlns:a16="http://schemas.microsoft.com/office/drawing/2014/main" id="{85B4C4BA-7844-7061-118E-4C0741BAE075}"/>
              </a:ext>
            </a:extLst>
          </p:cNvPr>
          <p:cNvSpPr/>
          <p:nvPr/>
        </p:nvSpPr>
        <p:spPr>
          <a:xfrm rot="5400000">
            <a:off x="7699734" y="2817972"/>
            <a:ext cx="1232033" cy="1104499"/>
          </a:xfrm>
          <a:prstGeom prst="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CA"/>
          </a:p>
        </p:txBody>
      </p:sp>
      <p:sp>
        <p:nvSpPr>
          <p:cNvPr id="13" name="Arrow: Up 12">
            <a:extLst>
              <a:ext uri="{FF2B5EF4-FFF2-40B4-BE49-F238E27FC236}">
                <a16:creationId xmlns:a16="http://schemas.microsoft.com/office/drawing/2014/main" id="{3BF32C27-BA79-EBE8-EA0F-06BF0F6AAC33}"/>
              </a:ext>
            </a:extLst>
          </p:cNvPr>
          <p:cNvSpPr/>
          <p:nvPr/>
        </p:nvSpPr>
        <p:spPr>
          <a:xfrm rot="16200000">
            <a:off x="9494883" y="2849255"/>
            <a:ext cx="1232033" cy="1104499"/>
          </a:xfrm>
          <a:prstGeom prst="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CA"/>
          </a:p>
        </p:txBody>
      </p:sp>
      <p:sp>
        <p:nvSpPr>
          <p:cNvPr id="22" name="TextBox 21">
            <a:extLst>
              <a:ext uri="{FF2B5EF4-FFF2-40B4-BE49-F238E27FC236}">
                <a16:creationId xmlns:a16="http://schemas.microsoft.com/office/drawing/2014/main" id="{20F76305-4362-672B-1888-7DE4FD439539}"/>
              </a:ext>
            </a:extLst>
          </p:cNvPr>
          <p:cNvSpPr txBox="1"/>
          <p:nvPr/>
        </p:nvSpPr>
        <p:spPr>
          <a:xfrm>
            <a:off x="7145196" y="4556712"/>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sp>
        <p:nvSpPr>
          <p:cNvPr id="8" name="Rectangle 7">
            <a:extLst>
              <a:ext uri="{FF2B5EF4-FFF2-40B4-BE49-F238E27FC236}">
                <a16:creationId xmlns:a16="http://schemas.microsoft.com/office/drawing/2014/main" id="{4B914218-D0EF-3A63-3357-1B8C1A16ECD2}"/>
              </a:ext>
            </a:extLst>
          </p:cNvPr>
          <p:cNvSpPr/>
          <p:nvPr/>
        </p:nvSpPr>
        <p:spPr>
          <a:xfrm>
            <a:off x="2754630" y="1320165"/>
            <a:ext cx="1483360" cy="2967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a:extLst>
              <a:ext uri="{FF2B5EF4-FFF2-40B4-BE49-F238E27FC236}">
                <a16:creationId xmlns:a16="http://schemas.microsoft.com/office/drawing/2014/main" id="{678C6601-187D-CBB7-22EB-5B6E581335F2}"/>
              </a:ext>
            </a:extLst>
          </p:cNvPr>
          <p:cNvSpPr txBox="1"/>
          <p:nvPr/>
        </p:nvSpPr>
        <p:spPr>
          <a:xfrm>
            <a:off x="1819249" y="1280126"/>
            <a:ext cx="3543603" cy="369332"/>
          </a:xfrm>
          <a:prstGeom prst="rect">
            <a:avLst/>
          </a:prstGeom>
          <a:noFill/>
        </p:spPr>
        <p:txBody>
          <a:bodyPr wrap="square">
            <a:spAutoFit/>
          </a:bodyPr>
          <a:lstStyle/>
          <a:p>
            <a:pPr algn="ctr"/>
            <a:r>
              <a:rPr lang="en-US" sz="1800" dirty="0">
                <a:solidFill>
                  <a:sysClr val="windowText" lastClr="000000"/>
                </a:solidFill>
              </a:rPr>
              <a:t>Validation R Distribution</a:t>
            </a:r>
            <a:endParaRPr lang="en-CA" sz="1800" dirty="0">
              <a:solidFill>
                <a:sysClr val="windowText" lastClr="000000"/>
              </a:solidFill>
            </a:endParaRPr>
          </a:p>
        </p:txBody>
      </p:sp>
    </p:spTree>
    <p:extLst>
      <p:ext uri="{BB962C8B-B14F-4D97-AF65-F5344CB8AC3E}">
        <p14:creationId xmlns:p14="http://schemas.microsoft.com/office/powerpoint/2010/main" val="2390734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62796-59E1-68CA-89A8-97F00061F2D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19CC7C9-689E-F51A-86AB-845C5875ABEB}"/>
              </a:ext>
            </a:extLst>
          </p:cNvPr>
          <p:cNvSpPr>
            <a:spLocks noGrp="1"/>
          </p:cNvSpPr>
          <p:nvPr>
            <p:ph type="title"/>
          </p:nvPr>
        </p:nvSpPr>
        <p:spPr/>
        <p:txBody>
          <a:bodyPr>
            <a:normAutofit/>
          </a:bodyPr>
          <a:lstStyle/>
          <a:p>
            <a:r>
              <a:rPr lang="en-US" dirty="0"/>
              <a:t>Validation – Is It Enough?</a:t>
            </a:r>
          </a:p>
        </p:txBody>
      </p:sp>
      <p:sp>
        <p:nvSpPr>
          <p:cNvPr id="33" name="Hexagon 32">
            <a:extLst>
              <a:ext uri="{FF2B5EF4-FFF2-40B4-BE49-F238E27FC236}">
                <a16:creationId xmlns:a16="http://schemas.microsoft.com/office/drawing/2014/main" id="{32FDCAB5-314F-B76A-2750-B8E8887578ED}"/>
              </a:ext>
            </a:extLst>
          </p:cNvPr>
          <p:cNvSpPr/>
          <p:nvPr/>
        </p:nvSpPr>
        <p:spPr>
          <a:xfrm rot="1364930">
            <a:off x="6525688" y="-133450"/>
            <a:ext cx="4395384" cy="3759905"/>
          </a:xfrm>
          <a:prstGeom prst="hexagon">
            <a:avLst/>
          </a:prstGeom>
          <a:noFill/>
          <a:ln>
            <a:solidFill>
              <a:schemeClr val="tx2"/>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6" name="Text Placeholder 5">
            <a:extLst>
              <a:ext uri="{FF2B5EF4-FFF2-40B4-BE49-F238E27FC236}">
                <a16:creationId xmlns:a16="http://schemas.microsoft.com/office/drawing/2014/main" id="{E512D8AF-A119-EE8A-3C3E-2DEFFA50B89F}"/>
              </a:ext>
            </a:extLst>
          </p:cNvPr>
          <p:cNvSpPr>
            <a:spLocks noGrp="1"/>
          </p:cNvSpPr>
          <p:nvPr>
            <p:ph sz="quarter" idx="14"/>
          </p:nvPr>
        </p:nvSpPr>
        <p:spPr/>
        <p:txBody>
          <a:bodyPr/>
          <a:lstStyle/>
          <a:p>
            <a:r>
              <a:rPr lang="en-US" dirty="0"/>
              <a:t>Now that we’ve done some validation, do we think our model works? </a:t>
            </a:r>
          </a:p>
          <a:p>
            <a:endParaRPr lang="en-US" dirty="0"/>
          </a:p>
          <a:p>
            <a:r>
              <a:rPr lang="en-US" dirty="0"/>
              <a:t>After all, we're not training it for use on simulated events...we need to look at data</a:t>
            </a:r>
          </a:p>
        </p:txBody>
      </p:sp>
      <p:sp>
        <p:nvSpPr>
          <p:cNvPr id="10" name="Hexagon 9">
            <a:extLst>
              <a:ext uri="{FF2B5EF4-FFF2-40B4-BE49-F238E27FC236}">
                <a16:creationId xmlns:a16="http://schemas.microsoft.com/office/drawing/2014/main" id="{B29CAB92-6C42-5320-5FCE-865CA973835C}"/>
              </a:ext>
            </a:extLst>
          </p:cNvPr>
          <p:cNvSpPr/>
          <p:nvPr/>
        </p:nvSpPr>
        <p:spPr>
          <a:xfrm rot="1364930">
            <a:off x="9359482" y="-528409"/>
            <a:ext cx="2743200" cy="2346592"/>
          </a:xfrm>
          <a:prstGeom prst="hexagon">
            <a:avLst/>
          </a:prstGeom>
          <a:solidFill>
            <a:schemeClr val="accent4">
              <a:lumMod val="60000"/>
              <a:lumOff val="40000"/>
            </a:schemeClr>
          </a:solid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31" name="Hexagon 30">
            <a:extLst>
              <a:ext uri="{FF2B5EF4-FFF2-40B4-BE49-F238E27FC236}">
                <a16:creationId xmlns:a16="http://schemas.microsoft.com/office/drawing/2014/main" id="{BA893037-408E-74E1-B08C-CD0429E94BE5}"/>
              </a:ext>
            </a:extLst>
          </p:cNvPr>
          <p:cNvSpPr/>
          <p:nvPr/>
        </p:nvSpPr>
        <p:spPr>
          <a:xfrm rot="1364930">
            <a:off x="6659973" y="2692658"/>
            <a:ext cx="4008126" cy="3428636"/>
          </a:xfrm>
          <a:prstGeom prst="hexagon">
            <a:avLst/>
          </a:prstGeom>
          <a:noFill/>
          <a:ln>
            <a:solidFill>
              <a:schemeClr val="tx2"/>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12" name="Hexagon 11">
            <a:extLst>
              <a:ext uri="{FF2B5EF4-FFF2-40B4-BE49-F238E27FC236}">
                <a16:creationId xmlns:a16="http://schemas.microsoft.com/office/drawing/2014/main" id="{4DE5E3F2-8E8C-E23B-2C7A-D4DCF52B3373}"/>
              </a:ext>
            </a:extLst>
          </p:cNvPr>
          <p:cNvSpPr/>
          <p:nvPr/>
        </p:nvSpPr>
        <p:spPr>
          <a:xfrm rot="1364930">
            <a:off x="5059421" y="1818183"/>
            <a:ext cx="2743200" cy="2346592"/>
          </a:xfrm>
          <a:prstGeom prst="hexagon">
            <a:avLst/>
          </a:prstGeom>
          <a:solidFill>
            <a:schemeClr val="tx2">
              <a:lumMod val="25000"/>
              <a:lumOff val="75000"/>
            </a:schemeClr>
          </a:solidFill>
          <a:ln>
            <a:solidFill>
              <a:schemeClr val="tx2"/>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8" name="Hexagon 7">
            <a:extLst>
              <a:ext uri="{FF2B5EF4-FFF2-40B4-BE49-F238E27FC236}">
                <a16:creationId xmlns:a16="http://schemas.microsoft.com/office/drawing/2014/main" id="{E69888C2-CA97-B44C-0B37-82C8A2A4DC48}"/>
              </a:ext>
            </a:extLst>
          </p:cNvPr>
          <p:cNvSpPr/>
          <p:nvPr/>
        </p:nvSpPr>
        <p:spPr>
          <a:xfrm rot="1364930">
            <a:off x="7231121" y="644887"/>
            <a:ext cx="2743200" cy="2346592"/>
          </a:xfrm>
          <a:prstGeom prst="hexagon">
            <a:avLst/>
          </a:prstGeom>
          <a:solidFill>
            <a:schemeClr val="accent1">
              <a:lumMod val="20000"/>
              <a:lumOff val="80000"/>
            </a:schemeClr>
          </a:solidFill>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en-CA"/>
          </a:p>
        </p:txBody>
      </p:sp>
      <p:sp>
        <p:nvSpPr>
          <p:cNvPr id="18" name="Hexagon 17">
            <a:extLst>
              <a:ext uri="{FF2B5EF4-FFF2-40B4-BE49-F238E27FC236}">
                <a16:creationId xmlns:a16="http://schemas.microsoft.com/office/drawing/2014/main" id="{C38B3081-38CA-97B5-DE9F-C05567FEC373}"/>
              </a:ext>
            </a:extLst>
          </p:cNvPr>
          <p:cNvSpPr/>
          <p:nvPr/>
        </p:nvSpPr>
        <p:spPr>
          <a:xfrm rot="1364930">
            <a:off x="9359482" y="1818183"/>
            <a:ext cx="2743200" cy="2346592"/>
          </a:xfrm>
          <a:prstGeom prst="hexagon">
            <a:avLst/>
          </a:prstGeom>
          <a:solidFill>
            <a:schemeClr val="tx2">
              <a:lumMod val="25000"/>
              <a:lumOff val="75000"/>
            </a:schemeClr>
          </a:solidFill>
          <a:ln>
            <a:solidFill>
              <a:schemeClr val="tx2"/>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20" name="Hexagon 19">
            <a:extLst>
              <a:ext uri="{FF2B5EF4-FFF2-40B4-BE49-F238E27FC236}">
                <a16:creationId xmlns:a16="http://schemas.microsoft.com/office/drawing/2014/main" id="{ABC912D7-A83B-B1BD-8ABB-46636020322E}"/>
              </a:ext>
            </a:extLst>
          </p:cNvPr>
          <p:cNvSpPr/>
          <p:nvPr/>
        </p:nvSpPr>
        <p:spPr>
          <a:xfrm rot="1364930">
            <a:off x="7209452" y="2991479"/>
            <a:ext cx="2743200" cy="2346592"/>
          </a:xfrm>
          <a:prstGeom prst="hexagon">
            <a:avLst/>
          </a:prstGeom>
          <a:solidFill>
            <a:schemeClr val="accent4">
              <a:lumMod val="60000"/>
              <a:lumOff val="40000"/>
            </a:schemeClr>
          </a:solid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22" name="Hexagon 21">
            <a:extLst>
              <a:ext uri="{FF2B5EF4-FFF2-40B4-BE49-F238E27FC236}">
                <a16:creationId xmlns:a16="http://schemas.microsoft.com/office/drawing/2014/main" id="{B5197B4C-A138-8BCD-0E69-169072A07697}"/>
              </a:ext>
            </a:extLst>
          </p:cNvPr>
          <p:cNvSpPr/>
          <p:nvPr/>
        </p:nvSpPr>
        <p:spPr>
          <a:xfrm rot="1364930">
            <a:off x="9359482" y="4164775"/>
            <a:ext cx="2743200" cy="2346592"/>
          </a:xfrm>
          <a:prstGeom prst="hexagon">
            <a:avLst/>
          </a:prstGeom>
          <a:solidFill>
            <a:schemeClr val="accent4">
              <a:lumMod val="20000"/>
              <a:lumOff val="80000"/>
            </a:schemeClr>
          </a:solidFill>
          <a:ln>
            <a:solidFill>
              <a:schemeClr val="accent3"/>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34" name="Slide Number Placeholder 33">
            <a:extLst>
              <a:ext uri="{FF2B5EF4-FFF2-40B4-BE49-F238E27FC236}">
                <a16:creationId xmlns:a16="http://schemas.microsoft.com/office/drawing/2014/main" id="{2D254929-017B-5D4C-B8E9-4316D4CA0502}"/>
              </a:ext>
            </a:extLst>
          </p:cNvPr>
          <p:cNvSpPr>
            <a:spLocks noGrp="1"/>
          </p:cNvSpPr>
          <p:nvPr>
            <p:ph type="sldNum" sz="quarter" idx="12"/>
          </p:nvPr>
        </p:nvSpPr>
        <p:spPr/>
        <p:txBody>
          <a:bodyPr/>
          <a:lstStyle/>
          <a:p>
            <a:fld id="{280823E5-E7FE-4192-89CD-61EF932D4AA2}" type="slidenum">
              <a:rPr lang="en-CA" smtClean="0"/>
              <a:t>12</a:t>
            </a:fld>
            <a:endParaRPr lang="en-CA"/>
          </a:p>
        </p:txBody>
      </p:sp>
    </p:spTree>
    <p:extLst>
      <p:ext uri="{BB962C8B-B14F-4D97-AF65-F5344CB8AC3E}">
        <p14:creationId xmlns:p14="http://schemas.microsoft.com/office/powerpoint/2010/main" val="3094999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3DDBD-700D-7D0D-7B6E-2FD4B0E66F7E}"/>
              </a:ext>
            </a:extLst>
          </p:cNvPr>
          <p:cNvSpPr>
            <a:spLocks noGrp="1"/>
          </p:cNvSpPr>
          <p:nvPr>
            <p:ph type="title"/>
          </p:nvPr>
        </p:nvSpPr>
        <p:spPr/>
        <p:txBody>
          <a:bodyPr/>
          <a:lstStyle/>
          <a:p>
            <a:r>
              <a:rPr lang="en-US" dirty="0"/>
              <a:t>Looking at CUTE Data</a:t>
            </a:r>
            <a:endParaRPr lang="en-CA" dirty="0"/>
          </a:p>
        </p:txBody>
      </p:sp>
      <p:sp>
        <p:nvSpPr>
          <p:cNvPr id="4" name="Slide Number Placeholder 3">
            <a:extLst>
              <a:ext uri="{FF2B5EF4-FFF2-40B4-BE49-F238E27FC236}">
                <a16:creationId xmlns:a16="http://schemas.microsoft.com/office/drawing/2014/main" id="{C31B048C-AD1B-41D8-9C79-7DC89A319AA1}"/>
              </a:ext>
            </a:extLst>
          </p:cNvPr>
          <p:cNvSpPr>
            <a:spLocks noGrp="1"/>
          </p:cNvSpPr>
          <p:nvPr>
            <p:ph type="sldNum" sz="quarter" idx="12"/>
          </p:nvPr>
        </p:nvSpPr>
        <p:spPr>
          <a:xfrm>
            <a:off x="11108185" y="6410907"/>
            <a:ext cx="429207" cy="365125"/>
          </a:xfrm>
        </p:spPr>
        <p:txBody>
          <a:bodyPr/>
          <a:lstStyle/>
          <a:p>
            <a:fld id="{280823E5-E7FE-4192-89CD-61EF932D4AA2}" type="slidenum">
              <a:rPr lang="en-CA" smtClean="0"/>
              <a:t>13</a:t>
            </a:fld>
            <a:endParaRPr lang="en-CA"/>
          </a:p>
        </p:txBody>
      </p:sp>
    </p:spTree>
    <p:extLst>
      <p:ext uri="{BB962C8B-B14F-4D97-AF65-F5344CB8AC3E}">
        <p14:creationId xmlns:p14="http://schemas.microsoft.com/office/powerpoint/2010/main" val="3947584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DA9D06B-753F-1BF6-B261-06D6A1BD633C}"/>
              </a:ext>
            </a:extLst>
          </p:cNvPr>
          <p:cNvSpPr>
            <a:spLocks noGrp="1"/>
          </p:cNvSpPr>
          <p:nvPr>
            <p:ph type="title"/>
          </p:nvPr>
        </p:nvSpPr>
        <p:spPr/>
        <p:txBody>
          <a:bodyPr anchor="b">
            <a:normAutofit/>
          </a:bodyPr>
          <a:lstStyle/>
          <a:p>
            <a:r>
              <a:rPr lang="en-US" dirty="0"/>
              <a:t>What Should We Expect? </a:t>
            </a:r>
          </a:p>
        </p:txBody>
      </p:sp>
      <p:pic>
        <p:nvPicPr>
          <p:cNvPr id="25" name="Picture 24">
            <a:extLst>
              <a:ext uri="{FF2B5EF4-FFF2-40B4-BE49-F238E27FC236}">
                <a16:creationId xmlns:a16="http://schemas.microsoft.com/office/drawing/2014/main" id="{D01E5B9F-BFE4-2937-19C6-38B317B713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492029"/>
            <a:ext cx="4971288" cy="4519353"/>
          </a:xfrm>
          <a:prstGeom prst="rect">
            <a:avLst/>
          </a:prstGeom>
        </p:spPr>
      </p:pic>
      <p:cxnSp>
        <p:nvCxnSpPr>
          <p:cNvPr id="27" name="Straight Connector 26">
            <a:extLst>
              <a:ext uri="{FF2B5EF4-FFF2-40B4-BE49-F238E27FC236}">
                <a16:creationId xmlns:a16="http://schemas.microsoft.com/office/drawing/2014/main" id="{E9FC678A-4FE4-BDC5-EC7A-67D82B6FFD78}"/>
              </a:ext>
            </a:extLst>
          </p:cNvPr>
          <p:cNvCxnSpPr>
            <a:cxnSpLocks/>
          </p:cNvCxnSpPr>
          <p:nvPr/>
        </p:nvCxnSpPr>
        <p:spPr>
          <a:xfrm flipV="1">
            <a:off x="7093042" y="2244241"/>
            <a:ext cx="3098800" cy="2963333"/>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32" name="TextBox 31">
            <a:extLst>
              <a:ext uri="{FF2B5EF4-FFF2-40B4-BE49-F238E27FC236}">
                <a16:creationId xmlns:a16="http://schemas.microsoft.com/office/drawing/2014/main" id="{4BB25DB4-C4B0-85D6-00D2-53C6121CAC5A}"/>
              </a:ext>
            </a:extLst>
          </p:cNvPr>
          <p:cNvSpPr txBox="1"/>
          <p:nvPr/>
        </p:nvSpPr>
        <p:spPr>
          <a:xfrm>
            <a:off x="612647" y="2244241"/>
            <a:ext cx="4492753" cy="2862322"/>
          </a:xfrm>
          <a:prstGeom prst="rect">
            <a:avLst/>
          </a:prstGeom>
          <a:noFill/>
        </p:spPr>
        <p:txBody>
          <a:bodyPr wrap="square" rtlCol="0">
            <a:spAutoFit/>
          </a:bodyPr>
          <a:lstStyle/>
          <a:p>
            <a:pPr marL="285750" indent="-285750">
              <a:buFont typeface="Arial" panose="020B0604020202020204" pitchFamily="34" charset="0"/>
              <a:buChar char="•"/>
            </a:pPr>
            <a:r>
              <a:rPr lang="en-US" dirty="0"/>
              <a:t>How can we tell our model reconstructs real data accurately?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We’ll use the validation done on simulated events</a:t>
            </a:r>
          </a:p>
          <a:p>
            <a:endParaRPr lang="en-US" dirty="0"/>
          </a:p>
          <a:p>
            <a:pPr marL="285750" indent="-285750">
              <a:buFont typeface="Arial" panose="020B0604020202020204" pitchFamily="34" charset="0"/>
              <a:buChar char="•"/>
            </a:pPr>
            <a:r>
              <a:rPr lang="en-US" dirty="0"/>
              <a:t>Reminder: The training sample we’re using is the simulation of the CUTE data we’ll be reconstructing. </a:t>
            </a:r>
          </a:p>
          <a:p>
            <a:endParaRPr lang="en-US" dirty="0"/>
          </a:p>
        </p:txBody>
      </p:sp>
      <p:sp>
        <p:nvSpPr>
          <p:cNvPr id="2" name="Slide Number Placeholder 1">
            <a:extLst>
              <a:ext uri="{FF2B5EF4-FFF2-40B4-BE49-F238E27FC236}">
                <a16:creationId xmlns:a16="http://schemas.microsoft.com/office/drawing/2014/main" id="{7ADE366D-9FEB-27FA-3084-DD8D97F2D518}"/>
              </a:ext>
            </a:extLst>
          </p:cNvPr>
          <p:cNvSpPr>
            <a:spLocks noGrp="1"/>
          </p:cNvSpPr>
          <p:nvPr>
            <p:ph type="sldNum" sz="quarter" idx="17"/>
          </p:nvPr>
        </p:nvSpPr>
        <p:spPr/>
        <p:txBody>
          <a:bodyPr/>
          <a:lstStyle/>
          <a:p>
            <a:fld id="{280823E5-E7FE-4192-89CD-61EF932D4AA2}" type="slidenum">
              <a:rPr lang="en-CA" smtClean="0"/>
              <a:t>14</a:t>
            </a:fld>
            <a:endParaRPr lang="en-CA"/>
          </a:p>
        </p:txBody>
      </p:sp>
      <p:sp>
        <p:nvSpPr>
          <p:cNvPr id="6" name="TextBox 5">
            <a:extLst>
              <a:ext uri="{FF2B5EF4-FFF2-40B4-BE49-F238E27FC236}">
                <a16:creationId xmlns:a16="http://schemas.microsoft.com/office/drawing/2014/main" id="{4BFBDA5A-CE5A-3478-3D25-6419A71D0069}"/>
              </a:ext>
            </a:extLst>
          </p:cNvPr>
          <p:cNvSpPr txBox="1"/>
          <p:nvPr/>
        </p:nvSpPr>
        <p:spPr>
          <a:xfrm>
            <a:off x="7340600" y="4762329"/>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sp>
        <p:nvSpPr>
          <p:cNvPr id="7" name="Rectangle 6">
            <a:extLst>
              <a:ext uri="{FF2B5EF4-FFF2-40B4-BE49-F238E27FC236}">
                <a16:creationId xmlns:a16="http://schemas.microsoft.com/office/drawing/2014/main" id="{9A96816F-3973-B529-18CF-9EDDBBC20E52}"/>
              </a:ext>
            </a:extLst>
          </p:cNvPr>
          <p:cNvSpPr/>
          <p:nvPr/>
        </p:nvSpPr>
        <p:spPr>
          <a:xfrm>
            <a:off x="8056880" y="1564640"/>
            <a:ext cx="1483360" cy="2967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a:extLst>
              <a:ext uri="{FF2B5EF4-FFF2-40B4-BE49-F238E27FC236}">
                <a16:creationId xmlns:a16="http://schemas.microsoft.com/office/drawing/2014/main" id="{F2DC0D8D-7F50-A3FA-4262-A22D4B0FA02C}"/>
              </a:ext>
            </a:extLst>
          </p:cNvPr>
          <p:cNvSpPr txBox="1"/>
          <p:nvPr/>
        </p:nvSpPr>
        <p:spPr>
          <a:xfrm>
            <a:off x="7051649" y="1524601"/>
            <a:ext cx="3543603" cy="369332"/>
          </a:xfrm>
          <a:prstGeom prst="rect">
            <a:avLst/>
          </a:prstGeom>
          <a:noFill/>
        </p:spPr>
        <p:txBody>
          <a:bodyPr wrap="square">
            <a:spAutoFit/>
          </a:bodyPr>
          <a:lstStyle/>
          <a:p>
            <a:pPr algn="ctr"/>
            <a:r>
              <a:rPr lang="en-US" sz="1800" dirty="0">
                <a:solidFill>
                  <a:sysClr val="windowText" lastClr="000000"/>
                </a:solidFill>
              </a:rPr>
              <a:t>Validation R Distribution</a:t>
            </a:r>
            <a:endParaRPr lang="en-CA" sz="1800" dirty="0">
              <a:solidFill>
                <a:sysClr val="windowText" lastClr="000000"/>
              </a:solidFill>
            </a:endParaRPr>
          </a:p>
        </p:txBody>
      </p:sp>
    </p:spTree>
    <p:extLst>
      <p:ext uri="{BB962C8B-B14F-4D97-AF65-F5344CB8AC3E}">
        <p14:creationId xmlns:p14="http://schemas.microsoft.com/office/powerpoint/2010/main" val="2337750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6C147-772C-7209-F791-5FAFE3B6B88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4D3A185-9CB3-24D9-E0BA-7EC24EF63A65}"/>
              </a:ext>
            </a:extLst>
          </p:cNvPr>
          <p:cNvSpPr>
            <a:spLocks noGrp="1"/>
          </p:cNvSpPr>
          <p:nvPr>
            <p:ph type="title"/>
          </p:nvPr>
        </p:nvSpPr>
        <p:spPr/>
        <p:txBody>
          <a:bodyPr anchor="b">
            <a:normAutofit/>
          </a:bodyPr>
          <a:lstStyle/>
          <a:p>
            <a:r>
              <a:rPr lang="en-US" dirty="0"/>
              <a:t>Unexpected Results</a:t>
            </a:r>
          </a:p>
        </p:txBody>
      </p:sp>
      <p:pic>
        <p:nvPicPr>
          <p:cNvPr id="25" name="Picture 24">
            <a:extLst>
              <a:ext uri="{FF2B5EF4-FFF2-40B4-BE49-F238E27FC236}">
                <a16:creationId xmlns:a16="http://schemas.microsoft.com/office/drawing/2014/main" id="{C505DCB1-C564-E78B-460A-273DD5D288F2}"/>
              </a:ext>
            </a:extLst>
          </p:cNvPr>
          <p:cNvPicPr>
            <a:picLocks noChangeAspect="1"/>
          </p:cNvPicPr>
          <p:nvPr/>
        </p:nvPicPr>
        <p:blipFill>
          <a:blip r:embed="rId3">
            <a:extLst>
              <a:ext uri="{28A0092B-C50C-407E-A947-70E740481C1C}">
                <a14:useLocalDpi xmlns:a14="http://schemas.microsoft.com/office/drawing/2010/main" val="0"/>
              </a:ext>
            </a:extLst>
          </a:blip>
          <a:srcRect t="3405"/>
          <a:stretch>
            <a:fillRect/>
          </a:stretch>
        </p:blipFill>
        <p:spPr>
          <a:xfrm>
            <a:off x="3610356" y="1666562"/>
            <a:ext cx="4971288" cy="4365461"/>
          </a:xfrm>
          <a:prstGeom prst="rect">
            <a:avLst/>
          </a:prstGeom>
        </p:spPr>
      </p:pic>
      <p:sp>
        <p:nvSpPr>
          <p:cNvPr id="38" name="TextBox 37">
            <a:extLst>
              <a:ext uri="{FF2B5EF4-FFF2-40B4-BE49-F238E27FC236}">
                <a16:creationId xmlns:a16="http://schemas.microsoft.com/office/drawing/2014/main" id="{C8996B47-5871-DFFD-3AD9-2B6120D30156}"/>
              </a:ext>
            </a:extLst>
          </p:cNvPr>
          <p:cNvSpPr txBox="1"/>
          <p:nvPr/>
        </p:nvSpPr>
        <p:spPr>
          <a:xfrm>
            <a:off x="632958" y="1951672"/>
            <a:ext cx="2457812" cy="1477328"/>
          </a:xfrm>
          <a:prstGeom prst="rect">
            <a:avLst/>
          </a:prstGeom>
          <a:noFill/>
          <a:ln>
            <a:solidFill>
              <a:srgbClr val="C00000"/>
            </a:solidFill>
          </a:ln>
        </p:spPr>
        <p:txBody>
          <a:bodyPr wrap="square" rtlCol="0">
            <a:spAutoFit/>
          </a:bodyPr>
          <a:lstStyle/>
          <a:p>
            <a:r>
              <a:rPr lang="en-US" dirty="0"/>
              <a:t>Minimum is at 17 mm, maximum is at 42 mm. (Recall the detector has a radius of 50 mm).</a:t>
            </a:r>
            <a:endParaRPr lang="en-CA" dirty="0"/>
          </a:p>
        </p:txBody>
      </p:sp>
      <p:sp>
        <p:nvSpPr>
          <p:cNvPr id="40" name="TextBox 39">
            <a:extLst>
              <a:ext uri="{FF2B5EF4-FFF2-40B4-BE49-F238E27FC236}">
                <a16:creationId xmlns:a16="http://schemas.microsoft.com/office/drawing/2014/main" id="{CC1E0651-B65B-4477-5FBF-2969125529C0}"/>
              </a:ext>
            </a:extLst>
          </p:cNvPr>
          <p:cNvSpPr txBox="1"/>
          <p:nvPr/>
        </p:nvSpPr>
        <p:spPr>
          <a:xfrm>
            <a:off x="8581644" y="1470879"/>
            <a:ext cx="1939464" cy="1200329"/>
          </a:xfrm>
          <a:prstGeom prst="rect">
            <a:avLst/>
          </a:prstGeom>
          <a:noFill/>
          <a:ln>
            <a:solidFill>
              <a:srgbClr val="C00000"/>
            </a:solidFill>
          </a:ln>
        </p:spPr>
        <p:txBody>
          <a:bodyPr wrap="square" rtlCol="0">
            <a:spAutoFit/>
          </a:bodyPr>
          <a:lstStyle/>
          <a:p>
            <a:r>
              <a:rPr lang="en-US" dirty="0"/>
              <a:t>No visible trend—certainly not increasing linearly</a:t>
            </a:r>
            <a:endParaRPr lang="en-CA" dirty="0"/>
          </a:p>
        </p:txBody>
      </p:sp>
      <p:sp>
        <p:nvSpPr>
          <p:cNvPr id="42" name="TextBox 41">
            <a:extLst>
              <a:ext uri="{FF2B5EF4-FFF2-40B4-BE49-F238E27FC236}">
                <a16:creationId xmlns:a16="http://schemas.microsoft.com/office/drawing/2014/main" id="{60340999-D6E9-39E2-379F-EF193ACDFE13}"/>
              </a:ext>
            </a:extLst>
          </p:cNvPr>
          <p:cNvSpPr txBox="1"/>
          <p:nvPr/>
        </p:nvSpPr>
        <p:spPr>
          <a:xfrm>
            <a:off x="8678481" y="5387121"/>
            <a:ext cx="2457812" cy="369332"/>
          </a:xfrm>
          <a:prstGeom prst="rect">
            <a:avLst/>
          </a:prstGeom>
          <a:noFill/>
        </p:spPr>
        <p:txBody>
          <a:bodyPr wrap="square" rtlCol="0">
            <a:spAutoFit/>
          </a:bodyPr>
          <a:lstStyle/>
          <a:p>
            <a:r>
              <a:rPr lang="en-US" dirty="0"/>
              <a:t>This can’t be correct!</a:t>
            </a:r>
            <a:endParaRPr lang="en-CA" dirty="0"/>
          </a:p>
        </p:txBody>
      </p:sp>
      <p:sp>
        <p:nvSpPr>
          <p:cNvPr id="11" name="Slide Number Placeholder 10">
            <a:extLst>
              <a:ext uri="{FF2B5EF4-FFF2-40B4-BE49-F238E27FC236}">
                <a16:creationId xmlns:a16="http://schemas.microsoft.com/office/drawing/2014/main" id="{FEB132F7-6CB2-EB2C-1948-DE2DED5C1174}"/>
              </a:ext>
            </a:extLst>
          </p:cNvPr>
          <p:cNvSpPr>
            <a:spLocks noGrp="1"/>
          </p:cNvSpPr>
          <p:nvPr>
            <p:ph type="sldNum" sz="quarter" idx="17"/>
          </p:nvPr>
        </p:nvSpPr>
        <p:spPr/>
        <p:txBody>
          <a:bodyPr/>
          <a:lstStyle/>
          <a:p>
            <a:fld id="{280823E5-E7FE-4192-89CD-61EF932D4AA2}" type="slidenum">
              <a:rPr lang="en-CA" smtClean="0"/>
              <a:t>15</a:t>
            </a:fld>
            <a:endParaRPr lang="en-CA"/>
          </a:p>
        </p:txBody>
      </p:sp>
      <p:sp>
        <p:nvSpPr>
          <p:cNvPr id="18" name="TextBox 17">
            <a:extLst>
              <a:ext uri="{FF2B5EF4-FFF2-40B4-BE49-F238E27FC236}">
                <a16:creationId xmlns:a16="http://schemas.microsoft.com/office/drawing/2014/main" id="{3D8CC265-E4AC-1D97-D328-0AF4F3A6B6E4}"/>
              </a:ext>
            </a:extLst>
          </p:cNvPr>
          <p:cNvSpPr txBox="1"/>
          <p:nvPr/>
        </p:nvSpPr>
        <p:spPr>
          <a:xfrm>
            <a:off x="4013200" y="2517319"/>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spTree>
    <p:extLst>
      <p:ext uri="{BB962C8B-B14F-4D97-AF65-F5344CB8AC3E}">
        <p14:creationId xmlns:p14="http://schemas.microsoft.com/office/powerpoint/2010/main" val="3176618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75013-754D-94E0-D189-6F09C09599C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00027D0-CB39-96A3-94CB-9260E86780C3}"/>
              </a:ext>
            </a:extLst>
          </p:cNvPr>
          <p:cNvSpPr>
            <a:spLocks noGrp="1"/>
          </p:cNvSpPr>
          <p:nvPr>
            <p:ph type="title"/>
          </p:nvPr>
        </p:nvSpPr>
        <p:spPr/>
        <p:txBody>
          <a:bodyPr anchor="b">
            <a:normAutofit/>
          </a:bodyPr>
          <a:lstStyle/>
          <a:p>
            <a:r>
              <a:rPr lang="en-US" dirty="0"/>
              <a:t>Unexpected Results</a:t>
            </a:r>
          </a:p>
        </p:txBody>
      </p:sp>
      <p:pic>
        <p:nvPicPr>
          <p:cNvPr id="25" name="Picture 24">
            <a:extLst>
              <a:ext uri="{FF2B5EF4-FFF2-40B4-BE49-F238E27FC236}">
                <a16:creationId xmlns:a16="http://schemas.microsoft.com/office/drawing/2014/main" id="{E2B4A1DC-3ACF-8397-5486-2BBA00EE32AE}"/>
              </a:ext>
            </a:extLst>
          </p:cNvPr>
          <p:cNvPicPr>
            <a:picLocks noChangeAspect="1"/>
          </p:cNvPicPr>
          <p:nvPr/>
        </p:nvPicPr>
        <p:blipFill>
          <a:blip r:embed="rId3">
            <a:extLst>
              <a:ext uri="{28A0092B-C50C-407E-A947-70E740481C1C}">
                <a14:useLocalDpi xmlns:a14="http://schemas.microsoft.com/office/drawing/2010/main" val="0"/>
              </a:ext>
            </a:extLst>
          </a:blip>
          <a:srcRect t="3405"/>
          <a:stretch>
            <a:fillRect/>
          </a:stretch>
        </p:blipFill>
        <p:spPr>
          <a:xfrm>
            <a:off x="609600" y="1666800"/>
            <a:ext cx="4971288" cy="4365461"/>
          </a:xfrm>
          <a:prstGeom prst="rect">
            <a:avLst/>
          </a:prstGeom>
        </p:spPr>
      </p:pic>
      <p:sp>
        <p:nvSpPr>
          <p:cNvPr id="42" name="TextBox 41">
            <a:extLst>
              <a:ext uri="{FF2B5EF4-FFF2-40B4-BE49-F238E27FC236}">
                <a16:creationId xmlns:a16="http://schemas.microsoft.com/office/drawing/2014/main" id="{1D39F2B9-BE4A-7353-4934-4960D85097D2}"/>
              </a:ext>
            </a:extLst>
          </p:cNvPr>
          <p:cNvSpPr txBox="1"/>
          <p:nvPr/>
        </p:nvSpPr>
        <p:spPr>
          <a:xfrm>
            <a:off x="8678481" y="5387121"/>
            <a:ext cx="2457812" cy="369332"/>
          </a:xfrm>
          <a:prstGeom prst="rect">
            <a:avLst/>
          </a:prstGeom>
          <a:noFill/>
        </p:spPr>
        <p:txBody>
          <a:bodyPr wrap="square" rtlCol="0">
            <a:spAutoFit/>
          </a:bodyPr>
          <a:lstStyle/>
          <a:p>
            <a:r>
              <a:rPr lang="en-US" dirty="0"/>
              <a:t>This can’t be correct!</a:t>
            </a:r>
            <a:endParaRPr lang="en-CA" dirty="0"/>
          </a:p>
        </p:txBody>
      </p:sp>
      <p:sp>
        <p:nvSpPr>
          <p:cNvPr id="11" name="Slide Number Placeholder 10">
            <a:extLst>
              <a:ext uri="{FF2B5EF4-FFF2-40B4-BE49-F238E27FC236}">
                <a16:creationId xmlns:a16="http://schemas.microsoft.com/office/drawing/2014/main" id="{5990B97E-93C6-4A00-F38C-2EE257D60DB6}"/>
              </a:ext>
            </a:extLst>
          </p:cNvPr>
          <p:cNvSpPr>
            <a:spLocks noGrp="1"/>
          </p:cNvSpPr>
          <p:nvPr>
            <p:ph type="sldNum" sz="quarter" idx="17"/>
          </p:nvPr>
        </p:nvSpPr>
        <p:spPr/>
        <p:txBody>
          <a:bodyPr/>
          <a:lstStyle/>
          <a:p>
            <a:fld id="{280823E5-E7FE-4192-89CD-61EF932D4AA2}" type="slidenum">
              <a:rPr lang="en-CA" smtClean="0"/>
              <a:t>16</a:t>
            </a:fld>
            <a:endParaRPr lang="en-CA"/>
          </a:p>
        </p:txBody>
      </p:sp>
      <p:sp>
        <p:nvSpPr>
          <p:cNvPr id="18" name="TextBox 17">
            <a:extLst>
              <a:ext uri="{FF2B5EF4-FFF2-40B4-BE49-F238E27FC236}">
                <a16:creationId xmlns:a16="http://schemas.microsoft.com/office/drawing/2014/main" id="{AA296ECE-DF30-E193-9EA7-033298BF7BF7}"/>
              </a:ext>
            </a:extLst>
          </p:cNvPr>
          <p:cNvSpPr txBox="1"/>
          <p:nvPr/>
        </p:nvSpPr>
        <p:spPr>
          <a:xfrm>
            <a:off x="1012444" y="2516400"/>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pic>
        <p:nvPicPr>
          <p:cNvPr id="2" name="Picture 1">
            <a:extLst>
              <a:ext uri="{FF2B5EF4-FFF2-40B4-BE49-F238E27FC236}">
                <a16:creationId xmlns:a16="http://schemas.microsoft.com/office/drawing/2014/main" id="{433B5809-CA4D-1EED-506C-5B81DA7EA0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65005" y="1666800"/>
            <a:ext cx="4971288" cy="4519353"/>
          </a:xfrm>
          <a:prstGeom prst="rect">
            <a:avLst/>
          </a:prstGeom>
        </p:spPr>
      </p:pic>
      <p:sp>
        <p:nvSpPr>
          <p:cNvPr id="5" name="TextBox 4">
            <a:extLst>
              <a:ext uri="{FF2B5EF4-FFF2-40B4-BE49-F238E27FC236}">
                <a16:creationId xmlns:a16="http://schemas.microsoft.com/office/drawing/2014/main" id="{E270C873-5CC5-E444-E43E-99FB8AB5865B}"/>
              </a:ext>
            </a:extLst>
          </p:cNvPr>
          <p:cNvSpPr txBox="1"/>
          <p:nvPr/>
        </p:nvSpPr>
        <p:spPr>
          <a:xfrm>
            <a:off x="7716384" y="4803532"/>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cxnSp>
        <p:nvCxnSpPr>
          <p:cNvPr id="6" name="Straight Connector 5">
            <a:extLst>
              <a:ext uri="{FF2B5EF4-FFF2-40B4-BE49-F238E27FC236}">
                <a16:creationId xmlns:a16="http://schemas.microsoft.com/office/drawing/2014/main" id="{B67D8CA5-C0E1-4CA1-6CFF-95A7D2E583A7}"/>
              </a:ext>
            </a:extLst>
          </p:cNvPr>
          <p:cNvCxnSpPr>
            <a:cxnSpLocks/>
          </p:cNvCxnSpPr>
          <p:nvPr/>
        </p:nvCxnSpPr>
        <p:spPr>
          <a:xfrm flipV="1">
            <a:off x="7129081" y="2444809"/>
            <a:ext cx="3098800" cy="2963333"/>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3" name="TextBox 2">
            <a:extLst>
              <a:ext uri="{FF2B5EF4-FFF2-40B4-BE49-F238E27FC236}">
                <a16:creationId xmlns:a16="http://schemas.microsoft.com/office/drawing/2014/main" id="{55D993BA-C775-B53C-865C-2C40D565B1AD}"/>
              </a:ext>
            </a:extLst>
          </p:cNvPr>
          <p:cNvSpPr txBox="1"/>
          <p:nvPr/>
        </p:nvSpPr>
        <p:spPr>
          <a:xfrm>
            <a:off x="1168472" y="6339748"/>
            <a:ext cx="3853543" cy="369332"/>
          </a:xfrm>
          <a:prstGeom prst="rect">
            <a:avLst/>
          </a:prstGeom>
          <a:noFill/>
        </p:spPr>
        <p:txBody>
          <a:bodyPr wrap="square" rtlCol="0">
            <a:spAutoFit/>
          </a:bodyPr>
          <a:lstStyle/>
          <a:p>
            <a:pPr algn="ctr"/>
            <a:r>
              <a:rPr lang="en-US" dirty="0"/>
              <a:t>What we see</a:t>
            </a:r>
            <a:endParaRPr lang="en-CA" dirty="0"/>
          </a:p>
        </p:txBody>
      </p:sp>
      <p:sp>
        <p:nvSpPr>
          <p:cNvPr id="8" name="TextBox 7">
            <a:extLst>
              <a:ext uri="{FF2B5EF4-FFF2-40B4-BE49-F238E27FC236}">
                <a16:creationId xmlns:a16="http://schemas.microsoft.com/office/drawing/2014/main" id="{D70DAAE2-89CB-5F42-9A6D-19245885CD30}"/>
              </a:ext>
            </a:extLst>
          </p:cNvPr>
          <p:cNvSpPr txBox="1"/>
          <p:nvPr/>
        </p:nvSpPr>
        <p:spPr>
          <a:xfrm>
            <a:off x="6723877" y="6339748"/>
            <a:ext cx="3853543" cy="369332"/>
          </a:xfrm>
          <a:prstGeom prst="rect">
            <a:avLst/>
          </a:prstGeom>
          <a:noFill/>
        </p:spPr>
        <p:txBody>
          <a:bodyPr wrap="square" rtlCol="0">
            <a:spAutoFit/>
          </a:bodyPr>
          <a:lstStyle/>
          <a:p>
            <a:pPr algn="ctr"/>
            <a:r>
              <a:rPr lang="en-US" dirty="0"/>
              <a:t>What we expect</a:t>
            </a:r>
            <a:endParaRPr lang="en-CA" dirty="0"/>
          </a:p>
        </p:txBody>
      </p:sp>
      <p:sp>
        <p:nvSpPr>
          <p:cNvPr id="10" name="Rectangle 9">
            <a:extLst>
              <a:ext uri="{FF2B5EF4-FFF2-40B4-BE49-F238E27FC236}">
                <a16:creationId xmlns:a16="http://schemas.microsoft.com/office/drawing/2014/main" id="{2F8263A3-D5CB-5283-7C13-719EF11D8BA3}"/>
              </a:ext>
            </a:extLst>
          </p:cNvPr>
          <p:cNvSpPr/>
          <p:nvPr/>
        </p:nvSpPr>
        <p:spPr>
          <a:xfrm>
            <a:off x="8110558" y="1726512"/>
            <a:ext cx="1483360" cy="2967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a:extLst>
              <a:ext uri="{FF2B5EF4-FFF2-40B4-BE49-F238E27FC236}">
                <a16:creationId xmlns:a16="http://schemas.microsoft.com/office/drawing/2014/main" id="{625A295A-0DD3-DD45-8A65-614B690D3B82}"/>
              </a:ext>
            </a:extLst>
          </p:cNvPr>
          <p:cNvSpPr txBox="1"/>
          <p:nvPr/>
        </p:nvSpPr>
        <p:spPr>
          <a:xfrm>
            <a:off x="7427433" y="1687678"/>
            <a:ext cx="3543603" cy="369332"/>
          </a:xfrm>
          <a:prstGeom prst="rect">
            <a:avLst/>
          </a:prstGeom>
          <a:noFill/>
        </p:spPr>
        <p:txBody>
          <a:bodyPr wrap="square">
            <a:spAutoFit/>
          </a:bodyPr>
          <a:lstStyle/>
          <a:p>
            <a:pPr algn="ctr"/>
            <a:r>
              <a:rPr lang="en-US" sz="1800" dirty="0">
                <a:solidFill>
                  <a:sysClr val="windowText" lastClr="000000"/>
                </a:solidFill>
              </a:rPr>
              <a:t>Validation R Distribution</a:t>
            </a:r>
            <a:endParaRPr lang="en-CA" sz="1800" dirty="0">
              <a:solidFill>
                <a:sysClr val="windowText" lastClr="000000"/>
              </a:solidFill>
            </a:endParaRPr>
          </a:p>
        </p:txBody>
      </p:sp>
    </p:spTree>
    <p:extLst>
      <p:ext uri="{BB962C8B-B14F-4D97-AF65-F5344CB8AC3E}">
        <p14:creationId xmlns:p14="http://schemas.microsoft.com/office/powerpoint/2010/main" val="7834683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1.04167E-6 -3.7037E-6 L -0.4543 -0.01018 " pathEditMode="relative" rAng="0" ptsTypes="AA">
                                      <p:cBhvr>
                                        <p:cTn id="6" dur="2000" fill="hold"/>
                                        <p:tgtEl>
                                          <p:spTgt spid="6"/>
                                        </p:tgtEl>
                                        <p:attrNameLst>
                                          <p:attrName>ppt_x</p:attrName>
                                          <p:attrName>ppt_y</p:attrName>
                                        </p:attrNameLst>
                                      </p:cBhvr>
                                      <p:rCtr x="-22721" y="-50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350A9-4B1D-4A7D-6380-15106EDED776}"/>
            </a:ext>
          </a:extLst>
        </p:cNvPr>
        <p:cNvGrpSpPr/>
        <p:nvPr/>
      </p:nvGrpSpPr>
      <p:grpSpPr>
        <a:xfrm>
          <a:off x="0" y="0"/>
          <a:ext cx="0" cy="0"/>
          <a:chOff x="0" y="0"/>
          <a:chExt cx="0" cy="0"/>
        </a:xfrm>
      </p:grpSpPr>
      <p:sp>
        <p:nvSpPr>
          <p:cNvPr id="9" name="Hexagon 8">
            <a:extLst>
              <a:ext uri="{FF2B5EF4-FFF2-40B4-BE49-F238E27FC236}">
                <a16:creationId xmlns:a16="http://schemas.microsoft.com/office/drawing/2014/main" id="{67524387-ACF0-9C3A-371D-8783125889E6}"/>
              </a:ext>
            </a:extLst>
          </p:cNvPr>
          <p:cNvSpPr/>
          <p:nvPr/>
        </p:nvSpPr>
        <p:spPr>
          <a:xfrm rot="1364930">
            <a:off x="8451803" y="1109560"/>
            <a:ext cx="4395384" cy="3759905"/>
          </a:xfrm>
          <a:prstGeom prst="hexagon">
            <a:avLst/>
          </a:prstGeom>
          <a:noFill/>
          <a:ln>
            <a:solidFill>
              <a:schemeClr val="tx2"/>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4" name="Title 1">
            <a:extLst>
              <a:ext uri="{FF2B5EF4-FFF2-40B4-BE49-F238E27FC236}">
                <a16:creationId xmlns:a16="http://schemas.microsoft.com/office/drawing/2014/main" id="{B63E5DBB-A411-5F3F-D930-08A51DF13AC0}"/>
              </a:ext>
            </a:extLst>
          </p:cNvPr>
          <p:cNvSpPr>
            <a:spLocks noGrp="1"/>
          </p:cNvSpPr>
          <p:nvPr>
            <p:ph type="title"/>
          </p:nvPr>
        </p:nvSpPr>
        <p:spPr/>
        <p:txBody>
          <a:bodyPr>
            <a:normAutofit/>
          </a:bodyPr>
          <a:lstStyle/>
          <a:p>
            <a:r>
              <a:rPr lang="en-US" dirty="0"/>
              <a:t>What’s Going On?</a:t>
            </a:r>
          </a:p>
        </p:txBody>
      </p:sp>
      <p:sp>
        <p:nvSpPr>
          <p:cNvPr id="33" name="Hexagon 32">
            <a:extLst>
              <a:ext uri="{FF2B5EF4-FFF2-40B4-BE49-F238E27FC236}">
                <a16:creationId xmlns:a16="http://schemas.microsoft.com/office/drawing/2014/main" id="{46511DE9-9CBA-4617-7C29-4E76D60722E5}"/>
              </a:ext>
            </a:extLst>
          </p:cNvPr>
          <p:cNvSpPr/>
          <p:nvPr/>
        </p:nvSpPr>
        <p:spPr>
          <a:xfrm rot="1364930">
            <a:off x="6525688" y="-133450"/>
            <a:ext cx="4395384" cy="3759905"/>
          </a:xfrm>
          <a:prstGeom prst="hexagon">
            <a:avLst/>
          </a:prstGeom>
          <a:noFill/>
          <a:ln>
            <a:solidFill>
              <a:schemeClr val="tx2"/>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6" name="Text Placeholder 5">
            <a:extLst>
              <a:ext uri="{FF2B5EF4-FFF2-40B4-BE49-F238E27FC236}">
                <a16:creationId xmlns:a16="http://schemas.microsoft.com/office/drawing/2014/main" id="{80D39909-4DEE-A5B5-3EA3-169C03CB6777}"/>
              </a:ext>
            </a:extLst>
          </p:cNvPr>
          <p:cNvSpPr>
            <a:spLocks noGrp="1"/>
          </p:cNvSpPr>
          <p:nvPr>
            <p:ph sz="quarter" idx="14"/>
          </p:nvPr>
        </p:nvSpPr>
        <p:spPr/>
        <p:txBody>
          <a:bodyPr>
            <a:normAutofit/>
          </a:bodyPr>
          <a:lstStyle/>
          <a:p>
            <a:pPr marL="0" indent="0">
              <a:buNone/>
            </a:pPr>
            <a:r>
              <a:rPr lang="en-US" dirty="0"/>
              <a:t>Validation showed that the model performs well. The fact that the model reconstructs its training data well shows that it’s working as intended…</a:t>
            </a:r>
          </a:p>
          <a:p>
            <a:endParaRPr lang="en-US" dirty="0"/>
          </a:p>
          <a:p>
            <a:endParaRPr lang="en-US" dirty="0"/>
          </a:p>
        </p:txBody>
      </p:sp>
      <p:sp>
        <p:nvSpPr>
          <p:cNvPr id="10" name="Hexagon 9">
            <a:extLst>
              <a:ext uri="{FF2B5EF4-FFF2-40B4-BE49-F238E27FC236}">
                <a16:creationId xmlns:a16="http://schemas.microsoft.com/office/drawing/2014/main" id="{397FC5F3-7553-12DB-E322-422231A29CC7}"/>
              </a:ext>
            </a:extLst>
          </p:cNvPr>
          <p:cNvSpPr/>
          <p:nvPr/>
        </p:nvSpPr>
        <p:spPr>
          <a:xfrm rot="1364930">
            <a:off x="9359482" y="-528409"/>
            <a:ext cx="2743200" cy="2346592"/>
          </a:xfrm>
          <a:prstGeom prst="hexagon">
            <a:avLst/>
          </a:prstGeom>
          <a:solidFill>
            <a:schemeClr val="accent4">
              <a:lumMod val="60000"/>
              <a:lumOff val="40000"/>
            </a:schemeClr>
          </a:solid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8" name="Hexagon 7">
            <a:extLst>
              <a:ext uri="{FF2B5EF4-FFF2-40B4-BE49-F238E27FC236}">
                <a16:creationId xmlns:a16="http://schemas.microsoft.com/office/drawing/2014/main" id="{AF5CFBC9-2122-6ECA-3EA5-660ABE8CA14B}"/>
              </a:ext>
            </a:extLst>
          </p:cNvPr>
          <p:cNvSpPr/>
          <p:nvPr/>
        </p:nvSpPr>
        <p:spPr>
          <a:xfrm rot="1364930">
            <a:off x="7231121" y="644887"/>
            <a:ext cx="2743200" cy="2346592"/>
          </a:xfrm>
          <a:prstGeom prst="hexagon">
            <a:avLst/>
          </a:prstGeom>
          <a:solidFill>
            <a:schemeClr val="accent1">
              <a:lumMod val="20000"/>
              <a:lumOff val="80000"/>
            </a:schemeClr>
          </a:solidFill>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en-CA"/>
          </a:p>
        </p:txBody>
      </p:sp>
      <p:sp>
        <p:nvSpPr>
          <p:cNvPr id="18" name="Hexagon 17">
            <a:extLst>
              <a:ext uri="{FF2B5EF4-FFF2-40B4-BE49-F238E27FC236}">
                <a16:creationId xmlns:a16="http://schemas.microsoft.com/office/drawing/2014/main" id="{C6B77723-D3DD-71F6-D228-C6D918F0F373}"/>
              </a:ext>
            </a:extLst>
          </p:cNvPr>
          <p:cNvSpPr/>
          <p:nvPr/>
        </p:nvSpPr>
        <p:spPr>
          <a:xfrm rot="1364930">
            <a:off x="9359482" y="1818183"/>
            <a:ext cx="2743200" cy="2346592"/>
          </a:xfrm>
          <a:prstGeom prst="hexagon">
            <a:avLst/>
          </a:prstGeom>
          <a:solidFill>
            <a:schemeClr val="tx2">
              <a:lumMod val="25000"/>
              <a:lumOff val="75000"/>
            </a:schemeClr>
          </a:solidFill>
          <a:ln>
            <a:solidFill>
              <a:schemeClr val="tx2"/>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5" name="TextBox 4">
            <a:extLst>
              <a:ext uri="{FF2B5EF4-FFF2-40B4-BE49-F238E27FC236}">
                <a16:creationId xmlns:a16="http://schemas.microsoft.com/office/drawing/2014/main" id="{27DF7D92-CC19-5D1C-DD98-617CB4598CD7}"/>
              </a:ext>
            </a:extLst>
          </p:cNvPr>
          <p:cNvSpPr txBox="1"/>
          <p:nvPr/>
        </p:nvSpPr>
        <p:spPr>
          <a:xfrm>
            <a:off x="5482194" y="5583656"/>
            <a:ext cx="6241054" cy="954107"/>
          </a:xfrm>
          <a:prstGeom prst="rect">
            <a:avLst/>
          </a:prstGeom>
          <a:noFill/>
        </p:spPr>
        <p:txBody>
          <a:bodyPr wrap="square">
            <a:spAutoFit/>
          </a:bodyPr>
          <a:lstStyle/>
          <a:p>
            <a:r>
              <a:rPr lang="en-US" sz="2800" dirty="0"/>
              <a:t>Is it possible the training </a:t>
            </a:r>
            <a:r>
              <a:rPr lang="en-CA" sz="2800" dirty="0"/>
              <a:t>sample doesn't match CUTE data</a:t>
            </a:r>
            <a:r>
              <a:rPr lang="en-US" sz="2800" dirty="0"/>
              <a:t>?</a:t>
            </a:r>
          </a:p>
        </p:txBody>
      </p:sp>
      <p:sp>
        <p:nvSpPr>
          <p:cNvPr id="11" name="Slide Number Placeholder 10">
            <a:extLst>
              <a:ext uri="{FF2B5EF4-FFF2-40B4-BE49-F238E27FC236}">
                <a16:creationId xmlns:a16="http://schemas.microsoft.com/office/drawing/2014/main" id="{1BDADFF1-9C0E-108C-CC93-37DF483901CA}"/>
              </a:ext>
            </a:extLst>
          </p:cNvPr>
          <p:cNvSpPr>
            <a:spLocks noGrp="1"/>
          </p:cNvSpPr>
          <p:nvPr>
            <p:ph type="sldNum" sz="quarter" idx="12"/>
          </p:nvPr>
        </p:nvSpPr>
        <p:spPr>
          <a:xfrm>
            <a:off x="11262470" y="6269464"/>
            <a:ext cx="429207" cy="365125"/>
          </a:xfrm>
        </p:spPr>
        <p:txBody>
          <a:bodyPr/>
          <a:lstStyle/>
          <a:p>
            <a:fld id="{280823E5-E7FE-4192-89CD-61EF932D4AA2}" type="slidenum">
              <a:rPr lang="en-CA" smtClean="0"/>
              <a:t>17</a:t>
            </a:fld>
            <a:endParaRPr lang="en-CA"/>
          </a:p>
        </p:txBody>
      </p:sp>
    </p:spTree>
    <p:extLst>
      <p:ext uri="{BB962C8B-B14F-4D97-AF65-F5344CB8AC3E}">
        <p14:creationId xmlns:p14="http://schemas.microsoft.com/office/powerpoint/2010/main" val="2119287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98BDC-AE70-3DFA-4F70-ECAAF57E2CE6}"/>
              </a:ext>
            </a:extLst>
          </p:cNvPr>
          <p:cNvSpPr>
            <a:spLocks noGrp="1"/>
          </p:cNvSpPr>
          <p:nvPr>
            <p:ph type="title"/>
          </p:nvPr>
        </p:nvSpPr>
        <p:spPr/>
        <p:txBody>
          <a:bodyPr/>
          <a:lstStyle/>
          <a:p>
            <a:r>
              <a:rPr lang="en-US" dirty="0"/>
              <a:t> A vs F Sensors in Simulation</a:t>
            </a:r>
            <a:endParaRPr lang="en-CA" dirty="0"/>
          </a:p>
        </p:txBody>
      </p:sp>
      <p:pic>
        <p:nvPicPr>
          <p:cNvPr id="9" name="Content Placeholder 8">
            <a:extLst>
              <a:ext uri="{FF2B5EF4-FFF2-40B4-BE49-F238E27FC236}">
                <a16:creationId xmlns:a16="http://schemas.microsoft.com/office/drawing/2014/main" id="{1D234C4A-5ECE-BA80-4D7E-639843EF2F7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612648" y="1611767"/>
            <a:ext cx="4964588" cy="4513262"/>
          </a:xfrm>
          <a:prstGeom prst="rect">
            <a:avLst/>
          </a:prstGeom>
        </p:spPr>
      </p:pic>
      <p:pic>
        <p:nvPicPr>
          <p:cNvPr id="5" name="Content Placeholder 4">
            <a:extLst>
              <a:ext uri="{FF2B5EF4-FFF2-40B4-BE49-F238E27FC236}">
                <a16:creationId xmlns:a16="http://schemas.microsoft.com/office/drawing/2014/main" id="{4323B223-B366-C18E-3073-49DCDD80673B}"/>
              </a:ext>
            </a:extLst>
          </p:cNvPr>
          <p:cNvPicPr>
            <a:picLocks noChangeAspect="1"/>
          </p:cNvPicPr>
          <p:nvPr/>
        </p:nvPicPr>
        <p:blipFill>
          <a:blip r:embed="rId3">
            <a:extLst>
              <a:ext uri="{28A0092B-C50C-407E-A947-70E740481C1C}">
                <a14:useLocalDpi xmlns:a14="http://schemas.microsoft.com/office/drawing/2010/main" val="0"/>
              </a:ext>
            </a:extLst>
          </a:blip>
          <a:srcRect l="18925" t="9573" r="3700" b="14161"/>
          <a:stretch>
            <a:fillRect/>
          </a:stretch>
        </p:blipFill>
        <p:spPr>
          <a:xfrm>
            <a:off x="6614766" y="1611767"/>
            <a:ext cx="4735735" cy="4533219"/>
          </a:xfrm>
          <a:prstGeom prst="rect">
            <a:avLst/>
          </a:prstGeom>
        </p:spPr>
      </p:pic>
      <p:pic>
        <p:nvPicPr>
          <p:cNvPr id="17" name="Picture 16">
            <a:extLst>
              <a:ext uri="{FF2B5EF4-FFF2-40B4-BE49-F238E27FC236}">
                <a16:creationId xmlns:a16="http://schemas.microsoft.com/office/drawing/2014/main" id="{C5646E3A-9C56-49D3-0253-320D9EE55F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5770" y="3429000"/>
            <a:ext cx="2151027" cy="2131949"/>
          </a:xfrm>
          <a:prstGeom prst="rect">
            <a:avLst/>
          </a:prstGeom>
        </p:spPr>
      </p:pic>
      <mc:AlternateContent xmlns:mc="http://schemas.openxmlformats.org/markup-compatibility/2006" xmlns:p14="http://schemas.microsoft.com/office/powerpoint/2010/main">
        <mc:Choice Requires="p14">
          <p:contentPart p14:bwMode="auto" r:id="rId5">
            <p14:nvContentPartPr>
              <p14:cNvPr id="19" name="Ink 18">
                <a:extLst>
                  <a:ext uri="{FF2B5EF4-FFF2-40B4-BE49-F238E27FC236}">
                    <a16:creationId xmlns:a16="http://schemas.microsoft.com/office/drawing/2014/main" id="{0885E81F-8101-A60B-2434-1379190322DF}"/>
                  </a:ext>
                </a:extLst>
              </p14:cNvPr>
              <p14:cNvContentPartPr/>
              <p14:nvPr/>
            </p14:nvContentPartPr>
            <p14:xfrm>
              <a:off x="3667168" y="2415941"/>
              <a:ext cx="360" cy="360"/>
            </p14:xfrm>
          </p:contentPart>
        </mc:Choice>
        <mc:Fallback xmlns="">
          <p:pic>
            <p:nvPicPr>
              <p:cNvPr id="19" name="Ink 18">
                <a:extLst>
                  <a:ext uri="{FF2B5EF4-FFF2-40B4-BE49-F238E27FC236}">
                    <a16:creationId xmlns:a16="http://schemas.microsoft.com/office/drawing/2014/main" id="{0885E81F-8101-A60B-2434-1379190322DF}"/>
                  </a:ext>
                </a:extLst>
              </p:cNvPr>
              <p:cNvPicPr/>
              <p:nvPr/>
            </p:nvPicPr>
            <p:blipFill>
              <a:blip r:embed="rId6"/>
              <a:stretch>
                <a:fillRect/>
              </a:stretch>
            </p:blipFill>
            <p:spPr>
              <a:xfrm>
                <a:off x="3649168" y="239794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0" name="Ink 19">
                <a:extLst>
                  <a:ext uri="{FF2B5EF4-FFF2-40B4-BE49-F238E27FC236}">
                    <a16:creationId xmlns:a16="http://schemas.microsoft.com/office/drawing/2014/main" id="{6B9CAC0E-E8EB-80DF-22F2-A1357A2FD4EC}"/>
                  </a:ext>
                </a:extLst>
              </p14:cNvPr>
              <p14:cNvContentPartPr/>
              <p14:nvPr/>
            </p14:nvContentPartPr>
            <p14:xfrm>
              <a:off x="3051208" y="3686381"/>
              <a:ext cx="360" cy="360"/>
            </p14:xfrm>
          </p:contentPart>
        </mc:Choice>
        <mc:Fallback xmlns="">
          <p:pic>
            <p:nvPicPr>
              <p:cNvPr id="20" name="Ink 19">
                <a:extLst>
                  <a:ext uri="{FF2B5EF4-FFF2-40B4-BE49-F238E27FC236}">
                    <a16:creationId xmlns:a16="http://schemas.microsoft.com/office/drawing/2014/main" id="{6B9CAC0E-E8EB-80DF-22F2-A1357A2FD4EC}"/>
                  </a:ext>
                </a:extLst>
              </p:cNvPr>
              <p:cNvPicPr/>
              <p:nvPr/>
            </p:nvPicPr>
            <p:blipFill>
              <a:blip r:embed="rId6"/>
              <a:stretch>
                <a:fillRect/>
              </a:stretch>
            </p:blipFill>
            <p:spPr>
              <a:xfrm>
                <a:off x="3033208" y="366838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1" name="Ink 20">
                <a:extLst>
                  <a:ext uri="{FF2B5EF4-FFF2-40B4-BE49-F238E27FC236}">
                    <a16:creationId xmlns:a16="http://schemas.microsoft.com/office/drawing/2014/main" id="{A315C878-88DF-8CF7-0A9C-2DF034230D63}"/>
                  </a:ext>
                </a:extLst>
              </p14:cNvPr>
              <p14:cNvContentPartPr/>
              <p14:nvPr/>
            </p14:nvContentPartPr>
            <p14:xfrm>
              <a:off x="3195568" y="3647861"/>
              <a:ext cx="360" cy="360"/>
            </p14:xfrm>
          </p:contentPart>
        </mc:Choice>
        <mc:Fallback xmlns="">
          <p:pic>
            <p:nvPicPr>
              <p:cNvPr id="21" name="Ink 20">
                <a:extLst>
                  <a:ext uri="{FF2B5EF4-FFF2-40B4-BE49-F238E27FC236}">
                    <a16:creationId xmlns:a16="http://schemas.microsoft.com/office/drawing/2014/main" id="{A315C878-88DF-8CF7-0A9C-2DF034230D63}"/>
                  </a:ext>
                </a:extLst>
              </p:cNvPr>
              <p:cNvPicPr/>
              <p:nvPr/>
            </p:nvPicPr>
            <p:blipFill>
              <a:blip r:embed="rId6"/>
              <a:stretch>
                <a:fillRect/>
              </a:stretch>
            </p:blipFill>
            <p:spPr>
              <a:xfrm>
                <a:off x="3177568" y="3629861"/>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4" name="Ink 33">
                <a:extLst>
                  <a:ext uri="{FF2B5EF4-FFF2-40B4-BE49-F238E27FC236}">
                    <a16:creationId xmlns:a16="http://schemas.microsoft.com/office/drawing/2014/main" id="{2BF40E20-C8C7-A1D8-5637-C0DC1A0EDEC3}"/>
                  </a:ext>
                </a:extLst>
              </p14:cNvPr>
              <p14:cNvContentPartPr/>
              <p14:nvPr/>
            </p14:nvContentPartPr>
            <p14:xfrm rot="1269436">
              <a:off x="1369846" y="2337324"/>
              <a:ext cx="539068" cy="538832"/>
            </p14:xfrm>
          </p:contentPart>
        </mc:Choice>
        <mc:Fallback xmlns="">
          <p:pic>
            <p:nvPicPr>
              <p:cNvPr id="34" name="Ink 33">
                <a:extLst>
                  <a:ext uri="{FF2B5EF4-FFF2-40B4-BE49-F238E27FC236}">
                    <a16:creationId xmlns:a16="http://schemas.microsoft.com/office/drawing/2014/main" id="{2BF40E20-C8C7-A1D8-5637-C0DC1A0EDEC3}"/>
                  </a:ext>
                </a:extLst>
              </p:cNvPr>
              <p:cNvPicPr/>
              <p:nvPr/>
            </p:nvPicPr>
            <p:blipFill>
              <a:blip r:embed="rId10"/>
              <a:stretch>
                <a:fillRect/>
              </a:stretch>
            </p:blipFill>
            <p:spPr>
              <a:xfrm rot="1269436">
                <a:off x="1363728" y="2331205"/>
                <a:ext cx="551303" cy="551070"/>
              </a:xfrm>
              <a:prstGeom prst="rect">
                <a:avLst/>
              </a:prstGeom>
            </p:spPr>
          </p:pic>
        </mc:Fallback>
      </mc:AlternateContent>
      <p:cxnSp>
        <p:nvCxnSpPr>
          <p:cNvPr id="45" name="Connector: Curved 44">
            <a:extLst>
              <a:ext uri="{FF2B5EF4-FFF2-40B4-BE49-F238E27FC236}">
                <a16:creationId xmlns:a16="http://schemas.microsoft.com/office/drawing/2014/main" id="{3DC5EAD8-0E6B-C12C-23A4-20BD6F996607}"/>
              </a:ext>
            </a:extLst>
          </p:cNvPr>
          <p:cNvCxnSpPr>
            <a:cxnSpLocks/>
          </p:cNvCxnSpPr>
          <p:nvPr/>
        </p:nvCxnSpPr>
        <p:spPr>
          <a:xfrm>
            <a:off x="1922826" y="2606740"/>
            <a:ext cx="4648202" cy="1888234"/>
          </a:xfrm>
          <a:prstGeom prst="curvedConnector3">
            <a:avLst/>
          </a:prstGeom>
          <a:ln>
            <a:solidFill>
              <a:srgbClr val="C0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56" name="Slide Number Placeholder 55">
            <a:extLst>
              <a:ext uri="{FF2B5EF4-FFF2-40B4-BE49-F238E27FC236}">
                <a16:creationId xmlns:a16="http://schemas.microsoft.com/office/drawing/2014/main" id="{68669E05-E01F-C036-5FE9-A5CFCDF08E41}"/>
              </a:ext>
            </a:extLst>
          </p:cNvPr>
          <p:cNvSpPr>
            <a:spLocks noGrp="1"/>
          </p:cNvSpPr>
          <p:nvPr>
            <p:ph type="sldNum" sz="quarter" idx="12"/>
          </p:nvPr>
        </p:nvSpPr>
        <p:spPr/>
        <p:txBody>
          <a:bodyPr/>
          <a:lstStyle/>
          <a:p>
            <a:fld id="{280823E5-E7FE-4192-89CD-61EF932D4AA2}" type="slidenum">
              <a:rPr lang="en-CA" smtClean="0"/>
              <a:t>18</a:t>
            </a:fld>
            <a:endParaRPr lang="en-CA"/>
          </a:p>
        </p:txBody>
      </p:sp>
      <p:sp>
        <p:nvSpPr>
          <p:cNvPr id="58" name="TextBox 57">
            <a:extLst>
              <a:ext uri="{FF2B5EF4-FFF2-40B4-BE49-F238E27FC236}">
                <a16:creationId xmlns:a16="http://schemas.microsoft.com/office/drawing/2014/main" id="{AE64C94B-F01E-4306-A9BA-22CD97CF2B3A}"/>
              </a:ext>
            </a:extLst>
          </p:cNvPr>
          <p:cNvSpPr txBox="1"/>
          <p:nvPr/>
        </p:nvSpPr>
        <p:spPr>
          <a:xfrm>
            <a:off x="1727243" y="4001177"/>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pic>
        <p:nvPicPr>
          <p:cNvPr id="4" name="Picture 3">
            <a:extLst>
              <a:ext uri="{FF2B5EF4-FFF2-40B4-BE49-F238E27FC236}">
                <a16:creationId xmlns:a16="http://schemas.microsoft.com/office/drawing/2014/main" id="{9E4F3992-1CE1-ABF1-85AE-649FCE0497C2}"/>
              </a:ext>
            </a:extLst>
          </p:cNvPr>
          <p:cNvPicPr>
            <a:picLocks noChangeAspect="1"/>
          </p:cNvPicPr>
          <p:nvPr/>
        </p:nvPicPr>
        <p:blipFill>
          <a:blip r:embed="rId11"/>
          <a:stretch>
            <a:fillRect/>
          </a:stretch>
        </p:blipFill>
        <p:spPr>
          <a:xfrm>
            <a:off x="4383724" y="2309808"/>
            <a:ext cx="552450" cy="227687"/>
          </a:xfrm>
          <a:prstGeom prst="rect">
            <a:avLst/>
          </a:prstGeom>
        </p:spPr>
      </p:pic>
    </p:spTree>
    <p:extLst>
      <p:ext uri="{BB962C8B-B14F-4D97-AF65-F5344CB8AC3E}">
        <p14:creationId xmlns:p14="http://schemas.microsoft.com/office/powerpoint/2010/main" val="1330774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par>
                                <p:cTn id="19" presetID="10"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childTnLst>
                                </p:cTn>
                              </p:par>
                              <p:par>
                                <p:cTn id="22" presetID="10"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8F5A2-58B3-7661-2A03-E0C0011E22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867466-BD8E-8D74-1BC3-B9CBCF516A0B}"/>
              </a:ext>
            </a:extLst>
          </p:cNvPr>
          <p:cNvSpPr>
            <a:spLocks noGrp="1"/>
          </p:cNvSpPr>
          <p:nvPr>
            <p:ph type="title"/>
          </p:nvPr>
        </p:nvSpPr>
        <p:spPr/>
        <p:txBody>
          <a:bodyPr/>
          <a:lstStyle/>
          <a:p>
            <a:r>
              <a:rPr lang="en-US" dirty="0"/>
              <a:t> A vs F Sensors in Simulation</a:t>
            </a:r>
            <a:endParaRPr lang="en-CA" dirty="0"/>
          </a:p>
        </p:txBody>
      </p:sp>
      <p:pic>
        <p:nvPicPr>
          <p:cNvPr id="9" name="Content Placeholder 8">
            <a:extLst>
              <a:ext uri="{FF2B5EF4-FFF2-40B4-BE49-F238E27FC236}">
                <a16:creationId xmlns:a16="http://schemas.microsoft.com/office/drawing/2014/main" id="{3DF58C1A-27C0-2405-4D8B-763E38CE560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612648" y="1611767"/>
            <a:ext cx="4964588" cy="4513262"/>
          </a:xfrm>
          <a:prstGeom prst="rect">
            <a:avLst/>
          </a:prstGeom>
        </p:spPr>
      </p:pic>
      <p:pic>
        <p:nvPicPr>
          <p:cNvPr id="5" name="Content Placeholder 4">
            <a:extLst>
              <a:ext uri="{FF2B5EF4-FFF2-40B4-BE49-F238E27FC236}">
                <a16:creationId xmlns:a16="http://schemas.microsoft.com/office/drawing/2014/main" id="{C76663AB-E54E-3AC6-7D35-FF9C673A37AC}"/>
              </a:ext>
            </a:extLst>
          </p:cNvPr>
          <p:cNvPicPr>
            <a:picLocks noChangeAspect="1"/>
          </p:cNvPicPr>
          <p:nvPr/>
        </p:nvPicPr>
        <p:blipFill>
          <a:blip r:embed="rId3">
            <a:extLst>
              <a:ext uri="{28A0092B-C50C-407E-A947-70E740481C1C}">
                <a14:useLocalDpi xmlns:a14="http://schemas.microsoft.com/office/drawing/2010/main" val="0"/>
              </a:ext>
            </a:extLst>
          </a:blip>
          <a:srcRect l="18925" t="9573" r="3700" b="14161"/>
          <a:stretch>
            <a:fillRect/>
          </a:stretch>
        </p:blipFill>
        <p:spPr>
          <a:xfrm>
            <a:off x="6614766" y="1611767"/>
            <a:ext cx="4735735" cy="4533219"/>
          </a:xfrm>
          <a:prstGeom prst="rect">
            <a:avLst/>
          </a:prstGeom>
        </p:spPr>
      </p:pic>
      <p:pic>
        <p:nvPicPr>
          <p:cNvPr id="17" name="Picture 16">
            <a:extLst>
              <a:ext uri="{FF2B5EF4-FFF2-40B4-BE49-F238E27FC236}">
                <a16:creationId xmlns:a16="http://schemas.microsoft.com/office/drawing/2014/main" id="{85A98ABC-2553-A12E-F5D8-C02F5BBA68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7119" y="3011246"/>
            <a:ext cx="2151027" cy="2131949"/>
          </a:xfrm>
          <a:prstGeom prst="rect">
            <a:avLst/>
          </a:prstGeom>
        </p:spPr>
      </p:pic>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3CF934FE-20C2-25D7-497C-DC7A7519DFDA}"/>
                  </a:ext>
                </a:extLst>
              </p14:cNvPr>
              <p14:cNvContentPartPr/>
              <p14:nvPr/>
            </p14:nvContentPartPr>
            <p14:xfrm rot="1269436">
              <a:off x="3869206" y="4796044"/>
              <a:ext cx="539068" cy="538832"/>
            </p14:xfrm>
          </p:contentPart>
        </mc:Choice>
        <mc:Fallback xmlns="">
          <p:pic>
            <p:nvPicPr>
              <p:cNvPr id="3" name="Ink 2">
                <a:extLst>
                  <a:ext uri="{FF2B5EF4-FFF2-40B4-BE49-F238E27FC236}">
                    <a16:creationId xmlns:a16="http://schemas.microsoft.com/office/drawing/2014/main" id="{3CF934FE-20C2-25D7-497C-DC7A7519DFDA}"/>
                  </a:ext>
                </a:extLst>
              </p:cNvPr>
              <p:cNvPicPr/>
              <p:nvPr/>
            </p:nvPicPr>
            <p:blipFill>
              <a:blip r:embed="rId6"/>
              <a:stretch>
                <a:fillRect/>
              </a:stretch>
            </p:blipFill>
            <p:spPr>
              <a:xfrm rot="1269436">
                <a:off x="3863088" y="4789925"/>
                <a:ext cx="551303" cy="551070"/>
              </a:xfrm>
              <a:prstGeom prst="rect">
                <a:avLst/>
              </a:prstGeom>
            </p:spPr>
          </p:pic>
        </mc:Fallback>
      </mc:AlternateContent>
      <p:cxnSp>
        <p:nvCxnSpPr>
          <p:cNvPr id="4" name="Connector: Curved 3">
            <a:extLst>
              <a:ext uri="{FF2B5EF4-FFF2-40B4-BE49-F238E27FC236}">
                <a16:creationId xmlns:a16="http://schemas.microsoft.com/office/drawing/2014/main" id="{2F15CAAF-7B7E-6316-A191-BB3860EE6BAE}"/>
              </a:ext>
            </a:extLst>
          </p:cNvPr>
          <p:cNvCxnSpPr>
            <a:cxnSpLocks/>
          </p:cNvCxnSpPr>
          <p:nvPr/>
        </p:nvCxnSpPr>
        <p:spPr>
          <a:xfrm flipV="1">
            <a:off x="4378960" y="4135120"/>
            <a:ext cx="4328160" cy="930340"/>
          </a:xfrm>
          <a:prstGeom prst="curvedConnector3">
            <a:avLst/>
          </a:prstGeom>
          <a:ln>
            <a:solidFill>
              <a:srgbClr val="C0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18" name="Slide Number Placeholder 17">
            <a:extLst>
              <a:ext uri="{FF2B5EF4-FFF2-40B4-BE49-F238E27FC236}">
                <a16:creationId xmlns:a16="http://schemas.microsoft.com/office/drawing/2014/main" id="{C7E38B50-97DF-8B1C-DEA9-133DFAAF663B}"/>
              </a:ext>
            </a:extLst>
          </p:cNvPr>
          <p:cNvSpPr>
            <a:spLocks noGrp="1"/>
          </p:cNvSpPr>
          <p:nvPr>
            <p:ph type="sldNum" sz="quarter" idx="12"/>
          </p:nvPr>
        </p:nvSpPr>
        <p:spPr/>
        <p:txBody>
          <a:bodyPr/>
          <a:lstStyle/>
          <a:p>
            <a:fld id="{280823E5-E7FE-4192-89CD-61EF932D4AA2}" type="slidenum">
              <a:rPr lang="en-CA" smtClean="0"/>
              <a:t>19</a:t>
            </a:fld>
            <a:endParaRPr lang="en-CA"/>
          </a:p>
        </p:txBody>
      </p:sp>
      <p:sp>
        <p:nvSpPr>
          <p:cNvPr id="20" name="TextBox 19">
            <a:extLst>
              <a:ext uri="{FF2B5EF4-FFF2-40B4-BE49-F238E27FC236}">
                <a16:creationId xmlns:a16="http://schemas.microsoft.com/office/drawing/2014/main" id="{9118CA92-2287-F271-C007-6E3318D18469}"/>
              </a:ext>
            </a:extLst>
          </p:cNvPr>
          <p:cNvSpPr txBox="1"/>
          <p:nvPr/>
        </p:nvSpPr>
        <p:spPr>
          <a:xfrm>
            <a:off x="1727243" y="4001177"/>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pic>
        <p:nvPicPr>
          <p:cNvPr id="7" name="Picture 6">
            <a:extLst>
              <a:ext uri="{FF2B5EF4-FFF2-40B4-BE49-F238E27FC236}">
                <a16:creationId xmlns:a16="http://schemas.microsoft.com/office/drawing/2014/main" id="{89E377DF-B07E-39D5-E663-E2B87A82BB8E}"/>
              </a:ext>
            </a:extLst>
          </p:cNvPr>
          <p:cNvPicPr>
            <a:picLocks noChangeAspect="1"/>
          </p:cNvPicPr>
          <p:nvPr/>
        </p:nvPicPr>
        <p:blipFill>
          <a:blip r:embed="rId7"/>
          <a:stretch>
            <a:fillRect/>
          </a:stretch>
        </p:blipFill>
        <p:spPr>
          <a:xfrm>
            <a:off x="4383724" y="2309808"/>
            <a:ext cx="552450" cy="227687"/>
          </a:xfrm>
          <a:prstGeom prst="rect">
            <a:avLst/>
          </a:prstGeom>
        </p:spPr>
      </p:pic>
    </p:spTree>
    <p:extLst>
      <p:ext uri="{BB962C8B-B14F-4D97-AF65-F5344CB8AC3E}">
        <p14:creationId xmlns:p14="http://schemas.microsoft.com/office/powerpoint/2010/main" val="1942429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54A23-4D77-19E8-EA1A-EC30AC4CD029}"/>
              </a:ext>
            </a:extLst>
          </p:cNvPr>
          <p:cNvSpPr>
            <a:spLocks noGrp="1"/>
          </p:cNvSpPr>
          <p:nvPr>
            <p:ph type="title"/>
          </p:nvPr>
        </p:nvSpPr>
        <p:spPr/>
        <p:txBody>
          <a:bodyPr/>
          <a:lstStyle/>
          <a:p>
            <a:pPr algn="ctr"/>
            <a:r>
              <a:rPr lang="en-US" dirty="0"/>
              <a:t>Machine Learning in the </a:t>
            </a:r>
            <a:r>
              <a:rPr lang="en-US" dirty="0" err="1"/>
              <a:t>SuperCDMS</a:t>
            </a:r>
            <a:r>
              <a:rPr lang="en-US" dirty="0"/>
              <a:t> Experiment</a:t>
            </a:r>
            <a:endParaRPr lang="en-CA" dirty="0"/>
          </a:p>
        </p:txBody>
      </p:sp>
      <p:cxnSp>
        <p:nvCxnSpPr>
          <p:cNvPr id="26" name="Connector: Curved 25">
            <a:extLst>
              <a:ext uri="{FF2B5EF4-FFF2-40B4-BE49-F238E27FC236}">
                <a16:creationId xmlns:a16="http://schemas.microsoft.com/office/drawing/2014/main" id="{D491BE57-D314-D501-1EDA-14BB35837F30}"/>
              </a:ext>
            </a:extLst>
          </p:cNvPr>
          <p:cNvCxnSpPr>
            <a:cxnSpLocks/>
            <a:stCxn id="7" idx="1"/>
          </p:cNvCxnSpPr>
          <p:nvPr/>
        </p:nvCxnSpPr>
        <p:spPr>
          <a:xfrm rot="10800000">
            <a:off x="1084120" y="3581501"/>
            <a:ext cx="999249" cy="2019773"/>
          </a:xfrm>
          <a:prstGeom prst="bentConnector2">
            <a:avLst/>
          </a:prstGeom>
          <a:ln>
            <a:headEnd type="none" w="med" len="med"/>
            <a:tailEnd type="arrow" w="med" len="med"/>
          </a:ln>
        </p:spPr>
        <p:style>
          <a:lnRef idx="3">
            <a:schemeClr val="accent4"/>
          </a:lnRef>
          <a:fillRef idx="0">
            <a:schemeClr val="accent4"/>
          </a:fillRef>
          <a:effectRef idx="2">
            <a:schemeClr val="accent4"/>
          </a:effectRef>
          <a:fontRef idx="minor">
            <a:schemeClr val="tx1"/>
          </a:fontRef>
        </p:style>
      </p:cxnSp>
      <p:cxnSp>
        <p:nvCxnSpPr>
          <p:cNvPr id="32" name="Connector: Curved 31">
            <a:extLst>
              <a:ext uri="{FF2B5EF4-FFF2-40B4-BE49-F238E27FC236}">
                <a16:creationId xmlns:a16="http://schemas.microsoft.com/office/drawing/2014/main" id="{6659A8D9-1318-C7B1-64C4-2F446C8EB793}"/>
              </a:ext>
            </a:extLst>
          </p:cNvPr>
          <p:cNvCxnSpPr>
            <a:cxnSpLocks/>
            <a:stCxn id="7" idx="0"/>
            <a:endCxn id="52" idx="2"/>
          </p:cNvCxnSpPr>
          <p:nvPr/>
        </p:nvCxnSpPr>
        <p:spPr>
          <a:xfrm rot="5400000" flipH="1" flipV="1">
            <a:off x="2582810" y="3483797"/>
            <a:ext cx="1805335" cy="644283"/>
          </a:xfrm>
          <a:prstGeom prst="bentConnector3">
            <a:avLst/>
          </a:prstGeom>
          <a:ln>
            <a:solidFill>
              <a:schemeClr val="accent4"/>
            </a:solidFill>
            <a:tailEnd type="triangle"/>
          </a:ln>
        </p:spPr>
        <p:style>
          <a:lnRef idx="2">
            <a:schemeClr val="accent3"/>
          </a:lnRef>
          <a:fillRef idx="0">
            <a:schemeClr val="accent3"/>
          </a:fillRef>
          <a:effectRef idx="1">
            <a:schemeClr val="accent3"/>
          </a:effectRef>
          <a:fontRef idx="minor">
            <a:schemeClr val="tx1"/>
          </a:fontRef>
        </p:style>
      </p:cxnSp>
      <p:cxnSp>
        <p:nvCxnSpPr>
          <p:cNvPr id="35" name="Connector: Curved 34">
            <a:extLst>
              <a:ext uri="{FF2B5EF4-FFF2-40B4-BE49-F238E27FC236}">
                <a16:creationId xmlns:a16="http://schemas.microsoft.com/office/drawing/2014/main" id="{4C41B01D-208E-F27A-7B1B-80A6B1FF4F4A}"/>
              </a:ext>
            </a:extLst>
          </p:cNvPr>
          <p:cNvCxnSpPr>
            <a:cxnSpLocks/>
            <a:stCxn id="7" idx="3"/>
          </p:cNvCxnSpPr>
          <p:nvPr/>
        </p:nvCxnSpPr>
        <p:spPr>
          <a:xfrm flipV="1">
            <a:off x="4243305" y="4304576"/>
            <a:ext cx="1053578" cy="1296697"/>
          </a:xfrm>
          <a:prstGeom prst="bentConnector2">
            <a:avLst/>
          </a:prstGeom>
          <a:ln>
            <a:solidFill>
              <a:schemeClr val="accent4"/>
            </a:solidFill>
            <a:tailEnd type="triangle"/>
          </a:ln>
        </p:spPr>
        <p:style>
          <a:lnRef idx="2">
            <a:schemeClr val="accent3"/>
          </a:lnRef>
          <a:fillRef idx="0">
            <a:schemeClr val="accent3"/>
          </a:fillRef>
          <a:effectRef idx="1">
            <a:schemeClr val="accent3"/>
          </a:effectRef>
          <a:fontRef idx="minor">
            <a:schemeClr val="tx1"/>
          </a:fontRef>
        </p:style>
      </p:cxnSp>
      <p:sp>
        <p:nvSpPr>
          <p:cNvPr id="50" name="TextBox 49">
            <a:extLst>
              <a:ext uri="{FF2B5EF4-FFF2-40B4-BE49-F238E27FC236}">
                <a16:creationId xmlns:a16="http://schemas.microsoft.com/office/drawing/2014/main" id="{5E9B357C-82EF-2A01-CBEA-CC74A8D79E6D}"/>
              </a:ext>
            </a:extLst>
          </p:cNvPr>
          <p:cNvSpPr txBox="1"/>
          <p:nvPr/>
        </p:nvSpPr>
        <p:spPr>
          <a:xfrm>
            <a:off x="544172" y="2597843"/>
            <a:ext cx="1774181" cy="1077218"/>
          </a:xfrm>
          <a:prstGeom prst="rect">
            <a:avLst/>
          </a:prstGeom>
          <a:noFill/>
        </p:spPr>
        <p:txBody>
          <a:bodyPr wrap="square" rtlCol="0">
            <a:spAutoFit/>
          </a:bodyPr>
          <a:lstStyle/>
          <a:p>
            <a:r>
              <a:rPr lang="en-US" sz="1600" dirty="0"/>
              <a:t>Detectors record  a lot of information, which is good!</a:t>
            </a:r>
            <a:endParaRPr lang="en-CA" sz="1600" dirty="0"/>
          </a:p>
        </p:txBody>
      </p:sp>
      <p:sp>
        <p:nvSpPr>
          <p:cNvPr id="52" name="TextBox 51">
            <a:extLst>
              <a:ext uri="{FF2B5EF4-FFF2-40B4-BE49-F238E27FC236}">
                <a16:creationId xmlns:a16="http://schemas.microsoft.com/office/drawing/2014/main" id="{09532C9F-D330-B461-5631-415C97CBAC88}"/>
              </a:ext>
            </a:extLst>
          </p:cNvPr>
          <p:cNvSpPr txBox="1"/>
          <p:nvPr/>
        </p:nvSpPr>
        <p:spPr>
          <a:xfrm>
            <a:off x="2657413" y="2072273"/>
            <a:ext cx="2300411" cy="830997"/>
          </a:xfrm>
          <a:prstGeom prst="rect">
            <a:avLst/>
          </a:prstGeom>
          <a:noFill/>
        </p:spPr>
        <p:txBody>
          <a:bodyPr wrap="square" rtlCol="0">
            <a:spAutoFit/>
          </a:bodyPr>
          <a:lstStyle/>
          <a:p>
            <a:r>
              <a:rPr lang="en-US" sz="1600" dirty="0"/>
              <a:t>They don’t record the location of an interaction</a:t>
            </a:r>
            <a:endParaRPr lang="en-CA" sz="1600" dirty="0">
              <a:highlight>
                <a:srgbClr val="FFFF00"/>
              </a:highlight>
            </a:endParaRPr>
          </a:p>
        </p:txBody>
      </p:sp>
      <p:sp>
        <p:nvSpPr>
          <p:cNvPr id="56" name="TextBox 55">
            <a:extLst>
              <a:ext uri="{FF2B5EF4-FFF2-40B4-BE49-F238E27FC236}">
                <a16:creationId xmlns:a16="http://schemas.microsoft.com/office/drawing/2014/main" id="{7704ABAE-0EFC-218C-D4DC-69F9BACDDD9E}"/>
              </a:ext>
            </a:extLst>
          </p:cNvPr>
          <p:cNvSpPr txBox="1"/>
          <p:nvPr/>
        </p:nvSpPr>
        <p:spPr>
          <a:xfrm>
            <a:off x="4146678" y="3382674"/>
            <a:ext cx="3323338" cy="584775"/>
          </a:xfrm>
          <a:prstGeom prst="rect">
            <a:avLst/>
          </a:prstGeom>
          <a:noFill/>
        </p:spPr>
        <p:txBody>
          <a:bodyPr wrap="square" rtlCol="0">
            <a:spAutoFit/>
          </a:bodyPr>
          <a:lstStyle/>
          <a:p>
            <a:r>
              <a:rPr lang="en-CA" sz="1600" dirty="0"/>
              <a:t>Knowing position ==&gt; signal and background separation</a:t>
            </a:r>
          </a:p>
        </p:txBody>
      </p:sp>
      <p:pic>
        <p:nvPicPr>
          <p:cNvPr id="7" name="Picture 6">
            <a:extLst>
              <a:ext uri="{FF2B5EF4-FFF2-40B4-BE49-F238E27FC236}">
                <a16:creationId xmlns:a16="http://schemas.microsoft.com/office/drawing/2014/main" id="{FF8530C8-FB10-127D-4C08-90214A219BC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083368" y="4708605"/>
            <a:ext cx="2159936" cy="1785335"/>
          </a:xfrm>
          <a:prstGeom prst="rect">
            <a:avLst/>
          </a:prstGeom>
        </p:spPr>
      </p:pic>
      <p:sp>
        <p:nvSpPr>
          <p:cNvPr id="11" name="TextBox 10">
            <a:extLst>
              <a:ext uri="{FF2B5EF4-FFF2-40B4-BE49-F238E27FC236}">
                <a16:creationId xmlns:a16="http://schemas.microsoft.com/office/drawing/2014/main" id="{AB6F2055-D93A-B9E7-991F-C221E6463FC9}"/>
              </a:ext>
            </a:extLst>
          </p:cNvPr>
          <p:cNvSpPr txBox="1"/>
          <p:nvPr/>
        </p:nvSpPr>
        <p:spPr>
          <a:xfrm>
            <a:off x="8114097" y="3284855"/>
            <a:ext cx="3157086" cy="1631216"/>
          </a:xfrm>
          <a:prstGeom prst="rect">
            <a:avLst/>
          </a:prstGeom>
          <a:noFill/>
        </p:spPr>
        <p:txBody>
          <a:bodyPr wrap="square" rtlCol="0">
            <a:spAutoFit/>
          </a:bodyPr>
          <a:lstStyle/>
          <a:p>
            <a:r>
              <a:rPr lang="en-US" sz="2000" dirty="0"/>
              <a:t>Machine learning can integrate the information recorded by the detector to reconstruct the position of interactions</a:t>
            </a:r>
          </a:p>
        </p:txBody>
      </p:sp>
      <p:sp>
        <p:nvSpPr>
          <p:cNvPr id="17" name="Slide Number Placeholder 16">
            <a:extLst>
              <a:ext uri="{FF2B5EF4-FFF2-40B4-BE49-F238E27FC236}">
                <a16:creationId xmlns:a16="http://schemas.microsoft.com/office/drawing/2014/main" id="{4D40A1E4-495A-00F5-B8B0-B814BA0530F9}"/>
              </a:ext>
            </a:extLst>
          </p:cNvPr>
          <p:cNvSpPr>
            <a:spLocks noGrp="1"/>
          </p:cNvSpPr>
          <p:nvPr>
            <p:ph type="sldNum" sz="quarter" idx="12"/>
          </p:nvPr>
        </p:nvSpPr>
        <p:spPr/>
        <p:txBody>
          <a:bodyPr/>
          <a:lstStyle/>
          <a:p>
            <a:fld id="{280823E5-E7FE-4192-89CD-61EF932D4AA2}" type="slidenum">
              <a:rPr lang="en-CA" smtClean="0"/>
              <a:t>2</a:t>
            </a:fld>
            <a:endParaRPr lang="en-CA"/>
          </a:p>
        </p:txBody>
      </p:sp>
    </p:spTree>
    <p:extLst>
      <p:ext uri="{BB962C8B-B14F-4D97-AF65-F5344CB8AC3E}">
        <p14:creationId xmlns:p14="http://schemas.microsoft.com/office/powerpoint/2010/main" val="3868429248"/>
      </p:ext>
    </p:extLst>
  </p:cSld>
  <p:clrMapOvr>
    <a:masterClrMapping/>
  </p:clrMapOvr>
  <p:extLst>
    <p:ext uri="{6950BFC3-D8DA-4A85-94F7-54DA5524770B}">
      <p188:commentRel xmlns:p188="http://schemas.microsoft.com/office/powerpoint/2018/8/main" r:id="rId3"/>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50E85-4FE6-7446-2D86-8E129C9925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94DC5-40AD-7A5D-998C-1E862697B551}"/>
              </a:ext>
            </a:extLst>
          </p:cNvPr>
          <p:cNvSpPr>
            <a:spLocks noGrp="1"/>
          </p:cNvSpPr>
          <p:nvPr>
            <p:ph type="title"/>
          </p:nvPr>
        </p:nvSpPr>
        <p:spPr/>
        <p:txBody>
          <a:bodyPr/>
          <a:lstStyle/>
          <a:p>
            <a:r>
              <a:rPr lang="en-US" dirty="0"/>
              <a:t> A vs F Sensors in Simulation</a:t>
            </a:r>
            <a:endParaRPr lang="en-CA" dirty="0"/>
          </a:p>
        </p:txBody>
      </p:sp>
      <p:pic>
        <p:nvPicPr>
          <p:cNvPr id="8" name="Content Placeholder 8">
            <a:extLst>
              <a:ext uri="{FF2B5EF4-FFF2-40B4-BE49-F238E27FC236}">
                <a16:creationId xmlns:a16="http://schemas.microsoft.com/office/drawing/2014/main" id="{C8C6B025-78F3-B7F7-AE9A-31A1851569C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120109" y="1641087"/>
            <a:ext cx="5567268" cy="5067993"/>
          </a:xfrm>
          <a:prstGeom prst="rect">
            <a:avLst/>
          </a:prstGeom>
        </p:spPr>
      </p:pic>
      <p:sp>
        <p:nvSpPr>
          <p:cNvPr id="10" name="Slide Number Placeholder 9">
            <a:extLst>
              <a:ext uri="{FF2B5EF4-FFF2-40B4-BE49-F238E27FC236}">
                <a16:creationId xmlns:a16="http://schemas.microsoft.com/office/drawing/2014/main" id="{AD6A90AB-1DAA-6E68-EC88-69928F8E3034}"/>
              </a:ext>
            </a:extLst>
          </p:cNvPr>
          <p:cNvSpPr>
            <a:spLocks noGrp="1"/>
          </p:cNvSpPr>
          <p:nvPr>
            <p:ph type="sldNum" sz="quarter" idx="12"/>
          </p:nvPr>
        </p:nvSpPr>
        <p:spPr/>
        <p:txBody>
          <a:bodyPr/>
          <a:lstStyle/>
          <a:p>
            <a:fld id="{280823E5-E7FE-4192-89CD-61EF932D4AA2}" type="slidenum">
              <a:rPr lang="en-CA" smtClean="0"/>
              <a:t>20</a:t>
            </a:fld>
            <a:endParaRPr lang="en-CA"/>
          </a:p>
        </p:txBody>
      </p:sp>
      <p:sp>
        <p:nvSpPr>
          <p:cNvPr id="13" name="TextBox 12">
            <a:extLst>
              <a:ext uri="{FF2B5EF4-FFF2-40B4-BE49-F238E27FC236}">
                <a16:creationId xmlns:a16="http://schemas.microsoft.com/office/drawing/2014/main" id="{657A4C04-63FF-78C2-0267-70BDAED32370}"/>
              </a:ext>
            </a:extLst>
          </p:cNvPr>
          <p:cNvSpPr txBox="1"/>
          <p:nvPr/>
        </p:nvSpPr>
        <p:spPr>
          <a:xfrm>
            <a:off x="4613148" y="4175083"/>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pic>
        <p:nvPicPr>
          <p:cNvPr id="4" name="Picture 3">
            <a:extLst>
              <a:ext uri="{FF2B5EF4-FFF2-40B4-BE49-F238E27FC236}">
                <a16:creationId xmlns:a16="http://schemas.microsoft.com/office/drawing/2014/main" id="{6586E4E8-7A86-5B59-6BEF-FC0CC3BB28D2}"/>
              </a:ext>
            </a:extLst>
          </p:cNvPr>
          <p:cNvPicPr>
            <a:picLocks noChangeAspect="1"/>
          </p:cNvPicPr>
          <p:nvPr/>
        </p:nvPicPr>
        <p:blipFill>
          <a:blip r:embed="rId3"/>
          <a:stretch>
            <a:fillRect/>
          </a:stretch>
        </p:blipFill>
        <p:spPr>
          <a:xfrm>
            <a:off x="7357533" y="2462208"/>
            <a:ext cx="552450" cy="227687"/>
          </a:xfrm>
          <a:prstGeom prst="rect">
            <a:avLst/>
          </a:prstGeom>
        </p:spPr>
      </p:pic>
    </p:spTree>
    <p:extLst>
      <p:ext uri="{BB962C8B-B14F-4D97-AF65-F5344CB8AC3E}">
        <p14:creationId xmlns:p14="http://schemas.microsoft.com/office/powerpoint/2010/main" val="25353123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61D7B-FAE8-31BD-A721-876EDE3083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A420DE-91FF-F8B4-ECFC-AFEEF0AA07E5}"/>
              </a:ext>
            </a:extLst>
          </p:cNvPr>
          <p:cNvSpPr>
            <a:spLocks noGrp="1"/>
          </p:cNvSpPr>
          <p:nvPr>
            <p:ph type="title"/>
          </p:nvPr>
        </p:nvSpPr>
        <p:spPr/>
        <p:txBody>
          <a:bodyPr/>
          <a:lstStyle/>
          <a:p>
            <a:r>
              <a:rPr lang="en-US" dirty="0"/>
              <a:t>Simulation Does Not Match Real Data!</a:t>
            </a:r>
            <a:endParaRPr lang="en-CA" dirty="0"/>
          </a:p>
        </p:txBody>
      </p:sp>
      <p:pic>
        <p:nvPicPr>
          <p:cNvPr id="9" name="Content Placeholder 8">
            <a:extLst>
              <a:ext uri="{FF2B5EF4-FFF2-40B4-BE49-F238E27FC236}">
                <a16:creationId xmlns:a16="http://schemas.microsoft.com/office/drawing/2014/main" id="{742DD35C-BB1A-5316-53CB-6EF3F230007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3116347" y="1641087"/>
            <a:ext cx="5574792" cy="5067993"/>
          </a:xfrm>
          <a:prstGeom prst="rect">
            <a:avLst/>
          </a:prstGeom>
        </p:spPr>
      </p:pic>
      <mc:AlternateContent xmlns:mc="http://schemas.openxmlformats.org/markup-compatibility/2006" xmlns:p14="http://schemas.microsoft.com/office/powerpoint/2010/main">
        <mc:Choice Requires="p14">
          <p:contentPart p14:bwMode="auto" r:id="rId4">
            <p14:nvContentPartPr>
              <p14:cNvPr id="20" name="Ink 19">
                <a:extLst>
                  <a:ext uri="{FF2B5EF4-FFF2-40B4-BE49-F238E27FC236}">
                    <a16:creationId xmlns:a16="http://schemas.microsoft.com/office/drawing/2014/main" id="{A77170BC-91B9-5F59-5703-49B39DDDB423}"/>
                  </a:ext>
                </a:extLst>
              </p14:cNvPr>
              <p14:cNvContentPartPr/>
              <p14:nvPr/>
            </p14:nvContentPartPr>
            <p14:xfrm>
              <a:off x="5530782" y="3561636"/>
              <a:ext cx="45719" cy="45719"/>
            </p14:xfrm>
          </p:contentPart>
        </mc:Choice>
        <mc:Fallback xmlns="">
          <p:pic>
            <p:nvPicPr>
              <p:cNvPr id="20" name="Ink 19">
                <a:extLst>
                  <a:ext uri="{FF2B5EF4-FFF2-40B4-BE49-F238E27FC236}">
                    <a16:creationId xmlns:a16="http://schemas.microsoft.com/office/drawing/2014/main" id="{A77170BC-91B9-5F59-5703-49B39DDDB423}"/>
                  </a:ext>
                </a:extLst>
              </p:cNvPr>
              <p:cNvPicPr/>
              <p:nvPr/>
            </p:nvPicPr>
            <p:blipFill>
              <a:blip r:embed="rId5"/>
              <a:stretch>
                <a:fillRect/>
              </a:stretch>
            </p:blipFill>
            <p:spPr>
              <a:xfrm>
                <a:off x="3244832" y="1275686"/>
                <a:ext cx="4571900" cy="45719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1" name="Ink 20">
                <a:extLst>
                  <a:ext uri="{FF2B5EF4-FFF2-40B4-BE49-F238E27FC236}">
                    <a16:creationId xmlns:a16="http://schemas.microsoft.com/office/drawing/2014/main" id="{E9ED528B-5249-0792-E68C-E77E8E94BD3F}"/>
                  </a:ext>
                </a:extLst>
              </p14:cNvPr>
              <p14:cNvContentPartPr/>
              <p14:nvPr/>
            </p14:nvContentPartPr>
            <p14:xfrm>
              <a:off x="5675142" y="3523116"/>
              <a:ext cx="45719" cy="45719"/>
            </p14:xfrm>
          </p:contentPart>
        </mc:Choice>
        <mc:Fallback xmlns="">
          <p:pic>
            <p:nvPicPr>
              <p:cNvPr id="21" name="Ink 20">
                <a:extLst>
                  <a:ext uri="{FF2B5EF4-FFF2-40B4-BE49-F238E27FC236}">
                    <a16:creationId xmlns:a16="http://schemas.microsoft.com/office/drawing/2014/main" id="{E9ED528B-5249-0792-E68C-E77E8E94BD3F}"/>
                  </a:ext>
                </a:extLst>
              </p:cNvPr>
              <p:cNvPicPr/>
              <p:nvPr/>
            </p:nvPicPr>
            <p:blipFill>
              <a:blip r:embed="rId5"/>
              <a:stretch>
                <a:fillRect/>
              </a:stretch>
            </p:blipFill>
            <p:spPr>
              <a:xfrm>
                <a:off x="3389192" y="1237166"/>
                <a:ext cx="4571900" cy="4571900"/>
              </a:xfrm>
              <a:prstGeom prst="rect">
                <a:avLst/>
              </a:prstGeom>
            </p:spPr>
          </p:pic>
        </mc:Fallback>
      </mc:AlternateContent>
      <p:sp>
        <p:nvSpPr>
          <p:cNvPr id="8" name="Arrow: Up-Down 7">
            <a:extLst>
              <a:ext uri="{FF2B5EF4-FFF2-40B4-BE49-F238E27FC236}">
                <a16:creationId xmlns:a16="http://schemas.microsoft.com/office/drawing/2014/main" id="{7CC0BA4A-437D-8F66-42B6-AB9E3D305167}"/>
              </a:ext>
            </a:extLst>
          </p:cNvPr>
          <p:cNvSpPr/>
          <p:nvPr/>
        </p:nvSpPr>
        <p:spPr>
          <a:xfrm>
            <a:off x="5909648" y="5151611"/>
            <a:ext cx="82001" cy="190930"/>
          </a:xfrm>
          <a:prstGeom prst="upDown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Arrow: Up-Down 11">
            <a:extLst>
              <a:ext uri="{FF2B5EF4-FFF2-40B4-BE49-F238E27FC236}">
                <a16:creationId xmlns:a16="http://schemas.microsoft.com/office/drawing/2014/main" id="{D715F262-531E-DF56-90AD-A343AD7AF237}"/>
              </a:ext>
            </a:extLst>
          </p:cNvPr>
          <p:cNvSpPr/>
          <p:nvPr/>
        </p:nvSpPr>
        <p:spPr>
          <a:xfrm rot="5400000">
            <a:off x="6657518" y="5072059"/>
            <a:ext cx="82001" cy="1208088"/>
          </a:xfrm>
          <a:prstGeom prst="upDown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Slide Number Placeholder 12">
            <a:extLst>
              <a:ext uri="{FF2B5EF4-FFF2-40B4-BE49-F238E27FC236}">
                <a16:creationId xmlns:a16="http://schemas.microsoft.com/office/drawing/2014/main" id="{8093475F-DBB7-362E-46C7-57A29DF936F9}"/>
              </a:ext>
            </a:extLst>
          </p:cNvPr>
          <p:cNvSpPr>
            <a:spLocks noGrp="1"/>
          </p:cNvSpPr>
          <p:nvPr>
            <p:ph type="sldNum" sz="quarter" idx="12"/>
          </p:nvPr>
        </p:nvSpPr>
        <p:spPr/>
        <p:txBody>
          <a:bodyPr/>
          <a:lstStyle/>
          <a:p>
            <a:fld id="{280823E5-E7FE-4192-89CD-61EF932D4AA2}" type="slidenum">
              <a:rPr lang="en-CA" smtClean="0"/>
              <a:t>21</a:t>
            </a:fld>
            <a:endParaRPr lang="en-CA"/>
          </a:p>
        </p:txBody>
      </p:sp>
      <p:sp>
        <p:nvSpPr>
          <p:cNvPr id="15" name="Arrow: Up-Down 14">
            <a:extLst>
              <a:ext uri="{FF2B5EF4-FFF2-40B4-BE49-F238E27FC236}">
                <a16:creationId xmlns:a16="http://schemas.microsoft.com/office/drawing/2014/main" id="{94A9757F-B405-3FAD-D234-18E4640252C1}"/>
              </a:ext>
            </a:extLst>
          </p:cNvPr>
          <p:cNvSpPr/>
          <p:nvPr/>
        </p:nvSpPr>
        <p:spPr>
          <a:xfrm>
            <a:off x="4639735" y="2614084"/>
            <a:ext cx="88900" cy="1629832"/>
          </a:xfrm>
          <a:prstGeom prst="upDown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a:extLst>
              <a:ext uri="{FF2B5EF4-FFF2-40B4-BE49-F238E27FC236}">
                <a16:creationId xmlns:a16="http://schemas.microsoft.com/office/drawing/2014/main" id="{C9356B66-1ACD-16C2-35F5-AFB2CC2FA53C}"/>
              </a:ext>
            </a:extLst>
          </p:cNvPr>
          <p:cNvSpPr txBox="1"/>
          <p:nvPr/>
        </p:nvSpPr>
        <p:spPr>
          <a:xfrm>
            <a:off x="4613148" y="4175083"/>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pic>
        <p:nvPicPr>
          <p:cNvPr id="6" name="Picture 5">
            <a:extLst>
              <a:ext uri="{FF2B5EF4-FFF2-40B4-BE49-F238E27FC236}">
                <a16:creationId xmlns:a16="http://schemas.microsoft.com/office/drawing/2014/main" id="{D80D69E5-773B-642A-7E40-DB08D61418AC}"/>
              </a:ext>
            </a:extLst>
          </p:cNvPr>
          <p:cNvPicPr>
            <a:picLocks noChangeAspect="1"/>
          </p:cNvPicPr>
          <p:nvPr/>
        </p:nvPicPr>
        <p:blipFill>
          <a:blip r:embed="rId7"/>
          <a:stretch>
            <a:fillRect/>
          </a:stretch>
        </p:blipFill>
        <p:spPr>
          <a:xfrm>
            <a:off x="7357533" y="2462208"/>
            <a:ext cx="552450" cy="227687"/>
          </a:xfrm>
          <a:prstGeom prst="rect">
            <a:avLst/>
          </a:prstGeom>
        </p:spPr>
      </p:pic>
      <p:pic>
        <p:nvPicPr>
          <p:cNvPr id="10" name="Picture 9">
            <a:extLst>
              <a:ext uri="{FF2B5EF4-FFF2-40B4-BE49-F238E27FC236}">
                <a16:creationId xmlns:a16="http://schemas.microsoft.com/office/drawing/2014/main" id="{7C3AEC52-2127-E2FF-1E22-E97707A311A3}"/>
              </a:ext>
            </a:extLst>
          </p:cNvPr>
          <p:cNvPicPr>
            <a:picLocks noChangeAspect="1"/>
          </p:cNvPicPr>
          <p:nvPr/>
        </p:nvPicPr>
        <p:blipFill>
          <a:blip r:embed="rId7"/>
          <a:srcRect l="17625"/>
          <a:stretch>
            <a:fillRect/>
          </a:stretch>
        </p:blipFill>
        <p:spPr>
          <a:xfrm>
            <a:off x="7454900" y="2795154"/>
            <a:ext cx="455083" cy="227687"/>
          </a:xfrm>
          <a:prstGeom prst="rect">
            <a:avLst/>
          </a:prstGeom>
        </p:spPr>
      </p:pic>
    </p:spTree>
    <p:extLst>
      <p:ext uri="{BB962C8B-B14F-4D97-AF65-F5344CB8AC3E}">
        <p14:creationId xmlns:p14="http://schemas.microsoft.com/office/powerpoint/2010/main" val="8248353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BE7D8-8365-DB5D-543C-AF25FB159A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BC9A65-1569-8434-8AE4-3638FC3B15FE}"/>
              </a:ext>
            </a:extLst>
          </p:cNvPr>
          <p:cNvSpPr>
            <a:spLocks noGrp="1"/>
          </p:cNvSpPr>
          <p:nvPr>
            <p:ph type="title"/>
          </p:nvPr>
        </p:nvSpPr>
        <p:spPr/>
        <p:txBody>
          <a:bodyPr/>
          <a:lstStyle/>
          <a:p>
            <a:r>
              <a:rPr lang="en-US" dirty="0"/>
              <a:t>Can We Scale the Sensor Amplitudes?</a:t>
            </a:r>
            <a:endParaRPr lang="en-CA" dirty="0"/>
          </a:p>
        </p:txBody>
      </p:sp>
      <p:pic>
        <p:nvPicPr>
          <p:cNvPr id="9" name="Content Placeholder 8">
            <a:extLst>
              <a:ext uri="{FF2B5EF4-FFF2-40B4-BE49-F238E27FC236}">
                <a16:creationId xmlns:a16="http://schemas.microsoft.com/office/drawing/2014/main" id="{B14E0270-3693-FD8A-1642-CC773087734B}"/>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687572" y="1641087"/>
            <a:ext cx="5574792" cy="5067993"/>
          </a:xfrm>
          <a:prstGeom prst="rect">
            <a:avLst/>
          </a:prstGeom>
        </p:spPr>
      </p:pic>
      <mc:AlternateContent xmlns:mc="http://schemas.openxmlformats.org/markup-compatibility/2006" xmlns:p14="http://schemas.microsoft.com/office/powerpoint/2010/main">
        <mc:Choice Requires="p14">
          <p:contentPart p14:bwMode="auto" r:id="rId4">
            <p14:nvContentPartPr>
              <p14:cNvPr id="19" name="Ink 18">
                <a:extLst>
                  <a:ext uri="{FF2B5EF4-FFF2-40B4-BE49-F238E27FC236}">
                    <a16:creationId xmlns:a16="http://schemas.microsoft.com/office/drawing/2014/main" id="{2F0296DD-24ED-21E3-C739-EF98C58A0019}"/>
                  </a:ext>
                </a:extLst>
              </p14:cNvPr>
              <p14:cNvContentPartPr/>
              <p14:nvPr/>
            </p14:nvContentPartPr>
            <p14:xfrm>
              <a:off x="3717967" y="2291196"/>
              <a:ext cx="45719" cy="45719"/>
            </p14:xfrm>
          </p:contentPart>
        </mc:Choice>
        <mc:Fallback xmlns="">
          <p:pic>
            <p:nvPicPr>
              <p:cNvPr id="19" name="Ink 18">
                <a:extLst>
                  <a:ext uri="{FF2B5EF4-FFF2-40B4-BE49-F238E27FC236}">
                    <a16:creationId xmlns:a16="http://schemas.microsoft.com/office/drawing/2014/main" id="{2F0296DD-24ED-21E3-C739-EF98C58A0019}"/>
                  </a:ext>
                </a:extLst>
              </p:cNvPr>
              <p:cNvPicPr/>
              <p:nvPr/>
            </p:nvPicPr>
            <p:blipFill>
              <a:blip r:embed="rId5"/>
              <a:stretch>
                <a:fillRect/>
              </a:stretch>
            </p:blipFill>
            <p:spPr>
              <a:xfrm>
                <a:off x="1432017" y="5246"/>
                <a:ext cx="4571900" cy="4571900"/>
              </a:xfrm>
              <a:prstGeom prst="rect">
                <a:avLst/>
              </a:prstGeom>
            </p:spPr>
          </p:pic>
        </mc:Fallback>
      </mc:AlternateContent>
      <p:sp>
        <p:nvSpPr>
          <p:cNvPr id="3" name="Arrow: Left 2">
            <a:extLst>
              <a:ext uri="{FF2B5EF4-FFF2-40B4-BE49-F238E27FC236}">
                <a16:creationId xmlns:a16="http://schemas.microsoft.com/office/drawing/2014/main" id="{626445B8-9D89-D287-EEFA-8F70289AD017}"/>
              </a:ext>
            </a:extLst>
          </p:cNvPr>
          <p:cNvSpPr/>
          <p:nvPr/>
        </p:nvSpPr>
        <p:spPr>
          <a:xfrm>
            <a:off x="4832350" y="5394325"/>
            <a:ext cx="625475" cy="168275"/>
          </a:xfrm>
          <a:prstGeom prst="left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Arrow: Left 4">
            <a:extLst>
              <a:ext uri="{FF2B5EF4-FFF2-40B4-BE49-F238E27FC236}">
                <a16:creationId xmlns:a16="http://schemas.microsoft.com/office/drawing/2014/main" id="{EAFCD1F4-EB00-6DC2-237D-085050DBB9DA}"/>
              </a:ext>
            </a:extLst>
          </p:cNvPr>
          <p:cNvSpPr/>
          <p:nvPr/>
        </p:nvSpPr>
        <p:spPr>
          <a:xfrm rot="5400000">
            <a:off x="2830886" y="5478462"/>
            <a:ext cx="321699" cy="168275"/>
          </a:xfrm>
          <a:prstGeom prst="left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Arrow: Left 6">
            <a:extLst>
              <a:ext uri="{FF2B5EF4-FFF2-40B4-BE49-F238E27FC236}">
                <a16:creationId xmlns:a16="http://schemas.microsoft.com/office/drawing/2014/main" id="{76D317F0-51D4-B48E-EE79-A45198B088A8}"/>
              </a:ext>
            </a:extLst>
          </p:cNvPr>
          <p:cNvSpPr/>
          <p:nvPr/>
        </p:nvSpPr>
        <p:spPr>
          <a:xfrm rot="16200000">
            <a:off x="1619086" y="2253711"/>
            <a:ext cx="446599" cy="168275"/>
          </a:xfrm>
          <a:prstGeom prst="left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Arrow: Left 5">
            <a:extLst>
              <a:ext uri="{FF2B5EF4-FFF2-40B4-BE49-F238E27FC236}">
                <a16:creationId xmlns:a16="http://schemas.microsoft.com/office/drawing/2014/main" id="{FCBE3BCC-8395-409D-7CE1-6BCE1A6DE0CE}"/>
              </a:ext>
            </a:extLst>
          </p:cNvPr>
          <p:cNvSpPr/>
          <p:nvPr/>
        </p:nvSpPr>
        <p:spPr>
          <a:xfrm rot="10800000">
            <a:off x="1520686" y="4466838"/>
            <a:ext cx="321699" cy="168275"/>
          </a:xfrm>
          <a:prstGeom prst="left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8" name="Content Placeholder 4">
            <a:extLst>
              <a:ext uri="{FF2B5EF4-FFF2-40B4-BE49-F238E27FC236}">
                <a16:creationId xmlns:a16="http://schemas.microsoft.com/office/drawing/2014/main" id="{20B9BCFF-F706-E379-1931-8ABC25DD5C74}"/>
              </a:ext>
            </a:extLst>
          </p:cNvPr>
          <p:cNvPicPr>
            <a:picLocks noChangeAspect="1"/>
          </p:cNvPicPr>
          <p:nvPr/>
        </p:nvPicPr>
        <p:blipFill>
          <a:blip r:embed="rId6">
            <a:extLst>
              <a:ext uri="{28A0092B-C50C-407E-A947-70E740481C1C}">
                <a14:useLocalDpi xmlns:a14="http://schemas.microsoft.com/office/drawing/2010/main" val="0"/>
              </a:ext>
            </a:extLst>
          </a:blip>
          <a:srcRect l="18925" t="9573" r="3700" b="14161"/>
          <a:stretch>
            <a:fillRect/>
          </a:stretch>
        </p:blipFill>
        <p:spPr>
          <a:xfrm>
            <a:off x="5933598" y="2271549"/>
            <a:ext cx="2743201" cy="2625892"/>
          </a:xfrm>
          <a:prstGeom prst="rect">
            <a:avLst/>
          </a:prstGeom>
        </p:spPr>
      </p:pic>
      <p:pic>
        <p:nvPicPr>
          <p:cNvPr id="23" name="Content Placeholder 4">
            <a:extLst>
              <a:ext uri="{FF2B5EF4-FFF2-40B4-BE49-F238E27FC236}">
                <a16:creationId xmlns:a16="http://schemas.microsoft.com/office/drawing/2014/main" id="{B4507D0B-5CA7-824E-EADA-B13E1A959FD8}"/>
              </a:ext>
            </a:extLst>
          </p:cNvPr>
          <p:cNvPicPr>
            <a:picLocks noChangeAspect="1"/>
          </p:cNvPicPr>
          <p:nvPr/>
        </p:nvPicPr>
        <p:blipFill>
          <a:blip r:embed="rId7">
            <a:extLst>
              <a:ext uri="{28A0092B-C50C-407E-A947-70E740481C1C}">
                <a14:useLocalDpi xmlns:a14="http://schemas.microsoft.com/office/drawing/2010/main" val="0"/>
              </a:ext>
            </a:extLst>
          </a:blip>
          <a:srcRect l="18475" t="9595" r="5200" b="14579"/>
          <a:stretch>
            <a:fillRect/>
          </a:stretch>
        </p:blipFill>
        <p:spPr>
          <a:xfrm>
            <a:off x="8761227" y="2245992"/>
            <a:ext cx="2743201" cy="2645685"/>
          </a:xfrm>
          <a:prstGeom prst="rect">
            <a:avLst/>
          </a:prstGeom>
        </p:spPr>
      </p:pic>
      <p:sp>
        <p:nvSpPr>
          <p:cNvPr id="25" name="TextBox 24">
            <a:extLst>
              <a:ext uri="{FF2B5EF4-FFF2-40B4-BE49-F238E27FC236}">
                <a16:creationId xmlns:a16="http://schemas.microsoft.com/office/drawing/2014/main" id="{6DBA0D11-9F9A-E067-EC7A-1728535CECB0}"/>
              </a:ext>
            </a:extLst>
          </p:cNvPr>
          <p:cNvSpPr txBox="1"/>
          <p:nvPr/>
        </p:nvSpPr>
        <p:spPr>
          <a:xfrm>
            <a:off x="6041625" y="5041651"/>
            <a:ext cx="5439204" cy="430887"/>
          </a:xfrm>
          <a:prstGeom prst="rect">
            <a:avLst/>
          </a:prstGeom>
          <a:noFill/>
        </p:spPr>
        <p:txBody>
          <a:bodyPr wrap="square">
            <a:spAutoFit/>
          </a:bodyPr>
          <a:lstStyle/>
          <a:p>
            <a:pPr marL="0" indent="0" algn="ctr">
              <a:buNone/>
            </a:pPr>
            <a:r>
              <a:rPr lang="en-US" sz="1100" dirty="0">
                <a:solidFill>
                  <a:schemeClr val="tx1">
                    <a:lumMod val="75000"/>
                    <a:lumOff val="25000"/>
                  </a:schemeClr>
                </a:solidFill>
              </a:rPr>
              <a:t>Cui, S. Optimizing Machine Learning Techniques for Dark Matter Detection: Enhancing Position Resolution in </a:t>
            </a:r>
            <a:r>
              <a:rPr lang="en-US" sz="1100" dirty="0" err="1">
                <a:solidFill>
                  <a:schemeClr val="tx1">
                    <a:lumMod val="75000"/>
                    <a:lumOff val="25000"/>
                  </a:schemeClr>
                </a:solidFill>
              </a:rPr>
              <a:t>SuperCDMS</a:t>
            </a:r>
            <a:r>
              <a:rPr lang="en-US" sz="1100" dirty="0">
                <a:solidFill>
                  <a:schemeClr val="tx1">
                    <a:lumMod val="75000"/>
                    <a:lumOff val="25000"/>
                  </a:schemeClr>
                </a:solidFill>
              </a:rPr>
              <a:t> Detectors. SLAC. </a:t>
            </a:r>
            <a:r>
              <a:rPr lang="en-US" sz="1100" dirty="0" err="1">
                <a:solidFill>
                  <a:schemeClr val="tx1">
                    <a:lumMod val="75000"/>
                    <a:lumOff val="25000"/>
                  </a:schemeClr>
                </a:solidFill>
              </a:rPr>
              <a:t>Conflu</a:t>
            </a:r>
            <a:endParaRPr lang="en-US" sz="1100" dirty="0">
              <a:solidFill>
                <a:schemeClr val="tx1">
                  <a:lumMod val="75000"/>
                  <a:lumOff val="25000"/>
                </a:schemeClr>
              </a:solidFill>
            </a:endParaRPr>
          </a:p>
        </p:txBody>
      </p:sp>
      <p:sp>
        <p:nvSpPr>
          <p:cNvPr id="26" name="Slide Number Placeholder 25">
            <a:extLst>
              <a:ext uri="{FF2B5EF4-FFF2-40B4-BE49-F238E27FC236}">
                <a16:creationId xmlns:a16="http://schemas.microsoft.com/office/drawing/2014/main" id="{67C8E1D4-AB6D-F981-543A-E46A7DBB5CD7}"/>
              </a:ext>
            </a:extLst>
          </p:cNvPr>
          <p:cNvSpPr>
            <a:spLocks noGrp="1"/>
          </p:cNvSpPr>
          <p:nvPr>
            <p:ph type="sldNum" sz="quarter" idx="12"/>
          </p:nvPr>
        </p:nvSpPr>
        <p:spPr/>
        <p:txBody>
          <a:bodyPr/>
          <a:lstStyle/>
          <a:p>
            <a:fld id="{280823E5-E7FE-4192-89CD-61EF932D4AA2}" type="slidenum">
              <a:rPr lang="en-CA" smtClean="0"/>
              <a:t>22</a:t>
            </a:fld>
            <a:endParaRPr lang="en-CA"/>
          </a:p>
        </p:txBody>
      </p:sp>
      <p:sp>
        <p:nvSpPr>
          <p:cNvPr id="28" name="TextBox 27">
            <a:extLst>
              <a:ext uri="{FF2B5EF4-FFF2-40B4-BE49-F238E27FC236}">
                <a16:creationId xmlns:a16="http://schemas.microsoft.com/office/drawing/2014/main" id="{BF32022D-01E7-D51A-33E6-4456AFFEE3E5}"/>
              </a:ext>
            </a:extLst>
          </p:cNvPr>
          <p:cNvSpPr txBox="1"/>
          <p:nvPr/>
        </p:nvSpPr>
        <p:spPr>
          <a:xfrm>
            <a:off x="2593848" y="4026706"/>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pic>
        <p:nvPicPr>
          <p:cNvPr id="10" name="Picture 9">
            <a:extLst>
              <a:ext uri="{FF2B5EF4-FFF2-40B4-BE49-F238E27FC236}">
                <a16:creationId xmlns:a16="http://schemas.microsoft.com/office/drawing/2014/main" id="{C050B9EC-5302-4B9E-4F4D-FC091298D07B}"/>
              </a:ext>
            </a:extLst>
          </p:cNvPr>
          <p:cNvPicPr>
            <a:picLocks noChangeAspect="1"/>
          </p:cNvPicPr>
          <p:nvPr/>
        </p:nvPicPr>
        <p:blipFill>
          <a:blip r:embed="rId8"/>
          <a:stretch>
            <a:fillRect/>
          </a:stretch>
        </p:blipFill>
        <p:spPr>
          <a:xfrm>
            <a:off x="4965699" y="2394312"/>
            <a:ext cx="630768" cy="309590"/>
          </a:xfrm>
          <a:prstGeom prst="rect">
            <a:avLst/>
          </a:prstGeom>
        </p:spPr>
      </p:pic>
      <p:pic>
        <p:nvPicPr>
          <p:cNvPr id="14" name="Picture 13">
            <a:extLst>
              <a:ext uri="{FF2B5EF4-FFF2-40B4-BE49-F238E27FC236}">
                <a16:creationId xmlns:a16="http://schemas.microsoft.com/office/drawing/2014/main" id="{D5EBDED0-EC3E-A630-9009-995A9C9B0A4A}"/>
              </a:ext>
            </a:extLst>
          </p:cNvPr>
          <p:cNvPicPr>
            <a:picLocks noChangeAspect="1"/>
          </p:cNvPicPr>
          <p:nvPr/>
        </p:nvPicPr>
        <p:blipFill>
          <a:blip r:embed="rId8"/>
          <a:stretch>
            <a:fillRect/>
          </a:stretch>
        </p:blipFill>
        <p:spPr>
          <a:xfrm>
            <a:off x="4966757" y="2750530"/>
            <a:ext cx="630768" cy="262962"/>
          </a:xfrm>
          <a:prstGeom prst="rect">
            <a:avLst/>
          </a:prstGeom>
        </p:spPr>
      </p:pic>
      <p:pic>
        <p:nvPicPr>
          <p:cNvPr id="16" name="Picture 15">
            <a:extLst>
              <a:ext uri="{FF2B5EF4-FFF2-40B4-BE49-F238E27FC236}">
                <a16:creationId xmlns:a16="http://schemas.microsoft.com/office/drawing/2014/main" id="{BAF61378-D67B-5BDB-0DEA-1A63B7BD96A6}"/>
              </a:ext>
            </a:extLst>
          </p:cNvPr>
          <p:cNvPicPr>
            <a:picLocks noChangeAspect="1"/>
          </p:cNvPicPr>
          <p:nvPr/>
        </p:nvPicPr>
        <p:blipFill>
          <a:blip r:embed="rId8"/>
          <a:srcRect l="94031" r="-8359"/>
          <a:stretch>
            <a:fillRect/>
          </a:stretch>
        </p:blipFill>
        <p:spPr>
          <a:xfrm>
            <a:off x="4943952" y="2440940"/>
            <a:ext cx="84770" cy="309590"/>
          </a:xfrm>
          <a:prstGeom prst="rect">
            <a:avLst/>
          </a:prstGeom>
        </p:spPr>
      </p:pic>
    </p:spTree>
    <p:extLst>
      <p:ext uri="{BB962C8B-B14F-4D97-AF65-F5344CB8AC3E}">
        <p14:creationId xmlns:p14="http://schemas.microsoft.com/office/powerpoint/2010/main" val="34044370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688B1-2C8C-6072-BD84-2C248A6425E0}"/>
              </a:ext>
            </a:extLst>
          </p:cNvPr>
          <p:cNvSpPr>
            <a:spLocks noGrp="1"/>
          </p:cNvSpPr>
          <p:nvPr>
            <p:ph type="title"/>
          </p:nvPr>
        </p:nvSpPr>
        <p:spPr/>
        <p:txBody>
          <a:bodyPr/>
          <a:lstStyle/>
          <a:p>
            <a:r>
              <a:rPr lang="en-US" dirty="0"/>
              <a:t>Success With Rescaling</a:t>
            </a:r>
            <a:endParaRPr lang="en-CA" dirty="0"/>
          </a:p>
        </p:txBody>
      </p:sp>
      <p:pic>
        <p:nvPicPr>
          <p:cNvPr id="5" name="Content Placeholder 4">
            <a:extLst>
              <a:ext uri="{FF2B5EF4-FFF2-40B4-BE49-F238E27FC236}">
                <a16:creationId xmlns:a16="http://schemas.microsoft.com/office/drawing/2014/main" id="{F56E36BB-5948-E8A9-0C5E-9A052276D20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3192562" y="1830089"/>
            <a:ext cx="4964588" cy="4513262"/>
          </a:xfrm>
          <a:prstGeom prst="rect">
            <a:avLst/>
          </a:prstGeom>
        </p:spPr>
      </p:pic>
      <p:sp>
        <p:nvSpPr>
          <p:cNvPr id="3" name="TextBox 2">
            <a:extLst>
              <a:ext uri="{FF2B5EF4-FFF2-40B4-BE49-F238E27FC236}">
                <a16:creationId xmlns:a16="http://schemas.microsoft.com/office/drawing/2014/main" id="{974AC926-67BC-C86A-CE73-2639A2A8140A}"/>
              </a:ext>
            </a:extLst>
          </p:cNvPr>
          <p:cNvSpPr txBox="1"/>
          <p:nvPr/>
        </p:nvSpPr>
        <p:spPr>
          <a:xfrm>
            <a:off x="8503920" y="2113280"/>
            <a:ext cx="3220720" cy="1754326"/>
          </a:xfrm>
          <a:prstGeom prst="rect">
            <a:avLst/>
          </a:prstGeom>
          <a:noFill/>
        </p:spPr>
        <p:txBody>
          <a:bodyPr wrap="square" rtlCol="0">
            <a:spAutoFit/>
          </a:bodyPr>
          <a:lstStyle/>
          <a:p>
            <a:r>
              <a:rPr lang="en-US" dirty="0"/>
              <a:t>Now the simulation models the energy sharing much better!</a:t>
            </a:r>
          </a:p>
          <a:p>
            <a:endParaRPr lang="en-US" dirty="0"/>
          </a:p>
          <a:p>
            <a:r>
              <a:rPr lang="en-US" dirty="0"/>
              <a:t>Will this improve our radial reconstruction?</a:t>
            </a:r>
            <a:endParaRPr lang="en-CA" dirty="0"/>
          </a:p>
        </p:txBody>
      </p:sp>
      <p:sp>
        <p:nvSpPr>
          <p:cNvPr id="4" name="Slide Number Placeholder 3">
            <a:extLst>
              <a:ext uri="{FF2B5EF4-FFF2-40B4-BE49-F238E27FC236}">
                <a16:creationId xmlns:a16="http://schemas.microsoft.com/office/drawing/2014/main" id="{8D1AA2F8-CEFA-2E0C-ECF6-E59BF795E0C2}"/>
              </a:ext>
            </a:extLst>
          </p:cNvPr>
          <p:cNvSpPr>
            <a:spLocks noGrp="1"/>
          </p:cNvSpPr>
          <p:nvPr>
            <p:ph type="sldNum" sz="quarter" idx="12"/>
          </p:nvPr>
        </p:nvSpPr>
        <p:spPr/>
        <p:txBody>
          <a:bodyPr/>
          <a:lstStyle/>
          <a:p>
            <a:fld id="{280823E5-E7FE-4192-89CD-61EF932D4AA2}" type="slidenum">
              <a:rPr lang="en-CA" smtClean="0"/>
              <a:t>23</a:t>
            </a:fld>
            <a:endParaRPr lang="en-CA"/>
          </a:p>
        </p:txBody>
      </p:sp>
      <p:sp>
        <p:nvSpPr>
          <p:cNvPr id="8" name="TextBox 7">
            <a:extLst>
              <a:ext uri="{FF2B5EF4-FFF2-40B4-BE49-F238E27FC236}">
                <a16:creationId xmlns:a16="http://schemas.microsoft.com/office/drawing/2014/main" id="{92852831-2862-BFB8-61A5-D13019CF8A60}"/>
              </a:ext>
            </a:extLst>
          </p:cNvPr>
          <p:cNvSpPr txBox="1"/>
          <p:nvPr/>
        </p:nvSpPr>
        <p:spPr>
          <a:xfrm>
            <a:off x="4613148" y="3275111"/>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spTree>
    <p:extLst>
      <p:ext uri="{BB962C8B-B14F-4D97-AF65-F5344CB8AC3E}">
        <p14:creationId xmlns:p14="http://schemas.microsoft.com/office/powerpoint/2010/main" val="26191077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71236-CC99-7992-9AE7-3DA2ACF9A104}"/>
              </a:ext>
            </a:extLst>
          </p:cNvPr>
          <p:cNvSpPr>
            <a:spLocks noGrp="1"/>
          </p:cNvSpPr>
          <p:nvPr>
            <p:ph type="title"/>
          </p:nvPr>
        </p:nvSpPr>
        <p:spPr/>
        <p:txBody>
          <a:bodyPr/>
          <a:lstStyle/>
          <a:p>
            <a:r>
              <a:rPr lang="en-US" dirty="0"/>
              <a:t>Better Radial Reconstruction!</a:t>
            </a:r>
            <a:endParaRPr lang="en-CA" dirty="0"/>
          </a:p>
        </p:txBody>
      </p:sp>
      <p:pic>
        <p:nvPicPr>
          <p:cNvPr id="5" name="Content Placeholder 4">
            <a:extLst>
              <a:ext uri="{FF2B5EF4-FFF2-40B4-BE49-F238E27FC236}">
                <a16:creationId xmlns:a16="http://schemas.microsoft.com/office/drawing/2014/main" id="{4FBD6A8A-2B4B-7799-E05F-AF6CFD837D5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p:blipFill>
        <p:spPr>
          <a:xfrm>
            <a:off x="3702764" y="1690688"/>
            <a:ext cx="4786471" cy="4351338"/>
          </a:xfrm>
          <a:prstGeom prst="rect">
            <a:avLst/>
          </a:prstGeom>
        </p:spPr>
      </p:pic>
      <p:sp>
        <p:nvSpPr>
          <p:cNvPr id="3" name="Arrow: Up-Down 2">
            <a:extLst>
              <a:ext uri="{FF2B5EF4-FFF2-40B4-BE49-F238E27FC236}">
                <a16:creationId xmlns:a16="http://schemas.microsoft.com/office/drawing/2014/main" id="{967AA2F1-65AF-74AD-728B-34B166CA180C}"/>
              </a:ext>
            </a:extLst>
          </p:cNvPr>
          <p:cNvSpPr/>
          <p:nvPr/>
        </p:nvSpPr>
        <p:spPr>
          <a:xfrm rot="5400000">
            <a:off x="6333793" y="4577716"/>
            <a:ext cx="86262" cy="3251200"/>
          </a:xfrm>
          <a:prstGeom prst="upDown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8" name="Straight Connector 7">
            <a:extLst>
              <a:ext uri="{FF2B5EF4-FFF2-40B4-BE49-F238E27FC236}">
                <a16:creationId xmlns:a16="http://schemas.microsoft.com/office/drawing/2014/main" id="{4BBB4BC6-D5D2-085C-4997-3151EBB3DA3D}"/>
              </a:ext>
            </a:extLst>
          </p:cNvPr>
          <p:cNvCxnSpPr>
            <a:cxnSpLocks/>
          </p:cNvCxnSpPr>
          <p:nvPr/>
        </p:nvCxnSpPr>
        <p:spPr>
          <a:xfrm flipV="1">
            <a:off x="4912192" y="3322034"/>
            <a:ext cx="2480733" cy="1989667"/>
          </a:xfrm>
          <a:prstGeom prst="line">
            <a:avLst/>
          </a:prstGeom>
          <a:ln>
            <a:solidFill>
              <a:srgbClr val="C00000"/>
            </a:solidFill>
          </a:ln>
          <a:effectLst/>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7586CEAC-7821-84A5-D29F-5A643EAB7245}"/>
              </a:ext>
            </a:extLst>
          </p:cNvPr>
          <p:cNvSpPr txBox="1"/>
          <p:nvPr/>
        </p:nvSpPr>
        <p:spPr>
          <a:xfrm>
            <a:off x="815838" y="2438160"/>
            <a:ext cx="2457812" cy="1477328"/>
          </a:xfrm>
          <a:prstGeom prst="rect">
            <a:avLst/>
          </a:prstGeom>
          <a:noFill/>
        </p:spPr>
        <p:txBody>
          <a:bodyPr wrap="square" rtlCol="0">
            <a:spAutoFit/>
          </a:bodyPr>
          <a:lstStyle/>
          <a:p>
            <a:r>
              <a:rPr lang="en-US" dirty="0"/>
              <a:t>The distribution is linear and spans about the full detector radius! The rescaling works!</a:t>
            </a:r>
            <a:endParaRPr lang="en-CA" dirty="0"/>
          </a:p>
        </p:txBody>
      </p:sp>
      <p:sp>
        <p:nvSpPr>
          <p:cNvPr id="13" name="Slide Number Placeholder 12">
            <a:extLst>
              <a:ext uri="{FF2B5EF4-FFF2-40B4-BE49-F238E27FC236}">
                <a16:creationId xmlns:a16="http://schemas.microsoft.com/office/drawing/2014/main" id="{EEC5C78F-95A1-5D92-939C-A88CD75CD32D}"/>
              </a:ext>
            </a:extLst>
          </p:cNvPr>
          <p:cNvSpPr>
            <a:spLocks noGrp="1"/>
          </p:cNvSpPr>
          <p:nvPr>
            <p:ph type="sldNum" sz="quarter" idx="12"/>
          </p:nvPr>
        </p:nvSpPr>
        <p:spPr/>
        <p:txBody>
          <a:bodyPr/>
          <a:lstStyle/>
          <a:p>
            <a:fld id="{280823E5-E7FE-4192-89CD-61EF932D4AA2}" type="slidenum">
              <a:rPr lang="en-CA" smtClean="0"/>
              <a:t>24</a:t>
            </a:fld>
            <a:endParaRPr lang="en-CA"/>
          </a:p>
        </p:txBody>
      </p:sp>
      <p:sp>
        <p:nvSpPr>
          <p:cNvPr id="15" name="TextBox 14">
            <a:extLst>
              <a:ext uri="{FF2B5EF4-FFF2-40B4-BE49-F238E27FC236}">
                <a16:creationId xmlns:a16="http://schemas.microsoft.com/office/drawing/2014/main" id="{709153D6-176F-1F15-A9AF-985A405EF293}"/>
              </a:ext>
            </a:extLst>
          </p:cNvPr>
          <p:cNvSpPr txBox="1"/>
          <p:nvPr/>
        </p:nvSpPr>
        <p:spPr>
          <a:xfrm>
            <a:off x="4427222" y="2743904"/>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sp>
        <p:nvSpPr>
          <p:cNvPr id="6" name="Rectangle 5">
            <a:extLst>
              <a:ext uri="{FF2B5EF4-FFF2-40B4-BE49-F238E27FC236}">
                <a16:creationId xmlns:a16="http://schemas.microsoft.com/office/drawing/2014/main" id="{203BB26A-E7F8-969E-19DB-78355B22B268}"/>
              </a:ext>
            </a:extLst>
          </p:cNvPr>
          <p:cNvSpPr/>
          <p:nvPr/>
        </p:nvSpPr>
        <p:spPr>
          <a:xfrm>
            <a:off x="4797044" y="1720674"/>
            <a:ext cx="3505200" cy="30777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solidFill>
                <a:sysClr val="windowText" lastClr="000000"/>
              </a:solidFill>
            </a:endParaRPr>
          </a:p>
        </p:txBody>
      </p:sp>
      <p:sp>
        <p:nvSpPr>
          <p:cNvPr id="9" name="TextBox 8">
            <a:extLst>
              <a:ext uri="{FF2B5EF4-FFF2-40B4-BE49-F238E27FC236}">
                <a16:creationId xmlns:a16="http://schemas.microsoft.com/office/drawing/2014/main" id="{2BEC79C1-9FAB-0B97-31E7-6EC10524E30F}"/>
              </a:ext>
            </a:extLst>
          </p:cNvPr>
          <p:cNvSpPr txBox="1"/>
          <p:nvPr/>
        </p:nvSpPr>
        <p:spPr>
          <a:xfrm>
            <a:off x="4610053" y="1439159"/>
            <a:ext cx="3543603" cy="641963"/>
          </a:xfrm>
          <a:prstGeom prst="rect">
            <a:avLst/>
          </a:prstGeom>
          <a:noFill/>
        </p:spPr>
        <p:txBody>
          <a:bodyPr wrap="square">
            <a:spAutoFit/>
          </a:bodyPr>
          <a:lstStyle/>
          <a:p>
            <a:pPr algn="ctr"/>
            <a:r>
              <a:rPr lang="en-US" sz="1800" dirty="0">
                <a:solidFill>
                  <a:sysClr val="windowText" lastClr="000000"/>
                </a:solidFill>
              </a:rPr>
              <a:t>CUTE R from Training with Rescaled Simulation </a:t>
            </a:r>
            <a:endParaRPr lang="en-CA" sz="1800" dirty="0">
              <a:solidFill>
                <a:sysClr val="windowText" lastClr="000000"/>
              </a:solidFill>
            </a:endParaRPr>
          </a:p>
        </p:txBody>
      </p:sp>
    </p:spTree>
    <p:extLst>
      <p:ext uri="{BB962C8B-B14F-4D97-AF65-F5344CB8AC3E}">
        <p14:creationId xmlns:p14="http://schemas.microsoft.com/office/powerpoint/2010/main" val="164303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A5152-3ED9-7F39-F747-06DDEF44C8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C14361-DB62-E70A-9D59-074C4A8EBBD7}"/>
              </a:ext>
            </a:extLst>
          </p:cNvPr>
          <p:cNvSpPr>
            <a:spLocks noGrp="1"/>
          </p:cNvSpPr>
          <p:nvPr>
            <p:ph type="title"/>
          </p:nvPr>
        </p:nvSpPr>
        <p:spPr/>
        <p:txBody>
          <a:bodyPr/>
          <a:lstStyle/>
          <a:p>
            <a:r>
              <a:rPr lang="en-US" dirty="0"/>
              <a:t>Better Radial Reconstruction!</a:t>
            </a:r>
            <a:endParaRPr lang="en-CA" dirty="0"/>
          </a:p>
        </p:txBody>
      </p:sp>
      <p:sp>
        <p:nvSpPr>
          <p:cNvPr id="13" name="Slide Number Placeholder 12">
            <a:extLst>
              <a:ext uri="{FF2B5EF4-FFF2-40B4-BE49-F238E27FC236}">
                <a16:creationId xmlns:a16="http://schemas.microsoft.com/office/drawing/2014/main" id="{AD7EE81B-9B97-5C72-28CA-4F88F6BB462B}"/>
              </a:ext>
            </a:extLst>
          </p:cNvPr>
          <p:cNvSpPr>
            <a:spLocks noGrp="1"/>
          </p:cNvSpPr>
          <p:nvPr>
            <p:ph type="sldNum" sz="quarter" idx="12"/>
          </p:nvPr>
        </p:nvSpPr>
        <p:spPr/>
        <p:txBody>
          <a:bodyPr/>
          <a:lstStyle/>
          <a:p>
            <a:fld id="{280823E5-E7FE-4192-89CD-61EF932D4AA2}" type="slidenum">
              <a:rPr lang="en-CA" smtClean="0"/>
              <a:t>25</a:t>
            </a:fld>
            <a:endParaRPr lang="en-CA"/>
          </a:p>
        </p:txBody>
      </p:sp>
      <p:pic>
        <p:nvPicPr>
          <p:cNvPr id="6" name="Picture 5">
            <a:extLst>
              <a:ext uri="{FF2B5EF4-FFF2-40B4-BE49-F238E27FC236}">
                <a16:creationId xmlns:a16="http://schemas.microsoft.com/office/drawing/2014/main" id="{D58A7F6A-3886-404C-4425-D545A913FD84}"/>
              </a:ext>
            </a:extLst>
          </p:cNvPr>
          <p:cNvPicPr>
            <a:picLocks noChangeAspect="1"/>
          </p:cNvPicPr>
          <p:nvPr/>
        </p:nvPicPr>
        <p:blipFill>
          <a:blip r:embed="rId3">
            <a:extLst>
              <a:ext uri="{28A0092B-C50C-407E-A947-70E740481C1C}">
                <a14:useLocalDpi xmlns:a14="http://schemas.microsoft.com/office/drawing/2010/main" val="0"/>
              </a:ext>
            </a:extLst>
          </a:blip>
          <a:srcRect t="3405"/>
          <a:stretch>
            <a:fillRect/>
          </a:stretch>
        </p:blipFill>
        <p:spPr>
          <a:xfrm>
            <a:off x="838200" y="1662340"/>
            <a:ext cx="4971288" cy="4365461"/>
          </a:xfrm>
          <a:prstGeom prst="rect">
            <a:avLst/>
          </a:prstGeom>
        </p:spPr>
      </p:pic>
      <p:sp>
        <p:nvSpPr>
          <p:cNvPr id="9" name="TextBox 8">
            <a:extLst>
              <a:ext uri="{FF2B5EF4-FFF2-40B4-BE49-F238E27FC236}">
                <a16:creationId xmlns:a16="http://schemas.microsoft.com/office/drawing/2014/main" id="{17FEA3C7-96BB-25E5-3998-48B03019F8B2}"/>
              </a:ext>
            </a:extLst>
          </p:cNvPr>
          <p:cNvSpPr txBox="1"/>
          <p:nvPr/>
        </p:nvSpPr>
        <p:spPr>
          <a:xfrm>
            <a:off x="1230027" y="2839800"/>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pic>
        <p:nvPicPr>
          <p:cNvPr id="14" name="Content Placeholder 4">
            <a:extLst>
              <a:ext uri="{FF2B5EF4-FFF2-40B4-BE49-F238E27FC236}">
                <a16:creationId xmlns:a16="http://schemas.microsoft.com/office/drawing/2014/main" id="{C10DA79E-E36A-4775-7103-7110778A1280}"/>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p:blipFill>
        <p:spPr>
          <a:xfrm>
            <a:off x="5809488" y="1690688"/>
            <a:ext cx="4786471" cy="4351338"/>
          </a:xfrm>
          <a:prstGeom prst="rect">
            <a:avLst/>
          </a:prstGeom>
        </p:spPr>
      </p:pic>
      <p:sp>
        <p:nvSpPr>
          <p:cNvPr id="16" name="TextBox 15">
            <a:extLst>
              <a:ext uri="{FF2B5EF4-FFF2-40B4-BE49-F238E27FC236}">
                <a16:creationId xmlns:a16="http://schemas.microsoft.com/office/drawing/2014/main" id="{3236E52A-7ED6-C74C-23FB-8CA26B8F53A7}"/>
              </a:ext>
            </a:extLst>
          </p:cNvPr>
          <p:cNvSpPr txBox="1"/>
          <p:nvPr/>
        </p:nvSpPr>
        <p:spPr>
          <a:xfrm>
            <a:off x="6533946" y="2608967"/>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sp>
        <p:nvSpPr>
          <p:cNvPr id="3" name="Rectangle 2">
            <a:extLst>
              <a:ext uri="{FF2B5EF4-FFF2-40B4-BE49-F238E27FC236}">
                <a16:creationId xmlns:a16="http://schemas.microsoft.com/office/drawing/2014/main" id="{46813F3C-59AE-ADC5-F82E-41342E341EAA}"/>
              </a:ext>
            </a:extLst>
          </p:cNvPr>
          <p:cNvSpPr/>
          <p:nvPr/>
        </p:nvSpPr>
        <p:spPr>
          <a:xfrm>
            <a:off x="1524000" y="1803400"/>
            <a:ext cx="3860800" cy="2254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solidFill>
                <a:sysClr val="windowText" lastClr="000000"/>
              </a:solidFill>
            </a:endParaRPr>
          </a:p>
        </p:txBody>
      </p:sp>
      <p:sp>
        <p:nvSpPr>
          <p:cNvPr id="5" name="Rectangle 4">
            <a:extLst>
              <a:ext uri="{FF2B5EF4-FFF2-40B4-BE49-F238E27FC236}">
                <a16:creationId xmlns:a16="http://schemas.microsoft.com/office/drawing/2014/main" id="{64DD2690-79F4-7362-1039-6193F137F337}"/>
              </a:ext>
            </a:extLst>
          </p:cNvPr>
          <p:cNvSpPr/>
          <p:nvPr/>
        </p:nvSpPr>
        <p:spPr>
          <a:xfrm>
            <a:off x="6925734" y="1809221"/>
            <a:ext cx="3505200" cy="2196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solidFill>
                <a:sysClr val="windowText" lastClr="000000"/>
              </a:solidFill>
            </a:endParaRPr>
          </a:p>
        </p:txBody>
      </p:sp>
      <p:sp>
        <p:nvSpPr>
          <p:cNvPr id="8" name="TextBox 7">
            <a:extLst>
              <a:ext uri="{FF2B5EF4-FFF2-40B4-BE49-F238E27FC236}">
                <a16:creationId xmlns:a16="http://schemas.microsoft.com/office/drawing/2014/main" id="{773771B1-E5D2-DF45-6BF8-C5637460BA59}"/>
              </a:ext>
            </a:extLst>
          </p:cNvPr>
          <p:cNvSpPr txBox="1"/>
          <p:nvPr/>
        </p:nvSpPr>
        <p:spPr>
          <a:xfrm>
            <a:off x="6906532" y="1482418"/>
            <a:ext cx="3543603" cy="641963"/>
          </a:xfrm>
          <a:prstGeom prst="rect">
            <a:avLst/>
          </a:prstGeom>
          <a:noFill/>
        </p:spPr>
        <p:txBody>
          <a:bodyPr wrap="square">
            <a:spAutoFit/>
          </a:bodyPr>
          <a:lstStyle/>
          <a:p>
            <a:pPr algn="ctr"/>
            <a:r>
              <a:rPr lang="en-US" sz="1800" dirty="0">
                <a:solidFill>
                  <a:sysClr val="windowText" lastClr="000000"/>
                </a:solidFill>
              </a:rPr>
              <a:t>CUTE R from Training with Rescaled Simulation </a:t>
            </a:r>
            <a:endParaRPr lang="en-CA" sz="1800" dirty="0">
              <a:solidFill>
                <a:sysClr val="windowText" lastClr="000000"/>
              </a:solidFill>
            </a:endParaRPr>
          </a:p>
        </p:txBody>
      </p:sp>
      <p:sp>
        <p:nvSpPr>
          <p:cNvPr id="11" name="TextBox 10">
            <a:extLst>
              <a:ext uri="{FF2B5EF4-FFF2-40B4-BE49-F238E27FC236}">
                <a16:creationId xmlns:a16="http://schemas.microsoft.com/office/drawing/2014/main" id="{F8150061-4706-7902-4EEA-C0090E6AC8DE}"/>
              </a:ext>
            </a:extLst>
          </p:cNvPr>
          <p:cNvSpPr txBox="1"/>
          <p:nvPr/>
        </p:nvSpPr>
        <p:spPr>
          <a:xfrm>
            <a:off x="1682598" y="1482417"/>
            <a:ext cx="3543603" cy="641963"/>
          </a:xfrm>
          <a:prstGeom prst="rect">
            <a:avLst/>
          </a:prstGeom>
          <a:noFill/>
        </p:spPr>
        <p:txBody>
          <a:bodyPr wrap="square">
            <a:spAutoFit/>
          </a:bodyPr>
          <a:lstStyle/>
          <a:p>
            <a:pPr algn="ctr"/>
            <a:r>
              <a:rPr lang="en-US" sz="1800" dirty="0">
                <a:solidFill>
                  <a:sysClr val="windowText" lastClr="000000"/>
                </a:solidFill>
              </a:rPr>
              <a:t>CUTE R from Training with Uncorrected Simulation </a:t>
            </a:r>
            <a:endParaRPr lang="en-CA" sz="1800" dirty="0">
              <a:solidFill>
                <a:sysClr val="windowText" lastClr="000000"/>
              </a:solidFill>
            </a:endParaRPr>
          </a:p>
        </p:txBody>
      </p:sp>
    </p:spTree>
    <p:extLst>
      <p:ext uri="{BB962C8B-B14F-4D97-AF65-F5344CB8AC3E}">
        <p14:creationId xmlns:p14="http://schemas.microsoft.com/office/powerpoint/2010/main" val="15108804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6A2EB-85EF-5F81-44F1-9070E5D3E7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1800F5-D361-075A-A9D0-DAB7F8B0E7B1}"/>
              </a:ext>
            </a:extLst>
          </p:cNvPr>
          <p:cNvSpPr>
            <a:spLocks noGrp="1"/>
          </p:cNvSpPr>
          <p:nvPr>
            <p:ph type="title"/>
          </p:nvPr>
        </p:nvSpPr>
        <p:spPr/>
        <p:txBody>
          <a:bodyPr/>
          <a:lstStyle/>
          <a:p>
            <a:r>
              <a:rPr lang="en-US" dirty="0"/>
              <a:t>Better Radial Reconstruction!</a:t>
            </a:r>
            <a:endParaRPr lang="en-CA" dirty="0"/>
          </a:p>
        </p:txBody>
      </p:sp>
      <p:sp>
        <p:nvSpPr>
          <p:cNvPr id="13" name="Slide Number Placeholder 12">
            <a:extLst>
              <a:ext uri="{FF2B5EF4-FFF2-40B4-BE49-F238E27FC236}">
                <a16:creationId xmlns:a16="http://schemas.microsoft.com/office/drawing/2014/main" id="{78E2ADD2-17DD-80B7-E336-22FBD6DC6EF9}"/>
              </a:ext>
            </a:extLst>
          </p:cNvPr>
          <p:cNvSpPr>
            <a:spLocks noGrp="1"/>
          </p:cNvSpPr>
          <p:nvPr>
            <p:ph type="sldNum" sz="quarter" idx="12"/>
          </p:nvPr>
        </p:nvSpPr>
        <p:spPr/>
        <p:txBody>
          <a:bodyPr/>
          <a:lstStyle/>
          <a:p>
            <a:fld id="{280823E5-E7FE-4192-89CD-61EF932D4AA2}" type="slidenum">
              <a:rPr lang="en-CA" smtClean="0"/>
              <a:t>26</a:t>
            </a:fld>
            <a:endParaRPr lang="en-CA"/>
          </a:p>
        </p:txBody>
      </p:sp>
      <p:pic>
        <p:nvPicPr>
          <p:cNvPr id="4" name="Picture 3">
            <a:extLst>
              <a:ext uri="{FF2B5EF4-FFF2-40B4-BE49-F238E27FC236}">
                <a16:creationId xmlns:a16="http://schemas.microsoft.com/office/drawing/2014/main" id="{A7AE2F11-9D7B-4CA1-CCA4-72CBCBFA80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4671" y="1690688"/>
            <a:ext cx="4971288" cy="4519353"/>
          </a:xfrm>
          <a:prstGeom prst="rect">
            <a:avLst/>
          </a:prstGeom>
        </p:spPr>
      </p:pic>
      <p:pic>
        <p:nvPicPr>
          <p:cNvPr id="14" name="Content Placeholder 4">
            <a:extLst>
              <a:ext uri="{FF2B5EF4-FFF2-40B4-BE49-F238E27FC236}">
                <a16:creationId xmlns:a16="http://schemas.microsoft.com/office/drawing/2014/main" id="{3420465C-E71B-D6DC-1551-DB59FA354135}"/>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p:blipFill>
        <p:spPr>
          <a:xfrm>
            <a:off x="589788" y="1690688"/>
            <a:ext cx="4786471" cy="4351338"/>
          </a:xfrm>
          <a:prstGeom prst="rect">
            <a:avLst/>
          </a:prstGeom>
        </p:spPr>
      </p:pic>
      <p:sp>
        <p:nvSpPr>
          <p:cNvPr id="16" name="TextBox 15">
            <a:extLst>
              <a:ext uri="{FF2B5EF4-FFF2-40B4-BE49-F238E27FC236}">
                <a16:creationId xmlns:a16="http://schemas.microsoft.com/office/drawing/2014/main" id="{DA7DA6DA-9C6B-C3F3-78AA-763DBB41E675}"/>
              </a:ext>
            </a:extLst>
          </p:cNvPr>
          <p:cNvSpPr txBox="1"/>
          <p:nvPr/>
        </p:nvSpPr>
        <p:spPr>
          <a:xfrm>
            <a:off x="1314246" y="2608967"/>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sp>
        <p:nvSpPr>
          <p:cNvPr id="5" name="TextBox 4">
            <a:extLst>
              <a:ext uri="{FF2B5EF4-FFF2-40B4-BE49-F238E27FC236}">
                <a16:creationId xmlns:a16="http://schemas.microsoft.com/office/drawing/2014/main" id="{04EDAD66-E740-7A59-88B8-5F2F4380A5CA}"/>
              </a:ext>
            </a:extLst>
          </p:cNvPr>
          <p:cNvSpPr txBox="1"/>
          <p:nvPr/>
        </p:nvSpPr>
        <p:spPr>
          <a:xfrm>
            <a:off x="7176050" y="4827420"/>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sp>
        <p:nvSpPr>
          <p:cNvPr id="6" name="Rectangle 5">
            <a:extLst>
              <a:ext uri="{FF2B5EF4-FFF2-40B4-BE49-F238E27FC236}">
                <a16:creationId xmlns:a16="http://schemas.microsoft.com/office/drawing/2014/main" id="{721F8859-1610-8D6A-BFCA-7FFEBC0861C2}"/>
              </a:ext>
            </a:extLst>
          </p:cNvPr>
          <p:cNvSpPr/>
          <p:nvPr/>
        </p:nvSpPr>
        <p:spPr>
          <a:xfrm>
            <a:off x="1689705" y="1820421"/>
            <a:ext cx="3505200" cy="2196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solidFill>
                <a:sysClr val="windowText" lastClr="000000"/>
              </a:solidFill>
            </a:endParaRPr>
          </a:p>
        </p:txBody>
      </p:sp>
      <p:sp>
        <p:nvSpPr>
          <p:cNvPr id="8" name="TextBox 7">
            <a:extLst>
              <a:ext uri="{FF2B5EF4-FFF2-40B4-BE49-F238E27FC236}">
                <a16:creationId xmlns:a16="http://schemas.microsoft.com/office/drawing/2014/main" id="{A53FC4AA-37A6-646C-6635-02F575705A77}"/>
              </a:ext>
            </a:extLst>
          </p:cNvPr>
          <p:cNvSpPr txBox="1"/>
          <p:nvPr/>
        </p:nvSpPr>
        <p:spPr>
          <a:xfrm>
            <a:off x="1670503" y="1499439"/>
            <a:ext cx="3543603" cy="641963"/>
          </a:xfrm>
          <a:prstGeom prst="rect">
            <a:avLst/>
          </a:prstGeom>
          <a:noFill/>
        </p:spPr>
        <p:txBody>
          <a:bodyPr wrap="square">
            <a:spAutoFit/>
          </a:bodyPr>
          <a:lstStyle/>
          <a:p>
            <a:pPr algn="ctr"/>
            <a:r>
              <a:rPr lang="en-US" sz="1800" dirty="0">
                <a:solidFill>
                  <a:sysClr val="windowText" lastClr="000000"/>
                </a:solidFill>
              </a:rPr>
              <a:t>CUTE R from Training with Rescaled Simulation </a:t>
            </a:r>
            <a:endParaRPr lang="en-CA" sz="1800" dirty="0">
              <a:solidFill>
                <a:sysClr val="windowText" lastClr="000000"/>
              </a:solidFill>
            </a:endParaRPr>
          </a:p>
        </p:txBody>
      </p:sp>
      <p:sp>
        <p:nvSpPr>
          <p:cNvPr id="17" name="Rectangle 16">
            <a:extLst>
              <a:ext uri="{FF2B5EF4-FFF2-40B4-BE49-F238E27FC236}">
                <a16:creationId xmlns:a16="http://schemas.microsoft.com/office/drawing/2014/main" id="{94C49682-4354-1D34-5B51-88E7EEAB0DB8}"/>
              </a:ext>
            </a:extLst>
          </p:cNvPr>
          <p:cNvSpPr/>
          <p:nvPr/>
        </p:nvSpPr>
        <p:spPr>
          <a:xfrm>
            <a:off x="7559040" y="1771418"/>
            <a:ext cx="1483360" cy="2967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a:extLst>
              <a:ext uri="{FF2B5EF4-FFF2-40B4-BE49-F238E27FC236}">
                <a16:creationId xmlns:a16="http://schemas.microsoft.com/office/drawing/2014/main" id="{5823DD43-BE56-50EB-11DB-EACB445DD3FB}"/>
              </a:ext>
            </a:extLst>
          </p:cNvPr>
          <p:cNvSpPr txBox="1"/>
          <p:nvPr/>
        </p:nvSpPr>
        <p:spPr>
          <a:xfrm>
            <a:off x="6838798" y="1729877"/>
            <a:ext cx="3543603" cy="369332"/>
          </a:xfrm>
          <a:prstGeom prst="rect">
            <a:avLst/>
          </a:prstGeom>
          <a:noFill/>
        </p:spPr>
        <p:txBody>
          <a:bodyPr wrap="square">
            <a:spAutoFit/>
          </a:bodyPr>
          <a:lstStyle/>
          <a:p>
            <a:pPr algn="ctr"/>
            <a:r>
              <a:rPr lang="en-US" sz="1800" dirty="0">
                <a:solidFill>
                  <a:sysClr val="windowText" lastClr="000000"/>
                </a:solidFill>
              </a:rPr>
              <a:t>Validation R Distribution</a:t>
            </a:r>
            <a:endParaRPr lang="en-CA" sz="1800" dirty="0">
              <a:solidFill>
                <a:sysClr val="windowText" lastClr="000000"/>
              </a:solidFill>
            </a:endParaRPr>
          </a:p>
        </p:txBody>
      </p:sp>
    </p:spTree>
    <p:extLst>
      <p:ext uri="{BB962C8B-B14F-4D97-AF65-F5344CB8AC3E}">
        <p14:creationId xmlns:p14="http://schemas.microsoft.com/office/powerpoint/2010/main" val="19636771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AE754-C663-E651-FED7-1E76EE58D72E}"/>
            </a:ext>
          </a:extLst>
        </p:cNvPr>
        <p:cNvGrpSpPr/>
        <p:nvPr/>
      </p:nvGrpSpPr>
      <p:grpSpPr>
        <a:xfrm>
          <a:off x="0" y="0"/>
          <a:ext cx="0" cy="0"/>
          <a:chOff x="0" y="0"/>
          <a:chExt cx="0" cy="0"/>
        </a:xfrm>
      </p:grpSpPr>
      <p:sp>
        <p:nvSpPr>
          <p:cNvPr id="9" name="Hexagon 8">
            <a:extLst>
              <a:ext uri="{FF2B5EF4-FFF2-40B4-BE49-F238E27FC236}">
                <a16:creationId xmlns:a16="http://schemas.microsoft.com/office/drawing/2014/main" id="{2965E593-023A-8520-8AF5-2F08A9C5A91A}"/>
              </a:ext>
            </a:extLst>
          </p:cNvPr>
          <p:cNvSpPr/>
          <p:nvPr/>
        </p:nvSpPr>
        <p:spPr>
          <a:xfrm rot="1364930">
            <a:off x="8741905" y="703586"/>
            <a:ext cx="4395384" cy="3759905"/>
          </a:xfrm>
          <a:prstGeom prst="hexagon">
            <a:avLst/>
          </a:prstGeom>
          <a:noFill/>
          <a:ln>
            <a:solidFill>
              <a:schemeClr val="tx2"/>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4" name="Title 1">
            <a:extLst>
              <a:ext uri="{FF2B5EF4-FFF2-40B4-BE49-F238E27FC236}">
                <a16:creationId xmlns:a16="http://schemas.microsoft.com/office/drawing/2014/main" id="{0960B2C0-4888-0329-43F7-219B5A635DE9}"/>
              </a:ext>
            </a:extLst>
          </p:cNvPr>
          <p:cNvSpPr>
            <a:spLocks noGrp="1"/>
          </p:cNvSpPr>
          <p:nvPr>
            <p:ph type="title"/>
          </p:nvPr>
        </p:nvSpPr>
        <p:spPr/>
        <p:txBody>
          <a:bodyPr>
            <a:normAutofit/>
          </a:bodyPr>
          <a:lstStyle/>
          <a:p>
            <a:r>
              <a:rPr lang="en-US" dirty="0"/>
              <a:t>Conclusion</a:t>
            </a:r>
          </a:p>
        </p:txBody>
      </p:sp>
      <p:sp>
        <p:nvSpPr>
          <p:cNvPr id="33" name="Hexagon 32">
            <a:extLst>
              <a:ext uri="{FF2B5EF4-FFF2-40B4-BE49-F238E27FC236}">
                <a16:creationId xmlns:a16="http://schemas.microsoft.com/office/drawing/2014/main" id="{D30191FE-AF2D-96D7-49F4-6B083EA82870}"/>
              </a:ext>
            </a:extLst>
          </p:cNvPr>
          <p:cNvSpPr/>
          <p:nvPr/>
        </p:nvSpPr>
        <p:spPr>
          <a:xfrm rot="1364930">
            <a:off x="6489413" y="-572641"/>
            <a:ext cx="4395384" cy="3759905"/>
          </a:xfrm>
          <a:prstGeom prst="hexagon">
            <a:avLst/>
          </a:prstGeom>
          <a:noFill/>
          <a:ln>
            <a:solidFill>
              <a:schemeClr val="tx2"/>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6" name="Text Placeholder 5">
            <a:extLst>
              <a:ext uri="{FF2B5EF4-FFF2-40B4-BE49-F238E27FC236}">
                <a16:creationId xmlns:a16="http://schemas.microsoft.com/office/drawing/2014/main" id="{88DEF709-A28F-6671-98D4-78DF8EB58FA1}"/>
              </a:ext>
            </a:extLst>
          </p:cNvPr>
          <p:cNvSpPr>
            <a:spLocks noGrp="1"/>
          </p:cNvSpPr>
          <p:nvPr>
            <p:ph sz="quarter" idx="14"/>
          </p:nvPr>
        </p:nvSpPr>
        <p:spPr>
          <a:xfrm>
            <a:off x="612775" y="1975103"/>
            <a:ext cx="4494063" cy="4770745"/>
          </a:xfrm>
        </p:spPr>
        <p:txBody>
          <a:bodyPr>
            <a:normAutofit/>
          </a:bodyPr>
          <a:lstStyle/>
          <a:p>
            <a:pPr marL="0" indent="0">
              <a:buNone/>
            </a:pPr>
            <a:r>
              <a:rPr lang="en-US" dirty="0"/>
              <a:t>Despite the model performing well in validation, it failed to reconstruct real data. </a:t>
            </a:r>
          </a:p>
          <a:p>
            <a:pPr marL="0" indent="0">
              <a:buNone/>
            </a:pPr>
            <a:endParaRPr lang="en-US" dirty="0"/>
          </a:p>
          <a:p>
            <a:pPr marL="0" indent="0">
              <a:buNone/>
            </a:pPr>
            <a:r>
              <a:rPr lang="en-US" dirty="0"/>
              <a:t>We fixed this by modifying the training sample to more closely match the energy sharing </a:t>
            </a:r>
            <a:r>
              <a:rPr lang="en-US" dirty="0" err="1"/>
              <a:t>behaviour</a:t>
            </a:r>
            <a:r>
              <a:rPr lang="en-US" dirty="0"/>
              <a:t> of the real data.</a:t>
            </a:r>
          </a:p>
        </p:txBody>
      </p:sp>
      <p:sp>
        <p:nvSpPr>
          <p:cNvPr id="10" name="Hexagon 9">
            <a:extLst>
              <a:ext uri="{FF2B5EF4-FFF2-40B4-BE49-F238E27FC236}">
                <a16:creationId xmlns:a16="http://schemas.microsoft.com/office/drawing/2014/main" id="{F98F4E4D-BD6C-95E6-A031-DB959CEA2F77}"/>
              </a:ext>
            </a:extLst>
          </p:cNvPr>
          <p:cNvSpPr/>
          <p:nvPr/>
        </p:nvSpPr>
        <p:spPr>
          <a:xfrm rot="1364930">
            <a:off x="9359482" y="-528409"/>
            <a:ext cx="2743200" cy="2346592"/>
          </a:xfrm>
          <a:prstGeom prst="hexagon">
            <a:avLst/>
          </a:prstGeom>
          <a:solidFill>
            <a:schemeClr val="accent4">
              <a:lumMod val="60000"/>
              <a:lumOff val="40000"/>
            </a:schemeClr>
          </a:solid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8" name="Hexagon 7">
            <a:extLst>
              <a:ext uri="{FF2B5EF4-FFF2-40B4-BE49-F238E27FC236}">
                <a16:creationId xmlns:a16="http://schemas.microsoft.com/office/drawing/2014/main" id="{71DA0023-AA7A-7287-745D-39A5E63F827B}"/>
              </a:ext>
            </a:extLst>
          </p:cNvPr>
          <p:cNvSpPr/>
          <p:nvPr/>
        </p:nvSpPr>
        <p:spPr>
          <a:xfrm rot="1364930">
            <a:off x="7231121" y="644887"/>
            <a:ext cx="2743200" cy="2346592"/>
          </a:xfrm>
          <a:prstGeom prst="hexagon">
            <a:avLst/>
          </a:prstGeom>
          <a:solidFill>
            <a:schemeClr val="accent1">
              <a:lumMod val="20000"/>
              <a:lumOff val="80000"/>
            </a:schemeClr>
          </a:solidFill>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en-CA"/>
          </a:p>
        </p:txBody>
      </p:sp>
      <p:sp>
        <p:nvSpPr>
          <p:cNvPr id="18" name="Hexagon 17">
            <a:extLst>
              <a:ext uri="{FF2B5EF4-FFF2-40B4-BE49-F238E27FC236}">
                <a16:creationId xmlns:a16="http://schemas.microsoft.com/office/drawing/2014/main" id="{541E98B2-7A22-6E85-A25C-99CB15B1C829}"/>
              </a:ext>
            </a:extLst>
          </p:cNvPr>
          <p:cNvSpPr/>
          <p:nvPr/>
        </p:nvSpPr>
        <p:spPr>
          <a:xfrm rot="1364930">
            <a:off x="9359482" y="1818183"/>
            <a:ext cx="2743200" cy="2346592"/>
          </a:xfrm>
          <a:prstGeom prst="hexagon">
            <a:avLst/>
          </a:prstGeom>
          <a:solidFill>
            <a:schemeClr val="tx2">
              <a:lumMod val="25000"/>
              <a:lumOff val="75000"/>
            </a:schemeClr>
          </a:solidFill>
          <a:ln>
            <a:solidFill>
              <a:schemeClr val="tx2"/>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12" name="TextBox 11">
            <a:extLst>
              <a:ext uri="{FF2B5EF4-FFF2-40B4-BE49-F238E27FC236}">
                <a16:creationId xmlns:a16="http://schemas.microsoft.com/office/drawing/2014/main" id="{3B348D70-B4FD-6F1C-DCC0-111DE780C911}"/>
              </a:ext>
            </a:extLst>
          </p:cNvPr>
          <p:cNvSpPr txBox="1"/>
          <p:nvPr/>
        </p:nvSpPr>
        <p:spPr>
          <a:xfrm>
            <a:off x="5238582" y="4747404"/>
            <a:ext cx="6969595" cy="1384995"/>
          </a:xfrm>
          <a:prstGeom prst="rect">
            <a:avLst/>
          </a:prstGeom>
          <a:noFill/>
        </p:spPr>
        <p:txBody>
          <a:bodyPr wrap="square">
            <a:spAutoFit/>
          </a:bodyPr>
          <a:lstStyle/>
          <a:p>
            <a:pPr marL="0" indent="0">
              <a:buNone/>
            </a:pPr>
            <a:r>
              <a:rPr lang="en-US" sz="2800" dirty="0"/>
              <a:t>While a powerful tool, machine learning models are only as good as their training sample.</a:t>
            </a:r>
          </a:p>
        </p:txBody>
      </p:sp>
      <p:sp>
        <p:nvSpPr>
          <p:cNvPr id="13" name="Slide Number Placeholder 12">
            <a:extLst>
              <a:ext uri="{FF2B5EF4-FFF2-40B4-BE49-F238E27FC236}">
                <a16:creationId xmlns:a16="http://schemas.microsoft.com/office/drawing/2014/main" id="{2DA69194-FF15-DD89-6968-5EC7DD7E0D47}"/>
              </a:ext>
            </a:extLst>
          </p:cNvPr>
          <p:cNvSpPr>
            <a:spLocks noGrp="1"/>
          </p:cNvSpPr>
          <p:nvPr>
            <p:ph type="sldNum" sz="quarter" idx="12"/>
          </p:nvPr>
        </p:nvSpPr>
        <p:spPr>
          <a:xfrm>
            <a:off x="11150018" y="6275913"/>
            <a:ext cx="429207" cy="365125"/>
          </a:xfrm>
        </p:spPr>
        <p:txBody>
          <a:bodyPr/>
          <a:lstStyle/>
          <a:p>
            <a:fld id="{280823E5-E7FE-4192-89CD-61EF932D4AA2}" type="slidenum">
              <a:rPr lang="en-CA" smtClean="0"/>
              <a:t>27</a:t>
            </a:fld>
            <a:endParaRPr lang="en-CA" dirty="0"/>
          </a:p>
        </p:txBody>
      </p:sp>
    </p:spTree>
    <p:extLst>
      <p:ext uri="{BB962C8B-B14F-4D97-AF65-F5344CB8AC3E}">
        <p14:creationId xmlns:p14="http://schemas.microsoft.com/office/powerpoint/2010/main" val="11194966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EF6FF-42B2-989C-ED2A-56303CDF6FB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67D2DAB-A202-C338-096E-06919CB5570B}"/>
              </a:ext>
            </a:extLst>
          </p:cNvPr>
          <p:cNvSpPr>
            <a:spLocks noGrp="1"/>
          </p:cNvSpPr>
          <p:nvPr>
            <p:ph type="title"/>
          </p:nvPr>
        </p:nvSpPr>
        <p:spPr>
          <a:xfrm>
            <a:off x="838200" y="372644"/>
            <a:ext cx="10515600" cy="1325563"/>
          </a:xfrm>
        </p:spPr>
        <p:txBody>
          <a:bodyPr>
            <a:normAutofit/>
          </a:bodyPr>
          <a:lstStyle/>
          <a:p>
            <a:pPr algn="ctr"/>
            <a:r>
              <a:rPr lang="en-US" dirty="0"/>
              <a:t>Acknowledgements</a:t>
            </a:r>
          </a:p>
        </p:txBody>
      </p:sp>
      <p:sp>
        <p:nvSpPr>
          <p:cNvPr id="16" name="Hexagon 15">
            <a:extLst>
              <a:ext uri="{FF2B5EF4-FFF2-40B4-BE49-F238E27FC236}">
                <a16:creationId xmlns:a16="http://schemas.microsoft.com/office/drawing/2014/main" id="{6348DCC0-5EEC-7971-3547-2158792AFE50}"/>
              </a:ext>
            </a:extLst>
          </p:cNvPr>
          <p:cNvSpPr/>
          <p:nvPr/>
        </p:nvSpPr>
        <p:spPr>
          <a:xfrm rot="19408239">
            <a:off x="11253322" y="-2552273"/>
            <a:ext cx="4398894" cy="3762908"/>
          </a:xfrm>
          <a:prstGeom prst="hexagon">
            <a:avLst/>
          </a:prstGeom>
          <a:no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19" name="Hexagon 18">
            <a:extLst>
              <a:ext uri="{FF2B5EF4-FFF2-40B4-BE49-F238E27FC236}">
                <a16:creationId xmlns:a16="http://schemas.microsoft.com/office/drawing/2014/main" id="{5BD69EA4-30A9-651A-7F8D-907116157D3D}"/>
              </a:ext>
            </a:extLst>
          </p:cNvPr>
          <p:cNvSpPr/>
          <p:nvPr/>
        </p:nvSpPr>
        <p:spPr>
          <a:xfrm rot="19408239">
            <a:off x="10973922" y="218754"/>
            <a:ext cx="4398894" cy="3762908"/>
          </a:xfrm>
          <a:prstGeom prst="hexagon">
            <a:avLst/>
          </a:prstGeom>
          <a:no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21" name="Hexagon 20">
            <a:extLst>
              <a:ext uri="{FF2B5EF4-FFF2-40B4-BE49-F238E27FC236}">
                <a16:creationId xmlns:a16="http://schemas.microsoft.com/office/drawing/2014/main" id="{9939AAF9-2796-F1F2-069B-42B942712C2D}"/>
              </a:ext>
            </a:extLst>
          </p:cNvPr>
          <p:cNvSpPr/>
          <p:nvPr/>
        </p:nvSpPr>
        <p:spPr>
          <a:xfrm rot="19408239">
            <a:off x="9298428" y="-1508810"/>
            <a:ext cx="4398894" cy="3762908"/>
          </a:xfrm>
          <a:prstGeom prst="hexagon">
            <a:avLst/>
          </a:prstGeom>
          <a:no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22" name="Slide Number Placeholder 21">
            <a:extLst>
              <a:ext uri="{FF2B5EF4-FFF2-40B4-BE49-F238E27FC236}">
                <a16:creationId xmlns:a16="http://schemas.microsoft.com/office/drawing/2014/main" id="{5BAAFD9E-2E48-FC7E-6D76-AC1EB81675A3}"/>
              </a:ext>
            </a:extLst>
          </p:cNvPr>
          <p:cNvSpPr>
            <a:spLocks noGrp="1"/>
          </p:cNvSpPr>
          <p:nvPr>
            <p:ph type="sldNum" sz="quarter" idx="12"/>
          </p:nvPr>
        </p:nvSpPr>
        <p:spPr/>
        <p:txBody>
          <a:bodyPr/>
          <a:lstStyle/>
          <a:p>
            <a:fld id="{280823E5-E7FE-4192-89CD-61EF932D4AA2}" type="slidenum">
              <a:rPr lang="en-CA" smtClean="0"/>
              <a:t>28</a:t>
            </a:fld>
            <a:endParaRPr lang="en-CA"/>
          </a:p>
        </p:txBody>
      </p:sp>
      <p:pic>
        <p:nvPicPr>
          <p:cNvPr id="3" name="Picture 2">
            <a:extLst>
              <a:ext uri="{FF2B5EF4-FFF2-40B4-BE49-F238E27FC236}">
                <a16:creationId xmlns:a16="http://schemas.microsoft.com/office/drawing/2014/main" id="{22E7A980-7CFB-B5B0-37CC-C836832786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2038" y="1698207"/>
            <a:ext cx="8487923" cy="4083506"/>
          </a:xfrm>
          <a:prstGeom prst="rect">
            <a:avLst/>
          </a:prstGeom>
        </p:spPr>
      </p:pic>
    </p:spTree>
    <p:extLst>
      <p:ext uri="{BB962C8B-B14F-4D97-AF65-F5344CB8AC3E}">
        <p14:creationId xmlns:p14="http://schemas.microsoft.com/office/powerpoint/2010/main" val="20870636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E752A-1282-437D-C5AE-760F5CCD6B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F9D0E8-3471-0B23-BB97-E0438200308C}"/>
              </a:ext>
            </a:extLst>
          </p:cNvPr>
          <p:cNvSpPr>
            <a:spLocks noGrp="1"/>
          </p:cNvSpPr>
          <p:nvPr>
            <p:ph type="title"/>
          </p:nvPr>
        </p:nvSpPr>
        <p:spPr/>
        <p:txBody>
          <a:bodyPr/>
          <a:lstStyle/>
          <a:p>
            <a:r>
              <a:rPr lang="en-US" dirty="0"/>
              <a:t>Backup Slides</a:t>
            </a:r>
            <a:endParaRPr lang="en-CA" dirty="0"/>
          </a:p>
        </p:txBody>
      </p:sp>
      <p:sp>
        <p:nvSpPr>
          <p:cNvPr id="4" name="Slide Number Placeholder 3">
            <a:extLst>
              <a:ext uri="{FF2B5EF4-FFF2-40B4-BE49-F238E27FC236}">
                <a16:creationId xmlns:a16="http://schemas.microsoft.com/office/drawing/2014/main" id="{99950CCA-CDEA-4745-007E-AA5F7FADCAD6}"/>
              </a:ext>
            </a:extLst>
          </p:cNvPr>
          <p:cNvSpPr>
            <a:spLocks noGrp="1"/>
          </p:cNvSpPr>
          <p:nvPr>
            <p:ph type="sldNum" sz="quarter" idx="12"/>
          </p:nvPr>
        </p:nvSpPr>
        <p:spPr>
          <a:xfrm>
            <a:off x="11108185" y="6410907"/>
            <a:ext cx="429207" cy="365125"/>
          </a:xfrm>
        </p:spPr>
        <p:txBody>
          <a:bodyPr/>
          <a:lstStyle/>
          <a:p>
            <a:fld id="{280823E5-E7FE-4192-89CD-61EF932D4AA2}" type="slidenum">
              <a:rPr lang="en-CA" smtClean="0"/>
              <a:t>29</a:t>
            </a:fld>
            <a:endParaRPr lang="en-CA"/>
          </a:p>
        </p:txBody>
      </p:sp>
    </p:spTree>
    <p:extLst>
      <p:ext uri="{BB962C8B-B14F-4D97-AF65-F5344CB8AC3E}">
        <p14:creationId xmlns:p14="http://schemas.microsoft.com/office/powerpoint/2010/main" val="2602185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5493365-574E-E38E-D494-D7B1DECD8D02}"/>
              </a:ext>
            </a:extLst>
          </p:cNvPr>
          <p:cNvSpPr>
            <a:spLocks noGrp="1"/>
          </p:cNvSpPr>
          <p:nvPr>
            <p:ph type="sldNum" sz="quarter" idx="12"/>
          </p:nvPr>
        </p:nvSpPr>
        <p:spPr/>
        <p:txBody>
          <a:bodyPr/>
          <a:lstStyle/>
          <a:p>
            <a:fld id="{280823E5-E7FE-4192-89CD-61EF932D4AA2}" type="slidenum">
              <a:rPr lang="en-CA" smtClean="0"/>
              <a:t>3</a:t>
            </a:fld>
            <a:endParaRPr lang="en-CA" dirty="0"/>
          </a:p>
        </p:txBody>
      </p:sp>
      <p:sp>
        <p:nvSpPr>
          <p:cNvPr id="8" name="Title 1">
            <a:extLst>
              <a:ext uri="{FF2B5EF4-FFF2-40B4-BE49-F238E27FC236}">
                <a16:creationId xmlns:a16="http://schemas.microsoft.com/office/drawing/2014/main" id="{A70AB9F8-7946-CA8B-6440-3AF120CD5003}"/>
              </a:ext>
            </a:extLst>
          </p:cNvPr>
          <p:cNvSpPr txBox="1">
            <a:spLocks/>
          </p:cNvSpPr>
          <p:nvPr/>
        </p:nvSpPr>
        <p:spPr>
          <a:xfrm>
            <a:off x="612649" y="420623"/>
            <a:ext cx="4494189" cy="1325880"/>
          </a:xfrm>
          <a:prstGeom prst="rect">
            <a:avLst/>
          </a:prstGeom>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How Does a Machine Learn?</a:t>
            </a:r>
            <a:endParaRPr lang="en-CA" dirty="0"/>
          </a:p>
        </p:txBody>
      </p:sp>
      <p:sp>
        <p:nvSpPr>
          <p:cNvPr id="9" name="Content Placeholder 2">
            <a:extLst>
              <a:ext uri="{FF2B5EF4-FFF2-40B4-BE49-F238E27FC236}">
                <a16:creationId xmlns:a16="http://schemas.microsoft.com/office/drawing/2014/main" id="{243C3281-998F-DB69-C4D1-03F0C1E09796}"/>
              </a:ext>
            </a:extLst>
          </p:cNvPr>
          <p:cNvSpPr txBox="1">
            <a:spLocks/>
          </p:cNvSpPr>
          <p:nvPr/>
        </p:nvSpPr>
        <p:spPr>
          <a:xfrm>
            <a:off x="612775" y="1975104"/>
            <a:ext cx="5483225" cy="41569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ML models, given training data, use iterative mathematical processes to predict things about the data</a:t>
            </a:r>
          </a:p>
          <a:p>
            <a:endParaRPr lang="en-US" sz="2000" dirty="0"/>
          </a:p>
          <a:p>
            <a:endParaRPr lang="en-US" sz="2000" dirty="0"/>
          </a:p>
          <a:p>
            <a:endParaRPr lang="en-US" sz="2000" dirty="0"/>
          </a:p>
          <a:p>
            <a:endParaRPr lang="en-US" sz="2000" dirty="0"/>
          </a:p>
          <a:p>
            <a:pPr marL="0" indent="0">
              <a:buNone/>
            </a:pPr>
            <a:endParaRPr lang="en-US" sz="2000" dirty="0"/>
          </a:p>
          <a:p>
            <a:r>
              <a:rPr lang="en-US" sz="2000" dirty="0"/>
              <a:t>How does the machine learning model ‘know’ that it’s learning the training set correctly?</a:t>
            </a:r>
          </a:p>
        </p:txBody>
      </p:sp>
      <p:pic>
        <p:nvPicPr>
          <p:cNvPr id="10" name="Picture Placeholder 6">
            <a:extLst>
              <a:ext uri="{FF2B5EF4-FFF2-40B4-BE49-F238E27FC236}">
                <a16:creationId xmlns:a16="http://schemas.microsoft.com/office/drawing/2014/main" id="{7217A9D5-E981-83EA-AC92-DBA6F22E1E3F}"/>
              </a:ext>
            </a:extLst>
          </p:cNvPr>
          <p:cNvPicPr>
            <a:picLocks noChangeAspect="1"/>
          </p:cNvPicPr>
          <p:nvPr/>
        </p:nvPicPr>
        <p:blipFill>
          <a:blip r:embed="rId4"/>
          <a:srcRect l="239" r="5938"/>
          <a:stretch>
            <a:fillRect/>
          </a:stretch>
        </p:blipFill>
        <p:spPr>
          <a:xfrm>
            <a:off x="6096000" y="241288"/>
            <a:ext cx="5658926" cy="5890772"/>
          </a:xfrm>
          <a:prstGeom prst="rect">
            <a:avLst/>
          </a:prstGeom>
          <a:noFill/>
        </p:spPr>
      </p:pic>
      <p:sp>
        <p:nvSpPr>
          <p:cNvPr id="5" name="TextBox 4">
            <a:extLst>
              <a:ext uri="{FF2B5EF4-FFF2-40B4-BE49-F238E27FC236}">
                <a16:creationId xmlns:a16="http://schemas.microsoft.com/office/drawing/2014/main" id="{608F6DFE-BD7D-5A8A-486E-B5A3934A30AC}"/>
              </a:ext>
            </a:extLst>
          </p:cNvPr>
          <p:cNvSpPr txBox="1"/>
          <p:nvPr/>
        </p:nvSpPr>
        <p:spPr>
          <a:xfrm>
            <a:off x="6140148" y="6061988"/>
            <a:ext cx="5439204" cy="261610"/>
          </a:xfrm>
          <a:prstGeom prst="rect">
            <a:avLst/>
          </a:prstGeom>
          <a:noFill/>
        </p:spPr>
        <p:txBody>
          <a:bodyPr wrap="square">
            <a:spAutoFit/>
          </a:bodyPr>
          <a:lstStyle/>
          <a:p>
            <a:pPr marL="0" indent="0" algn="ctr">
              <a:buNone/>
            </a:pPr>
            <a:r>
              <a:rPr lang="en-US" sz="1100" dirty="0">
                <a:solidFill>
                  <a:schemeClr val="tx1">
                    <a:lumMod val="75000"/>
                    <a:lumOff val="25000"/>
                  </a:schemeClr>
                </a:solidFill>
              </a:rPr>
              <a:t>Courtesy of Karim </a:t>
            </a:r>
            <a:r>
              <a:rPr lang="en-US" sz="1100" dirty="0" err="1">
                <a:solidFill>
                  <a:schemeClr val="tx1">
                    <a:lumMod val="75000"/>
                    <a:lumOff val="25000"/>
                  </a:schemeClr>
                </a:solidFill>
              </a:rPr>
              <a:t>Khakimov</a:t>
            </a:r>
            <a:endParaRPr lang="en-US" sz="1100" dirty="0">
              <a:solidFill>
                <a:schemeClr val="tx1">
                  <a:lumMod val="75000"/>
                  <a:lumOff val="25000"/>
                </a:schemeClr>
              </a:solidFill>
            </a:endParaRPr>
          </a:p>
        </p:txBody>
      </p:sp>
    </p:spTree>
    <p:extLst>
      <p:ext uri="{BB962C8B-B14F-4D97-AF65-F5344CB8AC3E}">
        <p14:creationId xmlns:p14="http://schemas.microsoft.com/office/powerpoint/2010/main" val="2222879715"/>
      </p:ext>
    </p:extLst>
  </p:cSld>
  <p:clrMapOvr>
    <a:masterClrMapping/>
  </p:clrMapOvr>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FEB7776-75A5-AE3C-51C6-3D6E875F263A}"/>
              </a:ext>
            </a:extLst>
          </p:cNvPr>
          <p:cNvSpPr>
            <a:spLocks noGrp="1"/>
          </p:cNvSpPr>
          <p:nvPr>
            <p:ph type="title"/>
          </p:nvPr>
        </p:nvSpPr>
        <p:spPr/>
        <p:txBody>
          <a:bodyPr/>
          <a:lstStyle/>
          <a:p>
            <a:r>
              <a:rPr lang="en-US" dirty="0"/>
              <a:t>What is an Interaction?</a:t>
            </a:r>
          </a:p>
        </p:txBody>
      </p:sp>
      <p:pic>
        <p:nvPicPr>
          <p:cNvPr id="3" name="Picture 2">
            <a:extLst>
              <a:ext uri="{FF2B5EF4-FFF2-40B4-BE49-F238E27FC236}">
                <a16:creationId xmlns:a16="http://schemas.microsoft.com/office/drawing/2014/main" id="{D75A3714-369A-8315-2AC4-3991C2DA3E8D}"/>
              </a:ext>
            </a:extLst>
          </p:cNvPr>
          <p:cNvPicPr>
            <a:picLocks noChangeAspect="1"/>
          </p:cNvPicPr>
          <p:nvPr/>
        </p:nvPicPr>
        <p:blipFill>
          <a:blip r:embed="rId4"/>
          <a:stretch>
            <a:fillRect/>
          </a:stretch>
        </p:blipFill>
        <p:spPr>
          <a:xfrm>
            <a:off x="612648" y="1695840"/>
            <a:ext cx="6764642" cy="4439296"/>
          </a:xfrm>
          <a:prstGeom prst="rect">
            <a:avLst/>
          </a:prstGeom>
        </p:spPr>
      </p:pic>
      <p:sp>
        <p:nvSpPr>
          <p:cNvPr id="6" name="TextBox 5">
            <a:extLst>
              <a:ext uri="{FF2B5EF4-FFF2-40B4-BE49-F238E27FC236}">
                <a16:creationId xmlns:a16="http://schemas.microsoft.com/office/drawing/2014/main" id="{B9A5CB24-7801-A51C-FF40-76541C9901F7}"/>
              </a:ext>
            </a:extLst>
          </p:cNvPr>
          <p:cNvSpPr txBox="1"/>
          <p:nvPr/>
        </p:nvSpPr>
        <p:spPr>
          <a:xfrm>
            <a:off x="7788149" y="2628781"/>
            <a:ext cx="3791203" cy="1292662"/>
          </a:xfrm>
          <a:prstGeom prst="rect">
            <a:avLst/>
          </a:prstGeom>
          <a:noFill/>
        </p:spPr>
        <p:txBody>
          <a:bodyPr wrap="square" rtlCol="0">
            <a:spAutoFit/>
          </a:bodyPr>
          <a:lstStyle/>
          <a:p>
            <a:r>
              <a:rPr lang="en-US" sz="2000" dirty="0"/>
              <a:t>An interaction occurs when an incoming particle collides with a nucleus in the crystal</a:t>
            </a:r>
          </a:p>
          <a:p>
            <a:endParaRPr lang="en-CA" dirty="0"/>
          </a:p>
        </p:txBody>
      </p:sp>
      <p:sp>
        <p:nvSpPr>
          <p:cNvPr id="7" name="Slide Number Placeholder 6">
            <a:extLst>
              <a:ext uri="{FF2B5EF4-FFF2-40B4-BE49-F238E27FC236}">
                <a16:creationId xmlns:a16="http://schemas.microsoft.com/office/drawing/2014/main" id="{592BFBFD-CFC3-23F0-157F-B7D347A6A1BB}"/>
              </a:ext>
            </a:extLst>
          </p:cNvPr>
          <p:cNvSpPr>
            <a:spLocks noGrp="1"/>
          </p:cNvSpPr>
          <p:nvPr>
            <p:ph type="sldNum" sz="quarter" idx="12"/>
          </p:nvPr>
        </p:nvSpPr>
        <p:spPr/>
        <p:txBody>
          <a:bodyPr/>
          <a:lstStyle/>
          <a:p>
            <a:fld id="{280823E5-E7FE-4192-89CD-61EF932D4AA2}" type="slidenum">
              <a:rPr lang="en-CA" smtClean="0"/>
              <a:t>30</a:t>
            </a:fld>
            <a:endParaRPr lang="en-CA"/>
          </a:p>
        </p:txBody>
      </p:sp>
    </p:spTree>
    <p:extLst>
      <p:ext uri="{BB962C8B-B14F-4D97-AF65-F5344CB8AC3E}">
        <p14:creationId xmlns:p14="http://schemas.microsoft.com/office/powerpoint/2010/main" val="1802457096"/>
      </p:ext>
    </p:extLst>
  </p:cSld>
  <p:clrMapOvr>
    <a:masterClrMapping/>
  </p:clrMapOvr>
  <p:extLst>
    <p:ext uri="{6950BFC3-D8DA-4A85-94F7-54DA5524770B}">
      <p188:commentRel xmlns:p188="http://schemas.microsoft.com/office/powerpoint/2018/8/main" r:id="rId3"/>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10CAD-75EF-8206-3BFB-8A26BF23EC53}"/>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8D6600F0-75CD-41C1-68DD-4CB78BCEF0C7}"/>
              </a:ext>
            </a:extLst>
          </p:cNvPr>
          <p:cNvSpPr>
            <a:spLocks noGrp="1"/>
          </p:cNvSpPr>
          <p:nvPr>
            <p:ph type="title"/>
          </p:nvPr>
        </p:nvSpPr>
        <p:spPr>
          <a:xfrm>
            <a:off x="838200" y="365125"/>
            <a:ext cx="5384800" cy="1325563"/>
          </a:xfrm>
        </p:spPr>
        <p:txBody>
          <a:bodyPr/>
          <a:lstStyle/>
          <a:p>
            <a:r>
              <a:rPr lang="en-US" dirty="0"/>
              <a:t>What Measurements are Made?</a:t>
            </a:r>
          </a:p>
        </p:txBody>
      </p:sp>
      <p:pic>
        <p:nvPicPr>
          <p:cNvPr id="7" name="Picture 6">
            <a:extLst>
              <a:ext uri="{FF2B5EF4-FFF2-40B4-BE49-F238E27FC236}">
                <a16:creationId xmlns:a16="http://schemas.microsoft.com/office/drawing/2014/main" id="{643CB442-3DAE-DE88-B3AD-B290C0929A48}"/>
              </a:ext>
            </a:extLst>
          </p:cNvPr>
          <p:cNvPicPr>
            <a:picLocks noChangeAspect="1"/>
          </p:cNvPicPr>
          <p:nvPr/>
        </p:nvPicPr>
        <p:blipFill>
          <a:blip r:embed="rId3"/>
          <a:stretch>
            <a:fillRect/>
          </a:stretch>
        </p:blipFill>
        <p:spPr>
          <a:xfrm>
            <a:off x="1273626" y="2161952"/>
            <a:ext cx="4486966" cy="3667429"/>
          </a:xfrm>
          <a:prstGeom prst="rect">
            <a:avLst/>
          </a:prstGeom>
          <a:ln>
            <a:solidFill>
              <a:schemeClr val="tx1"/>
            </a:solidFill>
          </a:ln>
        </p:spPr>
      </p:pic>
      <p:sp>
        <p:nvSpPr>
          <p:cNvPr id="10" name="Arrow: Up-Down 9">
            <a:extLst>
              <a:ext uri="{FF2B5EF4-FFF2-40B4-BE49-F238E27FC236}">
                <a16:creationId xmlns:a16="http://schemas.microsoft.com/office/drawing/2014/main" id="{EB59F2E5-D16B-A067-D99C-958B2702E80A}"/>
              </a:ext>
            </a:extLst>
          </p:cNvPr>
          <p:cNvSpPr/>
          <p:nvPr/>
        </p:nvSpPr>
        <p:spPr>
          <a:xfrm>
            <a:off x="1880178" y="2366776"/>
            <a:ext cx="169333" cy="2691342"/>
          </a:xfrm>
          <a:prstGeom prst="upDown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a:extLst>
              <a:ext uri="{FF2B5EF4-FFF2-40B4-BE49-F238E27FC236}">
                <a16:creationId xmlns:a16="http://schemas.microsoft.com/office/drawing/2014/main" id="{916A31DB-E4B5-C813-B6D8-496AE35EDF77}"/>
              </a:ext>
            </a:extLst>
          </p:cNvPr>
          <p:cNvSpPr txBox="1"/>
          <p:nvPr/>
        </p:nvSpPr>
        <p:spPr>
          <a:xfrm>
            <a:off x="76246" y="3164186"/>
            <a:ext cx="1344942" cy="369332"/>
          </a:xfrm>
          <a:prstGeom prst="rect">
            <a:avLst/>
          </a:prstGeom>
          <a:noFill/>
        </p:spPr>
        <p:txBody>
          <a:bodyPr wrap="square" rtlCol="0">
            <a:spAutoFit/>
          </a:bodyPr>
          <a:lstStyle/>
          <a:p>
            <a:r>
              <a:rPr lang="en-US" dirty="0"/>
              <a:t>Amplitude</a:t>
            </a:r>
            <a:endParaRPr lang="en-CA" dirty="0"/>
          </a:p>
        </p:txBody>
      </p:sp>
      <p:sp>
        <p:nvSpPr>
          <p:cNvPr id="13" name="Arrow: Up-Down 12">
            <a:extLst>
              <a:ext uri="{FF2B5EF4-FFF2-40B4-BE49-F238E27FC236}">
                <a16:creationId xmlns:a16="http://schemas.microsoft.com/office/drawing/2014/main" id="{FA7F74B1-3DB4-DE5F-54BC-1A474D961272}"/>
              </a:ext>
            </a:extLst>
          </p:cNvPr>
          <p:cNvSpPr/>
          <p:nvPr/>
        </p:nvSpPr>
        <p:spPr>
          <a:xfrm rot="5400000">
            <a:off x="1743980" y="4951624"/>
            <a:ext cx="169333" cy="814917"/>
          </a:xfrm>
          <a:prstGeom prst="upDown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a:extLst>
              <a:ext uri="{FF2B5EF4-FFF2-40B4-BE49-F238E27FC236}">
                <a16:creationId xmlns:a16="http://schemas.microsoft.com/office/drawing/2014/main" id="{36F43D3E-C306-115C-1AC6-B352B2E20EEB}"/>
              </a:ext>
            </a:extLst>
          </p:cNvPr>
          <p:cNvSpPr txBox="1"/>
          <p:nvPr/>
        </p:nvSpPr>
        <p:spPr>
          <a:xfrm>
            <a:off x="1421188" y="5475381"/>
            <a:ext cx="1344942" cy="369332"/>
          </a:xfrm>
          <a:prstGeom prst="rect">
            <a:avLst/>
          </a:prstGeom>
          <a:noFill/>
        </p:spPr>
        <p:txBody>
          <a:bodyPr wrap="square" rtlCol="0">
            <a:spAutoFit/>
          </a:bodyPr>
          <a:lstStyle/>
          <a:p>
            <a:r>
              <a:rPr lang="en-US" dirty="0"/>
              <a:t>Delay</a:t>
            </a:r>
            <a:endParaRPr lang="en-CA" dirty="0"/>
          </a:p>
        </p:txBody>
      </p:sp>
      <p:sp>
        <p:nvSpPr>
          <p:cNvPr id="19" name="TextBox 18">
            <a:extLst>
              <a:ext uri="{FF2B5EF4-FFF2-40B4-BE49-F238E27FC236}">
                <a16:creationId xmlns:a16="http://schemas.microsoft.com/office/drawing/2014/main" id="{8E2C269B-DBFF-F9F0-46D7-0D6DBEAD612C}"/>
              </a:ext>
            </a:extLst>
          </p:cNvPr>
          <p:cNvSpPr txBox="1"/>
          <p:nvPr/>
        </p:nvSpPr>
        <p:spPr>
          <a:xfrm>
            <a:off x="6521148" y="709460"/>
            <a:ext cx="3791203" cy="1754326"/>
          </a:xfrm>
          <a:prstGeom prst="rect">
            <a:avLst/>
          </a:prstGeom>
          <a:noFill/>
        </p:spPr>
        <p:txBody>
          <a:bodyPr wrap="square" rtlCol="0">
            <a:spAutoFit/>
          </a:bodyPr>
          <a:lstStyle/>
          <a:p>
            <a:r>
              <a:rPr lang="en-US" dirty="0"/>
              <a:t>Each sensor measures amplitude and delay, labelled as P*</a:t>
            </a:r>
            <a:r>
              <a:rPr lang="en-US" dirty="0" err="1"/>
              <a:t>Ofamps</a:t>
            </a:r>
            <a:r>
              <a:rPr lang="en-US" dirty="0"/>
              <a:t> for amplitudes and P*</a:t>
            </a:r>
            <a:r>
              <a:rPr lang="en-US" dirty="0" err="1"/>
              <a:t>Ofdelays</a:t>
            </a:r>
            <a:r>
              <a:rPr lang="en-US" dirty="0"/>
              <a:t> for delays </a:t>
            </a:r>
          </a:p>
          <a:p>
            <a:r>
              <a:rPr lang="en-US" dirty="0"/>
              <a:t>(*Ranging from AS1 to FS1 for side 1 and AS2 to FS2 for side 2)</a:t>
            </a:r>
          </a:p>
        </p:txBody>
      </p:sp>
      <p:pic>
        <p:nvPicPr>
          <p:cNvPr id="21" name="Content Placeholder 4">
            <a:extLst>
              <a:ext uri="{FF2B5EF4-FFF2-40B4-BE49-F238E27FC236}">
                <a16:creationId xmlns:a16="http://schemas.microsoft.com/office/drawing/2014/main" id="{0F7982EF-0784-83EA-805F-61C65AB211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4728" y="2603581"/>
            <a:ext cx="3006656" cy="2919926"/>
          </a:xfrm>
          <a:prstGeom prst="rect">
            <a:avLst/>
          </a:prstGeom>
        </p:spPr>
      </p:pic>
      <p:pic>
        <p:nvPicPr>
          <p:cNvPr id="23" name="Picture 22">
            <a:extLst>
              <a:ext uri="{FF2B5EF4-FFF2-40B4-BE49-F238E27FC236}">
                <a16:creationId xmlns:a16="http://schemas.microsoft.com/office/drawing/2014/main" id="{EE93C9B9-6E39-F8A6-8C36-8DEA0CFD73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01384" y="2603581"/>
            <a:ext cx="3006656" cy="2919926"/>
          </a:xfrm>
          <a:prstGeom prst="rect">
            <a:avLst/>
          </a:prstGeom>
        </p:spPr>
      </p:pic>
      <p:sp>
        <p:nvSpPr>
          <p:cNvPr id="36" name="TextBox 35">
            <a:extLst>
              <a:ext uri="{FF2B5EF4-FFF2-40B4-BE49-F238E27FC236}">
                <a16:creationId xmlns:a16="http://schemas.microsoft.com/office/drawing/2014/main" id="{AFBB7792-F643-ABA3-18CB-260D6769DFD0}"/>
              </a:ext>
            </a:extLst>
          </p:cNvPr>
          <p:cNvSpPr txBox="1"/>
          <p:nvPr/>
        </p:nvSpPr>
        <p:spPr>
          <a:xfrm>
            <a:off x="6568468" y="5523507"/>
            <a:ext cx="5439204" cy="430887"/>
          </a:xfrm>
          <a:prstGeom prst="rect">
            <a:avLst/>
          </a:prstGeom>
          <a:noFill/>
        </p:spPr>
        <p:txBody>
          <a:bodyPr wrap="square">
            <a:spAutoFit/>
          </a:bodyPr>
          <a:lstStyle/>
          <a:p>
            <a:pPr marL="0" indent="0">
              <a:buNone/>
            </a:pPr>
            <a:r>
              <a:rPr lang="en-US" sz="1100" dirty="0">
                <a:solidFill>
                  <a:schemeClr val="tx1">
                    <a:lumMod val="75000"/>
                    <a:lumOff val="25000"/>
                  </a:schemeClr>
                </a:solidFill>
              </a:rPr>
              <a:t>Cui, S. Optimizing Machine Learning Techniques for Dark Matter Detection: Enhancing Position Resolution in </a:t>
            </a:r>
            <a:r>
              <a:rPr lang="en-US" sz="1100" dirty="0" err="1">
                <a:solidFill>
                  <a:schemeClr val="tx1">
                    <a:lumMod val="75000"/>
                    <a:lumOff val="25000"/>
                  </a:schemeClr>
                </a:solidFill>
              </a:rPr>
              <a:t>SuperCDMS</a:t>
            </a:r>
            <a:r>
              <a:rPr lang="en-US" sz="1100" dirty="0">
                <a:solidFill>
                  <a:schemeClr val="tx1">
                    <a:lumMod val="75000"/>
                    <a:lumOff val="25000"/>
                  </a:schemeClr>
                </a:solidFill>
              </a:rPr>
              <a:t> Detectors. SLAC. </a:t>
            </a:r>
            <a:r>
              <a:rPr lang="en-US" sz="1100" dirty="0" err="1">
                <a:solidFill>
                  <a:schemeClr val="tx1">
                    <a:lumMod val="75000"/>
                    <a:lumOff val="25000"/>
                  </a:schemeClr>
                </a:solidFill>
              </a:rPr>
              <a:t>Conflu</a:t>
            </a:r>
            <a:endParaRPr lang="en-US" sz="1100" dirty="0">
              <a:solidFill>
                <a:schemeClr val="tx1">
                  <a:lumMod val="75000"/>
                  <a:lumOff val="25000"/>
                </a:schemeClr>
              </a:solidFill>
            </a:endParaRPr>
          </a:p>
        </p:txBody>
      </p:sp>
      <p:sp>
        <p:nvSpPr>
          <p:cNvPr id="37" name="Slide Number Placeholder 36">
            <a:extLst>
              <a:ext uri="{FF2B5EF4-FFF2-40B4-BE49-F238E27FC236}">
                <a16:creationId xmlns:a16="http://schemas.microsoft.com/office/drawing/2014/main" id="{27D637AE-8BEE-8540-B80D-90330514558F}"/>
              </a:ext>
            </a:extLst>
          </p:cNvPr>
          <p:cNvSpPr>
            <a:spLocks noGrp="1"/>
          </p:cNvSpPr>
          <p:nvPr>
            <p:ph type="sldNum" sz="quarter" idx="12"/>
          </p:nvPr>
        </p:nvSpPr>
        <p:spPr/>
        <p:txBody>
          <a:bodyPr/>
          <a:lstStyle/>
          <a:p>
            <a:fld id="{280823E5-E7FE-4192-89CD-61EF932D4AA2}" type="slidenum">
              <a:rPr lang="en-CA" smtClean="0"/>
              <a:t>31</a:t>
            </a:fld>
            <a:endParaRPr lang="en-CA"/>
          </a:p>
        </p:txBody>
      </p:sp>
    </p:spTree>
    <p:extLst>
      <p:ext uri="{BB962C8B-B14F-4D97-AF65-F5344CB8AC3E}">
        <p14:creationId xmlns:p14="http://schemas.microsoft.com/office/powerpoint/2010/main" val="15136927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04606-B1CE-6E51-8F03-C9F3D83D9FFE}"/>
              </a:ext>
            </a:extLst>
          </p:cNvPr>
          <p:cNvSpPr>
            <a:spLocks noGrp="1"/>
          </p:cNvSpPr>
          <p:nvPr>
            <p:ph type="title"/>
          </p:nvPr>
        </p:nvSpPr>
        <p:spPr/>
        <p:txBody>
          <a:bodyPr/>
          <a:lstStyle/>
          <a:p>
            <a:r>
              <a:rPr lang="en-US" dirty="0"/>
              <a:t>Splitting the Simulation Sample for Validation</a:t>
            </a:r>
            <a:endParaRPr lang="en-CA" dirty="0"/>
          </a:p>
        </p:txBody>
      </p:sp>
      <p:sp>
        <p:nvSpPr>
          <p:cNvPr id="3" name="Content Placeholder 2">
            <a:extLst>
              <a:ext uri="{FF2B5EF4-FFF2-40B4-BE49-F238E27FC236}">
                <a16:creationId xmlns:a16="http://schemas.microsoft.com/office/drawing/2014/main" id="{61870E95-D336-18A3-94C8-292CE52AA4A0}"/>
              </a:ext>
            </a:extLst>
          </p:cNvPr>
          <p:cNvSpPr>
            <a:spLocks noGrp="1"/>
          </p:cNvSpPr>
          <p:nvPr>
            <p:ph idx="1"/>
          </p:nvPr>
        </p:nvSpPr>
        <p:spPr>
          <a:xfrm>
            <a:off x="612647" y="1709862"/>
            <a:ext cx="4906410" cy="4513752"/>
          </a:xfrm>
        </p:spPr>
        <p:txBody>
          <a:bodyPr>
            <a:normAutofit/>
          </a:bodyPr>
          <a:lstStyle/>
          <a:p>
            <a:r>
              <a:rPr lang="en-US" sz="1800" dirty="0"/>
              <a:t>80% of the simulation sample is used to train the model</a:t>
            </a:r>
          </a:p>
          <a:p>
            <a:r>
              <a:rPr lang="en-US" sz="1800" dirty="0"/>
              <a:t>20% is used for validation</a:t>
            </a:r>
          </a:p>
          <a:p>
            <a:endParaRPr lang="en-US" sz="1800" dirty="0"/>
          </a:p>
          <a:p>
            <a:endParaRPr lang="en-CA" sz="1800" dirty="0"/>
          </a:p>
        </p:txBody>
      </p:sp>
      <p:sp>
        <p:nvSpPr>
          <p:cNvPr id="4" name="Rectangle 3">
            <a:extLst>
              <a:ext uri="{FF2B5EF4-FFF2-40B4-BE49-F238E27FC236}">
                <a16:creationId xmlns:a16="http://schemas.microsoft.com/office/drawing/2014/main" id="{385FAE85-1FF9-E223-2261-4C02B0E6FFB7}"/>
              </a:ext>
            </a:extLst>
          </p:cNvPr>
          <p:cNvSpPr/>
          <p:nvPr/>
        </p:nvSpPr>
        <p:spPr>
          <a:xfrm>
            <a:off x="936171" y="4093029"/>
            <a:ext cx="10395858" cy="1436914"/>
          </a:xfrm>
          <a:prstGeom prst="rect">
            <a:avLst/>
          </a:prstGeom>
          <a:solidFill>
            <a:schemeClr val="tx2">
              <a:lumMod val="10000"/>
              <a:lumOff val="90000"/>
            </a:schemeClr>
          </a:solidFill>
          <a:scene3d>
            <a:camera prst="orthographicFront"/>
            <a:lightRig rig="threePt" dir="t"/>
          </a:scene3d>
          <a:sp3d>
            <a:bevelT/>
          </a:sp3d>
        </p:spPr>
        <p:style>
          <a:lnRef idx="1">
            <a:schemeClr val="accent1"/>
          </a:lnRef>
          <a:fillRef idx="2">
            <a:schemeClr val="accent1"/>
          </a:fillRef>
          <a:effectRef idx="1">
            <a:schemeClr val="accent1"/>
          </a:effectRef>
          <a:fontRef idx="minor">
            <a:schemeClr val="dk1"/>
          </a:fontRef>
        </p:style>
        <p:txBody>
          <a:bodyPr rtlCol="0" anchor="ctr"/>
          <a:lstStyle/>
          <a:p>
            <a:pPr algn="ctr"/>
            <a:endParaRPr lang="en-CA" dirty="0">
              <a:ln w="0"/>
              <a:solidFill>
                <a:schemeClr val="tx1"/>
              </a:solidFill>
              <a:effectLst>
                <a:outerShdw blurRad="38100" dist="19050" dir="2700000" algn="tl" rotWithShape="0">
                  <a:schemeClr val="dk1">
                    <a:alpha val="40000"/>
                  </a:schemeClr>
                </a:outerShdw>
              </a:effectLst>
            </a:endParaRPr>
          </a:p>
        </p:txBody>
      </p:sp>
      <p:sp>
        <p:nvSpPr>
          <p:cNvPr id="15" name="Rectangle 14">
            <a:extLst>
              <a:ext uri="{FF2B5EF4-FFF2-40B4-BE49-F238E27FC236}">
                <a16:creationId xmlns:a16="http://schemas.microsoft.com/office/drawing/2014/main" id="{7AE70646-10B8-29B3-1F5C-EC5447C385A3}"/>
              </a:ext>
            </a:extLst>
          </p:cNvPr>
          <p:cNvSpPr/>
          <p:nvPr/>
        </p:nvSpPr>
        <p:spPr>
          <a:xfrm>
            <a:off x="9296400" y="4093029"/>
            <a:ext cx="2035624" cy="1436914"/>
          </a:xfrm>
          <a:prstGeom prst="rect">
            <a:avLst/>
          </a:prstGeom>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rtlCol="0" anchor="ctr"/>
          <a:lstStyle/>
          <a:p>
            <a:pPr algn="ctr"/>
            <a:endParaRPr lang="en-CA"/>
          </a:p>
        </p:txBody>
      </p:sp>
      <p:cxnSp>
        <p:nvCxnSpPr>
          <p:cNvPr id="6" name="Straight Connector 5">
            <a:extLst>
              <a:ext uri="{FF2B5EF4-FFF2-40B4-BE49-F238E27FC236}">
                <a16:creationId xmlns:a16="http://schemas.microsoft.com/office/drawing/2014/main" id="{C2684607-3975-AFFF-64CB-D040B76EEA1C}"/>
              </a:ext>
            </a:extLst>
          </p:cNvPr>
          <p:cNvCxnSpPr/>
          <p:nvPr/>
        </p:nvCxnSpPr>
        <p:spPr>
          <a:xfrm>
            <a:off x="9296400" y="3722914"/>
            <a:ext cx="0" cy="2188028"/>
          </a:xfrm>
          <a:prstGeom prst="line">
            <a:avLst/>
          </a:prstGeom>
        </p:spPr>
        <p:style>
          <a:lnRef idx="3">
            <a:schemeClr val="dk1"/>
          </a:lnRef>
          <a:fillRef idx="0">
            <a:schemeClr val="dk1"/>
          </a:fillRef>
          <a:effectRef idx="2">
            <a:schemeClr val="dk1"/>
          </a:effectRef>
          <a:fontRef idx="minor">
            <a:schemeClr val="tx1"/>
          </a:fontRef>
        </p:style>
      </p:cxnSp>
      <p:sp>
        <p:nvSpPr>
          <p:cNvPr id="7" name="TextBox 6">
            <a:extLst>
              <a:ext uri="{FF2B5EF4-FFF2-40B4-BE49-F238E27FC236}">
                <a16:creationId xmlns:a16="http://schemas.microsoft.com/office/drawing/2014/main" id="{3A11AA2F-54A8-46FF-B1F4-B719CF6F51F6}"/>
              </a:ext>
            </a:extLst>
          </p:cNvPr>
          <p:cNvSpPr txBox="1"/>
          <p:nvPr/>
        </p:nvSpPr>
        <p:spPr>
          <a:xfrm>
            <a:off x="10003072" y="2666577"/>
            <a:ext cx="622286" cy="369332"/>
          </a:xfrm>
          <a:prstGeom prst="rect">
            <a:avLst/>
          </a:prstGeom>
          <a:noFill/>
        </p:spPr>
        <p:txBody>
          <a:bodyPr wrap="none" rtlCol="0">
            <a:spAutoFit/>
          </a:bodyPr>
          <a:lstStyle/>
          <a:p>
            <a:r>
              <a:rPr lang="en-US" dirty="0"/>
              <a:t>20%</a:t>
            </a:r>
            <a:endParaRPr lang="en-CA" dirty="0"/>
          </a:p>
        </p:txBody>
      </p:sp>
      <p:sp>
        <p:nvSpPr>
          <p:cNvPr id="8" name="TextBox 7">
            <a:extLst>
              <a:ext uri="{FF2B5EF4-FFF2-40B4-BE49-F238E27FC236}">
                <a16:creationId xmlns:a16="http://schemas.microsoft.com/office/drawing/2014/main" id="{6A05F3CB-F7CA-407C-A902-58DC899A005A}"/>
              </a:ext>
            </a:extLst>
          </p:cNvPr>
          <p:cNvSpPr txBox="1"/>
          <p:nvPr/>
        </p:nvSpPr>
        <p:spPr>
          <a:xfrm>
            <a:off x="4636067" y="2666577"/>
            <a:ext cx="622286" cy="369332"/>
          </a:xfrm>
          <a:prstGeom prst="rect">
            <a:avLst/>
          </a:prstGeom>
          <a:noFill/>
        </p:spPr>
        <p:txBody>
          <a:bodyPr wrap="square" rtlCol="0">
            <a:spAutoFit/>
          </a:bodyPr>
          <a:lstStyle/>
          <a:p>
            <a:r>
              <a:rPr lang="en-US" dirty="0"/>
              <a:t>80%</a:t>
            </a:r>
            <a:endParaRPr lang="en-CA" dirty="0"/>
          </a:p>
        </p:txBody>
      </p:sp>
      <p:sp>
        <p:nvSpPr>
          <p:cNvPr id="9" name="Left Brace 8">
            <a:extLst>
              <a:ext uri="{FF2B5EF4-FFF2-40B4-BE49-F238E27FC236}">
                <a16:creationId xmlns:a16="http://schemas.microsoft.com/office/drawing/2014/main" id="{A17E32CC-6D3F-3B1B-4501-5ADE0EE22685}"/>
              </a:ext>
            </a:extLst>
          </p:cNvPr>
          <p:cNvSpPr/>
          <p:nvPr/>
        </p:nvSpPr>
        <p:spPr>
          <a:xfrm rot="5400000">
            <a:off x="9930493" y="2820981"/>
            <a:ext cx="767442" cy="1338943"/>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CA"/>
          </a:p>
        </p:txBody>
      </p:sp>
      <p:sp>
        <p:nvSpPr>
          <p:cNvPr id="11" name="Left Brace 10">
            <a:extLst>
              <a:ext uri="{FF2B5EF4-FFF2-40B4-BE49-F238E27FC236}">
                <a16:creationId xmlns:a16="http://schemas.microsoft.com/office/drawing/2014/main" id="{5B47A334-5CC9-DDAE-9B04-CF91D1BE5DF6}"/>
              </a:ext>
            </a:extLst>
          </p:cNvPr>
          <p:cNvSpPr/>
          <p:nvPr/>
        </p:nvSpPr>
        <p:spPr>
          <a:xfrm rot="5400000">
            <a:off x="4563488" y="-25625"/>
            <a:ext cx="767442" cy="7002413"/>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CA"/>
          </a:p>
        </p:txBody>
      </p:sp>
      <p:sp>
        <p:nvSpPr>
          <p:cNvPr id="5" name="TextBox 4">
            <a:extLst>
              <a:ext uri="{FF2B5EF4-FFF2-40B4-BE49-F238E27FC236}">
                <a16:creationId xmlns:a16="http://schemas.microsoft.com/office/drawing/2014/main" id="{D60DE7E6-DF66-D66A-A9AD-8129D8C09D93}"/>
              </a:ext>
            </a:extLst>
          </p:cNvPr>
          <p:cNvSpPr txBox="1"/>
          <p:nvPr/>
        </p:nvSpPr>
        <p:spPr>
          <a:xfrm>
            <a:off x="9644743" y="4626820"/>
            <a:ext cx="1338943" cy="369332"/>
          </a:xfrm>
          <a:prstGeom prst="rect">
            <a:avLst/>
          </a:prstGeom>
          <a:noFill/>
        </p:spPr>
        <p:txBody>
          <a:bodyPr wrap="square" rtlCol="0">
            <a:spAutoFit/>
          </a:bodyPr>
          <a:lstStyle/>
          <a:p>
            <a:pPr algn="ctr"/>
            <a:r>
              <a:rPr lang="en-US" dirty="0"/>
              <a:t>Validation</a:t>
            </a:r>
            <a:endParaRPr lang="en-CA" dirty="0"/>
          </a:p>
        </p:txBody>
      </p:sp>
      <p:sp>
        <p:nvSpPr>
          <p:cNvPr id="12" name="TextBox 11">
            <a:extLst>
              <a:ext uri="{FF2B5EF4-FFF2-40B4-BE49-F238E27FC236}">
                <a16:creationId xmlns:a16="http://schemas.microsoft.com/office/drawing/2014/main" id="{F0B3B3AD-6746-CC97-9D52-392C9C868B5D}"/>
              </a:ext>
            </a:extLst>
          </p:cNvPr>
          <p:cNvSpPr txBox="1"/>
          <p:nvPr/>
        </p:nvSpPr>
        <p:spPr>
          <a:xfrm>
            <a:off x="4410254" y="4626819"/>
            <a:ext cx="1073909" cy="369333"/>
          </a:xfrm>
          <a:prstGeom prst="rect">
            <a:avLst/>
          </a:prstGeom>
          <a:noFill/>
        </p:spPr>
        <p:txBody>
          <a:bodyPr wrap="square" rtlCol="0">
            <a:spAutoFit/>
          </a:bodyPr>
          <a:lstStyle/>
          <a:p>
            <a:pPr algn="ctr"/>
            <a:r>
              <a:rPr lang="en-US" dirty="0"/>
              <a:t>Training</a:t>
            </a:r>
            <a:endParaRPr lang="en-CA" dirty="0"/>
          </a:p>
        </p:txBody>
      </p:sp>
      <p:sp>
        <p:nvSpPr>
          <p:cNvPr id="16" name="Slide Number Placeholder 15">
            <a:extLst>
              <a:ext uri="{FF2B5EF4-FFF2-40B4-BE49-F238E27FC236}">
                <a16:creationId xmlns:a16="http://schemas.microsoft.com/office/drawing/2014/main" id="{6849111C-C0C8-00C1-C989-100EBEF9FD44}"/>
              </a:ext>
            </a:extLst>
          </p:cNvPr>
          <p:cNvSpPr>
            <a:spLocks noGrp="1"/>
          </p:cNvSpPr>
          <p:nvPr>
            <p:ph type="sldNum" sz="quarter" idx="12"/>
          </p:nvPr>
        </p:nvSpPr>
        <p:spPr/>
        <p:txBody>
          <a:bodyPr/>
          <a:lstStyle/>
          <a:p>
            <a:fld id="{280823E5-E7FE-4192-89CD-61EF932D4AA2}" type="slidenum">
              <a:rPr lang="en-CA" smtClean="0"/>
              <a:t>32</a:t>
            </a:fld>
            <a:endParaRPr lang="en-CA"/>
          </a:p>
        </p:txBody>
      </p:sp>
    </p:spTree>
    <p:extLst>
      <p:ext uri="{BB962C8B-B14F-4D97-AF65-F5344CB8AC3E}">
        <p14:creationId xmlns:p14="http://schemas.microsoft.com/office/powerpoint/2010/main" val="29813118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5C18E-FE1A-8708-9EB4-5944B8B9EB2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AED9FCD-EF5D-8CEF-CCE5-516B4E0AE5C4}"/>
              </a:ext>
            </a:extLst>
          </p:cNvPr>
          <p:cNvSpPr>
            <a:spLocks noGrp="1"/>
          </p:cNvSpPr>
          <p:nvPr>
            <p:ph type="title"/>
          </p:nvPr>
        </p:nvSpPr>
        <p:spPr>
          <a:xfrm>
            <a:off x="713224" y="445025"/>
            <a:ext cx="10863079" cy="572700"/>
          </a:xfrm>
        </p:spPr>
        <p:txBody>
          <a:bodyPr wrap="square" anchor="ctr">
            <a:normAutofit/>
          </a:bodyPr>
          <a:lstStyle/>
          <a:p>
            <a:pPr>
              <a:lnSpc>
                <a:spcPct val="90000"/>
              </a:lnSpc>
            </a:pPr>
            <a:r>
              <a:rPr lang="en-US" sz="2700" dirty="0"/>
              <a:t>Radial Validation-How Well Does the Model Work? </a:t>
            </a:r>
          </a:p>
        </p:txBody>
      </p:sp>
      <p:pic>
        <p:nvPicPr>
          <p:cNvPr id="8" name="Picture 7">
            <a:extLst>
              <a:ext uri="{FF2B5EF4-FFF2-40B4-BE49-F238E27FC236}">
                <a16:creationId xmlns:a16="http://schemas.microsoft.com/office/drawing/2014/main" id="{319CF15B-7D29-827D-FF07-3F3D06EFEA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5496" y="1169182"/>
            <a:ext cx="4971600" cy="4519636"/>
          </a:xfrm>
          <a:prstGeom prst="rect">
            <a:avLst/>
          </a:prstGeom>
        </p:spPr>
      </p:pic>
      <p:sp>
        <p:nvSpPr>
          <p:cNvPr id="17" name="Oval 16">
            <a:extLst>
              <a:ext uri="{FF2B5EF4-FFF2-40B4-BE49-F238E27FC236}">
                <a16:creationId xmlns:a16="http://schemas.microsoft.com/office/drawing/2014/main" id="{89DA5AA1-A3BD-4FAA-A40A-90A4EA83056A}"/>
              </a:ext>
            </a:extLst>
          </p:cNvPr>
          <p:cNvSpPr/>
          <p:nvPr/>
        </p:nvSpPr>
        <p:spPr>
          <a:xfrm>
            <a:off x="9225384" y="2159000"/>
            <a:ext cx="1773316" cy="1773316"/>
          </a:xfrm>
          <a:prstGeom prst="ellipse">
            <a:avLst/>
          </a:prstGeom>
          <a:solidFill>
            <a:srgbClr val="E71224">
              <a:alpha val="5000"/>
            </a:srgbClr>
          </a:solidFill>
          <a:ln w="126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
        <p:nvSpPr>
          <p:cNvPr id="20" name="Slide Number Placeholder 19">
            <a:extLst>
              <a:ext uri="{FF2B5EF4-FFF2-40B4-BE49-F238E27FC236}">
                <a16:creationId xmlns:a16="http://schemas.microsoft.com/office/drawing/2014/main" id="{D54DCCB3-07B2-6AE6-9609-09C055D2B22B}"/>
              </a:ext>
            </a:extLst>
          </p:cNvPr>
          <p:cNvSpPr>
            <a:spLocks noGrp="1"/>
          </p:cNvSpPr>
          <p:nvPr>
            <p:ph type="sldNum" sz="quarter" idx="12"/>
          </p:nvPr>
        </p:nvSpPr>
        <p:spPr/>
        <p:txBody>
          <a:bodyPr/>
          <a:lstStyle/>
          <a:p>
            <a:fld id="{280823E5-E7FE-4192-89CD-61EF932D4AA2}" type="slidenum">
              <a:rPr lang="en-CA" smtClean="0"/>
              <a:t>33</a:t>
            </a:fld>
            <a:endParaRPr lang="en-CA"/>
          </a:p>
        </p:txBody>
      </p:sp>
      <p:sp>
        <p:nvSpPr>
          <p:cNvPr id="24" name="TextBox 23">
            <a:extLst>
              <a:ext uri="{FF2B5EF4-FFF2-40B4-BE49-F238E27FC236}">
                <a16:creationId xmlns:a16="http://schemas.microsoft.com/office/drawing/2014/main" id="{7427CF25-B58F-AD0B-5B1D-86722E461253}"/>
              </a:ext>
            </a:extLst>
          </p:cNvPr>
          <p:cNvSpPr txBox="1"/>
          <p:nvPr/>
        </p:nvSpPr>
        <p:spPr>
          <a:xfrm>
            <a:off x="7127748" y="4309000"/>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pic>
        <p:nvPicPr>
          <p:cNvPr id="5" name="Picture 4">
            <a:extLst>
              <a:ext uri="{FF2B5EF4-FFF2-40B4-BE49-F238E27FC236}">
                <a16:creationId xmlns:a16="http://schemas.microsoft.com/office/drawing/2014/main" id="{3AA78F7B-2F39-E77F-AA64-D901469544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904" y="1305382"/>
            <a:ext cx="4971600" cy="4519636"/>
          </a:xfrm>
          <a:prstGeom prst="rect">
            <a:avLst/>
          </a:prstGeom>
        </p:spPr>
      </p:pic>
      <p:sp>
        <p:nvSpPr>
          <p:cNvPr id="7" name="Arrow: Up 6">
            <a:extLst>
              <a:ext uri="{FF2B5EF4-FFF2-40B4-BE49-F238E27FC236}">
                <a16:creationId xmlns:a16="http://schemas.microsoft.com/office/drawing/2014/main" id="{E5F4E7CD-B051-E555-62C1-3662ADBAF9CD}"/>
              </a:ext>
            </a:extLst>
          </p:cNvPr>
          <p:cNvSpPr/>
          <p:nvPr/>
        </p:nvSpPr>
        <p:spPr>
          <a:xfrm rot="18813902">
            <a:off x="3739388" y="3243896"/>
            <a:ext cx="1232033" cy="1104499"/>
          </a:xfrm>
          <a:prstGeom prst="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CA"/>
          </a:p>
        </p:txBody>
      </p:sp>
      <p:sp>
        <p:nvSpPr>
          <p:cNvPr id="9" name="Arrow: Up 8">
            <a:extLst>
              <a:ext uri="{FF2B5EF4-FFF2-40B4-BE49-F238E27FC236}">
                <a16:creationId xmlns:a16="http://schemas.microsoft.com/office/drawing/2014/main" id="{2A3F6CA6-A90D-B261-CF6D-40C6204289A4}"/>
              </a:ext>
            </a:extLst>
          </p:cNvPr>
          <p:cNvSpPr/>
          <p:nvPr/>
        </p:nvSpPr>
        <p:spPr>
          <a:xfrm rot="8129300">
            <a:off x="2627847" y="2187275"/>
            <a:ext cx="1232033" cy="1104499"/>
          </a:xfrm>
          <a:prstGeom prst="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CA"/>
          </a:p>
        </p:txBody>
      </p:sp>
      <p:sp>
        <p:nvSpPr>
          <p:cNvPr id="11" name="Oval 10">
            <a:extLst>
              <a:ext uri="{FF2B5EF4-FFF2-40B4-BE49-F238E27FC236}">
                <a16:creationId xmlns:a16="http://schemas.microsoft.com/office/drawing/2014/main" id="{909F417A-DE3A-F51B-9D82-83EDB0FA9E83}"/>
              </a:ext>
            </a:extLst>
          </p:cNvPr>
          <p:cNvSpPr/>
          <p:nvPr/>
        </p:nvSpPr>
        <p:spPr>
          <a:xfrm>
            <a:off x="4701281" y="1224157"/>
            <a:ext cx="1280160" cy="1280160"/>
          </a:xfrm>
          <a:prstGeom prst="ellipse">
            <a:avLst/>
          </a:prstGeom>
          <a:solidFill>
            <a:srgbClr val="E71224">
              <a:alpha val="5000"/>
            </a:srgbClr>
          </a:solidFill>
          <a:ln w="126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
        <p:nvSpPr>
          <p:cNvPr id="15" name="TextBox 14">
            <a:extLst>
              <a:ext uri="{FF2B5EF4-FFF2-40B4-BE49-F238E27FC236}">
                <a16:creationId xmlns:a16="http://schemas.microsoft.com/office/drawing/2014/main" id="{DB58B61D-BD7C-10A4-5B13-6C7025DEA40F}"/>
              </a:ext>
            </a:extLst>
          </p:cNvPr>
          <p:cNvSpPr txBox="1"/>
          <p:nvPr/>
        </p:nvSpPr>
        <p:spPr>
          <a:xfrm>
            <a:off x="2733301" y="4623106"/>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spTree>
    <p:extLst>
      <p:ext uri="{BB962C8B-B14F-4D97-AF65-F5344CB8AC3E}">
        <p14:creationId xmlns:p14="http://schemas.microsoft.com/office/powerpoint/2010/main" val="211361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7" grpId="0" animBg="1"/>
      <p:bldP spid="9"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AAC79-A7F3-B656-0516-B3BAA8FFDD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E767E4-2378-2368-6D70-38B4719690DE}"/>
              </a:ext>
            </a:extLst>
          </p:cNvPr>
          <p:cNvSpPr>
            <a:spLocks noGrp="1"/>
          </p:cNvSpPr>
          <p:nvPr>
            <p:ph type="title"/>
          </p:nvPr>
        </p:nvSpPr>
        <p:spPr>
          <a:xfrm>
            <a:off x="614172" y="514649"/>
            <a:ext cx="10963655" cy="972373"/>
          </a:xfrm>
        </p:spPr>
        <p:txBody>
          <a:bodyPr/>
          <a:lstStyle/>
          <a:p>
            <a:r>
              <a:rPr lang="en-US" dirty="0"/>
              <a:t>Problems With Energy</a:t>
            </a:r>
            <a:endParaRPr lang="en-CA" dirty="0"/>
          </a:p>
        </p:txBody>
      </p:sp>
      <p:pic>
        <p:nvPicPr>
          <p:cNvPr id="13" name="Picture 12">
            <a:extLst>
              <a:ext uri="{FF2B5EF4-FFF2-40B4-BE49-F238E27FC236}">
                <a16:creationId xmlns:a16="http://schemas.microsoft.com/office/drawing/2014/main" id="{409AD233-70F3-24AB-5B01-82B1E7851F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4323" y="1358485"/>
            <a:ext cx="5483352" cy="4984866"/>
          </a:xfrm>
          <a:prstGeom prst="rect">
            <a:avLst/>
          </a:prstGeom>
        </p:spPr>
      </p:pic>
      <p:sp>
        <p:nvSpPr>
          <p:cNvPr id="18" name="Slide Number Placeholder 17">
            <a:extLst>
              <a:ext uri="{FF2B5EF4-FFF2-40B4-BE49-F238E27FC236}">
                <a16:creationId xmlns:a16="http://schemas.microsoft.com/office/drawing/2014/main" id="{20A81B3B-B5F7-5381-6B39-21B8141F5807}"/>
              </a:ext>
            </a:extLst>
          </p:cNvPr>
          <p:cNvSpPr>
            <a:spLocks noGrp="1"/>
          </p:cNvSpPr>
          <p:nvPr>
            <p:ph type="sldNum" sz="quarter" idx="12"/>
          </p:nvPr>
        </p:nvSpPr>
        <p:spPr/>
        <p:txBody>
          <a:bodyPr/>
          <a:lstStyle/>
          <a:p>
            <a:fld id="{280823E5-E7FE-4192-89CD-61EF932D4AA2}" type="slidenum">
              <a:rPr lang="en-CA" smtClean="0"/>
              <a:t>34</a:t>
            </a:fld>
            <a:endParaRPr lang="en-CA"/>
          </a:p>
        </p:txBody>
      </p:sp>
      <p:sp>
        <p:nvSpPr>
          <p:cNvPr id="20" name="TextBox 19">
            <a:extLst>
              <a:ext uri="{FF2B5EF4-FFF2-40B4-BE49-F238E27FC236}">
                <a16:creationId xmlns:a16="http://schemas.microsoft.com/office/drawing/2014/main" id="{E82B7BB6-3639-2E01-7EAE-F2D440AEE7BD}"/>
              </a:ext>
            </a:extLst>
          </p:cNvPr>
          <p:cNvSpPr txBox="1"/>
          <p:nvPr/>
        </p:nvSpPr>
        <p:spPr>
          <a:xfrm>
            <a:off x="3711448" y="2574883"/>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spTree>
    <p:extLst>
      <p:ext uri="{BB962C8B-B14F-4D97-AF65-F5344CB8AC3E}">
        <p14:creationId xmlns:p14="http://schemas.microsoft.com/office/powerpoint/2010/main" val="4287535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D3C7B-1BE9-99CE-AC32-05F999472F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18F5B7-B59B-805F-E3D7-16D5E584E53B}"/>
              </a:ext>
            </a:extLst>
          </p:cNvPr>
          <p:cNvSpPr>
            <a:spLocks noGrp="1"/>
          </p:cNvSpPr>
          <p:nvPr>
            <p:ph type="title"/>
          </p:nvPr>
        </p:nvSpPr>
        <p:spPr>
          <a:xfrm>
            <a:off x="614172" y="514649"/>
            <a:ext cx="10963655" cy="972373"/>
          </a:xfrm>
        </p:spPr>
        <p:txBody>
          <a:bodyPr/>
          <a:lstStyle/>
          <a:p>
            <a:r>
              <a:rPr lang="en-US" dirty="0"/>
              <a:t>Problems With Energy</a:t>
            </a:r>
            <a:endParaRPr lang="en-CA" dirty="0"/>
          </a:p>
        </p:txBody>
      </p:sp>
      <p:pic>
        <p:nvPicPr>
          <p:cNvPr id="15" name="Picture 14">
            <a:extLst>
              <a:ext uri="{FF2B5EF4-FFF2-40B4-BE49-F238E27FC236}">
                <a16:creationId xmlns:a16="http://schemas.microsoft.com/office/drawing/2014/main" id="{93D18A4F-A542-D11D-ABE8-D801EBF427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172" y="2012179"/>
            <a:ext cx="4751042" cy="4319129"/>
          </a:xfrm>
          <a:prstGeom prst="rect">
            <a:avLst/>
          </a:prstGeom>
        </p:spPr>
      </p:pic>
      <p:pic>
        <p:nvPicPr>
          <p:cNvPr id="17" name="Picture 16">
            <a:extLst>
              <a:ext uri="{FF2B5EF4-FFF2-40B4-BE49-F238E27FC236}">
                <a16:creationId xmlns:a16="http://schemas.microsoft.com/office/drawing/2014/main" id="{9F7758D0-EF23-7824-DC5A-327854BDA2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5214" y="2012179"/>
            <a:ext cx="4751041" cy="4319128"/>
          </a:xfrm>
          <a:prstGeom prst="rect">
            <a:avLst/>
          </a:prstGeom>
        </p:spPr>
      </p:pic>
      <p:sp>
        <p:nvSpPr>
          <p:cNvPr id="3" name="Slide Number Placeholder 2">
            <a:extLst>
              <a:ext uri="{FF2B5EF4-FFF2-40B4-BE49-F238E27FC236}">
                <a16:creationId xmlns:a16="http://schemas.microsoft.com/office/drawing/2014/main" id="{403DA59A-A642-4B1C-3489-030BE9B66BB5}"/>
              </a:ext>
            </a:extLst>
          </p:cNvPr>
          <p:cNvSpPr>
            <a:spLocks noGrp="1"/>
          </p:cNvSpPr>
          <p:nvPr>
            <p:ph type="sldNum" sz="quarter" idx="12"/>
          </p:nvPr>
        </p:nvSpPr>
        <p:spPr/>
        <p:txBody>
          <a:bodyPr/>
          <a:lstStyle/>
          <a:p>
            <a:fld id="{280823E5-E7FE-4192-89CD-61EF932D4AA2}" type="slidenum">
              <a:rPr lang="en-CA" smtClean="0"/>
              <a:t>35</a:t>
            </a:fld>
            <a:endParaRPr lang="en-CA"/>
          </a:p>
        </p:txBody>
      </p:sp>
      <p:sp>
        <p:nvSpPr>
          <p:cNvPr id="5" name="TextBox 4">
            <a:extLst>
              <a:ext uri="{FF2B5EF4-FFF2-40B4-BE49-F238E27FC236}">
                <a16:creationId xmlns:a16="http://schemas.microsoft.com/office/drawing/2014/main" id="{4B6D82FF-9974-2475-DCE3-24BAD733D6F2}"/>
              </a:ext>
            </a:extLst>
          </p:cNvPr>
          <p:cNvSpPr txBox="1"/>
          <p:nvPr/>
        </p:nvSpPr>
        <p:spPr>
          <a:xfrm>
            <a:off x="2399511" y="4289383"/>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sp>
        <p:nvSpPr>
          <p:cNvPr id="8" name="TextBox 7">
            <a:extLst>
              <a:ext uri="{FF2B5EF4-FFF2-40B4-BE49-F238E27FC236}">
                <a16:creationId xmlns:a16="http://schemas.microsoft.com/office/drawing/2014/main" id="{FB80B8E9-1008-F24C-459C-B31BC0892A09}"/>
              </a:ext>
            </a:extLst>
          </p:cNvPr>
          <p:cNvSpPr txBox="1"/>
          <p:nvPr/>
        </p:nvSpPr>
        <p:spPr>
          <a:xfrm>
            <a:off x="7127748" y="4017854"/>
            <a:ext cx="2965703" cy="307777"/>
          </a:xfrm>
          <a:prstGeom prst="rect">
            <a:avLst/>
          </a:prstGeom>
          <a:noFill/>
        </p:spPr>
        <p:txBody>
          <a:bodyPr wrap="square" rtlCol="0">
            <a:spAutoFit/>
          </a:bodyPr>
          <a:lstStyle/>
          <a:p>
            <a:pPr algn="ctr"/>
            <a:r>
              <a:rPr lang="en-US" sz="1400" dirty="0" err="1">
                <a:solidFill>
                  <a:srgbClr val="FF0000"/>
                </a:solidFill>
              </a:rPr>
              <a:t>SuperCDMS</a:t>
            </a:r>
            <a:r>
              <a:rPr lang="en-US" sz="1400" dirty="0">
                <a:solidFill>
                  <a:srgbClr val="FF0000"/>
                </a:solidFill>
              </a:rPr>
              <a:t> Work in Progress</a:t>
            </a:r>
            <a:endParaRPr lang="en-CA" sz="1400" dirty="0">
              <a:solidFill>
                <a:srgbClr val="FF0000"/>
              </a:solidFill>
            </a:endParaRPr>
          </a:p>
        </p:txBody>
      </p:sp>
    </p:spTree>
    <p:extLst>
      <p:ext uri="{BB962C8B-B14F-4D97-AF65-F5344CB8AC3E}">
        <p14:creationId xmlns:p14="http://schemas.microsoft.com/office/powerpoint/2010/main" val="1428895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94DAC-B597-CE0B-54BF-2F87B7F19FF8}"/>
              </a:ext>
            </a:extLst>
          </p:cNvPr>
          <p:cNvSpPr>
            <a:spLocks noGrp="1"/>
          </p:cNvSpPr>
          <p:nvPr>
            <p:ph type="title"/>
          </p:nvPr>
        </p:nvSpPr>
        <p:spPr/>
        <p:txBody>
          <a:bodyPr/>
          <a:lstStyle/>
          <a:p>
            <a:r>
              <a:rPr lang="en-US" dirty="0"/>
              <a:t>Simulation</a:t>
            </a:r>
            <a:endParaRPr lang="en-CA" dirty="0"/>
          </a:p>
        </p:txBody>
      </p:sp>
      <p:sp>
        <p:nvSpPr>
          <p:cNvPr id="6" name="Hexagon 5">
            <a:extLst>
              <a:ext uri="{FF2B5EF4-FFF2-40B4-BE49-F238E27FC236}">
                <a16:creationId xmlns:a16="http://schemas.microsoft.com/office/drawing/2014/main" id="{9E778F9A-3D4E-901E-3452-0A8E03FE328A}"/>
              </a:ext>
            </a:extLst>
          </p:cNvPr>
          <p:cNvSpPr/>
          <p:nvPr/>
        </p:nvSpPr>
        <p:spPr>
          <a:xfrm rot="19408239">
            <a:off x="11109246" y="-2316950"/>
            <a:ext cx="4398894" cy="3762908"/>
          </a:xfrm>
          <a:prstGeom prst="hexagon">
            <a:avLst/>
          </a:prstGeom>
          <a:no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8" name="Hexagon 7">
            <a:extLst>
              <a:ext uri="{FF2B5EF4-FFF2-40B4-BE49-F238E27FC236}">
                <a16:creationId xmlns:a16="http://schemas.microsoft.com/office/drawing/2014/main" id="{8C91E761-58C2-6D60-4B48-1CF698B31BAE}"/>
              </a:ext>
            </a:extLst>
          </p:cNvPr>
          <p:cNvSpPr/>
          <p:nvPr/>
        </p:nvSpPr>
        <p:spPr>
          <a:xfrm rot="19408239">
            <a:off x="10829846" y="454077"/>
            <a:ext cx="4398894" cy="3762908"/>
          </a:xfrm>
          <a:prstGeom prst="hexagon">
            <a:avLst/>
          </a:prstGeom>
          <a:no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10" name="Hexagon 9">
            <a:extLst>
              <a:ext uri="{FF2B5EF4-FFF2-40B4-BE49-F238E27FC236}">
                <a16:creationId xmlns:a16="http://schemas.microsoft.com/office/drawing/2014/main" id="{5B47424E-1D95-C691-4AB5-496BB32D1987}"/>
              </a:ext>
            </a:extLst>
          </p:cNvPr>
          <p:cNvSpPr/>
          <p:nvPr/>
        </p:nvSpPr>
        <p:spPr>
          <a:xfrm rot="19408239">
            <a:off x="9154352" y="-1273487"/>
            <a:ext cx="4398894" cy="3762908"/>
          </a:xfrm>
          <a:prstGeom prst="hexagon">
            <a:avLst/>
          </a:prstGeom>
          <a:no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11" name="Slide Number Placeholder 10">
            <a:extLst>
              <a:ext uri="{FF2B5EF4-FFF2-40B4-BE49-F238E27FC236}">
                <a16:creationId xmlns:a16="http://schemas.microsoft.com/office/drawing/2014/main" id="{EAA5C356-20B9-000E-9700-E394A79770FA}"/>
              </a:ext>
            </a:extLst>
          </p:cNvPr>
          <p:cNvSpPr>
            <a:spLocks noGrp="1"/>
          </p:cNvSpPr>
          <p:nvPr>
            <p:ph type="sldNum" sz="quarter" idx="12"/>
          </p:nvPr>
        </p:nvSpPr>
        <p:spPr>
          <a:xfrm>
            <a:off x="11139195" y="6306800"/>
            <a:ext cx="429207" cy="365125"/>
          </a:xfrm>
        </p:spPr>
        <p:txBody>
          <a:bodyPr/>
          <a:lstStyle/>
          <a:p>
            <a:fld id="{280823E5-E7FE-4192-89CD-61EF932D4AA2}" type="slidenum">
              <a:rPr lang="en-CA" smtClean="0"/>
              <a:t>4</a:t>
            </a:fld>
            <a:endParaRPr lang="en-CA" dirty="0"/>
          </a:p>
        </p:txBody>
      </p:sp>
    </p:spTree>
    <p:extLst>
      <p:ext uri="{BB962C8B-B14F-4D97-AF65-F5344CB8AC3E}">
        <p14:creationId xmlns:p14="http://schemas.microsoft.com/office/powerpoint/2010/main" val="69819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2F158-343F-46FE-55EC-07C81AEF57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679EE8-3CA3-76AA-1691-DE5CA631C5AA}"/>
              </a:ext>
            </a:extLst>
          </p:cNvPr>
          <p:cNvSpPr>
            <a:spLocks noGrp="1"/>
          </p:cNvSpPr>
          <p:nvPr>
            <p:ph type="title"/>
          </p:nvPr>
        </p:nvSpPr>
        <p:spPr/>
        <p:txBody>
          <a:bodyPr/>
          <a:lstStyle/>
          <a:p>
            <a:r>
              <a:rPr lang="en-US" dirty="0"/>
              <a:t>Detector Design</a:t>
            </a:r>
            <a:endParaRPr lang="en-CA" dirty="0"/>
          </a:p>
        </p:txBody>
      </p:sp>
      <p:pic>
        <p:nvPicPr>
          <p:cNvPr id="6" name="Content Placeholder 5">
            <a:extLst>
              <a:ext uri="{FF2B5EF4-FFF2-40B4-BE49-F238E27FC236}">
                <a16:creationId xmlns:a16="http://schemas.microsoft.com/office/drawing/2014/main" id="{BA9C30B2-970A-5613-A9A3-8F14550449C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2648" y="2408622"/>
            <a:ext cx="7359606" cy="3934729"/>
          </a:xfrm>
          <a:prstGeom prst="rect">
            <a:avLst/>
          </a:prstGeom>
        </p:spPr>
      </p:pic>
      <p:sp>
        <p:nvSpPr>
          <p:cNvPr id="20" name="TextBox 19">
            <a:extLst>
              <a:ext uri="{FF2B5EF4-FFF2-40B4-BE49-F238E27FC236}">
                <a16:creationId xmlns:a16="http://schemas.microsoft.com/office/drawing/2014/main" id="{CA2D1866-DCC6-AEF7-26E1-1253E73600F9}"/>
              </a:ext>
            </a:extLst>
          </p:cNvPr>
          <p:cNvSpPr txBox="1"/>
          <p:nvPr/>
        </p:nvSpPr>
        <p:spPr>
          <a:xfrm>
            <a:off x="8853082" y="4808426"/>
            <a:ext cx="3113590" cy="1015663"/>
          </a:xfrm>
          <a:prstGeom prst="rect">
            <a:avLst/>
          </a:prstGeom>
          <a:noFill/>
        </p:spPr>
        <p:txBody>
          <a:bodyPr wrap="square" rtlCol="0">
            <a:spAutoFit/>
          </a:bodyPr>
          <a:lstStyle/>
          <a:p>
            <a:r>
              <a:rPr lang="en-US" sz="2000" dirty="0"/>
              <a:t>The detectors we’ll look at are cylindrical Germanium crystals</a:t>
            </a:r>
            <a:endParaRPr lang="en-CA" sz="2000" dirty="0"/>
          </a:p>
        </p:txBody>
      </p:sp>
      <p:sp>
        <p:nvSpPr>
          <p:cNvPr id="24" name="Arrow: Up-Down 23">
            <a:extLst>
              <a:ext uri="{FF2B5EF4-FFF2-40B4-BE49-F238E27FC236}">
                <a16:creationId xmlns:a16="http://schemas.microsoft.com/office/drawing/2014/main" id="{D75442D8-CAD4-CE5A-5AF1-4D8B43CD604E}"/>
              </a:ext>
            </a:extLst>
          </p:cNvPr>
          <p:cNvSpPr/>
          <p:nvPr/>
        </p:nvSpPr>
        <p:spPr>
          <a:xfrm rot="5400000">
            <a:off x="5617164" y="1705565"/>
            <a:ext cx="398721" cy="3048149"/>
          </a:xfrm>
          <a:prstGeom prst="upDown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TextBox 25">
            <a:extLst>
              <a:ext uri="{FF2B5EF4-FFF2-40B4-BE49-F238E27FC236}">
                <a16:creationId xmlns:a16="http://schemas.microsoft.com/office/drawing/2014/main" id="{A53E8534-6523-C6DE-4C56-FD30C5DF6AD1}"/>
              </a:ext>
            </a:extLst>
          </p:cNvPr>
          <p:cNvSpPr txBox="1"/>
          <p:nvPr/>
        </p:nvSpPr>
        <p:spPr>
          <a:xfrm>
            <a:off x="5188589" y="2778531"/>
            <a:ext cx="1645225" cy="369332"/>
          </a:xfrm>
          <a:prstGeom prst="rect">
            <a:avLst/>
          </a:prstGeom>
          <a:noFill/>
        </p:spPr>
        <p:txBody>
          <a:bodyPr wrap="square" rtlCol="0">
            <a:spAutoFit/>
          </a:bodyPr>
          <a:lstStyle/>
          <a:p>
            <a:r>
              <a:rPr lang="en-US" b="1" dirty="0"/>
              <a:t>50 mm</a:t>
            </a:r>
            <a:endParaRPr lang="en-CA" b="1" dirty="0"/>
          </a:p>
        </p:txBody>
      </p:sp>
      <p:sp>
        <p:nvSpPr>
          <p:cNvPr id="28" name="Arrow: Up-Down 27">
            <a:extLst>
              <a:ext uri="{FF2B5EF4-FFF2-40B4-BE49-F238E27FC236}">
                <a16:creationId xmlns:a16="http://schemas.microsoft.com/office/drawing/2014/main" id="{05970E4D-45A9-1B66-371F-7FADD33B2EE4}"/>
              </a:ext>
            </a:extLst>
          </p:cNvPr>
          <p:cNvSpPr/>
          <p:nvPr/>
        </p:nvSpPr>
        <p:spPr>
          <a:xfrm>
            <a:off x="7484403" y="3203262"/>
            <a:ext cx="398721" cy="2257063"/>
          </a:xfrm>
          <a:prstGeom prst="upDown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TextBox 29">
            <a:extLst>
              <a:ext uri="{FF2B5EF4-FFF2-40B4-BE49-F238E27FC236}">
                <a16:creationId xmlns:a16="http://schemas.microsoft.com/office/drawing/2014/main" id="{D3D8FE37-46F4-D8AE-6B08-4694456C8982}"/>
              </a:ext>
            </a:extLst>
          </p:cNvPr>
          <p:cNvSpPr txBox="1"/>
          <p:nvPr/>
        </p:nvSpPr>
        <p:spPr>
          <a:xfrm>
            <a:off x="7972254" y="4041402"/>
            <a:ext cx="1645225" cy="369332"/>
          </a:xfrm>
          <a:prstGeom prst="rect">
            <a:avLst/>
          </a:prstGeom>
          <a:noFill/>
        </p:spPr>
        <p:txBody>
          <a:bodyPr wrap="square" rtlCol="0">
            <a:spAutoFit/>
          </a:bodyPr>
          <a:lstStyle/>
          <a:p>
            <a:r>
              <a:rPr lang="en-US" b="1" dirty="0"/>
              <a:t>33 mm</a:t>
            </a:r>
            <a:endParaRPr lang="en-CA" b="1" dirty="0"/>
          </a:p>
        </p:txBody>
      </p:sp>
      <p:sp>
        <p:nvSpPr>
          <p:cNvPr id="34" name="Hexagon 33">
            <a:extLst>
              <a:ext uri="{FF2B5EF4-FFF2-40B4-BE49-F238E27FC236}">
                <a16:creationId xmlns:a16="http://schemas.microsoft.com/office/drawing/2014/main" id="{5D7C0BEB-0720-CDAC-3308-DA79C93FFC8A}"/>
              </a:ext>
            </a:extLst>
          </p:cNvPr>
          <p:cNvSpPr/>
          <p:nvPr/>
        </p:nvSpPr>
        <p:spPr>
          <a:xfrm rot="19408239">
            <a:off x="11109246" y="-2316950"/>
            <a:ext cx="4398894" cy="3762908"/>
          </a:xfrm>
          <a:prstGeom prst="hexagon">
            <a:avLst/>
          </a:prstGeom>
          <a:no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36" name="Hexagon 35">
            <a:extLst>
              <a:ext uri="{FF2B5EF4-FFF2-40B4-BE49-F238E27FC236}">
                <a16:creationId xmlns:a16="http://schemas.microsoft.com/office/drawing/2014/main" id="{5C87E578-437B-6D8B-26C0-4DE50BD1CC2E}"/>
              </a:ext>
            </a:extLst>
          </p:cNvPr>
          <p:cNvSpPr/>
          <p:nvPr/>
        </p:nvSpPr>
        <p:spPr>
          <a:xfrm rot="19408239">
            <a:off x="10829846" y="454077"/>
            <a:ext cx="4398894" cy="3762908"/>
          </a:xfrm>
          <a:prstGeom prst="hexagon">
            <a:avLst/>
          </a:prstGeom>
          <a:no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38" name="Hexagon 37">
            <a:extLst>
              <a:ext uri="{FF2B5EF4-FFF2-40B4-BE49-F238E27FC236}">
                <a16:creationId xmlns:a16="http://schemas.microsoft.com/office/drawing/2014/main" id="{6B70F121-5426-A843-2035-FCF19D19F5C3}"/>
              </a:ext>
            </a:extLst>
          </p:cNvPr>
          <p:cNvSpPr/>
          <p:nvPr/>
        </p:nvSpPr>
        <p:spPr>
          <a:xfrm rot="19408239">
            <a:off x="9154352" y="-1273487"/>
            <a:ext cx="4398894" cy="3762908"/>
          </a:xfrm>
          <a:prstGeom prst="hexagon">
            <a:avLst/>
          </a:prstGeom>
          <a:no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39" name="Slide Number Placeholder 38">
            <a:extLst>
              <a:ext uri="{FF2B5EF4-FFF2-40B4-BE49-F238E27FC236}">
                <a16:creationId xmlns:a16="http://schemas.microsoft.com/office/drawing/2014/main" id="{9F5F1017-5AC8-2335-C512-11EF76B2F4AC}"/>
              </a:ext>
            </a:extLst>
          </p:cNvPr>
          <p:cNvSpPr>
            <a:spLocks noGrp="1"/>
          </p:cNvSpPr>
          <p:nvPr>
            <p:ph type="sldNum" sz="quarter" idx="12"/>
          </p:nvPr>
        </p:nvSpPr>
        <p:spPr/>
        <p:txBody>
          <a:bodyPr/>
          <a:lstStyle/>
          <a:p>
            <a:fld id="{280823E5-E7FE-4192-89CD-61EF932D4AA2}" type="slidenum">
              <a:rPr lang="en-CA" smtClean="0"/>
              <a:t>5</a:t>
            </a:fld>
            <a:endParaRPr lang="en-CA"/>
          </a:p>
        </p:txBody>
      </p:sp>
    </p:spTree>
    <p:extLst>
      <p:ext uri="{BB962C8B-B14F-4D97-AF65-F5344CB8AC3E}">
        <p14:creationId xmlns:p14="http://schemas.microsoft.com/office/powerpoint/2010/main" val="686507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60EA4-97A5-CA99-43CE-67D062F8A4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A75954-C3C5-6C11-284E-D446B3196B93}"/>
              </a:ext>
            </a:extLst>
          </p:cNvPr>
          <p:cNvSpPr>
            <a:spLocks noGrp="1"/>
          </p:cNvSpPr>
          <p:nvPr>
            <p:ph type="title"/>
          </p:nvPr>
        </p:nvSpPr>
        <p:spPr/>
        <p:txBody>
          <a:bodyPr/>
          <a:lstStyle/>
          <a:p>
            <a:r>
              <a:rPr lang="en-US" dirty="0"/>
              <a:t>Detector Design</a:t>
            </a:r>
            <a:endParaRPr lang="en-CA" dirty="0"/>
          </a:p>
        </p:txBody>
      </p:sp>
      <p:pic>
        <p:nvPicPr>
          <p:cNvPr id="6" name="Content Placeholder 5">
            <a:extLst>
              <a:ext uri="{FF2B5EF4-FFF2-40B4-BE49-F238E27FC236}">
                <a16:creationId xmlns:a16="http://schemas.microsoft.com/office/drawing/2014/main" id="{D5D7AD76-4B1F-69E7-08BF-C6969E7790D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2648" y="2408622"/>
            <a:ext cx="7359606" cy="3934729"/>
          </a:xfrm>
          <a:prstGeom prst="rect">
            <a:avLst/>
          </a:prstGeom>
        </p:spPr>
      </p:pic>
      <p:cxnSp>
        <p:nvCxnSpPr>
          <p:cNvPr id="13" name="Straight Arrow Connector 12">
            <a:extLst>
              <a:ext uri="{FF2B5EF4-FFF2-40B4-BE49-F238E27FC236}">
                <a16:creationId xmlns:a16="http://schemas.microsoft.com/office/drawing/2014/main" id="{6FC97343-F2E4-5C2B-3998-1EE1C7566B7C}"/>
              </a:ext>
            </a:extLst>
          </p:cNvPr>
          <p:cNvCxnSpPr>
            <a:cxnSpLocks/>
          </p:cNvCxnSpPr>
          <p:nvPr/>
        </p:nvCxnSpPr>
        <p:spPr>
          <a:xfrm flipH="1" flipV="1">
            <a:off x="7014258" y="3009418"/>
            <a:ext cx="1523350" cy="518318"/>
          </a:xfrm>
          <a:prstGeom prst="straightConnector1">
            <a:avLst/>
          </a:prstGeom>
          <a:ln>
            <a:solidFill>
              <a:srgbClr val="C00000"/>
            </a:solidFill>
            <a:tailEnd type="triangle"/>
          </a:ln>
          <a:effectLst/>
        </p:spPr>
        <p:style>
          <a:lnRef idx="3">
            <a:schemeClr val="accent1"/>
          </a:lnRef>
          <a:fillRef idx="0">
            <a:schemeClr val="accent1"/>
          </a:fillRef>
          <a:effectRef idx="2">
            <a:schemeClr val="accent1"/>
          </a:effectRef>
          <a:fontRef idx="minor">
            <a:schemeClr val="tx1"/>
          </a:fontRef>
        </p:style>
      </p:cxnSp>
      <p:cxnSp>
        <p:nvCxnSpPr>
          <p:cNvPr id="14" name="Straight Arrow Connector 13">
            <a:extLst>
              <a:ext uri="{FF2B5EF4-FFF2-40B4-BE49-F238E27FC236}">
                <a16:creationId xmlns:a16="http://schemas.microsoft.com/office/drawing/2014/main" id="{C9637D1A-C566-C2A7-84C6-9E124CA8E38F}"/>
              </a:ext>
            </a:extLst>
          </p:cNvPr>
          <p:cNvCxnSpPr>
            <a:cxnSpLocks/>
          </p:cNvCxnSpPr>
          <p:nvPr/>
        </p:nvCxnSpPr>
        <p:spPr>
          <a:xfrm flipH="1">
            <a:off x="7141580" y="4831882"/>
            <a:ext cx="1396028" cy="475436"/>
          </a:xfrm>
          <a:prstGeom prst="straightConnector1">
            <a:avLst/>
          </a:prstGeom>
          <a:ln>
            <a:solidFill>
              <a:srgbClr val="C00000"/>
            </a:solidFill>
            <a:tailEnd type="triangle"/>
          </a:ln>
          <a:effectLst/>
        </p:spPr>
        <p:style>
          <a:lnRef idx="3">
            <a:schemeClr val="accent1"/>
          </a:lnRef>
          <a:fillRef idx="0">
            <a:schemeClr val="accent1"/>
          </a:fillRef>
          <a:effectRef idx="2">
            <a:schemeClr val="accent1"/>
          </a:effectRef>
          <a:fontRef idx="minor">
            <a:schemeClr val="tx1"/>
          </a:fontRef>
        </p:style>
      </p:cxnSp>
      <p:sp>
        <p:nvSpPr>
          <p:cNvPr id="20" name="TextBox 19">
            <a:extLst>
              <a:ext uri="{FF2B5EF4-FFF2-40B4-BE49-F238E27FC236}">
                <a16:creationId xmlns:a16="http://schemas.microsoft.com/office/drawing/2014/main" id="{5B4365A9-DAE2-07CF-2635-0FA8A96E335B}"/>
              </a:ext>
            </a:extLst>
          </p:cNvPr>
          <p:cNvSpPr txBox="1"/>
          <p:nvPr/>
        </p:nvSpPr>
        <p:spPr>
          <a:xfrm>
            <a:off x="8715737" y="3429000"/>
            <a:ext cx="3113590" cy="2862322"/>
          </a:xfrm>
          <a:prstGeom prst="rect">
            <a:avLst/>
          </a:prstGeom>
          <a:noFill/>
        </p:spPr>
        <p:txBody>
          <a:bodyPr wrap="square" rtlCol="0">
            <a:spAutoFit/>
          </a:bodyPr>
          <a:lstStyle/>
          <a:p>
            <a:r>
              <a:rPr lang="en-US" sz="2000" dirty="0"/>
              <a:t>The top and bottom of the detectors are equipped with superconducting sensors</a:t>
            </a:r>
          </a:p>
          <a:p>
            <a:endParaRPr lang="en-US" sz="2000" dirty="0"/>
          </a:p>
          <a:p>
            <a:r>
              <a:rPr lang="en-US" sz="2000" dirty="0"/>
              <a:t> There are 6 sensors on each side, labelled A1-F1 for side 1 and A2-F2 for side 2</a:t>
            </a:r>
            <a:endParaRPr lang="en-CA" sz="2000" dirty="0"/>
          </a:p>
        </p:txBody>
      </p:sp>
      <p:sp>
        <p:nvSpPr>
          <p:cNvPr id="5" name="Hexagon 4">
            <a:extLst>
              <a:ext uri="{FF2B5EF4-FFF2-40B4-BE49-F238E27FC236}">
                <a16:creationId xmlns:a16="http://schemas.microsoft.com/office/drawing/2014/main" id="{13D424EB-7842-5B68-9C6C-B433281EF561}"/>
              </a:ext>
            </a:extLst>
          </p:cNvPr>
          <p:cNvSpPr/>
          <p:nvPr/>
        </p:nvSpPr>
        <p:spPr>
          <a:xfrm rot="19408239">
            <a:off x="11109246" y="-2316950"/>
            <a:ext cx="4398894" cy="3762908"/>
          </a:xfrm>
          <a:prstGeom prst="hexagon">
            <a:avLst/>
          </a:prstGeom>
          <a:no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10" name="Hexagon 9">
            <a:extLst>
              <a:ext uri="{FF2B5EF4-FFF2-40B4-BE49-F238E27FC236}">
                <a16:creationId xmlns:a16="http://schemas.microsoft.com/office/drawing/2014/main" id="{316354B2-3486-9C96-09D4-EE1604800A98}"/>
              </a:ext>
            </a:extLst>
          </p:cNvPr>
          <p:cNvSpPr/>
          <p:nvPr/>
        </p:nvSpPr>
        <p:spPr>
          <a:xfrm rot="19408239">
            <a:off x="9154352" y="-1273487"/>
            <a:ext cx="4398894" cy="3762908"/>
          </a:xfrm>
          <a:prstGeom prst="hexagon">
            <a:avLst/>
          </a:prstGeom>
          <a:no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11" name="Slide Number Placeholder 10">
            <a:extLst>
              <a:ext uri="{FF2B5EF4-FFF2-40B4-BE49-F238E27FC236}">
                <a16:creationId xmlns:a16="http://schemas.microsoft.com/office/drawing/2014/main" id="{F5B8E96F-0EB3-C178-2A60-4C7EA80D8ED3}"/>
              </a:ext>
            </a:extLst>
          </p:cNvPr>
          <p:cNvSpPr>
            <a:spLocks noGrp="1"/>
          </p:cNvSpPr>
          <p:nvPr>
            <p:ph type="sldNum" sz="quarter" idx="12"/>
          </p:nvPr>
        </p:nvSpPr>
        <p:spPr/>
        <p:txBody>
          <a:bodyPr/>
          <a:lstStyle/>
          <a:p>
            <a:fld id="{280823E5-E7FE-4192-89CD-61EF932D4AA2}" type="slidenum">
              <a:rPr lang="en-CA" smtClean="0"/>
              <a:t>6</a:t>
            </a:fld>
            <a:endParaRPr lang="en-CA"/>
          </a:p>
        </p:txBody>
      </p:sp>
    </p:spTree>
    <p:extLst>
      <p:ext uri="{BB962C8B-B14F-4D97-AF65-F5344CB8AC3E}">
        <p14:creationId xmlns:p14="http://schemas.microsoft.com/office/powerpoint/2010/main" val="1197744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7295F-807C-D5AF-3DD4-3761F26F18AC}"/>
              </a:ext>
            </a:extLst>
          </p:cNvPr>
          <p:cNvSpPr>
            <a:spLocks noGrp="1"/>
          </p:cNvSpPr>
          <p:nvPr>
            <p:ph type="title"/>
          </p:nvPr>
        </p:nvSpPr>
        <p:spPr/>
        <p:txBody>
          <a:bodyPr anchor="b">
            <a:normAutofit/>
          </a:bodyPr>
          <a:lstStyle/>
          <a:p>
            <a:r>
              <a:rPr lang="en-US" dirty="0"/>
              <a:t>Detector Simulation</a:t>
            </a:r>
            <a:endParaRPr lang="en-CA" dirty="0"/>
          </a:p>
        </p:txBody>
      </p:sp>
      <p:pic>
        <p:nvPicPr>
          <p:cNvPr id="6" name="Content Placeholder 5">
            <a:extLst>
              <a:ext uri="{FF2B5EF4-FFF2-40B4-BE49-F238E27FC236}">
                <a16:creationId xmlns:a16="http://schemas.microsoft.com/office/drawing/2014/main" id="{88ED1FB4-FDB9-B3C9-4CE4-0E3551771D5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52362" y="1825625"/>
            <a:ext cx="10487275" cy="4351338"/>
          </a:xfrm>
          <a:prstGeom prst="rect">
            <a:avLst/>
          </a:prstGeom>
          <a:noFill/>
        </p:spPr>
      </p:pic>
      <mc:AlternateContent xmlns:mc="http://schemas.openxmlformats.org/markup-compatibility/2006" xmlns:p14="http://schemas.microsoft.com/office/powerpoint/2010/main">
        <mc:Choice Requires="p14">
          <p:contentPart p14:bwMode="auto" r:id="rId4">
            <p14:nvContentPartPr>
              <p14:cNvPr id="9" name="Ink 8">
                <a:extLst>
                  <a:ext uri="{FF2B5EF4-FFF2-40B4-BE49-F238E27FC236}">
                    <a16:creationId xmlns:a16="http://schemas.microsoft.com/office/drawing/2014/main" id="{9274DA01-5B06-8327-208A-69F13718E574}"/>
                  </a:ext>
                </a:extLst>
              </p14:cNvPr>
              <p14:cNvContentPartPr/>
              <p14:nvPr/>
            </p14:nvContentPartPr>
            <p14:xfrm>
              <a:off x="6654483" y="4767150"/>
              <a:ext cx="360" cy="360"/>
            </p14:xfrm>
          </p:contentPart>
        </mc:Choice>
        <mc:Fallback xmlns="">
          <p:pic>
            <p:nvPicPr>
              <p:cNvPr id="9" name="Ink 8">
                <a:extLst>
                  <a:ext uri="{FF2B5EF4-FFF2-40B4-BE49-F238E27FC236}">
                    <a16:creationId xmlns:a16="http://schemas.microsoft.com/office/drawing/2014/main" id="{9274DA01-5B06-8327-208A-69F13718E574}"/>
                  </a:ext>
                </a:extLst>
              </p:cNvPr>
              <p:cNvPicPr/>
              <p:nvPr/>
            </p:nvPicPr>
            <p:blipFill>
              <a:blip r:embed="rId5"/>
              <a:stretch>
                <a:fillRect/>
              </a:stretch>
            </p:blipFill>
            <p:spPr>
              <a:xfrm>
                <a:off x="6648363" y="4761030"/>
                <a:ext cx="12600" cy="12600"/>
              </a:xfrm>
              <a:prstGeom prst="rect">
                <a:avLst/>
              </a:prstGeom>
            </p:spPr>
          </p:pic>
        </mc:Fallback>
      </mc:AlternateContent>
      <p:sp>
        <p:nvSpPr>
          <p:cNvPr id="3" name="Slide Number Placeholder 2">
            <a:extLst>
              <a:ext uri="{FF2B5EF4-FFF2-40B4-BE49-F238E27FC236}">
                <a16:creationId xmlns:a16="http://schemas.microsoft.com/office/drawing/2014/main" id="{5F1F43CD-4B36-FEDA-9DFD-BFF8738FEFF6}"/>
              </a:ext>
            </a:extLst>
          </p:cNvPr>
          <p:cNvSpPr>
            <a:spLocks noGrp="1"/>
          </p:cNvSpPr>
          <p:nvPr>
            <p:ph type="sldNum" sz="quarter" idx="12"/>
          </p:nvPr>
        </p:nvSpPr>
        <p:spPr/>
        <p:txBody>
          <a:bodyPr/>
          <a:lstStyle/>
          <a:p>
            <a:fld id="{280823E5-E7FE-4192-89CD-61EF932D4AA2}" type="slidenum">
              <a:rPr lang="en-CA" smtClean="0"/>
              <a:t>7</a:t>
            </a:fld>
            <a:endParaRPr lang="en-CA"/>
          </a:p>
        </p:txBody>
      </p:sp>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3A97FD49-2128-DCF4-ED2A-7A5012FEC8A0}"/>
                  </a:ext>
                </a:extLst>
              </p14:cNvPr>
              <p14:cNvContentPartPr/>
              <p14:nvPr/>
            </p14:nvContentPartPr>
            <p14:xfrm>
              <a:off x="6159750" y="4544993"/>
              <a:ext cx="200880" cy="190800"/>
            </p14:xfrm>
          </p:contentPart>
        </mc:Choice>
        <mc:Fallback xmlns="">
          <p:pic>
            <p:nvPicPr>
              <p:cNvPr id="8" name="Ink 7">
                <a:extLst>
                  <a:ext uri="{FF2B5EF4-FFF2-40B4-BE49-F238E27FC236}">
                    <a16:creationId xmlns:a16="http://schemas.microsoft.com/office/drawing/2014/main" id="{3A97FD49-2128-DCF4-ED2A-7A5012FEC8A0}"/>
                  </a:ext>
                </a:extLst>
              </p:cNvPr>
              <p:cNvPicPr/>
              <p:nvPr/>
            </p:nvPicPr>
            <p:blipFill>
              <a:blip r:embed="rId7"/>
              <a:stretch>
                <a:fillRect/>
              </a:stretch>
            </p:blipFill>
            <p:spPr>
              <a:xfrm>
                <a:off x="6141750" y="4526993"/>
                <a:ext cx="236520" cy="2264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7F39478D-94ED-5C91-106E-B7FC7592CCB9}"/>
                  </a:ext>
                </a:extLst>
              </p14:cNvPr>
              <p14:cNvContentPartPr/>
              <p14:nvPr/>
            </p14:nvContentPartPr>
            <p14:xfrm>
              <a:off x="6492390" y="4573793"/>
              <a:ext cx="361080" cy="24480"/>
            </p14:xfrm>
          </p:contentPart>
        </mc:Choice>
        <mc:Fallback xmlns="">
          <p:pic>
            <p:nvPicPr>
              <p:cNvPr id="10" name="Ink 9">
                <a:extLst>
                  <a:ext uri="{FF2B5EF4-FFF2-40B4-BE49-F238E27FC236}">
                    <a16:creationId xmlns:a16="http://schemas.microsoft.com/office/drawing/2014/main" id="{7F39478D-94ED-5C91-106E-B7FC7592CCB9}"/>
                  </a:ext>
                </a:extLst>
              </p:cNvPr>
              <p:cNvPicPr/>
              <p:nvPr/>
            </p:nvPicPr>
            <p:blipFill>
              <a:blip r:embed="rId9"/>
              <a:stretch>
                <a:fillRect/>
              </a:stretch>
            </p:blipFill>
            <p:spPr>
              <a:xfrm>
                <a:off x="6474390" y="4555793"/>
                <a:ext cx="396720" cy="60120"/>
              </a:xfrm>
              <a:prstGeom prst="rect">
                <a:avLst/>
              </a:prstGeom>
            </p:spPr>
          </p:pic>
        </mc:Fallback>
      </mc:AlternateContent>
      <p:grpSp>
        <p:nvGrpSpPr>
          <p:cNvPr id="17" name="Group 16">
            <a:extLst>
              <a:ext uri="{FF2B5EF4-FFF2-40B4-BE49-F238E27FC236}">
                <a16:creationId xmlns:a16="http://schemas.microsoft.com/office/drawing/2014/main" id="{A41599C3-FC31-FF50-D76B-7709B684A115}"/>
              </a:ext>
            </a:extLst>
          </p:cNvPr>
          <p:cNvGrpSpPr/>
          <p:nvPr/>
        </p:nvGrpSpPr>
        <p:grpSpPr>
          <a:xfrm>
            <a:off x="6856350" y="4559033"/>
            <a:ext cx="553680" cy="208440"/>
            <a:chOff x="6856350" y="4559033"/>
            <a:chExt cx="553680" cy="208440"/>
          </a:xfrm>
        </p:grpSpPr>
        <mc:AlternateContent xmlns:mc="http://schemas.openxmlformats.org/markup-compatibility/2006" xmlns:p14="http://schemas.microsoft.com/office/powerpoint/2010/main">
          <mc:Choice Requires="p14">
            <p:contentPart p14:bwMode="auto" r:id="rId10">
              <p14:nvContentPartPr>
                <p14:cNvPr id="12" name="Ink 11">
                  <a:extLst>
                    <a:ext uri="{FF2B5EF4-FFF2-40B4-BE49-F238E27FC236}">
                      <a16:creationId xmlns:a16="http://schemas.microsoft.com/office/drawing/2014/main" id="{B08BF1ED-526E-3287-9B7F-E9D2414AA239}"/>
                    </a:ext>
                  </a:extLst>
                </p14:cNvPr>
                <p14:cNvContentPartPr/>
                <p14:nvPr/>
              </p14:nvContentPartPr>
              <p14:xfrm>
                <a:off x="6856350" y="4559033"/>
                <a:ext cx="553680" cy="132480"/>
              </p14:xfrm>
            </p:contentPart>
          </mc:Choice>
          <mc:Fallback xmlns="">
            <p:pic>
              <p:nvPicPr>
                <p:cNvPr id="12" name="Ink 11">
                  <a:extLst>
                    <a:ext uri="{FF2B5EF4-FFF2-40B4-BE49-F238E27FC236}">
                      <a16:creationId xmlns:a16="http://schemas.microsoft.com/office/drawing/2014/main" id="{B08BF1ED-526E-3287-9B7F-E9D2414AA239}"/>
                    </a:ext>
                  </a:extLst>
                </p:cNvPr>
                <p:cNvPicPr/>
                <p:nvPr/>
              </p:nvPicPr>
              <p:blipFill>
                <a:blip r:embed="rId11"/>
                <a:stretch>
                  <a:fillRect/>
                </a:stretch>
              </p:blipFill>
              <p:spPr>
                <a:xfrm>
                  <a:off x="6838350" y="4541393"/>
                  <a:ext cx="58932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Ink 12">
                  <a:extLst>
                    <a:ext uri="{FF2B5EF4-FFF2-40B4-BE49-F238E27FC236}">
                      <a16:creationId xmlns:a16="http://schemas.microsoft.com/office/drawing/2014/main" id="{BA0C0EFC-946E-E08B-DAE5-6DB55D6859BF}"/>
                    </a:ext>
                  </a:extLst>
                </p14:cNvPr>
                <p14:cNvContentPartPr/>
                <p14:nvPr/>
              </p14:nvContentPartPr>
              <p14:xfrm>
                <a:off x="7026630" y="4628513"/>
                <a:ext cx="320040" cy="138960"/>
              </p14:xfrm>
            </p:contentPart>
          </mc:Choice>
          <mc:Fallback xmlns="">
            <p:pic>
              <p:nvPicPr>
                <p:cNvPr id="13" name="Ink 12">
                  <a:extLst>
                    <a:ext uri="{FF2B5EF4-FFF2-40B4-BE49-F238E27FC236}">
                      <a16:creationId xmlns:a16="http://schemas.microsoft.com/office/drawing/2014/main" id="{BA0C0EFC-946E-E08B-DAE5-6DB55D6859BF}"/>
                    </a:ext>
                  </a:extLst>
                </p:cNvPr>
                <p:cNvPicPr/>
                <p:nvPr/>
              </p:nvPicPr>
              <p:blipFill>
                <a:blip r:embed="rId13"/>
                <a:stretch>
                  <a:fillRect/>
                </a:stretch>
              </p:blipFill>
              <p:spPr>
                <a:xfrm>
                  <a:off x="7008630" y="4610873"/>
                  <a:ext cx="355680" cy="1746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Ink 15">
                  <a:extLst>
                    <a:ext uri="{FF2B5EF4-FFF2-40B4-BE49-F238E27FC236}">
                      <a16:creationId xmlns:a16="http://schemas.microsoft.com/office/drawing/2014/main" id="{C669C349-9E94-8360-F7A1-D741DA4A9D09}"/>
                    </a:ext>
                  </a:extLst>
                </p14:cNvPr>
                <p14:cNvContentPartPr/>
                <p14:nvPr/>
              </p14:nvContentPartPr>
              <p14:xfrm>
                <a:off x="7115910" y="4593953"/>
                <a:ext cx="141840" cy="11880"/>
              </p14:xfrm>
            </p:contentPart>
          </mc:Choice>
          <mc:Fallback xmlns="">
            <p:pic>
              <p:nvPicPr>
                <p:cNvPr id="16" name="Ink 15">
                  <a:extLst>
                    <a:ext uri="{FF2B5EF4-FFF2-40B4-BE49-F238E27FC236}">
                      <a16:creationId xmlns:a16="http://schemas.microsoft.com/office/drawing/2014/main" id="{C669C349-9E94-8360-F7A1-D741DA4A9D09}"/>
                    </a:ext>
                  </a:extLst>
                </p:cNvPr>
                <p:cNvPicPr/>
                <p:nvPr/>
              </p:nvPicPr>
              <p:blipFill>
                <a:blip r:embed="rId15"/>
                <a:stretch>
                  <a:fillRect/>
                </a:stretch>
              </p:blipFill>
              <p:spPr>
                <a:xfrm>
                  <a:off x="7098270" y="4576313"/>
                  <a:ext cx="177480" cy="47520"/>
                </a:xfrm>
                <a:prstGeom prst="rect">
                  <a:avLst/>
                </a:prstGeom>
              </p:spPr>
            </p:pic>
          </mc:Fallback>
        </mc:AlternateContent>
      </p:grpSp>
      <p:grpSp>
        <p:nvGrpSpPr>
          <p:cNvPr id="28" name="Group 27">
            <a:extLst>
              <a:ext uri="{FF2B5EF4-FFF2-40B4-BE49-F238E27FC236}">
                <a16:creationId xmlns:a16="http://schemas.microsoft.com/office/drawing/2014/main" id="{24EDDDD7-23E1-7CEB-FA8E-3B1787C7BD9D}"/>
              </a:ext>
            </a:extLst>
          </p:cNvPr>
          <p:cNvGrpSpPr/>
          <p:nvPr/>
        </p:nvGrpSpPr>
        <p:grpSpPr>
          <a:xfrm>
            <a:off x="8826450" y="4568033"/>
            <a:ext cx="689040" cy="57960"/>
            <a:chOff x="8826450" y="4568033"/>
            <a:chExt cx="689040" cy="57960"/>
          </a:xfrm>
        </p:grpSpPr>
        <mc:AlternateContent xmlns:mc="http://schemas.openxmlformats.org/markup-compatibility/2006" xmlns:p14="http://schemas.microsoft.com/office/powerpoint/2010/main">
          <mc:Choice Requires="p14">
            <p:contentPart p14:bwMode="auto" r:id="rId16">
              <p14:nvContentPartPr>
                <p14:cNvPr id="18" name="Ink 17">
                  <a:extLst>
                    <a:ext uri="{FF2B5EF4-FFF2-40B4-BE49-F238E27FC236}">
                      <a16:creationId xmlns:a16="http://schemas.microsoft.com/office/drawing/2014/main" id="{E0AC23EC-7CA3-2A66-198F-9B4290E0CCD5}"/>
                    </a:ext>
                  </a:extLst>
                </p14:cNvPr>
                <p14:cNvContentPartPr/>
                <p14:nvPr/>
              </p14:nvContentPartPr>
              <p14:xfrm>
                <a:off x="8829330" y="4568753"/>
                <a:ext cx="276840" cy="16200"/>
              </p14:xfrm>
            </p:contentPart>
          </mc:Choice>
          <mc:Fallback xmlns="">
            <p:pic>
              <p:nvPicPr>
                <p:cNvPr id="18" name="Ink 17">
                  <a:extLst>
                    <a:ext uri="{FF2B5EF4-FFF2-40B4-BE49-F238E27FC236}">
                      <a16:creationId xmlns:a16="http://schemas.microsoft.com/office/drawing/2014/main" id="{E0AC23EC-7CA3-2A66-198F-9B4290E0CCD5}"/>
                    </a:ext>
                  </a:extLst>
                </p:cNvPr>
                <p:cNvPicPr/>
                <p:nvPr/>
              </p:nvPicPr>
              <p:blipFill>
                <a:blip r:embed="rId17"/>
                <a:stretch>
                  <a:fillRect/>
                </a:stretch>
              </p:blipFill>
              <p:spPr>
                <a:xfrm>
                  <a:off x="8811690" y="4550753"/>
                  <a:ext cx="312480" cy="518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9" name="Ink 18">
                  <a:extLst>
                    <a:ext uri="{FF2B5EF4-FFF2-40B4-BE49-F238E27FC236}">
                      <a16:creationId xmlns:a16="http://schemas.microsoft.com/office/drawing/2014/main" id="{1F7B28D6-EA73-2157-DA88-E67D9F3C3558}"/>
                    </a:ext>
                  </a:extLst>
                </p14:cNvPr>
                <p14:cNvContentPartPr/>
                <p14:nvPr/>
              </p14:nvContentPartPr>
              <p14:xfrm>
                <a:off x="8826450" y="4584593"/>
                <a:ext cx="263880" cy="41400"/>
              </p14:xfrm>
            </p:contentPart>
          </mc:Choice>
          <mc:Fallback xmlns="">
            <p:pic>
              <p:nvPicPr>
                <p:cNvPr id="19" name="Ink 18">
                  <a:extLst>
                    <a:ext uri="{FF2B5EF4-FFF2-40B4-BE49-F238E27FC236}">
                      <a16:creationId xmlns:a16="http://schemas.microsoft.com/office/drawing/2014/main" id="{1F7B28D6-EA73-2157-DA88-E67D9F3C3558}"/>
                    </a:ext>
                  </a:extLst>
                </p:cNvPr>
                <p:cNvPicPr/>
                <p:nvPr/>
              </p:nvPicPr>
              <p:blipFill>
                <a:blip r:embed="rId19"/>
                <a:stretch>
                  <a:fillRect/>
                </a:stretch>
              </p:blipFill>
              <p:spPr>
                <a:xfrm>
                  <a:off x="8808450" y="4566593"/>
                  <a:ext cx="29952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3" name="Ink 22">
                  <a:extLst>
                    <a:ext uri="{FF2B5EF4-FFF2-40B4-BE49-F238E27FC236}">
                      <a16:creationId xmlns:a16="http://schemas.microsoft.com/office/drawing/2014/main" id="{2AE640BB-CAD3-B3AD-2975-6B51B0595639}"/>
                    </a:ext>
                  </a:extLst>
                </p14:cNvPr>
                <p14:cNvContentPartPr/>
                <p14:nvPr/>
              </p14:nvContentPartPr>
              <p14:xfrm>
                <a:off x="9084930" y="4568033"/>
                <a:ext cx="430560" cy="23040"/>
              </p14:xfrm>
            </p:contentPart>
          </mc:Choice>
          <mc:Fallback xmlns="">
            <p:pic>
              <p:nvPicPr>
                <p:cNvPr id="23" name="Ink 22">
                  <a:extLst>
                    <a:ext uri="{FF2B5EF4-FFF2-40B4-BE49-F238E27FC236}">
                      <a16:creationId xmlns:a16="http://schemas.microsoft.com/office/drawing/2014/main" id="{2AE640BB-CAD3-B3AD-2975-6B51B0595639}"/>
                    </a:ext>
                  </a:extLst>
                </p:cNvPr>
                <p:cNvPicPr/>
                <p:nvPr/>
              </p:nvPicPr>
              <p:blipFill>
                <a:blip r:embed="rId21"/>
                <a:stretch>
                  <a:fillRect/>
                </a:stretch>
              </p:blipFill>
              <p:spPr>
                <a:xfrm>
                  <a:off x="9066930" y="4550033"/>
                  <a:ext cx="466200" cy="58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2">
            <p14:nvContentPartPr>
              <p14:cNvPr id="37" name="Ink 36">
                <a:extLst>
                  <a:ext uri="{FF2B5EF4-FFF2-40B4-BE49-F238E27FC236}">
                    <a16:creationId xmlns:a16="http://schemas.microsoft.com/office/drawing/2014/main" id="{807740A3-52EF-FA67-0097-B48C825A3D6D}"/>
                  </a:ext>
                </a:extLst>
              </p14:cNvPr>
              <p14:cNvContentPartPr/>
              <p14:nvPr/>
            </p14:nvContentPartPr>
            <p14:xfrm>
              <a:off x="9842280" y="4535633"/>
              <a:ext cx="158760" cy="75960"/>
            </p14:xfrm>
          </p:contentPart>
        </mc:Choice>
        <mc:Fallback xmlns="">
          <p:pic>
            <p:nvPicPr>
              <p:cNvPr id="37" name="Ink 36">
                <a:extLst>
                  <a:ext uri="{FF2B5EF4-FFF2-40B4-BE49-F238E27FC236}">
                    <a16:creationId xmlns:a16="http://schemas.microsoft.com/office/drawing/2014/main" id="{807740A3-52EF-FA67-0097-B48C825A3D6D}"/>
                  </a:ext>
                </a:extLst>
              </p:cNvPr>
              <p:cNvPicPr/>
              <p:nvPr/>
            </p:nvPicPr>
            <p:blipFill>
              <a:blip r:embed="rId23"/>
              <a:stretch>
                <a:fillRect/>
              </a:stretch>
            </p:blipFill>
            <p:spPr>
              <a:xfrm>
                <a:off x="9824280" y="4517633"/>
                <a:ext cx="194400" cy="111600"/>
              </a:xfrm>
              <a:prstGeom prst="rect">
                <a:avLst/>
              </a:prstGeom>
            </p:spPr>
          </p:pic>
        </mc:Fallback>
      </mc:AlternateContent>
      <p:grpSp>
        <p:nvGrpSpPr>
          <p:cNvPr id="54" name="Group 53">
            <a:extLst>
              <a:ext uri="{FF2B5EF4-FFF2-40B4-BE49-F238E27FC236}">
                <a16:creationId xmlns:a16="http://schemas.microsoft.com/office/drawing/2014/main" id="{AD539D61-DBCD-2A27-8389-2B8F5D08E303}"/>
              </a:ext>
            </a:extLst>
          </p:cNvPr>
          <p:cNvGrpSpPr/>
          <p:nvPr/>
        </p:nvGrpSpPr>
        <p:grpSpPr>
          <a:xfrm>
            <a:off x="9631320" y="4568393"/>
            <a:ext cx="837000" cy="32400"/>
            <a:chOff x="9631320" y="4568393"/>
            <a:chExt cx="837000" cy="32400"/>
          </a:xfrm>
        </p:grpSpPr>
        <mc:AlternateContent xmlns:mc="http://schemas.openxmlformats.org/markup-compatibility/2006" xmlns:p14="http://schemas.microsoft.com/office/powerpoint/2010/main">
          <mc:Choice Requires="p14">
            <p:contentPart p14:bwMode="auto" r:id="rId24">
              <p14:nvContentPartPr>
                <p14:cNvPr id="43" name="Ink 42">
                  <a:extLst>
                    <a:ext uri="{FF2B5EF4-FFF2-40B4-BE49-F238E27FC236}">
                      <a16:creationId xmlns:a16="http://schemas.microsoft.com/office/drawing/2014/main" id="{8C48439F-76AC-22B4-B496-DA4CE3CBFC97}"/>
                    </a:ext>
                  </a:extLst>
                </p14:cNvPr>
                <p14:cNvContentPartPr/>
                <p14:nvPr/>
              </p14:nvContentPartPr>
              <p14:xfrm>
                <a:off x="9631320" y="4580633"/>
                <a:ext cx="177480" cy="20160"/>
              </p14:xfrm>
            </p:contentPart>
          </mc:Choice>
          <mc:Fallback xmlns="">
            <p:pic>
              <p:nvPicPr>
                <p:cNvPr id="43" name="Ink 42">
                  <a:extLst>
                    <a:ext uri="{FF2B5EF4-FFF2-40B4-BE49-F238E27FC236}">
                      <a16:creationId xmlns:a16="http://schemas.microsoft.com/office/drawing/2014/main" id="{8C48439F-76AC-22B4-B496-DA4CE3CBFC97}"/>
                    </a:ext>
                  </a:extLst>
                </p:cNvPr>
                <p:cNvPicPr/>
                <p:nvPr/>
              </p:nvPicPr>
              <p:blipFill>
                <a:blip r:embed="rId25"/>
                <a:stretch>
                  <a:fillRect/>
                </a:stretch>
              </p:blipFill>
              <p:spPr>
                <a:xfrm>
                  <a:off x="9613320" y="4562993"/>
                  <a:ext cx="213120" cy="558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44" name="Ink 43">
                  <a:extLst>
                    <a:ext uri="{FF2B5EF4-FFF2-40B4-BE49-F238E27FC236}">
                      <a16:creationId xmlns:a16="http://schemas.microsoft.com/office/drawing/2014/main" id="{2E9E528C-06A0-30C2-A446-9B278F7D391E}"/>
                    </a:ext>
                  </a:extLst>
                </p14:cNvPr>
                <p14:cNvContentPartPr/>
                <p14:nvPr/>
              </p14:nvContentPartPr>
              <p14:xfrm>
                <a:off x="9702600" y="4574873"/>
                <a:ext cx="108360" cy="5040"/>
              </p14:xfrm>
            </p:contentPart>
          </mc:Choice>
          <mc:Fallback xmlns="">
            <p:pic>
              <p:nvPicPr>
                <p:cNvPr id="44" name="Ink 43">
                  <a:extLst>
                    <a:ext uri="{FF2B5EF4-FFF2-40B4-BE49-F238E27FC236}">
                      <a16:creationId xmlns:a16="http://schemas.microsoft.com/office/drawing/2014/main" id="{2E9E528C-06A0-30C2-A446-9B278F7D391E}"/>
                    </a:ext>
                  </a:extLst>
                </p:cNvPr>
                <p:cNvPicPr/>
                <p:nvPr/>
              </p:nvPicPr>
              <p:blipFill>
                <a:blip r:embed="rId27"/>
                <a:stretch>
                  <a:fillRect/>
                </a:stretch>
              </p:blipFill>
              <p:spPr>
                <a:xfrm>
                  <a:off x="9684600" y="4557233"/>
                  <a:ext cx="14400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48" name="Ink 47">
                  <a:extLst>
                    <a:ext uri="{FF2B5EF4-FFF2-40B4-BE49-F238E27FC236}">
                      <a16:creationId xmlns:a16="http://schemas.microsoft.com/office/drawing/2014/main" id="{048375B7-C32B-4D5B-7197-E67311C51721}"/>
                    </a:ext>
                  </a:extLst>
                </p14:cNvPr>
                <p14:cNvContentPartPr/>
                <p14:nvPr/>
              </p14:nvContentPartPr>
              <p14:xfrm>
                <a:off x="9699360" y="4574873"/>
                <a:ext cx="766440" cy="25560"/>
              </p14:xfrm>
            </p:contentPart>
          </mc:Choice>
          <mc:Fallback xmlns="">
            <p:pic>
              <p:nvPicPr>
                <p:cNvPr id="48" name="Ink 47">
                  <a:extLst>
                    <a:ext uri="{FF2B5EF4-FFF2-40B4-BE49-F238E27FC236}">
                      <a16:creationId xmlns:a16="http://schemas.microsoft.com/office/drawing/2014/main" id="{048375B7-C32B-4D5B-7197-E67311C51721}"/>
                    </a:ext>
                  </a:extLst>
                </p:cNvPr>
                <p:cNvPicPr/>
                <p:nvPr/>
              </p:nvPicPr>
              <p:blipFill>
                <a:blip r:embed="rId29"/>
                <a:stretch>
                  <a:fillRect/>
                </a:stretch>
              </p:blipFill>
              <p:spPr>
                <a:xfrm>
                  <a:off x="9681720" y="4557233"/>
                  <a:ext cx="802080" cy="612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51" name="Ink 50">
                  <a:extLst>
                    <a:ext uri="{FF2B5EF4-FFF2-40B4-BE49-F238E27FC236}">
                      <a16:creationId xmlns:a16="http://schemas.microsoft.com/office/drawing/2014/main" id="{1AF4FCB0-182F-78D0-58B9-EB14437893E4}"/>
                    </a:ext>
                  </a:extLst>
                </p14:cNvPr>
                <p14:cNvContentPartPr/>
                <p14:nvPr/>
              </p14:nvContentPartPr>
              <p14:xfrm>
                <a:off x="10026600" y="4568393"/>
                <a:ext cx="441720" cy="25920"/>
              </p14:xfrm>
            </p:contentPart>
          </mc:Choice>
          <mc:Fallback xmlns="">
            <p:pic>
              <p:nvPicPr>
                <p:cNvPr id="51" name="Ink 50">
                  <a:extLst>
                    <a:ext uri="{FF2B5EF4-FFF2-40B4-BE49-F238E27FC236}">
                      <a16:creationId xmlns:a16="http://schemas.microsoft.com/office/drawing/2014/main" id="{1AF4FCB0-182F-78D0-58B9-EB14437893E4}"/>
                    </a:ext>
                  </a:extLst>
                </p:cNvPr>
                <p:cNvPicPr/>
                <p:nvPr/>
              </p:nvPicPr>
              <p:blipFill>
                <a:blip r:embed="rId31"/>
                <a:stretch>
                  <a:fillRect/>
                </a:stretch>
              </p:blipFill>
              <p:spPr>
                <a:xfrm>
                  <a:off x="10008600" y="4550393"/>
                  <a:ext cx="477360" cy="615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2">
            <p14:nvContentPartPr>
              <p14:cNvPr id="58" name="Ink 57">
                <a:extLst>
                  <a:ext uri="{FF2B5EF4-FFF2-40B4-BE49-F238E27FC236}">
                    <a16:creationId xmlns:a16="http://schemas.microsoft.com/office/drawing/2014/main" id="{8636E63D-56FD-E413-C320-524487EEDA93}"/>
                  </a:ext>
                </a:extLst>
              </p14:cNvPr>
              <p14:cNvContentPartPr/>
              <p14:nvPr/>
            </p14:nvContentPartPr>
            <p14:xfrm>
              <a:off x="8584980" y="4981043"/>
              <a:ext cx="168840" cy="9000"/>
            </p14:xfrm>
          </p:contentPart>
        </mc:Choice>
        <mc:Fallback xmlns="">
          <p:pic>
            <p:nvPicPr>
              <p:cNvPr id="58" name="Ink 57">
                <a:extLst>
                  <a:ext uri="{FF2B5EF4-FFF2-40B4-BE49-F238E27FC236}">
                    <a16:creationId xmlns:a16="http://schemas.microsoft.com/office/drawing/2014/main" id="{8636E63D-56FD-E413-C320-524487EEDA93}"/>
                  </a:ext>
                </a:extLst>
              </p:cNvPr>
              <p:cNvPicPr/>
              <p:nvPr/>
            </p:nvPicPr>
            <p:blipFill>
              <a:blip r:embed="rId33"/>
              <a:stretch>
                <a:fillRect/>
              </a:stretch>
            </p:blipFill>
            <p:spPr>
              <a:xfrm>
                <a:off x="8566980" y="4963043"/>
                <a:ext cx="204480" cy="446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60" name="Ink 59">
                <a:extLst>
                  <a:ext uri="{FF2B5EF4-FFF2-40B4-BE49-F238E27FC236}">
                    <a16:creationId xmlns:a16="http://schemas.microsoft.com/office/drawing/2014/main" id="{A36C572C-2864-5A1A-A113-18B9FE289C00}"/>
                  </a:ext>
                </a:extLst>
              </p14:cNvPr>
              <p14:cNvContentPartPr/>
              <p14:nvPr/>
            </p14:nvContentPartPr>
            <p14:xfrm>
              <a:off x="8213460" y="4981403"/>
              <a:ext cx="421200" cy="720"/>
            </p14:xfrm>
          </p:contentPart>
        </mc:Choice>
        <mc:Fallback xmlns="">
          <p:pic>
            <p:nvPicPr>
              <p:cNvPr id="60" name="Ink 59">
                <a:extLst>
                  <a:ext uri="{FF2B5EF4-FFF2-40B4-BE49-F238E27FC236}">
                    <a16:creationId xmlns:a16="http://schemas.microsoft.com/office/drawing/2014/main" id="{A36C572C-2864-5A1A-A113-18B9FE289C00}"/>
                  </a:ext>
                </a:extLst>
              </p:cNvPr>
              <p:cNvPicPr/>
              <p:nvPr/>
            </p:nvPicPr>
            <p:blipFill>
              <a:blip r:embed="rId35"/>
              <a:stretch>
                <a:fillRect/>
              </a:stretch>
            </p:blipFill>
            <p:spPr>
              <a:xfrm>
                <a:off x="8195820" y="4945403"/>
                <a:ext cx="45684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62" name="Ink 61">
                <a:extLst>
                  <a:ext uri="{FF2B5EF4-FFF2-40B4-BE49-F238E27FC236}">
                    <a16:creationId xmlns:a16="http://schemas.microsoft.com/office/drawing/2014/main" id="{5B0A4685-D546-2C82-6B20-CCA7495D254A}"/>
                  </a:ext>
                </a:extLst>
              </p14:cNvPr>
              <p14:cNvContentPartPr/>
              <p14:nvPr/>
            </p14:nvContentPartPr>
            <p14:xfrm>
              <a:off x="8638980" y="4981403"/>
              <a:ext cx="713520" cy="720"/>
            </p14:xfrm>
          </p:contentPart>
        </mc:Choice>
        <mc:Fallback xmlns="">
          <p:pic>
            <p:nvPicPr>
              <p:cNvPr id="62" name="Ink 61">
                <a:extLst>
                  <a:ext uri="{FF2B5EF4-FFF2-40B4-BE49-F238E27FC236}">
                    <a16:creationId xmlns:a16="http://schemas.microsoft.com/office/drawing/2014/main" id="{5B0A4685-D546-2C82-6B20-CCA7495D254A}"/>
                  </a:ext>
                </a:extLst>
              </p:cNvPr>
              <p:cNvPicPr/>
              <p:nvPr/>
            </p:nvPicPr>
            <p:blipFill>
              <a:blip r:embed="rId37"/>
              <a:stretch>
                <a:fillRect/>
              </a:stretch>
            </p:blipFill>
            <p:spPr>
              <a:xfrm>
                <a:off x="8620980" y="4945403"/>
                <a:ext cx="749160" cy="72000"/>
              </a:xfrm>
              <a:prstGeom prst="rect">
                <a:avLst/>
              </a:prstGeom>
            </p:spPr>
          </p:pic>
        </mc:Fallback>
      </mc:AlternateContent>
    </p:spTree>
    <p:extLst>
      <p:ext uri="{BB962C8B-B14F-4D97-AF65-F5344CB8AC3E}">
        <p14:creationId xmlns:p14="http://schemas.microsoft.com/office/powerpoint/2010/main" val="2469944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93432-D889-0C22-DEDD-CF569C9D51AE}"/>
              </a:ext>
            </a:extLst>
          </p:cNvPr>
          <p:cNvSpPr>
            <a:spLocks noGrp="1"/>
          </p:cNvSpPr>
          <p:nvPr>
            <p:ph type="title"/>
          </p:nvPr>
        </p:nvSpPr>
        <p:spPr>
          <a:xfrm>
            <a:off x="599622" y="517892"/>
            <a:ext cx="10747021" cy="729728"/>
          </a:xfrm>
        </p:spPr>
        <p:txBody>
          <a:bodyPr/>
          <a:lstStyle/>
          <a:p>
            <a:r>
              <a:rPr lang="en-US" dirty="0"/>
              <a:t>Training on Simulation</a:t>
            </a:r>
            <a:endParaRPr lang="en-CA" dirty="0"/>
          </a:p>
        </p:txBody>
      </p:sp>
      <p:sp>
        <p:nvSpPr>
          <p:cNvPr id="13" name="Content Placeholder 12">
            <a:extLst>
              <a:ext uri="{FF2B5EF4-FFF2-40B4-BE49-F238E27FC236}">
                <a16:creationId xmlns:a16="http://schemas.microsoft.com/office/drawing/2014/main" id="{CC8DC1DA-AB8C-FC8E-9B69-5FCDA5E18E91}"/>
              </a:ext>
            </a:extLst>
          </p:cNvPr>
          <p:cNvSpPr>
            <a:spLocks noGrp="1"/>
          </p:cNvSpPr>
          <p:nvPr>
            <p:ph sz="quarter" idx="13"/>
          </p:nvPr>
        </p:nvSpPr>
        <p:spPr>
          <a:xfrm>
            <a:off x="454380" y="1389134"/>
            <a:ext cx="10747021" cy="4083579"/>
          </a:xfrm>
        </p:spPr>
        <p:txBody>
          <a:bodyPr>
            <a:normAutofit/>
          </a:bodyPr>
          <a:lstStyle/>
          <a:p>
            <a:r>
              <a:rPr lang="en-US" sz="1800" dirty="0"/>
              <a:t>Simulation produces observables (amplitudes and delays) as well as truth information (X, Y, Z, R, and Energy) </a:t>
            </a:r>
          </a:p>
        </p:txBody>
      </p:sp>
      <p:pic>
        <p:nvPicPr>
          <p:cNvPr id="55" name="Picture 54">
            <a:extLst>
              <a:ext uri="{FF2B5EF4-FFF2-40B4-BE49-F238E27FC236}">
                <a16:creationId xmlns:a16="http://schemas.microsoft.com/office/drawing/2014/main" id="{62D8B0F5-0A2A-C272-846A-70EAD5279621}"/>
              </a:ext>
            </a:extLst>
          </p:cNvPr>
          <p:cNvPicPr>
            <a:picLocks noChangeAspect="1"/>
          </p:cNvPicPr>
          <p:nvPr/>
        </p:nvPicPr>
        <p:blipFill>
          <a:blip r:embed="rId3"/>
          <a:stretch>
            <a:fillRect/>
          </a:stretch>
        </p:blipFill>
        <p:spPr>
          <a:xfrm>
            <a:off x="2694668" y="2558794"/>
            <a:ext cx="6802664" cy="2866788"/>
          </a:xfrm>
          <a:prstGeom prst="rect">
            <a:avLst/>
          </a:prstGeom>
          <a:ln>
            <a:solidFill>
              <a:schemeClr val="tx1"/>
            </a:solidFill>
          </a:ln>
        </p:spPr>
      </p:pic>
      <p:sp>
        <p:nvSpPr>
          <p:cNvPr id="56" name="TextBox 55">
            <a:extLst>
              <a:ext uri="{FF2B5EF4-FFF2-40B4-BE49-F238E27FC236}">
                <a16:creationId xmlns:a16="http://schemas.microsoft.com/office/drawing/2014/main" id="{476F8857-333A-41FC-F169-3E4D3FB55CD3}"/>
              </a:ext>
            </a:extLst>
          </p:cNvPr>
          <p:cNvSpPr txBox="1"/>
          <p:nvPr/>
        </p:nvSpPr>
        <p:spPr>
          <a:xfrm>
            <a:off x="599622" y="5867400"/>
            <a:ext cx="7641772" cy="369332"/>
          </a:xfrm>
          <a:prstGeom prst="rect">
            <a:avLst/>
          </a:prstGeom>
          <a:noFill/>
        </p:spPr>
        <p:txBody>
          <a:bodyPr wrap="square" rtlCol="0">
            <a:spAutoFit/>
          </a:bodyPr>
          <a:lstStyle/>
          <a:p>
            <a:r>
              <a:rPr lang="en-US" dirty="0"/>
              <a:t>Let’s see how our model performs!</a:t>
            </a:r>
            <a:endParaRPr lang="en-CA" dirty="0"/>
          </a:p>
        </p:txBody>
      </p:sp>
      <p:sp>
        <p:nvSpPr>
          <p:cNvPr id="57" name="Slide Number Placeholder 56">
            <a:extLst>
              <a:ext uri="{FF2B5EF4-FFF2-40B4-BE49-F238E27FC236}">
                <a16:creationId xmlns:a16="http://schemas.microsoft.com/office/drawing/2014/main" id="{9AF10620-2FCD-A9A1-DCDA-FD8FB6570E90}"/>
              </a:ext>
            </a:extLst>
          </p:cNvPr>
          <p:cNvSpPr>
            <a:spLocks noGrp="1"/>
          </p:cNvSpPr>
          <p:nvPr>
            <p:ph type="sldNum" sz="quarter" idx="12"/>
          </p:nvPr>
        </p:nvSpPr>
        <p:spPr/>
        <p:txBody>
          <a:bodyPr/>
          <a:lstStyle/>
          <a:p>
            <a:fld id="{280823E5-E7FE-4192-89CD-61EF932D4AA2}" type="slidenum">
              <a:rPr lang="en-CA" smtClean="0"/>
              <a:t>8</a:t>
            </a:fld>
            <a:endParaRPr lang="en-CA"/>
          </a:p>
        </p:txBody>
      </p:sp>
    </p:spTree>
    <p:extLst>
      <p:ext uri="{BB962C8B-B14F-4D97-AF65-F5344CB8AC3E}">
        <p14:creationId xmlns:p14="http://schemas.microsoft.com/office/powerpoint/2010/main" val="3992566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CE50A-7260-DF79-88EF-97C85C47BF54}"/>
              </a:ext>
            </a:extLst>
          </p:cNvPr>
          <p:cNvSpPr>
            <a:spLocks noGrp="1"/>
          </p:cNvSpPr>
          <p:nvPr>
            <p:ph type="title"/>
          </p:nvPr>
        </p:nvSpPr>
        <p:spPr/>
        <p:txBody>
          <a:bodyPr/>
          <a:lstStyle/>
          <a:p>
            <a:r>
              <a:rPr lang="en-US" dirty="0"/>
              <a:t>Validation</a:t>
            </a:r>
            <a:endParaRPr lang="en-CA" dirty="0"/>
          </a:p>
        </p:txBody>
      </p:sp>
      <p:sp>
        <p:nvSpPr>
          <p:cNvPr id="5" name="Hexagon 4">
            <a:extLst>
              <a:ext uri="{FF2B5EF4-FFF2-40B4-BE49-F238E27FC236}">
                <a16:creationId xmlns:a16="http://schemas.microsoft.com/office/drawing/2014/main" id="{00B0F0FE-2037-5A1D-95F0-DAA7E97E5D7E}"/>
              </a:ext>
            </a:extLst>
          </p:cNvPr>
          <p:cNvSpPr/>
          <p:nvPr/>
        </p:nvSpPr>
        <p:spPr>
          <a:xfrm rot="19408239">
            <a:off x="11109246" y="-2316950"/>
            <a:ext cx="4398894" cy="3762908"/>
          </a:xfrm>
          <a:prstGeom prst="hexagon">
            <a:avLst/>
          </a:prstGeom>
          <a:no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7" name="Hexagon 6">
            <a:extLst>
              <a:ext uri="{FF2B5EF4-FFF2-40B4-BE49-F238E27FC236}">
                <a16:creationId xmlns:a16="http://schemas.microsoft.com/office/drawing/2014/main" id="{5BC7C648-6713-DEC8-1CF5-71E35C3A4854}"/>
              </a:ext>
            </a:extLst>
          </p:cNvPr>
          <p:cNvSpPr/>
          <p:nvPr/>
        </p:nvSpPr>
        <p:spPr>
          <a:xfrm rot="19408239">
            <a:off x="10829846" y="454077"/>
            <a:ext cx="4398894" cy="3762908"/>
          </a:xfrm>
          <a:prstGeom prst="hexagon">
            <a:avLst/>
          </a:prstGeom>
          <a:no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9" name="Hexagon 8">
            <a:extLst>
              <a:ext uri="{FF2B5EF4-FFF2-40B4-BE49-F238E27FC236}">
                <a16:creationId xmlns:a16="http://schemas.microsoft.com/office/drawing/2014/main" id="{DC12A2CB-8814-BB89-BF7B-2298181567D5}"/>
              </a:ext>
            </a:extLst>
          </p:cNvPr>
          <p:cNvSpPr/>
          <p:nvPr/>
        </p:nvSpPr>
        <p:spPr>
          <a:xfrm rot="19408239">
            <a:off x="9154352" y="-1273487"/>
            <a:ext cx="4398894" cy="3762908"/>
          </a:xfrm>
          <a:prstGeom prst="hexagon">
            <a:avLst/>
          </a:prstGeom>
          <a:noFill/>
          <a:ln>
            <a:solidFill>
              <a:schemeClr val="accent4"/>
            </a:solidFill>
          </a:ln>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10" name="Slide Number Placeholder 9">
            <a:extLst>
              <a:ext uri="{FF2B5EF4-FFF2-40B4-BE49-F238E27FC236}">
                <a16:creationId xmlns:a16="http://schemas.microsoft.com/office/drawing/2014/main" id="{24F81AEA-0A3B-E484-79A4-C39FF05D97F5}"/>
              </a:ext>
            </a:extLst>
          </p:cNvPr>
          <p:cNvSpPr>
            <a:spLocks noGrp="1"/>
          </p:cNvSpPr>
          <p:nvPr>
            <p:ph type="sldNum" sz="quarter" idx="12"/>
          </p:nvPr>
        </p:nvSpPr>
        <p:spPr>
          <a:xfrm>
            <a:off x="10924592" y="6410907"/>
            <a:ext cx="429207" cy="365125"/>
          </a:xfrm>
        </p:spPr>
        <p:txBody>
          <a:bodyPr/>
          <a:lstStyle/>
          <a:p>
            <a:fld id="{280823E5-E7FE-4192-89CD-61EF932D4AA2}" type="slidenum">
              <a:rPr lang="en-CA" smtClean="0"/>
              <a:t>9</a:t>
            </a:fld>
            <a:endParaRPr lang="en-CA" dirty="0"/>
          </a:p>
        </p:txBody>
      </p:sp>
    </p:spTree>
    <p:extLst>
      <p:ext uri="{BB962C8B-B14F-4D97-AF65-F5344CB8AC3E}">
        <p14:creationId xmlns:p14="http://schemas.microsoft.com/office/powerpoint/2010/main" val="41455423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CB84AB3-0B1B-4410-8577-98EC26B3801E}">
  <we:reference id="e22f1a2d-2826-4e63-97f6-33b99c0ae228" version="2.0.0.0" store="EXCatalog" storeType="EXCatalog"/>
  <we:alternateReferences>
    <we:reference id="WA104379370" version="2.0.0.0" store="en-GB"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1966</TotalTime>
  <Words>1796</Words>
  <Application>Microsoft Office PowerPoint</Application>
  <PresentationFormat>Widescreen</PresentationFormat>
  <Paragraphs>265</Paragraphs>
  <Slides>35</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Aptos</vt:lpstr>
      <vt:lpstr>Aptos Display</vt:lpstr>
      <vt:lpstr>Arial</vt:lpstr>
      <vt:lpstr>Office Theme</vt:lpstr>
      <vt:lpstr>From Signals to Science: Machine Learning for Event Reconstruction in SuperCDMS</vt:lpstr>
      <vt:lpstr>Machine Learning in the SuperCDMS Experiment</vt:lpstr>
      <vt:lpstr>PowerPoint Presentation</vt:lpstr>
      <vt:lpstr>Simulation</vt:lpstr>
      <vt:lpstr>Detector Design</vt:lpstr>
      <vt:lpstr>Detector Design</vt:lpstr>
      <vt:lpstr>Detector Simulation</vt:lpstr>
      <vt:lpstr>Training on Simulation</vt:lpstr>
      <vt:lpstr>Validation</vt:lpstr>
      <vt:lpstr>What is Validation?</vt:lpstr>
      <vt:lpstr>Radial Validation-How Well Does the Model Work? </vt:lpstr>
      <vt:lpstr>Validation – Is It Enough?</vt:lpstr>
      <vt:lpstr>Looking at CUTE Data</vt:lpstr>
      <vt:lpstr>What Should We Expect? </vt:lpstr>
      <vt:lpstr>Unexpected Results</vt:lpstr>
      <vt:lpstr>Unexpected Results</vt:lpstr>
      <vt:lpstr>What’s Going On?</vt:lpstr>
      <vt:lpstr> A vs F Sensors in Simulation</vt:lpstr>
      <vt:lpstr> A vs F Sensors in Simulation</vt:lpstr>
      <vt:lpstr> A vs F Sensors in Simulation</vt:lpstr>
      <vt:lpstr>Simulation Does Not Match Real Data!</vt:lpstr>
      <vt:lpstr>Can We Scale the Sensor Amplitudes?</vt:lpstr>
      <vt:lpstr>Success With Rescaling</vt:lpstr>
      <vt:lpstr>Better Radial Reconstruction!</vt:lpstr>
      <vt:lpstr>Better Radial Reconstruction!</vt:lpstr>
      <vt:lpstr>Better Radial Reconstruction!</vt:lpstr>
      <vt:lpstr>Conclusion</vt:lpstr>
      <vt:lpstr>Acknowledgements</vt:lpstr>
      <vt:lpstr>Backup Slides</vt:lpstr>
      <vt:lpstr>What is an Interaction?</vt:lpstr>
      <vt:lpstr>What Measurements are Made?</vt:lpstr>
      <vt:lpstr>Splitting the Simulation Sample for Validation</vt:lpstr>
      <vt:lpstr>Radial Validation-How Well Does the Model Work? </vt:lpstr>
      <vt:lpstr>Problems With Energy</vt:lpstr>
      <vt:lpstr>Problems With Energy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Lyssa Dale-Davies</dc:creator>
  <cp:lastModifiedBy>Lyssa Dale-Davies</cp:lastModifiedBy>
  <cp:revision>8</cp:revision>
  <dcterms:created xsi:type="dcterms:W3CDTF">2026-07-29T01:03:01Z</dcterms:created>
  <dcterms:modified xsi:type="dcterms:W3CDTF">2026-08-11T21:47:39Z</dcterms:modified>
</cp:coreProperties>
</file>