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5.xml" ContentType="application/vnd.openxmlformats-officedocument.theme+xml"/>
  <Override PartName="/ppt/slideLayouts/slideLayout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0" r:id="rId5"/>
    <p:sldMasterId id="2147483674" r:id="rId6"/>
    <p:sldMasterId id="2147483686" r:id="rId7"/>
    <p:sldMasterId id="2147483710" r:id="rId8"/>
    <p:sldMasterId id="2147483746" r:id="rId9"/>
  </p:sldMasterIdLst>
  <p:notesMasterIdLst>
    <p:notesMasterId r:id="rId29"/>
  </p:notesMasterIdLst>
  <p:sldIdLst>
    <p:sldId id="257" r:id="rId10"/>
    <p:sldId id="274" r:id="rId11"/>
    <p:sldId id="296" r:id="rId12"/>
    <p:sldId id="275" r:id="rId13"/>
    <p:sldId id="276" r:id="rId14"/>
    <p:sldId id="261" r:id="rId15"/>
    <p:sldId id="277" r:id="rId16"/>
    <p:sldId id="278" r:id="rId17"/>
    <p:sldId id="280" r:id="rId18"/>
    <p:sldId id="287" r:id="rId19"/>
    <p:sldId id="291" r:id="rId20"/>
    <p:sldId id="290" r:id="rId21"/>
    <p:sldId id="281" r:id="rId22"/>
    <p:sldId id="279" r:id="rId23"/>
    <p:sldId id="283" r:id="rId24"/>
    <p:sldId id="301" r:id="rId25"/>
    <p:sldId id="302" r:id="rId26"/>
    <p:sldId id="286" r:id="rId27"/>
    <p:sldId id="29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FE9E4"/>
    <a:srgbClr val="0076BE"/>
    <a:srgbClr val="E9F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AD7C7D-8D10-4CEE-890C-DBCD45A16828}" v="49" dt="2026-08-11T15:30:02.313"/>
    <p1510:client id="{FB0CAB54-87DD-D99F-32E1-5867051B4A16}" v="2" dt="2026-08-11T15:39:30.3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5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customXml" Target="../customXml/item3.xml"/><Relationship Id="rId21" Type="http://schemas.openxmlformats.org/officeDocument/2006/relationships/slide" Target="slides/slide12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CDF10C-653E-4994-BAF7-D3E237C5D276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D668DB-AE47-4F2F-813E-61172C4228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705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64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Mention higher energy deposition = higher amplitude = higher integrated charge</a:t>
            </a:r>
          </a:p>
          <a:p>
            <a:r>
              <a:rPr lang="en-US"/>
              <a:t>Mention </a:t>
            </a:r>
            <a:r>
              <a:rPr lang="en-US" err="1"/>
              <a:t>sudies</a:t>
            </a:r>
            <a:r>
              <a:rPr lang="en-US"/>
              <a:t> need to be done on determining the best pre-peak and post peak integration values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89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Science runs seem to be very repeatable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2093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Mention the 88 </a:t>
            </a:r>
            <a:r>
              <a:rPr lang="en-US" err="1"/>
              <a:t>kev</a:t>
            </a:r>
            <a:r>
              <a:rPr lang="en-US"/>
              <a:t> peak that is close to the 82 </a:t>
            </a:r>
            <a:r>
              <a:rPr lang="en-US" err="1"/>
              <a:t>kev</a:t>
            </a:r>
            <a:r>
              <a:rPr lang="en-US"/>
              <a:t> peak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670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The </a:t>
            </a:r>
            <a:r>
              <a:rPr lang="en-US" err="1"/>
              <a:t>SiPM</a:t>
            </a:r>
            <a:r>
              <a:rPr lang="en-US"/>
              <a:t> calibration is central because the signal definition depends on a low-energy threshold of about 27 keV.</a:t>
            </a:r>
          </a:p>
          <a:p>
            <a:pPr marL="171450" indent="-171450">
              <a:buFontTx/>
              <a:buChar char="-"/>
            </a:pPr>
            <a:r>
              <a:rPr lang="en-US"/>
              <a:t>The combined Ba-133 and Na-22 calibration shows a coherent global curve, but the offsets in individual calibrations are too high to treat the energy scale as finalized.</a:t>
            </a:r>
          </a:p>
          <a:p>
            <a:pPr marL="171450" indent="-171450">
              <a:buFontTx/>
              <a:buChar char="-"/>
            </a:pPr>
            <a:r>
              <a:rPr lang="en-US"/>
              <a:t>if Ba and Na have large offsets but Lu should not, then the analysis must identify whether the issue is source-dependent, integration-dependent, baseline-dependent, or peak-identification-related.</a:t>
            </a:r>
          </a:p>
          <a:p>
            <a:pPr marL="171450" indent="-171450">
              <a:buFontTx/>
              <a:buChar char="-"/>
            </a:pPr>
            <a:r>
              <a:rPr lang="en-US"/>
              <a:t>the coincidence analysis should not proceed until the </a:t>
            </a:r>
            <a:r>
              <a:rPr lang="en-US" err="1"/>
              <a:t>SiPM</a:t>
            </a:r>
            <a:r>
              <a:rPr lang="en-US"/>
              <a:t> energy scale is stable, because the &lt;27 keV cut is only meaningful after this calibration gate is passed.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604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Mention large offset here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68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First, the </a:t>
            </a:r>
            <a:r>
              <a:rPr lang="en-US" err="1"/>
              <a:t>HPGe</a:t>
            </a:r>
            <a:r>
              <a:rPr lang="en-US"/>
              <a:t> energy must fall in an ROI around the 82.13 keV gamma.</a:t>
            </a:r>
          </a:p>
          <a:p>
            <a:pPr marL="171450" indent="-171450">
              <a:buFontTx/>
              <a:buChar char="-"/>
            </a:pPr>
            <a:r>
              <a:rPr lang="en-US"/>
              <a:t>The width of that ROI should come from </a:t>
            </a:r>
            <a:r>
              <a:rPr lang="en-US" err="1"/>
              <a:t>HPGe</a:t>
            </a:r>
            <a:r>
              <a:rPr lang="en-US"/>
              <a:t> resolution, not a guessed value.</a:t>
            </a:r>
          </a:p>
          <a:p>
            <a:pPr marL="171450" indent="-171450">
              <a:buFontTx/>
              <a:buChar char="-"/>
            </a:pPr>
            <a:r>
              <a:rPr lang="en-US"/>
              <a:t>Second, the </a:t>
            </a:r>
            <a:r>
              <a:rPr lang="en-US" err="1"/>
              <a:t>SiPM</a:t>
            </a:r>
            <a:r>
              <a:rPr lang="en-US"/>
              <a:t> energy must be below the expected EC* local energy of about 27 keV, with the threshold and acceptance informed by </a:t>
            </a:r>
            <a:r>
              <a:rPr lang="en-US" err="1"/>
              <a:t>SiPM</a:t>
            </a:r>
            <a:r>
              <a:rPr lang="en-US"/>
              <a:t> calibration and resolution.</a:t>
            </a:r>
          </a:p>
          <a:p>
            <a:pPr marL="171450" indent="-171450">
              <a:buFontTx/>
              <a:buChar char="-"/>
            </a:pPr>
            <a:r>
              <a:rPr lang="en-US"/>
              <a:t>Third, the </a:t>
            </a:r>
            <a:r>
              <a:rPr lang="en-US" err="1"/>
              <a:t>HPGe</a:t>
            </a:r>
            <a:r>
              <a:rPr lang="en-US"/>
              <a:t> and </a:t>
            </a:r>
            <a:r>
              <a:rPr lang="en-US" err="1"/>
              <a:t>SiPM</a:t>
            </a:r>
            <a:r>
              <a:rPr lang="en-US"/>
              <a:t> times must agree within a coincidence window determined from timing data.</a:t>
            </a:r>
          </a:p>
          <a:p>
            <a:pPr marL="171450" indent="-171450">
              <a:buFontTx/>
              <a:buChar char="-"/>
            </a:pPr>
            <a:r>
              <a:rPr lang="en-US"/>
              <a:t>Fourth, event quality cuts must remove events with invalid baselines, clipped windows, missing edges, or malformed waveforms.</a:t>
            </a:r>
          </a:p>
          <a:p>
            <a:pPr marL="171450" indent="-171450">
              <a:buFontTx/>
              <a:buChar char="-"/>
            </a:pPr>
            <a:r>
              <a:rPr lang="en-US"/>
              <a:t>The right-side figure from the preliminary coincidence spectrum shows that the coincidence technique already suppresses much of the beta background and reveals expected features.</a:t>
            </a:r>
          </a:p>
          <a:p>
            <a:pPr marL="171450" indent="-171450">
              <a:buFontTx/>
              <a:buChar char="-"/>
            </a:pPr>
            <a:r>
              <a:rPr lang="en-US"/>
              <a:t>The final analysis must formalize that into a reproducible selection: define ROIs, sidebands, timing windows, background estimates, and efficiencies before reporting candidates or limits.</a:t>
            </a:r>
          </a:p>
          <a:p>
            <a:pPr marL="171450" indent="-171450">
              <a:buFontTx/>
              <a:buChar char="-"/>
            </a:pPr>
            <a:endParaRPr lang="en-US"/>
          </a:p>
          <a:p>
            <a:pPr marL="171450" indent="-171450">
              <a:buFontTx/>
              <a:buChar char="-"/>
            </a:pPr>
            <a:r>
              <a:rPr lang="en-US"/>
              <a:t>The final product of the analysis is a count of candidate events and a statistically defensible interpretation.</a:t>
            </a:r>
          </a:p>
          <a:p>
            <a:pPr marL="171450" indent="-171450">
              <a:buFontTx/>
              <a:buChar char="-"/>
            </a:pPr>
            <a:r>
              <a:rPr lang="en-US"/>
              <a:t>If a significant excess is observed, the analysis can report a branching ratio or half-life measurement.</a:t>
            </a:r>
          </a:p>
          <a:p>
            <a:pPr marL="171450" indent="-171450">
              <a:buFontTx/>
              <a:buChar char="-"/>
            </a:pPr>
            <a:r>
              <a:rPr lang="en-US"/>
              <a:t>If not, it reports an upper limit on the signal and a corresponding lower limit on the half-life.</a:t>
            </a:r>
          </a:p>
          <a:p>
            <a:pPr marL="171450" indent="-171450">
              <a:buFontTx/>
              <a:buChar char="-"/>
            </a:pPr>
            <a:r>
              <a:rPr lang="en-US"/>
              <a:t>The inputs are: n, the number of observed events in the signal ROI; b, the expected number of background events in that ROI; efficiency terms for the </a:t>
            </a:r>
            <a:r>
              <a:rPr lang="en-US" err="1"/>
              <a:t>HPGe</a:t>
            </a:r>
            <a:r>
              <a:rPr lang="en-US"/>
              <a:t> gamma detection, </a:t>
            </a:r>
            <a:r>
              <a:rPr lang="en-US" err="1"/>
              <a:t>SiPM</a:t>
            </a:r>
            <a:r>
              <a:rPr lang="en-US"/>
              <a:t> energy acceptance, timing acceptance, analysis cuts, and live time; and the number of 176Lu atoms in the LYSO crystal.</a:t>
            </a:r>
          </a:p>
          <a:p>
            <a:pPr marL="171450" indent="-171450">
              <a:buFontTx/>
              <a:buChar char="-"/>
            </a:pPr>
            <a:r>
              <a:rPr lang="en-US"/>
              <a:t>The Feldman–Cousins construction is appropriate because it handles small event counts without switching ad hoc between upper limits and two-sided intervals.</a:t>
            </a:r>
          </a:p>
          <a:p>
            <a:pPr marL="171450" indent="-171450">
              <a:buFontTx/>
              <a:buChar char="-"/>
            </a:pPr>
            <a:r>
              <a:rPr lang="en-US"/>
              <a:t>The half-life formula is the standard exposure divided by the allowed signal count.</a:t>
            </a:r>
          </a:p>
          <a:p>
            <a:pPr marL="171450" indent="-171450">
              <a:buFontTx/>
              <a:buChar char="-"/>
            </a:pPr>
            <a:r>
              <a:rPr lang="en-US"/>
              <a:t>that calibration and cuts feed directly into the efficiency and background terms.</a:t>
            </a:r>
          </a:p>
          <a:p>
            <a:pPr marL="171450" indent="-171450">
              <a:buFontTx/>
              <a:buChar char="-"/>
            </a:pPr>
            <a:r>
              <a:rPr lang="en-US"/>
              <a:t>That is why the final statistical result depends on careful detector analysis.</a:t>
            </a:r>
          </a:p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82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Example of a full spectrum of </a:t>
            </a:r>
            <a:r>
              <a:rPr lang="en-US" err="1"/>
              <a:t>HPGe</a:t>
            </a:r>
            <a:r>
              <a:rPr lang="en-US"/>
              <a:t>. And the blue is after the cut has been made</a:t>
            </a:r>
          </a:p>
          <a:p>
            <a:r>
              <a:rPr lang="en-US"/>
              <a:t> red region is the zoom area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020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5B910-6DD2-2F16-01DC-0D97F7C15A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7FC8E6-74CD-BCF7-02C4-8450DB257B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EAD184-ADE7-627F-D69B-7A4BB0398B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The final product of the analysis is a count of candidate events and a statistically defensible interpretation.</a:t>
            </a:r>
          </a:p>
          <a:p>
            <a:pPr marL="171450" indent="-171450">
              <a:buFontTx/>
              <a:buChar char="-"/>
            </a:pPr>
            <a:r>
              <a:rPr lang="en-US"/>
              <a:t>If a significant excess is observed, the analysis can report a branching ratio or half-life measurement.</a:t>
            </a:r>
          </a:p>
          <a:p>
            <a:pPr marL="171450" indent="-171450">
              <a:buFontTx/>
              <a:buChar char="-"/>
            </a:pPr>
            <a:r>
              <a:rPr lang="en-US"/>
              <a:t>If not, it reports an upper limit on the signal and a corresponding lower limit on the half-life.</a:t>
            </a:r>
          </a:p>
          <a:p>
            <a:pPr marL="171450" indent="-171450">
              <a:buFontTx/>
              <a:buChar char="-"/>
            </a:pPr>
            <a:r>
              <a:rPr lang="en-US"/>
              <a:t>The inputs are: n, the number of observed events in the signal ROI; b, the expected number of background events in that ROI; efficiency terms for the </a:t>
            </a:r>
            <a:r>
              <a:rPr lang="en-US" err="1"/>
              <a:t>HPGe</a:t>
            </a:r>
            <a:r>
              <a:rPr lang="en-US"/>
              <a:t> gamma detection, </a:t>
            </a:r>
            <a:r>
              <a:rPr lang="en-US" err="1"/>
              <a:t>SiPM</a:t>
            </a:r>
            <a:r>
              <a:rPr lang="en-US"/>
              <a:t> energy acceptance, timing acceptance, analysis cuts, and live time; and the number of 176Lu atoms in the LYSO crystal.</a:t>
            </a:r>
          </a:p>
          <a:p>
            <a:pPr marL="171450" indent="-171450">
              <a:buFontTx/>
              <a:buChar char="-"/>
            </a:pPr>
            <a:r>
              <a:rPr lang="en-US"/>
              <a:t>The Feldman–Cousins construction is appropriate because it handles small event counts without switching ad hoc between upper limits and two-sided intervals.</a:t>
            </a:r>
          </a:p>
          <a:p>
            <a:pPr marL="171450" indent="-171450">
              <a:buFontTx/>
              <a:buChar char="-"/>
            </a:pPr>
            <a:r>
              <a:rPr lang="en-US"/>
              <a:t>The half-life formula is the standard exposure divided by the allowed signal count.</a:t>
            </a:r>
          </a:p>
          <a:p>
            <a:pPr marL="171450" indent="-171450">
              <a:buFontTx/>
              <a:buChar char="-"/>
            </a:pPr>
            <a:r>
              <a:rPr lang="en-US"/>
              <a:t>that calibration and cuts feed directly into the efficiency and background terms.</a:t>
            </a:r>
          </a:p>
          <a:p>
            <a:pPr marL="171450" indent="-171450">
              <a:buFontTx/>
              <a:buChar char="-"/>
            </a:pPr>
            <a:r>
              <a:rPr lang="en-US"/>
              <a:t>That is why the final statistical result depends on careful detector analysis.</a:t>
            </a:r>
          </a:p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FF5327-A8BB-07CB-8F44-61E9F6440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7965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4763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highly forbidden decays are rare, but their rates contain information about nuclear structure and weak interaction physics. In a normal high-rate experiment, rare branches disappear under dominant decay channels. RAMPS is designed to use deep underground conditions and coincidence detection to isolate tiny signals.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176Lu, the excited-state EC branch has not been measured directly.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Existing experimental limits are much weaker than many theoretical expectations, so a new underground coincidence measurement can either observe a rare branch or improve the lower limit.</a:t>
            </a:r>
          </a:p>
          <a:p>
            <a:pPr marL="1143000" indent="-1143000">
              <a:buFontTx/>
              <a:buChar char="-"/>
            </a:pPr>
            <a:r>
              <a:rPr lang="en-US" sz="8000"/>
              <a:t>The experimental advantage is the combination of low-background location, existing high-performance detectors,
For the pilot measurement, RAMPS uses a lutetium-containing scintillator crystal as both the radioactive source and the light-producing detector.</a:t>
            </a:r>
          </a:p>
          <a:p>
            <a:pPr marL="1143000" indent="-1143000">
              <a:buFontTx/>
              <a:buChar char="-"/>
            </a:pPr>
            <a:r>
              <a:rPr lang="en-US" sz="8000"/>
              <a:t>This gives event-by-event information about energy deposited inside the source.</a:t>
            </a:r>
          </a:p>
          <a:p>
            <a:pPr marL="1143000" indent="-1143000">
              <a:buFontTx/>
              <a:buChar char="-"/>
            </a:pPr>
            <a:r>
              <a:rPr lang="en-US" sz="8000"/>
              <a:t>A high-purity germanium detector provides the gamma-ray energy measurement with enough resolution to separate nearby lines.</a:t>
            </a:r>
            <a:endParaRPr lang="en-US" sz="8000" b="0" i="0" kern="1200">
              <a:solidFill>
                <a:srgbClr val="0076B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33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0930C-D677-177B-4761-9E4ABBE39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B33752-788D-BB0D-8DC2-8C2B343E6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AA0B46-1D04-2754-99A6-466094A8B3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beta decay, the weak interaction connects initial and final nuclear states. 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Whether the transition is allowed or forbidden depends on changes in spin, parity, and angular momentum. 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Allowed transitions happen relatively often; highly forbidden transitions have much smaller matrix elements and much longer half-lives.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word “forbidden” is historical shorthand.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decay can occur quantum mechanically, but the probability is strongly suppressed. Mention fifth-order forbidden decay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makes direct measurement difficult, but also valuable: if a branch can be measured, it becomes a sensitive probe of the nuclear wavefunctions and the approximations used in forbidden-decay theory.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176Lu has a dominant beta-minus decay path, but the branch of interest is electron capture to an excited state in 176Yb, which is far rarer.</a:t>
            </a:r>
          </a:p>
          <a:p>
            <a:pPr marL="1143000" indent="-1143000">
              <a:buFontTx/>
              <a:buChar char="-"/>
            </a:pPr>
            <a:endParaRPr lang="en-US" sz="8000" b="0" i="0" kern="1200">
              <a:solidFill>
                <a:srgbClr val="0076B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The target is electron capture from 176Lu to the first excited state of 176Yb.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Because the daughter nucleus is excited, it emits a characteristic 82.13 keV gamma ray.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That gamma is the </a:t>
            </a:r>
            <a:r>
              <a:rPr lang="en-US" sz="8000" err="1"/>
              <a:t>HPGe</a:t>
            </a:r>
            <a:r>
              <a:rPr lang="en-US" sz="8000"/>
              <a:t> signature.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The local energy left in the LYSO crystal is small: approximately 109 keV Q-value minus 82.13 keV gamma energy, or 26.87 keV.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27 </a:t>
            </a:r>
            <a:r>
              <a:rPr lang="en-US" sz="8000" err="1"/>
              <a:t>kev</a:t>
            </a:r>
            <a:r>
              <a:rPr lang="en-US" sz="8000"/>
              <a:t> goes into the EC decay. Mention can’t be K-shell because that has a high binding energy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8000"/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8000"/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That energy appears as low scintillation light, measured by the </a:t>
            </a:r>
            <a:r>
              <a:rPr lang="en-US" sz="8000" err="1"/>
              <a:t>SiPM</a:t>
            </a:r>
            <a:r>
              <a:rPr lang="en-US" sz="8000"/>
              <a:t> array.
The problem is that 176Lu more commonly beta-minus decays.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Those events deposit a broad beta energy distribution in the LYSO and produce strong gamma features around 88, 202, and 307 keV.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A simple </a:t>
            </a:r>
            <a:r>
              <a:rPr lang="en-US" sz="8000" err="1"/>
              <a:t>HPGe</a:t>
            </a:r>
            <a:r>
              <a:rPr lang="en-US" sz="8000"/>
              <a:t> spectrum alone is dominated by those beta-associated lines and continuum.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RAMPS uses the difference in local scintillation energy to suppress beta-minus background.
The final coincidence selection is therefore conceptually simple: </a:t>
            </a:r>
            <a:r>
              <a:rPr lang="en-US" sz="8000" err="1"/>
              <a:t>HPGe</a:t>
            </a:r>
            <a:r>
              <a:rPr lang="en-US" sz="8000"/>
              <a:t> near 82 keV, </a:t>
            </a:r>
            <a:r>
              <a:rPr lang="en-US" sz="8000" err="1"/>
              <a:t>SiPM</a:t>
            </a:r>
            <a:r>
              <a:rPr lang="en-US" sz="8000"/>
              <a:t> below 27 keV, and matched event timing.</a:t>
            </a:r>
          </a:p>
          <a:p>
            <a:pPr marL="1143000" indent="-1143000">
              <a:buFontTx/>
              <a:buChar char="-"/>
            </a:pPr>
            <a:endParaRPr lang="en-US" sz="8000" b="0" i="0" kern="1200">
              <a:solidFill>
                <a:srgbClr val="0076B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38D99-7B59-03D9-108C-35E3DA2A93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9005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beta decay, the weak interaction connects initial and final nuclear states. 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Whether the transition is allowed or forbidden depends on changes in spin, parity, and angular momentum. 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Allowed transitions happen relatively often; highly forbidden transitions have much smaller matrix elements and much longer half-lives.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word “forbidden” is historical shorthand.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decay can occur quantum mechanically, but the probability is strongly suppressed. Mention fifth-order forbidden decay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makes direct measurement difficult, but also valuable: if a branch can be measured, it becomes a sensitive probe of the nuclear wavefunctions and the approximations used in forbidden-decay theory.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176Lu has a dominant beta-minus decay path, but the branch of interest is electron capture to an excited state in 176Yb, which is far rarer.</a:t>
            </a:r>
          </a:p>
          <a:p>
            <a:pPr marL="1143000" indent="-1143000">
              <a:buFontTx/>
              <a:buChar char="-"/>
            </a:pPr>
            <a:endParaRPr lang="en-US" sz="8000" b="0" i="0" kern="1200">
              <a:solidFill>
                <a:srgbClr val="0076B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The target is electron capture from 176Lu to the first excited state of 176Yb.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Because the daughter nucleus is excited, it emits a characteristic 82.13 keV gamma ray.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That gamma is the </a:t>
            </a:r>
            <a:r>
              <a:rPr lang="en-US" sz="8000" err="1"/>
              <a:t>HPGe</a:t>
            </a:r>
            <a:r>
              <a:rPr lang="en-US" sz="8000"/>
              <a:t> signature.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The local energy left in the LYSO crystal is small: approximately 109 keV Q-value minus 82.13 keV gamma energy, or 26.87 keV.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27 </a:t>
            </a:r>
            <a:r>
              <a:rPr lang="en-US" sz="8000" err="1"/>
              <a:t>kev</a:t>
            </a:r>
            <a:r>
              <a:rPr lang="en-US" sz="8000"/>
              <a:t> goes into the EC decay. Mention can’t be K-shell because that has a high binding energy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8000"/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8000"/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That energy appears as low scintillation light, measured by the </a:t>
            </a:r>
            <a:r>
              <a:rPr lang="en-US" sz="8000" err="1"/>
              <a:t>SiPM</a:t>
            </a:r>
            <a:r>
              <a:rPr lang="en-US" sz="8000"/>
              <a:t> array.
The problem is that 176Lu more commonly beta-minus decays.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Those events deposit a broad beta energy distribution in the LYSO and produce strong gamma features around 88, 202, and 307 keV.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A simple </a:t>
            </a:r>
            <a:r>
              <a:rPr lang="en-US" sz="8000" err="1"/>
              <a:t>HPGe</a:t>
            </a:r>
            <a:r>
              <a:rPr lang="en-US" sz="8000"/>
              <a:t> spectrum alone is dominated by those beta-associated lines and continuum.</a:t>
            </a:r>
          </a:p>
          <a:p>
            <a:pPr marL="1143000" marR="0" lvl="0" indent="-1143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8000"/>
              <a:t>RAMPS uses the difference in local scintillation energy to suppress beta-minus background.
The final coincidence selection is therefore conceptually simple: </a:t>
            </a:r>
            <a:r>
              <a:rPr lang="en-US" sz="8000" err="1"/>
              <a:t>HPGe</a:t>
            </a:r>
            <a:r>
              <a:rPr lang="en-US" sz="8000"/>
              <a:t> near 82 keV, </a:t>
            </a:r>
            <a:r>
              <a:rPr lang="en-US" sz="8000" err="1"/>
              <a:t>SiPM</a:t>
            </a:r>
            <a:r>
              <a:rPr lang="en-US" sz="8000"/>
              <a:t> below 27 keV, and matched event timing.</a:t>
            </a:r>
          </a:p>
          <a:p>
            <a:pPr marL="1143000" indent="-1143000">
              <a:buFontTx/>
              <a:buChar char="-"/>
            </a:pPr>
            <a:endParaRPr lang="en-US" sz="8000" b="0" i="0" kern="1200">
              <a:solidFill>
                <a:srgbClr val="0076B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71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LYSO crystal contains lutetium, so it is not just a passive detector; it is also the source. 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When a decay deposits energy inside the crystal, the crystal scintillates.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lang="en-US" sz="8000" b="0" i="0" kern="1200" err="1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SiPM</a:t>
            </a: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records that light.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At the same time, if the decay produces a gamma ray that escapes the crystal, the </a:t>
            </a:r>
            <a:r>
              <a:rPr lang="en-US" sz="8000" b="0" i="0" kern="1200" err="1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HPGe</a:t>
            </a: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measures it with good energy resolution.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the dominant beta-minus branch, the local scintillation energy is broad and can be large, and the gamma lines are associated with the beta decay path: around 88, 202, and 307 keV, with sum features possible.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For the EC* target branch, the local scintillation energy is small, below 27 keV, and the gamma energy is 82.13 keV.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is why a two-dimensional selection is much more powerful than either detector alone.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lang="en-US" sz="8000" b="0" i="0" kern="1200" err="1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SiPM</a:t>
            </a: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rejects beta energy, while the </a:t>
            </a:r>
            <a:r>
              <a:rPr lang="en-US" sz="8000" b="0" i="0" kern="1200" err="1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HPGe</a:t>
            </a: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separates 82 keV from nearby gamma backgrounds, especially the 88 keV line.</a:t>
            </a:r>
          </a:p>
          <a:p>
            <a:pPr marL="1143000" indent="-1143000">
              <a:buFontTx/>
              <a:buChar char="-"/>
            </a:pPr>
            <a:endParaRPr lang="en-US" sz="8000" b="0" i="0" kern="1200">
              <a:solidFill>
                <a:srgbClr val="0076B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lang="en-US" sz="8000" b="0" i="0" kern="1200" err="1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HPGe</a:t>
            </a: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detector and shielding provide gamma-ray spectroscopy.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</a:t>
            </a:r>
            <a:r>
              <a:rPr lang="en-US" sz="8000" b="0" i="0" kern="1200" err="1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SiPM</a:t>
            </a: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system reads scintillation light from the LYSO crystal.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SNOLAB's underground environment is part of the experimental design, not just the location.</a:t>
            </a:r>
          </a:p>
          <a:p>
            <a:pPr marL="1143000" indent="-1143000">
              <a:buFontTx/>
              <a:buChar char="-"/>
            </a:pPr>
            <a:r>
              <a:rPr lang="en-US" sz="8000" b="0" i="0" kern="1200">
                <a:solidFill>
                  <a:srgbClr val="0076BE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reduced cosmic-ray background improves the rare-event search sensitivity, especially when combined with coincidence cuts.</a:t>
            </a:r>
          </a:p>
          <a:p>
            <a:pPr marL="1143000" indent="-1143000">
              <a:buFontTx/>
              <a:buChar char="-"/>
            </a:pPr>
            <a:endParaRPr lang="en-US" sz="8000" b="0" i="0" kern="1200">
              <a:solidFill>
                <a:srgbClr val="0076BE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735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When measuring with purely our </a:t>
            </a:r>
            <a:r>
              <a:rPr lang="en-CA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, the ß</a:t>
            </a:r>
            <a:r>
              <a:rPr lang="en-CA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overpowers our signal</a:t>
            </a:r>
          </a:p>
          <a:p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How to remove?</a:t>
            </a:r>
          </a:p>
          <a:p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EC Q-value = 109 keV</a:t>
            </a:r>
          </a:p>
          <a:p>
            <a:r>
              <a:rPr lang="el-GR">
                <a:latin typeface="Times New Roman" panose="02020603050405020304" pitchFamily="18" charset="0"/>
                <a:cs typeface="Times New Roman" panose="02020603050405020304" pitchFamily="18" charset="0"/>
              </a:rPr>
              <a:t>γ</a:t>
            </a:r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 ray is 82.13 keV, leaving the rest of the energy to be scintillated as 26.87 keV light </a:t>
            </a:r>
          </a:p>
          <a:p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Coincidence helps us with this!</a:t>
            </a:r>
          </a:p>
          <a:p>
            <a:endParaRPr lang="en-CA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Tx/>
              <a:buChar char="-"/>
            </a:pP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SiPM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 It reads the scintillation light produced inside the LYSO crystal. Because the LYSO itself contains 176Lu, it acts as both the radioactive source and the detector. For the excited-state electron-capture signal, the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SiPM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is expected to measure a small local energy deposit below about 27 keV, coming from the atomic relaxation energy such as X-rays and Auger electrons. Most ordinary 176Lu β− decays deposit much more energy in the crystal, so the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SiPM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provides a strong background-rejection cut.</a:t>
            </a:r>
          </a:p>
          <a:p>
            <a:pPr marL="171450" indent="-171450">
              <a:buFontTx/>
              <a:buChar char="-"/>
            </a:pP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: It detects the gamma ray that escapes from the LYSO crystal. The signal of interest produces a characteristic 82.13 keV gamma ray when the excited 176Yb daughter nucleus de-excites. The </a:t>
            </a:r>
            <a:r>
              <a:rPr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HPGe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is used because it has very good energy resolution, allowing you to distinguish the 82.13-keV signal from nearby background gamma rays, especially the strong 176Lu line near 88 keV.</a:t>
            </a:r>
            <a:endParaRPr lang="en-C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3173D3-50B7-401B-959A-3ECDED975F08}" type="slidenum">
              <a:rPr lang="en-CA" smtClean="0"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5002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140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/>
              <a:t>First, raw binary waveform files are decoded using the file header structure.</a:t>
            </a:r>
          </a:p>
          <a:p>
            <a:pPr marL="171450" indent="-171450">
              <a:buFontTx/>
              <a:buChar char="-"/>
            </a:pPr>
            <a:r>
              <a:rPr lang="en-US"/>
              <a:t>Then each channel is baseline-subtracted using pre-trigger samples.</a:t>
            </a:r>
          </a:p>
          <a:p>
            <a:pPr marL="171450" indent="-171450">
              <a:buFontTx/>
              <a:buChar char="-"/>
            </a:pPr>
            <a:r>
              <a:rPr lang="en-US"/>
              <a:t>Next, features are extracted: integrated charge, peak amplitude, timing, and diagnostic quantities such as edge index.</a:t>
            </a:r>
          </a:p>
          <a:p>
            <a:pPr marL="171450" indent="-171450">
              <a:buFontTx/>
              <a:buChar char="-"/>
            </a:pPr>
            <a:r>
              <a:rPr lang="en-US"/>
              <a:t>The integrated charge is converted to energy using calibration runs and known gamma peaks.</a:t>
            </a:r>
          </a:p>
          <a:p>
            <a:pPr marL="171450" indent="-171450">
              <a:buFontTx/>
              <a:buChar char="-"/>
            </a:pPr>
            <a:r>
              <a:rPr lang="en-US"/>
              <a:t>Only after the energy calibration is stable should the analysis apply the coincidence selection.</a:t>
            </a:r>
          </a:p>
          <a:p>
            <a:pPr marL="171450" indent="-171450">
              <a:buFontTx/>
              <a:buChar char="-"/>
            </a:pPr>
            <a:r>
              <a:rPr lang="en-US"/>
              <a:t>That selection requires an </a:t>
            </a:r>
            <a:r>
              <a:rPr lang="en-US" err="1"/>
              <a:t>HPGe</a:t>
            </a:r>
            <a:r>
              <a:rPr lang="en-US"/>
              <a:t> gamma near 82 keV, a low </a:t>
            </a:r>
            <a:r>
              <a:rPr lang="en-US" err="1"/>
              <a:t>SiPM</a:t>
            </a:r>
            <a:r>
              <a:rPr lang="en-US"/>
              <a:t> energy deposit below about 27 keV, and an appropriate timing window between the detectors.</a:t>
            </a:r>
          </a:p>
          <a:p>
            <a:pPr marL="171450" indent="-171450">
              <a:buFontTx/>
              <a:buChar char="-"/>
            </a:pPr>
            <a:r>
              <a:rPr lang="en-US"/>
              <a:t>After the cuts, the search becomes a counting experiment: observed events in the signal ROI are compared with an expected background estimate, and Feldman–Cousins intervals are used to report a confidence interval or upper limit on signal counts.</a:t>
            </a:r>
          </a:p>
          <a:p>
            <a:pPr marL="171450" indent="-171450">
              <a:buFontTx/>
              <a:buChar char="-"/>
            </a:pPr>
            <a:r>
              <a:rPr lang="en-US"/>
              <a:t>My current work sits in the calibration and quality-control portion of this chain.</a:t>
            </a:r>
          </a:p>
          <a:p>
            <a:pPr marL="171450" indent="-171450">
              <a:buFontTx/>
              <a:buChar char="-"/>
            </a:pPr>
            <a:r>
              <a:rPr lang="en-US"/>
              <a:t>This is why the calibration offset issue must be solved before the coincidence analysis is credible.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066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err="1"/>
              <a:t>HPGe</a:t>
            </a:r>
            <a:r>
              <a:rPr lang="en-US"/>
              <a:t> pulses can have long plateaus or slow components, so the charge extracted from a waveform depends strongly on the integration window.</a:t>
            </a:r>
          </a:p>
          <a:p>
            <a:pPr marL="171450" indent="-171450">
              <a:buFontTx/>
              <a:buChar char="-"/>
            </a:pPr>
            <a:r>
              <a:rPr lang="en-US"/>
              <a:t>If the window includes too much of the plateau, small residual baseline offsets integrate into a large artificial charge shift.</a:t>
            </a:r>
          </a:p>
          <a:p>
            <a:pPr marL="171450" indent="-171450">
              <a:buFontTx/>
              <a:buChar char="-"/>
            </a:pPr>
            <a:r>
              <a:rPr lang="en-US"/>
              <a:t>That can distort calibration curves and make different runs appear inconsistent.</a:t>
            </a:r>
          </a:p>
          <a:p>
            <a:pPr marL="171450" indent="-171450">
              <a:buFontTx/>
              <a:buChar char="-"/>
            </a:pPr>
            <a:r>
              <a:rPr lang="en-US"/>
              <a:t>The new method detects the </a:t>
            </a:r>
            <a:r>
              <a:rPr lang="en-US" err="1"/>
              <a:t>HPGe</a:t>
            </a:r>
            <a:r>
              <a:rPr lang="en-US"/>
              <a:t> rising edge within the expected trigger region and then applies the same relative integration window to every event: a window starting before the edge and extending after it.</a:t>
            </a:r>
          </a:p>
          <a:p>
            <a:pPr marL="171450" indent="-171450">
              <a:buFontTx/>
              <a:buChar char="-"/>
            </a:pPr>
            <a:r>
              <a:rPr lang="en-US"/>
              <a:t>This makes the extracted charge more comparable event-to-event and run-to-run.</a:t>
            </a:r>
          </a:p>
          <a:p>
            <a:pPr marL="171450" indent="-171450">
              <a:buFontTx/>
              <a:buChar char="-"/>
            </a:pPr>
            <a:r>
              <a:rPr lang="en-US"/>
              <a:t>The resolution improved as the window length increased from 1000 ns to 4000 ns; the listed values were 202 keV resolution improving from 2.24% to 1.04%, and 307 keV resolution improving from 2.12% to 0.76%.</a:t>
            </a:r>
          </a:p>
          <a:p>
            <a:pPr marL="171450" indent="-171450">
              <a:buFontTx/>
              <a:buChar char="-"/>
            </a:pPr>
            <a:r>
              <a:rPr lang="en-US"/>
              <a:t>This provides a data-driven reason for the selected integration method.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D668DB-AE47-4F2F-813E-61172C4228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781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E2F905E-AABC-858E-97CD-E19B5D3663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52170" y="2219324"/>
            <a:ext cx="10176389" cy="1876663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8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D9B368B-EB65-44E8-624C-BE885629B1D9}"/>
              </a:ext>
            </a:extLst>
          </p:cNvPr>
          <p:cNvCxnSpPr>
            <a:cxnSpLocks/>
          </p:cNvCxnSpPr>
          <p:nvPr userDrawn="1"/>
        </p:nvCxnSpPr>
        <p:spPr>
          <a:xfrm>
            <a:off x="914864" y="4304371"/>
            <a:ext cx="1627614" cy="0"/>
          </a:xfrm>
          <a:prstGeom prst="line">
            <a:avLst/>
          </a:prstGeom>
          <a:ln w="60325">
            <a:solidFill>
              <a:srgbClr val="0076BE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A35FC6F-48D7-CF64-2F1F-A15FF5D08C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6917" y="4638676"/>
            <a:ext cx="10176389" cy="4602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Your name (your/pronouns)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CAE065C2-1961-6367-48F2-91D8AA262DB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2170" y="5163035"/>
            <a:ext cx="10191135" cy="4602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Your position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7A03F45-D30E-BA2B-B46E-411CC0B13D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2170" y="1234726"/>
            <a:ext cx="2123765" cy="7426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YYYY/MM/DD</a:t>
            </a:r>
          </a:p>
        </p:txBody>
      </p:sp>
    </p:spTree>
    <p:extLst>
      <p:ext uri="{BB962C8B-B14F-4D97-AF65-F5344CB8AC3E}">
        <p14:creationId xmlns:p14="http://schemas.microsoft.com/office/powerpoint/2010/main" val="134800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with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53BF6304-D7D3-2EF8-6D74-5BA3E268616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79B55-492A-5A46-53EC-F68D0DD5B4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90613" y="2309202"/>
            <a:ext cx="9985426" cy="223959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8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olidFill>
                  <a:schemeClr val="bg1"/>
                </a:solidFill>
              </a:rPr>
              <a:t>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3213161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6746F5D-996E-B94B-373F-51E85D951C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600" y="780353"/>
            <a:ext cx="9380794" cy="1316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Example title here</a:t>
            </a:r>
          </a:p>
        </p:txBody>
      </p:sp>
      <p:sp>
        <p:nvSpPr>
          <p:cNvPr id="13" name="Slide Number">
            <a:extLst>
              <a:ext uri="{FF2B5EF4-FFF2-40B4-BE49-F238E27FC236}">
                <a16:creationId xmlns:a16="http://schemas.microsoft.com/office/drawing/2014/main" id="{5B537DBC-71F2-21D1-5190-2E361120C915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DE78EF-65BC-0E17-0F42-558273BA4C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2342926"/>
            <a:ext cx="10622660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2733261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title with blu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53BF6304-D7D3-2EF8-6D74-5BA3E2686160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79B55-492A-5A46-53EC-F68D0DD5B4D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90613" y="2309202"/>
            <a:ext cx="9985426" cy="223959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8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olidFill>
                  <a:schemeClr val="bg1"/>
                </a:solidFill>
              </a:rPr>
              <a:t>Section title here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0C152A-8547-C812-DB70-42243712CC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90613" y="4548188"/>
            <a:ext cx="9985375" cy="104140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Subsection title here</a:t>
            </a:r>
          </a:p>
        </p:txBody>
      </p:sp>
    </p:spTree>
    <p:extLst>
      <p:ext uri="{BB962C8B-B14F-4D97-AF65-F5344CB8AC3E}">
        <p14:creationId xmlns:p14="http://schemas.microsoft.com/office/powerpoint/2010/main" val="772699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slid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DD3865B6-9B04-7351-92D7-2587272FB95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599" y="780353"/>
            <a:ext cx="9366045" cy="13160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Example title here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36486236-75BF-7971-5C61-E4FF144197FB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98831F-6707-6EA8-6535-ACCC0AAC3A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6600" y="2342926"/>
            <a:ext cx="10622660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2219710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ditional notes book sty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7776EB3-5DD6-5A6B-952B-FE72B6C747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142" y="1192985"/>
            <a:ext cx="4935653" cy="8923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Additional notes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BAB0F685-2019-FBC6-A6D3-6BBED4624F6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9696A4-4932-171C-C549-374D271C72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413" y="2233613"/>
            <a:ext cx="4935537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your text here.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11EC251-7CD5-C1A1-1F6C-1C4FDB842E0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83311" y="2233613"/>
            <a:ext cx="4935537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Insert your text here.</a:t>
            </a:r>
          </a:p>
        </p:txBody>
      </p:sp>
    </p:spTree>
    <p:extLst>
      <p:ext uri="{BB962C8B-B14F-4D97-AF65-F5344CB8AC3E}">
        <p14:creationId xmlns:p14="http://schemas.microsoft.com/office/powerpoint/2010/main" val="1803029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dditional no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47776EB3-5DD6-5A6B-952B-FE72B6C747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6142" y="1192985"/>
            <a:ext cx="4935653" cy="8923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4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/>
              <a:t>Additional notes</a:t>
            </a:r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BAB0F685-2019-FBC6-A6D3-6BBED4624F6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CB35E097-96F8-2B53-F7AF-2C1F45B9007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258" y="2233930"/>
            <a:ext cx="10912590" cy="39941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panose="020B0604020202020204" pitchFamily="34" charset="0"/>
              <a:buChar char="•"/>
              <a:defRPr sz="3000" b="0" i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marL="0" indent="0" hangingPunct="1">
              <a:buNone/>
            </a:pPr>
            <a:r>
              <a:rPr lang="en-CA"/>
              <a:t>Insert your text here.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Add bullet points;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CA"/>
              <a:t>if you would like.</a:t>
            </a:r>
          </a:p>
        </p:txBody>
      </p:sp>
    </p:spTree>
    <p:extLst>
      <p:ext uri="{BB962C8B-B14F-4D97-AF65-F5344CB8AC3E}">
        <p14:creationId xmlns:p14="http://schemas.microsoft.com/office/powerpoint/2010/main" val="1195785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4D95C058-0F0F-D002-0481-15B9BAB1C2ED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</p:spTree>
    <p:extLst>
      <p:ext uri="{BB962C8B-B14F-4D97-AF65-F5344CB8AC3E}">
        <p14:creationId xmlns:p14="http://schemas.microsoft.com/office/powerpoint/2010/main" val="276807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NO_Presentation_16x9_Title.jpg" descr="SNO_Presentation_16x9_Title.jpg">
            <a:extLst>
              <a:ext uri="{FF2B5EF4-FFF2-40B4-BE49-F238E27FC236}">
                <a16:creationId xmlns:a16="http://schemas.microsoft.com/office/drawing/2014/main" id="{9BF0C9A8-4B14-4A48-4258-F11A11E1D0D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2834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room with electrical equipment&#10;&#10;Description automatically generated with medium confidence">
            <a:extLst>
              <a:ext uri="{FF2B5EF4-FFF2-40B4-BE49-F238E27FC236}">
                <a16:creationId xmlns:a16="http://schemas.microsoft.com/office/drawing/2014/main" id="{801714D3-B1BB-507F-295C-3686748772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17" b="182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B001955-4969-2CAE-FAF0-96A797C6A54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76BE">
              <a:alpha val="59877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">
            <a:extLst>
              <a:ext uri="{FF2B5EF4-FFF2-40B4-BE49-F238E27FC236}">
                <a16:creationId xmlns:a16="http://schemas.microsoft.com/office/drawing/2014/main" id="{0F3935EC-1561-D58B-5D61-3E8D5BB5E49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pic>
        <p:nvPicPr>
          <p:cNvPr id="11" name="Picture 10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37D6DFAF-F807-112D-1F46-A2183641748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9581408-AD6C-2F15-4CFA-5E04D45A5BDF}"/>
              </a:ext>
            </a:extLst>
          </p:cNvPr>
          <p:cNvSpPr txBox="1">
            <a:spLocks/>
          </p:cNvSpPr>
          <p:nvPr userDrawn="1"/>
        </p:nvSpPr>
        <p:spPr>
          <a:xfrm>
            <a:off x="1026376" y="2377987"/>
            <a:ext cx="4883770" cy="21020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200" b="1" kern="1200">
                <a:solidFill>
                  <a:srgbClr val="0076B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0" i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800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F189776E-5B92-6606-5D51-CD5E090D2BE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pic>
        <p:nvPicPr>
          <p:cNvPr id="9" name="Picture 8" descr="A logo with a red and blue circle and a red arrow&#10;&#10;Description automatically generated">
            <a:extLst>
              <a:ext uri="{FF2B5EF4-FFF2-40B4-BE49-F238E27FC236}">
                <a16:creationId xmlns:a16="http://schemas.microsoft.com/office/drawing/2014/main" id="{494BD1B8-6295-EEB2-CAF5-11FEE224F4A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88497" y="245328"/>
            <a:ext cx="1825083" cy="121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308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63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76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">
            <a:extLst>
              <a:ext uri="{FF2B5EF4-FFF2-40B4-BE49-F238E27FC236}">
                <a16:creationId xmlns:a16="http://schemas.microsoft.com/office/drawing/2014/main" id="{6CD02D28-2546-9C15-077E-4AC3FEA1340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pic>
        <p:nvPicPr>
          <p:cNvPr id="9" name="Picture 8" descr="A logo with a black background&#10;&#10;Description automatically generated">
            <a:extLst>
              <a:ext uri="{FF2B5EF4-FFF2-40B4-BE49-F238E27FC236}">
                <a16:creationId xmlns:a16="http://schemas.microsoft.com/office/drawing/2014/main" id="{58FF565D-8369-EDDF-8689-B283550C02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21954" y="267631"/>
            <a:ext cx="1739583" cy="115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55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>
            <a:extLst>
              <a:ext uri="{FF2B5EF4-FFF2-40B4-BE49-F238E27FC236}">
                <a16:creationId xmlns:a16="http://schemas.microsoft.com/office/drawing/2014/main" id="{AFA01ACB-1C0B-6B42-1883-65C84400505A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  <p:pic>
        <p:nvPicPr>
          <p:cNvPr id="8" name="Picture 7" descr="A logo with a red and blue circle and a red arrow&#10;&#10;Description automatically generated">
            <a:extLst>
              <a:ext uri="{FF2B5EF4-FFF2-40B4-BE49-F238E27FC236}">
                <a16:creationId xmlns:a16="http://schemas.microsoft.com/office/drawing/2014/main" id="{2956BC9C-9248-6203-7490-70BB3E9B60C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88497" y="245328"/>
            <a:ext cx="1825083" cy="1216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687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>
            <a:extLst>
              <a:ext uri="{FF2B5EF4-FFF2-40B4-BE49-F238E27FC236}">
                <a16:creationId xmlns:a16="http://schemas.microsoft.com/office/drawing/2014/main" id="{FF7A5ECC-BAAB-3F83-89B0-03A33E724DA7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11418848" y="6200077"/>
            <a:ext cx="594732" cy="41259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>
            <a:lvl1pPr>
              <a:defRPr sz="2000" b="0" i="0">
                <a:solidFill>
                  <a:srgbClr val="0076BE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86CB4B4D-7CA3-9044-876B-883B54F8677D}" type="slidenum">
              <a:rPr lang="en-CA" smtClean="0"/>
              <a:pPr/>
              <a:t>‹#›</a:t>
            </a:fld>
            <a:endParaRPr lang="en-CA" b="1"/>
          </a:p>
        </p:txBody>
      </p:sp>
    </p:spTree>
    <p:extLst>
      <p:ext uri="{BB962C8B-B14F-4D97-AF65-F5344CB8AC3E}">
        <p14:creationId xmlns:p14="http://schemas.microsoft.com/office/powerpoint/2010/main" val="890856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80BA1F-9202-A636-E35E-5004FDE35A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4398" y="2041508"/>
            <a:ext cx="9503230" cy="2040636"/>
          </a:xfrm>
        </p:spPr>
        <p:txBody>
          <a:bodyPr anchor="b">
            <a:normAutofit fontScale="70000" lnSpcReduction="20000"/>
          </a:bodyPr>
          <a:lstStyle/>
          <a:p>
            <a:r>
              <a:rPr lang="en-US"/>
              <a:t>RAMPS and the Search for the Electron Capture of Lu-176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6599F-4525-08EF-4E90-59E21643A2A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4399" y="4638676"/>
            <a:ext cx="9503229" cy="460238"/>
          </a:xfrm>
        </p:spPr>
        <p:txBody>
          <a:bodyPr>
            <a:normAutofit/>
          </a:bodyPr>
          <a:lstStyle/>
          <a:p>
            <a:r>
              <a:rPr lang="en-US"/>
              <a:t>Presenter: Sanjit Patil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61A45B-0591-6EB8-BD1D-5A2325C36C7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4399" y="5163035"/>
            <a:ext cx="9503229" cy="460238"/>
          </a:xfrm>
        </p:spPr>
        <p:txBody>
          <a:bodyPr>
            <a:normAutofit/>
          </a:bodyPr>
          <a:lstStyle/>
          <a:p>
            <a:r>
              <a:rPr lang="en-US"/>
              <a:t>Supervisor: Dr. Matt Stukel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84F2AA-6FE7-9CDA-17A6-3B83FF1BA8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4398" y="1234726"/>
            <a:ext cx="2220688" cy="742661"/>
          </a:xfrm>
        </p:spPr>
        <p:txBody>
          <a:bodyPr>
            <a:normAutofit/>
          </a:bodyPr>
          <a:lstStyle/>
          <a:p>
            <a:r>
              <a:rPr lang="en-US"/>
              <a:t>2026/08/12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1E1FE9-21C1-F520-1493-73441AF82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967" y="5789332"/>
            <a:ext cx="1650775" cy="802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7036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3CCF7A5-EFCB-61E2-7781-7BB9DDC6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564" y="308699"/>
            <a:ext cx="11548872" cy="62406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A50BDA-957D-0E41-ADED-C7F00D353E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10</a:t>
            </a:fld>
            <a:endParaRPr lang="en-CA" b="1"/>
          </a:p>
        </p:txBody>
      </p:sp>
    </p:spTree>
    <p:extLst>
      <p:ext uri="{BB962C8B-B14F-4D97-AF65-F5344CB8AC3E}">
        <p14:creationId xmlns:p14="http://schemas.microsoft.com/office/powerpoint/2010/main" val="1336855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D8B58E9-F69A-11B2-9C03-B88EFDECC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828" y="0"/>
            <a:ext cx="9868343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74D9F94-8D8E-79F5-33FA-E4B15B7947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11</a:t>
            </a:fld>
            <a:endParaRPr lang="en-CA" b="1"/>
          </a:p>
        </p:txBody>
      </p:sp>
    </p:spTree>
    <p:extLst>
      <p:ext uri="{BB962C8B-B14F-4D97-AF65-F5344CB8AC3E}">
        <p14:creationId xmlns:p14="http://schemas.microsoft.com/office/powerpoint/2010/main" val="20900390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255E6A-6F24-7290-5B3B-477000271C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56" y="112276"/>
            <a:ext cx="11448288" cy="663344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5D0A7C-1F8E-8B7E-A6DB-45F2D0EDCF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12</a:t>
            </a:fld>
            <a:endParaRPr lang="en-CA" b="1"/>
          </a:p>
        </p:txBody>
      </p:sp>
    </p:spTree>
    <p:extLst>
      <p:ext uri="{BB962C8B-B14F-4D97-AF65-F5344CB8AC3E}">
        <p14:creationId xmlns:p14="http://schemas.microsoft.com/office/powerpoint/2010/main" val="2388458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4B7523-AEA0-F94E-B71B-79ED395A70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13</a:t>
            </a:fld>
            <a:endParaRPr lang="en-CA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9619F3-8B72-F376-0766-DEDF5A6E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20750"/>
            <a:ext cx="12192000" cy="501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640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8436EE2-CC70-3B31-2631-8372043C7C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14</a:t>
            </a:fld>
            <a:endParaRPr lang="en-CA" b="1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E3870C-4DC9-4672-4DE5-9359890A0C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828" y="0"/>
            <a:ext cx="9868343" cy="6858000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6AE6012-8F9E-B1E9-002C-E4659EB03264}"/>
              </a:ext>
            </a:extLst>
          </p:cNvPr>
          <p:cNvCxnSpPr>
            <a:cxnSpLocks/>
          </p:cNvCxnSpPr>
          <p:nvPr/>
        </p:nvCxnSpPr>
        <p:spPr>
          <a:xfrm>
            <a:off x="1907005" y="6037650"/>
            <a:ext cx="902368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895EC99-D283-91D0-EC59-402C41CF4DCB}"/>
              </a:ext>
            </a:extLst>
          </p:cNvPr>
          <p:cNvSpPr txBox="1"/>
          <p:nvPr/>
        </p:nvSpPr>
        <p:spPr>
          <a:xfrm>
            <a:off x="5083341" y="5541987"/>
            <a:ext cx="2876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Make a cut at 70 keV instead</a:t>
            </a:r>
          </a:p>
        </p:txBody>
      </p:sp>
      <p:sp>
        <p:nvSpPr>
          <p:cNvPr id="11" name="Arrow: Bent-Up 10">
            <a:extLst>
              <a:ext uri="{FF2B5EF4-FFF2-40B4-BE49-F238E27FC236}">
                <a16:creationId xmlns:a16="http://schemas.microsoft.com/office/drawing/2014/main" id="{20CA159A-7A7A-F148-ED72-BCA9E7F705A6}"/>
              </a:ext>
            </a:extLst>
          </p:cNvPr>
          <p:cNvSpPr/>
          <p:nvPr/>
        </p:nvSpPr>
        <p:spPr>
          <a:xfrm rot="10800000" flipH="1">
            <a:off x="7899676" y="5680349"/>
            <a:ext cx="318837" cy="305362"/>
          </a:xfrm>
          <a:prstGeom prst="bent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58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A8A81AF-3D4B-F07D-4A26-F2366B110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15</a:t>
            </a:fld>
            <a:endParaRPr lang="en-CA" b="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6A8768-4F6A-725F-D665-E0BBCD73C7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Coincidence Analysis</a:t>
            </a:r>
          </a:p>
        </p:txBody>
      </p:sp>
    </p:spTree>
    <p:extLst>
      <p:ext uri="{BB962C8B-B14F-4D97-AF65-F5344CB8AC3E}">
        <p14:creationId xmlns:p14="http://schemas.microsoft.com/office/powerpoint/2010/main" val="1040235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3B39574-C368-EDBF-7F58-BBDDC95A1C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26125"/>
            <a:ext cx="12192000" cy="600574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459326-7F55-3D37-7A36-BDF73B8955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16</a:t>
            </a:fld>
            <a:endParaRPr lang="en-CA" b="1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12262B-DB83-172D-B7C0-B7FFB12BED5A}"/>
              </a:ext>
            </a:extLst>
          </p:cNvPr>
          <p:cNvSpPr/>
          <p:nvPr/>
        </p:nvSpPr>
        <p:spPr>
          <a:xfrm>
            <a:off x="2073729" y="1036864"/>
            <a:ext cx="1322614" cy="4588329"/>
          </a:xfrm>
          <a:prstGeom prst="rect">
            <a:avLst/>
          </a:prstGeom>
          <a:solidFill>
            <a:srgbClr val="FF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39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CACD8-2EC3-14B8-CC61-B239CF1B3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F62943E-2946-A2AD-A010-0DF7BCC1BB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4" t="3139" r="1464" b="1861"/>
          <a:stretch>
            <a:fillRect/>
          </a:stretch>
        </p:blipFill>
        <p:spPr>
          <a:xfrm>
            <a:off x="99584" y="473680"/>
            <a:ext cx="11998169" cy="5913272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F9A696-5283-3633-21A8-9CED5F1BD8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17</a:t>
            </a:fld>
            <a:endParaRPr lang="en-CA" b="1" dirty="0"/>
          </a:p>
        </p:txBody>
      </p:sp>
    </p:spTree>
    <p:extLst>
      <p:ext uri="{BB962C8B-B14F-4D97-AF65-F5344CB8AC3E}">
        <p14:creationId xmlns:p14="http://schemas.microsoft.com/office/powerpoint/2010/main" val="1196812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D4E2E03-15A5-4C63-938B-4330D44643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Next Steps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7F7487-623A-E123-E75B-2A5125994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18</a:t>
            </a:fld>
            <a:endParaRPr lang="en-CA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B45ECC-1255-FC4E-0301-B00547DD8A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/>
              <a:t>Finalize </a:t>
            </a:r>
            <a:r>
              <a:rPr lang="en-US" err="1"/>
              <a:t>SiPM</a:t>
            </a:r>
            <a:r>
              <a:rPr lang="en-US"/>
              <a:t> calibration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/>
              <a:t>Finish coincidence cuts and analysis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/>
              <a:t>Prepare for Science Run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36F04-D258-5A6E-F6FC-DDC4B818B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263" y="1640405"/>
            <a:ext cx="5097293" cy="3810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24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FED1E2-38B0-D272-ABAB-DEB42D6137E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19</a:t>
            </a:fld>
            <a:endParaRPr lang="en-CA" b="1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EBD49C6-4348-3D29-A931-6F3941AB52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Great Thanks!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08EBDBE-3E7A-6A9F-83D8-FBBA0E079C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Matthew Stukel, Hector Herrera, Ian Lawson, </a:t>
            </a:r>
            <a:r>
              <a:rPr lang="fi-FI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Steffon Luoma, </a:t>
            </a:r>
            <a:r>
              <a:rPr lang="en-US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Diba </a:t>
            </a:r>
            <a:r>
              <a:rPr lang="en-US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Toyserkani</a:t>
            </a:r>
            <a:r>
              <a:rPr lang="en-US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&amp; everybody else who helped me along the way </a:t>
            </a:r>
          </a:p>
        </p:txBody>
      </p:sp>
    </p:spTree>
    <p:extLst>
      <p:ext uri="{BB962C8B-B14F-4D97-AF65-F5344CB8AC3E}">
        <p14:creationId xmlns:p14="http://schemas.microsoft.com/office/powerpoint/2010/main" val="1748310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F09775-56C7-2B8D-BB6D-30B091307A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err="1"/>
              <a:t>RadioActive</a:t>
            </a:r>
            <a:r>
              <a:rPr lang="en-US"/>
              <a:t> isotope Measurement Program at SNOLAB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3D598E-B61C-8119-EF6E-2E179D486F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2</a:t>
            </a:fld>
            <a:endParaRPr lang="en-CA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BEEC56-4C48-50E3-E2D9-E1903BFFB0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US"/>
              <a:t>Performing novel, precision or standardization measurements of long lived (highly forbidden) isotopes using or enhancing existing equipment at SNOLAB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Geochronology​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/>
              <a:t>Astrophysics​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latin typeface="Calibri"/>
                <a:ea typeface="Calibri"/>
                <a:cs typeface="Calibri"/>
              </a:rPr>
              <a:t>Nuclear Physics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>
                <a:latin typeface="Calibri"/>
                <a:ea typeface="Calibri"/>
                <a:cs typeface="Calibri"/>
              </a:rPr>
              <a:t>Particle Physics​</a:t>
            </a:r>
          </a:p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73BC43-8513-06F3-132F-FA3B49F1FD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6275" y="3786146"/>
            <a:ext cx="4712520" cy="229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383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5FC7BC-433C-14EB-CCFC-9D1ACC48D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E85119-17A1-B942-280B-ABA741C86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76" y="0"/>
            <a:ext cx="10876447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46D49F-C236-7F07-1918-64F2BADF6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3</a:t>
            </a:fld>
            <a:endParaRPr lang="en-CA" b="1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1557F50-7E98-79E0-8174-BEF7822D1EF4}"/>
              </a:ext>
            </a:extLst>
          </p:cNvPr>
          <p:cNvSpPr/>
          <p:nvPr/>
        </p:nvSpPr>
        <p:spPr>
          <a:xfrm>
            <a:off x="1070043" y="719848"/>
            <a:ext cx="4134255" cy="18579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92D5461-1163-9AD7-0CA9-BB2A95DD0067}"/>
              </a:ext>
            </a:extLst>
          </p:cNvPr>
          <p:cNvSpPr/>
          <p:nvPr/>
        </p:nvSpPr>
        <p:spPr>
          <a:xfrm>
            <a:off x="2691320" y="885217"/>
            <a:ext cx="4134255" cy="21660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1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0FAE67-8C99-15B6-F0DE-D5B7944B56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776" y="0"/>
            <a:ext cx="10876447" cy="68580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D7E962-6E73-E231-C10F-9438622855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4</a:t>
            </a:fld>
            <a:endParaRPr lang="en-CA" b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138611-1C8E-F746-A28A-7492102FA918}"/>
              </a:ext>
            </a:extLst>
          </p:cNvPr>
          <p:cNvSpPr/>
          <p:nvPr/>
        </p:nvSpPr>
        <p:spPr>
          <a:xfrm>
            <a:off x="4763310" y="2461098"/>
            <a:ext cx="2094690" cy="4474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63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725ADF4-5A9B-5742-5497-DDB7CBC2B9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5</a:t>
            </a:fld>
            <a:endParaRPr lang="en-CA" b="1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18F9BE1-F0A6-F79F-F61F-A7C331F92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888" y="1264083"/>
            <a:ext cx="5773112" cy="432983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6772D1C-0A17-CC5B-0024-CF1A82C0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23548"/>
            <a:ext cx="6419385" cy="36109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467EA92-B36C-669E-897C-08C377BFE27F}"/>
              </a:ext>
            </a:extLst>
          </p:cNvPr>
          <p:cNvSpPr txBox="1"/>
          <p:nvPr/>
        </p:nvSpPr>
        <p:spPr>
          <a:xfrm>
            <a:off x="3808643" y="1923803"/>
            <a:ext cx="446141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CTBT High Purity Germanium Detector (</a:t>
            </a:r>
            <a:r>
              <a:rPr lang="en-US" err="1"/>
              <a:t>HPGe</a:t>
            </a:r>
            <a:r>
              <a:rPr lang="en-US"/>
              <a:t>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1FBABA-7B30-CFB1-1D40-A29A68BADAFD}"/>
              </a:ext>
            </a:extLst>
          </p:cNvPr>
          <p:cNvSpPr txBox="1"/>
          <p:nvPr/>
        </p:nvSpPr>
        <p:spPr>
          <a:xfrm>
            <a:off x="4163121" y="5830745"/>
            <a:ext cx="300584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/>
              <a:t>Silicon Photomultiplier (</a:t>
            </a:r>
            <a:r>
              <a:rPr lang="en-US" err="1"/>
              <a:t>SiPM</a:t>
            </a:r>
            <a:r>
              <a:rPr lang="en-US"/>
              <a:t>)</a:t>
            </a:r>
          </a:p>
        </p:txBody>
      </p:sp>
      <p:cxnSp>
        <p:nvCxnSpPr>
          <p:cNvPr id="18" name="Connector: Elbow 17">
            <a:extLst>
              <a:ext uri="{FF2B5EF4-FFF2-40B4-BE49-F238E27FC236}">
                <a16:creationId xmlns:a16="http://schemas.microsoft.com/office/drawing/2014/main" id="{036A77D6-8966-1B9F-DE1F-BEEE107E9783}"/>
              </a:ext>
            </a:extLst>
          </p:cNvPr>
          <p:cNvCxnSpPr>
            <a:cxnSpLocks/>
            <a:endCxn id="16" idx="1"/>
          </p:cNvCxnSpPr>
          <p:nvPr/>
        </p:nvCxnSpPr>
        <p:spPr>
          <a:xfrm rot="16200000" flipH="1">
            <a:off x="2707139" y="4559428"/>
            <a:ext cx="1997885" cy="914080"/>
          </a:xfrm>
          <a:prstGeom prst="bentConnector2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AADCE674-4A3C-9803-FAD7-AADFAA9FBFF4}"/>
              </a:ext>
            </a:extLst>
          </p:cNvPr>
          <p:cNvCxnSpPr>
            <a:cxnSpLocks/>
            <a:endCxn id="16" idx="3"/>
          </p:cNvCxnSpPr>
          <p:nvPr/>
        </p:nvCxnSpPr>
        <p:spPr>
          <a:xfrm rot="10800000" flipV="1">
            <a:off x="7168968" y="4727643"/>
            <a:ext cx="1585926" cy="1287768"/>
          </a:xfrm>
          <a:prstGeom prst="bentConnector3">
            <a:avLst>
              <a:gd name="adj1" fmla="val -1475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F2F544A-26C6-DA01-1D43-E83DC6601299}"/>
              </a:ext>
            </a:extLst>
          </p:cNvPr>
          <p:cNvCxnSpPr>
            <a:cxnSpLocks/>
          </p:cNvCxnSpPr>
          <p:nvPr/>
        </p:nvCxnSpPr>
        <p:spPr>
          <a:xfrm flipV="1">
            <a:off x="3808643" y="2293135"/>
            <a:ext cx="1482722" cy="1502031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A9FF44F-B7C1-D2DA-A267-13860EC09788}"/>
              </a:ext>
            </a:extLst>
          </p:cNvPr>
          <p:cNvCxnSpPr>
            <a:cxnSpLocks/>
          </p:cNvCxnSpPr>
          <p:nvPr/>
        </p:nvCxnSpPr>
        <p:spPr>
          <a:xfrm flipH="1" flipV="1">
            <a:off x="6419385" y="2387152"/>
            <a:ext cx="1389429" cy="1092425"/>
          </a:xfrm>
          <a:prstGeom prst="straightConnector1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36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2FA1F0F-C52F-8499-C00F-FA8D28AE16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09" t="3623" r="41876" b="64044"/>
          <a:stretch>
            <a:fillRect/>
          </a:stretch>
        </p:blipFill>
        <p:spPr>
          <a:xfrm>
            <a:off x="3353700" y="1573216"/>
            <a:ext cx="5484600" cy="202143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F76229-06B9-F8BE-AE24-3291960B63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CA">
                <a:latin typeface="Times New Roman" panose="02020603050405020304" pitchFamily="18" charset="0"/>
                <a:cs typeface="Times New Roman" panose="02020603050405020304" pitchFamily="18" charset="0"/>
              </a:rPr>
              <a:t>27 keV Cut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1AEC45-F7A1-1992-A8DB-03009B0945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pPr/>
              <a:t>6</a:t>
            </a:fld>
            <a:endParaRPr lang="en-CA" b="1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E3E9709-347E-9D03-8841-5EDA530A0B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571" b="-34"/>
          <a:stretch>
            <a:fillRect/>
          </a:stretch>
        </p:blipFill>
        <p:spPr>
          <a:xfrm>
            <a:off x="3603697" y="3943623"/>
            <a:ext cx="4984605" cy="6754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A3F57E-2D57-B68A-D852-36DDA10DC333}"/>
                  </a:ext>
                </a:extLst>
              </p:cNvPr>
              <p:cNvSpPr txBox="1"/>
              <p:nvPr/>
            </p:nvSpPr>
            <p:spPr>
              <a:xfrm>
                <a:off x="2236108" y="5322318"/>
                <a:ext cx="3299278" cy="584775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200"/>
                  <a:t>SiPM: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&lt;27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𝑘𝑒𝑉</m:t>
                    </m:r>
                  </m:oMath>
                </a14:m>
                <a:endParaRPr lang="en-US" sz="320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BA3F57E-2D57-B68A-D852-36DDA10DC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6108" y="5322318"/>
                <a:ext cx="3299278" cy="584775"/>
              </a:xfrm>
              <a:prstGeom prst="rect">
                <a:avLst/>
              </a:prstGeom>
              <a:blipFill>
                <a:blip r:embed="rId5"/>
                <a:stretch>
                  <a:fillRect l="-4396" t="-9901" b="-29703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1FD4C35-0687-D2C8-8D1E-D57C91F117CE}"/>
                  </a:ext>
                </a:extLst>
              </p:cNvPr>
              <p:cNvSpPr txBox="1"/>
              <p:nvPr/>
            </p:nvSpPr>
            <p:spPr>
              <a:xfrm>
                <a:off x="6344594" y="5301287"/>
                <a:ext cx="4177174" cy="626838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200"/>
                  <a:t>HPGe: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200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200" b="0" i="1" smtClean="0">
                            <a:latin typeface="Cambria Math" panose="02040503050406030204" pitchFamily="18" charset="0"/>
                          </a:rPr>
                          <m:t>γ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82.13 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𝑘𝑒𝑉</m:t>
                    </m:r>
                  </m:oMath>
                </a14:m>
                <a:endParaRPr lang="en-US" sz="320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1FD4C35-0687-D2C8-8D1E-D57C91F117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4594" y="5301287"/>
                <a:ext cx="4177174" cy="626838"/>
              </a:xfrm>
              <a:prstGeom prst="rect">
                <a:avLst/>
              </a:prstGeom>
              <a:blipFill>
                <a:blip r:embed="rId6"/>
                <a:stretch>
                  <a:fillRect l="-3478" t="-9346" b="-22430"/>
                </a:stretch>
              </a:blipFill>
              <a:ln w="2857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5682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380D8A-7A14-D499-B0C5-1756975DED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Science Run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2A4CA99-41AF-4DF0-53B2-41AB1D3EC1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en-CA" smtClean="0"/>
              <a:pPr/>
              <a:t>7</a:t>
            </a:fld>
            <a:endParaRPr lang="en-CA" b="1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F339E2-728A-4509-6D37-2AA9F1B7F9D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/>
              <a:t>Over 20 Tb of data!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/>
              <a:t>Over 30 hours of science data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/>
              <a:t>Over 12 hours of calibration data (Na22, Ba133, Eu152)</a:t>
            </a:r>
          </a:p>
        </p:txBody>
      </p:sp>
    </p:spTree>
    <p:extLst>
      <p:ext uri="{BB962C8B-B14F-4D97-AF65-F5344CB8AC3E}">
        <p14:creationId xmlns:p14="http://schemas.microsoft.com/office/powerpoint/2010/main" val="1685326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944E394-3893-5D09-8871-4E4F87C400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Analysis Pipeline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2D72BD1-68D1-9055-EED3-2C731C6901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8</a:t>
            </a:fld>
            <a:endParaRPr lang="en-CA" b="1"/>
          </a:p>
        </p:txBody>
      </p:sp>
      <p:sp>
        <p:nvSpPr>
          <p:cNvPr id="54" name="Shape 7">
            <a:extLst>
              <a:ext uri="{FF2B5EF4-FFF2-40B4-BE49-F238E27FC236}">
                <a16:creationId xmlns:a16="http://schemas.microsoft.com/office/drawing/2014/main" id="{632F4027-532E-1D01-643C-66C4825A264E}"/>
              </a:ext>
            </a:extLst>
          </p:cNvPr>
          <p:cNvSpPr/>
          <p:nvPr/>
        </p:nvSpPr>
        <p:spPr>
          <a:xfrm>
            <a:off x="658368" y="2447516"/>
            <a:ext cx="10760480" cy="420624"/>
          </a:xfrm>
          <a:prstGeom prst="roundRect">
            <a:avLst>
              <a:gd name="adj" fmla="val 13043"/>
            </a:avLst>
          </a:prstGeom>
          <a:solidFill>
            <a:srgbClr val="F4FAFD"/>
          </a:solidFill>
          <a:ln w="10160">
            <a:solidFill>
              <a:srgbClr val="C9DD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6" name="Text 8">
            <a:extLst>
              <a:ext uri="{FF2B5EF4-FFF2-40B4-BE49-F238E27FC236}">
                <a16:creationId xmlns:a16="http://schemas.microsoft.com/office/drawing/2014/main" id="{6D185A92-A75D-64C7-9287-9FC8AC68F33A}"/>
              </a:ext>
            </a:extLst>
          </p:cNvPr>
          <p:cNvSpPr/>
          <p:nvPr/>
        </p:nvSpPr>
        <p:spPr>
          <a:xfrm>
            <a:off x="822959" y="2570636"/>
            <a:ext cx="444766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03A5D"/>
                </a:solidFill>
              </a:rPr>
              <a:t>Raw .bin files</a:t>
            </a:r>
            <a:endParaRPr lang="en-US" sz="2000"/>
          </a:p>
        </p:txBody>
      </p:sp>
      <p:sp>
        <p:nvSpPr>
          <p:cNvPr id="58" name="Text 9">
            <a:extLst>
              <a:ext uri="{FF2B5EF4-FFF2-40B4-BE49-F238E27FC236}">
                <a16:creationId xmlns:a16="http://schemas.microsoft.com/office/drawing/2014/main" id="{E566F1A2-F4E7-4177-74BB-A22F9A60C309}"/>
              </a:ext>
            </a:extLst>
          </p:cNvPr>
          <p:cNvSpPr/>
          <p:nvPr/>
        </p:nvSpPr>
        <p:spPr>
          <a:xfrm>
            <a:off x="4977479" y="2580104"/>
            <a:ext cx="5308503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5F6B76"/>
                </a:solidFill>
              </a:rPr>
              <a:t>digitized waveforms</a:t>
            </a:r>
            <a:endParaRPr lang="en-US" sz="1600"/>
          </a:p>
        </p:txBody>
      </p:sp>
      <p:sp>
        <p:nvSpPr>
          <p:cNvPr id="66" name="Shape 13">
            <a:extLst>
              <a:ext uri="{FF2B5EF4-FFF2-40B4-BE49-F238E27FC236}">
                <a16:creationId xmlns:a16="http://schemas.microsoft.com/office/drawing/2014/main" id="{EC103B30-2574-8ADC-9322-39B4767B9C95}"/>
              </a:ext>
            </a:extLst>
          </p:cNvPr>
          <p:cNvSpPr/>
          <p:nvPr/>
        </p:nvSpPr>
        <p:spPr>
          <a:xfrm>
            <a:off x="658368" y="3018816"/>
            <a:ext cx="10760480" cy="420624"/>
          </a:xfrm>
          <a:prstGeom prst="roundRect">
            <a:avLst>
              <a:gd name="adj" fmla="val 13043"/>
            </a:avLst>
          </a:prstGeom>
          <a:solidFill>
            <a:srgbClr val="F4FAFD"/>
          </a:solidFill>
          <a:ln w="10160">
            <a:solidFill>
              <a:srgbClr val="C9DD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8" name="Text 14">
            <a:extLst>
              <a:ext uri="{FF2B5EF4-FFF2-40B4-BE49-F238E27FC236}">
                <a16:creationId xmlns:a16="http://schemas.microsoft.com/office/drawing/2014/main" id="{9DBDD19B-F924-6EEB-9B40-74C14732BA57}"/>
              </a:ext>
            </a:extLst>
          </p:cNvPr>
          <p:cNvSpPr/>
          <p:nvPr/>
        </p:nvSpPr>
        <p:spPr>
          <a:xfrm>
            <a:off x="822959" y="3141936"/>
            <a:ext cx="444766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03A5D"/>
                </a:solidFill>
              </a:rPr>
              <a:t>Feature extraction</a:t>
            </a:r>
            <a:endParaRPr lang="en-US" sz="2000"/>
          </a:p>
        </p:txBody>
      </p:sp>
      <p:sp>
        <p:nvSpPr>
          <p:cNvPr id="70" name="Text 15">
            <a:extLst>
              <a:ext uri="{FF2B5EF4-FFF2-40B4-BE49-F238E27FC236}">
                <a16:creationId xmlns:a16="http://schemas.microsoft.com/office/drawing/2014/main" id="{566E8F0F-40B6-5B80-051E-12F20DF97F0B}"/>
              </a:ext>
            </a:extLst>
          </p:cNvPr>
          <p:cNvSpPr/>
          <p:nvPr/>
        </p:nvSpPr>
        <p:spPr>
          <a:xfrm>
            <a:off x="4977479" y="3151404"/>
            <a:ext cx="5308503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5F6B76"/>
                </a:solidFill>
              </a:rPr>
              <a:t>charge, amplitude, timing</a:t>
            </a:r>
            <a:endParaRPr lang="en-US" sz="1600"/>
          </a:p>
        </p:txBody>
      </p:sp>
      <p:sp>
        <p:nvSpPr>
          <p:cNvPr id="72" name="Shape 16">
            <a:extLst>
              <a:ext uri="{FF2B5EF4-FFF2-40B4-BE49-F238E27FC236}">
                <a16:creationId xmlns:a16="http://schemas.microsoft.com/office/drawing/2014/main" id="{9648F8D1-158A-C43E-F2EF-1F909CAA09F7}"/>
              </a:ext>
            </a:extLst>
          </p:cNvPr>
          <p:cNvSpPr/>
          <p:nvPr/>
        </p:nvSpPr>
        <p:spPr>
          <a:xfrm>
            <a:off x="658368" y="3567456"/>
            <a:ext cx="10760480" cy="420624"/>
          </a:xfrm>
          <a:prstGeom prst="roundRect">
            <a:avLst>
              <a:gd name="adj" fmla="val 13043"/>
            </a:avLst>
          </a:prstGeom>
          <a:solidFill>
            <a:srgbClr val="F4FAFD"/>
          </a:solidFill>
          <a:ln w="10160">
            <a:solidFill>
              <a:srgbClr val="C9DDE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4" name="Text 17">
            <a:extLst>
              <a:ext uri="{FF2B5EF4-FFF2-40B4-BE49-F238E27FC236}">
                <a16:creationId xmlns:a16="http://schemas.microsoft.com/office/drawing/2014/main" id="{3F05B459-EF3B-0B41-E41E-D6DAD3DB7CDD}"/>
              </a:ext>
            </a:extLst>
          </p:cNvPr>
          <p:cNvSpPr/>
          <p:nvPr/>
        </p:nvSpPr>
        <p:spPr>
          <a:xfrm>
            <a:off x="822959" y="3690576"/>
            <a:ext cx="444766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003A5D"/>
                </a:solidFill>
              </a:rPr>
              <a:t>Energy calibration</a:t>
            </a:r>
            <a:endParaRPr lang="en-US" sz="2000"/>
          </a:p>
        </p:txBody>
      </p:sp>
      <p:sp>
        <p:nvSpPr>
          <p:cNvPr id="76" name="Text 18">
            <a:extLst>
              <a:ext uri="{FF2B5EF4-FFF2-40B4-BE49-F238E27FC236}">
                <a16:creationId xmlns:a16="http://schemas.microsoft.com/office/drawing/2014/main" id="{D2558D66-8E90-182D-3CA2-ADF59B81FDCE}"/>
              </a:ext>
            </a:extLst>
          </p:cNvPr>
          <p:cNvSpPr/>
          <p:nvPr/>
        </p:nvSpPr>
        <p:spPr>
          <a:xfrm>
            <a:off x="4977479" y="3700044"/>
            <a:ext cx="5308503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5F6B76"/>
                </a:solidFill>
              </a:rPr>
              <a:t>charge → keV for HPGe and SiPM</a:t>
            </a:r>
            <a:endParaRPr lang="en-US" sz="1600"/>
          </a:p>
        </p:txBody>
      </p:sp>
      <p:sp>
        <p:nvSpPr>
          <p:cNvPr id="78" name="Shape 19">
            <a:extLst>
              <a:ext uri="{FF2B5EF4-FFF2-40B4-BE49-F238E27FC236}">
                <a16:creationId xmlns:a16="http://schemas.microsoft.com/office/drawing/2014/main" id="{8333E85F-7748-FAE7-A98A-1598E6C8BC84}"/>
              </a:ext>
            </a:extLst>
          </p:cNvPr>
          <p:cNvSpPr/>
          <p:nvPr/>
        </p:nvSpPr>
        <p:spPr>
          <a:xfrm>
            <a:off x="658368" y="4116096"/>
            <a:ext cx="10760480" cy="420624"/>
          </a:xfrm>
          <a:prstGeom prst="roundRect">
            <a:avLst>
              <a:gd name="adj" fmla="val 13043"/>
            </a:avLst>
          </a:prstGeom>
          <a:solidFill>
            <a:srgbClr val="FFF7ED"/>
          </a:solidFill>
          <a:ln w="10160">
            <a:solidFill>
              <a:srgbClr val="F2D0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0" name="Text 20">
            <a:extLst>
              <a:ext uri="{FF2B5EF4-FFF2-40B4-BE49-F238E27FC236}">
                <a16:creationId xmlns:a16="http://schemas.microsoft.com/office/drawing/2014/main" id="{4AC92241-E80D-E786-7FB3-88328D6E8DF5}"/>
              </a:ext>
            </a:extLst>
          </p:cNvPr>
          <p:cNvSpPr/>
          <p:nvPr/>
        </p:nvSpPr>
        <p:spPr>
          <a:xfrm>
            <a:off x="822959" y="4239216"/>
            <a:ext cx="444766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7A4100"/>
                </a:solidFill>
              </a:rPr>
              <a:t>Coincidence cuts</a:t>
            </a:r>
            <a:endParaRPr lang="en-US" sz="2000"/>
          </a:p>
        </p:txBody>
      </p:sp>
      <p:sp>
        <p:nvSpPr>
          <p:cNvPr id="82" name="Text 21">
            <a:extLst>
              <a:ext uri="{FF2B5EF4-FFF2-40B4-BE49-F238E27FC236}">
                <a16:creationId xmlns:a16="http://schemas.microsoft.com/office/drawing/2014/main" id="{4A639438-36CD-959B-07B6-E78D37B7D43A}"/>
              </a:ext>
            </a:extLst>
          </p:cNvPr>
          <p:cNvSpPr/>
          <p:nvPr/>
        </p:nvSpPr>
        <p:spPr>
          <a:xfrm>
            <a:off x="4977479" y="4248684"/>
            <a:ext cx="5308503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5F6B76"/>
                </a:solidFill>
              </a:rPr>
              <a:t>82 keV HPGe, &lt;27 keV SiPM, timing</a:t>
            </a:r>
            <a:endParaRPr lang="en-US" sz="1600"/>
          </a:p>
        </p:txBody>
      </p:sp>
      <p:sp>
        <p:nvSpPr>
          <p:cNvPr id="84" name="Shape 22">
            <a:extLst>
              <a:ext uri="{FF2B5EF4-FFF2-40B4-BE49-F238E27FC236}">
                <a16:creationId xmlns:a16="http://schemas.microsoft.com/office/drawing/2014/main" id="{8321B60D-5AA7-5776-684B-AE0FB9EF38D7}"/>
              </a:ext>
            </a:extLst>
          </p:cNvPr>
          <p:cNvSpPr/>
          <p:nvPr/>
        </p:nvSpPr>
        <p:spPr>
          <a:xfrm>
            <a:off x="658368" y="4664736"/>
            <a:ext cx="10760480" cy="420624"/>
          </a:xfrm>
          <a:prstGeom prst="roundRect">
            <a:avLst>
              <a:gd name="adj" fmla="val 13043"/>
            </a:avLst>
          </a:prstGeom>
          <a:solidFill>
            <a:srgbClr val="FFF7ED"/>
          </a:solidFill>
          <a:ln w="10160">
            <a:solidFill>
              <a:srgbClr val="F2D0A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6" name="Text 23">
            <a:extLst>
              <a:ext uri="{FF2B5EF4-FFF2-40B4-BE49-F238E27FC236}">
                <a16:creationId xmlns:a16="http://schemas.microsoft.com/office/drawing/2014/main" id="{45B5640A-5FE4-D9DF-60F4-5DC5E6C375CE}"/>
              </a:ext>
            </a:extLst>
          </p:cNvPr>
          <p:cNvSpPr/>
          <p:nvPr/>
        </p:nvSpPr>
        <p:spPr>
          <a:xfrm>
            <a:off x="822959" y="4787856"/>
            <a:ext cx="4447665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>
                <a:solidFill>
                  <a:srgbClr val="7A4100"/>
                </a:solidFill>
              </a:rPr>
              <a:t>Limit / sensitivity</a:t>
            </a:r>
            <a:endParaRPr lang="en-US" sz="2000"/>
          </a:p>
        </p:txBody>
      </p:sp>
      <p:sp>
        <p:nvSpPr>
          <p:cNvPr id="88" name="Text 24">
            <a:extLst>
              <a:ext uri="{FF2B5EF4-FFF2-40B4-BE49-F238E27FC236}">
                <a16:creationId xmlns:a16="http://schemas.microsoft.com/office/drawing/2014/main" id="{1B11186D-EE20-4EAE-C0DE-9EA92D44B1BA}"/>
              </a:ext>
            </a:extLst>
          </p:cNvPr>
          <p:cNvSpPr/>
          <p:nvPr/>
        </p:nvSpPr>
        <p:spPr>
          <a:xfrm>
            <a:off x="4977479" y="4797324"/>
            <a:ext cx="5308503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600">
                <a:solidFill>
                  <a:srgbClr val="5F6B76"/>
                </a:solidFill>
              </a:rPr>
              <a:t>Feldman–Cousins Method</a:t>
            </a:r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83866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1D79A8C-A2B6-47D9-07DE-471C6BFB0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86CB4B4D-7CA3-9044-876B-883B54F8677D}" type="slidenum">
              <a:rPr lang="en-CA" smtClean="0"/>
              <a:pPr/>
              <a:t>9</a:t>
            </a:fld>
            <a:endParaRPr lang="en-CA" b="1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6DC93A4-775E-04FB-FE55-69AEADC27F6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Pulse Integration and Calibration</a:t>
            </a:r>
          </a:p>
        </p:txBody>
      </p:sp>
    </p:spTree>
    <p:extLst>
      <p:ext uri="{BB962C8B-B14F-4D97-AF65-F5344CB8AC3E}">
        <p14:creationId xmlns:p14="http://schemas.microsoft.com/office/powerpoint/2010/main" val="3569497074"/>
      </p:ext>
    </p:extLst>
  </p:cSld>
  <p:clrMapOvr>
    <a:masterClrMapping/>
  </p:clrMapOvr>
</p:sld>
</file>

<file path=ppt/theme/theme1.xml><?xml version="1.0" encoding="utf-8"?>
<a:theme xmlns:a="http://schemas.openxmlformats.org/drawingml/2006/main" name="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title with blue backgroun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 slide with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Blue slide with lo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dditional not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mpty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b3d29ea-acad-43a6-b9b7-95a2cd1748c3">
      <Terms xmlns="http://schemas.microsoft.com/office/infopath/2007/PartnerControls"/>
    </lcf76f155ced4ddcb4097134ff3c332f>
    <TaxCatchAll xmlns="384ebe81-8566-4ed3-beff-56b011fe1c7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F31852F00CFD40AE3FF3C631624CC6" ma:contentTypeVersion="14" ma:contentTypeDescription="Create a new document." ma:contentTypeScope="" ma:versionID="3daa7bed1df01976b565c19406bbe295">
  <xsd:schema xmlns:xsd="http://www.w3.org/2001/XMLSchema" xmlns:xs="http://www.w3.org/2001/XMLSchema" xmlns:p="http://schemas.microsoft.com/office/2006/metadata/properties" xmlns:ns2="eb3d29ea-acad-43a6-b9b7-95a2cd1748c3" xmlns:ns3="384ebe81-8566-4ed3-beff-56b011fe1c7a" targetNamespace="http://schemas.microsoft.com/office/2006/metadata/properties" ma:root="true" ma:fieldsID="c7d7ace8eef73a268dc7567656848831" ns2:_="" ns3:_="">
    <xsd:import namespace="eb3d29ea-acad-43a6-b9b7-95a2cd1748c3"/>
    <xsd:import namespace="384ebe81-8566-4ed3-beff-56b011fe1c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3d29ea-acad-43a6-b9b7-95a2cd1748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ec6080f-a001-4a05-8d2e-760ded6f73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ebe81-8566-4ed3-beff-56b011fe1c7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43382ad-99fd-4b50-a742-0437b0654ea8}" ma:internalName="TaxCatchAll" ma:showField="CatchAllData" ma:web="384ebe81-8566-4ed3-beff-56b011fe1c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BA8B8C-B65F-4801-8C3F-5BFC33FF862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97E12EC-89C8-4846-980E-1FFCA445DBA6}">
  <ds:schemaRefs>
    <ds:schemaRef ds:uri="384ebe81-8566-4ed3-beff-56b011fe1c7a"/>
    <ds:schemaRef ds:uri="http://schemas.openxmlformats.org/package/2006/metadata/core-properties"/>
    <ds:schemaRef ds:uri="http://purl.org/dc/terms/"/>
    <ds:schemaRef ds:uri="eb3d29ea-acad-43a6-b9b7-95a2cd1748c3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6C531E9-0F56-4A4C-9CCD-687A60140B99}">
  <ds:schemaRefs>
    <ds:schemaRef ds:uri="384ebe81-8566-4ed3-beff-56b011fe1c7a"/>
    <ds:schemaRef ds:uri="eb3d29ea-acad-43a6-b9b7-95a2cd1748c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2519</Words>
  <Application>Microsoft Office PowerPoint</Application>
  <PresentationFormat>Widescreen</PresentationFormat>
  <Paragraphs>191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Aptos</vt:lpstr>
      <vt:lpstr>Arial</vt:lpstr>
      <vt:lpstr>Calibri</vt:lpstr>
      <vt:lpstr>Cambria Math</vt:lpstr>
      <vt:lpstr>Times New Roman</vt:lpstr>
      <vt:lpstr>Wingdings</vt:lpstr>
      <vt:lpstr>Title</vt:lpstr>
      <vt:lpstr>Section title with blue background</vt:lpstr>
      <vt:lpstr>White slide with logo</vt:lpstr>
      <vt:lpstr>Blue slide with logo</vt:lpstr>
      <vt:lpstr>Additional notes</vt:lpstr>
      <vt:lpstr>Empty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Juliette Deloye</dc:creator>
  <cp:lastModifiedBy>Sanjit Patil</cp:lastModifiedBy>
  <cp:revision>2</cp:revision>
  <dcterms:created xsi:type="dcterms:W3CDTF">2024-01-05T19:14:15Z</dcterms:created>
  <dcterms:modified xsi:type="dcterms:W3CDTF">2026-08-12T02:27:44Z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0x01010058F31852F00CFD40AE3FF3C631624CC6</vt:lpwstr>
  </property>
  <property fmtid="{D5CDD505-2E9C-101B-9397-08002B2CF9AE}" pid="3" name="MediaServiceImageTags">
    <vt:lpwstr/>
  </property>
</Properties>
</file>