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Raleway"/>
      <p:regular r:id="rId18"/>
      <p:bold r:id="rId19"/>
      <p:italic r:id="rId20"/>
      <p:boldItalic r:id="rId21"/>
    </p:embeddedFont>
    <p:embeddedFont>
      <p:font typeface="Raleway Light"/>
      <p:regular r:id="rId22"/>
      <p:bold r:id="rId23"/>
      <p:italic r:id="rId24"/>
      <p:boldItalic r:id="rId25"/>
    </p:embeddedFont>
    <p:embeddedFont>
      <p:font typeface="Old Standard TT"/>
      <p:regular r:id="rId26"/>
      <p:bold r:id="rId27"/>
      <p: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29" roundtripDataSignature="AMtx7mibX2oDKzhqK5SjsvfLqmZQ55jEG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italic.fntdata"/><Relationship Id="rId22" Type="http://schemas.openxmlformats.org/officeDocument/2006/relationships/font" Target="fonts/RalewayLight-regular.fntdata"/><Relationship Id="rId21" Type="http://schemas.openxmlformats.org/officeDocument/2006/relationships/font" Target="fonts/Raleway-boldItalic.fntdata"/><Relationship Id="rId24" Type="http://schemas.openxmlformats.org/officeDocument/2006/relationships/font" Target="fonts/RalewayLight-italic.fntdata"/><Relationship Id="rId23" Type="http://schemas.openxmlformats.org/officeDocument/2006/relationships/font" Target="fonts/RalewayLight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ldStandardTT-regular.fntdata"/><Relationship Id="rId25" Type="http://schemas.openxmlformats.org/officeDocument/2006/relationships/font" Target="fonts/RalewayLight-boldItalic.fntdata"/><Relationship Id="rId28" Type="http://schemas.openxmlformats.org/officeDocument/2006/relationships/font" Target="fonts/OldStandardTT-italic.fntdata"/><Relationship Id="rId27" Type="http://schemas.openxmlformats.org/officeDocument/2006/relationships/font" Target="fonts/OldStandardTT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Raleway-bold.fntdata"/><Relationship Id="rId18" Type="http://schemas.openxmlformats.org/officeDocument/2006/relationships/font" Target="fonts/Raleway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f6dc52f76b_0_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7" name="Google Shape;207;g3f6dc52f76b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" name="Google Shape;21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f68d1e9cd5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" name="Google Shape;225;g3f68d1e9cd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688e4244e_0_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g3f688e4244e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688e4244e_0_6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" name="Google Shape;80;g3f688e4244e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6dc52f76b_0_1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g3f6dc52f76b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688e4244e_0_7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g3f688e4244e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6f1548fc8_0_2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g3f6f1548fc8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f6c4e8369f_0_10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g3f6c4e8369f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f6c4e8369f_0_21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g3f6c4e8369f_0_2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f688e4244e_0_12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" name="Google Shape;197;g3f688e4244e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1" name="Google Shape;11;p14"/>
          <p:cNvSpPr txBox="1"/>
          <p:nvPr>
            <p:ph idx="1" type="body"/>
          </p:nvPr>
        </p:nvSpPr>
        <p:spPr>
          <a:xfrm>
            <a:off x="311700" y="1171675"/>
            <a:ext cx="39999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" name="Google Shape;12;p14"/>
          <p:cNvSpPr txBox="1"/>
          <p:nvPr>
            <p:ph idx="2" type="body"/>
          </p:nvPr>
        </p:nvSpPr>
        <p:spPr>
          <a:xfrm>
            <a:off x="4832400" y="1171675"/>
            <a:ext cx="39999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3" name="Google Shape;13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2" name="Google Shape;52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3"/>
          <p:cNvSpPr txBox="1"/>
          <p:nvPr>
            <p:ph hasCustomPrompt="1" type="title"/>
          </p:nvPr>
        </p:nvSpPr>
        <p:spPr>
          <a:xfrm>
            <a:off x="311700" y="1039650"/>
            <a:ext cx="8520600" cy="2106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0"/>
              <a:buNone/>
              <a:defRPr b="1" sz="14000"/>
            </a:lvl9pPr>
          </a:lstStyle>
          <a:p>
            <a:r>
              <a:t>xx%</a:t>
            </a:r>
          </a:p>
        </p:txBody>
      </p:sp>
      <p:sp>
        <p:nvSpPr>
          <p:cNvPr id="55" name="Google Shape;55;p23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_AND_BODY_1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g3f6c4e8369f_0_330"/>
          <p:cNvSpPr txBox="1"/>
          <p:nvPr>
            <p:ph type="title"/>
          </p:nvPr>
        </p:nvSpPr>
        <p:spPr>
          <a:xfrm>
            <a:off x="457172" y="205067"/>
            <a:ext cx="8228700" cy="85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6" name="Google Shape;16;g3f6c4e8369f_0_330"/>
          <p:cNvSpPr txBox="1"/>
          <p:nvPr>
            <p:ph idx="1" type="subTitle"/>
          </p:nvPr>
        </p:nvSpPr>
        <p:spPr>
          <a:xfrm>
            <a:off x="457172" y="1203299"/>
            <a:ext cx="8228700" cy="298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g3f6c4e8369f_0_330"/>
          <p:cNvSpPr txBox="1"/>
          <p:nvPr>
            <p:ph idx="12" type="sldNum"/>
          </p:nvPr>
        </p:nvSpPr>
        <p:spPr>
          <a:xfrm>
            <a:off x="8556784" y="4749851"/>
            <a:ext cx="548700" cy="3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5"/>
          <p:cNvSpPr/>
          <p:nvPr/>
        </p:nvSpPr>
        <p:spPr>
          <a:xfrm>
            <a:off x="0" y="100"/>
            <a:ext cx="9144000" cy="1711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" name="Google Shape;20;p15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" name="Google Shape;21;p15"/>
          <p:cNvSpPr txBox="1"/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22" name="Google Shape;22;p15"/>
          <p:cNvSpPr txBox="1"/>
          <p:nvPr>
            <p:ph idx="1" type="subTitle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23" name="Google Shape;23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Google Shape;25;p16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cap="flat" cmpd="sng" w="2857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" name="Google Shape;26;p16"/>
          <p:cNvSpPr txBox="1"/>
          <p:nvPr>
            <p:ph type="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27" name="Google Shape;2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7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7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2" name="Google Shape;3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5" name="Google Shape;35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8" name="Google Shape;38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9" name="Google Shape;39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0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42" name="Google Shape;42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1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5" name="Google Shape;45;p21"/>
          <p:cNvCxnSpPr/>
          <p:nvPr/>
        </p:nvCxnSpPr>
        <p:spPr>
          <a:xfrm>
            <a:off x="5029675" y="4495500"/>
            <a:ext cx="686400" cy="0"/>
          </a:xfrm>
          <a:prstGeom prst="straightConnector1">
            <a:avLst/>
          </a:prstGeom>
          <a:noFill/>
          <a:ln cap="flat" cmpd="sng" w="1905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21"/>
          <p:cNvSpPr txBox="1"/>
          <p:nvPr>
            <p:ph type="title"/>
          </p:nvPr>
        </p:nvSpPr>
        <p:spPr>
          <a:xfrm>
            <a:off x="265500" y="1382350"/>
            <a:ext cx="4045200" cy="1333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7" name="Google Shape;47;p21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8" name="Google Shape;48;p2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49" name="Google Shape;49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aperback">
    <p:bg>
      <p:bgPr>
        <a:solidFill>
          <a:schemeClr val="accen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b="0" i="0" sz="3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b="0" i="0" sz="3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b="0" i="0" sz="3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b="0" i="0" sz="3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b="0" i="0" sz="3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b="0" i="0" sz="3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b="0" i="0" sz="3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b="0" i="0" sz="3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b="0" i="0" sz="3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ld Standard TT"/>
              <a:buChar char="●"/>
              <a:defRPr b="0" i="0" sz="18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 b="0" i="0" sz="14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 b="0" i="0" sz="14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 b="0" i="0" sz="14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 b="0" i="0" sz="14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 b="0" i="0" sz="14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 b="0" i="0" sz="14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 b="0" i="0" sz="14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ld Standard TT"/>
              <a:buChar char="■"/>
              <a:defRPr b="0" i="0" sz="14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Relationship Id="rId4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1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"/>
          <p:cNvSpPr txBox="1"/>
          <p:nvPr>
            <p:ph type="title"/>
          </p:nvPr>
        </p:nvSpPr>
        <p:spPr>
          <a:xfrm>
            <a:off x="884700" y="1459325"/>
            <a:ext cx="7374600" cy="95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2400"/>
              <a:t>Studying core-collapse supernovae nucleosynthesis with a direct measurement of the </a:t>
            </a:r>
            <a:r>
              <a:rPr baseline="30000" lang="en" sz="2400"/>
              <a:t>13</a:t>
            </a:r>
            <a:r>
              <a:rPr lang="en" sz="2400"/>
              <a:t>N(α,p)</a:t>
            </a:r>
            <a:r>
              <a:rPr baseline="30000" lang="en" sz="2400"/>
              <a:t>16</a:t>
            </a:r>
            <a:r>
              <a:rPr lang="en" sz="2400"/>
              <a:t>O reaction</a:t>
            </a:r>
            <a:endParaRPr sz="2400"/>
          </a:p>
        </p:txBody>
      </p:sp>
      <p:sp>
        <p:nvSpPr>
          <p:cNvPr id="64" name="Google Shape;64;p1"/>
          <p:cNvSpPr txBox="1"/>
          <p:nvPr>
            <p:ph type="title"/>
          </p:nvPr>
        </p:nvSpPr>
        <p:spPr>
          <a:xfrm>
            <a:off x="2969088" y="3068613"/>
            <a:ext cx="32058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1300"/>
              <a:t>CASST 2026</a:t>
            </a:r>
            <a:r>
              <a:rPr lang="en" sz="1500"/>
              <a:t> Symposium</a:t>
            </a:r>
            <a:endParaRPr sz="13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1300"/>
              <a:t>August 13, 2026</a:t>
            </a:r>
            <a:endParaRPr sz="1500"/>
          </a:p>
        </p:txBody>
      </p:sp>
      <p:pic>
        <p:nvPicPr>
          <p:cNvPr id="65" name="Google Shape;6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6200" y="4185725"/>
            <a:ext cx="1691599" cy="50092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"/>
          <p:cNvSpPr txBox="1"/>
          <p:nvPr/>
        </p:nvSpPr>
        <p:spPr>
          <a:xfrm>
            <a:off x="3210438" y="2592925"/>
            <a:ext cx="2723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</a:pPr>
            <a:r>
              <a:rPr b="0" i="0" lang="en" sz="17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Luka Radulovic</a:t>
            </a:r>
            <a:endParaRPr b="0" i="0" sz="19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67" name="Google Shape;67;p1"/>
          <p:cNvSpPr/>
          <p:nvPr/>
        </p:nvSpPr>
        <p:spPr>
          <a:xfrm rot="5400000">
            <a:off x="-2530425" y="2411150"/>
            <a:ext cx="5317500" cy="256800"/>
          </a:xfrm>
          <a:prstGeom prst="rect">
            <a:avLst/>
          </a:prstGeom>
          <a:solidFill>
            <a:srgbClr val="59254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g3f6dc52f76b_0_1" title="dE_vs_total_E_plot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7974" y="1543053"/>
            <a:ext cx="4036338" cy="2206844"/>
          </a:xfrm>
          <a:prstGeom prst="rect">
            <a:avLst/>
          </a:prstGeom>
          <a:noFill/>
          <a:ln cap="flat" cmpd="sng" w="10150">
            <a:solidFill>
              <a:srgbClr val="9D2235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10" name="Google Shape;210;g3f6dc52f76b_0_1" title="Screenshot 2026-07-19 at 22.45.02.png"/>
          <p:cNvPicPr preferRelativeResize="0"/>
          <p:nvPr/>
        </p:nvPicPr>
        <p:blipFill rotWithShape="1">
          <a:blip r:embed="rId4">
            <a:alphaModFix/>
          </a:blip>
          <a:srcRect b="318" l="0" r="0" t="318"/>
          <a:stretch/>
        </p:blipFill>
        <p:spPr>
          <a:xfrm>
            <a:off x="4810787" y="1567511"/>
            <a:ext cx="4035238" cy="2206832"/>
          </a:xfrm>
          <a:prstGeom prst="rect">
            <a:avLst/>
          </a:prstGeom>
          <a:noFill/>
          <a:ln cap="flat" cmpd="sng" w="11225">
            <a:solidFill>
              <a:srgbClr val="9D2235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11" name="Google Shape;211;g3f6dc52f76b_0_1"/>
          <p:cNvSpPr txBox="1"/>
          <p:nvPr/>
        </p:nvSpPr>
        <p:spPr>
          <a:xfrm>
            <a:off x="324389" y="1133300"/>
            <a:ext cx="3983400" cy="4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7325" lIns="97325" spcFirstLastPara="1" rIns="97325" wrap="square" tIns="973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84"/>
              <a:buFont typeface="Arial"/>
              <a:buNone/>
            </a:pPr>
            <a:r>
              <a:rPr b="0" i="0" lang="en" sz="1384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Simulated energy results for one detector</a:t>
            </a:r>
            <a:endParaRPr b="0" i="0" sz="1384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212" name="Google Shape;212;g3f6dc52f76b_0_1"/>
          <p:cNvSpPr txBox="1"/>
          <p:nvPr/>
        </p:nvSpPr>
        <p:spPr>
          <a:xfrm>
            <a:off x="4836656" y="1133300"/>
            <a:ext cx="3983400" cy="4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7325" lIns="97325" spcFirstLastPara="1" rIns="97325" wrap="square" tIns="973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84"/>
              <a:buFont typeface="Arial"/>
              <a:buNone/>
            </a:pPr>
            <a:r>
              <a:rPr b="0" i="0" lang="en" sz="1384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Experiment energy results for one detector</a:t>
            </a:r>
            <a:endParaRPr b="0" i="0" sz="1384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213" name="Google Shape;213;g3f6dc52f76b_0_1"/>
          <p:cNvSpPr txBox="1"/>
          <p:nvPr/>
        </p:nvSpPr>
        <p:spPr>
          <a:xfrm>
            <a:off x="760803" y="432950"/>
            <a:ext cx="7622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Comparing experimental data energies to simulations</a:t>
            </a:r>
            <a:endParaRPr b="0" i="0" sz="16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214" name="Google Shape;214;g3f6dc52f76b_0_1"/>
          <p:cNvSpPr txBox="1"/>
          <p:nvPr/>
        </p:nvSpPr>
        <p:spPr>
          <a:xfrm>
            <a:off x="1931550" y="3905750"/>
            <a:ext cx="5280900" cy="9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We can also simulate and then compare other information such as how each telescope varies from the others in which protons get detected, the excited states of the corresponding </a:t>
            </a:r>
            <a:r>
              <a:rPr baseline="30000" lang="en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16</a:t>
            </a:r>
            <a:r>
              <a:rPr lang="en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O isotopes, etc.</a:t>
            </a:r>
            <a:endParaRPr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215" name="Google Shape;215;g3f6dc52f76b_0_1"/>
          <p:cNvSpPr txBox="1"/>
          <p:nvPr/>
        </p:nvSpPr>
        <p:spPr>
          <a:xfrm>
            <a:off x="8663425" y="4706625"/>
            <a:ext cx="4164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10</a:t>
            </a:r>
            <a:endParaRPr sz="13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2"/>
          <p:cNvSpPr txBox="1"/>
          <p:nvPr/>
        </p:nvSpPr>
        <p:spPr>
          <a:xfrm>
            <a:off x="760803" y="1674450"/>
            <a:ext cx="7622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2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Next steps:</a:t>
            </a:r>
            <a:endParaRPr b="0" i="0" sz="20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221" name="Google Shape;221;p12"/>
          <p:cNvSpPr txBox="1"/>
          <p:nvPr/>
        </p:nvSpPr>
        <p:spPr>
          <a:xfrm>
            <a:off x="2060700" y="2237550"/>
            <a:ext cx="5668200" cy="11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22250" lvl="0" marL="2286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ld Standard TT"/>
              <a:buChar char="●"/>
            </a:pPr>
            <a:r>
              <a:rPr b="0" i="0" lang="en" sz="17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Continue analyzing the experimental data</a:t>
            </a:r>
            <a:endParaRPr b="0" i="0" sz="17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-222250" lvl="0" marL="2286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ld Standard TT"/>
              <a:buChar char="●"/>
            </a:pPr>
            <a:r>
              <a:rPr b="0" i="0" lang="en" sz="17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Determine the reaction rate more accurately</a:t>
            </a:r>
            <a:endParaRPr b="0" i="0" sz="17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-222250" lvl="0" marL="2286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ld Standard TT"/>
              <a:buChar char="●"/>
            </a:pPr>
            <a:r>
              <a:rPr b="0" i="0" lang="en" sz="17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Estimate the uncertainty in th</a:t>
            </a:r>
            <a:r>
              <a:rPr lang="en" sz="17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is</a:t>
            </a:r>
            <a:r>
              <a:rPr b="0" i="0" lang="en" sz="17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improved reaction rate</a:t>
            </a:r>
            <a:endParaRPr b="0" i="0" sz="17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222" name="Google Shape;222;p12"/>
          <p:cNvSpPr/>
          <p:nvPr/>
        </p:nvSpPr>
        <p:spPr>
          <a:xfrm rot="5400000">
            <a:off x="-2530425" y="2411150"/>
            <a:ext cx="5317500" cy="256800"/>
          </a:xfrm>
          <a:prstGeom prst="rect">
            <a:avLst/>
          </a:prstGeom>
          <a:solidFill>
            <a:srgbClr val="59254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f68d1e9cd5_0_0"/>
          <p:cNvSpPr txBox="1"/>
          <p:nvPr/>
        </p:nvSpPr>
        <p:spPr>
          <a:xfrm>
            <a:off x="760803" y="2040750"/>
            <a:ext cx="76224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9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Thank you for listening!</a:t>
            </a:r>
            <a:endParaRPr b="0" i="0" sz="19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228" name="Google Shape;228;g3f68d1e9cd5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6200" y="4304925"/>
            <a:ext cx="1691599" cy="500925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g3f68d1e9cd5_0_0"/>
          <p:cNvSpPr/>
          <p:nvPr/>
        </p:nvSpPr>
        <p:spPr>
          <a:xfrm rot="5400000">
            <a:off x="-2530425" y="2411150"/>
            <a:ext cx="5317500" cy="256800"/>
          </a:xfrm>
          <a:prstGeom prst="rect">
            <a:avLst/>
          </a:prstGeom>
          <a:solidFill>
            <a:srgbClr val="59254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688e4244e_0_4"/>
          <p:cNvSpPr/>
          <p:nvPr/>
        </p:nvSpPr>
        <p:spPr>
          <a:xfrm>
            <a:off x="5395313" y="2815938"/>
            <a:ext cx="191100" cy="7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73" name="Google Shape;73;g3f688e4244e_0_4"/>
          <p:cNvSpPr txBox="1"/>
          <p:nvPr/>
        </p:nvSpPr>
        <p:spPr>
          <a:xfrm>
            <a:off x="887750" y="185370"/>
            <a:ext cx="72585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Importance of this experiment:</a:t>
            </a:r>
            <a:b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</a:br>
            <a: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The core-collapse supernovae and the </a:t>
            </a:r>
            <a:r>
              <a:rPr b="0" baseline="3000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13</a:t>
            </a:r>
            <a: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N </a:t>
            </a:r>
            <a:r>
              <a:rPr b="0" i="0" lang="en" sz="9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+</a:t>
            </a:r>
            <a: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α → </a:t>
            </a:r>
            <a:r>
              <a:rPr b="0" baseline="3000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16</a:t>
            </a:r>
            <a: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O </a:t>
            </a:r>
            <a:r>
              <a:rPr b="0" i="0" lang="en" sz="9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+</a:t>
            </a:r>
            <a: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p reaction</a:t>
            </a:r>
            <a:endParaRPr b="0" i="0" sz="16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74" name="Google Shape;74;g3f688e4244e_0_4"/>
          <p:cNvSpPr txBox="1"/>
          <p:nvPr/>
        </p:nvSpPr>
        <p:spPr>
          <a:xfrm>
            <a:off x="0" y="4589400"/>
            <a:ext cx="4445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8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1. A. Burrows &amp; D. Vartanyan, Nature 589, 29 (2021)</a:t>
            </a:r>
            <a:endParaRPr b="0" i="0" sz="8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8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2. H.-T. Janka, Annu. Rev. Nucl. Part. Sci 75, 425 (2025)</a:t>
            </a:r>
            <a:endParaRPr b="0" i="0" sz="8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8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3. C.L. Fryer et al., arXiv:2601.04464 [astro-ph] (2026)</a:t>
            </a:r>
            <a:endParaRPr b="0" i="0" sz="8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75" name="Google Shape;75;g3f688e4244e_0_4"/>
          <p:cNvSpPr txBox="1"/>
          <p:nvPr/>
        </p:nvSpPr>
        <p:spPr>
          <a:xfrm>
            <a:off x="4445400" y="1632025"/>
            <a:ext cx="4616700" cy="208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171450" lvl="0" marL="17145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</a:pPr>
            <a:r>
              <a:rPr b="0" i="0" lang="en" sz="14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Core-collapse supernovae </a:t>
            </a:r>
            <a:r>
              <a:rPr lang="en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are</a:t>
            </a:r>
            <a:r>
              <a:rPr b="0" i="0" lang="en" sz="14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the last evolutionary stage of massive stars</a:t>
            </a:r>
            <a:endParaRPr b="0" i="0" sz="14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-171450" lvl="0" marL="17145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</a:pPr>
            <a:r>
              <a:rPr b="0" i="0" lang="en" sz="14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The</a:t>
            </a:r>
            <a:r>
              <a:rPr lang="en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se events are analogous to almost instantaneous explosions that create the many of the heavy elements found in space</a:t>
            </a:r>
            <a:endParaRPr b="0" i="0" sz="14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-171450" lvl="0" marL="17145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</a:pPr>
            <a:r>
              <a:rPr b="0" i="0" lang="en" sz="14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We are able to observe these </a:t>
            </a:r>
            <a:r>
              <a:rPr b="0" i="0" lang="en" sz="14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radioactive isotopes</a:t>
            </a:r>
            <a:r>
              <a:rPr b="0" i="0" lang="en" sz="14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using γ-ray space-based telescopes</a:t>
            </a:r>
            <a:endParaRPr b="0" i="0" sz="14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76" name="Google Shape;76;g3f688e4244e_0_4" title="periodic-table-1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2800" y="1180100"/>
            <a:ext cx="4264275" cy="298495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g3f688e4244e_0_4"/>
          <p:cNvSpPr txBox="1"/>
          <p:nvPr/>
        </p:nvSpPr>
        <p:spPr>
          <a:xfrm>
            <a:off x="8727600" y="4706625"/>
            <a:ext cx="334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</a:t>
            </a:r>
            <a:endParaRPr sz="13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688e4244e_0_63"/>
          <p:cNvSpPr txBox="1"/>
          <p:nvPr/>
        </p:nvSpPr>
        <p:spPr>
          <a:xfrm>
            <a:off x="0" y="4712400"/>
            <a:ext cx="3129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8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1. Meyer, A. et al. Phys. Rev. C 102, 035803 (2020).</a:t>
            </a:r>
            <a:endParaRPr b="0" i="0" sz="8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8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2. Jayatissa, H. et al. Phys. Rev. C 105, L042802 (2022).</a:t>
            </a:r>
            <a:endParaRPr b="0" i="0" sz="8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83" name="Google Shape;83;g3f688e4244e_0_63" title="Screenshot 2026-06-26 at 00.04.22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06803" y="1541868"/>
            <a:ext cx="3854756" cy="2535360"/>
          </a:xfrm>
          <a:prstGeom prst="rect">
            <a:avLst/>
          </a:prstGeom>
          <a:noFill/>
          <a:ln cap="flat" cmpd="sng" w="13450">
            <a:solidFill>
              <a:srgbClr val="9D2235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4" name="Google Shape;84;g3f688e4244e_0_63"/>
          <p:cNvSpPr txBox="1"/>
          <p:nvPr/>
        </p:nvSpPr>
        <p:spPr>
          <a:xfrm>
            <a:off x="5451564" y="1109287"/>
            <a:ext cx="2565300" cy="4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9250" lIns="129250" spcFirstLastPara="1" rIns="129250" wrap="square" tIns="1292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79"/>
              <a:buFont typeface="Arial"/>
              <a:buNone/>
            </a:pPr>
            <a:r>
              <a:rPr b="0" i="0" lang="en" sz="1369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Current results:</a:t>
            </a:r>
            <a:endParaRPr b="0" i="0" sz="1369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85" name="Google Shape;85;g3f688e4244e_0_63"/>
          <p:cNvSpPr txBox="1"/>
          <p:nvPr/>
        </p:nvSpPr>
        <p:spPr>
          <a:xfrm>
            <a:off x="229225" y="1509600"/>
            <a:ext cx="4410000" cy="213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196850" lvl="0" marL="28575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ld Standard TT"/>
              <a:buChar char="●"/>
            </a:pPr>
            <a:r>
              <a:rPr b="0" i="0" lang="en" sz="13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The </a:t>
            </a:r>
            <a:r>
              <a:rPr b="0" baseline="30000" i="0" lang="en" sz="13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13</a:t>
            </a:r>
            <a:r>
              <a:rPr b="0" i="0" lang="en" sz="13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N(a,p)</a:t>
            </a:r>
            <a:r>
              <a:rPr b="0" baseline="30000" i="0" lang="en" sz="13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16</a:t>
            </a:r>
            <a:r>
              <a:rPr b="0" i="0" lang="en" sz="13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O reaction affects multiple stages of CCSN at varying temperatures</a:t>
            </a:r>
            <a:endParaRPr b="0" i="0" sz="13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-196850" lvl="0" marL="28575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ld Standard TT"/>
              <a:buChar char="●"/>
            </a:pPr>
            <a:r>
              <a:rPr lang="en" sz="13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It directly influences the abundances of 13 different elements</a:t>
            </a:r>
            <a:endParaRPr sz="13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-196850" lvl="0" marL="28575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ld Standard TT"/>
              <a:buChar char="●"/>
            </a:pPr>
            <a:r>
              <a:rPr b="0" i="0" lang="en" sz="13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Key nuclear reaction rates still have large</a:t>
            </a:r>
            <a:r>
              <a:rPr lang="en" sz="13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</a:t>
            </a:r>
            <a:r>
              <a:rPr b="0" i="0" lang="en" sz="13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uncertainties</a:t>
            </a:r>
            <a:endParaRPr b="0" i="0" sz="13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-196850" lvl="0" marL="28575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ld Standard TT"/>
              <a:buChar char="●"/>
            </a:pPr>
            <a:r>
              <a:rPr lang="en" sz="13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Large r</a:t>
            </a:r>
            <a:r>
              <a:rPr b="0" i="0" lang="en" sz="13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ate uncertainties → uncertain isotope abundances → inaccurate CCSN models</a:t>
            </a:r>
            <a:endParaRPr b="0" i="0" sz="13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86" name="Google Shape;86;g3f688e4244e_0_63"/>
          <p:cNvSpPr txBox="1"/>
          <p:nvPr/>
        </p:nvSpPr>
        <p:spPr>
          <a:xfrm>
            <a:off x="942750" y="304570"/>
            <a:ext cx="7258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Why is our</a:t>
            </a:r>
            <a: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</a:t>
            </a:r>
            <a:r>
              <a:rPr b="0" baseline="3000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13</a:t>
            </a:r>
            <a: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N </a:t>
            </a:r>
            <a:r>
              <a:rPr b="0" i="0" lang="en" sz="9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+</a:t>
            </a:r>
            <a: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α → </a:t>
            </a:r>
            <a:r>
              <a:rPr b="0" baseline="3000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16</a:t>
            </a:r>
            <a: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O </a:t>
            </a:r>
            <a:r>
              <a:rPr b="0" i="0" lang="en" sz="9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+</a:t>
            </a:r>
            <a: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p reaction important?</a:t>
            </a:r>
            <a:endParaRPr b="0" i="0" sz="16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87" name="Google Shape;87;g3f688e4244e_0_63"/>
          <p:cNvSpPr txBox="1"/>
          <p:nvPr/>
        </p:nvSpPr>
        <p:spPr>
          <a:xfrm>
            <a:off x="8727600" y="4706625"/>
            <a:ext cx="334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3</a:t>
            </a:r>
            <a:endParaRPr sz="13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6dc52f76b_0_15"/>
          <p:cNvSpPr txBox="1"/>
          <p:nvPr/>
        </p:nvSpPr>
        <p:spPr>
          <a:xfrm>
            <a:off x="0" y="4712400"/>
            <a:ext cx="31296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8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1. Meyer, A. et al. Phys. Rev. C 102, 035803 (2020).</a:t>
            </a:r>
            <a:endParaRPr b="0" i="0" sz="8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8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2. Jayatissa, H. et al. Phys. Rev. C 105, L042802 (2022).</a:t>
            </a:r>
            <a:endParaRPr b="0" i="0" sz="8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93" name="Google Shape;93;g3f6dc52f76b_0_15" title="Screenshot 2026-06-26 at 00.04.22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51803" y="1559493"/>
            <a:ext cx="3854756" cy="2535360"/>
          </a:xfrm>
          <a:prstGeom prst="rect">
            <a:avLst/>
          </a:prstGeom>
          <a:noFill/>
          <a:ln cap="flat" cmpd="sng" w="13450">
            <a:solidFill>
              <a:srgbClr val="9D2235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4" name="Google Shape;94;g3f6dc52f76b_0_15"/>
          <p:cNvSpPr txBox="1"/>
          <p:nvPr/>
        </p:nvSpPr>
        <p:spPr>
          <a:xfrm>
            <a:off x="5396564" y="1126912"/>
            <a:ext cx="2565300" cy="471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9250" lIns="129250" spcFirstLastPara="1" rIns="129250" wrap="square" tIns="1292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79"/>
              <a:buFont typeface="Arial"/>
              <a:buNone/>
            </a:pPr>
            <a:r>
              <a:rPr b="0" i="0" lang="en" sz="1369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Current results:</a:t>
            </a:r>
            <a:endParaRPr b="0" i="0" sz="1369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95" name="Google Shape;95;g3f6dc52f76b_0_15"/>
          <p:cNvSpPr txBox="1"/>
          <p:nvPr/>
        </p:nvSpPr>
        <p:spPr>
          <a:xfrm>
            <a:off x="238400" y="1969950"/>
            <a:ext cx="4400700" cy="11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196850" lvl="0" marL="28575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ld Standard TT"/>
              <a:buChar char="●"/>
            </a:pPr>
            <a:r>
              <a:rPr b="0" i="0" lang="en" sz="13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Our reaction has not been measured directly across the full relevant temperature range yet (0.8 </a:t>
            </a:r>
            <a:r>
              <a:rPr lang="en" sz="13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–</a:t>
            </a:r>
            <a:r>
              <a:rPr b="0" i="0" lang="en" sz="13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6 GK)</a:t>
            </a:r>
            <a:endParaRPr b="0" i="0" sz="13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-196850" lvl="0" marL="28575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ld Standard TT"/>
              <a:buChar char="●"/>
            </a:pPr>
            <a:r>
              <a:rPr b="0" i="0" lang="en" sz="13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Our experiment covers this range with higher beam intensity (10³ → 10⁵ pps) and purity (50% → </a:t>
            </a:r>
            <a:r>
              <a:rPr b="0" i="0" lang="en" sz="10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~</a:t>
            </a:r>
            <a:r>
              <a:rPr b="0" i="0" lang="en" sz="13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90%)</a:t>
            </a:r>
            <a:endParaRPr b="0" i="0" sz="13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96" name="Google Shape;96;g3f6dc52f76b_0_15"/>
          <p:cNvSpPr txBox="1"/>
          <p:nvPr/>
        </p:nvSpPr>
        <p:spPr>
          <a:xfrm>
            <a:off x="8727600" y="4706625"/>
            <a:ext cx="334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4</a:t>
            </a:r>
            <a:endParaRPr sz="13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97" name="Google Shape;97;g3f6dc52f76b_0_15"/>
          <p:cNvSpPr txBox="1"/>
          <p:nvPr/>
        </p:nvSpPr>
        <p:spPr>
          <a:xfrm>
            <a:off x="942750" y="304570"/>
            <a:ext cx="7258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Why is our</a:t>
            </a:r>
            <a: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</a:t>
            </a:r>
            <a:r>
              <a:rPr b="0" baseline="3000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13</a:t>
            </a:r>
            <a: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N </a:t>
            </a:r>
            <a:r>
              <a:rPr b="0" i="0" lang="en" sz="9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+</a:t>
            </a:r>
            <a: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α → </a:t>
            </a:r>
            <a:r>
              <a:rPr b="0" baseline="3000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16</a:t>
            </a:r>
            <a: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O </a:t>
            </a:r>
            <a:r>
              <a:rPr b="0" i="0" lang="en" sz="9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+</a:t>
            </a:r>
            <a: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p reaction important?</a:t>
            </a:r>
            <a:endParaRPr b="0" i="0" sz="16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f688e4244e_0_79"/>
          <p:cNvSpPr txBox="1"/>
          <p:nvPr/>
        </p:nvSpPr>
        <p:spPr>
          <a:xfrm>
            <a:off x="627900" y="82575"/>
            <a:ext cx="78882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CRIB = CNS RI beam separator</a:t>
            </a:r>
            <a:endParaRPr b="0" i="0" sz="16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Located at the Center for Nuclear Study, at the University of Tokyo</a:t>
            </a:r>
            <a:endParaRPr b="0" i="0" sz="16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103" name="Google Shape;103;g3f688e4244e_0_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02163" y="1457995"/>
            <a:ext cx="5585229" cy="3185314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g3f688e4244e_0_79"/>
          <p:cNvSpPr/>
          <p:nvPr/>
        </p:nvSpPr>
        <p:spPr>
          <a:xfrm>
            <a:off x="7298247" y="4299159"/>
            <a:ext cx="754800" cy="215700"/>
          </a:xfrm>
          <a:prstGeom prst="rect">
            <a:avLst/>
          </a:prstGeom>
          <a:solidFill>
            <a:srgbClr val="FFFFFF"/>
          </a:solidFill>
          <a:ln cap="flat" cmpd="sng" w="8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675" lIns="64675" spcFirstLastPara="1" rIns="64675" wrap="square" tIns="64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t/>
            </a:r>
            <a:endParaRPr b="0" i="0" sz="99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g3f688e4244e_0_79"/>
          <p:cNvSpPr txBox="1"/>
          <p:nvPr/>
        </p:nvSpPr>
        <p:spPr>
          <a:xfrm>
            <a:off x="1" y="4863300"/>
            <a:ext cx="21489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70075" lIns="70075" spcFirstLastPara="1" rIns="70075" wrap="square" tIns="700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RIBF Proposal NP-AVF69,  PI: Psaltis</a:t>
            </a:r>
            <a:endParaRPr b="0" i="0" sz="900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06" name="Google Shape;106;g3f688e4244e_0_79"/>
          <p:cNvSpPr txBox="1"/>
          <p:nvPr/>
        </p:nvSpPr>
        <p:spPr>
          <a:xfrm>
            <a:off x="3030149" y="4473487"/>
            <a:ext cx="3351000" cy="3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69500" lIns="69500" spcFirstLastPara="1" rIns="69500" wrap="square" tIns="695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9"/>
              <a:buFont typeface="Arial"/>
              <a:buNone/>
            </a:pPr>
            <a:r>
              <a:rPr b="0" i="0" lang="en" sz="1369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                   </a:t>
            </a:r>
            <a:r>
              <a:rPr b="0" i="0" lang="en" sz="1520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5 m</a:t>
            </a:r>
            <a:endParaRPr b="0" i="0" sz="1520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07" name="Google Shape;107;g3f688e4244e_0_79"/>
          <p:cNvSpPr txBox="1"/>
          <p:nvPr/>
        </p:nvSpPr>
        <p:spPr>
          <a:xfrm>
            <a:off x="4836394" y="1482495"/>
            <a:ext cx="1545000" cy="10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9500" lIns="69500" spcFirstLastPara="1" rIns="69500" wrap="square" tIns="695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49"/>
              <a:buFont typeface="Arial"/>
              <a:buNone/>
            </a:pPr>
            <a:r>
              <a:rPr b="1" baseline="30000" i="0" lang="en" sz="1749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            </a:t>
            </a:r>
            <a:endParaRPr b="1" baseline="30000" i="0" sz="1749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49"/>
              <a:buFont typeface="Arial"/>
              <a:buNone/>
            </a:pPr>
            <a:r>
              <a:rPr b="0" baseline="30000" i="0" lang="en" sz="1749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13</a:t>
            </a:r>
            <a:r>
              <a:rPr b="0" i="0" lang="en" sz="1749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C</a:t>
            </a:r>
            <a:endParaRPr b="0" i="0" sz="1749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08" name="Google Shape;108;g3f688e4244e_0_79"/>
          <p:cNvSpPr txBox="1"/>
          <p:nvPr/>
        </p:nvSpPr>
        <p:spPr>
          <a:xfrm>
            <a:off x="5625784" y="3993065"/>
            <a:ext cx="925200" cy="3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69500" lIns="69500" spcFirstLastPara="1" rIns="69500" wrap="square" tIns="69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baseline="30000" i="0" lang="en" sz="1900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Wien Filter</a:t>
            </a:r>
            <a:endParaRPr b="0" i="0" sz="1900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09" name="Google Shape;109;g3f688e4244e_0_79"/>
          <p:cNvSpPr txBox="1"/>
          <p:nvPr/>
        </p:nvSpPr>
        <p:spPr>
          <a:xfrm>
            <a:off x="6762731" y="4112348"/>
            <a:ext cx="1482600" cy="2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69500" lIns="69500" spcFirstLastPara="1" rIns="69500" wrap="square" tIns="69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baseline="30000" i="0" lang="en" sz="1900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Scattering Chamber</a:t>
            </a:r>
            <a:endParaRPr b="0" i="0" sz="1900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cxnSp>
        <p:nvCxnSpPr>
          <p:cNvPr id="110" name="Google Shape;110;g3f688e4244e_0_79"/>
          <p:cNvCxnSpPr/>
          <p:nvPr/>
        </p:nvCxnSpPr>
        <p:spPr>
          <a:xfrm>
            <a:off x="3339701" y="4822614"/>
            <a:ext cx="1757100" cy="2100"/>
          </a:xfrm>
          <a:prstGeom prst="straightConnector1">
            <a:avLst/>
          </a:prstGeom>
          <a:noFill/>
          <a:ln cap="flat" cmpd="sng" w="88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1" name="Google Shape;111;g3f688e4244e_0_79"/>
          <p:cNvCxnSpPr>
            <a:endCxn id="107" idx="1"/>
          </p:cNvCxnSpPr>
          <p:nvPr/>
        </p:nvCxnSpPr>
        <p:spPr>
          <a:xfrm rot="10800000">
            <a:off x="4836394" y="1999095"/>
            <a:ext cx="3416400" cy="625500"/>
          </a:xfrm>
          <a:prstGeom prst="straightConnector1">
            <a:avLst/>
          </a:prstGeom>
          <a:noFill/>
          <a:ln cap="flat" cmpd="sng" w="217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12" name="Google Shape;112;g3f688e4244e_0_79"/>
          <p:cNvSpPr/>
          <p:nvPr/>
        </p:nvSpPr>
        <p:spPr>
          <a:xfrm>
            <a:off x="3837862" y="1923402"/>
            <a:ext cx="3552141" cy="1886608"/>
          </a:xfrm>
          <a:custGeom>
            <a:rect b="b" l="l" r="r" t="t"/>
            <a:pathLst>
              <a:path extrusionOk="0" h="99256" w="186881">
                <a:moveTo>
                  <a:pt x="51129" y="5446"/>
                </a:moveTo>
                <a:cubicBezTo>
                  <a:pt x="46380" y="4539"/>
                  <a:pt x="29637" y="-142"/>
                  <a:pt x="22634" y="3"/>
                </a:cubicBezTo>
                <a:cubicBezTo>
                  <a:pt x="15631" y="148"/>
                  <a:pt x="12366" y="2794"/>
                  <a:pt x="9111" y="6316"/>
                </a:cubicBezTo>
                <a:cubicBezTo>
                  <a:pt x="5856" y="9838"/>
                  <a:pt x="4611" y="13597"/>
                  <a:pt x="3104" y="21134"/>
                </a:cubicBezTo>
                <a:cubicBezTo>
                  <a:pt x="1597" y="28671"/>
                  <a:pt x="-197" y="42332"/>
                  <a:pt x="67" y="51536"/>
                </a:cubicBezTo>
                <a:cubicBezTo>
                  <a:pt x="331" y="60740"/>
                  <a:pt x="-1530" y="70700"/>
                  <a:pt x="4686" y="76359"/>
                </a:cubicBezTo>
                <a:cubicBezTo>
                  <a:pt x="10902" y="82018"/>
                  <a:pt x="6996" y="81672"/>
                  <a:pt x="37362" y="85488"/>
                </a:cubicBezTo>
                <a:cubicBezTo>
                  <a:pt x="67728" y="89304"/>
                  <a:pt x="161961" y="96961"/>
                  <a:pt x="186881" y="99256"/>
                </a:cubicBezTo>
              </a:path>
            </a:pathLst>
          </a:custGeom>
          <a:noFill/>
          <a:ln cap="flat" cmpd="sng" w="217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375" lIns="84375" spcFirstLastPara="1" rIns="84375" wrap="square" tIns="84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2"/>
              <a:buFont typeface="Arial"/>
              <a:buNone/>
            </a:pPr>
            <a:r>
              <a:t/>
            </a:r>
            <a:endParaRPr b="0" i="0" sz="1292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g3f688e4244e_0_79"/>
          <p:cNvSpPr/>
          <p:nvPr/>
        </p:nvSpPr>
        <p:spPr>
          <a:xfrm>
            <a:off x="4780674" y="3865728"/>
            <a:ext cx="111000" cy="158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69500" lIns="69500" spcFirstLastPara="1" rIns="69500" wrap="square" tIns="695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4"/>
              <a:buFont typeface="Arial"/>
              <a:buNone/>
            </a:pPr>
            <a:r>
              <a:t/>
            </a:r>
            <a:endParaRPr b="0" i="0" sz="106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g3f688e4244e_0_79"/>
          <p:cNvSpPr txBox="1"/>
          <p:nvPr/>
        </p:nvSpPr>
        <p:spPr>
          <a:xfrm>
            <a:off x="4162206" y="973512"/>
            <a:ext cx="1347900" cy="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69500" lIns="69500" spcFirstLastPara="1" rIns="69500" wrap="square" tIns="695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41"/>
              <a:buFont typeface="Arial"/>
              <a:buNone/>
            </a:pPr>
            <a:r>
              <a:rPr b="0" i="0" lang="en" sz="1141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Production Target</a:t>
            </a:r>
            <a:br>
              <a:rPr b="0" i="0" lang="en" sz="1141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</a:br>
            <a:r>
              <a:rPr b="0" i="0" lang="en" sz="1141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H</a:t>
            </a:r>
            <a:r>
              <a:rPr b="0" baseline="-25000" i="0" lang="en" sz="1141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</a:t>
            </a:r>
            <a:r>
              <a:rPr b="0" i="0" lang="en" sz="1141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gas </a:t>
            </a:r>
            <a:endParaRPr b="0" i="0" sz="1141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41"/>
              <a:buFont typeface="Arial"/>
              <a:buNone/>
            </a:pPr>
            <a:r>
              <a:rPr b="0" i="0" lang="en" sz="1141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(300 Torr, 90 K)</a:t>
            </a:r>
            <a:endParaRPr b="0" i="0" sz="1141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15" name="Google Shape;115;g3f688e4244e_0_79"/>
          <p:cNvSpPr txBox="1"/>
          <p:nvPr/>
        </p:nvSpPr>
        <p:spPr>
          <a:xfrm>
            <a:off x="6300668" y="2792175"/>
            <a:ext cx="1983600" cy="10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9500" lIns="69500" spcFirstLastPara="1" rIns="69500" wrap="square" tIns="695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49"/>
              <a:buFont typeface="Arial"/>
              <a:buNone/>
            </a:pPr>
            <a:r>
              <a:rPr b="1" baseline="30000" i="0" lang="en" sz="1749" u="none" cap="none" strike="noStrike">
                <a:solidFill>
                  <a:srgbClr val="FF0000"/>
                </a:solidFill>
                <a:latin typeface="Raleway"/>
                <a:ea typeface="Raleway"/>
                <a:cs typeface="Raleway"/>
                <a:sym typeface="Raleway"/>
              </a:rPr>
              <a:t>             </a:t>
            </a:r>
            <a:endParaRPr b="1" baseline="30000" i="0" sz="1749" u="none" cap="none" strike="noStrike">
              <a:solidFill>
                <a:srgbClr val="FF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49"/>
              <a:buFont typeface="Arial"/>
              <a:buNone/>
            </a:pPr>
            <a:r>
              <a:rPr b="0" baseline="30000" i="0" lang="en" sz="1749" u="none" cap="none" strike="noStrike">
                <a:solidFill>
                  <a:srgbClr val="FF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13</a:t>
            </a:r>
            <a:r>
              <a:rPr b="0" i="0" lang="en" sz="1749" u="none" cap="none" strike="noStrike">
                <a:solidFill>
                  <a:srgbClr val="FF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N </a:t>
            </a:r>
            <a:r>
              <a:rPr b="0" i="0" lang="en" sz="1141" u="none" cap="none" strike="noStrike">
                <a:solidFill>
                  <a:srgbClr val="FF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(t</a:t>
            </a:r>
            <a:r>
              <a:rPr b="0" baseline="-25000" i="0" lang="en" sz="1141" u="none" cap="none" strike="noStrike">
                <a:solidFill>
                  <a:srgbClr val="FF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1/2</a:t>
            </a:r>
            <a:r>
              <a:rPr b="0" i="0" lang="en" sz="1141" u="none" cap="none" strike="noStrike">
                <a:solidFill>
                  <a:srgbClr val="FF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~10 min)</a:t>
            </a:r>
            <a:endParaRPr b="0" i="0" sz="1141" u="none" cap="none" strike="noStrike">
              <a:solidFill>
                <a:srgbClr val="FF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16" name="Google Shape;116;g3f688e4244e_0_79"/>
          <p:cNvSpPr txBox="1"/>
          <p:nvPr/>
        </p:nvSpPr>
        <p:spPr>
          <a:xfrm>
            <a:off x="3208546" y="3809999"/>
            <a:ext cx="1321200" cy="3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69500" lIns="69500" spcFirstLastPara="1" rIns="69500" wrap="square" tIns="69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baseline="30000" i="0" lang="en" sz="1900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Magnetic Dipole</a:t>
            </a:r>
            <a:endParaRPr b="0" i="0" sz="1900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17" name="Google Shape;117;g3f688e4244e_0_79"/>
          <p:cNvSpPr txBox="1"/>
          <p:nvPr/>
        </p:nvSpPr>
        <p:spPr>
          <a:xfrm rot="552417">
            <a:off x="6497913" y="2048692"/>
            <a:ext cx="2589359" cy="336758"/>
          </a:xfrm>
          <a:prstGeom prst="rect">
            <a:avLst/>
          </a:prstGeom>
          <a:noFill/>
          <a:ln>
            <a:noFill/>
          </a:ln>
        </p:spPr>
        <p:txBody>
          <a:bodyPr anchorCtr="0" anchor="t" bIns="69500" lIns="69500" spcFirstLastPara="1" rIns="69500" wrap="square" tIns="695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7"/>
              <a:buFont typeface="Arial"/>
              <a:buNone/>
            </a:pPr>
            <a:r>
              <a:rPr b="0" i="0" lang="en" sz="1277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Primary beam from cyclotron</a:t>
            </a:r>
            <a:endParaRPr b="0" i="0" sz="1277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118" name="Google Shape;118;g3f688e4244e_0_79" title="PXL_20240608_045923897.jp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1500" y="1490626"/>
            <a:ext cx="2878650" cy="2162249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g3f688e4244e_0_79"/>
          <p:cNvSpPr txBox="1"/>
          <p:nvPr/>
        </p:nvSpPr>
        <p:spPr>
          <a:xfrm>
            <a:off x="8727600" y="4706625"/>
            <a:ext cx="334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5</a:t>
            </a:r>
            <a:endParaRPr sz="13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f6f1548fc8_0_23"/>
          <p:cNvSpPr txBox="1"/>
          <p:nvPr/>
        </p:nvSpPr>
        <p:spPr>
          <a:xfrm>
            <a:off x="627900" y="199525"/>
            <a:ext cx="7888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Understanding how CRIB works</a:t>
            </a:r>
            <a:endParaRPr b="0" i="0" sz="16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125" name="Google Shape;125;g3f6f1548fc8_0_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02163" y="1457995"/>
            <a:ext cx="5585229" cy="3185314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g3f6f1548fc8_0_23"/>
          <p:cNvSpPr/>
          <p:nvPr/>
        </p:nvSpPr>
        <p:spPr>
          <a:xfrm>
            <a:off x="7298247" y="4299159"/>
            <a:ext cx="754800" cy="215700"/>
          </a:xfrm>
          <a:prstGeom prst="rect">
            <a:avLst/>
          </a:prstGeom>
          <a:solidFill>
            <a:srgbClr val="FFFFFF"/>
          </a:solidFill>
          <a:ln cap="flat" cmpd="sng" w="88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4675" lIns="64675" spcFirstLastPara="1" rIns="64675" wrap="square" tIns="646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t/>
            </a:r>
            <a:endParaRPr b="0" i="0" sz="99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g3f6f1548fc8_0_23"/>
          <p:cNvSpPr txBox="1"/>
          <p:nvPr/>
        </p:nvSpPr>
        <p:spPr>
          <a:xfrm>
            <a:off x="1" y="4863300"/>
            <a:ext cx="21489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70075" lIns="70075" spcFirstLastPara="1" rIns="70075" wrap="square" tIns="700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RIBF Proposal NP-AVF69,  PI: Psaltis</a:t>
            </a:r>
            <a:endParaRPr b="0" i="0" sz="900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28" name="Google Shape;128;g3f6f1548fc8_0_23"/>
          <p:cNvSpPr txBox="1"/>
          <p:nvPr/>
        </p:nvSpPr>
        <p:spPr>
          <a:xfrm>
            <a:off x="3030149" y="4473487"/>
            <a:ext cx="3351000" cy="3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69500" lIns="69500" spcFirstLastPara="1" rIns="69500" wrap="square" tIns="695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9"/>
              <a:buFont typeface="Arial"/>
              <a:buNone/>
            </a:pPr>
            <a:r>
              <a:rPr b="0" i="0" lang="en" sz="1369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                   </a:t>
            </a:r>
            <a:r>
              <a:rPr b="0" i="0" lang="en" sz="1520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5 m</a:t>
            </a:r>
            <a:endParaRPr b="0" i="0" sz="1520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29" name="Google Shape;129;g3f6f1548fc8_0_23"/>
          <p:cNvSpPr txBox="1"/>
          <p:nvPr/>
        </p:nvSpPr>
        <p:spPr>
          <a:xfrm>
            <a:off x="4836394" y="1482495"/>
            <a:ext cx="1545000" cy="10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9500" lIns="69500" spcFirstLastPara="1" rIns="69500" wrap="square" tIns="695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49"/>
              <a:buFont typeface="Arial"/>
              <a:buNone/>
            </a:pPr>
            <a:r>
              <a:rPr b="1" baseline="30000" i="0" lang="en" sz="1749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            </a:t>
            </a:r>
            <a:endParaRPr b="1" baseline="30000" i="0" sz="1749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49"/>
              <a:buFont typeface="Arial"/>
              <a:buNone/>
            </a:pPr>
            <a:r>
              <a:rPr b="0" baseline="30000" i="0" lang="en" sz="1749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13</a:t>
            </a:r>
            <a:r>
              <a:rPr b="0" i="0" lang="en" sz="1749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C</a:t>
            </a:r>
            <a:endParaRPr b="0" i="0" sz="1749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30" name="Google Shape;130;g3f6f1548fc8_0_23"/>
          <p:cNvSpPr txBox="1"/>
          <p:nvPr/>
        </p:nvSpPr>
        <p:spPr>
          <a:xfrm>
            <a:off x="5625784" y="3993065"/>
            <a:ext cx="925200" cy="3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69500" lIns="69500" spcFirstLastPara="1" rIns="69500" wrap="square" tIns="69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baseline="30000" i="0" lang="en" sz="1900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Wien Filter</a:t>
            </a:r>
            <a:endParaRPr b="0" i="0" sz="1900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31" name="Google Shape;131;g3f6f1548fc8_0_23"/>
          <p:cNvSpPr txBox="1"/>
          <p:nvPr/>
        </p:nvSpPr>
        <p:spPr>
          <a:xfrm>
            <a:off x="6762731" y="4112348"/>
            <a:ext cx="1482600" cy="2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69500" lIns="69500" spcFirstLastPara="1" rIns="69500" wrap="square" tIns="69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baseline="30000" i="0" lang="en" sz="1900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Scattering Chamber</a:t>
            </a:r>
            <a:endParaRPr b="0" i="0" sz="1900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cxnSp>
        <p:nvCxnSpPr>
          <p:cNvPr id="132" name="Google Shape;132;g3f6f1548fc8_0_23"/>
          <p:cNvCxnSpPr/>
          <p:nvPr/>
        </p:nvCxnSpPr>
        <p:spPr>
          <a:xfrm>
            <a:off x="3339701" y="4822614"/>
            <a:ext cx="1757100" cy="2100"/>
          </a:xfrm>
          <a:prstGeom prst="straightConnector1">
            <a:avLst/>
          </a:prstGeom>
          <a:noFill/>
          <a:ln cap="flat" cmpd="sng" w="88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3" name="Google Shape;133;g3f6f1548fc8_0_23"/>
          <p:cNvCxnSpPr>
            <a:endCxn id="129" idx="1"/>
          </p:cNvCxnSpPr>
          <p:nvPr/>
        </p:nvCxnSpPr>
        <p:spPr>
          <a:xfrm rot="10800000">
            <a:off x="4836394" y="1999095"/>
            <a:ext cx="3416400" cy="625500"/>
          </a:xfrm>
          <a:prstGeom prst="straightConnector1">
            <a:avLst/>
          </a:prstGeom>
          <a:noFill/>
          <a:ln cap="flat" cmpd="sng" w="21725">
            <a:solidFill>
              <a:srgbClr val="0000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34" name="Google Shape;134;g3f6f1548fc8_0_23"/>
          <p:cNvSpPr/>
          <p:nvPr/>
        </p:nvSpPr>
        <p:spPr>
          <a:xfrm>
            <a:off x="3837862" y="1923402"/>
            <a:ext cx="3552141" cy="1886608"/>
          </a:xfrm>
          <a:custGeom>
            <a:rect b="b" l="l" r="r" t="t"/>
            <a:pathLst>
              <a:path extrusionOk="0" h="99256" w="186881">
                <a:moveTo>
                  <a:pt x="51129" y="5446"/>
                </a:moveTo>
                <a:cubicBezTo>
                  <a:pt x="46380" y="4539"/>
                  <a:pt x="29637" y="-142"/>
                  <a:pt x="22634" y="3"/>
                </a:cubicBezTo>
                <a:cubicBezTo>
                  <a:pt x="15631" y="148"/>
                  <a:pt x="12366" y="2794"/>
                  <a:pt x="9111" y="6316"/>
                </a:cubicBezTo>
                <a:cubicBezTo>
                  <a:pt x="5856" y="9838"/>
                  <a:pt x="4611" y="13597"/>
                  <a:pt x="3104" y="21134"/>
                </a:cubicBezTo>
                <a:cubicBezTo>
                  <a:pt x="1597" y="28671"/>
                  <a:pt x="-197" y="42332"/>
                  <a:pt x="67" y="51536"/>
                </a:cubicBezTo>
                <a:cubicBezTo>
                  <a:pt x="331" y="60740"/>
                  <a:pt x="-1530" y="70700"/>
                  <a:pt x="4686" y="76359"/>
                </a:cubicBezTo>
                <a:cubicBezTo>
                  <a:pt x="10902" y="82018"/>
                  <a:pt x="6996" y="81672"/>
                  <a:pt x="37362" y="85488"/>
                </a:cubicBezTo>
                <a:cubicBezTo>
                  <a:pt x="67728" y="89304"/>
                  <a:pt x="161961" y="96961"/>
                  <a:pt x="186881" y="99256"/>
                </a:cubicBezTo>
              </a:path>
            </a:pathLst>
          </a:custGeom>
          <a:noFill/>
          <a:ln cap="flat" cmpd="sng" w="217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375" lIns="84375" spcFirstLastPara="1" rIns="84375" wrap="square" tIns="84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2"/>
              <a:buFont typeface="Arial"/>
              <a:buNone/>
            </a:pPr>
            <a:r>
              <a:t/>
            </a:r>
            <a:endParaRPr b="0" i="0" sz="1292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g3f6f1548fc8_0_23"/>
          <p:cNvSpPr/>
          <p:nvPr/>
        </p:nvSpPr>
        <p:spPr>
          <a:xfrm>
            <a:off x="4780674" y="3865728"/>
            <a:ext cx="111000" cy="158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69500" lIns="69500" spcFirstLastPara="1" rIns="69500" wrap="square" tIns="695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4"/>
              <a:buFont typeface="Arial"/>
              <a:buNone/>
            </a:pPr>
            <a:r>
              <a:t/>
            </a:r>
            <a:endParaRPr b="0" i="0" sz="1064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g3f6f1548fc8_0_23"/>
          <p:cNvSpPr txBox="1"/>
          <p:nvPr/>
        </p:nvSpPr>
        <p:spPr>
          <a:xfrm>
            <a:off x="4162206" y="973512"/>
            <a:ext cx="1347900" cy="7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69500" lIns="69500" spcFirstLastPara="1" rIns="69500" wrap="square" tIns="695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41"/>
              <a:buFont typeface="Arial"/>
              <a:buNone/>
            </a:pPr>
            <a:r>
              <a:rPr b="0" i="0" lang="en" sz="1141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Production Target</a:t>
            </a:r>
            <a:br>
              <a:rPr b="0" i="0" lang="en" sz="1141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</a:br>
            <a:r>
              <a:rPr b="0" i="0" lang="en" sz="1141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H</a:t>
            </a:r>
            <a:r>
              <a:rPr b="0" baseline="-25000" i="0" lang="en" sz="1141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2</a:t>
            </a:r>
            <a:r>
              <a:rPr b="0" i="0" lang="en" sz="1141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gas </a:t>
            </a:r>
            <a:endParaRPr b="0" i="0" sz="1141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41"/>
              <a:buFont typeface="Arial"/>
              <a:buNone/>
            </a:pPr>
            <a:r>
              <a:rPr b="0" i="0" lang="en" sz="1141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(300 Torr, 90 K)</a:t>
            </a:r>
            <a:endParaRPr b="0" i="0" sz="1141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37" name="Google Shape;137;g3f6f1548fc8_0_23"/>
          <p:cNvSpPr txBox="1"/>
          <p:nvPr/>
        </p:nvSpPr>
        <p:spPr>
          <a:xfrm>
            <a:off x="6300668" y="2792175"/>
            <a:ext cx="1983600" cy="10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9500" lIns="69500" spcFirstLastPara="1" rIns="69500" wrap="square" tIns="695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49"/>
              <a:buFont typeface="Arial"/>
              <a:buNone/>
            </a:pPr>
            <a:r>
              <a:rPr b="1" baseline="30000" i="0" lang="en" sz="1749" u="none" cap="none" strike="noStrike">
                <a:solidFill>
                  <a:srgbClr val="FF0000"/>
                </a:solidFill>
                <a:latin typeface="Raleway"/>
                <a:ea typeface="Raleway"/>
                <a:cs typeface="Raleway"/>
                <a:sym typeface="Raleway"/>
              </a:rPr>
              <a:t>             </a:t>
            </a:r>
            <a:endParaRPr b="1" baseline="30000" i="0" sz="1749" u="none" cap="none" strike="noStrike">
              <a:solidFill>
                <a:srgbClr val="FF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49"/>
              <a:buFont typeface="Arial"/>
              <a:buNone/>
            </a:pPr>
            <a:r>
              <a:rPr b="0" baseline="30000" i="0" lang="en" sz="1749" u="none" cap="none" strike="noStrike">
                <a:solidFill>
                  <a:srgbClr val="FF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13</a:t>
            </a:r>
            <a:r>
              <a:rPr b="0" i="0" lang="en" sz="1749" u="none" cap="none" strike="noStrike">
                <a:solidFill>
                  <a:srgbClr val="FF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N </a:t>
            </a:r>
            <a:r>
              <a:rPr b="0" i="0" lang="en" sz="1141" u="none" cap="none" strike="noStrike">
                <a:solidFill>
                  <a:srgbClr val="FF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(t</a:t>
            </a:r>
            <a:r>
              <a:rPr b="0" baseline="-25000" i="0" lang="en" sz="1141" u="none" cap="none" strike="noStrike">
                <a:solidFill>
                  <a:srgbClr val="FF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1/2</a:t>
            </a:r>
            <a:r>
              <a:rPr b="0" i="0" lang="en" sz="1141" u="none" cap="none" strike="noStrike">
                <a:solidFill>
                  <a:srgbClr val="FF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~10 min)</a:t>
            </a:r>
            <a:endParaRPr b="0" i="0" sz="1141" u="none" cap="none" strike="noStrike">
              <a:solidFill>
                <a:srgbClr val="FF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38" name="Google Shape;138;g3f6f1548fc8_0_23"/>
          <p:cNvSpPr txBox="1"/>
          <p:nvPr/>
        </p:nvSpPr>
        <p:spPr>
          <a:xfrm>
            <a:off x="3208546" y="3809999"/>
            <a:ext cx="1321200" cy="3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69500" lIns="69500" spcFirstLastPara="1" rIns="69500" wrap="square" tIns="695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baseline="30000" i="0" lang="en" sz="1900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Magnetic Dipole</a:t>
            </a:r>
            <a:endParaRPr b="0" i="0" sz="1900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39" name="Google Shape;139;g3f6f1548fc8_0_23"/>
          <p:cNvSpPr txBox="1"/>
          <p:nvPr/>
        </p:nvSpPr>
        <p:spPr>
          <a:xfrm rot="552417">
            <a:off x="6497913" y="2048692"/>
            <a:ext cx="2589359" cy="336758"/>
          </a:xfrm>
          <a:prstGeom prst="rect">
            <a:avLst/>
          </a:prstGeom>
          <a:noFill/>
          <a:ln>
            <a:noFill/>
          </a:ln>
        </p:spPr>
        <p:txBody>
          <a:bodyPr anchorCtr="0" anchor="t" bIns="69500" lIns="69500" spcFirstLastPara="1" rIns="69500" wrap="square" tIns="695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77"/>
              <a:buFont typeface="Arial"/>
              <a:buNone/>
            </a:pPr>
            <a:r>
              <a:rPr b="0" i="0" lang="en" sz="1277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Primary beam from cyclotron</a:t>
            </a:r>
            <a:endParaRPr b="0" i="0" sz="1277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140" name="Google Shape;140;g3f6f1548fc8_0_23" title="PXL_20240608_045923897.jp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1500" y="1490626"/>
            <a:ext cx="2878650" cy="21622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g3f6f1548fc8_0_23"/>
          <p:cNvSpPr txBox="1"/>
          <p:nvPr/>
        </p:nvSpPr>
        <p:spPr>
          <a:xfrm>
            <a:off x="8727600" y="4706625"/>
            <a:ext cx="334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6</a:t>
            </a:r>
            <a:endParaRPr sz="13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f6c4e8369f_0_102"/>
          <p:cNvSpPr txBox="1"/>
          <p:nvPr/>
        </p:nvSpPr>
        <p:spPr>
          <a:xfrm>
            <a:off x="627900" y="452750"/>
            <a:ext cx="7888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How do we isolate for mostly </a:t>
            </a:r>
            <a:r>
              <a:rPr b="0" baseline="3000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13</a:t>
            </a:r>
            <a: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N?</a:t>
            </a:r>
            <a:endParaRPr b="0" i="0" sz="16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47" name="Google Shape;147;g3f6c4e8369f_0_102"/>
          <p:cNvSpPr txBox="1"/>
          <p:nvPr/>
        </p:nvSpPr>
        <p:spPr>
          <a:xfrm>
            <a:off x="1" y="4862550"/>
            <a:ext cx="2148900" cy="2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70075" lIns="70075" spcFirstLastPara="1" rIns="70075" wrap="square" tIns="700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RIBF Proposal NP-AVF69,  PI: Psaltis</a:t>
            </a:r>
            <a:endParaRPr b="0" i="0" sz="900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148" name="Google Shape;148;g3f6c4e8369f_0_102" title="exampl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36853" y="1609269"/>
            <a:ext cx="3422609" cy="2158113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g3f6c4e8369f_0_102"/>
          <p:cNvSpPr/>
          <p:nvPr/>
        </p:nvSpPr>
        <p:spPr>
          <a:xfrm>
            <a:off x="5153829" y="1496975"/>
            <a:ext cx="3592800" cy="2347800"/>
          </a:xfrm>
          <a:prstGeom prst="rect">
            <a:avLst/>
          </a:prstGeom>
          <a:noFill/>
          <a:ln cap="flat" cmpd="sng" w="9525">
            <a:solidFill>
              <a:srgbClr val="902D3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975" lIns="68975" spcFirstLastPara="1" rIns="68975" wrap="square" tIns="689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6"/>
              <a:buFont typeface="Arial"/>
              <a:buNone/>
            </a:pPr>
            <a:r>
              <a:t/>
            </a:r>
            <a:endParaRPr b="0" i="0" sz="1056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50" name="Google Shape;150;g3f6c4e8369f_0_102"/>
          <p:cNvSpPr/>
          <p:nvPr/>
        </p:nvSpPr>
        <p:spPr>
          <a:xfrm>
            <a:off x="7096617" y="1708492"/>
            <a:ext cx="790500" cy="21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68975" lIns="68975" spcFirstLastPara="1" rIns="68975" wrap="square" tIns="689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6"/>
              <a:buFont typeface="Arial"/>
              <a:buNone/>
            </a:pPr>
            <a:r>
              <a:t/>
            </a:r>
            <a:endParaRPr b="0" i="0" sz="1056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151" name="Google Shape;151;g3f6c4e8369f_0_10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8291" y="1550972"/>
            <a:ext cx="4074235" cy="234782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g3f6c4e8369f_0_102"/>
          <p:cNvSpPr txBox="1"/>
          <p:nvPr/>
        </p:nvSpPr>
        <p:spPr>
          <a:xfrm>
            <a:off x="0" y="2498382"/>
            <a:ext cx="808800" cy="3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53000" lIns="53000" spcFirstLastPara="1" rIns="53000" wrap="square" tIns="53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9"/>
              <a:buFont typeface="Arial"/>
              <a:buNone/>
            </a:pPr>
            <a:r>
              <a:rPr b="1" baseline="30000" i="0" lang="en" sz="1739" u="none" cap="none" strike="noStrike">
                <a:solidFill>
                  <a:srgbClr val="9D2235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13</a:t>
            </a:r>
            <a:r>
              <a:rPr b="1" i="0" lang="en" sz="1739" u="none" cap="none" strike="noStrike">
                <a:solidFill>
                  <a:srgbClr val="9D2235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N</a:t>
            </a:r>
            <a:br>
              <a:rPr b="1" i="0" lang="en" sz="1739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</a:br>
            <a:endParaRPr b="1" i="0" sz="1739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39"/>
              <a:buFont typeface="Arial"/>
              <a:buNone/>
            </a:pPr>
            <a:r>
              <a:t/>
            </a:r>
            <a:endParaRPr b="1" i="0" sz="1739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3" name="Google Shape;153;g3f6c4e8369f_0_102"/>
          <p:cNvSpPr txBox="1"/>
          <p:nvPr/>
        </p:nvSpPr>
        <p:spPr>
          <a:xfrm>
            <a:off x="2455722" y="1299369"/>
            <a:ext cx="379800" cy="251400"/>
          </a:xfrm>
          <a:prstGeom prst="rect">
            <a:avLst/>
          </a:prstGeom>
          <a:noFill/>
          <a:ln>
            <a:noFill/>
          </a:ln>
        </p:spPr>
        <p:txBody>
          <a:bodyPr anchorCtr="0" anchor="t" bIns="53000" lIns="53000" spcFirstLastPara="1" rIns="53000" wrap="square" tIns="53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9"/>
              <a:buFont typeface="Arial"/>
              <a:buNone/>
            </a:pPr>
            <a:r>
              <a:rPr b="0" i="0" lang="en" sz="1159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 m</a:t>
            </a:r>
            <a:endParaRPr b="0" i="0" sz="1159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54" name="Google Shape;154;g3f6c4e8369f_0_102"/>
          <p:cNvSpPr txBox="1"/>
          <p:nvPr/>
        </p:nvSpPr>
        <p:spPr>
          <a:xfrm>
            <a:off x="4098903" y="2646413"/>
            <a:ext cx="379800" cy="251400"/>
          </a:xfrm>
          <a:prstGeom prst="rect">
            <a:avLst/>
          </a:prstGeom>
          <a:noFill/>
          <a:ln>
            <a:noFill/>
          </a:ln>
        </p:spPr>
        <p:txBody>
          <a:bodyPr anchorCtr="0" anchor="t" bIns="53000" lIns="53000" spcFirstLastPara="1" rIns="53000" wrap="square" tIns="53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9"/>
              <a:buFont typeface="Arial"/>
              <a:buNone/>
            </a:pPr>
            <a:r>
              <a:rPr b="0" i="0" lang="en" sz="1159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</a:t>
            </a:r>
            <a:endParaRPr b="0" i="0" sz="1159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55" name="Google Shape;155;g3f6c4e8369f_0_102"/>
          <p:cNvSpPr txBox="1"/>
          <p:nvPr/>
        </p:nvSpPr>
        <p:spPr>
          <a:xfrm>
            <a:off x="808876" y="3534126"/>
            <a:ext cx="567000" cy="251400"/>
          </a:xfrm>
          <a:prstGeom prst="rect">
            <a:avLst/>
          </a:prstGeom>
          <a:noFill/>
          <a:ln>
            <a:noFill/>
          </a:ln>
        </p:spPr>
        <p:txBody>
          <a:bodyPr anchorCtr="0" anchor="t" bIns="53000" lIns="53000" spcFirstLastPara="1" rIns="53000" wrap="square" tIns="53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9"/>
              <a:buFont typeface="Arial"/>
              <a:buNone/>
            </a:pPr>
            <a:r>
              <a:rPr b="0" i="0" lang="en" sz="1159" u="none" cap="none" strike="noStrike">
                <a:solidFill>
                  <a:srgbClr val="000000"/>
                </a:solidFill>
                <a:latin typeface="Raleway Light"/>
                <a:ea typeface="Raleway Light"/>
                <a:cs typeface="Raleway Light"/>
                <a:sym typeface="Raleway Light"/>
              </a:rPr>
              <a:t>PPACa</a:t>
            </a:r>
            <a:endParaRPr b="0" i="0" sz="1159" u="none" cap="none" strike="noStrike">
              <a:solidFill>
                <a:srgbClr val="000000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156" name="Google Shape;156;g3f6c4e8369f_0_102"/>
          <p:cNvSpPr txBox="1"/>
          <p:nvPr/>
        </p:nvSpPr>
        <p:spPr>
          <a:xfrm>
            <a:off x="1515524" y="3534126"/>
            <a:ext cx="586800" cy="251400"/>
          </a:xfrm>
          <a:prstGeom prst="rect">
            <a:avLst/>
          </a:prstGeom>
          <a:noFill/>
          <a:ln>
            <a:noFill/>
          </a:ln>
        </p:spPr>
        <p:txBody>
          <a:bodyPr anchorCtr="0" anchor="t" bIns="53000" lIns="53000" spcFirstLastPara="1" rIns="53000" wrap="square" tIns="53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9"/>
              <a:buFont typeface="Arial"/>
              <a:buNone/>
            </a:pPr>
            <a:r>
              <a:rPr b="0" i="0" lang="en" sz="1159" u="none" cap="none" strike="noStrike">
                <a:solidFill>
                  <a:srgbClr val="000000"/>
                </a:solidFill>
                <a:latin typeface="Raleway Light"/>
                <a:ea typeface="Raleway Light"/>
                <a:cs typeface="Raleway Light"/>
                <a:sym typeface="Raleway Light"/>
              </a:rPr>
              <a:t>PPACb</a:t>
            </a:r>
            <a:endParaRPr b="0" i="0" sz="1159" u="none" cap="none" strike="noStrike">
              <a:solidFill>
                <a:srgbClr val="000000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cxnSp>
        <p:nvCxnSpPr>
          <p:cNvPr id="157" name="Google Shape;157;g3f6c4e8369f_0_102"/>
          <p:cNvCxnSpPr/>
          <p:nvPr/>
        </p:nvCxnSpPr>
        <p:spPr>
          <a:xfrm>
            <a:off x="620506" y="2813200"/>
            <a:ext cx="3210600" cy="120000"/>
          </a:xfrm>
          <a:prstGeom prst="straightConnector1">
            <a:avLst/>
          </a:prstGeom>
          <a:noFill/>
          <a:ln cap="flat" cmpd="sng" w="22075">
            <a:solidFill>
              <a:srgbClr val="9D2235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58" name="Google Shape;158;g3f6c4e8369f_0_102"/>
          <p:cNvSpPr txBox="1"/>
          <p:nvPr/>
        </p:nvSpPr>
        <p:spPr>
          <a:xfrm>
            <a:off x="8727600" y="4706625"/>
            <a:ext cx="334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7</a:t>
            </a:r>
            <a:endParaRPr sz="13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f6c4e8369f_0_219"/>
          <p:cNvSpPr txBox="1"/>
          <p:nvPr/>
        </p:nvSpPr>
        <p:spPr>
          <a:xfrm>
            <a:off x="627900" y="212625"/>
            <a:ext cx="7888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How are protons actually detected?</a:t>
            </a:r>
            <a:endParaRPr b="0" i="0" sz="16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164" name="Google Shape;164;g3f6c4e8369f_0_2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44316" y="1342357"/>
            <a:ext cx="4515138" cy="2601902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g3f6c4e8369f_0_219"/>
          <p:cNvSpPr txBox="1"/>
          <p:nvPr/>
        </p:nvSpPr>
        <p:spPr>
          <a:xfrm>
            <a:off x="3270200" y="2392295"/>
            <a:ext cx="896400" cy="3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58725" lIns="58725" spcFirstLastPara="1" rIns="58725" wrap="square" tIns="587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7"/>
              <a:buFont typeface="Arial"/>
              <a:buNone/>
            </a:pPr>
            <a:r>
              <a:rPr b="1" baseline="30000" i="0" lang="en" sz="1927" u="none" cap="none" strike="noStrike">
                <a:solidFill>
                  <a:srgbClr val="9D2235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13</a:t>
            </a:r>
            <a:r>
              <a:rPr b="1" i="0" lang="en" sz="1927" u="none" cap="none" strike="noStrike">
                <a:solidFill>
                  <a:srgbClr val="9D2235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N</a:t>
            </a:r>
            <a:br>
              <a:rPr b="1" i="0" lang="en" sz="1927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</a:br>
            <a:endParaRPr b="1" i="0" sz="1927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27"/>
              <a:buFont typeface="Arial"/>
              <a:buNone/>
            </a:pPr>
            <a:r>
              <a:t/>
            </a:r>
            <a:endParaRPr b="1" i="0" sz="1927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6" name="Google Shape;166;g3f6c4e8369f_0_219"/>
          <p:cNvSpPr txBox="1"/>
          <p:nvPr/>
        </p:nvSpPr>
        <p:spPr>
          <a:xfrm>
            <a:off x="6953336" y="1708069"/>
            <a:ext cx="14136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58725" lIns="58725" spcFirstLastPara="1" rIns="58725" wrap="square" tIns="58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96"/>
              <a:buFont typeface="Arial"/>
              <a:buNone/>
            </a:pPr>
            <a:r>
              <a:rPr b="0" baseline="30000" i="0" lang="en" sz="1196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4</a:t>
            </a:r>
            <a:r>
              <a:rPr b="0" i="0" lang="en" sz="1196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He @ 250 Torr</a:t>
            </a:r>
            <a:r>
              <a:rPr b="0" i="0" lang="en" sz="1285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 </a:t>
            </a:r>
            <a:endParaRPr b="0" i="0" sz="1285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67" name="Google Shape;167;g3f6c4e8369f_0_219"/>
          <p:cNvSpPr txBox="1"/>
          <p:nvPr/>
        </p:nvSpPr>
        <p:spPr>
          <a:xfrm>
            <a:off x="5991666" y="1063525"/>
            <a:ext cx="4209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58725" lIns="58725" spcFirstLastPara="1" rIns="58725" wrap="square" tIns="58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5"/>
              <a:buFont typeface="Arial"/>
              <a:buNone/>
            </a:pPr>
            <a:r>
              <a:rPr b="0" i="0" lang="en" sz="1285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 m</a:t>
            </a:r>
            <a:endParaRPr b="0" i="0" sz="1285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68" name="Google Shape;168;g3f6c4e8369f_0_219"/>
          <p:cNvSpPr txBox="1"/>
          <p:nvPr/>
        </p:nvSpPr>
        <p:spPr>
          <a:xfrm>
            <a:off x="7812661" y="2556347"/>
            <a:ext cx="4209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58725" lIns="58725" spcFirstLastPara="1" rIns="58725" wrap="square" tIns="58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5"/>
              <a:buFont typeface="Arial"/>
              <a:buNone/>
            </a:pPr>
            <a:r>
              <a:rPr b="0" i="0" lang="en" sz="1285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p</a:t>
            </a:r>
            <a:endParaRPr b="0" i="0" sz="1285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69" name="Google Shape;169;g3f6c4e8369f_0_219"/>
          <p:cNvSpPr txBox="1"/>
          <p:nvPr/>
        </p:nvSpPr>
        <p:spPr>
          <a:xfrm>
            <a:off x="8459489" y="2692301"/>
            <a:ext cx="5070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58725" lIns="58725" spcFirstLastPara="1" rIns="58725" wrap="square" tIns="58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5"/>
              <a:buFont typeface="Arial"/>
              <a:buNone/>
            </a:pPr>
            <a:r>
              <a:rPr b="0" i="0" lang="en" sz="1285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Tel1</a:t>
            </a:r>
            <a:endParaRPr b="0" i="0" sz="1285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70" name="Google Shape;170;g3f6c4e8369f_0_219"/>
          <p:cNvSpPr txBox="1"/>
          <p:nvPr/>
        </p:nvSpPr>
        <p:spPr>
          <a:xfrm>
            <a:off x="7859901" y="2080491"/>
            <a:ext cx="5070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58725" lIns="58725" spcFirstLastPara="1" rIns="58725" wrap="square" tIns="58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5"/>
              <a:buFont typeface="Arial"/>
              <a:buNone/>
            </a:pPr>
            <a:r>
              <a:rPr b="0" i="0" lang="en" sz="1285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Tel2</a:t>
            </a:r>
            <a:endParaRPr b="0" i="0" sz="1285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71" name="Google Shape;171;g3f6c4e8369f_0_219"/>
          <p:cNvSpPr txBox="1"/>
          <p:nvPr/>
        </p:nvSpPr>
        <p:spPr>
          <a:xfrm>
            <a:off x="7914971" y="3365300"/>
            <a:ext cx="5070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58725" lIns="58725" spcFirstLastPara="1" rIns="58725" wrap="square" tIns="58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5"/>
              <a:buFont typeface="Arial"/>
              <a:buNone/>
            </a:pPr>
            <a:r>
              <a:rPr b="0" i="0" lang="en" sz="1285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Tel3</a:t>
            </a:r>
            <a:endParaRPr b="0" i="0" sz="1285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72" name="Google Shape;172;g3f6c4e8369f_0_219"/>
          <p:cNvSpPr txBox="1"/>
          <p:nvPr/>
        </p:nvSpPr>
        <p:spPr>
          <a:xfrm>
            <a:off x="7297044" y="3365300"/>
            <a:ext cx="5070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58725" lIns="58725" spcFirstLastPara="1" rIns="58725" wrap="square" tIns="58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5"/>
              <a:buFont typeface="Arial"/>
              <a:buNone/>
            </a:pPr>
            <a:r>
              <a:rPr b="0" i="0" lang="en" sz="1285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Tel5</a:t>
            </a:r>
            <a:endParaRPr b="0" i="0" sz="1285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73" name="Google Shape;173;g3f6c4e8369f_0_219"/>
          <p:cNvSpPr txBox="1"/>
          <p:nvPr/>
        </p:nvSpPr>
        <p:spPr>
          <a:xfrm>
            <a:off x="7095132" y="2156528"/>
            <a:ext cx="5070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58725" lIns="58725" spcFirstLastPara="1" rIns="58725" wrap="square" tIns="58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5"/>
              <a:buFont typeface="Arial"/>
              <a:buNone/>
            </a:pPr>
            <a:r>
              <a:rPr b="0" i="0" lang="en" sz="1285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Tel4</a:t>
            </a:r>
            <a:endParaRPr b="0" i="0" sz="1285" u="none" cap="none" strike="noStrike">
              <a:solidFill>
                <a:srgbClr val="000000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174" name="Google Shape;174;g3f6c4e8369f_0_219"/>
          <p:cNvSpPr txBox="1"/>
          <p:nvPr/>
        </p:nvSpPr>
        <p:spPr>
          <a:xfrm>
            <a:off x="4166607" y="3540127"/>
            <a:ext cx="6282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58725" lIns="58725" spcFirstLastPara="1" rIns="58725" wrap="square" tIns="58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5"/>
              <a:buFont typeface="Arial"/>
              <a:buNone/>
            </a:pPr>
            <a:r>
              <a:rPr b="0" i="0" lang="en" sz="1285" u="none" cap="none" strike="noStrike">
                <a:solidFill>
                  <a:srgbClr val="000000"/>
                </a:solidFill>
                <a:latin typeface="Raleway Light"/>
                <a:ea typeface="Raleway Light"/>
                <a:cs typeface="Raleway Light"/>
                <a:sym typeface="Raleway Light"/>
              </a:rPr>
              <a:t>PPACa</a:t>
            </a:r>
            <a:endParaRPr b="0" i="0" sz="1285" u="none" cap="none" strike="noStrike">
              <a:solidFill>
                <a:srgbClr val="000000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175" name="Google Shape;175;g3f6c4e8369f_0_219"/>
          <p:cNvSpPr txBox="1"/>
          <p:nvPr/>
        </p:nvSpPr>
        <p:spPr>
          <a:xfrm>
            <a:off x="4949725" y="3540127"/>
            <a:ext cx="650400" cy="2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58725" lIns="58725" spcFirstLastPara="1" rIns="58725" wrap="square" tIns="587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5"/>
              <a:buFont typeface="Arial"/>
              <a:buNone/>
            </a:pPr>
            <a:r>
              <a:rPr b="0" i="0" lang="en" sz="1285" u="none" cap="none" strike="noStrike">
                <a:solidFill>
                  <a:srgbClr val="000000"/>
                </a:solidFill>
                <a:latin typeface="Raleway Light"/>
                <a:ea typeface="Raleway Light"/>
                <a:cs typeface="Raleway Light"/>
                <a:sym typeface="Raleway Light"/>
              </a:rPr>
              <a:t>PPACb</a:t>
            </a:r>
            <a:endParaRPr b="0" i="0" sz="1285" u="none" cap="none" strike="noStrike">
              <a:solidFill>
                <a:srgbClr val="000000"/>
              </a:solidFill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grpSp>
        <p:nvGrpSpPr>
          <p:cNvPr id="176" name="Google Shape;176;g3f6c4e8369f_0_219"/>
          <p:cNvGrpSpPr/>
          <p:nvPr/>
        </p:nvGrpSpPr>
        <p:grpSpPr>
          <a:xfrm>
            <a:off x="6038329" y="3818708"/>
            <a:ext cx="3024398" cy="848992"/>
            <a:chOff x="4951775" y="4289800"/>
            <a:chExt cx="4708700" cy="1321800"/>
          </a:xfrm>
        </p:grpSpPr>
        <p:pic>
          <p:nvPicPr>
            <p:cNvPr id="177" name="Google Shape;177;g3f6c4e8369f_0_21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95893" y="4663402"/>
              <a:ext cx="4138602" cy="8858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8" name="Google Shape;178;g3f6c4e8369f_0_219"/>
            <p:cNvSpPr txBox="1"/>
            <p:nvPr/>
          </p:nvSpPr>
          <p:spPr>
            <a:xfrm>
              <a:off x="4951775" y="4289800"/>
              <a:ext cx="4293900" cy="56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8725" lIns="58725" spcFirstLastPara="1" rIns="58725" wrap="square" tIns="587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rPr b="0" baseline="30000" i="0" lang="en" sz="1606" u="none" cap="none" strike="noStrike">
                  <a:solidFill>
                    <a:srgbClr val="000000"/>
                  </a:solidFill>
                  <a:latin typeface="Raleway Light"/>
                  <a:ea typeface="Raleway Light"/>
                  <a:cs typeface="Raleway Light"/>
                  <a:sym typeface="Raleway Light"/>
                </a:rPr>
                <a:t> 1</a:t>
              </a:r>
              <a:r>
                <a:rPr b="0" baseline="30000" i="0" lang="en" sz="1606" u="none" cap="none" strike="noStrike">
                  <a:solidFill>
                    <a:srgbClr val="000000"/>
                  </a:solidFill>
                  <a:latin typeface="Old Standard TT"/>
                  <a:ea typeface="Old Standard TT"/>
                  <a:cs typeface="Old Standard TT"/>
                  <a:sym typeface="Old Standard TT"/>
                </a:rPr>
                <a:t>3</a:t>
              </a:r>
              <a:r>
                <a:rPr b="0" i="0" lang="en" sz="1606" u="none" cap="none" strike="noStrike">
                  <a:solidFill>
                    <a:srgbClr val="000000"/>
                  </a:solidFill>
                  <a:latin typeface="Old Standard TT"/>
                  <a:ea typeface="Old Standard TT"/>
                  <a:cs typeface="Old Standard TT"/>
                  <a:sym typeface="Old Standard TT"/>
                </a:rPr>
                <a:t>N         </a:t>
              </a:r>
              <a:r>
                <a:rPr b="0" baseline="30000" i="0" lang="en" sz="1606" u="none" cap="none" strike="noStrike">
                  <a:solidFill>
                    <a:srgbClr val="000000"/>
                  </a:solidFill>
                  <a:latin typeface="Old Standard TT"/>
                  <a:ea typeface="Old Standard TT"/>
                  <a:cs typeface="Old Standard TT"/>
                  <a:sym typeface="Old Standard TT"/>
                </a:rPr>
                <a:t>4</a:t>
              </a:r>
              <a:r>
                <a:rPr b="0" i="0" lang="en" sz="1606" u="none" cap="none" strike="noStrike">
                  <a:solidFill>
                    <a:srgbClr val="000000"/>
                  </a:solidFill>
                  <a:latin typeface="Old Standard TT"/>
                  <a:ea typeface="Old Standard TT"/>
                  <a:cs typeface="Old Standard TT"/>
                  <a:sym typeface="Old Standard TT"/>
                </a:rPr>
                <a:t>He     </a:t>
              </a:r>
              <a:r>
                <a:rPr b="0" baseline="30000" i="0" lang="en" sz="1606" u="none" cap="none" strike="noStrike">
                  <a:solidFill>
                    <a:srgbClr val="000000"/>
                  </a:solidFill>
                  <a:latin typeface="Old Standard TT"/>
                  <a:ea typeface="Old Standard TT"/>
                  <a:cs typeface="Old Standard TT"/>
                  <a:sym typeface="Old Standard TT"/>
                </a:rPr>
                <a:t>17</a:t>
              </a:r>
              <a:r>
                <a:rPr b="0" i="0" lang="en" sz="1606" u="none" cap="none" strike="noStrike">
                  <a:solidFill>
                    <a:srgbClr val="000000"/>
                  </a:solidFill>
                  <a:latin typeface="Old Standard TT"/>
                  <a:ea typeface="Old Standard TT"/>
                  <a:cs typeface="Old Standard TT"/>
                  <a:sym typeface="Old Standard TT"/>
                </a:rPr>
                <a:t>F             p</a:t>
              </a:r>
              <a:endParaRPr b="0" i="0" sz="578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endParaRPr>
            </a:p>
          </p:txBody>
        </p:sp>
        <p:sp>
          <p:nvSpPr>
            <p:cNvPr id="179" name="Google Shape;179;g3f6c4e8369f_0_219"/>
            <p:cNvSpPr txBox="1"/>
            <p:nvPr/>
          </p:nvSpPr>
          <p:spPr>
            <a:xfrm>
              <a:off x="8898475" y="5041900"/>
              <a:ext cx="762000" cy="56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8725" lIns="58725" spcFirstLastPara="1" rIns="58725" wrap="square" tIns="5872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6"/>
                <a:buFont typeface="Arial"/>
                <a:buNone/>
              </a:pPr>
              <a:r>
                <a:rPr b="0" baseline="30000" i="0" lang="en" sz="1606" u="none" cap="none" strike="noStrike">
                  <a:solidFill>
                    <a:srgbClr val="000000"/>
                  </a:solidFill>
                  <a:latin typeface="Raleway Light"/>
                  <a:ea typeface="Raleway Light"/>
                  <a:cs typeface="Raleway Light"/>
                  <a:sym typeface="Raleway Light"/>
                </a:rPr>
                <a:t> </a:t>
              </a:r>
              <a:r>
                <a:rPr b="0" baseline="30000" i="0" lang="en" sz="1606" u="none" cap="none" strike="noStrike">
                  <a:solidFill>
                    <a:srgbClr val="000000"/>
                  </a:solidFill>
                  <a:latin typeface="Old Standard TT"/>
                  <a:ea typeface="Old Standard TT"/>
                  <a:cs typeface="Old Standard TT"/>
                  <a:sym typeface="Old Standard TT"/>
                </a:rPr>
                <a:t>16</a:t>
              </a:r>
              <a:r>
                <a:rPr b="0" i="0" lang="en" sz="1606" u="none" cap="none" strike="noStrike">
                  <a:solidFill>
                    <a:srgbClr val="000000"/>
                  </a:solidFill>
                  <a:latin typeface="Old Standard TT"/>
                  <a:ea typeface="Old Standard TT"/>
                  <a:cs typeface="Old Standard TT"/>
                  <a:sym typeface="Old Standard TT"/>
                </a:rPr>
                <a:t>O</a:t>
              </a:r>
              <a:endParaRPr b="0" i="0" sz="899" u="none" cap="none" strike="noStrike">
                <a:solidFill>
                  <a:srgbClr val="000000"/>
                </a:solidFill>
                <a:latin typeface="Old Standard TT"/>
                <a:ea typeface="Old Standard TT"/>
                <a:cs typeface="Old Standard TT"/>
                <a:sym typeface="Old Standard TT"/>
              </a:endParaRPr>
            </a:p>
          </p:txBody>
        </p:sp>
      </p:grpSp>
      <p:cxnSp>
        <p:nvCxnSpPr>
          <p:cNvPr id="180" name="Google Shape;180;g3f6c4e8369f_0_219"/>
          <p:cNvCxnSpPr/>
          <p:nvPr/>
        </p:nvCxnSpPr>
        <p:spPr>
          <a:xfrm>
            <a:off x="3957853" y="2741183"/>
            <a:ext cx="3557700" cy="133200"/>
          </a:xfrm>
          <a:prstGeom prst="straightConnector1">
            <a:avLst/>
          </a:prstGeom>
          <a:noFill/>
          <a:ln cap="flat" cmpd="sng" w="24450">
            <a:solidFill>
              <a:srgbClr val="9D2235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81" name="Google Shape;181;g3f6c4e8369f_0_219"/>
          <p:cNvSpPr txBox="1"/>
          <p:nvPr>
            <p:ph idx="12" type="sldNum"/>
          </p:nvPr>
        </p:nvSpPr>
        <p:spPr>
          <a:xfrm>
            <a:off x="3128669" y="3419784"/>
            <a:ext cx="192000" cy="137700"/>
          </a:xfrm>
          <a:prstGeom prst="rect">
            <a:avLst/>
          </a:prstGeom>
          <a:noFill/>
          <a:ln>
            <a:noFill/>
          </a:ln>
        </p:spPr>
        <p:txBody>
          <a:bodyPr anchorCtr="0" anchor="t" bIns="32025" lIns="32025" spcFirstLastPara="1" rIns="32025" wrap="square" tIns="320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5"/>
              <a:buNone/>
            </a:pPr>
            <a:fld id="{00000000-1234-1234-1234-123412341234}" type="slidenum">
              <a:rPr lang="en" sz="420"/>
              <a:t>‹#›</a:t>
            </a:fld>
            <a:endParaRPr sz="420"/>
          </a:p>
        </p:txBody>
      </p:sp>
      <p:pic>
        <p:nvPicPr>
          <p:cNvPr id="182" name="Google Shape;182;g3f6c4e8369f_0_2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1338" y="1400275"/>
            <a:ext cx="3202368" cy="2403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3" name="Google Shape;183;g3f6c4e8369f_0_219"/>
          <p:cNvCxnSpPr/>
          <p:nvPr/>
        </p:nvCxnSpPr>
        <p:spPr>
          <a:xfrm flipH="1" rot="10800000">
            <a:off x="1637751" y="3108438"/>
            <a:ext cx="19800" cy="659700"/>
          </a:xfrm>
          <a:prstGeom prst="straightConnector1">
            <a:avLst/>
          </a:prstGeom>
          <a:noFill/>
          <a:ln cap="flat" cmpd="sng" w="12100">
            <a:solidFill>
              <a:srgbClr val="9D2235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18156" rotWithShape="0" algn="bl" dir="5400000" dist="6052">
              <a:srgbClr val="000000">
                <a:alpha val="50200"/>
              </a:srgbClr>
            </a:outerShdw>
          </a:effectLst>
        </p:spPr>
      </p:cxnSp>
      <p:cxnSp>
        <p:nvCxnSpPr>
          <p:cNvPr id="184" name="Google Shape;184;g3f6c4e8369f_0_219"/>
          <p:cNvCxnSpPr/>
          <p:nvPr/>
        </p:nvCxnSpPr>
        <p:spPr>
          <a:xfrm>
            <a:off x="327370" y="3438102"/>
            <a:ext cx="270900" cy="0"/>
          </a:xfrm>
          <a:prstGeom prst="straightConnector1">
            <a:avLst/>
          </a:prstGeom>
          <a:noFill/>
          <a:ln cap="flat" cmpd="sng" w="12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5" name="Google Shape;185;g3f6c4e8369f_0_219"/>
          <p:cNvSpPr txBox="1"/>
          <p:nvPr/>
        </p:nvSpPr>
        <p:spPr>
          <a:xfrm>
            <a:off x="704507" y="2858632"/>
            <a:ext cx="250500" cy="137700"/>
          </a:xfrm>
          <a:prstGeom prst="rect">
            <a:avLst/>
          </a:prstGeom>
          <a:noFill/>
          <a:ln>
            <a:noFill/>
          </a:ln>
          <a:effectLst>
            <a:outerShdw blurRad="18156" rotWithShape="0" algn="bl" dir="5400000" dist="6052">
              <a:srgbClr val="000000"/>
            </a:outerShdw>
          </a:effectLst>
        </p:spPr>
        <p:txBody>
          <a:bodyPr anchorCtr="0" anchor="t" bIns="29050" lIns="29050" spcFirstLastPara="1" rIns="29050" wrap="square" tIns="29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"/>
              <a:buFont typeface="Arial"/>
              <a:buNone/>
            </a:pPr>
            <a:r>
              <a:rPr b="0" i="0" lang="en" sz="630" u="none" cap="none" strike="noStrike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Tel4</a:t>
            </a:r>
            <a:endParaRPr b="0" i="0" sz="630" u="none" cap="none" strike="noStrike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</a:pPr>
            <a:r>
              <a:t/>
            </a:r>
            <a:endParaRPr b="0" i="0" sz="63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6" name="Google Shape;186;g3f6c4e8369f_0_219"/>
          <p:cNvSpPr txBox="1"/>
          <p:nvPr/>
        </p:nvSpPr>
        <p:spPr>
          <a:xfrm>
            <a:off x="1657287" y="2438113"/>
            <a:ext cx="250500" cy="137700"/>
          </a:xfrm>
          <a:prstGeom prst="rect">
            <a:avLst/>
          </a:prstGeom>
          <a:noFill/>
          <a:ln>
            <a:noFill/>
          </a:ln>
          <a:effectLst>
            <a:outerShdw blurRad="18156" rotWithShape="0" algn="bl" dir="5400000" dist="6052">
              <a:srgbClr val="000000"/>
            </a:outerShdw>
          </a:effectLst>
        </p:spPr>
        <p:txBody>
          <a:bodyPr anchorCtr="0" anchor="t" bIns="29050" lIns="29050" spcFirstLastPara="1" rIns="29050" wrap="square" tIns="29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</a:pPr>
            <a:r>
              <a:rPr b="0" i="0" lang="en" sz="630" u="none" cap="none" strike="noStrike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Tel1</a:t>
            </a:r>
            <a:endParaRPr b="0" i="0" sz="630" u="none" cap="none" strike="noStrike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</a:pPr>
            <a:r>
              <a:t/>
            </a:r>
            <a:endParaRPr b="0" i="0" sz="63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7" name="Google Shape;187;g3f6c4e8369f_0_219"/>
          <p:cNvSpPr txBox="1"/>
          <p:nvPr/>
        </p:nvSpPr>
        <p:spPr>
          <a:xfrm>
            <a:off x="1204232" y="2533250"/>
            <a:ext cx="250500" cy="137700"/>
          </a:xfrm>
          <a:prstGeom prst="rect">
            <a:avLst/>
          </a:prstGeom>
          <a:noFill/>
          <a:ln>
            <a:noFill/>
          </a:ln>
          <a:effectLst>
            <a:outerShdw blurRad="18156" rotWithShape="0" algn="bl" dir="5400000" dist="6052">
              <a:srgbClr val="000000"/>
            </a:outerShdw>
          </a:effectLst>
        </p:spPr>
        <p:txBody>
          <a:bodyPr anchorCtr="0" anchor="t" bIns="29050" lIns="29050" spcFirstLastPara="1" rIns="29050" wrap="square" tIns="29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</a:pPr>
            <a:r>
              <a:rPr b="0" i="0" lang="en" sz="630" u="none" cap="none" strike="noStrike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Tel2</a:t>
            </a:r>
            <a:endParaRPr b="0" i="0" sz="630" u="none" cap="none" strike="noStrike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</a:pPr>
            <a:r>
              <a:t/>
            </a:r>
            <a:endParaRPr b="0" i="0" sz="63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8" name="Google Shape;188;g3f6c4e8369f_0_219"/>
          <p:cNvSpPr txBox="1"/>
          <p:nvPr/>
        </p:nvSpPr>
        <p:spPr>
          <a:xfrm>
            <a:off x="2072858" y="2720728"/>
            <a:ext cx="250500" cy="137700"/>
          </a:xfrm>
          <a:prstGeom prst="rect">
            <a:avLst/>
          </a:prstGeom>
          <a:noFill/>
          <a:ln>
            <a:noFill/>
          </a:ln>
          <a:effectLst>
            <a:outerShdw blurRad="18156" rotWithShape="0" algn="bl" dir="5400000" dist="6052">
              <a:srgbClr val="000000"/>
            </a:outerShdw>
          </a:effectLst>
        </p:spPr>
        <p:txBody>
          <a:bodyPr anchorCtr="0" anchor="t" bIns="29050" lIns="29050" spcFirstLastPara="1" rIns="29050" wrap="square" tIns="29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</a:pPr>
            <a:r>
              <a:rPr b="0" i="0" lang="en" sz="630" u="none" cap="none" strike="noStrike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Tel3</a:t>
            </a:r>
            <a:endParaRPr b="0" i="0" sz="630" u="none" cap="none" strike="noStrike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</a:pPr>
            <a:r>
              <a:t/>
            </a:r>
            <a:endParaRPr b="0" i="0" sz="63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9" name="Google Shape;189;g3f6c4e8369f_0_219"/>
          <p:cNvSpPr txBox="1"/>
          <p:nvPr/>
        </p:nvSpPr>
        <p:spPr>
          <a:xfrm>
            <a:off x="2529861" y="3281884"/>
            <a:ext cx="250500" cy="137700"/>
          </a:xfrm>
          <a:prstGeom prst="rect">
            <a:avLst/>
          </a:prstGeom>
          <a:noFill/>
          <a:ln>
            <a:noFill/>
          </a:ln>
          <a:effectLst>
            <a:outerShdw blurRad="18156" rotWithShape="0" algn="bl" dir="5400000" dist="6052">
              <a:srgbClr val="000000"/>
            </a:outerShdw>
          </a:effectLst>
        </p:spPr>
        <p:txBody>
          <a:bodyPr anchorCtr="0" anchor="t" bIns="29050" lIns="29050" spcFirstLastPara="1" rIns="29050" wrap="square" tIns="29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</a:pPr>
            <a:r>
              <a:rPr b="0" i="0" lang="en" sz="630" u="none" cap="none" strike="noStrike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Tel5</a:t>
            </a:r>
            <a:endParaRPr b="0" i="0" sz="630" u="none" cap="none" strike="noStrike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</a:pPr>
            <a:r>
              <a:t/>
            </a:r>
            <a:endParaRPr b="0" i="0" sz="63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0" name="Google Shape;190;g3f6c4e8369f_0_219"/>
          <p:cNvSpPr txBox="1"/>
          <p:nvPr/>
        </p:nvSpPr>
        <p:spPr>
          <a:xfrm>
            <a:off x="1277047" y="2879226"/>
            <a:ext cx="207900" cy="137700"/>
          </a:xfrm>
          <a:prstGeom prst="rect">
            <a:avLst/>
          </a:prstGeom>
          <a:noFill/>
          <a:ln>
            <a:noFill/>
          </a:ln>
          <a:effectLst>
            <a:outerShdw blurRad="18156" rotWithShape="0" algn="bl" dir="5400000" dist="6052">
              <a:srgbClr val="000000"/>
            </a:outerShdw>
          </a:effectLst>
        </p:spPr>
        <p:txBody>
          <a:bodyPr anchorCtr="0" anchor="t" bIns="29050" lIns="29050" spcFirstLastPara="1" rIns="29050" wrap="square" tIns="29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b="0" i="0" lang="en" sz="911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p</a:t>
            </a:r>
            <a:endParaRPr b="0" i="0" sz="911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1" name="Google Shape;191;g3f6c4e8369f_0_219"/>
          <p:cNvSpPr txBox="1"/>
          <p:nvPr/>
        </p:nvSpPr>
        <p:spPr>
          <a:xfrm>
            <a:off x="1721803" y="3281884"/>
            <a:ext cx="373200" cy="137700"/>
          </a:xfrm>
          <a:prstGeom prst="rect">
            <a:avLst/>
          </a:prstGeom>
          <a:noFill/>
          <a:ln>
            <a:noFill/>
          </a:ln>
          <a:effectLst>
            <a:outerShdw blurRad="18156" rotWithShape="0" algn="bl" dir="5400000" dist="6052">
              <a:srgbClr val="000000"/>
            </a:outerShdw>
          </a:effectLst>
        </p:spPr>
        <p:txBody>
          <a:bodyPr anchorCtr="0" anchor="t" bIns="29050" lIns="29050" spcFirstLastPara="1" rIns="29050" wrap="square" tIns="29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10"/>
              <a:buFont typeface="Arial"/>
              <a:buNone/>
            </a:pPr>
            <a:r>
              <a:rPr b="0" baseline="30000" i="0" lang="en" sz="911" u="none" cap="none" strike="noStrike">
                <a:solidFill>
                  <a:srgbClr val="9D2235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13</a:t>
            </a:r>
            <a:r>
              <a:rPr b="0" i="0" lang="en" sz="911" u="none" cap="none" strike="noStrike">
                <a:solidFill>
                  <a:srgbClr val="9D2235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N</a:t>
            </a:r>
            <a:endParaRPr b="0" baseline="30000" i="0" sz="911" u="none" cap="none" strike="noStrike">
              <a:solidFill>
                <a:srgbClr val="9D2235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cxnSp>
        <p:nvCxnSpPr>
          <p:cNvPr id="192" name="Google Shape;192;g3f6c4e8369f_0_219"/>
          <p:cNvCxnSpPr/>
          <p:nvPr/>
        </p:nvCxnSpPr>
        <p:spPr>
          <a:xfrm rot="10800000">
            <a:off x="1043112" y="2879156"/>
            <a:ext cx="398100" cy="328200"/>
          </a:xfrm>
          <a:prstGeom prst="straightConnector1">
            <a:avLst/>
          </a:prstGeom>
          <a:noFill/>
          <a:ln cap="flat" cmpd="sng" w="12100">
            <a:solidFill>
              <a:schemeClr val="lt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93" name="Google Shape;193;g3f6c4e8369f_0_219"/>
          <p:cNvSpPr txBox="1"/>
          <p:nvPr/>
        </p:nvSpPr>
        <p:spPr>
          <a:xfrm>
            <a:off x="265143" y="3281884"/>
            <a:ext cx="600600" cy="137700"/>
          </a:xfrm>
          <a:prstGeom prst="rect">
            <a:avLst/>
          </a:prstGeom>
          <a:noFill/>
          <a:ln>
            <a:noFill/>
          </a:ln>
          <a:effectLst>
            <a:outerShdw blurRad="18156" rotWithShape="0" algn="bl" dir="5400000" dist="6052">
              <a:srgbClr val="000000">
                <a:alpha val="50200"/>
              </a:srgbClr>
            </a:outerShdw>
          </a:effectLst>
        </p:spPr>
        <p:txBody>
          <a:bodyPr anchorCtr="0" anchor="t" bIns="29050" lIns="29050" spcFirstLastPara="1" rIns="29050" wrap="square" tIns="290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</a:pPr>
            <a:r>
              <a:rPr b="0" i="0" lang="en" sz="63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  </a:t>
            </a:r>
            <a:r>
              <a:rPr b="0" i="0" lang="en" sz="630" u="none" cap="none" strike="noStrike">
                <a:solidFill>
                  <a:schemeClr val="lt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10 cm</a:t>
            </a:r>
            <a:endParaRPr b="0" i="0" sz="630" u="none" cap="none" strike="noStrike">
              <a:solidFill>
                <a:schemeClr val="lt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30"/>
              <a:buFont typeface="Arial"/>
              <a:buNone/>
            </a:pPr>
            <a:r>
              <a:t/>
            </a:r>
            <a:endParaRPr b="0" i="0" sz="63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4" name="Google Shape;194;g3f6c4e8369f_0_219"/>
          <p:cNvSpPr txBox="1"/>
          <p:nvPr/>
        </p:nvSpPr>
        <p:spPr>
          <a:xfrm>
            <a:off x="8809500" y="4743300"/>
            <a:ext cx="334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8</a:t>
            </a:r>
            <a:endParaRPr sz="13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f688e4244e_0_127"/>
          <p:cNvSpPr txBox="1"/>
          <p:nvPr/>
        </p:nvSpPr>
        <p:spPr>
          <a:xfrm>
            <a:off x="760803" y="97300"/>
            <a:ext cx="7622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" sz="16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Variation in Detector Strip Response</a:t>
            </a:r>
            <a:endParaRPr b="0" i="0" sz="16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pic>
        <p:nvPicPr>
          <p:cNvPr id="200" name="Google Shape;200;g3f688e4244e_0_127" title="Screenshot 2026-08-06 at 23.51.25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2238" y="698301"/>
            <a:ext cx="4380724" cy="2813032"/>
          </a:xfrm>
          <a:prstGeom prst="rect">
            <a:avLst/>
          </a:prstGeom>
          <a:noFill/>
          <a:ln cap="flat" cmpd="sng" w="9525">
            <a:solidFill>
              <a:srgbClr val="9D2235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01" name="Google Shape;201;g3f688e4244e_0_127" title="Screenshot 2026-07-30 at 12.35.54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27225" y="698312"/>
            <a:ext cx="2930293" cy="2010093"/>
          </a:xfrm>
          <a:prstGeom prst="rect">
            <a:avLst/>
          </a:prstGeom>
          <a:noFill/>
          <a:ln cap="flat" cmpd="sng" w="9525">
            <a:solidFill>
              <a:srgbClr val="9D2235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02" name="Google Shape;202;g3f688e4244e_0_127" title="Screenshot 2026-07-30 at 12.34.24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27226" y="2843655"/>
            <a:ext cx="2930298" cy="2040029"/>
          </a:xfrm>
          <a:prstGeom prst="rect">
            <a:avLst/>
          </a:prstGeom>
          <a:noFill/>
          <a:ln cap="flat" cmpd="sng" w="9525">
            <a:solidFill>
              <a:srgbClr val="9D2235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03" name="Google Shape;203;g3f688e4244e_0_127"/>
          <p:cNvSpPr txBox="1"/>
          <p:nvPr/>
        </p:nvSpPr>
        <p:spPr>
          <a:xfrm>
            <a:off x="207350" y="3681250"/>
            <a:ext cx="5170500" cy="11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196850" lvl="0" marL="2286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ld Standard TT"/>
              <a:buChar char="●"/>
            </a:pPr>
            <a:r>
              <a:rPr b="0" i="0" lang="en" sz="13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Each strip has slightly different physical properties, so the same deposited energy can produce different electric charge readings</a:t>
            </a:r>
            <a:endParaRPr b="0" i="0" sz="13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-196850" lvl="0" marL="2286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ld Standard TT"/>
              <a:buChar char="●"/>
            </a:pPr>
            <a:r>
              <a:rPr b="0" i="0" lang="en" sz="13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Each strip is calibrated separately using the fitted peak centroid</a:t>
            </a:r>
            <a:endParaRPr b="0" i="0" sz="13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  <a:p>
            <a:pPr indent="-196850" lvl="0" marL="2286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ld Standard TT"/>
              <a:buChar char="●"/>
            </a:pPr>
            <a:r>
              <a:rPr b="0" i="0" lang="en" sz="1300" u="none" cap="none" strike="noStrike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This helps us get more accurate energies from the experiment data</a:t>
            </a:r>
            <a:endParaRPr b="0" i="0" sz="1300" u="none" cap="none" strike="noStrike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  <p:sp>
        <p:nvSpPr>
          <p:cNvPr id="204" name="Google Shape;204;g3f688e4244e_0_127"/>
          <p:cNvSpPr txBox="1"/>
          <p:nvPr/>
        </p:nvSpPr>
        <p:spPr>
          <a:xfrm>
            <a:off x="8727600" y="4706625"/>
            <a:ext cx="3345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rPr>
              <a:t>9</a:t>
            </a:r>
            <a:endParaRPr sz="13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aperback">
  <a:themeElements>
    <a:clrScheme name="Paperback">
      <a:dk1>
        <a:srgbClr val="000000"/>
      </a:dk1>
      <a:lt1>
        <a:srgbClr val="FFFFFF"/>
      </a:lt1>
      <a:dk2>
        <a:srgbClr val="00695C"/>
      </a:dk2>
      <a:lt2>
        <a:srgbClr val="26A69A"/>
      </a:lt2>
      <a:accent1>
        <a:srgbClr val="FFFBF0"/>
      </a:accent1>
      <a:accent2>
        <a:srgbClr val="B7B7B7"/>
      </a:accent2>
      <a:accent3>
        <a:srgbClr val="FB8C00"/>
      </a:accent3>
      <a:accent4>
        <a:srgbClr val="80CBC4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