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6"/>
  </p:notesMasterIdLst>
  <p:sldIdLst>
    <p:sldId id="256" r:id="rId5"/>
    <p:sldId id="310" r:id="rId6"/>
    <p:sldId id="305" r:id="rId7"/>
    <p:sldId id="311" r:id="rId8"/>
    <p:sldId id="285" r:id="rId9"/>
    <p:sldId id="271" r:id="rId10"/>
    <p:sldId id="272" r:id="rId11"/>
    <p:sldId id="257" r:id="rId12"/>
    <p:sldId id="258" r:id="rId13"/>
    <p:sldId id="278" r:id="rId14"/>
    <p:sldId id="276" r:id="rId15"/>
    <p:sldId id="277" r:id="rId16"/>
    <p:sldId id="279" r:id="rId17"/>
    <p:sldId id="281" r:id="rId18"/>
    <p:sldId id="280" r:id="rId19"/>
    <p:sldId id="292" r:id="rId20"/>
    <p:sldId id="295" r:id="rId21"/>
    <p:sldId id="296" r:id="rId22"/>
    <p:sldId id="312" r:id="rId23"/>
    <p:sldId id="313" r:id="rId24"/>
    <p:sldId id="297" r:id="rId25"/>
    <p:sldId id="293" r:id="rId26"/>
    <p:sldId id="299" r:id="rId27"/>
    <p:sldId id="289" r:id="rId28"/>
    <p:sldId id="291" r:id="rId29"/>
    <p:sldId id="290" r:id="rId30"/>
    <p:sldId id="309" r:id="rId31"/>
    <p:sldId id="288" r:id="rId32"/>
    <p:sldId id="300" r:id="rId33"/>
    <p:sldId id="270" r:id="rId34"/>
    <p:sldId id="315" r:id="rId35"/>
    <p:sldId id="314" r:id="rId36"/>
    <p:sldId id="286" r:id="rId37"/>
    <p:sldId id="264" r:id="rId38"/>
    <p:sldId id="306" r:id="rId39"/>
    <p:sldId id="307" r:id="rId40"/>
    <p:sldId id="302" r:id="rId41"/>
    <p:sldId id="316" r:id="rId42"/>
    <p:sldId id="267" r:id="rId43"/>
    <p:sldId id="269" r:id="rId44"/>
    <p:sldId id="287" r:id="rId4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2D41"/>
    <a:srgbClr val="0076BD"/>
    <a:srgbClr val="AFC4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A1F4D2-DC12-413A-929B-CD07B27E6B8B}" v="11" dt="2026-08-12T22:33:56.15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81637" autoAdjust="0"/>
  </p:normalViewPr>
  <p:slideViewPr>
    <p:cSldViewPr snapToGrid="0">
      <p:cViewPr>
        <p:scale>
          <a:sx n="30" d="100"/>
          <a:sy n="30" d="100"/>
        </p:scale>
        <p:origin x="7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Less time</a:t>
            </a:r>
          </a:p>
        </p:txBody>
      </p:sp>
    </p:spTree>
    <p:extLst>
      <p:ext uri="{BB962C8B-B14F-4D97-AF65-F5344CB8AC3E}">
        <p14:creationId xmlns:p14="http://schemas.microsoft.com/office/powerpoint/2010/main" val="2414858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BD as an outfit for </a:t>
            </a:r>
            <a:r>
              <a:rPr lang="en-US" dirty="0" err="1"/>
              <a:t>Te</a:t>
            </a:r>
            <a:endParaRPr lang="en-US" dirty="0"/>
          </a:p>
        </p:txBody>
      </p:sp>
    </p:spTree>
    <p:extLst>
      <p:ext uri="{BB962C8B-B14F-4D97-AF65-F5344CB8AC3E}">
        <p14:creationId xmlns:p14="http://schemas.microsoft.com/office/powerpoint/2010/main" val="1358379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ONE!!!!!!</a:t>
            </a:r>
          </a:p>
        </p:txBody>
      </p:sp>
    </p:spTree>
    <p:extLst>
      <p:ext uri="{BB962C8B-B14F-4D97-AF65-F5344CB8AC3E}">
        <p14:creationId xmlns:p14="http://schemas.microsoft.com/office/powerpoint/2010/main" val="468289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1240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US" dirty="0"/>
          </a:p>
        </p:txBody>
      </p:sp>
    </p:spTree>
    <p:extLst>
      <p:ext uri="{BB962C8B-B14F-4D97-AF65-F5344CB8AC3E}">
        <p14:creationId xmlns:p14="http://schemas.microsoft.com/office/powerpoint/2010/main" val="1737933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43766-4927-BCCB-8E24-A55A6BDE5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6FB72B-AE85-3720-355C-23B3F3CD1B9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CE938DA-602C-86FC-A4B8-033D816D22C3}"/>
              </a:ext>
            </a:extLst>
          </p:cNvPr>
          <p:cNvSpPr>
            <a:spLocks noGrp="1"/>
          </p:cNvSpPr>
          <p:nvPr>
            <p:ph type="body" idx="1"/>
          </p:nvPr>
        </p:nvSpPr>
        <p:spPr/>
        <p:txBody>
          <a:bodyPr/>
          <a:lstStyle/>
          <a:p>
            <a:pPr marL="0" indent="0">
              <a:buFontTx/>
              <a:buNone/>
            </a:pPr>
            <a:endParaRPr lang="en-US" dirty="0"/>
          </a:p>
        </p:txBody>
      </p:sp>
    </p:spTree>
    <p:extLst>
      <p:ext uri="{BB962C8B-B14F-4D97-AF65-F5344CB8AC3E}">
        <p14:creationId xmlns:p14="http://schemas.microsoft.com/office/powerpoint/2010/main" val="3405464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13810-7047-EC39-D8CC-5AFD5F3FB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780D2-EDCA-7654-4397-E6ED51DC41A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B0A7AE3-46E8-D894-5C19-C6E7FBC6EBC8}"/>
              </a:ext>
            </a:extLst>
          </p:cNvPr>
          <p:cNvSpPr>
            <a:spLocks noGrp="1"/>
          </p:cNvSpPr>
          <p:nvPr>
            <p:ph type="body" idx="1"/>
          </p:nvPr>
        </p:nvSpPr>
        <p:spPr/>
        <p:txBody>
          <a:bodyPr/>
          <a:lstStyle/>
          <a:p>
            <a:r>
              <a:rPr lang="en-US" dirty="0"/>
              <a:t>Less time</a:t>
            </a:r>
          </a:p>
        </p:txBody>
      </p:sp>
    </p:spTree>
    <p:extLst>
      <p:ext uri="{BB962C8B-B14F-4D97-AF65-F5344CB8AC3E}">
        <p14:creationId xmlns:p14="http://schemas.microsoft.com/office/powerpoint/2010/main" val="1827126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indent="-342900">
              <a:buFontTx/>
              <a:buChar char="-"/>
            </a:pPr>
            <a:r>
              <a:rPr lang="en-US" dirty="0"/>
              <a:t>Long 2vbb half life to not overwhelm 0vbb signal</a:t>
            </a:r>
          </a:p>
          <a:p>
            <a:pPr marL="342900" indent="-342900">
              <a:buFontTx/>
              <a:buChar char="-"/>
            </a:pPr>
            <a:r>
              <a:rPr lang="en-US" dirty="0"/>
              <a:t>Lack of absorption lines near ones by scintillator</a:t>
            </a:r>
          </a:p>
        </p:txBody>
      </p:sp>
    </p:spTree>
    <p:extLst>
      <p:ext uri="{BB962C8B-B14F-4D97-AF65-F5344CB8AC3E}">
        <p14:creationId xmlns:p14="http://schemas.microsoft.com/office/powerpoint/2010/main" val="352641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analogy</a:t>
            </a:r>
          </a:p>
        </p:txBody>
      </p:sp>
    </p:spTree>
    <p:extLst>
      <p:ext uri="{BB962C8B-B14F-4D97-AF65-F5344CB8AC3E}">
        <p14:creationId xmlns:p14="http://schemas.microsoft.com/office/powerpoint/2010/main" val="75674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Para-benzoquinone</a:t>
            </a:r>
          </a:p>
        </p:txBody>
      </p:sp>
    </p:spTree>
    <p:extLst>
      <p:ext uri="{BB962C8B-B14F-4D97-AF65-F5344CB8AC3E}">
        <p14:creationId xmlns:p14="http://schemas.microsoft.com/office/powerpoint/2010/main" val="665633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4880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Circle the ports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2876346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makeover</a:t>
            </a:r>
          </a:p>
        </p:txBody>
      </p:sp>
    </p:spTree>
    <p:extLst>
      <p:ext uri="{BB962C8B-B14F-4D97-AF65-F5344CB8AC3E}">
        <p14:creationId xmlns:p14="http://schemas.microsoft.com/office/powerpoint/2010/main" val="894078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Need to give performer outfit fit for the occasion</a:t>
            </a:r>
          </a:p>
        </p:txBody>
      </p:sp>
    </p:spTree>
    <p:extLst>
      <p:ext uri="{BB962C8B-B14F-4D97-AF65-F5344CB8AC3E}">
        <p14:creationId xmlns:p14="http://schemas.microsoft.com/office/powerpoint/2010/main" val="32303455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amp; Speaker">
    <p:spTree>
      <p:nvGrpSpPr>
        <p:cNvPr id="1" name=""/>
        <p:cNvGrpSpPr/>
        <p:nvPr/>
      </p:nvGrpSpPr>
      <p:grpSpPr>
        <a:xfrm>
          <a:off x="0" y="0"/>
          <a:ext cx="0" cy="0"/>
          <a:chOff x="0" y="0"/>
          <a:chExt cx="0" cy="0"/>
        </a:xfrm>
      </p:grpSpPr>
      <p:pic>
        <p:nvPicPr>
          <p:cNvPr id="12" name="SNO_Presentation_16x9_Title.jpg" descr="SNO_Presentation_16x9_Title.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3" name="2018/01/01"/>
          <p:cNvSpPr txBox="1">
            <a:spLocks noGrp="1"/>
          </p:cNvSpPr>
          <p:nvPr>
            <p:ph type="body" sz="quarter" idx="13"/>
          </p:nvPr>
        </p:nvSpPr>
        <p:spPr>
          <a:xfrm>
            <a:off x="2656129" y="2098079"/>
            <a:ext cx="6998062" cy="696517"/>
          </a:xfrm>
          <a:prstGeom prst="rect">
            <a:avLst/>
          </a:prstGeom>
        </p:spPr>
        <p:txBody>
          <a:bodyPr>
            <a:noAutofit/>
          </a:bodyPr>
          <a:lstStyle>
            <a:lvl1pPr marL="0" indent="0">
              <a:lnSpc>
                <a:spcPct val="100000"/>
              </a:lnSpc>
              <a:buSzTx/>
              <a:buNone/>
              <a:defRPr sz="3200">
                <a:solidFill>
                  <a:srgbClr val="0076BD"/>
                </a:solidFill>
                <a:latin typeface="+mn-lt"/>
                <a:ea typeface="+mn-ea"/>
                <a:cs typeface="+mn-cs"/>
                <a:sym typeface="Lota Grotesque Bold"/>
              </a:defRPr>
            </a:lvl1pPr>
          </a:lstStyle>
          <a:p>
            <a:r>
              <a:t>2018/01/01</a:t>
            </a:r>
          </a:p>
        </p:txBody>
      </p:sp>
      <p:sp>
        <p:nvSpPr>
          <p:cNvPr id="14" name="Line"/>
          <p:cNvSpPr/>
          <p:nvPr/>
        </p:nvSpPr>
        <p:spPr>
          <a:xfrm flipV="1">
            <a:off x="2745522" y="8348211"/>
            <a:ext cx="2451751" cy="1"/>
          </a:xfrm>
          <a:prstGeom prst="line">
            <a:avLst/>
          </a:prstGeom>
          <a:ln w="101600">
            <a:solidFill>
              <a:srgbClr val="0076BD"/>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15" name="Jane Doe…"/>
          <p:cNvSpPr txBox="1">
            <a:spLocks noGrp="1"/>
          </p:cNvSpPr>
          <p:nvPr>
            <p:ph type="body" sz="quarter" idx="14"/>
          </p:nvPr>
        </p:nvSpPr>
        <p:spPr>
          <a:xfrm>
            <a:off x="2651978" y="8786812"/>
            <a:ext cx="14466769" cy="1500188"/>
          </a:xfrm>
          <a:prstGeom prst="rect">
            <a:avLst/>
          </a:prstGeom>
        </p:spPr>
        <p:txBody>
          <a:bodyPr>
            <a:noAutofit/>
          </a:bodyPr>
          <a:lstStyle/>
          <a:p>
            <a:pPr marL="0" indent="0">
              <a:lnSpc>
                <a:spcPct val="100000"/>
              </a:lnSpc>
              <a:buSzTx/>
              <a:buNone/>
              <a:defRPr sz="4500">
                <a:solidFill>
                  <a:schemeClr val="accent1">
                    <a:hueOff val="48339"/>
                    <a:lumOff val="-12879"/>
                  </a:schemeClr>
                </a:solidFill>
                <a:latin typeface="Muli Bold"/>
                <a:ea typeface="Muli Bold"/>
                <a:cs typeface="Muli Bold"/>
                <a:sym typeface="Muli Bold"/>
              </a:defRPr>
            </a:pPr>
            <a:r>
              <a:t>Jane Doe</a:t>
            </a:r>
          </a:p>
          <a:p>
            <a:pPr marL="0" indent="0">
              <a:buSzTx/>
              <a:buNone/>
              <a:defRPr sz="4500">
                <a:solidFill>
                  <a:srgbClr val="5A676F"/>
                </a:solidFill>
              </a:defRPr>
            </a:pPr>
            <a:r>
              <a:t>Senior Position</a:t>
            </a:r>
          </a:p>
        </p:txBody>
      </p:sp>
      <p:sp>
        <p:nvSpPr>
          <p:cNvPr id="16" name="Title Text"/>
          <p:cNvSpPr txBox="1">
            <a:spLocks noGrp="1"/>
          </p:cNvSpPr>
          <p:nvPr>
            <p:ph type="title"/>
          </p:nvPr>
        </p:nvSpPr>
        <p:spPr>
          <a:xfrm>
            <a:off x="2532888" y="3409711"/>
            <a:ext cx="18962936" cy="4407501"/>
          </a:xfrm>
          <a:prstGeom prst="rect">
            <a:avLst/>
          </a:prstGeom>
        </p:spPr>
        <p:txBody>
          <a:bodyPr/>
          <a:lstStyle>
            <a:lvl1pPr>
              <a:defRPr sz="16000">
                <a:solidFill>
                  <a:srgbClr val="0076BD"/>
                </a:solidFill>
              </a:defRPr>
            </a:lvl1pPr>
          </a:lstStyle>
          <a:p>
            <a:r>
              <a:t>Title Text</a:t>
            </a:r>
          </a:p>
        </p:txBody>
      </p:sp>
      <p:sp>
        <p:nvSpPr>
          <p:cNvPr id="17" name="Slide Number"/>
          <p:cNvSpPr txBox="1">
            <a:spLocks noGrp="1"/>
          </p:cNvSpPr>
          <p:nvPr>
            <p:ph type="sldNum" sz="quarter" idx="2"/>
          </p:nvPr>
        </p:nvSpPr>
        <p:spPr>
          <a:xfrm>
            <a:off x="11438521" y="13073062"/>
            <a:ext cx="748717" cy="775104"/>
          </a:xfrm>
          <a:prstGeom prst="rect">
            <a:avLst/>
          </a:prstGeom>
        </p:spPr>
        <p:txBody>
          <a:bodyPr wrap="none"/>
          <a:lstStyle>
            <a:lvl1pPr>
              <a:defRPr b="1">
                <a:solidFill>
                  <a:srgbClr val="FFFFFF"/>
                </a:solidFill>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title">
    <p:bg>
      <p:bgPr>
        <a:solidFill>
          <a:schemeClr val="accent1">
            <a:hueOff val="48339"/>
            <a:lumOff val="-12879"/>
          </a:schemeClr>
        </a:solidFill>
        <a:effectLst/>
      </p:bgPr>
    </p:bg>
    <p:spTree>
      <p:nvGrpSpPr>
        <p:cNvPr id="1" name=""/>
        <p:cNvGrpSpPr/>
        <p:nvPr/>
      </p:nvGrpSpPr>
      <p:grpSpPr>
        <a:xfrm>
          <a:off x="0" y="0"/>
          <a:ext cx="0" cy="0"/>
          <a:chOff x="0" y="0"/>
          <a:chExt cx="0" cy="0"/>
        </a:xfrm>
      </p:grpSpPr>
      <p:pic>
        <p:nvPicPr>
          <p:cNvPr id="24" name="shell2_wbfixed_Edited.jpg" descr="shell2_wbfixed_Edited.jpg"/>
          <p:cNvPicPr>
            <a:picLocks noChangeAspect="1"/>
          </p:cNvPicPr>
          <p:nvPr/>
        </p:nvPicPr>
        <p:blipFill>
          <a:blip r:embed="rId2">
            <a:alphaModFix amt="14772"/>
          </a:blip>
          <a:srcRect l="1749" t="23385" r="1749" b="23385"/>
          <a:stretch>
            <a:fillRect/>
          </a:stretch>
        </p:blipFill>
        <p:spPr>
          <a:xfrm>
            <a:off x="-66461" y="-175421"/>
            <a:ext cx="24516923" cy="14066842"/>
          </a:xfrm>
          <a:prstGeom prst="rect">
            <a:avLst/>
          </a:prstGeom>
          <a:ln w="12700">
            <a:miter lim="400000"/>
          </a:ln>
        </p:spPr>
      </p:pic>
      <p:pic>
        <p:nvPicPr>
          <p:cNvPr id="25" name="SNO_ID_White.png" descr="SNO_ID_White.png"/>
          <p:cNvPicPr>
            <a:picLocks noChangeAspect="1"/>
          </p:cNvPicPr>
          <p:nvPr/>
        </p:nvPicPr>
        <p:blipFill>
          <a:blip r:embed="rId3"/>
          <a:stretch>
            <a:fillRect/>
          </a:stretch>
        </p:blipFill>
        <p:spPr>
          <a:xfrm>
            <a:off x="21270582" y="918088"/>
            <a:ext cx="2205299" cy="1102650"/>
          </a:xfrm>
          <a:prstGeom prst="rect">
            <a:avLst/>
          </a:prstGeom>
          <a:ln w="12700">
            <a:miter lim="400000"/>
          </a:ln>
        </p:spPr>
      </p:pic>
      <p:sp>
        <p:nvSpPr>
          <p:cNvPr id="26" name="Slide Number"/>
          <p:cNvSpPr txBox="1">
            <a:spLocks noGrp="1"/>
          </p:cNvSpPr>
          <p:nvPr>
            <p:ph type="sldNum" sz="quarter" idx="2"/>
          </p:nvPr>
        </p:nvSpPr>
        <p:spPr>
          <a:xfrm>
            <a:off x="22488810" y="12212019"/>
            <a:ext cx="976822" cy="841376"/>
          </a:xfrm>
          <a:prstGeom prst="rect">
            <a:avLst/>
          </a:prstGeom>
        </p:spPr>
        <p:txBody>
          <a:bodyPr/>
          <a:lstStyle>
            <a:lvl1pPr>
              <a:defRPr>
                <a:solidFill>
                  <a:srgbClr val="FFFFFF"/>
                </a:solidFill>
              </a:defRPr>
            </a:lvl1pPr>
          </a:lstStyle>
          <a:p>
            <a:fld id="{86CB4B4D-7CA3-9044-876B-883B54F8677D}" type="slidenum">
              <a:t>‹#›</a:t>
            </a:fld>
            <a:endParaRPr/>
          </a:p>
        </p:txBody>
      </p:sp>
      <p:sp>
        <p:nvSpPr>
          <p:cNvPr id="27" name="Title Text"/>
          <p:cNvSpPr txBox="1">
            <a:spLocks noGrp="1"/>
          </p:cNvSpPr>
          <p:nvPr>
            <p:ph type="title"/>
          </p:nvPr>
        </p:nvSpPr>
        <p:spPr>
          <a:xfrm>
            <a:off x="2532888" y="4882895"/>
            <a:ext cx="20015664" cy="3950209"/>
          </a:xfrm>
          <a:prstGeom prst="rect">
            <a:avLst/>
          </a:prstGeom>
        </p:spPr>
        <p:txBody>
          <a:bodyPr/>
          <a:lstStyle>
            <a:lvl1pPr>
              <a:lnSpc>
                <a:spcPct val="100000"/>
              </a:lnSpc>
              <a:defRPr sz="16000">
                <a:solidFill>
                  <a:srgbClr val="FFFFFF"/>
                </a:solidFill>
              </a:defRPr>
            </a:lvl1pPr>
          </a:lstStyle>
          <a:p>
            <a:r>
              <a:t>Title 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ext Slide">
    <p:spTree>
      <p:nvGrpSpPr>
        <p:cNvPr id="1" name=""/>
        <p:cNvGrpSpPr/>
        <p:nvPr/>
      </p:nvGrpSpPr>
      <p:grpSpPr>
        <a:xfrm>
          <a:off x="0" y="0"/>
          <a:ext cx="0" cy="0"/>
          <a:chOff x="0" y="0"/>
          <a:chExt cx="0" cy="0"/>
        </a:xfrm>
      </p:grpSpPr>
      <p:sp>
        <p:nvSpPr>
          <p:cNvPr id="34" name="Text"/>
          <p:cNvSpPr txBox="1">
            <a:spLocks noGrp="1"/>
          </p:cNvSpPr>
          <p:nvPr>
            <p:ph type="body" sz="quarter" idx="13"/>
          </p:nvPr>
        </p:nvSpPr>
        <p:spPr>
          <a:xfrm>
            <a:off x="2687034" y="5219194"/>
            <a:ext cx="13112403" cy="587376"/>
          </a:xfrm>
          <a:prstGeom prst="rect">
            <a:avLst/>
          </a:prstGeom>
        </p:spPr>
        <p:txBody>
          <a:bodyPr anchor="t">
            <a:spAutoFit/>
          </a:bodyPr>
          <a:lstStyle>
            <a:lvl1pPr marL="0" indent="0">
              <a:buSzTx/>
              <a:buNone/>
            </a:lvl1pPr>
          </a:lstStyle>
          <a:p>
            <a:r>
              <a:t>Text</a:t>
            </a:r>
          </a:p>
        </p:txBody>
      </p:sp>
      <p:pic>
        <p:nvPicPr>
          <p:cNvPr id="35" name="SNO_Presentation_DesignDots_Colour.png" descr="SNO_Presentation_DesignDots_Colour.png"/>
          <p:cNvPicPr>
            <a:picLocks noChangeAspect="1"/>
          </p:cNvPicPr>
          <p:nvPr/>
        </p:nvPicPr>
        <p:blipFill>
          <a:blip r:embed="rId2"/>
          <a:stretch>
            <a:fillRect/>
          </a:stretch>
        </p:blipFill>
        <p:spPr>
          <a:xfrm>
            <a:off x="-77312" y="12489020"/>
            <a:ext cx="15279625" cy="1317669"/>
          </a:xfrm>
          <a:prstGeom prst="rect">
            <a:avLst/>
          </a:prstGeom>
          <a:ln w="12700">
            <a:miter lim="400000"/>
          </a:ln>
        </p:spPr>
      </p:pic>
      <p:sp>
        <p:nvSpPr>
          <p:cNvPr id="36" name="Title Text"/>
          <p:cNvSpPr txBox="1">
            <a:spLocks noGrp="1"/>
          </p:cNvSpPr>
          <p:nvPr>
            <p:ph type="title"/>
          </p:nvPr>
        </p:nvSpPr>
        <p:spPr>
          <a:xfrm>
            <a:off x="2670175" y="1715823"/>
            <a:ext cx="13112403" cy="2838566"/>
          </a:xfrm>
          <a:prstGeom prst="rect">
            <a:avLst/>
          </a:prstGeom>
        </p:spPr>
        <p:txBody>
          <a:bodyPr/>
          <a:lstStyle/>
          <a:p>
            <a:r>
              <a:t>Title Text</a:t>
            </a:r>
          </a:p>
        </p:txBody>
      </p:sp>
      <p:sp>
        <p:nvSpPr>
          <p:cNvPr id="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8" name="Line"/>
          <p:cNvSpPr/>
          <p:nvPr/>
        </p:nvSpPr>
        <p:spPr>
          <a:xfrm flipV="1">
            <a:off x="2732822" y="4718194"/>
            <a:ext cx="2451751" cy="1"/>
          </a:xfrm>
          <a:prstGeom prst="line">
            <a:avLst/>
          </a:prstGeom>
          <a:ln w="101600">
            <a:solidFill>
              <a:schemeClr val="accent1">
                <a:hueOff val="48339"/>
                <a:lumOff val="-12879"/>
              </a:schemeClr>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xt on Coloured Slide">
    <p:bg>
      <p:bgPr>
        <a:solidFill>
          <a:schemeClr val="accent1">
            <a:hueOff val="48339"/>
            <a:lumOff val="-12879"/>
          </a:schemeClr>
        </a:solidFill>
        <a:effectLst/>
      </p:bgPr>
    </p:bg>
    <p:spTree>
      <p:nvGrpSpPr>
        <p:cNvPr id="1" name=""/>
        <p:cNvGrpSpPr/>
        <p:nvPr/>
      </p:nvGrpSpPr>
      <p:grpSpPr>
        <a:xfrm>
          <a:off x="0" y="0"/>
          <a:ext cx="0" cy="0"/>
          <a:chOff x="0" y="0"/>
          <a:chExt cx="0" cy="0"/>
        </a:xfrm>
      </p:grpSpPr>
      <p:sp>
        <p:nvSpPr>
          <p:cNvPr id="4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46" name="SNO_ID_White.png" descr="SNO_ID_White.png"/>
          <p:cNvPicPr>
            <a:picLocks noChangeAspect="1"/>
          </p:cNvPicPr>
          <p:nvPr/>
        </p:nvPicPr>
        <p:blipFill>
          <a:blip r:embed="rId2"/>
          <a:stretch>
            <a:fillRect/>
          </a:stretch>
        </p:blipFill>
        <p:spPr>
          <a:xfrm>
            <a:off x="21360384" y="914400"/>
            <a:ext cx="2121695" cy="1060847"/>
          </a:xfrm>
          <a:prstGeom prst="rect">
            <a:avLst/>
          </a:prstGeom>
          <a:ln w="12700">
            <a:miter lim="400000"/>
          </a:ln>
        </p:spPr>
      </p:pic>
      <p:pic>
        <p:nvPicPr>
          <p:cNvPr id="47" name="SNO_Presentation_DesignDots_White.png" descr="SNO_Presentation_DesignDots_White.png"/>
          <p:cNvPicPr>
            <a:picLocks noChangeAspect="1"/>
          </p:cNvPicPr>
          <p:nvPr/>
        </p:nvPicPr>
        <p:blipFill>
          <a:blip r:embed="rId3"/>
          <a:stretch>
            <a:fillRect/>
          </a:stretch>
        </p:blipFill>
        <p:spPr>
          <a:xfrm>
            <a:off x="-98553" y="12491217"/>
            <a:ext cx="16013638" cy="1316737"/>
          </a:xfrm>
          <a:prstGeom prst="rect">
            <a:avLst/>
          </a:prstGeom>
          <a:ln w="12700">
            <a:miter lim="400000"/>
          </a:ln>
        </p:spPr>
      </p:pic>
      <p:sp>
        <p:nvSpPr>
          <p:cNvPr id="48" name="Text"/>
          <p:cNvSpPr txBox="1">
            <a:spLocks noGrp="1"/>
          </p:cNvSpPr>
          <p:nvPr>
            <p:ph type="body" sz="quarter" idx="13"/>
          </p:nvPr>
        </p:nvSpPr>
        <p:spPr>
          <a:xfrm>
            <a:off x="2687034" y="5219194"/>
            <a:ext cx="13112403" cy="587376"/>
          </a:xfrm>
          <a:prstGeom prst="rect">
            <a:avLst/>
          </a:prstGeom>
        </p:spPr>
        <p:txBody>
          <a:bodyPr anchor="t">
            <a:spAutoFit/>
          </a:bodyPr>
          <a:lstStyle>
            <a:lvl1pPr marL="0" indent="0">
              <a:buSzTx/>
              <a:buNone/>
              <a:defRPr>
                <a:solidFill>
                  <a:srgbClr val="FFFFFF"/>
                </a:solidFill>
              </a:defRPr>
            </a:lvl1pPr>
          </a:lstStyle>
          <a:p>
            <a:r>
              <a:t>Text</a:t>
            </a:r>
          </a:p>
        </p:txBody>
      </p:sp>
      <p:sp>
        <p:nvSpPr>
          <p:cNvPr id="49" name="Line"/>
          <p:cNvSpPr/>
          <p:nvPr/>
        </p:nvSpPr>
        <p:spPr>
          <a:xfrm flipV="1">
            <a:off x="2732822" y="4718194"/>
            <a:ext cx="2451751" cy="1"/>
          </a:xfrm>
          <a:prstGeom prst="line">
            <a:avLst/>
          </a:prstGeom>
          <a:ln w="101600">
            <a:solidFill>
              <a:srgbClr val="FFFFFF"/>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50" name="Title Text"/>
          <p:cNvSpPr txBox="1">
            <a:spLocks noGrp="1"/>
          </p:cNvSpPr>
          <p:nvPr>
            <p:ph type="title"/>
          </p:nvPr>
        </p:nvSpPr>
        <p:spPr>
          <a:xfrm>
            <a:off x="2665941" y="1722569"/>
            <a:ext cx="11849069" cy="2545425"/>
          </a:xfrm>
          <a:prstGeom prst="rect">
            <a:avLst/>
          </a:prstGeom>
        </p:spPr>
        <p:txBody>
          <a:bodyPr/>
          <a:lstStyle>
            <a:lvl1pPr>
              <a:lnSpc>
                <a:spcPct val="90000"/>
              </a:lnSpc>
              <a:defRPr>
                <a:solidFill>
                  <a:srgbClr val="FFFFFF"/>
                </a:solidFill>
              </a:defRPr>
            </a:lvl1pPr>
          </a:lstStyle>
          <a:p>
            <a:r>
              <a:t>Title Text</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amp; Bullets">
    <p:bg>
      <p:bgPr>
        <a:solidFill>
          <a:schemeClr val="accent1">
            <a:hueOff val="48339"/>
            <a:lumOff val="-12879"/>
          </a:schemeClr>
        </a:solidFill>
        <a:effectLst/>
      </p:bgPr>
    </p:bg>
    <p:spTree>
      <p:nvGrpSpPr>
        <p:cNvPr id="1" name=""/>
        <p:cNvGrpSpPr/>
        <p:nvPr/>
      </p:nvGrpSpPr>
      <p:grpSpPr>
        <a:xfrm>
          <a:off x="0" y="0"/>
          <a:ext cx="0" cy="0"/>
          <a:chOff x="0" y="0"/>
          <a:chExt cx="0" cy="0"/>
        </a:xfrm>
      </p:grpSpPr>
      <p:sp>
        <p:nvSpPr>
          <p:cNvPr id="68" name="“Nequi con nobis et reribus qui dunti ium 78% qui.”"/>
          <p:cNvSpPr txBox="1">
            <a:spLocks noGrp="1"/>
          </p:cNvSpPr>
          <p:nvPr>
            <p:ph type="body" sz="quarter" idx="13"/>
          </p:nvPr>
        </p:nvSpPr>
        <p:spPr>
          <a:xfrm>
            <a:off x="14047375" y="4535580"/>
            <a:ext cx="7671817" cy="5689614"/>
          </a:xfrm>
          <a:prstGeom prst="rect">
            <a:avLst/>
          </a:prstGeom>
        </p:spPr>
        <p:txBody>
          <a:bodyPr/>
          <a:lstStyle>
            <a:lvl1pPr marL="0" indent="0" defTabSz="411479">
              <a:buSzTx/>
              <a:buNone/>
              <a:defRPr sz="7168" i="1">
                <a:solidFill>
                  <a:srgbClr val="FFFFFF"/>
                </a:solidFill>
                <a:latin typeface="+mn-lt"/>
                <a:ea typeface="+mn-ea"/>
                <a:cs typeface="+mn-cs"/>
                <a:sym typeface="Lota Grotesque Bold"/>
              </a:defRPr>
            </a:lvl1pPr>
          </a:lstStyle>
          <a:p>
            <a:r>
              <a:t>“Nequi con nobis et reribus qui dunti ium 78% qui.”</a:t>
            </a:r>
          </a:p>
        </p:txBody>
      </p:sp>
      <p:sp>
        <p:nvSpPr>
          <p:cNvPr id="69" name="Rectangle"/>
          <p:cNvSpPr>
            <a:spLocks noGrp="1"/>
          </p:cNvSpPr>
          <p:nvPr>
            <p:ph type="body" sz="half" idx="14"/>
          </p:nvPr>
        </p:nvSpPr>
        <p:spPr>
          <a:xfrm>
            <a:off x="3048000" y="0"/>
            <a:ext cx="7976165" cy="13716000"/>
          </a:xfrm>
          <a:prstGeom prst="rect">
            <a:avLst/>
          </a:prstGeom>
          <a:solidFill>
            <a:srgbClr val="D6D5D5"/>
          </a:solidFill>
        </p:spPr>
        <p:txBody>
          <a:bodyPr>
            <a:noAutofit/>
          </a:bodyPr>
          <a:lstStyle/>
          <a:p>
            <a:pPr marL="0" indent="0" algn="ctr">
              <a:lnSpc>
                <a:spcPct val="100000"/>
              </a:lnSpc>
              <a:buSzTx/>
              <a:buNone/>
              <a:defRPr sz="3000">
                <a:solidFill>
                  <a:srgbClr val="FFFFFF"/>
                </a:solidFill>
                <a:latin typeface="Helvetica Neue Medium"/>
                <a:ea typeface="Helvetica Neue Medium"/>
                <a:cs typeface="Helvetica Neue Medium"/>
                <a:sym typeface="Helvetica Neue Medium"/>
              </a:defRPr>
            </a:pPr>
            <a:endParaRPr/>
          </a:p>
        </p:txBody>
      </p:sp>
      <p:pic>
        <p:nvPicPr>
          <p:cNvPr id="70" name="SNO_ID_White.png" descr="SNO_ID_White.png"/>
          <p:cNvPicPr>
            <a:picLocks noChangeAspect="1"/>
          </p:cNvPicPr>
          <p:nvPr/>
        </p:nvPicPr>
        <p:blipFill>
          <a:blip r:embed="rId2"/>
          <a:stretch>
            <a:fillRect/>
          </a:stretch>
        </p:blipFill>
        <p:spPr>
          <a:xfrm>
            <a:off x="21268943" y="956188"/>
            <a:ext cx="2205299" cy="1102650"/>
          </a:xfrm>
          <a:prstGeom prst="rect">
            <a:avLst/>
          </a:prstGeom>
          <a:ln w="12700">
            <a:miter lim="400000"/>
          </a:ln>
        </p:spPr>
      </p:pic>
      <p:sp>
        <p:nvSpPr>
          <p:cNvPr id="71" name="- Jane Doe"/>
          <p:cNvSpPr txBox="1">
            <a:spLocks noGrp="1"/>
          </p:cNvSpPr>
          <p:nvPr>
            <p:ph type="body" sz="quarter" idx="15"/>
          </p:nvPr>
        </p:nvSpPr>
        <p:spPr>
          <a:xfrm>
            <a:off x="14047375" y="9145124"/>
            <a:ext cx="7976165" cy="650876"/>
          </a:xfrm>
          <a:prstGeom prst="rect">
            <a:avLst/>
          </a:prstGeom>
        </p:spPr>
        <p:txBody>
          <a:bodyPr anchor="t">
            <a:spAutoFit/>
          </a:bodyPr>
          <a:lstStyle>
            <a:lvl1pPr marL="0" indent="0">
              <a:buSzTx/>
              <a:buNone/>
              <a:defRPr sz="3200">
                <a:solidFill>
                  <a:srgbClr val="FFFFFF"/>
                </a:solidFill>
              </a:defRPr>
            </a:lvl1pPr>
          </a:lstStyle>
          <a:p>
            <a:r>
              <a:t>- Jane Doe</a:t>
            </a:r>
          </a:p>
        </p:txBody>
      </p:sp>
      <p:sp>
        <p:nvSpPr>
          <p:cNvPr id="72" name="DSC_1234_Edited_CLR.jpg"/>
          <p:cNvSpPr>
            <a:spLocks noGrp="1"/>
          </p:cNvSpPr>
          <p:nvPr>
            <p:ph type="pic" idx="16"/>
          </p:nvPr>
        </p:nvSpPr>
        <p:spPr>
          <a:xfrm>
            <a:off x="0" y="-11"/>
            <a:ext cx="11960353" cy="13716022"/>
          </a:xfrm>
          <a:prstGeom prst="rect">
            <a:avLst/>
          </a:prstGeom>
        </p:spPr>
        <p:txBody>
          <a:bodyPr lIns="91439" tIns="45719" rIns="91439" bIns="45719" anchor="t">
            <a:noAutofit/>
          </a:bodyPr>
          <a:lstStyle/>
          <a:p>
            <a:endParaRPr/>
          </a:p>
        </p:txBody>
      </p:sp>
      <p:sp>
        <p:nvSpPr>
          <p:cNvPr id="73" name="Triangle"/>
          <p:cNvSpPr/>
          <p:nvPr/>
        </p:nvSpPr>
        <p:spPr>
          <a:xfrm rot="2700000">
            <a:off x="11723320" y="6328731"/>
            <a:ext cx="1058538" cy="10585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1">
              <a:hueOff val="48339"/>
              <a:lumOff val="-12879"/>
            </a:schemeClr>
          </a:solidFill>
          <a:ln w="12700">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74"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w Dots">
    <p:spTree>
      <p:nvGrpSpPr>
        <p:cNvPr id="1" name=""/>
        <p:cNvGrpSpPr/>
        <p:nvPr/>
      </p:nvGrpSpPr>
      <p:grpSpPr>
        <a:xfrm>
          <a:off x="0" y="0"/>
          <a:ext cx="0" cy="0"/>
          <a:chOff x="0" y="0"/>
          <a:chExt cx="0" cy="0"/>
        </a:xfrm>
      </p:grpSpPr>
      <p:pic>
        <p:nvPicPr>
          <p:cNvPr id="101" name="SNO_Presentation_DesignDots_Colour.png" descr="SNO_Presentation_DesignDots_Colour.png"/>
          <p:cNvPicPr>
            <a:picLocks noChangeAspect="1"/>
          </p:cNvPicPr>
          <p:nvPr/>
        </p:nvPicPr>
        <p:blipFill>
          <a:blip r:embed="rId2"/>
          <a:stretch>
            <a:fillRect/>
          </a:stretch>
        </p:blipFill>
        <p:spPr>
          <a:xfrm>
            <a:off x="-77312" y="12489020"/>
            <a:ext cx="15279625" cy="1317669"/>
          </a:xfrm>
          <a:prstGeom prst="rect">
            <a:avLst/>
          </a:prstGeom>
          <a:ln w="12700">
            <a:miter lim="400000"/>
          </a:ln>
        </p:spPr>
      </p:pic>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4071319" y="1715823"/>
            <a:ext cx="7671817" cy="3872556"/>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a:bodyPr>
          <a:lstStyle/>
          <a:p>
            <a:r>
              <a:t>Title Text</a:t>
            </a:r>
          </a:p>
        </p:txBody>
      </p:sp>
      <p:pic>
        <p:nvPicPr>
          <p:cNvPr id="3" name="SNO_ID_Colour.png" descr="SNO_ID_Colour.png"/>
          <p:cNvPicPr>
            <a:picLocks noChangeAspect="1"/>
          </p:cNvPicPr>
          <p:nvPr/>
        </p:nvPicPr>
        <p:blipFill>
          <a:blip r:embed="rId8"/>
          <a:stretch>
            <a:fillRect/>
          </a:stretch>
        </p:blipFill>
        <p:spPr>
          <a:xfrm>
            <a:off x="21268943" y="914400"/>
            <a:ext cx="2121695" cy="1072133"/>
          </a:xfrm>
          <a:prstGeom prst="rect">
            <a:avLst/>
          </a:prstGeom>
          <a:ln w="12700">
            <a:miter lim="400000"/>
          </a:ln>
        </p:spPr>
      </p:pic>
      <p:sp>
        <p:nvSpPr>
          <p:cNvPr id="4" name="Slide Number"/>
          <p:cNvSpPr txBox="1">
            <a:spLocks noGrp="1"/>
          </p:cNvSpPr>
          <p:nvPr>
            <p:ph type="sldNum" sz="quarter" idx="2"/>
          </p:nvPr>
        </p:nvSpPr>
        <p:spPr>
          <a:xfrm>
            <a:off x="22485095" y="12216383"/>
            <a:ext cx="977266" cy="841376"/>
          </a:xfrm>
          <a:prstGeom prst="rect">
            <a:avLst/>
          </a:prstGeom>
          <a:ln w="12700">
            <a:miter lim="400000"/>
          </a:ln>
        </p:spPr>
        <p:txBody>
          <a:bodyPr lIns="71437" tIns="71437" rIns="71437" bIns="71437">
            <a:spAutoFit/>
          </a:bodyPr>
          <a:lstStyle>
            <a:lvl1pPr algn="r">
              <a:lnSpc>
                <a:spcPct val="100000"/>
              </a:lnSpc>
              <a:defRPr sz="4200">
                <a:solidFill>
                  <a:schemeClr val="accent1">
                    <a:hueOff val="48339"/>
                    <a:lumOff val="-12879"/>
                  </a:schemeClr>
                </a:solidFill>
                <a:latin typeface="+mn-lt"/>
                <a:ea typeface="+mn-ea"/>
                <a:cs typeface="+mn-cs"/>
                <a:sym typeface="Lota Grotesque Bold"/>
              </a:defRPr>
            </a:lvl1pPr>
          </a:lstStyle>
          <a:p>
            <a:fld id="{86CB4B4D-7CA3-9044-876B-883B54F8677D}" type="slidenum">
              <a:t>‹#›</a:t>
            </a:fld>
            <a:endParaRPr/>
          </a:p>
        </p:txBody>
      </p:sp>
      <p:sp>
        <p:nvSpPr>
          <p:cNvPr id="5" name="Body Level One…"/>
          <p:cNvSpPr txBox="1">
            <a:spLocks noGrp="1"/>
          </p:cNvSpPr>
          <p:nvPr>
            <p:ph type="body" idx="1"/>
          </p:nvPr>
        </p:nvSpPr>
        <p:spPr>
          <a:xfrm>
            <a:off x="4387453" y="3643312"/>
            <a:ext cx="15609094" cy="8840392"/>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7" r:id="rId6"/>
  </p:sldLayoutIdLst>
  <p:transition spd="med"/>
  <p:txStyles>
    <p:title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p:titleStyle>
    <p:bodyStyle>
      <a:lvl1pPr marL="388937" marR="0" indent="-388937" algn="l" defTabSz="821531" rtl="0" latinLnBrk="0">
        <a:lnSpc>
          <a:spcPct val="120000"/>
        </a:lnSpc>
        <a:spcBef>
          <a:spcPts val="0"/>
        </a:spcBef>
        <a:spcAft>
          <a:spcPts val="0"/>
        </a:spcAft>
        <a:buClrTx/>
        <a:buSzPct val="8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p:bodyStyle>
    <p:otherStyle>
      <a:lvl1pPr marL="0" marR="0" indent="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1pPr>
      <a:lvl2pPr marL="0" marR="0" indent="2286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2pPr>
      <a:lvl3pPr marL="0" marR="0" indent="4572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3pPr>
      <a:lvl4pPr marL="0" marR="0" indent="6858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4pPr>
      <a:lvl5pPr marL="0" marR="0" indent="9144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5pPr>
      <a:lvl6pPr marL="0" marR="0" indent="11430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6pPr>
      <a:lvl7pPr marL="0" marR="0" indent="13716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7pPr>
      <a:lvl8pPr marL="0" marR="0" indent="16002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8pPr>
      <a:lvl9pPr marL="0" marR="0" indent="18288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0.sv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0.sv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gi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59B438-0293-FBE8-9ACB-7A594A82CC1F}"/>
              </a:ext>
            </a:extLst>
          </p:cNvPr>
          <p:cNvSpPr/>
          <p:nvPr/>
        </p:nvSpPr>
        <p:spPr>
          <a:xfrm>
            <a:off x="2651977" y="7799659"/>
            <a:ext cx="3872391" cy="113722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7" name="2018/01/01"/>
          <p:cNvSpPr txBox="1">
            <a:spLocks noGrp="1"/>
          </p:cNvSpPr>
          <p:nvPr>
            <p:ph type="body" idx="13"/>
          </p:nvPr>
        </p:nvSpPr>
        <p:spPr>
          <a:xfrm>
            <a:off x="2656129" y="3041972"/>
            <a:ext cx="6998062" cy="696517"/>
          </a:xfrm>
          <a:prstGeom prst="rect">
            <a:avLst/>
          </a:prstGeom>
        </p:spPr>
        <p:txBody>
          <a:bodyPr/>
          <a:lstStyle/>
          <a:p>
            <a:r>
              <a:rPr lang="en-US" dirty="0"/>
              <a:t>August 13, 2026</a:t>
            </a:r>
            <a:endParaRPr dirty="0"/>
          </a:p>
        </p:txBody>
      </p:sp>
      <p:sp>
        <p:nvSpPr>
          <p:cNvPr id="128" name="Jane Doe…"/>
          <p:cNvSpPr txBox="1">
            <a:spLocks noGrp="1"/>
          </p:cNvSpPr>
          <p:nvPr>
            <p:ph type="body" idx="14"/>
          </p:nvPr>
        </p:nvSpPr>
        <p:spPr>
          <a:xfrm>
            <a:off x="2651978" y="9730705"/>
            <a:ext cx="14466769" cy="1500188"/>
          </a:xfrm>
          <a:prstGeom prst="rect">
            <a:avLst/>
          </a:prstGeom>
        </p:spPr>
        <p:txBody>
          <a:bodyPr/>
          <a:lstStyle/>
          <a:p>
            <a:pPr marL="0" indent="0">
              <a:lnSpc>
                <a:spcPct val="100000"/>
              </a:lnSpc>
              <a:buSzTx/>
              <a:buNone/>
              <a:defRPr sz="4500">
                <a:solidFill>
                  <a:schemeClr val="accent1">
                    <a:hueOff val="48339"/>
                    <a:lumOff val="-12879"/>
                  </a:schemeClr>
                </a:solidFill>
                <a:latin typeface="Muli Bold"/>
                <a:ea typeface="Muli Bold"/>
                <a:cs typeface="Muli Bold"/>
                <a:sym typeface="Muli Bold"/>
              </a:defRPr>
            </a:pPr>
            <a:r>
              <a:rPr lang="en-US" dirty="0"/>
              <a:t>Osanna Wong</a:t>
            </a:r>
            <a:endParaRPr dirty="0"/>
          </a:p>
          <a:p>
            <a:pPr marL="0" indent="0">
              <a:lnSpc>
                <a:spcPct val="100000"/>
              </a:lnSpc>
              <a:buSzTx/>
              <a:buNone/>
              <a:defRPr sz="4200">
                <a:solidFill>
                  <a:srgbClr val="5A676F"/>
                </a:solidFill>
              </a:defRPr>
            </a:pPr>
            <a:r>
              <a:rPr lang="en-US" dirty="0"/>
              <a:t>SNO+ Research Assistant ● Supervisor: Szymon </a:t>
            </a:r>
            <a:r>
              <a:rPr lang="en-US" dirty="0" err="1"/>
              <a:t>Manecki</a:t>
            </a:r>
            <a:endParaRPr dirty="0"/>
          </a:p>
        </p:txBody>
      </p:sp>
      <p:sp>
        <p:nvSpPr>
          <p:cNvPr id="5" name="Rectangle 4">
            <a:extLst>
              <a:ext uri="{FF2B5EF4-FFF2-40B4-BE49-F238E27FC236}">
                <a16:creationId xmlns:a16="http://schemas.microsoft.com/office/drawing/2014/main" id="{F4AFA01C-FF5F-F451-8171-74DC91354992}"/>
              </a:ext>
            </a:extLst>
          </p:cNvPr>
          <p:cNvSpPr/>
          <p:nvPr/>
        </p:nvSpPr>
        <p:spPr>
          <a:xfrm>
            <a:off x="2768146" y="9373165"/>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Presentation…">
            <a:extLst>
              <a:ext uri="{FF2B5EF4-FFF2-40B4-BE49-F238E27FC236}">
                <a16:creationId xmlns:a16="http://schemas.microsoft.com/office/drawing/2014/main" id="{12084C44-BBDE-E3BD-DCF8-3FD2AE79DD0A}"/>
              </a:ext>
            </a:extLst>
          </p:cNvPr>
          <p:cNvSpPr txBox="1">
            <a:spLocks/>
          </p:cNvSpPr>
          <p:nvPr/>
        </p:nvSpPr>
        <p:spPr>
          <a:xfrm>
            <a:off x="2535237" y="4353604"/>
            <a:ext cx="18962937" cy="4407501"/>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fontScale="90000" lnSpcReduction="10000"/>
          </a:bodyPr>
          <a:lstStyle>
            <a:lvl1pPr marL="0" marR="0" indent="0" algn="l" defTabSz="821531" rtl="0" latinLnBrk="0">
              <a:lnSpc>
                <a:spcPct val="80000"/>
              </a:lnSpc>
              <a:spcBef>
                <a:spcPts val="0"/>
              </a:spcBef>
              <a:spcAft>
                <a:spcPts val="0"/>
              </a:spcAft>
              <a:buClrTx/>
              <a:buSzTx/>
              <a:buFontTx/>
              <a:buNone/>
              <a:tabLst/>
              <a:defRPr sz="16000" b="0" i="0" u="none" strike="noStrike" cap="none" spc="0" baseline="0">
                <a:ln>
                  <a:noFill/>
                </a:ln>
                <a:solidFill>
                  <a:srgbClr val="0076BD"/>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defTabSz="731162" hangingPunct="1">
              <a:defRPr sz="14239"/>
            </a:pPr>
            <a:r>
              <a:rPr lang="en-US" sz="14239" dirty="0"/>
              <a:t>Letting 0νββ shine:​</a:t>
            </a:r>
            <a:br>
              <a:rPr lang="en-US" sz="14239" dirty="0"/>
            </a:br>
            <a:r>
              <a:rPr lang="en-US" sz="14239" dirty="0"/>
              <a:t>How QA supports SNO+'s chemistry from backstage​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15D89-5FF0-F0E5-3F4D-8A7AA96BA8B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09C2D47-5412-3C89-C421-EEF4ED31F889}"/>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9D89E2C6-852F-9331-2AD8-81DCF0A0AEFE}"/>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10</a:t>
            </a:fld>
            <a:endParaRPr/>
          </a:p>
        </p:txBody>
      </p:sp>
      <p:sp>
        <p:nvSpPr>
          <p:cNvPr id="3" name="Rectangle 2">
            <a:extLst>
              <a:ext uri="{FF2B5EF4-FFF2-40B4-BE49-F238E27FC236}">
                <a16:creationId xmlns:a16="http://schemas.microsoft.com/office/drawing/2014/main" id="{5F573040-A334-4BDB-0991-725D3025344C}"/>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a:extLst>
              <a:ext uri="{FF2B5EF4-FFF2-40B4-BE49-F238E27FC236}">
                <a16:creationId xmlns:a16="http://schemas.microsoft.com/office/drawing/2014/main" id="{F516F359-2916-9C50-176D-1812B8F5E5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66214" y="2585370"/>
            <a:ext cx="6751844" cy="9002459"/>
          </a:xfrm>
          <a:prstGeom prst="rect">
            <a:avLst/>
          </a:prstGeom>
        </p:spPr>
      </p:pic>
      <p:pic>
        <p:nvPicPr>
          <p:cNvPr id="7" name="Picture 6">
            <a:extLst>
              <a:ext uri="{FF2B5EF4-FFF2-40B4-BE49-F238E27FC236}">
                <a16:creationId xmlns:a16="http://schemas.microsoft.com/office/drawing/2014/main" id="{A07F4998-1308-4A54-049D-2F20426F7E4E}"/>
              </a:ext>
            </a:extLst>
          </p:cNvPr>
          <p:cNvPicPr>
            <a:picLocks noChangeAspect="1"/>
          </p:cNvPicPr>
          <p:nvPr/>
        </p:nvPicPr>
        <p:blipFill>
          <a:blip r:embed="rId4">
            <a:extLst>
              <a:ext uri="{28A0092B-C50C-407E-A947-70E740481C1C}">
                <a14:useLocalDpi xmlns:a14="http://schemas.microsoft.com/office/drawing/2010/main" val="0"/>
              </a:ext>
            </a:extLst>
          </a:blip>
          <a:srcRect l="8276" t="-1" r="35520" b="-1"/>
          <a:stretch>
            <a:fillRect/>
          </a:stretch>
        </p:blipFill>
        <p:spPr>
          <a:xfrm>
            <a:off x="14966214" y="2585370"/>
            <a:ext cx="6751844" cy="9002459"/>
          </a:xfrm>
          <a:prstGeom prst="rect">
            <a:avLst/>
          </a:prstGeom>
        </p:spPr>
      </p:pic>
      <p:sp>
        <p:nvSpPr>
          <p:cNvPr id="9" name="Example  title here">
            <a:extLst>
              <a:ext uri="{FF2B5EF4-FFF2-40B4-BE49-F238E27FC236}">
                <a16:creationId xmlns:a16="http://schemas.microsoft.com/office/drawing/2014/main" id="{7DD756A1-9DA7-807A-8545-5F1A9E3BE160}"/>
              </a:ext>
            </a:extLst>
          </p:cNvPr>
          <p:cNvSpPr txBox="1">
            <a:spLocks noGrp="1"/>
          </p:cNvSpPr>
          <p:nvPr>
            <p:ph type="title"/>
          </p:nvPr>
        </p:nvSpPr>
        <p:spPr>
          <a:xfrm>
            <a:off x="2665941" y="1722570"/>
            <a:ext cx="11849069" cy="1485770"/>
          </a:xfrm>
          <a:prstGeom prst="rect">
            <a:avLst/>
          </a:prstGeom>
        </p:spPr>
        <p:txBody>
          <a:bodyPr/>
          <a:lstStyle/>
          <a:p>
            <a:r>
              <a:rPr lang="en-US" dirty="0"/>
              <a:t>What does QA do?</a:t>
            </a:r>
            <a:endParaRPr dirty="0"/>
          </a:p>
        </p:txBody>
      </p:sp>
    </p:spTree>
    <p:extLst>
      <p:ext uri="{BB962C8B-B14F-4D97-AF65-F5344CB8AC3E}">
        <p14:creationId xmlns:p14="http://schemas.microsoft.com/office/powerpoint/2010/main" val="241771750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9EC05-E2D0-3E47-5AD7-87041E3DF92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4DB1A96-A0DA-0863-BA9D-90A2B7E87858}"/>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8C3F923D-E254-1219-5B08-6F4E5F88556A}"/>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11</a:t>
            </a:fld>
            <a:endParaRPr/>
          </a:p>
        </p:txBody>
      </p:sp>
      <p:sp>
        <p:nvSpPr>
          <p:cNvPr id="13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DC805837-FFDB-4460-C61E-108F7717E62F}"/>
              </a:ext>
            </a:extLst>
          </p:cNvPr>
          <p:cNvSpPr txBox="1">
            <a:spLocks noGrp="1"/>
          </p:cNvSpPr>
          <p:nvPr>
            <p:ph type="body" idx="13"/>
          </p:nvPr>
        </p:nvSpPr>
        <p:spPr>
          <a:xfrm>
            <a:off x="2665941" y="3991824"/>
            <a:ext cx="13112403" cy="1179168"/>
          </a:xfrm>
          <a:prstGeom prst="rect">
            <a:avLst/>
          </a:prstGeom>
        </p:spPr>
        <p:txBody>
          <a:bodyPr/>
          <a:lstStyle/>
          <a:p>
            <a:pPr marL="685800" indent="-685800">
              <a:lnSpc>
                <a:spcPct val="150000"/>
              </a:lnSpc>
              <a:buSzPct val="100000"/>
              <a:buFont typeface="Arial" panose="020B0604020202020204" pitchFamily="34" charset="0"/>
              <a:buChar char="•"/>
            </a:pPr>
            <a:r>
              <a:rPr lang="en-US" sz="5000" dirty="0"/>
              <a:t>Sampled from ports on tanks</a:t>
            </a:r>
          </a:p>
        </p:txBody>
      </p:sp>
      <p:sp>
        <p:nvSpPr>
          <p:cNvPr id="3" name="Rectangle 2">
            <a:extLst>
              <a:ext uri="{FF2B5EF4-FFF2-40B4-BE49-F238E27FC236}">
                <a16:creationId xmlns:a16="http://schemas.microsoft.com/office/drawing/2014/main" id="{B912C2D3-955C-EF32-5B12-42EE3381AE1C}"/>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7" name="Picture 6">
            <a:extLst>
              <a:ext uri="{FF2B5EF4-FFF2-40B4-BE49-F238E27FC236}">
                <a16:creationId xmlns:a16="http://schemas.microsoft.com/office/drawing/2014/main" id="{AED58CA1-08B1-60E4-954F-6D28A7E01B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6214" y="2585370"/>
            <a:ext cx="6751845" cy="9002459"/>
          </a:xfrm>
          <a:prstGeom prst="rect">
            <a:avLst/>
          </a:prstGeom>
        </p:spPr>
      </p:pic>
      <p:sp>
        <p:nvSpPr>
          <p:cNvPr id="10" name="Example  title here">
            <a:extLst>
              <a:ext uri="{FF2B5EF4-FFF2-40B4-BE49-F238E27FC236}">
                <a16:creationId xmlns:a16="http://schemas.microsoft.com/office/drawing/2014/main" id="{A92869FD-4AEC-3D50-6876-83243CD0E778}"/>
              </a:ext>
            </a:extLst>
          </p:cNvPr>
          <p:cNvSpPr txBox="1">
            <a:spLocks noGrp="1"/>
          </p:cNvSpPr>
          <p:nvPr>
            <p:ph type="title"/>
          </p:nvPr>
        </p:nvSpPr>
        <p:spPr>
          <a:xfrm>
            <a:off x="2665941" y="1722570"/>
            <a:ext cx="11849069" cy="1485770"/>
          </a:xfrm>
          <a:prstGeom prst="rect">
            <a:avLst/>
          </a:prstGeom>
        </p:spPr>
        <p:txBody>
          <a:bodyPr/>
          <a:lstStyle/>
          <a:p>
            <a:r>
              <a:rPr lang="en-US" dirty="0"/>
              <a:t>What does QA do?</a:t>
            </a:r>
            <a:endParaRPr dirty="0"/>
          </a:p>
        </p:txBody>
      </p:sp>
      <p:sp>
        <p:nvSpPr>
          <p:cNvPr id="11" name="Rectangle: Rounded Corners 10">
            <a:extLst>
              <a:ext uri="{FF2B5EF4-FFF2-40B4-BE49-F238E27FC236}">
                <a16:creationId xmlns:a16="http://schemas.microsoft.com/office/drawing/2014/main" id="{75B808FA-32BF-BA81-7816-6E26B3B177F2}"/>
              </a:ext>
            </a:extLst>
          </p:cNvPr>
          <p:cNvSpPr/>
          <p:nvPr/>
        </p:nvSpPr>
        <p:spPr>
          <a:xfrm>
            <a:off x="14272592" y="8403410"/>
            <a:ext cx="3244036" cy="2727219"/>
          </a:xfrm>
          <a:prstGeom prst="roundRect">
            <a:avLst/>
          </a:prstGeom>
          <a:noFill/>
          <a:ln w="76200">
            <a:solidFill>
              <a:srgbClr val="E62D41"/>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420584862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CA009-E0F2-8950-4626-129284DA72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80223AD-ACFB-0491-6497-19B70DBAC05C}"/>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92C51F34-8BB8-BA90-002C-9A2D26E6EDE7}"/>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12</a:t>
            </a:fld>
            <a:endParaRPr/>
          </a:p>
        </p:txBody>
      </p:sp>
      <p:sp>
        <p:nvSpPr>
          <p:cNvPr id="13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F619B1C7-0516-E535-DA08-EC18B9C2458B}"/>
              </a:ext>
            </a:extLst>
          </p:cNvPr>
          <p:cNvSpPr txBox="1">
            <a:spLocks noGrp="1"/>
          </p:cNvSpPr>
          <p:nvPr>
            <p:ph type="body" idx="13"/>
          </p:nvPr>
        </p:nvSpPr>
        <p:spPr>
          <a:xfrm>
            <a:off x="2665941" y="3991824"/>
            <a:ext cx="13112403" cy="4641654"/>
          </a:xfrm>
          <a:prstGeom prst="rect">
            <a:avLst/>
          </a:prstGeom>
        </p:spPr>
        <p:txBody>
          <a:bodyPr/>
          <a:lstStyle/>
          <a:p>
            <a:pPr marL="685800" indent="-685800">
              <a:lnSpc>
                <a:spcPct val="150000"/>
              </a:lnSpc>
              <a:buSzPct val="100000"/>
              <a:buFont typeface="Arial" panose="020B0604020202020204" pitchFamily="34" charset="0"/>
              <a:buChar char="•"/>
            </a:pPr>
            <a:r>
              <a:rPr lang="en-US" sz="5000" dirty="0"/>
              <a:t>Sampled from ports on tanks</a:t>
            </a:r>
          </a:p>
          <a:p>
            <a:pPr marL="685800" indent="-685800">
              <a:lnSpc>
                <a:spcPct val="150000"/>
              </a:lnSpc>
              <a:buSzPct val="100000"/>
              <a:buFont typeface="Arial" panose="020B0604020202020204" pitchFamily="34" charset="0"/>
              <a:buChar char="•"/>
            </a:pPr>
            <a:r>
              <a:rPr lang="en-US" sz="5000" dirty="0"/>
              <a:t>Ran turbidity, density, and UV-Vis spectra  measurements in chemistry lab</a:t>
            </a:r>
          </a:p>
          <a:p>
            <a:pPr marL="685800" indent="-685800">
              <a:lnSpc>
                <a:spcPct val="150000"/>
              </a:lnSpc>
              <a:buSzPct val="100000"/>
              <a:buFont typeface="Arial" panose="020B0604020202020204" pitchFamily="34" charset="0"/>
              <a:buChar char="•"/>
            </a:pPr>
            <a:r>
              <a:rPr lang="en-US" sz="5000" dirty="0"/>
              <a:t>Tested for concentrations</a:t>
            </a:r>
          </a:p>
        </p:txBody>
      </p:sp>
      <p:sp>
        <p:nvSpPr>
          <p:cNvPr id="3" name="Rectangle 2">
            <a:extLst>
              <a:ext uri="{FF2B5EF4-FFF2-40B4-BE49-F238E27FC236}">
                <a16:creationId xmlns:a16="http://schemas.microsoft.com/office/drawing/2014/main" id="{CF97DCFF-F044-4F51-9A0A-360EF461886E}"/>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7" name="Picture 6">
            <a:extLst>
              <a:ext uri="{FF2B5EF4-FFF2-40B4-BE49-F238E27FC236}">
                <a16:creationId xmlns:a16="http://schemas.microsoft.com/office/drawing/2014/main" id="{9C721FA9-8EE5-5164-3D49-88DA055A3FB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66214" y="2585370"/>
            <a:ext cx="6751844" cy="9002459"/>
          </a:xfrm>
          <a:prstGeom prst="rect">
            <a:avLst/>
          </a:prstGeom>
        </p:spPr>
      </p:pic>
      <p:sp>
        <p:nvSpPr>
          <p:cNvPr id="8" name="Example  title here">
            <a:extLst>
              <a:ext uri="{FF2B5EF4-FFF2-40B4-BE49-F238E27FC236}">
                <a16:creationId xmlns:a16="http://schemas.microsoft.com/office/drawing/2014/main" id="{6D9EC111-CE4D-47DF-6D49-669F58A74B02}"/>
              </a:ext>
            </a:extLst>
          </p:cNvPr>
          <p:cNvSpPr txBox="1">
            <a:spLocks noGrp="1"/>
          </p:cNvSpPr>
          <p:nvPr>
            <p:ph type="title"/>
          </p:nvPr>
        </p:nvSpPr>
        <p:spPr>
          <a:xfrm>
            <a:off x="2665941" y="1722570"/>
            <a:ext cx="11849069" cy="1485770"/>
          </a:xfrm>
          <a:prstGeom prst="rect">
            <a:avLst/>
          </a:prstGeom>
        </p:spPr>
        <p:txBody>
          <a:bodyPr/>
          <a:lstStyle/>
          <a:p>
            <a:r>
              <a:rPr lang="en-US" dirty="0"/>
              <a:t>What does QA do?</a:t>
            </a:r>
            <a:endParaRPr dirty="0"/>
          </a:p>
        </p:txBody>
      </p:sp>
    </p:spTree>
    <p:extLst>
      <p:ext uri="{BB962C8B-B14F-4D97-AF65-F5344CB8AC3E}">
        <p14:creationId xmlns:p14="http://schemas.microsoft.com/office/powerpoint/2010/main" val="39155029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C60A9-B3B6-0AB7-993B-E7B46C4C9E0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62FE734-7572-57F6-B114-1570F4B6AA03}"/>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1F2EFFB8-A471-2AA6-D03F-D6CEF601D4CA}"/>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13</a:t>
            </a:fld>
            <a:endParaRPr/>
          </a:p>
        </p:txBody>
      </p:sp>
      <p:sp>
        <p:nvSpPr>
          <p:cNvPr id="140" name="Example  title here">
            <a:extLst>
              <a:ext uri="{FF2B5EF4-FFF2-40B4-BE49-F238E27FC236}">
                <a16:creationId xmlns:a16="http://schemas.microsoft.com/office/drawing/2014/main" id="{8E4C3338-501A-2889-39C3-0E26FB3648BF}"/>
              </a:ext>
            </a:extLst>
          </p:cNvPr>
          <p:cNvSpPr txBox="1">
            <a:spLocks noGrp="1"/>
          </p:cNvSpPr>
          <p:nvPr>
            <p:ph type="title"/>
          </p:nvPr>
        </p:nvSpPr>
        <p:spPr>
          <a:xfrm>
            <a:off x="2665941" y="1722570"/>
            <a:ext cx="11849069" cy="1485770"/>
          </a:xfrm>
          <a:prstGeom prst="rect">
            <a:avLst/>
          </a:prstGeom>
        </p:spPr>
        <p:txBody>
          <a:bodyPr/>
          <a:lstStyle/>
          <a:p>
            <a:r>
              <a:rPr lang="en-US" dirty="0"/>
              <a:t>What does QA do?</a:t>
            </a:r>
            <a:endParaRPr dirty="0"/>
          </a:p>
        </p:txBody>
      </p:sp>
      <p:sp>
        <p:nvSpPr>
          <p:cNvPr id="3" name="Rectangle 2">
            <a:extLst>
              <a:ext uri="{FF2B5EF4-FFF2-40B4-BE49-F238E27FC236}">
                <a16:creationId xmlns:a16="http://schemas.microsoft.com/office/drawing/2014/main" id="{94849A1A-0F83-FB9F-8AD1-5F9A97C85C4E}"/>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1801814C-CDE8-CACF-D70B-59825D1D1A9D}"/>
              </a:ext>
            </a:extLst>
          </p:cNvPr>
          <p:cNvSpPr txBox="1">
            <a:spLocks/>
          </p:cNvSpPr>
          <p:nvPr/>
        </p:nvSpPr>
        <p:spPr>
          <a:xfrm>
            <a:off x="14989242" y="9540836"/>
            <a:ext cx="7870757" cy="2452593"/>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FFFFFF"/>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hangingPunct="1">
              <a:lnSpc>
                <a:spcPct val="100000"/>
              </a:lnSpc>
              <a:buSzPct val="100000"/>
            </a:pPr>
            <a:r>
              <a:rPr lang="en-US" sz="5000" dirty="0"/>
              <a:t>UV-Vis Spectrum of scintillator sample from Product Tank</a:t>
            </a:r>
          </a:p>
        </p:txBody>
      </p:sp>
      <p:pic>
        <p:nvPicPr>
          <p:cNvPr id="20" name="Picture 19">
            <a:extLst>
              <a:ext uri="{FF2B5EF4-FFF2-40B4-BE49-F238E27FC236}">
                <a16:creationId xmlns:a16="http://schemas.microsoft.com/office/drawing/2014/main" id="{973B0614-A484-273C-307C-43C719D409B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768146" y="3602813"/>
            <a:ext cx="11746864" cy="8390616"/>
          </a:xfrm>
          <a:prstGeom prst="rect">
            <a:avLst/>
          </a:prstGeom>
        </p:spPr>
      </p:pic>
    </p:spTree>
    <p:extLst>
      <p:ext uri="{BB962C8B-B14F-4D97-AF65-F5344CB8AC3E}">
        <p14:creationId xmlns:p14="http://schemas.microsoft.com/office/powerpoint/2010/main" val="299653511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57E97-3C3C-F13F-F6B6-301E67A0D7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99F2EC-3E24-0842-7492-A6230AB97DA5}"/>
              </a:ext>
            </a:extLst>
          </p:cNvPr>
          <p:cNvPicPr>
            <a:picLocks noChangeAspect="1"/>
          </p:cNvPicPr>
          <p:nvPr/>
        </p:nvPicPr>
        <p:blipFill>
          <a:blip r:embed="rId2">
            <a:extLst>
              <a:ext uri="{28A0092B-C50C-407E-A947-70E740481C1C}">
                <a14:useLocalDpi xmlns:a14="http://schemas.microsoft.com/office/drawing/2010/main" val="0"/>
              </a:ext>
            </a:extLst>
          </a:blip>
          <a:srcRect t="20009" b="37803"/>
          <a:stretch>
            <a:fillRect/>
          </a:stretch>
        </p:blipFill>
        <p:spPr>
          <a:xfrm>
            <a:off x="0" y="0"/>
            <a:ext cx="24384000" cy="13716000"/>
          </a:xfrm>
          <a:prstGeom prst="rect">
            <a:avLst/>
          </a:prstGeom>
        </p:spPr>
      </p:pic>
      <p:sp>
        <p:nvSpPr>
          <p:cNvPr id="11" name="Rectangle 10">
            <a:extLst>
              <a:ext uri="{FF2B5EF4-FFF2-40B4-BE49-F238E27FC236}">
                <a16:creationId xmlns:a16="http://schemas.microsoft.com/office/drawing/2014/main" id="{BA525DB8-9B38-6F2D-2080-06BDCDBE2EFE}"/>
              </a:ext>
            </a:extLst>
          </p:cNvPr>
          <p:cNvSpPr/>
          <p:nvPr/>
        </p:nvSpPr>
        <p:spPr>
          <a:xfrm>
            <a:off x="0" y="0"/>
            <a:ext cx="24384000" cy="13716000"/>
          </a:xfrm>
          <a:prstGeom prst="rect">
            <a:avLst/>
          </a:prstGeom>
          <a:solidFill>
            <a:srgbClr val="0076BD">
              <a:alpha val="8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Slide Number">
            <a:extLst>
              <a:ext uri="{FF2B5EF4-FFF2-40B4-BE49-F238E27FC236}">
                <a16:creationId xmlns:a16="http://schemas.microsoft.com/office/drawing/2014/main" id="{23BCF519-BF9A-2EA7-AE8B-B806D64DC749}"/>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14</a:t>
            </a:fld>
            <a:endParaRPr/>
          </a:p>
        </p:txBody>
      </p:sp>
      <p:sp>
        <p:nvSpPr>
          <p:cNvPr id="132" name="Section…">
            <a:extLst>
              <a:ext uri="{FF2B5EF4-FFF2-40B4-BE49-F238E27FC236}">
                <a16:creationId xmlns:a16="http://schemas.microsoft.com/office/drawing/2014/main" id="{552C3C7B-CA7F-10AC-CC83-6797A2972735}"/>
              </a:ext>
            </a:extLst>
          </p:cNvPr>
          <p:cNvSpPr txBox="1">
            <a:spLocks noGrp="1"/>
          </p:cNvSpPr>
          <p:nvPr>
            <p:ph type="title"/>
          </p:nvPr>
        </p:nvSpPr>
        <p:spPr>
          <a:xfrm>
            <a:off x="2532888" y="4395533"/>
            <a:ext cx="20015664" cy="4924934"/>
          </a:xfrm>
          <a:prstGeom prst="rect">
            <a:avLst/>
          </a:prstGeom>
        </p:spPr>
        <p:txBody>
          <a:bodyPr anchor="ctr"/>
          <a:lstStyle/>
          <a:p>
            <a:pPr>
              <a:lnSpc>
                <a:spcPct val="80000"/>
              </a:lnSpc>
            </a:pPr>
            <a:r>
              <a:rPr lang="en-US" dirty="0"/>
              <a:t>Tellurium:</a:t>
            </a:r>
            <a:br>
              <a:rPr lang="en-US" dirty="0"/>
            </a:br>
            <a:r>
              <a:rPr lang="en-US" dirty="0"/>
              <a:t>The Performer</a:t>
            </a:r>
            <a:endParaRPr dirty="0"/>
          </a:p>
        </p:txBody>
      </p:sp>
      <p:pic>
        <p:nvPicPr>
          <p:cNvPr id="5" name="Picture 4">
            <a:extLst>
              <a:ext uri="{FF2B5EF4-FFF2-40B4-BE49-F238E27FC236}">
                <a16:creationId xmlns:a16="http://schemas.microsoft.com/office/drawing/2014/main" id="{72165DEE-8CD9-A345-521D-8972E1814C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2364" y="916190"/>
            <a:ext cx="2187192" cy="1109919"/>
          </a:xfrm>
          <a:prstGeom prst="rect">
            <a:avLst/>
          </a:prstGeom>
        </p:spPr>
      </p:pic>
    </p:spTree>
    <p:extLst>
      <p:ext uri="{BB962C8B-B14F-4D97-AF65-F5344CB8AC3E}">
        <p14:creationId xmlns:p14="http://schemas.microsoft.com/office/powerpoint/2010/main" val="361750548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a:extLst>
              <a:ext uri="{FF2B5EF4-FFF2-40B4-BE49-F238E27FC236}">
                <a16:creationId xmlns:a16="http://schemas.microsoft.com/office/drawing/2014/main" id="{B1D6DA18-BF2B-78E1-63ED-4D7613030EDE}"/>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15</a:t>
            </a:fld>
            <a:endParaRPr dirty="0"/>
          </a:p>
        </p:txBody>
      </p:sp>
      <p:sp>
        <p:nvSpPr>
          <p:cNvPr id="3" name="Title 2">
            <a:extLst>
              <a:ext uri="{FF2B5EF4-FFF2-40B4-BE49-F238E27FC236}">
                <a16:creationId xmlns:a16="http://schemas.microsoft.com/office/drawing/2014/main" id="{286F5734-8769-2093-46E7-10EB737C11C3}"/>
              </a:ext>
            </a:extLst>
          </p:cNvPr>
          <p:cNvSpPr>
            <a:spLocks noGrp="1"/>
          </p:cNvSpPr>
          <p:nvPr>
            <p:ph type="title" idx="4294967295"/>
          </p:nvPr>
        </p:nvSpPr>
        <p:spPr>
          <a:xfrm>
            <a:off x="2768146" y="1716088"/>
            <a:ext cx="10344604" cy="1376362"/>
          </a:xfrm>
        </p:spPr>
        <p:txBody>
          <a:bodyPr/>
          <a:lstStyle/>
          <a:p>
            <a:r>
              <a:rPr lang="en-US" dirty="0"/>
              <a:t>Telluric Acid (</a:t>
            </a:r>
            <a:r>
              <a:rPr lang="en-US" dirty="0" err="1"/>
              <a:t>TeA</a:t>
            </a:r>
            <a:r>
              <a:rPr lang="en-US" dirty="0"/>
              <a:t>)</a:t>
            </a:r>
          </a:p>
        </p:txBody>
      </p:sp>
      <p:sp>
        <p:nvSpPr>
          <p:cNvPr id="20"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94E3EBD7-7FFB-4CFB-CE51-91725B44C6F6}"/>
              </a:ext>
            </a:extLst>
          </p:cNvPr>
          <p:cNvSpPr txBox="1">
            <a:spLocks noGrp="1"/>
          </p:cNvSpPr>
          <p:nvPr>
            <p:ph type="body" idx="4294967295"/>
          </p:nvPr>
        </p:nvSpPr>
        <p:spPr>
          <a:xfrm>
            <a:off x="10192872" y="10847388"/>
            <a:ext cx="11713398" cy="1417637"/>
          </a:xfrm>
          <a:prstGeom prst="rect">
            <a:avLst/>
          </a:prstGeom>
        </p:spPr>
        <p:txBody>
          <a:bodyPr>
            <a:normAutofit/>
          </a:bodyPr>
          <a:lstStyle/>
          <a:p>
            <a:pPr marL="0" indent="0" algn="ctr">
              <a:buNone/>
            </a:pPr>
            <a:r>
              <a:rPr lang="en-US" sz="6000" dirty="0"/>
              <a:t>8 </a:t>
            </a:r>
            <a:r>
              <a:rPr lang="en-US" sz="6000" dirty="0" err="1"/>
              <a:t>tonnes</a:t>
            </a:r>
            <a:r>
              <a:rPr lang="en-US" sz="6000" dirty="0"/>
              <a:t> of </a:t>
            </a:r>
            <a:r>
              <a:rPr lang="en-US" sz="6000" dirty="0" err="1"/>
              <a:t>TeA</a:t>
            </a:r>
            <a:r>
              <a:rPr lang="en-US" sz="6000" dirty="0"/>
              <a:t> stored underground!</a:t>
            </a:r>
          </a:p>
        </p:txBody>
      </p:sp>
      <p:sp>
        <p:nvSpPr>
          <p:cNvPr id="6" name="Rectangle 5">
            <a:extLst>
              <a:ext uri="{FF2B5EF4-FFF2-40B4-BE49-F238E27FC236}">
                <a16:creationId xmlns:a16="http://schemas.microsoft.com/office/drawing/2014/main" id="{03FEAB18-6190-4190-3E65-5B59A2009E06}"/>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Rectangle 7">
            <a:extLst>
              <a:ext uri="{FF2B5EF4-FFF2-40B4-BE49-F238E27FC236}">
                <a16:creationId xmlns:a16="http://schemas.microsoft.com/office/drawing/2014/main" id="{41FF8ABA-E2C7-85A5-A754-B6658954F646}"/>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0" name="Picture 9">
            <a:extLst>
              <a:ext uri="{FF2B5EF4-FFF2-40B4-BE49-F238E27FC236}">
                <a16:creationId xmlns:a16="http://schemas.microsoft.com/office/drawing/2014/main" id="{160077AA-0CB8-4D1E-11B2-B7C787BE4C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2871" y="6147948"/>
            <a:ext cx="5940184" cy="4455138"/>
          </a:xfrm>
          <a:prstGeom prst="rect">
            <a:avLst/>
          </a:prstGeom>
        </p:spPr>
      </p:pic>
      <p:pic>
        <p:nvPicPr>
          <p:cNvPr id="12" name="Picture 11">
            <a:extLst>
              <a:ext uri="{FF2B5EF4-FFF2-40B4-BE49-F238E27FC236}">
                <a16:creationId xmlns:a16="http://schemas.microsoft.com/office/drawing/2014/main" id="{C21CCE41-8328-F80C-C1D4-666772B9C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31091" y="3303762"/>
            <a:ext cx="5475178" cy="7300237"/>
          </a:xfrm>
          <a:prstGeom prst="rect">
            <a:avLst/>
          </a:prstGeom>
        </p:spPr>
      </p:pic>
      <p:pic>
        <p:nvPicPr>
          <p:cNvPr id="14" name="Picture 13">
            <a:extLst>
              <a:ext uri="{FF2B5EF4-FFF2-40B4-BE49-F238E27FC236}">
                <a16:creationId xmlns:a16="http://schemas.microsoft.com/office/drawing/2014/main" id="{BABAC5A8-CE05-512D-62CB-2E08A8D2E8D4}"/>
              </a:ext>
            </a:extLst>
          </p:cNvPr>
          <p:cNvPicPr>
            <a:picLocks noChangeAspect="1"/>
          </p:cNvPicPr>
          <p:nvPr/>
        </p:nvPicPr>
        <p:blipFill>
          <a:blip r:embed="rId5">
            <a:extLst>
              <a:ext uri="{28A0092B-C50C-407E-A947-70E740481C1C}">
                <a14:useLocalDpi xmlns:a14="http://schemas.microsoft.com/office/drawing/2010/main" val="0"/>
              </a:ext>
            </a:extLst>
          </a:blip>
          <a:srcRect l="18890" t="28262" r="55184" b="63521"/>
          <a:stretch>
            <a:fillRect/>
          </a:stretch>
        </p:blipFill>
        <p:spPr>
          <a:xfrm>
            <a:off x="10133877" y="3303762"/>
            <a:ext cx="5940184" cy="2510273"/>
          </a:xfrm>
          <a:prstGeom prst="rect">
            <a:avLst/>
          </a:prstGeom>
        </p:spPr>
      </p:pic>
      <p:pic>
        <p:nvPicPr>
          <p:cNvPr id="22" name="Graphic 21" descr="Telluric acid - Wikipedia">
            <a:extLst>
              <a:ext uri="{FF2B5EF4-FFF2-40B4-BE49-F238E27FC236}">
                <a16:creationId xmlns:a16="http://schemas.microsoft.com/office/drawing/2014/main" id="{F21D0643-9EC2-2F15-EBD1-681B08A986B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77731" y="5293914"/>
            <a:ext cx="6079334" cy="4618333"/>
          </a:xfrm>
          <a:prstGeom prst="rect">
            <a:avLst/>
          </a:prstGeom>
        </p:spPr>
      </p:pic>
    </p:spTree>
    <p:extLst>
      <p:ext uri="{BB962C8B-B14F-4D97-AF65-F5344CB8AC3E}">
        <p14:creationId xmlns:p14="http://schemas.microsoft.com/office/powerpoint/2010/main" val="228046428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FD0E0-3126-00FE-7EE2-0719AC815EE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1E707F-A769-7852-5A02-F8B88AF6ED4D}"/>
              </a:ext>
            </a:extLst>
          </p:cNvPr>
          <p:cNvPicPr>
            <a:picLocks noChangeAspect="1"/>
          </p:cNvPicPr>
          <p:nvPr/>
        </p:nvPicPr>
        <p:blipFill>
          <a:blip r:embed="rId2">
            <a:extLst>
              <a:ext uri="{28A0092B-C50C-407E-A947-70E740481C1C}">
                <a14:useLocalDpi xmlns:a14="http://schemas.microsoft.com/office/drawing/2010/main" val="0"/>
              </a:ext>
            </a:extLst>
          </a:blip>
          <a:srcRect l="23191" t="31871" r="19708" b="35318"/>
          <a:stretch>
            <a:fillRect/>
          </a:stretch>
        </p:blipFill>
        <p:spPr>
          <a:xfrm>
            <a:off x="5218179" y="3672337"/>
            <a:ext cx="19165822" cy="7692751"/>
          </a:xfrm>
          <a:prstGeom prst="rect">
            <a:avLst/>
          </a:prstGeom>
        </p:spPr>
      </p:pic>
      <p:sp>
        <p:nvSpPr>
          <p:cNvPr id="17" name="Slide Number">
            <a:extLst>
              <a:ext uri="{FF2B5EF4-FFF2-40B4-BE49-F238E27FC236}">
                <a16:creationId xmlns:a16="http://schemas.microsoft.com/office/drawing/2014/main" id="{7ACE5115-F41E-7D04-DF29-E8530A9F191E}"/>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16</a:t>
            </a:fld>
            <a:endParaRPr dirty="0"/>
          </a:p>
        </p:txBody>
      </p:sp>
      <p:sp>
        <p:nvSpPr>
          <p:cNvPr id="3" name="Title 2">
            <a:extLst>
              <a:ext uri="{FF2B5EF4-FFF2-40B4-BE49-F238E27FC236}">
                <a16:creationId xmlns:a16="http://schemas.microsoft.com/office/drawing/2014/main" id="{44C1E8B9-CD64-14E6-F382-03C5F2D1FEB5}"/>
              </a:ext>
            </a:extLst>
          </p:cNvPr>
          <p:cNvSpPr>
            <a:spLocks noGrp="1"/>
          </p:cNvSpPr>
          <p:nvPr>
            <p:ph type="title" idx="4294967295"/>
          </p:nvPr>
        </p:nvSpPr>
        <p:spPr>
          <a:xfrm>
            <a:off x="2768146" y="1716088"/>
            <a:ext cx="10344604" cy="1376362"/>
          </a:xfrm>
        </p:spPr>
        <p:txBody>
          <a:bodyPr/>
          <a:lstStyle/>
          <a:p>
            <a:r>
              <a:rPr lang="en-US" dirty="0" err="1"/>
              <a:t>TeA</a:t>
            </a:r>
            <a:r>
              <a:rPr lang="en-US" dirty="0"/>
              <a:t> Plant</a:t>
            </a:r>
          </a:p>
        </p:txBody>
      </p:sp>
      <p:sp>
        <p:nvSpPr>
          <p:cNvPr id="11"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E88CEC6B-73E4-A46C-CB9B-4141A22676A1}"/>
              </a:ext>
            </a:extLst>
          </p:cNvPr>
          <p:cNvSpPr txBox="1">
            <a:spLocks noGrp="1"/>
          </p:cNvSpPr>
          <p:nvPr>
            <p:ph type="body" idx="4294967295"/>
          </p:nvPr>
        </p:nvSpPr>
        <p:spPr>
          <a:xfrm>
            <a:off x="1243715" y="8385175"/>
            <a:ext cx="3974464" cy="2852738"/>
          </a:xfrm>
          <a:prstGeom prst="rect">
            <a:avLst/>
          </a:prstGeom>
        </p:spPr>
        <p:txBody>
          <a:bodyPr/>
          <a:lstStyle/>
          <a:p>
            <a:pPr marL="0" indent="0" algn="ctr">
              <a:buNone/>
            </a:pPr>
            <a:r>
              <a:rPr lang="en-US" sz="5000" dirty="0" err="1"/>
              <a:t>TeA</a:t>
            </a:r>
            <a:r>
              <a:rPr lang="en-US" sz="5000" dirty="0"/>
              <a:t> + UPW </a:t>
            </a:r>
            <a:r>
              <a:rPr lang="en-US" sz="5000" dirty="0">
                <a:sym typeface="Wingdings" panose="05000000000000000000" pitchFamily="2" charset="2"/>
              </a:rPr>
              <a:t></a:t>
            </a:r>
            <a:endParaRPr lang="en-US" sz="5000" dirty="0"/>
          </a:p>
          <a:p>
            <a:pPr algn="ctr"/>
            <a:endParaRPr sz="5000" dirty="0"/>
          </a:p>
        </p:txBody>
      </p:sp>
      <p:sp>
        <p:nvSpPr>
          <p:cNvPr id="6" name="Rectangle 5">
            <a:extLst>
              <a:ext uri="{FF2B5EF4-FFF2-40B4-BE49-F238E27FC236}">
                <a16:creationId xmlns:a16="http://schemas.microsoft.com/office/drawing/2014/main" id="{EE13AAF5-0708-B87C-C425-3129047C8A2F}"/>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E04010EF-A61D-8DA6-2AB6-58A2076AACF3}"/>
              </a:ext>
            </a:extLst>
          </p:cNvPr>
          <p:cNvSpPr txBox="1">
            <a:spLocks/>
          </p:cNvSpPr>
          <p:nvPr/>
        </p:nvSpPr>
        <p:spPr>
          <a:xfrm>
            <a:off x="10176390" y="1683970"/>
            <a:ext cx="4900737" cy="1929373"/>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Nitric Acid Recrystallization</a:t>
            </a:r>
          </a:p>
        </p:txBody>
      </p:sp>
      <p:sp>
        <p:nvSpPr>
          <p:cNvPr id="16"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95557F94-16F1-0A63-16EC-0118532B71D5}"/>
              </a:ext>
            </a:extLst>
          </p:cNvPr>
          <p:cNvSpPr txBox="1">
            <a:spLocks/>
          </p:cNvSpPr>
          <p:nvPr/>
        </p:nvSpPr>
        <p:spPr>
          <a:xfrm>
            <a:off x="16069606" y="1683970"/>
            <a:ext cx="4900737" cy="1929373"/>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Thermal Recrystallization</a:t>
            </a:r>
          </a:p>
        </p:txBody>
      </p:sp>
      <p:sp>
        <p:nvSpPr>
          <p:cNvPr id="1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899B5EFC-509B-2A40-5560-D7863912DBE3}"/>
              </a:ext>
            </a:extLst>
          </p:cNvPr>
          <p:cNvSpPr txBox="1">
            <a:spLocks/>
          </p:cNvSpPr>
          <p:nvPr/>
        </p:nvSpPr>
        <p:spPr>
          <a:xfrm>
            <a:off x="10778196" y="11124745"/>
            <a:ext cx="3974464" cy="1006044"/>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Filter</a:t>
            </a:r>
          </a:p>
        </p:txBody>
      </p:sp>
      <p:sp>
        <p:nvSpPr>
          <p:cNvPr id="23"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F9EC2C30-C1DB-1256-3FCC-EA38039E9001}"/>
              </a:ext>
            </a:extLst>
          </p:cNvPr>
          <p:cNvSpPr txBox="1">
            <a:spLocks/>
          </p:cNvSpPr>
          <p:nvPr/>
        </p:nvSpPr>
        <p:spPr>
          <a:xfrm>
            <a:off x="16506023" y="11124745"/>
            <a:ext cx="3974464"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Filter</a:t>
            </a:r>
          </a:p>
        </p:txBody>
      </p:sp>
    </p:spTree>
    <p:extLst>
      <p:ext uri="{BB962C8B-B14F-4D97-AF65-F5344CB8AC3E}">
        <p14:creationId xmlns:p14="http://schemas.microsoft.com/office/powerpoint/2010/main" val="237527674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651515ED-9BE1-D0F3-8945-E9A13893D5E7}"/>
              </a:ext>
            </a:extLst>
          </p:cNvPr>
          <p:cNvPicPr>
            <a:picLocks noChangeAspect="1"/>
          </p:cNvPicPr>
          <p:nvPr/>
        </p:nvPicPr>
        <p:blipFill>
          <a:blip r:embed="rId2">
            <a:extLst>
              <a:ext uri="{28A0092B-C50C-407E-A947-70E740481C1C}">
                <a14:useLocalDpi xmlns:a14="http://schemas.microsoft.com/office/drawing/2010/main" val="0"/>
              </a:ext>
            </a:extLst>
          </a:blip>
          <a:srcRect r="72958"/>
          <a:stretch>
            <a:fillRect/>
          </a:stretch>
        </p:blipFill>
        <p:spPr>
          <a:xfrm>
            <a:off x="6442757" y="-10475382"/>
            <a:ext cx="9076710" cy="23445048"/>
          </a:xfrm>
          <a:prstGeom prst="rect">
            <a:avLst/>
          </a:prstGeom>
        </p:spPr>
      </p:pic>
      <p:pic>
        <p:nvPicPr>
          <p:cNvPr id="26" name="Picture 25" descr="SNO+ – Nuclear Science Division">
            <a:extLst>
              <a:ext uri="{FF2B5EF4-FFF2-40B4-BE49-F238E27FC236}">
                <a16:creationId xmlns:a16="http://schemas.microsoft.com/office/drawing/2014/main" id="{0BF1A3D5-98F4-1E1A-6414-D35E5E6B79E0}"/>
              </a:ext>
            </a:extLst>
          </p:cNvPr>
          <p:cNvPicPr>
            <a:picLocks noChangeAspect="1"/>
          </p:cNvPicPr>
          <p:nvPr/>
        </p:nvPicPr>
        <p:blipFill>
          <a:blip r:embed="rId3"/>
          <a:stretch>
            <a:fillRect/>
          </a:stretch>
        </p:blipFill>
        <p:spPr>
          <a:xfrm>
            <a:off x="8084421" y="673556"/>
            <a:ext cx="8215157" cy="12368887"/>
          </a:xfrm>
          <a:prstGeom prst="rect">
            <a:avLst/>
          </a:prstGeom>
        </p:spPr>
      </p:pic>
      <p:pic>
        <p:nvPicPr>
          <p:cNvPr id="30" name="Picture 29">
            <a:extLst>
              <a:ext uri="{FF2B5EF4-FFF2-40B4-BE49-F238E27FC236}">
                <a16:creationId xmlns:a16="http://schemas.microsoft.com/office/drawing/2014/main" id="{A3CE243A-22DD-77C7-11B9-4040DC1F2E79}"/>
              </a:ext>
            </a:extLst>
          </p:cNvPr>
          <p:cNvPicPr>
            <a:picLocks noChangeAspect="1"/>
          </p:cNvPicPr>
          <p:nvPr/>
        </p:nvPicPr>
        <p:blipFill>
          <a:blip r:embed="rId2">
            <a:extLst>
              <a:ext uri="{28A0092B-C50C-407E-A947-70E740481C1C}">
                <a14:useLocalDpi xmlns:a14="http://schemas.microsoft.com/office/drawing/2010/main" val="0"/>
              </a:ext>
            </a:extLst>
          </a:blip>
          <a:srcRect l="28872" r="52787"/>
          <a:stretch>
            <a:fillRect/>
          </a:stretch>
        </p:blipFill>
        <p:spPr>
          <a:xfrm rot="16200000">
            <a:off x="3432340" y="-7526772"/>
            <a:ext cx="6156304" cy="23445048"/>
          </a:xfrm>
          <a:prstGeom prst="rect">
            <a:avLst/>
          </a:prstGeom>
        </p:spPr>
      </p:pic>
      <p:sp>
        <p:nvSpPr>
          <p:cNvPr id="33" name="Slide Number">
            <a:extLst>
              <a:ext uri="{FF2B5EF4-FFF2-40B4-BE49-F238E27FC236}">
                <a16:creationId xmlns:a16="http://schemas.microsoft.com/office/drawing/2014/main" id="{818477C1-C11A-B3DD-0912-CE79E7003403}"/>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17</a:t>
            </a:fld>
            <a:endParaRPr dirty="0"/>
          </a:p>
        </p:txBody>
      </p:sp>
      <p:pic>
        <p:nvPicPr>
          <p:cNvPr id="35" name="Picture 34">
            <a:extLst>
              <a:ext uri="{FF2B5EF4-FFF2-40B4-BE49-F238E27FC236}">
                <a16:creationId xmlns:a16="http://schemas.microsoft.com/office/drawing/2014/main" id="{12E60C40-8744-5FF7-2017-E3A540A4EC96}"/>
              </a:ext>
            </a:extLst>
          </p:cNvPr>
          <p:cNvPicPr>
            <a:picLocks noChangeAspect="1"/>
          </p:cNvPicPr>
          <p:nvPr/>
        </p:nvPicPr>
        <p:blipFill>
          <a:blip r:embed="rId2">
            <a:extLst>
              <a:ext uri="{28A0092B-C50C-407E-A947-70E740481C1C}">
                <a14:useLocalDpi xmlns:a14="http://schemas.microsoft.com/office/drawing/2010/main" val="0"/>
              </a:ext>
            </a:extLst>
          </a:blip>
          <a:srcRect r="72958"/>
          <a:stretch>
            <a:fillRect/>
          </a:stretch>
        </p:blipFill>
        <p:spPr>
          <a:xfrm>
            <a:off x="-2625212" y="-4389626"/>
            <a:ext cx="9076710" cy="23445048"/>
          </a:xfrm>
          <a:prstGeom prst="rect">
            <a:avLst/>
          </a:prstGeom>
        </p:spPr>
      </p:pic>
    </p:spTree>
    <p:extLst>
      <p:ext uri="{BB962C8B-B14F-4D97-AF65-F5344CB8AC3E}">
        <p14:creationId xmlns:p14="http://schemas.microsoft.com/office/powerpoint/2010/main" val="2494510209"/>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C8590-444D-8D30-5B41-6BB242B5018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6E574F5-8FC4-6579-8ECA-222319877065}"/>
              </a:ext>
            </a:extLst>
          </p:cNvPr>
          <p:cNvPicPr>
            <a:picLocks noChangeAspect="1"/>
          </p:cNvPicPr>
          <p:nvPr/>
        </p:nvPicPr>
        <p:blipFill>
          <a:blip r:embed="rId2">
            <a:extLst>
              <a:ext uri="{28A0092B-C50C-407E-A947-70E740481C1C}">
                <a14:useLocalDpi xmlns:a14="http://schemas.microsoft.com/office/drawing/2010/main" val="0"/>
              </a:ext>
            </a:extLst>
          </a:blip>
          <a:srcRect r="72958"/>
          <a:stretch>
            <a:fillRect/>
          </a:stretch>
        </p:blipFill>
        <p:spPr>
          <a:xfrm>
            <a:off x="6442757" y="-10475382"/>
            <a:ext cx="9076710" cy="23445048"/>
          </a:xfrm>
          <a:prstGeom prst="rect">
            <a:avLst/>
          </a:prstGeom>
        </p:spPr>
      </p:pic>
      <p:pic>
        <p:nvPicPr>
          <p:cNvPr id="9" name="Picture 8">
            <a:extLst>
              <a:ext uri="{FF2B5EF4-FFF2-40B4-BE49-F238E27FC236}">
                <a16:creationId xmlns:a16="http://schemas.microsoft.com/office/drawing/2014/main" id="{66D57B1F-E1DD-086D-999B-110882753B22}"/>
              </a:ext>
            </a:extLst>
          </p:cNvPr>
          <p:cNvPicPr>
            <a:picLocks noChangeAspect="1"/>
          </p:cNvPicPr>
          <p:nvPr/>
        </p:nvPicPr>
        <p:blipFill>
          <a:blip r:embed="rId2">
            <a:extLst>
              <a:ext uri="{28A0092B-C50C-407E-A947-70E740481C1C}">
                <a14:useLocalDpi xmlns:a14="http://schemas.microsoft.com/office/drawing/2010/main" val="0"/>
              </a:ext>
            </a:extLst>
          </a:blip>
          <a:srcRect r="72958"/>
          <a:stretch>
            <a:fillRect/>
          </a:stretch>
        </p:blipFill>
        <p:spPr>
          <a:xfrm>
            <a:off x="-2625212" y="-4389626"/>
            <a:ext cx="9076710" cy="23445048"/>
          </a:xfrm>
          <a:prstGeom prst="rect">
            <a:avLst/>
          </a:prstGeom>
        </p:spPr>
      </p:pic>
      <p:pic>
        <p:nvPicPr>
          <p:cNvPr id="12" name="Picture 11">
            <a:extLst>
              <a:ext uri="{FF2B5EF4-FFF2-40B4-BE49-F238E27FC236}">
                <a16:creationId xmlns:a16="http://schemas.microsoft.com/office/drawing/2014/main" id="{469A97C1-9509-396E-C4A3-3285C9EFA947}"/>
              </a:ext>
            </a:extLst>
          </p:cNvPr>
          <p:cNvPicPr>
            <a:picLocks noChangeAspect="1"/>
          </p:cNvPicPr>
          <p:nvPr/>
        </p:nvPicPr>
        <p:blipFill>
          <a:blip r:embed="rId2">
            <a:extLst>
              <a:ext uri="{28A0092B-C50C-407E-A947-70E740481C1C}">
                <a14:useLocalDpi xmlns:a14="http://schemas.microsoft.com/office/drawing/2010/main" val="0"/>
              </a:ext>
            </a:extLst>
          </a:blip>
          <a:srcRect l="28872" r="52787"/>
          <a:stretch>
            <a:fillRect/>
          </a:stretch>
        </p:blipFill>
        <p:spPr>
          <a:xfrm rot="16200000">
            <a:off x="3432340" y="-7526772"/>
            <a:ext cx="6156304" cy="23445048"/>
          </a:xfrm>
          <a:prstGeom prst="rect">
            <a:avLst/>
          </a:prstGeom>
        </p:spPr>
      </p:pic>
      <p:pic>
        <p:nvPicPr>
          <p:cNvPr id="26" name="Picture 25" descr="SNO+ – Nuclear Science Division">
            <a:extLst>
              <a:ext uri="{FF2B5EF4-FFF2-40B4-BE49-F238E27FC236}">
                <a16:creationId xmlns:a16="http://schemas.microsoft.com/office/drawing/2014/main" id="{8FE6B60B-64AE-2041-887D-37363D149E1A}"/>
              </a:ext>
            </a:extLst>
          </p:cNvPr>
          <p:cNvPicPr>
            <a:picLocks noChangeAspect="1"/>
          </p:cNvPicPr>
          <p:nvPr/>
        </p:nvPicPr>
        <p:blipFill>
          <a:blip r:embed="rId3"/>
          <a:stretch>
            <a:fillRect/>
          </a:stretch>
        </p:blipFill>
        <p:spPr>
          <a:xfrm>
            <a:off x="8084421" y="673556"/>
            <a:ext cx="8215157" cy="12368887"/>
          </a:xfrm>
          <a:prstGeom prst="rect">
            <a:avLst/>
          </a:prstGeom>
        </p:spPr>
      </p:pic>
      <p:pic>
        <p:nvPicPr>
          <p:cNvPr id="14" name="Picture 13">
            <a:extLst>
              <a:ext uri="{FF2B5EF4-FFF2-40B4-BE49-F238E27FC236}">
                <a16:creationId xmlns:a16="http://schemas.microsoft.com/office/drawing/2014/main" id="{9026EA84-3A0B-51BB-8832-D4602E94E6E8}"/>
              </a:ext>
            </a:extLst>
          </p:cNvPr>
          <p:cNvPicPr>
            <a:picLocks noChangeAspect="1"/>
          </p:cNvPicPr>
          <p:nvPr/>
        </p:nvPicPr>
        <p:blipFill>
          <a:blip r:embed="rId4"/>
          <a:stretch>
            <a:fillRect/>
          </a:stretch>
        </p:blipFill>
        <p:spPr>
          <a:xfrm>
            <a:off x="9658349" y="7894461"/>
            <a:ext cx="5067300" cy="5067300"/>
          </a:xfrm>
          <a:prstGeom prst="rect">
            <a:avLst/>
          </a:prstGeom>
        </p:spPr>
      </p:pic>
      <p:sp>
        <p:nvSpPr>
          <p:cNvPr id="15" name="Slide Number">
            <a:extLst>
              <a:ext uri="{FF2B5EF4-FFF2-40B4-BE49-F238E27FC236}">
                <a16:creationId xmlns:a16="http://schemas.microsoft.com/office/drawing/2014/main" id="{A02B8AB0-C6F8-9462-9478-47E551AF39D1}"/>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18</a:t>
            </a:fld>
            <a:endParaRPr dirty="0"/>
          </a:p>
        </p:txBody>
      </p:sp>
      <p:pic>
        <p:nvPicPr>
          <p:cNvPr id="3" name="Picture 2">
            <a:extLst>
              <a:ext uri="{FF2B5EF4-FFF2-40B4-BE49-F238E27FC236}">
                <a16:creationId xmlns:a16="http://schemas.microsoft.com/office/drawing/2014/main" id="{4110A6B0-5EC1-E64B-5B27-FB55E1B5EB0F}"/>
              </a:ext>
            </a:extLst>
          </p:cNvPr>
          <p:cNvPicPr>
            <a:picLocks noChangeAspect="1"/>
          </p:cNvPicPr>
          <p:nvPr/>
        </p:nvPicPr>
        <p:blipFill>
          <a:blip r:embed="rId5"/>
          <a:stretch/>
        </p:blipFill>
        <p:spPr>
          <a:xfrm>
            <a:off x="9361569" y="7717948"/>
            <a:ext cx="5364080" cy="3764736"/>
          </a:xfrm>
          <a:prstGeom prst="rect">
            <a:avLst/>
          </a:prstGeom>
        </p:spPr>
      </p:pic>
    </p:spTree>
    <p:extLst>
      <p:ext uri="{BB962C8B-B14F-4D97-AF65-F5344CB8AC3E}">
        <p14:creationId xmlns:p14="http://schemas.microsoft.com/office/powerpoint/2010/main" val="41280699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16682-4B28-5227-E6C6-C1D6ED03A88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F807218-64FA-FD9A-EC9B-938978E40F2B}"/>
              </a:ext>
            </a:extLst>
          </p:cNvPr>
          <p:cNvPicPr>
            <a:picLocks noChangeAspect="1"/>
          </p:cNvPicPr>
          <p:nvPr/>
        </p:nvPicPr>
        <p:blipFill>
          <a:blip r:embed="rId2">
            <a:extLst>
              <a:ext uri="{28A0092B-C50C-407E-A947-70E740481C1C}">
                <a14:useLocalDpi xmlns:a14="http://schemas.microsoft.com/office/drawing/2010/main" val="0"/>
              </a:ext>
            </a:extLst>
          </a:blip>
          <a:srcRect r="72958"/>
          <a:stretch>
            <a:fillRect/>
          </a:stretch>
        </p:blipFill>
        <p:spPr>
          <a:xfrm>
            <a:off x="6442757" y="-10475382"/>
            <a:ext cx="9076710" cy="23445048"/>
          </a:xfrm>
          <a:prstGeom prst="rect">
            <a:avLst/>
          </a:prstGeom>
        </p:spPr>
      </p:pic>
      <p:pic>
        <p:nvPicPr>
          <p:cNvPr id="9" name="Picture 8">
            <a:extLst>
              <a:ext uri="{FF2B5EF4-FFF2-40B4-BE49-F238E27FC236}">
                <a16:creationId xmlns:a16="http://schemas.microsoft.com/office/drawing/2014/main" id="{A6EB892E-826D-BF2E-4EE8-8CDD50528402}"/>
              </a:ext>
            </a:extLst>
          </p:cNvPr>
          <p:cNvPicPr>
            <a:picLocks noChangeAspect="1"/>
          </p:cNvPicPr>
          <p:nvPr/>
        </p:nvPicPr>
        <p:blipFill>
          <a:blip r:embed="rId2">
            <a:extLst>
              <a:ext uri="{28A0092B-C50C-407E-A947-70E740481C1C}">
                <a14:useLocalDpi xmlns:a14="http://schemas.microsoft.com/office/drawing/2010/main" val="0"/>
              </a:ext>
            </a:extLst>
          </a:blip>
          <a:srcRect r="72958"/>
          <a:stretch>
            <a:fillRect/>
          </a:stretch>
        </p:blipFill>
        <p:spPr>
          <a:xfrm>
            <a:off x="-2625212" y="-4389626"/>
            <a:ext cx="9076710" cy="23445048"/>
          </a:xfrm>
          <a:prstGeom prst="rect">
            <a:avLst/>
          </a:prstGeom>
        </p:spPr>
      </p:pic>
      <p:pic>
        <p:nvPicPr>
          <p:cNvPr id="12" name="Picture 11">
            <a:extLst>
              <a:ext uri="{FF2B5EF4-FFF2-40B4-BE49-F238E27FC236}">
                <a16:creationId xmlns:a16="http://schemas.microsoft.com/office/drawing/2014/main" id="{53F8F54E-9285-9EB5-4A5A-FE7588D6E899}"/>
              </a:ext>
            </a:extLst>
          </p:cNvPr>
          <p:cNvPicPr>
            <a:picLocks noChangeAspect="1"/>
          </p:cNvPicPr>
          <p:nvPr/>
        </p:nvPicPr>
        <p:blipFill>
          <a:blip r:embed="rId2">
            <a:extLst>
              <a:ext uri="{28A0092B-C50C-407E-A947-70E740481C1C}">
                <a14:useLocalDpi xmlns:a14="http://schemas.microsoft.com/office/drawing/2010/main" val="0"/>
              </a:ext>
            </a:extLst>
          </a:blip>
          <a:srcRect l="28872" r="52787"/>
          <a:stretch>
            <a:fillRect/>
          </a:stretch>
        </p:blipFill>
        <p:spPr>
          <a:xfrm rot="16200000">
            <a:off x="3432340" y="-7526772"/>
            <a:ext cx="6156304" cy="23445048"/>
          </a:xfrm>
          <a:prstGeom prst="rect">
            <a:avLst/>
          </a:prstGeom>
        </p:spPr>
      </p:pic>
      <p:pic>
        <p:nvPicPr>
          <p:cNvPr id="26" name="Picture 25" descr="SNO+ – Nuclear Science Division">
            <a:extLst>
              <a:ext uri="{FF2B5EF4-FFF2-40B4-BE49-F238E27FC236}">
                <a16:creationId xmlns:a16="http://schemas.microsoft.com/office/drawing/2014/main" id="{A95F1F72-2938-342A-8B0F-106182E8247F}"/>
              </a:ext>
            </a:extLst>
          </p:cNvPr>
          <p:cNvPicPr>
            <a:picLocks noChangeAspect="1"/>
          </p:cNvPicPr>
          <p:nvPr/>
        </p:nvPicPr>
        <p:blipFill>
          <a:blip r:embed="rId3"/>
          <a:stretch>
            <a:fillRect/>
          </a:stretch>
        </p:blipFill>
        <p:spPr>
          <a:xfrm>
            <a:off x="8084421" y="673556"/>
            <a:ext cx="8215157" cy="12368887"/>
          </a:xfrm>
          <a:prstGeom prst="rect">
            <a:avLst/>
          </a:prstGeom>
        </p:spPr>
      </p:pic>
      <p:pic>
        <p:nvPicPr>
          <p:cNvPr id="14" name="Picture 13">
            <a:extLst>
              <a:ext uri="{FF2B5EF4-FFF2-40B4-BE49-F238E27FC236}">
                <a16:creationId xmlns:a16="http://schemas.microsoft.com/office/drawing/2014/main" id="{413ED1C8-53F3-B656-6D5C-14575B029541}"/>
              </a:ext>
            </a:extLst>
          </p:cNvPr>
          <p:cNvPicPr>
            <a:picLocks noChangeAspect="1"/>
          </p:cNvPicPr>
          <p:nvPr/>
        </p:nvPicPr>
        <p:blipFill>
          <a:blip r:embed="rId4"/>
          <a:stretch>
            <a:fillRect/>
          </a:stretch>
        </p:blipFill>
        <p:spPr>
          <a:xfrm>
            <a:off x="9658349" y="7894461"/>
            <a:ext cx="5067300" cy="5067300"/>
          </a:xfrm>
          <a:prstGeom prst="rect">
            <a:avLst/>
          </a:prstGeom>
        </p:spPr>
      </p:pic>
      <p:sp>
        <p:nvSpPr>
          <p:cNvPr id="15" name="Slide Number">
            <a:extLst>
              <a:ext uri="{FF2B5EF4-FFF2-40B4-BE49-F238E27FC236}">
                <a16:creationId xmlns:a16="http://schemas.microsoft.com/office/drawing/2014/main" id="{E975B034-D5B0-CDFB-BEF4-5F5409C5448E}"/>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19</a:t>
            </a:fld>
            <a:endParaRPr dirty="0"/>
          </a:p>
        </p:txBody>
      </p:sp>
      <p:pic>
        <p:nvPicPr>
          <p:cNvPr id="21" name="Graphic 20" descr="Telluric acid - Wikipedia">
            <a:extLst>
              <a:ext uri="{FF2B5EF4-FFF2-40B4-BE49-F238E27FC236}">
                <a16:creationId xmlns:a16="http://schemas.microsoft.com/office/drawing/2014/main" id="{01D7E0D7-0357-A2BC-35A8-7A5B456588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788152" y="3491586"/>
            <a:ext cx="4978848" cy="3782319"/>
          </a:xfrm>
          <a:prstGeom prst="rect">
            <a:avLst/>
          </a:prstGeom>
        </p:spPr>
      </p:pic>
      <p:pic>
        <p:nvPicPr>
          <p:cNvPr id="23" name="Picture 22">
            <a:extLst>
              <a:ext uri="{FF2B5EF4-FFF2-40B4-BE49-F238E27FC236}">
                <a16:creationId xmlns:a16="http://schemas.microsoft.com/office/drawing/2014/main" id="{9C42ED83-A25B-AEFF-7659-7CE1E41EC328}"/>
              </a:ext>
            </a:extLst>
          </p:cNvPr>
          <p:cNvPicPr>
            <a:picLocks noChangeAspect="1"/>
          </p:cNvPicPr>
          <p:nvPr/>
        </p:nvPicPr>
        <p:blipFill>
          <a:blip r:embed="rId6"/>
          <a:stretch>
            <a:fillRect/>
          </a:stretch>
        </p:blipFill>
        <p:spPr>
          <a:xfrm>
            <a:off x="17787234" y="8839199"/>
            <a:ext cx="5186494" cy="2196633"/>
          </a:xfrm>
          <a:prstGeom prst="rect">
            <a:avLst/>
          </a:prstGeom>
        </p:spPr>
      </p:pic>
      <p:pic>
        <p:nvPicPr>
          <p:cNvPr id="2" name="Picture 1">
            <a:extLst>
              <a:ext uri="{FF2B5EF4-FFF2-40B4-BE49-F238E27FC236}">
                <a16:creationId xmlns:a16="http://schemas.microsoft.com/office/drawing/2014/main" id="{AB91A898-5181-CB21-5C63-D709AA60FE24}"/>
              </a:ext>
            </a:extLst>
          </p:cNvPr>
          <p:cNvPicPr>
            <a:picLocks noChangeAspect="1"/>
          </p:cNvPicPr>
          <p:nvPr/>
        </p:nvPicPr>
        <p:blipFill>
          <a:blip r:embed="rId7"/>
          <a:stretch/>
        </p:blipFill>
        <p:spPr>
          <a:xfrm>
            <a:off x="9361569" y="7717948"/>
            <a:ext cx="5364080" cy="3764736"/>
          </a:xfrm>
          <a:prstGeom prst="rect">
            <a:avLst/>
          </a:prstGeom>
        </p:spPr>
      </p:pic>
    </p:spTree>
    <p:extLst>
      <p:ext uri="{BB962C8B-B14F-4D97-AF65-F5344CB8AC3E}">
        <p14:creationId xmlns:p14="http://schemas.microsoft.com/office/powerpoint/2010/main" val="11917431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xample  title here">
            <a:extLst>
              <a:ext uri="{FF2B5EF4-FFF2-40B4-BE49-F238E27FC236}">
                <a16:creationId xmlns:a16="http://schemas.microsoft.com/office/drawing/2014/main" id="{4E3C7EEF-BF95-2CEB-023D-47C392FB5AD6}"/>
              </a:ext>
            </a:extLst>
          </p:cNvPr>
          <p:cNvSpPr txBox="1">
            <a:spLocks/>
          </p:cNvSpPr>
          <p:nvPr/>
        </p:nvSpPr>
        <p:spPr>
          <a:xfrm>
            <a:off x="11587603" y="2649254"/>
            <a:ext cx="13112403" cy="2838566"/>
          </a:xfrm>
          <a:prstGeom prst="rect">
            <a:avLst/>
          </a:prstGeom>
        </p:spPr>
        <p:txBody>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solidFill>
                  <a:schemeClr val="bg1"/>
                </a:solidFill>
              </a:rPr>
              <a:t>What is SNO+?</a:t>
            </a:r>
          </a:p>
        </p:txBody>
      </p:sp>
      <p:sp>
        <p:nvSpPr>
          <p:cNvPr id="7"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CDC788CF-58DE-A9D5-C9C5-4F182FAD6433}"/>
              </a:ext>
            </a:extLst>
          </p:cNvPr>
          <p:cNvSpPr txBox="1">
            <a:spLocks/>
          </p:cNvSpPr>
          <p:nvPr/>
        </p:nvSpPr>
        <p:spPr>
          <a:xfrm>
            <a:off x="11587604" y="4778048"/>
            <a:ext cx="10416990" cy="3968805"/>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Autofit/>
          </a:bodyPr>
          <a:lstStyle>
            <a:lvl1pPr marL="0" marR="0" indent="0" algn="l" defTabSz="411479" rtl="0" latinLnBrk="0">
              <a:lnSpc>
                <a:spcPct val="120000"/>
              </a:lnSpc>
              <a:spcBef>
                <a:spcPts val="0"/>
              </a:spcBef>
              <a:spcAft>
                <a:spcPts val="0"/>
              </a:spcAft>
              <a:buClrTx/>
              <a:buSzTx/>
              <a:buFontTx/>
              <a:buNone/>
              <a:tabLst/>
              <a:defRPr sz="7168" b="0" i="1" u="none" strike="noStrike" cap="none" spc="0" baseline="0">
                <a:ln>
                  <a:noFill/>
                </a:ln>
                <a:solidFill>
                  <a:srgbClr val="FFFFFF"/>
                </a:solidFill>
                <a:uFillTx/>
                <a:latin typeface="+mn-lt"/>
                <a:ea typeface="+mn-ea"/>
                <a:cs typeface="+mn-cs"/>
                <a:sym typeface="Lota Grotesque Bold"/>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marL="685800" indent="-685800" hangingPunct="1">
              <a:buFont typeface="Arial" panose="020B0604020202020204" pitchFamily="34" charset="0"/>
              <a:buChar char="•"/>
            </a:pPr>
            <a:r>
              <a:rPr lang="en-US" sz="5000" dirty="0"/>
              <a:t>Neutrino experiment located 2km underground</a:t>
            </a:r>
          </a:p>
          <a:p>
            <a:pPr marL="685800" indent="-685800" hangingPunct="1">
              <a:buFont typeface="Arial" panose="020B0604020202020204" pitchFamily="34" charset="0"/>
              <a:buChar char="•"/>
            </a:pPr>
            <a:r>
              <a:rPr lang="en-US" sz="5000" dirty="0"/>
              <a:t>In a cleanroom to reduce background radiation</a:t>
            </a:r>
          </a:p>
          <a:p>
            <a:pPr marL="685800" indent="-685800" hangingPunct="1">
              <a:buFont typeface="Arial" panose="020B0604020202020204" pitchFamily="34" charset="0"/>
              <a:buChar char="•"/>
            </a:pPr>
            <a:r>
              <a:rPr lang="en-US" sz="5000" dirty="0"/>
              <a:t>Are neutrinos their own antiparticle?</a:t>
            </a:r>
          </a:p>
          <a:p>
            <a:pPr marL="685800" indent="-685800" hangingPunct="1">
              <a:buFont typeface="Arial" panose="020B0604020202020204" pitchFamily="34" charset="0"/>
              <a:buChar char="•"/>
            </a:pPr>
            <a:r>
              <a:rPr lang="en-US" sz="5000" dirty="0"/>
              <a:t>Search for </a:t>
            </a:r>
            <a:r>
              <a:rPr lang="en-US" sz="5000" dirty="0" err="1"/>
              <a:t>neutrinoless</a:t>
            </a:r>
            <a:r>
              <a:rPr lang="en-US" sz="5000" dirty="0"/>
              <a:t> double beta decay</a:t>
            </a:r>
          </a:p>
        </p:txBody>
      </p:sp>
      <p:sp>
        <p:nvSpPr>
          <p:cNvPr id="9" name="Rectangle 8">
            <a:extLst>
              <a:ext uri="{FF2B5EF4-FFF2-40B4-BE49-F238E27FC236}">
                <a16:creationId xmlns:a16="http://schemas.microsoft.com/office/drawing/2014/main" id="{5CB5CEF5-EEC7-AFEF-CB60-0A691FBD73CD}"/>
              </a:ext>
            </a:extLst>
          </p:cNvPr>
          <p:cNvSpPr/>
          <p:nvPr/>
        </p:nvSpPr>
        <p:spPr>
          <a:xfrm>
            <a:off x="11705590" y="4061728"/>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1" name="Picture 10" descr="About SNO+">
            <a:extLst>
              <a:ext uri="{FF2B5EF4-FFF2-40B4-BE49-F238E27FC236}">
                <a16:creationId xmlns:a16="http://schemas.microsoft.com/office/drawing/2014/main" id="{E67ACD8F-9EC6-0D41-C4A8-5640A4EBF373}"/>
              </a:ext>
            </a:extLst>
          </p:cNvPr>
          <p:cNvPicPr>
            <a:picLocks noChangeAspect="1"/>
          </p:cNvPicPr>
          <p:nvPr/>
        </p:nvPicPr>
        <p:blipFill>
          <a:blip r:embed="rId2"/>
          <a:stretch>
            <a:fillRect/>
          </a:stretch>
        </p:blipFill>
        <p:spPr>
          <a:xfrm>
            <a:off x="2379406" y="1299800"/>
            <a:ext cx="7473218" cy="10468321"/>
          </a:xfrm>
          <a:prstGeom prst="rect">
            <a:avLst/>
          </a:prstGeom>
        </p:spPr>
      </p:pic>
      <p:sp>
        <p:nvSpPr>
          <p:cNvPr id="12" name="Slide Number">
            <a:extLst>
              <a:ext uri="{FF2B5EF4-FFF2-40B4-BE49-F238E27FC236}">
                <a16:creationId xmlns:a16="http://schemas.microsoft.com/office/drawing/2014/main" id="{26E9DB6C-EF96-2DF3-B370-02492C15666F}"/>
              </a:ext>
            </a:extLst>
          </p:cNvPr>
          <p:cNvSpPr txBox="1">
            <a:spLocks noGrp="1"/>
          </p:cNvSpPr>
          <p:nvPr>
            <p:ph type="sldNum" sz="quarter" idx="2"/>
          </p:nvPr>
        </p:nvSpPr>
        <p:spPr>
          <a:xfrm>
            <a:off x="22485095" y="122417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a:t>
            </a:fld>
            <a:endParaRPr/>
          </a:p>
        </p:txBody>
      </p:sp>
    </p:spTree>
    <p:extLst>
      <p:ext uri="{BB962C8B-B14F-4D97-AF65-F5344CB8AC3E}">
        <p14:creationId xmlns:p14="http://schemas.microsoft.com/office/powerpoint/2010/main" val="216154804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39309-3AB7-3A3C-1183-D8946ABF5FC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1A21897-B437-F78B-A64F-4A80181B0B15}"/>
              </a:ext>
            </a:extLst>
          </p:cNvPr>
          <p:cNvPicPr>
            <a:picLocks noChangeAspect="1"/>
          </p:cNvPicPr>
          <p:nvPr/>
        </p:nvPicPr>
        <p:blipFill>
          <a:blip r:embed="rId3">
            <a:extLst>
              <a:ext uri="{28A0092B-C50C-407E-A947-70E740481C1C}">
                <a14:useLocalDpi xmlns:a14="http://schemas.microsoft.com/office/drawing/2010/main" val="0"/>
              </a:ext>
            </a:extLst>
          </a:blip>
          <a:srcRect r="95109"/>
          <a:stretch>
            <a:fillRect/>
          </a:stretch>
        </p:blipFill>
        <p:spPr>
          <a:xfrm>
            <a:off x="6442757" y="-10475382"/>
            <a:ext cx="1641664" cy="23445048"/>
          </a:xfrm>
          <a:prstGeom prst="rect">
            <a:avLst/>
          </a:prstGeom>
        </p:spPr>
      </p:pic>
      <p:pic>
        <p:nvPicPr>
          <p:cNvPr id="9" name="Picture 8">
            <a:extLst>
              <a:ext uri="{FF2B5EF4-FFF2-40B4-BE49-F238E27FC236}">
                <a16:creationId xmlns:a16="http://schemas.microsoft.com/office/drawing/2014/main" id="{C5FF6EFE-36D8-9714-5E82-395FE43C17E2}"/>
              </a:ext>
            </a:extLst>
          </p:cNvPr>
          <p:cNvPicPr>
            <a:picLocks noChangeAspect="1"/>
          </p:cNvPicPr>
          <p:nvPr/>
        </p:nvPicPr>
        <p:blipFill>
          <a:blip r:embed="rId3">
            <a:extLst>
              <a:ext uri="{28A0092B-C50C-407E-A947-70E740481C1C}">
                <a14:useLocalDpi xmlns:a14="http://schemas.microsoft.com/office/drawing/2010/main" val="0"/>
              </a:ext>
            </a:extLst>
          </a:blip>
          <a:srcRect t="44464" r="72958" b="45200"/>
          <a:stretch>
            <a:fillRect/>
          </a:stretch>
        </p:blipFill>
        <p:spPr>
          <a:xfrm>
            <a:off x="-2625212" y="6035040"/>
            <a:ext cx="9076710" cy="2423160"/>
          </a:xfrm>
          <a:prstGeom prst="rect">
            <a:avLst/>
          </a:prstGeom>
        </p:spPr>
      </p:pic>
      <p:pic>
        <p:nvPicPr>
          <p:cNvPr id="12" name="Picture 11">
            <a:extLst>
              <a:ext uri="{FF2B5EF4-FFF2-40B4-BE49-F238E27FC236}">
                <a16:creationId xmlns:a16="http://schemas.microsoft.com/office/drawing/2014/main" id="{904F42A9-E25B-0817-A53F-D4DBD1E1BB39}"/>
              </a:ext>
            </a:extLst>
          </p:cNvPr>
          <p:cNvPicPr>
            <a:picLocks noChangeAspect="1"/>
          </p:cNvPicPr>
          <p:nvPr/>
        </p:nvPicPr>
        <p:blipFill>
          <a:blip r:embed="rId3">
            <a:extLst>
              <a:ext uri="{28A0092B-C50C-407E-A947-70E740481C1C}">
                <a14:useLocalDpi xmlns:a14="http://schemas.microsoft.com/office/drawing/2010/main" val="0"/>
              </a:ext>
            </a:extLst>
          </a:blip>
          <a:srcRect l="28872" t="44852" r="52787" b="47036"/>
          <a:stretch>
            <a:fillRect/>
          </a:stretch>
        </p:blipFill>
        <p:spPr>
          <a:xfrm rot="16200000">
            <a:off x="3176344" y="3244776"/>
            <a:ext cx="6156304" cy="1901952"/>
          </a:xfrm>
          <a:prstGeom prst="rect">
            <a:avLst/>
          </a:prstGeom>
        </p:spPr>
      </p:pic>
      <p:pic>
        <p:nvPicPr>
          <p:cNvPr id="26" name="Picture 25" descr="SNO+ – Nuclear Science Division">
            <a:extLst>
              <a:ext uri="{FF2B5EF4-FFF2-40B4-BE49-F238E27FC236}">
                <a16:creationId xmlns:a16="http://schemas.microsoft.com/office/drawing/2014/main" id="{7C818A26-1815-2DD2-25C1-82C3D841C4DB}"/>
              </a:ext>
            </a:extLst>
          </p:cNvPr>
          <p:cNvPicPr>
            <a:picLocks noChangeAspect="1"/>
          </p:cNvPicPr>
          <p:nvPr/>
        </p:nvPicPr>
        <p:blipFill>
          <a:blip r:embed="rId4"/>
          <a:stretch>
            <a:fillRect/>
          </a:stretch>
        </p:blipFill>
        <p:spPr>
          <a:xfrm>
            <a:off x="8084421" y="673556"/>
            <a:ext cx="8215157" cy="12368887"/>
          </a:xfrm>
          <a:prstGeom prst="rect">
            <a:avLst/>
          </a:prstGeom>
        </p:spPr>
      </p:pic>
      <p:sp>
        <p:nvSpPr>
          <p:cNvPr id="15" name="Slide Number">
            <a:extLst>
              <a:ext uri="{FF2B5EF4-FFF2-40B4-BE49-F238E27FC236}">
                <a16:creationId xmlns:a16="http://schemas.microsoft.com/office/drawing/2014/main" id="{D12F7A11-48A5-A588-DA94-76059E596730}"/>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20</a:t>
            </a:fld>
            <a:endParaRPr dirty="0"/>
          </a:p>
        </p:txBody>
      </p:sp>
      <p:pic>
        <p:nvPicPr>
          <p:cNvPr id="5" name="Picture 4">
            <a:extLst>
              <a:ext uri="{FF2B5EF4-FFF2-40B4-BE49-F238E27FC236}">
                <a16:creationId xmlns:a16="http://schemas.microsoft.com/office/drawing/2014/main" id="{EB71EC83-75F5-866E-E56C-164B7A1D43AA}"/>
              </a:ext>
            </a:extLst>
          </p:cNvPr>
          <p:cNvPicPr>
            <a:picLocks noChangeAspect="1"/>
          </p:cNvPicPr>
          <p:nvPr/>
        </p:nvPicPr>
        <p:blipFill>
          <a:blip r:embed="rId3">
            <a:extLst>
              <a:ext uri="{28A0092B-C50C-407E-A947-70E740481C1C}">
                <a14:useLocalDpi xmlns:a14="http://schemas.microsoft.com/office/drawing/2010/main" val="0"/>
              </a:ext>
            </a:extLst>
          </a:blip>
          <a:srcRect l="7145" t="45857" r="72958" b="47056"/>
          <a:stretch>
            <a:fillRect/>
          </a:stretch>
        </p:blipFill>
        <p:spPr>
          <a:xfrm>
            <a:off x="6442756" y="6362700"/>
            <a:ext cx="17941243" cy="1661347"/>
          </a:xfrm>
          <a:prstGeom prst="rect">
            <a:avLst/>
          </a:prstGeom>
        </p:spPr>
      </p:pic>
    </p:spTree>
    <p:extLst>
      <p:ext uri="{BB962C8B-B14F-4D97-AF65-F5344CB8AC3E}">
        <p14:creationId xmlns:p14="http://schemas.microsoft.com/office/powerpoint/2010/main" val="1315929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300"/>
                                        <p:tgtEl>
                                          <p:spTgt spid="26"/>
                                        </p:tgtEl>
                                      </p:cBhvr>
                                    </p:animEffect>
                                    <p:set>
                                      <p:cBhvr>
                                        <p:cTn id="7" dur="1" fill="hold">
                                          <p:stCondLst>
                                            <p:cond delay="299"/>
                                          </p:stCondLst>
                                        </p:cTn>
                                        <p:tgtEl>
                                          <p:spTgt spid="26"/>
                                        </p:tgtEl>
                                        <p:attrNameLst>
                                          <p:attrName>style.visibility</p:attrName>
                                        </p:attrNameLst>
                                      </p:cBhvr>
                                      <p:to>
                                        <p:strVal val="hidden"/>
                                      </p:to>
                                    </p:set>
                                  </p:childTnLst>
                                </p:cTn>
                              </p:par>
                            </p:childTnLst>
                          </p:cTn>
                        </p:par>
                        <p:par>
                          <p:cTn id="8" fill="hold">
                            <p:stCondLst>
                              <p:cond delay="300"/>
                            </p:stCondLst>
                            <p:childTnLst>
                              <p:par>
                                <p:cTn id="9" presetID="22" presetClass="exit" presetSubtype="2" fill="hold" nodeType="afterEffect">
                                  <p:stCondLst>
                                    <p:cond delay="0"/>
                                  </p:stCondLst>
                                  <p:childTnLst>
                                    <p:animEffect transition="out" filter="wipe(right)">
                                      <p:cBhvr>
                                        <p:cTn id="10" dur="100"/>
                                        <p:tgtEl>
                                          <p:spTgt spid="7"/>
                                        </p:tgtEl>
                                      </p:cBhvr>
                                    </p:animEffect>
                                    <p:set>
                                      <p:cBhvr>
                                        <p:cTn id="11" dur="1" fill="hold">
                                          <p:stCondLst>
                                            <p:cond delay="99"/>
                                          </p:stCondLst>
                                        </p:cTn>
                                        <p:tgtEl>
                                          <p:spTgt spid="7"/>
                                        </p:tgtEl>
                                        <p:attrNameLst>
                                          <p:attrName>style.visibility</p:attrName>
                                        </p:attrNameLst>
                                      </p:cBhvr>
                                      <p:to>
                                        <p:strVal val="hidden"/>
                                      </p:to>
                                    </p:set>
                                  </p:childTnLst>
                                </p:cTn>
                              </p:par>
                            </p:childTnLst>
                          </p:cTn>
                        </p:par>
                        <p:par>
                          <p:cTn id="12" fill="hold">
                            <p:stCondLst>
                              <p:cond delay="400"/>
                            </p:stCondLst>
                            <p:childTnLst>
                              <p:par>
                                <p:cTn id="13" presetID="22" presetClass="exit" presetSubtype="1" fill="hold" nodeType="afterEffect">
                                  <p:stCondLst>
                                    <p:cond delay="0"/>
                                  </p:stCondLst>
                                  <p:childTnLst>
                                    <p:animEffect transition="out" filter="wipe(up)">
                                      <p:cBhvr>
                                        <p:cTn id="14" dur="200"/>
                                        <p:tgtEl>
                                          <p:spTgt spid="12"/>
                                        </p:tgtEl>
                                      </p:cBhvr>
                                    </p:animEffect>
                                    <p:set>
                                      <p:cBhvr>
                                        <p:cTn id="15" dur="1" fill="hold">
                                          <p:stCondLst>
                                            <p:cond delay="199"/>
                                          </p:stCondLst>
                                        </p:cTn>
                                        <p:tgtEl>
                                          <p:spTgt spid="12"/>
                                        </p:tgtEl>
                                        <p:attrNameLst>
                                          <p:attrName>style.visibility</p:attrName>
                                        </p:attrNameLst>
                                      </p:cBhvr>
                                      <p:to>
                                        <p:strVal val="hidden"/>
                                      </p:to>
                                    </p:set>
                                  </p:childTnLst>
                                </p:cTn>
                              </p:par>
                            </p:childTnLst>
                          </p:cTn>
                        </p:par>
                        <p:par>
                          <p:cTn id="16" fill="hold">
                            <p:stCondLst>
                              <p:cond delay="6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19CE0-8B20-3091-B1DC-86BF7475851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1E255FF-35E1-F71C-EC2C-5A5AE85CC420}"/>
              </a:ext>
            </a:extLst>
          </p:cNvPr>
          <p:cNvPicPr>
            <a:picLocks noChangeAspect="1"/>
          </p:cNvPicPr>
          <p:nvPr/>
        </p:nvPicPr>
        <p:blipFill>
          <a:blip r:embed="rId3">
            <a:extLst>
              <a:ext uri="{28A0092B-C50C-407E-A947-70E740481C1C}">
                <a14:useLocalDpi xmlns:a14="http://schemas.microsoft.com/office/drawing/2010/main" val="0"/>
              </a:ext>
            </a:extLst>
          </a:blip>
          <a:srcRect l="16919" t="28549" r="29092" b="43311"/>
          <a:stretch>
            <a:fillRect/>
          </a:stretch>
        </p:blipFill>
        <p:spPr>
          <a:xfrm>
            <a:off x="-984085" y="2783841"/>
            <a:ext cx="17647920" cy="6425184"/>
          </a:xfrm>
          <a:prstGeom prst="rect">
            <a:avLst/>
          </a:prstGeom>
        </p:spPr>
      </p:pic>
      <p:sp>
        <p:nvSpPr>
          <p:cNvPr id="8" name="Rectangle 7">
            <a:extLst>
              <a:ext uri="{FF2B5EF4-FFF2-40B4-BE49-F238E27FC236}">
                <a16:creationId xmlns:a16="http://schemas.microsoft.com/office/drawing/2014/main" id="{D819DC23-C0F1-3684-1532-6994ABE31BD2}"/>
              </a:ext>
            </a:extLst>
          </p:cNvPr>
          <p:cNvSpPr/>
          <p:nvPr/>
        </p:nvSpPr>
        <p:spPr>
          <a:xfrm>
            <a:off x="2480599" y="4160261"/>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Title 2">
            <a:extLst>
              <a:ext uri="{FF2B5EF4-FFF2-40B4-BE49-F238E27FC236}">
                <a16:creationId xmlns:a16="http://schemas.microsoft.com/office/drawing/2014/main" id="{A9401920-0C08-6E2B-139F-8E1BD379C915}"/>
              </a:ext>
            </a:extLst>
          </p:cNvPr>
          <p:cNvSpPr>
            <a:spLocks noGrp="1"/>
          </p:cNvSpPr>
          <p:nvPr>
            <p:ph type="title"/>
          </p:nvPr>
        </p:nvSpPr>
        <p:spPr>
          <a:xfrm>
            <a:off x="2670175" y="1715823"/>
            <a:ext cx="13112403" cy="1376420"/>
          </a:xfrm>
        </p:spPr>
        <p:txBody>
          <a:bodyPr/>
          <a:lstStyle/>
          <a:p>
            <a:r>
              <a:rPr lang="en-US" dirty="0" err="1"/>
              <a:t>TeDiol</a:t>
            </a:r>
            <a:r>
              <a:rPr lang="en-US" dirty="0"/>
              <a:t> Plant</a:t>
            </a:r>
          </a:p>
        </p:txBody>
      </p:sp>
      <p:sp>
        <p:nvSpPr>
          <p:cNvPr id="6" name="Rectangle 5">
            <a:extLst>
              <a:ext uri="{FF2B5EF4-FFF2-40B4-BE49-F238E27FC236}">
                <a16:creationId xmlns:a16="http://schemas.microsoft.com/office/drawing/2014/main" id="{CA2B7040-A68C-6D1E-F421-BBE925F2C6B3}"/>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4" name="Picture 13">
            <a:extLst>
              <a:ext uri="{FF2B5EF4-FFF2-40B4-BE49-F238E27FC236}">
                <a16:creationId xmlns:a16="http://schemas.microsoft.com/office/drawing/2014/main" id="{37081CEE-86B7-037E-C9BE-698839FA9BC5}"/>
              </a:ext>
            </a:extLst>
          </p:cNvPr>
          <p:cNvPicPr>
            <a:picLocks noChangeAspect="1"/>
          </p:cNvPicPr>
          <p:nvPr/>
        </p:nvPicPr>
        <p:blipFill>
          <a:blip r:embed="rId3">
            <a:extLst>
              <a:ext uri="{28A0092B-C50C-407E-A947-70E740481C1C}">
                <a14:useLocalDpi xmlns:a14="http://schemas.microsoft.com/office/drawing/2010/main" val="0"/>
              </a:ext>
            </a:extLst>
          </a:blip>
          <a:srcRect l="39838" t="61068" r="48357" b="18454"/>
          <a:stretch>
            <a:fillRect/>
          </a:stretch>
        </p:blipFill>
        <p:spPr>
          <a:xfrm>
            <a:off x="6455664" y="8869680"/>
            <a:ext cx="3858768" cy="4675632"/>
          </a:xfrm>
          <a:prstGeom prst="rect">
            <a:avLst/>
          </a:prstGeom>
        </p:spPr>
      </p:pic>
      <p:sp>
        <p:nvSpPr>
          <p:cNvPr id="18"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4AED7DC5-6C0D-F459-D611-463A7A43B368}"/>
              </a:ext>
            </a:extLst>
          </p:cNvPr>
          <p:cNvSpPr txBox="1">
            <a:spLocks/>
          </p:cNvSpPr>
          <p:nvPr/>
        </p:nvSpPr>
        <p:spPr>
          <a:xfrm>
            <a:off x="6339967" y="3970888"/>
            <a:ext cx="4227147" cy="1006044"/>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Flash Chamber</a:t>
            </a:r>
          </a:p>
        </p:txBody>
      </p:sp>
      <p:sp>
        <p:nvSpPr>
          <p:cNvPr id="20"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4C47F8C9-124E-ADA5-4272-4BA1ED2071B2}"/>
              </a:ext>
            </a:extLst>
          </p:cNvPr>
          <p:cNvSpPr txBox="1">
            <a:spLocks/>
          </p:cNvSpPr>
          <p:nvPr/>
        </p:nvSpPr>
        <p:spPr>
          <a:xfrm>
            <a:off x="15324005" y="3970888"/>
            <a:ext cx="5134322" cy="1006044"/>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Condensate Tank</a:t>
            </a:r>
          </a:p>
        </p:txBody>
      </p:sp>
      <p:pic>
        <p:nvPicPr>
          <p:cNvPr id="28" name="Picture 27">
            <a:extLst>
              <a:ext uri="{FF2B5EF4-FFF2-40B4-BE49-F238E27FC236}">
                <a16:creationId xmlns:a16="http://schemas.microsoft.com/office/drawing/2014/main" id="{3137258C-442A-300D-2130-0DF813BA8003}"/>
              </a:ext>
            </a:extLst>
          </p:cNvPr>
          <p:cNvPicPr>
            <a:picLocks noChangeAspect="1"/>
          </p:cNvPicPr>
          <p:nvPr/>
        </p:nvPicPr>
        <p:blipFill>
          <a:blip r:embed="rId4"/>
          <a:stretch>
            <a:fillRect/>
          </a:stretch>
        </p:blipFill>
        <p:spPr>
          <a:xfrm>
            <a:off x="15246988" y="6614056"/>
            <a:ext cx="6863247" cy="2882564"/>
          </a:xfrm>
          <a:prstGeom prst="rect">
            <a:avLst/>
          </a:prstGeom>
        </p:spPr>
      </p:pic>
      <p:sp>
        <p:nvSpPr>
          <p:cNvPr id="4"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3C0799D1-2675-AAD2-7944-87B41DFBC133}"/>
              </a:ext>
            </a:extLst>
          </p:cNvPr>
          <p:cNvSpPr txBox="1">
            <a:spLocks/>
          </p:cNvSpPr>
          <p:nvPr/>
        </p:nvSpPr>
        <p:spPr>
          <a:xfrm>
            <a:off x="15782578" y="9717718"/>
            <a:ext cx="5693789"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b="1" dirty="0"/>
              <a:t>1,2-butanediol</a:t>
            </a:r>
            <a:r>
              <a:rPr lang="en-US" sz="4500" b="1" dirty="0"/>
              <a:t> (BD)</a:t>
            </a:r>
          </a:p>
        </p:txBody>
      </p:sp>
      <p:sp>
        <p:nvSpPr>
          <p:cNvPr id="5" name="Slide Number">
            <a:extLst>
              <a:ext uri="{FF2B5EF4-FFF2-40B4-BE49-F238E27FC236}">
                <a16:creationId xmlns:a16="http://schemas.microsoft.com/office/drawing/2014/main" id="{AF900BC4-00F2-0E63-35C4-CA2E0289340F}"/>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21</a:t>
            </a:fld>
            <a:endParaRPr dirty="0"/>
          </a:p>
        </p:txBody>
      </p:sp>
      <p:sp>
        <p:nvSpPr>
          <p:cNvPr id="11"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FE3E57F6-484F-CF17-8CC3-C87047E8F53E}"/>
              </a:ext>
            </a:extLst>
          </p:cNvPr>
          <p:cNvSpPr txBox="1">
            <a:spLocks/>
          </p:cNvSpPr>
          <p:nvPr/>
        </p:nvSpPr>
        <p:spPr>
          <a:xfrm>
            <a:off x="734126" y="9107424"/>
            <a:ext cx="5009251" cy="3776033"/>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Batch Tank:</a:t>
            </a:r>
          </a:p>
          <a:p>
            <a:pPr algn="ctr" hangingPunct="1"/>
            <a:r>
              <a:rPr lang="en-US" sz="5000" dirty="0"/>
              <a:t>153kg Purified </a:t>
            </a:r>
            <a:r>
              <a:rPr lang="en-US" sz="5000" dirty="0" err="1"/>
              <a:t>TeA</a:t>
            </a:r>
            <a:endParaRPr lang="en-US" sz="5000" dirty="0"/>
          </a:p>
          <a:p>
            <a:pPr algn="ctr" hangingPunct="1"/>
            <a:r>
              <a:rPr lang="en-US" sz="5000" dirty="0"/>
              <a:t>153kg UPW</a:t>
            </a:r>
          </a:p>
          <a:p>
            <a:pPr algn="ctr" hangingPunct="1"/>
            <a:r>
              <a:rPr lang="en-US" sz="5000" dirty="0"/>
              <a:t>178kg Distilled BD</a:t>
            </a:r>
          </a:p>
        </p:txBody>
      </p:sp>
      <p:sp>
        <p:nvSpPr>
          <p:cNvPr id="1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60BF7F19-A437-2F1F-F85B-0B6A6F4731B3}"/>
              </a:ext>
            </a:extLst>
          </p:cNvPr>
          <p:cNvSpPr txBox="1">
            <a:spLocks/>
          </p:cNvSpPr>
          <p:nvPr/>
        </p:nvSpPr>
        <p:spPr>
          <a:xfrm>
            <a:off x="9783777" y="11504814"/>
            <a:ext cx="4227147" cy="1006044"/>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Product Tank</a:t>
            </a:r>
          </a:p>
        </p:txBody>
      </p:sp>
    </p:spTree>
    <p:extLst>
      <p:ext uri="{BB962C8B-B14F-4D97-AF65-F5344CB8AC3E}">
        <p14:creationId xmlns:p14="http://schemas.microsoft.com/office/powerpoint/2010/main" val="416930777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6025-3E09-55A3-5842-DCC69C0A120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D5CE6D9-BBBF-690E-4806-4823892CFA50}"/>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2" name="Picture 11">
            <a:extLst>
              <a:ext uri="{FF2B5EF4-FFF2-40B4-BE49-F238E27FC236}">
                <a16:creationId xmlns:a16="http://schemas.microsoft.com/office/drawing/2014/main" id="{9A77477E-494C-8AC8-76D2-47237AB9DB45}"/>
              </a:ext>
            </a:extLst>
          </p:cNvPr>
          <p:cNvPicPr>
            <a:picLocks noChangeAspect="1"/>
          </p:cNvPicPr>
          <p:nvPr/>
        </p:nvPicPr>
        <p:blipFill>
          <a:blip r:embed="rId2">
            <a:extLst>
              <a:ext uri="{28A0092B-C50C-407E-A947-70E740481C1C}">
                <a14:useLocalDpi xmlns:a14="http://schemas.microsoft.com/office/drawing/2010/main" val="0"/>
              </a:ext>
            </a:extLst>
          </a:blip>
          <a:srcRect l="16919" t="28549" r="29092" b="43311"/>
          <a:stretch>
            <a:fillRect/>
          </a:stretch>
        </p:blipFill>
        <p:spPr>
          <a:xfrm>
            <a:off x="-984085" y="2783841"/>
            <a:ext cx="17647920" cy="6425184"/>
          </a:xfrm>
          <a:prstGeom prst="rect">
            <a:avLst/>
          </a:prstGeom>
        </p:spPr>
      </p:pic>
      <p:sp>
        <p:nvSpPr>
          <p:cNvPr id="3" name="Title 2">
            <a:extLst>
              <a:ext uri="{FF2B5EF4-FFF2-40B4-BE49-F238E27FC236}">
                <a16:creationId xmlns:a16="http://schemas.microsoft.com/office/drawing/2014/main" id="{4E3DC062-E9F7-864F-2ED9-D63DA9B063D4}"/>
              </a:ext>
            </a:extLst>
          </p:cNvPr>
          <p:cNvSpPr>
            <a:spLocks noGrp="1"/>
          </p:cNvSpPr>
          <p:nvPr>
            <p:ph type="title"/>
          </p:nvPr>
        </p:nvSpPr>
        <p:spPr>
          <a:xfrm>
            <a:off x="2670175" y="1715823"/>
            <a:ext cx="13112403" cy="1376420"/>
          </a:xfrm>
        </p:spPr>
        <p:txBody>
          <a:bodyPr/>
          <a:lstStyle/>
          <a:p>
            <a:r>
              <a:rPr lang="en-US" dirty="0" err="1"/>
              <a:t>TeDiol</a:t>
            </a:r>
            <a:r>
              <a:rPr lang="en-US" dirty="0"/>
              <a:t> Plant</a:t>
            </a:r>
          </a:p>
        </p:txBody>
      </p:sp>
      <p:sp>
        <p:nvSpPr>
          <p:cNvPr id="6" name="Rectangle 5">
            <a:extLst>
              <a:ext uri="{FF2B5EF4-FFF2-40B4-BE49-F238E27FC236}">
                <a16:creationId xmlns:a16="http://schemas.microsoft.com/office/drawing/2014/main" id="{520CAEB3-43D7-1B84-6C33-F8083FD2C9F8}"/>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4" name="Picture 13">
            <a:extLst>
              <a:ext uri="{FF2B5EF4-FFF2-40B4-BE49-F238E27FC236}">
                <a16:creationId xmlns:a16="http://schemas.microsoft.com/office/drawing/2014/main" id="{D3A19A97-D491-C8EA-7D5F-9AF82D1669ED}"/>
              </a:ext>
            </a:extLst>
          </p:cNvPr>
          <p:cNvPicPr>
            <a:picLocks noChangeAspect="1"/>
          </p:cNvPicPr>
          <p:nvPr/>
        </p:nvPicPr>
        <p:blipFill>
          <a:blip r:embed="rId2">
            <a:extLst>
              <a:ext uri="{28A0092B-C50C-407E-A947-70E740481C1C}">
                <a14:useLocalDpi xmlns:a14="http://schemas.microsoft.com/office/drawing/2010/main" val="0"/>
              </a:ext>
            </a:extLst>
          </a:blip>
          <a:srcRect l="39838" t="61068" r="48357" b="18454"/>
          <a:stretch>
            <a:fillRect/>
          </a:stretch>
        </p:blipFill>
        <p:spPr>
          <a:xfrm>
            <a:off x="6455664" y="8869680"/>
            <a:ext cx="3858768" cy="4675632"/>
          </a:xfrm>
          <a:prstGeom prst="rect">
            <a:avLst/>
          </a:prstGeom>
        </p:spPr>
      </p:pic>
      <p:pic>
        <p:nvPicPr>
          <p:cNvPr id="48" name="Picture 47">
            <a:extLst>
              <a:ext uri="{FF2B5EF4-FFF2-40B4-BE49-F238E27FC236}">
                <a16:creationId xmlns:a16="http://schemas.microsoft.com/office/drawing/2014/main" id="{7317E75F-AEFB-2951-125B-97FC5B582C90}"/>
              </a:ext>
            </a:extLst>
          </p:cNvPr>
          <p:cNvPicPr>
            <a:picLocks noChangeAspect="1"/>
          </p:cNvPicPr>
          <p:nvPr/>
        </p:nvPicPr>
        <p:blipFill>
          <a:blip r:embed="rId3"/>
          <a:srcRect t="35778"/>
          <a:stretch>
            <a:fillRect/>
          </a:stretch>
        </p:blipFill>
        <p:spPr>
          <a:xfrm>
            <a:off x="13227587" y="8655482"/>
            <a:ext cx="10234774" cy="4600195"/>
          </a:xfrm>
          <a:prstGeom prst="rect">
            <a:avLst/>
          </a:prstGeom>
        </p:spPr>
      </p:pic>
      <p:sp>
        <p:nvSpPr>
          <p:cNvPr id="35" name="Slide Number">
            <a:extLst>
              <a:ext uri="{FF2B5EF4-FFF2-40B4-BE49-F238E27FC236}">
                <a16:creationId xmlns:a16="http://schemas.microsoft.com/office/drawing/2014/main" id="{458C89B5-9C0D-0134-9913-1C61E8B87082}"/>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22</a:t>
            </a:fld>
            <a:endParaRPr dirty="0"/>
          </a:p>
        </p:txBody>
      </p:sp>
      <p:pic>
        <p:nvPicPr>
          <p:cNvPr id="54" name="Picture 53">
            <a:extLst>
              <a:ext uri="{FF2B5EF4-FFF2-40B4-BE49-F238E27FC236}">
                <a16:creationId xmlns:a16="http://schemas.microsoft.com/office/drawing/2014/main" id="{A3EA0DF0-5D92-BE5C-B0B8-D30363C6CB11}"/>
              </a:ext>
            </a:extLst>
          </p:cNvPr>
          <p:cNvPicPr>
            <a:picLocks noChangeAspect="1"/>
          </p:cNvPicPr>
          <p:nvPr/>
        </p:nvPicPr>
        <p:blipFill>
          <a:blip r:embed="rId3"/>
          <a:srcRect l="40108" t="11920" r="44332" b="64222"/>
          <a:stretch>
            <a:fillRect/>
          </a:stretch>
        </p:blipFill>
        <p:spPr>
          <a:xfrm>
            <a:off x="17332503" y="6946558"/>
            <a:ext cx="1592495" cy="1708927"/>
          </a:xfrm>
          <a:prstGeom prst="rect">
            <a:avLst/>
          </a:prstGeom>
        </p:spPr>
      </p:pic>
      <p:pic>
        <p:nvPicPr>
          <p:cNvPr id="56" name="Picture 55">
            <a:extLst>
              <a:ext uri="{FF2B5EF4-FFF2-40B4-BE49-F238E27FC236}">
                <a16:creationId xmlns:a16="http://schemas.microsoft.com/office/drawing/2014/main" id="{3681CBAB-6ED9-F715-064A-01E36FEE9E0D}"/>
              </a:ext>
            </a:extLst>
          </p:cNvPr>
          <p:cNvPicPr>
            <a:picLocks noChangeAspect="1"/>
          </p:cNvPicPr>
          <p:nvPr/>
        </p:nvPicPr>
        <p:blipFill>
          <a:blip r:embed="rId3"/>
          <a:srcRect t="11920" r="77861" b="64222"/>
          <a:stretch>
            <a:fillRect/>
          </a:stretch>
        </p:blipFill>
        <p:spPr>
          <a:xfrm>
            <a:off x="13227587" y="6946558"/>
            <a:ext cx="2265842" cy="1708927"/>
          </a:xfrm>
          <a:prstGeom prst="rect">
            <a:avLst/>
          </a:prstGeom>
        </p:spPr>
      </p:pic>
      <p:pic>
        <p:nvPicPr>
          <p:cNvPr id="58" name="Picture 57">
            <a:extLst>
              <a:ext uri="{FF2B5EF4-FFF2-40B4-BE49-F238E27FC236}">
                <a16:creationId xmlns:a16="http://schemas.microsoft.com/office/drawing/2014/main" id="{61213F3D-8F40-235D-3993-A71B5CA5A754}"/>
              </a:ext>
            </a:extLst>
          </p:cNvPr>
          <p:cNvPicPr>
            <a:picLocks noChangeAspect="1"/>
          </p:cNvPicPr>
          <p:nvPr/>
        </p:nvPicPr>
        <p:blipFill>
          <a:blip r:embed="rId3"/>
          <a:srcRect l="27259" t="11920" r="59891" b="64222"/>
          <a:stretch>
            <a:fillRect/>
          </a:stretch>
        </p:blipFill>
        <p:spPr>
          <a:xfrm>
            <a:off x="16017411" y="6946558"/>
            <a:ext cx="1315092" cy="1708927"/>
          </a:xfrm>
          <a:prstGeom prst="rect">
            <a:avLst/>
          </a:prstGeom>
        </p:spPr>
      </p:pic>
      <p:pic>
        <p:nvPicPr>
          <p:cNvPr id="60" name="Picture 59">
            <a:extLst>
              <a:ext uri="{FF2B5EF4-FFF2-40B4-BE49-F238E27FC236}">
                <a16:creationId xmlns:a16="http://schemas.microsoft.com/office/drawing/2014/main" id="{EF3E52CA-09AD-EBC9-B20C-4BB58A7F594E}"/>
              </a:ext>
            </a:extLst>
          </p:cNvPr>
          <p:cNvPicPr>
            <a:picLocks noChangeAspect="1"/>
          </p:cNvPicPr>
          <p:nvPr/>
        </p:nvPicPr>
        <p:blipFill>
          <a:blip r:embed="rId3"/>
          <a:srcRect l="58181" t="11920" r="17123" b="64222"/>
          <a:stretch>
            <a:fillRect/>
          </a:stretch>
        </p:blipFill>
        <p:spPr>
          <a:xfrm>
            <a:off x="19181852" y="6946557"/>
            <a:ext cx="2527441" cy="1708927"/>
          </a:xfrm>
          <a:prstGeom prst="rect">
            <a:avLst/>
          </a:prstGeom>
        </p:spPr>
      </p:pic>
      <p:pic>
        <p:nvPicPr>
          <p:cNvPr id="62" name="Picture 61">
            <a:extLst>
              <a:ext uri="{FF2B5EF4-FFF2-40B4-BE49-F238E27FC236}">
                <a16:creationId xmlns:a16="http://schemas.microsoft.com/office/drawing/2014/main" id="{81D2B451-8E6D-BD27-C742-A0650A10191F}"/>
              </a:ext>
            </a:extLst>
          </p:cNvPr>
          <p:cNvPicPr>
            <a:picLocks noChangeAspect="1"/>
          </p:cNvPicPr>
          <p:nvPr/>
        </p:nvPicPr>
        <p:blipFill>
          <a:blip r:embed="rId3"/>
          <a:srcRect l="87394" t="11920" r="1463" b="64222"/>
          <a:stretch>
            <a:fillRect/>
          </a:stretch>
        </p:blipFill>
        <p:spPr>
          <a:xfrm>
            <a:off x="22171631" y="6946557"/>
            <a:ext cx="1140432" cy="1708927"/>
          </a:xfrm>
          <a:prstGeom prst="rect">
            <a:avLst/>
          </a:prstGeom>
        </p:spPr>
      </p:pic>
      <p:pic>
        <p:nvPicPr>
          <p:cNvPr id="64" name="Picture 63">
            <a:extLst>
              <a:ext uri="{FF2B5EF4-FFF2-40B4-BE49-F238E27FC236}">
                <a16:creationId xmlns:a16="http://schemas.microsoft.com/office/drawing/2014/main" id="{19BF917A-876E-4BA6-4974-3B9A8D60DE58}"/>
              </a:ext>
            </a:extLst>
          </p:cNvPr>
          <p:cNvPicPr>
            <a:picLocks noChangeAspect="1"/>
          </p:cNvPicPr>
          <p:nvPr/>
        </p:nvPicPr>
        <p:blipFill>
          <a:blip r:embed="rId3"/>
          <a:srcRect l="22138" t="11920" r="72742" b="64222"/>
          <a:stretch>
            <a:fillRect/>
          </a:stretch>
        </p:blipFill>
        <p:spPr>
          <a:xfrm>
            <a:off x="15493430" y="6946556"/>
            <a:ext cx="523981" cy="1708927"/>
          </a:xfrm>
          <a:prstGeom prst="rect">
            <a:avLst/>
          </a:prstGeom>
        </p:spPr>
      </p:pic>
      <p:pic>
        <p:nvPicPr>
          <p:cNvPr id="66" name="Picture 65">
            <a:extLst>
              <a:ext uri="{FF2B5EF4-FFF2-40B4-BE49-F238E27FC236}">
                <a16:creationId xmlns:a16="http://schemas.microsoft.com/office/drawing/2014/main" id="{134F631D-39A1-362D-D9BC-4D4A9DD9EBE0}"/>
              </a:ext>
            </a:extLst>
          </p:cNvPr>
          <p:cNvPicPr>
            <a:picLocks noChangeAspect="1"/>
          </p:cNvPicPr>
          <p:nvPr/>
        </p:nvPicPr>
        <p:blipFill>
          <a:blip r:embed="rId3"/>
          <a:srcRect l="85382" t="11920" r="11908" b="64222"/>
          <a:stretch>
            <a:fillRect/>
          </a:stretch>
        </p:blipFill>
        <p:spPr>
          <a:xfrm>
            <a:off x="21966147" y="6946555"/>
            <a:ext cx="277404" cy="1708927"/>
          </a:xfrm>
          <a:prstGeom prst="rect">
            <a:avLst/>
          </a:prstGeom>
        </p:spPr>
      </p:pic>
      <p:sp>
        <p:nvSpPr>
          <p:cNvPr id="78"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7E8F6231-912D-B6B9-4A02-105FC84CE476}"/>
              </a:ext>
            </a:extLst>
          </p:cNvPr>
          <p:cNvSpPr txBox="1">
            <a:spLocks/>
          </p:cNvSpPr>
          <p:nvPr/>
        </p:nvSpPr>
        <p:spPr>
          <a:xfrm>
            <a:off x="6339967" y="3970888"/>
            <a:ext cx="4227147"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Flash Chamber</a:t>
            </a:r>
          </a:p>
        </p:txBody>
      </p:sp>
      <p:sp>
        <p:nvSpPr>
          <p:cNvPr id="80"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39B671AA-2A65-9E6F-E95C-2DFFC170B36C}"/>
              </a:ext>
            </a:extLst>
          </p:cNvPr>
          <p:cNvSpPr txBox="1">
            <a:spLocks/>
          </p:cNvSpPr>
          <p:nvPr/>
        </p:nvSpPr>
        <p:spPr>
          <a:xfrm>
            <a:off x="15324005" y="3970888"/>
            <a:ext cx="5134322"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Condensate Tank</a:t>
            </a:r>
          </a:p>
        </p:txBody>
      </p:sp>
      <p:sp>
        <p:nvSpPr>
          <p:cNvPr id="82"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7DA7A451-9CC6-EF65-37BF-A7E72A79481C}"/>
              </a:ext>
            </a:extLst>
          </p:cNvPr>
          <p:cNvSpPr txBox="1">
            <a:spLocks/>
          </p:cNvSpPr>
          <p:nvPr/>
        </p:nvSpPr>
        <p:spPr>
          <a:xfrm>
            <a:off x="734126" y="9107424"/>
            <a:ext cx="5009251" cy="3776033"/>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Batch Tank:</a:t>
            </a:r>
          </a:p>
          <a:p>
            <a:pPr algn="ctr" hangingPunct="1"/>
            <a:r>
              <a:rPr lang="en-US" sz="5000" dirty="0"/>
              <a:t>153kg Purified </a:t>
            </a:r>
            <a:r>
              <a:rPr lang="en-US" sz="5000" dirty="0" err="1"/>
              <a:t>TeA</a:t>
            </a:r>
            <a:endParaRPr lang="en-US" sz="5000" dirty="0"/>
          </a:p>
          <a:p>
            <a:pPr algn="ctr" hangingPunct="1"/>
            <a:r>
              <a:rPr lang="en-US" sz="5000" dirty="0"/>
              <a:t>153kg UPW</a:t>
            </a:r>
          </a:p>
          <a:p>
            <a:pPr algn="ctr" hangingPunct="1"/>
            <a:r>
              <a:rPr lang="en-US" sz="5000" dirty="0"/>
              <a:t>178kg Distilled BD</a:t>
            </a:r>
          </a:p>
        </p:txBody>
      </p:sp>
      <p:sp>
        <p:nvSpPr>
          <p:cNvPr id="84"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3AB1D600-952F-3A81-5765-5E46DB6A8041}"/>
              </a:ext>
            </a:extLst>
          </p:cNvPr>
          <p:cNvSpPr txBox="1">
            <a:spLocks/>
          </p:cNvSpPr>
          <p:nvPr/>
        </p:nvSpPr>
        <p:spPr>
          <a:xfrm>
            <a:off x="9783777" y="11504814"/>
            <a:ext cx="4227147"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Product Tank</a:t>
            </a:r>
          </a:p>
        </p:txBody>
      </p:sp>
    </p:spTree>
    <p:extLst>
      <p:ext uri="{BB962C8B-B14F-4D97-AF65-F5344CB8AC3E}">
        <p14:creationId xmlns:p14="http://schemas.microsoft.com/office/powerpoint/2010/main" val="3267137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 fill="hold"/>
                                        <p:tgtEl>
                                          <p:spTgt spid="62"/>
                                        </p:tgtEl>
                                      </p:cBhvr>
                                      <p:by x="25000" y="25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56"/>
                                        </p:tgtEl>
                                      </p:cBhvr>
                                      <p:by x="50000" y="50000"/>
                                    </p:animScale>
                                  </p:childTnLst>
                                </p:cTn>
                              </p:par>
                              <p:par>
                                <p:cTn id="11" presetID="6" presetClass="emph" presetSubtype="0" fill="hold" nodeType="withEffect">
                                  <p:stCondLst>
                                    <p:cond delay="0"/>
                                  </p:stCondLst>
                                  <p:childTnLst>
                                    <p:animScale>
                                      <p:cBhvr>
                                        <p:cTn id="12" dur="2000" fill="hold"/>
                                        <p:tgtEl>
                                          <p:spTgt spid="58"/>
                                        </p:tgtEl>
                                      </p:cBhvr>
                                      <p:by x="75000" y="75000"/>
                                    </p:animScale>
                                  </p:childTnLst>
                                </p:cTn>
                              </p:par>
                              <p:par>
                                <p:cTn id="13" presetID="6" presetClass="emph" presetSubtype="0" fill="hold" nodeType="withEffect">
                                  <p:stCondLst>
                                    <p:cond delay="0"/>
                                  </p:stCondLst>
                                  <p:childTnLst>
                                    <p:animScale>
                                      <p:cBhvr>
                                        <p:cTn id="14" dur="2000" fill="hold"/>
                                        <p:tgtEl>
                                          <p:spTgt spid="60"/>
                                        </p:tgtEl>
                                      </p:cBhvr>
                                      <p:by x="125000" y="125000"/>
                                    </p:animScale>
                                  </p:childTnLst>
                                </p:cTn>
                              </p:par>
                              <p:par>
                                <p:cTn id="15" presetID="6" presetClass="emph" presetSubtype="0" fill="hold" nodeType="withEffect">
                                  <p:stCondLst>
                                    <p:cond delay="0"/>
                                  </p:stCondLst>
                                  <p:childTnLst>
                                    <p:animScale>
                                      <p:cBhvr>
                                        <p:cTn id="16" dur="2000" fill="hold"/>
                                        <p:tgtEl>
                                          <p:spTgt spid="62"/>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110F2-C629-E223-2747-89DDDC8313E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6368B31-E779-5C9F-A6D9-52B6E2BFC3EB}"/>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3" name="Picture 22">
            <a:extLst>
              <a:ext uri="{FF2B5EF4-FFF2-40B4-BE49-F238E27FC236}">
                <a16:creationId xmlns:a16="http://schemas.microsoft.com/office/drawing/2014/main" id="{EBCBB75C-FE4E-EAAE-86CB-2F7BDC92C0AE}"/>
              </a:ext>
            </a:extLst>
          </p:cNvPr>
          <p:cNvPicPr>
            <a:picLocks noChangeAspect="1"/>
          </p:cNvPicPr>
          <p:nvPr/>
        </p:nvPicPr>
        <p:blipFill>
          <a:blip r:embed="rId2">
            <a:extLst>
              <a:ext uri="{28A0092B-C50C-407E-A947-70E740481C1C}">
                <a14:useLocalDpi xmlns:a14="http://schemas.microsoft.com/office/drawing/2010/main" val="0"/>
              </a:ext>
            </a:extLst>
          </a:blip>
          <a:srcRect l="16919" t="28549" r="29092" b="43311"/>
          <a:stretch>
            <a:fillRect/>
          </a:stretch>
        </p:blipFill>
        <p:spPr>
          <a:xfrm>
            <a:off x="-984085" y="2783841"/>
            <a:ext cx="17647920" cy="6425184"/>
          </a:xfrm>
          <a:prstGeom prst="rect">
            <a:avLst/>
          </a:prstGeom>
        </p:spPr>
      </p:pic>
      <p:sp>
        <p:nvSpPr>
          <p:cNvPr id="3" name="Title 2">
            <a:extLst>
              <a:ext uri="{FF2B5EF4-FFF2-40B4-BE49-F238E27FC236}">
                <a16:creationId xmlns:a16="http://schemas.microsoft.com/office/drawing/2014/main" id="{44153CE0-0BF7-A702-C61D-4336B66698DB}"/>
              </a:ext>
            </a:extLst>
          </p:cNvPr>
          <p:cNvSpPr>
            <a:spLocks noGrp="1"/>
          </p:cNvSpPr>
          <p:nvPr>
            <p:ph type="title"/>
          </p:nvPr>
        </p:nvSpPr>
        <p:spPr>
          <a:xfrm>
            <a:off x="2670175" y="1715823"/>
            <a:ext cx="13112403" cy="1376420"/>
          </a:xfrm>
        </p:spPr>
        <p:txBody>
          <a:bodyPr/>
          <a:lstStyle/>
          <a:p>
            <a:r>
              <a:rPr lang="en-US" dirty="0" err="1"/>
              <a:t>TeDiol</a:t>
            </a:r>
            <a:r>
              <a:rPr lang="en-US" dirty="0"/>
              <a:t> Plant</a:t>
            </a:r>
          </a:p>
        </p:txBody>
      </p:sp>
      <p:sp>
        <p:nvSpPr>
          <p:cNvPr id="6" name="Rectangle 5">
            <a:extLst>
              <a:ext uri="{FF2B5EF4-FFF2-40B4-BE49-F238E27FC236}">
                <a16:creationId xmlns:a16="http://schemas.microsoft.com/office/drawing/2014/main" id="{10DDC831-55FF-2180-D39D-734965FD1C4B}"/>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4" name="Picture 13">
            <a:extLst>
              <a:ext uri="{FF2B5EF4-FFF2-40B4-BE49-F238E27FC236}">
                <a16:creationId xmlns:a16="http://schemas.microsoft.com/office/drawing/2014/main" id="{1D58DBAF-0360-E4FF-BBA1-80BA4AB58891}"/>
              </a:ext>
            </a:extLst>
          </p:cNvPr>
          <p:cNvPicPr>
            <a:picLocks noChangeAspect="1"/>
          </p:cNvPicPr>
          <p:nvPr/>
        </p:nvPicPr>
        <p:blipFill>
          <a:blip r:embed="rId2">
            <a:extLst>
              <a:ext uri="{28A0092B-C50C-407E-A947-70E740481C1C}">
                <a14:useLocalDpi xmlns:a14="http://schemas.microsoft.com/office/drawing/2010/main" val="0"/>
              </a:ext>
            </a:extLst>
          </a:blip>
          <a:srcRect l="39838" t="61068" r="48357" b="18454"/>
          <a:stretch>
            <a:fillRect/>
          </a:stretch>
        </p:blipFill>
        <p:spPr>
          <a:xfrm>
            <a:off x="6455664" y="8869680"/>
            <a:ext cx="3858768" cy="4675632"/>
          </a:xfrm>
          <a:prstGeom prst="rect">
            <a:avLst/>
          </a:prstGeom>
        </p:spPr>
      </p:pic>
      <p:sp>
        <p:nvSpPr>
          <p:cNvPr id="27" name="Slide Number">
            <a:extLst>
              <a:ext uri="{FF2B5EF4-FFF2-40B4-BE49-F238E27FC236}">
                <a16:creationId xmlns:a16="http://schemas.microsoft.com/office/drawing/2014/main" id="{7316CECE-893E-DBDF-B810-B80A9B561767}"/>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23</a:t>
            </a:fld>
            <a:endParaRPr dirty="0"/>
          </a:p>
        </p:txBody>
      </p:sp>
      <p:pic>
        <p:nvPicPr>
          <p:cNvPr id="36" name="Picture 35">
            <a:extLst>
              <a:ext uri="{FF2B5EF4-FFF2-40B4-BE49-F238E27FC236}">
                <a16:creationId xmlns:a16="http://schemas.microsoft.com/office/drawing/2014/main" id="{D60B913D-4F36-7982-5A22-8B5B7411E4C2}"/>
              </a:ext>
            </a:extLst>
          </p:cNvPr>
          <p:cNvPicPr>
            <a:picLocks noChangeAspect="1"/>
          </p:cNvPicPr>
          <p:nvPr/>
        </p:nvPicPr>
        <p:blipFill>
          <a:blip r:embed="rId3"/>
          <a:stretch/>
        </p:blipFill>
        <p:spPr>
          <a:xfrm>
            <a:off x="12900902" y="7377132"/>
            <a:ext cx="8973802" cy="1762370"/>
          </a:xfrm>
          <a:prstGeom prst="rect">
            <a:avLst/>
          </a:prstGeom>
        </p:spPr>
      </p:pic>
      <p:sp>
        <p:nvSpPr>
          <p:cNvPr id="3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4E4DA72F-0DAD-C6E6-6388-0DFD3641EEB4}"/>
              </a:ext>
            </a:extLst>
          </p:cNvPr>
          <p:cNvSpPr txBox="1">
            <a:spLocks/>
          </p:cNvSpPr>
          <p:nvPr/>
        </p:nvSpPr>
        <p:spPr>
          <a:xfrm>
            <a:off x="13077244" y="9392233"/>
            <a:ext cx="9677400" cy="1929373"/>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hangingPunct="1"/>
            <a:r>
              <a:rPr lang="en-US" sz="5000" b="1" dirty="0"/>
              <a:t>N,N-</a:t>
            </a:r>
            <a:r>
              <a:rPr lang="en-US" sz="5000" b="1" dirty="0" err="1"/>
              <a:t>Dimethyldodecylamine</a:t>
            </a:r>
            <a:r>
              <a:rPr lang="en-US" sz="5000" b="1" dirty="0"/>
              <a:t> (DDA): </a:t>
            </a:r>
            <a:r>
              <a:rPr lang="en-US" sz="5000" dirty="0"/>
              <a:t>Stabilizing amine</a:t>
            </a:r>
          </a:p>
        </p:txBody>
      </p:sp>
      <p:sp>
        <p:nvSpPr>
          <p:cNvPr id="51"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FE42E3CF-EA53-D409-1EA9-C8E3F25B6FC8}"/>
              </a:ext>
            </a:extLst>
          </p:cNvPr>
          <p:cNvSpPr txBox="1">
            <a:spLocks/>
          </p:cNvSpPr>
          <p:nvPr/>
        </p:nvSpPr>
        <p:spPr>
          <a:xfrm>
            <a:off x="6339967" y="3970888"/>
            <a:ext cx="4227147"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Flash Chamber</a:t>
            </a:r>
          </a:p>
        </p:txBody>
      </p:sp>
      <p:sp>
        <p:nvSpPr>
          <p:cNvPr id="53"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8F6B3D3F-DAF4-60AA-8014-BD835EAA17E3}"/>
              </a:ext>
            </a:extLst>
          </p:cNvPr>
          <p:cNvSpPr txBox="1">
            <a:spLocks/>
          </p:cNvSpPr>
          <p:nvPr/>
        </p:nvSpPr>
        <p:spPr>
          <a:xfrm>
            <a:off x="15324005" y="3970888"/>
            <a:ext cx="5134322"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Condensate Tank</a:t>
            </a:r>
          </a:p>
        </p:txBody>
      </p:sp>
      <p:sp>
        <p:nvSpPr>
          <p:cNvPr id="55"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DC81DDD0-3F89-4C71-D9A1-DDE5386EDA31}"/>
              </a:ext>
            </a:extLst>
          </p:cNvPr>
          <p:cNvSpPr txBox="1">
            <a:spLocks/>
          </p:cNvSpPr>
          <p:nvPr/>
        </p:nvSpPr>
        <p:spPr>
          <a:xfrm>
            <a:off x="734126" y="9107424"/>
            <a:ext cx="5009251" cy="3776033"/>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Batch Tank:</a:t>
            </a:r>
          </a:p>
          <a:p>
            <a:pPr algn="ctr" hangingPunct="1"/>
            <a:r>
              <a:rPr lang="en-US" sz="5000" dirty="0"/>
              <a:t>153kg Purified </a:t>
            </a:r>
            <a:r>
              <a:rPr lang="en-US" sz="5000" dirty="0" err="1"/>
              <a:t>TeA</a:t>
            </a:r>
            <a:endParaRPr lang="en-US" sz="5000" dirty="0"/>
          </a:p>
          <a:p>
            <a:pPr algn="ctr" hangingPunct="1"/>
            <a:r>
              <a:rPr lang="en-US" sz="5000" dirty="0"/>
              <a:t>153kg UPW</a:t>
            </a:r>
          </a:p>
          <a:p>
            <a:pPr algn="ctr" hangingPunct="1"/>
            <a:r>
              <a:rPr lang="en-US" sz="5000" dirty="0"/>
              <a:t>178kg Distilled BD</a:t>
            </a:r>
          </a:p>
        </p:txBody>
      </p:sp>
      <p:sp>
        <p:nvSpPr>
          <p:cNvPr id="57"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B506B200-81A7-F737-74C6-96C30715CC51}"/>
              </a:ext>
            </a:extLst>
          </p:cNvPr>
          <p:cNvSpPr txBox="1">
            <a:spLocks/>
          </p:cNvSpPr>
          <p:nvPr/>
        </p:nvSpPr>
        <p:spPr>
          <a:xfrm>
            <a:off x="9783777" y="11504814"/>
            <a:ext cx="4227147" cy="1006044"/>
          </a:xfrm>
          <a:prstGeom prst="rect">
            <a:avLst/>
          </a:prstGeom>
          <a:ln w="12700">
            <a:miter lim="400000"/>
          </a:ln>
          <a:extLst>
            <a:ext uri="{C572A759-6A51-4108-AA02-DFA0A04FC94B}">
              <ma14:wrappingTextBoxFlag xmlns="" xmlns:ma14="http://schemas.microsoft.com/office/mac/drawingml/2011/main" val="1"/>
            </a:ext>
          </a:extLst>
        </p:spPr>
        <p:txBody>
          <a:bodyPr wrap="square"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algn="ctr" hangingPunct="1"/>
            <a:r>
              <a:rPr lang="en-US" sz="5000" dirty="0"/>
              <a:t>Product Tank</a:t>
            </a:r>
          </a:p>
        </p:txBody>
      </p:sp>
    </p:spTree>
    <p:extLst>
      <p:ext uri="{BB962C8B-B14F-4D97-AF65-F5344CB8AC3E}">
        <p14:creationId xmlns:p14="http://schemas.microsoft.com/office/powerpoint/2010/main" val="1784634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14CE0-A035-ECCC-0D34-A8CF34FC842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5F27A1A-82B5-5E2B-E8FE-B01A52E91D81}"/>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0AD749DC-3DFA-B119-9E16-343C5BFF64B4}"/>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24</a:t>
            </a:fld>
            <a:endParaRPr/>
          </a:p>
        </p:txBody>
      </p:sp>
      <p:sp>
        <p:nvSpPr>
          <p:cNvPr id="13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2ADB2940-A3FB-2F53-550F-B7951E981E48}"/>
              </a:ext>
            </a:extLst>
          </p:cNvPr>
          <p:cNvSpPr txBox="1">
            <a:spLocks noGrp="1"/>
          </p:cNvSpPr>
          <p:nvPr>
            <p:ph type="body" idx="13"/>
          </p:nvPr>
        </p:nvSpPr>
        <p:spPr>
          <a:xfrm>
            <a:off x="2665941" y="3991824"/>
            <a:ext cx="6967291" cy="6949978"/>
          </a:xfrm>
          <a:prstGeom prst="rect">
            <a:avLst/>
          </a:prstGeom>
        </p:spPr>
        <p:txBody>
          <a:bodyPr/>
          <a:lstStyle/>
          <a:p>
            <a:pPr marL="685800" indent="-685800">
              <a:lnSpc>
                <a:spcPct val="150000"/>
              </a:lnSpc>
              <a:buSzPct val="100000"/>
              <a:buFont typeface="Arial" panose="020B0604020202020204" pitchFamily="34" charset="0"/>
              <a:buChar char="•"/>
            </a:pPr>
            <a:r>
              <a:rPr lang="en-US" sz="5000" dirty="0"/>
              <a:t>Does storing BD long-term under different conditions change its quality?</a:t>
            </a:r>
          </a:p>
          <a:p>
            <a:pPr marL="685800" indent="-685800">
              <a:lnSpc>
                <a:spcPct val="150000"/>
              </a:lnSpc>
              <a:buSzPct val="100000"/>
              <a:buFont typeface="Arial" panose="020B0604020202020204" pitchFamily="34" charset="0"/>
              <a:buChar char="•"/>
            </a:pPr>
            <a:r>
              <a:rPr lang="en-US" sz="5000" dirty="0"/>
              <a:t>N</a:t>
            </a:r>
            <a:r>
              <a:rPr lang="en-US" sz="5000" baseline="-25000" dirty="0"/>
              <a:t>2</a:t>
            </a:r>
            <a:r>
              <a:rPr lang="en-US" sz="5000" dirty="0"/>
              <a:t> vs O</a:t>
            </a:r>
            <a:r>
              <a:rPr lang="en-US" sz="5000" baseline="-25000" dirty="0"/>
              <a:t>2</a:t>
            </a:r>
            <a:r>
              <a:rPr lang="en-US" sz="5000" dirty="0"/>
              <a:t>; light exposed vs protected</a:t>
            </a:r>
          </a:p>
        </p:txBody>
      </p:sp>
      <p:sp>
        <p:nvSpPr>
          <p:cNvPr id="3" name="Rectangle 2">
            <a:extLst>
              <a:ext uri="{FF2B5EF4-FFF2-40B4-BE49-F238E27FC236}">
                <a16:creationId xmlns:a16="http://schemas.microsoft.com/office/drawing/2014/main" id="{1E9EA314-339A-AB88-35C1-D89130FFB013}"/>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6" name="Picture 5">
            <a:extLst>
              <a:ext uri="{FF2B5EF4-FFF2-40B4-BE49-F238E27FC236}">
                <a16:creationId xmlns:a16="http://schemas.microsoft.com/office/drawing/2014/main" id="{1AD43845-4187-0A9F-73C5-CA2B1C812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21053" y="3991823"/>
            <a:ext cx="5697004" cy="7596005"/>
          </a:xfrm>
          <a:prstGeom prst="rect">
            <a:avLst/>
          </a:prstGeom>
        </p:spPr>
      </p:pic>
      <p:sp>
        <p:nvSpPr>
          <p:cNvPr id="9" name="Example  title here">
            <a:extLst>
              <a:ext uri="{FF2B5EF4-FFF2-40B4-BE49-F238E27FC236}">
                <a16:creationId xmlns:a16="http://schemas.microsoft.com/office/drawing/2014/main" id="{B475D4A1-15A5-5B83-8E29-5CEE392A949C}"/>
              </a:ext>
            </a:extLst>
          </p:cNvPr>
          <p:cNvSpPr txBox="1">
            <a:spLocks noGrp="1"/>
          </p:cNvSpPr>
          <p:nvPr>
            <p:ph type="title"/>
          </p:nvPr>
        </p:nvSpPr>
        <p:spPr>
          <a:xfrm>
            <a:off x="2665942" y="1722570"/>
            <a:ext cx="16672646" cy="1485770"/>
          </a:xfrm>
          <a:prstGeom prst="rect">
            <a:avLst/>
          </a:prstGeom>
        </p:spPr>
        <p:txBody>
          <a:bodyPr>
            <a:normAutofit/>
          </a:bodyPr>
          <a:lstStyle/>
          <a:p>
            <a:r>
              <a:rPr lang="en-US" dirty="0"/>
              <a:t>BD Stability Tests</a:t>
            </a:r>
            <a:endParaRPr dirty="0"/>
          </a:p>
        </p:txBody>
      </p:sp>
      <p:pic>
        <p:nvPicPr>
          <p:cNvPr id="11" name="Picture 10">
            <a:extLst>
              <a:ext uri="{FF2B5EF4-FFF2-40B4-BE49-F238E27FC236}">
                <a16:creationId xmlns:a16="http://schemas.microsoft.com/office/drawing/2014/main" id="{5799A7A6-E05F-B782-CEA0-FD0665662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640" y="3991823"/>
            <a:ext cx="5697005" cy="7596006"/>
          </a:xfrm>
          <a:prstGeom prst="rect">
            <a:avLst/>
          </a:prstGeom>
        </p:spPr>
      </p:pic>
    </p:spTree>
    <p:extLst>
      <p:ext uri="{BB962C8B-B14F-4D97-AF65-F5344CB8AC3E}">
        <p14:creationId xmlns:p14="http://schemas.microsoft.com/office/powerpoint/2010/main" val="135199459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C01E2-7B85-367B-D154-0F40E771A66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7E29BDE-3A58-FE0E-6786-FE8863F89AA6}"/>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D89E7EA4-9228-C5A2-5413-FC0A1D0375F6}"/>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25</a:t>
            </a:fld>
            <a:endParaRPr/>
          </a:p>
        </p:txBody>
      </p:sp>
      <p:sp>
        <p:nvSpPr>
          <p:cNvPr id="13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38C44D32-5CE9-F05E-FCE3-AA5A5859645B}"/>
              </a:ext>
            </a:extLst>
          </p:cNvPr>
          <p:cNvSpPr txBox="1">
            <a:spLocks noGrp="1"/>
          </p:cNvSpPr>
          <p:nvPr>
            <p:ph type="body" idx="13"/>
          </p:nvPr>
        </p:nvSpPr>
        <p:spPr>
          <a:xfrm>
            <a:off x="2665942" y="3991824"/>
            <a:ext cx="7081174" cy="6949978"/>
          </a:xfrm>
          <a:prstGeom prst="rect">
            <a:avLst/>
          </a:prstGeom>
        </p:spPr>
        <p:txBody>
          <a:bodyPr/>
          <a:lstStyle/>
          <a:p>
            <a:pPr marL="685800" indent="-685800">
              <a:lnSpc>
                <a:spcPct val="150000"/>
              </a:lnSpc>
              <a:buSzPct val="100000"/>
              <a:buFont typeface="Arial" panose="020B0604020202020204" pitchFamily="34" charset="0"/>
              <a:buChar char="•"/>
            </a:pPr>
            <a:r>
              <a:rPr lang="en-US" sz="5000" dirty="0"/>
              <a:t>Does storing BD long-term under different conditions change its quality?</a:t>
            </a:r>
          </a:p>
          <a:p>
            <a:pPr marL="685800" indent="-685800">
              <a:lnSpc>
                <a:spcPct val="150000"/>
              </a:lnSpc>
              <a:buSzPct val="100000"/>
              <a:buFont typeface="Arial" panose="020B0604020202020204" pitchFamily="34" charset="0"/>
              <a:buChar char="•"/>
            </a:pPr>
            <a:r>
              <a:rPr lang="en-US" sz="5000" dirty="0"/>
              <a:t>N</a:t>
            </a:r>
            <a:r>
              <a:rPr lang="en-US" sz="5000" baseline="-25000" dirty="0"/>
              <a:t>2</a:t>
            </a:r>
            <a:r>
              <a:rPr lang="en-US" sz="5000" dirty="0"/>
              <a:t> vs O</a:t>
            </a:r>
            <a:r>
              <a:rPr lang="en-US" sz="5000" baseline="-25000" dirty="0"/>
              <a:t>2</a:t>
            </a:r>
            <a:r>
              <a:rPr lang="en-US" sz="5000" dirty="0"/>
              <a:t>; light exposed vs protected</a:t>
            </a:r>
          </a:p>
        </p:txBody>
      </p:sp>
      <p:sp>
        <p:nvSpPr>
          <p:cNvPr id="3" name="Rectangle 2">
            <a:extLst>
              <a:ext uri="{FF2B5EF4-FFF2-40B4-BE49-F238E27FC236}">
                <a16:creationId xmlns:a16="http://schemas.microsoft.com/office/drawing/2014/main" id="{85822B0B-2327-E27C-02B8-215BCBF2EB88}"/>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Example  title here">
            <a:extLst>
              <a:ext uri="{FF2B5EF4-FFF2-40B4-BE49-F238E27FC236}">
                <a16:creationId xmlns:a16="http://schemas.microsoft.com/office/drawing/2014/main" id="{4C1BD62C-87BE-BF2E-28AC-8C760619F720}"/>
              </a:ext>
            </a:extLst>
          </p:cNvPr>
          <p:cNvSpPr txBox="1">
            <a:spLocks noGrp="1"/>
          </p:cNvSpPr>
          <p:nvPr>
            <p:ph type="title"/>
          </p:nvPr>
        </p:nvSpPr>
        <p:spPr>
          <a:xfrm>
            <a:off x="2665942" y="1722570"/>
            <a:ext cx="16672646" cy="1485770"/>
          </a:xfrm>
          <a:prstGeom prst="rect">
            <a:avLst/>
          </a:prstGeom>
        </p:spPr>
        <p:txBody>
          <a:bodyPr>
            <a:normAutofit/>
          </a:bodyPr>
          <a:lstStyle/>
          <a:p>
            <a:r>
              <a:rPr lang="en-US" dirty="0"/>
              <a:t>BD Stability Tests</a:t>
            </a:r>
            <a:endParaRPr dirty="0"/>
          </a:p>
        </p:txBody>
      </p:sp>
      <p:pic>
        <p:nvPicPr>
          <p:cNvPr id="14" name="Picture 13">
            <a:extLst>
              <a:ext uri="{FF2B5EF4-FFF2-40B4-BE49-F238E27FC236}">
                <a16:creationId xmlns:a16="http://schemas.microsoft.com/office/drawing/2014/main" id="{24ABD94A-1EC0-3C97-2400-F75BC45B872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85913" y="3299081"/>
            <a:ext cx="11430006" cy="8164289"/>
          </a:xfrm>
          <a:prstGeom prst="rect">
            <a:avLst/>
          </a:prstGeom>
        </p:spPr>
      </p:pic>
    </p:spTree>
    <p:extLst>
      <p:ext uri="{BB962C8B-B14F-4D97-AF65-F5344CB8AC3E}">
        <p14:creationId xmlns:p14="http://schemas.microsoft.com/office/powerpoint/2010/main" val="113112699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2B91-5532-D63D-B360-F47F337E7DD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A40D99-9DD0-A12A-C75F-9FCBCE7F3E89}"/>
              </a:ext>
            </a:extLst>
          </p:cNvPr>
          <p:cNvSpPr/>
          <p:nvPr/>
        </p:nvSpPr>
        <p:spPr>
          <a:xfrm>
            <a:off x="2477731" y="4451392"/>
            <a:ext cx="3262778" cy="946518"/>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Slide Number">
            <a:extLst>
              <a:ext uri="{FF2B5EF4-FFF2-40B4-BE49-F238E27FC236}">
                <a16:creationId xmlns:a16="http://schemas.microsoft.com/office/drawing/2014/main" id="{0B231DEB-A4CC-51DC-6BAC-BC67D012CDF4}"/>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26</a:t>
            </a:fld>
            <a:endParaRPr/>
          </a:p>
        </p:txBody>
      </p:sp>
      <p:sp>
        <p:nvSpPr>
          <p:cNvPr id="13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D5EA6A27-0ED8-D1E8-0457-0883EC18B3A8}"/>
              </a:ext>
            </a:extLst>
          </p:cNvPr>
          <p:cNvSpPr txBox="1">
            <a:spLocks noGrp="1"/>
          </p:cNvSpPr>
          <p:nvPr>
            <p:ph type="body" idx="13"/>
          </p:nvPr>
        </p:nvSpPr>
        <p:spPr>
          <a:xfrm>
            <a:off x="2665942" y="4711845"/>
            <a:ext cx="7307398" cy="5795816"/>
          </a:xfrm>
          <a:prstGeom prst="rect">
            <a:avLst/>
          </a:prstGeom>
        </p:spPr>
        <p:txBody>
          <a:bodyPr/>
          <a:lstStyle/>
          <a:p>
            <a:pPr marL="685800" indent="-685800">
              <a:lnSpc>
                <a:spcPct val="150000"/>
              </a:lnSpc>
              <a:buSzPct val="100000"/>
              <a:buFont typeface="Arial" panose="020B0604020202020204" pitchFamily="34" charset="0"/>
              <a:buChar char="•"/>
            </a:pPr>
            <a:r>
              <a:rPr lang="en-US" sz="5000" dirty="0"/>
              <a:t>Batch tank adds dissolved </a:t>
            </a:r>
            <a:r>
              <a:rPr lang="en-US" sz="5000" dirty="0" err="1"/>
              <a:t>TeA</a:t>
            </a:r>
            <a:r>
              <a:rPr lang="en-US" sz="5000" dirty="0"/>
              <a:t> to BD until 1:3 molar ratio</a:t>
            </a:r>
          </a:p>
          <a:p>
            <a:pPr marL="685800" indent="-685800">
              <a:lnSpc>
                <a:spcPct val="150000"/>
              </a:lnSpc>
              <a:buSzPct val="100000"/>
              <a:buFont typeface="Arial" panose="020B0604020202020204" pitchFamily="34" charset="0"/>
              <a:buChar char="•"/>
            </a:pPr>
            <a:r>
              <a:rPr lang="en-US" sz="5000" dirty="0"/>
              <a:t>Wanted to investigate how density changes</a:t>
            </a:r>
          </a:p>
        </p:txBody>
      </p:sp>
      <p:sp>
        <p:nvSpPr>
          <p:cNvPr id="3" name="Rectangle 2">
            <a:extLst>
              <a:ext uri="{FF2B5EF4-FFF2-40B4-BE49-F238E27FC236}">
                <a16:creationId xmlns:a16="http://schemas.microsoft.com/office/drawing/2014/main" id="{0224F46F-8F51-731D-821C-52CFA01EC0C9}"/>
              </a:ext>
            </a:extLst>
          </p:cNvPr>
          <p:cNvSpPr/>
          <p:nvPr/>
        </p:nvSpPr>
        <p:spPr>
          <a:xfrm>
            <a:off x="2768146" y="3208339"/>
            <a:ext cx="2450033" cy="9074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Example  title here">
            <a:extLst>
              <a:ext uri="{FF2B5EF4-FFF2-40B4-BE49-F238E27FC236}">
                <a16:creationId xmlns:a16="http://schemas.microsoft.com/office/drawing/2014/main" id="{EEC4F869-7692-CE40-BB90-0127BFA7E486}"/>
              </a:ext>
            </a:extLst>
          </p:cNvPr>
          <p:cNvSpPr txBox="1">
            <a:spLocks noGrp="1"/>
          </p:cNvSpPr>
          <p:nvPr>
            <p:ph type="title"/>
          </p:nvPr>
        </p:nvSpPr>
        <p:spPr>
          <a:xfrm>
            <a:off x="2665942" y="1722570"/>
            <a:ext cx="16672646" cy="1485770"/>
          </a:xfrm>
          <a:prstGeom prst="rect">
            <a:avLst/>
          </a:prstGeom>
        </p:spPr>
        <p:txBody>
          <a:bodyPr>
            <a:normAutofit/>
          </a:bodyPr>
          <a:lstStyle/>
          <a:p>
            <a:r>
              <a:rPr lang="en-US" dirty="0"/>
              <a:t>Density Change in Batch Tank</a:t>
            </a:r>
            <a:endParaRPr dirty="0"/>
          </a:p>
        </p:txBody>
      </p:sp>
      <p:pic>
        <p:nvPicPr>
          <p:cNvPr id="13" name="Picture 12">
            <a:extLst>
              <a:ext uri="{FF2B5EF4-FFF2-40B4-BE49-F238E27FC236}">
                <a16:creationId xmlns:a16="http://schemas.microsoft.com/office/drawing/2014/main" id="{222BB858-7721-07B6-0AAF-ECD8CA4A92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85913" y="3299081"/>
            <a:ext cx="11430005" cy="8164288"/>
          </a:xfrm>
          <a:prstGeom prst="rect">
            <a:avLst/>
          </a:prstGeom>
        </p:spPr>
      </p:pic>
    </p:spTree>
    <p:extLst>
      <p:ext uri="{BB962C8B-B14F-4D97-AF65-F5344CB8AC3E}">
        <p14:creationId xmlns:p14="http://schemas.microsoft.com/office/powerpoint/2010/main" val="114722078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9B4EF79-1F05-996F-7407-EB5CC8ADF4E7}"/>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Slide Number">
            <a:extLst>
              <a:ext uri="{FF2B5EF4-FFF2-40B4-BE49-F238E27FC236}">
                <a16:creationId xmlns:a16="http://schemas.microsoft.com/office/drawing/2014/main" id="{0096BD5C-376D-163F-898F-9DB47DC17CEE}"/>
              </a:ext>
            </a:extLst>
          </p:cNvPr>
          <p:cNvSpPr txBox="1">
            <a:spLocks noGrp="1"/>
          </p:cNvSpPr>
          <p:nvPr>
            <p:ph type="sldNum" sz="quarter" idx="2"/>
          </p:nvPr>
        </p:nvSpPr>
        <p:spPr>
          <a:xfrm>
            <a:off x="22485095" y="122417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27</a:t>
            </a:fld>
            <a:endParaRPr/>
          </a:p>
        </p:txBody>
      </p:sp>
      <p:sp>
        <p:nvSpPr>
          <p:cNvPr id="2" name="Text Placeholder 1">
            <a:extLst>
              <a:ext uri="{FF2B5EF4-FFF2-40B4-BE49-F238E27FC236}">
                <a16:creationId xmlns:a16="http://schemas.microsoft.com/office/drawing/2014/main" id="{44B9D531-44FE-31E5-AEAA-4DD28A3FF0AA}"/>
              </a:ext>
            </a:extLst>
          </p:cNvPr>
          <p:cNvSpPr>
            <a:spLocks noGrp="1"/>
          </p:cNvSpPr>
          <p:nvPr>
            <p:ph type="body" sz="quarter" idx="13"/>
          </p:nvPr>
        </p:nvSpPr>
        <p:spPr>
          <a:xfrm>
            <a:off x="2746375" y="5508821"/>
            <a:ext cx="18558175" cy="4699362"/>
          </a:xfrm>
        </p:spPr>
        <p:txBody>
          <a:bodyPr/>
          <a:lstStyle/>
          <a:p>
            <a:pPr marL="685800" indent="-685800">
              <a:buFont typeface="Arial" panose="020B0604020202020204" pitchFamily="34" charset="0"/>
              <a:buChar char="•"/>
            </a:pPr>
            <a:r>
              <a:rPr lang="en-US" sz="5000" dirty="0"/>
              <a:t>Quality of scintillator is monitored by testing consistency of certain properties</a:t>
            </a:r>
          </a:p>
          <a:p>
            <a:pPr marL="685800" indent="-685800">
              <a:buFont typeface="Arial" panose="020B0604020202020204" pitchFamily="34" charset="0"/>
              <a:buChar char="•"/>
            </a:pPr>
            <a:r>
              <a:rPr lang="en-US" sz="5000" dirty="0"/>
              <a:t>Studies are still being ran to understand the </a:t>
            </a:r>
            <a:r>
              <a:rPr lang="en-US" sz="5000" dirty="0" err="1"/>
              <a:t>TeDiol</a:t>
            </a:r>
            <a:r>
              <a:rPr lang="en-US" sz="5000" dirty="0"/>
              <a:t> synthesis process</a:t>
            </a:r>
          </a:p>
          <a:p>
            <a:pPr marL="685800" indent="-685800">
              <a:buFont typeface="Arial" panose="020B0604020202020204" pitchFamily="34" charset="0"/>
              <a:buChar char="•"/>
            </a:pPr>
            <a:r>
              <a:rPr lang="en-US" sz="5000" dirty="0"/>
              <a:t>Purity of chemicals needs to be inspected, especially if they have been stored for long periods of time</a:t>
            </a:r>
          </a:p>
        </p:txBody>
      </p:sp>
      <p:sp>
        <p:nvSpPr>
          <p:cNvPr id="15" name="Title 2">
            <a:extLst>
              <a:ext uri="{FF2B5EF4-FFF2-40B4-BE49-F238E27FC236}">
                <a16:creationId xmlns:a16="http://schemas.microsoft.com/office/drawing/2014/main" id="{20D02047-C603-F938-D971-801BF4F398D5}"/>
              </a:ext>
            </a:extLst>
          </p:cNvPr>
          <p:cNvSpPr>
            <a:spLocks noGrp="1"/>
          </p:cNvSpPr>
          <p:nvPr>
            <p:ph type="title"/>
          </p:nvPr>
        </p:nvSpPr>
        <p:spPr>
          <a:xfrm>
            <a:off x="2746375" y="2757223"/>
            <a:ext cx="13112403" cy="2838566"/>
          </a:xfrm>
        </p:spPr>
        <p:txBody>
          <a:bodyPr/>
          <a:lstStyle/>
          <a:p>
            <a:r>
              <a:rPr lang="en-US" dirty="0"/>
              <a:t>Summary</a:t>
            </a:r>
          </a:p>
        </p:txBody>
      </p:sp>
      <p:sp>
        <p:nvSpPr>
          <p:cNvPr id="16" name="Rectangle 15">
            <a:extLst>
              <a:ext uri="{FF2B5EF4-FFF2-40B4-BE49-F238E27FC236}">
                <a16:creationId xmlns:a16="http://schemas.microsoft.com/office/drawing/2014/main" id="{E867DB90-27BA-5DC6-F66F-9325BCE919DA}"/>
              </a:ext>
            </a:extLst>
          </p:cNvPr>
          <p:cNvSpPr/>
          <p:nvPr/>
        </p:nvSpPr>
        <p:spPr>
          <a:xfrm>
            <a:off x="2844346" y="42497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0746848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E460A6-E3C7-C91F-909C-9E5A63396200}"/>
              </a:ext>
            </a:extLst>
          </p:cNvPr>
          <p:cNvSpPr>
            <a:spLocks noGrp="1"/>
          </p:cNvSpPr>
          <p:nvPr>
            <p:ph type="body" sz="quarter" idx="13"/>
          </p:nvPr>
        </p:nvSpPr>
        <p:spPr>
          <a:xfrm>
            <a:off x="2763234" y="6232195"/>
            <a:ext cx="18852166" cy="2852703"/>
          </a:xfrm>
        </p:spPr>
        <p:txBody>
          <a:bodyPr/>
          <a:lstStyle/>
          <a:p>
            <a:pPr marL="685800" indent="-685800">
              <a:buFont typeface="Arial" panose="020B0604020202020204" pitchFamily="34" charset="0"/>
              <a:buChar char="•"/>
            </a:pPr>
            <a:r>
              <a:rPr lang="en-US" sz="5000" dirty="0" err="1"/>
              <a:t>TeDiol</a:t>
            </a:r>
            <a:r>
              <a:rPr lang="en-US" sz="5000" dirty="0"/>
              <a:t> test batch!</a:t>
            </a:r>
          </a:p>
          <a:p>
            <a:pPr marL="685800" indent="-685800">
              <a:buFont typeface="Arial" panose="020B0604020202020204" pitchFamily="34" charset="0"/>
              <a:buChar char="•"/>
            </a:pPr>
            <a:r>
              <a:rPr lang="en-US" sz="5000" dirty="0"/>
              <a:t>Creating updated standards</a:t>
            </a:r>
          </a:p>
          <a:p>
            <a:pPr marL="685800" indent="-685800">
              <a:buFont typeface="Arial" panose="020B0604020202020204" pitchFamily="34" charset="0"/>
              <a:buChar char="•"/>
            </a:pPr>
            <a:r>
              <a:rPr lang="en-US" sz="5000" dirty="0"/>
              <a:t>Stability tests for all chemicals</a:t>
            </a:r>
          </a:p>
        </p:txBody>
      </p:sp>
      <p:sp>
        <p:nvSpPr>
          <p:cNvPr id="3" name="Title 2">
            <a:extLst>
              <a:ext uri="{FF2B5EF4-FFF2-40B4-BE49-F238E27FC236}">
                <a16:creationId xmlns:a16="http://schemas.microsoft.com/office/drawing/2014/main" id="{4D9FA3BA-B5AA-0543-F7DA-A963F31EAE4C}"/>
              </a:ext>
            </a:extLst>
          </p:cNvPr>
          <p:cNvSpPr>
            <a:spLocks noGrp="1"/>
          </p:cNvSpPr>
          <p:nvPr>
            <p:ph type="title"/>
          </p:nvPr>
        </p:nvSpPr>
        <p:spPr>
          <a:xfrm>
            <a:off x="2746375" y="2757223"/>
            <a:ext cx="13112403" cy="2838566"/>
          </a:xfrm>
        </p:spPr>
        <p:txBody>
          <a:bodyPr/>
          <a:lstStyle/>
          <a:p>
            <a:r>
              <a:rPr lang="en-US" dirty="0"/>
              <a:t>Next steps for QA</a:t>
            </a:r>
          </a:p>
        </p:txBody>
      </p:sp>
      <p:sp>
        <p:nvSpPr>
          <p:cNvPr id="5" name="Rectangle 4">
            <a:extLst>
              <a:ext uri="{FF2B5EF4-FFF2-40B4-BE49-F238E27FC236}">
                <a16:creationId xmlns:a16="http://schemas.microsoft.com/office/drawing/2014/main" id="{8F24D490-61DE-39E1-F7BF-44A7FC3D8724}"/>
              </a:ext>
            </a:extLst>
          </p:cNvPr>
          <p:cNvSpPr/>
          <p:nvPr/>
        </p:nvSpPr>
        <p:spPr>
          <a:xfrm>
            <a:off x="2844346" y="42497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73454AD1-858B-C8B1-6A45-66584AD2C181}"/>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Slide Number">
            <a:extLst>
              <a:ext uri="{FF2B5EF4-FFF2-40B4-BE49-F238E27FC236}">
                <a16:creationId xmlns:a16="http://schemas.microsoft.com/office/drawing/2014/main" id="{1E26BDF4-01AB-3777-0FD1-34EFB59C1B58}"/>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28</a:t>
            </a:fld>
            <a:endParaRPr dirty="0"/>
          </a:p>
        </p:txBody>
      </p:sp>
      <p:pic>
        <p:nvPicPr>
          <p:cNvPr id="6" name="Picture 5">
            <a:extLst>
              <a:ext uri="{FF2B5EF4-FFF2-40B4-BE49-F238E27FC236}">
                <a16:creationId xmlns:a16="http://schemas.microsoft.com/office/drawing/2014/main" id="{5E2B442B-9106-9271-0CC4-2059855C1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4448" y="1769156"/>
            <a:ext cx="7633266" cy="10177688"/>
          </a:xfrm>
          <a:prstGeom prst="rect">
            <a:avLst/>
          </a:prstGeom>
        </p:spPr>
      </p:pic>
    </p:spTree>
    <p:extLst>
      <p:ext uri="{BB962C8B-B14F-4D97-AF65-F5344CB8AC3E}">
        <p14:creationId xmlns:p14="http://schemas.microsoft.com/office/powerpoint/2010/main" val="109018435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648CB10-E260-8FC9-D043-4F4E22EA7455}"/>
              </a:ext>
            </a:extLst>
          </p:cNvPr>
          <p:cNvSpPr/>
          <p:nvPr/>
        </p:nvSpPr>
        <p:spPr>
          <a:xfrm>
            <a:off x="10972800" y="5311302"/>
            <a:ext cx="1770434" cy="282102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 Placeholder 1">
            <a:extLst>
              <a:ext uri="{FF2B5EF4-FFF2-40B4-BE49-F238E27FC236}">
                <a16:creationId xmlns:a16="http://schemas.microsoft.com/office/drawing/2014/main" id="{6D7205D6-9919-59AA-58D6-C1977DA355E8}"/>
              </a:ext>
            </a:extLst>
          </p:cNvPr>
          <p:cNvSpPr>
            <a:spLocks noGrp="1"/>
          </p:cNvSpPr>
          <p:nvPr>
            <p:ph type="body" sz="quarter" idx="13"/>
          </p:nvPr>
        </p:nvSpPr>
        <p:spPr>
          <a:xfrm>
            <a:off x="13018391" y="2574451"/>
            <a:ext cx="7671817" cy="1492145"/>
          </a:xfrm>
        </p:spPr>
        <p:txBody>
          <a:bodyPr/>
          <a:lstStyle/>
          <a:p>
            <a:r>
              <a:rPr lang="en-US" dirty="0">
                <a:solidFill>
                  <a:srgbClr val="0076BD"/>
                </a:solidFill>
              </a:rPr>
              <a:t>Thank you!</a:t>
            </a:r>
          </a:p>
        </p:txBody>
      </p:sp>
      <p:pic>
        <p:nvPicPr>
          <p:cNvPr id="12" name="Picture 11">
            <a:extLst>
              <a:ext uri="{FF2B5EF4-FFF2-40B4-BE49-F238E27FC236}">
                <a16:creationId xmlns:a16="http://schemas.microsoft.com/office/drawing/2014/main" id="{F80C3BF3-E18D-A4F8-DD80-9EA33151FB2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64162" y="1741466"/>
            <a:ext cx="6502199" cy="9305472"/>
          </a:xfrm>
          <a:prstGeom prst="rect">
            <a:avLst/>
          </a:prstGeom>
        </p:spPr>
      </p:pic>
      <p:sp>
        <p:nvSpPr>
          <p:cNvPr id="13"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B7E174BC-28E1-1E34-4AD9-F9BE94CB8E57}"/>
              </a:ext>
            </a:extLst>
          </p:cNvPr>
          <p:cNvSpPr txBox="1">
            <a:spLocks/>
          </p:cNvSpPr>
          <p:nvPr/>
        </p:nvSpPr>
        <p:spPr>
          <a:xfrm>
            <a:off x="13018391" y="3320524"/>
            <a:ext cx="8131760" cy="8346899"/>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ctr">
            <a:normAutofit/>
          </a:bodyPr>
          <a:lstStyle>
            <a:lvl1pPr marL="0" marR="0" indent="0" algn="l" defTabSz="411479" rtl="0" latinLnBrk="0">
              <a:lnSpc>
                <a:spcPct val="120000"/>
              </a:lnSpc>
              <a:spcBef>
                <a:spcPts val="0"/>
              </a:spcBef>
              <a:spcAft>
                <a:spcPts val="0"/>
              </a:spcAft>
              <a:buClrTx/>
              <a:buSzTx/>
              <a:buFontTx/>
              <a:buNone/>
              <a:tabLst/>
              <a:defRPr sz="7168" b="0" i="1" u="none" strike="noStrike" cap="none" spc="0" baseline="0">
                <a:ln>
                  <a:noFill/>
                </a:ln>
                <a:solidFill>
                  <a:srgbClr val="FFFFFF"/>
                </a:solidFill>
                <a:uFillTx/>
                <a:latin typeface="+mn-lt"/>
                <a:ea typeface="+mn-ea"/>
                <a:cs typeface="+mn-cs"/>
                <a:sym typeface="Lota Grotesque Bold"/>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marL="685800" indent="-685800" hangingPunct="1">
              <a:lnSpc>
                <a:spcPct val="150000"/>
              </a:lnSpc>
              <a:buSzPct val="100000"/>
              <a:buFont typeface="Arial" panose="020B0604020202020204" pitchFamily="34" charset="0"/>
              <a:buChar char="•"/>
            </a:pPr>
            <a:r>
              <a:rPr lang="en-US" sz="5000" i="0" dirty="0">
                <a:solidFill>
                  <a:srgbClr val="0076BD"/>
                </a:solidFill>
              </a:rPr>
              <a:t>Szymon </a:t>
            </a:r>
            <a:r>
              <a:rPr lang="en-US" sz="5000" i="0" dirty="0" err="1">
                <a:solidFill>
                  <a:srgbClr val="0076BD"/>
                </a:solidFill>
              </a:rPr>
              <a:t>Manecki</a:t>
            </a:r>
            <a:endParaRPr lang="en-US" sz="5000" i="0" dirty="0">
              <a:solidFill>
                <a:srgbClr val="0076BD"/>
              </a:solidFill>
            </a:endParaRPr>
          </a:p>
          <a:p>
            <a:pPr marL="685800" indent="-685800" hangingPunct="1">
              <a:lnSpc>
                <a:spcPct val="150000"/>
              </a:lnSpc>
              <a:buSzPct val="100000"/>
              <a:buFont typeface="Arial" panose="020B0604020202020204" pitchFamily="34" charset="0"/>
              <a:buChar char="•"/>
            </a:pPr>
            <a:r>
              <a:rPr lang="en-US" sz="5000" i="0" dirty="0">
                <a:solidFill>
                  <a:srgbClr val="0076BD"/>
                </a:solidFill>
              </a:rPr>
              <a:t>Lorna Nolan</a:t>
            </a:r>
          </a:p>
          <a:p>
            <a:pPr marL="685800" indent="-685800" hangingPunct="1">
              <a:lnSpc>
                <a:spcPct val="150000"/>
              </a:lnSpc>
              <a:buSzPct val="100000"/>
              <a:buFont typeface="Arial" panose="020B0604020202020204" pitchFamily="34" charset="0"/>
              <a:buChar char="•"/>
            </a:pPr>
            <a:r>
              <a:rPr lang="en-US" sz="5000" i="0" dirty="0">
                <a:solidFill>
                  <a:srgbClr val="0076BD"/>
                </a:solidFill>
              </a:rPr>
              <a:t>SNO+ research group</a:t>
            </a:r>
          </a:p>
          <a:p>
            <a:pPr marL="685800" indent="-685800" hangingPunct="1">
              <a:lnSpc>
                <a:spcPct val="150000"/>
              </a:lnSpc>
              <a:buSzPct val="100000"/>
              <a:buFont typeface="Arial" panose="020B0604020202020204" pitchFamily="34" charset="0"/>
              <a:buChar char="•"/>
            </a:pPr>
            <a:r>
              <a:rPr lang="en-US" sz="5000" i="0" dirty="0">
                <a:solidFill>
                  <a:srgbClr val="0076BD"/>
                </a:solidFill>
              </a:rPr>
              <a:t>Chemists &amp; chem techs</a:t>
            </a:r>
          </a:p>
          <a:p>
            <a:pPr marL="685800" indent="-685800" hangingPunct="1">
              <a:lnSpc>
                <a:spcPct val="150000"/>
              </a:lnSpc>
              <a:buSzPct val="100000"/>
              <a:buFont typeface="Arial" panose="020B0604020202020204" pitchFamily="34" charset="0"/>
              <a:buChar char="•"/>
            </a:pPr>
            <a:r>
              <a:rPr lang="en-US" sz="5000" i="0" dirty="0">
                <a:solidFill>
                  <a:srgbClr val="0076BD"/>
                </a:solidFill>
              </a:rPr>
              <a:t>SNOLAB students </a:t>
            </a:r>
            <a:r>
              <a:rPr lang="en-US" sz="5000" i="0" dirty="0">
                <a:solidFill>
                  <a:srgbClr val="0076BD"/>
                </a:solidFill>
                <a:sym typeface="Wingdings" panose="05000000000000000000" pitchFamily="2" charset="2"/>
              </a:rPr>
              <a:t></a:t>
            </a:r>
          </a:p>
        </p:txBody>
      </p:sp>
      <p:sp>
        <p:nvSpPr>
          <p:cNvPr id="15" name="Slide Number">
            <a:extLst>
              <a:ext uri="{FF2B5EF4-FFF2-40B4-BE49-F238E27FC236}">
                <a16:creationId xmlns:a16="http://schemas.microsoft.com/office/drawing/2014/main" id="{665DC2B6-129C-3680-95F9-527F263A3904}"/>
              </a:ext>
            </a:extLst>
          </p:cNvPr>
          <p:cNvSpPr txBox="1">
            <a:spLocks noGrp="1"/>
          </p:cNvSpPr>
          <p:nvPr>
            <p:ph type="sldNum" sz="quarter" idx="2"/>
          </p:nvPr>
        </p:nvSpPr>
        <p:spPr>
          <a:xfrm>
            <a:off x="22485095" y="12216383"/>
            <a:ext cx="977266" cy="790600"/>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solidFill>
                  <a:srgbClr val="0076BD"/>
                </a:solidFill>
              </a:rPr>
              <a:t>29</a:t>
            </a:fld>
            <a:endParaRPr dirty="0">
              <a:solidFill>
                <a:srgbClr val="0076BD"/>
              </a:solidFill>
            </a:endParaRPr>
          </a:p>
        </p:txBody>
      </p:sp>
    </p:spTree>
    <p:extLst>
      <p:ext uri="{BB962C8B-B14F-4D97-AF65-F5344CB8AC3E}">
        <p14:creationId xmlns:p14="http://schemas.microsoft.com/office/powerpoint/2010/main" val="37957547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B87997-9067-FD3D-FE3E-8BB2872A9CF6}"/>
              </a:ext>
            </a:extLst>
          </p:cNvPr>
          <p:cNvSpPr>
            <a:spLocks noGrp="1"/>
          </p:cNvSpPr>
          <p:nvPr>
            <p:ph type="title"/>
          </p:nvPr>
        </p:nvSpPr>
        <p:spPr/>
        <p:txBody>
          <a:bodyPr/>
          <a:lstStyle/>
          <a:p>
            <a:r>
              <a:rPr lang="en-US" dirty="0"/>
              <a:t>Double Beta Decay</a:t>
            </a:r>
          </a:p>
        </p:txBody>
      </p:sp>
      <p:pic>
        <p:nvPicPr>
          <p:cNvPr id="4" name="Picture 3" descr="quantum field theory - The neutrinoless double beta decay can only occur if  $\dots$ - Physics Stack Exchange">
            <a:extLst>
              <a:ext uri="{FF2B5EF4-FFF2-40B4-BE49-F238E27FC236}">
                <a16:creationId xmlns:a16="http://schemas.microsoft.com/office/drawing/2014/main" id="{3FD10A2A-92CC-F02E-72DE-CF973E78DAA9}"/>
              </a:ext>
            </a:extLst>
          </p:cNvPr>
          <p:cNvPicPr>
            <a:picLocks noChangeAspect="1"/>
          </p:cNvPicPr>
          <p:nvPr/>
        </p:nvPicPr>
        <p:blipFill>
          <a:blip r:embed="rId3"/>
          <a:stretch>
            <a:fillRect/>
          </a:stretch>
        </p:blipFill>
        <p:spPr>
          <a:xfrm>
            <a:off x="2790849" y="5105152"/>
            <a:ext cx="18802301" cy="6895025"/>
          </a:xfrm>
          <a:prstGeom prst="rect">
            <a:avLst/>
          </a:prstGeom>
        </p:spPr>
      </p:pic>
      <p:sp>
        <p:nvSpPr>
          <p:cNvPr id="6" name="Rectangle 5">
            <a:extLst>
              <a:ext uri="{FF2B5EF4-FFF2-40B4-BE49-F238E27FC236}">
                <a16:creationId xmlns:a16="http://schemas.microsoft.com/office/drawing/2014/main" id="{F5FD61C7-7EC6-F1CF-EF85-A150B0133FD5}"/>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Rectangle 7">
            <a:extLst>
              <a:ext uri="{FF2B5EF4-FFF2-40B4-BE49-F238E27FC236}">
                <a16:creationId xmlns:a16="http://schemas.microsoft.com/office/drawing/2014/main" id="{19063C72-6189-B186-A200-CE67A0A7EFEC}"/>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0A2880B8-4071-C25C-0BE0-000DB3DB35F0}"/>
              </a:ext>
            </a:extLst>
          </p:cNvPr>
          <p:cNvSpPr/>
          <p:nvPr/>
        </p:nvSpPr>
        <p:spPr>
          <a:xfrm>
            <a:off x="12447639" y="4644341"/>
            <a:ext cx="9763432" cy="781664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Slide Number">
            <a:extLst>
              <a:ext uri="{FF2B5EF4-FFF2-40B4-BE49-F238E27FC236}">
                <a16:creationId xmlns:a16="http://schemas.microsoft.com/office/drawing/2014/main" id="{6452D317-28BB-21C0-0844-68DE05C8B023}"/>
              </a:ext>
            </a:extLst>
          </p:cNvPr>
          <p:cNvSpPr txBox="1">
            <a:spLocks noGrp="1"/>
          </p:cNvSpPr>
          <p:nvPr>
            <p:ph type="sldNum" sz="quarter" idx="2"/>
          </p:nvPr>
        </p:nvSpPr>
        <p:spPr>
          <a:xfrm>
            <a:off x="22485095" y="122417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3</a:t>
            </a:fld>
            <a:endParaRPr/>
          </a:p>
        </p:txBody>
      </p:sp>
    </p:spTree>
    <p:extLst>
      <p:ext uri="{BB962C8B-B14F-4D97-AF65-F5344CB8AC3E}">
        <p14:creationId xmlns:p14="http://schemas.microsoft.com/office/powerpoint/2010/main" val="1218208225"/>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7992-C162-B3C5-6490-E1459D426B1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D70BE69-DEBD-E232-9F08-8CE5BAE424B9}"/>
              </a:ext>
            </a:extLst>
          </p:cNvPr>
          <p:cNvPicPr>
            <a:picLocks noChangeAspect="1"/>
          </p:cNvPicPr>
          <p:nvPr/>
        </p:nvPicPr>
        <p:blipFill>
          <a:blip r:embed="rId2">
            <a:extLst>
              <a:ext uri="{28A0092B-C50C-407E-A947-70E740481C1C}">
                <a14:useLocalDpi xmlns:a14="http://schemas.microsoft.com/office/drawing/2010/main" val="0"/>
              </a:ext>
            </a:extLst>
          </a:blip>
          <a:srcRect l="776" r="953"/>
          <a:stretch>
            <a:fillRect/>
          </a:stretch>
        </p:blipFill>
        <p:spPr>
          <a:xfrm>
            <a:off x="10036772" y="3403461"/>
            <a:ext cx="11579082" cy="8503470"/>
          </a:xfrm>
          <a:prstGeom prst="rect">
            <a:avLst/>
          </a:prstGeom>
        </p:spPr>
      </p:pic>
      <p:sp>
        <p:nvSpPr>
          <p:cNvPr id="17" name="Slide Number">
            <a:extLst>
              <a:ext uri="{FF2B5EF4-FFF2-40B4-BE49-F238E27FC236}">
                <a16:creationId xmlns:a16="http://schemas.microsoft.com/office/drawing/2014/main" id="{0620B437-BAB7-F1E2-ABE1-8E36D771688C}"/>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30</a:t>
            </a:fld>
            <a:endParaRPr/>
          </a:p>
        </p:txBody>
      </p:sp>
      <p:sp>
        <p:nvSpPr>
          <p:cNvPr id="18"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9C24225D-B666-DA64-452D-E51E64FCA962}"/>
              </a:ext>
            </a:extLst>
          </p:cNvPr>
          <p:cNvSpPr txBox="1">
            <a:spLocks noGrp="1"/>
          </p:cNvSpPr>
          <p:nvPr>
            <p:ph type="body" idx="4294967295"/>
          </p:nvPr>
        </p:nvSpPr>
        <p:spPr>
          <a:xfrm>
            <a:off x="2477731" y="6144505"/>
            <a:ext cx="6896100" cy="2437724"/>
          </a:xfrm>
          <a:prstGeom prst="rect">
            <a:avLst/>
          </a:prstGeom>
        </p:spPr>
        <p:txBody>
          <a:bodyPr>
            <a:normAutofit lnSpcReduction="10000"/>
          </a:bodyPr>
          <a:lstStyle/>
          <a:p>
            <a:pPr marL="0" indent="0">
              <a:buNone/>
            </a:pPr>
            <a:r>
              <a:rPr lang="en-US" sz="4500" dirty="0"/>
              <a:t>Predicted summed energy spectrum of the two e</a:t>
            </a:r>
            <a:r>
              <a:rPr lang="en-US" sz="4500" baseline="30000" dirty="0"/>
              <a:t>-</a:t>
            </a:r>
            <a:r>
              <a:rPr lang="en-US" sz="4500" dirty="0"/>
              <a:t>’s from 2νββ and 0νββ</a:t>
            </a:r>
          </a:p>
        </p:txBody>
      </p:sp>
      <p:sp>
        <p:nvSpPr>
          <p:cNvPr id="14" name="Rectangle 13">
            <a:extLst>
              <a:ext uri="{FF2B5EF4-FFF2-40B4-BE49-F238E27FC236}">
                <a16:creationId xmlns:a16="http://schemas.microsoft.com/office/drawing/2014/main" id="{F818A673-F410-F00F-E4AB-AB6EF1046BC2}"/>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itle 2">
            <a:extLst>
              <a:ext uri="{FF2B5EF4-FFF2-40B4-BE49-F238E27FC236}">
                <a16:creationId xmlns:a16="http://schemas.microsoft.com/office/drawing/2014/main" id="{19A725BA-F2D5-0C21-4B0C-796A39137696}"/>
              </a:ext>
            </a:extLst>
          </p:cNvPr>
          <p:cNvSpPr txBox="1">
            <a:spLocks/>
          </p:cNvSpPr>
          <p:nvPr/>
        </p:nvSpPr>
        <p:spPr>
          <a:xfrm>
            <a:off x="2477731" y="1556540"/>
            <a:ext cx="17535115" cy="1089383"/>
          </a:xfrm>
          <a:prstGeom prst="rect">
            <a:avLst/>
          </a:prstGeom>
        </p:spPr>
        <p:txBody>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a:t>
            </a:r>
            <a:r>
              <a:rPr lang="en-US" dirty="0" err="1"/>
              <a:t>Neutrinoless</a:t>
            </a:r>
            <a:r>
              <a:rPr lang="en-US" dirty="0"/>
              <a:t>) Double Beta Decay</a:t>
            </a:r>
          </a:p>
        </p:txBody>
      </p:sp>
    </p:spTree>
    <p:extLst>
      <p:ext uri="{BB962C8B-B14F-4D97-AF65-F5344CB8AC3E}">
        <p14:creationId xmlns:p14="http://schemas.microsoft.com/office/powerpoint/2010/main" val="357364291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4DA66D-37DD-F660-85C0-5F790C229445}"/>
              </a:ext>
            </a:extLst>
          </p:cNvPr>
          <p:cNvPicPr>
            <a:picLocks noChangeAspect="1"/>
          </p:cNvPicPr>
          <p:nvPr/>
        </p:nvPicPr>
        <p:blipFill>
          <a:blip r:embed="rId2"/>
          <a:stretch>
            <a:fillRect/>
          </a:stretch>
        </p:blipFill>
        <p:spPr>
          <a:xfrm>
            <a:off x="4432993" y="1221654"/>
            <a:ext cx="15518014" cy="11272691"/>
          </a:xfrm>
          <a:prstGeom prst="rect">
            <a:avLst/>
          </a:prstGeom>
        </p:spPr>
      </p:pic>
    </p:spTree>
    <p:extLst>
      <p:ext uri="{BB962C8B-B14F-4D97-AF65-F5344CB8AC3E}">
        <p14:creationId xmlns:p14="http://schemas.microsoft.com/office/powerpoint/2010/main" val="169931040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Benzoquinone, 98+% 100 g | Buy Online | Thermo Scientific Chemicals |  Fisher Scientific">
            <a:extLst>
              <a:ext uri="{FF2B5EF4-FFF2-40B4-BE49-F238E27FC236}">
                <a16:creationId xmlns:a16="http://schemas.microsoft.com/office/drawing/2014/main" id="{42B0D461-6CF2-1117-2011-00FF115460BC}"/>
              </a:ext>
            </a:extLst>
          </p:cNvPr>
          <p:cNvPicPr>
            <a:picLocks noChangeAspect="1"/>
          </p:cNvPicPr>
          <p:nvPr/>
        </p:nvPicPr>
        <p:blipFill>
          <a:blip r:embed="rId2"/>
          <a:stretch>
            <a:fillRect/>
          </a:stretch>
        </p:blipFill>
        <p:spPr>
          <a:xfrm>
            <a:off x="6516931" y="1018645"/>
            <a:ext cx="11350138" cy="11350138"/>
          </a:xfrm>
          <a:prstGeom prst="rect">
            <a:avLst/>
          </a:prstGeom>
        </p:spPr>
      </p:pic>
      <p:sp>
        <p:nvSpPr>
          <p:cNvPr id="3" name="Slide Number">
            <a:extLst>
              <a:ext uri="{FF2B5EF4-FFF2-40B4-BE49-F238E27FC236}">
                <a16:creationId xmlns:a16="http://schemas.microsoft.com/office/drawing/2014/main" id="{F2522BE4-FC7F-96AF-4CF3-80BEE899E9D3}"/>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32</a:t>
            </a:fld>
            <a:endParaRPr/>
          </a:p>
        </p:txBody>
      </p:sp>
      <p:sp>
        <p:nvSpPr>
          <p:cNvPr id="4" name="Title 2">
            <a:extLst>
              <a:ext uri="{FF2B5EF4-FFF2-40B4-BE49-F238E27FC236}">
                <a16:creationId xmlns:a16="http://schemas.microsoft.com/office/drawing/2014/main" id="{8950188F-EC17-EA41-5EFD-70A87D2CDF29}"/>
              </a:ext>
            </a:extLst>
          </p:cNvPr>
          <p:cNvSpPr txBox="1">
            <a:spLocks/>
          </p:cNvSpPr>
          <p:nvPr/>
        </p:nvSpPr>
        <p:spPr>
          <a:xfrm>
            <a:off x="2670175" y="1715823"/>
            <a:ext cx="13112403" cy="1376420"/>
          </a:xfrm>
          <a:prstGeom prst="rect">
            <a:avLst/>
          </a:prstGeom>
        </p:spPr>
        <p:txBody>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i="1" dirty="0"/>
              <a:t>p</a:t>
            </a:r>
            <a:r>
              <a:rPr lang="en-US" dirty="0"/>
              <a:t>-benzoquinone</a:t>
            </a:r>
            <a:endParaRPr lang="en-US" i="1" dirty="0"/>
          </a:p>
        </p:txBody>
      </p:sp>
    </p:spTree>
    <p:extLst>
      <p:ext uri="{BB962C8B-B14F-4D97-AF65-F5344CB8AC3E}">
        <p14:creationId xmlns:p14="http://schemas.microsoft.com/office/powerpoint/2010/main" val="179332416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EFE27-158F-D81C-7806-94F770DB82F7}"/>
            </a:ext>
          </a:extLst>
        </p:cNvPr>
        <p:cNvGrpSpPr/>
        <p:nvPr/>
      </p:nvGrpSpPr>
      <p:grpSpPr>
        <a:xfrm>
          <a:off x="0" y="0"/>
          <a:ext cx="0" cy="0"/>
          <a:chOff x="0" y="0"/>
          <a:chExt cx="0" cy="0"/>
        </a:xfrm>
      </p:grpSpPr>
      <p:sp>
        <p:nvSpPr>
          <p:cNvPr id="166" name="Slide Number">
            <a:extLst>
              <a:ext uri="{FF2B5EF4-FFF2-40B4-BE49-F238E27FC236}">
                <a16:creationId xmlns:a16="http://schemas.microsoft.com/office/drawing/2014/main" id="{8E2C82B5-69D2-F2C4-27CA-CA86C37A3EAA}"/>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33</a:t>
            </a:fld>
            <a:endParaRPr/>
          </a:p>
        </p:txBody>
      </p:sp>
      <p:pic>
        <p:nvPicPr>
          <p:cNvPr id="3" name="Picture 2">
            <a:extLst>
              <a:ext uri="{FF2B5EF4-FFF2-40B4-BE49-F238E27FC236}">
                <a16:creationId xmlns:a16="http://schemas.microsoft.com/office/drawing/2014/main" id="{C5920F33-14AD-83C7-1E24-BF6115C03A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166404" y="1815205"/>
            <a:ext cx="14051191" cy="10085590"/>
          </a:xfrm>
          <a:prstGeom prst="rect">
            <a:avLst/>
          </a:prstGeom>
        </p:spPr>
      </p:pic>
    </p:spTree>
    <p:extLst>
      <p:ext uri="{BB962C8B-B14F-4D97-AF65-F5344CB8AC3E}">
        <p14:creationId xmlns:p14="http://schemas.microsoft.com/office/powerpoint/2010/main" val="3484896535"/>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lide Numbe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34</a:t>
            </a:fld>
            <a:endParaRPr/>
          </a:p>
        </p:txBody>
      </p:sp>
      <p:pic>
        <p:nvPicPr>
          <p:cNvPr id="3" name="Picture 2">
            <a:extLst>
              <a:ext uri="{FF2B5EF4-FFF2-40B4-BE49-F238E27FC236}">
                <a16:creationId xmlns:a16="http://schemas.microsoft.com/office/drawing/2014/main" id="{70B59691-AEF8-7E68-CFCD-70F47D4C60A4}"/>
              </a:ext>
            </a:extLst>
          </p:cNvPr>
          <p:cNvPicPr>
            <a:picLocks noChangeAspect="1"/>
          </p:cNvPicPr>
          <p:nvPr/>
        </p:nvPicPr>
        <p:blipFill>
          <a:blip r:embed="rId2"/>
          <a:stretch>
            <a:fillRect/>
          </a:stretch>
        </p:blipFill>
        <p:spPr>
          <a:xfrm>
            <a:off x="4677492" y="1815205"/>
            <a:ext cx="15029015" cy="10085590"/>
          </a:xfrm>
          <a:prstGeom prst="rect">
            <a:avLst/>
          </a:prstGeom>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59A5-60DB-12BA-6A0C-5055DED09D8F}"/>
            </a:ext>
          </a:extLst>
        </p:cNvPr>
        <p:cNvGrpSpPr/>
        <p:nvPr/>
      </p:nvGrpSpPr>
      <p:grpSpPr>
        <a:xfrm>
          <a:off x="0" y="0"/>
          <a:ext cx="0" cy="0"/>
          <a:chOff x="0" y="0"/>
          <a:chExt cx="0" cy="0"/>
        </a:xfrm>
      </p:grpSpPr>
      <p:sp>
        <p:nvSpPr>
          <p:cNvPr id="166" name="Slide Number">
            <a:extLst>
              <a:ext uri="{FF2B5EF4-FFF2-40B4-BE49-F238E27FC236}">
                <a16:creationId xmlns:a16="http://schemas.microsoft.com/office/drawing/2014/main" id="{08FFF2DF-FC16-AEDF-FA5E-EE25CE583CC3}"/>
              </a:ext>
            </a:extLst>
          </p:cNvP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35</a:t>
            </a:fld>
            <a:endParaRPr/>
          </a:p>
        </p:txBody>
      </p:sp>
      <p:pic>
        <p:nvPicPr>
          <p:cNvPr id="4" name="Picture 3">
            <a:extLst>
              <a:ext uri="{FF2B5EF4-FFF2-40B4-BE49-F238E27FC236}">
                <a16:creationId xmlns:a16="http://schemas.microsoft.com/office/drawing/2014/main" id="{FCDF9701-C67D-8A4F-F76A-25463E7FCA56}"/>
              </a:ext>
            </a:extLst>
          </p:cNvPr>
          <p:cNvPicPr>
            <a:picLocks noChangeAspect="1"/>
          </p:cNvPicPr>
          <p:nvPr/>
        </p:nvPicPr>
        <p:blipFill>
          <a:blip r:embed="rId2"/>
          <a:stretch>
            <a:fillRect/>
          </a:stretch>
        </p:blipFill>
        <p:spPr>
          <a:xfrm>
            <a:off x="5100433" y="3811122"/>
            <a:ext cx="14183134" cy="7965598"/>
          </a:xfrm>
          <a:prstGeom prst="rect">
            <a:avLst/>
          </a:prstGeom>
        </p:spPr>
      </p:pic>
      <p:sp>
        <p:nvSpPr>
          <p:cNvPr id="6" name="Title 2">
            <a:extLst>
              <a:ext uri="{FF2B5EF4-FFF2-40B4-BE49-F238E27FC236}">
                <a16:creationId xmlns:a16="http://schemas.microsoft.com/office/drawing/2014/main" id="{5EBFE1A3-205B-9291-04E1-E8AE1E4A5525}"/>
              </a:ext>
            </a:extLst>
          </p:cNvPr>
          <p:cNvSpPr txBox="1">
            <a:spLocks/>
          </p:cNvSpPr>
          <p:nvPr/>
        </p:nvSpPr>
        <p:spPr>
          <a:xfrm>
            <a:off x="2670175" y="1715822"/>
            <a:ext cx="17535115" cy="2148257"/>
          </a:xfrm>
          <a:prstGeom prst="rect">
            <a:avLst/>
          </a:prstGeom>
        </p:spPr>
        <p:txBody>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NMR Spectroscopy showing favoring of 2 BD attachments</a:t>
            </a:r>
          </a:p>
        </p:txBody>
      </p:sp>
    </p:spTree>
    <p:extLst>
      <p:ext uri="{BB962C8B-B14F-4D97-AF65-F5344CB8AC3E}">
        <p14:creationId xmlns:p14="http://schemas.microsoft.com/office/powerpoint/2010/main" val="268881611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ABF2-5356-E601-D603-87A717343488}"/>
            </a:ext>
          </a:extLst>
        </p:cNvPr>
        <p:cNvGrpSpPr/>
        <p:nvPr/>
      </p:nvGrpSpPr>
      <p:grpSpPr>
        <a:xfrm>
          <a:off x="0" y="0"/>
          <a:ext cx="0" cy="0"/>
          <a:chOff x="0" y="0"/>
          <a:chExt cx="0" cy="0"/>
        </a:xfrm>
      </p:grpSpPr>
      <p:sp>
        <p:nvSpPr>
          <p:cNvPr id="166" name="Slide Number">
            <a:extLst>
              <a:ext uri="{FF2B5EF4-FFF2-40B4-BE49-F238E27FC236}">
                <a16:creationId xmlns:a16="http://schemas.microsoft.com/office/drawing/2014/main" id="{742692E2-4D10-E004-5E83-D2D2A72BBA8F}"/>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36</a:t>
            </a:fld>
            <a:endParaRPr/>
          </a:p>
        </p:txBody>
      </p:sp>
      <p:sp>
        <p:nvSpPr>
          <p:cNvPr id="6" name="Title 2">
            <a:extLst>
              <a:ext uri="{FF2B5EF4-FFF2-40B4-BE49-F238E27FC236}">
                <a16:creationId xmlns:a16="http://schemas.microsoft.com/office/drawing/2014/main" id="{0AFB6004-405F-0FCA-F268-90CBDE2F1C57}"/>
              </a:ext>
            </a:extLst>
          </p:cNvPr>
          <p:cNvSpPr txBox="1">
            <a:spLocks/>
          </p:cNvSpPr>
          <p:nvPr/>
        </p:nvSpPr>
        <p:spPr>
          <a:xfrm>
            <a:off x="1313323" y="1417618"/>
            <a:ext cx="17535115" cy="2148257"/>
          </a:xfrm>
          <a:prstGeom prst="rect">
            <a:avLst/>
          </a:prstGeom>
        </p:spPr>
        <p:txBody>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Mass Spectroscopy showing common arrangements of </a:t>
            </a:r>
            <a:r>
              <a:rPr lang="en-US" dirty="0" err="1"/>
              <a:t>TeDiol</a:t>
            </a:r>
            <a:endParaRPr lang="en-US" dirty="0"/>
          </a:p>
        </p:txBody>
      </p:sp>
      <p:pic>
        <p:nvPicPr>
          <p:cNvPr id="3" name="Picture 2">
            <a:extLst>
              <a:ext uri="{FF2B5EF4-FFF2-40B4-BE49-F238E27FC236}">
                <a16:creationId xmlns:a16="http://schemas.microsoft.com/office/drawing/2014/main" id="{32EAFB9C-F519-A6FE-D6DF-5CF93546215B}"/>
              </a:ext>
            </a:extLst>
          </p:cNvPr>
          <p:cNvPicPr>
            <a:picLocks noChangeAspect="1"/>
          </p:cNvPicPr>
          <p:nvPr/>
        </p:nvPicPr>
        <p:blipFill>
          <a:blip r:embed="rId2"/>
          <a:stretch>
            <a:fillRect/>
          </a:stretch>
        </p:blipFill>
        <p:spPr>
          <a:xfrm>
            <a:off x="11580575" y="3056899"/>
            <a:ext cx="11881786" cy="8943279"/>
          </a:xfrm>
          <a:prstGeom prst="rect">
            <a:avLst/>
          </a:prstGeom>
        </p:spPr>
      </p:pic>
      <p:pic>
        <p:nvPicPr>
          <p:cNvPr id="7" name="Picture 6">
            <a:extLst>
              <a:ext uri="{FF2B5EF4-FFF2-40B4-BE49-F238E27FC236}">
                <a16:creationId xmlns:a16="http://schemas.microsoft.com/office/drawing/2014/main" id="{B3885A69-B2D7-17E5-7E47-4FB3494D05B3}"/>
              </a:ext>
            </a:extLst>
          </p:cNvPr>
          <p:cNvPicPr>
            <a:picLocks noChangeAspect="1"/>
          </p:cNvPicPr>
          <p:nvPr/>
        </p:nvPicPr>
        <p:blipFill>
          <a:blip r:embed="rId3"/>
          <a:srcRect l="2230" r="2788"/>
          <a:stretch>
            <a:fillRect/>
          </a:stretch>
        </p:blipFill>
        <p:spPr>
          <a:xfrm>
            <a:off x="921639" y="4236169"/>
            <a:ext cx="10190703" cy="8214706"/>
          </a:xfrm>
          <a:prstGeom prst="rect">
            <a:avLst/>
          </a:prstGeom>
        </p:spPr>
      </p:pic>
    </p:spTree>
    <p:extLst>
      <p:ext uri="{BB962C8B-B14F-4D97-AF65-F5344CB8AC3E}">
        <p14:creationId xmlns:p14="http://schemas.microsoft.com/office/powerpoint/2010/main" val="4217286186"/>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A4FEF-F1A1-BF0C-8926-654EDA63C5B3}"/>
            </a:ext>
          </a:extLst>
        </p:cNvPr>
        <p:cNvGrpSpPr/>
        <p:nvPr/>
      </p:nvGrpSpPr>
      <p:grpSpPr>
        <a:xfrm>
          <a:off x="0" y="0"/>
          <a:ext cx="0" cy="0"/>
          <a:chOff x="0" y="0"/>
          <a:chExt cx="0" cy="0"/>
        </a:xfrm>
      </p:grpSpPr>
      <p:sp>
        <p:nvSpPr>
          <p:cNvPr id="166" name="Slide Number">
            <a:extLst>
              <a:ext uri="{FF2B5EF4-FFF2-40B4-BE49-F238E27FC236}">
                <a16:creationId xmlns:a16="http://schemas.microsoft.com/office/drawing/2014/main" id="{75ABB2E4-2134-E703-C140-DC9FFE0BE268}"/>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37</a:t>
            </a:fld>
            <a:endParaRPr/>
          </a:p>
        </p:txBody>
      </p:sp>
      <p:pic>
        <p:nvPicPr>
          <p:cNvPr id="4" name="Picture 3">
            <a:extLst>
              <a:ext uri="{FF2B5EF4-FFF2-40B4-BE49-F238E27FC236}">
                <a16:creationId xmlns:a16="http://schemas.microsoft.com/office/drawing/2014/main" id="{2BDCB3B3-3298-97C2-86AE-CC0F60298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9685" y="3299081"/>
            <a:ext cx="11964629" cy="8965994"/>
          </a:xfrm>
          <a:prstGeom prst="rect">
            <a:avLst/>
          </a:prstGeom>
        </p:spPr>
      </p:pic>
      <p:sp>
        <p:nvSpPr>
          <p:cNvPr id="2" name="Title 2">
            <a:extLst>
              <a:ext uri="{FF2B5EF4-FFF2-40B4-BE49-F238E27FC236}">
                <a16:creationId xmlns:a16="http://schemas.microsoft.com/office/drawing/2014/main" id="{6911A985-CDDD-569A-90B6-7D455B103E2E}"/>
              </a:ext>
            </a:extLst>
          </p:cNvPr>
          <p:cNvSpPr txBox="1">
            <a:spLocks/>
          </p:cNvSpPr>
          <p:nvPr/>
        </p:nvSpPr>
        <p:spPr>
          <a:xfrm>
            <a:off x="2670175" y="1715823"/>
            <a:ext cx="13112403" cy="1376420"/>
          </a:xfrm>
          <a:prstGeom prst="rect">
            <a:avLst/>
          </a:prstGeom>
        </p:spPr>
        <p:txBody>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err="1"/>
              <a:t>TeDiol</a:t>
            </a:r>
            <a:r>
              <a:rPr lang="en-US" dirty="0"/>
              <a:t> Synthesis in Surface Lab</a:t>
            </a:r>
          </a:p>
        </p:txBody>
      </p:sp>
    </p:spTree>
    <p:extLst>
      <p:ext uri="{BB962C8B-B14F-4D97-AF65-F5344CB8AC3E}">
        <p14:creationId xmlns:p14="http://schemas.microsoft.com/office/powerpoint/2010/main" val="3005940402"/>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0A8350-92FF-0E3C-604C-71AD362771EB}"/>
              </a:ext>
            </a:extLst>
          </p:cNvPr>
          <p:cNvPicPr>
            <a:picLocks noChangeAspect="1"/>
          </p:cNvPicPr>
          <p:nvPr/>
        </p:nvPicPr>
        <p:blipFill>
          <a:blip r:embed="rId2"/>
          <a:stretch>
            <a:fillRect/>
          </a:stretch>
        </p:blipFill>
        <p:spPr>
          <a:xfrm>
            <a:off x="6957800" y="2542275"/>
            <a:ext cx="10468400" cy="8631449"/>
          </a:xfrm>
          <a:prstGeom prst="rect">
            <a:avLst/>
          </a:prstGeom>
        </p:spPr>
      </p:pic>
      <p:sp>
        <p:nvSpPr>
          <p:cNvPr id="4" name="Slide Number">
            <a:extLst>
              <a:ext uri="{FF2B5EF4-FFF2-40B4-BE49-F238E27FC236}">
                <a16:creationId xmlns:a16="http://schemas.microsoft.com/office/drawing/2014/main" id="{0FAEC494-E1B9-AB50-1031-72D13CA49AD4}"/>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38</a:t>
            </a:fld>
            <a:endParaRPr/>
          </a:p>
        </p:txBody>
      </p:sp>
    </p:spTree>
    <p:extLst>
      <p:ext uri="{BB962C8B-B14F-4D97-AF65-F5344CB8AC3E}">
        <p14:creationId xmlns:p14="http://schemas.microsoft.com/office/powerpoint/2010/main" val="278616838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CBAC56-F67C-A46E-2286-9E8C4EAB0E36}"/>
              </a:ext>
            </a:extLst>
          </p:cNvPr>
          <p:cNvSpPr>
            <a:spLocks noGrp="1"/>
          </p:cNvSpPr>
          <p:nvPr>
            <p:ph type="title"/>
          </p:nvPr>
        </p:nvSpPr>
        <p:spPr/>
        <p:txBody>
          <a:bodyPr/>
          <a:lstStyle/>
          <a:p>
            <a:r>
              <a:rPr lang="en-US" dirty="0"/>
              <a:t>Introduction: Beta Decay</a:t>
            </a:r>
          </a:p>
        </p:txBody>
      </p:sp>
      <p:sp>
        <p:nvSpPr>
          <p:cNvPr id="5" name="Rectangle 4">
            <a:extLst>
              <a:ext uri="{FF2B5EF4-FFF2-40B4-BE49-F238E27FC236}">
                <a16:creationId xmlns:a16="http://schemas.microsoft.com/office/drawing/2014/main" id="{36017958-D085-E31E-4179-A3FE6E8D281E}"/>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13DF2D5A-49D3-47DF-C6C4-9F2DA06D7BD1}"/>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Slide Number">
            <a:extLst>
              <a:ext uri="{FF2B5EF4-FFF2-40B4-BE49-F238E27FC236}">
                <a16:creationId xmlns:a16="http://schemas.microsoft.com/office/drawing/2014/main" id="{4B8E2391-4A89-DDFF-1D2C-22A4799B1EF2}"/>
              </a:ext>
            </a:extLst>
          </p:cNvPr>
          <p:cNvSpPr txBox="1">
            <a:spLocks noGrp="1"/>
          </p:cNvSpPr>
          <p:nvPr>
            <p:ph type="sldNum" sz="quarter" idx="2"/>
          </p:nvPr>
        </p:nvSpPr>
        <p:spPr>
          <a:xfrm>
            <a:off x="22485095" y="122417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39</a:t>
            </a:fld>
            <a:endParaRPr/>
          </a:p>
        </p:txBody>
      </p:sp>
      <p:pic>
        <p:nvPicPr>
          <p:cNvPr id="10" name="Picture 9">
            <a:extLst>
              <a:ext uri="{FF2B5EF4-FFF2-40B4-BE49-F238E27FC236}">
                <a16:creationId xmlns:a16="http://schemas.microsoft.com/office/drawing/2014/main" id="{4DF66296-A718-4C16-8D69-E85AA00674EF}"/>
              </a:ext>
            </a:extLst>
          </p:cNvPr>
          <p:cNvPicPr>
            <a:picLocks noChangeAspect="1"/>
          </p:cNvPicPr>
          <p:nvPr/>
        </p:nvPicPr>
        <p:blipFill>
          <a:blip r:embed="rId3">
            <a:extLst>
              <a:ext uri="{28A0092B-C50C-407E-A947-70E740481C1C}">
                <a14:useLocalDpi xmlns:a14="http://schemas.microsoft.com/office/drawing/2010/main" val="0"/>
              </a:ext>
            </a:extLst>
          </a:blip>
          <a:srcRect l="-1" r="-95"/>
          <a:stretch>
            <a:fillRect/>
          </a:stretch>
        </p:blipFill>
        <p:spPr>
          <a:xfrm>
            <a:off x="3921075" y="2161642"/>
            <a:ext cx="16557676" cy="11554358"/>
          </a:xfrm>
          <a:prstGeom prst="rect">
            <a:avLst/>
          </a:prstGeom>
        </p:spPr>
      </p:pic>
    </p:spTree>
    <p:extLst>
      <p:ext uri="{BB962C8B-B14F-4D97-AF65-F5344CB8AC3E}">
        <p14:creationId xmlns:p14="http://schemas.microsoft.com/office/powerpoint/2010/main" val="20743331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C3C4C-07D4-A27E-CDC2-3499BFC9603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97C542-6C46-2FB9-F83E-A1965BA6C704}"/>
              </a:ext>
            </a:extLst>
          </p:cNvPr>
          <p:cNvSpPr>
            <a:spLocks noGrp="1"/>
          </p:cNvSpPr>
          <p:nvPr>
            <p:ph type="title"/>
          </p:nvPr>
        </p:nvSpPr>
        <p:spPr/>
        <p:txBody>
          <a:bodyPr/>
          <a:lstStyle/>
          <a:p>
            <a:r>
              <a:rPr lang="en-US" dirty="0"/>
              <a:t>Double Beta Decay</a:t>
            </a:r>
          </a:p>
        </p:txBody>
      </p:sp>
      <p:pic>
        <p:nvPicPr>
          <p:cNvPr id="4" name="Picture 3" descr="quantum field theory - The neutrinoless double beta decay can only occur if  $\dots$ - Physics Stack Exchange">
            <a:extLst>
              <a:ext uri="{FF2B5EF4-FFF2-40B4-BE49-F238E27FC236}">
                <a16:creationId xmlns:a16="http://schemas.microsoft.com/office/drawing/2014/main" id="{AC8C4666-F7EE-6809-34D7-4C6A6D4726C2}"/>
              </a:ext>
            </a:extLst>
          </p:cNvPr>
          <p:cNvPicPr>
            <a:picLocks noChangeAspect="1"/>
          </p:cNvPicPr>
          <p:nvPr/>
        </p:nvPicPr>
        <p:blipFill>
          <a:blip r:embed="rId3"/>
          <a:stretch>
            <a:fillRect/>
          </a:stretch>
        </p:blipFill>
        <p:spPr>
          <a:xfrm>
            <a:off x="2790849" y="5105152"/>
            <a:ext cx="18802301" cy="6895025"/>
          </a:xfrm>
          <a:prstGeom prst="rect">
            <a:avLst/>
          </a:prstGeom>
        </p:spPr>
      </p:pic>
      <p:sp>
        <p:nvSpPr>
          <p:cNvPr id="6" name="Rectangle 5">
            <a:extLst>
              <a:ext uri="{FF2B5EF4-FFF2-40B4-BE49-F238E27FC236}">
                <a16:creationId xmlns:a16="http://schemas.microsoft.com/office/drawing/2014/main" id="{F88BD3BD-1452-1C9C-882C-6359818DDD72}"/>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Rectangle 7">
            <a:extLst>
              <a:ext uri="{FF2B5EF4-FFF2-40B4-BE49-F238E27FC236}">
                <a16:creationId xmlns:a16="http://schemas.microsoft.com/office/drawing/2014/main" id="{1C0E4B71-5D4B-3251-9255-36067258E87F}"/>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itle 2">
            <a:extLst>
              <a:ext uri="{FF2B5EF4-FFF2-40B4-BE49-F238E27FC236}">
                <a16:creationId xmlns:a16="http://schemas.microsoft.com/office/drawing/2014/main" id="{692E2FD4-8DDA-8702-79C8-0362E4FA143D}"/>
              </a:ext>
            </a:extLst>
          </p:cNvPr>
          <p:cNvSpPr txBox="1">
            <a:spLocks/>
          </p:cNvSpPr>
          <p:nvPr/>
        </p:nvSpPr>
        <p:spPr>
          <a:xfrm rot="208468">
            <a:off x="1259578" y="3556867"/>
            <a:ext cx="13112403" cy="2838566"/>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err="1"/>
              <a:t>Neutrinoless</a:t>
            </a:r>
            <a:endParaRPr lang="en-US" dirty="0"/>
          </a:p>
        </p:txBody>
      </p:sp>
      <p:sp>
        <p:nvSpPr>
          <p:cNvPr id="12" name="Title 2">
            <a:extLst>
              <a:ext uri="{FF2B5EF4-FFF2-40B4-BE49-F238E27FC236}">
                <a16:creationId xmlns:a16="http://schemas.microsoft.com/office/drawing/2014/main" id="{09DCA6CC-D3E8-2B6C-63C6-7DA206336857}"/>
              </a:ext>
            </a:extLst>
          </p:cNvPr>
          <p:cNvSpPr txBox="1">
            <a:spLocks/>
          </p:cNvSpPr>
          <p:nvPr/>
        </p:nvSpPr>
        <p:spPr>
          <a:xfrm>
            <a:off x="2129180" y="2559344"/>
            <a:ext cx="1054739" cy="2838566"/>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a:t>
            </a:r>
          </a:p>
        </p:txBody>
      </p:sp>
      <p:sp>
        <p:nvSpPr>
          <p:cNvPr id="13" name="Slide Number">
            <a:extLst>
              <a:ext uri="{FF2B5EF4-FFF2-40B4-BE49-F238E27FC236}">
                <a16:creationId xmlns:a16="http://schemas.microsoft.com/office/drawing/2014/main" id="{E3D937E7-8319-AFD1-F0AA-769A01A4505E}"/>
              </a:ext>
            </a:extLst>
          </p:cNvPr>
          <p:cNvSpPr txBox="1">
            <a:spLocks noGrp="1"/>
          </p:cNvSpPr>
          <p:nvPr>
            <p:ph type="sldNum" sz="quarter" idx="2"/>
          </p:nvPr>
        </p:nvSpPr>
        <p:spPr>
          <a:xfrm>
            <a:off x="22485095" y="12241783"/>
            <a:ext cx="977266" cy="841376"/>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a:t>
            </a:fld>
            <a:endParaRPr/>
          </a:p>
        </p:txBody>
      </p:sp>
      <p:sp>
        <p:nvSpPr>
          <p:cNvPr id="2" name="Rectangle: Rounded Corners 1">
            <a:extLst>
              <a:ext uri="{FF2B5EF4-FFF2-40B4-BE49-F238E27FC236}">
                <a16:creationId xmlns:a16="http://schemas.microsoft.com/office/drawing/2014/main" id="{DB517947-116A-748F-F210-81B2D74DCEC5}"/>
              </a:ext>
            </a:extLst>
          </p:cNvPr>
          <p:cNvSpPr/>
          <p:nvPr/>
        </p:nvSpPr>
        <p:spPr>
          <a:xfrm>
            <a:off x="9493624" y="7180730"/>
            <a:ext cx="1452282" cy="1828800"/>
          </a:xfrm>
          <a:prstGeom prst="roundRect">
            <a:avLst/>
          </a:prstGeom>
          <a:noFill/>
          <a:ln w="76200" cap="flat">
            <a:solidFill>
              <a:srgbClr val="0076B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Rounded Corners 6">
            <a:extLst>
              <a:ext uri="{FF2B5EF4-FFF2-40B4-BE49-F238E27FC236}">
                <a16:creationId xmlns:a16="http://schemas.microsoft.com/office/drawing/2014/main" id="{6E9B0BB8-5871-43EA-775A-986412A2D105}"/>
              </a:ext>
            </a:extLst>
          </p:cNvPr>
          <p:cNvSpPr/>
          <p:nvPr/>
        </p:nvSpPr>
        <p:spPr>
          <a:xfrm>
            <a:off x="16185990" y="7449670"/>
            <a:ext cx="2021328" cy="1290917"/>
          </a:xfrm>
          <a:prstGeom prst="roundRect">
            <a:avLst/>
          </a:prstGeom>
          <a:noFill/>
          <a:ln w="76200" cap="flat">
            <a:solidFill>
              <a:srgbClr val="0076B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40684142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8F73CD1-AAB0-BEDD-D071-6A111F51A275}"/>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3C62E152-93D0-B55C-BE3B-0787890622C4}"/>
              </a:ext>
            </a:extLst>
          </p:cNvPr>
          <p:cNvPicPr>
            <a:picLocks noChangeAspect="1"/>
          </p:cNvPicPr>
          <p:nvPr/>
        </p:nvPicPr>
        <p:blipFill>
          <a:blip r:embed="rId3">
            <a:extLst>
              <a:ext uri="{28A0092B-C50C-407E-A947-70E740481C1C}">
                <a14:useLocalDpi xmlns:a14="http://schemas.microsoft.com/office/drawing/2010/main" val="0"/>
              </a:ext>
            </a:extLst>
          </a:blip>
          <a:srcRect l="-2" r="-325"/>
          <a:stretch>
            <a:fillRect/>
          </a:stretch>
        </p:blipFill>
        <p:spPr>
          <a:xfrm>
            <a:off x="3921074" y="2161642"/>
            <a:ext cx="16595775" cy="11554358"/>
          </a:xfrm>
          <a:prstGeom prst="rect">
            <a:avLst/>
          </a:prstGeom>
        </p:spPr>
      </p:pic>
      <p:sp>
        <p:nvSpPr>
          <p:cNvPr id="14" name="Rectangle 13">
            <a:extLst>
              <a:ext uri="{FF2B5EF4-FFF2-40B4-BE49-F238E27FC236}">
                <a16:creationId xmlns:a16="http://schemas.microsoft.com/office/drawing/2014/main" id="{709F341F-17F9-D25D-D3AA-2183D05ACD28}"/>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Title 2">
            <a:extLst>
              <a:ext uri="{FF2B5EF4-FFF2-40B4-BE49-F238E27FC236}">
                <a16:creationId xmlns:a16="http://schemas.microsoft.com/office/drawing/2014/main" id="{86BF9DDD-3328-416B-AEC9-BFF5F0527EAD}"/>
              </a:ext>
            </a:extLst>
          </p:cNvPr>
          <p:cNvSpPr>
            <a:spLocks noGrp="1"/>
          </p:cNvSpPr>
          <p:nvPr>
            <p:ph type="title"/>
          </p:nvPr>
        </p:nvSpPr>
        <p:spPr/>
        <p:txBody>
          <a:bodyPr/>
          <a:lstStyle/>
          <a:p>
            <a:r>
              <a:rPr lang="en-US" dirty="0"/>
              <a:t>Introduction: Beta Decay</a:t>
            </a:r>
          </a:p>
        </p:txBody>
      </p:sp>
      <p:sp>
        <p:nvSpPr>
          <p:cNvPr id="5" name="Rectangle 4">
            <a:extLst>
              <a:ext uri="{FF2B5EF4-FFF2-40B4-BE49-F238E27FC236}">
                <a16:creationId xmlns:a16="http://schemas.microsoft.com/office/drawing/2014/main" id="{98A444C4-4F48-3156-0CE8-C9AB0426D71D}"/>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itle 2">
            <a:extLst>
              <a:ext uri="{FF2B5EF4-FFF2-40B4-BE49-F238E27FC236}">
                <a16:creationId xmlns:a16="http://schemas.microsoft.com/office/drawing/2014/main" id="{B36E033B-ACEE-5C20-ABFE-BFC881134EBB}"/>
              </a:ext>
            </a:extLst>
          </p:cNvPr>
          <p:cNvSpPr txBox="1">
            <a:spLocks/>
          </p:cNvSpPr>
          <p:nvPr/>
        </p:nvSpPr>
        <p:spPr>
          <a:xfrm rot="21419665">
            <a:off x="7329261" y="3010168"/>
            <a:ext cx="6843940" cy="1199984"/>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Double</a:t>
            </a:r>
          </a:p>
        </p:txBody>
      </p:sp>
      <p:sp>
        <p:nvSpPr>
          <p:cNvPr id="4" name="Title 2">
            <a:extLst>
              <a:ext uri="{FF2B5EF4-FFF2-40B4-BE49-F238E27FC236}">
                <a16:creationId xmlns:a16="http://schemas.microsoft.com/office/drawing/2014/main" id="{22C0DB19-C0A1-2332-164D-FC0CDBDDAC20}"/>
              </a:ext>
            </a:extLst>
          </p:cNvPr>
          <p:cNvSpPr txBox="1">
            <a:spLocks/>
          </p:cNvSpPr>
          <p:nvPr/>
        </p:nvSpPr>
        <p:spPr>
          <a:xfrm>
            <a:off x="8047719" y="2795311"/>
            <a:ext cx="932996" cy="1007539"/>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fontScale="92500" lnSpcReduction="10000"/>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a:t>
            </a:r>
          </a:p>
        </p:txBody>
      </p:sp>
      <p:sp>
        <p:nvSpPr>
          <p:cNvPr id="15" name="Slide Number">
            <a:extLst>
              <a:ext uri="{FF2B5EF4-FFF2-40B4-BE49-F238E27FC236}">
                <a16:creationId xmlns:a16="http://schemas.microsoft.com/office/drawing/2014/main" id="{159F025D-5599-B480-44C1-1BDB3190C751}"/>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40</a:t>
            </a:fld>
            <a:endParaRPr/>
          </a:p>
        </p:txBody>
      </p:sp>
    </p:spTree>
    <p:extLst>
      <p:ext uri="{BB962C8B-B14F-4D97-AF65-F5344CB8AC3E}">
        <p14:creationId xmlns:p14="http://schemas.microsoft.com/office/powerpoint/2010/main" val="261778249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6E6BBA6-110C-10CC-3F42-C05ED831A8B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7A2D862-FE2C-8559-B9EB-A2FBBD8B1626}"/>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itle 2">
            <a:extLst>
              <a:ext uri="{FF2B5EF4-FFF2-40B4-BE49-F238E27FC236}">
                <a16:creationId xmlns:a16="http://schemas.microsoft.com/office/drawing/2014/main" id="{01B1D896-1494-AE5A-4363-F078F645127C}"/>
              </a:ext>
            </a:extLst>
          </p:cNvPr>
          <p:cNvSpPr txBox="1">
            <a:spLocks/>
          </p:cNvSpPr>
          <p:nvPr/>
        </p:nvSpPr>
        <p:spPr>
          <a:xfrm rot="175615">
            <a:off x="2696348" y="4448340"/>
            <a:ext cx="6843940" cy="1199984"/>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err="1"/>
              <a:t>Neutrinoless</a:t>
            </a:r>
            <a:endParaRPr lang="en-US" dirty="0"/>
          </a:p>
        </p:txBody>
      </p:sp>
      <p:sp>
        <p:nvSpPr>
          <p:cNvPr id="3" name="Title 2">
            <a:extLst>
              <a:ext uri="{FF2B5EF4-FFF2-40B4-BE49-F238E27FC236}">
                <a16:creationId xmlns:a16="http://schemas.microsoft.com/office/drawing/2014/main" id="{2664BB19-183F-D1C8-F45E-97F2C39866C2}"/>
              </a:ext>
            </a:extLst>
          </p:cNvPr>
          <p:cNvSpPr>
            <a:spLocks noGrp="1"/>
          </p:cNvSpPr>
          <p:nvPr>
            <p:ph type="title"/>
          </p:nvPr>
        </p:nvSpPr>
        <p:spPr/>
        <p:txBody>
          <a:bodyPr/>
          <a:lstStyle/>
          <a:p>
            <a:r>
              <a:rPr lang="en-US" dirty="0"/>
              <a:t>Introduction: Beta Decay</a:t>
            </a:r>
          </a:p>
        </p:txBody>
      </p:sp>
      <p:sp>
        <p:nvSpPr>
          <p:cNvPr id="5" name="Rectangle 4">
            <a:extLst>
              <a:ext uri="{FF2B5EF4-FFF2-40B4-BE49-F238E27FC236}">
                <a16:creationId xmlns:a16="http://schemas.microsoft.com/office/drawing/2014/main" id="{9BF1C09F-2749-C21D-88B6-776E388D92E4}"/>
              </a:ext>
            </a:extLst>
          </p:cNvPr>
          <p:cNvSpPr/>
          <p:nvPr/>
        </p:nvSpPr>
        <p:spPr>
          <a:xfrm>
            <a:off x="2768146" y="3208339"/>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itle 2">
            <a:extLst>
              <a:ext uri="{FF2B5EF4-FFF2-40B4-BE49-F238E27FC236}">
                <a16:creationId xmlns:a16="http://schemas.microsoft.com/office/drawing/2014/main" id="{4256BDE5-9778-210D-6A13-AFFE3886B85A}"/>
              </a:ext>
            </a:extLst>
          </p:cNvPr>
          <p:cNvSpPr txBox="1">
            <a:spLocks/>
          </p:cNvSpPr>
          <p:nvPr/>
        </p:nvSpPr>
        <p:spPr>
          <a:xfrm rot="21419665">
            <a:off x="7329261" y="3010168"/>
            <a:ext cx="6843940" cy="1199984"/>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Double</a:t>
            </a:r>
          </a:p>
        </p:txBody>
      </p:sp>
      <p:sp>
        <p:nvSpPr>
          <p:cNvPr id="4" name="Title 2">
            <a:extLst>
              <a:ext uri="{FF2B5EF4-FFF2-40B4-BE49-F238E27FC236}">
                <a16:creationId xmlns:a16="http://schemas.microsoft.com/office/drawing/2014/main" id="{BB27081D-E33C-71F6-7DF0-AE049706E61B}"/>
              </a:ext>
            </a:extLst>
          </p:cNvPr>
          <p:cNvSpPr txBox="1">
            <a:spLocks/>
          </p:cNvSpPr>
          <p:nvPr/>
        </p:nvSpPr>
        <p:spPr>
          <a:xfrm>
            <a:off x="8047719" y="2795311"/>
            <a:ext cx="932996" cy="1007539"/>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fontScale="92500" lnSpcReduction="10000"/>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a:t>
            </a:r>
          </a:p>
        </p:txBody>
      </p:sp>
      <p:sp>
        <p:nvSpPr>
          <p:cNvPr id="8" name="Title 2">
            <a:extLst>
              <a:ext uri="{FF2B5EF4-FFF2-40B4-BE49-F238E27FC236}">
                <a16:creationId xmlns:a16="http://schemas.microsoft.com/office/drawing/2014/main" id="{FB4BA546-B2B0-05D3-D490-4562CD0519BB}"/>
              </a:ext>
            </a:extLst>
          </p:cNvPr>
          <p:cNvSpPr txBox="1">
            <a:spLocks/>
          </p:cNvSpPr>
          <p:nvPr/>
        </p:nvSpPr>
        <p:spPr>
          <a:xfrm rot="361799">
            <a:off x="6856893" y="4058115"/>
            <a:ext cx="932996" cy="1007539"/>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fontScale="92500" lnSpcReduction="10000"/>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r>
              <a:rPr lang="en-US" dirty="0"/>
              <a:t>^</a:t>
            </a:r>
          </a:p>
        </p:txBody>
      </p:sp>
      <p:sp>
        <p:nvSpPr>
          <p:cNvPr id="15" name="Slide Number">
            <a:extLst>
              <a:ext uri="{FF2B5EF4-FFF2-40B4-BE49-F238E27FC236}">
                <a16:creationId xmlns:a16="http://schemas.microsoft.com/office/drawing/2014/main" id="{8ACAA901-72B0-928A-0709-747BE108192C}"/>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41</a:t>
            </a:fld>
            <a:endParaRPr/>
          </a:p>
        </p:txBody>
      </p:sp>
      <p:pic>
        <p:nvPicPr>
          <p:cNvPr id="17" name="Picture 16">
            <a:extLst>
              <a:ext uri="{FF2B5EF4-FFF2-40B4-BE49-F238E27FC236}">
                <a16:creationId xmlns:a16="http://schemas.microsoft.com/office/drawing/2014/main" id="{B5B06CFB-A426-A027-3F4A-1B2289DB2D68}"/>
              </a:ext>
            </a:extLst>
          </p:cNvPr>
          <p:cNvPicPr>
            <a:picLocks noChangeAspect="1"/>
          </p:cNvPicPr>
          <p:nvPr/>
        </p:nvPicPr>
        <p:blipFill>
          <a:blip r:embed="rId3">
            <a:extLst>
              <a:ext uri="{28A0092B-C50C-407E-A947-70E740481C1C}">
                <a14:useLocalDpi xmlns:a14="http://schemas.microsoft.com/office/drawing/2010/main" val="0"/>
              </a:ext>
            </a:extLst>
          </a:blip>
          <a:srcRect r="19482"/>
          <a:stretch>
            <a:fillRect/>
          </a:stretch>
        </p:blipFill>
        <p:spPr>
          <a:xfrm>
            <a:off x="3921075" y="2161642"/>
            <a:ext cx="13319176" cy="11554358"/>
          </a:xfrm>
          <a:prstGeom prst="rect">
            <a:avLst/>
          </a:prstGeom>
        </p:spPr>
      </p:pic>
    </p:spTree>
    <p:extLst>
      <p:ext uri="{BB962C8B-B14F-4D97-AF65-F5344CB8AC3E}">
        <p14:creationId xmlns:p14="http://schemas.microsoft.com/office/powerpoint/2010/main" val="273223760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09F38-63AA-EE7C-1CEA-AAE6F1C61AB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5029CA6-54A4-0E9E-9D8D-5298673D7DA0}"/>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Slide Number">
            <a:extLst>
              <a:ext uri="{FF2B5EF4-FFF2-40B4-BE49-F238E27FC236}">
                <a16:creationId xmlns:a16="http://schemas.microsoft.com/office/drawing/2014/main" id="{7A0817B8-AA0A-05A4-1AAB-FE86F1BBD078}"/>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a:t>
            </a:fld>
            <a:endParaRPr/>
          </a:p>
        </p:txBody>
      </p:sp>
      <p:pic>
        <p:nvPicPr>
          <p:cNvPr id="13" name="Picture 12">
            <a:extLst>
              <a:ext uri="{FF2B5EF4-FFF2-40B4-BE49-F238E27FC236}">
                <a16:creationId xmlns:a16="http://schemas.microsoft.com/office/drawing/2014/main" id="{D428D51A-B31F-F87F-D686-BB752807EF5A}"/>
              </a:ext>
            </a:extLst>
          </p:cNvPr>
          <p:cNvPicPr>
            <a:picLocks noChangeAspect="1"/>
          </p:cNvPicPr>
          <p:nvPr/>
        </p:nvPicPr>
        <p:blipFill>
          <a:blip r:embed="rId3"/>
          <a:srcRect l="983" t="2026" r="2799" b="2097"/>
          <a:stretch>
            <a:fillRect/>
          </a:stretch>
        </p:blipFill>
        <p:spPr>
          <a:xfrm>
            <a:off x="5501506" y="1267736"/>
            <a:ext cx="13380987" cy="9859567"/>
          </a:xfrm>
          <a:prstGeom prst="rect">
            <a:avLst/>
          </a:prstGeom>
        </p:spPr>
      </p:pic>
      <p:sp>
        <p:nvSpPr>
          <p:cNvPr id="22"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FCB919E6-7ACD-1561-8250-8D15AFCBF8C4}"/>
              </a:ext>
            </a:extLst>
          </p:cNvPr>
          <p:cNvSpPr txBox="1">
            <a:spLocks noGrp="1"/>
          </p:cNvSpPr>
          <p:nvPr>
            <p:ph type="body" idx="13"/>
          </p:nvPr>
        </p:nvSpPr>
        <p:spPr>
          <a:xfrm>
            <a:off x="0" y="11269865"/>
            <a:ext cx="24384000" cy="1178399"/>
          </a:xfrm>
          <a:prstGeom prst="rect">
            <a:avLst/>
          </a:prstGeom>
        </p:spPr>
        <p:txBody>
          <a:bodyPr/>
          <a:lstStyle/>
          <a:p>
            <a:pPr algn="ctr"/>
            <a:r>
              <a:rPr lang="en-US" sz="6000" dirty="0"/>
              <a:t>List of commonly considered candidates of </a:t>
            </a:r>
            <a:r>
              <a:rPr lang="el-GR" sz="6000" dirty="0"/>
              <a:t>0νββ</a:t>
            </a:r>
            <a:endParaRPr sz="6000" dirty="0"/>
          </a:p>
        </p:txBody>
      </p:sp>
      <p:sp>
        <p:nvSpPr>
          <p:cNvPr id="24" name="Rectangle: Rounded Corners 23">
            <a:extLst>
              <a:ext uri="{FF2B5EF4-FFF2-40B4-BE49-F238E27FC236}">
                <a16:creationId xmlns:a16="http://schemas.microsoft.com/office/drawing/2014/main" id="{385DDC82-F66F-B66D-8F01-2DC12DB4B5CB}"/>
              </a:ext>
            </a:extLst>
          </p:cNvPr>
          <p:cNvSpPr/>
          <p:nvPr/>
        </p:nvSpPr>
        <p:spPr>
          <a:xfrm>
            <a:off x="5767402" y="8218459"/>
            <a:ext cx="12849194" cy="946518"/>
          </a:xfrm>
          <a:prstGeom prst="roundRect">
            <a:avLst/>
          </a:prstGeom>
          <a:noFill/>
          <a:ln w="76200" cap="flat">
            <a:solidFill>
              <a:srgbClr val="0076B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52547774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90757D-5EE2-8736-3245-2B10F288A80D}"/>
              </a:ext>
            </a:extLst>
          </p:cNvPr>
          <p:cNvSpPr/>
          <p:nvPr/>
        </p:nvSpPr>
        <p:spPr>
          <a:xfrm>
            <a:off x="2687034" y="4598876"/>
            <a:ext cx="2552028" cy="21929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6" name="Picture 5" descr="SNO+ – Nuclear Science Division">
            <a:extLst>
              <a:ext uri="{FF2B5EF4-FFF2-40B4-BE49-F238E27FC236}">
                <a16:creationId xmlns:a16="http://schemas.microsoft.com/office/drawing/2014/main" id="{7F645229-1A0D-03E8-C766-267A1D09C06F}"/>
              </a:ext>
            </a:extLst>
          </p:cNvPr>
          <p:cNvPicPr>
            <a:picLocks noChangeAspect="1"/>
          </p:cNvPicPr>
          <p:nvPr/>
        </p:nvPicPr>
        <p:blipFill>
          <a:blip r:embed="rId2"/>
          <a:stretch>
            <a:fillRect/>
          </a:stretch>
        </p:blipFill>
        <p:spPr>
          <a:xfrm>
            <a:off x="8084421" y="673556"/>
            <a:ext cx="8215157" cy="12368887"/>
          </a:xfrm>
          <a:prstGeom prst="rect">
            <a:avLst/>
          </a:prstGeom>
        </p:spPr>
      </p:pic>
      <p:sp>
        <p:nvSpPr>
          <p:cNvPr id="14" name="Rectangle 13">
            <a:extLst>
              <a:ext uri="{FF2B5EF4-FFF2-40B4-BE49-F238E27FC236}">
                <a16:creationId xmlns:a16="http://schemas.microsoft.com/office/drawing/2014/main" id="{D5A09935-4B7E-48F2-2FB0-31721A0FC047}"/>
              </a:ext>
            </a:extLst>
          </p:cNvPr>
          <p:cNvSpPr/>
          <p:nvPr/>
        </p:nvSpPr>
        <p:spPr>
          <a:xfrm>
            <a:off x="2687033" y="4598876"/>
            <a:ext cx="3389301" cy="71054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Slide Number">
            <a:extLst>
              <a:ext uri="{FF2B5EF4-FFF2-40B4-BE49-F238E27FC236}">
                <a16:creationId xmlns:a16="http://schemas.microsoft.com/office/drawing/2014/main" id="{F0EF55BB-84F9-6C28-AE6B-F9FB922AFB0A}"/>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6</a:t>
            </a:fld>
            <a:endParaRPr/>
          </a:p>
        </p:txBody>
      </p:sp>
      <p:sp>
        <p:nvSpPr>
          <p:cNvPr id="18"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A4514CC5-C7F4-2EE9-AF7B-17071A5D6F46}"/>
              </a:ext>
            </a:extLst>
          </p:cNvPr>
          <p:cNvSpPr txBox="1">
            <a:spLocks noGrp="1"/>
          </p:cNvSpPr>
          <p:nvPr>
            <p:ph type="body" idx="13"/>
          </p:nvPr>
        </p:nvSpPr>
        <p:spPr>
          <a:xfrm>
            <a:off x="1410271" y="2444139"/>
            <a:ext cx="6135086" cy="1924437"/>
          </a:xfrm>
          <a:prstGeom prst="rect">
            <a:avLst/>
          </a:prstGeom>
        </p:spPr>
        <p:txBody>
          <a:bodyPr/>
          <a:lstStyle/>
          <a:p>
            <a:pPr algn="r"/>
            <a:r>
              <a:rPr lang="en-US" sz="5000" dirty="0">
                <a:solidFill>
                  <a:schemeClr val="tx1"/>
                </a:solidFill>
              </a:rPr>
              <a:t>~9000 photomultiplier tubes </a:t>
            </a:r>
            <a:r>
              <a:rPr lang="en-US" sz="5000" dirty="0">
                <a:solidFill>
                  <a:schemeClr val="tx1"/>
                </a:solidFill>
                <a:sym typeface="Wingdings" panose="05000000000000000000" pitchFamily="2" charset="2"/>
              </a:rPr>
              <a:t></a:t>
            </a:r>
          </a:p>
        </p:txBody>
      </p:sp>
      <p:sp>
        <p:nvSpPr>
          <p:cNvPr id="19"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579703AB-34A0-2ACF-B5FA-05EAACDE2682}"/>
              </a:ext>
            </a:extLst>
          </p:cNvPr>
          <p:cNvSpPr txBox="1">
            <a:spLocks/>
          </p:cNvSpPr>
          <p:nvPr/>
        </p:nvSpPr>
        <p:spPr>
          <a:xfrm>
            <a:off x="16838642" y="7574691"/>
            <a:ext cx="6135086" cy="192937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marL="685800" indent="-685800" hangingPunct="1">
              <a:buFont typeface="Wingdings" panose="05000000000000000000" pitchFamily="2" charset="2"/>
              <a:buChar char="ß"/>
            </a:pPr>
            <a:r>
              <a:rPr lang="en-US" sz="5000" dirty="0">
                <a:sym typeface="Wingdings" panose="05000000000000000000" pitchFamily="2" charset="2"/>
              </a:rPr>
              <a:t> Acrylic vessel</a:t>
            </a:r>
          </a:p>
          <a:p>
            <a:pPr hangingPunct="1"/>
            <a:r>
              <a:rPr lang="en-US" sz="5000" dirty="0">
                <a:sym typeface="Wingdings" panose="05000000000000000000" pitchFamily="2" charset="2"/>
              </a:rPr>
              <a:t>12m in diameter</a:t>
            </a:r>
            <a:endParaRPr lang="en-US" sz="5000" dirty="0"/>
          </a:p>
        </p:txBody>
      </p:sp>
    </p:spTree>
    <p:extLst>
      <p:ext uri="{BB962C8B-B14F-4D97-AF65-F5344CB8AC3E}">
        <p14:creationId xmlns:p14="http://schemas.microsoft.com/office/powerpoint/2010/main" val="40821600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AB6CA-9B0A-595C-CE97-42E82652F89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4F831CB-E163-B94D-2327-08652E69DCE1}"/>
              </a:ext>
            </a:extLst>
          </p:cNvPr>
          <p:cNvSpPr/>
          <p:nvPr/>
        </p:nvSpPr>
        <p:spPr>
          <a:xfrm>
            <a:off x="2687033" y="4598876"/>
            <a:ext cx="3389301" cy="71054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6" name="Picture 5" descr="SNO+ – Nuclear Science Division">
            <a:extLst>
              <a:ext uri="{FF2B5EF4-FFF2-40B4-BE49-F238E27FC236}">
                <a16:creationId xmlns:a16="http://schemas.microsoft.com/office/drawing/2014/main" id="{EADA4693-B320-24D8-104F-87E59079251D}"/>
              </a:ext>
            </a:extLst>
          </p:cNvPr>
          <p:cNvPicPr>
            <a:picLocks noChangeAspect="1"/>
          </p:cNvPicPr>
          <p:nvPr/>
        </p:nvPicPr>
        <p:blipFill>
          <a:blip r:embed="rId3"/>
          <a:stretch>
            <a:fillRect/>
          </a:stretch>
        </p:blipFill>
        <p:spPr>
          <a:xfrm>
            <a:off x="8084421" y="673556"/>
            <a:ext cx="8215157" cy="12368887"/>
          </a:xfrm>
          <a:prstGeom prst="rect">
            <a:avLst/>
          </a:prstGeom>
        </p:spPr>
      </p:pic>
      <p:pic>
        <p:nvPicPr>
          <p:cNvPr id="12" name="Picture 11">
            <a:extLst>
              <a:ext uri="{FF2B5EF4-FFF2-40B4-BE49-F238E27FC236}">
                <a16:creationId xmlns:a16="http://schemas.microsoft.com/office/drawing/2014/main" id="{257A0CA6-B5C6-B668-4852-46240EC644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044" y="5764218"/>
            <a:ext cx="6241863" cy="8801027"/>
          </a:xfrm>
          <a:prstGeom prst="rect">
            <a:avLst/>
          </a:prstGeom>
        </p:spPr>
      </p:pic>
      <p:pic>
        <p:nvPicPr>
          <p:cNvPr id="10" name="Picture 9">
            <a:extLst>
              <a:ext uri="{FF2B5EF4-FFF2-40B4-BE49-F238E27FC236}">
                <a16:creationId xmlns:a16="http://schemas.microsoft.com/office/drawing/2014/main" id="{6582F6EA-23B2-8AB9-8069-76FA1D73C40D}"/>
              </a:ext>
            </a:extLst>
          </p:cNvPr>
          <p:cNvPicPr>
            <a:picLocks noChangeAspect="1"/>
          </p:cNvPicPr>
          <p:nvPr/>
        </p:nvPicPr>
        <p:blipFill>
          <a:blip r:embed="rId5"/>
          <a:stretch/>
        </p:blipFill>
        <p:spPr>
          <a:xfrm rot="2139163">
            <a:off x="10640536" y="7665727"/>
            <a:ext cx="4011862" cy="5115998"/>
          </a:xfrm>
          <a:prstGeom prst="rect">
            <a:avLst/>
          </a:prstGeom>
        </p:spPr>
      </p:pic>
      <p:sp>
        <p:nvSpPr>
          <p:cNvPr id="13" name="Slide Number">
            <a:extLst>
              <a:ext uri="{FF2B5EF4-FFF2-40B4-BE49-F238E27FC236}">
                <a16:creationId xmlns:a16="http://schemas.microsoft.com/office/drawing/2014/main" id="{2144AD14-069A-014D-CA4A-01B50BCE30BC}"/>
              </a:ext>
            </a:extLst>
          </p:cNvPr>
          <p:cNvSpPr txBox="1">
            <a:spLocks noGrp="1"/>
          </p:cNvSpPr>
          <p:nvPr>
            <p:ph type="sldNum" sz="quarter" idx="2"/>
          </p:nvPr>
        </p:nvSpPr>
        <p:spPr>
          <a:xfrm>
            <a:off x="22485095" y="12216383"/>
            <a:ext cx="977266" cy="841376"/>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7</a:t>
            </a:fld>
            <a:endParaRPr/>
          </a:p>
        </p:txBody>
      </p:sp>
      <p:pic>
        <p:nvPicPr>
          <p:cNvPr id="3" name="Picture 2">
            <a:extLst>
              <a:ext uri="{FF2B5EF4-FFF2-40B4-BE49-F238E27FC236}">
                <a16:creationId xmlns:a16="http://schemas.microsoft.com/office/drawing/2014/main" id="{C77DDD3C-CD13-E069-F2CD-A63E1006F7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3787" y="2429834"/>
            <a:ext cx="3495792" cy="3495792"/>
          </a:xfrm>
          <a:prstGeom prst="rect">
            <a:avLst/>
          </a:prstGeom>
        </p:spPr>
      </p:pic>
      <p:pic>
        <p:nvPicPr>
          <p:cNvPr id="7" name="Picture 6">
            <a:extLst>
              <a:ext uri="{FF2B5EF4-FFF2-40B4-BE49-F238E27FC236}">
                <a16:creationId xmlns:a16="http://schemas.microsoft.com/office/drawing/2014/main" id="{C2D1EE7E-4709-2419-4039-2BD7F6644A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782224" y="5925626"/>
            <a:ext cx="3752404" cy="5214096"/>
          </a:xfrm>
          <a:prstGeom prst="rect">
            <a:avLst/>
          </a:prstGeom>
        </p:spPr>
      </p:pic>
    </p:spTree>
    <p:extLst>
      <p:ext uri="{BB962C8B-B14F-4D97-AF65-F5344CB8AC3E}">
        <p14:creationId xmlns:p14="http://schemas.microsoft.com/office/powerpoint/2010/main" val="4419566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700"/>
                                  </p:stCondLst>
                                  <p:childTnLst>
                                    <p:set>
                                      <p:cBhvr>
                                        <p:cTn id="6" dur="1" fill="hold">
                                          <p:stCondLst>
                                            <p:cond delay="0"/>
                                          </p:stCondLst>
                                        </p:cTn>
                                        <p:tgtEl>
                                          <p:spTgt spid="12"/>
                                        </p:tgtEl>
                                        <p:attrNameLst>
                                          <p:attrName>style.visibility</p:attrName>
                                        </p:attrNameLst>
                                      </p:cBhvr>
                                      <p:to>
                                        <p:strVal val="hidden"/>
                                      </p:to>
                                    </p:set>
                                  </p:childTnLst>
                                </p:cTn>
                              </p:par>
                              <p:par>
                                <p:cTn id="7" presetID="6" presetClass="entr" presetSubtype="32"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circle(out)">
                                      <p:cBhvr>
                                        <p:cTn id="9" dur="500"/>
                                        <p:tgtEl>
                                          <p:spTgt spid="10"/>
                                        </p:tgtEl>
                                      </p:cBhvr>
                                    </p:animEffect>
                                  </p:childTnLst>
                                </p:cTn>
                              </p:par>
                            </p:childTnLst>
                          </p:cTn>
                        </p:par>
                        <p:par>
                          <p:cTn id="10" fill="hold">
                            <p:stCondLst>
                              <p:cond delay="700"/>
                            </p:stCondLst>
                            <p:childTnLst>
                              <p:par>
                                <p:cTn id="11" presetID="1" presetClass="entr" presetSubtype="0" fill="hold" nodeType="afterEffect">
                                  <p:stCondLst>
                                    <p:cond delay="100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100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96BE86F-613B-B3B4-169F-34FB6745C7EB}"/>
              </a:ext>
            </a:extLst>
          </p:cNvPr>
          <p:cNvPicPr>
            <a:picLocks noChangeAspect="1"/>
          </p:cNvPicPr>
          <p:nvPr/>
        </p:nvPicPr>
        <p:blipFill>
          <a:blip r:embed="rId2">
            <a:extLst>
              <a:ext uri="{28A0092B-C50C-407E-A947-70E740481C1C}">
                <a14:useLocalDpi xmlns:a14="http://schemas.microsoft.com/office/drawing/2010/main" val="0"/>
              </a:ext>
            </a:extLst>
          </a:blip>
          <a:srcRect l="134" t="28907" r="-132" b="28907"/>
          <a:stretch>
            <a:fillRect/>
          </a:stretch>
        </p:blipFill>
        <p:spPr>
          <a:xfrm>
            <a:off x="0" y="0"/>
            <a:ext cx="24384000" cy="13716000"/>
          </a:xfrm>
          <a:prstGeom prst="rect">
            <a:avLst/>
          </a:prstGeom>
        </p:spPr>
      </p:pic>
      <p:sp>
        <p:nvSpPr>
          <p:cNvPr id="11" name="Rectangle 10">
            <a:extLst>
              <a:ext uri="{FF2B5EF4-FFF2-40B4-BE49-F238E27FC236}">
                <a16:creationId xmlns:a16="http://schemas.microsoft.com/office/drawing/2014/main" id="{254EEE57-BCEC-C4B8-1435-24F90123B524}"/>
              </a:ext>
            </a:extLst>
          </p:cNvPr>
          <p:cNvSpPr/>
          <p:nvPr/>
        </p:nvSpPr>
        <p:spPr>
          <a:xfrm>
            <a:off x="0" y="0"/>
            <a:ext cx="24384000" cy="13716000"/>
          </a:xfrm>
          <a:prstGeom prst="rect">
            <a:avLst/>
          </a:prstGeom>
          <a:solidFill>
            <a:srgbClr val="0076BD">
              <a:alpha val="8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Slide Numbe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8</a:t>
            </a:fld>
            <a:endParaRPr/>
          </a:p>
        </p:txBody>
      </p:sp>
      <p:sp>
        <p:nvSpPr>
          <p:cNvPr id="132" name="Section…"/>
          <p:cNvSpPr txBox="1">
            <a:spLocks noGrp="1"/>
          </p:cNvSpPr>
          <p:nvPr>
            <p:ph type="title"/>
          </p:nvPr>
        </p:nvSpPr>
        <p:spPr>
          <a:xfrm>
            <a:off x="2532888" y="4395533"/>
            <a:ext cx="20015664" cy="4924934"/>
          </a:xfrm>
          <a:prstGeom prst="rect">
            <a:avLst/>
          </a:prstGeom>
        </p:spPr>
        <p:txBody>
          <a:bodyPr anchor="ctr"/>
          <a:lstStyle/>
          <a:p>
            <a:pPr>
              <a:lnSpc>
                <a:spcPct val="80000"/>
              </a:lnSpc>
            </a:pPr>
            <a:r>
              <a:rPr lang="en-US" dirty="0"/>
              <a:t>Scintillator:</a:t>
            </a:r>
            <a:br>
              <a:rPr lang="en-US" dirty="0"/>
            </a:br>
            <a:r>
              <a:rPr lang="en-US" dirty="0"/>
              <a:t>The Microphone</a:t>
            </a:r>
            <a:endParaRPr dirty="0"/>
          </a:p>
        </p:txBody>
      </p:sp>
      <p:pic>
        <p:nvPicPr>
          <p:cNvPr id="5" name="Picture 4">
            <a:extLst>
              <a:ext uri="{FF2B5EF4-FFF2-40B4-BE49-F238E27FC236}">
                <a16:creationId xmlns:a16="http://schemas.microsoft.com/office/drawing/2014/main" id="{40E00BC6-5767-8F9F-A431-8D078D63D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2364" y="916190"/>
            <a:ext cx="2187192" cy="1109919"/>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63DF66C-34D2-9E28-CB8F-93418BFD9AE8}"/>
              </a:ext>
            </a:extLst>
          </p:cNvPr>
          <p:cNvPicPr>
            <a:picLocks noChangeAspect="1"/>
          </p:cNvPicPr>
          <p:nvPr/>
        </p:nvPicPr>
        <p:blipFill>
          <a:blip r:embed="rId3"/>
          <a:srcRect l="2026" t="5808" r="3436" b="19413"/>
          <a:stretch>
            <a:fillRect/>
          </a:stretch>
        </p:blipFill>
        <p:spPr>
          <a:xfrm>
            <a:off x="16530714" y="7095502"/>
            <a:ext cx="5954381" cy="2435295"/>
          </a:xfrm>
          <a:prstGeom prst="rect">
            <a:avLst/>
          </a:prstGeom>
        </p:spPr>
      </p:pic>
      <p:pic>
        <p:nvPicPr>
          <p:cNvPr id="15" name="Picture 14">
            <a:extLst>
              <a:ext uri="{FF2B5EF4-FFF2-40B4-BE49-F238E27FC236}">
                <a16:creationId xmlns:a16="http://schemas.microsoft.com/office/drawing/2014/main" id="{0F869650-CD9A-D0F2-EFB2-6B59DFE3B2FF}"/>
              </a:ext>
            </a:extLst>
          </p:cNvPr>
          <p:cNvPicPr>
            <a:picLocks noChangeAspect="1"/>
          </p:cNvPicPr>
          <p:nvPr/>
        </p:nvPicPr>
        <p:blipFill>
          <a:blip r:embed="rId4"/>
          <a:srcRect l="6924" t="15807" r="5961" b="6678"/>
          <a:stretch>
            <a:fillRect/>
          </a:stretch>
        </p:blipFill>
        <p:spPr>
          <a:xfrm>
            <a:off x="16530714" y="5429881"/>
            <a:ext cx="3864768" cy="1864518"/>
          </a:xfrm>
          <a:prstGeom prst="rect">
            <a:avLst/>
          </a:prstGeom>
        </p:spPr>
      </p:pic>
      <p:sp>
        <p:nvSpPr>
          <p:cNvPr id="135" name="Example  title here"/>
          <p:cNvSpPr txBox="1">
            <a:spLocks noGrp="1"/>
          </p:cNvSpPr>
          <p:nvPr>
            <p:ph type="title"/>
          </p:nvPr>
        </p:nvSpPr>
        <p:spPr>
          <a:xfrm>
            <a:off x="2249571" y="1840586"/>
            <a:ext cx="13112403" cy="2168351"/>
          </a:xfrm>
          <a:prstGeom prst="rect">
            <a:avLst/>
          </a:prstGeom>
        </p:spPr>
        <p:txBody>
          <a:bodyPr/>
          <a:lstStyle/>
          <a:p>
            <a:r>
              <a:rPr lang="en-US" dirty="0"/>
              <a:t>The Scintillator Recipe</a:t>
            </a:r>
            <a:endParaRPr dirty="0"/>
          </a:p>
        </p:txBody>
      </p:sp>
      <p:sp>
        <p:nvSpPr>
          <p:cNvPr id="136" name="Slide Number"/>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9</a:t>
            </a:fld>
            <a:endParaRPr/>
          </a:p>
        </p:txBody>
      </p:sp>
      <p:sp>
        <p:nvSpPr>
          <p:cNvPr id="10" name="Rectangle 9">
            <a:extLst>
              <a:ext uri="{FF2B5EF4-FFF2-40B4-BE49-F238E27FC236}">
                <a16:creationId xmlns:a16="http://schemas.microsoft.com/office/drawing/2014/main" id="{DA2CF461-4785-6FC7-C246-30E6A8051B03}"/>
              </a:ext>
            </a:extLst>
          </p:cNvPr>
          <p:cNvSpPr/>
          <p:nvPr/>
        </p:nvSpPr>
        <p:spPr>
          <a:xfrm>
            <a:off x="2477731" y="4451392"/>
            <a:ext cx="3262778" cy="94651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D25D3E4D-7EDA-45F3-4B87-AA4A8011174B}"/>
              </a:ext>
            </a:extLst>
          </p:cNvPr>
          <p:cNvSpPr/>
          <p:nvPr/>
        </p:nvSpPr>
        <p:spPr>
          <a:xfrm>
            <a:off x="2308565" y="3577236"/>
            <a:ext cx="2450033" cy="907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On prehent aped everio. Et audam voloreh enietusam fuga. Nequi con nobis doloressus et reribus qui dunti ium hiciatinias eictior emporiam, quis quis autecus, consed ut assedi con peliquasse perat sitatiur assinctur?…">
            <a:extLst>
              <a:ext uri="{FF2B5EF4-FFF2-40B4-BE49-F238E27FC236}">
                <a16:creationId xmlns:a16="http://schemas.microsoft.com/office/drawing/2014/main" id="{7C03B7DE-03EB-7440-3DF7-0A1F263B64FE}"/>
              </a:ext>
            </a:extLst>
          </p:cNvPr>
          <p:cNvSpPr txBox="1">
            <a:spLocks/>
          </p:cNvSpPr>
          <p:nvPr/>
        </p:nvSpPr>
        <p:spPr>
          <a:xfrm>
            <a:off x="2670174" y="5894550"/>
            <a:ext cx="13112403" cy="1178399"/>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spAutoFit/>
          </a:bodyPr>
          <a:lstStyle>
            <a:lvl1pPr marL="0" marR="0" indent="0" algn="l" defTabSz="821531" rtl="0" latinLnBrk="0">
              <a:lnSpc>
                <a:spcPct val="120000"/>
              </a:lnSpc>
              <a:spcBef>
                <a:spcPts val="0"/>
              </a:spcBef>
              <a:spcAft>
                <a:spcPts val="0"/>
              </a:spcAft>
              <a:buClrTx/>
              <a:buSzTx/>
              <a:buFontTx/>
              <a:buNone/>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a:lstStyle>
          <a:p>
            <a:pPr marL="685800" indent="-685800" hangingPunct="1">
              <a:buFont typeface="Arial" panose="020B0604020202020204" pitchFamily="34" charset="0"/>
              <a:buChar char="•"/>
            </a:pPr>
            <a:endParaRPr lang="en-US" sz="6000" dirty="0"/>
          </a:p>
        </p:txBody>
      </p:sp>
      <p:pic>
        <p:nvPicPr>
          <p:cNvPr id="20" name="Picture 19">
            <a:extLst>
              <a:ext uri="{FF2B5EF4-FFF2-40B4-BE49-F238E27FC236}">
                <a16:creationId xmlns:a16="http://schemas.microsoft.com/office/drawing/2014/main" id="{B53B4D28-348D-54B6-DBD4-8E1D411B994E}"/>
              </a:ext>
            </a:extLst>
          </p:cNvPr>
          <p:cNvPicPr>
            <a:picLocks noChangeAspect="1"/>
          </p:cNvPicPr>
          <p:nvPr/>
        </p:nvPicPr>
        <p:blipFill>
          <a:blip r:embed="rId5"/>
          <a:stretch>
            <a:fillRect/>
          </a:stretch>
        </p:blipFill>
        <p:spPr>
          <a:xfrm>
            <a:off x="14280027" y="1060877"/>
            <a:ext cx="6115455" cy="2831989"/>
          </a:xfrm>
          <a:prstGeom prst="rect">
            <a:avLst/>
          </a:prstGeom>
        </p:spPr>
      </p:pic>
      <p:pic>
        <p:nvPicPr>
          <p:cNvPr id="14" name="Picture 13">
            <a:extLst>
              <a:ext uri="{FF2B5EF4-FFF2-40B4-BE49-F238E27FC236}">
                <a16:creationId xmlns:a16="http://schemas.microsoft.com/office/drawing/2014/main" id="{E6BB1D8B-BD6F-8AB5-B11E-0FCA5283A1C6}"/>
              </a:ext>
            </a:extLst>
          </p:cNvPr>
          <p:cNvPicPr>
            <a:picLocks noChangeAspect="1"/>
          </p:cNvPicPr>
          <p:nvPr/>
        </p:nvPicPr>
        <p:blipFill>
          <a:blip r:embed="rId6"/>
          <a:srcRect l="7315" t="16848" r="2011" b="2641"/>
          <a:stretch>
            <a:fillRect/>
          </a:stretch>
        </p:blipFill>
        <p:spPr>
          <a:xfrm>
            <a:off x="17711983" y="9822200"/>
            <a:ext cx="3664743" cy="2581860"/>
          </a:xfrm>
          <a:prstGeom prst="rect">
            <a:avLst/>
          </a:prstGeom>
        </p:spPr>
      </p:pic>
      <p:pic>
        <p:nvPicPr>
          <p:cNvPr id="13" name="Picture 12">
            <a:extLst>
              <a:ext uri="{FF2B5EF4-FFF2-40B4-BE49-F238E27FC236}">
                <a16:creationId xmlns:a16="http://schemas.microsoft.com/office/drawing/2014/main" id="{5FF4209D-A6D8-0CF6-A6A4-5F403B99E580}"/>
              </a:ext>
            </a:extLst>
          </p:cNvPr>
          <p:cNvPicPr>
            <a:picLocks noChangeAspect="1"/>
          </p:cNvPicPr>
          <p:nvPr/>
        </p:nvPicPr>
        <p:blipFill>
          <a:blip r:embed="rId7"/>
          <a:srcRect l="3810" r="3996"/>
          <a:stretch>
            <a:fillRect/>
          </a:stretch>
        </p:blipFill>
        <p:spPr>
          <a:xfrm>
            <a:off x="16484345" y="3326948"/>
            <a:ext cx="6000750" cy="2756699"/>
          </a:xfrm>
          <a:prstGeom prst="rect">
            <a:avLst/>
          </a:prstGeom>
        </p:spPr>
      </p:pic>
      <p:sp>
        <p:nvSpPr>
          <p:cNvPr id="134" name="On prehent aped everio. Et audam voloreh enietusam fuga. Nequi con nobis doloressus et reribus qui dunti ium hiciatinias eictior emporiam, quis quis autecus, consed ut assedi con peliquasse perat sitatiur assinctur?…"/>
          <p:cNvSpPr txBox="1">
            <a:spLocks noGrp="1"/>
          </p:cNvSpPr>
          <p:nvPr>
            <p:ph type="body" idx="13"/>
          </p:nvPr>
        </p:nvSpPr>
        <p:spPr>
          <a:xfrm>
            <a:off x="2259403" y="4223354"/>
            <a:ext cx="13992232" cy="7652060"/>
          </a:xfrm>
          <a:prstGeom prst="rect">
            <a:avLst/>
          </a:prstGeom>
        </p:spPr>
        <p:txBody>
          <a:bodyPr/>
          <a:lstStyle/>
          <a:p>
            <a:pPr marL="685800" indent="-685800">
              <a:buFont typeface="Arial" panose="020B0604020202020204" pitchFamily="34" charset="0"/>
              <a:buChar char="•"/>
            </a:pPr>
            <a:r>
              <a:rPr lang="en-US" sz="5000" b="1" dirty="0"/>
              <a:t>780 </a:t>
            </a:r>
            <a:r>
              <a:rPr lang="en-US" sz="5000" b="1" dirty="0" err="1"/>
              <a:t>tonnes</a:t>
            </a:r>
            <a:r>
              <a:rPr lang="en-US" sz="5000" b="1" dirty="0"/>
              <a:t> Linear Alkylbenzene (LAB):</a:t>
            </a:r>
          </a:p>
          <a:p>
            <a:r>
              <a:rPr lang="en-US" sz="5000" b="1" dirty="0"/>
              <a:t>     </a:t>
            </a:r>
            <a:r>
              <a:rPr lang="en-US" sz="5000" dirty="0"/>
              <a:t>liquid scintillator solvent; emits UV light</a:t>
            </a:r>
          </a:p>
          <a:p>
            <a:pPr marL="685800" indent="-685800">
              <a:buFont typeface="Arial" panose="020B0604020202020204" pitchFamily="34" charset="0"/>
              <a:buChar char="•"/>
            </a:pPr>
            <a:r>
              <a:rPr lang="en-US" sz="5000" b="1" dirty="0"/>
              <a:t>2g/L 2,5-diphenyloxazole (PPO): </a:t>
            </a:r>
            <a:r>
              <a:rPr lang="en-US" sz="5000" dirty="0"/>
              <a:t>primary fluor; converts UV to blue light</a:t>
            </a:r>
          </a:p>
          <a:p>
            <a:pPr marL="685800" indent="-685800">
              <a:buFont typeface="Arial" panose="020B0604020202020204" pitchFamily="34" charset="0"/>
              <a:buChar char="•"/>
            </a:pPr>
            <a:r>
              <a:rPr lang="en-US" sz="5000" b="1" dirty="0"/>
              <a:t>2mg/L 1,4-Bis(2-methylstyryl)benzene (bis-MSB): </a:t>
            </a:r>
            <a:r>
              <a:rPr lang="en-US" sz="5000" dirty="0"/>
              <a:t>wavelength shifter; prevents reabsorption</a:t>
            </a:r>
          </a:p>
          <a:p>
            <a:pPr marL="685800" indent="-685800">
              <a:buFont typeface="Arial" panose="020B0604020202020204" pitchFamily="34" charset="0"/>
              <a:buChar char="•"/>
            </a:pPr>
            <a:r>
              <a:rPr lang="en-US" sz="5000" b="1" dirty="0"/>
              <a:t>6mg/L Butylated Hydroxytoluene (BHT): </a:t>
            </a:r>
            <a:r>
              <a:rPr lang="en-US" sz="5000" dirty="0"/>
              <a:t>antioxidant</a:t>
            </a:r>
            <a:endParaRPr sz="5000"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ota Grotesque Bold"/>
        <a:ea typeface="Lota Grotesque Bold"/>
        <a:cs typeface="Lota Grotesque Bold"/>
      </a:majorFont>
      <a:minorFont>
        <a:latin typeface="Lota Grotesque Bold"/>
        <a:ea typeface="Lota Grotesque Bold"/>
        <a:cs typeface="Lota Grotesque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ota Grotesque Bold"/>
        <a:ea typeface="Lota Grotesque Bold"/>
        <a:cs typeface="Lota Grotesque Bold"/>
      </a:majorFont>
      <a:minorFont>
        <a:latin typeface="Lota Grotesque Bold"/>
        <a:ea typeface="Lota Grotesque Bold"/>
        <a:cs typeface="Lota Grotesque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F64DEA7E0D8F40883A6952AD5933CE" ma:contentTypeVersion="5" ma:contentTypeDescription="Create a new document." ma:contentTypeScope="" ma:versionID="0d5cd635eef2472ac1ac23ebb6ceed6c">
  <xsd:schema xmlns:xsd="http://www.w3.org/2001/XMLSchema" xmlns:xs="http://www.w3.org/2001/XMLSchema" xmlns:p="http://schemas.microsoft.com/office/2006/metadata/properties" xmlns:ns3="960b787f-32b6-4508-826c-f41f524d68eb" targetNamespace="http://schemas.microsoft.com/office/2006/metadata/properties" ma:root="true" ma:fieldsID="b466070239bc2cf5dd0a3877babfd27e" ns3:_="">
    <xsd:import namespace="960b787f-32b6-4508-826c-f41f524d68eb"/>
    <xsd:element name="properties">
      <xsd:complexType>
        <xsd:sequence>
          <xsd:element name="documentManagement">
            <xsd:complexType>
              <xsd:all>
                <xsd:element ref="ns3:_activity" minOccurs="0"/>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0b787f-32b6-4508-826c-f41f524d68eb"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DateTaken" ma:index="9" nillable="true" ma:displayName="MediaServiceDateTaken" ma:hidden="true" ma:indexed="true" ma:internalName="MediaServiceDateTaken" ma:readOnly="true">
      <xsd:simpleType>
        <xsd:restriction base="dms:Text"/>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60b787f-32b6-4508-826c-f41f524d68eb" xsi:nil="true"/>
  </documentManagement>
</p:properties>
</file>

<file path=customXml/itemProps1.xml><?xml version="1.0" encoding="utf-8"?>
<ds:datastoreItem xmlns:ds="http://schemas.openxmlformats.org/officeDocument/2006/customXml" ds:itemID="{DF85446A-ABC4-4592-8905-34231C0A70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0b787f-32b6-4508-826c-f41f524d68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B176E9-B4AA-4A79-B210-35F447A2B990}">
  <ds:schemaRefs>
    <ds:schemaRef ds:uri="http://schemas.microsoft.com/sharepoint/v3/contenttype/forms"/>
  </ds:schemaRefs>
</ds:datastoreItem>
</file>

<file path=customXml/itemProps3.xml><?xml version="1.0" encoding="utf-8"?>
<ds:datastoreItem xmlns:ds="http://schemas.openxmlformats.org/officeDocument/2006/customXml" ds:itemID="{3DBDD838-519B-4DDD-8B4D-EDF07A978053}">
  <ds:schemaRefs>
    <ds:schemaRef ds:uri="http://purl.org/dc/elements/1.1/"/>
    <ds:schemaRef ds:uri="http://schemas.microsoft.com/office/infopath/2007/PartnerControls"/>
    <ds:schemaRef ds:uri="http://purl.org/dc/dcmitype/"/>
    <ds:schemaRef ds:uri="http://purl.org/dc/terms/"/>
    <ds:schemaRef ds:uri="http://schemas.openxmlformats.org/package/2006/metadata/core-properties"/>
    <ds:schemaRef ds:uri="http://schemas.microsoft.com/office/2006/documentManagement/types"/>
    <ds:schemaRef ds:uri="http://schemas.microsoft.com/office/2006/metadata/properties"/>
    <ds:schemaRef ds:uri="960b787f-32b6-4508-826c-f41f524d68e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7443</TotalTime>
  <Words>585</Words>
  <Application>Microsoft Office PowerPoint</Application>
  <PresentationFormat>Custom</PresentationFormat>
  <Paragraphs>156</Paragraphs>
  <Slides>41</Slides>
  <Notes>14</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Helvetica Neue</vt:lpstr>
      <vt:lpstr>Helvetica Neue Medium</vt:lpstr>
      <vt:lpstr>Lota Grotesque Bold</vt:lpstr>
      <vt:lpstr>Muli Regular</vt:lpstr>
      <vt:lpstr>Wingdings</vt:lpstr>
      <vt:lpstr>White</vt:lpstr>
      <vt:lpstr>PowerPoint Presentation</vt:lpstr>
      <vt:lpstr>PowerPoint Presentation</vt:lpstr>
      <vt:lpstr>Double Beta Decay</vt:lpstr>
      <vt:lpstr>Double Beta Decay</vt:lpstr>
      <vt:lpstr>PowerPoint Presentation</vt:lpstr>
      <vt:lpstr>PowerPoint Presentation</vt:lpstr>
      <vt:lpstr>PowerPoint Presentation</vt:lpstr>
      <vt:lpstr>Scintillator: The Microphone</vt:lpstr>
      <vt:lpstr>The Scintillator Recipe</vt:lpstr>
      <vt:lpstr>What does QA do?</vt:lpstr>
      <vt:lpstr>What does QA do?</vt:lpstr>
      <vt:lpstr>What does QA do?</vt:lpstr>
      <vt:lpstr>What does QA do?</vt:lpstr>
      <vt:lpstr>Tellurium: The Performer</vt:lpstr>
      <vt:lpstr>Telluric Acid (TeA)</vt:lpstr>
      <vt:lpstr>TeA Plant</vt:lpstr>
      <vt:lpstr>PowerPoint Presentation</vt:lpstr>
      <vt:lpstr>PowerPoint Presentation</vt:lpstr>
      <vt:lpstr>PowerPoint Presentation</vt:lpstr>
      <vt:lpstr>PowerPoint Presentation</vt:lpstr>
      <vt:lpstr>TeDiol Plant</vt:lpstr>
      <vt:lpstr>TeDiol Plant</vt:lpstr>
      <vt:lpstr>TeDiol Plant</vt:lpstr>
      <vt:lpstr>BD Stability Tests</vt:lpstr>
      <vt:lpstr>BD Stability Tests</vt:lpstr>
      <vt:lpstr>Density Change in Batch Tank</vt:lpstr>
      <vt:lpstr>Summary</vt:lpstr>
      <vt:lpstr>Next steps for QA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Introduction: Beta Decay</vt:lpstr>
      <vt:lpstr>Introduction: Beta Decay</vt:lpstr>
      <vt:lpstr>Introduction: Beta Decay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owong</dc:creator>
  <cp:lastModifiedBy>owong07@student.ubc.ca</cp:lastModifiedBy>
  <cp:revision>4</cp:revision>
  <dcterms:modified xsi:type="dcterms:W3CDTF">2026-08-13T06:39:33Z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0x010100CAF64DEA7E0D8F40883A6952AD5933CE</vt:lpwstr>
  </property>
</Properties>
</file>