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slideLayouts/slideLayout6.xml" ContentType="application/vnd.openxmlformats-officedocument.presentationml.slideLayout+xml"/>
  <Override PartName="/ppt/theme/theme4.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5.xml" ContentType="application/vnd.openxmlformats-officedocument.theme+xml"/>
  <Override PartName="/ppt/slideLayouts/slideLayout9.xml" ContentType="application/vnd.openxmlformats-officedocument.presentationml.slideLayout+xml"/>
  <Override PartName="/ppt/theme/theme6.xml" ContentType="application/vnd.openxmlformats-officedocument.theme+xml"/>
  <Override PartName="/ppt/slideLayouts/slideLayout10.xml" ContentType="application/vnd.openxmlformats-officedocument.presentationml.slideLayout+xml"/>
  <Override PartName="/ppt/theme/theme7.xml" ContentType="application/vnd.openxmlformats-officedocument.theme+xml"/>
  <Override PartName="/ppt/slideLayouts/slideLayout11.xml" ContentType="application/vnd.openxmlformats-officedocument.presentationml.slideLayout+xml"/>
  <Override PartName="/ppt/theme/theme8.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9.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10.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 id="2147483761" r:id="rId5"/>
    <p:sldMasterId id="2147483650" r:id="rId6"/>
    <p:sldMasterId id="2147483752" r:id="rId7"/>
    <p:sldMasterId id="2147483674" r:id="rId8"/>
    <p:sldMasterId id="2147483698" r:id="rId9"/>
    <p:sldMasterId id="2147483754" r:id="rId10"/>
    <p:sldMasterId id="2147483748" r:id="rId11"/>
    <p:sldMasterId id="2147483710" r:id="rId12"/>
    <p:sldMasterId id="2147483734" r:id="rId13"/>
    <p:sldMasterId id="2147483746" r:id="rId14"/>
  </p:sldMasterIdLst>
  <p:notesMasterIdLst>
    <p:notesMasterId r:id="rId36"/>
  </p:notesMasterIdLst>
  <p:sldIdLst>
    <p:sldId id="257" r:id="rId15"/>
    <p:sldId id="279" r:id="rId16"/>
    <p:sldId id="278" r:id="rId17"/>
    <p:sldId id="258" r:id="rId18"/>
    <p:sldId id="280" r:id="rId19"/>
    <p:sldId id="270" r:id="rId20"/>
    <p:sldId id="259" r:id="rId21"/>
    <p:sldId id="272" r:id="rId22"/>
    <p:sldId id="273" r:id="rId23"/>
    <p:sldId id="281" r:id="rId24"/>
    <p:sldId id="261" r:id="rId25"/>
    <p:sldId id="286" r:id="rId26"/>
    <p:sldId id="287" r:id="rId27"/>
    <p:sldId id="282" r:id="rId28"/>
    <p:sldId id="262" r:id="rId29"/>
    <p:sldId id="263" r:id="rId30"/>
    <p:sldId id="285" r:id="rId31"/>
    <p:sldId id="264" r:id="rId32"/>
    <p:sldId id="271" r:id="rId33"/>
    <p:sldId id="284" r:id="rId34"/>
    <p:sldId id="283"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6BE"/>
    <a:srgbClr val="E9F3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55"/>
    <p:restoredTop sz="90268" autoAdjust="0"/>
  </p:normalViewPr>
  <p:slideViewPr>
    <p:cSldViewPr snapToGrid="0">
      <p:cViewPr varScale="1">
        <p:scale>
          <a:sx n="67" d="100"/>
          <a:sy n="67" d="100"/>
        </p:scale>
        <p:origin x="808"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4.xml"/><Relationship Id="rId26" Type="http://schemas.openxmlformats.org/officeDocument/2006/relationships/slide" Target="slides/slide12.xml"/><Relationship Id="rId39" Type="http://schemas.openxmlformats.org/officeDocument/2006/relationships/theme" Target="theme/theme1.xml"/><Relationship Id="rId21" Type="http://schemas.openxmlformats.org/officeDocument/2006/relationships/slide" Target="slides/slide7.xml"/><Relationship Id="rId34" Type="http://schemas.openxmlformats.org/officeDocument/2006/relationships/slide" Target="slides/slide20.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2.xml"/><Relationship Id="rId20" Type="http://schemas.openxmlformats.org/officeDocument/2006/relationships/slide" Target="slides/slide6.xml"/><Relationship Id="rId29" Type="http://schemas.openxmlformats.org/officeDocument/2006/relationships/slide" Target="slides/slide15.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notesMaster" Target="notesMasters/notesMaster1.xml"/><Relationship Id="rId10" Type="http://schemas.openxmlformats.org/officeDocument/2006/relationships/slideMaster" Target="slideMasters/slideMaster7.xml"/><Relationship Id="rId19" Type="http://schemas.openxmlformats.org/officeDocument/2006/relationships/slide" Target="slides/slide5.xml"/><Relationship Id="rId31" Type="http://schemas.openxmlformats.org/officeDocument/2006/relationships/slide" Target="slides/slide17.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ederick Levesque" userId="1a58d9c8-993b-4321-a766-33c367601f5c" providerId="ADAL" clId="{4A2B66FA-2497-486C-9DE8-A7C0A6FF4F3A}"/>
    <pc:docChg chg="undo custSel modSld">
      <pc:chgData name="Frederick Levesque" userId="1a58d9c8-993b-4321-a766-33c367601f5c" providerId="ADAL" clId="{4A2B66FA-2497-486C-9DE8-A7C0A6FF4F3A}" dt="2026-08-12T01:38:57.196" v="24" actId="113"/>
      <pc:docMkLst>
        <pc:docMk/>
      </pc:docMkLst>
      <pc:sldChg chg="modSp mod">
        <pc:chgData name="Frederick Levesque" userId="1a58d9c8-993b-4321-a766-33c367601f5c" providerId="ADAL" clId="{4A2B66FA-2497-486C-9DE8-A7C0A6FF4F3A}" dt="2026-08-12T01:38:43.697" v="21" actId="207"/>
        <pc:sldMkLst>
          <pc:docMk/>
          <pc:sldMk cId="510365030" sldId="261"/>
        </pc:sldMkLst>
        <pc:spChg chg="mod">
          <ac:chgData name="Frederick Levesque" userId="1a58d9c8-993b-4321-a766-33c367601f5c" providerId="ADAL" clId="{4A2B66FA-2497-486C-9DE8-A7C0A6FF4F3A}" dt="2026-08-12T01:38:06.316" v="15" actId="1076"/>
          <ac:spMkLst>
            <pc:docMk/>
            <pc:sldMk cId="510365030" sldId="261"/>
            <ac:spMk id="2" creationId="{B2B03B32-5942-771F-4781-353FA959ED0D}"/>
          </ac:spMkLst>
        </pc:spChg>
        <pc:spChg chg="mod">
          <ac:chgData name="Frederick Levesque" userId="1a58d9c8-993b-4321-a766-33c367601f5c" providerId="ADAL" clId="{4A2B66FA-2497-486C-9DE8-A7C0A6FF4F3A}" dt="2026-08-12T01:38:43.697" v="21" actId="207"/>
          <ac:spMkLst>
            <pc:docMk/>
            <pc:sldMk cId="510365030" sldId="261"/>
            <ac:spMk id="25" creationId="{D7B69B50-044E-B0F1-5E8B-73B9B49BB847}"/>
          </ac:spMkLst>
        </pc:spChg>
      </pc:sldChg>
      <pc:sldChg chg="addSp modSp mod">
        <pc:chgData name="Frederick Levesque" userId="1a58d9c8-993b-4321-a766-33c367601f5c" providerId="ADAL" clId="{4A2B66FA-2497-486C-9DE8-A7C0A6FF4F3A}" dt="2026-08-12T01:38:27.840" v="17" actId="2711"/>
        <pc:sldMkLst>
          <pc:docMk/>
          <pc:sldMk cId="0" sldId="281"/>
        </pc:sldMkLst>
        <pc:spChg chg="mod">
          <ac:chgData name="Frederick Levesque" userId="1a58d9c8-993b-4321-a766-33c367601f5c" providerId="ADAL" clId="{4A2B66FA-2497-486C-9DE8-A7C0A6FF4F3A}" dt="2026-08-12T01:37:17.721" v="4" actId="1076"/>
          <ac:spMkLst>
            <pc:docMk/>
            <pc:sldMk cId="0" sldId="281"/>
            <ac:spMk id="2" creationId="{00000000-0000-0000-0000-000000000000}"/>
          </ac:spMkLst>
        </pc:spChg>
        <pc:spChg chg="mod">
          <ac:chgData name="Frederick Levesque" userId="1a58d9c8-993b-4321-a766-33c367601f5c" providerId="ADAL" clId="{4A2B66FA-2497-486C-9DE8-A7C0A6FF4F3A}" dt="2026-08-12T01:37:42.126" v="10" actId="1076"/>
          <ac:spMkLst>
            <pc:docMk/>
            <pc:sldMk cId="0" sldId="281"/>
            <ac:spMk id="3" creationId="{00000000-0000-0000-0000-000000000000}"/>
          </ac:spMkLst>
        </pc:spChg>
        <pc:spChg chg="mod">
          <ac:chgData name="Frederick Levesque" userId="1a58d9c8-993b-4321-a766-33c367601f5c" providerId="ADAL" clId="{4A2B66FA-2497-486C-9DE8-A7C0A6FF4F3A}" dt="2026-08-12T01:38:27.840" v="17" actId="2711"/>
          <ac:spMkLst>
            <pc:docMk/>
            <pc:sldMk cId="0" sldId="281"/>
            <ac:spMk id="4" creationId="{00000000-0000-0000-0000-000000000000}"/>
          </ac:spMkLst>
        </pc:spChg>
        <pc:spChg chg="add mod ord">
          <ac:chgData name="Frederick Levesque" userId="1a58d9c8-993b-4321-a766-33c367601f5c" providerId="ADAL" clId="{4A2B66FA-2497-486C-9DE8-A7C0A6FF4F3A}" dt="2026-08-12T01:37:54.785" v="14" actId="14100"/>
          <ac:spMkLst>
            <pc:docMk/>
            <pc:sldMk cId="0" sldId="281"/>
            <ac:spMk id="5" creationId="{9E543DD9-3544-A7D2-7E6D-5E2199D2B251}"/>
          </ac:spMkLst>
        </pc:spChg>
        <pc:picChg chg="mod ord">
          <ac:chgData name="Frederick Levesque" userId="1a58d9c8-993b-4321-a766-33c367601f5c" providerId="ADAL" clId="{4A2B66FA-2497-486C-9DE8-A7C0A6FF4F3A}" dt="2026-08-12T01:37:28.534" v="8" actId="167"/>
          <ac:picMkLst>
            <pc:docMk/>
            <pc:sldMk cId="0" sldId="281"/>
            <ac:picMk id="6" creationId="{E6E03C94-B241-7F21-3548-1B455817873D}"/>
          </ac:picMkLst>
        </pc:picChg>
      </pc:sldChg>
      <pc:sldChg chg="modSp mod">
        <pc:chgData name="Frederick Levesque" userId="1a58d9c8-993b-4321-a766-33c367601f5c" providerId="ADAL" clId="{4A2B66FA-2497-486C-9DE8-A7C0A6FF4F3A}" dt="2026-08-12T01:38:57.196" v="24" actId="113"/>
        <pc:sldMkLst>
          <pc:docMk/>
          <pc:sldMk cId="712661397" sldId="282"/>
        </pc:sldMkLst>
        <pc:spChg chg="mod">
          <ac:chgData name="Frederick Levesque" userId="1a58d9c8-993b-4321-a766-33c367601f5c" providerId="ADAL" clId="{4A2B66FA-2497-486C-9DE8-A7C0A6FF4F3A}" dt="2026-08-12T01:38:57.196" v="24" actId="113"/>
          <ac:spMkLst>
            <pc:docMk/>
            <pc:sldMk cId="712661397" sldId="282"/>
            <ac:spMk id="2" creationId="{12C5488E-5736-EE9D-D257-B25C47B05D74}"/>
          </ac:spMkLst>
        </pc:spChg>
      </pc:sldChg>
      <pc:sldChg chg="modSp mod">
        <pc:chgData name="Frederick Levesque" userId="1a58d9c8-993b-4321-a766-33c367601f5c" providerId="ADAL" clId="{4A2B66FA-2497-486C-9DE8-A7C0A6FF4F3A}" dt="2026-08-12T01:38:49.801" v="22" actId="113"/>
        <pc:sldMkLst>
          <pc:docMk/>
          <pc:sldMk cId="1133872113" sldId="286"/>
        </pc:sldMkLst>
        <pc:spChg chg="mod">
          <ac:chgData name="Frederick Levesque" userId="1a58d9c8-993b-4321-a766-33c367601f5c" providerId="ADAL" clId="{4A2B66FA-2497-486C-9DE8-A7C0A6FF4F3A}" dt="2026-08-12T01:38:49.801" v="22" actId="113"/>
          <ac:spMkLst>
            <pc:docMk/>
            <pc:sldMk cId="1133872113" sldId="286"/>
            <ac:spMk id="2" creationId="{E7CC68E7-4805-BCED-02BF-1AFF5AA12F85}"/>
          </ac:spMkLst>
        </pc:spChg>
      </pc:sldChg>
      <pc:sldChg chg="modSp mod">
        <pc:chgData name="Frederick Levesque" userId="1a58d9c8-993b-4321-a766-33c367601f5c" providerId="ADAL" clId="{4A2B66FA-2497-486C-9DE8-A7C0A6FF4F3A}" dt="2026-08-12T01:38:52.726" v="23" actId="113"/>
        <pc:sldMkLst>
          <pc:docMk/>
          <pc:sldMk cId="1078889830" sldId="287"/>
        </pc:sldMkLst>
        <pc:spChg chg="mod">
          <ac:chgData name="Frederick Levesque" userId="1a58d9c8-993b-4321-a766-33c367601f5c" providerId="ADAL" clId="{4A2B66FA-2497-486C-9DE8-A7C0A6FF4F3A}" dt="2026-08-12T01:38:52.726" v="23" actId="113"/>
          <ac:spMkLst>
            <pc:docMk/>
            <pc:sldMk cId="1078889830" sldId="287"/>
            <ac:spMk id="2" creationId="{94867CCE-6544-3B1D-233C-C5DBA106AFED}"/>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76C33D-B184-422C-BAD9-CDC1352B8819}" type="doc">
      <dgm:prSet loTypeId="urn:microsoft.com/office/officeart/2018/2/layout/IconVerticalSolid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7E992B7E-5138-4589-AA02-C6B6EF36C64C}" type="pres">
      <dgm:prSet presAssocID="{5C76C33D-B184-422C-BAD9-CDC1352B8819}" presName="root" presStyleCnt="0">
        <dgm:presLayoutVars>
          <dgm:dir/>
          <dgm:resizeHandles val="exact"/>
        </dgm:presLayoutVars>
      </dgm:prSet>
      <dgm:spPr/>
    </dgm:pt>
  </dgm:ptLst>
  <dgm:cxnLst>
    <dgm:cxn modelId="{6001B7AE-E468-41B0-8685-6A98688E57A8}" type="presOf" srcId="{5C76C33D-B184-422C-BAD9-CDC1352B8819}" destId="{7E992B7E-5138-4589-AA02-C6B6EF36C64C}" srcOrd="0"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4D0224-1F43-4DB8-8BC6-D5D6B8E94541}" type="datetimeFigureOut">
              <a:rPr lang="en-US" smtClean="0"/>
              <a:t>8/11/2026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44EF20-78BE-4674-80F3-5B4FD3C9A451}" type="slidenum">
              <a:rPr lang="en-US" smtClean="0"/>
              <a:t>‹#›</a:t>
            </a:fld>
            <a:endParaRPr lang="en-US"/>
          </a:p>
        </p:txBody>
      </p:sp>
    </p:spTree>
    <p:extLst>
      <p:ext uri="{BB962C8B-B14F-4D97-AF65-F5344CB8AC3E}">
        <p14:creationId xmlns:p14="http://schemas.microsoft.com/office/powerpoint/2010/main" val="14902126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a:t>
            </a:r>
            <a:r>
              <a:rPr lang="en-US" dirty="0" err="1"/>
              <a:t>separe</a:t>
            </a:r>
            <a:r>
              <a:rPr lang="en-US" dirty="0"/>
              <a:t> boxes and number them by page number</a:t>
            </a:r>
          </a:p>
        </p:txBody>
      </p:sp>
      <p:sp>
        <p:nvSpPr>
          <p:cNvPr id="4" name="Slide Number Placeholder 3"/>
          <p:cNvSpPr>
            <a:spLocks noGrp="1"/>
          </p:cNvSpPr>
          <p:nvPr>
            <p:ph type="sldNum" sz="quarter" idx="5"/>
          </p:nvPr>
        </p:nvSpPr>
        <p:spPr/>
        <p:txBody>
          <a:bodyPr/>
          <a:lstStyle/>
          <a:p>
            <a:fld id="{F544EF20-78BE-4674-80F3-5B4FD3C9A451}" type="slidenum">
              <a:rPr lang="en-US" smtClean="0"/>
              <a:t>2</a:t>
            </a:fld>
            <a:endParaRPr lang="en-US"/>
          </a:p>
        </p:txBody>
      </p:sp>
    </p:spTree>
    <p:extLst>
      <p:ext uri="{BB962C8B-B14F-4D97-AF65-F5344CB8AC3E}">
        <p14:creationId xmlns:p14="http://schemas.microsoft.com/office/powerpoint/2010/main" val="31505542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For logistical support I assist with procurement. During this procedure I use the </a:t>
            </a:r>
            <a:r>
              <a:rPr lang="en-US" sz="1200" kern="1200" dirty="0" err="1">
                <a:solidFill>
                  <a:schemeClr val="tx1"/>
                </a:solidFill>
                <a:effectLst/>
                <a:latin typeface="+mn-lt"/>
                <a:ea typeface="+mn-ea"/>
                <a:cs typeface="+mn-cs"/>
              </a:rPr>
              <a:t>ReQlogic</a:t>
            </a:r>
            <a:r>
              <a:rPr lang="en-US" sz="1200" kern="1200" dirty="0">
                <a:solidFill>
                  <a:schemeClr val="tx1"/>
                </a:solidFill>
                <a:effectLst/>
                <a:latin typeface="+mn-lt"/>
                <a:ea typeface="+mn-ea"/>
                <a:cs typeface="+mn-cs"/>
              </a:rPr>
              <a:t> software to place requests. As you can see in the lower picture this was taken from </a:t>
            </a:r>
            <a:r>
              <a:rPr lang="en-US" sz="1200" kern="1200" dirty="0" err="1">
                <a:solidFill>
                  <a:schemeClr val="tx1"/>
                </a:solidFill>
                <a:effectLst/>
                <a:latin typeface="+mn-lt"/>
                <a:ea typeface="+mn-ea"/>
                <a:cs typeface="+mn-cs"/>
              </a:rPr>
              <a:t>ReQlogic</a:t>
            </a:r>
            <a:r>
              <a:rPr lang="en-US" sz="1200" kern="1200" dirty="0">
                <a:solidFill>
                  <a:schemeClr val="tx1"/>
                </a:solidFill>
                <a:effectLst/>
                <a:latin typeface="+mn-lt"/>
                <a:ea typeface="+mn-ea"/>
                <a:cs typeface="+mn-cs"/>
              </a:rPr>
              <a:t>. However, just filling the information boxes isn’t all that there is to it. As for every project there is a cost code and a different hierarchy. What I mean by this is that whenever I want to move onto the next step of the requisition slip, I need to get approval from someone and depending on the project this person will differ. Additionally, when working on a requisition form its always ideal to have a quote, and for this reason I also have to reach out to vendors in order to obtain these quotes.</a:t>
            </a:r>
          </a:p>
          <a:p>
            <a:endParaRPr lang="en-US" dirty="0"/>
          </a:p>
          <a:p>
            <a:r>
              <a:rPr lang="en-US" strike="sngStrike" dirty="0"/>
              <a:t>For Logistical support I would assist with procurement. During procurement I use the </a:t>
            </a:r>
            <a:r>
              <a:rPr lang="en-US" sz="1200" strike="sngStrike" dirty="0" err="1"/>
              <a:t>ReQlogic</a:t>
            </a:r>
            <a:r>
              <a:rPr lang="en-US" strike="sngStrike" dirty="0"/>
              <a:t> website. As seen on the picture down below when filling out a request it is necessary to fill out the following boxes. After the request gets filled, it is sent for review, where a higher up will review it. And once its been accepted the order can be placed. Furthermore, it is always beneficial to have a quote to add to the request before submitting it for review, and for this reason I also reach out to suppliers in order to get these quotes. Another thing I assist the PMO with</a:t>
            </a:r>
          </a:p>
          <a:p>
            <a:r>
              <a:rPr lang="en-US" strike="sngStrike" dirty="0"/>
              <a:t>Talk about how training I know what this thing stuff, but I thought it was just filling it out, but it was actually more complex as each project has a different cost codes.  A mean of Communication from finance to the vendor</a:t>
            </a:r>
          </a:p>
        </p:txBody>
      </p:sp>
      <p:sp>
        <p:nvSpPr>
          <p:cNvPr id="4" name="Slide Number Placeholder 3"/>
          <p:cNvSpPr>
            <a:spLocks noGrp="1"/>
          </p:cNvSpPr>
          <p:nvPr>
            <p:ph type="sldNum" sz="quarter" idx="5"/>
          </p:nvPr>
        </p:nvSpPr>
        <p:spPr/>
        <p:txBody>
          <a:bodyPr/>
          <a:lstStyle/>
          <a:p>
            <a:fld id="{F544EF20-78BE-4674-80F3-5B4FD3C9A451}" type="slidenum">
              <a:rPr lang="en-US" smtClean="0"/>
              <a:t>11</a:t>
            </a:fld>
            <a:endParaRPr lang="en-US"/>
          </a:p>
        </p:txBody>
      </p:sp>
    </p:spTree>
    <p:extLst>
      <p:ext uri="{BB962C8B-B14F-4D97-AF65-F5344CB8AC3E}">
        <p14:creationId xmlns:p14="http://schemas.microsoft.com/office/powerpoint/2010/main" val="27770907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is creating IT tickets. this is so I can manage, create , and close workspaces and folder in external and internal projects of our </a:t>
            </a:r>
            <a:r>
              <a:rPr lang="en-US" dirty="0" err="1"/>
              <a:t>docushare</a:t>
            </a:r>
            <a:r>
              <a:rPr lang="en-US" dirty="0"/>
              <a:t> repository. In doing so, if any question or problems were to arise I would fix these problems for the PM’s. </a:t>
            </a:r>
            <a:r>
              <a:rPr lang="en-US" dirty="0" err="1"/>
              <a:t>AlsoI</a:t>
            </a:r>
            <a:r>
              <a:rPr lang="en-US" dirty="0"/>
              <a:t> assisted with</a:t>
            </a:r>
          </a:p>
        </p:txBody>
      </p:sp>
      <p:sp>
        <p:nvSpPr>
          <p:cNvPr id="4" name="Slide Number Placeholder 3"/>
          <p:cNvSpPr>
            <a:spLocks noGrp="1"/>
          </p:cNvSpPr>
          <p:nvPr>
            <p:ph type="sldNum" sz="quarter" idx="5"/>
          </p:nvPr>
        </p:nvSpPr>
        <p:spPr/>
        <p:txBody>
          <a:bodyPr/>
          <a:lstStyle/>
          <a:p>
            <a:fld id="{F544EF20-78BE-4674-80F3-5B4FD3C9A451}" type="slidenum">
              <a:rPr lang="en-US" smtClean="0"/>
              <a:t>12</a:t>
            </a:fld>
            <a:endParaRPr lang="en-US"/>
          </a:p>
        </p:txBody>
      </p:sp>
    </p:spTree>
    <p:extLst>
      <p:ext uri="{BB962C8B-B14F-4D97-AF65-F5344CB8AC3E}">
        <p14:creationId xmlns:p14="http://schemas.microsoft.com/office/powerpoint/2010/main" val="19871551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managing and updating the projects SharePoint and </a:t>
            </a:r>
            <a:r>
              <a:rPr lang="en-US" dirty="0" err="1"/>
              <a:t>docushare</a:t>
            </a:r>
            <a:r>
              <a:rPr lang="en-US" dirty="0"/>
              <a:t>. This consisted of adding missing project into the SharePoint as well as updating their project information. When updating the projects information I would update, emergency contacts, project date and location, the names of the PMs, supervisors, supporting peoples and others. While in </a:t>
            </a:r>
            <a:r>
              <a:rPr lang="en-US" dirty="0" err="1"/>
              <a:t>docushare</a:t>
            </a:r>
            <a:r>
              <a:rPr lang="en-US" dirty="0"/>
              <a:t> I would update all project folders once there was any new material to organize.</a:t>
            </a:r>
          </a:p>
          <a:p>
            <a:endParaRPr lang="en-US" dirty="0"/>
          </a:p>
          <a:p>
            <a:r>
              <a:rPr lang="en-US" dirty="0"/>
              <a:t>Means of communication for </a:t>
            </a:r>
            <a:r>
              <a:rPr lang="en-US" dirty="0" err="1"/>
              <a:t>snolab</a:t>
            </a:r>
            <a:r>
              <a:rPr lang="en-US" dirty="0"/>
              <a:t> and for this it essential to keep updated </a:t>
            </a:r>
          </a:p>
        </p:txBody>
      </p:sp>
      <p:sp>
        <p:nvSpPr>
          <p:cNvPr id="4" name="Slide Number Placeholder 3"/>
          <p:cNvSpPr>
            <a:spLocks noGrp="1"/>
          </p:cNvSpPr>
          <p:nvPr>
            <p:ph type="sldNum" sz="quarter" idx="5"/>
          </p:nvPr>
        </p:nvSpPr>
        <p:spPr/>
        <p:txBody>
          <a:bodyPr/>
          <a:lstStyle/>
          <a:p>
            <a:fld id="{F544EF20-78BE-4674-80F3-5B4FD3C9A451}" type="slidenum">
              <a:rPr lang="en-US" smtClean="0"/>
              <a:t>13</a:t>
            </a:fld>
            <a:endParaRPr lang="en-US"/>
          </a:p>
        </p:txBody>
      </p:sp>
    </p:spTree>
    <p:extLst>
      <p:ext uri="{BB962C8B-B14F-4D97-AF65-F5344CB8AC3E}">
        <p14:creationId xmlns:p14="http://schemas.microsoft.com/office/powerpoint/2010/main" val="1955534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Now for project that I have worked on. The first project that I assisted with was for the </a:t>
            </a:r>
            <a:r>
              <a:rPr lang="en-US" b="1" dirty="0"/>
              <a:t>Chiller Drift Remediation (</a:t>
            </a:r>
            <a:r>
              <a:rPr lang="en-US" dirty="0"/>
              <a:t>underground transformer wall mount</a:t>
            </a:r>
            <a:r>
              <a:rPr lang="en-US" b="1" dirty="0"/>
              <a:t>)</a:t>
            </a:r>
            <a:r>
              <a:rPr lang="en-US" dirty="0"/>
              <a:t>. During this projects some of the difficulties that arose where the mine constraint of the uneven walls. This made it </a:t>
            </a:r>
            <a:r>
              <a:rPr lang="en-US" dirty="0" err="1"/>
              <a:t>akwards</a:t>
            </a:r>
            <a:r>
              <a:rPr lang="en-US" dirty="0"/>
              <a:t> to mount things properly on the wall. For this reason, I had to do a lot of research on how to mount this and to take the terrain into consideration for my calculations. Once that was I done I would create 3 separate concept sketch that were structurally sound as well as a Bill of Material with all the necessary parts and with their appropriate supplier. On the top 2 pictures you can the hand drawn sketch.</a:t>
            </a:r>
          </a:p>
        </p:txBody>
      </p:sp>
      <p:sp>
        <p:nvSpPr>
          <p:cNvPr id="4" name="Slide Number Placeholder 3"/>
          <p:cNvSpPr>
            <a:spLocks noGrp="1"/>
          </p:cNvSpPr>
          <p:nvPr>
            <p:ph type="sldNum" sz="quarter" idx="5"/>
          </p:nvPr>
        </p:nvSpPr>
        <p:spPr/>
        <p:txBody>
          <a:bodyPr/>
          <a:lstStyle/>
          <a:p>
            <a:fld id="{F544EF20-78BE-4674-80F3-5B4FD3C9A451}" type="slidenum">
              <a:rPr lang="en-US" smtClean="0"/>
              <a:t>14</a:t>
            </a:fld>
            <a:endParaRPr lang="en-US"/>
          </a:p>
        </p:txBody>
      </p:sp>
    </p:spTree>
    <p:extLst>
      <p:ext uri="{BB962C8B-B14F-4D97-AF65-F5344CB8AC3E}">
        <p14:creationId xmlns:p14="http://schemas.microsoft.com/office/powerpoint/2010/main" val="26647948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project that I worked on was the surface chemical storage shed. For this task I was requested to also create 3 separate concept designs, 2 separate procedure document for the necessary soil tests needed and the step-by-step guide on how to build the decided foundation with a list of necessary machines. During this task there was a lot of research to be done in order to find what would be the best option and material to use. Not only that the </a:t>
            </a:r>
            <a:r>
              <a:rPr lang="en-US" dirty="0" err="1"/>
              <a:t>reson</a:t>
            </a:r>
            <a:r>
              <a:rPr lang="en-US" dirty="0"/>
              <a:t> for the soil test and the </a:t>
            </a:r>
            <a:r>
              <a:rPr lang="en-US" dirty="0" err="1"/>
              <a:t>coluvert</a:t>
            </a:r>
            <a:r>
              <a:rPr lang="en-US" dirty="0"/>
              <a:t> was for water drainage and to test the soil for corrosivity. -----------------------------------------------------</a:t>
            </a:r>
          </a:p>
          <a:p>
            <a:endParaRPr lang="en-US" dirty="0"/>
          </a:p>
          <a:p>
            <a:r>
              <a:rPr lang="en-US" dirty="0"/>
              <a:t>Explain the problems why the </a:t>
            </a:r>
            <a:r>
              <a:rPr lang="en-US" dirty="0" err="1"/>
              <a:t>coluvert</a:t>
            </a:r>
            <a:r>
              <a:rPr lang="en-US" dirty="0"/>
              <a:t> why the soil test, why </a:t>
            </a:r>
            <a:r>
              <a:rPr lang="en-US" dirty="0" err="1"/>
              <a:t>etc</a:t>
            </a:r>
            <a:endParaRPr lang="en-US" dirty="0"/>
          </a:p>
        </p:txBody>
      </p:sp>
      <p:sp>
        <p:nvSpPr>
          <p:cNvPr id="4" name="Slide Number Placeholder 3"/>
          <p:cNvSpPr>
            <a:spLocks noGrp="1"/>
          </p:cNvSpPr>
          <p:nvPr>
            <p:ph type="sldNum" sz="quarter" idx="5"/>
          </p:nvPr>
        </p:nvSpPr>
        <p:spPr/>
        <p:txBody>
          <a:bodyPr/>
          <a:lstStyle/>
          <a:p>
            <a:fld id="{F544EF20-78BE-4674-80F3-5B4FD3C9A451}" type="slidenum">
              <a:rPr lang="en-US" smtClean="0"/>
              <a:t>15</a:t>
            </a:fld>
            <a:endParaRPr lang="en-US"/>
          </a:p>
        </p:txBody>
      </p:sp>
    </p:spTree>
    <p:extLst>
      <p:ext uri="{BB962C8B-B14F-4D97-AF65-F5344CB8AC3E}">
        <p14:creationId xmlns:p14="http://schemas.microsoft.com/office/powerpoint/2010/main" val="35117310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the most recent project that I am still working on is the XLZD (Xenon lux </a:t>
            </a:r>
            <a:r>
              <a:rPr lang="en-US" dirty="0" err="1"/>
              <a:t>zeplin</a:t>
            </a:r>
            <a:r>
              <a:rPr lang="en-US" dirty="0"/>
              <a:t> Darwin)project.</a:t>
            </a:r>
          </a:p>
        </p:txBody>
      </p:sp>
      <p:sp>
        <p:nvSpPr>
          <p:cNvPr id="4" name="Slide Number Placeholder 3"/>
          <p:cNvSpPr>
            <a:spLocks noGrp="1"/>
          </p:cNvSpPr>
          <p:nvPr>
            <p:ph type="sldNum" sz="quarter" idx="5"/>
          </p:nvPr>
        </p:nvSpPr>
        <p:spPr/>
        <p:txBody>
          <a:bodyPr/>
          <a:lstStyle/>
          <a:p>
            <a:fld id="{F544EF20-78BE-4674-80F3-5B4FD3C9A451}" type="slidenum">
              <a:rPr lang="en-US" smtClean="0"/>
              <a:t>16</a:t>
            </a:fld>
            <a:endParaRPr lang="en-US"/>
          </a:p>
        </p:txBody>
      </p:sp>
    </p:spTree>
    <p:extLst>
      <p:ext uri="{BB962C8B-B14F-4D97-AF65-F5344CB8AC3E}">
        <p14:creationId xmlns:p14="http://schemas.microsoft.com/office/powerpoint/2010/main" val="25180297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Going into this COOP, I knew that working in this unique environment would add its unique set of challenges. But honestly the first thing that stood out to me was just how much there was going on at all time. From my perspective this showed me how incredibly busy the PMO is as they are constantly juggling multiple project from start to finish.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IDEA: PMO IS NECESSARY FOR ALL DEPARTMENT AS THEY PROVIDE A SERVICE TO ALL DEPARTMENT</a:t>
            </a:r>
          </a:p>
        </p:txBody>
      </p:sp>
      <p:sp>
        <p:nvSpPr>
          <p:cNvPr id="4" name="Slide Number Placeholder 3"/>
          <p:cNvSpPr>
            <a:spLocks noGrp="1"/>
          </p:cNvSpPr>
          <p:nvPr>
            <p:ph type="sldNum" sz="quarter" idx="5"/>
          </p:nvPr>
        </p:nvSpPr>
        <p:spPr/>
        <p:txBody>
          <a:bodyPr/>
          <a:lstStyle/>
          <a:p>
            <a:fld id="{F544EF20-78BE-4674-80F3-5B4FD3C9A451}" type="slidenum">
              <a:rPr lang="en-US" smtClean="0"/>
              <a:t>17</a:t>
            </a:fld>
            <a:endParaRPr lang="en-US"/>
          </a:p>
        </p:txBody>
      </p:sp>
    </p:spTree>
    <p:extLst>
      <p:ext uri="{BB962C8B-B14F-4D97-AF65-F5344CB8AC3E}">
        <p14:creationId xmlns:p14="http://schemas.microsoft.com/office/powerpoint/2010/main" val="29722606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In conclusion, my time here was well spent, as it allowed me to bridge the gap between academic theory and real-world application. Furthermore, it provided me with the opportunity to see how complex systems and large-scale projects operate</a:t>
            </a:r>
            <a:r>
              <a:rPr lang="en-US" sz="1200" dirty="0">
                <a:solidFill>
                  <a:schemeClr val="bg1"/>
                </a:solidFill>
                <a:highlight>
                  <a:srgbClr val="FFFF00"/>
                </a:highlight>
              </a:rPr>
              <a:t>(such as pico-500, the chemical storage shed, and the XLZD which is currently on going and many others). </a:t>
            </a:r>
            <a:r>
              <a:rPr lang="en-US" sz="1200" dirty="0">
                <a:solidFill>
                  <a:schemeClr val="bg1"/>
                </a:solidFill>
              </a:rPr>
              <a:t>Most importantly, I learned that the project management office is not just an administrative department focused on paperwork but rather, it is a vital part of the machine that permits projects to proceed smoothly and efficiently.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The next students will continue the project that I have done</a:t>
            </a:r>
          </a:p>
          <a:p>
            <a:endParaRPr lang="en-US" dirty="0"/>
          </a:p>
          <a:p>
            <a:endParaRPr lang="en-US" dirty="0"/>
          </a:p>
          <a:p>
            <a:r>
              <a:rPr lang="en-US" dirty="0"/>
              <a:t>Rework by recapping what I did and learn from working on this</a:t>
            </a:r>
          </a:p>
        </p:txBody>
      </p:sp>
      <p:sp>
        <p:nvSpPr>
          <p:cNvPr id="4" name="Slide Number Placeholder 3"/>
          <p:cNvSpPr>
            <a:spLocks noGrp="1"/>
          </p:cNvSpPr>
          <p:nvPr>
            <p:ph type="sldNum" sz="quarter" idx="5"/>
          </p:nvPr>
        </p:nvSpPr>
        <p:spPr/>
        <p:txBody>
          <a:bodyPr/>
          <a:lstStyle/>
          <a:p>
            <a:fld id="{F544EF20-78BE-4674-80F3-5B4FD3C9A451}" type="slidenum">
              <a:rPr lang="en-US" smtClean="0"/>
              <a:t>18</a:t>
            </a:fld>
            <a:endParaRPr lang="en-US"/>
          </a:p>
        </p:txBody>
      </p:sp>
    </p:spTree>
    <p:extLst>
      <p:ext uri="{BB962C8B-B14F-4D97-AF65-F5344CB8AC3E}">
        <p14:creationId xmlns:p14="http://schemas.microsoft.com/office/powerpoint/2010/main" val="1997374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would like to give my thanks to the PMO for this in valvulae four months. </a:t>
            </a:r>
          </a:p>
          <a:p>
            <a:endParaRPr lang="en-US" dirty="0"/>
          </a:p>
          <a:p>
            <a:r>
              <a:rPr lang="en-US" dirty="0"/>
              <a:t>Update and shorten </a:t>
            </a:r>
          </a:p>
        </p:txBody>
      </p:sp>
      <p:sp>
        <p:nvSpPr>
          <p:cNvPr id="4" name="Slide Number Placeholder 3"/>
          <p:cNvSpPr>
            <a:spLocks noGrp="1"/>
          </p:cNvSpPr>
          <p:nvPr>
            <p:ph type="sldNum" sz="quarter" idx="5"/>
          </p:nvPr>
        </p:nvSpPr>
        <p:spPr/>
        <p:txBody>
          <a:bodyPr/>
          <a:lstStyle/>
          <a:p>
            <a:fld id="{F544EF20-78BE-4674-80F3-5B4FD3C9A451}" type="slidenum">
              <a:rPr lang="en-US" smtClean="0"/>
              <a:t>19</a:t>
            </a:fld>
            <a:endParaRPr lang="en-US"/>
          </a:p>
        </p:txBody>
      </p:sp>
    </p:spTree>
    <p:extLst>
      <p:ext uri="{BB962C8B-B14F-4D97-AF65-F5344CB8AC3E}">
        <p14:creationId xmlns:p14="http://schemas.microsoft.com/office/powerpoint/2010/main" val="10796104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5AA99C-44B9-4173-9DB7-B35CFE6C0941}" type="slidenum">
              <a:rPr lang="en-US" smtClean="0"/>
              <a:t>21</a:t>
            </a:fld>
            <a:endParaRPr lang="en-US"/>
          </a:p>
        </p:txBody>
      </p:sp>
    </p:spTree>
    <p:extLst>
      <p:ext uri="{BB962C8B-B14F-4D97-AF65-F5344CB8AC3E}">
        <p14:creationId xmlns:p14="http://schemas.microsoft.com/office/powerpoint/2010/main" val="32840342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76BF47-4F29-9D48-C0CD-75FD9A494A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0F50BD-0A2F-8C0D-85BD-8286E5AFF3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22D7FF-FCF7-A629-FA0D-D286642DDCA2}"/>
              </a:ext>
            </a:extLst>
          </p:cNvPr>
          <p:cNvSpPr>
            <a:spLocks noGrp="1"/>
          </p:cNvSpPr>
          <p:nvPr>
            <p:ph type="body" idx="1"/>
          </p:nvPr>
        </p:nvSpPr>
        <p:spPr/>
        <p:txBody>
          <a:bodyPr/>
          <a:lstStyle/>
          <a:p>
            <a:r>
              <a:rPr lang="en-US" b="1" dirty="0"/>
              <a:t>1.Hook: </a:t>
            </a:r>
            <a:r>
              <a:rPr lang="en-US" dirty="0"/>
              <a:t>After spending a few intense years surviving thermodynamics and juggling differential equations to find the perfect theoretical design, I had an epiphany: a flawless 3d model is absolutely useless if the machinery gets stuck in a cage of a mine shaft! That’s when you realize that project management isn’t just an administrative chore, but an essential survival skill for bringing a future engineer’s ideas into the real world.</a:t>
            </a:r>
          </a:p>
          <a:p>
            <a:endParaRPr lang="en-US" dirty="0"/>
          </a:p>
          <a:p>
            <a:r>
              <a:rPr lang="en-US" b="1" dirty="0"/>
              <a:t>2.Initial expectation :</a:t>
            </a:r>
          </a:p>
          <a:p>
            <a:r>
              <a:rPr lang="en-US" dirty="0"/>
              <a:t>My goal in applying to the PMO was to gain experience in engineering project management in a globally know institute.</a:t>
            </a:r>
          </a:p>
          <a:p>
            <a:endParaRPr lang="en-US" dirty="0"/>
          </a:p>
          <a:p>
            <a:r>
              <a:rPr lang="en-US" dirty="0"/>
              <a:t>Additionally, my initial assumption was that project management would be an administrative environment focused mostly on paperwork. The reality, however, is that the PMO is a highly complex, hands-on department. This realization really took shape as I engaged with the following projects</a:t>
            </a:r>
          </a:p>
        </p:txBody>
      </p:sp>
      <p:sp>
        <p:nvSpPr>
          <p:cNvPr id="4" name="Slide Number Placeholder 3">
            <a:extLst>
              <a:ext uri="{FF2B5EF4-FFF2-40B4-BE49-F238E27FC236}">
                <a16:creationId xmlns:a16="http://schemas.microsoft.com/office/drawing/2014/main" id="{1ED0F15D-5942-8141-D9C3-ABE924668D0E}"/>
              </a:ext>
            </a:extLst>
          </p:cNvPr>
          <p:cNvSpPr>
            <a:spLocks noGrp="1"/>
          </p:cNvSpPr>
          <p:nvPr>
            <p:ph type="sldNum" sz="quarter" idx="5"/>
          </p:nvPr>
        </p:nvSpPr>
        <p:spPr/>
        <p:txBody>
          <a:bodyPr/>
          <a:lstStyle/>
          <a:p>
            <a:fld id="{A05AA99C-44B9-4173-9DB7-B35CFE6C0941}" type="slidenum">
              <a:rPr lang="en-US" smtClean="0"/>
              <a:t>3</a:t>
            </a:fld>
            <a:endParaRPr lang="en-US"/>
          </a:p>
        </p:txBody>
      </p:sp>
    </p:spTree>
    <p:extLst>
      <p:ext uri="{BB962C8B-B14F-4D97-AF65-F5344CB8AC3E}">
        <p14:creationId xmlns:p14="http://schemas.microsoft.com/office/powerpoint/2010/main" val="3225260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like everyone else I also had training for the first 2 weeks. However, unlike the rest who are more on the science side of things I was also trained on </a:t>
            </a:r>
            <a:r>
              <a:rPr lang="en-US" dirty="0" err="1"/>
              <a:t>reqlogic</a:t>
            </a:r>
            <a:r>
              <a:rPr lang="en-US" dirty="0"/>
              <a:t> for procurement and had been placed with different PM in order to see how they proceed with there work. Additionally, I would also read a lot of documentation in order to learn how project life cycles work from start to finish at every step.</a:t>
            </a:r>
          </a:p>
        </p:txBody>
      </p:sp>
      <p:sp>
        <p:nvSpPr>
          <p:cNvPr id="4" name="Slide Number Placeholder 3"/>
          <p:cNvSpPr>
            <a:spLocks noGrp="1"/>
          </p:cNvSpPr>
          <p:nvPr>
            <p:ph type="sldNum" sz="quarter" idx="5"/>
          </p:nvPr>
        </p:nvSpPr>
        <p:spPr/>
        <p:txBody>
          <a:bodyPr/>
          <a:lstStyle/>
          <a:p>
            <a:fld id="{A05AA99C-44B9-4173-9DB7-B35CFE6C0941}" type="slidenum">
              <a:rPr lang="en-US" smtClean="0"/>
              <a:t>4</a:t>
            </a:fld>
            <a:endParaRPr lang="en-US"/>
          </a:p>
        </p:txBody>
      </p:sp>
    </p:spTree>
    <p:extLst>
      <p:ext uri="{BB962C8B-B14F-4D97-AF65-F5344CB8AC3E}">
        <p14:creationId xmlns:p14="http://schemas.microsoft.com/office/powerpoint/2010/main" val="1261834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Throughout my four-month placement I worked with countless people on different projects both underground and on surface: </a:t>
            </a:r>
          </a:p>
          <a:p>
            <a:endParaRPr lang="en-US" dirty="0"/>
          </a:p>
        </p:txBody>
      </p:sp>
      <p:sp>
        <p:nvSpPr>
          <p:cNvPr id="4" name="Slide Number Placeholder 3"/>
          <p:cNvSpPr>
            <a:spLocks noGrp="1"/>
          </p:cNvSpPr>
          <p:nvPr>
            <p:ph type="sldNum" sz="quarter" idx="5"/>
          </p:nvPr>
        </p:nvSpPr>
        <p:spPr/>
        <p:txBody>
          <a:bodyPr/>
          <a:lstStyle/>
          <a:p>
            <a:fld id="{A05AA99C-44B9-4173-9DB7-B35CFE6C0941}" type="slidenum">
              <a:rPr lang="en-US" smtClean="0"/>
              <a:t>5</a:t>
            </a:fld>
            <a:endParaRPr lang="en-US"/>
          </a:p>
        </p:txBody>
      </p:sp>
    </p:spTree>
    <p:extLst>
      <p:ext uri="{BB962C8B-B14F-4D97-AF65-F5344CB8AC3E}">
        <p14:creationId xmlns:p14="http://schemas.microsoft.com/office/powerpoint/2010/main" val="7065773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things I did underground consist of:</a:t>
            </a:r>
          </a:p>
        </p:txBody>
      </p:sp>
      <p:sp>
        <p:nvSpPr>
          <p:cNvPr id="4" name="Slide Number Placeholder 3"/>
          <p:cNvSpPr>
            <a:spLocks noGrp="1"/>
          </p:cNvSpPr>
          <p:nvPr>
            <p:ph type="sldNum" sz="quarter" idx="5"/>
          </p:nvPr>
        </p:nvSpPr>
        <p:spPr/>
        <p:txBody>
          <a:bodyPr/>
          <a:lstStyle/>
          <a:p>
            <a:fld id="{F544EF20-78BE-4674-80F3-5B4FD3C9A451}" type="slidenum">
              <a:rPr lang="en-US" smtClean="0"/>
              <a:t>6</a:t>
            </a:fld>
            <a:endParaRPr lang="en-US"/>
          </a:p>
        </p:txBody>
      </p:sp>
    </p:spTree>
    <p:extLst>
      <p:ext uri="{BB962C8B-B14F-4D97-AF65-F5344CB8AC3E}">
        <p14:creationId xmlns:p14="http://schemas.microsoft.com/office/powerpoint/2010/main" val="1781599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Doing Lead work for SBC also know as (Scintillating Bubble chamber).  The reason for this was that we had to move the lead bricks out of the lab and onto the surface to ship it away to get melted and turned into plating for future projects.</a:t>
            </a:r>
          </a:p>
          <a:p>
            <a:r>
              <a:rPr lang="en-US" dirty="0"/>
              <a:t>This took about 3days to completes. Additionally, due to the leads toxicity we had to take precaution as well as having to complete the lead safety handling training. For the precautions we had to wear a Tyvek suit, double layered gloves, work in a well-ventilated area, and had to take a decontamination shower every time we changed clothing due to the lead being dangerous if we inhaled it or if it came into contact with our skin. On top of that we had to keep a purple disposal bag with us at all time for anything that came into contact with the lead including out gear and the saran rap. </a:t>
            </a:r>
          </a:p>
          <a:p>
            <a:endParaRPr lang="en-US" dirty="0"/>
          </a:p>
          <a:p>
            <a:endParaRPr lang="en-US" dirty="0"/>
          </a:p>
          <a:p>
            <a:r>
              <a:rPr lang="en-US" dirty="0"/>
              <a:t>Talk about weight limitation this was a </a:t>
            </a:r>
            <a:r>
              <a:rPr lang="en-US" dirty="0" err="1"/>
              <a:t>colaboration</a:t>
            </a:r>
            <a:endParaRPr lang="en-US" dirty="0"/>
          </a:p>
        </p:txBody>
      </p:sp>
      <p:sp>
        <p:nvSpPr>
          <p:cNvPr id="4" name="Slide Number Placeholder 3"/>
          <p:cNvSpPr>
            <a:spLocks noGrp="1"/>
          </p:cNvSpPr>
          <p:nvPr>
            <p:ph type="sldNum" sz="quarter" idx="5"/>
          </p:nvPr>
        </p:nvSpPr>
        <p:spPr/>
        <p:txBody>
          <a:bodyPr/>
          <a:lstStyle/>
          <a:p>
            <a:fld id="{F544EF20-78BE-4674-80F3-5B4FD3C9A451}" type="slidenum">
              <a:rPr lang="en-US" smtClean="0"/>
              <a:t>7</a:t>
            </a:fld>
            <a:endParaRPr lang="en-US"/>
          </a:p>
        </p:txBody>
      </p:sp>
    </p:spTree>
    <p:extLst>
      <p:ext uri="{BB962C8B-B14F-4D97-AF65-F5344CB8AC3E}">
        <p14:creationId xmlns:p14="http://schemas.microsoft.com/office/powerpoint/2010/main" val="37746870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also assisted with the SNO+ experiment for </a:t>
            </a:r>
            <a:r>
              <a:rPr lang="en-US" dirty="0" err="1"/>
              <a:t>TeA</a:t>
            </a:r>
            <a:r>
              <a:rPr lang="en-US" dirty="0"/>
              <a:t>(Tellurium </a:t>
            </a:r>
            <a:r>
              <a:rPr lang="en-US" dirty="0" err="1"/>
              <a:t>Acide</a:t>
            </a:r>
            <a:r>
              <a:rPr lang="en-US" dirty="0"/>
              <a:t>) plant and </a:t>
            </a:r>
            <a:r>
              <a:rPr lang="en-US" dirty="0" err="1"/>
              <a:t>TeDiol</a:t>
            </a:r>
            <a:r>
              <a:rPr lang="en-US" dirty="0"/>
              <a:t>(Tellurium Diol) plant. While working with Marty and his crew I would assist with the delta v system. This software permits the user to run both plants from there computer. When using this software, we could monitor various parts of the plant, such as pressures, volume percentage, flow rate. Also, we were able to control the pumps and valves from the system. Furthermore, I would also assist by doing the pre-operation checklist. I have even assisted with the aid of Samuel in record counting of inventory and labeling of old sample in our cabinet. I also assisted Samuel with cleaning the </a:t>
            </a:r>
            <a:r>
              <a:rPr lang="en-US" dirty="0" err="1"/>
              <a:t>TeA</a:t>
            </a:r>
            <a:r>
              <a:rPr lang="en-US" dirty="0"/>
              <a:t> plants pipes when they filled with rust. </a:t>
            </a:r>
          </a:p>
        </p:txBody>
      </p:sp>
      <p:sp>
        <p:nvSpPr>
          <p:cNvPr id="4" name="Slide Number Placeholder 3"/>
          <p:cNvSpPr>
            <a:spLocks noGrp="1"/>
          </p:cNvSpPr>
          <p:nvPr>
            <p:ph type="sldNum" sz="quarter" idx="5"/>
          </p:nvPr>
        </p:nvSpPr>
        <p:spPr/>
        <p:txBody>
          <a:bodyPr/>
          <a:lstStyle/>
          <a:p>
            <a:fld id="{F544EF20-78BE-4674-80F3-5B4FD3C9A451}" type="slidenum">
              <a:rPr lang="en-US" smtClean="0"/>
              <a:t>8</a:t>
            </a:fld>
            <a:endParaRPr lang="en-US"/>
          </a:p>
        </p:txBody>
      </p:sp>
    </p:spTree>
    <p:extLst>
      <p:ext uri="{BB962C8B-B14F-4D97-AF65-F5344CB8AC3E}">
        <p14:creationId xmlns:p14="http://schemas.microsoft.com/office/powerpoint/2010/main" val="27028741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u="none" dirty="0">
                <a:solidFill>
                  <a:srgbClr val="121212"/>
                </a:solidFill>
              </a:rPr>
              <a:t>Another project I assisted with underground was by Providing hands-on support for Pico-500. During my few time with the PICO crew I would as sit them by operating the winch in order to lift them and the material safely into the pressure vessel. Additionally, I assisted in applying reflective film onto plates that would go in the interior of the pressure </a:t>
            </a:r>
            <a:r>
              <a:rPr lang="en-US" b="0" i="0" u="none" dirty="0" err="1">
                <a:solidFill>
                  <a:srgbClr val="121212"/>
                </a:solidFill>
              </a:rPr>
              <a:t>vesel</a:t>
            </a:r>
            <a:r>
              <a:rPr lang="en-US" b="0" i="0" u="none" dirty="0">
                <a:solidFill>
                  <a:srgbClr val="121212"/>
                </a:solidFill>
              </a:rPr>
              <a:t>.</a:t>
            </a:r>
          </a:p>
          <a:p>
            <a:endParaRPr lang="en-US" dirty="0"/>
          </a:p>
        </p:txBody>
      </p:sp>
      <p:sp>
        <p:nvSpPr>
          <p:cNvPr id="4" name="Slide Number Placeholder 3"/>
          <p:cNvSpPr>
            <a:spLocks noGrp="1"/>
          </p:cNvSpPr>
          <p:nvPr>
            <p:ph type="sldNum" sz="quarter" idx="5"/>
          </p:nvPr>
        </p:nvSpPr>
        <p:spPr/>
        <p:txBody>
          <a:bodyPr/>
          <a:lstStyle/>
          <a:p>
            <a:fld id="{F544EF20-78BE-4674-80F3-5B4FD3C9A451}" type="slidenum">
              <a:rPr lang="en-US" smtClean="0"/>
              <a:t>9</a:t>
            </a:fld>
            <a:endParaRPr lang="en-US"/>
          </a:p>
        </p:txBody>
      </p:sp>
    </p:spTree>
    <p:extLst>
      <p:ext uri="{BB962C8B-B14F-4D97-AF65-F5344CB8AC3E}">
        <p14:creationId xmlns:p14="http://schemas.microsoft.com/office/powerpoint/2010/main" val="26882525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the things I have done on surface consist logistical support as well as projects for example:</a:t>
            </a:r>
          </a:p>
        </p:txBody>
      </p:sp>
      <p:sp>
        <p:nvSpPr>
          <p:cNvPr id="4" name="Slide Number Placeholder 3"/>
          <p:cNvSpPr>
            <a:spLocks noGrp="1"/>
          </p:cNvSpPr>
          <p:nvPr>
            <p:ph type="sldNum" sz="quarter" idx="5"/>
          </p:nvPr>
        </p:nvSpPr>
        <p:spPr/>
        <p:txBody>
          <a:bodyPr/>
          <a:lstStyle/>
          <a:p>
            <a:fld id="{F544EF20-78BE-4674-80F3-5B4FD3C9A451}" type="slidenum">
              <a:rPr lang="en-US" smtClean="0"/>
              <a:t>10</a:t>
            </a:fld>
            <a:endParaRPr lang="en-US"/>
          </a:p>
        </p:txBody>
      </p:sp>
    </p:spTree>
    <p:extLst>
      <p:ext uri="{BB962C8B-B14F-4D97-AF65-F5344CB8AC3E}">
        <p14:creationId xmlns:p14="http://schemas.microsoft.com/office/powerpoint/2010/main" val="2061906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CE2F905E-AABC-858E-97CD-E19B5D366318}"/>
              </a:ext>
            </a:extLst>
          </p:cNvPr>
          <p:cNvSpPr>
            <a:spLocks noGrp="1"/>
          </p:cNvSpPr>
          <p:nvPr>
            <p:ph type="body" sz="quarter" idx="10" hasCustomPrompt="1"/>
          </p:nvPr>
        </p:nvSpPr>
        <p:spPr>
          <a:xfrm>
            <a:off x="752170" y="2219324"/>
            <a:ext cx="10176389" cy="1876663"/>
          </a:xfrm>
          <a:prstGeom prst="rect">
            <a:avLst/>
          </a:prstGeom>
        </p:spPr>
        <p:txBody>
          <a:bodyPr anchor="b">
            <a:normAutofit/>
          </a:bodyPr>
          <a:lstStyle>
            <a:lvl1pPr marL="0" indent="0">
              <a:buNone/>
              <a:defRPr sz="8000" b="0" i="0">
                <a:solidFill>
                  <a:srgbClr val="0076BE"/>
                </a:solidFill>
                <a:latin typeface="Calibri" panose="020F0502020204030204" pitchFamily="34" charset="0"/>
                <a:cs typeface="Calibri" panose="020F0502020204030204" pitchFamily="34" charset="0"/>
              </a:defRPr>
            </a:lvl1pPr>
          </a:lstStyle>
          <a:p>
            <a:pPr lvl="0"/>
            <a:r>
              <a:rPr lang="en-US" dirty="0"/>
              <a:t>Title</a:t>
            </a:r>
          </a:p>
        </p:txBody>
      </p:sp>
      <p:cxnSp>
        <p:nvCxnSpPr>
          <p:cNvPr id="11" name="Straight Connector 10">
            <a:extLst>
              <a:ext uri="{FF2B5EF4-FFF2-40B4-BE49-F238E27FC236}">
                <a16:creationId xmlns:a16="http://schemas.microsoft.com/office/drawing/2014/main" id="{1D9B368B-EB65-44E8-624C-BE885629B1D9}"/>
              </a:ext>
            </a:extLst>
          </p:cNvPr>
          <p:cNvCxnSpPr>
            <a:cxnSpLocks/>
          </p:cNvCxnSpPr>
          <p:nvPr userDrawn="1"/>
        </p:nvCxnSpPr>
        <p:spPr>
          <a:xfrm>
            <a:off x="914864" y="4304371"/>
            <a:ext cx="1627614" cy="0"/>
          </a:xfrm>
          <a:prstGeom prst="line">
            <a:avLst/>
          </a:prstGeom>
          <a:ln w="60325">
            <a:solidFill>
              <a:srgbClr val="0076BE"/>
            </a:solidFill>
          </a:ln>
        </p:spPr>
        <p:style>
          <a:lnRef idx="3">
            <a:schemeClr val="accent1"/>
          </a:lnRef>
          <a:fillRef idx="0">
            <a:schemeClr val="accent1"/>
          </a:fillRef>
          <a:effectRef idx="2">
            <a:schemeClr val="accent1"/>
          </a:effectRef>
          <a:fontRef idx="minor">
            <a:schemeClr val="tx1"/>
          </a:fontRef>
        </p:style>
      </p:cxnSp>
      <p:sp>
        <p:nvSpPr>
          <p:cNvPr id="13" name="Text Placeholder 12">
            <a:extLst>
              <a:ext uri="{FF2B5EF4-FFF2-40B4-BE49-F238E27FC236}">
                <a16:creationId xmlns:a16="http://schemas.microsoft.com/office/drawing/2014/main" id="{7A35FC6F-48D7-CF64-2F1F-A15FF5D08C1A}"/>
              </a:ext>
            </a:extLst>
          </p:cNvPr>
          <p:cNvSpPr>
            <a:spLocks noGrp="1"/>
          </p:cNvSpPr>
          <p:nvPr>
            <p:ph type="body" sz="quarter" idx="11" hasCustomPrompt="1"/>
          </p:nvPr>
        </p:nvSpPr>
        <p:spPr>
          <a:xfrm>
            <a:off x="766917" y="4638676"/>
            <a:ext cx="10176389" cy="460238"/>
          </a:xfrm>
          <a:prstGeom prst="rect">
            <a:avLst/>
          </a:prstGeom>
        </p:spPr>
        <p:txBody>
          <a:bodyPr>
            <a:normAutofit/>
          </a:bodyPr>
          <a:lstStyle>
            <a:lvl1pPr marL="0" indent="0">
              <a:buNone/>
              <a:defRPr sz="2400" b="0" i="0">
                <a:solidFill>
                  <a:srgbClr val="0076BE"/>
                </a:solidFill>
                <a:latin typeface="Calibri" panose="020F0502020204030204" pitchFamily="34" charset="0"/>
                <a:cs typeface="Calibri" panose="020F0502020204030204" pitchFamily="34" charset="0"/>
              </a:defRPr>
            </a:lvl1pPr>
          </a:lstStyle>
          <a:p>
            <a:pPr lvl="0"/>
            <a:r>
              <a:rPr lang="en-US" dirty="0"/>
              <a:t>Your name (your/pronouns)</a:t>
            </a:r>
          </a:p>
        </p:txBody>
      </p:sp>
      <p:sp>
        <p:nvSpPr>
          <p:cNvPr id="14" name="Text Placeholder 12">
            <a:extLst>
              <a:ext uri="{FF2B5EF4-FFF2-40B4-BE49-F238E27FC236}">
                <a16:creationId xmlns:a16="http://schemas.microsoft.com/office/drawing/2014/main" id="{CAE065C2-1961-6367-48F2-91D8AA262DB2}"/>
              </a:ext>
            </a:extLst>
          </p:cNvPr>
          <p:cNvSpPr>
            <a:spLocks noGrp="1"/>
          </p:cNvSpPr>
          <p:nvPr>
            <p:ph type="body" sz="quarter" idx="12" hasCustomPrompt="1"/>
          </p:nvPr>
        </p:nvSpPr>
        <p:spPr>
          <a:xfrm>
            <a:off x="752170" y="5163035"/>
            <a:ext cx="10191135" cy="460238"/>
          </a:xfrm>
          <a:prstGeom prst="rect">
            <a:avLst/>
          </a:prstGeom>
        </p:spPr>
        <p:txBody>
          <a:bodyPr>
            <a:normAutofit/>
          </a:bodyPr>
          <a:lstStyle>
            <a:lvl1pPr marL="0" indent="0">
              <a:buNone/>
              <a:defRPr sz="2400" b="0" i="0">
                <a:solidFill>
                  <a:schemeClr val="tx1">
                    <a:lumMod val="65000"/>
                    <a:lumOff val="35000"/>
                  </a:schemeClr>
                </a:solidFill>
                <a:latin typeface="Calibri" panose="020F0502020204030204" pitchFamily="34" charset="0"/>
                <a:cs typeface="Calibri" panose="020F0502020204030204" pitchFamily="34" charset="0"/>
              </a:defRPr>
            </a:lvl1pPr>
          </a:lstStyle>
          <a:p>
            <a:pPr lvl="0"/>
            <a:r>
              <a:rPr lang="en-US" dirty="0"/>
              <a:t>Your position</a:t>
            </a:r>
          </a:p>
        </p:txBody>
      </p:sp>
      <p:sp>
        <p:nvSpPr>
          <p:cNvPr id="15" name="Text Placeholder 12">
            <a:extLst>
              <a:ext uri="{FF2B5EF4-FFF2-40B4-BE49-F238E27FC236}">
                <a16:creationId xmlns:a16="http://schemas.microsoft.com/office/drawing/2014/main" id="{C7A03F45-D30E-BA2B-B46E-411CC0B13D42}"/>
              </a:ext>
            </a:extLst>
          </p:cNvPr>
          <p:cNvSpPr>
            <a:spLocks noGrp="1"/>
          </p:cNvSpPr>
          <p:nvPr>
            <p:ph type="body" sz="quarter" idx="13" hasCustomPrompt="1"/>
          </p:nvPr>
        </p:nvSpPr>
        <p:spPr>
          <a:xfrm>
            <a:off x="752170" y="1234726"/>
            <a:ext cx="2123765" cy="742661"/>
          </a:xfrm>
          <a:prstGeom prst="rect">
            <a:avLst/>
          </a:prstGeom>
        </p:spPr>
        <p:txBody>
          <a:bodyPr>
            <a:normAutofit/>
          </a:bodyPr>
          <a:lstStyle>
            <a:lvl1pPr marL="0" indent="0">
              <a:buNone/>
              <a:defRPr sz="2400" b="0" i="0">
                <a:solidFill>
                  <a:srgbClr val="0076BE"/>
                </a:solidFill>
                <a:latin typeface="Calibri" panose="020F0502020204030204" pitchFamily="34" charset="0"/>
                <a:cs typeface="Calibri" panose="020F0502020204030204" pitchFamily="34" charset="0"/>
              </a:defRPr>
            </a:lvl1pPr>
          </a:lstStyle>
          <a:p>
            <a:pPr lvl="0"/>
            <a:r>
              <a:rPr lang="en-US" dirty="0"/>
              <a:t>YYYY/MM/DD</a:t>
            </a:r>
          </a:p>
        </p:txBody>
      </p:sp>
    </p:spTree>
    <p:extLst>
      <p:ext uri="{BB962C8B-B14F-4D97-AF65-F5344CB8AC3E}">
        <p14:creationId xmlns:p14="http://schemas.microsoft.com/office/powerpoint/2010/main" val="134800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White slide with picture">
    <p:spTree>
      <p:nvGrpSpPr>
        <p:cNvPr id="1" name=""/>
        <p:cNvGrpSpPr/>
        <p:nvPr/>
      </p:nvGrpSpPr>
      <p:grpSpPr>
        <a:xfrm>
          <a:off x="0" y="0"/>
          <a:ext cx="0" cy="0"/>
          <a:chOff x="0" y="0"/>
          <a:chExt cx="0" cy="0"/>
        </a:xfrm>
      </p:grpSpPr>
      <p:sp>
        <p:nvSpPr>
          <p:cNvPr id="11" name="Text Placeholder 9">
            <a:extLst>
              <a:ext uri="{FF2B5EF4-FFF2-40B4-BE49-F238E27FC236}">
                <a16:creationId xmlns:a16="http://schemas.microsoft.com/office/drawing/2014/main" id="{3050EC71-0226-7A7D-EB26-42C8302B3989}"/>
              </a:ext>
            </a:extLst>
          </p:cNvPr>
          <p:cNvSpPr>
            <a:spLocks noGrp="1"/>
          </p:cNvSpPr>
          <p:nvPr>
            <p:ph type="body" sz="quarter" idx="10" hasCustomPrompt="1"/>
          </p:nvPr>
        </p:nvSpPr>
        <p:spPr>
          <a:xfrm>
            <a:off x="6423722" y="802655"/>
            <a:ext cx="4935536" cy="1316076"/>
          </a:xfrm>
          <a:prstGeom prst="rect">
            <a:avLst/>
          </a:prstGeom>
        </p:spPr>
        <p:txBody>
          <a:bodyPr>
            <a:normAutofit/>
          </a:bodyPr>
          <a:lstStyle>
            <a:lvl1pPr marL="0" indent="0">
              <a:buNone/>
              <a:defRPr sz="4400" b="0" i="0">
                <a:solidFill>
                  <a:srgbClr val="0076BE"/>
                </a:solidFill>
                <a:latin typeface="Calibri" panose="020F0502020204030204" pitchFamily="34" charset="0"/>
                <a:cs typeface="Calibri" panose="020F0502020204030204" pitchFamily="34" charset="0"/>
              </a:defRPr>
            </a:lvl1pPr>
          </a:lstStyle>
          <a:p>
            <a:pPr lvl="0"/>
            <a:r>
              <a:rPr lang="en-US" dirty="0"/>
              <a:t>Example title here</a:t>
            </a:r>
          </a:p>
        </p:txBody>
      </p:sp>
      <p:sp>
        <p:nvSpPr>
          <p:cNvPr id="13" name="Slide Number">
            <a:extLst>
              <a:ext uri="{FF2B5EF4-FFF2-40B4-BE49-F238E27FC236}">
                <a16:creationId xmlns:a16="http://schemas.microsoft.com/office/drawing/2014/main" id="{6CB8F2D0-386D-7BE9-9B7A-577B46A85A0A}"/>
              </a:ext>
            </a:extLst>
          </p:cNvPr>
          <p:cNvSpPr txBox="1">
            <a:spLocks noGrp="1"/>
          </p:cNvSpPr>
          <p:nvPr>
            <p:ph type="sldNum" sz="quarter" idx="4"/>
          </p:nvPr>
        </p:nvSpPr>
        <p:spPr>
          <a:xfrm>
            <a:off x="11418848" y="6200077"/>
            <a:ext cx="594732" cy="412595"/>
          </a:xfrm>
          <a:prstGeom prst="rect">
            <a:avLst/>
          </a:prstGeom>
          <a:extLst>
            <a:ext uri="{C572A759-6A51-4108-AA02-DFA0A04FC94B}">
              <ma14:wrappingTextBoxFlag xmlns:ma14="http://schemas.microsoft.com/office/mac/drawingml/2011/main" xmlns="" val="1"/>
            </a:ext>
          </a:extLst>
        </p:spPr>
        <p:txBody>
          <a:bodyPr/>
          <a:lstStyle>
            <a:lvl1pPr>
              <a:defRPr sz="2000" b="0" i="0">
                <a:solidFill>
                  <a:srgbClr val="0076BE"/>
                </a:solidFill>
                <a:latin typeface="Calibri" panose="020F0502020204030204" pitchFamily="34" charset="0"/>
                <a:cs typeface="Calibri" panose="020F0502020204030204" pitchFamily="34" charset="0"/>
              </a:defRPr>
            </a:lvl1pPr>
          </a:lstStyle>
          <a:p>
            <a:fld id="{86CB4B4D-7CA3-9044-876B-883B54F8677D}" type="slidenum">
              <a:rPr lang="en-CA" smtClean="0"/>
              <a:pPr/>
              <a:t>‹#›</a:t>
            </a:fld>
            <a:endParaRPr lang="en-CA" b="1" dirty="0"/>
          </a:p>
        </p:txBody>
      </p:sp>
      <p:sp>
        <p:nvSpPr>
          <p:cNvPr id="3" name="Text Placeholder 2">
            <a:extLst>
              <a:ext uri="{FF2B5EF4-FFF2-40B4-BE49-F238E27FC236}">
                <a16:creationId xmlns:a16="http://schemas.microsoft.com/office/drawing/2014/main" id="{3CA0387F-BED0-E5BD-65DA-881495C53FDB}"/>
              </a:ext>
            </a:extLst>
          </p:cNvPr>
          <p:cNvSpPr>
            <a:spLocks noGrp="1"/>
          </p:cNvSpPr>
          <p:nvPr>
            <p:ph type="body" sz="quarter" idx="13" hasCustomPrompt="1"/>
          </p:nvPr>
        </p:nvSpPr>
        <p:spPr>
          <a:xfrm>
            <a:off x="6423722" y="2342926"/>
            <a:ext cx="4935537" cy="3994150"/>
          </a:xfrm>
          <a:prstGeom prst="rect">
            <a:avLst/>
          </a:prstGeom>
        </p:spPr>
        <p:txBody>
          <a:bodyPr>
            <a:normAutofit/>
          </a:bodyPr>
          <a:lstStyle>
            <a:lvl1pPr marL="0" indent="0">
              <a:buNone/>
              <a:defRPr sz="3000" b="0" i="0">
                <a:latin typeface="Calibri" panose="020F0502020204030204" pitchFamily="34" charset="0"/>
                <a:cs typeface="Calibri" panose="020F0502020204030204" pitchFamily="34" charset="0"/>
              </a:defRPr>
            </a:lvl1pPr>
          </a:lstStyle>
          <a:p>
            <a:pPr lvl="0"/>
            <a:r>
              <a:rPr lang="en-US" dirty="0"/>
              <a:t>Insert your text here.</a:t>
            </a:r>
          </a:p>
        </p:txBody>
      </p:sp>
    </p:spTree>
    <p:extLst>
      <p:ext uri="{BB962C8B-B14F-4D97-AF65-F5344CB8AC3E}">
        <p14:creationId xmlns:p14="http://schemas.microsoft.com/office/powerpoint/2010/main" val="2726926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ue slide with picture">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E08CB002-0972-50D2-46C4-DE6B128789E3}"/>
              </a:ext>
            </a:extLst>
          </p:cNvPr>
          <p:cNvSpPr>
            <a:spLocks noGrp="1"/>
          </p:cNvSpPr>
          <p:nvPr>
            <p:ph type="body" sz="quarter" idx="10" hasCustomPrompt="1"/>
          </p:nvPr>
        </p:nvSpPr>
        <p:spPr>
          <a:xfrm>
            <a:off x="6608618" y="1895707"/>
            <a:ext cx="3701923" cy="2430966"/>
          </a:xfrm>
          <a:prstGeom prst="rect">
            <a:avLst/>
          </a:prstGeom>
        </p:spPr>
        <p:txBody>
          <a:bodyPr>
            <a:normAutofit/>
          </a:bodyPr>
          <a:lstStyle>
            <a:lvl1pPr marL="0" indent="0">
              <a:buNone/>
              <a:defRPr sz="4000" b="0" i="0">
                <a:solidFill>
                  <a:schemeClr val="bg1"/>
                </a:solidFill>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a:t>
            </a:r>
            <a:r>
              <a:rPr lang="en-CA" dirty="0"/>
              <a:t>Insert a quote here.</a:t>
            </a:r>
            <a:r>
              <a:rPr lang="en-US" dirty="0"/>
              <a:t>”</a:t>
            </a:r>
            <a:endParaRPr lang="en-CA" dirty="0"/>
          </a:p>
        </p:txBody>
      </p:sp>
      <p:sp>
        <p:nvSpPr>
          <p:cNvPr id="8" name="Text Placeholder 9">
            <a:extLst>
              <a:ext uri="{FF2B5EF4-FFF2-40B4-BE49-F238E27FC236}">
                <a16:creationId xmlns:a16="http://schemas.microsoft.com/office/drawing/2014/main" id="{C4711F95-097D-1583-C755-03E2E342E263}"/>
              </a:ext>
            </a:extLst>
          </p:cNvPr>
          <p:cNvSpPr>
            <a:spLocks noGrp="1"/>
          </p:cNvSpPr>
          <p:nvPr>
            <p:ph type="body" sz="quarter" idx="11" hasCustomPrompt="1"/>
          </p:nvPr>
        </p:nvSpPr>
        <p:spPr>
          <a:xfrm>
            <a:off x="6608617" y="4594302"/>
            <a:ext cx="3701923" cy="802888"/>
          </a:xfrm>
          <a:prstGeom prst="rect">
            <a:avLst/>
          </a:prstGeom>
        </p:spPr>
        <p:txBody>
          <a:bodyPr>
            <a:normAutofit/>
          </a:bodyPr>
          <a:lstStyle>
            <a:lvl1pPr marL="0" indent="0">
              <a:buNone/>
              <a:defRPr sz="2400" b="0" i="0">
                <a:solidFill>
                  <a:schemeClr val="bg1"/>
                </a:solidFill>
                <a:latin typeface="Calibri" panose="020F0502020204030204" pitchFamily="34" charset="0"/>
                <a:cs typeface="Calibri" panose="020F0502020204030204" pitchFamily="34" charset="0"/>
              </a:defRPr>
            </a:lvl1pPr>
          </a:lstStyle>
          <a:p>
            <a:pPr lvl="0"/>
            <a:r>
              <a:rPr lang="en-US" dirty="0"/>
              <a:t>- Jane Doe</a:t>
            </a:r>
          </a:p>
        </p:txBody>
      </p:sp>
      <p:sp>
        <p:nvSpPr>
          <p:cNvPr id="9" name="Slide Number">
            <a:extLst>
              <a:ext uri="{FF2B5EF4-FFF2-40B4-BE49-F238E27FC236}">
                <a16:creationId xmlns:a16="http://schemas.microsoft.com/office/drawing/2014/main" id="{BF5832C5-B6C6-D9E1-8D17-AEA9CB865251}"/>
              </a:ext>
            </a:extLst>
          </p:cNvPr>
          <p:cNvSpPr txBox="1">
            <a:spLocks noGrp="1"/>
          </p:cNvSpPr>
          <p:nvPr>
            <p:ph type="sldNum" sz="quarter" idx="4"/>
          </p:nvPr>
        </p:nvSpPr>
        <p:spPr>
          <a:xfrm>
            <a:off x="11418848" y="6200077"/>
            <a:ext cx="594732" cy="412595"/>
          </a:xfrm>
          <a:prstGeom prst="rect">
            <a:avLst/>
          </a:prstGeom>
          <a:extLst>
            <a:ext uri="{C572A759-6A51-4108-AA02-DFA0A04FC94B}">
              <ma14:wrappingTextBoxFlag xmlns:ma14="http://schemas.microsoft.com/office/mac/drawingml/2011/main" xmlns="" val="1"/>
            </a:ext>
          </a:extLst>
        </p:spPr>
        <p:txBody>
          <a:bodyPr/>
          <a:lstStyle>
            <a:lvl1pPr>
              <a:defRPr sz="2000" b="0" i="0">
                <a:solidFill>
                  <a:schemeClr val="bg1"/>
                </a:solidFill>
                <a:latin typeface="Calibri" panose="020F0502020204030204" pitchFamily="34" charset="0"/>
                <a:cs typeface="Calibri" panose="020F0502020204030204" pitchFamily="34" charset="0"/>
              </a:defRPr>
            </a:lvl1pPr>
          </a:lstStyle>
          <a:p>
            <a:fld id="{86CB4B4D-7CA3-9044-876B-883B54F8677D}" type="slidenum">
              <a:rPr lang="en-CA" smtClean="0"/>
              <a:pPr/>
              <a:t>‹#›</a:t>
            </a:fld>
            <a:endParaRPr lang="en-CA" b="1" dirty="0"/>
          </a:p>
        </p:txBody>
      </p:sp>
    </p:spTree>
    <p:extLst>
      <p:ext uri="{BB962C8B-B14F-4D97-AF65-F5344CB8AC3E}">
        <p14:creationId xmlns:p14="http://schemas.microsoft.com/office/powerpoint/2010/main" val="21288345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dditional notes book style">
    <p:spTree>
      <p:nvGrpSpPr>
        <p:cNvPr id="1" name=""/>
        <p:cNvGrpSpPr/>
        <p:nvPr/>
      </p:nvGrpSpPr>
      <p:grpSpPr>
        <a:xfrm>
          <a:off x="0" y="0"/>
          <a:ext cx="0" cy="0"/>
          <a:chOff x="0" y="0"/>
          <a:chExt cx="0" cy="0"/>
        </a:xfrm>
      </p:grpSpPr>
      <p:sp>
        <p:nvSpPr>
          <p:cNvPr id="9" name="Text Placeholder 9">
            <a:extLst>
              <a:ext uri="{FF2B5EF4-FFF2-40B4-BE49-F238E27FC236}">
                <a16:creationId xmlns:a16="http://schemas.microsoft.com/office/drawing/2014/main" id="{47776EB3-5DD6-5A6B-952B-FE72B6C7474E}"/>
              </a:ext>
            </a:extLst>
          </p:cNvPr>
          <p:cNvSpPr>
            <a:spLocks noGrp="1"/>
          </p:cNvSpPr>
          <p:nvPr>
            <p:ph type="body" sz="quarter" idx="10" hasCustomPrompt="1"/>
          </p:nvPr>
        </p:nvSpPr>
        <p:spPr>
          <a:xfrm>
            <a:off x="506142" y="1192985"/>
            <a:ext cx="4935653" cy="892330"/>
          </a:xfrm>
          <a:prstGeom prst="rect">
            <a:avLst/>
          </a:prstGeom>
        </p:spPr>
        <p:txBody>
          <a:bodyPr>
            <a:normAutofit/>
          </a:bodyPr>
          <a:lstStyle>
            <a:lvl1pPr marL="0" indent="0">
              <a:buNone/>
              <a:defRPr sz="4400" b="0" i="0">
                <a:solidFill>
                  <a:srgbClr val="0076BE"/>
                </a:solidFill>
                <a:latin typeface="Calibri" panose="020F0502020204030204" pitchFamily="34" charset="0"/>
                <a:cs typeface="Calibri" panose="020F0502020204030204" pitchFamily="34" charset="0"/>
              </a:defRPr>
            </a:lvl1pPr>
          </a:lstStyle>
          <a:p>
            <a:pPr lvl="0"/>
            <a:r>
              <a:rPr lang="en-US" dirty="0"/>
              <a:t>Additional notes</a:t>
            </a:r>
          </a:p>
        </p:txBody>
      </p:sp>
      <p:sp>
        <p:nvSpPr>
          <p:cNvPr id="10" name="Slide Number">
            <a:extLst>
              <a:ext uri="{FF2B5EF4-FFF2-40B4-BE49-F238E27FC236}">
                <a16:creationId xmlns:a16="http://schemas.microsoft.com/office/drawing/2014/main" id="{BAB0F685-2019-FBC6-A6D3-6BBED4624F6A}"/>
              </a:ext>
            </a:extLst>
          </p:cNvPr>
          <p:cNvSpPr txBox="1">
            <a:spLocks noGrp="1"/>
          </p:cNvSpPr>
          <p:nvPr>
            <p:ph type="sldNum" sz="quarter" idx="4"/>
          </p:nvPr>
        </p:nvSpPr>
        <p:spPr>
          <a:xfrm>
            <a:off x="11418848" y="6200077"/>
            <a:ext cx="594732" cy="412595"/>
          </a:xfrm>
          <a:prstGeom prst="rect">
            <a:avLst/>
          </a:prstGeom>
          <a:extLst>
            <a:ext uri="{C572A759-6A51-4108-AA02-DFA0A04FC94B}">
              <ma14:wrappingTextBoxFlag xmlns:ma14="http://schemas.microsoft.com/office/mac/drawingml/2011/main" xmlns="" val="1"/>
            </a:ext>
          </a:extLst>
        </p:spPr>
        <p:txBody>
          <a:bodyPr/>
          <a:lstStyle>
            <a:lvl1pPr>
              <a:defRPr sz="2000" b="0" i="0">
                <a:solidFill>
                  <a:srgbClr val="0076BE"/>
                </a:solidFill>
                <a:latin typeface="Calibri" panose="020F0502020204030204" pitchFamily="34" charset="0"/>
                <a:cs typeface="Calibri" panose="020F0502020204030204" pitchFamily="34" charset="0"/>
              </a:defRPr>
            </a:lvl1pPr>
          </a:lstStyle>
          <a:p>
            <a:fld id="{86CB4B4D-7CA3-9044-876B-883B54F8677D}" type="slidenum">
              <a:rPr lang="en-CA" smtClean="0"/>
              <a:pPr/>
              <a:t>‹#›</a:t>
            </a:fld>
            <a:endParaRPr lang="en-CA" b="1" dirty="0"/>
          </a:p>
        </p:txBody>
      </p:sp>
      <p:sp>
        <p:nvSpPr>
          <p:cNvPr id="3" name="Text Placeholder 2">
            <a:extLst>
              <a:ext uri="{FF2B5EF4-FFF2-40B4-BE49-F238E27FC236}">
                <a16:creationId xmlns:a16="http://schemas.microsoft.com/office/drawing/2014/main" id="{989696A4-4932-171C-C549-374D271C7279}"/>
              </a:ext>
            </a:extLst>
          </p:cNvPr>
          <p:cNvSpPr>
            <a:spLocks noGrp="1"/>
          </p:cNvSpPr>
          <p:nvPr>
            <p:ph type="body" sz="quarter" idx="13" hasCustomPrompt="1"/>
          </p:nvPr>
        </p:nvSpPr>
        <p:spPr>
          <a:xfrm>
            <a:off x="506413" y="2233613"/>
            <a:ext cx="4935537" cy="3994150"/>
          </a:xfrm>
          <a:prstGeom prst="rect">
            <a:avLst/>
          </a:prstGeom>
        </p:spPr>
        <p:txBody>
          <a:bodyPr>
            <a:normAutofit/>
          </a:bodyPr>
          <a:lstStyle>
            <a:lvl1pPr marL="0" indent="0">
              <a:buNone/>
              <a:defRPr sz="3000" b="0" i="0">
                <a:latin typeface="Calibri" panose="020F0502020204030204" pitchFamily="34" charset="0"/>
                <a:cs typeface="Calibri" panose="020F0502020204030204" pitchFamily="34" charset="0"/>
              </a:defRPr>
            </a:lvl1pPr>
          </a:lstStyle>
          <a:p>
            <a:pPr lvl="0"/>
            <a:r>
              <a:rPr lang="en-US" dirty="0"/>
              <a:t>Insert your text here.</a:t>
            </a:r>
          </a:p>
        </p:txBody>
      </p:sp>
      <p:sp>
        <p:nvSpPr>
          <p:cNvPr id="4" name="Text Placeholder 2">
            <a:extLst>
              <a:ext uri="{FF2B5EF4-FFF2-40B4-BE49-F238E27FC236}">
                <a16:creationId xmlns:a16="http://schemas.microsoft.com/office/drawing/2014/main" id="{911EC251-7CD5-C1A1-1F6C-1C4FDB842E08}"/>
              </a:ext>
            </a:extLst>
          </p:cNvPr>
          <p:cNvSpPr>
            <a:spLocks noGrp="1"/>
          </p:cNvSpPr>
          <p:nvPr>
            <p:ph type="body" sz="quarter" idx="14" hasCustomPrompt="1"/>
          </p:nvPr>
        </p:nvSpPr>
        <p:spPr>
          <a:xfrm>
            <a:off x="6483311" y="2233613"/>
            <a:ext cx="4935537" cy="3994150"/>
          </a:xfrm>
          <a:prstGeom prst="rect">
            <a:avLst/>
          </a:prstGeom>
        </p:spPr>
        <p:txBody>
          <a:bodyPr>
            <a:normAutofit/>
          </a:bodyPr>
          <a:lstStyle>
            <a:lvl1pPr marL="0" indent="0">
              <a:buNone/>
              <a:defRPr sz="3000" b="0" i="0">
                <a:latin typeface="Calibri" panose="020F0502020204030204" pitchFamily="34" charset="0"/>
                <a:cs typeface="Calibri" panose="020F0502020204030204" pitchFamily="34" charset="0"/>
              </a:defRPr>
            </a:lvl1pPr>
          </a:lstStyle>
          <a:p>
            <a:pPr lvl="0"/>
            <a:r>
              <a:rPr lang="en-US" dirty="0"/>
              <a:t>Insert your text here.</a:t>
            </a:r>
          </a:p>
        </p:txBody>
      </p:sp>
    </p:spTree>
    <p:extLst>
      <p:ext uri="{BB962C8B-B14F-4D97-AF65-F5344CB8AC3E}">
        <p14:creationId xmlns:p14="http://schemas.microsoft.com/office/powerpoint/2010/main" val="18030292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dditional notes">
    <p:spTree>
      <p:nvGrpSpPr>
        <p:cNvPr id="1" name=""/>
        <p:cNvGrpSpPr/>
        <p:nvPr/>
      </p:nvGrpSpPr>
      <p:grpSpPr>
        <a:xfrm>
          <a:off x="0" y="0"/>
          <a:ext cx="0" cy="0"/>
          <a:chOff x="0" y="0"/>
          <a:chExt cx="0" cy="0"/>
        </a:xfrm>
      </p:grpSpPr>
      <p:sp>
        <p:nvSpPr>
          <p:cNvPr id="9" name="Text Placeholder 9">
            <a:extLst>
              <a:ext uri="{FF2B5EF4-FFF2-40B4-BE49-F238E27FC236}">
                <a16:creationId xmlns:a16="http://schemas.microsoft.com/office/drawing/2014/main" id="{47776EB3-5DD6-5A6B-952B-FE72B6C7474E}"/>
              </a:ext>
            </a:extLst>
          </p:cNvPr>
          <p:cNvSpPr>
            <a:spLocks noGrp="1"/>
          </p:cNvSpPr>
          <p:nvPr>
            <p:ph type="body" sz="quarter" idx="10" hasCustomPrompt="1"/>
          </p:nvPr>
        </p:nvSpPr>
        <p:spPr>
          <a:xfrm>
            <a:off x="506142" y="1192985"/>
            <a:ext cx="4935653" cy="892330"/>
          </a:xfrm>
          <a:prstGeom prst="rect">
            <a:avLst/>
          </a:prstGeom>
        </p:spPr>
        <p:txBody>
          <a:bodyPr>
            <a:normAutofit/>
          </a:bodyPr>
          <a:lstStyle>
            <a:lvl1pPr marL="0" indent="0">
              <a:buNone/>
              <a:defRPr sz="4400" b="0" i="0">
                <a:solidFill>
                  <a:srgbClr val="0076BE"/>
                </a:solidFill>
                <a:latin typeface="Calibri" panose="020F0502020204030204" pitchFamily="34" charset="0"/>
                <a:cs typeface="Calibri" panose="020F0502020204030204" pitchFamily="34" charset="0"/>
              </a:defRPr>
            </a:lvl1pPr>
          </a:lstStyle>
          <a:p>
            <a:pPr lvl="0"/>
            <a:r>
              <a:rPr lang="en-US" dirty="0"/>
              <a:t>Additional notes</a:t>
            </a:r>
          </a:p>
        </p:txBody>
      </p:sp>
      <p:sp>
        <p:nvSpPr>
          <p:cNvPr id="10" name="Slide Number">
            <a:extLst>
              <a:ext uri="{FF2B5EF4-FFF2-40B4-BE49-F238E27FC236}">
                <a16:creationId xmlns:a16="http://schemas.microsoft.com/office/drawing/2014/main" id="{BAB0F685-2019-FBC6-A6D3-6BBED4624F6A}"/>
              </a:ext>
            </a:extLst>
          </p:cNvPr>
          <p:cNvSpPr txBox="1">
            <a:spLocks noGrp="1"/>
          </p:cNvSpPr>
          <p:nvPr>
            <p:ph type="sldNum" sz="quarter" idx="4"/>
          </p:nvPr>
        </p:nvSpPr>
        <p:spPr>
          <a:xfrm>
            <a:off x="11418848" y="6200077"/>
            <a:ext cx="594732" cy="412595"/>
          </a:xfrm>
          <a:prstGeom prst="rect">
            <a:avLst/>
          </a:prstGeom>
          <a:extLst>
            <a:ext uri="{C572A759-6A51-4108-AA02-DFA0A04FC94B}">
              <ma14:wrappingTextBoxFlag xmlns:ma14="http://schemas.microsoft.com/office/mac/drawingml/2011/main" xmlns="" val="1"/>
            </a:ext>
          </a:extLst>
        </p:spPr>
        <p:txBody>
          <a:bodyPr/>
          <a:lstStyle>
            <a:lvl1pPr>
              <a:defRPr sz="2000" b="0" i="0">
                <a:solidFill>
                  <a:srgbClr val="0076BE"/>
                </a:solidFill>
                <a:latin typeface="Calibri" panose="020F0502020204030204" pitchFamily="34" charset="0"/>
                <a:cs typeface="Calibri" panose="020F0502020204030204" pitchFamily="34" charset="0"/>
              </a:defRPr>
            </a:lvl1pPr>
          </a:lstStyle>
          <a:p>
            <a:fld id="{86CB4B4D-7CA3-9044-876B-883B54F8677D}" type="slidenum">
              <a:rPr lang="en-CA" smtClean="0"/>
              <a:pPr/>
              <a:t>‹#›</a:t>
            </a:fld>
            <a:endParaRPr lang="en-CA" b="1" dirty="0"/>
          </a:p>
        </p:txBody>
      </p:sp>
      <p:sp>
        <p:nvSpPr>
          <p:cNvPr id="15" name="Text Placeholder 12">
            <a:extLst>
              <a:ext uri="{FF2B5EF4-FFF2-40B4-BE49-F238E27FC236}">
                <a16:creationId xmlns:a16="http://schemas.microsoft.com/office/drawing/2014/main" id="{CB35E097-96F8-2B53-F7AF-2C1F45B90077}"/>
              </a:ext>
            </a:extLst>
          </p:cNvPr>
          <p:cNvSpPr>
            <a:spLocks noGrp="1"/>
          </p:cNvSpPr>
          <p:nvPr>
            <p:ph type="body" sz="quarter" idx="13" hasCustomPrompt="1"/>
          </p:nvPr>
        </p:nvSpPr>
        <p:spPr>
          <a:xfrm>
            <a:off x="506258" y="2233930"/>
            <a:ext cx="10912590" cy="3994150"/>
          </a:xfrm>
          <a:prstGeom prst="rect">
            <a:avLst/>
          </a:prstGeom>
        </p:spPr>
        <p:txBody>
          <a:bodyPr>
            <a:normAutofit/>
          </a:bodyPr>
          <a:lstStyle>
            <a:lvl1pPr marL="228600" indent="-228600" hangingPunct="1">
              <a:lnSpc>
                <a:spcPct val="100000"/>
              </a:lnSpc>
              <a:spcBef>
                <a:spcPts val="0"/>
              </a:spcBef>
              <a:spcAft>
                <a:spcPts val="0"/>
              </a:spcAft>
              <a:buSzPct val="100000"/>
              <a:buFont typeface="Arial" panose="020B0604020202020204" pitchFamily="34" charset="0"/>
              <a:buChar char="•"/>
              <a:defRPr sz="3000" b="0" i="0">
                <a:latin typeface="Calibri" panose="020F0502020204030204" pitchFamily="34" charset="0"/>
                <a:cs typeface="Calibri" panose="020F0502020204030204" pitchFamily="34" charset="0"/>
              </a:defRPr>
            </a:lvl1pPr>
          </a:lstStyle>
          <a:p>
            <a:pPr marL="0" indent="0" hangingPunct="1">
              <a:buNone/>
            </a:pPr>
            <a:r>
              <a:rPr lang="en-CA" dirty="0"/>
              <a:t>Insert your text here.</a:t>
            </a:r>
          </a:p>
          <a:p>
            <a:pPr marL="228600" marR="0" lvl="0" indent="-228600" algn="l" defTabSz="914400" rtl="0" eaLnBrk="1" fontAlgn="auto" latinLnBrk="0" hangingPunct="1">
              <a:lnSpc>
                <a:spcPct val="90000"/>
              </a:lnSpc>
              <a:spcBef>
                <a:spcPts val="1000"/>
              </a:spcBef>
              <a:spcAft>
                <a:spcPts val="0"/>
              </a:spcAft>
              <a:buClrTx/>
              <a:buSzTx/>
              <a:tabLst/>
              <a:defRPr/>
            </a:pPr>
            <a:r>
              <a:rPr lang="en-CA" dirty="0"/>
              <a:t>Add bullet points;</a:t>
            </a:r>
          </a:p>
          <a:p>
            <a:pPr marL="228600" marR="0" lvl="0" indent="-228600" algn="l" defTabSz="914400" rtl="0" eaLnBrk="1" fontAlgn="auto" latinLnBrk="0" hangingPunct="1">
              <a:lnSpc>
                <a:spcPct val="90000"/>
              </a:lnSpc>
              <a:spcBef>
                <a:spcPts val="1000"/>
              </a:spcBef>
              <a:spcAft>
                <a:spcPts val="0"/>
              </a:spcAft>
              <a:buClrTx/>
              <a:buSzTx/>
              <a:tabLst/>
              <a:defRPr/>
            </a:pPr>
            <a:r>
              <a:rPr lang="en-CA" dirty="0"/>
              <a:t>if you would like.</a:t>
            </a:r>
          </a:p>
        </p:txBody>
      </p:sp>
    </p:spTree>
    <p:extLst>
      <p:ext uri="{BB962C8B-B14F-4D97-AF65-F5344CB8AC3E}">
        <p14:creationId xmlns:p14="http://schemas.microsoft.com/office/powerpoint/2010/main" val="11957857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white slide">
    <p:spTree>
      <p:nvGrpSpPr>
        <p:cNvPr id="1" name=""/>
        <p:cNvGrpSpPr/>
        <p:nvPr/>
      </p:nvGrpSpPr>
      <p:grpSpPr>
        <a:xfrm>
          <a:off x="0" y="0"/>
          <a:ext cx="0" cy="0"/>
          <a:chOff x="0" y="0"/>
          <a:chExt cx="0" cy="0"/>
        </a:xfrm>
      </p:grpSpPr>
      <p:sp>
        <p:nvSpPr>
          <p:cNvPr id="7" name="Slide Number">
            <a:extLst>
              <a:ext uri="{FF2B5EF4-FFF2-40B4-BE49-F238E27FC236}">
                <a16:creationId xmlns:a16="http://schemas.microsoft.com/office/drawing/2014/main" id="{1D3B2E13-FF2E-396D-44D2-D3A1BE825639}"/>
              </a:ext>
            </a:extLst>
          </p:cNvPr>
          <p:cNvSpPr txBox="1">
            <a:spLocks noGrp="1"/>
          </p:cNvSpPr>
          <p:nvPr>
            <p:ph type="sldNum" sz="quarter" idx="4"/>
          </p:nvPr>
        </p:nvSpPr>
        <p:spPr>
          <a:xfrm>
            <a:off x="11418848" y="6200077"/>
            <a:ext cx="594732" cy="412595"/>
          </a:xfrm>
          <a:prstGeom prst="rect">
            <a:avLst/>
          </a:prstGeom>
          <a:extLst>
            <a:ext uri="{C572A759-6A51-4108-AA02-DFA0A04FC94B}">
              <ma14:wrappingTextBoxFlag xmlns:ma14="http://schemas.microsoft.com/office/mac/drawingml/2011/main" xmlns="" val="1"/>
            </a:ext>
          </a:extLst>
        </p:spPr>
        <p:txBody>
          <a:bodyPr/>
          <a:lstStyle>
            <a:lvl1pPr>
              <a:defRPr sz="2000" b="0" i="0">
                <a:solidFill>
                  <a:srgbClr val="0076BE"/>
                </a:solidFill>
                <a:latin typeface="Calibri" panose="020F0502020204030204" pitchFamily="34" charset="0"/>
                <a:cs typeface="Calibri" panose="020F0502020204030204" pitchFamily="34" charset="0"/>
              </a:defRPr>
            </a:lvl1pPr>
          </a:lstStyle>
          <a:p>
            <a:fld id="{86CB4B4D-7CA3-9044-876B-883B54F8677D}" type="slidenum">
              <a:rPr lang="en-CA" smtClean="0"/>
              <a:pPr/>
              <a:t>‹#›</a:t>
            </a:fld>
            <a:endParaRPr lang="en-CA" b="1" dirty="0"/>
          </a:p>
        </p:txBody>
      </p:sp>
    </p:spTree>
    <p:extLst>
      <p:ext uri="{BB962C8B-B14F-4D97-AF65-F5344CB8AC3E}">
        <p14:creationId xmlns:p14="http://schemas.microsoft.com/office/powerpoint/2010/main" val="27787579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157B6794-849E-4626-908B-D15793550EFB}" type="datetime1">
              <a:rPr lang="en-US" smtClean="0"/>
              <a:t>8/11/2026</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82589781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Slide Number">
            <a:extLst>
              <a:ext uri="{FF2B5EF4-FFF2-40B4-BE49-F238E27FC236}">
                <a16:creationId xmlns:a16="http://schemas.microsoft.com/office/drawing/2014/main" id="{4D95C058-0F0F-D002-0481-15B9BAB1C2ED}"/>
              </a:ext>
            </a:extLst>
          </p:cNvPr>
          <p:cNvSpPr txBox="1">
            <a:spLocks noGrp="1"/>
          </p:cNvSpPr>
          <p:nvPr>
            <p:ph type="sldNum" sz="quarter" idx="4"/>
          </p:nvPr>
        </p:nvSpPr>
        <p:spPr>
          <a:xfrm>
            <a:off x="11418848" y="6200077"/>
            <a:ext cx="594732" cy="412595"/>
          </a:xfrm>
          <a:prstGeom prst="rect">
            <a:avLst/>
          </a:prstGeom>
          <a:extLst>
            <a:ext uri="{C572A759-6A51-4108-AA02-DFA0A04FC94B}">
              <ma14:wrappingTextBoxFlag xmlns:ma14="http://schemas.microsoft.com/office/mac/drawingml/2011/main" xmlns="" val="1"/>
            </a:ext>
          </a:extLst>
        </p:spPr>
        <p:txBody>
          <a:bodyPr/>
          <a:lstStyle>
            <a:lvl1pPr>
              <a:defRPr sz="2000" b="0" i="0">
                <a:solidFill>
                  <a:srgbClr val="0076BE"/>
                </a:solidFill>
                <a:latin typeface="Calibri" panose="020F0502020204030204" pitchFamily="34" charset="0"/>
                <a:cs typeface="Calibri" panose="020F0502020204030204" pitchFamily="34" charset="0"/>
              </a:defRPr>
            </a:lvl1pPr>
          </a:lstStyle>
          <a:p>
            <a:fld id="{86CB4B4D-7CA3-9044-876B-883B54F8677D}" type="slidenum">
              <a:rPr lang="en-CA" smtClean="0"/>
              <a:pPr/>
              <a:t>‹#›</a:t>
            </a:fld>
            <a:endParaRPr lang="en-CA" b="1" dirty="0"/>
          </a:p>
        </p:txBody>
      </p:sp>
    </p:spTree>
    <p:extLst>
      <p:ext uri="{BB962C8B-B14F-4D97-AF65-F5344CB8AC3E}">
        <p14:creationId xmlns:p14="http://schemas.microsoft.com/office/powerpoint/2010/main" val="27680746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157B6794-849E-4626-908B-D15793550EFB}" type="datetime1">
              <a:rPr lang="en-US" smtClean="0"/>
              <a:t>8/11/2026</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35366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and acknowledgement">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DD3865B6-9B04-7351-92D7-2587272FB956}"/>
              </a:ext>
            </a:extLst>
          </p:cNvPr>
          <p:cNvSpPr>
            <a:spLocks noGrp="1"/>
          </p:cNvSpPr>
          <p:nvPr>
            <p:ph type="body" sz="quarter" idx="10" hasCustomPrompt="1"/>
          </p:nvPr>
        </p:nvSpPr>
        <p:spPr>
          <a:xfrm>
            <a:off x="736599" y="780353"/>
            <a:ext cx="9366045" cy="1316076"/>
          </a:xfrm>
          <a:prstGeom prst="rect">
            <a:avLst/>
          </a:prstGeom>
        </p:spPr>
        <p:txBody>
          <a:bodyPr>
            <a:normAutofit/>
          </a:bodyPr>
          <a:lstStyle>
            <a:lvl1pPr marL="0" indent="0">
              <a:buNone/>
              <a:defRPr sz="4400" b="0" i="0">
                <a:solidFill>
                  <a:schemeClr val="bg1"/>
                </a:solidFill>
                <a:latin typeface="Calibri" panose="020F0502020204030204" pitchFamily="34" charset="0"/>
                <a:cs typeface="Calibri" panose="020F0502020204030204" pitchFamily="34" charset="0"/>
              </a:defRPr>
            </a:lvl1pPr>
          </a:lstStyle>
          <a:p>
            <a:r>
              <a:rPr lang="en-US" dirty="0"/>
              <a:t>Land acknowledgement</a:t>
            </a:r>
          </a:p>
        </p:txBody>
      </p:sp>
      <p:sp>
        <p:nvSpPr>
          <p:cNvPr id="3" name="Text Placeholder 2">
            <a:extLst>
              <a:ext uri="{FF2B5EF4-FFF2-40B4-BE49-F238E27FC236}">
                <a16:creationId xmlns:a16="http://schemas.microsoft.com/office/drawing/2014/main" id="{3198831F-6707-6EA8-6535-ACCC0AAC3AFF}"/>
              </a:ext>
            </a:extLst>
          </p:cNvPr>
          <p:cNvSpPr>
            <a:spLocks noGrp="1"/>
          </p:cNvSpPr>
          <p:nvPr>
            <p:ph type="body" sz="quarter" idx="13" hasCustomPrompt="1"/>
          </p:nvPr>
        </p:nvSpPr>
        <p:spPr>
          <a:xfrm>
            <a:off x="736600" y="2342926"/>
            <a:ext cx="10622660" cy="3994150"/>
          </a:xfrm>
          <a:prstGeom prst="rect">
            <a:avLst/>
          </a:prstGeom>
        </p:spPr>
        <p:txBody>
          <a:bodyPr>
            <a:normAutofit/>
          </a:bodyPr>
          <a:lstStyle>
            <a:lvl1pPr marL="0" indent="0">
              <a:buNone/>
              <a:defRPr sz="3000" b="0" i="0">
                <a:solidFill>
                  <a:schemeClr val="bg1"/>
                </a:solidFill>
                <a:latin typeface="Calibri" panose="020F0502020204030204" pitchFamily="34" charset="0"/>
                <a:cs typeface="Calibri" panose="020F0502020204030204" pitchFamily="34" charset="0"/>
              </a:defRPr>
            </a:lvl1pPr>
          </a:lstStyle>
          <a:p>
            <a:pPr algn="l" rtl="0" fontAlgn="base"/>
            <a:r>
              <a:rPr lang="en-US" sz="2800" b="0" i="0" u="none" strike="noStrike" dirty="0">
                <a:solidFill>
                  <a:srgbClr val="FFFFFF"/>
                </a:solidFill>
                <a:effectLst/>
              </a:rPr>
              <a:t>SNOLAB is located on the traditional territory of the Robinson-Huron Treaty of 1850, shared by the Indigenous people of the surrounding Atikameksheng </a:t>
            </a:r>
            <a:r>
              <a:rPr lang="en-US" sz="2800" b="0" i="0" u="none" strike="noStrike" dirty="0" err="1">
                <a:solidFill>
                  <a:srgbClr val="FFFFFF"/>
                </a:solidFill>
                <a:effectLst/>
              </a:rPr>
              <a:t>Anishnawbek</a:t>
            </a:r>
            <a:r>
              <a:rPr lang="en-US" sz="2800" b="0" i="0" u="none" strike="noStrike" dirty="0">
                <a:solidFill>
                  <a:srgbClr val="FFFFFF"/>
                </a:solidFill>
                <a:effectLst/>
              </a:rPr>
              <a:t> First Nation as part of the larger Anishinabek Nation.</a:t>
            </a:r>
            <a:r>
              <a:rPr lang="en-US" sz="2800" b="0" i="0" u="none" strike="noStrike" dirty="0">
                <a:solidFill>
                  <a:srgbClr val="000000"/>
                </a:solidFill>
                <a:effectLst/>
              </a:rPr>
              <a:t>​</a:t>
            </a:r>
            <a:r>
              <a:rPr lang="en-US" sz="2800" b="0" i="0" dirty="0">
                <a:solidFill>
                  <a:srgbClr val="000000"/>
                </a:solidFill>
                <a:effectLst/>
              </a:rPr>
              <a:t>​</a:t>
            </a:r>
          </a:p>
          <a:p>
            <a:pPr algn="l" rtl="0" fontAlgn="base"/>
            <a:r>
              <a:rPr lang="en-US" sz="2800" b="0" i="0" u="none" strike="noStrike" dirty="0">
                <a:solidFill>
                  <a:srgbClr val="000000"/>
                </a:solidFill>
                <a:effectLst/>
              </a:rPr>
              <a:t>​</a:t>
            </a:r>
            <a:r>
              <a:rPr lang="en-US" sz="2800" b="0" i="0" dirty="0">
                <a:solidFill>
                  <a:srgbClr val="000000"/>
                </a:solidFill>
                <a:effectLst/>
              </a:rPr>
              <a:t>​</a:t>
            </a:r>
          </a:p>
          <a:p>
            <a:pPr algn="l" rtl="0" fontAlgn="base"/>
            <a:r>
              <a:rPr lang="en-US" sz="2800" b="0" i="0" u="none" strike="noStrike" dirty="0">
                <a:solidFill>
                  <a:srgbClr val="FFFFFF"/>
                </a:solidFill>
                <a:effectLst/>
              </a:rPr>
              <a:t>We acknowledge those who came before us and </a:t>
            </a:r>
            <a:r>
              <a:rPr lang="en-US" sz="2800" b="0" i="0" u="none" strike="noStrike" dirty="0" err="1">
                <a:solidFill>
                  <a:srgbClr val="FFFFFF"/>
                </a:solidFill>
                <a:effectLst/>
              </a:rPr>
              <a:t>honour</a:t>
            </a:r>
            <a:r>
              <a:rPr lang="en-US" sz="2800" b="0" i="0" u="none" strike="noStrike" dirty="0">
                <a:solidFill>
                  <a:srgbClr val="FFFFFF"/>
                </a:solidFill>
                <a:effectLst/>
              </a:rPr>
              <a:t> those who are the caretakers of the land and the waters.</a:t>
            </a:r>
            <a:endParaRPr lang="en-US" sz="2800" b="0" i="0" dirty="0">
              <a:solidFill>
                <a:srgbClr val="000000"/>
              </a:solidFill>
              <a:effectLst/>
            </a:endParaRPr>
          </a:p>
          <a:p>
            <a:pPr lvl="0"/>
            <a:r>
              <a:rPr lang="en-US" dirty="0"/>
              <a:t>text here.</a:t>
            </a:r>
          </a:p>
        </p:txBody>
      </p:sp>
    </p:spTree>
    <p:extLst>
      <p:ext uri="{BB962C8B-B14F-4D97-AF65-F5344CB8AC3E}">
        <p14:creationId xmlns:p14="http://schemas.microsoft.com/office/powerpoint/2010/main" val="929431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520207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itle with blue background">
    <p:spTree>
      <p:nvGrpSpPr>
        <p:cNvPr id="1" name=""/>
        <p:cNvGrpSpPr/>
        <p:nvPr/>
      </p:nvGrpSpPr>
      <p:grpSpPr>
        <a:xfrm>
          <a:off x="0" y="0"/>
          <a:ext cx="0" cy="0"/>
          <a:chOff x="0" y="0"/>
          <a:chExt cx="0" cy="0"/>
        </a:xfrm>
      </p:grpSpPr>
      <p:sp>
        <p:nvSpPr>
          <p:cNvPr id="7" name="Slide Number">
            <a:extLst>
              <a:ext uri="{FF2B5EF4-FFF2-40B4-BE49-F238E27FC236}">
                <a16:creationId xmlns:a16="http://schemas.microsoft.com/office/drawing/2014/main" id="{53BF6304-D7D3-2EF8-6D74-5BA3E2686160}"/>
              </a:ext>
            </a:extLst>
          </p:cNvPr>
          <p:cNvSpPr txBox="1">
            <a:spLocks noGrp="1"/>
          </p:cNvSpPr>
          <p:nvPr>
            <p:ph type="sldNum" sz="quarter" idx="4"/>
          </p:nvPr>
        </p:nvSpPr>
        <p:spPr>
          <a:xfrm>
            <a:off x="11418848" y="6200077"/>
            <a:ext cx="594732" cy="412595"/>
          </a:xfrm>
          <a:prstGeom prst="rect">
            <a:avLst/>
          </a:prstGeom>
          <a:extLst>
            <a:ext uri="{C572A759-6A51-4108-AA02-DFA0A04FC94B}">
              <ma14:wrappingTextBoxFlag xmlns:ma14="http://schemas.microsoft.com/office/mac/drawingml/2011/main" xmlns="" val="1"/>
            </a:ext>
          </a:extLst>
        </p:spPr>
        <p:txBody>
          <a:bodyPr/>
          <a:lstStyle>
            <a:lvl1pPr>
              <a:defRPr sz="2000" b="0" i="0">
                <a:solidFill>
                  <a:schemeClr val="bg1"/>
                </a:solidFill>
                <a:latin typeface="Calibri" panose="020F0502020204030204" pitchFamily="34" charset="0"/>
                <a:cs typeface="Calibri" panose="020F0502020204030204" pitchFamily="34" charset="0"/>
              </a:defRPr>
            </a:lvl1pPr>
          </a:lstStyle>
          <a:p>
            <a:fld id="{86CB4B4D-7CA3-9044-876B-883B54F8677D}" type="slidenum">
              <a:rPr lang="en-CA" smtClean="0"/>
              <a:pPr/>
              <a:t>‹#›</a:t>
            </a:fld>
            <a:endParaRPr lang="en-CA" b="1" dirty="0"/>
          </a:p>
        </p:txBody>
      </p:sp>
      <p:sp>
        <p:nvSpPr>
          <p:cNvPr id="4" name="Text Placeholder 3">
            <a:extLst>
              <a:ext uri="{FF2B5EF4-FFF2-40B4-BE49-F238E27FC236}">
                <a16:creationId xmlns:a16="http://schemas.microsoft.com/office/drawing/2014/main" id="{7B779B55-492A-5A46-53EC-F68D0DD5B4DC}"/>
              </a:ext>
            </a:extLst>
          </p:cNvPr>
          <p:cNvSpPr>
            <a:spLocks noGrp="1"/>
          </p:cNvSpPr>
          <p:nvPr>
            <p:ph type="body" sz="quarter" idx="10" hasCustomPrompt="1"/>
          </p:nvPr>
        </p:nvSpPr>
        <p:spPr>
          <a:xfrm>
            <a:off x="1090613" y="2309202"/>
            <a:ext cx="9985426" cy="2239596"/>
          </a:xfrm>
          <a:prstGeom prst="rect">
            <a:avLst/>
          </a:prstGeom>
        </p:spPr>
        <p:txBody>
          <a:bodyPr anchor="b">
            <a:normAutofit/>
          </a:bodyPr>
          <a:lstStyle>
            <a:lvl1pPr marL="0" indent="0">
              <a:buNone/>
              <a:defRPr sz="8000" b="0" i="0">
                <a:solidFill>
                  <a:schemeClr val="bg1"/>
                </a:solidFill>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solidFill>
                  <a:schemeClr val="bg1"/>
                </a:solidFill>
              </a:rPr>
              <a:t>Section title here</a:t>
            </a:r>
          </a:p>
        </p:txBody>
      </p:sp>
    </p:spTree>
    <p:extLst>
      <p:ext uri="{BB962C8B-B14F-4D97-AF65-F5344CB8AC3E}">
        <p14:creationId xmlns:p14="http://schemas.microsoft.com/office/powerpoint/2010/main" val="3213161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5012543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title with blue background">
    <p:spTree>
      <p:nvGrpSpPr>
        <p:cNvPr id="1" name=""/>
        <p:cNvGrpSpPr/>
        <p:nvPr/>
      </p:nvGrpSpPr>
      <p:grpSpPr>
        <a:xfrm>
          <a:off x="0" y="0"/>
          <a:ext cx="0" cy="0"/>
          <a:chOff x="0" y="0"/>
          <a:chExt cx="0" cy="0"/>
        </a:xfrm>
      </p:grpSpPr>
      <p:sp>
        <p:nvSpPr>
          <p:cNvPr id="7" name="Slide Number">
            <a:extLst>
              <a:ext uri="{FF2B5EF4-FFF2-40B4-BE49-F238E27FC236}">
                <a16:creationId xmlns:a16="http://schemas.microsoft.com/office/drawing/2014/main" id="{53BF6304-D7D3-2EF8-6D74-5BA3E2686160}"/>
              </a:ext>
            </a:extLst>
          </p:cNvPr>
          <p:cNvSpPr txBox="1">
            <a:spLocks noGrp="1"/>
          </p:cNvSpPr>
          <p:nvPr>
            <p:ph type="sldNum" sz="quarter" idx="4"/>
          </p:nvPr>
        </p:nvSpPr>
        <p:spPr>
          <a:xfrm>
            <a:off x="11418848" y="6200077"/>
            <a:ext cx="594732" cy="412595"/>
          </a:xfrm>
          <a:prstGeom prst="rect">
            <a:avLst/>
          </a:prstGeom>
          <a:extLst>
            <a:ext uri="{C572A759-6A51-4108-AA02-DFA0A04FC94B}">
              <ma14:wrappingTextBoxFlag xmlns:ma14="http://schemas.microsoft.com/office/mac/drawingml/2011/main" xmlns="" val="1"/>
            </a:ext>
          </a:extLst>
        </p:spPr>
        <p:txBody>
          <a:bodyPr/>
          <a:lstStyle>
            <a:lvl1pPr>
              <a:defRPr sz="2000" b="0" i="0">
                <a:solidFill>
                  <a:schemeClr val="bg1"/>
                </a:solidFill>
                <a:latin typeface="Calibri" panose="020F0502020204030204" pitchFamily="34" charset="0"/>
                <a:cs typeface="Calibri" panose="020F0502020204030204" pitchFamily="34" charset="0"/>
              </a:defRPr>
            </a:lvl1pPr>
          </a:lstStyle>
          <a:p>
            <a:fld id="{86CB4B4D-7CA3-9044-876B-883B54F8677D}" type="slidenum">
              <a:rPr lang="en-CA" smtClean="0"/>
              <a:pPr/>
              <a:t>‹#›</a:t>
            </a:fld>
            <a:endParaRPr lang="en-CA" b="1" dirty="0"/>
          </a:p>
        </p:txBody>
      </p:sp>
      <p:sp>
        <p:nvSpPr>
          <p:cNvPr id="4" name="Text Placeholder 3">
            <a:extLst>
              <a:ext uri="{FF2B5EF4-FFF2-40B4-BE49-F238E27FC236}">
                <a16:creationId xmlns:a16="http://schemas.microsoft.com/office/drawing/2014/main" id="{7B779B55-492A-5A46-53EC-F68D0DD5B4DC}"/>
              </a:ext>
            </a:extLst>
          </p:cNvPr>
          <p:cNvSpPr>
            <a:spLocks noGrp="1"/>
          </p:cNvSpPr>
          <p:nvPr>
            <p:ph type="body" sz="quarter" idx="10" hasCustomPrompt="1"/>
          </p:nvPr>
        </p:nvSpPr>
        <p:spPr>
          <a:xfrm>
            <a:off x="1090613" y="2309202"/>
            <a:ext cx="9985426" cy="2239596"/>
          </a:xfrm>
          <a:prstGeom prst="rect">
            <a:avLst/>
          </a:prstGeom>
        </p:spPr>
        <p:txBody>
          <a:bodyPr anchor="b">
            <a:normAutofit/>
          </a:bodyPr>
          <a:lstStyle>
            <a:lvl1pPr marL="0" indent="0">
              <a:buNone/>
              <a:defRPr sz="8000" b="0" i="0">
                <a:solidFill>
                  <a:schemeClr val="bg1"/>
                </a:solidFill>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solidFill>
                  <a:schemeClr val="bg1"/>
                </a:solidFill>
              </a:rPr>
              <a:t>Section title here</a:t>
            </a:r>
          </a:p>
        </p:txBody>
      </p:sp>
      <p:sp>
        <p:nvSpPr>
          <p:cNvPr id="3" name="Text Placeholder 2">
            <a:extLst>
              <a:ext uri="{FF2B5EF4-FFF2-40B4-BE49-F238E27FC236}">
                <a16:creationId xmlns:a16="http://schemas.microsoft.com/office/drawing/2014/main" id="{E30C152A-8547-C812-DB70-42243712CC38}"/>
              </a:ext>
            </a:extLst>
          </p:cNvPr>
          <p:cNvSpPr>
            <a:spLocks noGrp="1"/>
          </p:cNvSpPr>
          <p:nvPr>
            <p:ph type="body" sz="quarter" idx="11" hasCustomPrompt="1"/>
          </p:nvPr>
        </p:nvSpPr>
        <p:spPr>
          <a:xfrm>
            <a:off x="1090613" y="4548188"/>
            <a:ext cx="9985375" cy="1041400"/>
          </a:xfrm>
          <a:prstGeom prst="rect">
            <a:avLst/>
          </a:prstGeom>
        </p:spPr>
        <p:txBody>
          <a:bodyPr anchor="b">
            <a:normAutofit/>
          </a:bodyPr>
          <a:lstStyle>
            <a:lvl1pPr marL="0" indent="0">
              <a:buNone/>
              <a:defRPr b="0" i="0">
                <a:solidFill>
                  <a:schemeClr val="bg1"/>
                </a:solidFill>
                <a:latin typeface="Calibri" panose="020F0502020204030204" pitchFamily="34" charset="0"/>
                <a:cs typeface="Calibri" panose="020F0502020204030204" pitchFamily="34" charset="0"/>
              </a:defRPr>
            </a:lvl1pPr>
          </a:lstStyle>
          <a:p>
            <a:pPr lvl="0"/>
            <a:r>
              <a:rPr lang="en-US" dirty="0"/>
              <a:t>Subsection title here</a:t>
            </a:r>
          </a:p>
        </p:txBody>
      </p:sp>
    </p:spTree>
    <p:extLst>
      <p:ext uri="{BB962C8B-B14F-4D97-AF65-F5344CB8AC3E}">
        <p14:creationId xmlns:p14="http://schemas.microsoft.com/office/powerpoint/2010/main" val="341762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White slide with logo">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6746F5D-996E-B94B-373F-51E85D951CB7}"/>
              </a:ext>
            </a:extLst>
          </p:cNvPr>
          <p:cNvSpPr>
            <a:spLocks noGrp="1"/>
          </p:cNvSpPr>
          <p:nvPr>
            <p:ph type="body" sz="quarter" idx="10" hasCustomPrompt="1"/>
          </p:nvPr>
        </p:nvSpPr>
        <p:spPr>
          <a:xfrm>
            <a:off x="736600" y="780353"/>
            <a:ext cx="9380794" cy="1316076"/>
          </a:xfrm>
          <a:prstGeom prst="rect">
            <a:avLst/>
          </a:prstGeom>
        </p:spPr>
        <p:txBody>
          <a:bodyPr>
            <a:normAutofit/>
          </a:bodyPr>
          <a:lstStyle>
            <a:lvl1pPr marL="0" indent="0">
              <a:buNone/>
              <a:defRPr sz="4400" b="0" i="0">
                <a:solidFill>
                  <a:srgbClr val="0076BE"/>
                </a:solidFill>
                <a:latin typeface="Calibri" panose="020F0502020204030204" pitchFamily="34" charset="0"/>
                <a:cs typeface="Calibri" panose="020F0502020204030204" pitchFamily="34" charset="0"/>
              </a:defRPr>
            </a:lvl1pPr>
          </a:lstStyle>
          <a:p>
            <a:pPr lvl="0"/>
            <a:r>
              <a:rPr lang="en-US" dirty="0"/>
              <a:t>Example title here</a:t>
            </a:r>
          </a:p>
        </p:txBody>
      </p:sp>
      <p:sp>
        <p:nvSpPr>
          <p:cNvPr id="13" name="Slide Number">
            <a:extLst>
              <a:ext uri="{FF2B5EF4-FFF2-40B4-BE49-F238E27FC236}">
                <a16:creationId xmlns:a16="http://schemas.microsoft.com/office/drawing/2014/main" id="{5B537DBC-71F2-21D1-5190-2E361120C915}"/>
              </a:ext>
            </a:extLst>
          </p:cNvPr>
          <p:cNvSpPr txBox="1">
            <a:spLocks noGrp="1"/>
          </p:cNvSpPr>
          <p:nvPr>
            <p:ph type="sldNum" sz="quarter" idx="4"/>
          </p:nvPr>
        </p:nvSpPr>
        <p:spPr>
          <a:xfrm>
            <a:off x="11418848" y="6200077"/>
            <a:ext cx="594732" cy="412595"/>
          </a:xfrm>
          <a:prstGeom prst="rect">
            <a:avLst/>
          </a:prstGeom>
          <a:extLst>
            <a:ext uri="{C572A759-6A51-4108-AA02-DFA0A04FC94B}">
              <ma14:wrappingTextBoxFlag xmlns:ma14="http://schemas.microsoft.com/office/mac/drawingml/2011/main" xmlns="" val="1"/>
            </a:ext>
          </a:extLst>
        </p:spPr>
        <p:txBody>
          <a:bodyPr/>
          <a:lstStyle>
            <a:lvl1pPr>
              <a:defRPr sz="2000" b="0" i="0">
                <a:solidFill>
                  <a:srgbClr val="0076BE"/>
                </a:solidFill>
                <a:latin typeface="Calibri" panose="020F0502020204030204" pitchFamily="34" charset="0"/>
                <a:cs typeface="Calibri" panose="020F0502020204030204" pitchFamily="34" charset="0"/>
              </a:defRPr>
            </a:lvl1pPr>
          </a:lstStyle>
          <a:p>
            <a:fld id="{86CB4B4D-7CA3-9044-876B-883B54F8677D}" type="slidenum">
              <a:rPr lang="en-CA" smtClean="0"/>
              <a:pPr/>
              <a:t>‹#›</a:t>
            </a:fld>
            <a:endParaRPr lang="en-CA" b="1" dirty="0"/>
          </a:p>
        </p:txBody>
      </p:sp>
      <p:sp>
        <p:nvSpPr>
          <p:cNvPr id="3" name="Text Placeholder 2">
            <a:extLst>
              <a:ext uri="{FF2B5EF4-FFF2-40B4-BE49-F238E27FC236}">
                <a16:creationId xmlns:a16="http://schemas.microsoft.com/office/drawing/2014/main" id="{F0DE78EF-65BC-0E17-0F42-558273BA4CE0}"/>
              </a:ext>
            </a:extLst>
          </p:cNvPr>
          <p:cNvSpPr>
            <a:spLocks noGrp="1"/>
          </p:cNvSpPr>
          <p:nvPr>
            <p:ph type="body" sz="quarter" idx="13" hasCustomPrompt="1"/>
          </p:nvPr>
        </p:nvSpPr>
        <p:spPr>
          <a:xfrm>
            <a:off x="736600" y="2342926"/>
            <a:ext cx="10622660" cy="3994150"/>
          </a:xfrm>
          <a:prstGeom prst="rect">
            <a:avLst/>
          </a:prstGeom>
        </p:spPr>
        <p:txBody>
          <a:bodyPr>
            <a:normAutofit/>
          </a:bodyPr>
          <a:lstStyle>
            <a:lvl1pPr marL="0" indent="0">
              <a:buNone/>
              <a:defRPr sz="3000" b="0" i="0">
                <a:solidFill>
                  <a:schemeClr val="tx1"/>
                </a:solidFill>
                <a:latin typeface="Calibri" panose="020F0502020204030204" pitchFamily="34" charset="0"/>
                <a:cs typeface="Calibri" panose="020F0502020204030204" pitchFamily="34" charset="0"/>
              </a:defRPr>
            </a:lvl1pPr>
          </a:lstStyle>
          <a:p>
            <a:pPr lvl="0"/>
            <a:r>
              <a:rPr lang="en-US" dirty="0"/>
              <a:t>Insert your text here.</a:t>
            </a:r>
          </a:p>
        </p:txBody>
      </p:sp>
    </p:spTree>
    <p:extLst>
      <p:ext uri="{BB962C8B-B14F-4D97-AF65-F5344CB8AC3E}">
        <p14:creationId xmlns:p14="http://schemas.microsoft.com/office/powerpoint/2010/main" val="2733261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7845818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White slide with picture">
    <p:spTree>
      <p:nvGrpSpPr>
        <p:cNvPr id="1" name=""/>
        <p:cNvGrpSpPr/>
        <p:nvPr/>
      </p:nvGrpSpPr>
      <p:grpSpPr>
        <a:xfrm>
          <a:off x="0" y="0"/>
          <a:ext cx="0" cy="0"/>
          <a:chOff x="0" y="0"/>
          <a:chExt cx="0" cy="0"/>
        </a:xfrm>
      </p:grpSpPr>
      <p:sp>
        <p:nvSpPr>
          <p:cNvPr id="11" name="Text Placeholder 9">
            <a:extLst>
              <a:ext uri="{FF2B5EF4-FFF2-40B4-BE49-F238E27FC236}">
                <a16:creationId xmlns:a16="http://schemas.microsoft.com/office/drawing/2014/main" id="{3050EC71-0226-7A7D-EB26-42C8302B3989}"/>
              </a:ext>
            </a:extLst>
          </p:cNvPr>
          <p:cNvSpPr>
            <a:spLocks noGrp="1"/>
          </p:cNvSpPr>
          <p:nvPr>
            <p:ph type="body" sz="quarter" idx="10" hasCustomPrompt="1"/>
          </p:nvPr>
        </p:nvSpPr>
        <p:spPr>
          <a:xfrm>
            <a:off x="6423722" y="802655"/>
            <a:ext cx="3433956" cy="1316076"/>
          </a:xfrm>
          <a:prstGeom prst="rect">
            <a:avLst/>
          </a:prstGeom>
        </p:spPr>
        <p:txBody>
          <a:bodyPr>
            <a:normAutofit/>
          </a:bodyPr>
          <a:lstStyle>
            <a:lvl1pPr marL="0" indent="0">
              <a:buNone/>
              <a:defRPr sz="4400" b="0" i="0">
                <a:solidFill>
                  <a:srgbClr val="0076BE"/>
                </a:solidFill>
                <a:latin typeface="Calibri" panose="020F0502020204030204" pitchFamily="34" charset="0"/>
                <a:cs typeface="Calibri" panose="020F0502020204030204" pitchFamily="34" charset="0"/>
              </a:defRPr>
            </a:lvl1pPr>
          </a:lstStyle>
          <a:p>
            <a:pPr lvl="0"/>
            <a:r>
              <a:rPr lang="en-US" dirty="0"/>
              <a:t>Example title here</a:t>
            </a:r>
          </a:p>
        </p:txBody>
      </p:sp>
      <p:sp>
        <p:nvSpPr>
          <p:cNvPr id="13" name="Slide Number">
            <a:extLst>
              <a:ext uri="{FF2B5EF4-FFF2-40B4-BE49-F238E27FC236}">
                <a16:creationId xmlns:a16="http://schemas.microsoft.com/office/drawing/2014/main" id="{6CB8F2D0-386D-7BE9-9B7A-577B46A85A0A}"/>
              </a:ext>
            </a:extLst>
          </p:cNvPr>
          <p:cNvSpPr txBox="1">
            <a:spLocks noGrp="1"/>
          </p:cNvSpPr>
          <p:nvPr>
            <p:ph type="sldNum" sz="quarter" idx="4"/>
          </p:nvPr>
        </p:nvSpPr>
        <p:spPr>
          <a:xfrm>
            <a:off x="11418848" y="6200077"/>
            <a:ext cx="594732" cy="412595"/>
          </a:xfrm>
          <a:prstGeom prst="rect">
            <a:avLst/>
          </a:prstGeom>
          <a:extLst>
            <a:ext uri="{C572A759-6A51-4108-AA02-DFA0A04FC94B}">
              <ma14:wrappingTextBoxFlag xmlns:ma14="http://schemas.microsoft.com/office/mac/drawingml/2011/main" xmlns="" val="1"/>
            </a:ext>
          </a:extLst>
        </p:spPr>
        <p:txBody>
          <a:bodyPr/>
          <a:lstStyle>
            <a:lvl1pPr>
              <a:defRPr sz="2000" b="0" i="0">
                <a:solidFill>
                  <a:srgbClr val="0076BE"/>
                </a:solidFill>
                <a:latin typeface="Calibri" panose="020F0502020204030204" pitchFamily="34" charset="0"/>
                <a:cs typeface="Calibri" panose="020F0502020204030204" pitchFamily="34" charset="0"/>
              </a:defRPr>
            </a:lvl1pPr>
          </a:lstStyle>
          <a:p>
            <a:fld id="{86CB4B4D-7CA3-9044-876B-883B54F8677D}" type="slidenum">
              <a:rPr lang="en-CA" smtClean="0"/>
              <a:pPr/>
              <a:t>‹#›</a:t>
            </a:fld>
            <a:endParaRPr lang="en-CA" b="1" dirty="0"/>
          </a:p>
        </p:txBody>
      </p:sp>
      <p:sp>
        <p:nvSpPr>
          <p:cNvPr id="3" name="Text Placeholder 2">
            <a:extLst>
              <a:ext uri="{FF2B5EF4-FFF2-40B4-BE49-F238E27FC236}">
                <a16:creationId xmlns:a16="http://schemas.microsoft.com/office/drawing/2014/main" id="{DECB495E-5132-0265-2394-746562CC1DC8}"/>
              </a:ext>
            </a:extLst>
          </p:cNvPr>
          <p:cNvSpPr>
            <a:spLocks noGrp="1"/>
          </p:cNvSpPr>
          <p:nvPr>
            <p:ph type="body" sz="quarter" idx="13" hasCustomPrompt="1"/>
          </p:nvPr>
        </p:nvSpPr>
        <p:spPr>
          <a:xfrm>
            <a:off x="6423722" y="2342926"/>
            <a:ext cx="4935537" cy="3994150"/>
          </a:xfrm>
          <a:prstGeom prst="rect">
            <a:avLst/>
          </a:prstGeom>
        </p:spPr>
        <p:txBody>
          <a:bodyPr>
            <a:normAutofit/>
          </a:bodyPr>
          <a:lstStyle>
            <a:lvl1pPr marL="0" indent="0">
              <a:buNone/>
              <a:defRPr sz="3000" b="0" i="0">
                <a:latin typeface="Calibri" panose="020F0502020204030204" pitchFamily="34" charset="0"/>
                <a:cs typeface="Calibri" panose="020F0502020204030204" pitchFamily="34" charset="0"/>
              </a:defRPr>
            </a:lvl1pPr>
          </a:lstStyle>
          <a:p>
            <a:pPr lvl="0"/>
            <a:r>
              <a:rPr lang="en-US" dirty="0"/>
              <a:t>Insert your text here.</a:t>
            </a:r>
          </a:p>
        </p:txBody>
      </p:sp>
    </p:spTree>
    <p:extLst>
      <p:ext uri="{BB962C8B-B14F-4D97-AF65-F5344CB8AC3E}">
        <p14:creationId xmlns:p14="http://schemas.microsoft.com/office/powerpoint/2010/main" val="411547027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4" Type="http://schemas.openxmlformats.org/officeDocument/2006/relationships/image" Target="../media/image4.png"/></Relationships>
</file>

<file path=ppt/slideMasters/_rels/slideMaster11.xml.rels><?xml version="1.0" encoding="UTF-8" standalone="yes"?>
<Relationships xmlns="http://schemas.openxmlformats.org/package/2006/relationships"><Relationship Id="rId3" Type="http://schemas.openxmlformats.org/officeDocument/2006/relationships/theme" Target="../theme/theme11.xml"/><Relationship Id="rId2" Type="http://schemas.openxmlformats.org/officeDocument/2006/relationships/slideLayout" Target="../slideLayouts/slideLayout17.xml"/><Relationship Id="rId1" Type="http://schemas.openxmlformats.org/officeDocument/2006/relationships/slideLayout" Target="../slideLayouts/slideLayout16.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image" Target="../media/image2.png"/><Relationship Id="rId4" Type="http://schemas.openxmlformats.org/officeDocument/2006/relationships/image" Target="../media/image3.jp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theme" Target="../theme/theme4.xml"/><Relationship Id="rId1" Type="http://schemas.openxmlformats.org/officeDocument/2006/relationships/slideLayout" Target="../slideLayouts/slideLayout6.xml"/><Relationship Id="rId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4.pn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6.xml"/><Relationship Id="rId1" Type="http://schemas.openxmlformats.org/officeDocument/2006/relationships/slideLayout" Target="../slideLayouts/slideLayout9.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10.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8.xml"/><Relationship Id="rId1" Type="http://schemas.openxmlformats.org/officeDocument/2006/relationships/slideLayout" Target="../slideLayouts/slideLayout11.xml"/></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SNO_Presentation_16x9_Title.jpg" descr="SNO_Presentation_16x9_Title.jpg">
            <a:extLst>
              <a:ext uri="{FF2B5EF4-FFF2-40B4-BE49-F238E27FC236}">
                <a16:creationId xmlns:a16="http://schemas.microsoft.com/office/drawing/2014/main" id="{9BF0C9A8-4B14-4A48-4258-F11A11E1D0DE}"/>
              </a:ext>
            </a:extLst>
          </p:cNvPr>
          <p:cNvPicPr>
            <a:picLocks noChangeAspect="1"/>
          </p:cNvPicPr>
          <p:nvPr userDrawn="1"/>
        </p:nvPicPr>
        <p:blipFill>
          <a:blip r:embed="rId3"/>
          <a:stretch>
            <a:fillRect/>
          </a:stretch>
        </p:blipFill>
        <p:spPr>
          <a:xfrm>
            <a:off x="0" y="0"/>
            <a:ext cx="12192000" cy="6858000"/>
          </a:xfrm>
          <a:prstGeom prst="rect">
            <a:avLst/>
          </a:prstGeom>
          <a:ln w="12700">
            <a:miter lim="400000"/>
          </a:ln>
        </p:spPr>
      </p:pic>
    </p:spTree>
    <p:extLst>
      <p:ext uri="{BB962C8B-B14F-4D97-AF65-F5344CB8AC3E}">
        <p14:creationId xmlns:p14="http://schemas.microsoft.com/office/powerpoint/2010/main" val="352834623"/>
      </p:ext>
    </p:extLst>
  </p:cSld>
  <p:clrMap bg1="lt1" tx1="dk1" bg2="lt2" tx2="dk2" accent1="accent1" accent2="accent2" accent3="accent3" accent4="accent4" accent5="accent5" accent6="accent6" hlink="hlink" folHlink="folHlink"/>
  <p:sldLayoutIdLst>
    <p:sldLayoutId id="2147483649"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Slide Number">
            <a:extLst>
              <a:ext uri="{FF2B5EF4-FFF2-40B4-BE49-F238E27FC236}">
                <a16:creationId xmlns:a16="http://schemas.microsoft.com/office/drawing/2014/main" id="{50DD9EF8-E711-C698-796A-09AA0BD04E7B}"/>
              </a:ext>
            </a:extLst>
          </p:cNvPr>
          <p:cNvSpPr txBox="1">
            <a:spLocks noGrp="1"/>
          </p:cNvSpPr>
          <p:nvPr>
            <p:ph type="sldNum" sz="quarter" idx="4"/>
          </p:nvPr>
        </p:nvSpPr>
        <p:spPr>
          <a:xfrm>
            <a:off x="11418848" y="6200077"/>
            <a:ext cx="594732" cy="412595"/>
          </a:xfrm>
          <a:prstGeom prst="rect">
            <a:avLst/>
          </a:prstGeom>
          <a:extLst>
            <a:ext uri="{C572A759-6A51-4108-AA02-DFA0A04FC94B}">
              <ma14:wrappingTextBoxFlag xmlns:ma14="http://schemas.microsoft.com/office/mac/drawingml/2011/main" xmlns="" val="1"/>
            </a:ext>
          </a:extLst>
        </p:spPr>
        <p:txBody>
          <a:bodyPr/>
          <a:lstStyle>
            <a:lvl1pPr>
              <a:defRPr sz="2000" b="0" i="0">
                <a:solidFill>
                  <a:srgbClr val="0076BE"/>
                </a:solidFill>
                <a:latin typeface="Calibri" panose="020F0502020204030204" pitchFamily="34" charset="0"/>
                <a:cs typeface="Calibri" panose="020F0502020204030204" pitchFamily="34" charset="0"/>
              </a:defRPr>
            </a:lvl1pPr>
          </a:lstStyle>
          <a:p>
            <a:fld id="{86CB4B4D-7CA3-9044-876B-883B54F8677D}" type="slidenum">
              <a:rPr lang="en-CA" smtClean="0"/>
              <a:pPr/>
              <a:t>‹#›</a:t>
            </a:fld>
            <a:endParaRPr lang="en-CA" b="1" dirty="0"/>
          </a:p>
        </p:txBody>
      </p:sp>
      <p:pic>
        <p:nvPicPr>
          <p:cNvPr id="8" name="Picture 7" descr="A logo with a red and blue circle and a red arrow&#10;&#10;Description automatically generated">
            <a:extLst>
              <a:ext uri="{FF2B5EF4-FFF2-40B4-BE49-F238E27FC236}">
                <a16:creationId xmlns:a16="http://schemas.microsoft.com/office/drawing/2014/main" id="{244693DB-AC8C-ED06-C6C1-9F33C8F709AE}"/>
              </a:ext>
            </a:extLst>
          </p:cNvPr>
          <p:cNvPicPr>
            <a:picLocks noChangeAspect="1"/>
          </p:cNvPicPr>
          <p:nvPr userDrawn="1"/>
        </p:nvPicPr>
        <p:blipFill>
          <a:blip r:embed="rId4"/>
          <a:stretch>
            <a:fillRect/>
          </a:stretch>
        </p:blipFill>
        <p:spPr>
          <a:xfrm>
            <a:off x="10188497" y="245328"/>
            <a:ext cx="1825083" cy="1216722"/>
          </a:xfrm>
          <a:prstGeom prst="rect">
            <a:avLst/>
          </a:prstGeom>
        </p:spPr>
      </p:pic>
    </p:spTree>
    <p:extLst>
      <p:ext uri="{BB962C8B-B14F-4D97-AF65-F5344CB8AC3E}">
        <p14:creationId xmlns:p14="http://schemas.microsoft.com/office/powerpoint/2010/main" val="729292660"/>
      </p:ext>
    </p:extLst>
  </p:cSld>
  <p:clrMap bg1="lt1" tx1="dk1" bg2="lt2" tx2="dk2" accent1="accent1" accent2="accent2" accent3="accent3" accent4="accent4" accent5="accent5" accent6="accent6" hlink="hlink" folHlink="folHlink"/>
  <p:sldLayoutIdLst>
    <p:sldLayoutId id="2147483735" r:id="rId1"/>
    <p:sldLayoutId id="2147483768"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lide Number">
            <a:extLst>
              <a:ext uri="{FF2B5EF4-FFF2-40B4-BE49-F238E27FC236}">
                <a16:creationId xmlns:a16="http://schemas.microsoft.com/office/drawing/2014/main" id="{FF7A5ECC-BAAB-3F83-89B0-03A33E724DA7}"/>
              </a:ext>
            </a:extLst>
          </p:cNvPr>
          <p:cNvSpPr txBox="1">
            <a:spLocks noGrp="1"/>
          </p:cNvSpPr>
          <p:nvPr>
            <p:ph type="sldNum" sz="quarter" idx="4"/>
          </p:nvPr>
        </p:nvSpPr>
        <p:spPr>
          <a:xfrm>
            <a:off x="11418848" y="6200077"/>
            <a:ext cx="594732" cy="412595"/>
          </a:xfrm>
          <a:prstGeom prst="rect">
            <a:avLst/>
          </a:prstGeom>
          <a:extLst>
            <a:ext uri="{C572A759-6A51-4108-AA02-DFA0A04FC94B}">
              <ma14:wrappingTextBoxFlag xmlns:ma14="http://schemas.microsoft.com/office/mac/drawingml/2011/main" xmlns="" val="1"/>
            </a:ext>
          </a:extLst>
        </p:spPr>
        <p:txBody>
          <a:bodyPr/>
          <a:lstStyle>
            <a:lvl1pPr>
              <a:defRPr sz="2000" b="0" i="0">
                <a:solidFill>
                  <a:srgbClr val="0076BE"/>
                </a:solidFill>
                <a:latin typeface="Calibri" panose="020F0502020204030204" pitchFamily="34" charset="0"/>
                <a:cs typeface="Calibri" panose="020F0502020204030204" pitchFamily="34" charset="0"/>
              </a:defRPr>
            </a:lvl1pPr>
          </a:lstStyle>
          <a:p>
            <a:fld id="{86CB4B4D-7CA3-9044-876B-883B54F8677D}" type="slidenum">
              <a:rPr lang="en-CA" smtClean="0"/>
              <a:pPr/>
              <a:t>‹#›</a:t>
            </a:fld>
            <a:endParaRPr lang="en-CA" b="1" dirty="0"/>
          </a:p>
        </p:txBody>
      </p:sp>
    </p:spTree>
    <p:extLst>
      <p:ext uri="{BB962C8B-B14F-4D97-AF65-F5344CB8AC3E}">
        <p14:creationId xmlns:p14="http://schemas.microsoft.com/office/powerpoint/2010/main" val="890856019"/>
      </p:ext>
    </p:extLst>
  </p:cSld>
  <p:clrMap bg1="lt1" tx1="dk1" bg2="lt2" tx2="dk2" accent1="accent1" accent2="accent2" accent3="accent3" accent4="accent4" accent5="accent5" accent6="accent6" hlink="hlink" folHlink="folHlink"/>
  <p:sldLayoutIdLst>
    <p:sldLayoutId id="2147483747" r:id="rId1"/>
    <p:sldLayoutId id="2147483767"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76BE"/>
        </a:solidFill>
        <a:effectLst/>
      </p:bgPr>
    </p:bg>
    <p:spTree>
      <p:nvGrpSpPr>
        <p:cNvPr id="1" name=""/>
        <p:cNvGrpSpPr/>
        <p:nvPr/>
      </p:nvGrpSpPr>
      <p:grpSpPr>
        <a:xfrm>
          <a:off x="0" y="0"/>
          <a:ext cx="0" cy="0"/>
          <a:chOff x="0" y="0"/>
          <a:chExt cx="0" cy="0"/>
        </a:xfrm>
      </p:grpSpPr>
      <p:pic>
        <p:nvPicPr>
          <p:cNvPr id="9" name="Picture 8" descr="A logo with a black background&#10;&#10;Description automatically generated">
            <a:extLst>
              <a:ext uri="{FF2B5EF4-FFF2-40B4-BE49-F238E27FC236}">
                <a16:creationId xmlns:a16="http://schemas.microsoft.com/office/drawing/2014/main" id="{58FF565D-8369-EDDF-8689-B283550C0265}"/>
              </a:ext>
            </a:extLst>
          </p:cNvPr>
          <p:cNvPicPr>
            <a:picLocks noChangeAspect="1"/>
          </p:cNvPicPr>
          <p:nvPr userDrawn="1"/>
        </p:nvPicPr>
        <p:blipFill>
          <a:blip r:embed="rId4"/>
          <a:stretch>
            <a:fillRect/>
          </a:stretch>
        </p:blipFill>
        <p:spPr>
          <a:xfrm>
            <a:off x="10221954" y="267631"/>
            <a:ext cx="1739583" cy="1159722"/>
          </a:xfrm>
          <a:prstGeom prst="rect">
            <a:avLst/>
          </a:prstGeom>
        </p:spPr>
      </p:pic>
    </p:spTree>
    <p:extLst>
      <p:ext uri="{BB962C8B-B14F-4D97-AF65-F5344CB8AC3E}">
        <p14:creationId xmlns:p14="http://schemas.microsoft.com/office/powerpoint/2010/main" val="2109370531"/>
      </p:ext>
    </p:extLst>
  </p:cSld>
  <p:clrMap bg1="lt1" tx1="dk1" bg2="lt2" tx2="dk2" accent1="accent1" accent2="accent2" accent3="accent3" accent4="accent4" accent5="accent5" accent6="accent6" hlink="hlink" folHlink="folHlink"/>
  <p:sldLayoutIdLst>
    <p:sldLayoutId id="2147483762" r:id="rId1"/>
    <p:sldLayoutId id="2147483763"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A room with electrical equipment&#10;&#10;Description automatically generated with medium confidence">
            <a:extLst>
              <a:ext uri="{FF2B5EF4-FFF2-40B4-BE49-F238E27FC236}">
                <a16:creationId xmlns:a16="http://schemas.microsoft.com/office/drawing/2014/main" id="{801714D3-B1BB-507F-295C-36867487728C}"/>
              </a:ext>
            </a:extLst>
          </p:cNvPr>
          <p:cNvPicPr>
            <a:picLocks noChangeAspect="1"/>
          </p:cNvPicPr>
          <p:nvPr userDrawn="1"/>
        </p:nvPicPr>
        <p:blipFill rotWithShape="1">
          <a:blip r:embed="rId4">
            <a:grayscl/>
            <a:extLst>
              <a:ext uri="{28A0092B-C50C-407E-A947-70E740481C1C}">
                <a14:useLocalDpi xmlns:a14="http://schemas.microsoft.com/office/drawing/2010/main" val="0"/>
              </a:ext>
            </a:extLst>
          </a:blip>
          <a:srcRect t="13717" b="1822"/>
          <a:stretch/>
        </p:blipFill>
        <p:spPr>
          <a:xfrm>
            <a:off x="0" y="0"/>
            <a:ext cx="12192000" cy="6858000"/>
          </a:xfrm>
          <a:prstGeom prst="rect">
            <a:avLst/>
          </a:prstGeom>
        </p:spPr>
      </p:pic>
      <p:sp>
        <p:nvSpPr>
          <p:cNvPr id="2" name="Rectangle 1">
            <a:extLst>
              <a:ext uri="{FF2B5EF4-FFF2-40B4-BE49-F238E27FC236}">
                <a16:creationId xmlns:a16="http://schemas.microsoft.com/office/drawing/2014/main" id="{5B001955-4969-2CAE-FAF0-96A797C6A54B}"/>
              </a:ext>
            </a:extLst>
          </p:cNvPr>
          <p:cNvSpPr/>
          <p:nvPr userDrawn="1"/>
        </p:nvSpPr>
        <p:spPr>
          <a:xfrm>
            <a:off x="0" y="0"/>
            <a:ext cx="12192000" cy="6858000"/>
          </a:xfrm>
          <a:prstGeom prst="rect">
            <a:avLst/>
          </a:prstGeom>
          <a:solidFill>
            <a:srgbClr val="0076BE">
              <a:alpha val="59877"/>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a:extLst>
              <a:ext uri="{FF2B5EF4-FFF2-40B4-BE49-F238E27FC236}">
                <a16:creationId xmlns:a16="http://schemas.microsoft.com/office/drawing/2014/main" id="{0F3935EC-1561-D58B-5D61-3E8D5BB5E498}"/>
              </a:ext>
            </a:extLst>
          </p:cNvPr>
          <p:cNvSpPr txBox="1">
            <a:spLocks noGrp="1"/>
          </p:cNvSpPr>
          <p:nvPr>
            <p:ph type="sldNum" sz="quarter" idx="4"/>
          </p:nvPr>
        </p:nvSpPr>
        <p:spPr>
          <a:xfrm>
            <a:off x="11418848" y="6200077"/>
            <a:ext cx="594732" cy="412595"/>
          </a:xfrm>
          <a:prstGeom prst="rect">
            <a:avLst/>
          </a:prstGeom>
          <a:extLst>
            <a:ext uri="{C572A759-6A51-4108-AA02-DFA0A04FC94B}">
              <ma14:wrappingTextBoxFlag xmlns:ma14="http://schemas.microsoft.com/office/mac/drawingml/2011/main" xmlns="" val="1"/>
            </a:ext>
          </a:extLst>
        </p:spPr>
        <p:txBody>
          <a:bodyPr/>
          <a:lstStyle>
            <a:lvl1pPr>
              <a:defRPr sz="2000" b="0" i="0">
                <a:solidFill>
                  <a:schemeClr val="bg1"/>
                </a:solidFill>
                <a:latin typeface="Calibri" panose="020F0502020204030204" pitchFamily="34" charset="0"/>
                <a:cs typeface="Calibri" panose="020F0502020204030204" pitchFamily="34" charset="0"/>
              </a:defRPr>
            </a:lvl1pPr>
          </a:lstStyle>
          <a:p>
            <a:fld id="{86CB4B4D-7CA3-9044-876B-883B54F8677D}" type="slidenum">
              <a:rPr lang="en-CA" smtClean="0"/>
              <a:pPr/>
              <a:t>‹#›</a:t>
            </a:fld>
            <a:endParaRPr lang="en-CA" b="1" dirty="0"/>
          </a:p>
        </p:txBody>
      </p:sp>
      <p:pic>
        <p:nvPicPr>
          <p:cNvPr id="11" name="Picture 10" descr="A logo with a black background&#10;&#10;Description automatically generated">
            <a:extLst>
              <a:ext uri="{FF2B5EF4-FFF2-40B4-BE49-F238E27FC236}">
                <a16:creationId xmlns:a16="http://schemas.microsoft.com/office/drawing/2014/main" id="{37D6DFAF-F807-112D-1F46-A2183641748A}"/>
              </a:ext>
            </a:extLst>
          </p:cNvPr>
          <p:cNvPicPr>
            <a:picLocks noChangeAspect="1"/>
          </p:cNvPicPr>
          <p:nvPr userDrawn="1"/>
        </p:nvPicPr>
        <p:blipFill>
          <a:blip r:embed="rId5"/>
          <a:stretch>
            <a:fillRect/>
          </a:stretch>
        </p:blipFill>
        <p:spPr>
          <a:xfrm>
            <a:off x="10221954" y="267631"/>
            <a:ext cx="1739583" cy="1159722"/>
          </a:xfrm>
          <a:prstGeom prst="rect">
            <a:avLst/>
          </a:prstGeom>
        </p:spPr>
      </p:pic>
      <p:sp>
        <p:nvSpPr>
          <p:cNvPr id="12" name="Text Placeholder 8">
            <a:extLst>
              <a:ext uri="{FF2B5EF4-FFF2-40B4-BE49-F238E27FC236}">
                <a16:creationId xmlns:a16="http://schemas.microsoft.com/office/drawing/2014/main" id="{09581408-AD6C-2F15-4CFA-5E04D45A5BDF}"/>
              </a:ext>
            </a:extLst>
          </p:cNvPr>
          <p:cNvSpPr txBox="1">
            <a:spLocks/>
          </p:cNvSpPr>
          <p:nvPr userDrawn="1"/>
        </p:nvSpPr>
        <p:spPr>
          <a:xfrm>
            <a:off x="1026376" y="2377987"/>
            <a:ext cx="4883770" cy="210202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7200" b="1" kern="1200">
                <a:solidFill>
                  <a:srgbClr val="0076BE"/>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b="0" i="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58800135"/>
      </p:ext>
    </p:extLst>
  </p:cSld>
  <p:clrMap bg1="lt1" tx1="dk1" bg2="lt2" tx2="dk2" accent1="accent1" accent2="accent2" accent3="accent3" accent4="accent4" accent5="accent5" accent6="accent6" hlink="hlink" folHlink="folHlink"/>
  <p:sldLayoutIdLst>
    <p:sldLayoutId id="2147483651" r:id="rId1"/>
    <p:sldLayoutId id="2147483764"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A room with electrical equipment&#10;&#10;Description automatically generated with medium confidence">
            <a:extLst>
              <a:ext uri="{FF2B5EF4-FFF2-40B4-BE49-F238E27FC236}">
                <a16:creationId xmlns:a16="http://schemas.microsoft.com/office/drawing/2014/main" id="{801714D3-B1BB-507F-295C-36867487728C}"/>
              </a:ext>
            </a:extLst>
          </p:cNvPr>
          <p:cNvPicPr>
            <a:picLocks noChangeAspect="1"/>
          </p:cNvPicPr>
          <p:nvPr userDrawn="1"/>
        </p:nvPicPr>
        <p:blipFill rotWithShape="1">
          <a:blip r:embed="rId3">
            <a:grayscl/>
            <a:extLst>
              <a:ext uri="{28A0092B-C50C-407E-A947-70E740481C1C}">
                <a14:useLocalDpi xmlns:a14="http://schemas.microsoft.com/office/drawing/2010/main" val="0"/>
              </a:ext>
            </a:extLst>
          </a:blip>
          <a:srcRect t="13717" b="1822"/>
          <a:stretch/>
        </p:blipFill>
        <p:spPr>
          <a:xfrm>
            <a:off x="0" y="0"/>
            <a:ext cx="12192000" cy="6858000"/>
          </a:xfrm>
          <a:prstGeom prst="rect">
            <a:avLst/>
          </a:prstGeom>
        </p:spPr>
      </p:pic>
      <p:sp>
        <p:nvSpPr>
          <p:cNvPr id="10" name="Slide Number">
            <a:extLst>
              <a:ext uri="{FF2B5EF4-FFF2-40B4-BE49-F238E27FC236}">
                <a16:creationId xmlns:a16="http://schemas.microsoft.com/office/drawing/2014/main" id="{0F3935EC-1561-D58B-5D61-3E8D5BB5E498}"/>
              </a:ext>
            </a:extLst>
          </p:cNvPr>
          <p:cNvSpPr txBox="1">
            <a:spLocks noGrp="1"/>
          </p:cNvSpPr>
          <p:nvPr>
            <p:ph type="sldNum" sz="quarter" idx="4"/>
          </p:nvPr>
        </p:nvSpPr>
        <p:spPr>
          <a:xfrm>
            <a:off x="11418848" y="6200077"/>
            <a:ext cx="594732" cy="412595"/>
          </a:xfrm>
          <a:prstGeom prst="rect">
            <a:avLst/>
          </a:prstGeom>
          <a:extLst>
            <a:ext uri="{C572A759-6A51-4108-AA02-DFA0A04FC94B}">
              <ma14:wrappingTextBoxFlag xmlns:ma14="http://schemas.microsoft.com/office/mac/drawingml/2011/main" xmlns="" val="1"/>
            </a:ext>
          </a:extLst>
        </p:spPr>
        <p:txBody>
          <a:bodyPr/>
          <a:lstStyle>
            <a:lvl1pPr>
              <a:defRPr sz="2000" b="0" i="0">
                <a:solidFill>
                  <a:schemeClr val="bg1"/>
                </a:solidFill>
                <a:latin typeface="Calibri" panose="020F0502020204030204" pitchFamily="34" charset="0"/>
                <a:cs typeface="Calibri" panose="020F0502020204030204" pitchFamily="34" charset="0"/>
              </a:defRPr>
            </a:lvl1pPr>
          </a:lstStyle>
          <a:p>
            <a:fld id="{86CB4B4D-7CA3-9044-876B-883B54F8677D}" type="slidenum">
              <a:rPr lang="en-CA" smtClean="0"/>
              <a:pPr/>
              <a:t>‹#›</a:t>
            </a:fld>
            <a:endParaRPr lang="en-CA" b="1" dirty="0"/>
          </a:p>
        </p:txBody>
      </p:sp>
      <p:sp>
        <p:nvSpPr>
          <p:cNvPr id="2" name="Rectangle 1">
            <a:extLst>
              <a:ext uri="{FF2B5EF4-FFF2-40B4-BE49-F238E27FC236}">
                <a16:creationId xmlns:a16="http://schemas.microsoft.com/office/drawing/2014/main" id="{9B9FA688-C388-80EE-F789-2C05330DE4BC}"/>
              </a:ext>
            </a:extLst>
          </p:cNvPr>
          <p:cNvSpPr/>
          <p:nvPr userDrawn="1"/>
        </p:nvSpPr>
        <p:spPr>
          <a:xfrm>
            <a:off x="0" y="0"/>
            <a:ext cx="12192000" cy="6858000"/>
          </a:xfrm>
          <a:prstGeom prst="rect">
            <a:avLst/>
          </a:prstGeom>
          <a:solidFill>
            <a:srgbClr val="0076BE">
              <a:alpha val="59877"/>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logo with a black background&#10;&#10;Description automatically generated">
            <a:extLst>
              <a:ext uri="{FF2B5EF4-FFF2-40B4-BE49-F238E27FC236}">
                <a16:creationId xmlns:a16="http://schemas.microsoft.com/office/drawing/2014/main" id="{37D6DFAF-F807-112D-1F46-A2183641748A}"/>
              </a:ext>
            </a:extLst>
          </p:cNvPr>
          <p:cNvPicPr>
            <a:picLocks noChangeAspect="1"/>
          </p:cNvPicPr>
          <p:nvPr userDrawn="1"/>
        </p:nvPicPr>
        <p:blipFill>
          <a:blip r:embed="rId4"/>
          <a:stretch>
            <a:fillRect/>
          </a:stretch>
        </p:blipFill>
        <p:spPr>
          <a:xfrm>
            <a:off x="10221954" y="267631"/>
            <a:ext cx="1739583" cy="1159722"/>
          </a:xfrm>
          <a:prstGeom prst="rect">
            <a:avLst/>
          </a:prstGeom>
        </p:spPr>
      </p:pic>
      <p:sp>
        <p:nvSpPr>
          <p:cNvPr id="12" name="Text Placeholder 8">
            <a:extLst>
              <a:ext uri="{FF2B5EF4-FFF2-40B4-BE49-F238E27FC236}">
                <a16:creationId xmlns:a16="http://schemas.microsoft.com/office/drawing/2014/main" id="{09581408-AD6C-2F15-4CFA-5E04D45A5BDF}"/>
              </a:ext>
            </a:extLst>
          </p:cNvPr>
          <p:cNvSpPr txBox="1">
            <a:spLocks/>
          </p:cNvSpPr>
          <p:nvPr userDrawn="1"/>
        </p:nvSpPr>
        <p:spPr>
          <a:xfrm>
            <a:off x="1026376" y="2377987"/>
            <a:ext cx="4883770" cy="210202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7200" b="1" kern="1200">
                <a:solidFill>
                  <a:srgbClr val="0076BE"/>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b="0" i="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40190081"/>
      </p:ext>
    </p:extLst>
  </p:cSld>
  <p:clrMap bg1="lt1" tx1="dk1" bg2="lt2" tx2="dk2" accent1="accent1" accent2="accent2" accent3="accent3" accent4="accent4" accent5="accent5" accent6="accent6" hlink="hlink" folHlink="folHlink"/>
  <p:sldLayoutIdLst>
    <p:sldLayoutId id="2147483753"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Slide Number">
            <a:extLst>
              <a:ext uri="{FF2B5EF4-FFF2-40B4-BE49-F238E27FC236}">
                <a16:creationId xmlns:a16="http://schemas.microsoft.com/office/drawing/2014/main" id="{F189776E-5B92-6606-5D51-CD5E090D2BE8}"/>
              </a:ext>
            </a:extLst>
          </p:cNvPr>
          <p:cNvSpPr txBox="1">
            <a:spLocks noGrp="1"/>
          </p:cNvSpPr>
          <p:nvPr>
            <p:ph type="sldNum" sz="quarter" idx="4"/>
          </p:nvPr>
        </p:nvSpPr>
        <p:spPr>
          <a:xfrm>
            <a:off x="11418848" y="6200077"/>
            <a:ext cx="594732" cy="412595"/>
          </a:xfrm>
          <a:prstGeom prst="rect">
            <a:avLst/>
          </a:prstGeom>
          <a:extLst>
            <a:ext uri="{C572A759-6A51-4108-AA02-DFA0A04FC94B}">
              <ma14:wrappingTextBoxFlag xmlns:ma14="http://schemas.microsoft.com/office/mac/drawingml/2011/main" xmlns="" val="1"/>
            </a:ext>
          </a:extLst>
        </p:spPr>
        <p:txBody>
          <a:bodyPr/>
          <a:lstStyle>
            <a:lvl1pPr>
              <a:defRPr sz="2000" b="0" i="0">
                <a:solidFill>
                  <a:srgbClr val="0076BE"/>
                </a:solidFill>
                <a:latin typeface="Calibri" panose="020F0502020204030204" pitchFamily="34" charset="0"/>
                <a:cs typeface="Calibri" panose="020F0502020204030204" pitchFamily="34" charset="0"/>
              </a:defRPr>
            </a:lvl1pPr>
          </a:lstStyle>
          <a:p>
            <a:fld id="{86CB4B4D-7CA3-9044-876B-883B54F8677D}" type="slidenum">
              <a:rPr lang="en-CA" smtClean="0"/>
              <a:pPr/>
              <a:t>‹#›</a:t>
            </a:fld>
            <a:endParaRPr lang="en-CA" b="1" dirty="0"/>
          </a:p>
        </p:txBody>
      </p:sp>
      <p:pic>
        <p:nvPicPr>
          <p:cNvPr id="9" name="Picture 8" descr="A logo with a red and blue circle and a red arrow&#10;&#10;Description automatically generated">
            <a:extLst>
              <a:ext uri="{FF2B5EF4-FFF2-40B4-BE49-F238E27FC236}">
                <a16:creationId xmlns:a16="http://schemas.microsoft.com/office/drawing/2014/main" id="{494BD1B8-6295-EEB2-CAF5-11FEE224F4A3}"/>
              </a:ext>
            </a:extLst>
          </p:cNvPr>
          <p:cNvPicPr>
            <a:picLocks noChangeAspect="1"/>
          </p:cNvPicPr>
          <p:nvPr userDrawn="1"/>
        </p:nvPicPr>
        <p:blipFill>
          <a:blip r:embed="rId4"/>
          <a:stretch>
            <a:fillRect/>
          </a:stretch>
        </p:blipFill>
        <p:spPr>
          <a:xfrm>
            <a:off x="10188497" y="245328"/>
            <a:ext cx="1825083" cy="1216722"/>
          </a:xfrm>
          <a:prstGeom prst="rect">
            <a:avLst/>
          </a:prstGeom>
        </p:spPr>
      </p:pic>
    </p:spTree>
    <p:extLst>
      <p:ext uri="{BB962C8B-B14F-4D97-AF65-F5344CB8AC3E}">
        <p14:creationId xmlns:p14="http://schemas.microsoft.com/office/powerpoint/2010/main" val="513308461"/>
      </p:ext>
    </p:extLst>
  </p:cSld>
  <p:clrMap bg1="lt1" tx1="dk1" bg2="lt2" tx2="dk2" accent1="accent1" accent2="accent2" accent3="accent3" accent4="accent4" accent5="accent5" accent6="accent6" hlink="hlink" folHlink="folHlink"/>
  <p:sldLayoutIdLst>
    <p:sldLayoutId id="2147483675" r:id="rId1"/>
    <p:sldLayoutId id="2147483766"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Slide Number">
            <a:extLst>
              <a:ext uri="{FF2B5EF4-FFF2-40B4-BE49-F238E27FC236}">
                <a16:creationId xmlns:a16="http://schemas.microsoft.com/office/drawing/2014/main" id="{4E81B2D0-C399-3E76-9CA7-573E0295CF5C}"/>
              </a:ext>
            </a:extLst>
          </p:cNvPr>
          <p:cNvSpPr txBox="1">
            <a:spLocks noGrp="1"/>
          </p:cNvSpPr>
          <p:nvPr>
            <p:ph type="sldNum" sz="quarter" idx="4"/>
          </p:nvPr>
        </p:nvSpPr>
        <p:spPr>
          <a:xfrm>
            <a:off x="11418848" y="6200077"/>
            <a:ext cx="594732" cy="412595"/>
          </a:xfrm>
          <a:prstGeom prst="rect">
            <a:avLst/>
          </a:prstGeom>
          <a:extLst>
            <a:ext uri="{C572A759-6A51-4108-AA02-DFA0A04FC94B}">
              <ma14:wrappingTextBoxFlag xmlns:ma14="http://schemas.microsoft.com/office/mac/drawingml/2011/main" xmlns="" val="1"/>
            </a:ext>
          </a:extLst>
        </p:spPr>
        <p:txBody>
          <a:bodyPr/>
          <a:lstStyle>
            <a:lvl1pPr>
              <a:defRPr sz="2000" b="0" i="0">
                <a:solidFill>
                  <a:srgbClr val="0076BE"/>
                </a:solidFill>
                <a:latin typeface="Calibri" panose="020F0502020204030204" pitchFamily="34" charset="0"/>
                <a:cs typeface="Calibri" panose="020F0502020204030204" pitchFamily="34" charset="0"/>
              </a:defRPr>
            </a:lvl1pPr>
          </a:lstStyle>
          <a:p>
            <a:fld id="{86CB4B4D-7CA3-9044-876B-883B54F8677D}" type="slidenum">
              <a:rPr lang="en-CA" smtClean="0"/>
              <a:pPr/>
              <a:t>‹#›</a:t>
            </a:fld>
            <a:endParaRPr lang="en-CA" b="1" dirty="0"/>
          </a:p>
        </p:txBody>
      </p:sp>
      <p:pic>
        <p:nvPicPr>
          <p:cNvPr id="8" name="Picture 7" descr="A logo with a red and blue circle and a red arrow&#10;&#10;Description automatically generated">
            <a:extLst>
              <a:ext uri="{FF2B5EF4-FFF2-40B4-BE49-F238E27FC236}">
                <a16:creationId xmlns:a16="http://schemas.microsoft.com/office/drawing/2014/main" id="{34F37BBA-53FC-2BCA-FE36-CF59C2018BEF}"/>
              </a:ext>
            </a:extLst>
          </p:cNvPr>
          <p:cNvPicPr>
            <a:picLocks noChangeAspect="1"/>
          </p:cNvPicPr>
          <p:nvPr userDrawn="1"/>
        </p:nvPicPr>
        <p:blipFill>
          <a:blip r:embed="rId3"/>
          <a:stretch>
            <a:fillRect/>
          </a:stretch>
        </p:blipFill>
        <p:spPr>
          <a:xfrm>
            <a:off x="10188497" y="245328"/>
            <a:ext cx="1825083" cy="1216722"/>
          </a:xfrm>
          <a:prstGeom prst="rect">
            <a:avLst/>
          </a:prstGeom>
        </p:spPr>
      </p:pic>
    </p:spTree>
    <p:extLst>
      <p:ext uri="{BB962C8B-B14F-4D97-AF65-F5344CB8AC3E}">
        <p14:creationId xmlns:p14="http://schemas.microsoft.com/office/powerpoint/2010/main" val="2969321609"/>
      </p:ext>
    </p:extLst>
  </p:cSld>
  <p:clrMap bg1="lt1" tx1="dk1" bg2="lt2" tx2="dk2" accent1="accent1" accent2="accent2" accent3="accent3" accent4="accent4" accent5="accent5" accent6="accent6" hlink="hlink" folHlink="folHlink"/>
  <p:sldLayoutIdLst>
    <p:sldLayoutId id="2147483699"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Slide Number">
            <a:extLst>
              <a:ext uri="{FF2B5EF4-FFF2-40B4-BE49-F238E27FC236}">
                <a16:creationId xmlns:a16="http://schemas.microsoft.com/office/drawing/2014/main" id="{4E81B2D0-C399-3E76-9CA7-573E0295CF5C}"/>
              </a:ext>
            </a:extLst>
          </p:cNvPr>
          <p:cNvSpPr txBox="1">
            <a:spLocks noGrp="1"/>
          </p:cNvSpPr>
          <p:nvPr>
            <p:ph type="sldNum" sz="quarter" idx="4"/>
          </p:nvPr>
        </p:nvSpPr>
        <p:spPr>
          <a:xfrm>
            <a:off x="11418848" y="6200077"/>
            <a:ext cx="594732" cy="412595"/>
          </a:xfrm>
          <a:prstGeom prst="rect">
            <a:avLst/>
          </a:prstGeom>
          <a:extLst>
            <a:ext uri="{C572A759-6A51-4108-AA02-DFA0A04FC94B}">
              <ma14:wrappingTextBoxFlag xmlns:ma14="http://schemas.microsoft.com/office/mac/drawingml/2011/main" xmlns="" val="1"/>
            </a:ext>
          </a:extLst>
        </p:spPr>
        <p:txBody>
          <a:bodyPr/>
          <a:lstStyle>
            <a:lvl1pPr>
              <a:defRPr sz="2000" b="0" i="0">
                <a:solidFill>
                  <a:srgbClr val="0076BE"/>
                </a:solidFill>
                <a:latin typeface="Calibri" panose="020F0502020204030204" pitchFamily="34" charset="0"/>
                <a:cs typeface="Calibri" panose="020F0502020204030204" pitchFamily="34" charset="0"/>
              </a:defRPr>
            </a:lvl1pPr>
          </a:lstStyle>
          <a:p>
            <a:fld id="{86CB4B4D-7CA3-9044-876B-883B54F8677D}" type="slidenum">
              <a:rPr lang="en-CA" smtClean="0"/>
              <a:pPr/>
              <a:t>‹#›</a:t>
            </a:fld>
            <a:endParaRPr lang="en-CA" b="1" dirty="0"/>
          </a:p>
        </p:txBody>
      </p:sp>
    </p:spTree>
    <p:extLst>
      <p:ext uri="{BB962C8B-B14F-4D97-AF65-F5344CB8AC3E}">
        <p14:creationId xmlns:p14="http://schemas.microsoft.com/office/powerpoint/2010/main" val="2359158414"/>
      </p:ext>
    </p:extLst>
  </p:cSld>
  <p:clrMap bg1="lt1" tx1="dk1" bg2="lt2" tx2="dk2" accent1="accent1" accent2="accent2" accent3="accent3" accent4="accent4" accent5="accent5" accent6="accent6" hlink="hlink" folHlink="folHlink"/>
  <p:sldLayoutIdLst>
    <p:sldLayoutId id="2147483755"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rgbClr val="0076BE"/>
        </a:solidFill>
        <a:effectLst/>
      </p:bgPr>
    </p:bg>
    <p:spTree>
      <p:nvGrpSpPr>
        <p:cNvPr id="1" name=""/>
        <p:cNvGrpSpPr/>
        <p:nvPr/>
      </p:nvGrpSpPr>
      <p:grpSpPr>
        <a:xfrm>
          <a:off x="0" y="0"/>
          <a:ext cx="0" cy="0"/>
          <a:chOff x="0" y="0"/>
          <a:chExt cx="0" cy="0"/>
        </a:xfrm>
      </p:grpSpPr>
      <p:sp>
        <p:nvSpPr>
          <p:cNvPr id="7" name="Slide Number">
            <a:extLst>
              <a:ext uri="{FF2B5EF4-FFF2-40B4-BE49-F238E27FC236}">
                <a16:creationId xmlns:a16="http://schemas.microsoft.com/office/drawing/2014/main" id="{95E37637-C098-3218-A852-12AB53FF0732}"/>
              </a:ext>
            </a:extLst>
          </p:cNvPr>
          <p:cNvSpPr txBox="1">
            <a:spLocks noGrp="1"/>
          </p:cNvSpPr>
          <p:nvPr>
            <p:ph type="sldNum" sz="quarter" idx="4"/>
          </p:nvPr>
        </p:nvSpPr>
        <p:spPr>
          <a:xfrm>
            <a:off x="11418848" y="6200077"/>
            <a:ext cx="594732" cy="412595"/>
          </a:xfrm>
          <a:prstGeom prst="rect">
            <a:avLst/>
          </a:prstGeom>
          <a:extLst>
            <a:ext uri="{C572A759-6A51-4108-AA02-DFA0A04FC94B}">
              <ma14:wrappingTextBoxFlag xmlns:ma14="http://schemas.microsoft.com/office/mac/drawingml/2011/main" xmlns="" val="1"/>
            </a:ext>
          </a:extLst>
        </p:spPr>
        <p:txBody>
          <a:bodyPr/>
          <a:lstStyle>
            <a:lvl1pPr>
              <a:defRPr sz="2000" b="0" i="0">
                <a:solidFill>
                  <a:schemeClr val="bg1"/>
                </a:solidFill>
                <a:latin typeface="Calibri" panose="020F0502020204030204" pitchFamily="34" charset="0"/>
                <a:cs typeface="Calibri" panose="020F0502020204030204" pitchFamily="34" charset="0"/>
              </a:defRPr>
            </a:lvl1pPr>
          </a:lstStyle>
          <a:p>
            <a:fld id="{86CB4B4D-7CA3-9044-876B-883B54F8677D}" type="slidenum">
              <a:rPr lang="en-CA" smtClean="0"/>
              <a:pPr/>
              <a:t>‹#›</a:t>
            </a:fld>
            <a:endParaRPr lang="en-CA" b="1" dirty="0"/>
          </a:p>
        </p:txBody>
      </p:sp>
      <p:pic>
        <p:nvPicPr>
          <p:cNvPr id="8" name="Picture 7" descr="A logo with a black background&#10;&#10;Description automatically generated">
            <a:extLst>
              <a:ext uri="{FF2B5EF4-FFF2-40B4-BE49-F238E27FC236}">
                <a16:creationId xmlns:a16="http://schemas.microsoft.com/office/drawing/2014/main" id="{D247869E-357B-B869-DE44-A24CE4AAE1B1}"/>
              </a:ext>
            </a:extLst>
          </p:cNvPr>
          <p:cNvPicPr>
            <a:picLocks noChangeAspect="1"/>
          </p:cNvPicPr>
          <p:nvPr userDrawn="1"/>
        </p:nvPicPr>
        <p:blipFill>
          <a:blip r:embed="rId3"/>
          <a:stretch>
            <a:fillRect/>
          </a:stretch>
        </p:blipFill>
        <p:spPr>
          <a:xfrm>
            <a:off x="10221954" y="267631"/>
            <a:ext cx="1739583" cy="1159722"/>
          </a:xfrm>
          <a:prstGeom prst="rect">
            <a:avLst/>
          </a:prstGeom>
        </p:spPr>
      </p:pic>
    </p:spTree>
    <p:extLst>
      <p:ext uri="{BB962C8B-B14F-4D97-AF65-F5344CB8AC3E}">
        <p14:creationId xmlns:p14="http://schemas.microsoft.com/office/powerpoint/2010/main" val="2696797442"/>
      </p:ext>
    </p:extLst>
  </p:cSld>
  <p:clrMap bg1="lt1" tx1="dk1" bg2="lt2" tx2="dk2" accent1="accent1" accent2="accent2" accent3="accent3" accent4="accent4" accent5="accent5" accent6="accent6" hlink="hlink" folHlink="folHlink"/>
  <p:sldLayoutIdLst>
    <p:sldLayoutId id="2147483749"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Slide Number">
            <a:extLst>
              <a:ext uri="{FF2B5EF4-FFF2-40B4-BE49-F238E27FC236}">
                <a16:creationId xmlns:a16="http://schemas.microsoft.com/office/drawing/2014/main" id="{AFA01ACB-1C0B-6B42-1883-65C84400505A}"/>
              </a:ext>
            </a:extLst>
          </p:cNvPr>
          <p:cNvSpPr txBox="1">
            <a:spLocks noGrp="1"/>
          </p:cNvSpPr>
          <p:nvPr>
            <p:ph type="sldNum" sz="quarter" idx="4"/>
          </p:nvPr>
        </p:nvSpPr>
        <p:spPr>
          <a:xfrm>
            <a:off x="11418848" y="6200077"/>
            <a:ext cx="594732" cy="412595"/>
          </a:xfrm>
          <a:prstGeom prst="rect">
            <a:avLst/>
          </a:prstGeom>
          <a:extLst>
            <a:ext uri="{C572A759-6A51-4108-AA02-DFA0A04FC94B}">
              <ma14:wrappingTextBoxFlag xmlns:ma14="http://schemas.microsoft.com/office/mac/drawingml/2011/main" xmlns="" val="1"/>
            </a:ext>
          </a:extLst>
        </p:spPr>
        <p:txBody>
          <a:bodyPr/>
          <a:lstStyle>
            <a:lvl1pPr>
              <a:defRPr sz="2000" b="0" i="0">
                <a:solidFill>
                  <a:srgbClr val="0076BE"/>
                </a:solidFill>
                <a:latin typeface="Calibri" panose="020F0502020204030204" pitchFamily="34" charset="0"/>
                <a:cs typeface="Calibri" panose="020F0502020204030204" pitchFamily="34" charset="0"/>
              </a:defRPr>
            </a:lvl1pPr>
          </a:lstStyle>
          <a:p>
            <a:fld id="{86CB4B4D-7CA3-9044-876B-883B54F8677D}" type="slidenum">
              <a:rPr lang="en-CA" smtClean="0"/>
              <a:pPr/>
              <a:t>‹#›</a:t>
            </a:fld>
            <a:endParaRPr lang="en-CA" b="1" dirty="0"/>
          </a:p>
        </p:txBody>
      </p:sp>
      <p:pic>
        <p:nvPicPr>
          <p:cNvPr id="8" name="Picture 7" descr="A logo with a red and blue circle and a red arrow&#10;&#10;Description automatically generated">
            <a:extLst>
              <a:ext uri="{FF2B5EF4-FFF2-40B4-BE49-F238E27FC236}">
                <a16:creationId xmlns:a16="http://schemas.microsoft.com/office/drawing/2014/main" id="{2956BC9C-9248-6203-7490-70BB3E9B60C7}"/>
              </a:ext>
            </a:extLst>
          </p:cNvPr>
          <p:cNvPicPr>
            <a:picLocks noChangeAspect="1"/>
          </p:cNvPicPr>
          <p:nvPr userDrawn="1"/>
        </p:nvPicPr>
        <p:blipFill>
          <a:blip r:embed="rId4"/>
          <a:stretch>
            <a:fillRect/>
          </a:stretch>
        </p:blipFill>
        <p:spPr>
          <a:xfrm>
            <a:off x="10188497" y="245328"/>
            <a:ext cx="1825083" cy="1216722"/>
          </a:xfrm>
          <a:prstGeom prst="rect">
            <a:avLst/>
          </a:prstGeom>
        </p:spPr>
      </p:pic>
    </p:spTree>
    <p:extLst>
      <p:ext uri="{BB962C8B-B14F-4D97-AF65-F5344CB8AC3E}">
        <p14:creationId xmlns:p14="http://schemas.microsoft.com/office/powerpoint/2010/main" val="2055687449"/>
      </p:ext>
    </p:extLst>
  </p:cSld>
  <p:clrMap bg1="lt1" tx1="dk1" bg2="lt2" tx2="dk2" accent1="accent1" accent2="accent2" accent3="accent3" accent4="accent4" accent5="accent5" accent6="accent6" hlink="hlink" folHlink="folHlink"/>
  <p:sldLayoutIdLst>
    <p:sldLayoutId id="2147483711" r:id="rId1"/>
    <p:sldLayoutId id="2147483751"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hyperlink" Target="https://www.publicdomainpictures.net/view-image.php?image=35330&amp;jazyk=jp"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9.xml"/><Relationship Id="rId5" Type="http://schemas.openxmlformats.org/officeDocument/2006/relationships/image" Target="../media/image23.png"/><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4.xml"/><Relationship Id="rId1" Type="http://schemas.openxmlformats.org/officeDocument/2006/relationships/slideLayout" Target="../slideLayouts/slideLayout11.xml"/><Relationship Id="rId4" Type="http://schemas.openxmlformats.org/officeDocument/2006/relationships/image" Target="../media/image25.jpe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17.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5.pn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hyperlink" Target="https://www.istockphoto.com/photo/big-journeys-begin-with-small-steps-sign-with-sky-background-gm687814130-126550243" TargetMode="External"/><Relationship Id="rId7" Type="http://schemas.openxmlformats.org/officeDocument/2006/relationships/image" Target="../media/image8.jpg"/><Relationship Id="rId2" Type="http://schemas.openxmlformats.org/officeDocument/2006/relationships/notesSlide" Target="../notesSlides/notesSlide19.xml"/><Relationship Id="rId1" Type="http://schemas.openxmlformats.org/officeDocument/2006/relationships/slideLayout" Target="../slideLayouts/slideLayout17.xml"/><Relationship Id="rId6" Type="http://schemas.openxmlformats.org/officeDocument/2006/relationships/image" Target="../media/image9.JPG"/><Relationship Id="rId5" Type="http://schemas.openxmlformats.org/officeDocument/2006/relationships/hyperlink" Target="https://www.dreamstime.com/stock-illustration-cartoon-man-carrying-large-magnifying-glass-vector-image65676657" TargetMode="External"/><Relationship Id="rId4" Type="http://schemas.openxmlformats.org/officeDocument/2006/relationships/hyperlink" Target="https://www.illustrationsource.com/stock/image/14620/people-building-bridge-over-river/?&amp;results_per_page=1&amp;detail=TRUE&amp;page=7" TargetMode="External"/><Relationship Id="rId9"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7.svg"/><Relationship Id="rId4" Type="http://schemas.openxmlformats.org/officeDocument/2006/relationships/diagramData" Target="../diagrams/data1.xml"/><Relationship Id="rId9" Type="http://schemas.openxmlformats.org/officeDocument/2006/relationships/image" Target="../media/image6.svg"/></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15.sv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80BA1F-9202-A636-E35E-5004FDE35A82}"/>
              </a:ext>
            </a:extLst>
          </p:cNvPr>
          <p:cNvSpPr>
            <a:spLocks noGrp="1"/>
          </p:cNvSpPr>
          <p:nvPr>
            <p:ph type="body" sz="quarter" idx="10"/>
          </p:nvPr>
        </p:nvSpPr>
        <p:spPr>
          <a:xfrm>
            <a:off x="914398" y="2041508"/>
            <a:ext cx="9503230" cy="2040636"/>
          </a:xfrm>
        </p:spPr>
        <p:txBody>
          <a:bodyPr anchor="b">
            <a:normAutofit/>
          </a:bodyPr>
          <a:lstStyle/>
          <a:p>
            <a:r>
              <a:rPr lang="en-US" dirty="0"/>
              <a:t>Project Management</a:t>
            </a:r>
          </a:p>
        </p:txBody>
      </p:sp>
      <p:sp>
        <p:nvSpPr>
          <p:cNvPr id="3" name="Text Placeholder 2">
            <a:extLst>
              <a:ext uri="{FF2B5EF4-FFF2-40B4-BE49-F238E27FC236}">
                <a16:creationId xmlns:a16="http://schemas.microsoft.com/office/drawing/2014/main" id="{1DA6599F-4525-08EF-4E90-59E21643A2A6}"/>
              </a:ext>
            </a:extLst>
          </p:cNvPr>
          <p:cNvSpPr>
            <a:spLocks noGrp="1"/>
          </p:cNvSpPr>
          <p:nvPr>
            <p:ph type="body" sz="quarter" idx="11"/>
          </p:nvPr>
        </p:nvSpPr>
        <p:spPr>
          <a:xfrm>
            <a:off x="914399" y="4638676"/>
            <a:ext cx="9503229" cy="460238"/>
          </a:xfrm>
        </p:spPr>
        <p:txBody>
          <a:bodyPr>
            <a:normAutofit/>
          </a:bodyPr>
          <a:lstStyle/>
          <a:p>
            <a:r>
              <a:rPr lang="en-US" dirty="0"/>
              <a:t>Frederick Aguirre-Levesque</a:t>
            </a:r>
          </a:p>
        </p:txBody>
      </p:sp>
      <p:sp>
        <p:nvSpPr>
          <p:cNvPr id="4" name="Text Placeholder 3">
            <a:extLst>
              <a:ext uri="{FF2B5EF4-FFF2-40B4-BE49-F238E27FC236}">
                <a16:creationId xmlns:a16="http://schemas.microsoft.com/office/drawing/2014/main" id="{2861A45B-0591-6EB8-BD1D-5A2325C36C78}"/>
              </a:ext>
            </a:extLst>
          </p:cNvPr>
          <p:cNvSpPr>
            <a:spLocks noGrp="1"/>
          </p:cNvSpPr>
          <p:nvPr>
            <p:ph type="body" sz="quarter" idx="12"/>
          </p:nvPr>
        </p:nvSpPr>
        <p:spPr>
          <a:xfrm>
            <a:off x="914399" y="5163035"/>
            <a:ext cx="9503229" cy="460238"/>
          </a:xfrm>
        </p:spPr>
        <p:txBody>
          <a:bodyPr>
            <a:normAutofit/>
          </a:bodyPr>
          <a:lstStyle/>
          <a:p>
            <a:r>
              <a:rPr lang="en-US" dirty="0"/>
              <a:t>Project Management Student</a:t>
            </a:r>
          </a:p>
        </p:txBody>
      </p:sp>
      <p:sp>
        <p:nvSpPr>
          <p:cNvPr id="5" name="Text Placeholder 4">
            <a:extLst>
              <a:ext uri="{FF2B5EF4-FFF2-40B4-BE49-F238E27FC236}">
                <a16:creationId xmlns:a16="http://schemas.microsoft.com/office/drawing/2014/main" id="{E984F2AA-6FE7-9CDA-17A6-3B83FF1BA8F5}"/>
              </a:ext>
            </a:extLst>
          </p:cNvPr>
          <p:cNvSpPr>
            <a:spLocks noGrp="1"/>
          </p:cNvSpPr>
          <p:nvPr>
            <p:ph type="body" sz="quarter" idx="13"/>
          </p:nvPr>
        </p:nvSpPr>
        <p:spPr>
          <a:xfrm>
            <a:off x="914398" y="1234726"/>
            <a:ext cx="2220688" cy="742661"/>
          </a:xfrm>
        </p:spPr>
        <p:txBody>
          <a:bodyPr>
            <a:normAutofit/>
          </a:bodyPr>
          <a:lstStyle/>
          <a:p>
            <a:r>
              <a:rPr lang="en-US" dirty="0"/>
              <a:t>2026/8/11</a:t>
            </a:r>
          </a:p>
        </p:txBody>
      </p:sp>
    </p:spTree>
    <p:extLst>
      <p:ext uri="{BB962C8B-B14F-4D97-AF65-F5344CB8AC3E}">
        <p14:creationId xmlns:p14="http://schemas.microsoft.com/office/powerpoint/2010/main" val="22967036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6E03C94-B241-7F21-3548-1B455817873D}"/>
              </a:ext>
            </a:extLst>
          </p:cNvPr>
          <p:cNvPicPr>
            <a:picLocks noGrp="1" noRot="1" noChangeAspect="1" noMove="1" noResize="1" noEditPoints="1" noAdjustHandles="1" noChangeArrowheads="1" noChangeShapeType="1" noCrop="1"/>
          </p:cNvPicPr>
          <p:nvPr/>
        </p:nvPicPr>
        <p:blipFill>
          <a:blip r:embed="rId3"/>
          <a:srcRect b="26657"/>
          <a:stretch>
            <a:fillRect/>
          </a:stretch>
        </p:blipFill>
        <p:spPr>
          <a:xfrm>
            <a:off x="0" y="0"/>
            <a:ext cx="12467422" cy="6858000"/>
          </a:xfrm>
          <a:prstGeom prst="rect">
            <a:avLst/>
          </a:prstGeom>
        </p:spPr>
      </p:pic>
      <p:sp>
        <p:nvSpPr>
          <p:cNvPr id="5" name="Rectangle: Rounded Corners 4">
            <a:extLst>
              <a:ext uri="{FF2B5EF4-FFF2-40B4-BE49-F238E27FC236}">
                <a16:creationId xmlns:a16="http://schemas.microsoft.com/office/drawing/2014/main" id="{9E543DD9-3544-A7D2-7E6D-5E2199D2B251}"/>
              </a:ext>
            </a:extLst>
          </p:cNvPr>
          <p:cNvSpPr/>
          <p:nvPr/>
        </p:nvSpPr>
        <p:spPr>
          <a:xfrm>
            <a:off x="3846441" y="2208544"/>
            <a:ext cx="4770783" cy="205534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5519336" y="2695575"/>
            <a:ext cx="1428750" cy="47625"/>
          </a:xfrm>
          <a:prstGeom prst="rect">
            <a:avLst/>
          </a:prstGeom>
          <a:solidFill>
            <a:srgbClr val="F3F0D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2796403" y="2847754"/>
            <a:ext cx="6870858" cy="838200"/>
          </a:xfrm>
          <a:prstGeom prst="rect">
            <a:avLst/>
          </a:prstGeom>
          <a:noFill/>
        </p:spPr>
        <p:txBody>
          <a:bodyPr wrap="square" lIns="0" tIns="0" rIns="0" bIns="0" anchor="t">
            <a:spAutoFit/>
          </a:bodyPr>
          <a:lstStyle/>
          <a:p>
            <a:pPr algn="ctr"/>
            <a:r>
              <a:rPr sz="5250" b="1" i="0" u="none" dirty="0">
                <a:solidFill>
                  <a:srgbClr val="F3F0DF"/>
                </a:solidFill>
              </a:rPr>
              <a:t>Surface Work</a:t>
            </a:r>
          </a:p>
        </p:txBody>
      </p:sp>
      <p:sp>
        <p:nvSpPr>
          <p:cNvPr id="4" name="TextBox 3"/>
          <p:cNvSpPr txBox="1"/>
          <p:nvPr/>
        </p:nvSpPr>
        <p:spPr>
          <a:xfrm>
            <a:off x="4464944" y="3633125"/>
            <a:ext cx="3533775" cy="320601"/>
          </a:xfrm>
          <a:prstGeom prst="rect">
            <a:avLst/>
          </a:prstGeom>
          <a:noFill/>
        </p:spPr>
        <p:txBody>
          <a:bodyPr wrap="square" lIns="0" tIns="0" rIns="0" bIns="0" anchor="t">
            <a:spAutoFit/>
          </a:bodyPr>
          <a:lstStyle/>
          <a:p>
            <a:pPr algn="ctr">
              <a:lnSpc>
                <a:spcPts val="2700"/>
              </a:lnSpc>
            </a:pPr>
            <a:r>
              <a:rPr sz="1800" b="0" i="0" u="none" dirty="0">
                <a:solidFill>
                  <a:srgbClr val="E2E8F0"/>
                </a:solidFill>
              </a:rPr>
              <a:t>Project Planning &amp; Administration</a:t>
            </a:r>
          </a:p>
        </p:txBody>
      </p:sp>
      <p:sp>
        <p:nvSpPr>
          <p:cNvPr id="8" name="TextBox 7">
            <a:extLst>
              <a:ext uri="{FF2B5EF4-FFF2-40B4-BE49-F238E27FC236}">
                <a16:creationId xmlns:a16="http://schemas.microsoft.com/office/drawing/2014/main" id="{342AC97F-1E05-4E64-88E1-638328F12C18}"/>
              </a:ext>
            </a:extLst>
          </p:cNvPr>
          <p:cNvSpPr txBox="1"/>
          <p:nvPr/>
        </p:nvSpPr>
        <p:spPr>
          <a:xfrm>
            <a:off x="11890314" y="6488668"/>
            <a:ext cx="301686" cy="369332"/>
          </a:xfrm>
          <a:prstGeom prst="rect">
            <a:avLst/>
          </a:prstGeom>
          <a:noFill/>
        </p:spPr>
        <p:txBody>
          <a:bodyPr wrap="none" rtlCol="0">
            <a:spAutoFit/>
          </a:bodyPr>
          <a:lstStyle/>
          <a:p>
            <a:r>
              <a:rPr lang="en-US" dirty="0"/>
              <a:t>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D7B69B50-044E-B0F1-5E8B-73B9B49BB847}"/>
              </a:ext>
            </a:extLst>
          </p:cNvPr>
          <p:cNvSpPr>
            <a:spLocks noGrp="1"/>
          </p:cNvSpPr>
          <p:nvPr>
            <p:ph type="body" sz="quarter" idx="10"/>
          </p:nvPr>
        </p:nvSpPr>
        <p:spPr>
          <a:xfrm>
            <a:off x="422482" y="301165"/>
            <a:ext cx="3433956" cy="1316076"/>
          </a:xfrm>
        </p:spPr>
        <p:txBody>
          <a:bodyPr/>
          <a:lstStyle/>
          <a:p>
            <a:r>
              <a:rPr lang="en-US" dirty="0"/>
              <a:t>Procurement (</a:t>
            </a:r>
            <a:r>
              <a:rPr lang="en-US" dirty="0" err="1"/>
              <a:t>ReQlogic</a:t>
            </a:r>
            <a:r>
              <a:rPr lang="en-US" dirty="0"/>
              <a:t>)</a:t>
            </a:r>
          </a:p>
        </p:txBody>
      </p:sp>
      <p:pic>
        <p:nvPicPr>
          <p:cNvPr id="23" name="Picture 22">
            <a:extLst>
              <a:ext uri="{FF2B5EF4-FFF2-40B4-BE49-F238E27FC236}">
                <a16:creationId xmlns:a16="http://schemas.microsoft.com/office/drawing/2014/main" id="{A9D79336-5A7F-2B0E-37E4-2750CC9E53CE}"/>
              </a:ext>
            </a:extLst>
          </p:cNvPr>
          <p:cNvPicPr>
            <a:picLocks noChangeAspect="1"/>
          </p:cNvPicPr>
          <p:nvPr/>
        </p:nvPicPr>
        <p:blipFill>
          <a:blip r:embed="rId3"/>
          <a:stretch>
            <a:fillRect/>
          </a:stretch>
        </p:blipFill>
        <p:spPr>
          <a:xfrm>
            <a:off x="0" y="3709359"/>
            <a:ext cx="12192000" cy="3148641"/>
          </a:xfrm>
          <a:prstGeom prst="rect">
            <a:avLst/>
          </a:prstGeom>
        </p:spPr>
      </p:pic>
      <p:sp>
        <p:nvSpPr>
          <p:cNvPr id="27" name="TextBox 26">
            <a:extLst>
              <a:ext uri="{FF2B5EF4-FFF2-40B4-BE49-F238E27FC236}">
                <a16:creationId xmlns:a16="http://schemas.microsoft.com/office/drawing/2014/main" id="{DA4C2579-7BE3-BA97-982A-34DA02E53F2D}"/>
              </a:ext>
            </a:extLst>
          </p:cNvPr>
          <p:cNvSpPr txBox="1"/>
          <p:nvPr/>
        </p:nvSpPr>
        <p:spPr>
          <a:xfrm>
            <a:off x="11826306" y="6488668"/>
            <a:ext cx="418704" cy="369332"/>
          </a:xfrm>
          <a:prstGeom prst="rect">
            <a:avLst/>
          </a:prstGeom>
          <a:noFill/>
        </p:spPr>
        <p:txBody>
          <a:bodyPr wrap="none" rtlCol="0">
            <a:spAutoFit/>
          </a:bodyPr>
          <a:lstStyle/>
          <a:p>
            <a:r>
              <a:rPr lang="en-US" dirty="0"/>
              <a:t>10</a:t>
            </a:r>
          </a:p>
        </p:txBody>
      </p:sp>
      <p:sp>
        <p:nvSpPr>
          <p:cNvPr id="2" name="Rectangle: Rounded Corners 1">
            <a:extLst>
              <a:ext uri="{FF2B5EF4-FFF2-40B4-BE49-F238E27FC236}">
                <a16:creationId xmlns:a16="http://schemas.microsoft.com/office/drawing/2014/main" id="{B2B03B32-5942-771F-4781-353FA959ED0D}"/>
              </a:ext>
            </a:extLst>
          </p:cNvPr>
          <p:cNvSpPr/>
          <p:nvPr/>
        </p:nvSpPr>
        <p:spPr>
          <a:xfrm>
            <a:off x="2448232" y="1832565"/>
            <a:ext cx="7295535" cy="131607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rPr>
              <a:t>Communicated directly with vendors to request and compile quotes for necessary equipment. Utilize Req-Logic to create order requisitions.</a:t>
            </a:r>
          </a:p>
          <a:p>
            <a:pPr algn="ctr"/>
            <a:endParaRPr lang="en-US" dirty="0"/>
          </a:p>
        </p:txBody>
      </p:sp>
    </p:spTree>
    <p:extLst>
      <p:ext uri="{BB962C8B-B14F-4D97-AF65-F5344CB8AC3E}">
        <p14:creationId xmlns:p14="http://schemas.microsoft.com/office/powerpoint/2010/main" val="5103650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7CC68E7-4805-BCED-02BF-1AFF5AA12F85}"/>
              </a:ext>
            </a:extLst>
          </p:cNvPr>
          <p:cNvSpPr>
            <a:spLocks noGrp="1"/>
          </p:cNvSpPr>
          <p:nvPr>
            <p:ph type="body" sz="quarter" idx="10"/>
          </p:nvPr>
        </p:nvSpPr>
        <p:spPr>
          <a:xfrm>
            <a:off x="475205" y="530679"/>
            <a:ext cx="3433956" cy="1316076"/>
          </a:xfrm>
        </p:spPr>
        <p:txBody>
          <a:bodyPr/>
          <a:lstStyle/>
          <a:p>
            <a:r>
              <a:rPr lang="en-US" dirty="0">
                <a:solidFill>
                  <a:schemeClr val="accent1"/>
                </a:solidFill>
              </a:rPr>
              <a:t>IT</a:t>
            </a:r>
            <a:r>
              <a:rPr lang="en-US" dirty="0">
                <a:solidFill>
                  <a:srgbClr val="005088"/>
                </a:solidFill>
              </a:rPr>
              <a:t> </a:t>
            </a:r>
            <a:r>
              <a:rPr lang="en-US" dirty="0">
                <a:solidFill>
                  <a:schemeClr val="accent1"/>
                </a:solidFill>
              </a:rPr>
              <a:t>Support</a:t>
            </a:r>
            <a:endParaRPr lang="en-US" dirty="0"/>
          </a:p>
        </p:txBody>
      </p:sp>
      <p:pic>
        <p:nvPicPr>
          <p:cNvPr id="9" name="Picture 8">
            <a:extLst>
              <a:ext uri="{FF2B5EF4-FFF2-40B4-BE49-F238E27FC236}">
                <a16:creationId xmlns:a16="http://schemas.microsoft.com/office/drawing/2014/main" id="{FF000ADA-B681-53C1-5121-99684AF3E07F}"/>
              </a:ext>
            </a:extLst>
          </p:cNvPr>
          <p:cNvPicPr>
            <a:picLocks noChangeAspect="1"/>
          </p:cNvPicPr>
          <p:nvPr/>
        </p:nvPicPr>
        <p:blipFill>
          <a:blip r:embed="rId3">
            <a:extLst>
              <a:ext uri="{837473B0-CC2E-450A-ABE3-18F120FF3D39}">
                <a1611:picAttrSrcUrl xmlns:a1611="http://schemas.microsoft.com/office/drawing/2016/11/main" r:id="rId4"/>
              </a:ext>
            </a:extLst>
          </a:blip>
          <a:srcRect l="30718" t="7470" b="-3735"/>
          <a:stretch>
            <a:fillRect/>
          </a:stretch>
        </p:blipFill>
        <p:spPr>
          <a:xfrm>
            <a:off x="5624051" y="0"/>
            <a:ext cx="6567949" cy="7134800"/>
          </a:xfrm>
          <a:prstGeom prst="rect">
            <a:avLst/>
          </a:prstGeom>
        </p:spPr>
      </p:pic>
      <p:sp>
        <p:nvSpPr>
          <p:cNvPr id="10" name="Rectangle: Rounded Corners 9">
            <a:extLst>
              <a:ext uri="{FF2B5EF4-FFF2-40B4-BE49-F238E27FC236}">
                <a16:creationId xmlns:a16="http://schemas.microsoft.com/office/drawing/2014/main" id="{2B2AD811-9BF1-F3C2-A155-6F38BB3CE8F1}"/>
              </a:ext>
            </a:extLst>
          </p:cNvPr>
          <p:cNvSpPr/>
          <p:nvPr/>
        </p:nvSpPr>
        <p:spPr>
          <a:xfrm>
            <a:off x="690211" y="1846755"/>
            <a:ext cx="4296697" cy="344128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2475"/>
              </a:lnSpc>
            </a:pPr>
            <a:r>
              <a:rPr lang="en-US" sz="2400" dirty="0">
                <a:solidFill>
                  <a:schemeClr val="bg1"/>
                </a:solidFill>
              </a:rPr>
              <a:t>Created IT tickets to create, manage, and close workspaces and folder structures for internal and external projects. Helped troubleshoot issues that arose for the Project Management Office (PMO) team.</a:t>
            </a:r>
          </a:p>
        </p:txBody>
      </p:sp>
      <p:sp>
        <p:nvSpPr>
          <p:cNvPr id="14" name="TextBox 13">
            <a:extLst>
              <a:ext uri="{FF2B5EF4-FFF2-40B4-BE49-F238E27FC236}">
                <a16:creationId xmlns:a16="http://schemas.microsoft.com/office/drawing/2014/main" id="{F7A4C573-B46A-751D-5564-DA45B58D1FE5}"/>
              </a:ext>
            </a:extLst>
          </p:cNvPr>
          <p:cNvSpPr txBox="1"/>
          <p:nvPr/>
        </p:nvSpPr>
        <p:spPr>
          <a:xfrm>
            <a:off x="11826306" y="6488668"/>
            <a:ext cx="418704" cy="369332"/>
          </a:xfrm>
          <a:prstGeom prst="rect">
            <a:avLst/>
          </a:prstGeom>
          <a:noFill/>
        </p:spPr>
        <p:txBody>
          <a:bodyPr wrap="none" rtlCol="0">
            <a:spAutoFit/>
          </a:bodyPr>
          <a:lstStyle/>
          <a:p>
            <a:r>
              <a:rPr lang="en-US" dirty="0"/>
              <a:t>11</a:t>
            </a:r>
          </a:p>
        </p:txBody>
      </p:sp>
    </p:spTree>
    <p:extLst>
      <p:ext uri="{BB962C8B-B14F-4D97-AF65-F5344CB8AC3E}">
        <p14:creationId xmlns:p14="http://schemas.microsoft.com/office/powerpoint/2010/main" val="11338721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867CCE-6544-3B1D-233C-C5DBA106AFED}"/>
              </a:ext>
            </a:extLst>
          </p:cNvPr>
          <p:cNvSpPr>
            <a:spLocks noGrp="1"/>
          </p:cNvSpPr>
          <p:nvPr>
            <p:ph type="body" sz="quarter" idx="10"/>
          </p:nvPr>
        </p:nvSpPr>
        <p:spPr>
          <a:xfrm>
            <a:off x="445709" y="586345"/>
            <a:ext cx="3433956" cy="1316076"/>
          </a:xfrm>
        </p:spPr>
        <p:txBody>
          <a:bodyPr/>
          <a:lstStyle/>
          <a:p>
            <a:r>
              <a:rPr lang="en-US" dirty="0">
                <a:solidFill>
                  <a:schemeClr val="accent1"/>
                </a:solidFill>
              </a:rPr>
              <a:t>Document Management</a:t>
            </a:r>
            <a:endParaRPr lang="en-US" dirty="0"/>
          </a:p>
        </p:txBody>
      </p:sp>
      <p:pic>
        <p:nvPicPr>
          <p:cNvPr id="9" name="Picture 8">
            <a:extLst>
              <a:ext uri="{FF2B5EF4-FFF2-40B4-BE49-F238E27FC236}">
                <a16:creationId xmlns:a16="http://schemas.microsoft.com/office/drawing/2014/main" id="{548840EC-2E81-990A-73B1-50EFFEEDB2E3}"/>
              </a:ext>
            </a:extLst>
          </p:cNvPr>
          <p:cNvPicPr>
            <a:picLocks noChangeAspect="1"/>
          </p:cNvPicPr>
          <p:nvPr/>
        </p:nvPicPr>
        <p:blipFill>
          <a:blip r:embed="rId3"/>
          <a:stretch>
            <a:fillRect/>
          </a:stretch>
        </p:blipFill>
        <p:spPr>
          <a:xfrm>
            <a:off x="4218462" y="0"/>
            <a:ext cx="7973538" cy="6858000"/>
          </a:xfrm>
          <a:prstGeom prst="rect">
            <a:avLst/>
          </a:prstGeom>
        </p:spPr>
      </p:pic>
      <p:sp>
        <p:nvSpPr>
          <p:cNvPr id="10" name="Rectangle: Rounded Corners 9">
            <a:extLst>
              <a:ext uri="{FF2B5EF4-FFF2-40B4-BE49-F238E27FC236}">
                <a16:creationId xmlns:a16="http://schemas.microsoft.com/office/drawing/2014/main" id="{F5390BB5-A150-3A91-5B94-0B3BB8305761}"/>
              </a:ext>
            </a:extLst>
          </p:cNvPr>
          <p:cNvSpPr/>
          <p:nvPr/>
        </p:nvSpPr>
        <p:spPr>
          <a:xfrm>
            <a:off x="371129" y="2576052"/>
            <a:ext cx="3433955" cy="229091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rPr>
              <a:t>Worked with Mehwish on updating SharePoint documents information and </a:t>
            </a:r>
            <a:r>
              <a:rPr lang="en-US" sz="2400" dirty="0" err="1">
                <a:solidFill>
                  <a:schemeClr val="bg1"/>
                </a:solidFill>
              </a:rPr>
              <a:t>DocuShare</a:t>
            </a:r>
            <a:r>
              <a:rPr lang="en-US" sz="2400" dirty="0">
                <a:solidFill>
                  <a:schemeClr val="bg1"/>
                </a:solidFill>
              </a:rPr>
              <a:t> repositories. </a:t>
            </a:r>
          </a:p>
          <a:p>
            <a:pPr algn="ctr"/>
            <a:endParaRPr lang="en-US" dirty="0"/>
          </a:p>
        </p:txBody>
      </p:sp>
      <p:sp>
        <p:nvSpPr>
          <p:cNvPr id="12" name="TextBox 11">
            <a:extLst>
              <a:ext uri="{FF2B5EF4-FFF2-40B4-BE49-F238E27FC236}">
                <a16:creationId xmlns:a16="http://schemas.microsoft.com/office/drawing/2014/main" id="{5B832C9D-61C2-802C-595E-738C2AE9CDEF}"/>
              </a:ext>
            </a:extLst>
          </p:cNvPr>
          <p:cNvSpPr txBox="1"/>
          <p:nvPr/>
        </p:nvSpPr>
        <p:spPr>
          <a:xfrm>
            <a:off x="11826306" y="6488668"/>
            <a:ext cx="418704" cy="369332"/>
          </a:xfrm>
          <a:prstGeom prst="rect">
            <a:avLst/>
          </a:prstGeom>
          <a:noFill/>
        </p:spPr>
        <p:txBody>
          <a:bodyPr wrap="none" rtlCol="0">
            <a:spAutoFit/>
          </a:bodyPr>
          <a:lstStyle/>
          <a:p>
            <a:r>
              <a:rPr lang="en-US" dirty="0"/>
              <a:t>12</a:t>
            </a:r>
          </a:p>
        </p:txBody>
      </p:sp>
    </p:spTree>
    <p:extLst>
      <p:ext uri="{BB962C8B-B14F-4D97-AF65-F5344CB8AC3E}">
        <p14:creationId xmlns:p14="http://schemas.microsoft.com/office/powerpoint/2010/main" val="10788898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6CD4D95-78A9-BB5E-6FD3-B2D5466C4BD8}"/>
              </a:ext>
            </a:extLst>
          </p:cNvPr>
          <p:cNvSpPr/>
          <p:nvPr/>
        </p:nvSpPr>
        <p:spPr>
          <a:xfrm>
            <a:off x="4390223" y="0"/>
            <a:ext cx="7801777" cy="6858000"/>
          </a:xfrm>
          <a:prstGeom prst="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tx1"/>
                </a:solidFill>
              </a:ln>
              <a:solidFill>
                <a:schemeClr val="tx1"/>
              </a:solidFill>
            </a:endParaRPr>
          </a:p>
        </p:txBody>
      </p:sp>
      <p:sp>
        <p:nvSpPr>
          <p:cNvPr id="2" name="Text Placeholder 1">
            <a:extLst>
              <a:ext uri="{FF2B5EF4-FFF2-40B4-BE49-F238E27FC236}">
                <a16:creationId xmlns:a16="http://schemas.microsoft.com/office/drawing/2014/main" id="{12C5488E-5736-EE9D-D257-B25C47B05D74}"/>
              </a:ext>
            </a:extLst>
          </p:cNvPr>
          <p:cNvSpPr>
            <a:spLocks noGrp="1"/>
          </p:cNvSpPr>
          <p:nvPr>
            <p:ph type="body" sz="quarter" idx="10"/>
          </p:nvPr>
        </p:nvSpPr>
        <p:spPr>
          <a:xfrm>
            <a:off x="511253" y="686266"/>
            <a:ext cx="3433956" cy="1316076"/>
          </a:xfrm>
        </p:spPr>
        <p:txBody>
          <a:bodyPr>
            <a:normAutofit/>
          </a:bodyPr>
          <a:lstStyle/>
          <a:p>
            <a:pPr algn="ctr"/>
            <a:r>
              <a:rPr lang="en-US" dirty="0"/>
              <a:t>Chiller Drift Remediation</a:t>
            </a:r>
          </a:p>
        </p:txBody>
      </p:sp>
      <p:pic>
        <p:nvPicPr>
          <p:cNvPr id="5" name="Picture 4">
            <a:extLst>
              <a:ext uri="{FF2B5EF4-FFF2-40B4-BE49-F238E27FC236}">
                <a16:creationId xmlns:a16="http://schemas.microsoft.com/office/drawing/2014/main" id="{494C5CC3-8324-AB7C-C652-30FBFB1FBFB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90223" y="0"/>
            <a:ext cx="4104456" cy="3164246"/>
          </a:xfrm>
          <a:prstGeom prst="rect">
            <a:avLst/>
          </a:prstGeom>
          <a:solidFill>
            <a:schemeClr val="tx1"/>
          </a:solidFill>
          <a:ln>
            <a:solidFill>
              <a:srgbClr val="005088"/>
            </a:solidFill>
          </a:ln>
        </p:spPr>
      </p:pic>
      <p:pic>
        <p:nvPicPr>
          <p:cNvPr id="7" name="Picture 6">
            <a:extLst>
              <a:ext uri="{FF2B5EF4-FFF2-40B4-BE49-F238E27FC236}">
                <a16:creationId xmlns:a16="http://schemas.microsoft.com/office/drawing/2014/main" id="{9AFDB5BE-09DE-E39A-E372-FB636019FEE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94679" y="1"/>
            <a:ext cx="3697321" cy="3164246"/>
          </a:xfrm>
          <a:prstGeom prst="rect">
            <a:avLst/>
          </a:prstGeom>
          <a:solidFill>
            <a:schemeClr val="accent1"/>
          </a:solidFill>
          <a:ln>
            <a:solidFill>
              <a:schemeClr val="tx1"/>
            </a:solidFill>
          </a:ln>
        </p:spPr>
      </p:pic>
      <p:sp>
        <p:nvSpPr>
          <p:cNvPr id="8" name="Rectangle: Rounded Corners 7">
            <a:extLst>
              <a:ext uri="{FF2B5EF4-FFF2-40B4-BE49-F238E27FC236}">
                <a16:creationId xmlns:a16="http://schemas.microsoft.com/office/drawing/2014/main" id="{538354A0-F856-8219-C663-72B4C57A8FFB}"/>
              </a:ext>
            </a:extLst>
          </p:cNvPr>
          <p:cNvSpPr/>
          <p:nvPr/>
        </p:nvSpPr>
        <p:spPr>
          <a:xfrm>
            <a:off x="614807" y="2380131"/>
            <a:ext cx="3226848" cy="2475528"/>
          </a:xfrm>
          <a:prstGeom prst="roundRect">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US" sz="2400" dirty="0"/>
              <a:t>Researched designs and requirements</a:t>
            </a:r>
          </a:p>
          <a:p>
            <a:pPr marL="171450" indent="-171450">
              <a:buFont typeface="Arial" panose="020B0604020202020204" pitchFamily="34" charset="0"/>
              <a:buChar char="•"/>
            </a:pPr>
            <a:r>
              <a:rPr lang="en-US" sz="2400" dirty="0"/>
              <a:t>Designed 3 models</a:t>
            </a:r>
          </a:p>
          <a:p>
            <a:pPr marL="171450" indent="-171450">
              <a:buFont typeface="Arial" panose="020B0604020202020204" pitchFamily="34" charset="0"/>
              <a:buChar char="•"/>
            </a:pPr>
            <a:r>
              <a:rPr lang="en-US" sz="2400" dirty="0"/>
              <a:t>Created a BOM</a:t>
            </a:r>
          </a:p>
        </p:txBody>
      </p:sp>
      <p:pic>
        <p:nvPicPr>
          <p:cNvPr id="14" name="Picture 13">
            <a:extLst>
              <a:ext uri="{FF2B5EF4-FFF2-40B4-BE49-F238E27FC236}">
                <a16:creationId xmlns:a16="http://schemas.microsoft.com/office/drawing/2014/main" id="{A0B0C34E-4E1E-4D98-49D3-26D34E9C9C5B}"/>
              </a:ext>
            </a:extLst>
          </p:cNvPr>
          <p:cNvPicPr>
            <a:picLocks noChangeAspect="1"/>
          </p:cNvPicPr>
          <p:nvPr/>
        </p:nvPicPr>
        <p:blipFill>
          <a:blip r:embed="rId5"/>
          <a:stretch>
            <a:fillRect/>
          </a:stretch>
        </p:blipFill>
        <p:spPr>
          <a:xfrm>
            <a:off x="5472960" y="3164246"/>
            <a:ext cx="5636301" cy="3693753"/>
          </a:xfrm>
          <a:prstGeom prst="rect">
            <a:avLst/>
          </a:prstGeom>
        </p:spPr>
      </p:pic>
      <p:sp>
        <p:nvSpPr>
          <p:cNvPr id="19" name="TextBox 18">
            <a:extLst>
              <a:ext uri="{FF2B5EF4-FFF2-40B4-BE49-F238E27FC236}">
                <a16:creationId xmlns:a16="http://schemas.microsoft.com/office/drawing/2014/main" id="{98EC95E5-7399-4746-ACB4-19460A8EFDCF}"/>
              </a:ext>
            </a:extLst>
          </p:cNvPr>
          <p:cNvSpPr txBox="1"/>
          <p:nvPr/>
        </p:nvSpPr>
        <p:spPr>
          <a:xfrm>
            <a:off x="11890314" y="6488667"/>
            <a:ext cx="418704" cy="369332"/>
          </a:xfrm>
          <a:prstGeom prst="rect">
            <a:avLst/>
          </a:prstGeom>
          <a:noFill/>
        </p:spPr>
        <p:txBody>
          <a:bodyPr wrap="none" rtlCol="0">
            <a:spAutoFit/>
          </a:bodyPr>
          <a:lstStyle/>
          <a:p>
            <a:r>
              <a:rPr lang="en-US" dirty="0"/>
              <a:t>13</a:t>
            </a:r>
          </a:p>
        </p:txBody>
      </p:sp>
    </p:spTree>
    <p:extLst>
      <p:ext uri="{BB962C8B-B14F-4D97-AF65-F5344CB8AC3E}">
        <p14:creationId xmlns:p14="http://schemas.microsoft.com/office/powerpoint/2010/main" val="7126613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06AE4960-96E5-C89E-810C-5ED71013B270}"/>
              </a:ext>
            </a:extLst>
          </p:cNvPr>
          <p:cNvSpPr>
            <a:spLocks noGrp="1"/>
          </p:cNvSpPr>
          <p:nvPr>
            <p:ph type="body" sz="quarter" idx="10"/>
          </p:nvPr>
        </p:nvSpPr>
        <p:spPr>
          <a:xfrm>
            <a:off x="4315794" y="245327"/>
            <a:ext cx="3701923" cy="2430966"/>
          </a:xfrm>
        </p:spPr>
        <p:txBody>
          <a:bodyPr>
            <a:normAutofit/>
          </a:bodyPr>
          <a:lstStyle/>
          <a:p>
            <a:r>
              <a:rPr lang="en-US" sz="4400" dirty="0"/>
              <a:t>Surface Chemical Storage Shed</a:t>
            </a:r>
          </a:p>
        </p:txBody>
      </p:sp>
      <p:sp>
        <p:nvSpPr>
          <p:cNvPr id="12" name="Text Placeholder 11">
            <a:extLst>
              <a:ext uri="{FF2B5EF4-FFF2-40B4-BE49-F238E27FC236}">
                <a16:creationId xmlns:a16="http://schemas.microsoft.com/office/drawing/2014/main" id="{AA9236F2-08A9-1D75-C543-A3B7715625C1}"/>
              </a:ext>
            </a:extLst>
          </p:cNvPr>
          <p:cNvSpPr>
            <a:spLocks noGrp="1"/>
          </p:cNvSpPr>
          <p:nvPr>
            <p:ph type="body" sz="quarter" idx="11"/>
          </p:nvPr>
        </p:nvSpPr>
        <p:spPr>
          <a:xfrm>
            <a:off x="4315794" y="2362891"/>
            <a:ext cx="5960972" cy="2430965"/>
          </a:xfrm>
        </p:spPr>
        <p:txBody>
          <a:bodyPr>
            <a:normAutofit fontScale="32500" lnSpcReduction="20000"/>
          </a:bodyPr>
          <a:lstStyle/>
          <a:p>
            <a:pPr marL="285750" indent="-285750">
              <a:buFont typeface="Arial" panose="020B0604020202020204" pitchFamily="34" charset="0"/>
              <a:buChar char="•"/>
            </a:pPr>
            <a:r>
              <a:rPr lang="en-US" sz="7400" dirty="0"/>
              <a:t>Researched soil test methods and necessary equipment</a:t>
            </a:r>
          </a:p>
          <a:p>
            <a:pPr marL="285750" indent="-285750">
              <a:buFont typeface="Arial" panose="020B0604020202020204" pitchFamily="34" charset="0"/>
              <a:buChar char="•"/>
            </a:pPr>
            <a:endParaRPr lang="en-US" sz="7400" dirty="0"/>
          </a:p>
          <a:p>
            <a:pPr marL="285750" indent="-285750">
              <a:buFont typeface="Arial" panose="020B0604020202020204" pitchFamily="34" charset="0"/>
              <a:buChar char="•"/>
            </a:pPr>
            <a:r>
              <a:rPr lang="en-US" sz="7400" dirty="0"/>
              <a:t>Designed foundation concept designs</a:t>
            </a:r>
          </a:p>
          <a:p>
            <a:endParaRPr lang="en-US" sz="7400" dirty="0"/>
          </a:p>
          <a:p>
            <a:pPr marL="285750" indent="-285750">
              <a:buFont typeface="Arial" panose="020B0604020202020204" pitchFamily="34" charset="0"/>
              <a:buChar char="•"/>
            </a:pPr>
            <a:r>
              <a:rPr lang="en-US" sz="7400" dirty="0"/>
              <a:t>Developed procedures for soil tests and step by step guide to make the foundation</a:t>
            </a:r>
          </a:p>
          <a:p>
            <a:endParaRPr lang="en-US" dirty="0"/>
          </a:p>
        </p:txBody>
      </p:sp>
      <p:pic>
        <p:nvPicPr>
          <p:cNvPr id="9" name="Picture 8">
            <a:extLst>
              <a:ext uri="{FF2B5EF4-FFF2-40B4-BE49-F238E27FC236}">
                <a16:creationId xmlns:a16="http://schemas.microsoft.com/office/drawing/2014/main" id="{E746AFB2-E723-7B38-16ED-15478FB54A6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1"/>
            <a:ext cx="3757161" cy="3365457"/>
          </a:xfrm>
          <a:prstGeom prst="rect">
            <a:avLst/>
          </a:prstGeom>
          <a:solidFill>
            <a:srgbClr val="005088"/>
          </a:solidFill>
          <a:ln>
            <a:solidFill>
              <a:schemeClr val="tx1"/>
            </a:solidFill>
          </a:ln>
        </p:spPr>
      </p:pic>
      <p:pic>
        <p:nvPicPr>
          <p:cNvPr id="13" name="Picture 12">
            <a:extLst>
              <a:ext uri="{FF2B5EF4-FFF2-40B4-BE49-F238E27FC236}">
                <a16:creationId xmlns:a16="http://schemas.microsoft.com/office/drawing/2014/main" id="{98794B20-0610-D633-DAD2-ED6F1E26D05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3365456"/>
            <a:ext cx="3757161" cy="3492544"/>
          </a:xfrm>
          <a:prstGeom prst="rect">
            <a:avLst/>
          </a:prstGeom>
          <a:solidFill>
            <a:srgbClr val="005088"/>
          </a:solidFill>
          <a:ln>
            <a:solidFill>
              <a:schemeClr val="tx1"/>
            </a:solidFill>
          </a:ln>
        </p:spPr>
      </p:pic>
      <p:sp>
        <p:nvSpPr>
          <p:cNvPr id="15" name="TextBox 14">
            <a:extLst>
              <a:ext uri="{FF2B5EF4-FFF2-40B4-BE49-F238E27FC236}">
                <a16:creationId xmlns:a16="http://schemas.microsoft.com/office/drawing/2014/main" id="{BE122878-F196-1E23-7C7A-04AA42C023B7}"/>
              </a:ext>
            </a:extLst>
          </p:cNvPr>
          <p:cNvSpPr txBox="1"/>
          <p:nvPr/>
        </p:nvSpPr>
        <p:spPr>
          <a:xfrm>
            <a:off x="11808018" y="6488668"/>
            <a:ext cx="418704" cy="369332"/>
          </a:xfrm>
          <a:prstGeom prst="rect">
            <a:avLst/>
          </a:prstGeom>
          <a:noFill/>
        </p:spPr>
        <p:txBody>
          <a:bodyPr wrap="none" rtlCol="0">
            <a:spAutoFit/>
          </a:bodyPr>
          <a:lstStyle/>
          <a:p>
            <a:r>
              <a:rPr lang="en-US" dirty="0"/>
              <a:t>14</a:t>
            </a:r>
          </a:p>
        </p:txBody>
      </p:sp>
    </p:spTree>
    <p:extLst>
      <p:ext uri="{BB962C8B-B14F-4D97-AF65-F5344CB8AC3E}">
        <p14:creationId xmlns:p14="http://schemas.microsoft.com/office/powerpoint/2010/main" val="6323994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E38C243-F3CE-D2C5-ED10-017856477E1F}"/>
              </a:ext>
            </a:extLst>
          </p:cNvPr>
          <p:cNvSpPr/>
          <p:nvPr/>
        </p:nvSpPr>
        <p:spPr>
          <a:xfrm>
            <a:off x="5852160" y="1687244"/>
            <a:ext cx="5833427" cy="3657600"/>
          </a:xfrm>
          <a:prstGeom prst="rect">
            <a:avLst/>
          </a:pr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25">
            <a:extLst>
              <a:ext uri="{FF2B5EF4-FFF2-40B4-BE49-F238E27FC236}">
                <a16:creationId xmlns:a16="http://schemas.microsoft.com/office/drawing/2014/main" id="{1269694A-D068-24FD-D8F7-3392A4FA2764}"/>
              </a:ext>
            </a:extLst>
          </p:cNvPr>
          <p:cNvSpPr>
            <a:spLocks noGrp="1"/>
          </p:cNvSpPr>
          <p:nvPr>
            <p:ph type="body" sz="quarter" idx="10"/>
          </p:nvPr>
        </p:nvSpPr>
        <p:spPr/>
        <p:txBody>
          <a:bodyPr/>
          <a:lstStyle/>
          <a:p>
            <a:r>
              <a:rPr lang="en-US" dirty="0"/>
              <a:t>XLZD</a:t>
            </a:r>
          </a:p>
        </p:txBody>
      </p:sp>
      <p:sp>
        <p:nvSpPr>
          <p:cNvPr id="27" name="Text Placeholder 26">
            <a:extLst>
              <a:ext uri="{FF2B5EF4-FFF2-40B4-BE49-F238E27FC236}">
                <a16:creationId xmlns:a16="http://schemas.microsoft.com/office/drawing/2014/main" id="{6F567279-D88D-0373-578E-B6CB4D6127CF}"/>
              </a:ext>
            </a:extLst>
          </p:cNvPr>
          <p:cNvSpPr>
            <a:spLocks noGrp="1"/>
          </p:cNvSpPr>
          <p:nvPr>
            <p:ph type="body" sz="quarter" idx="13"/>
          </p:nvPr>
        </p:nvSpPr>
        <p:spPr/>
        <p:txBody>
          <a:bodyPr/>
          <a:lstStyle/>
          <a:p>
            <a:pPr marL="457200" indent="-457200">
              <a:buFont typeface="Arial" panose="020B0604020202020204" pitchFamily="34" charset="0"/>
              <a:buChar char="•"/>
            </a:pPr>
            <a:r>
              <a:rPr lang="en-US" dirty="0"/>
              <a:t>Reworked/updated original XLZD building video</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dirty="0"/>
              <a:t>Reworked/updated XLZD underground map</a:t>
            </a:r>
          </a:p>
        </p:txBody>
      </p:sp>
      <p:pic>
        <p:nvPicPr>
          <p:cNvPr id="4" name="Picture 3">
            <a:extLst>
              <a:ext uri="{FF2B5EF4-FFF2-40B4-BE49-F238E27FC236}">
                <a16:creationId xmlns:a16="http://schemas.microsoft.com/office/drawing/2014/main" id="{6B9E6B47-E0F4-89D4-ED7B-A702FEF81F7B}"/>
              </a:ext>
            </a:extLst>
          </p:cNvPr>
          <p:cNvPicPr>
            <a:picLocks noChangeAspect="1"/>
          </p:cNvPicPr>
          <p:nvPr/>
        </p:nvPicPr>
        <p:blipFill>
          <a:blip r:embed="rId3"/>
          <a:stretch>
            <a:fillRect/>
          </a:stretch>
        </p:blipFill>
        <p:spPr>
          <a:xfrm>
            <a:off x="6072801" y="1881642"/>
            <a:ext cx="5392143" cy="3241387"/>
          </a:xfrm>
          <a:prstGeom prst="rect">
            <a:avLst/>
          </a:prstGeom>
          <a:pattFill prst="pct5">
            <a:fgClr>
              <a:schemeClr val="accent1"/>
            </a:fgClr>
            <a:bgClr>
              <a:schemeClr val="bg1"/>
            </a:bgClr>
          </a:pattFill>
          <a:ln>
            <a:solidFill>
              <a:schemeClr val="accent1"/>
            </a:solidFill>
          </a:ln>
        </p:spPr>
      </p:pic>
      <p:sp>
        <p:nvSpPr>
          <p:cNvPr id="8" name="TextBox 7">
            <a:extLst>
              <a:ext uri="{FF2B5EF4-FFF2-40B4-BE49-F238E27FC236}">
                <a16:creationId xmlns:a16="http://schemas.microsoft.com/office/drawing/2014/main" id="{CB588D0C-975B-34EC-437E-F1BB48EF95C9}"/>
              </a:ext>
            </a:extLst>
          </p:cNvPr>
          <p:cNvSpPr txBox="1"/>
          <p:nvPr/>
        </p:nvSpPr>
        <p:spPr>
          <a:xfrm>
            <a:off x="11835450" y="6488668"/>
            <a:ext cx="418704" cy="369332"/>
          </a:xfrm>
          <a:prstGeom prst="rect">
            <a:avLst/>
          </a:prstGeom>
          <a:noFill/>
        </p:spPr>
        <p:txBody>
          <a:bodyPr wrap="none" rtlCol="0">
            <a:spAutoFit/>
          </a:bodyPr>
          <a:lstStyle/>
          <a:p>
            <a:r>
              <a:rPr lang="en-US" dirty="0"/>
              <a:t>15</a:t>
            </a:r>
          </a:p>
        </p:txBody>
      </p:sp>
    </p:spTree>
    <p:extLst>
      <p:ext uri="{BB962C8B-B14F-4D97-AF65-F5344CB8AC3E}">
        <p14:creationId xmlns:p14="http://schemas.microsoft.com/office/powerpoint/2010/main" val="508302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980EFE-66F8-6CE3-A62D-397F9E30CCDF}"/>
              </a:ext>
            </a:extLst>
          </p:cNvPr>
          <p:cNvSpPr>
            <a:spLocks noGrp="1"/>
          </p:cNvSpPr>
          <p:nvPr>
            <p:ph type="title"/>
          </p:nvPr>
        </p:nvSpPr>
        <p:spPr>
          <a:xfrm>
            <a:off x="7315541" y="909863"/>
            <a:ext cx="3606459" cy="1307592"/>
          </a:xfrm>
        </p:spPr>
        <p:txBody>
          <a:bodyPr>
            <a:normAutofit/>
          </a:bodyPr>
          <a:lstStyle/>
          <a:p>
            <a:r>
              <a:rPr lang="en-US" dirty="0">
                <a:solidFill>
                  <a:schemeClr val="accent1"/>
                </a:solidFill>
                <a:latin typeface="+mn-lt"/>
              </a:rPr>
              <a:t>Observation</a:t>
            </a:r>
          </a:p>
        </p:txBody>
      </p:sp>
      <p:sp>
        <p:nvSpPr>
          <p:cNvPr id="3" name="Content Placeholder 2">
            <a:extLst>
              <a:ext uri="{FF2B5EF4-FFF2-40B4-BE49-F238E27FC236}">
                <a16:creationId xmlns:a16="http://schemas.microsoft.com/office/drawing/2014/main" id="{059F8E4A-2209-FAA2-EC58-C14129DD4609}"/>
              </a:ext>
            </a:extLst>
          </p:cNvPr>
          <p:cNvSpPr>
            <a:spLocks noGrp="1"/>
          </p:cNvSpPr>
          <p:nvPr>
            <p:ph idx="1"/>
          </p:nvPr>
        </p:nvSpPr>
        <p:spPr>
          <a:xfrm>
            <a:off x="6536477" y="1807968"/>
            <a:ext cx="5164585" cy="3739896"/>
          </a:xfrm>
        </p:spPr>
        <p:txBody>
          <a:bodyPr/>
          <a:lstStyle/>
          <a:p>
            <a:pPr lvl="0"/>
            <a:r>
              <a:rPr lang="en-US" sz="2400" b="1" dirty="0"/>
              <a:t>High Activity Levels:</a:t>
            </a:r>
            <a:r>
              <a:rPr lang="en-US" sz="2400" dirty="0"/>
              <a:t> Immediately noticed the constant, high volume of activity happening at all times.</a:t>
            </a:r>
          </a:p>
          <a:p>
            <a:pPr lvl="0"/>
            <a:endParaRPr lang="en-US" sz="2400" dirty="0"/>
          </a:p>
          <a:p>
            <a:pPr lvl="0"/>
            <a:r>
              <a:rPr lang="en-US" sz="2400" b="1" dirty="0"/>
              <a:t>Busy Department:</a:t>
            </a:r>
            <a:r>
              <a:rPr lang="en-US" sz="2400" dirty="0"/>
              <a:t> Realized how incredibly busy the PMO department is daily.</a:t>
            </a:r>
          </a:p>
          <a:p>
            <a:pPr lvl="0"/>
            <a:endParaRPr lang="en-US" sz="2400" b="1" dirty="0"/>
          </a:p>
          <a:p>
            <a:pPr lvl="0"/>
            <a:r>
              <a:rPr lang="en-US" sz="2400" b="1" dirty="0"/>
              <a:t>Project Management:</a:t>
            </a:r>
            <a:r>
              <a:rPr lang="en-US" sz="2400" dirty="0"/>
              <a:t> Observed the team constantly juggling multiple projects from start to finish.</a:t>
            </a:r>
          </a:p>
          <a:p>
            <a:pPr marL="0" indent="0">
              <a:buNone/>
            </a:pPr>
            <a:endParaRPr lang="en-US" dirty="0"/>
          </a:p>
        </p:txBody>
      </p:sp>
      <p:pic>
        <p:nvPicPr>
          <p:cNvPr id="5" name="Picture 4">
            <a:extLst>
              <a:ext uri="{FF2B5EF4-FFF2-40B4-BE49-F238E27FC236}">
                <a16:creationId xmlns:a16="http://schemas.microsoft.com/office/drawing/2014/main" id="{C8ABC632-0921-F153-A64B-88744C613204}"/>
              </a:ext>
            </a:extLst>
          </p:cNvPr>
          <p:cNvPicPr>
            <a:picLocks noChangeAspect="1"/>
          </p:cNvPicPr>
          <p:nvPr/>
        </p:nvPicPr>
        <p:blipFill>
          <a:blip r:embed="rId3"/>
          <a:srcRect l="12270" r="6273"/>
          <a:stretch>
            <a:fillRect/>
          </a:stretch>
        </p:blipFill>
        <p:spPr>
          <a:xfrm>
            <a:off x="0" y="0"/>
            <a:ext cx="6070791" cy="6858000"/>
          </a:xfrm>
          <a:prstGeom prst="rect">
            <a:avLst/>
          </a:prstGeom>
        </p:spPr>
      </p:pic>
      <p:pic>
        <p:nvPicPr>
          <p:cNvPr id="6" name="Content Placeholder 3">
            <a:extLst>
              <a:ext uri="{FF2B5EF4-FFF2-40B4-BE49-F238E27FC236}">
                <a16:creationId xmlns:a16="http://schemas.microsoft.com/office/drawing/2014/main" id="{2689A3D2-8AC1-5DD4-E9F5-DB0A23B6411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1149294" y="137503"/>
            <a:ext cx="880324" cy="586231"/>
          </a:xfrm>
          <a:prstGeom prst="rect">
            <a:avLst/>
          </a:prstGeom>
        </p:spPr>
      </p:pic>
      <p:sp>
        <p:nvSpPr>
          <p:cNvPr id="7" name="Rectangle 6">
            <a:extLst>
              <a:ext uri="{FF2B5EF4-FFF2-40B4-BE49-F238E27FC236}">
                <a16:creationId xmlns:a16="http://schemas.microsoft.com/office/drawing/2014/main" id="{B11D2200-CEBA-03BC-8C0E-B1FFFC72C5E0}"/>
              </a:ext>
            </a:extLst>
          </p:cNvPr>
          <p:cNvSpPr/>
          <p:nvPr/>
        </p:nvSpPr>
        <p:spPr>
          <a:xfrm>
            <a:off x="6019800" y="0"/>
            <a:ext cx="101411" cy="6858000"/>
          </a:xfrm>
          <a:prstGeom prst="rect">
            <a:avLst/>
          </a:prstGeom>
          <a:solidFill>
            <a:schemeClr val="accent1"/>
          </a:solidFill>
          <a:ln w="12700" cap="flat" cmpd="sng" algn="ctr">
            <a:solidFill>
              <a:srgbClr val="005088"/>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A9745A1-FE3D-91FD-1636-D9B86579CE0F}"/>
              </a:ext>
            </a:extLst>
          </p:cNvPr>
          <p:cNvSpPr txBox="1"/>
          <p:nvPr/>
        </p:nvSpPr>
        <p:spPr>
          <a:xfrm>
            <a:off x="11817162" y="6488668"/>
            <a:ext cx="418704" cy="369332"/>
          </a:xfrm>
          <a:prstGeom prst="rect">
            <a:avLst/>
          </a:prstGeom>
          <a:noFill/>
        </p:spPr>
        <p:txBody>
          <a:bodyPr wrap="none" rtlCol="0">
            <a:spAutoFit/>
          </a:bodyPr>
          <a:lstStyle/>
          <a:p>
            <a:r>
              <a:rPr lang="en-US" dirty="0"/>
              <a:t>16</a:t>
            </a:r>
          </a:p>
        </p:txBody>
      </p:sp>
    </p:spTree>
    <p:extLst>
      <p:ext uri="{BB962C8B-B14F-4D97-AF65-F5344CB8AC3E}">
        <p14:creationId xmlns:p14="http://schemas.microsoft.com/office/powerpoint/2010/main" val="25185350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A12A46A-3D87-E829-5FAD-3B8420B87338}"/>
              </a:ext>
            </a:extLst>
          </p:cNvPr>
          <p:cNvSpPr txBox="1"/>
          <p:nvPr/>
        </p:nvSpPr>
        <p:spPr>
          <a:xfrm>
            <a:off x="429768" y="548640"/>
            <a:ext cx="6837256" cy="769441"/>
          </a:xfrm>
          <a:prstGeom prst="rect">
            <a:avLst/>
          </a:prstGeom>
          <a:noFill/>
        </p:spPr>
        <p:txBody>
          <a:bodyPr wrap="none" rtlCol="0">
            <a:spAutoFit/>
          </a:bodyPr>
          <a:lstStyle/>
          <a:p>
            <a:r>
              <a:rPr lang="en-US" sz="4400" dirty="0">
                <a:solidFill>
                  <a:schemeClr val="accent1"/>
                </a:solidFill>
              </a:rPr>
              <a:t>Key takeaway and Next Steps</a:t>
            </a:r>
          </a:p>
        </p:txBody>
      </p:sp>
      <p:sp>
        <p:nvSpPr>
          <p:cNvPr id="9" name="TextBox 8">
            <a:extLst>
              <a:ext uri="{FF2B5EF4-FFF2-40B4-BE49-F238E27FC236}">
                <a16:creationId xmlns:a16="http://schemas.microsoft.com/office/drawing/2014/main" id="{37AB974E-4F22-C139-406A-57724EB7D3B5}"/>
              </a:ext>
            </a:extLst>
          </p:cNvPr>
          <p:cNvSpPr txBox="1"/>
          <p:nvPr/>
        </p:nvSpPr>
        <p:spPr>
          <a:xfrm>
            <a:off x="429768" y="2130552"/>
            <a:ext cx="11430000" cy="2585323"/>
          </a:xfrm>
          <a:prstGeom prst="rect">
            <a:avLst/>
          </a:prstGeom>
          <a:noFill/>
        </p:spPr>
        <p:txBody>
          <a:bodyPr wrap="square" rtlCol="0">
            <a:spAutoFit/>
          </a:bodyPr>
          <a:lstStyle/>
          <a:p>
            <a:pPr marL="285750" indent="-285750">
              <a:buFont typeface="Arial" panose="020B0604020202020204" pitchFamily="34" charset="0"/>
              <a:buChar char="•"/>
            </a:pPr>
            <a:r>
              <a:rPr lang="en-US" sz="2400" b="1" dirty="0"/>
              <a:t>Bridged the gap </a:t>
            </a:r>
            <a:r>
              <a:rPr lang="en-US" sz="2400" dirty="0"/>
              <a:t>between academic theory and real-world application</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b="1" dirty="0"/>
              <a:t>Gained practical insight </a:t>
            </a:r>
            <a:r>
              <a:rPr lang="en-US" sz="2400" dirty="0"/>
              <a:t>into the operation of complex systems and large-scale projects</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b="1" dirty="0"/>
              <a:t>Recognized the PMO as a critical driver</a:t>
            </a:r>
            <a:r>
              <a:rPr lang="en-US" sz="2400" dirty="0"/>
              <a:t> of project success and smooth execution far beyond a simple administrative or paperwork-focused role</a:t>
            </a:r>
          </a:p>
          <a:p>
            <a:endParaRPr lang="en-US" dirty="0"/>
          </a:p>
        </p:txBody>
      </p:sp>
      <p:sp>
        <p:nvSpPr>
          <p:cNvPr id="13" name="TextBox 12">
            <a:extLst>
              <a:ext uri="{FF2B5EF4-FFF2-40B4-BE49-F238E27FC236}">
                <a16:creationId xmlns:a16="http://schemas.microsoft.com/office/drawing/2014/main" id="{151038B2-EBED-8236-4032-A6F2E1B95EED}"/>
              </a:ext>
            </a:extLst>
          </p:cNvPr>
          <p:cNvSpPr txBox="1"/>
          <p:nvPr/>
        </p:nvSpPr>
        <p:spPr>
          <a:xfrm>
            <a:off x="11789730" y="6488668"/>
            <a:ext cx="418704" cy="369332"/>
          </a:xfrm>
          <a:prstGeom prst="rect">
            <a:avLst/>
          </a:prstGeom>
          <a:noFill/>
        </p:spPr>
        <p:txBody>
          <a:bodyPr wrap="none" rtlCol="0">
            <a:spAutoFit/>
          </a:bodyPr>
          <a:lstStyle/>
          <a:p>
            <a:r>
              <a:rPr lang="en-US" dirty="0"/>
              <a:t>17</a:t>
            </a:r>
          </a:p>
        </p:txBody>
      </p:sp>
    </p:spTree>
    <p:extLst>
      <p:ext uri="{BB962C8B-B14F-4D97-AF65-F5344CB8AC3E}">
        <p14:creationId xmlns:p14="http://schemas.microsoft.com/office/powerpoint/2010/main" val="41493262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93552-0D7F-8516-26DA-AC2E01FADB4A}"/>
              </a:ext>
            </a:extLst>
          </p:cNvPr>
          <p:cNvSpPr>
            <a:spLocks noGrp="1"/>
          </p:cNvSpPr>
          <p:nvPr>
            <p:ph type="title"/>
          </p:nvPr>
        </p:nvSpPr>
        <p:spPr>
          <a:xfrm>
            <a:off x="4507958" y="1014391"/>
            <a:ext cx="3176079" cy="1545336"/>
          </a:xfrm>
        </p:spPr>
        <p:txBody>
          <a:bodyPr/>
          <a:lstStyle/>
          <a:p>
            <a:r>
              <a:rPr lang="en-US" dirty="0">
                <a:solidFill>
                  <a:schemeClr val="accent1"/>
                </a:solidFill>
                <a:latin typeface="+mn-lt"/>
              </a:rPr>
              <a:t>Thank YOU!</a:t>
            </a:r>
          </a:p>
        </p:txBody>
      </p:sp>
      <p:pic>
        <p:nvPicPr>
          <p:cNvPr id="4" name="Content Placeholder 3">
            <a:extLst>
              <a:ext uri="{FF2B5EF4-FFF2-40B4-BE49-F238E27FC236}">
                <a16:creationId xmlns:a16="http://schemas.microsoft.com/office/drawing/2014/main" id="{EC1E4600-04AC-1CC6-FEA7-8F5C2A45B6DA}"/>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a:prstGeom prst="rect">
            <a:avLst/>
          </a:prstGeom>
        </p:spPr>
      </p:pic>
      <p:sp>
        <p:nvSpPr>
          <p:cNvPr id="5" name="Rectangle: Rounded Corners 4">
            <a:extLst>
              <a:ext uri="{FF2B5EF4-FFF2-40B4-BE49-F238E27FC236}">
                <a16:creationId xmlns:a16="http://schemas.microsoft.com/office/drawing/2014/main" id="{D42C7464-04C7-E04F-7BBB-C785ED78FD04}"/>
              </a:ext>
            </a:extLst>
          </p:cNvPr>
          <p:cNvSpPr/>
          <p:nvPr/>
        </p:nvSpPr>
        <p:spPr>
          <a:xfrm>
            <a:off x="1267289" y="2002876"/>
            <a:ext cx="9657419" cy="4590796"/>
          </a:xfrm>
          <a:prstGeom prst="roundRect">
            <a:avLst/>
          </a:prstGeom>
          <a:solidFill>
            <a:schemeClr val="accent1"/>
          </a:solidFill>
          <a:ln w="12700"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chemeClr val="bg1"/>
                </a:solidFill>
              </a:rPr>
              <a:t>Thank you for these valuable four months! I am incredibly grateful for the opportunity to:</a:t>
            </a:r>
          </a:p>
          <a:p>
            <a:endParaRPr lang="en-US" sz="2800" dirty="0">
              <a:solidFill>
                <a:schemeClr val="bg1"/>
              </a:solidFill>
            </a:endParaRPr>
          </a:p>
          <a:p>
            <a:pPr marL="285750" indent="-285750">
              <a:buFont typeface="Arial" panose="020B0604020202020204" pitchFamily="34" charset="0"/>
              <a:buChar char="•"/>
            </a:pPr>
            <a:r>
              <a:rPr lang="en-US" sz="2000" b="1" dirty="0">
                <a:solidFill>
                  <a:schemeClr val="bg1"/>
                </a:solidFill>
              </a:rPr>
              <a:t>Learn from the best: </a:t>
            </a:r>
            <a:r>
              <a:rPr lang="en-US" sz="2000" dirty="0">
                <a:solidFill>
                  <a:schemeClr val="bg1"/>
                </a:solidFill>
              </a:rPr>
              <a:t>Thank you for your patience, guidance and sharing your expertise</a:t>
            </a:r>
          </a:p>
          <a:p>
            <a:endParaRPr lang="en-US" sz="2000" dirty="0">
              <a:solidFill>
                <a:schemeClr val="bg1"/>
              </a:solidFill>
            </a:endParaRPr>
          </a:p>
          <a:p>
            <a:pPr marL="285750" indent="-285750">
              <a:buFont typeface="Arial" panose="020B0604020202020204" pitchFamily="34" charset="0"/>
              <a:buChar char="•"/>
            </a:pPr>
            <a:r>
              <a:rPr lang="en-US" sz="2000" b="1" dirty="0">
                <a:solidFill>
                  <a:schemeClr val="bg1"/>
                </a:solidFill>
              </a:rPr>
              <a:t>Contribute: </a:t>
            </a:r>
            <a:r>
              <a:rPr lang="en-US" sz="2000" dirty="0">
                <a:solidFill>
                  <a:schemeClr val="bg1"/>
                </a:solidFill>
              </a:rPr>
              <a:t>I appreciate being trusted with hands-on projects that permitted me to gain real experience</a:t>
            </a:r>
          </a:p>
          <a:p>
            <a:endParaRPr lang="en-US" sz="2800" dirty="0">
              <a:solidFill>
                <a:schemeClr val="bg1"/>
              </a:solidFill>
            </a:endParaRPr>
          </a:p>
          <a:p>
            <a:pPr marL="285750" indent="-285750">
              <a:buFont typeface="Arial" panose="020B0604020202020204" pitchFamily="34" charset="0"/>
              <a:buChar char="•"/>
            </a:pPr>
            <a:r>
              <a:rPr lang="en-US" sz="2000" b="1" dirty="0">
                <a:solidFill>
                  <a:schemeClr val="bg1"/>
                </a:solidFill>
              </a:rPr>
              <a:t>Professional Growth: </a:t>
            </a:r>
            <a:r>
              <a:rPr lang="en-US" sz="2000" dirty="0"/>
              <a:t>Your guidance has been invaluable in building the project management skills I will need for the future</a:t>
            </a:r>
            <a:r>
              <a:rPr lang="en-US" sz="2000" dirty="0">
                <a:solidFill>
                  <a:schemeClr val="bg1"/>
                </a:solidFill>
              </a:rPr>
              <a:t>. </a:t>
            </a:r>
          </a:p>
        </p:txBody>
      </p:sp>
      <p:sp>
        <p:nvSpPr>
          <p:cNvPr id="6" name="Rectangle 5">
            <a:extLst>
              <a:ext uri="{FF2B5EF4-FFF2-40B4-BE49-F238E27FC236}">
                <a16:creationId xmlns:a16="http://schemas.microsoft.com/office/drawing/2014/main" id="{C68FD96C-DE1A-5EE6-D53B-93A75A90F2BB}"/>
              </a:ext>
            </a:extLst>
          </p:cNvPr>
          <p:cNvSpPr/>
          <p:nvPr/>
        </p:nvSpPr>
        <p:spPr>
          <a:xfrm>
            <a:off x="4235472" y="1704509"/>
            <a:ext cx="3379267" cy="82550"/>
          </a:xfrm>
          <a:prstGeom prst="rect">
            <a:avLst/>
          </a:prstGeom>
          <a:solidFill>
            <a:schemeClr val="accent1"/>
          </a:solidFill>
          <a:ln w="12700"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7" name="TextBox 6">
            <a:extLst>
              <a:ext uri="{FF2B5EF4-FFF2-40B4-BE49-F238E27FC236}">
                <a16:creationId xmlns:a16="http://schemas.microsoft.com/office/drawing/2014/main" id="{B87D60AD-E430-0685-89DB-3BD27C14F663}"/>
              </a:ext>
            </a:extLst>
          </p:cNvPr>
          <p:cNvSpPr txBox="1"/>
          <p:nvPr/>
        </p:nvSpPr>
        <p:spPr>
          <a:xfrm>
            <a:off x="11789730" y="6488668"/>
            <a:ext cx="418704" cy="369332"/>
          </a:xfrm>
          <a:prstGeom prst="rect">
            <a:avLst/>
          </a:prstGeom>
          <a:noFill/>
        </p:spPr>
        <p:txBody>
          <a:bodyPr wrap="none" rtlCol="0">
            <a:spAutoFit/>
          </a:bodyPr>
          <a:lstStyle/>
          <a:p>
            <a:r>
              <a:rPr lang="en-US" dirty="0"/>
              <a:t>18</a:t>
            </a:r>
          </a:p>
        </p:txBody>
      </p:sp>
    </p:spTree>
    <p:extLst>
      <p:ext uri="{BB962C8B-B14F-4D97-AF65-F5344CB8AC3E}">
        <p14:creationId xmlns:p14="http://schemas.microsoft.com/office/powerpoint/2010/main" val="7566529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325BE16-6D4F-DEE1-3ECD-7D58AB7183EF}"/>
              </a:ext>
            </a:extLst>
          </p:cNvPr>
          <p:cNvSpPr>
            <a:spLocks noGrp="1"/>
          </p:cNvSpPr>
          <p:nvPr>
            <p:ph type="body" sz="quarter" idx="10"/>
          </p:nvPr>
        </p:nvSpPr>
        <p:spPr>
          <a:xfrm>
            <a:off x="492759" y="0"/>
            <a:ext cx="2413001" cy="1316076"/>
          </a:xfrm>
        </p:spPr>
        <p:txBody>
          <a:bodyPr/>
          <a:lstStyle/>
          <a:p>
            <a:r>
              <a:rPr lang="en-US" dirty="0"/>
              <a:t>Outline</a:t>
            </a:r>
          </a:p>
        </p:txBody>
      </p:sp>
      <p:sp>
        <p:nvSpPr>
          <p:cNvPr id="5" name="Text Placeholder 4">
            <a:extLst>
              <a:ext uri="{FF2B5EF4-FFF2-40B4-BE49-F238E27FC236}">
                <a16:creationId xmlns:a16="http://schemas.microsoft.com/office/drawing/2014/main" id="{142D78AB-286A-EFF4-5EA7-80E0C74DBB93}"/>
              </a:ext>
            </a:extLst>
          </p:cNvPr>
          <p:cNvSpPr>
            <a:spLocks noGrp="1"/>
          </p:cNvSpPr>
          <p:nvPr>
            <p:ph type="body" sz="quarter" idx="13"/>
          </p:nvPr>
        </p:nvSpPr>
        <p:spPr>
          <a:xfrm>
            <a:off x="3666364" y="101600"/>
            <a:ext cx="4859271" cy="6756400"/>
          </a:xfrm>
        </p:spPr>
        <p:txBody>
          <a:bodyPr>
            <a:normAutofit lnSpcReduction="10000"/>
          </a:bodyPr>
          <a:lstStyle/>
          <a:p>
            <a:pPr marL="285750" indent="-285750">
              <a:buFont typeface="Arial" panose="020B0604020202020204" pitchFamily="34" charset="0"/>
              <a:buChar char="•"/>
            </a:pPr>
            <a:r>
              <a:rPr lang="en-US" sz="2800" dirty="0"/>
              <a:t>Initial expectation</a:t>
            </a:r>
          </a:p>
          <a:p>
            <a:pPr marL="457200" indent="-457200">
              <a:buFont typeface="Arial" panose="020B0604020202020204" pitchFamily="34" charset="0"/>
              <a:buChar char="•"/>
            </a:pPr>
            <a:r>
              <a:rPr lang="en-US" sz="2800" dirty="0"/>
              <a:t>The Beginning</a:t>
            </a:r>
          </a:p>
          <a:p>
            <a:pPr marL="457200" indent="-457200">
              <a:buFont typeface="Arial" panose="020B0604020202020204" pitchFamily="34" charset="0"/>
              <a:buChar char="•"/>
            </a:pPr>
            <a:r>
              <a:rPr lang="en-US" sz="2800" dirty="0"/>
              <a:t>Projects Worked</a:t>
            </a:r>
          </a:p>
          <a:p>
            <a:pPr marL="457200" indent="-457200">
              <a:buFont typeface="Arial" panose="020B0604020202020204" pitchFamily="34" charset="0"/>
              <a:buChar char="•"/>
            </a:pPr>
            <a:r>
              <a:rPr lang="en-US" sz="2800" dirty="0"/>
              <a:t>Underground</a:t>
            </a:r>
          </a:p>
          <a:p>
            <a:pPr marL="1143000" lvl="1" indent="-457200"/>
            <a:r>
              <a:rPr lang="en-US" sz="1800" dirty="0">
                <a:solidFill>
                  <a:schemeClr val="bg1"/>
                </a:solidFill>
              </a:rPr>
              <a:t>Super CDMS</a:t>
            </a:r>
          </a:p>
          <a:p>
            <a:pPr marL="1143000" lvl="1" indent="-457200"/>
            <a:r>
              <a:rPr lang="en-US" sz="1800" dirty="0">
                <a:solidFill>
                  <a:schemeClr val="bg1"/>
                </a:solidFill>
              </a:rPr>
              <a:t>SNO+</a:t>
            </a:r>
          </a:p>
          <a:p>
            <a:pPr marL="1143000" lvl="1" indent="-457200"/>
            <a:r>
              <a:rPr lang="en-US" sz="1800" dirty="0">
                <a:solidFill>
                  <a:schemeClr val="bg1"/>
                </a:solidFill>
              </a:rPr>
              <a:t>Pico-500</a:t>
            </a:r>
          </a:p>
          <a:p>
            <a:pPr marL="457200" indent="-457200">
              <a:buFont typeface="Arial" panose="020B0604020202020204" pitchFamily="34" charset="0"/>
              <a:buChar char="•"/>
            </a:pPr>
            <a:r>
              <a:rPr lang="en-US" sz="2800" dirty="0"/>
              <a:t>Surface</a:t>
            </a:r>
          </a:p>
          <a:p>
            <a:pPr marL="1143000" lvl="1" indent="-457200"/>
            <a:r>
              <a:rPr lang="en-US" sz="1800" dirty="0">
                <a:solidFill>
                  <a:schemeClr val="bg1"/>
                </a:solidFill>
              </a:rPr>
              <a:t>Procurement</a:t>
            </a:r>
          </a:p>
          <a:p>
            <a:pPr marL="1143000" lvl="1" indent="-457200"/>
            <a:r>
              <a:rPr lang="en-US" sz="1800" dirty="0">
                <a:solidFill>
                  <a:schemeClr val="bg1"/>
                </a:solidFill>
              </a:rPr>
              <a:t>IT Support</a:t>
            </a:r>
          </a:p>
          <a:p>
            <a:pPr marL="1143000" lvl="1" indent="-457200"/>
            <a:r>
              <a:rPr lang="en-US" sz="1800" dirty="0">
                <a:solidFill>
                  <a:schemeClr val="bg1"/>
                </a:solidFill>
              </a:rPr>
              <a:t>Document Management</a:t>
            </a:r>
          </a:p>
          <a:p>
            <a:pPr marL="1143000" lvl="1" indent="-457200"/>
            <a:r>
              <a:rPr lang="en-US" sz="1800" dirty="0">
                <a:solidFill>
                  <a:schemeClr val="bg1"/>
                </a:solidFill>
              </a:rPr>
              <a:t>Transformer</a:t>
            </a:r>
          </a:p>
          <a:p>
            <a:pPr marL="1143000" lvl="1" indent="-457200"/>
            <a:r>
              <a:rPr lang="en-US" sz="1800" dirty="0">
                <a:solidFill>
                  <a:schemeClr val="bg1"/>
                </a:solidFill>
              </a:rPr>
              <a:t>Foundation Chemical Shed</a:t>
            </a:r>
          </a:p>
          <a:p>
            <a:pPr marL="1143000" lvl="1" indent="-457200"/>
            <a:r>
              <a:rPr lang="en-US" sz="1800" dirty="0">
                <a:solidFill>
                  <a:schemeClr val="bg1"/>
                </a:solidFill>
              </a:rPr>
              <a:t>XLZD</a:t>
            </a:r>
          </a:p>
          <a:p>
            <a:pPr marL="457200" indent="-457200">
              <a:buFont typeface="Arial" panose="020B0604020202020204" pitchFamily="34" charset="0"/>
              <a:buChar char="•"/>
            </a:pPr>
            <a:r>
              <a:rPr lang="en-US" sz="2800" dirty="0"/>
              <a:t>Observation</a:t>
            </a:r>
          </a:p>
          <a:p>
            <a:pPr marL="457200" indent="-457200">
              <a:buFont typeface="Arial" panose="020B0604020202020204" pitchFamily="34" charset="0"/>
              <a:buChar char="•"/>
            </a:pPr>
            <a:r>
              <a:rPr lang="en-US" sz="2800" dirty="0"/>
              <a:t>Key takeaways and Next steps</a:t>
            </a:r>
          </a:p>
          <a:p>
            <a:pPr marL="457200" indent="-457200">
              <a:buFont typeface="Arial" panose="020B0604020202020204" pitchFamily="34" charset="0"/>
              <a:buChar char="•"/>
            </a:pPr>
            <a:r>
              <a:rPr lang="en-US" sz="2800" dirty="0"/>
              <a:t>Thanks YOU</a:t>
            </a:r>
          </a:p>
        </p:txBody>
      </p:sp>
      <p:sp>
        <p:nvSpPr>
          <p:cNvPr id="6" name="TextBox 5">
            <a:extLst>
              <a:ext uri="{FF2B5EF4-FFF2-40B4-BE49-F238E27FC236}">
                <a16:creationId xmlns:a16="http://schemas.microsoft.com/office/drawing/2014/main" id="{401044B3-540A-0997-81F9-96FFD4188AA5}"/>
              </a:ext>
            </a:extLst>
          </p:cNvPr>
          <p:cNvSpPr txBox="1"/>
          <p:nvPr/>
        </p:nvSpPr>
        <p:spPr>
          <a:xfrm>
            <a:off x="11777472" y="6391656"/>
            <a:ext cx="301686" cy="369332"/>
          </a:xfrm>
          <a:prstGeom prst="rect">
            <a:avLst/>
          </a:prstGeom>
          <a:noFill/>
        </p:spPr>
        <p:txBody>
          <a:bodyPr wrap="none" rtlCol="0">
            <a:spAutoFit/>
          </a:bodyPr>
          <a:lstStyle/>
          <a:p>
            <a:r>
              <a:rPr lang="en-US" dirty="0"/>
              <a:t>1</a:t>
            </a:r>
          </a:p>
        </p:txBody>
      </p:sp>
    </p:spTree>
    <p:extLst>
      <p:ext uri="{BB962C8B-B14F-4D97-AF65-F5344CB8AC3E}">
        <p14:creationId xmlns:p14="http://schemas.microsoft.com/office/powerpoint/2010/main" val="1078525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76B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F3D4C-6D53-79CA-8FF5-2FC6E35D6D00}"/>
              </a:ext>
            </a:extLst>
          </p:cNvPr>
          <p:cNvSpPr>
            <a:spLocks noGrp="1"/>
          </p:cNvSpPr>
          <p:nvPr>
            <p:ph type="title"/>
          </p:nvPr>
        </p:nvSpPr>
        <p:spPr>
          <a:xfrm>
            <a:off x="7203006" y="1329046"/>
            <a:ext cx="3681954" cy="1307592"/>
          </a:xfrm>
        </p:spPr>
        <p:txBody>
          <a:bodyPr/>
          <a:lstStyle/>
          <a:p>
            <a:r>
              <a:rPr lang="en-US" dirty="0">
                <a:solidFill>
                  <a:schemeClr val="bg1"/>
                </a:solidFill>
                <a:latin typeface="+mn-lt"/>
              </a:rPr>
              <a:t>Questions?</a:t>
            </a:r>
          </a:p>
        </p:txBody>
      </p:sp>
      <p:sp>
        <p:nvSpPr>
          <p:cNvPr id="3" name="Content Placeholder 2">
            <a:extLst>
              <a:ext uri="{FF2B5EF4-FFF2-40B4-BE49-F238E27FC236}">
                <a16:creationId xmlns:a16="http://schemas.microsoft.com/office/drawing/2014/main" id="{CAADF22A-94E9-85FE-1AC5-69141CF139E7}"/>
              </a:ext>
            </a:extLst>
          </p:cNvPr>
          <p:cNvSpPr>
            <a:spLocks noGrp="1"/>
          </p:cNvSpPr>
          <p:nvPr>
            <p:ph idx="1"/>
          </p:nvPr>
        </p:nvSpPr>
        <p:spPr>
          <a:xfrm>
            <a:off x="6779048" y="2264047"/>
            <a:ext cx="4283382" cy="560397"/>
          </a:xfrm>
        </p:spPr>
        <p:txBody>
          <a:bodyPr/>
          <a:lstStyle/>
          <a:p>
            <a:pPr marL="0" indent="0">
              <a:buNone/>
            </a:pPr>
            <a:r>
              <a:rPr lang="en-US" dirty="0">
                <a:solidFill>
                  <a:schemeClr val="bg1"/>
                </a:solidFill>
              </a:rPr>
              <a:t>Thank you for Listening. </a:t>
            </a:r>
          </a:p>
        </p:txBody>
      </p:sp>
      <p:sp>
        <p:nvSpPr>
          <p:cNvPr id="4" name="Rectangle 3">
            <a:extLst>
              <a:ext uri="{FF2B5EF4-FFF2-40B4-BE49-F238E27FC236}">
                <a16:creationId xmlns:a16="http://schemas.microsoft.com/office/drawing/2014/main" id="{868C7D49-562D-20BD-4814-334D5EF49406}"/>
              </a:ext>
            </a:extLst>
          </p:cNvPr>
          <p:cNvSpPr/>
          <p:nvPr/>
        </p:nvSpPr>
        <p:spPr>
          <a:xfrm>
            <a:off x="7108480" y="2092271"/>
            <a:ext cx="2856891" cy="51244"/>
          </a:xfrm>
          <a:prstGeom prst="rect">
            <a:avLst/>
          </a:prstGeom>
          <a:solidFill>
            <a:schemeClr val="bg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6" name="Content Placeholder 3">
            <a:extLst>
              <a:ext uri="{FF2B5EF4-FFF2-40B4-BE49-F238E27FC236}">
                <a16:creationId xmlns:a16="http://schemas.microsoft.com/office/drawing/2014/main" id="{6E0FDA64-26CA-B845-CD67-C171A12D8C5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1149294" y="137503"/>
            <a:ext cx="880324" cy="586231"/>
          </a:xfrm>
          <a:prstGeom prst="rect">
            <a:avLst/>
          </a:prstGeom>
        </p:spPr>
      </p:pic>
      <p:pic>
        <p:nvPicPr>
          <p:cNvPr id="7" name="Picture 6">
            <a:extLst>
              <a:ext uri="{FF2B5EF4-FFF2-40B4-BE49-F238E27FC236}">
                <a16:creationId xmlns:a16="http://schemas.microsoft.com/office/drawing/2014/main" id="{51B62E57-48AF-F753-07B1-18EE84D4BB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857250" y="857249"/>
            <a:ext cx="6858000" cy="5143500"/>
          </a:xfrm>
          <a:prstGeom prst="rect">
            <a:avLst/>
          </a:prstGeom>
        </p:spPr>
      </p:pic>
      <p:sp>
        <p:nvSpPr>
          <p:cNvPr id="8" name="TextBox 7">
            <a:extLst>
              <a:ext uri="{FF2B5EF4-FFF2-40B4-BE49-F238E27FC236}">
                <a16:creationId xmlns:a16="http://schemas.microsoft.com/office/drawing/2014/main" id="{1557E289-4241-C59D-9587-ED78A61C38DE}"/>
              </a:ext>
            </a:extLst>
          </p:cNvPr>
          <p:cNvSpPr txBox="1"/>
          <p:nvPr/>
        </p:nvSpPr>
        <p:spPr>
          <a:xfrm>
            <a:off x="11789730" y="6488668"/>
            <a:ext cx="418704" cy="369332"/>
          </a:xfrm>
          <a:prstGeom prst="rect">
            <a:avLst/>
          </a:prstGeom>
          <a:noFill/>
        </p:spPr>
        <p:txBody>
          <a:bodyPr wrap="none" rtlCol="0">
            <a:spAutoFit/>
          </a:bodyPr>
          <a:lstStyle/>
          <a:p>
            <a:r>
              <a:rPr lang="en-US" dirty="0"/>
              <a:t>19</a:t>
            </a:r>
          </a:p>
        </p:txBody>
      </p:sp>
    </p:spTree>
    <p:extLst>
      <p:ext uri="{BB962C8B-B14F-4D97-AF65-F5344CB8AC3E}">
        <p14:creationId xmlns:p14="http://schemas.microsoft.com/office/powerpoint/2010/main" val="33290444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94FA929-7A36-F7B1-6FD0-20D7BDF50AF9}"/>
              </a:ext>
            </a:extLst>
          </p:cNvPr>
          <p:cNvSpPr>
            <a:spLocks noGrp="1" noRot="1" noMove="1" noResize="1" noEditPoints="1" noAdjustHandles="1" noChangeArrowheads="1" noChangeShapeType="1"/>
          </p:cNvSpPr>
          <p:nvPr/>
        </p:nvSpPr>
        <p:spPr>
          <a:xfrm>
            <a:off x="0" y="0"/>
            <a:ext cx="12456160" cy="7193280"/>
          </a:xfrm>
          <a:prstGeom prst="rect">
            <a:avLst/>
          </a:prstGeom>
          <a:gradFill>
            <a:gsLst>
              <a:gs pos="0">
                <a:schemeClr val="accent1">
                  <a:lumMod val="5000"/>
                  <a:lumOff val="95000"/>
                </a:schemeClr>
              </a:gs>
              <a:gs pos="100000">
                <a:srgbClr val="0070C0"/>
              </a:gs>
            </a:gsLst>
            <a:lin ang="5400000" scaled="1"/>
          </a:gradFill>
          <a:ln w="12700" cap="flat" cmpd="sng" algn="ctr">
            <a:solidFill>
              <a:schemeClr val="accent1">
                <a:shade val="50000"/>
              </a:scheme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C32D94C-5BE7-FF51-75A2-020BBE8195C5}"/>
              </a:ext>
            </a:extLst>
          </p:cNvPr>
          <p:cNvSpPr>
            <a:spLocks noGrp="1"/>
          </p:cNvSpPr>
          <p:nvPr>
            <p:ph type="title"/>
          </p:nvPr>
        </p:nvSpPr>
        <p:spPr/>
        <p:txBody>
          <a:bodyPr/>
          <a:lstStyle/>
          <a:p>
            <a:endParaRPr lang="en-US" dirty="0">
              <a:latin typeface="+mn-lt"/>
            </a:endParaRPr>
          </a:p>
        </p:txBody>
      </p:sp>
      <p:sp>
        <p:nvSpPr>
          <p:cNvPr id="3" name="Content Placeholder 2">
            <a:extLst>
              <a:ext uri="{FF2B5EF4-FFF2-40B4-BE49-F238E27FC236}">
                <a16:creationId xmlns:a16="http://schemas.microsoft.com/office/drawing/2014/main" id="{C822AE37-5824-E8F5-E31C-4D58EC045503}"/>
              </a:ext>
            </a:extLst>
          </p:cNvPr>
          <p:cNvSpPr>
            <a:spLocks noGrp="1"/>
          </p:cNvSpPr>
          <p:nvPr>
            <p:ph idx="1"/>
          </p:nvPr>
        </p:nvSpPr>
        <p:spPr>
          <a:xfrm>
            <a:off x="3644900" y="2221992"/>
            <a:ext cx="7747000" cy="3739896"/>
          </a:xfrm>
        </p:spPr>
        <p:txBody>
          <a:bodyPr/>
          <a:lstStyle/>
          <a:p>
            <a:r>
              <a:rPr lang="en-US" sz="1000" dirty="0">
                <a:hlinkClick r:id="rId3"/>
              </a:rPr>
              <a:t>https://www.istockphoto.com/photo/big-journeys-begin-with-small-steps-sign-with-sky-background-gm687814130-126550243</a:t>
            </a:r>
            <a:endParaRPr lang="en-US" sz="1000" dirty="0"/>
          </a:p>
          <a:p>
            <a:endParaRPr lang="en-US" sz="1000" dirty="0">
              <a:hlinkClick r:id="rId4"/>
            </a:endParaRPr>
          </a:p>
          <a:p>
            <a:r>
              <a:rPr lang="en-US" sz="1000" dirty="0">
                <a:hlinkClick r:id="rId4"/>
              </a:rPr>
              <a:t>https://www.illustrationsource.com/stock/image/14620/people-building-bridge-over-river/?&amp;results_per_page=1&amp;detail=TRUE&amp;page=7</a:t>
            </a:r>
            <a:endParaRPr lang="en-US" sz="1000" dirty="0"/>
          </a:p>
          <a:p>
            <a:endParaRPr lang="en-US" sz="1000" dirty="0">
              <a:hlinkClick r:id="rId5"/>
            </a:endParaRPr>
          </a:p>
          <a:p>
            <a:r>
              <a:rPr lang="en-US" sz="1000" dirty="0">
                <a:hlinkClick r:id="rId5"/>
              </a:rPr>
              <a:t>https://www.dreamstime.com/stock-illustration-cartoon-man-carrying-large-magnifying-glass-vector-image65676657</a:t>
            </a:r>
            <a:endParaRPr lang="en-US" sz="1000" dirty="0"/>
          </a:p>
          <a:p>
            <a:pPr marL="0" indent="0">
              <a:buNone/>
            </a:pPr>
            <a:endParaRPr lang="en-US" sz="1000" dirty="0"/>
          </a:p>
        </p:txBody>
      </p:sp>
      <p:pic>
        <p:nvPicPr>
          <p:cNvPr id="6" name="Picture 5" descr="People building bridge over river">
            <a:extLst>
              <a:ext uri="{FF2B5EF4-FFF2-40B4-BE49-F238E27FC236}">
                <a16:creationId xmlns:a16="http://schemas.microsoft.com/office/drawing/2014/main" id="{577F621C-7DDB-895C-880B-461062871ADA}"/>
              </a:ext>
            </a:extLst>
          </p:cNvPr>
          <p:cNvPicPr>
            <a:picLocks noChangeAspect="1"/>
          </p:cNvPicPr>
          <p:nvPr/>
        </p:nvPicPr>
        <p:blipFill>
          <a:blip r:embed="rId6"/>
          <a:stretch>
            <a:fillRect/>
          </a:stretch>
        </p:blipFill>
        <p:spPr>
          <a:xfrm>
            <a:off x="3233914" y="2713851"/>
            <a:ext cx="406400" cy="267321"/>
          </a:xfrm>
          <a:prstGeom prst="rect">
            <a:avLst/>
          </a:prstGeom>
        </p:spPr>
      </p:pic>
      <p:pic>
        <p:nvPicPr>
          <p:cNvPr id="8" name="Picture 7" descr="79,300+ Start Journey Stock Photos, Pictures &amp; Royalty-Free ...">
            <a:extLst>
              <a:ext uri="{FF2B5EF4-FFF2-40B4-BE49-F238E27FC236}">
                <a16:creationId xmlns:a16="http://schemas.microsoft.com/office/drawing/2014/main" id="{BA329248-4BE7-B362-AEE2-E35AC6F120F2}"/>
              </a:ext>
            </a:extLst>
          </p:cNvPr>
          <p:cNvPicPr>
            <a:picLocks noChangeAspect="1"/>
          </p:cNvPicPr>
          <p:nvPr/>
        </p:nvPicPr>
        <p:blipFill>
          <a:blip r:embed="rId7"/>
          <a:srcRect l="36649"/>
          <a:stretch>
            <a:fillRect/>
          </a:stretch>
        </p:blipFill>
        <p:spPr>
          <a:xfrm>
            <a:off x="3454726" y="2241821"/>
            <a:ext cx="206583" cy="202474"/>
          </a:xfrm>
          <a:prstGeom prst="rect">
            <a:avLst/>
          </a:prstGeom>
        </p:spPr>
      </p:pic>
      <p:pic>
        <p:nvPicPr>
          <p:cNvPr id="10" name="Picture 9">
            <a:extLst>
              <a:ext uri="{FF2B5EF4-FFF2-40B4-BE49-F238E27FC236}">
                <a16:creationId xmlns:a16="http://schemas.microsoft.com/office/drawing/2014/main" id="{CEC5BE91-AFBB-8F5B-B306-D0C23DEA9A6B}"/>
              </a:ext>
            </a:extLst>
          </p:cNvPr>
          <p:cNvPicPr>
            <a:picLocks noChangeAspect="1"/>
          </p:cNvPicPr>
          <p:nvPr/>
        </p:nvPicPr>
        <p:blipFill>
          <a:blip r:embed="rId8"/>
          <a:stretch>
            <a:fillRect/>
          </a:stretch>
        </p:blipFill>
        <p:spPr>
          <a:xfrm>
            <a:off x="3345269" y="3322434"/>
            <a:ext cx="297338" cy="213131"/>
          </a:xfrm>
          <a:prstGeom prst="rect">
            <a:avLst/>
          </a:prstGeom>
        </p:spPr>
      </p:pic>
      <p:pic>
        <p:nvPicPr>
          <p:cNvPr id="13" name="Content Placeholder 3">
            <a:extLst>
              <a:ext uri="{FF2B5EF4-FFF2-40B4-BE49-F238E27FC236}">
                <a16:creationId xmlns:a16="http://schemas.microsoft.com/office/drawing/2014/main" id="{F0B7F668-D68E-9925-4C72-6E4F98D40BF3}"/>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11149294" y="137503"/>
            <a:ext cx="880324" cy="586231"/>
          </a:xfrm>
          <a:prstGeom prst="rect">
            <a:avLst/>
          </a:prstGeom>
        </p:spPr>
      </p:pic>
      <p:sp>
        <p:nvSpPr>
          <p:cNvPr id="9" name="TextBox 8">
            <a:extLst>
              <a:ext uri="{FF2B5EF4-FFF2-40B4-BE49-F238E27FC236}">
                <a16:creationId xmlns:a16="http://schemas.microsoft.com/office/drawing/2014/main" id="{ED7B01E5-DD30-EEEE-F792-F4B5A9F1931D}"/>
              </a:ext>
            </a:extLst>
          </p:cNvPr>
          <p:cNvSpPr txBox="1"/>
          <p:nvPr/>
        </p:nvSpPr>
        <p:spPr>
          <a:xfrm>
            <a:off x="11789730" y="6488668"/>
            <a:ext cx="418704" cy="369332"/>
          </a:xfrm>
          <a:prstGeom prst="rect">
            <a:avLst/>
          </a:prstGeom>
          <a:noFill/>
        </p:spPr>
        <p:txBody>
          <a:bodyPr wrap="none" rtlCol="0">
            <a:spAutoFit/>
          </a:bodyPr>
          <a:lstStyle/>
          <a:p>
            <a:r>
              <a:rPr lang="en-US" dirty="0"/>
              <a:t>20</a:t>
            </a:r>
          </a:p>
        </p:txBody>
      </p:sp>
      <p:sp>
        <p:nvSpPr>
          <p:cNvPr id="4" name="TextBox 3">
            <a:extLst>
              <a:ext uri="{FF2B5EF4-FFF2-40B4-BE49-F238E27FC236}">
                <a16:creationId xmlns:a16="http://schemas.microsoft.com/office/drawing/2014/main" id="{40299B6D-0AC8-36D2-61F6-9A18781C63B3}"/>
              </a:ext>
            </a:extLst>
          </p:cNvPr>
          <p:cNvSpPr txBox="1"/>
          <p:nvPr/>
        </p:nvSpPr>
        <p:spPr>
          <a:xfrm>
            <a:off x="698089" y="648590"/>
            <a:ext cx="4149213" cy="769441"/>
          </a:xfrm>
          <a:prstGeom prst="rect">
            <a:avLst/>
          </a:prstGeom>
          <a:noFill/>
        </p:spPr>
        <p:txBody>
          <a:bodyPr wrap="square" rtlCol="0">
            <a:spAutoFit/>
          </a:bodyPr>
          <a:lstStyle/>
          <a:p>
            <a:r>
              <a:rPr lang="en-US" sz="4400" dirty="0"/>
              <a:t>Image sources</a:t>
            </a:r>
          </a:p>
        </p:txBody>
      </p:sp>
    </p:spTree>
    <p:extLst>
      <p:ext uri="{BB962C8B-B14F-4D97-AF65-F5344CB8AC3E}">
        <p14:creationId xmlns:p14="http://schemas.microsoft.com/office/powerpoint/2010/main" val="3237670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9A2F47-6722-4DDA-BC77-B2D5D2E05E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049268-6E1C-02E7-9F66-E1178581E6E5}"/>
              </a:ext>
            </a:extLst>
          </p:cNvPr>
          <p:cNvSpPr>
            <a:spLocks noGrp="1"/>
          </p:cNvSpPr>
          <p:nvPr>
            <p:ph type="title"/>
          </p:nvPr>
        </p:nvSpPr>
        <p:spPr>
          <a:xfrm>
            <a:off x="704088" y="914400"/>
            <a:ext cx="10798176" cy="1051914"/>
          </a:xfrm>
        </p:spPr>
        <p:txBody>
          <a:bodyPr vert="horz" lIns="91440" tIns="45720" rIns="91440" bIns="45720" rtlCol="0" anchor="t">
            <a:normAutofit/>
          </a:bodyPr>
          <a:lstStyle/>
          <a:p>
            <a:r>
              <a:rPr lang="en-US" dirty="0">
                <a:solidFill>
                  <a:schemeClr val="bg1"/>
                </a:solidFill>
                <a:latin typeface="Calbri"/>
              </a:rPr>
              <a:t>Initial Expectations</a:t>
            </a:r>
          </a:p>
        </p:txBody>
      </p:sp>
      <p:pic>
        <p:nvPicPr>
          <p:cNvPr id="8" name="Content Placeholder 3">
            <a:extLst>
              <a:ext uri="{FF2B5EF4-FFF2-40B4-BE49-F238E27FC236}">
                <a16:creationId xmlns:a16="http://schemas.microsoft.com/office/drawing/2014/main" id="{B1554BE6-0AA9-E4D1-39F9-F7A4171F53C1}"/>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a:prstGeom prst="rect">
            <a:avLst/>
          </a:prstGeom>
        </p:spPr>
      </p:pic>
      <p:graphicFrame>
        <p:nvGraphicFramePr>
          <p:cNvPr id="18" name="TextBox 15">
            <a:extLst>
              <a:ext uri="{FF2B5EF4-FFF2-40B4-BE49-F238E27FC236}">
                <a16:creationId xmlns:a16="http://schemas.microsoft.com/office/drawing/2014/main" id="{10A62088-1AC5-5572-AC7A-087C8D28FADA}"/>
              </a:ext>
            </a:extLst>
          </p:cNvPr>
          <p:cNvGraphicFramePr/>
          <p:nvPr>
            <p:extLst>
              <p:ext uri="{D42A27DB-BD31-4B8C-83A1-F6EECF244321}">
                <p14:modId xmlns:p14="http://schemas.microsoft.com/office/powerpoint/2010/main" val="4022440706"/>
              </p:ext>
            </p:extLst>
          </p:nvPr>
        </p:nvGraphicFramePr>
        <p:xfrm>
          <a:off x="800100" y="2276474"/>
          <a:ext cx="10629900" cy="385762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Slide Number Placeholder 2">
            <a:extLst>
              <a:ext uri="{FF2B5EF4-FFF2-40B4-BE49-F238E27FC236}">
                <a16:creationId xmlns:a16="http://schemas.microsoft.com/office/drawing/2014/main" id="{369D7196-446C-F81B-F966-1E648A967C23}"/>
              </a:ext>
            </a:extLst>
          </p:cNvPr>
          <p:cNvSpPr>
            <a:spLocks noGrp="1"/>
          </p:cNvSpPr>
          <p:nvPr>
            <p:ph type="sldNum" sz="quarter" idx="12"/>
          </p:nvPr>
        </p:nvSpPr>
        <p:spPr/>
        <p:txBody>
          <a:bodyPr/>
          <a:lstStyle/>
          <a:p>
            <a:endParaRPr lang="en-US" dirty="0"/>
          </a:p>
        </p:txBody>
      </p:sp>
      <p:sp>
        <p:nvSpPr>
          <p:cNvPr id="5" name="Rectangle: Rounded Corners 4">
            <a:extLst>
              <a:ext uri="{FF2B5EF4-FFF2-40B4-BE49-F238E27FC236}">
                <a16:creationId xmlns:a16="http://schemas.microsoft.com/office/drawing/2014/main" id="{BD7B7436-1D2F-CAAB-9820-9CB48B41550D}"/>
              </a:ext>
            </a:extLst>
          </p:cNvPr>
          <p:cNvSpPr/>
          <p:nvPr/>
        </p:nvSpPr>
        <p:spPr>
          <a:xfrm>
            <a:off x="800100" y="2806255"/>
            <a:ext cx="9811512" cy="1399032"/>
          </a:xfrm>
          <a:prstGeom prst="roundRect">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3"/>
            <a:r>
              <a:rPr lang="en-US" sz="2400" b="1" dirty="0"/>
              <a:t>Goal</a:t>
            </a:r>
            <a:r>
              <a:rPr lang="en-US" sz="2400" dirty="0"/>
              <a:t>: Gain experience in engineering project management in a globally know institute</a:t>
            </a:r>
          </a:p>
        </p:txBody>
      </p:sp>
      <p:sp>
        <p:nvSpPr>
          <p:cNvPr id="7" name="Rectangle: Rounded Corners 6">
            <a:extLst>
              <a:ext uri="{FF2B5EF4-FFF2-40B4-BE49-F238E27FC236}">
                <a16:creationId xmlns:a16="http://schemas.microsoft.com/office/drawing/2014/main" id="{FA36A84C-6C36-436E-ECB7-6FE33DD56B8A}"/>
              </a:ext>
            </a:extLst>
          </p:cNvPr>
          <p:cNvSpPr/>
          <p:nvPr/>
        </p:nvSpPr>
        <p:spPr>
          <a:xfrm>
            <a:off x="800100" y="4811268"/>
            <a:ext cx="9811512" cy="1399032"/>
          </a:xfrm>
          <a:prstGeom prst="roundRect">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3"/>
            <a:r>
              <a:rPr lang="en-US" sz="2400" b="1" dirty="0"/>
              <a:t>Expectation</a:t>
            </a:r>
            <a:r>
              <a:rPr lang="en-US" sz="2400" dirty="0"/>
              <a:t>: Administrative paperwork  </a:t>
            </a:r>
          </a:p>
          <a:p>
            <a:pPr lvl="3"/>
            <a:r>
              <a:rPr lang="en-US" sz="2400" b="1" dirty="0"/>
              <a:t>Reality</a:t>
            </a:r>
            <a:r>
              <a:rPr lang="en-US" sz="2400" dirty="0"/>
              <a:t>: A complex, hands-on discipline</a:t>
            </a:r>
          </a:p>
          <a:p>
            <a:pPr algn="ctr"/>
            <a:endParaRPr lang="en-US" dirty="0">
              <a:solidFill>
                <a:schemeClr val="bg1">
                  <a:lumMod val="75000"/>
                </a:schemeClr>
              </a:solidFill>
            </a:endParaRPr>
          </a:p>
        </p:txBody>
      </p:sp>
      <p:pic>
        <p:nvPicPr>
          <p:cNvPr id="10" name="Graphic 9" descr="Bullseye with solid fill">
            <a:extLst>
              <a:ext uri="{FF2B5EF4-FFF2-40B4-BE49-F238E27FC236}">
                <a16:creationId xmlns:a16="http://schemas.microsoft.com/office/drawing/2014/main" id="{71EFF9DA-3318-F2C3-2FCC-197CA84510D7}"/>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192661" y="3122831"/>
            <a:ext cx="775454" cy="775454"/>
          </a:xfrm>
          <a:prstGeom prst="rect">
            <a:avLst/>
          </a:prstGeom>
        </p:spPr>
      </p:pic>
      <p:sp>
        <p:nvSpPr>
          <p:cNvPr id="11" name="Rectangle 10" descr="Office Worker">
            <a:extLst>
              <a:ext uri="{FF2B5EF4-FFF2-40B4-BE49-F238E27FC236}">
                <a16:creationId xmlns:a16="http://schemas.microsoft.com/office/drawing/2014/main" id="{84806E59-C3A3-A51B-E6DC-485B221170AB}"/>
              </a:ext>
            </a:extLst>
          </p:cNvPr>
          <p:cNvSpPr/>
          <p:nvPr/>
        </p:nvSpPr>
        <p:spPr>
          <a:xfrm>
            <a:off x="1262134" y="5175337"/>
            <a:ext cx="636508" cy="636508"/>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p:spPr>
        <p:style>
          <a:lnRef idx="2">
            <a:schemeClr val="lt1">
              <a:alpha val="0"/>
              <a:hueOff val="0"/>
              <a:satOff val="0"/>
              <a:lumOff val="0"/>
              <a:alphaOff val="0"/>
            </a:schemeClr>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2" name="TextBox 11">
            <a:extLst>
              <a:ext uri="{FF2B5EF4-FFF2-40B4-BE49-F238E27FC236}">
                <a16:creationId xmlns:a16="http://schemas.microsoft.com/office/drawing/2014/main" id="{60678F77-0085-9396-1452-F6CC914B7BB6}"/>
              </a:ext>
            </a:extLst>
          </p:cNvPr>
          <p:cNvSpPr txBox="1"/>
          <p:nvPr/>
        </p:nvSpPr>
        <p:spPr>
          <a:xfrm>
            <a:off x="11777472" y="6382512"/>
            <a:ext cx="301686" cy="369332"/>
          </a:xfrm>
          <a:prstGeom prst="rect">
            <a:avLst/>
          </a:prstGeom>
          <a:noFill/>
        </p:spPr>
        <p:txBody>
          <a:bodyPr wrap="none" rtlCol="0">
            <a:spAutoFit/>
          </a:bodyPr>
          <a:lstStyle/>
          <a:p>
            <a:r>
              <a:rPr lang="en-US" dirty="0"/>
              <a:t>2</a:t>
            </a:r>
          </a:p>
        </p:txBody>
      </p:sp>
    </p:spTree>
    <p:extLst>
      <p:ext uri="{BB962C8B-B14F-4D97-AF65-F5344CB8AC3E}">
        <p14:creationId xmlns:p14="http://schemas.microsoft.com/office/powerpoint/2010/main" val="1868145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188CC-76D0-59B6-8D19-37135907F9F7}"/>
              </a:ext>
            </a:extLst>
          </p:cNvPr>
          <p:cNvSpPr>
            <a:spLocks noGrp="1"/>
          </p:cNvSpPr>
          <p:nvPr>
            <p:ph type="title"/>
          </p:nvPr>
        </p:nvSpPr>
        <p:spPr>
          <a:xfrm>
            <a:off x="588889" y="904673"/>
            <a:ext cx="4416114" cy="1307592"/>
          </a:xfrm>
        </p:spPr>
        <p:txBody>
          <a:bodyPr>
            <a:normAutofit/>
          </a:bodyPr>
          <a:lstStyle/>
          <a:p>
            <a:r>
              <a:rPr lang="en-US" dirty="0">
                <a:solidFill>
                  <a:schemeClr val="accent1"/>
                </a:solidFill>
                <a:latin typeface="+mn-lt"/>
              </a:rPr>
              <a:t>The Beginning</a:t>
            </a:r>
          </a:p>
        </p:txBody>
      </p:sp>
      <p:sp>
        <p:nvSpPr>
          <p:cNvPr id="4" name="Rectangle: Rounded Corners 3">
            <a:extLst>
              <a:ext uri="{FF2B5EF4-FFF2-40B4-BE49-F238E27FC236}">
                <a16:creationId xmlns:a16="http://schemas.microsoft.com/office/drawing/2014/main" id="{D97018D6-8C9A-BBB3-7A91-C3AE4AC09E09}"/>
              </a:ext>
            </a:extLst>
          </p:cNvPr>
          <p:cNvSpPr/>
          <p:nvPr/>
        </p:nvSpPr>
        <p:spPr>
          <a:xfrm>
            <a:off x="321013" y="2095532"/>
            <a:ext cx="4494179" cy="4198263"/>
          </a:xfrm>
          <a:prstGeom prst="roundRect">
            <a:avLst/>
          </a:prstGeom>
          <a:solidFill>
            <a:schemeClr val="accent1"/>
          </a:solidFill>
          <a:ln w="12700"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t>The first few week consisted of: </a:t>
            </a:r>
          </a:p>
          <a:p>
            <a:pPr marL="742950" lvl="1" indent="-285750">
              <a:buFont typeface="Arial" panose="020B0604020202020204" pitchFamily="34" charset="0"/>
              <a:buChar char="•"/>
            </a:pPr>
            <a:r>
              <a:rPr lang="en-US" sz="2400" dirty="0" err="1"/>
              <a:t>ReQlogic</a:t>
            </a:r>
            <a:r>
              <a:rPr lang="en-US" sz="2400" dirty="0"/>
              <a:t> training</a:t>
            </a:r>
          </a:p>
          <a:p>
            <a:pPr marL="742950" lvl="1" indent="-285750">
              <a:buFont typeface="Arial" panose="020B0604020202020204" pitchFamily="34" charset="0"/>
              <a:buChar char="•"/>
            </a:pPr>
            <a:r>
              <a:rPr lang="en-US" sz="2400" dirty="0"/>
              <a:t>Shadowing PM on surface and underground</a:t>
            </a:r>
          </a:p>
          <a:p>
            <a:pPr marL="742950" lvl="1" indent="-285750">
              <a:buFont typeface="Arial" panose="020B0604020202020204" pitchFamily="34" charset="0"/>
              <a:buChar char="•"/>
            </a:pPr>
            <a:r>
              <a:rPr lang="en-US" sz="2400" dirty="0"/>
              <a:t>Reading documentation to learn how Lifecycles and projects operate</a:t>
            </a:r>
          </a:p>
          <a:p>
            <a:pPr algn="ctr"/>
            <a:endParaRPr lang="en-US" dirty="0"/>
          </a:p>
        </p:txBody>
      </p:sp>
      <p:pic>
        <p:nvPicPr>
          <p:cNvPr id="7" name="Picture 6" descr="79,300+ Start Journey Stock Photos, Pictures &amp; Royalty-Free ...">
            <a:extLst>
              <a:ext uri="{FF2B5EF4-FFF2-40B4-BE49-F238E27FC236}">
                <a16:creationId xmlns:a16="http://schemas.microsoft.com/office/drawing/2014/main" id="{BCB9F32E-D556-8366-20DF-3479647ED9C9}"/>
              </a:ext>
            </a:extLst>
          </p:cNvPr>
          <p:cNvPicPr>
            <a:picLocks noChangeAspect="1"/>
          </p:cNvPicPr>
          <p:nvPr/>
        </p:nvPicPr>
        <p:blipFill>
          <a:blip r:embed="rId3"/>
          <a:srcRect l="36649"/>
          <a:stretch>
            <a:fillRect/>
          </a:stretch>
        </p:blipFill>
        <p:spPr>
          <a:xfrm>
            <a:off x="5194814" y="0"/>
            <a:ext cx="6997186" cy="6858000"/>
          </a:xfrm>
          <a:prstGeom prst="rect">
            <a:avLst/>
          </a:prstGeom>
        </p:spPr>
      </p:pic>
      <p:sp>
        <p:nvSpPr>
          <p:cNvPr id="3" name="TextBox 2">
            <a:extLst>
              <a:ext uri="{FF2B5EF4-FFF2-40B4-BE49-F238E27FC236}">
                <a16:creationId xmlns:a16="http://schemas.microsoft.com/office/drawing/2014/main" id="{70ADDF63-37F1-8B88-D91C-F2EAB91C8A6A}"/>
              </a:ext>
            </a:extLst>
          </p:cNvPr>
          <p:cNvSpPr txBox="1"/>
          <p:nvPr/>
        </p:nvSpPr>
        <p:spPr>
          <a:xfrm>
            <a:off x="11777472" y="6488668"/>
            <a:ext cx="301686" cy="369332"/>
          </a:xfrm>
          <a:prstGeom prst="rect">
            <a:avLst/>
          </a:prstGeom>
          <a:noFill/>
        </p:spPr>
        <p:txBody>
          <a:bodyPr wrap="none" rtlCol="0">
            <a:spAutoFit/>
          </a:bodyPr>
          <a:lstStyle/>
          <a:p>
            <a:r>
              <a:rPr lang="en-US" dirty="0"/>
              <a:t>3</a:t>
            </a:r>
          </a:p>
        </p:txBody>
      </p:sp>
    </p:spTree>
    <p:extLst>
      <p:ext uri="{BB962C8B-B14F-4D97-AF65-F5344CB8AC3E}">
        <p14:creationId xmlns:p14="http://schemas.microsoft.com/office/powerpoint/2010/main" val="8540150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5E5996-5896-5D2B-ABB6-525531F7DAF6}"/>
              </a:ext>
            </a:extLst>
          </p:cNvPr>
          <p:cNvSpPr>
            <a:spLocks noGrp="1"/>
          </p:cNvSpPr>
          <p:nvPr>
            <p:ph type="title"/>
          </p:nvPr>
        </p:nvSpPr>
        <p:spPr>
          <a:xfrm>
            <a:off x="446652" y="1349905"/>
            <a:ext cx="4430148" cy="994229"/>
          </a:xfrm>
        </p:spPr>
        <p:txBody>
          <a:bodyPr>
            <a:noAutofit/>
          </a:bodyPr>
          <a:lstStyle/>
          <a:p>
            <a:r>
              <a:rPr lang="en-US" dirty="0">
                <a:solidFill>
                  <a:schemeClr val="accent1"/>
                </a:solidFill>
                <a:latin typeface="+mn-lt"/>
              </a:rPr>
              <a:t>Projects worked</a:t>
            </a:r>
          </a:p>
        </p:txBody>
      </p:sp>
      <p:sp>
        <p:nvSpPr>
          <p:cNvPr id="4" name="Rectangle: Rounded Corners 3">
            <a:extLst>
              <a:ext uri="{FF2B5EF4-FFF2-40B4-BE49-F238E27FC236}">
                <a16:creationId xmlns:a16="http://schemas.microsoft.com/office/drawing/2014/main" id="{314D7DD2-B50E-A63B-41E5-57FD6E5A00A9}"/>
              </a:ext>
            </a:extLst>
          </p:cNvPr>
          <p:cNvSpPr/>
          <p:nvPr/>
        </p:nvSpPr>
        <p:spPr>
          <a:xfrm>
            <a:off x="446654" y="2968777"/>
            <a:ext cx="3760331" cy="1062113"/>
          </a:xfrm>
          <a:prstGeom prst="roundRect">
            <a:avLst/>
          </a:prstGeom>
          <a:solidFill>
            <a:schemeClr val="accent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dirty="0"/>
              <a:t>Underground</a:t>
            </a:r>
          </a:p>
          <a:p>
            <a:pPr algn="ctr"/>
            <a:endParaRPr lang="en-US" dirty="0"/>
          </a:p>
        </p:txBody>
      </p:sp>
      <p:pic>
        <p:nvPicPr>
          <p:cNvPr id="7" name="Picture 6" descr="People building bridge over river">
            <a:extLst>
              <a:ext uri="{FF2B5EF4-FFF2-40B4-BE49-F238E27FC236}">
                <a16:creationId xmlns:a16="http://schemas.microsoft.com/office/drawing/2014/main" id="{ABF578F7-A178-E002-0D70-2C1A4DCB8DD8}"/>
              </a:ext>
            </a:extLst>
          </p:cNvPr>
          <p:cNvPicPr>
            <a:picLocks noChangeAspect="1"/>
          </p:cNvPicPr>
          <p:nvPr/>
        </p:nvPicPr>
        <p:blipFill>
          <a:blip r:embed="rId3"/>
          <a:srcRect l="12677" r="14845"/>
          <a:stretch>
            <a:fillRect/>
          </a:stretch>
        </p:blipFill>
        <p:spPr>
          <a:xfrm>
            <a:off x="4635500" y="0"/>
            <a:ext cx="7556500" cy="6858000"/>
          </a:xfrm>
          <a:prstGeom prst="rect">
            <a:avLst/>
          </a:prstGeom>
        </p:spPr>
      </p:pic>
      <p:sp>
        <p:nvSpPr>
          <p:cNvPr id="5" name="Rectangle: Rounded Corners 4">
            <a:extLst>
              <a:ext uri="{FF2B5EF4-FFF2-40B4-BE49-F238E27FC236}">
                <a16:creationId xmlns:a16="http://schemas.microsoft.com/office/drawing/2014/main" id="{355DBF89-D58E-BE8C-074D-7288EAFB6B79}"/>
              </a:ext>
            </a:extLst>
          </p:cNvPr>
          <p:cNvSpPr/>
          <p:nvPr/>
        </p:nvSpPr>
        <p:spPr>
          <a:xfrm>
            <a:off x="446653" y="4587650"/>
            <a:ext cx="3760331" cy="1062113"/>
          </a:xfrm>
          <a:prstGeom prst="roundRect">
            <a:avLst/>
          </a:prstGeom>
          <a:solidFill>
            <a:schemeClr val="accent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dirty="0"/>
              <a:t>Surface</a:t>
            </a:r>
          </a:p>
          <a:p>
            <a:pPr algn="ctr"/>
            <a:endParaRPr lang="en-US" dirty="0"/>
          </a:p>
        </p:txBody>
      </p:sp>
      <p:sp>
        <p:nvSpPr>
          <p:cNvPr id="3" name="Slide Number Placeholder 2">
            <a:extLst>
              <a:ext uri="{FF2B5EF4-FFF2-40B4-BE49-F238E27FC236}">
                <a16:creationId xmlns:a16="http://schemas.microsoft.com/office/drawing/2014/main" id="{A15F5C34-F978-658E-0B15-298F3BE7CE53}"/>
              </a:ext>
            </a:extLst>
          </p:cNvPr>
          <p:cNvSpPr>
            <a:spLocks noGrp="1"/>
          </p:cNvSpPr>
          <p:nvPr>
            <p:ph type="sldNum" sz="quarter" idx="12"/>
          </p:nvPr>
        </p:nvSpPr>
        <p:spPr>
          <a:xfrm>
            <a:off x="11777472" y="6382512"/>
            <a:ext cx="236108" cy="230160"/>
          </a:xfrm>
        </p:spPr>
        <p:txBody>
          <a:bodyPr/>
          <a:lstStyle/>
          <a:p>
            <a:r>
              <a:rPr lang="en-US" sz="1800" dirty="0"/>
              <a:t>4</a:t>
            </a:r>
          </a:p>
        </p:txBody>
      </p:sp>
    </p:spTree>
    <p:extLst>
      <p:ext uri="{BB962C8B-B14F-4D97-AF65-F5344CB8AC3E}">
        <p14:creationId xmlns:p14="http://schemas.microsoft.com/office/powerpoint/2010/main" val="21035334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ED26784-267B-C1AC-030D-63A7EBAD1087}"/>
              </a:ext>
            </a:extLst>
          </p:cNvPr>
          <p:cNvSpPr>
            <a:spLocks noGrp="1"/>
          </p:cNvSpPr>
          <p:nvPr>
            <p:ph type="body" sz="quarter" idx="10"/>
          </p:nvPr>
        </p:nvSpPr>
        <p:spPr/>
        <p:txBody>
          <a:bodyPr>
            <a:normAutofit/>
          </a:bodyPr>
          <a:lstStyle/>
          <a:p>
            <a:r>
              <a:rPr lang="en-US" sz="7200" dirty="0"/>
              <a:t>Underground Operations</a:t>
            </a:r>
          </a:p>
        </p:txBody>
      </p:sp>
      <p:sp>
        <p:nvSpPr>
          <p:cNvPr id="7" name="Text Placeholder 6">
            <a:extLst>
              <a:ext uri="{FF2B5EF4-FFF2-40B4-BE49-F238E27FC236}">
                <a16:creationId xmlns:a16="http://schemas.microsoft.com/office/drawing/2014/main" id="{99660FCA-D967-AA8B-86C8-568A49E4C8ED}"/>
              </a:ext>
            </a:extLst>
          </p:cNvPr>
          <p:cNvSpPr>
            <a:spLocks noGrp="1"/>
          </p:cNvSpPr>
          <p:nvPr>
            <p:ph type="body" sz="quarter" idx="11"/>
          </p:nvPr>
        </p:nvSpPr>
        <p:spPr>
          <a:xfrm>
            <a:off x="3425952" y="4447604"/>
            <a:ext cx="4979988" cy="1041400"/>
          </a:xfrm>
        </p:spPr>
        <p:txBody>
          <a:bodyPr/>
          <a:lstStyle/>
          <a:p>
            <a:r>
              <a:rPr lang="en-US" dirty="0"/>
              <a:t>2km deep in the Creighton Mine</a:t>
            </a:r>
          </a:p>
        </p:txBody>
      </p:sp>
      <p:sp>
        <p:nvSpPr>
          <p:cNvPr id="3" name="TextBox 2">
            <a:extLst>
              <a:ext uri="{FF2B5EF4-FFF2-40B4-BE49-F238E27FC236}">
                <a16:creationId xmlns:a16="http://schemas.microsoft.com/office/drawing/2014/main" id="{2C91FC1D-D75C-833C-B0F9-44D6C964739B}"/>
              </a:ext>
            </a:extLst>
          </p:cNvPr>
          <p:cNvSpPr txBox="1"/>
          <p:nvPr/>
        </p:nvSpPr>
        <p:spPr>
          <a:xfrm>
            <a:off x="11878056" y="6510528"/>
            <a:ext cx="301686" cy="369332"/>
          </a:xfrm>
          <a:prstGeom prst="rect">
            <a:avLst/>
          </a:prstGeom>
          <a:noFill/>
        </p:spPr>
        <p:txBody>
          <a:bodyPr wrap="none" rtlCol="0">
            <a:spAutoFit/>
          </a:bodyPr>
          <a:lstStyle/>
          <a:p>
            <a:r>
              <a:rPr lang="en-US" dirty="0"/>
              <a:t>5</a:t>
            </a:r>
          </a:p>
        </p:txBody>
      </p:sp>
    </p:spTree>
    <p:extLst>
      <p:ext uri="{BB962C8B-B14F-4D97-AF65-F5344CB8AC3E}">
        <p14:creationId xmlns:p14="http://schemas.microsoft.com/office/powerpoint/2010/main" val="1669260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A0265F7-B74F-8248-CED6-4F1A78E6DFCF}"/>
              </a:ext>
            </a:extLst>
          </p:cNvPr>
          <p:cNvSpPr>
            <a:spLocks noGrp="1"/>
          </p:cNvSpPr>
          <p:nvPr>
            <p:ph type="body" sz="quarter" idx="10"/>
          </p:nvPr>
        </p:nvSpPr>
        <p:spPr/>
        <p:txBody>
          <a:bodyPr/>
          <a:lstStyle/>
          <a:p>
            <a:r>
              <a:rPr lang="en-US" dirty="0"/>
              <a:t>SBC (Lead Work)</a:t>
            </a:r>
          </a:p>
        </p:txBody>
      </p:sp>
      <p:sp>
        <p:nvSpPr>
          <p:cNvPr id="2" name="Rectangle: Rounded Corners 1">
            <a:extLst>
              <a:ext uri="{FF2B5EF4-FFF2-40B4-BE49-F238E27FC236}">
                <a16:creationId xmlns:a16="http://schemas.microsoft.com/office/drawing/2014/main" id="{D4A645FD-E5E4-99DA-E08D-CFB4F92CA8FE}"/>
              </a:ext>
            </a:extLst>
          </p:cNvPr>
          <p:cNvSpPr/>
          <p:nvPr/>
        </p:nvSpPr>
        <p:spPr>
          <a:xfrm>
            <a:off x="1010991" y="2485623"/>
            <a:ext cx="2723882" cy="1869444"/>
          </a:xfrm>
          <a:prstGeom prst="round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t>Duration: </a:t>
            </a:r>
            <a:r>
              <a:rPr lang="en-US" dirty="0"/>
              <a:t>3 days</a:t>
            </a:r>
          </a:p>
        </p:txBody>
      </p:sp>
      <p:sp>
        <p:nvSpPr>
          <p:cNvPr id="3" name="Rectangle: Rounded Corners 2">
            <a:extLst>
              <a:ext uri="{FF2B5EF4-FFF2-40B4-BE49-F238E27FC236}">
                <a16:creationId xmlns:a16="http://schemas.microsoft.com/office/drawing/2014/main" id="{65DF088E-E55E-3A35-8843-3BA8808A1914}"/>
              </a:ext>
            </a:extLst>
          </p:cNvPr>
          <p:cNvSpPr/>
          <p:nvPr/>
        </p:nvSpPr>
        <p:spPr>
          <a:xfrm>
            <a:off x="4398135" y="2485623"/>
            <a:ext cx="3342068" cy="4003044"/>
          </a:xfrm>
          <a:prstGeom prst="round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t>Precautions: </a:t>
            </a:r>
          </a:p>
          <a:p>
            <a:pPr algn="ctr"/>
            <a:endParaRPr lang="en-US" dirty="0"/>
          </a:p>
          <a:p>
            <a:pPr marL="285750" indent="-285750">
              <a:buFont typeface="Arial" panose="020B0604020202020204" pitchFamily="34" charset="0"/>
              <a:buChar char="•"/>
            </a:pPr>
            <a:r>
              <a:rPr lang="en-US" dirty="0"/>
              <a:t>Tyvek suit</a:t>
            </a:r>
          </a:p>
          <a:p>
            <a:pPr marL="285750" indent="-285750">
              <a:buFont typeface="Arial" panose="020B0604020202020204" pitchFamily="34" charset="0"/>
              <a:buChar char="•"/>
            </a:pPr>
            <a:r>
              <a:rPr lang="en-US" dirty="0"/>
              <a:t>Double layered gloves</a:t>
            </a:r>
          </a:p>
          <a:p>
            <a:pPr marL="285750" indent="-285750">
              <a:buFont typeface="Arial" panose="020B0604020202020204" pitchFamily="34" charset="0"/>
              <a:buChar char="•"/>
            </a:pPr>
            <a:r>
              <a:rPr lang="en-US" dirty="0"/>
              <a:t>Decontaminations</a:t>
            </a:r>
          </a:p>
          <a:p>
            <a:pPr marL="285750" indent="-285750">
              <a:buFont typeface="Arial" panose="020B0604020202020204" pitchFamily="34" charset="0"/>
              <a:buChar char="•"/>
            </a:pPr>
            <a:r>
              <a:rPr lang="en-US" dirty="0"/>
              <a:t>Well ventilated work zone</a:t>
            </a:r>
          </a:p>
          <a:p>
            <a:pPr marL="285750" indent="-285750">
              <a:buFont typeface="Arial" panose="020B0604020202020204" pitchFamily="34" charset="0"/>
              <a:buChar char="•"/>
            </a:pPr>
            <a:r>
              <a:rPr lang="en-US" dirty="0"/>
              <a:t>Disposal Bags</a:t>
            </a:r>
          </a:p>
          <a:p>
            <a:pPr marL="285750" indent="-285750">
              <a:buFont typeface="Arial" panose="020B0604020202020204" pitchFamily="34" charset="0"/>
              <a:buChar char="•"/>
            </a:pPr>
            <a:r>
              <a:rPr lang="en-US" dirty="0"/>
              <a:t>Barriers</a:t>
            </a:r>
          </a:p>
          <a:p>
            <a:pPr marL="285750" indent="-285750">
              <a:buFont typeface="Arial" panose="020B0604020202020204" pitchFamily="34" charset="0"/>
              <a:buChar char="•"/>
            </a:pPr>
            <a:r>
              <a:rPr lang="en-US" dirty="0"/>
              <a:t>Daily weight limitation</a:t>
            </a:r>
          </a:p>
        </p:txBody>
      </p:sp>
      <p:pic>
        <p:nvPicPr>
          <p:cNvPr id="5" name="Picture 4">
            <a:extLst>
              <a:ext uri="{FF2B5EF4-FFF2-40B4-BE49-F238E27FC236}">
                <a16:creationId xmlns:a16="http://schemas.microsoft.com/office/drawing/2014/main" id="{15192DF3-D5D9-E469-1CF7-D567A9CDCC0D}"/>
              </a:ext>
            </a:extLst>
          </p:cNvPr>
          <p:cNvPicPr>
            <a:picLocks noChangeAspect="1"/>
          </p:cNvPicPr>
          <p:nvPr/>
        </p:nvPicPr>
        <p:blipFill>
          <a:blip r:embed="rId3"/>
          <a:stretch>
            <a:fillRect/>
          </a:stretch>
        </p:blipFill>
        <p:spPr>
          <a:xfrm>
            <a:off x="8310820" y="-12352"/>
            <a:ext cx="3881180" cy="6870352"/>
          </a:xfrm>
          <a:prstGeom prst="rect">
            <a:avLst/>
          </a:prstGeom>
        </p:spPr>
      </p:pic>
      <p:sp>
        <p:nvSpPr>
          <p:cNvPr id="15" name="Rectangle: Rounded Corners 14">
            <a:extLst>
              <a:ext uri="{FF2B5EF4-FFF2-40B4-BE49-F238E27FC236}">
                <a16:creationId xmlns:a16="http://schemas.microsoft.com/office/drawing/2014/main" id="{B0DA8389-CF67-0B13-7B30-D3810B763683}"/>
              </a:ext>
            </a:extLst>
          </p:cNvPr>
          <p:cNvSpPr/>
          <p:nvPr/>
        </p:nvSpPr>
        <p:spPr>
          <a:xfrm>
            <a:off x="1010990" y="4462530"/>
            <a:ext cx="2723883" cy="1869444"/>
          </a:xfrm>
          <a:prstGeom prst="round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a:p>
            <a:pPr algn="ctr"/>
            <a:r>
              <a:rPr lang="en-US" sz="2400" b="1" dirty="0"/>
              <a:t>Required training:</a:t>
            </a:r>
          </a:p>
          <a:p>
            <a:pPr algn="ctr"/>
            <a:endParaRPr lang="en-US" dirty="0"/>
          </a:p>
          <a:p>
            <a:pPr marL="285750" indent="-285750">
              <a:buFont typeface="Arial" panose="020B0604020202020204" pitchFamily="34" charset="0"/>
              <a:buChar char="•"/>
            </a:pPr>
            <a:r>
              <a:rPr lang="en-US" dirty="0"/>
              <a:t>Attended lead safety training</a:t>
            </a:r>
          </a:p>
          <a:p>
            <a:pPr marL="285750" indent="-285750" algn="ctr">
              <a:buFont typeface="Arial" panose="020B0604020202020204" pitchFamily="34" charset="0"/>
              <a:buChar char="•"/>
            </a:pPr>
            <a:r>
              <a:rPr lang="en-US" dirty="0"/>
              <a:t>Lead SDS/ Emergency response</a:t>
            </a:r>
          </a:p>
          <a:p>
            <a:pPr marL="285750" indent="-285750" algn="ctr">
              <a:buFont typeface="Arial" panose="020B0604020202020204" pitchFamily="34" charset="0"/>
              <a:buChar char="•"/>
            </a:pPr>
            <a:endParaRPr lang="en-US" dirty="0"/>
          </a:p>
          <a:p>
            <a:pPr marL="285750" indent="-285750" algn="ctr">
              <a:buFont typeface="Arial" panose="020B0604020202020204" pitchFamily="34" charset="0"/>
              <a:buChar char="•"/>
            </a:pPr>
            <a:endParaRPr lang="en-US" dirty="0"/>
          </a:p>
        </p:txBody>
      </p:sp>
      <p:sp>
        <p:nvSpPr>
          <p:cNvPr id="17" name="TextBox 16">
            <a:extLst>
              <a:ext uri="{FF2B5EF4-FFF2-40B4-BE49-F238E27FC236}">
                <a16:creationId xmlns:a16="http://schemas.microsoft.com/office/drawing/2014/main" id="{BC3E02BF-6FD0-91AF-3232-4FF9D62CE56A}"/>
              </a:ext>
            </a:extLst>
          </p:cNvPr>
          <p:cNvSpPr txBox="1"/>
          <p:nvPr/>
        </p:nvSpPr>
        <p:spPr>
          <a:xfrm>
            <a:off x="11768328" y="6488668"/>
            <a:ext cx="301686" cy="369332"/>
          </a:xfrm>
          <a:prstGeom prst="rect">
            <a:avLst/>
          </a:prstGeom>
          <a:noFill/>
        </p:spPr>
        <p:txBody>
          <a:bodyPr wrap="none" rtlCol="0">
            <a:spAutoFit/>
          </a:bodyPr>
          <a:lstStyle/>
          <a:p>
            <a:r>
              <a:rPr lang="en-US" dirty="0"/>
              <a:t>6</a:t>
            </a:r>
          </a:p>
        </p:txBody>
      </p:sp>
    </p:spTree>
    <p:extLst>
      <p:ext uri="{BB962C8B-B14F-4D97-AF65-F5344CB8AC3E}">
        <p14:creationId xmlns:p14="http://schemas.microsoft.com/office/powerpoint/2010/main" val="3216327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Rounded Corners 32">
            <a:extLst>
              <a:ext uri="{FF2B5EF4-FFF2-40B4-BE49-F238E27FC236}">
                <a16:creationId xmlns:a16="http://schemas.microsoft.com/office/drawing/2014/main" id="{2E18B13F-752C-BC9D-891A-FD8DAEAEDD01}"/>
              </a:ext>
            </a:extLst>
          </p:cNvPr>
          <p:cNvSpPr/>
          <p:nvPr/>
        </p:nvSpPr>
        <p:spPr>
          <a:xfrm>
            <a:off x="184500" y="4274404"/>
            <a:ext cx="3202873" cy="2191439"/>
          </a:xfrm>
          <a:prstGeom prst="round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accent1"/>
                </a:solidFill>
              </a:ln>
              <a:solidFill>
                <a:schemeClr val="accent1"/>
              </a:solidFill>
            </a:endParaRPr>
          </a:p>
        </p:txBody>
      </p:sp>
      <p:sp>
        <p:nvSpPr>
          <p:cNvPr id="31" name="Rectangle: Rounded Corners 30">
            <a:extLst>
              <a:ext uri="{FF2B5EF4-FFF2-40B4-BE49-F238E27FC236}">
                <a16:creationId xmlns:a16="http://schemas.microsoft.com/office/drawing/2014/main" id="{66E3D1CF-1B76-CBE5-01FF-3564663D74E0}"/>
              </a:ext>
            </a:extLst>
          </p:cNvPr>
          <p:cNvSpPr/>
          <p:nvPr/>
        </p:nvSpPr>
        <p:spPr>
          <a:xfrm>
            <a:off x="3734435" y="4274404"/>
            <a:ext cx="3202873" cy="2191439"/>
          </a:xfrm>
          <a:prstGeom prst="round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accent1"/>
                </a:solidFill>
              </a:ln>
              <a:solidFill>
                <a:schemeClr val="accent1"/>
              </a:solidFill>
            </a:endParaRPr>
          </a:p>
        </p:txBody>
      </p:sp>
      <p:sp>
        <p:nvSpPr>
          <p:cNvPr id="29" name="Rectangle: Rounded Corners 28">
            <a:extLst>
              <a:ext uri="{FF2B5EF4-FFF2-40B4-BE49-F238E27FC236}">
                <a16:creationId xmlns:a16="http://schemas.microsoft.com/office/drawing/2014/main" id="{6546BC16-4C8F-8E24-9C82-C2EE3E44E1EF}"/>
              </a:ext>
            </a:extLst>
          </p:cNvPr>
          <p:cNvSpPr/>
          <p:nvPr/>
        </p:nvSpPr>
        <p:spPr>
          <a:xfrm>
            <a:off x="3734435" y="1438676"/>
            <a:ext cx="3202873" cy="2191439"/>
          </a:xfrm>
          <a:prstGeom prst="round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accent1"/>
                </a:solidFill>
              </a:ln>
              <a:solidFill>
                <a:schemeClr val="accent1"/>
              </a:solidFill>
            </a:endParaRPr>
          </a:p>
        </p:txBody>
      </p:sp>
      <p:sp>
        <p:nvSpPr>
          <p:cNvPr id="27" name="Rectangle: Rounded Corners 26">
            <a:extLst>
              <a:ext uri="{FF2B5EF4-FFF2-40B4-BE49-F238E27FC236}">
                <a16:creationId xmlns:a16="http://schemas.microsoft.com/office/drawing/2014/main" id="{6B22E3CF-6807-E3D6-E8D6-136AAB699641}"/>
              </a:ext>
            </a:extLst>
          </p:cNvPr>
          <p:cNvSpPr/>
          <p:nvPr/>
        </p:nvSpPr>
        <p:spPr>
          <a:xfrm>
            <a:off x="184500" y="1438677"/>
            <a:ext cx="3202873" cy="2191439"/>
          </a:xfrm>
          <a:prstGeom prst="round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accent1"/>
                </a:solidFill>
              </a:ln>
              <a:solidFill>
                <a:schemeClr val="accent1"/>
              </a:solidFill>
            </a:endParaRPr>
          </a:p>
        </p:txBody>
      </p:sp>
      <p:pic>
        <p:nvPicPr>
          <p:cNvPr id="16" name="Picture 15">
            <a:extLst>
              <a:ext uri="{FF2B5EF4-FFF2-40B4-BE49-F238E27FC236}">
                <a16:creationId xmlns:a16="http://schemas.microsoft.com/office/drawing/2014/main" id="{4DD8D816-41C1-FED3-6238-365F8A676EA6}"/>
              </a:ext>
            </a:extLst>
          </p:cNvPr>
          <p:cNvPicPr>
            <a:picLocks noChangeAspect="1"/>
          </p:cNvPicPr>
          <p:nvPr/>
        </p:nvPicPr>
        <p:blipFill>
          <a:blip r:embed="rId3"/>
          <a:stretch>
            <a:fillRect/>
          </a:stretch>
        </p:blipFill>
        <p:spPr>
          <a:xfrm>
            <a:off x="7143750" y="0"/>
            <a:ext cx="5143500" cy="6858000"/>
          </a:xfrm>
          <a:prstGeom prst="rect">
            <a:avLst/>
          </a:prstGeom>
        </p:spPr>
      </p:pic>
      <p:sp>
        <p:nvSpPr>
          <p:cNvPr id="5" name="TextBox 4"/>
          <p:cNvSpPr txBox="1"/>
          <p:nvPr/>
        </p:nvSpPr>
        <p:spPr>
          <a:xfrm>
            <a:off x="737887" y="1969179"/>
            <a:ext cx="2134588" cy="323165"/>
          </a:xfrm>
          <a:prstGeom prst="rect">
            <a:avLst/>
          </a:prstGeom>
          <a:noFill/>
        </p:spPr>
        <p:txBody>
          <a:bodyPr wrap="square" lIns="0" tIns="0" rIns="0" bIns="0" anchor="t">
            <a:spAutoFit/>
          </a:bodyPr>
          <a:lstStyle/>
          <a:p>
            <a:pPr algn="ctr"/>
            <a:r>
              <a:rPr sz="2100" b="1" i="0" u="none" dirty="0">
                <a:solidFill>
                  <a:srgbClr val="FFFFFF"/>
                </a:solidFill>
                <a:latin typeface="Merriweather"/>
              </a:rPr>
              <a:t>Delta V System</a:t>
            </a:r>
          </a:p>
        </p:txBody>
      </p:sp>
      <p:sp>
        <p:nvSpPr>
          <p:cNvPr id="6" name="TextBox 5"/>
          <p:cNvSpPr txBox="1"/>
          <p:nvPr/>
        </p:nvSpPr>
        <p:spPr>
          <a:xfrm>
            <a:off x="375001" y="2594633"/>
            <a:ext cx="2860360" cy="678776"/>
          </a:xfrm>
          <a:prstGeom prst="rect">
            <a:avLst/>
          </a:prstGeom>
          <a:noFill/>
        </p:spPr>
        <p:txBody>
          <a:bodyPr wrap="square" lIns="0" tIns="0" rIns="0" bIns="0" anchor="t">
            <a:spAutoFit/>
          </a:bodyPr>
          <a:lstStyle/>
          <a:p>
            <a:pPr algn="ctr">
              <a:lnSpc>
                <a:spcPts val="1800"/>
              </a:lnSpc>
            </a:pPr>
            <a:r>
              <a:rPr sz="1200" b="0" i="0" u="none" dirty="0">
                <a:solidFill>
                  <a:srgbClr val="FFFFFF"/>
                </a:solidFill>
                <a:latin typeface="DM Sans"/>
              </a:rPr>
              <a:t>Collaborated with Samuel, Marty, and crew to help design new system button within the Delta V control system.</a:t>
            </a:r>
          </a:p>
        </p:txBody>
      </p:sp>
      <p:sp>
        <p:nvSpPr>
          <p:cNvPr id="7" name="TextBox 6"/>
          <p:cNvSpPr txBox="1"/>
          <p:nvPr/>
        </p:nvSpPr>
        <p:spPr>
          <a:xfrm>
            <a:off x="355043" y="4734949"/>
            <a:ext cx="2761274" cy="646331"/>
          </a:xfrm>
          <a:prstGeom prst="rect">
            <a:avLst/>
          </a:prstGeom>
          <a:noFill/>
        </p:spPr>
        <p:txBody>
          <a:bodyPr wrap="square" lIns="0" tIns="0" rIns="0" bIns="0" anchor="t">
            <a:spAutoFit/>
          </a:bodyPr>
          <a:lstStyle/>
          <a:p>
            <a:pPr algn="ctr"/>
            <a:r>
              <a:rPr sz="2100" b="1" i="0" u="none" dirty="0">
                <a:solidFill>
                  <a:srgbClr val="FFFFFF"/>
                </a:solidFill>
                <a:latin typeface="Merriweather"/>
              </a:rPr>
              <a:t>Inventory Management</a:t>
            </a:r>
          </a:p>
        </p:txBody>
      </p:sp>
      <p:sp>
        <p:nvSpPr>
          <p:cNvPr id="8" name="TextBox 7"/>
          <p:cNvSpPr txBox="1"/>
          <p:nvPr/>
        </p:nvSpPr>
        <p:spPr>
          <a:xfrm>
            <a:off x="380999" y="5388008"/>
            <a:ext cx="2717711" cy="678776"/>
          </a:xfrm>
          <a:prstGeom prst="rect">
            <a:avLst/>
          </a:prstGeom>
          <a:noFill/>
        </p:spPr>
        <p:txBody>
          <a:bodyPr wrap="square" lIns="0" tIns="0" rIns="0" bIns="0" anchor="t">
            <a:spAutoFit/>
          </a:bodyPr>
          <a:lstStyle/>
          <a:p>
            <a:pPr algn="ctr">
              <a:lnSpc>
                <a:spcPts val="1800"/>
              </a:lnSpc>
            </a:pPr>
            <a:r>
              <a:rPr sz="1200" b="0" i="0" u="none" dirty="0">
                <a:solidFill>
                  <a:srgbClr val="FFFFFF"/>
                </a:solidFill>
                <a:latin typeface="DM Sans"/>
              </a:rPr>
              <a:t>Worked alongside Samuel to meticulously record, inventory, and label the old sample cabinet contents.</a:t>
            </a:r>
          </a:p>
        </p:txBody>
      </p:sp>
      <p:sp>
        <p:nvSpPr>
          <p:cNvPr id="9" name="TextBox 8"/>
          <p:cNvSpPr txBox="1"/>
          <p:nvPr/>
        </p:nvSpPr>
        <p:spPr>
          <a:xfrm>
            <a:off x="4444693" y="4723793"/>
            <a:ext cx="1916016" cy="646331"/>
          </a:xfrm>
          <a:prstGeom prst="rect">
            <a:avLst/>
          </a:prstGeom>
          <a:noFill/>
        </p:spPr>
        <p:txBody>
          <a:bodyPr wrap="square" lIns="0" tIns="0" rIns="0" bIns="0" anchor="t">
            <a:spAutoFit/>
          </a:bodyPr>
          <a:lstStyle/>
          <a:p>
            <a:pPr algn="ctr"/>
            <a:r>
              <a:rPr sz="2100" b="1" i="0" u="none" dirty="0">
                <a:solidFill>
                  <a:srgbClr val="FFFFFF"/>
                </a:solidFill>
                <a:latin typeface="Merriweather"/>
              </a:rPr>
              <a:t>Plant Maintenance</a:t>
            </a:r>
          </a:p>
        </p:txBody>
      </p:sp>
      <p:sp>
        <p:nvSpPr>
          <p:cNvPr id="10" name="TextBox 9"/>
          <p:cNvSpPr txBox="1"/>
          <p:nvPr/>
        </p:nvSpPr>
        <p:spPr>
          <a:xfrm>
            <a:off x="4218685" y="5424702"/>
            <a:ext cx="2368032" cy="909608"/>
          </a:xfrm>
          <a:prstGeom prst="rect">
            <a:avLst/>
          </a:prstGeom>
          <a:noFill/>
        </p:spPr>
        <p:txBody>
          <a:bodyPr wrap="square" lIns="0" tIns="0" rIns="0" bIns="0" anchor="t">
            <a:spAutoFit/>
          </a:bodyPr>
          <a:lstStyle/>
          <a:p>
            <a:pPr algn="ctr">
              <a:lnSpc>
                <a:spcPts val="1800"/>
              </a:lnSpc>
            </a:pPr>
            <a:r>
              <a:rPr sz="1200" b="0" i="0" u="none" dirty="0">
                <a:solidFill>
                  <a:srgbClr val="FFFFFF"/>
                </a:solidFill>
                <a:latin typeface="DM Sans"/>
              </a:rPr>
              <a:t>Assisted in the crucial task of cleaning </a:t>
            </a:r>
            <a:r>
              <a:rPr sz="1200" b="0" i="0" u="none" dirty="0" err="1">
                <a:solidFill>
                  <a:srgbClr val="FFFFFF"/>
                </a:solidFill>
                <a:latin typeface="DM Sans"/>
              </a:rPr>
              <a:t>TeA</a:t>
            </a:r>
            <a:r>
              <a:rPr sz="1200" b="0" i="0" u="none" dirty="0">
                <a:solidFill>
                  <a:srgbClr val="FFFFFF"/>
                </a:solidFill>
                <a:latin typeface="DM Sans"/>
              </a:rPr>
              <a:t> plant pipes that were experiencing rust clogging issues.</a:t>
            </a:r>
          </a:p>
        </p:txBody>
      </p:sp>
      <p:pic>
        <p:nvPicPr>
          <p:cNvPr id="11" name="Picture 10" descr="image.png"/>
          <p:cNvPicPr>
            <a:picLocks noChangeAspect="1"/>
          </p:cNvPicPr>
          <p:nvPr/>
        </p:nvPicPr>
        <p:blipFill>
          <a:blip r:embed="rId4"/>
          <a:stretch>
            <a:fillRect/>
          </a:stretch>
        </p:blipFill>
        <p:spPr>
          <a:xfrm>
            <a:off x="1615537" y="1530849"/>
            <a:ext cx="379287" cy="337144"/>
          </a:xfrm>
          <a:prstGeom prst="rect">
            <a:avLst/>
          </a:prstGeom>
          <a:noFill/>
        </p:spPr>
      </p:pic>
      <p:pic>
        <p:nvPicPr>
          <p:cNvPr id="12" name="Picture 11" descr="image.png"/>
          <p:cNvPicPr>
            <a:picLocks noChangeAspect="1"/>
          </p:cNvPicPr>
          <p:nvPr/>
        </p:nvPicPr>
        <p:blipFill>
          <a:blip r:embed="rId5"/>
          <a:stretch>
            <a:fillRect/>
          </a:stretch>
        </p:blipFill>
        <p:spPr>
          <a:xfrm>
            <a:off x="1567108" y="4331067"/>
            <a:ext cx="337145" cy="337145"/>
          </a:xfrm>
          <a:prstGeom prst="rect">
            <a:avLst/>
          </a:prstGeom>
          <a:noFill/>
        </p:spPr>
      </p:pic>
      <p:pic>
        <p:nvPicPr>
          <p:cNvPr id="13" name="Picture 12" descr="image.png"/>
          <p:cNvPicPr>
            <a:picLocks noChangeAspect="1"/>
          </p:cNvPicPr>
          <p:nvPr/>
        </p:nvPicPr>
        <p:blipFill>
          <a:blip r:embed="rId6"/>
          <a:stretch>
            <a:fillRect/>
          </a:stretch>
        </p:blipFill>
        <p:spPr>
          <a:xfrm>
            <a:off x="5234128" y="4332070"/>
            <a:ext cx="337145" cy="337145"/>
          </a:xfrm>
          <a:prstGeom prst="rect">
            <a:avLst/>
          </a:prstGeom>
          <a:noFill/>
        </p:spPr>
      </p:pic>
      <p:sp>
        <p:nvSpPr>
          <p:cNvPr id="14" name="TextBox 13"/>
          <p:cNvSpPr txBox="1"/>
          <p:nvPr/>
        </p:nvSpPr>
        <p:spPr>
          <a:xfrm>
            <a:off x="381000" y="381000"/>
            <a:ext cx="11811000" cy="562526"/>
          </a:xfrm>
          <a:prstGeom prst="rect">
            <a:avLst/>
          </a:prstGeom>
          <a:noFill/>
        </p:spPr>
        <p:txBody>
          <a:bodyPr wrap="square" lIns="0" tIns="0" rIns="0" bIns="0" anchor="t">
            <a:spAutoFit/>
          </a:bodyPr>
          <a:lstStyle/>
          <a:p>
            <a:pPr algn="l">
              <a:lnSpc>
                <a:spcPts val="4320"/>
              </a:lnSpc>
            </a:pPr>
            <a:r>
              <a:rPr sz="4400" i="0" u="none" dirty="0">
                <a:solidFill>
                  <a:schemeClr val="accent1"/>
                </a:solidFill>
              </a:rPr>
              <a:t>SNO+</a:t>
            </a:r>
            <a:r>
              <a:rPr lang="en-US" sz="4400" i="0" u="none" dirty="0">
                <a:solidFill>
                  <a:schemeClr val="accent1"/>
                </a:solidFill>
              </a:rPr>
              <a:t> (Experiment Support)</a:t>
            </a:r>
            <a:endParaRPr sz="4400" i="0" u="none" dirty="0">
              <a:solidFill>
                <a:schemeClr val="accent1"/>
              </a:solidFill>
            </a:endParaRPr>
          </a:p>
        </p:txBody>
      </p:sp>
      <p:sp>
        <p:nvSpPr>
          <p:cNvPr id="20" name="TextBox 19">
            <a:extLst>
              <a:ext uri="{FF2B5EF4-FFF2-40B4-BE49-F238E27FC236}">
                <a16:creationId xmlns:a16="http://schemas.microsoft.com/office/drawing/2014/main" id="{D4C07B8B-322D-2933-BD6A-3C2ED3A98812}"/>
              </a:ext>
            </a:extLst>
          </p:cNvPr>
          <p:cNvSpPr txBox="1"/>
          <p:nvPr/>
        </p:nvSpPr>
        <p:spPr>
          <a:xfrm>
            <a:off x="4387571" y="1960164"/>
            <a:ext cx="2072661" cy="323165"/>
          </a:xfrm>
          <a:prstGeom prst="rect">
            <a:avLst/>
          </a:prstGeom>
          <a:noFill/>
        </p:spPr>
        <p:txBody>
          <a:bodyPr wrap="square" lIns="0" tIns="0" rIns="0" bIns="0" anchor="t">
            <a:spAutoFit/>
          </a:bodyPr>
          <a:lstStyle/>
          <a:p>
            <a:pPr algn="ctr"/>
            <a:r>
              <a:rPr lang="en-US" sz="2100" b="1" i="0" u="none" dirty="0">
                <a:solidFill>
                  <a:srgbClr val="FFFFFF"/>
                </a:solidFill>
                <a:latin typeface="Merriweather"/>
              </a:rPr>
              <a:t>Plant Checklist</a:t>
            </a:r>
            <a:endParaRPr sz="2100" b="1" i="0" u="none" dirty="0">
              <a:solidFill>
                <a:srgbClr val="FFFFFF"/>
              </a:solidFill>
              <a:latin typeface="Merriweather"/>
            </a:endParaRPr>
          </a:p>
        </p:txBody>
      </p:sp>
      <p:sp>
        <p:nvSpPr>
          <p:cNvPr id="22" name="TextBox 21">
            <a:extLst>
              <a:ext uri="{FF2B5EF4-FFF2-40B4-BE49-F238E27FC236}">
                <a16:creationId xmlns:a16="http://schemas.microsoft.com/office/drawing/2014/main" id="{ACE1F0D9-2C46-0C0E-6750-D5BBC62A3B61}"/>
              </a:ext>
            </a:extLst>
          </p:cNvPr>
          <p:cNvSpPr txBox="1"/>
          <p:nvPr/>
        </p:nvSpPr>
        <p:spPr>
          <a:xfrm>
            <a:off x="3924935" y="2594633"/>
            <a:ext cx="2860360" cy="678776"/>
          </a:xfrm>
          <a:prstGeom prst="rect">
            <a:avLst/>
          </a:prstGeom>
          <a:noFill/>
        </p:spPr>
        <p:txBody>
          <a:bodyPr wrap="square" lIns="0" tIns="0" rIns="0" bIns="0" anchor="t">
            <a:spAutoFit/>
          </a:bodyPr>
          <a:lstStyle/>
          <a:p>
            <a:pPr algn="ctr">
              <a:lnSpc>
                <a:spcPts val="1800"/>
              </a:lnSpc>
            </a:pPr>
            <a:r>
              <a:rPr lang="en-US" sz="1200" b="0" i="0" u="none" dirty="0">
                <a:solidFill>
                  <a:srgbClr val="FFFFFF"/>
                </a:solidFill>
                <a:latin typeface="DM Sans"/>
              </a:rPr>
              <a:t>Learned and executed pre-operation checklist for the </a:t>
            </a:r>
            <a:r>
              <a:rPr lang="en-US" sz="1200" b="0" i="0" u="none" dirty="0" err="1">
                <a:solidFill>
                  <a:srgbClr val="FFFFFF"/>
                </a:solidFill>
                <a:latin typeface="DM Sans"/>
              </a:rPr>
              <a:t>TeA</a:t>
            </a:r>
            <a:r>
              <a:rPr lang="en-US" sz="1200" b="0" i="0" u="none" dirty="0">
                <a:solidFill>
                  <a:srgbClr val="FFFFFF"/>
                </a:solidFill>
                <a:latin typeface="DM Sans"/>
              </a:rPr>
              <a:t> and </a:t>
            </a:r>
            <a:r>
              <a:rPr lang="en-US" sz="1200" b="0" i="0" u="none" dirty="0" err="1">
                <a:solidFill>
                  <a:srgbClr val="FFFFFF"/>
                </a:solidFill>
                <a:latin typeface="DM Sans"/>
              </a:rPr>
              <a:t>TeDiol</a:t>
            </a:r>
            <a:r>
              <a:rPr lang="en-US" sz="1200" b="0" i="0" u="none" dirty="0">
                <a:solidFill>
                  <a:srgbClr val="FFFFFF"/>
                </a:solidFill>
                <a:latin typeface="DM Sans"/>
              </a:rPr>
              <a:t> plants under Marty and his team</a:t>
            </a:r>
            <a:endParaRPr sz="1200" b="0" i="0" u="none" dirty="0">
              <a:solidFill>
                <a:srgbClr val="FFFFFF"/>
              </a:solidFill>
              <a:latin typeface="DM Sans"/>
            </a:endParaRPr>
          </a:p>
        </p:txBody>
      </p:sp>
      <p:pic>
        <p:nvPicPr>
          <p:cNvPr id="26" name="Graphic 25" descr="Clipboard Partially Checked outline">
            <a:extLst>
              <a:ext uri="{FF2B5EF4-FFF2-40B4-BE49-F238E27FC236}">
                <a16:creationId xmlns:a16="http://schemas.microsoft.com/office/drawing/2014/main" id="{14B214E6-354B-A142-2599-374C84C30AE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256483" y="1532002"/>
            <a:ext cx="334838" cy="334838"/>
          </a:xfrm>
          <a:prstGeom prst="rect">
            <a:avLst/>
          </a:prstGeom>
        </p:spPr>
      </p:pic>
      <p:sp>
        <p:nvSpPr>
          <p:cNvPr id="35" name="TextBox 34">
            <a:extLst>
              <a:ext uri="{FF2B5EF4-FFF2-40B4-BE49-F238E27FC236}">
                <a16:creationId xmlns:a16="http://schemas.microsoft.com/office/drawing/2014/main" id="{471F7A91-2579-39D2-0C4E-B4B04341261E}"/>
              </a:ext>
            </a:extLst>
          </p:cNvPr>
          <p:cNvSpPr txBox="1"/>
          <p:nvPr/>
        </p:nvSpPr>
        <p:spPr>
          <a:xfrm>
            <a:off x="11942190" y="6465843"/>
            <a:ext cx="301686" cy="369332"/>
          </a:xfrm>
          <a:prstGeom prst="rect">
            <a:avLst/>
          </a:prstGeom>
          <a:noFill/>
        </p:spPr>
        <p:txBody>
          <a:bodyPr wrap="none" rtlCol="0">
            <a:spAutoFit/>
          </a:bodyPr>
          <a:lstStyle/>
          <a:p>
            <a:r>
              <a:rPr lang="en-US" dirty="0"/>
              <a:t>7</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6567" y="1280592"/>
            <a:ext cx="5983536" cy="562526"/>
          </a:xfrm>
          <a:prstGeom prst="rect">
            <a:avLst/>
          </a:prstGeom>
          <a:noFill/>
        </p:spPr>
        <p:txBody>
          <a:bodyPr wrap="square" lIns="0" tIns="0" rIns="0" bIns="0" anchor="t">
            <a:spAutoFit/>
          </a:bodyPr>
          <a:lstStyle/>
          <a:p>
            <a:pPr algn="l">
              <a:lnSpc>
                <a:spcPts val="4320"/>
              </a:lnSpc>
            </a:pPr>
            <a:r>
              <a:rPr sz="4400" i="0" u="none" dirty="0">
                <a:solidFill>
                  <a:schemeClr val="accent1"/>
                </a:solidFill>
              </a:rPr>
              <a:t>PICO-500</a:t>
            </a:r>
          </a:p>
        </p:txBody>
      </p:sp>
      <p:sp>
        <p:nvSpPr>
          <p:cNvPr id="5" name="TextBox 4"/>
          <p:cNvSpPr txBox="1"/>
          <p:nvPr/>
        </p:nvSpPr>
        <p:spPr>
          <a:xfrm>
            <a:off x="996567" y="2407025"/>
            <a:ext cx="4953000" cy="302455"/>
          </a:xfrm>
          <a:prstGeom prst="rect">
            <a:avLst/>
          </a:prstGeom>
          <a:noFill/>
        </p:spPr>
        <p:txBody>
          <a:bodyPr wrap="square" lIns="0" tIns="0" rIns="0" bIns="0" anchor="t">
            <a:spAutoFit/>
          </a:bodyPr>
          <a:lstStyle/>
          <a:p>
            <a:pPr algn="l">
              <a:lnSpc>
                <a:spcPts val="2250"/>
              </a:lnSpc>
            </a:pPr>
            <a:r>
              <a:rPr sz="2400" b="1" i="0" u="none" dirty="0">
                <a:solidFill>
                  <a:srgbClr val="121212"/>
                </a:solidFill>
              </a:rPr>
              <a:t>Key Contributions:</a:t>
            </a:r>
          </a:p>
        </p:txBody>
      </p:sp>
      <p:sp>
        <p:nvSpPr>
          <p:cNvPr id="6" name="TextBox 5"/>
          <p:cNvSpPr txBox="1"/>
          <p:nvPr/>
        </p:nvSpPr>
        <p:spPr>
          <a:xfrm>
            <a:off x="1115343" y="2761458"/>
            <a:ext cx="66675" cy="276999"/>
          </a:xfrm>
          <a:prstGeom prst="rect">
            <a:avLst/>
          </a:prstGeom>
          <a:noFill/>
        </p:spPr>
        <p:txBody>
          <a:bodyPr wrap="square" lIns="0" tIns="0" rIns="0" bIns="0" anchor="t">
            <a:spAutoFit/>
          </a:bodyPr>
          <a:lstStyle/>
          <a:p>
            <a:pPr algn="l"/>
            <a:r>
              <a:rPr b="0" i="0" u="none">
                <a:solidFill>
                  <a:srgbClr val="121212"/>
                </a:solidFill>
              </a:rPr>
              <a:t>•</a:t>
            </a:r>
          </a:p>
        </p:txBody>
      </p:sp>
      <p:sp>
        <p:nvSpPr>
          <p:cNvPr id="7" name="TextBox 6"/>
          <p:cNvSpPr txBox="1"/>
          <p:nvPr/>
        </p:nvSpPr>
        <p:spPr>
          <a:xfrm>
            <a:off x="1182018" y="2761458"/>
            <a:ext cx="4762500" cy="872034"/>
          </a:xfrm>
          <a:prstGeom prst="rect">
            <a:avLst/>
          </a:prstGeom>
          <a:noFill/>
        </p:spPr>
        <p:txBody>
          <a:bodyPr wrap="square" lIns="66675" tIns="0" rIns="0" bIns="0" anchor="t">
            <a:spAutoFit/>
          </a:bodyPr>
          <a:lstStyle/>
          <a:p>
            <a:pPr algn="l">
              <a:lnSpc>
                <a:spcPts val="2250"/>
              </a:lnSpc>
            </a:pPr>
            <a:r>
              <a:rPr b="0" i="0" u="none" dirty="0">
                <a:solidFill>
                  <a:srgbClr val="121212"/>
                </a:solidFill>
              </a:rPr>
              <a:t>Aided the PICO-500 crew with safe</a:t>
            </a:r>
            <a:r>
              <a:rPr lang="en-US" b="0" i="0" u="none" dirty="0">
                <a:solidFill>
                  <a:srgbClr val="121212"/>
                </a:solidFill>
              </a:rPr>
              <a:t> winch</a:t>
            </a:r>
            <a:r>
              <a:rPr b="0" i="0" u="none" dirty="0">
                <a:solidFill>
                  <a:srgbClr val="121212"/>
                </a:solidFill>
              </a:rPr>
              <a:t> crane operations during equipment movement</a:t>
            </a:r>
            <a:r>
              <a:rPr lang="en-US" b="0" i="0" u="none" dirty="0">
                <a:solidFill>
                  <a:srgbClr val="121212"/>
                </a:solidFill>
              </a:rPr>
              <a:t>/installation</a:t>
            </a:r>
            <a:r>
              <a:rPr b="0" i="0" u="none" dirty="0">
                <a:solidFill>
                  <a:srgbClr val="121212"/>
                </a:solidFill>
              </a:rPr>
              <a:t>.</a:t>
            </a:r>
          </a:p>
        </p:txBody>
      </p:sp>
      <p:sp>
        <p:nvSpPr>
          <p:cNvPr id="8" name="TextBox 7"/>
          <p:cNvSpPr txBox="1"/>
          <p:nvPr/>
        </p:nvSpPr>
        <p:spPr>
          <a:xfrm>
            <a:off x="1115343" y="3905601"/>
            <a:ext cx="66675" cy="276999"/>
          </a:xfrm>
          <a:prstGeom prst="rect">
            <a:avLst/>
          </a:prstGeom>
          <a:noFill/>
        </p:spPr>
        <p:txBody>
          <a:bodyPr wrap="square" lIns="0" tIns="0" rIns="0" bIns="0" anchor="t">
            <a:spAutoFit/>
          </a:bodyPr>
          <a:lstStyle/>
          <a:p>
            <a:pPr algn="l"/>
            <a:r>
              <a:rPr b="0" i="0" u="none" dirty="0">
                <a:solidFill>
                  <a:srgbClr val="121212"/>
                </a:solidFill>
              </a:rPr>
              <a:t>•</a:t>
            </a:r>
          </a:p>
        </p:txBody>
      </p:sp>
      <p:sp>
        <p:nvSpPr>
          <p:cNvPr id="9" name="TextBox 8"/>
          <p:cNvSpPr txBox="1"/>
          <p:nvPr/>
        </p:nvSpPr>
        <p:spPr>
          <a:xfrm>
            <a:off x="1187068" y="3905601"/>
            <a:ext cx="4762500" cy="872034"/>
          </a:xfrm>
          <a:prstGeom prst="rect">
            <a:avLst/>
          </a:prstGeom>
          <a:noFill/>
        </p:spPr>
        <p:txBody>
          <a:bodyPr wrap="square" lIns="66675" tIns="0" rIns="0" bIns="0" anchor="t">
            <a:spAutoFit/>
          </a:bodyPr>
          <a:lstStyle/>
          <a:p>
            <a:pPr algn="l">
              <a:lnSpc>
                <a:spcPts val="2250"/>
              </a:lnSpc>
            </a:pPr>
            <a:r>
              <a:rPr b="0" i="0" u="none" dirty="0">
                <a:solidFill>
                  <a:srgbClr val="121212"/>
                </a:solidFill>
              </a:rPr>
              <a:t>Assisted in applying specialized reflective film onto plates intended for the interior of the PICO-500 detector.</a:t>
            </a:r>
          </a:p>
        </p:txBody>
      </p:sp>
      <p:pic>
        <p:nvPicPr>
          <p:cNvPr id="11" name="Picture 10">
            <a:extLst>
              <a:ext uri="{FF2B5EF4-FFF2-40B4-BE49-F238E27FC236}">
                <a16:creationId xmlns:a16="http://schemas.microsoft.com/office/drawing/2014/main" id="{736266C0-D34B-BC30-EC06-3FC2A7B51817}"/>
              </a:ext>
            </a:extLst>
          </p:cNvPr>
          <p:cNvPicPr>
            <a:picLocks noChangeAspect="1"/>
          </p:cNvPicPr>
          <p:nvPr/>
        </p:nvPicPr>
        <p:blipFill>
          <a:blip r:embed="rId3"/>
          <a:stretch>
            <a:fillRect/>
          </a:stretch>
        </p:blipFill>
        <p:spPr>
          <a:xfrm rot="5400000">
            <a:off x="6187455" y="861045"/>
            <a:ext cx="6865590" cy="5143500"/>
          </a:xfrm>
          <a:prstGeom prst="rect">
            <a:avLst/>
          </a:prstGeom>
        </p:spPr>
      </p:pic>
      <p:sp>
        <p:nvSpPr>
          <p:cNvPr id="18" name="TextBox 17">
            <a:extLst>
              <a:ext uri="{FF2B5EF4-FFF2-40B4-BE49-F238E27FC236}">
                <a16:creationId xmlns:a16="http://schemas.microsoft.com/office/drawing/2014/main" id="{0AD4F0E8-2E9E-E2BB-2382-B11B6212E798}"/>
              </a:ext>
            </a:extLst>
          </p:cNvPr>
          <p:cNvSpPr txBox="1"/>
          <p:nvPr/>
        </p:nvSpPr>
        <p:spPr>
          <a:xfrm>
            <a:off x="11890314" y="6488668"/>
            <a:ext cx="301686" cy="369332"/>
          </a:xfrm>
          <a:prstGeom prst="rect">
            <a:avLst/>
          </a:prstGeom>
          <a:noFill/>
        </p:spPr>
        <p:txBody>
          <a:bodyPr wrap="none" rtlCol="0">
            <a:spAutoFit/>
          </a:bodyPr>
          <a:lstStyle/>
          <a:p>
            <a:r>
              <a:rPr lang="en-US" dirty="0"/>
              <a:t>8</a:t>
            </a:r>
          </a:p>
        </p:txBody>
      </p:sp>
    </p:spTree>
  </p:cSld>
  <p:clrMapOvr>
    <a:masterClrMapping/>
  </p:clrMapOvr>
</p:sld>
</file>

<file path=ppt/theme/theme1.xml><?xml version="1.0" encoding="utf-8"?>
<a:theme xmlns:a="http://schemas.openxmlformats.org/drawingml/2006/main" name="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Blank white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Empty">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Land acknowledgemen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title with blue backgroun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Section title with blue background &amp; subsect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White slide with log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White slide with pictur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White slide with picture, no log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Blue slide with pictur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Additional not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13654c6b-6ca1-471e-b392-811e6a33aef8" xsi:nil="true"/>
    <lcf76f155ced4ddcb4097134ff3c332f xmlns="062be4eb-f7f3-4637-8ef9-0d08fb12854e">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03AC4A44A439042B1B597C32A2C0237" ma:contentTypeVersion="14" ma:contentTypeDescription="Create a new document." ma:contentTypeScope="" ma:versionID="560841ef756aa259d9809f3099e3c1e5">
  <xsd:schema xmlns:xsd="http://www.w3.org/2001/XMLSchema" xmlns:xs="http://www.w3.org/2001/XMLSchema" xmlns:p="http://schemas.microsoft.com/office/2006/metadata/properties" xmlns:ns2="13654c6b-6ca1-471e-b392-811e6a33aef8" xmlns:ns3="062be4eb-f7f3-4637-8ef9-0d08fb12854e" targetNamespace="http://schemas.microsoft.com/office/2006/metadata/properties" ma:root="true" ma:fieldsID="8aa53279beb1cd66bd4c2c8c54f8406a" ns2:_="" ns3:_="">
    <xsd:import namespace="13654c6b-6ca1-471e-b392-811e6a33aef8"/>
    <xsd:import namespace="062be4eb-f7f3-4637-8ef9-0d08fb12854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bjectDetectorVersions" minOccurs="0"/>
                <xsd:element ref="ns3:MediaServiceSearchProperties" minOccurs="0"/>
                <xsd:element ref="ns3:lcf76f155ced4ddcb4097134ff3c332f" minOccurs="0"/>
                <xsd:element ref="ns2:TaxCatchAll" minOccurs="0"/>
                <xsd:element ref="ns3:MediaServiceDateTaken"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3654c6b-6ca1-471e-b392-811e6a33aef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bf3836b2-b04a-46b9-a70f-baa835a9d9ab}" ma:internalName="TaxCatchAll" ma:showField="CatchAllData" ma:web="13654c6b-6ca1-471e-b392-811e6a33aef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62be4eb-f7f3-4637-8ef9-0d08fb12854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3ec6080f-a001-4a05-8d2e-760ded6f73af"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97E12EC-89C8-4846-980E-1FFCA445DBA6}">
  <ds:schemaRefs>
    <ds:schemaRef ds:uri="http://schemas.microsoft.com/office/2006/metadata/properties"/>
    <ds:schemaRef ds:uri="http://schemas.microsoft.com/office/infopath/2007/PartnerControls"/>
    <ds:schemaRef ds:uri="13654c6b-6ca1-471e-b392-811e6a33aef8"/>
    <ds:schemaRef ds:uri="062be4eb-f7f3-4637-8ef9-0d08fb12854e"/>
  </ds:schemaRefs>
</ds:datastoreItem>
</file>

<file path=customXml/itemProps2.xml><?xml version="1.0" encoding="utf-8"?>
<ds:datastoreItem xmlns:ds="http://schemas.openxmlformats.org/officeDocument/2006/customXml" ds:itemID="{9FA52E14-D9CD-40AC-8B91-2C8A20390B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3654c6b-6ca1-471e-b392-811e6a33aef8"/>
    <ds:schemaRef ds:uri="062be4eb-f7f3-4637-8ef9-0d08fb12854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1BA8B8C-B65F-4801-8C3F-5BFC33FF862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26571</TotalTime>
  <Words>2279</Words>
  <Application>Microsoft Office PowerPoint</Application>
  <PresentationFormat>Widescreen</PresentationFormat>
  <Paragraphs>200</Paragraphs>
  <Slides>21</Slides>
  <Notes>19</Notes>
  <HiddenSlides>0</HiddenSlides>
  <MMClips>0</MMClips>
  <ScaleCrop>false</ScaleCrop>
  <HeadingPairs>
    <vt:vector size="6" baseType="variant">
      <vt:variant>
        <vt:lpstr>Fonts Used</vt:lpstr>
      </vt:variant>
      <vt:variant>
        <vt:i4>6</vt:i4>
      </vt:variant>
      <vt:variant>
        <vt:lpstr>Theme</vt:lpstr>
      </vt:variant>
      <vt:variant>
        <vt:i4>11</vt:i4>
      </vt:variant>
      <vt:variant>
        <vt:lpstr>Slide Titles</vt:lpstr>
      </vt:variant>
      <vt:variant>
        <vt:i4>21</vt:i4>
      </vt:variant>
    </vt:vector>
  </HeadingPairs>
  <TitlesOfParts>
    <vt:vector size="38" baseType="lpstr">
      <vt:lpstr>Aptos</vt:lpstr>
      <vt:lpstr>Arial</vt:lpstr>
      <vt:lpstr>Calbri</vt:lpstr>
      <vt:lpstr>Calibri</vt:lpstr>
      <vt:lpstr>DM Sans</vt:lpstr>
      <vt:lpstr>Merriweather</vt:lpstr>
      <vt:lpstr>Title</vt:lpstr>
      <vt:lpstr>Land acknowledgement</vt:lpstr>
      <vt:lpstr>Section title with blue background</vt:lpstr>
      <vt:lpstr>Section title with blue background &amp; subsection</vt:lpstr>
      <vt:lpstr>White slide with logo</vt:lpstr>
      <vt:lpstr>White slide with picture</vt:lpstr>
      <vt:lpstr>White slide with picture, no logo</vt:lpstr>
      <vt:lpstr>Blue slide with picture</vt:lpstr>
      <vt:lpstr>Additional notes</vt:lpstr>
      <vt:lpstr>Blank white slide</vt:lpstr>
      <vt:lpstr>Empty</vt:lpstr>
      <vt:lpstr>PowerPoint Presentation</vt:lpstr>
      <vt:lpstr>PowerPoint Presentation</vt:lpstr>
      <vt:lpstr>Initial Expectations</vt:lpstr>
      <vt:lpstr>The Beginning</vt:lpstr>
      <vt:lpstr>Projects worked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Observation</vt:lpstr>
      <vt:lpstr>PowerPoint Presentation</vt:lpstr>
      <vt:lpstr>Thank YOU!</vt:lpstr>
      <vt:lpstr>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Juliette Deloye</dc:creator>
  <cp:lastModifiedBy>Frederick Levesque</cp:lastModifiedBy>
  <cp:revision>15</cp:revision>
  <dcterms:created xsi:type="dcterms:W3CDTF">2024-01-05T19:14:15Z</dcterms:created>
  <dcterms:modified xsi:type="dcterms:W3CDTF">2026-08-12T01:38:59Z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0x010100303AC4A44A439042B1B597C32A2C0237</vt:lpwstr>
  </property>
</Properties>
</file>