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30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01" r:id="rId30"/>
    <p:sldId id="285" r:id="rId31"/>
    <p:sldId id="298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</p:sldIdLst>
  <p:sldSz cx="18288000" cy="10287000"/>
  <p:notesSz cx="6858000" cy="9144000"/>
  <p:embeddedFontLst>
    <p:embeddedFont>
      <p:font typeface="Canva Sans" panose="020B0503030501040103" pitchFamily="34" charset="0"/>
      <p:regular r:id="rId46"/>
    </p:embeddedFont>
    <p:embeddedFont>
      <p:font typeface="Canva Sans Bold" panose="020B0803030501040103" pitchFamily="34" charset="0"/>
      <p:regular r:id="rId47"/>
      <p:bold r:id="rId48"/>
    </p:embeddedFont>
    <p:embeddedFont>
      <p:font typeface="Codec Pro" pitchFamily="2" charset="0"/>
      <p:regular r:id="rId49"/>
    </p:embeddedFont>
    <p:embeddedFont>
      <p:font typeface="Codec Pro Bold" pitchFamily="2" charset="0"/>
      <p:regular r:id="rId50"/>
      <p:bold r:id="rId51"/>
    </p:embeddedFont>
    <p:embeddedFont>
      <p:font typeface="Fira Code" panose="020B0809050000020004" pitchFamily="49" charset="0"/>
      <p:regular r:id="rId52"/>
      <p:bold r:id="rId53"/>
    </p:embeddedFont>
    <p:embeddedFont>
      <p:font typeface="Fira Code Bold" panose="020B0809050000020004" pitchFamily="49" charset="0"/>
      <p:regular r:id="rId54"/>
    </p:embeddedFont>
    <p:embeddedFont>
      <p:font typeface="Mina" panose="02000503000000000000" pitchFamily="2" charset="0"/>
      <p:regular r:id="rId55"/>
    </p:embeddedFont>
    <p:embeddedFont>
      <p:font typeface="RQND Pro Condensed" pitchFamily="2" charset="77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91F8C8-707C-4742-926F-5D1B39C5B30F}" v="4" dt="2026-08-11T01:59:18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29" autoAdjust="0"/>
    <p:restoredTop sz="95204" autoAdjust="0"/>
  </p:normalViewPr>
  <p:slideViewPr>
    <p:cSldViewPr>
      <p:cViewPr>
        <p:scale>
          <a:sx n="70" d="100"/>
          <a:sy n="70" d="100"/>
        </p:scale>
        <p:origin x="64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09788-37E3-FFFE-E1A5-7B0476A44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6C868A-9DA6-FD6E-0EEF-EAE426EA04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CA0779-AAA0-DFBA-DED8-3C17E98A144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803340-5B3F-959B-40BD-93C55102B1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E8A2203-8BA4-7461-ACE9-E3CF48B36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C7BCC-E6ED-4BED-A99A-CF6136FCFB5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8FC98-D30F-5494-4D34-C9708F2E1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5408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52C8F-AE67-1EF1-69D8-59AC2FA31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0E95F6-D75F-8ABA-6655-9398597787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D3E34-87D3-6A0A-FA46-B17B7FAB42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970EDC8-C4EB-E582-2F10-8CF1483C96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5F102A0-3969-6CDB-4D23-07C7103DB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5EB94-0C35-19B0-88BD-5BE9F95207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BE2627-415E-2451-CD3C-59F18CB4A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898576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957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49852-550F-DD0A-4FC1-57AD6530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EAC127-EEBD-AF40-DD21-0145AAE70C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766ED3-BC42-9E25-7618-2612825BD09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73EFF6-7CB8-63B1-2119-57271A0F3F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28AE719-E750-93F4-C7AF-F1D906215A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EC0DB-51D4-E37F-F53D-6111A9198C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2DB85-B352-FF84-D805-BD1AAE82A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66331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39.svg"/><Relationship Id="rId5" Type="http://schemas.openxmlformats.org/officeDocument/2006/relationships/image" Target="../media/image6.png"/><Relationship Id="rId10" Type="http://schemas.openxmlformats.org/officeDocument/2006/relationships/image" Target="../media/image38.png"/><Relationship Id="rId4" Type="http://schemas.openxmlformats.org/officeDocument/2006/relationships/image" Target="../media/image34.svg"/><Relationship Id="rId9" Type="http://schemas.openxmlformats.org/officeDocument/2006/relationships/image" Target="../media/image3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2" name="Freeform 12"/>
          <p:cNvSpPr/>
          <p:nvPr/>
        </p:nvSpPr>
        <p:spPr>
          <a:xfrm rot="-10800000">
            <a:off x="896363" y="2977732"/>
            <a:ext cx="16495274" cy="4331536"/>
          </a:xfrm>
          <a:custGeom>
            <a:avLst/>
            <a:gdLst/>
            <a:ahLst/>
            <a:cxnLst/>
            <a:rect l="l" t="t" r="r" b="b"/>
            <a:pathLst>
              <a:path w="16495274" h="4331536">
                <a:moveTo>
                  <a:pt x="0" y="0"/>
                </a:moveTo>
                <a:lnTo>
                  <a:pt x="16495274" y="0"/>
                </a:lnTo>
                <a:lnTo>
                  <a:pt x="16495274" y="4331536"/>
                </a:lnTo>
                <a:lnTo>
                  <a:pt x="0" y="43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24" t="-121008" r="-7629" b="-1110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26841" y="0"/>
            <a:ext cx="9761159" cy="10287000"/>
            <a:chOff x="0" y="0"/>
            <a:chExt cx="257084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70840" cy="2709333"/>
            </a:xfrm>
            <a:custGeom>
              <a:avLst/>
              <a:gdLst/>
              <a:ahLst/>
              <a:cxnLst/>
              <a:rect l="l" t="t" r="r" b="b"/>
              <a:pathLst>
                <a:path w="2570840" h="2709333">
                  <a:moveTo>
                    <a:pt x="0" y="0"/>
                  </a:moveTo>
                  <a:lnTo>
                    <a:pt x="2570840" y="0"/>
                  </a:lnTo>
                  <a:lnTo>
                    <a:pt x="25708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570840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7498141" cy="8229600"/>
            <a:chOff x="0" y="0"/>
            <a:chExt cx="1974819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74819" cy="2167467"/>
            </a:xfrm>
            <a:custGeom>
              <a:avLst/>
              <a:gdLst/>
              <a:ahLst/>
              <a:cxnLst/>
              <a:rect l="l" t="t" r="r" b="b"/>
              <a:pathLst>
                <a:path w="1974819" h="2167467">
                  <a:moveTo>
                    <a:pt x="0" y="0"/>
                  </a:moveTo>
                  <a:lnTo>
                    <a:pt x="1974819" y="0"/>
                  </a:lnTo>
                  <a:lnTo>
                    <a:pt x="197481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974819" cy="21388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159871" y="1119910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49"/>
                </a:moveTo>
                <a:lnTo>
                  <a:pt x="252008" y="195649"/>
                </a:lnTo>
                <a:lnTo>
                  <a:pt x="252008" y="0"/>
                </a:lnTo>
                <a:lnTo>
                  <a:pt x="0" y="0"/>
                </a:lnTo>
                <a:lnTo>
                  <a:pt x="0" y="19564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159871" y="897445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8" y="0"/>
                </a:lnTo>
                <a:lnTo>
                  <a:pt x="252008" y="195649"/>
                </a:lnTo>
                <a:lnTo>
                  <a:pt x="0" y="1956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9357452" y="2710099"/>
            <a:ext cx="7703759" cy="0"/>
          </a:xfrm>
          <a:prstGeom prst="line">
            <a:avLst/>
          </a:prstGeom>
          <a:ln w="9525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3209332" y="9170102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>
            <a:off x="9357452" y="3070588"/>
            <a:ext cx="7908054" cy="5473337"/>
            <a:chOff x="0" y="0"/>
            <a:chExt cx="2396187" cy="165845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6187" cy="1658454"/>
            </a:xfrm>
            <a:custGeom>
              <a:avLst/>
              <a:gdLst/>
              <a:ahLst/>
              <a:cxnLst/>
              <a:rect l="l" t="t" r="r" b="b"/>
              <a:pathLst>
                <a:path w="2396187" h="1658454">
                  <a:moveTo>
                    <a:pt x="0" y="0"/>
                  </a:moveTo>
                  <a:lnTo>
                    <a:pt x="2396187" y="0"/>
                  </a:lnTo>
                  <a:lnTo>
                    <a:pt x="2396187" y="1658454"/>
                  </a:lnTo>
                  <a:lnTo>
                    <a:pt x="0" y="1658454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8575"/>
              <a:ext cx="2396187" cy="1629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285875" y="1351775"/>
            <a:ext cx="6983791" cy="4455482"/>
          </a:xfrm>
          <a:custGeom>
            <a:avLst/>
            <a:gdLst/>
            <a:ahLst/>
            <a:cxnLst/>
            <a:rect l="l" t="t" r="r" b="b"/>
            <a:pathLst>
              <a:path w="6983791" h="4455482">
                <a:moveTo>
                  <a:pt x="0" y="0"/>
                </a:moveTo>
                <a:lnTo>
                  <a:pt x="6983791" y="0"/>
                </a:lnTo>
                <a:lnTo>
                  <a:pt x="6983791" y="4455481"/>
                </a:lnTo>
                <a:lnTo>
                  <a:pt x="0" y="44554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028" t="-651" r="-8180" b="-89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985536" y="5934198"/>
            <a:ext cx="5584469" cy="3040255"/>
          </a:xfrm>
          <a:custGeom>
            <a:avLst/>
            <a:gdLst/>
            <a:ahLst/>
            <a:cxnLst/>
            <a:rect l="l" t="t" r="r" b="b"/>
            <a:pathLst>
              <a:path w="5584469" h="3040255">
                <a:moveTo>
                  <a:pt x="0" y="0"/>
                </a:moveTo>
                <a:lnTo>
                  <a:pt x="5584469" y="0"/>
                </a:lnTo>
                <a:lnTo>
                  <a:pt x="5584469" y="3040255"/>
                </a:lnTo>
                <a:lnTo>
                  <a:pt x="0" y="30402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7005" t="-24296" r="-17851" b="-151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9555541" y="1657350"/>
            <a:ext cx="8099936" cy="104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1"/>
              </a:lnSpc>
            </a:pPr>
            <a:r>
              <a:rPr lang="en-US" sz="11003" spc="-220">
                <a:solidFill>
                  <a:srgbClr val="E8E8E8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CONSTRUCTION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400138" y="3446293"/>
            <a:ext cx="7661074" cy="381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Constructed of polytetrafluoroethylene (PTFE, Teflon) 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Initial prototype with high density polyethylene tested in liquid nitrogen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133600" y="9182100"/>
            <a:ext cx="6264653" cy="874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2-wall assembly after cryogenic test. </a:t>
            </a:r>
          </a:p>
          <a:p>
            <a:pPr algn="r">
              <a:lnSpc>
                <a:spcPts val="3499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Photo credit to Peter Taylor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26841" y="0"/>
            <a:ext cx="9761159" cy="10287000"/>
            <a:chOff x="0" y="0"/>
            <a:chExt cx="257084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70840" cy="2709333"/>
            </a:xfrm>
            <a:custGeom>
              <a:avLst/>
              <a:gdLst/>
              <a:ahLst/>
              <a:cxnLst/>
              <a:rect l="l" t="t" r="r" b="b"/>
              <a:pathLst>
                <a:path w="2570840" h="2709333">
                  <a:moveTo>
                    <a:pt x="0" y="0"/>
                  </a:moveTo>
                  <a:lnTo>
                    <a:pt x="2570840" y="0"/>
                  </a:lnTo>
                  <a:lnTo>
                    <a:pt x="25708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570840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9357452" y="2710099"/>
            <a:ext cx="7703759" cy="0"/>
          </a:xfrm>
          <a:prstGeom prst="line">
            <a:avLst/>
          </a:prstGeom>
          <a:ln w="9525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209332" y="9170102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9357452" y="3070588"/>
            <a:ext cx="7703759" cy="5473337"/>
            <a:chOff x="0" y="0"/>
            <a:chExt cx="2334285" cy="165845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34285" cy="1658454"/>
            </a:xfrm>
            <a:custGeom>
              <a:avLst/>
              <a:gdLst/>
              <a:ahLst/>
              <a:cxnLst/>
              <a:rect l="l" t="t" r="r" b="b"/>
              <a:pathLst>
                <a:path w="2334285" h="1658454">
                  <a:moveTo>
                    <a:pt x="0" y="0"/>
                  </a:moveTo>
                  <a:lnTo>
                    <a:pt x="2334285" y="0"/>
                  </a:lnTo>
                  <a:lnTo>
                    <a:pt x="2334285" y="1658454"/>
                  </a:lnTo>
                  <a:lnTo>
                    <a:pt x="0" y="1658454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2334285" cy="1629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555541" y="1657350"/>
            <a:ext cx="8099936" cy="104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1"/>
              </a:lnSpc>
            </a:pPr>
            <a:r>
              <a:rPr lang="en-US" sz="11003" spc="-220">
                <a:solidFill>
                  <a:srgbClr val="E8E8E8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CONSTRUCTION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00138" y="3457811"/>
            <a:ext cx="7661074" cy="489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Constructed of polytetrafluoroethylene (PTFE, Teflon) 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Initial prototype tested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in liquid nitrogen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Final prototype will be octogonal chamber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28700" y="1028700"/>
            <a:ext cx="7498141" cy="8229600"/>
            <a:chOff x="0" y="0"/>
            <a:chExt cx="1974819" cy="216746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74819" cy="2167467"/>
            </a:xfrm>
            <a:custGeom>
              <a:avLst/>
              <a:gdLst/>
              <a:ahLst/>
              <a:cxnLst/>
              <a:rect l="l" t="t" r="r" b="b"/>
              <a:pathLst>
                <a:path w="1974819" h="2167467">
                  <a:moveTo>
                    <a:pt x="0" y="0"/>
                  </a:moveTo>
                  <a:lnTo>
                    <a:pt x="1974819" y="0"/>
                  </a:lnTo>
                  <a:lnTo>
                    <a:pt x="197481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8575"/>
              <a:ext cx="1974819" cy="21388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 flipV="1">
            <a:off x="1543050" y="1543050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49"/>
                </a:moveTo>
                <a:lnTo>
                  <a:pt x="252007" y="195649"/>
                </a:lnTo>
                <a:lnTo>
                  <a:pt x="252007" y="0"/>
                </a:lnTo>
                <a:lnTo>
                  <a:pt x="0" y="0"/>
                </a:lnTo>
                <a:lnTo>
                  <a:pt x="0" y="19564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1198142" y="1941106"/>
            <a:ext cx="7159256" cy="6798468"/>
            <a:chOff x="0" y="0"/>
            <a:chExt cx="9545674" cy="9064624"/>
          </a:xfrm>
        </p:grpSpPr>
        <p:sp>
          <p:nvSpPr>
            <p:cNvPr id="27" name="Freeform 27"/>
            <p:cNvSpPr/>
            <p:nvPr/>
          </p:nvSpPr>
          <p:spPr>
            <a:xfrm>
              <a:off x="459877" y="8803758"/>
              <a:ext cx="336010" cy="260866"/>
            </a:xfrm>
            <a:custGeom>
              <a:avLst/>
              <a:gdLst/>
              <a:ahLst/>
              <a:cxnLst/>
              <a:rect l="l" t="t" r="r" b="b"/>
              <a:pathLst>
                <a:path w="336010" h="260866">
                  <a:moveTo>
                    <a:pt x="0" y="0"/>
                  </a:moveTo>
                  <a:lnTo>
                    <a:pt x="336010" y="0"/>
                  </a:lnTo>
                  <a:lnTo>
                    <a:pt x="336010" y="260866"/>
                  </a:lnTo>
                  <a:lnTo>
                    <a:pt x="0" y="2608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9545674" cy="8600558"/>
            </a:xfrm>
            <a:custGeom>
              <a:avLst/>
              <a:gdLst/>
              <a:ahLst/>
              <a:cxnLst/>
              <a:rect l="l" t="t" r="r" b="b"/>
              <a:pathLst>
                <a:path w="9545674" h="8600558">
                  <a:moveTo>
                    <a:pt x="0" y="0"/>
                  </a:moveTo>
                  <a:lnTo>
                    <a:pt x="9545674" y="0"/>
                  </a:lnTo>
                  <a:lnTo>
                    <a:pt x="9545674" y="8600558"/>
                  </a:lnTo>
                  <a:lnTo>
                    <a:pt x="0" y="8600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433" t="-7804" r="-8723" b="-381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AutoShape 29"/>
            <p:cNvSpPr/>
            <p:nvPr/>
          </p:nvSpPr>
          <p:spPr>
            <a:xfrm flipH="1" flipV="1">
              <a:off x="4467975" y="2681376"/>
              <a:ext cx="24874" cy="1292904"/>
            </a:xfrm>
            <a:prstGeom prst="line">
              <a:avLst/>
            </a:prstGeom>
            <a:ln w="50800" cap="flat">
              <a:solidFill>
                <a:srgbClr val="70809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AutoShape 30"/>
            <p:cNvSpPr/>
            <p:nvPr/>
          </p:nvSpPr>
          <p:spPr>
            <a:xfrm flipH="1" flipV="1">
              <a:off x="2678406" y="2846437"/>
              <a:ext cx="24874" cy="1292904"/>
            </a:xfrm>
            <a:prstGeom prst="line">
              <a:avLst/>
            </a:prstGeom>
            <a:ln w="50800" cap="flat">
              <a:solidFill>
                <a:srgbClr val="70809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AutoShape 31"/>
            <p:cNvSpPr/>
            <p:nvPr/>
          </p:nvSpPr>
          <p:spPr>
            <a:xfrm flipH="1" flipV="1">
              <a:off x="2440037" y="3974769"/>
              <a:ext cx="24874" cy="1292904"/>
            </a:xfrm>
            <a:prstGeom prst="line">
              <a:avLst/>
            </a:prstGeom>
            <a:ln w="50800" cap="flat">
              <a:solidFill>
                <a:srgbClr val="70809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AutoShape 32"/>
            <p:cNvSpPr/>
            <p:nvPr/>
          </p:nvSpPr>
          <p:spPr>
            <a:xfrm flipV="1">
              <a:off x="7832990" y="3623406"/>
              <a:ext cx="32335" cy="1302438"/>
            </a:xfrm>
            <a:prstGeom prst="line">
              <a:avLst/>
            </a:prstGeom>
            <a:ln w="50800" cap="flat">
              <a:solidFill>
                <a:srgbClr val="70809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AutoShape 33"/>
            <p:cNvSpPr/>
            <p:nvPr/>
          </p:nvSpPr>
          <p:spPr>
            <a:xfrm flipV="1">
              <a:off x="6698351" y="2986421"/>
              <a:ext cx="0" cy="1283438"/>
            </a:xfrm>
            <a:prstGeom prst="line">
              <a:avLst/>
            </a:prstGeom>
            <a:ln w="50800" cap="flat">
              <a:solidFill>
                <a:srgbClr val="70809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11</a:t>
            </a:r>
          </a:p>
        </p:txBody>
      </p:sp>
      <p:sp>
        <p:nvSpPr>
          <p:cNvPr id="35" name="TextBox 29">
            <a:extLst>
              <a:ext uri="{FF2B5EF4-FFF2-40B4-BE49-F238E27FC236}">
                <a16:creationId xmlns:a16="http://schemas.microsoft.com/office/drawing/2014/main" id="{5B709FC6-ED0F-2BA3-AD4C-2E7E20F9A9DE}"/>
              </a:ext>
            </a:extLst>
          </p:cNvPr>
          <p:cNvSpPr txBox="1"/>
          <p:nvPr/>
        </p:nvSpPr>
        <p:spPr>
          <a:xfrm>
            <a:off x="2028623" y="8703254"/>
            <a:ext cx="6264653" cy="874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PTFE geometry with </a:t>
            </a:r>
            <a:r>
              <a:rPr lang="en-US" sz="2700" dirty="0" err="1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SiPMs</a:t>
            </a: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 and PEN, as used in simulations.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9179177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3" name="Freeform 13"/>
          <p:cNvSpPr/>
          <p:nvPr/>
        </p:nvSpPr>
        <p:spPr>
          <a:xfrm>
            <a:off x="209471" y="4376738"/>
            <a:ext cx="5857901" cy="4754569"/>
          </a:xfrm>
          <a:custGeom>
            <a:avLst/>
            <a:gdLst/>
            <a:ahLst/>
            <a:cxnLst/>
            <a:rect l="l" t="t" r="r" b="b"/>
            <a:pathLst>
              <a:path w="5857901" h="4754569">
                <a:moveTo>
                  <a:pt x="0" y="0"/>
                </a:moveTo>
                <a:lnTo>
                  <a:pt x="5857902" y="0"/>
                </a:lnTo>
                <a:lnTo>
                  <a:pt x="5857902" y="4754568"/>
                </a:lnTo>
                <a:lnTo>
                  <a:pt x="0" y="4754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6209732" y="4376738"/>
            <a:ext cx="5794630" cy="4754569"/>
          </a:xfrm>
          <a:custGeom>
            <a:avLst/>
            <a:gdLst/>
            <a:ahLst/>
            <a:cxnLst/>
            <a:rect l="l" t="t" r="r" b="b"/>
            <a:pathLst>
              <a:path w="5794630" h="4754569">
                <a:moveTo>
                  <a:pt x="0" y="0"/>
                </a:moveTo>
                <a:lnTo>
                  <a:pt x="5794631" y="0"/>
                </a:lnTo>
                <a:lnTo>
                  <a:pt x="5794631" y="4754568"/>
                </a:lnTo>
                <a:lnTo>
                  <a:pt x="0" y="47545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2143994" y="4376738"/>
            <a:ext cx="5934535" cy="4754569"/>
          </a:xfrm>
          <a:custGeom>
            <a:avLst/>
            <a:gdLst/>
            <a:ahLst/>
            <a:cxnLst/>
            <a:rect l="l" t="t" r="r" b="b"/>
            <a:pathLst>
              <a:path w="5934535" h="4754569">
                <a:moveTo>
                  <a:pt x="0" y="0"/>
                </a:moveTo>
                <a:lnTo>
                  <a:pt x="5934535" y="0"/>
                </a:lnTo>
                <a:lnTo>
                  <a:pt x="5934535" y="4754568"/>
                </a:lnTo>
                <a:lnTo>
                  <a:pt x="0" y="47545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209471" y="9302756"/>
            <a:ext cx="585790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Full PEN WLS mode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1770134"/>
            <a:ext cx="14293831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COMPLEMENTING HARDWARE...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146461" y="9302756"/>
            <a:ext cx="585790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Strip PEN WLS mode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143994" y="9302756"/>
            <a:ext cx="585790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PEN on </a:t>
            </a:r>
            <a:r>
              <a:rPr lang="en-US" sz="2699" dirty="0" err="1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SiPMs</a:t>
            </a: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WLS mode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2909888"/>
            <a:ext cx="16855277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Placement of PEN WLS changes efficiency</a:t>
            </a:r>
          </a:p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Optimized using simulation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12</a:t>
            </a:r>
          </a:p>
        </p:txBody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id="{5D26997F-0B88-EBE9-EFC2-5810EB68F18A}"/>
              </a:ext>
            </a:extLst>
          </p:cNvPr>
          <p:cNvSpPr txBox="1"/>
          <p:nvPr/>
        </p:nvSpPr>
        <p:spPr>
          <a:xfrm>
            <a:off x="14103101" y="274379"/>
            <a:ext cx="4014455" cy="95264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599"/>
              </a:lnSpc>
            </a:pPr>
            <a:r>
              <a:rPr lang="en-US" sz="2599" spc="-77" dirty="0">
                <a:solidFill>
                  <a:srgbClr val="000000"/>
                </a:solidFill>
                <a:latin typeface="Mina"/>
                <a:ea typeface="Mina"/>
                <a:cs typeface="Mina"/>
                <a:sym typeface="Mina"/>
              </a:rPr>
              <a:t>WLS = wavelength shifter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9938960" y="1410134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50"/>
                </a:moveTo>
                <a:lnTo>
                  <a:pt x="252007" y="195650"/>
                </a:lnTo>
                <a:lnTo>
                  <a:pt x="252007" y="0"/>
                </a:lnTo>
                <a:lnTo>
                  <a:pt x="0" y="0"/>
                </a:lnTo>
                <a:lnTo>
                  <a:pt x="0" y="19565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 flipV="1">
            <a:off x="17036327" y="1410134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8" y="195650"/>
                </a:moveTo>
                <a:lnTo>
                  <a:pt x="0" y="195650"/>
                </a:lnTo>
                <a:lnTo>
                  <a:pt x="0" y="0"/>
                </a:lnTo>
                <a:lnTo>
                  <a:pt x="252008" y="0"/>
                </a:lnTo>
                <a:lnTo>
                  <a:pt x="252008" y="19565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909925" y="9062651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7" y="0"/>
                </a:lnTo>
                <a:lnTo>
                  <a:pt x="252007" y="195649"/>
                </a:lnTo>
                <a:lnTo>
                  <a:pt x="0" y="1956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17007293" y="9062651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7" y="0"/>
                </a:moveTo>
                <a:lnTo>
                  <a:pt x="0" y="0"/>
                </a:lnTo>
                <a:lnTo>
                  <a:pt x="0" y="195649"/>
                </a:lnTo>
                <a:lnTo>
                  <a:pt x="252007" y="195649"/>
                </a:lnTo>
                <a:lnTo>
                  <a:pt x="2520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26784" y="0"/>
            <a:ext cx="7915350" cy="1028700"/>
            <a:chOff x="0" y="0"/>
            <a:chExt cx="2084701" cy="2709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4701" cy="270933"/>
            </a:xfrm>
            <a:custGeom>
              <a:avLst/>
              <a:gdLst/>
              <a:ahLst/>
              <a:cxnLst/>
              <a:rect l="l" t="t" r="r" b="b"/>
              <a:pathLst>
                <a:path w="2084701" h="270933">
                  <a:moveTo>
                    <a:pt x="0" y="0"/>
                  </a:moveTo>
                  <a:lnTo>
                    <a:pt x="2084701" y="0"/>
                  </a:lnTo>
                  <a:lnTo>
                    <a:pt x="208470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2084701" cy="242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6784" y="6057570"/>
            <a:ext cx="8117216" cy="1593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01"/>
              </a:lnSpc>
            </a:pPr>
            <a:r>
              <a:rPr lang="en-US" sz="16668" spc="-333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SIMULATION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1028700"/>
            <a:ext cx="7913434" cy="3643657"/>
            <a:chOff x="0" y="0"/>
            <a:chExt cx="1177697" cy="5422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77697" cy="542258"/>
            </a:xfrm>
            <a:custGeom>
              <a:avLst/>
              <a:gdLst/>
              <a:ahLst/>
              <a:cxnLst/>
              <a:rect l="l" t="t" r="r" b="b"/>
              <a:pathLst>
                <a:path w="1177697" h="542258">
                  <a:moveTo>
                    <a:pt x="0" y="0"/>
                  </a:moveTo>
                  <a:lnTo>
                    <a:pt x="1177697" y="0"/>
                  </a:lnTo>
                  <a:lnTo>
                    <a:pt x="1177697" y="542258"/>
                  </a:lnTo>
                  <a:lnTo>
                    <a:pt x="0" y="542258"/>
                  </a:lnTo>
                  <a:close/>
                </a:path>
              </a:pathLst>
            </a:custGeom>
            <a:blipFill>
              <a:blip r:embed="rId5"/>
              <a:stretch>
                <a:fillRect r="-15111" b="-951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8539699" y="5590845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1028703" y="5138738"/>
            <a:ext cx="8026973" cy="4762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1028703" y="8098944"/>
            <a:ext cx="7913431" cy="2277793"/>
            <a:chOff x="0" y="0"/>
            <a:chExt cx="1177697" cy="33898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77697" cy="338987"/>
            </a:xfrm>
            <a:custGeom>
              <a:avLst/>
              <a:gdLst/>
              <a:ahLst/>
              <a:cxnLst/>
              <a:rect l="l" t="t" r="r" b="b"/>
              <a:pathLst>
                <a:path w="1177697" h="338987">
                  <a:moveTo>
                    <a:pt x="0" y="0"/>
                  </a:moveTo>
                  <a:lnTo>
                    <a:pt x="1177697" y="0"/>
                  </a:lnTo>
                  <a:lnTo>
                    <a:pt x="1177697" y="338987"/>
                  </a:lnTo>
                  <a:lnTo>
                    <a:pt x="0" y="338987"/>
                  </a:lnTo>
                  <a:close/>
                </a:path>
              </a:pathLst>
            </a:custGeom>
            <a:blipFill>
              <a:blip r:embed="rId5"/>
              <a:stretch>
                <a:fillRect t="-135151" b="-3600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0267167" y="2150560"/>
            <a:ext cx="6634891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Octogonal PFTE chamber filled with liquid argon using PEN wavelength shifter (WLS) and silicion photomultiplers (SiPMs) to detect scintillation from elastic scatters.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67167" y="1789612"/>
            <a:ext cx="6634891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6" lvl="1" indent="-280668" algn="l">
              <a:lnSpc>
                <a:spcPts val="3119"/>
              </a:lnSpc>
              <a:buAutoNum type="arabicPeriod"/>
            </a:pPr>
            <a:r>
              <a:rPr lang="en-US" sz="25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UNDERSTAND YOUR DETECTOR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67167" y="4998413"/>
            <a:ext cx="6634891" cy="2533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Open-source toolkit developed by CERN and used by (frustrated) physicists all over the world. C++ and object-oriented, it allows users to track particle paths using Monte-Carlo methods in user-defined geometries.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267167" y="4637465"/>
            <a:ext cx="6634891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6" lvl="1" indent="-280668" algn="l">
              <a:lnSpc>
                <a:spcPts val="3119"/>
              </a:lnSpc>
              <a:buAutoNum type="arabicPeriod"/>
            </a:pPr>
            <a:r>
              <a:rPr lang="en-US" sz="25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DOWNLOAD GEANT4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96202" y="8571168"/>
            <a:ext cx="6634891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267167" y="8209218"/>
            <a:ext cx="6634891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6" lvl="1" indent="-280668" algn="l">
              <a:lnSpc>
                <a:spcPts val="3119"/>
              </a:lnSpc>
              <a:buAutoNum type="arabicPeriod"/>
            </a:pPr>
            <a:r>
              <a:rPr lang="en-US" sz="25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BUILD YOUR SIMULATION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9541" y="2995591"/>
            <a:ext cx="15088919" cy="4295818"/>
            <a:chOff x="0" y="0"/>
            <a:chExt cx="3974036" cy="11314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74036" cy="1131409"/>
            </a:xfrm>
            <a:custGeom>
              <a:avLst/>
              <a:gdLst/>
              <a:ahLst/>
              <a:cxnLst/>
              <a:rect l="l" t="t" r="r" b="b"/>
              <a:pathLst>
                <a:path w="3974036" h="1131409">
                  <a:moveTo>
                    <a:pt x="3770836" y="0"/>
                  </a:moveTo>
                  <a:cubicBezTo>
                    <a:pt x="3883061" y="0"/>
                    <a:pt x="3974036" y="253274"/>
                    <a:pt x="3974036" y="565704"/>
                  </a:cubicBezTo>
                  <a:cubicBezTo>
                    <a:pt x="3974036" y="878134"/>
                    <a:pt x="3883061" y="1131409"/>
                    <a:pt x="3770836" y="1131409"/>
                  </a:cubicBezTo>
                  <a:lnTo>
                    <a:pt x="203200" y="1131409"/>
                  </a:lnTo>
                  <a:cubicBezTo>
                    <a:pt x="90976" y="1131409"/>
                    <a:pt x="0" y="878134"/>
                    <a:pt x="0" y="565704"/>
                  </a:cubicBezTo>
                  <a:cubicBezTo>
                    <a:pt x="0" y="25327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3974036" cy="10933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399"/>
                </a:lnSpc>
              </a:pPr>
              <a:r>
                <a:rPr lang="en-US" sz="8399" spc="-25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</a:t>
              </a:r>
              <a:r>
                <a:rPr lang="en-US" sz="8399" b="1" spc="-251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predict</a:t>
              </a:r>
              <a:r>
                <a:rPr lang="en-US" sz="8399" spc="-25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what happens when </a:t>
              </a:r>
              <a:r>
                <a:rPr lang="en-US" sz="8399" b="1" spc="-251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radiation interacts with our detector</a:t>
              </a:r>
              <a:r>
                <a:rPr lang="en-US" sz="8399" spc="-25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4973322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491" y="5731323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digital model</a:t>
              </a: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of the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25044" y="3388501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21439" y="3511371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73930" y="4269372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3238194" cy="288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4199" spc="-12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</a:t>
              </a: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digital</a:t>
              </a:r>
              <a:r>
                <a:rPr lang="en-US" sz="4199" spc="-12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model of the </a:t>
              </a: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73930" y="6041350"/>
            <a:ext cx="5072864" cy="1389100"/>
            <a:chOff x="0" y="0"/>
            <a:chExt cx="1336063" cy="3658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6063" cy="365853"/>
            </a:xfrm>
            <a:custGeom>
              <a:avLst/>
              <a:gdLst/>
              <a:ahLst/>
              <a:cxnLst/>
              <a:rect l="l" t="t" r="r" b="b"/>
              <a:pathLst>
                <a:path w="1336063" h="365853">
                  <a:moveTo>
                    <a:pt x="0" y="0"/>
                  </a:moveTo>
                  <a:lnTo>
                    <a:pt x="1336063" y="0"/>
                  </a:lnTo>
                  <a:lnTo>
                    <a:pt x="1336063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1336063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Define detector materials and geometry</a:t>
              </a:r>
            </a:p>
          </p:txBody>
        </p:sp>
      </p:grpSp>
      <p:sp>
        <p:nvSpPr>
          <p:cNvPr id="9" name="AutoShape 9"/>
          <p:cNvSpPr/>
          <p:nvPr/>
        </p:nvSpPr>
        <p:spPr>
          <a:xfrm>
            <a:off x="5710362" y="5436547"/>
            <a:ext cx="0" cy="60480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3102483" y="1926550"/>
            <a:ext cx="12437912" cy="1761484"/>
            <a:chOff x="0" y="0"/>
            <a:chExt cx="3275829" cy="4639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3" name="TextBox 23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21439" y="3511371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73930" y="4269372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digital</a:t>
              </a: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model of the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73930" y="6041350"/>
            <a:ext cx="5072864" cy="1389100"/>
            <a:chOff x="0" y="0"/>
            <a:chExt cx="1336063" cy="3658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6063" cy="365853"/>
            </a:xfrm>
            <a:custGeom>
              <a:avLst/>
              <a:gdLst/>
              <a:ahLst/>
              <a:cxnLst/>
              <a:rect l="l" t="t" r="r" b="b"/>
              <a:pathLst>
                <a:path w="1336063" h="365853">
                  <a:moveTo>
                    <a:pt x="0" y="0"/>
                  </a:moveTo>
                  <a:lnTo>
                    <a:pt x="1336063" y="0"/>
                  </a:lnTo>
                  <a:lnTo>
                    <a:pt x="1336063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1336063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 dirty="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Define detector materials and geometry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7825" y="5638641"/>
            <a:ext cx="1666105" cy="1097259"/>
            <a:chOff x="0" y="0"/>
            <a:chExt cx="617088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LAr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07825" y="6881821"/>
            <a:ext cx="1666105" cy="1097259"/>
            <a:chOff x="0" y="0"/>
            <a:chExt cx="617088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PTFE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261862" y="7263191"/>
            <a:ext cx="1666105" cy="1097259"/>
            <a:chOff x="0" y="0"/>
            <a:chExt cx="617088" cy="406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SiPMs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108941" y="7263191"/>
            <a:ext cx="1666105" cy="1097259"/>
            <a:chOff x="0" y="0"/>
            <a:chExt cx="617088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WLS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5710362" y="5436547"/>
            <a:ext cx="0" cy="60480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3102483" y="1926550"/>
            <a:ext cx="12437912" cy="1761484"/>
            <a:chOff x="0" y="0"/>
            <a:chExt cx="3275829" cy="46393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38" name="Freeform 38"/>
          <p:cNvSpPr/>
          <p:nvPr/>
        </p:nvSpPr>
        <p:spPr>
          <a:xfrm>
            <a:off x="9384646" y="5573436"/>
            <a:ext cx="3951326" cy="4476768"/>
          </a:xfrm>
          <a:custGeom>
            <a:avLst/>
            <a:gdLst/>
            <a:ahLst/>
            <a:cxnLst/>
            <a:rect l="l" t="t" r="r" b="b"/>
            <a:pathLst>
              <a:path w="3951326" h="4476768">
                <a:moveTo>
                  <a:pt x="0" y="0"/>
                </a:moveTo>
                <a:lnTo>
                  <a:pt x="3951326" y="0"/>
                </a:lnTo>
                <a:lnTo>
                  <a:pt x="3951326" y="4476769"/>
                </a:lnTo>
                <a:lnTo>
                  <a:pt x="0" y="44767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39"/>
          <p:cNvSpPr/>
          <p:nvPr/>
        </p:nvSpPr>
        <p:spPr>
          <a:xfrm>
            <a:off x="13335972" y="5735888"/>
            <a:ext cx="3070448" cy="4151864"/>
          </a:xfrm>
          <a:custGeom>
            <a:avLst/>
            <a:gdLst/>
            <a:ahLst/>
            <a:cxnLst/>
            <a:rect l="l" t="t" r="r" b="b"/>
            <a:pathLst>
              <a:path w="3070448" h="4151864">
                <a:moveTo>
                  <a:pt x="0" y="0"/>
                </a:moveTo>
                <a:lnTo>
                  <a:pt x="3070449" y="0"/>
                </a:lnTo>
                <a:lnTo>
                  <a:pt x="3070449" y="4151865"/>
                </a:lnTo>
                <a:lnTo>
                  <a:pt x="0" y="41518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0189888" y="9706610"/>
            <a:ext cx="234084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CAD model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4237190" y="9677676"/>
            <a:ext cx="3542031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Geant4 model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17</a:t>
            </a:r>
          </a:p>
        </p:txBody>
      </p:sp>
      <p:grpSp>
        <p:nvGrpSpPr>
          <p:cNvPr id="43" name="Group 33">
            <a:extLst>
              <a:ext uri="{FF2B5EF4-FFF2-40B4-BE49-F238E27FC236}">
                <a16:creationId xmlns:a16="http://schemas.microsoft.com/office/drawing/2014/main" id="{8CFDF494-AA71-7762-7763-A57A7F1A9830}"/>
              </a:ext>
            </a:extLst>
          </p:cNvPr>
          <p:cNvGrpSpPr/>
          <p:nvPr/>
        </p:nvGrpSpPr>
        <p:grpSpPr>
          <a:xfrm>
            <a:off x="2998987" y="7318119"/>
            <a:ext cx="2258532" cy="1097259"/>
            <a:chOff x="-20953" y="0"/>
            <a:chExt cx="638042" cy="406400"/>
          </a:xfrm>
        </p:grpSpPr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AFD0204-A648-F052-C938-3DA5AD3D7227}"/>
                </a:ext>
              </a:extLst>
            </p:cNvPr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35">
              <a:extLst>
                <a:ext uri="{FF2B5EF4-FFF2-40B4-BE49-F238E27FC236}">
                  <a16:creationId xmlns:a16="http://schemas.microsoft.com/office/drawing/2014/main" id="{BAE98067-07B2-2365-8EC9-187652897610}"/>
                </a:ext>
              </a:extLst>
            </p:cNvPr>
            <p:cNvSpPr txBox="1"/>
            <p:nvPr/>
          </p:nvSpPr>
          <p:spPr>
            <a:xfrm>
              <a:off x="-20953" y="0"/>
              <a:ext cx="638042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 dirty="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Cryostat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21439" y="3511371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73930" y="4269372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digital </a:t>
              </a: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model of the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73930" y="6041350"/>
            <a:ext cx="5072864" cy="1389100"/>
            <a:chOff x="0" y="0"/>
            <a:chExt cx="1336063" cy="3658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6063" cy="365853"/>
            </a:xfrm>
            <a:custGeom>
              <a:avLst/>
              <a:gdLst/>
              <a:ahLst/>
              <a:cxnLst/>
              <a:rect l="l" t="t" r="r" b="b"/>
              <a:pathLst>
                <a:path w="1336063" h="365853">
                  <a:moveTo>
                    <a:pt x="0" y="0"/>
                  </a:moveTo>
                  <a:lnTo>
                    <a:pt x="1336063" y="0"/>
                  </a:lnTo>
                  <a:lnTo>
                    <a:pt x="1336063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1336063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Define detector materials and geometry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396085" y="5952892"/>
            <a:ext cx="5072864" cy="1389100"/>
            <a:chOff x="0" y="0"/>
            <a:chExt cx="1336063" cy="36585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36063" cy="365853"/>
            </a:xfrm>
            <a:custGeom>
              <a:avLst/>
              <a:gdLst/>
              <a:ahLst/>
              <a:cxnLst/>
              <a:rect l="l" t="t" r="r" b="b"/>
              <a:pathLst>
                <a:path w="1336063" h="365853">
                  <a:moveTo>
                    <a:pt x="0" y="0"/>
                  </a:moveTo>
                  <a:lnTo>
                    <a:pt x="1336063" y="0"/>
                  </a:lnTo>
                  <a:lnTo>
                    <a:pt x="1336063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1336063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Define radioactive sources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07825" y="5638641"/>
            <a:ext cx="1666105" cy="1097259"/>
            <a:chOff x="0" y="0"/>
            <a:chExt cx="617088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LAr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07825" y="6881821"/>
            <a:ext cx="1666105" cy="1097259"/>
            <a:chOff x="0" y="0"/>
            <a:chExt cx="617088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PTFE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261862" y="7263191"/>
            <a:ext cx="1666105" cy="1097259"/>
            <a:chOff x="0" y="0"/>
            <a:chExt cx="617088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SiPMs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108941" y="7263191"/>
            <a:ext cx="1666105" cy="1097259"/>
            <a:chOff x="0" y="0"/>
            <a:chExt cx="617088" cy="406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WLS</a:t>
              </a:r>
            </a:p>
          </p:txBody>
        </p:sp>
      </p:grpSp>
      <p:sp>
        <p:nvSpPr>
          <p:cNvPr id="27" name="AutoShape 27"/>
          <p:cNvSpPr/>
          <p:nvPr/>
        </p:nvSpPr>
        <p:spPr>
          <a:xfrm>
            <a:off x="5710362" y="5436547"/>
            <a:ext cx="0" cy="60480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" name="AutoShape 28"/>
          <p:cNvSpPr/>
          <p:nvPr/>
        </p:nvSpPr>
        <p:spPr>
          <a:xfrm>
            <a:off x="12932516" y="5436547"/>
            <a:ext cx="0" cy="51634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9" name="Group 29"/>
          <p:cNvGrpSpPr/>
          <p:nvPr/>
        </p:nvGrpSpPr>
        <p:grpSpPr>
          <a:xfrm>
            <a:off x="3102483" y="1926550"/>
            <a:ext cx="12437912" cy="1761484"/>
            <a:chOff x="0" y="0"/>
            <a:chExt cx="3275829" cy="46393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42" name="TextBox 42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18</a:t>
            </a:r>
          </a:p>
        </p:txBody>
      </p:sp>
      <p:grpSp>
        <p:nvGrpSpPr>
          <p:cNvPr id="43" name="Group 33">
            <a:extLst>
              <a:ext uri="{FF2B5EF4-FFF2-40B4-BE49-F238E27FC236}">
                <a16:creationId xmlns:a16="http://schemas.microsoft.com/office/drawing/2014/main" id="{740FC39E-624F-2D80-5318-6107923CCAED}"/>
              </a:ext>
            </a:extLst>
          </p:cNvPr>
          <p:cNvGrpSpPr/>
          <p:nvPr/>
        </p:nvGrpSpPr>
        <p:grpSpPr>
          <a:xfrm>
            <a:off x="2998987" y="7318119"/>
            <a:ext cx="2258532" cy="1097259"/>
            <a:chOff x="-20953" y="0"/>
            <a:chExt cx="638042" cy="406400"/>
          </a:xfrm>
        </p:grpSpPr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B7954AB-2992-0CF7-9133-92023B3DEE16}"/>
                </a:ext>
              </a:extLst>
            </p:cNvPr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35">
              <a:extLst>
                <a:ext uri="{FF2B5EF4-FFF2-40B4-BE49-F238E27FC236}">
                  <a16:creationId xmlns:a16="http://schemas.microsoft.com/office/drawing/2014/main" id="{1E4C9754-36DC-21EB-9B32-CC7881B1A8F5}"/>
                </a:ext>
              </a:extLst>
            </p:cNvPr>
            <p:cNvSpPr txBox="1"/>
            <p:nvPr/>
          </p:nvSpPr>
          <p:spPr>
            <a:xfrm>
              <a:off x="-20953" y="0"/>
              <a:ext cx="638042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 dirty="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Cryostat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21439" y="3511371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73930" y="4269372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digital</a:t>
              </a: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model of the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73930" y="6041350"/>
            <a:ext cx="5072864" cy="1389100"/>
            <a:chOff x="0" y="0"/>
            <a:chExt cx="1336063" cy="3658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6063" cy="365853"/>
            </a:xfrm>
            <a:custGeom>
              <a:avLst/>
              <a:gdLst/>
              <a:ahLst/>
              <a:cxnLst/>
              <a:rect l="l" t="t" r="r" b="b"/>
              <a:pathLst>
                <a:path w="1336063" h="365853">
                  <a:moveTo>
                    <a:pt x="0" y="0"/>
                  </a:moveTo>
                  <a:lnTo>
                    <a:pt x="1336063" y="0"/>
                  </a:lnTo>
                  <a:lnTo>
                    <a:pt x="1336063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1336063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Define detector materials and geometry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396085" y="5952892"/>
            <a:ext cx="5072864" cy="1389100"/>
            <a:chOff x="0" y="0"/>
            <a:chExt cx="1336063" cy="36585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36063" cy="365853"/>
            </a:xfrm>
            <a:custGeom>
              <a:avLst/>
              <a:gdLst/>
              <a:ahLst/>
              <a:cxnLst/>
              <a:rect l="l" t="t" r="r" b="b"/>
              <a:pathLst>
                <a:path w="1336063" h="365853">
                  <a:moveTo>
                    <a:pt x="0" y="0"/>
                  </a:moveTo>
                  <a:lnTo>
                    <a:pt x="1336063" y="0"/>
                  </a:lnTo>
                  <a:lnTo>
                    <a:pt x="1336063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1336063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Define radioactive sources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63032" y="6881821"/>
            <a:ext cx="1666105" cy="1097259"/>
            <a:chOff x="0" y="0"/>
            <a:chExt cx="617088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Ar-39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266412" y="7263191"/>
            <a:ext cx="1666105" cy="1097259"/>
            <a:chOff x="0" y="0"/>
            <a:chExt cx="617088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K-40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190790" y="7263191"/>
            <a:ext cx="1666105" cy="1097259"/>
            <a:chOff x="0" y="0"/>
            <a:chExt cx="617088" cy="406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Alphas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114070" y="6881821"/>
            <a:ext cx="1666105" cy="1097259"/>
            <a:chOff x="0" y="0"/>
            <a:chExt cx="617088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Position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114070" y="5638641"/>
            <a:ext cx="1666105" cy="1097259"/>
            <a:chOff x="0" y="0"/>
            <a:chExt cx="617088" cy="406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Energy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507825" y="5638641"/>
            <a:ext cx="1666105" cy="1097259"/>
            <a:chOff x="0" y="0"/>
            <a:chExt cx="617088" cy="406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LAr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07825" y="6881821"/>
            <a:ext cx="1666105" cy="1097259"/>
            <a:chOff x="0" y="0"/>
            <a:chExt cx="617088" cy="406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PTFE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998987" y="7318119"/>
            <a:ext cx="2258532" cy="1097259"/>
            <a:chOff x="-20953" y="0"/>
            <a:chExt cx="638042" cy="406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-20953" y="0"/>
              <a:ext cx="638042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 dirty="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Cryostat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261862" y="7263191"/>
            <a:ext cx="1666105" cy="1097259"/>
            <a:chOff x="0" y="0"/>
            <a:chExt cx="617088" cy="406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SiPMs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108941" y="7263191"/>
            <a:ext cx="1666105" cy="1097259"/>
            <a:chOff x="0" y="0"/>
            <a:chExt cx="617088" cy="406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WLS</a:t>
              </a:r>
            </a:p>
          </p:txBody>
        </p:sp>
      </p:grpSp>
      <p:sp>
        <p:nvSpPr>
          <p:cNvPr id="42" name="AutoShape 42"/>
          <p:cNvSpPr/>
          <p:nvPr/>
        </p:nvSpPr>
        <p:spPr>
          <a:xfrm>
            <a:off x="5710362" y="5436547"/>
            <a:ext cx="0" cy="60480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" name="AutoShape 43"/>
          <p:cNvSpPr/>
          <p:nvPr/>
        </p:nvSpPr>
        <p:spPr>
          <a:xfrm>
            <a:off x="12932516" y="5436547"/>
            <a:ext cx="0" cy="51634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4" name="Group 44"/>
          <p:cNvGrpSpPr/>
          <p:nvPr/>
        </p:nvGrpSpPr>
        <p:grpSpPr>
          <a:xfrm>
            <a:off x="3102483" y="1926550"/>
            <a:ext cx="12437912" cy="1761484"/>
            <a:chOff x="0" y="0"/>
            <a:chExt cx="3275829" cy="46393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57" name="TextBox 57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10860835" y="1974637"/>
            <a:ext cx="7094403" cy="6337726"/>
          </a:xfrm>
          <a:custGeom>
            <a:avLst/>
            <a:gdLst/>
            <a:ahLst/>
            <a:cxnLst/>
            <a:rect l="l" t="t" r="r" b="b"/>
            <a:pathLst>
              <a:path w="7094403" h="6337726">
                <a:moveTo>
                  <a:pt x="0" y="0"/>
                </a:moveTo>
                <a:lnTo>
                  <a:pt x="7094403" y="0"/>
                </a:lnTo>
                <a:lnTo>
                  <a:pt x="7094403" y="6337726"/>
                </a:lnTo>
                <a:lnTo>
                  <a:pt x="0" y="63377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700" t="-10793" r="-92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10800000">
            <a:off x="448556" y="6696332"/>
            <a:ext cx="9832164" cy="2732645"/>
          </a:xfrm>
          <a:custGeom>
            <a:avLst/>
            <a:gdLst/>
            <a:ahLst/>
            <a:cxnLst/>
            <a:rect l="l" t="t" r="r" b="b"/>
            <a:pathLst>
              <a:path w="9832164" h="2732645">
                <a:moveTo>
                  <a:pt x="0" y="0"/>
                </a:moveTo>
                <a:lnTo>
                  <a:pt x="9832164" y="0"/>
                </a:lnTo>
                <a:lnTo>
                  <a:pt x="9832164" y="2732645"/>
                </a:lnTo>
                <a:lnTo>
                  <a:pt x="0" y="27326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624" t="-108812" r="-7629" b="-1049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448556" y="554142"/>
            <a:ext cx="9832164" cy="5862428"/>
          </a:xfrm>
          <a:custGeom>
            <a:avLst/>
            <a:gdLst/>
            <a:ahLst/>
            <a:cxnLst/>
            <a:rect l="l" t="t" r="r" b="b"/>
            <a:pathLst>
              <a:path w="9832164" h="5862428">
                <a:moveTo>
                  <a:pt x="0" y="0"/>
                </a:moveTo>
                <a:lnTo>
                  <a:pt x="9832164" y="0"/>
                </a:lnTo>
                <a:lnTo>
                  <a:pt x="9832164" y="5862428"/>
                </a:lnTo>
                <a:lnTo>
                  <a:pt x="0" y="5862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448556" y="9486900"/>
            <a:ext cx="1022113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Code is a tool to build simulations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33304" y="8245688"/>
            <a:ext cx="592193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MI beading workshop with Matt, Ty, and myself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B0AB55-DBE9-EBE1-5B9B-A84B6F09895C}"/>
              </a:ext>
            </a:extLst>
          </p:cNvPr>
          <p:cNvSpPr txBox="1"/>
          <p:nvPr/>
        </p:nvSpPr>
        <p:spPr>
          <a:xfrm>
            <a:off x="13371095" y="1343054"/>
            <a:ext cx="4504444" cy="63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528" lvl="1" algn="r">
              <a:lnSpc>
                <a:spcPts val="4919"/>
              </a:lnSpc>
            </a:pPr>
            <a:r>
              <a:rPr lang="en-US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Photo credit: McDonald Institute</a:t>
            </a:r>
            <a:endParaRPr lang="en-US" sz="1800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4498" y="1028700"/>
            <a:ext cx="13319003" cy="1167176"/>
            <a:chOff x="0" y="0"/>
            <a:chExt cx="3507886" cy="307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07885" cy="307404"/>
            </a:xfrm>
            <a:custGeom>
              <a:avLst/>
              <a:gdLst/>
              <a:ahLst/>
              <a:cxnLst/>
              <a:rect l="l" t="t" r="r" b="b"/>
              <a:pathLst>
                <a:path w="3507885" h="307404">
                  <a:moveTo>
                    <a:pt x="0" y="0"/>
                  </a:moveTo>
                  <a:lnTo>
                    <a:pt x="3507885" y="0"/>
                  </a:lnTo>
                  <a:lnTo>
                    <a:pt x="3507885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3507886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500"/>
                </a:lnSpc>
              </a:pPr>
              <a:r>
                <a:rPr lang="en-US" sz="3500" spc="-105" dirty="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         Define radioactive sources  e.g.                                                      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846567" y="394311"/>
            <a:ext cx="3698810" cy="2435953"/>
            <a:chOff x="0" y="0"/>
            <a:chExt cx="61708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617088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399"/>
                </a:lnSpc>
              </a:pPr>
              <a:r>
                <a:rPr lang="en-US" sz="6399" spc="-19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Ar-39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837042" y="8709671"/>
            <a:ext cx="7909115" cy="1097259"/>
            <a:chOff x="0" y="0"/>
            <a:chExt cx="2929358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29358" cy="406400"/>
            </a:xfrm>
            <a:custGeom>
              <a:avLst/>
              <a:gdLst/>
              <a:ahLst/>
              <a:cxnLst/>
              <a:rect l="l" t="t" r="r" b="b"/>
              <a:pathLst>
                <a:path w="2929358" h="406400">
                  <a:moveTo>
                    <a:pt x="2726158" y="0"/>
                  </a:moveTo>
                  <a:cubicBezTo>
                    <a:pt x="2838382" y="0"/>
                    <a:pt x="2929358" y="90976"/>
                    <a:pt x="2929358" y="203200"/>
                  </a:cubicBezTo>
                  <a:cubicBezTo>
                    <a:pt x="2929358" y="315424"/>
                    <a:pt x="2838382" y="406400"/>
                    <a:pt x="272615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C5CAC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92935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Distributed through bulk volume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003990" y="8709671"/>
            <a:ext cx="1666105" cy="1097259"/>
            <a:chOff x="0" y="0"/>
            <a:chExt cx="617088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Position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0496866" y="2991920"/>
            <a:ext cx="7579101" cy="5446289"/>
          </a:xfrm>
          <a:custGeom>
            <a:avLst/>
            <a:gdLst/>
            <a:ahLst/>
            <a:cxnLst/>
            <a:rect l="l" t="t" r="r" b="b"/>
            <a:pathLst>
              <a:path w="7579101" h="5446289">
                <a:moveTo>
                  <a:pt x="0" y="0"/>
                </a:moveTo>
                <a:lnTo>
                  <a:pt x="7579102" y="0"/>
                </a:lnTo>
                <a:lnTo>
                  <a:pt x="7579102" y="5446289"/>
                </a:lnTo>
                <a:lnTo>
                  <a:pt x="0" y="54462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9003990" y="3393990"/>
            <a:ext cx="1666105" cy="1097259"/>
            <a:chOff x="0" y="0"/>
            <a:chExt cx="617088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617088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Energy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graphicFrame>
        <p:nvGraphicFramePr>
          <p:cNvPr id="28" name="Table 28"/>
          <p:cNvGraphicFramePr>
            <a:graphicFrameLocks noGrp="1"/>
          </p:cNvGraphicFramePr>
          <p:nvPr/>
        </p:nvGraphicFramePr>
        <p:xfrm>
          <a:off x="427813" y="2991920"/>
          <a:ext cx="8516975" cy="4986756"/>
        </p:xfrm>
        <a:graphic>
          <a:graphicData uri="http://schemas.openxmlformats.org/drawingml/2006/table">
            <a:tbl>
              <a:tblPr/>
              <a:tblGrid>
                <a:gridCol w="365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5013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Density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2B2B2B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1.396 g/cm³ at 84K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171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Optical properties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Refractive index, Rayleigh scattering length, optical range 2.0–10.6 eV (620–117 nm)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5013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Scintillation yield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40 photons/keV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5013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Absorption length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Mina"/>
                          <a:ea typeface="Mina"/>
                          <a:cs typeface="Mina"/>
                          <a:sym typeface="Mina"/>
                        </a:rPr>
                        <a:t>20m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B2B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Freeform 29"/>
          <p:cNvSpPr/>
          <p:nvPr/>
        </p:nvSpPr>
        <p:spPr>
          <a:xfrm>
            <a:off x="1028700" y="8276553"/>
            <a:ext cx="7315200" cy="1296000"/>
          </a:xfrm>
          <a:custGeom>
            <a:avLst/>
            <a:gdLst/>
            <a:ahLst/>
            <a:cxnLst/>
            <a:rect l="l" t="t" r="r" b="b"/>
            <a:pathLst>
              <a:path w="7315200" h="1296000">
                <a:moveTo>
                  <a:pt x="0" y="0"/>
                </a:moveTo>
                <a:lnTo>
                  <a:pt x="7315200" y="0"/>
                </a:lnTo>
                <a:lnTo>
                  <a:pt x="7315200" y="1296000"/>
                </a:lnTo>
                <a:lnTo>
                  <a:pt x="0" y="1296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4099222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491" y="4857223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digital model of the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25044" y="2514401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96491" y="6605423"/>
            <a:ext cx="12295018" cy="1167176"/>
            <a:chOff x="0" y="0"/>
            <a:chExt cx="3238194" cy="3074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Select</a:t>
              </a: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physical processes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9144000" y="6024398"/>
            <a:ext cx="0" cy="5810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3" name="TextBox 23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4099222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491" y="4857223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digital model of the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25044" y="2514401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96491" y="6605423"/>
            <a:ext cx="12295018" cy="1167176"/>
            <a:chOff x="0" y="0"/>
            <a:chExt cx="3238194" cy="3074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Select</a:t>
              </a:r>
              <a:r>
                <a:rPr lang="en-US" sz="4200" spc="-1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physical processes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9144000" y="6024398"/>
            <a:ext cx="0" cy="5810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2667099" y="7497850"/>
            <a:ext cx="3626020" cy="1275477"/>
            <a:chOff x="0" y="0"/>
            <a:chExt cx="1342996" cy="4724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42996" cy="472408"/>
            </a:xfrm>
            <a:custGeom>
              <a:avLst/>
              <a:gdLst/>
              <a:ahLst/>
              <a:cxnLst/>
              <a:rect l="l" t="t" r="r" b="b"/>
              <a:pathLst>
                <a:path w="1342996" h="472408">
                  <a:moveTo>
                    <a:pt x="1139796" y="0"/>
                  </a:moveTo>
                  <a:cubicBezTo>
                    <a:pt x="1252020" y="0"/>
                    <a:pt x="1342996" y="105752"/>
                    <a:pt x="1342996" y="236204"/>
                  </a:cubicBezTo>
                  <a:cubicBezTo>
                    <a:pt x="1342996" y="366656"/>
                    <a:pt x="1252020" y="472408"/>
                    <a:pt x="1139796" y="472408"/>
                  </a:cubicBezTo>
                  <a:lnTo>
                    <a:pt x="203200" y="472408"/>
                  </a:lnTo>
                  <a:cubicBezTo>
                    <a:pt x="90976" y="472408"/>
                    <a:pt x="0" y="366656"/>
                    <a:pt x="0" y="236204"/>
                  </a:cubicBezTo>
                  <a:cubicBezTo>
                    <a:pt x="0" y="1057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1342996" cy="4724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Electromagnetic interactions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21719" y="7497850"/>
            <a:ext cx="2283612" cy="1275477"/>
            <a:chOff x="0" y="0"/>
            <a:chExt cx="845799" cy="47240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45799" cy="472408"/>
            </a:xfrm>
            <a:custGeom>
              <a:avLst/>
              <a:gdLst/>
              <a:ahLst/>
              <a:cxnLst/>
              <a:rect l="l" t="t" r="r" b="b"/>
              <a:pathLst>
                <a:path w="845799" h="472408">
                  <a:moveTo>
                    <a:pt x="642599" y="0"/>
                  </a:moveTo>
                  <a:cubicBezTo>
                    <a:pt x="754823" y="0"/>
                    <a:pt x="845799" y="105752"/>
                    <a:pt x="845799" y="236204"/>
                  </a:cubicBezTo>
                  <a:cubicBezTo>
                    <a:pt x="845799" y="366656"/>
                    <a:pt x="754823" y="472408"/>
                    <a:pt x="642599" y="472408"/>
                  </a:cubicBezTo>
                  <a:lnTo>
                    <a:pt x="203200" y="472408"/>
                  </a:lnTo>
                  <a:cubicBezTo>
                    <a:pt x="90976" y="472408"/>
                    <a:pt x="0" y="366656"/>
                    <a:pt x="0" y="236204"/>
                  </a:cubicBezTo>
                  <a:cubicBezTo>
                    <a:pt x="0" y="1057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845799" cy="4724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Optical photons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033932" y="7586959"/>
            <a:ext cx="2397912" cy="1097259"/>
            <a:chOff x="0" y="0"/>
            <a:chExt cx="888133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88133" cy="406400"/>
            </a:xfrm>
            <a:custGeom>
              <a:avLst/>
              <a:gdLst/>
              <a:ahLst/>
              <a:cxnLst/>
              <a:rect l="l" t="t" r="r" b="b"/>
              <a:pathLst>
                <a:path w="888133" h="406400">
                  <a:moveTo>
                    <a:pt x="684933" y="0"/>
                  </a:moveTo>
                  <a:cubicBezTo>
                    <a:pt x="797157" y="0"/>
                    <a:pt x="888133" y="90976"/>
                    <a:pt x="888133" y="203200"/>
                  </a:cubicBezTo>
                  <a:cubicBezTo>
                    <a:pt x="888133" y="315424"/>
                    <a:pt x="797157" y="406400"/>
                    <a:pt x="68493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0"/>
              <a:ext cx="888133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Scintillation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660444" y="7586959"/>
            <a:ext cx="2283612" cy="1097259"/>
            <a:chOff x="0" y="0"/>
            <a:chExt cx="845799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45799" cy="406400"/>
            </a:xfrm>
            <a:custGeom>
              <a:avLst/>
              <a:gdLst/>
              <a:ahLst/>
              <a:cxnLst/>
              <a:rect l="l" t="t" r="r" b="b"/>
              <a:pathLst>
                <a:path w="845799" h="406400">
                  <a:moveTo>
                    <a:pt x="642599" y="0"/>
                  </a:moveTo>
                  <a:cubicBezTo>
                    <a:pt x="754823" y="0"/>
                    <a:pt x="845799" y="90976"/>
                    <a:pt x="845799" y="203200"/>
                  </a:cubicBezTo>
                  <a:cubicBezTo>
                    <a:pt x="845799" y="315424"/>
                    <a:pt x="754823" y="406400"/>
                    <a:pt x="64259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845799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Absorption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177383" y="7586959"/>
            <a:ext cx="1443518" cy="1097259"/>
            <a:chOff x="0" y="0"/>
            <a:chExt cx="534646" cy="406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34646" cy="406400"/>
            </a:xfrm>
            <a:custGeom>
              <a:avLst/>
              <a:gdLst/>
              <a:ahLst/>
              <a:cxnLst/>
              <a:rect l="l" t="t" r="r" b="b"/>
              <a:pathLst>
                <a:path w="534646" h="406400">
                  <a:moveTo>
                    <a:pt x="331446" y="0"/>
                  </a:moveTo>
                  <a:cubicBezTo>
                    <a:pt x="443671" y="0"/>
                    <a:pt x="534646" y="90976"/>
                    <a:pt x="534646" y="203200"/>
                  </a:cubicBezTo>
                  <a:cubicBezTo>
                    <a:pt x="534646" y="315424"/>
                    <a:pt x="443671" y="406400"/>
                    <a:pt x="33144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0"/>
              <a:ext cx="534646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WLS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38" name="TextBox 38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2613521"/>
            <a:ext cx="0" cy="75800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491" y="3371522"/>
            <a:ext cx="12295018" cy="1167176"/>
            <a:chOff x="0" y="0"/>
            <a:chExt cx="3238194" cy="307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digital model of the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25044" y="1028700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96491" y="5119722"/>
            <a:ext cx="12295018" cy="1167176"/>
            <a:chOff x="0" y="0"/>
            <a:chExt cx="3238194" cy="3074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Select physical processes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H="1">
            <a:off x="9144000" y="4538697"/>
            <a:ext cx="0" cy="5810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H="1">
            <a:off x="9163050" y="6286898"/>
            <a:ext cx="0" cy="5810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996491" y="6867923"/>
            <a:ext cx="12295018" cy="1167176"/>
            <a:chOff x="0" y="0"/>
            <a:chExt cx="3238194" cy="30740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238194" cy="307404"/>
            </a:xfrm>
            <a:custGeom>
              <a:avLst/>
              <a:gdLst/>
              <a:ahLst/>
              <a:cxnLst/>
              <a:rect l="l" t="t" r="r" b="b"/>
              <a:pathLst>
                <a:path w="3238194" h="307404">
                  <a:moveTo>
                    <a:pt x="0" y="0"/>
                  </a:moveTo>
                  <a:lnTo>
                    <a:pt x="3238194" y="0"/>
                  </a:lnTo>
                  <a:lnTo>
                    <a:pt x="3238194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3238194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Generate Monte Carlo events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360988" y="7859493"/>
            <a:ext cx="4294966" cy="1097259"/>
            <a:chOff x="0" y="0"/>
            <a:chExt cx="1590759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90759" cy="406400"/>
            </a:xfrm>
            <a:custGeom>
              <a:avLst/>
              <a:gdLst/>
              <a:ahLst/>
              <a:cxnLst/>
              <a:rect l="l" t="t" r="r" b="b"/>
              <a:pathLst>
                <a:path w="1590759" h="406400">
                  <a:moveTo>
                    <a:pt x="1387559" y="0"/>
                  </a:moveTo>
                  <a:cubicBezTo>
                    <a:pt x="1499783" y="0"/>
                    <a:pt x="1590759" y="90976"/>
                    <a:pt x="1590759" y="203200"/>
                  </a:cubicBezTo>
                  <a:cubicBezTo>
                    <a:pt x="1590759" y="315424"/>
                    <a:pt x="1499783" y="406400"/>
                    <a:pt x="138755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590759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Sample particle type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017904" y="7859493"/>
            <a:ext cx="4294966" cy="1097259"/>
            <a:chOff x="0" y="0"/>
            <a:chExt cx="1590759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90759" cy="406400"/>
            </a:xfrm>
            <a:custGeom>
              <a:avLst/>
              <a:gdLst/>
              <a:ahLst/>
              <a:cxnLst/>
              <a:rect l="l" t="t" r="r" b="b"/>
              <a:pathLst>
                <a:path w="1590759" h="406400">
                  <a:moveTo>
                    <a:pt x="1387559" y="0"/>
                  </a:moveTo>
                  <a:cubicBezTo>
                    <a:pt x="1499783" y="0"/>
                    <a:pt x="1590759" y="90976"/>
                    <a:pt x="1590759" y="203200"/>
                  </a:cubicBezTo>
                  <a:cubicBezTo>
                    <a:pt x="1590759" y="315424"/>
                    <a:pt x="1499783" y="406400"/>
                    <a:pt x="138755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590759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Sample energy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674820" y="7859493"/>
            <a:ext cx="4294966" cy="1097259"/>
            <a:chOff x="0" y="0"/>
            <a:chExt cx="1590759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590759" cy="406400"/>
            </a:xfrm>
            <a:custGeom>
              <a:avLst/>
              <a:gdLst/>
              <a:ahLst/>
              <a:cxnLst/>
              <a:rect l="l" t="t" r="r" b="b"/>
              <a:pathLst>
                <a:path w="1590759" h="406400">
                  <a:moveTo>
                    <a:pt x="1387559" y="0"/>
                  </a:moveTo>
                  <a:cubicBezTo>
                    <a:pt x="1499783" y="0"/>
                    <a:pt x="1590759" y="90976"/>
                    <a:pt x="1590759" y="203200"/>
                  </a:cubicBezTo>
                  <a:cubicBezTo>
                    <a:pt x="1590759" y="315424"/>
                    <a:pt x="1499783" y="406400"/>
                    <a:pt x="138755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1590759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Sample location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36" name="TextBox 36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2432037"/>
            <a:ext cx="0" cy="67119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491" y="3103236"/>
            <a:ext cx="12295018" cy="1033518"/>
            <a:chOff x="0" y="0"/>
            <a:chExt cx="3238194" cy="27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272202"/>
            </a:xfrm>
            <a:custGeom>
              <a:avLst/>
              <a:gdLst/>
              <a:ahLst/>
              <a:cxnLst/>
              <a:rect l="l" t="t" r="r" b="b"/>
              <a:pathLst>
                <a:path w="3238194" h="272202">
                  <a:moveTo>
                    <a:pt x="0" y="0"/>
                  </a:moveTo>
                  <a:lnTo>
                    <a:pt x="3238194" y="0"/>
                  </a:lnTo>
                  <a:lnTo>
                    <a:pt x="3238194" y="272202"/>
                  </a:lnTo>
                  <a:lnTo>
                    <a:pt x="0" y="272202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62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digital model of the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25044" y="1028700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96491" y="4451078"/>
            <a:ext cx="12295018" cy="1033518"/>
            <a:chOff x="0" y="0"/>
            <a:chExt cx="3238194" cy="2722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8194" cy="272202"/>
            </a:xfrm>
            <a:custGeom>
              <a:avLst/>
              <a:gdLst/>
              <a:ahLst/>
              <a:cxnLst/>
              <a:rect l="l" t="t" r="r" b="b"/>
              <a:pathLst>
                <a:path w="3238194" h="272202">
                  <a:moveTo>
                    <a:pt x="0" y="0"/>
                  </a:moveTo>
                  <a:lnTo>
                    <a:pt x="3238194" y="0"/>
                  </a:lnTo>
                  <a:lnTo>
                    <a:pt x="3238194" y="272202"/>
                  </a:lnTo>
                  <a:lnTo>
                    <a:pt x="0" y="272202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3238194" cy="262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Select physical processes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H="1">
            <a:off x="9144000" y="4136753"/>
            <a:ext cx="0" cy="3143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2996491" y="5798921"/>
            <a:ext cx="12295018" cy="1033518"/>
            <a:chOff x="0" y="0"/>
            <a:chExt cx="3238194" cy="2722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238194" cy="272202"/>
            </a:xfrm>
            <a:custGeom>
              <a:avLst/>
              <a:gdLst/>
              <a:ahLst/>
              <a:cxnLst/>
              <a:rect l="l" t="t" r="r" b="b"/>
              <a:pathLst>
                <a:path w="3238194" h="272202">
                  <a:moveTo>
                    <a:pt x="0" y="0"/>
                  </a:moveTo>
                  <a:lnTo>
                    <a:pt x="3238194" y="0"/>
                  </a:lnTo>
                  <a:lnTo>
                    <a:pt x="3238194" y="272202"/>
                  </a:lnTo>
                  <a:lnTo>
                    <a:pt x="0" y="272202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3238194" cy="262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Generate Monte Carlo events</a:t>
              </a:r>
            </a:p>
          </p:txBody>
        </p:sp>
      </p:grpSp>
      <p:sp>
        <p:nvSpPr>
          <p:cNvPr id="16" name="AutoShape 16"/>
          <p:cNvSpPr/>
          <p:nvPr/>
        </p:nvSpPr>
        <p:spPr>
          <a:xfrm>
            <a:off x="9144000" y="5484596"/>
            <a:ext cx="19050" cy="46689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 flipH="1">
            <a:off x="9144000" y="6832439"/>
            <a:ext cx="0" cy="77799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2996491" y="7610432"/>
            <a:ext cx="12295018" cy="1647868"/>
            <a:chOff x="0" y="0"/>
            <a:chExt cx="3238194" cy="43400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38194" cy="434006"/>
            </a:xfrm>
            <a:custGeom>
              <a:avLst/>
              <a:gdLst/>
              <a:ahLst/>
              <a:cxnLst/>
              <a:rect l="l" t="t" r="r" b="b"/>
              <a:pathLst>
                <a:path w="3238194" h="434006">
                  <a:moveTo>
                    <a:pt x="0" y="0"/>
                  </a:moveTo>
                  <a:lnTo>
                    <a:pt x="3238194" y="0"/>
                  </a:lnTo>
                  <a:lnTo>
                    <a:pt x="3238194" y="434006"/>
                  </a:lnTo>
                  <a:lnTo>
                    <a:pt x="0" y="434006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9050"/>
              <a:ext cx="3238194" cy="4149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Track</a:t>
              </a:r>
              <a:r>
                <a:rPr lang="en-US" sz="4199" spc="-12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every</a:t>
              </a:r>
              <a:r>
                <a:rPr lang="en-US" sz="4199" spc="-12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particle</a:t>
              </a:r>
              <a:r>
                <a:rPr lang="en-US" sz="4199" spc="-12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through the detector </a:t>
              </a:r>
            </a:p>
            <a:p>
              <a:pPr algn="ctr">
                <a:lnSpc>
                  <a:spcPts val="4199"/>
                </a:lnSpc>
              </a:pPr>
              <a:r>
                <a:rPr lang="en-US" sz="4199" spc="-12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and </a:t>
              </a: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simulate all interactions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31" name="TextBox 31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4498" y="1028700"/>
            <a:ext cx="13365101" cy="1167176"/>
            <a:chOff x="0" y="0"/>
            <a:chExt cx="3520027" cy="307404"/>
          </a:xfrm>
        </p:grpSpPr>
        <p:sp>
          <p:nvSpPr>
            <p:cNvPr id="3" name="Freeform 3"/>
            <p:cNvSpPr/>
            <p:nvPr/>
          </p:nvSpPr>
          <p:spPr>
            <a:xfrm>
              <a:off x="12142" y="0"/>
              <a:ext cx="3507885" cy="307404"/>
            </a:xfrm>
            <a:custGeom>
              <a:avLst/>
              <a:gdLst/>
              <a:ahLst/>
              <a:cxnLst/>
              <a:rect l="l" t="t" r="r" b="b"/>
              <a:pathLst>
                <a:path w="3507885" h="307404">
                  <a:moveTo>
                    <a:pt x="0" y="0"/>
                  </a:moveTo>
                  <a:lnTo>
                    <a:pt x="3507885" y="0"/>
                  </a:lnTo>
                  <a:lnTo>
                    <a:pt x="3507885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3507886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500"/>
                </a:lnSpc>
              </a:pPr>
              <a:r>
                <a:rPr lang="en-US" sz="3500" spc="-105" dirty="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                            Generate events e.g.                                                                     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846567" y="394311"/>
            <a:ext cx="3698810" cy="2435953"/>
            <a:chOff x="0" y="0"/>
            <a:chExt cx="61708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617088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399"/>
                </a:lnSpc>
              </a:pPr>
              <a:r>
                <a:rPr lang="en-US" sz="6399" spc="-19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Ar-39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1335863" y="3847500"/>
            <a:ext cx="7315200" cy="1296000"/>
          </a:xfrm>
          <a:custGeom>
            <a:avLst/>
            <a:gdLst/>
            <a:ahLst/>
            <a:cxnLst/>
            <a:rect l="l" t="t" r="r" b="b"/>
            <a:pathLst>
              <a:path w="7315200" h="1296000">
                <a:moveTo>
                  <a:pt x="0" y="0"/>
                </a:moveTo>
                <a:lnTo>
                  <a:pt x="7315200" y="0"/>
                </a:lnTo>
                <a:lnTo>
                  <a:pt x="7315200" y="1296000"/>
                </a:lnTo>
                <a:lnTo>
                  <a:pt x="0" y="129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9846567" y="2954089"/>
            <a:ext cx="7499305" cy="7236830"/>
          </a:xfrm>
          <a:custGeom>
            <a:avLst/>
            <a:gdLst/>
            <a:ahLst/>
            <a:cxnLst/>
            <a:rect l="l" t="t" r="r" b="b"/>
            <a:pathLst>
              <a:path w="7499305" h="7236830">
                <a:moveTo>
                  <a:pt x="0" y="0"/>
                </a:moveTo>
                <a:lnTo>
                  <a:pt x="7499305" y="0"/>
                </a:lnTo>
                <a:lnTo>
                  <a:pt x="7499305" y="7236830"/>
                </a:lnTo>
                <a:lnTo>
                  <a:pt x="0" y="72368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1335863" y="5673799"/>
            <a:ext cx="8133632" cy="543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Electron deposits energy in LAr, producing scintillation (VUV) photons.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Visualizer shows 4 particle tracks from 1 event.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2333420"/>
            <a:ext cx="0" cy="40692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491" y="2740349"/>
            <a:ext cx="12295018" cy="981542"/>
            <a:chOff x="0" y="0"/>
            <a:chExt cx="3238194" cy="2585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digital model of the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25044" y="571936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96491" y="3931440"/>
            <a:ext cx="12295018" cy="981542"/>
            <a:chOff x="0" y="0"/>
            <a:chExt cx="3238194" cy="25851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Select physical processes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H="1">
            <a:off x="9144000" y="3721890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9144000" y="4912982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996491" y="5122532"/>
            <a:ext cx="12295018" cy="981542"/>
            <a:chOff x="0" y="0"/>
            <a:chExt cx="3238194" cy="2585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Generate Monte Carlo events</a:t>
              </a:r>
            </a:p>
          </p:txBody>
        </p:sp>
      </p:grpSp>
      <p:sp>
        <p:nvSpPr>
          <p:cNvPr id="17" name="AutoShape 17"/>
          <p:cNvSpPr/>
          <p:nvPr/>
        </p:nvSpPr>
        <p:spPr>
          <a:xfrm>
            <a:off x="9144000" y="6104074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2996491" y="6313624"/>
            <a:ext cx="12295018" cy="1389100"/>
            <a:chOff x="0" y="0"/>
            <a:chExt cx="3238194" cy="36585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38194" cy="365853"/>
            </a:xfrm>
            <a:custGeom>
              <a:avLst/>
              <a:gdLst/>
              <a:ahLst/>
              <a:cxnLst/>
              <a:rect l="l" t="t" r="r" b="b"/>
              <a:pathLst>
                <a:path w="3238194" h="365853">
                  <a:moveTo>
                    <a:pt x="0" y="0"/>
                  </a:moveTo>
                  <a:lnTo>
                    <a:pt x="3238194" y="0"/>
                  </a:lnTo>
                  <a:lnTo>
                    <a:pt x="3238194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9525"/>
              <a:ext cx="3238194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Track every particle through the detector </a:t>
              </a:r>
            </a:p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and simulate all interactions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996491" y="8356905"/>
            <a:ext cx="12295018" cy="1123993"/>
            <a:chOff x="0" y="0"/>
            <a:chExt cx="3238194" cy="29603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38194" cy="296031"/>
            </a:xfrm>
            <a:custGeom>
              <a:avLst/>
              <a:gdLst/>
              <a:ahLst/>
              <a:cxnLst/>
              <a:rect l="l" t="t" r="r" b="b"/>
              <a:pathLst>
                <a:path w="3238194" h="296031">
                  <a:moveTo>
                    <a:pt x="0" y="0"/>
                  </a:moveTo>
                  <a:lnTo>
                    <a:pt x="3238194" y="0"/>
                  </a:lnTo>
                  <a:lnTo>
                    <a:pt x="3238194" y="296031"/>
                  </a:lnTo>
                  <a:lnTo>
                    <a:pt x="0" y="296031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9050"/>
              <a:ext cx="3238194" cy="276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4199" b="1" spc="-125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Record detector observables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9144000" y="7702724"/>
            <a:ext cx="0" cy="65418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3741289" y="9284268"/>
            <a:ext cx="3646280" cy="875427"/>
            <a:chOff x="0" y="0"/>
            <a:chExt cx="1350500" cy="32423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350500" cy="324239"/>
            </a:xfrm>
            <a:custGeom>
              <a:avLst/>
              <a:gdLst/>
              <a:ahLst/>
              <a:cxnLst/>
              <a:rect l="l" t="t" r="r" b="b"/>
              <a:pathLst>
                <a:path w="1350500" h="324239">
                  <a:moveTo>
                    <a:pt x="1147300" y="0"/>
                  </a:moveTo>
                  <a:cubicBezTo>
                    <a:pt x="1259524" y="0"/>
                    <a:pt x="1350500" y="72583"/>
                    <a:pt x="1350500" y="162119"/>
                  </a:cubicBezTo>
                  <a:cubicBezTo>
                    <a:pt x="1350500" y="251655"/>
                    <a:pt x="1259524" y="324239"/>
                    <a:pt x="1147300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0"/>
              <a:ext cx="1350500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Energy deposited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597119" y="9284268"/>
            <a:ext cx="4069542" cy="875427"/>
            <a:chOff x="0" y="0"/>
            <a:chExt cx="1507267" cy="32423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07267" cy="324239"/>
            </a:xfrm>
            <a:custGeom>
              <a:avLst/>
              <a:gdLst/>
              <a:ahLst/>
              <a:cxnLst/>
              <a:rect l="l" t="t" r="r" b="b"/>
              <a:pathLst>
                <a:path w="1507267" h="324239">
                  <a:moveTo>
                    <a:pt x="1304067" y="0"/>
                  </a:moveTo>
                  <a:cubicBezTo>
                    <a:pt x="1416291" y="0"/>
                    <a:pt x="1507267" y="72583"/>
                    <a:pt x="1507267" y="162119"/>
                  </a:cubicBezTo>
                  <a:cubicBezTo>
                    <a:pt x="1507267" y="251655"/>
                    <a:pt x="1416291" y="324239"/>
                    <a:pt x="1304067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1507267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Photons produced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1876211" y="9284268"/>
            <a:ext cx="2680025" cy="875427"/>
            <a:chOff x="0" y="0"/>
            <a:chExt cx="992621" cy="32423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92621" cy="324239"/>
            </a:xfrm>
            <a:custGeom>
              <a:avLst/>
              <a:gdLst/>
              <a:ahLst/>
              <a:cxnLst/>
              <a:rect l="l" t="t" r="r" b="b"/>
              <a:pathLst>
                <a:path w="992621" h="324239">
                  <a:moveTo>
                    <a:pt x="789421" y="0"/>
                  </a:moveTo>
                  <a:cubicBezTo>
                    <a:pt x="901645" y="0"/>
                    <a:pt x="992621" y="72583"/>
                    <a:pt x="992621" y="162119"/>
                  </a:cubicBezTo>
                  <a:cubicBezTo>
                    <a:pt x="992621" y="251655"/>
                    <a:pt x="901645" y="324239"/>
                    <a:pt x="789421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992621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SiPM hits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44" name="TextBox 44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67040" y="2274657"/>
            <a:ext cx="0" cy="40692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019531" y="2681585"/>
            <a:ext cx="12295018" cy="981542"/>
            <a:chOff x="0" y="0"/>
            <a:chExt cx="3238194" cy="2585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Build a digital model of the single-phase chamber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48084" y="513173"/>
            <a:ext cx="12437912" cy="1761484"/>
            <a:chOff x="0" y="0"/>
            <a:chExt cx="3275829" cy="4639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75829" cy="463930"/>
            </a:xfrm>
            <a:custGeom>
              <a:avLst/>
              <a:gdLst/>
              <a:ahLst/>
              <a:cxnLst/>
              <a:rect l="l" t="t" r="r" b="b"/>
              <a:pathLst>
                <a:path w="3275829" h="463930">
                  <a:moveTo>
                    <a:pt x="3072629" y="0"/>
                  </a:moveTo>
                  <a:cubicBezTo>
                    <a:pt x="3184853" y="0"/>
                    <a:pt x="3275829" y="103854"/>
                    <a:pt x="3275829" y="231965"/>
                  </a:cubicBezTo>
                  <a:cubicBezTo>
                    <a:pt x="3275829" y="360076"/>
                    <a:pt x="3184853" y="463930"/>
                    <a:pt x="3072629" y="463930"/>
                  </a:cubicBezTo>
                  <a:lnTo>
                    <a:pt x="203200" y="463930"/>
                  </a:lnTo>
                  <a:cubicBezTo>
                    <a:pt x="90976" y="463930"/>
                    <a:pt x="0" y="360076"/>
                    <a:pt x="0" y="231965"/>
                  </a:cubicBezTo>
                  <a:cubicBezTo>
                    <a:pt x="0" y="10385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3275829" cy="454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4499" spc="-134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How can we predict what happens when radiation interacts with our detector?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019531" y="3872677"/>
            <a:ext cx="12295018" cy="981542"/>
            <a:chOff x="0" y="0"/>
            <a:chExt cx="3238194" cy="25851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Select physical processes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H="1">
            <a:off x="9167040" y="3663127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9167040" y="4854218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019531" y="5063768"/>
            <a:ext cx="12295018" cy="981542"/>
            <a:chOff x="0" y="0"/>
            <a:chExt cx="3238194" cy="2585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Generate Monte Carlo events</a:t>
              </a:r>
            </a:p>
          </p:txBody>
        </p:sp>
      </p:grpSp>
      <p:sp>
        <p:nvSpPr>
          <p:cNvPr id="17" name="AutoShape 17"/>
          <p:cNvSpPr/>
          <p:nvPr/>
        </p:nvSpPr>
        <p:spPr>
          <a:xfrm>
            <a:off x="9167040" y="6045310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3019531" y="6254860"/>
            <a:ext cx="12295018" cy="1389100"/>
            <a:chOff x="0" y="0"/>
            <a:chExt cx="3238194" cy="36585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38194" cy="365853"/>
            </a:xfrm>
            <a:custGeom>
              <a:avLst/>
              <a:gdLst/>
              <a:ahLst/>
              <a:cxnLst/>
              <a:rect l="l" t="t" r="r" b="b"/>
              <a:pathLst>
                <a:path w="3238194" h="365853">
                  <a:moveTo>
                    <a:pt x="0" y="0"/>
                  </a:moveTo>
                  <a:lnTo>
                    <a:pt x="3238194" y="0"/>
                  </a:lnTo>
                  <a:lnTo>
                    <a:pt x="3238194" y="365853"/>
                  </a:lnTo>
                  <a:lnTo>
                    <a:pt x="0" y="36585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9525"/>
              <a:ext cx="3238194" cy="356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Track every particle through the detector </a:t>
              </a:r>
            </a:p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and simulate all interactions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019531" y="7853510"/>
            <a:ext cx="12295018" cy="981542"/>
            <a:chOff x="0" y="0"/>
            <a:chExt cx="3238194" cy="25851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38194" cy="258513"/>
            </a:xfrm>
            <a:custGeom>
              <a:avLst/>
              <a:gdLst/>
              <a:ahLst/>
              <a:cxnLst/>
              <a:rect l="l" t="t" r="r" b="b"/>
              <a:pathLst>
                <a:path w="3238194" h="258513">
                  <a:moveTo>
                    <a:pt x="0" y="0"/>
                  </a:moveTo>
                  <a:lnTo>
                    <a:pt x="3238194" y="0"/>
                  </a:lnTo>
                  <a:lnTo>
                    <a:pt x="3238194" y="258513"/>
                  </a:lnTo>
                  <a:lnTo>
                    <a:pt x="0" y="258513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3238194" cy="248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Record detector observables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 flipH="1">
            <a:off x="9167040" y="7643960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3019531" y="9044602"/>
            <a:ext cx="12295018" cy="1133520"/>
            <a:chOff x="0" y="0"/>
            <a:chExt cx="3238194" cy="29854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238194" cy="298540"/>
            </a:xfrm>
            <a:custGeom>
              <a:avLst/>
              <a:gdLst/>
              <a:ahLst/>
              <a:cxnLst/>
              <a:rect l="l" t="t" r="r" b="b"/>
              <a:pathLst>
                <a:path w="3238194" h="298540">
                  <a:moveTo>
                    <a:pt x="0" y="0"/>
                  </a:moveTo>
                  <a:lnTo>
                    <a:pt x="3238194" y="0"/>
                  </a:lnTo>
                  <a:lnTo>
                    <a:pt x="3238194" y="298540"/>
                  </a:lnTo>
                  <a:lnTo>
                    <a:pt x="0" y="298540"/>
                  </a:lnTo>
                  <a:close/>
                </a:path>
              </a:pathLst>
            </a:custGeom>
            <a:solidFill>
              <a:srgbClr val="FFD0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3238194" cy="289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4200" b="1" spc="-126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Analyze and validate results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8700" y="8606888"/>
            <a:ext cx="2531802" cy="875427"/>
            <a:chOff x="0" y="0"/>
            <a:chExt cx="937722" cy="32423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37722" cy="324239"/>
            </a:xfrm>
            <a:custGeom>
              <a:avLst/>
              <a:gdLst/>
              <a:ahLst/>
              <a:cxnLst/>
              <a:rect l="l" t="t" r="r" b="b"/>
              <a:pathLst>
                <a:path w="937722" h="324239">
                  <a:moveTo>
                    <a:pt x="734522" y="0"/>
                  </a:moveTo>
                  <a:cubicBezTo>
                    <a:pt x="846747" y="0"/>
                    <a:pt x="937722" y="72583"/>
                    <a:pt x="937722" y="162119"/>
                  </a:cubicBezTo>
                  <a:cubicBezTo>
                    <a:pt x="937722" y="251655"/>
                    <a:pt x="846747" y="324239"/>
                    <a:pt x="734522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937722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Spectra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306167" y="9244627"/>
            <a:ext cx="2508669" cy="875427"/>
            <a:chOff x="0" y="0"/>
            <a:chExt cx="929154" cy="32423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29154" cy="324239"/>
            </a:xfrm>
            <a:custGeom>
              <a:avLst/>
              <a:gdLst/>
              <a:ahLst/>
              <a:cxnLst/>
              <a:rect l="l" t="t" r="r" b="b"/>
              <a:pathLst>
                <a:path w="929154" h="324239">
                  <a:moveTo>
                    <a:pt x="725954" y="0"/>
                  </a:moveTo>
                  <a:cubicBezTo>
                    <a:pt x="838179" y="0"/>
                    <a:pt x="929154" y="72583"/>
                    <a:pt x="929154" y="162119"/>
                  </a:cubicBezTo>
                  <a:cubicBezTo>
                    <a:pt x="929154" y="251655"/>
                    <a:pt x="838179" y="324239"/>
                    <a:pt x="725954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929154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Light yield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3057595" y="9173648"/>
            <a:ext cx="2680025" cy="875427"/>
            <a:chOff x="0" y="0"/>
            <a:chExt cx="992621" cy="32423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92621" cy="324239"/>
            </a:xfrm>
            <a:custGeom>
              <a:avLst/>
              <a:gdLst/>
              <a:ahLst/>
              <a:cxnLst/>
              <a:rect l="l" t="t" r="r" b="b"/>
              <a:pathLst>
                <a:path w="992621" h="324239">
                  <a:moveTo>
                    <a:pt x="789421" y="0"/>
                  </a:moveTo>
                  <a:cubicBezTo>
                    <a:pt x="901645" y="0"/>
                    <a:pt x="992621" y="72583"/>
                    <a:pt x="992621" y="162119"/>
                  </a:cubicBezTo>
                  <a:cubicBezTo>
                    <a:pt x="992621" y="251655"/>
                    <a:pt x="901645" y="324239"/>
                    <a:pt x="789421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0"/>
              <a:ext cx="992621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Efficiencies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5006248" y="8606888"/>
            <a:ext cx="2680025" cy="875427"/>
            <a:chOff x="0" y="0"/>
            <a:chExt cx="992621" cy="324239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92621" cy="324239"/>
            </a:xfrm>
            <a:custGeom>
              <a:avLst/>
              <a:gdLst/>
              <a:ahLst/>
              <a:cxnLst/>
              <a:rect l="l" t="t" r="r" b="b"/>
              <a:pathLst>
                <a:path w="992621" h="324239">
                  <a:moveTo>
                    <a:pt x="789421" y="0"/>
                  </a:moveTo>
                  <a:cubicBezTo>
                    <a:pt x="901645" y="0"/>
                    <a:pt x="992621" y="72583"/>
                    <a:pt x="992621" y="162119"/>
                  </a:cubicBezTo>
                  <a:cubicBezTo>
                    <a:pt x="992621" y="251655"/>
                    <a:pt x="901645" y="324239"/>
                    <a:pt x="789421" y="324239"/>
                  </a:cubicBezTo>
                  <a:lnTo>
                    <a:pt x="203200" y="324239"/>
                  </a:lnTo>
                  <a:cubicBezTo>
                    <a:pt x="90976" y="324239"/>
                    <a:pt x="0" y="251655"/>
                    <a:pt x="0" y="162119"/>
                  </a:cubicBezTo>
                  <a:cubicBezTo>
                    <a:pt x="0" y="7258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0"/>
              <a:ext cx="992621" cy="324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0"/>
                </a:lnSpc>
              </a:pPr>
              <a:r>
                <a:rPr lang="en-US" sz="3200" spc="-9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Backgrounds</a:t>
              </a:r>
            </a:p>
          </p:txBody>
        </p:sp>
      </p:grpSp>
      <p:sp>
        <p:nvSpPr>
          <p:cNvPr id="40" name="AutoShape 40"/>
          <p:cNvSpPr/>
          <p:nvPr/>
        </p:nvSpPr>
        <p:spPr>
          <a:xfrm flipH="1">
            <a:off x="9167040" y="8835052"/>
            <a:ext cx="0" cy="2095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1" name="Group 41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51" name="TextBox 51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4498" y="1028700"/>
            <a:ext cx="13319003" cy="1167176"/>
            <a:chOff x="0" y="0"/>
            <a:chExt cx="3507886" cy="307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07885" cy="307404"/>
            </a:xfrm>
            <a:custGeom>
              <a:avLst/>
              <a:gdLst/>
              <a:ahLst/>
              <a:cxnLst/>
              <a:rect l="l" t="t" r="r" b="b"/>
              <a:pathLst>
                <a:path w="3507885" h="307404">
                  <a:moveTo>
                    <a:pt x="0" y="0"/>
                  </a:moveTo>
                  <a:lnTo>
                    <a:pt x="3507885" y="0"/>
                  </a:lnTo>
                  <a:lnTo>
                    <a:pt x="3507885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3507886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Results e.g.  Amount of scintillation produced                                                   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841738" y="394311"/>
            <a:ext cx="3698810" cy="2435953"/>
            <a:chOff x="0" y="0"/>
            <a:chExt cx="61708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7088" cy="406400"/>
            </a:xfrm>
            <a:custGeom>
              <a:avLst/>
              <a:gdLst/>
              <a:ahLst/>
              <a:cxnLst/>
              <a:rect l="l" t="t" r="r" b="b"/>
              <a:pathLst>
                <a:path w="617088" h="406400">
                  <a:moveTo>
                    <a:pt x="413888" y="0"/>
                  </a:moveTo>
                  <a:cubicBezTo>
                    <a:pt x="526112" y="0"/>
                    <a:pt x="617088" y="90976"/>
                    <a:pt x="617088" y="203200"/>
                  </a:cubicBezTo>
                  <a:cubicBezTo>
                    <a:pt x="617088" y="315424"/>
                    <a:pt x="526112" y="406400"/>
                    <a:pt x="4138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617088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399"/>
                </a:lnSpc>
              </a:pPr>
              <a:r>
                <a:rPr lang="en-US" sz="6399" spc="-19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Ar-39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9052533" y="3220320"/>
            <a:ext cx="8789922" cy="6266580"/>
          </a:xfrm>
          <a:custGeom>
            <a:avLst/>
            <a:gdLst/>
            <a:ahLst/>
            <a:cxnLst/>
            <a:rect l="l" t="t" r="r" b="b"/>
            <a:pathLst>
              <a:path w="8789922" h="6266580">
                <a:moveTo>
                  <a:pt x="0" y="0"/>
                </a:moveTo>
                <a:lnTo>
                  <a:pt x="8789923" y="0"/>
                </a:lnTo>
                <a:lnTo>
                  <a:pt x="8789923" y="6266579"/>
                </a:lnTo>
                <a:lnTo>
                  <a:pt x="0" y="62665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28</a:t>
            </a:r>
          </a:p>
        </p:txBody>
      </p:sp>
      <p:sp>
        <p:nvSpPr>
          <p:cNvPr id="20" name="Freeform 20"/>
          <p:cNvSpPr/>
          <p:nvPr/>
        </p:nvSpPr>
        <p:spPr>
          <a:xfrm>
            <a:off x="473515" y="3144493"/>
            <a:ext cx="7804744" cy="4617221"/>
          </a:xfrm>
          <a:custGeom>
            <a:avLst/>
            <a:gdLst/>
            <a:ahLst/>
            <a:cxnLst/>
            <a:rect l="l" t="t" r="r" b="b"/>
            <a:pathLst>
              <a:path w="7804744" h="4617221">
                <a:moveTo>
                  <a:pt x="0" y="0"/>
                </a:moveTo>
                <a:lnTo>
                  <a:pt x="7804745" y="0"/>
                </a:lnTo>
                <a:lnTo>
                  <a:pt x="7804745" y="4617221"/>
                </a:lnTo>
                <a:lnTo>
                  <a:pt x="0" y="461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473515" y="7806690"/>
            <a:ext cx="8175378" cy="2672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2" lvl="1" indent="-313056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Excited molecular states of Ar (“excimers”) release light when they decay</a:t>
            </a:r>
          </a:p>
          <a:p>
            <a:pPr algn="l">
              <a:lnSpc>
                <a:spcPts val="1260"/>
              </a:lnSpc>
            </a:pPr>
            <a:endParaRPr lang="en-US" sz="2900">
              <a:solidFill>
                <a:srgbClr val="2B2B2B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26112" lvl="1" indent="-313056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Deposited energy in LAr vs amount of light produced is linear</a:t>
            </a:r>
          </a:p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           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363200" y="3757499"/>
            <a:ext cx="6262395" cy="432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9"/>
              </a:lnSpc>
            </a:pPr>
            <a:r>
              <a:rPr lang="en-US" sz="2606" b="1" dirty="0">
                <a:solidFill>
                  <a:srgbClr val="2B2B2B"/>
                </a:solidFill>
                <a:highlight>
                  <a:srgbClr val="FFFFFF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Yield = </a:t>
            </a:r>
            <a:r>
              <a:rPr lang="en-US" sz="2606" b="1" dirty="0">
                <a:solidFill>
                  <a:srgbClr val="FF029F"/>
                </a:solidFill>
                <a:highlight>
                  <a:srgbClr val="FFFFFF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39.999±0.025 photons/keV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52532" y="9598618"/>
            <a:ext cx="8789921" cy="490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 dirty="0">
                <a:solidFill>
                  <a:srgbClr val="2B2B2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Slope = Scintillation yield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94B09-3236-C78A-9D6E-CD16CA03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82FE736-80F7-8B61-121A-3069BB110235}"/>
              </a:ext>
            </a:extLst>
          </p:cNvPr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51E5C81-A9B2-87DE-C0C1-4275C6674CE4}"/>
                </a:ext>
              </a:extLst>
            </p:cNvPr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D6F6FCA9-F253-ABBC-9AD7-36C209CDF713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F1C66B28-4836-5DD7-B38A-66D49544150C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D6F565A3-02D0-8291-3584-8AA021F2D3B1}"/>
                </a:ext>
              </a:extLst>
            </p:cNvPr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CB42DC16-B082-DF4E-62D5-BF453FAA183F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E2051506-6929-15FD-87F2-455848556186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77DA12B2-7A04-5B8A-F534-24590E216FFF}"/>
                </a:ext>
              </a:extLst>
            </p:cNvPr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C70EB4A-2D7D-22D0-1E8B-10BF5A9DE031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32A044FA-5C65-0730-3CF8-CBDAD70C2E9C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E42911A7-A1E4-5AAF-0514-D610B515AA5C}"/>
              </a:ext>
            </a:extLst>
          </p:cNvPr>
          <p:cNvSpPr/>
          <p:nvPr/>
        </p:nvSpPr>
        <p:spPr>
          <a:xfrm>
            <a:off x="8648893" y="2888106"/>
            <a:ext cx="8707761" cy="6530821"/>
          </a:xfrm>
          <a:custGeom>
            <a:avLst/>
            <a:gdLst/>
            <a:ahLst/>
            <a:cxnLst/>
            <a:rect l="l" t="t" r="r" b="b"/>
            <a:pathLst>
              <a:path w="8707761" h="6530821">
                <a:moveTo>
                  <a:pt x="0" y="0"/>
                </a:moveTo>
                <a:lnTo>
                  <a:pt x="8707761" y="0"/>
                </a:lnTo>
                <a:lnTo>
                  <a:pt x="8707761" y="6530820"/>
                </a:lnTo>
                <a:lnTo>
                  <a:pt x="0" y="6530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57DECED-F4AE-531B-3748-59DE11374F08}"/>
              </a:ext>
            </a:extLst>
          </p:cNvPr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29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9684FFC3-40DC-5D8D-237D-9DF9627F9E05}"/>
              </a:ext>
            </a:extLst>
          </p:cNvPr>
          <p:cNvSpPr txBox="1"/>
          <p:nvPr/>
        </p:nvSpPr>
        <p:spPr>
          <a:xfrm>
            <a:off x="473515" y="3011566"/>
            <a:ext cx="8175378" cy="628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>
              <a:lnSpc>
                <a:spcPts val="4060"/>
              </a:lnSpc>
              <a:buFont typeface="Arial"/>
              <a:buChar char="•"/>
            </a:pPr>
            <a:r>
              <a:rPr lang="en-US" sz="3200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Quenching : processes that divert deposited energy away from scintillation, e.g. into heat, reducing the detectable light yield.</a:t>
            </a:r>
          </a:p>
          <a:p>
            <a:pPr marL="313056" lvl="1" algn="l">
              <a:lnSpc>
                <a:spcPts val="4060"/>
              </a:lnSpc>
            </a:pPr>
            <a:endParaRPr lang="en-US" sz="3200" dirty="0">
              <a:solidFill>
                <a:srgbClr val="2B2B2B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3200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Alphas experience strong quenching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endParaRPr lang="en-US" sz="3200" dirty="0">
              <a:solidFill>
                <a:srgbClr val="2B2B2B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3200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Scintillation yield is reduced to </a:t>
            </a:r>
          </a:p>
          <a:p>
            <a:pPr marL="313056" lvl="1" algn="l">
              <a:lnSpc>
                <a:spcPts val="4060"/>
              </a:lnSpc>
            </a:pPr>
            <a:r>
              <a:rPr lang="en-US" sz="3200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    70% of full yield</a:t>
            </a:r>
          </a:p>
          <a:p>
            <a:pPr marL="313056" lvl="1" algn="l">
              <a:lnSpc>
                <a:spcPts val="4060"/>
              </a:lnSpc>
            </a:pPr>
            <a:endParaRPr lang="en-US" sz="3200" dirty="0">
              <a:solidFill>
                <a:srgbClr val="2B2B2B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26111" lvl="1" indent="-313055">
              <a:lnSpc>
                <a:spcPts val="4060"/>
              </a:lnSpc>
              <a:buFont typeface="Arial"/>
              <a:buChar char="•"/>
            </a:pPr>
            <a:r>
              <a:rPr lang="en-US" sz="3200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Matches theoretical Q value (~0.7)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endParaRPr lang="en-US" sz="3200" dirty="0">
              <a:solidFill>
                <a:srgbClr val="2B2B2B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4FB7F2E-A0B5-A652-DE1E-72461D0ED1E5}"/>
              </a:ext>
            </a:extLst>
          </p:cNvPr>
          <p:cNvSpPr txBox="1"/>
          <p:nvPr/>
        </p:nvSpPr>
        <p:spPr>
          <a:xfrm>
            <a:off x="10431009" y="3894829"/>
            <a:ext cx="6131968" cy="44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9"/>
              </a:lnSpc>
            </a:pPr>
            <a:r>
              <a:rPr lang="en-US" sz="2606" b="1" dirty="0">
                <a:solidFill>
                  <a:srgbClr val="2B2B2B"/>
                </a:solidFill>
                <a:highlight>
                  <a:srgbClr val="FFFFFF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Yield: </a:t>
            </a:r>
            <a:r>
              <a:rPr lang="en-US" sz="2606" b="1" dirty="0">
                <a:solidFill>
                  <a:srgbClr val="FF029F"/>
                </a:solidFill>
                <a:highlight>
                  <a:srgbClr val="FFFFFF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28.708±0.0174 photons/keV</a:t>
            </a:r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86636A1-93D2-1E26-54A0-77B67E716D75}"/>
              </a:ext>
            </a:extLst>
          </p:cNvPr>
          <p:cNvGrpSpPr/>
          <p:nvPr/>
        </p:nvGrpSpPr>
        <p:grpSpPr>
          <a:xfrm>
            <a:off x="2484498" y="1028700"/>
            <a:ext cx="13319003" cy="1167176"/>
            <a:chOff x="0" y="0"/>
            <a:chExt cx="3507886" cy="307404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41F8FCF-8246-38AD-077B-DB29837F536C}"/>
                </a:ext>
              </a:extLst>
            </p:cNvPr>
            <p:cNvSpPr/>
            <p:nvPr/>
          </p:nvSpPr>
          <p:spPr>
            <a:xfrm>
              <a:off x="0" y="0"/>
              <a:ext cx="3507885" cy="307404"/>
            </a:xfrm>
            <a:custGeom>
              <a:avLst/>
              <a:gdLst/>
              <a:ahLst/>
              <a:cxnLst/>
              <a:rect l="l" t="t" r="r" b="b"/>
              <a:pathLst>
                <a:path w="3507885" h="307404">
                  <a:moveTo>
                    <a:pt x="0" y="0"/>
                  </a:moveTo>
                  <a:lnTo>
                    <a:pt x="3507885" y="0"/>
                  </a:lnTo>
                  <a:lnTo>
                    <a:pt x="3507885" y="307404"/>
                  </a:lnTo>
                  <a:lnTo>
                    <a:pt x="0" y="307404"/>
                  </a:lnTo>
                  <a:close/>
                </a:path>
              </a:pathLst>
            </a:custGeom>
            <a:solidFill>
              <a:srgbClr val="FFE2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C9271DFB-61B7-7140-24E7-AA70E465E101}"/>
                </a:ext>
              </a:extLst>
            </p:cNvPr>
            <p:cNvSpPr txBox="1"/>
            <p:nvPr/>
          </p:nvSpPr>
          <p:spPr>
            <a:xfrm>
              <a:off x="0" y="9525"/>
              <a:ext cx="3507886" cy="29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500"/>
                </a:lnSpc>
              </a:pPr>
              <a:r>
                <a:rPr lang="en-US" sz="3500" spc="-105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Results e.g.  Amount of scintillation produced                                                    </a:t>
              </a: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DE5014E0-53D6-12E5-3DE6-AC3911560A4A}"/>
              </a:ext>
            </a:extLst>
          </p:cNvPr>
          <p:cNvGrpSpPr/>
          <p:nvPr/>
        </p:nvGrpSpPr>
        <p:grpSpPr>
          <a:xfrm>
            <a:off x="11862124" y="334345"/>
            <a:ext cx="3698810" cy="2493794"/>
            <a:chOff x="0" y="0"/>
            <a:chExt cx="617088" cy="416050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FFD616F-1318-1EF5-8423-B0DAC8670E98}"/>
                </a:ext>
              </a:extLst>
            </p:cNvPr>
            <p:cNvSpPr/>
            <p:nvPr/>
          </p:nvSpPr>
          <p:spPr>
            <a:xfrm>
              <a:off x="0" y="0"/>
              <a:ext cx="617088" cy="416050"/>
            </a:xfrm>
            <a:custGeom>
              <a:avLst/>
              <a:gdLst/>
              <a:ahLst/>
              <a:cxnLst/>
              <a:rect l="l" t="t" r="r" b="b"/>
              <a:pathLst>
                <a:path w="617088" h="416050">
                  <a:moveTo>
                    <a:pt x="413888" y="0"/>
                  </a:moveTo>
                  <a:cubicBezTo>
                    <a:pt x="526112" y="0"/>
                    <a:pt x="617088" y="93136"/>
                    <a:pt x="617088" y="208025"/>
                  </a:cubicBezTo>
                  <a:cubicBezTo>
                    <a:pt x="617088" y="322914"/>
                    <a:pt x="526112" y="416050"/>
                    <a:pt x="413888" y="416050"/>
                  </a:cubicBezTo>
                  <a:lnTo>
                    <a:pt x="203200" y="416050"/>
                  </a:lnTo>
                  <a:cubicBezTo>
                    <a:pt x="90976" y="416050"/>
                    <a:pt x="0" y="322914"/>
                    <a:pt x="0" y="208025"/>
                  </a:cubicBezTo>
                  <a:cubicBezTo>
                    <a:pt x="0" y="9313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6EC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17FDEA3-96BE-0F64-5537-0B8DD3706948}"/>
                </a:ext>
              </a:extLst>
            </p:cNvPr>
            <p:cNvSpPr txBox="1"/>
            <p:nvPr/>
          </p:nvSpPr>
          <p:spPr>
            <a:xfrm>
              <a:off x="0" y="28575"/>
              <a:ext cx="617088" cy="387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399"/>
                </a:lnSpc>
              </a:pPr>
              <a:r>
                <a:rPr lang="en-US" sz="6399" spc="-191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Alpha gun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0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805361"/>
            <a:ext cx="1543050" cy="5481639"/>
            <a:chOff x="0" y="0"/>
            <a:chExt cx="406400" cy="16600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6400" cy="1660020"/>
            </a:xfrm>
            <a:custGeom>
              <a:avLst/>
              <a:gdLst/>
              <a:ahLst/>
              <a:cxnLst/>
              <a:rect l="l" t="t" r="r" b="b"/>
              <a:pathLst>
                <a:path w="406400" h="1660020">
                  <a:moveTo>
                    <a:pt x="0" y="0"/>
                  </a:moveTo>
                  <a:lnTo>
                    <a:pt x="406400" y="0"/>
                  </a:lnTo>
                  <a:lnTo>
                    <a:pt x="406400" y="1660020"/>
                  </a:lnTo>
                  <a:lnTo>
                    <a:pt x="0" y="1660020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406400" cy="1631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03166" y="2634672"/>
            <a:ext cx="15481667" cy="217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75"/>
              </a:lnSpc>
            </a:pPr>
            <a:r>
              <a:rPr lang="en-US" sz="17994" spc="-359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CODE    CRYOSTAT</a:t>
            </a:r>
          </a:p>
        </p:txBody>
      </p:sp>
      <p:sp>
        <p:nvSpPr>
          <p:cNvPr id="6" name="AutoShape 6"/>
          <p:cNvSpPr/>
          <p:nvPr/>
        </p:nvSpPr>
        <p:spPr>
          <a:xfrm>
            <a:off x="1028700" y="4805361"/>
            <a:ext cx="16230600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1028700" y="2662517"/>
            <a:ext cx="16230600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28700" y="368984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906509" y="368984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716250" y="4805361"/>
            <a:ext cx="1543050" cy="5502760"/>
            <a:chOff x="0" y="0"/>
            <a:chExt cx="406400" cy="16600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6400" cy="1660020"/>
            </a:xfrm>
            <a:custGeom>
              <a:avLst/>
              <a:gdLst/>
              <a:ahLst/>
              <a:cxnLst/>
              <a:rect l="l" t="t" r="r" b="b"/>
              <a:pathLst>
                <a:path w="406400" h="1660020">
                  <a:moveTo>
                    <a:pt x="0" y="0"/>
                  </a:moveTo>
                  <a:lnTo>
                    <a:pt x="406400" y="0"/>
                  </a:lnTo>
                  <a:lnTo>
                    <a:pt x="406400" y="1660020"/>
                  </a:lnTo>
                  <a:lnTo>
                    <a:pt x="0" y="1660020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8575"/>
              <a:ext cx="406400" cy="1631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flipV="1">
            <a:off x="1028700" y="1028700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49"/>
                </a:moveTo>
                <a:lnTo>
                  <a:pt x="252007" y="195649"/>
                </a:lnTo>
                <a:lnTo>
                  <a:pt x="252007" y="0"/>
                </a:lnTo>
                <a:lnTo>
                  <a:pt x="0" y="0"/>
                </a:lnTo>
                <a:lnTo>
                  <a:pt x="0" y="19564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 flipV="1">
            <a:off x="17007293" y="1028700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7" y="195649"/>
                </a:moveTo>
                <a:lnTo>
                  <a:pt x="0" y="195649"/>
                </a:lnTo>
                <a:lnTo>
                  <a:pt x="0" y="0"/>
                </a:lnTo>
                <a:lnTo>
                  <a:pt x="252007" y="0"/>
                </a:lnTo>
                <a:lnTo>
                  <a:pt x="252007" y="19564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2495550" y="3456334"/>
            <a:ext cx="9213376" cy="88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4"/>
              </a:lnSpc>
            </a:pPr>
            <a:r>
              <a:rPr lang="en-US" sz="7400" b="1" spc="-2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TO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51390" y="6238873"/>
            <a:ext cx="9985221" cy="1355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5"/>
              </a:lnSpc>
            </a:pPr>
            <a:r>
              <a:rPr lang="en-US" sz="5005" spc="-15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BUILDING A SINGLE-PHASE LIQUID ARGON CHAMBER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7" name="TextBox 27"/>
          <p:cNvSpPr txBox="1"/>
          <p:nvPr/>
        </p:nvSpPr>
        <p:spPr>
          <a:xfrm>
            <a:off x="4618828" y="1869977"/>
            <a:ext cx="9213376" cy="881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4"/>
              </a:lnSpc>
            </a:pPr>
            <a:r>
              <a:rPr lang="en-US" sz="7400" b="1" spc="-2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FROM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939364" y="8433031"/>
            <a:ext cx="8572306" cy="1104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1"/>
              </a:lnSpc>
              <a:spcAft>
                <a:spcPts val="600"/>
              </a:spcAft>
            </a:pPr>
            <a:r>
              <a:rPr lang="en-US" sz="2769" spc="-83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JULIA BRACHMAN (she/her)</a:t>
            </a:r>
          </a:p>
          <a:p>
            <a:pPr algn="ctr">
              <a:lnSpc>
                <a:spcPts val="2381"/>
              </a:lnSpc>
              <a:spcAft>
                <a:spcPts val="600"/>
              </a:spcAft>
            </a:pPr>
            <a:r>
              <a:rPr lang="en-US" sz="2769" spc="-83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SCALAR @ QUEEN’S UNIVERSITY</a:t>
            </a:r>
          </a:p>
          <a:p>
            <a:pPr algn="ctr">
              <a:lnSpc>
                <a:spcPts val="2381"/>
              </a:lnSpc>
              <a:spcAft>
                <a:spcPts val="600"/>
              </a:spcAft>
            </a:pPr>
            <a:r>
              <a:rPr lang="en-US" sz="2769" spc="-83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CASST 2026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9179177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9927099" y="8839199"/>
            <a:ext cx="719524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104 photon tracks </a:t>
            </a:r>
          </a:p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from 1 alpha-gun event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65654" y="8839200"/>
            <a:ext cx="719524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4 photon tracks </a:t>
            </a:r>
          </a:p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from 1 Ar-39 event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F7B39E7-DA55-C1DE-DE06-3AEE59B5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74" y="2062869"/>
            <a:ext cx="8214975" cy="6161231"/>
          </a:xfrm>
          <a:prstGeom prst="rect">
            <a:avLst/>
          </a:prstGeom>
        </p:spPr>
      </p:pic>
      <p:pic>
        <p:nvPicPr>
          <p:cNvPr id="21" name="Picture 20" descr="A diagram of a hexagon with blue lines&#10;&#10;AI-generated content may be incorrect.">
            <a:extLst>
              <a:ext uri="{FF2B5EF4-FFF2-40B4-BE49-F238E27FC236}">
                <a16:creationId xmlns:a16="http://schemas.microsoft.com/office/drawing/2014/main" id="{B099801A-D4FD-AA7F-260A-D9A76F991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751" y="2043821"/>
            <a:ext cx="8265766" cy="61993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6641D2-0BB6-5AC2-1958-B83A88131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C3317F-A907-7CDB-E306-FDCDC00FDEC7}"/>
              </a:ext>
            </a:extLst>
          </p:cNvPr>
          <p:cNvSpPr/>
          <p:nvPr/>
        </p:nvSpPr>
        <p:spPr>
          <a:xfrm>
            <a:off x="11802676" y="3046319"/>
            <a:ext cx="396418" cy="396418"/>
          </a:xfrm>
          <a:custGeom>
            <a:avLst/>
            <a:gdLst/>
            <a:ahLst/>
            <a:cxnLst/>
            <a:rect l="l" t="t" r="r" b="b"/>
            <a:pathLst>
              <a:path w="396418" h="396418">
                <a:moveTo>
                  <a:pt x="0" y="0"/>
                </a:moveTo>
                <a:lnTo>
                  <a:pt x="396418" y="0"/>
                </a:lnTo>
                <a:lnTo>
                  <a:pt x="396418" y="396418"/>
                </a:lnTo>
                <a:lnTo>
                  <a:pt x="0" y="396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455B97C-29A3-8F15-61ED-088CB2E371DA}"/>
              </a:ext>
            </a:extLst>
          </p:cNvPr>
          <p:cNvGrpSpPr/>
          <p:nvPr/>
        </p:nvGrpSpPr>
        <p:grpSpPr>
          <a:xfrm>
            <a:off x="1039590" y="3712638"/>
            <a:ext cx="3637085" cy="6577826"/>
            <a:chOff x="0" y="0"/>
            <a:chExt cx="957915" cy="173243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028C360-69FC-847A-7061-3159796A2EC3}"/>
                </a:ext>
              </a:extLst>
            </p:cNvPr>
            <p:cNvSpPr/>
            <p:nvPr/>
          </p:nvSpPr>
          <p:spPr>
            <a:xfrm>
              <a:off x="0" y="0"/>
              <a:ext cx="957915" cy="1732431"/>
            </a:xfrm>
            <a:custGeom>
              <a:avLst/>
              <a:gdLst/>
              <a:ahLst/>
              <a:cxnLst/>
              <a:rect l="l" t="t" r="r" b="b"/>
              <a:pathLst>
                <a:path w="957915" h="1732431">
                  <a:moveTo>
                    <a:pt x="0" y="0"/>
                  </a:moveTo>
                  <a:lnTo>
                    <a:pt x="957915" y="0"/>
                  </a:lnTo>
                  <a:lnTo>
                    <a:pt x="957915" y="1732431"/>
                  </a:lnTo>
                  <a:lnTo>
                    <a:pt x="0" y="1732431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471AF67-6DD3-60D9-A15B-FC17F57C09FB}"/>
                </a:ext>
              </a:extLst>
            </p:cNvPr>
            <p:cNvSpPr txBox="1"/>
            <p:nvPr/>
          </p:nvSpPr>
          <p:spPr>
            <a:xfrm>
              <a:off x="0" y="28575"/>
              <a:ext cx="957915" cy="17038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4980279-BF42-EDC6-8F57-D2B8941CF6AA}"/>
              </a:ext>
            </a:extLst>
          </p:cNvPr>
          <p:cNvGrpSpPr/>
          <p:nvPr/>
        </p:nvGrpSpPr>
        <p:grpSpPr>
          <a:xfrm>
            <a:off x="1039590" y="860099"/>
            <a:ext cx="9970314" cy="2852539"/>
            <a:chOff x="0" y="0"/>
            <a:chExt cx="2625926" cy="75128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6F2D25C-B5B3-71BD-67CD-FA2F98311DD5}"/>
                </a:ext>
              </a:extLst>
            </p:cNvPr>
            <p:cNvSpPr/>
            <p:nvPr/>
          </p:nvSpPr>
          <p:spPr>
            <a:xfrm>
              <a:off x="0" y="0"/>
              <a:ext cx="2625926" cy="751286"/>
            </a:xfrm>
            <a:custGeom>
              <a:avLst/>
              <a:gdLst/>
              <a:ahLst/>
              <a:cxnLst/>
              <a:rect l="l" t="t" r="r" b="b"/>
              <a:pathLst>
                <a:path w="2625926" h="751286">
                  <a:moveTo>
                    <a:pt x="0" y="0"/>
                  </a:moveTo>
                  <a:lnTo>
                    <a:pt x="2625926" y="0"/>
                  </a:lnTo>
                  <a:lnTo>
                    <a:pt x="2625926" y="751286"/>
                  </a:lnTo>
                  <a:lnTo>
                    <a:pt x="0" y="751286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16C6BA6-9209-B73C-0C02-C88EB5CAFAF4}"/>
                </a:ext>
              </a:extLst>
            </p:cNvPr>
            <p:cNvSpPr txBox="1"/>
            <p:nvPr/>
          </p:nvSpPr>
          <p:spPr>
            <a:xfrm>
              <a:off x="0" y="28575"/>
              <a:ext cx="2625926" cy="722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EA16AC9-4FB6-300E-816A-515CCED4DBF7}"/>
              </a:ext>
            </a:extLst>
          </p:cNvPr>
          <p:cNvSpPr txBox="1"/>
          <p:nvPr/>
        </p:nvSpPr>
        <p:spPr>
          <a:xfrm>
            <a:off x="1039590" y="1800664"/>
            <a:ext cx="9970314" cy="1725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4"/>
              </a:lnSpc>
            </a:pPr>
            <a:r>
              <a:rPr lang="en-US" sz="18140" spc="-362" dirty="0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THANK YOU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1D1D014-2645-C2D6-86FD-3E68B575AEE5}"/>
              </a:ext>
            </a:extLst>
          </p:cNvPr>
          <p:cNvSpPr/>
          <p:nvPr/>
        </p:nvSpPr>
        <p:spPr>
          <a:xfrm flipV="1">
            <a:off x="1317998" y="1130038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50"/>
                </a:moveTo>
                <a:lnTo>
                  <a:pt x="252008" y="195650"/>
                </a:lnTo>
                <a:lnTo>
                  <a:pt x="252008" y="0"/>
                </a:lnTo>
                <a:lnTo>
                  <a:pt x="0" y="0"/>
                </a:lnTo>
                <a:lnTo>
                  <a:pt x="0" y="19565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8DAD7E33-9473-D1E7-82BD-81DE942D0B65}"/>
              </a:ext>
            </a:extLst>
          </p:cNvPr>
          <p:cNvSpPr/>
          <p:nvPr/>
        </p:nvSpPr>
        <p:spPr>
          <a:xfrm>
            <a:off x="1317998" y="3266628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8" y="0"/>
                </a:lnTo>
                <a:lnTo>
                  <a:pt x="252008" y="195650"/>
                </a:lnTo>
                <a:lnTo>
                  <a:pt x="0" y="195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3D939924-8A86-95EB-64FC-DF8BAFE0D50F}"/>
              </a:ext>
            </a:extLst>
          </p:cNvPr>
          <p:cNvSpPr/>
          <p:nvPr/>
        </p:nvSpPr>
        <p:spPr>
          <a:xfrm flipH="1">
            <a:off x="10479488" y="3247050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8" y="0"/>
                </a:moveTo>
                <a:lnTo>
                  <a:pt x="0" y="0"/>
                </a:lnTo>
                <a:lnTo>
                  <a:pt x="0" y="195649"/>
                </a:lnTo>
                <a:lnTo>
                  <a:pt x="252008" y="195649"/>
                </a:lnTo>
                <a:lnTo>
                  <a:pt x="25200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471441C1-02DE-B2CE-6F21-62B35DA1F0E3}"/>
              </a:ext>
            </a:extLst>
          </p:cNvPr>
          <p:cNvSpPr/>
          <p:nvPr/>
        </p:nvSpPr>
        <p:spPr>
          <a:xfrm>
            <a:off x="11802676" y="2579619"/>
            <a:ext cx="5221702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>
            <a:extLst>
              <a:ext uri="{FF2B5EF4-FFF2-40B4-BE49-F238E27FC236}">
                <a16:creationId xmlns:a16="http://schemas.microsoft.com/office/drawing/2014/main" id="{6E5A9899-B064-0367-6122-73F6B7AEC9B7}"/>
              </a:ext>
            </a:extLst>
          </p:cNvPr>
          <p:cNvSpPr/>
          <p:nvPr/>
        </p:nvSpPr>
        <p:spPr>
          <a:xfrm>
            <a:off x="11802676" y="1597914"/>
            <a:ext cx="5221702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289F600-F38B-AD5A-736D-84E7C4BD272C}"/>
              </a:ext>
            </a:extLst>
          </p:cNvPr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0F2E587E-6811-E9C5-88BC-441C6CE6B251}"/>
                </a:ext>
              </a:extLst>
            </p:cNvPr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71A7A37B-1630-D172-7986-9426D0C4B91A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E9CD946F-4F3D-F12E-6298-9AC38CD53376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5D8C97C5-0B2D-DECA-E704-3D4055E53EAC}"/>
                </a:ext>
              </a:extLst>
            </p:cNvPr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B3734F39-DF46-F080-C64F-2F9B8D0B8853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8D3C2EA8-15E8-FED7-C1A2-36A100D44412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4" name="Group 24">
              <a:extLst>
                <a:ext uri="{FF2B5EF4-FFF2-40B4-BE49-F238E27FC236}">
                  <a16:creationId xmlns:a16="http://schemas.microsoft.com/office/drawing/2014/main" id="{7A52C295-0347-112A-C144-DC674F9D525E}"/>
                </a:ext>
              </a:extLst>
            </p:cNvPr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2CE5FD80-7BA7-7B55-653E-2F1544994B5A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>
                <a:extLst>
                  <a:ext uri="{FF2B5EF4-FFF2-40B4-BE49-F238E27FC236}">
                    <a16:creationId xmlns:a16="http://schemas.microsoft.com/office/drawing/2014/main" id="{A192AC52-D5B6-B655-81F0-1684A7433B74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7" name="Freeform 27">
            <a:extLst>
              <a:ext uri="{FF2B5EF4-FFF2-40B4-BE49-F238E27FC236}">
                <a16:creationId xmlns:a16="http://schemas.microsoft.com/office/drawing/2014/main" id="{67A34206-7CB1-F218-EE8A-F083C245831F}"/>
              </a:ext>
            </a:extLst>
          </p:cNvPr>
          <p:cNvSpPr/>
          <p:nvPr/>
        </p:nvSpPr>
        <p:spPr>
          <a:xfrm>
            <a:off x="12408184" y="5273054"/>
            <a:ext cx="4127216" cy="4135831"/>
          </a:xfrm>
          <a:custGeom>
            <a:avLst/>
            <a:gdLst/>
            <a:ahLst/>
            <a:cxnLst/>
            <a:rect l="l" t="t" r="r" b="b"/>
            <a:pathLst>
              <a:path w="2657511" h="2657511">
                <a:moveTo>
                  <a:pt x="0" y="0"/>
                </a:moveTo>
                <a:lnTo>
                  <a:pt x="2657511" y="0"/>
                </a:lnTo>
                <a:lnTo>
                  <a:pt x="2657511" y="2657511"/>
                </a:lnTo>
                <a:lnTo>
                  <a:pt x="0" y="26575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C2E729E3-2163-65AC-BC4C-5FDD6A3AFD62}"/>
              </a:ext>
            </a:extLst>
          </p:cNvPr>
          <p:cNvSpPr/>
          <p:nvPr/>
        </p:nvSpPr>
        <p:spPr>
          <a:xfrm>
            <a:off x="11802676" y="3643912"/>
            <a:ext cx="396418" cy="396418"/>
          </a:xfrm>
          <a:custGeom>
            <a:avLst/>
            <a:gdLst/>
            <a:ahLst/>
            <a:cxnLst/>
            <a:rect l="l" t="t" r="r" b="b"/>
            <a:pathLst>
              <a:path w="396418" h="396418">
                <a:moveTo>
                  <a:pt x="0" y="0"/>
                </a:moveTo>
                <a:lnTo>
                  <a:pt x="396418" y="0"/>
                </a:lnTo>
                <a:lnTo>
                  <a:pt x="396418" y="396418"/>
                </a:lnTo>
                <a:lnTo>
                  <a:pt x="0" y="3964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01EB0AC4-7585-8DBE-3CBE-8444D5D0E455}"/>
              </a:ext>
            </a:extLst>
          </p:cNvPr>
          <p:cNvSpPr/>
          <p:nvPr/>
        </p:nvSpPr>
        <p:spPr>
          <a:xfrm>
            <a:off x="11802676" y="4267646"/>
            <a:ext cx="396418" cy="396418"/>
          </a:xfrm>
          <a:custGeom>
            <a:avLst/>
            <a:gdLst/>
            <a:ahLst/>
            <a:cxnLst/>
            <a:rect l="l" t="t" r="r" b="b"/>
            <a:pathLst>
              <a:path w="396418" h="396418">
                <a:moveTo>
                  <a:pt x="0" y="0"/>
                </a:moveTo>
                <a:lnTo>
                  <a:pt x="396418" y="0"/>
                </a:lnTo>
                <a:lnTo>
                  <a:pt x="396418" y="396418"/>
                </a:lnTo>
                <a:lnTo>
                  <a:pt x="0" y="3964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F1B22F3-EC62-A710-67DA-F8259E206370}"/>
              </a:ext>
            </a:extLst>
          </p:cNvPr>
          <p:cNvSpPr/>
          <p:nvPr/>
        </p:nvSpPr>
        <p:spPr>
          <a:xfrm>
            <a:off x="1460504" y="4425994"/>
            <a:ext cx="9270991" cy="5151115"/>
          </a:xfrm>
          <a:custGeom>
            <a:avLst/>
            <a:gdLst/>
            <a:ahLst/>
            <a:cxnLst/>
            <a:rect l="l" t="t" r="r" b="b"/>
            <a:pathLst>
              <a:path w="9270991" h="5151115">
                <a:moveTo>
                  <a:pt x="0" y="0"/>
                </a:moveTo>
                <a:lnTo>
                  <a:pt x="9270992" y="0"/>
                </a:lnTo>
                <a:lnTo>
                  <a:pt x="9270992" y="5151115"/>
                </a:lnTo>
                <a:lnTo>
                  <a:pt x="0" y="51511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b="-349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B8DA355D-8E52-F3FA-7ACD-3FA91496DA3D}"/>
              </a:ext>
            </a:extLst>
          </p:cNvPr>
          <p:cNvSpPr txBox="1"/>
          <p:nvPr/>
        </p:nvSpPr>
        <p:spPr>
          <a:xfrm>
            <a:off x="11812485" y="1793806"/>
            <a:ext cx="5002694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Scan to connect with me on Linkedin!</a:t>
            </a: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0718DCD3-2052-73CE-2D5F-430485116F94}"/>
              </a:ext>
            </a:extLst>
          </p:cNvPr>
          <p:cNvSpPr txBox="1"/>
          <p:nvPr/>
        </p:nvSpPr>
        <p:spPr>
          <a:xfrm>
            <a:off x="12380475" y="3108919"/>
            <a:ext cx="4833299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8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Julia Brachman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80D2E497-B6FC-CC85-34A7-EE201CAA1924}"/>
              </a:ext>
            </a:extLst>
          </p:cNvPr>
          <p:cNvSpPr txBox="1"/>
          <p:nvPr/>
        </p:nvSpPr>
        <p:spPr>
          <a:xfrm>
            <a:off x="12361425" y="3712638"/>
            <a:ext cx="4833299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8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22gn16@queensu.ca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99D99E36-4AE6-DA3D-BB62-71F0F9063456}"/>
              </a:ext>
            </a:extLst>
          </p:cNvPr>
          <p:cNvSpPr txBox="1"/>
          <p:nvPr/>
        </p:nvSpPr>
        <p:spPr>
          <a:xfrm>
            <a:off x="12361425" y="4324657"/>
            <a:ext cx="4833299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80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Queen’s University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B51DFE78-5F0D-79C7-6608-335C7196BE84}"/>
              </a:ext>
            </a:extLst>
          </p:cNvPr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3495421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03166" y="4341524"/>
            <a:ext cx="15481667" cy="217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75"/>
              </a:lnSpc>
            </a:pPr>
            <a:r>
              <a:rPr lang="en-US" sz="17994" spc="-359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BACKUP SLIDES</a:t>
            </a:r>
          </a:p>
        </p:txBody>
      </p:sp>
      <p:sp>
        <p:nvSpPr>
          <p:cNvPr id="3" name="AutoShape 3"/>
          <p:cNvSpPr/>
          <p:nvPr/>
        </p:nvSpPr>
        <p:spPr>
          <a:xfrm>
            <a:off x="1028700" y="6512213"/>
            <a:ext cx="16230600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1028700" y="4369369"/>
            <a:ext cx="16230600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5396692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906509" y="5396692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7" name="TextBox 17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86648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1028700" y="4173753"/>
            <a:ext cx="7804744" cy="4617221"/>
          </a:xfrm>
          <a:custGeom>
            <a:avLst/>
            <a:gdLst/>
            <a:ahLst/>
            <a:cxnLst/>
            <a:rect l="l" t="t" r="r" b="b"/>
            <a:pathLst>
              <a:path w="7804744" h="4617221">
                <a:moveTo>
                  <a:pt x="0" y="0"/>
                </a:moveTo>
                <a:lnTo>
                  <a:pt x="7804744" y="0"/>
                </a:lnTo>
                <a:lnTo>
                  <a:pt x="7804744" y="4617221"/>
                </a:lnTo>
                <a:lnTo>
                  <a:pt x="0" y="461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28700" y="2044216"/>
            <a:ext cx="7804744" cy="170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DIRECT DETECTION WITH LIQUID ARGON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44000" y="1964725"/>
            <a:ext cx="8659416" cy="701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Nuclear recoils </a:t>
            </a:r>
            <a:r>
              <a:rPr lang="en-US" sz="4199" b="1" spc="-125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excite</a:t>
            </a: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or </a:t>
            </a:r>
            <a:r>
              <a:rPr lang="en-US" sz="4199" b="1" spc="-125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ionize</a:t>
            </a: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Ar-40, producing </a:t>
            </a:r>
            <a:r>
              <a:rPr lang="en-US" sz="4199" b="1" spc="-125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prompt scintillation</a:t>
            </a: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light (S1, 128nm). </a:t>
            </a:r>
          </a:p>
          <a:p>
            <a:pPr algn="l">
              <a:lnSpc>
                <a:spcPts val="5039"/>
              </a:lnSpc>
            </a:pPr>
            <a:endParaRPr lang="en-US" sz="4199" spc="-125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Non-recombined ionization electrons can produce </a:t>
            </a:r>
            <a:r>
              <a:rPr lang="en-US" sz="4199" b="1" spc="-125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secondary scintillation</a:t>
            </a:r>
            <a:r>
              <a:rPr lang="en-US" sz="4199" spc="-125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(S2) through electroluminescence.</a:t>
            </a:r>
          </a:p>
          <a:p>
            <a:pPr algn="l">
              <a:lnSpc>
                <a:spcPts val="5039"/>
              </a:lnSpc>
            </a:pPr>
            <a:endParaRPr lang="en-US" sz="4199" spc="-125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34116" y="9152924"/>
            <a:ext cx="17819768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Single-phase chambers only collect S1</a:t>
            </a:r>
          </a:p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Dual-phase chambers can collect S1 &amp; S2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86648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11045777" y="751899"/>
            <a:ext cx="6213523" cy="8506401"/>
          </a:xfrm>
          <a:custGeom>
            <a:avLst/>
            <a:gdLst/>
            <a:ahLst/>
            <a:cxnLst/>
            <a:rect l="l" t="t" r="r" b="b"/>
            <a:pathLst>
              <a:path w="6213523" h="8506401">
                <a:moveTo>
                  <a:pt x="0" y="0"/>
                </a:moveTo>
                <a:lnTo>
                  <a:pt x="6213523" y="0"/>
                </a:lnTo>
                <a:lnTo>
                  <a:pt x="6213523" y="8506401"/>
                </a:lnTo>
                <a:lnTo>
                  <a:pt x="0" y="85064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28700" y="2044216"/>
            <a:ext cx="8509711" cy="170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DUAL-PHASE (TPC) CHAMBERS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4584" y="4173753"/>
            <a:ext cx="10210766" cy="4963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“Time projection chambers”</a:t>
            </a: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Drift ionization electrons are directed from a liquid to a gaseous layer</a:t>
            </a: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600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Requires complex high-voltage and fine-tuned electric fields within a cryogenic system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4116" y="9448800"/>
            <a:ext cx="17819768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Figure from “Direct Dark Matter Detection with Darkside-20k experiment” [slides], by Manthos, I., 2022, University of Birmingham</a:t>
            </a:r>
          </a:p>
          <a:p>
            <a:pPr algn="r">
              <a:lnSpc>
                <a:spcPts val="3239"/>
              </a:lnSpc>
            </a:pPr>
            <a:endParaRPr lang="en-US" sz="2699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86648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10052629" y="1704143"/>
            <a:ext cx="8001255" cy="7176564"/>
          </a:xfrm>
          <a:custGeom>
            <a:avLst/>
            <a:gdLst/>
            <a:ahLst/>
            <a:cxnLst/>
            <a:rect l="l" t="t" r="r" b="b"/>
            <a:pathLst>
              <a:path w="8001255" h="7176564">
                <a:moveTo>
                  <a:pt x="0" y="0"/>
                </a:moveTo>
                <a:lnTo>
                  <a:pt x="8001255" y="0"/>
                </a:lnTo>
                <a:lnTo>
                  <a:pt x="8001255" y="7176564"/>
                </a:lnTo>
                <a:lnTo>
                  <a:pt x="0" y="7176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28700" y="1821688"/>
            <a:ext cx="8509711" cy="170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COMPONENTS OF THE GEANT4 CODE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4584" y="4173753"/>
            <a:ext cx="10210766" cy="3746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Macros are plain text files with built-in user interface (UI) commands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Used to customize simulation runs, called with the executable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4116" y="9214082"/>
            <a:ext cx="17819768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Example screenshot from a macro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86648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9781298" y="4928090"/>
            <a:ext cx="6517805" cy="4939810"/>
          </a:xfrm>
          <a:custGeom>
            <a:avLst/>
            <a:gdLst/>
            <a:ahLst/>
            <a:cxnLst/>
            <a:rect l="l" t="t" r="r" b="b"/>
            <a:pathLst>
              <a:path w="6517805" h="4939810">
                <a:moveTo>
                  <a:pt x="0" y="0"/>
                </a:moveTo>
                <a:lnTo>
                  <a:pt x="6517805" y="0"/>
                </a:lnTo>
                <a:lnTo>
                  <a:pt x="6517805" y="4939810"/>
                </a:lnTo>
                <a:lnTo>
                  <a:pt x="0" y="493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28700" y="1821688"/>
            <a:ext cx="13670068" cy="170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HOW DO WE VALIDATE BACKGROUND GENERATOR?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4584" y="4173753"/>
            <a:ext cx="16632024" cy="1248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Compare sampled energy to expectation</a:t>
            </a:r>
          </a:p>
          <a:p>
            <a:pPr algn="l">
              <a:lnSpc>
                <a:spcPts val="4919"/>
              </a:lnSpc>
            </a:pP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442576" y="9867900"/>
            <a:ext cx="719524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K-40 beta sampled energy spectrum</a:t>
            </a:r>
          </a:p>
          <a:p>
            <a:pPr algn="ctr">
              <a:lnSpc>
                <a:spcPts val="3239"/>
              </a:lnSpc>
            </a:pPr>
            <a:endParaRPr lang="en-US" sz="2699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978946" y="4945278"/>
            <a:ext cx="6821650" cy="4922622"/>
          </a:xfrm>
          <a:custGeom>
            <a:avLst/>
            <a:gdLst/>
            <a:ahLst/>
            <a:cxnLst/>
            <a:rect l="l" t="t" r="r" b="b"/>
            <a:pathLst>
              <a:path w="6821650" h="4922622">
                <a:moveTo>
                  <a:pt x="0" y="0"/>
                </a:moveTo>
                <a:lnTo>
                  <a:pt x="6821651" y="0"/>
                </a:lnTo>
                <a:lnTo>
                  <a:pt x="6821651" y="4922622"/>
                </a:lnTo>
                <a:lnTo>
                  <a:pt x="0" y="49226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1724894" y="9930750"/>
            <a:ext cx="7419106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Ar-39 beta sampled energy spectrum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866480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10520733" y="4970528"/>
            <a:ext cx="6965202" cy="4605497"/>
          </a:xfrm>
          <a:custGeom>
            <a:avLst/>
            <a:gdLst/>
            <a:ahLst/>
            <a:cxnLst/>
            <a:rect l="l" t="t" r="r" b="b"/>
            <a:pathLst>
              <a:path w="6965202" h="4605497">
                <a:moveTo>
                  <a:pt x="0" y="0"/>
                </a:moveTo>
                <a:lnTo>
                  <a:pt x="6965203" y="0"/>
                </a:lnTo>
                <a:lnTo>
                  <a:pt x="6965203" y="4605497"/>
                </a:lnTo>
                <a:lnTo>
                  <a:pt x="0" y="460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80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2255954" y="4970528"/>
            <a:ext cx="6888046" cy="4605497"/>
          </a:xfrm>
          <a:custGeom>
            <a:avLst/>
            <a:gdLst/>
            <a:ahLst/>
            <a:cxnLst/>
            <a:rect l="l" t="t" r="r" b="b"/>
            <a:pathLst>
              <a:path w="6888046" h="4605497">
                <a:moveTo>
                  <a:pt x="0" y="0"/>
                </a:moveTo>
                <a:lnTo>
                  <a:pt x="6888046" y="0"/>
                </a:lnTo>
                <a:lnTo>
                  <a:pt x="6888046" y="4605497"/>
                </a:lnTo>
                <a:lnTo>
                  <a:pt x="0" y="4605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028700" y="1821688"/>
            <a:ext cx="13670068" cy="170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HOW DO WE VALIDATE BACKGROUND GENERATOR?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4584" y="4173753"/>
            <a:ext cx="16632024" cy="1248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Compare sampled position to expectation</a:t>
            </a:r>
          </a:p>
          <a:p>
            <a:pPr algn="l">
              <a:lnSpc>
                <a:spcPts val="4919"/>
              </a:lnSpc>
            </a:pPr>
            <a:endParaRPr lang="en-US" sz="4099" spc="-122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405710" y="9566500"/>
            <a:ext cx="719524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K-40 EC gamma sampled position</a:t>
            </a:r>
          </a:p>
          <a:p>
            <a:pPr algn="ctr">
              <a:lnSpc>
                <a:spcPts val="3239"/>
              </a:lnSpc>
            </a:pPr>
            <a:endParaRPr lang="en-US" sz="2699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102353" y="9566500"/>
            <a:ext cx="719524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Ar-39 beta sampled position</a:t>
            </a:r>
          </a:p>
          <a:p>
            <a:pPr algn="ctr">
              <a:lnSpc>
                <a:spcPts val="3239"/>
              </a:lnSpc>
            </a:pPr>
            <a:endParaRPr lang="en-US" sz="2699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2774333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4749971" y="7494619"/>
            <a:ext cx="8788058" cy="1390516"/>
          </a:xfrm>
          <a:custGeom>
            <a:avLst/>
            <a:gdLst/>
            <a:ahLst/>
            <a:cxnLst/>
            <a:rect l="l" t="t" r="r" b="b"/>
            <a:pathLst>
              <a:path w="8788058" h="1390516">
                <a:moveTo>
                  <a:pt x="0" y="0"/>
                </a:moveTo>
                <a:lnTo>
                  <a:pt x="8788058" y="0"/>
                </a:lnTo>
                <a:lnTo>
                  <a:pt x="8788058" y="1390516"/>
                </a:lnTo>
                <a:lnTo>
                  <a:pt x="0" y="13905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484584" y="3381934"/>
            <a:ext cx="16203216" cy="3141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Determined from active volume, density, and specific activity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Specific activity is taken from literature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b="1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Volume</a:t>
            </a: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</a:t>
            </a:r>
            <a:r>
              <a:rPr lang="en-US" sz="4099" b="1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is determined by our detector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1821688"/>
            <a:ext cx="13670068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HOW DO WE PREDICT ACTIVITY?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2774333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1028700" y="1821688"/>
            <a:ext cx="13670068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SCINTILLATION YIELD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39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30510" y="2838013"/>
            <a:ext cx="7804744" cy="4617221"/>
          </a:xfrm>
          <a:custGeom>
            <a:avLst/>
            <a:gdLst/>
            <a:ahLst/>
            <a:cxnLst/>
            <a:rect l="l" t="t" r="r" b="b"/>
            <a:pathLst>
              <a:path w="7804744" h="4617221">
                <a:moveTo>
                  <a:pt x="0" y="0"/>
                </a:moveTo>
                <a:lnTo>
                  <a:pt x="7804745" y="0"/>
                </a:lnTo>
                <a:lnTo>
                  <a:pt x="7804745" y="4617221"/>
                </a:lnTo>
                <a:lnTo>
                  <a:pt x="0" y="461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1444226" y="7464759"/>
            <a:ext cx="6591029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80"/>
              </a:lnSpc>
            </a:pPr>
            <a:r>
              <a:rPr lang="en-US" sz="270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Excited Ar (“excimers”) release light when they decay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84584" y="3295650"/>
            <a:ext cx="9745926" cy="581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b="1" spc="-122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Scintillation</a:t>
            </a: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: The flash of light after a material absorbs energy</a:t>
            </a:r>
          </a:p>
          <a:p>
            <a:pPr algn="l">
              <a:lnSpc>
                <a:spcPts val="1919"/>
              </a:lnSpc>
            </a:pP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b="1" spc="-122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Yield</a:t>
            </a: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depends on type of radiation and </a:t>
            </a:r>
            <a:r>
              <a:rPr lang="en-US" sz="4099" b="1" spc="-122" dirty="0" err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dE</a:t>
            </a:r>
            <a:r>
              <a:rPr lang="en-US" sz="4099" b="1" spc="-122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/dx</a:t>
            </a:r>
          </a:p>
          <a:p>
            <a:pPr marL="1424681" lvl="2" indent="-474894" algn="l">
              <a:lnSpc>
                <a:spcPts val="3959"/>
              </a:lnSpc>
              <a:buFont typeface="Arial"/>
              <a:buChar char="⚬"/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Higher ionization density increases non-radiative recombination, thus reducing light yield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84584" y="8177212"/>
            <a:ext cx="1588832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9"/>
              </a:lnSpc>
            </a:pPr>
            <a:endParaRPr/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b="1" spc="-1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Quenching</a:t>
            </a:r>
            <a:r>
              <a:rPr lang="en-US" sz="4099" spc="-122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: any process that reduces interupts the excimer from producing VUV scintillation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DD130-85C0-7CBE-9020-DCE38CF4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00CC662-11A4-FD8B-ACC0-092493D9A983}"/>
              </a:ext>
            </a:extLst>
          </p:cNvPr>
          <p:cNvSpPr/>
          <p:nvPr/>
        </p:nvSpPr>
        <p:spPr>
          <a:xfrm>
            <a:off x="1028700" y="2749815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B49D951-76BF-ECBA-301F-AC1CC771152E}"/>
              </a:ext>
            </a:extLst>
          </p:cNvPr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ABC15E77-2217-DCE6-D5F7-74AD70CF0220}"/>
                </a:ext>
              </a:extLst>
            </p:cNvPr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D335562D-AC23-0AE2-CC5F-432895A2F046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>
                <a:extLst>
                  <a:ext uri="{FF2B5EF4-FFF2-40B4-BE49-F238E27FC236}">
                    <a16:creationId xmlns:a16="http://schemas.microsoft.com/office/drawing/2014/main" id="{B178CB2B-08A2-C166-511E-B58C9B419B2D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E4F5B4CC-29A3-DF9E-1783-2472AFFC678A}"/>
                </a:ext>
              </a:extLst>
            </p:cNvPr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A18E11C8-3029-DADC-9E48-B18E63E16BD8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>
                <a:extLst>
                  <a:ext uri="{FF2B5EF4-FFF2-40B4-BE49-F238E27FC236}">
                    <a16:creationId xmlns:a16="http://schemas.microsoft.com/office/drawing/2014/main" id="{1AE44E65-AB2D-2454-8D1E-5860F0DB408A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A927A531-A9A3-CE74-E57D-7ED32844B197}"/>
                </a:ext>
              </a:extLst>
            </p:cNvPr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D9C44E0A-036B-1D2B-079E-7325AC6A55C4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DE739B72-5E5D-1936-03DD-1B394ADBBB77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4FFEB37F-DF5F-7285-C958-06128C7584B5}"/>
              </a:ext>
            </a:extLst>
          </p:cNvPr>
          <p:cNvSpPr txBox="1"/>
          <p:nvPr/>
        </p:nvSpPr>
        <p:spPr>
          <a:xfrm>
            <a:off x="8043783" y="1632627"/>
            <a:ext cx="2418540" cy="148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59"/>
              </a:lnSpc>
            </a:pPr>
            <a:r>
              <a:rPr lang="en-US" sz="15599" spc="-311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DO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A1B0FF4-0D0A-12F0-260A-0AEB03744909}"/>
              </a:ext>
            </a:extLst>
          </p:cNvPr>
          <p:cNvSpPr txBox="1"/>
          <p:nvPr/>
        </p:nvSpPr>
        <p:spPr>
          <a:xfrm>
            <a:off x="1541918" y="1762125"/>
            <a:ext cx="14336018" cy="123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99"/>
              </a:lnSpc>
            </a:pPr>
            <a:r>
              <a:rPr lang="en-US" sz="12999" spc="-259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HOW DO WE      PHYSICS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3C77C2E-8346-DCB8-E3D5-95257B9B725E}"/>
              </a:ext>
            </a:extLst>
          </p:cNvPr>
          <p:cNvSpPr txBox="1"/>
          <p:nvPr/>
        </p:nvSpPr>
        <p:spPr>
          <a:xfrm>
            <a:off x="381000" y="2781300"/>
            <a:ext cx="8137207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2B2B2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with simulations?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1D11084A-4824-56A6-C677-4E45AA47381A}"/>
              </a:ext>
            </a:extLst>
          </p:cNvPr>
          <p:cNvSpPr txBox="1"/>
          <p:nvPr/>
        </p:nvSpPr>
        <p:spPr>
          <a:xfrm>
            <a:off x="763478" y="9829462"/>
            <a:ext cx="848957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1 Ar-39 beta decay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15E82A2-2311-C1B7-19EC-2EA38D610D15}"/>
              </a:ext>
            </a:extLst>
          </p:cNvPr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C2A9437-26F6-4629-57E2-96C3FF31FE3E}"/>
              </a:ext>
            </a:extLst>
          </p:cNvPr>
          <p:cNvSpPr txBox="1"/>
          <p:nvPr/>
        </p:nvSpPr>
        <p:spPr>
          <a:xfrm>
            <a:off x="8705257" y="9864725"/>
            <a:ext cx="848957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1 Am-241 alpha decay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3BC2FC9F-5F3A-6DE0-9E05-599D693E880B}"/>
              </a:ext>
            </a:extLst>
          </p:cNvPr>
          <p:cNvSpPr txBox="1"/>
          <p:nvPr/>
        </p:nvSpPr>
        <p:spPr>
          <a:xfrm>
            <a:off x="3154905" y="3924300"/>
            <a:ext cx="11978189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Animation of our detector: scintillation photon tracks (blue) produced from…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530BD28-0EC5-FC51-B6A2-F9268F45C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18" y="4496658"/>
            <a:ext cx="7145163" cy="5358872"/>
          </a:xfrm>
          <a:prstGeom prst="rect">
            <a:avLst/>
          </a:prstGeom>
        </p:spPr>
      </p:pic>
      <p:pic>
        <p:nvPicPr>
          <p:cNvPr id="25" name="Picture 24" descr="A diagram of a hexagon with blue lines&#10;&#10;AI-generated content may be incorrect.">
            <a:extLst>
              <a:ext uri="{FF2B5EF4-FFF2-40B4-BE49-F238E27FC236}">
                <a16:creationId xmlns:a16="http://schemas.microsoft.com/office/drawing/2014/main" id="{826EDD37-05A8-FB2A-34EC-302F3A2585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053" y="4422965"/>
            <a:ext cx="7274061" cy="5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557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2774333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1028700" y="3615006"/>
            <a:ext cx="5004870" cy="5643294"/>
            <a:chOff x="0" y="0"/>
            <a:chExt cx="1318155" cy="14863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18155" cy="1486300"/>
            </a:xfrm>
            <a:custGeom>
              <a:avLst/>
              <a:gdLst/>
              <a:ahLst/>
              <a:cxnLst/>
              <a:rect l="l" t="t" r="r" b="b"/>
              <a:pathLst>
                <a:path w="1318155" h="1486300">
                  <a:moveTo>
                    <a:pt x="78891" y="0"/>
                  </a:moveTo>
                  <a:lnTo>
                    <a:pt x="1239264" y="0"/>
                  </a:lnTo>
                  <a:cubicBezTo>
                    <a:pt x="1260187" y="0"/>
                    <a:pt x="1280254" y="8312"/>
                    <a:pt x="1295048" y="23107"/>
                  </a:cubicBezTo>
                  <a:cubicBezTo>
                    <a:pt x="1309843" y="37901"/>
                    <a:pt x="1318155" y="57968"/>
                    <a:pt x="1318155" y="78891"/>
                  </a:cubicBezTo>
                  <a:lnTo>
                    <a:pt x="1318155" y="1407409"/>
                  </a:lnTo>
                  <a:cubicBezTo>
                    <a:pt x="1318155" y="1450979"/>
                    <a:pt x="1282834" y="1486300"/>
                    <a:pt x="1239264" y="1486300"/>
                  </a:cubicBezTo>
                  <a:lnTo>
                    <a:pt x="78891" y="1486300"/>
                  </a:lnTo>
                  <a:cubicBezTo>
                    <a:pt x="57968" y="1486300"/>
                    <a:pt x="37901" y="1477988"/>
                    <a:pt x="23107" y="1463193"/>
                  </a:cubicBezTo>
                  <a:cubicBezTo>
                    <a:pt x="8312" y="1448398"/>
                    <a:pt x="0" y="1428332"/>
                    <a:pt x="0" y="1407409"/>
                  </a:cubicBezTo>
                  <a:lnTo>
                    <a:pt x="0" y="78891"/>
                  </a:lnTo>
                  <a:cubicBezTo>
                    <a:pt x="0" y="35321"/>
                    <a:pt x="35321" y="0"/>
                    <a:pt x="78891" y="0"/>
                  </a:cubicBez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318155" cy="145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1821688"/>
            <a:ext cx="16650901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TYPES OF SIGNALS IN LIQUID ARGON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40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6641565" y="3612533"/>
            <a:ext cx="5004870" cy="5643294"/>
            <a:chOff x="0" y="0"/>
            <a:chExt cx="1318155" cy="14863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18155" cy="1486300"/>
            </a:xfrm>
            <a:custGeom>
              <a:avLst/>
              <a:gdLst/>
              <a:ahLst/>
              <a:cxnLst/>
              <a:rect l="l" t="t" r="r" b="b"/>
              <a:pathLst>
                <a:path w="1318155" h="1486300">
                  <a:moveTo>
                    <a:pt x="78891" y="0"/>
                  </a:moveTo>
                  <a:lnTo>
                    <a:pt x="1239264" y="0"/>
                  </a:lnTo>
                  <a:cubicBezTo>
                    <a:pt x="1260187" y="0"/>
                    <a:pt x="1280254" y="8312"/>
                    <a:pt x="1295048" y="23107"/>
                  </a:cubicBezTo>
                  <a:cubicBezTo>
                    <a:pt x="1309843" y="37901"/>
                    <a:pt x="1318155" y="57968"/>
                    <a:pt x="1318155" y="78891"/>
                  </a:cubicBezTo>
                  <a:lnTo>
                    <a:pt x="1318155" y="1407409"/>
                  </a:lnTo>
                  <a:cubicBezTo>
                    <a:pt x="1318155" y="1450979"/>
                    <a:pt x="1282834" y="1486300"/>
                    <a:pt x="1239264" y="1486300"/>
                  </a:cubicBezTo>
                  <a:lnTo>
                    <a:pt x="78891" y="1486300"/>
                  </a:lnTo>
                  <a:cubicBezTo>
                    <a:pt x="57968" y="1486300"/>
                    <a:pt x="37901" y="1477988"/>
                    <a:pt x="23107" y="1463193"/>
                  </a:cubicBezTo>
                  <a:cubicBezTo>
                    <a:pt x="8312" y="1448398"/>
                    <a:pt x="0" y="1428332"/>
                    <a:pt x="0" y="1407409"/>
                  </a:cubicBezTo>
                  <a:lnTo>
                    <a:pt x="0" y="78891"/>
                  </a:lnTo>
                  <a:cubicBezTo>
                    <a:pt x="0" y="35321"/>
                    <a:pt x="35321" y="0"/>
                    <a:pt x="78891" y="0"/>
                  </a:cubicBez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28575"/>
              <a:ext cx="1318155" cy="145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254430" y="3615006"/>
            <a:ext cx="5004870" cy="5643294"/>
            <a:chOff x="0" y="0"/>
            <a:chExt cx="1318155" cy="14863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18155" cy="1486300"/>
            </a:xfrm>
            <a:custGeom>
              <a:avLst/>
              <a:gdLst/>
              <a:ahLst/>
              <a:cxnLst/>
              <a:rect l="l" t="t" r="r" b="b"/>
              <a:pathLst>
                <a:path w="1318155" h="1486300">
                  <a:moveTo>
                    <a:pt x="78891" y="0"/>
                  </a:moveTo>
                  <a:lnTo>
                    <a:pt x="1239264" y="0"/>
                  </a:lnTo>
                  <a:cubicBezTo>
                    <a:pt x="1260187" y="0"/>
                    <a:pt x="1280254" y="8312"/>
                    <a:pt x="1295048" y="23107"/>
                  </a:cubicBezTo>
                  <a:cubicBezTo>
                    <a:pt x="1309843" y="37901"/>
                    <a:pt x="1318155" y="57968"/>
                    <a:pt x="1318155" y="78891"/>
                  </a:cubicBezTo>
                  <a:lnTo>
                    <a:pt x="1318155" y="1407409"/>
                  </a:lnTo>
                  <a:cubicBezTo>
                    <a:pt x="1318155" y="1450979"/>
                    <a:pt x="1282834" y="1486300"/>
                    <a:pt x="1239264" y="1486300"/>
                  </a:cubicBezTo>
                  <a:lnTo>
                    <a:pt x="78891" y="1486300"/>
                  </a:lnTo>
                  <a:cubicBezTo>
                    <a:pt x="57968" y="1486300"/>
                    <a:pt x="37901" y="1477988"/>
                    <a:pt x="23107" y="1463193"/>
                  </a:cubicBezTo>
                  <a:cubicBezTo>
                    <a:pt x="8312" y="1448398"/>
                    <a:pt x="0" y="1428332"/>
                    <a:pt x="0" y="1407409"/>
                  </a:cubicBezTo>
                  <a:lnTo>
                    <a:pt x="0" y="78891"/>
                  </a:lnTo>
                  <a:cubicBezTo>
                    <a:pt x="0" y="35321"/>
                    <a:pt x="35321" y="0"/>
                    <a:pt x="78891" y="0"/>
                  </a:cubicBez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28575"/>
              <a:ext cx="1318155" cy="145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05898" y="4066350"/>
            <a:ext cx="4650474" cy="557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 spc="-1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Electron recoil</a:t>
            </a:r>
          </a:p>
          <a:p>
            <a:pPr algn="l">
              <a:lnSpc>
                <a:spcPts val="3959"/>
              </a:lnSpc>
            </a:pPr>
            <a:endParaRPr lang="en-US" sz="4099" b="1" spc="-122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Energy deposited by electrons.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Relatively low ionization density.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E.g. betas from </a:t>
            </a: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Ar-39 → K-39 decay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6818763" y="4066350"/>
            <a:ext cx="4650474" cy="557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 spc="-1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Nuclear recoil</a:t>
            </a:r>
          </a:p>
          <a:p>
            <a:pPr algn="l">
              <a:lnSpc>
                <a:spcPts val="3959"/>
              </a:lnSpc>
            </a:pPr>
            <a:endParaRPr lang="en-US" sz="4099" b="1" spc="-122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Energy deposited by recoiling argon nucleus.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E.g. WIMP signal on Ar-40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431628" y="4066350"/>
            <a:ext cx="4650474" cy="5754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 spc="-122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Alpha events</a:t>
            </a:r>
          </a:p>
          <a:p>
            <a:pPr algn="l">
              <a:lnSpc>
                <a:spcPts val="3959"/>
              </a:lnSpc>
            </a:pPr>
            <a:endParaRPr lang="en-US" sz="4099" b="1" spc="-122" dirty="0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3959"/>
              </a:lnSpc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Energy deposited by alphas.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More densely ionizing tracks.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E.g. Rn-222, Po-210 decay chains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2774333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1028700" y="3615006"/>
            <a:ext cx="5004870" cy="5643294"/>
            <a:chOff x="0" y="0"/>
            <a:chExt cx="1318155" cy="14863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18155" cy="1486300"/>
            </a:xfrm>
            <a:custGeom>
              <a:avLst/>
              <a:gdLst/>
              <a:ahLst/>
              <a:cxnLst/>
              <a:rect l="l" t="t" r="r" b="b"/>
              <a:pathLst>
                <a:path w="1318155" h="1486300">
                  <a:moveTo>
                    <a:pt x="78891" y="0"/>
                  </a:moveTo>
                  <a:lnTo>
                    <a:pt x="1239264" y="0"/>
                  </a:lnTo>
                  <a:cubicBezTo>
                    <a:pt x="1260187" y="0"/>
                    <a:pt x="1280254" y="8312"/>
                    <a:pt x="1295048" y="23107"/>
                  </a:cubicBezTo>
                  <a:cubicBezTo>
                    <a:pt x="1309843" y="37901"/>
                    <a:pt x="1318155" y="57968"/>
                    <a:pt x="1318155" y="78891"/>
                  </a:cubicBezTo>
                  <a:lnTo>
                    <a:pt x="1318155" y="1407409"/>
                  </a:lnTo>
                  <a:cubicBezTo>
                    <a:pt x="1318155" y="1450979"/>
                    <a:pt x="1282834" y="1486300"/>
                    <a:pt x="1239264" y="1486300"/>
                  </a:cubicBezTo>
                  <a:lnTo>
                    <a:pt x="78891" y="1486300"/>
                  </a:lnTo>
                  <a:cubicBezTo>
                    <a:pt x="57968" y="1486300"/>
                    <a:pt x="37901" y="1477988"/>
                    <a:pt x="23107" y="1463193"/>
                  </a:cubicBezTo>
                  <a:cubicBezTo>
                    <a:pt x="8312" y="1448398"/>
                    <a:pt x="0" y="1428332"/>
                    <a:pt x="0" y="1407409"/>
                  </a:cubicBezTo>
                  <a:lnTo>
                    <a:pt x="0" y="78891"/>
                  </a:lnTo>
                  <a:cubicBezTo>
                    <a:pt x="0" y="35321"/>
                    <a:pt x="35321" y="0"/>
                    <a:pt x="78891" y="0"/>
                  </a:cubicBez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318155" cy="145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41565" y="3612533"/>
            <a:ext cx="5004870" cy="5643294"/>
            <a:chOff x="0" y="0"/>
            <a:chExt cx="1318155" cy="14863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18155" cy="1486300"/>
            </a:xfrm>
            <a:custGeom>
              <a:avLst/>
              <a:gdLst/>
              <a:ahLst/>
              <a:cxnLst/>
              <a:rect l="l" t="t" r="r" b="b"/>
              <a:pathLst>
                <a:path w="1318155" h="1486300">
                  <a:moveTo>
                    <a:pt x="78891" y="0"/>
                  </a:moveTo>
                  <a:lnTo>
                    <a:pt x="1239264" y="0"/>
                  </a:lnTo>
                  <a:cubicBezTo>
                    <a:pt x="1260187" y="0"/>
                    <a:pt x="1280254" y="8312"/>
                    <a:pt x="1295048" y="23107"/>
                  </a:cubicBezTo>
                  <a:cubicBezTo>
                    <a:pt x="1309843" y="37901"/>
                    <a:pt x="1318155" y="57968"/>
                    <a:pt x="1318155" y="78891"/>
                  </a:cubicBezTo>
                  <a:lnTo>
                    <a:pt x="1318155" y="1407409"/>
                  </a:lnTo>
                  <a:cubicBezTo>
                    <a:pt x="1318155" y="1450979"/>
                    <a:pt x="1282834" y="1486300"/>
                    <a:pt x="1239264" y="1486300"/>
                  </a:cubicBezTo>
                  <a:lnTo>
                    <a:pt x="78891" y="1486300"/>
                  </a:lnTo>
                  <a:cubicBezTo>
                    <a:pt x="57968" y="1486300"/>
                    <a:pt x="37901" y="1477988"/>
                    <a:pt x="23107" y="1463193"/>
                  </a:cubicBezTo>
                  <a:cubicBezTo>
                    <a:pt x="8312" y="1448398"/>
                    <a:pt x="0" y="1428332"/>
                    <a:pt x="0" y="1407409"/>
                  </a:cubicBezTo>
                  <a:lnTo>
                    <a:pt x="0" y="78891"/>
                  </a:lnTo>
                  <a:cubicBezTo>
                    <a:pt x="0" y="35321"/>
                    <a:pt x="35321" y="0"/>
                    <a:pt x="78891" y="0"/>
                  </a:cubicBez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1318155" cy="145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254430" y="3615006"/>
            <a:ext cx="5004870" cy="5643294"/>
            <a:chOff x="0" y="0"/>
            <a:chExt cx="1318155" cy="14863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18155" cy="1486300"/>
            </a:xfrm>
            <a:custGeom>
              <a:avLst/>
              <a:gdLst/>
              <a:ahLst/>
              <a:cxnLst/>
              <a:rect l="l" t="t" r="r" b="b"/>
              <a:pathLst>
                <a:path w="1318155" h="1486300">
                  <a:moveTo>
                    <a:pt x="78891" y="0"/>
                  </a:moveTo>
                  <a:lnTo>
                    <a:pt x="1239264" y="0"/>
                  </a:lnTo>
                  <a:cubicBezTo>
                    <a:pt x="1260187" y="0"/>
                    <a:pt x="1280254" y="8312"/>
                    <a:pt x="1295048" y="23107"/>
                  </a:cubicBezTo>
                  <a:cubicBezTo>
                    <a:pt x="1309843" y="37901"/>
                    <a:pt x="1318155" y="57968"/>
                    <a:pt x="1318155" y="78891"/>
                  </a:cubicBezTo>
                  <a:lnTo>
                    <a:pt x="1318155" y="1407409"/>
                  </a:lnTo>
                  <a:cubicBezTo>
                    <a:pt x="1318155" y="1450979"/>
                    <a:pt x="1282834" y="1486300"/>
                    <a:pt x="1239264" y="1486300"/>
                  </a:cubicBezTo>
                  <a:lnTo>
                    <a:pt x="78891" y="1486300"/>
                  </a:lnTo>
                  <a:cubicBezTo>
                    <a:pt x="57968" y="1486300"/>
                    <a:pt x="37901" y="1477988"/>
                    <a:pt x="23107" y="1463193"/>
                  </a:cubicBezTo>
                  <a:cubicBezTo>
                    <a:pt x="8312" y="1448398"/>
                    <a:pt x="0" y="1428332"/>
                    <a:pt x="0" y="1407409"/>
                  </a:cubicBezTo>
                  <a:lnTo>
                    <a:pt x="0" y="78891"/>
                  </a:lnTo>
                  <a:cubicBezTo>
                    <a:pt x="0" y="35321"/>
                    <a:pt x="35321" y="0"/>
                    <a:pt x="78891" y="0"/>
                  </a:cubicBez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28575"/>
              <a:ext cx="1318155" cy="145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865806" y="6252131"/>
            <a:ext cx="4560528" cy="1867897"/>
            <a:chOff x="0" y="0"/>
            <a:chExt cx="1178105" cy="48252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78105" cy="482527"/>
            </a:xfrm>
            <a:custGeom>
              <a:avLst/>
              <a:gdLst/>
              <a:ahLst/>
              <a:cxnLst/>
              <a:rect l="l" t="t" r="r" b="b"/>
              <a:pathLst>
                <a:path w="1178105" h="482527">
                  <a:moveTo>
                    <a:pt x="589052" y="0"/>
                  </a:moveTo>
                  <a:cubicBezTo>
                    <a:pt x="263728" y="0"/>
                    <a:pt x="0" y="108017"/>
                    <a:pt x="0" y="241264"/>
                  </a:cubicBezTo>
                  <a:cubicBezTo>
                    <a:pt x="0" y="374510"/>
                    <a:pt x="263728" y="482527"/>
                    <a:pt x="589052" y="482527"/>
                  </a:cubicBezTo>
                  <a:cubicBezTo>
                    <a:pt x="914377" y="482527"/>
                    <a:pt x="1178105" y="374510"/>
                    <a:pt x="1178105" y="241264"/>
                  </a:cubicBezTo>
                  <a:cubicBezTo>
                    <a:pt x="1178105" y="108017"/>
                    <a:pt x="914377" y="0"/>
                    <a:pt x="589052" y="0"/>
                  </a:cubicBezTo>
                  <a:close/>
                </a:path>
              </a:pathLst>
            </a:custGeom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0447" y="73812"/>
              <a:ext cx="957210" cy="3634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028700" y="1821688"/>
            <a:ext cx="16650901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TYPES OF SIGNALS IN LIQUID ARGON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05898" y="4066350"/>
            <a:ext cx="4650474" cy="557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 spc="-1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Electron recoil</a:t>
            </a:r>
          </a:p>
          <a:p>
            <a:pPr algn="l">
              <a:lnSpc>
                <a:spcPts val="3959"/>
              </a:lnSpc>
            </a:pPr>
            <a:endParaRPr lang="en-US" sz="4099" b="1" spc="-122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Energy deposited by electrons.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Relatively low ionization density.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E.g. betas from </a:t>
            </a: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Ar-39 → K-39 decay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818763" y="4066350"/>
            <a:ext cx="4650474" cy="557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 spc="-122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Nuclear recoil</a:t>
            </a:r>
          </a:p>
          <a:p>
            <a:pPr algn="l">
              <a:lnSpc>
                <a:spcPts val="3959"/>
              </a:lnSpc>
            </a:pPr>
            <a:endParaRPr lang="en-US" sz="4099" b="1" spc="-122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Energy deposited by recoiling argon nucleus.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E.g. WIMP signal on Ar-40</a:t>
            </a:r>
          </a:p>
          <a:p>
            <a:pPr algn="l">
              <a:lnSpc>
                <a:spcPts val="3959"/>
              </a:lnSpc>
            </a:pPr>
            <a:endParaRPr lang="en-US" sz="3299" spc="-98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2431628" y="4066350"/>
            <a:ext cx="4650474" cy="5754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 spc="-122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Alpha events</a:t>
            </a:r>
          </a:p>
          <a:p>
            <a:pPr algn="l">
              <a:lnSpc>
                <a:spcPts val="3959"/>
              </a:lnSpc>
            </a:pPr>
            <a:endParaRPr lang="en-US" sz="4099" b="1" spc="-122" dirty="0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3959"/>
              </a:lnSpc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Energy deposited by alphas.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More densely ionizing tracks.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3959"/>
              </a:lnSpc>
            </a:pPr>
            <a:r>
              <a:rPr lang="en-US" sz="3299" spc="-9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E.g. Rn-222, Po-210 decay chains</a:t>
            </a:r>
          </a:p>
          <a:p>
            <a:pPr algn="l">
              <a:lnSpc>
                <a:spcPts val="3959"/>
              </a:lnSpc>
            </a:pPr>
            <a:endParaRPr lang="en-US" sz="3299" spc="-98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32" name="AutoShape 32"/>
          <p:cNvSpPr/>
          <p:nvPr/>
        </p:nvSpPr>
        <p:spPr>
          <a:xfrm flipV="1">
            <a:off x="11865806" y="7771069"/>
            <a:ext cx="804362" cy="186740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6058636" y="9668151"/>
            <a:ext cx="6591029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latin typeface="Canva Sans"/>
                <a:ea typeface="Canva Sans"/>
                <a:cs typeface="Canva Sans"/>
                <a:sym typeface="Canva Sans"/>
              </a:rPr>
              <a:t>More quenching!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2774333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568534" y="3439756"/>
            <a:ext cx="7938904" cy="5034334"/>
          </a:xfrm>
          <a:custGeom>
            <a:avLst/>
            <a:gdLst/>
            <a:ahLst/>
            <a:cxnLst/>
            <a:rect l="l" t="t" r="r" b="b"/>
            <a:pathLst>
              <a:path w="6563633" h="5475422">
                <a:moveTo>
                  <a:pt x="0" y="0"/>
                </a:moveTo>
                <a:lnTo>
                  <a:pt x="6563633" y="0"/>
                </a:lnTo>
                <a:lnTo>
                  <a:pt x="6563633" y="5475422"/>
                </a:lnTo>
                <a:lnTo>
                  <a:pt x="0" y="54754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036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7" name="TextBox 17"/>
          <p:cNvSpPr txBox="1"/>
          <p:nvPr/>
        </p:nvSpPr>
        <p:spPr>
          <a:xfrm>
            <a:off x="1028700" y="1821688"/>
            <a:ext cx="13670068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ALPHA QUENCHING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0" y="9139513"/>
            <a:ext cx="16774716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7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Adhikari, P et al. DEAP Collaboration. (2025). Relative measurement and extrapolation of the scintillation quenching factor of alpha-particles in liquid argon using DEAP-3600 data. Eur. Phys. J. C, 85, 87. 10.1140/</a:t>
            </a:r>
            <a:r>
              <a:rPr lang="en-US" sz="2600" spc="-78" dirty="0" err="1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epjc</a:t>
            </a:r>
            <a:r>
              <a:rPr lang="en-US" sz="2600" spc="-78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/s10052-024-13518-7 / arXiv:2406.1859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42074" y="3966126"/>
            <a:ext cx="9745926" cy="377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DEAP-3600 calculated the quenching factor of alpha particles as function of energy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For 1 Mev, Q ~ 0.7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2DCC5-2406-D84B-D86F-641B0B6E6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DA9D625E-50CC-05A9-4957-AB86E68EF6AC}"/>
              </a:ext>
            </a:extLst>
          </p:cNvPr>
          <p:cNvSpPr/>
          <p:nvPr/>
        </p:nvSpPr>
        <p:spPr>
          <a:xfrm>
            <a:off x="3513460" y="1121762"/>
            <a:ext cx="664056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63FDA21-7B14-3234-2C22-74B7BA1C1322}"/>
              </a:ext>
            </a:extLst>
          </p:cNvPr>
          <p:cNvSpPr/>
          <p:nvPr/>
        </p:nvSpPr>
        <p:spPr>
          <a:xfrm>
            <a:off x="1028700" y="2774333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94F529D3-DAF7-12ED-99D0-F3C7170A7B26}"/>
              </a:ext>
            </a:extLst>
          </p:cNvPr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3DAD51D7-1C79-A4BA-C095-3E2EE45964BF}"/>
                </a:ext>
              </a:extLst>
            </p:cNvPr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167C7461-96C0-2C42-22C5-0E25B3973B56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65A0288C-998D-7CF1-217B-7F5ADDD30626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83F9B67C-2005-1629-8E06-5DE253F98B63}"/>
                </a:ext>
              </a:extLst>
            </p:cNvPr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F6FB81C3-5DD7-E16C-2286-F1086BF11AF6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5CE3ED03-EDEA-8376-5706-DAF057233151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>
              <a:extLst>
                <a:ext uri="{FF2B5EF4-FFF2-40B4-BE49-F238E27FC236}">
                  <a16:creationId xmlns:a16="http://schemas.microsoft.com/office/drawing/2014/main" id="{F7BE5C4E-439D-E269-9B52-2017B466F89B}"/>
                </a:ext>
              </a:extLst>
            </p:cNvPr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8C7C5ED-0639-D5E2-D573-9C5B5521AEA1}"/>
                  </a:ext>
                </a:extLst>
              </p:cNvPr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AB509197-B327-343A-9329-C71C8C812B85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A5771DDD-2E06-02C6-A189-663333DCEE28}"/>
              </a:ext>
            </a:extLst>
          </p:cNvPr>
          <p:cNvSpPr txBox="1"/>
          <p:nvPr/>
        </p:nvSpPr>
        <p:spPr>
          <a:xfrm>
            <a:off x="1028700" y="1821688"/>
            <a:ext cx="13670068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 dirty="0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What is PEN?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AA442F4-A30E-AB1C-13E4-F05FD7089190}"/>
              </a:ext>
            </a:extLst>
          </p:cNvPr>
          <p:cNvSpPr txBox="1"/>
          <p:nvPr/>
        </p:nvSpPr>
        <p:spPr>
          <a:xfrm>
            <a:off x="830319" y="1085850"/>
            <a:ext cx="1935981" cy="1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"/>
              </a:lnSpc>
            </a:pPr>
            <a:r>
              <a:rPr lang="en-US" sz="1600" b="1" spc="-48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EXTRA SLIDES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4FF8590-C0ED-3E0E-3009-AF4B4F46A29F}"/>
              </a:ext>
            </a:extLst>
          </p:cNvPr>
          <p:cNvSpPr txBox="1"/>
          <p:nvPr/>
        </p:nvSpPr>
        <p:spPr>
          <a:xfrm>
            <a:off x="17603515" y="9677676"/>
            <a:ext cx="304571" cy="335541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43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0D69920D-6B77-6EE5-1F0F-9AFFFE70744E}"/>
              </a:ext>
            </a:extLst>
          </p:cNvPr>
          <p:cNvSpPr txBox="1"/>
          <p:nvPr/>
        </p:nvSpPr>
        <p:spPr>
          <a:xfrm>
            <a:off x="830319" y="3245935"/>
            <a:ext cx="16773196" cy="628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Polyethylene </a:t>
            </a:r>
            <a:r>
              <a:rPr lang="en-US" sz="4099" spc="-122" dirty="0" err="1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naphthalate</a:t>
            </a: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Industrial-grade thermoplastic polyester </a:t>
            </a:r>
          </a:p>
          <a:p>
            <a:pPr marL="885056" lvl="1" indent="-442528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Solid thin sheets (~25 µm)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Absorbs vacuum ultraviolet (VUV) scintillation light and re-emits it as visible blue light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Boosts photosensor efficiency</a:t>
            </a:r>
          </a:p>
          <a:p>
            <a:pPr marL="885056" lvl="1" indent="-442528" algn="l">
              <a:lnSpc>
                <a:spcPts val="4919"/>
              </a:lnSpc>
              <a:buFont typeface="Arial"/>
              <a:buChar char="•"/>
            </a:pP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442528" lvl="1" algn="l">
              <a:lnSpc>
                <a:spcPts val="4919"/>
              </a:lnSpc>
            </a:pPr>
            <a:endParaRPr lang="en-US" sz="4099" spc="-122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442528" lvl="1" algn="l">
              <a:lnSpc>
                <a:spcPts val="4919"/>
              </a:lnSpc>
            </a:pPr>
            <a:r>
              <a:rPr lang="en-US" sz="4099" spc="-122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Another common wavelength-shifter is TPB, which is evaporated on surfaces instead of being a sheet.</a:t>
            </a:r>
          </a:p>
        </p:txBody>
      </p:sp>
    </p:spTree>
    <p:extLst>
      <p:ext uri="{BB962C8B-B14F-4D97-AF65-F5344CB8AC3E}">
        <p14:creationId xmlns:p14="http://schemas.microsoft.com/office/powerpoint/2010/main" val="357521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91394"/>
            <a:ext cx="9094646" cy="6296941"/>
            <a:chOff x="0" y="0"/>
            <a:chExt cx="2395298" cy="16584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5298" cy="1658454"/>
            </a:xfrm>
            <a:custGeom>
              <a:avLst/>
              <a:gdLst/>
              <a:ahLst/>
              <a:cxnLst/>
              <a:rect l="l" t="t" r="r" b="b"/>
              <a:pathLst>
                <a:path w="2395298" h="1658454">
                  <a:moveTo>
                    <a:pt x="0" y="0"/>
                  </a:moveTo>
                  <a:lnTo>
                    <a:pt x="2395298" y="0"/>
                  </a:lnTo>
                  <a:lnTo>
                    <a:pt x="2395298" y="1658454"/>
                  </a:lnTo>
                  <a:lnTo>
                    <a:pt x="0" y="1658454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395298" cy="1629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32882" y="0"/>
            <a:ext cx="4155118" cy="10287000"/>
            <a:chOff x="0" y="0"/>
            <a:chExt cx="1094352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4352" cy="2709333"/>
            </a:xfrm>
            <a:custGeom>
              <a:avLst/>
              <a:gdLst/>
              <a:ahLst/>
              <a:cxnLst/>
              <a:rect l="l" t="t" r="r" b="b"/>
              <a:pathLst>
                <a:path w="1094352" h="2709333">
                  <a:moveTo>
                    <a:pt x="0" y="0"/>
                  </a:moveTo>
                  <a:lnTo>
                    <a:pt x="1094352" y="0"/>
                  </a:lnTo>
                  <a:lnTo>
                    <a:pt x="10943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094352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287535" y="3883281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50"/>
                </a:moveTo>
                <a:lnTo>
                  <a:pt x="252008" y="195650"/>
                </a:lnTo>
                <a:lnTo>
                  <a:pt x="252008" y="0"/>
                </a:lnTo>
                <a:lnTo>
                  <a:pt x="0" y="0"/>
                </a:lnTo>
                <a:lnTo>
                  <a:pt x="0" y="19565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87535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8" y="0"/>
                </a:lnTo>
                <a:lnTo>
                  <a:pt x="252008" y="195649"/>
                </a:lnTo>
                <a:lnTo>
                  <a:pt x="0" y="1956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9612504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7" y="0"/>
                </a:moveTo>
                <a:lnTo>
                  <a:pt x="0" y="0"/>
                </a:lnTo>
                <a:lnTo>
                  <a:pt x="0" y="195649"/>
                </a:lnTo>
                <a:lnTo>
                  <a:pt x="252007" y="195649"/>
                </a:lnTo>
                <a:lnTo>
                  <a:pt x="2520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28700" y="2749815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541441" y="1028700"/>
            <a:ext cx="7182884" cy="4730759"/>
          </a:xfrm>
          <a:custGeom>
            <a:avLst/>
            <a:gdLst/>
            <a:ahLst/>
            <a:cxnLst/>
            <a:rect l="l" t="t" r="r" b="b"/>
            <a:pathLst>
              <a:path w="7182884" h="4730759">
                <a:moveTo>
                  <a:pt x="0" y="0"/>
                </a:moveTo>
                <a:lnTo>
                  <a:pt x="7182883" y="0"/>
                </a:lnTo>
                <a:lnTo>
                  <a:pt x="7182883" y="4730759"/>
                </a:lnTo>
                <a:lnTo>
                  <a:pt x="0" y="47307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2602" t="-3109" r="-7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0842638" y="5931817"/>
            <a:ext cx="4501233" cy="4185357"/>
          </a:xfrm>
          <a:custGeom>
            <a:avLst/>
            <a:gdLst/>
            <a:ahLst/>
            <a:cxnLst/>
            <a:rect l="l" t="t" r="r" b="b"/>
            <a:pathLst>
              <a:path w="4501233" h="4185357">
                <a:moveTo>
                  <a:pt x="0" y="0"/>
                </a:moveTo>
                <a:lnTo>
                  <a:pt x="4501233" y="0"/>
                </a:lnTo>
                <a:lnTo>
                  <a:pt x="4501233" y="4185357"/>
                </a:lnTo>
                <a:lnTo>
                  <a:pt x="0" y="41853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8004" t="-242" r="-34144" b="-40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1539543" y="1087804"/>
            <a:ext cx="8583804" cy="204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0"/>
              </a:lnSpc>
            </a:pPr>
            <a:r>
              <a:rPr lang="en-US" sz="11934" spc="-238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SINGLE-PHASE LAR CHAMBER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05096" y="3902331"/>
            <a:ext cx="8659416" cy="2604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Study technology for future liquid argon (LAr) detectors </a:t>
            </a:r>
          </a:p>
          <a:p>
            <a:pPr algn="l">
              <a:lnSpc>
                <a:spcPts val="5879"/>
              </a:lnSpc>
            </a:pPr>
            <a:endParaRPr lang="en-US" sz="4199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5501417" y="5865142"/>
            <a:ext cx="2944129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Prototype 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2-wall assembly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F1F2F2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Photo credit to P. Taylor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91394"/>
            <a:ext cx="9094646" cy="6296941"/>
            <a:chOff x="0" y="0"/>
            <a:chExt cx="2395298" cy="16584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5298" cy="1658454"/>
            </a:xfrm>
            <a:custGeom>
              <a:avLst/>
              <a:gdLst/>
              <a:ahLst/>
              <a:cxnLst/>
              <a:rect l="l" t="t" r="r" b="b"/>
              <a:pathLst>
                <a:path w="2395298" h="1658454">
                  <a:moveTo>
                    <a:pt x="0" y="0"/>
                  </a:moveTo>
                  <a:lnTo>
                    <a:pt x="2395298" y="0"/>
                  </a:lnTo>
                  <a:lnTo>
                    <a:pt x="2395298" y="1658454"/>
                  </a:lnTo>
                  <a:lnTo>
                    <a:pt x="0" y="1658454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395298" cy="1629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32882" y="0"/>
            <a:ext cx="4155118" cy="10287000"/>
            <a:chOff x="0" y="0"/>
            <a:chExt cx="1094352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4352" cy="2709333"/>
            </a:xfrm>
            <a:custGeom>
              <a:avLst/>
              <a:gdLst/>
              <a:ahLst/>
              <a:cxnLst/>
              <a:rect l="l" t="t" r="r" b="b"/>
              <a:pathLst>
                <a:path w="1094352" h="2709333">
                  <a:moveTo>
                    <a:pt x="0" y="0"/>
                  </a:moveTo>
                  <a:lnTo>
                    <a:pt x="1094352" y="0"/>
                  </a:lnTo>
                  <a:lnTo>
                    <a:pt x="10943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094352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287535" y="3883281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50"/>
                </a:moveTo>
                <a:lnTo>
                  <a:pt x="252008" y="195650"/>
                </a:lnTo>
                <a:lnTo>
                  <a:pt x="252008" y="0"/>
                </a:lnTo>
                <a:lnTo>
                  <a:pt x="0" y="0"/>
                </a:lnTo>
                <a:lnTo>
                  <a:pt x="0" y="19565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87535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8" y="0"/>
                </a:lnTo>
                <a:lnTo>
                  <a:pt x="252008" y="195649"/>
                </a:lnTo>
                <a:lnTo>
                  <a:pt x="0" y="1956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9612504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7" y="0"/>
                </a:moveTo>
                <a:lnTo>
                  <a:pt x="0" y="0"/>
                </a:lnTo>
                <a:lnTo>
                  <a:pt x="0" y="195649"/>
                </a:lnTo>
                <a:lnTo>
                  <a:pt x="252007" y="195649"/>
                </a:lnTo>
                <a:lnTo>
                  <a:pt x="2520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28700" y="2749815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30510" y="2838013"/>
            <a:ext cx="7804744" cy="4617221"/>
          </a:xfrm>
          <a:custGeom>
            <a:avLst/>
            <a:gdLst/>
            <a:ahLst/>
            <a:cxnLst/>
            <a:rect l="l" t="t" r="r" b="b"/>
            <a:pathLst>
              <a:path w="7804744" h="4617221">
                <a:moveTo>
                  <a:pt x="0" y="0"/>
                </a:moveTo>
                <a:lnTo>
                  <a:pt x="7804745" y="0"/>
                </a:lnTo>
                <a:lnTo>
                  <a:pt x="7804745" y="4617221"/>
                </a:lnTo>
                <a:lnTo>
                  <a:pt x="0" y="46172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/>
          <p:cNvGrpSpPr/>
          <p:nvPr/>
        </p:nvGrpSpPr>
        <p:grpSpPr>
          <a:xfrm>
            <a:off x="13548153" y="1253065"/>
            <a:ext cx="4487102" cy="1451598"/>
            <a:chOff x="0" y="0"/>
            <a:chExt cx="1181788" cy="38231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81788" cy="382314"/>
            </a:xfrm>
            <a:custGeom>
              <a:avLst/>
              <a:gdLst/>
              <a:ahLst/>
              <a:cxnLst/>
              <a:rect l="l" t="t" r="r" b="b"/>
              <a:pathLst>
                <a:path w="1181788" h="382314">
                  <a:moveTo>
                    <a:pt x="87994" y="0"/>
                  </a:moveTo>
                  <a:lnTo>
                    <a:pt x="1093794" y="0"/>
                  </a:lnTo>
                  <a:cubicBezTo>
                    <a:pt x="1117132" y="0"/>
                    <a:pt x="1139513" y="9271"/>
                    <a:pt x="1156015" y="25773"/>
                  </a:cubicBezTo>
                  <a:cubicBezTo>
                    <a:pt x="1172517" y="42275"/>
                    <a:pt x="1181788" y="64657"/>
                    <a:pt x="1181788" y="87994"/>
                  </a:cubicBezTo>
                  <a:lnTo>
                    <a:pt x="1181788" y="294320"/>
                  </a:lnTo>
                  <a:cubicBezTo>
                    <a:pt x="1181788" y="317657"/>
                    <a:pt x="1172517" y="340039"/>
                    <a:pt x="1156015" y="356541"/>
                  </a:cubicBezTo>
                  <a:cubicBezTo>
                    <a:pt x="1139513" y="373043"/>
                    <a:pt x="1117132" y="382314"/>
                    <a:pt x="1093794" y="382314"/>
                  </a:cubicBezTo>
                  <a:lnTo>
                    <a:pt x="87994" y="382314"/>
                  </a:lnTo>
                  <a:cubicBezTo>
                    <a:pt x="64657" y="382314"/>
                    <a:pt x="42275" y="373043"/>
                    <a:pt x="25773" y="356541"/>
                  </a:cubicBezTo>
                  <a:cubicBezTo>
                    <a:pt x="9271" y="340039"/>
                    <a:pt x="0" y="317657"/>
                    <a:pt x="0" y="294320"/>
                  </a:cubicBezTo>
                  <a:lnTo>
                    <a:pt x="0" y="87994"/>
                  </a:lnTo>
                  <a:cubicBezTo>
                    <a:pt x="0" y="64657"/>
                    <a:pt x="9271" y="42275"/>
                    <a:pt x="25773" y="25773"/>
                  </a:cubicBezTo>
                  <a:cubicBezTo>
                    <a:pt x="42275" y="9271"/>
                    <a:pt x="64657" y="0"/>
                    <a:pt x="87994" y="0"/>
                  </a:cubicBezTo>
                  <a:close/>
                </a:path>
              </a:pathLst>
            </a:custGeom>
            <a:solidFill>
              <a:srgbClr val="FFC3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47625"/>
              <a:ext cx="1181788" cy="334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9"/>
                </a:lnSpc>
              </a:pPr>
              <a:r>
                <a:rPr lang="en-US" sz="2599" spc="-77" dirty="0">
                  <a:solidFill>
                    <a:srgbClr val="000000"/>
                  </a:solidFill>
                  <a:latin typeface="Mina"/>
                  <a:ea typeface="Mina"/>
                  <a:cs typeface="Mina"/>
                  <a:sym typeface="Mina"/>
                </a:rPr>
                <a:t>SCINTILLATION = flash of light when material absorbs energy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539543" y="1087804"/>
            <a:ext cx="8583804" cy="204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0"/>
              </a:lnSpc>
            </a:pPr>
            <a:r>
              <a:rPr lang="en-US" sz="11934" spc="-238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SINGLE-PHASE LAR CHAMBER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05096" y="3902331"/>
            <a:ext cx="8659416" cy="5575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Study technology for future liquid argon (LAr) detectors </a:t>
            </a:r>
          </a:p>
          <a:p>
            <a:pPr marL="1813291" lvl="2" indent="-604430" algn="l">
              <a:lnSpc>
                <a:spcPts val="5879"/>
              </a:lnSpc>
              <a:buFont typeface="Arial"/>
              <a:buChar char="⚬"/>
            </a:pPr>
            <a:r>
              <a:rPr lang="en-US" sz="41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Ar-40</a:t>
            </a: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</a:t>
            </a:r>
            <a:r>
              <a:rPr lang="en-US" sz="41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scintillates</a:t>
            </a: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</a:t>
            </a:r>
            <a:r>
              <a:rPr lang="en-US" sz="41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when particles interact</a:t>
            </a:r>
          </a:p>
          <a:p>
            <a:pPr algn="l">
              <a:lnSpc>
                <a:spcPts val="5879"/>
              </a:lnSpc>
            </a:pPr>
            <a:endParaRPr lang="en-US" sz="4199" b="1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5879"/>
              </a:lnSpc>
            </a:pPr>
            <a:endParaRPr lang="en-US" sz="4199" b="1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46951" y="7561467"/>
            <a:ext cx="8021330" cy="1429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Nuclear recoils excite or ionize Ar-40, producing prompt scintillation light (S1) at 128nm.</a:t>
            </a:r>
          </a:p>
          <a:p>
            <a:pPr algn="r">
              <a:lnSpc>
                <a:spcPts val="3780"/>
              </a:lnSpc>
            </a:pPr>
            <a:endParaRPr lang="en-US" sz="2700" dirty="0">
              <a:solidFill>
                <a:srgbClr val="2B2B2B"/>
              </a:solidFill>
              <a:highlight>
                <a:srgbClr val="C0C0C0"/>
              </a:highlight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5">
            <a:extLst>
              <a:ext uri="{FF2B5EF4-FFF2-40B4-BE49-F238E27FC236}">
                <a16:creationId xmlns:a16="http://schemas.microsoft.com/office/drawing/2014/main" id="{4748B8EF-FC90-35AC-A684-746B4C06F021}"/>
              </a:ext>
            </a:extLst>
          </p:cNvPr>
          <p:cNvGrpSpPr/>
          <p:nvPr/>
        </p:nvGrpSpPr>
        <p:grpSpPr>
          <a:xfrm>
            <a:off x="14131512" y="86744"/>
            <a:ext cx="4175667" cy="10543156"/>
            <a:chOff x="0" y="-67465"/>
            <a:chExt cx="1099764" cy="2776798"/>
          </a:xfrm>
        </p:grpSpPr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69978178-0A6E-CD13-A512-C6C7610C6510}"/>
                </a:ext>
              </a:extLst>
            </p:cNvPr>
            <p:cNvSpPr/>
            <p:nvPr/>
          </p:nvSpPr>
          <p:spPr>
            <a:xfrm>
              <a:off x="5412" y="-67465"/>
              <a:ext cx="1094352" cy="2709333"/>
            </a:xfrm>
            <a:custGeom>
              <a:avLst/>
              <a:gdLst/>
              <a:ahLst/>
              <a:cxnLst/>
              <a:rect l="l" t="t" r="r" b="b"/>
              <a:pathLst>
                <a:path w="1094352" h="2709333">
                  <a:moveTo>
                    <a:pt x="0" y="0"/>
                  </a:moveTo>
                  <a:lnTo>
                    <a:pt x="1094352" y="0"/>
                  </a:lnTo>
                  <a:lnTo>
                    <a:pt x="10943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7">
              <a:extLst>
                <a:ext uri="{FF2B5EF4-FFF2-40B4-BE49-F238E27FC236}">
                  <a16:creationId xmlns:a16="http://schemas.microsoft.com/office/drawing/2014/main" id="{E1534B04-9C50-A7AD-253D-67A7507F5C89}"/>
                </a:ext>
              </a:extLst>
            </p:cNvPr>
            <p:cNvSpPr txBox="1"/>
            <p:nvPr/>
          </p:nvSpPr>
          <p:spPr>
            <a:xfrm>
              <a:off x="0" y="28575"/>
              <a:ext cx="1094352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028700" y="3591394"/>
            <a:ext cx="9094646" cy="6296941"/>
            <a:chOff x="0" y="0"/>
            <a:chExt cx="2395298" cy="16584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5298" cy="1658454"/>
            </a:xfrm>
            <a:custGeom>
              <a:avLst/>
              <a:gdLst/>
              <a:ahLst/>
              <a:cxnLst/>
              <a:rect l="l" t="t" r="r" b="b"/>
              <a:pathLst>
                <a:path w="2395298" h="1658454">
                  <a:moveTo>
                    <a:pt x="0" y="0"/>
                  </a:moveTo>
                  <a:lnTo>
                    <a:pt x="2395298" y="0"/>
                  </a:lnTo>
                  <a:lnTo>
                    <a:pt x="2395298" y="1658454"/>
                  </a:lnTo>
                  <a:lnTo>
                    <a:pt x="0" y="1658454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395298" cy="1629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flipV="1">
            <a:off x="1287535" y="3883281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50"/>
                </a:moveTo>
                <a:lnTo>
                  <a:pt x="252008" y="195650"/>
                </a:lnTo>
                <a:lnTo>
                  <a:pt x="252008" y="0"/>
                </a:lnTo>
                <a:lnTo>
                  <a:pt x="0" y="0"/>
                </a:lnTo>
                <a:lnTo>
                  <a:pt x="0" y="19565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87535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8" y="0"/>
                </a:lnTo>
                <a:lnTo>
                  <a:pt x="252008" y="195649"/>
                </a:lnTo>
                <a:lnTo>
                  <a:pt x="0" y="1956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flipH="1">
            <a:off x="9612504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7" y="0"/>
                </a:moveTo>
                <a:lnTo>
                  <a:pt x="0" y="0"/>
                </a:lnTo>
                <a:lnTo>
                  <a:pt x="0" y="195649"/>
                </a:lnTo>
                <a:lnTo>
                  <a:pt x="252007" y="195649"/>
                </a:lnTo>
                <a:lnTo>
                  <a:pt x="2520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028700" y="2749815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7" name="TextBox 27"/>
          <p:cNvSpPr txBox="1"/>
          <p:nvPr/>
        </p:nvSpPr>
        <p:spPr>
          <a:xfrm>
            <a:off x="1539543" y="1087804"/>
            <a:ext cx="8583804" cy="204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0"/>
              </a:lnSpc>
            </a:pPr>
            <a:r>
              <a:rPr lang="en-US" sz="11934" spc="-238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SINGLE-PHASE LAR CHAMBER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05096" y="3902331"/>
            <a:ext cx="8659416" cy="7189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Study technology for future liquid argon (</a:t>
            </a:r>
            <a:r>
              <a:rPr lang="en-US" sz="4199" dirty="0" err="1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LAr</a:t>
            </a:r>
            <a:r>
              <a:rPr lang="en-US" sz="41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) detectors </a:t>
            </a:r>
          </a:p>
          <a:p>
            <a:pPr marL="1813291" lvl="2" indent="-604430" algn="l">
              <a:lnSpc>
                <a:spcPts val="5879"/>
              </a:lnSpc>
              <a:buFont typeface="Arial"/>
              <a:buChar char="⚬"/>
            </a:pPr>
            <a:r>
              <a:rPr lang="en-US" sz="4199" dirty="0" err="1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LAr</a:t>
            </a:r>
            <a:r>
              <a:rPr lang="en-US" sz="41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scintillates when particles interact</a:t>
            </a:r>
          </a:p>
          <a:p>
            <a:pPr marL="1813291" lvl="2" indent="-604430" algn="l">
              <a:lnSpc>
                <a:spcPts val="5879"/>
              </a:lnSpc>
              <a:buFont typeface="Arial"/>
              <a:buChar char="⚬"/>
            </a:pPr>
            <a:r>
              <a:rPr lang="en-US" sz="4199" b="1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PEN</a:t>
            </a:r>
            <a:r>
              <a:rPr lang="en-US" sz="4199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 </a:t>
            </a:r>
            <a:r>
              <a:rPr lang="en-US" sz="4199" b="1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shifts the </a:t>
            </a:r>
          </a:p>
          <a:p>
            <a:pPr marL="1666061" lvl="3">
              <a:lnSpc>
                <a:spcPts val="5879"/>
              </a:lnSpc>
            </a:pPr>
            <a:r>
              <a:rPr lang="en-US" sz="4199" b="1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light wavelength </a:t>
            </a:r>
          </a:p>
          <a:p>
            <a:pPr marL="1208861" lvl="2" algn="l">
              <a:lnSpc>
                <a:spcPts val="5879"/>
              </a:lnSpc>
            </a:pPr>
            <a:r>
              <a:rPr lang="en-US" sz="4199" b="1" dirty="0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  (128nm → 420nm)</a:t>
            </a:r>
          </a:p>
          <a:p>
            <a:pPr algn="l">
              <a:lnSpc>
                <a:spcPts val="5879"/>
              </a:lnSpc>
            </a:pPr>
            <a:endParaRPr lang="en-US" sz="4199" b="1" dirty="0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5879"/>
              </a:lnSpc>
            </a:pPr>
            <a:endParaRPr lang="en-US" sz="4199" b="1" dirty="0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7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FED1D10-B8E2-5079-71ED-B9B12AFF5B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723" t="26851" r="18006" b="8979"/>
          <a:stretch>
            <a:fillRect/>
          </a:stretch>
        </p:blipFill>
        <p:spPr>
          <a:xfrm>
            <a:off x="11614826" y="916416"/>
            <a:ext cx="3271711" cy="5681366"/>
          </a:xfrm>
          <a:prstGeom prst="rect">
            <a:avLst/>
          </a:prstGeom>
        </p:spPr>
      </p:pic>
      <p:sp>
        <p:nvSpPr>
          <p:cNvPr id="38" name="TextBox 28">
            <a:extLst>
              <a:ext uri="{FF2B5EF4-FFF2-40B4-BE49-F238E27FC236}">
                <a16:creationId xmlns:a16="http://schemas.microsoft.com/office/drawing/2014/main" id="{18627DBD-9C96-006C-1F0A-E2DE73A2FFAC}"/>
              </a:ext>
            </a:extLst>
          </p:cNvPr>
          <p:cNvSpPr txBox="1"/>
          <p:nvPr/>
        </p:nvSpPr>
        <p:spPr>
          <a:xfrm>
            <a:off x="10343566" y="5041356"/>
            <a:ext cx="7911304" cy="942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Roll of PEN in our lab.</a:t>
            </a:r>
          </a:p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Photo credit Dr. Michela Lai.</a:t>
            </a:r>
          </a:p>
        </p:txBody>
      </p:sp>
      <p:pic>
        <p:nvPicPr>
          <p:cNvPr id="41" name="Picture 40" descr="A white square object on a table&#10;&#10;AI-generated content may be incorrect.">
            <a:extLst>
              <a:ext uri="{FF2B5EF4-FFF2-40B4-BE49-F238E27FC236}">
                <a16:creationId xmlns:a16="http://schemas.microsoft.com/office/drawing/2014/main" id="{DE6BE6E8-E100-46F4-FC28-3FFA8E03BB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8" t="20915" r="28431" b="18661"/>
          <a:stretch>
            <a:fillRect/>
          </a:stretch>
        </p:blipFill>
        <p:spPr>
          <a:xfrm>
            <a:off x="11608200" y="6791483"/>
            <a:ext cx="3998384" cy="3422643"/>
          </a:xfrm>
          <a:prstGeom prst="rect">
            <a:avLst/>
          </a:prstGeom>
        </p:spPr>
      </p:pic>
      <p:sp>
        <p:nvSpPr>
          <p:cNvPr id="42" name="TextBox 28">
            <a:extLst>
              <a:ext uri="{FF2B5EF4-FFF2-40B4-BE49-F238E27FC236}">
                <a16:creationId xmlns:a16="http://schemas.microsoft.com/office/drawing/2014/main" id="{59D300DB-8510-4365-0A61-60A2CF152BFD}"/>
              </a:ext>
            </a:extLst>
          </p:cNvPr>
          <p:cNvSpPr txBox="1"/>
          <p:nvPr/>
        </p:nvSpPr>
        <p:spPr>
          <a:xfrm>
            <a:off x="9690781" y="9750999"/>
            <a:ext cx="7911304" cy="45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Sheet of PEN (25 µm thick).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91394"/>
            <a:ext cx="9094646" cy="6296941"/>
            <a:chOff x="0" y="0"/>
            <a:chExt cx="2395298" cy="16584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5298" cy="1658454"/>
            </a:xfrm>
            <a:custGeom>
              <a:avLst/>
              <a:gdLst/>
              <a:ahLst/>
              <a:cxnLst/>
              <a:rect l="l" t="t" r="r" b="b"/>
              <a:pathLst>
                <a:path w="2395298" h="1658454">
                  <a:moveTo>
                    <a:pt x="0" y="0"/>
                  </a:moveTo>
                  <a:lnTo>
                    <a:pt x="2395298" y="0"/>
                  </a:lnTo>
                  <a:lnTo>
                    <a:pt x="2395298" y="1658454"/>
                  </a:lnTo>
                  <a:lnTo>
                    <a:pt x="0" y="1658454"/>
                  </a:lnTo>
                  <a:close/>
                </a:path>
              </a:pathLst>
            </a:custGeom>
            <a:solidFill>
              <a:srgbClr val="F1F2F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395298" cy="1629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32882" y="0"/>
            <a:ext cx="4155118" cy="10287000"/>
            <a:chOff x="0" y="0"/>
            <a:chExt cx="1094352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4352" cy="2709333"/>
            </a:xfrm>
            <a:custGeom>
              <a:avLst/>
              <a:gdLst/>
              <a:ahLst/>
              <a:cxnLst/>
              <a:rect l="l" t="t" r="r" b="b"/>
              <a:pathLst>
                <a:path w="1094352" h="2709333">
                  <a:moveTo>
                    <a:pt x="0" y="0"/>
                  </a:moveTo>
                  <a:lnTo>
                    <a:pt x="1094352" y="0"/>
                  </a:lnTo>
                  <a:lnTo>
                    <a:pt x="10943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094352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287535" y="3883281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195650"/>
                </a:moveTo>
                <a:lnTo>
                  <a:pt x="252008" y="195650"/>
                </a:lnTo>
                <a:lnTo>
                  <a:pt x="252008" y="0"/>
                </a:lnTo>
                <a:lnTo>
                  <a:pt x="0" y="0"/>
                </a:lnTo>
                <a:lnTo>
                  <a:pt x="0" y="19565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87535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0" y="0"/>
                </a:moveTo>
                <a:lnTo>
                  <a:pt x="252008" y="0"/>
                </a:lnTo>
                <a:lnTo>
                  <a:pt x="252008" y="195649"/>
                </a:lnTo>
                <a:lnTo>
                  <a:pt x="0" y="1956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9612504" y="9458333"/>
            <a:ext cx="252007" cy="195649"/>
          </a:xfrm>
          <a:custGeom>
            <a:avLst/>
            <a:gdLst/>
            <a:ahLst/>
            <a:cxnLst/>
            <a:rect l="l" t="t" r="r" b="b"/>
            <a:pathLst>
              <a:path w="252007" h="195649">
                <a:moveTo>
                  <a:pt x="252007" y="0"/>
                </a:moveTo>
                <a:lnTo>
                  <a:pt x="0" y="0"/>
                </a:lnTo>
                <a:lnTo>
                  <a:pt x="0" y="195649"/>
                </a:lnTo>
                <a:lnTo>
                  <a:pt x="252007" y="195649"/>
                </a:lnTo>
                <a:lnTo>
                  <a:pt x="2520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28700" y="2749815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 rot="-5400000">
            <a:off x="10649154" y="2248350"/>
            <a:ext cx="7429993" cy="5790299"/>
          </a:xfrm>
          <a:custGeom>
            <a:avLst/>
            <a:gdLst/>
            <a:ahLst/>
            <a:cxnLst/>
            <a:rect l="l" t="t" r="r" b="b"/>
            <a:pathLst>
              <a:path w="7429993" h="5790299">
                <a:moveTo>
                  <a:pt x="0" y="0"/>
                </a:moveTo>
                <a:lnTo>
                  <a:pt x="7429993" y="0"/>
                </a:lnTo>
                <a:lnTo>
                  <a:pt x="7429993" y="5790300"/>
                </a:lnTo>
                <a:lnTo>
                  <a:pt x="0" y="57903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0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539543" y="1087804"/>
            <a:ext cx="8583804" cy="204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0"/>
              </a:lnSpc>
            </a:pPr>
            <a:r>
              <a:rPr lang="en-US" sz="11934" spc="-238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SINGLE-PHASE LAR CHAMBER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05096" y="3902331"/>
            <a:ext cx="8659416" cy="7061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Study technology for future liquid argon (LAr) detectors </a:t>
            </a:r>
          </a:p>
          <a:p>
            <a:pPr marL="1813291" lvl="2" indent="-604430" algn="l">
              <a:lnSpc>
                <a:spcPts val="5879"/>
              </a:lnSpc>
              <a:buFont typeface="Arial"/>
              <a:buChar char="⚬"/>
            </a:pP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LAr scintillates when particles interact</a:t>
            </a:r>
          </a:p>
          <a:p>
            <a:pPr marL="1813291" lvl="2" indent="-604430" algn="l">
              <a:lnSpc>
                <a:spcPts val="5879"/>
              </a:lnSpc>
              <a:buFont typeface="Arial"/>
              <a:buChar char="⚬"/>
            </a:pPr>
            <a:r>
              <a:rPr lang="en-US" sz="4199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PEN wavelength shifts light</a:t>
            </a:r>
          </a:p>
          <a:p>
            <a:pPr marL="1813291" lvl="2" indent="-604430" algn="l">
              <a:lnSpc>
                <a:spcPts val="5879"/>
              </a:lnSpc>
              <a:buFont typeface="Arial"/>
              <a:buChar char="⚬"/>
            </a:pPr>
            <a:r>
              <a:rPr lang="en-US" sz="4199" b="1">
                <a:solidFill>
                  <a:srgbClr val="2B2B2B"/>
                </a:solidFill>
                <a:latin typeface="Fira Code Bold"/>
                <a:ea typeface="Fira Code Bold"/>
                <a:cs typeface="Fira Code Bold"/>
                <a:sym typeface="Fira Code Bold"/>
              </a:rPr>
              <a:t>SiPMs observe light</a:t>
            </a:r>
          </a:p>
          <a:p>
            <a:pPr algn="l">
              <a:lnSpc>
                <a:spcPts val="5879"/>
              </a:lnSpc>
            </a:pPr>
            <a:endParaRPr lang="en-US" sz="4199" b="1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  <a:p>
            <a:pPr algn="l">
              <a:lnSpc>
                <a:spcPts val="5879"/>
              </a:lnSpc>
            </a:pPr>
            <a:endParaRPr lang="en-US" sz="4199" b="1">
              <a:solidFill>
                <a:srgbClr val="2B2B2B"/>
              </a:solidFill>
              <a:latin typeface="Fira Code Bold"/>
              <a:ea typeface="Fira Code Bold"/>
              <a:cs typeface="Fira Code Bold"/>
              <a:sym typeface="Fira Code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1F2F2"/>
                </a:solidFill>
                <a:latin typeface="Canva Sans"/>
                <a:ea typeface="Canva Sans"/>
                <a:cs typeface="Canva Sans"/>
                <a:sym typeface="Canva Sans"/>
              </a:rPr>
              <a:t>8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7DC6D87D-452D-6452-DA50-F9B8ABA4F3A6}"/>
              </a:ext>
            </a:extLst>
          </p:cNvPr>
          <p:cNvSpPr txBox="1"/>
          <p:nvPr/>
        </p:nvSpPr>
        <p:spPr>
          <a:xfrm>
            <a:off x="9349469" y="9054650"/>
            <a:ext cx="7911304" cy="942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Analog </a:t>
            </a:r>
            <a:r>
              <a:rPr lang="en-US" sz="2700" dirty="0" err="1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SiPM</a:t>
            </a: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 from our lab. </a:t>
            </a:r>
          </a:p>
          <a:p>
            <a:pPr algn="r">
              <a:lnSpc>
                <a:spcPts val="3780"/>
              </a:lnSpc>
            </a:pPr>
            <a:r>
              <a:rPr lang="en-US" sz="2700" dirty="0">
                <a:solidFill>
                  <a:srgbClr val="2B2B2B"/>
                </a:solidFill>
                <a:highlight>
                  <a:srgbClr val="C0C0C0"/>
                </a:highlight>
                <a:latin typeface="Canva Sans"/>
                <a:ea typeface="Canva Sans"/>
                <a:cs typeface="Canva Sans"/>
                <a:sym typeface="Canva Sans"/>
              </a:rPr>
              <a:t>Photo credit Maxence Rault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9179177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150332"/>
            <a:ext cx="352791" cy="88198"/>
          </a:xfrm>
          <a:custGeom>
            <a:avLst/>
            <a:gdLst/>
            <a:ahLst/>
            <a:cxnLst/>
            <a:rect l="l" t="t" r="r" b="b"/>
            <a:pathLst>
              <a:path w="352791" h="88198">
                <a:moveTo>
                  <a:pt x="0" y="0"/>
                </a:moveTo>
                <a:lnTo>
                  <a:pt x="352791" y="0"/>
                </a:lnTo>
                <a:lnTo>
                  <a:pt x="352791" y="88198"/>
                </a:lnTo>
                <a:lnTo>
                  <a:pt x="0" y="8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274379"/>
            <a:chOff x="0" y="0"/>
            <a:chExt cx="24384000" cy="36583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28000" cy="365839"/>
              <a:chOff x="0" y="0"/>
              <a:chExt cx="1605531" cy="722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00245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128000" y="0"/>
              <a:ext cx="8128000" cy="365839"/>
              <a:chOff x="0" y="0"/>
              <a:chExt cx="1605531" cy="722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FABD0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6256000" y="0"/>
              <a:ext cx="8128000" cy="365839"/>
              <a:chOff x="0" y="0"/>
              <a:chExt cx="1605531" cy="722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05531" cy="72264"/>
              </a:xfrm>
              <a:custGeom>
                <a:avLst/>
                <a:gdLst/>
                <a:ahLst/>
                <a:cxnLst/>
                <a:rect l="l" t="t" r="r" b="b"/>
                <a:pathLst>
                  <a:path w="1605531" h="72264">
                    <a:moveTo>
                      <a:pt x="0" y="0"/>
                    </a:moveTo>
                    <a:lnTo>
                      <a:pt x="1605531" y="0"/>
                    </a:lnTo>
                    <a:lnTo>
                      <a:pt x="1605531" y="72264"/>
                    </a:lnTo>
                    <a:lnTo>
                      <a:pt x="0" y="72264"/>
                    </a:lnTo>
                    <a:close/>
                  </a:path>
                </a:pathLst>
              </a:custGeom>
              <a:solidFill>
                <a:srgbClr val="B90E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28575"/>
                <a:ext cx="1605531" cy="43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1028700" y="3850226"/>
            <a:ext cx="8290290" cy="5408074"/>
          </a:xfrm>
          <a:custGeom>
            <a:avLst/>
            <a:gdLst/>
            <a:ahLst/>
            <a:cxnLst/>
            <a:rect l="l" t="t" r="r" b="b"/>
            <a:pathLst>
              <a:path w="8290290" h="5408074">
                <a:moveTo>
                  <a:pt x="0" y="0"/>
                </a:moveTo>
                <a:lnTo>
                  <a:pt x="8290290" y="0"/>
                </a:lnTo>
                <a:lnTo>
                  <a:pt x="8290290" y="5408074"/>
                </a:lnTo>
                <a:lnTo>
                  <a:pt x="0" y="54080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24" t="-156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28700" y="1770134"/>
            <a:ext cx="14293831" cy="95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6"/>
              </a:lnSpc>
            </a:pPr>
            <a:r>
              <a:rPr lang="en-US" sz="9876" spc="-197">
                <a:solidFill>
                  <a:srgbClr val="2B2B2B"/>
                </a:solidFill>
                <a:latin typeface="RQND Pro Condensed"/>
                <a:ea typeface="RQND Pro Condensed"/>
                <a:cs typeface="RQND Pro Condensed"/>
                <a:sym typeface="RQND Pro Condensed"/>
              </a:rPr>
              <a:t>“CLEAN” CRYOGENIC ENVIRONMENT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3475254"/>
            <a:ext cx="8659416" cy="765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Backgrounds mitigated as much as possible</a:t>
            </a:r>
          </a:p>
          <a:p>
            <a:pPr algn="l">
              <a:lnSpc>
                <a:spcPts val="5039"/>
              </a:lnSpc>
            </a:pPr>
            <a:endParaRPr lang="en-US" sz="4199" spc="-125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Chamber to be operated at cryogenic temperatures (∼87 K) </a:t>
            </a:r>
          </a:p>
          <a:p>
            <a:pPr algn="l">
              <a:lnSpc>
                <a:spcPts val="5039"/>
              </a:lnSpc>
            </a:pPr>
            <a:endParaRPr lang="en-US" sz="4199" spc="-125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marL="906646" lvl="1" indent="-453323" algn="l">
              <a:lnSpc>
                <a:spcPts val="5039"/>
              </a:lnSpc>
              <a:buFont typeface="Arial"/>
              <a:buChar char="•"/>
            </a:pPr>
            <a:r>
              <a:rPr lang="en-US" sz="4199" spc="-125" dirty="0">
                <a:solidFill>
                  <a:srgbClr val="2B2B2B"/>
                </a:solidFill>
                <a:latin typeface="Fira Code"/>
                <a:ea typeface="Fira Code"/>
                <a:cs typeface="Fira Code"/>
                <a:sym typeface="Fira Code"/>
              </a:rPr>
              <a:t>The SCALAR group has a cryostat locally</a:t>
            </a:r>
          </a:p>
          <a:p>
            <a:pPr algn="l">
              <a:lnSpc>
                <a:spcPts val="5039"/>
              </a:lnSpc>
            </a:pPr>
            <a:endParaRPr lang="en-US" sz="4199" spc="-125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5039"/>
              </a:lnSpc>
            </a:pPr>
            <a:endParaRPr lang="en-US" sz="4199" spc="-125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  <a:p>
            <a:pPr algn="l">
              <a:lnSpc>
                <a:spcPts val="5039"/>
              </a:lnSpc>
            </a:pPr>
            <a:endParaRPr lang="en-US" sz="4199" spc="-125" dirty="0">
              <a:solidFill>
                <a:srgbClr val="2B2B2B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082736" y="9026916"/>
            <a:ext cx="7004605" cy="994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90"/>
              </a:lnSpc>
            </a:pPr>
            <a:r>
              <a:rPr lang="en-US" sz="3000" dirty="0">
                <a:highlight>
                  <a:srgbClr val="C0C0C0"/>
                </a:highlight>
                <a:latin typeface="Fira Code"/>
                <a:ea typeface="Fira Code"/>
                <a:cs typeface="Fira Code"/>
                <a:sym typeface="Fira Code"/>
              </a:rPr>
              <a:t>See another talk: H. Wen “Slow-Control Infrastructure for Noble Liquid Detector R&amp;D”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679601" y="9677676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3217</TotalTime>
  <Words>1707</Words>
  <Application>Microsoft Macintosh PowerPoint</Application>
  <PresentationFormat>Custom</PresentationFormat>
  <Paragraphs>437</Paragraphs>
  <Slides>43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Codec Pro Bold</vt:lpstr>
      <vt:lpstr>Fira Code</vt:lpstr>
      <vt:lpstr>Mina</vt:lpstr>
      <vt:lpstr>Canva Sans Bold</vt:lpstr>
      <vt:lpstr>Fira Code Bold</vt:lpstr>
      <vt:lpstr>RQND Pro Condensed</vt:lpstr>
      <vt:lpstr>Calibri</vt:lpstr>
      <vt:lpstr>Codec Pro</vt:lpstr>
      <vt:lpstr>Canva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2: From Code to Cryostat: Building a Single Phase Liquid Argon Chamber</dc:title>
  <cp:lastModifiedBy>Julia Brachman</cp:lastModifiedBy>
  <cp:revision>6</cp:revision>
  <cp:lastPrinted>2026-08-10T21:57:58Z</cp:lastPrinted>
  <dcterms:created xsi:type="dcterms:W3CDTF">2006-08-16T00:00:00Z</dcterms:created>
  <dcterms:modified xsi:type="dcterms:W3CDTF">2026-08-12T01:08:24Z</dcterms:modified>
  <dc:identifier>DAHRj7aeOEQ</dc:identifier>
</cp:coreProperties>
</file>