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7" r:id="rId2"/>
    <p:sldId id="258" r:id="rId3"/>
    <p:sldId id="260" r:id="rId4"/>
    <p:sldId id="268" r:id="rId5"/>
    <p:sldId id="261" r:id="rId6"/>
    <p:sldId id="269" r:id="rId7"/>
    <p:sldId id="262" r:id="rId8"/>
    <p:sldId id="263" r:id="rId9"/>
    <p:sldId id="270" r:id="rId10"/>
    <p:sldId id="266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F59-D545-AAD9-B47ADC4F736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F59-D545-AAD9-B47ADC4F736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F59-D545-AAD9-B47ADC4F736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F59-D545-AAD9-B47ADC4F736A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F59-D545-AAD9-B47ADC4F73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058634352219098E-2"/>
          <c:y val="3.8938053097345132E-2"/>
          <c:w val="0.94788273129556178"/>
          <c:h val="0.77888871855619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96-5843-ACB9-1A24B77F9CB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496-5843-ACB9-1A24B77F9CB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496-5843-ACB9-1A24B77F9CB3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3.2</c:v>
                </c:pt>
                <c:pt idx="1">
                  <c:v>3</c:v>
                </c:pt>
                <c:pt idx="2">
                  <c:v>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496-5843-ACB9-1A24B77F9C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13782015"/>
        <c:axId val="1113821359"/>
      </c:barChart>
      <c:catAx>
        <c:axId val="111378201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113821359"/>
        <c:crosses val="autoZero"/>
        <c:auto val="1"/>
        <c:lblAlgn val="ctr"/>
        <c:lblOffset val="100"/>
        <c:noMultiLvlLbl val="0"/>
      </c:catAx>
      <c:valAx>
        <c:axId val="1113821359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accent4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113782015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9.8525448358090323E-2"/>
          <c:y val="0.8532249124709701"/>
          <c:w val="0.80590523156888072"/>
          <c:h val="9.478072803866852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3313E1-3EC4-4BF0-9C50-FA0B334A0ECF}" type="datetimeFigureOut">
              <a:rPr lang="en-CA" smtClean="0"/>
              <a:t>2026-08-11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72148C-53D6-423E-8178-986DA693464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83406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72148C-53D6-423E-8178-986DA6934647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96412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A22C951-416A-1442-8F3A-220C4BD0C557}"/>
              </a:ext>
            </a:extLst>
          </p:cNvPr>
          <p:cNvSpPr/>
          <p:nvPr/>
        </p:nvSpPr>
        <p:spPr>
          <a:xfrm>
            <a:off x="0" y="5715000"/>
            <a:ext cx="12192000" cy="1143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E908B9-9AF8-094E-B6F0-BA0132A3F2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0924" y="838200"/>
            <a:ext cx="10891875" cy="228456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400" b="1" i="0" spc="10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59C2B5-FD32-5E49-900B-B13AFC4BAF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0924" y="3238578"/>
            <a:ext cx="10891875" cy="53873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defRPr sz="2000" b="1" i="0" spc="50" baseline="0">
                <a:solidFill>
                  <a:srgbClr val="FABD0F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794D79B-4955-544D-9341-1E1E443C43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4800" y="4728727"/>
            <a:ext cx="10891875" cy="389812"/>
          </a:xfrm>
        </p:spPr>
        <p:txBody>
          <a:bodyPr anchor="b" anchorCtr="0"/>
          <a:lstStyle>
            <a:lvl1pPr marL="0" indent="0">
              <a:buNone/>
              <a:defRPr sz="1400" b="0" i="0" spc="200" baseline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MONTH XX, YEAR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9E08A7-EA70-124E-8872-8417C96B1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3575" y="6057900"/>
            <a:ext cx="19431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2584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p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C090CA8-4E6C-A247-8781-98EB368F5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5" y="558188"/>
            <a:ext cx="9954116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aphicFrame>
        <p:nvGraphicFramePr>
          <p:cNvPr id="6" name="Content Placeholder 6">
            <a:extLst>
              <a:ext uri="{FF2B5EF4-FFF2-40B4-BE49-F238E27FC236}">
                <a16:creationId xmlns:a16="http://schemas.microsoft.com/office/drawing/2014/main" id="{DADEF27F-CC03-834D-A185-0B73C517815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6299516"/>
              </p:ext>
            </p:extLst>
          </p:nvPr>
        </p:nvGraphicFramePr>
        <p:xfrm>
          <a:off x="685800" y="1444486"/>
          <a:ext cx="10810875" cy="402336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3714391">
                  <a:extLst>
                    <a:ext uri="{9D8B030D-6E8A-4147-A177-3AD203B41FA5}">
                      <a16:colId xmlns:a16="http://schemas.microsoft.com/office/drawing/2014/main" val="941155809"/>
                    </a:ext>
                  </a:extLst>
                </a:gridCol>
                <a:gridCol w="1837992">
                  <a:extLst>
                    <a:ext uri="{9D8B030D-6E8A-4147-A177-3AD203B41FA5}">
                      <a16:colId xmlns:a16="http://schemas.microsoft.com/office/drawing/2014/main" val="3853484078"/>
                    </a:ext>
                  </a:extLst>
                </a:gridCol>
                <a:gridCol w="5258492">
                  <a:extLst>
                    <a:ext uri="{9D8B030D-6E8A-4147-A177-3AD203B41FA5}">
                      <a16:colId xmlns:a16="http://schemas.microsoft.com/office/drawing/2014/main" val="3777659007"/>
                    </a:ext>
                  </a:extLst>
                </a:gridCol>
              </a:tblGrid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Category</a:t>
                      </a:r>
                      <a:endParaRPr lang="en-CA" sz="12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Cost</a:t>
                      </a:r>
                      <a:endParaRPr lang="en-CA" sz="12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Notes</a:t>
                      </a:r>
                      <a:endParaRPr lang="en-CA" sz="12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0858711"/>
                  </a:ext>
                </a:extLst>
              </a:tr>
              <a:tr h="347472">
                <a:tc gridSpan="3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Sub-category</a:t>
                      </a:r>
                      <a:endParaRPr lang="en-CA" sz="12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973504128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$1,000.00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amet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2661979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$1,000.00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amet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,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consectetur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adipiscing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elit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, sed do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eiusmod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tempor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incididunt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labore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et dolore magna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aliqua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  <a:endParaRPr lang="en-CA" sz="12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8827410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$1,000.00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amet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644667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$1,000.00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amet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9979991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$1,000.00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amet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3896557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$1,000.00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amet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7125131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$1,000.00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amet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5721934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$1,000.00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amet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5221844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$1,000.00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amet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6667249"/>
                  </a:ext>
                </a:extLst>
              </a:tr>
            </a:tbl>
          </a:graphicData>
        </a:graphic>
      </p:graphicFrame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0E26EAB3-0B20-C546-B1AB-0BB5C92563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1241"/>
            <a:ext cx="377825" cy="251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7449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P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C090CA8-4E6C-A247-8781-98EB368F5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558188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30EBF7B8-F4BC-E244-88E9-55301AE787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1241"/>
            <a:ext cx="377825" cy="251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7656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eutral Design P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C090CA8-4E6C-A247-8781-98EB368F5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558188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5D393E69-0E6B-2649-BC35-A0FB2F921A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1241"/>
            <a:ext cx="377825" cy="251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0346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losing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2B55DD1-AEE8-0B4A-8BF7-3E7E9CFB17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7561" y="2145162"/>
            <a:ext cx="3456878" cy="2343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948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 paragraph / quote p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4B1D494-1163-FD4D-87D9-F88FDD14180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515533" y="838200"/>
            <a:ext cx="9160934" cy="4191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2200" b="1" i="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FD39231-8104-2C4D-B887-C76C49B4B755}"/>
              </a:ext>
            </a:extLst>
          </p:cNvPr>
          <p:cNvSpPr/>
          <p:nvPr/>
        </p:nvSpPr>
        <p:spPr>
          <a:xfrm>
            <a:off x="0" y="5715000"/>
            <a:ext cx="12192000" cy="1143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0E5017-6E1C-5D4E-A493-781F6C08DC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3575" y="6057900"/>
            <a:ext cx="19431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2004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page – one colum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5241A-FE81-E045-A53F-CCB1ECEF6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5" y="557498"/>
            <a:ext cx="9954115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4B1D494-1163-FD4D-87D9-F88FDD1418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295076"/>
            <a:ext cx="10897090" cy="487712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6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852952AC-1AA7-8B4E-AC30-2A8C02DD28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1241"/>
            <a:ext cx="377825" cy="251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8065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page – two column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292A029-F549-3740-BF04-29AC6D613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5" y="558188"/>
            <a:ext cx="9954116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4710339-FCEB-864A-BE99-139C449C30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295076"/>
            <a:ext cx="5267815" cy="487712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90E677D-56A4-5F4D-AB35-5014A471F121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28860" y="1295076"/>
            <a:ext cx="5267815" cy="487712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9" name="Picture 8" descr="Background pattern&#10;&#10;Description automatically generated">
            <a:extLst>
              <a:ext uri="{FF2B5EF4-FFF2-40B4-BE49-F238E27FC236}">
                <a16:creationId xmlns:a16="http://schemas.microsoft.com/office/drawing/2014/main" id="{20D564F6-D175-E84F-A78D-562FA5853A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1241"/>
            <a:ext cx="377825" cy="251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4502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page with phot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292A029-F549-3740-BF04-29AC6D613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5" y="558188"/>
            <a:ext cx="9954116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1DB2C69-F649-2E41-A435-292B23F4B6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295076"/>
            <a:ext cx="5267815" cy="487712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038D42EB-A264-A041-8BE5-8D9A187F39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1241"/>
            <a:ext cx="377825" cy="251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446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page with call-out box – gre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6CA14FC-D5E3-E847-A5CB-16350B11C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5" y="558188"/>
            <a:ext cx="9954116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A88CE5-A779-0641-85F6-BEC2C1831B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295076"/>
            <a:ext cx="5267815" cy="487712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5711D0-D8F4-4A49-9587-EDE19A5ED6DB}"/>
              </a:ext>
            </a:extLst>
          </p:cNvPr>
          <p:cNvSpPr/>
          <p:nvPr/>
        </p:nvSpPr>
        <p:spPr>
          <a:xfrm>
            <a:off x="0" y="5715000"/>
            <a:ext cx="12192000" cy="1143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7C48E1BB-06F0-0B44-BA97-6B860B59B8C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24600" y="1447800"/>
            <a:ext cx="5170199" cy="2560124"/>
          </a:xfrm>
          <a:prstGeom prst="roundRect">
            <a:avLst>
              <a:gd name="adj" fmla="val 193"/>
            </a:avLst>
          </a:prstGeom>
          <a:solidFill>
            <a:schemeClr val="bg1"/>
          </a:solidFill>
          <a:ln w="12700">
            <a:noFill/>
          </a:ln>
        </p:spPr>
        <p:txBody>
          <a:bodyPr wrap="square" lIns="457200" tIns="457200" rIns="457200" bIns="457200" anchor="t" anchorCtr="0">
            <a:spAutoFit/>
          </a:bodyPr>
          <a:lstStyle>
            <a:lvl1pPr marL="0" indent="0">
              <a:lnSpc>
                <a:spcPts val="2560"/>
              </a:lnSpc>
              <a:spcBef>
                <a:spcPts val="0"/>
              </a:spcBef>
              <a:spcAft>
                <a:spcPts val="0"/>
              </a:spcAft>
              <a:buNone/>
              <a:defRPr b="1" i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 magna at </a:t>
            </a:r>
            <a:r>
              <a:rPr lang="en-US" dirty="0" err="1"/>
              <a:t>neque</a:t>
            </a:r>
            <a:r>
              <a:rPr lang="en-US" dirty="0"/>
              <a:t> convallis, id vestibulum nisi </a:t>
            </a:r>
            <a:r>
              <a:rPr lang="en-US" dirty="0" err="1"/>
              <a:t>vulputate</a:t>
            </a:r>
            <a:r>
              <a:rPr lang="en-US" dirty="0"/>
              <a:t>. Sed fermentum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</a:t>
            </a:r>
          </a:p>
        </p:txBody>
      </p:sp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6BB0D917-E23B-664A-803A-F2EE117BCD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1241"/>
            <a:ext cx="377825" cy="251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0263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page with chart – 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658BCE2-55D5-C94F-999B-0811A86B3A9E}"/>
              </a:ext>
            </a:extLst>
          </p:cNvPr>
          <p:cNvSpPr/>
          <p:nvPr/>
        </p:nvSpPr>
        <p:spPr>
          <a:xfrm>
            <a:off x="6324600" y="1447801"/>
            <a:ext cx="5172075" cy="39242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CE927F1-A53E-1649-9F0B-A5C21EDB2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5" y="558188"/>
            <a:ext cx="9954116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6A36056-8BCF-FE40-937E-16F129FFBE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295076"/>
            <a:ext cx="5267815" cy="487712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9" name="Picture 8" descr="Background pattern&#10;&#10;Description automatically generated">
            <a:extLst>
              <a:ext uri="{FF2B5EF4-FFF2-40B4-BE49-F238E27FC236}">
                <a16:creationId xmlns:a16="http://schemas.microsoft.com/office/drawing/2014/main" id="{616D9F37-48B0-1445-8096-593C99EEC5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1241"/>
            <a:ext cx="377825" cy="251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9458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page with chart – pie char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CE927F1-A53E-1649-9F0B-A5C21EDB2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5" y="558188"/>
            <a:ext cx="9954116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6A36056-8BCF-FE40-937E-16F129FFBE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295076"/>
            <a:ext cx="5267815" cy="487712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140C1D0-ECAF-7945-8694-02BB6AA575E9}"/>
              </a:ext>
            </a:extLst>
          </p:cNvPr>
          <p:cNvSpPr/>
          <p:nvPr/>
        </p:nvSpPr>
        <p:spPr>
          <a:xfrm>
            <a:off x="6324600" y="1447801"/>
            <a:ext cx="5172075" cy="39242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8" name="Content Placeholder 6">
            <a:extLst>
              <a:ext uri="{FF2B5EF4-FFF2-40B4-BE49-F238E27FC236}">
                <a16:creationId xmlns:a16="http://schemas.microsoft.com/office/drawing/2014/main" id="{E7BCD9BC-2BB9-FA4C-BC63-5596B430E14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4380861"/>
              </p:ext>
            </p:extLst>
          </p:nvPr>
        </p:nvGraphicFramePr>
        <p:xfrm>
          <a:off x="6818370" y="1560556"/>
          <a:ext cx="4184534" cy="30622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35E732A7-6ACC-C04B-80D5-267CD7E3BD0D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324600" y="4630183"/>
            <a:ext cx="5172075" cy="584562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600" b="1" i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rgbClr val="21212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rgbClr val="21212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rgbClr val="21212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rgbClr val="21212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/>
            </a:lvl6pPr>
            <a:lvl7pPr marL="1828800" indent="-228600">
              <a:defRPr/>
            </a:lvl7pPr>
            <a:lvl8pPr marL="2057400" indent="-228600">
              <a:defRPr/>
            </a:lvl8pPr>
          </a:lstStyle>
          <a:p>
            <a:pPr lvl="0"/>
            <a:r>
              <a:rPr lang="en-US" dirty="0"/>
              <a:t>Chart Title</a:t>
            </a:r>
          </a:p>
        </p:txBody>
      </p:sp>
      <p:pic>
        <p:nvPicPr>
          <p:cNvPr id="10" name="Picture 9" descr="Background pattern&#10;&#10;Description automatically generated">
            <a:extLst>
              <a:ext uri="{FF2B5EF4-FFF2-40B4-BE49-F238E27FC236}">
                <a16:creationId xmlns:a16="http://schemas.microsoft.com/office/drawing/2014/main" id="{36C853B2-3206-6F4D-A672-6FBB9D1E64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1241"/>
            <a:ext cx="377825" cy="251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1177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page with chart – bar graph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B6E3C6B-6AB0-AB44-A85B-B71A1009024C}"/>
              </a:ext>
            </a:extLst>
          </p:cNvPr>
          <p:cNvSpPr/>
          <p:nvPr/>
        </p:nvSpPr>
        <p:spPr>
          <a:xfrm>
            <a:off x="6324600" y="1447801"/>
            <a:ext cx="5172075" cy="39242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FC25F553-0922-294E-BC11-D3EF8C608DF4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324600" y="4630183"/>
            <a:ext cx="5172075" cy="584562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600" b="1" i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rgbClr val="21212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rgbClr val="21212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rgbClr val="21212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rgbClr val="21212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/>
            </a:lvl6pPr>
            <a:lvl7pPr marL="1828800" indent="-228600">
              <a:defRPr/>
            </a:lvl7pPr>
            <a:lvl8pPr marL="2057400" indent="-228600">
              <a:defRPr/>
            </a:lvl8pPr>
          </a:lstStyle>
          <a:p>
            <a:pPr lvl="0"/>
            <a:r>
              <a:rPr lang="en-US" dirty="0"/>
              <a:t>Chart Title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C090CA8-4E6C-A247-8781-98EB368F5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5" y="558188"/>
            <a:ext cx="9954116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C85DD65-9689-3241-AEB0-955F1D7709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295076"/>
            <a:ext cx="5267815" cy="487712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aphicFrame>
        <p:nvGraphicFramePr>
          <p:cNvPr id="16" name="Content Placeholder 5">
            <a:extLst>
              <a:ext uri="{FF2B5EF4-FFF2-40B4-BE49-F238E27FC236}">
                <a16:creationId xmlns:a16="http://schemas.microsoft.com/office/drawing/2014/main" id="{CAECDAE9-41E9-7C4F-BFA4-669B142A29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7266442"/>
              </p:ext>
            </p:extLst>
          </p:nvPr>
        </p:nvGraphicFramePr>
        <p:xfrm>
          <a:off x="6884988" y="1605608"/>
          <a:ext cx="4051299" cy="3110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9" name="Picture 8" descr="Background pattern&#10;&#10;Description automatically generated">
            <a:extLst>
              <a:ext uri="{FF2B5EF4-FFF2-40B4-BE49-F238E27FC236}">
                <a16:creationId xmlns:a16="http://schemas.microsoft.com/office/drawing/2014/main" id="{22A3A955-9C1F-BB4A-A96C-193B9BEBDE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1241"/>
            <a:ext cx="377825" cy="251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6899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6D75778B-F827-2148-9F44-CD0083F72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693" y="570016"/>
            <a:ext cx="9953007" cy="60248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04B3BC-6B9E-CB4D-9108-631CA69A8E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8843" y="1289137"/>
            <a:ext cx="10897832" cy="4735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026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accent1"/>
          </a:solidFill>
          <a:latin typeface="Open Sans Semibold" panose="020B0606030504020204" pitchFamily="34" charset="0"/>
          <a:ea typeface="Open Sans Semibold" panose="020B0606030504020204" pitchFamily="34" charset="0"/>
          <a:cs typeface="Open Sans Semibold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457200" indent="-228600" algn="l" defTabSz="914400" rtl="0" eaLnBrk="1" latinLnBrk="0" hangingPunct="1">
        <a:lnSpc>
          <a:spcPct val="15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685800" indent="-225425" algn="l" defTabSz="914400" rtl="0" eaLnBrk="1" latinLnBrk="0" hangingPunct="1">
        <a:lnSpc>
          <a:spcPct val="150000"/>
        </a:lnSpc>
        <a:spcBef>
          <a:spcPts val="0"/>
        </a:spcBef>
        <a:spcAft>
          <a:spcPts val="1200"/>
        </a:spcAft>
        <a:buFont typeface="System Font Regular"/>
        <a:buChar char="⁃"/>
        <a:tabLst/>
        <a:defRPr sz="16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914400" indent="-225425" algn="l" defTabSz="914400" rtl="0" eaLnBrk="1" latinLnBrk="0" hangingPunct="1">
        <a:lnSpc>
          <a:spcPct val="15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1143000" marR="0" indent="-228600" algn="l" defTabSz="914400" rtl="0" eaLnBrk="1" fontAlgn="auto" latinLnBrk="0" hangingPunct="1">
        <a:lnSpc>
          <a:spcPct val="150000"/>
        </a:lnSpc>
        <a:spcBef>
          <a:spcPts val="0"/>
        </a:spcBef>
        <a:spcAft>
          <a:spcPts val="1200"/>
        </a:spcAft>
        <a:buClrTx/>
        <a:buSzTx/>
        <a:buFont typeface="Arial" panose="020B0604020202020204" pitchFamily="34" charset="0"/>
        <a:buChar char="•"/>
        <a:tabLst/>
        <a:defRPr sz="13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1371600" indent="-225425" algn="l" defTabSz="914400" rtl="0" eaLnBrk="1" latinLnBrk="0" hangingPunct="1">
        <a:lnSpc>
          <a:spcPct val="15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tabLst/>
        <a:defRPr sz="13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6pPr>
      <a:lvl7pPr marL="1600200" indent="-228600" algn="l" defTabSz="914400" rtl="0" eaLnBrk="1" latinLnBrk="0" hangingPunct="1">
        <a:lnSpc>
          <a:spcPct val="15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7pPr>
      <a:lvl8pPr marL="1828800" indent="-228600" algn="l" defTabSz="914400" rtl="0" eaLnBrk="1" latinLnBrk="0" hangingPunct="1">
        <a:lnSpc>
          <a:spcPct val="15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8pPr>
      <a:lvl9pPr marL="2057400" indent="-228600" algn="l" defTabSz="914400" rtl="0" eaLnBrk="1" latinLnBrk="0" hangingPunct="1">
        <a:lnSpc>
          <a:spcPct val="15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432">
          <p15:clr>
            <a:srgbClr val="F26B43"/>
          </p15:clr>
        </p15:guide>
        <p15:guide id="5" orient="horz" pos="3600">
          <p15:clr>
            <a:srgbClr val="F26B43"/>
          </p15:clr>
        </p15:guide>
        <p15:guide id="6" orient="horz" pos="4104">
          <p15:clr>
            <a:srgbClr val="F26B43"/>
          </p15:clr>
        </p15:guide>
        <p15:guide id="7" orient="horz" pos="3816">
          <p15:clr>
            <a:srgbClr val="F26B43"/>
          </p15:clr>
        </p15:guide>
        <p15:guide id="8" pos="3696">
          <p15:clr>
            <a:srgbClr val="F26B43"/>
          </p15:clr>
        </p15:guide>
        <p15:guide id="9" pos="3984">
          <p15:clr>
            <a:srgbClr val="F26B43"/>
          </p15:clr>
        </p15:guide>
        <p15:guide id="10" pos="7242">
          <p15:clr>
            <a:srgbClr val="F26B43"/>
          </p15:clr>
        </p15:guide>
        <p15:guide id="11" orient="horz" pos="3384">
          <p15:clr>
            <a:srgbClr val="F26B43"/>
          </p15:clr>
        </p15:guide>
        <p15:guide id="12" orient="horz" pos="3888">
          <p15:clr>
            <a:srgbClr val="F26B43"/>
          </p15:clr>
        </p15:guide>
        <p15:guide id="13" orient="horz" pos="3216">
          <p15:clr>
            <a:srgbClr val="F26B43"/>
          </p15:clr>
        </p15:guide>
        <p15:guide id="14" orient="horz" pos="432">
          <p15:clr>
            <a:srgbClr val="F26B43"/>
          </p15:clr>
        </p15:guide>
        <p15:guide id="15" orient="horz" pos="912">
          <p15:clr>
            <a:srgbClr val="F26B43"/>
          </p15:clr>
        </p15:guide>
        <p15:guide id="16" orient="horz" pos="1080">
          <p15:clr>
            <a:srgbClr val="F26B43"/>
          </p15:clr>
        </p15:guide>
        <p15:guide id="17" orient="horz" pos="552">
          <p15:clr>
            <a:srgbClr val="F26B43"/>
          </p15:clr>
        </p15:guide>
        <p15:guide id="18" pos="664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pdf/2108.09405" TargetMode="External"/><Relationship Id="rId2" Type="http://schemas.openxmlformats.org/officeDocument/2006/relationships/hyperlink" Target="https://www.ssi.shimadzu.com/service-support/faq/uv-vis/instrument-design/9/index.html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youtube.com/watch?v=6YzrVUVO9M0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458700-864C-C9D2-5696-15B25FD79B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/>
              <a:t>An Alternate Approach to High Energy Event Simulation in DEAP3600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ED1911-9DE4-6E4A-267B-86B786D781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/>
              <a:t>Matt Poser, Queen’s University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593368-556A-F702-D7EB-C38D0EBF20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CA" dirty="0"/>
              <a:t>CASST 2026, August 12/13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E11F29AD-5A32-C847-C32A-CCFC9E0C0531}"/>
              </a:ext>
            </a:extLst>
          </p:cNvPr>
          <p:cNvSpPr txBox="1">
            <a:spLocks/>
          </p:cNvSpPr>
          <p:nvPr/>
        </p:nvSpPr>
        <p:spPr>
          <a:xfrm>
            <a:off x="590923" y="3804822"/>
            <a:ext cx="10891875" cy="5387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1" i="0" kern="1200" spc="50" baseline="0">
                <a:solidFill>
                  <a:srgbClr val="FABD0F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0" algn="ctr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 algn="ctr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None/>
              <a:tabLst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 algn="ctr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00" marR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286000" indent="0" algn="ctr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2743200" indent="0" algn="ctr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3200400" indent="0" algn="ctr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3657600" indent="0" algn="ctr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r>
              <a:rPr lang="en-CA" sz="1600" dirty="0">
                <a:solidFill>
                  <a:schemeClr val="accent5"/>
                </a:solidFill>
              </a:rPr>
              <a:t>Supervisors: Dr. Philippe DiStefano, Dr. Theo Hugues</a:t>
            </a:r>
          </a:p>
        </p:txBody>
      </p:sp>
    </p:spTree>
    <p:extLst>
      <p:ext uri="{BB962C8B-B14F-4D97-AF65-F5344CB8AC3E}">
        <p14:creationId xmlns:p14="http://schemas.microsoft.com/office/powerpoint/2010/main" val="1124067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F09E1-EEA1-8998-FD36-2863CC02D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81332-94DA-B4D6-0C04-BCFD24EA691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CA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[1]	</a:t>
            </a:r>
            <a:r>
              <a:rPr lang="en-CA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Shimazdu</a:t>
            </a:r>
            <a:r>
              <a:rPr lang="en-CA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North America, “How does a photomultiplier tube work?” Shimadzu North America, Analytical and Measuring Instruments. Accessed: Aug. 5th, 2026. [Online]. Available: </a:t>
            </a:r>
            <a:r>
              <a:rPr lang="en-CA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2"/>
              </a:rPr>
              <a:t>https://www.ssi.shimadzu.com/service-support/faq/uv-vis/instrument-design/9/index.html</a:t>
            </a:r>
            <a:endParaRPr lang="en-CA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CA" dirty="0">
                <a:latin typeface="Aptos" panose="020B0004020202020204" pitchFamily="34" charset="0"/>
              </a:rPr>
              <a:t>[2]	</a:t>
            </a:r>
            <a:r>
              <a:rPr lang="en-CA" dirty="0"/>
              <a:t>P. Adhikari </a:t>
            </a:r>
            <a:r>
              <a:rPr lang="en-CA" i="1" dirty="0"/>
              <a:t>et al.</a:t>
            </a:r>
            <a:r>
              <a:rPr lang="en-CA" dirty="0"/>
              <a:t> (DEAP Collaboration), "First direct detection constraints on Planck-scale mass dark matter with multiple-scatter signatures using the DEAP-3600 detector," </a:t>
            </a:r>
            <a:r>
              <a:rPr lang="en-CA" i="1" dirty="0"/>
              <a:t>Phys. Rev. Lett.</a:t>
            </a:r>
            <a:r>
              <a:rPr lang="en-CA" dirty="0"/>
              <a:t>, vol. 128, no. 1, Art. no. 011801, Jan. 2022, </a:t>
            </a:r>
            <a:r>
              <a:rPr lang="en-CA" dirty="0" err="1"/>
              <a:t>doi</a:t>
            </a:r>
            <a:r>
              <a:rPr lang="en-CA" dirty="0"/>
              <a:t>: 10.1103/PhysRevLett.128.011801. </a:t>
            </a:r>
            <a:r>
              <a:rPr lang="en-CA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[Online]. Available: </a:t>
            </a:r>
            <a:r>
              <a:rPr lang="en-CA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https://arxiv.org/pdf/2108.09405</a:t>
            </a:r>
            <a:r>
              <a:rPr lang="en-CA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en-CA" dirty="0"/>
          </a:p>
          <a:p>
            <a:r>
              <a:rPr lang="en-CA" dirty="0">
                <a:latin typeface="Aptos" panose="020B0004020202020204" pitchFamily="34" charset="0"/>
              </a:rPr>
              <a:t>[3]	Primer, "Overexplaining the binomial distribution," </a:t>
            </a:r>
            <a:r>
              <a:rPr lang="en-CA" i="1" dirty="0">
                <a:latin typeface="Aptos" panose="020B0004020202020204" pitchFamily="34" charset="0"/>
              </a:rPr>
              <a:t>YouTube</a:t>
            </a:r>
            <a:r>
              <a:rPr lang="en-CA" dirty="0">
                <a:latin typeface="Aptos" panose="020B0004020202020204" pitchFamily="34" charset="0"/>
              </a:rPr>
              <a:t>, Jun. 17, 2023. [Video]. Available: </a:t>
            </a:r>
            <a:r>
              <a:rPr lang="en-CA" dirty="0">
                <a:latin typeface="Aptos" panose="020B0004020202020204" pitchFamily="34" charset="0"/>
                <a:hlinkClick r:id="rId4"/>
              </a:rPr>
              <a:t>https://www.youtube.com/watch?v=6YzrVUVO9M0</a:t>
            </a:r>
            <a:endParaRPr lang="en-CA" dirty="0">
              <a:latin typeface="Aptos" panose="020B0004020202020204" pitchFamily="34" charset="0"/>
            </a:endParaRPr>
          </a:p>
          <a:p>
            <a:endParaRPr lang="en-CA" dirty="0">
              <a:latin typeface="Aptos" panose="020B00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7A7491-6400-D01E-9968-2CDD1A262E8A}"/>
              </a:ext>
            </a:extLst>
          </p:cNvPr>
          <p:cNvSpPr txBox="1"/>
          <p:nvPr/>
        </p:nvSpPr>
        <p:spPr>
          <a:xfrm>
            <a:off x="11366090" y="6263148"/>
            <a:ext cx="560439" cy="369332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algn="l"/>
            <a:r>
              <a:rPr lang="en-US" dirty="0"/>
              <a:t>9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159981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2802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5EE9E-0FB9-0786-E8A9-6EB34E37F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dirty="0"/>
              <a:t>Key Concepts &amp; Acronyms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28735A-8D63-A7AD-F782-CFC804753FE1}"/>
              </a:ext>
            </a:extLst>
          </p:cNvPr>
          <p:cNvSpPr txBox="1"/>
          <p:nvPr/>
        </p:nvSpPr>
        <p:spPr>
          <a:xfrm>
            <a:off x="117805" y="1988249"/>
            <a:ext cx="3756105" cy="414305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 anchor="t">
            <a:spAutoFit/>
          </a:bodyPr>
          <a:lstStyle/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CA" dirty="0"/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CA" dirty="0"/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CA" dirty="0"/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2800" dirty="0">
                <a:solidFill>
                  <a:schemeClr val="bg2"/>
                </a:solidFill>
              </a:rPr>
              <a:t>“See” the light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2800" dirty="0">
                <a:solidFill>
                  <a:schemeClr val="bg2"/>
                </a:solidFill>
              </a:rPr>
              <a:t>Photoelectric effect [1]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2800" dirty="0">
                <a:solidFill>
                  <a:schemeClr val="bg2"/>
                </a:solidFill>
              </a:rPr>
              <a:t>Electrical signal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CA" sz="500" dirty="0"/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CA" sz="5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9BBBBE-1861-8E9E-2EF4-41F86CE08737}"/>
              </a:ext>
            </a:extLst>
          </p:cNvPr>
          <p:cNvSpPr txBox="1"/>
          <p:nvPr/>
        </p:nvSpPr>
        <p:spPr>
          <a:xfrm>
            <a:off x="117805" y="1988249"/>
            <a:ext cx="3756105" cy="954107"/>
          </a:xfrm>
          <a:prstGeom prst="rect">
            <a:avLst/>
          </a:prstGeom>
          <a:solidFill>
            <a:schemeClr val="bg2"/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r>
              <a:rPr lang="en-CA" sz="2800" b="1" i="1" u="sng" dirty="0"/>
              <a:t>PhotoMultiplier Tubes (PMTs)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685A461-2409-D63E-5014-8027C6F50FE8}"/>
              </a:ext>
            </a:extLst>
          </p:cNvPr>
          <p:cNvSpPr txBox="1"/>
          <p:nvPr/>
        </p:nvSpPr>
        <p:spPr>
          <a:xfrm>
            <a:off x="4281766" y="2096404"/>
            <a:ext cx="3308738" cy="390350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 anchor="t">
            <a:spAutoFit/>
          </a:bodyPr>
          <a:lstStyle/>
          <a:p>
            <a:pPr algn="l">
              <a:lnSpc>
                <a:spcPct val="150000"/>
              </a:lnSpc>
            </a:pPr>
            <a:endParaRPr lang="en-CA" sz="2800" dirty="0">
              <a:solidFill>
                <a:schemeClr val="bg2"/>
              </a:solidFill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2800" dirty="0">
                <a:solidFill>
                  <a:schemeClr val="bg2"/>
                </a:solidFill>
              </a:rPr>
              <a:t>‘Volumetric Pixel’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2800" dirty="0">
                <a:solidFill>
                  <a:schemeClr val="bg2"/>
                </a:solidFill>
              </a:rPr>
              <a:t>3-D cube, arbitrary size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2800" dirty="0">
                <a:solidFill>
                  <a:schemeClr val="bg2"/>
                </a:solidFill>
              </a:rPr>
              <a:t>Used to discretize the detector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BB52754-622C-DF97-89F1-AC4D028B6799}"/>
              </a:ext>
            </a:extLst>
          </p:cNvPr>
          <p:cNvSpPr txBox="1"/>
          <p:nvPr/>
        </p:nvSpPr>
        <p:spPr>
          <a:xfrm>
            <a:off x="4281766" y="2096404"/>
            <a:ext cx="3308738" cy="523220"/>
          </a:xfrm>
          <a:prstGeom prst="rect">
            <a:avLst/>
          </a:prstGeom>
          <a:solidFill>
            <a:schemeClr val="bg2"/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r>
              <a:rPr lang="en-CA" sz="2800" b="1" i="1" u="sng" dirty="0"/>
              <a:t>Voxel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5641857-C573-6BF2-E3E2-0910BC25D0E5}"/>
              </a:ext>
            </a:extLst>
          </p:cNvPr>
          <p:cNvSpPr txBox="1"/>
          <p:nvPr/>
        </p:nvSpPr>
        <p:spPr>
          <a:xfrm>
            <a:off x="7998360" y="2096404"/>
            <a:ext cx="3490636" cy="390350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 anchor="t">
            <a:spAutoFit/>
          </a:bodyPr>
          <a:lstStyle/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CA" sz="2800" dirty="0">
              <a:solidFill>
                <a:schemeClr val="bg2"/>
              </a:solidFill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2800" dirty="0">
                <a:solidFill>
                  <a:schemeClr val="bg2"/>
                </a:solidFill>
              </a:rPr>
              <a:t>Pre-generated data, stored in memory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2800" dirty="0">
                <a:solidFill>
                  <a:schemeClr val="bg2"/>
                </a:solidFill>
              </a:rPr>
              <a:t>Used to bypass computation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2800" dirty="0">
                <a:solidFill>
                  <a:schemeClr val="bg2"/>
                </a:solidFill>
              </a:rPr>
              <a:t>Reused data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38C7E1E-DC38-5F6E-BD35-85C104495AE1}"/>
              </a:ext>
            </a:extLst>
          </p:cNvPr>
          <p:cNvSpPr txBox="1"/>
          <p:nvPr/>
        </p:nvSpPr>
        <p:spPr>
          <a:xfrm>
            <a:off x="7998360" y="2096404"/>
            <a:ext cx="3490636" cy="523220"/>
          </a:xfrm>
          <a:prstGeom prst="rect">
            <a:avLst/>
          </a:prstGeom>
          <a:solidFill>
            <a:schemeClr val="bg2"/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r>
              <a:rPr lang="en-CA" sz="2800" b="1" i="1" u="sng" dirty="0"/>
              <a:t>LUT (Lookup Table)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181B54-FE7B-BAD2-988C-B4C8752DB3E5}"/>
              </a:ext>
            </a:extLst>
          </p:cNvPr>
          <p:cNvSpPr txBox="1"/>
          <p:nvPr/>
        </p:nvSpPr>
        <p:spPr>
          <a:xfrm>
            <a:off x="11366090" y="6263148"/>
            <a:ext cx="560439" cy="369332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algn="l"/>
            <a:r>
              <a:rPr lang="en-CA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403069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EA14C-5FBB-031D-4B1A-EA5631E67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dirty="0"/>
              <a:t>The DEAP3600 Experiment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D66061-F1B4-E4B7-9D60-D3925C5ED4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518" y="1108263"/>
            <a:ext cx="4414684" cy="4877124"/>
          </a:xfrm>
        </p:spPr>
        <p:txBody>
          <a:bodyPr/>
          <a:lstStyle/>
          <a:p>
            <a:r>
              <a:rPr lang="en-CA" sz="2000" dirty="0"/>
              <a:t>Direct detection DM Search</a:t>
            </a:r>
          </a:p>
          <a:p>
            <a:pPr lvl="2"/>
            <a:r>
              <a:rPr lang="en-CA" sz="2000" dirty="0"/>
              <a:t>10 years at SNOLAB this fall!</a:t>
            </a:r>
          </a:p>
          <a:p>
            <a:pPr lvl="2"/>
            <a:r>
              <a:rPr lang="en-CA" sz="2000" dirty="0" err="1"/>
              <a:t>LAr</a:t>
            </a:r>
            <a:r>
              <a:rPr lang="en-CA" sz="2000" dirty="0"/>
              <a:t> target, scintillation</a:t>
            </a:r>
          </a:p>
          <a:p>
            <a:r>
              <a:rPr lang="en-CA" sz="2000" dirty="0"/>
              <a:t>Probing for many candidates</a:t>
            </a:r>
          </a:p>
          <a:p>
            <a:pPr lvl="2"/>
            <a:r>
              <a:rPr lang="en-CA" sz="2000" dirty="0"/>
              <a:t>WIMPs</a:t>
            </a:r>
          </a:p>
          <a:p>
            <a:pPr lvl="2"/>
            <a:r>
              <a:rPr lang="en-CA" sz="2000" dirty="0"/>
              <a:t>Planck Scale, multiple scattering [2]</a:t>
            </a:r>
          </a:p>
          <a:p>
            <a:r>
              <a:rPr lang="en-CA" sz="2000" i="1" dirty="0"/>
              <a:t>Constraints on ‘parameter space’</a:t>
            </a:r>
          </a:p>
          <a:p>
            <a:r>
              <a:rPr lang="en-CA" sz="2000" i="1" dirty="0"/>
              <a:t>Ongoing analysis for heavy, higher energy DM candidates</a:t>
            </a:r>
          </a:p>
          <a:p>
            <a:endParaRPr lang="en-CA" sz="2000" dirty="0"/>
          </a:p>
          <a:p>
            <a:pPr lvl="2"/>
            <a:endParaRPr lang="en-CA" sz="2000" dirty="0"/>
          </a:p>
          <a:p>
            <a:endParaRPr lang="en-CA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D175AF4-0CC4-A207-04C7-46E39F86B4AB}"/>
              </a:ext>
            </a:extLst>
          </p:cNvPr>
          <p:cNvSpPr txBox="1"/>
          <p:nvPr/>
        </p:nvSpPr>
        <p:spPr>
          <a:xfrm>
            <a:off x="11366090" y="6263148"/>
            <a:ext cx="560439" cy="369332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algn="l"/>
            <a:r>
              <a:rPr lang="en-US" dirty="0"/>
              <a:t>2</a:t>
            </a:r>
            <a:endParaRPr lang="en-CA" dirty="0"/>
          </a:p>
        </p:txBody>
      </p:sp>
      <p:pic>
        <p:nvPicPr>
          <p:cNvPr id="8" name="Picture 7" descr="DEAP-3600 | SNOLAB">
            <a:extLst>
              <a:ext uri="{FF2B5EF4-FFF2-40B4-BE49-F238E27FC236}">
                <a16:creationId xmlns:a16="http://schemas.microsoft.com/office/drawing/2014/main" id="{009F5D62-31DA-C11A-6EEF-128238DB7D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5612" y="1409245"/>
            <a:ext cx="4129035" cy="4275159"/>
          </a:xfrm>
          <a:prstGeom prst="rect">
            <a:avLst/>
          </a:prstGeom>
        </p:spPr>
      </p:pic>
      <p:pic>
        <p:nvPicPr>
          <p:cNvPr id="9" name="Picture 8" descr="DEAP-3600 – Dark matter Experiment using Argon Pulse-shape discrimination">
            <a:extLst>
              <a:ext uri="{FF2B5EF4-FFF2-40B4-BE49-F238E27FC236}">
                <a16:creationId xmlns:a16="http://schemas.microsoft.com/office/drawing/2014/main" id="{AA294C8D-B56C-1361-B518-C6582A9A85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4647" y="1615072"/>
            <a:ext cx="3520398" cy="347570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06B9EBB-61A5-AAA5-4230-E1949B2E617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513"/>
          <a:stretch>
            <a:fillRect/>
          </a:stretch>
        </p:blipFill>
        <p:spPr>
          <a:xfrm>
            <a:off x="4232787" y="1096197"/>
            <a:ext cx="4414684" cy="553628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533408A-F24E-59AE-1017-60B6E360159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8008"/>
          <a:stretch>
            <a:fillRect/>
          </a:stretch>
        </p:blipFill>
        <p:spPr>
          <a:xfrm>
            <a:off x="8647471" y="2333170"/>
            <a:ext cx="3544529" cy="2503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44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B791E-070B-70C1-EB90-0DF589AB04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87A6572-5193-2E6F-4526-5B94430EEEE2}"/>
              </a:ext>
            </a:extLst>
          </p:cNvPr>
          <p:cNvSpPr/>
          <p:nvPr/>
        </p:nvSpPr>
        <p:spPr>
          <a:xfrm>
            <a:off x="3510116" y="1406013"/>
            <a:ext cx="5466736" cy="373625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610F58-0FC9-F60D-0C33-8E99E37DC321}"/>
              </a:ext>
            </a:extLst>
          </p:cNvPr>
          <p:cNvSpPr txBox="1"/>
          <p:nvPr/>
        </p:nvSpPr>
        <p:spPr>
          <a:xfrm>
            <a:off x="2035277" y="319487"/>
            <a:ext cx="8121445" cy="5909310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algn="ctr"/>
            <a:r>
              <a:rPr lang="en-CA" sz="5400" i="1" dirty="0">
                <a:solidFill>
                  <a:schemeClr val="bg2"/>
                </a:solidFill>
              </a:rPr>
              <a:t>As events go up in energy</a:t>
            </a:r>
          </a:p>
          <a:p>
            <a:pPr algn="ctr"/>
            <a:r>
              <a:rPr lang="en-CA" sz="5400" i="1" dirty="0">
                <a:solidFill>
                  <a:schemeClr val="bg2"/>
                </a:solidFill>
              </a:rPr>
              <a:t>(more E deposited in recoil)</a:t>
            </a:r>
          </a:p>
          <a:p>
            <a:pPr algn="ctr"/>
            <a:endParaRPr lang="en-CA" sz="5400" i="1" dirty="0">
              <a:solidFill>
                <a:schemeClr val="bg2"/>
              </a:solidFill>
            </a:endParaRPr>
          </a:p>
          <a:p>
            <a:pPr algn="ctr"/>
            <a:r>
              <a:rPr lang="en-CA" sz="5400" i="1" dirty="0">
                <a:solidFill>
                  <a:schemeClr val="bg2"/>
                </a:solidFill>
              </a:rPr>
              <a:t>Or, have multiple scatters</a:t>
            </a:r>
          </a:p>
          <a:p>
            <a:pPr algn="ctr"/>
            <a:endParaRPr lang="en-CA" sz="5400" i="1" dirty="0">
              <a:solidFill>
                <a:schemeClr val="bg2"/>
              </a:solidFill>
            </a:endParaRPr>
          </a:p>
          <a:p>
            <a:pPr algn="ctr"/>
            <a:r>
              <a:rPr lang="en-CA" sz="5400" i="1" dirty="0">
                <a:solidFill>
                  <a:schemeClr val="bg2"/>
                </a:solidFill>
              </a:rPr>
              <a:t>The number of scintillation photons </a:t>
            </a:r>
            <a:r>
              <a:rPr lang="en-CA" sz="5400" b="1" i="1" u="sng" dirty="0">
                <a:solidFill>
                  <a:schemeClr val="bg2"/>
                </a:solidFill>
              </a:rPr>
              <a:t>increases greatly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F164D2-5524-A225-AC6C-FEB67DD098E3}"/>
              </a:ext>
            </a:extLst>
          </p:cNvPr>
          <p:cNvSpPr txBox="1"/>
          <p:nvPr/>
        </p:nvSpPr>
        <p:spPr>
          <a:xfrm>
            <a:off x="11366090" y="6263148"/>
            <a:ext cx="560439" cy="369332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algn="l"/>
            <a:r>
              <a:rPr lang="en-US" dirty="0">
                <a:solidFill>
                  <a:schemeClr val="bg2"/>
                </a:solidFill>
              </a:rPr>
              <a:t>3</a:t>
            </a:r>
            <a:endParaRPr lang="en-CA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521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91DB9-AE70-2239-94DC-62876D0C6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sz="4000" dirty="0"/>
              <a:t>Simulation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417F16-AB29-03EF-F082-F5B82DA0E2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295076"/>
            <a:ext cx="4375538" cy="4877124"/>
          </a:xfrm>
        </p:spPr>
        <p:txBody>
          <a:bodyPr/>
          <a:lstStyle/>
          <a:p>
            <a:r>
              <a:rPr lang="en-CA" sz="2000" dirty="0"/>
              <a:t>Important for checking results</a:t>
            </a:r>
          </a:p>
          <a:p>
            <a:r>
              <a:rPr lang="en-CA" sz="2000" dirty="0"/>
              <a:t>Making predictions &amp; models</a:t>
            </a:r>
          </a:p>
          <a:p>
            <a:r>
              <a:rPr lang="en-CA" sz="2000" dirty="0"/>
              <a:t>Different tools</a:t>
            </a:r>
          </a:p>
          <a:p>
            <a:pPr lvl="2"/>
            <a:r>
              <a:rPr lang="en-CA" sz="2000" dirty="0"/>
              <a:t>Digital clone</a:t>
            </a:r>
          </a:p>
          <a:p>
            <a:pPr lvl="2"/>
            <a:r>
              <a:rPr lang="en-CA" sz="2000" dirty="0"/>
              <a:t>Objects, stepping</a:t>
            </a:r>
          </a:p>
          <a:p>
            <a:r>
              <a:rPr lang="en-CA" sz="2000" dirty="0" err="1"/>
              <a:t>LAr</a:t>
            </a:r>
            <a:r>
              <a:rPr lang="en-CA" sz="2000" dirty="0"/>
              <a:t> releases ~40,000 photons per MeV of energy deposited</a:t>
            </a:r>
          </a:p>
          <a:p>
            <a:r>
              <a:rPr lang="en-CA" sz="2000" i="1" dirty="0"/>
              <a:t>What happens as we go to very high energies?</a:t>
            </a:r>
          </a:p>
        </p:txBody>
      </p:sp>
      <p:pic>
        <p:nvPicPr>
          <p:cNvPr id="4" name="Picture 3" descr="Geant4 Logo - Geant4">
            <a:extLst>
              <a:ext uri="{FF2B5EF4-FFF2-40B4-BE49-F238E27FC236}">
                <a16:creationId xmlns:a16="http://schemas.microsoft.com/office/drawing/2014/main" id="{24F43BC5-F0D8-018D-E91E-61E3998A69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6879" y="518653"/>
            <a:ext cx="2910347" cy="2910347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A844FC12-AA70-5F83-9E44-59687BD14F4E}"/>
              </a:ext>
            </a:extLst>
          </p:cNvPr>
          <p:cNvSpPr/>
          <p:nvPr/>
        </p:nvSpPr>
        <p:spPr>
          <a:xfrm>
            <a:off x="6017342" y="4129548"/>
            <a:ext cx="1661652" cy="112087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Object A,</a:t>
            </a:r>
          </a:p>
          <a:p>
            <a:pPr algn="ctr"/>
            <a:r>
              <a:rPr lang="en-CA" dirty="0"/>
              <a:t>State </a:t>
            </a:r>
            <a:r>
              <a:rPr lang="en-CA" i="1" dirty="0"/>
              <a:t>n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E87195B-C947-635F-F0CB-671F1796DAEE}"/>
              </a:ext>
            </a:extLst>
          </p:cNvPr>
          <p:cNvCxnSpPr/>
          <p:nvPr/>
        </p:nvCxnSpPr>
        <p:spPr>
          <a:xfrm>
            <a:off x="7806813" y="4709652"/>
            <a:ext cx="1602658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9CAF7858-4CD2-F40A-FE15-99FF34302E0A}"/>
              </a:ext>
            </a:extLst>
          </p:cNvPr>
          <p:cNvSpPr/>
          <p:nvPr/>
        </p:nvSpPr>
        <p:spPr>
          <a:xfrm>
            <a:off x="9537290" y="4149213"/>
            <a:ext cx="1661652" cy="112087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Object A,</a:t>
            </a:r>
          </a:p>
          <a:p>
            <a:pPr algn="ctr"/>
            <a:r>
              <a:rPr lang="en-CA" dirty="0"/>
              <a:t>State </a:t>
            </a:r>
            <a:r>
              <a:rPr lang="en-CA" i="1" dirty="0"/>
              <a:t>n+1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F7BD4B-5901-D9C9-36D7-B1EC4F3739E7}"/>
              </a:ext>
            </a:extLst>
          </p:cNvPr>
          <p:cNvSpPr txBox="1"/>
          <p:nvPr/>
        </p:nvSpPr>
        <p:spPr>
          <a:xfrm>
            <a:off x="7772401" y="4320655"/>
            <a:ext cx="1700980" cy="369332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algn="l"/>
            <a:r>
              <a:rPr lang="en-CA" dirty="0"/>
              <a:t>Solve ODE, PDE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6FEB08-581E-F29D-E8DA-E4981141971E}"/>
              </a:ext>
            </a:extLst>
          </p:cNvPr>
          <p:cNvSpPr txBox="1"/>
          <p:nvPr/>
        </p:nvSpPr>
        <p:spPr>
          <a:xfrm>
            <a:off x="5535561" y="5432030"/>
            <a:ext cx="5663381" cy="1077218"/>
          </a:xfrm>
          <a:prstGeom prst="rect">
            <a:avLst/>
          </a:prstGeom>
          <a:ln w="15875">
            <a:solidFill>
              <a:schemeClr val="accent2"/>
            </a:solidFill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CA" sz="3200" i="1" dirty="0"/>
              <a:t>Number of photons slows down simulation!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4D956B4-03B5-DFDD-8C83-F56744EE284F}"/>
              </a:ext>
            </a:extLst>
          </p:cNvPr>
          <p:cNvSpPr txBox="1"/>
          <p:nvPr/>
        </p:nvSpPr>
        <p:spPr>
          <a:xfrm>
            <a:off x="11366090" y="6263148"/>
            <a:ext cx="560439" cy="369332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algn="l"/>
            <a:r>
              <a:rPr lang="en-US" dirty="0"/>
              <a:t>4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430684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A13956-0248-C5EE-2C98-3B914DCB1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21D1B58-1E14-E448-C593-008A04802821}"/>
              </a:ext>
            </a:extLst>
          </p:cNvPr>
          <p:cNvSpPr/>
          <p:nvPr/>
        </p:nvSpPr>
        <p:spPr>
          <a:xfrm>
            <a:off x="3510116" y="1406013"/>
            <a:ext cx="5466736" cy="373625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258EDD-DA1B-3F5C-EDA2-D81C5F0DF737}"/>
              </a:ext>
            </a:extLst>
          </p:cNvPr>
          <p:cNvSpPr txBox="1"/>
          <p:nvPr/>
        </p:nvSpPr>
        <p:spPr>
          <a:xfrm>
            <a:off x="2035277" y="734985"/>
            <a:ext cx="8121445" cy="4247317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algn="ctr"/>
            <a:r>
              <a:rPr lang="en-CA" sz="5400" i="1" dirty="0">
                <a:solidFill>
                  <a:schemeClr val="bg2"/>
                </a:solidFill>
              </a:rPr>
              <a:t>Make a simulation tool </a:t>
            </a:r>
            <a:r>
              <a:rPr lang="en-CA" sz="5400" i="1">
                <a:solidFill>
                  <a:schemeClr val="bg2"/>
                </a:solidFill>
              </a:rPr>
              <a:t>which:</a:t>
            </a:r>
            <a:endParaRPr lang="en-CA" sz="5400" i="1" dirty="0">
              <a:solidFill>
                <a:schemeClr val="bg2"/>
              </a:solidFill>
            </a:endParaRPr>
          </a:p>
          <a:p>
            <a:pPr marL="914400" indent="-914400" algn="ctr">
              <a:buAutoNum type="arabicPeriod"/>
            </a:pPr>
            <a:r>
              <a:rPr lang="en-CA" sz="5400" i="1" dirty="0">
                <a:solidFill>
                  <a:schemeClr val="bg2"/>
                </a:solidFill>
              </a:rPr>
              <a:t>Skips photon stepping</a:t>
            </a:r>
          </a:p>
          <a:p>
            <a:pPr marL="914400" indent="-914400" algn="ctr">
              <a:buAutoNum type="arabicPeriod"/>
            </a:pPr>
            <a:r>
              <a:rPr lang="en-CA" sz="5400" b="1" i="1" u="sng" dirty="0">
                <a:solidFill>
                  <a:schemeClr val="bg2"/>
                </a:solidFill>
              </a:rPr>
              <a:t>Accurately models where photons end up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CC0385-7B51-9EB4-402D-3FBE02CAB8AE}"/>
              </a:ext>
            </a:extLst>
          </p:cNvPr>
          <p:cNvSpPr txBox="1"/>
          <p:nvPr/>
        </p:nvSpPr>
        <p:spPr>
          <a:xfrm>
            <a:off x="11366090" y="6263148"/>
            <a:ext cx="560439" cy="369332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algn="l"/>
            <a:r>
              <a:rPr lang="en-US" dirty="0">
                <a:solidFill>
                  <a:schemeClr val="bg2"/>
                </a:solidFill>
              </a:rPr>
              <a:t>5</a:t>
            </a:r>
            <a:endParaRPr lang="en-CA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936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CC668-6AD3-0173-9FFE-E0C6D3A6A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dirty="0"/>
              <a:t>Voxelization, Lookup Tables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4E53F5-6E19-481F-4499-3A0B27B9B0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295076"/>
            <a:ext cx="4513189" cy="4877124"/>
          </a:xfrm>
        </p:spPr>
        <p:txBody>
          <a:bodyPr/>
          <a:lstStyle/>
          <a:p>
            <a:r>
              <a:rPr lang="en-CA" sz="2000" dirty="0"/>
              <a:t>How do skip simulating photons?</a:t>
            </a:r>
          </a:p>
          <a:p>
            <a:r>
              <a:rPr lang="en-CA" sz="2000" dirty="0"/>
              <a:t>We know:</a:t>
            </a:r>
          </a:p>
          <a:p>
            <a:pPr lvl="2">
              <a:lnSpc>
                <a:spcPct val="100000"/>
              </a:lnSpc>
            </a:pPr>
            <a:r>
              <a:rPr lang="en-CA" sz="2000" dirty="0"/>
              <a:t>Event location</a:t>
            </a:r>
          </a:p>
          <a:p>
            <a:pPr lvl="2">
              <a:lnSpc>
                <a:spcPct val="100000"/>
              </a:lnSpc>
            </a:pPr>
            <a:r>
              <a:rPr lang="en-CA" sz="2000" dirty="0"/>
              <a:t>Number emitted</a:t>
            </a:r>
          </a:p>
          <a:p>
            <a:r>
              <a:rPr lang="en-CA" sz="2000" dirty="0"/>
              <a:t>Jump to:</a:t>
            </a:r>
          </a:p>
          <a:p>
            <a:pPr lvl="2">
              <a:lnSpc>
                <a:spcPct val="100000"/>
              </a:lnSpc>
            </a:pPr>
            <a:r>
              <a:rPr lang="en-CA" sz="2000" i="1" dirty="0"/>
              <a:t>Where they end up</a:t>
            </a:r>
          </a:p>
          <a:p>
            <a:pPr lvl="2">
              <a:lnSpc>
                <a:spcPct val="100000"/>
              </a:lnSpc>
            </a:pPr>
            <a:r>
              <a:rPr lang="en-CA" sz="2000" i="1" dirty="0"/>
              <a:t>What PMTs see them</a:t>
            </a:r>
          </a:p>
          <a:p>
            <a:r>
              <a:rPr lang="en-CA" sz="2000" i="1" dirty="0"/>
              <a:t>Compute ahead of time, call at runtime (LUTs)</a:t>
            </a:r>
          </a:p>
          <a:p>
            <a:endParaRPr lang="en-C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33935D-7263-8798-53C9-A65DF1E25C2F}"/>
              </a:ext>
            </a:extLst>
          </p:cNvPr>
          <p:cNvSpPr txBox="1"/>
          <p:nvPr/>
        </p:nvSpPr>
        <p:spPr>
          <a:xfrm>
            <a:off x="11366090" y="6263148"/>
            <a:ext cx="560439" cy="369332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algn="l"/>
            <a:r>
              <a:rPr lang="en-US" dirty="0"/>
              <a:t>6</a:t>
            </a:r>
            <a:endParaRPr lang="en-CA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D9C030D-C524-524E-A8AF-29662B7D21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081"/>
          <a:stretch>
            <a:fillRect/>
          </a:stretch>
        </p:blipFill>
        <p:spPr>
          <a:xfrm>
            <a:off x="5742039" y="1295076"/>
            <a:ext cx="5466734" cy="37446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806D20F-F42E-70BC-B477-2661948A5D31}"/>
              </a:ext>
            </a:extLst>
          </p:cNvPr>
          <p:cNvSpPr txBox="1"/>
          <p:nvPr/>
        </p:nvSpPr>
        <p:spPr>
          <a:xfrm>
            <a:off x="5826144" y="5469512"/>
            <a:ext cx="4955458" cy="461665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algn="ctr"/>
            <a:r>
              <a:rPr lang="en-CA" sz="2400" i="1" dirty="0"/>
              <a:t>1. Divide detector into voxels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D845042-19FC-AF3A-B112-0FBDF67DDC78}"/>
              </a:ext>
            </a:extLst>
          </p:cNvPr>
          <p:cNvSpPr/>
          <p:nvPr/>
        </p:nvSpPr>
        <p:spPr>
          <a:xfrm>
            <a:off x="7635280" y="2212258"/>
            <a:ext cx="334297" cy="3146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3D42559-2671-1B4B-49B2-5B8FC447ED73}"/>
              </a:ext>
            </a:extLst>
          </p:cNvPr>
          <p:cNvSpPr/>
          <p:nvPr/>
        </p:nvSpPr>
        <p:spPr>
          <a:xfrm>
            <a:off x="7969577" y="2212258"/>
            <a:ext cx="334297" cy="3146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881BDE8-74BA-CDDD-87B1-F136F98C10A4}"/>
              </a:ext>
            </a:extLst>
          </p:cNvPr>
          <p:cNvSpPr/>
          <p:nvPr/>
        </p:nvSpPr>
        <p:spPr>
          <a:xfrm>
            <a:off x="7635279" y="2561302"/>
            <a:ext cx="334297" cy="3146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046F214-5BEA-0B3A-8307-B3E017CEBAC0}"/>
              </a:ext>
            </a:extLst>
          </p:cNvPr>
          <p:cNvSpPr/>
          <p:nvPr/>
        </p:nvSpPr>
        <p:spPr>
          <a:xfrm>
            <a:off x="7969577" y="2561302"/>
            <a:ext cx="334297" cy="3146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B599BE5-830F-2182-5E49-0A0F84537DCF}"/>
              </a:ext>
            </a:extLst>
          </p:cNvPr>
          <p:cNvSpPr/>
          <p:nvPr/>
        </p:nvSpPr>
        <p:spPr>
          <a:xfrm>
            <a:off x="7635280" y="2875934"/>
            <a:ext cx="334297" cy="3146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5903544-E9F6-1F69-FD60-E4620469D822}"/>
              </a:ext>
            </a:extLst>
          </p:cNvPr>
          <p:cNvSpPr/>
          <p:nvPr/>
        </p:nvSpPr>
        <p:spPr>
          <a:xfrm>
            <a:off x="7969577" y="2875934"/>
            <a:ext cx="334297" cy="3146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1E1A685-B7BF-F67E-5503-27E732D5C9BD}"/>
              </a:ext>
            </a:extLst>
          </p:cNvPr>
          <p:cNvSpPr/>
          <p:nvPr/>
        </p:nvSpPr>
        <p:spPr>
          <a:xfrm>
            <a:off x="7635279" y="3224978"/>
            <a:ext cx="334297" cy="3146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90CBA40-4FB8-0E9D-8928-5C6A13F070D2}"/>
              </a:ext>
            </a:extLst>
          </p:cNvPr>
          <p:cNvSpPr/>
          <p:nvPr/>
        </p:nvSpPr>
        <p:spPr>
          <a:xfrm>
            <a:off x="7969577" y="3224978"/>
            <a:ext cx="334297" cy="3146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33EC445-5660-B528-6503-B814995FCCE2}"/>
              </a:ext>
            </a:extLst>
          </p:cNvPr>
          <p:cNvSpPr/>
          <p:nvPr/>
        </p:nvSpPr>
        <p:spPr>
          <a:xfrm>
            <a:off x="8303875" y="2212258"/>
            <a:ext cx="334297" cy="3146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16FBDF2-993C-9ACD-428E-0C5FD3692F35}"/>
              </a:ext>
            </a:extLst>
          </p:cNvPr>
          <p:cNvSpPr/>
          <p:nvPr/>
        </p:nvSpPr>
        <p:spPr>
          <a:xfrm>
            <a:off x="8638172" y="2212258"/>
            <a:ext cx="334297" cy="3146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6D4714A3-AE05-7DCB-B4D0-B68E49772AD6}"/>
              </a:ext>
            </a:extLst>
          </p:cNvPr>
          <p:cNvSpPr/>
          <p:nvPr/>
        </p:nvSpPr>
        <p:spPr>
          <a:xfrm>
            <a:off x="8303874" y="2561302"/>
            <a:ext cx="334297" cy="3146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9B7062D-F550-0E4D-BA60-8FA6A34108B6}"/>
              </a:ext>
            </a:extLst>
          </p:cNvPr>
          <p:cNvSpPr/>
          <p:nvPr/>
        </p:nvSpPr>
        <p:spPr>
          <a:xfrm>
            <a:off x="8638172" y="2561302"/>
            <a:ext cx="334297" cy="3146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3804CF35-0E04-D787-5223-EA1B9678E6D6}"/>
              </a:ext>
            </a:extLst>
          </p:cNvPr>
          <p:cNvSpPr/>
          <p:nvPr/>
        </p:nvSpPr>
        <p:spPr>
          <a:xfrm>
            <a:off x="8303875" y="2875934"/>
            <a:ext cx="334297" cy="3146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6BE85285-FA1D-B8E9-7ED0-649CAA0339B6}"/>
              </a:ext>
            </a:extLst>
          </p:cNvPr>
          <p:cNvSpPr/>
          <p:nvPr/>
        </p:nvSpPr>
        <p:spPr>
          <a:xfrm>
            <a:off x="8638172" y="2875934"/>
            <a:ext cx="334297" cy="3146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4A2FD37C-71B4-36A1-5A0E-011C154371BE}"/>
              </a:ext>
            </a:extLst>
          </p:cNvPr>
          <p:cNvSpPr/>
          <p:nvPr/>
        </p:nvSpPr>
        <p:spPr>
          <a:xfrm>
            <a:off x="8303874" y="3224978"/>
            <a:ext cx="334297" cy="3146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02020B34-AD35-41F0-537B-653F655DCC6C}"/>
              </a:ext>
            </a:extLst>
          </p:cNvPr>
          <p:cNvSpPr/>
          <p:nvPr/>
        </p:nvSpPr>
        <p:spPr>
          <a:xfrm>
            <a:off x="8638172" y="3224978"/>
            <a:ext cx="334297" cy="3146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E21FB3F6-8F5C-E653-267A-76605C97DD80}"/>
              </a:ext>
            </a:extLst>
          </p:cNvPr>
          <p:cNvSpPr/>
          <p:nvPr/>
        </p:nvSpPr>
        <p:spPr>
          <a:xfrm>
            <a:off x="7969577" y="3539610"/>
            <a:ext cx="334297" cy="3146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9E83C55E-4E0E-CE78-C002-C448B582BCF3}"/>
              </a:ext>
            </a:extLst>
          </p:cNvPr>
          <p:cNvSpPr/>
          <p:nvPr/>
        </p:nvSpPr>
        <p:spPr>
          <a:xfrm>
            <a:off x="8303874" y="3539610"/>
            <a:ext cx="334297" cy="3146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75EA6E70-EA22-A9E7-A0EA-25A93983194B}"/>
              </a:ext>
            </a:extLst>
          </p:cNvPr>
          <p:cNvSpPr/>
          <p:nvPr/>
        </p:nvSpPr>
        <p:spPr>
          <a:xfrm>
            <a:off x="7969576" y="1880420"/>
            <a:ext cx="334297" cy="3146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C53D7477-8FA3-5739-91EC-C09D4B670489}"/>
              </a:ext>
            </a:extLst>
          </p:cNvPr>
          <p:cNvSpPr/>
          <p:nvPr/>
        </p:nvSpPr>
        <p:spPr>
          <a:xfrm>
            <a:off x="8303873" y="1880420"/>
            <a:ext cx="334297" cy="3146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457DF2CD-F9E8-4217-2B94-82306F72B297}"/>
              </a:ext>
            </a:extLst>
          </p:cNvPr>
          <p:cNvSpPr/>
          <p:nvPr/>
        </p:nvSpPr>
        <p:spPr>
          <a:xfrm>
            <a:off x="7296597" y="2561302"/>
            <a:ext cx="334297" cy="3146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9FD232F9-8FC7-0D28-C8F9-1D90D2D7C471}"/>
              </a:ext>
            </a:extLst>
          </p:cNvPr>
          <p:cNvSpPr/>
          <p:nvPr/>
        </p:nvSpPr>
        <p:spPr>
          <a:xfrm>
            <a:off x="7296598" y="2875934"/>
            <a:ext cx="334297" cy="3146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70904D02-75A2-FC29-6FDB-8D8EB873EB9A}"/>
              </a:ext>
            </a:extLst>
          </p:cNvPr>
          <p:cNvSpPr/>
          <p:nvPr/>
        </p:nvSpPr>
        <p:spPr>
          <a:xfrm>
            <a:off x="8972469" y="2561302"/>
            <a:ext cx="334297" cy="3146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2E55ECEE-55F8-E8B8-6583-D813BCB4BF11}"/>
              </a:ext>
            </a:extLst>
          </p:cNvPr>
          <p:cNvSpPr/>
          <p:nvPr/>
        </p:nvSpPr>
        <p:spPr>
          <a:xfrm>
            <a:off x="8972470" y="2875934"/>
            <a:ext cx="334297" cy="3146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0CEAF9C3-8CA7-C31C-8E06-20DF3E88A58F}"/>
              </a:ext>
            </a:extLst>
          </p:cNvPr>
          <p:cNvSpPr txBox="1"/>
          <p:nvPr/>
        </p:nvSpPr>
        <p:spPr>
          <a:xfrm>
            <a:off x="5898453" y="5354355"/>
            <a:ext cx="4955458" cy="830997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algn="ctr"/>
            <a:r>
              <a:rPr lang="en-CA" sz="2400" i="1" dirty="0"/>
              <a:t>2. For each voxel, how many hits does a PMT see?</a:t>
            </a:r>
          </a:p>
        </p:txBody>
      </p:sp>
      <p:sp>
        <p:nvSpPr>
          <p:cNvPr id="252" name="Rectangle 251">
            <a:extLst>
              <a:ext uri="{FF2B5EF4-FFF2-40B4-BE49-F238E27FC236}">
                <a16:creationId xmlns:a16="http://schemas.microsoft.com/office/drawing/2014/main" id="{45351335-8824-20AC-EAC5-76235B7C4AAE}"/>
              </a:ext>
            </a:extLst>
          </p:cNvPr>
          <p:cNvSpPr/>
          <p:nvPr/>
        </p:nvSpPr>
        <p:spPr>
          <a:xfrm>
            <a:off x="6904504" y="1635430"/>
            <a:ext cx="690880" cy="6271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4" name="Rectangle 253">
            <a:extLst>
              <a:ext uri="{FF2B5EF4-FFF2-40B4-BE49-F238E27FC236}">
                <a16:creationId xmlns:a16="http://schemas.microsoft.com/office/drawing/2014/main" id="{96CA63EC-9E37-32D6-BB86-2C02B375C2DB}"/>
              </a:ext>
            </a:extLst>
          </p:cNvPr>
          <p:cNvSpPr/>
          <p:nvPr/>
        </p:nvSpPr>
        <p:spPr>
          <a:xfrm>
            <a:off x="7595384" y="1635430"/>
            <a:ext cx="690880" cy="6271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6" name="Rectangle 255">
            <a:extLst>
              <a:ext uri="{FF2B5EF4-FFF2-40B4-BE49-F238E27FC236}">
                <a16:creationId xmlns:a16="http://schemas.microsoft.com/office/drawing/2014/main" id="{7B1B3A49-FB1C-D08C-5D97-E39034AD4F22}"/>
              </a:ext>
            </a:extLst>
          </p:cNvPr>
          <p:cNvSpPr/>
          <p:nvPr/>
        </p:nvSpPr>
        <p:spPr>
          <a:xfrm>
            <a:off x="6904504" y="2262619"/>
            <a:ext cx="690880" cy="6271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8" name="Rectangle 257">
            <a:extLst>
              <a:ext uri="{FF2B5EF4-FFF2-40B4-BE49-F238E27FC236}">
                <a16:creationId xmlns:a16="http://schemas.microsoft.com/office/drawing/2014/main" id="{CB82F160-9321-80B9-8BA9-D769F443065C}"/>
              </a:ext>
            </a:extLst>
          </p:cNvPr>
          <p:cNvSpPr/>
          <p:nvPr/>
        </p:nvSpPr>
        <p:spPr>
          <a:xfrm>
            <a:off x="7595384" y="2262619"/>
            <a:ext cx="690880" cy="6271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60" name="Rectangle 259">
            <a:extLst>
              <a:ext uri="{FF2B5EF4-FFF2-40B4-BE49-F238E27FC236}">
                <a16:creationId xmlns:a16="http://schemas.microsoft.com/office/drawing/2014/main" id="{3B75F42E-296B-A55C-E934-2396158D3A24}"/>
              </a:ext>
            </a:extLst>
          </p:cNvPr>
          <p:cNvSpPr/>
          <p:nvPr/>
        </p:nvSpPr>
        <p:spPr>
          <a:xfrm>
            <a:off x="8286264" y="1635430"/>
            <a:ext cx="690880" cy="6271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62" name="Rectangle 261">
            <a:extLst>
              <a:ext uri="{FF2B5EF4-FFF2-40B4-BE49-F238E27FC236}">
                <a16:creationId xmlns:a16="http://schemas.microsoft.com/office/drawing/2014/main" id="{80CDA2C4-9988-032B-9030-0FCECCF4B30B}"/>
              </a:ext>
            </a:extLst>
          </p:cNvPr>
          <p:cNvSpPr/>
          <p:nvPr/>
        </p:nvSpPr>
        <p:spPr>
          <a:xfrm>
            <a:off x="8977144" y="1635430"/>
            <a:ext cx="690880" cy="6271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64" name="Rectangle 263">
            <a:extLst>
              <a:ext uri="{FF2B5EF4-FFF2-40B4-BE49-F238E27FC236}">
                <a16:creationId xmlns:a16="http://schemas.microsoft.com/office/drawing/2014/main" id="{7828EBC5-2AA6-113D-75BD-8A3BDDBB64CE}"/>
              </a:ext>
            </a:extLst>
          </p:cNvPr>
          <p:cNvSpPr/>
          <p:nvPr/>
        </p:nvSpPr>
        <p:spPr>
          <a:xfrm>
            <a:off x="8286264" y="2262619"/>
            <a:ext cx="690880" cy="6271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66" name="Rectangle 265">
            <a:extLst>
              <a:ext uri="{FF2B5EF4-FFF2-40B4-BE49-F238E27FC236}">
                <a16:creationId xmlns:a16="http://schemas.microsoft.com/office/drawing/2014/main" id="{6AB1101A-ADD9-BC66-E4AE-C0DD9FC82FE4}"/>
              </a:ext>
            </a:extLst>
          </p:cNvPr>
          <p:cNvSpPr/>
          <p:nvPr/>
        </p:nvSpPr>
        <p:spPr>
          <a:xfrm>
            <a:off x="8977144" y="2262619"/>
            <a:ext cx="690880" cy="6271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68" name="Rectangle 267">
            <a:extLst>
              <a:ext uri="{FF2B5EF4-FFF2-40B4-BE49-F238E27FC236}">
                <a16:creationId xmlns:a16="http://schemas.microsoft.com/office/drawing/2014/main" id="{2F28A5D4-3844-CF08-9770-524952727B9F}"/>
              </a:ext>
            </a:extLst>
          </p:cNvPr>
          <p:cNvSpPr/>
          <p:nvPr/>
        </p:nvSpPr>
        <p:spPr>
          <a:xfrm>
            <a:off x="6904504" y="2889808"/>
            <a:ext cx="690880" cy="6271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0" name="Rectangle 269">
            <a:extLst>
              <a:ext uri="{FF2B5EF4-FFF2-40B4-BE49-F238E27FC236}">
                <a16:creationId xmlns:a16="http://schemas.microsoft.com/office/drawing/2014/main" id="{E757B24F-B097-5DCB-2658-B284D46A8F24}"/>
              </a:ext>
            </a:extLst>
          </p:cNvPr>
          <p:cNvSpPr/>
          <p:nvPr/>
        </p:nvSpPr>
        <p:spPr>
          <a:xfrm>
            <a:off x="7595384" y="2889808"/>
            <a:ext cx="690880" cy="6271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2" name="Rectangle 271">
            <a:extLst>
              <a:ext uri="{FF2B5EF4-FFF2-40B4-BE49-F238E27FC236}">
                <a16:creationId xmlns:a16="http://schemas.microsoft.com/office/drawing/2014/main" id="{8630D5E3-5F12-6E54-E46B-7D850A062598}"/>
              </a:ext>
            </a:extLst>
          </p:cNvPr>
          <p:cNvSpPr/>
          <p:nvPr/>
        </p:nvSpPr>
        <p:spPr>
          <a:xfrm>
            <a:off x="6904504" y="3516997"/>
            <a:ext cx="690880" cy="6271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4" name="Rectangle 273">
            <a:extLst>
              <a:ext uri="{FF2B5EF4-FFF2-40B4-BE49-F238E27FC236}">
                <a16:creationId xmlns:a16="http://schemas.microsoft.com/office/drawing/2014/main" id="{2E6A0345-F871-2CEF-1E6D-019A1079AC37}"/>
              </a:ext>
            </a:extLst>
          </p:cNvPr>
          <p:cNvSpPr/>
          <p:nvPr/>
        </p:nvSpPr>
        <p:spPr>
          <a:xfrm>
            <a:off x="7595384" y="3516997"/>
            <a:ext cx="690880" cy="6271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6" name="Rectangle 275">
            <a:extLst>
              <a:ext uri="{FF2B5EF4-FFF2-40B4-BE49-F238E27FC236}">
                <a16:creationId xmlns:a16="http://schemas.microsoft.com/office/drawing/2014/main" id="{C47AD028-C9AB-7469-B12B-A7B6BD983B39}"/>
              </a:ext>
            </a:extLst>
          </p:cNvPr>
          <p:cNvSpPr/>
          <p:nvPr/>
        </p:nvSpPr>
        <p:spPr>
          <a:xfrm>
            <a:off x="8286264" y="2889808"/>
            <a:ext cx="690880" cy="6271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8" name="Rectangle 277">
            <a:extLst>
              <a:ext uri="{FF2B5EF4-FFF2-40B4-BE49-F238E27FC236}">
                <a16:creationId xmlns:a16="http://schemas.microsoft.com/office/drawing/2014/main" id="{ABEEAA16-B83E-B3A6-7532-F220803CF093}"/>
              </a:ext>
            </a:extLst>
          </p:cNvPr>
          <p:cNvSpPr/>
          <p:nvPr/>
        </p:nvSpPr>
        <p:spPr>
          <a:xfrm>
            <a:off x="8977144" y="2889808"/>
            <a:ext cx="690880" cy="6271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80" name="Rectangle 279">
            <a:extLst>
              <a:ext uri="{FF2B5EF4-FFF2-40B4-BE49-F238E27FC236}">
                <a16:creationId xmlns:a16="http://schemas.microsoft.com/office/drawing/2014/main" id="{28BB7196-3A26-B137-9FCB-102FA70A554E}"/>
              </a:ext>
            </a:extLst>
          </p:cNvPr>
          <p:cNvSpPr/>
          <p:nvPr/>
        </p:nvSpPr>
        <p:spPr>
          <a:xfrm>
            <a:off x="8286264" y="3516997"/>
            <a:ext cx="690880" cy="6271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82" name="Rectangle 281">
            <a:extLst>
              <a:ext uri="{FF2B5EF4-FFF2-40B4-BE49-F238E27FC236}">
                <a16:creationId xmlns:a16="http://schemas.microsoft.com/office/drawing/2014/main" id="{450E2217-BC17-6147-6117-8039B84B3866}"/>
              </a:ext>
            </a:extLst>
          </p:cNvPr>
          <p:cNvSpPr/>
          <p:nvPr/>
        </p:nvSpPr>
        <p:spPr>
          <a:xfrm>
            <a:off x="8977144" y="3516997"/>
            <a:ext cx="690880" cy="6271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84" name="Rectangle 283">
            <a:extLst>
              <a:ext uri="{FF2B5EF4-FFF2-40B4-BE49-F238E27FC236}">
                <a16:creationId xmlns:a16="http://schemas.microsoft.com/office/drawing/2014/main" id="{DC3D8C30-EBFF-9030-8F62-5C554477AFB2}"/>
              </a:ext>
            </a:extLst>
          </p:cNvPr>
          <p:cNvSpPr/>
          <p:nvPr/>
        </p:nvSpPr>
        <p:spPr>
          <a:xfrm>
            <a:off x="7595384" y="4144186"/>
            <a:ext cx="690880" cy="6271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86" name="Rectangle 285">
            <a:extLst>
              <a:ext uri="{FF2B5EF4-FFF2-40B4-BE49-F238E27FC236}">
                <a16:creationId xmlns:a16="http://schemas.microsoft.com/office/drawing/2014/main" id="{4248FEC3-96EC-B38F-2964-EBF833DAB844}"/>
              </a:ext>
            </a:extLst>
          </p:cNvPr>
          <p:cNvSpPr/>
          <p:nvPr/>
        </p:nvSpPr>
        <p:spPr>
          <a:xfrm>
            <a:off x="8286264" y="4144186"/>
            <a:ext cx="690880" cy="6271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88" name="Rectangle 287">
            <a:extLst>
              <a:ext uri="{FF2B5EF4-FFF2-40B4-BE49-F238E27FC236}">
                <a16:creationId xmlns:a16="http://schemas.microsoft.com/office/drawing/2014/main" id="{0FCF1D2D-9427-4B68-2049-982D7E7135C9}"/>
              </a:ext>
            </a:extLst>
          </p:cNvPr>
          <p:cNvSpPr/>
          <p:nvPr/>
        </p:nvSpPr>
        <p:spPr>
          <a:xfrm>
            <a:off x="7595384" y="1008241"/>
            <a:ext cx="690880" cy="6271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90" name="Rectangle 289">
            <a:extLst>
              <a:ext uri="{FF2B5EF4-FFF2-40B4-BE49-F238E27FC236}">
                <a16:creationId xmlns:a16="http://schemas.microsoft.com/office/drawing/2014/main" id="{300380A6-B083-A0BA-5A0C-7F163FCA0ADE}"/>
              </a:ext>
            </a:extLst>
          </p:cNvPr>
          <p:cNvSpPr/>
          <p:nvPr/>
        </p:nvSpPr>
        <p:spPr>
          <a:xfrm>
            <a:off x="8286264" y="1008241"/>
            <a:ext cx="690880" cy="6271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92" name="Rectangle 291">
            <a:extLst>
              <a:ext uri="{FF2B5EF4-FFF2-40B4-BE49-F238E27FC236}">
                <a16:creationId xmlns:a16="http://schemas.microsoft.com/office/drawing/2014/main" id="{C9F5EE61-627C-D688-B6E2-21B1410AA806}"/>
              </a:ext>
            </a:extLst>
          </p:cNvPr>
          <p:cNvSpPr/>
          <p:nvPr/>
        </p:nvSpPr>
        <p:spPr>
          <a:xfrm>
            <a:off x="9668024" y="2272178"/>
            <a:ext cx="690880" cy="6271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94" name="Rectangle 293">
            <a:extLst>
              <a:ext uri="{FF2B5EF4-FFF2-40B4-BE49-F238E27FC236}">
                <a16:creationId xmlns:a16="http://schemas.microsoft.com/office/drawing/2014/main" id="{84262004-6755-280B-5834-1B1726504AD8}"/>
              </a:ext>
            </a:extLst>
          </p:cNvPr>
          <p:cNvSpPr/>
          <p:nvPr/>
        </p:nvSpPr>
        <p:spPr>
          <a:xfrm>
            <a:off x="9668024" y="2899367"/>
            <a:ext cx="690880" cy="6271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96" name="Rectangle 295">
            <a:extLst>
              <a:ext uri="{FF2B5EF4-FFF2-40B4-BE49-F238E27FC236}">
                <a16:creationId xmlns:a16="http://schemas.microsoft.com/office/drawing/2014/main" id="{CC62167B-EA7B-DF7F-77B5-4D9C342D68FA}"/>
              </a:ext>
            </a:extLst>
          </p:cNvPr>
          <p:cNvSpPr/>
          <p:nvPr/>
        </p:nvSpPr>
        <p:spPr>
          <a:xfrm>
            <a:off x="6213624" y="2272178"/>
            <a:ext cx="690880" cy="6271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98" name="Rectangle 297">
            <a:extLst>
              <a:ext uri="{FF2B5EF4-FFF2-40B4-BE49-F238E27FC236}">
                <a16:creationId xmlns:a16="http://schemas.microsoft.com/office/drawing/2014/main" id="{A112B984-D562-10E6-6DA5-AD09BDF9994A}"/>
              </a:ext>
            </a:extLst>
          </p:cNvPr>
          <p:cNvSpPr/>
          <p:nvPr/>
        </p:nvSpPr>
        <p:spPr>
          <a:xfrm>
            <a:off x="6213624" y="2899367"/>
            <a:ext cx="690880" cy="6271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00" name="Oval 299">
            <a:extLst>
              <a:ext uri="{FF2B5EF4-FFF2-40B4-BE49-F238E27FC236}">
                <a16:creationId xmlns:a16="http://schemas.microsoft.com/office/drawing/2014/main" id="{DFCFA1E0-3434-87B8-0647-BFB7BC5E758B}"/>
              </a:ext>
            </a:extLst>
          </p:cNvPr>
          <p:cNvSpPr/>
          <p:nvPr/>
        </p:nvSpPr>
        <p:spPr>
          <a:xfrm rot="775934">
            <a:off x="6004267" y="1955128"/>
            <a:ext cx="121920" cy="59436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02" name="Oval 301">
            <a:extLst>
              <a:ext uri="{FF2B5EF4-FFF2-40B4-BE49-F238E27FC236}">
                <a16:creationId xmlns:a16="http://schemas.microsoft.com/office/drawing/2014/main" id="{6FD402DF-A755-5043-8772-6F841A720EAD}"/>
              </a:ext>
            </a:extLst>
          </p:cNvPr>
          <p:cNvSpPr/>
          <p:nvPr/>
        </p:nvSpPr>
        <p:spPr>
          <a:xfrm rot="775934">
            <a:off x="10572264" y="3340494"/>
            <a:ext cx="121920" cy="59436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04" name="Oval 303">
            <a:extLst>
              <a:ext uri="{FF2B5EF4-FFF2-40B4-BE49-F238E27FC236}">
                <a16:creationId xmlns:a16="http://schemas.microsoft.com/office/drawing/2014/main" id="{3DDBB98F-B7E1-86BF-244F-7CDE7FBD7B21}"/>
              </a:ext>
            </a:extLst>
          </p:cNvPr>
          <p:cNvSpPr/>
          <p:nvPr/>
        </p:nvSpPr>
        <p:spPr>
          <a:xfrm>
            <a:off x="10633224" y="2622808"/>
            <a:ext cx="121920" cy="59436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06" name="Oval 305">
            <a:extLst>
              <a:ext uri="{FF2B5EF4-FFF2-40B4-BE49-F238E27FC236}">
                <a16:creationId xmlns:a16="http://schemas.microsoft.com/office/drawing/2014/main" id="{D65F343D-AD37-F811-28BD-E5A61F3087A8}"/>
              </a:ext>
            </a:extLst>
          </p:cNvPr>
          <p:cNvSpPr/>
          <p:nvPr/>
        </p:nvSpPr>
        <p:spPr>
          <a:xfrm>
            <a:off x="5930216" y="2622808"/>
            <a:ext cx="121920" cy="59436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08" name="Oval 307">
            <a:extLst>
              <a:ext uri="{FF2B5EF4-FFF2-40B4-BE49-F238E27FC236}">
                <a16:creationId xmlns:a16="http://schemas.microsoft.com/office/drawing/2014/main" id="{93D55F7F-C193-CB54-071E-9A0A368F6D81}"/>
              </a:ext>
            </a:extLst>
          </p:cNvPr>
          <p:cNvSpPr/>
          <p:nvPr/>
        </p:nvSpPr>
        <p:spPr>
          <a:xfrm rot="20740293">
            <a:off x="6010955" y="3337751"/>
            <a:ext cx="121920" cy="59436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10" name="Oval 309">
            <a:extLst>
              <a:ext uri="{FF2B5EF4-FFF2-40B4-BE49-F238E27FC236}">
                <a16:creationId xmlns:a16="http://schemas.microsoft.com/office/drawing/2014/main" id="{B593CF07-0733-012A-C7EF-EB71C7A01235}"/>
              </a:ext>
            </a:extLst>
          </p:cNvPr>
          <p:cNvSpPr/>
          <p:nvPr/>
        </p:nvSpPr>
        <p:spPr>
          <a:xfrm rot="20740293">
            <a:off x="10561574" y="1924721"/>
            <a:ext cx="121920" cy="59436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312" name="Picture 311">
            <a:extLst>
              <a:ext uri="{FF2B5EF4-FFF2-40B4-BE49-F238E27FC236}">
                <a16:creationId xmlns:a16="http://schemas.microsoft.com/office/drawing/2014/main" id="{57C2F9C4-DBD8-1F3E-EA36-B0CFDC5900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8077687" y="-129860"/>
            <a:ext cx="417150" cy="1835460"/>
          </a:xfrm>
          <a:prstGeom prst="rect">
            <a:avLst/>
          </a:prstGeom>
        </p:spPr>
      </p:pic>
      <p:pic>
        <p:nvPicPr>
          <p:cNvPr id="314" name="Picture 313">
            <a:extLst>
              <a:ext uri="{FF2B5EF4-FFF2-40B4-BE49-F238E27FC236}">
                <a16:creationId xmlns:a16="http://schemas.microsoft.com/office/drawing/2014/main" id="{F4A5F201-54FC-3969-FBC3-41758530ED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8071155" y="4126971"/>
            <a:ext cx="430215" cy="1892946"/>
          </a:xfrm>
          <a:prstGeom prst="rect">
            <a:avLst/>
          </a:prstGeom>
        </p:spPr>
      </p:pic>
      <p:pic>
        <p:nvPicPr>
          <p:cNvPr id="316" name="Picture 315">
            <a:extLst>
              <a:ext uri="{FF2B5EF4-FFF2-40B4-BE49-F238E27FC236}">
                <a16:creationId xmlns:a16="http://schemas.microsoft.com/office/drawing/2014/main" id="{8F97A788-FC3F-188A-5366-25B757A09F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636875">
            <a:off x="6534834" y="3664333"/>
            <a:ext cx="383387" cy="1686901"/>
          </a:xfrm>
          <a:prstGeom prst="rect">
            <a:avLst/>
          </a:prstGeom>
        </p:spPr>
      </p:pic>
      <p:pic>
        <p:nvPicPr>
          <p:cNvPr id="318" name="Picture 317">
            <a:extLst>
              <a:ext uri="{FF2B5EF4-FFF2-40B4-BE49-F238E27FC236}">
                <a16:creationId xmlns:a16="http://schemas.microsoft.com/office/drawing/2014/main" id="{D9FCE3B0-E974-E720-682F-23303EC117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768546">
            <a:off x="9705579" y="545554"/>
            <a:ext cx="383387" cy="1686901"/>
          </a:xfrm>
          <a:prstGeom prst="rect">
            <a:avLst/>
          </a:prstGeom>
        </p:spPr>
      </p:pic>
      <p:pic>
        <p:nvPicPr>
          <p:cNvPr id="320" name="Picture 319">
            <a:extLst>
              <a:ext uri="{FF2B5EF4-FFF2-40B4-BE49-F238E27FC236}">
                <a16:creationId xmlns:a16="http://schemas.microsoft.com/office/drawing/2014/main" id="{A5548BDE-295D-A44D-3A60-17123DDA25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218456">
            <a:off x="9797019" y="3717478"/>
            <a:ext cx="383387" cy="1686901"/>
          </a:xfrm>
          <a:prstGeom prst="rect">
            <a:avLst/>
          </a:prstGeom>
        </p:spPr>
      </p:pic>
      <p:pic>
        <p:nvPicPr>
          <p:cNvPr id="322" name="Picture 321">
            <a:extLst>
              <a:ext uri="{FF2B5EF4-FFF2-40B4-BE49-F238E27FC236}">
                <a16:creationId xmlns:a16="http://schemas.microsoft.com/office/drawing/2014/main" id="{A66516BE-31B0-320E-3521-9CC8024B51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3610501">
            <a:off x="6526280" y="539722"/>
            <a:ext cx="383387" cy="1686901"/>
          </a:xfrm>
          <a:prstGeom prst="rect">
            <a:avLst/>
          </a:prstGeom>
        </p:spPr>
      </p:pic>
      <p:sp>
        <p:nvSpPr>
          <p:cNvPr id="323" name="Star: 10 Points 322">
            <a:extLst>
              <a:ext uri="{FF2B5EF4-FFF2-40B4-BE49-F238E27FC236}">
                <a16:creationId xmlns:a16="http://schemas.microsoft.com/office/drawing/2014/main" id="{6E04EA29-A116-A53C-C307-306F1992D098}"/>
              </a:ext>
            </a:extLst>
          </p:cNvPr>
          <p:cNvSpPr/>
          <p:nvPr/>
        </p:nvSpPr>
        <p:spPr>
          <a:xfrm>
            <a:off x="6944400" y="2272179"/>
            <a:ext cx="587228" cy="558964"/>
          </a:xfrm>
          <a:prstGeom prst="star10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800" b="1" u="sng" dirty="0"/>
              <a:t>Event</a:t>
            </a:r>
            <a:endParaRPr lang="en-CA" sz="400" b="1" u="sng" dirty="0"/>
          </a:p>
        </p:txBody>
      </p:sp>
      <p:cxnSp>
        <p:nvCxnSpPr>
          <p:cNvPr id="325" name="Straight Arrow Connector 324">
            <a:extLst>
              <a:ext uri="{FF2B5EF4-FFF2-40B4-BE49-F238E27FC236}">
                <a16:creationId xmlns:a16="http://schemas.microsoft.com/office/drawing/2014/main" id="{2D5818B3-9F40-0048-5D89-00C1A5677A22}"/>
              </a:ext>
            </a:extLst>
          </p:cNvPr>
          <p:cNvCxnSpPr>
            <a:cxnSpLocks/>
            <a:stCxn id="323" idx="2"/>
          </p:cNvCxnSpPr>
          <p:nvPr/>
        </p:nvCxnSpPr>
        <p:spPr>
          <a:xfrm>
            <a:off x="7419479" y="2777768"/>
            <a:ext cx="2130921" cy="2080568"/>
          </a:xfrm>
          <a:prstGeom prst="straightConnector1">
            <a:avLst/>
          </a:prstGeom>
          <a:ln w="190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6" name="Straight Arrow Connector 325">
            <a:extLst>
              <a:ext uri="{FF2B5EF4-FFF2-40B4-BE49-F238E27FC236}">
                <a16:creationId xmlns:a16="http://schemas.microsoft.com/office/drawing/2014/main" id="{03075AFC-76E5-C7E5-B932-7435B74D7598}"/>
              </a:ext>
            </a:extLst>
          </p:cNvPr>
          <p:cNvCxnSpPr>
            <a:cxnSpLocks/>
          </p:cNvCxnSpPr>
          <p:nvPr/>
        </p:nvCxnSpPr>
        <p:spPr>
          <a:xfrm flipV="1">
            <a:off x="7479852" y="2279825"/>
            <a:ext cx="3004993" cy="370569"/>
          </a:xfrm>
          <a:prstGeom prst="straightConnector1">
            <a:avLst/>
          </a:prstGeom>
          <a:ln w="190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8" name="Straight Arrow Connector 327">
            <a:extLst>
              <a:ext uri="{FF2B5EF4-FFF2-40B4-BE49-F238E27FC236}">
                <a16:creationId xmlns:a16="http://schemas.microsoft.com/office/drawing/2014/main" id="{2B45597C-51F9-238F-C725-25790C356FE7}"/>
              </a:ext>
            </a:extLst>
          </p:cNvPr>
          <p:cNvCxnSpPr>
            <a:cxnSpLocks/>
          </p:cNvCxnSpPr>
          <p:nvPr/>
        </p:nvCxnSpPr>
        <p:spPr>
          <a:xfrm>
            <a:off x="7238435" y="2853321"/>
            <a:ext cx="1577660" cy="2125532"/>
          </a:xfrm>
          <a:prstGeom prst="straightConnector1">
            <a:avLst/>
          </a:prstGeom>
          <a:ln w="190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Straight Arrow Connector 329">
            <a:extLst>
              <a:ext uri="{FF2B5EF4-FFF2-40B4-BE49-F238E27FC236}">
                <a16:creationId xmlns:a16="http://schemas.microsoft.com/office/drawing/2014/main" id="{F5BFBD98-8F62-F3C1-15C8-8BAEC631BA6B}"/>
              </a:ext>
            </a:extLst>
          </p:cNvPr>
          <p:cNvCxnSpPr>
            <a:cxnSpLocks/>
          </p:cNvCxnSpPr>
          <p:nvPr/>
        </p:nvCxnSpPr>
        <p:spPr>
          <a:xfrm>
            <a:off x="7097765" y="2771880"/>
            <a:ext cx="570948" cy="2206973"/>
          </a:xfrm>
          <a:prstGeom prst="straightConnector1">
            <a:avLst/>
          </a:prstGeom>
          <a:ln w="190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2" name="Straight Arrow Connector 331">
            <a:extLst>
              <a:ext uri="{FF2B5EF4-FFF2-40B4-BE49-F238E27FC236}">
                <a16:creationId xmlns:a16="http://schemas.microsoft.com/office/drawing/2014/main" id="{7754DBF5-7438-2D07-65C9-D4F72A358508}"/>
              </a:ext>
            </a:extLst>
          </p:cNvPr>
          <p:cNvCxnSpPr>
            <a:cxnSpLocks/>
          </p:cNvCxnSpPr>
          <p:nvPr/>
        </p:nvCxnSpPr>
        <p:spPr>
          <a:xfrm flipH="1">
            <a:off x="6154327" y="2669778"/>
            <a:ext cx="790455" cy="196816"/>
          </a:xfrm>
          <a:prstGeom prst="straightConnector1">
            <a:avLst/>
          </a:prstGeom>
          <a:ln w="190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4" name="Straight Arrow Connector 333">
            <a:extLst>
              <a:ext uri="{FF2B5EF4-FFF2-40B4-BE49-F238E27FC236}">
                <a16:creationId xmlns:a16="http://schemas.microsoft.com/office/drawing/2014/main" id="{E2A944FB-AE6E-662F-08F0-03449B9DF231}"/>
              </a:ext>
            </a:extLst>
          </p:cNvPr>
          <p:cNvCxnSpPr>
            <a:cxnSpLocks/>
          </p:cNvCxnSpPr>
          <p:nvPr/>
        </p:nvCxnSpPr>
        <p:spPr>
          <a:xfrm flipH="1" flipV="1">
            <a:off x="6177509" y="2377776"/>
            <a:ext cx="766891" cy="48952"/>
          </a:xfrm>
          <a:prstGeom prst="straightConnector1">
            <a:avLst/>
          </a:prstGeom>
          <a:ln w="190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7" name="Straight Arrow Connector 336">
            <a:extLst>
              <a:ext uri="{FF2B5EF4-FFF2-40B4-BE49-F238E27FC236}">
                <a16:creationId xmlns:a16="http://schemas.microsoft.com/office/drawing/2014/main" id="{1A20B5AF-8878-A8B9-8CF2-1B9C5EB54792}"/>
              </a:ext>
            </a:extLst>
          </p:cNvPr>
          <p:cNvCxnSpPr>
            <a:cxnSpLocks/>
            <a:endCxn id="308" idx="6"/>
          </p:cNvCxnSpPr>
          <p:nvPr/>
        </p:nvCxnSpPr>
        <p:spPr>
          <a:xfrm flipH="1">
            <a:off x="6130979" y="2753159"/>
            <a:ext cx="848931" cy="866686"/>
          </a:xfrm>
          <a:prstGeom prst="straightConnector1">
            <a:avLst/>
          </a:prstGeom>
          <a:ln w="190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0" name="Straight Arrow Connector 339">
            <a:extLst>
              <a:ext uri="{FF2B5EF4-FFF2-40B4-BE49-F238E27FC236}">
                <a16:creationId xmlns:a16="http://schemas.microsoft.com/office/drawing/2014/main" id="{B4A7F7BC-3D53-CC62-0657-FD14C8E2239D}"/>
              </a:ext>
            </a:extLst>
          </p:cNvPr>
          <p:cNvCxnSpPr>
            <a:cxnSpLocks/>
          </p:cNvCxnSpPr>
          <p:nvPr/>
        </p:nvCxnSpPr>
        <p:spPr>
          <a:xfrm flipH="1">
            <a:off x="6352786" y="2802847"/>
            <a:ext cx="748370" cy="1407142"/>
          </a:xfrm>
          <a:prstGeom prst="straightConnector1">
            <a:avLst/>
          </a:prstGeom>
          <a:ln w="190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2" name="Straight Arrow Connector 341">
            <a:extLst>
              <a:ext uri="{FF2B5EF4-FFF2-40B4-BE49-F238E27FC236}">
                <a16:creationId xmlns:a16="http://schemas.microsoft.com/office/drawing/2014/main" id="{5E29BD25-B31D-7DB2-BFBF-90E5C14DA2B1}"/>
              </a:ext>
            </a:extLst>
          </p:cNvPr>
          <p:cNvCxnSpPr>
            <a:cxnSpLocks/>
          </p:cNvCxnSpPr>
          <p:nvPr/>
        </p:nvCxnSpPr>
        <p:spPr>
          <a:xfrm flipH="1">
            <a:off x="6949166" y="2866594"/>
            <a:ext cx="143924" cy="1797442"/>
          </a:xfrm>
          <a:prstGeom prst="straightConnector1">
            <a:avLst/>
          </a:prstGeom>
          <a:ln w="190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6" name="TextBox 345">
            <a:extLst>
              <a:ext uri="{FF2B5EF4-FFF2-40B4-BE49-F238E27FC236}">
                <a16:creationId xmlns:a16="http://schemas.microsoft.com/office/drawing/2014/main" id="{7F3B1FB9-71CC-3898-ABFF-F8E1EF899BD8}"/>
              </a:ext>
            </a:extLst>
          </p:cNvPr>
          <p:cNvSpPr txBox="1"/>
          <p:nvPr/>
        </p:nvSpPr>
        <p:spPr>
          <a:xfrm>
            <a:off x="5526756" y="2077953"/>
            <a:ext cx="462061" cy="369332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algn="l"/>
            <a:r>
              <a:rPr lang="en-CA" dirty="0"/>
              <a:t>51</a:t>
            </a:r>
          </a:p>
        </p:txBody>
      </p:sp>
      <p:sp>
        <p:nvSpPr>
          <p:cNvPr id="348" name="TextBox 347">
            <a:extLst>
              <a:ext uri="{FF2B5EF4-FFF2-40B4-BE49-F238E27FC236}">
                <a16:creationId xmlns:a16="http://schemas.microsoft.com/office/drawing/2014/main" id="{A709F23C-1A36-3F65-1187-F4CD5CCFDF0C}"/>
              </a:ext>
            </a:extLst>
          </p:cNvPr>
          <p:cNvSpPr txBox="1"/>
          <p:nvPr/>
        </p:nvSpPr>
        <p:spPr>
          <a:xfrm>
            <a:off x="5561276" y="2761917"/>
            <a:ext cx="462061" cy="369332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algn="l"/>
            <a:r>
              <a:rPr lang="en-CA" dirty="0"/>
              <a:t>49</a:t>
            </a:r>
          </a:p>
        </p:txBody>
      </p:sp>
      <p:sp>
        <p:nvSpPr>
          <p:cNvPr id="350" name="TextBox 349">
            <a:extLst>
              <a:ext uri="{FF2B5EF4-FFF2-40B4-BE49-F238E27FC236}">
                <a16:creationId xmlns:a16="http://schemas.microsoft.com/office/drawing/2014/main" id="{CFFCC7E9-0CDA-A09A-A178-9D94A4C48AA0}"/>
              </a:ext>
            </a:extLst>
          </p:cNvPr>
          <p:cNvSpPr txBox="1"/>
          <p:nvPr/>
        </p:nvSpPr>
        <p:spPr>
          <a:xfrm>
            <a:off x="5624090" y="3571806"/>
            <a:ext cx="462061" cy="369332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algn="l"/>
            <a:r>
              <a:rPr lang="en-CA" dirty="0"/>
              <a:t>37</a:t>
            </a:r>
          </a:p>
        </p:txBody>
      </p:sp>
      <p:sp>
        <p:nvSpPr>
          <p:cNvPr id="352" name="TextBox 351">
            <a:extLst>
              <a:ext uri="{FF2B5EF4-FFF2-40B4-BE49-F238E27FC236}">
                <a16:creationId xmlns:a16="http://schemas.microsoft.com/office/drawing/2014/main" id="{415C3DE3-FCE3-773F-EA74-A55E97D26693}"/>
              </a:ext>
            </a:extLst>
          </p:cNvPr>
          <p:cNvSpPr txBox="1"/>
          <p:nvPr/>
        </p:nvSpPr>
        <p:spPr>
          <a:xfrm>
            <a:off x="5973494" y="4238773"/>
            <a:ext cx="462061" cy="369332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algn="l"/>
            <a:r>
              <a:rPr lang="en-CA" dirty="0"/>
              <a:t>20</a:t>
            </a:r>
          </a:p>
        </p:txBody>
      </p:sp>
      <p:sp>
        <p:nvSpPr>
          <p:cNvPr id="354" name="TextBox 353">
            <a:extLst>
              <a:ext uri="{FF2B5EF4-FFF2-40B4-BE49-F238E27FC236}">
                <a16:creationId xmlns:a16="http://schemas.microsoft.com/office/drawing/2014/main" id="{A78B0181-BE3D-DFB4-81C2-8A6D5222B372}"/>
              </a:ext>
            </a:extLst>
          </p:cNvPr>
          <p:cNvSpPr txBox="1"/>
          <p:nvPr/>
        </p:nvSpPr>
        <p:spPr>
          <a:xfrm>
            <a:off x="6706039" y="4872358"/>
            <a:ext cx="462061" cy="369332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algn="l"/>
            <a:r>
              <a:rPr lang="en-CA" dirty="0"/>
              <a:t>5</a:t>
            </a:r>
          </a:p>
        </p:txBody>
      </p:sp>
      <p:sp>
        <p:nvSpPr>
          <p:cNvPr id="356" name="TextBox 355">
            <a:extLst>
              <a:ext uri="{FF2B5EF4-FFF2-40B4-BE49-F238E27FC236}">
                <a16:creationId xmlns:a16="http://schemas.microsoft.com/office/drawing/2014/main" id="{596E3686-5606-56DE-147B-620AA65EB266}"/>
              </a:ext>
            </a:extLst>
          </p:cNvPr>
          <p:cNvSpPr txBox="1"/>
          <p:nvPr/>
        </p:nvSpPr>
        <p:spPr>
          <a:xfrm>
            <a:off x="7595384" y="5065635"/>
            <a:ext cx="462061" cy="369332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algn="l"/>
            <a:r>
              <a:rPr lang="en-CA" dirty="0"/>
              <a:t>5</a:t>
            </a:r>
          </a:p>
        </p:txBody>
      </p:sp>
      <p:sp>
        <p:nvSpPr>
          <p:cNvPr id="358" name="TextBox 357">
            <a:extLst>
              <a:ext uri="{FF2B5EF4-FFF2-40B4-BE49-F238E27FC236}">
                <a16:creationId xmlns:a16="http://schemas.microsoft.com/office/drawing/2014/main" id="{7A39CA8C-4126-3458-826C-0116323E38AE}"/>
              </a:ext>
            </a:extLst>
          </p:cNvPr>
          <p:cNvSpPr txBox="1"/>
          <p:nvPr/>
        </p:nvSpPr>
        <p:spPr>
          <a:xfrm>
            <a:off x="8860523" y="5050355"/>
            <a:ext cx="462061" cy="369332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algn="l"/>
            <a:r>
              <a:rPr lang="en-CA" dirty="0"/>
              <a:t>2</a:t>
            </a:r>
          </a:p>
        </p:txBody>
      </p:sp>
      <p:sp>
        <p:nvSpPr>
          <p:cNvPr id="360" name="TextBox 359">
            <a:extLst>
              <a:ext uri="{FF2B5EF4-FFF2-40B4-BE49-F238E27FC236}">
                <a16:creationId xmlns:a16="http://schemas.microsoft.com/office/drawing/2014/main" id="{9261DB4B-9D13-BD89-9701-27E33AE231CE}"/>
              </a:ext>
            </a:extLst>
          </p:cNvPr>
          <p:cNvSpPr txBox="1"/>
          <p:nvPr/>
        </p:nvSpPr>
        <p:spPr>
          <a:xfrm>
            <a:off x="9551403" y="4830201"/>
            <a:ext cx="462061" cy="369332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algn="l"/>
            <a:r>
              <a:rPr lang="en-CA" dirty="0"/>
              <a:t>2</a:t>
            </a:r>
          </a:p>
        </p:txBody>
      </p:sp>
      <p:sp>
        <p:nvSpPr>
          <p:cNvPr id="362" name="TextBox 361">
            <a:extLst>
              <a:ext uri="{FF2B5EF4-FFF2-40B4-BE49-F238E27FC236}">
                <a16:creationId xmlns:a16="http://schemas.microsoft.com/office/drawing/2014/main" id="{E3C205E1-A03D-316B-34BB-29E3E27CF794}"/>
              </a:ext>
            </a:extLst>
          </p:cNvPr>
          <p:cNvSpPr txBox="1"/>
          <p:nvPr/>
        </p:nvSpPr>
        <p:spPr>
          <a:xfrm>
            <a:off x="10646323" y="2033410"/>
            <a:ext cx="462061" cy="369332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algn="l"/>
            <a:r>
              <a:rPr lang="en-CA" dirty="0"/>
              <a:t>1</a:t>
            </a:r>
          </a:p>
        </p:txBody>
      </p:sp>
      <p:sp>
        <p:nvSpPr>
          <p:cNvPr id="363" name="TextBox 362">
            <a:extLst>
              <a:ext uri="{FF2B5EF4-FFF2-40B4-BE49-F238E27FC236}">
                <a16:creationId xmlns:a16="http://schemas.microsoft.com/office/drawing/2014/main" id="{3D1387F3-7173-8E31-B9AF-06E55E54E829}"/>
              </a:ext>
            </a:extLst>
          </p:cNvPr>
          <p:cNvSpPr txBox="1"/>
          <p:nvPr/>
        </p:nvSpPr>
        <p:spPr>
          <a:xfrm>
            <a:off x="5826144" y="5360599"/>
            <a:ext cx="4955458" cy="830997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algn="ctr"/>
            <a:r>
              <a:rPr lang="en-CA" sz="2400" i="1" dirty="0"/>
              <a:t>3. Reconstruct event using LUT-sampled hit counts</a:t>
            </a:r>
          </a:p>
        </p:txBody>
      </p:sp>
    </p:spTree>
    <p:extLst>
      <p:ext uri="{BB962C8B-B14F-4D97-AF65-F5344CB8AC3E}">
        <p14:creationId xmlns:p14="http://schemas.microsoft.com/office/powerpoint/2010/main" val="1614844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0"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8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1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4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7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0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3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6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9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2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5"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8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1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4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7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0"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3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6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9"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2"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5"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8"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1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6"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9"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2" dur="5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5" dur="5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8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1" dur="5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4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7" dur="5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0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3" dur="5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" fill="hold">
                      <p:stCondLst>
                        <p:cond delay="indefinite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8" dur="5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1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4" dur="5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7" dur="5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0" dur="5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3"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6"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9" dur="5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2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3" fill="hold">
                      <p:stCondLst>
                        <p:cond delay="indefinite"/>
                      </p:stCondLst>
                      <p:childTnLst>
                        <p:par>
                          <p:cTn id="384" fill="hold">
                            <p:stCondLst>
                              <p:cond delay="0"/>
                            </p:stCondLst>
                            <p:childTnLst>
                              <p:par>
                                <p:cTn id="38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8" fill="hold">
                      <p:stCondLst>
                        <p:cond delay="indefinite"/>
                      </p:stCondLst>
                      <p:childTnLst>
                        <p:par>
                          <p:cTn id="389" fill="hold">
                            <p:stCondLst>
                              <p:cond delay="0"/>
                            </p:stCondLst>
                            <p:childTnLst>
                              <p:par>
                                <p:cTn id="3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2" dur="10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3" dur="10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4" dur="10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 animBg="1"/>
      <p:bldP spid="11" grpId="1" animBg="1"/>
      <p:bldP spid="13" grpId="0" animBg="1"/>
      <p:bldP spid="13" grpId="1" animBg="1"/>
      <p:bldP spid="15" grpId="0" animBg="1"/>
      <p:bldP spid="15" grpId="1" animBg="1"/>
      <p:bldP spid="17" grpId="0" animBg="1"/>
      <p:bldP spid="17" grpId="1" animBg="1"/>
      <p:bldP spid="29" grpId="0" animBg="1"/>
      <p:bldP spid="29" grpId="1" animBg="1"/>
      <p:bldP spid="31" grpId="0" animBg="1"/>
      <p:bldP spid="31" grpId="1" animBg="1"/>
      <p:bldP spid="33" grpId="0" animBg="1"/>
      <p:bldP spid="33" grpId="1" animBg="1"/>
      <p:bldP spid="35" grpId="0" animBg="1"/>
      <p:bldP spid="35" grpId="1" animBg="1"/>
      <p:bldP spid="37" grpId="0" animBg="1"/>
      <p:bldP spid="37" grpId="1" animBg="1"/>
      <p:bldP spid="39" grpId="0" animBg="1"/>
      <p:bldP spid="39" grpId="1" animBg="1"/>
      <p:bldP spid="41" grpId="0" animBg="1"/>
      <p:bldP spid="41" grpId="1" animBg="1"/>
      <p:bldP spid="43" grpId="0" animBg="1"/>
      <p:bldP spid="43" grpId="1" animBg="1"/>
      <p:bldP spid="53" grpId="0" animBg="1"/>
      <p:bldP spid="53" grpId="1" animBg="1"/>
      <p:bldP spid="55" grpId="0" animBg="1"/>
      <p:bldP spid="55" grpId="1" animBg="1"/>
      <p:bldP spid="57" grpId="0" animBg="1"/>
      <p:bldP spid="57" grpId="1" animBg="1"/>
      <p:bldP spid="59" grpId="0" animBg="1"/>
      <p:bldP spid="59" grpId="1" animBg="1"/>
      <p:bldP spid="67" grpId="0" animBg="1"/>
      <p:bldP spid="67" grpId="1" animBg="1"/>
      <p:bldP spid="69" grpId="0" animBg="1"/>
      <p:bldP spid="69" grpId="1" animBg="1"/>
      <p:bldP spid="71" grpId="0" animBg="1"/>
      <p:bldP spid="71" grpId="1" animBg="1"/>
      <p:bldP spid="73" grpId="0" animBg="1"/>
      <p:bldP spid="73" grpId="1" animBg="1"/>
      <p:bldP spid="75" grpId="0" animBg="1"/>
      <p:bldP spid="75" grpId="1" animBg="1"/>
      <p:bldP spid="77" grpId="0" animBg="1"/>
      <p:bldP spid="77" grpId="1" animBg="1"/>
      <p:bldP spid="79" grpId="0" animBg="1"/>
      <p:bldP spid="79" grpId="1" animBg="1"/>
      <p:bldP spid="81" grpId="0" animBg="1"/>
      <p:bldP spid="81" grpId="1" animBg="1"/>
      <p:bldP spid="106" grpId="0"/>
      <p:bldP spid="106" grpId="1"/>
      <p:bldP spid="252" grpId="0" animBg="1"/>
      <p:bldP spid="254" grpId="0" animBg="1"/>
      <p:bldP spid="256" grpId="0" animBg="1"/>
      <p:bldP spid="258" grpId="0" animBg="1"/>
      <p:bldP spid="260" grpId="0" animBg="1"/>
      <p:bldP spid="262" grpId="0" animBg="1"/>
      <p:bldP spid="264" grpId="0" animBg="1"/>
      <p:bldP spid="266" grpId="0" animBg="1"/>
      <p:bldP spid="268" grpId="0" animBg="1"/>
      <p:bldP spid="270" grpId="0" animBg="1"/>
      <p:bldP spid="272" grpId="0" animBg="1"/>
      <p:bldP spid="274" grpId="0" animBg="1"/>
      <p:bldP spid="276" grpId="0" animBg="1"/>
      <p:bldP spid="278" grpId="0" animBg="1"/>
      <p:bldP spid="280" grpId="0" animBg="1"/>
      <p:bldP spid="282" grpId="0" animBg="1"/>
      <p:bldP spid="284" grpId="0" animBg="1"/>
      <p:bldP spid="286" grpId="0" animBg="1"/>
      <p:bldP spid="288" grpId="0" animBg="1"/>
      <p:bldP spid="290" grpId="0" animBg="1"/>
      <p:bldP spid="292" grpId="0" animBg="1"/>
      <p:bldP spid="294" grpId="0" animBg="1"/>
      <p:bldP spid="296" grpId="0" animBg="1"/>
      <p:bldP spid="298" grpId="0" animBg="1"/>
      <p:bldP spid="300" grpId="0" animBg="1"/>
      <p:bldP spid="302" grpId="0" animBg="1"/>
      <p:bldP spid="304" grpId="0" animBg="1"/>
      <p:bldP spid="306" grpId="0" animBg="1"/>
      <p:bldP spid="308" grpId="0" animBg="1"/>
      <p:bldP spid="310" grpId="0" animBg="1"/>
      <p:bldP spid="323" grpId="0" animBg="1"/>
      <p:bldP spid="346" grpId="0"/>
      <p:bldP spid="348" grpId="0"/>
      <p:bldP spid="350" grpId="0"/>
      <p:bldP spid="352" grpId="0"/>
      <p:bldP spid="354" grpId="0"/>
      <p:bldP spid="356" grpId="0"/>
      <p:bldP spid="358" grpId="0"/>
      <p:bldP spid="360" grpId="0"/>
      <p:bldP spid="362" grpId="0"/>
      <p:bldP spid="36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AB86-89D8-F66B-D114-068D04599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5" y="557498"/>
            <a:ext cx="9954115" cy="848515"/>
          </a:xfrm>
        </p:spPr>
        <p:txBody>
          <a:bodyPr>
            <a:normAutofit/>
          </a:bodyPr>
          <a:lstStyle/>
          <a:p>
            <a:r>
              <a:rPr lang="en-CA" sz="3600" dirty="0"/>
              <a:t>Modeling Photons in the Detector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88214B8-BA2D-02BD-A347-2C3B64E090DC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324463" y="1280665"/>
                <a:ext cx="4424699" cy="4877124"/>
              </a:xfrm>
            </p:spPr>
            <p:txBody>
              <a:bodyPr/>
              <a:lstStyle/>
              <a:p>
                <a:pPr>
                  <a:lnSpc>
                    <a:spcPct val="100000"/>
                  </a:lnSpc>
                </a:pPr>
                <a:r>
                  <a:rPr lang="en-CA" sz="2000" dirty="0"/>
                  <a:t>Probabilistic Distribution</a:t>
                </a:r>
              </a:p>
              <a:p>
                <a:pPr lvl="2">
                  <a:lnSpc>
                    <a:spcPct val="100000"/>
                  </a:lnSpc>
                </a:pPr>
                <a:r>
                  <a:rPr lang="en-CA" sz="2000" dirty="0"/>
                  <a:t>Binomial</a:t>
                </a:r>
              </a:p>
              <a:p>
                <a:pPr lvl="2">
                  <a:lnSpc>
                    <a:spcPct val="100000"/>
                  </a:lnSpc>
                </a:pPr>
                <a:r>
                  <a:rPr lang="en-CA" sz="2000" dirty="0"/>
                  <a:t>Assign each PMT a probability</a:t>
                </a:r>
              </a:p>
              <a:p>
                <a:pPr marL="457200" lvl="2" indent="0">
                  <a:lnSpc>
                    <a:spcPct val="100000"/>
                  </a:lnSpc>
                  <a:buNone/>
                </a:pPr>
                <a:endParaRPr lang="en-CA" sz="2000" dirty="0"/>
              </a:p>
              <a:p>
                <a:pPr>
                  <a:lnSpc>
                    <a:spcPct val="100000"/>
                  </a:lnSpc>
                </a:pPr>
                <a:r>
                  <a:rPr lang="en-CA" sz="2000" dirty="0"/>
                  <a:t>Voxel is closer, higher probability</a:t>
                </a:r>
              </a:p>
              <a:p>
                <a:pPr>
                  <a:lnSpc>
                    <a:spcPct val="100000"/>
                  </a:lnSpc>
                </a:pPr>
                <a:r>
                  <a:rPr lang="en-CA" sz="2000" dirty="0"/>
                  <a:t>2 main advantages</a:t>
                </a:r>
              </a:p>
              <a:p>
                <a:pPr lvl="2">
                  <a:lnSpc>
                    <a:spcPct val="100000"/>
                  </a:lnSpc>
                </a:pPr>
                <a:r>
                  <a:rPr lang="en-CA" sz="2000" dirty="0"/>
                  <a:t>P value is </a:t>
                </a:r>
                <a:r>
                  <a:rPr lang="en-CA" sz="2000" u="sng" dirty="0"/>
                  <a:t>independent</a:t>
                </a:r>
                <a:r>
                  <a:rPr lang="en-CA" sz="2000" dirty="0"/>
                  <a:t> of n</a:t>
                </a:r>
              </a:p>
              <a:p>
                <a:pPr lvl="2">
                  <a:lnSpc>
                    <a:spcPct val="100000"/>
                  </a:lnSpc>
                </a:pPr>
                <a:r>
                  <a:rPr lang="en-CA" sz="2000" dirty="0"/>
                  <a:t>Easy to generate pdf, sample</a:t>
                </a:r>
              </a:p>
              <a:p>
                <a:pPr>
                  <a:lnSpc>
                    <a:spcPct val="100000"/>
                  </a:lnSpc>
                </a:pPr>
                <a:r>
                  <a:rPr lang="en-CA" sz="2000" dirty="0"/>
                  <a:t>Mean value</a:t>
                </a:r>
              </a:p>
              <a:p>
                <a:pPr lvl="2">
                  <a:lnSpc>
                    <a:spcPct val="10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CA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2000" b="0" i="1" smtClean="0">
                            <a:latin typeface="Cambria Math" panose="02040503050406030204" pitchFamily="18" charset="0"/>
                          </a:rPr>
                          <m:t>𝐻𝑖𝑡𝑠</m:t>
                        </m:r>
                      </m:e>
                      <m:sub>
                        <m:r>
                          <a:rPr lang="en-CA" sz="2000" b="0" i="1" smtClean="0">
                            <a:latin typeface="Cambria Math" panose="02040503050406030204" pitchFamily="18" charset="0"/>
                          </a:rPr>
                          <m:t>𝑎𝑣𝑔</m:t>
                        </m:r>
                      </m:sub>
                    </m:sSub>
                    <m:r>
                      <a:rPr lang="en-CA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CA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20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CA" sz="2000" b="0" i="1" smtClean="0">
                            <a:latin typeface="Cambria Math" panose="02040503050406030204" pitchFamily="18" charset="0"/>
                          </a:rPr>
                          <m:t>𝑃𝑀𝑇</m:t>
                        </m:r>
                      </m:sub>
                    </m:sSub>
                    <m:r>
                      <a:rPr lang="en-CA" sz="2000" b="0" i="1" smtClean="0">
                        <a:latin typeface="Cambria Math" panose="02040503050406030204" pitchFamily="18" charset="0"/>
                      </a:rPr>
                      <m:t>∗</m:t>
                    </m:r>
                    <m:sSub>
                      <m:sSubPr>
                        <m:ctrlPr>
                          <a:rPr lang="en-CA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CA" sz="2000" b="0" i="1" smtClean="0">
                            <a:latin typeface="Cambria Math" panose="02040503050406030204" pitchFamily="18" charset="0"/>
                          </a:rPr>
                          <m:t>𝑝ℎ𝑜𝑡𝑜𝑛𝑠</m:t>
                        </m:r>
                      </m:sub>
                    </m:sSub>
                  </m:oMath>
                </a14:m>
                <a:endParaRPr lang="en-CA" sz="2000" dirty="0"/>
              </a:p>
              <a:p>
                <a:pPr>
                  <a:lnSpc>
                    <a:spcPct val="100000"/>
                  </a:lnSpc>
                </a:pPr>
                <a:r>
                  <a:rPr lang="en-CA" sz="2000" i="1" dirty="0"/>
                  <a:t>Assign 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20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CA" sz="2000" b="0" i="1" smtClean="0">
                            <a:latin typeface="Cambria Math" panose="02040503050406030204" pitchFamily="18" charset="0"/>
                          </a:rPr>
                          <m:t>𝑃𝑀𝑇</m:t>
                        </m:r>
                      </m:sub>
                    </m:sSub>
                  </m:oMath>
                </a14:m>
                <a:r>
                  <a:rPr lang="en-CA" sz="2000" i="1" dirty="0"/>
                  <a:t>, different for each voxel</a:t>
                </a:r>
              </a:p>
              <a:p>
                <a:pPr>
                  <a:lnSpc>
                    <a:spcPct val="100000"/>
                  </a:lnSpc>
                </a:pPr>
                <a:endParaRPr lang="en-CA" sz="2000" dirty="0"/>
              </a:p>
              <a:p>
                <a:pPr>
                  <a:lnSpc>
                    <a:spcPct val="100000"/>
                  </a:lnSpc>
                </a:pPr>
                <a:endParaRPr lang="en-CA" sz="1700" dirty="0"/>
              </a:p>
              <a:p>
                <a:pPr lvl="2"/>
                <a:endParaRPr lang="en-CA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88214B8-BA2D-02BD-A347-2C3B64E090D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324463" y="1280665"/>
                <a:ext cx="4424699" cy="4877124"/>
              </a:xfrm>
              <a:blipFill>
                <a:blip r:embed="rId2"/>
                <a:stretch>
                  <a:fillRect l="-1240" t="-625" r="-1928" b="-10875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BE84219E-80EC-A19A-4DA7-776861EC8ACF}"/>
              </a:ext>
            </a:extLst>
          </p:cNvPr>
          <p:cNvSpPr txBox="1"/>
          <p:nvPr/>
        </p:nvSpPr>
        <p:spPr>
          <a:xfrm>
            <a:off x="11366090" y="6263148"/>
            <a:ext cx="560439" cy="369332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algn="l"/>
            <a:r>
              <a:rPr lang="en-US" dirty="0"/>
              <a:t>7</a:t>
            </a:r>
            <a:endParaRPr lang="en-CA" dirty="0"/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6F806488-2793-BFE8-184B-FAB830102B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949" t="5129" r="9750" b="31277"/>
          <a:stretch>
            <a:fillRect/>
          </a:stretch>
        </p:blipFill>
        <p:spPr>
          <a:xfrm rot="16200000">
            <a:off x="5312848" y="2248384"/>
            <a:ext cx="5428647" cy="3067034"/>
          </a:xfrm>
          <a:prstGeom prst="rect">
            <a:avLst/>
          </a:prstGeom>
        </p:spPr>
      </p:pic>
      <p:sp>
        <p:nvSpPr>
          <p:cNvPr id="52" name="Star: 10 Points 51">
            <a:extLst>
              <a:ext uri="{FF2B5EF4-FFF2-40B4-BE49-F238E27FC236}">
                <a16:creationId xmlns:a16="http://schemas.microsoft.com/office/drawing/2014/main" id="{EE6473FB-AECD-78BF-52F3-E68ACB805A42}"/>
              </a:ext>
            </a:extLst>
          </p:cNvPr>
          <p:cNvSpPr/>
          <p:nvPr/>
        </p:nvSpPr>
        <p:spPr>
          <a:xfrm>
            <a:off x="7165372" y="3667654"/>
            <a:ext cx="659114" cy="696001"/>
          </a:xfrm>
          <a:prstGeom prst="star10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000" u="sng" dirty="0"/>
              <a:t>Event</a:t>
            </a:r>
            <a:endParaRPr lang="en-CA" sz="600" u="sng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AA994BE-B05F-C55E-9C51-5548FC3AC366}"/>
              </a:ext>
            </a:extLst>
          </p:cNvPr>
          <p:cNvSpPr txBox="1"/>
          <p:nvPr/>
        </p:nvSpPr>
        <p:spPr>
          <a:xfrm>
            <a:off x="6096000" y="4178989"/>
            <a:ext cx="957097" cy="369332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algn="l"/>
            <a:r>
              <a:rPr lang="en-CA" i="1" dirty="0"/>
              <a:t>p=0.2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4D1FD02-56EF-F918-051D-A36255E10D6C}"/>
              </a:ext>
            </a:extLst>
          </p:cNvPr>
          <p:cNvSpPr txBox="1"/>
          <p:nvPr/>
        </p:nvSpPr>
        <p:spPr>
          <a:xfrm>
            <a:off x="6398871" y="4873734"/>
            <a:ext cx="957097" cy="369332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algn="l"/>
            <a:r>
              <a:rPr lang="en-CA" i="1" dirty="0"/>
              <a:t>p=0.1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19B5740-E90A-7D25-09B2-3D3D9F3D2664}"/>
              </a:ext>
            </a:extLst>
          </p:cNvPr>
          <p:cNvSpPr txBox="1"/>
          <p:nvPr/>
        </p:nvSpPr>
        <p:spPr>
          <a:xfrm>
            <a:off x="6877419" y="5421091"/>
            <a:ext cx="957097" cy="369332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algn="l"/>
            <a:r>
              <a:rPr lang="en-CA" i="1" dirty="0"/>
              <a:t>p=0.1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75D3815-2972-9058-698B-F7CB1854B79E}"/>
              </a:ext>
            </a:extLst>
          </p:cNvPr>
          <p:cNvSpPr txBox="1"/>
          <p:nvPr/>
        </p:nvSpPr>
        <p:spPr>
          <a:xfrm>
            <a:off x="7377062" y="5804171"/>
            <a:ext cx="957097" cy="369332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algn="l"/>
            <a:r>
              <a:rPr lang="en-CA" i="1" dirty="0"/>
              <a:t>p=0.09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C0F3966-F5F3-BFE3-AA21-C1152F77AF04}"/>
              </a:ext>
            </a:extLst>
          </p:cNvPr>
          <p:cNvSpPr txBox="1"/>
          <p:nvPr/>
        </p:nvSpPr>
        <p:spPr>
          <a:xfrm>
            <a:off x="8739018" y="6177642"/>
            <a:ext cx="957097" cy="369332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algn="l"/>
            <a:r>
              <a:rPr lang="en-CA" i="1" dirty="0"/>
              <a:t>p=0.05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69A5F2A6-C9E6-E9C2-1C53-7EA2AFA4570D}"/>
              </a:ext>
            </a:extLst>
          </p:cNvPr>
          <p:cNvSpPr txBox="1"/>
          <p:nvPr/>
        </p:nvSpPr>
        <p:spPr>
          <a:xfrm>
            <a:off x="6009448" y="3554618"/>
            <a:ext cx="957097" cy="369332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algn="l"/>
            <a:r>
              <a:rPr lang="en-CA" i="1" dirty="0"/>
              <a:t>p=0.2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ED75E9E-2013-C13C-03E1-7063B483C708}"/>
              </a:ext>
            </a:extLst>
          </p:cNvPr>
          <p:cNvSpPr txBox="1"/>
          <p:nvPr/>
        </p:nvSpPr>
        <p:spPr>
          <a:xfrm>
            <a:off x="6117220" y="2908147"/>
            <a:ext cx="957097" cy="369332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algn="l"/>
            <a:r>
              <a:rPr lang="en-CA" i="1" dirty="0"/>
              <a:t>p=0.1</a:t>
            </a:r>
          </a:p>
        </p:txBody>
      </p:sp>
      <p:pic>
        <p:nvPicPr>
          <p:cNvPr id="69" name="Picture 68">
            <a:extLst>
              <a:ext uri="{FF2B5EF4-FFF2-40B4-BE49-F238E27FC236}">
                <a16:creationId xmlns:a16="http://schemas.microsoft.com/office/drawing/2014/main" id="{474A6337-CA78-CF50-CEFF-57633B2372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9162" y="1072811"/>
            <a:ext cx="7399801" cy="4743463"/>
          </a:xfrm>
          <a:prstGeom prst="rect">
            <a:avLst/>
          </a:prstGeom>
          <a:ln w="15875">
            <a:solidFill>
              <a:schemeClr val="accent1">
                <a:shade val="15000"/>
              </a:schemeClr>
            </a:solidFill>
          </a:ln>
        </p:spPr>
      </p:pic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AC0CA3C0-6B24-CA18-0478-97C9ADF5D171}"/>
              </a:ext>
            </a:extLst>
          </p:cNvPr>
          <p:cNvCxnSpPr/>
          <p:nvPr/>
        </p:nvCxnSpPr>
        <p:spPr>
          <a:xfrm>
            <a:off x="9767903" y="1850189"/>
            <a:ext cx="0" cy="3557567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0E3C3447-C718-8CBB-3524-E28E8F136C17}"/>
                  </a:ext>
                </a:extLst>
              </p:cNvPr>
              <p:cNvSpPr txBox="1"/>
              <p:nvPr/>
            </p:nvSpPr>
            <p:spPr>
              <a:xfrm>
                <a:off x="6877419" y="5903900"/>
                <a:ext cx="3721511" cy="65312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CA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ctrlPr>
                            <a:rPr lang="en-CA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CA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CA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en-CA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en-CA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  <m:sSup>
                        <m:sSupPr>
                          <m:ctrlPr>
                            <a:rPr lang="en-CA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(1−</m:t>
                          </m:r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0E3C3447-C718-8CBB-3524-E28E8F136C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7419" y="5903900"/>
                <a:ext cx="3721511" cy="65312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" name="TextBox 72">
            <a:extLst>
              <a:ext uri="{FF2B5EF4-FFF2-40B4-BE49-F238E27FC236}">
                <a16:creationId xmlns:a16="http://schemas.microsoft.com/office/drawing/2014/main" id="{FCD4558E-B5E8-5B27-F064-21DBD21E4835}"/>
              </a:ext>
            </a:extLst>
          </p:cNvPr>
          <p:cNvSpPr txBox="1"/>
          <p:nvPr/>
        </p:nvSpPr>
        <p:spPr>
          <a:xfrm>
            <a:off x="7112627" y="2538815"/>
            <a:ext cx="1485965" cy="369332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algn="l"/>
            <a:r>
              <a:rPr lang="en-CA" i="1" dirty="0"/>
              <a:t>“On average”</a:t>
            </a:r>
          </a:p>
        </p:txBody>
      </p: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90317D06-1800-4AF8-FC81-CB14A234C323}"/>
              </a:ext>
            </a:extLst>
          </p:cNvPr>
          <p:cNvCxnSpPr>
            <a:cxnSpLocks/>
          </p:cNvCxnSpPr>
          <p:nvPr/>
        </p:nvCxnSpPr>
        <p:spPr>
          <a:xfrm flipV="1">
            <a:off x="8449062" y="2280587"/>
            <a:ext cx="1318841" cy="4428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0780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2" grpId="1" animBg="1"/>
      <p:bldP spid="53" grpId="0"/>
      <p:bldP spid="53" grpId="1"/>
      <p:bldP spid="55" grpId="0"/>
      <p:bldP spid="55" grpId="1"/>
      <p:bldP spid="57" grpId="0"/>
      <p:bldP spid="57" grpId="1"/>
      <p:bldP spid="59" grpId="0"/>
      <p:bldP spid="59" grpId="1"/>
      <p:bldP spid="61" grpId="0"/>
      <p:bldP spid="61" grpId="1"/>
      <p:bldP spid="63" grpId="0"/>
      <p:bldP spid="63" grpId="1"/>
      <p:bldP spid="65" grpId="0"/>
      <p:bldP spid="65" grpId="1"/>
      <p:bldP spid="72" grpId="0"/>
      <p:bldP spid="7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E4975-AA43-8170-E71A-7E59BC044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dirty="0"/>
              <a:t>Project Status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7EA3AF-8F44-3DDA-4737-7211EFD4D9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295076"/>
            <a:ext cx="3962583" cy="4877124"/>
          </a:xfrm>
        </p:spPr>
        <p:txBody>
          <a:bodyPr/>
          <a:lstStyle/>
          <a:p>
            <a:r>
              <a:rPr lang="en-CA" sz="2000" i="1" dirty="0"/>
              <a:t>Probabilities generated for 1 voxel!</a:t>
            </a:r>
          </a:p>
          <a:p>
            <a:r>
              <a:rPr lang="en-CA" sz="2000" dirty="0"/>
              <a:t>Can begin moving our ‘photon source’ around</a:t>
            </a:r>
          </a:p>
          <a:p>
            <a:r>
              <a:rPr lang="en-CA" sz="2000" dirty="0"/>
              <a:t>Generate probabilities for all voxels</a:t>
            </a:r>
          </a:p>
          <a:p>
            <a:r>
              <a:rPr lang="en-CA" sz="2000" dirty="0"/>
              <a:t>Develop full tool &amp; structure for RAT</a:t>
            </a:r>
          </a:p>
          <a:p>
            <a:endParaRPr lang="en-CA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F84EBD-464F-97F6-CD9E-F47980679B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0040" y="170310"/>
            <a:ext cx="6261502" cy="31668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7E69621-35D0-6D30-8470-BA64A8EDE1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0039" y="3429000"/>
            <a:ext cx="6261501" cy="315684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49AFCEE-DDA9-88A2-2FCA-ED90B7B674F0}"/>
              </a:ext>
            </a:extLst>
          </p:cNvPr>
          <p:cNvSpPr txBox="1"/>
          <p:nvPr/>
        </p:nvSpPr>
        <p:spPr>
          <a:xfrm>
            <a:off x="11366090" y="6263148"/>
            <a:ext cx="560439" cy="369332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algn="l"/>
            <a:r>
              <a:rPr lang="en-US" dirty="0"/>
              <a:t>8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27247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Queen's Theme">
  <a:themeElements>
    <a:clrScheme name="Custom 16">
      <a:dk1>
        <a:srgbClr val="000000"/>
      </a:dk1>
      <a:lt1>
        <a:srgbClr val="EBEBEC"/>
      </a:lt1>
      <a:dk2>
        <a:srgbClr val="B90D30"/>
      </a:dk2>
      <a:lt2>
        <a:srgbClr val="FFFFFF"/>
      </a:lt2>
      <a:accent1>
        <a:srgbClr val="002452"/>
      </a:accent1>
      <a:accent2>
        <a:srgbClr val="1A4771"/>
      </a:accent2>
      <a:accent3>
        <a:srgbClr val="4D7091"/>
      </a:accent3>
      <a:accent4>
        <a:srgbClr val="8099B1"/>
      </a:accent4>
      <a:accent5>
        <a:srgbClr val="B3C2D0"/>
      </a:accent5>
      <a:accent6>
        <a:srgbClr val="CCD6E0"/>
      </a:accent6>
      <a:hlink>
        <a:srgbClr val="335B81"/>
      </a:hlink>
      <a:folHlink>
        <a:srgbClr val="00245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anchor="t"/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Queen's Theme" id="{C2EC931C-CA71-4BF3-9525-F044EDB983AF}" vid="{AE813720-53F6-4E5E-B274-8C3FACE8445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Queen's Theme</Template>
  <TotalTime>1143</TotalTime>
  <Words>604</Words>
  <Application>Microsoft Office PowerPoint</Application>
  <PresentationFormat>Widescreen</PresentationFormat>
  <Paragraphs>119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Aptos</vt:lpstr>
      <vt:lpstr>Arial</vt:lpstr>
      <vt:lpstr>Cambria Math</vt:lpstr>
      <vt:lpstr>Open Sans</vt:lpstr>
      <vt:lpstr>Open Sans Semibold</vt:lpstr>
      <vt:lpstr>System Font Regular</vt:lpstr>
      <vt:lpstr>Queen's Theme</vt:lpstr>
      <vt:lpstr>An Alternate Approach to High Energy Event Simulation in DEAP3600</vt:lpstr>
      <vt:lpstr>Key Concepts &amp; Acronyms</vt:lpstr>
      <vt:lpstr>The DEAP3600 Experiment</vt:lpstr>
      <vt:lpstr>PowerPoint Presentation</vt:lpstr>
      <vt:lpstr>Simulation</vt:lpstr>
      <vt:lpstr>PowerPoint Presentation</vt:lpstr>
      <vt:lpstr>Voxelization, Lookup Tables</vt:lpstr>
      <vt:lpstr>Modeling Photons in the Detector</vt:lpstr>
      <vt:lpstr>Project Status</vt:lpstr>
      <vt:lpstr>References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Matt Poser</dc:creator>
  <cp:lastModifiedBy>Matt Poser</cp:lastModifiedBy>
  <cp:revision>649</cp:revision>
  <dcterms:created xsi:type="dcterms:W3CDTF">2026-08-04T15:31:29Z</dcterms:created>
  <dcterms:modified xsi:type="dcterms:W3CDTF">2026-08-12T01:58:44Z</dcterms:modified>
</cp:coreProperties>
</file>