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7" Type="http://schemas.microsoft.com/office/2020/02/relationships/classificationlabels" Target="docMetadata/LabelInfo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2"/>
  </p:notesMasterIdLst>
  <p:sldIdLst>
    <p:sldId id="256" r:id="rId5"/>
    <p:sldId id="275" r:id="rId6"/>
    <p:sldId id="277" r:id="rId7"/>
    <p:sldId id="276" r:id="rId8"/>
    <p:sldId id="272" r:id="rId9"/>
    <p:sldId id="257" r:id="rId10"/>
    <p:sldId id="259" r:id="rId11"/>
    <p:sldId id="278" r:id="rId12"/>
    <p:sldId id="280" r:id="rId13"/>
    <p:sldId id="265" r:id="rId14"/>
    <p:sldId id="270" r:id="rId15"/>
    <p:sldId id="266" r:id="rId16"/>
    <p:sldId id="267" r:id="rId17"/>
    <p:sldId id="279" r:id="rId18"/>
    <p:sldId id="281" r:id="rId19"/>
    <p:sldId id="262" r:id="rId20"/>
    <p:sldId id="27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  <a:srgbClr val="E26666"/>
    <a:srgbClr val="03779E"/>
    <a:srgbClr val="FFFFFF"/>
    <a:srgbClr val="91BFFF"/>
    <a:srgbClr val="3B3B3B"/>
    <a:srgbClr val="666666"/>
    <a:srgbClr val="F3E500"/>
    <a:srgbClr val="B1A812"/>
    <a:srgbClr val="99B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3" autoAdjust="0"/>
    <p:restoredTop sz="94660"/>
  </p:normalViewPr>
  <p:slideViewPr>
    <p:cSldViewPr snapToGrid="0">
      <p:cViewPr varScale="1">
        <p:scale>
          <a:sx n="96" d="100"/>
          <a:sy n="96" d="100"/>
        </p:scale>
        <p:origin x="5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BAEA66-A0F6-4AFB-A290-FE85090A3EC3}" type="datetimeFigureOut">
              <a:rPr lang="en-CA" smtClean="0"/>
              <a:t>2026-08-13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54316C-74DE-4F03-B90A-CC39E3C326D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62045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C0D9DB-E8B1-FF60-42F5-02F1E3B89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9BBC4D-73F9-B455-B14B-A05A0C957A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1A199C-FB9F-A65B-400E-12D4680C8C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Add axis to the detector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F4C30E-819A-7405-ACDF-9A4DBB6210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54316C-74DE-4F03-B90A-CC39E3C326D5}" type="slidenum">
              <a:rPr lang="en-CA" smtClean="0"/>
              <a:t>3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26937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5CD7A5-1F44-3E48-9D26-0B2F8126C5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3B2AFD-2C2B-4830-6F31-C1BDD610F0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C03D95-5338-ED9A-0780-996B50A953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Add axis to the detector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753C9C-3298-91B9-C861-BC77BB6DE3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54316C-74DE-4F03-B90A-CC39E3C326D5}" type="slidenum">
              <a:rPr lang="en-CA" smtClean="0"/>
              <a:t>4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858561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54316C-74DE-4F03-B90A-CC39E3C326D5}" type="slidenum">
              <a:rPr lang="en-CA" smtClean="0"/>
              <a:t>7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84770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4AD4A-F094-D377-2751-918547EED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4F6EDC-9779-1B8A-F124-3EAEE1FE40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136876-5DED-61EE-2B37-236050C049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7953C5-611E-8412-65C2-21C02EB78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54316C-74DE-4F03-B90A-CC39E3C326D5}" type="slidenum">
              <a:rPr lang="en-CA" smtClean="0"/>
              <a:t>8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083933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‘Au-jay’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54316C-74DE-4F03-B90A-CC39E3C326D5}" type="slidenum">
              <a:rPr lang="en-CA" smtClean="0"/>
              <a:t>16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17239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A0A54-A9E7-063F-5D73-F87C5B38CC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290455-F66C-65B7-22F1-AEA2D335F3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079816-5774-C42C-B87F-CECF435CC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F2000-6993-4D52-B338-4CC00832929D}" type="datetime1">
              <a:rPr lang="en-CA" smtClean="0"/>
              <a:t>2026-08-13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8261CC-26DB-B786-8031-D46E859A9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463135-262F-6920-2575-1031B1AB0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E182-0777-40A8-B4AC-139CD89261E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17697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07805-55D3-13E5-7413-A304780E2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5AE6F3-3523-019E-0D3F-355E28B8F3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0DDBE0-49D6-491D-1190-AFCC92490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A85E7-350D-4BBE-8B1C-024C7FB24BC3}" type="datetime1">
              <a:rPr lang="en-CA" smtClean="0"/>
              <a:t>2026-08-13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4765F9-65E1-7ECD-6A36-725BC50A6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625111-13B7-A75F-3633-71C5DBC00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E182-0777-40A8-B4AC-139CD89261E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75070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846D47-9FCF-E055-FB29-679EAC8E18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F4FE16-7466-253A-FB41-9A70E0F21B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BEBC91-6709-F42A-8286-DF0AF77BB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CD916-D88A-4197-89C7-58E536F82ADE}" type="datetime1">
              <a:rPr lang="en-CA" smtClean="0"/>
              <a:t>2026-08-13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D17E22-E061-5F66-42F7-01BF1F016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537E29-6D50-382D-C212-027936BA6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E182-0777-40A8-B4AC-139CD89261E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44814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2385D-B5C7-29B1-5693-61148321F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30C599-8236-0886-50EC-B9AA9BBA97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3AEFAE-AD08-98DF-B070-D90F3A269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8F582-05C7-4785-B596-2D99B927272B}" type="datetime1">
              <a:rPr lang="en-CA" smtClean="0"/>
              <a:t>2026-08-13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4EADE6-4E1A-7BF6-11E0-1F4462CC7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A4A6B1-7C9D-6DEF-921B-A76C8C4CD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E182-0777-40A8-B4AC-139CD89261E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28596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5FFDF-958B-4445-AD16-EA2AEF7B9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6733C0-8E85-C1E1-7714-6BED4C34FC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F38C6-57FF-0C21-9A88-986159032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64A54-679F-4A60-BC91-E703A6DFD7DD}" type="datetime1">
              <a:rPr lang="en-CA" smtClean="0"/>
              <a:t>2026-08-13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6A39AB-EF3B-79EB-DE17-A476E112C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8D4DBB-752A-F43A-5C84-55F56F11F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E182-0777-40A8-B4AC-139CD89261E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00598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72B97-CDF6-5805-540B-58A2C4279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44495D-813D-0C32-EBBD-FB12319D02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F1F9CB-EDB1-3EB3-E5B6-EA262346D3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507B9D-E352-D517-CA39-E4CFF76B2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C5722-A451-47D1-A1DE-F9B0A6B4FE30}" type="datetime1">
              <a:rPr lang="en-CA" smtClean="0"/>
              <a:t>2026-08-13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73E27A-1E87-F9D6-571D-213497334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16FDD9-8B06-793B-8E71-F97CDAE35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E182-0777-40A8-B4AC-139CD89261E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82724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6B8EB-22A1-511F-2498-0FFC45816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0EA37B-794F-3774-9BD0-282CB783B9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1C3481-63F9-CF3D-7229-F17683E57A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394DDD-9977-6FC1-2067-54E3A101AC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46A6E5-C31D-26C7-0E7F-94DEDAD026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D92426-2BE0-24DD-2E22-E89D3E011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2A0E2-45E1-41DF-A435-0C01CB981A2A}" type="datetime1">
              <a:rPr lang="en-CA" smtClean="0"/>
              <a:t>2026-08-13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CC0A40-C597-C128-DB7F-EAD1ADA56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3AA27F-247D-32F6-B74C-5EA097857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E182-0777-40A8-B4AC-139CD89261E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42623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F801C-163B-2ECC-02D0-2700CD12D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B28035-E933-ACE3-7AF5-F138C7737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B0665-E347-4C7B-853A-CA1A0DBAA5B9}" type="datetime1">
              <a:rPr lang="en-CA" smtClean="0"/>
              <a:t>2026-08-13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DBAFC5-8274-F32E-6CD4-E22EF7521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384512-7215-F93E-E495-25ECBEF3A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latin typeface="Franklin Gothic Heavy" panose="020B0903020102020204" pitchFamily="34" charset="0"/>
              </a:defRPr>
            </a:lvl1pPr>
          </a:lstStyle>
          <a:p>
            <a:fld id="{4EE5E182-0777-40A8-B4AC-139CD89261E6}" type="slidenum">
              <a:rPr lang="en-CA" smtClean="0"/>
              <a:pPr/>
              <a:t>‹#›</a:t>
            </a:fld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2376701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5CF016-5E1F-A7FF-4B12-37A74D779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DF445-C3D2-43FF-B706-E97D23D8EEBE}" type="datetime1">
              <a:rPr lang="en-CA" smtClean="0"/>
              <a:t>2026-08-13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2ACB62-70D1-D38B-5A1D-FFB325D6D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73EAD1-6B11-2557-C7C5-D742B50C7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E182-0777-40A8-B4AC-139CD89261E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31220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223CE-045E-63F3-FD4A-6C6A1A15F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399AC5-C3B4-ED6E-6EBC-FAEE53ABD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A1096C-4DCA-50C3-7CB2-E1DF6CFBAF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E1B49B-156E-FEB2-8089-02E1CD385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FECC-1256-4D74-A3A2-1C4FC9C5B58D}" type="datetime1">
              <a:rPr lang="en-CA" smtClean="0"/>
              <a:t>2026-08-13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3476DC-7E23-7623-E4FD-839ADFD15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F8F2C5-B090-1C22-4D47-2ACEDFD78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E182-0777-40A8-B4AC-139CD89261E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78087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337F5-CC4B-3AFD-8944-E1CBA0959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5DED1E-6ED7-9EBF-3B01-78E1B1D7D3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8F09A4-C266-FD51-AABE-F52D185EB5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A60B39-4D21-F481-8448-0963AC27C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0B3BE-4927-4CA0-9643-C4F47240D7C9}" type="datetime1">
              <a:rPr lang="en-CA" smtClean="0"/>
              <a:t>2026-08-13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117DE9-76FE-0BA7-5812-E4D562032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477C9C-ADB8-C3C9-4B8A-3DEE0AA70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E182-0777-40A8-B4AC-139CD89261E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00001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002717-57AC-1EEB-1D92-BBA822EBD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A38280-0D97-879C-606D-F2E7B54AAE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180AFA-A486-5E03-D712-A46CD1A648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E12C42-231A-4775-A3A8-EB5A16DB93A6}" type="datetime1">
              <a:rPr lang="en-CA" smtClean="0"/>
              <a:t>2026-08-13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345587-5D2F-F9C6-6906-F7F4E75886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239D12-8E29-7C0D-DDBF-1E27E9525A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E5E182-0777-40A8-B4AC-139CD89261E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76157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jpeg"/><Relationship Id="rId5" Type="http://schemas.openxmlformats.org/officeDocument/2006/relationships/image" Target="../media/image44.jpg"/><Relationship Id="rId4" Type="http://schemas.openxmlformats.org/officeDocument/2006/relationships/image" Target="../media/image4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.jpg"/><Relationship Id="rId7" Type="http://schemas.openxmlformats.org/officeDocument/2006/relationships/image" Target="../media/image5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png"/><Relationship Id="rId11" Type="http://schemas.openxmlformats.org/officeDocument/2006/relationships/image" Target="../media/image8.jpg"/><Relationship Id="rId5" Type="http://schemas.openxmlformats.org/officeDocument/2006/relationships/image" Target="../media/image51.png"/><Relationship Id="rId10" Type="http://schemas.openxmlformats.org/officeDocument/2006/relationships/image" Target="../media/image7.jpeg"/><Relationship Id="rId4" Type="http://schemas.openxmlformats.org/officeDocument/2006/relationships/image" Target="../media/image5.png"/><Relationship Id="rId9" Type="http://schemas.openxmlformats.org/officeDocument/2006/relationships/image" Target="../media/image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8.png"/><Relationship Id="rId5" Type="http://schemas.openxmlformats.org/officeDocument/2006/relationships/image" Target="../media/image470.pn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11" Type="http://schemas.openxmlformats.org/officeDocument/2006/relationships/image" Target="../media/image7.jpeg"/><Relationship Id="rId5" Type="http://schemas.openxmlformats.org/officeDocument/2006/relationships/image" Target="../media/image5.png"/><Relationship Id="rId10" Type="http://schemas.openxmlformats.org/officeDocument/2006/relationships/image" Target="../media/image6.jpg"/><Relationship Id="rId4" Type="http://schemas.openxmlformats.org/officeDocument/2006/relationships/image" Target="../media/image4.jp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18" Type="http://schemas.openxmlformats.org/officeDocument/2006/relationships/image" Target="../media/image22.png"/><Relationship Id="rId3" Type="http://schemas.openxmlformats.org/officeDocument/2006/relationships/image" Target="../media/image2.png"/><Relationship Id="rId21" Type="http://schemas.openxmlformats.org/officeDocument/2006/relationships/image" Target="../media/image25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2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png"/><Relationship Id="rId15" Type="http://schemas.openxmlformats.org/officeDocument/2006/relationships/image" Target="../media/image26.png"/><Relationship Id="rId19" Type="http://schemas.openxmlformats.org/officeDocument/2006/relationships/image" Target="../media/image23.png"/><Relationship Id="rId4" Type="http://schemas.openxmlformats.org/officeDocument/2006/relationships/image" Target="../media/image10.png"/><Relationship Id="rId22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B1387-E68E-582A-41DA-DA3695D2B4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0000" y="1440000"/>
            <a:ext cx="9000000" cy="2520000"/>
          </a:xfrm>
        </p:spPr>
        <p:txBody>
          <a:bodyPr>
            <a:normAutofit fontScale="90000"/>
          </a:bodyPr>
          <a:lstStyle/>
          <a:p>
            <a:r>
              <a:rPr lang="en-CA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Franklin Gothic Heavy" panose="020B0903020102020204" pitchFamily="34" charset="0"/>
              </a:rPr>
              <a:t>Seeing Dark Matter: Reconstruction of Energy, Position, and Timing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FE985B-16FB-EBA7-5C1A-8813D691FF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0000" y="3960000"/>
            <a:ext cx="9000000" cy="14400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CA" sz="2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Cary Kan</a:t>
            </a:r>
          </a:p>
          <a:p>
            <a:pPr>
              <a:lnSpc>
                <a:spcPct val="100000"/>
              </a:lnSpc>
            </a:pPr>
            <a:r>
              <a:rPr lang="en-CA" sz="2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CASST 2026</a:t>
            </a:r>
            <a:br>
              <a:rPr lang="en-CA" sz="2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CA" sz="2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08/12/2026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0918DF-86A6-2D79-0ED2-C7187567C037}"/>
              </a:ext>
            </a:extLst>
          </p:cNvPr>
          <p:cNvSpPr/>
          <p:nvPr/>
        </p:nvSpPr>
        <p:spPr>
          <a:xfrm>
            <a:off x="0" y="0"/>
            <a:ext cx="12192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36E6608-128B-592D-E3F9-13EE8CB9BA8A}"/>
              </a:ext>
            </a:extLst>
          </p:cNvPr>
          <p:cNvSpPr/>
          <p:nvPr/>
        </p:nvSpPr>
        <p:spPr>
          <a:xfrm>
            <a:off x="0" y="6138000"/>
            <a:ext cx="12192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31047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422F7F-70D9-09C6-8CAD-F3BFA9ABD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EB2700E-9B32-7F7A-E1F0-B7773C5D2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0"/>
            <a:ext cx="10800000" cy="828000"/>
          </a:xfrm>
        </p:spPr>
        <p:txBody>
          <a:bodyPr/>
          <a:lstStyle/>
          <a:p>
            <a:r>
              <a:rPr lang="en-CA" dirty="0">
                <a:solidFill>
                  <a:schemeClr val="bg1"/>
                </a:solidFill>
                <a:latin typeface="Franklin Gothic Heavy" panose="020B0903020102020204" pitchFamily="34" charset="0"/>
              </a:rPr>
              <a:t>Z Prediction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AFB5FA-225E-0A10-35C4-8009E3A04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E182-0777-40A8-B4AC-139CD89261E6}" type="slidenum">
              <a:rPr lang="en-CA" smtClean="0"/>
              <a:t>10</a:t>
            </a:fld>
            <a:endParaRPr lang="en-C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FC12BB-CF04-F74D-50DD-0FBEBF319F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02" y="872786"/>
            <a:ext cx="3168000" cy="2880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02D4B1A-9CDA-7B6A-77E1-46CEA44371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752786"/>
            <a:ext cx="3168000" cy="2880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FF90A24-1659-76A7-3180-82A9C9DD8A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000" y="1090150"/>
            <a:ext cx="3960000" cy="360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185A777-EE52-8BC2-F591-833803AFF8D5}"/>
              </a:ext>
            </a:extLst>
          </p:cNvPr>
          <p:cNvSpPr txBox="1"/>
          <p:nvPr/>
        </p:nvSpPr>
        <p:spPr>
          <a:xfrm>
            <a:off x="5416923" y="4912135"/>
            <a:ext cx="543485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180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Z resolution is much worse than that of X and 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solidFill>
                  <a:schemeClr val="bg1"/>
                </a:solidFill>
                <a:latin typeface="Arial" panose="020B0604020202020204" pitchFamily="34" charset="0"/>
              </a:rPr>
              <a:t>Z is predicted through detector side differences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Time delay would add more information to the learning </a:t>
            </a:r>
            <a:endParaRPr lang="en-US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180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180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906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6F27E2-3B1C-7119-6D41-7E30E65C4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36A2A1E-434B-DAA3-8C36-ECD8B7DB1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0"/>
            <a:ext cx="10800000" cy="828000"/>
          </a:xfrm>
        </p:spPr>
        <p:txBody>
          <a:bodyPr/>
          <a:lstStyle/>
          <a:p>
            <a:r>
              <a:rPr lang="en-CA" dirty="0">
                <a:solidFill>
                  <a:schemeClr val="bg1"/>
                </a:solidFill>
                <a:latin typeface="Franklin Gothic Heavy" panose="020B0903020102020204" pitchFamily="34" charset="0"/>
              </a:rPr>
              <a:t>Conclusion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22E49D-3F4B-E7DB-4D0E-C6CA390DF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E182-0777-40A8-B4AC-139CD89261E6}" type="slidenum">
              <a:rPr lang="en-CA" smtClean="0"/>
              <a:t>11</a:t>
            </a:fld>
            <a:endParaRPr lang="en-C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DF9389-7512-722C-AD9B-5900578CC15F}"/>
              </a:ext>
            </a:extLst>
          </p:cNvPr>
          <p:cNvSpPr txBox="1"/>
          <p:nvPr/>
        </p:nvSpPr>
        <p:spPr>
          <a:xfrm>
            <a:off x="696000" y="1166204"/>
            <a:ext cx="10800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Machine Learning is a viable analysis tool for SuperCDMS data</a:t>
            </a:r>
          </a:p>
          <a:p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Demonstrated that this can predict position of dark matter collisions in SuperCDMS detectors</a:t>
            </a:r>
          </a:p>
          <a:p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 work on improving training and prediction through time delay</a:t>
            </a:r>
          </a:p>
        </p:txBody>
      </p:sp>
    </p:spTree>
    <p:extLst>
      <p:ext uri="{BB962C8B-B14F-4D97-AF65-F5344CB8AC3E}">
        <p14:creationId xmlns:p14="http://schemas.microsoft.com/office/powerpoint/2010/main" val="372201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18B0D6-F348-9F9A-B3BE-94250605D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A644A-ADCD-DF91-C2FE-EF0DC59BC0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0000" y="1440000"/>
            <a:ext cx="9000000" cy="2520000"/>
          </a:xfrm>
        </p:spPr>
        <p:txBody>
          <a:bodyPr>
            <a:normAutofit/>
          </a:bodyPr>
          <a:lstStyle/>
          <a:p>
            <a:r>
              <a:rPr lang="en-CA" dirty="0">
                <a:solidFill>
                  <a:schemeClr val="bg1"/>
                </a:solidFill>
                <a:latin typeface="Franklin Gothic Heavy" panose="020B0903020102020204" pitchFamily="34" charset="0"/>
              </a:rPr>
              <a:t>Back-up slides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CB9C17-0DC1-C52D-D2C9-88E525F03AD7}"/>
              </a:ext>
            </a:extLst>
          </p:cNvPr>
          <p:cNvSpPr/>
          <p:nvPr/>
        </p:nvSpPr>
        <p:spPr>
          <a:xfrm>
            <a:off x="0" y="0"/>
            <a:ext cx="12192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EF32E0-DD01-7563-D05C-240B8E64B2F2}"/>
              </a:ext>
            </a:extLst>
          </p:cNvPr>
          <p:cNvSpPr/>
          <p:nvPr/>
        </p:nvSpPr>
        <p:spPr>
          <a:xfrm>
            <a:off x="0" y="6138000"/>
            <a:ext cx="12192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33620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4A2CF8-71C5-54F9-56E5-550405E07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85681B-F73E-FC4E-44AC-0EB1D38EA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0"/>
            <a:ext cx="10800000" cy="828000"/>
          </a:xfrm>
        </p:spPr>
        <p:txBody>
          <a:bodyPr/>
          <a:lstStyle/>
          <a:p>
            <a:r>
              <a:rPr lang="en-CA" dirty="0">
                <a:solidFill>
                  <a:schemeClr val="bg1"/>
                </a:solidFill>
                <a:latin typeface="Franklin Gothic Heavy" panose="020B0903020102020204" pitchFamily="34" charset="0"/>
              </a:rPr>
              <a:t>Dark Matter History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714C79-D8BF-2FAD-70FA-2ED9302C5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E182-0777-40A8-B4AC-139CD89261E6}" type="slidenum">
              <a:rPr lang="en-CA" smtClean="0">
                <a:solidFill>
                  <a:schemeClr val="bg2">
                    <a:lumMod val="50000"/>
                  </a:schemeClr>
                </a:solidFill>
                <a:latin typeface="Franklin Gothic Heavy" panose="020B0903020102020204" pitchFamily="34" charset="0"/>
              </a:rPr>
              <a:t>13</a:t>
            </a:fld>
            <a:endParaRPr lang="en-CA" dirty="0">
              <a:solidFill>
                <a:schemeClr val="bg2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360299C-0501-40FE-FC8E-556D97C10F98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440267" y="5715000"/>
            <a:ext cx="11328400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9F10BFA-70D6-DE9E-7B24-264C1FAF2120}"/>
              </a:ext>
            </a:extLst>
          </p:cNvPr>
          <p:cNvCxnSpPr>
            <a:cxnSpLocks/>
          </p:cNvCxnSpPr>
          <p:nvPr/>
        </p:nvCxnSpPr>
        <p:spPr>
          <a:xfrm>
            <a:off x="1210733" y="5452533"/>
            <a:ext cx="0" cy="262467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C1E4790-22A0-C6FD-AE40-21C30D18382F}"/>
              </a:ext>
            </a:extLst>
          </p:cNvPr>
          <p:cNvSpPr txBox="1"/>
          <p:nvPr/>
        </p:nvSpPr>
        <p:spPr>
          <a:xfrm>
            <a:off x="717649" y="5774064"/>
            <a:ext cx="9861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1970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977A6F0-4F6E-D1FE-04AF-1D4475F545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70" t="13086" r="20928" b="40000"/>
          <a:stretch>
            <a:fillRect/>
          </a:stretch>
        </p:blipFill>
        <p:spPr>
          <a:xfrm>
            <a:off x="193246" y="1590580"/>
            <a:ext cx="4956099" cy="403380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F28F811-620F-41C7-FAA0-B9049F2171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04471" y="1884019"/>
            <a:ext cx="2059205" cy="134006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9E881A3-E759-7B2A-7137-E319FC9E70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157" y="3654352"/>
            <a:ext cx="1273943" cy="125150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ADED35F-1554-1145-5D7F-16250F40A8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8586" y="3635027"/>
            <a:ext cx="3199656" cy="1600432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595EC76-6224-EFE7-1723-7D58763923CA}"/>
              </a:ext>
            </a:extLst>
          </p:cNvPr>
          <p:cNvCxnSpPr>
            <a:cxnSpLocks/>
          </p:cNvCxnSpPr>
          <p:nvPr/>
        </p:nvCxnSpPr>
        <p:spPr>
          <a:xfrm>
            <a:off x="7035800" y="5454000"/>
            <a:ext cx="0" cy="262467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50E88404-3490-969A-5F88-D205D86A9C60}"/>
              </a:ext>
            </a:extLst>
          </p:cNvPr>
          <p:cNvSpPr txBox="1"/>
          <p:nvPr/>
        </p:nvSpPr>
        <p:spPr>
          <a:xfrm>
            <a:off x="5881477" y="5774064"/>
            <a:ext cx="23086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1970s-1980s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308449D-5AA7-2810-F550-56ECF18DCCAA}"/>
              </a:ext>
            </a:extLst>
          </p:cNvPr>
          <p:cNvCxnSpPr>
            <a:cxnSpLocks/>
          </p:cNvCxnSpPr>
          <p:nvPr/>
        </p:nvCxnSpPr>
        <p:spPr>
          <a:xfrm>
            <a:off x="10456334" y="5452533"/>
            <a:ext cx="0" cy="262467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CCCB603B-B4EE-9DF9-D106-56FCEE7A0211}"/>
              </a:ext>
            </a:extLst>
          </p:cNvPr>
          <p:cNvSpPr txBox="1"/>
          <p:nvPr/>
        </p:nvSpPr>
        <p:spPr>
          <a:xfrm>
            <a:off x="9502386" y="5774064"/>
            <a:ext cx="19078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2013-2018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34F4FD-F31E-7974-95C2-B61F35B65D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05" y="3378903"/>
            <a:ext cx="1722188" cy="19202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9DDAECC-5FC6-3A36-1689-11810DF2593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7999" y="1387929"/>
            <a:ext cx="2836668" cy="2041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004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9086D7-82E4-8F00-C957-F937AFD72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7B7F82D-A23B-5FC9-7158-C8D21F27D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0"/>
            <a:ext cx="10800000" cy="828000"/>
          </a:xfrm>
        </p:spPr>
        <p:txBody>
          <a:bodyPr/>
          <a:lstStyle/>
          <a:p>
            <a:r>
              <a:rPr lang="en-CA" dirty="0">
                <a:solidFill>
                  <a:schemeClr val="bg1"/>
                </a:solidFill>
                <a:latin typeface="Franklin Gothic Heavy" panose="020B0903020102020204" pitchFamily="34" charset="0"/>
              </a:rPr>
              <a:t>The WIMP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7EF0C1-D036-724F-0C5D-E9993DA9D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E182-0777-40A8-B4AC-139CD89261E6}" type="slidenum">
              <a:rPr lang="en-CA" smtClean="0">
                <a:solidFill>
                  <a:schemeClr val="bg2">
                    <a:lumMod val="50000"/>
                  </a:schemeClr>
                </a:solidFill>
                <a:latin typeface="Franklin Gothic Heavy" panose="020B0903020102020204" pitchFamily="34" charset="0"/>
              </a:rPr>
              <a:t>14</a:t>
            </a:fld>
            <a:endParaRPr lang="en-CA" dirty="0">
              <a:solidFill>
                <a:schemeClr val="bg2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1EFDAB4-352F-F404-F815-372BE5123E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19741" y="2419652"/>
            <a:ext cx="3080134" cy="2004456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6D3DB6D6-3322-AC77-1D10-CDA75C2FB587}"/>
              </a:ext>
            </a:extLst>
          </p:cNvPr>
          <p:cNvGrpSpPr/>
          <p:nvPr/>
        </p:nvGrpSpPr>
        <p:grpSpPr>
          <a:xfrm>
            <a:off x="5420346" y="2248022"/>
            <a:ext cx="2183670" cy="2291206"/>
            <a:chOff x="6333190" y="1544521"/>
            <a:chExt cx="3763916" cy="420682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B66C2AF-0BF1-B6DC-CD18-EC3DF05B7B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17" t="34029" r="69107" b="30442"/>
            <a:stretch>
              <a:fillRect/>
            </a:stretch>
          </p:blipFill>
          <p:spPr>
            <a:xfrm>
              <a:off x="6372208" y="1801491"/>
              <a:ext cx="3460415" cy="3527116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A25F21F8-86BD-0764-FD8C-B7D6E4B665B2}"/>
                    </a:ext>
                  </a:extLst>
                </p:cNvPr>
                <p:cNvSpPr txBox="1"/>
                <p:nvPr/>
              </p:nvSpPr>
              <p:spPr>
                <a:xfrm>
                  <a:off x="8802286" y="4441738"/>
                  <a:ext cx="358688" cy="71846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acc>
                          <m:accPr>
                            <m:chr m:val="̅"/>
                            <m:ctrlPr>
                              <a:rPr lang="en-CA" sz="2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CA" sz="2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𝒇</m:t>
                            </m:r>
                          </m:e>
                        </m:acc>
                      </m:oMath>
                    </m:oMathPara>
                  </a14:m>
                  <a:endParaRPr lang="en-CA" sz="2800" b="1" dirty="0"/>
                </a:p>
                <a:p>
                  <a:endParaRPr lang="en-CA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A25F21F8-86BD-0764-FD8C-B7D6E4B665B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02286" y="4441738"/>
                  <a:ext cx="358688" cy="718466"/>
                </a:xfrm>
                <a:prstGeom prst="rect">
                  <a:avLst/>
                </a:prstGeom>
                <a:blipFill>
                  <a:blip r:embed="rId5"/>
                  <a:stretch>
                    <a:fillRect b="-7813"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5A3F0997-203D-0556-4EA5-5E63BDF2BFC3}"/>
                    </a:ext>
                  </a:extLst>
                </p:cNvPr>
                <p:cNvSpPr txBox="1"/>
                <p:nvPr/>
              </p:nvSpPr>
              <p:spPr>
                <a:xfrm>
                  <a:off x="6333190" y="2059786"/>
                  <a:ext cx="418384" cy="70788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acc>
                          <m:accPr>
                            <m:chr m:val="̅"/>
                            <m:ctrlPr>
                              <a:rPr lang="en-CA" sz="2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CA" sz="2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𝝌</m:t>
                            </m:r>
                          </m:e>
                        </m:acc>
                      </m:oMath>
                    </m:oMathPara>
                  </a14:m>
                  <a:endParaRPr lang="en-CA" sz="2800" b="1" dirty="0"/>
                </a:p>
                <a:p>
                  <a:endParaRPr lang="en-CA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5A3F0997-203D-0556-4EA5-5E63BDF2BFC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33190" y="2059786"/>
                  <a:ext cx="418384" cy="707886"/>
                </a:xfrm>
                <a:prstGeom prst="rect">
                  <a:avLst/>
                </a:prstGeom>
                <a:blipFill>
                  <a:blip r:embed="rId6"/>
                  <a:stretch>
                    <a:fillRect l="-2500" b="-4762"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41DAB33E-16BA-5203-DDA0-733ADCE1FB2E}"/>
                    </a:ext>
                  </a:extLst>
                </p:cNvPr>
                <p:cNvSpPr txBox="1"/>
                <p:nvPr/>
              </p:nvSpPr>
              <p:spPr>
                <a:xfrm>
                  <a:off x="8802286" y="2107587"/>
                  <a:ext cx="335798" cy="86177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CA" sz="2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oMath>
                    </m:oMathPara>
                  </a14:m>
                  <a:endParaRPr lang="en-CA" sz="2800" b="1" dirty="0">
                    <a:solidFill>
                      <a:schemeClr val="bg1"/>
                    </a:solidFill>
                  </a:endParaRPr>
                </a:p>
                <a:p>
                  <a:endParaRPr lang="en-CA" sz="2800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41DAB33E-16BA-5203-DDA0-733ADCE1FB2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02286" y="2107587"/>
                  <a:ext cx="335798" cy="861774"/>
                </a:xfrm>
                <a:prstGeom prst="rect">
                  <a:avLst/>
                </a:prstGeom>
                <a:blipFill>
                  <a:blip r:embed="rId7"/>
                  <a:stretch>
                    <a:fillRect l="-3125" r="-3125"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144D39B5-C6FB-372A-8465-F222E025F33B}"/>
                    </a:ext>
                  </a:extLst>
                </p:cNvPr>
                <p:cNvSpPr txBox="1"/>
                <p:nvPr/>
              </p:nvSpPr>
              <p:spPr>
                <a:xfrm>
                  <a:off x="6374098" y="4441738"/>
                  <a:ext cx="377476" cy="70788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CA" sz="2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oMath>
                    </m:oMathPara>
                  </a14:m>
                  <a:endParaRPr lang="en-CA" sz="2800" b="1" dirty="0">
                    <a:solidFill>
                      <a:schemeClr val="bg1"/>
                    </a:solidFill>
                  </a:endParaRPr>
                </a:p>
                <a:p>
                  <a:endParaRPr lang="en-CA" dirty="0"/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144D39B5-C6FB-372A-8465-F222E025F33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74098" y="4441738"/>
                  <a:ext cx="377476" cy="707886"/>
                </a:xfrm>
                <a:prstGeom prst="rect">
                  <a:avLst/>
                </a:prstGeom>
                <a:blipFill>
                  <a:blip r:embed="rId8"/>
                  <a:stretch>
                    <a:fillRect l="-5556" r="-5556" b="-3175"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BC41563-1ACC-05C7-259C-082C059F9139}"/>
                </a:ext>
              </a:extLst>
            </p:cNvPr>
            <p:cNvSpPr txBox="1"/>
            <p:nvPr/>
          </p:nvSpPr>
          <p:spPr>
            <a:xfrm>
              <a:off x="6914791" y="1544521"/>
              <a:ext cx="1746161" cy="4803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1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Annihilation</a:t>
              </a:r>
              <a:r>
                <a:rPr lang="en-CA" sz="1100" dirty="0"/>
                <a:t>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FEC2513-BB3B-B119-62CA-6E5F2F736819}"/>
                </a:ext>
              </a:extLst>
            </p:cNvPr>
            <p:cNvSpPr txBox="1"/>
            <p:nvPr/>
          </p:nvSpPr>
          <p:spPr>
            <a:xfrm rot="16200000">
              <a:off x="9062936" y="3164533"/>
              <a:ext cx="1617411" cy="450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1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Scattering</a:t>
              </a:r>
              <a:r>
                <a:rPr lang="en-CA" sz="1100" dirty="0"/>
                <a:t>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8D58A7B-736F-D409-04E5-7023ABD3511D}"/>
                </a:ext>
              </a:extLst>
            </p:cNvPr>
            <p:cNvSpPr txBox="1"/>
            <p:nvPr/>
          </p:nvSpPr>
          <p:spPr>
            <a:xfrm>
              <a:off x="7071115" y="5271010"/>
              <a:ext cx="1617410" cy="4803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1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Production</a:t>
              </a:r>
              <a:r>
                <a:rPr lang="en-CA" sz="1100" dirty="0"/>
                <a:t> 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2671D2E3-8545-B7A4-3D30-3B8CA6D4DDD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60" t="14837" r="11700" b="14750"/>
          <a:stretch>
            <a:fillRect/>
          </a:stretch>
        </p:blipFill>
        <p:spPr>
          <a:xfrm>
            <a:off x="5911896" y="4590820"/>
            <a:ext cx="2841459" cy="192101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9A1E0A9-7235-3B0B-753D-EEF018E6730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22840"/>
            <a:ext cx="1860462" cy="207445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A929D1D-DC34-BD1F-8013-D20427566BC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60" t="14837" r="11700" b="14750"/>
          <a:stretch>
            <a:fillRect/>
          </a:stretch>
        </p:blipFill>
        <p:spPr>
          <a:xfrm>
            <a:off x="3808591" y="558441"/>
            <a:ext cx="2103305" cy="142197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FA7CF3C-D42E-B0F4-DA4F-A73BD2A9935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464" y="4436363"/>
            <a:ext cx="3263303" cy="222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8807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FCA1F1-5459-AB21-7F2A-BCACEF002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CA1259C-3AF7-10BB-859F-1CC5DFC4E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0"/>
            <a:ext cx="10800000" cy="828000"/>
          </a:xfrm>
        </p:spPr>
        <p:txBody>
          <a:bodyPr/>
          <a:lstStyle/>
          <a:p>
            <a:r>
              <a:rPr lang="en-CA" dirty="0">
                <a:solidFill>
                  <a:schemeClr val="bg1"/>
                </a:solidFill>
                <a:latin typeface="Franklin Gothic Heavy" panose="020B0903020102020204" pitchFamily="34" charset="0"/>
              </a:rPr>
              <a:t>Model Specifications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A96A7A-25E2-864B-BC34-64809FD0A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E182-0777-40A8-B4AC-139CD89261E6}" type="slidenum">
              <a:rPr lang="en-CA" smtClean="0">
                <a:solidFill>
                  <a:schemeClr val="bg2">
                    <a:lumMod val="50000"/>
                  </a:schemeClr>
                </a:solidFill>
                <a:latin typeface="Franklin Gothic Heavy" panose="020B0903020102020204" pitchFamily="34" charset="0"/>
              </a:rPr>
              <a:t>15</a:t>
            </a:fld>
            <a:endParaRPr lang="en-CA" dirty="0">
              <a:solidFill>
                <a:schemeClr val="bg2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4BCA4A-4811-046C-3F39-762191221D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033170"/>
            <a:ext cx="10344774" cy="540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4798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C4CAA7-EE39-272A-4647-15BEEA5F1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272E0E-9104-A58D-ADB1-58D504A74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0"/>
            <a:ext cx="10800000" cy="828000"/>
          </a:xfrm>
        </p:spPr>
        <p:txBody>
          <a:bodyPr/>
          <a:lstStyle/>
          <a:p>
            <a:r>
              <a:rPr lang="en-CA" dirty="0">
                <a:solidFill>
                  <a:schemeClr val="bg1"/>
                </a:solidFill>
                <a:latin typeface="Franklin Gothic Heavy" panose="020B0903020102020204" pitchFamily="34" charset="0"/>
              </a:rPr>
              <a:t>Detector Calibration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D64ADD-86E8-C276-ACA9-F4CB7F78B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E182-0777-40A8-B4AC-139CD89261E6}" type="slidenum">
              <a:rPr lang="en-CA" smtClean="0"/>
              <a:t>16</a:t>
            </a:fld>
            <a:endParaRPr lang="en-C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268139-5CAE-1C11-B65E-A52F59987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9674" r="6629" b="6016"/>
          <a:stretch>
            <a:fillRect/>
          </a:stretch>
        </p:blipFill>
        <p:spPr>
          <a:xfrm>
            <a:off x="7740462" y="1186375"/>
            <a:ext cx="4483476" cy="510535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0E7B605-C459-2689-3343-22CF879726B7}"/>
              </a:ext>
            </a:extLst>
          </p:cNvPr>
          <p:cNvSpPr txBox="1"/>
          <p:nvPr/>
        </p:nvSpPr>
        <p:spPr>
          <a:xfrm>
            <a:off x="10584208" y="4137218"/>
            <a:ext cx="12703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100" b="1" dirty="0">
                <a:solidFill>
                  <a:srgbClr val="99BC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Auger electron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3490FB-4E2D-2B04-7297-5E72CB6E9E05}"/>
              </a:ext>
            </a:extLst>
          </p:cNvPr>
          <p:cNvSpPr txBox="1"/>
          <p:nvPr/>
        </p:nvSpPr>
        <p:spPr>
          <a:xfrm>
            <a:off x="9418555" y="4348294"/>
            <a:ext cx="56364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100" b="1" dirty="0">
                <a:solidFill>
                  <a:srgbClr val="F3E5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X-ray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052656D-A154-49BD-27AA-7061C73199C1}"/>
                  </a:ext>
                </a:extLst>
              </p:cNvPr>
              <p:cNvSpPr txBox="1"/>
              <p:nvPr/>
            </p:nvSpPr>
            <p:spPr>
              <a:xfrm>
                <a:off x="4357513" y="961816"/>
                <a:ext cx="4114134" cy="37856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K, L, and M peaks are an invaluable calibration tool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Ge detectors irradiated with neutrons decays into </a:t>
                </a:r>
                <a14:m>
                  <m:oMath xmlns:m="http://schemas.openxmlformats.org/officeDocument/2006/math">
                    <m:r>
                      <a:rPr lang="en-CA" sz="2000" b="0" i="1" baseline="300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71</m:t>
                    </m:r>
                    <m:r>
                      <a:rPr lang="en-CA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𝐺𝑒</m:t>
                    </m:r>
                  </m:oMath>
                </a14:m>
                <a:endParaRPr lang="en-CA" sz="2000" b="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The known </a:t>
                </a:r>
                <a14:m>
                  <m:oMath xmlns:m="http://schemas.openxmlformats.org/officeDocument/2006/math">
                    <m:r>
                      <a:rPr lang="en-CA" sz="2000" b="0" i="0" baseline="300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71</m:t>
                    </m:r>
                    <m:r>
                      <a:rPr lang="en-CA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𝐺𝑒</m:t>
                    </m:r>
                  </m:oMath>
                </a14:m>
                <a:r>
                  <a:rPr lang="en-US" sz="20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peaks establishes a conversion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 unknown event amplitude can be translated into a physically meaningful interaction energy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052656D-A154-49BD-27AA-7061C73199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7513" y="961816"/>
                <a:ext cx="4114134" cy="3785652"/>
              </a:xfrm>
              <a:prstGeom prst="rect">
                <a:avLst/>
              </a:prstGeom>
              <a:blipFill>
                <a:blip r:embed="rId5"/>
                <a:stretch>
                  <a:fillRect l="-1333" t="-805" r="-2815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>
            <a:extLst>
              <a:ext uri="{FF2B5EF4-FFF2-40B4-BE49-F238E27FC236}">
                <a16:creationId xmlns:a16="http://schemas.microsoft.com/office/drawing/2014/main" id="{BF12C3A5-5169-70C1-8ABE-CAB7F5D472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6790" y="909283"/>
            <a:ext cx="3261381" cy="5775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9974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DFFC0D-7402-BDF2-5ADC-150F8A7C9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1718873-0E72-48E1-96C3-B944F28DE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0"/>
            <a:ext cx="10800000" cy="828000"/>
          </a:xfrm>
        </p:spPr>
        <p:txBody>
          <a:bodyPr/>
          <a:lstStyle/>
          <a:p>
            <a:r>
              <a:rPr lang="en-CA" dirty="0">
                <a:solidFill>
                  <a:schemeClr val="bg1"/>
                </a:solidFill>
                <a:latin typeface="Franklin Gothic Heavy" panose="020B0903020102020204" pitchFamily="34" charset="0"/>
              </a:rPr>
              <a:t>Z Resolution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27A07E-53AF-6EE5-8070-2171E38A3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E182-0777-40A8-B4AC-139CD89261E6}" type="slidenum">
              <a:rPr lang="en-CA" smtClean="0"/>
              <a:t>17</a:t>
            </a:fld>
            <a:endParaRPr lang="en-C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D59767-B24F-77F7-0B0F-6CE5A9E79D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000" y="1426987"/>
            <a:ext cx="5148000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512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3283BD-C34C-6473-4820-D5591E7A6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A80D1F0-9F7F-A1CF-F9B0-922D75A17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0"/>
            <a:ext cx="10800000" cy="828000"/>
          </a:xfrm>
        </p:spPr>
        <p:txBody>
          <a:bodyPr/>
          <a:lstStyle/>
          <a:p>
            <a:r>
              <a:rPr lang="en-CA" dirty="0">
                <a:solidFill>
                  <a:schemeClr val="bg1"/>
                </a:solidFill>
                <a:latin typeface="Franklin Gothic Heavy" panose="020B0903020102020204" pitchFamily="34" charset="0"/>
              </a:rPr>
              <a:t>Dark Matter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486AE0-045A-6595-ABEA-684F5E924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E182-0777-40A8-B4AC-139CD89261E6}" type="slidenum">
              <a:rPr lang="en-CA" smtClean="0">
                <a:solidFill>
                  <a:schemeClr val="bg2">
                    <a:lumMod val="50000"/>
                  </a:schemeClr>
                </a:solidFill>
                <a:latin typeface="Franklin Gothic Heavy" panose="020B0903020102020204" pitchFamily="34" charset="0"/>
              </a:rPr>
              <a:t>2</a:t>
            </a:fld>
            <a:endParaRPr lang="en-CA" dirty="0">
              <a:solidFill>
                <a:schemeClr val="bg2">
                  <a:lumMod val="50000"/>
                </a:schemeClr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54CB6FB-8188-D2B5-1FAB-F28C620A3E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70" t="13086" r="20928" b="40000"/>
          <a:stretch>
            <a:fillRect/>
          </a:stretch>
        </p:blipFill>
        <p:spPr>
          <a:xfrm>
            <a:off x="476954" y="828000"/>
            <a:ext cx="4560631" cy="371193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0E56B2D-574A-2A18-289A-3976D57512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30466" y="2830013"/>
            <a:ext cx="1840859" cy="1197974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B57DD727-C36F-E704-6B17-48BD57A17485}"/>
              </a:ext>
            </a:extLst>
          </p:cNvPr>
          <p:cNvSpPr txBox="1"/>
          <p:nvPr/>
        </p:nvSpPr>
        <p:spPr>
          <a:xfrm>
            <a:off x="292231" y="4325499"/>
            <a:ext cx="5727958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84% of the Universe’s total matter, 26% of its total energy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Three main ways of searching for dark matter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Indirect detection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detection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Collider Experiments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789103A-50C9-41D9-AD2E-9F559D7B6F0A}"/>
              </a:ext>
            </a:extLst>
          </p:cNvPr>
          <p:cNvGrpSpPr/>
          <p:nvPr/>
        </p:nvGrpSpPr>
        <p:grpSpPr>
          <a:xfrm>
            <a:off x="6595634" y="1848201"/>
            <a:ext cx="3386566" cy="3343967"/>
            <a:chOff x="6333190" y="1674421"/>
            <a:chExt cx="3723117" cy="396592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AB7737A-1DD6-DEB9-A717-F6450AF3AC5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17" t="34029" r="69107" b="30442"/>
            <a:stretch>
              <a:fillRect/>
            </a:stretch>
          </p:blipFill>
          <p:spPr>
            <a:xfrm>
              <a:off x="6372208" y="1801491"/>
              <a:ext cx="3460415" cy="3527116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67F8662C-6683-F5A5-2396-1C806DA9DC8D}"/>
                    </a:ext>
                  </a:extLst>
                </p:cNvPr>
                <p:cNvSpPr txBox="1"/>
                <p:nvPr/>
              </p:nvSpPr>
              <p:spPr>
                <a:xfrm>
                  <a:off x="8802286" y="4441738"/>
                  <a:ext cx="358688" cy="71846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acc>
                          <m:accPr>
                            <m:chr m:val="̅"/>
                            <m:ctrlPr>
                              <a:rPr lang="en-CA" sz="2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CA" sz="2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𝒇</m:t>
                            </m:r>
                          </m:e>
                        </m:acc>
                      </m:oMath>
                    </m:oMathPara>
                  </a14:m>
                  <a:endParaRPr lang="en-CA" sz="2800" b="1" dirty="0"/>
                </a:p>
                <a:p>
                  <a:endParaRPr lang="en-CA" dirty="0"/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67F8662C-6683-F5A5-2396-1C806DA9DC8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02286" y="4441738"/>
                  <a:ext cx="358688" cy="718466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85EE7BAA-9413-358A-A683-C10CAC13BDC2}"/>
                    </a:ext>
                  </a:extLst>
                </p:cNvPr>
                <p:cNvSpPr txBox="1"/>
                <p:nvPr/>
              </p:nvSpPr>
              <p:spPr>
                <a:xfrm>
                  <a:off x="6333190" y="2059786"/>
                  <a:ext cx="418384" cy="70788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acc>
                          <m:accPr>
                            <m:chr m:val="̅"/>
                            <m:ctrlPr>
                              <a:rPr lang="en-CA" sz="2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CA" sz="28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𝝌</m:t>
                            </m:r>
                          </m:e>
                        </m:acc>
                      </m:oMath>
                    </m:oMathPara>
                  </a14:m>
                  <a:endParaRPr lang="en-CA" sz="2800" b="1" dirty="0"/>
                </a:p>
                <a:p>
                  <a:endParaRPr lang="en-CA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85EE7BAA-9413-358A-A683-C10CAC13BDC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33190" y="2059786"/>
                  <a:ext cx="418384" cy="707886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31058DF7-6BFB-9110-C348-4F51395A2410}"/>
                    </a:ext>
                  </a:extLst>
                </p:cNvPr>
                <p:cNvSpPr txBox="1"/>
                <p:nvPr/>
              </p:nvSpPr>
              <p:spPr>
                <a:xfrm>
                  <a:off x="8802286" y="2107587"/>
                  <a:ext cx="335798" cy="86177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CA" sz="2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oMath>
                    </m:oMathPara>
                  </a14:m>
                  <a:endParaRPr lang="en-CA" sz="2800" b="1" dirty="0">
                    <a:solidFill>
                      <a:schemeClr val="bg1"/>
                    </a:solidFill>
                  </a:endParaRPr>
                </a:p>
                <a:p>
                  <a:endParaRPr lang="en-CA" sz="2800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31058DF7-6BFB-9110-C348-4F51395A241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02286" y="2107587"/>
                  <a:ext cx="335798" cy="861774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B32D2865-44F2-817E-CE67-423705386082}"/>
                    </a:ext>
                  </a:extLst>
                </p:cNvPr>
                <p:cNvSpPr txBox="1"/>
                <p:nvPr/>
              </p:nvSpPr>
              <p:spPr>
                <a:xfrm>
                  <a:off x="6374098" y="4441738"/>
                  <a:ext cx="377476" cy="70788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CA" sz="28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𝝌</m:t>
                        </m:r>
                      </m:oMath>
                    </m:oMathPara>
                  </a14:m>
                  <a:endParaRPr lang="en-CA" sz="2800" b="1" dirty="0">
                    <a:solidFill>
                      <a:schemeClr val="bg1"/>
                    </a:solidFill>
                  </a:endParaRPr>
                </a:p>
                <a:p>
                  <a:endParaRPr lang="en-CA" dirty="0"/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B32D2865-44F2-817E-CE67-42370538608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74098" y="4441738"/>
                  <a:ext cx="377476" cy="707886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73BD529-A8A7-EFBB-C589-D0F3571589BA}"/>
                </a:ext>
              </a:extLst>
            </p:cNvPr>
            <p:cNvSpPr txBox="1"/>
            <p:nvPr/>
          </p:nvSpPr>
          <p:spPr>
            <a:xfrm>
              <a:off x="6942365" y="1674421"/>
              <a:ext cx="1746160" cy="4380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Annihilation</a:t>
              </a:r>
              <a:r>
                <a:rPr lang="en-CA" dirty="0"/>
                <a:t>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C45F9F5-A2E5-FFB3-E69E-1CCD12B7E76D}"/>
                </a:ext>
              </a:extLst>
            </p:cNvPr>
            <p:cNvSpPr txBox="1"/>
            <p:nvPr/>
          </p:nvSpPr>
          <p:spPr>
            <a:xfrm rot="16200000">
              <a:off x="9062936" y="3205331"/>
              <a:ext cx="16174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Scattering</a:t>
              </a:r>
              <a:r>
                <a:rPr lang="en-CA" dirty="0"/>
                <a:t>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F13C1ED-D670-7E5B-4B56-4E8102824E87}"/>
                </a:ext>
              </a:extLst>
            </p:cNvPr>
            <p:cNvSpPr txBox="1"/>
            <p:nvPr/>
          </p:nvSpPr>
          <p:spPr>
            <a:xfrm>
              <a:off x="7071116" y="5271010"/>
              <a:ext cx="16174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Production</a:t>
              </a:r>
              <a:r>
                <a:rPr lang="en-CA" dirty="0"/>
                <a:t> 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7D285166-54F7-C501-B7D3-A39CF813999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60" t="14837" r="11700" b="14750"/>
          <a:stretch>
            <a:fillRect/>
          </a:stretch>
        </p:blipFill>
        <p:spPr>
          <a:xfrm>
            <a:off x="6096000" y="5297993"/>
            <a:ext cx="2103305" cy="14219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7C40D3A-6865-DE16-87F3-76ACD9D139D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312" y="543034"/>
            <a:ext cx="1223078" cy="136376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0EE1AA8-9F26-DE5E-282B-7EFFF80722F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60" t="14837" r="11700" b="14750"/>
          <a:stretch>
            <a:fillRect/>
          </a:stretch>
        </p:blipFill>
        <p:spPr>
          <a:xfrm>
            <a:off x="6391277" y="353837"/>
            <a:ext cx="2103305" cy="142197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BEEDC91-6468-09EA-DAC0-73DCAA7DFC3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506" y="5240525"/>
            <a:ext cx="2080931" cy="142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381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FC013D-B565-0A7C-C0B5-81C43C50B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C7A1958-9111-7BC1-3F00-737FE1617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0"/>
            <a:ext cx="10800000" cy="828000"/>
          </a:xfrm>
        </p:spPr>
        <p:txBody>
          <a:bodyPr/>
          <a:lstStyle/>
          <a:p>
            <a:r>
              <a:rPr lang="en-CA" dirty="0">
                <a:solidFill>
                  <a:schemeClr val="bg1"/>
                </a:solidFill>
                <a:latin typeface="Franklin Gothic Heavy" panose="020B0903020102020204" pitchFamily="34" charset="0"/>
              </a:rPr>
              <a:t>Direct Detection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EA21C6-4BFF-E09B-5D4A-135ACA187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E182-0777-40A8-B4AC-139CD89261E6}" type="slidenum">
              <a:rPr lang="en-CA" smtClean="0"/>
              <a:t>3</a:t>
            </a:fld>
            <a:endParaRPr lang="en-CA" dirty="0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36B1929-8845-8406-FAC6-28D83A2B767B}"/>
              </a:ext>
            </a:extLst>
          </p:cNvPr>
          <p:cNvGrpSpPr/>
          <p:nvPr/>
        </p:nvGrpSpPr>
        <p:grpSpPr>
          <a:xfrm>
            <a:off x="8610600" y="894484"/>
            <a:ext cx="3412723" cy="2296178"/>
            <a:chOff x="8509880" y="1037205"/>
            <a:chExt cx="3412723" cy="2296178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EE208CE7-2591-A45F-3414-F765813471DE}"/>
                </a:ext>
              </a:extLst>
            </p:cNvPr>
            <p:cNvSpPr/>
            <p:nvPr/>
          </p:nvSpPr>
          <p:spPr>
            <a:xfrm>
              <a:off x="8509880" y="1037205"/>
              <a:ext cx="3412723" cy="2296178"/>
            </a:xfrm>
            <a:prstGeom prst="roundRect">
              <a:avLst/>
            </a:prstGeom>
            <a:solidFill>
              <a:srgbClr val="666666"/>
            </a:solidFill>
            <a:ln w="38100">
              <a:solidFill>
                <a:srgbClr val="FFFF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dirty="0"/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D0099F8-6828-E2F4-38F1-28856E7B87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63" t="91607" r="67355" b="4632"/>
            <a:stretch>
              <a:fillRect/>
            </a:stretch>
          </p:blipFill>
          <p:spPr>
            <a:xfrm>
              <a:off x="8896660" y="2533475"/>
              <a:ext cx="469332" cy="25634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43E9D1A-5F50-6779-E9C0-F310666C2F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458" t="86525" r="67838" b="9302"/>
            <a:stretch>
              <a:fillRect/>
            </a:stretch>
          </p:blipFill>
          <p:spPr>
            <a:xfrm>
              <a:off x="8945686" y="2111131"/>
              <a:ext cx="371282" cy="284409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25F8CD8-8FC3-2FEB-868E-68037C6B4B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865" t="81006" r="67453" b="13155"/>
            <a:stretch>
              <a:fillRect/>
            </a:stretch>
          </p:blipFill>
          <p:spPr>
            <a:xfrm>
              <a:off x="8898016" y="1682337"/>
              <a:ext cx="469332" cy="39796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8D08D6C-1F41-5CB4-6ADE-50CE093872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119" t="72671" r="66328" b="18040"/>
            <a:stretch>
              <a:fillRect/>
            </a:stretch>
          </p:blipFill>
          <p:spPr>
            <a:xfrm>
              <a:off x="8721433" y="1037205"/>
              <a:ext cx="656975" cy="633075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4E16851-7C81-16F0-190E-0B3C12FF40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63" t="95628" r="67355" b="153"/>
            <a:stretch>
              <a:fillRect/>
            </a:stretch>
          </p:blipFill>
          <p:spPr>
            <a:xfrm>
              <a:off x="8898563" y="2894932"/>
              <a:ext cx="469332" cy="287563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0755FE5-7C51-FFB1-F6E0-4C26136CF533}"/>
                </a:ext>
              </a:extLst>
            </p:cNvPr>
            <p:cNvSpPr txBox="1"/>
            <p:nvPr/>
          </p:nvSpPr>
          <p:spPr>
            <a:xfrm>
              <a:off x="9321157" y="1185915"/>
              <a:ext cx="2237008" cy="3670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b="1" dirty="0">
                  <a:solidFill>
                    <a:srgbClr val="FFFFFF"/>
                  </a:solidFill>
                </a:rPr>
                <a:t>Dark matter particle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6F278E5-554B-5B09-AA9F-9A154AB0402D}"/>
                </a:ext>
              </a:extLst>
            </p:cNvPr>
            <p:cNvSpPr txBox="1"/>
            <p:nvPr/>
          </p:nvSpPr>
          <p:spPr>
            <a:xfrm>
              <a:off x="9321157" y="1664699"/>
              <a:ext cx="1159993" cy="3670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b="1" dirty="0">
                  <a:solidFill>
                    <a:srgbClr val="FFFFFF"/>
                  </a:solidFill>
                </a:rPr>
                <a:t>Electrons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A2BBA9B-B763-5CD5-E6A5-B53D01E9E663}"/>
                </a:ext>
              </a:extLst>
            </p:cNvPr>
            <p:cNvSpPr txBox="1"/>
            <p:nvPr/>
          </p:nvSpPr>
          <p:spPr>
            <a:xfrm>
              <a:off x="9321157" y="2058240"/>
              <a:ext cx="1656731" cy="3670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b="1" dirty="0">
                  <a:solidFill>
                    <a:srgbClr val="FFFFFF"/>
                  </a:solidFill>
                </a:rPr>
                <a:t>Electron holes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E7AEA1D-8141-66DE-82F3-78797263BEB1}"/>
                </a:ext>
              </a:extLst>
            </p:cNvPr>
            <p:cNvSpPr txBox="1"/>
            <p:nvPr/>
          </p:nvSpPr>
          <p:spPr>
            <a:xfrm>
              <a:off x="9321157" y="2451780"/>
              <a:ext cx="1874797" cy="3670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b="1" dirty="0">
                  <a:solidFill>
                    <a:srgbClr val="FFFFFF"/>
                  </a:solidFill>
                </a:rPr>
                <a:t>Prompt phonons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742B0FF-6E66-5259-4223-AB7E9B20FCD9}"/>
                </a:ext>
              </a:extLst>
            </p:cNvPr>
            <p:cNvSpPr txBox="1"/>
            <p:nvPr/>
          </p:nvSpPr>
          <p:spPr>
            <a:xfrm>
              <a:off x="9321157" y="2845321"/>
              <a:ext cx="1512396" cy="3670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b="1" dirty="0">
                  <a:solidFill>
                    <a:srgbClr val="FFFFFF"/>
                  </a:solidFill>
                </a:rPr>
                <a:t>NTL phonons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DB0C3B1-33F5-1E97-0579-F78146961829}"/>
              </a:ext>
            </a:extLst>
          </p:cNvPr>
          <p:cNvGrpSpPr/>
          <p:nvPr/>
        </p:nvGrpSpPr>
        <p:grpSpPr>
          <a:xfrm>
            <a:off x="2772243" y="5359800"/>
            <a:ext cx="7391699" cy="1037545"/>
            <a:chOff x="-570141" y="5213749"/>
            <a:chExt cx="5516192" cy="39996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C7585BC5-6EEF-00F5-A251-EEBE67A4DE9A}"/>
                    </a:ext>
                  </a:extLst>
                </p:cNvPr>
                <p:cNvSpPr txBox="1"/>
                <p:nvPr/>
              </p:nvSpPr>
              <p:spPr>
                <a:xfrm>
                  <a:off x="-570141" y="5261715"/>
                  <a:ext cx="5516192" cy="26101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CA" sz="44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CA" sz="44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n-CA" sz="44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sub>
                        </m:sSub>
                        <m:r>
                          <a:rPr lang="en-CA" sz="4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CA" sz="44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CA" sz="44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n-CA" sz="44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𝑹</m:t>
                            </m:r>
                          </m:sub>
                        </m:sSub>
                        <m:r>
                          <a:rPr lang="en-CA" sz="4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CA" sz="44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CA" sz="44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CA" sz="44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𝒆𝒉</m:t>
                            </m:r>
                          </m:sub>
                        </m:sSub>
                        <m:r>
                          <a:rPr lang="en-CA" sz="4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𝒆𝑽</m:t>
                        </m:r>
                      </m:oMath>
                    </m:oMathPara>
                  </a14:m>
                  <a:endParaRPr lang="en-CA" sz="44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C7585BC5-6EEF-00F5-A251-EEBE67A4DE9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570141" y="5261715"/>
                  <a:ext cx="5516192" cy="261018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2BE8DD3-FD90-E60F-5727-943EC78301E3}"/>
                </a:ext>
              </a:extLst>
            </p:cNvPr>
            <p:cNvSpPr txBox="1"/>
            <p:nvPr/>
          </p:nvSpPr>
          <p:spPr>
            <a:xfrm>
              <a:off x="-89385" y="5497327"/>
              <a:ext cx="1268142" cy="106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Total phonon energy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CE4FFA1-7FB1-5DBD-972A-4543F045360D}"/>
                </a:ext>
              </a:extLst>
            </p:cNvPr>
            <p:cNvSpPr txBox="1"/>
            <p:nvPr/>
          </p:nvSpPr>
          <p:spPr>
            <a:xfrm>
              <a:off x="1307671" y="5497327"/>
              <a:ext cx="1185744" cy="106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Initial recoil energy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EA7100B-C817-7831-8A07-145E2D938904}"/>
                </a:ext>
              </a:extLst>
            </p:cNvPr>
            <p:cNvSpPr txBox="1"/>
            <p:nvPr/>
          </p:nvSpPr>
          <p:spPr>
            <a:xfrm>
              <a:off x="2553334" y="5506932"/>
              <a:ext cx="1184547" cy="106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Number of eh pairs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DA1C165-21D0-1F41-DBDF-49BDFA9D1A98}"/>
                </a:ext>
              </a:extLst>
            </p:cNvPr>
            <p:cNvSpPr txBox="1"/>
            <p:nvPr/>
          </p:nvSpPr>
          <p:spPr>
            <a:xfrm>
              <a:off x="3652615" y="5213749"/>
              <a:ext cx="806382" cy="106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Voltage bias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BBA23C7-4E1C-F70E-645E-26F7F32E4652}"/>
              </a:ext>
            </a:extLst>
          </p:cNvPr>
          <p:cNvGrpSpPr/>
          <p:nvPr/>
        </p:nvGrpSpPr>
        <p:grpSpPr>
          <a:xfrm>
            <a:off x="1" y="840731"/>
            <a:ext cx="9331881" cy="4385787"/>
            <a:chOff x="1" y="840731"/>
            <a:chExt cx="9331881" cy="438578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0626ECD-A149-D51D-C606-8B77AC9A016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440" t="17649" r="7843" b="16993"/>
            <a:stretch>
              <a:fillRect/>
            </a:stretch>
          </p:blipFill>
          <p:spPr>
            <a:xfrm>
              <a:off x="1" y="840731"/>
              <a:ext cx="8532222" cy="4385787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F5094EC0-6F20-4F7D-C01E-C1940520108F}"/>
                    </a:ext>
                  </a:extLst>
                </p:cNvPr>
                <p:cNvSpPr txBox="1"/>
                <p:nvPr/>
              </p:nvSpPr>
              <p:spPr>
                <a:xfrm>
                  <a:off x="1083740" y="1723912"/>
                  <a:ext cx="354536" cy="30707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C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oMath>
                    </m:oMathPara>
                  </a14:m>
                  <a:endParaRPr lang="en-CA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F5094EC0-6F20-4F7D-C01E-C1940520108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3740" y="1723912"/>
                  <a:ext cx="354536" cy="307079"/>
                </a:xfrm>
                <a:prstGeom prst="rect">
                  <a:avLst/>
                </a:prstGeom>
                <a:blipFill>
                  <a:blip r:embed="rId7"/>
                  <a:stretch>
                    <a:fillRect b="-10000"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36725FF9-6530-61F0-03C1-C978D5EBC2C5}"/>
                    </a:ext>
                  </a:extLst>
                </p:cNvPr>
                <p:cNvSpPr txBox="1"/>
                <p:nvPr/>
              </p:nvSpPr>
              <p:spPr>
                <a:xfrm>
                  <a:off x="5237763" y="1394935"/>
                  <a:ext cx="354536" cy="30707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C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oMath>
                    </m:oMathPara>
                  </a14:m>
                  <a:endParaRPr lang="en-CA" dirty="0"/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36725FF9-6530-61F0-03C1-C978D5EBC2C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37763" y="1394935"/>
                  <a:ext cx="354536" cy="307079"/>
                </a:xfrm>
                <a:prstGeom prst="rect">
                  <a:avLst/>
                </a:prstGeom>
                <a:blipFill>
                  <a:blip r:embed="rId8"/>
                  <a:stretch>
                    <a:fillRect b="-10000"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68A5A52D-5C10-59BA-A019-BF0BD0FC30C0}"/>
                    </a:ext>
                  </a:extLst>
                </p:cNvPr>
                <p:cNvSpPr txBox="1"/>
                <p:nvPr/>
              </p:nvSpPr>
              <p:spPr>
                <a:xfrm>
                  <a:off x="3866441" y="1255694"/>
                  <a:ext cx="316289" cy="30707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lang="en-CA" b="0" i="1" smtClean="0">
                                <a:solidFill>
                                  <a:srgbClr val="99BC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b="0" i="1" smtClean="0">
                                <a:solidFill>
                                  <a:srgbClr val="99BCFF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CA" b="0" i="1" smtClean="0">
                                <a:solidFill>
                                  <a:srgbClr val="99BCFF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</m:oMath>
                    </m:oMathPara>
                  </a14:m>
                  <a:endParaRPr lang="en-CA" dirty="0"/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68A5A52D-5C10-59BA-A019-BF0BD0FC30C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66441" y="1255694"/>
                  <a:ext cx="316289" cy="307079"/>
                </a:xfrm>
                <a:prstGeom prst="rect">
                  <a:avLst/>
                </a:prstGeom>
                <a:blipFill>
                  <a:blip r:embed="rId9"/>
                  <a:stretch>
                    <a:fillRect l="-9615"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ABC66591-2C9D-63C4-CB78-F62F2C196672}"/>
                    </a:ext>
                  </a:extLst>
                </p:cNvPr>
                <p:cNvSpPr txBox="1"/>
                <p:nvPr/>
              </p:nvSpPr>
              <p:spPr>
                <a:xfrm>
                  <a:off x="3018308" y="2865530"/>
                  <a:ext cx="203433" cy="30707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CA" b="1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oMath>
                    </m:oMathPara>
                  </a14:m>
                  <a:endParaRPr lang="en-CA" b="1" dirty="0">
                    <a:solidFill>
                      <a:srgbClr val="FFFFFF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ABC66591-2C9D-63C4-CB78-F62F2C19667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18308" y="2865530"/>
                  <a:ext cx="203433" cy="307079"/>
                </a:xfrm>
                <a:prstGeom prst="rect">
                  <a:avLst/>
                </a:prstGeom>
                <a:blipFill>
                  <a:blip r:embed="rId10"/>
                  <a:stretch>
                    <a:fillRect l="-14706" r="-17647"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8A36A81-5149-ED10-F43F-0960BAB63260}"/>
                </a:ext>
              </a:extLst>
            </p:cNvPr>
            <p:cNvSpPr/>
            <p:nvPr/>
          </p:nvSpPr>
          <p:spPr>
            <a:xfrm>
              <a:off x="3647605" y="1202633"/>
              <a:ext cx="171143" cy="174514"/>
            </a:xfrm>
            <a:prstGeom prst="ellipse">
              <a:avLst/>
            </a:prstGeom>
            <a:solidFill>
              <a:srgbClr val="91B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5E0404D2-4B46-3696-EB0A-7C32409B750A}"/>
                    </a:ext>
                  </a:extLst>
                </p:cNvPr>
                <p:cNvSpPr txBox="1"/>
                <p:nvPr/>
              </p:nvSpPr>
              <p:spPr>
                <a:xfrm>
                  <a:off x="2621160" y="4365456"/>
                  <a:ext cx="302167" cy="27527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lang="en-CA" b="0" i="1" smtClean="0">
                                <a:solidFill>
                                  <a:srgbClr val="A5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b="0" i="1" smtClean="0">
                                <a:solidFill>
                                  <a:srgbClr val="A500FF"/>
                                </a:solidFill>
                                <a:latin typeface="Cambria Math" panose="02040503050406030204" pitchFamily="18" charset="0"/>
                              </a:rPr>
                              <m:t>ℎ</m:t>
                            </m:r>
                          </m:e>
                          <m:sup>
                            <m:r>
                              <a:rPr lang="en-CA" b="0" i="1" smtClean="0">
                                <a:solidFill>
                                  <a:srgbClr val="A500FF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oMath>
                    </m:oMathPara>
                  </a14:m>
                  <a:endParaRPr lang="en-CA" b="0" dirty="0"/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5E0404D2-4B46-3696-EB0A-7C32409B750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21160" y="4365456"/>
                  <a:ext cx="302167" cy="275279"/>
                </a:xfrm>
                <a:prstGeom prst="rect">
                  <a:avLst/>
                </a:prstGeom>
                <a:blipFill>
                  <a:blip r:embed="rId11"/>
                  <a:stretch>
                    <a:fillRect l="-22000" r="-6000" b="-8889"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06DBD793-AB6C-DF8E-85C7-D168A42D203D}"/>
                    </a:ext>
                  </a:extLst>
                </p:cNvPr>
                <p:cNvSpPr txBox="1"/>
                <p:nvPr/>
              </p:nvSpPr>
              <p:spPr>
                <a:xfrm>
                  <a:off x="8977346" y="1015828"/>
                  <a:ext cx="354536" cy="30707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C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oMath>
                    </m:oMathPara>
                  </a14:m>
                  <a:endParaRPr lang="en-CA" dirty="0"/>
                </a:p>
              </p:txBody>
            </p:sp>
          </mc:Choice>
          <mc:Fallback xmlns="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06DBD793-AB6C-DF8E-85C7-D168A42D203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77346" y="1015828"/>
                  <a:ext cx="354536" cy="307079"/>
                </a:xfrm>
                <a:prstGeom prst="rect">
                  <a:avLst/>
                </a:prstGeom>
                <a:blipFill>
                  <a:blip r:embed="rId12"/>
                  <a:stretch>
                    <a:fillRect b="-10000"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88B90C74-1A8E-CA15-6132-5391F741A7DF}"/>
                </a:ext>
              </a:extLst>
            </p:cNvPr>
            <p:cNvGrpSpPr/>
            <p:nvPr/>
          </p:nvGrpSpPr>
          <p:grpSpPr>
            <a:xfrm>
              <a:off x="6807467" y="1630392"/>
              <a:ext cx="1887761" cy="830095"/>
              <a:chOff x="6807467" y="1630392"/>
              <a:chExt cx="1887761" cy="830095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57C2FAE4-A996-1AAD-3430-A2529446EA75}"/>
                  </a:ext>
                </a:extLst>
              </p:cNvPr>
              <p:cNvSpPr/>
              <p:nvPr/>
            </p:nvSpPr>
            <p:spPr>
              <a:xfrm>
                <a:off x="6903489" y="1630392"/>
                <a:ext cx="1573673" cy="622427"/>
              </a:xfrm>
              <a:prstGeom prst="rect">
                <a:avLst/>
              </a:prstGeom>
              <a:solidFill>
                <a:srgbClr val="33333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" name="TextBox 1">
                    <a:extLst>
                      <a:ext uri="{FF2B5EF4-FFF2-40B4-BE49-F238E27FC236}">
                        <a16:creationId xmlns:a16="http://schemas.microsoft.com/office/drawing/2014/main" id="{A996BB64-1A4F-D30D-F0EF-AE8B7BE4D548}"/>
                      </a:ext>
                    </a:extLst>
                  </p:cNvPr>
                  <p:cNvSpPr txBox="1"/>
                  <p:nvPr/>
                </p:nvSpPr>
                <p:spPr>
                  <a:xfrm>
                    <a:off x="6807467" y="1752601"/>
                    <a:ext cx="1887761" cy="707886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CA" sz="2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2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~ </m:t>
                              </m:r>
                              <m:r>
                                <a:rPr lang="en-CA" sz="2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𝟏𝟎𝟎</m:t>
                              </m:r>
                              <m:r>
                                <a:rPr lang="en-CA" sz="2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CA" sz="2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CA" sz="2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sub>
                          </m:sSub>
                        </m:oMath>
                      </m:oMathPara>
                    </a14:m>
                    <a:endParaRPr lang="en-CA" sz="2800" b="1" dirty="0"/>
                  </a:p>
                  <a:p>
                    <a:endParaRPr lang="en-CA" dirty="0"/>
                  </a:p>
                </p:txBody>
              </p:sp>
            </mc:Choice>
            <mc:Fallback xmlns="">
              <p:sp>
                <p:nvSpPr>
                  <p:cNvPr id="2" name="TextBox 1">
                    <a:extLst>
                      <a:ext uri="{FF2B5EF4-FFF2-40B4-BE49-F238E27FC236}">
                        <a16:creationId xmlns:a16="http://schemas.microsoft.com/office/drawing/2014/main" id="{A996BB64-1A4F-D30D-F0EF-AE8B7BE4D54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807467" y="1752601"/>
                    <a:ext cx="1887761" cy="707886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CA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1541109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1CE6FD-6680-066C-6D3B-94EB51BFF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C9DACFA6-639A-A3D0-7D28-97711FE16DC4}"/>
              </a:ext>
            </a:extLst>
          </p:cNvPr>
          <p:cNvGrpSpPr/>
          <p:nvPr/>
        </p:nvGrpSpPr>
        <p:grpSpPr>
          <a:xfrm>
            <a:off x="5362419" y="4425298"/>
            <a:ext cx="3412723" cy="2296179"/>
            <a:chOff x="4855464" y="4300585"/>
            <a:chExt cx="3502152" cy="2310527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48087803-D79C-B5EE-A7A2-DA4BE2203AC3}"/>
                </a:ext>
              </a:extLst>
            </p:cNvPr>
            <p:cNvSpPr/>
            <p:nvPr/>
          </p:nvSpPr>
          <p:spPr>
            <a:xfrm>
              <a:off x="4855464" y="4300585"/>
              <a:ext cx="3502152" cy="2310527"/>
            </a:xfrm>
            <a:prstGeom prst="roundRect">
              <a:avLst/>
            </a:prstGeom>
            <a:solidFill>
              <a:srgbClr val="666666"/>
            </a:solidFill>
            <a:ln w="38100">
              <a:solidFill>
                <a:srgbClr val="FFFF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dirty="0"/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44BFD271-E748-77D6-9622-136DEEE68F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63" t="91607" r="67355" b="4632"/>
            <a:stretch>
              <a:fillRect/>
            </a:stretch>
          </p:blipFill>
          <p:spPr>
            <a:xfrm>
              <a:off x="5252379" y="5806205"/>
              <a:ext cx="481631" cy="257947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B9A3193-5B6E-A24A-E065-9D0CD9AA11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458" t="86525" r="67838" b="9302"/>
            <a:stretch>
              <a:fillRect/>
            </a:stretch>
          </p:blipFill>
          <p:spPr>
            <a:xfrm>
              <a:off x="5302690" y="5381222"/>
              <a:ext cx="381011" cy="286186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B7789A7-426E-5406-3F20-3FB08A8352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865" t="81006" r="67453" b="13155"/>
            <a:stretch>
              <a:fillRect/>
            </a:stretch>
          </p:blipFill>
          <p:spPr>
            <a:xfrm>
              <a:off x="5253771" y="4949748"/>
              <a:ext cx="481631" cy="400447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9AD14A00-2BAD-1053-6714-A6F65F6536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119" t="72671" r="66328" b="18040"/>
            <a:stretch>
              <a:fillRect/>
            </a:stretch>
          </p:blipFill>
          <p:spPr>
            <a:xfrm>
              <a:off x="5072560" y="4300585"/>
              <a:ext cx="674191" cy="637031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BA71DF2B-D244-14F0-23CA-A761DE7307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63" t="95628" r="67355" b="153"/>
            <a:stretch>
              <a:fillRect/>
            </a:stretch>
          </p:blipFill>
          <p:spPr>
            <a:xfrm>
              <a:off x="5254332" y="6169921"/>
              <a:ext cx="481631" cy="28936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6235467-7E57-E544-8922-51B7E6A089A6}"/>
                </a:ext>
              </a:extLst>
            </p:cNvPr>
            <p:cNvSpPr txBox="1"/>
            <p:nvPr/>
          </p:nvSpPr>
          <p:spPr>
            <a:xfrm>
              <a:off x="5688000" y="4450224"/>
              <a:ext cx="22956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b="1" dirty="0">
                  <a:solidFill>
                    <a:srgbClr val="FFFFFF"/>
                  </a:solidFill>
                </a:rPr>
                <a:t>Dark matter particle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8D4DF97-2BCD-462B-4C65-6F9BAFD8199A}"/>
                </a:ext>
              </a:extLst>
            </p:cNvPr>
            <p:cNvSpPr txBox="1"/>
            <p:nvPr/>
          </p:nvSpPr>
          <p:spPr>
            <a:xfrm>
              <a:off x="5688000" y="4932000"/>
              <a:ext cx="11903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b="1" dirty="0">
                  <a:solidFill>
                    <a:srgbClr val="FFFFFF"/>
                  </a:solidFill>
                </a:rPr>
                <a:t>Electrons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4448009-1B2F-1DE7-C1E0-E949DD56FE0C}"/>
                </a:ext>
              </a:extLst>
            </p:cNvPr>
            <p:cNvSpPr txBox="1"/>
            <p:nvPr/>
          </p:nvSpPr>
          <p:spPr>
            <a:xfrm>
              <a:off x="5688000" y="5328000"/>
              <a:ext cx="17001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b="1" dirty="0">
                  <a:solidFill>
                    <a:srgbClr val="FFFFFF"/>
                  </a:solidFill>
                </a:rPr>
                <a:t>Electron holes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4BC4ADD-2A8B-DB82-6153-31151270D290}"/>
                </a:ext>
              </a:extLst>
            </p:cNvPr>
            <p:cNvSpPr txBox="1"/>
            <p:nvPr/>
          </p:nvSpPr>
          <p:spPr>
            <a:xfrm>
              <a:off x="5688000" y="5724000"/>
              <a:ext cx="19239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b="1" dirty="0">
                  <a:solidFill>
                    <a:srgbClr val="FFFFFF"/>
                  </a:solidFill>
                </a:rPr>
                <a:t>Prompt phonons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705E2A4-E751-246F-23AD-30DDC8E32733}"/>
                </a:ext>
              </a:extLst>
            </p:cNvPr>
            <p:cNvSpPr txBox="1"/>
            <p:nvPr/>
          </p:nvSpPr>
          <p:spPr>
            <a:xfrm>
              <a:off x="5688000" y="6120000"/>
              <a:ext cx="15520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b="1" dirty="0">
                  <a:solidFill>
                    <a:srgbClr val="FFFFFF"/>
                  </a:solidFill>
                </a:rPr>
                <a:t>NTL phonons</a:t>
              </a:r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712712EA-BF5E-2262-F8E5-590865F91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0"/>
            <a:ext cx="10800000" cy="828000"/>
          </a:xfrm>
        </p:spPr>
        <p:txBody>
          <a:bodyPr/>
          <a:lstStyle/>
          <a:p>
            <a:r>
              <a:rPr lang="en-CA" dirty="0">
                <a:solidFill>
                  <a:schemeClr val="bg1"/>
                </a:solidFill>
                <a:latin typeface="Franklin Gothic Heavy" panose="020B0903020102020204" pitchFamily="34" charset="0"/>
              </a:rPr>
              <a:t>The SuperCDMS HV Detector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B24695-0AE2-3F95-CCAF-A1609DD24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E182-0777-40A8-B4AC-139CD89261E6}" type="slidenum">
              <a:rPr lang="en-CA" smtClean="0"/>
              <a:t>4</a:t>
            </a:fld>
            <a:endParaRPr lang="en-CA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691D093-D516-C345-234B-3FA9CEB46595}"/>
              </a:ext>
            </a:extLst>
          </p:cNvPr>
          <p:cNvSpPr txBox="1"/>
          <p:nvPr/>
        </p:nvSpPr>
        <p:spPr>
          <a:xfrm>
            <a:off x="323922" y="1036822"/>
            <a:ext cx="3578268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100mm wide, 33mm tall,12 sensors</a:t>
            </a:r>
          </a:p>
          <a:p>
            <a:endParaRPr lang="en-US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V across the detector for NTL effect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Secondary phonons produced by drifting e/h </a:t>
            </a:r>
            <a:endParaRPr lang="en-CA" sz="2200" b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CA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A6BA1E-8405-20DC-E33D-8135449B89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32" y="2951472"/>
            <a:ext cx="6218890" cy="42379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9763567-1E70-53DE-D684-F7B02629FC18}"/>
                  </a:ext>
                </a:extLst>
              </p:cNvPr>
              <p:cNvSpPr txBox="1"/>
              <p:nvPr/>
            </p:nvSpPr>
            <p:spPr>
              <a:xfrm>
                <a:off x="5725190" y="4553987"/>
                <a:ext cx="354536" cy="3070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C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𝜒</m:t>
                      </m:r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9763567-1E70-53DE-D684-F7B02629FC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5190" y="4553987"/>
                <a:ext cx="354536" cy="307079"/>
              </a:xfrm>
              <a:prstGeom prst="rect">
                <a:avLst/>
              </a:prstGeom>
              <a:blipFill>
                <a:blip r:embed="rId15"/>
                <a:stretch>
                  <a:fillRect b="-120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501D746E-8C19-D990-2377-C456E06714A2}"/>
              </a:ext>
            </a:extLst>
          </p:cNvPr>
          <p:cNvGrpSpPr/>
          <p:nvPr/>
        </p:nvGrpSpPr>
        <p:grpSpPr>
          <a:xfrm>
            <a:off x="4078927" y="566251"/>
            <a:ext cx="8204916" cy="4159197"/>
            <a:chOff x="1" y="840731"/>
            <a:chExt cx="8695227" cy="4385787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F3EA72E-687C-6780-7629-D959BCADC0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440" t="17649" r="7843" b="16993"/>
            <a:stretch>
              <a:fillRect/>
            </a:stretch>
          </p:blipFill>
          <p:spPr>
            <a:xfrm>
              <a:off x="1" y="840731"/>
              <a:ext cx="8532222" cy="4385787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0052E23A-4A8A-C9C6-622A-4FD06D2C7168}"/>
                    </a:ext>
                  </a:extLst>
                </p:cNvPr>
                <p:cNvSpPr txBox="1"/>
                <p:nvPr/>
              </p:nvSpPr>
              <p:spPr>
                <a:xfrm>
                  <a:off x="1083740" y="1723912"/>
                  <a:ext cx="354536" cy="30707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C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oMath>
                    </m:oMathPara>
                  </a14:m>
                  <a:endParaRPr lang="en-CA" dirty="0"/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0052E23A-4A8A-C9C6-622A-4FD06D2C716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3740" y="1723912"/>
                  <a:ext cx="354536" cy="307079"/>
                </a:xfrm>
                <a:prstGeom prst="rect">
                  <a:avLst/>
                </a:prstGeom>
                <a:blipFill>
                  <a:blip r:embed="rId17"/>
                  <a:stretch>
                    <a:fillRect b="-16667"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FF2FD820-7F8E-290D-1F4B-23DC3AC0BAA9}"/>
                    </a:ext>
                  </a:extLst>
                </p:cNvPr>
                <p:cNvSpPr txBox="1"/>
                <p:nvPr/>
              </p:nvSpPr>
              <p:spPr>
                <a:xfrm>
                  <a:off x="5237763" y="1394935"/>
                  <a:ext cx="354536" cy="30707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CA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oMath>
                    </m:oMathPara>
                  </a14:m>
                  <a:endParaRPr lang="en-CA" dirty="0"/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FF2FD820-7F8E-290D-1F4B-23DC3AC0BAA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37763" y="1394935"/>
                  <a:ext cx="354536" cy="307079"/>
                </a:xfrm>
                <a:prstGeom prst="rect">
                  <a:avLst/>
                </a:prstGeom>
                <a:blipFill>
                  <a:blip r:embed="rId18"/>
                  <a:stretch>
                    <a:fillRect b="-16667"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934524A0-B97E-772D-8D79-33C2114DCC9E}"/>
                    </a:ext>
                  </a:extLst>
                </p:cNvPr>
                <p:cNvSpPr txBox="1"/>
                <p:nvPr/>
              </p:nvSpPr>
              <p:spPr>
                <a:xfrm>
                  <a:off x="3866441" y="1255694"/>
                  <a:ext cx="316289" cy="30707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lang="en-CA" b="0" i="1" smtClean="0">
                                <a:solidFill>
                                  <a:srgbClr val="99BC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b="0" i="1" smtClean="0">
                                <a:solidFill>
                                  <a:srgbClr val="99BCFF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CA" b="0" i="1" smtClean="0">
                                <a:solidFill>
                                  <a:srgbClr val="99BCFF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</m:oMath>
                    </m:oMathPara>
                  </a14:m>
                  <a:endParaRPr lang="en-CA" dirty="0"/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934524A0-B97E-772D-8D79-33C2114DCC9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66441" y="1255694"/>
                  <a:ext cx="316289" cy="307079"/>
                </a:xfrm>
                <a:prstGeom prst="rect">
                  <a:avLst/>
                </a:prstGeom>
                <a:blipFill>
                  <a:blip r:embed="rId19"/>
                  <a:stretch>
                    <a:fillRect l="-12245" r="-2041"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703C1F81-86F2-4149-8420-AAEA36828E7E}"/>
                    </a:ext>
                  </a:extLst>
                </p:cNvPr>
                <p:cNvSpPr txBox="1"/>
                <p:nvPr/>
              </p:nvSpPr>
              <p:spPr>
                <a:xfrm>
                  <a:off x="3018308" y="2865530"/>
                  <a:ext cx="203433" cy="30707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CA" b="1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oMath>
                    </m:oMathPara>
                  </a14:m>
                  <a:endParaRPr lang="en-CA" b="1" dirty="0">
                    <a:solidFill>
                      <a:srgbClr val="FFFFFF"/>
                    </a:solidFill>
                  </a:endParaRPr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703C1F81-86F2-4149-8420-AAEA36828E7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18308" y="2865530"/>
                  <a:ext cx="203433" cy="307079"/>
                </a:xfrm>
                <a:prstGeom prst="rect">
                  <a:avLst/>
                </a:prstGeom>
                <a:blipFill>
                  <a:blip r:embed="rId20"/>
                  <a:stretch>
                    <a:fillRect l="-18750" r="-21875"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6737873-5B02-D770-A1B2-B20FD142B881}"/>
                </a:ext>
              </a:extLst>
            </p:cNvPr>
            <p:cNvSpPr txBox="1"/>
            <p:nvPr/>
          </p:nvSpPr>
          <p:spPr>
            <a:xfrm>
              <a:off x="3451845" y="4487197"/>
              <a:ext cx="594892" cy="307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200" dirty="0">
                  <a:solidFill>
                    <a:srgbClr val="3B3B3B"/>
                  </a:solidFill>
                </a:rPr>
                <a:t>-16.5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A2D7457-7BFF-9140-0A5B-6B2D601AB687}"/>
                </a:ext>
              </a:extLst>
            </p:cNvPr>
            <p:cNvSpPr txBox="1"/>
            <p:nvPr/>
          </p:nvSpPr>
          <p:spPr>
            <a:xfrm>
              <a:off x="3451845" y="1087856"/>
              <a:ext cx="594892" cy="307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200" dirty="0">
                  <a:solidFill>
                    <a:srgbClr val="3B3B3B"/>
                  </a:solidFill>
                </a:rPr>
                <a:t>16.5</a:t>
              </a: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8F789CE5-55E7-214A-122F-5C55EEC212F8}"/>
                </a:ext>
              </a:extLst>
            </p:cNvPr>
            <p:cNvSpPr/>
            <p:nvPr/>
          </p:nvSpPr>
          <p:spPr>
            <a:xfrm>
              <a:off x="3647605" y="1202633"/>
              <a:ext cx="171143" cy="174514"/>
            </a:xfrm>
            <a:prstGeom prst="ellipse">
              <a:avLst/>
            </a:prstGeom>
            <a:solidFill>
              <a:srgbClr val="91B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B612494-802C-13DF-03CD-CB50A2E7B24C}"/>
                </a:ext>
              </a:extLst>
            </p:cNvPr>
            <p:cNvSpPr txBox="1"/>
            <p:nvPr/>
          </p:nvSpPr>
          <p:spPr>
            <a:xfrm>
              <a:off x="289485" y="2920863"/>
              <a:ext cx="594892" cy="307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200" dirty="0">
                  <a:solidFill>
                    <a:srgbClr val="3B3B3B"/>
                  </a:solidFill>
                </a:rPr>
                <a:t>-50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A382664-04D6-8ABA-257C-4E5E6FDB5785}"/>
                </a:ext>
              </a:extLst>
            </p:cNvPr>
            <p:cNvSpPr txBox="1"/>
            <p:nvPr/>
          </p:nvSpPr>
          <p:spPr>
            <a:xfrm>
              <a:off x="6489542" y="2880084"/>
              <a:ext cx="594892" cy="307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200">
                  <a:solidFill>
                    <a:srgbClr val="3B3B3B"/>
                  </a:solidFill>
                </a:rPr>
                <a:t>50</a:t>
              </a:r>
              <a:endParaRPr lang="en-CA" sz="1200" dirty="0">
                <a:solidFill>
                  <a:srgbClr val="3B3B3B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F603F919-9AB2-A1C7-4AE2-5D836E856798}"/>
                    </a:ext>
                  </a:extLst>
                </p:cNvPr>
                <p:cNvSpPr txBox="1"/>
                <p:nvPr/>
              </p:nvSpPr>
              <p:spPr>
                <a:xfrm>
                  <a:off x="2621160" y="4365456"/>
                  <a:ext cx="302167" cy="27527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lang="en-CA" b="0" i="1" smtClean="0">
                                <a:solidFill>
                                  <a:srgbClr val="A5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b="0" i="1" smtClean="0">
                                <a:solidFill>
                                  <a:srgbClr val="A500FF"/>
                                </a:solidFill>
                                <a:latin typeface="Cambria Math" panose="02040503050406030204" pitchFamily="18" charset="0"/>
                              </a:rPr>
                              <m:t>ℎ</m:t>
                            </m:r>
                          </m:e>
                          <m:sup>
                            <m:r>
                              <a:rPr lang="en-CA" b="0" i="1" smtClean="0">
                                <a:solidFill>
                                  <a:srgbClr val="A500FF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oMath>
                    </m:oMathPara>
                  </a14:m>
                  <a:endParaRPr lang="en-CA" b="0" dirty="0"/>
                </a:p>
              </p:txBody>
            </p:sp>
          </mc:Choice>
          <mc:Fallback xmlns="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F603F919-9AB2-A1C7-4AE2-5D836E85679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21160" y="4365456"/>
                  <a:ext cx="302167" cy="275279"/>
                </a:xfrm>
                <a:prstGeom prst="rect">
                  <a:avLst/>
                </a:prstGeom>
                <a:blipFill>
                  <a:blip r:embed="rId21"/>
                  <a:stretch>
                    <a:fillRect l="-25532" r="-10638" b="-13953"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288ED36F-6440-3D93-0BBF-8648650975F8}"/>
                </a:ext>
              </a:extLst>
            </p:cNvPr>
            <p:cNvGrpSpPr/>
            <p:nvPr/>
          </p:nvGrpSpPr>
          <p:grpSpPr>
            <a:xfrm>
              <a:off x="6807467" y="1630392"/>
              <a:ext cx="1887761" cy="830095"/>
              <a:chOff x="6807467" y="1630392"/>
              <a:chExt cx="1887761" cy="830095"/>
            </a:xfrm>
          </p:grpSpPr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57497B1D-126F-BC0F-DB4A-CEB957DABF4C}"/>
                  </a:ext>
                </a:extLst>
              </p:cNvPr>
              <p:cNvSpPr/>
              <p:nvPr/>
            </p:nvSpPr>
            <p:spPr>
              <a:xfrm>
                <a:off x="6903489" y="1630392"/>
                <a:ext cx="1573673" cy="622427"/>
              </a:xfrm>
              <a:prstGeom prst="rect">
                <a:avLst/>
              </a:prstGeom>
              <a:solidFill>
                <a:srgbClr val="33333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6" name="TextBox 45">
                    <a:extLst>
                      <a:ext uri="{FF2B5EF4-FFF2-40B4-BE49-F238E27FC236}">
                        <a16:creationId xmlns:a16="http://schemas.microsoft.com/office/drawing/2014/main" id="{23896983-F109-F4F3-84BF-F0719601345B}"/>
                      </a:ext>
                    </a:extLst>
                  </p:cNvPr>
                  <p:cNvSpPr txBox="1"/>
                  <p:nvPr/>
                </p:nvSpPr>
                <p:spPr>
                  <a:xfrm>
                    <a:off x="6807467" y="1752601"/>
                    <a:ext cx="1887761" cy="707886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>
                          <m:sSub>
                            <m:sSubPr>
                              <m:ctrlPr>
                                <a:rPr lang="en-CA" sz="2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2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~ </m:t>
                              </m:r>
                              <m:r>
                                <a:rPr lang="en-CA" sz="2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𝟏𝟎𝟎</m:t>
                              </m:r>
                              <m:r>
                                <a:rPr lang="en-CA" sz="2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CA" sz="2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CA" sz="2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sub>
                          </m:sSub>
                        </m:oMath>
                      </m:oMathPara>
                    </a14:m>
                    <a:endParaRPr lang="en-CA" sz="2800" b="1" dirty="0"/>
                  </a:p>
                  <a:p>
                    <a:endParaRPr lang="en-CA" dirty="0"/>
                  </a:p>
                </p:txBody>
              </p:sp>
            </mc:Choice>
            <mc:Fallback xmlns="">
              <p:sp>
                <p:nvSpPr>
                  <p:cNvPr id="46" name="TextBox 45">
                    <a:extLst>
                      <a:ext uri="{FF2B5EF4-FFF2-40B4-BE49-F238E27FC236}">
                        <a16:creationId xmlns:a16="http://schemas.microsoft.com/office/drawing/2014/main" id="{23896983-F109-F4F3-84BF-F0719601345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807467" y="1752601"/>
                    <a:ext cx="1887761" cy="707886"/>
                  </a:xfrm>
                  <a:prstGeom prst="rect">
                    <a:avLst/>
                  </a:prstGeom>
                  <a:blipFill>
                    <a:blip r:embed="rId2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CA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808783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732610-E9DA-4FEB-BDB1-CB13979196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D90757E-AD24-2411-5698-0AE139B2EF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10" r="46075" b="29173"/>
          <a:stretch>
            <a:fillRect/>
          </a:stretch>
        </p:blipFill>
        <p:spPr>
          <a:xfrm>
            <a:off x="80227" y="828000"/>
            <a:ext cx="6574573" cy="3625337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69EEA31-7D26-85B7-8823-E77138EDBC41}"/>
              </a:ext>
            </a:extLst>
          </p:cNvPr>
          <p:cNvCxnSpPr/>
          <p:nvPr/>
        </p:nvCxnSpPr>
        <p:spPr>
          <a:xfrm flipV="1">
            <a:off x="3545918" y="928360"/>
            <a:ext cx="3524977" cy="1213707"/>
          </a:xfrm>
          <a:prstGeom prst="line">
            <a:avLst/>
          </a:prstGeom>
          <a:ln w="38100">
            <a:solidFill>
              <a:srgbClr val="E266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itle 3">
            <a:extLst>
              <a:ext uri="{FF2B5EF4-FFF2-40B4-BE49-F238E27FC236}">
                <a16:creationId xmlns:a16="http://schemas.microsoft.com/office/drawing/2014/main" id="{28924EAC-F860-C491-D5D1-3830465CD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0"/>
            <a:ext cx="10800000" cy="828000"/>
          </a:xfrm>
        </p:spPr>
        <p:txBody>
          <a:bodyPr/>
          <a:lstStyle/>
          <a:p>
            <a:r>
              <a:rPr lang="en-CA" dirty="0">
                <a:solidFill>
                  <a:schemeClr val="bg1"/>
                </a:solidFill>
                <a:latin typeface="Franklin Gothic Heavy" panose="020B0903020102020204" pitchFamily="34" charset="0"/>
              </a:rPr>
              <a:t>SuperCDMS at SNOLAB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E89EAA-110E-6460-ED52-80641BC58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E182-0777-40A8-B4AC-139CD89261E6}" type="slidenum">
              <a:rPr lang="en-CA" smtClean="0"/>
              <a:t>5</a:t>
            </a:fld>
            <a:endParaRPr lang="en-CA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CF2E53A-FC2E-5D50-8F49-8E0F3EA6A15D}"/>
              </a:ext>
            </a:extLst>
          </p:cNvPr>
          <p:cNvSpPr>
            <a:spLocks/>
          </p:cNvSpPr>
          <p:nvPr/>
        </p:nvSpPr>
        <p:spPr>
          <a:xfrm>
            <a:off x="2654569" y="1394689"/>
            <a:ext cx="1092630" cy="238546"/>
          </a:xfrm>
          <a:prstGeom prst="rect">
            <a:avLst/>
          </a:prstGeom>
          <a:solidFill>
            <a:schemeClr val="bg1"/>
          </a:solidFill>
          <a:ln>
            <a:solidFill>
              <a:srgbClr val="E266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Water tank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C034124-FD0C-D513-8BCD-462D39342D77}"/>
              </a:ext>
            </a:extLst>
          </p:cNvPr>
          <p:cNvSpPr>
            <a:spLocks/>
          </p:cNvSpPr>
          <p:nvPr/>
        </p:nvSpPr>
        <p:spPr>
          <a:xfrm>
            <a:off x="4622871" y="1106637"/>
            <a:ext cx="1306248" cy="254172"/>
          </a:xfrm>
          <a:prstGeom prst="rect">
            <a:avLst/>
          </a:prstGeom>
          <a:solidFill>
            <a:schemeClr val="bg1"/>
          </a:solidFill>
          <a:ln>
            <a:solidFill>
              <a:srgbClr val="E266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Ultra-pure lead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35E2EBF-714E-E280-E286-062776A0A14E}"/>
              </a:ext>
            </a:extLst>
          </p:cNvPr>
          <p:cNvSpPr>
            <a:spLocks/>
          </p:cNvSpPr>
          <p:nvPr/>
        </p:nvSpPr>
        <p:spPr>
          <a:xfrm>
            <a:off x="4677833" y="1401828"/>
            <a:ext cx="1061434" cy="254172"/>
          </a:xfrm>
          <a:prstGeom prst="rect">
            <a:avLst/>
          </a:prstGeom>
          <a:solidFill>
            <a:schemeClr val="bg1"/>
          </a:solidFill>
          <a:ln>
            <a:solidFill>
              <a:srgbClr val="E266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Polyethylene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E0CDCC3-778B-F171-B9EC-BC8E4B0B8535}"/>
              </a:ext>
            </a:extLst>
          </p:cNvPr>
          <p:cNvCxnSpPr>
            <a:cxnSpLocks/>
          </p:cNvCxnSpPr>
          <p:nvPr/>
        </p:nvCxnSpPr>
        <p:spPr>
          <a:xfrm flipH="1">
            <a:off x="4099302" y="1360809"/>
            <a:ext cx="511444" cy="380742"/>
          </a:xfrm>
          <a:prstGeom prst="straightConnector1">
            <a:avLst/>
          </a:prstGeom>
          <a:ln>
            <a:solidFill>
              <a:srgbClr val="3D3E3D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E209FD2-D8E7-3EFB-20FA-38F3704DA098}"/>
              </a:ext>
            </a:extLst>
          </p:cNvPr>
          <p:cNvCxnSpPr/>
          <p:nvPr/>
        </p:nvCxnSpPr>
        <p:spPr>
          <a:xfrm flipH="1">
            <a:off x="3939117" y="1648883"/>
            <a:ext cx="738716" cy="493184"/>
          </a:xfrm>
          <a:prstGeom prst="straightConnector1">
            <a:avLst/>
          </a:prstGeom>
          <a:ln>
            <a:solidFill>
              <a:srgbClr val="3D3E3D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8563A4A4-54C5-90BA-D9AD-561FDBE427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03" r="46939"/>
          <a:stretch>
            <a:fillRect/>
          </a:stretch>
        </p:blipFill>
        <p:spPr>
          <a:xfrm>
            <a:off x="6721887" y="0"/>
            <a:ext cx="4847195" cy="6812405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2D04CB8-5D3D-05B3-8278-2483128962A4}"/>
              </a:ext>
            </a:extLst>
          </p:cNvPr>
          <p:cNvCxnSpPr>
            <a:cxnSpLocks/>
          </p:cNvCxnSpPr>
          <p:nvPr/>
        </p:nvCxnSpPr>
        <p:spPr>
          <a:xfrm>
            <a:off x="3531957" y="2903744"/>
            <a:ext cx="3538938" cy="671306"/>
          </a:xfrm>
          <a:prstGeom prst="line">
            <a:avLst/>
          </a:prstGeom>
          <a:ln w="38100">
            <a:solidFill>
              <a:srgbClr val="E2666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C4E06CFE-53C0-FADE-B32A-B1FBCE221358}"/>
              </a:ext>
            </a:extLst>
          </p:cNvPr>
          <p:cNvSpPr>
            <a:spLocks/>
          </p:cNvSpPr>
          <p:nvPr/>
        </p:nvSpPr>
        <p:spPr>
          <a:xfrm>
            <a:off x="7517970" y="928360"/>
            <a:ext cx="1092630" cy="238546"/>
          </a:xfrm>
          <a:prstGeom prst="rect">
            <a:avLst/>
          </a:prstGeom>
          <a:solidFill>
            <a:schemeClr val="bg1"/>
          </a:solidFill>
          <a:ln>
            <a:solidFill>
              <a:srgbClr val="E266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Cryostat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90ED82E-D8A2-8741-DFBD-6954BB739B0A}"/>
              </a:ext>
            </a:extLst>
          </p:cNvPr>
          <p:cNvSpPr>
            <a:spLocks/>
          </p:cNvSpPr>
          <p:nvPr/>
        </p:nvSpPr>
        <p:spPr>
          <a:xfrm>
            <a:off x="9425868" y="414000"/>
            <a:ext cx="1505170" cy="239143"/>
          </a:xfrm>
          <a:prstGeom prst="rect">
            <a:avLst/>
          </a:prstGeom>
          <a:solidFill>
            <a:schemeClr val="bg1"/>
          </a:solidFill>
          <a:ln>
            <a:solidFill>
              <a:srgbClr val="E266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Detector tower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55C2844-8FEC-600C-E89F-8D203217BC62}"/>
              </a:ext>
            </a:extLst>
          </p:cNvPr>
          <p:cNvSpPr>
            <a:spLocks/>
          </p:cNvSpPr>
          <p:nvPr/>
        </p:nvSpPr>
        <p:spPr>
          <a:xfrm>
            <a:off x="8471971" y="6104930"/>
            <a:ext cx="1347026" cy="290543"/>
          </a:xfrm>
          <a:prstGeom prst="rect">
            <a:avLst/>
          </a:prstGeom>
          <a:solidFill>
            <a:schemeClr val="bg1"/>
          </a:solidFill>
          <a:ln>
            <a:solidFill>
              <a:srgbClr val="E266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 detector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AF7DB4C-63D5-1DB2-1D6D-0AA52D50ADE5}"/>
                  </a:ext>
                </a:extLst>
              </p:cNvPr>
              <p:cNvSpPr txBox="1"/>
              <p:nvPr/>
            </p:nvSpPr>
            <p:spPr>
              <a:xfrm>
                <a:off x="236248" y="4196163"/>
                <a:ext cx="7021902" cy="2870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1"/>
                <a:endPara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SuperCDMS SNOLAB focuses on WIMP candidates with masses </a:t>
                </a:r>
                <a:r>
                  <a:rPr lang="en-US" sz="2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below 10 </a:t>
                </a:r>
                <a14:m>
                  <m:oMath xmlns:m="http://schemas.openxmlformats.org/officeDocument/2006/math">
                    <m:r>
                      <a:rPr lang="en-CA" sz="24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𝑮𝒆𝑽</m:t>
                    </m:r>
                  </m:oMath>
                </a14:m>
                <a:r>
                  <a:rPr lang="en-CA" sz="2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A" sz="2400" b="1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CA" sz="2400" b="1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</m:t>
                        </m:r>
                      </m:e>
                      <m:sup>
                        <m:r>
                          <a:rPr lang="en-CA" sz="2400" b="1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en-CA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/>
                <a:endParaRPr lang="en-CA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Cryogenic temperatures ~ 10-13 mK</a:t>
                </a:r>
              </a:p>
              <a:p>
                <a:br>
                  <a:rPr lang="en-CA" dirty="0"/>
                </a:br>
                <a:endPara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AF7DB4C-63D5-1DB2-1D6D-0AA52D50AD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248" y="4196163"/>
                <a:ext cx="7021902" cy="287065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3638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62C84F-E348-F37B-39E5-A2CD873DB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47A8AC7-8E8B-39C5-64E2-77E16444D6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01" t="22382" b="10553"/>
          <a:stretch>
            <a:fillRect/>
          </a:stretch>
        </p:blipFill>
        <p:spPr>
          <a:xfrm>
            <a:off x="276345" y="136525"/>
            <a:ext cx="11639309" cy="675523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4143DB74-723B-5B0C-AE08-89D14FD2C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0"/>
            <a:ext cx="10800000" cy="828000"/>
          </a:xfrm>
        </p:spPr>
        <p:txBody>
          <a:bodyPr/>
          <a:lstStyle/>
          <a:p>
            <a:r>
              <a:rPr lang="en-CA" dirty="0">
                <a:solidFill>
                  <a:schemeClr val="bg1"/>
                </a:solidFill>
                <a:latin typeface="Franklin Gothic Heavy" panose="020B0903020102020204" pitchFamily="34" charset="0"/>
              </a:rPr>
              <a:t>SuperCDMS at SNOLAB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282777-51CA-45D6-C1DE-99A950792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E182-0777-40A8-B4AC-139CD89261E6}" type="slidenum">
              <a:rPr lang="en-CA" smtClean="0"/>
              <a:t>6</a:t>
            </a:fld>
            <a:endParaRPr lang="en-CA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4D6045-8672-BEDC-F3A5-87041606F97E}"/>
              </a:ext>
            </a:extLst>
          </p:cNvPr>
          <p:cNvSpPr txBox="1"/>
          <p:nvPr/>
        </p:nvSpPr>
        <p:spPr>
          <a:xfrm>
            <a:off x="8275783" y="2877106"/>
            <a:ext cx="695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2km</a:t>
            </a:r>
          </a:p>
        </p:txBody>
      </p:sp>
      <p:sp>
        <p:nvSpPr>
          <p:cNvPr id="9" name="Left Brace 8">
            <a:extLst>
              <a:ext uri="{FF2B5EF4-FFF2-40B4-BE49-F238E27FC236}">
                <a16:creationId xmlns:a16="http://schemas.microsoft.com/office/drawing/2014/main" id="{D58CF14B-5698-A181-7D68-4ED3EE189F6F}"/>
              </a:ext>
            </a:extLst>
          </p:cNvPr>
          <p:cNvSpPr/>
          <p:nvPr/>
        </p:nvSpPr>
        <p:spPr>
          <a:xfrm>
            <a:off x="8971472" y="1630393"/>
            <a:ext cx="327803" cy="2924354"/>
          </a:xfrm>
          <a:prstGeom prst="leftBrace">
            <a:avLst>
              <a:gd name="adj1" fmla="val 8333"/>
              <a:gd name="adj2" fmla="val 50643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D657E8A-7006-3A42-BFCD-BC3CABCFF48F}"/>
              </a:ext>
            </a:extLst>
          </p:cNvPr>
          <p:cNvSpPr txBox="1"/>
          <p:nvPr/>
        </p:nvSpPr>
        <p:spPr>
          <a:xfrm>
            <a:off x="398806" y="3429000"/>
            <a:ext cx="4314388" cy="3200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CA" sz="2200" b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Common backgrounds: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C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Gamma rays, X-rays, beta particles, neutrons, neutrinos…</a:t>
            </a:r>
            <a:r>
              <a:rPr lang="en-CA" sz="2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endParaRPr lang="en-CA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CA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Currently working with </a:t>
            </a:r>
            <a:r>
              <a:rPr lang="en-CA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from Cryrogenic Underground Tower Test facility CUTE</a:t>
            </a:r>
          </a:p>
          <a:p>
            <a:endParaRPr lang="en-CA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5093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00AAC8-4815-9395-51CB-E0EC7B0A5B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D14D4A79-E0E1-2636-B697-5416B4839E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903" y="0"/>
            <a:ext cx="12499806" cy="6984395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835979F-B21E-8BDF-65C0-0A24AB479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0"/>
            <a:ext cx="10800000" cy="828000"/>
          </a:xfrm>
        </p:spPr>
        <p:txBody>
          <a:bodyPr/>
          <a:lstStyle/>
          <a:p>
            <a:r>
              <a:rPr lang="en-CA" dirty="0">
                <a:solidFill>
                  <a:schemeClr val="bg1"/>
                </a:solidFill>
                <a:latin typeface="Franklin Gothic Heavy" panose="020B0903020102020204" pitchFamily="34" charset="0"/>
              </a:rPr>
              <a:t>The Training ‘Pipeline’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0AD3C4-15E4-A457-2A36-18DA12748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E182-0777-40A8-B4AC-139CD89261E6}" type="slidenum">
              <a:rPr lang="en-CA" smtClean="0"/>
              <a:t>7</a:t>
            </a:fld>
            <a:endParaRPr lang="en-C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1C6FB2-38AD-8CC3-0AA4-C591174381AA}"/>
              </a:ext>
            </a:extLst>
          </p:cNvPr>
          <p:cNvSpPr txBox="1"/>
          <p:nvPr/>
        </p:nvSpPr>
        <p:spPr>
          <a:xfrm>
            <a:off x="6794741" y="1237862"/>
            <a:ext cx="2331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 </a:t>
            </a:r>
          </a:p>
          <a:p>
            <a:pPr algn="ctr"/>
            <a:endParaRPr lang="en-CA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46E8C6-0F43-99A1-075E-89AC329A78C6}"/>
              </a:ext>
            </a:extLst>
          </p:cNvPr>
          <p:cNvSpPr txBox="1"/>
          <p:nvPr/>
        </p:nvSpPr>
        <p:spPr>
          <a:xfrm>
            <a:off x="5098050" y="3874050"/>
            <a:ext cx="11881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1" dirty="0">
                <a:latin typeface="Arial" panose="020B0604020202020204" pitchFamily="34" charset="0"/>
                <a:cs typeface="Arial" panose="020B0604020202020204" pitchFamily="34" charset="0"/>
              </a:rPr>
              <a:t>Amplitude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6E3A6A-40DB-1321-CDA2-709E7F558CA8}"/>
              </a:ext>
            </a:extLst>
          </p:cNvPr>
          <p:cNvSpPr txBox="1"/>
          <p:nvPr/>
        </p:nvSpPr>
        <p:spPr>
          <a:xfrm>
            <a:off x="6849921" y="3874050"/>
            <a:ext cx="12421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1" dirty="0">
                <a:latin typeface="Arial" panose="020B0604020202020204" pitchFamily="34" charset="0"/>
                <a:cs typeface="Arial" panose="020B0604020202020204" pitchFamily="34" charset="0"/>
              </a:rPr>
              <a:t>Time delay</a:t>
            </a:r>
          </a:p>
        </p:txBody>
      </p:sp>
      <p:sp>
        <p:nvSpPr>
          <p:cNvPr id="21" name="Left Brace 20">
            <a:extLst>
              <a:ext uri="{FF2B5EF4-FFF2-40B4-BE49-F238E27FC236}">
                <a16:creationId xmlns:a16="http://schemas.microsoft.com/office/drawing/2014/main" id="{EA94DA6E-BBD4-2A9A-19DC-4838D2B40F25}"/>
              </a:ext>
            </a:extLst>
          </p:cNvPr>
          <p:cNvSpPr/>
          <p:nvPr/>
        </p:nvSpPr>
        <p:spPr>
          <a:xfrm>
            <a:off x="909235" y="1300715"/>
            <a:ext cx="402730" cy="2774328"/>
          </a:xfrm>
          <a:prstGeom prst="leftBrace">
            <a:avLst>
              <a:gd name="adj1" fmla="val 8333"/>
              <a:gd name="adj2" fmla="val 50329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E2F2B6-F901-004F-A622-891307CF7E39}"/>
              </a:ext>
            </a:extLst>
          </p:cNvPr>
          <p:cNvSpPr txBox="1"/>
          <p:nvPr/>
        </p:nvSpPr>
        <p:spPr>
          <a:xfrm>
            <a:off x="35206" y="2478721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‘DMC’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C920617-7971-5314-29BE-AE8B6D6D667D}"/>
              </a:ext>
            </a:extLst>
          </p:cNvPr>
          <p:cNvSpPr txBox="1"/>
          <p:nvPr/>
        </p:nvSpPr>
        <p:spPr>
          <a:xfrm>
            <a:off x="8706853" y="5739487"/>
            <a:ext cx="15519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b="1" dirty="0">
                <a:latin typeface="Arial" panose="020B0604020202020204" pitchFamily="34" charset="0"/>
                <a:cs typeface="Arial" panose="020B0604020202020204" pitchFamily="34" charset="0"/>
              </a:rPr>
              <a:t>Trained Model</a:t>
            </a:r>
          </a:p>
        </p:txBody>
      </p:sp>
      <p:sp>
        <p:nvSpPr>
          <p:cNvPr id="3" name="Right Brace 2">
            <a:extLst>
              <a:ext uri="{FF2B5EF4-FFF2-40B4-BE49-F238E27FC236}">
                <a16:creationId xmlns:a16="http://schemas.microsoft.com/office/drawing/2014/main" id="{225DC695-C5C6-8754-B829-61790007556E}"/>
              </a:ext>
            </a:extLst>
          </p:cNvPr>
          <p:cNvSpPr/>
          <p:nvPr/>
        </p:nvSpPr>
        <p:spPr>
          <a:xfrm rot="16200000">
            <a:off x="6464359" y="1279089"/>
            <a:ext cx="338554" cy="3071165"/>
          </a:xfrm>
          <a:prstGeom prst="rightBrace">
            <a:avLst>
              <a:gd name="adj1" fmla="val 8333"/>
              <a:gd name="adj2" fmla="val 72471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CA6E81-FEFB-D809-2EFB-D30E9C09F2CD}"/>
              </a:ext>
            </a:extLst>
          </p:cNvPr>
          <p:cNvSpPr txBox="1"/>
          <p:nvPr/>
        </p:nvSpPr>
        <p:spPr>
          <a:xfrm>
            <a:off x="6794741" y="2278430"/>
            <a:ext cx="2259954" cy="366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DMC data</a:t>
            </a:r>
          </a:p>
        </p:txBody>
      </p:sp>
    </p:spTree>
    <p:extLst>
      <p:ext uri="{BB962C8B-B14F-4D97-AF65-F5344CB8AC3E}">
        <p14:creationId xmlns:p14="http://schemas.microsoft.com/office/powerpoint/2010/main" val="3266638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4FF226-D0DF-966F-DCCB-F1E05E18C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A0CE10BC-353B-6AA0-D08D-BACA18F168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6"/>
          <a:stretch>
            <a:fillRect/>
          </a:stretch>
        </p:blipFill>
        <p:spPr>
          <a:xfrm>
            <a:off x="0" y="-134310"/>
            <a:ext cx="7942897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993BD02-DD30-C117-54A9-3E719599B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0"/>
            <a:ext cx="10800000" cy="828000"/>
          </a:xfrm>
        </p:spPr>
        <p:txBody>
          <a:bodyPr/>
          <a:lstStyle/>
          <a:p>
            <a:r>
              <a:rPr lang="en-CA" dirty="0">
                <a:solidFill>
                  <a:schemeClr val="bg1"/>
                </a:solidFill>
                <a:latin typeface="Franklin Gothic Heavy" panose="020B0903020102020204" pitchFamily="34" charset="0"/>
              </a:rPr>
              <a:t>Predictions using ML Models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832C408-4C15-4979-0CD7-B8A66104D639}"/>
              </a:ext>
            </a:extLst>
          </p:cNvPr>
          <p:cNvGrpSpPr/>
          <p:nvPr/>
        </p:nvGrpSpPr>
        <p:grpSpPr>
          <a:xfrm>
            <a:off x="1318649" y="985370"/>
            <a:ext cx="4939129" cy="5656116"/>
            <a:chOff x="1318649" y="985370"/>
            <a:chExt cx="4939129" cy="565611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6764B329-09A6-867B-83F4-88B49BC9DC06}"/>
                    </a:ext>
                  </a:extLst>
                </p:cNvPr>
                <p:cNvSpPr txBox="1"/>
                <p:nvPr/>
              </p:nvSpPr>
              <p:spPr>
                <a:xfrm>
                  <a:off x="4614649" y="4138337"/>
                  <a:ext cx="1001028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CA" sz="2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oMath>
                    </m:oMathPara>
                  </a14:m>
                  <a:endParaRPr lang="en-CA" sz="24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6764B329-09A6-867B-83F4-88B49BC9DC0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14649" y="4138337"/>
                  <a:ext cx="1001028" cy="369332"/>
                </a:xfrm>
                <a:prstGeom prst="rect">
                  <a:avLst/>
                </a:prstGeom>
                <a:blipFill>
                  <a:blip r:embed="rId5"/>
                  <a:stretch>
                    <a:fillRect b="-5000"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BA8BD90C-D3D1-E996-D141-F3DF2DC3275A}"/>
                    </a:ext>
                  </a:extLst>
                </p:cNvPr>
                <p:cNvSpPr txBox="1"/>
                <p:nvPr/>
              </p:nvSpPr>
              <p:spPr>
                <a:xfrm>
                  <a:off x="5256750" y="5249112"/>
                  <a:ext cx="1001028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m:rPr>
                            <m:sty m:val="p"/>
                          </m:rPr>
                          <a:rPr lang="en-CA" sz="2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oMath>
                    </m:oMathPara>
                  </a14:m>
                  <a:endParaRPr lang="en-CA" sz="24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BA8BD90C-D3D1-E996-D141-F3DF2DC3275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56750" y="5249112"/>
                  <a:ext cx="1001028" cy="369332"/>
                </a:xfrm>
                <a:prstGeom prst="rect">
                  <a:avLst/>
                </a:prstGeom>
                <a:blipFill>
                  <a:blip r:embed="rId6"/>
                  <a:stretch>
                    <a:fillRect b="-4918"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0637F212-CA55-51BE-798C-5E80E43D598C}"/>
                    </a:ext>
                  </a:extLst>
                </p:cNvPr>
                <p:cNvSpPr txBox="1"/>
                <p:nvPr/>
              </p:nvSpPr>
              <p:spPr>
                <a:xfrm>
                  <a:off x="5256750" y="5836347"/>
                  <a:ext cx="1001028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m:rPr>
                            <m:sty m:val="p"/>
                          </m:rPr>
                          <a:rPr lang="en-CA" sz="2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Y</m:t>
                        </m:r>
                      </m:oMath>
                    </m:oMathPara>
                  </a14:m>
                  <a:endParaRPr lang="en-CA" sz="24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0637F212-CA55-51BE-798C-5E80E43D598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56750" y="5836347"/>
                  <a:ext cx="1001028" cy="369332"/>
                </a:xfrm>
                <a:prstGeom prst="rect">
                  <a:avLst/>
                </a:prstGeom>
                <a:blipFill>
                  <a:blip r:embed="rId7"/>
                  <a:stretch>
                    <a:fillRect b="-4918"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D185402B-F853-FA7E-AF6B-5A9A5CB865E6}"/>
                    </a:ext>
                  </a:extLst>
                </p:cNvPr>
                <p:cNvSpPr txBox="1"/>
                <p:nvPr/>
              </p:nvSpPr>
              <p:spPr>
                <a:xfrm>
                  <a:off x="4829055" y="6272154"/>
                  <a:ext cx="1001028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m:rPr>
                            <m:sty m:val="p"/>
                          </m:rPr>
                          <a:rPr lang="en-CA" sz="2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Z</m:t>
                        </m:r>
                      </m:oMath>
                    </m:oMathPara>
                  </a14:m>
                  <a:endParaRPr lang="en-CA" sz="24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D185402B-F853-FA7E-AF6B-5A9A5CB865E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29055" y="6272154"/>
                  <a:ext cx="1001028" cy="369332"/>
                </a:xfrm>
                <a:prstGeom prst="rect">
                  <a:avLst/>
                </a:prstGeom>
                <a:blipFill>
                  <a:blip r:embed="rId8"/>
                  <a:stretch>
                    <a:fillRect b="-5000"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9966BFF-61C2-C18E-2641-02BE48F6433F}"/>
                </a:ext>
              </a:extLst>
            </p:cNvPr>
            <p:cNvSpPr txBox="1"/>
            <p:nvPr/>
          </p:nvSpPr>
          <p:spPr>
            <a:xfrm>
              <a:off x="1935882" y="3907504"/>
              <a:ext cx="155194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Trained Model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94390620-E61E-EC97-B138-A4A1759A6784}"/>
                </a:ext>
              </a:extLst>
            </p:cNvPr>
            <p:cNvSpPr/>
            <p:nvPr/>
          </p:nvSpPr>
          <p:spPr>
            <a:xfrm>
              <a:off x="1318649" y="985370"/>
              <a:ext cx="1450235" cy="828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E2666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Real data</a:t>
              </a:r>
            </a:p>
          </p:txBody>
        </p:sp>
      </p:grpSp>
      <p:sp>
        <p:nvSpPr>
          <p:cNvPr id="10" name="Right Brace 9">
            <a:extLst>
              <a:ext uri="{FF2B5EF4-FFF2-40B4-BE49-F238E27FC236}">
                <a16:creationId xmlns:a16="http://schemas.microsoft.com/office/drawing/2014/main" id="{4CF81E2D-3AF1-4E75-4AD3-00F685E6D8B7}"/>
              </a:ext>
            </a:extLst>
          </p:cNvPr>
          <p:cNvSpPr/>
          <p:nvPr/>
        </p:nvSpPr>
        <p:spPr>
          <a:xfrm>
            <a:off x="6531792" y="4138337"/>
            <a:ext cx="410078" cy="2417738"/>
          </a:xfrm>
          <a:prstGeom prst="rightBrace">
            <a:avLst>
              <a:gd name="adj1" fmla="val 8333"/>
              <a:gd name="adj2" fmla="val 53344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ED7C959-7E49-6D24-EDF0-DA24E915B33A}"/>
              </a:ext>
            </a:extLst>
          </p:cNvPr>
          <p:cNvSpPr txBox="1"/>
          <p:nvPr/>
        </p:nvSpPr>
        <p:spPr>
          <a:xfrm>
            <a:off x="7137275" y="5249112"/>
            <a:ext cx="1441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Predictions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E1C2A5C-4F28-23F1-FEEF-F75AEE4318E7}"/>
                  </a:ext>
                </a:extLst>
              </p:cNvPr>
              <p:cNvSpPr txBox="1"/>
              <p:nvPr/>
            </p:nvSpPr>
            <p:spPr>
              <a:xfrm>
                <a:off x="5179910" y="4494996"/>
                <a:ext cx="1001028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CA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</m:oMath>
                  </m:oMathPara>
                </a14:m>
                <a:endParaRPr lang="en-CA" sz="2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E1C2A5C-4F28-23F1-FEEF-F75AEE4318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9910" y="4494996"/>
                <a:ext cx="1001028" cy="369332"/>
              </a:xfrm>
              <a:prstGeom prst="rect">
                <a:avLst/>
              </a:prstGeom>
              <a:blipFill>
                <a:blip r:embed="rId9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id="{A4F91ECB-BF1A-8B0C-2DD5-7E1C91BE19FD}"/>
              </a:ext>
            </a:extLst>
          </p:cNvPr>
          <p:cNvSpPr txBox="1"/>
          <p:nvPr/>
        </p:nvSpPr>
        <p:spPr>
          <a:xfrm>
            <a:off x="6468035" y="913020"/>
            <a:ext cx="535193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 the event have an energy compatible with the search region?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the event happening in the detector bulk?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it like known background control populations?</a:t>
            </a:r>
          </a:p>
        </p:txBody>
      </p:sp>
    </p:spTree>
    <p:extLst>
      <p:ext uri="{BB962C8B-B14F-4D97-AF65-F5344CB8AC3E}">
        <p14:creationId xmlns:p14="http://schemas.microsoft.com/office/powerpoint/2010/main" val="1577370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B0A8BF-2559-E35F-DFBF-87FBBF535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7336BEE-D632-A2F9-21AA-696BBFF06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0"/>
            <a:ext cx="10800000" cy="828000"/>
          </a:xfrm>
        </p:spPr>
        <p:txBody>
          <a:bodyPr/>
          <a:lstStyle/>
          <a:p>
            <a:r>
              <a:rPr lang="en-CA" dirty="0">
                <a:solidFill>
                  <a:schemeClr val="bg1"/>
                </a:solidFill>
                <a:latin typeface="Franklin Gothic Heavy" panose="020B0903020102020204" pitchFamily="34" charset="0"/>
              </a:rPr>
              <a:t>Radial Position Prediction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B32BB6-4D9D-3840-8AE2-6535D4A92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E182-0777-40A8-B4AC-139CD89261E6}" type="slidenum">
              <a:rPr lang="en-CA" smtClean="0"/>
              <a:t>9</a:t>
            </a:fld>
            <a:endParaRPr lang="en-C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B9B6AE-9861-0B10-EDD3-83FB07E96571}"/>
              </a:ext>
            </a:extLst>
          </p:cNvPr>
          <p:cNvSpPr txBox="1"/>
          <p:nvPr/>
        </p:nvSpPr>
        <p:spPr>
          <a:xfrm>
            <a:off x="5993488" y="650904"/>
            <a:ext cx="53040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K-shell radius distribution indicates uniformly distributed events, which is what we expect</a:t>
            </a:r>
          </a:p>
          <a:p>
            <a:pPr lvl="1"/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Backgrounds are expected at surfaces (large R)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this to our advantage for background discrimination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6411A6A-41FE-9872-5718-3F2CC742FE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739" y="1252175"/>
            <a:ext cx="5148000" cy="4680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2DC4BB6-1E24-A557-A4A7-265C558ADA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571" y="3658912"/>
            <a:ext cx="3169834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2540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5">
    <wetp:webextensionref xmlns:r="http://schemas.openxmlformats.org/officeDocument/2006/relationships" r:id="rId1"/>
  </wetp:taskpane>
  <wetp:taskpane dockstate="right" visibility="0" width="525" row="2">
    <wetp:webextensionref xmlns:r="http://schemas.openxmlformats.org/officeDocument/2006/relationships" r:id="rId2"/>
  </wetp:taskpane>
</wetp:taskpanes>
</file>

<file path=ppt/webextensions/webextension1.xml><?xml version="1.0" encoding="utf-8"?>
<we:webextension xmlns:we="http://schemas.microsoft.com/office/webextensions/webextension/2010/11" id="{7E72BBE1-4A00-4374-8DFC-145A80CF5D56}">
  <we:reference id="4b785c87-866c-4bad-85d8-5d1ae467ac9a" version="3.26.0.0" store="EXCatalog" storeType="EXCatalog"/>
  <we:alternateReferences>
    <we:reference id="WA104381909" version="3.26.0.0" store="en-US" storeType="OMEX"/>
  </we:alternateReferences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1D8D963E-97F8-4EBE-BADE-23BD8190550E}">
  <we:reference id="e22f1a2d-2826-4e63-97f6-33b99c0ae228" version="2.0.0.0" store="EXCatalog" storeType="EXCatalog"/>
  <we:alternateReferences>
    <we:reference id="WA104379370" version="2.0.0.0" store="en-US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29356bd-43d1-4a70-bb7d-975527b491a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A5F25BF59A7D4AB3C70C19F88F0254" ma:contentTypeVersion="14" ma:contentTypeDescription="Create a new document." ma:contentTypeScope="" ma:versionID="a7af44db799b8707b5c6fbc91281c927">
  <xsd:schema xmlns:xsd="http://www.w3.org/2001/XMLSchema" xmlns:xs="http://www.w3.org/2001/XMLSchema" xmlns:p="http://schemas.microsoft.com/office/2006/metadata/properties" xmlns:ns3="429356bd-43d1-4a70-bb7d-975527b491a3" xmlns:ns4="989ae68e-44ff-478b-8d69-097c9817b4d2" targetNamespace="http://schemas.microsoft.com/office/2006/metadata/properties" ma:root="true" ma:fieldsID="5d418be8ccf456e8f93b374af8782508" ns3:_="" ns4:_="">
    <xsd:import namespace="429356bd-43d1-4a70-bb7d-975527b491a3"/>
    <xsd:import namespace="989ae68e-44ff-478b-8d69-097c9817b4d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9356bd-43d1-4a70-bb7d-975527b491a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1" nillable="true" ma:displayName="_activity" ma:hidden="true" ma:internalName="_activity">
      <xsd:simpleType>
        <xsd:restriction base="dms:Note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9ae68e-44ff-478b-8d69-097c9817b4d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976F045-99DE-4B76-A27D-CB0A33CFEA9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EC8400C-5E2C-4C29-9A1A-81A5B9C25A81}">
  <ds:schemaRefs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purl.org/dc/dcmitype/"/>
    <ds:schemaRef ds:uri="http://purl.org/dc/terms/"/>
    <ds:schemaRef ds:uri="http://schemas.openxmlformats.org/package/2006/metadata/core-properties"/>
    <ds:schemaRef ds:uri="http://purl.org/dc/elements/1.1/"/>
    <ds:schemaRef ds:uri="989ae68e-44ff-478b-8d69-097c9817b4d2"/>
    <ds:schemaRef ds:uri="429356bd-43d1-4a70-bb7d-975527b491a3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708311A-79DD-4C81-97C1-52494365C0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9356bd-43d1-4a70-bb7d-975527b491a3"/>
    <ds:schemaRef ds:uri="989ae68e-44ff-478b-8d69-097c9817b4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8aac226-2f03-4b4d-9037-b46d56c55210}" enabled="0" method="" siteId="{78aac226-2f03-4b4d-9037-b46d56c5521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7561</TotalTime>
  <Words>461</Words>
  <Application>Microsoft Office PowerPoint</Application>
  <PresentationFormat>Widescreen</PresentationFormat>
  <Paragraphs>159</Paragraphs>
  <Slides>17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Aptos</vt:lpstr>
      <vt:lpstr>Aptos Display</vt:lpstr>
      <vt:lpstr>Arial</vt:lpstr>
      <vt:lpstr>Cambria Math</vt:lpstr>
      <vt:lpstr>Franklin Gothic Heavy</vt:lpstr>
      <vt:lpstr>Office Theme</vt:lpstr>
      <vt:lpstr>Seeing Dark Matter: Reconstruction of Energy, Position, and Timing </vt:lpstr>
      <vt:lpstr>Dark Matter </vt:lpstr>
      <vt:lpstr>Direct Detection</vt:lpstr>
      <vt:lpstr>The SuperCDMS HV Detector</vt:lpstr>
      <vt:lpstr>SuperCDMS at SNOLAB </vt:lpstr>
      <vt:lpstr>SuperCDMS at SNOLAB</vt:lpstr>
      <vt:lpstr>The Training ‘Pipeline’</vt:lpstr>
      <vt:lpstr>Predictions using ML Models</vt:lpstr>
      <vt:lpstr>Radial Position Prediction</vt:lpstr>
      <vt:lpstr>Z Prediction</vt:lpstr>
      <vt:lpstr>Conclusion</vt:lpstr>
      <vt:lpstr>Back-up slides</vt:lpstr>
      <vt:lpstr>Dark Matter History </vt:lpstr>
      <vt:lpstr>The WIMP </vt:lpstr>
      <vt:lpstr>Model Specifications </vt:lpstr>
      <vt:lpstr>Detector Calibration</vt:lpstr>
      <vt:lpstr>Z Resolution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Cary Kan</dc:creator>
  <cp:lastModifiedBy>Cary Kan</cp:lastModifiedBy>
  <cp:revision>9</cp:revision>
  <dcterms:created xsi:type="dcterms:W3CDTF">2026-08-03T07:57:30Z</dcterms:created>
  <dcterms:modified xsi:type="dcterms:W3CDTF">2026-08-13T14:10:26Z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0x010100C9A5F25BF59A7D4AB3C70C19F88F0254</vt:lpwstr>
  </property>
</Properties>
</file>