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7" r:id="rId1"/>
  </p:sldMasterIdLst>
  <p:notesMasterIdLst>
    <p:notesMasterId r:id="rId17"/>
  </p:notesMasterIdLst>
  <p:sldIdLst>
    <p:sldId id="256" r:id="rId2"/>
    <p:sldId id="257" r:id="rId3"/>
    <p:sldId id="260" r:id="rId4"/>
    <p:sldId id="258" r:id="rId5"/>
    <p:sldId id="259" r:id="rId6"/>
    <p:sldId id="267" r:id="rId7"/>
    <p:sldId id="273" r:id="rId8"/>
    <p:sldId id="270" r:id="rId9"/>
    <p:sldId id="262" r:id="rId10"/>
    <p:sldId id="269" r:id="rId11"/>
    <p:sldId id="265" r:id="rId12"/>
    <p:sldId id="272" r:id="rId13"/>
    <p:sldId id="264" r:id="rId14"/>
    <p:sldId id="271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8A3DBF-5314-4319-909F-749486BAEEB4}" v="57" dt="2026-08-12T00:59:54.881"/>
    <p1510:client id="{1AFC1B31-F7D5-4CE7-937D-222D1B67907E}" v="266" dt="2026-08-11T00:52:02.5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25300-23B0-46B2-A26A-4971DD902D74}" type="datetimeFigureOut"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CDCF5-1D70-4A66-8906-D4D254411FB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1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What is /n unit?: per nucleon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CDCF5-1D70-4A66-8906-D4D254411FB6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24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Drift Chamber Tracker</a:t>
            </a:r>
          </a:p>
          <a:p>
            <a:pPr marL="285750" indent="-2857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Time of Flight detector</a:t>
            </a:r>
          </a:p>
          <a:p>
            <a:pPr marL="285750" indent="-2857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Ring Imaging Cherenkov detector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CDCF5-1D70-4A66-8906-D4D254411FB6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8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75099-B3AD-44D7-919B-BCB6DC3E7F21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926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15DA-6CBC-4AEF-A85F-371C66916CF8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72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07E4-95E8-4ABC-B20B-51235318A487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913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BF121-2723-4D35-ADA9-215CD054C4BC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18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54BA-4BC6-480F-839C-951A49B248A9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487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D0EA-4726-4440-BF9D-E88296FC3068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0144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AD10D-99D1-46B2-A85A-C16850FCF8CF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854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67E51-34D6-4E3D-8F41-CC63EA446EDD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50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9E550-CE3F-497F-B953-7DE0932F91C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6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A0BF4-BAA0-4539-95F2-9C4277F97478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42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9884E-D945-496C-84BE-49C61F78F9EC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3725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CD438618-DEE5-47CF-A8B2-A9E090D503CD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E30AF5A0-43BB-4336-8627-9123B9144D80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11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  <p15:guide id="8" orient="horz" pos="4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Charge Calibrations of  the HELIX  Time-of-Flight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7327952" cy="130277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/>
              <a:t>Kaitlyn Broad</a:t>
            </a:r>
            <a:r>
              <a:rPr lang="en-US" sz="1800" baseline="30000" dirty="0"/>
              <a:t>*</a:t>
            </a:r>
            <a:r>
              <a:rPr lang="en-US" sz="1800"/>
              <a:t> under the supervision of</a:t>
            </a:r>
            <a:r>
              <a:rPr lang="en-US" sz="1800" baseline="30000" dirty="0"/>
              <a:t> </a:t>
            </a:r>
            <a:r>
              <a:rPr lang="en-US" sz="1800" dirty="0"/>
              <a:t>Dr. Nahee Park</a:t>
            </a:r>
            <a:r>
              <a:rPr lang="en-US" sz="1800" baseline="30000" dirty="0"/>
              <a:t>*</a:t>
            </a:r>
          </a:p>
          <a:p>
            <a:r>
              <a:rPr lang="en-US" sz="1800"/>
              <a:t>August 12</a:t>
            </a:r>
            <a:r>
              <a:rPr lang="en-US" sz="1800" baseline="30000"/>
              <a:t>th</a:t>
            </a:r>
            <a:r>
              <a:rPr lang="en-US" sz="1800"/>
              <a:t>, 2026 – CASST 2026</a:t>
            </a:r>
            <a:endParaRPr lang="en-US" sz="1800" dirty="0"/>
          </a:p>
          <a:p>
            <a:endParaRPr lang="en-US" sz="1800" dirty="0"/>
          </a:p>
          <a:p>
            <a:r>
              <a:rPr lang="en-US" sz="1400" baseline="30000" dirty="0"/>
              <a:t>*</a:t>
            </a:r>
            <a:r>
              <a:rPr lang="en-US" sz="1400"/>
              <a:t>The Department of Physics, Engineering Physics, and Astronomy at Queen's University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301DD-EA04-F19A-B03B-3CD166F21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900" y="4482872"/>
            <a:ext cx="2410434" cy="182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5C56B-55F0-8C5F-D26B-F1198D831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11B99-2D92-07CA-25CF-25873A960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/>
              <a:t>1 nanosecond</a:t>
            </a:r>
          </a:p>
        </p:txBody>
      </p:sp>
      <p:pic>
        <p:nvPicPr>
          <p:cNvPr id="9" name="Content Placeholder 8" descr="A graph of a wave&#10;&#10;AI-generated content may be incorrect.">
            <a:extLst>
              <a:ext uri="{FF2B5EF4-FFF2-40B4-BE49-F238E27FC236}">
                <a16:creationId xmlns:a16="http://schemas.microsoft.com/office/drawing/2014/main" id="{92DB4B3E-9766-B0FF-E286-BC73222604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5547" y="2505075"/>
            <a:ext cx="5042443" cy="342423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D820BF-EDC5-987B-8025-E34D2D2A7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/>
              <a:t>2 nanoseconds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6D1DBD0-904A-DAEA-6E89-5ADB81BAC89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42572" y="2505075"/>
            <a:ext cx="5042443" cy="342423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09BF-90ED-B970-91D5-BA217C21E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50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CAEA-E83A-E62E-63FC-EF658387F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 – Correction values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D31DF-66C9-D051-3505-784C2679A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1 </a:t>
            </a:r>
            <a:r>
              <a:rPr lang="en-US"/>
              <a:t>nanosecond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C854A-47DA-8C0B-F61E-470B9D6A65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Min: 0.947507, Max: 1.07225</a:t>
            </a:r>
            <a:endParaRPr lang="en-US" dirty="0"/>
          </a:p>
          <a:p>
            <a:r>
              <a:rPr lang="en-US"/>
              <a:t>Avg correction value:  1.00570</a:t>
            </a:r>
          </a:p>
          <a:p>
            <a:r>
              <a:rPr lang="en-US"/>
              <a:t>Pad 3 End 1 FEE 0: </a:t>
            </a:r>
            <a:r>
              <a:rPr lang="en-US">
                <a:ea typeface="+mn-lt"/>
                <a:cs typeface="+mn-lt"/>
              </a:rPr>
              <a:t>1.01988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F44B7-F751-AE88-6977-756EF3F23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/>
              <a:t>2 nanoseconds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A78826-D1E7-0E9C-D2AB-62804E3C14F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Min: 0.951829, Max: 1.05912</a:t>
            </a:r>
            <a:endParaRPr lang="en-US" dirty="0"/>
          </a:p>
          <a:p>
            <a:r>
              <a:rPr lang="en-US"/>
              <a:t>Avg correction value:  1.00342</a:t>
            </a:r>
          </a:p>
          <a:p>
            <a:r>
              <a:rPr lang="en-US"/>
              <a:t>Pad 3 End 1 FEE 0: </a:t>
            </a:r>
            <a:r>
              <a:rPr lang="en-US">
                <a:ea typeface="+mn-lt"/>
                <a:cs typeface="+mn-lt"/>
              </a:rPr>
              <a:t>1.01967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3E2BD-E25D-63AD-0B1E-0F87B2745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  <p:pic>
        <p:nvPicPr>
          <p:cNvPr id="9" name="Picture 8" descr="A graph of a charge histogram&#10;&#10;AI-generated content may be incorrect.">
            <a:extLst>
              <a:ext uri="{FF2B5EF4-FFF2-40B4-BE49-F238E27FC236}">
                <a16:creationId xmlns:a16="http://schemas.microsoft.com/office/drawing/2014/main" id="{A7F759E8-6F66-9701-CB32-5DBF0B1E1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74" y="3828970"/>
            <a:ext cx="3362360" cy="2315014"/>
          </a:xfrm>
          <a:prstGeom prst="rect">
            <a:avLst/>
          </a:prstGeom>
        </p:spPr>
      </p:pic>
      <p:pic>
        <p:nvPicPr>
          <p:cNvPr id="11" name="Picture 10" descr="A graph of a charge histogram&#10;&#10;AI-generated content may be incorrect.">
            <a:extLst>
              <a:ext uri="{FF2B5EF4-FFF2-40B4-BE49-F238E27FC236}">
                <a16:creationId xmlns:a16="http://schemas.microsoft.com/office/drawing/2014/main" id="{5231B312-FBB6-328E-67CD-25A1AFB1A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218" y="3832106"/>
            <a:ext cx="3403476" cy="231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38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33C5-542F-2B0F-335A-0714DAB56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3985B1-CCD9-6EBE-6C92-7FB305672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/>
              <a:t>Apply time cuts</a:t>
            </a:r>
          </a:p>
          <a:p>
            <a:pPr marL="457200" indent="-457200">
              <a:buAutoNum type="arabicPeriod"/>
            </a:pPr>
            <a:r>
              <a:rPr lang="en-US" dirty="0"/>
              <a:t>Create FEE histograms and fit </a:t>
            </a:r>
            <a:r>
              <a:rPr lang="en-US" dirty="0" err="1"/>
              <a:t>langau</a:t>
            </a:r>
            <a:r>
              <a:rPr lang="en-US" dirty="0"/>
              <a:t> function</a:t>
            </a:r>
          </a:p>
          <a:p>
            <a:pPr marL="457200" indent="-457200">
              <a:buAutoNum type="arabicPeriod"/>
            </a:pPr>
            <a:r>
              <a:rPr lang="en-US"/>
              <a:t>Determine MPV</a:t>
            </a:r>
          </a:p>
          <a:p>
            <a:pPr marL="457200" indent="-457200">
              <a:buAutoNum type="arabicPeriod"/>
            </a:pPr>
            <a:r>
              <a:rPr lang="en-US"/>
              <a:t>Calculate correction values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/>
              <a:t>Apply correction values</a:t>
            </a: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5C3AA8-CE3A-3A16-C4BF-E5956951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7CDA-800A-499F-B34D-17B6E6D167C5}" type="datetime1"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A31EA1-6700-0088-FCF8-31A33A66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38A653-0FDC-14CC-B1AE-87D818A9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839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428F2-55F7-BE11-8FBE-75564FDD2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steps: Bore Paddle Calibrations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FF6BB-0B6E-19E9-BFCC-424E14B04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Area cut instead of time cut</a:t>
            </a:r>
          </a:p>
          <a:p>
            <a:r>
              <a:rPr lang="en-US"/>
              <a:t>4 FEEs on 2 opposing sides</a:t>
            </a:r>
          </a:p>
          <a:p>
            <a:r>
              <a:rPr lang="en-US"/>
              <a:t>61cm x 61cm, 1cm thick</a:t>
            </a:r>
            <a:endParaRPr lang="en-US" dirty="0"/>
          </a:p>
          <a:p>
            <a:r>
              <a:rPr lang="en-US"/>
              <a:t>1.5m below top paddles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4F239-D1A6-3F99-6B7F-05C5C741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7944B2-3F84-CAEA-3892-8B4F83FA13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07" t="8126" r="188" b="9899"/>
          <a:stretch>
            <a:fillRect/>
          </a:stretch>
        </p:blipFill>
        <p:spPr>
          <a:xfrm>
            <a:off x="5104081" y="1614460"/>
            <a:ext cx="5413490" cy="44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18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4A65B-E206-8E3E-FBAA-9A9EF3DAE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8B09C-7E14-E854-3A8D-8EE3FBC26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6A180-68E4-2D9B-1722-05F304BB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22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B64C6-D0F6-D63E-DFC3-F61D3CD24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</a:t>
            </a:r>
            <a:r>
              <a:rPr lang="en-US" dirty="0" err="1"/>
              <a:t>langau</a:t>
            </a:r>
            <a:r>
              <a:rPr lang="en-US" dirty="0"/>
              <a:t> function?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84352-016D-4E12-3A8F-CD5A232A1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Convolution between </a:t>
            </a:r>
            <a:r>
              <a:rPr lang="en-US" b="1"/>
              <a:t>landau</a:t>
            </a:r>
            <a:r>
              <a:rPr lang="en-US"/>
              <a:t> and </a:t>
            </a:r>
            <a:r>
              <a:rPr lang="en-US" b="1"/>
              <a:t>gaussian</a:t>
            </a:r>
            <a:r>
              <a:rPr lang="en-US"/>
              <a:t> functions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59D5A-C411-5679-B1C4-118E45C3B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9C95F-154A-40AA-BC77-31ACA518913A}" type="datetime1"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B9BD8-CE3B-801C-1270-3476B288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09A7E-E5CD-4A1D-8E8B-C12EAE8A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15</a:t>
            </a:fld>
            <a:endParaRPr lang="en-US" dirty="0"/>
          </a:p>
        </p:txBody>
      </p:sp>
      <p:pic>
        <p:nvPicPr>
          <p:cNvPr id="8" name="Picture 7" descr="A graph of a charge histogram&#10;&#10;AI-generated content may be incorrect.">
            <a:extLst>
              <a:ext uri="{FF2B5EF4-FFF2-40B4-BE49-F238E27FC236}">
                <a16:creationId xmlns:a16="http://schemas.microsoft.com/office/drawing/2014/main" id="{8DE7049E-CAC3-6EE8-EEEB-D2CD57793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489" y="3053652"/>
            <a:ext cx="3392242" cy="23117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908D00-A434-DA3B-CA0E-573152819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80" y="3045758"/>
            <a:ext cx="3632387" cy="23128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04DBD5-3343-E6AE-33F8-3F79776AD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483" y="3050241"/>
            <a:ext cx="3643032" cy="23039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A0C2AE-02D3-1507-9C15-C8CAAA7F1D71}"/>
              </a:ext>
            </a:extLst>
          </p:cNvPr>
          <p:cNvSpPr txBox="1"/>
          <p:nvPr/>
        </p:nvSpPr>
        <p:spPr>
          <a:xfrm>
            <a:off x="3882360" y="3906081"/>
            <a:ext cx="76508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/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F9511B-ABFD-2E39-7FEB-0D77E2B530F7}"/>
              </a:ext>
            </a:extLst>
          </p:cNvPr>
          <p:cNvSpPr txBox="1"/>
          <p:nvPr/>
        </p:nvSpPr>
        <p:spPr>
          <a:xfrm>
            <a:off x="7675858" y="3914206"/>
            <a:ext cx="106269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8066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ight 1 Trajectory">
            <a:extLst>
              <a:ext uri="{FF2B5EF4-FFF2-40B4-BE49-F238E27FC236}">
                <a16:creationId xmlns:a16="http://schemas.microsoft.com/office/drawing/2014/main" id="{DA77F595-42E6-005E-56FB-0C956F0427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39" t="7472" r="7982" b="5822"/>
          <a:stretch>
            <a:fillRect/>
          </a:stretch>
        </p:blipFill>
        <p:spPr>
          <a:xfrm>
            <a:off x="134766" y="3628477"/>
            <a:ext cx="3675629" cy="2379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ABA2A5-927D-513A-57D5-F17DB5815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</a:t>
            </a:r>
            <a:r>
              <a:rPr lang="en-US" dirty="0"/>
              <a:t>igh </a:t>
            </a:r>
            <a:r>
              <a:rPr lang="en-US" b="1" dirty="0"/>
              <a:t>E</a:t>
            </a:r>
            <a:r>
              <a:rPr lang="en-US" dirty="0"/>
              <a:t>nergy </a:t>
            </a:r>
            <a:r>
              <a:rPr lang="en-US" b="1" dirty="0"/>
              <a:t>L</a:t>
            </a:r>
            <a:r>
              <a:rPr lang="en-US" dirty="0"/>
              <a:t>ight </a:t>
            </a:r>
            <a:r>
              <a:rPr lang="en-US" b="1" dirty="0"/>
              <a:t>I</a:t>
            </a:r>
            <a:r>
              <a:rPr lang="en-US" dirty="0"/>
              <a:t>sotope </a:t>
            </a:r>
            <a:r>
              <a:rPr lang="en-US" dirty="0" err="1"/>
              <a:t>e</a:t>
            </a:r>
            <a:r>
              <a:rPr lang="en-US" b="1" dirty="0" err="1"/>
              <a:t>X</a:t>
            </a:r>
            <a:r>
              <a:rPr lang="en-US" dirty="0" err="1"/>
              <a:t>periment</a:t>
            </a:r>
            <a:r>
              <a:rPr lang="en-US" dirty="0"/>
              <a:t> (HELIX)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D7158-8DC2-E915-F5AB-EEC0EC188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Multi-phase </a:t>
            </a:r>
            <a:r>
              <a:rPr lang="en-US" b="1"/>
              <a:t>balloon-borne</a:t>
            </a:r>
            <a:r>
              <a:rPr lang="en-US"/>
              <a:t> experiment</a:t>
            </a:r>
          </a:p>
          <a:p>
            <a:r>
              <a:rPr lang="en-US"/>
              <a:t>Measure</a:t>
            </a:r>
            <a:r>
              <a:rPr lang="en-US" b="1"/>
              <a:t> isotopic abundance of cosmic rays</a:t>
            </a:r>
            <a:r>
              <a:rPr lang="en-US"/>
              <a:t> of 0.2-10 GeV/n</a:t>
            </a:r>
          </a:p>
          <a:p>
            <a:r>
              <a:rPr lang="en-US" dirty="0">
                <a:ea typeface="+mn-lt"/>
                <a:cs typeface="+mn-lt"/>
              </a:rPr>
              <a:t>≈</a:t>
            </a:r>
            <a:r>
              <a:rPr lang="en-US" dirty="0" err="1"/>
              <a:t>6.3 day</a:t>
            </a:r>
            <a:r>
              <a:rPr lang="en-US" dirty="0"/>
              <a:t> flight in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AFE209-8D86-37E6-1096-E6D03022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 descr="Image of the instrument fully assembled">
            <a:extLst>
              <a:ext uri="{FF2B5EF4-FFF2-40B4-BE49-F238E27FC236}">
                <a16:creationId xmlns:a16="http://schemas.microsoft.com/office/drawing/2014/main" id="{38278A56-420F-300C-D2FE-4BB8E985B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3772" y="1765620"/>
            <a:ext cx="3181617" cy="43414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468D03-80C5-2463-D0FB-E91EB8D03C23}"/>
              </a:ext>
            </a:extLst>
          </p:cNvPr>
          <p:cNvSpPr txBox="1"/>
          <p:nvPr/>
        </p:nvSpPr>
        <p:spPr>
          <a:xfrm>
            <a:off x="2961" y="6646022"/>
            <a:ext cx="222764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Photo credit: </a:t>
            </a:r>
            <a:r>
              <a:rPr lang="en-US" sz="900"/>
              <a:t>HELIX Collaboration</a:t>
            </a:r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C64C17-AC39-D8A2-E108-C6D5F796E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2549" y="3136349"/>
            <a:ext cx="4381251" cy="297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224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23B55-33CA-7D3E-19F6-40E01D91D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HELIX Subdetectors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6F41C-19A3-B95C-1486-C718BEABC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293126"/>
            <a:ext cx="3833266" cy="35354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/>
              <a:t>D</a:t>
            </a:r>
            <a:r>
              <a:rPr lang="en-US"/>
              <a:t>rift </a:t>
            </a:r>
            <a:r>
              <a:rPr lang="en-US" b="1"/>
              <a:t>C</a:t>
            </a:r>
            <a:r>
              <a:rPr lang="en-US"/>
              <a:t>hamber </a:t>
            </a:r>
            <a:r>
              <a:rPr lang="en-US" b="1"/>
              <a:t>T</a:t>
            </a:r>
            <a:r>
              <a:rPr lang="en-US"/>
              <a:t>racker (DCT)</a:t>
            </a:r>
            <a:endParaRPr lang="en-US" dirty="0"/>
          </a:p>
          <a:p>
            <a:r>
              <a:rPr lang="en-US" b="1"/>
              <a:t>T</a:t>
            </a:r>
            <a:r>
              <a:rPr lang="en-US"/>
              <a:t>ime-</a:t>
            </a:r>
            <a:r>
              <a:rPr lang="en-US" b="1"/>
              <a:t>o</a:t>
            </a:r>
            <a:r>
              <a:rPr lang="en-US"/>
              <a:t>f-</a:t>
            </a:r>
            <a:r>
              <a:rPr lang="en-US" b="1"/>
              <a:t>F</a:t>
            </a:r>
            <a:r>
              <a:rPr lang="en-US"/>
              <a:t>light (TOF)</a:t>
            </a:r>
          </a:p>
          <a:p>
            <a:r>
              <a:rPr lang="en-US" b="1">
                <a:latin typeface="Calisto MT"/>
                <a:cs typeface="Times New Roman"/>
              </a:rPr>
              <a:t>R</a:t>
            </a:r>
            <a:r>
              <a:rPr lang="en-US">
                <a:latin typeface="Calisto MT"/>
                <a:cs typeface="Times New Roman"/>
              </a:rPr>
              <a:t>ing</a:t>
            </a:r>
            <a:r>
              <a:rPr lang="en-US" dirty="0"/>
              <a:t> </a:t>
            </a:r>
            <a:r>
              <a:rPr lang="en-US" b="1"/>
              <a:t>I</a:t>
            </a:r>
            <a:r>
              <a:rPr lang="en-US"/>
              <a:t>maging </a:t>
            </a:r>
            <a:r>
              <a:rPr lang="en-US" b="1"/>
              <a:t>Ch</a:t>
            </a:r>
            <a:r>
              <a:rPr lang="en-US"/>
              <a:t>erenkov (RICH) detector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804CC-5F87-5887-52FD-C9010B435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 descr="Diagram of HELIX instrument">
            <a:extLst>
              <a:ext uri="{FF2B5EF4-FFF2-40B4-BE49-F238E27FC236}">
                <a16:creationId xmlns:a16="http://schemas.microsoft.com/office/drawing/2014/main" id="{C32A9158-0ADF-6068-7179-E6754B90E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415" y="1171112"/>
            <a:ext cx="4377018" cy="4757609"/>
          </a:xfrm>
          <a:prstGeom prst="rect">
            <a:avLst/>
          </a:prstGeom>
        </p:spPr>
      </p:pic>
      <p:pic>
        <p:nvPicPr>
          <p:cNvPr id="8" name="Picture 7" descr="Diagram of HELIX instrument">
            <a:extLst>
              <a:ext uri="{FF2B5EF4-FFF2-40B4-BE49-F238E27FC236}">
                <a16:creationId xmlns:a16="http://schemas.microsoft.com/office/drawing/2014/main" id="{28529296-B360-A5A8-43EE-39DE690EA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446" y="1690914"/>
            <a:ext cx="2717279" cy="41147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5BEFDD-A0E0-BDC4-329A-765C95D46E6E}"/>
              </a:ext>
            </a:extLst>
          </p:cNvPr>
          <p:cNvSpPr txBox="1"/>
          <p:nvPr/>
        </p:nvSpPr>
        <p:spPr>
          <a:xfrm>
            <a:off x="2961" y="6646022"/>
            <a:ext cx="222764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Photo credit: </a:t>
            </a:r>
            <a:r>
              <a:rPr lang="en-US" sz="900"/>
              <a:t>HELIX Collaboration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0506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 of HELIX instrument">
            <a:extLst>
              <a:ext uri="{FF2B5EF4-FFF2-40B4-BE49-F238E27FC236}">
                <a16:creationId xmlns:a16="http://schemas.microsoft.com/office/drawing/2014/main" id="{D9E6865D-E5D8-E908-38E4-6228F1671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415" y="1171112"/>
            <a:ext cx="4377018" cy="47576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46BC85-1F8F-9386-DCF3-087103C36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Time-of-Flight System (TOF)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2DA2A-1444-BA00-6FB8-2D036CDE9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305221"/>
            <a:ext cx="6179742" cy="36239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 dirty="0"/>
              <a:t>TOF paddles </a:t>
            </a:r>
            <a:r>
              <a:rPr lang="fr-CA" dirty="0" err="1"/>
              <a:t>allow</a:t>
            </a:r>
            <a:r>
              <a:rPr lang="fr-CA" dirty="0"/>
              <a:t> us to </a:t>
            </a:r>
            <a:r>
              <a:rPr lang="fr-CA" dirty="0" err="1"/>
              <a:t>detect</a:t>
            </a:r>
            <a:r>
              <a:rPr lang="fr-CA" dirty="0"/>
              <a:t> the </a:t>
            </a:r>
            <a:r>
              <a:rPr lang="fr-CA" b="1" dirty="0"/>
              <a:t>charge</a:t>
            </a:r>
            <a:r>
              <a:rPr lang="fr-CA" dirty="0"/>
              <a:t> and </a:t>
            </a:r>
            <a:r>
              <a:rPr lang="fr-CA" b="1" dirty="0" err="1"/>
              <a:t>velocity</a:t>
            </a:r>
            <a:r>
              <a:rPr lang="fr-CA" dirty="0"/>
              <a:t> of </a:t>
            </a:r>
            <a:r>
              <a:rPr lang="fr-CA" dirty="0" err="1"/>
              <a:t>particles</a:t>
            </a:r>
            <a:r>
              <a:rPr lang="fr-CA" dirty="0"/>
              <a:t> passing </a:t>
            </a:r>
            <a:r>
              <a:rPr lang="fr-CA" dirty="0" err="1"/>
              <a:t>through</a:t>
            </a:r>
          </a:p>
          <a:p>
            <a:r>
              <a:rPr lang="en-US"/>
              <a:t>3 paddles from the detector</a:t>
            </a:r>
            <a:r>
              <a:rPr lang="en-US" dirty="0"/>
              <a:t>: </a:t>
            </a:r>
            <a:r>
              <a:rPr lang="en-US" b="1" dirty="0"/>
              <a:t>top, bottom, bore</a:t>
            </a:r>
            <a:endParaRPr lang="en-US"/>
          </a:p>
          <a:p>
            <a:r>
              <a:rPr lang="fr-CA" dirty="0"/>
              <a:t>The </a:t>
            </a:r>
            <a:r>
              <a:rPr lang="fr-CA" dirty="0" err="1"/>
              <a:t>particle</a:t>
            </a:r>
            <a:r>
              <a:rPr lang="fr-CA" dirty="0"/>
              <a:t> must </a:t>
            </a:r>
            <a:r>
              <a:rPr lang="fr-CA" b="1" dirty="0" err="1"/>
              <a:t>pass</a:t>
            </a:r>
            <a:r>
              <a:rPr lang="fr-CA" b="1" dirty="0"/>
              <a:t> </a:t>
            </a:r>
            <a:r>
              <a:rPr lang="fr-CA" b="1" dirty="0" err="1"/>
              <a:t>through</a:t>
            </a:r>
            <a:r>
              <a:rPr lang="fr-CA" b="1" dirty="0"/>
              <a:t> all 3 paddles </a:t>
            </a:r>
            <a:r>
              <a:rPr lang="fr-CA" dirty="0"/>
              <a:t>to </a:t>
            </a:r>
            <a:r>
              <a:rPr lang="fr-CA" dirty="0" err="1"/>
              <a:t>form</a:t>
            </a:r>
            <a:r>
              <a:rPr lang="fr-CA" dirty="0"/>
              <a:t> the system trigger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6DCD8-094D-5EB8-805F-9802469A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992BB7-F9E4-1EDF-9985-7DBD74ECCAA3}"/>
              </a:ext>
            </a:extLst>
          </p:cNvPr>
          <p:cNvSpPr txBox="1"/>
          <p:nvPr/>
        </p:nvSpPr>
        <p:spPr>
          <a:xfrm>
            <a:off x="2961" y="6646022"/>
            <a:ext cx="222764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Photo credit: </a:t>
            </a:r>
            <a:r>
              <a:rPr lang="en-US" sz="900"/>
              <a:t>HELIX Collaboration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15571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D63D2-4C5B-7131-B9D8-2D13724A9A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" t="12219" r="200" b="322"/>
          <a:stretch>
            <a:fillRect/>
          </a:stretch>
        </p:blipFill>
        <p:spPr>
          <a:xfrm>
            <a:off x="6095104" y="839320"/>
            <a:ext cx="5597405" cy="30401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64E006-E260-8873-ADCA-642450FF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36473"/>
            <a:ext cx="6881265" cy="1371030"/>
          </a:xfrm>
        </p:spPr>
        <p:txBody>
          <a:bodyPr/>
          <a:lstStyle/>
          <a:p>
            <a:r>
              <a:rPr lang="fr-CA" dirty="0"/>
              <a:t>Top and </a:t>
            </a:r>
            <a:r>
              <a:rPr lang="fr-CA" dirty="0" err="1"/>
              <a:t>bottom</a:t>
            </a:r>
            <a:r>
              <a:rPr lang="fr-CA" dirty="0"/>
              <a:t> TOF Paddles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C6B3E-284A-7EC1-F1E1-2F8D2A5C9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305221"/>
            <a:ext cx="4571075" cy="36239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 dirty="0"/>
              <a:t>8 </a:t>
            </a:r>
            <a:r>
              <a:rPr lang="fr-CA" b="1" dirty="0" err="1"/>
              <a:t>scintillating</a:t>
            </a:r>
            <a:r>
              <a:rPr lang="fr-CA" b="1" dirty="0"/>
              <a:t> </a:t>
            </a:r>
            <a:r>
              <a:rPr lang="fr-CA" dirty="0"/>
              <a:t>paddles per layer</a:t>
            </a:r>
          </a:p>
          <a:p>
            <a:r>
              <a:rPr lang="fr-CA" dirty="0"/>
              <a:t>Top and </a:t>
            </a:r>
            <a:r>
              <a:rPr lang="fr-CA" dirty="0" err="1"/>
              <a:t>bottom</a:t>
            </a:r>
            <a:r>
              <a:rPr lang="fr-CA" dirty="0"/>
              <a:t> are 2.3m </a:t>
            </a:r>
            <a:r>
              <a:rPr lang="fr-CA" dirty="0" err="1"/>
              <a:t>apart</a:t>
            </a:r>
            <a:endParaRPr lang="fr-CA"/>
          </a:p>
          <a:p>
            <a:r>
              <a:rPr lang="fr-CA" dirty="0"/>
              <a:t>1.6m long, 40cm </a:t>
            </a:r>
            <a:r>
              <a:rPr lang="fr-CA" dirty="0" err="1"/>
              <a:t>wide</a:t>
            </a:r>
            <a:r>
              <a:rPr lang="fr-CA" dirty="0"/>
              <a:t>, 1cm </a:t>
            </a:r>
            <a:r>
              <a:rPr lang="fr-CA" dirty="0" err="1"/>
              <a:t>thick</a:t>
            </a:r>
            <a:endParaRPr lang="fr-CA" dirty="0"/>
          </a:p>
          <a:p>
            <a:r>
              <a:rPr lang="fr-CA" dirty="0"/>
              <a:t>8 </a:t>
            </a:r>
            <a:r>
              <a:rPr lang="fr-CA" b="1" dirty="0" err="1"/>
              <a:t>s</a:t>
            </a:r>
            <a:r>
              <a:rPr lang="fr-CA" dirty="0" err="1"/>
              <a:t>ilicon</a:t>
            </a:r>
            <a:r>
              <a:rPr lang="fr-CA" dirty="0"/>
              <a:t> </a:t>
            </a:r>
            <a:r>
              <a:rPr lang="fr-CA" b="1" dirty="0" err="1"/>
              <a:t>p</a:t>
            </a:r>
            <a:r>
              <a:rPr lang="fr-CA" dirty="0" err="1"/>
              <a:t>hoto</a:t>
            </a:r>
            <a:r>
              <a:rPr lang="fr-CA" b="1" dirty="0" err="1"/>
              <a:t>m</a:t>
            </a:r>
            <a:r>
              <a:rPr lang="fr-CA" dirty="0" err="1"/>
              <a:t>ultipliers</a:t>
            </a:r>
            <a:r>
              <a:rPr lang="fr-CA" dirty="0"/>
              <a:t> (</a:t>
            </a:r>
            <a:r>
              <a:rPr lang="fr-CA" dirty="0" err="1"/>
              <a:t>SiPM</a:t>
            </a:r>
            <a:r>
              <a:rPr lang="fr-CA" dirty="0"/>
              <a:t>) and 2 </a:t>
            </a:r>
            <a:r>
              <a:rPr lang="fr-CA" b="1" dirty="0" err="1"/>
              <a:t>f</a:t>
            </a:r>
            <a:r>
              <a:rPr lang="fr-CA" dirty="0" err="1"/>
              <a:t>ront</a:t>
            </a:r>
            <a:r>
              <a:rPr lang="fr-CA" dirty="0"/>
              <a:t> </a:t>
            </a:r>
            <a:r>
              <a:rPr lang="fr-CA" b="1" dirty="0"/>
              <a:t>e</a:t>
            </a:r>
            <a:r>
              <a:rPr lang="fr-CA" dirty="0"/>
              <a:t>nd </a:t>
            </a:r>
            <a:r>
              <a:rPr lang="fr-CA" b="1" dirty="0" err="1"/>
              <a:t>e</a:t>
            </a:r>
            <a:r>
              <a:rPr lang="fr-CA" dirty="0" err="1"/>
              <a:t>lectronics</a:t>
            </a:r>
            <a:r>
              <a:rPr lang="fr-CA" dirty="0"/>
              <a:t> (FEE) at </a:t>
            </a:r>
            <a:r>
              <a:rPr lang="fr-CA" dirty="0" err="1"/>
              <a:t>each</a:t>
            </a:r>
            <a:r>
              <a:rPr lang="fr-CA" dirty="0"/>
              <a:t> end</a:t>
            </a:r>
          </a:p>
          <a:p>
            <a:r>
              <a:rPr lang="fr-CA" dirty="0"/>
              <a:t>Light </a:t>
            </a:r>
            <a:r>
              <a:rPr lang="fr-CA" dirty="0" err="1"/>
              <a:t>scatters</a:t>
            </a:r>
            <a:r>
              <a:rPr lang="fr-CA" dirty="0"/>
              <a:t> </a:t>
            </a:r>
            <a:r>
              <a:rPr lang="fr-CA" b="1" dirty="0" err="1"/>
              <a:t>isotropically</a:t>
            </a:r>
            <a:endParaRPr lang="fr-CA" b="1"/>
          </a:p>
          <a:p>
            <a:r>
              <a:rPr lang="fr-CA"/>
              <a:t>64 FEEs in total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834A9-611C-F9F1-4AD3-F37200A9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583431-85CB-FB73-2960-4C8D1E7B7DCB}"/>
              </a:ext>
            </a:extLst>
          </p:cNvPr>
          <p:cNvSpPr txBox="1"/>
          <p:nvPr/>
        </p:nvSpPr>
        <p:spPr>
          <a:xfrm>
            <a:off x="2961" y="6646022"/>
            <a:ext cx="222764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Photo credit: </a:t>
            </a:r>
            <a:r>
              <a:rPr lang="en-US" sz="900"/>
              <a:t>HELIX Collaboration</a:t>
            </a:r>
            <a:endParaRPr lang="en-US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EF3D4-2631-BF03-AF84-F01D51868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770" y="3562075"/>
            <a:ext cx="6890607" cy="236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93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5A724-CD36-312A-ABE3-FC4CF87F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216D0-BF4E-4699-45DC-1DFC27402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Top and bottom TOF paddle will </a:t>
            </a:r>
            <a:r>
              <a:rPr lang="en-US" b="1"/>
              <a:t>uniformly detect each cosmic ray</a:t>
            </a:r>
          </a:p>
          <a:p>
            <a:r>
              <a:rPr lang="en-US"/>
              <a:t>Read the </a:t>
            </a:r>
            <a:r>
              <a:rPr lang="en-US" b="1"/>
              <a:t>same charge throughout</a:t>
            </a:r>
            <a:r>
              <a:rPr lang="en-US"/>
              <a:t> the detector</a:t>
            </a:r>
            <a:endParaRPr lang="en-US" dirty="0"/>
          </a:p>
          <a:p>
            <a:r>
              <a:rPr lang="en-US" dirty="0"/>
              <a:t>Obtain more </a:t>
            </a:r>
            <a:r>
              <a:rPr lang="en-US" b="1"/>
              <a:t>accurate</a:t>
            </a:r>
            <a:r>
              <a:rPr lang="en-US" dirty="0"/>
              <a:t> charge measurements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4AD5F-6C48-5353-AD9E-0BD81087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926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51882B-FCBE-4B96-0BA6-420D650F15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84" r="194" b="12252"/>
          <a:stretch>
            <a:fillRect/>
          </a:stretch>
        </p:blipFill>
        <p:spPr>
          <a:xfrm>
            <a:off x="6195115" y="3154019"/>
            <a:ext cx="5665881" cy="2615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10988B-795F-4D2D-C14A-79430E4391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516" r="194" b="9934"/>
          <a:stretch>
            <a:fillRect/>
          </a:stretch>
        </p:blipFill>
        <p:spPr>
          <a:xfrm>
            <a:off x="6195115" y="794138"/>
            <a:ext cx="5665881" cy="26261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F8BFAF-DF9A-72AC-C3D1-01B7AEEE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Tof</a:t>
            </a:r>
            <a:r>
              <a:rPr lang="en-US" dirty="0"/>
              <a:t> paddle  time cuts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3BB9C-0772-154A-A569-62DACD1B4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840" y="2293126"/>
            <a:ext cx="5861531" cy="36360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Determine the time it takes for the light to reach the FEEs</a:t>
            </a:r>
          </a:p>
          <a:p>
            <a:r>
              <a:rPr lang="en-US"/>
              <a:t>Apply time cut</a:t>
            </a:r>
            <a:endParaRPr lang="en-US" dirty="0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/>
              <a:t>|t</a:t>
            </a:r>
            <a:r>
              <a:rPr lang="en-US" sz="1200" baseline="-25000"/>
              <a:t>1</a:t>
            </a:r>
            <a:r>
              <a:rPr lang="en-US"/>
              <a:t> – t</a:t>
            </a:r>
            <a:r>
              <a:rPr lang="en-US" sz="1200" baseline="-25000"/>
              <a:t>2</a:t>
            </a:r>
            <a:r>
              <a:rPr lang="en-US"/>
              <a:t>| ≤ 1ns or 2ns</a:t>
            </a:r>
          </a:p>
          <a:p>
            <a:r>
              <a:rPr lang="en-US"/>
              <a:t>t</a:t>
            </a:r>
            <a:r>
              <a:rPr lang="en-US" baseline="-25000"/>
              <a:t>1</a:t>
            </a:r>
            <a:r>
              <a:rPr lang="en-US" dirty="0"/>
              <a:t> and t</a:t>
            </a:r>
            <a:r>
              <a:rPr lang="en-US" baseline="-25000" dirty="0"/>
              <a:t>2</a:t>
            </a:r>
            <a:r>
              <a:rPr lang="en-US" dirty="0"/>
              <a:t> must be roughly equal for the particle to be roughly centered </a:t>
            </a:r>
            <a:r>
              <a:rPr lang="en-US" err="1"/>
              <a:t>to</a:t>
            </a:r>
            <a:r>
              <a:rPr lang="en-US"/>
              <a:t> properly perform the calibration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23EF3-875C-3B97-95C1-3D2D1CF50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CB13-434F-456E-8037-6164F60B12BF}" type="datetime1"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350D6-AD1A-68FD-CF30-E4AFF4F34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10F97-CDAE-67DC-3E4A-4BF38B15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t>7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D378C0-F53B-B093-B251-709CFC97B545}"/>
              </a:ext>
            </a:extLst>
          </p:cNvPr>
          <p:cNvSpPr txBox="1"/>
          <p:nvPr/>
        </p:nvSpPr>
        <p:spPr>
          <a:xfrm>
            <a:off x="9735117" y="2418052"/>
            <a:ext cx="19321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/>
              <a:t>1 nanosecond</a:t>
            </a:r>
          </a:p>
          <a:p>
            <a:pPr algn="r"/>
            <a:r>
              <a:rPr lang="en-US" b="1"/>
              <a:t>time cut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44EEDD-3A23-A54F-FAE8-51C9211041BA}"/>
              </a:ext>
            </a:extLst>
          </p:cNvPr>
          <p:cNvSpPr txBox="1"/>
          <p:nvPr/>
        </p:nvSpPr>
        <p:spPr>
          <a:xfrm>
            <a:off x="9735116" y="4916964"/>
            <a:ext cx="19321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/>
              <a:t>2 nanosecond</a:t>
            </a:r>
          </a:p>
          <a:p>
            <a:pPr algn="r"/>
            <a:r>
              <a:rPr lang="en-US" b="1"/>
              <a:t>time cut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4668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0B1FE-17EA-CA29-B6D9-3484A5F9C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Charge Histograms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EA63D6-7A23-6CB9-A8B7-917D29676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304169"/>
            <a:ext cx="6969613" cy="36250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x-axis: Charge/PLC</a:t>
            </a:r>
            <a:endParaRPr lang="en-US" dirty="0"/>
          </a:p>
          <a:p>
            <a:r>
              <a:rPr lang="en-US" dirty="0"/>
              <a:t>Fit a </a:t>
            </a:r>
            <a:r>
              <a:rPr lang="en-US" b="1" dirty="0" err="1"/>
              <a:t>langau</a:t>
            </a:r>
            <a:r>
              <a:rPr lang="en-US" b="1" dirty="0"/>
              <a:t> function</a:t>
            </a:r>
            <a:endParaRPr lang="en-US"/>
          </a:p>
          <a:p>
            <a:r>
              <a:rPr lang="en-US"/>
              <a:t>Determine the </a:t>
            </a:r>
            <a:r>
              <a:rPr lang="en-US" b="1"/>
              <a:t>m</a:t>
            </a:r>
            <a:r>
              <a:rPr lang="en-US"/>
              <a:t>ost </a:t>
            </a:r>
            <a:r>
              <a:rPr lang="en-US" b="1"/>
              <a:t>p</a:t>
            </a:r>
            <a:r>
              <a:rPr lang="en-US"/>
              <a:t>robable </a:t>
            </a:r>
            <a:r>
              <a:rPr lang="en-US" b="1"/>
              <a:t>v</a:t>
            </a:r>
            <a:r>
              <a:rPr lang="en-US"/>
              <a:t>alue (MPV)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C4EC29-4577-8959-BC33-8618E04A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A graph of a charge histogram&#10;&#10;AI-generated content may be incorrect.">
            <a:extLst>
              <a:ext uri="{FF2B5EF4-FFF2-40B4-BE49-F238E27FC236}">
                <a16:creationId xmlns:a16="http://schemas.microsoft.com/office/drawing/2014/main" id="{F538DBA5-E737-6772-945A-CFFF28CC8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827" y="3578106"/>
            <a:ext cx="3613302" cy="2509460"/>
          </a:xfrm>
          <a:prstGeom prst="rect">
            <a:avLst/>
          </a:prstGeom>
        </p:spPr>
      </p:pic>
      <p:pic>
        <p:nvPicPr>
          <p:cNvPr id="13" name="Picture 12" descr="A graph of a charge histogram&#10;&#10;AI-generated content may be incorrect.">
            <a:extLst>
              <a:ext uri="{FF2B5EF4-FFF2-40B4-BE49-F238E27FC236}">
                <a16:creationId xmlns:a16="http://schemas.microsoft.com/office/drawing/2014/main" id="{CFAD2D2A-7096-6FC4-3F1A-CB0010782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900" y="924535"/>
            <a:ext cx="3616360" cy="25358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FD284DD-BE7C-E771-6D11-AA387A475953}"/>
              </a:ext>
            </a:extLst>
          </p:cNvPr>
          <p:cNvSpPr txBox="1"/>
          <p:nvPr/>
        </p:nvSpPr>
        <p:spPr>
          <a:xfrm rot="5400000">
            <a:off x="10857090" y="2002015"/>
            <a:ext cx="18560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1 nanosecond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EF5535-1689-AC3E-713C-2229B6D59F6D}"/>
              </a:ext>
            </a:extLst>
          </p:cNvPr>
          <p:cNvSpPr txBox="1"/>
          <p:nvPr/>
        </p:nvSpPr>
        <p:spPr>
          <a:xfrm rot="5400000">
            <a:off x="10857091" y="4647091"/>
            <a:ext cx="18560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2 nanoseconds</a:t>
            </a:r>
          </a:p>
        </p:txBody>
      </p:sp>
    </p:spTree>
    <p:extLst>
      <p:ext uri="{BB962C8B-B14F-4D97-AF65-F5344CB8AC3E}">
        <p14:creationId xmlns:p14="http://schemas.microsoft.com/office/powerpoint/2010/main" val="2903286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5A120-FA53-3AA2-9399-EF25DFAA9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Calibrations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758E4-E7B4-3EDE-9D2E-CE9F27C5B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MPV ÷ 220 = Correction value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A49CB-3B14-AD7D-4C49-385A8D55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61391-F13A-A5C8-4BD8-799DE67CC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663" y="2855571"/>
            <a:ext cx="4296282" cy="30717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AADF6-3D86-3D4C-D005-E4C00F89BE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3"/>
          <a:stretch>
            <a:fillRect/>
          </a:stretch>
        </p:blipFill>
        <p:spPr>
          <a:xfrm>
            <a:off x="6058314" y="2857812"/>
            <a:ext cx="4376796" cy="305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01490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VTI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hronicleVTI">
      <a:majorFont>
        <a:latin typeface="Univers Condensed"/>
        <a:ea typeface=""/>
        <a:cs typeface=""/>
      </a:majorFont>
      <a:minorFont>
        <a:latin typeface="Calisto MT" panose="02040603050505030304"/>
        <a:ea typeface=""/>
        <a:cs typeface=""/>
      </a:minorFont>
    </a:fontScheme>
    <a:fmtScheme name="Chronicl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34FD3B1-53CD-4A5C-943C-C44DFF248C3E}" vid="{19A790DA-2E4D-4134-98A6-7DECB1A1B8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ChronicleVTI</vt:lpstr>
      <vt:lpstr>Charge Calibrations of  the HELIX  Time-of-Flight System</vt:lpstr>
      <vt:lpstr>High Energy Light Isotope eXperiment (HELIX)</vt:lpstr>
      <vt:lpstr>HELIX Subdetectors</vt:lpstr>
      <vt:lpstr>Time-of-Flight System (TOF)</vt:lpstr>
      <vt:lpstr>Top and bottom TOF Paddles</vt:lpstr>
      <vt:lpstr>Motivation</vt:lpstr>
      <vt:lpstr>Tof paddle  time cuts</vt:lpstr>
      <vt:lpstr>Charge Histograms</vt:lpstr>
      <vt:lpstr>Calibrations</vt:lpstr>
      <vt:lpstr>Results</vt:lpstr>
      <vt:lpstr>Results – Correction values</vt:lpstr>
      <vt:lpstr>summary</vt:lpstr>
      <vt:lpstr>Next steps: Bore Paddle Calibrations</vt:lpstr>
      <vt:lpstr>Thank you!</vt:lpstr>
      <vt:lpstr>What is a langau function?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Charge Calibration of the HELIX Time-of-Flight System</dc:title>
  <dc:creator/>
  <cp:lastModifiedBy>Kaitlyn Broad</cp:lastModifiedBy>
  <cp:revision>698</cp:revision>
  <dcterms:created xsi:type="dcterms:W3CDTF">2026-07-24T13:43:41Z</dcterms:created>
  <dcterms:modified xsi:type="dcterms:W3CDTF">2026-08-12T02:47:15Z</dcterms:modified>
</cp:coreProperties>
</file>