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Muli Ultra-Bold" charset="1" panose="00000900000000000000"/>
      <p:regular r:id="rId25"/>
    </p:embeddedFont>
    <p:embeddedFont>
      <p:font typeface="Muli" charset="1" panose="00000500000000000000"/>
      <p:regular r:id="rId26"/>
    </p:embeddedFont>
    <p:embeddedFont>
      <p:font typeface="Muli Bold" charset="1" panose="000008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notesMasters/notesMaster1.xml" Type="http://schemas.openxmlformats.org/officeDocument/2006/relationships/notesMaster"/><Relationship Id="rId23" Target="theme/theme2.xml" Type="http://schemas.openxmlformats.org/officeDocument/2006/relationships/theme"/><Relationship Id="rId24" Target="notesSlides/notesSlide1.xml" Type="http://schemas.openxmlformats.org/officeDocument/2006/relationships/notes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notesSlides/notesSlide2.xml" Type="http://schemas.openxmlformats.org/officeDocument/2006/relationships/notesSlide"/><Relationship Id="rId29" Target="notesSlides/notesSlide3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kaitlyn talking about TOF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8.jpe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svg" Type="http://schemas.openxmlformats.org/officeDocument/2006/relationships/image"/><Relationship Id="rId11" Target="../media/image18.png" Type="http://schemas.openxmlformats.org/officeDocument/2006/relationships/image"/><Relationship Id="rId12" Target="../media/image19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2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97650" y="6941125"/>
            <a:ext cx="7590520" cy="3345875"/>
          </a:xfrm>
          <a:custGeom>
            <a:avLst/>
            <a:gdLst/>
            <a:ahLst/>
            <a:cxnLst/>
            <a:rect r="r" b="b" t="t" l="l"/>
            <a:pathLst>
              <a:path h="3345875" w="7590520">
                <a:moveTo>
                  <a:pt x="0" y="0"/>
                </a:moveTo>
                <a:lnTo>
                  <a:pt x="7590520" y="0"/>
                </a:lnTo>
                <a:lnTo>
                  <a:pt x="7590520" y="3345875"/>
                </a:lnTo>
                <a:lnTo>
                  <a:pt x="0" y="33458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0">
            <a:off x="10697480" y="0"/>
            <a:ext cx="7590520" cy="3345875"/>
          </a:xfrm>
          <a:custGeom>
            <a:avLst/>
            <a:gdLst/>
            <a:ahLst/>
            <a:cxnLst/>
            <a:rect r="r" b="b" t="t" l="l"/>
            <a:pathLst>
              <a:path h="3345875" w="7590520">
                <a:moveTo>
                  <a:pt x="7590520" y="3345875"/>
                </a:moveTo>
                <a:lnTo>
                  <a:pt x="0" y="3345875"/>
                </a:lnTo>
                <a:lnTo>
                  <a:pt x="0" y="0"/>
                </a:lnTo>
                <a:lnTo>
                  <a:pt x="7590520" y="0"/>
                </a:lnTo>
                <a:lnTo>
                  <a:pt x="7590520" y="334587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5" id="5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" id="8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3" id="23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24" id="24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2" id="42"/>
          <p:cNvSpPr/>
          <p:nvPr/>
        </p:nvSpPr>
        <p:spPr>
          <a:xfrm flipH="false" flipV="false" rot="0">
            <a:off x="6216585" y="6588109"/>
            <a:ext cx="900968" cy="706031"/>
          </a:xfrm>
          <a:custGeom>
            <a:avLst/>
            <a:gdLst/>
            <a:ahLst/>
            <a:cxnLst/>
            <a:rect r="r" b="b" t="t" l="l"/>
            <a:pathLst>
              <a:path h="706031" w="900968">
                <a:moveTo>
                  <a:pt x="0" y="0"/>
                </a:moveTo>
                <a:lnTo>
                  <a:pt x="900967" y="0"/>
                </a:lnTo>
                <a:lnTo>
                  <a:pt x="900967" y="706031"/>
                </a:lnTo>
                <a:lnTo>
                  <a:pt x="0" y="7060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true" flipV="true" rot="0">
            <a:off x="11170448" y="8076810"/>
            <a:ext cx="900968" cy="706031"/>
          </a:xfrm>
          <a:custGeom>
            <a:avLst/>
            <a:gdLst/>
            <a:ahLst/>
            <a:cxnLst/>
            <a:rect r="r" b="b" t="t" l="l"/>
            <a:pathLst>
              <a:path h="706031" w="900968">
                <a:moveTo>
                  <a:pt x="900967" y="706031"/>
                </a:moveTo>
                <a:lnTo>
                  <a:pt x="0" y="706031"/>
                </a:lnTo>
                <a:lnTo>
                  <a:pt x="0" y="0"/>
                </a:lnTo>
                <a:lnTo>
                  <a:pt x="900967" y="0"/>
                </a:lnTo>
                <a:lnTo>
                  <a:pt x="900967" y="70603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4" id="44"/>
          <p:cNvGrpSpPr/>
          <p:nvPr/>
        </p:nvGrpSpPr>
        <p:grpSpPr>
          <a:xfrm rot="0">
            <a:off x="6455423" y="6784128"/>
            <a:ext cx="5377154" cy="1829934"/>
            <a:chOff x="0" y="0"/>
            <a:chExt cx="1106410" cy="37653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106410" cy="376530"/>
            </a:xfrm>
            <a:custGeom>
              <a:avLst/>
              <a:gdLst/>
              <a:ahLst/>
              <a:cxnLst/>
              <a:rect r="r" b="b" t="t" l="l"/>
              <a:pathLst>
                <a:path h="376530" w="1106410">
                  <a:moveTo>
                    <a:pt x="0" y="0"/>
                  </a:moveTo>
                  <a:lnTo>
                    <a:pt x="1106410" y="0"/>
                  </a:lnTo>
                  <a:lnTo>
                    <a:pt x="1106410" y="376530"/>
                  </a:lnTo>
                  <a:lnTo>
                    <a:pt x="0" y="376530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38100"/>
              <a:ext cx="1106410" cy="414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1984843" y="2374463"/>
            <a:ext cx="14318314" cy="3925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51"/>
              </a:lnSpc>
            </a:pPr>
            <a:r>
              <a:rPr lang="en-US" b="true" sz="7465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CITIROC BASED SIPM READOUT FOR HELIX RICH DETECTOR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4274464" y="6957895"/>
            <a:ext cx="9739073" cy="147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Lily Moss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Queen’s University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Supervised by Dr. Nahee Park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3" id="3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4162186" y="4113693"/>
            <a:ext cx="9934193" cy="3732386"/>
            <a:chOff x="0" y="0"/>
            <a:chExt cx="1897522" cy="71292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897522" cy="712920"/>
            </a:xfrm>
            <a:custGeom>
              <a:avLst/>
              <a:gdLst/>
              <a:ahLst/>
              <a:cxnLst/>
              <a:rect r="r" b="b" t="t" l="l"/>
              <a:pathLst>
                <a:path h="712920" w="1897522">
                  <a:moveTo>
                    <a:pt x="0" y="0"/>
                  </a:moveTo>
                  <a:lnTo>
                    <a:pt x="1897522" y="0"/>
                  </a:lnTo>
                  <a:lnTo>
                    <a:pt x="1897522" y="712920"/>
                  </a:lnTo>
                  <a:lnTo>
                    <a:pt x="0" y="712920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897522" cy="751020"/>
            </a:xfrm>
            <a:prstGeom prst="rect">
              <a:avLst/>
            </a:prstGeom>
          </p:spPr>
          <p:txBody>
            <a:bodyPr anchor="ctr" rtlCol="false" tIns="54723" lIns="54723" bIns="54723" rIns="54723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3968859" y="3924235"/>
            <a:ext cx="970552" cy="760560"/>
          </a:xfrm>
          <a:custGeom>
            <a:avLst/>
            <a:gdLst/>
            <a:ahLst/>
            <a:cxnLst/>
            <a:rect r="r" b="b" t="t" l="l"/>
            <a:pathLst>
              <a:path h="760560" w="970552">
                <a:moveTo>
                  <a:pt x="0" y="0"/>
                </a:moveTo>
                <a:lnTo>
                  <a:pt x="970552" y="0"/>
                </a:lnTo>
                <a:lnTo>
                  <a:pt x="970552" y="760559"/>
                </a:lnTo>
                <a:lnTo>
                  <a:pt x="0" y="7605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true" flipV="true" rot="0">
            <a:off x="13331976" y="7303153"/>
            <a:ext cx="970552" cy="760560"/>
          </a:xfrm>
          <a:custGeom>
            <a:avLst/>
            <a:gdLst/>
            <a:ahLst/>
            <a:cxnLst/>
            <a:rect r="r" b="b" t="t" l="l"/>
            <a:pathLst>
              <a:path h="760560" w="970552">
                <a:moveTo>
                  <a:pt x="970552" y="760560"/>
                </a:moveTo>
                <a:lnTo>
                  <a:pt x="0" y="760560"/>
                </a:lnTo>
                <a:lnTo>
                  <a:pt x="0" y="0"/>
                </a:lnTo>
                <a:lnTo>
                  <a:pt x="970552" y="0"/>
                </a:lnTo>
                <a:lnTo>
                  <a:pt x="970552" y="7605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27" id="27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2" id="42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5" id="45"/>
          <p:cNvSpPr/>
          <p:nvPr/>
        </p:nvSpPr>
        <p:spPr>
          <a:xfrm flipH="false" flipV="true" rot="0">
            <a:off x="12141489" y="-2783793"/>
            <a:ext cx="8654934" cy="5723075"/>
          </a:xfrm>
          <a:custGeom>
            <a:avLst/>
            <a:gdLst/>
            <a:ahLst/>
            <a:cxnLst/>
            <a:rect r="r" b="b" t="t" l="l"/>
            <a:pathLst>
              <a:path h="5723075" w="8654934">
                <a:moveTo>
                  <a:pt x="0" y="5723075"/>
                </a:moveTo>
                <a:lnTo>
                  <a:pt x="8654934" y="5723075"/>
                </a:lnTo>
                <a:lnTo>
                  <a:pt x="8654934" y="0"/>
                </a:lnTo>
                <a:lnTo>
                  <a:pt x="0" y="0"/>
                </a:lnTo>
                <a:lnTo>
                  <a:pt x="0" y="572307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true" flipV="false" rot="0">
            <a:off x="-2508423" y="7731058"/>
            <a:ext cx="8075214" cy="5339735"/>
          </a:xfrm>
          <a:custGeom>
            <a:avLst/>
            <a:gdLst/>
            <a:ahLst/>
            <a:cxnLst/>
            <a:rect r="r" b="b" t="t" l="l"/>
            <a:pathLst>
              <a:path h="5339735" w="8075214">
                <a:moveTo>
                  <a:pt x="8075213" y="0"/>
                </a:moveTo>
                <a:lnTo>
                  <a:pt x="0" y="0"/>
                </a:lnTo>
                <a:lnTo>
                  <a:pt x="0" y="5339735"/>
                </a:lnTo>
                <a:lnTo>
                  <a:pt x="8075213" y="5339735"/>
                </a:lnTo>
                <a:lnTo>
                  <a:pt x="807521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984843" y="1826217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Summary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4346923" y="4385400"/>
            <a:ext cx="9594154" cy="3112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Dual-refractive index aerogel upgrade to RICH, needs to be tested to make sure performance will improve</a:t>
            </a:r>
          </a:p>
          <a:p>
            <a:pPr algn="l" marL="604519" indent="-302260" lvl="1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CITIROCs for SiPM readout in the RICH</a:t>
            </a:r>
          </a:p>
          <a:p>
            <a:pPr algn="l" marL="604519" indent="-302260" lvl="1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SiPM characterized by the breakdown voltage</a:t>
            </a:r>
          </a:p>
          <a:p>
            <a:pPr algn="l" marL="604519" indent="-302260" lvl="1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CITIROC channel validation</a:t>
            </a:r>
          </a:p>
          <a:p>
            <a:pPr algn="l" marL="604519" indent="-302260" lvl="1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Tested CITIROC paramters and linearity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7182143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09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771593" y="3707636"/>
            <a:ext cx="15080387" cy="13991462"/>
            <a:chOff x="0" y="0"/>
            <a:chExt cx="20107183" cy="18655282"/>
          </a:xfrm>
        </p:grpSpPr>
        <p:grpSp>
          <p:nvGrpSpPr>
            <p:cNvPr name="Group 3" id="3"/>
            <p:cNvGrpSpPr/>
            <p:nvPr/>
          </p:nvGrpSpPr>
          <p:grpSpPr>
            <a:xfrm rot="-7039264">
              <a:off x="-51757" y="4826220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7695759">
              <a:off x="855878" y="6000328"/>
              <a:ext cx="15736054" cy="8000082"/>
              <a:chOff x="0" y="0"/>
              <a:chExt cx="2428403" cy="123458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862850" y="7660428"/>
              <a:ext cx="15929244" cy="1244940"/>
              <a:chOff x="0" y="0"/>
              <a:chExt cx="2168064" cy="16944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68064" cy="169444"/>
              </a:xfrm>
              <a:custGeom>
                <a:avLst/>
                <a:gdLst/>
                <a:ahLst/>
                <a:cxnLst/>
                <a:rect r="r" b="b" t="t" l="l"/>
                <a:pathLst>
                  <a:path h="169444" w="2168064">
                    <a:moveTo>
                      <a:pt x="1964864" y="0"/>
                    </a:moveTo>
                    <a:lnTo>
                      <a:pt x="0" y="0"/>
                    </a:lnTo>
                    <a:lnTo>
                      <a:pt x="203200" y="169444"/>
                    </a:lnTo>
                    <a:lnTo>
                      <a:pt x="2168064" y="169444"/>
                    </a:lnTo>
                    <a:lnTo>
                      <a:pt x="1964864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01600" y="-38100"/>
                <a:ext cx="1964864" cy="2075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924151">
              <a:off x="3616989" y="7136549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8275618">
              <a:off x="652678" y="5797128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9137466">
              <a:off x="1608845" y="6452687"/>
              <a:ext cx="15736054" cy="8000082"/>
              <a:chOff x="0" y="0"/>
              <a:chExt cx="2428403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TextBox 21" id="21"/>
          <p:cNvSpPr txBox="true"/>
          <p:nvPr/>
        </p:nvSpPr>
        <p:spPr>
          <a:xfrm rot="0">
            <a:off x="1984843" y="4047352"/>
            <a:ext cx="14318314" cy="1973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189"/>
              </a:lnSpc>
            </a:pPr>
            <a:r>
              <a:rPr lang="en-US" b="true" sz="11564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THANK YOU</a:t>
            </a:r>
          </a:p>
        </p:txBody>
      </p:sp>
      <p:grpSp>
        <p:nvGrpSpPr>
          <p:cNvPr name="Group 22" id="22"/>
          <p:cNvGrpSpPr/>
          <p:nvPr/>
        </p:nvGrpSpPr>
        <p:grpSpPr>
          <a:xfrm rot="-10800000">
            <a:off x="9979206" y="-7412098"/>
            <a:ext cx="15080387" cy="13991462"/>
            <a:chOff x="0" y="0"/>
            <a:chExt cx="20107183" cy="18655282"/>
          </a:xfrm>
        </p:grpSpPr>
        <p:grpSp>
          <p:nvGrpSpPr>
            <p:cNvPr name="Group 23" id="23"/>
            <p:cNvGrpSpPr/>
            <p:nvPr/>
          </p:nvGrpSpPr>
          <p:grpSpPr>
            <a:xfrm rot="-7039264">
              <a:off x="-51757" y="4826220"/>
              <a:ext cx="15736054" cy="8000082"/>
              <a:chOff x="0" y="0"/>
              <a:chExt cx="2428403" cy="123458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-7695759">
              <a:off x="855878" y="6000328"/>
              <a:ext cx="15736054" cy="8000082"/>
              <a:chOff x="0" y="0"/>
              <a:chExt cx="2428403" cy="123458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2862850" y="7660428"/>
              <a:ext cx="15929244" cy="1244940"/>
              <a:chOff x="0" y="0"/>
              <a:chExt cx="2168064" cy="169444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2168064" cy="169444"/>
              </a:xfrm>
              <a:custGeom>
                <a:avLst/>
                <a:gdLst/>
                <a:ahLst/>
                <a:cxnLst/>
                <a:rect r="r" b="b" t="t" l="l"/>
                <a:pathLst>
                  <a:path h="169444" w="2168064">
                    <a:moveTo>
                      <a:pt x="1964864" y="0"/>
                    </a:moveTo>
                    <a:lnTo>
                      <a:pt x="0" y="0"/>
                    </a:lnTo>
                    <a:lnTo>
                      <a:pt x="203200" y="169444"/>
                    </a:lnTo>
                    <a:lnTo>
                      <a:pt x="2168064" y="169444"/>
                    </a:lnTo>
                    <a:lnTo>
                      <a:pt x="1964864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101600" y="-38100"/>
                <a:ext cx="1964864" cy="2075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-9924151">
              <a:off x="3616989" y="7136549"/>
              <a:ext cx="15736054" cy="8000082"/>
              <a:chOff x="0" y="0"/>
              <a:chExt cx="2428403" cy="123458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-8275618">
              <a:off x="652678" y="5797128"/>
              <a:ext cx="15736054" cy="8000082"/>
              <a:chOff x="0" y="0"/>
              <a:chExt cx="2428403" cy="123458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-9137466">
              <a:off x="1608845" y="6452687"/>
              <a:ext cx="15736054" cy="8000082"/>
              <a:chOff x="0" y="0"/>
              <a:chExt cx="2428403" cy="1234580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1" id="41"/>
          <p:cNvSpPr/>
          <p:nvPr/>
        </p:nvSpPr>
        <p:spPr>
          <a:xfrm flipH="false" flipV="true" rot="0">
            <a:off x="0" y="0"/>
            <a:ext cx="7590520" cy="3345875"/>
          </a:xfrm>
          <a:custGeom>
            <a:avLst/>
            <a:gdLst/>
            <a:ahLst/>
            <a:cxnLst/>
            <a:rect r="r" b="b" t="t" l="l"/>
            <a:pathLst>
              <a:path h="3345875" w="7590520">
                <a:moveTo>
                  <a:pt x="0" y="3345875"/>
                </a:moveTo>
                <a:lnTo>
                  <a:pt x="7590520" y="3345875"/>
                </a:lnTo>
                <a:lnTo>
                  <a:pt x="7590520" y="0"/>
                </a:lnTo>
                <a:lnTo>
                  <a:pt x="0" y="0"/>
                </a:lnTo>
                <a:lnTo>
                  <a:pt x="0" y="334587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true" rot="-10800000">
            <a:off x="10697480" y="6941125"/>
            <a:ext cx="7590520" cy="3345875"/>
          </a:xfrm>
          <a:custGeom>
            <a:avLst/>
            <a:gdLst/>
            <a:ahLst/>
            <a:cxnLst/>
            <a:rect r="r" b="b" t="t" l="l"/>
            <a:pathLst>
              <a:path h="3345875" w="7590520">
                <a:moveTo>
                  <a:pt x="0" y="3345875"/>
                </a:moveTo>
                <a:lnTo>
                  <a:pt x="7590520" y="3345875"/>
                </a:lnTo>
                <a:lnTo>
                  <a:pt x="7590520" y="0"/>
                </a:lnTo>
                <a:lnTo>
                  <a:pt x="0" y="0"/>
                </a:lnTo>
                <a:lnTo>
                  <a:pt x="0" y="334587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3" id="3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22" id="22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false" flipV="false" rot="0">
            <a:off x="-1825623" y="8364789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0"/>
                </a:moveTo>
                <a:lnTo>
                  <a:pt x="7315200" y="0"/>
                </a:lnTo>
                <a:lnTo>
                  <a:pt x="7315200" y="2958662"/>
                </a:lnTo>
                <a:lnTo>
                  <a:pt x="0" y="29586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true" flipV="true" rot="0">
            <a:off x="12798423" y="-1036451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2958662"/>
                </a:moveTo>
                <a:lnTo>
                  <a:pt x="0" y="2958662"/>
                </a:lnTo>
                <a:lnTo>
                  <a:pt x="0" y="0"/>
                </a:lnTo>
                <a:lnTo>
                  <a:pt x="7315200" y="0"/>
                </a:lnTo>
                <a:lnTo>
                  <a:pt x="7315200" y="29586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7215596" y="3463480"/>
            <a:ext cx="791850" cy="724979"/>
            <a:chOff x="0" y="0"/>
            <a:chExt cx="208553" cy="19094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08553" cy="190941"/>
            </a:xfrm>
            <a:custGeom>
              <a:avLst/>
              <a:gdLst/>
              <a:ahLst/>
              <a:cxnLst/>
              <a:rect r="r" b="b" t="t" l="l"/>
              <a:pathLst>
                <a:path h="190941" w="208553">
                  <a:moveTo>
                    <a:pt x="0" y="0"/>
                  </a:moveTo>
                  <a:lnTo>
                    <a:pt x="208553" y="0"/>
                  </a:lnTo>
                  <a:lnTo>
                    <a:pt x="208553" y="190941"/>
                  </a:lnTo>
                  <a:lnTo>
                    <a:pt x="0" y="1909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208553" cy="2290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1097288" y="2933828"/>
            <a:ext cx="8817441" cy="5791956"/>
          </a:xfrm>
          <a:custGeom>
            <a:avLst/>
            <a:gdLst/>
            <a:ahLst/>
            <a:cxnLst/>
            <a:rect r="r" b="b" t="t" l="l"/>
            <a:pathLst>
              <a:path h="5791956" w="8817441">
                <a:moveTo>
                  <a:pt x="0" y="0"/>
                </a:moveTo>
                <a:lnTo>
                  <a:pt x="8817440" y="0"/>
                </a:lnTo>
                <a:lnTo>
                  <a:pt x="8817440" y="5791957"/>
                </a:lnTo>
                <a:lnTo>
                  <a:pt x="0" y="57919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1984843" y="1125286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RICH Specs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140713" y="3331716"/>
            <a:ext cx="6967519" cy="543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32 hydrophobic aerogel tiles (n=1.16)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4 tiles of NaF (n=1.33), one in each corner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All tiles are 10 cm x 10 cm x 1 cm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Focal plane has 200 SiPM arrays</a:t>
            </a:r>
          </a:p>
          <a:p>
            <a:pPr algn="l" marL="1209036" indent="-403012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Each has 64 SiPMs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β resolution of 0.1% for Z&gt;3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Hamatsu SiPMs with 75 um pitch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Checkered pattern to maximize area and reduced cost</a:t>
            </a:r>
          </a:p>
          <a:p>
            <a:pPr algn="l">
              <a:lnSpc>
                <a:spcPts val="3919"/>
              </a:lnSpc>
            </a:pPr>
          </a:p>
        </p:txBody>
      </p:sp>
      <p:sp>
        <p:nvSpPr>
          <p:cNvPr name="TextBox 48" id="48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10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3" id="3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22" id="22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40" id="40"/>
          <p:cNvGrpSpPr/>
          <p:nvPr/>
        </p:nvGrpSpPr>
        <p:grpSpPr>
          <a:xfrm rot="0">
            <a:off x="8983645" y="3314623"/>
            <a:ext cx="8159880" cy="4468978"/>
            <a:chOff x="0" y="0"/>
            <a:chExt cx="2065333" cy="113113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65333" cy="1131135"/>
            </a:xfrm>
            <a:custGeom>
              <a:avLst/>
              <a:gdLst/>
              <a:ahLst/>
              <a:cxnLst/>
              <a:rect r="r" b="b" t="t" l="l"/>
              <a:pathLst>
                <a:path h="1131135" w="2065333">
                  <a:moveTo>
                    <a:pt x="0" y="0"/>
                  </a:moveTo>
                  <a:lnTo>
                    <a:pt x="2065333" y="0"/>
                  </a:lnTo>
                  <a:lnTo>
                    <a:pt x="2065333" y="1131135"/>
                  </a:lnTo>
                  <a:lnTo>
                    <a:pt x="0" y="1131135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2065333" cy="1169235"/>
            </a:xfrm>
            <a:prstGeom prst="rect">
              <a:avLst/>
            </a:prstGeom>
          </p:spPr>
          <p:txBody>
            <a:bodyPr anchor="ctr" rtlCol="false" tIns="41297" lIns="41297" bIns="41297" rIns="41297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8829683" y="3087580"/>
            <a:ext cx="732431" cy="573959"/>
          </a:xfrm>
          <a:custGeom>
            <a:avLst/>
            <a:gdLst/>
            <a:ahLst/>
            <a:cxnLst/>
            <a:rect r="r" b="b" t="t" l="l"/>
            <a:pathLst>
              <a:path h="573959" w="732431">
                <a:moveTo>
                  <a:pt x="0" y="0"/>
                </a:moveTo>
                <a:lnTo>
                  <a:pt x="732431" y="0"/>
                </a:lnTo>
                <a:lnTo>
                  <a:pt x="732431" y="573959"/>
                </a:lnTo>
                <a:lnTo>
                  <a:pt x="0" y="573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true" flipV="true" rot="0">
            <a:off x="16777310" y="7496622"/>
            <a:ext cx="732431" cy="573959"/>
          </a:xfrm>
          <a:custGeom>
            <a:avLst/>
            <a:gdLst/>
            <a:ahLst/>
            <a:cxnLst/>
            <a:rect r="r" b="b" t="t" l="l"/>
            <a:pathLst>
              <a:path h="573959" w="732431">
                <a:moveTo>
                  <a:pt x="732431" y="573959"/>
                </a:moveTo>
                <a:lnTo>
                  <a:pt x="0" y="573959"/>
                </a:lnTo>
                <a:lnTo>
                  <a:pt x="0" y="0"/>
                </a:lnTo>
                <a:lnTo>
                  <a:pt x="732431" y="0"/>
                </a:lnTo>
                <a:lnTo>
                  <a:pt x="732431" y="57395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-1825623" y="8364789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0"/>
                </a:moveTo>
                <a:lnTo>
                  <a:pt x="7315200" y="0"/>
                </a:lnTo>
                <a:lnTo>
                  <a:pt x="7315200" y="2958662"/>
                </a:lnTo>
                <a:lnTo>
                  <a:pt x="0" y="29586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true" flipV="true" rot="0">
            <a:off x="12798423" y="-1036451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2958662"/>
                </a:moveTo>
                <a:lnTo>
                  <a:pt x="0" y="2958662"/>
                </a:lnTo>
                <a:lnTo>
                  <a:pt x="0" y="0"/>
                </a:lnTo>
                <a:lnTo>
                  <a:pt x="7315200" y="0"/>
                </a:lnTo>
                <a:lnTo>
                  <a:pt x="7315200" y="295866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992897" y="2928303"/>
            <a:ext cx="6448203" cy="5301556"/>
          </a:xfrm>
          <a:custGeom>
            <a:avLst/>
            <a:gdLst/>
            <a:ahLst/>
            <a:cxnLst/>
            <a:rect r="r" b="b" t="t" l="l"/>
            <a:pathLst>
              <a:path h="5301556" w="6448203">
                <a:moveTo>
                  <a:pt x="0" y="0"/>
                </a:moveTo>
                <a:lnTo>
                  <a:pt x="6448203" y="0"/>
                </a:lnTo>
                <a:lnTo>
                  <a:pt x="6448203" y="5301555"/>
                </a:lnTo>
                <a:lnTo>
                  <a:pt x="0" y="53015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8" id="48"/>
          <p:cNvSpPr txBox="true"/>
          <p:nvPr/>
        </p:nvSpPr>
        <p:spPr>
          <a:xfrm rot="0">
            <a:off x="2279520" y="1351922"/>
            <a:ext cx="12415668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99"/>
              </a:lnSpc>
            </a:pPr>
            <a:r>
              <a:rPr lang="en-US" sz="8499" b="true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The CITIROC (cont’d)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259775" y="3566066"/>
            <a:ext cx="7616268" cy="3948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CITIROC specs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Power consumption of 225 mW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Supply voltage 3.3 V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Positive Signal Polarity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Timing resolution better than 100 ps (RMS of one PE)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Dynamic range 0-400 pC (or 2500 PE with SiPM gain of 10e6)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7182143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11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12745" y="1716788"/>
            <a:ext cx="18526227" cy="18206396"/>
            <a:chOff x="0" y="0"/>
            <a:chExt cx="24701635" cy="24275194"/>
          </a:xfrm>
        </p:grpSpPr>
        <p:grpSp>
          <p:nvGrpSpPr>
            <p:cNvPr name="Group 3" id="3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2" id="22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true" flipV="false" rot="0">
            <a:off x="13332174" y="8570212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0"/>
                </a:moveTo>
                <a:lnTo>
                  <a:pt x="0" y="0"/>
                </a:lnTo>
                <a:lnTo>
                  <a:pt x="0" y="2958662"/>
                </a:lnTo>
                <a:lnTo>
                  <a:pt x="7315200" y="2958662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true" rot="0">
            <a:off x="-2359374" y="-1241874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2958662"/>
                </a:moveTo>
                <a:lnTo>
                  <a:pt x="7315200" y="2958662"/>
                </a:lnTo>
                <a:lnTo>
                  <a:pt x="7315200" y="0"/>
                </a:lnTo>
                <a:lnTo>
                  <a:pt x="0" y="0"/>
                </a:lnTo>
                <a:lnTo>
                  <a:pt x="0" y="29586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3073302" y="6363467"/>
            <a:ext cx="3779359" cy="1805766"/>
            <a:chOff x="0" y="0"/>
            <a:chExt cx="5039146" cy="2407689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059911" cy="2407689"/>
            </a:xfrm>
            <a:custGeom>
              <a:avLst/>
              <a:gdLst/>
              <a:ahLst/>
              <a:cxnLst/>
              <a:rect r="r" b="b" t="t" l="l"/>
              <a:pathLst>
                <a:path h="2407689" w="2059911">
                  <a:moveTo>
                    <a:pt x="0" y="0"/>
                  </a:moveTo>
                  <a:lnTo>
                    <a:pt x="2059911" y="0"/>
                  </a:lnTo>
                  <a:lnTo>
                    <a:pt x="2059911" y="2407689"/>
                  </a:lnTo>
                  <a:lnTo>
                    <a:pt x="0" y="2407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1563455" y="0"/>
              <a:ext cx="3475691" cy="2407689"/>
            </a:xfrm>
            <a:custGeom>
              <a:avLst/>
              <a:gdLst/>
              <a:ahLst/>
              <a:cxnLst/>
              <a:rect r="r" b="b" t="t" l="l"/>
              <a:pathLst>
                <a:path h="2407689" w="3475691">
                  <a:moveTo>
                    <a:pt x="0" y="0"/>
                  </a:moveTo>
                  <a:lnTo>
                    <a:pt x="3475691" y="0"/>
                  </a:lnTo>
                  <a:lnTo>
                    <a:pt x="3475691" y="2407689"/>
                  </a:lnTo>
                  <a:lnTo>
                    <a:pt x="0" y="2407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45" id="45"/>
          <p:cNvSpPr/>
          <p:nvPr/>
        </p:nvSpPr>
        <p:spPr>
          <a:xfrm flipH="false" flipV="false" rot="0">
            <a:off x="9382265" y="2269378"/>
            <a:ext cx="8905735" cy="6523124"/>
          </a:xfrm>
          <a:custGeom>
            <a:avLst/>
            <a:gdLst/>
            <a:ahLst/>
            <a:cxnLst/>
            <a:rect r="r" b="b" t="t" l="l"/>
            <a:pathLst>
              <a:path h="6523124" w="8905735">
                <a:moveTo>
                  <a:pt x="0" y="0"/>
                </a:moveTo>
                <a:lnTo>
                  <a:pt x="8905735" y="0"/>
                </a:lnTo>
                <a:lnTo>
                  <a:pt x="8905735" y="6523124"/>
                </a:lnTo>
                <a:lnTo>
                  <a:pt x="0" y="65231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1924542" y="2906994"/>
            <a:ext cx="4695500" cy="1452670"/>
          </a:xfrm>
          <a:custGeom>
            <a:avLst/>
            <a:gdLst/>
            <a:ahLst/>
            <a:cxnLst/>
            <a:rect r="r" b="b" t="t" l="l"/>
            <a:pathLst>
              <a:path h="1452670" w="4695500">
                <a:moveTo>
                  <a:pt x="0" y="0"/>
                </a:moveTo>
                <a:lnTo>
                  <a:pt x="4695500" y="0"/>
                </a:lnTo>
                <a:lnTo>
                  <a:pt x="4695500" y="1452671"/>
                </a:lnTo>
                <a:lnTo>
                  <a:pt x="0" y="14526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984843" y="927658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HELIX Resolution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98226" y="2573110"/>
            <a:ext cx="7329512" cy="3453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HELIX measures rigidity, velocity and charge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Calculates mass to determine which isotope of Beryllium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Requires high mass resolution to distinguish between isotopes (designed for 3%)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7172618" y="9370092"/>
            <a:ext cx="61012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12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5549838" y="8963660"/>
            <a:ext cx="9683651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The High Energy Light Isotope eXperiment program of direct cosmic-ray studies (2024) </a:t>
            </a:r>
          </a:p>
          <a:p>
            <a:pPr algn="ctr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Cosmic-ray isotope measurements with HELIX (2019)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</a:p>
        </p:txBody>
      </p:sp>
      <p:grpSp>
        <p:nvGrpSpPr>
          <p:cNvPr name="Group 51" id="51"/>
          <p:cNvGrpSpPr/>
          <p:nvPr/>
        </p:nvGrpSpPr>
        <p:grpSpPr>
          <a:xfrm rot="0">
            <a:off x="10767175" y="6559398"/>
            <a:ext cx="2725305" cy="951865"/>
            <a:chOff x="0" y="0"/>
            <a:chExt cx="3633740" cy="1269153"/>
          </a:xfrm>
        </p:grpSpPr>
        <p:grpSp>
          <p:nvGrpSpPr>
            <p:cNvPr name="Group 52" id="52"/>
            <p:cNvGrpSpPr/>
            <p:nvPr/>
          </p:nvGrpSpPr>
          <p:grpSpPr>
            <a:xfrm rot="0">
              <a:off x="2815437" y="81737"/>
              <a:ext cx="818304" cy="248510"/>
              <a:chOff x="0" y="0"/>
              <a:chExt cx="161640" cy="49088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61640" cy="49088"/>
              </a:xfrm>
              <a:custGeom>
                <a:avLst/>
                <a:gdLst/>
                <a:ahLst/>
                <a:cxnLst/>
                <a:rect r="r" b="b" t="t" l="l"/>
                <a:pathLst>
                  <a:path h="49088" w="161640">
                    <a:moveTo>
                      <a:pt x="0" y="0"/>
                    </a:moveTo>
                    <a:lnTo>
                      <a:pt x="161640" y="0"/>
                    </a:lnTo>
                    <a:lnTo>
                      <a:pt x="161640" y="49088"/>
                    </a:lnTo>
                    <a:lnTo>
                      <a:pt x="0" y="49088"/>
                    </a:lnTo>
                    <a:close/>
                  </a:path>
                </a:pathLst>
              </a:custGeom>
              <a:solidFill>
                <a:srgbClr val="5D57DD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38100"/>
                <a:ext cx="161640" cy="871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0" y="-38100"/>
              <a:ext cx="2721570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Mass Resolution</a:t>
              </a:r>
            </a:p>
            <a:p>
              <a:pPr algn="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Velocity resolution</a:t>
              </a:r>
            </a:p>
            <a:p>
              <a:pPr algn="r">
                <a:lnSpc>
                  <a:spcPts val="2659"/>
                </a:lnSpc>
                <a:spcBef>
                  <a:spcPct val="0"/>
                </a:spcBef>
              </a:pPr>
              <a:r>
                <a:rPr lang="en-US" sz="18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Overall resolution</a:t>
              </a:r>
            </a:p>
          </p:txBody>
        </p:sp>
        <p:grpSp>
          <p:nvGrpSpPr>
            <p:cNvPr name="Group 56" id="56"/>
            <p:cNvGrpSpPr/>
            <p:nvPr/>
          </p:nvGrpSpPr>
          <p:grpSpPr>
            <a:xfrm rot="0">
              <a:off x="2815437" y="510322"/>
              <a:ext cx="818304" cy="248510"/>
              <a:chOff x="0" y="0"/>
              <a:chExt cx="161640" cy="49088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161640" cy="49088"/>
              </a:xfrm>
              <a:custGeom>
                <a:avLst/>
                <a:gdLst/>
                <a:ahLst/>
                <a:cxnLst/>
                <a:rect r="r" b="b" t="t" l="l"/>
                <a:pathLst>
                  <a:path h="49088" w="161640">
                    <a:moveTo>
                      <a:pt x="0" y="0"/>
                    </a:moveTo>
                    <a:lnTo>
                      <a:pt x="161640" y="0"/>
                    </a:lnTo>
                    <a:lnTo>
                      <a:pt x="161640" y="49088"/>
                    </a:lnTo>
                    <a:lnTo>
                      <a:pt x="0" y="49088"/>
                    </a:lnTo>
                    <a:close/>
                  </a:path>
                </a:pathLst>
              </a:custGeom>
              <a:solidFill>
                <a:srgbClr val="7BDC78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0" y="-38100"/>
                <a:ext cx="161640" cy="871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0">
              <a:off x="2815437" y="936632"/>
              <a:ext cx="818304" cy="248510"/>
              <a:chOff x="0" y="0"/>
              <a:chExt cx="161640" cy="49088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161640" cy="49088"/>
              </a:xfrm>
              <a:custGeom>
                <a:avLst/>
                <a:gdLst/>
                <a:ahLst/>
                <a:cxnLst/>
                <a:rect r="r" b="b" t="t" l="l"/>
                <a:pathLst>
                  <a:path h="49088" w="161640">
                    <a:moveTo>
                      <a:pt x="0" y="0"/>
                    </a:moveTo>
                    <a:lnTo>
                      <a:pt x="161640" y="0"/>
                    </a:lnTo>
                    <a:lnTo>
                      <a:pt x="161640" y="49088"/>
                    </a:lnTo>
                    <a:lnTo>
                      <a:pt x="0" y="4908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0" y="-38100"/>
                <a:ext cx="161640" cy="871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12745" y="1716788"/>
            <a:ext cx="18526227" cy="18206396"/>
            <a:chOff x="0" y="0"/>
            <a:chExt cx="24701635" cy="24275194"/>
          </a:xfrm>
        </p:grpSpPr>
        <p:grpSp>
          <p:nvGrpSpPr>
            <p:cNvPr name="Group 3" id="3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2" id="22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false" flipV="true" rot="0">
            <a:off x="-1500241" y="-2398012"/>
            <a:ext cx="6222760" cy="4114800"/>
          </a:xfrm>
          <a:custGeom>
            <a:avLst/>
            <a:gdLst/>
            <a:ahLst/>
            <a:cxnLst/>
            <a:rect r="r" b="b" t="t" l="l"/>
            <a:pathLst>
              <a:path h="4114800" w="6222760">
                <a:moveTo>
                  <a:pt x="0" y="4114800"/>
                </a:moveTo>
                <a:lnTo>
                  <a:pt x="6222760" y="4114800"/>
                </a:lnTo>
                <a:lnTo>
                  <a:pt x="622276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true" flipV="false" rot="0">
            <a:off x="13565481" y="8570212"/>
            <a:ext cx="6222760" cy="4114800"/>
          </a:xfrm>
          <a:custGeom>
            <a:avLst/>
            <a:gdLst/>
            <a:ahLst/>
            <a:cxnLst/>
            <a:rect r="r" b="b" t="t" l="l"/>
            <a:pathLst>
              <a:path h="4114800" w="6222760">
                <a:moveTo>
                  <a:pt x="6222760" y="0"/>
                </a:moveTo>
                <a:lnTo>
                  <a:pt x="0" y="0"/>
                </a:lnTo>
                <a:lnTo>
                  <a:pt x="0" y="4114800"/>
                </a:lnTo>
                <a:lnTo>
                  <a:pt x="6222760" y="4114800"/>
                </a:lnTo>
                <a:lnTo>
                  <a:pt x="62227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8057200" y="2145659"/>
            <a:ext cx="9363293" cy="6564799"/>
          </a:xfrm>
          <a:custGeom>
            <a:avLst/>
            <a:gdLst/>
            <a:ahLst/>
            <a:cxnLst/>
            <a:rect r="r" b="b" t="t" l="l"/>
            <a:pathLst>
              <a:path h="6564799" w="9363293">
                <a:moveTo>
                  <a:pt x="0" y="0"/>
                </a:moveTo>
                <a:lnTo>
                  <a:pt x="9363292" y="0"/>
                </a:lnTo>
                <a:lnTo>
                  <a:pt x="9363292" y="6564799"/>
                </a:lnTo>
                <a:lnTo>
                  <a:pt x="0" y="65647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AutoShape 43" id="43"/>
          <p:cNvSpPr/>
          <p:nvPr/>
        </p:nvSpPr>
        <p:spPr>
          <a:xfrm>
            <a:off x="15861322" y="3670417"/>
            <a:ext cx="0" cy="4168437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44" id="44"/>
          <p:cNvSpPr/>
          <p:nvPr/>
        </p:nvSpPr>
        <p:spPr>
          <a:xfrm flipH="true" flipV="true">
            <a:off x="9388667" y="3555352"/>
            <a:ext cx="6577768" cy="0"/>
          </a:xfrm>
          <a:prstGeom prst="line">
            <a:avLst/>
          </a:prstGeom>
          <a:ln cap="flat" w="57150">
            <a:solidFill>
              <a:srgbClr val="00D1FA"/>
            </a:solidFill>
            <a:prstDash val="solid"/>
            <a:headEnd type="oval" len="lg" w="lg"/>
            <a:tailEnd type="arrow" len="sm" w="med"/>
          </a:ln>
        </p:spPr>
      </p:sp>
      <p:grpSp>
        <p:nvGrpSpPr>
          <p:cNvPr name="Group 45" id="45"/>
          <p:cNvGrpSpPr/>
          <p:nvPr/>
        </p:nvGrpSpPr>
        <p:grpSpPr>
          <a:xfrm rot="0">
            <a:off x="9802932" y="4646426"/>
            <a:ext cx="2396352" cy="906385"/>
            <a:chOff x="0" y="0"/>
            <a:chExt cx="3195136" cy="1208513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624919" y="0"/>
              <a:ext cx="2570218" cy="1208513"/>
            </a:xfrm>
            <a:custGeom>
              <a:avLst/>
              <a:gdLst/>
              <a:ahLst/>
              <a:cxnLst/>
              <a:rect r="r" b="b" t="t" l="l"/>
              <a:pathLst>
                <a:path h="1208513" w="2570218">
                  <a:moveTo>
                    <a:pt x="0" y="0"/>
                  </a:moveTo>
                  <a:lnTo>
                    <a:pt x="2570217" y="0"/>
                  </a:lnTo>
                  <a:lnTo>
                    <a:pt x="2570217" y="1208513"/>
                  </a:lnTo>
                  <a:lnTo>
                    <a:pt x="0" y="120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96866" t="-28016" r="-3639" b="-22482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0" y="44784"/>
              <a:ext cx="739453" cy="1163729"/>
            </a:xfrm>
            <a:custGeom>
              <a:avLst/>
              <a:gdLst/>
              <a:ahLst/>
              <a:cxnLst/>
              <a:rect r="r" b="b" t="t" l="l"/>
              <a:pathLst>
                <a:path h="1163729" w="739453">
                  <a:moveTo>
                    <a:pt x="0" y="0"/>
                  </a:moveTo>
                  <a:lnTo>
                    <a:pt x="739453" y="0"/>
                  </a:lnTo>
                  <a:lnTo>
                    <a:pt x="739453" y="1163729"/>
                  </a:lnTo>
                  <a:lnTo>
                    <a:pt x="0" y="1163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48" id="48"/>
          <p:cNvSpPr txBox="true"/>
          <p:nvPr/>
        </p:nvSpPr>
        <p:spPr>
          <a:xfrm rot="0">
            <a:off x="1984843" y="490262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Characterizing SiPM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984843" y="2435225"/>
            <a:ext cx="6424049" cy="4443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0D2648"/>
                </a:solidFill>
                <a:latin typeface="Muli Bold"/>
                <a:ea typeface="Muli Bold"/>
                <a:cs typeface="Muli Bold"/>
                <a:sym typeface="Muli Bold"/>
              </a:rPr>
              <a:t>Gain from IV curve: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Goal: calculate gain using breakdown voltage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Results: gain = 687789.96​  (at 22.6ºC)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Matches expectations of 7e5 at 25ºC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So this SiPM is functional and we can use it with the CITIROC!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413597" y="3115462"/>
            <a:ext cx="1571246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true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02.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0010822" y="5071043"/>
            <a:ext cx="59565" cy="298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3"/>
              </a:lnSpc>
              <a:spcBef>
                <a:spcPct val="0"/>
              </a:spcBef>
            </a:pPr>
            <a:r>
              <a:rPr lang="en-US" sz="1795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 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2338052" y="6819842"/>
            <a:ext cx="4724731" cy="458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4"/>
              </a:lnSpc>
            </a:pPr>
            <a:r>
              <a:rPr lang="en-US" sz="2646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Operational voltage at 57.2 V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9751195" y="3498202"/>
            <a:ext cx="3116026" cy="458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04"/>
              </a:lnSpc>
            </a:pPr>
            <a:r>
              <a:rPr lang="en-US" sz="2646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Gain is 687789.96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7182143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13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3" id="3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10678711" y="3466748"/>
            <a:ext cx="5908245" cy="4300395"/>
            <a:chOff x="0" y="0"/>
            <a:chExt cx="1018590" cy="74139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18590" cy="741395"/>
            </a:xfrm>
            <a:custGeom>
              <a:avLst/>
              <a:gdLst/>
              <a:ahLst/>
              <a:cxnLst/>
              <a:rect r="r" b="b" t="t" l="l"/>
              <a:pathLst>
                <a:path h="741395" w="1018590">
                  <a:moveTo>
                    <a:pt x="0" y="0"/>
                  </a:moveTo>
                  <a:lnTo>
                    <a:pt x="1018590" y="0"/>
                  </a:lnTo>
                  <a:lnTo>
                    <a:pt x="1018590" y="741395"/>
                  </a:lnTo>
                  <a:lnTo>
                    <a:pt x="0" y="741395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018590" cy="779495"/>
            </a:xfrm>
            <a:prstGeom prst="rect">
              <a:avLst/>
            </a:prstGeom>
          </p:spPr>
          <p:txBody>
            <a:bodyPr anchor="ctr" rtlCol="false" tIns="45597" lIns="45597" bIns="45597" rIns="45597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25" id="25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3" id="43"/>
          <p:cNvSpPr/>
          <p:nvPr/>
        </p:nvSpPr>
        <p:spPr>
          <a:xfrm flipH="false" flipV="false" rot="0">
            <a:off x="-1825623" y="8364789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0"/>
                </a:moveTo>
                <a:lnTo>
                  <a:pt x="7315200" y="0"/>
                </a:lnTo>
                <a:lnTo>
                  <a:pt x="7315200" y="2958662"/>
                </a:lnTo>
                <a:lnTo>
                  <a:pt x="0" y="29586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true" flipV="true" rot="0">
            <a:off x="12798423" y="-1036451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2958662"/>
                </a:moveTo>
                <a:lnTo>
                  <a:pt x="0" y="2958662"/>
                </a:lnTo>
                <a:lnTo>
                  <a:pt x="0" y="0"/>
                </a:lnTo>
                <a:lnTo>
                  <a:pt x="7315200" y="0"/>
                </a:lnTo>
                <a:lnTo>
                  <a:pt x="7315200" y="29586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0523028" y="3282897"/>
            <a:ext cx="838557" cy="657123"/>
          </a:xfrm>
          <a:custGeom>
            <a:avLst/>
            <a:gdLst/>
            <a:ahLst/>
            <a:cxnLst/>
            <a:rect r="r" b="b" t="t" l="l"/>
            <a:pathLst>
              <a:path h="657123" w="838557">
                <a:moveTo>
                  <a:pt x="0" y="0"/>
                </a:moveTo>
                <a:lnTo>
                  <a:pt x="838557" y="0"/>
                </a:lnTo>
                <a:lnTo>
                  <a:pt x="838557" y="657123"/>
                </a:lnTo>
                <a:lnTo>
                  <a:pt x="0" y="657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true" flipV="true" rot="0">
            <a:off x="15883879" y="7278792"/>
            <a:ext cx="838557" cy="657123"/>
          </a:xfrm>
          <a:custGeom>
            <a:avLst/>
            <a:gdLst/>
            <a:ahLst/>
            <a:cxnLst/>
            <a:rect r="r" b="b" t="t" l="l"/>
            <a:pathLst>
              <a:path h="657123" w="838557">
                <a:moveTo>
                  <a:pt x="838556" y="657123"/>
                </a:moveTo>
                <a:lnTo>
                  <a:pt x="0" y="657123"/>
                </a:lnTo>
                <a:lnTo>
                  <a:pt x="0" y="0"/>
                </a:lnTo>
                <a:lnTo>
                  <a:pt x="838556" y="0"/>
                </a:lnTo>
                <a:lnTo>
                  <a:pt x="838556" y="65712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0776810" y="3554308"/>
            <a:ext cx="5810146" cy="3948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A particle travels faster than light in a medium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Medium is excited, and as it returns to ground state, emits photons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Wave fronts interefere constructively, creating a cone shape</a:t>
            </a:r>
          </a:p>
        </p:txBody>
      </p:sp>
      <p:sp>
        <p:nvSpPr>
          <p:cNvPr name="Freeform 48" id="48"/>
          <p:cNvSpPr/>
          <p:nvPr/>
        </p:nvSpPr>
        <p:spPr>
          <a:xfrm flipH="false" flipV="false" rot="0">
            <a:off x="1091098" y="3059164"/>
            <a:ext cx="8918535" cy="5372798"/>
          </a:xfrm>
          <a:custGeom>
            <a:avLst/>
            <a:gdLst/>
            <a:ahLst/>
            <a:cxnLst/>
            <a:rect r="r" b="b" t="t" l="l"/>
            <a:pathLst>
              <a:path h="5372798" w="8918535">
                <a:moveTo>
                  <a:pt x="0" y="0"/>
                </a:moveTo>
                <a:lnTo>
                  <a:pt x="8918536" y="0"/>
                </a:lnTo>
                <a:lnTo>
                  <a:pt x="8918536" y="5372798"/>
                </a:lnTo>
                <a:lnTo>
                  <a:pt x="0" y="53727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1984843" y="721384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The RICH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0678711" y="2379714"/>
            <a:ext cx="4193587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Cherenkov Light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12745" y="1716788"/>
            <a:ext cx="18526227" cy="18206396"/>
            <a:chOff x="0" y="0"/>
            <a:chExt cx="24701635" cy="24275194"/>
          </a:xfrm>
        </p:grpSpPr>
        <p:grpSp>
          <p:nvGrpSpPr>
            <p:cNvPr name="Group 3" id="3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2" id="22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true" flipV="false" rot="0">
            <a:off x="13332174" y="8570212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0"/>
                </a:moveTo>
                <a:lnTo>
                  <a:pt x="0" y="0"/>
                </a:lnTo>
                <a:lnTo>
                  <a:pt x="0" y="2958662"/>
                </a:lnTo>
                <a:lnTo>
                  <a:pt x="7315200" y="2958662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true" rot="0">
            <a:off x="-2359374" y="-1241874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2958662"/>
                </a:moveTo>
                <a:lnTo>
                  <a:pt x="7315200" y="2958662"/>
                </a:lnTo>
                <a:lnTo>
                  <a:pt x="7315200" y="0"/>
                </a:lnTo>
                <a:lnTo>
                  <a:pt x="0" y="0"/>
                </a:lnTo>
                <a:lnTo>
                  <a:pt x="0" y="29586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2" id="42"/>
          <p:cNvSpPr txBox="true"/>
          <p:nvPr/>
        </p:nvSpPr>
        <p:spPr>
          <a:xfrm rot="0">
            <a:off x="1984843" y="2825038"/>
            <a:ext cx="9777529" cy="138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High Energy Light Isotope eXperiment</a:t>
            </a:r>
          </a:p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(HELIX)</a:t>
            </a:r>
          </a:p>
        </p:txBody>
      </p:sp>
      <p:sp>
        <p:nvSpPr>
          <p:cNvPr name="Freeform 43" id="43"/>
          <p:cNvSpPr/>
          <p:nvPr/>
        </p:nvSpPr>
        <p:spPr>
          <a:xfrm flipH="false" flipV="false" rot="0">
            <a:off x="11579804" y="2369108"/>
            <a:ext cx="5897614" cy="6410450"/>
          </a:xfrm>
          <a:custGeom>
            <a:avLst/>
            <a:gdLst/>
            <a:ahLst/>
            <a:cxnLst/>
            <a:rect r="r" b="b" t="t" l="l"/>
            <a:pathLst>
              <a:path h="6410450" w="5897614">
                <a:moveTo>
                  <a:pt x="0" y="0"/>
                </a:moveTo>
                <a:lnTo>
                  <a:pt x="5897614" y="0"/>
                </a:lnTo>
                <a:lnTo>
                  <a:pt x="5897614" y="6410451"/>
                </a:lnTo>
                <a:lnTo>
                  <a:pt x="0" y="64104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984843" y="927658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Project Background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984843" y="4685588"/>
            <a:ext cx="9281005" cy="2957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Cosmic ray balloon experiment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Studying propagation of cosmic rays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Optimized to measure 9-Be and 10-Be isotopes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Clock isotopes provide insight into propagation times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First flight in May 2024, studied 0.2 - 3 GeV / n</a:t>
            </a:r>
          </a:p>
          <a:p>
            <a:pPr algn="l" marL="604518" indent="-302259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Further flights up to 10 GeV / n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12745" y="1716788"/>
            <a:ext cx="18526227" cy="18206396"/>
            <a:chOff x="0" y="0"/>
            <a:chExt cx="24701635" cy="24275194"/>
          </a:xfrm>
        </p:grpSpPr>
        <p:grpSp>
          <p:nvGrpSpPr>
            <p:cNvPr name="Group 3" id="3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2" id="22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true" flipV="false" rot="0">
            <a:off x="13332174" y="8570212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0"/>
                </a:moveTo>
                <a:lnTo>
                  <a:pt x="0" y="0"/>
                </a:lnTo>
                <a:lnTo>
                  <a:pt x="0" y="2958662"/>
                </a:lnTo>
                <a:lnTo>
                  <a:pt x="7315200" y="2958662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true" rot="0">
            <a:off x="-2359374" y="-1241874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2958662"/>
                </a:moveTo>
                <a:lnTo>
                  <a:pt x="7315200" y="2958662"/>
                </a:lnTo>
                <a:lnTo>
                  <a:pt x="7315200" y="0"/>
                </a:lnTo>
                <a:lnTo>
                  <a:pt x="0" y="0"/>
                </a:lnTo>
                <a:lnTo>
                  <a:pt x="0" y="295866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2" id="42"/>
          <p:cNvSpPr txBox="true"/>
          <p:nvPr/>
        </p:nvSpPr>
        <p:spPr>
          <a:xfrm rot="0">
            <a:off x="1984843" y="647586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HELIX Instrument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765986" y="3140710"/>
            <a:ext cx="8493314" cy="543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TOF: scintillating paddles, measures timing, velocity and charge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DCT: multi-wire gas detector, tracks position to measure rigidity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Housed within 1 T superconducting magnet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RICH: Ring Imaging CHerenkov detector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Radiator plane: aerogel tiles produce Cherenkov light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Focal plane: array of 12800 Silicon Photomultipliers (SiPMs)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Measures velocity of higher energies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1543836" y="2299826"/>
            <a:ext cx="6823980" cy="6958474"/>
          </a:xfrm>
          <a:custGeom>
            <a:avLst/>
            <a:gdLst/>
            <a:ahLst/>
            <a:cxnLst/>
            <a:rect r="r" b="b" t="t" l="l"/>
            <a:pathLst>
              <a:path h="6958474" w="6823980">
                <a:moveTo>
                  <a:pt x="0" y="0"/>
                </a:moveTo>
                <a:lnTo>
                  <a:pt x="6823980" y="0"/>
                </a:lnTo>
                <a:lnTo>
                  <a:pt x="6823980" y="6958474"/>
                </a:lnTo>
                <a:lnTo>
                  <a:pt x="0" y="69584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466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17172618" y="9370092"/>
            <a:ext cx="61012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02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3" id="3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22" id="22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40" id="40"/>
          <p:cNvGrpSpPr/>
          <p:nvPr/>
        </p:nvGrpSpPr>
        <p:grpSpPr>
          <a:xfrm rot="0">
            <a:off x="10171388" y="1504322"/>
            <a:ext cx="7068616" cy="7436759"/>
            <a:chOff x="0" y="0"/>
            <a:chExt cx="1789125" cy="188230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789125" cy="1882305"/>
            </a:xfrm>
            <a:custGeom>
              <a:avLst/>
              <a:gdLst/>
              <a:ahLst/>
              <a:cxnLst/>
              <a:rect r="r" b="b" t="t" l="l"/>
              <a:pathLst>
                <a:path h="1882305" w="1789125">
                  <a:moveTo>
                    <a:pt x="0" y="0"/>
                  </a:moveTo>
                  <a:lnTo>
                    <a:pt x="1789125" y="0"/>
                  </a:lnTo>
                  <a:lnTo>
                    <a:pt x="1789125" y="1882305"/>
                  </a:lnTo>
                  <a:lnTo>
                    <a:pt x="0" y="1882305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1789125" cy="1920405"/>
            </a:xfrm>
            <a:prstGeom prst="rect">
              <a:avLst/>
            </a:prstGeom>
          </p:spPr>
          <p:txBody>
            <a:bodyPr anchor="ctr" rtlCol="false" tIns="41297" lIns="41297" bIns="41297" rIns="41297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9984999" y="1332719"/>
            <a:ext cx="732431" cy="573959"/>
          </a:xfrm>
          <a:custGeom>
            <a:avLst/>
            <a:gdLst/>
            <a:ahLst/>
            <a:cxnLst/>
            <a:rect r="r" b="b" t="t" l="l"/>
            <a:pathLst>
              <a:path h="573959" w="732431">
                <a:moveTo>
                  <a:pt x="0" y="0"/>
                </a:moveTo>
                <a:lnTo>
                  <a:pt x="732431" y="0"/>
                </a:lnTo>
                <a:lnTo>
                  <a:pt x="732431" y="573960"/>
                </a:lnTo>
                <a:lnTo>
                  <a:pt x="0" y="5739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true" flipV="true" rot="0">
            <a:off x="16760268" y="8482779"/>
            <a:ext cx="732431" cy="573959"/>
          </a:xfrm>
          <a:custGeom>
            <a:avLst/>
            <a:gdLst/>
            <a:ahLst/>
            <a:cxnLst/>
            <a:rect r="r" b="b" t="t" l="l"/>
            <a:pathLst>
              <a:path h="573959" w="732431">
                <a:moveTo>
                  <a:pt x="732431" y="573960"/>
                </a:moveTo>
                <a:lnTo>
                  <a:pt x="0" y="573960"/>
                </a:lnTo>
                <a:lnTo>
                  <a:pt x="0" y="0"/>
                </a:lnTo>
                <a:lnTo>
                  <a:pt x="732431" y="0"/>
                </a:lnTo>
                <a:lnTo>
                  <a:pt x="732431" y="5739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-1825623" y="8364789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0"/>
                </a:moveTo>
                <a:lnTo>
                  <a:pt x="7315200" y="0"/>
                </a:lnTo>
                <a:lnTo>
                  <a:pt x="7315200" y="2958662"/>
                </a:lnTo>
                <a:lnTo>
                  <a:pt x="0" y="29586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true" flipV="true" rot="0">
            <a:off x="12798423" y="-1036451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2958662"/>
                </a:moveTo>
                <a:lnTo>
                  <a:pt x="0" y="2958662"/>
                </a:lnTo>
                <a:lnTo>
                  <a:pt x="0" y="0"/>
                </a:lnTo>
                <a:lnTo>
                  <a:pt x="7315200" y="0"/>
                </a:lnTo>
                <a:lnTo>
                  <a:pt x="7315200" y="295866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769497" y="3077135"/>
            <a:ext cx="8676030" cy="5692624"/>
          </a:xfrm>
          <a:custGeom>
            <a:avLst/>
            <a:gdLst/>
            <a:ahLst/>
            <a:cxnLst/>
            <a:rect r="r" b="b" t="t" l="l"/>
            <a:pathLst>
              <a:path h="5692624" w="8676030">
                <a:moveTo>
                  <a:pt x="0" y="0"/>
                </a:moveTo>
                <a:lnTo>
                  <a:pt x="8676030" y="0"/>
                </a:lnTo>
                <a:lnTo>
                  <a:pt x="8676030" y="5692624"/>
                </a:lnTo>
                <a:lnTo>
                  <a:pt x="0" y="56926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361" r="-1246" b="0"/>
            </a:stretch>
          </a:blipFill>
        </p:spPr>
      </p:sp>
      <p:sp>
        <p:nvSpPr>
          <p:cNvPr name="TextBox 48" id="48"/>
          <p:cNvSpPr txBox="true"/>
          <p:nvPr/>
        </p:nvSpPr>
        <p:spPr>
          <a:xfrm rot="0">
            <a:off x="2623724" y="1351922"/>
            <a:ext cx="5731705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99"/>
              </a:lnSpc>
            </a:pPr>
            <a:r>
              <a:rPr lang="en-US" sz="8499" b="true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The RICH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0506608" y="1734011"/>
            <a:ext cx="6398177" cy="6920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0D2648"/>
                </a:solidFill>
                <a:latin typeface="Muli Bold"/>
                <a:ea typeface="Muli Bold"/>
                <a:cs typeface="Muli Bold"/>
                <a:sym typeface="Muli Bold"/>
              </a:rPr>
              <a:t>Radiator Plane: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Aerogel properties: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Tuneable refractive index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Low density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NaF: for cross calibration measurements with TOF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0D2648"/>
                </a:solidFill>
                <a:latin typeface="Muli Bold"/>
                <a:ea typeface="Muli Bold"/>
                <a:cs typeface="Muli Bold"/>
                <a:sym typeface="Muli Bold"/>
              </a:rPr>
              <a:t>Focal Plane: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1 square meter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12800 </a:t>
            </a: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SiPMs each 6mm x 6mm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0D2648"/>
                </a:solidFill>
                <a:latin typeface="Muli Bold"/>
                <a:ea typeface="Muli Bold"/>
                <a:cs typeface="Muli Bold"/>
                <a:sym typeface="Muli Bold"/>
              </a:rPr>
              <a:t>Requirements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Low power consumption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Trigger 12800 SiPMs at 1 PE (Photoelectron)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3" id="3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11620932" y="2679647"/>
            <a:ext cx="14081576" cy="14328946"/>
            <a:chOff x="0" y="0"/>
            <a:chExt cx="18775435" cy="19105262"/>
          </a:xfrm>
        </p:grpSpPr>
        <p:grpSp>
          <p:nvGrpSpPr>
            <p:cNvPr name="Group 22" id="22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40" id="40"/>
          <p:cNvGrpSpPr/>
          <p:nvPr/>
        </p:nvGrpSpPr>
        <p:grpSpPr>
          <a:xfrm rot="0">
            <a:off x="9000687" y="3392314"/>
            <a:ext cx="8159880" cy="4350658"/>
            <a:chOff x="0" y="0"/>
            <a:chExt cx="2065333" cy="110118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065333" cy="1101187"/>
            </a:xfrm>
            <a:custGeom>
              <a:avLst/>
              <a:gdLst/>
              <a:ahLst/>
              <a:cxnLst/>
              <a:rect r="r" b="b" t="t" l="l"/>
              <a:pathLst>
                <a:path h="1101187" w="2065333">
                  <a:moveTo>
                    <a:pt x="0" y="0"/>
                  </a:moveTo>
                  <a:lnTo>
                    <a:pt x="2065333" y="0"/>
                  </a:lnTo>
                  <a:lnTo>
                    <a:pt x="2065333" y="1101187"/>
                  </a:lnTo>
                  <a:lnTo>
                    <a:pt x="0" y="1101187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2065333" cy="1139287"/>
            </a:xfrm>
            <a:prstGeom prst="rect">
              <a:avLst/>
            </a:prstGeom>
          </p:spPr>
          <p:txBody>
            <a:bodyPr anchor="ctr" rtlCol="false" tIns="41297" lIns="41297" bIns="41297" rIns="41297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8910601" y="3278996"/>
            <a:ext cx="732431" cy="573959"/>
          </a:xfrm>
          <a:custGeom>
            <a:avLst/>
            <a:gdLst/>
            <a:ahLst/>
            <a:cxnLst/>
            <a:rect r="r" b="b" t="t" l="l"/>
            <a:pathLst>
              <a:path h="573959" w="732431">
                <a:moveTo>
                  <a:pt x="0" y="0"/>
                </a:moveTo>
                <a:lnTo>
                  <a:pt x="732431" y="0"/>
                </a:lnTo>
                <a:lnTo>
                  <a:pt x="732431" y="573959"/>
                </a:lnTo>
                <a:lnTo>
                  <a:pt x="0" y="573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true" flipV="true" rot="0">
            <a:off x="16526869" y="7305206"/>
            <a:ext cx="732431" cy="573959"/>
          </a:xfrm>
          <a:custGeom>
            <a:avLst/>
            <a:gdLst/>
            <a:ahLst/>
            <a:cxnLst/>
            <a:rect r="r" b="b" t="t" l="l"/>
            <a:pathLst>
              <a:path h="573959" w="732431">
                <a:moveTo>
                  <a:pt x="732431" y="573960"/>
                </a:moveTo>
                <a:lnTo>
                  <a:pt x="0" y="573960"/>
                </a:lnTo>
                <a:lnTo>
                  <a:pt x="0" y="0"/>
                </a:lnTo>
                <a:lnTo>
                  <a:pt x="732431" y="0"/>
                </a:lnTo>
                <a:lnTo>
                  <a:pt x="732431" y="57396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-1825623" y="8364789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0"/>
                </a:moveTo>
                <a:lnTo>
                  <a:pt x="7315200" y="0"/>
                </a:lnTo>
                <a:lnTo>
                  <a:pt x="7315200" y="2958662"/>
                </a:lnTo>
                <a:lnTo>
                  <a:pt x="0" y="29586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true" flipV="true" rot="0">
            <a:off x="12798423" y="-1036451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2958662"/>
                </a:moveTo>
                <a:lnTo>
                  <a:pt x="0" y="2958662"/>
                </a:lnTo>
                <a:lnTo>
                  <a:pt x="0" y="0"/>
                </a:lnTo>
                <a:lnTo>
                  <a:pt x="7315200" y="0"/>
                </a:lnTo>
                <a:lnTo>
                  <a:pt x="7315200" y="295866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992897" y="2928303"/>
            <a:ext cx="6448203" cy="5301556"/>
          </a:xfrm>
          <a:custGeom>
            <a:avLst/>
            <a:gdLst/>
            <a:ahLst/>
            <a:cxnLst/>
            <a:rect r="r" b="b" t="t" l="l"/>
            <a:pathLst>
              <a:path h="5301556" w="6448203">
                <a:moveTo>
                  <a:pt x="0" y="0"/>
                </a:moveTo>
                <a:lnTo>
                  <a:pt x="6448203" y="0"/>
                </a:lnTo>
                <a:lnTo>
                  <a:pt x="6448203" y="5301555"/>
                </a:lnTo>
                <a:lnTo>
                  <a:pt x="0" y="53015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8" id="48"/>
          <p:cNvSpPr txBox="true"/>
          <p:nvPr/>
        </p:nvSpPr>
        <p:spPr>
          <a:xfrm rot="0">
            <a:off x="2279520" y="1351922"/>
            <a:ext cx="680060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99"/>
              </a:lnSpc>
            </a:pPr>
            <a:r>
              <a:rPr lang="en-US" sz="8499" b="true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The CITIROC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276816" y="3643756"/>
            <a:ext cx="7616268" cy="3948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Cherenkov Imaging Telescope Integrated Read Out Chip (CITIROC)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32 channel ASIC (Application-Specific Integrated Circuit)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Triggers on &gt; ⅓ PE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Charge measurements through positive signal integration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Power consumption 225 mW (low)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04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14484" y="3466247"/>
            <a:ext cx="9318063" cy="5676147"/>
            <a:chOff x="0" y="0"/>
            <a:chExt cx="1542155" cy="93941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42155" cy="939412"/>
            </a:xfrm>
            <a:custGeom>
              <a:avLst/>
              <a:gdLst/>
              <a:ahLst/>
              <a:cxnLst/>
              <a:rect r="r" b="b" t="t" l="l"/>
              <a:pathLst>
                <a:path h="939412" w="1542155">
                  <a:moveTo>
                    <a:pt x="0" y="0"/>
                  </a:moveTo>
                  <a:lnTo>
                    <a:pt x="1542155" y="0"/>
                  </a:lnTo>
                  <a:lnTo>
                    <a:pt x="1542155" y="939412"/>
                  </a:lnTo>
                  <a:lnTo>
                    <a:pt x="0" y="939412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42155" cy="977512"/>
            </a:xfrm>
            <a:prstGeom prst="rect">
              <a:avLst/>
            </a:prstGeom>
          </p:spPr>
          <p:txBody>
            <a:bodyPr anchor="ctr" rtlCol="false" tIns="63158" lIns="63158" bIns="63158" rIns="63158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414507" y="-6721593"/>
            <a:ext cx="14081576" cy="14328946"/>
            <a:chOff x="0" y="0"/>
            <a:chExt cx="18775435" cy="19105262"/>
          </a:xfrm>
        </p:grpSpPr>
        <p:grpSp>
          <p:nvGrpSpPr>
            <p:cNvPr name="Group 6" id="6"/>
            <p:cNvGrpSpPr/>
            <p:nvPr/>
          </p:nvGrpSpPr>
          <p:grpSpPr>
            <a:xfrm rot="-4029521">
              <a:off x="-439874" y="6301441"/>
              <a:ext cx="15736054" cy="8000082"/>
              <a:chOff x="0" y="0"/>
              <a:chExt cx="2428403" cy="123458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90957">
              <a:off x="2037272" y="8866899"/>
              <a:ext cx="16242519" cy="1219946"/>
              <a:chOff x="0" y="0"/>
              <a:chExt cx="2061456" cy="15483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2875618">
              <a:off x="627890" y="4520664"/>
              <a:ext cx="15736054" cy="8000082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3737466">
              <a:off x="-27669" y="5476831"/>
              <a:ext cx="15736054" cy="8000082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639264">
              <a:off x="1598798" y="3816229"/>
              <a:ext cx="15736054" cy="8000082"/>
              <a:chOff x="0" y="0"/>
              <a:chExt cx="2428403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-673135">
              <a:off x="610517" y="2497408"/>
              <a:ext cx="17554400" cy="8000082"/>
              <a:chOff x="0" y="0"/>
              <a:chExt cx="2709012" cy="123458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4" id="24"/>
          <p:cNvGrpSpPr/>
          <p:nvPr/>
        </p:nvGrpSpPr>
        <p:grpSpPr>
          <a:xfrm rot="0">
            <a:off x="9685729" y="2839908"/>
            <a:ext cx="14081576" cy="14328946"/>
            <a:chOff x="0" y="0"/>
            <a:chExt cx="18775435" cy="19105262"/>
          </a:xfrm>
        </p:grpSpPr>
        <p:grpSp>
          <p:nvGrpSpPr>
            <p:cNvPr name="Group 25" id="25"/>
            <p:cNvGrpSpPr/>
            <p:nvPr/>
          </p:nvGrpSpPr>
          <p:grpSpPr>
            <a:xfrm rot="6770478">
              <a:off x="3479254" y="4803740"/>
              <a:ext cx="15736054" cy="8000082"/>
              <a:chOff x="0" y="0"/>
              <a:chExt cx="2428403" cy="123458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10709042">
              <a:off x="495643" y="9018417"/>
              <a:ext cx="16242519" cy="1219946"/>
              <a:chOff x="0" y="0"/>
              <a:chExt cx="2061456" cy="154832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7924381">
              <a:off x="2411490" y="6584516"/>
              <a:ext cx="15736054" cy="8000082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7062533">
              <a:off x="3067050" y="5628349"/>
              <a:ext cx="15736054" cy="8000082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9160735">
              <a:off x="1440582" y="7288951"/>
              <a:ext cx="15736054" cy="8000082"/>
              <a:chOff x="0" y="0"/>
              <a:chExt cx="2428403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12812" y="0"/>
                    </a:moveTo>
                    <a:lnTo>
                      <a:pt x="2415591" y="0"/>
                    </a:lnTo>
                    <a:cubicBezTo>
                      <a:pt x="2418989" y="0"/>
                      <a:pt x="2422248" y="1350"/>
                      <a:pt x="2424651" y="3753"/>
                    </a:cubicBezTo>
                    <a:cubicBezTo>
                      <a:pt x="2427053" y="6155"/>
                      <a:pt x="2428403" y="9414"/>
                      <a:pt x="2428403" y="12812"/>
                    </a:cubicBezTo>
                    <a:lnTo>
                      <a:pt x="2428403" y="1221768"/>
                    </a:lnTo>
                    <a:cubicBezTo>
                      <a:pt x="2428403" y="1228844"/>
                      <a:pt x="2422667" y="1234580"/>
                      <a:pt x="2415591" y="1234580"/>
                    </a:cubicBezTo>
                    <a:lnTo>
                      <a:pt x="12812" y="1234580"/>
                    </a:lnTo>
                    <a:cubicBezTo>
                      <a:pt x="9414" y="1234580"/>
                      <a:pt x="6155" y="1233231"/>
                      <a:pt x="3753" y="1230828"/>
                    </a:cubicBezTo>
                    <a:cubicBezTo>
                      <a:pt x="1350" y="1228425"/>
                      <a:pt x="0" y="1225166"/>
                      <a:pt x="0" y="1221768"/>
                    </a:cubicBezTo>
                    <a:lnTo>
                      <a:pt x="0" y="12812"/>
                    </a:lnTo>
                    <a:cubicBezTo>
                      <a:pt x="0" y="9414"/>
                      <a:pt x="1350" y="6155"/>
                      <a:pt x="3753" y="3753"/>
                    </a:cubicBezTo>
                    <a:cubicBezTo>
                      <a:pt x="6155" y="1350"/>
                      <a:pt x="9414" y="0"/>
                      <a:pt x="12812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10126864">
              <a:off x="610517" y="8607772"/>
              <a:ext cx="17554400" cy="8000082"/>
              <a:chOff x="0" y="0"/>
              <a:chExt cx="2709012" cy="123458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11485" y="0"/>
                    </a:moveTo>
                    <a:lnTo>
                      <a:pt x="2697527" y="0"/>
                    </a:lnTo>
                    <a:cubicBezTo>
                      <a:pt x="2703870" y="0"/>
                      <a:pt x="2709012" y="5142"/>
                      <a:pt x="2709012" y="11485"/>
                    </a:cubicBezTo>
                    <a:lnTo>
                      <a:pt x="2709012" y="1223095"/>
                    </a:lnTo>
                    <a:cubicBezTo>
                      <a:pt x="2709012" y="1229438"/>
                      <a:pt x="2703870" y="1234580"/>
                      <a:pt x="2697527" y="1234580"/>
                    </a:cubicBezTo>
                    <a:lnTo>
                      <a:pt x="11485" y="1234580"/>
                    </a:lnTo>
                    <a:cubicBezTo>
                      <a:pt x="5142" y="1234580"/>
                      <a:pt x="0" y="1229438"/>
                      <a:pt x="0" y="1223095"/>
                    </a:cubicBezTo>
                    <a:lnTo>
                      <a:pt x="0" y="11485"/>
                    </a:lnTo>
                    <a:cubicBezTo>
                      <a:pt x="0" y="5142"/>
                      <a:pt x="5142" y="0"/>
                      <a:pt x="11485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3" id="43"/>
          <p:cNvSpPr/>
          <p:nvPr/>
        </p:nvSpPr>
        <p:spPr>
          <a:xfrm flipH="false" flipV="true" rot="0">
            <a:off x="14573663" y="-2783793"/>
            <a:ext cx="6222760" cy="4114800"/>
          </a:xfrm>
          <a:custGeom>
            <a:avLst/>
            <a:gdLst/>
            <a:ahLst/>
            <a:cxnLst/>
            <a:rect r="r" b="b" t="t" l="l"/>
            <a:pathLst>
              <a:path h="4114800" w="6222760">
                <a:moveTo>
                  <a:pt x="0" y="4114800"/>
                </a:moveTo>
                <a:lnTo>
                  <a:pt x="6222760" y="4114800"/>
                </a:lnTo>
                <a:lnTo>
                  <a:pt x="622276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true" flipV="false" rot="0">
            <a:off x="-2508423" y="8955993"/>
            <a:ext cx="6222760" cy="4114800"/>
          </a:xfrm>
          <a:custGeom>
            <a:avLst/>
            <a:gdLst/>
            <a:ahLst/>
            <a:cxnLst/>
            <a:rect r="r" b="b" t="t" l="l"/>
            <a:pathLst>
              <a:path h="4114800" w="6222760">
                <a:moveTo>
                  <a:pt x="6222760" y="0"/>
                </a:moveTo>
                <a:lnTo>
                  <a:pt x="0" y="0"/>
                </a:lnTo>
                <a:lnTo>
                  <a:pt x="0" y="4114800"/>
                </a:lnTo>
                <a:lnTo>
                  <a:pt x="6222760" y="4114800"/>
                </a:lnTo>
                <a:lnTo>
                  <a:pt x="62227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1972955" y="3558581"/>
            <a:ext cx="9001120" cy="543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Aerogel tiles with two different refractive indices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Benefits: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Multiple cherenkov cones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b="true" sz="2799">
                <a:solidFill>
                  <a:srgbClr val="0D2648"/>
                </a:solidFill>
                <a:latin typeface="Muli Bold"/>
                <a:ea typeface="Muli Bold"/>
                <a:cs typeface="Muli Bold"/>
                <a:sym typeface="Muli Bold"/>
              </a:rPr>
              <a:t>Improved energy threshold (maintaining mass resolution)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Upcoming beam test to quantify how much this will improve our resolution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Beam test will involve a model set-up with CITIROCs and SiPMs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My work: characterize SiPMs and CITIROC DT5202 to be used in beam test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1424775" y="3171026"/>
            <a:ext cx="1120135" cy="877779"/>
          </a:xfrm>
          <a:custGeom>
            <a:avLst/>
            <a:gdLst/>
            <a:ahLst/>
            <a:cxnLst/>
            <a:rect r="r" b="b" t="t" l="l"/>
            <a:pathLst>
              <a:path h="877779" w="1120135">
                <a:moveTo>
                  <a:pt x="0" y="0"/>
                </a:moveTo>
                <a:lnTo>
                  <a:pt x="1120136" y="0"/>
                </a:lnTo>
                <a:lnTo>
                  <a:pt x="1120136" y="877779"/>
                </a:lnTo>
                <a:lnTo>
                  <a:pt x="0" y="877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true" flipV="true" rot="0">
            <a:off x="10255536" y="8517098"/>
            <a:ext cx="1120135" cy="877779"/>
          </a:xfrm>
          <a:custGeom>
            <a:avLst/>
            <a:gdLst/>
            <a:ahLst/>
            <a:cxnLst/>
            <a:rect r="r" b="b" t="t" l="l"/>
            <a:pathLst>
              <a:path h="877779" w="1120135">
                <a:moveTo>
                  <a:pt x="1120136" y="877779"/>
                </a:moveTo>
                <a:lnTo>
                  <a:pt x="0" y="877779"/>
                </a:lnTo>
                <a:lnTo>
                  <a:pt x="0" y="0"/>
                </a:lnTo>
                <a:lnTo>
                  <a:pt x="1120136" y="0"/>
                </a:lnTo>
                <a:lnTo>
                  <a:pt x="1120136" y="87777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8" id="48"/>
          <p:cNvSpPr txBox="true"/>
          <p:nvPr/>
        </p:nvSpPr>
        <p:spPr>
          <a:xfrm rot="0">
            <a:off x="1984843" y="534082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Upgrade to the RICH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814484" y="2387998"/>
            <a:ext cx="595677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Dual-Layered Aerogel </a:t>
            </a:r>
          </a:p>
        </p:txBody>
      </p:sp>
      <p:grpSp>
        <p:nvGrpSpPr>
          <p:cNvPr name="Group 50" id="50"/>
          <p:cNvGrpSpPr/>
          <p:nvPr/>
        </p:nvGrpSpPr>
        <p:grpSpPr>
          <a:xfrm rot="0">
            <a:off x="11820510" y="2796931"/>
            <a:ext cx="4482647" cy="6190165"/>
            <a:chOff x="0" y="0"/>
            <a:chExt cx="5976863" cy="8253553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602305" y="695177"/>
              <a:ext cx="4560911" cy="535496"/>
              <a:chOff x="0" y="0"/>
              <a:chExt cx="1255279" cy="147382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1255279" cy="147382"/>
              </a:xfrm>
              <a:custGeom>
                <a:avLst/>
                <a:gdLst/>
                <a:ahLst/>
                <a:cxnLst/>
                <a:rect r="r" b="b" t="t" l="l"/>
                <a:pathLst>
                  <a:path h="147382" w="1255279">
                    <a:moveTo>
                      <a:pt x="0" y="0"/>
                    </a:moveTo>
                    <a:lnTo>
                      <a:pt x="1255279" y="0"/>
                    </a:lnTo>
                    <a:lnTo>
                      <a:pt x="1255279" y="147382"/>
                    </a:lnTo>
                    <a:lnTo>
                      <a:pt x="0" y="147382"/>
                    </a:lnTo>
                    <a:close/>
                  </a:path>
                </a:pathLst>
              </a:custGeom>
              <a:solidFill>
                <a:srgbClr val="00D1FA">
                  <a:alpha val="49804"/>
                </a:srgbClr>
              </a:solidFill>
              <a:ln w="38100" cap="sq">
                <a:solidFill>
                  <a:srgbClr val="000000">
                    <a:alpha val="49804"/>
                  </a:srgbClr>
                </a:solidFill>
                <a:prstDash val="solid"/>
                <a:miter/>
              </a:ln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1255279" cy="185482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54" id="54"/>
            <p:cNvSpPr/>
            <p:nvPr/>
          </p:nvSpPr>
          <p:spPr>
            <a:xfrm flipH="false" flipV="false" rot="0">
              <a:off x="1180236" y="1664106"/>
              <a:ext cx="3405048" cy="2553786"/>
            </a:xfrm>
            <a:custGeom>
              <a:avLst/>
              <a:gdLst/>
              <a:ahLst/>
              <a:cxnLst/>
              <a:rect r="r" b="b" t="t" l="l"/>
              <a:pathLst>
                <a:path h="2553786" w="3405048">
                  <a:moveTo>
                    <a:pt x="0" y="0"/>
                  </a:moveTo>
                  <a:lnTo>
                    <a:pt x="3405048" y="0"/>
                  </a:lnTo>
                  <a:lnTo>
                    <a:pt x="3405048" y="2553786"/>
                  </a:lnTo>
                  <a:lnTo>
                    <a:pt x="0" y="2553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5" id="55"/>
            <p:cNvGrpSpPr/>
            <p:nvPr/>
          </p:nvGrpSpPr>
          <p:grpSpPr>
            <a:xfrm rot="0">
              <a:off x="602305" y="1188756"/>
              <a:ext cx="4560911" cy="493580"/>
              <a:chOff x="0" y="0"/>
              <a:chExt cx="1255279" cy="135846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1255279" cy="135846"/>
              </a:xfrm>
              <a:custGeom>
                <a:avLst/>
                <a:gdLst/>
                <a:ahLst/>
                <a:cxnLst/>
                <a:rect r="r" b="b" t="t" l="l"/>
                <a:pathLst>
                  <a:path h="135846" w="1255279">
                    <a:moveTo>
                      <a:pt x="0" y="0"/>
                    </a:moveTo>
                    <a:lnTo>
                      <a:pt x="1255279" y="0"/>
                    </a:lnTo>
                    <a:lnTo>
                      <a:pt x="1255279" y="135846"/>
                    </a:lnTo>
                    <a:lnTo>
                      <a:pt x="0" y="135846"/>
                    </a:lnTo>
                    <a:close/>
                  </a:path>
                </a:pathLst>
              </a:custGeom>
              <a:solidFill>
                <a:srgbClr val="FFDE59">
                  <a:alpha val="49804"/>
                </a:srgbClr>
              </a:solidFill>
              <a:ln w="38100" cap="sq">
                <a:solidFill>
                  <a:srgbClr val="000000">
                    <a:alpha val="49804"/>
                  </a:srgbClr>
                </a:solidFill>
                <a:prstDash val="solid"/>
                <a:miter/>
              </a:ln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0" y="-38100"/>
                <a:ext cx="1255279" cy="173946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8" id="58"/>
            <p:cNvGrpSpPr/>
            <p:nvPr/>
          </p:nvGrpSpPr>
          <p:grpSpPr>
            <a:xfrm rot="0">
              <a:off x="2517386" y="695177"/>
              <a:ext cx="676059" cy="493580"/>
              <a:chOff x="0" y="0"/>
              <a:chExt cx="292516" cy="213561"/>
            </a:xfrm>
          </p:grpSpPr>
          <p:sp>
            <p:nvSpPr>
              <p:cNvPr name="Freeform 59" id="59"/>
              <p:cNvSpPr/>
              <p:nvPr/>
            </p:nvSpPr>
            <p:spPr>
              <a:xfrm flipH="false" flipV="false" rot="0">
                <a:off x="0" y="0"/>
                <a:ext cx="292516" cy="213561"/>
              </a:xfrm>
              <a:custGeom>
                <a:avLst/>
                <a:gdLst/>
                <a:ahLst/>
                <a:cxnLst/>
                <a:rect r="r" b="b" t="t" l="l"/>
                <a:pathLst>
                  <a:path h="213561" w="292516">
                    <a:moveTo>
                      <a:pt x="146258" y="0"/>
                    </a:moveTo>
                    <a:lnTo>
                      <a:pt x="292516" y="213561"/>
                    </a:lnTo>
                    <a:lnTo>
                      <a:pt x="0" y="213561"/>
                    </a:lnTo>
                    <a:lnTo>
                      <a:pt x="146258" y="0"/>
                    </a:lnTo>
                    <a:close/>
                  </a:path>
                </a:pathLst>
              </a:custGeom>
              <a:solidFill>
                <a:srgbClr val="00D1FA">
                  <a:alpha val="80000"/>
                </a:srgbClr>
              </a:solidFill>
            </p:spPr>
          </p:sp>
          <p:sp>
            <p:nvSpPr>
              <p:cNvPr name="TextBox 60" id="60"/>
              <p:cNvSpPr txBox="true"/>
              <p:nvPr/>
            </p:nvSpPr>
            <p:spPr>
              <a:xfrm>
                <a:off x="45706" y="61053"/>
                <a:ext cx="201105" cy="137253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1" id="61"/>
            <p:cNvGrpSpPr/>
            <p:nvPr/>
          </p:nvGrpSpPr>
          <p:grpSpPr>
            <a:xfrm rot="0">
              <a:off x="1880191" y="1230672"/>
              <a:ext cx="1950448" cy="451664"/>
              <a:chOff x="0" y="0"/>
              <a:chExt cx="695179" cy="160982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695179" cy="160982"/>
              </a:xfrm>
              <a:custGeom>
                <a:avLst/>
                <a:gdLst/>
                <a:ahLst/>
                <a:cxnLst/>
                <a:rect r="r" b="b" t="t" l="l"/>
                <a:pathLst>
                  <a:path h="160982" w="695179">
                    <a:moveTo>
                      <a:pt x="203200" y="0"/>
                    </a:moveTo>
                    <a:lnTo>
                      <a:pt x="491979" y="0"/>
                    </a:lnTo>
                    <a:lnTo>
                      <a:pt x="695179" y="160982"/>
                    </a:lnTo>
                    <a:lnTo>
                      <a:pt x="0" y="160982"/>
                    </a:lnTo>
                    <a:lnTo>
                      <a:pt x="203200" y="0"/>
                    </a:lnTo>
                    <a:close/>
                  </a:path>
                </a:pathLst>
              </a:custGeom>
              <a:blipFill>
                <a:blip r:embed="rId8">
                  <a:alphaModFix amt="70000"/>
                </a:blip>
                <a:stretch>
                  <a:fillRect l="0" t="-241945" r="0" b="-241945"/>
                </a:stretch>
              </a:blipFill>
            </p:spPr>
          </p:sp>
        </p:grpSp>
        <p:grpSp>
          <p:nvGrpSpPr>
            <p:cNvPr name="Group 63" id="63"/>
            <p:cNvGrpSpPr/>
            <p:nvPr/>
          </p:nvGrpSpPr>
          <p:grpSpPr>
            <a:xfrm rot="0">
              <a:off x="2360508" y="1188756"/>
              <a:ext cx="989815" cy="475350"/>
              <a:chOff x="0" y="0"/>
              <a:chExt cx="428271" cy="205674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428271" cy="205674"/>
              </a:xfrm>
              <a:custGeom>
                <a:avLst/>
                <a:gdLst/>
                <a:ahLst/>
                <a:cxnLst/>
                <a:rect r="r" b="b" t="t" l="l"/>
                <a:pathLst>
                  <a:path h="205674" w="428271">
                    <a:moveTo>
                      <a:pt x="214136" y="0"/>
                    </a:moveTo>
                    <a:lnTo>
                      <a:pt x="428271" y="205674"/>
                    </a:lnTo>
                    <a:lnTo>
                      <a:pt x="0" y="205674"/>
                    </a:lnTo>
                    <a:lnTo>
                      <a:pt x="214136" y="0"/>
                    </a:lnTo>
                    <a:close/>
                  </a:path>
                </a:pathLst>
              </a:custGeom>
              <a:solidFill>
                <a:srgbClr val="C1FF72">
                  <a:alpha val="60000"/>
                </a:srgbClr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66917" y="57391"/>
                <a:ext cx="294437" cy="133591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6" id="66"/>
            <p:cNvGrpSpPr/>
            <p:nvPr/>
          </p:nvGrpSpPr>
          <p:grpSpPr>
            <a:xfrm rot="0">
              <a:off x="1618147" y="1664106"/>
              <a:ext cx="1484722" cy="2553786"/>
              <a:chOff x="0" y="0"/>
              <a:chExt cx="642407" cy="1104968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642407" cy="1104968"/>
              </a:xfrm>
              <a:custGeom>
                <a:avLst/>
                <a:gdLst/>
                <a:ahLst/>
                <a:cxnLst/>
                <a:rect r="r" b="b" t="t" l="l"/>
                <a:pathLst>
                  <a:path h="1104968" w="642407">
                    <a:moveTo>
                      <a:pt x="321204" y="0"/>
                    </a:moveTo>
                    <a:lnTo>
                      <a:pt x="642407" y="1104968"/>
                    </a:lnTo>
                    <a:lnTo>
                      <a:pt x="0" y="1104968"/>
                    </a:lnTo>
                    <a:lnTo>
                      <a:pt x="321204" y="0"/>
                    </a:lnTo>
                    <a:close/>
                  </a:path>
                </a:pathLst>
              </a:custGeom>
              <a:solidFill>
                <a:srgbClr val="C1FF72">
                  <a:alpha val="80000"/>
                </a:srgbClr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100376" y="474921"/>
                <a:ext cx="441655" cy="551121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-10800000">
              <a:off x="2360508" y="1654992"/>
              <a:ext cx="989815" cy="1708477"/>
              <a:chOff x="0" y="0"/>
              <a:chExt cx="428271" cy="739221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428271" cy="739221"/>
              </a:xfrm>
              <a:custGeom>
                <a:avLst/>
                <a:gdLst/>
                <a:ahLst/>
                <a:cxnLst/>
                <a:rect r="r" b="b" t="t" l="l"/>
                <a:pathLst>
                  <a:path h="739221" w="428271">
                    <a:moveTo>
                      <a:pt x="214136" y="0"/>
                    </a:moveTo>
                    <a:lnTo>
                      <a:pt x="428271" y="739221"/>
                    </a:lnTo>
                    <a:lnTo>
                      <a:pt x="0" y="739221"/>
                    </a:lnTo>
                    <a:lnTo>
                      <a:pt x="214136" y="0"/>
                    </a:lnTo>
                    <a:close/>
                  </a:path>
                </a:pathLst>
              </a:custGeom>
              <a:solidFill>
                <a:srgbClr val="C1FF72">
                  <a:alpha val="80000"/>
                </a:srgbClr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66917" y="305110"/>
                <a:ext cx="294437" cy="381310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2597409" y="1664106"/>
              <a:ext cx="1495275" cy="2571937"/>
              <a:chOff x="0" y="0"/>
              <a:chExt cx="642407" cy="1104968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642407" cy="1104968"/>
              </a:xfrm>
              <a:custGeom>
                <a:avLst/>
                <a:gdLst/>
                <a:ahLst/>
                <a:cxnLst/>
                <a:rect r="r" b="b" t="t" l="l"/>
                <a:pathLst>
                  <a:path h="1104968" w="642407">
                    <a:moveTo>
                      <a:pt x="321204" y="0"/>
                    </a:moveTo>
                    <a:lnTo>
                      <a:pt x="642407" y="1104968"/>
                    </a:lnTo>
                    <a:lnTo>
                      <a:pt x="0" y="1104968"/>
                    </a:lnTo>
                    <a:lnTo>
                      <a:pt x="321204" y="0"/>
                    </a:lnTo>
                    <a:close/>
                  </a:path>
                </a:pathLst>
              </a:custGeom>
              <a:solidFill>
                <a:srgbClr val="C1FF72">
                  <a:alpha val="80000"/>
                </a:srgbClr>
              </a:solidFill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100376" y="474921"/>
                <a:ext cx="441655" cy="551121"/>
              </a:xfrm>
              <a:prstGeom prst="rect">
                <a:avLst/>
              </a:prstGeom>
            </p:spPr>
            <p:txBody>
              <a:bodyPr anchor="ctr" rtlCol="false" tIns="41417" lIns="41417" bIns="41417" rIns="41417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AutoShape 75" id="75"/>
            <p:cNvSpPr/>
            <p:nvPr/>
          </p:nvSpPr>
          <p:spPr>
            <a:xfrm>
              <a:off x="2855416" y="72"/>
              <a:ext cx="18230" cy="4235971"/>
            </a:xfrm>
            <a:prstGeom prst="line">
              <a:avLst/>
            </a:prstGeom>
            <a:ln cap="flat" w="33539">
              <a:solidFill>
                <a:srgbClr val="FF3131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76" id="76"/>
            <p:cNvSpPr/>
            <p:nvPr/>
          </p:nvSpPr>
          <p:spPr>
            <a:xfrm flipH="true">
              <a:off x="0" y="4217892"/>
              <a:ext cx="5976863" cy="0"/>
            </a:xfrm>
            <a:prstGeom prst="line">
              <a:avLst/>
            </a:prstGeom>
            <a:ln cap="flat" w="33539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77" id="77"/>
            <p:cNvSpPr/>
            <p:nvPr/>
          </p:nvSpPr>
          <p:spPr>
            <a:xfrm flipH="false" flipV="false" rot="0">
              <a:off x="1182737" y="4851006"/>
              <a:ext cx="3402547" cy="3402547"/>
            </a:xfrm>
            <a:custGeom>
              <a:avLst/>
              <a:gdLst/>
              <a:ahLst/>
              <a:cxnLst/>
              <a:rect r="r" b="b" t="t" l="l"/>
              <a:pathLst>
                <a:path h="3402547" w="3402547">
                  <a:moveTo>
                    <a:pt x="0" y="0"/>
                  </a:moveTo>
                  <a:lnTo>
                    <a:pt x="3402547" y="0"/>
                  </a:lnTo>
                  <a:lnTo>
                    <a:pt x="3402547" y="3402547"/>
                  </a:lnTo>
                  <a:lnTo>
                    <a:pt x="0" y="3402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1620647" y="5334094"/>
              <a:ext cx="2474537" cy="2474537"/>
            </a:xfrm>
            <a:custGeom>
              <a:avLst/>
              <a:gdLst/>
              <a:ahLst/>
              <a:cxnLst/>
              <a:rect r="r" b="b" t="t" l="l"/>
              <a:pathLst>
                <a:path h="2474537" w="2474537">
                  <a:moveTo>
                    <a:pt x="0" y="0"/>
                  </a:moveTo>
                  <a:lnTo>
                    <a:pt x="2474537" y="0"/>
                  </a:lnTo>
                  <a:lnTo>
                    <a:pt x="2474537" y="2474536"/>
                  </a:lnTo>
                  <a:lnTo>
                    <a:pt x="0" y="24745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79" id="79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05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12745" y="1716788"/>
            <a:ext cx="18526227" cy="18206396"/>
            <a:chOff x="0" y="0"/>
            <a:chExt cx="24701635" cy="24275194"/>
          </a:xfrm>
        </p:grpSpPr>
        <p:grpSp>
          <p:nvGrpSpPr>
            <p:cNvPr name="Group 3" id="3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2" id="22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false" flipV="true" rot="0">
            <a:off x="-1500241" y="-2398012"/>
            <a:ext cx="6222760" cy="4114800"/>
          </a:xfrm>
          <a:custGeom>
            <a:avLst/>
            <a:gdLst/>
            <a:ahLst/>
            <a:cxnLst/>
            <a:rect r="r" b="b" t="t" l="l"/>
            <a:pathLst>
              <a:path h="4114800" w="6222760">
                <a:moveTo>
                  <a:pt x="0" y="4114800"/>
                </a:moveTo>
                <a:lnTo>
                  <a:pt x="6222760" y="4114800"/>
                </a:lnTo>
                <a:lnTo>
                  <a:pt x="622276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true" flipV="false" rot="0">
            <a:off x="13565481" y="8570212"/>
            <a:ext cx="6222760" cy="4114800"/>
          </a:xfrm>
          <a:custGeom>
            <a:avLst/>
            <a:gdLst/>
            <a:ahLst/>
            <a:cxnLst/>
            <a:rect r="r" b="b" t="t" l="l"/>
            <a:pathLst>
              <a:path h="4114800" w="6222760">
                <a:moveTo>
                  <a:pt x="6222760" y="0"/>
                </a:moveTo>
                <a:lnTo>
                  <a:pt x="0" y="0"/>
                </a:lnTo>
                <a:lnTo>
                  <a:pt x="0" y="4114800"/>
                </a:lnTo>
                <a:lnTo>
                  <a:pt x="6222760" y="4114800"/>
                </a:lnTo>
                <a:lnTo>
                  <a:pt x="62227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9652615" y="2245057"/>
            <a:ext cx="8401748" cy="6652232"/>
          </a:xfrm>
          <a:custGeom>
            <a:avLst/>
            <a:gdLst/>
            <a:ahLst/>
            <a:cxnLst/>
            <a:rect r="r" b="b" t="t" l="l"/>
            <a:pathLst>
              <a:path h="6652232" w="8401748">
                <a:moveTo>
                  <a:pt x="0" y="0"/>
                </a:moveTo>
                <a:lnTo>
                  <a:pt x="8401749" y="0"/>
                </a:lnTo>
                <a:lnTo>
                  <a:pt x="8401749" y="6652231"/>
                </a:lnTo>
                <a:lnTo>
                  <a:pt x="0" y="66522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731" t="-15585" r="-9796" b="-4175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10811829" y="6688163"/>
            <a:ext cx="5064342" cy="571500"/>
            <a:chOff x="0" y="0"/>
            <a:chExt cx="1333818" cy="150519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333818" cy="150519"/>
            </a:xfrm>
            <a:custGeom>
              <a:avLst/>
              <a:gdLst/>
              <a:ahLst/>
              <a:cxnLst/>
              <a:rect r="r" b="b" t="t" l="l"/>
              <a:pathLst>
                <a:path h="150519" w="1333818">
                  <a:moveTo>
                    <a:pt x="0" y="0"/>
                  </a:moveTo>
                  <a:lnTo>
                    <a:pt x="1333818" y="0"/>
                  </a:lnTo>
                  <a:lnTo>
                    <a:pt x="1333818" y="150519"/>
                  </a:lnTo>
                  <a:lnTo>
                    <a:pt x="0" y="15051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1333818" cy="1886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Breakdown at 52.65 +/- 0.08 V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991179" y="494055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Characterizing SiPM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783086" y="3073083"/>
            <a:ext cx="8220590" cy="493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0D2648"/>
                </a:solidFill>
                <a:latin typeface="Muli Bold"/>
                <a:ea typeface="Muli Bold"/>
                <a:cs typeface="Muli Bold"/>
                <a:sym typeface="Muli Bold"/>
              </a:rPr>
              <a:t>Current vs Voltage (IV) curves: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Goal: measure breakdown voltage for gain calculation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Breakdown voltage is a property of the SiPM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It’s the point when the SiPM starts being conductive and able to measure light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It is calculated using an approximation of the local second derivative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Measured breakdown at 52.65 +/- 0.08 V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Manufacturer breakdown at 52.2 V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9418725" y="5247958"/>
            <a:ext cx="6302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 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2646174" y="3010201"/>
            <a:ext cx="2301711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IV curve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06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258952" y="2359439"/>
            <a:ext cx="9761528" cy="6210772"/>
          </a:xfrm>
          <a:custGeom>
            <a:avLst/>
            <a:gdLst/>
            <a:ahLst/>
            <a:cxnLst/>
            <a:rect r="r" b="b" t="t" l="l"/>
            <a:pathLst>
              <a:path h="6210772" w="9761528">
                <a:moveTo>
                  <a:pt x="0" y="0"/>
                </a:moveTo>
                <a:lnTo>
                  <a:pt x="9761528" y="0"/>
                </a:lnTo>
                <a:lnTo>
                  <a:pt x="9761528" y="6210773"/>
                </a:lnTo>
                <a:lnTo>
                  <a:pt x="0" y="62107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9712745" y="1716788"/>
            <a:ext cx="18526227" cy="18206396"/>
            <a:chOff x="0" y="0"/>
            <a:chExt cx="24701635" cy="24275194"/>
          </a:xfrm>
        </p:grpSpPr>
        <p:grpSp>
          <p:nvGrpSpPr>
            <p:cNvPr name="Group 4" id="4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3" id="23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1" id="41"/>
          <p:cNvSpPr/>
          <p:nvPr/>
        </p:nvSpPr>
        <p:spPr>
          <a:xfrm flipH="true" flipV="false" rot="0">
            <a:off x="13332174" y="8570212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7315200" y="0"/>
                </a:moveTo>
                <a:lnTo>
                  <a:pt x="0" y="0"/>
                </a:lnTo>
                <a:lnTo>
                  <a:pt x="0" y="2958662"/>
                </a:lnTo>
                <a:lnTo>
                  <a:pt x="7315200" y="2958662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true" rot="0">
            <a:off x="-2359374" y="-1241874"/>
            <a:ext cx="7315200" cy="2958662"/>
          </a:xfrm>
          <a:custGeom>
            <a:avLst/>
            <a:gdLst/>
            <a:ahLst/>
            <a:cxnLst/>
            <a:rect r="r" b="b" t="t" l="l"/>
            <a:pathLst>
              <a:path h="2958662" w="7315200">
                <a:moveTo>
                  <a:pt x="0" y="2958662"/>
                </a:moveTo>
                <a:lnTo>
                  <a:pt x="7315200" y="2958662"/>
                </a:lnTo>
                <a:lnTo>
                  <a:pt x="7315200" y="0"/>
                </a:lnTo>
                <a:lnTo>
                  <a:pt x="0" y="0"/>
                </a:lnTo>
                <a:lnTo>
                  <a:pt x="0" y="295866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10844114" y="2388014"/>
            <a:ext cx="4976120" cy="494074"/>
            <a:chOff x="0" y="0"/>
            <a:chExt cx="998366" cy="99127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998366" cy="99127"/>
            </a:xfrm>
            <a:custGeom>
              <a:avLst/>
              <a:gdLst/>
              <a:ahLst/>
              <a:cxnLst/>
              <a:rect r="r" b="b" t="t" l="l"/>
              <a:pathLst>
                <a:path h="99127" w="998366">
                  <a:moveTo>
                    <a:pt x="0" y="0"/>
                  </a:moveTo>
                  <a:lnTo>
                    <a:pt x="998366" y="0"/>
                  </a:lnTo>
                  <a:lnTo>
                    <a:pt x="998366" y="99127"/>
                  </a:lnTo>
                  <a:lnTo>
                    <a:pt x="0" y="991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998366" cy="1372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746732" y="6117619"/>
            <a:ext cx="281968" cy="267019"/>
            <a:chOff x="0" y="0"/>
            <a:chExt cx="74263" cy="70326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74263" cy="70326"/>
            </a:xfrm>
            <a:custGeom>
              <a:avLst/>
              <a:gdLst/>
              <a:ahLst/>
              <a:cxnLst/>
              <a:rect r="r" b="b" t="t" l="l"/>
              <a:pathLst>
                <a:path h="70326" w="74263">
                  <a:moveTo>
                    <a:pt x="0" y="0"/>
                  </a:moveTo>
                  <a:lnTo>
                    <a:pt x="74263" y="0"/>
                  </a:lnTo>
                  <a:lnTo>
                    <a:pt x="74263" y="70326"/>
                  </a:lnTo>
                  <a:lnTo>
                    <a:pt x="0" y="703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74263" cy="108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9" id="49"/>
          <p:cNvSpPr/>
          <p:nvPr/>
        </p:nvSpPr>
        <p:spPr>
          <a:xfrm flipH="false" flipV="false" rot="0">
            <a:off x="1298226" y="5989843"/>
            <a:ext cx="6099149" cy="3674976"/>
          </a:xfrm>
          <a:custGeom>
            <a:avLst/>
            <a:gdLst/>
            <a:ahLst/>
            <a:cxnLst/>
            <a:rect r="r" b="b" t="t" l="l"/>
            <a:pathLst>
              <a:path h="3674976" w="6099149">
                <a:moveTo>
                  <a:pt x="0" y="0"/>
                </a:moveTo>
                <a:lnTo>
                  <a:pt x="6099149" y="0"/>
                </a:lnTo>
                <a:lnTo>
                  <a:pt x="6099149" y="3674976"/>
                </a:lnTo>
                <a:lnTo>
                  <a:pt x="0" y="36749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0" id="50"/>
          <p:cNvGrpSpPr/>
          <p:nvPr/>
        </p:nvGrpSpPr>
        <p:grpSpPr>
          <a:xfrm rot="0">
            <a:off x="1298226" y="9655294"/>
            <a:ext cx="6445993" cy="457060"/>
            <a:chOff x="0" y="0"/>
            <a:chExt cx="1293269" cy="91701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293269" cy="91701"/>
            </a:xfrm>
            <a:custGeom>
              <a:avLst/>
              <a:gdLst/>
              <a:ahLst/>
              <a:cxnLst/>
              <a:rect r="r" b="b" t="t" l="l"/>
              <a:pathLst>
                <a:path h="91701" w="1293269">
                  <a:moveTo>
                    <a:pt x="0" y="0"/>
                  </a:moveTo>
                  <a:lnTo>
                    <a:pt x="1293269" y="0"/>
                  </a:lnTo>
                  <a:lnTo>
                    <a:pt x="1293269" y="91701"/>
                  </a:lnTo>
                  <a:lnTo>
                    <a:pt x="0" y="917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38100"/>
              <a:ext cx="1293269" cy="1298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ADC Channels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8053191" y="4259976"/>
            <a:ext cx="411521" cy="431789"/>
            <a:chOff x="0" y="0"/>
            <a:chExt cx="82564" cy="86631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2564" cy="86631"/>
            </a:xfrm>
            <a:custGeom>
              <a:avLst/>
              <a:gdLst/>
              <a:ahLst/>
              <a:cxnLst/>
              <a:rect r="r" b="b" t="t" l="l"/>
              <a:pathLst>
                <a:path h="86631" w="82564">
                  <a:moveTo>
                    <a:pt x="0" y="0"/>
                  </a:moveTo>
                  <a:lnTo>
                    <a:pt x="82564" y="0"/>
                  </a:lnTo>
                  <a:lnTo>
                    <a:pt x="82564" y="86631"/>
                  </a:lnTo>
                  <a:lnTo>
                    <a:pt x="0" y="866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38100"/>
              <a:ext cx="82564" cy="124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6" id="56"/>
          <p:cNvSpPr/>
          <p:nvPr/>
        </p:nvSpPr>
        <p:spPr>
          <a:xfrm>
            <a:off x="4521222" y="5604869"/>
            <a:ext cx="4807650" cy="3653431"/>
          </a:xfrm>
          <a:custGeom>
            <a:avLst/>
            <a:gdLst/>
            <a:ahLst/>
            <a:cxnLst/>
            <a:rect r="r" b="b" t="t" l="l"/>
            <a:pathLst>
              <a:path h="3653431" w="4807650">
                <a:moveTo>
                  <a:pt x="0" y="3653431"/>
                </a:moveTo>
                <a:lnTo>
                  <a:pt x="3602519" y="3653431"/>
                </a:lnTo>
                <a:cubicBezTo>
                  <a:pt x="3728771" y="3653431"/>
                  <a:pt x="3831119" y="3551083"/>
                  <a:pt x="3831119" y="3424831"/>
                </a:cubicBezTo>
                <a:lnTo>
                  <a:pt x="3831119" y="228600"/>
                </a:lnTo>
                <a:cubicBezTo>
                  <a:pt x="3831119" y="102348"/>
                  <a:pt x="3933467" y="0"/>
                  <a:pt x="4059719" y="0"/>
                </a:cubicBezTo>
                <a:lnTo>
                  <a:pt x="4807650" y="0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7" id="57"/>
          <p:cNvSpPr/>
          <p:nvPr/>
        </p:nvSpPr>
        <p:spPr>
          <a:xfrm>
            <a:off x="3035616" y="5962007"/>
            <a:ext cx="6293256" cy="799944"/>
          </a:xfrm>
          <a:custGeom>
            <a:avLst/>
            <a:gdLst/>
            <a:ahLst/>
            <a:cxnLst/>
            <a:rect r="r" b="b" t="t" l="l"/>
            <a:pathLst>
              <a:path h="799944" w="6293256">
                <a:moveTo>
                  <a:pt x="0" y="289121"/>
                </a:moveTo>
                <a:lnTo>
                  <a:pt x="0" y="144561"/>
                </a:lnTo>
                <a:cubicBezTo>
                  <a:pt x="0" y="64722"/>
                  <a:pt x="64722" y="0"/>
                  <a:pt x="144561" y="0"/>
                </a:cubicBezTo>
                <a:lnTo>
                  <a:pt x="4029231" y="0"/>
                </a:lnTo>
                <a:cubicBezTo>
                  <a:pt x="4089860" y="0"/>
                  <a:pt x="4148005" y="24085"/>
                  <a:pt x="4190875" y="66955"/>
                </a:cubicBezTo>
                <a:cubicBezTo>
                  <a:pt x="4233746" y="109826"/>
                  <a:pt x="4257831" y="167972"/>
                  <a:pt x="4257831" y="228600"/>
                </a:cubicBezTo>
                <a:lnTo>
                  <a:pt x="4257831" y="571344"/>
                </a:lnTo>
                <a:cubicBezTo>
                  <a:pt x="4257831" y="697596"/>
                  <a:pt x="4360179" y="799944"/>
                  <a:pt x="4486431" y="799944"/>
                </a:cubicBezTo>
                <a:lnTo>
                  <a:pt x="6293256" y="799944"/>
                </a:lnTo>
              </a:path>
            </a:pathLst>
          </a:custGeom>
          <a:ln cap="flat" w="38100">
            <a:solidFill>
              <a:srgbClr val="FF3131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8" id="58"/>
          <p:cNvGrpSpPr/>
          <p:nvPr/>
        </p:nvGrpSpPr>
        <p:grpSpPr>
          <a:xfrm rot="0">
            <a:off x="3806836" y="7295351"/>
            <a:ext cx="3397264" cy="826770"/>
            <a:chOff x="0" y="0"/>
            <a:chExt cx="681598" cy="16587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681598" cy="165876"/>
            </a:xfrm>
            <a:custGeom>
              <a:avLst/>
              <a:gdLst/>
              <a:ahLst/>
              <a:cxnLst/>
              <a:rect r="r" b="b" t="t" l="l"/>
              <a:pathLst>
                <a:path h="165876" w="681598">
                  <a:moveTo>
                    <a:pt x="0" y="0"/>
                  </a:moveTo>
                  <a:lnTo>
                    <a:pt x="681598" y="0"/>
                  </a:lnTo>
                  <a:lnTo>
                    <a:pt x="681598" y="165876"/>
                  </a:lnTo>
                  <a:lnTo>
                    <a:pt x="0" y="1658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38100"/>
              <a:ext cx="681598" cy="2039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Example of Charge histogram from one channel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-5400000">
            <a:off x="-991559" y="7822568"/>
            <a:ext cx="4122510" cy="457060"/>
            <a:chOff x="0" y="0"/>
            <a:chExt cx="827105" cy="91701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27105" cy="91701"/>
            </a:xfrm>
            <a:custGeom>
              <a:avLst/>
              <a:gdLst/>
              <a:ahLst/>
              <a:cxnLst/>
              <a:rect r="r" b="b" t="t" l="l"/>
              <a:pathLst>
                <a:path h="91701" w="827105">
                  <a:moveTo>
                    <a:pt x="0" y="0"/>
                  </a:moveTo>
                  <a:lnTo>
                    <a:pt x="827105" y="0"/>
                  </a:lnTo>
                  <a:lnTo>
                    <a:pt x="827105" y="91701"/>
                  </a:lnTo>
                  <a:lnTo>
                    <a:pt x="0" y="917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38100"/>
              <a:ext cx="827105" cy="1298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Counts</a:t>
              </a:r>
            </a:p>
          </p:txBody>
        </p:sp>
      </p:grpSp>
      <p:sp>
        <p:nvSpPr>
          <p:cNvPr name="TextBox 64" id="64"/>
          <p:cNvSpPr txBox="true"/>
          <p:nvPr/>
        </p:nvSpPr>
        <p:spPr>
          <a:xfrm rot="0">
            <a:off x="1984843" y="528147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CITIROC DT5202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86682" y="2906748"/>
            <a:ext cx="7066509" cy="216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CITIROC DT5202 is the model planned for use during RICH upgrade beam test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Goal: check uniformity of all 64 channels</a:t>
            </a:r>
          </a:p>
          <a:p>
            <a:pPr algn="l" marL="1079499" indent="-359833" lvl="2">
              <a:lnSpc>
                <a:spcPts val="3499"/>
              </a:lnSpc>
              <a:buFont typeface="Arial"/>
              <a:buChar char="⚬"/>
            </a:pPr>
            <a:r>
              <a:rPr lang="en-US" sz="24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Pedestals: 3.5% variation</a:t>
            </a:r>
          </a:p>
          <a:p>
            <a:pPr algn="l" marL="1079499" indent="-359833" lvl="2">
              <a:lnSpc>
                <a:spcPts val="3499"/>
              </a:lnSpc>
              <a:buFont typeface="Arial"/>
              <a:buChar char="⚬"/>
            </a:pPr>
            <a:r>
              <a:rPr lang="en-US" sz="24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Photoelectron (PE) peaks: 7.4% variation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0655294" y="2311814"/>
            <a:ext cx="5647863" cy="633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5"/>
              </a:lnSpc>
            </a:pPr>
            <a:r>
              <a:rPr lang="en-US" sz="3675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Mean of Pedestal and PE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17182143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07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4116131" y="8708049"/>
            <a:ext cx="50668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1 PE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984843" y="8532112"/>
            <a:ext cx="96559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Pedestal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47644" y="1639502"/>
            <a:ext cx="18526227" cy="18206396"/>
            <a:chOff x="0" y="0"/>
            <a:chExt cx="24701635" cy="24275194"/>
          </a:xfrm>
        </p:grpSpPr>
        <p:grpSp>
          <p:nvGrpSpPr>
            <p:cNvPr name="Group 3" id="3"/>
            <p:cNvGrpSpPr/>
            <p:nvPr/>
          </p:nvGrpSpPr>
          <p:grpSpPr>
            <a:xfrm rot="-9429521">
              <a:off x="3146270" y="9499417"/>
              <a:ext cx="20345509" cy="10343491"/>
              <a:chOff x="0" y="0"/>
              <a:chExt cx="2428403" cy="123458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5490957">
              <a:off x="1752702" y="10352345"/>
              <a:ext cx="21000330" cy="1577296"/>
              <a:chOff x="0" y="0"/>
              <a:chExt cx="2061456" cy="15483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8275618">
              <a:off x="843863" y="8118880"/>
              <a:ext cx="20345509" cy="10343491"/>
              <a:chOff x="0" y="0"/>
              <a:chExt cx="2428403" cy="123458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9137466">
              <a:off x="2080113" y="8966468"/>
              <a:ext cx="20345509" cy="10343491"/>
              <a:chOff x="0" y="0"/>
              <a:chExt cx="2428403" cy="12345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7039264">
              <a:off x="-66918" y="6863571"/>
              <a:ext cx="20345509" cy="10343491"/>
              <a:chOff x="0" y="0"/>
              <a:chExt cx="2428403" cy="123458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6073135">
              <a:off x="-2947544" y="6965852"/>
              <a:ext cx="22696491" cy="10343491"/>
              <a:chOff x="0" y="0"/>
              <a:chExt cx="2709012" cy="123458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9474518" y="-9636184"/>
            <a:ext cx="18526227" cy="18206396"/>
            <a:chOff x="0" y="0"/>
            <a:chExt cx="24701635" cy="24275194"/>
          </a:xfrm>
        </p:grpSpPr>
        <p:grpSp>
          <p:nvGrpSpPr>
            <p:cNvPr name="Group 22" id="22"/>
            <p:cNvGrpSpPr/>
            <p:nvPr/>
          </p:nvGrpSpPr>
          <p:grpSpPr>
            <a:xfrm rot="1370478">
              <a:off x="1209857" y="4432286"/>
              <a:ext cx="20345509" cy="10343491"/>
              <a:chOff x="0" y="0"/>
              <a:chExt cx="2428403" cy="123458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309042">
              <a:off x="1948604" y="12345553"/>
              <a:ext cx="21000330" cy="1577296"/>
              <a:chOff x="0" y="0"/>
              <a:chExt cx="2061456" cy="15483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061456" cy="154832"/>
              </a:xfrm>
              <a:custGeom>
                <a:avLst/>
                <a:gdLst/>
                <a:ahLst/>
                <a:cxnLst/>
                <a:rect r="r" b="b" t="t" l="l"/>
                <a:pathLst>
                  <a:path h="154832" w="2061456">
                    <a:moveTo>
                      <a:pt x="230188" y="0"/>
                    </a:moveTo>
                    <a:lnTo>
                      <a:pt x="2061456" y="0"/>
                    </a:lnTo>
                    <a:lnTo>
                      <a:pt x="1831268" y="154832"/>
                    </a:lnTo>
                    <a:lnTo>
                      <a:pt x="0" y="154832"/>
                    </a:lnTo>
                    <a:lnTo>
                      <a:pt x="230188" y="0"/>
                    </a:lnTo>
                    <a:close/>
                  </a:path>
                </a:pathLst>
              </a:custGeom>
              <a:solidFill>
                <a:srgbClr val="3199CE">
                  <a:alpha val="43922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254000" y="-38100"/>
                <a:ext cx="1553456" cy="192932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2524381">
              <a:off x="3512264" y="5812823"/>
              <a:ext cx="20345509" cy="10343491"/>
              <a:chOff x="0" y="0"/>
              <a:chExt cx="2428403" cy="123458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175DBD">
                  <a:alpha val="32941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1662533">
              <a:off x="2276014" y="4965235"/>
              <a:ext cx="20345509" cy="10343491"/>
              <a:chOff x="0" y="0"/>
              <a:chExt cx="2428403" cy="123458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3199CE">
                  <a:alpha val="32941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3760735">
              <a:off x="4423045" y="7068132"/>
              <a:ext cx="20345509" cy="10343491"/>
              <a:chOff x="0" y="0"/>
              <a:chExt cx="2428403" cy="123458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428403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428403">
                    <a:moveTo>
                      <a:pt x="9909" y="0"/>
                    </a:moveTo>
                    <a:lnTo>
                      <a:pt x="2418494" y="0"/>
                    </a:lnTo>
                    <a:cubicBezTo>
                      <a:pt x="2421122" y="0"/>
                      <a:pt x="2423643" y="1044"/>
                      <a:pt x="2425501" y="2902"/>
                    </a:cubicBezTo>
                    <a:cubicBezTo>
                      <a:pt x="2427359" y="4761"/>
                      <a:pt x="2428403" y="7281"/>
                      <a:pt x="2428403" y="9909"/>
                    </a:cubicBezTo>
                    <a:lnTo>
                      <a:pt x="2428403" y="1224671"/>
                    </a:lnTo>
                    <a:cubicBezTo>
                      <a:pt x="2428403" y="1227299"/>
                      <a:pt x="2427359" y="1229820"/>
                      <a:pt x="2425501" y="1231678"/>
                    </a:cubicBezTo>
                    <a:cubicBezTo>
                      <a:pt x="2423643" y="1233536"/>
                      <a:pt x="2421122" y="1234580"/>
                      <a:pt x="2418494" y="1234580"/>
                    </a:cubicBezTo>
                    <a:lnTo>
                      <a:pt x="9909" y="1234580"/>
                    </a:lnTo>
                    <a:cubicBezTo>
                      <a:pt x="7281" y="1234580"/>
                      <a:pt x="4761" y="1233536"/>
                      <a:pt x="2902" y="1231678"/>
                    </a:cubicBezTo>
                    <a:cubicBezTo>
                      <a:pt x="1044" y="1229820"/>
                      <a:pt x="0" y="1227299"/>
                      <a:pt x="0" y="1224671"/>
                    </a:cubicBezTo>
                    <a:lnTo>
                      <a:pt x="0" y="9909"/>
                    </a:lnTo>
                    <a:cubicBezTo>
                      <a:pt x="0" y="7281"/>
                      <a:pt x="1044" y="4761"/>
                      <a:pt x="2902" y="2902"/>
                    </a:cubicBezTo>
                    <a:cubicBezTo>
                      <a:pt x="4761" y="1044"/>
                      <a:pt x="7281" y="0"/>
                      <a:pt x="9909" y="0"/>
                    </a:cubicBezTo>
                    <a:close/>
                  </a:path>
                </a:pathLst>
              </a:custGeom>
              <a:solidFill>
                <a:srgbClr val="77E8FF">
                  <a:alpha val="32941"/>
                </a:srgbClr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2428403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4726864">
              <a:off x="4952688" y="6965852"/>
              <a:ext cx="22696491" cy="10343491"/>
              <a:chOff x="0" y="0"/>
              <a:chExt cx="2709012" cy="12345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2709012" cy="1234580"/>
              </a:xfrm>
              <a:custGeom>
                <a:avLst/>
                <a:gdLst/>
                <a:ahLst/>
                <a:cxnLst/>
                <a:rect r="r" b="b" t="t" l="l"/>
                <a:pathLst>
                  <a:path h="1234580" w="2709012">
                    <a:moveTo>
                      <a:pt x="8883" y="0"/>
                    </a:moveTo>
                    <a:lnTo>
                      <a:pt x="2700129" y="0"/>
                    </a:lnTo>
                    <a:cubicBezTo>
                      <a:pt x="2702485" y="0"/>
                      <a:pt x="2704745" y="936"/>
                      <a:pt x="2706411" y="2602"/>
                    </a:cubicBezTo>
                    <a:cubicBezTo>
                      <a:pt x="2708077" y="4268"/>
                      <a:pt x="2709012" y="6527"/>
                      <a:pt x="2709012" y="8883"/>
                    </a:cubicBezTo>
                    <a:lnTo>
                      <a:pt x="2709012" y="1225697"/>
                    </a:lnTo>
                    <a:cubicBezTo>
                      <a:pt x="2709012" y="1228053"/>
                      <a:pt x="2708077" y="1230313"/>
                      <a:pt x="2706411" y="1231979"/>
                    </a:cubicBezTo>
                    <a:cubicBezTo>
                      <a:pt x="2704745" y="1233645"/>
                      <a:pt x="2702485" y="1234580"/>
                      <a:pt x="2700129" y="1234580"/>
                    </a:cubicBezTo>
                    <a:lnTo>
                      <a:pt x="8883" y="1234580"/>
                    </a:lnTo>
                    <a:cubicBezTo>
                      <a:pt x="6527" y="1234580"/>
                      <a:pt x="4268" y="1233645"/>
                      <a:pt x="2602" y="1231979"/>
                    </a:cubicBezTo>
                    <a:cubicBezTo>
                      <a:pt x="936" y="1230313"/>
                      <a:pt x="0" y="1228053"/>
                      <a:pt x="0" y="1225697"/>
                    </a:cubicBezTo>
                    <a:lnTo>
                      <a:pt x="0" y="8883"/>
                    </a:lnTo>
                    <a:cubicBezTo>
                      <a:pt x="0" y="6527"/>
                      <a:pt x="936" y="4268"/>
                      <a:pt x="2602" y="2602"/>
                    </a:cubicBezTo>
                    <a:cubicBezTo>
                      <a:pt x="4268" y="936"/>
                      <a:pt x="6527" y="0"/>
                      <a:pt x="8883" y="0"/>
                    </a:cubicBezTo>
                    <a:close/>
                  </a:path>
                </a:pathLst>
              </a:custGeom>
              <a:solidFill>
                <a:srgbClr val="175DBD">
                  <a:alpha val="11765"/>
                </a:srgbClr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2709012" cy="1272680"/>
              </a:xfrm>
              <a:prstGeom prst="rect">
                <a:avLst/>
              </a:prstGeom>
            </p:spPr>
            <p:txBody>
              <a:bodyPr anchor="ctr" rtlCol="false" tIns="65680" lIns="65680" bIns="65680" rIns="6568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40" id="40"/>
          <p:cNvSpPr/>
          <p:nvPr/>
        </p:nvSpPr>
        <p:spPr>
          <a:xfrm flipH="false" flipV="true" rot="0">
            <a:off x="-1500241" y="-2398012"/>
            <a:ext cx="7364763" cy="4869950"/>
          </a:xfrm>
          <a:custGeom>
            <a:avLst/>
            <a:gdLst/>
            <a:ahLst/>
            <a:cxnLst/>
            <a:rect r="r" b="b" t="t" l="l"/>
            <a:pathLst>
              <a:path h="4869950" w="7364763">
                <a:moveTo>
                  <a:pt x="0" y="4869950"/>
                </a:moveTo>
                <a:lnTo>
                  <a:pt x="7364763" y="4869950"/>
                </a:lnTo>
                <a:lnTo>
                  <a:pt x="7364763" y="0"/>
                </a:lnTo>
                <a:lnTo>
                  <a:pt x="0" y="0"/>
                </a:lnTo>
                <a:lnTo>
                  <a:pt x="0" y="486995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true" flipV="false" rot="0">
            <a:off x="12439196" y="7825455"/>
            <a:ext cx="7349045" cy="4859556"/>
          </a:xfrm>
          <a:custGeom>
            <a:avLst/>
            <a:gdLst/>
            <a:ahLst/>
            <a:cxnLst/>
            <a:rect r="r" b="b" t="t" l="l"/>
            <a:pathLst>
              <a:path h="4859556" w="7349045">
                <a:moveTo>
                  <a:pt x="7349045" y="0"/>
                </a:moveTo>
                <a:lnTo>
                  <a:pt x="0" y="0"/>
                </a:lnTo>
                <a:lnTo>
                  <a:pt x="0" y="4859557"/>
                </a:lnTo>
                <a:lnTo>
                  <a:pt x="7349045" y="4859557"/>
                </a:lnTo>
                <a:lnTo>
                  <a:pt x="734904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8883358" y="2490243"/>
            <a:ext cx="8676077" cy="5873039"/>
            <a:chOff x="0" y="0"/>
            <a:chExt cx="1774001" cy="1200863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774001" cy="1200863"/>
            </a:xfrm>
            <a:custGeom>
              <a:avLst/>
              <a:gdLst/>
              <a:ahLst/>
              <a:cxnLst/>
              <a:rect r="r" b="b" t="t" l="l"/>
              <a:pathLst>
                <a:path h="1200863" w="1774001">
                  <a:moveTo>
                    <a:pt x="0" y="0"/>
                  </a:moveTo>
                  <a:lnTo>
                    <a:pt x="1774001" y="0"/>
                  </a:lnTo>
                  <a:lnTo>
                    <a:pt x="1774001" y="1200863"/>
                  </a:lnTo>
                  <a:lnTo>
                    <a:pt x="0" y="1200863"/>
                  </a:lnTo>
                  <a:close/>
                </a:path>
              </a:pathLst>
            </a:custGeom>
            <a:solidFill>
              <a:srgbClr val="77E8FF">
                <a:alpha val="10980"/>
              </a:srgbClr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1774001" cy="1238963"/>
            </a:xfrm>
            <a:prstGeom prst="rect">
              <a:avLst/>
            </a:prstGeom>
          </p:spPr>
          <p:txBody>
            <a:bodyPr anchor="ctr" rtlCol="false" tIns="57345" lIns="57345" bIns="57345" rIns="5734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8669710" y="2283313"/>
            <a:ext cx="1115746" cy="874339"/>
          </a:xfrm>
          <a:custGeom>
            <a:avLst/>
            <a:gdLst/>
            <a:ahLst/>
            <a:cxnLst/>
            <a:rect r="r" b="b" t="t" l="l"/>
            <a:pathLst>
              <a:path h="874339" w="1115746">
                <a:moveTo>
                  <a:pt x="0" y="0"/>
                </a:moveTo>
                <a:lnTo>
                  <a:pt x="1115746" y="0"/>
                </a:lnTo>
                <a:lnTo>
                  <a:pt x="1115746" y="874340"/>
                </a:lnTo>
                <a:lnTo>
                  <a:pt x="0" y="8743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true" flipV="true" rot="0">
            <a:off x="16652078" y="7695872"/>
            <a:ext cx="1115746" cy="874339"/>
          </a:xfrm>
          <a:custGeom>
            <a:avLst/>
            <a:gdLst/>
            <a:ahLst/>
            <a:cxnLst/>
            <a:rect r="r" b="b" t="t" l="l"/>
            <a:pathLst>
              <a:path h="874339" w="1115746">
                <a:moveTo>
                  <a:pt x="1115746" y="874340"/>
                </a:moveTo>
                <a:lnTo>
                  <a:pt x="0" y="874340"/>
                </a:lnTo>
                <a:lnTo>
                  <a:pt x="0" y="0"/>
                </a:lnTo>
                <a:lnTo>
                  <a:pt x="1115746" y="0"/>
                </a:lnTo>
                <a:lnTo>
                  <a:pt x="1115746" y="8743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7" id="47"/>
          <p:cNvGrpSpPr/>
          <p:nvPr/>
        </p:nvGrpSpPr>
        <p:grpSpPr>
          <a:xfrm rot="0">
            <a:off x="9262193" y="2789656"/>
            <a:ext cx="7918407" cy="5274213"/>
            <a:chOff x="0" y="0"/>
            <a:chExt cx="10557877" cy="703228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187814" y="0"/>
              <a:ext cx="10370062" cy="6727578"/>
            </a:xfrm>
            <a:custGeom>
              <a:avLst/>
              <a:gdLst/>
              <a:ahLst/>
              <a:cxnLst/>
              <a:rect r="r" b="b" t="t" l="l"/>
              <a:pathLst>
                <a:path h="6727578" w="10370062">
                  <a:moveTo>
                    <a:pt x="0" y="0"/>
                  </a:moveTo>
                  <a:lnTo>
                    <a:pt x="10370063" y="0"/>
                  </a:lnTo>
                  <a:lnTo>
                    <a:pt x="10370063" y="6727578"/>
                  </a:lnTo>
                  <a:lnTo>
                    <a:pt x="0" y="6727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grpSp>
          <p:nvGrpSpPr>
            <p:cNvPr name="Group 49" id="49"/>
            <p:cNvGrpSpPr/>
            <p:nvPr/>
          </p:nvGrpSpPr>
          <p:grpSpPr>
            <a:xfrm rot="0">
              <a:off x="187814" y="6422872"/>
              <a:ext cx="10370062" cy="609413"/>
              <a:chOff x="0" y="0"/>
              <a:chExt cx="1560420" cy="91701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1560420" cy="91701"/>
              </a:xfrm>
              <a:custGeom>
                <a:avLst/>
                <a:gdLst/>
                <a:ahLst/>
                <a:cxnLst/>
                <a:rect r="r" b="b" t="t" l="l"/>
                <a:pathLst>
                  <a:path h="91701" w="1560420">
                    <a:moveTo>
                      <a:pt x="0" y="0"/>
                    </a:moveTo>
                    <a:lnTo>
                      <a:pt x="1560420" y="0"/>
                    </a:lnTo>
                    <a:lnTo>
                      <a:pt x="1560420" y="91701"/>
                    </a:lnTo>
                    <a:lnTo>
                      <a:pt x="0" y="917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-38100"/>
                <a:ext cx="1560420" cy="12980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000000"/>
                    </a:solidFill>
                    <a:latin typeface="Muli"/>
                    <a:ea typeface="Muli"/>
                    <a:cs typeface="Muli"/>
                    <a:sym typeface="Muli"/>
                  </a:rPr>
                  <a:t>ADC Channels</a:t>
                </a:r>
              </a:p>
            </p:txBody>
          </p:sp>
        </p:grpSp>
        <p:grpSp>
          <p:nvGrpSpPr>
            <p:cNvPr name="Group 52" id="52"/>
            <p:cNvGrpSpPr/>
            <p:nvPr/>
          </p:nvGrpSpPr>
          <p:grpSpPr>
            <a:xfrm rot="-5400000">
              <a:off x="-3214136" y="3214136"/>
              <a:ext cx="7032284" cy="604012"/>
              <a:chOff x="0" y="0"/>
              <a:chExt cx="1058173" cy="90888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058173" cy="90888"/>
              </a:xfrm>
              <a:custGeom>
                <a:avLst/>
                <a:gdLst/>
                <a:ahLst/>
                <a:cxnLst/>
                <a:rect r="r" b="b" t="t" l="l"/>
                <a:pathLst>
                  <a:path h="90888" w="1058173">
                    <a:moveTo>
                      <a:pt x="0" y="0"/>
                    </a:moveTo>
                    <a:lnTo>
                      <a:pt x="1058173" y="0"/>
                    </a:lnTo>
                    <a:lnTo>
                      <a:pt x="1058173" y="90888"/>
                    </a:lnTo>
                    <a:lnTo>
                      <a:pt x="0" y="9088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38100"/>
                <a:ext cx="1058173" cy="1289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000000"/>
                    </a:solidFill>
                    <a:latin typeface="Muli"/>
                    <a:ea typeface="Muli"/>
                    <a:cs typeface="Muli"/>
                    <a:sym typeface="Muli"/>
                  </a:rPr>
                  <a:t>Counts</a:t>
                </a:r>
              </a:p>
            </p:txBody>
          </p:sp>
        </p:grpSp>
        <p:grpSp>
          <p:nvGrpSpPr>
            <p:cNvPr name="Group 55" id="55"/>
            <p:cNvGrpSpPr/>
            <p:nvPr/>
          </p:nvGrpSpPr>
          <p:grpSpPr>
            <a:xfrm rot="0">
              <a:off x="3460118" y="0"/>
              <a:ext cx="4185382" cy="609413"/>
              <a:chOff x="0" y="0"/>
              <a:chExt cx="629789" cy="91701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629789" cy="91701"/>
              </a:xfrm>
              <a:custGeom>
                <a:avLst/>
                <a:gdLst/>
                <a:ahLst/>
                <a:cxnLst/>
                <a:rect r="r" b="b" t="t" l="l"/>
                <a:pathLst>
                  <a:path h="91701" w="629789">
                    <a:moveTo>
                      <a:pt x="0" y="0"/>
                    </a:moveTo>
                    <a:lnTo>
                      <a:pt x="629789" y="0"/>
                    </a:lnTo>
                    <a:lnTo>
                      <a:pt x="629789" y="91701"/>
                    </a:lnTo>
                    <a:lnTo>
                      <a:pt x="0" y="917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0" y="-38100"/>
                <a:ext cx="629789" cy="12980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  <a:r>
                  <a:rPr lang="en-US" sz="1899">
                    <a:solidFill>
                      <a:srgbClr val="000000"/>
                    </a:solidFill>
                    <a:latin typeface="Muli"/>
                    <a:ea typeface="Muli"/>
                    <a:cs typeface="Muli"/>
                    <a:sym typeface="Muli"/>
                  </a:rPr>
                  <a:t>PE spectrum</a:t>
                </a:r>
              </a:p>
            </p:txBody>
          </p:sp>
        </p:grpSp>
      </p:grpSp>
      <p:sp>
        <p:nvSpPr>
          <p:cNvPr name="TextBox 58" id="58"/>
          <p:cNvSpPr txBox="true"/>
          <p:nvPr/>
        </p:nvSpPr>
        <p:spPr>
          <a:xfrm rot="0">
            <a:off x="1984843" y="632313"/>
            <a:ext cx="14318314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99"/>
              </a:lnSpc>
              <a:spcBef>
                <a:spcPct val="0"/>
              </a:spcBef>
            </a:pPr>
            <a:r>
              <a:rPr lang="en-US" b="true" sz="8499">
                <a:solidFill>
                  <a:srgbClr val="113E7A"/>
                </a:solidFill>
                <a:latin typeface="Muli Ultra-Bold"/>
                <a:ea typeface="Muli Ultra-Bold"/>
                <a:cs typeface="Muli Ultra-Bold"/>
                <a:sym typeface="Muli Ultra-Bold"/>
              </a:rPr>
              <a:t>PE spectrum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191595" y="5472091"/>
            <a:ext cx="7539363" cy="246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Testing with LED driver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Results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CITIROC parameters have been optimized</a:t>
            </a:r>
          </a:p>
          <a:p>
            <a:pPr algn="l" marL="1209039" indent="-403013" lvl="2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D2648"/>
                </a:solidFill>
                <a:latin typeface="Muli"/>
                <a:ea typeface="Muli"/>
                <a:cs typeface="Muli"/>
                <a:sym typeface="Muli"/>
              </a:rPr>
              <a:t>CITIROC board output has linearity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7172618" y="9370092"/>
            <a:ext cx="60960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3168CD"/>
                </a:solidFill>
                <a:latin typeface="Muli Bold"/>
                <a:ea typeface="Muli Bold"/>
                <a:cs typeface="Muli Bold"/>
                <a:sym typeface="Muli Bold"/>
              </a:rPr>
              <a:t>08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9999063" y="3550428"/>
            <a:ext cx="91492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Pedestal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1047569" y="3255788"/>
            <a:ext cx="50668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1 PE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1300912" y="4476258"/>
            <a:ext cx="50668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2 PE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1807597" y="6022582"/>
            <a:ext cx="50668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3 PE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2439196" y="6656366"/>
            <a:ext cx="50668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4 PE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13098281" y="6941481"/>
            <a:ext cx="50668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5 PE</a:t>
            </a:r>
          </a:p>
        </p:txBody>
      </p:sp>
      <p:grpSp>
        <p:nvGrpSpPr>
          <p:cNvPr name="Group 67" id="67"/>
          <p:cNvGrpSpPr/>
          <p:nvPr/>
        </p:nvGrpSpPr>
        <p:grpSpPr>
          <a:xfrm rot="0">
            <a:off x="1984843" y="2490243"/>
            <a:ext cx="6125619" cy="2516165"/>
            <a:chOff x="0" y="0"/>
            <a:chExt cx="8167492" cy="3354886"/>
          </a:xfrm>
        </p:grpSpPr>
        <p:sp>
          <p:nvSpPr>
            <p:cNvPr name="TextBox 68" id="68"/>
            <p:cNvSpPr txBox="true"/>
            <p:nvPr/>
          </p:nvSpPr>
          <p:spPr>
            <a:xfrm rot="0">
              <a:off x="172454" y="-57150"/>
              <a:ext cx="1362717" cy="7255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3"/>
                </a:lnSpc>
              </a:pPr>
              <a:r>
                <a:rPr lang="en-US" sz="3324" b="true">
                  <a:solidFill>
                    <a:srgbClr val="3168CD"/>
                  </a:solidFill>
                  <a:latin typeface="Muli Bold"/>
                  <a:ea typeface="Muli Bold"/>
                  <a:cs typeface="Muli Bold"/>
                  <a:sym typeface="Muli Bold"/>
                </a:rPr>
                <a:t>SiPM</a:t>
              </a:r>
            </a:p>
          </p:txBody>
        </p:sp>
        <p:sp>
          <p:nvSpPr>
            <p:cNvPr name="TextBox 69" id="69"/>
            <p:cNvSpPr txBox="true"/>
            <p:nvPr/>
          </p:nvSpPr>
          <p:spPr>
            <a:xfrm rot="0">
              <a:off x="424959" y="2629310"/>
              <a:ext cx="1078993" cy="7255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3"/>
                </a:lnSpc>
              </a:pPr>
              <a:r>
                <a:rPr lang="en-US" sz="3324" b="true">
                  <a:solidFill>
                    <a:srgbClr val="3168CD"/>
                  </a:solidFill>
                  <a:latin typeface="Muli Bold"/>
                  <a:ea typeface="Muli Bold"/>
                  <a:cs typeface="Muli Bold"/>
                  <a:sym typeface="Muli Bold"/>
                </a:rPr>
                <a:t>LED</a:t>
              </a:r>
            </a:p>
          </p:txBody>
        </p:sp>
        <p:sp>
          <p:nvSpPr>
            <p:cNvPr name="TextBox 70" id="70"/>
            <p:cNvSpPr txBox="true"/>
            <p:nvPr/>
          </p:nvSpPr>
          <p:spPr>
            <a:xfrm rot="0">
              <a:off x="3606817" y="1005297"/>
              <a:ext cx="2272844" cy="7255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653"/>
                </a:lnSpc>
              </a:pPr>
              <a:r>
                <a:rPr lang="en-US" sz="3324" b="true">
                  <a:solidFill>
                    <a:srgbClr val="3168CD"/>
                  </a:solidFill>
                  <a:latin typeface="Muli Bold"/>
                  <a:ea typeface="Muli Bold"/>
                  <a:cs typeface="Muli Bold"/>
                  <a:sym typeface="Muli Bold"/>
                </a:rPr>
                <a:t>CITIROC</a:t>
              </a:r>
            </a:p>
          </p:txBody>
        </p:sp>
        <p:sp>
          <p:nvSpPr>
            <p:cNvPr name="AutoShape 71" id="71"/>
            <p:cNvSpPr/>
            <p:nvPr/>
          </p:nvSpPr>
          <p:spPr>
            <a:xfrm flipH="true" flipV="true">
              <a:off x="811596" y="847847"/>
              <a:ext cx="0" cy="1674168"/>
            </a:xfrm>
            <a:prstGeom prst="line">
              <a:avLst/>
            </a:prstGeom>
            <a:ln cap="flat" w="88900">
              <a:solidFill>
                <a:srgbClr val="00D1FA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72" id="72"/>
            <p:cNvSpPr/>
            <p:nvPr/>
          </p:nvSpPr>
          <p:spPr>
            <a:xfrm flipV="true">
              <a:off x="1830604" y="1870013"/>
              <a:ext cx="1629739" cy="967220"/>
            </a:xfrm>
            <a:prstGeom prst="line">
              <a:avLst/>
            </a:prstGeom>
            <a:ln cap="flat" w="88900">
              <a:solidFill>
                <a:srgbClr val="00D1FA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73" id="73"/>
            <p:cNvSpPr/>
            <p:nvPr/>
          </p:nvSpPr>
          <p:spPr>
            <a:xfrm>
              <a:off x="1632227" y="331205"/>
              <a:ext cx="1877535" cy="908513"/>
            </a:xfrm>
            <a:prstGeom prst="line">
              <a:avLst/>
            </a:prstGeom>
            <a:ln cap="flat" w="88900">
              <a:solidFill>
                <a:srgbClr val="00D1FA"/>
              </a:solidFill>
              <a:prstDash val="solid"/>
              <a:headEnd type="arrow" len="sm" w="med"/>
              <a:tailEnd type="arrow" len="sm" w="med"/>
            </a:ln>
          </p:spPr>
        </p:sp>
        <p:sp>
          <p:nvSpPr>
            <p:cNvPr name="TextBox 74" id="74"/>
            <p:cNvSpPr txBox="true"/>
            <p:nvPr/>
          </p:nvSpPr>
          <p:spPr>
            <a:xfrm rot="-2088655">
              <a:off x="2570620" y="2498412"/>
              <a:ext cx="866179" cy="354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10"/>
                </a:lnSpc>
                <a:spcBef>
                  <a:spcPct val="0"/>
                </a:spcBef>
              </a:pPr>
              <a:r>
                <a:rPr lang="en-US" sz="1578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Trigger</a:t>
              </a:r>
            </a:p>
          </p:txBody>
        </p:sp>
        <p:sp>
          <p:nvSpPr>
            <p:cNvPr name="TextBox 75" id="75"/>
            <p:cNvSpPr txBox="true"/>
            <p:nvPr/>
          </p:nvSpPr>
          <p:spPr>
            <a:xfrm rot="0">
              <a:off x="0" y="1515993"/>
              <a:ext cx="620796" cy="354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10"/>
                </a:lnSpc>
                <a:spcBef>
                  <a:spcPct val="0"/>
                </a:spcBef>
              </a:pPr>
              <a:r>
                <a:rPr lang="en-US" sz="1578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Light</a:t>
              </a:r>
            </a:p>
          </p:txBody>
        </p:sp>
        <p:sp>
          <p:nvSpPr>
            <p:cNvPr name="TextBox 76" id="76"/>
            <p:cNvSpPr txBox="true"/>
            <p:nvPr/>
          </p:nvSpPr>
          <p:spPr>
            <a:xfrm rot="1701778">
              <a:off x="2222839" y="294680"/>
              <a:ext cx="772099" cy="354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10"/>
                </a:lnSpc>
                <a:spcBef>
                  <a:spcPct val="0"/>
                </a:spcBef>
              </a:pPr>
              <a:r>
                <a:rPr lang="en-US" sz="1578">
                  <a:solidFill>
                    <a:srgbClr val="000000"/>
                  </a:solidFill>
                  <a:latin typeface="Muli"/>
                  <a:ea typeface="Muli"/>
                  <a:cs typeface="Muli"/>
                  <a:sym typeface="Muli"/>
                </a:rPr>
                <a:t>Signal</a:t>
              </a:r>
            </a:p>
          </p:txBody>
        </p:sp>
        <p:sp>
          <p:nvSpPr>
            <p:cNvPr name="AutoShape 77" id="77"/>
            <p:cNvSpPr/>
            <p:nvPr/>
          </p:nvSpPr>
          <p:spPr>
            <a:xfrm flipV="true">
              <a:off x="6081699" y="1393463"/>
              <a:ext cx="2085793" cy="0"/>
            </a:xfrm>
            <a:prstGeom prst="line">
              <a:avLst/>
            </a:prstGeom>
            <a:ln cap="flat" w="88900">
              <a:solidFill>
                <a:srgbClr val="00D1FA"/>
              </a:solidFill>
              <a:prstDash val="solid"/>
              <a:headEnd type="none" len="sm" w="sm"/>
              <a:tailEnd type="arrow" len="sm" w="med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DAHR0OYTPlw</dc:identifier>
  <dcterms:modified xsi:type="dcterms:W3CDTF">2011-08-01T06:04:30Z</dcterms:modified>
  <cp:revision>1</cp:revision>
  <dc:title>Lily Moss CASST</dc:title>
</cp:coreProperties>
</file>