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7" r:id="rId1"/>
  </p:sldMasterIdLst>
  <p:notesMasterIdLst>
    <p:notesMasterId r:id="rId18"/>
  </p:notesMasterIdLst>
  <p:sldIdLst>
    <p:sldId id="256" r:id="rId2"/>
    <p:sldId id="352" r:id="rId3"/>
    <p:sldId id="353" r:id="rId4"/>
    <p:sldId id="340" r:id="rId5"/>
    <p:sldId id="343" r:id="rId6"/>
    <p:sldId id="344" r:id="rId7"/>
    <p:sldId id="345" r:id="rId8"/>
    <p:sldId id="346" r:id="rId9"/>
    <p:sldId id="347" r:id="rId10"/>
    <p:sldId id="348" r:id="rId11"/>
    <p:sldId id="349" r:id="rId12"/>
    <p:sldId id="350" r:id="rId13"/>
    <p:sldId id="351" r:id="rId14"/>
    <p:sldId id="307" r:id="rId15"/>
    <p:sldId id="306" r:id="rId16"/>
    <p:sldId id="355" r:id="rId17"/>
  </p:sldIdLst>
  <p:sldSz cx="9144000" cy="5143500" type="screen16x9"/>
  <p:notesSz cx="6858000" cy="9144000"/>
  <p:embeddedFontLst>
    <p:embeddedFont>
      <p:font typeface="Abel" panose="02000506030000020004" pitchFamily="2" charset="0"/>
      <p:regular r:id="rId19"/>
    </p:embeddedFont>
    <p:embeddedFont>
      <p:font typeface="BenchNine" panose="02000503000000000000" pitchFamily="2" charset="0"/>
      <p:regular r:id="rId20"/>
      <p:bold r:id="rId20"/>
    </p:embeddedFont>
    <p:embeddedFont>
      <p:font typeface="Cambria Math" panose="02040503050406030204" pitchFamily="18" charset="0"/>
      <p:regular r:id="rId21"/>
    </p:embeddedFont>
    <p:embeddedFont>
      <p:font typeface="Roboto Condensed" panose="020F0502020204030204" pitchFamily="34" charset="0"/>
      <p:regular r:id="rId22"/>
      <p:bold r:id="rId23"/>
      <p:italic r:id="rId24"/>
      <p:boldItalic r:id="rId25"/>
    </p:embeddedFont>
    <p:embeddedFont>
      <p:font typeface="Roboto Mono" pitchFamily="49" charset="0"/>
      <p:regular r:id="rId26"/>
      <p:bold r:id="rId27"/>
      <p:italic r:id="rId28"/>
      <p:boldItalic r:id="rId29"/>
    </p:embeddedFont>
    <p:embeddedFont>
      <p:font typeface="Roboto Mono Light" panose="020F0302020204030204" pitchFamily="34" charset="0"/>
      <p:regular r:id="rId30"/>
      <p:bold r:id="rId2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6E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E15650-5C52-4C35-B2A1-1CFE690F57D9}">
  <a:tblStyle styleId="{D6E15650-5C52-4C35-B2A1-1CFE690F57D9}"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87BA06-39D9-416C-B151-9585573A16E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0141"/>
  </p:normalViewPr>
  <p:slideViewPr>
    <p:cSldViewPr snapToGrid="0">
      <p:cViewPr varScale="1">
        <p:scale>
          <a:sx n="148" d="100"/>
          <a:sy n="148" d="100"/>
        </p:scale>
        <p:origin x="600" y="176"/>
      </p:cViewPr>
      <p:guideLst/>
    </p:cSldViewPr>
  </p:slideViewPr>
  <p:notesTextViewPr>
    <p:cViewPr>
      <p:scale>
        <a:sx n="120" d="100"/>
        <a:sy n="12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434343">
                    <a:lumMod val="65000"/>
                    <a:lumOff val="35000"/>
                  </a:srgbClr>
                </a:solidFill>
                <a:latin typeface="+mn-lt"/>
                <a:ea typeface="+mn-ea"/>
                <a:cs typeface="+mn-cs"/>
              </a:defRPr>
            </a:pPr>
            <a:r>
              <a:rPr kumimoji="0" lang="en-US" sz="1400" b="1" i="0" u="none" strike="noStrike" kern="0" cap="none" spc="0" normalizeH="0" baseline="0" noProof="0" dirty="0">
                <a:ln>
                  <a:noFill/>
                </a:ln>
                <a:solidFill>
                  <a:srgbClr val="F3F3F3"/>
                </a:solidFill>
                <a:effectLst/>
                <a:uLnTx/>
                <a:uFillTx/>
                <a:latin typeface="Roboto Mono Light"/>
                <a:cs typeface="Roboto Mono Light"/>
                <a:sym typeface="Roboto Mono Light"/>
              </a:rPr>
              <a:t>K25 Dark Galaxy Candidates (142 Total)</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434343">
                  <a:lumMod val="65000"/>
                  <a:lumOff val="35000"/>
                </a:srgbClr>
              </a:solidFill>
              <a:latin typeface="+mn-lt"/>
              <a:ea typeface="+mn-ea"/>
              <a:cs typeface="+mn-cs"/>
            </a:defRPr>
          </a:pPr>
          <a:endParaRPr lang="en-US"/>
        </a:p>
      </c:txPr>
    </c:title>
    <c:autoTitleDeleted val="0"/>
    <c:plotArea>
      <c:layout>
        <c:manualLayout>
          <c:layoutTarget val="inner"/>
          <c:xMode val="edge"/>
          <c:yMode val="edge"/>
          <c:x val="0.13291043307086614"/>
          <c:y val="0.17745378252268018"/>
          <c:w val="0.48685039370078742"/>
          <c:h val="0.73100659714832938"/>
        </c:manualLayout>
      </c:layout>
      <c:pieChart>
        <c:varyColors val="1"/>
        <c:ser>
          <c:idx val="0"/>
          <c:order val="0"/>
          <c:tx>
            <c:strRef>
              <c:f>Sheet1!$B$1</c:f>
              <c:strCache>
                <c:ptCount val="1"/>
                <c:pt idx="0">
                  <c:v>K25 Detections</c:v>
                </c:pt>
              </c:strCache>
            </c:strRef>
          </c:tx>
          <c:spPr>
            <a:ln>
              <a:solidFill>
                <a:schemeClr val="bg1"/>
              </a:solidFill>
            </a:ln>
          </c:spPr>
          <c:explosion val="28"/>
          <c:dPt>
            <c:idx val="0"/>
            <c:bubble3D val="0"/>
            <c:explosion val="0"/>
            <c:spPr>
              <a:solidFill>
                <a:srgbClr val="244F26"/>
              </a:solidFill>
              <a:ln w="19050">
                <a:solidFill>
                  <a:schemeClr val="bg1"/>
                </a:solidFill>
              </a:ln>
              <a:effectLst/>
            </c:spPr>
            <c:extLst>
              <c:ext xmlns:c16="http://schemas.microsoft.com/office/drawing/2014/chart" uri="{C3380CC4-5D6E-409C-BE32-E72D297353CC}">
                <c16:uniqueId val="{00000001-E1CB-CA40-A70C-54AD9F4EAEBE}"/>
              </c:ext>
            </c:extLst>
          </c:dPt>
          <c:dPt>
            <c:idx val="1"/>
            <c:bubble3D val="0"/>
            <c:explosion val="0"/>
            <c:spPr>
              <a:solidFill>
                <a:srgbClr val="E3D888"/>
              </a:solidFill>
              <a:ln w="19050">
                <a:solidFill>
                  <a:schemeClr val="bg1"/>
                </a:solidFill>
              </a:ln>
              <a:effectLst/>
            </c:spPr>
            <c:extLst>
              <c:ext xmlns:c16="http://schemas.microsoft.com/office/drawing/2014/chart" uri="{C3380CC4-5D6E-409C-BE32-E72D297353CC}">
                <c16:uniqueId val="{00000003-E1CB-CA40-A70C-54AD9F4EAEBE}"/>
              </c:ext>
            </c:extLst>
          </c:dPt>
          <c:dPt>
            <c:idx val="2"/>
            <c:bubble3D val="0"/>
            <c:explosion val="0"/>
            <c:spPr>
              <a:solidFill>
                <a:srgbClr val="BE6E46"/>
              </a:solidFill>
              <a:ln w="19050">
                <a:solidFill>
                  <a:schemeClr val="bg1"/>
                </a:solidFill>
              </a:ln>
              <a:effectLst/>
            </c:spPr>
            <c:extLst>
              <c:ext xmlns:c16="http://schemas.microsoft.com/office/drawing/2014/chart" uri="{C3380CC4-5D6E-409C-BE32-E72D297353CC}">
                <c16:uniqueId val="{00000005-E1CB-CA40-A70C-54AD9F4EAEBE}"/>
              </c:ext>
            </c:extLst>
          </c:dPt>
          <c:dPt>
            <c:idx val="3"/>
            <c:bubble3D val="0"/>
            <c:explosion val="0"/>
            <c:spPr>
              <a:solidFill>
                <a:srgbClr val="461220"/>
              </a:solidFill>
              <a:ln w="19050">
                <a:solidFill>
                  <a:schemeClr val="bg1"/>
                </a:solidFill>
              </a:ln>
              <a:effectLst/>
            </c:spPr>
            <c:extLst>
              <c:ext xmlns:c16="http://schemas.microsoft.com/office/drawing/2014/chart" uri="{C3380CC4-5D6E-409C-BE32-E72D297353CC}">
                <c16:uniqueId val="{00000007-E1CB-CA40-A70C-54AD9F4EAEBE}"/>
              </c:ext>
            </c:extLst>
          </c:dPt>
          <c:dLbls>
            <c:dLbl>
              <c:idx val="0"/>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45</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E1CB-CA40-A70C-54AD9F4EAEBE}"/>
                </c:ext>
              </c:extLst>
            </c:dLbl>
            <c:dLbl>
              <c:idx val="1"/>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56</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E1CB-CA40-A70C-54AD9F4EAEBE}"/>
                </c:ext>
              </c:extLst>
            </c:dLbl>
            <c:dLbl>
              <c:idx val="2"/>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5</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E1CB-CA40-A70C-54AD9F4EAEBE}"/>
                </c:ext>
              </c:extLst>
            </c:dLbl>
            <c:dLbl>
              <c:idx val="3"/>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36</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E1CB-CA40-A70C-54AD9F4EAEB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Standalone</c:v>
                </c:pt>
                <c:pt idx="1">
                  <c:v>L17 Confirmed</c:v>
                </c:pt>
                <c:pt idx="2">
                  <c:v>Already followed up</c:v>
                </c:pt>
                <c:pt idx="3">
                  <c:v>Spurious</c:v>
                </c:pt>
              </c:strCache>
            </c:strRef>
          </c:cat>
          <c:val>
            <c:numRef>
              <c:f>Sheet1!$B$2:$B$5</c:f>
              <c:numCache>
                <c:formatCode>General</c:formatCode>
                <c:ptCount val="4"/>
                <c:pt idx="0">
                  <c:v>45</c:v>
                </c:pt>
                <c:pt idx="1">
                  <c:v>56</c:v>
                </c:pt>
                <c:pt idx="2">
                  <c:v>5</c:v>
                </c:pt>
                <c:pt idx="3">
                  <c:v>36</c:v>
                </c:pt>
              </c:numCache>
            </c:numRef>
          </c:val>
          <c:extLst>
            <c:ext xmlns:c16="http://schemas.microsoft.com/office/drawing/2014/chart" uri="{C3380CC4-5D6E-409C-BE32-E72D297353CC}">
              <c16:uniqueId val="{00000008-E1CB-CA40-A70C-54AD9F4EAEBE}"/>
            </c:ext>
          </c:extLst>
        </c:ser>
        <c:dLbls>
          <c:dLblPos val="outEnd"/>
          <c:showLegendKey val="0"/>
          <c:showVal val="0"/>
          <c:showCatName val="0"/>
          <c:showSerName val="0"/>
          <c:showPercent val="1"/>
          <c:showBubbleSize val="0"/>
          <c:showLeaderLines val="1"/>
        </c:dLbls>
        <c:firstSliceAng val="18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ln>
                  <a:noFill/>
                </a:ln>
                <a:solidFill>
                  <a:schemeClr val="bg1"/>
                </a:solidFill>
                <a:latin typeface="Roboto Mono" pitchFamily="49" charset="0"/>
                <a:ea typeface="Roboto Mono" pitchFamily="49" charset="0"/>
                <a:cs typeface="Roboto" panose="02000000000000000000" pitchFamily="2" charset="0"/>
              </a:defRPr>
            </a:pPr>
            <a:endParaRPr lang="en-US"/>
          </a:p>
        </c:txPr>
      </c:legendEntry>
      <c:layout>
        <c:manualLayout>
          <c:xMode val="edge"/>
          <c:yMode val="edge"/>
          <c:x val="0.61725475721784784"/>
          <c:y val="0.34122877799058904"/>
          <c:w val="0.38066190944881889"/>
          <c:h val="0.318997146753052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Roboto Mono" pitchFamily="49" charset="0"/>
              <a:ea typeface="Roboto Mono" pitchFamily="49" charset="0"/>
              <a:cs typeface="Roboto" panose="020000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434343">
                    <a:lumMod val="65000"/>
                    <a:lumOff val="35000"/>
                  </a:srgbClr>
                </a:solidFill>
                <a:latin typeface="+mn-lt"/>
                <a:ea typeface="+mn-ea"/>
                <a:cs typeface="+mn-cs"/>
              </a:defRPr>
            </a:pPr>
            <a:r>
              <a:rPr kumimoji="0" lang="en-US" sz="1400" b="1" i="0" u="none" strike="noStrike" kern="0" cap="none" spc="0" normalizeH="0" baseline="0" noProof="0" dirty="0">
                <a:ln>
                  <a:noFill/>
                </a:ln>
                <a:solidFill>
                  <a:srgbClr val="F3F3F3"/>
                </a:solidFill>
                <a:effectLst/>
                <a:uLnTx/>
                <a:uFillTx/>
                <a:latin typeface="Roboto Mono Light"/>
                <a:cs typeface="Roboto Mono Light"/>
                <a:sym typeface="Roboto Mono Light"/>
              </a:rPr>
              <a:t>K25 Dark Galaxy Candidates (142 Total)</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434343">
                  <a:lumMod val="65000"/>
                  <a:lumOff val="35000"/>
                </a:srgbClr>
              </a:solidFill>
              <a:latin typeface="+mn-lt"/>
              <a:ea typeface="+mn-ea"/>
              <a:cs typeface="+mn-cs"/>
            </a:defRPr>
          </a:pPr>
          <a:endParaRPr lang="en-US"/>
        </a:p>
      </c:txPr>
    </c:title>
    <c:autoTitleDeleted val="0"/>
    <c:plotArea>
      <c:layout>
        <c:manualLayout>
          <c:layoutTarget val="inner"/>
          <c:xMode val="edge"/>
          <c:yMode val="edge"/>
          <c:x val="0.13291043307086614"/>
          <c:y val="0.17745378252268018"/>
          <c:w val="0.48685039370078742"/>
          <c:h val="0.73100659714832938"/>
        </c:manualLayout>
      </c:layout>
      <c:pieChart>
        <c:varyColors val="1"/>
        <c:ser>
          <c:idx val="0"/>
          <c:order val="0"/>
          <c:tx>
            <c:strRef>
              <c:f>Sheet1!$B$1</c:f>
              <c:strCache>
                <c:ptCount val="1"/>
                <c:pt idx="0">
                  <c:v>K25 Detections</c:v>
                </c:pt>
              </c:strCache>
            </c:strRef>
          </c:tx>
          <c:spPr>
            <a:solidFill>
              <a:schemeClr val="bg2"/>
            </a:solidFill>
            <a:ln>
              <a:solidFill>
                <a:schemeClr val="bg1"/>
              </a:solidFill>
            </a:ln>
          </c:spPr>
          <c:explosion val="28"/>
          <c:dPt>
            <c:idx val="0"/>
            <c:bubble3D val="0"/>
            <c:explosion val="0"/>
            <c:spPr>
              <a:solidFill>
                <a:schemeClr val="bg2"/>
              </a:solidFill>
              <a:ln w="19050">
                <a:solidFill>
                  <a:schemeClr val="bg1"/>
                </a:solidFill>
              </a:ln>
              <a:effectLst/>
            </c:spPr>
            <c:extLst>
              <c:ext xmlns:c16="http://schemas.microsoft.com/office/drawing/2014/chart" uri="{C3380CC4-5D6E-409C-BE32-E72D297353CC}">
                <c16:uniqueId val="{00000001-7587-2D43-BC75-C78A90F4A68C}"/>
              </c:ext>
            </c:extLst>
          </c:dPt>
          <c:dPt>
            <c:idx val="1"/>
            <c:bubble3D val="0"/>
            <c:explosion val="0"/>
            <c:spPr>
              <a:solidFill>
                <a:schemeClr val="tx1"/>
              </a:solidFill>
              <a:ln w="19050">
                <a:solidFill>
                  <a:schemeClr val="bg1"/>
                </a:solidFill>
              </a:ln>
              <a:effectLst/>
            </c:spPr>
            <c:extLst>
              <c:ext xmlns:c16="http://schemas.microsoft.com/office/drawing/2014/chart" uri="{C3380CC4-5D6E-409C-BE32-E72D297353CC}">
                <c16:uniqueId val="{00000003-7587-2D43-BC75-C78A90F4A68C}"/>
              </c:ext>
            </c:extLst>
          </c:dPt>
          <c:dPt>
            <c:idx val="2"/>
            <c:bubble3D val="0"/>
            <c:explosion val="0"/>
            <c:spPr>
              <a:solidFill>
                <a:schemeClr val="bg2"/>
              </a:solidFill>
              <a:ln w="19050">
                <a:solidFill>
                  <a:schemeClr val="bg1"/>
                </a:solidFill>
              </a:ln>
              <a:effectLst/>
            </c:spPr>
            <c:extLst>
              <c:ext xmlns:c16="http://schemas.microsoft.com/office/drawing/2014/chart" uri="{C3380CC4-5D6E-409C-BE32-E72D297353CC}">
                <c16:uniqueId val="{00000005-7587-2D43-BC75-C78A90F4A68C}"/>
              </c:ext>
            </c:extLst>
          </c:dPt>
          <c:dPt>
            <c:idx val="3"/>
            <c:bubble3D val="0"/>
            <c:explosion val="0"/>
            <c:spPr>
              <a:solidFill>
                <a:schemeClr val="bg2"/>
              </a:solidFill>
              <a:ln w="19050">
                <a:solidFill>
                  <a:schemeClr val="bg1"/>
                </a:solidFill>
              </a:ln>
              <a:effectLst/>
            </c:spPr>
            <c:extLst>
              <c:ext xmlns:c16="http://schemas.microsoft.com/office/drawing/2014/chart" uri="{C3380CC4-5D6E-409C-BE32-E72D297353CC}">
                <c16:uniqueId val="{00000007-7587-2D43-BC75-C78A90F4A68C}"/>
              </c:ext>
            </c:extLst>
          </c:dPt>
          <c:dLbls>
            <c:dLbl>
              <c:idx val="0"/>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101</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7587-2D43-BC75-C78A90F4A68C}"/>
                </c:ext>
              </c:extLst>
            </c:dLbl>
            <c:dLbl>
              <c:idx val="1"/>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41</a:t>
                    </a:r>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7587-2D43-BC75-C78A90F4A68C}"/>
                </c:ext>
              </c:extLst>
            </c:dLbl>
            <c:dLbl>
              <c:idx val="2"/>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5</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7587-2D43-BC75-C78A90F4A68C}"/>
                </c:ext>
              </c:extLst>
            </c:dLbl>
            <c:dLbl>
              <c:idx val="3"/>
              <c:tx>
                <c:rich>
                  <a:bodyPr/>
                  <a:lstStyle/>
                  <a:p>
                    <a:r>
                      <a:rPr kumimoji="0" lang="en-US" sz="1200" b="1" i="0" u="none" strike="noStrike" kern="0" cap="none" spc="0" normalizeH="0" baseline="0" noProof="0" dirty="0">
                        <a:ln>
                          <a:noFill/>
                        </a:ln>
                        <a:solidFill>
                          <a:srgbClr val="F3F3F3"/>
                        </a:solidFill>
                        <a:effectLst/>
                        <a:uLnTx/>
                        <a:uFillTx/>
                        <a:latin typeface="Roboto Mono Light"/>
                        <a:cs typeface="Roboto Mono Light"/>
                        <a:sym typeface="Roboto Mono Light"/>
                      </a:rPr>
                      <a:t>36</a:t>
                    </a:r>
                    <a:endParaRPr lang="en-US" dirty="0"/>
                  </a:p>
                </c:rich>
              </c:tx>
              <c:dLblPos val="out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7587-2D43-BC75-C78A90F4A68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K25 + L17
(our new sample)</c:v>
                </c:pt>
                <c:pt idx="1">
                  <c:v>Excluded detections</c:v>
                </c:pt>
              </c:strCache>
            </c:strRef>
          </c:cat>
          <c:val>
            <c:numRef>
              <c:f>Sheet1!$B$2:$B$5</c:f>
              <c:numCache>
                <c:formatCode>General</c:formatCode>
                <c:ptCount val="4"/>
                <c:pt idx="0">
                  <c:v>101</c:v>
                </c:pt>
                <c:pt idx="1">
                  <c:v>41</c:v>
                </c:pt>
              </c:numCache>
            </c:numRef>
          </c:val>
          <c:extLst>
            <c:ext xmlns:c16="http://schemas.microsoft.com/office/drawing/2014/chart" uri="{C3380CC4-5D6E-409C-BE32-E72D297353CC}">
              <c16:uniqueId val="{00000008-7587-2D43-BC75-C78A90F4A68C}"/>
            </c:ext>
          </c:extLst>
        </c:ser>
        <c:dLbls>
          <c:dLblPos val="outEnd"/>
          <c:showLegendKey val="0"/>
          <c:showVal val="0"/>
          <c:showCatName val="0"/>
          <c:showSerName val="0"/>
          <c:showPercent val="1"/>
          <c:showBubbleSize val="0"/>
          <c:showLeaderLines val="1"/>
        </c:dLbls>
        <c:firstSliceAng val="18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ln>
                  <a:noFill/>
                </a:ln>
                <a:solidFill>
                  <a:schemeClr val="bg1"/>
                </a:solidFill>
                <a:latin typeface="Roboto Mono" pitchFamily="49" charset="0"/>
                <a:ea typeface="Roboto Mono" pitchFamily="49" charset="0"/>
                <a:cs typeface="Roboto" panose="02000000000000000000" pitchFamily="2" charset="0"/>
              </a:defRPr>
            </a:pPr>
            <a:endParaRPr lang="en-US"/>
          </a:p>
        </c:txPr>
      </c:legendEntry>
      <c:legendEntry>
        <c:idx val="2"/>
        <c:delete val="1"/>
      </c:legendEntry>
      <c:legendEntry>
        <c:idx val="3"/>
        <c:delete val="1"/>
      </c:legendEntry>
      <c:layout>
        <c:manualLayout>
          <c:xMode val="edge"/>
          <c:yMode val="edge"/>
          <c:x val="0.61725475721784784"/>
          <c:y val="0.34122877799058904"/>
          <c:w val="0.38066190944881889"/>
          <c:h val="0.318997146753052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Roboto Mono" pitchFamily="49" charset="0"/>
              <a:ea typeface="Roboto Mono" pitchFamily="49" charset="0"/>
              <a:cs typeface="Roboto" panose="020000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u="none" dirty="0"/>
              <a:t>Next, to check for optical counterparts, we use DESI’s optical survey and </a:t>
            </a:r>
            <a:r>
              <a:rPr lang="en-US" u="none" dirty="0" err="1"/>
              <a:t>simbad</a:t>
            </a:r>
            <a:r>
              <a:rPr lang="en-US" u="none" dirty="0"/>
              <a:t>, an extensive resource used to search for properties of known and cataloged stars, galaxies, and everything in between</a:t>
            </a:r>
          </a:p>
        </p:txBody>
      </p:sp>
    </p:spTree>
    <p:extLst>
      <p:ext uri="{BB962C8B-B14F-4D97-AF65-F5344CB8AC3E}">
        <p14:creationId xmlns:p14="http://schemas.microsoft.com/office/powerpoint/2010/main" val="1304167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f614713623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f614713623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u="sng" dirty="0"/>
              <a:t>These are the coordinates of agc219555,  recorded as having a </a:t>
            </a:r>
            <a:r>
              <a:rPr lang="en-US" u="sng" dirty="0" err="1"/>
              <a:t>vhelio</a:t>
            </a:r>
            <a:r>
              <a:rPr lang="en-US" u="sng" dirty="0"/>
              <a:t> of 3391 km/s</a:t>
            </a:r>
          </a:p>
          <a:p>
            <a:pPr marL="171450" lvl="0" indent="-171450" algn="l" rtl="0">
              <a:spcBef>
                <a:spcPts val="0"/>
              </a:spcBef>
              <a:spcAft>
                <a:spcPts val="0"/>
              </a:spcAft>
            </a:pPr>
            <a:r>
              <a:rPr lang="en-US" u="sng" dirty="0"/>
              <a:t>Clearly, there many things in this picture we could say are optical counterparts, but the most obvious that would make sense for this </a:t>
            </a:r>
            <a:r>
              <a:rPr lang="en-US" u="sng" dirty="0" err="1"/>
              <a:t>vhelio</a:t>
            </a:r>
            <a:r>
              <a:rPr lang="en-US" u="sng" dirty="0"/>
              <a:t> value is this blue galaxy here</a:t>
            </a:r>
          </a:p>
          <a:p>
            <a:pPr marL="628650" lvl="1" indent="-171450" algn="l" rtl="0">
              <a:spcBef>
                <a:spcPts val="0"/>
              </a:spcBef>
              <a:spcAft>
                <a:spcPts val="0"/>
              </a:spcAft>
            </a:pPr>
            <a:r>
              <a:rPr lang="en-US" u="sng" dirty="0"/>
              <a:t>But, when we search in </a:t>
            </a:r>
            <a:r>
              <a:rPr lang="en-US" u="sng" dirty="0" err="1"/>
              <a:t>simbad</a:t>
            </a:r>
            <a:r>
              <a:rPr lang="en-US" u="sng" dirty="0"/>
              <a:t>, we see that its </a:t>
            </a:r>
            <a:r>
              <a:rPr lang="en-US" u="sng" dirty="0" err="1"/>
              <a:t>vhelio</a:t>
            </a:r>
            <a:r>
              <a:rPr lang="en-US" u="sng" dirty="0"/>
              <a:t> is way off, so maybe agc219555 doesn’t have an optical counterpart</a:t>
            </a:r>
          </a:p>
          <a:p>
            <a:pPr marL="628650" lvl="1" indent="-171450" algn="l" rtl="0">
              <a:spcBef>
                <a:spcPts val="0"/>
              </a:spcBef>
              <a:spcAft>
                <a:spcPts val="0"/>
              </a:spcAft>
            </a:pPr>
            <a:endParaRPr lang="en-US" u="sng" dirty="0"/>
          </a:p>
          <a:p>
            <a:pPr marL="171450" lvl="0" indent="-171450" algn="l" rtl="0">
              <a:spcBef>
                <a:spcPts val="0"/>
              </a:spcBef>
              <a:spcAft>
                <a:spcPts val="0"/>
              </a:spcAft>
            </a:pPr>
            <a:r>
              <a:rPr lang="en-US" u="sng" dirty="0"/>
              <a:t>There are two facts that complicate this: one is that HI gas can and often extends far beyond its host galaxy. The other is that the Arecibo beam has a nominal width of 3.5’, but it is uniquely shaped, and can often detect beyond this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f614713623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3f614713623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u="sng" dirty="0"/>
              <a:t>Next step here is to zoom out and give ourselves a couple more options to work with. These three galaxies on the left might be promising, but </a:t>
            </a:r>
            <a:r>
              <a:rPr lang="en-US" u="sng" dirty="0" err="1"/>
              <a:t>simbad</a:t>
            </a:r>
            <a:r>
              <a:rPr lang="en-US" u="sng" dirty="0"/>
              <a:t> says otherwise</a:t>
            </a:r>
          </a:p>
          <a:p>
            <a:pPr marL="171450" lvl="0" indent="-171450" algn="l" rtl="0">
              <a:spcBef>
                <a:spcPts val="0"/>
              </a:spcBef>
              <a:spcAft>
                <a:spcPts val="0"/>
              </a:spcAft>
            </a:pPr>
            <a:endParaRPr lang="en-US" u="sng" dirty="0"/>
          </a:p>
          <a:p>
            <a:pPr marL="171450" lvl="0" indent="-171450" algn="l" rtl="0">
              <a:spcBef>
                <a:spcPts val="0"/>
              </a:spcBef>
              <a:spcAft>
                <a:spcPts val="0"/>
              </a:spcAft>
            </a:pPr>
            <a:r>
              <a:rPr lang="en-US" u="sng" dirty="0"/>
              <a:t>One of our last options is this galaxy toward the bottom right, which, it turns out, has a close enough </a:t>
            </a:r>
            <a:r>
              <a:rPr lang="en-US" u="sng" dirty="0" err="1"/>
              <a:t>vhelio</a:t>
            </a:r>
            <a:r>
              <a:rPr lang="en-US" u="sng" dirty="0"/>
              <a:t> for it to be an optical counterpart</a:t>
            </a:r>
          </a:p>
          <a:p>
            <a:pPr marL="628650" lvl="1" indent="-171450" algn="l" rtl="0">
              <a:spcBef>
                <a:spcPts val="0"/>
              </a:spcBef>
              <a:spcAft>
                <a:spcPts val="0"/>
              </a:spcAft>
            </a:pPr>
            <a:r>
              <a:rPr lang="en-US" u="sng" dirty="0"/>
              <a:t>And this starts to make even more sense when we refer to agc219555’s spectrum</a:t>
            </a:r>
          </a:p>
          <a:p>
            <a:pPr marL="171450" lvl="0" indent="-171450" algn="l" rtl="0">
              <a:spcBef>
                <a:spcPts val="0"/>
              </a:spcBef>
              <a:spcAft>
                <a:spcPts val="0"/>
              </a:spcAft>
            </a:pPr>
            <a:endParaRPr lang="en-US" u="sng" dirty="0"/>
          </a:p>
          <a:p>
            <a:pPr marL="171450" lvl="0" indent="-171450" algn="l" rtl="0">
              <a:spcBef>
                <a:spcPts val="0"/>
              </a:spcBef>
              <a:spcAft>
                <a:spcPts val="0"/>
              </a:spcAft>
            </a:pPr>
            <a:r>
              <a:rPr lang="en-US" u="sng" dirty="0"/>
              <a:t>It’s a single-peak detection, and when we consider the optical counterpart’s </a:t>
            </a:r>
            <a:r>
              <a:rPr lang="en-US" u="sng" dirty="0" err="1"/>
              <a:t>vhelio</a:t>
            </a:r>
            <a:r>
              <a:rPr lang="en-US" u="sng" dirty="0"/>
              <a:t>, we see that’ it’s very likely that, since this galaxy is on the edge of Arecibo’s beam, we’ve only caught one end of its double horn profile. (which we’d see if we were centered on bro) Both the spectrum and the optical imaging tell the same story, AGC219555 probably isn’t a dark galaxy, but just a detection of the edge of this normal one: great news in terms of finding an optical counterpart, and bad news in terms of </a:t>
            </a:r>
            <a:r>
              <a:rPr lang="en-US" u="sng" dirty="0" err="1"/>
              <a:t>searcihing</a:t>
            </a:r>
            <a:r>
              <a:rPr lang="en-US" u="sng" dirty="0"/>
              <a:t> for dark galaxies</a:t>
            </a:r>
          </a:p>
          <a:p>
            <a:pPr marL="0" lvl="0" indent="0" algn="l" rtl="0">
              <a:spcBef>
                <a:spcPts val="0"/>
              </a:spcBef>
              <a:spcAft>
                <a:spcPts val="0"/>
              </a:spcAft>
              <a:buNone/>
            </a:pPr>
            <a:endParaRPr lang="en-US" u="sng" dirty="0"/>
          </a:p>
          <a:p>
            <a:pPr marL="171450" lvl="0" indent="-171450" algn="l" rtl="0">
              <a:spcBef>
                <a:spcPts val="0"/>
              </a:spcBef>
              <a:spcAft>
                <a:spcPts val="0"/>
              </a:spcAft>
            </a:pPr>
            <a:r>
              <a:rPr lang="en-US" u="sng" dirty="0"/>
              <a:t>This OC checking was also done for all 101 galaxies, and we similarly assigned each detection a color for the likelihood of having an OC (green meant no, red yes)</a:t>
            </a:r>
            <a:endParaRPr u="sng"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4B9E1D26-BEE7-978C-248B-82CD3E2FC074}"/>
            </a:ext>
          </a:extLst>
        </p:cNvPr>
        <p:cNvGrpSpPr/>
        <p:nvPr/>
      </p:nvGrpSpPr>
      <p:grpSpPr>
        <a:xfrm>
          <a:off x="0" y="0"/>
          <a:ext cx="0" cy="0"/>
          <a:chOff x="0" y="0"/>
          <a:chExt cx="0" cy="0"/>
        </a:xfrm>
      </p:grpSpPr>
      <p:sp>
        <p:nvSpPr>
          <p:cNvPr id="401" name="Google Shape;401;g70a378bcc7_0_38:notes">
            <a:extLst>
              <a:ext uri="{FF2B5EF4-FFF2-40B4-BE49-F238E27FC236}">
                <a16:creationId xmlns:a16="http://schemas.microsoft.com/office/drawing/2014/main" id="{F62770FF-4F45-3A94-E081-436FC607C1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70a378bcc7_0_38:notes">
            <a:extLst>
              <a:ext uri="{FF2B5EF4-FFF2-40B4-BE49-F238E27FC236}">
                <a16:creationId xmlns:a16="http://schemas.microsoft.com/office/drawing/2014/main" id="{824D88D5-433B-2091-A030-BCECEB4196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u="none" dirty="0"/>
              <a:t>these are the final numbers of our color coding schemes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US" u="none" dirty="0"/>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u="sng" dirty="0"/>
              <a:t>From here, when considering the definition of a dark galaxy, the biggest threat to our sample were galaxies that we </a:t>
            </a:r>
            <a:r>
              <a:rPr lang="en-US" u="sng" dirty="0" err="1"/>
              <a:t>confidentally</a:t>
            </a:r>
            <a:r>
              <a:rPr lang="en-US" u="sng" dirty="0"/>
              <a:t> believed had an OC, these 19 red.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u="sng" dirty="0"/>
              <a:t>So, for our </a:t>
            </a:r>
            <a:r>
              <a:rPr lang="en-US" u="sng" dirty="0" err="1"/>
              <a:t>finalfainl</a:t>
            </a:r>
            <a:r>
              <a:rPr lang="en-US" u="sng" dirty="0"/>
              <a:t> sample, we removed these and made a couple more cuts</a:t>
            </a:r>
          </a:p>
        </p:txBody>
      </p:sp>
    </p:spTree>
    <p:extLst>
      <p:ext uri="{BB962C8B-B14F-4D97-AF65-F5344CB8AC3E}">
        <p14:creationId xmlns:p14="http://schemas.microsoft.com/office/powerpoint/2010/main" val="104655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0"/>
        <p:cNvGrpSpPr/>
        <p:nvPr/>
      </p:nvGrpSpPr>
      <p:grpSpPr>
        <a:xfrm>
          <a:off x="0" y="0"/>
          <a:ext cx="0" cy="0"/>
          <a:chOff x="0" y="0"/>
          <a:chExt cx="0" cy="0"/>
        </a:xfrm>
      </p:grpSpPr>
      <p:sp>
        <p:nvSpPr>
          <p:cNvPr id="4411" name="Google Shape;4411;g70a71bd9d4_2_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2" name="Google Shape;4412;g70a71bd9d4_2_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Giving us 73 dark galaxy candidates—some more confidently dark than others—that will hopefully be followed up by the GBT. </a:t>
            </a:r>
          </a:p>
          <a:p>
            <a:pPr marL="171450" lvl="0" indent="-171450" algn="l" rtl="0">
              <a:spcBef>
                <a:spcPts val="0"/>
              </a:spcBef>
              <a:spcAft>
                <a:spcPts val="0"/>
              </a:spcAft>
            </a:pPr>
            <a:r>
              <a:rPr lang="en-US" u="sng" dirty="0" err="1"/>
              <a:t>Qwin</a:t>
            </a:r>
            <a:r>
              <a:rPr lang="en-US" u="sng" dirty="0"/>
              <a:t> Goodwin, who lead this GBT proposal and helped me a lot this summer, will have more to say on </a:t>
            </a:r>
            <a:r>
              <a:rPr lang="en-US" u="sng" dirty="0" err="1"/>
              <a:t>thursday</a:t>
            </a:r>
            <a:endParaRPr u="sng"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2"/>
        <p:cNvGrpSpPr/>
        <p:nvPr/>
      </p:nvGrpSpPr>
      <p:grpSpPr>
        <a:xfrm>
          <a:off x="0" y="0"/>
          <a:ext cx="0" cy="0"/>
          <a:chOff x="0" y="0"/>
          <a:chExt cx="0" cy="0"/>
        </a:xfrm>
      </p:grpSpPr>
      <p:sp>
        <p:nvSpPr>
          <p:cNvPr id="4393" name="Google Shape;4393;g70a71bd9d4_3_1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4" name="Google Shape;4394;g70a71bd9d4_3_1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0AD71-E715-127B-F4BE-2CC3657D0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DC46F-E96A-9D3D-F927-9F928B9E7CC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0848397-2FC4-26F2-CEC3-4CB8583E0B3B}"/>
              </a:ext>
            </a:extLst>
          </p:cNvPr>
          <p:cNvSpPr>
            <a:spLocks noGrp="1"/>
          </p:cNvSpPr>
          <p:nvPr>
            <p:ph type="body" idx="1"/>
          </p:nvPr>
        </p:nvSpPr>
        <p:spPr/>
        <p:txBody>
          <a:bodyPr/>
          <a:lstStyle/>
          <a:p>
            <a:pPr marL="171450" lvl="0" indent="-171450" algn="l" rtl="0">
              <a:spcBef>
                <a:spcPts val="0"/>
              </a:spcBef>
              <a:spcAft>
                <a:spcPts val="0"/>
              </a:spcAft>
            </a:pPr>
            <a:endParaRPr lang="en-US" dirty="0"/>
          </a:p>
        </p:txBody>
      </p:sp>
    </p:spTree>
    <p:extLst>
      <p:ext uri="{BB962C8B-B14F-4D97-AF65-F5344CB8AC3E}">
        <p14:creationId xmlns:p14="http://schemas.microsoft.com/office/powerpoint/2010/main" val="463240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9C997282-622E-F4C5-9603-098DFAB31027}"/>
            </a:ext>
          </a:extLst>
        </p:cNvPr>
        <p:cNvGrpSpPr/>
        <p:nvPr/>
      </p:nvGrpSpPr>
      <p:grpSpPr>
        <a:xfrm>
          <a:off x="0" y="0"/>
          <a:ext cx="0" cy="0"/>
          <a:chOff x="0" y="0"/>
          <a:chExt cx="0" cy="0"/>
        </a:xfrm>
      </p:grpSpPr>
      <p:sp>
        <p:nvSpPr>
          <p:cNvPr id="401" name="Google Shape;401;g70a378bcc7_0_38:notes">
            <a:extLst>
              <a:ext uri="{FF2B5EF4-FFF2-40B4-BE49-F238E27FC236}">
                <a16:creationId xmlns:a16="http://schemas.microsoft.com/office/drawing/2014/main" id="{988E4C88-58BC-4337-0EFB-A829CB6C00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70a378bcc7_0_38:notes">
            <a:extLst>
              <a:ext uri="{FF2B5EF4-FFF2-40B4-BE49-F238E27FC236}">
                <a16:creationId xmlns:a16="http://schemas.microsoft.com/office/drawing/2014/main" id="{233ECA9F-5CBC-B971-A3C4-0BF3886B9F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Put simply, dark galaxies are reservoirs of starless gas, surrounded by dark matter haloes that are</a:t>
            </a:r>
            <a:r>
              <a:rPr lang="en-US" b="1" dirty="0"/>
              <a:t> </a:t>
            </a:r>
            <a:r>
              <a:rPr lang="en-US" b="0" u="sng" dirty="0">
                <a:solidFill>
                  <a:schemeClr val="bg2"/>
                </a:solidFill>
                <a:highlight>
                  <a:srgbClr val="FFFF00"/>
                </a:highlight>
              </a:rPr>
              <a:t>too small to collapse that gas to form stars </a:t>
            </a:r>
          </a:p>
          <a:p>
            <a:pPr marL="0" lvl="0" indent="0" algn="l" rtl="0">
              <a:spcBef>
                <a:spcPts val="0"/>
              </a:spcBef>
              <a:spcAft>
                <a:spcPts val="0"/>
              </a:spcAft>
              <a:buNone/>
            </a:pPr>
            <a:endParaRPr lang="en-US" b="0" u="none" dirty="0">
              <a:highlight>
                <a:srgbClr val="FFFF00"/>
              </a:highlight>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u="none" dirty="0">
                <a:highlight>
                  <a:srgbClr val="FFFF00"/>
                </a:highlight>
              </a:rPr>
              <a:t>They’re predicted by the lambda </a:t>
            </a:r>
            <a:r>
              <a:rPr lang="en-US" b="0" u="none" dirty="0" err="1">
                <a:highlight>
                  <a:srgbClr val="FFFF00"/>
                </a:highlight>
              </a:rPr>
              <a:t>cdm</a:t>
            </a:r>
            <a:r>
              <a:rPr lang="en-US" b="0" u="none" dirty="0">
                <a:highlight>
                  <a:srgbClr val="FFFF00"/>
                </a:highlight>
              </a:rPr>
              <a:t> model of the universe, and produced by various cosmological simulation. </a:t>
            </a:r>
            <a:r>
              <a:rPr lang="en-US" b="0" u="sng" dirty="0">
                <a:highlight>
                  <a:srgbClr val="FFFF00"/>
                </a:highlight>
              </a:rPr>
              <a:t>Finding them would thus clarify our cosmological theories and understanding of galaxy evolution. </a:t>
            </a:r>
            <a:r>
              <a:rPr lang="en-US" u="sng" dirty="0"/>
              <a:t>But, that’s if we could find them</a:t>
            </a:r>
          </a:p>
          <a:p>
            <a:pPr marL="171450" lvl="0" indent="-171450" algn="l" rtl="0">
              <a:spcBef>
                <a:spcPts val="0"/>
              </a:spcBef>
              <a:spcAft>
                <a:spcPts val="0"/>
              </a:spcAft>
            </a:pPr>
            <a:endParaRPr lang="en-US" b="0" u="none" dirty="0">
              <a:highlight>
                <a:srgbClr val="FFFF00"/>
              </a:highlight>
            </a:endParaRPr>
          </a:p>
          <a:p>
            <a:pPr marL="171450" lvl="0" indent="-171450" algn="l" rtl="0">
              <a:spcBef>
                <a:spcPts val="0"/>
              </a:spcBef>
              <a:spcAft>
                <a:spcPts val="0"/>
              </a:spcAft>
            </a:pPr>
            <a:r>
              <a:rPr lang="en-US" dirty="0"/>
              <a:t>A big part of the reason we haven’t officially found any yet is </a:t>
            </a:r>
            <a:r>
              <a:rPr lang="en-US" i="1" dirty="0"/>
              <a:t>because</a:t>
            </a:r>
            <a:r>
              <a:rPr lang="en-US" i="0" dirty="0"/>
              <a:t> they are starless </a:t>
            </a:r>
            <a:r>
              <a:rPr lang="en-US" i="0" u="sng" dirty="0"/>
              <a:t>and therefore optically invisible. </a:t>
            </a:r>
            <a:r>
              <a:rPr lang="en-US" i="0" u="none" dirty="0"/>
              <a:t>So, astronomers look for the gas itself—in the form of neutral hydrogen or HI. </a:t>
            </a:r>
            <a:r>
              <a:rPr lang="en-US" i="0" u="sng" dirty="0"/>
              <a:t>There’s a lot to say here about how we specifically detect HI, but for the sake of time, just know that HI is detectable at radio frequencies</a:t>
            </a:r>
            <a:endParaRPr lang="en-US" i="0" u="none" dirty="0"/>
          </a:p>
        </p:txBody>
      </p:sp>
    </p:spTree>
    <p:extLst>
      <p:ext uri="{BB962C8B-B14F-4D97-AF65-F5344CB8AC3E}">
        <p14:creationId xmlns:p14="http://schemas.microsoft.com/office/powerpoint/2010/main" val="305198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70a378bcc7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70a378bcc7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Arecibo was a leading-edge radio telescope that collected data for over 50 years, compiling its detections into the massive ALFALFA catalog, </a:t>
            </a:r>
            <a:r>
              <a:rPr lang="en-US" u="sng" dirty="0"/>
              <a:t>complete with their coordinates and other such properties</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Being a radio telescope, it was specialized to detect HI source frequencies,</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Observing them in the form of spectra like this</a:t>
            </a:r>
          </a:p>
          <a:p>
            <a:pPr marL="628650" lvl="1" indent="-171450" algn="l" rtl="0">
              <a:spcBef>
                <a:spcPts val="0"/>
              </a:spcBef>
              <a:spcAft>
                <a:spcPts val="0"/>
              </a:spcAft>
            </a:pPr>
            <a:r>
              <a:rPr lang="en-US" dirty="0"/>
              <a:t>This example depicts an HI source </a:t>
            </a:r>
            <a:r>
              <a:rPr lang="en-US" u="sng" dirty="0"/>
              <a:t>(which could be a galaxy or just a cloud). Its energy is expressed on the y-axis as the flux captured by Arecibo’s beam (another way to think of them is brightness), and the x-axis is a measure of </a:t>
            </a:r>
            <a:r>
              <a:rPr lang="en-US" b="1" u="sng" dirty="0"/>
              <a:t>VHELIO, </a:t>
            </a:r>
            <a:r>
              <a:rPr lang="en-US" u="sng" dirty="0"/>
              <a:t>how fast this source is moving away from us, which is a proxy for its redshift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Our data is composed of two catalogs of HI sources, one being a paper from last year by Kwon et al., which I’ll call K25, and another being Luke </a:t>
            </a:r>
            <a:r>
              <a:rPr lang="en-US" dirty="0" err="1"/>
              <a:t>Leisman’s</a:t>
            </a:r>
            <a:r>
              <a:rPr lang="en-US" dirty="0"/>
              <a:t> 2017 PhD Thesis, which I’ll call L17.</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u="sng" dirty="0"/>
              <a:t>Both of these sources contain lists of ALFALFA galaxies classified as lacking an optical counterpart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u="sng" dirty="0"/>
              <a:t>In other words, they’re HI sources that Kwon et al. and </a:t>
            </a:r>
            <a:r>
              <a:rPr lang="en-US" u="sng" dirty="0" err="1"/>
              <a:t>Leisman</a:t>
            </a:r>
            <a:r>
              <a:rPr lang="en-US" u="sng" dirty="0"/>
              <a:t> thought were good dark galaxy candidates, because when they looked at the sources’ optical imaging, they found nothing obvious there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u="sng" dirty="0"/>
              <a:t>Because these come from two separate eras of optical imaging and HI detections</a:t>
            </a:r>
            <a:r>
              <a:rPr lang="en-US" u="none" dirty="0"/>
              <a:t>, my goal is to cross-match these independent catalogs to get a refined sample of even higher-confidence dark galaxy candidates, that we can potentially follow up with the Green Bank Telescope—</a:t>
            </a:r>
            <a:r>
              <a:rPr lang="en-US" u="sng" dirty="0"/>
              <a:t>a modern radio telescope that’s even more sensitive than Arecibo was, all in the hopes of narrowing our search for dark galaxies</a:t>
            </a:r>
          </a:p>
        </p:txBody>
      </p:sp>
    </p:spTree>
    <p:extLst>
      <p:ext uri="{BB962C8B-B14F-4D97-AF65-F5344CB8AC3E}">
        <p14:creationId xmlns:p14="http://schemas.microsoft.com/office/powerpoint/2010/main" val="2447068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u="sng" dirty="0"/>
              <a:t>This is the result of our cross-matching between K25 and L17, showing the distribution of data within the K25 subsample specifically</a:t>
            </a:r>
          </a:p>
          <a:p>
            <a:pPr lvl="1"/>
            <a:r>
              <a:rPr lang="en-US" u="sng" dirty="0"/>
              <a:t>Wanna work with it cause its recent</a:t>
            </a:r>
          </a:p>
          <a:p>
            <a:endParaRPr lang="en-US" u="sng" dirty="0"/>
          </a:p>
          <a:p>
            <a:r>
              <a:rPr lang="en-US" u="none" dirty="0"/>
              <a:t>45 galaxies were independently deemed DGCs by K25, 56 were agreed upon by K25 and L17, and 41 were deemed by L17 to be spurious, or unreal detections</a:t>
            </a:r>
          </a:p>
          <a:p>
            <a:pPr lvl="4"/>
            <a:r>
              <a:rPr lang="en-US" u="none" dirty="0"/>
              <a:t>(in case of questions; spurious from follow-up with Arecibo L-band wide) </a:t>
            </a:r>
          </a:p>
        </p:txBody>
      </p:sp>
    </p:spTree>
    <p:extLst>
      <p:ext uri="{BB962C8B-B14F-4D97-AF65-F5344CB8AC3E}">
        <p14:creationId xmlns:p14="http://schemas.microsoft.com/office/powerpoint/2010/main" val="3291119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u="sng" dirty="0"/>
              <a:t>My work involves taking these 101 DGCs and seeing how we can refine the sample</a:t>
            </a:r>
          </a:p>
        </p:txBody>
      </p:sp>
    </p:spTree>
    <p:extLst>
      <p:ext uri="{BB962C8B-B14F-4D97-AF65-F5344CB8AC3E}">
        <p14:creationId xmlns:p14="http://schemas.microsoft.com/office/powerpoint/2010/main" val="2174984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en-US" dirty="0"/>
              <a:t>This will involve two main tasks: The first one involves </a:t>
            </a:r>
            <a:r>
              <a:rPr lang="en-US" dirty="0" err="1"/>
              <a:t>analzying</a:t>
            </a:r>
            <a:r>
              <a:rPr lang="en-US" dirty="0"/>
              <a:t> the original ALFALFA spectra, and the second involves double checking for the absence of optical counterparts</a:t>
            </a:r>
            <a:r>
              <a:rPr lang="en-US" u="sng" dirty="0"/>
              <a:t>, which is especially relevant to L17, as deeper and higher-resolution optical imaging surveys have emerged since 2017</a:t>
            </a:r>
          </a:p>
          <a:p>
            <a:pPr marL="171450" lvl="0" indent="-171450" algn="l" rtl="0">
              <a:spcBef>
                <a:spcPts val="0"/>
              </a:spcBef>
              <a:spcAft>
                <a:spcPts val="0"/>
              </a:spcAft>
            </a:pPr>
            <a:endParaRPr lang="en-US" u="sng" dirty="0"/>
          </a:p>
          <a:p>
            <a:pPr marL="171450" lvl="0" indent="-171450" algn="l" rtl="0">
              <a:spcBef>
                <a:spcPts val="0"/>
              </a:spcBef>
              <a:spcAft>
                <a:spcPts val="0"/>
              </a:spcAft>
            </a:pPr>
            <a:r>
              <a:rPr lang="en-US" u="sng" dirty="0"/>
              <a:t>In the next few slides, you’ll see how these steps built off each other to paint a fuller picture of each detection</a:t>
            </a:r>
          </a:p>
          <a:p>
            <a:pPr marL="3371850" lvl="7" indent="-171450" algn="l" rtl="0">
              <a:spcBef>
                <a:spcPts val="0"/>
              </a:spcBef>
              <a:spcAft>
                <a:spcPts val="0"/>
              </a:spcAft>
            </a:pPr>
            <a:r>
              <a:rPr lang="en-US" dirty="0"/>
              <a:t>In case of questions: compared to K25, I was more liberal with my OC classification—they had stricter definitions for what was considered a</a:t>
            </a:r>
          </a:p>
        </p:txBody>
      </p:sp>
    </p:spTree>
    <p:extLst>
      <p:ext uri="{BB962C8B-B14F-4D97-AF65-F5344CB8AC3E}">
        <p14:creationId xmlns:p14="http://schemas.microsoft.com/office/powerpoint/2010/main" val="668714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en-US" u="sng" dirty="0"/>
              <a:t>For the first step, I looked at the spectra of each of the 101 detections, classifying and color coding them based on their shape, quality, and perceived legitimacy</a:t>
            </a:r>
          </a:p>
        </p:txBody>
      </p:sp>
    </p:spTree>
    <p:extLst>
      <p:ext uri="{BB962C8B-B14F-4D97-AF65-F5344CB8AC3E}">
        <p14:creationId xmlns:p14="http://schemas.microsoft.com/office/powerpoint/2010/main" val="3564395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u="sng" dirty="0"/>
              <a:t>Here’s the general scheme: green indicates the highest confidence of a galaxy detection, usually characterized by a double horn profile in which both ends of a galaxy—one rotating away from us and one rotating toward us—are visible. Yellows were usually single peak-detections, indicating that </a:t>
            </a:r>
            <a:r>
              <a:rPr lang="en-US" i="1" u="sng" dirty="0"/>
              <a:t>something</a:t>
            </a:r>
            <a:r>
              <a:rPr lang="en-US" i="0" u="sng" dirty="0"/>
              <a:t> was there, but  maybe not necessarily a galaxy. Orange and red were detections with bad and </a:t>
            </a:r>
            <a:r>
              <a:rPr lang="en-US" i="0" u="sng" dirty="0" err="1"/>
              <a:t>badder</a:t>
            </a:r>
            <a:r>
              <a:rPr lang="en-US" i="0" u="sng" dirty="0"/>
              <a:t> quality, respectively. </a:t>
            </a:r>
            <a:endParaRPr lang="en-US" i="1" u="sng" dirty="0"/>
          </a:p>
        </p:txBody>
      </p:sp>
    </p:spTree>
    <p:extLst>
      <p:ext uri="{BB962C8B-B14F-4D97-AF65-F5344CB8AC3E}">
        <p14:creationId xmlns:p14="http://schemas.microsoft.com/office/powerpoint/2010/main" val="1250482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grpSp>
        <p:nvGrpSpPr>
          <p:cNvPr id="9" name="Google Shape;9;p2"/>
          <p:cNvGrpSpPr/>
          <p:nvPr/>
        </p:nvGrpSpPr>
        <p:grpSpPr>
          <a:xfrm>
            <a:off x="-6225" y="-12275"/>
            <a:ext cx="9150225" cy="5168100"/>
            <a:chOff x="-6225" y="-12275"/>
            <a:chExt cx="9150225" cy="5168100"/>
          </a:xfrm>
        </p:grpSpPr>
        <p:sp>
          <p:nvSpPr>
            <p:cNvPr id="10" name="Google Shape;10;p2"/>
            <p:cNvSpPr/>
            <p:nvPr/>
          </p:nvSpPr>
          <p:spPr>
            <a:xfrm>
              <a:off x="-6225" y="0"/>
              <a:ext cx="10071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1998600" cy="404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844600" y="-12275"/>
              <a:ext cx="299400" cy="5168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3;p2"/>
          <p:cNvSpPr txBox="1">
            <a:spLocks noGrp="1"/>
          </p:cNvSpPr>
          <p:nvPr>
            <p:ph type="ctrTitle"/>
          </p:nvPr>
        </p:nvSpPr>
        <p:spPr>
          <a:xfrm>
            <a:off x="1178000" y="2028600"/>
            <a:ext cx="5289000" cy="7407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1178000" y="2698800"/>
            <a:ext cx="6603300" cy="416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atin typeface="Roboto Mono"/>
                <a:ea typeface="Roboto Mono"/>
                <a:cs typeface="Roboto Mono"/>
                <a:sym typeface="Roboto Mono"/>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BLANK_1_1_1_1_1_1_1_1_1">
    <p:bg>
      <p:bgPr>
        <a:solidFill>
          <a:schemeClr val="accent4"/>
        </a:solidFill>
        <a:effectLst/>
      </p:bgPr>
    </p:bg>
    <p:spTree>
      <p:nvGrpSpPr>
        <p:cNvPr id="1" name="Shape 38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1"/>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720000" y="540000"/>
            <a:ext cx="7704000" cy="3870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720000" y="1179775"/>
            <a:ext cx="7704000" cy="3412500"/>
          </a:xfrm>
          <a:prstGeom prst="rect">
            <a:avLst/>
          </a:prstGeom>
        </p:spPr>
        <p:txBody>
          <a:bodyPr spcFirstLastPara="1" wrap="square" lIns="91425" tIns="91425" rIns="91425" bIns="91425" anchor="ctr" anchorCtr="0">
            <a:noAutofit/>
          </a:bodyPr>
          <a:lstStyle>
            <a:lvl1pPr marL="457200" lvl="0" indent="-304800">
              <a:lnSpc>
                <a:spcPct val="100000"/>
              </a:lnSpc>
              <a:spcBef>
                <a:spcPts val="0"/>
              </a:spcBef>
              <a:spcAft>
                <a:spcPts val="0"/>
              </a:spcAft>
              <a:buClr>
                <a:schemeClr val="lt1"/>
              </a:buClr>
              <a:buSzPts val="1200"/>
              <a:buFont typeface="Abel"/>
              <a:buChar char="●"/>
              <a:defRPr sz="1200"/>
            </a:lvl1pPr>
            <a:lvl2pPr marL="914400" lvl="1" indent="-304800">
              <a:lnSpc>
                <a:spcPct val="100000"/>
              </a:lnSpc>
              <a:spcBef>
                <a:spcPts val="0"/>
              </a:spcBef>
              <a:spcAft>
                <a:spcPts val="0"/>
              </a:spcAft>
              <a:buClr>
                <a:schemeClr val="lt1"/>
              </a:buClr>
              <a:buSzPts val="1200"/>
              <a:buChar char="○"/>
              <a:defRPr sz="1200"/>
            </a:lvl2pPr>
            <a:lvl3pPr marL="1371600" lvl="2" indent="-304800">
              <a:lnSpc>
                <a:spcPct val="100000"/>
              </a:lnSpc>
              <a:spcBef>
                <a:spcPts val="0"/>
              </a:spcBef>
              <a:spcAft>
                <a:spcPts val="0"/>
              </a:spcAft>
              <a:buClr>
                <a:schemeClr val="lt1"/>
              </a:buClr>
              <a:buSzPts val="1200"/>
              <a:buChar char="■"/>
              <a:defRPr sz="1200"/>
            </a:lvl3pPr>
            <a:lvl4pPr marL="1828800" lvl="3" indent="-304800">
              <a:lnSpc>
                <a:spcPct val="100000"/>
              </a:lnSpc>
              <a:spcBef>
                <a:spcPts val="0"/>
              </a:spcBef>
              <a:spcAft>
                <a:spcPts val="0"/>
              </a:spcAft>
              <a:buClr>
                <a:schemeClr val="lt1"/>
              </a:buClr>
              <a:buSzPts val="1200"/>
              <a:buChar char="●"/>
              <a:defRPr sz="1200"/>
            </a:lvl4pPr>
            <a:lvl5pPr marL="2286000" lvl="4" indent="-304800">
              <a:lnSpc>
                <a:spcPct val="100000"/>
              </a:lnSpc>
              <a:spcBef>
                <a:spcPts val="0"/>
              </a:spcBef>
              <a:spcAft>
                <a:spcPts val="0"/>
              </a:spcAft>
              <a:buClr>
                <a:schemeClr val="lt1"/>
              </a:buClr>
              <a:buSzPts val="1200"/>
              <a:buChar char="○"/>
              <a:defRPr sz="1200"/>
            </a:lvl5pPr>
            <a:lvl6pPr marL="2743200" lvl="5" indent="-304800">
              <a:lnSpc>
                <a:spcPct val="100000"/>
              </a:lnSpc>
              <a:spcBef>
                <a:spcPts val="0"/>
              </a:spcBef>
              <a:spcAft>
                <a:spcPts val="0"/>
              </a:spcAft>
              <a:buClr>
                <a:schemeClr val="lt1"/>
              </a:buClr>
              <a:buSzPts val="1200"/>
              <a:buChar char="■"/>
              <a:defRPr sz="1200"/>
            </a:lvl6pPr>
            <a:lvl7pPr marL="3200400" lvl="6" indent="-304800">
              <a:lnSpc>
                <a:spcPct val="100000"/>
              </a:lnSpc>
              <a:spcBef>
                <a:spcPts val="0"/>
              </a:spcBef>
              <a:spcAft>
                <a:spcPts val="0"/>
              </a:spcAft>
              <a:buClr>
                <a:schemeClr val="lt1"/>
              </a:buClr>
              <a:buSzPts val="1200"/>
              <a:buChar char="●"/>
              <a:defRPr sz="1200"/>
            </a:lvl7pPr>
            <a:lvl8pPr marL="3657600" lvl="7" indent="-304800">
              <a:lnSpc>
                <a:spcPct val="100000"/>
              </a:lnSpc>
              <a:spcBef>
                <a:spcPts val="0"/>
              </a:spcBef>
              <a:spcAft>
                <a:spcPts val="0"/>
              </a:spcAft>
              <a:buClr>
                <a:schemeClr val="lt1"/>
              </a:buClr>
              <a:buSzPts val="1200"/>
              <a:buChar char="○"/>
              <a:defRPr sz="1200"/>
            </a:lvl8pPr>
            <a:lvl9pPr marL="4114800" lvl="8" indent="-304800">
              <a:lnSpc>
                <a:spcPct val="100000"/>
              </a:lnSpc>
              <a:spcBef>
                <a:spcPts val="0"/>
              </a:spcBef>
              <a:spcAft>
                <a:spcPts val="0"/>
              </a:spcAft>
              <a:buClr>
                <a:schemeClr val="lt1"/>
              </a:buClr>
              <a:buSzPts val="1200"/>
              <a:buChar char="■"/>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44"/>
        <p:cNvGrpSpPr/>
        <p:nvPr/>
      </p:nvGrpSpPr>
      <p:grpSpPr>
        <a:xfrm>
          <a:off x="0" y="0"/>
          <a:ext cx="0" cy="0"/>
          <a:chOff x="0" y="0"/>
          <a:chExt cx="0" cy="0"/>
        </a:xfrm>
      </p:grpSpPr>
      <p:grpSp>
        <p:nvGrpSpPr>
          <p:cNvPr id="45" name="Google Shape;45;p9"/>
          <p:cNvGrpSpPr/>
          <p:nvPr/>
        </p:nvGrpSpPr>
        <p:grpSpPr>
          <a:xfrm>
            <a:off x="-6225" y="-12275"/>
            <a:ext cx="9150225" cy="5168100"/>
            <a:chOff x="-6225" y="-12275"/>
            <a:chExt cx="9150225" cy="5168100"/>
          </a:xfrm>
        </p:grpSpPr>
        <p:sp>
          <p:nvSpPr>
            <p:cNvPr id="46" name="Google Shape;46;p9"/>
            <p:cNvSpPr/>
            <p:nvPr/>
          </p:nvSpPr>
          <p:spPr>
            <a:xfrm>
              <a:off x="-6225" y="0"/>
              <a:ext cx="10071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10800000">
              <a:off x="8844600" y="-12275"/>
              <a:ext cx="299400" cy="5168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9"/>
          <p:cNvSpPr txBox="1">
            <a:spLocks noGrp="1"/>
          </p:cNvSpPr>
          <p:nvPr>
            <p:ph type="title"/>
          </p:nvPr>
        </p:nvSpPr>
        <p:spPr>
          <a:xfrm>
            <a:off x="1688875" y="1386675"/>
            <a:ext cx="57663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3027000" y="2991650"/>
            <a:ext cx="3090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1"/>
          <p:cNvSpPr txBox="1">
            <a:spLocks noGrp="1"/>
          </p:cNvSpPr>
          <p:nvPr>
            <p:ph type="title" hasCustomPrompt="1"/>
          </p:nvPr>
        </p:nvSpPr>
        <p:spPr>
          <a:xfrm>
            <a:off x="1717038" y="1997275"/>
            <a:ext cx="5713500" cy="9975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6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grpSp>
        <p:nvGrpSpPr>
          <p:cNvPr id="57" name="Google Shape;57;p11"/>
          <p:cNvGrpSpPr/>
          <p:nvPr/>
        </p:nvGrpSpPr>
        <p:grpSpPr>
          <a:xfrm>
            <a:off x="-6225" y="-12275"/>
            <a:ext cx="9150225" cy="5168100"/>
            <a:chOff x="-6225" y="-12275"/>
            <a:chExt cx="9150225" cy="5168100"/>
          </a:xfrm>
        </p:grpSpPr>
        <p:sp>
          <p:nvSpPr>
            <p:cNvPr id="58" name="Google Shape;58;p11"/>
            <p:cNvSpPr/>
            <p:nvPr/>
          </p:nvSpPr>
          <p:spPr>
            <a:xfrm>
              <a:off x="-6225" y="0"/>
              <a:ext cx="10071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1"/>
            <p:cNvSpPr/>
            <p:nvPr/>
          </p:nvSpPr>
          <p:spPr>
            <a:xfrm rot="10800000">
              <a:off x="8844600" y="-12275"/>
              <a:ext cx="299400" cy="5168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11"/>
          <p:cNvSpPr txBox="1">
            <a:spLocks noGrp="1"/>
          </p:cNvSpPr>
          <p:nvPr>
            <p:ph type="subTitle" idx="1"/>
          </p:nvPr>
        </p:nvSpPr>
        <p:spPr>
          <a:xfrm>
            <a:off x="2228225" y="3069200"/>
            <a:ext cx="5181000" cy="46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3">
  <p:cSld name="TITLE_AND_TWO_COLUMNS_3">
    <p:bg>
      <p:bgPr>
        <a:blipFill>
          <a:blip r:embed="rId2">
            <a:alphaModFix/>
          </a:blip>
          <a:stretch>
            <a:fillRect/>
          </a:stretch>
        </a:blipFill>
        <a:effectLst/>
      </p:bgPr>
    </p:bg>
    <p:spTree>
      <p:nvGrpSpPr>
        <p:cNvPr id="1" name="Shape 89"/>
        <p:cNvGrpSpPr/>
        <p:nvPr/>
      </p:nvGrpSpPr>
      <p:grpSpPr>
        <a:xfrm>
          <a:off x="0" y="0"/>
          <a:ext cx="0" cy="0"/>
          <a:chOff x="0" y="0"/>
          <a:chExt cx="0" cy="0"/>
        </a:xfrm>
      </p:grpSpPr>
      <p:grpSp>
        <p:nvGrpSpPr>
          <p:cNvPr id="90" name="Google Shape;90;p16"/>
          <p:cNvGrpSpPr/>
          <p:nvPr/>
        </p:nvGrpSpPr>
        <p:grpSpPr>
          <a:xfrm>
            <a:off x="-6225" y="-12275"/>
            <a:ext cx="9150225" cy="5168100"/>
            <a:chOff x="-6225" y="-12275"/>
            <a:chExt cx="9150225" cy="5168100"/>
          </a:xfrm>
        </p:grpSpPr>
        <p:sp>
          <p:nvSpPr>
            <p:cNvPr id="91" name="Google Shape;91;p16"/>
            <p:cNvSpPr/>
            <p:nvPr/>
          </p:nvSpPr>
          <p:spPr>
            <a:xfrm>
              <a:off x="-6225" y="0"/>
              <a:ext cx="10071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p:nvPr/>
          </p:nvSpPr>
          <p:spPr>
            <a:xfrm rot="10800000">
              <a:off x="8844600" y="-12275"/>
              <a:ext cx="299400" cy="5168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16"/>
          <p:cNvSpPr txBox="1">
            <a:spLocks noGrp="1"/>
          </p:cNvSpPr>
          <p:nvPr>
            <p:ph type="title"/>
          </p:nvPr>
        </p:nvSpPr>
        <p:spPr>
          <a:xfrm>
            <a:off x="720000" y="1603825"/>
            <a:ext cx="1821600" cy="19359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4" name="Google Shape;94;p16"/>
          <p:cNvSpPr txBox="1">
            <a:spLocks noGrp="1"/>
          </p:cNvSpPr>
          <p:nvPr>
            <p:ph type="subTitle" idx="1"/>
          </p:nvPr>
        </p:nvSpPr>
        <p:spPr>
          <a:xfrm>
            <a:off x="3531000" y="1100950"/>
            <a:ext cx="3068100" cy="1276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solidFill>
                  <a:schemeClr val="lt1"/>
                </a:solidFill>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95" name="Google Shape;95;p16"/>
          <p:cNvSpPr txBox="1">
            <a:spLocks noGrp="1"/>
          </p:cNvSpPr>
          <p:nvPr>
            <p:ph type="subTitle" idx="2"/>
          </p:nvPr>
        </p:nvSpPr>
        <p:spPr>
          <a:xfrm>
            <a:off x="5355900" y="2765800"/>
            <a:ext cx="3068100" cy="127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2">
  <p:cSld name="BLANK_1_3">
    <p:bg>
      <p:bgPr>
        <a:blipFill>
          <a:blip r:embed="rId2">
            <a:alphaModFix/>
          </a:blip>
          <a:stretch>
            <a:fillRect/>
          </a:stretch>
        </a:blipFill>
        <a:effectLst/>
      </p:bgPr>
    </p:bg>
    <p:spTree>
      <p:nvGrpSpPr>
        <p:cNvPr id="1" name="Shape 123"/>
        <p:cNvGrpSpPr/>
        <p:nvPr/>
      </p:nvGrpSpPr>
      <p:grpSpPr>
        <a:xfrm>
          <a:off x="0" y="0"/>
          <a:ext cx="0" cy="0"/>
          <a:chOff x="0" y="0"/>
          <a:chExt cx="0" cy="0"/>
        </a:xfrm>
      </p:grpSpPr>
      <p:grpSp>
        <p:nvGrpSpPr>
          <p:cNvPr id="124" name="Google Shape;124;p21"/>
          <p:cNvGrpSpPr/>
          <p:nvPr/>
        </p:nvGrpSpPr>
        <p:grpSpPr>
          <a:xfrm>
            <a:off x="-6225" y="-12275"/>
            <a:ext cx="9150225" cy="5168100"/>
            <a:chOff x="-6225" y="-12275"/>
            <a:chExt cx="9150225" cy="5168100"/>
          </a:xfrm>
        </p:grpSpPr>
        <p:sp>
          <p:nvSpPr>
            <p:cNvPr id="125" name="Google Shape;125;p21"/>
            <p:cNvSpPr/>
            <p:nvPr/>
          </p:nvSpPr>
          <p:spPr>
            <a:xfrm>
              <a:off x="-6225" y="0"/>
              <a:ext cx="10071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1"/>
            <p:cNvSpPr/>
            <p:nvPr/>
          </p:nvSpPr>
          <p:spPr>
            <a:xfrm rot="10800000">
              <a:off x="8844600" y="-12275"/>
              <a:ext cx="299400" cy="5168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21"/>
          <p:cNvSpPr txBox="1">
            <a:spLocks noGrp="1"/>
          </p:cNvSpPr>
          <p:nvPr>
            <p:ph type="title"/>
          </p:nvPr>
        </p:nvSpPr>
        <p:spPr>
          <a:xfrm>
            <a:off x="6492293" y="4238100"/>
            <a:ext cx="1931700" cy="365400"/>
          </a:xfrm>
          <a:prstGeom prst="rect">
            <a:avLst/>
          </a:prstGeom>
          <a:noFill/>
          <a:ln>
            <a:noFill/>
          </a:ln>
        </p:spPr>
        <p:txBody>
          <a:bodyPr spcFirstLastPara="1" wrap="square" lIns="0" tIns="0" rIns="0" bIns="0" anchor="t" anchorCtr="0">
            <a:noAutofit/>
          </a:bodyPr>
          <a:lstStyle>
            <a:lvl1pPr lvl="0" rtl="0">
              <a:spcBef>
                <a:spcPts val="0"/>
              </a:spcBef>
              <a:spcAft>
                <a:spcPts val="0"/>
              </a:spcAft>
              <a:buSzPts val="1200"/>
              <a:buNone/>
              <a:defRPr sz="1400" i="0"/>
            </a:lvl1pPr>
            <a:lvl2pPr lvl="1" rtl="0">
              <a:spcBef>
                <a:spcPts val="0"/>
              </a:spcBef>
              <a:spcAft>
                <a:spcPts val="0"/>
              </a:spcAft>
              <a:buSzPts val="1300"/>
              <a:buFont typeface="BenchNine"/>
              <a:buNone/>
              <a:defRPr sz="1300">
                <a:latin typeface="BenchNine"/>
                <a:ea typeface="BenchNine"/>
                <a:cs typeface="BenchNine"/>
                <a:sym typeface="BenchNine"/>
              </a:defRPr>
            </a:lvl2pPr>
            <a:lvl3pPr lvl="2" rtl="0">
              <a:spcBef>
                <a:spcPts val="0"/>
              </a:spcBef>
              <a:spcAft>
                <a:spcPts val="0"/>
              </a:spcAft>
              <a:buSzPts val="1300"/>
              <a:buFont typeface="BenchNine"/>
              <a:buNone/>
              <a:defRPr sz="1300">
                <a:latin typeface="BenchNine"/>
                <a:ea typeface="BenchNine"/>
                <a:cs typeface="BenchNine"/>
                <a:sym typeface="BenchNine"/>
              </a:defRPr>
            </a:lvl3pPr>
            <a:lvl4pPr lvl="3" rtl="0">
              <a:spcBef>
                <a:spcPts val="0"/>
              </a:spcBef>
              <a:spcAft>
                <a:spcPts val="0"/>
              </a:spcAft>
              <a:buSzPts val="1300"/>
              <a:buFont typeface="BenchNine"/>
              <a:buNone/>
              <a:defRPr sz="1300">
                <a:latin typeface="BenchNine"/>
                <a:ea typeface="BenchNine"/>
                <a:cs typeface="BenchNine"/>
                <a:sym typeface="BenchNine"/>
              </a:defRPr>
            </a:lvl4pPr>
            <a:lvl5pPr lvl="4" rtl="0">
              <a:spcBef>
                <a:spcPts val="0"/>
              </a:spcBef>
              <a:spcAft>
                <a:spcPts val="0"/>
              </a:spcAft>
              <a:buSzPts val="1300"/>
              <a:buFont typeface="BenchNine"/>
              <a:buNone/>
              <a:defRPr sz="1300">
                <a:latin typeface="BenchNine"/>
                <a:ea typeface="BenchNine"/>
                <a:cs typeface="BenchNine"/>
                <a:sym typeface="BenchNine"/>
              </a:defRPr>
            </a:lvl5pPr>
            <a:lvl6pPr lvl="5" rtl="0">
              <a:spcBef>
                <a:spcPts val="0"/>
              </a:spcBef>
              <a:spcAft>
                <a:spcPts val="0"/>
              </a:spcAft>
              <a:buSzPts val="1300"/>
              <a:buFont typeface="BenchNine"/>
              <a:buNone/>
              <a:defRPr sz="1300">
                <a:latin typeface="BenchNine"/>
                <a:ea typeface="BenchNine"/>
                <a:cs typeface="BenchNine"/>
                <a:sym typeface="BenchNine"/>
              </a:defRPr>
            </a:lvl6pPr>
            <a:lvl7pPr lvl="6" rtl="0">
              <a:spcBef>
                <a:spcPts val="0"/>
              </a:spcBef>
              <a:spcAft>
                <a:spcPts val="0"/>
              </a:spcAft>
              <a:buSzPts val="1300"/>
              <a:buFont typeface="BenchNine"/>
              <a:buNone/>
              <a:defRPr sz="1300">
                <a:latin typeface="BenchNine"/>
                <a:ea typeface="BenchNine"/>
                <a:cs typeface="BenchNine"/>
                <a:sym typeface="BenchNine"/>
              </a:defRPr>
            </a:lvl7pPr>
            <a:lvl8pPr lvl="7" rtl="0">
              <a:spcBef>
                <a:spcPts val="0"/>
              </a:spcBef>
              <a:spcAft>
                <a:spcPts val="0"/>
              </a:spcAft>
              <a:buSzPts val="1300"/>
              <a:buFont typeface="BenchNine"/>
              <a:buNone/>
              <a:defRPr sz="1300">
                <a:latin typeface="BenchNine"/>
                <a:ea typeface="BenchNine"/>
                <a:cs typeface="BenchNine"/>
                <a:sym typeface="BenchNine"/>
              </a:defRPr>
            </a:lvl8pPr>
            <a:lvl9pPr lvl="8" rtl="0">
              <a:spcBef>
                <a:spcPts val="0"/>
              </a:spcBef>
              <a:spcAft>
                <a:spcPts val="0"/>
              </a:spcAft>
              <a:buSzPts val="1300"/>
              <a:buFont typeface="BenchNine"/>
              <a:buNone/>
              <a:defRPr sz="1300">
                <a:latin typeface="BenchNine"/>
                <a:ea typeface="BenchNine"/>
                <a:cs typeface="BenchNine"/>
                <a:sym typeface="BenchNine"/>
              </a:defRPr>
            </a:lvl9pPr>
          </a:lstStyle>
          <a:p>
            <a:endParaRPr/>
          </a:p>
        </p:txBody>
      </p:sp>
      <p:sp>
        <p:nvSpPr>
          <p:cNvPr id="128" name="Google Shape;128;p21"/>
          <p:cNvSpPr txBox="1">
            <a:spLocks noGrp="1"/>
          </p:cNvSpPr>
          <p:nvPr>
            <p:ph type="subTitle" idx="1"/>
          </p:nvPr>
        </p:nvSpPr>
        <p:spPr>
          <a:xfrm>
            <a:off x="1512025" y="540000"/>
            <a:ext cx="4568400" cy="12633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a:lvl1pPr>
            <a:lvl2pPr lvl="1" rtl="0">
              <a:spcBef>
                <a:spcPts val="1600"/>
              </a:spcBef>
              <a:spcAft>
                <a:spcPts val="0"/>
              </a:spcAft>
              <a:buNone/>
              <a:defRPr sz="1800"/>
            </a:lvl2pPr>
            <a:lvl3pPr lvl="2" rtl="0">
              <a:spcBef>
                <a:spcPts val="1600"/>
              </a:spcBef>
              <a:spcAft>
                <a:spcPts val="0"/>
              </a:spcAft>
              <a:buNone/>
              <a:defRPr sz="1800"/>
            </a:lvl3pPr>
            <a:lvl4pPr lvl="3" rtl="0">
              <a:spcBef>
                <a:spcPts val="1600"/>
              </a:spcBef>
              <a:spcAft>
                <a:spcPts val="0"/>
              </a:spcAft>
              <a:buNone/>
              <a:defRPr sz="1800"/>
            </a:lvl4pPr>
            <a:lvl5pPr lvl="4" rtl="0">
              <a:spcBef>
                <a:spcPts val="1600"/>
              </a:spcBef>
              <a:spcAft>
                <a:spcPts val="0"/>
              </a:spcAft>
              <a:buNone/>
              <a:defRPr sz="1800"/>
            </a:lvl5pPr>
            <a:lvl6pPr lvl="5" rtl="0">
              <a:spcBef>
                <a:spcPts val="1600"/>
              </a:spcBef>
              <a:spcAft>
                <a:spcPts val="0"/>
              </a:spcAft>
              <a:buNone/>
              <a:defRPr sz="1800"/>
            </a:lvl6pPr>
            <a:lvl7pPr lvl="6" rtl="0">
              <a:spcBef>
                <a:spcPts val="1600"/>
              </a:spcBef>
              <a:spcAft>
                <a:spcPts val="0"/>
              </a:spcAft>
              <a:buNone/>
              <a:defRPr sz="1800"/>
            </a:lvl7pPr>
            <a:lvl8pPr lvl="7" rtl="0">
              <a:spcBef>
                <a:spcPts val="1600"/>
              </a:spcBef>
              <a:spcAft>
                <a:spcPts val="0"/>
              </a:spcAft>
              <a:buNone/>
              <a:defRPr sz="1800"/>
            </a:lvl8pPr>
            <a:lvl9pPr lvl="8" rtl="0">
              <a:spcBef>
                <a:spcPts val="1600"/>
              </a:spcBef>
              <a:spcAft>
                <a:spcPts val="1600"/>
              </a:spcAft>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BLANK_1_1_1_1_2">
    <p:bg>
      <p:bgPr>
        <a:blipFill>
          <a:blip r:embed="rId2">
            <a:alphaModFix/>
          </a:blip>
          <a:stretch>
            <a:fillRect/>
          </a:stretch>
        </a:blipFill>
        <a:effectLst/>
      </p:bgPr>
    </p:bg>
    <p:spTree>
      <p:nvGrpSpPr>
        <p:cNvPr id="1" name="Shape 299"/>
        <p:cNvGrpSpPr/>
        <p:nvPr/>
      </p:nvGrpSpPr>
      <p:grpSpPr>
        <a:xfrm>
          <a:off x="0" y="0"/>
          <a:ext cx="0" cy="0"/>
          <a:chOff x="0" y="0"/>
          <a:chExt cx="0" cy="0"/>
        </a:xfrm>
      </p:grpSpPr>
      <p:sp>
        <p:nvSpPr>
          <p:cNvPr id="300" name="Google Shape;300;p39"/>
          <p:cNvSpPr/>
          <p:nvPr/>
        </p:nvSpPr>
        <p:spPr>
          <a:xfrm>
            <a:off x="-6225" y="0"/>
            <a:ext cx="10071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9"/>
          <p:cNvSpPr/>
          <p:nvPr/>
        </p:nvSpPr>
        <p:spPr>
          <a:xfrm rot="10800000">
            <a:off x="5328600" y="-12275"/>
            <a:ext cx="3815400" cy="5168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9"/>
          <p:cNvSpPr txBox="1">
            <a:spLocks noGrp="1"/>
          </p:cNvSpPr>
          <p:nvPr>
            <p:ph type="title"/>
          </p:nvPr>
        </p:nvSpPr>
        <p:spPr>
          <a:xfrm>
            <a:off x="3885425" y="1232241"/>
            <a:ext cx="4529700" cy="1482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303" name="Google Shape;303;p39"/>
          <p:cNvSpPr txBox="1">
            <a:spLocks noGrp="1"/>
          </p:cNvSpPr>
          <p:nvPr>
            <p:ph type="subTitle" idx="1"/>
          </p:nvPr>
        </p:nvSpPr>
        <p:spPr>
          <a:xfrm>
            <a:off x="5153300" y="2714550"/>
            <a:ext cx="3261900" cy="76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400">
                <a:solidFill>
                  <a:schemeClr val="lt1"/>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blipFill>
          <a:blip r:embed="rId2">
            <a:alphaModFix/>
          </a:blip>
          <a:stretch>
            <a:fillRect/>
          </a:stretch>
        </a:blipFill>
        <a:effectLst/>
      </p:bgPr>
    </p:bg>
    <p:spTree>
      <p:nvGrpSpPr>
        <p:cNvPr id="1" name="Shape 38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Roboto Condensed"/>
              <a:buNone/>
              <a:defRPr sz="28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800"/>
              <a:buNone/>
              <a:defRPr sz="2800">
                <a:solidFill>
                  <a:schemeClr val="lt1"/>
                </a:solidFill>
              </a:defRPr>
            </a:lvl2pPr>
            <a:lvl3pPr lvl="2">
              <a:spcBef>
                <a:spcPts val="0"/>
              </a:spcBef>
              <a:spcAft>
                <a:spcPts val="0"/>
              </a:spcAft>
              <a:buClr>
                <a:schemeClr val="lt1"/>
              </a:buClr>
              <a:buSzPts val="2800"/>
              <a:buNone/>
              <a:defRPr sz="2800">
                <a:solidFill>
                  <a:schemeClr val="lt1"/>
                </a:solidFill>
              </a:defRPr>
            </a:lvl3pPr>
            <a:lvl4pPr lvl="3">
              <a:spcBef>
                <a:spcPts val="0"/>
              </a:spcBef>
              <a:spcAft>
                <a:spcPts val="0"/>
              </a:spcAft>
              <a:buClr>
                <a:schemeClr val="lt1"/>
              </a:buClr>
              <a:buSzPts val="2800"/>
              <a:buNone/>
              <a:defRPr sz="2800">
                <a:solidFill>
                  <a:schemeClr val="lt1"/>
                </a:solidFill>
              </a:defRPr>
            </a:lvl4pPr>
            <a:lvl5pPr lvl="4">
              <a:spcBef>
                <a:spcPts val="0"/>
              </a:spcBef>
              <a:spcAft>
                <a:spcPts val="0"/>
              </a:spcAft>
              <a:buClr>
                <a:schemeClr val="lt1"/>
              </a:buClr>
              <a:buSzPts val="2800"/>
              <a:buNone/>
              <a:defRPr sz="2800">
                <a:solidFill>
                  <a:schemeClr val="lt1"/>
                </a:solidFill>
              </a:defRPr>
            </a:lvl5pPr>
            <a:lvl6pPr lvl="5">
              <a:spcBef>
                <a:spcPts val="0"/>
              </a:spcBef>
              <a:spcAft>
                <a:spcPts val="0"/>
              </a:spcAft>
              <a:buClr>
                <a:schemeClr val="lt1"/>
              </a:buClr>
              <a:buSzPts val="2800"/>
              <a:buNone/>
              <a:defRPr sz="2800">
                <a:solidFill>
                  <a:schemeClr val="lt1"/>
                </a:solidFill>
              </a:defRPr>
            </a:lvl6pPr>
            <a:lvl7pPr lvl="6">
              <a:spcBef>
                <a:spcPts val="0"/>
              </a:spcBef>
              <a:spcAft>
                <a:spcPts val="0"/>
              </a:spcAft>
              <a:buClr>
                <a:schemeClr val="lt1"/>
              </a:buClr>
              <a:buSzPts val="2800"/>
              <a:buNone/>
              <a:defRPr sz="2800">
                <a:solidFill>
                  <a:schemeClr val="lt1"/>
                </a:solidFill>
              </a:defRPr>
            </a:lvl7pPr>
            <a:lvl8pPr lvl="7">
              <a:spcBef>
                <a:spcPts val="0"/>
              </a:spcBef>
              <a:spcAft>
                <a:spcPts val="0"/>
              </a:spcAft>
              <a:buClr>
                <a:schemeClr val="lt1"/>
              </a:buClr>
              <a:buSzPts val="2800"/>
              <a:buNone/>
              <a:defRPr sz="2800">
                <a:solidFill>
                  <a:schemeClr val="lt1"/>
                </a:solidFill>
              </a:defRPr>
            </a:lvl8pPr>
            <a:lvl9pPr lvl="8">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1pPr>
            <a:lvl2pPr marL="914400" lvl="1"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2pPr>
            <a:lvl3pPr marL="1371600" lvl="2"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3pPr>
            <a:lvl4pPr marL="1828800" lvl="3"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4pPr>
            <a:lvl5pPr marL="2286000" lvl="4"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5pPr>
            <a:lvl6pPr marL="2743200" lvl="5"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6pPr>
            <a:lvl7pPr marL="3200400" lvl="6"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7pPr>
            <a:lvl8pPr marL="3657600" lvl="7" indent="-317500">
              <a:lnSpc>
                <a:spcPct val="115000"/>
              </a:lnSpc>
              <a:spcBef>
                <a:spcPts val="1600"/>
              </a:spcBef>
              <a:spcAft>
                <a:spcPts val="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8pPr>
            <a:lvl9pPr marL="4114800" lvl="8" indent="-317500">
              <a:lnSpc>
                <a:spcPct val="115000"/>
              </a:lnSpc>
              <a:spcBef>
                <a:spcPts val="1600"/>
              </a:spcBef>
              <a:spcAft>
                <a:spcPts val="1600"/>
              </a:spcAft>
              <a:buClr>
                <a:schemeClr val="lt1"/>
              </a:buClr>
              <a:buSzPts val="1400"/>
              <a:buFont typeface="Roboto Mono Light"/>
              <a:buChar char="■"/>
              <a:defRPr>
                <a:solidFill>
                  <a:schemeClr val="lt1"/>
                </a:solidFill>
                <a:latin typeface="Roboto Mono Light"/>
                <a:ea typeface="Roboto Mono Light"/>
                <a:cs typeface="Roboto Mono Light"/>
                <a:sym typeface="Roboto Mono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7" r:id="rId4"/>
    <p:sldLayoutId id="2147483658" r:id="rId5"/>
    <p:sldLayoutId id="2147483662" r:id="rId6"/>
    <p:sldLayoutId id="2147483667" r:id="rId7"/>
    <p:sldLayoutId id="2147483685" r:id="rId8"/>
    <p:sldLayoutId id="2147483694" r:id="rId9"/>
    <p:sldLayoutId id="2147483695"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5.jpe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Shape 389"/>
        <p:cNvGrpSpPr/>
        <p:nvPr/>
      </p:nvGrpSpPr>
      <p:grpSpPr>
        <a:xfrm>
          <a:off x="0" y="0"/>
          <a:ext cx="0" cy="0"/>
          <a:chOff x="0" y="0"/>
          <a:chExt cx="0" cy="0"/>
        </a:xfrm>
      </p:grpSpPr>
      <p:grpSp>
        <p:nvGrpSpPr>
          <p:cNvPr id="392" name="Google Shape;392;p52"/>
          <p:cNvGrpSpPr/>
          <p:nvPr/>
        </p:nvGrpSpPr>
        <p:grpSpPr>
          <a:xfrm>
            <a:off x="454836" y="348188"/>
            <a:ext cx="96000" cy="4447149"/>
            <a:chOff x="288275" y="348188"/>
            <a:chExt cx="96000" cy="4447149"/>
          </a:xfrm>
        </p:grpSpPr>
        <p:grpSp>
          <p:nvGrpSpPr>
            <p:cNvPr id="393" name="Google Shape;393;p52"/>
            <p:cNvGrpSpPr/>
            <p:nvPr/>
          </p:nvGrpSpPr>
          <p:grpSpPr>
            <a:xfrm>
              <a:off x="288275" y="4408413"/>
              <a:ext cx="96000" cy="386925"/>
              <a:chOff x="288275" y="4466225"/>
              <a:chExt cx="96000" cy="386925"/>
            </a:xfrm>
          </p:grpSpPr>
          <p:cxnSp>
            <p:nvCxnSpPr>
              <p:cNvPr id="394" name="Google Shape;394;p52"/>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95" name="Google Shape;395;p52"/>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96" name="Google Shape;396;p52"/>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97" name="Google Shape;397;p52"/>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398" name="Google Shape;398;p52"/>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399" name="Google Shape;399;p52"/>
            <p:cNvGrpSpPr/>
            <p:nvPr/>
          </p:nvGrpSpPr>
          <p:grpSpPr>
            <a:xfrm>
              <a:off x="288275" y="348188"/>
              <a:ext cx="96000" cy="386925"/>
              <a:chOff x="288275" y="4466225"/>
              <a:chExt cx="96000" cy="386925"/>
            </a:xfrm>
          </p:grpSpPr>
          <p:cxnSp>
            <p:nvCxnSpPr>
              <p:cNvPr id="400" name="Google Shape;400;p52"/>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01" name="Google Shape;401;p52"/>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02" name="Google Shape;402;p52"/>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03" name="Google Shape;403;p52"/>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6" name="Google Shape;386;p50">
            <a:extLst>
              <a:ext uri="{FF2B5EF4-FFF2-40B4-BE49-F238E27FC236}">
                <a16:creationId xmlns:a16="http://schemas.microsoft.com/office/drawing/2014/main" id="{F74487AC-8C35-6D38-C5F5-00CED2181E4A}"/>
              </a:ext>
            </a:extLst>
          </p:cNvPr>
          <p:cNvSpPr txBox="1">
            <a:spLocks noGrp="1"/>
          </p:cNvSpPr>
          <p:nvPr>
            <p:ph type="ctrTitle"/>
          </p:nvPr>
        </p:nvSpPr>
        <p:spPr>
          <a:xfrm>
            <a:off x="1005700" y="2039134"/>
            <a:ext cx="5289000" cy="74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A Shot in the Dark:</a:t>
            </a:r>
            <a:endParaRPr dirty="0"/>
          </a:p>
        </p:txBody>
      </p:sp>
      <p:sp>
        <p:nvSpPr>
          <p:cNvPr id="7" name="Google Shape;387;p50">
            <a:extLst>
              <a:ext uri="{FF2B5EF4-FFF2-40B4-BE49-F238E27FC236}">
                <a16:creationId xmlns:a16="http://schemas.microsoft.com/office/drawing/2014/main" id="{362954F6-FB64-AE25-BD95-EE7A391D1DC3}"/>
              </a:ext>
            </a:extLst>
          </p:cNvPr>
          <p:cNvSpPr txBox="1">
            <a:spLocks noGrp="1"/>
          </p:cNvSpPr>
          <p:nvPr>
            <p:ph type="subTitle" idx="1"/>
          </p:nvPr>
        </p:nvSpPr>
        <p:spPr>
          <a:xfrm>
            <a:off x="1005400" y="2709334"/>
            <a:ext cx="7844100" cy="41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Searching for Dark Galaxies in the ALFALFA Catalog</a:t>
            </a:r>
          </a:p>
          <a:p>
            <a:pPr marL="0" lvl="0" indent="0" algn="l" rtl="0">
              <a:spcBef>
                <a:spcPts val="0"/>
              </a:spcBef>
              <a:spcAft>
                <a:spcPts val="0"/>
              </a:spcAft>
              <a:buNone/>
            </a:pPr>
            <a:endParaRPr lang="en-US" sz="1200"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Patrick Wang, Haverford College</a:t>
            </a:r>
          </a:p>
          <a:p>
            <a:pPr marL="0" lvl="0" indent="0" algn="l" rtl="0">
              <a:spcBef>
                <a:spcPts val="0"/>
              </a:spcBef>
              <a:spcAft>
                <a:spcPts val="0"/>
              </a:spcAft>
              <a:buNone/>
            </a:pPr>
            <a:r>
              <a:rPr lang="en-US" sz="1200" dirty="0"/>
              <a:t>Dr. Kristine </a:t>
            </a:r>
            <a:r>
              <a:rPr lang="en-US" sz="1200" dirty="0" err="1"/>
              <a:t>Spekkens</a:t>
            </a:r>
            <a:r>
              <a:rPr lang="en-US" sz="1200" dirty="0"/>
              <a:t>, Queen’s University</a:t>
            </a:r>
            <a:endParaRPr sz="1200" dirty="0"/>
          </a:p>
        </p:txBody>
      </p:sp>
      <p:sp>
        <p:nvSpPr>
          <p:cNvPr id="9" name="TextBox 8">
            <a:extLst>
              <a:ext uri="{FF2B5EF4-FFF2-40B4-BE49-F238E27FC236}">
                <a16:creationId xmlns:a16="http://schemas.microsoft.com/office/drawing/2014/main" id="{CD459CD4-FB88-DA0C-9F41-B15085DD545E}"/>
              </a:ext>
            </a:extLst>
          </p:cNvPr>
          <p:cNvSpPr txBox="1"/>
          <p:nvPr/>
        </p:nvSpPr>
        <p:spPr>
          <a:xfrm>
            <a:off x="6090714" y="4958707"/>
            <a:ext cx="2751664" cy="200055"/>
          </a:xfrm>
          <a:prstGeom prst="rect">
            <a:avLst/>
          </a:prstGeom>
          <a:noFill/>
        </p:spPr>
        <p:txBody>
          <a:bodyPr wrap="square">
            <a:spAutoFit/>
          </a:bodyPr>
          <a:lstStyle/>
          <a:p>
            <a:pPr algn="r"/>
            <a:r>
              <a:rPr lang="en-US" sz="700" dirty="0">
                <a:solidFill>
                  <a:schemeClr val="bg1"/>
                </a:solidFill>
                <a:latin typeface="Roboto Mono" pitchFamily="49" charset="0"/>
                <a:ea typeface="Roboto Mono" pitchFamily="49" charset="0"/>
                <a:cs typeface="Roboto" panose="02000000000000000000" pitchFamily="2" charset="0"/>
              </a:rPr>
              <a:t>© Legacy Surveys / D.Lang (Perimeter Institute)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542;p57">
            <a:extLst>
              <a:ext uri="{FF2B5EF4-FFF2-40B4-BE49-F238E27FC236}">
                <a16:creationId xmlns:a16="http://schemas.microsoft.com/office/drawing/2014/main" id="{350D33B1-F1A5-8D8A-330C-64816651925A}"/>
              </a:ext>
            </a:extLst>
          </p:cNvPr>
          <p:cNvSpPr txBox="1">
            <a:spLocks/>
          </p:cNvSpPr>
          <p:nvPr/>
        </p:nvSpPr>
        <p:spPr>
          <a:xfrm>
            <a:off x="1688875" y="1386675"/>
            <a:ext cx="5766300" cy="14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200"/>
              <a:buFont typeface="Roboto Condensed"/>
              <a:buNone/>
              <a:defRPr sz="3600" b="1" i="0" u="none" strike="noStrike" cap="none" spc="0">
                <a:solidFill>
                  <a:schemeClr val="l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4200"/>
              <a:buFont typeface="Arial"/>
              <a:buNone/>
              <a:defRPr sz="4200" b="0" i="0" u="none" strike="noStrike" cap="none" spc="0">
                <a:solidFill>
                  <a:schemeClr val="lt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F3F3F3"/>
              </a:buClr>
              <a:buSzPts val="4200"/>
              <a:buFont typeface="Roboto Condensed"/>
              <a:buNone/>
              <a:tabLst/>
              <a:defRPr/>
            </a:pPr>
            <a:r>
              <a:rPr kumimoji="0" lang="en-US" sz="3600" b="1" i="0" u="none" strike="noStrike" kern="0" cap="none" spc="0" normalizeH="0" baseline="0" noProof="0">
                <a:ln>
                  <a:noFill/>
                </a:ln>
                <a:solidFill>
                  <a:srgbClr val="F3F3F3"/>
                </a:solidFill>
                <a:effectLst/>
                <a:uLnTx/>
                <a:uFillTx/>
                <a:latin typeface="Roboto Condensed"/>
                <a:cs typeface="Roboto Condensed"/>
                <a:sym typeface="Roboto Condensed"/>
              </a:rPr>
              <a:t>Checking for</a:t>
            </a:r>
            <a:br>
              <a:rPr kumimoji="0" lang="en-US" sz="3600" b="1" i="0" u="none" strike="noStrike" kern="0" cap="none" spc="0" normalizeH="0" baseline="0" noProof="0">
                <a:ln>
                  <a:noFill/>
                </a:ln>
                <a:solidFill>
                  <a:srgbClr val="F3F3F3"/>
                </a:solidFill>
                <a:effectLst/>
                <a:uLnTx/>
                <a:uFillTx/>
                <a:latin typeface="Roboto Condensed"/>
                <a:cs typeface="Roboto Condensed"/>
                <a:sym typeface="Roboto Condensed"/>
              </a:rPr>
            </a:br>
            <a:r>
              <a:rPr kumimoji="0" lang="en-US" sz="3600" b="1" i="0" u="none" strike="noStrike" kern="0" cap="none" spc="0" normalizeH="0" baseline="0" noProof="0">
                <a:ln>
                  <a:noFill/>
                </a:ln>
                <a:solidFill>
                  <a:srgbClr val="F3F3F3"/>
                </a:solidFill>
                <a:effectLst/>
                <a:uLnTx/>
                <a:uFillTx/>
                <a:latin typeface="Roboto Condensed"/>
                <a:cs typeface="Roboto Condensed"/>
                <a:sym typeface="Roboto Condensed"/>
              </a:rPr>
              <a:t>Optical Counterparts</a:t>
            </a:r>
            <a:endParaRPr kumimoji="0" lang="en-US" sz="3600" b="1" i="0" u="none" strike="noStrike" kern="0" cap="none" spc="0" normalizeH="0" baseline="0" noProof="0" dirty="0">
              <a:ln>
                <a:noFill/>
              </a:ln>
              <a:solidFill>
                <a:srgbClr val="F3F3F3"/>
              </a:solidFill>
              <a:effectLst/>
              <a:uLnTx/>
              <a:uFillTx/>
              <a:latin typeface="Roboto Condensed"/>
              <a:cs typeface="Roboto Condensed"/>
              <a:sym typeface="Roboto Condensed"/>
            </a:endParaRPr>
          </a:p>
        </p:txBody>
      </p:sp>
      <p:sp>
        <p:nvSpPr>
          <p:cNvPr id="19" name="Google Shape;543;p57">
            <a:extLst>
              <a:ext uri="{FF2B5EF4-FFF2-40B4-BE49-F238E27FC236}">
                <a16:creationId xmlns:a16="http://schemas.microsoft.com/office/drawing/2014/main" id="{E13AE68B-3B33-1869-1A57-648C25BC703A}"/>
              </a:ext>
            </a:extLst>
          </p:cNvPr>
          <p:cNvSpPr txBox="1">
            <a:spLocks/>
          </p:cNvSpPr>
          <p:nvPr/>
        </p:nvSpPr>
        <p:spPr>
          <a:xfrm>
            <a:off x="3027000" y="2991650"/>
            <a:ext cx="309000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2100"/>
              <a:buFont typeface="Roboto Mono Light"/>
              <a:buNone/>
              <a:defRPr sz="1400" b="0" i="0" u="none" strike="noStrike" cap="none" spc="0">
                <a:solidFill>
                  <a:schemeClr val="lt1"/>
                </a:solidFill>
                <a:latin typeface="Roboto Mono Light"/>
                <a:ea typeface="Roboto Mono Light"/>
                <a:cs typeface="Roboto Mono Light"/>
                <a:sym typeface="Roboto Mono Light"/>
              </a:defRPr>
            </a:lvl1pPr>
            <a:lvl2pPr marL="914400" marR="0" lvl="1"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2pPr>
            <a:lvl3pPr marL="1371600" marR="0" lvl="2"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3pPr>
            <a:lvl4pPr marL="1828800" marR="0" lvl="3"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4pPr>
            <a:lvl5pPr marL="2286000" marR="0" lvl="4"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5pPr>
            <a:lvl6pPr marL="2743200" marR="0" lvl="5"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6pPr>
            <a:lvl7pPr marL="3200400" marR="0" lvl="6"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7pPr>
            <a:lvl8pPr marL="3657600" marR="0" lvl="7"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8pPr>
            <a:lvl9pPr marL="4114800" marR="0" lvl="8" indent="-317500" algn="ctr" rtl="0">
              <a:lnSpc>
                <a:spcPct val="100000"/>
              </a:lnSpc>
              <a:spcBef>
                <a:spcPts val="0"/>
              </a:spcBef>
              <a:spcAft>
                <a:spcPts val="0"/>
              </a:spcAft>
              <a:buClr>
                <a:schemeClr val="lt1"/>
              </a:buClr>
              <a:buSzPts val="2100"/>
              <a:buFont typeface="Roboto Mono Light"/>
              <a:buNone/>
              <a:defRPr sz="2100" b="0" i="0" u="none" strike="noStrike" cap="none" spc="0">
                <a:solidFill>
                  <a:schemeClr val="lt1"/>
                </a:solidFill>
                <a:latin typeface="Roboto Mono Light"/>
                <a:ea typeface="Roboto Mono Light"/>
                <a:cs typeface="Roboto Mono Light"/>
                <a:sym typeface="Roboto Mono Light"/>
              </a:defRPr>
            </a:lvl9pPr>
          </a:lstStyle>
          <a:p>
            <a:pPr marL="0" marR="0" lvl="0" indent="0" algn="ctr" defTabSz="914400" rtl="0" eaLnBrk="1" fontAlgn="auto" latinLnBrk="0" hangingPunct="1">
              <a:lnSpc>
                <a:spcPct val="100000"/>
              </a:lnSpc>
              <a:spcBef>
                <a:spcPts val="0"/>
              </a:spcBef>
              <a:spcAft>
                <a:spcPts val="0"/>
              </a:spcAft>
              <a:buClr>
                <a:srgbClr val="F3F3F3"/>
              </a:buClr>
              <a:buSzPts val="2100"/>
              <a:buFont typeface="Roboto Mono Light"/>
              <a:buNone/>
              <a:tabLst/>
              <a:defRPr/>
            </a:pPr>
            <a:r>
              <a:rPr kumimoji="0" lang="en-US" sz="1400" b="0" i="0" u="none" strike="noStrike" kern="0" cap="none" spc="0" normalizeH="0" baseline="0" noProof="0">
                <a:ln>
                  <a:noFill/>
                </a:ln>
                <a:solidFill>
                  <a:srgbClr val="F3F3F3"/>
                </a:solidFill>
                <a:effectLst/>
                <a:uLnTx/>
                <a:uFillTx/>
                <a:latin typeface="Roboto Mono Light"/>
                <a:cs typeface="Roboto Mono Light"/>
                <a:sym typeface="Roboto Mono Light"/>
              </a:rPr>
              <a:t>Using DESI Legacy Survey Sky Viewer &amp; SIMBAD</a:t>
            </a:r>
            <a:endParaRPr kumimoji="0" lang="en-US" sz="1400" b="0" i="0" u="none" strike="noStrike" kern="0" cap="none" spc="0" normalizeH="0" baseline="0" noProof="0" dirty="0">
              <a:ln>
                <a:noFill/>
              </a:ln>
              <a:solidFill>
                <a:srgbClr val="F3F3F3"/>
              </a:solidFill>
              <a:effectLst/>
              <a:uLnTx/>
              <a:uFillTx/>
              <a:latin typeface="Roboto Mono Light"/>
              <a:cs typeface="Roboto Mono Light"/>
              <a:sym typeface="Roboto Mono Light"/>
            </a:endParaRPr>
          </a:p>
        </p:txBody>
      </p:sp>
      <p:grpSp>
        <p:nvGrpSpPr>
          <p:cNvPr id="20" name="Google Shape;544;p57">
            <a:extLst>
              <a:ext uri="{FF2B5EF4-FFF2-40B4-BE49-F238E27FC236}">
                <a16:creationId xmlns:a16="http://schemas.microsoft.com/office/drawing/2014/main" id="{9F42015C-6EF1-FDD4-CE05-685D029FFA2B}"/>
              </a:ext>
            </a:extLst>
          </p:cNvPr>
          <p:cNvGrpSpPr/>
          <p:nvPr/>
        </p:nvGrpSpPr>
        <p:grpSpPr>
          <a:xfrm>
            <a:off x="454836" y="348188"/>
            <a:ext cx="96000" cy="4447149"/>
            <a:chOff x="288275" y="348188"/>
            <a:chExt cx="96000" cy="4447149"/>
          </a:xfrm>
        </p:grpSpPr>
        <p:grpSp>
          <p:nvGrpSpPr>
            <p:cNvPr id="21" name="Google Shape;545;p57">
              <a:extLst>
                <a:ext uri="{FF2B5EF4-FFF2-40B4-BE49-F238E27FC236}">
                  <a16:creationId xmlns:a16="http://schemas.microsoft.com/office/drawing/2014/main" id="{C220E848-B34A-C528-4ABD-296D4092D38F}"/>
                </a:ext>
              </a:extLst>
            </p:cNvPr>
            <p:cNvGrpSpPr/>
            <p:nvPr/>
          </p:nvGrpSpPr>
          <p:grpSpPr>
            <a:xfrm>
              <a:off x="288275" y="4408413"/>
              <a:ext cx="96000" cy="386925"/>
              <a:chOff x="288275" y="4466225"/>
              <a:chExt cx="96000" cy="386925"/>
            </a:xfrm>
          </p:grpSpPr>
          <p:cxnSp>
            <p:nvCxnSpPr>
              <p:cNvPr id="28" name="Google Shape;546;p57">
                <a:extLst>
                  <a:ext uri="{FF2B5EF4-FFF2-40B4-BE49-F238E27FC236}">
                    <a16:creationId xmlns:a16="http://schemas.microsoft.com/office/drawing/2014/main" id="{A5FFC1BA-97AD-AD5E-A422-EC41C782A849}"/>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9" name="Google Shape;547;p57">
                <a:extLst>
                  <a:ext uri="{FF2B5EF4-FFF2-40B4-BE49-F238E27FC236}">
                    <a16:creationId xmlns:a16="http://schemas.microsoft.com/office/drawing/2014/main" id="{B0F26CA6-232E-2BB7-E9A9-75E2970427D7}"/>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0" name="Google Shape;548;p57">
                <a:extLst>
                  <a:ext uri="{FF2B5EF4-FFF2-40B4-BE49-F238E27FC236}">
                    <a16:creationId xmlns:a16="http://schemas.microsoft.com/office/drawing/2014/main" id="{C9DEEE90-DC1F-535F-64C3-5117E91FF980}"/>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1" name="Google Shape;549;p57">
                <a:extLst>
                  <a:ext uri="{FF2B5EF4-FFF2-40B4-BE49-F238E27FC236}">
                    <a16:creationId xmlns:a16="http://schemas.microsoft.com/office/drawing/2014/main" id="{4C7F0F96-89FC-49D0-96D0-EB4970E4284B}"/>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cxnSp>
          <p:nvCxnSpPr>
            <p:cNvPr id="22" name="Google Shape;550;p57">
              <a:extLst>
                <a:ext uri="{FF2B5EF4-FFF2-40B4-BE49-F238E27FC236}">
                  <a16:creationId xmlns:a16="http://schemas.microsoft.com/office/drawing/2014/main" id="{12330E1E-AC03-1A7D-2651-C3B3852F071A}"/>
                </a:ext>
              </a:extLst>
            </p:cNvPr>
            <p:cNvCxnSpPr/>
            <p:nvPr/>
          </p:nvCxnSpPr>
          <p:spPr>
            <a:xfrm rot="10800000">
              <a:off x="336275" y="1603813"/>
              <a:ext cx="0" cy="1935900"/>
            </a:xfrm>
            <a:prstGeom prst="straightConnector1">
              <a:avLst/>
            </a:prstGeom>
            <a:noFill/>
            <a:ln w="19050" cap="flat" cmpd="sng">
              <a:solidFill>
                <a:srgbClr val="F3F3F3"/>
              </a:solidFill>
              <a:prstDash val="solid"/>
              <a:round/>
              <a:headEnd type="none" w="med" len="med"/>
              <a:tailEnd type="none" w="med" len="med"/>
            </a:ln>
          </p:spPr>
        </p:cxnSp>
        <p:grpSp>
          <p:nvGrpSpPr>
            <p:cNvPr id="23" name="Google Shape;551;p57">
              <a:extLst>
                <a:ext uri="{FF2B5EF4-FFF2-40B4-BE49-F238E27FC236}">
                  <a16:creationId xmlns:a16="http://schemas.microsoft.com/office/drawing/2014/main" id="{EA082D33-2AEA-E233-7C1C-21CEDF6FA1AD}"/>
                </a:ext>
              </a:extLst>
            </p:cNvPr>
            <p:cNvGrpSpPr/>
            <p:nvPr/>
          </p:nvGrpSpPr>
          <p:grpSpPr>
            <a:xfrm>
              <a:off x="288275" y="348188"/>
              <a:ext cx="96000" cy="386925"/>
              <a:chOff x="288275" y="4466225"/>
              <a:chExt cx="96000" cy="386925"/>
            </a:xfrm>
          </p:grpSpPr>
          <p:cxnSp>
            <p:nvCxnSpPr>
              <p:cNvPr id="24" name="Google Shape;552;p57">
                <a:extLst>
                  <a:ext uri="{FF2B5EF4-FFF2-40B4-BE49-F238E27FC236}">
                    <a16:creationId xmlns:a16="http://schemas.microsoft.com/office/drawing/2014/main" id="{DF26A975-70DE-09B8-8FB4-217005FEF6A2}"/>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5" name="Google Shape;553;p57">
                <a:extLst>
                  <a:ext uri="{FF2B5EF4-FFF2-40B4-BE49-F238E27FC236}">
                    <a16:creationId xmlns:a16="http://schemas.microsoft.com/office/drawing/2014/main" id="{481D93C9-BEAF-BAC3-2961-8B543C09E93A}"/>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6" name="Google Shape;554;p57">
                <a:extLst>
                  <a:ext uri="{FF2B5EF4-FFF2-40B4-BE49-F238E27FC236}">
                    <a16:creationId xmlns:a16="http://schemas.microsoft.com/office/drawing/2014/main" id="{891AEAE5-2FC1-7CD4-606B-89496CD41894}"/>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7" name="Google Shape;555;p57">
                <a:extLst>
                  <a:ext uri="{FF2B5EF4-FFF2-40B4-BE49-F238E27FC236}">
                    <a16:creationId xmlns:a16="http://schemas.microsoft.com/office/drawing/2014/main" id="{7977921F-CC1B-4ACA-A74D-65D51A8B9C31}"/>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grpSp>
      <p:sp>
        <p:nvSpPr>
          <p:cNvPr id="32" name="TextBox 31">
            <a:extLst>
              <a:ext uri="{FF2B5EF4-FFF2-40B4-BE49-F238E27FC236}">
                <a16:creationId xmlns:a16="http://schemas.microsoft.com/office/drawing/2014/main" id="{3CFDBC1B-B5FC-7829-8639-7F7455EC8081}"/>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8</a:t>
            </a:r>
          </a:p>
        </p:txBody>
      </p:sp>
    </p:spTree>
    <p:extLst>
      <p:ext uri="{BB962C8B-B14F-4D97-AF65-F5344CB8AC3E}">
        <p14:creationId xmlns:p14="http://schemas.microsoft.com/office/powerpoint/2010/main" val="3524430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39" name="Google Shape;639;p61" title="Screen Shot 2026-08-04 at 3.02.12 PM.png"/>
          <p:cNvPicPr preferRelativeResize="0"/>
          <p:nvPr/>
        </p:nvPicPr>
        <p:blipFill rotWithShape="1">
          <a:blip r:embed="rId3">
            <a:alphaModFix/>
          </a:blip>
          <a:srcRect t="1569" b="1579"/>
          <a:stretch/>
        </p:blipFill>
        <p:spPr>
          <a:xfrm>
            <a:off x="0" y="0"/>
            <a:ext cx="9144000" cy="5143501"/>
          </a:xfrm>
          <a:prstGeom prst="rect">
            <a:avLst/>
          </a:prstGeom>
          <a:noFill/>
          <a:ln>
            <a:noFill/>
          </a:ln>
        </p:spPr>
      </p:pic>
      <p:sp>
        <p:nvSpPr>
          <p:cNvPr id="640" name="Google Shape;640;p61"/>
          <p:cNvSpPr/>
          <p:nvPr/>
        </p:nvSpPr>
        <p:spPr>
          <a:xfrm>
            <a:off x="5746033" y="1016834"/>
            <a:ext cx="518209" cy="518558"/>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Roboto Mono Light"/>
              <a:ea typeface="Roboto Mono Light"/>
              <a:cs typeface="Roboto Mono Light"/>
              <a:sym typeface="Roboto Mono Light"/>
            </a:endParaRPr>
          </a:p>
        </p:txBody>
      </p:sp>
      <p:pic>
        <p:nvPicPr>
          <p:cNvPr id="20" name="Google Shape;645;p62" title="Screen Shot 2026-08-04 at 3.06.48 PM.png">
            <a:extLst>
              <a:ext uri="{FF2B5EF4-FFF2-40B4-BE49-F238E27FC236}">
                <a16:creationId xmlns:a16="http://schemas.microsoft.com/office/drawing/2014/main" id="{CFCD10E5-A5E4-FA49-20DC-2F2E136B9A48}"/>
              </a:ext>
            </a:extLst>
          </p:cNvPr>
          <p:cNvPicPr preferRelativeResize="0">
            <a:picLocks/>
          </p:cNvPicPr>
          <p:nvPr/>
        </p:nvPicPr>
        <p:blipFill rotWithShape="1">
          <a:blip r:embed="rId4">
            <a:alphaModFix/>
          </a:blip>
          <a:srcRect l="44804" t="36397" r="42479" b="41060"/>
          <a:stretch/>
        </p:blipFill>
        <p:spPr>
          <a:xfrm>
            <a:off x="736410" y="1898323"/>
            <a:ext cx="2667487" cy="2665118"/>
          </a:xfrm>
          <a:prstGeom prst="ellipse">
            <a:avLst/>
          </a:prstGeom>
          <a:noFill/>
          <a:ln w="19050">
            <a:solidFill>
              <a:schemeClr val="accent1"/>
            </a:solidFill>
          </a:ln>
        </p:spPr>
      </p:pic>
      <p:cxnSp>
        <p:nvCxnSpPr>
          <p:cNvPr id="21" name="Straight Connector 20">
            <a:extLst>
              <a:ext uri="{FF2B5EF4-FFF2-40B4-BE49-F238E27FC236}">
                <a16:creationId xmlns:a16="http://schemas.microsoft.com/office/drawing/2014/main" id="{0715E1E3-21C3-9957-1558-F4F711E2EBF1}"/>
              </a:ext>
            </a:extLst>
          </p:cNvPr>
          <p:cNvCxnSpPr>
            <a:cxnSpLocks/>
            <a:stCxn id="20" idx="0"/>
            <a:endCxn id="640" idx="0"/>
          </p:cNvCxnSpPr>
          <p:nvPr/>
        </p:nvCxnSpPr>
        <p:spPr>
          <a:xfrm flipV="1">
            <a:off x="2070154" y="1016834"/>
            <a:ext cx="3934984" cy="8814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5C5AB4F-75FC-9C7F-2EA6-F0E61505A8CE}"/>
              </a:ext>
            </a:extLst>
          </p:cNvPr>
          <p:cNvCxnSpPr>
            <a:cxnSpLocks/>
            <a:stCxn id="20" idx="5"/>
            <a:endCxn id="640" idx="5"/>
          </p:cNvCxnSpPr>
          <p:nvPr/>
        </p:nvCxnSpPr>
        <p:spPr>
          <a:xfrm flipV="1">
            <a:off x="3013253" y="1459451"/>
            <a:ext cx="3175099" cy="271369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199E322-EB1D-E4EF-4A93-90CC7FE5162B}"/>
              </a:ext>
            </a:extLst>
          </p:cNvPr>
          <p:cNvSpPr txBox="1"/>
          <p:nvPr/>
        </p:nvSpPr>
        <p:spPr>
          <a:xfrm>
            <a:off x="921272" y="3603757"/>
            <a:ext cx="2297762" cy="369332"/>
          </a:xfrm>
          <a:prstGeom prst="rect">
            <a:avLst/>
          </a:prstGeom>
          <a:noFill/>
        </p:spPr>
        <p:txBody>
          <a:bodyPr wrap="square" rtlCol="0">
            <a:spAutoFit/>
          </a:bodyPr>
          <a:lstStyle/>
          <a:p>
            <a:pPr algn="ctr"/>
            <a:r>
              <a:rPr lang="en-US" sz="1100" dirty="0">
                <a:solidFill>
                  <a:schemeClr val="bg1"/>
                </a:solidFill>
                <a:latin typeface="Roboto Mono" pitchFamily="49" charset="0"/>
                <a:ea typeface="Roboto Mono" pitchFamily="49" charset="0"/>
                <a:cs typeface="Roboto" panose="02000000000000000000" pitchFamily="2" charset="0"/>
              </a:rPr>
              <a:t>LEDA 1532003: 17282 </a:t>
            </a:r>
            <a:r>
              <a:rPr lang="en-US" sz="900" dirty="0">
                <a:solidFill>
                  <a:schemeClr val="bg1"/>
                </a:solidFill>
                <a:latin typeface="Roboto Mono" pitchFamily="49" charset="0"/>
                <a:ea typeface="Roboto Mono" pitchFamily="49" charset="0"/>
                <a:cs typeface="Roboto" panose="02000000000000000000" pitchFamily="2" charset="0"/>
              </a:rPr>
              <a:t>km/s</a:t>
            </a:r>
            <a:r>
              <a:rPr lang="en-US" sz="700" dirty="0">
                <a:solidFill>
                  <a:schemeClr val="bg1"/>
                </a:solidFill>
                <a:latin typeface="Roboto Mono" pitchFamily="49" charset="0"/>
                <a:ea typeface="Roboto Mono" pitchFamily="49" charset="0"/>
                <a:cs typeface="Roboto" panose="02000000000000000000" pitchFamily="2" charset="0"/>
              </a:rPr>
              <a:t> (</a:t>
            </a:r>
            <a:r>
              <a:rPr lang="en-US" sz="700" dirty="0" err="1">
                <a:solidFill>
                  <a:schemeClr val="bg1"/>
                </a:solidFill>
                <a:latin typeface="Roboto Mono" pitchFamily="49" charset="0"/>
                <a:ea typeface="Roboto Mono" pitchFamily="49" charset="0"/>
                <a:cs typeface="Roboto" panose="02000000000000000000" pitchFamily="2" charset="0"/>
              </a:rPr>
              <a:t>Ahumada</a:t>
            </a:r>
            <a:r>
              <a:rPr lang="en-US" sz="700" dirty="0">
                <a:solidFill>
                  <a:schemeClr val="bg1"/>
                </a:solidFill>
                <a:latin typeface="Roboto Mono" pitchFamily="49" charset="0"/>
                <a:ea typeface="Roboto Mono" pitchFamily="49" charset="0"/>
                <a:cs typeface="Roboto" panose="02000000000000000000" pitchFamily="2" charset="0"/>
              </a:rPr>
              <a:t> et al. 2020)</a:t>
            </a:r>
          </a:p>
        </p:txBody>
      </p:sp>
      <p:cxnSp>
        <p:nvCxnSpPr>
          <p:cNvPr id="33" name="Straight Connector 32">
            <a:extLst>
              <a:ext uri="{FF2B5EF4-FFF2-40B4-BE49-F238E27FC236}">
                <a16:creationId xmlns:a16="http://schemas.microsoft.com/office/drawing/2014/main" id="{CF94F8DF-D51F-B2D1-A028-FD5B5D819980}"/>
              </a:ext>
            </a:extLst>
          </p:cNvPr>
          <p:cNvCxnSpPr>
            <a:cxnSpLocks/>
          </p:cNvCxnSpPr>
          <p:nvPr/>
        </p:nvCxnSpPr>
        <p:spPr>
          <a:xfrm>
            <a:off x="1685908" y="4958707"/>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C0D25B4-C805-2069-C94F-CB19D15EACFB}"/>
              </a:ext>
            </a:extLst>
          </p:cNvPr>
          <p:cNvCxnSpPr>
            <a:cxnSpLocks/>
          </p:cNvCxnSpPr>
          <p:nvPr/>
        </p:nvCxnSpPr>
        <p:spPr>
          <a:xfrm>
            <a:off x="15858" y="4958707"/>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68F4C6-F6A1-822E-AF14-16BED2399E13}"/>
              </a:ext>
            </a:extLst>
          </p:cNvPr>
          <p:cNvCxnSpPr>
            <a:cxnSpLocks/>
          </p:cNvCxnSpPr>
          <p:nvPr/>
        </p:nvCxnSpPr>
        <p:spPr>
          <a:xfrm>
            <a:off x="15858" y="5050147"/>
            <a:ext cx="16700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89967D51-A6E1-6BE3-DC53-02EF0AA61D7E}"/>
              </a:ext>
            </a:extLst>
          </p:cNvPr>
          <p:cNvSpPr txBox="1"/>
          <p:nvPr/>
        </p:nvSpPr>
        <p:spPr>
          <a:xfrm>
            <a:off x="15865" y="4846720"/>
            <a:ext cx="1670043" cy="200055"/>
          </a:xfrm>
          <a:prstGeom prst="rect">
            <a:avLst/>
          </a:prstGeom>
          <a:noFill/>
        </p:spPr>
        <p:txBody>
          <a:bodyPr wrap="square" rtlCol="0">
            <a:spAutoFit/>
          </a:bodyPr>
          <a:lstStyle/>
          <a:p>
            <a:pPr algn="ctr"/>
            <a:r>
              <a:rPr lang="en-US" sz="700" dirty="0">
                <a:solidFill>
                  <a:schemeClr val="bg1"/>
                </a:solidFill>
                <a:latin typeface="Roboto Mono" pitchFamily="49" charset="0"/>
                <a:ea typeface="Roboto Mono" pitchFamily="49" charset="0"/>
                <a:cs typeface="Roboto" panose="02000000000000000000" pitchFamily="2" charset="0"/>
              </a:rPr>
              <a:t>100 arcsec</a:t>
            </a:r>
          </a:p>
        </p:txBody>
      </p:sp>
      <p:sp>
        <p:nvSpPr>
          <p:cNvPr id="38" name="TextBox 37">
            <a:extLst>
              <a:ext uri="{FF2B5EF4-FFF2-40B4-BE49-F238E27FC236}">
                <a16:creationId xmlns:a16="http://schemas.microsoft.com/office/drawing/2014/main" id="{3FA5DFA7-5237-55D8-5337-234497BCE989}"/>
              </a:ext>
            </a:extLst>
          </p:cNvPr>
          <p:cNvSpPr txBox="1"/>
          <p:nvPr/>
        </p:nvSpPr>
        <p:spPr>
          <a:xfrm>
            <a:off x="6392336" y="4958707"/>
            <a:ext cx="2751664" cy="200055"/>
          </a:xfrm>
          <a:prstGeom prst="rect">
            <a:avLst/>
          </a:prstGeom>
          <a:noFill/>
        </p:spPr>
        <p:txBody>
          <a:bodyPr wrap="square">
            <a:spAutoFit/>
          </a:bodyPr>
          <a:lstStyle/>
          <a:p>
            <a:pPr algn="r"/>
            <a:r>
              <a:rPr lang="en-US" sz="700" dirty="0">
                <a:solidFill>
                  <a:schemeClr val="bg1"/>
                </a:solidFill>
                <a:latin typeface="Roboto Mono" pitchFamily="49" charset="0"/>
                <a:ea typeface="Roboto Mono" pitchFamily="49" charset="0"/>
                <a:cs typeface="Roboto" panose="02000000000000000000" pitchFamily="2" charset="0"/>
              </a:rPr>
              <a:t>© Legacy Surveys / D.Lang (Perimeter Institute)</a:t>
            </a:r>
          </a:p>
        </p:txBody>
      </p:sp>
      <p:sp>
        <p:nvSpPr>
          <p:cNvPr id="39" name="TextBox 38">
            <a:extLst>
              <a:ext uri="{FF2B5EF4-FFF2-40B4-BE49-F238E27FC236}">
                <a16:creationId xmlns:a16="http://schemas.microsoft.com/office/drawing/2014/main" id="{5E996300-8411-5F3C-0B42-C5A94261EFF7}"/>
              </a:ext>
            </a:extLst>
          </p:cNvPr>
          <p:cNvSpPr txBox="1"/>
          <p:nvPr/>
        </p:nvSpPr>
        <p:spPr>
          <a:xfrm>
            <a:off x="-1" y="0"/>
            <a:ext cx="4292599" cy="307777"/>
          </a:xfrm>
          <a:prstGeom prst="rect">
            <a:avLst/>
          </a:prstGeom>
          <a:noFill/>
        </p:spPr>
        <p:txBody>
          <a:bodyPr wrap="square" rtlCol="0">
            <a:spAutoFit/>
          </a:bodyPr>
          <a:lstStyle/>
          <a:p>
            <a:r>
              <a:rPr lang="en-US" dirty="0">
                <a:solidFill>
                  <a:schemeClr val="bg1"/>
                </a:solidFill>
                <a:latin typeface="Roboto Mono" pitchFamily="49" charset="0"/>
                <a:ea typeface="Roboto Mono" pitchFamily="49" charset="0"/>
              </a:rPr>
              <a:t>DESI Image of AGC 219555 </a:t>
            </a:r>
            <a:r>
              <a:rPr lang="en-US" sz="1100" dirty="0">
                <a:solidFill>
                  <a:schemeClr val="bg1"/>
                </a:solidFill>
                <a:latin typeface="Roboto Mono" pitchFamily="49" charset="0"/>
                <a:ea typeface="Roboto Mono" pitchFamily="49" charset="0"/>
              </a:rPr>
              <a:t>(</a:t>
            </a:r>
            <a:r>
              <a:rPr lang="en-US" sz="1100" dirty="0" err="1">
                <a:solidFill>
                  <a:schemeClr val="bg1"/>
                </a:solidFill>
                <a:latin typeface="Roboto Mono" pitchFamily="49" charset="0"/>
                <a:ea typeface="Roboto Mono" pitchFamily="49" charset="0"/>
              </a:rPr>
              <a:t>V</a:t>
            </a:r>
            <a:r>
              <a:rPr lang="en-US" sz="1100" baseline="-25000" dirty="0" err="1">
                <a:solidFill>
                  <a:schemeClr val="bg1"/>
                </a:solidFill>
                <a:latin typeface="Roboto Mono" pitchFamily="49" charset="0"/>
                <a:ea typeface="Roboto Mono" pitchFamily="49" charset="0"/>
              </a:rPr>
              <a:t>hel</a:t>
            </a:r>
            <a:r>
              <a:rPr lang="en-US" sz="1100" dirty="0">
                <a:solidFill>
                  <a:schemeClr val="bg1"/>
                </a:solidFill>
                <a:latin typeface="Roboto Mono" pitchFamily="49" charset="0"/>
                <a:ea typeface="Roboto Mono" pitchFamily="49" charset="0"/>
              </a:rPr>
              <a:t> = </a:t>
            </a:r>
            <a:r>
              <a:rPr lang="en-US" sz="1100" b="1" dirty="0">
                <a:solidFill>
                  <a:schemeClr val="bg1"/>
                </a:solidFill>
                <a:latin typeface="Roboto Mono" pitchFamily="49" charset="0"/>
                <a:ea typeface="Roboto Mono" pitchFamily="49" charset="0"/>
              </a:rPr>
              <a:t>3391</a:t>
            </a:r>
            <a:r>
              <a:rPr lang="en-US" sz="1100" dirty="0">
                <a:solidFill>
                  <a:schemeClr val="bg1"/>
                </a:solidFill>
                <a:latin typeface="Roboto Mono" pitchFamily="49" charset="0"/>
                <a:ea typeface="Roboto Mono" pitchFamily="49" charset="0"/>
              </a:rPr>
              <a:t> km/s)</a:t>
            </a:r>
            <a:endParaRPr lang="en-US" dirty="0">
              <a:solidFill>
                <a:schemeClr val="bg1"/>
              </a:solidFill>
              <a:latin typeface="Roboto Mono" pitchFamily="49" charset="0"/>
              <a:ea typeface="Roboto Mono" pitchFamily="49" charset="0"/>
            </a:endParaRPr>
          </a:p>
        </p:txBody>
      </p:sp>
      <p:sp>
        <p:nvSpPr>
          <p:cNvPr id="2" name="TextBox 1">
            <a:extLst>
              <a:ext uri="{FF2B5EF4-FFF2-40B4-BE49-F238E27FC236}">
                <a16:creationId xmlns:a16="http://schemas.microsoft.com/office/drawing/2014/main" id="{E04846B4-B901-B225-6C36-5D7D28E5282B}"/>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40"/>
                                        </p:tgtEl>
                                        <p:attrNameLst>
                                          <p:attrName>style.visibility</p:attrName>
                                        </p:attrNameLst>
                                      </p:cBhvr>
                                      <p:to>
                                        <p:strVal val="visible"/>
                                      </p:to>
                                    </p:set>
                                    <p:anim calcmode="lin" valueType="num">
                                      <p:cBhvr>
                                        <p:cTn id="7" dur="1000" fill="hold"/>
                                        <p:tgtEl>
                                          <p:spTgt spid="640"/>
                                        </p:tgtEl>
                                        <p:attrNameLst>
                                          <p:attrName>ppt_w</p:attrName>
                                        </p:attrNameLst>
                                      </p:cBhvr>
                                      <p:tavLst>
                                        <p:tav tm="0">
                                          <p:val>
                                            <p:fltVal val="0"/>
                                          </p:val>
                                        </p:tav>
                                        <p:tav tm="100000">
                                          <p:val>
                                            <p:strVal val="#ppt_w"/>
                                          </p:val>
                                        </p:tav>
                                      </p:tavLst>
                                    </p:anim>
                                    <p:anim calcmode="lin" valueType="num">
                                      <p:cBhvr>
                                        <p:cTn id="8" dur="1000" fill="hold"/>
                                        <p:tgtEl>
                                          <p:spTgt spid="640"/>
                                        </p:tgtEl>
                                        <p:attrNameLst>
                                          <p:attrName>ppt_h</p:attrName>
                                        </p:attrNameLst>
                                      </p:cBhvr>
                                      <p:tavLst>
                                        <p:tav tm="0">
                                          <p:val>
                                            <p:fltVal val="0"/>
                                          </p:val>
                                        </p:tav>
                                        <p:tav tm="100000">
                                          <p:val>
                                            <p:strVal val="#ppt_h"/>
                                          </p:val>
                                        </p:tav>
                                      </p:tavLst>
                                    </p:anim>
                                    <p:animEffect transition="in" filter="fade">
                                      <p:cBhvr>
                                        <p:cTn id="9" dur="1000"/>
                                        <p:tgtEl>
                                          <p:spTgt spid="640"/>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ppt_w</p:attrName>
                                        </p:attrNameLst>
                                      </p:cBhvr>
                                      <p:tavLst>
                                        <p:tav tm="0">
                                          <p:val>
                                            <p:fltVal val="0"/>
                                          </p:val>
                                        </p:tav>
                                        <p:tav tm="100000">
                                          <p:val>
                                            <p:strVal val="#ppt_w"/>
                                          </p:val>
                                        </p:tav>
                                      </p:tavLst>
                                    </p:anim>
                                    <p:anim calcmode="lin" valueType="num">
                                      <p:cBhvr>
                                        <p:cTn id="13" dur="1000" fill="hold"/>
                                        <p:tgtEl>
                                          <p:spTgt spid="21"/>
                                        </p:tgtEl>
                                        <p:attrNameLst>
                                          <p:attrName>ppt_h</p:attrName>
                                        </p:attrNameLst>
                                      </p:cBhvr>
                                      <p:tavLst>
                                        <p:tav tm="0">
                                          <p:val>
                                            <p:fltVal val="0"/>
                                          </p:val>
                                        </p:tav>
                                        <p:tav tm="100000">
                                          <p:val>
                                            <p:strVal val="#ppt_h"/>
                                          </p:val>
                                        </p:tav>
                                      </p:tavLst>
                                    </p:anim>
                                    <p:animEffect transition="in" filter="fade">
                                      <p:cBhvr>
                                        <p:cTn id="14" dur="1000"/>
                                        <p:tgtEl>
                                          <p:spTgt spid="21"/>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1000" fill="hold"/>
                                        <p:tgtEl>
                                          <p:spTgt spid="22"/>
                                        </p:tgtEl>
                                        <p:attrNameLst>
                                          <p:attrName>ppt_w</p:attrName>
                                        </p:attrNameLst>
                                      </p:cBhvr>
                                      <p:tavLst>
                                        <p:tav tm="0">
                                          <p:val>
                                            <p:fltVal val="0"/>
                                          </p:val>
                                        </p:tav>
                                        <p:tav tm="100000">
                                          <p:val>
                                            <p:strVal val="#ppt_w"/>
                                          </p:val>
                                        </p:tav>
                                      </p:tavLst>
                                    </p:anim>
                                    <p:anim calcmode="lin" valueType="num">
                                      <p:cBhvr>
                                        <p:cTn id="18" dur="1000" fill="hold"/>
                                        <p:tgtEl>
                                          <p:spTgt spid="22"/>
                                        </p:tgtEl>
                                        <p:attrNameLst>
                                          <p:attrName>ppt_h</p:attrName>
                                        </p:attrNameLst>
                                      </p:cBhvr>
                                      <p:tavLst>
                                        <p:tav tm="0">
                                          <p:val>
                                            <p:fltVal val="0"/>
                                          </p:val>
                                        </p:tav>
                                        <p:tav tm="100000">
                                          <p:val>
                                            <p:strVal val="#ppt_h"/>
                                          </p:val>
                                        </p:tav>
                                      </p:tavLst>
                                    </p:anim>
                                    <p:animEffect transition="in" filter="fade">
                                      <p:cBhvr>
                                        <p:cTn id="19" dur="10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Effect transition="in" filter="fade">
                                      <p:cBhvr>
                                        <p:cTn id="24" dur="1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dissolv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xit" presetSubtype="32" fill="hold" nodeType="clickEffect">
                                  <p:stCondLst>
                                    <p:cond delay="0"/>
                                  </p:stCondLst>
                                  <p:childTnLst>
                                    <p:anim calcmode="lin" valueType="num">
                                      <p:cBhvr>
                                        <p:cTn id="33" dur="500"/>
                                        <p:tgtEl>
                                          <p:spTgt spid="21"/>
                                        </p:tgtEl>
                                        <p:attrNameLst>
                                          <p:attrName>ppt_w</p:attrName>
                                        </p:attrNameLst>
                                      </p:cBhvr>
                                      <p:tavLst>
                                        <p:tav tm="0">
                                          <p:val>
                                            <p:strVal val="ppt_w"/>
                                          </p:val>
                                        </p:tav>
                                        <p:tav tm="100000">
                                          <p:val>
                                            <p:fltVal val="0"/>
                                          </p:val>
                                        </p:tav>
                                      </p:tavLst>
                                    </p:anim>
                                    <p:anim calcmode="lin" valueType="num">
                                      <p:cBhvr>
                                        <p:cTn id="34" dur="500"/>
                                        <p:tgtEl>
                                          <p:spTgt spid="21"/>
                                        </p:tgtEl>
                                        <p:attrNameLst>
                                          <p:attrName>ppt_h</p:attrName>
                                        </p:attrNameLst>
                                      </p:cBhvr>
                                      <p:tavLst>
                                        <p:tav tm="0">
                                          <p:val>
                                            <p:strVal val="ppt_h"/>
                                          </p:val>
                                        </p:tav>
                                        <p:tav tm="100000">
                                          <p:val>
                                            <p:fltVal val="0"/>
                                          </p:val>
                                        </p:tav>
                                      </p:tavLst>
                                    </p:anim>
                                    <p:animEffect transition="out" filter="fade">
                                      <p:cBhvr>
                                        <p:cTn id="35" dur="500"/>
                                        <p:tgtEl>
                                          <p:spTgt spid="21"/>
                                        </p:tgtEl>
                                      </p:cBhvr>
                                    </p:animEffect>
                                    <p:set>
                                      <p:cBhvr>
                                        <p:cTn id="36" dur="1" fill="hold">
                                          <p:stCondLst>
                                            <p:cond delay="499"/>
                                          </p:stCondLst>
                                        </p:cTn>
                                        <p:tgtEl>
                                          <p:spTgt spid="21"/>
                                        </p:tgtEl>
                                        <p:attrNameLst>
                                          <p:attrName>style.visibility</p:attrName>
                                        </p:attrNameLst>
                                      </p:cBhvr>
                                      <p:to>
                                        <p:strVal val="hidden"/>
                                      </p:to>
                                    </p:set>
                                  </p:childTnLst>
                                </p:cTn>
                              </p:par>
                              <p:par>
                                <p:cTn id="37" presetID="53" presetClass="exit" presetSubtype="32" fill="hold" nodeType="withEffect">
                                  <p:stCondLst>
                                    <p:cond delay="0"/>
                                  </p:stCondLst>
                                  <p:childTnLst>
                                    <p:anim calcmode="lin" valueType="num">
                                      <p:cBhvr>
                                        <p:cTn id="38" dur="500"/>
                                        <p:tgtEl>
                                          <p:spTgt spid="22"/>
                                        </p:tgtEl>
                                        <p:attrNameLst>
                                          <p:attrName>ppt_w</p:attrName>
                                        </p:attrNameLst>
                                      </p:cBhvr>
                                      <p:tavLst>
                                        <p:tav tm="0">
                                          <p:val>
                                            <p:strVal val="ppt_w"/>
                                          </p:val>
                                        </p:tav>
                                        <p:tav tm="100000">
                                          <p:val>
                                            <p:fltVal val="0"/>
                                          </p:val>
                                        </p:tav>
                                      </p:tavLst>
                                    </p:anim>
                                    <p:anim calcmode="lin" valueType="num">
                                      <p:cBhvr>
                                        <p:cTn id="39" dur="500"/>
                                        <p:tgtEl>
                                          <p:spTgt spid="22"/>
                                        </p:tgtEl>
                                        <p:attrNameLst>
                                          <p:attrName>ppt_h</p:attrName>
                                        </p:attrNameLst>
                                      </p:cBhvr>
                                      <p:tavLst>
                                        <p:tav tm="0">
                                          <p:val>
                                            <p:strVal val="ppt_h"/>
                                          </p:val>
                                        </p:tav>
                                        <p:tav tm="100000">
                                          <p:val>
                                            <p:fltVal val="0"/>
                                          </p:val>
                                        </p:tav>
                                      </p:tavLst>
                                    </p:anim>
                                    <p:animEffect transition="out" filter="fade">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par>
                                <p:cTn id="42" presetID="53" presetClass="exit" presetSubtype="32" fill="hold" nodeType="withEffect">
                                  <p:stCondLst>
                                    <p:cond delay="0"/>
                                  </p:stCondLst>
                                  <p:childTnLst>
                                    <p:anim calcmode="lin" valueType="num">
                                      <p:cBhvr>
                                        <p:cTn id="43" dur="500"/>
                                        <p:tgtEl>
                                          <p:spTgt spid="20"/>
                                        </p:tgtEl>
                                        <p:attrNameLst>
                                          <p:attrName>ppt_w</p:attrName>
                                        </p:attrNameLst>
                                      </p:cBhvr>
                                      <p:tavLst>
                                        <p:tav tm="0">
                                          <p:val>
                                            <p:strVal val="ppt_w"/>
                                          </p:val>
                                        </p:tav>
                                        <p:tav tm="100000">
                                          <p:val>
                                            <p:fltVal val="0"/>
                                          </p:val>
                                        </p:tav>
                                      </p:tavLst>
                                    </p:anim>
                                    <p:anim calcmode="lin" valueType="num">
                                      <p:cBhvr>
                                        <p:cTn id="44" dur="500"/>
                                        <p:tgtEl>
                                          <p:spTgt spid="20"/>
                                        </p:tgtEl>
                                        <p:attrNameLst>
                                          <p:attrName>ppt_h</p:attrName>
                                        </p:attrNameLst>
                                      </p:cBhvr>
                                      <p:tavLst>
                                        <p:tav tm="0">
                                          <p:val>
                                            <p:strVal val="ppt_h"/>
                                          </p:val>
                                        </p:tav>
                                        <p:tav tm="100000">
                                          <p:val>
                                            <p:fltVal val="0"/>
                                          </p:val>
                                        </p:tav>
                                      </p:tavLst>
                                    </p:anim>
                                    <p:animEffect transition="out" filter="fade">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53" presetClass="exit" presetSubtype="32" fill="hold" grpId="1" nodeType="withEffect">
                                  <p:stCondLst>
                                    <p:cond delay="0"/>
                                  </p:stCondLst>
                                  <p:childTnLst>
                                    <p:anim calcmode="lin" valueType="num">
                                      <p:cBhvr>
                                        <p:cTn id="48" dur="500"/>
                                        <p:tgtEl>
                                          <p:spTgt spid="28"/>
                                        </p:tgtEl>
                                        <p:attrNameLst>
                                          <p:attrName>ppt_w</p:attrName>
                                        </p:attrNameLst>
                                      </p:cBhvr>
                                      <p:tavLst>
                                        <p:tav tm="0">
                                          <p:val>
                                            <p:strVal val="ppt_w"/>
                                          </p:val>
                                        </p:tav>
                                        <p:tav tm="100000">
                                          <p:val>
                                            <p:fltVal val="0"/>
                                          </p:val>
                                        </p:tav>
                                      </p:tavLst>
                                    </p:anim>
                                    <p:anim calcmode="lin" valueType="num">
                                      <p:cBhvr>
                                        <p:cTn id="49" dur="500"/>
                                        <p:tgtEl>
                                          <p:spTgt spid="28"/>
                                        </p:tgtEl>
                                        <p:attrNameLst>
                                          <p:attrName>ppt_h</p:attrName>
                                        </p:attrNameLst>
                                      </p:cBhvr>
                                      <p:tavLst>
                                        <p:tav tm="0">
                                          <p:val>
                                            <p:strVal val="ppt_h"/>
                                          </p:val>
                                        </p:tav>
                                        <p:tav tm="100000">
                                          <p:val>
                                            <p:fltVal val="0"/>
                                          </p:val>
                                        </p:tav>
                                      </p:tavLst>
                                    </p:anim>
                                    <p:animEffect transition="out" filter="fade">
                                      <p:cBhvr>
                                        <p:cTn id="50" dur="500"/>
                                        <p:tgtEl>
                                          <p:spTgt spid="28"/>
                                        </p:tgtEl>
                                      </p:cBhvr>
                                    </p:animEffect>
                                    <p:set>
                                      <p:cBhvr>
                                        <p:cTn id="51"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 grpId="0" animBg="1"/>
      <p:bldP spid="28" grpId="0"/>
      <p:bldP spid="2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63" title="Screen Shot 2026-08-04 at 3.03.19 PM.png"/>
          <p:cNvPicPr preferRelativeResize="0"/>
          <p:nvPr/>
        </p:nvPicPr>
        <p:blipFill rotWithShape="1">
          <a:blip r:embed="rId3">
            <a:alphaModFix/>
          </a:blip>
          <a:srcRect t="1569" b="1579"/>
          <a:stretch/>
        </p:blipFill>
        <p:spPr>
          <a:xfrm>
            <a:off x="0" y="-1"/>
            <a:ext cx="9144000" cy="5148072"/>
          </a:xfrm>
          <a:prstGeom prst="rect">
            <a:avLst/>
          </a:prstGeom>
          <a:noFill/>
          <a:ln>
            <a:noFill/>
          </a:ln>
        </p:spPr>
      </p:pic>
      <p:sp>
        <p:nvSpPr>
          <p:cNvPr id="24" name="Google Shape;640;p61">
            <a:extLst>
              <a:ext uri="{FF2B5EF4-FFF2-40B4-BE49-F238E27FC236}">
                <a16:creationId xmlns:a16="http://schemas.microsoft.com/office/drawing/2014/main" id="{448616EE-54B0-272A-E0F7-049BA7452CFE}"/>
              </a:ext>
            </a:extLst>
          </p:cNvPr>
          <p:cNvSpPr/>
          <p:nvPr/>
        </p:nvSpPr>
        <p:spPr>
          <a:xfrm>
            <a:off x="5159880" y="1797538"/>
            <a:ext cx="279671" cy="27986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Roboto Mono Light"/>
              <a:ea typeface="Roboto Mono Light"/>
              <a:cs typeface="Roboto Mono Light"/>
              <a:sym typeface="Roboto Mono Light"/>
            </a:endParaRPr>
          </a:p>
        </p:txBody>
      </p:sp>
      <p:sp>
        <p:nvSpPr>
          <p:cNvPr id="2" name="Rectangle 1">
            <a:extLst>
              <a:ext uri="{FF2B5EF4-FFF2-40B4-BE49-F238E27FC236}">
                <a16:creationId xmlns:a16="http://schemas.microsoft.com/office/drawing/2014/main" id="{60E0F739-0736-481D-5318-AB56AA9321BF}"/>
              </a:ext>
            </a:extLst>
          </p:cNvPr>
          <p:cNvSpPr/>
          <p:nvPr/>
        </p:nvSpPr>
        <p:spPr>
          <a:xfrm>
            <a:off x="865414" y="1512007"/>
            <a:ext cx="1485900" cy="210638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DAC6DFF7-221F-184F-8CA0-11C86CFE902D}"/>
              </a:ext>
            </a:extLst>
          </p:cNvPr>
          <p:cNvCxnSpPr>
            <a:cxnSpLocks/>
          </p:cNvCxnSpPr>
          <p:nvPr/>
        </p:nvCxnSpPr>
        <p:spPr>
          <a:xfrm flipH="1" flipV="1">
            <a:off x="865414" y="3618393"/>
            <a:ext cx="2281918" cy="97237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92132FA-46EF-D9BF-DC03-9FDEA27A857F}"/>
              </a:ext>
            </a:extLst>
          </p:cNvPr>
          <p:cNvCxnSpPr>
            <a:cxnSpLocks/>
          </p:cNvCxnSpPr>
          <p:nvPr/>
        </p:nvCxnSpPr>
        <p:spPr>
          <a:xfrm flipH="1">
            <a:off x="865414" y="551596"/>
            <a:ext cx="2281918" cy="9663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1510348-EB28-9D11-1365-063381FABF66}"/>
              </a:ext>
            </a:extLst>
          </p:cNvPr>
          <p:cNvCxnSpPr>
            <a:cxnSpLocks/>
          </p:cNvCxnSpPr>
          <p:nvPr/>
        </p:nvCxnSpPr>
        <p:spPr>
          <a:xfrm flipH="1">
            <a:off x="2351314" y="551596"/>
            <a:ext cx="3645354" cy="9663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495219-4275-7C26-9616-8BC3E5C24465}"/>
              </a:ext>
            </a:extLst>
          </p:cNvPr>
          <p:cNvCxnSpPr>
            <a:cxnSpLocks/>
          </p:cNvCxnSpPr>
          <p:nvPr/>
        </p:nvCxnSpPr>
        <p:spPr>
          <a:xfrm flipH="1" flipV="1">
            <a:off x="2351314" y="3618393"/>
            <a:ext cx="3645354" cy="97237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B112768-0DEF-ED22-78C5-B49F27D75E42}"/>
              </a:ext>
            </a:extLst>
          </p:cNvPr>
          <p:cNvSpPr/>
          <p:nvPr/>
        </p:nvSpPr>
        <p:spPr>
          <a:xfrm>
            <a:off x="3147332" y="551595"/>
            <a:ext cx="2849336" cy="4039169"/>
          </a:xfrm>
          <a:prstGeom prst="rect">
            <a:avLst/>
          </a:prstGeom>
          <a:blipFill dpi="0" rotWithShape="1">
            <a:blip r:embed="rId4">
              <a:extLst>
                <a:ext uri="{28A0092B-C50C-407E-A947-70E740481C1C}">
                  <a14:useLocalDpi xmlns:a14="http://schemas.microsoft.com/office/drawing/2010/main" val="0"/>
                </a:ext>
              </a:extLst>
            </a:blip>
            <a:srcRect/>
            <a:stretch>
              <a:fillRect l="-114213" t="-13818" r="-106703" b="-13522"/>
            </a:stretch>
          </a:blip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Google Shape;640;p61">
            <a:extLst>
              <a:ext uri="{FF2B5EF4-FFF2-40B4-BE49-F238E27FC236}">
                <a16:creationId xmlns:a16="http://schemas.microsoft.com/office/drawing/2014/main" id="{D65E8917-10D6-2E83-6D2D-2B7426FA72D9}"/>
              </a:ext>
            </a:extLst>
          </p:cNvPr>
          <p:cNvSpPr/>
          <p:nvPr/>
        </p:nvSpPr>
        <p:spPr>
          <a:xfrm>
            <a:off x="6675177" y="3431642"/>
            <a:ext cx="530068" cy="530425"/>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Roboto Mono Light"/>
              <a:ea typeface="Roboto Mono Light"/>
              <a:cs typeface="Roboto Mono Light"/>
              <a:sym typeface="Roboto Mono Light"/>
            </a:endParaRPr>
          </a:p>
        </p:txBody>
      </p:sp>
      <p:cxnSp>
        <p:nvCxnSpPr>
          <p:cNvPr id="27" name="Straight Connector 26">
            <a:extLst>
              <a:ext uri="{FF2B5EF4-FFF2-40B4-BE49-F238E27FC236}">
                <a16:creationId xmlns:a16="http://schemas.microsoft.com/office/drawing/2014/main" id="{C9AAF764-8775-9355-AEF2-14E274F3D48D}"/>
              </a:ext>
            </a:extLst>
          </p:cNvPr>
          <p:cNvCxnSpPr>
            <a:cxnSpLocks/>
            <a:stCxn id="26" idx="6"/>
            <a:endCxn id="25" idx="6"/>
          </p:cNvCxnSpPr>
          <p:nvPr/>
        </p:nvCxnSpPr>
        <p:spPr>
          <a:xfrm flipH="1">
            <a:off x="7205245" y="1561170"/>
            <a:ext cx="331904" cy="213568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1D10893-E03A-69BE-14F8-CA4944407C7F}"/>
              </a:ext>
            </a:extLst>
          </p:cNvPr>
          <p:cNvCxnSpPr>
            <a:cxnSpLocks/>
            <a:stCxn id="26" idx="3"/>
            <a:endCxn id="25" idx="3"/>
          </p:cNvCxnSpPr>
          <p:nvPr/>
        </p:nvCxnSpPr>
        <p:spPr>
          <a:xfrm>
            <a:off x="5260306" y="2501942"/>
            <a:ext cx="1492498" cy="138244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3D7CC279-C672-3976-3147-89BD2705AEC1}"/>
              </a:ext>
            </a:extLst>
          </p:cNvPr>
          <p:cNvSpPr txBox="1"/>
          <p:nvPr/>
        </p:nvSpPr>
        <p:spPr>
          <a:xfrm>
            <a:off x="3508456" y="571739"/>
            <a:ext cx="2297762" cy="369332"/>
          </a:xfrm>
          <a:prstGeom prst="rect">
            <a:avLst/>
          </a:prstGeom>
          <a:noFill/>
        </p:spPr>
        <p:txBody>
          <a:bodyPr wrap="square" rtlCol="0">
            <a:spAutoFit/>
          </a:bodyPr>
          <a:lstStyle/>
          <a:p>
            <a:pPr algn="r"/>
            <a:r>
              <a:rPr lang="en-US" sz="1100" dirty="0">
                <a:solidFill>
                  <a:schemeClr val="bg1"/>
                </a:solidFill>
                <a:latin typeface="Roboto Mono" pitchFamily="49" charset="0"/>
                <a:ea typeface="Roboto Mono" pitchFamily="49" charset="0"/>
                <a:cs typeface="Roboto" panose="02000000000000000000" pitchFamily="2" charset="0"/>
              </a:rPr>
              <a:t>LEDA 1532274: 13731 </a:t>
            </a:r>
            <a:r>
              <a:rPr lang="en-US" sz="900" dirty="0">
                <a:solidFill>
                  <a:schemeClr val="bg1"/>
                </a:solidFill>
                <a:latin typeface="Roboto Mono" pitchFamily="49" charset="0"/>
                <a:ea typeface="Roboto Mono" pitchFamily="49" charset="0"/>
                <a:cs typeface="Roboto" panose="02000000000000000000" pitchFamily="2" charset="0"/>
              </a:rPr>
              <a:t>km/s</a:t>
            </a:r>
          </a:p>
          <a:p>
            <a:pPr algn="r"/>
            <a:r>
              <a:rPr lang="en-US" sz="700" dirty="0">
                <a:solidFill>
                  <a:schemeClr val="bg1"/>
                </a:solidFill>
                <a:latin typeface="Roboto Mono" pitchFamily="49" charset="0"/>
                <a:ea typeface="Roboto Mono" pitchFamily="49" charset="0"/>
                <a:cs typeface="Roboto" panose="02000000000000000000" pitchFamily="2" charset="0"/>
              </a:rPr>
              <a:t>(</a:t>
            </a:r>
            <a:r>
              <a:rPr lang="en-US" sz="700" dirty="0" err="1">
                <a:solidFill>
                  <a:schemeClr val="bg1"/>
                </a:solidFill>
                <a:latin typeface="Roboto Mono" pitchFamily="49" charset="0"/>
                <a:ea typeface="Roboto Mono" pitchFamily="49" charset="0"/>
                <a:cs typeface="Roboto" panose="02000000000000000000" pitchFamily="2" charset="0"/>
              </a:rPr>
              <a:t>Ahumada</a:t>
            </a:r>
            <a:r>
              <a:rPr lang="en-US" sz="700" dirty="0">
                <a:solidFill>
                  <a:schemeClr val="bg1"/>
                </a:solidFill>
                <a:latin typeface="Roboto Mono" pitchFamily="49" charset="0"/>
                <a:ea typeface="Roboto Mono" pitchFamily="49" charset="0"/>
                <a:cs typeface="Roboto" panose="02000000000000000000" pitchFamily="2" charset="0"/>
              </a:rPr>
              <a:t> et al. 2020)</a:t>
            </a:r>
          </a:p>
        </p:txBody>
      </p:sp>
      <p:sp>
        <p:nvSpPr>
          <p:cNvPr id="34" name="TextBox 33">
            <a:extLst>
              <a:ext uri="{FF2B5EF4-FFF2-40B4-BE49-F238E27FC236}">
                <a16:creationId xmlns:a16="http://schemas.microsoft.com/office/drawing/2014/main" id="{F6BD5856-36EE-1BD2-A713-56BC40AD9801}"/>
              </a:ext>
            </a:extLst>
          </p:cNvPr>
          <p:cNvSpPr txBox="1"/>
          <p:nvPr/>
        </p:nvSpPr>
        <p:spPr>
          <a:xfrm>
            <a:off x="3335276" y="2406434"/>
            <a:ext cx="2217472" cy="369332"/>
          </a:xfrm>
          <a:prstGeom prst="rect">
            <a:avLst/>
          </a:prstGeom>
          <a:noFill/>
        </p:spPr>
        <p:txBody>
          <a:bodyPr wrap="square" rtlCol="0">
            <a:spAutoFit/>
          </a:bodyPr>
          <a:lstStyle/>
          <a:p>
            <a:r>
              <a:rPr lang="en-US" sz="1100" dirty="0">
                <a:solidFill>
                  <a:schemeClr val="bg1"/>
                </a:solidFill>
                <a:latin typeface="Roboto Mono" pitchFamily="49" charset="0"/>
                <a:ea typeface="Roboto Mono" pitchFamily="49" charset="0"/>
                <a:cs typeface="Roboto" panose="02000000000000000000" pitchFamily="2" charset="0"/>
              </a:rPr>
              <a:t>LEDA 1531099: 6661 </a:t>
            </a:r>
            <a:r>
              <a:rPr lang="en-US" sz="900" dirty="0">
                <a:solidFill>
                  <a:schemeClr val="bg1"/>
                </a:solidFill>
                <a:latin typeface="Roboto Mono" pitchFamily="49" charset="0"/>
                <a:ea typeface="Roboto Mono" pitchFamily="49" charset="0"/>
                <a:cs typeface="Roboto" panose="02000000000000000000" pitchFamily="2" charset="0"/>
              </a:rPr>
              <a:t>km/s</a:t>
            </a:r>
          </a:p>
          <a:p>
            <a:r>
              <a:rPr lang="en-US" sz="700" dirty="0">
                <a:solidFill>
                  <a:schemeClr val="bg1"/>
                </a:solidFill>
                <a:latin typeface="Roboto Mono" pitchFamily="49" charset="0"/>
                <a:ea typeface="Roboto Mono" pitchFamily="49" charset="0"/>
                <a:cs typeface="Roboto" panose="02000000000000000000" pitchFamily="2" charset="0"/>
              </a:rPr>
              <a:t>(</a:t>
            </a:r>
            <a:r>
              <a:rPr lang="en-US" sz="700" dirty="0" err="1">
                <a:solidFill>
                  <a:schemeClr val="bg1"/>
                </a:solidFill>
                <a:latin typeface="Roboto Mono" pitchFamily="49" charset="0"/>
                <a:ea typeface="Roboto Mono" pitchFamily="49" charset="0"/>
                <a:cs typeface="Roboto" panose="02000000000000000000" pitchFamily="2" charset="0"/>
              </a:rPr>
              <a:t>Ahumada</a:t>
            </a:r>
            <a:r>
              <a:rPr lang="en-US" sz="700" dirty="0">
                <a:solidFill>
                  <a:schemeClr val="bg1"/>
                </a:solidFill>
                <a:latin typeface="Roboto Mono" pitchFamily="49" charset="0"/>
                <a:ea typeface="Roboto Mono" pitchFamily="49" charset="0"/>
                <a:cs typeface="Roboto" panose="02000000000000000000" pitchFamily="2" charset="0"/>
              </a:rPr>
              <a:t> et al. 2020)</a:t>
            </a:r>
          </a:p>
        </p:txBody>
      </p:sp>
      <p:pic>
        <p:nvPicPr>
          <p:cNvPr id="26" name="Google Shape;645;p62">
            <a:extLst>
              <a:ext uri="{FF2B5EF4-FFF2-40B4-BE49-F238E27FC236}">
                <a16:creationId xmlns:a16="http://schemas.microsoft.com/office/drawing/2014/main" id="{C17B09D6-3650-6C45-14F5-E4A43EB39254}"/>
              </a:ext>
            </a:extLst>
          </p:cNvPr>
          <p:cNvPicPr preferRelativeResize="0">
            <a:picLocks/>
          </p:cNvPicPr>
          <p:nvPr/>
        </p:nvPicPr>
        <p:blipFill>
          <a:blip r:embed="rId5"/>
          <a:srcRect l="38997" t="28496" r="37556" b="31171"/>
          <a:stretch/>
        </p:blipFill>
        <p:spPr>
          <a:xfrm>
            <a:off x="4869662" y="230718"/>
            <a:ext cx="2667487" cy="2660904"/>
          </a:xfrm>
          <a:prstGeom prst="ellipse">
            <a:avLst/>
          </a:prstGeom>
          <a:noFill/>
          <a:ln w="19050">
            <a:solidFill>
              <a:schemeClr val="accent1"/>
            </a:solidFill>
            <a:extLst>
              <a:ext uri="{C807C97D-BFC1-408E-A445-0C87EB9F89A2}">
                <ask:lineSketchStyleProps xmlns:ask="http://schemas.microsoft.com/office/drawing/2018/sketchyshapes" sd="2650216993">
                  <a:custGeom>
                    <a:avLst/>
                    <a:gdLst>
                      <a:gd name="connsiteX0" fmla="*/ 0 w 2667487"/>
                      <a:gd name="connsiteY0" fmla="*/ 1332559 h 2665118"/>
                      <a:gd name="connsiteX1" fmla="*/ 1333744 w 2667487"/>
                      <a:gd name="connsiteY1" fmla="*/ 0 h 2665118"/>
                      <a:gd name="connsiteX2" fmla="*/ 2667488 w 2667487"/>
                      <a:gd name="connsiteY2" fmla="*/ 1332559 h 2665118"/>
                      <a:gd name="connsiteX3" fmla="*/ 1333744 w 2667487"/>
                      <a:gd name="connsiteY3" fmla="*/ 2665118 h 2665118"/>
                      <a:gd name="connsiteX4" fmla="*/ 0 w 2667487"/>
                      <a:gd name="connsiteY4" fmla="*/ 1332559 h 2665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487" h="2665118" extrusionOk="0">
                        <a:moveTo>
                          <a:pt x="0" y="1332559"/>
                        </a:moveTo>
                        <a:cubicBezTo>
                          <a:pt x="-137671" y="602496"/>
                          <a:pt x="612576" y="15178"/>
                          <a:pt x="1333744" y="0"/>
                        </a:cubicBezTo>
                        <a:cubicBezTo>
                          <a:pt x="2106452" y="74096"/>
                          <a:pt x="2668778" y="635979"/>
                          <a:pt x="2667488" y="1332559"/>
                        </a:cubicBezTo>
                        <a:cubicBezTo>
                          <a:pt x="2644808" y="2034293"/>
                          <a:pt x="2146007" y="2756593"/>
                          <a:pt x="1333744" y="2665118"/>
                        </a:cubicBezTo>
                        <a:cubicBezTo>
                          <a:pt x="605899" y="2632532"/>
                          <a:pt x="48190" y="2158358"/>
                          <a:pt x="0" y="1332559"/>
                        </a:cubicBezTo>
                        <a:close/>
                      </a:path>
                    </a:pathLst>
                  </a:custGeom>
                  <ask:type>
                    <ask:lineSketchNone/>
                  </ask:type>
                </ask:lineSketchStyleProps>
              </a:ext>
            </a:extLst>
          </a:ln>
        </p:spPr>
      </p:pic>
      <p:sp>
        <p:nvSpPr>
          <p:cNvPr id="38" name="TextBox 37">
            <a:extLst>
              <a:ext uri="{FF2B5EF4-FFF2-40B4-BE49-F238E27FC236}">
                <a16:creationId xmlns:a16="http://schemas.microsoft.com/office/drawing/2014/main" id="{684647B9-FF21-371D-80D4-04F99DC3E35A}"/>
              </a:ext>
            </a:extLst>
          </p:cNvPr>
          <p:cNvSpPr txBox="1"/>
          <p:nvPr/>
        </p:nvSpPr>
        <p:spPr>
          <a:xfrm>
            <a:off x="5054524" y="1922206"/>
            <a:ext cx="2297762" cy="369332"/>
          </a:xfrm>
          <a:prstGeom prst="rect">
            <a:avLst/>
          </a:prstGeom>
          <a:noFill/>
        </p:spPr>
        <p:txBody>
          <a:bodyPr wrap="square" rtlCol="0">
            <a:spAutoFit/>
          </a:bodyPr>
          <a:lstStyle/>
          <a:p>
            <a:pPr algn="ctr"/>
            <a:r>
              <a:rPr lang="en-US" sz="1100" dirty="0">
                <a:solidFill>
                  <a:schemeClr val="bg1"/>
                </a:solidFill>
                <a:latin typeface="Roboto Mono" pitchFamily="49" charset="0"/>
                <a:ea typeface="Roboto Mono" pitchFamily="49" charset="0"/>
                <a:cs typeface="Roboto" panose="02000000000000000000" pitchFamily="2" charset="0"/>
              </a:rPr>
              <a:t>LEDA 1529933: </a:t>
            </a:r>
            <a:r>
              <a:rPr lang="en-US" sz="1100" b="1" dirty="0">
                <a:solidFill>
                  <a:schemeClr val="bg1"/>
                </a:solidFill>
                <a:latin typeface="Roboto Mono" pitchFamily="49" charset="0"/>
                <a:ea typeface="Roboto Mono" pitchFamily="49" charset="0"/>
                <a:cs typeface="Roboto" panose="02000000000000000000" pitchFamily="2" charset="0"/>
              </a:rPr>
              <a:t>3369</a:t>
            </a:r>
            <a:r>
              <a:rPr lang="en-US" sz="1100" dirty="0">
                <a:solidFill>
                  <a:schemeClr val="bg1"/>
                </a:solidFill>
                <a:latin typeface="Roboto Mono" pitchFamily="49" charset="0"/>
                <a:ea typeface="Roboto Mono" pitchFamily="49" charset="0"/>
                <a:cs typeface="Roboto" panose="02000000000000000000" pitchFamily="2" charset="0"/>
              </a:rPr>
              <a:t> </a:t>
            </a:r>
            <a:r>
              <a:rPr lang="en-US" sz="900" dirty="0">
                <a:solidFill>
                  <a:schemeClr val="bg1"/>
                </a:solidFill>
                <a:latin typeface="Roboto Mono" pitchFamily="49" charset="0"/>
                <a:ea typeface="Roboto Mono" pitchFamily="49" charset="0"/>
                <a:cs typeface="Roboto" panose="02000000000000000000" pitchFamily="2" charset="0"/>
              </a:rPr>
              <a:t>km/s</a:t>
            </a:r>
          </a:p>
          <a:p>
            <a:pPr algn="ctr"/>
            <a:r>
              <a:rPr lang="en-US" sz="700" dirty="0">
                <a:solidFill>
                  <a:schemeClr val="bg1"/>
                </a:solidFill>
                <a:latin typeface="Roboto Mono" pitchFamily="49" charset="0"/>
                <a:ea typeface="Roboto Mono" pitchFamily="49" charset="0"/>
                <a:cs typeface="Roboto" panose="02000000000000000000" pitchFamily="2" charset="0"/>
              </a:rPr>
              <a:t>(</a:t>
            </a:r>
            <a:r>
              <a:rPr lang="en-US" sz="700" dirty="0" err="1">
                <a:solidFill>
                  <a:schemeClr val="bg1"/>
                </a:solidFill>
                <a:latin typeface="Roboto Mono" pitchFamily="49" charset="0"/>
                <a:ea typeface="Roboto Mono" pitchFamily="49" charset="0"/>
                <a:cs typeface="Roboto" panose="02000000000000000000" pitchFamily="2" charset="0"/>
              </a:rPr>
              <a:t>Ahumada</a:t>
            </a:r>
            <a:r>
              <a:rPr lang="en-US" sz="700" dirty="0">
                <a:solidFill>
                  <a:schemeClr val="bg1"/>
                </a:solidFill>
                <a:latin typeface="Roboto Mono" pitchFamily="49" charset="0"/>
                <a:ea typeface="Roboto Mono" pitchFamily="49" charset="0"/>
                <a:cs typeface="Roboto" panose="02000000000000000000" pitchFamily="2" charset="0"/>
              </a:rPr>
              <a:t> et al. 2020)</a:t>
            </a:r>
          </a:p>
        </p:txBody>
      </p:sp>
      <p:sp>
        <p:nvSpPr>
          <p:cNvPr id="35" name="TextBox 34">
            <a:extLst>
              <a:ext uri="{FF2B5EF4-FFF2-40B4-BE49-F238E27FC236}">
                <a16:creationId xmlns:a16="http://schemas.microsoft.com/office/drawing/2014/main" id="{6D5747DD-D504-D117-DFE6-0A475F7B11AA}"/>
              </a:ext>
            </a:extLst>
          </p:cNvPr>
          <p:cNvSpPr txBox="1"/>
          <p:nvPr/>
        </p:nvSpPr>
        <p:spPr>
          <a:xfrm>
            <a:off x="3567552" y="3696854"/>
            <a:ext cx="2842591" cy="430887"/>
          </a:xfrm>
          <a:prstGeom prst="rect">
            <a:avLst/>
          </a:prstGeom>
          <a:noFill/>
        </p:spPr>
        <p:txBody>
          <a:bodyPr wrap="square" rtlCol="0">
            <a:spAutoFit/>
          </a:bodyPr>
          <a:lstStyle/>
          <a:p>
            <a:r>
              <a:rPr lang="en-US" sz="1100" dirty="0">
                <a:solidFill>
                  <a:schemeClr val="bg1"/>
                </a:solidFill>
                <a:latin typeface="Roboto Mono" pitchFamily="49" charset="0"/>
                <a:ea typeface="Roboto Mono" pitchFamily="49" charset="0"/>
                <a:cs typeface="Roboto" panose="02000000000000000000" pitchFamily="2" charset="0"/>
              </a:rPr>
              <a:t>SDSS J114310.55+172009.7: </a:t>
            </a:r>
          </a:p>
          <a:p>
            <a:r>
              <a:rPr lang="en-US" sz="1100" dirty="0">
                <a:solidFill>
                  <a:schemeClr val="bg1"/>
                </a:solidFill>
                <a:latin typeface="Roboto Mono" pitchFamily="49" charset="0"/>
                <a:ea typeface="Roboto Mono" pitchFamily="49" charset="0"/>
                <a:cs typeface="Roboto" panose="02000000000000000000" pitchFamily="2" charset="0"/>
              </a:rPr>
              <a:t>6709 </a:t>
            </a:r>
            <a:r>
              <a:rPr lang="en-US" sz="900" dirty="0">
                <a:solidFill>
                  <a:schemeClr val="bg1"/>
                </a:solidFill>
                <a:latin typeface="Roboto Mono" pitchFamily="49" charset="0"/>
                <a:ea typeface="Roboto Mono" pitchFamily="49" charset="0"/>
                <a:cs typeface="Roboto" panose="02000000000000000000" pitchFamily="2" charset="0"/>
              </a:rPr>
              <a:t>km/s </a:t>
            </a:r>
            <a:r>
              <a:rPr lang="en-US" sz="700" dirty="0">
                <a:solidFill>
                  <a:schemeClr val="bg1"/>
                </a:solidFill>
                <a:latin typeface="Roboto Mono" pitchFamily="49" charset="0"/>
                <a:ea typeface="Roboto Mono" pitchFamily="49" charset="0"/>
                <a:cs typeface="Roboto" panose="02000000000000000000" pitchFamily="2" charset="0"/>
              </a:rPr>
              <a:t>(Yu et al. 2022)</a:t>
            </a:r>
          </a:p>
        </p:txBody>
      </p:sp>
      <p:cxnSp>
        <p:nvCxnSpPr>
          <p:cNvPr id="47" name="Straight Connector 46">
            <a:extLst>
              <a:ext uri="{FF2B5EF4-FFF2-40B4-BE49-F238E27FC236}">
                <a16:creationId xmlns:a16="http://schemas.microsoft.com/office/drawing/2014/main" id="{9D1FCA20-7F10-7F2A-A3C3-6806E0D274A8}"/>
              </a:ext>
            </a:extLst>
          </p:cNvPr>
          <p:cNvCxnSpPr>
            <a:cxnSpLocks/>
          </p:cNvCxnSpPr>
          <p:nvPr/>
        </p:nvCxnSpPr>
        <p:spPr>
          <a:xfrm>
            <a:off x="1685908" y="4958707"/>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122" name="Picture 2">
            <a:extLst>
              <a:ext uri="{FF2B5EF4-FFF2-40B4-BE49-F238E27FC236}">
                <a16:creationId xmlns:a16="http://schemas.microsoft.com/office/drawing/2014/main" id="{334F5753-DECE-4F5F-FC73-EAC24A9E56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019" y="1501410"/>
            <a:ext cx="4223628" cy="3070351"/>
          </a:xfrm>
          <a:prstGeom prst="rect">
            <a:avLst/>
          </a:prstGeom>
          <a:noFill/>
          <a:ln w="38100">
            <a:solidFill>
              <a:schemeClr val="bg2"/>
            </a:solidFill>
          </a:ln>
          <a:extLst>
            <a:ext uri="{909E8E84-426E-40DD-AFC4-6F175D3DCCD1}">
              <a14:hiddenFill xmlns:a14="http://schemas.microsoft.com/office/drawing/2010/main">
                <a:solidFill>
                  <a:srgbClr val="FFFFFF"/>
                </a:solidFill>
              </a14:hiddenFill>
            </a:ext>
          </a:extLst>
        </p:spPr>
      </p:pic>
      <p:cxnSp>
        <p:nvCxnSpPr>
          <p:cNvPr id="48" name="Straight Connector 47">
            <a:extLst>
              <a:ext uri="{FF2B5EF4-FFF2-40B4-BE49-F238E27FC236}">
                <a16:creationId xmlns:a16="http://schemas.microsoft.com/office/drawing/2014/main" id="{6656895E-4EB3-983D-CA06-B9627BD93C5D}"/>
              </a:ext>
            </a:extLst>
          </p:cNvPr>
          <p:cNvCxnSpPr>
            <a:cxnSpLocks/>
          </p:cNvCxnSpPr>
          <p:nvPr/>
        </p:nvCxnSpPr>
        <p:spPr>
          <a:xfrm>
            <a:off x="15858" y="4958707"/>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E2FB6CB-FA33-EEC3-832F-4D58BC828171}"/>
              </a:ext>
            </a:extLst>
          </p:cNvPr>
          <p:cNvCxnSpPr>
            <a:cxnSpLocks/>
          </p:cNvCxnSpPr>
          <p:nvPr/>
        </p:nvCxnSpPr>
        <p:spPr>
          <a:xfrm>
            <a:off x="15858" y="5050147"/>
            <a:ext cx="16700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CB97AD9F-8E13-7920-FD73-E801C074B3A2}"/>
              </a:ext>
            </a:extLst>
          </p:cNvPr>
          <p:cNvSpPr txBox="1"/>
          <p:nvPr/>
        </p:nvSpPr>
        <p:spPr>
          <a:xfrm>
            <a:off x="15865" y="4848894"/>
            <a:ext cx="1670043" cy="200055"/>
          </a:xfrm>
          <a:prstGeom prst="rect">
            <a:avLst/>
          </a:prstGeom>
          <a:noFill/>
        </p:spPr>
        <p:txBody>
          <a:bodyPr wrap="square" rtlCol="0">
            <a:spAutoFit/>
          </a:bodyPr>
          <a:lstStyle/>
          <a:p>
            <a:pPr algn="ctr"/>
            <a:r>
              <a:rPr lang="en-US" sz="700" dirty="0">
                <a:solidFill>
                  <a:schemeClr val="bg1"/>
                </a:solidFill>
                <a:latin typeface="Roboto Mono" pitchFamily="49" charset="0"/>
                <a:ea typeface="Roboto Mono" pitchFamily="49" charset="0"/>
                <a:cs typeface="Roboto" panose="02000000000000000000" pitchFamily="2" charset="0"/>
              </a:rPr>
              <a:t>5 arcmin</a:t>
            </a:r>
          </a:p>
        </p:txBody>
      </p:sp>
      <p:sp>
        <p:nvSpPr>
          <p:cNvPr id="4111" name="TextBox 4110">
            <a:extLst>
              <a:ext uri="{FF2B5EF4-FFF2-40B4-BE49-F238E27FC236}">
                <a16:creationId xmlns:a16="http://schemas.microsoft.com/office/drawing/2014/main" id="{392ADA0B-7304-ED9E-0FE7-267197B87F5A}"/>
              </a:ext>
            </a:extLst>
          </p:cNvPr>
          <p:cNvSpPr txBox="1"/>
          <p:nvPr/>
        </p:nvSpPr>
        <p:spPr>
          <a:xfrm>
            <a:off x="6392336" y="4958707"/>
            <a:ext cx="2751664" cy="200055"/>
          </a:xfrm>
          <a:prstGeom prst="rect">
            <a:avLst/>
          </a:prstGeom>
          <a:noFill/>
        </p:spPr>
        <p:txBody>
          <a:bodyPr wrap="square">
            <a:spAutoFit/>
          </a:bodyPr>
          <a:lstStyle/>
          <a:p>
            <a:pPr algn="r"/>
            <a:r>
              <a:rPr lang="en-US" sz="700" dirty="0">
                <a:solidFill>
                  <a:schemeClr val="bg1"/>
                </a:solidFill>
                <a:latin typeface="Roboto Mono" pitchFamily="49" charset="0"/>
                <a:ea typeface="Roboto Mono" pitchFamily="49" charset="0"/>
                <a:cs typeface="Roboto" panose="02000000000000000000" pitchFamily="2" charset="0"/>
              </a:rPr>
              <a:t>© Legacy Surveys / D.Lang (Perimeter Institute)</a:t>
            </a:r>
          </a:p>
        </p:txBody>
      </p:sp>
      <p:sp>
        <p:nvSpPr>
          <p:cNvPr id="4112" name="TextBox 4111">
            <a:extLst>
              <a:ext uri="{FF2B5EF4-FFF2-40B4-BE49-F238E27FC236}">
                <a16:creationId xmlns:a16="http://schemas.microsoft.com/office/drawing/2014/main" id="{B99B8FE8-6C7E-28D4-9045-4D25D3DC39F1}"/>
              </a:ext>
            </a:extLst>
          </p:cNvPr>
          <p:cNvSpPr txBox="1"/>
          <p:nvPr/>
        </p:nvSpPr>
        <p:spPr>
          <a:xfrm>
            <a:off x="-1" y="0"/>
            <a:ext cx="4292599" cy="307777"/>
          </a:xfrm>
          <a:prstGeom prst="rect">
            <a:avLst/>
          </a:prstGeom>
          <a:noFill/>
        </p:spPr>
        <p:txBody>
          <a:bodyPr wrap="square" rtlCol="0">
            <a:spAutoFit/>
          </a:bodyPr>
          <a:lstStyle/>
          <a:p>
            <a:r>
              <a:rPr lang="en-US" dirty="0">
                <a:solidFill>
                  <a:schemeClr val="bg1"/>
                </a:solidFill>
                <a:latin typeface="Roboto Mono" pitchFamily="49" charset="0"/>
                <a:ea typeface="Roboto Mono" pitchFamily="49" charset="0"/>
              </a:rPr>
              <a:t>DESI Image of AGC 219555 </a:t>
            </a:r>
            <a:r>
              <a:rPr lang="en-US" sz="1100" dirty="0">
                <a:solidFill>
                  <a:schemeClr val="bg1"/>
                </a:solidFill>
                <a:latin typeface="Roboto Mono" pitchFamily="49" charset="0"/>
                <a:ea typeface="Roboto Mono" pitchFamily="49" charset="0"/>
              </a:rPr>
              <a:t>(</a:t>
            </a:r>
            <a:r>
              <a:rPr lang="en-US" sz="1100" dirty="0" err="1">
                <a:solidFill>
                  <a:schemeClr val="bg1"/>
                </a:solidFill>
                <a:latin typeface="Roboto Mono" pitchFamily="49" charset="0"/>
                <a:ea typeface="Roboto Mono" pitchFamily="49" charset="0"/>
              </a:rPr>
              <a:t>V</a:t>
            </a:r>
            <a:r>
              <a:rPr lang="en-US" sz="1100" baseline="-25000" dirty="0" err="1">
                <a:solidFill>
                  <a:schemeClr val="bg1"/>
                </a:solidFill>
                <a:latin typeface="Roboto Mono" pitchFamily="49" charset="0"/>
                <a:ea typeface="Roboto Mono" pitchFamily="49" charset="0"/>
              </a:rPr>
              <a:t>hel</a:t>
            </a:r>
            <a:r>
              <a:rPr lang="en-US" sz="1100" dirty="0">
                <a:solidFill>
                  <a:schemeClr val="bg1"/>
                </a:solidFill>
                <a:latin typeface="Roboto Mono" pitchFamily="49" charset="0"/>
                <a:ea typeface="Roboto Mono" pitchFamily="49" charset="0"/>
              </a:rPr>
              <a:t> = </a:t>
            </a:r>
            <a:r>
              <a:rPr lang="en-US" sz="1100" b="1" dirty="0">
                <a:solidFill>
                  <a:schemeClr val="bg1"/>
                </a:solidFill>
                <a:latin typeface="Roboto Mono" pitchFamily="49" charset="0"/>
                <a:ea typeface="Roboto Mono" pitchFamily="49" charset="0"/>
              </a:rPr>
              <a:t>3391</a:t>
            </a:r>
            <a:r>
              <a:rPr lang="en-US" sz="1100" dirty="0">
                <a:solidFill>
                  <a:schemeClr val="bg1"/>
                </a:solidFill>
                <a:latin typeface="Roboto Mono" pitchFamily="49" charset="0"/>
                <a:ea typeface="Roboto Mono" pitchFamily="49" charset="0"/>
              </a:rPr>
              <a:t> km/s)</a:t>
            </a:r>
            <a:endParaRPr lang="en-US" dirty="0">
              <a:solidFill>
                <a:schemeClr val="bg1"/>
              </a:solidFill>
              <a:latin typeface="Roboto Mono" pitchFamily="49" charset="0"/>
              <a:ea typeface="Roboto Mono" pitchFamily="49" charset="0"/>
            </a:endParaRPr>
          </a:p>
        </p:txBody>
      </p:sp>
      <p:sp>
        <p:nvSpPr>
          <p:cNvPr id="3" name="TextBox 2">
            <a:extLst>
              <a:ext uri="{FF2B5EF4-FFF2-40B4-BE49-F238E27FC236}">
                <a16:creationId xmlns:a16="http://schemas.microsoft.com/office/drawing/2014/main" id="{7C893B7E-5DA6-D426-EEDD-34FFD05C9C15}"/>
              </a:ext>
            </a:extLst>
          </p:cNvPr>
          <p:cNvSpPr txBox="1"/>
          <p:nvPr/>
        </p:nvSpPr>
        <p:spPr>
          <a:xfrm>
            <a:off x="8809264" y="0"/>
            <a:ext cx="374904"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10</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fltVal val="0"/>
                                          </p:val>
                                        </p:tav>
                                        <p:tav tm="100000">
                                          <p:val>
                                            <p:strVal val="#ppt_w"/>
                                          </p:val>
                                        </p:tav>
                                      </p:tavLst>
                                    </p:anim>
                                    <p:anim calcmode="lin" valueType="num">
                                      <p:cBhvr>
                                        <p:cTn id="13" dur="1000" fill="hold"/>
                                        <p:tgtEl>
                                          <p:spTgt spid="12"/>
                                        </p:tgtEl>
                                        <p:attrNameLst>
                                          <p:attrName>ppt_h</p:attrName>
                                        </p:attrNameLst>
                                      </p:cBhvr>
                                      <p:tavLst>
                                        <p:tav tm="0">
                                          <p:val>
                                            <p:fltVal val="0"/>
                                          </p:val>
                                        </p:tav>
                                        <p:tav tm="100000">
                                          <p:val>
                                            <p:strVal val="#ppt_h"/>
                                          </p:val>
                                        </p:tav>
                                      </p:tavLst>
                                    </p:anim>
                                    <p:animEffect transition="in" filter="fade">
                                      <p:cBhvr>
                                        <p:cTn id="14" dur="10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Effect transition="in" filter="fade">
                                      <p:cBhvr>
                                        <p:cTn id="19" dur="10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fltVal val="0"/>
                                          </p:val>
                                        </p:tav>
                                        <p:tav tm="100000">
                                          <p:val>
                                            <p:strVal val="#ppt_w"/>
                                          </p:val>
                                        </p:tav>
                                      </p:tavLst>
                                    </p:anim>
                                    <p:anim calcmode="lin" valueType="num">
                                      <p:cBhvr>
                                        <p:cTn id="23" dur="1000" fill="hold"/>
                                        <p:tgtEl>
                                          <p:spTgt spid="14"/>
                                        </p:tgtEl>
                                        <p:attrNameLst>
                                          <p:attrName>ppt_h</p:attrName>
                                        </p:attrNameLst>
                                      </p:cBhvr>
                                      <p:tavLst>
                                        <p:tav tm="0">
                                          <p:val>
                                            <p:fltVal val="0"/>
                                          </p:val>
                                        </p:tav>
                                        <p:tav tm="100000">
                                          <p:val>
                                            <p:strVal val="#ppt_h"/>
                                          </p:val>
                                        </p:tav>
                                      </p:tavLst>
                                    </p:anim>
                                    <p:animEffect transition="in" filter="fade">
                                      <p:cBhvr>
                                        <p:cTn id="24" dur="10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fltVal val="0"/>
                                          </p:val>
                                        </p:tav>
                                        <p:tav tm="100000">
                                          <p:val>
                                            <p:strVal val="#ppt_w"/>
                                          </p:val>
                                        </p:tav>
                                      </p:tavLst>
                                    </p:anim>
                                    <p:anim calcmode="lin" valueType="num">
                                      <p:cBhvr>
                                        <p:cTn id="28" dur="1000" fill="hold"/>
                                        <p:tgtEl>
                                          <p:spTgt spid="5"/>
                                        </p:tgtEl>
                                        <p:attrNameLst>
                                          <p:attrName>ppt_h</p:attrName>
                                        </p:attrNameLst>
                                      </p:cBhvr>
                                      <p:tavLst>
                                        <p:tav tm="0">
                                          <p:val>
                                            <p:fltVal val="0"/>
                                          </p:val>
                                        </p:tav>
                                        <p:tav tm="100000">
                                          <p:val>
                                            <p:strVal val="#ppt_h"/>
                                          </p:val>
                                        </p:tav>
                                      </p:tavLst>
                                    </p:anim>
                                    <p:animEffect transition="in" filter="fade">
                                      <p:cBhvr>
                                        <p:cTn id="29" dur="100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Effect transition="in" filter="fade">
                                      <p:cBhvr>
                                        <p:cTn id="34" dur="1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dissolve">
                                      <p:cBhvr>
                                        <p:cTn id="39" dur="500"/>
                                        <p:tgtEl>
                                          <p:spTgt spid="35"/>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dissolve">
                                      <p:cBhvr>
                                        <p:cTn id="42" dur="500"/>
                                        <p:tgtEl>
                                          <p:spTgt spid="34"/>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dissolve">
                                      <p:cBhvr>
                                        <p:cTn id="45" dur="500"/>
                                        <p:tgtEl>
                                          <p:spTgt spid="31"/>
                                        </p:tgtEl>
                                      </p:cBhvr>
                                    </p:animEffect>
                                  </p:childTnLst>
                                </p:cTn>
                              </p:par>
                              <p:par>
                                <p:cTn id="46" presetID="53" presetClass="exit" presetSubtype="32" fill="hold" grpId="0" nodeType="withEffect">
                                  <p:stCondLst>
                                    <p:cond delay="0"/>
                                  </p:stCondLst>
                                  <p:childTnLst>
                                    <p:anim calcmode="lin" valueType="num">
                                      <p:cBhvr>
                                        <p:cTn id="47" dur="500"/>
                                        <p:tgtEl>
                                          <p:spTgt spid="24"/>
                                        </p:tgtEl>
                                        <p:attrNameLst>
                                          <p:attrName>ppt_w</p:attrName>
                                        </p:attrNameLst>
                                      </p:cBhvr>
                                      <p:tavLst>
                                        <p:tav tm="0">
                                          <p:val>
                                            <p:strVal val="ppt_w"/>
                                          </p:val>
                                        </p:tav>
                                        <p:tav tm="100000">
                                          <p:val>
                                            <p:fltVal val="0"/>
                                          </p:val>
                                        </p:tav>
                                      </p:tavLst>
                                    </p:anim>
                                    <p:anim calcmode="lin" valueType="num">
                                      <p:cBhvr>
                                        <p:cTn id="48" dur="500"/>
                                        <p:tgtEl>
                                          <p:spTgt spid="24"/>
                                        </p:tgtEl>
                                        <p:attrNameLst>
                                          <p:attrName>ppt_h</p:attrName>
                                        </p:attrNameLst>
                                      </p:cBhvr>
                                      <p:tavLst>
                                        <p:tav tm="0">
                                          <p:val>
                                            <p:strVal val="ppt_h"/>
                                          </p:val>
                                        </p:tav>
                                        <p:tav tm="100000">
                                          <p:val>
                                            <p:fltVal val="0"/>
                                          </p:val>
                                        </p:tav>
                                      </p:tavLst>
                                    </p:anim>
                                    <p:animEffect transition="out" filter="fade">
                                      <p:cBhvr>
                                        <p:cTn id="49" dur="500"/>
                                        <p:tgtEl>
                                          <p:spTgt spid="24"/>
                                        </p:tgtEl>
                                      </p:cBhvr>
                                    </p:animEffect>
                                    <p:set>
                                      <p:cBhvr>
                                        <p:cTn id="50" dur="1" fill="hold">
                                          <p:stCondLst>
                                            <p:cond delay="499"/>
                                          </p:stCondLst>
                                        </p:cTn>
                                        <p:tgtEl>
                                          <p:spTgt spid="2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xit" presetSubtype="32" fill="hold" nodeType="clickEffect">
                                  <p:stCondLst>
                                    <p:cond delay="0"/>
                                  </p:stCondLst>
                                  <p:childTnLst>
                                    <p:anim calcmode="lin" valueType="num">
                                      <p:cBhvr>
                                        <p:cTn id="54" dur="500"/>
                                        <p:tgtEl>
                                          <p:spTgt spid="12"/>
                                        </p:tgtEl>
                                        <p:attrNameLst>
                                          <p:attrName>ppt_w</p:attrName>
                                        </p:attrNameLst>
                                      </p:cBhvr>
                                      <p:tavLst>
                                        <p:tav tm="0">
                                          <p:val>
                                            <p:strVal val="ppt_w"/>
                                          </p:val>
                                        </p:tav>
                                        <p:tav tm="100000">
                                          <p:val>
                                            <p:fltVal val="0"/>
                                          </p:val>
                                        </p:tav>
                                      </p:tavLst>
                                    </p:anim>
                                    <p:anim calcmode="lin" valueType="num">
                                      <p:cBhvr>
                                        <p:cTn id="55" dur="500"/>
                                        <p:tgtEl>
                                          <p:spTgt spid="12"/>
                                        </p:tgtEl>
                                        <p:attrNameLst>
                                          <p:attrName>ppt_h</p:attrName>
                                        </p:attrNameLst>
                                      </p:cBhvr>
                                      <p:tavLst>
                                        <p:tav tm="0">
                                          <p:val>
                                            <p:strVal val="ppt_h"/>
                                          </p:val>
                                        </p:tav>
                                        <p:tav tm="100000">
                                          <p:val>
                                            <p:fltVal val="0"/>
                                          </p:val>
                                        </p:tav>
                                      </p:tavLst>
                                    </p:anim>
                                    <p:animEffect transition="out" filter="fade">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par>
                                <p:cTn id="58" presetID="53" presetClass="exit" presetSubtype="32" fill="hold" nodeType="withEffect">
                                  <p:stCondLst>
                                    <p:cond delay="0"/>
                                  </p:stCondLst>
                                  <p:childTnLst>
                                    <p:anim calcmode="lin" valueType="num">
                                      <p:cBhvr>
                                        <p:cTn id="59" dur="500"/>
                                        <p:tgtEl>
                                          <p:spTgt spid="9"/>
                                        </p:tgtEl>
                                        <p:attrNameLst>
                                          <p:attrName>ppt_w</p:attrName>
                                        </p:attrNameLst>
                                      </p:cBhvr>
                                      <p:tavLst>
                                        <p:tav tm="0">
                                          <p:val>
                                            <p:strVal val="ppt_w"/>
                                          </p:val>
                                        </p:tav>
                                        <p:tav tm="100000">
                                          <p:val>
                                            <p:fltVal val="0"/>
                                          </p:val>
                                        </p:tav>
                                      </p:tavLst>
                                    </p:anim>
                                    <p:anim calcmode="lin" valueType="num">
                                      <p:cBhvr>
                                        <p:cTn id="60" dur="500"/>
                                        <p:tgtEl>
                                          <p:spTgt spid="9"/>
                                        </p:tgtEl>
                                        <p:attrNameLst>
                                          <p:attrName>ppt_h</p:attrName>
                                        </p:attrNameLst>
                                      </p:cBhvr>
                                      <p:tavLst>
                                        <p:tav tm="0">
                                          <p:val>
                                            <p:strVal val="ppt_h"/>
                                          </p:val>
                                        </p:tav>
                                        <p:tav tm="100000">
                                          <p:val>
                                            <p:fltVal val="0"/>
                                          </p:val>
                                        </p:tav>
                                      </p:tavLst>
                                    </p:anim>
                                    <p:animEffect transition="out" filter="fade">
                                      <p:cBhvr>
                                        <p:cTn id="61" dur="500"/>
                                        <p:tgtEl>
                                          <p:spTgt spid="9"/>
                                        </p:tgtEl>
                                      </p:cBhvr>
                                    </p:animEffect>
                                    <p:set>
                                      <p:cBhvr>
                                        <p:cTn id="62" dur="1" fill="hold">
                                          <p:stCondLst>
                                            <p:cond delay="499"/>
                                          </p:stCondLst>
                                        </p:cTn>
                                        <p:tgtEl>
                                          <p:spTgt spid="9"/>
                                        </p:tgtEl>
                                        <p:attrNameLst>
                                          <p:attrName>style.visibility</p:attrName>
                                        </p:attrNameLst>
                                      </p:cBhvr>
                                      <p:to>
                                        <p:strVal val="hidden"/>
                                      </p:to>
                                    </p:set>
                                  </p:childTnLst>
                                </p:cTn>
                              </p:par>
                              <p:par>
                                <p:cTn id="63" presetID="53" presetClass="exit" presetSubtype="32" fill="hold" grpId="1" nodeType="withEffect">
                                  <p:stCondLst>
                                    <p:cond delay="0"/>
                                  </p:stCondLst>
                                  <p:childTnLst>
                                    <p:anim calcmode="lin" valueType="num">
                                      <p:cBhvr>
                                        <p:cTn id="64" dur="500"/>
                                        <p:tgtEl>
                                          <p:spTgt spid="2"/>
                                        </p:tgtEl>
                                        <p:attrNameLst>
                                          <p:attrName>ppt_w</p:attrName>
                                        </p:attrNameLst>
                                      </p:cBhvr>
                                      <p:tavLst>
                                        <p:tav tm="0">
                                          <p:val>
                                            <p:strVal val="ppt_w"/>
                                          </p:val>
                                        </p:tav>
                                        <p:tav tm="100000">
                                          <p:val>
                                            <p:fltVal val="0"/>
                                          </p:val>
                                        </p:tav>
                                      </p:tavLst>
                                    </p:anim>
                                    <p:anim calcmode="lin" valueType="num">
                                      <p:cBhvr>
                                        <p:cTn id="65" dur="500"/>
                                        <p:tgtEl>
                                          <p:spTgt spid="2"/>
                                        </p:tgtEl>
                                        <p:attrNameLst>
                                          <p:attrName>ppt_h</p:attrName>
                                        </p:attrNameLst>
                                      </p:cBhvr>
                                      <p:tavLst>
                                        <p:tav tm="0">
                                          <p:val>
                                            <p:strVal val="ppt_h"/>
                                          </p:val>
                                        </p:tav>
                                        <p:tav tm="100000">
                                          <p:val>
                                            <p:fltVal val="0"/>
                                          </p:val>
                                        </p:tav>
                                      </p:tavLst>
                                    </p:anim>
                                    <p:animEffect transition="out" filter="fade">
                                      <p:cBhvr>
                                        <p:cTn id="66" dur="500"/>
                                        <p:tgtEl>
                                          <p:spTgt spid="2"/>
                                        </p:tgtEl>
                                      </p:cBhvr>
                                    </p:animEffect>
                                    <p:set>
                                      <p:cBhvr>
                                        <p:cTn id="67" dur="1" fill="hold">
                                          <p:stCondLst>
                                            <p:cond delay="499"/>
                                          </p:stCondLst>
                                        </p:cTn>
                                        <p:tgtEl>
                                          <p:spTgt spid="2"/>
                                        </p:tgtEl>
                                        <p:attrNameLst>
                                          <p:attrName>style.visibility</p:attrName>
                                        </p:attrNameLst>
                                      </p:cBhvr>
                                      <p:to>
                                        <p:strVal val="hidden"/>
                                      </p:to>
                                    </p:set>
                                  </p:childTnLst>
                                </p:cTn>
                              </p:par>
                              <p:par>
                                <p:cTn id="68" presetID="53" presetClass="exit" presetSubtype="32" fill="hold" nodeType="withEffect">
                                  <p:stCondLst>
                                    <p:cond delay="0"/>
                                  </p:stCondLst>
                                  <p:childTnLst>
                                    <p:anim calcmode="lin" valueType="num">
                                      <p:cBhvr>
                                        <p:cTn id="69" dur="500"/>
                                        <p:tgtEl>
                                          <p:spTgt spid="5"/>
                                        </p:tgtEl>
                                        <p:attrNameLst>
                                          <p:attrName>ppt_w</p:attrName>
                                        </p:attrNameLst>
                                      </p:cBhvr>
                                      <p:tavLst>
                                        <p:tav tm="0">
                                          <p:val>
                                            <p:strVal val="ppt_w"/>
                                          </p:val>
                                        </p:tav>
                                        <p:tav tm="100000">
                                          <p:val>
                                            <p:fltVal val="0"/>
                                          </p:val>
                                        </p:tav>
                                      </p:tavLst>
                                    </p:anim>
                                    <p:anim calcmode="lin" valueType="num">
                                      <p:cBhvr>
                                        <p:cTn id="70" dur="500"/>
                                        <p:tgtEl>
                                          <p:spTgt spid="5"/>
                                        </p:tgtEl>
                                        <p:attrNameLst>
                                          <p:attrName>ppt_h</p:attrName>
                                        </p:attrNameLst>
                                      </p:cBhvr>
                                      <p:tavLst>
                                        <p:tav tm="0">
                                          <p:val>
                                            <p:strVal val="ppt_h"/>
                                          </p:val>
                                        </p:tav>
                                        <p:tav tm="100000">
                                          <p:val>
                                            <p:fltVal val="0"/>
                                          </p:val>
                                        </p:tav>
                                      </p:tavLst>
                                    </p:anim>
                                    <p:animEffect transition="out" filter="fade">
                                      <p:cBhvr>
                                        <p:cTn id="71" dur="500"/>
                                        <p:tgtEl>
                                          <p:spTgt spid="5"/>
                                        </p:tgtEl>
                                      </p:cBhvr>
                                    </p:animEffect>
                                    <p:set>
                                      <p:cBhvr>
                                        <p:cTn id="72" dur="1" fill="hold">
                                          <p:stCondLst>
                                            <p:cond delay="499"/>
                                          </p:stCondLst>
                                        </p:cTn>
                                        <p:tgtEl>
                                          <p:spTgt spid="5"/>
                                        </p:tgtEl>
                                        <p:attrNameLst>
                                          <p:attrName>style.visibility</p:attrName>
                                        </p:attrNameLst>
                                      </p:cBhvr>
                                      <p:to>
                                        <p:strVal val="hidden"/>
                                      </p:to>
                                    </p:set>
                                  </p:childTnLst>
                                </p:cTn>
                              </p:par>
                              <p:par>
                                <p:cTn id="73" presetID="53" presetClass="exit" presetSubtype="32" fill="hold" nodeType="withEffect">
                                  <p:stCondLst>
                                    <p:cond delay="0"/>
                                  </p:stCondLst>
                                  <p:childTnLst>
                                    <p:anim calcmode="lin" valueType="num">
                                      <p:cBhvr>
                                        <p:cTn id="74" dur="500"/>
                                        <p:tgtEl>
                                          <p:spTgt spid="14"/>
                                        </p:tgtEl>
                                        <p:attrNameLst>
                                          <p:attrName>ppt_w</p:attrName>
                                        </p:attrNameLst>
                                      </p:cBhvr>
                                      <p:tavLst>
                                        <p:tav tm="0">
                                          <p:val>
                                            <p:strVal val="ppt_w"/>
                                          </p:val>
                                        </p:tav>
                                        <p:tav tm="100000">
                                          <p:val>
                                            <p:fltVal val="0"/>
                                          </p:val>
                                        </p:tav>
                                      </p:tavLst>
                                    </p:anim>
                                    <p:anim calcmode="lin" valueType="num">
                                      <p:cBhvr>
                                        <p:cTn id="75" dur="500"/>
                                        <p:tgtEl>
                                          <p:spTgt spid="14"/>
                                        </p:tgtEl>
                                        <p:attrNameLst>
                                          <p:attrName>ppt_h</p:attrName>
                                        </p:attrNameLst>
                                      </p:cBhvr>
                                      <p:tavLst>
                                        <p:tav tm="0">
                                          <p:val>
                                            <p:strVal val="ppt_h"/>
                                          </p:val>
                                        </p:tav>
                                        <p:tav tm="100000">
                                          <p:val>
                                            <p:fltVal val="0"/>
                                          </p:val>
                                        </p:tav>
                                      </p:tavLst>
                                    </p:anim>
                                    <p:animEffect transition="out" filter="fade">
                                      <p:cBhvr>
                                        <p:cTn id="76" dur="500"/>
                                        <p:tgtEl>
                                          <p:spTgt spid="14"/>
                                        </p:tgtEl>
                                      </p:cBhvr>
                                    </p:animEffect>
                                    <p:set>
                                      <p:cBhvr>
                                        <p:cTn id="77" dur="1" fill="hold">
                                          <p:stCondLst>
                                            <p:cond delay="499"/>
                                          </p:stCondLst>
                                        </p:cTn>
                                        <p:tgtEl>
                                          <p:spTgt spid="14"/>
                                        </p:tgtEl>
                                        <p:attrNameLst>
                                          <p:attrName>style.visibility</p:attrName>
                                        </p:attrNameLst>
                                      </p:cBhvr>
                                      <p:to>
                                        <p:strVal val="hidden"/>
                                      </p:to>
                                    </p:set>
                                  </p:childTnLst>
                                </p:cTn>
                              </p:par>
                              <p:par>
                                <p:cTn id="78" presetID="53" presetClass="exit" presetSubtype="32" fill="hold" grpId="1" nodeType="withEffect">
                                  <p:stCondLst>
                                    <p:cond delay="0"/>
                                  </p:stCondLst>
                                  <p:childTnLst>
                                    <p:anim calcmode="lin" valueType="num">
                                      <p:cBhvr>
                                        <p:cTn id="79" dur="500"/>
                                        <p:tgtEl>
                                          <p:spTgt spid="23"/>
                                        </p:tgtEl>
                                        <p:attrNameLst>
                                          <p:attrName>ppt_w</p:attrName>
                                        </p:attrNameLst>
                                      </p:cBhvr>
                                      <p:tavLst>
                                        <p:tav tm="0">
                                          <p:val>
                                            <p:strVal val="ppt_w"/>
                                          </p:val>
                                        </p:tav>
                                        <p:tav tm="100000">
                                          <p:val>
                                            <p:fltVal val="0"/>
                                          </p:val>
                                        </p:tav>
                                      </p:tavLst>
                                    </p:anim>
                                    <p:anim calcmode="lin" valueType="num">
                                      <p:cBhvr>
                                        <p:cTn id="80" dur="500"/>
                                        <p:tgtEl>
                                          <p:spTgt spid="23"/>
                                        </p:tgtEl>
                                        <p:attrNameLst>
                                          <p:attrName>ppt_h</p:attrName>
                                        </p:attrNameLst>
                                      </p:cBhvr>
                                      <p:tavLst>
                                        <p:tav tm="0">
                                          <p:val>
                                            <p:strVal val="ppt_h"/>
                                          </p:val>
                                        </p:tav>
                                        <p:tav tm="100000">
                                          <p:val>
                                            <p:fltVal val="0"/>
                                          </p:val>
                                        </p:tav>
                                      </p:tavLst>
                                    </p:anim>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par>
                                <p:cTn id="83" presetID="53" presetClass="exit" presetSubtype="32" fill="hold" grpId="1" nodeType="withEffect">
                                  <p:stCondLst>
                                    <p:cond delay="0"/>
                                  </p:stCondLst>
                                  <p:childTnLst>
                                    <p:anim calcmode="lin" valueType="num">
                                      <p:cBhvr>
                                        <p:cTn id="84" dur="500"/>
                                        <p:tgtEl>
                                          <p:spTgt spid="34"/>
                                        </p:tgtEl>
                                        <p:attrNameLst>
                                          <p:attrName>ppt_w</p:attrName>
                                        </p:attrNameLst>
                                      </p:cBhvr>
                                      <p:tavLst>
                                        <p:tav tm="0">
                                          <p:val>
                                            <p:strVal val="ppt_w"/>
                                          </p:val>
                                        </p:tav>
                                        <p:tav tm="100000">
                                          <p:val>
                                            <p:fltVal val="0"/>
                                          </p:val>
                                        </p:tav>
                                      </p:tavLst>
                                    </p:anim>
                                    <p:anim calcmode="lin" valueType="num">
                                      <p:cBhvr>
                                        <p:cTn id="85" dur="500"/>
                                        <p:tgtEl>
                                          <p:spTgt spid="34"/>
                                        </p:tgtEl>
                                        <p:attrNameLst>
                                          <p:attrName>ppt_h</p:attrName>
                                        </p:attrNameLst>
                                      </p:cBhvr>
                                      <p:tavLst>
                                        <p:tav tm="0">
                                          <p:val>
                                            <p:strVal val="ppt_h"/>
                                          </p:val>
                                        </p:tav>
                                        <p:tav tm="100000">
                                          <p:val>
                                            <p:fltVal val="0"/>
                                          </p:val>
                                        </p:tav>
                                      </p:tavLst>
                                    </p:anim>
                                    <p:animEffect transition="out" filter="fade">
                                      <p:cBhvr>
                                        <p:cTn id="86" dur="500"/>
                                        <p:tgtEl>
                                          <p:spTgt spid="34"/>
                                        </p:tgtEl>
                                      </p:cBhvr>
                                    </p:animEffect>
                                    <p:set>
                                      <p:cBhvr>
                                        <p:cTn id="87" dur="1" fill="hold">
                                          <p:stCondLst>
                                            <p:cond delay="499"/>
                                          </p:stCondLst>
                                        </p:cTn>
                                        <p:tgtEl>
                                          <p:spTgt spid="34"/>
                                        </p:tgtEl>
                                        <p:attrNameLst>
                                          <p:attrName>style.visibility</p:attrName>
                                        </p:attrNameLst>
                                      </p:cBhvr>
                                      <p:to>
                                        <p:strVal val="hidden"/>
                                      </p:to>
                                    </p:set>
                                  </p:childTnLst>
                                </p:cTn>
                              </p:par>
                              <p:par>
                                <p:cTn id="88" presetID="53" presetClass="exit" presetSubtype="32" fill="hold" grpId="1" nodeType="withEffect">
                                  <p:stCondLst>
                                    <p:cond delay="0"/>
                                  </p:stCondLst>
                                  <p:childTnLst>
                                    <p:anim calcmode="lin" valueType="num">
                                      <p:cBhvr>
                                        <p:cTn id="89" dur="500"/>
                                        <p:tgtEl>
                                          <p:spTgt spid="31"/>
                                        </p:tgtEl>
                                        <p:attrNameLst>
                                          <p:attrName>ppt_w</p:attrName>
                                        </p:attrNameLst>
                                      </p:cBhvr>
                                      <p:tavLst>
                                        <p:tav tm="0">
                                          <p:val>
                                            <p:strVal val="ppt_w"/>
                                          </p:val>
                                        </p:tav>
                                        <p:tav tm="100000">
                                          <p:val>
                                            <p:fltVal val="0"/>
                                          </p:val>
                                        </p:tav>
                                      </p:tavLst>
                                    </p:anim>
                                    <p:anim calcmode="lin" valueType="num">
                                      <p:cBhvr>
                                        <p:cTn id="90" dur="500"/>
                                        <p:tgtEl>
                                          <p:spTgt spid="31"/>
                                        </p:tgtEl>
                                        <p:attrNameLst>
                                          <p:attrName>ppt_h</p:attrName>
                                        </p:attrNameLst>
                                      </p:cBhvr>
                                      <p:tavLst>
                                        <p:tav tm="0">
                                          <p:val>
                                            <p:strVal val="ppt_h"/>
                                          </p:val>
                                        </p:tav>
                                        <p:tav tm="100000">
                                          <p:val>
                                            <p:fltVal val="0"/>
                                          </p:val>
                                        </p:tav>
                                      </p:tavLst>
                                    </p:anim>
                                    <p:animEffect transition="out" filter="fade">
                                      <p:cBhvr>
                                        <p:cTn id="91" dur="500"/>
                                        <p:tgtEl>
                                          <p:spTgt spid="31"/>
                                        </p:tgtEl>
                                      </p:cBhvr>
                                    </p:animEffect>
                                    <p:set>
                                      <p:cBhvr>
                                        <p:cTn id="92" dur="1" fill="hold">
                                          <p:stCondLst>
                                            <p:cond delay="499"/>
                                          </p:stCondLst>
                                        </p:cTn>
                                        <p:tgtEl>
                                          <p:spTgt spid="31"/>
                                        </p:tgtEl>
                                        <p:attrNameLst>
                                          <p:attrName>style.visibility</p:attrName>
                                        </p:attrNameLst>
                                      </p:cBhvr>
                                      <p:to>
                                        <p:strVal val="hidden"/>
                                      </p:to>
                                    </p:set>
                                  </p:childTnLst>
                                </p:cTn>
                              </p:par>
                              <p:par>
                                <p:cTn id="93" presetID="53" presetClass="exit" presetSubtype="32" fill="hold" grpId="1" nodeType="withEffect">
                                  <p:stCondLst>
                                    <p:cond delay="0"/>
                                  </p:stCondLst>
                                  <p:childTnLst>
                                    <p:anim calcmode="lin" valueType="num">
                                      <p:cBhvr>
                                        <p:cTn id="94" dur="500"/>
                                        <p:tgtEl>
                                          <p:spTgt spid="35"/>
                                        </p:tgtEl>
                                        <p:attrNameLst>
                                          <p:attrName>ppt_w</p:attrName>
                                        </p:attrNameLst>
                                      </p:cBhvr>
                                      <p:tavLst>
                                        <p:tav tm="0">
                                          <p:val>
                                            <p:strVal val="ppt_w"/>
                                          </p:val>
                                        </p:tav>
                                        <p:tav tm="100000">
                                          <p:val>
                                            <p:fltVal val="0"/>
                                          </p:val>
                                        </p:tav>
                                      </p:tavLst>
                                    </p:anim>
                                    <p:anim calcmode="lin" valueType="num">
                                      <p:cBhvr>
                                        <p:cTn id="95" dur="500"/>
                                        <p:tgtEl>
                                          <p:spTgt spid="35"/>
                                        </p:tgtEl>
                                        <p:attrNameLst>
                                          <p:attrName>ppt_h</p:attrName>
                                        </p:attrNameLst>
                                      </p:cBhvr>
                                      <p:tavLst>
                                        <p:tav tm="0">
                                          <p:val>
                                            <p:strVal val="ppt_h"/>
                                          </p:val>
                                        </p:tav>
                                        <p:tav tm="100000">
                                          <p:val>
                                            <p:fltVal val="0"/>
                                          </p:val>
                                        </p:tav>
                                      </p:tavLst>
                                    </p:anim>
                                    <p:animEffect transition="out" filter="fade">
                                      <p:cBhvr>
                                        <p:cTn id="96" dur="500"/>
                                        <p:tgtEl>
                                          <p:spTgt spid="35"/>
                                        </p:tgtEl>
                                      </p:cBhvr>
                                    </p:animEffect>
                                    <p:set>
                                      <p:cBhvr>
                                        <p:cTn id="97" dur="1" fill="hold">
                                          <p:stCondLst>
                                            <p:cond delay="499"/>
                                          </p:stCondLst>
                                        </p:cTn>
                                        <p:tgtEl>
                                          <p:spTgt spid="35"/>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 calcmode="lin" valueType="num">
                                      <p:cBhvr>
                                        <p:cTn id="102" dur="1000" fill="hold"/>
                                        <p:tgtEl>
                                          <p:spTgt spid="25"/>
                                        </p:tgtEl>
                                        <p:attrNameLst>
                                          <p:attrName>ppt_w</p:attrName>
                                        </p:attrNameLst>
                                      </p:cBhvr>
                                      <p:tavLst>
                                        <p:tav tm="0">
                                          <p:val>
                                            <p:fltVal val="0"/>
                                          </p:val>
                                        </p:tav>
                                        <p:tav tm="100000">
                                          <p:val>
                                            <p:strVal val="#ppt_w"/>
                                          </p:val>
                                        </p:tav>
                                      </p:tavLst>
                                    </p:anim>
                                    <p:anim calcmode="lin" valueType="num">
                                      <p:cBhvr>
                                        <p:cTn id="103" dur="1000" fill="hold"/>
                                        <p:tgtEl>
                                          <p:spTgt spid="25"/>
                                        </p:tgtEl>
                                        <p:attrNameLst>
                                          <p:attrName>ppt_h</p:attrName>
                                        </p:attrNameLst>
                                      </p:cBhvr>
                                      <p:tavLst>
                                        <p:tav tm="0">
                                          <p:val>
                                            <p:fltVal val="0"/>
                                          </p:val>
                                        </p:tav>
                                        <p:tav tm="100000">
                                          <p:val>
                                            <p:strVal val="#ppt_h"/>
                                          </p:val>
                                        </p:tav>
                                      </p:tavLst>
                                    </p:anim>
                                    <p:animEffect transition="in" filter="fade">
                                      <p:cBhvr>
                                        <p:cTn id="104" dur="1000"/>
                                        <p:tgtEl>
                                          <p:spTgt spid="25"/>
                                        </p:tgtEl>
                                      </p:cBhvr>
                                    </p:animEffect>
                                  </p:childTnLst>
                                </p:cTn>
                              </p:par>
                              <p:par>
                                <p:cTn id="105" presetID="53" presetClass="entr" presetSubtype="16" fill="hold" nodeType="withEffect">
                                  <p:stCondLst>
                                    <p:cond delay="0"/>
                                  </p:stCondLst>
                                  <p:childTnLst>
                                    <p:set>
                                      <p:cBhvr>
                                        <p:cTn id="106" dur="1" fill="hold">
                                          <p:stCondLst>
                                            <p:cond delay="0"/>
                                          </p:stCondLst>
                                        </p:cTn>
                                        <p:tgtEl>
                                          <p:spTgt spid="26"/>
                                        </p:tgtEl>
                                        <p:attrNameLst>
                                          <p:attrName>style.visibility</p:attrName>
                                        </p:attrNameLst>
                                      </p:cBhvr>
                                      <p:to>
                                        <p:strVal val="visible"/>
                                      </p:to>
                                    </p:set>
                                    <p:anim calcmode="lin" valueType="num">
                                      <p:cBhvr>
                                        <p:cTn id="107" dur="1000" fill="hold"/>
                                        <p:tgtEl>
                                          <p:spTgt spid="26"/>
                                        </p:tgtEl>
                                        <p:attrNameLst>
                                          <p:attrName>ppt_w</p:attrName>
                                        </p:attrNameLst>
                                      </p:cBhvr>
                                      <p:tavLst>
                                        <p:tav tm="0">
                                          <p:val>
                                            <p:fltVal val="0"/>
                                          </p:val>
                                        </p:tav>
                                        <p:tav tm="100000">
                                          <p:val>
                                            <p:strVal val="#ppt_w"/>
                                          </p:val>
                                        </p:tav>
                                      </p:tavLst>
                                    </p:anim>
                                    <p:anim calcmode="lin" valueType="num">
                                      <p:cBhvr>
                                        <p:cTn id="108" dur="1000" fill="hold"/>
                                        <p:tgtEl>
                                          <p:spTgt spid="26"/>
                                        </p:tgtEl>
                                        <p:attrNameLst>
                                          <p:attrName>ppt_h</p:attrName>
                                        </p:attrNameLst>
                                      </p:cBhvr>
                                      <p:tavLst>
                                        <p:tav tm="0">
                                          <p:val>
                                            <p:fltVal val="0"/>
                                          </p:val>
                                        </p:tav>
                                        <p:tav tm="100000">
                                          <p:val>
                                            <p:strVal val="#ppt_h"/>
                                          </p:val>
                                        </p:tav>
                                      </p:tavLst>
                                    </p:anim>
                                    <p:animEffect transition="in" filter="fade">
                                      <p:cBhvr>
                                        <p:cTn id="109" dur="1000"/>
                                        <p:tgtEl>
                                          <p:spTgt spid="26"/>
                                        </p:tgtEl>
                                      </p:cBhvr>
                                    </p:animEffect>
                                  </p:childTnLst>
                                </p:cTn>
                              </p:par>
                              <p:par>
                                <p:cTn id="110" presetID="53" presetClass="entr" presetSubtype="16" fill="hold" nodeType="withEffect">
                                  <p:stCondLst>
                                    <p:cond delay="0"/>
                                  </p:stCondLst>
                                  <p:childTnLst>
                                    <p:set>
                                      <p:cBhvr>
                                        <p:cTn id="111" dur="1" fill="hold">
                                          <p:stCondLst>
                                            <p:cond delay="0"/>
                                          </p:stCondLst>
                                        </p:cTn>
                                        <p:tgtEl>
                                          <p:spTgt spid="27"/>
                                        </p:tgtEl>
                                        <p:attrNameLst>
                                          <p:attrName>style.visibility</p:attrName>
                                        </p:attrNameLst>
                                      </p:cBhvr>
                                      <p:to>
                                        <p:strVal val="visible"/>
                                      </p:to>
                                    </p:set>
                                    <p:anim calcmode="lin" valueType="num">
                                      <p:cBhvr>
                                        <p:cTn id="112" dur="1000" fill="hold"/>
                                        <p:tgtEl>
                                          <p:spTgt spid="27"/>
                                        </p:tgtEl>
                                        <p:attrNameLst>
                                          <p:attrName>ppt_w</p:attrName>
                                        </p:attrNameLst>
                                      </p:cBhvr>
                                      <p:tavLst>
                                        <p:tav tm="0">
                                          <p:val>
                                            <p:fltVal val="0"/>
                                          </p:val>
                                        </p:tav>
                                        <p:tav tm="100000">
                                          <p:val>
                                            <p:strVal val="#ppt_w"/>
                                          </p:val>
                                        </p:tav>
                                      </p:tavLst>
                                    </p:anim>
                                    <p:anim calcmode="lin" valueType="num">
                                      <p:cBhvr>
                                        <p:cTn id="113" dur="1000" fill="hold"/>
                                        <p:tgtEl>
                                          <p:spTgt spid="27"/>
                                        </p:tgtEl>
                                        <p:attrNameLst>
                                          <p:attrName>ppt_h</p:attrName>
                                        </p:attrNameLst>
                                      </p:cBhvr>
                                      <p:tavLst>
                                        <p:tav tm="0">
                                          <p:val>
                                            <p:fltVal val="0"/>
                                          </p:val>
                                        </p:tav>
                                        <p:tav tm="100000">
                                          <p:val>
                                            <p:strVal val="#ppt_h"/>
                                          </p:val>
                                        </p:tav>
                                      </p:tavLst>
                                    </p:anim>
                                    <p:animEffect transition="in" filter="fade">
                                      <p:cBhvr>
                                        <p:cTn id="114" dur="1000"/>
                                        <p:tgtEl>
                                          <p:spTgt spid="27"/>
                                        </p:tgtEl>
                                      </p:cBhvr>
                                    </p:animEffect>
                                  </p:childTnLst>
                                </p:cTn>
                              </p:par>
                              <p:par>
                                <p:cTn id="115" presetID="53" presetClass="entr" presetSubtype="16" fill="hold" nodeType="withEffect">
                                  <p:stCondLst>
                                    <p:cond delay="0"/>
                                  </p:stCondLst>
                                  <p:childTnLst>
                                    <p:set>
                                      <p:cBhvr>
                                        <p:cTn id="116" dur="1" fill="hold">
                                          <p:stCondLst>
                                            <p:cond delay="0"/>
                                          </p:stCondLst>
                                        </p:cTn>
                                        <p:tgtEl>
                                          <p:spTgt spid="28"/>
                                        </p:tgtEl>
                                        <p:attrNameLst>
                                          <p:attrName>style.visibility</p:attrName>
                                        </p:attrNameLst>
                                      </p:cBhvr>
                                      <p:to>
                                        <p:strVal val="visible"/>
                                      </p:to>
                                    </p:set>
                                    <p:anim calcmode="lin" valueType="num">
                                      <p:cBhvr>
                                        <p:cTn id="117" dur="1000" fill="hold"/>
                                        <p:tgtEl>
                                          <p:spTgt spid="28"/>
                                        </p:tgtEl>
                                        <p:attrNameLst>
                                          <p:attrName>ppt_w</p:attrName>
                                        </p:attrNameLst>
                                      </p:cBhvr>
                                      <p:tavLst>
                                        <p:tav tm="0">
                                          <p:val>
                                            <p:fltVal val="0"/>
                                          </p:val>
                                        </p:tav>
                                        <p:tav tm="100000">
                                          <p:val>
                                            <p:strVal val="#ppt_w"/>
                                          </p:val>
                                        </p:tav>
                                      </p:tavLst>
                                    </p:anim>
                                    <p:anim calcmode="lin" valueType="num">
                                      <p:cBhvr>
                                        <p:cTn id="118" dur="1000" fill="hold"/>
                                        <p:tgtEl>
                                          <p:spTgt spid="28"/>
                                        </p:tgtEl>
                                        <p:attrNameLst>
                                          <p:attrName>ppt_h</p:attrName>
                                        </p:attrNameLst>
                                      </p:cBhvr>
                                      <p:tavLst>
                                        <p:tav tm="0">
                                          <p:val>
                                            <p:fltVal val="0"/>
                                          </p:val>
                                        </p:tav>
                                        <p:tav tm="100000">
                                          <p:val>
                                            <p:strVal val="#ppt_h"/>
                                          </p:val>
                                        </p:tav>
                                      </p:tavLst>
                                    </p:anim>
                                    <p:animEffect transition="in" filter="fade">
                                      <p:cBhvr>
                                        <p:cTn id="119" dur="1000"/>
                                        <p:tgtEl>
                                          <p:spTgt spid="28"/>
                                        </p:tgtEl>
                                      </p:cBhvr>
                                    </p:animEffect>
                                  </p:childTnLst>
                                </p:cTn>
                              </p:par>
                            </p:childTnLst>
                          </p:cTn>
                        </p:par>
                      </p:childTnLst>
                    </p:cTn>
                  </p:par>
                  <p:par>
                    <p:cTn id="120" fill="hold">
                      <p:stCondLst>
                        <p:cond delay="indefinite"/>
                      </p:stCondLst>
                      <p:childTnLst>
                        <p:par>
                          <p:cTn id="121" fill="hold">
                            <p:stCondLst>
                              <p:cond delay="0"/>
                            </p:stCondLst>
                            <p:childTnLst>
                              <p:par>
                                <p:cTn id="122" presetID="9" presetClass="entr" presetSubtype="0" fill="hold" grpId="0"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dissolve">
                                      <p:cBhvr>
                                        <p:cTn id="124" dur="500"/>
                                        <p:tgtEl>
                                          <p:spTgt spid="38"/>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5122"/>
                                        </p:tgtEl>
                                        <p:attrNameLst>
                                          <p:attrName>style.visibility</p:attrName>
                                        </p:attrNameLst>
                                      </p:cBhvr>
                                      <p:to>
                                        <p:strVal val="visible"/>
                                      </p:to>
                                    </p:set>
                                    <p:animEffect transition="in" filter="fade">
                                      <p:cBhvr>
                                        <p:cTn id="12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2" grpId="1" animBg="1"/>
      <p:bldP spid="23" grpId="0" animBg="1"/>
      <p:bldP spid="23" grpId="1" animBg="1"/>
      <p:bldP spid="25" grpId="0" animBg="1"/>
      <p:bldP spid="31" grpId="0"/>
      <p:bldP spid="31" grpId="1"/>
      <p:bldP spid="34" grpId="0"/>
      <p:bldP spid="34" grpId="1"/>
      <p:bldP spid="38" grpId="0"/>
      <p:bldP spid="35" grpId="0"/>
      <p:bldP spid="3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a:extLst>
            <a:ext uri="{FF2B5EF4-FFF2-40B4-BE49-F238E27FC236}">
              <a16:creationId xmlns:a16="http://schemas.microsoft.com/office/drawing/2014/main" id="{D706FF2D-CA87-8E59-7053-25FF48FE8FFB}"/>
            </a:ext>
          </a:extLst>
        </p:cNvPr>
        <p:cNvGrpSpPr/>
        <p:nvPr/>
      </p:nvGrpSpPr>
      <p:grpSpPr>
        <a:xfrm>
          <a:off x="0" y="0"/>
          <a:ext cx="0" cy="0"/>
          <a:chOff x="0" y="0"/>
          <a:chExt cx="0" cy="0"/>
        </a:xfrm>
      </p:grpSpPr>
      <p:grpSp>
        <p:nvGrpSpPr>
          <p:cNvPr id="407" name="Google Shape;407;p51">
            <a:extLst>
              <a:ext uri="{FF2B5EF4-FFF2-40B4-BE49-F238E27FC236}">
                <a16:creationId xmlns:a16="http://schemas.microsoft.com/office/drawing/2014/main" id="{901BC0E8-1BFD-918E-0DC4-1F33B2C4A107}"/>
              </a:ext>
            </a:extLst>
          </p:cNvPr>
          <p:cNvGrpSpPr/>
          <p:nvPr/>
        </p:nvGrpSpPr>
        <p:grpSpPr>
          <a:xfrm>
            <a:off x="454836" y="348188"/>
            <a:ext cx="96000" cy="4447149"/>
            <a:chOff x="288275" y="348188"/>
            <a:chExt cx="96000" cy="4447149"/>
          </a:xfrm>
        </p:grpSpPr>
        <p:grpSp>
          <p:nvGrpSpPr>
            <p:cNvPr id="408" name="Google Shape;408;p51">
              <a:extLst>
                <a:ext uri="{FF2B5EF4-FFF2-40B4-BE49-F238E27FC236}">
                  <a16:creationId xmlns:a16="http://schemas.microsoft.com/office/drawing/2014/main" id="{BEF2FB30-E548-3065-BC79-9FEDC38EFAC3}"/>
                </a:ext>
              </a:extLst>
            </p:cNvPr>
            <p:cNvGrpSpPr/>
            <p:nvPr/>
          </p:nvGrpSpPr>
          <p:grpSpPr>
            <a:xfrm>
              <a:off x="288275" y="4408413"/>
              <a:ext cx="96000" cy="386925"/>
              <a:chOff x="288275" y="4466225"/>
              <a:chExt cx="96000" cy="386925"/>
            </a:xfrm>
          </p:grpSpPr>
          <p:cxnSp>
            <p:nvCxnSpPr>
              <p:cNvPr id="409" name="Google Shape;409;p51">
                <a:extLst>
                  <a:ext uri="{FF2B5EF4-FFF2-40B4-BE49-F238E27FC236}">
                    <a16:creationId xmlns:a16="http://schemas.microsoft.com/office/drawing/2014/main" id="{A8198739-77F4-51A4-F299-33B39C43B923}"/>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0" name="Google Shape;410;p51">
                <a:extLst>
                  <a:ext uri="{FF2B5EF4-FFF2-40B4-BE49-F238E27FC236}">
                    <a16:creationId xmlns:a16="http://schemas.microsoft.com/office/drawing/2014/main" id="{5713780D-7804-89BA-BCAE-AF0EA6B54D8F}"/>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1" name="Google Shape;411;p51">
                <a:extLst>
                  <a:ext uri="{FF2B5EF4-FFF2-40B4-BE49-F238E27FC236}">
                    <a16:creationId xmlns:a16="http://schemas.microsoft.com/office/drawing/2014/main" id="{6ED20BAA-1CF4-F2E7-C3F3-B98DBF7C3CE0}"/>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2" name="Google Shape;412;p51">
                <a:extLst>
                  <a:ext uri="{FF2B5EF4-FFF2-40B4-BE49-F238E27FC236}">
                    <a16:creationId xmlns:a16="http://schemas.microsoft.com/office/drawing/2014/main" id="{3EBF9D47-A697-2FC9-1076-3235B9E25352}"/>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13" name="Google Shape;413;p51">
              <a:extLst>
                <a:ext uri="{FF2B5EF4-FFF2-40B4-BE49-F238E27FC236}">
                  <a16:creationId xmlns:a16="http://schemas.microsoft.com/office/drawing/2014/main" id="{85702716-70EE-D005-5192-B8DA9DFC168C}"/>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414" name="Google Shape;414;p51">
              <a:extLst>
                <a:ext uri="{FF2B5EF4-FFF2-40B4-BE49-F238E27FC236}">
                  <a16:creationId xmlns:a16="http://schemas.microsoft.com/office/drawing/2014/main" id="{27F84F4A-B06B-1615-2E46-BFDA078AF451}"/>
                </a:ext>
              </a:extLst>
            </p:cNvPr>
            <p:cNvGrpSpPr/>
            <p:nvPr/>
          </p:nvGrpSpPr>
          <p:grpSpPr>
            <a:xfrm>
              <a:off x="288275" y="348188"/>
              <a:ext cx="96000" cy="386925"/>
              <a:chOff x="288275" y="4466225"/>
              <a:chExt cx="96000" cy="386925"/>
            </a:xfrm>
          </p:grpSpPr>
          <p:cxnSp>
            <p:nvCxnSpPr>
              <p:cNvPr id="415" name="Google Shape;415;p51">
                <a:extLst>
                  <a:ext uri="{FF2B5EF4-FFF2-40B4-BE49-F238E27FC236}">
                    <a16:creationId xmlns:a16="http://schemas.microsoft.com/office/drawing/2014/main" id="{A5903527-BFF4-FCEF-A8EC-3D2217C8FC21}"/>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6" name="Google Shape;416;p51">
                <a:extLst>
                  <a:ext uri="{FF2B5EF4-FFF2-40B4-BE49-F238E27FC236}">
                    <a16:creationId xmlns:a16="http://schemas.microsoft.com/office/drawing/2014/main" id="{5336BDF5-C5EC-EFD6-8C47-05B500E00478}"/>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7" name="Google Shape;417;p51">
                <a:extLst>
                  <a:ext uri="{FF2B5EF4-FFF2-40B4-BE49-F238E27FC236}">
                    <a16:creationId xmlns:a16="http://schemas.microsoft.com/office/drawing/2014/main" id="{F6C926CF-0C00-268E-7783-DB46BB4AD980}"/>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8" name="Google Shape;418;p51">
                <a:extLst>
                  <a:ext uri="{FF2B5EF4-FFF2-40B4-BE49-F238E27FC236}">
                    <a16:creationId xmlns:a16="http://schemas.microsoft.com/office/drawing/2014/main" id="{227B86B8-C154-9BB8-CAB5-440B63356365}"/>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graphicFrame>
        <p:nvGraphicFramePr>
          <p:cNvPr id="6" name="Google Shape;788;p68">
            <a:extLst>
              <a:ext uri="{FF2B5EF4-FFF2-40B4-BE49-F238E27FC236}">
                <a16:creationId xmlns:a16="http://schemas.microsoft.com/office/drawing/2014/main" id="{3CDCBC10-CFA4-177E-20E0-C81A89C4C12C}"/>
              </a:ext>
            </a:extLst>
          </p:cNvPr>
          <p:cNvGraphicFramePr/>
          <p:nvPr/>
        </p:nvGraphicFramePr>
        <p:xfrm>
          <a:off x="2887599" y="831947"/>
          <a:ext cx="2049080" cy="3372000"/>
        </p:xfrm>
        <a:graphic>
          <a:graphicData uri="http://schemas.openxmlformats.org/drawingml/2006/table">
            <a:tbl>
              <a:tblPr firstRow="1" bandRow="1">
                <a:noFill/>
              </a:tblPr>
              <a:tblGrid>
                <a:gridCol w="863163">
                  <a:extLst>
                    <a:ext uri="{9D8B030D-6E8A-4147-A177-3AD203B41FA5}">
                      <a16:colId xmlns:a16="http://schemas.microsoft.com/office/drawing/2014/main" val="20000"/>
                    </a:ext>
                  </a:extLst>
                </a:gridCol>
                <a:gridCol w="1185917">
                  <a:extLst>
                    <a:ext uri="{9D8B030D-6E8A-4147-A177-3AD203B41FA5}">
                      <a16:colId xmlns:a16="http://schemas.microsoft.com/office/drawing/2014/main" val="20001"/>
                    </a:ext>
                  </a:extLst>
                </a:gridCol>
              </a:tblGrid>
              <a:tr h="674400">
                <a:tc>
                  <a:txBody>
                    <a:bodyPr/>
                    <a:lstStyle/>
                    <a:p>
                      <a:pPr marL="0" marR="0" lvl="0" indent="0" algn="ctr" rtl="0">
                        <a:lnSpc>
                          <a:spcPct val="100000"/>
                        </a:lnSpc>
                        <a:spcBef>
                          <a:spcPts val="0"/>
                        </a:spcBef>
                        <a:spcAft>
                          <a:spcPts val="0"/>
                        </a:spcAft>
                        <a:buNone/>
                      </a:pPr>
                      <a:r>
                        <a:rPr lang="en" sz="1400" b="0" u="none" strike="noStrike" cap="none" dirty="0">
                          <a:solidFill>
                            <a:schemeClr val="lt1"/>
                          </a:solidFill>
                          <a:latin typeface="Roboto Condensed"/>
                          <a:ea typeface="Roboto Condensed"/>
                          <a:cs typeface="Roboto Condensed"/>
                          <a:sym typeface="Roboto Condensed"/>
                        </a:rPr>
                        <a:t>Spectral Shape</a:t>
                      </a:r>
                      <a:endParaRPr sz="1400" b="0" u="none" strike="noStrike" cap="none" dirty="0">
                        <a:solidFill>
                          <a:schemeClr val="bg1"/>
                        </a:solidFill>
                        <a:latin typeface="Times New Roman"/>
                        <a:ea typeface="Times New Roman"/>
                        <a:cs typeface="Times New Roman"/>
                        <a:sym typeface="Times New Roman"/>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0" lvl="0" indent="0" algn="ctr" rtl="0">
                        <a:lnSpc>
                          <a:spcPct val="100000"/>
                        </a:lnSpc>
                        <a:spcBef>
                          <a:spcPts val="0"/>
                        </a:spcBef>
                        <a:spcAft>
                          <a:spcPts val="0"/>
                        </a:spcAft>
                        <a:buNone/>
                      </a:pPr>
                      <a:r>
                        <a:rPr lang="en-US" b="0" strike="noStrike" cap="none" dirty="0">
                          <a:solidFill>
                            <a:schemeClr val="lt1"/>
                          </a:solidFill>
                          <a:latin typeface="Roboto Condensed"/>
                          <a:ea typeface="Roboto Condensed"/>
                          <a:cs typeface="Roboto Condensed"/>
                          <a:sym typeface="Roboto Condensed"/>
                        </a:rPr>
                        <a:t>Number of Detections </a:t>
                      </a:r>
                      <a:endParaRPr b="0" strike="noStrike" cap="none" dirty="0">
                        <a:solidFill>
                          <a:schemeClr val="lt1"/>
                        </a:solidFill>
                        <a:latin typeface="Roboto Condensed"/>
                        <a:ea typeface="Roboto Condensed"/>
                        <a:cs typeface="Roboto Condensed"/>
                        <a:sym typeface="Roboto Condensed"/>
                      </a:endParaRPr>
                    </a:p>
                  </a:txBody>
                  <a:tcPr marL="0" marR="0" marT="116525" marB="0">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extLst>
                  <a:ext uri="{0D108BD9-81ED-4DB2-BD59-A6C34878D82A}">
                    <a16:rowId xmlns:a16="http://schemas.microsoft.com/office/drawing/2014/main" val="10000"/>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Green</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11</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solidFill>
                        <a:schemeClr val="lt1">
                          <a:alpha val="0"/>
                        </a:schemeClr>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244F26">
                        <a:alpha val="39290"/>
                      </a:srgbClr>
                    </a:solidFill>
                  </a:tcPr>
                </a:tc>
                <a:extLst>
                  <a:ext uri="{0D108BD9-81ED-4DB2-BD59-A6C34878D82A}">
                    <a16:rowId xmlns:a16="http://schemas.microsoft.com/office/drawing/2014/main" val="10001"/>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Yellow</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28</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E3D888">
                        <a:alpha val="39290"/>
                      </a:srgbClr>
                    </a:solidFill>
                  </a:tcPr>
                </a:tc>
                <a:extLst>
                  <a:ext uri="{0D108BD9-81ED-4DB2-BD59-A6C34878D82A}">
                    <a16:rowId xmlns:a16="http://schemas.microsoft.com/office/drawing/2014/main" val="10002"/>
                  </a:ext>
                </a:extLst>
              </a:tr>
              <a:tr h="674400">
                <a:tc>
                  <a:txBody>
                    <a:bodyPr/>
                    <a:lstStyle/>
                    <a:p>
                      <a:pPr marL="12700" marR="0" lvl="0" indent="0" algn="ctr" rtl="0">
                        <a:lnSpc>
                          <a:spcPct val="100000"/>
                        </a:lnSpc>
                        <a:spcBef>
                          <a:spcPts val="0"/>
                        </a:spcBef>
                        <a:spcAft>
                          <a:spcPts val="0"/>
                        </a:spcAft>
                        <a:buNone/>
                      </a:pPr>
                      <a:r>
                        <a:rPr lang="en-US" b="0" u="none" strike="noStrike" cap="none" dirty="0">
                          <a:solidFill>
                            <a:schemeClr val="lt1"/>
                          </a:solidFill>
                          <a:latin typeface="Roboto Condensed"/>
                          <a:ea typeface="Roboto Condensed"/>
                          <a:cs typeface="Roboto Condensed"/>
                          <a:sym typeface="Roboto Condensed"/>
                        </a:rPr>
                        <a:t>Orange</a:t>
                      </a:r>
                      <a:endParaRPr b="0" u="none" strike="noStrike" cap="none" dirty="0">
                        <a:solidFill>
                          <a:schemeClr val="lt1"/>
                        </a:solidFill>
                        <a:latin typeface="Roboto Condensed"/>
                        <a:ea typeface="Roboto Condensed"/>
                        <a:cs typeface="Roboto Condensed"/>
                        <a:sym typeface="Roboto Condensed"/>
                      </a:endParaRPr>
                    </a:p>
                  </a:txBody>
                  <a:tcPr marL="0" marR="0" marT="3350" marB="0" anchor="ctr">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US" sz="1200" u="none" strike="noStrike" cap="none" dirty="0">
                          <a:solidFill>
                            <a:schemeClr val="lt1"/>
                          </a:solidFill>
                          <a:latin typeface="Roboto Mono Light"/>
                          <a:ea typeface="Roboto Mono Light"/>
                          <a:cs typeface="Roboto Mono Light"/>
                          <a:sym typeface="Roboto Mono Light"/>
                        </a:rPr>
                        <a:t>31</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DE6449">
                        <a:alpha val="39290"/>
                      </a:srgbClr>
                    </a:solidFill>
                  </a:tcPr>
                </a:tc>
                <a:extLst>
                  <a:ext uri="{0D108BD9-81ED-4DB2-BD59-A6C34878D82A}">
                    <a16:rowId xmlns:a16="http://schemas.microsoft.com/office/drawing/2014/main" val="1593077973"/>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Red</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21</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461220">
                        <a:alpha val="39290"/>
                      </a:srgbClr>
                    </a:solidFill>
                  </a:tcPr>
                </a:tc>
                <a:extLst>
                  <a:ext uri="{0D108BD9-81ED-4DB2-BD59-A6C34878D82A}">
                    <a16:rowId xmlns:a16="http://schemas.microsoft.com/office/drawing/2014/main" val="10003"/>
                  </a:ext>
                </a:extLst>
              </a:tr>
            </a:tbl>
          </a:graphicData>
        </a:graphic>
      </p:graphicFrame>
      <p:sp>
        <p:nvSpPr>
          <p:cNvPr id="15" name="Google Shape;775;p68">
            <a:extLst>
              <a:ext uri="{FF2B5EF4-FFF2-40B4-BE49-F238E27FC236}">
                <a16:creationId xmlns:a16="http://schemas.microsoft.com/office/drawing/2014/main" id="{1C579CF5-8F9D-95B8-DBD9-F07CF1B817B1}"/>
              </a:ext>
            </a:extLst>
          </p:cNvPr>
          <p:cNvSpPr txBox="1">
            <a:spLocks noGrp="1"/>
          </p:cNvSpPr>
          <p:nvPr>
            <p:ph type="title"/>
          </p:nvPr>
        </p:nvSpPr>
        <p:spPr>
          <a:xfrm>
            <a:off x="719999" y="1603825"/>
            <a:ext cx="1803067" cy="193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Color</a:t>
            </a:r>
            <a:br>
              <a:rPr lang="en-US" dirty="0"/>
            </a:br>
            <a:r>
              <a:rPr lang="en-US" dirty="0"/>
              <a:t>Distributions</a:t>
            </a:r>
            <a:endParaRPr dirty="0"/>
          </a:p>
        </p:txBody>
      </p:sp>
      <p:graphicFrame>
        <p:nvGraphicFramePr>
          <p:cNvPr id="16" name="Google Shape;788;p68">
            <a:extLst>
              <a:ext uri="{FF2B5EF4-FFF2-40B4-BE49-F238E27FC236}">
                <a16:creationId xmlns:a16="http://schemas.microsoft.com/office/drawing/2014/main" id="{A01C2AD8-B1BA-78FD-CCCD-B228B6BD751D}"/>
              </a:ext>
            </a:extLst>
          </p:cNvPr>
          <p:cNvGraphicFramePr/>
          <p:nvPr/>
        </p:nvGraphicFramePr>
        <p:xfrm>
          <a:off x="6044718" y="831947"/>
          <a:ext cx="2049080" cy="3372000"/>
        </p:xfrm>
        <a:graphic>
          <a:graphicData uri="http://schemas.openxmlformats.org/drawingml/2006/table">
            <a:tbl>
              <a:tblPr firstRow="1" bandRow="1">
                <a:noFill/>
              </a:tblPr>
              <a:tblGrid>
                <a:gridCol w="863163">
                  <a:extLst>
                    <a:ext uri="{9D8B030D-6E8A-4147-A177-3AD203B41FA5}">
                      <a16:colId xmlns:a16="http://schemas.microsoft.com/office/drawing/2014/main" val="20000"/>
                    </a:ext>
                  </a:extLst>
                </a:gridCol>
                <a:gridCol w="1185917">
                  <a:extLst>
                    <a:ext uri="{9D8B030D-6E8A-4147-A177-3AD203B41FA5}">
                      <a16:colId xmlns:a16="http://schemas.microsoft.com/office/drawing/2014/main" val="20001"/>
                    </a:ext>
                  </a:extLst>
                </a:gridCol>
              </a:tblGrid>
              <a:tr h="674400">
                <a:tc>
                  <a:txBody>
                    <a:bodyPr/>
                    <a:lstStyle/>
                    <a:p>
                      <a:pPr marL="0" marR="0" lvl="0" indent="0" algn="ctr" rtl="0">
                        <a:lnSpc>
                          <a:spcPct val="100000"/>
                        </a:lnSpc>
                        <a:spcBef>
                          <a:spcPts val="0"/>
                        </a:spcBef>
                        <a:spcAft>
                          <a:spcPts val="0"/>
                        </a:spcAft>
                        <a:buNone/>
                      </a:pPr>
                      <a:r>
                        <a:rPr lang="en" sz="1400" b="0" u="none" strike="noStrike" cap="none" dirty="0">
                          <a:solidFill>
                            <a:schemeClr val="lt1"/>
                          </a:solidFill>
                          <a:latin typeface="Roboto Condensed"/>
                          <a:ea typeface="Roboto Condensed"/>
                          <a:cs typeface="Roboto Condensed"/>
                          <a:sym typeface="Roboto Condensed"/>
                        </a:rPr>
                        <a:t>OC Checking</a:t>
                      </a:r>
                      <a:endParaRPr sz="1400" b="0" u="none" strike="noStrike" cap="none" dirty="0">
                        <a:solidFill>
                          <a:schemeClr val="bg1"/>
                        </a:solidFill>
                        <a:latin typeface="Times New Roman"/>
                        <a:ea typeface="Times New Roman"/>
                        <a:cs typeface="Times New Roman"/>
                        <a:sym typeface="Times New Roman"/>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0" lvl="0" indent="0" algn="ctr" rtl="0">
                        <a:lnSpc>
                          <a:spcPct val="100000"/>
                        </a:lnSpc>
                        <a:spcBef>
                          <a:spcPts val="0"/>
                        </a:spcBef>
                        <a:spcAft>
                          <a:spcPts val="0"/>
                        </a:spcAft>
                        <a:buNone/>
                      </a:pPr>
                      <a:r>
                        <a:rPr lang="en-US" b="0" strike="noStrike" cap="none" dirty="0">
                          <a:solidFill>
                            <a:schemeClr val="lt1"/>
                          </a:solidFill>
                          <a:latin typeface="Roboto Condensed"/>
                          <a:ea typeface="Roboto Condensed"/>
                          <a:cs typeface="Roboto Condensed"/>
                          <a:sym typeface="Roboto Condensed"/>
                        </a:rPr>
                        <a:t>Number of Detections </a:t>
                      </a:r>
                      <a:endParaRPr b="0" strike="noStrike" cap="none" dirty="0">
                        <a:solidFill>
                          <a:schemeClr val="lt1"/>
                        </a:solidFill>
                        <a:latin typeface="Roboto Condensed"/>
                        <a:ea typeface="Roboto Condensed"/>
                        <a:cs typeface="Roboto Condensed"/>
                        <a:sym typeface="Roboto Condensed"/>
                      </a:endParaRPr>
                    </a:p>
                  </a:txBody>
                  <a:tcPr marL="0" marR="0" marT="116525" marB="0">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extLst>
                  <a:ext uri="{0D108BD9-81ED-4DB2-BD59-A6C34878D82A}">
                    <a16:rowId xmlns:a16="http://schemas.microsoft.com/office/drawing/2014/main" val="10000"/>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Green</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26</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solidFill>
                        <a:schemeClr val="lt1">
                          <a:alpha val="0"/>
                        </a:schemeClr>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244F26">
                        <a:alpha val="39290"/>
                      </a:srgbClr>
                    </a:solidFill>
                  </a:tcPr>
                </a:tc>
                <a:extLst>
                  <a:ext uri="{0D108BD9-81ED-4DB2-BD59-A6C34878D82A}">
                    <a16:rowId xmlns:a16="http://schemas.microsoft.com/office/drawing/2014/main" val="10001"/>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Yellow</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22</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E3D888">
                        <a:alpha val="39290"/>
                      </a:srgbClr>
                    </a:solidFill>
                  </a:tcPr>
                </a:tc>
                <a:extLst>
                  <a:ext uri="{0D108BD9-81ED-4DB2-BD59-A6C34878D82A}">
                    <a16:rowId xmlns:a16="http://schemas.microsoft.com/office/drawing/2014/main" val="10002"/>
                  </a:ext>
                </a:extLst>
              </a:tr>
              <a:tr h="674400">
                <a:tc>
                  <a:txBody>
                    <a:bodyPr/>
                    <a:lstStyle/>
                    <a:p>
                      <a:pPr marL="12700" marR="0" lvl="0" indent="0" algn="ctr" rtl="0">
                        <a:lnSpc>
                          <a:spcPct val="100000"/>
                        </a:lnSpc>
                        <a:spcBef>
                          <a:spcPts val="0"/>
                        </a:spcBef>
                        <a:spcAft>
                          <a:spcPts val="0"/>
                        </a:spcAft>
                        <a:buNone/>
                      </a:pPr>
                      <a:r>
                        <a:rPr lang="en-US" b="0" u="none" strike="noStrike" cap="none" dirty="0">
                          <a:solidFill>
                            <a:schemeClr val="lt1"/>
                          </a:solidFill>
                          <a:latin typeface="Roboto Condensed"/>
                          <a:ea typeface="Roboto Condensed"/>
                          <a:cs typeface="Roboto Condensed"/>
                          <a:sym typeface="Roboto Condensed"/>
                        </a:rPr>
                        <a:t>Orange</a:t>
                      </a:r>
                      <a:endParaRPr b="0" u="none" strike="noStrike" cap="none" dirty="0">
                        <a:solidFill>
                          <a:schemeClr val="lt1"/>
                        </a:solidFill>
                        <a:latin typeface="Roboto Condensed"/>
                        <a:ea typeface="Roboto Condensed"/>
                        <a:cs typeface="Roboto Condensed"/>
                        <a:sym typeface="Roboto Condensed"/>
                      </a:endParaRPr>
                    </a:p>
                  </a:txBody>
                  <a:tcPr marL="0" marR="0" marT="3350" marB="0" anchor="ctr">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38100" lvl="0" indent="0" algn="ctr" rtl="0">
                        <a:lnSpc>
                          <a:spcPct val="100000"/>
                        </a:lnSpc>
                        <a:spcBef>
                          <a:spcPts val="600"/>
                        </a:spcBef>
                        <a:spcAft>
                          <a:spcPts val="0"/>
                        </a:spcAft>
                        <a:buNone/>
                      </a:pPr>
                      <a:r>
                        <a:rPr lang="en-US" sz="1200" u="none" strike="noStrike" cap="none" dirty="0">
                          <a:solidFill>
                            <a:schemeClr val="lt1"/>
                          </a:solidFill>
                          <a:latin typeface="Roboto Mono Light"/>
                          <a:ea typeface="Roboto Mono Light"/>
                          <a:cs typeface="Roboto Mono Light"/>
                          <a:sym typeface="Roboto Mono Light"/>
                        </a:rPr>
                        <a:t>24</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DE6449">
                        <a:alpha val="39290"/>
                      </a:srgbClr>
                    </a:solidFill>
                  </a:tcPr>
                </a:tc>
                <a:extLst>
                  <a:ext uri="{0D108BD9-81ED-4DB2-BD59-A6C34878D82A}">
                    <a16:rowId xmlns:a16="http://schemas.microsoft.com/office/drawing/2014/main" val="1593077973"/>
                  </a:ext>
                </a:extLst>
              </a:tr>
              <a:tr h="674400">
                <a:tc>
                  <a:txBody>
                    <a:bodyPr/>
                    <a:lstStyle/>
                    <a:p>
                      <a:pPr marL="0" marR="0" lvl="0" indent="0" algn="l" rtl="0">
                        <a:lnSpc>
                          <a:spcPct val="100000"/>
                        </a:lnSpc>
                        <a:spcBef>
                          <a:spcPts val="0"/>
                        </a:spcBef>
                        <a:spcAft>
                          <a:spcPts val="0"/>
                        </a:spcAft>
                        <a:buNone/>
                      </a:pPr>
                      <a:endParaRPr b="1" u="none" strike="noStrike" cap="none" dirty="0">
                        <a:solidFill>
                          <a:schemeClr val="lt1"/>
                        </a:solidFill>
                        <a:latin typeface="Roboto Condensed"/>
                        <a:ea typeface="Roboto Condensed"/>
                        <a:cs typeface="Roboto Condensed"/>
                        <a:sym typeface="Roboto Condensed"/>
                      </a:endParaRPr>
                    </a:p>
                    <a:p>
                      <a:pPr marL="12700" marR="0" lvl="0" indent="0" algn="ctr" rtl="0">
                        <a:lnSpc>
                          <a:spcPct val="100000"/>
                        </a:lnSpc>
                        <a:spcBef>
                          <a:spcPts val="0"/>
                        </a:spcBef>
                        <a:spcAft>
                          <a:spcPts val="0"/>
                        </a:spcAft>
                        <a:buNone/>
                      </a:pPr>
                      <a:r>
                        <a:rPr lang="en" b="0" u="none" strike="noStrike" cap="none" dirty="0">
                          <a:solidFill>
                            <a:schemeClr val="lt1"/>
                          </a:solidFill>
                          <a:latin typeface="Roboto Condensed"/>
                          <a:ea typeface="Roboto Condensed"/>
                          <a:cs typeface="Roboto Condensed"/>
                          <a:sym typeface="Roboto Condensed"/>
                        </a:rPr>
                        <a:t>Red</a:t>
                      </a:r>
                      <a:endParaRPr b="0" u="none" strike="noStrike" cap="none" dirty="0">
                        <a:solidFill>
                          <a:schemeClr val="lt1"/>
                        </a:solidFill>
                        <a:latin typeface="Roboto Condensed"/>
                        <a:ea typeface="Roboto Condensed"/>
                        <a:cs typeface="Roboto Condensed"/>
                        <a:sym typeface="Roboto Condensed"/>
                      </a:endParaRPr>
                    </a:p>
                  </a:txBody>
                  <a:tcPr marL="0" marR="0" marT="3350" marB="0">
                    <a:lnL w="28575" cap="flat" cmpd="sng" algn="ctr">
                      <a:solidFill>
                        <a:schemeClr val="lt1"/>
                      </a:solidFill>
                      <a:prstDash val="dot"/>
                      <a:round/>
                      <a:headEnd type="none" w="sm" len="sm"/>
                      <a:tailEnd type="none" w="sm" len="sm"/>
                    </a:lnL>
                    <a:lnR w="28575" cap="flat" cmpd="sng" algn="ctr">
                      <a:solidFill>
                        <a:schemeClr val="lt1"/>
                      </a:solidFill>
                      <a:prstDash val="dot"/>
                      <a:round/>
                      <a:headEnd type="none" w="sm" len="sm"/>
                      <a:tailEnd type="none" w="sm" len="sm"/>
                    </a:lnR>
                    <a:lnT w="28575" cap="flat" cmpd="sng" algn="ctr">
                      <a:solidFill>
                        <a:schemeClr val="lt1"/>
                      </a:solidFill>
                      <a:prstDash val="dot"/>
                      <a:round/>
                      <a:headEnd type="none" w="sm" len="sm"/>
                      <a:tailEnd type="none" w="sm" len="sm"/>
                    </a:lnT>
                    <a:lnB w="28575" cap="flat" cmpd="sng" algn="ctr">
                      <a:solidFill>
                        <a:schemeClr val="lt1"/>
                      </a:solidFill>
                      <a:prstDash val="dot"/>
                      <a:round/>
                      <a:headEnd type="none" w="sm" len="sm"/>
                      <a:tailEnd type="none" w="sm" len="sm"/>
                    </a:lnB>
                  </a:tcPr>
                </a:tc>
                <a:tc>
                  <a:txBody>
                    <a:bodyPr/>
                    <a:lstStyle/>
                    <a:p>
                      <a:pPr marL="0" marR="0" lvl="0" indent="0" algn="ctr" rtl="0">
                        <a:lnSpc>
                          <a:spcPct val="100000"/>
                        </a:lnSpc>
                        <a:spcBef>
                          <a:spcPts val="600"/>
                        </a:spcBef>
                        <a:spcAft>
                          <a:spcPts val="0"/>
                        </a:spcAft>
                        <a:buNone/>
                      </a:pPr>
                      <a:r>
                        <a:rPr lang="en" sz="1200" u="none" strike="noStrike" cap="none" dirty="0">
                          <a:solidFill>
                            <a:schemeClr val="lt1"/>
                          </a:solidFill>
                          <a:latin typeface="Roboto Mono Light"/>
                          <a:ea typeface="Roboto Mono Light"/>
                          <a:cs typeface="Roboto Mono Light"/>
                          <a:sym typeface="Roboto Mono Light"/>
                        </a:rPr>
                        <a:t>19</a:t>
                      </a:r>
                      <a:endParaRPr sz="1200" u="none" strike="noStrike" cap="none" dirty="0">
                        <a:solidFill>
                          <a:schemeClr val="lt1"/>
                        </a:solidFill>
                        <a:latin typeface="Roboto Mono Light"/>
                        <a:ea typeface="Roboto Mono Light"/>
                        <a:cs typeface="Roboto Mono Light"/>
                        <a:sym typeface="Roboto Mono Light"/>
                      </a:endParaRPr>
                    </a:p>
                  </a:txBody>
                  <a:tcPr marL="0" marR="0" marT="0" marB="0" anchor="ctr">
                    <a:lnL w="28575" cap="flat" cmpd="sng" algn="ctr">
                      <a:solidFill>
                        <a:schemeClr val="lt1"/>
                      </a:solidFill>
                      <a:prstDash val="dot"/>
                      <a:round/>
                      <a:headEnd type="none" w="sm" len="sm"/>
                      <a:tailEnd type="none" w="sm" len="sm"/>
                    </a:lnL>
                    <a:lnR w="28575" cap="flat" cmpd="sng" algn="ctr">
                      <a:solidFill>
                        <a:schemeClr val="lt1">
                          <a:alpha val="0"/>
                        </a:schemeClr>
                      </a:solidFill>
                      <a:prstDash val="dot"/>
                      <a:round/>
                      <a:headEnd type="none" w="sm" len="sm"/>
                      <a:tailEnd type="none" w="sm" len="sm"/>
                    </a:lnR>
                    <a:lnT w="28575" cap="flat" cmpd="sng" algn="ctr">
                      <a:solidFill>
                        <a:schemeClr val="lt1">
                          <a:alpha val="0"/>
                        </a:schemeClr>
                      </a:solidFill>
                      <a:prstDash val="dot"/>
                      <a:round/>
                      <a:headEnd type="none" w="sm" len="sm"/>
                      <a:tailEnd type="none" w="sm" len="sm"/>
                    </a:lnT>
                    <a:lnB w="28575" cap="flat" cmpd="sng" algn="ctr">
                      <a:solidFill>
                        <a:schemeClr val="lt1">
                          <a:alpha val="0"/>
                        </a:schemeClr>
                      </a:solidFill>
                      <a:prstDash val="dot"/>
                      <a:round/>
                      <a:headEnd type="none" w="sm" len="sm"/>
                      <a:tailEnd type="none" w="sm" len="sm"/>
                    </a:lnB>
                    <a:solidFill>
                      <a:srgbClr val="461220">
                        <a:alpha val="39290"/>
                      </a:srgbClr>
                    </a:solid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A810E70E-3079-FE9E-A3FC-F0E98DBF9319}"/>
              </a:ext>
            </a:extLst>
          </p:cNvPr>
          <p:cNvSpPr txBox="1"/>
          <p:nvPr/>
        </p:nvSpPr>
        <p:spPr>
          <a:xfrm>
            <a:off x="8809264" y="0"/>
            <a:ext cx="374904"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11</a:t>
            </a:r>
          </a:p>
        </p:txBody>
      </p:sp>
    </p:spTree>
    <p:extLst>
      <p:ext uri="{BB962C8B-B14F-4D97-AF65-F5344CB8AC3E}">
        <p14:creationId xmlns:p14="http://schemas.microsoft.com/office/powerpoint/2010/main" val="457226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13"/>
        <p:cNvGrpSpPr/>
        <p:nvPr/>
      </p:nvGrpSpPr>
      <p:grpSpPr>
        <a:xfrm>
          <a:off x="0" y="0"/>
          <a:ext cx="0" cy="0"/>
          <a:chOff x="0" y="0"/>
          <a:chExt cx="0" cy="0"/>
        </a:xfrm>
      </p:grpSpPr>
      <p:sp>
        <p:nvSpPr>
          <p:cNvPr id="4414" name="Google Shape;4414;p103"/>
          <p:cNvSpPr txBox="1">
            <a:spLocks noGrp="1"/>
          </p:cNvSpPr>
          <p:nvPr>
            <p:ph type="title"/>
          </p:nvPr>
        </p:nvSpPr>
        <p:spPr>
          <a:xfrm>
            <a:off x="1961963" y="1800525"/>
            <a:ext cx="5713500" cy="9975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a:t>73</a:t>
            </a:r>
            <a:endParaRPr dirty="0"/>
          </a:p>
        </p:txBody>
      </p:sp>
      <p:grpSp>
        <p:nvGrpSpPr>
          <p:cNvPr id="4415" name="Google Shape;4415;p103"/>
          <p:cNvGrpSpPr/>
          <p:nvPr/>
        </p:nvGrpSpPr>
        <p:grpSpPr>
          <a:xfrm>
            <a:off x="454836" y="348188"/>
            <a:ext cx="96000" cy="4447149"/>
            <a:chOff x="288275" y="348188"/>
            <a:chExt cx="96000" cy="4447149"/>
          </a:xfrm>
        </p:grpSpPr>
        <p:grpSp>
          <p:nvGrpSpPr>
            <p:cNvPr id="4416" name="Google Shape;4416;p103"/>
            <p:cNvGrpSpPr/>
            <p:nvPr/>
          </p:nvGrpSpPr>
          <p:grpSpPr>
            <a:xfrm>
              <a:off x="288275" y="4408413"/>
              <a:ext cx="96000" cy="386925"/>
              <a:chOff x="288275" y="4466225"/>
              <a:chExt cx="96000" cy="386925"/>
            </a:xfrm>
          </p:grpSpPr>
          <p:cxnSp>
            <p:nvCxnSpPr>
              <p:cNvPr id="4417" name="Google Shape;4417;p103"/>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18" name="Google Shape;4418;p103"/>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19" name="Google Shape;4419;p103"/>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20" name="Google Shape;4420;p103"/>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421" name="Google Shape;4421;p103"/>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4422" name="Google Shape;4422;p103"/>
            <p:cNvGrpSpPr/>
            <p:nvPr/>
          </p:nvGrpSpPr>
          <p:grpSpPr>
            <a:xfrm>
              <a:off x="288275" y="348188"/>
              <a:ext cx="96000" cy="386925"/>
              <a:chOff x="288275" y="4466225"/>
              <a:chExt cx="96000" cy="386925"/>
            </a:xfrm>
          </p:grpSpPr>
          <p:cxnSp>
            <p:nvCxnSpPr>
              <p:cNvPr id="4423" name="Google Shape;4423;p103"/>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24" name="Google Shape;4424;p103"/>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25" name="Google Shape;4425;p103"/>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26" name="Google Shape;4426;p103"/>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4427" name="Google Shape;4427;p103"/>
          <p:cNvSpPr txBox="1">
            <a:spLocks noGrp="1"/>
          </p:cNvSpPr>
          <p:nvPr>
            <p:ph type="subTitle" idx="1"/>
          </p:nvPr>
        </p:nvSpPr>
        <p:spPr>
          <a:xfrm>
            <a:off x="2702570" y="2803417"/>
            <a:ext cx="4236698" cy="94531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Dark galaxy candidates to (hopefully) be followed up by the Green Bank Telescope</a:t>
            </a:r>
            <a:endParaRPr dirty="0"/>
          </a:p>
        </p:txBody>
      </p:sp>
      <p:sp>
        <p:nvSpPr>
          <p:cNvPr id="2" name="TextBox 1">
            <a:extLst>
              <a:ext uri="{FF2B5EF4-FFF2-40B4-BE49-F238E27FC236}">
                <a16:creationId xmlns:a16="http://schemas.microsoft.com/office/drawing/2014/main" id="{1C580073-71EB-CD76-7AC2-6D7E359661EA}"/>
              </a:ext>
            </a:extLst>
          </p:cNvPr>
          <p:cNvSpPr txBox="1"/>
          <p:nvPr/>
        </p:nvSpPr>
        <p:spPr>
          <a:xfrm>
            <a:off x="8809264" y="0"/>
            <a:ext cx="374904"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95"/>
        <p:cNvGrpSpPr/>
        <p:nvPr/>
      </p:nvGrpSpPr>
      <p:grpSpPr>
        <a:xfrm>
          <a:off x="0" y="0"/>
          <a:ext cx="0" cy="0"/>
          <a:chOff x="0" y="0"/>
          <a:chExt cx="0" cy="0"/>
        </a:xfrm>
      </p:grpSpPr>
      <p:grpSp>
        <p:nvGrpSpPr>
          <p:cNvPr id="4397" name="Google Shape;4397;p102"/>
          <p:cNvGrpSpPr/>
          <p:nvPr/>
        </p:nvGrpSpPr>
        <p:grpSpPr>
          <a:xfrm>
            <a:off x="454836" y="348188"/>
            <a:ext cx="96000" cy="4447149"/>
            <a:chOff x="288275" y="348188"/>
            <a:chExt cx="96000" cy="4447149"/>
          </a:xfrm>
        </p:grpSpPr>
        <p:grpSp>
          <p:nvGrpSpPr>
            <p:cNvPr id="4398" name="Google Shape;4398;p102"/>
            <p:cNvGrpSpPr/>
            <p:nvPr/>
          </p:nvGrpSpPr>
          <p:grpSpPr>
            <a:xfrm>
              <a:off x="288275" y="4408413"/>
              <a:ext cx="96000" cy="386925"/>
              <a:chOff x="288275" y="4466225"/>
              <a:chExt cx="96000" cy="386925"/>
            </a:xfrm>
          </p:grpSpPr>
          <p:cxnSp>
            <p:nvCxnSpPr>
              <p:cNvPr id="4399" name="Google Shape;4399;p102"/>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0" name="Google Shape;4400;p102"/>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1" name="Google Shape;4401;p102"/>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2" name="Google Shape;4402;p102"/>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403" name="Google Shape;4403;p102"/>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4404" name="Google Shape;4404;p102"/>
            <p:cNvGrpSpPr/>
            <p:nvPr/>
          </p:nvGrpSpPr>
          <p:grpSpPr>
            <a:xfrm>
              <a:off x="288275" y="348188"/>
              <a:ext cx="96000" cy="386925"/>
              <a:chOff x="288275" y="4466225"/>
              <a:chExt cx="96000" cy="386925"/>
            </a:xfrm>
          </p:grpSpPr>
          <p:cxnSp>
            <p:nvCxnSpPr>
              <p:cNvPr id="4405" name="Google Shape;4405;p102"/>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6" name="Google Shape;4406;p102"/>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7" name="Google Shape;4407;p102"/>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408" name="Google Shape;4408;p102"/>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6" name="Google Shape;2644;p75">
            <a:extLst>
              <a:ext uri="{FF2B5EF4-FFF2-40B4-BE49-F238E27FC236}">
                <a16:creationId xmlns:a16="http://schemas.microsoft.com/office/drawing/2014/main" id="{2BA3CF57-C0D3-8C71-76EC-DC005776CCB9}"/>
              </a:ext>
            </a:extLst>
          </p:cNvPr>
          <p:cNvSpPr txBox="1">
            <a:spLocks noGrp="1"/>
          </p:cNvSpPr>
          <p:nvPr>
            <p:ph type="title"/>
          </p:nvPr>
        </p:nvSpPr>
        <p:spPr>
          <a:xfrm>
            <a:off x="3885425" y="1232241"/>
            <a:ext cx="4529700" cy="1482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3600" dirty="0"/>
              <a:t>Thank you!</a:t>
            </a:r>
            <a:endParaRPr sz="3600" dirty="0"/>
          </a:p>
        </p:txBody>
      </p:sp>
      <p:sp>
        <p:nvSpPr>
          <p:cNvPr id="7" name="Google Shape;2657;p75">
            <a:extLst>
              <a:ext uri="{FF2B5EF4-FFF2-40B4-BE49-F238E27FC236}">
                <a16:creationId xmlns:a16="http://schemas.microsoft.com/office/drawing/2014/main" id="{CFE54530-A148-F309-A020-FB1951A26820}"/>
              </a:ext>
            </a:extLst>
          </p:cNvPr>
          <p:cNvSpPr txBox="1">
            <a:spLocks noGrp="1"/>
          </p:cNvSpPr>
          <p:nvPr>
            <p:ph type="subTitle" idx="1"/>
          </p:nvPr>
        </p:nvSpPr>
        <p:spPr>
          <a:xfrm>
            <a:off x="5153300" y="2714550"/>
            <a:ext cx="3261900" cy="762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Do you have any questions?</a:t>
            </a:r>
            <a:endParaRPr dirty="0"/>
          </a:p>
        </p:txBody>
      </p:sp>
      <p:pic>
        <p:nvPicPr>
          <p:cNvPr id="8" name="Picture 2" descr="Queen's University Logo PNG Transparent &amp; SVG Vector - Freebie Supply">
            <a:extLst>
              <a:ext uri="{FF2B5EF4-FFF2-40B4-BE49-F238E27FC236}">
                <a16:creationId xmlns:a16="http://schemas.microsoft.com/office/drawing/2014/main" id="{B7191585-24EC-CDAC-E130-4291B7A45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2083" y="348188"/>
            <a:ext cx="1188720" cy="11887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averford College [Acceptance Rate + Statistics + Tuition]">
            <a:extLst>
              <a:ext uri="{FF2B5EF4-FFF2-40B4-BE49-F238E27FC236}">
                <a16:creationId xmlns:a16="http://schemas.microsoft.com/office/drawing/2014/main" id="{937C350D-E529-51D1-1B30-727D17C388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2083" y="3606592"/>
            <a:ext cx="1188720" cy="11887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st Virginia's National Radio Astronomy Observatory">
            <a:extLst>
              <a:ext uri="{FF2B5EF4-FFF2-40B4-BE49-F238E27FC236}">
                <a16:creationId xmlns:a16="http://schemas.microsoft.com/office/drawing/2014/main" id="{9C889380-2A1B-B4F6-13A9-20B951DC4478}"/>
              </a:ext>
            </a:extLst>
          </p:cNvPr>
          <p:cNvPicPr>
            <a:picLocks noChangeArrowheads="1"/>
          </p:cNvPicPr>
          <p:nvPr/>
        </p:nvPicPr>
        <p:blipFill rotWithShape="1">
          <a:blip r:embed="rId5">
            <a:extLst>
              <a:ext uri="{28A0092B-C50C-407E-A947-70E740481C1C}">
                <a14:useLocalDpi xmlns:a14="http://schemas.microsoft.com/office/drawing/2010/main" val="0"/>
              </a:ext>
            </a:extLst>
          </a:blip>
          <a:srcRect l="24" r="43205"/>
          <a:stretch/>
        </p:blipFill>
        <p:spPr bwMode="auto">
          <a:xfrm>
            <a:off x="996368" y="0"/>
            <a:ext cx="4334256"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8CA45-DA6A-AF97-860E-FD9ED2F15B60}"/>
            </a:ext>
          </a:extLst>
        </p:cNvPr>
        <p:cNvGrpSpPr/>
        <p:nvPr/>
      </p:nvGrpSpPr>
      <p:grpSpPr>
        <a:xfrm>
          <a:off x="0" y="0"/>
          <a:ext cx="0" cy="0"/>
          <a:chOff x="0" y="0"/>
          <a:chExt cx="0" cy="0"/>
        </a:xfrm>
      </p:grpSpPr>
      <p:grpSp>
        <p:nvGrpSpPr>
          <p:cNvPr id="26" name="Google Shape;578;p58">
            <a:extLst>
              <a:ext uri="{FF2B5EF4-FFF2-40B4-BE49-F238E27FC236}">
                <a16:creationId xmlns:a16="http://schemas.microsoft.com/office/drawing/2014/main" id="{F628265B-6DFB-3F57-D205-966CA8F8C3AB}"/>
              </a:ext>
            </a:extLst>
          </p:cNvPr>
          <p:cNvGrpSpPr/>
          <p:nvPr/>
        </p:nvGrpSpPr>
        <p:grpSpPr>
          <a:xfrm>
            <a:off x="454836" y="348188"/>
            <a:ext cx="96000" cy="4447149"/>
            <a:chOff x="288275" y="348188"/>
            <a:chExt cx="96000" cy="4447149"/>
          </a:xfrm>
        </p:grpSpPr>
        <p:grpSp>
          <p:nvGrpSpPr>
            <p:cNvPr id="27" name="Google Shape;579;p58">
              <a:extLst>
                <a:ext uri="{FF2B5EF4-FFF2-40B4-BE49-F238E27FC236}">
                  <a16:creationId xmlns:a16="http://schemas.microsoft.com/office/drawing/2014/main" id="{BDA1AB42-CCD8-00F4-91FE-3FDE11AC7A26}"/>
                </a:ext>
              </a:extLst>
            </p:cNvPr>
            <p:cNvGrpSpPr/>
            <p:nvPr/>
          </p:nvGrpSpPr>
          <p:grpSpPr>
            <a:xfrm>
              <a:off x="288275" y="4408413"/>
              <a:ext cx="96000" cy="386925"/>
              <a:chOff x="288275" y="4466225"/>
              <a:chExt cx="96000" cy="386925"/>
            </a:xfrm>
          </p:grpSpPr>
          <p:cxnSp>
            <p:nvCxnSpPr>
              <p:cNvPr id="34" name="Google Shape;580;p58">
                <a:extLst>
                  <a:ext uri="{FF2B5EF4-FFF2-40B4-BE49-F238E27FC236}">
                    <a16:creationId xmlns:a16="http://schemas.microsoft.com/office/drawing/2014/main" id="{4F976A34-017E-7B8D-108F-9BAA568B0D26}"/>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5" name="Google Shape;581;p58">
                <a:extLst>
                  <a:ext uri="{FF2B5EF4-FFF2-40B4-BE49-F238E27FC236}">
                    <a16:creationId xmlns:a16="http://schemas.microsoft.com/office/drawing/2014/main" id="{04E500F8-8D70-98B6-6D34-BD7AB70F139F}"/>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6" name="Google Shape;582;p58">
                <a:extLst>
                  <a:ext uri="{FF2B5EF4-FFF2-40B4-BE49-F238E27FC236}">
                    <a16:creationId xmlns:a16="http://schemas.microsoft.com/office/drawing/2014/main" id="{B6918D6F-0AB2-5B64-8737-E5640094D0D5}"/>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7" name="Google Shape;583;p58">
                <a:extLst>
                  <a:ext uri="{FF2B5EF4-FFF2-40B4-BE49-F238E27FC236}">
                    <a16:creationId xmlns:a16="http://schemas.microsoft.com/office/drawing/2014/main" id="{6FB19F94-DE78-2D9A-12B7-73416D414823}"/>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cxnSp>
          <p:nvCxnSpPr>
            <p:cNvPr id="28" name="Google Shape;584;p58">
              <a:extLst>
                <a:ext uri="{FF2B5EF4-FFF2-40B4-BE49-F238E27FC236}">
                  <a16:creationId xmlns:a16="http://schemas.microsoft.com/office/drawing/2014/main" id="{C11D607F-9807-894E-9FDE-4E2C07F0E955}"/>
                </a:ext>
              </a:extLst>
            </p:cNvPr>
            <p:cNvCxnSpPr/>
            <p:nvPr/>
          </p:nvCxnSpPr>
          <p:spPr>
            <a:xfrm rot="10800000">
              <a:off x="336275" y="1603813"/>
              <a:ext cx="0" cy="1935900"/>
            </a:xfrm>
            <a:prstGeom prst="straightConnector1">
              <a:avLst/>
            </a:prstGeom>
            <a:noFill/>
            <a:ln w="19050" cap="flat" cmpd="sng">
              <a:solidFill>
                <a:srgbClr val="F3F3F3"/>
              </a:solidFill>
              <a:prstDash val="solid"/>
              <a:round/>
              <a:headEnd type="none" w="med" len="med"/>
              <a:tailEnd type="none" w="med" len="med"/>
            </a:ln>
          </p:spPr>
        </p:cxnSp>
        <p:grpSp>
          <p:nvGrpSpPr>
            <p:cNvPr id="29" name="Google Shape;585;p58">
              <a:extLst>
                <a:ext uri="{FF2B5EF4-FFF2-40B4-BE49-F238E27FC236}">
                  <a16:creationId xmlns:a16="http://schemas.microsoft.com/office/drawing/2014/main" id="{C752C8E1-907E-4B8E-E7CD-572DDB62FE83}"/>
                </a:ext>
              </a:extLst>
            </p:cNvPr>
            <p:cNvGrpSpPr/>
            <p:nvPr/>
          </p:nvGrpSpPr>
          <p:grpSpPr>
            <a:xfrm>
              <a:off x="288275" y="348188"/>
              <a:ext cx="96000" cy="386925"/>
              <a:chOff x="288275" y="4466225"/>
              <a:chExt cx="96000" cy="386925"/>
            </a:xfrm>
          </p:grpSpPr>
          <p:cxnSp>
            <p:nvCxnSpPr>
              <p:cNvPr id="30" name="Google Shape;586;p58">
                <a:extLst>
                  <a:ext uri="{FF2B5EF4-FFF2-40B4-BE49-F238E27FC236}">
                    <a16:creationId xmlns:a16="http://schemas.microsoft.com/office/drawing/2014/main" id="{4099F52C-DA20-0E21-B1BC-54721E5776FD}"/>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1" name="Google Shape;587;p58">
                <a:extLst>
                  <a:ext uri="{FF2B5EF4-FFF2-40B4-BE49-F238E27FC236}">
                    <a16:creationId xmlns:a16="http://schemas.microsoft.com/office/drawing/2014/main" id="{D22645BF-0D44-7D4A-FF35-A05152EC15EE}"/>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2" name="Google Shape;588;p58">
                <a:extLst>
                  <a:ext uri="{FF2B5EF4-FFF2-40B4-BE49-F238E27FC236}">
                    <a16:creationId xmlns:a16="http://schemas.microsoft.com/office/drawing/2014/main" id="{F0A512A2-A2C8-18A6-8D00-580CEF3EFE6B}"/>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3" name="Google Shape;589;p58">
                <a:extLst>
                  <a:ext uri="{FF2B5EF4-FFF2-40B4-BE49-F238E27FC236}">
                    <a16:creationId xmlns:a16="http://schemas.microsoft.com/office/drawing/2014/main" id="{9D2D61E0-CFC6-B5D7-61F4-EE7F80983D71}"/>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grpSp>
      <p:pic>
        <p:nvPicPr>
          <p:cNvPr id="3" name="Picture 2">
            <a:extLst>
              <a:ext uri="{FF2B5EF4-FFF2-40B4-BE49-F238E27FC236}">
                <a16:creationId xmlns:a16="http://schemas.microsoft.com/office/drawing/2014/main" id="{A8941835-D854-C54A-A361-37946027E0C6}"/>
              </a:ext>
            </a:extLst>
          </p:cNvPr>
          <p:cNvPicPr>
            <a:picLocks noChangeAspect="1"/>
          </p:cNvPicPr>
          <p:nvPr/>
        </p:nvPicPr>
        <p:blipFill>
          <a:blip r:embed="rId3"/>
          <a:stretch>
            <a:fillRect/>
          </a:stretch>
        </p:blipFill>
        <p:spPr>
          <a:xfrm>
            <a:off x="1466302" y="1285194"/>
            <a:ext cx="2935863" cy="2573112"/>
          </a:xfrm>
          <a:prstGeom prst="rect">
            <a:avLst/>
          </a:prstGeom>
          <a:ln w="38100">
            <a:solidFill>
              <a:schemeClr val="bg1"/>
            </a:solidFill>
          </a:ln>
        </p:spPr>
      </p:pic>
      <p:pic>
        <p:nvPicPr>
          <p:cNvPr id="4" name="Picture 3" descr="A diagram of a beam&#10;&#10;Description automatically generated">
            <a:extLst>
              <a:ext uri="{FF2B5EF4-FFF2-40B4-BE49-F238E27FC236}">
                <a16:creationId xmlns:a16="http://schemas.microsoft.com/office/drawing/2014/main" id="{88333304-C353-FA5F-C9F2-E54ED6C6F57E}"/>
              </a:ext>
            </a:extLst>
          </p:cNvPr>
          <p:cNvPicPr>
            <a:picLocks noChangeAspect="1"/>
          </p:cNvPicPr>
          <p:nvPr/>
        </p:nvPicPr>
        <p:blipFill>
          <a:blip r:embed="rId4"/>
          <a:stretch>
            <a:fillRect/>
          </a:stretch>
        </p:blipFill>
        <p:spPr>
          <a:xfrm>
            <a:off x="5191170" y="1285194"/>
            <a:ext cx="2911341" cy="2573112"/>
          </a:xfrm>
          <a:prstGeom prst="rect">
            <a:avLst/>
          </a:prstGeom>
          <a:ln w="38100">
            <a:solidFill>
              <a:schemeClr val="bg1"/>
            </a:solidFill>
          </a:ln>
        </p:spPr>
      </p:pic>
    </p:spTree>
    <p:extLst>
      <p:ext uri="{BB962C8B-B14F-4D97-AF65-F5344CB8AC3E}">
        <p14:creationId xmlns:p14="http://schemas.microsoft.com/office/powerpoint/2010/main" val="384574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3">
          <a:extLst>
            <a:ext uri="{FF2B5EF4-FFF2-40B4-BE49-F238E27FC236}">
              <a16:creationId xmlns:a16="http://schemas.microsoft.com/office/drawing/2014/main" id="{1527A85F-A004-FFA2-BC58-BACA5FD13EF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5" name="Google Shape;405;p51">
                <a:extLst>
                  <a:ext uri="{FF2B5EF4-FFF2-40B4-BE49-F238E27FC236}">
                    <a16:creationId xmlns:a16="http://schemas.microsoft.com/office/drawing/2014/main" id="{12514C78-0329-A2B1-783E-B1B43E1DECE6}"/>
                  </a:ext>
                </a:extLst>
              </p:cNvPr>
              <p:cNvSpPr txBox="1">
                <a:spLocks noGrp="1"/>
              </p:cNvSpPr>
              <p:nvPr>
                <p:ph type="body" idx="1"/>
              </p:nvPr>
            </p:nvSpPr>
            <p:spPr>
              <a:xfrm>
                <a:off x="720000" y="1179775"/>
                <a:ext cx="7704000" cy="3412500"/>
              </a:xfrm>
              <a:prstGeom prst="rect">
                <a:avLst/>
              </a:prstGeom>
            </p:spPr>
            <p:txBody>
              <a:bodyPr spcFirstLastPara="1" wrap="square" lIns="91425" tIns="91425" rIns="91425" bIns="91425" anchor="t" anchorCtr="0">
                <a:noAutofit/>
              </a:bodyPr>
              <a:lstStyle/>
              <a:p>
                <a:pPr marL="330200" indent="-171450">
                  <a:lnSpc>
                    <a:spcPct val="200000"/>
                  </a:lnSpc>
                  <a:buSzPts val="1100"/>
                </a:pPr>
                <a:r>
                  <a:rPr lang="en-US" dirty="0"/>
                  <a:t>Reservoirs of starless gas (neutral hydrogen; HI)</a:t>
                </a:r>
              </a:p>
              <a:p>
                <a:pPr marL="787400" lvl="1" indent="-171450">
                  <a:lnSpc>
                    <a:spcPct val="200000"/>
                  </a:lnSpc>
                  <a:buSzPts val="1100"/>
                </a:pPr>
                <a:r>
                  <a:rPr lang="en-US" dirty="0"/>
                  <a:t>Hosted by low-mass dark matter haloes</a:t>
                </a:r>
              </a:p>
              <a:p>
                <a:pPr marL="330200" indent="-171450">
                  <a:lnSpc>
                    <a:spcPct val="200000"/>
                  </a:lnSpc>
                  <a:buSzPts val="1100"/>
                </a:pPr>
                <a:r>
                  <a:rPr lang="en-US" dirty="0"/>
                  <a:t>Predicted by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Λ</m:t>
                    </m:r>
                  </m:oMath>
                </a14:m>
                <a:r>
                  <a:rPr lang="en-US" dirty="0"/>
                  <a:t>CDM and various cosmological simulations</a:t>
                </a:r>
              </a:p>
              <a:p>
                <a:pPr marL="330200" indent="-171450">
                  <a:lnSpc>
                    <a:spcPct val="200000"/>
                  </a:lnSpc>
                  <a:buSzPts val="1100"/>
                </a:pPr>
                <a:r>
                  <a:rPr lang="en-US" dirty="0"/>
                  <a:t>The absence of stars makes them difficult to detect</a:t>
                </a:r>
              </a:p>
              <a:p>
                <a:pPr marL="787400" lvl="1" indent="-171450">
                  <a:lnSpc>
                    <a:spcPct val="200000"/>
                  </a:lnSpc>
                  <a:buSzPts val="1100"/>
                </a:pPr>
                <a:r>
                  <a:rPr lang="en-US" dirty="0"/>
                  <a:t>Theoretically detectable by the HI gas itself (as radio data)</a:t>
                </a:r>
              </a:p>
            </p:txBody>
          </p:sp>
        </mc:Choice>
        <mc:Fallback xmlns="">
          <p:sp>
            <p:nvSpPr>
              <p:cNvPr id="405" name="Google Shape;405;p51">
                <a:extLst>
                  <a:ext uri="{FF2B5EF4-FFF2-40B4-BE49-F238E27FC236}">
                    <a16:creationId xmlns:a16="http://schemas.microsoft.com/office/drawing/2014/main" id="{12514C78-0329-A2B1-783E-B1B43E1DECE6}"/>
                  </a:ext>
                </a:extLst>
              </p:cNvPr>
              <p:cNvSpPr txBox="1">
                <a:spLocks noGrp="1" noRot="1" noChangeAspect="1" noMove="1" noResize="1" noEditPoints="1" noAdjustHandles="1" noChangeArrowheads="1" noChangeShapeType="1" noTextEdit="1"/>
              </p:cNvSpPr>
              <p:nvPr>
                <p:ph type="body" idx="1"/>
              </p:nvPr>
            </p:nvSpPr>
            <p:spPr>
              <a:xfrm>
                <a:off x="720000" y="1179775"/>
                <a:ext cx="7704000" cy="3412500"/>
              </a:xfrm>
              <a:prstGeom prst="rect">
                <a:avLst/>
              </a:prstGeom>
              <a:blipFill>
                <a:blip r:embed="rId3"/>
                <a:stretch>
                  <a:fillRect/>
                </a:stretch>
              </a:blipFill>
            </p:spPr>
            <p:txBody>
              <a:bodyPr/>
              <a:lstStyle/>
              <a:p>
                <a:r>
                  <a:rPr lang="en-US">
                    <a:noFill/>
                  </a:rPr>
                  <a:t> </a:t>
                </a:r>
              </a:p>
            </p:txBody>
          </p:sp>
        </mc:Fallback>
      </mc:AlternateContent>
      <p:sp>
        <p:nvSpPr>
          <p:cNvPr id="406" name="Google Shape;406;p51">
            <a:extLst>
              <a:ext uri="{FF2B5EF4-FFF2-40B4-BE49-F238E27FC236}">
                <a16:creationId xmlns:a16="http://schemas.microsoft.com/office/drawing/2014/main" id="{47618D38-1E05-8C75-9D69-622564673338}"/>
              </a:ext>
            </a:extLst>
          </p:cNvPr>
          <p:cNvSpPr txBox="1">
            <a:spLocks noGrp="1"/>
          </p:cNvSpPr>
          <p:nvPr>
            <p:ph type="title"/>
          </p:nvPr>
        </p:nvSpPr>
        <p:spPr>
          <a:xfrm>
            <a:off x="720000" y="540000"/>
            <a:ext cx="7704000" cy="38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Dark Galaxies</a:t>
            </a:r>
            <a:endParaRPr dirty="0"/>
          </a:p>
        </p:txBody>
      </p:sp>
      <p:grpSp>
        <p:nvGrpSpPr>
          <p:cNvPr id="407" name="Google Shape;407;p51">
            <a:extLst>
              <a:ext uri="{FF2B5EF4-FFF2-40B4-BE49-F238E27FC236}">
                <a16:creationId xmlns:a16="http://schemas.microsoft.com/office/drawing/2014/main" id="{4BBEC114-15FF-F15F-87AC-DB51B8906132}"/>
              </a:ext>
            </a:extLst>
          </p:cNvPr>
          <p:cNvGrpSpPr/>
          <p:nvPr/>
        </p:nvGrpSpPr>
        <p:grpSpPr>
          <a:xfrm>
            <a:off x="454836" y="348188"/>
            <a:ext cx="96000" cy="4447149"/>
            <a:chOff x="288275" y="348188"/>
            <a:chExt cx="96000" cy="4447149"/>
          </a:xfrm>
        </p:grpSpPr>
        <p:grpSp>
          <p:nvGrpSpPr>
            <p:cNvPr id="408" name="Google Shape;408;p51">
              <a:extLst>
                <a:ext uri="{FF2B5EF4-FFF2-40B4-BE49-F238E27FC236}">
                  <a16:creationId xmlns:a16="http://schemas.microsoft.com/office/drawing/2014/main" id="{D47CA768-620C-18AE-B8F9-F23917EB6942}"/>
                </a:ext>
              </a:extLst>
            </p:cNvPr>
            <p:cNvGrpSpPr/>
            <p:nvPr/>
          </p:nvGrpSpPr>
          <p:grpSpPr>
            <a:xfrm>
              <a:off x="288275" y="4408413"/>
              <a:ext cx="96000" cy="386925"/>
              <a:chOff x="288275" y="4466225"/>
              <a:chExt cx="96000" cy="386925"/>
            </a:xfrm>
          </p:grpSpPr>
          <p:cxnSp>
            <p:nvCxnSpPr>
              <p:cNvPr id="409" name="Google Shape;409;p51">
                <a:extLst>
                  <a:ext uri="{FF2B5EF4-FFF2-40B4-BE49-F238E27FC236}">
                    <a16:creationId xmlns:a16="http://schemas.microsoft.com/office/drawing/2014/main" id="{52A81EC6-E443-FA70-E49D-FB82E27EB058}"/>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0" name="Google Shape;410;p51">
                <a:extLst>
                  <a:ext uri="{FF2B5EF4-FFF2-40B4-BE49-F238E27FC236}">
                    <a16:creationId xmlns:a16="http://schemas.microsoft.com/office/drawing/2014/main" id="{F58DD795-BE1E-1C70-2562-CF0B822BFE80}"/>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1" name="Google Shape;411;p51">
                <a:extLst>
                  <a:ext uri="{FF2B5EF4-FFF2-40B4-BE49-F238E27FC236}">
                    <a16:creationId xmlns:a16="http://schemas.microsoft.com/office/drawing/2014/main" id="{B8A9D1AA-AD6D-629F-40AB-5F6E016A37A7}"/>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2" name="Google Shape;412;p51">
                <a:extLst>
                  <a:ext uri="{FF2B5EF4-FFF2-40B4-BE49-F238E27FC236}">
                    <a16:creationId xmlns:a16="http://schemas.microsoft.com/office/drawing/2014/main" id="{453B2FAC-7002-5926-17EA-891F37BBE705}"/>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13" name="Google Shape;413;p51">
              <a:extLst>
                <a:ext uri="{FF2B5EF4-FFF2-40B4-BE49-F238E27FC236}">
                  <a16:creationId xmlns:a16="http://schemas.microsoft.com/office/drawing/2014/main" id="{1276107C-9645-7017-9EA9-A8E68F2601A4}"/>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414" name="Google Shape;414;p51">
              <a:extLst>
                <a:ext uri="{FF2B5EF4-FFF2-40B4-BE49-F238E27FC236}">
                  <a16:creationId xmlns:a16="http://schemas.microsoft.com/office/drawing/2014/main" id="{AB9840E0-EE89-1E69-AF1C-F6777421EDCF}"/>
                </a:ext>
              </a:extLst>
            </p:cNvPr>
            <p:cNvGrpSpPr/>
            <p:nvPr/>
          </p:nvGrpSpPr>
          <p:grpSpPr>
            <a:xfrm>
              <a:off x="288275" y="348188"/>
              <a:ext cx="96000" cy="386925"/>
              <a:chOff x="288275" y="4466225"/>
              <a:chExt cx="96000" cy="386925"/>
            </a:xfrm>
          </p:grpSpPr>
          <p:cxnSp>
            <p:nvCxnSpPr>
              <p:cNvPr id="415" name="Google Shape;415;p51">
                <a:extLst>
                  <a:ext uri="{FF2B5EF4-FFF2-40B4-BE49-F238E27FC236}">
                    <a16:creationId xmlns:a16="http://schemas.microsoft.com/office/drawing/2014/main" id="{4D1CFBDD-6993-E5A7-3F22-FD1252768ED3}"/>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6" name="Google Shape;416;p51">
                <a:extLst>
                  <a:ext uri="{FF2B5EF4-FFF2-40B4-BE49-F238E27FC236}">
                    <a16:creationId xmlns:a16="http://schemas.microsoft.com/office/drawing/2014/main" id="{33AF4EFF-C71F-168E-48CF-35C3F0CC1963}"/>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7" name="Google Shape;417;p51">
                <a:extLst>
                  <a:ext uri="{FF2B5EF4-FFF2-40B4-BE49-F238E27FC236}">
                    <a16:creationId xmlns:a16="http://schemas.microsoft.com/office/drawing/2014/main" id="{A117B8AB-6568-66AD-A47D-1CF9E31718BF}"/>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8" name="Google Shape;418;p51">
                <a:extLst>
                  <a:ext uri="{FF2B5EF4-FFF2-40B4-BE49-F238E27FC236}">
                    <a16:creationId xmlns:a16="http://schemas.microsoft.com/office/drawing/2014/main" id="{3362BD1A-24A2-B573-35A6-90AB98CD3A9C}"/>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3" name="TextBox 2">
            <a:extLst>
              <a:ext uri="{FF2B5EF4-FFF2-40B4-BE49-F238E27FC236}">
                <a16:creationId xmlns:a16="http://schemas.microsoft.com/office/drawing/2014/main" id="{DD43C3D7-10D3-A5F8-9008-57A3ED0178D6}"/>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2</a:t>
            </a:r>
          </a:p>
        </p:txBody>
      </p:sp>
    </p:spTree>
    <p:extLst>
      <p:ext uri="{BB962C8B-B14F-4D97-AF65-F5344CB8AC3E}">
        <p14:creationId xmlns:p14="http://schemas.microsoft.com/office/powerpoint/2010/main" val="290217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5" name="Google Shape;405;p51"/>
          <p:cNvSpPr txBox="1">
            <a:spLocks noGrp="1"/>
          </p:cNvSpPr>
          <p:nvPr>
            <p:ph type="body" idx="1"/>
          </p:nvPr>
        </p:nvSpPr>
        <p:spPr>
          <a:xfrm>
            <a:off x="720000" y="1179775"/>
            <a:ext cx="7704000" cy="3412500"/>
          </a:xfrm>
          <a:prstGeom prst="rect">
            <a:avLst/>
          </a:prstGeom>
        </p:spPr>
        <p:txBody>
          <a:bodyPr spcFirstLastPara="1" wrap="square" lIns="91425" tIns="91425" rIns="91425" bIns="91425" anchor="t" anchorCtr="0">
            <a:noAutofit/>
          </a:bodyPr>
          <a:lstStyle/>
          <a:p>
            <a:pPr marL="330200" indent="-171450">
              <a:lnSpc>
                <a:spcPct val="200000"/>
              </a:lnSpc>
              <a:buSzPts val="1100"/>
            </a:pPr>
            <a:r>
              <a:rPr lang="en-US" dirty="0"/>
              <a:t>Arecibo observed from 1963 to 2020, making over 30,000 detections</a:t>
            </a:r>
          </a:p>
          <a:p>
            <a:pPr marL="787400" lvl="1" indent="-171450">
              <a:lnSpc>
                <a:spcPct val="200000"/>
              </a:lnSpc>
              <a:buSzPts val="1100"/>
            </a:pPr>
            <a:r>
              <a:rPr lang="en-US" dirty="0"/>
              <a:t>Especially sensitive at HI sources (1420 MHz)</a:t>
            </a:r>
          </a:p>
          <a:p>
            <a:pPr marL="330200" indent="-171450">
              <a:lnSpc>
                <a:spcPct val="200000"/>
              </a:lnSpc>
              <a:buSzPts val="1100"/>
            </a:pPr>
            <a:r>
              <a:rPr lang="en-US" dirty="0"/>
              <a:t>Observations in the form of spectra</a:t>
            </a:r>
          </a:p>
        </p:txBody>
      </p:sp>
      <p:sp>
        <p:nvSpPr>
          <p:cNvPr id="406" name="Google Shape;406;p51"/>
          <p:cNvSpPr txBox="1">
            <a:spLocks noGrp="1"/>
          </p:cNvSpPr>
          <p:nvPr>
            <p:ph type="title"/>
          </p:nvPr>
        </p:nvSpPr>
        <p:spPr>
          <a:xfrm>
            <a:off x="720000" y="540000"/>
            <a:ext cx="7704000" cy="38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t>
            </a:r>
            <a:r>
              <a:rPr lang="en" u="sng"/>
              <a:t>A</a:t>
            </a:r>
            <a:r>
              <a:rPr lang="en"/>
              <a:t>recibo </a:t>
            </a:r>
            <a:r>
              <a:rPr lang="en" u="sng"/>
              <a:t>L</a:t>
            </a:r>
            <a:r>
              <a:rPr lang="en"/>
              <a:t>egacy </a:t>
            </a:r>
            <a:r>
              <a:rPr lang="en" u="sng"/>
              <a:t>F</a:t>
            </a:r>
            <a:r>
              <a:rPr lang="en"/>
              <a:t>ast </a:t>
            </a:r>
            <a:r>
              <a:rPr lang="en" u="sng"/>
              <a:t>ALFA</a:t>
            </a:r>
            <a:r>
              <a:rPr lang="en"/>
              <a:t> Survey (ALFALFA)</a:t>
            </a:r>
            <a:endParaRPr/>
          </a:p>
        </p:txBody>
      </p:sp>
      <p:grpSp>
        <p:nvGrpSpPr>
          <p:cNvPr id="407" name="Google Shape;407;p51"/>
          <p:cNvGrpSpPr/>
          <p:nvPr/>
        </p:nvGrpSpPr>
        <p:grpSpPr>
          <a:xfrm>
            <a:off x="454836" y="348188"/>
            <a:ext cx="96000" cy="4447149"/>
            <a:chOff x="288275" y="348188"/>
            <a:chExt cx="96000" cy="4447149"/>
          </a:xfrm>
        </p:grpSpPr>
        <p:grpSp>
          <p:nvGrpSpPr>
            <p:cNvPr id="408" name="Google Shape;408;p51"/>
            <p:cNvGrpSpPr/>
            <p:nvPr/>
          </p:nvGrpSpPr>
          <p:grpSpPr>
            <a:xfrm>
              <a:off x="288275" y="4408413"/>
              <a:ext cx="96000" cy="386925"/>
              <a:chOff x="288275" y="4466225"/>
              <a:chExt cx="96000" cy="386925"/>
            </a:xfrm>
          </p:grpSpPr>
          <p:cxnSp>
            <p:nvCxnSpPr>
              <p:cNvPr id="409" name="Google Shape;409;p51"/>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0" name="Google Shape;410;p51"/>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1" name="Google Shape;411;p51"/>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2" name="Google Shape;412;p51"/>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13" name="Google Shape;413;p51"/>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414" name="Google Shape;414;p51"/>
            <p:cNvGrpSpPr/>
            <p:nvPr/>
          </p:nvGrpSpPr>
          <p:grpSpPr>
            <a:xfrm>
              <a:off x="288275" y="348188"/>
              <a:ext cx="96000" cy="386925"/>
              <a:chOff x="288275" y="4466225"/>
              <a:chExt cx="96000" cy="386925"/>
            </a:xfrm>
          </p:grpSpPr>
          <p:cxnSp>
            <p:nvCxnSpPr>
              <p:cNvPr id="415" name="Google Shape;415;p51"/>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6" name="Google Shape;416;p51"/>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7" name="Google Shape;417;p51"/>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18" name="Google Shape;418;p51"/>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2" name="TextBox 1">
            <a:extLst>
              <a:ext uri="{FF2B5EF4-FFF2-40B4-BE49-F238E27FC236}">
                <a16:creationId xmlns:a16="http://schemas.microsoft.com/office/drawing/2014/main" id="{E5980FA7-BA19-C48C-7D45-73684964BA7C}"/>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3</a:t>
            </a:r>
          </a:p>
        </p:txBody>
      </p:sp>
      <p:pic>
        <p:nvPicPr>
          <p:cNvPr id="3" name="Picture 2">
            <a:extLst>
              <a:ext uri="{FF2B5EF4-FFF2-40B4-BE49-F238E27FC236}">
                <a16:creationId xmlns:a16="http://schemas.microsoft.com/office/drawing/2014/main" id="{C9E9E213-7FF0-F34A-1657-015687AAE3F0}"/>
              </a:ext>
            </a:extLst>
          </p:cNvPr>
          <p:cNvPicPr>
            <a:picLocks noChangeAspect="1"/>
          </p:cNvPicPr>
          <p:nvPr/>
        </p:nvPicPr>
        <p:blipFill>
          <a:blip r:embed="rId3"/>
          <a:stretch>
            <a:fillRect/>
          </a:stretch>
        </p:blipFill>
        <p:spPr>
          <a:xfrm>
            <a:off x="4791074" y="2150550"/>
            <a:ext cx="3921737" cy="2644788"/>
          </a:xfrm>
          <a:prstGeom prst="rect">
            <a:avLst/>
          </a:prstGeom>
          <a:ln w="38100">
            <a:solidFill>
              <a:schemeClr val="bg1"/>
            </a:solidFill>
          </a:ln>
        </p:spPr>
      </p:pic>
      <p:pic>
        <p:nvPicPr>
          <p:cNvPr id="4098" name="Picture 2">
            <a:extLst>
              <a:ext uri="{FF2B5EF4-FFF2-40B4-BE49-F238E27FC236}">
                <a16:creationId xmlns:a16="http://schemas.microsoft.com/office/drawing/2014/main" id="{C7B1593F-CCF6-D86E-7EDF-0ACC06C40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12" y="2571750"/>
            <a:ext cx="3030537" cy="2203038"/>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76E65"/>
        </a:solidFill>
        <a:effectLst/>
      </p:bgPr>
    </p:bg>
    <p:spTree>
      <p:nvGrpSpPr>
        <p:cNvPr id="1" name=""/>
        <p:cNvGrpSpPr/>
        <p:nvPr/>
      </p:nvGrpSpPr>
      <p:grpSpPr>
        <a:xfrm>
          <a:off x="0" y="0"/>
          <a:ext cx="0" cy="0"/>
          <a:chOff x="0" y="0"/>
          <a:chExt cx="0" cy="0"/>
        </a:xfrm>
      </p:grpSpPr>
      <p:sp>
        <p:nvSpPr>
          <p:cNvPr id="4" name="Google Shape;405;p51">
            <a:extLst>
              <a:ext uri="{FF2B5EF4-FFF2-40B4-BE49-F238E27FC236}">
                <a16:creationId xmlns:a16="http://schemas.microsoft.com/office/drawing/2014/main" id="{3D16D1E7-C171-B04D-986C-04574883C3F9}"/>
              </a:ext>
            </a:extLst>
          </p:cNvPr>
          <p:cNvSpPr txBox="1">
            <a:spLocks noGrp="1"/>
          </p:cNvSpPr>
          <p:nvPr>
            <p:ph type="body" idx="1"/>
          </p:nvPr>
        </p:nvSpPr>
        <p:spPr>
          <a:xfrm>
            <a:off x="720000" y="1179775"/>
            <a:ext cx="7704000" cy="3412500"/>
          </a:xfrm>
          <a:prstGeom prst="rect">
            <a:avLst/>
          </a:prstGeom>
        </p:spPr>
        <p:txBody>
          <a:bodyPr spcFirstLastPara="1" wrap="square" lIns="91425" tIns="91425" rIns="91425" bIns="91425" anchor="t" anchorCtr="0">
            <a:noAutofit/>
          </a:bodyPr>
          <a:lstStyle/>
          <a:p>
            <a:pPr marL="330200" indent="-171450">
              <a:lnSpc>
                <a:spcPct val="200000"/>
              </a:lnSpc>
              <a:buSzPts val="1100"/>
            </a:pPr>
            <a:r>
              <a:rPr lang="en-US" dirty="0"/>
              <a:t>Obtained from two sources: </a:t>
            </a:r>
          </a:p>
          <a:p>
            <a:pPr marL="787400" lvl="1" indent="-171450">
              <a:lnSpc>
                <a:spcPct val="200000"/>
              </a:lnSpc>
              <a:buSzPts val="1100"/>
            </a:pPr>
            <a:r>
              <a:rPr lang="en-US" b="1" dirty="0"/>
              <a:t>Kwon et al. 2025 (K25)</a:t>
            </a:r>
          </a:p>
          <a:p>
            <a:pPr marL="1244600" lvl="2" indent="-171450">
              <a:lnSpc>
                <a:spcPct val="200000"/>
              </a:lnSpc>
              <a:buSzPts val="1100"/>
            </a:pPr>
            <a:r>
              <a:rPr lang="en-US" dirty="0"/>
              <a:t>142 galaxies</a:t>
            </a:r>
          </a:p>
          <a:p>
            <a:pPr marL="787400" lvl="1" indent="-171450">
              <a:lnSpc>
                <a:spcPct val="200000"/>
              </a:lnSpc>
              <a:buSzPts val="1100"/>
            </a:pPr>
            <a:r>
              <a:rPr lang="en-US" b="1" dirty="0"/>
              <a:t>Luke </a:t>
            </a:r>
            <a:r>
              <a:rPr lang="en-US" b="1" dirty="0" err="1"/>
              <a:t>Leisman’s</a:t>
            </a:r>
            <a:r>
              <a:rPr lang="en-US" b="1" dirty="0"/>
              <a:t> 2017 PhD Thesis (L17)</a:t>
            </a:r>
          </a:p>
          <a:p>
            <a:pPr marL="1244600" lvl="2" indent="-171450">
              <a:lnSpc>
                <a:spcPct val="200000"/>
              </a:lnSpc>
              <a:buSzPts val="1100"/>
            </a:pPr>
            <a:r>
              <a:rPr lang="en-US" dirty="0"/>
              <a:t>243 galaxies + 47 confirmed spurious detections</a:t>
            </a:r>
          </a:p>
          <a:p>
            <a:pPr marL="158750" indent="0">
              <a:lnSpc>
                <a:spcPct val="200000"/>
              </a:lnSpc>
              <a:buSzPts val="1100"/>
              <a:buNone/>
            </a:pPr>
            <a:endParaRPr lang="en-US" dirty="0"/>
          </a:p>
          <a:p>
            <a:pPr marL="330200" indent="-171450">
              <a:lnSpc>
                <a:spcPct val="200000"/>
              </a:lnSpc>
              <a:buSzPts val="1100"/>
            </a:pPr>
            <a:r>
              <a:rPr lang="en-US" b="1" dirty="0">
                <a:sym typeface="Roboto Condensed"/>
              </a:rPr>
              <a:t>The goal: cross-match these and obtain a new sample of high-confidence dark galaxy candidates for potential follow-up by the Green Bank Telescope</a:t>
            </a:r>
          </a:p>
        </p:txBody>
      </p:sp>
      <p:sp>
        <p:nvSpPr>
          <p:cNvPr id="5" name="Google Shape;406;p51">
            <a:extLst>
              <a:ext uri="{FF2B5EF4-FFF2-40B4-BE49-F238E27FC236}">
                <a16:creationId xmlns:a16="http://schemas.microsoft.com/office/drawing/2014/main" id="{998717F2-5A3F-5548-28F8-2514791CA56C}"/>
              </a:ext>
            </a:extLst>
          </p:cNvPr>
          <p:cNvSpPr txBox="1">
            <a:spLocks noGrp="1"/>
          </p:cNvSpPr>
          <p:nvPr>
            <p:ph type="title"/>
          </p:nvPr>
        </p:nvSpPr>
        <p:spPr>
          <a:xfrm>
            <a:off x="720000" y="540000"/>
            <a:ext cx="7704000" cy="38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Our Dark Galaxy Candidates</a:t>
            </a:r>
            <a:endParaRPr dirty="0"/>
          </a:p>
        </p:txBody>
      </p:sp>
      <p:grpSp>
        <p:nvGrpSpPr>
          <p:cNvPr id="6" name="Google Shape;407;p51">
            <a:extLst>
              <a:ext uri="{FF2B5EF4-FFF2-40B4-BE49-F238E27FC236}">
                <a16:creationId xmlns:a16="http://schemas.microsoft.com/office/drawing/2014/main" id="{EAAF88E1-453E-7627-6DDA-11347E337080}"/>
              </a:ext>
            </a:extLst>
          </p:cNvPr>
          <p:cNvGrpSpPr/>
          <p:nvPr/>
        </p:nvGrpSpPr>
        <p:grpSpPr>
          <a:xfrm>
            <a:off x="454836" y="348188"/>
            <a:ext cx="96000" cy="4447149"/>
            <a:chOff x="288275" y="348188"/>
            <a:chExt cx="96000" cy="4447149"/>
          </a:xfrm>
        </p:grpSpPr>
        <p:grpSp>
          <p:nvGrpSpPr>
            <p:cNvPr id="7" name="Google Shape;408;p51">
              <a:extLst>
                <a:ext uri="{FF2B5EF4-FFF2-40B4-BE49-F238E27FC236}">
                  <a16:creationId xmlns:a16="http://schemas.microsoft.com/office/drawing/2014/main" id="{DF3D518F-A1E6-59CE-4D9D-9274CEB1E788}"/>
                </a:ext>
              </a:extLst>
            </p:cNvPr>
            <p:cNvGrpSpPr/>
            <p:nvPr/>
          </p:nvGrpSpPr>
          <p:grpSpPr>
            <a:xfrm>
              <a:off x="288275" y="4408413"/>
              <a:ext cx="96000" cy="386925"/>
              <a:chOff x="288275" y="4466225"/>
              <a:chExt cx="96000" cy="386925"/>
            </a:xfrm>
          </p:grpSpPr>
          <p:cxnSp>
            <p:nvCxnSpPr>
              <p:cNvPr id="14" name="Google Shape;409;p51">
                <a:extLst>
                  <a:ext uri="{FF2B5EF4-FFF2-40B4-BE49-F238E27FC236}">
                    <a16:creationId xmlns:a16="http://schemas.microsoft.com/office/drawing/2014/main" id="{9A431F0C-4587-2FC9-5962-2E0DF1D4E49A}"/>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5" name="Google Shape;410;p51">
                <a:extLst>
                  <a:ext uri="{FF2B5EF4-FFF2-40B4-BE49-F238E27FC236}">
                    <a16:creationId xmlns:a16="http://schemas.microsoft.com/office/drawing/2014/main" id="{AC4DB161-07D0-CED1-A805-8826096357B1}"/>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6" name="Google Shape;411;p51">
                <a:extLst>
                  <a:ext uri="{FF2B5EF4-FFF2-40B4-BE49-F238E27FC236}">
                    <a16:creationId xmlns:a16="http://schemas.microsoft.com/office/drawing/2014/main" id="{C58A0AF9-845A-A70A-D82D-C653C5030894}"/>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7" name="Google Shape;412;p51">
                <a:extLst>
                  <a:ext uri="{FF2B5EF4-FFF2-40B4-BE49-F238E27FC236}">
                    <a16:creationId xmlns:a16="http://schemas.microsoft.com/office/drawing/2014/main" id="{C1793910-F73D-194F-A996-C3325331C8E8}"/>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8" name="Google Shape;413;p51">
              <a:extLst>
                <a:ext uri="{FF2B5EF4-FFF2-40B4-BE49-F238E27FC236}">
                  <a16:creationId xmlns:a16="http://schemas.microsoft.com/office/drawing/2014/main" id="{C90C415B-BF0D-2457-0E38-B09F0E473452}"/>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9" name="Google Shape;414;p51">
              <a:extLst>
                <a:ext uri="{FF2B5EF4-FFF2-40B4-BE49-F238E27FC236}">
                  <a16:creationId xmlns:a16="http://schemas.microsoft.com/office/drawing/2014/main" id="{3B145D9D-8AD3-9A4E-F082-A751CCA93204}"/>
                </a:ext>
              </a:extLst>
            </p:cNvPr>
            <p:cNvGrpSpPr/>
            <p:nvPr/>
          </p:nvGrpSpPr>
          <p:grpSpPr>
            <a:xfrm>
              <a:off x="288275" y="348188"/>
              <a:ext cx="96000" cy="386925"/>
              <a:chOff x="288275" y="4466225"/>
              <a:chExt cx="96000" cy="386925"/>
            </a:xfrm>
          </p:grpSpPr>
          <p:cxnSp>
            <p:nvCxnSpPr>
              <p:cNvPr id="10" name="Google Shape;415;p51">
                <a:extLst>
                  <a:ext uri="{FF2B5EF4-FFF2-40B4-BE49-F238E27FC236}">
                    <a16:creationId xmlns:a16="http://schemas.microsoft.com/office/drawing/2014/main" id="{945DF9D4-C04B-F6BA-86DC-965554C6B015}"/>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1" name="Google Shape;416;p51">
                <a:extLst>
                  <a:ext uri="{FF2B5EF4-FFF2-40B4-BE49-F238E27FC236}">
                    <a16:creationId xmlns:a16="http://schemas.microsoft.com/office/drawing/2014/main" id="{EF81DA66-6AEF-43D2-C19D-6E23AF0B12F2}"/>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2" name="Google Shape;417;p51">
                <a:extLst>
                  <a:ext uri="{FF2B5EF4-FFF2-40B4-BE49-F238E27FC236}">
                    <a16:creationId xmlns:a16="http://schemas.microsoft.com/office/drawing/2014/main" id="{BC6AEB98-15F3-9D9D-9B96-0052FC289C4C}"/>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3" name="Google Shape;418;p51">
                <a:extLst>
                  <a:ext uri="{FF2B5EF4-FFF2-40B4-BE49-F238E27FC236}">
                    <a16:creationId xmlns:a16="http://schemas.microsoft.com/office/drawing/2014/main" id="{3578C98E-F554-9A63-0597-ADC2E7DB0447}"/>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18" name="TextBox 17">
            <a:extLst>
              <a:ext uri="{FF2B5EF4-FFF2-40B4-BE49-F238E27FC236}">
                <a16:creationId xmlns:a16="http://schemas.microsoft.com/office/drawing/2014/main" id="{641FE5E0-9661-9D4B-8CA4-EBB741587C02}"/>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4</a:t>
            </a:r>
          </a:p>
        </p:txBody>
      </p:sp>
    </p:spTree>
    <p:extLst>
      <p:ext uri="{BB962C8B-B14F-4D97-AF65-F5344CB8AC3E}">
        <p14:creationId xmlns:p14="http://schemas.microsoft.com/office/powerpoint/2010/main" val="375379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7A542715-CF41-911A-8848-5B54243173BE}"/>
              </a:ext>
            </a:extLst>
          </p:cNvPr>
          <p:cNvGraphicFramePr/>
          <p:nvPr>
            <p:extLst>
              <p:ext uri="{D42A27DB-BD31-4B8C-83A1-F6EECF244321}">
                <p14:modId xmlns:p14="http://schemas.microsoft.com/office/powerpoint/2010/main" val="1607059558"/>
              </p:ext>
            </p:extLst>
          </p:nvPr>
        </p:nvGraphicFramePr>
        <p:xfrm>
          <a:off x="1888144" y="539750"/>
          <a:ext cx="6096000" cy="4059936"/>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oogle Shape;776;p68">
            <a:extLst>
              <a:ext uri="{FF2B5EF4-FFF2-40B4-BE49-F238E27FC236}">
                <a16:creationId xmlns:a16="http://schemas.microsoft.com/office/drawing/2014/main" id="{6976265F-6021-67CC-D0E9-80E281B67A89}"/>
              </a:ext>
            </a:extLst>
          </p:cNvPr>
          <p:cNvGrpSpPr/>
          <p:nvPr/>
        </p:nvGrpSpPr>
        <p:grpSpPr>
          <a:xfrm>
            <a:off x="454836" y="348188"/>
            <a:ext cx="96000" cy="4447149"/>
            <a:chOff x="288275" y="348188"/>
            <a:chExt cx="96000" cy="4447149"/>
          </a:xfrm>
        </p:grpSpPr>
        <p:grpSp>
          <p:nvGrpSpPr>
            <p:cNvPr id="7" name="Google Shape;777;p68">
              <a:extLst>
                <a:ext uri="{FF2B5EF4-FFF2-40B4-BE49-F238E27FC236}">
                  <a16:creationId xmlns:a16="http://schemas.microsoft.com/office/drawing/2014/main" id="{3C362F4C-3364-45A7-4A1F-3616C327574C}"/>
                </a:ext>
              </a:extLst>
            </p:cNvPr>
            <p:cNvGrpSpPr/>
            <p:nvPr/>
          </p:nvGrpSpPr>
          <p:grpSpPr>
            <a:xfrm>
              <a:off x="288275" y="4408413"/>
              <a:ext cx="96000" cy="386925"/>
              <a:chOff x="288275" y="4466225"/>
              <a:chExt cx="96000" cy="386925"/>
            </a:xfrm>
          </p:grpSpPr>
          <p:cxnSp>
            <p:nvCxnSpPr>
              <p:cNvPr id="14" name="Google Shape;778;p68">
                <a:extLst>
                  <a:ext uri="{FF2B5EF4-FFF2-40B4-BE49-F238E27FC236}">
                    <a16:creationId xmlns:a16="http://schemas.microsoft.com/office/drawing/2014/main" id="{363464EB-BCFA-DB34-4876-E0944A1CD17F}"/>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5" name="Google Shape;779;p68">
                <a:extLst>
                  <a:ext uri="{FF2B5EF4-FFF2-40B4-BE49-F238E27FC236}">
                    <a16:creationId xmlns:a16="http://schemas.microsoft.com/office/drawing/2014/main" id="{67482119-3582-95CA-D891-5FCA949A3CF5}"/>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6" name="Google Shape;780;p68">
                <a:extLst>
                  <a:ext uri="{FF2B5EF4-FFF2-40B4-BE49-F238E27FC236}">
                    <a16:creationId xmlns:a16="http://schemas.microsoft.com/office/drawing/2014/main" id="{2C41AAD4-98EB-B1DF-5106-32EEE0F1BA08}"/>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7" name="Google Shape;781;p68">
                <a:extLst>
                  <a:ext uri="{FF2B5EF4-FFF2-40B4-BE49-F238E27FC236}">
                    <a16:creationId xmlns:a16="http://schemas.microsoft.com/office/drawing/2014/main" id="{5C02D081-0C48-E25D-0BEC-589FBC778EAD}"/>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8" name="Google Shape;782;p68">
              <a:extLst>
                <a:ext uri="{FF2B5EF4-FFF2-40B4-BE49-F238E27FC236}">
                  <a16:creationId xmlns:a16="http://schemas.microsoft.com/office/drawing/2014/main" id="{C38E14BD-A53C-DD5D-A5E2-0AB7F02A5CD1}"/>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9" name="Google Shape;783;p68">
              <a:extLst>
                <a:ext uri="{FF2B5EF4-FFF2-40B4-BE49-F238E27FC236}">
                  <a16:creationId xmlns:a16="http://schemas.microsoft.com/office/drawing/2014/main" id="{D43586E7-8A3F-30B2-6CC5-5070DA5A50C8}"/>
                </a:ext>
              </a:extLst>
            </p:cNvPr>
            <p:cNvGrpSpPr/>
            <p:nvPr/>
          </p:nvGrpSpPr>
          <p:grpSpPr>
            <a:xfrm>
              <a:off x="288275" y="348188"/>
              <a:ext cx="96000" cy="386925"/>
              <a:chOff x="288275" y="4466225"/>
              <a:chExt cx="96000" cy="386925"/>
            </a:xfrm>
          </p:grpSpPr>
          <p:cxnSp>
            <p:nvCxnSpPr>
              <p:cNvPr id="10" name="Google Shape;784;p68">
                <a:extLst>
                  <a:ext uri="{FF2B5EF4-FFF2-40B4-BE49-F238E27FC236}">
                    <a16:creationId xmlns:a16="http://schemas.microsoft.com/office/drawing/2014/main" id="{DD5C05AA-B01D-B19B-66AA-FB211CDDDEEF}"/>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1" name="Google Shape;785;p68">
                <a:extLst>
                  <a:ext uri="{FF2B5EF4-FFF2-40B4-BE49-F238E27FC236}">
                    <a16:creationId xmlns:a16="http://schemas.microsoft.com/office/drawing/2014/main" id="{C42FF596-EAF1-6C1E-1CE4-4FD7246C1511}"/>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2" name="Google Shape;786;p68">
                <a:extLst>
                  <a:ext uri="{FF2B5EF4-FFF2-40B4-BE49-F238E27FC236}">
                    <a16:creationId xmlns:a16="http://schemas.microsoft.com/office/drawing/2014/main" id="{4D4AAEB6-4193-687F-0757-3FAD53C32D18}"/>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3" name="Google Shape;787;p68">
                <a:extLst>
                  <a:ext uri="{FF2B5EF4-FFF2-40B4-BE49-F238E27FC236}">
                    <a16:creationId xmlns:a16="http://schemas.microsoft.com/office/drawing/2014/main" id="{223D9483-7E34-E59B-DCC3-424F4F177980}"/>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19" name="TextBox 18">
            <a:extLst>
              <a:ext uri="{FF2B5EF4-FFF2-40B4-BE49-F238E27FC236}">
                <a16:creationId xmlns:a16="http://schemas.microsoft.com/office/drawing/2014/main" id="{4151DCFC-787E-3808-32E3-A3D5301C5DBA}"/>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5</a:t>
            </a:r>
          </a:p>
        </p:txBody>
      </p:sp>
    </p:spTree>
    <p:extLst>
      <p:ext uri="{BB962C8B-B14F-4D97-AF65-F5344CB8AC3E}">
        <p14:creationId xmlns:p14="http://schemas.microsoft.com/office/powerpoint/2010/main" val="4001368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B54FF-AED3-0681-0299-5C0EB09B4D28}"/>
            </a:ext>
          </a:extLst>
        </p:cNvPr>
        <p:cNvGrpSpPr/>
        <p:nvPr/>
      </p:nvGrpSpPr>
      <p:grpSpPr>
        <a:xfrm>
          <a:off x="0" y="0"/>
          <a:ext cx="0" cy="0"/>
          <a:chOff x="0" y="0"/>
          <a:chExt cx="0" cy="0"/>
        </a:xfrm>
      </p:grpSpPr>
      <p:graphicFrame>
        <p:nvGraphicFramePr>
          <p:cNvPr id="28" name="Chart 27">
            <a:extLst>
              <a:ext uri="{FF2B5EF4-FFF2-40B4-BE49-F238E27FC236}">
                <a16:creationId xmlns:a16="http://schemas.microsoft.com/office/drawing/2014/main" id="{FBBDB37D-1657-0AB5-F9CC-73701071AF63}"/>
              </a:ext>
            </a:extLst>
          </p:cNvPr>
          <p:cNvGraphicFramePr/>
          <p:nvPr>
            <p:extLst>
              <p:ext uri="{D42A27DB-BD31-4B8C-83A1-F6EECF244321}">
                <p14:modId xmlns:p14="http://schemas.microsoft.com/office/powerpoint/2010/main" val="4217590930"/>
              </p:ext>
            </p:extLst>
          </p:nvPr>
        </p:nvGraphicFramePr>
        <p:xfrm>
          <a:off x="1888144" y="539750"/>
          <a:ext cx="6096000" cy="4059936"/>
        </p:xfrm>
        <a:graphic>
          <a:graphicData uri="http://schemas.openxmlformats.org/drawingml/2006/chart">
            <c:chart xmlns:c="http://schemas.openxmlformats.org/drawingml/2006/chart" xmlns:r="http://schemas.openxmlformats.org/officeDocument/2006/relationships" r:id="rId3"/>
          </a:graphicData>
        </a:graphic>
      </p:graphicFrame>
      <p:grpSp>
        <p:nvGrpSpPr>
          <p:cNvPr id="29" name="Google Shape;776;p68">
            <a:extLst>
              <a:ext uri="{FF2B5EF4-FFF2-40B4-BE49-F238E27FC236}">
                <a16:creationId xmlns:a16="http://schemas.microsoft.com/office/drawing/2014/main" id="{A769F334-568E-4C61-7385-15E286591A90}"/>
              </a:ext>
            </a:extLst>
          </p:cNvPr>
          <p:cNvGrpSpPr/>
          <p:nvPr/>
        </p:nvGrpSpPr>
        <p:grpSpPr>
          <a:xfrm>
            <a:off x="454836" y="348188"/>
            <a:ext cx="96000" cy="4447149"/>
            <a:chOff x="288275" y="348188"/>
            <a:chExt cx="96000" cy="4447149"/>
          </a:xfrm>
        </p:grpSpPr>
        <p:grpSp>
          <p:nvGrpSpPr>
            <p:cNvPr id="30" name="Google Shape;777;p68">
              <a:extLst>
                <a:ext uri="{FF2B5EF4-FFF2-40B4-BE49-F238E27FC236}">
                  <a16:creationId xmlns:a16="http://schemas.microsoft.com/office/drawing/2014/main" id="{877B6117-8E07-4FEA-AF80-B8F3529F83AC}"/>
                </a:ext>
              </a:extLst>
            </p:cNvPr>
            <p:cNvGrpSpPr/>
            <p:nvPr/>
          </p:nvGrpSpPr>
          <p:grpSpPr>
            <a:xfrm>
              <a:off x="288275" y="4408413"/>
              <a:ext cx="96000" cy="386925"/>
              <a:chOff x="288275" y="4466225"/>
              <a:chExt cx="96000" cy="386925"/>
            </a:xfrm>
          </p:grpSpPr>
          <p:cxnSp>
            <p:nvCxnSpPr>
              <p:cNvPr id="37" name="Google Shape;778;p68">
                <a:extLst>
                  <a:ext uri="{FF2B5EF4-FFF2-40B4-BE49-F238E27FC236}">
                    <a16:creationId xmlns:a16="http://schemas.microsoft.com/office/drawing/2014/main" id="{239C3164-B662-CDBC-F7D0-044D66D5E9B3}"/>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8" name="Google Shape;779;p68">
                <a:extLst>
                  <a:ext uri="{FF2B5EF4-FFF2-40B4-BE49-F238E27FC236}">
                    <a16:creationId xmlns:a16="http://schemas.microsoft.com/office/drawing/2014/main" id="{16872186-60A0-05C0-1AC9-ACE9EDA1F603}"/>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9" name="Google Shape;780;p68">
                <a:extLst>
                  <a:ext uri="{FF2B5EF4-FFF2-40B4-BE49-F238E27FC236}">
                    <a16:creationId xmlns:a16="http://schemas.microsoft.com/office/drawing/2014/main" id="{C59C3631-8165-58C7-C83F-B97A2365612F}"/>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40" name="Google Shape;781;p68">
                <a:extLst>
                  <a:ext uri="{FF2B5EF4-FFF2-40B4-BE49-F238E27FC236}">
                    <a16:creationId xmlns:a16="http://schemas.microsoft.com/office/drawing/2014/main" id="{DB99F0E3-9EE9-F400-6372-18ED9CAE6706}"/>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31" name="Google Shape;782;p68">
              <a:extLst>
                <a:ext uri="{FF2B5EF4-FFF2-40B4-BE49-F238E27FC236}">
                  <a16:creationId xmlns:a16="http://schemas.microsoft.com/office/drawing/2014/main" id="{55408B06-D51A-F71D-B1D8-53B7F8711919}"/>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32" name="Google Shape;783;p68">
              <a:extLst>
                <a:ext uri="{FF2B5EF4-FFF2-40B4-BE49-F238E27FC236}">
                  <a16:creationId xmlns:a16="http://schemas.microsoft.com/office/drawing/2014/main" id="{435D080A-3F39-C084-4E9D-63F28AC1F6DB}"/>
                </a:ext>
              </a:extLst>
            </p:cNvPr>
            <p:cNvGrpSpPr/>
            <p:nvPr/>
          </p:nvGrpSpPr>
          <p:grpSpPr>
            <a:xfrm>
              <a:off x="288275" y="348188"/>
              <a:ext cx="96000" cy="386925"/>
              <a:chOff x="288275" y="4466225"/>
              <a:chExt cx="96000" cy="386925"/>
            </a:xfrm>
          </p:grpSpPr>
          <p:cxnSp>
            <p:nvCxnSpPr>
              <p:cNvPr id="33" name="Google Shape;784;p68">
                <a:extLst>
                  <a:ext uri="{FF2B5EF4-FFF2-40B4-BE49-F238E27FC236}">
                    <a16:creationId xmlns:a16="http://schemas.microsoft.com/office/drawing/2014/main" id="{FFE43DD1-5FE4-B897-9D08-83EABC30EBC5}"/>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4" name="Google Shape;785;p68">
                <a:extLst>
                  <a:ext uri="{FF2B5EF4-FFF2-40B4-BE49-F238E27FC236}">
                    <a16:creationId xmlns:a16="http://schemas.microsoft.com/office/drawing/2014/main" id="{D87D010C-56AF-8F7C-1405-D55C2FF60EC0}"/>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5" name="Google Shape;786;p68">
                <a:extLst>
                  <a:ext uri="{FF2B5EF4-FFF2-40B4-BE49-F238E27FC236}">
                    <a16:creationId xmlns:a16="http://schemas.microsoft.com/office/drawing/2014/main" id="{E4A68F9E-C8F8-05AA-B58F-44AE490134A7}"/>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36" name="Google Shape;787;p68">
                <a:extLst>
                  <a:ext uri="{FF2B5EF4-FFF2-40B4-BE49-F238E27FC236}">
                    <a16:creationId xmlns:a16="http://schemas.microsoft.com/office/drawing/2014/main" id="{C3D253D8-8DAA-74AC-691C-806AAA4717D8}"/>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sp>
        <p:nvSpPr>
          <p:cNvPr id="41" name="TextBox 40">
            <a:extLst>
              <a:ext uri="{FF2B5EF4-FFF2-40B4-BE49-F238E27FC236}">
                <a16:creationId xmlns:a16="http://schemas.microsoft.com/office/drawing/2014/main" id="{B3100735-6341-E5BA-D55D-9F74625BF27C}"/>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5</a:t>
            </a:r>
          </a:p>
        </p:txBody>
      </p:sp>
    </p:spTree>
    <p:extLst>
      <p:ext uri="{BB962C8B-B14F-4D97-AF65-F5344CB8AC3E}">
        <p14:creationId xmlns:p14="http://schemas.microsoft.com/office/powerpoint/2010/main" val="4001419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562;p58">
            <a:extLst>
              <a:ext uri="{FF2B5EF4-FFF2-40B4-BE49-F238E27FC236}">
                <a16:creationId xmlns:a16="http://schemas.microsoft.com/office/drawing/2014/main" id="{BA041B26-85AB-31D6-6C9B-C342BE78DE6A}"/>
              </a:ext>
            </a:extLst>
          </p:cNvPr>
          <p:cNvSpPr txBox="1">
            <a:spLocks/>
          </p:cNvSpPr>
          <p:nvPr/>
        </p:nvSpPr>
        <p:spPr>
          <a:xfrm>
            <a:off x="3001625" y="1079848"/>
            <a:ext cx="4893000" cy="1276800"/>
          </a:xfrm>
          <a:prstGeom prst="rect">
            <a:avLst/>
          </a:prstGeom>
          <a:noFill/>
          <a:ln>
            <a:noFill/>
          </a:ln>
        </p:spPr>
        <p:txBody>
          <a:bodyPr spcFirstLastPara="1" wrap="square" lIns="72000" tIns="162000" rIns="91425" bIns="0"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1pPr>
            <a:lvl2pPr marL="914400" marR="0" lvl="1"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2pPr>
            <a:lvl3pPr marL="1371600" marR="0" lvl="2"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3pPr>
            <a:lvl4pPr marL="1828800" marR="0" lvl="3"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4pPr>
            <a:lvl5pPr marL="2286000" marR="0" lvl="4"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5pPr>
            <a:lvl6pPr marL="2743200" marR="0" lvl="5"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6pPr>
            <a:lvl7pPr marL="3200400" marR="0" lvl="6"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7pPr>
            <a:lvl8pPr marL="3657600" marR="0" lvl="7"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8pPr>
            <a:lvl9pPr marL="4114800" marR="0" lvl="8" indent="-317500" algn="l" rtl="0">
              <a:lnSpc>
                <a:spcPct val="100000"/>
              </a:lnSpc>
              <a:spcBef>
                <a:spcPts val="1600"/>
              </a:spcBef>
              <a:spcAft>
                <a:spcPts val="160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9pPr>
          </a:lstStyle>
          <a:p>
            <a:pPr marL="0" marR="0" lvl="0" indent="0" algn="l" defTabSz="914400" rtl="0" eaLnBrk="1" fontAlgn="auto" latinLnBrk="0" hangingPunct="1">
              <a:lnSpc>
                <a:spcPct val="100000"/>
              </a:lnSpc>
              <a:spcBef>
                <a:spcPts val="0"/>
              </a:spcBef>
              <a:spcAft>
                <a:spcPts val="1600"/>
              </a:spcAft>
              <a:buClr>
                <a:srgbClr val="F3F3F3"/>
              </a:buClr>
              <a:buSzPts val="1400"/>
              <a:buFont typeface="Roboto Mono Light"/>
              <a:buNone/>
              <a:tabLst/>
              <a:defRPr/>
            </a:pPr>
            <a:r>
              <a:rPr kumimoji="0" lang="en-US" sz="1900" b="1" i="0" u="none" strike="noStrike" kern="0" cap="none" spc="0" normalizeH="0" baseline="0" noProof="0">
                <a:ln>
                  <a:noFill/>
                </a:ln>
                <a:solidFill>
                  <a:srgbClr val="F3F3F3"/>
                </a:solidFill>
                <a:effectLst/>
                <a:uLnTx/>
                <a:uFillTx/>
                <a:latin typeface="Roboto Condensed"/>
                <a:cs typeface="Roboto Condensed"/>
                <a:sym typeface="Roboto Condensed"/>
              </a:rPr>
              <a:t>Spectral analysis</a:t>
            </a:r>
            <a:r>
              <a:rPr kumimoji="0" lang="en-US" sz="1400" b="0" i="0" u="none" strike="noStrike" kern="0" cap="none" spc="0" normalizeH="0" baseline="0" noProof="0">
                <a:ln>
                  <a:noFill/>
                </a:ln>
                <a:solidFill>
                  <a:srgbClr val="F3F3F3"/>
                </a:solidFill>
                <a:effectLst/>
                <a:uLnTx/>
                <a:uFillTx/>
                <a:latin typeface="Roboto Mono Light"/>
                <a:cs typeface="Roboto Mono Light"/>
                <a:sym typeface="Roboto Mono Light"/>
              </a:rPr>
              <a:t> – Plotting the original ALFALFA spectra will give us insight into the quality of the detections and properties of the alleged galaxies</a:t>
            </a:r>
            <a:endParaRPr kumimoji="0" lang="en-US" sz="1400" b="0" i="0" u="none" strike="noStrike" kern="0" cap="none" spc="0" normalizeH="0" baseline="0" noProof="0" dirty="0">
              <a:ln>
                <a:noFill/>
              </a:ln>
              <a:solidFill>
                <a:srgbClr val="F3F3F3"/>
              </a:solidFill>
              <a:effectLst/>
              <a:uLnTx/>
              <a:uFillTx/>
              <a:latin typeface="Roboto Mono Light"/>
              <a:cs typeface="Roboto Mono Light"/>
              <a:sym typeface="Roboto Mono Light"/>
            </a:endParaRPr>
          </a:p>
        </p:txBody>
      </p:sp>
      <p:sp>
        <p:nvSpPr>
          <p:cNvPr id="22" name="Google Shape;561;p58">
            <a:extLst>
              <a:ext uri="{FF2B5EF4-FFF2-40B4-BE49-F238E27FC236}">
                <a16:creationId xmlns:a16="http://schemas.microsoft.com/office/drawing/2014/main" id="{5E725E72-101D-AE38-F5D8-CDE41CC3FF6D}"/>
              </a:ext>
            </a:extLst>
          </p:cNvPr>
          <p:cNvSpPr txBox="1">
            <a:spLocks/>
          </p:cNvSpPr>
          <p:nvPr/>
        </p:nvSpPr>
        <p:spPr>
          <a:xfrm>
            <a:off x="3001625" y="2738837"/>
            <a:ext cx="4893000" cy="1276800"/>
          </a:xfrm>
          <a:prstGeom prst="rect">
            <a:avLst/>
          </a:prstGeom>
          <a:noFill/>
          <a:ln>
            <a:noFill/>
          </a:ln>
        </p:spPr>
        <p:txBody>
          <a:bodyPr spcFirstLastPara="1" wrap="square" lIns="72000" tIns="162000" rIns="91425" bIns="0"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1pPr>
            <a:lvl2pPr marL="914400" marR="0" lvl="1"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2pPr>
            <a:lvl3pPr marL="1371600" marR="0" lvl="2"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3pPr>
            <a:lvl4pPr marL="1828800" marR="0" lvl="3"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4pPr>
            <a:lvl5pPr marL="2286000" marR="0" lvl="4"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5pPr>
            <a:lvl6pPr marL="2743200" marR="0" lvl="5"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6pPr>
            <a:lvl7pPr marL="3200400" marR="0" lvl="6"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7pPr>
            <a:lvl8pPr marL="3657600" marR="0" lvl="7" indent="-317500" algn="l" rtl="0">
              <a:lnSpc>
                <a:spcPct val="100000"/>
              </a:lnSpc>
              <a:spcBef>
                <a:spcPts val="1600"/>
              </a:spcBef>
              <a:spcAft>
                <a:spcPts val="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8pPr>
            <a:lvl9pPr marL="4114800" marR="0" lvl="8" indent="-317500" algn="l" rtl="0">
              <a:lnSpc>
                <a:spcPct val="100000"/>
              </a:lnSpc>
              <a:spcBef>
                <a:spcPts val="1600"/>
              </a:spcBef>
              <a:spcAft>
                <a:spcPts val="1600"/>
              </a:spcAft>
              <a:buClr>
                <a:schemeClr val="lt1"/>
              </a:buClr>
              <a:buSzPts val="1400"/>
              <a:buFont typeface="Roboto Mono Light"/>
              <a:buNone/>
              <a:defRPr sz="1400" b="0" i="0" u="none" strike="noStrike" cap="none" spc="0">
                <a:solidFill>
                  <a:schemeClr val="lt1"/>
                </a:solidFill>
                <a:latin typeface="Roboto Mono Light"/>
                <a:ea typeface="Roboto Mono Light"/>
                <a:cs typeface="Roboto Mono Light"/>
                <a:sym typeface="Roboto Mono Light"/>
              </a:defRPr>
            </a:lvl9pPr>
          </a:lstStyle>
          <a:p>
            <a:pPr marL="0" marR="0" lvl="0" indent="0" algn="l" defTabSz="914400" rtl="0" eaLnBrk="1" fontAlgn="auto" latinLnBrk="0" hangingPunct="1">
              <a:lnSpc>
                <a:spcPct val="100000"/>
              </a:lnSpc>
              <a:spcBef>
                <a:spcPts val="0"/>
              </a:spcBef>
              <a:spcAft>
                <a:spcPts val="1600"/>
              </a:spcAft>
              <a:buClr>
                <a:srgbClr val="F3F3F3"/>
              </a:buClr>
              <a:buSzPts val="1400"/>
              <a:buFont typeface="Roboto Mono Light"/>
              <a:buNone/>
              <a:tabLst/>
              <a:defRPr/>
            </a:pPr>
            <a:r>
              <a:rPr kumimoji="0" lang="en-US" sz="1900" b="1" i="0" u="none" strike="noStrike" kern="0" cap="none" spc="0" normalizeH="0" baseline="0" noProof="0">
                <a:ln>
                  <a:noFill/>
                </a:ln>
                <a:solidFill>
                  <a:srgbClr val="F3F3F3"/>
                </a:solidFill>
                <a:effectLst/>
                <a:uLnTx/>
                <a:uFillTx/>
                <a:latin typeface="Roboto Condensed"/>
                <a:cs typeface="Roboto Condensed"/>
                <a:sym typeface="Roboto Condensed"/>
              </a:rPr>
              <a:t>Checking for optical counterparts</a:t>
            </a:r>
            <a:r>
              <a:rPr kumimoji="0" lang="en-US" sz="1400" b="0" i="0" u="none" strike="noStrike" kern="0" cap="none" spc="0" normalizeH="0" baseline="0" noProof="0">
                <a:ln>
                  <a:noFill/>
                </a:ln>
                <a:solidFill>
                  <a:srgbClr val="F3F3F3"/>
                </a:solidFill>
                <a:effectLst/>
                <a:uLnTx/>
                <a:uFillTx/>
                <a:latin typeface="Roboto Mono Light"/>
                <a:cs typeface="Roboto Mono Light"/>
                <a:sym typeface="Roboto Mono Light"/>
              </a:rPr>
              <a:t> – Examining K25 and L17’s methodology and reconfirming their findings with different techniques will allow us to refine our final sample</a:t>
            </a:r>
            <a:endParaRPr kumimoji="0" lang="en-US" sz="1400" b="0" i="0" u="none" strike="noStrike" kern="0" cap="none" spc="0" normalizeH="0" baseline="0" noProof="0" dirty="0">
              <a:ln>
                <a:noFill/>
              </a:ln>
              <a:solidFill>
                <a:srgbClr val="F3F3F3"/>
              </a:solidFill>
              <a:effectLst/>
              <a:uLnTx/>
              <a:uFillTx/>
              <a:latin typeface="Roboto Mono Light"/>
              <a:cs typeface="Roboto Mono Light"/>
              <a:sym typeface="Roboto Mono Light"/>
            </a:endParaRPr>
          </a:p>
        </p:txBody>
      </p:sp>
      <p:sp>
        <p:nvSpPr>
          <p:cNvPr id="23" name="Google Shape;560;p58">
            <a:extLst>
              <a:ext uri="{FF2B5EF4-FFF2-40B4-BE49-F238E27FC236}">
                <a16:creationId xmlns:a16="http://schemas.microsoft.com/office/drawing/2014/main" id="{5595223D-4A64-EB00-9DA6-076208D70297}"/>
              </a:ext>
            </a:extLst>
          </p:cNvPr>
          <p:cNvSpPr txBox="1">
            <a:spLocks/>
          </p:cNvSpPr>
          <p:nvPr/>
        </p:nvSpPr>
        <p:spPr>
          <a:xfrm>
            <a:off x="720000" y="1603825"/>
            <a:ext cx="1821600" cy="1935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Roboto Condensed"/>
              <a:buNone/>
              <a:defRPr sz="2400" b="1" i="0" u="none" strike="noStrike" cap="none" spc="0">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3F3F3"/>
              </a:buClr>
              <a:buSzPts val="2400"/>
              <a:buFont typeface="Roboto Condensed"/>
              <a:buNone/>
              <a:tabLst/>
              <a:defRPr/>
            </a:pPr>
            <a:r>
              <a:rPr kumimoji="0" lang="en-US" sz="2400" b="1" i="0" u="none" strike="noStrike" kern="0" cap="none" spc="0" normalizeH="0" baseline="0" noProof="0">
                <a:ln>
                  <a:noFill/>
                </a:ln>
                <a:solidFill>
                  <a:srgbClr val="F3F3F3"/>
                </a:solidFill>
                <a:effectLst/>
                <a:uLnTx/>
                <a:uFillTx/>
                <a:latin typeface="Roboto Condensed"/>
                <a:cs typeface="Roboto Condensed"/>
                <a:sym typeface="Roboto Condensed"/>
              </a:rPr>
              <a:t>Interpreting our new dataset</a:t>
            </a:r>
            <a:endParaRPr kumimoji="0" lang="en-US" sz="2400" b="1" i="0" u="none" strike="noStrike" kern="0" cap="none" spc="0" normalizeH="0" baseline="0" noProof="0" dirty="0">
              <a:ln>
                <a:noFill/>
              </a:ln>
              <a:solidFill>
                <a:srgbClr val="F3F3F3"/>
              </a:solidFill>
              <a:effectLst/>
              <a:uLnTx/>
              <a:uFillTx/>
              <a:latin typeface="Roboto Condensed"/>
              <a:cs typeface="Roboto Condensed"/>
              <a:sym typeface="Roboto Condensed"/>
            </a:endParaRPr>
          </a:p>
        </p:txBody>
      </p:sp>
      <p:cxnSp>
        <p:nvCxnSpPr>
          <p:cNvPr id="24" name="Google Shape;563;p58">
            <a:extLst>
              <a:ext uri="{FF2B5EF4-FFF2-40B4-BE49-F238E27FC236}">
                <a16:creationId xmlns:a16="http://schemas.microsoft.com/office/drawing/2014/main" id="{263B56D6-AFC8-32EF-634C-2CC6D198109B}"/>
              </a:ext>
            </a:extLst>
          </p:cNvPr>
          <p:cNvCxnSpPr/>
          <p:nvPr/>
        </p:nvCxnSpPr>
        <p:spPr>
          <a:xfrm>
            <a:off x="3001625" y="2404663"/>
            <a:ext cx="1450500" cy="0"/>
          </a:xfrm>
          <a:prstGeom prst="straightConnector1">
            <a:avLst/>
          </a:prstGeom>
          <a:noFill/>
          <a:ln w="19050" cap="flat" cmpd="sng">
            <a:solidFill>
              <a:srgbClr val="F3F3F3"/>
            </a:solidFill>
            <a:prstDash val="solid"/>
            <a:round/>
            <a:headEnd type="none" w="med" len="med"/>
            <a:tailEnd type="none" w="med" len="med"/>
          </a:ln>
        </p:spPr>
      </p:cxnSp>
      <p:cxnSp>
        <p:nvCxnSpPr>
          <p:cNvPr id="25" name="Google Shape;564;p58">
            <a:extLst>
              <a:ext uri="{FF2B5EF4-FFF2-40B4-BE49-F238E27FC236}">
                <a16:creationId xmlns:a16="http://schemas.microsoft.com/office/drawing/2014/main" id="{32C4A87B-46D4-1E73-D127-B3239C373EA3}"/>
              </a:ext>
            </a:extLst>
          </p:cNvPr>
          <p:cNvCxnSpPr/>
          <p:nvPr/>
        </p:nvCxnSpPr>
        <p:spPr>
          <a:xfrm>
            <a:off x="3001625" y="4069363"/>
            <a:ext cx="1450500" cy="0"/>
          </a:xfrm>
          <a:prstGeom prst="straightConnector1">
            <a:avLst/>
          </a:prstGeom>
          <a:noFill/>
          <a:ln w="19050" cap="flat" cmpd="sng">
            <a:solidFill>
              <a:srgbClr val="F3F3F3"/>
            </a:solidFill>
            <a:prstDash val="solid"/>
            <a:round/>
            <a:headEnd type="none" w="med" len="med"/>
            <a:tailEnd type="none" w="med" len="med"/>
          </a:ln>
        </p:spPr>
      </p:cxnSp>
      <p:grpSp>
        <p:nvGrpSpPr>
          <p:cNvPr id="26" name="Google Shape;578;p58">
            <a:extLst>
              <a:ext uri="{FF2B5EF4-FFF2-40B4-BE49-F238E27FC236}">
                <a16:creationId xmlns:a16="http://schemas.microsoft.com/office/drawing/2014/main" id="{11CAE066-987F-12A4-6732-B3A4995DDD85}"/>
              </a:ext>
            </a:extLst>
          </p:cNvPr>
          <p:cNvGrpSpPr/>
          <p:nvPr/>
        </p:nvGrpSpPr>
        <p:grpSpPr>
          <a:xfrm>
            <a:off x="454836" y="348188"/>
            <a:ext cx="96000" cy="4447149"/>
            <a:chOff x="288275" y="348188"/>
            <a:chExt cx="96000" cy="4447149"/>
          </a:xfrm>
        </p:grpSpPr>
        <p:grpSp>
          <p:nvGrpSpPr>
            <p:cNvPr id="27" name="Google Shape;579;p58">
              <a:extLst>
                <a:ext uri="{FF2B5EF4-FFF2-40B4-BE49-F238E27FC236}">
                  <a16:creationId xmlns:a16="http://schemas.microsoft.com/office/drawing/2014/main" id="{0D8DCF8B-0E04-6829-8B07-E3FEFCDFA2D8}"/>
                </a:ext>
              </a:extLst>
            </p:cNvPr>
            <p:cNvGrpSpPr/>
            <p:nvPr/>
          </p:nvGrpSpPr>
          <p:grpSpPr>
            <a:xfrm>
              <a:off x="288275" y="4408413"/>
              <a:ext cx="96000" cy="386925"/>
              <a:chOff x="288275" y="4466225"/>
              <a:chExt cx="96000" cy="386925"/>
            </a:xfrm>
          </p:grpSpPr>
          <p:cxnSp>
            <p:nvCxnSpPr>
              <p:cNvPr id="34" name="Google Shape;580;p58">
                <a:extLst>
                  <a:ext uri="{FF2B5EF4-FFF2-40B4-BE49-F238E27FC236}">
                    <a16:creationId xmlns:a16="http://schemas.microsoft.com/office/drawing/2014/main" id="{2AF8514A-FFF8-2592-2FB0-722D2A32E374}"/>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5" name="Google Shape;581;p58">
                <a:extLst>
                  <a:ext uri="{FF2B5EF4-FFF2-40B4-BE49-F238E27FC236}">
                    <a16:creationId xmlns:a16="http://schemas.microsoft.com/office/drawing/2014/main" id="{08A8F3A3-59F2-4D81-5F91-8DD526A7C609}"/>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6" name="Google Shape;582;p58">
                <a:extLst>
                  <a:ext uri="{FF2B5EF4-FFF2-40B4-BE49-F238E27FC236}">
                    <a16:creationId xmlns:a16="http://schemas.microsoft.com/office/drawing/2014/main" id="{8A31637D-FB90-6576-F64A-CD90D26E532B}"/>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7" name="Google Shape;583;p58">
                <a:extLst>
                  <a:ext uri="{FF2B5EF4-FFF2-40B4-BE49-F238E27FC236}">
                    <a16:creationId xmlns:a16="http://schemas.microsoft.com/office/drawing/2014/main" id="{5436C418-99AA-DA38-B597-8DFC45A5B58D}"/>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cxnSp>
          <p:nvCxnSpPr>
            <p:cNvPr id="28" name="Google Shape;584;p58">
              <a:extLst>
                <a:ext uri="{FF2B5EF4-FFF2-40B4-BE49-F238E27FC236}">
                  <a16:creationId xmlns:a16="http://schemas.microsoft.com/office/drawing/2014/main" id="{4C2BCDF2-20F3-B0B0-747B-764ED15809C4}"/>
                </a:ext>
              </a:extLst>
            </p:cNvPr>
            <p:cNvCxnSpPr/>
            <p:nvPr/>
          </p:nvCxnSpPr>
          <p:spPr>
            <a:xfrm rot="10800000">
              <a:off x="336275" y="1603813"/>
              <a:ext cx="0" cy="1935900"/>
            </a:xfrm>
            <a:prstGeom prst="straightConnector1">
              <a:avLst/>
            </a:prstGeom>
            <a:noFill/>
            <a:ln w="19050" cap="flat" cmpd="sng">
              <a:solidFill>
                <a:srgbClr val="F3F3F3"/>
              </a:solidFill>
              <a:prstDash val="solid"/>
              <a:round/>
              <a:headEnd type="none" w="med" len="med"/>
              <a:tailEnd type="none" w="med" len="med"/>
            </a:ln>
          </p:spPr>
        </p:cxnSp>
        <p:grpSp>
          <p:nvGrpSpPr>
            <p:cNvPr id="29" name="Google Shape;585;p58">
              <a:extLst>
                <a:ext uri="{FF2B5EF4-FFF2-40B4-BE49-F238E27FC236}">
                  <a16:creationId xmlns:a16="http://schemas.microsoft.com/office/drawing/2014/main" id="{2DB67D35-5814-A556-02A4-8E1FA8E9996F}"/>
                </a:ext>
              </a:extLst>
            </p:cNvPr>
            <p:cNvGrpSpPr/>
            <p:nvPr/>
          </p:nvGrpSpPr>
          <p:grpSpPr>
            <a:xfrm>
              <a:off x="288275" y="348188"/>
              <a:ext cx="96000" cy="386925"/>
              <a:chOff x="288275" y="4466225"/>
              <a:chExt cx="96000" cy="386925"/>
            </a:xfrm>
          </p:grpSpPr>
          <p:cxnSp>
            <p:nvCxnSpPr>
              <p:cNvPr id="30" name="Google Shape;586;p58">
                <a:extLst>
                  <a:ext uri="{FF2B5EF4-FFF2-40B4-BE49-F238E27FC236}">
                    <a16:creationId xmlns:a16="http://schemas.microsoft.com/office/drawing/2014/main" id="{160C304C-FB04-D4B4-ACE8-4330A17EE02D}"/>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1" name="Google Shape;587;p58">
                <a:extLst>
                  <a:ext uri="{FF2B5EF4-FFF2-40B4-BE49-F238E27FC236}">
                    <a16:creationId xmlns:a16="http://schemas.microsoft.com/office/drawing/2014/main" id="{D134E8C6-8B8C-A8AF-25EB-3BA1F6FD1CD8}"/>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2" name="Google Shape;588;p58">
                <a:extLst>
                  <a:ext uri="{FF2B5EF4-FFF2-40B4-BE49-F238E27FC236}">
                    <a16:creationId xmlns:a16="http://schemas.microsoft.com/office/drawing/2014/main" id="{5F4F9A98-4307-729E-4A97-8DE0C8B31B5D}"/>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3" name="Google Shape;589;p58">
                <a:extLst>
                  <a:ext uri="{FF2B5EF4-FFF2-40B4-BE49-F238E27FC236}">
                    <a16:creationId xmlns:a16="http://schemas.microsoft.com/office/drawing/2014/main" id="{B50BAC90-2325-E95C-9650-E7AC58D25000}"/>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grpSp>
      <p:sp>
        <p:nvSpPr>
          <p:cNvPr id="38" name="TextBox 37">
            <a:extLst>
              <a:ext uri="{FF2B5EF4-FFF2-40B4-BE49-F238E27FC236}">
                <a16:creationId xmlns:a16="http://schemas.microsoft.com/office/drawing/2014/main" id="{11BBFC15-2629-DB1D-1A7C-AA366765EE02}"/>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6</a:t>
            </a:r>
          </a:p>
        </p:txBody>
      </p:sp>
    </p:spTree>
    <p:extLst>
      <p:ext uri="{BB962C8B-B14F-4D97-AF65-F5344CB8AC3E}">
        <p14:creationId xmlns:p14="http://schemas.microsoft.com/office/powerpoint/2010/main" val="3691985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2499;p72">
            <a:extLst>
              <a:ext uri="{FF2B5EF4-FFF2-40B4-BE49-F238E27FC236}">
                <a16:creationId xmlns:a16="http://schemas.microsoft.com/office/drawing/2014/main" id="{6998E311-9DBF-EB8D-8D6B-EC609D661001}"/>
              </a:ext>
            </a:extLst>
          </p:cNvPr>
          <p:cNvSpPr txBox="1">
            <a:spLocks/>
          </p:cNvSpPr>
          <p:nvPr/>
        </p:nvSpPr>
        <p:spPr>
          <a:xfrm>
            <a:off x="720000" y="1603825"/>
            <a:ext cx="2086800" cy="1935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Roboto Condensed"/>
              <a:buNone/>
              <a:defRPr sz="2400" b="1" i="0" u="none" strike="noStrike" cap="none" spc="0">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spc="0">
                <a:solidFill>
                  <a:schemeClr val="lt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3F3F3"/>
              </a:buClr>
              <a:buSzPts val="2400"/>
              <a:buFont typeface="Roboto Condensed"/>
              <a:buNone/>
              <a:tabLst/>
              <a:defRPr/>
            </a:pPr>
            <a:r>
              <a:rPr kumimoji="0" lang="en-US" sz="2400" b="1" i="0" u="none" strike="noStrike" kern="0" cap="none" spc="0" normalizeH="0" baseline="0" noProof="0">
                <a:ln>
                  <a:noFill/>
                </a:ln>
                <a:solidFill>
                  <a:srgbClr val="F3F3F3"/>
                </a:solidFill>
                <a:effectLst/>
                <a:uLnTx/>
                <a:uFillTx/>
                <a:latin typeface="Roboto Condensed"/>
                <a:cs typeface="Roboto Condensed"/>
                <a:sym typeface="Roboto Condensed"/>
              </a:rPr>
              <a:t>Spectral Shape Classification Scheme</a:t>
            </a:r>
            <a:endParaRPr kumimoji="0" lang="en-US" sz="2400" b="1" i="0" u="none" strike="noStrike" kern="0" cap="none" spc="0" normalizeH="0" baseline="0" noProof="0" dirty="0">
              <a:ln>
                <a:noFill/>
              </a:ln>
              <a:solidFill>
                <a:srgbClr val="F3F3F3"/>
              </a:solidFill>
              <a:effectLst/>
              <a:uLnTx/>
              <a:uFillTx/>
              <a:latin typeface="Roboto Condensed"/>
              <a:cs typeface="Roboto Condensed"/>
              <a:sym typeface="Roboto Condensed"/>
            </a:endParaRPr>
          </a:p>
        </p:txBody>
      </p:sp>
      <p:pic>
        <p:nvPicPr>
          <p:cNvPr id="19" name="Picture 8">
            <a:extLst>
              <a:ext uri="{FF2B5EF4-FFF2-40B4-BE49-F238E27FC236}">
                <a16:creationId xmlns:a16="http://schemas.microsoft.com/office/drawing/2014/main" id="{338A8BE1-D250-32D0-2F87-3DA669FE6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1198" y="672142"/>
            <a:ext cx="5562802" cy="3799216"/>
          </a:xfrm>
          <a:prstGeom prst="rect">
            <a:avLst/>
          </a:prstGeom>
          <a:solidFill>
            <a:schemeClr val="bg2"/>
          </a:solidFill>
          <a:ln w="38100">
            <a:solidFill>
              <a:schemeClr val="bg2"/>
            </a:solidFill>
          </a:ln>
        </p:spPr>
      </p:pic>
      <p:grpSp>
        <p:nvGrpSpPr>
          <p:cNvPr id="20" name="Google Shape;2500;p72">
            <a:extLst>
              <a:ext uri="{FF2B5EF4-FFF2-40B4-BE49-F238E27FC236}">
                <a16:creationId xmlns:a16="http://schemas.microsoft.com/office/drawing/2014/main" id="{49629BFC-911F-991F-05A9-7A3B0CCC88C4}"/>
              </a:ext>
            </a:extLst>
          </p:cNvPr>
          <p:cNvGrpSpPr/>
          <p:nvPr/>
        </p:nvGrpSpPr>
        <p:grpSpPr>
          <a:xfrm>
            <a:off x="454836" y="348188"/>
            <a:ext cx="96000" cy="4447149"/>
            <a:chOff x="288275" y="348188"/>
            <a:chExt cx="96000" cy="4447149"/>
          </a:xfrm>
        </p:grpSpPr>
        <p:grpSp>
          <p:nvGrpSpPr>
            <p:cNvPr id="21" name="Google Shape;2501;p72">
              <a:extLst>
                <a:ext uri="{FF2B5EF4-FFF2-40B4-BE49-F238E27FC236}">
                  <a16:creationId xmlns:a16="http://schemas.microsoft.com/office/drawing/2014/main" id="{91B66CCA-BDB2-A6F6-41B8-F9D556F3B645}"/>
                </a:ext>
              </a:extLst>
            </p:cNvPr>
            <p:cNvGrpSpPr/>
            <p:nvPr/>
          </p:nvGrpSpPr>
          <p:grpSpPr>
            <a:xfrm>
              <a:off x="288275" y="4408413"/>
              <a:ext cx="96000" cy="386925"/>
              <a:chOff x="288275" y="4466225"/>
              <a:chExt cx="96000" cy="386925"/>
            </a:xfrm>
          </p:grpSpPr>
          <p:cxnSp>
            <p:nvCxnSpPr>
              <p:cNvPr id="28" name="Google Shape;2502;p72">
                <a:extLst>
                  <a:ext uri="{FF2B5EF4-FFF2-40B4-BE49-F238E27FC236}">
                    <a16:creationId xmlns:a16="http://schemas.microsoft.com/office/drawing/2014/main" id="{5621B0ED-9A6F-A873-DFD0-58743CD8E12B}"/>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9" name="Google Shape;2503;p72">
                <a:extLst>
                  <a:ext uri="{FF2B5EF4-FFF2-40B4-BE49-F238E27FC236}">
                    <a16:creationId xmlns:a16="http://schemas.microsoft.com/office/drawing/2014/main" id="{E00FEC34-6E75-46C7-B3BF-40B49444927F}"/>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0" name="Google Shape;2504;p72">
                <a:extLst>
                  <a:ext uri="{FF2B5EF4-FFF2-40B4-BE49-F238E27FC236}">
                    <a16:creationId xmlns:a16="http://schemas.microsoft.com/office/drawing/2014/main" id="{B0BEDB0B-EE4A-2D2D-92F3-66344D69F440}"/>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31" name="Google Shape;2505;p72">
                <a:extLst>
                  <a:ext uri="{FF2B5EF4-FFF2-40B4-BE49-F238E27FC236}">
                    <a16:creationId xmlns:a16="http://schemas.microsoft.com/office/drawing/2014/main" id="{CA9A2EB3-EFDE-5727-11E4-F31A2AEE86AC}"/>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cxnSp>
          <p:nvCxnSpPr>
            <p:cNvPr id="22" name="Google Shape;2506;p72">
              <a:extLst>
                <a:ext uri="{FF2B5EF4-FFF2-40B4-BE49-F238E27FC236}">
                  <a16:creationId xmlns:a16="http://schemas.microsoft.com/office/drawing/2014/main" id="{11526F50-E8A2-EAC9-B1C7-DD6554D8F75C}"/>
                </a:ext>
              </a:extLst>
            </p:cNvPr>
            <p:cNvCxnSpPr/>
            <p:nvPr/>
          </p:nvCxnSpPr>
          <p:spPr>
            <a:xfrm rot="10800000">
              <a:off x="336275" y="1603813"/>
              <a:ext cx="0" cy="1935900"/>
            </a:xfrm>
            <a:prstGeom prst="straightConnector1">
              <a:avLst/>
            </a:prstGeom>
            <a:noFill/>
            <a:ln w="19050" cap="flat" cmpd="sng">
              <a:solidFill>
                <a:srgbClr val="F3F3F3"/>
              </a:solidFill>
              <a:prstDash val="solid"/>
              <a:round/>
              <a:headEnd type="none" w="med" len="med"/>
              <a:tailEnd type="none" w="med" len="med"/>
            </a:ln>
          </p:spPr>
        </p:cxnSp>
        <p:grpSp>
          <p:nvGrpSpPr>
            <p:cNvPr id="23" name="Google Shape;2507;p72">
              <a:extLst>
                <a:ext uri="{FF2B5EF4-FFF2-40B4-BE49-F238E27FC236}">
                  <a16:creationId xmlns:a16="http://schemas.microsoft.com/office/drawing/2014/main" id="{84BD3A8C-D613-B82A-7D12-D88698661288}"/>
                </a:ext>
              </a:extLst>
            </p:cNvPr>
            <p:cNvGrpSpPr/>
            <p:nvPr/>
          </p:nvGrpSpPr>
          <p:grpSpPr>
            <a:xfrm>
              <a:off x="288275" y="348188"/>
              <a:ext cx="96000" cy="386925"/>
              <a:chOff x="288275" y="4466225"/>
              <a:chExt cx="96000" cy="386925"/>
            </a:xfrm>
          </p:grpSpPr>
          <p:cxnSp>
            <p:nvCxnSpPr>
              <p:cNvPr id="24" name="Google Shape;2508;p72">
                <a:extLst>
                  <a:ext uri="{FF2B5EF4-FFF2-40B4-BE49-F238E27FC236}">
                    <a16:creationId xmlns:a16="http://schemas.microsoft.com/office/drawing/2014/main" id="{265FC9E2-5FC1-C2B0-B6E7-4A18B1959D8F}"/>
                  </a:ext>
                </a:extLst>
              </p:cNvPr>
              <p:cNvCxnSpPr/>
              <p:nvPr/>
            </p:nvCxnSpPr>
            <p:spPr>
              <a:xfrm>
                <a:off x="288275" y="446622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5" name="Google Shape;2509;p72">
                <a:extLst>
                  <a:ext uri="{FF2B5EF4-FFF2-40B4-BE49-F238E27FC236}">
                    <a16:creationId xmlns:a16="http://schemas.microsoft.com/office/drawing/2014/main" id="{F8EFB482-A786-4A31-84FB-5B9C760CB8AF}"/>
                  </a:ext>
                </a:extLst>
              </p:cNvPr>
              <p:cNvCxnSpPr/>
              <p:nvPr/>
            </p:nvCxnSpPr>
            <p:spPr>
              <a:xfrm>
                <a:off x="288275" y="4595200"/>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6" name="Google Shape;2510;p72">
                <a:extLst>
                  <a:ext uri="{FF2B5EF4-FFF2-40B4-BE49-F238E27FC236}">
                    <a16:creationId xmlns:a16="http://schemas.microsoft.com/office/drawing/2014/main" id="{49DE9BD2-0F5D-DE74-DD15-642AEDB2C17B}"/>
                  </a:ext>
                </a:extLst>
              </p:cNvPr>
              <p:cNvCxnSpPr/>
              <p:nvPr/>
            </p:nvCxnSpPr>
            <p:spPr>
              <a:xfrm>
                <a:off x="288275" y="4724175"/>
                <a:ext cx="96000" cy="0"/>
              </a:xfrm>
              <a:prstGeom prst="straightConnector1">
                <a:avLst/>
              </a:prstGeom>
              <a:noFill/>
              <a:ln w="19050" cap="flat" cmpd="sng">
                <a:solidFill>
                  <a:srgbClr val="F3F3F3"/>
                </a:solidFill>
                <a:prstDash val="solid"/>
                <a:round/>
                <a:headEnd type="none" w="med" len="med"/>
                <a:tailEnd type="none" w="med" len="med"/>
              </a:ln>
            </p:spPr>
          </p:cxnSp>
          <p:cxnSp>
            <p:nvCxnSpPr>
              <p:cNvPr id="27" name="Google Shape;2511;p72">
                <a:extLst>
                  <a:ext uri="{FF2B5EF4-FFF2-40B4-BE49-F238E27FC236}">
                    <a16:creationId xmlns:a16="http://schemas.microsoft.com/office/drawing/2014/main" id="{A3CF2F9B-CDB9-B53F-AD92-B3EF329C0C80}"/>
                  </a:ext>
                </a:extLst>
              </p:cNvPr>
              <p:cNvCxnSpPr/>
              <p:nvPr/>
            </p:nvCxnSpPr>
            <p:spPr>
              <a:xfrm>
                <a:off x="288275" y="4853150"/>
                <a:ext cx="96000" cy="0"/>
              </a:xfrm>
              <a:prstGeom prst="straightConnector1">
                <a:avLst/>
              </a:prstGeom>
              <a:noFill/>
              <a:ln w="19050" cap="flat" cmpd="sng">
                <a:solidFill>
                  <a:srgbClr val="F3F3F3"/>
                </a:solidFill>
                <a:prstDash val="solid"/>
                <a:round/>
                <a:headEnd type="none" w="med" len="med"/>
                <a:tailEnd type="none" w="med" len="med"/>
              </a:ln>
            </p:spPr>
          </p:cxnSp>
        </p:grpSp>
      </p:grpSp>
      <p:sp>
        <p:nvSpPr>
          <p:cNvPr id="32" name="TextBox 31">
            <a:extLst>
              <a:ext uri="{FF2B5EF4-FFF2-40B4-BE49-F238E27FC236}">
                <a16:creationId xmlns:a16="http://schemas.microsoft.com/office/drawing/2014/main" id="{1F28D99D-03B8-B38C-B802-216383A90A8E}"/>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7</a:t>
            </a:r>
          </a:p>
        </p:txBody>
      </p:sp>
    </p:spTree>
    <p:extLst>
      <p:ext uri="{BB962C8B-B14F-4D97-AF65-F5344CB8AC3E}">
        <p14:creationId xmlns:p14="http://schemas.microsoft.com/office/powerpoint/2010/main" val="176909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E8D67-A3DB-D695-8363-D9B9EEFBF619}"/>
            </a:ext>
          </a:extLst>
        </p:cNvPr>
        <p:cNvGrpSpPr/>
        <p:nvPr/>
      </p:nvGrpSpPr>
      <p:grpSpPr>
        <a:xfrm>
          <a:off x="0" y="0"/>
          <a:ext cx="0" cy="0"/>
          <a:chOff x="0" y="0"/>
          <a:chExt cx="0" cy="0"/>
        </a:xfrm>
      </p:grpSpPr>
      <p:grpSp>
        <p:nvGrpSpPr>
          <p:cNvPr id="2" name="Google Shape;2500;p72">
            <a:extLst>
              <a:ext uri="{FF2B5EF4-FFF2-40B4-BE49-F238E27FC236}">
                <a16:creationId xmlns:a16="http://schemas.microsoft.com/office/drawing/2014/main" id="{3B89C9AE-9395-6CCC-5DB3-ADCE4BFD0E5B}"/>
              </a:ext>
            </a:extLst>
          </p:cNvPr>
          <p:cNvGrpSpPr/>
          <p:nvPr/>
        </p:nvGrpSpPr>
        <p:grpSpPr>
          <a:xfrm>
            <a:off x="454836" y="348188"/>
            <a:ext cx="96000" cy="4447149"/>
            <a:chOff x="288275" y="348188"/>
            <a:chExt cx="96000" cy="4447149"/>
          </a:xfrm>
        </p:grpSpPr>
        <p:grpSp>
          <p:nvGrpSpPr>
            <p:cNvPr id="3" name="Google Shape;2501;p72">
              <a:extLst>
                <a:ext uri="{FF2B5EF4-FFF2-40B4-BE49-F238E27FC236}">
                  <a16:creationId xmlns:a16="http://schemas.microsoft.com/office/drawing/2014/main" id="{433B0CDA-9868-27DA-3B25-2C28531A0869}"/>
                </a:ext>
              </a:extLst>
            </p:cNvPr>
            <p:cNvGrpSpPr/>
            <p:nvPr/>
          </p:nvGrpSpPr>
          <p:grpSpPr>
            <a:xfrm>
              <a:off x="288275" y="4408413"/>
              <a:ext cx="96000" cy="386925"/>
              <a:chOff x="288275" y="4466225"/>
              <a:chExt cx="96000" cy="386925"/>
            </a:xfrm>
          </p:grpSpPr>
          <p:cxnSp>
            <p:nvCxnSpPr>
              <p:cNvPr id="10" name="Google Shape;2502;p72">
                <a:extLst>
                  <a:ext uri="{FF2B5EF4-FFF2-40B4-BE49-F238E27FC236}">
                    <a16:creationId xmlns:a16="http://schemas.microsoft.com/office/drawing/2014/main" id="{A05C5D10-3E4F-A2AC-4572-BFACB03046C4}"/>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1" name="Google Shape;2503;p72">
                <a:extLst>
                  <a:ext uri="{FF2B5EF4-FFF2-40B4-BE49-F238E27FC236}">
                    <a16:creationId xmlns:a16="http://schemas.microsoft.com/office/drawing/2014/main" id="{A09F98FC-8D7F-3854-221E-EFA51EF9497B}"/>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2" name="Google Shape;2504;p72">
                <a:extLst>
                  <a:ext uri="{FF2B5EF4-FFF2-40B4-BE49-F238E27FC236}">
                    <a16:creationId xmlns:a16="http://schemas.microsoft.com/office/drawing/2014/main" id="{2BB1B248-5620-D4F1-6C6A-91A69C05A942}"/>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13" name="Google Shape;2505;p72">
                <a:extLst>
                  <a:ext uri="{FF2B5EF4-FFF2-40B4-BE49-F238E27FC236}">
                    <a16:creationId xmlns:a16="http://schemas.microsoft.com/office/drawing/2014/main" id="{B0BA6C93-EB48-F804-6554-459C3B7B7082}"/>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cxnSp>
          <p:nvCxnSpPr>
            <p:cNvPr id="4" name="Google Shape;2506;p72">
              <a:extLst>
                <a:ext uri="{FF2B5EF4-FFF2-40B4-BE49-F238E27FC236}">
                  <a16:creationId xmlns:a16="http://schemas.microsoft.com/office/drawing/2014/main" id="{47DFEE6D-507E-6DB3-5013-A37E1F179A45}"/>
                </a:ext>
              </a:extLst>
            </p:cNvPr>
            <p:cNvCxnSpPr/>
            <p:nvPr/>
          </p:nvCxnSpPr>
          <p:spPr>
            <a:xfrm rot="10800000">
              <a:off x="336275" y="1603813"/>
              <a:ext cx="0" cy="1935900"/>
            </a:xfrm>
            <a:prstGeom prst="straightConnector1">
              <a:avLst/>
            </a:prstGeom>
            <a:noFill/>
            <a:ln w="19050" cap="flat" cmpd="sng">
              <a:solidFill>
                <a:schemeClr val="lt1"/>
              </a:solidFill>
              <a:prstDash val="solid"/>
              <a:round/>
              <a:headEnd type="none" w="med" len="med"/>
              <a:tailEnd type="none" w="med" len="med"/>
            </a:ln>
          </p:spPr>
        </p:cxnSp>
        <p:grpSp>
          <p:nvGrpSpPr>
            <p:cNvPr id="5" name="Google Shape;2507;p72">
              <a:extLst>
                <a:ext uri="{FF2B5EF4-FFF2-40B4-BE49-F238E27FC236}">
                  <a16:creationId xmlns:a16="http://schemas.microsoft.com/office/drawing/2014/main" id="{0A81E0B0-44C3-4B75-1654-2FC12B03F8CC}"/>
                </a:ext>
              </a:extLst>
            </p:cNvPr>
            <p:cNvGrpSpPr/>
            <p:nvPr/>
          </p:nvGrpSpPr>
          <p:grpSpPr>
            <a:xfrm>
              <a:off x="288275" y="348188"/>
              <a:ext cx="96000" cy="386925"/>
              <a:chOff x="288275" y="4466225"/>
              <a:chExt cx="96000" cy="386925"/>
            </a:xfrm>
          </p:grpSpPr>
          <p:cxnSp>
            <p:nvCxnSpPr>
              <p:cNvPr id="6" name="Google Shape;2508;p72">
                <a:extLst>
                  <a:ext uri="{FF2B5EF4-FFF2-40B4-BE49-F238E27FC236}">
                    <a16:creationId xmlns:a16="http://schemas.microsoft.com/office/drawing/2014/main" id="{A02B9103-E697-1705-123B-F28B6AF7E751}"/>
                  </a:ext>
                </a:extLst>
              </p:cNvPr>
              <p:cNvCxnSpPr/>
              <p:nvPr/>
            </p:nvCxnSpPr>
            <p:spPr>
              <a:xfrm>
                <a:off x="288275" y="446622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7" name="Google Shape;2509;p72">
                <a:extLst>
                  <a:ext uri="{FF2B5EF4-FFF2-40B4-BE49-F238E27FC236}">
                    <a16:creationId xmlns:a16="http://schemas.microsoft.com/office/drawing/2014/main" id="{D23F3190-1F7D-44D6-DD1C-34C8382275EE}"/>
                  </a:ext>
                </a:extLst>
              </p:cNvPr>
              <p:cNvCxnSpPr/>
              <p:nvPr/>
            </p:nvCxnSpPr>
            <p:spPr>
              <a:xfrm>
                <a:off x="288275" y="4595200"/>
                <a:ext cx="96000" cy="0"/>
              </a:xfrm>
              <a:prstGeom prst="straightConnector1">
                <a:avLst/>
              </a:prstGeom>
              <a:noFill/>
              <a:ln w="19050" cap="flat" cmpd="sng">
                <a:solidFill>
                  <a:schemeClr val="lt1"/>
                </a:solidFill>
                <a:prstDash val="solid"/>
                <a:round/>
                <a:headEnd type="none" w="med" len="med"/>
                <a:tailEnd type="none" w="med" len="med"/>
              </a:ln>
            </p:spPr>
          </p:cxnSp>
          <p:cxnSp>
            <p:nvCxnSpPr>
              <p:cNvPr id="8" name="Google Shape;2510;p72">
                <a:extLst>
                  <a:ext uri="{FF2B5EF4-FFF2-40B4-BE49-F238E27FC236}">
                    <a16:creationId xmlns:a16="http://schemas.microsoft.com/office/drawing/2014/main" id="{266F6453-6AC9-C9C0-C7C8-A7D7E4DB382D}"/>
                  </a:ext>
                </a:extLst>
              </p:cNvPr>
              <p:cNvCxnSpPr/>
              <p:nvPr/>
            </p:nvCxnSpPr>
            <p:spPr>
              <a:xfrm>
                <a:off x="288275" y="4724175"/>
                <a:ext cx="96000" cy="0"/>
              </a:xfrm>
              <a:prstGeom prst="straightConnector1">
                <a:avLst/>
              </a:prstGeom>
              <a:noFill/>
              <a:ln w="19050" cap="flat" cmpd="sng">
                <a:solidFill>
                  <a:schemeClr val="lt1"/>
                </a:solidFill>
                <a:prstDash val="solid"/>
                <a:round/>
                <a:headEnd type="none" w="med" len="med"/>
                <a:tailEnd type="none" w="med" len="med"/>
              </a:ln>
            </p:spPr>
          </p:cxnSp>
          <p:cxnSp>
            <p:nvCxnSpPr>
              <p:cNvPr id="9" name="Google Shape;2511;p72">
                <a:extLst>
                  <a:ext uri="{FF2B5EF4-FFF2-40B4-BE49-F238E27FC236}">
                    <a16:creationId xmlns:a16="http://schemas.microsoft.com/office/drawing/2014/main" id="{D2E3F56B-6597-A074-7BE9-0093DE515F56}"/>
                  </a:ext>
                </a:extLst>
              </p:cNvPr>
              <p:cNvCxnSpPr/>
              <p:nvPr/>
            </p:nvCxnSpPr>
            <p:spPr>
              <a:xfrm>
                <a:off x="288275" y="4853150"/>
                <a:ext cx="96000" cy="0"/>
              </a:xfrm>
              <a:prstGeom prst="straightConnector1">
                <a:avLst/>
              </a:prstGeom>
              <a:noFill/>
              <a:ln w="19050" cap="flat" cmpd="sng">
                <a:solidFill>
                  <a:schemeClr val="lt1"/>
                </a:solidFill>
                <a:prstDash val="solid"/>
                <a:round/>
                <a:headEnd type="none" w="med" len="med"/>
                <a:tailEnd type="none" w="med" len="med"/>
              </a:ln>
            </p:spPr>
          </p:cxnSp>
        </p:grpSp>
      </p:grpSp>
      <p:pic>
        <p:nvPicPr>
          <p:cNvPr id="14" name="Picture 6">
            <a:extLst>
              <a:ext uri="{FF2B5EF4-FFF2-40B4-BE49-F238E27FC236}">
                <a16:creationId xmlns:a16="http://schemas.microsoft.com/office/drawing/2014/main" id="{716B9541-2B3B-CCDB-5324-EA11139A8D0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084" y="7884"/>
            <a:ext cx="7845552" cy="5135616"/>
          </a:xfrm>
          <a:prstGeom prst="rect">
            <a:avLst/>
          </a:prstGeom>
          <a:noFill/>
          <a:ln w="38100">
            <a:no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4F63E43-280D-E4EB-985B-0E9527168339}"/>
              </a:ext>
            </a:extLst>
          </p:cNvPr>
          <p:cNvSpPr txBox="1"/>
          <p:nvPr/>
        </p:nvSpPr>
        <p:spPr>
          <a:xfrm>
            <a:off x="3462600" y="606137"/>
            <a:ext cx="697944" cy="430887"/>
          </a:xfrm>
          <a:prstGeom prst="rect">
            <a:avLst/>
          </a:prstGeom>
          <a:noFill/>
        </p:spPr>
        <p:txBody>
          <a:bodyPr wrap="square" rtlCol="0">
            <a:spAutoFit/>
          </a:bodyPr>
          <a:lstStyle/>
          <a:p>
            <a:pPr algn="r"/>
            <a:r>
              <a:rPr lang="en" sz="1100" dirty="0">
                <a:latin typeface="Roboto Mono" pitchFamily="49" charset="0"/>
                <a:ea typeface="Roboto Mono" pitchFamily="49" charset="0"/>
              </a:rPr>
              <a:t>Double </a:t>
            </a:r>
          </a:p>
          <a:p>
            <a:pPr algn="r"/>
            <a:r>
              <a:rPr lang="en" sz="1100" dirty="0">
                <a:latin typeface="Roboto Mono" pitchFamily="49" charset="0"/>
                <a:ea typeface="Roboto Mono" pitchFamily="49" charset="0"/>
              </a:rPr>
              <a:t>horn</a:t>
            </a:r>
            <a:endParaRPr lang="en-US" sz="1100" dirty="0">
              <a:latin typeface="Roboto Mono" pitchFamily="49" charset="0"/>
              <a:ea typeface="Roboto Mono" pitchFamily="49" charset="0"/>
            </a:endParaRPr>
          </a:p>
        </p:txBody>
      </p:sp>
      <p:sp>
        <p:nvSpPr>
          <p:cNvPr id="16" name="TextBox 15">
            <a:extLst>
              <a:ext uri="{FF2B5EF4-FFF2-40B4-BE49-F238E27FC236}">
                <a16:creationId xmlns:a16="http://schemas.microsoft.com/office/drawing/2014/main" id="{FA8C3149-DC9C-DDED-8577-3CFE5148203D}"/>
              </a:ext>
            </a:extLst>
          </p:cNvPr>
          <p:cNvSpPr txBox="1"/>
          <p:nvPr/>
        </p:nvSpPr>
        <p:spPr>
          <a:xfrm>
            <a:off x="7036005" y="821581"/>
            <a:ext cx="1220942" cy="430887"/>
          </a:xfrm>
          <a:prstGeom prst="rect">
            <a:avLst/>
          </a:prstGeom>
          <a:noFill/>
        </p:spPr>
        <p:txBody>
          <a:bodyPr wrap="square" rtlCol="0">
            <a:spAutoFit/>
          </a:bodyPr>
          <a:lstStyle/>
          <a:p>
            <a:pPr algn="r"/>
            <a:r>
              <a:rPr lang="en" sz="1100" dirty="0">
                <a:latin typeface="Roboto Mono" pitchFamily="49" charset="0"/>
                <a:ea typeface="Roboto Mono" pitchFamily="49" charset="0"/>
              </a:rPr>
              <a:t>Single peak/</a:t>
            </a:r>
          </a:p>
          <a:p>
            <a:pPr algn="r"/>
            <a:r>
              <a:rPr lang="en" sz="1100" dirty="0">
                <a:latin typeface="Roboto Mono" pitchFamily="49" charset="0"/>
                <a:ea typeface="Roboto Mono" pitchFamily="49" charset="0"/>
              </a:rPr>
              <a:t>ramp shape</a:t>
            </a:r>
            <a:endParaRPr lang="en-US" sz="1100" dirty="0">
              <a:latin typeface="Roboto Mono" pitchFamily="49" charset="0"/>
              <a:ea typeface="Roboto Mono" pitchFamily="49" charset="0"/>
            </a:endParaRPr>
          </a:p>
        </p:txBody>
      </p:sp>
      <p:sp>
        <p:nvSpPr>
          <p:cNvPr id="17" name="TextBox 16">
            <a:extLst>
              <a:ext uri="{FF2B5EF4-FFF2-40B4-BE49-F238E27FC236}">
                <a16:creationId xmlns:a16="http://schemas.microsoft.com/office/drawing/2014/main" id="{F06A85A1-ED80-92B7-19EA-74CAB0F98938}"/>
              </a:ext>
            </a:extLst>
          </p:cNvPr>
          <p:cNvSpPr txBox="1"/>
          <p:nvPr/>
        </p:nvSpPr>
        <p:spPr>
          <a:xfrm>
            <a:off x="2094606" y="3211428"/>
            <a:ext cx="2464006" cy="261610"/>
          </a:xfrm>
          <a:prstGeom prst="rect">
            <a:avLst/>
          </a:prstGeom>
          <a:noFill/>
        </p:spPr>
        <p:txBody>
          <a:bodyPr wrap="square" rtlCol="0">
            <a:spAutoFit/>
          </a:bodyPr>
          <a:lstStyle/>
          <a:p>
            <a:pPr algn="ctr"/>
            <a:r>
              <a:rPr lang="en" sz="1100" dirty="0">
                <a:latin typeface="Roboto Mono" pitchFamily="49" charset="0"/>
                <a:ea typeface="Roboto Mono" pitchFamily="49" charset="0"/>
              </a:rPr>
              <a:t>Wide / multiple peaks</a:t>
            </a:r>
            <a:endParaRPr lang="en-US" sz="1100" dirty="0">
              <a:latin typeface="Roboto Mono" pitchFamily="49" charset="0"/>
              <a:ea typeface="Roboto Mono" pitchFamily="49" charset="0"/>
            </a:endParaRPr>
          </a:p>
        </p:txBody>
      </p:sp>
      <p:sp>
        <p:nvSpPr>
          <p:cNvPr id="32" name="TextBox 31">
            <a:extLst>
              <a:ext uri="{FF2B5EF4-FFF2-40B4-BE49-F238E27FC236}">
                <a16:creationId xmlns:a16="http://schemas.microsoft.com/office/drawing/2014/main" id="{2CEE3A5F-38EA-234F-2CBF-A71895940F33}"/>
              </a:ext>
            </a:extLst>
          </p:cNvPr>
          <p:cNvSpPr txBox="1"/>
          <p:nvPr/>
        </p:nvSpPr>
        <p:spPr>
          <a:xfrm>
            <a:off x="5817392" y="3342233"/>
            <a:ext cx="2624881" cy="261610"/>
          </a:xfrm>
          <a:prstGeom prst="rect">
            <a:avLst/>
          </a:prstGeom>
          <a:noFill/>
        </p:spPr>
        <p:txBody>
          <a:bodyPr wrap="square" rtlCol="0">
            <a:spAutoFit/>
          </a:bodyPr>
          <a:lstStyle/>
          <a:p>
            <a:pPr algn="ctr"/>
            <a:r>
              <a:rPr lang="en" sz="1100" dirty="0">
                <a:latin typeface="Roboto Mono" pitchFamily="49" charset="0"/>
                <a:ea typeface="Roboto Mono" pitchFamily="49" charset="0"/>
              </a:rPr>
              <a:t>Bad baseline / interference</a:t>
            </a:r>
            <a:endParaRPr lang="en-US" sz="1100" dirty="0">
              <a:latin typeface="Roboto Mono" pitchFamily="49" charset="0"/>
              <a:ea typeface="Roboto Mono" pitchFamily="49" charset="0"/>
            </a:endParaRPr>
          </a:p>
        </p:txBody>
      </p:sp>
      <p:sp>
        <p:nvSpPr>
          <p:cNvPr id="33" name="TextBox 32">
            <a:extLst>
              <a:ext uri="{FF2B5EF4-FFF2-40B4-BE49-F238E27FC236}">
                <a16:creationId xmlns:a16="http://schemas.microsoft.com/office/drawing/2014/main" id="{F5886E88-9EFF-736D-8DA4-F7FC702285EB}"/>
              </a:ext>
            </a:extLst>
          </p:cNvPr>
          <p:cNvSpPr txBox="1"/>
          <p:nvPr/>
        </p:nvSpPr>
        <p:spPr>
          <a:xfrm>
            <a:off x="8851392" y="0"/>
            <a:ext cx="292608" cy="276999"/>
          </a:xfrm>
          <a:prstGeom prst="rect">
            <a:avLst/>
          </a:prstGeom>
          <a:noFill/>
        </p:spPr>
        <p:txBody>
          <a:bodyPr wrap="square" rtlCol="0" anchor="ctr">
            <a:spAutoFit/>
          </a:bodyPr>
          <a:lstStyle/>
          <a:p>
            <a:pPr algn="ctr"/>
            <a:r>
              <a:rPr lang="en-US" sz="1200" dirty="0">
                <a:solidFill>
                  <a:schemeClr val="lt1"/>
                </a:solidFill>
                <a:latin typeface="Roboto Condensed"/>
                <a:cs typeface="Roboto Condensed"/>
                <a:sym typeface="Roboto Mono Light"/>
              </a:rPr>
              <a:t>7</a:t>
            </a:r>
          </a:p>
        </p:txBody>
      </p:sp>
    </p:spTree>
    <p:extLst>
      <p:ext uri="{BB962C8B-B14F-4D97-AF65-F5344CB8AC3E}">
        <p14:creationId xmlns:p14="http://schemas.microsoft.com/office/powerpoint/2010/main" val="4039133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Dark Galaxy XL by Slidesgo">
  <a:themeElements>
    <a:clrScheme name="Simple Light">
      <a:dk1>
        <a:srgbClr val="434343"/>
      </a:dk1>
      <a:lt1>
        <a:srgbClr val="F3F3F3"/>
      </a:lt1>
      <a:dk2>
        <a:srgbClr val="776E65"/>
      </a:dk2>
      <a:lt2>
        <a:srgbClr val="434343"/>
      </a:lt2>
      <a:accent1>
        <a:srgbClr val="776E65"/>
      </a:accent1>
      <a:accent2>
        <a:srgbClr val="F3F3F3"/>
      </a:accent2>
      <a:accent3>
        <a:srgbClr val="434343"/>
      </a:accent3>
      <a:accent4>
        <a:srgbClr val="776E65"/>
      </a:accent4>
      <a:accent5>
        <a:srgbClr val="F3F3F3"/>
      </a:accent5>
      <a:accent6>
        <a:srgbClr val="434343"/>
      </a:accent6>
      <a:hlink>
        <a:srgbClr val="F3F3F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743</TotalTime>
  <Words>1671</Words>
  <Application>Microsoft Macintosh PowerPoint</Application>
  <PresentationFormat>On-screen Show (16:9)</PresentationFormat>
  <Paragraphs>155</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Roboto Mono Light</vt:lpstr>
      <vt:lpstr>BenchNine</vt:lpstr>
      <vt:lpstr>Roboto Mono</vt:lpstr>
      <vt:lpstr>Abel</vt:lpstr>
      <vt:lpstr>Roboto Condensed</vt:lpstr>
      <vt:lpstr>Arial</vt:lpstr>
      <vt:lpstr>Times New Roman</vt:lpstr>
      <vt:lpstr>Cambria Math</vt:lpstr>
      <vt:lpstr>Dark Galaxy XL by Slidesgo</vt:lpstr>
      <vt:lpstr>A Shot in the Dark:</vt:lpstr>
      <vt:lpstr>Dark Galaxies</vt:lpstr>
      <vt:lpstr>The Arecibo Legacy Fast ALFA Survey (ALFALFA)</vt:lpstr>
      <vt:lpstr>Our Dark Galaxy Candidates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Color Distributions</vt:lpstr>
      <vt:lpstr>73</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Wang, Patrick</cp:lastModifiedBy>
  <cp:revision>7</cp:revision>
  <dcterms:modified xsi:type="dcterms:W3CDTF">2026-08-12T04:32:50Z</dcterms:modified>
</cp:coreProperties>
</file>