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61" r:id="rId5"/>
    <p:sldMasterId id="2147483674" r:id="rId6"/>
    <p:sldMasterId id="2147483722" r:id="rId7"/>
  </p:sldMasterIdLst>
  <p:notesMasterIdLst>
    <p:notesMasterId r:id="rId52"/>
  </p:notesMasterIdLst>
  <p:sldIdLst>
    <p:sldId id="257" r:id="rId8"/>
    <p:sldId id="605" r:id="rId9"/>
    <p:sldId id="550" r:id="rId10"/>
    <p:sldId id="367" r:id="rId11"/>
    <p:sldId id="613" r:id="rId12"/>
    <p:sldId id="615" r:id="rId13"/>
    <p:sldId id="551" r:id="rId14"/>
    <p:sldId id="276" r:id="rId15"/>
    <p:sldId id="614" r:id="rId16"/>
    <p:sldId id="576" r:id="rId17"/>
    <p:sldId id="622" r:id="rId18"/>
    <p:sldId id="604" r:id="rId19"/>
    <p:sldId id="618" r:id="rId20"/>
    <p:sldId id="596" r:id="rId21"/>
    <p:sldId id="616" r:id="rId22"/>
    <p:sldId id="600" r:id="rId23"/>
    <p:sldId id="612" r:id="rId24"/>
    <p:sldId id="610" r:id="rId25"/>
    <p:sldId id="611" r:id="rId26"/>
    <p:sldId id="587" r:id="rId27"/>
    <p:sldId id="592" r:id="rId28"/>
    <p:sldId id="593" r:id="rId29"/>
    <p:sldId id="619" r:id="rId30"/>
    <p:sldId id="597" r:id="rId31"/>
    <p:sldId id="598" r:id="rId32"/>
    <p:sldId id="599" r:id="rId33"/>
    <p:sldId id="574" r:id="rId34"/>
    <p:sldId id="561" r:id="rId35"/>
    <p:sldId id="563" r:id="rId36"/>
    <p:sldId id="608" r:id="rId37"/>
    <p:sldId id="555" r:id="rId38"/>
    <p:sldId id="426" r:id="rId39"/>
    <p:sldId id="291" r:id="rId40"/>
    <p:sldId id="565" r:id="rId41"/>
    <p:sldId id="341" r:id="rId42"/>
    <p:sldId id="437" r:id="rId43"/>
    <p:sldId id="609" r:id="rId44"/>
    <p:sldId id="567" r:id="rId45"/>
    <p:sldId id="568" r:id="rId46"/>
    <p:sldId id="556" r:id="rId47"/>
    <p:sldId id="621" r:id="rId48"/>
    <p:sldId id="558" r:id="rId49"/>
    <p:sldId id="607" r:id="rId50"/>
    <p:sldId id="620"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F3FF"/>
    <a:srgbClr val="0076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53" autoAdjust="0"/>
    <p:restoredTop sz="87654" autoAdjust="0"/>
  </p:normalViewPr>
  <p:slideViewPr>
    <p:cSldViewPr snapToGrid="0">
      <p:cViewPr>
        <p:scale>
          <a:sx n="53" d="100"/>
          <a:sy n="53" d="100"/>
        </p:scale>
        <p:origin x="196" y="5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presProps" Target="presProp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0" i="0" u="none" strike="noStrike" kern="1200" spc="0" baseline="0">
              <a:ln>
                <a:solidFill>
                  <a:schemeClr val="accent1"/>
                </a:solidFill>
              </a:ln>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Matter in the Universe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08B-4AC1-8A8F-702416ADD23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0D09-4415-822C-BF2D3F876073}"/>
              </c:ext>
            </c:extLst>
          </c:dPt>
          <c:cat>
            <c:strRef>
              <c:f>Sheet1!$A$2:$A$3</c:f>
              <c:strCache>
                <c:ptCount val="2"/>
                <c:pt idx="0">
                  <c:v>Ordinary Matter</c:v>
                </c:pt>
                <c:pt idx="1">
                  <c:v>Dark Matter</c:v>
                </c:pt>
              </c:strCache>
            </c:strRef>
          </c:cat>
          <c:val>
            <c:numRef>
              <c:f>Sheet1!$B$2:$B$3</c:f>
              <c:numCache>
                <c:formatCode>General</c:formatCode>
                <c:ptCount val="2"/>
                <c:pt idx="0">
                  <c:v>15</c:v>
                </c:pt>
                <c:pt idx="1">
                  <c:v>85</c:v>
                </c:pt>
              </c:numCache>
            </c:numRef>
          </c:val>
          <c:extLst>
            <c:ext xmlns:c16="http://schemas.microsoft.com/office/drawing/2014/chart" uri="{C3380CC4-5D6E-409C-BE32-E72D297353CC}">
              <c16:uniqueId val="{00000000-0D09-4415-822C-BF2D3F87607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0.31652</cdr:x>
      <cdr:y>0.62211</cdr:y>
    </cdr:from>
    <cdr:to>
      <cdr:x>0.61376</cdr:x>
      <cdr:y>0.88156</cdr:y>
    </cdr:to>
    <cdr:sp macro="" textlink="">
      <cdr:nvSpPr>
        <cdr:cNvPr id="2" name="TextBox 1">
          <a:extLst xmlns:a="http://schemas.openxmlformats.org/drawingml/2006/main">
            <a:ext uri="{FF2B5EF4-FFF2-40B4-BE49-F238E27FC236}">
              <a16:creationId xmlns:a16="http://schemas.microsoft.com/office/drawing/2014/main" id="{37AC8265-84FA-03B0-3D34-0E935C502889}"/>
            </a:ext>
          </a:extLst>
        </cdr:cNvPr>
        <cdr:cNvSpPr txBox="1"/>
      </cdr:nvSpPr>
      <cdr:spPr>
        <a:xfrm xmlns:a="http://schemas.openxmlformats.org/drawingml/2006/main">
          <a:off x="2040283" y="2192519"/>
          <a:ext cx="191607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1800" kern="1200" dirty="0"/>
            <a:t>Dark Matter</a:t>
          </a:r>
        </a:p>
        <a:p xmlns:a="http://schemas.openxmlformats.org/drawingml/2006/main">
          <a:pPr algn="ctr"/>
          <a:r>
            <a:rPr lang="en-US" sz="1800" kern="1200" dirty="0"/>
            <a:t>85%</a:t>
          </a:r>
        </a:p>
      </cdr:txBody>
    </cdr:sp>
  </cdr:relSizeAnchor>
  <cdr:relSizeAnchor xmlns:cdr="http://schemas.openxmlformats.org/drawingml/2006/chartDrawing">
    <cdr:from>
      <cdr:x>0.53655</cdr:x>
      <cdr:y>0.19665</cdr:y>
    </cdr:from>
    <cdr:to>
      <cdr:x>0.6784</cdr:x>
      <cdr:y>0.4561</cdr:y>
    </cdr:to>
    <cdr:sp macro="" textlink="">
      <cdr:nvSpPr>
        <cdr:cNvPr id="3" name="TextBox 1">
          <a:extLst xmlns:a="http://schemas.openxmlformats.org/drawingml/2006/main">
            <a:ext uri="{FF2B5EF4-FFF2-40B4-BE49-F238E27FC236}">
              <a16:creationId xmlns:a16="http://schemas.microsoft.com/office/drawing/2014/main" id="{9FE835AE-9E69-4ADB-49CD-FB13D070BDEE}"/>
            </a:ext>
          </a:extLst>
        </cdr:cNvPr>
        <cdr:cNvSpPr txBox="1"/>
      </cdr:nvSpPr>
      <cdr:spPr>
        <a:xfrm xmlns:a="http://schemas.openxmlformats.org/drawingml/2006/main">
          <a:off x="2641041" y="841389"/>
          <a:ext cx="698240" cy="111011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kern="1200" dirty="0"/>
            <a:t>Ordinary</a:t>
          </a:r>
        </a:p>
        <a:p xmlns:a="http://schemas.openxmlformats.org/drawingml/2006/main">
          <a:pPr algn="ctr"/>
          <a:r>
            <a:rPr lang="en-US" sz="1800" kern="1200" dirty="0"/>
            <a:t>Matter</a:t>
          </a:r>
        </a:p>
        <a:p xmlns:a="http://schemas.openxmlformats.org/drawingml/2006/main">
          <a:pPr algn="ctr"/>
          <a:r>
            <a:rPr lang="en-US" sz="1800" kern="1200" dirty="0"/>
            <a:t>15%</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1ADDEF-F6A9-4475-ABCA-C1099368A0D4}"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86898-A6FD-4D99-A792-D174BAE43137}" type="slidenum">
              <a:rPr lang="en-US" smtClean="0"/>
              <a:t>‹#›</a:t>
            </a:fld>
            <a:endParaRPr lang="en-US"/>
          </a:p>
        </p:txBody>
      </p:sp>
    </p:spTree>
    <p:extLst>
      <p:ext uri="{BB962C8B-B14F-4D97-AF65-F5344CB8AC3E}">
        <p14:creationId xmlns:p14="http://schemas.microsoft.com/office/powerpoint/2010/main" val="233173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11 mins 58 seconds</a:t>
            </a:r>
          </a:p>
          <a:p>
            <a:endParaRPr lang="en-US" dirty="0"/>
          </a:p>
          <a:p>
            <a:r>
              <a:rPr lang="en-US" dirty="0"/>
              <a:t>Can cut a bunch from slide 5 and 6 to shave it down to 10 min 13 seconds</a:t>
            </a:r>
          </a:p>
          <a:p>
            <a:endParaRPr lang="en-US" dirty="0"/>
          </a:p>
          <a:p>
            <a:endParaRPr lang="en-US" dirty="0"/>
          </a:p>
          <a:p>
            <a:r>
              <a:rPr lang="en-US" dirty="0"/>
              <a:t>---------------</a:t>
            </a:r>
          </a:p>
          <a:p>
            <a:r>
              <a:rPr lang="en-US" dirty="0" err="1"/>
              <a:t>Whats</a:t>
            </a:r>
            <a:r>
              <a:rPr lang="en-US" dirty="0"/>
              <a:t> the maintenance for slide 3</a:t>
            </a:r>
          </a:p>
          <a:p>
            <a:endParaRPr lang="en-US" dirty="0"/>
          </a:p>
          <a:p>
            <a:endParaRPr lang="en-US" dirty="0"/>
          </a:p>
          <a:p>
            <a:r>
              <a:rPr lang="en-US" dirty="0"/>
              <a:t>Why are you taking so much data on slide 6 – why 1 hour</a:t>
            </a:r>
          </a:p>
          <a:p>
            <a:endParaRPr lang="en-US" dirty="0"/>
          </a:p>
          <a:p>
            <a:r>
              <a:rPr lang="en-US" dirty="0"/>
              <a:t>Slide 10: why is there a prompt signal</a:t>
            </a:r>
          </a:p>
          <a:p>
            <a:endParaRPr lang="en-US" dirty="0"/>
          </a:p>
          <a:p>
            <a:endParaRPr lang="en-US" dirty="0"/>
          </a:p>
          <a:p>
            <a:r>
              <a:rPr lang="en-US" dirty="0"/>
              <a:t>Slide 17: I didn’t notice any trend and I don’t see the triangles </a:t>
            </a:r>
            <a:r>
              <a:rPr lang="en-US" dirty="0" err="1"/>
              <a:t>youre</a:t>
            </a:r>
            <a:r>
              <a:rPr lang="en-US" dirty="0"/>
              <a:t> talking about</a:t>
            </a:r>
          </a:p>
          <a:p>
            <a:endParaRPr lang="en-US" dirty="0"/>
          </a:p>
          <a:p>
            <a:r>
              <a:rPr lang="en-US" dirty="0"/>
              <a:t>Define anisotropic</a:t>
            </a:r>
          </a:p>
          <a:p>
            <a:endParaRPr lang="en-US" dirty="0"/>
          </a:p>
          <a:p>
            <a:endParaRPr lang="en-US" dirty="0"/>
          </a:p>
        </p:txBody>
      </p:sp>
      <p:sp>
        <p:nvSpPr>
          <p:cNvPr id="4" name="Slide Number Placeholder 3"/>
          <p:cNvSpPr>
            <a:spLocks noGrp="1"/>
          </p:cNvSpPr>
          <p:nvPr>
            <p:ph type="sldNum" sz="quarter" idx="5"/>
          </p:nvPr>
        </p:nvSpPr>
        <p:spPr/>
        <p:txBody>
          <a:bodyPr/>
          <a:lstStyle/>
          <a:p>
            <a:fld id="{55386898-A6FD-4D99-A792-D174BAE43137}" type="slidenum">
              <a:rPr lang="en-US" smtClean="0"/>
              <a:t>1</a:t>
            </a:fld>
            <a:endParaRPr lang="en-US"/>
          </a:p>
        </p:txBody>
      </p:sp>
    </p:spTree>
    <p:extLst>
      <p:ext uri="{BB962C8B-B14F-4D97-AF65-F5344CB8AC3E}">
        <p14:creationId xmlns:p14="http://schemas.microsoft.com/office/powerpoint/2010/main" val="2299190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ECB59-DA3E-01FD-5130-C4C928AAE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6B6C1B-687D-B3AB-AF11-893A4B62FA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E066B4-80FD-2EFC-5555-2138F4A827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min 20 seconds but might be able to cut down if explained better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a:t>
            </a:r>
            <a:r>
              <a:rPr lang="en-US" dirty="0" err="1"/>
              <a:t>chisq</a:t>
            </a:r>
            <a:r>
              <a:rPr lang="en-US" dirty="0"/>
              <a:t> is a fit statistic that tells us how different our expected pulse is to the actual pulse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Include a back up slide about how it is derived more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what a PMT is briefly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 what classifies silver to gold rankings of event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11 is so tuff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13 – the titles mean </a:t>
            </a:r>
            <a:r>
              <a:rPr lang="en-US" dirty="0" err="1"/>
              <a:t>nthn</a:t>
            </a:r>
            <a:r>
              <a:rPr lang="en-US" dirty="0"/>
              <a:t> to me but idk how you would fix that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like the story you paint through the slides – don’t change that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 the run selection processes discard the events all together or just mark the run as silver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2026-6-12 85% failure, why not 100%? Slide 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Maybe make one slide where the scintillator is working and the next where is broken down for slide 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Make more eye contact with crowd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14, what do you think caused that breakdown and why do neighboring crates see the breakdown from crates 1 and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solution is there to overriding memory cards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happened on the day where 3/5 non </a:t>
            </a:r>
            <a:r>
              <a:rPr lang="en-US" dirty="0" err="1"/>
              <a:t>seismeic</a:t>
            </a:r>
            <a:r>
              <a:rPr lang="en-US" dirty="0"/>
              <a:t> failed runs happened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Howd </a:t>
            </a:r>
          </a:p>
        </p:txBody>
      </p:sp>
      <p:sp>
        <p:nvSpPr>
          <p:cNvPr id="4" name="Slide Number Placeholder 3">
            <a:extLst>
              <a:ext uri="{FF2B5EF4-FFF2-40B4-BE49-F238E27FC236}">
                <a16:creationId xmlns:a16="http://schemas.microsoft.com/office/drawing/2014/main" id="{E5EC11EF-2194-57AF-7557-D035F2540B0C}"/>
              </a:ext>
            </a:extLst>
          </p:cNvPr>
          <p:cNvSpPr>
            <a:spLocks noGrp="1"/>
          </p:cNvSpPr>
          <p:nvPr>
            <p:ph type="sldNum" sz="quarter" idx="5"/>
          </p:nvPr>
        </p:nvSpPr>
        <p:spPr/>
        <p:txBody>
          <a:bodyPr/>
          <a:lstStyle/>
          <a:p>
            <a:fld id="{55386898-A6FD-4D99-A792-D174BAE43137}" type="slidenum">
              <a:rPr lang="en-US" smtClean="0"/>
              <a:t>10</a:t>
            </a:fld>
            <a:endParaRPr lang="en-US"/>
          </a:p>
        </p:txBody>
      </p:sp>
    </p:spTree>
    <p:extLst>
      <p:ext uri="{BB962C8B-B14F-4D97-AF65-F5344CB8AC3E}">
        <p14:creationId xmlns:p14="http://schemas.microsoft.com/office/powerpoint/2010/main" val="2913727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04B71-8043-CE8F-E350-B87109820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117E2-6062-E20C-80EB-9D86EB6A43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1CF25B-4AF9-6997-F9E9-00870808F90A}"/>
              </a:ext>
            </a:extLst>
          </p:cNvPr>
          <p:cNvSpPr>
            <a:spLocks noGrp="1"/>
          </p:cNvSpPr>
          <p:nvPr>
            <p:ph type="body" idx="1"/>
          </p:nvPr>
        </p:nvSpPr>
        <p:spPr/>
        <p:txBody>
          <a:bodyPr/>
          <a:lstStyle/>
          <a:p>
            <a:r>
              <a:rPr lang="en-US" dirty="0"/>
              <a:t>15 seconds</a:t>
            </a:r>
          </a:p>
          <a:p>
            <a:endParaRPr lang="en-US" dirty="0"/>
          </a:p>
          <a:p>
            <a:r>
              <a:rPr lang="en-US" dirty="0"/>
              <a:t>I used </a:t>
            </a:r>
            <a:r>
              <a:rPr lang="en-US" dirty="0" err="1"/>
              <a:t>SuperCDMS</a:t>
            </a:r>
            <a:r>
              <a:rPr lang="en-US" dirty="0"/>
              <a:t> commissioning data, so I’ll take you through my process of filtering events and generating a template for it</a:t>
            </a:r>
          </a:p>
          <a:p>
            <a:endParaRPr lang="en-US" dirty="0"/>
          </a:p>
          <a:p>
            <a:r>
              <a:rPr lang="en-US" dirty="0"/>
              <a:t>2 min 15 seconds whole section</a:t>
            </a:r>
          </a:p>
        </p:txBody>
      </p:sp>
      <p:sp>
        <p:nvSpPr>
          <p:cNvPr id="4" name="Slide Number Placeholder 3">
            <a:extLst>
              <a:ext uri="{FF2B5EF4-FFF2-40B4-BE49-F238E27FC236}">
                <a16:creationId xmlns:a16="http://schemas.microsoft.com/office/drawing/2014/main" id="{B79B4D20-6723-9AA9-7813-7013B35DFEC1}"/>
              </a:ext>
            </a:extLst>
          </p:cNvPr>
          <p:cNvSpPr>
            <a:spLocks noGrp="1"/>
          </p:cNvSpPr>
          <p:nvPr>
            <p:ph type="sldNum" sz="quarter" idx="5"/>
          </p:nvPr>
        </p:nvSpPr>
        <p:spPr/>
        <p:txBody>
          <a:bodyPr/>
          <a:lstStyle/>
          <a:p>
            <a:fld id="{55386898-A6FD-4D99-A792-D174BAE43137}" type="slidenum">
              <a:rPr lang="en-US" smtClean="0"/>
              <a:t>11</a:t>
            </a:fld>
            <a:endParaRPr lang="en-US"/>
          </a:p>
        </p:txBody>
      </p:sp>
    </p:spTree>
    <p:extLst>
      <p:ext uri="{BB962C8B-B14F-4D97-AF65-F5344CB8AC3E}">
        <p14:creationId xmlns:p14="http://schemas.microsoft.com/office/powerpoint/2010/main" val="3018058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 seconds</a:t>
            </a:r>
          </a:p>
          <a:p>
            <a:endParaRPr lang="en-US" dirty="0"/>
          </a:p>
          <a:p>
            <a:endParaRPr lang="en-US" dirty="0"/>
          </a:p>
          <a:p>
            <a:r>
              <a:rPr lang="en-US" dirty="0"/>
              <a:t>Gotta explain what baseline std is (what is the baseline – honestly might not be important to explain that)</a:t>
            </a:r>
          </a:p>
        </p:txBody>
      </p:sp>
      <p:sp>
        <p:nvSpPr>
          <p:cNvPr id="4" name="Slide Number Placeholder 3"/>
          <p:cNvSpPr>
            <a:spLocks noGrp="1"/>
          </p:cNvSpPr>
          <p:nvPr>
            <p:ph type="sldNum" sz="quarter" idx="5"/>
          </p:nvPr>
        </p:nvSpPr>
        <p:spPr/>
        <p:txBody>
          <a:bodyPr/>
          <a:lstStyle/>
          <a:p>
            <a:fld id="{55386898-A6FD-4D99-A792-D174BAE43137}" type="slidenum">
              <a:rPr lang="en-US" smtClean="0"/>
              <a:t>12</a:t>
            </a:fld>
            <a:endParaRPr lang="en-US"/>
          </a:p>
        </p:txBody>
      </p:sp>
    </p:spTree>
    <p:extLst>
      <p:ext uri="{BB962C8B-B14F-4D97-AF65-F5344CB8AC3E}">
        <p14:creationId xmlns:p14="http://schemas.microsoft.com/office/powerpoint/2010/main" val="23842922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A5D2E-AD07-D8B7-E432-5F17790442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3BA79-1DE6-B78A-8390-7BCE742A88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B0FE35-D0C4-4802-9815-B8AC6210169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min 30 seconds (maybe could be cut down)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you cant blindly trust the </a:t>
            </a:r>
            <a:r>
              <a:rPr lang="en-US" dirty="0" err="1"/>
              <a:t>chisq</a:t>
            </a:r>
            <a:r>
              <a:rPr lang="en-US" dirty="0"/>
              <a:t> and amplitude because it biases towards the old template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is there clear feature discrimination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Remove the stuff in legend (remove from plot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Plot, y axis, x axis, </a:t>
            </a:r>
            <a:r>
              <a:rPr lang="en-US" dirty="0" err="1"/>
              <a:t>mo</a:t>
            </a:r>
            <a:endParaRPr lang="en-US" dirty="0"/>
          </a:p>
          <a:p>
            <a:endParaRPr lang="en-US" dirty="0"/>
          </a:p>
        </p:txBody>
      </p:sp>
      <p:sp>
        <p:nvSpPr>
          <p:cNvPr id="4" name="Slide Number Placeholder 3">
            <a:extLst>
              <a:ext uri="{FF2B5EF4-FFF2-40B4-BE49-F238E27FC236}">
                <a16:creationId xmlns:a16="http://schemas.microsoft.com/office/drawing/2014/main" id="{DE7DA037-7CAB-F900-F2C0-455CBFF57F26}"/>
              </a:ext>
            </a:extLst>
          </p:cNvPr>
          <p:cNvSpPr>
            <a:spLocks noGrp="1"/>
          </p:cNvSpPr>
          <p:nvPr>
            <p:ph type="sldNum" sz="quarter" idx="5"/>
          </p:nvPr>
        </p:nvSpPr>
        <p:spPr/>
        <p:txBody>
          <a:bodyPr/>
          <a:lstStyle/>
          <a:p>
            <a:fld id="{55386898-A6FD-4D99-A792-D174BAE43137}" type="slidenum">
              <a:rPr lang="en-US" smtClean="0"/>
              <a:t>14</a:t>
            </a:fld>
            <a:endParaRPr lang="en-US"/>
          </a:p>
        </p:txBody>
      </p:sp>
    </p:spTree>
    <p:extLst>
      <p:ext uri="{BB962C8B-B14F-4D97-AF65-F5344CB8AC3E}">
        <p14:creationId xmlns:p14="http://schemas.microsoft.com/office/powerpoint/2010/main" val="3637742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58696-3A99-0DF7-7D67-1772932620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507A1F-0F47-FD4D-8F85-81F236AA52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62477C-5637-2D17-231B-AE2F27C67E5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min 30 seconds (maybe could be cut down)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you cant blindly trust the </a:t>
            </a:r>
            <a:r>
              <a:rPr lang="en-US" dirty="0" err="1"/>
              <a:t>chisq</a:t>
            </a:r>
            <a:r>
              <a:rPr lang="en-US" dirty="0"/>
              <a:t> and amplitude because it biases towards the old template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is there clear feature discrimination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Remove the stuff in legend (remove from plot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D60A6D9A-C638-296B-8147-4F1303F678BD}"/>
              </a:ext>
            </a:extLst>
          </p:cNvPr>
          <p:cNvSpPr>
            <a:spLocks noGrp="1"/>
          </p:cNvSpPr>
          <p:nvPr>
            <p:ph type="sldNum" sz="quarter" idx="5"/>
          </p:nvPr>
        </p:nvSpPr>
        <p:spPr/>
        <p:txBody>
          <a:bodyPr/>
          <a:lstStyle/>
          <a:p>
            <a:fld id="{55386898-A6FD-4D99-A792-D174BAE43137}" type="slidenum">
              <a:rPr lang="en-US" smtClean="0"/>
              <a:t>15</a:t>
            </a:fld>
            <a:endParaRPr lang="en-US"/>
          </a:p>
        </p:txBody>
      </p:sp>
    </p:spTree>
    <p:extLst>
      <p:ext uri="{BB962C8B-B14F-4D97-AF65-F5344CB8AC3E}">
        <p14:creationId xmlns:p14="http://schemas.microsoft.com/office/powerpoint/2010/main" val="2160679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seconds</a:t>
            </a:r>
          </a:p>
        </p:txBody>
      </p:sp>
      <p:sp>
        <p:nvSpPr>
          <p:cNvPr id="4" name="Slide Number Placeholder 3"/>
          <p:cNvSpPr>
            <a:spLocks noGrp="1"/>
          </p:cNvSpPr>
          <p:nvPr>
            <p:ph type="sldNum" sz="quarter" idx="5"/>
          </p:nvPr>
        </p:nvSpPr>
        <p:spPr/>
        <p:txBody>
          <a:bodyPr/>
          <a:lstStyle/>
          <a:p>
            <a:fld id="{55386898-A6FD-4D99-A792-D174BAE43137}" type="slidenum">
              <a:rPr lang="en-US" smtClean="0"/>
              <a:t>16</a:t>
            </a:fld>
            <a:endParaRPr lang="en-US"/>
          </a:p>
        </p:txBody>
      </p:sp>
    </p:spTree>
    <p:extLst>
      <p:ext uri="{BB962C8B-B14F-4D97-AF65-F5344CB8AC3E}">
        <p14:creationId xmlns:p14="http://schemas.microsoft.com/office/powerpoint/2010/main" val="4087700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DAF59-30D3-07C7-BDBC-DFBCD95650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17B32F-BF66-A367-B03F-A48CE8EFA9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B03DC-1264-39B9-88B8-D9E3701C5B3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50 seconds</a:t>
            </a:r>
          </a:p>
          <a:p>
            <a:endParaRPr lang="en-US" dirty="0"/>
          </a:p>
        </p:txBody>
      </p:sp>
      <p:sp>
        <p:nvSpPr>
          <p:cNvPr id="4" name="Slide Number Placeholder 3">
            <a:extLst>
              <a:ext uri="{FF2B5EF4-FFF2-40B4-BE49-F238E27FC236}">
                <a16:creationId xmlns:a16="http://schemas.microsoft.com/office/drawing/2014/main" id="{ACEEF1BA-9482-211D-78C2-E8F1223B8FDF}"/>
              </a:ext>
            </a:extLst>
          </p:cNvPr>
          <p:cNvSpPr>
            <a:spLocks noGrp="1"/>
          </p:cNvSpPr>
          <p:nvPr>
            <p:ph type="sldNum" sz="quarter" idx="5"/>
          </p:nvPr>
        </p:nvSpPr>
        <p:spPr/>
        <p:txBody>
          <a:bodyPr/>
          <a:lstStyle/>
          <a:p>
            <a:fld id="{55386898-A6FD-4D99-A792-D174BAE43137}" type="slidenum">
              <a:rPr lang="en-US" smtClean="0"/>
              <a:t>17</a:t>
            </a:fld>
            <a:endParaRPr lang="en-US"/>
          </a:p>
        </p:txBody>
      </p:sp>
    </p:spTree>
    <p:extLst>
      <p:ext uri="{BB962C8B-B14F-4D97-AF65-F5344CB8AC3E}">
        <p14:creationId xmlns:p14="http://schemas.microsoft.com/office/powerpoint/2010/main" val="5657532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57003-489C-C30E-E532-908272F638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F1A58-8246-C700-C51E-DDEBE7428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38E54B-07DA-1B45-E404-3F3508B5BE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15 seconds</a:t>
            </a:r>
          </a:p>
          <a:p>
            <a:endParaRPr lang="en-US" dirty="0"/>
          </a:p>
        </p:txBody>
      </p:sp>
      <p:sp>
        <p:nvSpPr>
          <p:cNvPr id="4" name="Slide Number Placeholder 3">
            <a:extLst>
              <a:ext uri="{FF2B5EF4-FFF2-40B4-BE49-F238E27FC236}">
                <a16:creationId xmlns:a16="http://schemas.microsoft.com/office/drawing/2014/main" id="{F280E267-91B9-2C01-C59B-E344F41FB35B}"/>
              </a:ext>
            </a:extLst>
          </p:cNvPr>
          <p:cNvSpPr>
            <a:spLocks noGrp="1"/>
          </p:cNvSpPr>
          <p:nvPr>
            <p:ph type="sldNum" sz="quarter" idx="5"/>
          </p:nvPr>
        </p:nvSpPr>
        <p:spPr/>
        <p:txBody>
          <a:bodyPr/>
          <a:lstStyle/>
          <a:p>
            <a:fld id="{55386898-A6FD-4D99-A792-D174BAE43137}" type="slidenum">
              <a:rPr lang="en-US" smtClean="0"/>
              <a:t>18</a:t>
            </a:fld>
            <a:endParaRPr lang="en-US"/>
          </a:p>
        </p:txBody>
      </p:sp>
    </p:spTree>
    <p:extLst>
      <p:ext uri="{BB962C8B-B14F-4D97-AF65-F5344CB8AC3E}">
        <p14:creationId xmlns:p14="http://schemas.microsoft.com/office/powerpoint/2010/main" val="3619077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A915D-60A0-0563-2F5B-E7E049F076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A76F8E-CF1E-4DF3-C222-09710C65E9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1C44F-A1AF-1D88-CB10-C67B0BE686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25 seconds</a:t>
            </a:r>
          </a:p>
          <a:p>
            <a:endParaRPr lang="en-US" dirty="0"/>
          </a:p>
          <a:p>
            <a:r>
              <a:rPr lang="en-US" dirty="0"/>
              <a:t>What is actually cooling down?</a:t>
            </a:r>
          </a:p>
        </p:txBody>
      </p:sp>
      <p:sp>
        <p:nvSpPr>
          <p:cNvPr id="4" name="Slide Number Placeholder 3">
            <a:extLst>
              <a:ext uri="{FF2B5EF4-FFF2-40B4-BE49-F238E27FC236}">
                <a16:creationId xmlns:a16="http://schemas.microsoft.com/office/drawing/2014/main" id="{B3499081-5D24-F696-EA77-1DFAF47F0B1F}"/>
              </a:ext>
            </a:extLst>
          </p:cNvPr>
          <p:cNvSpPr>
            <a:spLocks noGrp="1"/>
          </p:cNvSpPr>
          <p:nvPr>
            <p:ph type="sldNum" sz="quarter" idx="5"/>
          </p:nvPr>
        </p:nvSpPr>
        <p:spPr/>
        <p:txBody>
          <a:bodyPr/>
          <a:lstStyle/>
          <a:p>
            <a:fld id="{55386898-A6FD-4D99-A792-D174BAE43137}" type="slidenum">
              <a:rPr lang="en-US" smtClean="0"/>
              <a:t>19</a:t>
            </a:fld>
            <a:endParaRPr lang="en-US"/>
          </a:p>
        </p:txBody>
      </p:sp>
    </p:spTree>
    <p:extLst>
      <p:ext uri="{BB962C8B-B14F-4D97-AF65-F5344CB8AC3E}">
        <p14:creationId xmlns:p14="http://schemas.microsoft.com/office/powerpoint/2010/main" val="27609970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B62A6-2A7E-37E4-73EA-535028EB3A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5E230-A61E-360E-12A9-F42C775317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98E430-EF4C-A5A7-D81C-1FFC6FD19C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13 seconds</a:t>
            </a:r>
          </a:p>
          <a:p>
            <a:endParaRPr lang="en-US" dirty="0"/>
          </a:p>
          <a:p>
            <a:r>
              <a:rPr lang="en-US" dirty="0"/>
              <a:t>Now we have what our pulse template looks like visually, but we need a way to characterize it</a:t>
            </a:r>
          </a:p>
        </p:txBody>
      </p:sp>
      <p:sp>
        <p:nvSpPr>
          <p:cNvPr id="4" name="Slide Number Placeholder 3">
            <a:extLst>
              <a:ext uri="{FF2B5EF4-FFF2-40B4-BE49-F238E27FC236}">
                <a16:creationId xmlns:a16="http://schemas.microsoft.com/office/drawing/2014/main" id="{CAAE80D9-E0D5-199B-D8E1-C3064126825F}"/>
              </a:ext>
            </a:extLst>
          </p:cNvPr>
          <p:cNvSpPr>
            <a:spLocks noGrp="1"/>
          </p:cNvSpPr>
          <p:nvPr>
            <p:ph type="sldNum" sz="quarter" idx="5"/>
          </p:nvPr>
        </p:nvSpPr>
        <p:spPr/>
        <p:txBody>
          <a:bodyPr/>
          <a:lstStyle/>
          <a:p>
            <a:fld id="{55386898-A6FD-4D99-A792-D174BAE43137}" type="slidenum">
              <a:rPr lang="en-US" smtClean="0"/>
              <a:t>20</a:t>
            </a:fld>
            <a:endParaRPr lang="en-US"/>
          </a:p>
        </p:txBody>
      </p:sp>
    </p:spTree>
    <p:extLst>
      <p:ext uri="{BB962C8B-B14F-4D97-AF65-F5344CB8AC3E}">
        <p14:creationId xmlns:p14="http://schemas.microsoft.com/office/powerpoint/2010/main" val="3427577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17 seconds</a:t>
            </a:r>
          </a:p>
        </p:txBody>
      </p:sp>
      <p:sp>
        <p:nvSpPr>
          <p:cNvPr id="4" name="Slide Number Placeholder 3"/>
          <p:cNvSpPr>
            <a:spLocks noGrp="1"/>
          </p:cNvSpPr>
          <p:nvPr>
            <p:ph type="sldNum" sz="quarter" idx="5"/>
          </p:nvPr>
        </p:nvSpPr>
        <p:spPr/>
        <p:txBody>
          <a:bodyPr/>
          <a:lstStyle/>
          <a:p>
            <a:fld id="{55386898-A6FD-4D99-A792-D174BAE43137}" type="slidenum">
              <a:rPr lang="en-US" smtClean="0"/>
              <a:t>2</a:t>
            </a:fld>
            <a:endParaRPr lang="en-US"/>
          </a:p>
        </p:txBody>
      </p:sp>
    </p:spTree>
    <p:extLst>
      <p:ext uri="{BB962C8B-B14F-4D97-AF65-F5344CB8AC3E}">
        <p14:creationId xmlns:p14="http://schemas.microsoft.com/office/powerpoint/2010/main" val="16056724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DB2C6-1513-7301-C20A-89C9C07BF6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A3D67-123C-C1A3-0CE1-786C35D3A7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790979-B0BC-5709-E984-3E437F016CC1}"/>
              </a:ext>
            </a:extLst>
          </p:cNvPr>
          <p:cNvSpPr>
            <a:spLocks noGrp="1"/>
          </p:cNvSpPr>
          <p:nvPr>
            <p:ph type="body" idx="1"/>
          </p:nvPr>
        </p:nvSpPr>
        <p:spPr/>
        <p:txBody>
          <a:bodyPr/>
          <a:lstStyle/>
          <a:p>
            <a:r>
              <a:rPr lang="en-US" dirty="0"/>
              <a:t>40 seconds</a:t>
            </a:r>
          </a:p>
          <a:p>
            <a:endParaRPr lang="en-US" dirty="0"/>
          </a:p>
          <a:p>
            <a:r>
              <a:rPr lang="en-US" dirty="0"/>
              <a:t>Explain where function comes from and what it characterizes</a:t>
            </a:r>
          </a:p>
          <a:p>
            <a:endParaRPr lang="en-US" dirty="0"/>
          </a:p>
          <a:p>
            <a:r>
              <a:rPr lang="en-US" dirty="0"/>
              <a:t>Explain how the fit is done (</a:t>
            </a:r>
            <a:r>
              <a:rPr lang="en-US" dirty="0" err="1"/>
              <a:t>whats</a:t>
            </a:r>
            <a:r>
              <a:rPr lang="en-US" dirty="0"/>
              <a:t> the cost function? Least squares)</a:t>
            </a:r>
          </a:p>
          <a:p>
            <a:endParaRPr lang="en-US" dirty="0"/>
          </a:p>
          <a:p>
            <a:r>
              <a:rPr lang="en-US" dirty="0"/>
              <a:t>So now we have out empirical function, and if we expand it to fit all 32000 waveform samples, we are left with… (next slide)</a:t>
            </a:r>
          </a:p>
        </p:txBody>
      </p:sp>
      <p:sp>
        <p:nvSpPr>
          <p:cNvPr id="4" name="Slide Number Placeholder 3">
            <a:extLst>
              <a:ext uri="{FF2B5EF4-FFF2-40B4-BE49-F238E27FC236}">
                <a16:creationId xmlns:a16="http://schemas.microsoft.com/office/drawing/2014/main" id="{43436010-8604-CFBE-4592-D26F9C72CFB5}"/>
              </a:ext>
            </a:extLst>
          </p:cNvPr>
          <p:cNvSpPr>
            <a:spLocks noGrp="1"/>
          </p:cNvSpPr>
          <p:nvPr>
            <p:ph type="sldNum" sz="quarter" idx="5"/>
          </p:nvPr>
        </p:nvSpPr>
        <p:spPr/>
        <p:txBody>
          <a:bodyPr/>
          <a:lstStyle/>
          <a:p>
            <a:fld id="{55386898-A6FD-4D99-A792-D174BAE43137}" type="slidenum">
              <a:rPr lang="en-US" smtClean="0"/>
              <a:t>21</a:t>
            </a:fld>
            <a:endParaRPr lang="en-US"/>
          </a:p>
        </p:txBody>
      </p:sp>
    </p:spTree>
    <p:extLst>
      <p:ext uri="{BB962C8B-B14F-4D97-AF65-F5344CB8AC3E}">
        <p14:creationId xmlns:p14="http://schemas.microsoft.com/office/powerpoint/2010/main" val="2164251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AFC30-EC8D-01C8-63C6-EBAE376C21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74D308-0233-2193-A9EA-D7B62D9E46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3010EF-B585-1EE4-DBDE-933DF99C7C28}"/>
              </a:ext>
            </a:extLst>
          </p:cNvPr>
          <p:cNvSpPr>
            <a:spLocks noGrp="1"/>
          </p:cNvSpPr>
          <p:nvPr>
            <p:ph type="body" idx="1"/>
          </p:nvPr>
        </p:nvSpPr>
        <p:spPr/>
        <p:txBody>
          <a:bodyPr/>
          <a:lstStyle/>
          <a:p>
            <a:r>
              <a:rPr lang="en-US" dirty="0"/>
              <a:t>30 seconds</a:t>
            </a:r>
          </a:p>
          <a:p>
            <a:endParaRPr lang="en-US" dirty="0"/>
          </a:p>
          <a:p>
            <a:r>
              <a:rPr lang="en-US" dirty="0"/>
              <a:t>From this you can get your estimated energy deposition, and from the per channel traces, you can get the location where the interaction occurred within the detector, along with many other quantities</a:t>
            </a:r>
          </a:p>
        </p:txBody>
      </p:sp>
      <p:sp>
        <p:nvSpPr>
          <p:cNvPr id="4" name="Slide Number Placeholder 3">
            <a:extLst>
              <a:ext uri="{FF2B5EF4-FFF2-40B4-BE49-F238E27FC236}">
                <a16:creationId xmlns:a16="http://schemas.microsoft.com/office/drawing/2014/main" id="{B552E589-C265-6710-D56A-4C7DB837FAC1}"/>
              </a:ext>
            </a:extLst>
          </p:cNvPr>
          <p:cNvSpPr>
            <a:spLocks noGrp="1"/>
          </p:cNvSpPr>
          <p:nvPr>
            <p:ph type="sldNum" sz="quarter" idx="5"/>
          </p:nvPr>
        </p:nvSpPr>
        <p:spPr/>
        <p:txBody>
          <a:bodyPr/>
          <a:lstStyle/>
          <a:p>
            <a:fld id="{55386898-A6FD-4D99-A792-D174BAE43137}" type="slidenum">
              <a:rPr lang="en-US" smtClean="0"/>
              <a:t>22</a:t>
            </a:fld>
            <a:endParaRPr lang="en-US"/>
          </a:p>
        </p:txBody>
      </p:sp>
    </p:spTree>
    <p:extLst>
      <p:ext uri="{BB962C8B-B14F-4D97-AF65-F5344CB8AC3E}">
        <p14:creationId xmlns:p14="http://schemas.microsoft.com/office/powerpoint/2010/main" val="1719787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55 seconds</a:t>
            </a:r>
          </a:p>
        </p:txBody>
      </p:sp>
      <p:sp>
        <p:nvSpPr>
          <p:cNvPr id="4" name="Slide Number Placeholder 3"/>
          <p:cNvSpPr>
            <a:spLocks noGrp="1"/>
          </p:cNvSpPr>
          <p:nvPr>
            <p:ph type="sldNum" sz="quarter" idx="5"/>
          </p:nvPr>
        </p:nvSpPr>
        <p:spPr/>
        <p:txBody>
          <a:bodyPr/>
          <a:lstStyle/>
          <a:p>
            <a:fld id="{55386898-A6FD-4D99-A792-D174BAE43137}" type="slidenum">
              <a:rPr lang="en-US" smtClean="0"/>
              <a:t>24</a:t>
            </a:fld>
            <a:endParaRPr lang="en-US"/>
          </a:p>
        </p:txBody>
      </p:sp>
    </p:spTree>
    <p:extLst>
      <p:ext uri="{BB962C8B-B14F-4D97-AF65-F5344CB8AC3E}">
        <p14:creationId xmlns:p14="http://schemas.microsoft.com/office/powerpoint/2010/main" val="263890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seconds</a:t>
            </a:r>
          </a:p>
        </p:txBody>
      </p:sp>
      <p:sp>
        <p:nvSpPr>
          <p:cNvPr id="4" name="Slide Number Placeholder 3"/>
          <p:cNvSpPr>
            <a:spLocks noGrp="1"/>
          </p:cNvSpPr>
          <p:nvPr>
            <p:ph type="sldNum" sz="quarter" idx="5"/>
          </p:nvPr>
        </p:nvSpPr>
        <p:spPr/>
        <p:txBody>
          <a:bodyPr/>
          <a:lstStyle/>
          <a:p>
            <a:fld id="{55386898-A6FD-4D99-A792-D174BAE43137}" type="slidenum">
              <a:rPr lang="en-US" smtClean="0"/>
              <a:t>25</a:t>
            </a:fld>
            <a:endParaRPr lang="en-US"/>
          </a:p>
        </p:txBody>
      </p:sp>
    </p:spTree>
    <p:extLst>
      <p:ext uri="{BB962C8B-B14F-4D97-AF65-F5344CB8AC3E}">
        <p14:creationId xmlns:p14="http://schemas.microsoft.com/office/powerpoint/2010/main" val="11436187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86898-A6FD-4D99-A792-D174BAE43137}" type="slidenum">
              <a:rPr lang="en-US" smtClean="0"/>
              <a:t>26</a:t>
            </a:fld>
            <a:endParaRPr lang="en-US"/>
          </a:p>
        </p:txBody>
      </p:sp>
    </p:spTree>
    <p:extLst>
      <p:ext uri="{BB962C8B-B14F-4D97-AF65-F5344CB8AC3E}">
        <p14:creationId xmlns:p14="http://schemas.microsoft.com/office/powerpoint/2010/main" val="17042677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US" dirty="0"/>
              <a:t>Interacts gravitationally</a:t>
            </a:r>
          </a:p>
          <a:p>
            <a:pPr marL="457200" indent="-457200">
              <a:buFont typeface="Arial" panose="020B0604020202020204" pitchFamily="34" charset="0"/>
              <a:buChar char="•"/>
            </a:pPr>
            <a:r>
              <a:rPr lang="en-US" dirty="0"/>
              <a:t>Electromagnetically dark: its coupling is very weak as we have not seen it emit, absorb, or scatter photons</a:t>
            </a:r>
          </a:p>
          <a:p>
            <a:pPr marL="457200" indent="-457200">
              <a:buFont typeface="Arial" panose="020B0604020202020204" pitchFamily="34" charset="0"/>
              <a:buChar char="•"/>
            </a:pPr>
            <a:r>
              <a:rPr lang="en-US" dirty="0"/>
              <a:t>Mostly non-baryonic</a:t>
            </a:r>
          </a:p>
          <a:p>
            <a:pPr marL="457200" indent="-457200">
              <a:buFont typeface="Arial" panose="020B0604020202020204" pitchFamily="34" charset="0"/>
              <a:buChar char="•"/>
            </a:pPr>
            <a:r>
              <a:rPr lang="en-US" dirty="0"/>
              <a:t>Stable/long-lived: was needed for early formation of structure and it remains abundant today</a:t>
            </a:r>
          </a:p>
          <a:p>
            <a:pPr marL="457200" indent="-457200">
              <a:buFont typeface="Arial" panose="020B0604020202020204" pitchFamily="34" charset="0"/>
              <a:buChar char="•"/>
            </a:pPr>
            <a:r>
              <a:rPr lang="en-US" dirty="0"/>
              <a:t>Non-relativistic: </a:t>
            </a:r>
          </a:p>
          <a:p>
            <a:pPr marL="457200" indent="-457200">
              <a:buFont typeface="Arial" panose="020B0604020202020204" pitchFamily="34" charset="0"/>
              <a:buChar char="•"/>
            </a:pPr>
            <a:r>
              <a:rPr lang="en-US" dirty="0"/>
              <a:t>Interacts weakly with ordinary matter</a:t>
            </a:r>
          </a:p>
        </p:txBody>
      </p:sp>
      <p:sp>
        <p:nvSpPr>
          <p:cNvPr id="4" name="Slide Number Placeholder 3"/>
          <p:cNvSpPr>
            <a:spLocks noGrp="1"/>
          </p:cNvSpPr>
          <p:nvPr>
            <p:ph type="sldNum" sz="quarter" idx="5"/>
          </p:nvPr>
        </p:nvSpPr>
        <p:spPr/>
        <p:txBody>
          <a:bodyPr/>
          <a:lstStyle/>
          <a:p>
            <a:fld id="{55386898-A6FD-4D99-A792-D174BAE43137}" type="slidenum">
              <a:rPr lang="en-US" smtClean="0"/>
              <a:t>28</a:t>
            </a:fld>
            <a:endParaRPr lang="en-US"/>
          </a:p>
        </p:txBody>
      </p:sp>
    </p:spTree>
    <p:extLst>
      <p:ext uri="{BB962C8B-B14F-4D97-AF65-F5344CB8AC3E}">
        <p14:creationId xmlns:p14="http://schemas.microsoft.com/office/powerpoint/2010/main" val="13856106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E6C0D-9BA7-9255-081E-C85047DA7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68C02A-3099-1CD4-900D-66641FA2E8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0F6A52-38A0-0CB1-FA9A-F1B7BBC93BAC}"/>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0E34A6CE-615E-16BA-C232-DE663A39E521}"/>
              </a:ext>
            </a:extLst>
          </p:cNvPr>
          <p:cNvSpPr>
            <a:spLocks noGrp="1"/>
          </p:cNvSpPr>
          <p:nvPr>
            <p:ph type="sldNum" sz="quarter" idx="5"/>
          </p:nvPr>
        </p:nvSpPr>
        <p:spPr/>
        <p:txBody>
          <a:bodyPr/>
          <a:lstStyle/>
          <a:p>
            <a:fld id="{55386898-A6FD-4D99-A792-D174BAE43137}" type="slidenum">
              <a:rPr lang="en-US" smtClean="0"/>
              <a:t>29</a:t>
            </a:fld>
            <a:endParaRPr lang="en-US"/>
          </a:p>
        </p:txBody>
      </p:sp>
    </p:spTree>
    <p:extLst>
      <p:ext uri="{BB962C8B-B14F-4D97-AF65-F5344CB8AC3E}">
        <p14:creationId xmlns:p14="http://schemas.microsoft.com/office/powerpoint/2010/main" val="11009322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a:extLst>
            <a:ext uri="{FF2B5EF4-FFF2-40B4-BE49-F238E27FC236}">
              <a16:creationId xmlns:a16="http://schemas.microsoft.com/office/drawing/2014/main" id="{737ADE19-C7D3-8AF2-59DA-BA5316F22B4A}"/>
            </a:ext>
          </a:extLst>
        </p:cNvPr>
        <p:cNvGrpSpPr/>
        <p:nvPr/>
      </p:nvGrpSpPr>
      <p:grpSpPr>
        <a:xfrm>
          <a:off x="0" y="0"/>
          <a:ext cx="0" cy="0"/>
          <a:chOff x="0" y="0"/>
          <a:chExt cx="0" cy="0"/>
        </a:xfrm>
      </p:grpSpPr>
      <p:sp>
        <p:nvSpPr>
          <p:cNvPr id="203" name="Google Shape;203;p4:notes">
            <a:extLst>
              <a:ext uri="{FF2B5EF4-FFF2-40B4-BE49-F238E27FC236}">
                <a16:creationId xmlns:a16="http://schemas.microsoft.com/office/drawing/2014/main" id="{9C9848AF-72E7-1ECE-7B7D-C4F3F5760A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204" name="Google Shape;204;p4:notes">
            <a:extLst>
              <a:ext uri="{FF2B5EF4-FFF2-40B4-BE49-F238E27FC236}">
                <a16:creationId xmlns:a16="http://schemas.microsoft.com/office/drawing/2014/main" id="{C15B5D26-1A8C-27D9-F1A7-0E5029CC5D0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Opens me up to a lot of questions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point of this slide is just that </a:t>
            </a:r>
            <a:r>
              <a:rPr lang="en-US" dirty="0" err="1"/>
              <a:t>supercdms</a:t>
            </a:r>
            <a:r>
              <a:rPr lang="en-US" dirty="0"/>
              <a:t> is &lt;GeV, low mass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6346302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204" name="Google Shape;20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1 min 15 seconds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15 seconds if just stay on the surface and say someone else answered these already but you can ask me at the end if you want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Si/Ge cryogenic detectors</a:t>
            </a:r>
          </a:p>
          <a:p>
            <a:pPr marL="0" lvl="0" indent="0" algn="l" rtl="0">
              <a:spcBef>
                <a:spcPts val="0"/>
              </a:spcBef>
              <a:spcAft>
                <a:spcPts val="0"/>
              </a:spcAft>
              <a:buNone/>
            </a:pPr>
            <a:r>
              <a:rPr lang="en-US" dirty="0"/>
              <a:t>Measure heat and ionization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How is ionization measured?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Interaction creates an electron-hole pair which is guided by an applied electric field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Ionization is read using electrodes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How are phonons measured?</a:t>
            </a:r>
          </a:p>
          <a:p>
            <a:pPr marL="0" lvl="0" indent="0" algn="l" rtl="0">
              <a:spcBef>
                <a:spcPts val="0"/>
              </a:spcBef>
              <a:spcAft>
                <a:spcPts val="0"/>
              </a:spcAft>
              <a:buNone/>
            </a:pPr>
            <a:r>
              <a:rPr lang="en-US" dirty="0"/>
              <a:t>Particle hits nucleus inside detector, producing </a:t>
            </a:r>
            <a:r>
              <a:rPr lang="en-US" dirty="0" err="1"/>
              <a:t>athermal</a:t>
            </a:r>
            <a:r>
              <a:rPr lang="en-US" dirty="0"/>
              <a:t> phonons</a:t>
            </a:r>
          </a:p>
          <a:p>
            <a:pPr marL="0" lvl="0" indent="0" algn="l" rtl="0">
              <a:spcBef>
                <a:spcPts val="0"/>
              </a:spcBef>
              <a:spcAft>
                <a:spcPts val="0"/>
              </a:spcAft>
              <a:buNone/>
            </a:pPr>
            <a:r>
              <a:rPr lang="en-US" dirty="0"/>
              <a:t>Phonons are read out using Aluminum Collection Fins which are connected to Transition Edge Detectors</a:t>
            </a:r>
          </a:p>
        </p:txBody>
      </p:sp>
    </p:spTree>
    <p:extLst>
      <p:ext uri="{BB962C8B-B14F-4D97-AF65-F5344CB8AC3E}">
        <p14:creationId xmlns:p14="http://schemas.microsoft.com/office/powerpoint/2010/main" val="21122498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 this if going over time in practice</a:t>
            </a:r>
          </a:p>
        </p:txBody>
      </p:sp>
      <p:sp>
        <p:nvSpPr>
          <p:cNvPr id="4" name="Slide Number Placeholder 3"/>
          <p:cNvSpPr>
            <a:spLocks noGrp="1"/>
          </p:cNvSpPr>
          <p:nvPr>
            <p:ph type="sldNum" sz="quarter" idx="5"/>
          </p:nvPr>
        </p:nvSpPr>
        <p:spPr/>
        <p:txBody>
          <a:bodyPr/>
          <a:lstStyle/>
          <a:p>
            <a:fld id="{55386898-A6FD-4D99-A792-D174BAE43137}" type="slidenum">
              <a:rPr lang="en-US" smtClean="0"/>
              <a:t>32</a:t>
            </a:fld>
            <a:endParaRPr lang="en-US"/>
          </a:p>
        </p:txBody>
      </p:sp>
    </p:spTree>
    <p:extLst>
      <p:ext uri="{BB962C8B-B14F-4D97-AF65-F5344CB8AC3E}">
        <p14:creationId xmlns:p14="http://schemas.microsoft.com/office/powerpoint/2010/main" val="1725597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seconds</a:t>
            </a:r>
          </a:p>
          <a:p>
            <a:endParaRPr lang="en-US" dirty="0"/>
          </a:p>
          <a:p>
            <a:r>
              <a:rPr lang="en-US" dirty="0"/>
              <a:t>Whole section: 3 min 30 seconds</a:t>
            </a:r>
          </a:p>
          <a:p>
            <a:endParaRPr lang="en-US" dirty="0"/>
          </a:p>
          <a:p>
            <a:r>
              <a:rPr lang="en-US" dirty="0"/>
              <a:t>Cut to 2:40</a:t>
            </a:r>
          </a:p>
        </p:txBody>
      </p:sp>
      <p:sp>
        <p:nvSpPr>
          <p:cNvPr id="4" name="Slide Number Placeholder 3"/>
          <p:cNvSpPr>
            <a:spLocks noGrp="1"/>
          </p:cNvSpPr>
          <p:nvPr>
            <p:ph type="sldNum" sz="quarter" idx="5"/>
          </p:nvPr>
        </p:nvSpPr>
        <p:spPr/>
        <p:txBody>
          <a:bodyPr/>
          <a:lstStyle/>
          <a:p>
            <a:fld id="{55386898-A6FD-4D99-A792-D174BAE43137}" type="slidenum">
              <a:rPr lang="en-US" smtClean="0"/>
              <a:t>3</a:t>
            </a:fld>
            <a:endParaRPr lang="en-US"/>
          </a:p>
        </p:txBody>
      </p:sp>
    </p:spTree>
    <p:extLst>
      <p:ext uri="{BB962C8B-B14F-4D97-AF65-F5344CB8AC3E}">
        <p14:creationId xmlns:p14="http://schemas.microsoft.com/office/powerpoint/2010/main" val="17276648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Lots of assumptions made for these limits</a:t>
            </a:r>
          </a:p>
          <a:p>
            <a:r>
              <a:rPr lang="en-US" dirty="0"/>
              <a:t>Just remove this</a:t>
            </a:r>
          </a:p>
          <a:p>
            <a:endParaRPr lang="en-US" dirty="0"/>
          </a:p>
          <a:p>
            <a:endParaRPr lang="en-US" dirty="0"/>
          </a:p>
          <a:p>
            <a:r>
              <a:rPr lang="en-US" dirty="0"/>
              <a:t>Get the report from the plot and cite it</a:t>
            </a:r>
          </a:p>
          <a:p>
            <a:r>
              <a:rPr lang="en-US" dirty="0"/>
              <a:t>Add a thank you to matt, </a:t>
            </a:r>
            <a:r>
              <a:rPr lang="en-US" dirty="0" err="1"/>
              <a:t>andy</a:t>
            </a:r>
            <a:r>
              <a:rPr lang="en-US" dirty="0"/>
              <a:t>, ray, max at the end</a:t>
            </a:r>
          </a:p>
        </p:txBody>
      </p:sp>
      <p:sp>
        <p:nvSpPr>
          <p:cNvPr id="4" name="Slide Number Placeholder 3"/>
          <p:cNvSpPr>
            <a:spLocks noGrp="1"/>
          </p:cNvSpPr>
          <p:nvPr>
            <p:ph type="sldNum" sz="quarter" idx="5"/>
          </p:nvPr>
        </p:nvSpPr>
        <p:spPr/>
        <p:txBody>
          <a:bodyPr/>
          <a:lstStyle/>
          <a:p>
            <a:fld id="{55386898-A6FD-4D99-A792-D174BAE43137}" type="slidenum">
              <a:rPr lang="en-US" smtClean="0"/>
              <a:t>33</a:t>
            </a:fld>
            <a:endParaRPr lang="en-US"/>
          </a:p>
        </p:txBody>
      </p:sp>
    </p:spTree>
    <p:extLst>
      <p:ext uri="{BB962C8B-B14F-4D97-AF65-F5344CB8AC3E}">
        <p14:creationId xmlns:p14="http://schemas.microsoft.com/office/powerpoint/2010/main" val="30573928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204" name="Google Shape;20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Ask Matt:</a:t>
            </a:r>
            <a:br>
              <a:rPr lang="en-US" dirty="0"/>
            </a:br>
            <a:r>
              <a:rPr lang="en-US" dirty="0"/>
              <a:t>Should I go into Optimum Interval vs PLR?</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Put this in the backup slides</a:t>
            </a:r>
            <a:endParaRPr dirty="0"/>
          </a:p>
        </p:txBody>
      </p:sp>
    </p:spTree>
    <p:extLst>
      <p:ext uri="{BB962C8B-B14F-4D97-AF65-F5344CB8AC3E}">
        <p14:creationId xmlns:p14="http://schemas.microsoft.com/office/powerpoint/2010/main" val="31126229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204" name="Google Shape;20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65011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a:extLst>
            <a:ext uri="{FF2B5EF4-FFF2-40B4-BE49-F238E27FC236}">
              <a16:creationId xmlns:a16="http://schemas.microsoft.com/office/drawing/2014/main" id="{E1D572B8-540D-BBDF-2938-AD265A4DC404}"/>
            </a:ext>
          </a:extLst>
        </p:cNvPr>
        <p:cNvGrpSpPr/>
        <p:nvPr/>
      </p:nvGrpSpPr>
      <p:grpSpPr>
        <a:xfrm>
          <a:off x="0" y="0"/>
          <a:ext cx="0" cy="0"/>
          <a:chOff x="0" y="0"/>
          <a:chExt cx="0" cy="0"/>
        </a:xfrm>
      </p:grpSpPr>
      <p:sp>
        <p:nvSpPr>
          <p:cNvPr id="203" name="Google Shape;203;p4:notes">
            <a:extLst>
              <a:ext uri="{FF2B5EF4-FFF2-40B4-BE49-F238E27FC236}">
                <a16:creationId xmlns:a16="http://schemas.microsoft.com/office/drawing/2014/main" id="{43E8E2FF-6E28-B30D-51FB-3C03D8AD9A3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204" name="Google Shape;204;p4:notes">
            <a:extLst>
              <a:ext uri="{FF2B5EF4-FFF2-40B4-BE49-F238E27FC236}">
                <a16:creationId xmlns:a16="http://schemas.microsoft.com/office/drawing/2014/main" id="{10CF1EF5-72C7-CE1E-D284-B0A2D095D33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44769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iZIP</a:t>
            </a:r>
            <a:r>
              <a:rPr lang="en-US" dirty="0"/>
              <a:t>: upon interaction with a nuclei, an electron will be excited into the conductance band and an electron-hole pair will move to either side of the detector. That is for </a:t>
            </a:r>
            <a:r>
              <a:rPr lang="en-US" dirty="0" err="1"/>
              <a:t>nonsurface</a:t>
            </a:r>
            <a:r>
              <a:rPr lang="en-US" dirty="0"/>
              <a:t> events.</a:t>
            </a:r>
          </a:p>
          <a:p>
            <a:pPr marL="0" lvl="0" indent="0" algn="l" rtl="0">
              <a:spcBef>
                <a:spcPts val="0"/>
              </a:spcBef>
              <a:spcAft>
                <a:spcPts val="0"/>
              </a:spcAft>
              <a:buNone/>
            </a:pPr>
            <a:r>
              <a:rPr lang="en-US" dirty="0"/>
              <a:t>However, we need to distinguish surface events as most events on the surface are noise</a:t>
            </a:r>
          </a:p>
          <a:p>
            <a:pPr marL="0" lvl="0" indent="0" algn="l" rtl="0">
              <a:spcBef>
                <a:spcPts val="0"/>
              </a:spcBef>
              <a:spcAft>
                <a:spcPts val="0"/>
              </a:spcAft>
              <a:buNone/>
            </a:pPr>
            <a:r>
              <a:rPr lang="en-US" dirty="0"/>
              <a:t>Interleaving electrodes that alternate between in voltage bias between charged and ground</a:t>
            </a:r>
          </a:p>
          <a:p>
            <a:pPr marL="0" lvl="0" indent="0" algn="l" rtl="0">
              <a:spcBef>
                <a:spcPts val="0"/>
              </a:spcBef>
              <a:spcAft>
                <a:spcPts val="0"/>
              </a:spcAft>
              <a:buNone/>
            </a:pPr>
            <a:r>
              <a:rPr lang="en-US" dirty="0"/>
              <a:t>	Makes it easy to distinguish surface events as the conducting electron will be collected by an electrode and the hole will also be seen by an electrode on the same side, with little to no ionization on the opposite side</a:t>
            </a:r>
          </a:p>
          <a:p>
            <a:pPr marL="0" lvl="0" indent="0" algn="l" rtl="0">
              <a:spcBef>
                <a:spcPts val="0"/>
              </a:spcBef>
              <a:spcAft>
                <a:spcPts val="0"/>
              </a:spcAft>
              <a:buNone/>
            </a:pPr>
            <a:r>
              <a:rPr lang="en-US" dirty="0"/>
              <a:t>Also excellent for Electron vs Nuclear recoil. Dark matter is far more likely to couple with </a:t>
            </a:r>
            <a:r>
              <a:rPr lang="en-US" dirty="0" err="1"/>
              <a:t>nucleis</a:t>
            </a:r>
            <a:r>
              <a:rPr lang="en-US" dirty="0"/>
              <a:t>, so rejecting all electron recoils is a reasonable decision. When a particle interacts directly with an electron, more of the energy transfer goes to knocking out the electron, compared to nuclear recoils, where a lot of the energy goes to vibrating the nucleus. So, the ionization yield, a ratio of the ionization to phonon values, is much greater for electron recoils, making it possible to distinguish the different events.</a:t>
            </a:r>
          </a:p>
          <a:p>
            <a:pPr marL="0" lvl="0" indent="0" algn="l" rtl="0">
              <a:spcBef>
                <a:spcPts val="0"/>
              </a:spcBef>
              <a:spcAft>
                <a:spcPts val="0"/>
              </a:spcAft>
              <a:buNone/>
            </a:pPr>
            <a:endParaRPr lang="en-US" dirty="0"/>
          </a:p>
          <a:p>
            <a:endParaRPr lang="en-US" dirty="0"/>
          </a:p>
        </p:txBody>
      </p:sp>
      <p:sp>
        <p:nvSpPr>
          <p:cNvPr id="4" name="Slide Number Placeholder 3"/>
          <p:cNvSpPr>
            <a:spLocks noGrp="1"/>
          </p:cNvSpPr>
          <p:nvPr>
            <p:ph type="sldNum" sz="quarter" idx="5"/>
          </p:nvPr>
        </p:nvSpPr>
        <p:spPr/>
        <p:txBody>
          <a:bodyPr/>
          <a:lstStyle/>
          <a:p>
            <a:fld id="{55386898-A6FD-4D99-A792-D174BAE43137}" type="slidenum">
              <a:rPr lang="en-US" smtClean="0"/>
              <a:t>38</a:t>
            </a:fld>
            <a:endParaRPr lang="en-US"/>
          </a:p>
        </p:txBody>
      </p:sp>
    </p:spTree>
    <p:extLst>
      <p:ext uri="{BB962C8B-B14F-4D97-AF65-F5344CB8AC3E}">
        <p14:creationId xmlns:p14="http://schemas.microsoft.com/office/powerpoint/2010/main" val="36556113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353E1-8687-B100-8608-D085B97B2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F358C8-AC6A-5557-CD6F-E4E5C4F76E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50F64C-02E2-ED94-65EA-2B3514ABA95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HV: the main frontier pushing detector. It applies a 100 V voltage bias across the detector, which results in a strong electric field to exploit the NTL effect.</a:t>
            </a:r>
          </a:p>
          <a:p>
            <a:endParaRPr lang="en-US" dirty="0"/>
          </a:p>
          <a:p>
            <a:r>
              <a:rPr lang="en-US" dirty="0"/>
              <a:t>For discrimination, fiducial cuts, and then discriminate ER and NR populations statistically from the entire spectrum, rather than individual events</a:t>
            </a:r>
          </a:p>
          <a:p>
            <a:endParaRPr lang="en-US" dirty="0"/>
          </a:p>
          <a:p>
            <a:r>
              <a:rPr lang="en-US" dirty="0"/>
              <a:t>Say its an amplification process we take advantage of and leave it at that</a:t>
            </a:r>
          </a:p>
        </p:txBody>
      </p:sp>
      <p:sp>
        <p:nvSpPr>
          <p:cNvPr id="4" name="Slide Number Placeholder 3">
            <a:extLst>
              <a:ext uri="{FF2B5EF4-FFF2-40B4-BE49-F238E27FC236}">
                <a16:creationId xmlns:a16="http://schemas.microsoft.com/office/drawing/2014/main" id="{08571D32-64A0-EE35-3E4F-01E73534EE7F}"/>
              </a:ext>
            </a:extLst>
          </p:cNvPr>
          <p:cNvSpPr>
            <a:spLocks noGrp="1"/>
          </p:cNvSpPr>
          <p:nvPr>
            <p:ph type="sldNum" sz="quarter" idx="5"/>
          </p:nvPr>
        </p:nvSpPr>
        <p:spPr/>
        <p:txBody>
          <a:bodyPr/>
          <a:lstStyle/>
          <a:p>
            <a:fld id="{55386898-A6FD-4D99-A792-D174BAE43137}" type="slidenum">
              <a:rPr lang="en-US" smtClean="0"/>
              <a:t>39</a:t>
            </a:fld>
            <a:endParaRPr lang="en-US"/>
          </a:p>
        </p:txBody>
      </p:sp>
    </p:spTree>
    <p:extLst>
      <p:ext uri="{BB962C8B-B14F-4D97-AF65-F5344CB8AC3E}">
        <p14:creationId xmlns:p14="http://schemas.microsoft.com/office/powerpoint/2010/main" val="39361446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204" name="Google Shape;20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05018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7AA5A-55EE-439D-6477-5150E70D98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45063-0519-4AEF-7A69-73E0F600A2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0C35D-7FAA-9B9E-0254-5F7EE500E468}"/>
              </a:ext>
            </a:extLst>
          </p:cNvPr>
          <p:cNvSpPr>
            <a:spLocks noGrp="1"/>
          </p:cNvSpPr>
          <p:nvPr>
            <p:ph type="body" idx="1"/>
          </p:nvPr>
        </p:nvSpPr>
        <p:spPr/>
        <p:txBody>
          <a:bodyPr/>
          <a:lstStyle/>
          <a:p>
            <a:r>
              <a:rPr lang="en-US" dirty="0"/>
              <a:t>40 seconds</a:t>
            </a:r>
          </a:p>
          <a:p>
            <a:endParaRPr lang="en-US" dirty="0"/>
          </a:p>
          <a:p>
            <a:r>
              <a:rPr lang="en-US" dirty="0"/>
              <a:t>Explain where function comes from and what it characterizes</a:t>
            </a:r>
          </a:p>
          <a:p>
            <a:endParaRPr lang="en-US" dirty="0"/>
          </a:p>
          <a:p>
            <a:r>
              <a:rPr lang="en-US" dirty="0"/>
              <a:t>Explain how the fit is done (</a:t>
            </a:r>
            <a:r>
              <a:rPr lang="en-US" dirty="0" err="1"/>
              <a:t>whats</a:t>
            </a:r>
            <a:r>
              <a:rPr lang="en-US" dirty="0"/>
              <a:t> the cost function? Least squares)</a:t>
            </a:r>
          </a:p>
          <a:p>
            <a:endParaRPr lang="en-US" dirty="0"/>
          </a:p>
          <a:p>
            <a:r>
              <a:rPr lang="en-US" dirty="0"/>
              <a:t>So now we have out empirical function, and if we expand it to fit all 32000 waveform samples, we are left with… (next slide)</a:t>
            </a:r>
          </a:p>
        </p:txBody>
      </p:sp>
      <p:sp>
        <p:nvSpPr>
          <p:cNvPr id="4" name="Slide Number Placeholder 3">
            <a:extLst>
              <a:ext uri="{FF2B5EF4-FFF2-40B4-BE49-F238E27FC236}">
                <a16:creationId xmlns:a16="http://schemas.microsoft.com/office/drawing/2014/main" id="{AACABE69-B12A-4DCC-3D2B-E301E0E58678}"/>
              </a:ext>
            </a:extLst>
          </p:cNvPr>
          <p:cNvSpPr>
            <a:spLocks noGrp="1"/>
          </p:cNvSpPr>
          <p:nvPr>
            <p:ph type="sldNum" sz="quarter" idx="5"/>
          </p:nvPr>
        </p:nvSpPr>
        <p:spPr/>
        <p:txBody>
          <a:bodyPr/>
          <a:lstStyle/>
          <a:p>
            <a:fld id="{55386898-A6FD-4D99-A792-D174BAE43137}" type="slidenum">
              <a:rPr lang="en-US" smtClean="0"/>
              <a:t>41</a:t>
            </a:fld>
            <a:endParaRPr lang="en-US"/>
          </a:p>
        </p:txBody>
      </p:sp>
    </p:spTree>
    <p:extLst>
      <p:ext uri="{BB962C8B-B14F-4D97-AF65-F5344CB8AC3E}">
        <p14:creationId xmlns:p14="http://schemas.microsoft.com/office/powerpoint/2010/main" val="8731331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204" name="Google Shape;20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Copper chamber</a:t>
            </a:r>
          </a:p>
          <a:p>
            <a:pPr marL="0" lvl="0" indent="0" algn="l" rtl="0">
              <a:spcBef>
                <a:spcPts val="0"/>
              </a:spcBef>
              <a:spcAft>
                <a:spcPts val="0"/>
              </a:spcAft>
              <a:buNone/>
            </a:pPr>
            <a:r>
              <a:rPr lang="en-US" dirty="0"/>
              <a:t>More </a:t>
            </a:r>
            <a:r>
              <a:rPr lang="en-US" dirty="0" err="1"/>
              <a:t>coloured</a:t>
            </a:r>
            <a:r>
              <a:rPr lang="en-US" dirty="0"/>
              <a:t> ones are HV</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24 total detectors arranged in 4 towers of 6, operating at </a:t>
            </a:r>
            <a:r>
              <a:rPr lang="en-US" dirty="0" err="1"/>
              <a:t>mK</a:t>
            </a:r>
            <a:r>
              <a:rPr lang="en-US" dirty="0"/>
              <a:t> temps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9340832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86898-A6FD-4D99-A792-D174BAE43137}" type="slidenum">
              <a:rPr lang="en-US" smtClean="0"/>
              <a:t>44</a:t>
            </a:fld>
            <a:endParaRPr lang="en-US"/>
          </a:p>
        </p:txBody>
      </p:sp>
    </p:spTree>
    <p:extLst>
      <p:ext uri="{BB962C8B-B14F-4D97-AF65-F5344CB8AC3E}">
        <p14:creationId xmlns:p14="http://schemas.microsoft.com/office/powerpoint/2010/main" val="5123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204" name="Google Shape;20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25 seconds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Opens me up to a lot of questions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point of this slide is just that </a:t>
            </a:r>
            <a:r>
              <a:rPr lang="en-US" dirty="0" err="1"/>
              <a:t>supercdms</a:t>
            </a:r>
            <a:r>
              <a:rPr lang="en-US" dirty="0"/>
              <a:t> is &lt;GeV, low mass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657839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a:extLst>
            <a:ext uri="{FF2B5EF4-FFF2-40B4-BE49-F238E27FC236}">
              <a16:creationId xmlns:a16="http://schemas.microsoft.com/office/drawing/2014/main" id="{635EB77D-2679-7E0F-261A-D66EE4CEBF1F}"/>
            </a:ext>
          </a:extLst>
        </p:cNvPr>
        <p:cNvGrpSpPr/>
        <p:nvPr/>
      </p:nvGrpSpPr>
      <p:grpSpPr>
        <a:xfrm>
          <a:off x="0" y="0"/>
          <a:ext cx="0" cy="0"/>
          <a:chOff x="0" y="0"/>
          <a:chExt cx="0" cy="0"/>
        </a:xfrm>
      </p:grpSpPr>
      <p:sp>
        <p:nvSpPr>
          <p:cNvPr id="203" name="Google Shape;203;p4:notes">
            <a:extLst>
              <a:ext uri="{FF2B5EF4-FFF2-40B4-BE49-F238E27FC236}">
                <a16:creationId xmlns:a16="http://schemas.microsoft.com/office/drawing/2014/main" id="{1565DED9-04D0-3D71-63B0-7780D65C1F9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204" name="Google Shape;204;p4:notes">
            <a:extLst>
              <a:ext uri="{FF2B5EF4-FFF2-40B4-BE49-F238E27FC236}">
                <a16:creationId xmlns:a16="http://schemas.microsoft.com/office/drawing/2014/main" id="{58AD62A2-13B6-FAD5-73D5-82BE86E6CD7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Electron hole pair</a:t>
            </a:r>
          </a:p>
          <a:p>
            <a:pPr marL="0" lvl="0" indent="0" algn="l" rtl="0">
              <a:spcBef>
                <a:spcPts val="0"/>
              </a:spcBef>
              <a:spcAft>
                <a:spcPts val="0"/>
              </a:spcAft>
              <a:buNone/>
            </a:pPr>
            <a:r>
              <a:rPr lang="en-US" dirty="0"/>
              <a:t>Introduce channels here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err="1"/>
              <a:t>iZIP</a:t>
            </a:r>
            <a:r>
              <a:rPr lang="en-US" dirty="0"/>
              <a:t>: 45 seconds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HV: 45 seconds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45 seconds combined if rush thru it without explaining much</a:t>
            </a:r>
            <a:endParaRPr dirty="0"/>
          </a:p>
        </p:txBody>
      </p:sp>
    </p:spTree>
    <p:extLst>
      <p:ext uri="{BB962C8B-B14F-4D97-AF65-F5344CB8AC3E}">
        <p14:creationId xmlns:p14="http://schemas.microsoft.com/office/powerpoint/2010/main" val="3286260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a:extLst>
            <a:ext uri="{FF2B5EF4-FFF2-40B4-BE49-F238E27FC236}">
              <a16:creationId xmlns:a16="http://schemas.microsoft.com/office/drawing/2014/main" id="{25C0541C-13F1-1353-5C04-666824677BDD}"/>
            </a:ext>
          </a:extLst>
        </p:cNvPr>
        <p:cNvGrpSpPr/>
        <p:nvPr/>
      </p:nvGrpSpPr>
      <p:grpSpPr>
        <a:xfrm>
          <a:off x="0" y="0"/>
          <a:ext cx="0" cy="0"/>
          <a:chOff x="0" y="0"/>
          <a:chExt cx="0" cy="0"/>
        </a:xfrm>
      </p:grpSpPr>
      <p:sp>
        <p:nvSpPr>
          <p:cNvPr id="203" name="Google Shape;203;p4:notes">
            <a:extLst>
              <a:ext uri="{FF2B5EF4-FFF2-40B4-BE49-F238E27FC236}">
                <a16:creationId xmlns:a16="http://schemas.microsoft.com/office/drawing/2014/main" id="{975B83A9-CBF5-02EB-5D00-14BB2443053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204" name="Google Shape;204;p4:notes">
            <a:extLst>
              <a:ext uri="{FF2B5EF4-FFF2-40B4-BE49-F238E27FC236}">
                <a16:creationId xmlns:a16="http://schemas.microsoft.com/office/drawing/2014/main" id="{1C47C67A-A58F-8A0A-EF41-5845741E368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15 seconds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Copper chamber</a:t>
            </a:r>
          </a:p>
          <a:p>
            <a:pPr marL="0" lvl="0" indent="0" algn="l" rtl="0">
              <a:spcBef>
                <a:spcPts val="0"/>
              </a:spcBef>
              <a:spcAft>
                <a:spcPts val="0"/>
              </a:spcAft>
              <a:buNone/>
            </a:pPr>
            <a:r>
              <a:rPr lang="en-US" dirty="0"/>
              <a:t>More </a:t>
            </a:r>
            <a:r>
              <a:rPr lang="en-US" dirty="0" err="1"/>
              <a:t>coloured</a:t>
            </a:r>
            <a:r>
              <a:rPr lang="en-US" dirty="0"/>
              <a:t> ones are HV</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24 total detectors arranged in 4 towers of 6, operating at </a:t>
            </a:r>
            <a:r>
              <a:rPr lang="en-US" dirty="0" err="1"/>
              <a:t>mK</a:t>
            </a:r>
            <a:r>
              <a:rPr lang="en-US" dirty="0"/>
              <a:t> temps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81641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seconds</a:t>
            </a:r>
          </a:p>
          <a:p>
            <a:endParaRPr lang="en-US" dirty="0"/>
          </a:p>
          <a:p>
            <a:r>
              <a:rPr lang="en-US" dirty="0"/>
              <a:t>1 min 55 seconds whole section</a:t>
            </a:r>
          </a:p>
          <a:p>
            <a:endParaRPr lang="en-US" dirty="0"/>
          </a:p>
          <a:p>
            <a:r>
              <a:rPr lang="en-US" dirty="0"/>
              <a:t>Explain why changing the bounds changes the resolution slide 10</a:t>
            </a:r>
          </a:p>
          <a:p>
            <a:endParaRPr lang="en-US" dirty="0"/>
          </a:p>
          <a:p>
            <a:r>
              <a:rPr lang="en-US" dirty="0"/>
              <a:t>Slide 12: does that insinuate you used the same settings every run</a:t>
            </a:r>
          </a:p>
          <a:p>
            <a:endParaRPr lang="en-US" dirty="0"/>
          </a:p>
          <a:p>
            <a:r>
              <a:rPr lang="en-US" dirty="0"/>
              <a:t>Slide 12 after: does not have a slide number</a:t>
            </a:r>
          </a:p>
          <a:p>
            <a:endParaRPr lang="en-US" dirty="0"/>
          </a:p>
          <a:p>
            <a:endParaRPr lang="en-US" dirty="0"/>
          </a:p>
        </p:txBody>
      </p:sp>
      <p:sp>
        <p:nvSpPr>
          <p:cNvPr id="4" name="Slide Number Placeholder 3"/>
          <p:cNvSpPr>
            <a:spLocks noGrp="1"/>
          </p:cNvSpPr>
          <p:nvPr>
            <p:ph type="sldNum" sz="quarter" idx="5"/>
          </p:nvPr>
        </p:nvSpPr>
        <p:spPr/>
        <p:txBody>
          <a:bodyPr/>
          <a:lstStyle/>
          <a:p>
            <a:fld id="{55386898-A6FD-4D99-A792-D174BAE43137}" type="slidenum">
              <a:rPr lang="en-US" smtClean="0"/>
              <a:t>7</a:t>
            </a:fld>
            <a:endParaRPr lang="en-US"/>
          </a:p>
        </p:txBody>
      </p:sp>
    </p:spTree>
    <p:extLst>
      <p:ext uri="{BB962C8B-B14F-4D97-AF65-F5344CB8AC3E}">
        <p14:creationId xmlns:p14="http://schemas.microsoft.com/office/powerpoint/2010/main" val="3246033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10 seconds</a:t>
            </a:r>
          </a:p>
          <a:p>
            <a:endParaRPr lang="en-US" dirty="0"/>
          </a:p>
        </p:txBody>
      </p:sp>
      <p:sp>
        <p:nvSpPr>
          <p:cNvPr id="4" name="Slide Number Placeholder 3"/>
          <p:cNvSpPr>
            <a:spLocks noGrp="1"/>
          </p:cNvSpPr>
          <p:nvPr>
            <p:ph type="sldNum" sz="quarter" idx="5"/>
          </p:nvPr>
        </p:nvSpPr>
        <p:spPr/>
        <p:txBody>
          <a:bodyPr/>
          <a:lstStyle/>
          <a:p>
            <a:fld id="{55386898-A6FD-4D99-A792-D174BAE43137}" type="slidenum">
              <a:rPr lang="en-US" smtClean="0"/>
              <a:t>8</a:t>
            </a:fld>
            <a:endParaRPr lang="en-US"/>
          </a:p>
        </p:txBody>
      </p:sp>
    </p:spTree>
    <p:extLst>
      <p:ext uri="{BB962C8B-B14F-4D97-AF65-F5344CB8AC3E}">
        <p14:creationId xmlns:p14="http://schemas.microsoft.com/office/powerpoint/2010/main" val="1729665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0243E-B88A-F0F6-5E72-3143934BC2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D6A29C-A66A-1572-A9DE-5C1D20D1DB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B9B2E2-CC96-26B3-DB15-6541CDAF3B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20 seconds</a:t>
            </a:r>
          </a:p>
          <a:p>
            <a:endParaRPr lang="en-US" dirty="0"/>
          </a:p>
        </p:txBody>
      </p:sp>
      <p:sp>
        <p:nvSpPr>
          <p:cNvPr id="4" name="Slide Number Placeholder 3">
            <a:extLst>
              <a:ext uri="{FF2B5EF4-FFF2-40B4-BE49-F238E27FC236}">
                <a16:creationId xmlns:a16="http://schemas.microsoft.com/office/drawing/2014/main" id="{D3D8491F-10B7-9513-7998-8086013F3426}"/>
              </a:ext>
            </a:extLst>
          </p:cNvPr>
          <p:cNvSpPr>
            <a:spLocks noGrp="1"/>
          </p:cNvSpPr>
          <p:nvPr>
            <p:ph type="sldNum" sz="quarter" idx="5"/>
          </p:nvPr>
        </p:nvSpPr>
        <p:spPr/>
        <p:txBody>
          <a:bodyPr/>
          <a:lstStyle/>
          <a:p>
            <a:fld id="{55386898-A6FD-4D99-A792-D174BAE43137}" type="slidenum">
              <a:rPr lang="en-US" smtClean="0"/>
              <a:t>9</a:t>
            </a:fld>
            <a:endParaRPr lang="en-US"/>
          </a:p>
        </p:txBody>
      </p:sp>
    </p:spTree>
    <p:extLst>
      <p:ext uri="{BB962C8B-B14F-4D97-AF65-F5344CB8AC3E}">
        <p14:creationId xmlns:p14="http://schemas.microsoft.com/office/powerpoint/2010/main" val="44153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E2F905E-AABC-858E-97CD-E19B5D366318}"/>
              </a:ext>
            </a:extLst>
          </p:cNvPr>
          <p:cNvSpPr>
            <a:spLocks noGrp="1"/>
          </p:cNvSpPr>
          <p:nvPr>
            <p:ph type="body" sz="quarter" idx="10" hasCustomPrompt="1"/>
          </p:nvPr>
        </p:nvSpPr>
        <p:spPr>
          <a:xfrm>
            <a:off x="752170" y="2219324"/>
            <a:ext cx="10176389" cy="1876663"/>
          </a:xfrm>
          <a:prstGeom prst="rect">
            <a:avLst/>
          </a:prstGeom>
        </p:spPr>
        <p:txBody>
          <a:bodyPr anchor="b">
            <a:normAutofit/>
          </a:bodyPr>
          <a:lstStyle>
            <a:lvl1pPr marL="0" indent="0">
              <a:buNone/>
              <a:defRPr sz="8000" b="0" i="0">
                <a:solidFill>
                  <a:srgbClr val="0076BE"/>
                </a:solidFill>
                <a:latin typeface="Calibri" panose="020F0502020204030204" pitchFamily="34" charset="0"/>
                <a:cs typeface="Calibri" panose="020F0502020204030204" pitchFamily="34" charset="0"/>
              </a:defRPr>
            </a:lvl1pPr>
          </a:lstStyle>
          <a:p>
            <a:pPr lvl="0"/>
            <a:r>
              <a:rPr lang="en-US" dirty="0"/>
              <a:t>Title</a:t>
            </a:r>
          </a:p>
        </p:txBody>
      </p:sp>
      <p:cxnSp>
        <p:nvCxnSpPr>
          <p:cNvPr id="11" name="Straight Connector 10">
            <a:extLst>
              <a:ext uri="{FF2B5EF4-FFF2-40B4-BE49-F238E27FC236}">
                <a16:creationId xmlns:a16="http://schemas.microsoft.com/office/drawing/2014/main" id="{1D9B368B-EB65-44E8-624C-BE885629B1D9}"/>
              </a:ext>
            </a:extLst>
          </p:cNvPr>
          <p:cNvCxnSpPr>
            <a:cxnSpLocks/>
          </p:cNvCxnSpPr>
          <p:nvPr userDrawn="1"/>
        </p:nvCxnSpPr>
        <p:spPr>
          <a:xfrm>
            <a:off x="914864" y="4304371"/>
            <a:ext cx="1627614" cy="0"/>
          </a:xfrm>
          <a:prstGeom prst="line">
            <a:avLst/>
          </a:prstGeom>
          <a:ln w="60325">
            <a:solidFill>
              <a:srgbClr val="0076BE"/>
            </a:solidFill>
          </a:ln>
        </p:spPr>
        <p:style>
          <a:lnRef idx="3">
            <a:schemeClr val="accent1"/>
          </a:lnRef>
          <a:fillRef idx="0">
            <a:schemeClr val="accent1"/>
          </a:fillRef>
          <a:effectRef idx="2">
            <a:schemeClr val="accent1"/>
          </a:effectRef>
          <a:fontRef idx="minor">
            <a:schemeClr val="tx1"/>
          </a:fontRef>
        </p:style>
      </p:cxnSp>
      <p:sp>
        <p:nvSpPr>
          <p:cNvPr id="13" name="Text Placeholder 12">
            <a:extLst>
              <a:ext uri="{FF2B5EF4-FFF2-40B4-BE49-F238E27FC236}">
                <a16:creationId xmlns:a16="http://schemas.microsoft.com/office/drawing/2014/main" id="{7A35FC6F-48D7-CF64-2F1F-A15FF5D08C1A}"/>
              </a:ext>
            </a:extLst>
          </p:cNvPr>
          <p:cNvSpPr>
            <a:spLocks noGrp="1"/>
          </p:cNvSpPr>
          <p:nvPr>
            <p:ph type="body" sz="quarter" idx="11" hasCustomPrompt="1"/>
          </p:nvPr>
        </p:nvSpPr>
        <p:spPr>
          <a:xfrm>
            <a:off x="766917" y="4638676"/>
            <a:ext cx="10176389" cy="460238"/>
          </a:xfrm>
          <a:prstGeom prst="rect">
            <a:avLst/>
          </a:prstGeom>
        </p:spPr>
        <p:txBody>
          <a:bodyPr>
            <a:normAutofit/>
          </a:bodyPr>
          <a:lstStyle>
            <a:lvl1pPr marL="0" indent="0">
              <a:buNone/>
              <a:defRPr sz="2400" b="0" i="0">
                <a:solidFill>
                  <a:srgbClr val="0076BE"/>
                </a:solidFill>
                <a:latin typeface="Calibri" panose="020F0502020204030204" pitchFamily="34" charset="0"/>
                <a:cs typeface="Calibri" panose="020F0502020204030204" pitchFamily="34" charset="0"/>
              </a:defRPr>
            </a:lvl1pPr>
          </a:lstStyle>
          <a:p>
            <a:pPr lvl="0"/>
            <a:r>
              <a:rPr lang="en-US" dirty="0"/>
              <a:t>Your name (your/pronouns)</a:t>
            </a:r>
          </a:p>
        </p:txBody>
      </p:sp>
      <p:sp>
        <p:nvSpPr>
          <p:cNvPr id="14" name="Text Placeholder 12">
            <a:extLst>
              <a:ext uri="{FF2B5EF4-FFF2-40B4-BE49-F238E27FC236}">
                <a16:creationId xmlns:a16="http://schemas.microsoft.com/office/drawing/2014/main" id="{CAE065C2-1961-6367-48F2-91D8AA262DB2}"/>
              </a:ext>
            </a:extLst>
          </p:cNvPr>
          <p:cNvSpPr>
            <a:spLocks noGrp="1"/>
          </p:cNvSpPr>
          <p:nvPr>
            <p:ph type="body" sz="quarter" idx="12" hasCustomPrompt="1"/>
          </p:nvPr>
        </p:nvSpPr>
        <p:spPr>
          <a:xfrm>
            <a:off x="752170" y="5163035"/>
            <a:ext cx="10191135" cy="460238"/>
          </a:xfrm>
          <a:prstGeom prst="rect">
            <a:avLst/>
          </a:prstGeom>
        </p:spPr>
        <p:txBody>
          <a:bodyPr>
            <a:normAutofit/>
          </a:bodyPr>
          <a:lstStyle>
            <a:lvl1pPr marL="0" indent="0">
              <a:buNone/>
              <a:defRPr sz="2400" b="0"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dirty="0"/>
              <a:t>Your position</a:t>
            </a:r>
          </a:p>
        </p:txBody>
      </p:sp>
      <p:sp>
        <p:nvSpPr>
          <p:cNvPr id="15" name="Text Placeholder 12">
            <a:extLst>
              <a:ext uri="{FF2B5EF4-FFF2-40B4-BE49-F238E27FC236}">
                <a16:creationId xmlns:a16="http://schemas.microsoft.com/office/drawing/2014/main" id="{C7A03F45-D30E-BA2B-B46E-411CC0B13D42}"/>
              </a:ext>
            </a:extLst>
          </p:cNvPr>
          <p:cNvSpPr>
            <a:spLocks noGrp="1"/>
          </p:cNvSpPr>
          <p:nvPr>
            <p:ph type="body" sz="quarter" idx="13" hasCustomPrompt="1"/>
          </p:nvPr>
        </p:nvSpPr>
        <p:spPr>
          <a:xfrm>
            <a:off x="752170" y="1234726"/>
            <a:ext cx="2123765" cy="742661"/>
          </a:xfrm>
          <a:prstGeom prst="rect">
            <a:avLst/>
          </a:prstGeom>
        </p:spPr>
        <p:txBody>
          <a:bodyPr>
            <a:normAutofit/>
          </a:bodyPr>
          <a:lstStyle>
            <a:lvl1pPr marL="0" indent="0">
              <a:buNone/>
              <a:defRPr sz="2400" b="0" i="0">
                <a:solidFill>
                  <a:srgbClr val="0076BE"/>
                </a:solidFill>
                <a:latin typeface="Calibri" panose="020F0502020204030204" pitchFamily="34" charset="0"/>
                <a:cs typeface="Calibri" panose="020F0502020204030204" pitchFamily="34" charset="0"/>
              </a:defRPr>
            </a:lvl1pPr>
          </a:lstStyle>
          <a:p>
            <a:pPr lvl="0"/>
            <a:r>
              <a:rPr lang="en-US" dirty="0"/>
              <a:t>YYYY/MM/DD</a:t>
            </a:r>
          </a:p>
        </p:txBody>
      </p:sp>
    </p:spTree>
    <p:extLst>
      <p:ext uri="{BB962C8B-B14F-4D97-AF65-F5344CB8AC3E}">
        <p14:creationId xmlns:p14="http://schemas.microsoft.com/office/powerpoint/2010/main" val="134800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nd acknowledgem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DD3865B6-9B04-7351-92D7-2587272FB956}"/>
              </a:ext>
            </a:extLst>
          </p:cNvPr>
          <p:cNvSpPr>
            <a:spLocks noGrp="1"/>
          </p:cNvSpPr>
          <p:nvPr>
            <p:ph type="body" sz="quarter" idx="10" hasCustomPrompt="1"/>
          </p:nvPr>
        </p:nvSpPr>
        <p:spPr>
          <a:xfrm>
            <a:off x="736599" y="780353"/>
            <a:ext cx="9366045" cy="1316076"/>
          </a:xfrm>
          <a:prstGeom prst="rect">
            <a:avLst/>
          </a:prstGeom>
        </p:spPr>
        <p:txBody>
          <a:bodyPr>
            <a:normAutofit/>
          </a:bodyPr>
          <a:lstStyle>
            <a:lvl1pPr marL="0" indent="0">
              <a:buNone/>
              <a:defRPr sz="4400" b="0" i="0">
                <a:solidFill>
                  <a:schemeClr val="bg1"/>
                </a:solidFill>
                <a:latin typeface="Calibri" panose="020F0502020204030204" pitchFamily="34" charset="0"/>
                <a:cs typeface="Calibri" panose="020F0502020204030204" pitchFamily="34" charset="0"/>
              </a:defRPr>
            </a:lvl1pPr>
          </a:lstStyle>
          <a:p>
            <a:r>
              <a:rPr lang="en-US" dirty="0"/>
              <a:t>Land acknowledgement</a:t>
            </a:r>
          </a:p>
        </p:txBody>
      </p:sp>
      <p:sp>
        <p:nvSpPr>
          <p:cNvPr id="3" name="Text Placeholder 2">
            <a:extLst>
              <a:ext uri="{FF2B5EF4-FFF2-40B4-BE49-F238E27FC236}">
                <a16:creationId xmlns:a16="http://schemas.microsoft.com/office/drawing/2014/main" id="{3198831F-6707-6EA8-6535-ACCC0AAC3AFF}"/>
              </a:ext>
            </a:extLst>
          </p:cNvPr>
          <p:cNvSpPr>
            <a:spLocks noGrp="1"/>
          </p:cNvSpPr>
          <p:nvPr>
            <p:ph type="body" sz="quarter" idx="13" hasCustomPrompt="1"/>
          </p:nvPr>
        </p:nvSpPr>
        <p:spPr>
          <a:xfrm>
            <a:off x="736600" y="2342926"/>
            <a:ext cx="10622660" cy="3994150"/>
          </a:xfrm>
          <a:prstGeom prst="rect">
            <a:avLst/>
          </a:prstGeom>
        </p:spPr>
        <p:txBody>
          <a:bodyPr>
            <a:normAutofit/>
          </a:bodyPr>
          <a:lstStyle>
            <a:lvl1pPr marL="0" indent="0">
              <a:buNone/>
              <a:defRPr sz="3000" b="0" i="0">
                <a:solidFill>
                  <a:schemeClr val="bg1"/>
                </a:solidFill>
                <a:latin typeface="Calibri" panose="020F0502020204030204" pitchFamily="34" charset="0"/>
                <a:cs typeface="Calibri" panose="020F0502020204030204" pitchFamily="34" charset="0"/>
              </a:defRPr>
            </a:lvl1pPr>
          </a:lstStyle>
          <a:p>
            <a:pPr algn="l" rtl="0" fontAlgn="base"/>
            <a:r>
              <a:rPr lang="en-US" sz="2800" b="0" i="0" u="none" strike="noStrike" dirty="0">
                <a:solidFill>
                  <a:srgbClr val="FFFFFF"/>
                </a:solidFill>
                <a:effectLst/>
              </a:rPr>
              <a:t>SNOLAB is located on the traditional territory of the Robinson-Huron Treaty of 1850, shared by the Indigenous people of the surrounding Atikameksheng </a:t>
            </a:r>
            <a:r>
              <a:rPr lang="en-US" sz="2800" b="0" i="0" u="none" strike="noStrike" dirty="0" err="1">
                <a:solidFill>
                  <a:srgbClr val="FFFFFF"/>
                </a:solidFill>
                <a:effectLst/>
              </a:rPr>
              <a:t>Anishnawbek</a:t>
            </a:r>
            <a:r>
              <a:rPr lang="en-US" sz="2800" b="0" i="0" u="none" strike="noStrike" dirty="0">
                <a:solidFill>
                  <a:srgbClr val="FFFFFF"/>
                </a:solidFill>
                <a:effectLst/>
              </a:rPr>
              <a:t> First Nation as part of the larger Anishinabek Nation.</a:t>
            </a:r>
            <a:r>
              <a:rPr lang="en-US" sz="2800" b="0" i="0" u="none" strike="noStrike" dirty="0">
                <a:solidFill>
                  <a:srgbClr val="000000"/>
                </a:solidFill>
                <a:effectLst/>
              </a:rPr>
              <a:t>​</a:t>
            </a:r>
            <a:r>
              <a:rPr lang="en-US" sz="2800" b="0" i="0" dirty="0">
                <a:solidFill>
                  <a:srgbClr val="000000"/>
                </a:solidFill>
                <a:effectLst/>
              </a:rPr>
              <a:t>​</a:t>
            </a:r>
          </a:p>
          <a:p>
            <a:pPr algn="l" rtl="0" fontAlgn="base"/>
            <a:r>
              <a:rPr lang="en-US" sz="2800" b="0" i="0" u="none" strike="noStrike" dirty="0">
                <a:solidFill>
                  <a:srgbClr val="000000"/>
                </a:solidFill>
                <a:effectLst/>
              </a:rPr>
              <a:t>​</a:t>
            </a:r>
            <a:r>
              <a:rPr lang="en-US" sz="2800" b="0" i="0" dirty="0">
                <a:solidFill>
                  <a:srgbClr val="000000"/>
                </a:solidFill>
                <a:effectLst/>
              </a:rPr>
              <a:t>​</a:t>
            </a:r>
          </a:p>
          <a:p>
            <a:pPr algn="l" rtl="0" fontAlgn="base"/>
            <a:r>
              <a:rPr lang="en-US" sz="2800" b="0" i="0" u="none" strike="noStrike" dirty="0">
                <a:solidFill>
                  <a:srgbClr val="FFFFFF"/>
                </a:solidFill>
                <a:effectLst/>
              </a:rPr>
              <a:t>We acknowledge those who came before us and </a:t>
            </a:r>
            <a:r>
              <a:rPr lang="en-US" sz="2800" b="0" i="0" u="none" strike="noStrike" dirty="0" err="1">
                <a:solidFill>
                  <a:srgbClr val="FFFFFF"/>
                </a:solidFill>
                <a:effectLst/>
              </a:rPr>
              <a:t>honour</a:t>
            </a:r>
            <a:r>
              <a:rPr lang="en-US" sz="2800" b="0" i="0" u="none" strike="noStrike" dirty="0">
                <a:solidFill>
                  <a:srgbClr val="FFFFFF"/>
                </a:solidFill>
                <a:effectLst/>
              </a:rPr>
              <a:t> those who are the caretakers of the land and the waters.</a:t>
            </a:r>
            <a:endParaRPr lang="en-US" sz="2800" b="0" i="0" dirty="0">
              <a:solidFill>
                <a:srgbClr val="000000"/>
              </a:solidFill>
              <a:effectLst/>
            </a:endParaRPr>
          </a:p>
          <a:p>
            <a:pPr lvl="0"/>
            <a:r>
              <a:rPr lang="en-US" dirty="0"/>
              <a:t>text here.</a:t>
            </a:r>
          </a:p>
        </p:txBody>
      </p:sp>
    </p:spTree>
    <p:extLst>
      <p:ext uri="{BB962C8B-B14F-4D97-AF65-F5344CB8AC3E}">
        <p14:creationId xmlns:p14="http://schemas.microsoft.com/office/powerpoint/2010/main" val="929431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ite slide with logo">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6746F5D-996E-B94B-373F-51E85D951CB7}"/>
              </a:ext>
            </a:extLst>
          </p:cNvPr>
          <p:cNvSpPr>
            <a:spLocks noGrp="1"/>
          </p:cNvSpPr>
          <p:nvPr>
            <p:ph type="body" sz="quarter" idx="10" hasCustomPrompt="1"/>
          </p:nvPr>
        </p:nvSpPr>
        <p:spPr>
          <a:xfrm>
            <a:off x="736600" y="780353"/>
            <a:ext cx="9380794" cy="1316076"/>
          </a:xfrm>
          <a:prstGeom prst="rect">
            <a:avLst/>
          </a:prstGeom>
        </p:spPr>
        <p:txBody>
          <a:bodyPr>
            <a:normAutofit/>
          </a:bodyPr>
          <a:lstStyle>
            <a:lvl1pPr marL="0" indent="0">
              <a:buNone/>
              <a:defRPr sz="4400" b="0" i="0">
                <a:solidFill>
                  <a:srgbClr val="0076BE"/>
                </a:solidFill>
                <a:latin typeface="Calibri" panose="020F0502020204030204" pitchFamily="34" charset="0"/>
                <a:cs typeface="Calibri" panose="020F0502020204030204" pitchFamily="34" charset="0"/>
              </a:defRPr>
            </a:lvl1pPr>
          </a:lstStyle>
          <a:p>
            <a:pPr lvl="0"/>
            <a:r>
              <a:rPr lang="en-US" dirty="0"/>
              <a:t>Example title here</a:t>
            </a:r>
          </a:p>
        </p:txBody>
      </p:sp>
      <p:sp>
        <p:nvSpPr>
          <p:cNvPr id="13" name="Slide Number">
            <a:extLst>
              <a:ext uri="{FF2B5EF4-FFF2-40B4-BE49-F238E27FC236}">
                <a16:creationId xmlns:a16="http://schemas.microsoft.com/office/drawing/2014/main" id="{5B537DBC-71F2-21D1-5190-2E361120C915}"/>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
        <p:nvSpPr>
          <p:cNvPr id="3" name="Text Placeholder 2">
            <a:extLst>
              <a:ext uri="{FF2B5EF4-FFF2-40B4-BE49-F238E27FC236}">
                <a16:creationId xmlns:a16="http://schemas.microsoft.com/office/drawing/2014/main" id="{F0DE78EF-65BC-0E17-0F42-558273BA4CE0}"/>
              </a:ext>
            </a:extLst>
          </p:cNvPr>
          <p:cNvSpPr>
            <a:spLocks noGrp="1"/>
          </p:cNvSpPr>
          <p:nvPr>
            <p:ph type="body" sz="quarter" idx="13" hasCustomPrompt="1"/>
          </p:nvPr>
        </p:nvSpPr>
        <p:spPr>
          <a:xfrm>
            <a:off x="736600" y="2342926"/>
            <a:ext cx="10622660" cy="3994150"/>
          </a:xfrm>
          <a:prstGeom prst="rect">
            <a:avLst/>
          </a:prstGeom>
        </p:spPr>
        <p:txBody>
          <a:bodyPr>
            <a:normAutofit/>
          </a:bodyPr>
          <a:lstStyle>
            <a:lvl1pPr marL="0" indent="0">
              <a:buNone/>
              <a:defRPr sz="3000" b="0" i="0">
                <a:solidFill>
                  <a:schemeClr val="tx1"/>
                </a:solidFill>
                <a:latin typeface="Calibri" panose="020F0502020204030204" pitchFamily="34" charset="0"/>
                <a:cs typeface="Calibri" panose="020F0502020204030204" pitchFamily="34" charset="0"/>
              </a:defRPr>
            </a:lvl1pPr>
          </a:lstStyle>
          <a:p>
            <a:pPr lvl="0"/>
            <a:r>
              <a:rPr lang="en-US" dirty="0"/>
              <a:t>Insert your text here.</a:t>
            </a:r>
          </a:p>
        </p:txBody>
      </p:sp>
    </p:spTree>
    <p:extLst>
      <p:ext uri="{BB962C8B-B14F-4D97-AF65-F5344CB8AC3E}">
        <p14:creationId xmlns:p14="http://schemas.microsoft.com/office/powerpoint/2010/main" val="2733261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loured w Dots ">
    <p:bg>
      <p:bgPr>
        <a:solidFill>
          <a:schemeClr val="accent1">
            <a:hueOff val="48339"/>
            <a:lumOff val="-12879"/>
          </a:schemeClr>
        </a:solidFill>
        <a:effectLst/>
      </p:bgPr>
    </p:bg>
    <p:spTree>
      <p:nvGrpSpPr>
        <p:cNvPr id="1" name=""/>
        <p:cNvGrpSpPr/>
        <p:nvPr/>
      </p:nvGrpSpPr>
      <p:grpSpPr>
        <a:xfrm>
          <a:off x="0" y="0"/>
          <a:ext cx="0" cy="0"/>
          <a:chOff x="0" y="0"/>
          <a:chExt cx="0" cy="0"/>
        </a:xfrm>
      </p:grpSpPr>
      <p:sp>
        <p:nvSpPr>
          <p:cNvPr id="109"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pic>
        <p:nvPicPr>
          <p:cNvPr id="110" name="SNO_ID_White.png" descr="SNO_ID_White.png"/>
          <p:cNvPicPr>
            <a:picLocks noChangeAspect="1"/>
          </p:cNvPicPr>
          <p:nvPr/>
        </p:nvPicPr>
        <p:blipFill>
          <a:blip r:embed="rId2"/>
          <a:stretch>
            <a:fillRect/>
          </a:stretch>
        </p:blipFill>
        <p:spPr>
          <a:xfrm>
            <a:off x="10680192" y="457200"/>
            <a:ext cx="1060848" cy="530424"/>
          </a:xfrm>
          <a:prstGeom prst="rect">
            <a:avLst/>
          </a:prstGeom>
          <a:ln w="12700">
            <a:miter lim="400000"/>
          </a:ln>
        </p:spPr>
      </p:pic>
      <p:pic>
        <p:nvPicPr>
          <p:cNvPr id="111" name="SNO_Presentation_DesignDots_White.png" descr="SNO_Presentation_DesignDots_White.png"/>
          <p:cNvPicPr>
            <a:picLocks noChangeAspect="1"/>
          </p:cNvPicPr>
          <p:nvPr/>
        </p:nvPicPr>
        <p:blipFill>
          <a:blip r:embed="rId3"/>
          <a:stretch>
            <a:fillRect/>
          </a:stretch>
        </p:blipFill>
        <p:spPr>
          <a:xfrm>
            <a:off x="-49277" y="6245609"/>
            <a:ext cx="8006819" cy="658369"/>
          </a:xfrm>
          <a:prstGeom prst="rect">
            <a:avLst/>
          </a:prstGeom>
          <a:ln w="12700">
            <a:miter lim="400000"/>
          </a:ln>
        </p:spPr>
      </p:pic>
    </p:spTree>
    <p:extLst>
      <p:ext uri="{BB962C8B-B14F-4D97-AF65-F5344CB8AC3E}">
        <p14:creationId xmlns:p14="http://schemas.microsoft.com/office/powerpoint/2010/main" val="133866427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olo e contenuto" type="obj">
  <p:cSld name="Titolo e contenuto">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8200" y="365126"/>
            <a:ext cx="10515600" cy="132556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304793" lvl="0" indent="-228595" algn="l">
              <a:lnSpc>
                <a:spcPct val="90000"/>
              </a:lnSpc>
              <a:spcBef>
                <a:spcPts val="1000"/>
              </a:spcBef>
              <a:spcAft>
                <a:spcPts val="0"/>
              </a:spcAft>
              <a:buClr>
                <a:schemeClr val="dk1"/>
              </a:buClr>
              <a:buSzPts val="1800"/>
              <a:buChar char="•"/>
              <a:defRPr/>
            </a:lvl1pPr>
            <a:lvl2pPr marL="609585" lvl="1" indent="-228595" algn="l">
              <a:lnSpc>
                <a:spcPct val="90000"/>
              </a:lnSpc>
              <a:spcBef>
                <a:spcPts val="500"/>
              </a:spcBef>
              <a:spcAft>
                <a:spcPts val="0"/>
              </a:spcAft>
              <a:buClr>
                <a:schemeClr val="dk1"/>
              </a:buClr>
              <a:buSzPts val="1800"/>
              <a:buChar char="•"/>
              <a:defRPr/>
            </a:lvl2pPr>
            <a:lvl3pPr marL="914377" lvl="2" indent="-228595" algn="l">
              <a:lnSpc>
                <a:spcPct val="90000"/>
              </a:lnSpc>
              <a:spcBef>
                <a:spcPts val="500"/>
              </a:spcBef>
              <a:spcAft>
                <a:spcPts val="0"/>
              </a:spcAft>
              <a:buClr>
                <a:schemeClr val="dk1"/>
              </a:buClr>
              <a:buSzPts val="1800"/>
              <a:buChar char="•"/>
              <a:defRPr/>
            </a:lvl3pPr>
            <a:lvl4pPr marL="1219170" lvl="3" indent="-228595" algn="l">
              <a:lnSpc>
                <a:spcPct val="90000"/>
              </a:lnSpc>
              <a:spcBef>
                <a:spcPts val="500"/>
              </a:spcBef>
              <a:spcAft>
                <a:spcPts val="0"/>
              </a:spcAft>
              <a:buClr>
                <a:schemeClr val="dk1"/>
              </a:buClr>
              <a:buSzPts val="1800"/>
              <a:buChar char="•"/>
              <a:defRPr/>
            </a:lvl4pPr>
            <a:lvl5pPr marL="1523962" lvl="4" indent="-228595" algn="l">
              <a:lnSpc>
                <a:spcPct val="90000"/>
              </a:lnSpc>
              <a:spcBef>
                <a:spcPts val="500"/>
              </a:spcBef>
              <a:spcAft>
                <a:spcPts val="0"/>
              </a:spcAft>
              <a:buClr>
                <a:schemeClr val="dk1"/>
              </a:buClr>
              <a:buSzPts val="1800"/>
              <a:buChar char="•"/>
              <a:defRPr/>
            </a:lvl5pPr>
            <a:lvl6pPr marL="1828755" lvl="5" indent="-228595" algn="l">
              <a:lnSpc>
                <a:spcPct val="90000"/>
              </a:lnSpc>
              <a:spcBef>
                <a:spcPts val="500"/>
              </a:spcBef>
              <a:spcAft>
                <a:spcPts val="0"/>
              </a:spcAft>
              <a:buClr>
                <a:schemeClr val="dk1"/>
              </a:buClr>
              <a:buSzPts val="1800"/>
              <a:buChar char="•"/>
              <a:defRPr/>
            </a:lvl6pPr>
            <a:lvl7pPr marL="2133547" lvl="6" indent="-228595" algn="l">
              <a:lnSpc>
                <a:spcPct val="90000"/>
              </a:lnSpc>
              <a:spcBef>
                <a:spcPts val="500"/>
              </a:spcBef>
              <a:spcAft>
                <a:spcPts val="0"/>
              </a:spcAft>
              <a:buClr>
                <a:schemeClr val="dk1"/>
              </a:buClr>
              <a:buSzPts val="1800"/>
              <a:buChar char="•"/>
              <a:defRPr/>
            </a:lvl7pPr>
            <a:lvl8pPr marL="2438339" lvl="7" indent="-228595" algn="l">
              <a:lnSpc>
                <a:spcPct val="90000"/>
              </a:lnSpc>
              <a:spcBef>
                <a:spcPts val="500"/>
              </a:spcBef>
              <a:spcAft>
                <a:spcPts val="0"/>
              </a:spcAft>
              <a:buClr>
                <a:schemeClr val="dk1"/>
              </a:buClr>
              <a:buSzPts val="1800"/>
              <a:buChar char="•"/>
              <a:defRPr/>
            </a:lvl8pPr>
            <a:lvl9pPr marL="2743132" lvl="8" indent="-228595" algn="l">
              <a:lnSpc>
                <a:spcPct val="90000"/>
              </a:lnSpc>
              <a:spcBef>
                <a:spcPts val="500"/>
              </a:spcBef>
              <a:spcAft>
                <a:spcPts val="0"/>
              </a:spcAft>
              <a:buClr>
                <a:schemeClr val="dk1"/>
              </a:buClr>
              <a:buSzPts val="1800"/>
              <a:buChar char="•"/>
              <a:defRPr/>
            </a:lvl9pPr>
          </a:lstStyle>
          <a:p>
            <a:endParaRPr/>
          </a:p>
        </p:txBody>
      </p:sp>
      <p:sp>
        <p:nvSpPr>
          <p:cNvPr id="30" name="Google Shape;30;p4"/>
          <p:cNvSpPr txBox="1">
            <a:spLocks noGrp="1"/>
          </p:cNvSpPr>
          <p:nvPr>
            <p:ph type="dt" idx="10"/>
          </p:nvPr>
        </p:nvSpPr>
        <p:spPr>
          <a:xfrm>
            <a:off x="838200" y="6356351"/>
            <a:ext cx="27432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1"/>
            <a:ext cx="41148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1"/>
            <a:ext cx="27432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27096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Notes">
    <p:spTree>
      <p:nvGrpSpPr>
        <p:cNvPr id="1" name=""/>
        <p:cNvGrpSpPr/>
        <p:nvPr/>
      </p:nvGrpSpPr>
      <p:grpSpPr>
        <a:xfrm>
          <a:off x="0" y="0"/>
          <a:ext cx="0" cy="0"/>
          <a:chOff x="0" y="0"/>
          <a:chExt cx="0" cy="0"/>
        </a:xfrm>
      </p:grpSpPr>
      <p:sp>
        <p:nvSpPr>
          <p:cNvPr id="90" name="Line"/>
          <p:cNvSpPr>
            <a:spLocks noGrp="1"/>
          </p:cNvSpPr>
          <p:nvPr>
            <p:ph type="body" sz="quarter" idx="13"/>
          </p:nvPr>
        </p:nvSpPr>
        <p:spPr>
          <a:xfrm flipV="1">
            <a:off x="1366411" y="2359097"/>
            <a:ext cx="1225876" cy="1"/>
          </a:xfrm>
          <a:prstGeom prst="line">
            <a:avLst/>
          </a:prstGeom>
          <a:ln w="101600">
            <a:solidFill>
              <a:schemeClr val="accent1">
                <a:hueOff val="48339"/>
                <a:lumOff val="-12879"/>
              </a:schemeClr>
            </a:solidFill>
          </a:ln>
        </p:spPr>
        <p:txBody>
          <a:bodyPr>
            <a:noAutofit/>
          </a:bodyPr>
          <a:lstStyle>
            <a:lvl1pPr marL="0" indent="0" algn="ctr">
              <a:lnSpc>
                <a:spcPct val="100000"/>
              </a:lnSpc>
              <a:buSzTx/>
              <a:buNone/>
              <a:defRPr sz="3000">
                <a:solidFill>
                  <a:srgbClr val="FFFFFF"/>
                </a:solidFill>
                <a:latin typeface="Helvetica Neue Medium"/>
                <a:sym typeface="Helvetica Neue Medium"/>
              </a:defRPr>
            </a:lvl1pPr>
          </a:lstStyle>
          <a:p>
            <a:pPr marL="0" indent="0" algn="ctr">
              <a:lnSpc>
                <a:spcPct val="100000"/>
              </a:lnSpc>
              <a:buSzTx/>
              <a:buNone/>
              <a:defRPr sz="3000">
                <a:solidFill>
                  <a:srgbClr val="FFFFFF"/>
                </a:solidFill>
                <a:latin typeface="Helvetica Neue Medium"/>
                <a:ea typeface="Helvetica Neue Medium"/>
                <a:cs typeface="Helvetica Neue Medium"/>
                <a:sym typeface="Helvetica Neue Medium"/>
              </a:defRPr>
            </a:pPr>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2" name="Title Text"/>
          <p:cNvSpPr txBox="1">
            <a:spLocks noGrp="1"/>
          </p:cNvSpPr>
          <p:nvPr>
            <p:ph type="title"/>
          </p:nvPr>
        </p:nvSpPr>
        <p:spPr>
          <a:xfrm>
            <a:off x="1335088" y="857912"/>
            <a:ext cx="6202296" cy="726515"/>
          </a:xfrm>
          <a:prstGeom prst="rect">
            <a:avLst/>
          </a:prstGeom>
        </p:spPr>
        <p:txBody>
          <a:bodyPr/>
          <a:lstStyle/>
          <a:p>
            <a:r>
              <a:t>Title Text</a:t>
            </a:r>
          </a:p>
        </p:txBody>
      </p:sp>
      <p:sp>
        <p:nvSpPr>
          <p:cNvPr id="93" name="Text"/>
          <p:cNvSpPr txBox="1">
            <a:spLocks noGrp="1"/>
          </p:cNvSpPr>
          <p:nvPr>
            <p:ph type="body" sz="quarter" idx="14"/>
          </p:nvPr>
        </p:nvSpPr>
        <p:spPr>
          <a:xfrm>
            <a:off x="1335087" y="2609597"/>
            <a:ext cx="4681729" cy="547714"/>
          </a:xfrm>
          <a:prstGeom prst="rect">
            <a:avLst/>
          </a:prstGeom>
        </p:spPr>
        <p:txBody>
          <a:bodyPr anchor="t">
            <a:spAutoFit/>
          </a:bodyPr>
          <a:lstStyle>
            <a:lvl1pPr marL="0" indent="0">
              <a:lnSpc>
                <a:spcPct val="150000"/>
              </a:lnSpc>
              <a:buSzTx/>
              <a:buNone/>
              <a:defRPr sz="2200"/>
            </a:lvl1pPr>
          </a:lstStyle>
          <a:p>
            <a:pPr marL="0" indent="0">
              <a:lnSpc>
                <a:spcPct val="150000"/>
              </a:lnSpc>
              <a:buSzTx/>
              <a:buNone/>
              <a:defRPr sz="2200"/>
            </a:pPr>
            <a:endParaRPr/>
          </a:p>
        </p:txBody>
      </p:sp>
      <p:sp>
        <p:nvSpPr>
          <p:cNvPr id="94" name="Text"/>
          <p:cNvSpPr txBox="1">
            <a:spLocks noGrp="1"/>
          </p:cNvSpPr>
          <p:nvPr>
            <p:ph type="body" sz="quarter" idx="15"/>
          </p:nvPr>
        </p:nvSpPr>
        <p:spPr>
          <a:xfrm>
            <a:off x="6580188" y="2609597"/>
            <a:ext cx="4681729" cy="547714"/>
          </a:xfrm>
          <a:prstGeom prst="rect">
            <a:avLst/>
          </a:prstGeom>
        </p:spPr>
        <p:txBody>
          <a:bodyPr anchor="t">
            <a:spAutoFit/>
          </a:bodyPr>
          <a:lstStyle>
            <a:lvl1pPr marL="0" indent="0">
              <a:lnSpc>
                <a:spcPct val="150000"/>
              </a:lnSpc>
              <a:buSzTx/>
              <a:buNone/>
              <a:defRPr sz="2200"/>
            </a:lvl1pPr>
          </a:lstStyle>
          <a:p>
            <a:pPr marL="0" indent="0">
              <a:lnSpc>
                <a:spcPct val="150000"/>
              </a:lnSpc>
              <a:buSzTx/>
              <a:buNone/>
              <a:defRPr sz="2200"/>
            </a:pPr>
            <a:endParaRPr/>
          </a:p>
        </p:txBody>
      </p:sp>
    </p:spTree>
    <p:extLst>
      <p:ext uri="{BB962C8B-B14F-4D97-AF65-F5344CB8AC3E}">
        <p14:creationId xmlns:p14="http://schemas.microsoft.com/office/powerpoint/2010/main" val="618337338"/>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blue slide">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FC4949AC-48E5-176A-C2B2-EF0DDD2A057C}"/>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Tree>
    <p:extLst>
      <p:ext uri="{BB962C8B-B14F-4D97-AF65-F5344CB8AC3E}">
        <p14:creationId xmlns:p14="http://schemas.microsoft.com/office/powerpoint/2010/main" val="233368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loured w Dots ">
    <p:bg>
      <p:bgPr>
        <a:solidFill>
          <a:schemeClr val="accent1">
            <a:hueOff val="48339"/>
            <a:lumOff val="-12879"/>
          </a:schemeClr>
        </a:solidFill>
        <a:effectLst/>
      </p:bgPr>
    </p:bg>
    <p:spTree>
      <p:nvGrpSpPr>
        <p:cNvPr id="1" name=""/>
        <p:cNvGrpSpPr/>
        <p:nvPr/>
      </p:nvGrpSpPr>
      <p:grpSpPr>
        <a:xfrm>
          <a:off x="0" y="0"/>
          <a:ext cx="0" cy="0"/>
          <a:chOff x="0" y="0"/>
          <a:chExt cx="0" cy="0"/>
        </a:xfrm>
      </p:grpSpPr>
      <p:sp>
        <p:nvSpPr>
          <p:cNvPr id="109"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pic>
        <p:nvPicPr>
          <p:cNvPr id="110" name="SNO_ID_White.png" descr="SNO_ID_White.png"/>
          <p:cNvPicPr>
            <a:picLocks noChangeAspect="1"/>
          </p:cNvPicPr>
          <p:nvPr/>
        </p:nvPicPr>
        <p:blipFill>
          <a:blip r:embed="rId2"/>
          <a:stretch>
            <a:fillRect/>
          </a:stretch>
        </p:blipFill>
        <p:spPr>
          <a:xfrm>
            <a:off x="10680192" y="457200"/>
            <a:ext cx="1060848" cy="530424"/>
          </a:xfrm>
          <a:prstGeom prst="rect">
            <a:avLst/>
          </a:prstGeom>
          <a:ln w="12700">
            <a:miter lim="400000"/>
          </a:ln>
        </p:spPr>
      </p:pic>
      <p:pic>
        <p:nvPicPr>
          <p:cNvPr id="111" name="SNO_Presentation_DesignDots_White.png" descr="SNO_Presentation_DesignDots_White.png"/>
          <p:cNvPicPr>
            <a:picLocks noChangeAspect="1"/>
          </p:cNvPicPr>
          <p:nvPr/>
        </p:nvPicPr>
        <p:blipFill>
          <a:blip r:embed="rId3"/>
          <a:stretch>
            <a:fillRect/>
          </a:stretch>
        </p:blipFill>
        <p:spPr>
          <a:xfrm>
            <a:off x="-49277" y="6245609"/>
            <a:ext cx="8006819" cy="658369"/>
          </a:xfrm>
          <a:prstGeom prst="rect">
            <a:avLst/>
          </a:prstGeom>
          <a:ln w="12700">
            <a:miter lim="400000"/>
          </a:ln>
        </p:spPr>
      </p:pic>
    </p:spTree>
    <p:extLst>
      <p:ext uri="{BB962C8B-B14F-4D97-AF65-F5344CB8AC3E}">
        <p14:creationId xmlns:p14="http://schemas.microsoft.com/office/powerpoint/2010/main" val="3751334362"/>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SNO_Presentation_16x9_Title.jpg" descr="SNO_Presentation_16x9_Title.jpg">
            <a:extLst>
              <a:ext uri="{FF2B5EF4-FFF2-40B4-BE49-F238E27FC236}">
                <a16:creationId xmlns:a16="http://schemas.microsoft.com/office/drawing/2014/main" id="{9BF0C9A8-4B14-4A48-4258-F11A11E1D0DE}"/>
              </a:ext>
            </a:extLst>
          </p:cNvPr>
          <p:cNvPicPr>
            <a:picLocks noChangeAspect="1"/>
          </p:cNvPicPr>
          <p:nvPr userDrawn="1"/>
        </p:nvPicPr>
        <p:blipFill>
          <a:blip r:embed="rId3"/>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52834623"/>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76BE"/>
        </a:solidFill>
        <a:effectLst/>
      </p:bgPr>
    </p:bg>
    <p:spTree>
      <p:nvGrpSpPr>
        <p:cNvPr id="1" name=""/>
        <p:cNvGrpSpPr/>
        <p:nvPr/>
      </p:nvGrpSpPr>
      <p:grpSpPr>
        <a:xfrm>
          <a:off x="0" y="0"/>
          <a:ext cx="0" cy="0"/>
          <a:chOff x="0" y="0"/>
          <a:chExt cx="0" cy="0"/>
        </a:xfrm>
      </p:grpSpPr>
      <p:pic>
        <p:nvPicPr>
          <p:cNvPr id="9" name="Picture 8" descr="A logo with a black background&#10;&#10;Description automatically generated">
            <a:extLst>
              <a:ext uri="{FF2B5EF4-FFF2-40B4-BE49-F238E27FC236}">
                <a16:creationId xmlns:a16="http://schemas.microsoft.com/office/drawing/2014/main" id="{58FF565D-8369-EDDF-8689-B283550C0265}"/>
              </a:ext>
            </a:extLst>
          </p:cNvPr>
          <p:cNvPicPr>
            <a:picLocks noChangeAspect="1"/>
          </p:cNvPicPr>
          <p:nvPr userDrawn="1"/>
        </p:nvPicPr>
        <p:blipFill>
          <a:blip r:embed="rId3"/>
          <a:stretch>
            <a:fillRect/>
          </a:stretch>
        </p:blipFill>
        <p:spPr>
          <a:xfrm>
            <a:off x="10221954" y="267631"/>
            <a:ext cx="1739583" cy="1159722"/>
          </a:xfrm>
          <a:prstGeom prst="rect">
            <a:avLst/>
          </a:prstGeom>
        </p:spPr>
      </p:pic>
    </p:spTree>
    <p:extLst>
      <p:ext uri="{BB962C8B-B14F-4D97-AF65-F5344CB8AC3E}">
        <p14:creationId xmlns:p14="http://schemas.microsoft.com/office/powerpoint/2010/main" val="2109370531"/>
      </p:ext>
    </p:extLst>
  </p:cSld>
  <p:clrMap bg1="lt1" tx1="dk1" bg2="lt2" tx2="dk2" accent1="accent1" accent2="accent2" accent3="accent3" accent4="accent4" accent5="accent5" accent6="accent6" hlink="hlink" folHlink="folHlink"/>
  <p:sldLayoutIdLst>
    <p:sldLayoutId id="21474837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F189776E-5B92-6606-5D51-CD5E090D2BE8}"/>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pic>
        <p:nvPicPr>
          <p:cNvPr id="9" name="Picture 8" descr="A logo with a red and blue circle and a red arrow&#10;&#10;Description automatically generated">
            <a:extLst>
              <a:ext uri="{FF2B5EF4-FFF2-40B4-BE49-F238E27FC236}">
                <a16:creationId xmlns:a16="http://schemas.microsoft.com/office/drawing/2014/main" id="{494BD1B8-6295-EEB2-CAF5-11FEE224F4A3}"/>
              </a:ext>
            </a:extLst>
          </p:cNvPr>
          <p:cNvPicPr>
            <a:picLocks noChangeAspect="1"/>
          </p:cNvPicPr>
          <p:nvPr userDrawn="1"/>
        </p:nvPicPr>
        <p:blipFill>
          <a:blip r:embed="rId6"/>
          <a:stretch>
            <a:fillRect/>
          </a:stretch>
        </p:blipFill>
        <p:spPr>
          <a:xfrm>
            <a:off x="10188497" y="245328"/>
            <a:ext cx="1825083" cy="1216722"/>
          </a:xfrm>
          <a:prstGeom prst="rect">
            <a:avLst/>
          </a:prstGeom>
        </p:spPr>
      </p:pic>
    </p:spTree>
    <p:extLst>
      <p:ext uri="{BB962C8B-B14F-4D97-AF65-F5344CB8AC3E}">
        <p14:creationId xmlns:p14="http://schemas.microsoft.com/office/powerpoint/2010/main" val="513308461"/>
      </p:ext>
    </p:extLst>
  </p:cSld>
  <p:clrMap bg1="lt1" tx1="dk1" bg2="lt2" tx2="dk2" accent1="accent1" accent2="accent2" accent3="accent3" accent4="accent4" accent5="accent5" accent6="accent6" hlink="hlink" folHlink="folHlink"/>
  <p:sldLayoutIdLst>
    <p:sldLayoutId id="2147483675" r:id="rId1"/>
    <p:sldLayoutId id="2147483763" r:id="rId2"/>
    <p:sldLayoutId id="2147483764" r:id="rId3"/>
    <p:sldLayoutId id="214748376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76BE"/>
        </a:solidFill>
        <a:effectLst/>
      </p:bgPr>
    </p:bg>
    <p:spTree>
      <p:nvGrpSpPr>
        <p:cNvPr id="1" name=""/>
        <p:cNvGrpSpPr/>
        <p:nvPr/>
      </p:nvGrpSpPr>
      <p:grpSpPr>
        <a:xfrm>
          <a:off x="0" y="0"/>
          <a:ext cx="0" cy="0"/>
          <a:chOff x="0" y="0"/>
          <a:chExt cx="0" cy="0"/>
        </a:xfrm>
      </p:grpSpPr>
      <p:sp>
        <p:nvSpPr>
          <p:cNvPr id="8" name="Slide Number">
            <a:extLst>
              <a:ext uri="{FF2B5EF4-FFF2-40B4-BE49-F238E27FC236}">
                <a16:creationId xmlns:a16="http://schemas.microsoft.com/office/drawing/2014/main" id="{D273DD7E-3247-06F5-E3CB-5F4E15043113}"/>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pic>
        <p:nvPicPr>
          <p:cNvPr id="9" name="Picture 8" descr="A logo with a black background&#10;&#10;Description automatically generated">
            <a:extLst>
              <a:ext uri="{FF2B5EF4-FFF2-40B4-BE49-F238E27FC236}">
                <a16:creationId xmlns:a16="http://schemas.microsoft.com/office/drawing/2014/main" id="{0963382B-D389-E96D-79C6-8BBE0DEDA18C}"/>
              </a:ext>
            </a:extLst>
          </p:cNvPr>
          <p:cNvPicPr>
            <a:picLocks noChangeAspect="1"/>
          </p:cNvPicPr>
          <p:nvPr userDrawn="1"/>
        </p:nvPicPr>
        <p:blipFill>
          <a:blip r:embed="rId4"/>
          <a:stretch>
            <a:fillRect/>
          </a:stretch>
        </p:blipFill>
        <p:spPr>
          <a:xfrm>
            <a:off x="10221954" y="267631"/>
            <a:ext cx="1739583" cy="1159722"/>
          </a:xfrm>
          <a:prstGeom prst="rect">
            <a:avLst/>
          </a:prstGeom>
        </p:spPr>
      </p:pic>
    </p:spTree>
    <p:extLst>
      <p:ext uri="{BB962C8B-B14F-4D97-AF65-F5344CB8AC3E}">
        <p14:creationId xmlns:p14="http://schemas.microsoft.com/office/powerpoint/2010/main" val="2060664593"/>
      </p:ext>
    </p:extLst>
  </p:cSld>
  <p:clrMap bg1="lt1" tx1="dk1" bg2="lt2" tx2="dk2" accent1="accent1" accent2="accent2" accent3="accent3" accent4="accent4" accent5="accent5" accent6="accent6" hlink="hlink" folHlink="folHlink"/>
  <p:sldLayoutIdLst>
    <p:sldLayoutId id="2147483723" r:id="rId1"/>
    <p:sldLayoutId id="214748376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7.gi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indico.cern.ch/event/1188759/contributions/5044015/"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37.pn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150.png"/><Relationship Id="rId5" Type="http://schemas.openxmlformats.org/officeDocument/2006/relationships/image" Target="../media/image8.pn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30.png"/><Relationship Id="rId7" Type="http://schemas.openxmlformats.org/officeDocument/2006/relationships/image" Target="../media/image160.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140.png"/><Relationship Id="rId11" Type="http://schemas.openxmlformats.org/officeDocument/2006/relationships/image" Target="../media/image200.png"/><Relationship Id="rId5" Type="http://schemas.openxmlformats.org/officeDocument/2006/relationships/image" Target="../media/image8.png"/><Relationship Id="rId10" Type="http://schemas.openxmlformats.org/officeDocument/2006/relationships/image" Target="../media/image190.png"/><Relationship Id="rId4" Type="http://schemas.openxmlformats.org/officeDocument/2006/relationships/image" Target="../media/image7.png"/><Relationship Id="rId9" Type="http://schemas.openxmlformats.org/officeDocument/2006/relationships/image" Target="../media/image180.png"/></Relationships>
</file>

<file path=ppt/slides/_rels/slide4.xml.rels><?xml version="1.0" encoding="UTF-8" standalone="yes"?>
<Relationships xmlns="http://schemas.openxmlformats.org/package/2006/relationships"><Relationship Id="rId3" Type="http://schemas.openxmlformats.org/officeDocument/2006/relationships/hyperlink" Target="https://indico.cern.ch/event/1188759/contributions/5044015/"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image" Target="../media/image270.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80BA1F-9202-A636-E35E-5004FDE35A82}"/>
              </a:ext>
            </a:extLst>
          </p:cNvPr>
          <p:cNvSpPr>
            <a:spLocks noGrp="1"/>
          </p:cNvSpPr>
          <p:nvPr>
            <p:ph type="body" sz="quarter" idx="10"/>
          </p:nvPr>
        </p:nvSpPr>
        <p:spPr>
          <a:xfrm>
            <a:off x="914398" y="2041508"/>
            <a:ext cx="9503230" cy="2040636"/>
          </a:xfrm>
        </p:spPr>
        <p:txBody>
          <a:bodyPr anchor="b">
            <a:normAutofit fontScale="70000" lnSpcReduction="20000"/>
          </a:bodyPr>
          <a:lstStyle/>
          <a:p>
            <a:r>
              <a:rPr lang="en-US" b="1" dirty="0"/>
              <a:t>Generation of Phonon Pulse Templates for </a:t>
            </a:r>
            <a:r>
              <a:rPr lang="en-US" b="1" dirty="0" err="1"/>
              <a:t>SuperCDMS</a:t>
            </a:r>
            <a:r>
              <a:rPr lang="en-US" b="1" dirty="0"/>
              <a:t> SNOLAB</a:t>
            </a:r>
            <a:endParaRPr lang="en-US" dirty="0"/>
          </a:p>
        </p:txBody>
      </p:sp>
      <p:sp>
        <p:nvSpPr>
          <p:cNvPr id="3" name="Text Placeholder 2">
            <a:extLst>
              <a:ext uri="{FF2B5EF4-FFF2-40B4-BE49-F238E27FC236}">
                <a16:creationId xmlns:a16="http://schemas.microsoft.com/office/drawing/2014/main" id="{1DA6599F-4525-08EF-4E90-59E21643A2A6}"/>
              </a:ext>
            </a:extLst>
          </p:cNvPr>
          <p:cNvSpPr>
            <a:spLocks noGrp="1"/>
          </p:cNvSpPr>
          <p:nvPr>
            <p:ph type="body" sz="quarter" idx="11"/>
          </p:nvPr>
        </p:nvSpPr>
        <p:spPr>
          <a:xfrm>
            <a:off x="914399" y="4638676"/>
            <a:ext cx="9503229" cy="460238"/>
          </a:xfrm>
        </p:spPr>
        <p:txBody>
          <a:bodyPr>
            <a:normAutofit/>
          </a:bodyPr>
          <a:lstStyle/>
          <a:p>
            <a:r>
              <a:rPr lang="en-US" dirty="0"/>
              <a:t>Guneev Dhillon (He/Him)</a:t>
            </a:r>
          </a:p>
        </p:txBody>
      </p:sp>
      <p:sp>
        <p:nvSpPr>
          <p:cNvPr id="4" name="Text Placeholder 3">
            <a:extLst>
              <a:ext uri="{FF2B5EF4-FFF2-40B4-BE49-F238E27FC236}">
                <a16:creationId xmlns:a16="http://schemas.microsoft.com/office/drawing/2014/main" id="{2861A45B-0591-6EB8-BD1D-5A2325C36C78}"/>
              </a:ext>
            </a:extLst>
          </p:cNvPr>
          <p:cNvSpPr>
            <a:spLocks noGrp="1"/>
          </p:cNvSpPr>
          <p:nvPr>
            <p:ph type="body" sz="quarter" idx="12"/>
          </p:nvPr>
        </p:nvSpPr>
        <p:spPr>
          <a:xfrm>
            <a:off x="914399" y="5163035"/>
            <a:ext cx="9503229" cy="460238"/>
          </a:xfrm>
        </p:spPr>
        <p:txBody>
          <a:bodyPr>
            <a:normAutofit/>
          </a:bodyPr>
          <a:lstStyle/>
          <a:p>
            <a:r>
              <a:rPr lang="en-US" dirty="0"/>
              <a:t>Undergraduate Research Assistant</a:t>
            </a:r>
          </a:p>
        </p:txBody>
      </p:sp>
      <p:sp>
        <p:nvSpPr>
          <p:cNvPr id="5" name="Text Placeholder 4">
            <a:extLst>
              <a:ext uri="{FF2B5EF4-FFF2-40B4-BE49-F238E27FC236}">
                <a16:creationId xmlns:a16="http://schemas.microsoft.com/office/drawing/2014/main" id="{E984F2AA-6FE7-9CDA-17A6-3B83FF1BA8F5}"/>
              </a:ext>
            </a:extLst>
          </p:cNvPr>
          <p:cNvSpPr>
            <a:spLocks noGrp="1"/>
          </p:cNvSpPr>
          <p:nvPr>
            <p:ph type="body" sz="quarter" idx="13"/>
          </p:nvPr>
        </p:nvSpPr>
        <p:spPr>
          <a:xfrm>
            <a:off x="914398" y="1234726"/>
            <a:ext cx="2220688" cy="742661"/>
          </a:xfrm>
        </p:spPr>
        <p:txBody>
          <a:bodyPr>
            <a:normAutofit/>
          </a:bodyPr>
          <a:lstStyle/>
          <a:p>
            <a:r>
              <a:rPr lang="en-US" dirty="0"/>
              <a:t>2026/08/12</a:t>
            </a:r>
          </a:p>
        </p:txBody>
      </p:sp>
      <p:sp>
        <p:nvSpPr>
          <p:cNvPr id="6" name="Slide Number Placeholder 3">
            <a:extLst>
              <a:ext uri="{FF2B5EF4-FFF2-40B4-BE49-F238E27FC236}">
                <a16:creationId xmlns:a16="http://schemas.microsoft.com/office/drawing/2014/main" id="{8B10189D-FE8B-FCB5-52FF-32142C6D5EEE}"/>
              </a:ext>
            </a:extLst>
          </p:cNvPr>
          <p:cNvSpPr txBox="1">
            <a:spLocks/>
          </p:cNvSpPr>
          <p:nvPr/>
        </p:nvSpPr>
        <p:spPr>
          <a:xfrm>
            <a:off x="227563" y="6297182"/>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1</a:t>
            </a:fld>
            <a:endParaRPr lang="en-US" dirty="0"/>
          </a:p>
        </p:txBody>
      </p:sp>
      <p:pic>
        <p:nvPicPr>
          <p:cNvPr id="8" name="Picture 7" descr="SuperCDMS SNOLAB Solar axion searches">
            <a:extLst>
              <a:ext uri="{FF2B5EF4-FFF2-40B4-BE49-F238E27FC236}">
                <a16:creationId xmlns:a16="http://schemas.microsoft.com/office/drawing/2014/main" id="{0ADCCD63-95CD-AF5C-A560-1981D6D5E47F}"/>
              </a:ext>
            </a:extLst>
          </p:cNvPr>
          <p:cNvPicPr>
            <a:picLocks noChangeAspect="1"/>
          </p:cNvPicPr>
          <p:nvPr/>
        </p:nvPicPr>
        <p:blipFill>
          <a:blip r:embed="rId3"/>
          <a:stretch>
            <a:fillRect/>
          </a:stretch>
        </p:blipFill>
        <p:spPr>
          <a:xfrm>
            <a:off x="8945933" y="5792950"/>
            <a:ext cx="1334408" cy="710529"/>
          </a:xfrm>
          <a:prstGeom prst="rect">
            <a:avLst/>
          </a:prstGeom>
        </p:spPr>
      </p:pic>
    </p:spTree>
    <p:extLst>
      <p:ext uri="{BB962C8B-B14F-4D97-AF65-F5344CB8AC3E}">
        <p14:creationId xmlns:p14="http://schemas.microsoft.com/office/powerpoint/2010/main" val="2296703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7EE19-6E72-C2EC-39E0-A44638796D6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C1634AA-1E5F-636D-6D5C-C058A5B23C4C}"/>
              </a:ext>
            </a:extLst>
          </p:cNvPr>
          <p:cNvSpPr>
            <a:spLocks noGrp="1"/>
          </p:cNvSpPr>
          <p:nvPr>
            <p:ph type="body" sz="quarter" idx="10"/>
          </p:nvPr>
        </p:nvSpPr>
        <p:spPr>
          <a:xfrm>
            <a:off x="706615" y="616842"/>
            <a:ext cx="9380794" cy="1316076"/>
          </a:xfrm>
        </p:spPr>
        <p:txBody>
          <a:bodyPr>
            <a:normAutofit/>
          </a:bodyPr>
          <a:lstStyle/>
          <a:p>
            <a:r>
              <a:rPr lang="en-US" dirty="0"/>
              <a:t>Optimal Filter</a:t>
            </a:r>
          </a:p>
        </p:txBody>
      </p:sp>
      <p:sp>
        <p:nvSpPr>
          <p:cNvPr id="8" name="Slide Number Placeholder 3">
            <a:extLst>
              <a:ext uri="{FF2B5EF4-FFF2-40B4-BE49-F238E27FC236}">
                <a16:creationId xmlns:a16="http://schemas.microsoft.com/office/drawing/2014/main" id="{AEA5EAE7-CD53-FE64-CA7F-2191D56612F8}"/>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10</a:t>
            </a:fld>
            <a:endParaRPr lang="en-US" dirty="0"/>
          </a:p>
        </p:txBody>
      </p:sp>
      <p:sp>
        <p:nvSpPr>
          <p:cNvPr id="4" name="TextBox 3">
            <a:extLst>
              <a:ext uri="{FF2B5EF4-FFF2-40B4-BE49-F238E27FC236}">
                <a16:creationId xmlns:a16="http://schemas.microsoft.com/office/drawing/2014/main" id="{51DB7F31-A860-8AA4-D61D-6F20FBB91201}"/>
              </a:ext>
            </a:extLst>
          </p:cNvPr>
          <p:cNvSpPr txBox="1"/>
          <p:nvPr/>
        </p:nvSpPr>
        <p:spPr>
          <a:xfrm>
            <a:off x="63689" y="1608603"/>
            <a:ext cx="5333323" cy="4462760"/>
          </a:xfrm>
          <a:prstGeom prst="rect">
            <a:avLst/>
          </a:prstGeom>
          <a:noFill/>
        </p:spPr>
        <p:txBody>
          <a:bodyPr wrap="square">
            <a:spAutoFit/>
          </a:bodyPr>
          <a:lstStyle/>
          <a:p>
            <a:pPr marL="685800" indent="-457200">
              <a:buFont typeface="Wingdings" panose="05000000000000000000" pitchFamily="2" charset="2"/>
              <a:buChar char="Ø"/>
            </a:pPr>
            <a:r>
              <a:rPr lang="en-US" sz="3200" dirty="0"/>
              <a:t>Conceptually shifts and scales template to fit event pulse</a:t>
            </a:r>
          </a:p>
          <a:p>
            <a:pPr marL="685800" indent="-457200">
              <a:buFont typeface="Wingdings" panose="05000000000000000000" pitchFamily="2" charset="2"/>
              <a:buChar char="Ø"/>
            </a:pPr>
            <a:r>
              <a:rPr lang="en-US" sz="3200" dirty="0"/>
              <a:t>Finds a best-fit delay and amplitude to reduce </a:t>
            </a:r>
            <a:r>
              <a:rPr lang="el-GR" sz="3200" dirty="0"/>
              <a:t>χ²</a:t>
            </a:r>
            <a:endParaRPr lang="en-US" sz="3200" dirty="0"/>
          </a:p>
          <a:p>
            <a:pPr marL="685800" indent="-457200">
              <a:buFont typeface="Wingdings" panose="05000000000000000000" pitchFamily="2" charset="2"/>
              <a:buChar char="Ø"/>
            </a:pPr>
            <a:r>
              <a:rPr lang="en-US" sz="3200" dirty="0"/>
              <a:t>Actual fit is performed in the frequency domain</a:t>
            </a:r>
          </a:p>
          <a:p>
            <a:pPr marL="1143000" lvl="1" indent="-457200">
              <a:buFont typeface="Wingdings" panose="05000000000000000000" pitchFamily="2" charset="2"/>
              <a:buChar char="Ø"/>
            </a:pPr>
            <a:r>
              <a:rPr lang="en-US" sz="3000" dirty="0"/>
              <a:t>Noisy frequencies are down weighted</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01AA0E8D-6681-0FFE-3962-F2146F367831}"/>
                  </a:ext>
                </a:extLst>
              </p:cNvPr>
              <p:cNvSpPr txBox="1"/>
              <p:nvPr/>
            </p:nvSpPr>
            <p:spPr>
              <a:xfrm>
                <a:off x="6299011" y="5302517"/>
                <a:ext cx="5207000" cy="492443"/>
              </a:xfrm>
              <a:prstGeom prst="rect">
                <a:avLst/>
              </a:prstGeom>
              <a:noFill/>
            </p:spPr>
            <p:txBody>
              <a:bodyPr wrap="square" lIns="0" tIns="0" rIns="0" bIns="0" rtlCol="0">
                <a:spAutoFit/>
              </a:bodyPr>
              <a:lstStyle/>
              <a:p>
                <a:pPr/>
                <a14:m>
                  <m:oMathPara xmlns:m="http://schemas.openxmlformats.org/officeDocument/2006/math">
                    <m:oMath>
                      <m:r>
                        <a:rPr lang="en-US" sz="3200" b="0" i="1" smtClean="0">
                          <a:latin typeface="Cambria Math" panose="02040503050406030204" pitchFamily="18" charset="0"/>
                        </a:rPr>
                        <m:t>𝑑</m:t>
                      </m:r>
                      <m:d>
                        <m:dPr>
                          <m:ctrlPr>
                            <a:rPr lang="en-US" sz="3200" b="0" i="1" smtClean="0">
                              <a:latin typeface="Cambria Math" panose="02040503050406030204" pitchFamily="18" charset="0"/>
                            </a:rPr>
                          </m:ctrlPr>
                        </m:dPr>
                        <m:e>
                          <m:r>
                            <a:rPr lang="en-US" sz="3200" b="0" i="1" smtClean="0">
                              <a:latin typeface="Cambria Math" panose="02040503050406030204" pitchFamily="18" charset="0"/>
                            </a:rPr>
                            <m:t>𝑡</m:t>
                          </m:r>
                        </m:e>
                      </m:d>
                      <m:r>
                        <a:rPr lang="en-US" sz="3200" b="0" i="1" smtClean="0">
                          <a:latin typeface="Cambria Math" panose="02040503050406030204" pitchFamily="18" charset="0"/>
                        </a:rPr>
                        <m:t>=</m:t>
                      </m:r>
                      <m:r>
                        <a:rPr lang="en-US" sz="3200" b="0" i="1" smtClean="0">
                          <a:latin typeface="Cambria Math" panose="02040503050406030204" pitchFamily="18" charset="0"/>
                        </a:rPr>
                        <m:t>𝐴</m:t>
                      </m:r>
                      <m:r>
                        <a:rPr lang="en-US" sz="3200" b="0" i="1" smtClean="0">
                          <a:latin typeface="Cambria Math" panose="02040503050406030204" pitchFamily="18" charset="0"/>
                        </a:rPr>
                        <m:t> </m:t>
                      </m:r>
                      <m:r>
                        <a:rPr lang="en-US" sz="3200" b="0" i="1" smtClean="0">
                          <a:latin typeface="Cambria Math" panose="02040503050406030204" pitchFamily="18" charset="0"/>
                        </a:rPr>
                        <m:t>𝑠</m:t>
                      </m:r>
                      <m:d>
                        <m:dPr>
                          <m:ctrlPr>
                            <a:rPr lang="en-US" sz="3200" b="0" i="1" smtClean="0">
                              <a:latin typeface="Cambria Math" panose="02040503050406030204" pitchFamily="18" charset="0"/>
                            </a:rPr>
                          </m:ctrlPr>
                        </m:dPr>
                        <m:e>
                          <m:r>
                            <a:rPr lang="en-US" sz="3200" b="0" i="1" smtClean="0">
                              <a:latin typeface="Cambria Math" panose="02040503050406030204" pitchFamily="18" charset="0"/>
                            </a:rPr>
                            <m:t>𝑡</m:t>
                          </m:r>
                          <m:r>
                            <a:rPr lang="en-US" sz="3200" b="0" i="1" smtClean="0">
                              <a:latin typeface="Cambria Math" panose="02040503050406030204" pitchFamily="18" charset="0"/>
                            </a:rPr>
                            <m:t>−</m:t>
                          </m:r>
                          <m:r>
                            <a:rPr lang="en-US" sz="3200" b="0" i="1" smtClean="0">
                              <a:latin typeface="Cambria Math" panose="02040503050406030204" pitchFamily="18" charset="0"/>
                              <a:ea typeface="Cambria Math" panose="02040503050406030204" pitchFamily="18" charset="0"/>
                            </a:rPr>
                            <m:t>𝜏</m:t>
                          </m:r>
                        </m:e>
                      </m:d>
                      <m:r>
                        <a:rPr lang="en-US" sz="3200" b="0" i="1" smtClean="0">
                          <a:latin typeface="Cambria Math" panose="02040503050406030204" pitchFamily="18" charset="0"/>
                          <a:ea typeface="Cambria Math" panose="02040503050406030204" pitchFamily="18" charset="0"/>
                        </a:rPr>
                        <m:t>+</m:t>
                      </m:r>
                      <m:r>
                        <a:rPr lang="en-US" sz="3200" b="0" i="1" smtClean="0">
                          <a:latin typeface="Cambria Math" panose="02040503050406030204" pitchFamily="18" charset="0"/>
                          <a:ea typeface="Cambria Math" panose="02040503050406030204" pitchFamily="18" charset="0"/>
                        </a:rPr>
                        <m:t>𝑛</m:t>
                      </m:r>
                      <m:r>
                        <a:rPr lang="en-US" sz="3200" b="0" i="1" smtClean="0">
                          <a:latin typeface="Cambria Math" panose="02040503050406030204" pitchFamily="18" charset="0"/>
                          <a:ea typeface="Cambria Math" panose="02040503050406030204" pitchFamily="18" charset="0"/>
                        </a:rPr>
                        <m:t>(</m:t>
                      </m:r>
                      <m:r>
                        <a:rPr lang="en-US" sz="3200" b="0" i="1" smtClean="0">
                          <a:latin typeface="Cambria Math" panose="02040503050406030204" pitchFamily="18" charset="0"/>
                          <a:ea typeface="Cambria Math" panose="02040503050406030204" pitchFamily="18" charset="0"/>
                        </a:rPr>
                        <m:t>𝑡</m:t>
                      </m:r>
                      <m:r>
                        <a:rPr lang="en-US" sz="3200" b="0" i="1" smtClean="0">
                          <a:latin typeface="Cambria Math" panose="02040503050406030204" pitchFamily="18" charset="0"/>
                          <a:ea typeface="Cambria Math" panose="02040503050406030204" pitchFamily="18" charset="0"/>
                        </a:rPr>
                        <m:t>)</m:t>
                      </m:r>
                    </m:oMath>
                  </m:oMathPara>
                </a14:m>
                <a:endParaRPr lang="en-US" sz="3200" dirty="0"/>
              </a:p>
            </p:txBody>
          </p:sp>
        </mc:Choice>
        <mc:Fallback>
          <p:sp>
            <p:nvSpPr>
              <p:cNvPr id="5" name="TextBox 4">
                <a:extLst>
                  <a:ext uri="{FF2B5EF4-FFF2-40B4-BE49-F238E27FC236}">
                    <a16:creationId xmlns:a16="http://schemas.microsoft.com/office/drawing/2014/main" id="{01AA0E8D-6681-0FFE-3962-F2146F367831}"/>
                  </a:ext>
                </a:extLst>
              </p:cNvPr>
              <p:cNvSpPr txBox="1">
                <a:spLocks noRot="1" noChangeAspect="1" noMove="1" noResize="1" noEditPoints="1" noAdjustHandles="1" noChangeArrowheads="1" noChangeShapeType="1" noTextEdit="1"/>
              </p:cNvSpPr>
              <p:nvPr/>
            </p:nvSpPr>
            <p:spPr>
              <a:xfrm>
                <a:off x="6299011" y="5302517"/>
                <a:ext cx="5207000" cy="492443"/>
              </a:xfrm>
              <a:prstGeom prst="rect">
                <a:avLst/>
              </a:prstGeom>
              <a:blipFill>
                <a:blip r:embed="rId3"/>
                <a:stretch>
                  <a:fillRect/>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E599D4C0-1396-3C29-F0B2-3110F504345D}"/>
              </a:ext>
            </a:extLst>
          </p:cNvPr>
          <p:cNvPicPr>
            <a:picLocks noChangeAspect="1"/>
          </p:cNvPicPr>
          <p:nvPr/>
        </p:nvPicPr>
        <p:blipFill>
          <a:blip r:embed="rId4"/>
          <a:stretch>
            <a:fillRect/>
          </a:stretch>
        </p:blipFill>
        <p:spPr>
          <a:xfrm>
            <a:off x="5342902" y="1190028"/>
            <a:ext cx="7316017" cy="4112489"/>
          </a:xfrm>
          <a:prstGeom prst="rect">
            <a:avLst/>
          </a:prstGeom>
        </p:spPr>
      </p:pic>
      <p:sp>
        <p:nvSpPr>
          <p:cNvPr id="3" name="TextBox 2">
            <a:extLst>
              <a:ext uri="{FF2B5EF4-FFF2-40B4-BE49-F238E27FC236}">
                <a16:creationId xmlns:a16="http://schemas.microsoft.com/office/drawing/2014/main" id="{66C5D151-4FDB-4F9F-F340-290952DF3C7F}"/>
              </a:ext>
            </a:extLst>
          </p:cNvPr>
          <p:cNvSpPr txBox="1"/>
          <p:nvPr/>
        </p:nvSpPr>
        <p:spPr>
          <a:xfrm>
            <a:off x="7939668" y="6213773"/>
            <a:ext cx="1337289" cy="461665"/>
          </a:xfrm>
          <a:prstGeom prst="rect">
            <a:avLst/>
          </a:prstGeom>
          <a:noFill/>
        </p:spPr>
        <p:txBody>
          <a:bodyPr wrap="none" rtlCol="0">
            <a:spAutoFit/>
          </a:bodyPr>
          <a:lstStyle/>
          <a:p>
            <a:r>
              <a:rPr lang="en-US" sz="2400" dirty="0"/>
              <a:t>Template</a:t>
            </a:r>
          </a:p>
        </p:txBody>
      </p:sp>
      <p:cxnSp>
        <p:nvCxnSpPr>
          <p:cNvPr id="9" name="Straight Arrow Connector 8">
            <a:extLst>
              <a:ext uri="{FF2B5EF4-FFF2-40B4-BE49-F238E27FC236}">
                <a16:creationId xmlns:a16="http://schemas.microsoft.com/office/drawing/2014/main" id="{E0AE83CF-7495-E3F4-102C-1A4BCF7EDAA0}"/>
              </a:ext>
            </a:extLst>
          </p:cNvPr>
          <p:cNvCxnSpPr>
            <a:cxnSpLocks/>
          </p:cNvCxnSpPr>
          <p:nvPr/>
        </p:nvCxnSpPr>
        <p:spPr>
          <a:xfrm flipH="1" flipV="1">
            <a:off x="8519532" y="5709424"/>
            <a:ext cx="88780" cy="61658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6803E9E-FC5D-572A-B3DF-308B07DD5A94}"/>
              </a:ext>
            </a:extLst>
          </p:cNvPr>
          <p:cNvSpPr txBox="1"/>
          <p:nvPr/>
        </p:nvSpPr>
        <p:spPr>
          <a:xfrm>
            <a:off x="6451190" y="6333812"/>
            <a:ext cx="6328832" cy="461665"/>
          </a:xfrm>
          <a:prstGeom prst="rect">
            <a:avLst/>
          </a:prstGeom>
          <a:noFill/>
        </p:spPr>
        <p:txBody>
          <a:bodyPr wrap="square">
            <a:spAutoFit/>
          </a:bodyPr>
          <a:lstStyle/>
          <a:p>
            <a:r>
              <a:rPr lang="en-US" sz="2400" dirty="0"/>
              <a:t>Amplitude</a:t>
            </a:r>
          </a:p>
        </p:txBody>
      </p:sp>
      <p:cxnSp>
        <p:nvCxnSpPr>
          <p:cNvPr id="14" name="Straight Arrow Connector 13">
            <a:extLst>
              <a:ext uri="{FF2B5EF4-FFF2-40B4-BE49-F238E27FC236}">
                <a16:creationId xmlns:a16="http://schemas.microsoft.com/office/drawing/2014/main" id="{9E199D72-CC61-3010-5EC1-65BA923CAC1D}"/>
              </a:ext>
            </a:extLst>
          </p:cNvPr>
          <p:cNvCxnSpPr>
            <a:cxnSpLocks/>
          </p:cNvCxnSpPr>
          <p:nvPr/>
        </p:nvCxnSpPr>
        <p:spPr>
          <a:xfrm flipV="1">
            <a:off x="6236519" y="5602734"/>
            <a:ext cx="538019" cy="357821"/>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BEC4967-25E9-F71C-C72E-5AC8A24FF675}"/>
              </a:ext>
            </a:extLst>
          </p:cNvPr>
          <p:cNvSpPr txBox="1"/>
          <p:nvPr/>
        </p:nvSpPr>
        <p:spPr>
          <a:xfrm>
            <a:off x="9188176" y="6014924"/>
            <a:ext cx="1568763" cy="461665"/>
          </a:xfrm>
          <a:prstGeom prst="rect">
            <a:avLst/>
          </a:prstGeom>
          <a:noFill/>
        </p:spPr>
        <p:txBody>
          <a:bodyPr wrap="none" rtlCol="0">
            <a:spAutoFit/>
          </a:bodyPr>
          <a:lstStyle/>
          <a:p>
            <a:r>
              <a:rPr lang="en-US" sz="2400" dirty="0"/>
              <a:t>Time Delay</a:t>
            </a:r>
          </a:p>
        </p:txBody>
      </p:sp>
      <p:cxnSp>
        <p:nvCxnSpPr>
          <p:cNvPr id="18" name="Straight Arrow Connector 17">
            <a:extLst>
              <a:ext uri="{FF2B5EF4-FFF2-40B4-BE49-F238E27FC236}">
                <a16:creationId xmlns:a16="http://schemas.microsoft.com/office/drawing/2014/main" id="{360E4B04-7D08-6E21-E7DD-434C4C2568E9}"/>
              </a:ext>
            </a:extLst>
          </p:cNvPr>
          <p:cNvCxnSpPr>
            <a:cxnSpLocks/>
          </p:cNvCxnSpPr>
          <p:nvPr/>
        </p:nvCxnSpPr>
        <p:spPr>
          <a:xfrm flipH="1" flipV="1">
            <a:off x="9531712" y="5723668"/>
            <a:ext cx="241214" cy="429643"/>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28C1F06-D306-658A-113E-15EE4143C28B}"/>
              </a:ext>
            </a:extLst>
          </p:cNvPr>
          <p:cNvSpPr txBox="1"/>
          <p:nvPr/>
        </p:nvSpPr>
        <p:spPr>
          <a:xfrm>
            <a:off x="11003700" y="6033595"/>
            <a:ext cx="1004621" cy="461665"/>
          </a:xfrm>
          <a:prstGeom prst="rect">
            <a:avLst/>
          </a:prstGeom>
          <a:noFill/>
        </p:spPr>
        <p:txBody>
          <a:bodyPr wrap="square">
            <a:spAutoFit/>
          </a:bodyPr>
          <a:lstStyle/>
          <a:p>
            <a:r>
              <a:rPr lang="en-US" sz="2400" dirty="0"/>
              <a:t>Noise</a:t>
            </a:r>
          </a:p>
        </p:txBody>
      </p:sp>
      <p:cxnSp>
        <p:nvCxnSpPr>
          <p:cNvPr id="22" name="Straight Arrow Connector 21">
            <a:extLst>
              <a:ext uri="{FF2B5EF4-FFF2-40B4-BE49-F238E27FC236}">
                <a16:creationId xmlns:a16="http://schemas.microsoft.com/office/drawing/2014/main" id="{FA698979-7305-06FF-4127-9CE3ABD143C9}"/>
              </a:ext>
            </a:extLst>
          </p:cNvPr>
          <p:cNvCxnSpPr>
            <a:cxnSpLocks/>
          </p:cNvCxnSpPr>
          <p:nvPr/>
        </p:nvCxnSpPr>
        <p:spPr>
          <a:xfrm flipH="1" flipV="1">
            <a:off x="10696327" y="5794018"/>
            <a:ext cx="447923" cy="317857"/>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1B7E352-E1A0-3C30-DA05-5EAF28F29C24}"/>
              </a:ext>
            </a:extLst>
          </p:cNvPr>
          <p:cNvSpPr txBox="1"/>
          <p:nvPr/>
        </p:nvSpPr>
        <p:spPr>
          <a:xfrm>
            <a:off x="5075170" y="5875703"/>
            <a:ext cx="1450205" cy="830997"/>
          </a:xfrm>
          <a:prstGeom prst="rect">
            <a:avLst/>
          </a:prstGeom>
          <a:noFill/>
        </p:spPr>
        <p:txBody>
          <a:bodyPr wrap="none" rtlCol="0">
            <a:spAutoFit/>
          </a:bodyPr>
          <a:lstStyle/>
          <a:p>
            <a:r>
              <a:rPr lang="en-US" sz="2400" dirty="0"/>
              <a:t>Measured</a:t>
            </a:r>
          </a:p>
          <a:p>
            <a:r>
              <a:rPr lang="en-US" sz="2400" dirty="0"/>
              <a:t>Pulse</a:t>
            </a:r>
          </a:p>
        </p:txBody>
      </p:sp>
      <p:cxnSp>
        <p:nvCxnSpPr>
          <p:cNvPr id="26" name="Straight Arrow Connector 25">
            <a:extLst>
              <a:ext uri="{FF2B5EF4-FFF2-40B4-BE49-F238E27FC236}">
                <a16:creationId xmlns:a16="http://schemas.microsoft.com/office/drawing/2014/main" id="{83C36FBA-0B84-D69A-6DF9-CE83C679BFB1}"/>
              </a:ext>
            </a:extLst>
          </p:cNvPr>
          <p:cNvCxnSpPr>
            <a:cxnSpLocks/>
          </p:cNvCxnSpPr>
          <p:nvPr/>
        </p:nvCxnSpPr>
        <p:spPr>
          <a:xfrm flipV="1">
            <a:off x="7446110" y="5767807"/>
            <a:ext cx="633276" cy="656749"/>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7103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EAE6F-E893-B526-02CF-B97B72152EF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5F1DF05-D504-51D8-36D1-FE5D0470189A}"/>
              </a:ext>
            </a:extLst>
          </p:cNvPr>
          <p:cNvSpPr txBox="1"/>
          <p:nvPr/>
        </p:nvSpPr>
        <p:spPr>
          <a:xfrm>
            <a:off x="512064" y="2024635"/>
            <a:ext cx="10561320" cy="21957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66" hangingPunct="0">
              <a:lnSpc>
                <a:spcPct val="120000"/>
              </a:lnSpc>
            </a:pPr>
            <a:r>
              <a:rPr lang="en-GB" sz="575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sym typeface="Muli Regular"/>
              </a:rPr>
              <a:t>Event Selection for Template Generation</a:t>
            </a:r>
          </a:p>
        </p:txBody>
      </p:sp>
      <p:sp>
        <p:nvSpPr>
          <p:cNvPr id="4" name="Slide Number Placeholder 3">
            <a:extLst>
              <a:ext uri="{FF2B5EF4-FFF2-40B4-BE49-F238E27FC236}">
                <a16:creationId xmlns:a16="http://schemas.microsoft.com/office/drawing/2014/main" id="{51312DD4-3B94-1E06-5FB9-7A21E4C6656A}"/>
              </a:ext>
            </a:extLst>
          </p:cNvPr>
          <p:cNvSpPr>
            <a:spLocks noGrp="1"/>
          </p:cNvSpPr>
          <p:nvPr>
            <p:ph type="sldNum" sz="quarter" idx="2"/>
          </p:nvPr>
        </p:nvSpPr>
        <p:spPr/>
        <p:txBody>
          <a:bodyPr/>
          <a:lstStyle/>
          <a:p>
            <a:fld id="{86CB4B4D-7CA3-9044-876B-883B54F8677D}" type="slidenum">
              <a:rPr lang="en-US" smtClean="0"/>
              <a:t>11</a:t>
            </a:fld>
            <a:endParaRPr lang="en-US" dirty="0"/>
          </a:p>
        </p:txBody>
      </p:sp>
      <p:sp>
        <p:nvSpPr>
          <p:cNvPr id="5" name="TextBox 4">
            <a:extLst>
              <a:ext uri="{FF2B5EF4-FFF2-40B4-BE49-F238E27FC236}">
                <a16:creationId xmlns:a16="http://schemas.microsoft.com/office/drawing/2014/main" id="{CCA46B3E-0E47-FA5B-3571-1355E104F148}"/>
              </a:ext>
            </a:extLst>
          </p:cNvPr>
          <p:cNvSpPr txBox="1"/>
          <p:nvPr/>
        </p:nvSpPr>
        <p:spPr>
          <a:xfrm>
            <a:off x="512064" y="4745271"/>
            <a:ext cx="6116444" cy="712824"/>
          </a:xfrm>
          <a:prstGeom prst="rect">
            <a:avLst/>
          </a:prstGeom>
          <a:noFill/>
        </p:spPr>
        <p:txBody>
          <a:bodyPr wrap="square">
            <a:spAutoFit/>
          </a:bodyPr>
          <a:lstStyle/>
          <a:p>
            <a:pPr defTabSz="410766" hangingPunct="0">
              <a:lnSpc>
                <a:spcPct val="120000"/>
              </a:lnSpc>
            </a:pPr>
            <a:r>
              <a:rPr lang="en-GB" sz="36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sym typeface="Muli Regular"/>
              </a:rPr>
              <a:t>Commissioning data</a:t>
            </a:r>
          </a:p>
        </p:txBody>
      </p:sp>
    </p:spTree>
    <p:extLst>
      <p:ext uri="{BB962C8B-B14F-4D97-AF65-F5344CB8AC3E}">
        <p14:creationId xmlns:p14="http://schemas.microsoft.com/office/powerpoint/2010/main" val="260630442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4BAF91-00F3-8997-7168-6086006ACBFB}"/>
              </a:ext>
            </a:extLst>
          </p:cNvPr>
          <p:cNvSpPr>
            <a:spLocks noGrp="1"/>
          </p:cNvSpPr>
          <p:nvPr>
            <p:ph type="body" sz="quarter" idx="10"/>
          </p:nvPr>
        </p:nvSpPr>
        <p:spPr>
          <a:xfrm>
            <a:off x="832740" y="793133"/>
            <a:ext cx="9380794" cy="1316076"/>
          </a:xfrm>
        </p:spPr>
        <p:txBody>
          <a:bodyPr>
            <a:normAutofit/>
          </a:bodyPr>
          <a:lstStyle/>
          <a:p>
            <a:r>
              <a:rPr lang="en-US" dirty="0"/>
              <a:t>Event-Selection Cuts</a:t>
            </a:r>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01CB674F-1058-DDC2-E9A0-6915F8161E37}"/>
                  </a:ext>
                </a:extLst>
              </p:cNvPr>
              <p:cNvSpPr>
                <a:spLocks noGrp="1"/>
              </p:cNvSpPr>
              <p:nvPr>
                <p:ph type="body" sz="quarter" idx="13"/>
              </p:nvPr>
            </p:nvSpPr>
            <p:spPr>
              <a:xfrm>
                <a:off x="736600" y="1852731"/>
                <a:ext cx="10622660" cy="3994150"/>
              </a:xfrm>
            </p:spPr>
            <p:txBody>
              <a:bodyPr>
                <a:normAutofit/>
              </a:bodyPr>
              <a:lstStyle/>
              <a:p>
                <a:pPr marL="457200" indent="-457200">
                  <a:buFont typeface="Wingdings" panose="05000000000000000000" pitchFamily="2" charset="2"/>
                  <a:buChar char="Ø"/>
                </a:pPr>
                <a:r>
                  <a:rPr lang="en-US" sz="4400" dirty="0"/>
                  <a:t>Reduced low-frequency fit statistic</a:t>
                </a:r>
              </a:p>
              <a:p>
                <a:pPr marL="1143000" lvl="1" indent="-457200">
                  <a:buFont typeface="Wingdings" panose="05000000000000000000" pitchFamily="2" charset="2"/>
                  <a:buChar char="Ø"/>
                </a:pPr>
                <a:r>
                  <a:rPr lang="en-US" sz="3800" dirty="0"/>
                  <a:t>(</a:t>
                </a:r>
                <a14:m>
                  <m:oMath xmlns:m="http://schemas.openxmlformats.org/officeDocument/2006/math">
                    <m:sSup>
                      <m:sSupPr>
                        <m:ctrlPr>
                          <a:rPr lang="en-US" sz="3800" i="1">
                            <a:latin typeface="Cambria Math" panose="02040503050406030204" pitchFamily="18" charset="0"/>
                            <a:ea typeface="Cambria Math" panose="02040503050406030204" pitchFamily="18" charset="0"/>
                          </a:rPr>
                        </m:ctrlPr>
                      </m:sSupPr>
                      <m:e>
                        <m:r>
                          <a:rPr lang="en-US" sz="3800" i="1">
                            <a:latin typeface="Cambria Math" panose="02040503050406030204" pitchFamily="18" charset="0"/>
                            <a:ea typeface="Cambria Math" panose="02040503050406030204" pitchFamily="18" charset="0"/>
                          </a:rPr>
                          <m:t>𝜒</m:t>
                        </m:r>
                      </m:e>
                      <m:sup>
                        <m:r>
                          <a:rPr lang="en-US" sz="3800" b="0" i="1" smtClean="0">
                            <a:latin typeface="Cambria Math" panose="02040503050406030204" pitchFamily="18" charset="0"/>
                            <a:ea typeface="Cambria Math" panose="02040503050406030204" pitchFamily="18" charset="0"/>
                          </a:rPr>
                          <m:t>2</m:t>
                        </m:r>
                      </m:sup>
                    </m:sSup>
                    <m:r>
                      <a:rPr lang="en-US" sz="3800" b="0" i="1" smtClean="0">
                        <a:latin typeface="Cambria Math" panose="02040503050406030204" pitchFamily="18" charset="0"/>
                        <a:ea typeface="Cambria Math" panose="02040503050406030204" pitchFamily="18" charset="0"/>
                      </a:rPr>
                      <m:t>/</m:t>
                    </m:r>
                    <m:sSub>
                      <m:sSubPr>
                        <m:ctrlPr>
                          <a:rPr lang="en-US" sz="3800" b="0" i="1" smtClean="0">
                            <a:latin typeface="Cambria Math" panose="02040503050406030204" pitchFamily="18" charset="0"/>
                            <a:ea typeface="Cambria Math" panose="02040503050406030204" pitchFamily="18" charset="0"/>
                          </a:rPr>
                        </m:ctrlPr>
                      </m:sSubPr>
                      <m:e>
                        <m:r>
                          <a:rPr lang="en-US" sz="3800" b="0" i="1" smtClean="0">
                            <a:latin typeface="Cambria Math" panose="02040503050406030204" pitchFamily="18" charset="0"/>
                            <a:ea typeface="Cambria Math" panose="02040503050406030204" pitchFamily="18" charset="0"/>
                          </a:rPr>
                          <m:t>𝑁</m:t>
                        </m:r>
                      </m:e>
                      <m:sub>
                        <m:r>
                          <a:rPr lang="en-US" sz="3800" b="0" i="1" smtClean="0">
                            <a:latin typeface="Cambria Math" panose="02040503050406030204" pitchFamily="18" charset="0"/>
                            <a:ea typeface="Cambria Math" panose="02040503050406030204" pitchFamily="18" charset="0"/>
                          </a:rPr>
                          <m:t>𝐷𝑜𝐹</m:t>
                        </m:r>
                        <m:r>
                          <a:rPr lang="en-US" sz="3800" b="0" i="1" smtClean="0">
                            <a:latin typeface="Cambria Math" panose="02040503050406030204" pitchFamily="18" charset="0"/>
                            <a:ea typeface="Cambria Math" panose="02040503050406030204" pitchFamily="18" charset="0"/>
                          </a:rPr>
                          <m:t>,</m:t>
                        </m:r>
                        <m:r>
                          <a:rPr lang="en-US" sz="3800" b="0" i="1" smtClean="0">
                            <a:latin typeface="Cambria Math" panose="02040503050406030204" pitchFamily="18" charset="0"/>
                            <a:ea typeface="Cambria Math" panose="02040503050406030204" pitchFamily="18" charset="0"/>
                          </a:rPr>
                          <m:t>𝐿𝐹</m:t>
                        </m:r>
                      </m:sub>
                    </m:sSub>
                  </m:oMath>
                </a14:m>
                <a:r>
                  <a:rPr lang="en-US" sz="3800" dirty="0"/>
                  <a:t>)</a:t>
                </a:r>
              </a:p>
              <a:p>
                <a:pPr marL="457200" indent="-457200">
                  <a:buFont typeface="Wingdings" panose="05000000000000000000" pitchFamily="2" charset="2"/>
                  <a:buChar char="Ø"/>
                </a:pPr>
                <a:r>
                  <a:rPr lang="en-US" sz="4400" dirty="0"/>
                  <a:t>Pulse amplitude </a:t>
                </a:r>
              </a:p>
              <a:p>
                <a:pPr marL="1143000" lvl="1" indent="-457200">
                  <a:buFont typeface="Wingdings" panose="05000000000000000000" pitchFamily="2" charset="2"/>
                  <a:buChar char="Ø"/>
                </a:pPr>
                <a14:m>
                  <m:oMath xmlns:m="http://schemas.openxmlformats.org/officeDocument/2006/math">
                    <m:r>
                      <a:rPr lang="en-US" sz="3800" i="1" smtClean="0">
                        <a:latin typeface="Cambria Math" panose="02040503050406030204" pitchFamily="18" charset="0"/>
                        <a:ea typeface="Cambria Math" panose="02040503050406030204" pitchFamily="18" charset="0"/>
                      </a:rPr>
                      <m:t>𝐴</m:t>
                    </m:r>
                  </m:oMath>
                </a14:m>
                <a:r>
                  <a:rPr lang="en-US" sz="3800" dirty="0"/>
                  <a:t> from Optimal Filter</a:t>
                </a:r>
              </a:p>
              <a:p>
                <a:pPr marL="457200" indent="-457200">
                  <a:buFont typeface="Wingdings" panose="05000000000000000000" pitchFamily="2" charset="2"/>
                  <a:buChar char="Ø"/>
                </a:pPr>
                <a:r>
                  <a:rPr lang="en-US" sz="4400" dirty="0"/>
                  <a:t>Per channel baseline standard deviation</a:t>
                </a:r>
              </a:p>
            </p:txBody>
          </p:sp>
        </mc:Choice>
        <mc:Fallback>
          <p:sp>
            <p:nvSpPr>
              <p:cNvPr id="3" name="Text Placeholder 2">
                <a:extLst>
                  <a:ext uri="{FF2B5EF4-FFF2-40B4-BE49-F238E27FC236}">
                    <a16:creationId xmlns:a16="http://schemas.microsoft.com/office/drawing/2014/main" id="{01CB674F-1058-DDC2-E9A0-6915F8161E37}"/>
                  </a:ext>
                </a:extLst>
              </p:cNvPr>
              <p:cNvSpPr>
                <a:spLocks noGrp="1" noRot="1" noChangeAspect="1" noMove="1" noResize="1" noEditPoints="1" noAdjustHandles="1" noChangeArrowheads="1" noChangeShapeType="1" noTextEdit="1"/>
              </p:cNvSpPr>
              <p:nvPr>
                <p:ph type="body" sz="quarter" idx="13"/>
              </p:nvPr>
            </p:nvSpPr>
            <p:spPr>
              <a:xfrm>
                <a:off x="736600" y="1852731"/>
                <a:ext cx="10622660" cy="3994150"/>
              </a:xfrm>
              <a:blipFill>
                <a:blip r:embed="rId3"/>
                <a:stretch>
                  <a:fillRect l="-2124" t="-488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E482D2B-AD79-6D10-4E1F-7570F297F14F}"/>
              </a:ext>
            </a:extLst>
          </p:cNvPr>
          <p:cNvSpPr txBox="1">
            <a:spLocks/>
          </p:cNvSpPr>
          <p:nvPr/>
        </p:nvSpPr>
        <p:spPr>
          <a:xfrm>
            <a:off x="11418848" y="6200077"/>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12</a:t>
            </a:fld>
            <a:endParaRPr lang="en-US" dirty="0"/>
          </a:p>
        </p:txBody>
      </p:sp>
    </p:spTree>
    <p:extLst>
      <p:ext uri="{BB962C8B-B14F-4D97-AF65-F5344CB8AC3E}">
        <p14:creationId xmlns:p14="http://schemas.microsoft.com/office/powerpoint/2010/main" val="3279982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 Placeholder 1">
                <a:extLst>
                  <a:ext uri="{FF2B5EF4-FFF2-40B4-BE49-F238E27FC236}">
                    <a16:creationId xmlns:a16="http://schemas.microsoft.com/office/drawing/2014/main" id="{4044E168-37B9-B71D-9245-8B7E1D74D9F0}"/>
                  </a:ext>
                </a:extLst>
              </p:cNvPr>
              <p:cNvSpPr>
                <a:spLocks noGrp="1"/>
              </p:cNvSpPr>
              <p:nvPr>
                <p:ph type="body" sz="quarter" idx="10"/>
              </p:nvPr>
            </p:nvSpPr>
            <p:spPr>
              <a:xfrm>
                <a:off x="736600" y="837503"/>
                <a:ext cx="9380794" cy="1316076"/>
              </a:xfrm>
            </p:spPr>
            <p:txBody>
              <a:bodyPr/>
              <a:lstStyle/>
              <a:p>
                <a14:m>
                  <m:oMath xmlns:m="http://schemas.openxmlformats.org/officeDocument/2006/math">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𝜒</m:t>
                        </m:r>
                      </m:e>
                      <m:sup>
                        <m:r>
                          <a:rPr lang="en-US" i="1">
                            <a:latin typeface="Cambria Math" panose="02040503050406030204" pitchFamily="18" charset="0"/>
                            <a:ea typeface="Cambria Math" panose="02040503050406030204" pitchFamily="18" charset="0"/>
                          </a:rPr>
                          <m:t>2</m:t>
                        </m:r>
                      </m:sup>
                    </m:sSup>
                  </m:oMath>
                </a14:m>
                <a:r>
                  <a:rPr lang="en-US" dirty="0"/>
                  <a:t> and </a:t>
                </a:r>
                <a14:m>
                  <m:oMath xmlns:m="http://schemas.openxmlformats.org/officeDocument/2006/math">
                    <m:r>
                      <a:rPr lang="en-US" i="1">
                        <a:latin typeface="Cambria Math" panose="02040503050406030204" pitchFamily="18" charset="0"/>
                        <a:ea typeface="Cambria Math" panose="02040503050406030204" pitchFamily="18" charset="0"/>
                      </a:rPr>
                      <m:t>𝐴</m:t>
                    </m:r>
                  </m:oMath>
                </a14:m>
                <a:r>
                  <a:rPr lang="en-US" dirty="0"/>
                  <a:t> Regions of Interest</a:t>
                </a:r>
              </a:p>
            </p:txBody>
          </p:sp>
        </mc:Choice>
        <mc:Fallback>
          <p:sp>
            <p:nvSpPr>
              <p:cNvPr id="2" name="Text Placeholder 1">
                <a:extLst>
                  <a:ext uri="{FF2B5EF4-FFF2-40B4-BE49-F238E27FC236}">
                    <a16:creationId xmlns:a16="http://schemas.microsoft.com/office/drawing/2014/main" id="{4044E168-37B9-B71D-9245-8B7E1D74D9F0}"/>
                  </a:ext>
                </a:extLst>
              </p:cNvPr>
              <p:cNvSpPr>
                <a:spLocks noGrp="1" noRot="1" noChangeAspect="1" noMove="1" noResize="1" noEditPoints="1" noAdjustHandles="1" noChangeArrowheads="1" noChangeShapeType="1" noTextEdit="1"/>
              </p:cNvSpPr>
              <p:nvPr>
                <p:ph type="body" sz="quarter" idx="10"/>
              </p:nvPr>
            </p:nvSpPr>
            <p:spPr>
              <a:xfrm>
                <a:off x="736600" y="837503"/>
                <a:ext cx="9380794" cy="1316076"/>
              </a:xfrm>
              <a:blipFill>
                <a:blip r:embed="rId2"/>
                <a:stretch>
                  <a:fillRect t="-1388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16F7DA2D-8E30-AE80-A09B-3A79E8519718}"/>
                  </a:ext>
                </a:extLst>
              </p:cNvPr>
              <p:cNvSpPr>
                <a:spLocks noGrp="1"/>
              </p:cNvSpPr>
              <p:nvPr>
                <p:ph type="body" sz="quarter" idx="13"/>
              </p:nvPr>
            </p:nvSpPr>
            <p:spPr>
              <a:xfrm>
                <a:off x="736600" y="2153579"/>
                <a:ext cx="10622660" cy="3994150"/>
              </a:xfrm>
            </p:spPr>
            <p:txBody>
              <a:bodyPr>
                <a:normAutofit/>
              </a:bodyPr>
              <a:lstStyle/>
              <a:p>
                <a:pPr marL="457200" indent="-457200">
                  <a:buFont typeface="Wingdings" panose="05000000000000000000" pitchFamily="2" charset="2"/>
                  <a:buChar char="Ø"/>
                </a:pPr>
                <a:r>
                  <a:rPr lang="en-US" sz="4400" dirty="0"/>
                  <a:t>Plotted all the events in a </a:t>
                </a:r>
                <a14:m>
                  <m:oMath xmlns:m="http://schemas.openxmlformats.org/officeDocument/2006/math">
                    <m:sSup>
                      <m:sSupPr>
                        <m:ctrlPr>
                          <a:rPr lang="en-US" sz="4400" i="1">
                            <a:latin typeface="Cambria Math" panose="02040503050406030204" pitchFamily="18" charset="0"/>
                            <a:ea typeface="Cambria Math" panose="02040503050406030204" pitchFamily="18" charset="0"/>
                          </a:rPr>
                        </m:ctrlPr>
                      </m:sSupPr>
                      <m:e>
                        <m:r>
                          <a:rPr lang="en-US" sz="4400" i="1">
                            <a:latin typeface="Cambria Math" panose="02040503050406030204" pitchFamily="18" charset="0"/>
                            <a:ea typeface="Cambria Math" panose="02040503050406030204" pitchFamily="18" charset="0"/>
                          </a:rPr>
                          <m:t>𝜒</m:t>
                        </m:r>
                      </m:e>
                      <m:sup>
                        <m:r>
                          <a:rPr lang="en-US" sz="4400" i="1">
                            <a:latin typeface="Cambria Math" panose="02040503050406030204" pitchFamily="18" charset="0"/>
                            <a:ea typeface="Cambria Math" panose="02040503050406030204" pitchFamily="18" charset="0"/>
                          </a:rPr>
                          <m:t>2</m:t>
                        </m:r>
                      </m:sup>
                    </m:sSup>
                  </m:oMath>
                </a14:m>
                <a:r>
                  <a:rPr lang="en-US" sz="4400" dirty="0"/>
                  <a:t> vs </a:t>
                </a:r>
                <a14:m>
                  <m:oMath xmlns:m="http://schemas.openxmlformats.org/officeDocument/2006/math">
                    <m:r>
                      <a:rPr lang="en-US" sz="4400" i="1">
                        <a:latin typeface="Cambria Math" panose="02040503050406030204" pitchFamily="18" charset="0"/>
                        <a:ea typeface="Cambria Math" panose="02040503050406030204" pitchFamily="18" charset="0"/>
                      </a:rPr>
                      <m:t>𝐴</m:t>
                    </m:r>
                  </m:oMath>
                </a14:m>
                <a:r>
                  <a:rPr lang="en-US" sz="4400" dirty="0"/>
                  <a:t> dot graph</a:t>
                </a:r>
              </a:p>
              <a:p>
                <a:pPr marL="1143000" lvl="1" indent="-457200">
                  <a:buFont typeface="Wingdings" panose="05000000000000000000" pitchFamily="2" charset="2"/>
                  <a:buChar char="Ø"/>
                </a:pPr>
                <a:r>
                  <a:rPr lang="en-US" sz="4000" dirty="0"/>
                  <a:t>Low amplitude region</a:t>
                </a:r>
              </a:p>
              <a:p>
                <a:pPr marL="1143000" lvl="1" indent="-457200">
                  <a:buFont typeface="Wingdings" panose="05000000000000000000" pitchFamily="2" charset="2"/>
                  <a:buChar char="Ø"/>
                </a:pPr>
                <a:r>
                  <a:rPr lang="en-US" sz="4000" dirty="0"/>
                  <a:t>High amplitude region</a:t>
                </a:r>
              </a:p>
              <a:p>
                <a:pPr marL="457200" indent="-457200">
                  <a:buFont typeface="Wingdings" panose="05000000000000000000" pitchFamily="2" charset="2"/>
                  <a:buChar char="Ø"/>
                </a:pPr>
                <a:r>
                  <a:rPr lang="en-US" sz="4400" dirty="0"/>
                  <a:t>Cannot blindly trust </a:t>
                </a:r>
                <a14:m>
                  <m:oMath xmlns:m="http://schemas.openxmlformats.org/officeDocument/2006/math">
                    <m:sSup>
                      <m:sSupPr>
                        <m:ctrlPr>
                          <a:rPr lang="en-US" sz="4400" i="1">
                            <a:latin typeface="Cambria Math" panose="02040503050406030204" pitchFamily="18" charset="0"/>
                            <a:ea typeface="Cambria Math" panose="02040503050406030204" pitchFamily="18" charset="0"/>
                          </a:rPr>
                        </m:ctrlPr>
                      </m:sSupPr>
                      <m:e>
                        <m:r>
                          <a:rPr lang="en-US" sz="4400" i="1">
                            <a:latin typeface="Cambria Math" panose="02040503050406030204" pitchFamily="18" charset="0"/>
                            <a:ea typeface="Cambria Math" panose="02040503050406030204" pitchFamily="18" charset="0"/>
                          </a:rPr>
                          <m:t>𝜒</m:t>
                        </m:r>
                      </m:e>
                      <m:sup>
                        <m:r>
                          <a:rPr lang="en-US" sz="4400" i="1">
                            <a:latin typeface="Cambria Math" panose="02040503050406030204" pitchFamily="18" charset="0"/>
                            <a:ea typeface="Cambria Math" panose="02040503050406030204" pitchFamily="18" charset="0"/>
                          </a:rPr>
                          <m:t>2</m:t>
                        </m:r>
                      </m:sup>
                    </m:sSup>
                  </m:oMath>
                </a14:m>
                <a:r>
                  <a:rPr lang="en-US" sz="4400" dirty="0"/>
                  <a:t> </a:t>
                </a:r>
              </a:p>
              <a:p>
                <a:pPr marL="1143000" lvl="1" indent="-457200">
                  <a:buFont typeface="Wingdings" panose="05000000000000000000" pitchFamily="2" charset="2"/>
                  <a:buChar char="Ø"/>
                </a:pPr>
                <a:r>
                  <a:rPr lang="en-US" sz="4000" dirty="0"/>
                  <a:t>Determined by previous template</a:t>
                </a:r>
              </a:p>
            </p:txBody>
          </p:sp>
        </mc:Choice>
        <mc:Fallback>
          <p:sp>
            <p:nvSpPr>
              <p:cNvPr id="3" name="Text Placeholder 2">
                <a:extLst>
                  <a:ext uri="{FF2B5EF4-FFF2-40B4-BE49-F238E27FC236}">
                    <a16:creationId xmlns:a16="http://schemas.microsoft.com/office/drawing/2014/main" id="{16F7DA2D-8E30-AE80-A09B-3A79E8519718}"/>
                  </a:ext>
                </a:extLst>
              </p:cNvPr>
              <p:cNvSpPr>
                <a:spLocks noGrp="1" noRot="1" noChangeAspect="1" noMove="1" noResize="1" noEditPoints="1" noAdjustHandles="1" noChangeArrowheads="1" noChangeShapeType="1" noTextEdit="1"/>
              </p:cNvSpPr>
              <p:nvPr>
                <p:ph type="body" sz="quarter" idx="13"/>
              </p:nvPr>
            </p:nvSpPr>
            <p:spPr>
              <a:xfrm>
                <a:off x="736600" y="2153579"/>
                <a:ext cx="10622660" cy="3994150"/>
              </a:xfrm>
              <a:blipFill>
                <a:blip r:embed="rId3"/>
                <a:stretch>
                  <a:fillRect l="-2124" t="-4580" r="-1550"/>
                </a:stretch>
              </a:blipFill>
            </p:spPr>
            <p:txBody>
              <a:bodyPr/>
              <a:lstStyle/>
              <a:p>
                <a:r>
                  <a:rPr lang="en-US">
                    <a:noFill/>
                  </a:rPr>
                  <a:t> </a:t>
                </a:r>
              </a:p>
            </p:txBody>
          </p:sp>
        </mc:Fallback>
      </mc:AlternateContent>
      <p:sp>
        <p:nvSpPr>
          <p:cNvPr id="5" name="Slide Number Placeholder 3">
            <a:extLst>
              <a:ext uri="{FF2B5EF4-FFF2-40B4-BE49-F238E27FC236}">
                <a16:creationId xmlns:a16="http://schemas.microsoft.com/office/drawing/2014/main" id="{451860B6-09FC-E7CD-FE20-2CC36A727DFB}"/>
              </a:ext>
            </a:extLst>
          </p:cNvPr>
          <p:cNvSpPr txBox="1">
            <a:spLocks/>
          </p:cNvSpPr>
          <p:nvPr/>
        </p:nvSpPr>
        <p:spPr>
          <a:xfrm>
            <a:off x="11418848" y="6200077"/>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13</a:t>
            </a:fld>
            <a:endParaRPr lang="en-US" dirty="0"/>
          </a:p>
        </p:txBody>
      </p:sp>
    </p:spTree>
    <p:extLst>
      <p:ext uri="{BB962C8B-B14F-4D97-AF65-F5344CB8AC3E}">
        <p14:creationId xmlns:p14="http://schemas.microsoft.com/office/powerpoint/2010/main" val="744425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785A9-3CC7-AD70-8255-29DBD30DA86D}"/>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 Placeholder 1">
                <a:extLst>
                  <a:ext uri="{FF2B5EF4-FFF2-40B4-BE49-F238E27FC236}">
                    <a16:creationId xmlns:a16="http://schemas.microsoft.com/office/drawing/2014/main" id="{7D8D1F89-FD35-5E7F-AFDB-1426AC6E3DD3}"/>
                  </a:ext>
                </a:extLst>
              </p:cNvPr>
              <p:cNvSpPr>
                <a:spLocks noGrp="1"/>
              </p:cNvSpPr>
              <p:nvPr>
                <p:ph type="body" sz="quarter" idx="10"/>
              </p:nvPr>
            </p:nvSpPr>
            <p:spPr>
              <a:xfrm>
                <a:off x="434920" y="365125"/>
                <a:ext cx="9380794" cy="761936"/>
              </a:xfrm>
            </p:spPr>
            <p:txBody>
              <a:bodyPr>
                <a:normAutofit/>
              </a:bodyPr>
              <a:lstStyle/>
              <a:p>
                <a:r>
                  <a:rPr lang="en-US" dirty="0"/>
                  <a:t>Plotting different </a:t>
                </a:r>
                <a14:m>
                  <m:oMath xmlns:m="http://schemas.openxmlformats.org/officeDocument/2006/math">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𝜒</m:t>
                        </m:r>
                      </m:e>
                      <m:sup>
                        <m:r>
                          <a:rPr lang="en-US" i="1">
                            <a:latin typeface="Cambria Math" panose="02040503050406030204" pitchFamily="18" charset="0"/>
                            <a:ea typeface="Cambria Math" panose="02040503050406030204" pitchFamily="18" charset="0"/>
                          </a:rPr>
                          <m:t>2</m:t>
                        </m:r>
                      </m:sup>
                    </m:sSup>
                  </m:oMath>
                </a14:m>
                <a:r>
                  <a:rPr lang="en-US" dirty="0"/>
                  <a:t> and </a:t>
                </a:r>
                <a14:m>
                  <m:oMath xmlns:m="http://schemas.openxmlformats.org/officeDocument/2006/math">
                    <m:r>
                      <a:rPr lang="en-US" i="1">
                        <a:latin typeface="Cambria Math" panose="02040503050406030204" pitchFamily="18" charset="0"/>
                        <a:ea typeface="Cambria Math" panose="02040503050406030204" pitchFamily="18" charset="0"/>
                      </a:rPr>
                      <m:t>𝐴</m:t>
                    </m:r>
                  </m:oMath>
                </a14:m>
                <a:r>
                  <a:rPr lang="en-US" dirty="0"/>
                  <a:t> ROIs</a:t>
                </a:r>
              </a:p>
            </p:txBody>
          </p:sp>
        </mc:Choice>
        <mc:Fallback>
          <p:sp>
            <p:nvSpPr>
              <p:cNvPr id="2" name="Text Placeholder 1">
                <a:extLst>
                  <a:ext uri="{FF2B5EF4-FFF2-40B4-BE49-F238E27FC236}">
                    <a16:creationId xmlns:a16="http://schemas.microsoft.com/office/drawing/2014/main" id="{7D8D1F89-FD35-5E7F-AFDB-1426AC6E3DD3}"/>
                  </a:ext>
                </a:extLst>
              </p:cNvPr>
              <p:cNvSpPr>
                <a:spLocks noGrp="1" noRot="1" noChangeAspect="1" noMove="1" noResize="1" noEditPoints="1" noAdjustHandles="1" noChangeArrowheads="1" noChangeShapeType="1" noTextEdit="1"/>
              </p:cNvSpPr>
              <p:nvPr>
                <p:ph type="body" sz="quarter" idx="10"/>
              </p:nvPr>
            </p:nvSpPr>
            <p:spPr>
              <a:xfrm>
                <a:off x="434920" y="365125"/>
                <a:ext cx="9380794" cy="761936"/>
              </a:xfrm>
              <a:blipFill>
                <a:blip r:embed="rId3"/>
                <a:stretch>
                  <a:fillRect l="-2599" t="-24800" b="-30400"/>
                </a:stretch>
              </a:blipFill>
            </p:spPr>
            <p:txBody>
              <a:bodyPr/>
              <a:lstStyle/>
              <a:p>
                <a:r>
                  <a:rPr lang="en-US">
                    <a:noFill/>
                  </a:rPr>
                  <a:t> </a:t>
                </a:r>
              </a:p>
            </p:txBody>
          </p:sp>
        </mc:Fallback>
      </mc:AlternateContent>
      <p:sp>
        <p:nvSpPr>
          <p:cNvPr id="8" name="Slide Number Placeholder 3">
            <a:extLst>
              <a:ext uri="{FF2B5EF4-FFF2-40B4-BE49-F238E27FC236}">
                <a16:creationId xmlns:a16="http://schemas.microsoft.com/office/drawing/2014/main" id="{7AF400F4-F8C2-E3A0-3BDF-49E133298301}"/>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14</a:t>
            </a:fld>
            <a:endParaRPr lang="en-US" dirty="0"/>
          </a:p>
        </p:txBody>
      </p:sp>
      <p:pic>
        <p:nvPicPr>
          <p:cNvPr id="6" name="Picture 5">
            <a:extLst>
              <a:ext uri="{FF2B5EF4-FFF2-40B4-BE49-F238E27FC236}">
                <a16:creationId xmlns:a16="http://schemas.microsoft.com/office/drawing/2014/main" id="{FD5AB74D-A9F5-5476-99C7-D5F834C52FF1}"/>
              </a:ext>
            </a:extLst>
          </p:cNvPr>
          <p:cNvPicPr>
            <a:picLocks noChangeAspect="1"/>
          </p:cNvPicPr>
          <p:nvPr/>
        </p:nvPicPr>
        <p:blipFill>
          <a:blip r:embed="rId4"/>
          <a:stretch>
            <a:fillRect/>
          </a:stretch>
        </p:blipFill>
        <p:spPr>
          <a:xfrm>
            <a:off x="587320" y="1264394"/>
            <a:ext cx="10633130" cy="5228481"/>
          </a:xfrm>
          <a:prstGeom prst="rect">
            <a:avLst/>
          </a:prstGeom>
        </p:spPr>
      </p:pic>
    </p:spTree>
    <p:extLst>
      <p:ext uri="{BB962C8B-B14F-4D97-AF65-F5344CB8AC3E}">
        <p14:creationId xmlns:p14="http://schemas.microsoft.com/office/powerpoint/2010/main" val="2285360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BD644-1CFF-1641-4775-5EC7A124CDB0}"/>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0" name="Text Placeholder 1">
                <a:extLst>
                  <a:ext uri="{FF2B5EF4-FFF2-40B4-BE49-F238E27FC236}">
                    <a16:creationId xmlns:a16="http://schemas.microsoft.com/office/drawing/2014/main" id="{5A1ED821-CAFD-F80D-2DCA-EDA1741E6968}"/>
                  </a:ext>
                </a:extLst>
              </p:cNvPr>
              <p:cNvSpPr>
                <a:spLocks noGrp="1"/>
              </p:cNvSpPr>
              <p:nvPr>
                <p:ph type="body" sz="quarter" idx="10"/>
              </p:nvPr>
            </p:nvSpPr>
            <p:spPr>
              <a:xfrm>
                <a:off x="560127" y="336144"/>
                <a:ext cx="9380794" cy="1316076"/>
              </a:xfrm>
            </p:spPr>
            <p:txBody>
              <a:bodyPr>
                <a:normAutofit/>
              </a:bodyPr>
              <a:lstStyle/>
              <a:p>
                <a:r>
                  <a:rPr lang="en-US" dirty="0"/>
                  <a:t>Plotting different </a:t>
                </a:r>
                <a14:m>
                  <m:oMath xmlns:m="http://schemas.openxmlformats.org/officeDocument/2006/math">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𝜒</m:t>
                        </m:r>
                      </m:e>
                      <m:sup>
                        <m:r>
                          <a:rPr lang="en-US" i="1">
                            <a:latin typeface="Cambria Math" panose="02040503050406030204" pitchFamily="18" charset="0"/>
                            <a:ea typeface="Cambria Math" panose="02040503050406030204" pitchFamily="18" charset="0"/>
                          </a:rPr>
                          <m:t>2</m:t>
                        </m:r>
                      </m:sup>
                    </m:sSup>
                  </m:oMath>
                </a14:m>
                <a:r>
                  <a:rPr lang="en-US" dirty="0"/>
                  <a:t> and </a:t>
                </a:r>
                <a14:m>
                  <m:oMath xmlns:m="http://schemas.openxmlformats.org/officeDocument/2006/math">
                    <m:r>
                      <a:rPr lang="en-US" i="1">
                        <a:latin typeface="Cambria Math" panose="02040503050406030204" pitchFamily="18" charset="0"/>
                        <a:ea typeface="Cambria Math" panose="02040503050406030204" pitchFamily="18" charset="0"/>
                      </a:rPr>
                      <m:t>𝐴</m:t>
                    </m:r>
                  </m:oMath>
                </a14:m>
                <a:r>
                  <a:rPr lang="en-US" dirty="0"/>
                  <a:t> ROIs</a:t>
                </a:r>
              </a:p>
            </p:txBody>
          </p:sp>
        </mc:Choice>
        <mc:Fallback>
          <p:sp>
            <p:nvSpPr>
              <p:cNvPr id="10" name="Text Placeholder 1">
                <a:extLst>
                  <a:ext uri="{FF2B5EF4-FFF2-40B4-BE49-F238E27FC236}">
                    <a16:creationId xmlns:a16="http://schemas.microsoft.com/office/drawing/2014/main" id="{5A1ED821-CAFD-F80D-2DCA-EDA1741E6968}"/>
                  </a:ext>
                </a:extLst>
              </p:cNvPr>
              <p:cNvSpPr>
                <a:spLocks noGrp="1" noRot="1" noChangeAspect="1" noMove="1" noResize="1" noEditPoints="1" noAdjustHandles="1" noChangeArrowheads="1" noChangeShapeType="1" noTextEdit="1"/>
              </p:cNvSpPr>
              <p:nvPr>
                <p:ph type="body" sz="quarter" idx="10"/>
              </p:nvPr>
            </p:nvSpPr>
            <p:spPr>
              <a:xfrm>
                <a:off x="560127" y="336144"/>
                <a:ext cx="9380794" cy="1316076"/>
              </a:xfrm>
              <a:blipFill>
                <a:blip r:embed="rId3"/>
                <a:stretch>
                  <a:fillRect l="-2664" t="-13889"/>
                </a:stretch>
              </a:blipFill>
            </p:spPr>
            <p:txBody>
              <a:bodyPr/>
              <a:lstStyle/>
              <a:p>
                <a:r>
                  <a:rPr lang="en-US">
                    <a:noFill/>
                  </a:rPr>
                  <a:t> </a:t>
                </a:r>
              </a:p>
            </p:txBody>
          </p:sp>
        </mc:Fallback>
      </mc:AlternateContent>
      <p:sp>
        <p:nvSpPr>
          <p:cNvPr id="52" name="Rectangle 51">
            <a:extLst>
              <a:ext uri="{FF2B5EF4-FFF2-40B4-BE49-F238E27FC236}">
                <a16:creationId xmlns:a16="http://schemas.microsoft.com/office/drawing/2014/main" id="{B9B656E8-DCF9-610A-4C94-8614DCA18AAE}"/>
              </a:ext>
            </a:extLst>
          </p:cNvPr>
          <p:cNvSpPr/>
          <p:nvPr/>
        </p:nvSpPr>
        <p:spPr>
          <a:xfrm>
            <a:off x="9464040" y="1652220"/>
            <a:ext cx="1752600" cy="336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Picture 66">
            <a:extLst>
              <a:ext uri="{FF2B5EF4-FFF2-40B4-BE49-F238E27FC236}">
                <a16:creationId xmlns:a16="http://schemas.microsoft.com/office/drawing/2014/main" id="{28413D5B-C29E-CCAC-4941-F5380CF831A7}"/>
              </a:ext>
            </a:extLst>
          </p:cNvPr>
          <p:cNvPicPr>
            <a:picLocks noChangeAspect="1"/>
          </p:cNvPicPr>
          <p:nvPr/>
        </p:nvPicPr>
        <p:blipFill>
          <a:blip r:embed="rId4"/>
          <a:stretch>
            <a:fillRect/>
          </a:stretch>
        </p:blipFill>
        <p:spPr>
          <a:xfrm>
            <a:off x="430243" y="1395960"/>
            <a:ext cx="10786397" cy="5297346"/>
          </a:xfrm>
          <a:prstGeom prst="rect">
            <a:avLst/>
          </a:prstGeom>
        </p:spPr>
      </p:pic>
      <p:sp>
        <p:nvSpPr>
          <p:cNvPr id="69" name="Slide Number Placeholder 3">
            <a:extLst>
              <a:ext uri="{FF2B5EF4-FFF2-40B4-BE49-F238E27FC236}">
                <a16:creationId xmlns:a16="http://schemas.microsoft.com/office/drawing/2014/main" id="{C12905DC-587F-A757-4F62-7673C15C6385}"/>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15</a:t>
            </a:fld>
            <a:endParaRPr lang="en-US" dirty="0"/>
          </a:p>
        </p:txBody>
      </p:sp>
    </p:spTree>
    <p:extLst>
      <p:ext uri="{BB962C8B-B14F-4D97-AF65-F5344CB8AC3E}">
        <p14:creationId xmlns:p14="http://schemas.microsoft.com/office/powerpoint/2010/main" val="475773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FDEE7-184F-1344-3F7F-5C7DC7DF129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7B4D71A-6143-245E-C22C-6FD498851E04}"/>
              </a:ext>
            </a:extLst>
          </p:cNvPr>
          <p:cNvSpPr txBox="1"/>
          <p:nvPr/>
        </p:nvSpPr>
        <p:spPr>
          <a:xfrm>
            <a:off x="512064" y="2024635"/>
            <a:ext cx="10561320" cy="21957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66" hangingPunct="0">
              <a:lnSpc>
                <a:spcPct val="120000"/>
              </a:lnSpc>
            </a:pPr>
            <a:r>
              <a:rPr lang="en-GB" sz="575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sym typeface="Muli Regular"/>
              </a:rPr>
              <a:t>Generation of Template Using Selected Events</a:t>
            </a:r>
          </a:p>
        </p:txBody>
      </p:sp>
      <p:sp>
        <p:nvSpPr>
          <p:cNvPr id="4" name="Slide Number Placeholder 3">
            <a:extLst>
              <a:ext uri="{FF2B5EF4-FFF2-40B4-BE49-F238E27FC236}">
                <a16:creationId xmlns:a16="http://schemas.microsoft.com/office/drawing/2014/main" id="{7A2CBD02-2005-9322-94E5-E2CA8D2E4291}"/>
              </a:ext>
            </a:extLst>
          </p:cNvPr>
          <p:cNvSpPr>
            <a:spLocks noGrp="1"/>
          </p:cNvSpPr>
          <p:nvPr>
            <p:ph type="sldNum" sz="quarter" idx="2"/>
          </p:nvPr>
        </p:nvSpPr>
        <p:spPr/>
        <p:txBody>
          <a:bodyPr/>
          <a:lstStyle/>
          <a:p>
            <a:fld id="{86CB4B4D-7CA3-9044-876B-883B54F8677D}" type="slidenum">
              <a:rPr lang="en-US" smtClean="0"/>
              <a:t>16</a:t>
            </a:fld>
            <a:endParaRPr lang="en-US"/>
          </a:p>
        </p:txBody>
      </p:sp>
    </p:spTree>
    <p:extLst>
      <p:ext uri="{BB962C8B-B14F-4D97-AF65-F5344CB8AC3E}">
        <p14:creationId xmlns:p14="http://schemas.microsoft.com/office/powerpoint/2010/main" val="355577297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11A3F-3D47-F3CB-3009-3A5CB612E2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B969E77-4AEF-7068-7F62-0CA88AF07037}"/>
              </a:ext>
            </a:extLst>
          </p:cNvPr>
          <p:cNvSpPr>
            <a:spLocks noGrp="1"/>
          </p:cNvSpPr>
          <p:nvPr>
            <p:ph type="body" sz="quarter" idx="10"/>
          </p:nvPr>
        </p:nvSpPr>
        <p:spPr>
          <a:xfrm>
            <a:off x="736600" y="780353"/>
            <a:ext cx="9380794" cy="1316076"/>
          </a:xfrm>
        </p:spPr>
        <p:txBody>
          <a:bodyPr>
            <a:normAutofit/>
          </a:bodyPr>
          <a:lstStyle/>
          <a:p>
            <a:r>
              <a:rPr lang="en-US" dirty="0"/>
              <a:t>Filtering Bad Events</a:t>
            </a:r>
          </a:p>
          <a:p>
            <a:endParaRPr lang="en-US" dirty="0"/>
          </a:p>
        </p:txBody>
      </p:sp>
      <p:sp>
        <p:nvSpPr>
          <p:cNvPr id="10" name="Text Placeholder 9">
            <a:extLst>
              <a:ext uri="{FF2B5EF4-FFF2-40B4-BE49-F238E27FC236}">
                <a16:creationId xmlns:a16="http://schemas.microsoft.com/office/drawing/2014/main" id="{12C1911A-B3A2-28D2-0A2B-CA038CD29889}"/>
              </a:ext>
            </a:extLst>
          </p:cNvPr>
          <p:cNvSpPr>
            <a:spLocks noGrp="1"/>
          </p:cNvSpPr>
          <p:nvPr>
            <p:ph type="body" sz="quarter" idx="13"/>
          </p:nvPr>
        </p:nvSpPr>
        <p:spPr>
          <a:xfrm>
            <a:off x="495969" y="2002332"/>
            <a:ext cx="3766976" cy="3994150"/>
          </a:xfrm>
        </p:spPr>
        <p:txBody>
          <a:bodyPr>
            <a:normAutofit/>
          </a:bodyPr>
          <a:lstStyle/>
          <a:p>
            <a:pPr marL="457200" indent="-457200">
              <a:buFont typeface="Wingdings" panose="05000000000000000000" pitchFamily="2" charset="2"/>
              <a:buChar char="Ø"/>
            </a:pPr>
            <a:r>
              <a:rPr lang="en-US" sz="3600" dirty="0"/>
              <a:t>Remove events with low peaks</a:t>
            </a:r>
          </a:p>
          <a:p>
            <a:pPr marL="457200" indent="-457200">
              <a:buFont typeface="Wingdings" panose="05000000000000000000" pitchFamily="2" charset="2"/>
              <a:buChar char="Ø"/>
            </a:pPr>
            <a:r>
              <a:rPr lang="en-US" sz="3600" dirty="0"/>
              <a:t>Remove events with saturation</a:t>
            </a:r>
          </a:p>
          <a:p>
            <a:pPr marL="457200" indent="-457200">
              <a:buFont typeface="Wingdings" panose="05000000000000000000" pitchFamily="2" charset="2"/>
              <a:buChar char="Ø"/>
            </a:pPr>
            <a:r>
              <a:rPr lang="en-US" sz="3600" dirty="0"/>
              <a:t>Remove events with pileup</a:t>
            </a:r>
          </a:p>
        </p:txBody>
      </p:sp>
      <p:sp>
        <p:nvSpPr>
          <p:cNvPr id="8" name="Slide Number Placeholder 3">
            <a:extLst>
              <a:ext uri="{FF2B5EF4-FFF2-40B4-BE49-F238E27FC236}">
                <a16:creationId xmlns:a16="http://schemas.microsoft.com/office/drawing/2014/main" id="{0BF1B90B-D72B-3A65-07BF-ACA6096D6115}"/>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17</a:t>
            </a:fld>
            <a:endParaRPr lang="en-US" dirty="0"/>
          </a:p>
        </p:txBody>
      </p:sp>
      <p:pic>
        <p:nvPicPr>
          <p:cNvPr id="7" name="Picture 6">
            <a:extLst>
              <a:ext uri="{FF2B5EF4-FFF2-40B4-BE49-F238E27FC236}">
                <a16:creationId xmlns:a16="http://schemas.microsoft.com/office/drawing/2014/main" id="{C6788C6B-EED8-43F3-A55B-106793452F26}"/>
              </a:ext>
            </a:extLst>
          </p:cNvPr>
          <p:cNvPicPr>
            <a:picLocks noChangeAspect="1"/>
          </p:cNvPicPr>
          <p:nvPr/>
        </p:nvPicPr>
        <p:blipFill>
          <a:blip r:embed="rId3"/>
          <a:stretch>
            <a:fillRect/>
          </a:stretch>
        </p:blipFill>
        <p:spPr>
          <a:xfrm>
            <a:off x="4399525" y="1713297"/>
            <a:ext cx="7535675" cy="4188429"/>
          </a:xfrm>
          <a:prstGeom prst="rect">
            <a:avLst/>
          </a:prstGeom>
        </p:spPr>
      </p:pic>
      <p:sp>
        <p:nvSpPr>
          <p:cNvPr id="4" name="Rectangle 3">
            <a:extLst>
              <a:ext uri="{FF2B5EF4-FFF2-40B4-BE49-F238E27FC236}">
                <a16:creationId xmlns:a16="http://schemas.microsoft.com/office/drawing/2014/main" id="{049B7929-A1B6-C4C5-4038-0A65E541D56C}"/>
              </a:ext>
            </a:extLst>
          </p:cNvPr>
          <p:cNvSpPr/>
          <p:nvPr/>
        </p:nvSpPr>
        <p:spPr>
          <a:xfrm>
            <a:off x="4262945" y="1713297"/>
            <a:ext cx="7672255" cy="4174369"/>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D8D67CD-E198-713C-91C6-02CA7BD14188}"/>
              </a:ext>
            </a:extLst>
          </p:cNvPr>
          <p:cNvSpPr/>
          <p:nvPr/>
        </p:nvSpPr>
        <p:spPr>
          <a:xfrm>
            <a:off x="972117" y="2044665"/>
            <a:ext cx="3055312" cy="1003627"/>
          </a:xfrm>
          <a:prstGeom prst="rect">
            <a:avLst/>
          </a:prstGeom>
          <a:noFill/>
          <a:ln w="635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61D370D-D8EB-CF55-DC79-CAF80381F84D}"/>
              </a:ext>
            </a:extLst>
          </p:cNvPr>
          <p:cNvPicPr>
            <a:picLocks noChangeAspect="1"/>
          </p:cNvPicPr>
          <p:nvPr/>
        </p:nvPicPr>
        <p:blipFill>
          <a:blip r:embed="rId4"/>
          <a:stretch>
            <a:fillRect/>
          </a:stretch>
        </p:blipFill>
        <p:spPr>
          <a:xfrm>
            <a:off x="4674545" y="1841757"/>
            <a:ext cx="6985633" cy="3931508"/>
          </a:xfrm>
          <a:prstGeom prst="rect">
            <a:avLst/>
          </a:prstGeom>
        </p:spPr>
      </p:pic>
    </p:spTree>
    <p:extLst>
      <p:ext uri="{BB962C8B-B14F-4D97-AF65-F5344CB8AC3E}">
        <p14:creationId xmlns:p14="http://schemas.microsoft.com/office/powerpoint/2010/main" val="2758951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843B0-5588-4420-4F0A-D0B71142946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6D2E172-8FB3-4F94-C2DF-6C6CF187E1E7}"/>
              </a:ext>
            </a:extLst>
          </p:cNvPr>
          <p:cNvSpPr>
            <a:spLocks noGrp="1"/>
          </p:cNvSpPr>
          <p:nvPr>
            <p:ph type="body" sz="quarter" idx="10"/>
          </p:nvPr>
        </p:nvSpPr>
        <p:spPr>
          <a:xfrm>
            <a:off x="736600" y="780353"/>
            <a:ext cx="9380794" cy="1316076"/>
          </a:xfrm>
        </p:spPr>
        <p:txBody>
          <a:bodyPr>
            <a:normAutofit/>
          </a:bodyPr>
          <a:lstStyle/>
          <a:p>
            <a:r>
              <a:rPr lang="en-US" dirty="0"/>
              <a:t>Filtering Bad Events</a:t>
            </a:r>
          </a:p>
          <a:p>
            <a:endParaRPr lang="en-US" dirty="0"/>
          </a:p>
        </p:txBody>
      </p:sp>
      <p:sp>
        <p:nvSpPr>
          <p:cNvPr id="10" name="Text Placeholder 9">
            <a:extLst>
              <a:ext uri="{FF2B5EF4-FFF2-40B4-BE49-F238E27FC236}">
                <a16:creationId xmlns:a16="http://schemas.microsoft.com/office/drawing/2014/main" id="{EA0B8948-F5C8-74A0-0193-4618A7071538}"/>
              </a:ext>
            </a:extLst>
          </p:cNvPr>
          <p:cNvSpPr>
            <a:spLocks noGrp="1"/>
          </p:cNvSpPr>
          <p:nvPr>
            <p:ph type="body" sz="quarter" idx="13"/>
          </p:nvPr>
        </p:nvSpPr>
        <p:spPr>
          <a:xfrm>
            <a:off x="495969" y="2002332"/>
            <a:ext cx="3766976" cy="3994150"/>
          </a:xfrm>
        </p:spPr>
        <p:txBody>
          <a:bodyPr>
            <a:normAutofit/>
          </a:bodyPr>
          <a:lstStyle/>
          <a:p>
            <a:pPr marL="457200" indent="-457200">
              <a:buFont typeface="Wingdings" panose="05000000000000000000" pitchFamily="2" charset="2"/>
              <a:buChar char="Ø"/>
            </a:pPr>
            <a:r>
              <a:rPr lang="en-US" sz="3600" dirty="0"/>
              <a:t>Remove events with low peaks</a:t>
            </a:r>
          </a:p>
          <a:p>
            <a:pPr marL="457200" indent="-457200">
              <a:buFont typeface="Wingdings" panose="05000000000000000000" pitchFamily="2" charset="2"/>
              <a:buChar char="Ø"/>
            </a:pPr>
            <a:r>
              <a:rPr lang="en-US" sz="3600" dirty="0"/>
              <a:t>Remove events with saturation</a:t>
            </a:r>
          </a:p>
          <a:p>
            <a:pPr marL="457200" indent="-457200">
              <a:buFont typeface="Wingdings" panose="05000000000000000000" pitchFamily="2" charset="2"/>
              <a:buChar char="Ø"/>
            </a:pPr>
            <a:r>
              <a:rPr lang="en-US" sz="3600" dirty="0"/>
              <a:t>Remove events with pileup</a:t>
            </a:r>
          </a:p>
        </p:txBody>
      </p:sp>
      <p:sp>
        <p:nvSpPr>
          <p:cNvPr id="8" name="Slide Number Placeholder 3">
            <a:extLst>
              <a:ext uri="{FF2B5EF4-FFF2-40B4-BE49-F238E27FC236}">
                <a16:creationId xmlns:a16="http://schemas.microsoft.com/office/drawing/2014/main" id="{E368FDD3-DDA9-83A0-5A0A-86E53783000C}"/>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18</a:t>
            </a:fld>
            <a:endParaRPr lang="en-US" dirty="0"/>
          </a:p>
        </p:txBody>
      </p:sp>
      <p:pic>
        <p:nvPicPr>
          <p:cNvPr id="7" name="Picture 6">
            <a:extLst>
              <a:ext uri="{FF2B5EF4-FFF2-40B4-BE49-F238E27FC236}">
                <a16:creationId xmlns:a16="http://schemas.microsoft.com/office/drawing/2014/main" id="{F2818B63-C462-1D6E-ABB0-501834217618}"/>
              </a:ext>
            </a:extLst>
          </p:cNvPr>
          <p:cNvPicPr>
            <a:picLocks noChangeAspect="1"/>
          </p:cNvPicPr>
          <p:nvPr/>
        </p:nvPicPr>
        <p:blipFill>
          <a:blip r:embed="rId3"/>
          <a:stretch>
            <a:fillRect/>
          </a:stretch>
        </p:blipFill>
        <p:spPr>
          <a:xfrm>
            <a:off x="4399525" y="1713297"/>
            <a:ext cx="7535675" cy="4188429"/>
          </a:xfrm>
          <a:prstGeom prst="rect">
            <a:avLst/>
          </a:prstGeom>
        </p:spPr>
      </p:pic>
      <p:sp>
        <p:nvSpPr>
          <p:cNvPr id="4" name="Rectangle 3">
            <a:extLst>
              <a:ext uri="{FF2B5EF4-FFF2-40B4-BE49-F238E27FC236}">
                <a16:creationId xmlns:a16="http://schemas.microsoft.com/office/drawing/2014/main" id="{33829B8B-DDDB-13FF-29E8-6B08B86CF8E9}"/>
              </a:ext>
            </a:extLst>
          </p:cNvPr>
          <p:cNvSpPr/>
          <p:nvPr/>
        </p:nvSpPr>
        <p:spPr>
          <a:xfrm>
            <a:off x="4262945" y="1713297"/>
            <a:ext cx="7672255" cy="4174369"/>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73705D4-4F1E-8091-3EA2-ACF6EBA1D9BD}"/>
              </a:ext>
            </a:extLst>
          </p:cNvPr>
          <p:cNvSpPr/>
          <p:nvPr/>
        </p:nvSpPr>
        <p:spPr>
          <a:xfrm>
            <a:off x="966952" y="3136865"/>
            <a:ext cx="3055312" cy="1003627"/>
          </a:xfrm>
          <a:prstGeom prst="rect">
            <a:avLst/>
          </a:prstGeom>
          <a:noFill/>
          <a:ln w="635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CF62D594-339A-C88F-5DD7-4A1DB20DC829}"/>
              </a:ext>
            </a:extLst>
          </p:cNvPr>
          <p:cNvPicPr>
            <a:picLocks noChangeAspect="1"/>
          </p:cNvPicPr>
          <p:nvPr/>
        </p:nvPicPr>
        <p:blipFill>
          <a:blip r:embed="rId4"/>
          <a:stretch>
            <a:fillRect/>
          </a:stretch>
        </p:blipFill>
        <p:spPr>
          <a:xfrm>
            <a:off x="4691178" y="1844088"/>
            <a:ext cx="6952367" cy="3912786"/>
          </a:xfrm>
          <a:prstGeom prst="rect">
            <a:avLst/>
          </a:prstGeom>
        </p:spPr>
      </p:pic>
    </p:spTree>
    <p:extLst>
      <p:ext uri="{BB962C8B-B14F-4D97-AF65-F5344CB8AC3E}">
        <p14:creationId xmlns:p14="http://schemas.microsoft.com/office/powerpoint/2010/main" val="1733683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A75FD-02FB-BC54-ADE8-6F342802AC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3B32D4-BD47-34DD-A584-85F6422F132C}"/>
              </a:ext>
            </a:extLst>
          </p:cNvPr>
          <p:cNvSpPr>
            <a:spLocks noGrp="1"/>
          </p:cNvSpPr>
          <p:nvPr>
            <p:ph type="body" sz="quarter" idx="10"/>
          </p:nvPr>
        </p:nvSpPr>
        <p:spPr>
          <a:xfrm>
            <a:off x="736600" y="780353"/>
            <a:ext cx="9380794" cy="1316076"/>
          </a:xfrm>
        </p:spPr>
        <p:txBody>
          <a:bodyPr>
            <a:normAutofit/>
          </a:bodyPr>
          <a:lstStyle/>
          <a:p>
            <a:r>
              <a:rPr lang="en-US" dirty="0"/>
              <a:t>Filtering Bad Events</a:t>
            </a:r>
          </a:p>
          <a:p>
            <a:endParaRPr lang="en-US" dirty="0"/>
          </a:p>
        </p:txBody>
      </p:sp>
      <p:sp>
        <p:nvSpPr>
          <p:cNvPr id="10" name="Text Placeholder 9">
            <a:extLst>
              <a:ext uri="{FF2B5EF4-FFF2-40B4-BE49-F238E27FC236}">
                <a16:creationId xmlns:a16="http://schemas.microsoft.com/office/drawing/2014/main" id="{AAA02F43-C747-1DDB-D4A6-C4EDEEBBC48E}"/>
              </a:ext>
            </a:extLst>
          </p:cNvPr>
          <p:cNvSpPr>
            <a:spLocks noGrp="1"/>
          </p:cNvSpPr>
          <p:nvPr>
            <p:ph type="body" sz="quarter" idx="13"/>
          </p:nvPr>
        </p:nvSpPr>
        <p:spPr>
          <a:xfrm>
            <a:off x="495969" y="2002332"/>
            <a:ext cx="3766976" cy="3994150"/>
          </a:xfrm>
        </p:spPr>
        <p:txBody>
          <a:bodyPr>
            <a:normAutofit/>
          </a:bodyPr>
          <a:lstStyle/>
          <a:p>
            <a:pPr marL="457200" indent="-457200">
              <a:buFont typeface="Wingdings" panose="05000000000000000000" pitchFamily="2" charset="2"/>
              <a:buChar char="Ø"/>
            </a:pPr>
            <a:r>
              <a:rPr lang="en-US" sz="3600" dirty="0"/>
              <a:t>Remove events with low peaks</a:t>
            </a:r>
          </a:p>
          <a:p>
            <a:pPr marL="457200" indent="-457200">
              <a:buFont typeface="Wingdings" panose="05000000000000000000" pitchFamily="2" charset="2"/>
              <a:buChar char="Ø"/>
            </a:pPr>
            <a:r>
              <a:rPr lang="en-US" sz="3600" dirty="0"/>
              <a:t>Remove events with saturation</a:t>
            </a:r>
          </a:p>
          <a:p>
            <a:pPr marL="457200" indent="-457200">
              <a:buFont typeface="Wingdings" panose="05000000000000000000" pitchFamily="2" charset="2"/>
              <a:buChar char="Ø"/>
            </a:pPr>
            <a:r>
              <a:rPr lang="en-US" sz="3600" dirty="0"/>
              <a:t>Remove events with pileup</a:t>
            </a:r>
          </a:p>
        </p:txBody>
      </p:sp>
      <p:sp>
        <p:nvSpPr>
          <p:cNvPr id="8" name="Slide Number Placeholder 3">
            <a:extLst>
              <a:ext uri="{FF2B5EF4-FFF2-40B4-BE49-F238E27FC236}">
                <a16:creationId xmlns:a16="http://schemas.microsoft.com/office/drawing/2014/main" id="{16C44AF3-D1C2-49CE-2D56-58A95E7ADADB}"/>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19</a:t>
            </a:fld>
            <a:endParaRPr lang="en-US" dirty="0"/>
          </a:p>
        </p:txBody>
      </p:sp>
      <p:pic>
        <p:nvPicPr>
          <p:cNvPr id="7" name="Picture 6">
            <a:extLst>
              <a:ext uri="{FF2B5EF4-FFF2-40B4-BE49-F238E27FC236}">
                <a16:creationId xmlns:a16="http://schemas.microsoft.com/office/drawing/2014/main" id="{E2C06661-E363-B804-5FC2-70CD84616B4F}"/>
              </a:ext>
            </a:extLst>
          </p:cNvPr>
          <p:cNvPicPr>
            <a:picLocks noChangeAspect="1"/>
          </p:cNvPicPr>
          <p:nvPr/>
        </p:nvPicPr>
        <p:blipFill>
          <a:blip r:embed="rId3"/>
          <a:stretch>
            <a:fillRect/>
          </a:stretch>
        </p:blipFill>
        <p:spPr>
          <a:xfrm>
            <a:off x="4399525" y="1713297"/>
            <a:ext cx="7535675" cy="4188429"/>
          </a:xfrm>
          <a:prstGeom prst="rect">
            <a:avLst/>
          </a:prstGeom>
        </p:spPr>
      </p:pic>
      <p:sp>
        <p:nvSpPr>
          <p:cNvPr id="4" name="Rectangle 3">
            <a:extLst>
              <a:ext uri="{FF2B5EF4-FFF2-40B4-BE49-F238E27FC236}">
                <a16:creationId xmlns:a16="http://schemas.microsoft.com/office/drawing/2014/main" id="{7134E7F2-2197-F6F3-FAE9-9369E0B3D763}"/>
              </a:ext>
            </a:extLst>
          </p:cNvPr>
          <p:cNvSpPr/>
          <p:nvPr/>
        </p:nvSpPr>
        <p:spPr>
          <a:xfrm>
            <a:off x="4262945" y="1713297"/>
            <a:ext cx="7672255" cy="4174369"/>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B5238B-09F5-4A9B-3A7F-9130DFB9982D}"/>
              </a:ext>
            </a:extLst>
          </p:cNvPr>
          <p:cNvSpPr/>
          <p:nvPr/>
        </p:nvSpPr>
        <p:spPr>
          <a:xfrm>
            <a:off x="972117" y="4285158"/>
            <a:ext cx="3055312" cy="1003627"/>
          </a:xfrm>
          <a:prstGeom prst="rect">
            <a:avLst/>
          </a:prstGeom>
          <a:noFill/>
          <a:ln w="635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5A62D89-69D6-FF61-A025-DC8A74ED6629}"/>
              </a:ext>
            </a:extLst>
          </p:cNvPr>
          <p:cNvPicPr>
            <a:picLocks noChangeAspect="1"/>
          </p:cNvPicPr>
          <p:nvPr/>
        </p:nvPicPr>
        <p:blipFill>
          <a:blip r:embed="rId4"/>
          <a:stretch>
            <a:fillRect/>
          </a:stretch>
        </p:blipFill>
        <p:spPr>
          <a:xfrm>
            <a:off x="4683639" y="1839845"/>
            <a:ext cx="6967445" cy="3921271"/>
          </a:xfrm>
          <a:prstGeom prst="rect">
            <a:avLst/>
          </a:prstGeom>
        </p:spPr>
      </p:pic>
    </p:spTree>
    <p:extLst>
      <p:ext uri="{BB962C8B-B14F-4D97-AF65-F5344CB8AC3E}">
        <p14:creationId xmlns:p14="http://schemas.microsoft.com/office/powerpoint/2010/main" val="3564232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DC1357-3FEE-800E-1009-0D6B208C8630}"/>
              </a:ext>
            </a:extLst>
          </p:cNvPr>
          <p:cNvSpPr>
            <a:spLocks noGrp="1"/>
          </p:cNvSpPr>
          <p:nvPr>
            <p:ph type="body" sz="quarter" idx="10"/>
          </p:nvPr>
        </p:nvSpPr>
        <p:spPr>
          <a:xfrm>
            <a:off x="736600" y="845667"/>
            <a:ext cx="9380794" cy="1316076"/>
          </a:xfrm>
        </p:spPr>
        <p:txBody>
          <a:bodyPr/>
          <a:lstStyle/>
          <a:p>
            <a:r>
              <a:rPr lang="en-US" dirty="0"/>
              <a:t>Overview</a:t>
            </a:r>
          </a:p>
        </p:txBody>
      </p:sp>
      <p:sp>
        <p:nvSpPr>
          <p:cNvPr id="3" name="Text Placeholder 2">
            <a:extLst>
              <a:ext uri="{FF2B5EF4-FFF2-40B4-BE49-F238E27FC236}">
                <a16:creationId xmlns:a16="http://schemas.microsoft.com/office/drawing/2014/main" id="{6560C398-BE5B-77F9-9633-4EF262E808FE}"/>
              </a:ext>
            </a:extLst>
          </p:cNvPr>
          <p:cNvSpPr>
            <a:spLocks noGrp="1"/>
          </p:cNvSpPr>
          <p:nvPr>
            <p:ph type="body" sz="quarter" idx="13"/>
          </p:nvPr>
        </p:nvSpPr>
        <p:spPr/>
        <p:txBody>
          <a:bodyPr>
            <a:normAutofit/>
          </a:bodyPr>
          <a:lstStyle/>
          <a:p>
            <a:pPr marL="514350" indent="-514350">
              <a:buAutoNum type="arabicPeriod"/>
            </a:pPr>
            <a:r>
              <a:rPr lang="en-US" sz="3600" dirty="0"/>
              <a:t>Introduction of </a:t>
            </a:r>
            <a:r>
              <a:rPr lang="en-US" sz="3600" dirty="0" err="1"/>
              <a:t>SuperCDMS</a:t>
            </a:r>
            <a:r>
              <a:rPr lang="en-US" sz="3600" dirty="0"/>
              <a:t> SNOLAB</a:t>
            </a:r>
          </a:p>
          <a:p>
            <a:pPr marL="514350" indent="-514350">
              <a:buAutoNum type="arabicPeriod"/>
            </a:pPr>
            <a:r>
              <a:rPr lang="en-US" sz="3600" dirty="0"/>
              <a:t>Optimal Filter and Event Reconstruction</a:t>
            </a:r>
          </a:p>
          <a:p>
            <a:pPr marL="514350" indent="-514350">
              <a:buAutoNum type="arabicPeriod"/>
            </a:pPr>
            <a:r>
              <a:rPr lang="en-US" sz="3600" dirty="0"/>
              <a:t>Event Selection</a:t>
            </a:r>
          </a:p>
          <a:p>
            <a:pPr marL="514350" indent="-514350">
              <a:buAutoNum type="arabicPeriod"/>
            </a:pPr>
            <a:r>
              <a:rPr lang="en-US" sz="3600" dirty="0"/>
              <a:t>Template Generation</a:t>
            </a:r>
          </a:p>
        </p:txBody>
      </p:sp>
      <p:sp>
        <p:nvSpPr>
          <p:cNvPr id="4" name="Slide Number Placeholder 3">
            <a:extLst>
              <a:ext uri="{FF2B5EF4-FFF2-40B4-BE49-F238E27FC236}">
                <a16:creationId xmlns:a16="http://schemas.microsoft.com/office/drawing/2014/main" id="{D516AF96-D1B9-252B-3D14-98B03BBBF69D}"/>
              </a:ext>
            </a:extLst>
          </p:cNvPr>
          <p:cNvSpPr txBox="1">
            <a:spLocks/>
          </p:cNvSpPr>
          <p:nvPr/>
        </p:nvSpPr>
        <p:spPr>
          <a:xfrm>
            <a:off x="11418848" y="6200077"/>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2</a:t>
            </a:fld>
            <a:endParaRPr lang="en-US" dirty="0"/>
          </a:p>
        </p:txBody>
      </p:sp>
    </p:spTree>
    <p:extLst>
      <p:ext uri="{BB962C8B-B14F-4D97-AF65-F5344CB8AC3E}">
        <p14:creationId xmlns:p14="http://schemas.microsoft.com/office/powerpoint/2010/main" val="199384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013B8-CB2F-BB4A-19BB-C0F55CA6C4D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8B4CB58-9C1F-A7BA-872B-4E59BCDE25B1}"/>
              </a:ext>
            </a:extLst>
          </p:cNvPr>
          <p:cNvSpPr>
            <a:spLocks noGrp="1"/>
          </p:cNvSpPr>
          <p:nvPr>
            <p:ph type="body" sz="quarter" idx="10"/>
          </p:nvPr>
        </p:nvSpPr>
        <p:spPr>
          <a:xfrm>
            <a:off x="736600" y="780353"/>
            <a:ext cx="9380794" cy="1316076"/>
          </a:xfrm>
        </p:spPr>
        <p:txBody>
          <a:bodyPr>
            <a:normAutofit/>
          </a:bodyPr>
          <a:lstStyle/>
          <a:p>
            <a:r>
              <a:rPr lang="en-US" dirty="0"/>
              <a:t>Filtering</a:t>
            </a:r>
          </a:p>
        </p:txBody>
      </p:sp>
      <p:sp>
        <p:nvSpPr>
          <p:cNvPr id="10" name="Text Placeholder 9">
            <a:extLst>
              <a:ext uri="{FF2B5EF4-FFF2-40B4-BE49-F238E27FC236}">
                <a16:creationId xmlns:a16="http://schemas.microsoft.com/office/drawing/2014/main" id="{A3C45AC4-410E-2B2D-0991-E8F6868DB880}"/>
              </a:ext>
            </a:extLst>
          </p:cNvPr>
          <p:cNvSpPr>
            <a:spLocks noGrp="1"/>
          </p:cNvSpPr>
          <p:nvPr>
            <p:ph type="body" sz="quarter" idx="13"/>
          </p:nvPr>
        </p:nvSpPr>
        <p:spPr>
          <a:xfrm>
            <a:off x="495969" y="2002332"/>
            <a:ext cx="3766976" cy="3994150"/>
          </a:xfrm>
        </p:spPr>
        <p:txBody>
          <a:bodyPr>
            <a:normAutofit/>
          </a:bodyPr>
          <a:lstStyle/>
          <a:p>
            <a:pPr marL="457200" indent="-457200">
              <a:buFont typeface="Wingdings" panose="05000000000000000000" pitchFamily="2" charset="2"/>
              <a:buChar char="Ø"/>
            </a:pPr>
            <a:r>
              <a:rPr lang="en-US" sz="3600" dirty="0"/>
              <a:t>DC removal</a:t>
            </a:r>
          </a:p>
          <a:p>
            <a:pPr marL="1143000" lvl="1" indent="-457200">
              <a:buFont typeface="Wingdings" panose="05000000000000000000" pitchFamily="2" charset="2"/>
              <a:buChar char="Ø"/>
            </a:pPr>
            <a:r>
              <a:rPr lang="en-US" sz="3200" dirty="0"/>
              <a:t>Base-line subtracting</a:t>
            </a:r>
          </a:p>
          <a:p>
            <a:pPr marL="457200" indent="-457200">
              <a:buFont typeface="Wingdings" panose="05000000000000000000" pitchFamily="2" charset="2"/>
              <a:buChar char="Ø"/>
            </a:pPr>
            <a:r>
              <a:rPr lang="en-US" sz="3600" dirty="0"/>
              <a:t>10 kHz low-pass</a:t>
            </a:r>
          </a:p>
          <a:p>
            <a:pPr marL="457200" indent="-457200">
              <a:buFont typeface="Wingdings" panose="05000000000000000000" pitchFamily="2" charset="2"/>
              <a:buChar char="Ø"/>
            </a:pPr>
            <a:r>
              <a:rPr lang="en-US" sz="3600" dirty="0"/>
              <a:t>Align the pulses</a:t>
            </a:r>
          </a:p>
          <a:p>
            <a:pPr marL="457200" indent="-457200">
              <a:buFont typeface="Wingdings" panose="05000000000000000000" pitchFamily="2" charset="2"/>
              <a:buChar char="Ø"/>
            </a:pPr>
            <a:r>
              <a:rPr lang="en-US" sz="3600" dirty="0"/>
              <a:t>Average the pulses</a:t>
            </a:r>
          </a:p>
        </p:txBody>
      </p:sp>
      <p:sp>
        <p:nvSpPr>
          <p:cNvPr id="8" name="Slide Number Placeholder 3">
            <a:extLst>
              <a:ext uri="{FF2B5EF4-FFF2-40B4-BE49-F238E27FC236}">
                <a16:creationId xmlns:a16="http://schemas.microsoft.com/office/drawing/2014/main" id="{6F998784-AF58-442E-40F0-FF361FBFB521}"/>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20</a:t>
            </a:fld>
            <a:endParaRPr lang="en-US" dirty="0"/>
          </a:p>
        </p:txBody>
      </p:sp>
      <p:pic>
        <p:nvPicPr>
          <p:cNvPr id="20" name="Picture 19">
            <a:extLst>
              <a:ext uri="{FF2B5EF4-FFF2-40B4-BE49-F238E27FC236}">
                <a16:creationId xmlns:a16="http://schemas.microsoft.com/office/drawing/2014/main" id="{10798A8D-BD3E-3E18-EC83-16AE6EF5667E}"/>
              </a:ext>
            </a:extLst>
          </p:cNvPr>
          <p:cNvPicPr>
            <a:picLocks noChangeAspect="1"/>
          </p:cNvPicPr>
          <p:nvPr/>
        </p:nvPicPr>
        <p:blipFill>
          <a:blip r:embed="rId3"/>
          <a:stretch>
            <a:fillRect/>
          </a:stretch>
        </p:blipFill>
        <p:spPr>
          <a:xfrm>
            <a:off x="4647923" y="1899662"/>
            <a:ext cx="7245258" cy="4028458"/>
          </a:xfrm>
          <a:prstGeom prst="rect">
            <a:avLst/>
          </a:prstGeom>
        </p:spPr>
      </p:pic>
    </p:spTree>
    <p:extLst>
      <p:ext uri="{BB962C8B-B14F-4D97-AF65-F5344CB8AC3E}">
        <p14:creationId xmlns:p14="http://schemas.microsoft.com/office/powerpoint/2010/main" val="37079601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18DCA-652F-59E5-C6BC-32CC98D7C34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6832131-53A7-0E16-72FE-E09609C8A159}"/>
              </a:ext>
            </a:extLst>
          </p:cNvPr>
          <p:cNvSpPr>
            <a:spLocks noGrp="1"/>
          </p:cNvSpPr>
          <p:nvPr>
            <p:ph type="body" sz="quarter" idx="10"/>
          </p:nvPr>
        </p:nvSpPr>
        <p:spPr>
          <a:xfrm>
            <a:off x="589883" y="386121"/>
            <a:ext cx="11012233" cy="1718680"/>
          </a:xfrm>
        </p:spPr>
        <p:txBody>
          <a:bodyPr>
            <a:normAutofit/>
          </a:bodyPr>
          <a:lstStyle/>
          <a:p>
            <a:r>
              <a:rPr lang="en-US" dirty="0"/>
              <a:t>Fitting an Empirical Function</a:t>
            </a:r>
          </a:p>
          <a:p>
            <a:endParaRPr lang="en-US" dirty="0"/>
          </a:p>
        </p:txBody>
      </p:sp>
      <p:sp>
        <p:nvSpPr>
          <p:cNvPr id="8" name="Slide Number Placeholder 3">
            <a:extLst>
              <a:ext uri="{FF2B5EF4-FFF2-40B4-BE49-F238E27FC236}">
                <a16:creationId xmlns:a16="http://schemas.microsoft.com/office/drawing/2014/main" id="{855EDE52-3D4F-CF54-3105-E7FEB00681D2}"/>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21</a:t>
            </a:fld>
            <a:endParaRPr lang="en-US"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A98F466-7A10-165A-B699-54A696B91AC2}"/>
                  </a:ext>
                </a:extLst>
              </p:cNvPr>
              <p:cNvSpPr txBox="1"/>
              <p:nvPr/>
            </p:nvSpPr>
            <p:spPr>
              <a:xfrm>
                <a:off x="667584" y="5975883"/>
                <a:ext cx="9848594" cy="622350"/>
              </a:xfrm>
              <a:prstGeom prst="rect">
                <a:avLst/>
              </a:prstGeom>
              <a:noFill/>
            </p:spPr>
            <p:txBody>
              <a:bodyPr wrap="none" lIns="0" tIns="0" rIns="0" bIns="0" rtlCol="0">
                <a:spAutoFit/>
              </a:bodyPr>
              <a:lstStyle/>
              <a:p>
                <a:pPr/>
                <a14:m>
                  <m:oMathPara xmlns:m="http://schemas.openxmlformats.org/officeDocument/2006/math">
                    <m:oMath>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3</m:t>
                              </m:r>
                            </m:sub>
                          </m:sSub>
                        </m:e>
                      </m:d>
                      <m:r>
                        <m:rPr>
                          <m:sty m:val="p"/>
                        </m:rPr>
                        <a:rPr lang="en-US">
                          <a:latin typeface="Cambria Math" panose="02040503050406030204" pitchFamily="18" charset="0"/>
                        </a:rPr>
                        <m:t>exp</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𝑝𝑡</m:t>
                                  </m:r>
                                </m:e>
                              </m:d>
                            </m:num>
                            <m:den>
                              <m:r>
                                <a:rPr lang="en-US" i="1">
                                  <a:latin typeface="Cambria Math" panose="02040503050406030204" pitchFamily="18" charset="0"/>
                                </a:rPr>
                                <m:t>𝑠𝑟𝑡</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1</m:t>
                                  </m:r>
                                </m:sub>
                              </m:sSub>
                            </m:den>
                          </m:f>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1</m:t>
                          </m:r>
                        </m:sub>
                      </m:sSub>
                      <m:r>
                        <m:rPr>
                          <m:sty m:val="p"/>
                        </m:rPr>
                        <a:rPr lang="en-US">
                          <a:latin typeface="Cambria Math" panose="02040503050406030204" pitchFamily="18" charset="0"/>
                        </a:rPr>
                        <m:t>exp</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𝑝𝑡</m:t>
                                  </m:r>
                                </m:e>
                              </m:d>
                            </m:num>
                            <m:den>
                              <m:r>
                                <a:rPr lang="en-US" i="1">
                                  <a:latin typeface="Cambria Math" panose="02040503050406030204" pitchFamily="18" charset="0"/>
                                </a:rPr>
                                <m:t>𝑠𝑟𝑡</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2</m:t>
                                  </m:r>
                                </m:sub>
                              </m:sSub>
                            </m:den>
                          </m:f>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2</m:t>
                          </m:r>
                        </m:sub>
                      </m:sSub>
                      <m:r>
                        <m:rPr>
                          <m:sty m:val="p"/>
                        </m:rPr>
                        <a:rPr lang="en-US">
                          <a:latin typeface="Cambria Math" panose="02040503050406030204" pitchFamily="18" charset="0"/>
                        </a:rPr>
                        <m:t>exp</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𝑝𝑡</m:t>
                                  </m:r>
                                </m:e>
                              </m:d>
                            </m:num>
                            <m:den>
                              <m:r>
                                <a:rPr lang="en-US" i="1">
                                  <a:latin typeface="Cambria Math" panose="02040503050406030204" pitchFamily="18" charset="0"/>
                                </a:rPr>
                                <m:t>𝑠𝑟𝑡</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3</m:t>
                                  </m:r>
                                </m:sub>
                              </m:sSub>
                            </m:den>
                          </m:f>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3</m:t>
                          </m:r>
                        </m:sub>
                      </m:sSub>
                      <m:r>
                        <m:rPr>
                          <m:sty m:val="p"/>
                        </m:rPr>
                        <a:rPr lang="en-US">
                          <a:latin typeface="Cambria Math" panose="02040503050406030204" pitchFamily="18" charset="0"/>
                        </a:rPr>
                        <m:t>exp</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𝑝𝑡</m:t>
                                  </m:r>
                                </m:e>
                              </m:d>
                            </m:num>
                            <m:den>
                              <m:r>
                                <a:rPr lang="en-US" i="1">
                                  <a:latin typeface="Cambria Math" panose="02040503050406030204" pitchFamily="18" charset="0"/>
                                </a:rPr>
                                <m:t>𝑠𝑟𝑡</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4</m:t>
                                  </m:r>
                                </m:sub>
                              </m:sSub>
                            </m:den>
                          </m:f>
                        </m:e>
                      </m:d>
                    </m:oMath>
                  </m:oMathPara>
                </a14:m>
                <a:endParaRPr lang="en-US" dirty="0"/>
              </a:p>
            </p:txBody>
          </p:sp>
        </mc:Choice>
        <mc:Fallback xmlns="">
          <p:sp>
            <p:nvSpPr>
              <p:cNvPr id="11" name="TextBox 10">
                <a:extLst>
                  <a:ext uri="{FF2B5EF4-FFF2-40B4-BE49-F238E27FC236}">
                    <a16:creationId xmlns:a16="http://schemas.microsoft.com/office/drawing/2014/main" id="{4A98F466-7A10-165A-B699-54A696B91AC2}"/>
                  </a:ext>
                </a:extLst>
              </p:cNvPr>
              <p:cNvSpPr txBox="1">
                <a:spLocks noRot="1" noChangeAspect="1" noMove="1" noResize="1" noEditPoints="1" noAdjustHandles="1" noChangeArrowheads="1" noChangeShapeType="1" noTextEdit="1"/>
              </p:cNvSpPr>
              <p:nvPr/>
            </p:nvSpPr>
            <p:spPr>
              <a:xfrm>
                <a:off x="667584" y="5975883"/>
                <a:ext cx="9848594" cy="622350"/>
              </a:xfrm>
              <a:prstGeom prst="rect">
                <a:avLst/>
              </a:prstGeom>
              <a:blipFill>
                <a:blip r:embed="rId4"/>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6AAD002B-97DD-61D5-8120-0ABAC27CF6F9}"/>
              </a:ext>
            </a:extLst>
          </p:cNvPr>
          <p:cNvSpPr txBox="1"/>
          <p:nvPr/>
        </p:nvSpPr>
        <p:spPr>
          <a:xfrm>
            <a:off x="348826" y="1093332"/>
            <a:ext cx="8974788" cy="954107"/>
          </a:xfrm>
          <a:prstGeom prst="rect">
            <a:avLst/>
          </a:prstGeom>
          <a:noFill/>
        </p:spPr>
        <p:txBody>
          <a:bodyPr wrap="square" rtlCol="0">
            <a:spAutoFit/>
          </a:bodyPr>
          <a:lstStyle/>
          <a:p>
            <a:r>
              <a:rPr lang="en-US" sz="2800" dirty="0"/>
              <a:t>Fit an empirical function to a normalized average of the total phonon pulse events in all channels</a:t>
            </a:r>
          </a:p>
        </p:txBody>
      </p:sp>
      <p:pic>
        <p:nvPicPr>
          <p:cNvPr id="4" name="Picture 3">
            <a:extLst>
              <a:ext uri="{FF2B5EF4-FFF2-40B4-BE49-F238E27FC236}">
                <a16:creationId xmlns:a16="http://schemas.microsoft.com/office/drawing/2014/main" id="{8451022D-76EE-65DC-FDA2-02D6964B9007}"/>
              </a:ext>
            </a:extLst>
          </p:cNvPr>
          <p:cNvPicPr>
            <a:picLocks noChangeAspect="1"/>
          </p:cNvPicPr>
          <p:nvPr/>
        </p:nvPicPr>
        <p:blipFill>
          <a:blip r:embed="rId5"/>
          <a:stretch>
            <a:fillRect/>
          </a:stretch>
        </p:blipFill>
        <p:spPr>
          <a:xfrm>
            <a:off x="2128578" y="2106466"/>
            <a:ext cx="7436093" cy="3658202"/>
          </a:xfrm>
          <a:prstGeom prst="rect">
            <a:avLst/>
          </a:prstGeom>
        </p:spPr>
      </p:pic>
    </p:spTree>
    <p:extLst>
      <p:ext uri="{BB962C8B-B14F-4D97-AF65-F5344CB8AC3E}">
        <p14:creationId xmlns:p14="http://schemas.microsoft.com/office/powerpoint/2010/main" val="1375067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3B795-5F85-3BC5-6FDD-28B88CD5BD7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038132-35F3-DB6B-D74A-FA432FB5559E}"/>
              </a:ext>
            </a:extLst>
          </p:cNvPr>
          <p:cNvSpPr>
            <a:spLocks noGrp="1"/>
          </p:cNvSpPr>
          <p:nvPr>
            <p:ph type="body" sz="quarter" idx="10"/>
          </p:nvPr>
        </p:nvSpPr>
        <p:spPr>
          <a:xfrm>
            <a:off x="801489" y="639215"/>
            <a:ext cx="9380794" cy="1718680"/>
          </a:xfrm>
        </p:spPr>
        <p:txBody>
          <a:bodyPr>
            <a:normAutofit/>
          </a:bodyPr>
          <a:lstStyle/>
          <a:p>
            <a:r>
              <a:rPr lang="en-US" dirty="0"/>
              <a:t>Final Total-Phonon Template</a:t>
            </a:r>
          </a:p>
        </p:txBody>
      </p:sp>
      <p:sp>
        <p:nvSpPr>
          <p:cNvPr id="8" name="Slide Number Placeholder 3">
            <a:extLst>
              <a:ext uri="{FF2B5EF4-FFF2-40B4-BE49-F238E27FC236}">
                <a16:creationId xmlns:a16="http://schemas.microsoft.com/office/drawing/2014/main" id="{88D488FB-181B-2B34-F4C4-19458C0E4E51}"/>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22</a:t>
            </a:fld>
            <a:endParaRPr lang="en-US" dirty="0"/>
          </a:p>
        </p:txBody>
      </p:sp>
      <p:pic>
        <p:nvPicPr>
          <p:cNvPr id="4" name="Picture 3">
            <a:extLst>
              <a:ext uri="{FF2B5EF4-FFF2-40B4-BE49-F238E27FC236}">
                <a16:creationId xmlns:a16="http://schemas.microsoft.com/office/drawing/2014/main" id="{CDBEF795-0D87-DC6A-0B8D-4DA8C23F8D7D}"/>
              </a:ext>
            </a:extLst>
          </p:cNvPr>
          <p:cNvPicPr>
            <a:picLocks noChangeAspect="1"/>
          </p:cNvPicPr>
          <p:nvPr/>
        </p:nvPicPr>
        <p:blipFill>
          <a:blip r:embed="rId3"/>
          <a:stretch>
            <a:fillRect/>
          </a:stretch>
        </p:blipFill>
        <p:spPr>
          <a:xfrm>
            <a:off x="485775" y="1606523"/>
            <a:ext cx="11220450" cy="4706532"/>
          </a:xfrm>
          <a:prstGeom prst="rect">
            <a:avLst/>
          </a:prstGeom>
        </p:spPr>
      </p:pic>
    </p:spTree>
    <p:extLst>
      <p:ext uri="{BB962C8B-B14F-4D97-AF65-F5344CB8AC3E}">
        <p14:creationId xmlns:p14="http://schemas.microsoft.com/office/powerpoint/2010/main" val="1430256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38F11B-140B-EE22-9647-639E82A3E725}"/>
              </a:ext>
            </a:extLst>
          </p:cNvPr>
          <p:cNvSpPr>
            <a:spLocks noGrp="1"/>
          </p:cNvSpPr>
          <p:nvPr>
            <p:ph type="body" sz="quarter" idx="10"/>
          </p:nvPr>
        </p:nvSpPr>
        <p:spPr>
          <a:xfrm>
            <a:off x="736600" y="781431"/>
            <a:ext cx="9380794" cy="1316076"/>
          </a:xfrm>
        </p:spPr>
        <p:txBody>
          <a:bodyPr/>
          <a:lstStyle/>
          <a:p>
            <a:r>
              <a:rPr lang="en-US" dirty="0"/>
              <a:t>Consequences</a:t>
            </a:r>
          </a:p>
        </p:txBody>
      </p:sp>
      <p:sp>
        <p:nvSpPr>
          <p:cNvPr id="3" name="Text Placeholder 2">
            <a:extLst>
              <a:ext uri="{FF2B5EF4-FFF2-40B4-BE49-F238E27FC236}">
                <a16:creationId xmlns:a16="http://schemas.microsoft.com/office/drawing/2014/main" id="{D4B63FCF-60E0-CDA8-0515-0DA006978D20}"/>
              </a:ext>
            </a:extLst>
          </p:cNvPr>
          <p:cNvSpPr>
            <a:spLocks noGrp="1"/>
          </p:cNvSpPr>
          <p:nvPr>
            <p:ph type="body" sz="quarter" idx="13"/>
          </p:nvPr>
        </p:nvSpPr>
        <p:spPr>
          <a:xfrm>
            <a:off x="736600" y="1910969"/>
            <a:ext cx="10622660" cy="3994150"/>
          </a:xfrm>
        </p:spPr>
        <p:txBody>
          <a:bodyPr>
            <a:noAutofit/>
          </a:bodyPr>
          <a:lstStyle/>
          <a:p>
            <a:pPr marL="457200" indent="-457200">
              <a:buFont typeface="Wingdings" panose="05000000000000000000" pitchFamily="2" charset="2"/>
              <a:buChar char="Ø"/>
            </a:pPr>
            <a:r>
              <a:rPr lang="en-US" sz="3200" dirty="0"/>
              <a:t>Use the sum-trace template with the Optimal Filter to estimate the energy deposition per event</a:t>
            </a:r>
          </a:p>
          <a:p>
            <a:pPr marL="457200" indent="-457200">
              <a:buFont typeface="Wingdings" panose="05000000000000000000" pitchFamily="2" charset="2"/>
              <a:buChar char="Ø"/>
            </a:pPr>
            <a:r>
              <a:rPr lang="en-US" sz="3200" dirty="0"/>
              <a:t>Build an event spectrum of counts vs deposited energy</a:t>
            </a:r>
          </a:p>
          <a:p>
            <a:pPr marL="1143000" lvl="1" indent="-457200">
              <a:buFont typeface="Wingdings" panose="05000000000000000000" pitchFamily="2" charset="2"/>
              <a:buChar char="Ø"/>
            </a:pPr>
            <a:r>
              <a:rPr lang="en-US" sz="3000" dirty="0"/>
              <a:t>Use a profile likelihood ratio to compare dark-matter signal + background models with the observed spectrum</a:t>
            </a:r>
          </a:p>
          <a:p>
            <a:pPr marL="1600200" lvl="2" indent="-457200">
              <a:buFont typeface="Wingdings" panose="05000000000000000000" pitchFamily="2" charset="2"/>
              <a:buChar char="Ø"/>
            </a:pPr>
            <a:r>
              <a:rPr lang="en-US" sz="2800" dirty="0"/>
              <a:t>Can point to evidence of dark matter!</a:t>
            </a:r>
          </a:p>
          <a:p>
            <a:pPr marL="457200" indent="-457200">
              <a:buFont typeface="Wingdings" panose="05000000000000000000" pitchFamily="2" charset="2"/>
              <a:buChar char="Ø"/>
            </a:pPr>
            <a:r>
              <a:rPr lang="en-US" sz="3200" dirty="0"/>
              <a:t>Use the individual-channel templates with the Optimal Filter to extract position-sensitive information about the interaction</a:t>
            </a:r>
          </a:p>
        </p:txBody>
      </p:sp>
      <p:sp>
        <p:nvSpPr>
          <p:cNvPr id="5" name="Slide Number Placeholder 3">
            <a:extLst>
              <a:ext uri="{FF2B5EF4-FFF2-40B4-BE49-F238E27FC236}">
                <a16:creationId xmlns:a16="http://schemas.microsoft.com/office/drawing/2014/main" id="{AE9FBC29-4A89-F004-86B6-603984356932}"/>
              </a:ext>
            </a:extLst>
          </p:cNvPr>
          <p:cNvSpPr txBox="1">
            <a:spLocks/>
          </p:cNvSpPr>
          <p:nvPr/>
        </p:nvSpPr>
        <p:spPr>
          <a:xfrm>
            <a:off x="11418848" y="6200077"/>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23</a:t>
            </a:fld>
            <a:endParaRPr lang="en-US" dirty="0"/>
          </a:p>
        </p:txBody>
      </p:sp>
    </p:spTree>
    <p:extLst>
      <p:ext uri="{BB962C8B-B14F-4D97-AF65-F5344CB8AC3E}">
        <p14:creationId xmlns:p14="http://schemas.microsoft.com/office/powerpoint/2010/main" val="3446792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0F0B01-E314-4DCA-C67C-201DF4D16EF7}"/>
              </a:ext>
            </a:extLst>
          </p:cNvPr>
          <p:cNvSpPr>
            <a:spLocks noGrp="1"/>
          </p:cNvSpPr>
          <p:nvPr>
            <p:ph type="body" sz="quarter" idx="10"/>
          </p:nvPr>
        </p:nvSpPr>
        <p:spPr/>
        <p:txBody>
          <a:bodyPr/>
          <a:lstStyle/>
          <a:p>
            <a:r>
              <a:rPr lang="en-US" dirty="0"/>
              <a:t>Next Steps</a:t>
            </a:r>
          </a:p>
        </p:txBody>
      </p:sp>
      <p:sp>
        <p:nvSpPr>
          <p:cNvPr id="3" name="Text Placeholder 2">
            <a:extLst>
              <a:ext uri="{FF2B5EF4-FFF2-40B4-BE49-F238E27FC236}">
                <a16:creationId xmlns:a16="http://schemas.microsoft.com/office/drawing/2014/main" id="{97CBE30A-61D2-1F77-FA3F-CE3DC942014A}"/>
              </a:ext>
            </a:extLst>
          </p:cNvPr>
          <p:cNvSpPr>
            <a:spLocks noGrp="1"/>
          </p:cNvSpPr>
          <p:nvPr>
            <p:ph type="body" sz="quarter" idx="13"/>
          </p:nvPr>
        </p:nvSpPr>
        <p:spPr>
          <a:xfrm>
            <a:off x="736600" y="1951041"/>
            <a:ext cx="10622660" cy="3994150"/>
          </a:xfrm>
        </p:spPr>
        <p:txBody>
          <a:bodyPr>
            <a:noAutofit/>
          </a:bodyPr>
          <a:lstStyle/>
          <a:p>
            <a:pPr marL="457200" indent="-457200">
              <a:buFont typeface="Wingdings" panose="05000000000000000000" pitchFamily="2" charset="2"/>
              <a:buChar char="Ø"/>
            </a:pPr>
            <a:r>
              <a:rPr lang="en-US" sz="3600" dirty="0"/>
              <a:t>Validate templates</a:t>
            </a:r>
          </a:p>
          <a:p>
            <a:pPr marL="1143000" lvl="1" indent="-457200">
              <a:buFont typeface="Wingdings" panose="05000000000000000000" pitchFamily="2" charset="2"/>
              <a:buChar char="Ø"/>
            </a:pPr>
            <a:r>
              <a:rPr lang="en-US" sz="3200" dirty="0"/>
              <a:t>Test fit against independent events</a:t>
            </a:r>
          </a:p>
          <a:p>
            <a:pPr marL="1143000" lvl="1" indent="-457200">
              <a:buFont typeface="Wingdings" panose="05000000000000000000" pitchFamily="2" charset="2"/>
              <a:buChar char="Ø"/>
            </a:pPr>
            <a:r>
              <a:rPr lang="en-US" sz="3200" dirty="0"/>
              <a:t>Compare new template against previous template</a:t>
            </a:r>
          </a:p>
          <a:p>
            <a:pPr marL="1143000" lvl="1" indent="-457200">
              <a:buFont typeface="Wingdings" panose="05000000000000000000" pitchFamily="2" charset="2"/>
              <a:buChar char="Ø"/>
            </a:pPr>
            <a:r>
              <a:rPr lang="en-US" sz="3200" dirty="0"/>
              <a:t>Repeat using different run periods and event subsets</a:t>
            </a:r>
          </a:p>
          <a:p>
            <a:pPr marL="457200" indent="-457200">
              <a:buFont typeface="Wingdings" panose="05000000000000000000" pitchFamily="2" charset="2"/>
              <a:buChar char="Ø"/>
            </a:pPr>
            <a:r>
              <a:rPr lang="en-US" sz="3600" dirty="0"/>
              <a:t>Use larger event subset to generate template</a:t>
            </a:r>
          </a:p>
          <a:p>
            <a:pPr marL="457200" indent="-457200">
              <a:buFont typeface="Wingdings" panose="05000000000000000000" pitchFamily="2" charset="2"/>
              <a:buChar char="Ø"/>
            </a:pPr>
            <a:r>
              <a:rPr lang="en-US" sz="3600" dirty="0"/>
              <a:t>Iterate template generation until they converge</a:t>
            </a:r>
          </a:p>
          <a:p>
            <a:pPr marL="457200" indent="-457200">
              <a:buFont typeface="Wingdings" panose="05000000000000000000" pitchFamily="2" charset="2"/>
              <a:buChar char="Ø"/>
            </a:pPr>
            <a:r>
              <a:rPr lang="en-US" sz="3600" dirty="0"/>
              <a:t>Generate templates for other detectors</a:t>
            </a:r>
          </a:p>
        </p:txBody>
      </p:sp>
      <p:sp>
        <p:nvSpPr>
          <p:cNvPr id="4" name="Slide Number Placeholder 3">
            <a:extLst>
              <a:ext uri="{FF2B5EF4-FFF2-40B4-BE49-F238E27FC236}">
                <a16:creationId xmlns:a16="http://schemas.microsoft.com/office/drawing/2014/main" id="{86C4A9F9-47C9-36ED-2284-CC4DB037DECA}"/>
              </a:ext>
            </a:extLst>
          </p:cNvPr>
          <p:cNvSpPr txBox="1">
            <a:spLocks/>
          </p:cNvSpPr>
          <p:nvPr/>
        </p:nvSpPr>
        <p:spPr>
          <a:xfrm>
            <a:off x="11418848" y="6200077"/>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24</a:t>
            </a:fld>
            <a:endParaRPr lang="en-US" dirty="0"/>
          </a:p>
        </p:txBody>
      </p:sp>
    </p:spTree>
    <p:extLst>
      <p:ext uri="{BB962C8B-B14F-4D97-AF65-F5344CB8AC3E}">
        <p14:creationId xmlns:p14="http://schemas.microsoft.com/office/powerpoint/2010/main" val="399354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D3A48-F33F-8EAD-6E55-D1130A3EB17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770C2D-4BA6-6035-68DD-BBC3DFB29E76}"/>
              </a:ext>
            </a:extLst>
          </p:cNvPr>
          <p:cNvSpPr>
            <a:spLocks noGrp="1"/>
          </p:cNvSpPr>
          <p:nvPr>
            <p:ph type="body" sz="quarter" idx="10"/>
          </p:nvPr>
        </p:nvSpPr>
        <p:spPr>
          <a:xfrm>
            <a:off x="736600" y="520924"/>
            <a:ext cx="9380794" cy="1316076"/>
          </a:xfrm>
        </p:spPr>
        <p:txBody>
          <a:bodyPr/>
          <a:lstStyle/>
          <a:p>
            <a:r>
              <a:rPr lang="en-US" dirty="0"/>
              <a:t>Acknowledgements</a:t>
            </a:r>
          </a:p>
        </p:txBody>
      </p:sp>
      <p:sp>
        <p:nvSpPr>
          <p:cNvPr id="3" name="Text Placeholder 2">
            <a:extLst>
              <a:ext uri="{FF2B5EF4-FFF2-40B4-BE49-F238E27FC236}">
                <a16:creationId xmlns:a16="http://schemas.microsoft.com/office/drawing/2014/main" id="{C410252A-CEAD-0993-EC11-203131EB50B0}"/>
              </a:ext>
            </a:extLst>
          </p:cNvPr>
          <p:cNvSpPr>
            <a:spLocks noGrp="1"/>
          </p:cNvSpPr>
          <p:nvPr>
            <p:ph type="body" sz="quarter" idx="13"/>
          </p:nvPr>
        </p:nvSpPr>
        <p:spPr>
          <a:xfrm>
            <a:off x="736600" y="1667105"/>
            <a:ext cx="10622660" cy="4669971"/>
          </a:xfrm>
        </p:spPr>
        <p:txBody>
          <a:bodyPr>
            <a:normAutofit fontScale="92500" lnSpcReduction="20000"/>
          </a:bodyPr>
          <a:lstStyle/>
          <a:p>
            <a:r>
              <a:rPr lang="en-US" dirty="0"/>
              <a:t>Matt Stukel</a:t>
            </a:r>
          </a:p>
          <a:p>
            <a:r>
              <a:rPr lang="en-US" dirty="0"/>
              <a:t>Andy Kubik</a:t>
            </a:r>
          </a:p>
          <a:p>
            <a:r>
              <a:rPr lang="en-US" dirty="0"/>
              <a:t>Max Hughes</a:t>
            </a:r>
          </a:p>
          <a:p>
            <a:r>
              <a:rPr lang="en-US" dirty="0"/>
              <a:t>Aditi Pradeep</a:t>
            </a:r>
          </a:p>
          <a:p>
            <a:r>
              <a:rPr lang="en-US" dirty="0"/>
              <a:t>Vijay Iyer</a:t>
            </a:r>
          </a:p>
          <a:p>
            <a:r>
              <a:rPr lang="en-US" dirty="0"/>
              <a:t>Madeleine Zurowski</a:t>
            </a:r>
          </a:p>
          <a:p>
            <a:r>
              <a:rPr lang="en-US" dirty="0"/>
              <a:t>Raymond Bunker</a:t>
            </a:r>
          </a:p>
          <a:p>
            <a:r>
              <a:rPr lang="en-US" dirty="0"/>
              <a:t>Stephen Sekula</a:t>
            </a:r>
          </a:p>
          <a:p>
            <a:r>
              <a:rPr lang="en-US" dirty="0"/>
              <a:t>Sukeerthi Dharani</a:t>
            </a:r>
          </a:p>
          <a:p>
            <a:r>
              <a:rPr lang="en-US" dirty="0"/>
              <a:t>Miriam Diamond</a:t>
            </a:r>
          </a:p>
          <a:p>
            <a:r>
              <a:rPr lang="en-US" dirty="0"/>
              <a:t>All the students</a:t>
            </a:r>
          </a:p>
        </p:txBody>
      </p:sp>
      <p:sp>
        <p:nvSpPr>
          <p:cNvPr id="4" name="Slide Number Placeholder 3">
            <a:extLst>
              <a:ext uri="{FF2B5EF4-FFF2-40B4-BE49-F238E27FC236}">
                <a16:creationId xmlns:a16="http://schemas.microsoft.com/office/drawing/2014/main" id="{A7BF1FDB-BD83-8A6A-0699-D713CC8FBE0B}"/>
              </a:ext>
            </a:extLst>
          </p:cNvPr>
          <p:cNvSpPr txBox="1">
            <a:spLocks/>
          </p:cNvSpPr>
          <p:nvPr/>
        </p:nvSpPr>
        <p:spPr>
          <a:xfrm>
            <a:off x="11418848" y="6200077"/>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25</a:t>
            </a:fld>
            <a:endParaRPr lang="en-US"/>
          </a:p>
        </p:txBody>
      </p:sp>
    </p:spTree>
    <p:extLst>
      <p:ext uri="{BB962C8B-B14F-4D97-AF65-F5344CB8AC3E}">
        <p14:creationId xmlns:p14="http://schemas.microsoft.com/office/powerpoint/2010/main" val="2189953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A81EA-82FB-4132-2F5C-1C39694DC39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13D7635-EA73-655A-562A-2E31E25941AD}"/>
              </a:ext>
            </a:extLst>
          </p:cNvPr>
          <p:cNvSpPr txBox="1"/>
          <p:nvPr/>
        </p:nvSpPr>
        <p:spPr>
          <a:xfrm>
            <a:off x="512064" y="2555549"/>
            <a:ext cx="10561320" cy="11339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66" hangingPunct="0">
              <a:lnSpc>
                <a:spcPct val="120000"/>
              </a:lnSpc>
            </a:pPr>
            <a:r>
              <a:rPr lang="en-GB" sz="575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sym typeface="Muli Regular"/>
              </a:rPr>
              <a:t>Questions?</a:t>
            </a:r>
          </a:p>
        </p:txBody>
      </p:sp>
      <p:sp>
        <p:nvSpPr>
          <p:cNvPr id="4" name="Slide Number Placeholder 3">
            <a:extLst>
              <a:ext uri="{FF2B5EF4-FFF2-40B4-BE49-F238E27FC236}">
                <a16:creationId xmlns:a16="http://schemas.microsoft.com/office/drawing/2014/main" id="{4F5B6172-692B-EF33-0F7F-B05C76713B01}"/>
              </a:ext>
            </a:extLst>
          </p:cNvPr>
          <p:cNvSpPr>
            <a:spLocks noGrp="1"/>
          </p:cNvSpPr>
          <p:nvPr>
            <p:ph type="sldNum" sz="quarter" idx="2"/>
          </p:nvPr>
        </p:nvSpPr>
        <p:spPr/>
        <p:txBody>
          <a:bodyPr/>
          <a:lstStyle/>
          <a:p>
            <a:fld id="{86CB4B4D-7CA3-9044-876B-883B54F8677D}" type="slidenum">
              <a:rPr lang="en-US" smtClean="0"/>
              <a:t>26</a:t>
            </a:fld>
            <a:endParaRPr lang="en-US"/>
          </a:p>
        </p:txBody>
      </p:sp>
      <p:pic>
        <p:nvPicPr>
          <p:cNvPr id="5" name="Picture 4">
            <a:extLst>
              <a:ext uri="{FF2B5EF4-FFF2-40B4-BE49-F238E27FC236}">
                <a16:creationId xmlns:a16="http://schemas.microsoft.com/office/drawing/2014/main" id="{FE27D20D-2116-1535-84D1-7D68E3931C39}"/>
              </a:ext>
            </a:extLst>
          </p:cNvPr>
          <p:cNvPicPr>
            <a:picLocks noChangeAspect="1"/>
          </p:cNvPicPr>
          <p:nvPr/>
        </p:nvPicPr>
        <p:blipFill>
          <a:blip r:embed="rId3"/>
          <a:stretch>
            <a:fillRect/>
          </a:stretch>
        </p:blipFill>
        <p:spPr>
          <a:xfrm>
            <a:off x="5505939" y="1506193"/>
            <a:ext cx="5752611" cy="3845613"/>
          </a:xfrm>
          <a:prstGeom prst="rect">
            <a:avLst/>
          </a:prstGeom>
        </p:spPr>
      </p:pic>
      <p:sp>
        <p:nvSpPr>
          <p:cNvPr id="6" name="TextBox 5">
            <a:extLst>
              <a:ext uri="{FF2B5EF4-FFF2-40B4-BE49-F238E27FC236}">
                <a16:creationId xmlns:a16="http://schemas.microsoft.com/office/drawing/2014/main" id="{01ADEF7C-5FE8-13B4-23CE-BF9F7DD7164A}"/>
              </a:ext>
            </a:extLst>
          </p:cNvPr>
          <p:cNvSpPr txBox="1"/>
          <p:nvPr/>
        </p:nvSpPr>
        <p:spPr>
          <a:xfrm>
            <a:off x="8133347" y="5351806"/>
            <a:ext cx="2434193" cy="369332"/>
          </a:xfrm>
          <a:prstGeom prst="rect">
            <a:avLst/>
          </a:prstGeom>
          <a:noFill/>
        </p:spPr>
        <p:txBody>
          <a:bodyPr wrap="none" rtlCol="0">
            <a:spAutoFit/>
          </a:bodyPr>
          <a:lstStyle/>
          <a:p>
            <a:r>
              <a:rPr lang="en-US" dirty="0"/>
              <a:t>Photo credit: Sanjit Patil</a:t>
            </a:r>
          </a:p>
        </p:txBody>
      </p:sp>
    </p:spTree>
    <p:extLst>
      <p:ext uri="{BB962C8B-B14F-4D97-AF65-F5344CB8AC3E}">
        <p14:creationId xmlns:p14="http://schemas.microsoft.com/office/powerpoint/2010/main" val="77624744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D0A48-7D90-B27C-8CDA-1A4E8954F85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F0D17A1-79CB-7BFF-A2FF-46BBB16C3A1C}"/>
              </a:ext>
            </a:extLst>
          </p:cNvPr>
          <p:cNvSpPr txBox="1"/>
          <p:nvPr/>
        </p:nvSpPr>
        <p:spPr>
          <a:xfrm>
            <a:off x="512064" y="2555549"/>
            <a:ext cx="10561320" cy="11339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66" hangingPunct="0">
              <a:lnSpc>
                <a:spcPct val="120000"/>
              </a:lnSpc>
            </a:pPr>
            <a:r>
              <a:rPr lang="en-GB" sz="575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sym typeface="Muli Regular"/>
              </a:rPr>
              <a:t>Extra Slides</a:t>
            </a:r>
          </a:p>
        </p:txBody>
      </p:sp>
      <p:sp>
        <p:nvSpPr>
          <p:cNvPr id="4" name="Slide Number Placeholder 3">
            <a:extLst>
              <a:ext uri="{FF2B5EF4-FFF2-40B4-BE49-F238E27FC236}">
                <a16:creationId xmlns:a16="http://schemas.microsoft.com/office/drawing/2014/main" id="{64632612-6608-DBD2-0933-D4C4A6F2F19B}"/>
              </a:ext>
            </a:extLst>
          </p:cNvPr>
          <p:cNvSpPr>
            <a:spLocks noGrp="1"/>
          </p:cNvSpPr>
          <p:nvPr>
            <p:ph type="sldNum" sz="quarter" idx="2"/>
          </p:nvPr>
        </p:nvSpPr>
        <p:spPr/>
        <p:txBody>
          <a:bodyPr/>
          <a:lstStyle/>
          <a:p>
            <a:fld id="{86CB4B4D-7CA3-9044-876B-883B54F8677D}" type="slidenum">
              <a:rPr lang="en-US" smtClean="0"/>
              <a:t>27</a:t>
            </a:fld>
            <a:endParaRPr lang="en-US"/>
          </a:p>
        </p:txBody>
      </p:sp>
    </p:spTree>
    <p:extLst>
      <p:ext uri="{BB962C8B-B14F-4D97-AF65-F5344CB8AC3E}">
        <p14:creationId xmlns:p14="http://schemas.microsoft.com/office/powerpoint/2010/main" val="422233091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2F0AE7-C71E-7790-8D57-1B2B46BF4F51}"/>
              </a:ext>
            </a:extLst>
          </p:cNvPr>
          <p:cNvSpPr>
            <a:spLocks noGrp="1"/>
          </p:cNvSpPr>
          <p:nvPr>
            <p:ph type="body" sz="quarter" idx="10"/>
          </p:nvPr>
        </p:nvSpPr>
        <p:spPr/>
        <p:txBody>
          <a:bodyPr/>
          <a:lstStyle/>
          <a:p>
            <a:r>
              <a:rPr lang="en-US" dirty="0"/>
              <a:t>Dark Matter</a:t>
            </a:r>
          </a:p>
        </p:txBody>
      </p:sp>
      <p:sp>
        <p:nvSpPr>
          <p:cNvPr id="3" name="Text Placeholder 2">
            <a:extLst>
              <a:ext uri="{FF2B5EF4-FFF2-40B4-BE49-F238E27FC236}">
                <a16:creationId xmlns:a16="http://schemas.microsoft.com/office/drawing/2014/main" id="{71C3769B-5303-E716-438B-E9C2D4D04067}"/>
              </a:ext>
            </a:extLst>
          </p:cNvPr>
          <p:cNvSpPr>
            <a:spLocks noGrp="1"/>
          </p:cNvSpPr>
          <p:nvPr>
            <p:ph type="body" sz="quarter" idx="13"/>
          </p:nvPr>
        </p:nvSpPr>
        <p:spPr>
          <a:xfrm>
            <a:off x="736600" y="2096429"/>
            <a:ext cx="6035675" cy="3994150"/>
          </a:xfrm>
        </p:spPr>
        <p:txBody>
          <a:bodyPr/>
          <a:lstStyle/>
          <a:p>
            <a:r>
              <a:rPr lang="en-US" sz="3600" dirty="0"/>
              <a:t>Properties:</a:t>
            </a:r>
          </a:p>
          <a:p>
            <a:pPr marL="457200" indent="-457200">
              <a:buFont typeface="Arial" panose="020B0604020202020204" pitchFamily="34" charset="0"/>
              <a:buChar char="•"/>
            </a:pPr>
            <a:r>
              <a:rPr lang="en-US" dirty="0"/>
              <a:t>Interacts gravitationally</a:t>
            </a:r>
          </a:p>
          <a:p>
            <a:pPr marL="457200" indent="-457200">
              <a:buFont typeface="Arial" panose="020B0604020202020204" pitchFamily="34" charset="0"/>
              <a:buChar char="•"/>
            </a:pPr>
            <a:r>
              <a:rPr lang="en-US" dirty="0"/>
              <a:t>Electromagnetically dark</a:t>
            </a:r>
          </a:p>
          <a:p>
            <a:pPr marL="457200" indent="-457200">
              <a:buFont typeface="Arial" panose="020B0604020202020204" pitchFamily="34" charset="0"/>
              <a:buChar char="•"/>
            </a:pPr>
            <a:r>
              <a:rPr lang="en-US" dirty="0"/>
              <a:t>Stable on cosmological timescale</a:t>
            </a:r>
          </a:p>
          <a:p>
            <a:pPr marL="457200" indent="-457200">
              <a:buFont typeface="Arial" panose="020B0604020202020204" pitchFamily="34" charset="0"/>
              <a:buChar char="•"/>
            </a:pPr>
            <a:r>
              <a:rPr lang="en-US" dirty="0"/>
              <a:t>Hoping it interacts weakly with ordinary matter</a:t>
            </a:r>
          </a:p>
        </p:txBody>
      </p:sp>
      <p:graphicFrame>
        <p:nvGraphicFramePr>
          <p:cNvPr id="7" name="Chart 6">
            <a:extLst>
              <a:ext uri="{FF2B5EF4-FFF2-40B4-BE49-F238E27FC236}">
                <a16:creationId xmlns:a16="http://schemas.microsoft.com/office/drawing/2014/main" id="{09211151-C089-55F3-FCFB-96ADF0154F39}"/>
              </a:ext>
            </a:extLst>
          </p:cNvPr>
          <p:cNvGraphicFramePr/>
          <p:nvPr>
            <p:extLst>
              <p:ext uri="{D42A27DB-BD31-4B8C-83A1-F6EECF244321}">
                <p14:modId xmlns:p14="http://schemas.microsoft.com/office/powerpoint/2010/main" val="3699462986"/>
              </p:ext>
            </p:extLst>
          </p:nvPr>
        </p:nvGraphicFramePr>
        <p:xfrm>
          <a:off x="7269747" y="1666991"/>
          <a:ext cx="4922253" cy="4278664"/>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3">
            <a:extLst>
              <a:ext uri="{FF2B5EF4-FFF2-40B4-BE49-F238E27FC236}">
                <a16:creationId xmlns:a16="http://schemas.microsoft.com/office/drawing/2014/main" id="{4FCD7743-CE02-3198-5D0C-097ADF1FCE41}"/>
              </a:ext>
            </a:extLst>
          </p:cNvPr>
          <p:cNvSpPr txBox="1">
            <a:spLocks/>
          </p:cNvSpPr>
          <p:nvPr/>
        </p:nvSpPr>
        <p:spPr>
          <a:xfrm>
            <a:off x="11418848" y="6200077"/>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28</a:t>
            </a:fld>
            <a:endParaRPr lang="en-US" dirty="0"/>
          </a:p>
        </p:txBody>
      </p:sp>
    </p:spTree>
    <p:extLst>
      <p:ext uri="{BB962C8B-B14F-4D97-AF65-F5344CB8AC3E}">
        <p14:creationId xmlns:p14="http://schemas.microsoft.com/office/powerpoint/2010/main" val="1014072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CC771-ECBA-0E99-DEA9-4E0554C36A0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BE2F7D-7DCA-3A6D-CAAA-D4FFC6D1EC50}"/>
              </a:ext>
            </a:extLst>
          </p:cNvPr>
          <p:cNvSpPr>
            <a:spLocks noGrp="1"/>
          </p:cNvSpPr>
          <p:nvPr>
            <p:ph type="body" sz="quarter" idx="10"/>
          </p:nvPr>
        </p:nvSpPr>
        <p:spPr/>
        <p:txBody>
          <a:bodyPr/>
          <a:lstStyle/>
          <a:p>
            <a:r>
              <a:rPr lang="en-US" dirty="0"/>
              <a:t>Questions to Answer</a:t>
            </a:r>
          </a:p>
        </p:txBody>
      </p:sp>
      <p:sp>
        <p:nvSpPr>
          <p:cNvPr id="3" name="Text Placeholder 2">
            <a:extLst>
              <a:ext uri="{FF2B5EF4-FFF2-40B4-BE49-F238E27FC236}">
                <a16:creationId xmlns:a16="http://schemas.microsoft.com/office/drawing/2014/main" id="{99E89BD8-FF38-7D96-EF9E-BFBD64F03753}"/>
              </a:ext>
            </a:extLst>
          </p:cNvPr>
          <p:cNvSpPr>
            <a:spLocks noGrp="1"/>
          </p:cNvSpPr>
          <p:nvPr>
            <p:ph type="body" sz="quarter" idx="13"/>
          </p:nvPr>
        </p:nvSpPr>
        <p:spPr>
          <a:xfrm>
            <a:off x="736600" y="1809248"/>
            <a:ext cx="10622660" cy="3994150"/>
          </a:xfrm>
        </p:spPr>
        <p:txBody>
          <a:bodyPr>
            <a:noAutofit/>
          </a:bodyPr>
          <a:lstStyle/>
          <a:p>
            <a:pPr marL="457200" indent="-457200">
              <a:buFont typeface="Arial" panose="020B0604020202020204" pitchFamily="34" charset="0"/>
              <a:buChar char="•"/>
            </a:pPr>
            <a:r>
              <a:rPr lang="en-US" sz="2400" dirty="0"/>
              <a:t>What is it?</a:t>
            </a:r>
          </a:p>
          <a:p>
            <a:pPr marL="1143000" lvl="1" indent="-457200"/>
            <a:r>
              <a:rPr lang="en-US" dirty="0"/>
              <a:t>A new particle?</a:t>
            </a:r>
          </a:p>
          <a:p>
            <a:pPr marL="1143000" lvl="1" indent="-457200"/>
            <a:r>
              <a:rPr lang="en-US" dirty="0"/>
              <a:t>A field?</a:t>
            </a:r>
          </a:p>
          <a:p>
            <a:pPr marL="457200" indent="-457200">
              <a:buFont typeface="Arial" panose="020B0604020202020204" pitchFamily="34" charset="0"/>
              <a:buChar char="•"/>
            </a:pPr>
            <a:r>
              <a:rPr lang="en-US" sz="2400" dirty="0"/>
              <a:t>What is its mass?</a:t>
            </a:r>
          </a:p>
          <a:p>
            <a:pPr marL="457200" indent="-457200">
              <a:buFont typeface="Arial" panose="020B0604020202020204" pitchFamily="34" charset="0"/>
              <a:buChar char="•"/>
            </a:pPr>
            <a:r>
              <a:rPr lang="en-US" sz="2400" dirty="0"/>
              <a:t>How does it interact with ordinary matter?</a:t>
            </a:r>
          </a:p>
          <a:p>
            <a:pPr marL="1143000" lvl="1" indent="-457200"/>
            <a:r>
              <a:rPr lang="en-US" dirty="0"/>
              <a:t>Nuclei coupling?</a:t>
            </a:r>
          </a:p>
          <a:p>
            <a:pPr marL="1143000" lvl="1" indent="-457200"/>
            <a:r>
              <a:rPr lang="en-US" dirty="0"/>
              <a:t>Dark photon absorption?</a:t>
            </a:r>
          </a:p>
          <a:p>
            <a:pPr marL="457200" indent="-457200">
              <a:buFont typeface="Arial" panose="020B0604020202020204" pitchFamily="34" charset="0"/>
              <a:buChar char="•"/>
            </a:pPr>
            <a:r>
              <a:rPr lang="en-US" sz="2400" dirty="0"/>
              <a:t>Does it interact with itself?</a:t>
            </a:r>
          </a:p>
          <a:p>
            <a:pPr marL="457200" indent="-457200">
              <a:buFont typeface="Arial" panose="020B0604020202020204" pitchFamily="34" charset="0"/>
              <a:buChar char="•"/>
            </a:pPr>
            <a:r>
              <a:rPr lang="en-US" sz="2400" dirty="0"/>
              <a:t>How was it produced?</a:t>
            </a:r>
          </a:p>
          <a:p>
            <a:pPr marL="457200" indent="-457200">
              <a:buFont typeface="Arial" panose="020B0604020202020204" pitchFamily="34" charset="0"/>
              <a:buChar char="•"/>
            </a:pPr>
            <a:r>
              <a:rPr lang="en-US" sz="2400" dirty="0"/>
              <a:t>Is all dark matter the same substance?</a:t>
            </a:r>
          </a:p>
          <a:p>
            <a:pPr marL="1143000" lvl="1" indent="-457200"/>
            <a:endParaRPr lang="en-US" dirty="0"/>
          </a:p>
        </p:txBody>
      </p:sp>
      <p:pic>
        <p:nvPicPr>
          <p:cNvPr id="4" name="Picture 3" descr="Sabine Hossenfelder: Backreaction: Brace for the oncoming deluge of dark matter detectors that won't detect anything">
            <a:extLst>
              <a:ext uri="{FF2B5EF4-FFF2-40B4-BE49-F238E27FC236}">
                <a16:creationId xmlns:a16="http://schemas.microsoft.com/office/drawing/2014/main" id="{696B0708-0EAF-5534-D083-2894F6154F1B}"/>
              </a:ext>
            </a:extLst>
          </p:cNvPr>
          <p:cNvPicPr>
            <a:picLocks noChangeAspect="1"/>
          </p:cNvPicPr>
          <p:nvPr/>
        </p:nvPicPr>
        <p:blipFill>
          <a:blip r:embed="rId3"/>
          <a:stretch>
            <a:fillRect/>
          </a:stretch>
        </p:blipFill>
        <p:spPr>
          <a:xfrm>
            <a:off x="7637043" y="1702641"/>
            <a:ext cx="3908301" cy="4494546"/>
          </a:xfrm>
          <a:prstGeom prst="rect">
            <a:avLst/>
          </a:prstGeom>
        </p:spPr>
      </p:pic>
      <p:sp>
        <p:nvSpPr>
          <p:cNvPr id="6" name="Slide Number Placeholder 3">
            <a:extLst>
              <a:ext uri="{FF2B5EF4-FFF2-40B4-BE49-F238E27FC236}">
                <a16:creationId xmlns:a16="http://schemas.microsoft.com/office/drawing/2014/main" id="{D66FF241-F20B-9E23-5256-121FBF565E2D}"/>
              </a:ext>
            </a:extLst>
          </p:cNvPr>
          <p:cNvSpPr txBox="1">
            <a:spLocks/>
          </p:cNvSpPr>
          <p:nvPr/>
        </p:nvSpPr>
        <p:spPr>
          <a:xfrm>
            <a:off x="11418848" y="6200077"/>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29</a:t>
            </a:fld>
            <a:endParaRPr lang="en-US" dirty="0"/>
          </a:p>
        </p:txBody>
      </p:sp>
    </p:spTree>
    <p:extLst>
      <p:ext uri="{BB962C8B-B14F-4D97-AF65-F5344CB8AC3E}">
        <p14:creationId xmlns:p14="http://schemas.microsoft.com/office/powerpoint/2010/main" val="1341953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931AD-88CB-04BF-2661-50C3B6DE4C2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4F693AE-1834-E643-3891-5E2DDA4E6464}"/>
              </a:ext>
            </a:extLst>
          </p:cNvPr>
          <p:cNvSpPr txBox="1"/>
          <p:nvPr/>
        </p:nvSpPr>
        <p:spPr>
          <a:xfrm>
            <a:off x="512064" y="2555549"/>
            <a:ext cx="10561320" cy="11339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66" hangingPunct="0">
              <a:lnSpc>
                <a:spcPct val="120000"/>
              </a:lnSpc>
            </a:pPr>
            <a:r>
              <a:rPr lang="en-GB" sz="5750" dirty="0" err="1">
                <a:solidFill>
                  <a:schemeClr val="bg1"/>
                </a:solidFill>
                <a:latin typeface="Calibri Light" panose="020F0302020204030204" pitchFamily="34" charset="0"/>
                <a:ea typeface="Calibri Light" panose="020F0302020204030204" pitchFamily="34" charset="0"/>
                <a:cs typeface="Calibri Light" panose="020F0302020204030204" pitchFamily="34" charset="0"/>
                <a:sym typeface="Muli Regular"/>
              </a:rPr>
              <a:t>SuperCDMS</a:t>
            </a:r>
            <a:r>
              <a:rPr lang="en-GB" sz="575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sym typeface="Muli Regular"/>
              </a:rPr>
              <a:t> at SNOLAB</a:t>
            </a:r>
            <a:endParaRPr lang="en-US" sz="575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sym typeface="Muli Regular"/>
            </a:endParaRPr>
          </a:p>
        </p:txBody>
      </p:sp>
      <p:sp>
        <p:nvSpPr>
          <p:cNvPr id="4" name="Slide Number Placeholder 3">
            <a:extLst>
              <a:ext uri="{FF2B5EF4-FFF2-40B4-BE49-F238E27FC236}">
                <a16:creationId xmlns:a16="http://schemas.microsoft.com/office/drawing/2014/main" id="{BFE969C7-94F1-DF67-2382-D94F3DE5826E}"/>
              </a:ext>
            </a:extLst>
          </p:cNvPr>
          <p:cNvSpPr>
            <a:spLocks noGrp="1"/>
          </p:cNvSpPr>
          <p:nvPr>
            <p:ph type="sldNum" sz="quarter" idx="2"/>
          </p:nvPr>
        </p:nvSpPr>
        <p:spPr/>
        <p:txBody>
          <a:bodyPr/>
          <a:lstStyle/>
          <a:p>
            <a:fld id="{86CB4B4D-7CA3-9044-876B-883B54F8677D}" type="slidenum">
              <a:rPr lang="en-US" smtClean="0"/>
              <a:t>3</a:t>
            </a:fld>
            <a:endParaRPr lang="en-US"/>
          </a:p>
        </p:txBody>
      </p:sp>
    </p:spTree>
    <p:extLst>
      <p:ext uri="{BB962C8B-B14F-4D97-AF65-F5344CB8AC3E}">
        <p14:creationId xmlns:p14="http://schemas.microsoft.com/office/powerpoint/2010/main" val="12304594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5">
          <a:extLst>
            <a:ext uri="{FF2B5EF4-FFF2-40B4-BE49-F238E27FC236}">
              <a16:creationId xmlns:a16="http://schemas.microsoft.com/office/drawing/2014/main" id="{CFCC3D26-6528-79CD-B10C-6D0F84177A5C}"/>
            </a:ext>
          </a:extLst>
        </p:cNvPr>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4C09880D-B141-04EE-BD1F-B8E4A0359A75}"/>
              </a:ext>
            </a:extLst>
          </p:cNvPr>
          <p:cNvCxnSpPr/>
          <p:nvPr/>
        </p:nvCxnSpPr>
        <p:spPr>
          <a:xfrm>
            <a:off x="588912" y="2145332"/>
            <a:ext cx="10928445" cy="0"/>
          </a:xfrm>
          <a:prstGeom prst="straightConnector1">
            <a:avLst/>
          </a:prstGeom>
          <a:ln w="762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3DCA121-A365-09DE-C9E2-5E74C0D04166}"/>
              </a:ext>
            </a:extLst>
          </p:cNvPr>
          <p:cNvCxnSpPr>
            <a:cxnSpLocks/>
          </p:cNvCxnSpPr>
          <p:nvPr/>
        </p:nvCxnSpPr>
        <p:spPr>
          <a:xfrm flipV="1">
            <a:off x="10998742" y="1798434"/>
            <a:ext cx="0" cy="69379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1A21A83-7E5D-D385-2C58-117B7C28E20A}"/>
              </a:ext>
            </a:extLst>
          </p:cNvPr>
          <p:cNvCxnSpPr>
            <a:cxnSpLocks/>
          </p:cNvCxnSpPr>
          <p:nvPr/>
        </p:nvCxnSpPr>
        <p:spPr>
          <a:xfrm flipV="1">
            <a:off x="2400652" y="1717702"/>
            <a:ext cx="0" cy="971232"/>
          </a:xfrm>
          <a:prstGeom prst="line">
            <a:avLst/>
          </a:prstGeom>
          <a:ln w="762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6">
            <a:extLst>
              <a:ext uri="{FF2B5EF4-FFF2-40B4-BE49-F238E27FC236}">
                <a16:creationId xmlns:a16="http://schemas.microsoft.com/office/drawing/2014/main" id="{EF9FF97B-0491-EEF8-6748-E2A6B915A36B}"/>
              </a:ext>
            </a:extLst>
          </p:cNvPr>
          <p:cNvSpPr txBox="1">
            <a:spLocks/>
          </p:cNvSpPr>
          <p:nvPr/>
        </p:nvSpPr>
        <p:spPr>
          <a:xfrm>
            <a:off x="7177842" y="-41772"/>
            <a:ext cx="4940490" cy="420089"/>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1200" dirty="0">
                <a:solidFill>
                  <a:schemeClr val="tx1"/>
                </a:solidFill>
                <a:latin typeface="Calibri Light" panose="020F0302020204030204" pitchFamily="34" charset="0"/>
              </a:rPr>
              <a:t>Adapted From: </a:t>
            </a:r>
            <a:r>
              <a:rPr lang="en-CA" sz="1200" dirty="0">
                <a:solidFill>
                  <a:schemeClr val="tx1"/>
                </a:solidFill>
                <a:latin typeface="Calibri Light" panose="020F0302020204030204" pitchFamily="34" charset="0"/>
                <a:hlinkClick r:id="rId3"/>
              </a:rPr>
              <a:t>https://indico.cern.ch/event/1188759/contributions/5044015/</a:t>
            </a:r>
            <a:r>
              <a:rPr lang="en-CA" sz="1200" dirty="0">
                <a:solidFill>
                  <a:schemeClr val="tx1"/>
                </a:solidFill>
                <a:latin typeface="Calibri Light" panose="020F0302020204030204" pitchFamily="34" charset="0"/>
              </a:rPr>
              <a:t> </a:t>
            </a:r>
          </a:p>
        </p:txBody>
      </p:sp>
      <p:sp>
        <p:nvSpPr>
          <p:cNvPr id="16" name="Text Placeholder 6">
            <a:extLst>
              <a:ext uri="{FF2B5EF4-FFF2-40B4-BE49-F238E27FC236}">
                <a16:creationId xmlns:a16="http://schemas.microsoft.com/office/drawing/2014/main" id="{D066301A-ABB7-1370-4862-A13D838F7794}"/>
              </a:ext>
            </a:extLst>
          </p:cNvPr>
          <p:cNvSpPr txBox="1">
            <a:spLocks/>
          </p:cNvSpPr>
          <p:nvPr/>
        </p:nvSpPr>
        <p:spPr>
          <a:xfrm>
            <a:off x="162420" y="2387109"/>
            <a:ext cx="2039350"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dirty="0">
                <a:solidFill>
                  <a:schemeClr val="tx1"/>
                </a:solidFill>
                <a:latin typeface="Calibri Light" panose="020F0302020204030204" pitchFamily="34" charset="0"/>
              </a:rPr>
              <a:t>“Wave-like DM”</a:t>
            </a:r>
          </a:p>
        </p:txBody>
      </p:sp>
      <p:sp>
        <p:nvSpPr>
          <p:cNvPr id="18" name="Text Placeholder 6">
            <a:extLst>
              <a:ext uri="{FF2B5EF4-FFF2-40B4-BE49-F238E27FC236}">
                <a16:creationId xmlns:a16="http://schemas.microsoft.com/office/drawing/2014/main" id="{3B77F4B8-E731-6C6D-FCF2-4511DCB2D269}"/>
              </a:ext>
            </a:extLst>
          </p:cNvPr>
          <p:cNvSpPr txBox="1">
            <a:spLocks/>
          </p:cNvSpPr>
          <p:nvPr/>
        </p:nvSpPr>
        <p:spPr>
          <a:xfrm>
            <a:off x="10584118" y="1307528"/>
            <a:ext cx="829249"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dirty="0">
                <a:solidFill>
                  <a:schemeClr val="tx1"/>
                </a:solidFill>
                <a:latin typeface="Calibri Light" panose="020F0302020204030204" pitchFamily="34" charset="0"/>
              </a:rPr>
              <a:t>1 </a:t>
            </a:r>
            <a:r>
              <a:rPr lang="en-CA" sz="2267" dirty="0" err="1">
                <a:solidFill>
                  <a:schemeClr val="tx1"/>
                </a:solidFill>
                <a:latin typeface="Calibri Light" panose="020F0302020204030204" pitchFamily="34" charset="0"/>
              </a:rPr>
              <a:t>TeV</a:t>
            </a:r>
            <a:endParaRPr lang="en-CA" sz="2267" dirty="0">
              <a:solidFill>
                <a:schemeClr val="tx1"/>
              </a:solidFill>
              <a:latin typeface="Calibri Light" panose="020F0302020204030204" pitchFamily="34" charset="0"/>
            </a:endParaRPr>
          </a:p>
        </p:txBody>
      </p:sp>
      <p:cxnSp>
        <p:nvCxnSpPr>
          <p:cNvPr id="19" name="Straight Connector 18">
            <a:extLst>
              <a:ext uri="{FF2B5EF4-FFF2-40B4-BE49-F238E27FC236}">
                <a16:creationId xmlns:a16="http://schemas.microsoft.com/office/drawing/2014/main" id="{E3DEC648-BC37-23EF-F24C-AB1702DA8230}"/>
              </a:ext>
            </a:extLst>
          </p:cNvPr>
          <p:cNvCxnSpPr>
            <a:cxnSpLocks/>
          </p:cNvCxnSpPr>
          <p:nvPr/>
        </p:nvCxnSpPr>
        <p:spPr>
          <a:xfrm flipV="1">
            <a:off x="9589989" y="1811228"/>
            <a:ext cx="0" cy="69379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19F91A8-C168-D622-FB18-361D9B65E8B0}"/>
              </a:ext>
            </a:extLst>
          </p:cNvPr>
          <p:cNvCxnSpPr>
            <a:cxnSpLocks/>
          </p:cNvCxnSpPr>
          <p:nvPr/>
        </p:nvCxnSpPr>
        <p:spPr>
          <a:xfrm flipV="1">
            <a:off x="7891222" y="1811228"/>
            <a:ext cx="0" cy="69379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F32DE7A-3F5B-7226-AF52-8F0A9519D5A0}"/>
              </a:ext>
            </a:extLst>
          </p:cNvPr>
          <p:cNvCxnSpPr>
            <a:cxnSpLocks/>
          </p:cNvCxnSpPr>
          <p:nvPr/>
        </p:nvCxnSpPr>
        <p:spPr>
          <a:xfrm flipV="1">
            <a:off x="5930872" y="1814936"/>
            <a:ext cx="0" cy="69379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AB2A82F-17FE-4146-E25D-290470A984A3}"/>
              </a:ext>
            </a:extLst>
          </p:cNvPr>
          <p:cNvCxnSpPr>
            <a:cxnSpLocks/>
          </p:cNvCxnSpPr>
          <p:nvPr/>
        </p:nvCxnSpPr>
        <p:spPr>
          <a:xfrm flipV="1">
            <a:off x="3947398" y="1794552"/>
            <a:ext cx="0" cy="67711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538D736D-5AD2-A015-263A-119BB40A1CAB}"/>
              </a:ext>
            </a:extLst>
          </p:cNvPr>
          <p:cNvSpPr txBox="1">
            <a:spLocks/>
          </p:cNvSpPr>
          <p:nvPr/>
        </p:nvSpPr>
        <p:spPr>
          <a:xfrm>
            <a:off x="9108875" y="1290851"/>
            <a:ext cx="829249"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dirty="0">
                <a:solidFill>
                  <a:schemeClr val="tx1"/>
                </a:solidFill>
                <a:latin typeface="Calibri Light" panose="020F0302020204030204" pitchFamily="34" charset="0"/>
              </a:rPr>
              <a:t>1 GeV</a:t>
            </a:r>
          </a:p>
        </p:txBody>
      </p:sp>
      <p:sp>
        <p:nvSpPr>
          <p:cNvPr id="25" name="Text Placeholder 6">
            <a:extLst>
              <a:ext uri="{FF2B5EF4-FFF2-40B4-BE49-F238E27FC236}">
                <a16:creationId xmlns:a16="http://schemas.microsoft.com/office/drawing/2014/main" id="{F50D68AB-13EE-0C07-070A-400EFB22B088}"/>
              </a:ext>
            </a:extLst>
          </p:cNvPr>
          <p:cNvSpPr txBox="1">
            <a:spLocks/>
          </p:cNvSpPr>
          <p:nvPr/>
        </p:nvSpPr>
        <p:spPr>
          <a:xfrm>
            <a:off x="7447086" y="1311235"/>
            <a:ext cx="878895" cy="881882"/>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dirty="0">
                <a:solidFill>
                  <a:schemeClr val="tx1"/>
                </a:solidFill>
                <a:latin typeface="Calibri Light" panose="020F0302020204030204" pitchFamily="34" charset="0"/>
              </a:rPr>
              <a:t>1 MeV</a:t>
            </a:r>
          </a:p>
        </p:txBody>
      </p:sp>
      <p:sp>
        <p:nvSpPr>
          <p:cNvPr id="26" name="Text Placeholder 6">
            <a:extLst>
              <a:ext uri="{FF2B5EF4-FFF2-40B4-BE49-F238E27FC236}">
                <a16:creationId xmlns:a16="http://schemas.microsoft.com/office/drawing/2014/main" id="{F6ABBFE6-467E-EEDF-D566-80E1AAB23957}"/>
              </a:ext>
            </a:extLst>
          </p:cNvPr>
          <p:cNvSpPr txBox="1">
            <a:spLocks/>
          </p:cNvSpPr>
          <p:nvPr/>
        </p:nvSpPr>
        <p:spPr>
          <a:xfrm>
            <a:off x="5482750" y="1286844"/>
            <a:ext cx="878895"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dirty="0">
                <a:solidFill>
                  <a:schemeClr val="tx1"/>
                </a:solidFill>
                <a:latin typeface="Calibri Light" panose="020F0302020204030204" pitchFamily="34" charset="0"/>
              </a:rPr>
              <a:t>1 keV</a:t>
            </a:r>
          </a:p>
        </p:txBody>
      </p:sp>
      <p:sp>
        <p:nvSpPr>
          <p:cNvPr id="27" name="Text Placeholder 6">
            <a:extLst>
              <a:ext uri="{FF2B5EF4-FFF2-40B4-BE49-F238E27FC236}">
                <a16:creationId xmlns:a16="http://schemas.microsoft.com/office/drawing/2014/main" id="{7B259997-5594-D446-6885-2CF8EA6333D5}"/>
              </a:ext>
            </a:extLst>
          </p:cNvPr>
          <p:cNvSpPr txBox="1">
            <a:spLocks/>
          </p:cNvSpPr>
          <p:nvPr/>
        </p:nvSpPr>
        <p:spPr>
          <a:xfrm>
            <a:off x="3631065" y="1286844"/>
            <a:ext cx="737335"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dirty="0">
                <a:solidFill>
                  <a:schemeClr val="tx1"/>
                </a:solidFill>
                <a:latin typeface="Calibri Light" panose="020F0302020204030204" pitchFamily="34" charset="0"/>
              </a:rPr>
              <a:t>1 eV</a:t>
            </a:r>
          </a:p>
        </p:txBody>
      </p:sp>
      <p:sp>
        <p:nvSpPr>
          <p:cNvPr id="29" name="Text Placeholder 6">
            <a:extLst>
              <a:ext uri="{FF2B5EF4-FFF2-40B4-BE49-F238E27FC236}">
                <a16:creationId xmlns:a16="http://schemas.microsoft.com/office/drawing/2014/main" id="{B249A41B-9B0B-F1DC-F3EF-4EA668CCEF02}"/>
              </a:ext>
            </a:extLst>
          </p:cNvPr>
          <p:cNvSpPr txBox="1">
            <a:spLocks/>
          </p:cNvSpPr>
          <p:nvPr/>
        </p:nvSpPr>
        <p:spPr>
          <a:xfrm>
            <a:off x="2035719" y="1286844"/>
            <a:ext cx="882910"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dirty="0">
                <a:solidFill>
                  <a:schemeClr val="tx1"/>
                </a:solidFill>
                <a:latin typeface="Calibri Light" panose="020F0302020204030204" pitchFamily="34" charset="0"/>
              </a:rPr>
              <a:t>1 </a:t>
            </a:r>
            <a:r>
              <a:rPr lang="en-CA" sz="2267" dirty="0" err="1">
                <a:solidFill>
                  <a:schemeClr val="tx1"/>
                </a:solidFill>
                <a:latin typeface="Calibri Light" panose="020F0302020204030204" pitchFamily="34" charset="0"/>
              </a:rPr>
              <a:t>meV</a:t>
            </a:r>
            <a:endParaRPr lang="en-CA" sz="2267" dirty="0">
              <a:solidFill>
                <a:schemeClr val="tx1"/>
              </a:solidFill>
              <a:latin typeface="Calibri Light" panose="020F0302020204030204" pitchFamily="34" charset="0"/>
            </a:endParaRPr>
          </a:p>
        </p:txBody>
      </p:sp>
      <p:sp>
        <p:nvSpPr>
          <p:cNvPr id="31" name="Rectangle 30">
            <a:extLst>
              <a:ext uri="{FF2B5EF4-FFF2-40B4-BE49-F238E27FC236}">
                <a16:creationId xmlns:a16="http://schemas.microsoft.com/office/drawing/2014/main" id="{AA1765DD-AFA7-860E-1E8E-09069833DA04}"/>
              </a:ext>
            </a:extLst>
          </p:cNvPr>
          <p:cNvSpPr/>
          <p:nvPr/>
        </p:nvSpPr>
        <p:spPr>
          <a:xfrm>
            <a:off x="9589989" y="1811229"/>
            <a:ext cx="2299828" cy="677118"/>
          </a:xfrm>
          <a:prstGeom prst="rect">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67"/>
          </a:p>
        </p:txBody>
      </p:sp>
      <p:sp>
        <p:nvSpPr>
          <p:cNvPr id="2" name="Text Placeholder 6">
            <a:extLst>
              <a:ext uri="{FF2B5EF4-FFF2-40B4-BE49-F238E27FC236}">
                <a16:creationId xmlns:a16="http://schemas.microsoft.com/office/drawing/2014/main" id="{4497192A-7DC4-0CEB-892A-2121010C86BA}"/>
              </a:ext>
            </a:extLst>
          </p:cNvPr>
          <p:cNvSpPr txBox="1">
            <a:spLocks/>
          </p:cNvSpPr>
          <p:nvPr/>
        </p:nvSpPr>
        <p:spPr>
          <a:xfrm>
            <a:off x="10250283" y="2396013"/>
            <a:ext cx="1496916" cy="660283"/>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934" dirty="0">
                <a:solidFill>
                  <a:schemeClr val="tx1"/>
                </a:solidFill>
                <a:latin typeface="Calibri Light" panose="020F0302020204030204" pitchFamily="34" charset="0"/>
              </a:rPr>
              <a:t>“WIMPs”</a:t>
            </a:r>
          </a:p>
        </p:txBody>
      </p:sp>
      <p:sp>
        <p:nvSpPr>
          <p:cNvPr id="5" name="Rectangle 4">
            <a:extLst>
              <a:ext uri="{FF2B5EF4-FFF2-40B4-BE49-F238E27FC236}">
                <a16:creationId xmlns:a16="http://schemas.microsoft.com/office/drawing/2014/main" id="{BEDA143D-357B-C8FB-91C1-7C3140BB882C}"/>
              </a:ext>
            </a:extLst>
          </p:cNvPr>
          <p:cNvSpPr/>
          <p:nvPr/>
        </p:nvSpPr>
        <p:spPr>
          <a:xfrm>
            <a:off x="7440059" y="1810916"/>
            <a:ext cx="4435204" cy="677118"/>
          </a:xfrm>
          <a:prstGeom prst="rect">
            <a:avLst/>
          </a:prstGeom>
          <a:solidFill>
            <a:srgbClr val="FF0000">
              <a:alpha val="5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67">
              <a:solidFill>
                <a:srgbClr val="FF0000"/>
              </a:solidFill>
            </a:endParaRPr>
          </a:p>
        </p:txBody>
      </p:sp>
      <p:sp>
        <p:nvSpPr>
          <p:cNvPr id="6" name="Text Placeholder 6">
            <a:extLst>
              <a:ext uri="{FF2B5EF4-FFF2-40B4-BE49-F238E27FC236}">
                <a16:creationId xmlns:a16="http://schemas.microsoft.com/office/drawing/2014/main" id="{BD19434C-B8FC-441B-80D0-574532968A8B}"/>
              </a:ext>
            </a:extLst>
          </p:cNvPr>
          <p:cNvSpPr txBox="1">
            <a:spLocks/>
          </p:cNvSpPr>
          <p:nvPr/>
        </p:nvSpPr>
        <p:spPr>
          <a:xfrm>
            <a:off x="6976802" y="2378513"/>
            <a:ext cx="2698357" cy="660283"/>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934" dirty="0">
                <a:solidFill>
                  <a:schemeClr val="tx1"/>
                </a:solidFill>
                <a:latin typeface="Calibri Light" panose="020F0302020204030204" pitchFamily="34" charset="0"/>
              </a:rPr>
              <a:t>“DM Scattering”</a:t>
            </a:r>
          </a:p>
        </p:txBody>
      </p:sp>
      <p:sp>
        <p:nvSpPr>
          <p:cNvPr id="10" name="AutoShape 4" descr="US Cosmic Visions: New Ideas in Dark Matter 2017: Community Report - CERN  Document Server">
            <a:extLst>
              <a:ext uri="{FF2B5EF4-FFF2-40B4-BE49-F238E27FC236}">
                <a16:creationId xmlns:a16="http://schemas.microsoft.com/office/drawing/2014/main" id="{49E4D87B-D67F-AFF8-5EF3-961C5FDF186D}"/>
              </a:ext>
            </a:extLst>
          </p:cNvPr>
          <p:cNvSpPr>
            <a:spLocks noChangeAspect="1" noChangeArrowheads="1"/>
          </p:cNvSpPr>
          <p:nvPr/>
        </p:nvSpPr>
        <p:spPr bwMode="auto">
          <a:xfrm>
            <a:off x="8472228" y="4056476"/>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en-GB" sz="1867"/>
          </a:p>
        </p:txBody>
      </p:sp>
      <p:sp>
        <p:nvSpPr>
          <p:cNvPr id="30" name="Rectangle 29">
            <a:extLst>
              <a:ext uri="{FF2B5EF4-FFF2-40B4-BE49-F238E27FC236}">
                <a16:creationId xmlns:a16="http://schemas.microsoft.com/office/drawing/2014/main" id="{B1265DE1-F1C6-BD05-5007-8FBA0ABF12CA}"/>
              </a:ext>
            </a:extLst>
          </p:cNvPr>
          <p:cNvSpPr/>
          <p:nvPr/>
        </p:nvSpPr>
        <p:spPr>
          <a:xfrm>
            <a:off x="8824000" y="3661103"/>
            <a:ext cx="1076519" cy="13254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67"/>
          </a:p>
        </p:txBody>
      </p:sp>
      <p:sp>
        <p:nvSpPr>
          <p:cNvPr id="7" name="Rectangle 6">
            <a:extLst>
              <a:ext uri="{FF2B5EF4-FFF2-40B4-BE49-F238E27FC236}">
                <a16:creationId xmlns:a16="http://schemas.microsoft.com/office/drawing/2014/main" id="{5DD501AF-AE13-A4B4-C1F3-97D04542201F}"/>
              </a:ext>
            </a:extLst>
          </p:cNvPr>
          <p:cNvSpPr/>
          <p:nvPr/>
        </p:nvSpPr>
        <p:spPr>
          <a:xfrm>
            <a:off x="2393125" y="1819567"/>
            <a:ext cx="5053960" cy="668468"/>
          </a:xfrm>
          <a:prstGeom prst="rect">
            <a:avLst/>
          </a:prstGeom>
          <a:solidFill>
            <a:srgbClr val="00B050">
              <a:alpha val="5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67">
              <a:solidFill>
                <a:srgbClr val="00B050"/>
              </a:solidFill>
            </a:endParaRPr>
          </a:p>
        </p:txBody>
      </p:sp>
      <p:sp>
        <p:nvSpPr>
          <p:cNvPr id="33" name="Text Placeholder 6">
            <a:extLst>
              <a:ext uri="{FF2B5EF4-FFF2-40B4-BE49-F238E27FC236}">
                <a16:creationId xmlns:a16="http://schemas.microsoft.com/office/drawing/2014/main" id="{4E51C2A2-A36A-2FBC-46EB-D66E835B8151}"/>
              </a:ext>
            </a:extLst>
          </p:cNvPr>
          <p:cNvSpPr txBox="1">
            <a:spLocks/>
          </p:cNvSpPr>
          <p:nvPr/>
        </p:nvSpPr>
        <p:spPr>
          <a:xfrm>
            <a:off x="2858286" y="2361368"/>
            <a:ext cx="2937496" cy="660283"/>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934" dirty="0">
                <a:solidFill>
                  <a:schemeClr val="tx1"/>
                </a:solidFill>
                <a:latin typeface="Calibri Light" panose="020F0302020204030204" pitchFamily="34" charset="0"/>
              </a:rPr>
              <a:t>“DM Absorption”</a:t>
            </a:r>
          </a:p>
        </p:txBody>
      </p:sp>
      <p:sp>
        <p:nvSpPr>
          <p:cNvPr id="36" name="Rectangle 35">
            <a:extLst>
              <a:ext uri="{FF2B5EF4-FFF2-40B4-BE49-F238E27FC236}">
                <a16:creationId xmlns:a16="http://schemas.microsoft.com/office/drawing/2014/main" id="{FA375D01-2462-5A19-2053-0D1624062961}"/>
              </a:ext>
            </a:extLst>
          </p:cNvPr>
          <p:cNvSpPr/>
          <p:nvPr/>
        </p:nvSpPr>
        <p:spPr>
          <a:xfrm>
            <a:off x="3934011" y="1382377"/>
            <a:ext cx="5714076" cy="1677098"/>
          </a:xfrm>
          <a:prstGeom prst="rect">
            <a:avLst/>
          </a:prstGeom>
          <a:noFill/>
          <a:ln w="76200">
            <a:solidFill>
              <a:srgbClr val="00B0F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67"/>
          </a:p>
        </p:txBody>
      </p:sp>
      <p:sp>
        <p:nvSpPr>
          <p:cNvPr id="23" name="Title 3">
            <a:extLst>
              <a:ext uri="{FF2B5EF4-FFF2-40B4-BE49-F238E27FC236}">
                <a16:creationId xmlns:a16="http://schemas.microsoft.com/office/drawing/2014/main" id="{34AF4299-23CC-38FF-96FF-5AB6A191DF31}"/>
              </a:ext>
            </a:extLst>
          </p:cNvPr>
          <p:cNvSpPr>
            <a:spLocks noGrp="1"/>
          </p:cNvSpPr>
          <p:nvPr>
            <p:ph type="title"/>
          </p:nvPr>
        </p:nvSpPr>
        <p:spPr>
          <a:xfrm>
            <a:off x="416024" y="410497"/>
            <a:ext cx="10133452" cy="726515"/>
          </a:xfrm>
        </p:spPr>
        <p:txBody>
          <a:bodyPr>
            <a:normAutofit/>
          </a:bodyPr>
          <a:lstStyle/>
          <a:p>
            <a:r>
              <a:rPr lang="en-GB" dirty="0" err="1">
                <a:solidFill>
                  <a:srgbClr val="0076BE"/>
                </a:solidFill>
                <a:latin typeface="+mn-lt"/>
              </a:rPr>
              <a:t>SuperCDMS</a:t>
            </a:r>
            <a:r>
              <a:rPr lang="en-GB" dirty="0">
                <a:solidFill>
                  <a:srgbClr val="0076BE"/>
                </a:solidFill>
                <a:latin typeface="+mn-lt"/>
              </a:rPr>
              <a:t> SNOLAB Objectives</a:t>
            </a:r>
          </a:p>
        </p:txBody>
      </p:sp>
      <p:sp>
        <p:nvSpPr>
          <p:cNvPr id="4" name="TextBox 3">
            <a:extLst>
              <a:ext uri="{FF2B5EF4-FFF2-40B4-BE49-F238E27FC236}">
                <a16:creationId xmlns:a16="http://schemas.microsoft.com/office/drawing/2014/main" id="{B3773E93-89F7-08C4-46F5-817FDA025AE9}"/>
              </a:ext>
            </a:extLst>
          </p:cNvPr>
          <p:cNvSpPr txBox="1"/>
          <p:nvPr/>
        </p:nvSpPr>
        <p:spPr>
          <a:xfrm>
            <a:off x="267837" y="3457758"/>
            <a:ext cx="11784857" cy="3647152"/>
          </a:xfrm>
          <a:prstGeom prst="rect">
            <a:avLst/>
          </a:prstGeom>
          <a:noFill/>
        </p:spPr>
        <p:txBody>
          <a:bodyPr wrap="square" rtlCol="0">
            <a:spAutoFit/>
          </a:bodyPr>
          <a:lstStyle/>
          <a:p>
            <a:pPr marL="457200" indent="-457200">
              <a:buFont typeface="Wingdings" panose="05000000000000000000" pitchFamily="2" charset="2"/>
              <a:buChar char="Ø"/>
            </a:pPr>
            <a:r>
              <a:rPr lang="en-CA" sz="3200" dirty="0">
                <a:cs typeface="Calibri Light" panose="020F0302020204030204" pitchFamily="34" charset="0"/>
              </a:rPr>
              <a:t>Uses cryogenic detectors (O(</a:t>
            </a:r>
            <a:r>
              <a:rPr lang="en-CA" sz="3200" dirty="0" err="1">
                <a:cs typeface="Calibri Light" panose="020F0302020204030204" pitchFamily="34" charset="0"/>
              </a:rPr>
              <a:t>mK</a:t>
            </a:r>
            <a:r>
              <a:rPr lang="en-CA" sz="3200" dirty="0">
                <a:cs typeface="Calibri Light" panose="020F0302020204030204" pitchFamily="34" charset="0"/>
              </a:rPr>
              <a:t>)) to search for particle dark matter</a:t>
            </a:r>
          </a:p>
          <a:p>
            <a:pPr marL="457200" indent="-457200">
              <a:buFont typeface="Wingdings" panose="05000000000000000000" pitchFamily="2" charset="2"/>
              <a:buChar char="Ø"/>
            </a:pPr>
            <a:r>
              <a:rPr lang="en-CA" sz="3200" dirty="0">
                <a:cs typeface="Calibri Light" panose="020F0302020204030204" pitchFamily="34" charset="0"/>
              </a:rPr>
              <a:t>Nucleon coupling: 0.05 – 5 GeV/c</a:t>
            </a:r>
            <a:r>
              <a:rPr lang="en-CA" sz="3200" baseline="30000" dirty="0">
                <a:cs typeface="Calibri Light" panose="020F0302020204030204" pitchFamily="34" charset="0"/>
              </a:rPr>
              <a:t>2</a:t>
            </a:r>
          </a:p>
          <a:p>
            <a:pPr marL="457200" indent="-457200">
              <a:buFont typeface="Wingdings" panose="05000000000000000000" pitchFamily="2" charset="2"/>
              <a:buChar char="Ø"/>
            </a:pPr>
            <a:r>
              <a:rPr lang="en-CA" sz="3200" dirty="0">
                <a:cs typeface="Calibri Light" panose="020F0302020204030204" pitchFamily="34" charset="0"/>
              </a:rPr>
              <a:t>Also sensitive to:</a:t>
            </a:r>
          </a:p>
          <a:p>
            <a:pPr marL="914400" lvl="1" indent="-457200">
              <a:buFont typeface="Wingdings" panose="05000000000000000000" pitchFamily="2" charset="2"/>
              <a:buChar char="Ø"/>
            </a:pPr>
            <a:r>
              <a:rPr lang="en-CA" sz="3200" dirty="0">
                <a:cs typeface="Calibri Light" panose="020F0302020204030204" pitchFamily="34" charset="0"/>
              </a:rPr>
              <a:t>Dark photon-coupled light dark matter: 1 – 100 MeV/c</a:t>
            </a:r>
            <a:r>
              <a:rPr lang="en-CA" sz="3200" baseline="30000" dirty="0">
                <a:cs typeface="Calibri Light" panose="020F0302020204030204" pitchFamily="34" charset="0"/>
              </a:rPr>
              <a:t>2</a:t>
            </a:r>
            <a:endParaRPr lang="en-CA" sz="3200" dirty="0">
              <a:cs typeface="Calibri Light" panose="020F0302020204030204" pitchFamily="34" charset="0"/>
            </a:endParaRPr>
          </a:p>
          <a:p>
            <a:pPr marL="914400" lvl="1" indent="-457200">
              <a:buFont typeface="Wingdings" panose="05000000000000000000" pitchFamily="2" charset="2"/>
              <a:buChar char="Ø"/>
            </a:pPr>
            <a:r>
              <a:rPr lang="en-CA" sz="3200" dirty="0">
                <a:cs typeface="Calibri Light" panose="020F0302020204030204" pitchFamily="34" charset="0"/>
              </a:rPr>
              <a:t>Dark photon absorption : 1 – 100 eV/ c</a:t>
            </a:r>
            <a:r>
              <a:rPr lang="en-CA" sz="3200" baseline="30000" dirty="0">
                <a:cs typeface="Calibri Light" panose="020F0302020204030204" pitchFamily="34" charset="0"/>
              </a:rPr>
              <a:t>2</a:t>
            </a:r>
          </a:p>
          <a:p>
            <a:pPr marL="914400" lvl="1" indent="-457200">
              <a:buFont typeface="Wingdings" panose="05000000000000000000" pitchFamily="2" charset="2"/>
              <a:buChar char="Ø"/>
            </a:pPr>
            <a:r>
              <a:rPr lang="en-CA" sz="3200" dirty="0">
                <a:cs typeface="Calibri Light" panose="020F0302020204030204" pitchFamily="34" charset="0"/>
              </a:rPr>
              <a:t>Axion-like particles absorption: 1 – 100 eV/ c</a:t>
            </a:r>
            <a:r>
              <a:rPr lang="en-CA" sz="3200" baseline="30000" dirty="0">
                <a:cs typeface="Calibri Light" panose="020F0302020204030204" pitchFamily="34" charset="0"/>
              </a:rPr>
              <a:t>2</a:t>
            </a:r>
          </a:p>
          <a:p>
            <a:pPr marL="190495" indent="-190495">
              <a:buFont typeface="Arial" panose="020B0604020202020204" pitchFamily="34" charset="0"/>
              <a:buChar char="•"/>
            </a:pPr>
            <a:endParaRPr lang="en-CA" sz="3300" dirty="0">
              <a:latin typeface="Calibri Light" panose="020F0302020204030204" pitchFamily="34" charset="0"/>
              <a:cs typeface="Calibri Light" panose="020F0302020204030204" pitchFamily="34" charset="0"/>
            </a:endParaRPr>
          </a:p>
        </p:txBody>
      </p:sp>
      <p:sp>
        <p:nvSpPr>
          <p:cNvPr id="12" name="Slide Number Placeholder 3">
            <a:extLst>
              <a:ext uri="{FF2B5EF4-FFF2-40B4-BE49-F238E27FC236}">
                <a16:creationId xmlns:a16="http://schemas.microsoft.com/office/drawing/2014/main" id="{B30C296A-2817-D10F-F651-CB646CCA5FE1}"/>
              </a:ext>
            </a:extLst>
          </p:cNvPr>
          <p:cNvSpPr txBox="1">
            <a:spLocks/>
          </p:cNvSpPr>
          <p:nvPr/>
        </p:nvSpPr>
        <p:spPr>
          <a:xfrm>
            <a:off x="11418848" y="6200077"/>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30</a:t>
            </a:fld>
            <a:endParaRPr lang="en-US"/>
          </a:p>
        </p:txBody>
      </p:sp>
    </p:spTree>
    <p:extLst>
      <p:ext uri="{BB962C8B-B14F-4D97-AF65-F5344CB8AC3E}">
        <p14:creationId xmlns:p14="http://schemas.microsoft.com/office/powerpoint/2010/main" val="2749344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8" name="Rectangle 7">
            <a:extLst>
              <a:ext uri="{FF2B5EF4-FFF2-40B4-BE49-F238E27FC236}">
                <a16:creationId xmlns:a16="http://schemas.microsoft.com/office/drawing/2014/main" id="{CBBC1948-7B24-4233-B979-8AD8B30A3E8A}"/>
              </a:ext>
            </a:extLst>
          </p:cNvPr>
          <p:cNvSpPr/>
          <p:nvPr/>
        </p:nvSpPr>
        <p:spPr>
          <a:xfrm>
            <a:off x="1" y="15889"/>
            <a:ext cx="5149756" cy="6842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67"/>
          </a:p>
        </p:txBody>
      </p:sp>
      <p:sp>
        <p:nvSpPr>
          <p:cNvPr id="3" name="Slide Number Placeholder 2">
            <a:extLst>
              <a:ext uri="{FF2B5EF4-FFF2-40B4-BE49-F238E27FC236}">
                <a16:creationId xmlns:a16="http://schemas.microsoft.com/office/drawing/2014/main" id="{7B2C6827-B454-4FA9-B92C-D9196857E9A6}"/>
              </a:ext>
            </a:extLst>
          </p:cNvPr>
          <p:cNvSpPr>
            <a:spLocks noGrp="1"/>
          </p:cNvSpPr>
          <p:nvPr>
            <p:ph type="sldNum" idx="12"/>
          </p:nvPr>
        </p:nvSpPr>
        <p:spPr>
          <a:xfrm>
            <a:off x="11576486" y="6397311"/>
            <a:ext cx="535675" cy="365126"/>
          </a:xfrm>
        </p:spPr>
        <p:txBody>
          <a:bodyPr/>
          <a:lstStyle/>
          <a:p>
            <a:fld id="{00000000-1234-1234-1234-123412341234}" type="slidenum">
              <a:rPr lang="en-US" smtClean="0">
                <a:solidFill>
                  <a:schemeClr val="tx1"/>
                </a:solidFill>
              </a:rPr>
              <a:pPr/>
              <a:t>31</a:t>
            </a:fld>
            <a:endParaRPr lang="en-US" dirty="0">
              <a:solidFill>
                <a:schemeClr val="tx1"/>
              </a:solidFill>
            </a:endParaRPr>
          </a:p>
        </p:txBody>
      </p:sp>
      <p:sp>
        <p:nvSpPr>
          <p:cNvPr id="2" name="TextBox 1">
            <a:extLst>
              <a:ext uri="{FF2B5EF4-FFF2-40B4-BE49-F238E27FC236}">
                <a16:creationId xmlns:a16="http://schemas.microsoft.com/office/drawing/2014/main" id="{754FAD92-BF50-BB82-81C3-CBEC587CEF3C}"/>
              </a:ext>
            </a:extLst>
          </p:cNvPr>
          <p:cNvSpPr txBox="1"/>
          <p:nvPr/>
        </p:nvSpPr>
        <p:spPr>
          <a:xfrm>
            <a:off x="4520515" y="1364406"/>
            <a:ext cx="7515367" cy="2246769"/>
          </a:xfrm>
          <a:prstGeom prst="rect">
            <a:avLst/>
          </a:prstGeom>
          <a:noFill/>
        </p:spPr>
        <p:txBody>
          <a:bodyPr wrap="square" rtlCol="0">
            <a:spAutoFit/>
          </a:bodyPr>
          <a:lstStyle/>
          <a:p>
            <a:pPr marL="457200" indent="-457200">
              <a:buFont typeface="Wingdings" panose="05000000000000000000" pitchFamily="2" charset="2"/>
              <a:buChar char="Ø"/>
            </a:pPr>
            <a:r>
              <a:rPr lang="en-CA" sz="2800" dirty="0">
                <a:cs typeface="Calibri Light" panose="020F0302020204030204" pitchFamily="34" charset="0"/>
              </a:rPr>
              <a:t>Si(0.6 kg)/Ge (1.4 kg) cryogenic detectors</a:t>
            </a:r>
          </a:p>
          <a:p>
            <a:pPr marL="457200" indent="-457200">
              <a:buFont typeface="Wingdings" panose="05000000000000000000" pitchFamily="2" charset="2"/>
              <a:buChar char="Ø"/>
            </a:pPr>
            <a:r>
              <a:rPr lang="en-CA" sz="2800" dirty="0">
                <a:cs typeface="Calibri Light" panose="020F0302020204030204" pitchFamily="34" charset="0"/>
              </a:rPr>
              <a:t>Measure phonons (vibrations) and ionization</a:t>
            </a:r>
          </a:p>
          <a:p>
            <a:pPr lvl="1" indent="-457200">
              <a:buFont typeface="Wingdings" panose="05000000000000000000" pitchFamily="2" charset="2"/>
              <a:buChar char="Ø"/>
            </a:pPr>
            <a:r>
              <a:rPr lang="en-CA" sz="2800" dirty="0">
                <a:cs typeface="Calibri Light" panose="020F0302020204030204" pitchFamily="34" charset="0"/>
              </a:rPr>
              <a:t>Phonons are measured through Quasiparticle trap assisted </a:t>
            </a:r>
            <a:r>
              <a:rPr lang="en-CA" sz="2800" dirty="0" err="1">
                <a:cs typeface="Calibri Light" panose="020F0302020204030204" pitchFamily="34" charset="0"/>
              </a:rPr>
              <a:t>ElectroThermal</a:t>
            </a:r>
            <a:r>
              <a:rPr lang="en-CA" sz="2800" dirty="0">
                <a:cs typeface="Calibri Light" panose="020F0302020204030204" pitchFamily="34" charset="0"/>
              </a:rPr>
              <a:t> (QET) feedback Transition Edge sensors (TES)</a:t>
            </a:r>
          </a:p>
        </p:txBody>
      </p:sp>
      <p:pic>
        <p:nvPicPr>
          <p:cNvPr id="1026" name="Picture 2" descr="Progress in Solid State Detectors for Dark Matter Direct Detection">
            <a:extLst>
              <a:ext uri="{FF2B5EF4-FFF2-40B4-BE49-F238E27FC236}">
                <a16:creationId xmlns:a16="http://schemas.microsoft.com/office/drawing/2014/main" id="{150E0F6E-5011-754C-51FD-F64D632A37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931" y="1033914"/>
            <a:ext cx="3093493" cy="25549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gueroa Group - Athermal Detectors">
            <a:extLst>
              <a:ext uri="{FF2B5EF4-FFF2-40B4-BE49-F238E27FC236}">
                <a16:creationId xmlns:a16="http://schemas.microsoft.com/office/drawing/2014/main" id="{C80734D1-0BBC-C295-8911-94B283B6CD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0813" y="4048520"/>
            <a:ext cx="5451144" cy="255376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29D5DCB0-F16E-F048-6EEE-3A52AA2108D6}"/>
              </a:ext>
            </a:extLst>
          </p:cNvPr>
          <p:cNvSpPr>
            <a:spLocks noGrp="1"/>
          </p:cNvSpPr>
          <p:nvPr>
            <p:ph type="title"/>
          </p:nvPr>
        </p:nvSpPr>
        <p:spPr>
          <a:xfrm>
            <a:off x="196650" y="157748"/>
            <a:ext cx="10544155" cy="769313"/>
          </a:xfrm>
        </p:spPr>
        <p:txBody>
          <a:bodyPr/>
          <a:lstStyle/>
          <a:p>
            <a:r>
              <a:rPr lang="en-GB" dirty="0" err="1">
                <a:solidFill>
                  <a:srgbClr val="0076BE"/>
                </a:solidFill>
                <a:latin typeface="+mn-lt"/>
              </a:rPr>
              <a:t>SuperCDMS</a:t>
            </a:r>
            <a:r>
              <a:rPr lang="en-GB" dirty="0">
                <a:solidFill>
                  <a:srgbClr val="0076BE"/>
                </a:solidFill>
                <a:latin typeface="+mn-lt"/>
              </a:rPr>
              <a:t> SNOLAB Detectors</a:t>
            </a:r>
          </a:p>
        </p:txBody>
      </p:sp>
      <p:pic>
        <p:nvPicPr>
          <p:cNvPr id="10" name="Picture 9">
            <a:extLst>
              <a:ext uri="{FF2B5EF4-FFF2-40B4-BE49-F238E27FC236}">
                <a16:creationId xmlns:a16="http://schemas.microsoft.com/office/drawing/2014/main" id="{E67869B3-E970-59EF-74CF-CC05B0ED814F}"/>
              </a:ext>
            </a:extLst>
          </p:cNvPr>
          <p:cNvPicPr>
            <a:picLocks noChangeAspect="1"/>
          </p:cNvPicPr>
          <p:nvPr/>
        </p:nvPicPr>
        <p:blipFill>
          <a:blip r:embed="rId5"/>
          <a:stretch>
            <a:fillRect/>
          </a:stretch>
        </p:blipFill>
        <p:spPr>
          <a:xfrm>
            <a:off x="7042245" y="3896794"/>
            <a:ext cx="3698560" cy="2705486"/>
          </a:xfrm>
          <a:prstGeom prst="rect">
            <a:avLst/>
          </a:prstGeom>
        </p:spPr>
      </p:pic>
      <p:sp>
        <p:nvSpPr>
          <p:cNvPr id="14" name="Rectangle 13">
            <a:extLst>
              <a:ext uri="{FF2B5EF4-FFF2-40B4-BE49-F238E27FC236}">
                <a16:creationId xmlns:a16="http://schemas.microsoft.com/office/drawing/2014/main" id="{0379D8E6-2E20-8939-218F-0E402A139AFB}"/>
              </a:ext>
            </a:extLst>
          </p:cNvPr>
          <p:cNvSpPr/>
          <p:nvPr/>
        </p:nvSpPr>
        <p:spPr>
          <a:xfrm>
            <a:off x="9465369" y="4288617"/>
            <a:ext cx="1128290" cy="16796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cxnSp>
        <p:nvCxnSpPr>
          <p:cNvPr id="17" name="Straight Arrow Connector 16">
            <a:extLst>
              <a:ext uri="{FF2B5EF4-FFF2-40B4-BE49-F238E27FC236}">
                <a16:creationId xmlns:a16="http://schemas.microsoft.com/office/drawing/2014/main" id="{6007DB86-563C-E3E2-782F-48C99629D400}"/>
              </a:ext>
            </a:extLst>
          </p:cNvPr>
          <p:cNvCxnSpPr>
            <a:cxnSpLocks/>
          </p:cNvCxnSpPr>
          <p:nvPr/>
        </p:nvCxnSpPr>
        <p:spPr>
          <a:xfrm flipV="1">
            <a:off x="1140823" y="1701800"/>
            <a:ext cx="2487144" cy="605971"/>
          </a:xfrm>
          <a:prstGeom prst="straightConnector1">
            <a:avLst/>
          </a:prstGeom>
          <a:ln w="635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8AD8C43-1BD5-5DAA-78E2-6CD139F2E768}"/>
              </a:ext>
            </a:extLst>
          </p:cNvPr>
          <p:cNvCxnSpPr>
            <a:cxnSpLocks/>
          </p:cNvCxnSpPr>
          <p:nvPr/>
        </p:nvCxnSpPr>
        <p:spPr>
          <a:xfrm>
            <a:off x="1157985" y="2414624"/>
            <a:ext cx="0" cy="1107977"/>
          </a:xfrm>
          <a:prstGeom prst="straightConnector1">
            <a:avLst/>
          </a:prstGeom>
          <a:ln w="635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6B3DD31-D8F5-63D3-C98C-C93739EE9AA8}"/>
              </a:ext>
            </a:extLst>
          </p:cNvPr>
          <p:cNvSpPr txBox="1"/>
          <p:nvPr/>
        </p:nvSpPr>
        <p:spPr>
          <a:xfrm>
            <a:off x="1869408" y="1594947"/>
            <a:ext cx="957313" cy="369332"/>
          </a:xfrm>
          <a:prstGeom prst="rect">
            <a:avLst/>
          </a:prstGeom>
          <a:noFill/>
        </p:spPr>
        <p:txBody>
          <a:bodyPr wrap="none" rtlCol="0">
            <a:spAutoFit/>
          </a:bodyPr>
          <a:lstStyle/>
          <a:p>
            <a:r>
              <a:rPr lang="en-US" dirty="0">
                <a:solidFill>
                  <a:srgbClr val="0076BE"/>
                </a:solidFill>
              </a:rPr>
              <a:t>100 mm</a:t>
            </a:r>
          </a:p>
        </p:txBody>
      </p:sp>
      <p:sp>
        <p:nvSpPr>
          <p:cNvPr id="23" name="TextBox 22">
            <a:extLst>
              <a:ext uri="{FF2B5EF4-FFF2-40B4-BE49-F238E27FC236}">
                <a16:creationId xmlns:a16="http://schemas.microsoft.com/office/drawing/2014/main" id="{5FE5D23A-F484-347F-5A0C-11CDAC7A9C65}"/>
              </a:ext>
            </a:extLst>
          </p:cNvPr>
          <p:cNvSpPr txBox="1"/>
          <p:nvPr/>
        </p:nvSpPr>
        <p:spPr>
          <a:xfrm>
            <a:off x="196650" y="2863649"/>
            <a:ext cx="1015021" cy="369332"/>
          </a:xfrm>
          <a:prstGeom prst="rect">
            <a:avLst/>
          </a:prstGeom>
          <a:noFill/>
        </p:spPr>
        <p:txBody>
          <a:bodyPr wrap="none" rtlCol="0">
            <a:spAutoFit/>
          </a:bodyPr>
          <a:lstStyle/>
          <a:p>
            <a:r>
              <a:rPr lang="en-US" dirty="0">
                <a:solidFill>
                  <a:srgbClr val="0076BE"/>
                </a:solidFill>
              </a:rPr>
              <a:t>33.3 mm</a:t>
            </a:r>
          </a:p>
        </p:txBody>
      </p:sp>
    </p:spTree>
    <p:extLst>
      <p:ext uri="{BB962C8B-B14F-4D97-AF65-F5344CB8AC3E}">
        <p14:creationId xmlns:p14="http://schemas.microsoft.com/office/powerpoint/2010/main" val="33951001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BA534-F78F-C8EB-579A-7C549511DCB3}"/>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942591C-753C-5C1D-4EBA-092B1425F1B4}"/>
              </a:ext>
            </a:extLst>
          </p:cNvPr>
          <p:cNvSpPr>
            <a:spLocks noGrp="1"/>
          </p:cNvSpPr>
          <p:nvPr>
            <p:ph type="sldNum" sz="quarter" idx="2"/>
          </p:nvPr>
        </p:nvSpPr>
        <p:spPr>
          <a:xfrm>
            <a:off x="11253692" y="6130979"/>
            <a:ext cx="488633" cy="420688"/>
          </a:xfrm>
        </p:spPr>
        <p:txBody>
          <a:bodyPr/>
          <a:lstStyle/>
          <a:p>
            <a:fld id="{86CB4B4D-7CA3-9044-876B-883B54F8677D}" type="slidenum">
              <a:rPr lang="en-US" smtClean="0">
                <a:solidFill>
                  <a:schemeClr val="tx1"/>
                </a:solidFill>
              </a:rPr>
              <a:t>32</a:t>
            </a:fld>
            <a:endParaRPr lang="en-US" dirty="0">
              <a:solidFill>
                <a:schemeClr val="tx1"/>
              </a:solidFill>
            </a:endParaRPr>
          </a:p>
        </p:txBody>
      </p:sp>
      <p:sp>
        <p:nvSpPr>
          <p:cNvPr id="4" name="Title 3">
            <a:extLst>
              <a:ext uri="{FF2B5EF4-FFF2-40B4-BE49-F238E27FC236}">
                <a16:creationId xmlns:a16="http://schemas.microsoft.com/office/drawing/2014/main" id="{E11E8C32-F619-456F-240D-1F5E20796843}"/>
              </a:ext>
            </a:extLst>
          </p:cNvPr>
          <p:cNvSpPr>
            <a:spLocks noGrp="1"/>
          </p:cNvSpPr>
          <p:nvPr>
            <p:ph type="title"/>
          </p:nvPr>
        </p:nvSpPr>
        <p:spPr>
          <a:xfrm>
            <a:off x="283509" y="160223"/>
            <a:ext cx="8192961" cy="726515"/>
          </a:xfrm>
        </p:spPr>
        <p:txBody>
          <a:bodyPr>
            <a:normAutofit/>
          </a:bodyPr>
          <a:lstStyle/>
          <a:p>
            <a:r>
              <a:rPr lang="en-GB" dirty="0">
                <a:solidFill>
                  <a:srgbClr val="0076BE"/>
                </a:solidFill>
                <a:latin typeface="+mn-lt"/>
              </a:rPr>
              <a:t>Landscape of Dark Matter searches</a:t>
            </a:r>
          </a:p>
        </p:txBody>
      </p:sp>
      <p:pic>
        <p:nvPicPr>
          <p:cNvPr id="2" name="Picture 1">
            <a:extLst>
              <a:ext uri="{FF2B5EF4-FFF2-40B4-BE49-F238E27FC236}">
                <a16:creationId xmlns:a16="http://schemas.microsoft.com/office/drawing/2014/main" id="{AD57B00D-F96A-8204-5F92-927F2C2A1D25}"/>
              </a:ext>
            </a:extLst>
          </p:cNvPr>
          <p:cNvPicPr>
            <a:picLocks noChangeAspect="1"/>
          </p:cNvPicPr>
          <p:nvPr/>
        </p:nvPicPr>
        <p:blipFill rotWithShape="1">
          <a:blip r:embed="rId3"/>
          <a:srcRect l="34286" t="18342" r="19841" b="9655"/>
          <a:stretch/>
        </p:blipFill>
        <p:spPr>
          <a:xfrm>
            <a:off x="2545335" y="927143"/>
            <a:ext cx="6292007" cy="5555293"/>
          </a:xfrm>
          <a:prstGeom prst="rect">
            <a:avLst/>
          </a:prstGeom>
        </p:spPr>
      </p:pic>
      <p:sp>
        <p:nvSpPr>
          <p:cNvPr id="11" name="Oval 10">
            <a:extLst>
              <a:ext uri="{FF2B5EF4-FFF2-40B4-BE49-F238E27FC236}">
                <a16:creationId xmlns:a16="http://schemas.microsoft.com/office/drawing/2014/main" id="{3DB44C41-2910-2995-5C10-60C5930216FA}"/>
              </a:ext>
            </a:extLst>
          </p:cNvPr>
          <p:cNvSpPr/>
          <p:nvPr/>
        </p:nvSpPr>
        <p:spPr>
          <a:xfrm rot="20290225">
            <a:off x="5884702" y="2979739"/>
            <a:ext cx="1299964" cy="700479"/>
          </a:xfrm>
          <a:prstGeom prst="ellipse">
            <a:avLst/>
          </a:prstGeom>
          <a:noFill/>
          <a:ln w="762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5" name="Oval 4">
            <a:extLst>
              <a:ext uri="{FF2B5EF4-FFF2-40B4-BE49-F238E27FC236}">
                <a16:creationId xmlns:a16="http://schemas.microsoft.com/office/drawing/2014/main" id="{4978E2DC-1DDE-6918-8017-560B7CBF8FD4}"/>
              </a:ext>
            </a:extLst>
          </p:cNvPr>
          <p:cNvSpPr/>
          <p:nvPr/>
        </p:nvSpPr>
        <p:spPr>
          <a:xfrm>
            <a:off x="3841351" y="5463127"/>
            <a:ext cx="1449006" cy="667852"/>
          </a:xfrm>
          <a:prstGeom prst="ellipse">
            <a:avLst/>
          </a:prstGeom>
          <a:noFill/>
          <a:ln w="762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3" name="Oval 2">
            <a:extLst>
              <a:ext uri="{FF2B5EF4-FFF2-40B4-BE49-F238E27FC236}">
                <a16:creationId xmlns:a16="http://schemas.microsoft.com/office/drawing/2014/main" id="{F073D9DD-BFD2-F506-8F5A-6DEF166F67FE}"/>
              </a:ext>
            </a:extLst>
          </p:cNvPr>
          <p:cNvSpPr/>
          <p:nvPr/>
        </p:nvSpPr>
        <p:spPr>
          <a:xfrm rot="20290225">
            <a:off x="6185191" y="5780694"/>
            <a:ext cx="1144788" cy="700479"/>
          </a:xfrm>
          <a:prstGeom prst="ellipse">
            <a:avLst/>
          </a:prstGeom>
          <a:noFill/>
          <a:ln w="762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8" name="Oval 7">
            <a:extLst>
              <a:ext uri="{FF2B5EF4-FFF2-40B4-BE49-F238E27FC236}">
                <a16:creationId xmlns:a16="http://schemas.microsoft.com/office/drawing/2014/main" id="{47DBD375-C2A6-0C49-9E56-0AF0F21C76D4}"/>
              </a:ext>
            </a:extLst>
          </p:cNvPr>
          <p:cNvSpPr/>
          <p:nvPr/>
        </p:nvSpPr>
        <p:spPr>
          <a:xfrm rot="20290225">
            <a:off x="7721214" y="4351943"/>
            <a:ext cx="1144788" cy="700479"/>
          </a:xfrm>
          <a:prstGeom prst="ellipse">
            <a:avLst/>
          </a:prstGeom>
          <a:noFill/>
          <a:ln w="762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9" name="Oval 8">
            <a:extLst>
              <a:ext uri="{FF2B5EF4-FFF2-40B4-BE49-F238E27FC236}">
                <a16:creationId xmlns:a16="http://schemas.microsoft.com/office/drawing/2014/main" id="{DD78C112-3F13-3370-3196-2D91692DC4E0}"/>
              </a:ext>
            </a:extLst>
          </p:cNvPr>
          <p:cNvSpPr/>
          <p:nvPr/>
        </p:nvSpPr>
        <p:spPr>
          <a:xfrm rot="20290225">
            <a:off x="7242490" y="3354550"/>
            <a:ext cx="1144788" cy="700479"/>
          </a:xfrm>
          <a:prstGeom prst="ellipse">
            <a:avLst/>
          </a:prstGeom>
          <a:noFill/>
          <a:ln w="762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0" name="TextBox 9">
            <a:extLst>
              <a:ext uri="{FF2B5EF4-FFF2-40B4-BE49-F238E27FC236}">
                <a16:creationId xmlns:a16="http://schemas.microsoft.com/office/drawing/2014/main" id="{8E18DA80-ECF7-77CD-CC1E-04725C35E3F2}"/>
              </a:ext>
            </a:extLst>
          </p:cNvPr>
          <p:cNvSpPr txBox="1"/>
          <p:nvPr/>
        </p:nvSpPr>
        <p:spPr>
          <a:xfrm>
            <a:off x="8714284" y="1554182"/>
            <a:ext cx="1809750" cy="15679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66" hangingPunct="0">
              <a:lnSpc>
                <a:spcPct val="120000"/>
              </a:lnSpc>
            </a:pPr>
            <a:r>
              <a:rPr lang="en-CA" sz="2700" b="1" u="sng" dirty="0"/>
              <a:t> Bubbles:</a:t>
            </a:r>
          </a:p>
          <a:p>
            <a:pPr marL="228600" indent="-228600" defTabSz="410766" hangingPunct="0">
              <a:lnSpc>
                <a:spcPct val="120000"/>
              </a:lnSpc>
              <a:buFont typeface="Arial" panose="020B0604020202020204" pitchFamily="34" charset="0"/>
              <a:buChar char="•"/>
            </a:pPr>
            <a:r>
              <a:rPr lang="en-CA" sz="2700" dirty="0">
                <a:solidFill>
                  <a:srgbClr val="000000"/>
                </a:solidFill>
                <a:latin typeface="Muli Regular"/>
                <a:ea typeface="Muli Regular"/>
                <a:cs typeface="Muli Regular"/>
                <a:sym typeface="Muli Regular"/>
              </a:rPr>
              <a:t>P</a:t>
            </a:r>
            <a:r>
              <a:rPr lang="en-CA" sz="2700" dirty="0"/>
              <a:t>ICO-40</a:t>
            </a:r>
          </a:p>
          <a:p>
            <a:pPr marL="228600" indent="-228600" defTabSz="410766" hangingPunct="0">
              <a:lnSpc>
                <a:spcPct val="120000"/>
              </a:lnSpc>
              <a:buFont typeface="Arial" panose="020B0604020202020204" pitchFamily="34" charset="0"/>
              <a:buChar char="•"/>
            </a:pPr>
            <a:r>
              <a:rPr lang="en-CA" sz="2700" dirty="0">
                <a:solidFill>
                  <a:srgbClr val="000000"/>
                </a:solidFill>
                <a:latin typeface="Muli Regular"/>
                <a:ea typeface="Muli Regular"/>
                <a:cs typeface="Muli Regular"/>
                <a:sym typeface="Muli Regular"/>
              </a:rPr>
              <a:t>PICO-500</a:t>
            </a:r>
            <a:endParaRPr lang="en-GB" sz="2700" dirty="0">
              <a:solidFill>
                <a:srgbClr val="000000"/>
              </a:solidFill>
              <a:latin typeface="Muli Regular"/>
              <a:ea typeface="Muli Regular"/>
              <a:cs typeface="Muli Regular"/>
              <a:sym typeface="Muli Regular"/>
            </a:endParaRPr>
          </a:p>
        </p:txBody>
      </p:sp>
      <p:sp>
        <p:nvSpPr>
          <p:cNvPr id="7" name="Oval 6">
            <a:extLst>
              <a:ext uri="{FF2B5EF4-FFF2-40B4-BE49-F238E27FC236}">
                <a16:creationId xmlns:a16="http://schemas.microsoft.com/office/drawing/2014/main" id="{F5E3D47D-FF1C-64DD-24A0-6237639979EB}"/>
              </a:ext>
            </a:extLst>
          </p:cNvPr>
          <p:cNvSpPr/>
          <p:nvPr/>
        </p:nvSpPr>
        <p:spPr>
          <a:xfrm rot="20290225">
            <a:off x="8408291" y="1380937"/>
            <a:ext cx="2066278" cy="2105424"/>
          </a:xfrm>
          <a:prstGeom prst="ellipse">
            <a:avLst/>
          </a:prstGeom>
          <a:noFill/>
          <a:ln w="762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a:p>
        </p:txBody>
      </p:sp>
    </p:spTree>
    <p:extLst>
      <p:ext uri="{BB962C8B-B14F-4D97-AF65-F5344CB8AC3E}">
        <p14:creationId xmlns:p14="http://schemas.microsoft.com/office/powerpoint/2010/main" val="73015495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9ED85C-1F60-7A7B-4254-09A158386B26}"/>
              </a:ext>
            </a:extLst>
          </p:cNvPr>
          <p:cNvSpPr>
            <a:spLocks noGrp="1"/>
          </p:cNvSpPr>
          <p:nvPr>
            <p:ph type="sldNum" sz="quarter" idx="2"/>
          </p:nvPr>
        </p:nvSpPr>
        <p:spPr>
          <a:xfrm>
            <a:off x="11253692" y="6130979"/>
            <a:ext cx="488633" cy="420688"/>
          </a:xfrm>
        </p:spPr>
        <p:txBody>
          <a:bodyPr/>
          <a:lstStyle/>
          <a:p>
            <a:fld id="{86CB4B4D-7CA3-9044-876B-883B54F8677D}" type="slidenum">
              <a:rPr lang="en-US" smtClean="0">
                <a:solidFill>
                  <a:schemeClr val="tx1"/>
                </a:solidFill>
              </a:rPr>
              <a:t>33</a:t>
            </a:fld>
            <a:endParaRPr lang="en-US" dirty="0">
              <a:solidFill>
                <a:schemeClr val="tx1"/>
              </a:solidFill>
            </a:endParaRPr>
          </a:p>
        </p:txBody>
      </p:sp>
      <p:sp>
        <p:nvSpPr>
          <p:cNvPr id="4" name="Title 3">
            <a:extLst>
              <a:ext uri="{FF2B5EF4-FFF2-40B4-BE49-F238E27FC236}">
                <a16:creationId xmlns:a16="http://schemas.microsoft.com/office/drawing/2014/main" id="{02718B94-0864-E201-1E31-AF3F869A1BFC}"/>
              </a:ext>
            </a:extLst>
          </p:cNvPr>
          <p:cNvSpPr>
            <a:spLocks noGrp="1"/>
          </p:cNvSpPr>
          <p:nvPr>
            <p:ph type="title"/>
          </p:nvPr>
        </p:nvSpPr>
        <p:spPr>
          <a:xfrm>
            <a:off x="292608" y="230644"/>
            <a:ext cx="8192961" cy="726515"/>
          </a:xfrm>
        </p:spPr>
        <p:txBody>
          <a:bodyPr>
            <a:normAutofit/>
          </a:bodyPr>
          <a:lstStyle/>
          <a:p>
            <a:r>
              <a:rPr lang="en-GB" dirty="0">
                <a:solidFill>
                  <a:srgbClr val="0076BE"/>
                </a:solidFill>
                <a:latin typeface="+mn-lt"/>
              </a:rPr>
              <a:t>Dark Matter: The Current Search</a:t>
            </a:r>
          </a:p>
        </p:txBody>
      </p:sp>
      <p:pic>
        <p:nvPicPr>
          <p:cNvPr id="3" name="Picture 2">
            <a:extLst>
              <a:ext uri="{FF2B5EF4-FFF2-40B4-BE49-F238E27FC236}">
                <a16:creationId xmlns:a16="http://schemas.microsoft.com/office/drawing/2014/main" id="{4789D059-DF07-9505-057E-776C347C164C}"/>
              </a:ext>
            </a:extLst>
          </p:cNvPr>
          <p:cNvPicPr>
            <a:picLocks noChangeAspect="1"/>
          </p:cNvPicPr>
          <p:nvPr/>
        </p:nvPicPr>
        <p:blipFill rotWithShape="1">
          <a:blip r:embed="rId3"/>
          <a:srcRect l="28358" t="24676" r="13956" b="7315"/>
          <a:stretch/>
        </p:blipFill>
        <p:spPr>
          <a:xfrm>
            <a:off x="3147089" y="957159"/>
            <a:ext cx="8192961" cy="5433158"/>
          </a:xfrm>
          <a:prstGeom prst="rect">
            <a:avLst/>
          </a:prstGeom>
        </p:spPr>
      </p:pic>
      <p:pic>
        <p:nvPicPr>
          <p:cNvPr id="7" name="Picture 2" descr="Cartoon man looking through binoculars Royalty Free Vector">
            <a:extLst>
              <a:ext uri="{FF2B5EF4-FFF2-40B4-BE49-F238E27FC236}">
                <a16:creationId xmlns:a16="http://schemas.microsoft.com/office/drawing/2014/main" id="{A9EA47D6-910A-9497-E33F-B2B8B260D2B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728"/>
          <a:stretch/>
        </p:blipFill>
        <p:spPr bwMode="auto">
          <a:xfrm>
            <a:off x="292608" y="4345551"/>
            <a:ext cx="1889600" cy="2453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60647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B2C6827-B454-4FA9-B92C-D9196857E9A6}"/>
              </a:ext>
            </a:extLst>
          </p:cNvPr>
          <p:cNvSpPr>
            <a:spLocks noGrp="1"/>
          </p:cNvSpPr>
          <p:nvPr>
            <p:ph type="sldNum" idx="12"/>
          </p:nvPr>
        </p:nvSpPr>
        <p:spPr>
          <a:xfrm>
            <a:off x="11653085" y="6460206"/>
            <a:ext cx="535675" cy="365126"/>
          </a:xfrm>
        </p:spPr>
        <p:txBody>
          <a:bodyPr/>
          <a:lstStyle/>
          <a:p>
            <a:fld id="{00000000-1234-1234-1234-123412341234}" type="slidenum">
              <a:rPr lang="en-US" smtClean="0">
                <a:solidFill>
                  <a:schemeClr val="tx1"/>
                </a:solidFill>
              </a:rPr>
              <a:pPr/>
              <a:t>34</a:t>
            </a:fld>
            <a:endParaRPr lang="en-US" dirty="0">
              <a:solidFill>
                <a:schemeClr val="tx1"/>
              </a:solidFill>
            </a:endParaRPr>
          </a:p>
        </p:txBody>
      </p:sp>
      <p:sp>
        <p:nvSpPr>
          <p:cNvPr id="44" name="TextBox 43">
            <a:extLst>
              <a:ext uri="{FF2B5EF4-FFF2-40B4-BE49-F238E27FC236}">
                <a16:creationId xmlns:a16="http://schemas.microsoft.com/office/drawing/2014/main" id="{25FAA228-B88D-8577-B9A0-B1288843476A}"/>
              </a:ext>
            </a:extLst>
          </p:cNvPr>
          <p:cNvSpPr txBox="1"/>
          <p:nvPr/>
        </p:nvSpPr>
        <p:spPr>
          <a:xfrm>
            <a:off x="5069859" y="4804611"/>
            <a:ext cx="2357082" cy="502766"/>
          </a:xfrm>
          <a:prstGeom prst="rect">
            <a:avLst/>
          </a:prstGeom>
          <a:noFill/>
        </p:spPr>
        <p:txBody>
          <a:bodyPr wrap="square" rtlCol="0">
            <a:spAutoFit/>
          </a:bodyPr>
          <a:lstStyle/>
          <a:p>
            <a:r>
              <a:rPr lang="en-GB" sz="2667" dirty="0">
                <a:latin typeface="Calibri Light" panose="020F0302020204030204" pitchFamily="34" charset="0"/>
                <a:ea typeface="Calibri Light" panose="020F0302020204030204" pitchFamily="34" charset="0"/>
                <a:cs typeface="Calibri Light" panose="020F0302020204030204" pitchFamily="34" charset="0"/>
              </a:rPr>
              <a:t>Neutrino Fog</a:t>
            </a:r>
          </a:p>
        </p:txBody>
      </p:sp>
      <p:sp>
        <p:nvSpPr>
          <p:cNvPr id="9" name="Title 8">
            <a:extLst>
              <a:ext uri="{FF2B5EF4-FFF2-40B4-BE49-F238E27FC236}">
                <a16:creationId xmlns:a16="http://schemas.microsoft.com/office/drawing/2014/main" id="{BE77DA31-3AD8-1414-AB7D-CE7DB4F55EA3}"/>
              </a:ext>
            </a:extLst>
          </p:cNvPr>
          <p:cNvSpPr>
            <a:spLocks noGrp="1"/>
          </p:cNvSpPr>
          <p:nvPr>
            <p:ph type="title"/>
          </p:nvPr>
        </p:nvSpPr>
        <p:spPr>
          <a:xfrm>
            <a:off x="133919" y="89922"/>
            <a:ext cx="8117984" cy="720218"/>
          </a:xfrm>
        </p:spPr>
        <p:txBody>
          <a:bodyPr/>
          <a:lstStyle/>
          <a:p>
            <a:r>
              <a:rPr lang="en-GB" dirty="0">
                <a:solidFill>
                  <a:srgbClr val="0076BE"/>
                </a:solidFill>
                <a:latin typeface="+mn-lt"/>
              </a:rPr>
              <a:t>SuperCDMS NRDM Sensitivity</a:t>
            </a:r>
          </a:p>
        </p:txBody>
      </p:sp>
      <p:pic>
        <p:nvPicPr>
          <p:cNvPr id="5" name="Picture 4">
            <a:extLst>
              <a:ext uri="{FF2B5EF4-FFF2-40B4-BE49-F238E27FC236}">
                <a16:creationId xmlns:a16="http://schemas.microsoft.com/office/drawing/2014/main" id="{1CD39455-C86C-B10B-A297-3FAC2D33E211}"/>
              </a:ext>
            </a:extLst>
          </p:cNvPr>
          <p:cNvPicPr>
            <a:picLocks noChangeAspect="1"/>
          </p:cNvPicPr>
          <p:nvPr/>
        </p:nvPicPr>
        <p:blipFill>
          <a:blip r:embed="rId3"/>
          <a:srcRect l="22827" t="19512" r="11861" b="7813"/>
          <a:stretch>
            <a:fillRect/>
          </a:stretch>
        </p:blipFill>
        <p:spPr>
          <a:xfrm>
            <a:off x="245327" y="821837"/>
            <a:ext cx="7789127" cy="5778209"/>
          </a:xfrm>
          <a:prstGeom prst="rect">
            <a:avLst/>
          </a:prstGeom>
        </p:spPr>
      </p:pic>
      <p:sp>
        <p:nvSpPr>
          <p:cNvPr id="18" name="TextBox 17">
            <a:extLst>
              <a:ext uri="{FF2B5EF4-FFF2-40B4-BE49-F238E27FC236}">
                <a16:creationId xmlns:a16="http://schemas.microsoft.com/office/drawing/2014/main" id="{E8800C0C-429B-97D1-A1F9-1E505E72CACD}"/>
              </a:ext>
            </a:extLst>
          </p:cNvPr>
          <p:cNvSpPr txBox="1"/>
          <p:nvPr/>
        </p:nvSpPr>
        <p:spPr>
          <a:xfrm>
            <a:off x="4086922" y="4132553"/>
            <a:ext cx="1371600" cy="4784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66" hangingPunct="0">
              <a:lnSpc>
                <a:spcPct val="120000"/>
              </a:lnSpc>
            </a:pPr>
            <a:r>
              <a:rPr lang="en-US" sz="2200" b="1" dirty="0">
                <a:solidFill>
                  <a:srgbClr val="BB2525"/>
                </a:solidFill>
                <a:latin typeface="Muli Regular"/>
                <a:ea typeface="Muli Regular"/>
                <a:cs typeface="Muli Regular"/>
                <a:sym typeface="Muli Regular"/>
              </a:rPr>
              <a:t>Ge HV</a:t>
            </a:r>
          </a:p>
        </p:txBody>
      </p:sp>
      <p:sp>
        <p:nvSpPr>
          <p:cNvPr id="26" name="TextBox 25">
            <a:extLst>
              <a:ext uri="{FF2B5EF4-FFF2-40B4-BE49-F238E27FC236}">
                <a16:creationId xmlns:a16="http://schemas.microsoft.com/office/drawing/2014/main" id="{94592BBC-19C2-3766-EF67-2087DF207B30}"/>
              </a:ext>
            </a:extLst>
          </p:cNvPr>
          <p:cNvSpPr txBox="1"/>
          <p:nvPr/>
        </p:nvSpPr>
        <p:spPr>
          <a:xfrm>
            <a:off x="1371600" y="2774318"/>
            <a:ext cx="1371600" cy="4784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66" hangingPunct="0">
              <a:lnSpc>
                <a:spcPct val="120000"/>
              </a:lnSpc>
            </a:pPr>
            <a:r>
              <a:rPr lang="en-US" sz="2200" b="1" dirty="0">
                <a:solidFill>
                  <a:srgbClr val="2963BD"/>
                </a:solidFill>
              </a:rPr>
              <a:t>Si</a:t>
            </a:r>
            <a:r>
              <a:rPr lang="en-US" sz="2200" b="1" dirty="0">
                <a:solidFill>
                  <a:srgbClr val="2963BD"/>
                </a:solidFill>
                <a:latin typeface="Muli Regular"/>
                <a:ea typeface="Muli Regular"/>
                <a:cs typeface="Muli Regular"/>
                <a:sym typeface="Muli Regular"/>
              </a:rPr>
              <a:t> HV</a:t>
            </a:r>
          </a:p>
        </p:txBody>
      </p:sp>
      <p:sp>
        <p:nvSpPr>
          <p:cNvPr id="33" name="TextBox 32">
            <a:extLst>
              <a:ext uri="{FF2B5EF4-FFF2-40B4-BE49-F238E27FC236}">
                <a16:creationId xmlns:a16="http://schemas.microsoft.com/office/drawing/2014/main" id="{350FFE51-2031-AA52-6309-321A795F560E}"/>
              </a:ext>
            </a:extLst>
          </p:cNvPr>
          <p:cNvSpPr txBox="1"/>
          <p:nvPr/>
        </p:nvSpPr>
        <p:spPr>
          <a:xfrm>
            <a:off x="3979220" y="2759276"/>
            <a:ext cx="1371600" cy="4784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66" hangingPunct="0">
              <a:lnSpc>
                <a:spcPct val="120000"/>
              </a:lnSpc>
            </a:pPr>
            <a:r>
              <a:rPr lang="en-US" sz="2200" b="1" dirty="0">
                <a:solidFill>
                  <a:srgbClr val="32C2C2"/>
                </a:solidFill>
              </a:rPr>
              <a:t>Si</a:t>
            </a:r>
            <a:r>
              <a:rPr lang="en-US" sz="2200" b="1" dirty="0">
                <a:solidFill>
                  <a:srgbClr val="32C2C2"/>
                </a:solidFill>
                <a:latin typeface="Muli Regular"/>
                <a:ea typeface="Muli Regular"/>
                <a:cs typeface="Muli Regular"/>
                <a:sym typeface="Muli Regular"/>
              </a:rPr>
              <a:t> </a:t>
            </a:r>
            <a:r>
              <a:rPr lang="en-US" sz="2200" b="1" dirty="0" err="1">
                <a:solidFill>
                  <a:srgbClr val="32C2C2"/>
                </a:solidFill>
                <a:latin typeface="Muli Regular"/>
                <a:ea typeface="Muli Regular"/>
                <a:cs typeface="Muli Regular"/>
                <a:sym typeface="Muli Regular"/>
              </a:rPr>
              <a:t>iZIP</a:t>
            </a:r>
            <a:endParaRPr lang="en-US" sz="2200" b="1" dirty="0">
              <a:solidFill>
                <a:srgbClr val="32C2C2"/>
              </a:solidFill>
              <a:latin typeface="Muli Regular"/>
              <a:ea typeface="Muli Regular"/>
              <a:cs typeface="Muli Regular"/>
              <a:sym typeface="Muli Regular"/>
            </a:endParaRPr>
          </a:p>
        </p:txBody>
      </p:sp>
      <p:sp>
        <p:nvSpPr>
          <p:cNvPr id="35" name="TextBox 34">
            <a:extLst>
              <a:ext uri="{FF2B5EF4-FFF2-40B4-BE49-F238E27FC236}">
                <a16:creationId xmlns:a16="http://schemas.microsoft.com/office/drawing/2014/main" id="{EDC5F8E2-14B4-4E49-EF13-FFEAE5E8D7A4}"/>
              </a:ext>
            </a:extLst>
          </p:cNvPr>
          <p:cNvSpPr txBox="1"/>
          <p:nvPr/>
        </p:nvSpPr>
        <p:spPr>
          <a:xfrm>
            <a:off x="3407627" y="3192133"/>
            <a:ext cx="1371600" cy="4784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66" hangingPunct="0">
              <a:lnSpc>
                <a:spcPct val="120000"/>
              </a:lnSpc>
            </a:pPr>
            <a:r>
              <a:rPr lang="en-US" sz="2200" b="1" dirty="0">
                <a:solidFill>
                  <a:srgbClr val="BD8229"/>
                </a:solidFill>
                <a:latin typeface="Muli Regular"/>
                <a:ea typeface="Muli Regular"/>
                <a:cs typeface="Muli Regular"/>
                <a:sym typeface="Muli Regular"/>
              </a:rPr>
              <a:t>Ge </a:t>
            </a:r>
            <a:r>
              <a:rPr lang="en-US" sz="2200" b="1" dirty="0" err="1">
                <a:solidFill>
                  <a:srgbClr val="BD8229"/>
                </a:solidFill>
                <a:latin typeface="Muli Regular"/>
                <a:ea typeface="Muli Regular"/>
                <a:cs typeface="Muli Regular"/>
                <a:sym typeface="Muli Regular"/>
              </a:rPr>
              <a:t>iZIP</a:t>
            </a:r>
            <a:endParaRPr lang="en-US" sz="2200" b="1" dirty="0">
              <a:solidFill>
                <a:srgbClr val="BD8229"/>
              </a:solidFill>
              <a:latin typeface="Muli Regular"/>
              <a:ea typeface="Muli Regular"/>
              <a:cs typeface="Muli Regular"/>
              <a:sym typeface="Muli Regular"/>
            </a:endParaRPr>
          </a:p>
        </p:txBody>
      </p:sp>
      <p:sp>
        <p:nvSpPr>
          <p:cNvPr id="36" name="Text Placeholder 6">
            <a:extLst>
              <a:ext uri="{FF2B5EF4-FFF2-40B4-BE49-F238E27FC236}">
                <a16:creationId xmlns:a16="http://schemas.microsoft.com/office/drawing/2014/main" id="{27739A50-B371-2DCE-196D-9B97F5935CE4}"/>
              </a:ext>
            </a:extLst>
          </p:cNvPr>
          <p:cNvSpPr>
            <a:spLocks noGrp="1"/>
          </p:cNvSpPr>
          <p:nvPr>
            <p:ph type="body" idx="1"/>
          </p:nvPr>
        </p:nvSpPr>
        <p:spPr>
          <a:xfrm>
            <a:off x="7848600" y="1230923"/>
            <a:ext cx="4343400" cy="3072083"/>
          </a:xfrm>
          <a:prstGeom prst="rect">
            <a:avLst/>
          </a:prstGeom>
        </p:spPr>
        <p:txBody>
          <a:bodyPr wrap="square">
            <a:spAutoFit/>
          </a:bodyPr>
          <a:lstStyle/>
          <a:p>
            <a:pPr marL="380991" indent="-380991"/>
            <a:r>
              <a:rPr lang="en-CA" sz="2400" dirty="0">
                <a:latin typeface="Calibri Light" panose="020F0302020204030204" pitchFamily="34" charset="0"/>
              </a:rPr>
              <a:t>90% C.L. exclusion sensitivity using the optimal interval (dashed) and profile likelihood ratio (solid)</a:t>
            </a:r>
          </a:p>
          <a:p>
            <a:pPr marL="380991" indent="-380991"/>
            <a:r>
              <a:rPr lang="en-CA" sz="2400" dirty="0">
                <a:latin typeface="Calibri Light" panose="020F0302020204030204" pitchFamily="34" charset="0"/>
              </a:rPr>
              <a:t>Uses current estimate for detector performance and backgrounds</a:t>
            </a:r>
          </a:p>
          <a:p>
            <a:pPr marL="685783" lvl="1" indent="-380991"/>
            <a:r>
              <a:rPr lang="en-CA" dirty="0">
                <a:latin typeface="Calibri Light" panose="020F0302020204030204" pitchFamily="34" charset="0"/>
              </a:rPr>
              <a:t>4-year exposure</a:t>
            </a:r>
          </a:p>
        </p:txBody>
      </p:sp>
      <p:pic>
        <p:nvPicPr>
          <p:cNvPr id="38" name="Picture 37">
            <a:extLst>
              <a:ext uri="{FF2B5EF4-FFF2-40B4-BE49-F238E27FC236}">
                <a16:creationId xmlns:a16="http://schemas.microsoft.com/office/drawing/2014/main" id="{41372081-A8F9-9CFA-FB37-3C9B08D61657}"/>
              </a:ext>
            </a:extLst>
          </p:cNvPr>
          <p:cNvPicPr>
            <a:picLocks noChangeAspect="1"/>
          </p:cNvPicPr>
          <p:nvPr/>
        </p:nvPicPr>
        <p:blipFill>
          <a:blip r:embed="rId4"/>
          <a:srcRect l="8975" t="31539" r="25612" b="32765"/>
          <a:stretch>
            <a:fillRect/>
          </a:stretch>
        </p:blipFill>
        <p:spPr>
          <a:xfrm>
            <a:off x="7928327" y="4647887"/>
            <a:ext cx="4158166" cy="1512753"/>
          </a:xfrm>
          <a:prstGeom prst="rect">
            <a:avLst/>
          </a:prstGeom>
        </p:spPr>
      </p:pic>
      <p:sp>
        <p:nvSpPr>
          <p:cNvPr id="39" name="TextBox 38">
            <a:extLst>
              <a:ext uri="{FF2B5EF4-FFF2-40B4-BE49-F238E27FC236}">
                <a16:creationId xmlns:a16="http://schemas.microsoft.com/office/drawing/2014/main" id="{183C03A5-EA20-C968-1773-31E5E04823E4}"/>
              </a:ext>
            </a:extLst>
          </p:cNvPr>
          <p:cNvSpPr txBox="1"/>
          <p:nvPr/>
        </p:nvSpPr>
        <p:spPr>
          <a:xfrm>
            <a:off x="5841023" y="6160639"/>
            <a:ext cx="3333750" cy="2308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900" dirty="0"/>
              <a:t>https://doi.org/10.48550/arXiv.2203.08463</a:t>
            </a:r>
          </a:p>
        </p:txBody>
      </p:sp>
    </p:spTree>
    <p:extLst>
      <p:ext uri="{BB962C8B-B14F-4D97-AF65-F5344CB8AC3E}">
        <p14:creationId xmlns:p14="http://schemas.microsoft.com/office/powerpoint/2010/main" val="31173127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B2C6827-B454-4FA9-B92C-D9196857E9A6}"/>
              </a:ext>
            </a:extLst>
          </p:cNvPr>
          <p:cNvSpPr>
            <a:spLocks noGrp="1"/>
          </p:cNvSpPr>
          <p:nvPr>
            <p:ph type="sldNum" idx="12"/>
          </p:nvPr>
        </p:nvSpPr>
        <p:spPr>
          <a:xfrm>
            <a:off x="11558016" y="6448676"/>
            <a:ext cx="535675" cy="365126"/>
          </a:xfrm>
        </p:spPr>
        <p:txBody>
          <a:bodyPr/>
          <a:lstStyle/>
          <a:p>
            <a:fld id="{00000000-1234-1234-1234-123412341234}" type="slidenum">
              <a:rPr lang="en-US" smtClean="0">
                <a:solidFill>
                  <a:schemeClr val="tx1"/>
                </a:solidFill>
              </a:rPr>
              <a:pPr/>
              <a:t>35</a:t>
            </a:fld>
            <a:endParaRPr lang="en-US" dirty="0">
              <a:solidFill>
                <a:schemeClr val="tx1"/>
              </a:solidFill>
            </a:endParaRPr>
          </a:p>
        </p:txBody>
      </p:sp>
      <p:sp>
        <p:nvSpPr>
          <p:cNvPr id="7" name="Text Placeholder 6">
            <a:extLst>
              <a:ext uri="{FF2B5EF4-FFF2-40B4-BE49-F238E27FC236}">
                <a16:creationId xmlns:a16="http://schemas.microsoft.com/office/drawing/2014/main" id="{9A98DFE3-1154-45F0-B423-CA51EFB7CF82}"/>
              </a:ext>
            </a:extLst>
          </p:cNvPr>
          <p:cNvSpPr>
            <a:spLocks noGrp="1"/>
          </p:cNvSpPr>
          <p:nvPr>
            <p:ph type="body" idx="1"/>
          </p:nvPr>
        </p:nvSpPr>
        <p:spPr>
          <a:xfrm>
            <a:off x="0" y="1474463"/>
            <a:ext cx="12192000" cy="1235170"/>
          </a:xfrm>
          <a:prstGeom prst="rect">
            <a:avLst/>
          </a:prstGeom>
        </p:spPr>
        <p:txBody>
          <a:bodyPr wrap="square">
            <a:spAutoFit/>
          </a:bodyPr>
          <a:lstStyle/>
          <a:p>
            <a:pPr marL="228595"/>
            <a:endParaRPr lang="en-CA" sz="3200" dirty="0">
              <a:latin typeface="Calibri Light" panose="020F0302020204030204" pitchFamily="34" charset="0"/>
            </a:endParaRPr>
          </a:p>
          <a:p>
            <a:pPr marL="228595"/>
            <a:endParaRPr lang="en-CA" sz="3200" dirty="0">
              <a:latin typeface="Calibri Light" panose="020F0302020204030204" pitchFamily="34" charset="0"/>
            </a:endParaRPr>
          </a:p>
        </p:txBody>
      </p:sp>
      <p:sp>
        <p:nvSpPr>
          <p:cNvPr id="5" name="TextBox 4">
            <a:extLst>
              <a:ext uri="{FF2B5EF4-FFF2-40B4-BE49-F238E27FC236}">
                <a16:creationId xmlns:a16="http://schemas.microsoft.com/office/drawing/2014/main" id="{75F57E2C-36E8-2CBF-4AE4-2F68DE4870C1}"/>
              </a:ext>
            </a:extLst>
          </p:cNvPr>
          <p:cNvSpPr txBox="1"/>
          <p:nvPr/>
        </p:nvSpPr>
        <p:spPr>
          <a:xfrm>
            <a:off x="39361" y="975470"/>
            <a:ext cx="11128368" cy="995401"/>
          </a:xfrm>
          <a:prstGeom prst="rect">
            <a:avLst/>
          </a:prstGeom>
          <a:noFill/>
        </p:spPr>
        <p:txBody>
          <a:bodyPr wrap="square" rtlCol="0">
            <a:spAutoFit/>
          </a:bodyPr>
          <a:lstStyle/>
          <a:p>
            <a:pPr marL="190495" indent="-190495">
              <a:buFont typeface="Arial" panose="020B0604020202020204" pitchFamily="34" charset="0"/>
              <a:buChar char="•"/>
            </a:pPr>
            <a:r>
              <a:rPr lang="en-CA" sz="2934" dirty="0">
                <a:latin typeface="Calibri Light" panose="020F0302020204030204" pitchFamily="34" charset="0"/>
                <a:cs typeface="Calibri Light" panose="020F0302020204030204" pitchFamily="34" charset="0"/>
              </a:rPr>
              <a:t>SuperCDMS can probe electron scattering from photon coupled light DM (O(MeV)). Si = blue, Ge = Red</a:t>
            </a:r>
          </a:p>
        </p:txBody>
      </p:sp>
      <p:sp>
        <p:nvSpPr>
          <p:cNvPr id="6" name="Title 5">
            <a:extLst>
              <a:ext uri="{FF2B5EF4-FFF2-40B4-BE49-F238E27FC236}">
                <a16:creationId xmlns:a16="http://schemas.microsoft.com/office/drawing/2014/main" id="{27FB17EE-C1FA-ED0E-C970-A0E7CFE1E65A}"/>
              </a:ext>
            </a:extLst>
          </p:cNvPr>
          <p:cNvSpPr>
            <a:spLocks noGrp="1"/>
          </p:cNvSpPr>
          <p:nvPr>
            <p:ph type="title"/>
          </p:nvPr>
        </p:nvSpPr>
        <p:spPr>
          <a:xfrm>
            <a:off x="292608" y="346280"/>
            <a:ext cx="10984992" cy="467333"/>
          </a:xfrm>
        </p:spPr>
        <p:txBody>
          <a:bodyPr/>
          <a:lstStyle/>
          <a:p>
            <a:r>
              <a:rPr lang="en-GB" dirty="0">
                <a:solidFill>
                  <a:srgbClr val="0076BE"/>
                </a:solidFill>
                <a:latin typeface="+mn-lt"/>
              </a:rPr>
              <a:t>DM-electron scattering sensitivity</a:t>
            </a:r>
          </a:p>
        </p:txBody>
      </p:sp>
      <p:sp>
        <p:nvSpPr>
          <p:cNvPr id="10" name="TextBox 9">
            <a:extLst>
              <a:ext uri="{FF2B5EF4-FFF2-40B4-BE49-F238E27FC236}">
                <a16:creationId xmlns:a16="http://schemas.microsoft.com/office/drawing/2014/main" id="{8F3C9F85-2052-EAEF-3EB7-230D01AD288D}"/>
              </a:ext>
            </a:extLst>
          </p:cNvPr>
          <p:cNvSpPr txBox="1"/>
          <p:nvPr/>
        </p:nvSpPr>
        <p:spPr>
          <a:xfrm>
            <a:off x="4381500" y="6141233"/>
            <a:ext cx="3333750" cy="2308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900" dirty="0"/>
              <a:t>https://doi.org/10.48550/arXiv.2203.08463</a:t>
            </a:r>
          </a:p>
        </p:txBody>
      </p:sp>
      <p:pic>
        <p:nvPicPr>
          <p:cNvPr id="8" name="Picture 7">
            <a:extLst>
              <a:ext uri="{FF2B5EF4-FFF2-40B4-BE49-F238E27FC236}">
                <a16:creationId xmlns:a16="http://schemas.microsoft.com/office/drawing/2014/main" id="{D64C6AFF-B08A-6BA7-5872-930F4364EFBD}"/>
              </a:ext>
            </a:extLst>
          </p:cNvPr>
          <p:cNvPicPr>
            <a:picLocks noChangeAspect="1"/>
          </p:cNvPicPr>
          <p:nvPr/>
        </p:nvPicPr>
        <p:blipFill>
          <a:blip r:embed="rId3"/>
          <a:srcRect l="938" t="23557" r="13437" b="20001"/>
          <a:stretch>
            <a:fillRect/>
          </a:stretch>
        </p:blipFill>
        <p:spPr>
          <a:xfrm>
            <a:off x="466725" y="2132728"/>
            <a:ext cx="10810875" cy="4008505"/>
          </a:xfrm>
          <a:prstGeom prst="rect">
            <a:avLst/>
          </a:prstGeom>
        </p:spPr>
      </p:pic>
    </p:spTree>
    <p:extLst>
      <p:ext uri="{BB962C8B-B14F-4D97-AF65-F5344CB8AC3E}">
        <p14:creationId xmlns:p14="http://schemas.microsoft.com/office/powerpoint/2010/main" val="36308218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05">
          <a:extLst>
            <a:ext uri="{FF2B5EF4-FFF2-40B4-BE49-F238E27FC236}">
              <a16:creationId xmlns:a16="http://schemas.microsoft.com/office/drawing/2014/main" id="{59A81C06-7133-3EE2-6722-AB7AB006257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CD29242-EB38-4857-886E-21A87C5F37A4}"/>
              </a:ext>
            </a:extLst>
          </p:cNvPr>
          <p:cNvPicPr>
            <a:picLocks noChangeAspect="1"/>
          </p:cNvPicPr>
          <p:nvPr/>
        </p:nvPicPr>
        <p:blipFill>
          <a:blip r:embed="rId3"/>
          <a:srcRect l="6563" t="30861" r="12187" b="14814"/>
          <a:stretch>
            <a:fillRect/>
          </a:stretch>
        </p:blipFill>
        <p:spPr>
          <a:xfrm>
            <a:off x="630845" y="2290103"/>
            <a:ext cx="10407965" cy="3914409"/>
          </a:xfrm>
          <a:prstGeom prst="rect">
            <a:avLst/>
          </a:prstGeom>
        </p:spPr>
      </p:pic>
      <p:sp>
        <p:nvSpPr>
          <p:cNvPr id="3" name="Slide Number Placeholder 2">
            <a:extLst>
              <a:ext uri="{FF2B5EF4-FFF2-40B4-BE49-F238E27FC236}">
                <a16:creationId xmlns:a16="http://schemas.microsoft.com/office/drawing/2014/main" id="{782FC200-2318-2CC6-0A65-F3398D4E0CD7}"/>
              </a:ext>
            </a:extLst>
          </p:cNvPr>
          <p:cNvSpPr>
            <a:spLocks noGrp="1"/>
          </p:cNvSpPr>
          <p:nvPr>
            <p:ph type="sldNum" idx="12"/>
          </p:nvPr>
        </p:nvSpPr>
        <p:spPr>
          <a:xfrm>
            <a:off x="11558016" y="6448676"/>
            <a:ext cx="535675" cy="365126"/>
          </a:xfrm>
        </p:spPr>
        <p:txBody>
          <a:bodyPr/>
          <a:lstStyle/>
          <a:p>
            <a:fld id="{00000000-1234-1234-1234-123412341234}" type="slidenum">
              <a:rPr lang="en-US" smtClean="0">
                <a:solidFill>
                  <a:schemeClr val="tx1"/>
                </a:solidFill>
              </a:rPr>
              <a:pPr/>
              <a:t>36</a:t>
            </a:fld>
            <a:endParaRPr lang="en-US" dirty="0">
              <a:solidFill>
                <a:schemeClr val="tx1"/>
              </a:solidFill>
            </a:endParaRPr>
          </a:p>
        </p:txBody>
      </p:sp>
      <p:sp>
        <p:nvSpPr>
          <p:cNvPr id="7" name="Text Placeholder 6">
            <a:extLst>
              <a:ext uri="{FF2B5EF4-FFF2-40B4-BE49-F238E27FC236}">
                <a16:creationId xmlns:a16="http://schemas.microsoft.com/office/drawing/2014/main" id="{66630CD2-E560-B7EA-994E-2151B4BF54A7}"/>
              </a:ext>
            </a:extLst>
          </p:cNvPr>
          <p:cNvSpPr>
            <a:spLocks noGrp="1"/>
          </p:cNvSpPr>
          <p:nvPr>
            <p:ph type="body" idx="1"/>
          </p:nvPr>
        </p:nvSpPr>
        <p:spPr>
          <a:xfrm>
            <a:off x="0" y="1474463"/>
            <a:ext cx="12192000" cy="1235170"/>
          </a:xfrm>
          <a:prstGeom prst="rect">
            <a:avLst/>
          </a:prstGeom>
        </p:spPr>
        <p:txBody>
          <a:bodyPr wrap="square">
            <a:spAutoFit/>
          </a:bodyPr>
          <a:lstStyle/>
          <a:p>
            <a:pPr marL="228595"/>
            <a:endParaRPr lang="en-CA" sz="3200" dirty="0">
              <a:latin typeface="Calibri Light" panose="020F0302020204030204" pitchFamily="34" charset="0"/>
            </a:endParaRPr>
          </a:p>
          <a:p>
            <a:pPr marL="228595"/>
            <a:endParaRPr lang="en-CA" sz="3200" dirty="0">
              <a:latin typeface="Calibri Light" panose="020F0302020204030204" pitchFamily="34" charset="0"/>
            </a:endParaRPr>
          </a:p>
        </p:txBody>
      </p:sp>
      <p:sp>
        <p:nvSpPr>
          <p:cNvPr id="5" name="TextBox 4">
            <a:extLst>
              <a:ext uri="{FF2B5EF4-FFF2-40B4-BE49-F238E27FC236}">
                <a16:creationId xmlns:a16="http://schemas.microsoft.com/office/drawing/2014/main" id="{888319E5-80E3-021B-33B1-749CA542EA43}"/>
              </a:ext>
            </a:extLst>
          </p:cNvPr>
          <p:cNvSpPr txBox="1"/>
          <p:nvPr/>
        </p:nvSpPr>
        <p:spPr>
          <a:xfrm>
            <a:off x="39360" y="975470"/>
            <a:ext cx="11858991" cy="995401"/>
          </a:xfrm>
          <a:prstGeom prst="rect">
            <a:avLst/>
          </a:prstGeom>
          <a:noFill/>
        </p:spPr>
        <p:txBody>
          <a:bodyPr wrap="square" rtlCol="0">
            <a:spAutoFit/>
          </a:bodyPr>
          <a:lstStyle/>
          <a:p>
            <a:pPr marL="190495" indent="-190495">
              <a:buFont typeface="Arial" panose="020B0604020202020204" pitchFamily="34" charset="0"/>
              <a:buChar char="•"/>
            </a:pPr>
            <a:r>
              <a:rPr lang="en-CA" sz="2934" dirty="0">
                <a:latin typeface="Calibri Light" panose="020F0302020204030204" pitchFamily="34" charset="0"/>
                <a:cs typeface="Calibri Light" panose="020F0302020204030204" pitchFamily="34" charset="0"/>
              </a:rPr>
              <a:t>SuperCDMS can probe even further by looking for dark photon (O(eV)) absorption (peak) or axion-like particle absorption (O(eV)). Si = blue Ge = Red </a:t>
            </a:r>
          </a:p>
        </p:txBody>
      </p:sp>
      <p:sp>
        <p:nvSpPr>
          <p:cNvPr id="6" name="Title 5">
            <a:extLst>
              <a:ext uri="{FF2B5EF4-FFF2-40B4-BE49-F238E27FC236}">
                <a16:creationId xmlns:a16="http://schemas.microsoft.com/office/drawing/2014/main" id="{42FE2EAD-163F-4CD8-2FBE-97366F646410}"/>
              </a:ext>
            </a:extLst>
          </p:cNvPr>
          <p:cNvSpPr>
            <a:spLocks noGrp="1"/>
          </p:cNvSpPr>
          <p:nvPr>
            <p:ph type="title"/>
          </p:nvPr>
        </p:nvSpPr>
        <p:spPr>
          <a:xfrm>
            <a:off x="222240" y="258640"/>
            <a:ext cx="10984992" cy="467333"/>
          </a:xfrm>
        </p:spPr>
        <p:txBody>
          <a:bodyPr/>
          <a:lstStyle/>
          <a:p>
            <a:r>
              <a:rPr lang="en-GB" dirty="0">
                <a:solidFill>
                  <a:srgbClr val="0076BE"/>
                </a:solidFill>
                <a:latin typeface="+mn-lt"/>
              </a:rPr>
              <a:t>Absorption Sensitivity</a:t>
            </a:r>
          </a:p>
        </p:txBody>
      </p:sp>
      <p:sp>
        <p:nvSpPr>
          <p:cNvPr id="10" name="TextBox 9">
            <a:extLst>
              <a:ext uri="{FF2B5EF4-FFF2-40B4-BE49-F238E27FC236}">
                <a16:creationId xmlns:a16="http://schemas.microsoft.com/office/drawing/2014/main" id="{B5AD07A4-7DBA-AEA9-5E5E-FC10280D7AA6}"/>
              </a:ext>
            </a:extLst>
          </p:cNvPr>
          <p:cNvSpPr txBox="1"/>
          <p:nvPr/>
        </p:nvSpPr>
        <p:spPr>
          <a:xfrm>
            <a:off x="4381500" y="6141233"/>
            <a:ext cx="3333750" cy="2308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900" dirty="0"/>
              <a:t>https://doi.org/10.48550/arXiv.2203.08463</a:t>
            </a:r>
          </a:p>
        </p:txBody>
      </p:sp>
    </p:spTree>
    <p:extLst>
      <p:ext uri="{BB962C8B-B14F-4D97-AF65-F5344CB8AC3E}">
        <p14:creationId xmlns:p14="http://schemas.microsoft.com/office/powerpoint/2010/main" val="10832372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FBDEA7-69A1-ED11-73B7-6B2D0FA61DF3}"/>
              </a:ext>
            </a:extLst>
          </p:cNvPr>
          <p:cNvPicPr>
            <a:picLocks noChangeAspect="1"/>
          </p:cNvPicPr>
          <p:nvPr/>
        </p:nvPicPr>
        <p:blipFill>
          <a:blip r:embed="rId2"/>
          <a:stretch>
            <a:fillRect/>
          </a:stretch>
        </p:blipFill>
        <p:spPr>
          <a:xfrm>
            <a:off x="691241" y="1085151"/>
            <a:ext cx="4703719" cy="3440758"/>
          </a:xfrm>
          <a:prstGeom prst="rect">
            <a:avLst/>
          </a:prstGeom>
        </p:spPr>
      </p:pic>
      <p:sp>
        <p:nvSpPr>
          <p:cNvPr id="4" name="Slide Number Placeholder 3">
            <a:extLst>
              <a:ext uri="{FF2B5EF4-FFF2-40B4-BE49-F238E27FC236}">
                <a16:creationId xmlns:a16="http://schemas.microsoft.com/office/drawing/2014/main" id="{AFD55176-BD50-143B-52D1-A7B06C742482}"/>
              </a:ext>
            </a:extLst>
          </p:cNvPr>
          <p:cNvSpPr>
            <a:spLocks noGrp="1"/>
          </p:cNvSpPr>
          <p:nvPr>
            <p:ph type="sldNum" idx="12"/>
          </p:nvPr>
        </p:nvSpPr>
        <p:spPr>
          <a:xfrm>
            <a:off x="11369358" y="6492875"/>
            <a:ext cx="758953" cy="365126"/>
          </a:xfrm>
        </p:spPr>
        <p:txBody>
          <a:bodyPr/>
          <a:lstStyle/>
          <a:p>
            <a:fld id="{00000000-1234-1234-1234-123412341234}" type="slidenum">
              <a:rPr lang="en-US" smtClean="0">
                <a:solidFill>
                  <a:schemeClr val="tx1"/>
                </a:solidFill>
              </a:rPr>
              <a:pPr/>
              <a:t>37</a:t>
            </a:fld>
            <a:endParaRPr lang="en-US" dirty="0">
              <a:solidFill>
                <a:schemeClr val="tx1"/>
              </a:solidFill>
            </a:endParaRPr>
          </a:p>
        </p:txBody>
      </p:sp>
      <p:cxnSp>
        <p:nvCxnSpPr>
          <p:cNvPr id="18" name="Straight Arrow Connector 17">
            <a:extLst>
              <a:ext uri="{FF2B5EF4-FFF2-40B4-BE49-F238E27FC236}">
                <a16:creationId xmlns:a16="http://schemas.microsoft.com/office/drawing/2014/main" id="{EBF7F9D7-E555-1869-0400-AC568AD4E266}"/>
              </a:ext>
            </a:extLst>
          </p:cNvPr>
          <p:cNvCxnSpPr>
            <a:cxnSpLocks/>
          </p:cNvCxnSpPr>
          <p:nvPr/>
        </p:nvCxnSpPr>
        <p:spPr>
          <a:xfrm>
            <a:off x="5586984" y="2558752"/>
            <a:ext cx="1097280" cy="0"/>
          </a:xfrm>
          <a:prstGeom prst="straightConnector1">
            <a:avLst/>
          </a:prstGeom>
          <a:ln w="76200">
            <a:solidFill>
              <a:srgbClr val="0076BD"/>
            </a:solidFill>
            <a:tailEnd type="triangle"/>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E6B7BA3A-1E06-3ED0-8B43-6A6D4E5DE2A2}"/>
              </a:ext>
            </a:extLst>
          </p:cNvPr>
          <p:cNvSpPr>
            <a:spLocks noGrp="1"/>
          </p:cNvSpPr>
          <p:nvPr>
            <p:ph type="body" idx="1"/>
          </p:nvPr>
        </p:nvSpPr>
        <p:spPr>
          <a:xfrm>
            <a:off x="197040" y="4602438"/>
            <a:ext cx="12064621" cy="1806608"/>
          </a:xfrm>
          <a:prstGeom prst="rect">
            <a:avLst/>
          </a:prstGeom>
        </p:spPr>
        <p:txBody>
          <a:bodyPr wrap="square">
            <a:spAutoFit/>
          </a:bodyPr>
          <a:lstStyle/>
          <a:p>
            <a:pPr marL="228595"/>
            <a:r>
              <a:rPr lang="en-CA" sz="2400" dirty="0">
                <a:latin typeface="Calibri Light" panose="020F0302020204030204" pitchFamily="34" charset="0"/>
              </a:rPr>
              <a:t>Deposition of energy → Lattice vibrations (</a:t>
            </a:r>
            <a:r>
              <a:rPr lang="en-CA" sz="2400" b="1" u="sng" dirty="0">
                <a:latin typeface="Calibri Light" panose="020F0302020204030204" pitchFamily="34" charset="0"/>
              </a:rPr>
              <a:t>Phonons)</a:t>
            </a:r>
            <a:r>
              <a:rPr lang="en-CA" sz="2400" dirty="0">
                <a:latin typeface="Calibri Light" panose="020F0302020204030204" pitchFamily="34" charset="0"/>
              </a:rPr>
              <a:t> →  Change of temperature  → Change in resistance  →  Signal</a:t>
            </a:r>
          </a:p>
          <a:p>
            <a:pPr marL="228595"/>
            <a:r>
              <a:rPr lang="en-CA" sz="2400" dirty="0">
                <a:latin typeface="Calibri Light" panose="020F0302020204030204" pitchFamily="34" charset="0"/>
              </a:rPr>
              <a:t>Critical temperature reduced from 90 </a:t>
            </a:r>
            <a:r>
              <a:rPr lang="en-CA" sz="2400" dirty="0" err="1">
                <a:latin typeface="Calibri Light" panose="020F0302020204030204" pitchFamily="34" charset="0"/>
              </a:rPr>
              <a:t>mk</a:t>
            </a:r>
            <a:r>
              <a:rPr lang="en-CA" sz="2400" dirty="0">
                <a:latin typeface="Calibri Light" panose="020F0302020204030204" pitchFamily="34" charset="0"/>
              </a:rPr>
              <a:t> (Soudan) to 40 mk.</a:t>
            </a:r>
          </a:p>
          <a:p>
            <a:pPr marL="228595"/>
            <a:r>
              <a:rPr lang="en-CA" sz="2400" dirty="0">
                <a:latin typeface="Calibri Light" panose="020F0302020204030204" pitchFamily="34" charset="0"/>
              </a:rPr>
              <a:t>TES are widely used in the field of rare event searches</a:t>
            </a:r>
          </a:p>
        </p:txBody>
      </p:sp>
      <p:pic>
        <p:nvPicPr>
          <p:cNvPr id="15" name="Picture 14">
            <a:extLst>
              <a:ext uri="{FF2B5EF4-FFF2-40B4-BE49-F238E27FC236}">
                <a16:creationId xmlns:a16="http://schemas.microsoft.com/office/drawing/2014/main" id="{C2018125-C1EF-D1E4-29B0-1FFF81F49677}"/>
              </a:ext>
            </a:extLst>
          </p:cNvPr>
          <p:cNvPicPr>
            <a:picLocks noChangeAspect="1"/>
          </p:cNvPicPr>
          <p:nvPr/>
        </p:nvPicPr>
        <p:blipFill rotWithShape="1">
          <a:blip r:embed="rId3"/>
          <a:srcRect l="21343" t="19370" r="25299" b="13911"/>
          <a:stretch/>
        </p:blipFill>
        <p:spPr>
          <a:xfrm>
            <a:off x="6921691" y="1103831"/>
            <a:ext cx="4578037" cy="3219926"/>
          </a:xfrm>
          <a:prstGeom prst="rect">
            <a:avLst/>
          </a:prstGeom>
        </p:spPr>
      </p:pic>
      <p:sp>
        <p:nvSpPr>
          <p:cNvPr id="8" name="Title 7">
            <a:extLst>
              <a:ext uri="{FF2B5EF4-FFF2-40B4-BE49-F238E27FC236}">
                <a16:creationId xmlns:a16="http://schemas.microsoft.com/office/drawing/2014/main" id="{771F9E25-BBEA-2847-9D09-255604A42988}"/>
              </a:ext>
            </a:extLst>
          </p:cNvPr>
          <p:cNvSpPr>
            <a:spLocks noGrp="1"/>
          </p:cNvSpPr>
          <p:nvPr>
            <p:ph type="title"/>
          </p:nvPr>
        </p:nvSpPr>
        <p:spPr>
          <a:xfrm>
            <a:off x="329184" y="215286"/>
            <a:ext cx="10515600" cy="720025"/>
          </a:xfrm>
        </p:spPr>
        <p:txBody>
          <a:bodyPr/>
          <a:lstStyle/>
          <a:p>
            <a:r>
              <a:rPr lang="en-GB" dirty="0">
                <a:solidFill>
                  <a:srgbClr val="0076BE"/>
                </a:solidFill>
                <a:latin typeface="+mn-lt"/>
              </a:rPr>
              <a:t>Transition Edge Sensors (TES)</a:t>
            </a:r>
          </a:p>
        </p:txBody>
      </p:sp>
      <p:sp>
        <p:nvSpPr>
          <p:cNvPr id="9" name="Rectangle 8">
            <a:extLst>
              <a:ext uri="{FF2B5EF4-FFF2-40B4-BE49-F238E27FC236}">
                <a16:creationId xmlns:a16="http://schemas.microsoft.com/office/drawing/2014/main" id="{97FCEE97-2D6B-71A3-126D-9CA1CFEB586B}"/>
              </a:ext>
            </a:extLst>
          </p:cNvPr>
          <p:cNvSpPr/>
          <p:nvPr/>
        </p:nvSpPr>
        <p:spPr>
          <a:xfrm>
            <a:off x="3753548" y="1505495"/>
            <a:ext cx="1482215" cy="2284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Tree>
    <p:extLst>
      <p:ext uri="{BB962C8B-B14F-4D97-AF65-F5344CB8AC3E}">
        <p14:creationId xmlns:p14="http://schemas.microsoft.com/office/powerpoint/2010/main" val="1652005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F4B35-D761-DE21-E015-63EF1A07C549}"/>
              </a:ext>
            </a:extLst>
          </p:cNvPr>
          <p:cNvSpPr>
            <a:spLocks noGrp="1"/>
          </p:cNvSpPr>
          <p:nvPr>
            <p:ph type="title"/>
          </p:nvPr>
        </p:nvSpPr>
        <p:spPr/>
        <p:txBody>
          <a:bodyPr/>
          <a:lstStyle/>
          <a:p>
            <a:r>
              <a:rPr lang="en-US" dirty="0" err="1">
                <a:solidFill>
                  <a:srgbClr val="0076BE"/>
                </a:solidFill>
                <a:latin typeface="+mn-lt"/>
              </a:rPr>
              <a:t>iZIP</a:t>
            </a:r>
            <a:r>
              <a:rPr lang="en-US" dirty="0">
                <a:solidFill>
                  <a:srgbClr val="0076BE"/>
                </a:solidFill>
                <a:latin typeface="+mn-lt"/>
              </a:rPr>
              <a:t> Detectors</a:t>
            </a:r>
          </a:p>
        </p:txBody>
      </p:sp>
      <p:sp>
        <p:nvSpPr>
          <p:cNvPr id="3" name="Text Placeholder 2">
            <a:extLst>
              <a:ext uri="{FF2B5EF4-FFF2-40B4-BE49-F238E27FC236}">
                <a16:creationId xmlns:a16="http://schemas.microsoft.com/office/drawing/2014/main" id="{17EAA709-4727-4328-16D2-268B5D4D80DA}"/>
              </a:ext>
            </a:extLst>
          </p:cNvPr>
          <p:cNvSpPr>
            <a:spLocks noGrp="1"/>
          </p:cNvSpPr>
          <p:nvPr>
            <p:ph type="body" idx="1"/>
          </p:nvPr>
        </p:nvSpPr>
        <p:spPr>
          <a:xfrm>
            <a:off x="412985" y="1941769"/>
            <a:ext cx="7466814" cy="1972699"/>
          </a:xfrm>
        </p:spPr>
        <p:txBody>
          <a:bodyPr/>
          <a:lstStyle/>
          <a:p>
            <a:pPr marL="457200" indent="-457200">
              <a:buFont typeface="Wingdings" panose="05000000000000000000" pitchFamily="2" charset="2"/>
              <a:buChar char="Ø"/>
            </a:pPr>
            <a:r>
              <a:rPr lang="en-CA" dirty="0" err="1">
                <a:latin typeface="Calibri" panose="020F0502020204030204" pitchFamily="34" charset="0"/>
                <a:ea typeface="Calibri" panose="020F0502020204030204" pitchFamily="34" charset="0"/>
                <a:cs typeface="Calibri" panose="020F0502020204030204" pitchFamily="34" charset="0"/>
              </a:rPr>
              <a:t>iZIP</a:t>
            </a:r>
            <a:r>
              <a:rPr lang="en-CA" dirty="0">
                <a:latin typeface="Calibri" panose="020F0502020204030204" pitchFamily="34" charset="0"/>
                <a:ea typeface="Calibri" panose="020F0502020204030204" pitchFamily="34" charset="0"/>
                <a:cs typeface="Calibri" panose="020F0502020204030204" pitchFamily="34" charset="0"/>
              </a:rPr>
              <a:t> (interleaved Z-sensitive Ionization and Phonon detector)</a:t>
            </a:r>
          </a:p>
          <a:p>
            <a:pPr marL="457200" indent="-457200">
              <a:buFont typeface="Wingdings" panose="05000000000000000000" pitchFamily="2" charset="2"/>
              <a:buChar char="Ø"/>
            </a:pPr>
            <a:r>
              <a:rPr lang="en-CA" dirty="0">
                <a:latin typeface="Calibri" panose="020F0502020204030204" pitchFamily="34" charset="0"/>
                <a:ea typeface="Calibri" panose="020F0502020204030204" pitchFamily="34" charset="0"/>
                <a:cs typeface="Calibri" panose="020F0502020204030204" pitchFamily="34" charset="0"/>
              </a:rPr>
              <a:t>12 phonon channels, 4 charge channels</a:t>
            </a:r>
          </a:p>
        </p:txBody>
      </p:sp>
      <p:pic>
        <p:nvPicPr>
          <p:cNvPr id="5" name="Picture 4">
            <a:extLst>
              <a:ext uri="{FF2B5EF4-FFF2-40B4-BE49-F238E27FC236}">
                <a16:creationId xmlns:a16="http://schemas.microsoft.com/office/drawing/2014/main" id="{D14BCE4E-3881-3BC8-7659-72F84BBB0756}"/>
              </a:ext>
            </a:extLst>
          </p:cNvPr>
          <p:cNvPicPr>
            <a:picLocks noChangeAspect="1"/>
          </p:cNvPicPr>
          <p:nvPr/>
        </p:nvPicPr>
        <p:blipFill rotWithShape="1">
          <a:blip r:embed="rId3"/>
          <a:srcRect l="49142" t="24013" r="21231" b="35124"/>
          <a:stretch/>
        </p:blipFill>
        <p:spPr>
          <a:xfrm>
            <a:off x="7781155" y="1406051"/>
            <a:ext cx="3658359" cy="2838223"/>
          </a:xfrm>
          <a:prstGeom prst="rect">
            <a:avLst/>
          </a:prstGeom>
        </p:spPr>
      </p:pic>
      <p:pic>
        <p:nvPicPr>
          <p:cNvPr id="7" name="Picture 6" descr="Schematic view of the section of a SuperCDMS Ge detector, showing lines...  | Download Scientific Diagram">
            <a:extLst>
              <a:ext uri="{FF2B5EF4-FFF2-40B4-BE49-F238E27FC236}">
                <a16:creationId xmlns:a16="http://schemas.microsoft.com/office/drawing/2014/main" id="{AA51C15E-8E61-756E-E2C4-D10528CB099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855" r="16320" b="6563"/>
          <a:stretch/>
        </p:blipFill>
        <p:spPr bwMode="auto">
          <a:xfrm>
            <a:off x="328515" y="4244274"/>
            <a:ext cx="4768244" cy="229605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4626DF1-CC8A-DB32-A206-3C4B9B6C19AF}"/>
              </a:ext>
            </a:extLst>
          </p:cNvPr>
          <p:cNvPicPr>
            <a:picLocks noChangeAspect="1"/>
          </p:cNvPicPr>
          <p:nvPr/>
        </p:nvPicPr>
        <p:blipFill>
          <a:blip r:embed="rId5"/>
          <a:srcRect l="21042" t="35741" r="50945" b="36335"/>
          <a:stretch>
            <a:fillRect/>
          </a:stretch>
        </p:blipFill>
        <p:spPr>
          <a:xfrm>
            <a:off x="9692895" y="3213820"/>
            <a:ext cx="2499105" cy="1401296"/>
          </a:xfrm>
          <a:prstGeom prst="rect">
            <a:avLst/>
          </a:prstGeom>
        </p:spPr>
      </p:pic>
      <p:sp>
        <p:nvSpPr>
          <p:cNvPr id="11" name="TextBox 10">
            <a:extLst>
              <a:ext uri="{FF2B5EF4-FFF2-40B4-BE49-F238E27FC236}">
                <a16:creationId xmlns:a16="http://schemas.microsoft.com/office/drawing/2014/main" id="{19AA06D8-3EC3-8199-377D-4C860C2082A9}"/>
              </a:ext>
            </a:extLst>
          </p:cNvPr>
          <p:cNvSpPr txBox="1"/>
          <p:nvPr/>
        </p:nvSpPr>
        <p:spPr>
          <a:xfrm>
            <a:off x="5712644" y="4709384"/>
            <a:ext cx="6268824" cy="1384995"/>
          </a:xfrm>
          <a:prstGeom prst="rect">
            <a:avLst/>
          </a:prstGeom>
          <a:noFill/>
        </p:spPr>
        <p:txBody>
          <a:bodyPr wrap="square">
            <a:spAutoFit/>
          </a:bodyPr>
          <a:lstStyle/>
          <a:p>
            <a:pPr marL="457200" indent="-457200">
              <a:buFont typeface="Wingdings" panose="05000000000000000000" pitchFamily="2" charset="2"/>
              <a:buChar char="Ø"/>
            </a:pPr>
            <a:r>
              <a:rPr lang="en-CA" sz="2800" dirty="0">
                <a:latin typeface="Calibri" panose="020F0502020204030204" pitchFamily="34" charset="0"/>
                <a:ea typeface="Calibri" panose="020F0502020204030204" pitchFamily="34" charset="0"/>
                <a:cs typeface="Calibri" panose="020F0502020204030204" pitchFamily="34" charset="0"/>
              </a:rPr>
              <a:t>Phonon and ionization channel allow for particle discrimination ER vs. NR</a:t>
            </a: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Allow for rejection of surface events</a:t>
            </a:r>
            <a:endParaRPr lang="en-CA" sz="2800"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F441507-50A1-F2BC-B616-3E7ACD14BD41}"/>
                  </a:ext>
                </a:extLst>
              </p:cNvPr>
              <p:cNvSpPr txBox="1"/>
              <p:nvPr/>
            </p:nvSpPr>
            <p:spPr>
              <a:xfrm>
                <a:off x="5134466" y="5223240"/>
                <a:ext cx="429926" cy="461665"/>
              </a:xfrm>
              <a:prstGeom prst="rect">
                <a:avLst/>
              </a:prstGeom>
              <a:noFill/>
            </p:spPr>
            <p:txBody>
              <a:bodyPr wrap="none" rtlCol="0">
                <a:spAutoFit/>
              </a:bodyPr>
              <a:lstStyle/>
              <a:p>
                <a:pPr/>
                <a14:m>
                  <m:oMathPara xmlns:m="http://schemas.openxmlformats.org/officeDocument/2006/math">
                    <m:oMath>
                      <m:r>
                        <m:rPr>
                          <m:sty m:val="p"/>
                        </m:rPr>
                        <a:rPr lang="el-GR" sz="2400" i="1" smtClean="0">
                          <a:latin typeface="Cambria Math" panose="02040503050406030204" pitchFamily="18" charset="0"/>
                        </a:rPr>
                        <m:t>Ε</m:t>
                      </m:r>
                    </m:oMath>
                  </m:oMathPara>
                </a14:m>
                <a:endParaRPr lang="en-US" sz="2400" dirty="0"/>
              </a:p>
            </p:txBody>
          </p:sp>
        </mc:Choice>
        <mc:Fallback xmlns="">
          <p:sp>
            <p:nvSpPr>
              <p:cNvPr id="12" name="TextBox 11">
                <a:extLst>
                  <a:ext uri="{FF2B5EF4-FFF2-40B4-BE49-F238E27FC236}">
                    <a16:creationId xmlns:a16="http://schemas.microsoft.com/office/drawing/2014/main" id="{3F441507-50A1-F2BC-B616-3E7ACD14BD41}"/>
                  </a:ext>
                </a:extLst>
              </p:cNvPr>
              <p:cNvSpPr txBox="1">
                <a:spLocks noRot="1" noChangeAspect="1" noMove="1" noResize="1" noEditPoints="1" noAdjustHandles="1" noChangeArrowheads="1" noChangeShapeType="1" noTextEdit="1"/>
              </p:cNvSpPr>
              <p:nvPr/>
            </p:nvSpPr>
            <p:spPr>
              <a:xfrm>
                <a:off x="5134466" y="5223240"/>
                <a:ext cx="429926" cy="461665"/>
              </a:xfrm>
              <a:prstGeom prst="rect">
                <a:avLst/>
              </a:prstGeom>
              <a:blipFill>
                <a:blip r:embed="rId6"/>
                <a:stretch>
                  <a:fillRect/>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28B2D1D4-1CA4-5A88-4CB6-706436558F60}"/>
              </a:ext>
            </a:extLst>
          </p:cNvPr>
          <p:cNvCxnSpPr/>
          <p:nvPr/>
        </p:nvCxnSpPr>
        <p:spPr>
          <a:xfrm>
            <a:off x="5202429" y="4880270"/>
            <a:ext cx="0" cy="1209029"/>
          </a:xfrm>
          <a:prstGeom prst="straightConnector1">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4" name="Slide Number Placeholder 3">
            <a:extLst>
              <a:ext uri="{FF2B5EF4-FFF2-40B4-BE49-F238E27FC236}">
                <a16:creationId xmlns:a16="http://schemas.microsoft.com/office/drawing/2014/main" id="{A79D50A6-9DC3-C45F-1D45-AF4B9DF0ED08}"/>
              </a:ext>
            </a:extLst>
          </p:cNvPr>
          <p:cNvSpPr>
            <a:spLocks noGrp="1"/>
          </p:cNvSpPr>
          <p:nvPr>
            <p:ph type="sldNum" idx="12"/>
          </p:nvPr>
        </p:nvSpPr>
        <p:spPr>
          <a:xfrm>
            <a:off x="11369358" y="6492875"/>
            <a:ext cx="758953" cy="365126"/>
          </a:xfrm>
        </p:spPr>
        <p:txBody>
          <a:bodyPr/>
          <a:lstStyle/>
          <a:p>
            <a:fld id="{00000000-1234-1234-1234-123412341234}" type="slidenum">
              <a:rPr lang="en-US" smtClean="0">
                <a:solidFill>
                  <a:schemeClr val="tx1"/>
                </a:solidFill>
              </a:rPr>
              <a:pPr/>
              <a:t>38</a:t>
            </a:fld>
            <a:endParaRPr lang="en-US" dirty="0">
              <a:solidFill>
                <a:schemeClr val="tx1"/>
              </a:solidFill>
            </a:endParaRPr>
          </a:p>
        </p:txBody>
      </p:sp>
    </p:spTree>
    <p:extLst>
      <p:ext uri="{BB962C8B-B14F-4D97-AF65-F5344CB8AC3E}">
        <p14:creationId xmlns:p14="http://schemas.microsoft.com/office/powerpoint/2010/main" val="1136015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BDDE0-40E6-2A9D-0E27-A1DEA87B10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32CBF4-5D88-FA26-DFE0-31290E258FF8}"/>
              </a:ext>
            </a:extLst>
          </p:cNvPr>
          <p:cNvSpPr>
            <a:spLocks noGrp="1"/>
          </p:cNvSpPr>
          <p:nvPr>
            <p:ph type="title"/>
          </p:nvPr>
        </p:nvSpPr>
        <p:spPr>
          <a:xfrm>
            <a:off x="527116" y="137147"/>
            <a:ext cx="10515600" cy="1325564"/>
          </a:xfrm>
        </p:spPr>
        <p:txBody>
          <a:bodyPr/>
          <a:lstStyle/>
          <a:p>
            <a:r>
              <a:rPr lang="en-US" dirty="0">
                <a:solidFill>
                  <a:srgbClr val="0076BE"/>
                </a:solidFill>
                <a:latin typeface="+mn-lt"/>
              </a:rPr>
              <a:t>HV Detectors</a:t>
            </a:r>
          </a:p>
        </p:txBody>
      </p:sp>
      <p:sp>
        <p:nvSpPr>
          <p:cNvPr id="3" name="Text Placeholder 2">
            <a:extLst>
              <a:ext uri="{FF2B5EF4-FFF2-40B4-BE49-F238E27FC236}">
                <a16:creationId xmlns:a16="http://schemas.microsoft.com/office/drawing/2014/main" id="{05DB6318-CC73-627B-E09C-1348E809C2F0}"/>
              </a:ext>
            </a:extLst>
          </p:cNvPr>
          <p:cNvSpPr>
            <a:spLocks noGrp="1"/>
          </p:cNvSpPr>
          <p:nvPr>
            <p:ph type="body" idx="1"/>
          </p:nvPr>
        </p:nvSpPr>
        <p:spPr>
          <a:xfrm>
            <a:off x="833164" y="1180440"/>
            <a:ext cx="6517710" cy="1972699"/>
          </a:xfrm>
        </p:spPr>
        <p:txBody>
          <a:bodyPr/>
          <a:lstStyle/>
          <a:p>
            <a:pPr marL="190495" indent="-190495"/>
            <a:r>
              <a:rPr lang="en-CA" dirty="0">
                <a:latin typeface="Calibri" panose="020F0502020204030204" pitchFamily="34" charset="0"/>
                <a:ea typeface="Calibri" panose="020F0502020204030204" pitchFamily="34" charset="0"/>
                <a:cs typeface="Calibri" panose="020F0502020204030204" pitchFamily="34" charset="0"/>
              </a:rPr>
              <a:t>HV</a:t>
            </a:r>
            <a:r>
              <a:rPr lang="en-CA" b="1" dirty="0">
                <a:latin typeface="Calibri" panose="020F0502020204030204" pitchFamily="34" charset="0"/>
                <a:ea typeface="Calibri" panose="020F0502020204030204" pitchFamily="34" charset="0"/>
                <a:cs typeface="Calibri" panose="020F0502020204030204" pitchFamily="34" charset="0"/>
              </a:rPr>
              <a:t> </a:t>
            </a:r>
            <a:r>
              <a:rPr lang="en-CA" dirty="0">
                <a:latin typeface="Calibri" panose="020F0502020204030204" pitchFamily="34" charset="0"/>
                <a:ea typeface="Calibri" panose="020F0502020204030204" pitchFamily="34" charset="0"/>
                <a:cs typeface="Calibri" panose="020F0502020204030204" pitchFamily="34" charset="0"/>
              </a:rPr>
              <a:t>(High Voltage detector)</a:t>
            </a:r>
          </a:p>
          <a:p>
            <a:pPr marL="190495" indent="-190495"/>
            <a:r>
              <a:rPr lang="en-CA" dirty="0">
                <a:latin typeface="Calibri" panose="020F0502020204030204" pitchFamily="34" charset="0"/>
                <a:ea typeface="Calibri" panose="020F0502020204030204" pitchFamily="34" charset="0"/>
                <a:cs typeface="Calibri" panose="020F0502020204030204" pitchFamily="34" charset="0"/>
              </a:rPr>
              <a:t>12 phonon channels</a:t>
            </a:r>
          </a:p>
          <a:p>
            <a:pPr marL="190495" indent="-190495"/>
            <a:r>
              <a:rPr lang="en-CA" dirty="0">
                <a:latin typeface="Calibri" panose="020F0502020204030204" pitchFamily="34" charset="0"/>
                <a:ea typeface="Calibri" panose="020F0502020204030204" pitchFamily="34" charset="0"/>
                <a:cs typeface="Calibri" panose="020F0502020204030204" pitchFamily="34" charset="0"/>
              </a:rPr>
              <a:t>100 V across the detector to exploit the </a:t>
            </a:r>
            <a:r>
              <a:rPr lang="en-CA" dirty="0" err="1">
                <a:latin typeface="Calibri" panose="020F0502020204030204" pitchFamily="34" charset="0"/>
                <a:ea typeface="Calibri" panose="020F0502020204030204" pitchFamily="34" charset="0"/>
                <a:cs typeface="Calibri" panose="020F0502020204030204" pitchFamily="34" charset="0"/>
              </a:rPr>
              <a:t>Neganov</a:t>
            </a:r>
            <a:r>
              <a:rPr lang="en-CA" dirty="0">
                <a:latin typeface="Calibri" panose="020F0502020204030204" pitchFamily="34" charset="0"/>
                <a:ea typeface="Calibri" panose="020F0502020204030204" pitchFamily="34" charset="0"/>
                <a:cs typeface="Calibri" panose="020F0502020204030204" pitchFamily="34" charset="0"/>
              </a:rPr>
              <a:t>-Trofimov-Luke (NTL) Effect</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87E658D-1BCC-BEF8-3CD3-37DB424C887B}"/>
                  </a:ext>
                </a:extLst>
              </p:cNvPr>
              <p:cNvSpPr txBox="1"/>
              <p:nvPr/>
            </p:nvSpPr>
            <p:spPr>
              <a:xfrm>
                <a:off x="11112834" y="2815622"/>
                <a:ext cx="366101" cy="461665"/>
              </a:xfrm>
              <a:prstGeom prst="rect">
                <a:avLst/>
              </a:prstGeom>
              <a:noFill/>
            </p:spPr>
            <p:txBody>
              <a:bodyPr wrap="square" rtlCol="0">
                <a:spAutoFit/>
              </a:bodyPr>
              <a:lstStyle/>
              <a:p>
                <a:pPr/>
                <a14:m>
                  <m:oMathPara xmlns:m="http://schemas.openxmlformats.org/officeDocument/2006/math">
                    <m:oMath>
                      <m:r>
                        <m:rPr>
                          <m:sty m:val="p"/>
                        </m:rPr>
                        <a:rPr lang="el-GR" sz="2400" i="1" smtClean="0">
                          <a:latin typeface="Cambria Math" panose="02040503050406030204" pitchFamily="18" charset="0"/>
                        </a:rPr>
                        <m:t>Ε</m:t>
                      </m:r>
                    </m:oMath>
                  </m:oMathPara>
                </a14:m>
                <a:endParaRPr lang="en-US" sz="2400" dirty="0"/>
              </a:p>
            </p:txBody>
          </p:sp>
        </mc:Choice>
        <mc:Fallback xmlns="">
          <p:sp>
            <p:nvSpPr>
              <p:cNvPr id="12" name="TextBox 11">
                <a:extLst>
                  <a:ext uri="{FF2B5EF4-FFF2-40B4-BE49-F238E27FC236}">
                    <a16:creationId xmlns:a16="http://schemas.microsoft.com/office/drawing/2014/main" id="{687E658D-1BCC-BEF8-3CD3-37DB424C887B}"/>
                  </a:ext>
                </a:extLst>
              </p:cNvPr>
              <p:cNvSpPr txBox="1">
                <a:spLocks noRot="1" noChangeAspect="1" noMove="1" noResize="1" noEditPoints="1" noAdjustHandles="1" noChangeArrowheads="1" noChangeShapeType="1" noTextEdit="1"/>
              </p:cNvSpPr>
              <p:nvPr/>
            </p:nvSpPr>
            <p:spPr>
              <a:xfrm>
                <a:off x="11112834" y="2815622"/>
                <a:ext cx="366101" cy="461665"/>
              </a:xfrm>
              <a:prstGeom prst="rect">
                <a:avLst/>
              </a:prstGeom>
              <a:blipFill>
                <a:blip r:embed="rId3"/>
                <a:stretch>
                  <a:fillRect l="-3333" r="-3333"/>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F06E3CEC-708C-3DF8-A473-E12F38FC344B}"/>
              </a:ext>
            </a:extLst>
          </p:cNvPr>
          <p:cNvCxnSpPr/>
          <p:nvPr/>
        </p:nvCxnSpPr>
        <p:spPr>
          <a:xfrm>
            <a:off x="11116973" y="2605886"/>
            <a:ext cx="0" cy="993493"/>
          </a:xfrm>
          <a:prstGeom prst="straightConnector1">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6" name="Picture 5">
            <a:extLst>
              <a:ext uri="{FF2B5EF4-FFF2-40B4-BE49-F238E27FC236}">
                <a16:creationId xmlns:a16="http://schemas.microsoft.com/office/drawing/2014/main" id="{EBB2B2B4-BADA-7D0B-67BF-C3F0EF80D2A5}"/>
              </a:ext>
            </a:extLst>
          </p:cNvPr>
          <p:cNvPicPr>
            <a:picLocks noChangeAspect="1"/>
          </p:cNvPicPr>
          <p:nvPr/>
        </p:nvPicPr>
        <p:blipFill rotWithShape="1">
          <a:blip r:embed="rId4"/>
          <a:srcRect l="2314" t="48159" r="68060" b="6998"/>
          <a:stretch/>
        </p:blipFill>
        <p:spPr>
          <a:xfrm>
            <a:off x="7099099" y="802150"/>
            <a:ext cx="3085382" cy="2626850"/>
          </a:xfrm>
          <a:prstGeom prst="rect">
            <a:avLst/>
          </a:prstGeom>
        </p:spPr>
      </p:pic>
      <p:pic>
        <p:nvPicPr>
          <p:cNvPr id="10" name="Picture 9">
            <a:extLst>
              <a:ext uri="{FF2B5EF4-FFF2-40B4-BE49-F238E27FC236}">
                <a16:creationId xmlns:a16="http://schemas.microsoft.com/office/drawing/2014/main" id="{B0A06D3C-2879-6768-5859-724EDCBB0FCD}"/>
              </a:ext>
            </a:extLst>
          </p:cNvPr>
          <p:cNvPicPr>
            <a:picLocks noChangeAspect="1"/>
          </p:cNvPicPr>
          <p:nvPr/>
        </p:nvPicPr>
        <p:blipFill>
          <a:blip r:embed="rId5"/>
          <a:srcRect l="50527" t="35555" r="22120" b="35185"/>
          <a:stretch>
            <a:fillRect/>
          </a:stretch>
        </p:blipFill>
        <p:spPr>
          <a:xfrm>
            <a:off x="9170205" y="2637134"/>
            <a:ext cx="1878804" cy="1130489"/>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FDC6C7C-3846-8E2E-A76A-6BAB7D276727}"/>
                  </a:ext>
                </a:extLst>
              </p:cNvPr>
              <p:cNvSpPr txBox="1"/>
              <p:nvPr/>
            </p:nvSpPr>
            <p:spPr>
              <a:xfrm>
                <a:off x="1975701" y="4176422"/>
                <a:ext cx="3332451" cy="397866"/>
              </a:xfrm>
              <a:prstGeom prst="rect">
                <a:avLst/>
              </a:prstGeom>
              <a:noFill/>
            </p:spPr>
            <p:txBody>
              <a:bodyPr wrap="square" lIns="0" tIns="0" rIns="0" bIns="0" rtlCol="0">
                <a:spAutoFit/>
              </a:bodyPr>
              <a:lstStyle/>
              <a:p>
                <a:pPr algn="r"/>
                <a14:m>
                  <m:oMathPara xmlns:m="http://schemas.openxmlformats.org/officeDocument/2006/math">
                    <m:oMath>
                      <m:sSub>
                        <m:sSubPr>
                          <m:ctrlPr>
                            <a:rPr lang="en-US" sz="2400" i="1" smtClean="0">
                              <a:latin typeface="Cambria Math" panose="02040503050406030204" pitchFamily="18" charset="0"/>
                            </a:rPr>
                          </m:ctrlPr>
                        </m:sSubPr>
                        <m:e>
                          <m:r>
                            <a:rPr lang="en-US" sz="2400" i="1" smtClean="0">
                              <a:latin typeface="Cambria Math" panose="02040503050406030204" pitchFamily="18" charset="0"/>
                            </a:rPr>
                            <m:t>𝐸</m:t>
                          </m:r>
                        </m:e>
                        <m:sub>
                          <m:r>
                            <a:rPr lang="en-US" sz="2400" i="1" smtClean="0">
                              <a:latin typeface="Cambria Math" panose="02040503050406030204" pitchFamily="18" charset="0"/>
                            </a:rPr>
                            <m:t>𝑝ℎ𝑜𝑛𝑜𝑛</m:t>
                          </m:r>
                        </m:sub>
                      </m:sSub>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𝐸</m:t>
                          </m:r>
                        </m:e>
                        <m:sub>
                          <m:r>
                            <a:rPr lang="en-US" sz="2400" b="0" i="1" smtClean="0">
                              <a:latin typeface="Cambria Math" panose="02040503050406030204" pitchFamily="18" charset="0"/>
                            </a:rPr>
                            <m:t>𝑟𝑒𝑐𝑜𝑖𝑙</m:t>
                          </m:r>
                        </m:sub>
                      </m:sSub>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𝐸</m:t>
                          </m:r>
                        </m:e>
                        <m:sub>
                          <m:r>
                            <a:rPr lang="en-US" sz="2400" b="0" i="1" smtClean="0">
                              <a:latin typeface="Cambria Math" panose="02040503050406030204" pitchFamily="18" charset="0"/>
                            </a:rPr>
                            <m:t>𝑁𝑇𝐿</m:t>
                          </m:r>
                        </m:sub>
                      </m:sSub>
                    </m:oMath>
                  </m:oMathPara>
                </a14:m>
                <a:endParaRPr lang="en-US" sz="2400" dirty="0"/>
              </a:p>
            </p:txBody>
          </p:sp>
        </mc:Choice>
        <mc:Fallback xmlns="">
          <p:sp>
            <p:nvSpPr>
              <p:cNvPr id="14" name="TextBox 13">
                <a:extLst>
                  <a:ext uri="{FF2B5EF4-FFF2-40B4-BE49-F238E27FC236}">
                    <a16:creationId xmlns:a16="http://schemas.microsoft.com/office/drawing/2014/main" id="{6FDC6C7C-3846-8E2E-A76A-6BAB7D276727}"/>
                  </a:ext>
                </a:extLst>
              </p:cNvPr>
              <p:cNvSpPr txBox="1">
                <a:spLocks noRot="1" noChangeAspect="1" noMove="1" noResize="1" noEditPoints="1" noAdjustHandles="1" noChangeArrowheads="1" noChangeShapeType="1" noTextEdit="1"/>
              </p:cNvSpPr>
              <p:nvPr/>
            </p:nvSpPr>
            <p:spPr>
              <a:xfrm>
                <a:off x="1975701" y="4176422"/>
                <a:ext cx="3332451" cy="397866"/>
              </a:xfrm>
              <a:prstGeom prst="rect">
                <a:avLst/>
              </a:prstGeom>
              <a:blipFill>
                <a:blip r:embed="rId6"/>
                <a:stretch>
                  <a:fillRect l="-1645" r="-183" b="-261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8292C93-2DD6-7BA0-A436-FE7D9A6438EA}"/>
                  </a:ext>
                </a:extLst>
              </p:cNvPr>
              <p:cNvSpPr txBox="1"/>
              <p:nvPr/>
            </p:nvSpPr>
            <p:spPr>
              <a:xfrm>
                <a:off x="1336418" y="4601493"/>
                <a:ext cx="3788397" cy="490199"/>
              </a:xfrm>
              <a:prstGeom prst="rect">
                <a:avLst/>
              </a:prstGeom>
              <a:noFill/>
            </p:spPr>
            <p:txBody>
              <a:bodyPr wrap="square">
                <a:spAutoFit/>
              </a:bodyPr>
              <a:lstStyle/>
              <a:p>
                <a:pPr algn="r"/>
                <a14:m>
                  <m:oMathPara xmlns:m="http://schemas.openxmlformats.org/officeDocument/2006/math">
                    <m:oMath>
                      <m:sSub>
                        <m:sSubPr>
                          <m:ctrlPr>
                            <a:rPr lang="en-US" sz="2400" i="1" smtClean="0">
                              <a:latin typeface="Cambria Math" panose="02040503050406030204" pitchFamily="18" charset="0"/>
                            </a:rPr>
                          </m:ctrlPr>
                        </m:sSubPr>
                        <m:e>
                          <m:r>
                            <a:rPr lang="en-US" sz="2400" i="1" smtClean="0">
                              <a:latin typeface="Cambria Math" panose="02040503050406030204" pitchFamily="18" charset="0"/>
                            </a:rPr>
                            <m:t>𝐸</m:t>
                          </m:r>
                        </m:e>
                        <m:sub>
                          <m:r>
                            <a:rPr lang="en-US" sz="2400" b="0" i="1" smtClean="0">
                              <a:latin typeface="Cambria Math" panose="02040503050406030204" pitchFamily="18" charset="0"/>
                            </a:rPr>
                            <m:t>𝑁𝑇𝐿</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𝑁</m:t>
                          </m:r>
                        </m:e>
                        <m:sub>
                          <m:r>
                            <a:rPr lang="en-US" sz="2400" b="0" i="1" smtClean="0">
                              <a:latin typeface="Cambria Math" panose="02040503050406030204" pitchFamily="18" charset="0"/>
                            </a:rPr>
                            <m:t>𝑞</m:t>
                          </m:r>
                        </m:sub>
                      </m:sSub>
                      <m:r>
                        <a:rPr lang="en-US" sz="2400" i="1" smtClean="0">
                          <a:latin typeface="Cambria Math" panose="02040503050406030204" pitchFamily="18" charset="0"/>
                        </a:rPr>
                        <m:t>×</m:t>
                      </m:r>
                      <m:r>
                        <a:rPr lang="en-US" sz="2400" b="0" i="1" smtClean="0">
                          <a:latin typeface="Cambria Math" panose="02040503050406030204" pitchFamily="18" charset="0"/>
                        </a:rPr>
                        <m:t>𝑞</m:t>
                      </m:r>
                      <m:r>
                        <a:rPr lang="en-US" sz="2400" i="1">
                          <a:latin typeface="Cambria Math" panose="02040503050406030204" pitchFamily="18" charset="0"/>
                        </a:rPr>
                        <m:t>×</m:t>
                      </m:r>
                      <m:r>
                        <a:rPr lang="en-US" sz="2400" b="0" i="1" smtClean="0">
                          <a:latin typeface="Cambria Math" panose="02040503050406030204" pitchFamily="18" charset="0"/>
                        </a:rPr>
                        <m:t>𝑉</m:t>
                      </m:r>
                    </m:oMath>
                  </m:oMathPara>
                </a14:m>
                <a:endParaRPr lang="en-US" sz="2400" dirty="0"/>
              </a:p>
            </p:txBody>
          </p:sp>
        </mc:Choice>
        <mc:Fallback xmlns="">
          <p:sp>
            <p:nvSpPr>
              <p:cNvPr id="16" name="TextBox 15">
                <a:extLst>
                  <a:ext uri="{FF2B5EF4-FFF2-40B4-BE49-F238E27FC236}">
                    <a16:creationId xmlns:a16="http://schemas.microsoft.com/office/drawing/2014/main" id="{C8292C93-2DD6-7BA0-A436-FE7D9A6438EA}"/>
                  </a:ext>
                </a:extLst>
              </p:cNvPr>
              <p:cNvSpPr txBox="1">
                <a:spLocks noRot="1" noChangeAspect="1" noMove="1" noResize="1" noEditPoints="1" noAdjustHandles="1" noChangeArrowheads="1" noChangeShapeType="1" noTextEdit="1"/>
              </p:cNvSpPr>
              <p:nvPr/>
            </p:nvSpPr>
            <p:spPr>
              <a:xfrm>
                <a:off x="1336418" y="4601493"/>
                <a:ext cx="3788397" cy="490199"/>
              </a:xfrm>
              <a:prstGeom prst="rect">
                <a:avLst/>
              </a:prstGeom>
              <a:blipFill>
                <a:blip r:embed="rId7"/>
                <a:stretch>
                  <a:fillRect b="-6250"/>
                </a:stretch>
              </a:blipFill>
            </p:spPr>
            <p:txBody>
              <a:bodyPr/>
              <a:lstStyle/>
              <a:p>
                <a:r>
                  <a:rPr lang="en-US">
                    <a:noFill/>
                  </a:rPr>
                  <a:t> </a:t>
                </a:r>
              </a:p>
            </p:txBody>
          </p:sp>
        </mc:Fallback>
      </mc:AlternateContent>
      <p:pic>
        <p:nvPicPr>
          <p:cNvPr id="18" name="Picture 17">
            <a:extLst>
              <a:ext uri="{FF2B5EF4-FFF2-40B4-BE49-F238E27FC236}">
                <a16:creationId xmlns:a16="http://schemas.microsoft.com/office/drawing/2014/main" id="{04D2C403-9B32-C251-CCB0-F082BCE35919}"/>
              </a:ext>
            </a:extLst>
          </p:cNvPr>
          <p:cNvPicPr>
            <a:picLocks noChangeAspect="1"/>
          </p:cNvPicPr>
          <p:nvPr/>
        </p:nvPicPr>
        <p:blipFill>
          <a:blip r:embed="rId8"/>
          <a:stretch>
            <a:fillRect/>
          </a:stretch>
        </p:blipFill>
        <p:spPr>
          <a:xfrm>
            <a:off x="6429561" y="3602181"/>
            <a:ext cx="2495828" cy="3118672"/>
          </a:xfrm>
          <a:prstGeom prst="rect">
            <a:avLst/>
          </a:prstGeom>
        </p:spPr>
      </p:pic>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CA2469DE-0E24-BC95-8B55-7FDBE151C1F5}"/>
                  </a:ext>
                </a:extLst>
              </p:cNvPr>
              <p:cNvSpPr txBox="1"/>
              <p:nvPr/>
            </p:nvSpPr>
            <p:spPr>
              <a:xfrm>
                <a:off x="1692897" y="5118897"/>
                <a:ext cx="4092019" cy="490199"/>
              </a:xfrm>
              <a:prstGeom prst="rect">
                <a:avLst/>
              </a:prstGeom>
              <a:noFill/>
            </p:spPr>
            <p:txBody>
              <a:bodyPr wrap="square">
                <a:spAutoFit/>
              </a:bodyPr>
              <a:lstStyle/>
              <a:p>
                <a:pPr algn="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𝑁</m:t>
                        </m:r>
                      </m:e>
                      <m:sub>
                        <m:r>
                          <a:rPr lang="en-US" sz="2400" b="0" i="1" smtClean="0">
                            <a:latin typeface="Cambria Math" panose="02040503050406030204" pitchFamily="18" charset="0"/>
                          </a:rPr>
                          <m:t>𝑞</m:t>
                        </m:r>
                      </m:sub>
                    </m:sSub>
                  </m:oMath>
                </a14:m>
                <a:r>
                  <a:rPr lang="en-US" sz="2400" dirty="0"/>
                  <a:t>: number of charge carriers</a:t>
                </a:r>
              </a:p>
            </p:txBody>
          </p:sp>
        </mc:Choice>
        <mc:Fallback xmlns="">
          <p:sp>
            <p:nvSpPr>
              <p:cNvPr id="22" name="TextBox 21">
                <a:extLst>
                  <a:ext uri="{FF2B5EF4-FFF2-40B4-BE49-F238E27FC236}">
                    <a16:creationId xmlns:a16="http://schemas.microsoft.com/office/drawing/2014/main" id="{CA2469DE-0E24-BC95-8B55-7FDBE151C1F5}"/>
                  </a:ext>
                </a:extLst>
              </p:cNvPr>
              <p:cNvSpPr txBox="1">
                <a:spLocks noRot="1" noChangeAspect="1" noMove="1" noResize="1" noEditPoints="1" noAdjustHandles="1" noChangeArrowheads="1" noChangeShapeType="1" noTextEdit="1"/>
              </p:cNvSpPr>
              <p:nvPr/>
            </p:nvSpPr>
            <p:spPr>
              <a:xfrm>
                <a:off x="1692897" y="5118897"/>
                <a:ext cx="4092019" cy="490199"/>
              </a:xfrm>
              <a:prstGeom prst="rect">
                <a:avLst/>
              </a:prstGeom>
              <a:blipFill>
                <a:blip r:embed="rId9"/>
                <a:stretch>
                  <a:fillRect t="-8750" r="-2235" b="-23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854CD80F-C2DC-E2E9-59FA-1403FC59FA35}"/>
                  </a:ext>
                </a:extLst>
              </p:cNvPr>
              <p:cNvSpPr txBox="1"/>
              <p:nvPr/>
            </p:nvSpPr>
            <p:spPr>
              <a:xfrm>
                <a:off x="1627471" y="5609096"/>
                <a:ext cx="3978898" cy="461665"/>
              </a:xfrm>
              <a:prstGeom prst="rect">
                <a:avLst/>
              </a:prstGeom>
              <a:noFill/>
            </p:spPr>
            <p:txBody>
              <a:bodyPr wrap="square">
                <a:spAutoFit/>
              </a:bodyPr>
              <a:lstStyle/>
              <a:p>
                <a:pPr algn="r"/>
                <a14:m>
                  <m:oMath xmlns:m="http://schemas.openxmlformats.org/officeDocument/2006/math">
                    <m:r>
                      <a:rPr lang="en-US" sz="2400" b="0" i="1" smtClean="0">
                        <a:latin typeface="Cambria Math" panose="02040503050406030204" pitchFamily="18" charset="0"/>
                      </a:rPr>
                      <m:t>𝑞</m:t>
                    </m:r>
                  </m:oMath>
                </a14:m>
                <a:r>
                  <a:rPr lang="en-US" sz="2400" dirty="0"/>
                  <a:t>: elementary charge (</a:t>
                </a:r>
                <a14:m>
                  <m:oMath xmlns:m="http://schemas.openxmlformats.org/officeDocument/2006/math">
                    <m:r>
                      <a:rPr lang="en-US" sz="2400" b="0" i="1" smtClean="0">
                        <a:latin typeface="Cambria Math" panose="02040503050406030204" pitchFamily="18" charset="0"/>
                      </a:rPr>
                      <m:t>1 </m:t>
                    </m:r>
                    <m:r>
                      <a:rPr lang="en-US" sz="2400" b="0" i="1" smtClean="0">
                        <a:latin typeface="Cambria Math" panose="02040503050406030204" pitchFamily="18" charset="0"/>
                      </a:rPr>
                      <m:t>𝑒𝑉</m:t>
                    </m:r>
                    <m:r>
                      <a:rPr lang="en-US" sz="2400" b="0" i="1" smtClean="0">
                        <a:latin typeface="Cambria Math" panose="02040503050406030204" pitchFamily="18" charset="0"/>
                      </a:rPr>
                      <m:t>)</m:t>
                    </m:r>
                  </m:oMath>
                </a14:m>
                <a:endParaRPr lang="en-US" sz="2400" dirty="0"/>
              </a:p>
            </p:txBody>
          </p:sp>
        </mc:Choice>
        <mc:Fallback xmlns="">
          <p:sp>
            <p:nvSpPr>
              <p:cNvPr id="24" name="TextBox 23">
                <a:extLst>
                  <a:ext uri="{FF2B5EF4-FFF2-40B4-BE49-F238E27FC236}">
                    <a16:creationId xmlns:a16="http://schemas.microsoft.com/office/drawing/2014/main" id="{854CD80F-C2DC-E2E9-59FA-1403FC59FA35}"/>
                  </a:ext>
                </a:extLst>
              </p:cNvPr>
              <p:cNvSpPr txBox="1">
                <a:spLocks noRot="1" noChangeAspect="1" noMove="1" noResize="1" noEditPoints="1" noAdjustHandles="1" noChangeArrowheads="1" noChangeShapeType="1" noTextEdit="1"/>
              </p:cNvSpPr>
              <p:nvPr/>
            </p:nvSpPr>
            <p:spPr>
              <a:xfrm>
                <a:off x="1627471" y="5609096"/>
                <a:ext cx="3978898" cy="461665"/>
              </a:xfrm>
              <a:prstGeom prst="rect">
                <a:avLst/>
              </a:prstGeom>
              <a:blipFill>
                <a:blip r:embed="rId10"/>
                <a:stretch>
                  <a:fillRect t="-10526" r="-1225"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60BE225E-F779-87A9-C989-A482484EF478}"/>
                  </a:ext>
                </a:extLst>
              </p:cNvPr>
              <p:cNvSpPr txBox="1"/>
              <p:nvPr/>
            </p:nvSpPr>
            <p:spPr>
              <a:xfrm>
                <a:off x="1805232" y="6099295"/>
                <a:ext cx="3116806" cy="461665"/>
              </a:xfrm>
              <a:prstGeom prst="rect">
                <a:avLst/>
              </a:prstGeom>
              <a:noFill/>
            </p:spPr>
            <p:txBody>
              <a:bodyPr wrap="square">
                <a:spAutoFit/>
              </a:bodyPr>
              <a:lstStyle/>
              <a:p>
                <a:pPr algn="r"/>
                <a14:m>
                  <m:oMath xmlns:m="http://schemas.openxmlformats.org/officeDocument/2006/math">
                    <m:r>
                      <a:rPr lang="en-US" sz="2400" b="0" i="1" smtClean="0">
                        <a:latin typeface="Cambria Math" panose="02040503050406030204" pitchFamily="18" charset="0"/>
                      </a:rPr>
                      <m:t>𝑉</m:t>
                    </m:r>
                  </m:oMath>
                </a14:m>
                <a:r>
                  <a:rPr lang="en-US" sz="2400" dirty="0"/>
                  <a:t>: Voltage bias applied</a:t>
                </a:r>
              </a:p>
            </p:txBody>
          </p:sp>
        </mc:Choice>
        <mc:Fallback xmlns="">
          <p:sp>
            <p:nvSpPr>
              <p:cNvPr id="26" name="TextBox 25">
                <a:extLst>
                  <a:ext uri="{FF2B5EF4-FFF2-40B4-BE49-F238E27FC236}">
                    <a16:creationId xmlns:a16="http://schemas.microsoft.com/office/drawing/2014/main" id="{60BE225E-F779-87A9-C989-A482484EF478}"/>
                  </a:ext>
                </a:extLst>
              </p:cNvPr>
              <p:cNvSpPr txBox="1">
                <a:spLocks noRot="1" noChangeAspect="1" noMove="1" noResize="1" noEditPoints="1" noAdjustHandles="1" noChangeArrowheads="1" noChangeShapeType="1" noTextEdit="1"/>
              </p:cNvSpPr>
              <p:nvPr/>
            </p:nvSpPr>
            <p:spPr>
              <a:xfrm>
                <a:off x="1805232" y="6099295"/>
                <a:ext cx="3116806" cy="461665"/>
              </a:xfrm>
              <a:prstGeom prst="rect">
                <a:avLst/>
              </a:prstGeom>
              <a:blipFill>
                <a:blip r:embed="rId11"/>
                <a:stretch>
                  <a:fillRect t="-10667" r="-3131" b="-30667"/>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DC711FDB-6E74-C973-FB08-6B0C88E97DF1}"/>
              </a:ext>
            </a:extLst>
          </p:cNvPr>
          <p:cNvSpPr txBox="1"/>
          <p:nvPr/>
        </p:nvSpPr>
        <p:spPr>
          <a:xfrm>
            <a:off x="2526061" y="3531429"/>
            <a:ext cx="1853584" cy="584775"/>
          </a:xfrm>
          <a:prstGeom prst="rect">
            <a:avLst/>
          </a:prstGeom>
          <a:noFill/>
        </p:spPr>
        <p:txBody>
          <a:bodyPr wrap="none" rtlCol="0">
            <a:spAutoFit/>
          </a:bodyPr>
          <a:lstStyle/>
          <a:p>
            <a:r>
              <a:rPr lang="en-US" sz="3200" u="sng" dirty="0"/>
              <a:t>NTL Effect</a:t>
            </a:r>
          </a:p>
        </p:txBody>
      </p:sp>
      <p:sp>
        <p:nvSpPr>
          <p:cNvPr id="28" name="Slide Number Placeholder 3">
            <a:extLst>
              <a:ext uri="{FF2B5EF4-FFF2-40B4-BE49-F238E27FC236}">
                <a16:creationId xmlns:a16="http://schemas.microsoft.com/office/drawing/2014/main" id="{EF0BC5F0-B8C5-038C-D246-684B3ABB163C}"/>
              </a:ext>
            </a:extLst>
          </p:cNvPr>
          <p:cNvSpPr>
            <a:spLocks noGrp="1"/>
          </p:cNvSpPr>
          <p:nvPr>
            <p:ph type="sldNum" idx="12"/>
          </p:nvPr>
        </p:nvSpPr>
        <p:spPr>
          <a:xfrm>
            <a:off x="11369358" y="6492875"/>
            <a:ext cx="758953" cy="365126"/>
          </a:xfrm>
        </p:spPr>
        <p:txBody>
          <a:bodyPr/>
          <a:lstStyle/>
          <a:p>
            <a:fld id="{00000000-1234-1234-1234-123412341234}" type="slidenum">
              <a:rPr lang="en-US" smtClean="0">
                <a:solidFill>
                  <a:schemeClr val="tx1"/>
                </a:solidFill>
              </a:rPr>
              <a:pPr/>
              <a:t>39</a:t>
            </a:fld>
            <a:endParaRPr lang="en-US" dirty="0">
              <a:solidFill>
                <a:schemeClr val="tx1"/>
              </a:solidFill>
            </a:endParaRPr>
          </a:p>
        </p:txBody>
      </p:sp>
    </p:spTree>
    <p:extLst>
      <p:ext uri="{BB962C8B-B14F-4D97-AF65-F5344CB8AC3E}">
        <p14:creationId xmlns:p14="http://schemas.microsoft.com/office/powerpoint/2010/main" val="2069081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99658674-8B6F-42BB-F075-0069E578BB15}"/>
              </a:ext>
            </a:extLst>
          </p:cNvPr>
          <p:cNvCxnSpPr>
            <a:cxnSpLocks/>
          </p:cNvCxnSpPr>
          <p:nvPr/>
        </p:nvCxnSpPr>
        <p:spPr>
          <a:xfrm>
            <a:off x="646372" y="3033280"/>
            <a:ext cx="10928445" cy="0"/>
          </a:xfrm>
          <a:prstGeom prst="straightConnector1">
            <a:avLst/>
          </a:prstGeom>
          <a:ln w="762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A0149EB-F3E4-0DF4-94E5-1E63E1886C26}"/>
              </a:ext>
            </a:extLst>
          </p:cNvPr>
          <p:cNvCxnSpPr>
            <a:cxnSpLocks/>
          </p:cNvCxnSpPr>
          <p:nvPr/>
        </p:nvCxnSpPr>
        <p:spPr>
          <a:xfrm flipV="1">
            <a:off x="11056202" y="2686382"/>
            <a:ext cx="0" cy="69379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C2FBA58-C59A-1265-D8E2-7AADAA2D8716}"/>
              </a:ext>
            </a:extLst>
          </p:cNvPr>
          <p:cNvCxnSpPr>
            <a:cxnSpLocks/>
          </p:cNvCxnSpPr>
          <p:nvPr/>
        </p:nvCxnSpPr>
        <p:spPr>
          <a:xfrm flipV="1">
            <a:off x="2458112" y="2605650"/>
            <a:ext cx="0" cy="971232"/>
          </a:xfrm>
          <a:prstGeom prst="line">
            <a:avLst/>
          </a:prstGeom>
          <a:ln w="762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6">
            <a:extLst>
              <a:ext uri="{FF2B5EF4-FFF2-40B4-BE49-F238E27FC236}">
                <a16:creationId xmlns:a16="http://schemas.microsoft.com/office/drawing/2014/main" id="{A1F154A8-FA0D-E5BC-3A7F-829A04A160A3}"/>
              </a:ext>
            </a:extLst>
          </p:cNvPr>
          <p:cNvSpPr txBox="1">
            <a:spLocks/>
          </p:cNvSpPr>
          <p:nvPr/>
        </p:nvSpPr>
        <p:spPr>
          <a:xfrm>
            <a:off x="7177842" y="-41772"/>
            <a:ext cx="4940490" cy="420089"/>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1200" dirty="0">
                <a:solidFill>
                  <a:schemeClr val="tx1"/>
                </a:solidFill>
                <a:latin typeface="Calibri Light" panose="020F0302020204030204" pitchFamily="34" charset="0"/>
              </a:rPr>
              <a:t>Adapted From: </a:t>
            </a:r>
            <a:r>
              <a:rPr lang="en-CA" sz="1200" dirty="0">
                <a:solidFill>
                  <a:schemeClr val="tx1"/>
                </a:solidFill>
                <a:latin typeface="Calibri Light" panose="020F0302020204030204" pitchFamily="34" charset="0"/>
                <a:hlinkClick r:id="rId3"/>
              </a:rPr>
              <a:t>https://indico.cern.ch/event/1188759/contributions/5044015/</a:t>
            </a:r>
            <a:r>
              <a:rPr lang="en-CA" sz="1200" dirty="0">
                <a:solidFill>
                  <a:schemeClr val="tx1"/>
                </a:solidFill>
                <a:latin typeface="Calibri Light" panose="020F0302020204030204" pitchFamily="34" charset="0"/>
              </a:rPr>
              <a:t> </a:t>
            </a:r>
          </a:p>
        </p:txBody>
      </p:sp>
      <p:sp>
        <p:nvSpPr>
          <p:cNvPr id="16" name="Text Placeholder 6">
            <a:extLst>
              <a:ext uri="{FF2B5EF4-FFF2-40B4-BE49-F238E27FC236}">
                <a16:creationId xmlns:a16="http://schemas.microsoft.com/office/drawing/2014/main" id="{14C33DCB-D6D7-6A65-861D-C0A83C92FD06}"/>
              </a:ext>
            </a:extLst>
          </p:cNvPr>
          <p:cNvSpPr txBox="1">
            <a:spLocks/>
          </p:cNvSpPr>
          <p:nvPr/>
        </p:nvSpPr>
        <p:spPr>
          <a:xfrm>
            <a:off x="219880" y="3275057"/>
            <a:ext cx="2039350"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a:solidFill>
                  <a:schemeClr val="tx1"/>
                </a:solidFill>
                <a:latin typeface="Calibri Light" panose="020F0302020204030204" pitchFamily="34" charset="0"/>
              </a:rPr>
              <a:t>“Wave-like DM”</a:t>
            </a:r>
            <a:endParaRPr lang="en-CA" sz="2267" dirty="0">
              <a:solidFill>
                <a:schemeClr val="tx1"/>
              </a:solidFill>
              <a:latin typeface="Calibri Light" panose="020F0302020204030204" pitchFamily="34" charset="0"/>
            </a:endParaRPr>
          </a:p>
        </p:txBody>
      </p:sp>
      <p:sp>
        <p:nvSpPr>
          <p:cNvPr id="18" name="Text Placeholder 6">
            <a:extLst>
              <a:ext uri="{FF2B5EF4-FFF2-40B4-BE49-F238E27FC236}">
                <a16:creationId xmlns:a16="http://schemas.microsoft.com/office/drawing/2014/main" id="{89ECF811-6BC0-2E87-C367-A22B6100382A}"/>
              </a:ext>
            </a:extLst>
          </p:cNvPr>
          <p:cNvSpPr txBox="1">
            <a:spLocks/>
          </p:cNvSpPr>
          <p:nvPr/>
        </p:nvSpPr>
        <p:spPr>
          <a:xfrm>
            <a:off x="10641578" y="2195476"/>
            <a:ext cx="829249"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a:solidFill>
                  <a:schemeClr val="tx1"/>
                </a:solidFill>
                <a:latin typeface="Calibri Light" panose="020F0302020204030204" pitchFamily="34" charset="0"/>
              </a:rPr>
              <a:t>1 TeV</a:t>
            </a:r>
            <a:endParaRPr lang="en-CA" sz="2267" dirty="0">
              <a:solidFill>
                <a:schemeClr val="tx1"/>
              </a:solidFill>
              <a:latin typeface="Calibri Light" panose="020F0302020204030204" pitchFamily="34" charset="0"/>
            </a:endParaRPr>
          </a:p>
        </p:txBody>
      </p:sp>
      <p:cxnSp>
        <p:nvCxnSpPr>
          <p:cNvPr id="19" name="Straight Connector 18">
            <a:extLst>
              <a:ext uri="{FF2B5EF4-FFF2-40B4-BE49-F238E27FC236}">
                <a16:creationId xmlns:a16="http://schemas.microsoft.com/office/drawing/2014/main" id="{E38E7D99-38C3-6E21-4B37-74E1AE9D745F}"/>
              </a:ext>
            </a:extLst>
          </p:cNvPr>
          <p:cNvCxnSpPr>
            <a:cxnSpLocks/>
          </p:cNvCxnSpPr>
          <p:nvPr/>
        </p:nvCxnSpPr>
        <p:spPr>
          <a:xfrm flipV="1">
            <a:off x="9647449" y="2699176"/>
            <a:ext cx="0" cy="69379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7232970-12DD-1A91-39F0-C83B1A9DF2FC}"/>
              </a:ext>
            </a:extLst>
          </p:cNvPr>
          <p:cNvCxnSpPr>
            <a:cxnSpLocks/>
          </p:cNvCxnSpPr>
          <p:nvPr/>
        </p:nvCxnSpPr>
        <p:spPr>
          <a:xfrm flipV="1">
            <a:off x="7948682" y="2699176"/>
            <a:ext cx="0" cy="69379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2689350-3C67-1336-4229-83DFCBBFEA45}"/>
              </a:ext>
            </a:extLst>
          </p:cNvPr>
          <p:cNvCxnSpPr>
            <a:cxnSpLocks/>
          </p:cNvCxnSpPr>
          <p:nvPr/>
        </p:nvCxnSpPr>
        <p:spPr>
          <a:xfrm flipV="1">
            <a:off x="5988332" y="2702884"/>
            <a:ext cx="0" cy="69379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C1DAB56-5434-13E8-9158-01D232E2F997}"/>
              </a:ext>
            </a:extLst>
          </p:cNvPr>
          <p:cNvCxnSpPr>
            <a:cxnSpLocks/>
          </p:cNvCxnSpPr>
          <p:nvPr/>
        </p:nvCxnSpPr>
        <p:spPr>
          <a:xfrm flipV="1">
            <a:off x="4004858" y="2682500"/>
            <a:ext cx="0" cy="67711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C04C8EA4-8AFF-FC32-6DEF-0BF913A8A4A1}"/>
              </a:ext>
            </a:extLst>
          </p:cNvPr>
          <p:cNvSpPr txBox="1">
            <a:spLocks/>
          </p:cNvSpPr>
          <p:nvPr/>
        </p:nvSpPr>
        <p:spPr>
          <a:xfrm>
            <a:off x="9166335" y="2178799"/>
            <a:ext cx="829249"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a:solidFill>
                  <a:schemeClr val="tx1"/>
                </a:solidFill>
                <a:latin typeface="Calibri Light" panose="020F0302020204030204" pitchFamily="34" charset="0"/>
              </a:rPr>
              <a:t>1 GeV</a:t>
            </a:r>
            <a:endParaRPr lang="en-CA" sz="2267" dirty="0">
              <a:solidFill>
                <a:schemeClr val="tx1"/>
              </a:solidFill>
              <a:latin typeface="Calibri Light" panose="020F0302020204030204" pitchFamily="34" charset="0"/>
            </a:endParaRPr>
          </a:p>
        </p:txBody>
      </p:sp>
      <p:sp>
        <p:nvSpPr>
          <p:cNvPr id="25" name="Text Placeholder 6">
            <a:extLst>
              <a:ext uri="{FF2B5EF4-FFF2-40B4-BE49-F238E27FC236}">
                <a16:creationId xmlns:a16="http://schemas.microsoft.com/office/drawing/2014/main" id="{E2DB49AE-342D-E471-0435-7902CB7E20EB}"/>
              </a:ext>
            </a:extLst>
          </p:cNvPr>
          <p:cNvSpPr txBox="1">
            <a:spLocks/>
          </p:cNvSpPr>
          <p:nvPr/>
        </p:nvSpPr>
        <p:spPr>
          <a:xfrm>
            <a:off x="7504546" y="2199183"/>
            <a:ext cx="878895" cy="881882"/>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a:solidFill>
                  <a:schemeClr val="tx1"/>
                </a:solidFill>
                <a:latin typeface="Calibri Light" panose="020F0302020204030204" pitchFamily="34" charset="0"/>
              </a:rPr>
              <a:t>1 MeV</a:t>
            </a:r>
            <a:endParaRPr lang="en-CA" sz="2267" dirty="0">
              <a:solidFill>
                <a:schemeClr val="tx1"/>
              </a:solidFill>
              <a:latin typeface="Calibri Light" panose="020F0302020204030204" pitchFamily="34" charset="0"/>
            </a:endParaRPr>
          </a:p>
        </p:txBody>
      </p:sp>
      <p:sp>
        <p:nvSpPr>
          <p:cNvPr id="26" name="Text Placeholder 6">
            <a:extLst>
              <a:ext uri="{FF2B5EF4-FFF2-40B4-BE49-F238E27FC236}">
                <a16:creationId xmlns:a16="http://schemas.microsoft.com/office/drawing/2014/main" id="{6010CD6C-D1FD-9D81-A3AA-987AE29987A9}"/>
              </a:ext>
            </a:extLst>
          </p:cNvPr>
          <p:cNvSpPr txBox="1">
            <a:spLocks/>
          </p:cNvSpPr>
          <p:nvPr/>
        </p:nvSpPr>
        <p:spPr>
          <a:xfrm>
            <a:off x="5540210" y="2174792"/>
            <a:ext cx="878895"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a:solidFill>
                  <a:schemeClr val="tx1"/>
                </a:solidFill>
                <a:latin typeface="Calibri Light" panose="020F0302020204030204" pitchFamily="34" charset="0"/>
              </a:rPr>
              <a:t>1 keV</a:t>
            </a:r>
            <a:endParaRPr lang="en-CA" sz="2267" dirty="0">
              <a:solidFill>
                <a:schemeClr val="tx1"/>
              </a:solidFill>
              <a:latin typeface="Calibri Light" panose="020F0302020204030204" pitchFamily="34" charset="0"/>
            </a:endParaRPr>
          </a:p>
        </p:txBody>
      </p:sp>
      <p:sp>
        <p:nvSpPr>
          <p:cNvPr id="27" name="Text Placeholder 6">
            <a:extLst>
              <a:ext uri="{FF2B5EF4-FFF2-40B4-BE49-F238E27FC236}">
                <a16:creationId xmlns:a16="http://schemas.microsoft.com/office/drawing/2014/main" id="{67060E0D-7BEA-A697-7414-059CA992C355}"/>
              </a:ext>
            </a:extLst>
          </p:cNvPr>
          <p:cNvSpPr txBox="1">
            <a:spLocks/>
          </p:cNvSpPr>
          <p:nvPr/>
        </p:nvSpPr>
        <p:spPr>
          <a:xfrm>
            <a:off x="3688525" y="2174792"/>
            <a:ext cx="737335"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a:solidFill>
                  <a:schemeClr val="tx1"/>
                </a:solidFill>
                <a:latin typeface="Calibri Light" panose="020F0302020204030204" pitchFamily="34" charset="0"/>
              </a:rPr>
              <a:t>1 eV</a:t>
            </a:r>
            <a:endParaRPr lang="en-CA" sz="2267" dirty="0">
              <a:solidFill>
                <a:schemeClr val="tx1"/>
              </a:solidFill>
              <a:latin typeface="Calibri Light" panose="020F0302020204030204" pitchFamily="34" charset="0"/>
            </a:endParaRPr>
          </a:p>
        </p:txBody>
      </p:sp>
      <p:sp>
        <p:nvSpPr>
          <p:cNvPr id="29" name="Text Placeholder 6">
            <a:extLst>
              <a:ext uri="{FF2B5EF4-FFF2-40B4-BE49-F238E27FC236}">
                <a16:creationId xmlns:a16="http://schemas.microsoft.com/office/drawing/2014/main" id="{36E8FE83-0CCD-41A9-F550-49C088E08BDA}"/>
              </a:ext>
            </a:extLst>
          </p:cNvPr>
          <p:cNvSpPr txBox="1">
            <a:spLocks/>
          </p:cNvSpPr>
          <p:nvPr/>
        </p:nvSpPr>
        <p:spPr>
          <a:xfrm>
            <a:off x="2093179" y="2174792"/>
            <a:ext cx="882910" cy="567886"/>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267">
                <a:solidFill>
                  <a:schemeClr val="tx1"/>
                </a:solidFill>
                <a:latin typeface="Calibri Light" panose="020F0302020204030204" pitchFamily="34" charset="0"/>
              </a:rPr>
              <a:t>1 meV</a:t>
            </a:r>
            <a:endParaRPr lang="en-CA" sz="2267" dirty="0">
              <a:solidFill>
                <a:schemeClr val="tx1"/>
              </a:solidFill>
              <a:latin typeface="Calibri Light" panose="020F0302020204030204" pitchFamily="34" charset="0"/>
            </a:endParaRPr>
          </a:p>
        </p:txBody>
      </p:sp>
      <p:sp>
        <p:nvSpPr>
          <p:cNvPr id="31" name="Rectangle 30">
            <a:extLst>
              <a:ext uri="{FF2B5EF4-FFF2-40B4-BE49-F238E27FC236}">
                <a16:creationId xmlns:a16="http://schemas.microsoft.com/office/drawing/2014/main" id="{EEB6FD67-B685-8560-9D19-C53B55038E62}"/>
              </a:ext>
            </a:extLst>
          </p:cNvPr>
          <p:cNvSpPr/>
          <p:nvPr/>
        </p:nvSpPr>
        <p:spPr>
          <a:xfrm>
            <a:off x="9647449" y="2699177"/>
            <a:ext cx="2299828" cy="677118"/>
          </a:xfrm>
          <a:prstGeom prst="rect">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67"/>
          </a:p>
        </p:txBody>
      </p:sp>
      <p:sp>
        <p:nvSpPr>
          <p:cNvPr id="2" name="Text Placeholder 6">
            <a:extLst>
              <a:ext uri="{FF2B5EF4-FFF2-40B4-BE49-F238E27FC236}">
                <a16:creationId xmlns:a16="http://schemas.microsoft.com/office/drawing/2014/main" id="{C04766D2-BBE8-60BD-8BA2-2F6A7B34B9DC}"/>
              </a:ext>
            </a:extLst>
          </p:cNvPr>
          <p:cNvSpPr txBox="1">
            <a:spLocks/>
          </p:cNvSpPr>
          <p:nvPr/>
        </p:nvSpPr>
        <p:spPr>
          <a:xfrm>
            <a:off x="10307743" y="3283961"/>
            <a:ext cx="1496916" cy="660283"/>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934">
                <a:solidFill>
                  <a:schemeClr val="tx1"/>
                </a:solidFill>
                <a:latin typeface="Calibri Light" panose="020F0302020204030204" pitchFamily="34" charset="0"/>
              </a:rPr>
              <a:t>“WIMPs”</a:t>
            </a:r>
            <a:endParaRPr lang="en-CA" sz="2934" dirty="0">
              <a:solidFill>
                <a:schemeClr val="tx1"/>
              </a:solidFill>
              <a:latin typeface="Calibri Light" panose="020F0302020204030204" pitchFamily="34" charset="0"/>
            </a:endParaRPr>
          </a:p>
        </p:txBody>
      </p:sp>
      <p:sp>
        <p:nvSpPr>
          <p:cNvPr id="5" name="Rectangle 4">
            <a:extLst>
              <a:ext uri="{FF2B5EF4-FFF2-40B4-BE49-F238E27FC236}">
                <a16:creationId xmlns:a16="http://schemas.microsoft.com/office/drawing/2014/main" id="{FC20AE03-8C77-15E7-FCF2-10B8D05C53DB}"/>
              </a:ext>
            </a:extLst>
          </p:cNvPr>
          <p:cNvSpPr/>
          <p:nvPr/>
        </p:nvSpPr>
        <p:spPr>
          <a:xfrm>
            <a:off x="7497519" y="2698864"/>
            <a:ext cx="4435204" cy="677118"/>
          </a:xfrm>
          <a:prstGeom prst="rect">
            <a:avLst/>
          </a:prstGeom>
          <a:solidFill>
            <a:srgbClr val="FF0000">
              <a:alpha val="5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67">
              <a:solidFill>
                <a:srgbClr val="FF0000"/>
              </a:solidFill>
            </a:endParaRPr>
          </a:p>
        </p:txBody>
      </p:sp>
      <p:sp>
        <p:nvSpPr>
          <p:cNvPr id="6" name="Text Placeholder 6">
            <a:extLst>
              <a:ext uri="{FF2B5EF4-FFF2-40B4-BE49-F238E27FC236}">
                <a16:creationId xmlns:a16="http://schemas.microsoft.com/office/drawing/2014/main" id="{A9995ABA-BD15-0689-0832-83DC61E8416B}"/>
              </a:ext>
            </a:extLst>
          </p:cNvPr>
          <p:cNvSpPr txBox="1">
            <a:spLocks/>
          </p:cNvSpPr>
          <p:nvPr/>
        </p:nvSpPr>
        <p:spPr>
          <a:xfrm>
            <a:off x="7034262" y="3266461"/>
            <a:ext cx="2698357" cy="660283"/>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934">
                <a:solidFill>
                  <a:schemeClr val="tx1"/>
                </a:solidFill>
                <a:latin typeface="Calibri Light" panose="020F0302020204030204" pitchFamily="34" charset="0"/>
              </a:rPr>
              <a:t>“DM Scattering”</a:t>
            </a:r>
            <a:endParaRPr lang="en-CA" sz="2934" dirty="0">
              <a:solidFill>
                <a:schemeClr val="tx1"/>
              </a:solidFill>
              <a:latin typeface="Calibri Light" panose="020F0302020204030204" pitchFamily="34" charset="0"/>
            </a:endParaRPr>
          </a:p>
        </p:txBody>
      </p:sp>
      <p:sp>
        <p:nvSpPr>
          <p:cNvPr id="7" name="Rectangle 6">
            <a:extLst>
              <a:ext uri="{FF2B5EF4-FFF2-40B4-BE49-F238E27FC236}">
                <a16:creationId xmlns:a16="http://schemas.microsoft.com/office/drawing/2014/main" id="{18BC460A-570D-8525-170C-3C509B010D6A}"/>
              </a:ext>
            </a:extLst>
          </p:cNvPr>
          <p:cNvSpPr/>
          <p:nvPr/>
        </p:nvSpPr>
        <p:spPr>
          <a:xfrm>
            <a:off x="2450585" y="2707515"/>
            <a:ext cx="5053960" cy="668468"/>
          </a:xfrm>
          <a:prstGeom prst="rect">
            <a:avLst/>
          </a:prstGeom>
          <a:solidFill>
            <a:srgbClr val="00B050">
              <a:alpha val="5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67">
              <a:solidFill>
                <a:srgbClr val="00B050"/>
              </a:solidFill>
            </a:endParaRPr>
          </a:p>
        </p:txBody>
      </p:sp>
      <p:sp>
        <p:nvSpPr>
          <p:cNvPr id="33" name="Text Placeholder 6">
            <a:extLst>
              <a:ext uri="{FF2B5EF4-FFF2-40B4-BE49-F238E27FC236}">
                <a16:creationId xmlns:a16="http://schemas.microsoft.com/office/drawing/2014/main" id="{D427A9CE-9292-4E40-EF9D-052177E1F78A}"/>
              </a:ext>
            </a:extLst>
          </p:cNvPr>
          <p:cNvSpPr txBox="1">
            <a:spLocks/>
          </p:cNvSpPr>
          <p:nvPr/>
        </p:nvSpPr>
        <p:spPr>
          <a:xfrm>
            <a:off x="2915746" y="3249316"/>
            <a:ext cx="2937496" cy="660283"/>
          </a:xfrm>
          <a:prstGeom prst="rect">
            <a:avLst/>
          </a:prstGeom>
          <a:noFill/>
          <a:ln>
            <a:noFill/>
          </a:ln>
        </p:spPr>
        <p:txBody>
          <a:bodyPr spcFirstLastPara="1" wrap="square" lIns="60950" tIns="30467" rIns="60950" bIns="30467"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500"/>
              </a:spcBef>
              <a:spcAft>
                <a:spcPts val="0"/>
              </a:spcAft>
              <a:buClr>
                <a:schemeClr val="dk1"/>
              </a:buClr>
              <a:buSzPts val="1800"/>
              <a:buFont typeface="Arial"/>
              <a:buChar char="•"/>
              <a:defRPr sz="42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75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750"/>
              </a:spcBef>
              <a:spcAft>
                <a:spcPts val="0"/>
              </a:spcAft>
              <a:buClr>
                <a:schemeClr val="dk1"/>
              </a:buClr>
              <a:buSzPts val="1800"/>
              <a:buFont typeface="Arial"/>
              <a:buChar char="•"/>
              <a:defRPr sz="3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pPr marL="0" indent="0">
              <a:buNone/>
            </a:pPr>
            <a:r>
              <a:rPr lang="en-CA" sz="2934">
                <a:solidFill>
                  <a:schemeClr val="tx1"/>
                </a:solidFill>
                <a:latin typeface="Calibri Light" panose="020F0302020204030204" pitchFamily="34" charset="0"/>
              </a:rPr>
              <a:t>“DM Absorption”</a:t>
            </a:r>
            <a:endParaRPr lang="en-CA" sz="2934" dirty="0">
              <a:solidFill>
                <a:schemeClr val="tx1"/>
              </a:solidFill>
              <a:latin typeface="Calibri Light" panose="020F0302020204030204" pitchFamily="34" charset="0"/>
            </a:endParaRPr>
          </a:p>
        </p:txBody>
      </p:sp>
      <p:sp>
        <p:nvSpPr>
          <p:cNvPr id="36" name="Rectangle 35">
            <a:extLst>
              <a:ext uri="{FF2B5EF4-FFF2-40B4-BE49-F238E27FC236}">
                <a16:creationId xmlns:a16="http://schemas.microsoft.com/office/drawing/2014/main" id="{EA4A5667-A4B2-F819-A191-B6659C59BB1F}"/>
              </a:ext>
            </a:extLst>
          </p:cNvPr>
          <p:cNvSpPr/>
          <p:nvPr/>
        </p:nvSpPr>
        <p:spPr>
          <a:xfrm>
            <a:off x="3991471" y="2270325"/>
            <a:ext cx="5714076" cy="1677098"/>
          </a:xfrm>
          <a:prstGeom prst="rect">
            <a:avLst/>
          </a:prstGeom>
          <a:noFill/>
          <a:ln w="76200">
            <a:solidFill>
              <a:srgbClr val="00B0F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67"/>
          </a:p>
        </p:txBody>
      </p:sp>
      <p:sp>
        <p:nvSpPr>
          <p:cNvPr id="23" name="Title 3">
            <a:extLst>
              <a:ext uri="{FF2B5EF4-FFF2-40B4-BE49-F238E27FC236}">
                <a16:creationId xmlns:a16="http://schemas.microsoft.com/office/drawing/2014/main" id="{D771F5FA-5071-F376-132A-319D5996F77E}"/>
              </a:ext>
            </a:extLst>
          </p:cNvPr>
          <p:cNvSpPr>
            <a:spLocks noGrp="1"/>
          </p:cNvSpPr>
          <p:nvPr>
            <p:ph type="title"/>
          </p:nvPr>
        </p:nvSpPr>
        <p:spPr>
          <a:xfrm>
            <a:off x="473484" y="782783"/>
            <a:ext cx="10133452" cy="726515"/>
          </a:xfrm>
        </p:spPr>
        <p:txBody>
          <a:bodyPr>
            <a:normAutofit/>
          </a:bodyPr>
          <a:lstStyle/>
          <a:p>
            <a:r>
              <a:rPr lang="en-GB" dirty="0" err="1">
                <a:solidFill>
                  <a:srgbClr val="0076BE"/>
                </a:solidFill>
                <a:latin typeface="+mn-lt"/>
              </a:rPr>
              <a:t>SuperCDMS</a:t>
            </a:r>
            <a:r>
              <a:rPr lang="en-GB" dirty="0">
                <a:solidFill>
                  <a:srgbClr val="0076BE"/>
                </a:solidFill>
                <a:latin typeface="+mn-lt"/>
              </a:rPr>
              <a:t> SNOLAB Objectives</a:t>
            </a:r>
          </a:p>
        </p:txBody>
      </p:sp>
      <p:sp>
        <p:nvSpPr>
          <p:cNvPr id="4" name="TextBox 3">
            <a:extLst>
              <a:ext uri="{FF2B5EF4-FFF2-40B4-BE49-F238E27FC236}">
                <a16:creationId xmlns:a16="http://schemas.microsoft.com/office/drawing/2014/main" id="{CD6BDC5F-3939-2DF1-3ED6-316A30FD07E4}"/>
              </a:ext>
            </a:extLst>
          </p:cNvPr>
          <p:cNvSpPr txBox="1"/>
          <p:nvPr/>
        </p:nvSpPr>
        <p:spPr>
          <a:xfrm>
            <a:off x="333475" y="4348835"/>
            <a:ext cx="11784857" cy="2215991"/>
          </a:xfrm>
          <a:prstGeom prst="rect">
            <a:avLst/>
          </a:prstGeom>
          <a:noFill/>
        </p:spPr>
        <p:txBody>
          <a:bodyPr wrap="square" rtlCol="0">
            <a:spAutoFit/>
          </a:bodyPr>
          <a:lstStyle/>
          <a:p>
            <a:pPr marL="457200" indent="-457200">
              <a:buFont typeface="Wingdings" panose="05000000000000000000" pitchFamily="2" charset="2"/>
              <a:buChar char="Ø"/>
            </a:pPr>
            <a:r>
              <a:rPr lang="en-CA" sz="3400" dirty="0">
                <a:cs typeface="Calibri Light" panose="020F0302020204030204" pitchFamily="34" charset="0"/>
              </a:rPr>
              <a:t>Uses cryogenic detectors (O(</a:t>
            </a:r>
            <a:r>
              <a:rPr lang="en-CA" sz="3400" dirty="0" err="1">
                <a:cs typeface="Calibri Light" panose="020F0302020204030204" pitchFamily="34" charset="0"/>
              </a:rPr>
              <a:t>mK</a:t>
            </a:r>
            <a:r>
              <a:rPr lang="en-CA" sz="3400" dirty="0">
                <a:cs typeface="Calibri Light" panose="020F0302020204030204" pitchFamily="34" charset="0"/>
              </a:rPr>
              <a:t>)) to search for dark matter</a:t>
            </a:r>
          </a:p>
          <a:p>
            <a:pPr marL="457200" indent="-457200">
              <a:buFont typeface="Wingdings" panose="05000000000000000000" pitchFamily="2" charset="2"/>
              <a:buChar char="Ø"/>
            </a:pPr>
            <a:r>
              <a:rPr lang="en-CA" sz="3400" dirty="0">
                <a:cs typeface="Calibri Light" panose="020F0302020204030204" pitchFamily="34" charset="0"/>
              </a:rPr>
              <a:t>Sensitive to multiple interaction mechanisms</a:t>
            </a:r>
          </a:p>
          <a:p>
            <a:pPr marL="914400" lvl="1" indent="-457200">
              <a:buFont typeface="Wingdings" panose="05000000000000000000" pitchFamily="2" charset="2"/>
              <a:buChar char="Ø"/>
            </a:pPr>
            <a:r>
              <a:rPr lang="en-CA" sz="3600" dirty="0">
                <a:cs typeface="Calibri Light" panose="020F0302020204030204" pitchFamily="34" charset="0"/>
              </a:rPr>
              <a:t>Nucleon coupling: 0.05 – 5 GeV/c</a:t>
            </a:r>
            <a:r>
              <a:rPr lang="en-CA" sz="3600" baseline="30000" dirty="0">
                <a:cs typeface="Calibri Light" panose="020F0302020204030204" pitchFamily="34" charset="0"/>
              </a:rPr>
              <a:t>2</a:t>
            </a:r>
            <a:endParaRPr lang="en-CA" sz="3400" dirty="0">
              <a:cs typeface="Calibri Light" panose="020F0302020204030204" pitchFamily="34" charset="0"/>
            </a:endParaRPr>
          </a:p>
          <a:p>
            <a:pPr marL="1371600" lvl="2" indent="-457200">
              <a:buFont typeface="Wingdings" panose="05000000000000000000" pitchFamily="2" charset="2"/>
              <a:buChar char="Ø"/>
            </a:pPr>
            <a:r>
              <a:rPr lang="en-CA" sz="3400" dirty="0">
                <a:cs typeface="Calibri Light" panose="020F0302020204030204" pitchFamily="34" charset="0"/>
              </a:rPr>
              <a:t>Nuclear recoil</a:t>
            </a:r>
          </a:p>
        </p:txBody>
      </p:sp>
      <p:sp>
        <p:nvSpPr>
          <p:cNvPr id="12" name="Slide Number Placeholder 3">
            <a:extLst>
              <a:ext uri="{FF2B5EF4-FFF2-40B4-BE49-F238E27FC236}">
                <a16:creationId xmlns:a16="http://schemas.microsoft.com/office/drawing/2014/main" id="{F1361513-0C35-86E2-5853-82DD3C52B153}"/>
              </a:ext>
            </a:extLst>
          </p:cNvPr>
          <p:cNvSpPr txBox="1">
            <a:spLocks/>
          </p:cNvSpPr>
          <p:nvPr/>
        </p:nvSpPr>
        <p:spPr>
          <a:xfrm>
            <a:off x="11418848" y="6200077"/>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4</a:t>
            </a:fld>
            <a:endParaRPr lang="en-US" dirty="0"/>
          </a:p>
        </p:txBody>
      </p:sp>
    </p:spTree>
    <p:extLst>
      <p:ext uri="{BB962C8B-B14F-4D97-AF65-F5344CB8AC3E}">
        <p14:creationId xmlns:p14="http://schemas.microsoft.com/office/powerpoint/2010/main" val="4500095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B2C6827-B454-4FA9-B92C-D9196857E9A6}"/>
              </a:ext>
            </a:extLst>
          </p:cNvPr>
          <p:cNvSpPr>
            <a:spLocks noGrp="1"/>
          </p:cNvSpPr>
          <p:nvPr>
            <p:ph type="sldNum" idx="12"/>
          </p:nvPr>
        </p:nvSpPr>
        <p:spPr>
          <a:xfrm>
            <a:off x="11632420" y="6476986"/>
            <a:ext cx="535675" cy="365126"/>
          </a:xfrm>
        </p:spPr>
        <p:txBody>
          <a:bodyPr/>
          <a:lstStyle/>
          <a:p>
            <a:fld id="{00000000-1234-1234-1234-123412341234}" type="slidenum">
              <a:rPr lang="en-US" smtClean="0">
                <a:solidFill>
                  <a:schemeClr val="tx1"/>
                </a:solidFill>
              </a:rPr>
              <a:pPr/>
              <a:t>40</a:t>
            </a:fld>
            <a:endParaRPr lang="en-US" dirty="0">
              <a:solidFill>
                <a:schemeClr val="tx1"/>
              </a:solidFill>
            </a:endParaRPr>
          </a:p>
        </p:txBody>
      </p:sp>
      <p:pic>
        <p:nvPicPr>
          <p:cNvPr id="5" name="Picture 4">
            <a:extLst>
              <a:ext uri="{FF2B5EF4-FFF2-40B4-BE49-F238E27FC236}">
                <a16:creationId xmlns:a16="http://schemas.microsoft.com/office/drawing/2014/main" id="{273D17F6-EF69-AF26-2391-1680936D8A68}"/>
              </a:ext>
            </a:extLst>
          </p:cNvPr>
          <p:cNvPicPr>
            <a:picLocks noChangeAspect="1"/>
          </p:cNvPicPr>
          <p:nvPr/>
        </p:nvPicPr>
        <p:blipFill rotWithShape="1">
          <a:blip r:embed="rId3"/>
          <a:srcRect l="49142" t="24013" r="21231" b="35124"/>
          <a:stretch/>
        </p:blipFill>
        <p:spPr>
          <a:xfrm>
            <a:off x="636896" y="844432"/>
            <a:ext cx="3875965" cy="3007046"/>
          </a:xfrm>
          <a:prstGeom prst="rect">
            <a:avLst/>
          </a:prstGeom>
        </p:spPr>
      </p:pic>
      <p:pic>
        <p:nvPicPr>
          <p:cNvPr id="7" name="Picture 6">
            <a:extLst>
              <a:ext uri="{FF2B5EF4-FFF2-40B4-BE49-F238E27FC236}">
                <a16:creationId xmlns:a16="http://schemas.microsoft.com/office/drawing/2014/main" id="{C03A211D-961A-8ADF-D63D-E654B2F0A5DE}"/>
              </a:ext>
            </a:extLst>
          </p:cNvPr>
          <p:cNvPicPr>
            <a:picLocks noChangeAspect="1"/>
          </p:cNvPicPr>
          <p:nvPr/>
        </p:nvPicPr>
        <p:blipFill rotWithShape="1">
          <a:blip r:embed="rId3"/>
          <a:srcRect l="2314" t="48159" r="68060" b="6998"/>
          <a:stretch/>
        </p:blipFill>
        <p:spPr>
          <a:xfrm>
            <a:off x="6711071" y="832163"/>
            <a:ext cx="3612108" cy="3075297"/>
          </a:xfrm>
          <a:prstGeom prst="rect">
            <a:avLst/>
          </a:prstGeom>
        </p:spPr>
      </p:pic>
      <p:cxnSp>
        <p:nvCxnSpPr>
          <p:cNvPr id="10" name="Straight Connector 9">
            <a:extLst>
              <a:ext uri="{FF2B5EF4-FFF2-40B4-BE49-F238E27FC236}">
                <a16:creationId xmlns:a16="http://schemas.microsoft.com/office/drawing/2014/main" id="{2AC75CBF-7E38-1F3E-A378-4B86F2BE9C89}"/>
              </a:ext>
            </a:extLst>
          </p:cNvPr>
          <p:cNvCxnSpPr>
            <a:cxnSpLocks/>
          </p:cNvCxnSpPr>
          <p:nvPr/>
        </p:nvCxnSpPr>
        <p:spPr>
          <a:xfrm>
            <a:off x="5786651" y="816558"/>
            <a:ext cx="48176" cy="5735109"/>
          </a:xfrm>
          <a:prstGeom prst="line">
            <a:avLst/>
          </a:prstGeom>
          <a:ln w="762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406FD5A-C393-33CE-23F3-C6D916F6B517}"/>
              </a:ext>
            </a:extLst>
          </p:cNvPr>
          <p:cNvSpPr txBox="1"/>
          <p:nvPr/>
        </p:nvSpPr>
        <p:spPr>
          <a:xfrm>
            <a:off x="245092" y="3864141"/>
            <a:ext cx="5373238" cy="2144498"/>
          </a:xfrm>
          <a:prstGeom prst="rect">
            <a:avLst/>
          </a:prstGeom>
          <a:noFill/>
        </p:spPr>
        <p:txBody>
          <a:bodyPr wrap="square" rtlCol="0">
            <a:spAutoFit/>
          </a:bodyPr>
          <a:lstStyle/>
          <a:p>
            <a:pPr marL="190495" indent="-190495">
              <a:buFont typeface="Arial" panose="020B0604020202020204" pitchFamily="34" charset="0"/>
              <a:buChar char="•"/>
            </a:pPr>
            <a:r>
              <a:rPr lang="en-CA" sz="2667" b="1" u="sng" dirty="0" err="1">
                <a:latin typeface="Calibri Light" panose="020F0302020204030204" pitchFamily="34" charset="0"/>
                <a:cs typeface="Calibri Light" panose="020F0302020204030204" pitchFamily="34" charset="0"/>
              </a:rPr>
              <a:t>iZIP</a:t>
            </a:r>
            <a:r>
              <a:rPr lang="en-CA" sz="2667" dirty="0">
                <a:latin typeface="Calibri Light" panose="020F0302020204030204" pitchFamily="34" charset="0"/>
                <a:cs typeface="Calibri Light" panose="020F0302020204030204" pitchFamily="34" charset="0"/>
              </a:rPr>
              <a:t> (interleaved Z-sensitive Ionization and Phonon detector)</a:t>
            </a:r>
          </a:p>
          <a:p>
            <a:pPr marL="190495" indent="-190495">
              <a:buFont typeface="Arial" panose="020B0604020202020204" pitchFamily="34" charset="0"/>
              <a:buChar char="•"/>
            </a:pPr>
            <a:r>
              <a:rPr lang="en-CA" sz="2667" dirty="0">
                <a:latin typeface="Calibri Light" panose="020F0302020204030204" pitchFamily="34" charset="0"/>
                <a:cs typeface="Calibri Light" panose="020F0302020204030204" pitchFamily="34" charset="0"/>
              </a:rPr>
              <a:t>12 phonon, 4 charge channels</a:t>
            </a:r>
          </a:p>
          <a:p>
            <a:pPr marL="190495" indent="-190495">
              <a:buFont typeface="Arial" panose="020B0604020202020204" pitchFamily="34" charset="0"/>
              <a:buChar char="•"/>
            </a:pPr>
            <a:r>
              <a:rPr lang="en-CA" sz="2667" dirty="0">
                <a:latin typeface="Calibri Light" panose="020F0302020204030204" pitchFamily="34" charset="0"/>
                <a:cs typeface="Calibri Light" panose="020F0302020204030204" pitchFamily="34" charset="0"/>
              </a:rPr>
              <a:t>Phonon and ionization channel allow for particle discrimination ER vs. NR</a:t>
            </a:r>
          </a:p>
        </p:txBody>
      </p:sp>
      <p:sp>
        <p:nvSpPr>
          <p:cNvPr id="12" name="TextBox 11">
            <a:extLst>
              <a:ext uri="{FF2B5EF4-FFF2-40B4-BE49-F238E27FC236}">
                <a16:creationId xmlns:a16="http://schemas.microsoft.com/office/drawing/2014/main" id="{9B7C7D7A-0D27-9050-E189-A889357BDBE4}"/>
              </a:ext>
            </a:extLst>
          </p:cNvPr>
          <p:cNvSpPr txBox="1"/>
          <p:nvPr/>
        </p:nvSpPr>
        <p:spPr>
          <a:xfrm>
            <a:off x="6009564" y="3958303"/>
            <a:ext cx="6037430" cy="1734064"/>
          </a:xfrm>
          <a:prstGeom prst="rect">
            <a:avLst/>
          </a:prstGeom>
          <a:noFill/>
        </p:spPr>
        <p:txBody>
          <a:bodyPr wrap="square" rtlCol="0">
            <a:spAutoFit/>
          </a:bodyPr>
          <a:lstStyle/>
          <a:p>
            <a:pPr marL="190495" indent="-190495">
              <a:buFont typeface="Arial" panose="020B0604020202020204" pitchFamily="34" charset="0"/>
              <a:buChar char="•"/>
            </a:pPr>
            <a:r>
              <a:rPr lang="en-CA" sz="2667" b="1" u="sng" dirty="0">
                <a:latin typeface="Calibri Light" panose="020F0302020204030204" pitchFamily="34" charset="0"/>
                <a:cs typeface="Calibri Light" panose="020F0302020204030204" pitchFamily="34" charset="0"/>
              </a:rPr>
              <a:t>HV </a:t>
            </a:r>
            <a:r>
              <a:rPr lang="en-CA" sz="2667" dirty="0">
                <a:latin typeface="Calibri Light" panose="020F0302020204030204" pitchFamily="34" charset="0"/>
                <a:cs typeface="Calibri Light" panose="020F0302020204030204" pitchFamily="34" charset="0"/>
              </a:rPr>
              <a:t>(High Voltage detector)</a:t>
            </a:r>
          </a:p>
          <a:p>
            <a:pPr marL="190495" indent="-190495">
              <a:buFont typeface="Arial" panose="020B0604020202020204" pitchFamily="34" charset="0"/>
              <a:buChar char="•"/>
            </a:pPr>
            <a:r>
              <a:rPr lang="en-CA" sz="2667" dirty="0">
                <a:latin typeface="Calibri Light" panose="020F0302020204030204" pitchFamily="34" charset="0"/>
                <a:cs typeface="Calibri Light" panose="020F0302020204030204" pitchFamily="34" charset="0"/>
              </a:rPr>
              <a:t>12 phonon channels</a:t>
            </a:r>
          </a:p>
          <a:p>
            <a:pPr marL="190495" indent="-190495">
              <a:buFont typeface="Arial" panose="020B0604020202020204" pitchFamily="34" charset="0"/>
              <a:buChar char="•"/>
            </a:pPr>
            <a:r>
              <a:rPr lang="en-CA" sz="2667" dirty="0">
                <a:latin typeface="Calibri Light" panose="020F0302020204030204" pitchFamily="34" charset="0"/>
                <a:cs typeface="Calibri Light" panose="020F0302020204030204" pitchFamily="34" charset="0"/>
              </a:rPr>
              <a:t>100 V across the detector to exploit the </a:t>
            </a:r>
            <a:r>
              <a:rPr lang="en-CA" sz="2667" dirty="0" err="1">
                <a:latin typeface="Calibri Light" panose="020F0302020204030204" pitchFamily="34" charset="0"/>
                <a:cs typeface="Calibri Light" panose="020F0302020204030204" pitchFamily="34" charset="0"/>
              </a:rPr>
              <a:t>Neganov</a:t>
            </a:r>
            <a:r>
              <a:rPr lang="en-CA" sz="2667" dirty="0">
                <a:latin typeface="Calibri Light" panose="020F0302020204030204" pitchFamily="34" charset="0"/>
                <a:cs typeface="Calibri Light" panose="020F0302020204030204" pitchFamily="34" charset="0"/>
              </a:rPr>
              <a:t>-Trofimov-Luke </a:t>
            </a:r>
            <a:r>
              <a:rPr lang="en-CA" sz="2667" b="1" u="sng" dirty="0">
                <a:latin typeface="Calibri Light" panose="020F0302020204030204" pitchFamily="34" charset="0"/>
                <a:cs typeface="Calibri Light" panose="020F0302020204030204" pitchFamily="34" charset="0"/>
              </a:rPr>
              <a:t>(NTL)</a:t>
            </a:r>
            <a:r>
              <a:rPr lang="en-CA" sz="2667" dirty="0">
                <a:latin typeface="Calibri Light" panose="020F0302020204030204" pitchFamily="34" charset="0"/>
                <a:cs typeface="Calibri Light" panose="020F0302020204030204" pitchFamily="34" charset="0"/>
              </a:rPr>
              <a:t> Effect</a:t>
            </a:r>
          </a:p>
        </p:txBody>
      </p:sp>
      <p:sp>
        <p:nvSpPr>
          <p:cNvPr id="6" name="Title 5">
            <a:extLst>
              <a:ext uri="{FF2B5EF4-FFF2-40B4-BE49-F238E27FC236}">
                <a16:creationId xmlns:a16="http://schemas.microsoft.com/office/drawing/2014/main" id="{7A21D5BD-4B13-AF6C-1BF4-C6478B7A5C29}"/>
              </a:ext>
            </a:extLst>
          </p:cNvPr>
          <p:cNvSpPr>
            <a:spLocks noGrp="1"/>
          </p:cNvSpPr>
          <p:nvPr>
            <p:ph type="title"/>
          </p:nvPr>
        </p:nvSpPr>
        <p:spPr>
          <a:xfrm>
            <a:off x="189512" y="113063"/>
            <a:ext cx="8646698" cy="604139"/>
          </a:xfrm>
        </p:spPr>
        <p:txBody>
          <a:bodyPr/>
          <a:lstStyle/>
          <a:p>
            <a:r>
              <a:rPr lang="en-GB" dirty="0" err="1">
                <a:solidFill>
                  <a:srgbClr val="0076BE"/>
                </a:solidFill>
                <a:latin typeface="+mn-lt"/>
              </a:rPr>
              <a:t>iZIP</a:t>
            </a:r>
            <a:r>
              <a:rPr lang="en-GB" dirty="0">
                <a:solidFill>
                  <a:srgbClr val="0076BE"/>
                </a:solidFill>
                <a:latin typeface="+mn-lt"/>
              </a:rPr>
              <a:t> and HV SuperCDMS Detectors</a:t>
            </a:r>
          </a:p>
        </p:txBody>
      </p:sp>
      <p:pic>
        <p:nvPicPr>
          <p:cNvPr id="8" name="Picture 7">
            <a:extLst>
              <a:ext uri="{FF2B5EF4-FFF2-40B4-BE49-F238E27FC236}">
                <a16:creationId xmlns:a16="http://schemas.microsoft.com/office/drawing/2014/main" id="{D9F51AF4-55A8-476C-F739-174AB2F9D500}"/>
              </a:ext>
            </a:extLst>
          </p:cNvPr>
          <p:cNvPicPr>
            <a:picLocks noChangeAspect="1"/>
          </p:cNvPicPr>
          <p:nvPr/>
        </p:nvPicPr>
        <p:blipFill>
          <a:blip r:embed="rId4"/>
          <a:srcRect l="21042" t="35741" r="50945" b="36335"/>
          <a:stretch>
            <a:fillRect/>
          </a:stretch>
        </p:blipFill>
        <p:spPr>
          <a:xfrm>
            <a:off x="3771900" y="2796113"/>
            <a:ext cx="2021717" cy="1133615"/>
          </a:xfrm>
          <a:prstGeom prst="rect">
            <a:avLst/>
          </a:prstGeom>
        </p:spPr>
      </p:pic>
      <p:pic>
        <p:nvPicPr>
          <p:cNvPr id="13" name="Picture 12">
            <a:extLst>
              <a:ext uri="{FF2B5EF4-FFF2-40B4-BE49-F238E27FC236}">
                <a16:creationId xmlns:a16="http://schemas.microsoft.com/office/drawing/2014/main" id="{9707697B-FDDF-3ED7-4094-264FF54CCD9C}"/>
              </a:ext>
            </a:extLst>
          </p:cNvPr>
          <p:cNvPicPr>
            <a:picLocks noChangeAspect="1"/>
          </p:cNvPicPr>
          <p:nvPr/>
        </p:nvPicPr>
        <p:blipFill>
          <a:blip r:embed="rId4"/>
          <a:srcRect l="50527" t="35555" r="22120" b="35185"/>
          <a:stretch>
            <a:fillRect/>
          </a:stretch>
        </p:blipFill>
        <p:spPr>
          <a:xfrm>
            <a:off x="9968546" y="2796113"/>
            <a:ext cx="2199548" cy="1323483"/>
          </a:xfrm>
          <a:prstGeom prst="rect">
            <a:avLst/>
          </a:prstGeom>
        </p:spPr>
      </p:pic>
    </p:spTree>
    <p:extLst>
      <p:ext uri="{BB962C8B-B14F-4D97-AF65-F5344CB8AC3E}">
        <p14:creationId xmlns:p14="http://schemas.microsoft.com/office/powerpoint/2010/main" val="11641491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A93F7-A06D-DCB1-B0BD-F95911031D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49A9093-865C-64F1-6F68-45F5BC520087}"/>
              </a:ext>
            </a:extLst>
          </p:cNvPr>
          <p:cNvSpPr>
            <a:spLocks noGrp="1"/>
          </p:cNvSpPr>
          <p:nvPr>
            <p:ph type="body" sz="quarter" idx="10"/>
          </p:nvPr>
        </p:nvSpPr>
        <p:spPr>
          <a:xfrm>
            <a:off x="589883" y="386121"/>
            <a:ext cx="11012233" cy="1718680"/>
          </a:xfrm>
        </p:spPr>
        <p:txBody>
          <a:bodyPr>
            <a:normAutofit/>
          </a:bodyPr>
          <a:lstStyle/>
          <a:p>
            <a:r>
              <a:rPr lang="en-US" dirty="0"/>
              <a:t>Empirical Function</a:t>
            </a:r>
          </a:p>
          <a:p>
            <a:endParaRPr lang="en-US" dirty="0"/>
          </a:p>
        </p:txBody>
      </p:sp>
      <p:sp>
        <p:nvSpPr>
          <p:cNvPr id="8" name="Slide Number Placeholder 3">
            <a:extLst>
              <a:ext uri="{FF2B5EF4-FFF2-40B4-BE49-F238E27FC236}">
                <a16:creationId xmlns:a16="http://schemas.microsoft.com/office/drawing/2014/main" id="{FA8BFBA6-8792-7A4D-7D60-49E490E254E5}"/>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41</a:t>
            </a:fld>
            <a:endParaRPr lang="en-US" dirty="0"/>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C1E1AE2E-8BEF-2D0D-316E-3BD3622487B9}"/>
                  </a:ext>
                </a:extLst>
              </p:cNvPr>
              <p:cNvSpPr txBox="1"/>
              <p:nvPr/>
            </p:nvSpPr>
            <p:spPr>
              <a:xfrm>
                <a:off x="337051" y="1413264"/>
                <a:ext cx="11517895" cy="691536"/>
              </a:xfrm>
              <a:prstGeom prst="rect">
                <a:avLst/>
              </a:prstGeom>
              <a:noFill/>
            </p:spPr>
            <p:txBody>
              <a:bodyPr wrap="square" lIns="0" tIns="0" rIns="0" bIns="0" rtlCol="0">
                <a:spAutoFit/>
              </a:bodyPr>
              <a:lstStyle/>
              <a:p>
                <a:pPr/>
                <a14:m>
                  <m:oMathPara xmlns:m="http://schemas.openxmlformats.org/officeDocument/2006/math">
                    <m:oMath>
                      <m:r>
                        <a:rPr lang="en-US" sz="2000" i="1">
                          <a:latin typeface="Cambria Math" panose="02040503050406030204" pitchFamily="18" charset="0"/>
                        </a:rPr>
                        <m:t>−</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𝑎</m:t>
                              </m:r>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𝑎</m:t>
                              </m:r>
                            </m:e>
                            <m:sub>
                              <m:r>
                                <a:rPr lang="en-US" sz="2000" i="1">
                                  <a:latin typeface="Cambria Math" panose="02040503050406030204" pitchFamily="18" charset="0"/>
                                </a:rPr>
                                <m:t>2</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𝑎</m:t>
                              </m:r>
                            </m:e>
                            <m:sub>
                              <m:r>
                                <a:rPr lang="en-US" sz="2000" i="1">
                                  <a:latin typeface="Cambria Math" panose="02040503050406030204" pitchFamily="18" charset="0"/>
                                </a:rPr>
                                <m:t>3</m:t>
                              </m:r>
                            </m:sub>
                          </m:sSub>
                        </m:e>
                      </m:d>
                      <m:r>
                        <m:rPr>
                          <m:sty m:val="p"/>
                        </m:rPr>
                        <a:rPr lang="en-US" sz="2000">
                          <a:latin typeface="Cambria Math" panose="02040503050406030204" pitchFamily="18" charset="0"/>
                        </a:rPr>
                        <m:t>exp</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𝑥</m:t>
                                  </m:r>
                                  <m:r>
                                    <a:rPr lang="en-US" sz="2000" i="1">
                                      <a:latin typeface="Cambria Math" panose="02040503050406030204" pitchFamily="18" charset="0"/>
                                    </a:rPr>
                                    <m:t>−</m:t>
                                  </m:r>
                                  <m:r>
                                    <a:rPr lang="en-US" sz="2000" i="1">
                                      <a:latin typeface="Cambria Math" panose="02040503050406030204" pitchFamily="18" charset="0"/>
                                    </a:rPr>
                                    <m:t>𝑝𝑡</m:t>
                                  </m:r>
                                </m:e>
                              </m:d>
                            </m:num>
                            <m:den>
                              <m:r>
                                <a:rPr lang="en-US" sz="2000" i="1">
                                  <a:latin typeface="Cambria Math" panose="02040503050406030204" pitchFamily="18" charset="0"/>
                                </a:rPr>
                                <m:t>𝑠𝑟𝑡</m:t>
                              </m:r>
                              <m:r>
                                <a:rPr lang="en-US" sz="2000" i="1">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rPr>
                                    <m:t>𝑡</m:t>
                                  </m:r>
                                </m:e>
                                <m:sub>
                                  <m:r>
                                    <a:rPr lang="en-US" sz="2000" i="1">
                                      <a:latin typeface="Cambria Math" panose="02040503050406030204" pitchFamily="18" charset="0"/>
                                    </a:rPr>
                                    <m:t>1</m:t>
                                  </m:r>
                                </m:sub>
                              </m:sSub>
                            </m:den>
                          </m:f>
                        </m:e>
                      </m:d>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𝑎</m:t>
                          </m:r>
                        </m:e>
                        <m:sub>
                          <m:r>
                            <a:rPr lang="en-US" sz="2000" i="1">
                              <a:latin typeface="Cambria Math" panose="02040503050406030204" pitchFamily="18" charset="0"/>
                            </a:rPr>
                            <m:t>1</m:t>
                          </m:r>
                        </m:sub>
                      </m:sSub>
                      <m:r>
                        <m:rPr>
                          <m:sty m:val="p"/>
                        </m:rPr>
                        <a:rPr lang="en-US" sz="2000">
                          <a:latin typeface="Cambria Math" panose="02040503050406030204" pitchFamily="18" charset="0"/>
                        </a:rPr>
                        <m:t>exp</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𝑥</m:t>
                                  </m:r>
                                  <m:r>
                                    <a:rPr lang="en-US" sz="2000" i="1">
                                      <a:latin typeface="Cambria Math" panose="02040503050406030204" pitchFamily="18" charset="0"/>
                                    </a:rPr>
                                    <m:t>−</m:t>
                                  </m:r>
                                  <m:r>
                                    <a:rPr lang="en-US" sz="2000" i="1">
                                      <a:latin typeface="Cambria Math" panose="02040503050406030204" pitchFamily="18" charset="0"/>
                                    </a:rPr>
                                    <m:t>𝑝𝑡</m:t>
                                  </m:r>
                                </m:e>
                              </m:d>
                            </m:num>
                            <m:den>
                              <m:r>
                                <a:rPr lang="en-US" sz="2000" i="1">
                                  <a:latin typeface="Cambria Math" panose="02040503050406030204" pitchFamily="18" charset="0"/>
                                </a:rPr>
                                <m:t>𝑠𝑟𝑡</m:t>
                              </m:r>
                              <m:r>
                                <a:rPr lang="en-US" sz="2000" i="1">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rPr>
                                    <m:t>𝑡</m:t>
                                  </m:r>
                                </m:e>
                                <m:sub>
                                  <m:r>
                                    <a:rPr lang="en-US" sz="2000" i="1">
                                      <a:latin typeface="Cambria Math" panose="02040503050406030204" pitchFamily="18" charset="0"/>
                                    </a:rPr>
                                    <m:t>2</m:t>
                                  </m:r>
                                </m:sub>
                              </m:sSub>
                            </m:den>
                          </m:f>
                        </m:e>
                      </m:d>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𝑎</m:t>
                          </m:r>
                        </m:e>
                        <m:sub>
                          <m:r>
                            <a:rPr lang="en-US" sz="2000" i="1">
                              <a:latin typeface="Cambria Math" panose="02040503050406030204" pitchFamily="18" charset="0"/>
                            </a:rPr>
                            <m:t>2</m:t>
                          </m:r>
                        </m:sub>
                      </m:sSub>
                      <m:r>
                        <m:rPr>
                          <m:sty m:val="p"/>
                        </m:rPr>
                        <a:rPr lang="en-US" sz="2000">
                          <a:latin typeface="Cambria Math" panose="02040503050406030204" pitchFamily="18" charset="0"/>
                        </a:rPr>
                        <m:t>exp</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𝑥</m:t>
                                  </m:r>
                                  <m:r>
                                    <a:rPr lang="en-US" sz="2000" i="1">
                                      <a:latin typeface="Cambria Math" panose="02040503050406030204" pitchFamily="18" charset="0"/>
                                    </a:rPr>
                                    <m:t>−</m:t>
                                  </m:r>
                                  <m:r>
                                    <a:rPr lang="en-US" sz="2000" i="1">
                                      <a:latin typeface="Cambria Math" panose="02040503050406030204" pitchFamily="18" charset="0"/>
                                    </a:rPr>
                                    <m:t>𝑝𝑡</m:t>
                                  </m:r>
                                </m:e>
                              </m:d>
                            </m:num>
                            <m:den>
                              <m:r>
                                <a:rPr lang="en-US" sz="2000" i="1">
                                  <a:latin typeface="Cambria Math" panose="02040503050406030204" pitchFamily="18" charset="0"/>
                                </a:rPr>
                                <m:t>𝑠𝑟𝑡</m:t>
                              </m:r>
                              <m:r>
                                <a:rPr lang="en-US" sz="2000" i="1">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rPr>
                                    <m:t>𝑡</m:t>
                                  </m:r>
                                </m:e>
                                <m:sub>
                                  <m:r>
                                    <a:rPr lang="en-US" sz="2000" i="1">
                                      <a:latin typeface="Cambria Math" panose="02040503050406030204" pitchFamily="18" charset="0"/>
                                    </a:rPr>
                                    <m:t>3</m:t>
                                  </m:r>
                                </m:sub>
                              </m:sSub>
                            </m:den>
                          </m:f>
                        </m:e>
                      </m:d>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𝑎</m:t>
                          </m:r>
                        </m:e>
                        <m:sub>
                          <m:r>
                            <a:rPr lang="en-US" sz="2000" i="1">
                              <a:latin typeface="Cambria Math" panose="02040503050406030204" pitchFamily="18" charset="0"/>
                            </a:rPr>
                            <m:t>3</m:t>
                          </m:r>
                        </m:sub>
                      </m:sSub>
                      <m:r>
                        <m:rPr>
                          <m:sty m:val="p"/>
                        </m:rPr>
                        <a:rPr lang="en-US" sz="2000">
                          <a:latin typeface="Cambria Math" panose="02040503050406030204" pitchFamily="18" charset="0"/>
                        </a:rPr>
                        <m:t>exp</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𝑥</m:t>
                                  </m:r>
                                  <m:r>
                                    <a:rPr lang="en-US" sz="2000" i="1">
                                      <a:latin typeface="Cambria Math" panose="02040503050406030204" pitchFamily="18" charset="0"/>
                                    </a:rPr>
                                    <m:t>−</m:t>
                                  </m:r>
                                  <m:r>
                                    <a:rPr lang="en-US" sz="2000" i="1">
                                      <a:latin typeface="Cambria Math" panose="02040503050406030204" pitchFamily="18" charset="0"/>
                                    </a:rPr>
                                    <m:t>𝑝𝑡</m:t>
                                  </m:r>
                                </m:e>
                              </m:d>
                            </m:num>
                            <m:den>
                              <m:r>
                                <a:rPr lang="en-US" sz="2000" i="1">
                                  <a:latin typeface="Cambria Math" panose="02040503050406030204" pitchFamily="18" charset="0"/>
                                </a:rPr>
                                <m:t>𝑠𝑟𝑡</m:t>
                              </m:r>
                              <m:r>
                                <a:rPr lang="en-US" sz="2000" i="1">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rPr>
                                    <m:t>𝑡</m:t>
                                  </m:r>
                                </m:e>
                                <m:sub>
                                  <m:r>
                                    <a:rPr lang="en-US" sz="2000" i="1">
                                      <a:latin typeface="Cambria Math" panose="02040503050406030204" pitchFamily="18" charset="0"/>
                                    </a:rPr>
                                    <m:t>4</m:t>
                                  </m:r>
                                </m:sub>
                              </m:sSub>
                            </m:den>
                          </m:f>
                        </m:e>
                      </m:d>
                    </m:oMath>
                  </m:oMathPara>
                </a14:m>
                <a:endParaRPr lang="en-US" sz="2000" dirty="0"/>
              </a:p>
            </p:txBody>
          </p:sp>
        </mc:Choice>
        <mc:Fallback>
          <p:sp>
            <p:nvSpPr>
              <p:cNvPr id="11" name="TextBox 10">
                <a:extLst>
                  <a:ext uri="{FF2B5EF4-FFF2-40B4-BE49-F238E27FC236}">
                    <a16:creationId xmlns:a16="http://schemas.microsoft.com/office/drawing/2014/main" id="{C1E1AE2E-8BEF-2D0D-316E-3BD3622487B9}"/>
                  </a:ext>
                </a:extLst>
              </p:cNvPr>
              <p:cNvSpPr txBox="1">
                <a:spLocks noRot="1" noChangeAspect="1" noMove="1" noResize="1" noEditPoints="1" noAdjustHandles="1" noChangeArrowheads="1" noChangeShapeType="1" noTextEdit="1"/>
              </p:cNvSpPr>
              <p:nvPr/>
            </p:nvSpPr>
            <p:spPr>
              <a:xfrm>
                <a:off x="337051" y="1413264"/>
                <a:ext cx="11517895" cy="691536"/>
              </a:xfrm>
              <a:prstGeom prst="rect">
                <a:avLst/>
              </a:prstGeom>
              <a:blipFill>
                <a:blip r:embed="rId3"/>
                <a:stretch>
                  <a:fillRect/>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9A2D3478-DE42-DC0A-C697-BA4298D04C1C}"/>
              </a:ext>
            </a:extLst>
          </p:cNvPr>
          <p:cNvPicPr>
            <a:picLocks noChangeAspect="1"/>
          </p:cNvPicPr>
          <p:nvPr/>
        </p:nvPicPr>
        <p:blipFill>
          <a:blip r:embed="rId4"/>
          <a:stretch>
            <a:fillRect/>
          </a:stretch>
        </p:blipFill>
        <p:spPr>
          <a:xfrm>
            <a:off x="7074036" y="3055607"/>
            <a:ext cx="5054275" cy="2486461"/>
          </a:xfrm>
          <a:prstGeom prst="rect">
            <a:avLst/>
          </a:prstGeom>
        </p:spPr>
      </p:pic>
      <p:sp>
        <p:nvSpPr>
          <p:cNvPr id="3" name="TextBox 2">
            <a:extLst>
              <a:ext uri="{FF2B5EF4-FFF2-40B4-BE49-F238E27FC236}">
                <a16:creationId xmlns:a16="http://schemas.microsoft.com/office/drawing/2014/main" id="{671718E7-DA64-771B-1F67-3A1D097B8652}"/>
              </a:ext>
            </a:extLst>
          </p:cNvPr>
          <p:cNvSpPr txBox="1"/>
          <p:nvPr/>
        </p:nvSpPr>
        <p:spPr>
          <a:xfrm>
            <a:off x="443166" y="2520454"/>
            <a:ext cx="6381042" cy="4154984"/>
          </a:xfrm>
          <a:prstGeom prst="rect">
            <a:avLst/>
          </a:prstGeom>
          <a:noFill/>
        </p:spPr>
        <p:txBody>
          <a:bodyPr wrap="none" rtlCol="0">
            <a:spAutoFit/>
          </a:bodyPr>
          <a:lstStyle/>
          <a:p>
            <a:pPr lvl="0"/>
            <a:r>
              <a:rPr lang="en-US" sz="2400" dirty="0"/>
              <a:t>x: waveform sample number</a:t>
            </a:r>
          </a:p>
          <a:p>
            <a:pPr lvl="0"/>
            <a:r>
              <a:rPr lang="en-US" sz="2400" dirty="0"/>
              <a:t>pt: fitted pulse onset, or </a:t>
            </a:r>
            <a:r>
              <a:rPr lang="en-US" sz="2400" dirty="0" err="1"/>
              <a:t>pretrigger</a:t>
            </a:r>
            <a:endParaRPr lang="en-US" sz="2400" dirty="0"/>
          </a:p>
          <a:p>
            <a:pPr lvl="0"/>
            <a:r>
              <a:rPr lang="en-US" sz="2400" dirty="0" err="1"/>
              <a:t>srt</a:t>
            </a:r>
            <a:r>
              <a:rPr lang="en-US" sz="2400" dirty="0"/>
              <a:t>: the sampling rate</a:t>
            </a:r>
          </a:p>
          <a:p>
            <a:pPr lvl="0"/>
            <a:r>
              <a:rPr lang="en-US" sz="2400" dirty="0"/>
              <a:t>t1​: the rise timescale</a:t>
            </a:r>
          </a:p>
          <a:p>
            <a:pPr lvl="0"/>
            <a:r>
              <a:rPr lang="en-US" sz="2400" dirty="0"/>
              <a:t>t2​: the fast decay timescale</a:t>
            </a:r>
          </a:p>
          <a:p>
            <a:pPr lvl="0"/>
            <a:r>
              <a:rPr lang="en-US" sz="2400" dirty="0"/>
              <a:t>t3​: the intermediate decay timescale. </a:t>
            </a:r>
          </a:p>
          <a:p>
            <a:pPr lvl="0"/>
            <a:r>
              <a:rPr lang="en-US" sz="2400" dirty="0"/>
              <a:t>t4​: the slow decay timescale</a:t>
            </a:r>
          </a:p>
          <a:p>
            <a:pPr lvl="0"/>
            <a:r>
              <a:rPr lang="en-US" sz="2400" dirty="0"/>
              <a:t>a1​: weight/amplitude of the t2​ decay component </a:t>
            </a:r>
          </a:p>
          <a:p>
            <a:pPr lvl="0"/>
            <a:r>
              <a:rPr lang="en-US" sz="2400" dirty="0"/>
              <a:t>a2​: weight/amplitude of the t3​ decay component </a:t>
            </a:r>
          </a:p>
          <a:p>
            <a:pPr lvl="0"/>
            <a:r>
              <a:rPr lang="en-US" sz="2400" dirty="0"/>
              <a:t>a3​: weight/amplitude of the t4​ decay component</a:t>
            </a:r>
          </a:p>
          <a:p>
            <a:endParaRPr lang="en-US" sz="2400" dirty="0"/>
          </a:p>
        </p:txBody>
      </p:sp>
    </p:spTree>
    <p:extLst>
      <p:ext uri="{BB962C8B-B14F-4D97-AF65-F5344CB8AC3E}">
        <p14:creationId xmlns:p14="http://schemas.microsoft.com/office/powerpoint/2010/main" val="18525652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B2C6827-B454-4FA9-B92C-D9196857E9A6}"/>
              </a:ext>
            </a:extLst>
          </p:cNvPr>
          <p:cNvSpPr>
            <a:spLocks noGrp="1"/>
          </p:cNvSpPr>
          <p:nvPr>
            <p:ph type="sldNum" idx="12"/>
          </p:nvPr>
        </p:nvSpPr>
        <p:spPr>
          <a:xfrm>
            <a:off x="11632420" y="6476986"/>
            <a:ext cx="535675" cy="365126"/>
          </a:xfrm>
        </p:spPr>
        <p:txBody>
          <a:bodyPr/>
          <a:lstStyle/>
          <a:p>
            <a:fld id="{00000000-1234-1234-1234-123412341234}" type="slidenum">
              <a:rPr lang="en-US" smtClean="0">
                <a:solidFill>
                  <a:schemeClr val="tx1"/>
                </a:solidFill>
              </a:rPr>
              <a:pPr/>
              <a:t>42</a:t>
            </a:fld>
            <a:endParaRPr lang="en-US" dirty="0">
              <a:solidFill>
                <a:schemeClr val="tx1"/>
              </a:solidFill>
            </a:endParaRPr>
          </a:p>
        </p:txBody>
      </p:sp>
      <p:sp>
        <p:nvSpPr>
          <p:cNvPr id="6" name="Title 5">
            <a:extLst>
              <a:ext uri="{FF2B5EF4-FFF2-40B4-BE49-F238E27FC236}">
                <a16:creationId xmlns:a16="http://schemas.microsoft.com/office/drawing/2014/main" id="{7A21D5BD-4B13-AF6C-1BF4-C6478B7A5C29}"/>
              </a:ext>
            </a:extLst>
          </p:cNvPr>
          <p:cNvSpPr>
            <a:spLocks noGrp="1"/>
          </p:cNvSpPr>
          <p:nvPr>
            <p:ph type="title"/>
          </p:nvPr>
        </p:nvSpPr>
        <p:spPr>
          <a:xfrm>
            <a:off x="702255" y="397311"/>
            <a:ext cx="8646698" cy="604139"/>
          </a:xfrm>
        </p:spPr>
        <p:txBody>
          <a:bodyPr/>
          <a:lstStyle/>
          <a:p>
            <a:r>
              <a:rPr lang="en-GB" dirty="0">
                <a:solidFill>
                  <a:srgbClr val="0076BE"/>
                </a:solidFill>
                <a:latin typeface="+mn-lt"/>
              </a:rPr>
              <a:t>Detector Setup</a:t>
            </a:r>
          </a:p>
        </p:txBody>
      </p:sp>
      <p:pic>
        <p:nvPicPr>
          <p:cNvPr id="4" name="Picture 3">
            <a:extLst>
              <a:ext uri="{FF2B5EF4-FFF2-40B4-BE49-F238E27FC236}">
                <a16:creationId xmlns:a16="http://schemas.microsoft.com/office/drawing/2014/main" id="{798AF897-F36F-6ADF-99B5-C2B15ED6F466}"/>
              </a:ext>
            </a:extLst>
          </p:cNvPr>
          <p:cNvPicPr>
            <a:picLocks noChangeAspect="1"/>
          </p:cNvPicPr>
          <p:nvPr/>
        </p:nvPicPr>
        <p:blipFill>
          <a:blip r:embed="rId3"/>
          <a:srcRect l="45208" t="31112" r="8438" b="7407"/>
          <a:stretch>
            <a:fillRect/>
          </a:stretch>
        </p:blipFill>
        <p:spPr>
          <a:xfrm>
            <a:off x="5655715" y="2694161"/>
            <a:ext cx="5329357" cy="3976060"/>
          </a:xfrm>
          <a:prstGeom prst="rect">
            <a:avLst/>
          </a:prstGeom>
        </p:spPr>
      </p:pic>
      <p:pic>
        <p:nvPicPr>
          <p:cNvPr id="16" name="Picture 15">
            <a:extLst>
              <a:ext uri="{FF2B5EF4-FFF2-40B4-BE49-F238E27FC236}">
                <a16:creationId xmlns:a16="http://schemas.microsoft.com/office/drawing/2014/main" id="{B474709C-7FEF-1234-F2D7-EA90D2203F1B}"/>
              </a:ext>
            </a:extLst>
          </p:cNvPr>
          <p:cNvPicPr>
            <a:picLocks noChangeAspect="1"/>
          </p:cNvPicPr>
          <p:nvPr/>
        </p:nvPicPr>
        <p:blipFill rotWithShape="1">
          <a:blip r:embed="rId4"/>
          <a:srcRect l="49055" t="41537" r="12967" b="44472"/>
          <a:stretch>
            <a:fillRect/>
          </a:stretch>
        </p:blipFill>
        <p:spPr>
          <a:xfrm>
            <a:off x="4862328" y="1164714"/>
            <a:ext cx="6770092" cy="1402879"/>
          </a:xfrm>
          <a:prstGeom prst="rect">
            <a:avLst/>
          </a:prstGeom>
        </p:spPr>
      </p:pic>
      <p:pic>
        <p:nvPicPr>
          <p:cNvPr id="5" name="Picture 4">
            <a:extLst>
              <a:ext uri="{FF2B5EF4-FFF2-40B4-BE49-F238E27FC236}">
                <a16:creationId xmlns:a16="http://schemas.microsoft.com/office/drawing/2014/main" id="{B0ED4262-1C76-EF42-6182-D5A3DDE0021E}"/>
              </a:ext>
            </a:extLst>
          </p:cNvPr>
          <p:cNvPicPr>
            <a:picLocks noChangeAspect="1"/>
          </p:cNvPicPr>
          <p:nvPr/>
        </p:nvPicPr>
        <p:blipFill>
          <a:blip r:embed="rId5"/>
          <a:srcRect l="27419" t="52443" r="50000" b="10371"/>
          <a:stretch>
            <a:fillRect/>
          </a:stretch>
        </p:blipFill>
        <p:spPr>
          <a:xfrm>
            <a:off x="1084373" y="1128018"/>
            <a:ext cx="3130607" cy="2900007"/>
          </a:xfrm>
          <a:prstGeom prst="rect">
            <a:avLst/>
          </a:prstGeom>
        </p:spPr>
      </p:pic>
      <p:sp>
        <p:nvSpPr>
          <p:cNvPr id="8" name="Oval 7">
            <a:extLst>
              <a:ext uri="{FF2B5EF4-FFF2-40B4-BE49-F238E27FC236}">
                <a16:creationId xmlns:a16="http://schemas.microsoft.com/office/drawing/2014/main" id="{ADD99C90-8E18-4CBE-54FF-08C00E964375}"/>
              </a:ext>
            </a:extLst>
          </p:cNvPr>
          <p:cNvSpPr/>
          <p:nvPr/>
        </p:nvSpPr>
        <p:spPr>
          <a:xfrm>
            <a:off x="2717577" y="3286742"/>
            <a:ext cx="505988" cy="516037"/>
          </a:xfrm>
          <a:prstGeom prst="ellipse">
            <a:avLst/>
          </a:prstGeom>
          <a:noFill/>
          <a:ln w="66675">
            <a:solidFill>
              <a:srgbClr val="C00000">
                <a:alpha val="85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1513B72-13E9-FF2E-7903-489A157CDF41}"/>
              </a:ext>
            </a:extLst>
          </p:cNvPr>
          <p:cNvPicPr>
            <a:picLocks noChangeAspect="1"/>
          </p:cNvPicPr>
          <p:nvPr/>
        </p:nvPicPr>
        <p:blipFill>
          <a:blip r:embed="rId6"/>
          <a:stretch>
            <a:fillRect/>
          </a:stretch>
        </p:blipFill>
        <p:spPr>
          <a:xfrm>
            <a:off x="616874" y="4111014"/>
            <a:ext cx="4065603" cy="2559207"/>
          </a:xfrm>
          <a:prstGeom prst="rect">
            <a:avLst/>
          </a:prstGeom>
        </p:spPr>
      </p:pic>
    </p:spTree>
    <p:extLst>
      <p:ext uri="{BB962C8B-B14F-4D97-AF65-F5344CB8AC3E}">
        <p14:creationId xmlns:p14="http://schemas.microsoft.com/office/powerpoint/2010/main" val="2357059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745FD2-AA03-F673-866B-01FBD377F319}"/>
              </a:ext>
            </a:extLst>
          </p:cNvPr>
          <p:cNvSpPr>
            <a:spLocks noGrp="1"/>
          </p:cNvSpPr>
          <p:nvPr>
            <p:ph type="body" sz="quarter" idx="10"/>
          </p:nvPr>
        </p:nvSpPr>
        <p:spPr/>
        <p:txBody>
          <a:bodyPr/>
          <a:lstStyle/>
          <a:p>
            <a:r>
              <a:rPr lang="en-US" dirty="0"/>
              <a:t>Optimal Filter in the Frequency Domain</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7D3B3BFD-6EF3-1424-0D62-5142488B986C}"/>
                  </a:ext>
                </a:extLst>
              </p:cNvPr>
              <p:cNvSpPr>
                <a:spLocks noGrp="1"/>
              </p:cNvSpPr>
              <p:nvPr>
                <p:ph type="body" sz="quarter" idx="13"/>
              </p:nvPr>
            </p:nvSpPr>
            <p:spPr>
              <a:xfrm>
                <a:off x="736600" y="1683004"/>
                <a:ext cx="10622660" cy="5363748"/>
              </a:xfrm>
            </p:spPr>
            <p:txBody>
              <a:bodyPr>
                <a:normAutofit/>
              </a:bodyPr>
              <a:lstStyle/>
              <a:p>
                <a:pPr marL="457200" indent="-457200">
                  <a:buFont typeface="Wingdings" panose="05000000000000000000" pitchFamily="2" charset="2"/>
                  <a:buChar char="Ø"/>
                </a:pPr>
                <a:r>
                  <a:rPr lang="en-US" sz="3600" dirty="0"/>
                  <a:t>Does not treat every frequency equally</a:t>
                </a:r>
              </a:p>
              <a:p>
                <a:pPr marL="457200" indent="-457200">
                  <a:buFont typeface="Wingdings" panose="05000000000000000000" pitchFamily="2" charset="2"/>
                  <a:buChar char="Ø"/>
                </a:pPr>
                <a:r>
                  <a:rPr lang="en-US" sz="3600" dirty="0"/>
                  <a:t>Fourier-transform the waveform and template</a:t>
                </a:r>
              </a:p>
              <a:p>
                <a:pPr marL="1143000" lvl="1" indent="-457200">
                  <a:buFont typeface="Wingdings" panose="05000000000000000000" pitchFamily="2" charset="2"/>
                  <a:buChar char="Ø"/>
                </a:pPr>
                <a14:m>
                  <m:oMath xmlns:m="http://schemas.openxmlformats.org/officeDocument/2006/math">
                    <m:r>
                      <a:rPr lang="en-US" sz="3200" i="1">
                        <a:latin typeface="Cambria Math" panose="02040503050406030204" pitchFamily="18" charset="0"/>
                        <a:ea typeface="Cambria Math" panose="02040503050406030204" pitchFamily="18" charset="0"/>
                      </a:rPr>
                      <m:t>𝐴</m:t>
                    </m:r>
                  </m:oMath>
                </a14:m>
                <a:r>
                  <a:rPr lang="en-US" sz="3200" dirty="0"/>
                  <a:t> </a:t>
                </a:r>
                <a14:m>
                  <m:oMath xmlns:m="http://schemas.openxmlformats.org/officeDocument/2006/math">
                    <m:r>
                      <a:rPr lang="en-US" sz="3200" i="1">
                        <a:latin typeface="Cambria Math" panose="02040503050406030204" pitchFamily="18" charset="0"/>
                        <a:ea typeface="Cambria Math" panose="02040503050406030204" pitchFamily="18" charset="0"/>
                      </a:rPr>
                      <m:t>→ </m:t>
                    </m:r>
                  </m:oMath>
                </a14:m>
                <a:r>
                  <a:rPr lang="en-US" sz="3200" dirty="0"/>
                  <a:t>scales the template</a:t>
                </a:r>
              </a:p>
              <a:p>
                <a:pPr marL="1143000" lvl="1" indent="-457200">
                  <a:buFont typeface="Wingdings" panose="05000000000000000000" pitchFamily="2" charset="2"/>
                  <a:buChar char="Ø"/>
                </a:pPr>
                <a14:m>
                  <m:oMath xmlns:m="http://schemas.openxmlformats.org/officeDocument/2006/math">
                    <m:sSup>
                      <m:sSupPr>
                        <m:ctrlPr>
                          <a:rPr lang="en-US" sz="3200" i="1" smtClean="0">
                            <a:latin typeface="Cambria Math" panose="02040503050406030204" pitchFamily="18" charset="0"/>
                          </a:rPr>
                        </m:ctrlPr>
                      </m:sSupPr>
                      <m:e>
                        <m:r>
                          <a:rPr lang="en-US" sz="3200" i="1" smtClean="0">
                            <a:latin typeface="Cambria Math" panose="02040503050406030204" pitchFamily="18" charset="0"/>
                          </a:rPr>
                          <m:t>𝑒</m:t>
                        </m:r>
                      </m:e>
                      <m:sup>
                        <m:r>
                          <a:rPr lang="en-US" sz="3200" i="1" smtClean="0">
                            <a:latin typeface="Cambria Math" panose="02040503050406030204" pitchFamily="18" charset="0"/>
                          </a:rPr>
                          <m:t>−</m:t>
                        </m:r>
                        <m:r>
                          <a:rPr lang="en-US" sz="3200" i="1" smtClean="0">
                            <a:latin typeface="Cambria Math" panose="02040503050406030204" pitchFamily="18" charset="0"/>
                          </a:rPr>
                          <m:t>𝑖</m:t>
                        </m:r>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r>
                          <a:rPr lang="en-US" sz="3200" b="0" i="1" smtClean="0">
                            <a:latin typeface="Cambria Math" panose="02040503050406030204" pitchFamily="18" charset="0"/>
                            <a:ea typeface="Cambria Math" panose="02040503050406030204" pitchFamily="18" charset="0"/>
                          </a:rPr>
                          <m:t>𝑓</m:t>
                        </m:r>
                        <m:r>
                          <a:rPr lang="en-US" sz="3200" b="0" i="1" smtClean="0">
                            <a:latin typeface="Cambria Math" panose="02040503050406030204" pitchFamily="18" charset="0"/>
                            <a:ea typeface="Cambria Math" panose="02040503050406030204" pitchFamily="18" charset="0"/>
                          </a:rPr>
                          <m:t>𝜏</m:t>
                        </m:r>
                      </m:sup>
                    </m:sSup>
                  </m:oMath>
                </a14:m>
                <a:r>
                  <a:rPr lang="en-US" sz="3200" dirty="0">
                    <a:ea typeface="Cambria Math" panose="02040503050406030204" pitchFamily="18" charset="0"/>
                  </a:rPr>
                  <a:t> </a:t>
                </a:r>
                <a14:m>
                  <m:oMath xmlns:m="http://schemas.openxmlformats.org/officeDocument/2006/math">
                    <m:r>
                      <a:rPr lang="en-US" sz="3200" i="1">
                        <a:latin typeface="Cambria Math" panose="02040503050406030204" pitchFamily="18" charset="0"/>
                        <a:ea typeface="Cambria Math" panose="02040503050406030204" pitchFamily="18" charset="0"/>
                      </a:rPr>
                      <m:t>→</m:t>
                    </m:r>
                  </m:oMath>
                </a14:m>
                <a:r>
                  <a:rPr lang="en-US" sz="3200" dirty="0"/>
                  <a:t> shifts the template through phase</a:t>
                </a:r>
              </a:p>
              <a:p>
                <a:pPr marL="1143000" lvl="1" indent="-457200">
                  <a:buFont typeface="Wingdings" panose="05000000000000000000" pitchFamily="2" charset="2"/>
                  <a:buChar char="Ø"/>
                </a:pPr>
                <a:r>
                  <a:rPr lang="en-US" sz="3200" dirty="0"/>
                  <a:t>1/</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m:t>
                        </m:r>
                      </m:e>
                      <m:sub>
                        <m:r>
                          <a:rPr lang="en-US" sz="3200" b="0" i="1" smtClean="0">
                            <a:latin typeface="Cambria Math" panose="02040503050406030204" pitchFamily="18" charset="0"/>
                          </a:rPr>
                          <m:t>𝑛</m:t>
                        </m:r>
                      </m:sub>
                    </m:sSub>
                    <m:r>
                      <a:rPr lang="en-US" sz="3200" b="0" i="1" smtClean="0">
                        <a:latin typeface="Cambria Math" panose="02040503050406030204" pitchFamily="18" charset="0"/>
                      </a:rPr>
                      <m:t>(</m:t>
                    </m:r>
                    <m:r>
                      <a:rPr lang="en-US" sz="3200" b="0" i="1" smtClean="0">
                        <a:latin typeface="Cambria Math" panose="02040503050406030204" pitchFamily="18" charset="0"/>
                      </a:rPr>
                      <m:t>𝑓</m:t>
                    </m:r>
                    <m:r>
                      <a:rPr lang="en-US" sz="3200" b="0" i="1" smtClean="0">
                        <a:latin typeface="Cambria Math" panose="02040503050406030204" pitchFamily="18" charset="0"/>
                      </a:rPr>
                      <m:t>)</m:t>
                    </m:r>
                  </m:oMath>
                </a14:m>
                <a:r>
                  <a:rPr lang="en-US" sz="3200" dirty="0">
                    <a:ea typeface="Cambria Math" panose="02040503050406030204" pitchFamily="18" charset="0"/>
                  </a:rPr>
                  <a:t> </a:t>
                </a:r>
                <a14:m>
                  <m:oMath xmlns:m="http://schemas.openxmlformats.org/officeDocument/2006/math">
                    <m:r>
                      <a:rPr lang="en-US" sz="3200" i="1">
                        <a:latin typeface="Cambria Math" panose="02040503050406030204" pitchFamily="18" charset="0"/>
                        <a:ea typeface="Cambria Math" panose="02040503050406030204" pitchFamily="18" charset="0"/>
                      </a:rPr>
                      <m:t>→</m:t>
                    </m:r>
                    <m:r>
                      <a:rPr lang="en-US" sz="3200" b="0" i="0" smtClean="0">
                        <a:latin typeface="Cambria Math" panose="02040503050406030204" pitchFamily="18" charset="0"/>
                        <a:ea typeface="Cambria Math" panose="02040503050406030204" pitchFamily="18" charset="0"/>
                      </a:rPr>
                      <m:t> </m:t>
                    </m:r>
                  </m:oMath>
                </a14:m>
                <a:r>
                  <a:rPr lang="en-US" sz="3200" dirty="0"/>
                  <a:t>down weights noisy frequencies</a:t>
                </a:r>
              </a:p>
              <a:p>
                <a:pPr marL="1143000" lvl="1" indent="-457200">
                  <a:buFont typeface="Wingdings" panose="05000000000000000000" pitchFamily="2" charset="2"/>
                  <a:buChar char="Ø"/>
                </a:pPr>
                <a:endParaRPr lang="en-US" sz="3200" dirty="0"/>
              </a:p>
              <a:p>
                <a:pPr marL="1143000" lvl="1" indent="-457200">
                  <a:buFont typeface="Wingdings" panose="05000000000000000000" pitchFamily="2" charset="2"/>
                  <a:buChar char="Ø"/>
                </a:pPr>
                <a:endParaRPr lang="en-US" sz="3200" dirty="0"/>
              </a:p>
              <a:p>
                <a:pPr marL="1143000" lvl="1" indent="-457200">
                  <a:buFont typeface="Wingdings" panose="05000000000000000000" pitchFamily="2" charset="2"/>
                  <a:buChar char="Ø"/>
                </a:pPr>
                <a:endParaRPr lang="en-US" sz="3200" dirty="0"/>
              </a:p>
              <a:p>
                <a:pPr marL="457200" indent="-457200">
                  <a:buFont typeface="Wingdings" panose="05000000000000000000" pitchFamily="2" charset="2"/>
                  <a:buChar char="Ø"/>
                </a:pPr>
                <a:r>
                  <a:rPr lang="en-US" sz="3800" dirty="0"/>
                  <a:t>Chooses </a:t>
                </a:r>
                <a14:m>
                  <m:oMath xmlns:m="http://schemas.openxmlformats.org/officeDocument/2006/math">
                    <m:r>
                      <a:rPr lang="en-US" sz="3800" i="1">
                        <a:latin typeface="Cambria Math" panose="02040503050406030204" pitchFamily="18" charset="0"/>
                        <a:ea typeface="Cambria Math" panose="02040503050406030204" pitchFamily="18" charset="0"/>
                      </a:rPr>
                      <m:t>𝐴</m:t>
                    </m:r>
                  </m:oMath>
                </a14:m>
                <a:r>
                  <a:rPr lang="en-US" sz="3800" dirty="0"/>
                  <a:t> and </a:t>
                </a:r>
                <a14:m>
                  <m:oMath xmlns:m="http://schemas.openxmlformats.org/officeDocument/2006/math">
                    <m:r>
                      <a:rPr lang="en-US" sz="3800" i="1">
                        <a:latin typeface="Cambria Math" panose="02040503050406030204" pitchFamily="18" charset="0"/>
                        <a:ea typeface="Cambria Math" panose="02040503050406030204" pitchFamily="18" charset="0"/>
                      </a:rPr>
                      <m:t>𝜏</m:t>
                    </m:r>
                  </m:oMath>
                </a14:m>
                <a:r>
                  <a:rPr lang="en-US" sz="3800" dirty="0"/>
                  <a:t> that minimize</a:t>
                </a:r>
                <a:r>
                  <a:rPr lang="en-US" sz="3800" dirty="0">
                    <a:ea typeface="Cambria Math" panose="02040503050406030204" pitchFamily="18" charset="0"/>
                  </a:rPr>
                  <a:t> </a:t>
                </a:r>
                <a14:m>
                  <m:oMath xmlns:m="http://schemas.openxmlformats.org/officeDocument/2006/math">
                    <m:sSup>
                      <m:sSupPr>
                        <m:ctrlPr>
                          <a:rPr lang="en-US" sz="3800" i="1">
                            <a:latin typeface="Cambria Math" panose="02040503050406030204" pitchFamily="18" charset="0"/>
                            <a:ea typeface="Cambria Math" panose="02040503050406030204" pitchFamily="18" charset="0"/>
                          </a:rPr>
                        </m:ctrlPr>
                      </m:sSupPr>
                      <m:e>
                        <m:r>
                          <a:rPr lang="en-US" sz="3800" i="1">
                            <a:latin typeface="Cambria Math" panose="02040503050406030204" pitchFamily="18" charset="0"/>
                            <a:ea typeface="Cambria Math" panose="02040503050406030204" pitchFamily="18" charset="0"/>
                          </a:rPr>
                          <m:t>𝜒</m:t>
                        </m:r>
                      </m:e>
                      <m:sup>
                        <m:r>
                          <a:rPr lang="en-US" sz="3800" i="1">
                            <a:latin typeface="Cambria Math" panose="02040503050406030204" pitchFamily="18" charset="0"/>
                            <a:ea typeface="Cambria Math" panose="02040503050406030204" pitchFamily="18" charset="0"/>
                          </a:rPr>
                          <m:t>2</m:t>
                        </m:r>
                      </m:sup>
                    </m:sSup>
                  </m:oMath>
                </a14:m>
                <a:endParaRPr lang="en-US" sz="3800" dirty="0"/>
              </a:p>
            </p:txBody>
          </p:sp>
        </mc:Choice>
        <mc:Fallback xmlns="">
          <p:sp>
            <p:nvSpPr>
              <p:cNvPr id="3" name="Text Placeholder 2">
                <a:extLst>
                  <a:ext uri="{FF2B5EF4-FFF2-40B4-BE49-F238E27FC236}">
                    <a16:creationId xmlns:a16="http://schemas.microsoft.com/office/drawing/2014/main" id="{7D3B3BFD-6EF3-1424-0D62-5142488B986C}"/>
                  </a:ext>
                </a:extLst>
              </p:cNvPr>
              <p:cNvSpPr>
                <a:spLocks noGrp="1" noRot="1" noChangeAspect="1" noMove="1" noResize="1" noEditPoints="1" noAdjustHandles="1" noChangeArrowheads="1" noChangeShapeType="1" noTextEdit="1"/>
              </p:cNvSpPr>
              <p:nvPr>
                <p:ph type="body" sz="quarter" idx="13"/>
              </p:nvPr>
            </p:nvSpPr>
            <p:spPr>
              <a:xfrm>
                <a:off x="736600" y="1683004"/>
                <a:ext cx="10622660" cy="5363748"/>
              </a:xfrm>
              <a:blipFill>
                <a:blip r:embed="rId2"/>
                <a:stretch>
                  <a:fillRect l="-1722" t="-27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528C7DE-8EB8-036D-BF38-6B55AB082C44}"/>
                  </a:ext>
                </a:extLst>
              </p:cNvPr>
              <p:cNvSpPr txBox="1"/>
              <p:nvPr/>
            </p:nvSpPr>
            <p:spPr>
              <a:xfrm>
                <a:off x="2919796" y="4602339"/>
                <a:ext cx="6352407" cy="1145314"/>
              </a:xfrm>
              <a:prstGeom prst="rect">
                <a:avLst/>
              </a:prstGeom>
              <a:noFill/>
            </p:spPr>
            <p:txBody>
              <a:bodyPr wrap="square" lIns="0" tIns="0" rIns="0" bIns="0" rtlCol="0">
                <a:spAutoFit/>
              </a:bodyPr>
              <a:lstStyle/>
              <a:p>
                <a:pPr/>
                <a14:m>
                  <m:oMathPara xmlns:m="http://schemas.openxmlformats.org/officeDocument/2006/math">
                    <m:oMath>
                      <m:sSup>
                        <m:sSupPr>
                          <m:ctrlPr>
                            <a:rPr lang="en-US" sz="2800" i="1">
                              <a:latin typeface="Cambria Math" panose="02040503050406030204" pitchFamily="18" charset="0"/>
                              <a:ea typeface="Cambria Math" panose="02040503050406030204" pitchFamily="18" charset="0"/>
                            </a:rPr>
                          </m:ctrlPr>
                        </m:sSupPr>
                        <m:e>
                          <m:r>
                            <a:rPr lang="en-US" sz="2800" i="1">
                              <a:latin typeface="Cambria Math" panose="02040503050406030204" pitchFamily="18" charset="0"/>
                              <a:ea typeface="Cambria Math" panose="02040503050406030204" pitchFamily="18" charset="0"/>
                            </a:rPr>
                            <m:t>𝜒</m:t>
                          </m:r>
                        </m:e>
                        <m:sup>
                          <m:r>
                            <a:rPr lang="en-US" sz="2800" b="0" i="1" smtClean="0">
                              <a:latin typeface="Cambria Math" panose="02040503050406030204" pitchFamily="18" charset="0"/>
                              <a:ea typeface="Cambria Math" panose="02040503050406030204" pitchFamily="18" charset="0"/>
                            </a:rPr>
                            <m:t>2</m:t>
                          </m:r>
                        </m:sup>
                      </m:sSup>
                      <m:d>
                        <m:dPr>
                          <m:ctrlPr>
                            <a:rPr lang="en-US" sz="2800" b="0" i="1" smtClean="0">
                              <a:latin typeface="Cambria Math" panose="02040503050406030204" pitchFamily="18" charset="0"/>
                              <a:ea typeface="Cambria Math" panose="02040503050406030204" pitchFamily="18" charset="0"/>
                            </a:rPr>
                          </m:ctrlPr>
                        </m:dPr>
                        <m:e>
                          <m:r>
                            <a:rPr lang="en-US" sz="2800" b="0" i="1" smtClean="0">
                              <a:latin typeface="Cambria Math" panose="02040503050406030204" pitchFamily="18" charset="0"/>
                              <a:ea typeface="Cambria Math" panose="02040503050406030204" pitchFamily="18" charset="0"/>
                            </a:rPr>
                            <m:t>𝐴</m:t>
                          </m:r>
                          <m:r>
                            <a:rPr lang="en-US" sz="2800" b="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𝜏</m:t>
                          </m:r>
                        </m:e>
                      </m:d>
                      <m:r>
                        <a:rPr lang="en-US" sz="2800" b="0" i="1" smtClean="0">
                          <a:latin typeface="Cambria Math" panose="02040503050406030204" pitchFamily="18" charset="0"/>
                          <a:ea typeface="Cambria Math" panose="02040503050406030204" pitchFamily="18" charset="0"/>
                        </a:rPr>
                        <m:t>=</m:t>
                      </m:r>
                      <m:nary>
                        <m:naryPr>
                          <m:chr m:val="∑"/>
                          <m:supHide m:val="on"/>
                          <m:ctrlPr>
                            <a:rPr lang="en-US" sz="2800" b="0" i="1" smtClean="0">
                              <a:latin typeface="Cambria Math" panose="02040503050406030204" pitchFamily="18" charset="0"/>
                              <a:ea typeface="Cambria Math" panose="02040503050406030204" pitchFamily="18" charset="0"/>
                            </a:rPr>
                          </m:ctrlPr>
                        </m:naryPr>
                        <m:sub>
                          <m:r>
                            <m:rPr>
                              <m:brk m:alnAt="7"/>
                            </m:rPr>
                            <a:rPr lang="en-US" sz="2800" b="0" i="1" smtClean="0">
                              <a:latin typeface="Cambria Math" panose="02040503050406030204" pitchFamily="18" charset="0"/>
                              <a:ea typeface="Cambria Math" panose="02040503050406030204" pitchFamily="18" charset="0"/>
                            </a:rPr>
                            <m:t>𝑓</m:t>
                          </m:r>
                        </m:sub>
                        <m:sup/>
                        <m:e>
                          <m:f>
                            <m:fPr>
                              <m:ctrlPr>
                                <a:rPr lang="en-US" sz="2800" b="0" i="1" smtClean="0">
                                  <a:latin typeface="Cambria Math" panose="02040503050406030204" pitchFamily="18" charset="0"/>
                                  <a:ea typeface="Cambria Math" panose="02040503050406030204" pitchFamily="18" charset="0"/>
                                </a:rPr>
                              </m:ctrlPr>
                            </m:fPr>
                            <m:num>
                              <m:r>
                                <a:rPr lang="en-US" sz="2800" b="0" i="1" smtClean="0">
                                  <a:latin typeface="Cambria Math" panose="02040503050406030204" pitchFamily="18" charset="0"/>
                                  <a:ea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𝐷</m:t>
                              </m:r>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𝑓</m:t>
                                  </m:r>
                                </m:e>
                              </m:d>
                              <m:r>
                                <a:rPr lang="en-US" sz="2800" i="1">
                                  <a:latin typeface="Cambria Math" panose="02040503050406030204" pitchFamily="18" charset="0"/>
                                  <a:ea typeface="Cambria Math" panose="02040503050406030204" pitchFamily="18" charset="0"/>
                                </a:rPr>
                                <m:t>−</m:t>
                              </m:r>
                              <m:r>
                                <a:rPr lang="en-US" sz="2800" i="1">
                                  <a:latin typeface="Cambria Math" panose="02040503050406030204" pitchFamily="18" charset="0"/>
                                  <a:ea typeface="Cambria Math" panose="02040503050406030204" pitchFamily="18" charset="0"/>
                                </a:rPr>
                                <m:t>𝐴</m:t>
                              </m:r>
                              <m:r>
                                <a:rPr lang="en-US" sz="2800" i="1">
                                  <a:latin typeface="Cambria Math" panose="02040503050406030204" pitchFamily="18" charset="0"/>
                                  <a:ea typeface="Cambria Math" panose="02040503050406030204" pitchFamily="18" charset="0"/>
                                </a:rPr>
                                <m:t> </m:t>
                              </m:r>
                              <m:r>
                                <a:rPr lang="en-US" sz="2800" i="1">
                                  <a:latin typeface="Cambria Math" panose="02040503050406030204" pitchFamily="18" charset="0"/>
                                  <a:ea typeface="Cambria Math" panose="02040503050406030204" pitchFamily="18" charset="0"/>
                                </a:rPr>
                                <m:t>𝑆</m:t>
                              </m:r>
                              <m:sSup>
                                <m:sSupPr>
                                  <m:ctrlPr>
                                    <a:rPr lang="en-US" sz="2800" i="1">
                                      <a:latin typeface="Cambria Math" panose="02040503050406030204" pitchFamily="18" charset="0"/>
                                      <a:ea typeface="Cambria Math" panose="02040503050406030204" pitchFamily="18" charset="0"/>
                                    </a:rPr>
                                  </m:ctrlPr>
                                </m:sSupPr>
                                <m:e>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𝑓</m:t>
                                      </m:r>
                                    </m:e>
                                  </m:d>
                                  <m:sSup>
                                    <m:sSupPr>
                                      <m:ctrlPr>
                                        <a:rPr lang="en-US" sz="2800" i="1">
                                          <a:latin typeface="Cambria Math" panose="02040503050406030204" pitchFamily="18" charset="0"/>
                                        </a:rPr>
                                      </m:ctrlPr>
                                    </m:sSupPr>
                                    <m:e>
                                      <m:r>
                                        <a:rPr lang="en-US" sz="2800" i="1">
                                          <a:latin typeface="Cambria Math" panose="02040503050406030204" pitchFamily="18" charset="0"/>
                                        </a:rPr>
                                        <m:t>𝑒</m:t>
                                      </m:r>
                                    </m:e>
                                    <m:sup>
                                      <m:r>
                                        <a:rPr lang="en-US" sz="2800" i="1">
                                          <a:latin typeface="Cambria Math" panose="02040503050406030204" pitchFamily="18" charset="0"/>
                                        </a:rPr>
                                        <m:t>−</m:t>
                                      </m:r>
                                      <m:r>
                                        <a:rPr lang="en-US" sz="2800" i="1">
                                          <a:latin typeface="Cambria Math" panose="02040503050406030204" pitchFamily="18" charset="0"/>
                                        </a:rPr>
                                        <m:t>𝑖</m:t>
                                      </m:r>
                                      <m:r>
                                        <a:rPr lang="en-US" sz="2800" i="1">
                                          <a:latin typeface="Cambria Math" panose="02040503050406030204" pitchFamily="18" charset="0"/>
                                        </a:rPr>
                                        <m:t>2</m:t>
                                      </m:r>
                                      <m:r>
                                        <a:rPr lang="en-US" sz="2800" i="1">
                                          <a:latin typeface="Cambria Math" panose="02040503050406030204" pitchFamily="18" charset="0"/>
                                          <a:ea typeface="Cambria Math" panose="02040503050406030204" pitchFamily="18" charset="0"/>
                                        </a:rPr>
                                        <m:t>𝜋</m:t>
                                      </m:r>
                                      <m:r>
                                        <a:rPr lang="en-US" sz="2800" i="1">
                                          <a:latin typeface="Cambria Math" panose="02040503050406030204" pitchFamily="18" charset="0"/>
                                          <a:ea typeface="Cambria Math" panose="02040503050406030204" pitchFamily="18" charset="0"/>
                                        </a:rPr>
                                        <m:t>𝑓</m:t>
                                      </m:r>
                                      <m:r>
                                        <a:rPr lang="en-US" sz="2800" i="1">
                                          <a:latin typeface="Cambria Math" panose="02040503050406030204" pitchFamily="18" charset="0"/>
                                          <a:ea typeface="Cambria Math" panose="02040503050406030204" pitchFamily="18" charset="0"/>
                                        </a:rPr>
                                        <m:t>𝜏</m:t>
                                      </m:r>
                                    </m:sup>
                                  </m:sSup>
                                  <m:r>
                                    <a:rPr lang="en-US" sz="2800" i="1">
                                      <a:latin typeface="Cambria Math" panose="02040503050406030204" pitchFamily="18" charset="0"/>
                                      <a:ea typeface="Cambria Math" panose="02040503050406030204" pitchFamily="18" charset="0"/>
                                    </a:rPr>
                                    <m:t>|</m:t>
                                  </m:r>
                                </m:e>
                                <m:sup>
                                  <m:r>
                                    <a:rPr lang="en-US" sz="2800" b="0" i="1" smtClean="0">
                                      <a:latin typeface="Cambria Math" panose="02040503050406030204" pitchFamily="18" charset="0"/>
                                      <a:ea typeface="Cambria Math" panose="02040503050406030204" pitchFamily="18" charset="0"/>
                                    </a:rPr>
                                    <m:t>2</m:t>
                                  </m:r>
                                </m:sup>
                              </m:sSup>
                            </m:num>
                            <m:den>
                              <m:sSub>
                                <m:sSubPr>
                                  <m:ctrlPr>
                                    <a:rPr lang="en-US" sz="2800" i="1">
                                      <a:latin typeface="Cambria Math" panose="02040503050406030204" pitchFamily="18" charset="0"/>
                                    </a:rPr>
                                  </m:ctrlPr>
                                </m:sSubPr>
                                <m:e>
                                  <m:r>
                                    <a:rPr lang="en-US" sz="2800" i="1">
                                      <a:latin typeface="Cambria Math" panose="02040503050406030204" pitchFamily="18" charset="0"/>
                                    </a:rPr>
                                    <m:t>𝑃</m:t>
                                  </m:r>
                                </m:e>
                                <m:sub>
                                  <m:r>
                                    <a:rPr lang="en-US" sz="2800" i="1">
                                      <a:latin typeface="Cambria Math" panose="02040503050406030204" pitchFamily="18" charset="0"/>
                                    </a:rPr>
                                    <m:t>𝑛</m:t>
                                  </m:r>
                                </m:sub>
                              </m:sSub>
                              <m:r>
                                <a:rPr lang="en-US" sz="2800" i="1">
                                  <a:latin typeface="Cambria Math" panose="02040503050406030204" pitchFamily="18" charset="0"/>
                                </a:rPr>
                                <m:t>(</m:t>
                              </m:r>
                              <m:r>
                                <a:rPr lang="en-US" sz="2800" i="1">
                                  <a:latin typeface="Cambria Math" panose="02040503050406030204" pitchFamily="18" charset="0"/>
                                </a:rPr>
                                <m:t>𝑓</m:t>
                              </m:r>
                              <m:r>
                                <a:rPr lang="en-US" sz="2800" i="1">
                                  <a:latin typeface="Cambria Math" panose="02040503050406030204" pitchFamily="18" charset="0"/>
                                </a:rPr>
                                <m:t>)</m:t>
                              </m:r>
                            </m:den>
                          </m:f>
                        </m:e>
                      </m:nary>
                    </m:oMath>
                  </m:oMathPara>
                </a14:m>
                <a:endParaRPr lang="en-US" sz="2800" dirty="0"/>
              </a:p>
            </p:txBody>
          </p:sp>
        </mc:Choice>
        <mc:Fallback xmlns="">
          <p:sp>
            <p:nvSpPr>
              <p:cNvPr id="6" name="TextBox 5">
                <a:extLst>
                  <a:ext uri="{FF2B5EF4-FFF2-40B4-BE49-F238E27FC236}">
                    <a16:creationId xmlns:a16="http://schemas.microsoft.com/office/drawing/2014/main" id="{E528C7DE-8EB8-036D-BF38-6B55AB082C44}"/>
                  </a:ext>
                </a:extLst>
              </p:cNvPr>
              <p:cNvSpPr txBox="1">
                <a:spLocks noRot="1" noChangeAspect="1" noMove="1" noResize="1" noEditPoints="1" noAdjustHandles="1" noChangeArrowheads="1" noChangeShapeType="1" noTextEdit="1"/>
              </p:cNvSpPr>
              <p:nvPr/>
            </p:nvSpPr>
            <p:spPr>
              <a:xfrm>
                <a:off x="2919796" y="4602339"/>
                <a:ext cx="6352407" cy="1145314"/>
              </a:xfrm>
              <a:prstGeom prst="rect">
                <a:avLst/>
              </a:prstGeom>
              <a:blipFill>
                <a:blip r:embed="rId3"/>
                <a:stretch>
                  <a:fillRect/>
                </a:stretch>
              </a:blipFill>
            </p:spPr>
            <p:txBody>
              <a:bodyPr/>
              <a:lstStyle/>
              <a:p>
                <a:r>
                  <a:rPr lang="en-US">
                    <a:noFill/>
                  </a:rPr>
                  <a:t> </a:t>
                </a:r>
              </a:p>
            </p:txBody>
          </p:sp>
        </mc:Fallback>
      </mc:AlternateContent>
      <p:sp>
        <p:nvSpPr>
          <p:cNvPr id="7" name="Slide Number Placeholder 3">
            <a:extLst>
              <a:ext uri="{FF2B5EF4-FFF2-40B4-BE49-F238E27FC236}">
                <a16:creationId xmlns:a16="http://schemas.microsoft.com/office/drawing/2014/main" id="{B0D0D252-0021-5880-F6DC-AD6C6BF33C4C}"/>
              </a:ext>
            </a:extLst>
          </p:cNvPr>
          <p:cNvSpPr txBox="1">
            <a:spLocks/>
          </p:cNvSpPr>
          <p:nvPr/>
        </p:nvSpPr>
        <p:spPr>
          <a:xfrm>
            <a:off x="11418848" y="6200077"/>
            <a:ext cx="594732" cy="4125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43</a:t>
            </a:fld>
            <a:endParaRPr lang="en-US"/>
          </a:p>
        </p:txBody>
      </p:sp>
    </p:spTree>
    <p:extLst>
      <p:ext uri="{BB962C8B-B14F-4D97-AF65-F5344CB8AC3E}">
        <p14:creationId xmlns:p14="http://schemas.microsoft.com/office/powerpoint/2010/main" val="22791227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634EE6-69DE-3DAE-C82B-99296FD85276}"/>
              </a:ext>
            </a:extLst>
          </p:cNvPr>
          <p:cNvSpPr>
            <a:spLocks noGrp="1"/>
          </p:cNvSpPr>
          <p:nvPr>
            <p:ph type="body" sz="quarter" idx="10"/>
          </p:nvPr>
        </p:nvSpPr>
        <p:spPr>
          <a:xfrm>
            <a:off x="753853" y="244473"/>
            <a:ext cx="9380794" cy="1316076"/>
          </a:xfrm>
        </p:spPr>
        <p:txBody>
          <a:bodyPr/>
          <a:lstStyle/>
          <a:p>
            <a:r>
              <a:rPr lang="en-US" dirty="0"/>
              <a:t>Calibrating channel weights</a:t>
            </a:r>
          </a:p>
        </p:txBody>
      </p:sp>
      <p:pic>
        <p:nvPicPr>
          <p:cNvPr id="5" name="Picture 4">
            <a:extLst>
              <a:ext uri="{FF2B5EF4-FFF2-40B4-BE49-F238E27FC236}">
                <a16:creationId xmlns:a16="http://schemas.microsoft.com/office/drawing/2014/main" id="{328EEA4E-69B0-DF70-8466-DDC78080E189}"/>
              </a:ext>
            </a:extLst>
          </p:cNvPr>
          <p:cNvPicPr>
            <a:picLocks noChangeAspect="1"/>
          </p:cNvPicPr>
          <p:nvPr/>
        </p:nvPicPr>
        <p:blipFill>
          <a:blip r:embed="rId3"/>
          <a:stretch>
            <a:fillRect/>
          </a:stretch>
        </p:blipFill>
        <p:spPr>
          <a:xfrm>
            <a:off x="1853189" y="1229688"/>
            <a:ext cx="3411762" cy="3256178"/>
          </a:xfrm>
          <a:prstGeom prst="rect">
            <a:avLst/>
          </a:prstGeom>
        </p:spPr>
      </p:pic>
      <p:pic>
        <p:nvPicPr>
          <p:cNvPr id="7" name="Picture 6">
            <a:extLst>
              <a:ext uri="{FF2B5EF4-FFF2-40B4-BE49-F238E27FC236}">
                <a16:creationId xmlns:a16="http://schemas.microsoft.com/office/drawing/2014/main" id="{F593AC72-F8BC-7A8C-50C8-FD561718EF42}"/>
              </a:ext>
            </a:extLst>
          </p:cNvPr>
          <p:cNvPicPr>
            <a:picLocks noChangeAspect="1"/>
          </p:cNvPicPr>
          <p:nvPr/>
        </p:nvPicPr>
        <p:blipFill>
          <a:blip r:embed="rId4"/>
          <a:stretch>
            <a:fillRect/>
          </a:stretch>
        </p:blipFill>
        <p:spPr>
          <a:xfrm>
            <a:off x="7058585" y="1282700"/>
            <a:ext cx="3411763" cy="3213810"/>
          </a:xfrm>
          <a:prstGeom prst="rect">
            <a:avLst/>
          </a:prstGeom>
        </p:spPr>
      </p:pic>
      <p:sp>
        <p:nvSpPr>
          <p:cNvPr id="11" name="Rectangle 10">
            <a:extLst>
              <a:ext uri="{FF2B5EF4-FFF2-40B4-BE49-F238E27FC236}">
                <a16:creationId xmlns:a16="http://schemas.microsoft.com/office/drawing/2014/main" id="{A3EDFD2A-8955-4D97-3595-4ADD7B52763F}"/>
              </a:ext>
            </a:extLst>
          </p:cNvPr>
          <p:cNvSpPr/>
          <p:nvPr/>
        </p:nvSpPr>
        <p:spPr>
          <a:xfrm>
            <a:off x="9115611" y="5489633"/>
            <a:ext cx="239417" cy="1796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C4302D-0A9D-0594-FD68-BE96593DF5EB}"/>
              </a:ext>
            </a:extLst>
          </p:cNvPr>
          <p:cNvSpPr/>
          <p:nvPr/>
        </p:nvSpPr>
        <p:spPr>
          <a:xfrm>
            <a:off x="6819168" y="3155936"/>
            <a:ext cx="239417" cy="1796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D20D6E4-C9F9-7E1C-54E5-36523B10C07E}"/>
              </a:ext>
            </a:extLst>
          </p:cNvPr>
          <p:cNvSpPr/>
          <p:nvPr/>
        </p:nvSpPr>
        <p:spPr>
          <a:xfrm>
            <a:off x="3930369" y="5508371"/>
            <a:ext cx="239417" cy="1796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411AEF7-30C9-A593-BA7B-41D3934D0D38}"/>
              </a:ext>
            </a:extLst>
          </p:cNvPr>
          <p:cNvSpPr/>
          <p:nvPr/>
        </p:nvSpPr>
        <p:spPr>
          <a:xfrm>
            <a:off x="1725407" y="3123445"/>
            <a:ext cx="239417" cy="1796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AEBC79B-B93F-BA74-FEEC-2D550E83BBC1}"/>
              </a:ext>
            </a:extLst>
          </p:cNvPr>
          <p:cNvSpPr txBox="1"/>
          <p:nvPr/>
        </p:nvSpPr>
        <p:spPr>
          <a:xfrm>
            <a:off x="7321136" y="4203998"/>
            <a:ext cx="3411763" cy="461665"/>
          </a:xfrm>
          <a:prstGeom prst="rect">
            <a:avLst/>
          </a:prstGeom>
          <a:noFill/>
        </p:spPr>
        <p:txBody>
          <a:bodyPr wrap="square" rtlCol="0">
            <a:spAutoFit/>
          </a:bodyPr>
          <a:lstStyle/>
          <a:p>
            <a:r>
              <a:rPr lang="en-US" sz="2400" dirty="0"/>
              <a:t>Normalized X Projection</a:t>
            </a:r>
          </a:p>
        </p:txBody>
      </p:sp>
      <p:sp>
        <p:nvSpPr>
          <p:cNvPr id="8" name="TextBox 7">
            <a:extLst>
              <a:ext uri="{FF2B5EF4-FFF2-40B4-BE49-F238E27FC236}">
                <a16:creationId xmlns:a16="http://schemas.microsoft.com/office/drawing/2014/main" id="{CCA6874D-EF19-1CA8-E731-E4AEB6026FBD}"/>
              </a:ext>
            </a:extLst>
          </p:cNvPr>
          <p:cNvSpPr txBox="1"/>
          <p:nvPr/>
        </p:nvSpPr>
        <p:spPr>
          <a:xfrm>
            <a:off x="2143144" y="4211937"/>
            <a:ext cx="3628418" cy="461665"/>
          </a:xfrm>
          <a:prstGeom prst="rect">
            <a:avLst/>
          </a:prstGeom>
          <a:noFill/>
        </p:spPr>
        <p:txBody>
          <a:bodyPr wrap="square" rtlCol="0">
            <a:spAutoFit/>
          </a:bodyPr>
          <a:lstStyle/>
          <a:p>
            <a:r>
              <a:rPr lang="en-US" sz="2400" dirty="0"/>
              <a:t>Normalized X Projection</a:t>
            </a:r>
          </a:p>
        </p:txBody>
      </p:sp>
      <p:sp>
        <p:nvSpPr>
          <p:cNvPr id="21" name="TextBox 20">
            <a:extLst>
              <a:ext uri="{FF2B5EF4-FFF2-40B4-BE49-F238E27FC236}">
                <a16:creationId xmlns:a16="http://schemas.microsoft.com/office/drawing/2014/main" id="{403BDEE5-8410-D214-ED9C-8D171F14791E}"/>
              </a:ext>
            </a:extLst>
          </p:cNvPr>
          <p:cNvSpPr txBox="1"/>
          <p:nvPr/>
        </p:nvSpPr>
        <p:spPr>
          <a:xfrm rot="16200000">
            <a:off x="230622" y="2373365"/>
            <a:ext cx="3564379" cy="461665"/>
          </a:xfrm>
          <a:prstGeom prst="rect">
            <a:avLst/>
          </a:prstGeom>
          <a:noFill/>
        </p:spPr>
        <p:txBody>
          <a:bodyPr wrap="square" rtlCol="0">
            <a:spAutoFit/>
          </a:bodyPr>
          <a:lstStyle/>
          <a:p>
            <a:r>
              <a:rPr lang="en-US" sz="2400" dirty="0"/>
              <a:t>Normalized Y Projection</a:t>
            </a:r>
          </a:p>
        </p:txBody>
      </p:sp>
      <p:sp>
        <p:nvSpPr>
          <p:cNvPr id="24" name="TextBox 23">
            <a:extLst>
              <a:ext uri="{FF2B5EF4-FFF2-40B4-BE49-F238E27FC236}">
                <a16:creationId xmlns:a16="http://schemas.microsoft.com/office/drawing/2014/main" id="{B5170770-D599-C586-8885-69673F15F825}"/>
              </a:ext>
            </a:extLst>
          </p:cNvPr>
          <p:cNvSpPr txBox="1"/>
          <p:nvPr/>
        </p:nvSpPr>
        <p:spPr>
          <a:xfrm rot="16200000">
            <a:off x="5375696" y="2403104"/>
            <a:ext cx="3564378" cy="461665"/>
          </a:xfrm>
          <a:prstGeom prst="rect">
            <a:avLst/>
          </a:prstGeom>
          <a:noFill/>
        </p:spPr>
        <p:txBody>
          <a:bodyPr wrap="square" rtlCol="0">
            <a:spAutoFit/>
          </a:bodyPr>
          <a:lstStyle/>
          <a:p>
            <a:r>
              <a:rPr lang="en-US" sz="2400" dirty="0"/>
              <a:t>Normalized Y Projection</a:t>
            </a:r>
          </a:p>
        </p:txBody>
      </p:sp>
      <p:sp>
        <p:nvSpPr>
          <p:cNvPr id="26" name="Slide Number Placeholder 3">
            <a:extLst>
              <a:ext uri="{FF2B5EF4-FFF2-40B4-BE49-F238E27FC236}">
                <a16:creationId xmlns:a16="http://schemas.microsoft.com/office/drawing/2014/main" id="{F4587385-51A1-ABEB-688D-FE5E33A754E8}"/>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44</a:t>
            </a:fld>
            <a:endParaRPr lang="en-US" dirty="0"/>
          </a:p>
        </p:txBody>
      </p:sp>
      <p:pic>
        <p:nvPicPr>
          <p:cNvPr id="28" name="Picture 27">
            <a:extLst>
              <a:ext uri="{FF2B5EF4-FFF2-40B4-BE49-F238E27FC236}">
                <a16:creationId xmlns:a16="http://schemas.microsoft.com/office/drawing/2014/main" id="{CEE57298-AD1F-6235-7A72-21C02C492612}"/>
              </a:ext>
            </a:extLst>
          </p:cNvPr>
          <p:cNvPicPr>
            <a:picLocks noChangeAspect="1"/>
          </p:cNvPicPr>
          <p:nvPr/>
        </p:nvPicPr>
        <p:blipFill>
          <a:blip r:embed="rId5"/>
          <a:stretch>
            <a:fillRect/>
          </a:stretch>
        </p:blipFill>
        <p:spPr>
          <a:xfrm>
            <a:off x="4895106" y="4866012"/>
            <a:ext cx="5837793" cy="783319"/>
          </a:xfrm>
          <a:prstGeom prst="rect">
            <a:avLst/>
          </a:prstGeom>
        </p:spPr>
      </p:pic>
      <p:pic>
        <p:nvPicPr>
          <p:cNvPr id="30" name="Picture 29">
            <a:extLst>
              <a:ext uri="{FF2B5EF4-FFF2-40B4-BE49-F238E27FC236}">
                <a16:creationId xmlns:a16="http://schemas.microsoft.com/office/drawing/2014/main" id="{52AEB562-F1FD-9880-3969-7D7FE7D42D39}"/>
              </a:ext>
            </a:extLst>
          </p:cNvPr>
          <p:cNvPicPr>
            <a:picLocks noChangeAspect="1"/>
          </p:cNvPicPr>
          <p:nvPr/>
        </p:nvPicPr>
        <p:blipFill>
          <a:blip r:embed="rId6"/>
          <a:stretch>
            <a:fillRect/>
          </a:stretch>
        </p:blipFill>
        <p:spPr>
          <a:xfrm>
            <a:off x="4762729" y="5669304"/>
            <a:ext cx="5837793" cy="924636"/>
          </a:xfrm>
          <a:prstGeom prst="rect">
            <a:avLst/>
          </a:prstGeom>
        </p:spPr>
      </p:pic>
      <p:pic>
        <p:nvPicPr>
          <p:cNvPr id="32" name="Picture 31">
            <a:extLst>
              <a:ext uri="{FF2B5EF4-FFF2-40B4-BE49-F238E27FC236}">
                <a16:creationId xmlns:a16="http://schemas.microsoft.com/office/drawing/2014/main" id="{C16C8340-1B98-3586-E4E0-2F8DB4A2ACAA}"/>
              </a:ext>
            </a:extLst>
          </p:cNvPr>
          <p:cNvPicPr>
            <a:picLocks noChangeAspect="1"/>
          </p:cNvPicPr>
          <p:nvPr/>
        </p:nvPicPr>
        <p:blipFill>
          <a:blip r:embed="rId7"/>
          <a:srcRect l="50527" t="35555" r="22120" b="35185"/>
          <a:stretch>
            <a:fillRect/>
          </a:stretch>
        </p:blipFill>
        <p:spPr>
          <a:xfrm>
            <a:off x="625093" y="4794068"/>
            <a:ext cx="3329447" cy="2003351"/>
          </a:xfrm>
          <a:prstGeom prst="rect">
            <a:avLst/>
          </a:prstGeom>
        </p:spPr>
      </p:pic>
    </p:spTree>
    <p:extLst>
      <p:ext uri="{BB962C8B-B14F-4D97-AF65-F5344CB8AC3E}">
        <p14:creationId xmlns:p14="http://schemas.microsoft.com/office/powerpoint/2010/main" val="2831309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5">
          <a:extLst>
            <a:ext uri="{FF2B5EF4-FFF2-40B4-BE49-F238E27FC236}">
              <a16:creationId xmlns:a16="http://schemas.microsoft.com/office/drawing/2014/main" id="{5BE7B13F-80A5-9FC7-9A9C-6F3A6FDF5CD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F6D4D55-65D7-076E-550D-F4892D78689D}"/>
              </a:ext>
            </a:extLst>
          </p:cNvPr>
          <p:cNvPicPr>
            <a:picLocks noChangeAspect="1"/>
          </p:cNvPicPr>
          <p:nvPr/>
        </p:nvPicPr>
        <p:blipFill rotWithShape="1">
          <a:blip r:embed="rId3"/>
          <a:srcRect l="49142" t="24013" r="21231" b="35124"/>
          <a:stretch/>
        </p:blipFill>
        <p:spPr>
          <a:xfrm>
            <a:off x="636896" y="844432"/>
            <a:ext cx="3875965" cy="3007046"/>
          </a:xfrm>
          <a:prstGeom prst="rect">
            <a:avLst/>
          </a:prstGeom>
        </p:spPr>
      </p:pic>
      <p:pic>
        <p:nvPicPr>
          <p:cNvPr id="7" name="Picture 6">
            <a:extLst>
              <a:ext uri="{FF2B5EF4-FFF2-40B4-BE49-F238E27FC236}">
                <a16:creationId xmlns:a16="http://schemas.microsoft.com/office/drawing/2014/main" id="{C149020B-09A7-B757-773A-D317D5E0D3C0}"/>
              </a:ext>
            </a:extLst>
          </p:cNvPr>
          <p:cNvPicPr>
            <a:picLocks noChangeAspect="1"/>
          </p:cNvPicPr>
          <p:nvPr/>
        </p:nvPicPr>
        <p:blipFill rotWithShape="1">
          <a:blip r:embed="rId3"/>
          <a:srcRect l="2314" t="48159" r="68060" b="6998"/>
          <a:stretch/>
        </p:blipFill>
        <p:spPr>
          <a:xfrm>
            <a:off x="6711071" y="832163"/>
            <a:ext cx="3612108" cy="3075297"/>
          </a:xfrm>
          <a:prstGeom prst="rect">
            <a:avLst/>
          </a:prstGeom>
        </p:spPr>
      </p:pic>
      <p:cxnSp>
        <p:nvCxnSpPr>
          <p:cNvPr id="10" name="Straight Connector 9">
            <a:extLst>
              <a:ext uri="{FF2B5EF4-FFF2-40B4-BE49-F238E27FC236}">
                <a16:creationId xmlns:a16="http://schemas.microsoft.com/office/drawing/2014/main" id="{566365A7-D917-7207-CF6D-F7B9B95CE595}"/>
              </a:ext>
            </a:extLst>
          </p:cNvPr>
          <p:cNvCxnSpPr>
            <a:cxnSpLocks/>
          </p:cNvCxnSpPr>
          <p:nvPr/>
        </p:nvCxnSpPr>
        <p:spPr>
          <a:xfrm>
            <a:off x="5890099" y="924440"/>
            <a:ext cx="48176" cy="5735109"/>
          </a:xfrm>
          <a:prstGeom prst="line">
            <a:avLst/>
          </a:prstGeom>
          <a:ln w="762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87B12DE-5904-6248-CC24-AE1CC17B0F8F}"/>
              </a:ext>
            </a:extLst>
          </p:cNvPr>
          <p:cNvSpPr txBox="1"/>
          <p:nvPr/>
        </p:nvSpPr>
        <p:spPr>
          <a:xfrm>
            <a:off x="267535" y="4320405"/>
            <a:ext cx="5373238" cy="2492990"/>
          </a:xfrm>
          <a:prstGeom prst="rect">
            <a:avLst/>
          </a:prstGeom>
          <a:noFill/>
        </p:spPr>
        <p:txBody>
          <a:bodyPr wrap="square" rtlCol="0">
            <a:spAutoFit/>
          </a:bodyPr>
          <a:lstStyle/>
          <a:p>
            <a:pPr marL="457200" indent="-457200">
              <a:buFont typeface="Wingdings" panose="05000000000000000000" pitchFamily="2" charset="2"/>
              <a:buChar char="Ø"/>
            </a:pPr>
            <a:r>
              <a:rPr lang="en-CA" sz="2600" dirty="0" err="1">
                <a:latin typeface="Calibri" panose="020F0502020204030204" pitchFamily="34" charset="0"/>
                <a:ea typeface="Calibri" panose="020F0502020204030204" pitchFamily="34" charset="0"/>
                <a:cs typeface="Calibri" panose="020F0502020204030204" pitchFamily="34" charset="0"/>
              </a:rPr>
              <a:t>iZIP</a:t>
            </a:r>
            <a:r>
              <a:rPr lang="en-CA" sz="2600" dirty="0">
                <a:latin typeface="Calibri" panose="020F0502020204030204" pitchFamily="34" charset="0"/>
                <a:ea typeface="Calibri" panose="020F0502020204030204" pitchFamily="34" charset="0"/>
                <a:cs typeface="Calibri" panose="020F0502020204030204" pitchFamily="34" charset="0"/>
              </a:rPr>
              <a:t> (interleaved Z-sensitive Ionization and Phonon detector)</a:t>
            </a:r>
          </a:p>
          <a:p>
            <a:pPr marL="457200" indent="-457200">
              <a:buFont typeface="Wingdings" panose="05000000000000000000" pitchFamily="2" charset="2"/>
              <a:buChar char="Ø"/>
            </a:pPr>
            <a:r>
              <a:rPr lang="en-CA" sz="2600" dirty="0">
                <a:latin typeface="Calibri" panose="020F0502020204030204" pitchFamily="34" charset="0"/>
                <a:ea typeface="Calibri" panose="020F0502020204030204" pitchFamily="34" charset="0"/>
                <a:cs typeface="Calibri" panose="020F0502020204030204" pitchFamily="34" charset="0"/>
              </a:rPr>
              <a:t>12 phonon, 4 charge channels</a:t>
            </a:r>
          </a:p>
          <a:p>
            <a:pPr marL="457200" indent="-457200">
              <a:buFont typeface="Wingdings" panose="05000000000000000000" pitchFamily="2" charset="2"/>
              <a:buChar char="Ø"/>
            </a:pPr>
            <a:r>
              <a:rPr lang="en-CA" sz="2600" dirty="0">
                <a:latin typeface="Calibri" panose="020F0502020204030204" pitchFamily="34" charset="0"/>
                <a:ea typeface="Calibri" panose="020F0502020204030204" pitchFamily="34" charset="0"/>
                <a:cs typeface="Calibri" panose="020F0502020204030204" pitchFamily="34" charset="0"/>
              </a:rPr>
              <a:t>Phonon and ionization channel allow for electron-recoil vs. nuclear-recoil discrimination</a:t>
            </a:r>
          </a:p>
        </p:txBody>
      </p:sp>
      <p:sp>
        <p:nvSpPr>
          <p:cNvPr id="12" name="TextBox 11">
            <a:extLst>
              <a:ext uri="{FF2B5EF4-FFF2-40B4-BE49-F238E27FC236}">
                <a16:creationId xmlns:a16="http://schemas.microsoft.com/office/drawing/2014/main" id="{1C61DA35-318E-25D7-6407-6DBAC689234F}"/>
              </a:ext>
            </a:extLst>
          </p:cNvPr>
          <p:cNvSpPr txBox="1"/>
          <p:nvPr/>
        </p:nvSpPr>
        <p:spPr>
          <a:xfrm>
            <a:off x="6034757" y="3952776"/>
            <a:ext cx="3927291" cy="2893100"/>
          </a:xfrm>
          <a:prstGeom prst="rect">
            <a:avLst/>
          </a:prstGeom>
          <a:noFill/>
        </p:spPr>
        <p:txBody>
          <a:bodyPr wrap="square" rtlCol="0">
            <a:spAutoFit/>
          </a:bodyPr>
          <a:lstStyle/>
          <a:p>
            <a:pPr marL="457200" indent="-457200">
              <a:buFont typeface="Wingdings" panose="05000000000000000000" pitchFamily="2" charset="2"/>
              <a:buChar char="Ø"/>
            </a:pPr>
            <a:r>
              <a:rPr lang="en-CA" sz="2600" dirty="0">
                <a:latin typeface="Calibri" panose="020F0502020204030204" pitchFamily="34" charset="0"/>
                <a:ea typeface="Calibri" panose="020F0502020204030204" pitchFamily="34" charset="0"/>
                <a:cs typeface="Calibri" panose="020F0502020204030204" pitchFamily="34" charset="0"/>
              </a:rPr>
              <a:t>HV</a:t>
            </a:r>
            <a:r>
              <a:rPr lang="en-CA" sz="2600" b="1" dirty="0">
                <a:latin typeface="Calibri" panose="020F0502020204030204" pitchFamily="34" charset="0"/>
                <a:ea typeface="Calibri" panose="020F0502020204030204" pitchFamily="34" charset="0"/>
                <a:cs typeface="Calibri" panose="020F0502020204030204" pitchFamily="34" charset="0"/>
              </a:rPr>
              <a:t> </a:t>
            </a:r>
            <a:r>
              <a:rPr lang="en-CA" sz="2600" dirty="0">
                <a:latin typeface="Calibri" panose="020F0502020204030204" pitchFamily="34" charset="0"/>
                <a:ea typeface="Calibri" panose="020F0502020204030204" pitchFamily="34" charset="0"/>
                <a:cs typeface="Calibri" panose="020F0502020204030204" pitchFamily="34" charset="0"/>
              </a:rPr>
              <a:t>(High Voltage detector)</a:t>
            </a:r>
          </a:p>
          <a:p>
            <a:pPr marL="457200" indent="-457200">
              <a:buFont typeface="Wingdings" panose="05000000000000000000" pitchFamily="2" charset="2"/>
              <a:buChar char="Ø"/>
            </a:pPr>
            <a:r>
              <a:rPr lang="en-CA" sz="2600" dirty="0">
                <a:latin typeface="Calibri" panose="020F0502020204030204" pitchFamily="34" charset="0"/>
                <a:ea typeface="Calibri" panose="020F0502020204030204" pitchFamily="34" charset="0"/>
                <a:cs typeface="Calibri" panose="020F0502020204030204" pitchFamily="34" charset="0"/>
              </a:rPr>
              <a:t>12 phonon channels</a:t>
            </a:r>
          </a:p>
          <a:p>
            <a:pPr marL="457200" indent="-457200">
              <a:buFont typeface="Wingdings" panose="05000000000000000000" pitchFamily="2" charset="2"/>
              <a:buChar char="Ø"/>
            </a:pPr>
            <a:r>
              <a:rPr lang="en-CA" sz="2600" dirty="0">
                <a:latin typeface="Calibri" panose="020F0502020204030204" pitchFamily="34" charset="0"/>
                <a:ea typeface="Calibri" panose="020F0502020204030204" pitchFamily="34" charset="0"/>
                <a:cs typeface="Calibri" panose="020F0502020204030204" pitchFamily="34" charset="0"/>
              </a:rPr>
              <a:t>100 V across the detector to exploit the </a:t>
            </a:r>
            <a:r>
              <a:rPr lang="en-CA" sz="2600" dirty="0" err="1">
                <a:latin typeface="Calibri" panose="020F0502020204030204" pitchFamily="34" charset="0"/>
                <a:ea typeface="Calibri" panose="020F0502020204030204" pitchFamily="34" charset="0"/>
                <a:cs typeface="Calibri" panose="020F0502020204030204" pitchFamily="34" charset="0"/>
              </a:rPr>
              <a:t>Neganov</a:t>
            </a:r>
            <a:r>
              <a:rPr lang="en-CA" sz="2600" dirty="0">
                <a:latin typeface="Calibri" panose="020F0502020204030204" pitchFamily="34" charset="0"/>
                <a:ea typeface="Calibri" panose="020F0502020204030204" pitchFamily="34" charset="0"/>
                <a:cs typeface="Calibri" panose="020F0502020204030204" pitchFamily="34" charset="0"/>
              </a:rPr>
              <a:t>-Trofimov-Luke (NTL) Effect</a:t>
            </a:r>
          </a:p>
        </p:txBody>
      </p:sp>
      <p:sp>
        <p:nvSpPr>
          <p:cNvPr id="6" name="Title 5">
            <a:extLst>
              <a:ext uri="{FF2B5EF4-FFF2-40B4-BE49-F238E27FC236}">
                <a16:creationId xmlns:a16="http://schemas.microsoft.com/office/drawing/2014/main" id="{4B9B6C01-973C-3804-EF05-B7586C4AB46F}"/>
              </a:ext>
            </a:extLst>
          </p:cNvPr>
          <p:cNvSpPr>
            <a:spLocks noGrp="1"/>
          </p:cNvSpPr>
          <p:nvPr>
            <p:ph type="title"/>
          </p:nvPr>
        </p:nvSpPr>
        <p:spPr>
          <a:xfrm>
            <a:off x="189512" y="113063"/>
            <a:ext cx="8646698" cy="604139"/>
          </a:xfrm>
        </p:spPr>
        <p:txBody>
          <a:bodyPr/>
          <a:lstStyle/>
          <a:p>
            <a:r>
              <a:rPr lang="en-GB" dirty="0" err="1">
                <a:solidFill>
                  <a:srgbClr val="0076BE"/>
                </a:solidFill>
                <a:latin typeface="+mn-lt"/>
              </a:rPr>
              <a:t>iZIP</a:t>
            </a:r>
            <a:r>
              <a:rPr lang="en-GB" dirty="0">
                <a:solidFill>
                  <a:srgbClr val="0076BE"/>
                </a:solidFill>
                <a:latin typeface="+mn-lt"/>
              </a:rPr>
              <a:t> and HV SuperCDMS Detectors</a:t>
            </a:r>
          </a:p>
        </p:txBody>
      </p:sp>
      <p:pic>
        <p:nvPicPr>
          <p:cNvPr id="8" name="Picture 7">
            <a:extLst>
              <a:ext uri="{FF2B5EF4-FFF2-40B4-BE49-F238E27FC236}">
                <a16:creationId xmlns:a16="http://schemas.microsoft.com/office/drawing/2014/main" id="{2E9DE7BB-42EB-4783-5837-12F353ECE5D5}"/>
              </a:ext>
            </a:extLst>
          </p:cNvPr>
          <p:cNvPicPr>
            <a:picLocks noChangeAspect="1"/>
          </p:cNvPicPr>
          <p:nvPr/>
        </p:nvPicPr>
        <p:blipFill>
          <a:blip r:embed="rId4"/>
          <a:srcRect l="21042" t="35741" r="50945" b="36335"/>
          <a:stretch>
            <a:fillRect/>
          </a:stretch>
        </p:blipFill>
        <p:spPr>
          <a:xfrm>
            <a:off x="3771900" y="2796113"/>
            <a:ext cx="2021717" cy="1133615"/>
          </a:xfrm>
          <a:prstGeom prst="rect">
            <a:avLst/>
          </a:prstGeom>
        </p:spPr>
      </p:pic>
      <p:pic>
        <p:nvPicPr>
          <p:cNvPr id="13" name="Picture 12">
            <a:extLst>
              <a:ext uri="{FF2B5EF4-FFF2-40B4-BE49-F238E27FC236}">
                <a16:creationId xmlns:a16="http://schemas.microsoft.com/office/drawing/2014/main" id="{96C88F95-0029-078F-E4B1-67D757FD9F93}"/>
              </a:ext>
            </a:extLst>
          </p:cNvPr>
          <p:cNvPicPr>
            <a:picLocks noChangeAspect="1"/>
          </p:cNvPicPr>
          <p:nvPr/>
        </p:nvPicPr>
        <p:blipFill>
          <a:blip r:embed="rId4"/>
          <a:srcRect l="50527" t="35555" r="22120" b="35185"/>
          <a:stretch>
            <a:fillRect/>
          </a:stretch>
        </p:blipFill>
        <p:spPr>
          <a:xfrm>
            <a:off x="9187964" y="2390416"/>
            <a:ext cx="2712293" cy="1632005"/>
          </a:xfrm>
          <a:prstGeom prst="rect">
            <a:avLst/>
          </a:prstGeom>
        </p:spPr>
      </p:pic>
      <p:pic>
        <p:nvPicPr>
          <p:cNvPr id="2" name="Picture 1" descr="Schematic view of the section of a SuperCDMS Ge detector, showing lines...  | Download Scientific Diagram">
            <a:extLst>
              <a:ext uri="{FF2B5EF4-FFF2-40B4-BE49-F238E27FC236}">
                <a16:creationId xmlns:a16="http://schemas.microsoft.com/office/drawing/2014/main" id="{E8FAC516-B3ED-7C0C-EF27-CE896F2C4F7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855" r="16320" b="6563"/>
          <a:stretch/>
        </p:blipFill>
        <p:spPr bwMode="auto">
          <a:xfrm>
            <a:off x="94158" y="2706468"/>
            <a:ext cx="3531864" cy="170070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96BF3E09-6ADF-D73A-A059-262CF282AFDA}"/>
                  </a:ext>
                </a:extLst>
              </p:cNvPr>
              <p:cNvSpPr txBox="1"/>
              <p:nvPr/>
            </p:nvSpPr>
            <p:spPr>
              <a:xfrm>
                <a:off x="9187964" y="2967335"/>
                <a:ext cx="331269" cy="461665"/>
              </a:xfrm>
              <a:prstGeom prst="rect">
                <a:avLst/>
              </a:prstGeom>
              <a:noFill/>
            </p:spPr>
            <p:txBody>
              <a:bodyPr wrap="square" rtlCol="0">
                <a:spAutoFit/>
              </a:bodyPr>
              <a:lstStyle/>
              <a:p>
                <a:pPr/>
                <a14:m>
                  <m:oMathPara xmlns:m="http://schemas.openxmlformats.org/officeDocument/2006/math">
                    <m:oMath>
                      <m:r>
                        <m:rPr>
                          <m:sty m:val="p"/>
                        </m:rPr>
                        <a:rPr lang="el-GR" sz="2400" i="1" smtClean="0">
                          <a:latin typeface="Cambria Math" panose="02040503050406030204" pitchFamily="18" charset="0"/>
                        </a:rPr>
                        <m:t>Ε</m:t>
                      </m:r>
                    </m:oMath>
                  </m:oMathPara>
                </a14:m>
                <a:endParaRPr lang="en-US" sz="2400" dirty="0"/>
              </a:p>
            </p:txBody>
          </p:sp>
        </mc:Choice>
        <mc:Fallback>
          <p:sp>
            <p:nvSpPr>
              <p:cNvPr id="4" name="TextBox 3">
                <a:extLst>
                  <a:ext uri="{FF2B5EF4-FFF2-40B4-BE49-F238E27FC236}">
                    <a16:creationId xmlns:a16="http://schemas.microsoft.com/office/drawing/2014/main" id="{96BF3E09-6ADF-D73A-A059-262CF282AFDA}"/>
                  </a:ext>
                </a:extLst>
              </p:cNvPr>
              <p:cNvSpPr txBox="1">
                <a:spLocks noRot="1" noChangeAspect="1" noMove="1" noResize="1" noEditPoints="1" noAdjustHandles="1" noChangeArrowheads="1" noChangeShapeType="1" noTextEdit="1"/>
              </p:cNvSpPr>
              <p:nvPr/>
            </p:nvSpPr>
            <p:spPr>
              <a:xfrm>
                <a:off x="9187964" y="2967335"/>
                <a:ext cx="331269" cy="461665"/>
              </a:xfrm>
              <a:prstGeom prst="rect">
                <a:avLst/>
              </a:prstGeom>
              <a:blipFill>
                <a:blip r:embed="rId6"/>
                <a:stretch>
                  <a:fillRect l="-3636" r="-12727"/>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29B62DD6-306A-E28D-6FD5-2D09D646B361}"/>
              </a:ext>
            </a:extLst>
          </p:cNvPr>
          <p:cNvCxnSpPr>
            <a:cxnSpLocks/>
          </p:cNvCxnSpPr>
          <p:nvPr/>
        </p:nvCxnSpPr>
        <p:spPr>
          <a:xfrm>
            <a:off x="9550942" y="2823517"/>
            <a:ext cx="0" cy="923972"/>
          </a:xfrm>
          <a:prstGeom prst="straightConnector1">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8" name="Picture 17">
            <a:extLst>
              <a:ext uri="{FF2B5EF4-FFF2-40B4-BE49-F238E27FC236}">
                <a16:creationId xmlns:a16="http://schemas.microsoft.com/office/drawing/2014/main" id="{DCCA7A23-40F3-FFF8-1274-FDD6CD0E53F3}"/>
              </a:ext>
            </a:extLst>
          </p:cNvPr>
          <p:cNvPicPr>
            <a:picLocks noChangeAspect="1"/>
          </p:cNvPicPr>
          <p:nvPr/>
        </p:nvPicPr>
        <p:blipFill>
          <a:blip r:embed="rId7"/>
          <a:stretch>
            <a:fillRect/>
          </a:stretch>
        </p:blipFill>
        <p:spPr>
          <a:xfrm>
            <a:off x="9965904" y="3952776"/>
            <a:ext cx="2202191" cy="2751757"/>
          </a:xfrm>
          <a:prstGeom prst="rect">
            <a:avLst/>
          </a:prstGeom>
        </p:spPr>
      </p:pic>
      <p:sp>
        <p:nvSpPr>
          <p:cNvPr id="3" name="Slide Number Placeholder 2">
            <a:extLst>
              <a:ext uri="{FF2B5EF4-FFF2-40B4-BE49-F238E27FC236}">
                <a16:creationId xmlns:a16="http://schemas.microsoft.com/office/drawing/2014/main" id="{F891F0EF-0E4A-7529-9C95-0D9A2B5E342D}"/>
              </a:ext>
            </a:extLst>
          </p:cNvPr>
          <p:cNvSpPr>
            <a:spLocks noGrp="1"/>
          </p:cNvSpPr>
          <p:nvPr>
            <p:ph type="sldNum" idx="12"/>
          </p:nvPr>
        </p:nvSpPr>
        <p:spPr>
          <a:xfrm>
            <a:off x="11632420" y="6476986"/>
            <a:ext cx="535675" cy="365126"/>
          </a:xfrm>
        </p:spPr>
        <p:txBody>
          <a:bodyPr/>
          <a:lstStyle/>
          <a:p>
            <a:fld id="{00000000-1234-1234-1234-123412341234}" type="slidenum">
              <a:rPr lang="en-US" smtClean="0">
                <a:solidFill>
                  <a:schemeClr val="tx1"/>
                </a:solidFill>
              </a:rPr>
              <a:pPr/>
              <a:t>5</a:t>
            </a:fld>
            <a:endParaRPr lang="en-US" dirty="0">
              <a:solidFill>
                <a:schemeClr val="tx1"/>
              </a:solidFill>
            </a:endParaRPr>
          </a:p>
        </p:txBody>
      </p:sp>
    </p:spTree>
    <p:extLst>
      <p:ext uri="{BB962C8B-B14F-4D97-AF65-F5344CB8AC3E}">
        <p14:creationId xmlns:p14="http://schemas.microsoft.com/office/powerpoint/2010/main" val="3323778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5">
          <a:extLst>
            <a:ext uri="{FF2B5EF4-FFF2-40B4-BE49-F238E27FC236}">
              <a16:creationId xmlns:a16="http://schemas.microsoft.com/office/drawing/2014/main" id="{5A2D331F-1A3D-E713-43D7-41E534C03C0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DC75E5-EB87-C8ED-EF35-BF81B5BE9804}"/>
              </a:ext>
            </a:extLst>
          </p:cNvPr>
          <p:cNvSpPr>
            <a:spLocks noGrp="1"/>
          </p:cNvSpPr>
          <p:nvPr>
            <p:ph type="sldNum" idx="12"/>
          </p:nvPr>
        </p:nvSpPr>
        <p:spPr>
          <a:xfrm>
            <a:off x="11632420" y="6476986"/>
            <a:ext cx="535675" cy="365126"/>
          </a:xfrm>
        </p:spPr>
        <p:txBody>
          <a:bodyPr/>
          <a:lstStyle/>
          <a:p>
            <a:fld id="{00000000-1234-1234-1234-123412341234}" type="slidenum">
              <a:rPr lang="en-US" smtClean="0">
                <a:solidFill>
                  <a:schemeClr val="tx1"/>
                </a:solidFill>
              </a:rPr>
              <a:pPr/>
              <a:t>6</a:t>
            </a:fld>
            <a:endParaRPr lang="en-US" dirty="0">
              <a:solidFill>
                <a:schemeClr val="tx1"/>
              </a:solidFill>
            </a:endParaRPr>
          </a:p>
        </p:txBody>
      </p:sp>
      <p:sp>
        <p:nvSpPr>
          <p:cNvPr id="6" name="Title 5">
            <a:extLst>
              <a:ext uri="{FF2B5EF4-FFF2-40B4-BE49-F238E27FC236}">
                <a16:creationId xmlns:a16="http://schemas.microsoft.com/office/drawing/2014/main" id="{5EC7913F-784D-9159-2A07-A9BCAD1339AE}"/>
              </a:ext>
            </a:extLst>
          </p:cNvPr>
          <p:cNvSpPr>
            <a:spLocks noGrp="1"/>
          </p:cNvSpPr>
          <p:nvPr>
            <p:ph type="title"/>
          </p:nvPr>
        </p:nvSpPr>
        <p:spPr>
          <a:xfrm>
            <a:off x="702255" y="690857"/>
            <a:ext cx="8646698" cy="604139"/>
          </a:xfrm>
        </p:spPr>
        <p:txBody>
          <a:bodyPr/>
          <a:lstStyle/>
          <a:p>
            <a:r>
              <a:rPr lang="en-GB" dirty="0">
                <a:solidFill>
                  <a:srgbClr val="0076BE"/>
                </a:solidFill>
                <a:latin typeface="+mn-lt"/>
              </a:rPr>
              <a:t>Detector Setup</a:t>
            </a:r>
          </a:p>
        </p:txBody>
      </p:sp>
      <p:pic>
        <p:nvPicPr>
          <p:cNvPr id="4" name="Picture 3">
            <a:extLst>
              <a:ext uri="{FF2B5EF4-FFF2-40B4-BE49-F238E27FC236}">
                <a16:creationId xmlns:a16="http://schemas.microsoft.com/office/drawing/2014/main" id="{A86F1236-24A2-B44C-34FD-EEBF01934984}"/>
              </a:ext>
            </a:extLst>
          </p:cNvPr>
          <p:cNvPicPr>
            <a:picLocks noChangeAspect="1"/>
          </p:cNvPicPr>
          <p:nvPr/>
        </p:nvPicPr>
        <p:blipFill>
          <a:blip r:embed="rId3"/>
          <a:srcRect l="45208" t="31112" r="8438" b="7407"/>
          <a:stretch>
            <a:fillRect/>
          </a:stretch>
        </p:blipFill>
        <p:spPr>
          <a:xfrm>
            <a:off x="162716" y="1866153"/>
            <a:ext cx="6388411" cy="4766186"/>
          </a:xfrm>
          <a:prstGeom prst="rect">
            <a:avLst/>
          </a:prstGeom>
        </p:spPr>
      </p:pic>
      <p:pic>
        <p:nvPicPr>
          <p:cNvPr id="16" name="Picture 15">
            <a:extLst>
              <a:ext uri="{FF2B5EF4-FFF2-40B4-BE49-F238E27FC236}">
                <a16:creationId xmlns:a16="http://schemas.microsoft.com/office/drawing/2014/main" id="{7EB11A74-D03F-DAC0-3034-4D55F5F4008D}"/>
              </a:ext>
            </a:extLst>
          </p:cNvPr>
          <p:cNvPicPr>
            <a:picLocks noChangeAspect="1"/>
          </p:cNvPicPr>
          <p:nvPr/>
        </p:nvPicPr>
        <p:blipFill rotWithShape="1">
          <a:blip r:embed="rId4"/>
          <a:srcRect l="49055" t="41537" r="12967" b="44472"/>
          <a:stretch>
            <a:fillRect/>
          </a:stretch>
        </p:blipFill>
        <p:spPr>
          <a:xfrm>
            <a:off x="4862328" y="1327978"/>
            <a:ext cx="6770092" cy="1402879"/>
          </a:xfrm>
          <a:prstGeom prst="rect">
            <a:avLst/>
          </a:prstGeom>
        </p:spPr>
      </p:pic>
      <p:pic>
        <p:nvPicPr>
          <p:cNvPr id="5" name="Picture 4">
            <a:extLst>
              <a:ext uri="{FF2B5EF4-FFF2-40B4-BE49-F238E27FC236}">
                <a16:creationId xmlns:a16="http://schemas.microsoft.com/office/drawing/2014/main" id="{55DF57CE-2A9D-240F-4489-90A7C1179A2F}"/>
              </a:ext>
            </a:extLst>
          </p:cNvPr>
          <p:cNvPicPr>
            <a:picLocks noChangeAspect="1"/>
          </p:cNvPicPr>
          <p:nvPr/>
        </p:nvPicPr>
        <p:blipFill>
          <a:blip r:embed="rId5"/>
          <a:srcRect l="27419" t="52443" r="50000" b="10371"/>
          <a:stretch>
            <a:fillRect/>
          </a:stretch>
        </p:blipFill>
        <p:spPr>
          <a:xfrm>
            <a:off x="7129868" y="2730857"/>
            <a:ext cx="4438170" cy="4111255"/>
          </a:xfrm>
          <a:prstGeom prst="rect">
            <a:avLst/>
          </a:prstGeom>
        </p:spPr>
      </p:pic>
      <p:sp>
        <p:nvSpPr>
          <p:cNvPr id="8" name="Oval 7">
            <a:extLst>
              <a:ext uri="{FF2B5EF4-FFF2-40B4-BE49-F238E27FC236}">
                <a16:creationId xmlns:a16="http://schemas.microsoft.com/office/drawing/2014/main" id="{EF394859-FE13-1952-B446-99F6E7C33E32}"/>
              </a:ext>
            </a:extLst>
          </p:cNvPr>
          <p:cNvSpPr/>
          <p:nvPr/>
        </p:nvSpPr>
        <p:spPr>
          <a:xfrm>
            <a:off x="9458352" y="5812888"/>
            <a:ext cx="707878" cy="682726"/>
          </a:xfrm>
          <a:prstGeom prst="ellipse">
            <a:avLst/>
          </a:prstGeom>
          <a:noFill/>
          <a:ln w="66675">
            <a:solidFill>
              <a:srgbClr val="C00000">
                <a:alpha val="85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1358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E58B7-582B-B702-0A60-B4B808F387B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E48B85-9411-F3DD-C769-CF7261D39DD3}"/>
              </a:ext>
            </a:extLst>
          </p:cNvPr>
          <p:cNvSpPr txBox="1"/>
          <p:nvPr/>
        </p:nvSpPr>
        <p:spPr>
          <a:xfrm>
            <a:off x="512064" y="2024635"/>
            <a:ext cx="10561320" cy="21957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66" hangingPunct="0">
              <a:lnSpc>
                <a:spcPct val="120000"/>
              </a:lnSpc>
            </a:pPr>
            <a:r>
              <a:rPr lang="en-GB" sz="575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sym typeface="Muli Regular"/>
              </a:rPr>
              <a:t>Reconstruction of Events using Optimal Filter</a:t>
            </a:r>
          </a:p>
        </p:txBody>
      </p:sp>
      <p:sp>
        <p:nvSpPr>
          <p:cNvPr id="4" name="Slide Number Placeholder 3">
            <a:extLst>
              <a:ext uri="{FF2B5EF4-FFF2-40B4-BE49-F238E27FC236}">
                <a16:creationId xmlns:a16="http://schemas.microsoft.com/office/drawing/2014/main" id="{D5627DE1-658D-0977-3785-4D708E90470F}"/>
              </a:ext>
            </a:extLst>
          </p:cNvPr>
          <p:cNvSpPr>
            <a:spLocks noGrp="1"/>
          </p:cNvSpPr>
          <p:nvPr>
            <p:ph type="sldNum" sz="quarter" idx="2"/>
          </p:nvPr>
        </p:nvSpPr>
        <p:spPr/>
        <p:txBody>
          <a:bodyPr/>
          <a:lstStyle/>
          <a:p>
            <a:fld id="{86CB4B4D-7CA3-9044-876B-883B54F8677D}" type="slidenum">
              <a:rPr lang="en-US" smtClean="0"/>
              <a:t>7</a:t>
            </a:fld>
            <a:endParaRPr lang="en-US"/>
          </a:p>
        </p:txBody>
      </p:sp>
    </p:spTree>
    <p:extLst>
      <p:ext uri="{BB962C8B-B14F-4D97-AF65-F5344CB8AC3E}">
        <p14:creationId xmlns:p14="http://schemas.microsoft.com/office/powerpoint/2010/main" val="11699347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0CB137-0FC3-2177-C68B-C59274E84622}"/>
              </a:ext>
            </a:extLst>
          </p:cNvPr>
          <p:cNvSpPr>
            <a:spLocks noGrp="1"/>
          </p:cNvSpPr>
          <p:nvPr>
            <p:ph type="body" sz="quarter" idx="10"/>
          </p:nvPr>
        </p:nvSpPr>
        <p:spPr>
          <a:xfrm>
            <a:off x="736600" y="629136"/>
            <a:ext cx="9380794" cy="1316076"/>
          </a:xfrm>
        </p:spPr>
        <p:txBody>
          <a:bodyPr>
            <a:normAutofit lnSpcReduction="10000"/>
          </a:bodyPr>
          <a:lstStyle/>
          <a:p>
            <a:r>
              <a:rPr lang="en-US" dirty="0"/>
              <a:t>Reconstruction of Events with</a:t>
            </a:r>
          </a:p>
          <a:p>
            <a:r>
              <a:rPr lang="en-US" dirty="0"/>
              <a:t>Optimal Filter</a:t>
            </a:r>
          </a:p>
        </p:txBody>
      </p:sp>
      <p:sp>
        <p:nvSpPr>
          <p:cNvPr id="3" name="Text Placeholder 2">
            <a:extLst>
              <a:ext uri="{FF2B5EF4-FFF2-40B4-BE49-F238E27FC236}">
                <a16:creationId xmlns:a16="http://schemas.microsoft.com/office/drawing/2014/main" id="{7C60A901-F9DA-2D53-45E2-37431884E9D5}"/>
              </a:ext>
            </a:extLst>
          </p:cNvPr>
          <p:cNvSpPr>
            <a:spLocks noGrp="1"/>
          </p:cNvSpPr>
          <p:nvPr>
            <p:ph type="body" sz="quarter" idx="13"/>
          </p:nvPr>
        </p:nvSpPr>
        <p:spPr>
          <a:xfrm>
            <a:off x="736600" y="2234714"/>
            <a:ext cx="10622660" cy="3994150"/>
          </a:xfrm>
        </p:spPr>
        <p:txBody>
          <a:bodyPr>
            <a:noAutofit/>
          </a:bodyPr>
          <a:lstStyle/>
          <a:p>
            <a:pPr marL="457200" indent="-457200">
              <a:buFont typeface="Wingdings" panose="05000000000000000000" pitchFamily="2" charset="2"/>
              <a:buChar char="Ø"/>
            </a:pPr>
            <a:r>
              <a:rPr lang="en-US" sz="3200" dirty="0"/>
              <a:t>Events are stored as signal amplitude as a function of time</a:t>
            </a:r>
          </a:p>
          <a:p>
            <a:pPr marL="457200" indent="-457200">
              <a:buFont typeface="Wingdings" panose="05000000000000000000" pitchFamily="2" charset="2"/>
              <a:buChar char="Ø"/>
            </a:pPr>
            <a:r>
              <a:rPr lang="en-US" sz="3200" dirty="0"/>
              <a:t>We want to reconstruct quantities:</a:t>
            </a:r>
          </a:p>
          <a:p>
            <a:pPr marL="1143000" lvl="1" indent="-457200">
              <a:buFont typeface="Wingdings" panose="05000000000000000000" pitchFamily="2" charset="2"/>
              <a:buChar char="Ø"/>
            </a:pPr>
            <a:r>
              <a:rPr lang="en-US" sz="2800" dirty="0"/>
              <a:t>Pulse amplitude</a:t>
            </a:r>
          </a:p>
          <a:p>
            <a:pPr marL="1143000" lvl="1" indent="-457200">
              <a:buFont typeface="Wingdings" panose="05000000000000000000" pitchFamily="2" charset="2"/>
              <a:buChar char="Ø"/>
            </a:pPr>
            <a:r>
              <a:rPr lang="en-US" sz="2800" dirty="0"/>
              <a:t>Pulse start time</a:t>
            </a:r>
          </a:p>
          <a:p>
            <a:pPr marL="1143000" lvl="1" indent="-457200">
              <a:buFont typeface="Wingdings" panose="05000000000000000000" pitchFamily="2" charset="2"/>
              <a:buChar char="Ø"/>
            </a:pPr>
            <a:r>
              <a:rPr lang="en-US" sz="2800" dirty="0"/>
              <a:t>Fit quality (</a:t>
            </a:r>
            <a:r>
              <a:rPr lang="el-GR" sz="2800" dirty="0"/>
              <a:t>χ²</a:t>
            </a:r>
            <a:r>
              <a:rPr lang="en-US" sz="2800" dirty="0"/>
              <a:t>)</a:t>
            </a:r>
          </a:p>
          <a:p>
            <a:pPr marL="1143000" lvl="1" indent="-457200">
              <a:buFont typeface="Wingdings" panose="05000000000000000000" pitchFamily="2" charset="2"/>
              <a:buChar char="Ø"/>
            </a:pPr>
            <a:r>
              <a:rPr lang="en-US" sz="2800" dirty="0"/>
              <a:t>Position information from relative channel responses</a:t>
            </a:r>
          </a:p>
          <a:p>
            <a:pPr marL="457200" indent="-457200">
              <a:buFont typeface="Wingdings" panose="05000000000000000000" pitchFamily="2" charset="2"/>
              <a:buChar char="Ø"/>
            </a:pPr>
            <a:r>
              <a:rPr lang="en-US" sz="3200" dirty="0"/>
              <a:t>The Optimal Filter uses a template to help reconstruct these quantities</a:t>
            </a:r>
          </a:p>
        </p:txBody>
      </p:sp>
      <p:sp>
        <p:nvSpPr>
          <p:cNvPr id="8" name="Slide Number Placeholder 3">
            <a:extLst>
              <a:ext uri="{FF2B5EF4-FFF2-40B4-BE49-F238E27FC236}">
                <a16:creationId xmlns:a16="http://schemas.microsoft.com/office/drawing/2014/main" id="{6F67D0B7-2CE7-6285-69D7-D045CDE97ED3}"/>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8</a:t>
            </a:fld>
            <a:endParaRPr lang="en-US" dirty="0"/>
          </a:p>
        </p:txBody>
      </p:sp>
      <p:sp>
        <p:nvSpPr>
          <p:cNvPr id="4" name="Rectangle 3">
            <a:extLst>
              <a:ext uri="{FF2B5EF4-FFF2-40B4-BE49-F238E27FC236}">
                <a16:creationId xmlns:a16="http://schemas.microsoft.com/office/drawing/2014/main" id="{B430CA45-92F5-B720-6EF6-1EFBAD04076D}"/>
              </a:ext>
            </a:extLst>
          </p:cNvPr>
          <p:cNvSpPr/>
          <p:nvPr/>
        </p:nvSpPr>
        <p:spPr>
          <a:xfrm>
            <a:off x="635620" y="2854712"/>
            <a:ext cx="10723640" cy="378906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FDA9DF5-C73B-8DB5-7F9A-F2520F308EB4}"/>
              </a:ext>
            </a:extLst>
          </p:cNvPr>
          <p:cNvPicPr>
            <a:picLocks noChangeAspect="1"/>
          </p:cNvPicPr>
          <p:nvPr/>
        </p:nvPicPr>
        <p:blipFill>
          <a:blip r:embed="rId3"/>
          <a:stretch>
            <a:fillRect/>
          </a:stretch>
        </p:blipFill>
        <p:spPr>
          <a:xfrm>
            <a:off x="2771847" y="2933882"/>
            <a:ext cx="6451185" cy="3630721"/>
          </a:xfrm>
          <a:prstGeom prst="rect">
            <a:avLst/>
          </a:prstGeom>
        </p:spPr>
      </p:pic>
    </p:spTree>
    <p:extLst>
      <p:ext uri="{BB962C8B-B14F-4D97-AF65-F5344CB8AC3E}">
        <p14:creationId xmlns:p14="http://schemas.microsoft.com/office/powerpoint/2010/main" val="865096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F8489-AB5B-1C53-45EF-154C7D6510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061E10-5D29-ECDF-B326-BC4C8D970499}"/>
              </a:ext>
            </a:extLst>
          </p:cNvPr>
          <p:cNvSpPr>
            <a:spLocks noGrp="1"/>
          </p:cNvSpPr>
          <p:nvPr>
            <p:ph type="body" sz="quarter" idx="10"/>
          </p:nvPr>
        </p:nvSpPr>
        <p:spPr>
          <a:xfrm>
            <a:off x="736600" y="629136"/>
            <a:ext cx="9380794" cy="1316076"/>
          </a:xfrm>
        </p:spPr>
        <p:txBody>
          <a:bodyPr>
            <a:normAutofit lnSpcReduction="10000"/>
          </a:bodyPr>
          <a:lstStyle/>
          <a:p>
            <a:r>
              <a:rPr lang="en-US" dirty="0"/>
              <a:t>Reconstruction of Events with</a:t>
            </a:r>
          </a:p>
          <a:p>
            <a:r>
              <a:rPr lang="en-US" dirty="0"/>
              <a:t>Optimal Filter</a:t>
            </a:r>
          </a:p>
        </p:txBody>
      </p:sp>
      <p:sp>
        <p:nvSpPr>
          <p:cNvPr id="3" name="Text Placeholder 2">
            <a:extLst>
              <a:ext uri="{FF2B5EF4-FFF2-40B4-BE49-F238E27FC236}">
                <a16:creationId xmlns:a16="http://schemas.microsoft.com/office/drawing/2014/main" id="{E4BC0B96-BA52-AD9A-0029-A0DF7B7EB8C7}"/>
              </a:ext>
            </a:extLst>
          </p:cNvPr>
          <p:cNvSpPr>
            <a:spLocks noGrp="1"/>
          </p:cNvSpPr>
          <p:nvPr>
            <p:ph type="body" sz="quarter" idx="13"/>
          </p:nvPr>
        </p:nvSpPr>
        <p:spPr>
          <a:xfrm>
            <a:off x="736600" y="2234714"/>
            <a:ext cx="10622660" cy="3994150"/>
          </a:xfrm>
        </p:spPr>
        <p:txBody>
          <a:bodyPr>
            <a:noAutofit/>
          </a:bodyPr>
          <a:lstStyle/>
          <a:p>
            <a:pPr marL="457200" indent="-457200">
              <a:buFont typeface="Wingdings" panose="05000000000000000000" pitchFamily="2" charset="2"/>
              <a:buChar char="Ø"/>
            </a:pPr>
            <a:r>
              <a:rPr lang="en-US" sz="3200" dirty="0"/>
              <a:t>Events are stored as signal amplitude as a function of time</a:t>
            </a:r>
          </a:p>
          <a:p>
            <a:pPr marL="457200" indent="-457200">
              <a:buFont typeface="Wingdings" panose="05000000000000000000" pitchFamily="2" charset="2"/>
              <a:buChar char="Ø"/>
            </a:pPr>
            <a:r>
              <a:rPr lang="en-US" sz="3200" dirty="0"/>
              <a:t>We want to reconstruct quantities:</a:t>
            </a:r>
          </a:p>
          <a:p>
            <a:pPr marL="1143000" lvl="1" indent="-457200">
              <a:buFont typeface="Wingdings" panose="05000000000000000000" pitchFamily="2" charset="2"/>
              <a:buChar char="Ø"/>
            </a:pPr>
            <a:r>
              <a:rPr lang="en-US" sz="3200" dirty="0"/>
              <a:t>Estimate of deposited energy</a:t>
            </a:r>
          </a:p>
          <a:p>
            <a:pPr marL="1600200" lvl="2" indent="-457200">
              <a:buFont typeface="Wingdings" panose="05000000000000000000" pitchFamily="2" charset="2"/>
              <a:buChar char="Ø"/>
            </a:pPr>
            <a:r>
              <a:rPr lang="en-US" sz="2800" dirty="0"/>
              <a:t>Location of interaction in detector</a:t>
            </a:r>
          </a:p>
          <a:p>
            <a:pPr marL="1143000" lvl="1" indent="-457200">
              <a:buFont typeface="Wingdings" panose="05000000000000000000" pitchFamily="2" charset="2"/>
              <a:buChar char="Ø"/>
            </a:pPr>
            <a:r>
              <a:rPr lang="en-US" sz="3200" dirty="0"/>
              <a:t>Pulse start time</a:t>
            </a:r>
          </a:p>
          <a:p>
            <a:pPr marL="1143000" lvl="1" indent="-457200">
              <a:buFont typeface="Wingdings" panose="05000000000000000000" pitchFamily="2" charset="2"/>
              <a:buChar char="Ø"/>
            </a:pPr>
            <a:r>
              <a:rPr lang="en-US" sz="3200" dirty="0"/>
              <a:t>Fit quality (</a:t>
            </a:r>
            <a:r>
              <a:rPr lang="el-GR" sz="3200" dirty="0"/>
              <a:t>χ²</a:t>
            </a:r>
            <a:r>
              <a:rPr lang="en-US" sz="3200" dirty="0"/>
              <a:t>)</a:t>
            </a:r>
          </a:p>
          <a:p>
            <a:pPr marL="457200" indent="-457200">
              <a:buFont typeface="Wingdings" panose="05000000000000000000" pitchFamily="2" charset="2"/>
              <a:buChar char="Ø"/>
            </a:pPr>
            <a:r>
              <a:rPr lang="en-US" sz="3200" dirty="0"/>
              <a:t>The Optimal Filter uses a template to help reconstruct these quantities</a:t>
            </a:r>
          </a:p>
        </p:txBody>
      </p:sp>
      <p:sp>
        <p:nvSpPr>
          <p:cNvPr id="8" name="Slide Number Placeholder 3">
            <a:extLst>
              <a:ext uri="{FF2B5EF4-FFF2-40B4-BE49-F238E27FC236}">
                <a16:creationId xmlns:a16="http://schemas.microsoft.com/office/drawing/2014/main" id="{FCB84DA3-E95C-BB99-7EAC-5EE21DE179F6}"/>
              </a:ext>
            </a:extLst>
          </p:cNvPr>
          <p:cNvSpPr txBox="1">
            <a:spLocks/>
          </p:cNvSpPr>
          <p:nvPr/>
        </p:nvSpPr>
        <p:spPr>
          <a:xfrm>
            <a:off x="11369358" y="6492875"/>
            <a:ext cx="758953" cy="36512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9</a:t>
            </a:fld>
            <a:endParaRPr lang="en-US" dirty="0"/>
          </a:p>
        </p:txBody>
      </p:sp>
    </p:spTree>
    <p:extLst>
      <p:ext uri="{BB962C8B-B14F-4D97-AF65-F5344CB8AC3E}">
        <p14:creationId xmlns:p14="http://schemas.microsoft.com/office/powerpoint/2010/main" val="2570681392"/>
      </p:ext>
    </p:extLst>
  </p:cSld>
  <p:clrMapOvr>
    <a:masterClrMapping/>
  </p:clrMapOvr>
</p:sld>
</file>

<file path=ppt/theme/theme1.xml><?xml version="1.0" encoding="utf-8"?>
<a:theme xmlns:a="http://schemas.openxmlformats.org/drawingml/2006/main" name="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nd acknowledgeme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slide with 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lank blu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8E1FC129976D44B005B2B0BB14720D" ma:contentTypeVersion="10" ma:contentTypeDescription="Create a new document." ma:contentTypeScope="" ma:versionID="9860ec74e7cfae39ba082b2b0b7bc8e5">
  <xsd:schema xmlns:xsd="http://www.w3.org/2001/XMLSchema" xmlns:xs="http://www.w3.org/2001/XMLSchema" xmlns:p="http://schemas.microsoft.com/office/2006/metadata/properties" xmlns:ns2="1bf86ece-1d89-4ec8-981b-51b0c79994cf" xmlns:ns3="de0a0dec-5ec9-48db-889e-b3b277a3bcdd" targetNamespace="http://schemas.microsoft.com/office/2006/metadata/properties" ma:root="true" ma:fieldsID="975b2c143ce7b346e3fb2f749e798674" ns2:_="" ns3:_="">
    <xsd:import namespace="1bf86ece-1d89-4ec8-981b-51b0c79994cf"/>
    <xsd:import namespace="de0a0dec-5ec9-48db-889e-b3b277a3bcd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86ece-1d89-4ec8-981b-51b0c79994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3ec6080f-a001-4a05-8d2e-760ded6f73a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0a0dec-5ec9-48db-889e-b3b277a3bcd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ff4d2d5-e2c0-4051-8292-b487f93971cb}" ma:internalName="TaxCatchAll" ma:showField="CatchAllData" ma:web="de0a0dec-5ec9-48db-889e-b3b277a3bc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bf86ece-1d89-4ec8-981b-51b0c79994cf">
      <Terms xmlns="http://schemas.microsoft.com/office/infopath/2007/PartnerControls"/>
    </lcf76f155ced4ddcb4097134ff3c332f>
    <TaxCatchAll xmlns="de0a0dec-5ec9-48db-889e-b3b277a3bcd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23E467-B127-4C51-948C-121C2B7B3A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f86ece-1d89-4ec8-981b-51b0c79994cf"/>
    <ds:schemaRef ds:uri="de0a0dec-5ec9-48db-889e-b3b277a3bc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97E12EC-89C8-4846-980E-1FFCA445DBA6}">
  <ds:schemaRefs>
    <ds:schemaRef ds:uri="http://schemas.openxmlformats.org/package/2006/metadata/core-properties"/>
    <ds:schemaRef ds:uri="http://purl.org/dc/terms/"/>
    <ds:schemaRef ds:uri="http://purl.org/dc/elements/1.1/"/>
    <ds:schemaRef ds:uri="http://schemas.microsoft.com/office/infopath/2007/PartnerControls"/>
    <ds:schemaRef ds:uri="de0a0dec-5ec9-48db-889e-b3b277a3bcdd"/>
    <ds:schemaRef ds:uri="http://purl.org/dc/dcmitype/"/>
    <ds:schemaRef ds:uri="http://schemas.microsoft.com/office/2006/documentManagement/types"/>
    <ds:schemaRef ds:uri="http://www.w3.org/XML/1998/namespace"/>
    <ds:schemaRef ds:uri="1bf86ece-1d89-4ec8-981b-51b0c79994cf"/>
    <ds:schemaRef ds:uri="http://schemas.microsoft.com/office/2006/metadata/properties"/>
  </ds:schemaRefs>
</ds:datastoreItem>
</file>

<file path=customXml/itemProps3.xml><?xml version="1.0" encoding="utf-8"?>
<ds:datastoreItem xmlns:ds="http://schemas.openxmlformats.org/officeDocument/2006/customXml" ds:itemID="{A1BA8B8C-B65F-4801-8C3F-5BFC33FF86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SNOLAB - CASST</Template>
  <TotalTime>8374</TotalTime>
  <Words>2725</Words>
  <Application>Microsoft Office PowerPoint</Application>
  <PresentationFormat>Widescreen</PresentationFormat>
  <Paragraphs>524</Paragraphs>
  <Slides>44</Slides>
  <Notes>39</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44</vt:i4>
      </vt:variant>
    </vt:vector>
  </HeadingPairs>
  <TitlesOfParts>
    <vt:vector size="56" baseType="lpstr">
      <vt:lpstr>Aptos</vt:lpstr>
      <vt:lpstr>Arial</vt:lpstr>
      <vt:lpstr>Calibri</vt:lpstr>
      <vt:lpstr>Calibri Light</vt:lpstr>
      <vt:lpstr>Cambria Math</vt:lpstr>
      <vt:lpstr>Helvetica Neue Medium</vt:lpstr>
      <vt:lpstr>Muli Regular</vt:lpstr>
      <vt:lpstr>Wingdings</vt:lpstr>
      <vt:lpstr>Title</vt:lpstr>
      <vt:lpstr>Land acknowledgement</vt:lpstr>
      <vt:lpstr>White slide with logo</vt:lpstr>
      <vt:lpstr>Blank blue slide</vt:lpstr>
      <vt:lpstr>PowerPoint Presentation</vt:lpstr>
      <vt:lpstr>PowerPoint Presentation</vt:lpstr>
      <vt:lpstr>PowerPoint Presentation</vt:lpstr>
      <vt:lpstr>SuperCDMS SNOLAB Objectives</vt:lpstr>
      <vt:lpstr>iZIP and HV SuperCDMS Detectors</vt:lpstr>
      <vt:lpstr>Detector Setup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SuperCDMS SNOLAB Objectives</vt:lpstr>
      <vt:lpstr>SuperCDMS SNOLAB Detectors</vt:lpstr>
      <vt:lpstr>Landscape of Dark Matter searches</vt:lpstr>
      <vt:lpstr>Dark Matter: The Current Search</vt:lpstr>
      <vt:lpstr>SuperCDMS NRDM Sensitivity</vt:lpstr>
      <vt:lpstr>DM-electron scattering sensitivity</vt:lpstr>
      <vt:lpstr>Absorption Sensitivity</vt:lpstr>
      <vt:lpstr>Transition Edge Sensors (TES)</vt:lpstr>
      <vt:lpstr>iZIP Detectors</vt:lpstr>
      <vt:lpstr>HV Detectors</vt:lpstr>
      <vt:lpstr>iZIP and HV SuperCDMS Detectors</vt:lpstr>
      <vt:lpstr>PowerPoint Presentation</vt:lpstr>
      <vt:lpstr>Detector Setup</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Guneev Dhillon</dc:creator>
  <cp:lastModifiedBy>Guneev Dhillon</cp:lastModifiedBy>
  <cp:revision>4</cp:revision>
  <dcterms:created xsi:type="dcterms:W3CDTF">2026-08-06T13:56:00Z</dcterms:created>
  <dcterms:modified xsi:type="dcterms:W3CDTF">2026-08-12T20:05:27Z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0x0101003E8E1FC129976D44B005B2B0BB14720D</vt:lpwstr>
  </property>
  <property fmtid="{D5CDD505-2E9C-101B-9397-08002B2CF9AE}" pid="3" name="MediaServiceImageTags">
    <vt:lpwstr/>
  </property>
</Properties>
</file>