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7" r:id="rId2"/>
    <p:sldId id="271" r:id="rId3"/>
    <p:sldId id="272" r:id="rId4"/>
    <p:sldId id="264" r:id="rId5"/>
    <p:sldId id="273" r:id="rId6"/>
    <p:sldId id="274" r:id="rId7"/>
    <p:sldId id="275" r:id="rId8"/>
    <p:sldId id="276" r:id="rId9"/>
    <p:sldId id="277" r:id="rId10"/>
    <p:sldId id="265" r:id="rId11"/>
    <p:sldId id="315" r:id="rId12"/>
    <p:sldId id="262" r:id="rId13"/>
    <p:sldId id="287" r:id="rId14"/>
    <p:sldId id="290" r:id="rId15"/>
    <p:sldId id="298" r:id="rId16"/>
    <p:sldId id="299" r:id="rId17"/>
    <p:sldId id="300" r:id="rId18"/>
    <p:sldId id="291" r:id="rId19"/>
    <p:sldId id="294" r:id="rId20"/>
    <p:sldId id="293" r:id="rId21"/>
    <p:sldId id="301" r:id="rId22"/>
    <p:sldId id="302" r:id="rId23"/>
    <p:sldId id="305" r:id="rId24"/>
    <p:sldId id="269" r:id="rId25"/>
    <p:sldId id="310" r:id="rId26"/>
    <p:sldId id="268" r:id="rId27"/>
    <p:sldId id="314" r:id="rId28"/>
    <p:sldId id="297" r:id="rId29"/>
    <p:sldId id="307" r:id="rId30"/>
    <p:sldId id="312" r:id="rId31"/>
    <p:sldId id="289" r:id="rId32"/>
    <p:sldId id="266" r:id="rId33"/>
    <p:sldId id="282" r:id="rId34"/>
    <p:sldId id="283" r:id="rId35"/>
    <p:sldId id="284" r:id="rId36"/>
    <p:sldId id="258" r:id="rId37"/>
    <p:sldId id="27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4A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0"/>
    <p:restoredTop sz="88394"/>
  </p:normalViewPr>
  <p:slideViewPr>
    <p:cSldViewPr snapToGrid="0">
      <p:cViewPr>
        <p:scale>
          <a:sx n="104" d="100"/>
          <a:sy n="104" d="100"/>
        </p:scale>
        <p:origin x="1416" y="992"/>
      </p:cViewPr>
      <p:guideLst/>
    </p:cSldViewPr>
  </p:slideViewPr>
  <p:notesTextViewPr>
    <p:cViewPr>
      <p:scale>
        <a:sx n="120" d="100"/>
        <a:sy n="12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5BA63-C706-DF46-8DD1-6B66EE2BDA63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CF2BC-D6EF-AA48-9551-520EF2EEC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01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025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F6343-34DB-BADB-2540-080446127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5A34F8-CB5B-26DF-85E9-2E59D5AFF7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1A6C2F-3005-B677-9C4C-D8250F65E8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6CA6BE-E9C0-209A-3B01-9C05283868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545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Not clear that the MUX is inside of the cryostat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74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3062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yellow trace to the caption</a:t>
            </a:r>
          </a:p>
          <a:p>
            <a:endParaRPr lang="en-US" dirty="0"/>
          </a:p>
          <a:p>
            <a:r>
              <a:rPr lang="en-US" dirty="0"/>
              <a:t>add axis labels in power point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5127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624B8-4A35-F79E-6C38-346226264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68B1C5-0E95-F5CF-DB79-D5A27E4D3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3532FB-1EFD-7FBA-95D9-89AFD108A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why the noise is important instead of just saying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00C5-07DD-3118-9CFF-A93F6EAB7B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959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to Lucas again</a:t>
            </a:r>
          </a:p>
          <a:p>
            <a:endParaRPr lang="en-US" dirty="0"/>
          </a:p>
          <a:p>
            <a:r>
              <a:rPr lang="en-US" dirty="0"/>
              <a:t>Does FWHM use the cut leg or the full leg??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095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could have the bypassing spectrum on the same plot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557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Must define FWHM, SNR and SPE resolution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FWHM – how thick is your peak? Really good for analyzing the resolution of something. If something is very thick it will be hard to see events close to it.</a:t>
            </a:r>
          </a:p>
          <a:p>
            <a:r>
              <a:rPr lang="en-US" dirty="0"/>
              <a:t>SNR – Signal-to-noise ratio… not sure I have to explain this guy</a:t>
            </a:r>
          </a:p>
          <a:p>
            <a:r>
              <a:rPr lang="en-US" dirty="0"/>
              <a:t>SPE – Single photoelectron (one photon)</a:t>
            </a:r>
          </a:p>
          <a:p>
            <a:r>
              <a:rPr lang="en-US" dirty="0"/>
              <a:t>SPE resolution – How well can we detect a single photon? How well can we determine 1 from 2 …. Etc.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342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put the box to the back so the black text is bolder so one can see - again a contrast issue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8295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2C747-C734-466D-087C-7DCFE5DAB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E94068-22DE-7CC1-DC3E-5FECE1F458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E7FB8-B23E-0254-C496-1F860D1D9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put the box to the back so the black text is bolder so one can see - again a contrast issue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D6840-0478-47B8-5DF9-F53B8BA2B8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363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Explain </a:t>
            </a:r>
            <a:r>
              <a:rPr lang="en-US" dirty="0" err="1"/>
              <a:t>ovbb</a:t>
            </a:r>
            <a:r>
              <a:rPr lang="en-US" dirty="0"/>
              <a:t>…. Physics beyond S.M. would be so cool… but how can we observe this process??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500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NSERC image, CFI, </a:t>
            </a:r>
            <a:r>
              <a:rPr lang="en-US" dirty="0" err="1"/>
              <a:t>McDonanld</a:t>
            </a:r>
            <a:r>
              <a:rPr lang="en-US" dirty="0"/>
              <a:t> </a:t>
            </a:r>
            <a:r>
              <a:rPr lang="en-US" dirty="0" err="1"/>
              <a:t>instatuit</a:t>
            </a:r>
            <a:r>
              <a:rPr lang="en-US" dirty="0"/>
              <a:t>... FUNDING, TRIUMF...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6924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BD36E-3E8C-BD2E-EDF1-2CDF70122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685660-0DE9-4A29-113F-8DA7E8CA1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9C04A4-D68D-7D7E-8D74-2F7DA62AA3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C59A6-F52B-C0C7-31B1-0246C0A51E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976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3A52F-D145-CADE-40BA-77E6092CD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B05672-8AE8-0C46-BE2C-C3644879B2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B24A2-AC85-77D2-9180-8895CE8BFD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BFBFC9-8B21-91CE-6FB3-0A0D19DCC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858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ON: High – </a:t>
            </a:r>
            <a:r>
              <a:rPr lang="en-US" dirty="0" err="1"/>
              <a:t>SiPM</a:t>
            </a:r>
            <a:r>
              <a:rPr lang="en-US" dirty="0"/>
              <a:t> Ch is activated – Biases </a:t>
            </a:r>
            <a:r>
              <a:rPr lang="en-US" dirty="0" err="1"/>
              <a:t>SiPM</a:t>
            </a:r>
            <a:endParaRPr lang="en-US" dirty="0"/>
          </a:p>
          <a:p>
            <a:r>
              <a:rPr lang="en-US" dirty="0"/>
              <a:t>ON: Low – </a:t>
            </a:r>
            <a:r>
              <a:rPr lang="en-US" dirty="0" err="1"/>
              <a:t>SiPM</a:t>
            </a:r>
            <a:r>
              <a:rPr lang="en-US" dirty="0"/>
              <a:t> Ch is deactivated – </a:t>
            </a:r>
            <a:r>
              <a:rPr lang="en-US" dirty="0" err="1"/>
              <a:t>SiPM</a:t>
            </a:r>
            <a:r>
              <a:rPr lang="en-US" dirty="0"/>
              <a:t> is fully isolated</a:t>
            </a:r>
          </a:p>
          <a:p>
            <a:r>
              <a:rPr lang="en-US" dirty="0"/>
              <a:t>This is done using the U5 which is a </a:t>
            </a:r>
            <a:r>
              <a:rPr lang="en-US" dirty="0" err="1"/>
              <a:t>photoMOS</a:t>
            </a:r>
            <a:r>
              <a:rPr lang="en-US" dirty="0"/>
              <a:t> optical relay and a reed relay</a:t>
            </a:r>
          </a:p>
          <a:p>
            <a:endParaRPr lang="en-US" dirty="0"/>
          </a:p>
          <a:p>
            <a:r>
              <a:rPr lang="en-US" b="1" dirty="0"/>
              <a:t>WHY </a:t>
            </a:r>
            <a:r>
              <a:rPr lang="en-US" b="1" dirty="0" err="1"/>
              <a:t>photoMOS</a:t>
            </a:r>
            <a:r>
              <a:rPr lang="en-US" b="1" dirty="0"/>
              <a:t> </a:t>
            </a:r>
            <a:r>
              <a:rPr lang="en-US" dirty="0"/>
              <a:t>relay isolates the </a:t>
            </a:r>
            <a:r>
              <a:rPr lang="en-US" dirty="0" err="1"/>
              <a:t>SiPM</a:t>
            </a:r>
            <a:r>
              <a:rPr lang="en-US" dirty="0"/>
              <a:t> – this is to reduce leakage (reduced leakage is important since we are measuring small current ~</a:t>
            </a:r>
            <a:r>
              <a:rPr lang="en-US" dirty="0" err="1"/>
              <a:t>pA</a:t>
            </a:r>
            <a:r>
              <a:rPr lang="en-US" dirty="0"/>
              <a:t>). </a:t>
            </a:r>
            <a:r>
              <a:rPr lang="en-US" dirty="0" err="1"/>
              <a:t>photoMOS</a:t>
            </a:r>
            <a:r>
              <a:rPr lang="en-US" dirty="0"/>
              <a:t> relays provides low leakage (no mechanical contacts)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576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9675AD-CA71-3316-987A-B52CCB2BA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01E698-C66D-51BF-23D7-21B4A1596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A41F38-AF27-5027-300B-B1FB702EAF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1200" dirty="0">
                <a:latin typeface="Sitka Text" pitchFamily="2" charset="0"/>
              </a:rPr>
              <a:t>ON (low) – GND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endParaRPr lang="en-CA" sz="1200" dirty="0">
              <a:latin typeface="Sitka Text" pitchFamily="2" charset="0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1200" dirty="0">
                <a:latin typeface="Sitka Text" pitchFamily="2" charset="0"/>
              </a:rPr>
              <a:t>Both U5 and K3 are off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endParaRPr lang="en-CA" sz="1200" dirty="0">
              <a:latin typeface="Sitka Text" pitchFamily="2" charset="0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1200" dirty="0" err="1">
                <a:latin typeface="Sitka Text" pitchFamily="2" charset="0"/>
              </a:rPr>
              <a:t>SiPM_K</a:t>
            </a:r>
            <a:r>
              <a:rPr lang="en-CA" sz="1200" dirty="0">
                <a:latin typeface="Sitka Text" pitchFamily="2" charset="0"/>
              </a:rPr>
              <a:t> is not biased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3AF07-D42A-18F2-E405-490D78C64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312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6661E-3911-83DD-6079-4C9F70FFB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2FBB21-AEF9-BDBA-E0ED-1E967E01AE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B06F6C-C00B-683E-5DE7-C32093C30B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1200" dirty="0">
                <a:latin typeface="Sitka Text" pitchFamily="2" charset="0"/>
              </a:rPr>
              <a:t>ON (low) – GND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endParaRPr lang="en-CA" sz="1200" dirty="0">
              <a:latin typeface="Sitka Text" pitchFamily="2" charset="0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1200" dirty="0">
                <a:latin typeface="Sitka Text" pitchFamily="2" charset="0"/>
              </a:rPr>
              <a:t>Both U5 and K3 are off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endParaRPr lang="en-CA" sz="1200" dirty="0">
              <a:latin typeface="Sitka Text" pitchFamily="2" charset="0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1200" dirty="0" err="1">
                <a:latin typeface="Sitka Text" pitchFamily="2" charset="0"/>
              </a:rPr>
              <a:t>SiPM_K</a:t>
            </a:r>
            <a:r>
              <a:rPr lang="en-CA" sz="1200" dirty="0">
                <a:latin typeface="Sitka Text" pitchFamily="2" charset="0"/>
              </a:rPr>
              <a:t> is not biased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27DC92-3FA5-3A11-B7FE-E26DFA6A42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6805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135F9-C050-643A-89BA-2CC39DE56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409376-F114-2726-41E5-6AE3EB32E3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6F18F3-86D5-B99D-E075-24ABD717DD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1200" dirty="0">
                <a:latin typeface="Sitka Text" pitchFamily="2" charset="0"/>
              </a:rPr>
              <a:t>ON (low) – GND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endParaRPr lang="en-CA" sz="1200" dirty="0">
              <a:latin typeface="Sitka Text" pitchFamily="2" charset="0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1200" dirty="0">
                <a:latin typeface="Sitka Text" pitchFamily="2" charset="0"/>
              </a:rPr>
              <a:t>Both U5 and K3 are off 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endParaRPr lang="en-CA" sz="1200" dirty="0">
              <a:latin typeface="Sitka Text" pitchFamily="2" charset="0"/>
            </a:endParaRP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1200" dirty="0" err="1">
                <a:latin typeface="Sitka Text" pitchFamily="2" charset="0"/>
              </a:rPr>
              <a:t>SiPM_K</a:t>
            </a:r>
            <a:r>
              <a:rPr lang="en-CA" sz="1200" dirty="0">
                <a:latin typeface="Sitka Text" pitchFamily="2" charset="0"/>
              </a:rPr>
              <a:t> is not biased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47599-34A2-E7CB-BE30-B0556292B6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8833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E10B27-6DBE-544E-A067-1E060866E24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303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E10B27-6DBE-544E-A067-1E060866E24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76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45ADA-F510-725C-72F2-EB0CB2BCD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E72096-4F75-B773-97C5-20B1390355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00664B-B02C-9DCC-21F9-D4DFFD90D8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Requires large detectors because the more of the isotope that we have the more likely it is to observe the decay</a:t>
            </a:r>
          </a:p>
          <a:p>
            <a:endParaRPr lang="en-US" dirty="0"/>
          </a:p>
          <a:p>
            <a:r>
              <a:rPr lang="en-US" dirty="0" err="1"/>
              <a:t>nEXO</a:t>
            </a:r>
            <a:r>
              <a:rPr lang="en-US" dirty="0"/>
              <a:t>. Detector = TPC, Isotope = Xe-136</a:t>
            </a:r>
          </a:p>
          <a:p>
            <a:r>
              <a:rPr lang="en-US" dirty="0"/>
              <a:t>LEGEND-1000. Detector = </a:t>
            </a:r>
            <a:r>
              <a:rPr lang="en-US" dirty="0" err="1"/>
              <a:t>HPGe</a:t>
            </a:r>
            <a:r>
              <a:rPr lang="en-US" dirty="0"/>
              <a:t>, Isotope = Ge-76? </a:t>
            </a:r>
            <a:br>
              <a:rPr lang="en-US" dirty="0"/>
            </a:br>
            <a:r>
              <a:rPr lang="en-US" dirty="0"/>
              <a:t>CUPID: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</a:t>
            </a:r>
            <a:r>
              <a:rPr lang="en-CA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MoO</a:t>
            </a:r>
            <a:r>
              <a:rPr lang="en-CA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scintillating crystals enriched in </a:t>
            </a:r>
            <a:r>
              <a:rPr lang="en-CA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</a:t>
            </a:r>
          </a:p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Really want to explain what this lower limit is and what it means… </a:t>
            </a:r>
          </a:p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think you then want to say “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nEXO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uses a liquid xenon time projection chamber…”</a:t>
            </a: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transfer into slide about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LXe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TPCs.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361D26-B156-71DB-39BF-3EA5354122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79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could they they detect the initial scintillation light?... Show example of </a:t>
            </a:r>
            <a:r>
              <a:rPr lang="en-US" dirty="0" err="1"/>
              <a:t>nEXO’s</a:t>
            </a:r>
            <a:r>
              <a:rPr lang="en-US" dirty="0"/>
              <a:t> photon detection system…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849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remove x and maybe change font for the </a:t>
            </a:r>
            <a:r>
              <a:rPr lang="en-US" dirty="0" err="1"/>
              <a:t>numebrs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/>
              <a:t>Blue and black contrast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77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arrow in the wrong direction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12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for possible detection for </a:t>
            </a:r>
            <a:r>
              <a:rPr lang="en-US" dirty="0" err="1"/>
              <a:t>LXe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Don't know how many </a:t>
            </a:r>
            <a:r>
              <a:rPr lang="en-US" dirty="0" err="1"/>
              <a:t>SiPMs</a:t>
            </a:r>
            <a:r>
              <a:rPr lang="en-US" dirty="0"/>
              <a:t> will be used for XLZD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029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Underscore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929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That’s cool… but how does it accomplish this?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CF2BC-D6EF-AA48-9551-520EF2EECDD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1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5604E-EB19-873A-2EE1-C17E58982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FA90E-513B-4808-00CA-9A9477D325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33A56-2827-A377-7631-ADC75953B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CC220-194F-FD62-325E-318FBF636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154C42-A9B3-A6B4-2176-D01480622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9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DF747-B2E7-0B6C-0E0C-FDC91AF56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75DEFC-91CC-5E20-F289-B026BBC33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12EE3-98B0-CB9A-0C9B-3EE9B38F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59C78-E838-E31C-0C7F-CBD2F05D7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B2DAB-D3DE-F72E-92FA-2D60FDFF6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667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1C592E-CCB3-EB2A-CCA2-64F827B365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2922DA-C751-71A7-0460-99C8EA89D5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268BF-F616-07AF-38C1-661BEDC7D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B4AD5-3795-666F-3EF8-C10B91E94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4BC451-B5DC-024F-03FB-16267BECF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4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899E2-3AA6-44A2-9BB6-8ACD94515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20E44-A45A-F2A4-E072-F533B0739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EB07F-59C1-F591-6FC0-FE8387614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82933-A798-356F-7D79-E4A40079B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4AB1A-2B4B-78C4-68ED-3692E6FCA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B434D-3635-ACF2-2B44-40B890CDB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BFE5B2-92CD-137D-1CD4-D8D83C547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A9EC1-A66B-8057-EA89-7A6F3D4C2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7B39C-BBAF-0C50-A649-E84169331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085028-7145-9A73-87AD-6D08672F5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895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AF104-C713-5329-16C2-3784757F9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B4172-6C33-7FF5-22A0-F0EDB66DC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72D650-4AB9-7B45-D6D8-851317ED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16A8C-BA68-BF7C-D513-E3F4FA1CB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BB004B-EC6C-8A81-0164-C3F75746A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07B64-4662-3431-713C-D72997449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839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E474A-96EB-F2FA-F062-6ED1E6A08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D2599-0BCA-F152-E670-E899B61B4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E40B2F-0FE1-4C32-46BF-1C49F0E3BD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60BF7B-1BF1-158D-27F7-6D0F569B7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3EDB28-258B-AC27-DD72-FAD2CFD7C5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85F15C-EA05-F418-7C09-1A4BD5CB0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6826EF-84DB-4DD3-7823-DE22A5A79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7F70F-0A52-5673-2186-0C1EA5721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33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7D796-CDAD-28ED-DFFD-6C46358EE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74D5B7-B9D1-3DB0-D3CE-AED52C18F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1CA83B-2BF3-CF4C-C0B7-B3EDF2E15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1B7335-F327-03B8-DECD-6CCC6ABE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62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EFC0B1-5E56-2970-F509-25D93E538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08652E-C686-5F94-7401-05A38097B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41647-FBAE-1898-C0E2-8CE1655A7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73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1FBCA-4610-E3FE-DFD7-2346C4BA2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5EB72-0C19-995F-C8FB-8BB5CE174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6A7C2F-D9D0-3BF4-C650-1E1523C31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ACA5AE-D7F1-0332-7F73-442A21015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C9B0AA-0A68-F98E-8802-37D49503A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170F7-3AA8-F2C8-A583-088E19EE7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100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1964-1C87-20F9-E291-F7692B139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41879D-8AA0-E96A-8C09-D04F49A52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0C615E-5938-F77F-5A36-C36B56C48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B4888E-CF72-8CF8-64D3-28DF2EB57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50709B-3E5D-23D4-332F-9DF9FCE7E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777C10-A98B-AB4E-CD0B-2A2CDA59B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17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465557-CC8F-A184-04F4-8084C98AF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DF9CC-23C4-43AA-3BB2-DF2D0EEED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3B48F-452D-F9B5-4D72-E39479EE68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F0A492-9C9E-0342-A432-B89884D6CEC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E2C8E-1149-616A-F9BF-3DF1575351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EB2D2-605B-042B-A6A7-67D4B6609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91C736-3290-2B47-81AD-1EB807DBE8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634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pdf/2502.154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502.15494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pdf/2502.15494" TargetMode="External"/><Relationship Id="rId5" Type="http://schemas.openxmlformats.org/officeDocument/2006/relationships/image" Target="../media/image33.JPG"/><Relationship Id="rId4" Type="http://schemas.openxmlformats.org/officeDocument/2006/relationships/image" Target="../media/image32.png"/><Relationship Id="rId9" Type="http://schemas.openxmlformats.org/officeDocument/2006/relationships/image" Target="../media/image36.sv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genda.infn.it/event/39713/contributions/234208/attachments/123635/181405/baudis_idm24.pdf" TargetMode="External"/><Relationship Id="rId5" Type="http://schemas.openxmlformats.org/officeDocument/2006/relationships/image" Target="../media/image3.png"/><Relationship Id="rId4" Type="http://schemas.openxmlformats.org/officeDocument/2006/relationships/hyperlink" Target="https://cdnsciencepub.com/doi/10.1139/cjp-2024-0300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abs/1805.11142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pdf/2502.15494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pdf/2502.15494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rxiv.org/pdf/2502.15494" TargetMode="Externa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35127-8283-BD49-D98E-31E76FE85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691" y="1773237"/>
            <a:ext cx="9756618" cy="1655763"/>
          </a:xfrm>
        </p:spPr>
        <p:txBody>
          <a:bodyPr>
            <a:normAutofit fontScale="90000"/>
          </a:bodyPr>
          <a:lstStyle/>
          <a:p>
            <a:r>
              <a:rPr lang="en-CA" dirty="0">
                <a:latin typeface="Sitka Text" pitchFamily="2" charset="0"/>
              </a:rPr>
              <a:t>Testing a Pulse-IV Multiplexer for Large </a:t>
            </a:r>
            <a:r>
              <a:rPr lang="en-CA" dirty="0" err="1">
                <a:latin typeface="Sitka Text" pitchFamily="2" charset="0"/>
              </a:rPr>
              <a:t>SiPM</a:t>
            </a:r>
            <a:r>
              <a:rPr lang="en-CA" dirty="0">
                <a:latin typeface="Sitka Text" pitchFamily="2" charset="0"/>
              </a:rPr>
              <a:t> Array Characterization</a:t>
            </a:r>
            <a:endParaRPr lang="en-US" dirty="0">
              <a:latin typeface="Sitka Text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C81774-BEB0-C77B-9861-CB038B220B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30613"/>
            <a:ext cx="9144000" cy="1655762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CA" dirty="0">
                <a:latin typeface="Sitka Text" pitchFamily="2" charset="0"/>
              </a:rPr>
              <a:t>Will Gray, McGill University</a:t>
            </a:r>
          </a:p>
          <a:p>
            <a:pPr lvl="0">
              <a:spcBef>
                <a:spcPts val="0"/>
              </a:spcBef>
            </a:pPr>
            <a:r>
              <a:rPr lang="en-CA" dirty="0">
                <a:latin typeface="Sitka Text" pitchFamily="2" charset="0"/>
              </a:rPr>
              <a:t>Supervisor: Dr. Thomas Brunner</a:t>
            </a:r>
          </a:p>
          <a:p>
            <a:pPr lvl="0">
              <a:spcBef>
                <a:spcPts val="0"/>
              </a:spcBef>
            </a:pPr>
            <a:r>
              <a:rPr lang="en-CA" dirty="0">
                <a:latin typeface="Sitka Text" pitchFamily="2" charset="0"/>
              </a:rPr>
              <a:t>August 12</a:t>
            </a:r>
            <a:r>
              <a:rPr lang="en-CA" baseline="30000" dirty="0">
                <a:latin typeface="Sitka Text" pitchFamily="2" charset="0"/>
              </a:rPr>
              <a:t>th</a:t>
            </a:r>
            <a:endParaRPr lang="en-CA" dirty="0">
              <a:latin typeface="Sitka Text" pitchFamily="2" charset="0"/>
            </a:endParaRPr>
          </a:p>
          <a:p>
            <a:pPr lvl="0">
              <a:spcBef>
                <a:spcPts val="0"/>
              </a:spcBef>
            </a:pPr>
            <a:r>
              <a:rPr lang="en-CA" dirty="0">
                <a:latin typeface="Sitka Text" pitchFamily="2" charset="0"/>
              </a:rPr>
              <a:t>CASST 2026</a:t>
            </a:r>
          </a:p>
        </p:txBody>
      </p:sp>
    </p:spTree>
    <p:extLst>
      <p:ext uri="{BB962C8B-B14F-4D97-AF65-F5344CB8AC3E}">
        <p14:creationId xmlns:p14="http://schemas.microsoft.com/office/powerpoint/2010/main" val="1005709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14A94-AABA-1D74-DA0E-A58092D84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5AC17C8-54C2-7693-C91D-CBD7A6ACF0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514" r="12535"/>
          <a:stretch>
            <a:fillRect/>
          </a:stretch>
        </p:blipFill>
        <p:spPr>
          <a:xfrm>
            <a:off x="5186770" y="-128727"/>
            <a:ext cx="7028380" cy="703302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721EB70-4E89-E377-BBA3-2202291E5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266651"/>
            <a:ext cx="10515600" cy="1325563"/>
          </a:xfrm>
        </p:spPr>
        <p:txBody>
          <a:bodyPr/>
          <a:lstStyle/>
          <a:p>
            <a:r>
              <a:rPr lang="en-US" dirty="0" err="1">
                <a:latin typeface="Sitka Text" pitchFamily="2" charset="0"/>
              </a:rPr>
              <a:t>SiPM</a:t>
            </a:r>
            <a:r>
              <a:rPr lang="en-US" dirty="0">
                <a:latin typeface="Sitka Text" pitchFamily="2" charset="0"/>
              </a:rPr>
              <a:t> testing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2CEEDC-A86B-4D0C-68EE-ABAB464313D0}"/>
              </a:ext>
            </a:extLst>
          </p:cNvPr>
          <p:cNvSpPr txBox="1"/>
          <p:nvPr/>
        </p:nvSpPr>
        <p:spPr>
          <a:xfrm>
            <a:off x="331764" y="1462703"/>
            <a:ext cx="458955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Possible large </a:t>
            </a:r>
            <a:r>
              <a:rPr lang="en-CA" sz="2400" dirty="0" err="1">
                <a:latin typeface="Sitka Text" pitchFamily="2" charset="0"/>
              </a:rPr>
              <a:t>LXe</a:t>
            </a:r>
            <a:r>
              <a:rPr lang="en-CA" sz="2400" dirty="0">
                <a:latin typeface="Sitka Text" pitchFamily="2" charset="0"/>
              </a:rPr>
              <a:t> TPCs with many </a:t>
            </a:r>
            <a:r>
              <a:rPr lang="en-CA" sz="2400" dirty="0" err="1">
                <a:latin typeface="Sitka Text" pitchFamily="2" charset="0"/>
              </a:rPr>
              <a:t>SiPMs</a:t>
            </a:r>
            <a:r>
              <a:rPr lang="en-CA" sz="2400" dirty="0">
                <a:latin typeface="Sitka Text" pitchFamily="2" charset="0"/>
              </a:rPr>
              <a:t> motivates characterization of large </a:t>
            </a:r>
            <a:r>
              <a:rPr lang="en-CA" sz="2400" dirty="0" err="1">
                <a:latin typeface="Sitka Text" pitchFamily="2" charset="0"/>
              </a:rPr>
              <a:t>SiPM</a:t>
            </a:r>
            <a:r>
              <a:rPr lang="en-CA" sz="2400" dirty="0">
                <a:latin typeface="Sitka Text" pitchFamily="2" charset="0"/>
              </a:rPr>
              <a:t> arrays 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Tile and stave characterization happening at McGill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Large cost per channel due to air-to-vacuum feedthroughs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E1D2D00-72DD-9F7A-A715-E8BA15752935}"/>
              </a:ext>
            </a:extLst>
          </p:cNvPr>
          <p:cNvSpPr/>
          <p:nvPr/>
        </p:nvSpPr>
        <p:spPr>
          <a:xfrm>
            <a:off x="11022800" y="6388636"/>
            <a:ext cx="309081" cy="2774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94BE00E-2944-7675-64A6-BEC45BCD8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10</a:t>
            </a:fld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9FE45C7-6463-C6A9-7827-5859C22350E5}"/>
              </a:ext>
            </a:extLst>
          </p:cNvPr>
          <p:cNvSpPr/>
          <p:nvPr/>
        </p:nvSpPr>
        <p:spPr>
          <a:xfrm>
            <a:off x="7101061" y="6245900"/>
            <a:ext cx="3220719" cy="48948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C59534-00C2-0832-E950-3338BA89A78F}"/>
              </a:ext>
            </a:extLst>
          </p:cNvPr>
          <p:cNvSpPr txBox="1"/>
          <p:nvPr/>
        </p:nvSpPr>
        <p:spPr>
          <a:xfrm>
            <a:off x="6956010" y="6259810"/>
            <a:ext cx="3510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Sitka Text" pitchFamily="2" charset="0"/>
              </a:rPr>
              <a:t>Image taken by Lucas</a:t>
            </a:r>
            <a:r>
              <a:rPr lang="en-CA" sz="1200" dirty="0">
                <a:latin typeface="Sitka Text" pitchFamily="2" charset="0"/>
                <a:hlinkClick r:id="rId4"/>
              </a:rPr>
              <a:t> </a:t>
            </a:r>
            <a:r>
              <a:rPr lang="en-CA" sz="1200" dirty="0">
                <a:latin typeface="Sitka Text" pitchFamily="2" charset="0"/>
              </a:rPr>
              <a:t>Darroch: 05/28/26</a:t>
            </a:r>
          </a:p>
          <a:p>
            <a:pPr algn="ctr"/>
            <a:r>
              <a:rPr lang="en-CA" sz="1200" dirty="0">
                <a:latin typeface="Sitka Text" pitchFamily="2" charset="0"/>
              </a:rPr>
              <a:t>96-SiPM tile inside cryostat </a:t>
            </a:r>
            <a:endParaRPr lang="en-US" sz="12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909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782BA-A45E-82EC-5650-6E9B59D66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hysics and operation of the MPPC silicon photomultiplier | Hamamatsu  Photonics">
            <a:extLst>
              <a:ext uri="{FF2B5EF4-FFF2-40B4-BE49-F238E27FC236}">
                <a16:creationId xmlns:a16="http://schemas.microsoft.com/office/drawing/2014/main" id="{C4C2BFD7-28DC-000C-DEA0-784FB8F2D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087" y="1794257"/>
            <a:ext cx="5809149" cy="385727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11ED0D9-07B0-EE62-6D70-3A7DA4E7D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266651"/>
            <a:ext cx="10515600" cy="1325563"/>
          </a:xfrm>
        </p:spPr>
        <p:txBody>
          <a:bodyPr/>
          <a:lstStyle/>
          <a:p>
            <a:r>
              <a:rPr lang="en-US" dirty="0" err="1">
                <a:latin typeface="Sitka Text" pitchFamily="2" charset="0"/>
              </a:rPr>
              <a:t>SiPM</a:t>
            </a:r>
            <a:r>
              <a:rPr lang="en-US" dirty="0">
                <a:latin typeface="Sitka Text" pitchFamily="2" charset="0"/>
              </a:rPr>
              <a:t> characterization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CBC77D-987C-B7C6-1800-887F151698F7}"/>
              </a:ext>
            </a:extLst>
          </p:cNvPr>
          <p:cNvSpPr txBox="1"/>
          <p:nvPr/>
        </p:nvSpPr>
        <p:spPr>
          <a:xfrm>
            <a:off x="331764" y="2104355"/>
            <a:ext cx="44123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CA" sz="2400" dirty="0">
              <a:latin typeface="Sitka Text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B77DD9B-A77C-5C1A-ACB7-92DCB569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11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7585DF-3922-0E01-FC9F-8053070F78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206"/>
          <a:stretch>
            <a:fillRect/>
          </a:stretch>
        </p:blipFill>
        <p:spPr>
          <a:xfrm>
            <a:off x="119375" y="1750041"/>
            <a:ext cx="5754915" cy="39402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F95EEF-EB40-0525-21EF-990DAF728EC1}"/>
              </a:ext>
            </a:extLst>
          </p:cNvPr>
          <p:cNvSpPr txBox="1"/>
          <p:nvPr/>
        </p:nvSpPr>
        <p:spPr>
          <a:xfrm>
            <a:off x="1443228" y="1329983"/>
            <a:ext cx="3510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latin typeface="Sitka Text" pitchFamily="2" charset="0"/>
              </a:rPr>
              <a:t>IV-Mode</a:t>
            </a:r>
            <a:endParaRPr lang="en-US" sz="1200" dirty="0">
              <a:latin typeface="Sitka Text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E82047-16F6-0AA9-9209-25B83A8CBF92}"/>
              </a:ext>
            </a:extLst>
          </p:cNvPr>
          <p:cNvSpPr txBox="1"/>
          <p:nvPr/>
        </p:nvSpPr>
        <p:spPr>
          <a:xfrm>
            <a:off x="7237955" y="1327573"/>
            <a:ext cx="3510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latin typeface="Sitka Text" pitchFamily="2" charset="0"/>
              </a:rPr>
              <a:t>Pulse-Mode</a:t>
            </a:r>
            <a:endParaRPr lang="en-US" dirty="0">
              <a:latin typeface="Sitka Text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3C67C2-1459-F62E-428A-D69FFCBBCF20}"/>
              </a:ext>
            </a:extLst>
          </p:cNvPr>
          <p:cNvSpPr txBox="1"/>
          <p:nvPr/>
        </p:nvSpPr>
        <p:spPr>
          <a:xfrm>
            <a:off x="992448" y="5698055"/>
            <a:ext cx="4412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latin typeface="Sitka Text" pitchFamily="2" charset="0"/>
              </a:rPr>
              <a:t>Current is measured as a function of voltage</a:t>
            </a:r>
          </a:p>
          <a:p>
            <a:pPr algn="ctr"/>
            <a:r>
              <a:rPr lang="en-CA" sz="1600" dirty="0">
                <a:latin typeface="Sitka Text" pitchFamily="2" charset="0"/>
              </a:rPr>
              <a:t>Characterizes breakdown voltage and dark current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635C19-71A6-80DE-5B71-F8A797C9A843}"/>
              </a:ext>
            </a:extLst>
          </p:cNvPr>
          <p:cNvSpPr txBox="1"/>
          <p:nvPr/>
        </p:nvSpPr>
        <p:spPr>
          <a:xfrm>
            <a:off x="6787176" y="5760352"/>
            <a:ext cx="4412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dirty="0">
                <a:latin typeface="Sitka Text" pitchFamily="2" charset="0"/>
              </a:rPr>
              <a:t>Counts individual pulses</a:t>
            </a:r>
          </a:p>
          <a:p>
            <a:pPr algn="ctr"/>
            <a:r>
              <a:rPr lang="en-CA" sz="1600" dirty="0">
                <a:latin typeface="Sitka Text" pitchFamily="2" charset="0"/>
              </a:rPr>
              <a:t>Characterizes SPE resolution, gain and noise</a:t>
            </a:r>
          </a:p>
        </p:txBody>
      </p:sp>
    </p:spTree>
    <p:extLst>
      <p:ext uri="{BB962C8B-B14F-4D97-AF65-F5344CB8AC3E}">
        <p14:creationId xmlns:p14="http://schemas.microsoft.com/office/powerpoint/2010/main" val="1980881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F4D3450-6996-4AA7-B429-11795A352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130725" y="788044"/>
            <a:ext cx="6966857" cy="522514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7D9A58A-354E-016D-3787-7C2E68106FC2}"/>
              </a:ext>
            </a:extLst>
          </p:cNvPr>
          <p:cNvSpPr txBox="1">
            <a:spLocks/>
          </p:cNvSpPr>
          <p:nvPr/>
        </p:nvSpPr>
        <p:spPr>
          <a:xfrm>
            <a:off x="331764" y="2666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Sitka Text" pitchFamily="2" charset="0"/>
              </a:rPr>
              <a:t>Pulse-IV Multiplexer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A4297B-250C-2240-BF79-D9C756E2E7C5}"/>
              </a:ext>
            </a:extLst>
          </p:cNvPr>
          <p:cNvSpPr txBox="1"/>
          <p:nvPr/>
        </p:nvSpPr>
        <p:spPr>
          <a:xfrm>
            <a:off x="331764" y="1720840"/>
            <a:ext cx="586069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Can measure both RF pulse signals (Pulse) and DC current (IV)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Allows us to perform pulse counting and IV-curve tests on individual </a:t>
            </a:r>
            <a:r>
              <a:rPr lang="en-CA" sz="2400" dirty="0" err="1">
                <a:latin typeface="Sitka Text" pitchFamily="2" charset="0"/>
              </a:rPr>
              <a:t>SiPMs</a:t>
            </a: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Minimizes cryostat feedthroughs with automatic switching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AD7F9B1-F2D7-E612-2A3C-386B9472E0D0}"/>
              </a:ext>
            </a:extLst>
          </p:cNvPr>
          <p:cNvSpPr/>
          <p:nvPr/>
        </p:nvSpPr>
        <p:spPr>
          <a:xfrm>
            <a:off x="11024171" y="6388636"/>
            <a:ext cx="309081" cy="2774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9BDD0F6-5864-3599-7A79-95BB8ABC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E900CD0-2CB5-95D8-2E9B-43C369227FF5}"/>
              </a:ext>
            </a:extLst>
          </p:cNvPr>
          <p:cNvSpPr/>
          <p:nvPr/>
        </p:nvSpPr>
        <p:spPr>
          <a:xfrm>
            <a:off x="8610599" y="6294167"/>
            <a:ext cx="2073089" cy="48948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CE4D90-ECA5-5679-DA57-2E75AC3715D5}"/>
              </a:ext>
            </a:extLst>
          </p:cNvPr>
          <p:cNvSpPr txBox="1"/>
          <p:nvPr/>
        </p:nvSpPr>
        <p:spPr>
          <a:xfrm>
            <a:off x="8577608" y="6308079"/>
            <a:ext cx="207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Sitka Text" pitchFamily="2" charset="0"/>
              </a:rPr>
              <a:t>The test setup for the pulse-IV multiplexer</a:t>
            </a:r>
            <a:endParaRPr lang="en-US" sz="12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510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49B1E-BEB6-19DA-F225-899141AE6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C76F2D-5B8D-0EAD-21A5-D85F3AA6E5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031" t="18482" r="799"/>
          <a:stretch>
            <a:fillRect/>
          </a:stretch>
        </p:blipFill>
        <p:spPr>
          <a:xfrm>
            <a:off x="6888482" y="-121874"/>
            <a:ext cx="5303518" cy="710171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46B8F64-C4AE-8E8E-6BD9-C1D6018CE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266651"/>
            <a:ext cx="10515600" cy="1325563"/>
          </a:xfrm>
        </p:spPr>
        <p:txBody>
          <a:bodyPr/>
          <a:lstStyle/>
          <a:p>
            <a:r>
              <a:rPr lang="en-US" dirty="0">
                <a:latin typeface="Sitka Text" pitchFamily="2" charset="0"/>
              </a:rPr>
              <a:t>Where do I come in?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1091A84-28E2-A6F5-0CDE-5AD5C9C9781E}"/>
              </a:ext>
            </a:extLst>
          </p:cNvPr>
          <p:cNvSpPr/>
          <p:nvPr/>
        </p:nvSpPr>
        <p:spPr>
          <a:xfrm>
            <a:off x="11024171" y="6388636"/>
            <a:ext cx="309081" cy="2774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0B9E807-B6DD-BAC6-CD7B-9050B9DE9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13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731ABB-DD4C-F9F4-EEBA-E407E6D3F55C}"/>
              </a:ext>
            </a:extLst>
          </p:cNvPr>
          <p:cNvSpPr txBox="1"/>
          <p:nvPr/>
        </p:nvSpPr>
        <p:spPr>
          <a:xfrm>
            <a:off x="331764" y="2217108"/>
            <a:ext cx="497175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CA" sz="2400" dirty="0">
                <a:latin typeface="Sitka Text" pitchFamily="2" charset="0"/>
              </a:rPr>
              <a:t>Get the multiplexer working</a:t>
            </a: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CA" sz="2400" dirty="0">
              <a:latin typeface="Sitka Text" pitchFamily="2" charset="0"/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CA" sz="2400" dirty="0">
                <a:latin typeface="Sitka Text" pitchFamily="2" charset="0"/>
              </a:rPr>
              <a:t>Stress test</a:t>
            </a: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lang="en-CA" sz="2400" dirty="0">
              <a:latin typeface="Sitka Text" pitchFamily="2" charset="0"/>
            </a:endParaRP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CA" sz="2400" b="1" dirty="0">
                <a:latin typeface="Sitka Text" pitchFamily="2" charset="0"/>
              </a:rPr>
              <a:t>Characterize the noise to see if the multiplexer is suitable for tile testing</a:t>
            </a:r>
          </a:p>
          <a:p>
            <a:pPr marL="457200" lvl="0" indent="-4572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en-CA" sz="2400" dirty="0">
              <a:latin typeface="Sitka Text" pitchFamily="2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72715B2-83E2-6638-C3C7-2C71E8051AC6}"/>
              </a:ext>
            </a:extLst>
          </p:cNvPr>
          <p:cNvSpPr/>
          <p:nvPr/>
        </p:nvSpPr>
        <p:spPr>
          <a:xfrm>
            <a:off x="8610599" y="6294167"/>
            <a:ext cx="2073089" cy="48948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D92EE8-D87D-1E86-D404-98C876F87E1D}"/>
              </a:ext>
            </a:extLst>
          </p:cNvPr>
          <p:cNvSpPr txBox="1"/>
          <p:nvPr/>
        </p:nvSpPr>
        <p:spPr>
          <a:xfrm>
            <a:off x="8663268" y="6400410"/>
            <a:ext cx="2073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Sitka Text" pitchFamily="2" charset="0"/>
              </a:rPr>
              <a:t>Pulse-IV multiplexer</a:t>
            </a:r>
            <a:endParaRPr lang="en-US" sz="12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264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8FAD1-471C-700A-B959-C806940AB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DD100A9-64DC-CA29-516E-5F2C9CCD25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50810"/>
          <a:stretch>
            <a:fillRect/>
          </a:stretch>
        </p:blipFill>
        <p:spPr>
          <a:xfrm>
            <a:off x="3909463" y="1629250"/>
            <a:ext cx="4313784" cy="35994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F89F5F-26A0-7BE2-178E-837456A1AE34}"/>
              </a:ext>
            </a:extLst>
          </p:cNvPr>
          <p:cNvSpPr txBox="1"/>
          <p:nvPr/>
        </p:nvSpPr>
        <p:spPr>
          <a:xfrm>
            <a:off x="5059456" y="5265782"/>
            <a:ext cx="207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Sitka Text" pitchFamily="2" charset="0"/>
              </a:rPr>
              <a:t>Diagram source: </a:t>
            </a:r>
            <a:r>
              <a:rPr lang="en-CA" sz="1200" dirty="0">
                <a:latin typeface="Sitka Text" pitchFamily="2" charset="0"/>
                <a:hlinkClick r:id="rId3"/>
              </a:rPr>
              <a:t>Darroch et al. (2025)</a:t>
            </a:r>
            <a:endParaRPr lang="en-US" sz="1200" dirty="0">
              <a:latin typeface="Sitka Text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2008AF-5A25-7852-2492-50556ABDB348}"/>
              </a:ext>
            </a:extLst>
          </p:cNvPr>
          <p:cNvSpPr txBox="1"/>
          <p:nvPr/>
        </p:nvSpPr>
        <p:spPr>
          <a:xfrm>
            <a:off x="261383" y="1536172"/>
            <a:ext cx="351840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Recreate this experiment using the Pulse-IV multiplexer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Compare SNR of going through the multiplexer with the SNR of bypassing the multiplexer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C0CA85-8B4E-3019-4921-D7CA5BADF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674525" y="1604959"/>
            <a:ext cx="4864105" cy="3648079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A69185E-DCC3-F9C9-59F2-35A3F21E6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14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D2A7B53-F2FC-6DAC-6F84-6F71AB9CAB5F}"/>
              </a:ext>
            </a:extLst>
          </p:cNvPr>
          <p:cNvSpPr txBox="1">
            <a:spLocks/>
          </p:cNvSpPr>
          <p:nvPr/>
        </p:nvSpPr>
        <p:spPr>
          <a:xfrm>
            <a:off x="331764" y="266651"/>
            <a:ext cx="10515600" cy="1071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CA" dirty="0" err="1">
                <a:latin typeface="Sitka Text" pitchFamily="2" charset="0"/>
              </a:rPr>
              <a:t>SiPM</a:t>
            </a:r>
            <a:r>
              <a:rPr lang="en-CA" dirty="0">
                <a:latin typeface="Sitka Text" pitchFamily="2" charset="0"/>
              </a:rPr>
              <a:t> bucket test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61F763D-2746-0187-8708-D67483A0048D}"/>
              </a:ext>
            </a:extLst>
          </p:cNvPr>
          <p:cNvSpPr txBox="1"/>
          <p:nvPr/>
        </p:nvSpPr>
        <p:spPr>
          <a:xfrm>
            <a:off x="7767816" y="5894685"/>
            <a:ext cx="46775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CA" sz="1200" dirty="0">
                <a:latin typeface="Sitka Text" pitchFamily="2" charset="0"/>
              </a:rPr>
              <a:t>Pulse-IV multiplexer inside </a:t>
            </a:r>
          </a:p>
          <a:p>
            <a:pPr lvl="0" algn="ctr"/>
            <a:r>
              <a:rPr lang="en-CA" sz="1200" dirty="0">
                <a:latin typeface="Sitka Text" pitchFamily="2" charset="0"/>
              </a:rPr>
              <a:t>of an open cryostat cross</a:t>
            </a:r>
          </a:p>
        </p:txBody>
      </p:sp>
    </p:spTree>
    <p:extLst>
      <p:ext uri="{BB962C8B-B14F-4D97-AF65-F5344CB8AC3E}">
        <p14:creationId xmlns:p14="http://schemas.microsoft.com/office/powerpoint/2010/main" val="1336554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12423-DAF7-CDCA-1CA9-211DDBE60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7B8DC1-A5C5-9A24-B886-D55BCCC0D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E107-D213-104C-BE4F-BB97B179F045}" type="slidenum">
              <a:rPr lang="en-US" smtClean="0"/>
              <a:t>15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30A966-79E3-C39E-50C7-026845162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203718" y="3883174"/>
            <a:ext cx="3187700" cy="2390775"/>
          </a:xfrm>
          <a:prstGeom prst="rect">
            <a:avLst/>
          </a:prstGeom>
        </p:spPr>
      </p:pic>
      <p:sp>
        <p:nvSpPr>
          <p:cNvPr id="18" name="Frame 17">
            <a:extLst>
              <a:ext uri="{FF2B5EF4-FFF2-40B4-BE49-F238E27FC236}">
                <a16:creationId xmlns:a16="http://schemas.microsoft.com/office/drawing/2014/main" id="{0F430FC9-AAA1-6C9B-1943-F80045361D65}"/>
              </a:ext>
            </a:extLst>
          </p:cNvPr>
          <p:cNvSpPr/>
          <p:nvPr/>
        </p:nvSpPr>
        <p:spPr>
          <a:xfrm>
            <a:off x="217528" y="96453"/>
            <a:ext cx="2345214" cy="631429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02ACAD0-FABD-EC6D-660D-D4804D1656BF}"/>
              </a:ext>
            </a:extLst>
          </p:cNvPr>
          <p:cNvSpPr txBox="1"/>
          <p:nvPr/>
        </p:nvSpPr>
        <p:spPr>
          <a:xfrm>
            <a:off x="353591" y="72365"/>
            <a:ext cx="2073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Electrometer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9C74D5-8D4D-0969-3619-D1805BC4F1C3}"/>
              </a:ext>
            </a:extLst>
          </p:cNvPr>
          <p:cNvSpPr txBox="1"/>
          <p:nvPr/>
        </p:nvSpPr>
        <p:spPr>
          <a:xfrm>
            <a:off x="363122" y="418349"/>
            <a:ext cx="2054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VB</a:t>
            </a: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FF08D982-AD0E-24EF-895D-9CFAB5EF887D}"/>
              </a:ext>
            </a:extLst>
          </p:cNvPr>
          <p:cNvSpPr/>
          <p:nvPr/>
        </p:nvSpPr>
        <p:spPr>
          <a:xfrm>
            <a:off x="414622" y="1767051"/>
            <a:ext cx="1962130" cy="1036726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3EC539-3E2B-955A-4038-618893FB6AD8}"/>
              </a:ext>
            </a:extLst>
          </p:cNvPr>
          <p:cNvSpPr txBox="1"/>
          <p:nvPr/>
        </p:nvSpPr>
        <p:spPr>
          <a:xfrm>
            <a:off x="503469" y="2071385"/>
            <a:ext cx="1773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Sitka Text" pitchFamily="2" charset="0"/>
              </a:rPr>
              <a:t>Opto</a:t>
            </a:r>
            <a:r>
              <a:rPr lang="en-US" dirty="0">
                <a:latin typeface="Sitka Text" pitchFamily="2" charset="0"/>
              </a:rPr>
              <a:t> Board</a:t>
            </a:r>
          </a:p>
        </p:txBody>
      </p:sp>
      <p:sp>
        <p:nvSpPr>
          <p:cNvPr id="26" name="Frame 25">
            <a:extLst>
              <a:ext uri="{FF2B5EF4-FFF2-40B4-BE49-F238E27FC236}">
                <a16:creationId xmlns:a16="http://schemas.microsoft.com/office/drawing/2014/main" id="{6E717325-98FB-27AF-FD01-13739A1462B6}"/>
              </a:ext>
            </a:extLst>
          </p:cNvPr>
          <p:cNvSpPr/>
          <p:nvPr/>
        </p:nvSpPr>
        <p:spPr>
          <a:xfrm>
            <a:off x="3843632" y="1369223"/>
            <a:ext cx="1022788" cy="409433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F34132A-1419-2040-0BDA-88257306D221}"/>
              </a:ext>
            </a:extLst>
          </p:cNvPr>
          <p:cNvSpPr txBox="1"/>
          <p:nvPr/>
        </p:nvSpPr>
        <p:spPr>
          <a:xfrm>
            <a:off x="3895721" y="1399433"/>
            <a:ext cx="91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Power</a:t>
            </a:r>
          </a:p>
        </p:txBody>
      </p:sp>
      <p:sp>
        <p:nvSpPr>
          <p:cNvPr id="28" name="Frame 27">
            <a:extLst>
              <a:ext uri="{FF2B5EF4-FFF2-40B4-BE49-F238E27FC236}">
                <a16:creationId xmlns:a16="http://schemas.microsoft.com/office/drawing/2014/main" id="{384CA22B-1A13-AE88-5A14-9A8BD9FDB7FB}"/>
              </a:ext>
            </a:extLst>
          </p:cNvPr>
          <p:cNvSpPr/>
          <p:nvPr/>
        </p:nvSpPr>
        <p:spPr>
          <a:xfrm>
            <a:off x="3987324" y="536164"/>
            <a:ext cx="1153597" cy="631429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BF01533-9A99-062C-927E-E791622CD522}"/>
              </a:ext>
            </a:extLst>
          </p:cNvPr>
          <p:cNvSpPr txBox="1"/>
          <p:nvPr/>
        </p:nvSpPr>
        <p:spPr>
          <a:xfrm>
            <a:off x="3527578" y="667212"/>
            <a:ext cx="2073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Laptop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4462375-EB27-9D82-84C8-B4A696EC82DE}"/>
              </a:ext>
            </a:extLst>
          </p:cNvPr>
          <p:cNvCxnSpPr>
            <a:stCxn id="18" idx="2"/>
            <a:endCxn id="22" idx="0"/>
          </p:cNvCxnSpPr>
          <p:nvPr/>
        </p:nvCxnSpPr>
        <p:spPr>
          <a:xfrm>
            <a:off x="1390135" y="727882"/>
            <a:ext cx="5552" cy="10391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>
            <a:extLst>
              <a:ext uri="{FF2B5EF4-FFF2-40B4-BE49-F238E27FC236}">
                <a16:creationId xmlns:a16="http://schemas.microsoft.com/office/drawing/2014/main" id="{DC72E3E7-8275-27CF-886D-DFCD30E3408B}"/>
              </a:ext>
            </a:extLst>
          </p:cNvPr>
          <p:cNvCxnSpPr>
            <a:cxnSpLocks/>
            <a:stCxn id="26" idx="1"/>
          </p:cNvCxnSpPr>
          <p:nvPr/>
        </p:nvCxnSpPr>
        <p:spPr>
          <a:xfrm rot="10800000" flipV="1">
            <a:off x="1767840" y="1573939"/>
            <a:ext cx="2075792" cy="193111"/>
          </a:xfrm>
          <a:prstGeom prst="bentConnector3">
            <a:avLst>
              <a:gd name="adj1" fmla="val 99924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>
            <a:extLst>
              <a:ext uri="{FF2B5EF4-FFF2-40B4-BE49-F238E27FC236}">
                <a16:creationId xmlns:a16="http://schemas.microsoft.com/office/drawing/2014/main" id="{2A956081-4E66-3163-F801-34AFB37F265F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15440" y="862039"/>
            <a:ext cx="2371884" cy="898484"/>
          </a:xfrm>
          <a:prstGeom prst="bentConnector3">
            <a:avLst>
              <a:gd name="adj1" fmla="val 100117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Down Arrow 48">
            <a:extLst>
              <a:ext uri="{FF2B5EF4-FFF2-40B4-BE49-F238E27FC236}">
                <a16:creationId xmlns:a16="http://schemas.microsoft.com/office/drawing/2014/main" id="{EE114392-9773-3D6F-3383-3BB0A5AD1324}"/>
              </a:ext>
            </a:extLst>
          </p:cNvPr>
          <p:cNvSpPr/>
          <p:nvPr/>
        </p:nvSpPr>
        <p:spPr>
          <a:xfrm>
            <a:off x="1336132" y="2841801"/>
            <a:ext cx="108000" cy="641465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ccu-Glass Products, Inc.">
            <a:extLst>
              <a:ext uri="{FF2B5EF4-FFF2-40B4-BE49-F238E27FC236}">
                <a16:creationId xmlns:a16="http://schemas.microsoft.com/office/drawing/2014/main" id="{FD97C97B-1432-CF1B-2EEE-B5B9118A4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18335">
            <a:off x="771523" y="2611526"/>
            <a:ext cx="1345216" cy="134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046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0142C-28CB-3BBD-FBE4-26685D563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EF6D0B83-8668-111C-F1AD-312694A2621D}"/>
              </a:ext>
            </a:extLst>
          </p:cNvPr>
          <p:cNvSpPr/>
          <p:nvPr/>
        </p:nvSpPr>
        <p:spPr>
          <a:xfrm>
            <a:off x="4403632" y="2645705"/>
            <a:ext cx="2345214" cy="2718353"/>
          </a:xfrm>
          <a:prstGeom prst="roundRect">
            <a:avLst>
              <a:gd name="adj" fmla="val 8003"/>
            </a:avLst>
          </a:prstGeom>
          <a:solidFill>
            <a:schemeClr val="tx1">
              <a:alpha val="1713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A385F-E982-A142-B12E-0AFCDE447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E107-D213-104C-BE4F-BB97B179F045}" type="slidenum">
              <a:rPr lang="en-US" smtClean="0"/>
              <a:t>16</a:t>
            </a:fld>
            <a:endParaRPr lang="en-US" dirty="0"/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44D1AD66-922E-7CA8-72E1-1A4CD55C34DC}"/>
              </a:ext>
            </a:extLst>
          </p:cNvPr>
          <p:cNvSpPr/>
          <p:nvPr/>
        </p:nvSpPr>
        <p:spPr>
          <a:xfrm>
            <a:off x="4403632" y="2323191"/>
            <a:ext cx="2345214" cy="3040867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062C42-38D0-BA49-F1D4-F718669FABFD}"/>
              </a:ext>
            </a:extLst>
          </p:cNvPr>
          <p:cNvSpPr txBox="1"/>
          <p:nvPr/>
        </p:nvSpPr>
        <p:spPr>
          <a:xfrm>
            <a:off x="4351241" y="2849122"/>
            <a:ext cx="1340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SiPM Box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324618B-57EC-1046-00A5-7DD60E300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947" y="3169814"/>
            <a:ext cx="1078366" cy="210872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2DD5AE9-72A2-4E2C-6703-31BA2ABCE6DC}"/>
              </a:ext>
            </a:extLst>
          </p:cNvPr>
          <p:cNvSpPr txBox="1"/>
          <p:nvPr/>
        </p:nvSpPr>
        <p:spPr>
          <a:xfrm>
            <a:off x="6117717" y="2849122"/>
            <a:ext cx="64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LN2</a:t>
            </a:r>
          </a:p>
        </p:txBody>
      </p:sp>
      <p:cxnSp>
        <p:nvCxnSpPr>
          <p:cNvPr id="52" name="Elbow Connector 51">
            <a:extLst>
              <a:ext uri="{FF2B5EF4-FFF2-40B4-BE49-F238E27FC236}">
                <a16:creationId xmlns:a16="http://schemas.microsoft.com/office/drawing/2014/main" id="{28995A66-36C8-EA22-7C49-541E3DD6A7CE}"/>
              </a:ext>
            </a:extLst>
          </p:cNvPr>
          <p:cNvCxnSpPr/>
          <p:nvPr/>
        </p:nvCxnSpPr>
        <p:spPr>
          <a:xfrm rot="10800000" flipV="1">
            <a:off x="2068286" y="4299111"/>
            <a:ext cx="3072635" cy="142551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E972EF78-E2F0-F2A9-59FE-05CD000A3003}"/>
              </a:ext>
            </a:extLst>
          </p:cNvPr>
          <p:cNvSpPr txBox="1"/>
          <p:nvPr/>
        </p:nvSpPr>
        <p:spPr>
          <a:xfrm>
            <a:off x="2874509" y="4465938"/>
            <a:ext cx="86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BNC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C3C3BA3-0972-8D5D-6E6F-9D84F7FB46F8}"/>
              </a:ext>
            </a:extLst>
          </p:cNvPr>
          <p:cNvSpPr txBox="1"/>
          <p:nvPr/>
        </p:nvSpPr>
        <p:spPr>
          <a:xfrm>
            <a:off x="2572769" y="5217162"/>
            <a:ext cx="119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Sitka Text" pitchFamily="2" charset="0"/>
              </a:rPr>
              <a:t>Samtec</a:t>
            </a:r>
            <a:endParaRPr lang="en-US" dirty="0">
              <a:latin typeface="Sitka Text" pitchFamily="2" charset="0"/>
            </a:endParaRPr>
          </a:p>
        </p:txBody>
      </p:sp>
      <p:sp>
        <p:nvSpPr>
          <p:cNvPr id="1031" name="Triangle 1030">
            <a:extLst>
              <a:ext uri="{FF2B5EF4-FFF2-40B4-BE49-F238E27FC236}">
                <a16:creationId xmlns:a16="http://schemas.microsoft.com/office/drawing/2014/main" id="{0FCC4D02-49C8-D828-2FCA-03D7BD416798}"/>
              </a:ext>
            </a:extLst>
          </p:cNvPr>
          <p:cNvSpPr/>
          <p:nvPr/>
        </p:nvSpPr>
        <p:spPr>
          <a:xfrm rot="16200000">
            <a:off x="6201680" y="4268676"/>
            <a:ext cx="320040" cy="259176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93C4005F-5244-A3F9-D2CC-A0DC292ADE95}"/>
              </a:ext>
            </a:extLst>
          </p:cNvPr>
          <p:cNvCxnSpPr>
            <a:cxnSpLocks/>
          </p:cNvCxnSpPr>
          <p:nvPr/>
        </p:nvCxnSpPr>
        <p:spPr>
          <a:xfrm>
            <a:off x="6232112" y="4182121"/>
            <a:ext cx="0" cy="4264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8" name="Straight Arrow Connector 1037">
            <a:extLst>
              <a:ext uri="{FF2B5EF4-FFF2-40B4-BE49-F238E27FC236}">
                <a16:creationId xmlns:a16="http://schemas.microsoft.com/office/drawing/2014/main" id="{4FAD1A26-8AB8-D4EB-AA0D-5EA32E517AF4}"/>
              </a:ext>
            </a:extLst>
          </p:cNvPr>
          <p:cNvCxnSpPr/>
          <p:nvPr/>
        </p:nvCxnSpPr>
        <p:spPr>
          <a:xfrm flipH="1" flipV="1">
            <a:off x="6117717" y="3929779"/>
            <a:ext cx="243983" cy="2943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9" name="Straight Arrow Connector 1038">
            <a:extLst>
              <a:ext uri="{FF2B5EF4-FFF2-40B4-BE49-F238E27FC236}">
                <a16:creationId xmlns:a16="http://schemas.microsoft.com/office/drawing/2014/main" id="{37750B22-80EA-0D15-9809-EA5329F1CF18}"/>
              </a:ext>
            </a:extLst>
          </p:cNvPr>
          <p:cNvCxnSpPr/>
          <p:nvPr/>
        </p:nvCxnSpPr>
        <p:spPr>
          <a:xfrm flipH="1" flipV="1">
            <a:off x="6215772" y="3869626"/>
            <a:ext cx="243983" cy="2943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0" name="TextBox 1039">
            <a:extLst>
              <a:ext uri="{FF2B5EF4-FFF2-40B4-BE49-F238E27FC236}">
                <a16:creationId xmlns:a16="http://schemas.microsoft.com/office/drawing/2014/main" id="{EF8B05BD-1EC5-3344-6768-284A6FC74F95}"/>
              </a:ext>
            </a:extLst>
          </p:cNvPr>
          <p:cNvSpPr txBox="1"/>
          <p:nvPr/>
        </p:nvSpPr>
        <p:spPr>
          <a:xfrm>
            <a:off x="5202107" y="4582246"/>
            <a:ext cx="2075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Blinking </a:t>
            </a:r>
          </a:p>
          <a:p>
            <a:pPr algn="ctr"/>
            <a:r>
              <a:rPr lang="en-US" dirty="0">
                <a:latin typeface="Sitka Text" pitchFamily="2" charset="0"/>
              </a:rPr>
              <a:t>LED</a:t>
            </a:r>
          </a:p>
        </p:txBody>
      </p:sp>
      <p:sp>
        <p:nvSpPr>
          <p:cNvPr id="1041" name="Frame 1040">
            <a:extLst>
              <a:ext uri="{FF2B5EF4-FFF2-40B4-BE49-F238E27FC236}">
                <a16:creationId xmlns:a16="http://schemas.microsoft.com/office/drawing/2014/main" id="{5EC3F929-D81E-52E3-FC23-49BB6F665126}"/>
              </a:ext>
            </a:extLst>
          </p:cNvPr>
          <p:cNvSpPr/>
          <p:nvPr/>
        </p:nvSpPr>
        <p:spPr>
          <a:xfrm>
            <a:off x="6144061" y="689026"/>
            <a:ext cx="1998437" cy="1256621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id="{A132209F-E878-E0C9-007B-0731D14C0846}"/>
              </a:ext>
            </a:extLst>
          </p:cNvPr>
          <p:cNvSpPr txBox="1"/>
          <p:nvPr/>
        </p:nvSpPr>
        <p:spPr>
          <a:xfrm>
            <a:off x="6096000" y="709631"/>
            <a:ext cx="2073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WFM Gen</a:t>
            </a:r>
          </a:p>
          <a:p>
            <a:pPr algn="ctr"/>
            <a:r>
              <a:rPr lang="en-US" dirty="0">
                <a:latin typeface="Sitka Text" pitchFamily="2" charset="0"/>
              </a:rPr>
              <a:t>Freq = 50kHz</a:t>
            </a:r>
          </a:p>
          <a:p>
            <a:pPr algn="ctr"/>
            <a:r>
              <a:rPr lang="en-US" dirty="0">
                <a:latin typeface="Sitka Text" pitchFamily="2" charset="0"/>
              </a:rPr>
              <a:t>Amp = 3Vpp</a:t>
            </a:r>
          </a:p>
          <a:p>
            <a:pPr algn="ctr"/>
            <a:r>
              <a:rPr lang="en-US" dirty="0">
                <a:latin typeface="Sitka Text" pitchFamily="2" charset="0"/>
              </a:rPr>
              <a:t>Duty Cycle = 3%</a:t>
            </a:r>
          </a:p>
        </p:txBody>
      </p:sp>
      <p:cxnSp>
        <p:nvCxnSpPr>
          <p:cNvPr id="1050" name="Elbow Connector 1049">
            <a:extLst>
              <a:ext uri="{FF2B5EF4-FFF2-40B4-BE49-F238E27FC236}">
                <a16:creationId xmlns:a16="http://schemas.microsoft.com/office/drawing/2014/main" id="{285033F3-51E3-AC5D-3687-F5996CF57B15}"/>
              </a:ext>
            </a:extLst>
          </p:cNvPr>
          <p:cNvCxnSpPr>
            <a:endCxn id="1041" idx="2"/>
          </p:cNvCxnSpPr>
          <p:nvPr/>
        </p:nvCxnSpPr>
        <p:spPr>
          <a:xfrm rot="5400000" flipH="1" flipV="1">
            <a:off x="5339762" y="2591818"/>
            <a:ext cx="2449688" cy="1157347"/>
          </a:xfrm>
          <a:prstGeom prst="bentConnector3">
            <a:avLst>
              <a:gd name="adj1" fmla="val -11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8E1D810-D44F-3E6B-0D57-CF421C8FC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03718" y="3883174"/>
            <a:ext cx="3187700" cy="2390775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4910D72A-36FC-AF82-6889-938086B094D2}"/>
              </a:ext>
            </a:extLst>
          </p:cNvPr>
          <p:cNvSpPr/>
          <p:nvPr/>
        </p:nvSpPr>
        <p:spPr>
          <a:xfrm>
            <a:off x="217528" y="96453"/>
            <a:ext cx="2345214" cy="631429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6F2C17-391B-962B-D684-3BD2B907AF3F}"/>
              </a:ext>
            </a:extLst>
          </p:cNvPr>
          <p:cNvSpPr txBox="1"/>
          <p:nvPr/>
        </p:nvSpPr>
        <p:spPr>
          <a:xfrm>
            <a:off x="353591" y="72365"/>
            <a:ext cx="2073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Electrometer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1EF718-60F2-24A8-82C8-600A765A8257}"/>
              </a:ext>
            </a:extLst>
          </p:cNvPr>
          <p:cNvSpPr txBox="1"/>
          <p:nvPr/>
        </p:nvSpPr>
        <p:spPr>
          <a:xfrm>
            <a:off x="363122" y="418349"/>
            <a:ext cx="2054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VB</a:t>
            </a:r>
          </a:p>
        </p:txBody>
      </p:sp>
      <p:sp>
        <p:nvSpPr>
          <p:cNvPr id="21" name="Frame 20">
            <a:extLst>
              <a:ext uri="{FF2B5EF4-FFF2-40B4-BE49-F238E27FC236}">
                <a16:creationId xmlns:a16="http://schemas.microsoft.com/office/drawing/2014/main" id="{61E09CB5-44CF-A907-A127-6E02ECB165ED}"/>
              </a:ext>
            </a:extLst>
          </p:cNvPr>
          <p:cNvSpPr/>
          <p:nvPr/>
        </p:nvSpPr>
        <p:spPr>
          <a:xfrm>
            <a:off x="414622" y="1767051"/>
            <a:ext cx="1962130" cy="1036726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9C301D-7546-ABDC-6B3D-4011A2336BEC}"/>
              </a:ext>
            </a:extLst>
          </p:cNvPr>
          <p:cNvSpPr txBox="1"/>
          <p:nvPr/>
        </p:nvSpPr>
        <p:spPr>
          <a:xfrm>
            <a:off x="503469" y="2071385"/>
            <a:ext cx="1773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Sitka Text" pitchFamily="2" charset="0"/>
              </a:rPr>
              <a:t>Opto</a:t>
            </a:r>
            <a:r>
              <a:rPr lang="en-US" dirty="0">
                <a:latin typeface="Sitka Text" pitchFamily="2" charset="0"/>
              </a:rPr>
              <a:t> Board</a:t>
            </a: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7DA6CBA4-C079-35DA-5CEE-097E16FF9F02}"/>
              </a:ext>
            </a:extLst>
          </p:cNvPr>
          <p:cNvSpPr/>
          <p:nvPr/>
        </p:nvSpPr>
        <p:spPr>
          <a:xfrm>
            <a:off x="3843632" y="1369223"/>
            <a:ext cx="1022788" cy="409433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9B7A24D-D2FA-E04A-E713-BE6E623BA167}"/>
              </a:ext>
            </a:extLst>
          </p:cNvPr>
          <p:cNvSpPr txBox="1"/>
          <p:nvPr/>
        </p:nvSpPr>
        <p:spPr>
          <a:xfrm>
            <a:off x="3895721" y="1399433"/>
            <a:ext cx="91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Power</a:t>
            </a:r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F12F80CD-FC6F-DCC8-B8D7-84C67F3985AE}"/>
              </a:ext>
            </a:extLst>
          </p:cNvPr>
          <p:cNvSpPr/>
          <p:nvPr/>
        </p:nvSpPr>
        <p:spPr>
          <a:xfrm>
            <a:off x="3987324" y="536164"/>
            <a:ext cx="1153597" cy="631429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011139-4054-D2F0-E2DD-D3DB1D82168B}"/>
              </a:ext>
            </a:extLst>
          </p:cNvPr>
          <p:cNvSpPr txBox="1"/>
          <p:nvPr/>
        </p:nvSpPr>
        <p:spPr>
          <a:xfrm>
            <a:off x="3527578" y="667212"/>
            <a:ext cx="2073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Laptop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1C45B87-BF75-441D-4D45-36C5D8E2B8C5}"/>
              </a:ext>
            </a:extLst>
          </p:cNvPr>
          <p:cNvCxnSpPr>
            <a:stCxn id="10" idx="2"/>
            <a:endCxn id="21" idx="0"/>
          </p:cNvCxnSpPr>
          <p:nvPr/>
        </p:nvCxnSpPr>
        <p:spPr>
          <a:xfrm>
            <a:off x="1390135" y="727882"/>
            <a:ext cx="5552" cy="10391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>
            <a:extLst>
              <a:ext uri="{FF2B5EF4-FFF2-40B4-BE49-F238E27FC236}">
                <a16:creationId xmlns:a16="http://schemas.microsoft.com/office/drawing/2014/main" id="{2A8E471A-A65E-5D67-734A-442787AC2D1F}"/>
              </a:ext>
            </a:extLst>
          </p:cNvPr>
          <p:cNvCxnSpPr>
            <a:cxnSpLocks/>
            <a:stCxn id="23" idx="1"/>
          </p:cNvCxnSpPr>
          <p:nvPr/>
        </p:nvCxnSpPr>
        <p:spPr>
          <a:xfrm rot="10800000" flipV="1">
            <a:off x="1767840" y="1573939"/>
            <a:ext cx="2075792" cy="193111"/>
          </a:xfrm>
          <a:prstGeom prst="bentConnector3">
            <a:avLst>
              <a:gd name="adj1" fmla="val 99924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615415DC-433A-6CBC-4134-8578F603680D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15440" y="862039"/>
            <a:ext cx="2371884" cy="898484"/>
          </a:xfrm>
          <a:prstGeom prst="bentConnector3">
            <a:avLst>
              <a:gd name="adj1" fmla="val 100117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Down Arrow 33">
            <a:extLst>
              <a:ext uri="{FF2B5EF4-FFF2-40B4-BE49-F238E27FC236}">
                <a16:creationId xmlns:a16="http://schemas.microsoft.com/office/drawing/2014/main" id="{4A585A12-03BD-3959-3E54-858138FB766A}"/>
              </a:ext>
            </a:extLst>
          </p:cNvPr>
          <p:cNvSpPr/>
          <p:nvPr/>
        </p:nvSpPr>
        <p:spPr>
          <a:xfrm>
            <a:off x="1336132" y="2841801"/>
            <a:ext cx="108000" cy="641465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2" descr="Accu-Glass Products, Inc.">
            <a:extLst>
              <a:ext uri="{FF2B5EF4-FFF2-40B4-BE49-F238E27FC236}">
                <a16:creationId xmlns:a16="http://schemas.microsoft.com/office/drawing/2014/main" id="{B0D6DBF6-3433-6061-8B2A-89CABF23E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18335">
            <a:off x="771523" y="2611526"/>
            <a:ext cx="1345216" cy="134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Frame 41">
            <a:extLst>
              <a:ext uri="{FF2B5EF4-FFF2-40B4-BE49-F238E27FC236}">
                <a16:creationId xmlns:a16="http://schemas.microsoft.com/office/drawing/2014/main" id="{D17F3553-35D2-FCD4-FF48-0ED6081FD0F6}"/>
              </a:ext>
            </a:extLst>
          </p:cNvPr>
          <p:cNvSpPr/>
          <p:nvPr/>
        </p:nvSpPr>
        <p:spPr>
          <a:xfrm>
            <a:off x="2633433" y="4788369"/>
            <a:ext cx="1646688" cy="409433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D5F0FF4-03B9-3832-A42D-DE8BF7B5D89E}"/>
              </a:ext>
            </a:extLst>
          </p:cNvPr>
          <p:cNvSpPr txBox="1"/>
          <p:nvPr/>
        </p:nvSpPr>
        <p:spPr>
          <a:xfrm>
            <a:off x="2230889" y="4832820"/>
            <a:ext cx="2459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Sitka Text" pitchFamily="2" charset="0"/>
              </a:rPr>
              <a:t>Interface board</a:t>
            </a:r>
          </a:p>
        </p:txBody>
      </p:sp>
    </p:spTree>
    <p:extLst>
      <p:ext uri="{BB962C8B-B14F-4D97-AF65-F5344CB8AC3E}">
        <p14:creationId xmlns:p14="http://schemas.microsoft.com/office/powerpoint/2010/main" val="3126950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B171B-39D0-2C17-C6E4-86B4EF16C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2A41EF39-317C-9D15-07E3-3DE073FA2506}"/>
              </a:ext>
            </a:extLst>
          </p:cNvPr>
          <p:cNvSpPr/>
          <p:nvPr/>
        </p:nvSpPr>
        <p:spPr>
          <a:xfrm>
            <a:off x="4403632" y="2645705"/>
            <a:ext cx="2345214" cy="2718353"/>
          </a:xfrm>
          <a:prstGeom prst="roundRect">
            <a:avLst>
              <a:gd name="adj" fmla="val 8003"/>
            </a:avLst>
          </a:prstGeom>
          <a:solidFill>
            <a:schemeClr val="tx1">
              <a:alpha val="17132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5DE15-1099-9C12-78BB-A5799D8A8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68E107-D213-104C-BE4F-BB97B179F045}" type="slidenum">
              <a:rPr lang="en-US" smtClean="0"/>
              <a:t>17</a:t>
            </a:fld>
            <a:endParaRPr lang="en-US" dirty="0"/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1100D495-3A3C-AE45-595E-6FB95AD409AC}"/>
              </a:ext>
            </a:extLst>
          </p:cNvPr>
          <p:cNvSpPr/>
          <p:nvPr/>
        </p:nvSpPr>
        <p:spPr>
          <a:xfrm>
            <a:off x="4403632" y="2323191"/>
            <a:ext cx="2345214" cy="3040867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FAAF00-22DF-D01A-CA86-31581E51A0A5}"/>
              </a:ext>
            </a:extLst>
          </p:cNvPr>
          <p:cNvSpPr txBox="1"/>
          <p:nvPr/>
        </p:nvSpPr>
        <p:spPr>
          <a:xfrm>
            <a:off x="4351241" y="2849122"/>
            <a:ext cx="1340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SiPM Box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9035E2C-6F38-BE80-37F4-E69BA2B12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3947" y="3169814"/>
            <a:ext cx="1078366" cy="210872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A41C34-FF2D-9B79-D0D4-3DCF26B9BE31}"/>
              </a:ext>
            </a:extLst>
          </p:cNvPr>
          <p:cNvSpPr txBox="1"/>
          <p:nvPr/>
        </p:nvSpPr>
        <p:spPr>
          <a:xfrm>
            <a:off x="6117717" y="2849122"/>
            <a:ext cx="64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LN2</a:t>
            </a:r>
          </a:p>
        </p:txBody>
      </p:sp>
      <p:cxnSp>
        <p:nvCxnSpPr>
          <p:cNvPr id="52" name="Elbow Connector 51">
            <a:extLst>
              <a:ext uri="{FF2B5EF4-FFF2-40B4-BE49-F238E27FC236}">
                <a16:creationId xmlns:a16="http://schemas.microsoft.com/office/drawing/2014/main" id="{ABB7F5FC-86DF-BA6B-9E45-0911C37420D9}"/>
              </a:ext>
            </a:extLst>
          </p:cNvPr>
          <p:cNvCxnSpPr/>
          <p:nvPr/>
        </p:nvCxnSpPr>
        <p:spPr>
          <a:xfrm rot="10800000" flipV="1">
            <a:off x="2068286" y="4299111"/>
            <a:ext cx="3072635" cy="1425511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Frame 52">
            <a:extLst>
              <a:ext uri="{FF2B5EF4-FFF2-40B4-BE49-F238E27FC236}">
                <a16:creationId xmlns:a16="http://schemas.microsoft.com/office/drawing/2014/main" id="{FF5C7AE6-0762-1C38-AACA-6B8EF80A616B}"/>
              </a:ext>
            </a:extLst>
          </p:cNvPr>
          <p:cNvSpPr/>
          <p:nvPr/>
        </p:nvSpPr>
        <p:spPr>
          <a:xfrm>
            <a:off x="2633433" y="4788369"/>
            <a:ext cx="1646688" cy="409433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02A421A-6518-BC5E-E98E-2FFB31682853}"/>
              </a:ext>
            </a:extLst>
          </p:cNvPr>
          <p:cNvSpPr txBox="1"/>
          <p:nvPr/>
        </p:nvSpPr>
        <p:spPr>
          <a:xfrm>
            <a:off x="2230889" y="4832820"/>
            <a:ext cx="2459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Sitka Text" pitchFamily="2" charset="0"/>
              </a:rPr>
              <a:t>Interface board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7D9C237-9410-424D-B7FB-9716970046D9}"/>
              </a:ext>
            </a:extLst>
          </p:cNvPr>
          <p:cNvSpPr txBox="1"/>
          <p:nvPr/>
        </p:nvSpPr>
        <p:spPr>
          <a:xfrm>
            <a:off x="2874509" y="4465938"/>
            <a:ext cx="86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BNC</a:t>
            </a:r>
          </a:p>
        </p:txBody>
      </p:sp>
      <p:cxnSp>
        <p:nvCxnSpPr>
          <p:cNvPr id="59" name="Elbow Connector 58">
            <a:extLst>
              <a:ext uri="{FF2B5EF4-FFF2-40B4-BE49-F238E27FC236}">
                <a16:creationId xmlns:a16="http://schemas.microsoft.com/office/drawing/2014/main" id="{E44AA462-3763-8BAA-14C5-42559D19B612}"/>
              </a:ext>
            </a:extLst>
          </p:cNvPr>
          <p:cNvCxnSpPr>
            <a:cxnSpLocks/>
            <a:endCxn id="60" idx="2"/>
          </p:cNvCxnSpPr>
          <p:nvPr/>
        </p:nvCxnSpPr>
        <p:spPr>
          <a:xfrm flipV="1">
            <a:off x="1519043" y="5534025"/>
            <a:ext cx="8919704" cy="354425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Frame 59">
            <a:extLst>
              <a:ext uri="{FF2B5EF4-FFF2-40B4-BE49-F238E27FC236}">
                <a16:creationId xmlns:a16="http://schemas.microsoft.com/office/drawing/2014/main" id="{53167F79-858D-76A7-ABEA-9F3FB6397C16}"/>
              </a:ext>
            </a:extLst>
          </p:cNvPr>
          <p:cNvSpPr/>
          <p:nvPr/>
        </p:nvSpPr>
        <p:spPr>
          <a:xfrm>
            <a:off x="9500402" y="3218455"/>
            <a:ext cx="1876690" cy="2315570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8BD82EB-F605-8BCD-9C9B-D4B8DFC36FCB}"/>
              </a:ext>
            </a:extLst>
          </p:cNvPr>
          <p:cNvSpPr txBox="1"/>
          <p:nvPr/>
        </p:nvSpPr>
        <p:spPr>
          <a:xfrm>
            <a:off x="9539583" y="3218207"/>
            <a:ext cx="1772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Sitka Text" pitchFamily="2" charset="0"/>
              </a:rPr>
              <a:t>Cremat</a:t>
            </a:r>
            <a:r>
              <a:rPr lang="en-US" dirty="0">
                <a:latin typeface="Sitka Text" pitchFamily="2" charset="0"/>
              </a:rPr>
              <a:t> Board</a:t>
            </a: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253CF303-836F-5288-6437-A03201666858}"/>
              </a:ext>
            </a:extLst>
          </p:cNvPr>
          <p:cNvSpPr txBox="1"/>
          <p:nvPr/>
        </p:nvSpPr>
        <p:spPr>
          <a:xfrm>
            <a:off x="9683479" y="5164693"/>
            <a:ext cx="1532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CSP + Shaper</a:t>
            </a:r>
          </a:p>
        </p:txBody>
      </p:sp>
      <p:sp>
        <p:nvSpPr>
          <p:cNvPr id="1027" name="Frame 1026">
            <a:extLst>
              <a:ext uri="{FF2B5EF4-FFF2-40B4-BE49-F238E27FC236}">
                <a16:creationId xmlns:a16="http://schemas.microsoft.com/office/drawing/2014/main" id="{B51C014D-9718-EE26-2A59-BAE77E3126A1}"/>
              </a:ext>
            </a:extLst>
          </p:cNvPr>
          <p:cNvSpPr/>
          <p:nvPr/>
        </p:nvSpPr>
        <p:spPr>
          <a:xfrm>
            <a:off x="8804863" y="393095"/>
            <a:ext cx="3118166" cy="2398162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42BC025F-92B9-E867-1DFA-0699B1BD31FB}"/>
              </a:ext>
            </a:extLst>
          </p:cNvPr>
          <p:cNvSpPr txBox="1"/>
          <p:nvPr/>
        </p:nvSpPr>
        <p:spPr>
          <a:xfrm>
            <a:off x="9552642" y="504360"/>
            <a:ext cx="1772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Scope</a:t>
            </a:r>
          </a:p>
        </p:txBody>
      </p:sp>
      <p:sp>
        <p:nvSpPr>
          <p:cNvPr id="1031" name="Triangle 1030">
            <a:extLst>
              <a:ext uri="{FF2B5EF4-FFF2-40B4-BE49-F238E27FC236}">
                <a16:creationId xmlns:a16="http://schemas.microsoft.com/office/drawing/2014/main" id="{33DFD937-462E-DFE7-4619-CE47264E5E2B}"/>
              </a:ext>
            </a:extLst>
          </p:cNvPr>
          <p:cNvSpPr/>
          <p:nvPr/>
        </p:nvSpPr>
        <p:spPr>
          <a:xfrm rot="16200000">
            <a:off x="6201680" y="4268676"/>
            <a:ext cx="320040" cy="259176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0FA7476F-A9AC-0963-962F-9F9A6FE35A18}"/>
              </a:ext>
            </a:extLst>
          </p:cNvPr>
          <p:cNvCxnSpPr>
            <a:cxnSpLocks/>
          </p:cNvCxnSpPr>
          <p:nvPr/>
        </p:nvCxnSpPr>
        <p:spPr>
          <a:xfrm>
            <a:off x="6232112" y="4182121"/>
            <a:ext cx="0" cy="42642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8" name="Straight Arrow Connector 1037">
            <a:extLst>
              <a:ext uri="{FF2B5EF4-FFF2-40B4-BE49-F238E27FC236}">
                <a16:creationId xmlns:a16="http://schemas.microsoft.com/office/drawing/2014/main" id="{767D5976-CF39-D36E-B1A0-4FA13910581B}"/>
              </a:ext>
            </a:extLst>
          </p:cNvPr>
          <p:cNvCxnSpPr/>
          <p:nvPr/>
        </p:nvCxnSpPr>
        <p:spPr>
          <a:xfrm flipH="1" flipV="1">
            <a:off x="6117717" y="3929779"/>
            <a:ext cx="243983" cy="2943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9" name="Straight Arrow Connector 1038">
            <a:extLst>
              <a:ext uri="{FF2B5EF4-FFF2-40B4-BE49-F238E27FC236}">
                <a16:creationId xmlns:a16="http://schemas.microsoft.com/office/drawing/2014/main" id="{283337AB-D3E3-5E73-E67E-984C8C843317}"/>
              </a:ext>
            </a:extLst>
          </p:cNvPr>
          <p:cNvCxnSpPr/>
          <p:nvPr/>
        </p:nvCxnSpPr>
        <p:spPr>
          <a:xfrm flipH="1" flipV="1">
            <a:off x="6215772" y="3869626"/>
            <a:ext cx="243983" cy="2943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0" name="TextBox 1039">
            <a:extLst>
              <a:ext uri="{FF2B5EF4-FFF2-40B4-BE49-F238E27FC236}">
                <a16:creationId xmlns:a16="http://schemas.microsoft.com/office/drawing/2014/main" id="{67E3D35D-D681-5EFC-7A5D-003EEBFEC83D}"/>
              </a:ext>
            </a:extLst>
          </p:cNvPr>
          <p:cNvSpPr txBox="1"/>
          <p:nvPr/>
        </p:nvSpPr>
        <p:spPr>
          <a:xfrm>
            <a:off x="5202107" y="4582246"/>
            <a:ext cx="2075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Blinking </a:t>
            </a:r>
          </a:p>
          <a:p>
            <a:pPr algn="ctr"/>
            <a:r>
              <a:rPr lang="en-US" dirty="0">
                <a:latin typeface="Sitka Text" pitchFamily="2" charset="0"/>
              </a:rPr>
              <a:t>LED</a:t>
            </a:r>
          </a:p>
        </p:txBody>
      </p:sp>
      <p:sp>
        <p:nvSpPr>
          <p:cNvPr id="1041" name="Frame 1040">
            <a:extLst>
              <a:ext uri="{FF2B5EF4-FFF2-40B4-BE49-F238E27FC236}">
                <a16:creationId xmlns:a16="http://schemas.microsoft.com/office/drawing/2014/main" id="{F728450F-48B1-B673-2F01-8C0E20CA786E}"/>
              </a:ext>
            </a:extLst>
          </p:cNvPr>
          <p:cNvSpPr/>
          <p:nvPr/>
        </p:nvSpPr>
        <p:spPr>
          <a:xfrm>
            <a:off x="6144061" y="689026"/>
            <a:ext cx="1998437" cy="1256621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50" name="Elbow Connector 1049">
            <a:extLst>
              <a:ext uri="{FF2B5EF4-FFF2-40B4-BE49-F238E27FC236}">
                <a16:creationId xmlns:a16="http://schemas.microsoft.com/office/drawing/2014/main" id="{18A152F3-5B62-F3E2-FA04-AE92871B700F}"/>
              </a:ext>
            </a:extLst>
          </p:cNvPr>
          <p:cNvCxnSpPr>
            <a:endCxn id="1041" idx="2"/>
          </p:cNvCxnSpPr>
          <p:nvPr/>
        </p:nvCxnSpPr>
        <p:spPr>
          <a:xfrm rot="5400000" flipH="1" flipV="1">
            <a:off x="5339762" y="2591818"/>
            <a:ext cx="2449688" cy="1157347"/>
          </a:xfrm>
          <a:prstGeom prst="bentConnector3">
            <a:avLst>
              <a:gd name="adj1" fmla="val -11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3" name="Straight Arrow Connector 1052">
            <a:extLst>
              <a:ext uri="{FF2B5EF4-FFF2-40B4-BE49-F238E27FC236}">
                <a16:creationId xmlns:a16="http://schemas.microsoft.com/office/drawing/2014/main" id="{105E27AE-462C-3193-19F0-3DE73B8C946F}"/>
              </a:ext>
            </a:extLst>
          </p:cNvPr>
          <p:cNvCxnSpPr>
            <a:cxnSpLocks/>
            <a:stCxn id="60" idx="0"/>
          </p:cNvCxnSpPr>
          <p:nvPr/>
        </p:nvCxnSpPr>
        <p:spPr>
          <a:xfrm flipV="1">
            <a:off x="10438747" y="2517241"/>
            <a:ext cx="0" cy="7012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55" name="Picture 1054">
            <a:extLst>
              <a:ext uri="{FF2B5EF4-FFF2-40B4-BE49-F238E27FC236}">
                <a16:creationId xmlns:a16="http://schemas.microsoft.com/office/drawing/2014/main" id="{8110C55B-0558-632D-3688-DDFB8C331F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632" t="31996" r="33910" b="14864"/>
          <a:stretch>
            <a:fillRect/>
          </a:stretch>
        </p:blipFill>
        <p:spPr>
          <a:xfrm>
            <a:off x="9124167" y="867899"/>
            <a:ext cx="2518374" cy="17778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682145-68BE-85D9-C23E-B6C2CF5C4D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965" t="5523" r="15368" b="9004"/>
          <a:stretch>
            <a:fillRect/>
          </a:stretch>
        </p:blipFill>
        <p:spPr>
          <a:xfrm rot="5400000">
            <a:off x="9651681" y="3581375"/>
            <a:ext cx="1596388" cy="1582517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F99423D1-F5C6-916D-EC3E-99D5A0BA394B}"/>
              </a:ext>
            </a:extLst>
          </p:cNvPr>
          <p:cNvSpPr txBox="1"/>
          <p:nvPr/>
        </p:nvSpPr>
        <p:spPr>
          <a:xfrm>
            <a:off x="2572769" y="5217162"/>
            <a:ext cx="1197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Sitka Text" pitchFamily="2" charset="0"/>
              </a:rPr>
              <a:t>Samtec</a:t>
            </a:r>
            <a:endParaRPr lang="en-US" dirty="0">
              <a:latin typeface="Sitka Text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CE6806-71B1-628D-7A9F-D4C437632F6C}"/>
              </a:ext>
            </a:extLst>
          </p:cNvPr>
          <p:cNvSpPr txBox="1"/>
          <p:nvPr/>
        </p:nvSpPr>
        <p:spPr>
          <a:xfrm>
            <a:off x="6096000" y="709631"/>
            <a:ext cx="20730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WFM Gen</a:t>
            </a:r>
          </a:p>
          <a:p>
            <a:pPr algn="ctr"/>
            <a:r>
              <a:rPr lang="en-US" dirty="0">
                <a:latin typeface="Sitka Text" pitchFamily="2" charset="0"/>
              </a:rPr>
              <a:t>Freq = 50kHz</a:t>
            </a:r>
          </a:p>
          <a:p>
            <a:pPr algn="ctr"/>
            <a:r>
              <a:rPr lang="en-US" dirty="0">
                <a:latin typeface="Sitka Text" pitchFamily="2" charset="0"/>
              </a:rPr>
              <a:t>Amp = 3Vpp</a:t>
            </a:r>
          </a:p>
          <a:p>
            <a:pPr algn="ctr"/>
            <a:r>
              <a:rPr lang="en-US" dirty="0">
                <a:latin typeface="Sitka Text" pitchFamily="2" charset="0"/>
              </a:rPr>
              <a:t>Duty Cycle = 3%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A5CC5C-819B-09C9-DD3B-62D97CF577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-203718" y="3883174"/>
            <a:ext cx="3187700" cy="2390775"/>
          </a:xfrm>
          <a:prstGeom prst="rect">
            <a:avLst/>
          </a:prstGeom>
        </p:spPr>
      </p:pic>
      <p:sp>
        <p:nvSpPr>
          <p:cNvPr id="18" name="Frame 17">
            <a:extLst>
              <a:ext uri="{FF2B5EF4-FFF2-40B4-BE49-F238E27FC236}">
                <a16:creationId xmlns:a16="http://schemas.microsoft.com/office/drawing/2014/main" id="{9EBAA671-4C17-96CB-4009-F711E4D956C7}"/>
              </a:ext>
            </a:extLst>
          </p:cNvPr>
          <p:cNvSpPr/>
          <p:nvPr/>
        </p:nvSpPr>
        <p:spPr>
          <a:xfrm>
            <a:off x="217528" y="96453"/>
            <a:ext cx="2345214" cy="631429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719AE5-5C44-E901-B431-21310F0217EF}"/>
              </a:ext>
            </a:extLst>
          </p:cNvPr>
          <p:cNvSpPr txBox="1"/>
          <p:nvPr/>
        </p:nvSpPr>
        <p:spPr>
          <a:xfrm>
            <a:off x="353591" y="72365"/>
            <a:ext cx="2073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Electrometer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AD6B7F-93E0-CA9B-F593-E8A0AB45AE55}"/>
              </a:ext>
            </a:extLst>
          </p:cNvPr>
          <p:cNvSpPr txBox="1"/>
          <p:nvPr/>
        </p:nvSpPr>
        <p:spPr>
          <a:xfrm>
            <a:off x="363122" y="418349"/>
            <a:ext cx="2054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VB</a:t>
            </a:r>
          </a:p>
        </p:txBody>
      </p:sp>
      <p:sp>
        <p:nvSpPr>
          <p:cNvPr id="23" name="Frame 22">
            <a:extLst>
              <a:ext uri="{FF2B5EF4-FFF2-40B4-BE49-F238E27FC236}">
                <a16:creationId xmlns:a16="http://schemas.microsoft.com/office/drawing/2014/main" id="{086E66D2-D536-89AE-C774-52F454457492}"/>
              </a:ext>
            </a:extLst>
          </p:cNvPr>
          <p:cNvSpPr/>
          <p:nvPr/>
        </p:nvSpPr>
        <p:spPr>
          <a:xfrm>
            <a:off x="414622" y="1767051"/>
            <a:ext cx="1962130" cy="1036726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AAA6CE-6DF7-E41E-0B44-8618FC0DCCA6}"/>
              </a:ext>
            </a:extLst>
          </p:cNvPr>
          <p:cNvSpPr txBox="1"/>
          <p:nvPr/>
        </p:nvSpPr>
        <p:spPr>
          <a:xfrm>
            <a:off x="503469" y="2071385"/>
            <a:ext cx="1773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Sitka Text" pitchFamily="2" charset="0"/>
              </a:rPr>
              <a:t>Opto</a:t>
            </a:r>
            <a:r>
              <a:rPr lang="en-US" dirty="0">
                <a:latin typeface="Sitka Text" pitchFamily="2" charset="0"/>
              </a:rPr>
              <a:t> Board</a:t>
            </a:r>
          </a:p>
        </p:txBody>
      </p:sp>
      <p:sp>
        <p:nvSpPr>
          <p:cNvPr id="25" name="Frame 24">
            <a:extLst>
              <a:ext uri="{FF2B5EF4-FFF2-40B4-BE49-F238E27FC236}">
                <a16:creationId xmlns:a16="http://schemas.microsoft.com/office/drawing/2014/main" id="{048AAC95-D800-04AB-E37F-E91265952F6C}"/>
              </a:ext>
            </a:extLst>
          </p:cNvPr>
          <p:cNvSpPr/>
          <p:nvPr/>
        </p:nvSpPr>
        <p:spPr>
          <a:xfrm>
            <a:off x="3843632" y="1369223"/>
            <a:ext cx="1022788" cy="409433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307153-E662-2CFA-31F9-EC1207B3C791}"/>
              </a:ext>
            </a:extLst>
          </p:cNvPr>
          <p:cNvSpPr txBox="1"/>
          <p:nvPr/>
        </p:nvSpPr>
        <p:spPr>
          <a:xfrm>
            <a:off x="3895721" y="1399433"/>
            <a:ext cx="918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Power</a:t>
            </a:r>
          </a:p>
        </p:txBody>
      </p:sp>
      <p:sp>
        <p:nvSpPr>
          <p:cNvPr id="27" name="Frame 26">
            <a:extLst>
              <a:ext uri="{FF2B5EF4-FFF2-40B4-BE49-F238E27FC236}">
                <a16:creationId xmlns:a16="http://schemas.microsoft.com/office/drawing/2014/main" id="{DD27B6EA-DBCB-35A3-E01A-84E21CE7E462}"/>
              </a:ext>
            </a:extLst>
          </p:cNvPr>
          <p:cNvSpPr/>
          <p:nvPr/>
        </p:nvSpPr>
        <p:spPr>
          <a:xfrm>
            <a:off x="3987324" y="536164"/>
            <a:ext cx="1153597" cy="631429"/>
          </a:xfrm>
          <a:prstGeom prst="frame">
            <a:avLst>
              <a:gd name="adj1" fmla="val 1974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7443B9-735A-4544-0A0B-9EB96167AF0A}"/>
              </a:ext>
            </a:extLst>
          </p:cNvPr>
          <p:cNvSpPr txBox="1"/>
          <p:nvPr/>
        </p:nvSpPr>
        <p:spPr>
          <a:xfrm>
            <a:off x="3527578" y="667212"/>
            <a:ext cx="2073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Laptop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D407F06-5A29-6849-A0CD-EB7F92162E5B}"/>
              </a:ext>
            </a:extLst>
          </p:cNvPr>
          <p:cNvCxnSpPr>
            <a:stCxn id="18" idx="2"/>
            <a:endCxn id="23" idx="0"/>
          </p:cNvCxnSpPr>
          <p:nvPr/>
        </p:nvCxnSpPr>
        <p:spPr>
          <a:xfrm>
            <a:off x="1390135" y="727882"/>
            <a:ext cx="5552" cy="10391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FC64A3C4-2666-FF06-6BE9-540EE37200E6}"/>
              </a:ext>
            </a:extLst>
          </p:cNvPr>
          <p:cNvCxnSpPr>
            <a:cxnSpLocks/>
            <a:stCxn id="25" idx="1"/>
          </p:cNvCxnSpPr>
          <p:nvPr/>
        </p:nvCxnSpPr>
        <p:spPr>
          <a:xfrm rot="10800000" flipV="1">
            <a:off x="1767840" y="1573939"/>
            <a:ext cx="2075792" cy="193111"/>
          </a:xfrm>
          <a:prstGeom prst="bentConnector3">
            <a:avLst>
              <a:gd name="adj1" fmla="val 99924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>
            <a:extLst>
              <a:ext uri="{FF2B5EF4-FFF2-40B4-BE49-F238E27FC236}">
                <a16:creationId xmlns:a16="http://schemas.microsoft.com/office/drawing/2014/main" id="{A3AD4BE5-876A-D834-D3E7-8068699BDC54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15440" y="862039"/>
            <a:ext cx="2371884" cy="898484"/>
          </a:xfrm>
          <a:prstGeom prst="bentConnector3">
            <a:avLst>
              <a:gd name="adj1" fmla="val 100117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Down Arrow 38">
            <a:extLst>
              <a:ext uri="{FF2B5EF4-FFF2-40B4-BE49-F238E27FC236}">
                <a16:creationId xmlns:a16="http://schemas.microsoft.com/office/drawing/2014/main" id="{13D769E8-B82A-29F4-7184-C07DB34BD1B5}"/>
              </a:ext>
            </a:extLst>
          </p:cNvPr>
          <p:cNvSpPr/>
          <p:nvPr/>
        </p:nvSpPr>
        <p:spPr>
          <a:xfrm>
            <a:off x="1336132" y="2841801"/>
            <a:ext cx="108000" cy="641465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2" descr="Accu-Glass Products, Inc.">
            <a:extLst>
              <a:ext uri="{FF2B5EF4-FFF2-40B4-BE49-F238E27FC236}">
                <a16:creationId xmlns:a16="http://schemas.microsoft.com/office/drawing/2014/main" id="{C1B97A18-66D9-09BC-D710-FA52EE744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18335">
            <a:off x="771523" y="2611526"/>
            <a:ext cx="1345216" cy="134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8904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E182A-A53B-D09C-A083-A978FA52B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16E6B7-A286-BD7D-8B3F-2F8F2ECA9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4616" y="1027248"/>
            <a:ext cx="7265960" cy="536118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9EFD60E-0774-D211-EAB6-DAC3103F7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3" y="266651"/>
            <a:ext cx="11724855" cy="1325563"/>
          </a:xfrm>
        </p:spPr>
        <p:txBody>
          <a:bodyPr/>
          <a:lstStyle/>
          <a:p>
            <a:r>
              <a:rPr lang="en-US" dirty="0" err="1">
                <a:latin typeface="Sitka Text" pitchFamily="2" charset="0"/>
              </a:rPr>
              <a:t>SiPM</a:t>
            </a:r>
            <a:r>
              <a:rPr lang="en-US" dirty="0">
                <a:latin typeface="Sitka Text" pitchFamily="2" charset="0"/>
              </a:rPr>
              <a:t> preliminary tests (no multiplexer)</a:t>
            </a:r>
            <a:endParaRPr lang="en-US" b="1" dirty="0">
              <a:latin typeface="Sitka Text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17D0E6-4518-60B1-0C5F-2FE96DAC7CB5}"/>
              </a:ext>
            </a:extLst>
          </p:cNvPr>
          <p:cNvSpPr txBox="1"/>
          <p:nvPr/>
        </p:nvSpPr>
        <p:spPr>
          <a:xfrm>
            <a:off x="331764" y="1592214"/>
            <a:ext cx="444285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Tests performed at room temperature (~300 K)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Confirmed </a:t>
            </a:r>
            <a:r>
              <a:rPr lang="en-CA" sz="2400" dirty="0" err="1">
                <a:latin typeface="Sitka Text" pitchFamily="2" charset="0"/>
              </a:rPr>
              <a:t>SiPMs</a:t>
            </a:r>
            <a:r>
              <a:rPr lang="en-CA" sz="2400" dirty="0">
                <a:latin typeface="Sitka Text" pitchFamily="2" charset="0"/>
              </a:rPr>
              <a:t> worked in both IV mode and pulse mode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Found the breakdown voltages for </a:t>
            </a:r>
            <a:r>
              <a:rPr lang="en-CA" sz="2400" dirty="0" err="1">
                <a:latin typeface="Sitka Text" pitchFamily="2" charset="0"/>
              </a:rPr>
              <a:t>SiPMs</a:t>
            </a:r>
            <a:r>
              <a:rPr lang="en-CA" sz="2400" dirty="0">
                <a:latin typeface="Sitka Text" pitchFamily="2" charset="0"/>
              </a:rPr>
              <a:t> through IV-curve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AF1A1225-483C-265F-8696-B231A6F4E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18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26CF32-8A85-E27F-2C41-573C42EDE586}"/>
              </a:ext>
            </a:extLst>
          </p:cNvPr>
          <p:cNvSpPr txBox="1"/>
          <p:nvPr/>
        </p:nvSpPr>
        <p:spPr>
          <a:xfrm>
            <a:off x="6435034" y="6198255"/>
            <a:ext cx="4351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>
                <a:latin typeface="Sitka Text" pitchFamily="2" charset="0"/>
              </a:rPr>
              <a:t>IV-Curves for three of the </a:t>
            </a:r>
            <a:r>
              <a:rPr lang="en-CA" sz="1400" dirty="0" err="1">
                <a:latin typeface="Sitka Text" pitchFamily="2" charset="0"/>
              </a:rPr>
              <a:t>SiPMs</a:t>
            </a:r>
            <a:r>
              <a:rPr lang="en-CA" sz="1400" dirty="0">
                <a:latin typeface="Sitka Text" pitchFamily="2" charset="0"/>
              </a:rPr>
              <a:t> at room temperature</a:t>
            </a:r>
            <a:endParaRPr lang="en-US" sz="1400" dirty="0">
              <a:latin typeface="Sitka Text" pitchFamily="2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CC023FA-3975-A37A-5176-2F92D36112B9}"/>
              </a:ext>
            </a:extLst>
          </p:cNvPr>
          <p:cNvSpPr/>
          <p:nvPr/>
        </p:nvSpPr>
        <p:spPr>
          <a:xfrm>
            <a:off x="1818113" y="3084431"/>
            <a:ext cx="1272210" cy="37107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75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3CCEB-2CC5-5291-CB41-F57BB3F81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F509FAB-7DA0-81BF-1889-3C7F131B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3" y="266651"/>
            <a:ext cx="11724855" cy="1325563"/>
          </a:xfrm>
        </p:spPr>
        <p:txBody>
          <a:bodyPr/>
          <a:lstStyle/>
          <a:p>
            <a:r>
              <a:rPr lang="en-US" dirty="0" err="1">
                <a:latin typeface="Sitka Text" pitchFamily="2" charset="0"/>
              </a:rPr>
              <a:t>SiPM</a:t>
            </a:r>
            <a:r>
              <a:rPr lang="en-US" dirty="0">
                <a:latin typeface="Sitka Text" pitchFamily="2" charset="0"/>
              </a:rPr>
              <a:t> preliminary tests (no multiplexer)</a:t>
            </a:r>
            <a:endParaRPr lang="en-US" b="1" dirty="0">
              <a:latin typeface="Sitka Text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3F01F9CC-B226-9F6F-62BE-F31708246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19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088E03-E38F-A0E5-9AB8-4994FB3152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78" t="29131" r="38828" b="26723"/>
          <a:stretch>
            <a:fillRect/>
          </a:stretch>
        </p:blipFill>
        <p:spPr>
          <a:xfrm>
            <a:off x="5542907" y="1353415"/>
            <a:ext cx="6135386" cy="43691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AF656B-9226-F6D1-D20C-54A3029275D7}"/>
              </a:ext>
            </a:extLst>
          </p:cNvPr>
          <p:cNvSpPr txBox="1"/>
          <p:nvPr/>
        </p:nvSpPr>
        <p:spPr>
          <a:xfrm>
            <a:off x="6435034" y="5852685"/>
            <a:ext cx="4351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>
                <a:latin typeface="Sitka Text" pitchFamily="2" charset="0"/>
              </a:rPr>
              <a:t>Traces of the </a:t>
            </a:r>
            <a:r>
              <a:rPr lang="en-CA" sz="1400" dirty="0" err="1">
                <a:latin typeface="Sitka Text" pitchFamily="2" charset="0"/>
              </a:rPr>
              <a:t>Cremat</a:t>
            </a:r>
            <a:r>
              <a:rPr lang="en-CA" sz="1400" dirty="0">
                <a:latin typeface="Sitka Text" pitchFamily="2" charset="0"/>
              </a:rPr>
              <a:t> output from a </a:t>
            </a:r>
            <a:r>
              <a:rPr lang="en-CA" sz="1400" dirty="0" err="1">
                <a:latin typeface="Sitka Text" pitchFamily="2" charset="0"/>
              </a:rPr>
              <a:t>SiPM</a:t>
            </a:r>
            <a:r>
              <a:rPr lang="en-CA" sz="1400" dirty="0">
                <a:latin typeface="Sitka Text" pitchFamily="2" charset="0"/>
              </a:rPr>
              <a:t> at </a:t>
            </a:r>
            <a:r>
              <a:rPr lang="en-CA" sz="1400" b="1" dirty="0">
                <a:latin typeface="Sitka Text" pitchFamily="2" charset="0"/>
              </a:rPr>
              <a:t>room temperature, </a:t>
            </a:r>
            <a:r>
              <a:rPr lang="en-CA" sz="1400" dirty="0">
                <a:latin typeface="Sitka Text" pitchFamily="2" charset="0"/>
              </a:rPr>
              <a:t>with 5 volts of overvoltage. </a:t>
            </a:r>
            <a:endParaRPr lang="en-US" sz="1400" dirty="0">
              <a:latin typeface="Sitka Text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6448C7D-31AB-2B11-8541-1B94F62581BC}"/>
              </a:ext>
            </a:extLst>
          </p:cNvPr>
          <p:cNvSpPr/>
          <p:nvPr/>
        </p:nvSpPr>
        <p:spPr>
          <a:xfrm>
            <a:off x="3693083" y="3113967"/>
            <a:ext cx="869086" cy="37107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11C540-AE11-CD01-5D72-D35656B42AFB}"/>
              </a:ext>
            </a:extLst>
          </p:cNvPr>
          <p:cNvSpPr txBox="1"/>
          <p:nvPr/>
        </p:nvSpPr>
        <p:spPr>
          <a:xfrm>
            <a:off x="331764" y="1592214"/>
            <a:ext cx="444285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Tests performed at room temperature (~300 K)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Confirmed </a:t>
            </a:r>
            <a:r>
              <a:rPr lang="en-CA" sz="2400" dirty="0" err="1">
                <a:latin typeface="Sitka Text" pitchFamily="2" charset="0"/>
              </a:rPr>
              <a:t>SiPMs</a:t>
            </a:r>
            <a:r>
              <a:rPr lang="en-CA" sz="2400" dirty="0">
                <a:latin typeface="Sitka Text" pitchFamily="2" charset="0"/>
              </a:rPr>
              <a:t> worked in both IV mode and pulse mode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Found the breakdown voltages for </a:t>
            </a:r>
            <a:r>
              <a:rPr lang="en-CA" sz="2400" dirty="0" err="1">
                <a:latin typeface="Sitka Text" pitchFamily="2" charset="0"/>
              </a:rPr>
              <a:t>SiPMs</a:t>
            </a:r>
            <a:r>
              <a:rPr lang="en-CA" sz="2400" dirty="0">
                <a:latin typeface="Sitka Text" pitchFamily="2" charset="0"/>
              </a:rPr>
              <a:t> through IV-curve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E1B8E64-6511-8DAD-0DB5-648D3764BC1D}"/>
              </a:ext>
            </a:extLst>
          </p:cNvPr>
          <p:cNvSpPr/>
          <p:nvPr/>
        </p:nvSpPr>
        <p:spPr>
          <a:xfrm>
            <a:off x="728462" y="3485040"/>
            <a:ext cx="869086" cy="37107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631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33881-7940-1C15-5BAC-E9604B5BF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7AB0D82-EC31-D23F-8DC5-1E0B6BB7C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266651"/>
            <a:ext cx="10515600" cy="1325563"/>
          </a:xfrm>
        </p:spPr>
        <p:txBody>
          <a:bodyPr/>
          <a:lstStyle/>
          <a:p>
            <a:r>
              <a:rPr lang="en-CA" dirty="0" err="1">
                <a:latin typeface="Sitka Text" pitchFamily="2" charset="0"/>
              </a:rPr>
              <a:t>Neutrinoless</a:t>
            </a:r>
            <a:r>
              <a:rPr lang="en-US" dirty="0">
                <a:latin typeface="Sitka Text" pitchFamily="2" charset="0"/>
              </a:rPr>
              <a:t> double beta decay (0</a:t>
            </a:r>
            <a:r>
              <a:rPr lang="el-GR" dirty="0">
                <a:latin typeface="Sitka Text" pitchFamily="2" charset="0"/>
              </a:rPr>
              <a:t>ν</a:t>
            </a:r>
            <a:r>
              <a:rPr lang="en-CA" dirty="0">
                <a:latin typeface="Sitka Text" pitchFamily="2" charset="0"/>
              </a:rPr>
              <a:t>ββ)</a:t>
            </a:r>
            <a:r>
              <a:rPr lang="en-US" dirty="0">
                <a:latin typeface="Sitka Text" pitchFamily="2" charset="0"/>
              </a:rPr>
              <a:t> 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727BCA4D-28D5-7F96-099E-E201F951A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2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E2D71B-4882-BC62-158A-AB018240F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6340" y="1654954"/>
            <a:ext cx="7012837" cy="43556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5F46127-FB2D-47C9-703F-7E691A6A2D98}"/>
              </a:ext>
            </a:extLst>
          </p:cNvPr>
          <p:cNvSpPr txBox="1"/>
          <p:nvPr/>
        </p:nvSpPr>
        <p:spPr>
          <a:xfrm>
            <a:off x="331764" y="1491667"/>
            <a:ext cx="5557407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§"/>
            </a:pPr>
            <a:r>
              <a:rPr lang="en-US" sz="2400" dirty="0">
                <a:latin typeface="Sitka Text" pitchFamily="2" charset="0"/>
              </a:rPr>
              <a:t>0</a:t>
            </a:r>
            <a:r>
              <a:rPr lang="el-GR" sz="2400" dirty="0">
                <a:latin typeface="Sitka Text" pitchFamily="2" charset="0"/>
              </a:rPr>
              <a:t>ν</a:t>
            </a:r>
            <a:r>
              <a:rPr lang="en-CA" sz="2400" dirty="0">
                <a:latin typeface="Sitka Text" pitchFamily="2" charset="0"/>
              </a:rPr>
              <a:t>ββ is a hypothetical decay where two electrons are emitted without neutrinos</a:t>
            </a:r>
          </a:p>
          <a:p>
            <a:pPr lvl="0"/>
            <a:endParaRPr lang="en-CA" sz="2400" dirty="0"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US" sz="2400" dirty="0">
                <a:latin typeface="Sitka Text" pitchFamily="2" charset="0"/>
              </a:rPr>
              <a:t>0</a:t>
            </a:r>
            <a:r>
              <a:rPr lang="el-GR" sz="2400" dirty="0">
                <a:latin typeface="Sitka Text" pitchFamily="2" charset="0"/>
              </a:rPr>
              <a:t>ν</a:t>
            </a:r>
            <a:r>
              <a:rPr lang="en-CA" sz="2400" dirty="0">
                <a:latin typeface="Sitka Text" pitchFamily="2" charset="0"/>
              </a:rPr>
              <a:t>ββ is only possible if neutrinos are Majorana particles</a:t>
            </a:r>
          </a:p>
          <a:p>
            <a:pPr lvl="0"/>
            <a:endParaRPr lang="en-CA" sz="2400" dirty="0"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Would violate lepton number conservation</a:t>
            </a:r>
          </a:p>
          <a:p>
            <a:pPr marL="342900" lvl="0" indent="-342900"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Observation would provide evidence for physics beyond the Standard Model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7A56F6-47DC-E340-7EAA-1FC90532B833}"/>
              </a:ext>
            </a:extLst>
          </p:cNvPr>
          <p:cNvSpPr txBox="1"/>
          <p:nvPr/>
        </p:nvSpPr>
        <p:spPr>
          <a:xfrm>
            <a:off x="7718851" y="5091959"/>
            <a:ext cx="2372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CA" sz="1200" dirty="0">
                <a:latin typeface="Sitka Text" pitchFamily="2" charset="0"/>
              </a:rPr>
              <a:t>Feynman diagram for </a:t>
            </a:r>
            <a:r>
              <a:rPr lang="en-US" sz="1200" dirty="0">
                <a:latin typeface="Sitka Text" pitchFamily="2" charset="0"/>
              </a:rPr>
              <a:t>0</a:t>
            </a:r>
            <a:r>
              <a:rPr lang="el-GR" sz="1200" dirty="0">
                <a:latin typeface="Sitka Text" pitchFamily="2" charset="0"/>
              </a:rPr>
              <a:t>ν</a:t>
            </a:r>
            <a:r>
              <a:rPr lang="en-CA" sz="1200" dirty="0">
                <a:latin typeface="Sitka Text" pitchFamily="2" charset="0"/>
              </a:rPr>
              <a:t>ββ</a:t>
            </a:r>
          </a:p>
          <a:p>
            <a:pPr algn="ctr"/>
            <a:r>
              <a:rPr lang="en-CA" sz="1200" dirty="0">
                <a:latin typeface="Sitka Text" pitchFamily="2" charset="0"/>
              </a:rPr>
              <a:t>Diagram credit: Simon Lavoie  </a:t>
            </a:r>
          </a:p>
        </p:txBody>
      </p:sp>
    </p:spTree>
    <p:extLst>
      <p:ext uri="{BB962C8B-B14F-4D97-AF65-F5344CB8AC3E}">
        <p14:creationId xmlns:p14="http://schemas.microsoft.com/office/powerpoint/2010/main" val="1828325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D6CA6-9A1E-1757-FA48-EF569E54C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7495CA2-7400-AC2B-7EC5-D7D02B850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3" y="266651"/>
            <a:ext cx="11724855" cy="1325563"/>
          </a:xfrm>
        </p:spPr>
        <p:txBody>
          <a:bodyPr/>
          <a:lstStyle/>
          <a:p>
            <a:r>
              <a:rPr lang="en-US" dirty="0" err="1">
                <a:latin typeface="Sitka Text" pitchFamily="2" charset="0"/>
              </a:rPr>
              <a:t>SiPM</a:t>
            </a:r>
            <a:r>
              <a:rPr lang="en-US" dirty="0">
                <a:latin typeface="Sitka Text" pitchFamily="2" charset="0"/>
              </a:rPr>
              <a:t> preliminary tests (no multiplexer)</a:t>
            </a:r>
            <a:endParaRPr lang="en-US" b="1" dirty="0">
              <a:latin typeface="Sitka Text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1B02C8-5626-E547-8FC8-19DF516AF152}"/>
              </a:ext>
            </a:extLst>
          </p:cNvPr>
          <p:cNvSpPr txBox="1"/>
          <p:nvPr/>
        </p:nvSpPr>
        <p:spPr>
          <a:xfrm>
            <a:off x="331764" y="1592214"/>
            <a:ext cx="464518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solidFill>
                  <a:schemeClr val="bg1">
                    <a:lumMod val="75000"/>
                  </a:schemeClr>
                </a:solidFill>
                <a:latin typeface="Sitka Text" pitchFamily="2" charset="0"/>
              </a:rPr>
              <a:t>Tests performed at room temperature (~300 K)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solidFill>
                <a:schemeClr val="bg1">
                  <a:lumMod val="75000"/>
                </a:schemeClr>
              </a:solidFill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solidFill>
                  <a:schemeClr val="bg1">
                    <a:lumMod val="75000"/>
                  </a:schemeClr>
                </a:solidFill>
                <a:latin typeface="Sitka Text" pitchFamily="2" charset="0"/>
              </a:rPr>
              <a:t>Confirmed </a:t>
            </a:r>
            <a:r>
              <a:rPr lang="en-CA" sz="2400" dirty="0" err="1">
                <a:solidFill>
                  <a:schemeClr val="bg1">
                    <a:lumMod val="75000"/>
                  </a:schemeClr>
                </a:solidFill>
                <a:latin typeface="Sitka Text" pitchFamily="2" charset="0"/>
              </a:rPr>
              <a:t>SiPMs</a:t>
            </a:r>
            <a:r>
              <a:rPr lang="en-CA" sz="2400" dirty="0">
                <a:solidFill>
                  <a:schemeClr val="bg1">
                    <a:lumMod val="75000"/>
                  </a:schemeClr>
                </a:solidFill>
                <a:latin typeface="Sitka Text" pitchFamily="2" charset="0"/>
              </a:rPr>
              <a:t> worked in both IV mode and pulse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solidFill>
                <a:schemeClr val="bg1">
                  <a:lumMod val="75000"/>
                </a:schemeClr>
              </a:solidFill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solidFill>
                  <a:schemeClr val="bg1">
                    <a:lumMod val="75000"/>
                  </a:schemeClr>
                </a:solidFill>
                <a:latin typeface="Sitka Text" pitchFamily="2" charset="0"/>
              </a:rPr>
              <a:t>Found the breakdown voltages for the </a:t>
            </a:r>
            <a:r>
              <a:rPr lang="en-CA" sz="2400" dirty="0" err="1">
                <a:solidFill>
                  <a:schemeClr val="bg1">
                    <a:lumMod val="75000"/>
                  </a:schemeClr>
                </a:solidFill>
                <a:latin typeface="Sitka Text" pitchFamily="2" charset="0"/>
              </a:rPr>
              <a:t>SiPMs</a:t>
            </a:r>
            <a:r>
              <a:rPr lang="en-CA" sz="2400" dirty="0">
                <a:solidFill>
                  <a:schemeClr val="bg1">
                    <a:lumMod val="75000"/>
                  </a:schemeClr>
                </a:solidFill>
                <a:latin typeface="Sitka Text" pitchFamily="2" charset="0"/>
              </a:rPr>
              <a:t> through IV-curves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 err="1">
                <a:latin typeface="Sitka Text" pitchFamily="2" charset="0"/>
              </a:rPr>
              <a:t>SiPMs</a:t>
            </a:r>
            <a:r>
              <a:rPr lang="en-CA" sz="2400" dirty="0">
                <a:latin typeface="Sitka Text" pitchFamily="2" charset="0"/>
              </a:rPr>
              <a:t> work!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C306E22-3A4A-C28A-2BCC-1FCC1D87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20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85AAB-70D3-84C1-9862-F65D2C3C64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678" t="29131" r="38828" b="26723"/>
          <a:stretch>
            <a:fillRect/>
          </a:stretch>
        </p:blipFill>
        <p:spPr>
          <a:xfrm>
            <a:off x="5542907" y="1353415"/>
            <a:ext cx="6135386" cy="43691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9EA28B-28EB-CD40-18DE-D409363503E8}"/>
              </a:ext>
            </a:extLst>
          </p:cNvPr>
          <p:cNvSpPr txBox="1"/>
          <p:nvPr/>
        </p:nvSpPr>
        <p:spPr>
          <a:xfrm>
            <a:off x="6435034" y="5852685"/>
            <a:ext cx="4351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>
                <a:latin typeface="Sitka Text" pitchFamily="2" charset="0"/>
              </a:rPr>
              <a:t>Traces of the </a:t>
            </a:r>
            <a:r>
              <a:rPr lang="en-CA" sz="1400" dirty="0" err="1">
                <a:latin typeface="Sitka Text" pitchFamily="2" charset="0"/>
              </a:rPr>
              <a:t>Cremat</a:t>
            </a:r>
            <a:r>
              <a:rPr lang="en-CA" sz="1400" dirty="0">
                <a:latin typeface="Sitka Text" pitchFamily="2" charset="0"/>
              </a:rPr>
              <a:t> output from a </a:t>
            </a:r>
            <a:r>
              <a:rPr lang="en-CA" sz="1400" dirty="0" err="1">
                <a:latin typeface="Sitka Text" pitchFamily="2" charset="0"/>
              </a:rPr>
              <a:t>SiPM</a:t>
            </a:r>
            <a:r>
              <a:rPr lang="en-CA" sz="1400" dirty="0">
                <a:latin typeface="Sitka Text" pitchFamily="2" charset="0"/>
              </a:rPr>
              <a:t> at </a:t>
            </a:r>
            <a:r>
              <a:rPr lang="en-CA" sz="1400" b="1" dirty="0">
                <a:latin typeface="Sitka Text" pitchFamily="2" charset="0"/>
              </a:rPr>
              <a:t>room temperature, </a:t>
            </a:r>
            <a:r>
              <a:rPr lang="en-CA" sz="1400" dirty="0">
                <a:latin typeface="Sitka Text" pitchFamily="2" charset="0"/>
              </a:rPr>
              <a:t>with 5 volts of overvoltage. </a:t>
            </a:r>
            <a:endParaRPr lang="en-US" sz="14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224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BAB35-63DC-2F9B-BA5A-8180F1AA3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1B25324-262E-141C-2C83-409ADDF7D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36" y="136525"/>
            <a:ext cx="11188943" cy="1325563"/>
          </a:xfrm>
        </p:spPr>
        <p:txBody>
          <a:bodyPr/>
          <a:lstStyle/>
          <a:p>
            <a:r>
              <a:rPr lang="en-US" dirty="0">
                <a:latin typeface="Sitka Text" pitchFamily="2" charset="0"/>
              </a:rPr>
              <a:t>SiPM pulse through the multiplexer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AC79F0C1-5EAD-C758-B7BB-5B5FF29B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21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971AB6-2D0B-1CA2-4C00-20181CF35FAC}"/>
              </a:ext>
            </a:extLst>
          </p:cNvPr>
          <p:cNvSpPr txBox="1"/>
          <p:nvPr/>
        </p:nvSpPr>
        <p:spPr>
          <a:xfrm>
            <a:off x="3257640" y="5450633"/>
            <a:ext cx="5676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latin typeface="Sitka Text" pitchFamily="2" charset="0"/>
              </a:rPr>
              <a:t>Blue: Traces of the </a:t>
            </a:r>
            <a:r>
              <a:rPr lang="en-CA" dirty="0" err="1">
                <a:latin typeface="Sitka Text" pitchFamily="2" charset="0"/>
              </a:rPr>
              <a:t>Cremat</a:t>
            </a:r>
            <a:r>
              <a:rPr lang="en-CA" dirty="0">
                <a:latin typeface="Sitka Text" pitchFamily="2" charset="0"/>
              </a:rPr>
              <a:t> output from a </a:t>
            </a:r>
            <a:r>
              <a:rPr lang="en-CA" dirty="0" err="1">
                <a:latin typeface="Sitka Text" pitchFamily="2" charset="0"/>
              </a:rPr>
              <a:t>SiPM</a:t>
            </a:r>
            <a:r>
              <a:rPr lang="en-CA" dirty="0">
                <a:latin typeface="Sitka Text" pitchFamily="2" charset="0"/>
              </a:rPr>
              <a:t> with 5-V overvoltage (50V) at 77 k</a:t>
            </a:r>
          </a:p>
          <a:p>
            <a:pPr algn="ctr"/>
            <a:endParaRPr lang="en-CA" dirty="0">
              <a:latin typeface="Sitka Text" pitchFamily="2" charset="0"/>
            </a:endParaRPr>
          </a:p>
          <a:p>
            <a:pPr algn="ctr"/>
            <a:r>
              <a:rPr lang="en-CA" dirty="0">
                <a:latin typeface="Sitka Text" pitchFamily="2" charset="0"/>
              </a:rPr>
              <a:t>Yellow: Signal injected into LED (on/off)</a:t>
            </a:r>
            <a:endParaRPr lang="en-US" dirty="0">
              <a:latin typeface="Sitka Tex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D859E6-AF49-7566-9BF5-27B9AFD85D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401" r="6726" b="5693"/>
          <a:stretch>
            <a:fillRect/>
          </a:stretch>
        </p:blipFill>
        <p:spPr>
          <a:xfrm>
            <a:off x="1810384" y="1338214"/>
            <a:ext cx="8571230" cy="385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32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0D049-A922-9371-49D8-AA72EE083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E4D57B2-878C-36CA-3133-C18922731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37" y="136525"/>
            <a:ext cx="10515600" cy="1325563"/>
          </a:xfrm>
        </p:spPr>
        <p:txBody>
          <a:bodyPr/>
          <a:lstStyle/>
          <a:p>
            <a:r>
              <a:rPr lang="en-US" dirty="0">
                <a:latin typeface="Sitka Text" pitchFamily="2" charset="0"/>
              </a:rPr>
              <a:t>SiPM pulse through the multiplexer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53927D7F-C043-2520-035F-960BC3020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19B5C-281A-13B4-B77F-9D11648132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259" r="6726" b="5693"/>
          <a:stretch>
            <a:fillRect/>
          </a:stretch>
        </p:blipFill>
        <p:spPr>
          <a:xfrm>
            <a:off x="1497330" y="1257071"/>
            <a:ext cx="9197339" cy="466267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6E88894-758A-FFC2-88E5-55AE83FA6566}"/>
              </a:ext>
            </a:extLst>
          </p:cNvPr>
          <p:cNvSpPr/>
          <p:nvPr/>
        </p:nvSpPr>
        <p:spPr>
          <a:xfrm>
            <a:off x="3613702" y="2871303"/>
            <a:ext cx="5064557" cy="8799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360D62-4EAC-2200-C021-E5DE248E5E20}"/>
              </a:ext>
            </a:extLst>
          </p:cNvPr>
          <p:cNvSpPr txBox="1">
            <a:spLocks/>
          </p:cNvSpPr>
          <p:nvPr/>
        </p:nvSpPr>
        <p:spPr>
          <a:xfrm>
            <a:off x="3257640" y="2683655"/>
            <a:ext cx="588784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Sitka Text" pitchFamily="2" charset="0"/>
              </a:rPr>
              <a:t>How noisy is this?</a:t>
            </a:r>
          </a:p>
        </p:txBody>
      </p:sp>
    </p:spTree>
    <p:extLst>
      <p:ext uri="{BB962C8B-B14F-4D97-AF65-F5344CB8AC3E}">
        <p14:creationId xmlns:p14="http://schemas.microsoft.com/office/powerpoint/2010/main" val="4037309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67029-F33D-B9C4-54EC-303791155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93EAD16-3963-76CE-F5A0-2DB4C03ED5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25" t="11426" r="9369"/>
          <a:stretch>
            <a:fillRect/>
          </a:stretch>
        </p:blipFill>
        <p:spPr>
          <a:xfrm>
            <a:off x="692326" y="961780"/>
            <a:ext cx="10807347" cy="5759695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0AC5C06-59DB-FA03-5C3E-BADF7572B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23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1F1FA99-1F15-193C-A2B3-936BD46770C5}"/>
              </a:ext>
            </a:extLst>
          </p:cNvPr>
          <p:cNvSpPr txBox="1">
            <a:spLocks/>
          </p:cNvSpPr>
          <p:nvPr/>
        </p:nvSpPr>
        <p:spPr>
          <a:xfrm>
            <a:off x="322336" y="-71820"/>
            <a:ext cx="109425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Sitka Text" pitchFamily="2" charset="0"/>
              </a:rPr>
              <a:t>Charge spectrum: bypassing multiplexer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5CD330-058F-3411-F1BF-B1441EDB4CE3}"/>
              </a:ext>
            </a:extLst>
          </p:cNvPr>
          <p:cNvSpPr txBox="1"/>
          <p:nvPr/>
        </p:nvSpPr>
        <p:spPr>
          <a:xfrm>
            <a:off x="6533296" y="2604717"/>
            <a:ext cx="31648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From fit: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FWHM = 3.83 mV</a:t>
            </a:r>
          </a:p>
          <a:p>
            <a:pPr lvl="0"/>
            <a:r>
              <a:rPr lang="el-GR" sz="2400" dirty="0">
                <a:latin typeface="Sitka Text" pitchFamily="2" charset="0"/>
              </a:rPr>
              <a:t>μ</a:t>
            </a:r>
            <a:r>
              <a:rPr lang="en-CA" sz="2400" dirty="0">
                <a:latin typeface="Sitka Text" pitchFamily="2" charset="0"/>
              </a:rPr>
              <a:t> = 51.55 mV</a:t>
            </a:r>
          </a:p>
        </p:txBody>
      </p:sp>
    </p:spTree>
    <p:extLst>
      <p:ext uri="{BB962C8B-B14F-4D97-AF65-F5344CB8AC3E}">
        <p14:creationId xmlns:p14="http://schemas.microsoft.com/office/powerpoint/2010/main" val="1834702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77205-06E4-46BF-9F8C-06B6A9E97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E49D6A7-D34B-07C1-7A75-51DA944141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67" t="11463" r="9540" b="4939"/>
          <a:stretch>
            <a:fillRect/>
          </a:stretch>
        </p:blipFill>
        <p:spPr>
          <a:xfrm>
            <a:off x="984687" y="884441"/>
            <a:ext cx="10222625" cy="5841212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CAD89D18-5C67-3472-DC17-72FAC7EB2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24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B954B6-CDAA-8650-18ED-BDF990425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37" y="-71820"/>
            <a:ext cx="10515600" cy="1325563"/>
          </a:xfrm>
        </p:spPr>
        <p:txBody>
          <a:bodyPr/>
          <a:lstStyle/>
          <a:p>
            <a:r>
              <a:rPr lang="en-US" dirty="0">
                <a:latin typeface="Sitka Text" pitchFamily="2" charset="0"/>
              </a:rPr>
              <a:t>Charge spectrum: through multiplexer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DC7027-A588-14F9-6FFF-D7A1119CDECF}"/>
              </a:ext>
            </a:extLst>
          </p:cNvPr>
          <p:cNvSpPr txBox="1"/>
          <p:nvPr/>
        </p:nvSpPr>
        <p:spPr>
          <a:xfrm>
            <a:off x="6533296" y="2604717"/>
            <a:ext cx="31648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From fit: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FWHM = 28.85 mV</a:t>
            </a:r>
          </a:p>
          <a:p>
            <a:pPr lvl="0"/>
            <a:r>
              <a:rPr lang="el-GR" sz="2400" dirty="0">
                <a:latin typeface="Sitka Text" pitchFamily="2" charset="0"/>
              </a:rPr>
              <a:t>μ</a:t>
            </a:r>
            <a:r>
              <a:rPr lang="en-CA" sz="2400" dirty="0">
                <a:latin typeface="Sitka Text" pitchFamily="2" charset="0"/>
              </a:rPr>
              <a:t> = 55.17 mV</a:t>
            </a:r>
          </a:p>
        </p:txBody>
      </p:sp>
    </p:spTree>
    <p:extLst>
      <p:ext uri="{BB962C8B-B14F-4D97-AF65-F5344CB8AC3E}">
        <p14:creationId xmlns:p14="http://schemas.microsoft.com/office/powerpoint/2010/main" val="18230463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5DD51-3EA9-431E-FA3E-7B6907771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D90EA6-D5F2-9F6D-87FA-7816974322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668" r="8899"/>
          <a:stretch>
            <a:fillRect/>
          </a:stretch>
        </p:blipFill>
        <p:spPr>
          <a:xfrm>
            <a:off x="7580450" y="3778989"/>
            <a:ext cx="3806796" cy="27683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555391-E068-473A-C4B4-588267EF00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402" r="9428"/>
          <a:stretch>
            <a:fillRect/>
          </a:stretch>
        </p:blipFill>
        <p:spPr>
          <a:xfrm>
            <a:off x="7580450" y="977972"/>
            <a:ext cx="3773350" cy="2768318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61A829B-9AD6-FDB2-EAD3-2943E839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25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14995CB-1F1C-547E-0428-34B9C0C4735F}"/>
              </a:ext>
            </a:extLst>
          </p:cNvPr>
          <p:cNvSpPr txBox="1">
            <a:spLocks/>
          </p:cNvSpPr>
          <p:nvPr/>
        </p:nvSpPr>
        <p:spPr>
          <a:xfrm>
            <a:off x="322336" y="-71820"/>
            <a:ext cx="126078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Sitka Text" pitchFamily="2" charset="0"/>
              </a:rPr>
              <a:t>Single photoelectron (SPE) resolution 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D45C0F-3331-66A7-9B19-4080705ECF9E}"/>
              </a:ext>
            </a:extLst>
          </p:cNvPr>
          <p:cNvSpPr txBox="1"/>
          <p:nvPr/>
        </p:nvSpPr>
        <p:spPr>
          <a:xfrm>
            <a:off x="9483848" y="1473568"/>
            <a:ext cx="23931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No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multiplexer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08AA59-01DC-5573-85C8-18404CFB4934}"/>
              </a:ext>
            </a:extLst>
          </p:cNvPr>
          <p:cNvSpPr txBox="1"/>
          <p:nvPr/>
        </p:nvSpPr>
        <p:spPr>
          <a:xfrm>
            <a:off x="9412409" y="4111946"/>
            <a:ext cx="18699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Through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multiplexer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C95349-61D4-C00E-3CEE-1D18A13B755D}"/>
                  </a:ext>
                </a:extLst>
              </p:cNvPr>
              <p:cNvSpPr txBox="1"/>
              <p:nvPr/>
            </p:nvSpPr>
            <p:spPr>
              <a:xfrm>
                <a:off x="927101" y="1253743"/>
                <a:ext cx="5345112" cy="2349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𝑆𝑁𝑅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3200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𝐹𝑊𝐻𝑀</m:t>
                          </m:r>
                        </m:den>
                      </m:f>
                    </m:oMath>
                  </m:oMathPara>
                </a14:m>
                <a:endParaRPr lang="en-CA" sz="3200" b="0" dirty="0">
                  <a:latin typeface="Sitka Text" pitchFamily="2" charset="0"/>
                </a:endParaRPr>
              </a:p>
              <a:p>
                <a:pPr lvl="0"/>
                <a:endParaRPr lang="en-CA" sz="3200" dirty="0">
                  <a:latin typeface="Sitka Text" pitchFamily="2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𝑆𝑃𝐸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𝑅𝑒𝑠𝑜𝑙𝑢𝑡𝑖𝑜𝑛</m:t>
                      </m:r>
                      <m:r>
                        <a:rPr lang="en-CA" sz="32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CA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3200" b="0" i="1" smtClean="0">
                              <a:latin typeface="Cambria Math" panose="02040503050406030204" pitchFamily="18" charset="0"/>
                            </a:rPr>
                            <m:t>𝑆𝑁𝑅</m:t>
                          </m:r>
                        </m:den>
                      </m:f>
                    </m:oMath>
                  </m:oMathPara>
                </a14:m>
                <a:endParaRPr lang="en-CA" sz="3200" dirty="0">
                  <a:latin typeface="Sitka Text" pitchFamily="2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C95349-61D4-C00E-3CEE-1D18A13B7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101" y="1253743"/>
                <a:ext cx="5345112" cy="2349554"/>
              </a:xfrm>
              <a:prstGeom prst="rect">
                <a:avLst/>
              </a:prstGeom>
              <a:blipFill>
                <a:blip r:embed="rId5"/>
                <a:stretch>
                  <a:fillRect b="-2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E8EAB98-A635-7144-C8AC-A749278A8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0709483"/>
              </p:ext>
            </p:extLst>
          </p:nvPr>
        </p:nvGraphicFramePr>
        <p:xfrm>
          <a:off x="200025" y="3804107"/>
          <a:ext cx="727554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5180">
                  <a:extLst>
                    <a:ext uri="{9D8B030D-6E8A-4147-A177-3AD203B41FA5}">
                      <a16:colId xmlns:a16="http://schemas.microsoft.com/office/drawing/2014/main" val="2902295202"/>
                    </a:ext>
                  </a:extLst>
                </a:gridCol>
                <a:gridCol w="2425180">
                  <a:extLst>
                    <a:ext uri="{9D8B030D-6E8A-4147-A177-3AD203B41FA5}">
                      <a16:colId xmlns:a16="http://schemas.microsoft.com/office/drawing/2014/main" val="1000455634"/>
                    </a:ext>
                  </a:extLst>
                </a:gridCol>
                <a:gridCol w="2425180">
                  <a:extLst>
                    <a:ext uri="{9D8B030D-6E8A-4147-A177-3AD203B41FA5}">
                      <a16:colId xmlns:a16="http://schemas.microsoft.com/office/drawing/2014/main" val="753389374"/>
                    </a:ext>
                  </a:extLst>
                </a:gridCol>
              </a:tblGrid>
              <a:tr h="721928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r>
                        <a:rPr lang="en-US" dirty="0"/>
                        <a:t>SNR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r>
                        <a:rPr lang="en-US" dirty="0"/>
                        <a:t>SPE Resolution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962511"/>
                  </a:ext>
                </a:extLst>
              </a:tr>
              <a:tr h="721928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Bypassing multiplexer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r>
                        <a:rPr lang="en-US" dirty="0"/>
                        <a:t>13.46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r>
                        <a:rPr lang="en-US" dirty="0"/>
                        <a:t>0.07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6380477"/>
                  </a:ext>
                </a:extLst>
              </a:tr>
              <a:tr h="721928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Through multiplexer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r>
                        <a:rPr lang="en-US" dirty="0"/>
                        <a:t>1.91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pPr algn="ctr"/>
                      <a:r>
                        <a:rPr lang="en-US" dirty="0"/>
                        <a:t>0.52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736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12486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8CA84-1D92-F996-6741-9304ED3EE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3B53455-E2A4-690E-44C2-3CF56B48BBD8}"/>
              </a:ext>
            </a:extLst>
          </p:cNvPr>
          <p:cNvSpPr/>
          <p:nvPr/>
        </p:nvSpPr>
        <p:spPr>
          <a:xfrm>
            <a:off x="7175990" y="4815447"/>
            <a:ext cx="4532073" cy="779668"/>
          </a:xfrm>
          <a:prstGeom prst="roundRect">
            <a:avLst/>
          </a:prstGeom>
          <a:solidFill>
            <a:srgbClr val="C00000">
              <a:alpha val="55361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651BDEE-4243-363D-2FA1-AC4C1EE05F81}"/>
              </a:ext>
            </a:extLst>
          </p:cNvPr>
          <p:cNvSpPr/>
          <p:nvPr/>
        </p:nvSpPr>
        <p:spPr>
          <a:xfrm>
            <a:off x="7175990" y="2195561"/>
            <a:ext cx="4532073" cy="779668"/>
          </a:xfrm>
          <a:prstGeom prst="roundRect">
            <a:avLst/>
          </a:prstGeom>
          <a:solidFill>
            <a:schemeClr val="accent3">
              <a:alpha val="55361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CC64B5-2060-9121-E5B1-7C1899238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3" y="266651"/>
            <a:ext cx="11528473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Sitka Text" pitchFamily="2" charset="0"/>
              </a:rPr>
              <a:t>Will the pulse-IV multiplexer be used for tile testing this fall?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583DCF3-210A-D8A9-A282-8662BFC29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26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C95162B-FD23-1C38-0A5F-B6928B40AE8D}"/>
                  </a:ext>
                </a:extLst>
              </p:cNvPr>
              <p:cNvSpPr txBox="1"/>
              <p:nvPr/>
            </p:nvSpPr>
            <p:spPr>
              <a:xfrm>
                <a:off x="6225711" y="4808746"/>
                <a:ext cx="6432631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𝑆𝑃𝐸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𝑅𝑒𝑠𝑜𝑙𝑢𝑡𝑖𝑜𝑛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𝑆𝑁𝑅</m:t>
                          </m:r>
                        </m:den>
                      </m:f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=0.52 </m:t>
                      </m:r>
                    </m:oMath>
                  </m:oMathPara>
                </a14:m>
                <a:endParaRPr lang="en-CA" sz="2400" dirty="0">
                  <a:latin typeface="Sitka Text" pitchFamily="2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C95162B-FD23-1C38-0A5F-B6928B40A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5711" y="4808746"/>
                <a:ext cx="6432631" cy="786369"/>
              </a:xfrm>
              <a:prstGeom prst="rect">
                <a:avLst/>
              </a:prstGeom>
              <a:blipFill>
                <a:blip r:embed="rId4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791701B-812D-FE14-7AF2-FD9D5F59B216}"/>
                  </a:ext>
                </a:extLst>
              </p:cNvPr>
              <p:cNvSpPr txBox="1"/>
              <p:nvPr/>
            </p:nvSpPr>
            <p:spPr>
              <a:xfrm>
                <a:off x="6630825" y="2188861"/>
                <a:ext cx="5622404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𝑆𝑃𝐸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𝑅𝑒𝑠𝑜𝑙𝑢𝑡𝑖𝑜𝑛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𝑆𝑁𝑅</m:t>
                          </m:r>
                        </m:den>
                      </m:f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=0.07 </m:t>
                      </m:r>
                    </m:oMath>
                  </m:oMathPara>
                </a14:m>
                <a:endParaRPr lang="en-CA" sz="2400" dirty="0">
                  <a:latin typeface="Sitka Text" pitchFamily="2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791701B-812D-FE14-7AF2-FD9D5F59B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825" y="2188861"/>
                <a:ext cx="5622404" cy="786369"/>
              </a:xfrm>
              <a:prstGeom prst="rect">
                <a:avLst/>
              </a:prstGeom>
              <a:blipFill>
                <a:blip r:embed="rId5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94285DF3-FA16-A5C4-B539-87F492AD1220}"/>
              </a:ext>
            </a:extLst>
          </p:cNvPr>
          <p:cNvSpPr txBox="1"/>
          <p:nvPr/>
        </p:nvSpPr>
        <p:spPr>
          <a:xfrm>
            <a:off x="6011580" y="1740597"/>
            <a:ext cx="68608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Bypassing the multiplexer: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34AF2B-0E92-568C-BA9F-DFEC744F15BA}"/>
              </a:ext>
            </a:extLst>
          </p:cNvPr>
          <p:cNvSpPr txBox="1"/>
          <p:nvPr/>
        </p:nvSpPr>
        <p:spPr>
          <a:xfrm>
            <a:off x="6011579" y="4347080"/>
            <a:ext cx="68608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Through the multiplexer: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B7B8DD-C469-E200-23A3-6EEB6983FB58}"/>
              </a:ext>
            </a:extLst>
          </p:cNvPr>
          <p:cNvSpPr txBox="1"/>
          <p:nvPr/>
        </p:nvSpPr>
        <p:spPr>
          <a:xfrm>
            <a:off x="0" y="6356350"/>
            <a:ext cx="65396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latin typeface="Sitka Text" pitchFamily="2" charset="0"/>
              </a:rPr>
              <a:t>[2] Al Kharusi, S., et al. "</a:t>
            </a:r>
            <a:r>
              <a:rPr lang="en-CA" sz="1200" dirty="0" err="1">
                <a:latin typeface="Sitka Text" pitchFamily="2" charset="0"/>
              </a:rPr>
              <a:t>nEXO</a:t>
            </a:r>
            <a:r>
              <a:rPr lang="en-CA" sz="1200" dirty="0">
                <a:latin typeface="Sitka Text" pitchFamily="2" charset="0"/>
              </a:rPr>
              <a:t> pre-conceptual design report." </a:t>
            </a:r>
            <a:r>
              <a:rPr lang="en-CA" sz="1200" dirty="0" err="1">
                <a:latin typeface="Sitka Text" pitchFamily="2" charset="0"/>
              </a:rPr>
              <a:t>arXiv</a:t>
            </a:r>
            <a:r>
              <a:rPr lang="en-CA" sz="1200" dirty="0">
                <a:latin typeface="Sitka Text" pitchFamily="2" charset="0"/>
              </a:rPr>
              <a:t> preprint arXiv:1805.11142 (2018).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567BBB-4D0B-7FFB-C721-90286670D984}"/>
              </a:ext>
            </a:extLst>
          </p:cNvPr>
          <p:cNvSpPr txBox="1"/>
          <p:nvPr/>
        </p:nvSpPr>
        <p:spPr>
          <a:xfrm>
            <a:off x="331763" y="2510920"/>
            <a:ext cx="669205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800" dirty="0" err="1">
                <a:latin typeface="Sitka Text" pitchFamily="2" charset="0"/>
              </a:rPr>
              <a:t>nEXO</a:t>
            </a:r>
            <a:r>
              <a:rPr lang="en-CA" sz="2800" dirty="0">
                <a:latin typeface="Sitka Text" pitchFamily="2" charset="0"/>
              </a:rPr>
              <a:t> requires an SPE resolution &lt;= 0.1 [2], multiplexer currently does not meet this requirement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endParaRPr lang="en-CA" sz="28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800" dirty="0">
                <a:latin typeface="Sitka Text" pitchFamily="2" charset="0"/>
              </a:rPr>
              <a:t>Limited access to tile (going to Carleton soon) </a:t>
            </a:r>
          </a:p>
        </p:txBody>
      </p:sp>
    </p:spTree>
    <p:extLst>
      <p:ext uri="{BB962C8B-B14F-4D97-AF65-F5344CB8AC3E}">
        <p14:creationId xmlns:p14="http://schemas.microsoft.com/office/powerpoint/2010/main" val="798351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A8238-032E-BA4D-4515-D8EF5CF8A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10967A4-8328-5393-3E33-D66CB7820211}"/>
              </a:ext>
            </a:extLst>
          </p:cNvPr>
          <p:cNvSpPr/>
          <p:nvPr/>
        </p:nvSpPr>
        <p:spPr>
          <a:xfrm>
            <a:off x="7175990" y="4815447"/>
            <a:ext cx="4532073" cy="779668"/>
          </a:xfrm>
          <a:prstGeom prst="roundRect">
            <a:avLst/>
          </a:prstGeom>
          <a:solidFill>
            <a:srgbClr val="C00000">
              <a:alpha val="55361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7E92C05-6550-3E0E-5C60-DB17A3132655}"/>
              </a:ext>
            </a:extLst>
          </p:cNvPr>
          <p:cNvSpPr/>
          <p:nvPr/>
        </p:nvSpPr>
        <p:spPr>
          <a:xfrm>
            <a:off x="7175990" y="2195561"/>
            <a:ext cx="4532073" cy="779668"/>
          </a:xfrm>
          <a:prstGeom prst="roundRect">
            <a:avLst/>
          </a:prstGeom>
          <a:solidFill>
            <a:schemeClr val="accent3">
              <a:alpha val="55361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B3E93C-7758-DF0C-3D96-135B7E051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3" y="266651"/>
            <a:ext cx="11528473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Sitka Text" pitchFamily="2" charset="0"/>
              </a:rPr>
              <a:t>Conclusion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964D0E9-AC4D-4758-F3BD-5B7E34FDE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27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F70EC5C-8DF7-380D-3C33-E032B43E7E7E}"/>
                  </a:ext>
                </a:extLst>
              </p:cNvPr>
              <p:cNvSpPr txBox="1"/>
              <p:nvPr/>
            </p:nvSpPr>
            <p:spPr>
              <a:xfrm>
                <a:off x="6225711" y="4808746"/>
                <a:ext cx="6432631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𝑆𝑃𝐸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𝑅𝑒𝑠𝑜𝑙𝑢𝑡𝑖𝑜𝑛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𝑆𝑁𝑅</m:t>
                          </m:r>
                        </m:den>
                      </m:f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=0.52 </m:t>
                      </m:r>
                    </m:oMath>
                  </m:oMathPara>
                </a14:m>
                <a:endParaRPr lang="en-CA" sz="2400" dirty="0">
                  <a:latin typeface="Sitka Text" pitchFamily="2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C95162B-FD23-1C38-0A5F-B6928B40A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5711" y="4808746"/>
                <a:ext cx="6432631" cy="786369"/>
              </a:xfrm>
              <a:prstGeom prst="rect">
                <a:avLst/>
              </a:prstGeom>
              <a:blipFill>
                <a:blip r:embed="rId4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DB4917-5BF6-6E58-D661-986AB1AF7CBD}"/>
                  </a:ext>
                </a:extLst>
              </p:cNvPr>
              <p:cNvSpPr txBox="1"/>
              <p:nvPr/>
            </p:nvSpPr>
            <p:spPr>
              <a:xfrm>
                <a:off x="6630825" y="2188861"/>
                <a:ext cx="5622404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𝑆𝑃𝐸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𝑅𝑒𝑠𝑜𝑙𝑢𝑡𝑖𝑜𝑛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𝑆𝑁𝑅</m:t>
                          </m:r>
                        </m:den>
                      </m:f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=0.07 </m:t>
                      </m:r>
                    </m:oMath>
                  </m:oMathPara>
                </a14:m>
                <a:endParaRPr lang="en-CA" sz="2400" dirty="0">
                  <a:latin typeface="Sitka Text" pitchFamily="2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791701B-812D-FE14-7AF2-FD9D5F59B2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0825" y="2188861"/>
                <a:ext cx="5622404" cy="786369"/>
              </a:xfrm>
              <a:prstGeom prst="rect">
                <a:avLst/>
              </a:prstGeom>
              <a:blipFill>
                <a:blip r:embed="rId5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6C1BCFFA-E8E1-B159-1DC6-769E1D48071F}"/>
              </a:ext>
            </a:extLst>
          </p:cNvPr>
          <p:cNvSpPr txBox="1"/>
          <p:nvPr/>
        </p:nvSpPr>
        <p:spPr>
          <a:xfrm>
            <a:off x="6011580" y="1740597"/>
            <a:ext cx="68608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Bypassing the multiplexer: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4DA334-A0CB-EC3F-92F2-83DC1B6C715A}"/>
              </a:ext>
            </a:extLst>
          </p:cNvPr>
          <p:cNvSpPr txBox="1"/>
          <p:nvPr/>
        </p:nvSpPr>
        <p:spPr>
          <a:xfrm>
            <a:off x="6011579" y="4347080"/>
            <a:ext cx="68608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Through the multiplexer: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8DE30C-7374-C127-F6BE-6564842A4388}"/>
              </a:ext>
            </a:extLst>
          </p:cNvPr>
          <p:cNvSpPr txBox="1"/>
          <p:nvPr/>
        </p:nvSpPr>
        <p:spPr>
          <a:xfrm>
            <a:off x="326134" y="1652394"/>
            <a:ext cx="619762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800" dirty="0">
                <a:latin typeface="Sitka Text" pitchFamily="2" charset="0"/>
              </a:rPr>
              <a:t>The pulse-IV multiplexer will not be used for tile testing this fall 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800" b="1" dirty="0">
              <a:latin typeface="Sitka Text" pitchFamily="2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CA" sz="2800" dirty="0">
                <a:latin typeface="Sitka Text" pitchFamily="2" charset="0"/>
              </a:rPr>
              <a:t>There are plans to make a new version of the pulse-IV multiplexer</a:t>
            </a:r>
            <a:endParaRPr lang="en-CA" sz="2800" b="1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800" b="1" dirty="0"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CA" sz="2800" dirty="0">
                <a:latin typeface="Sitka Text" pitchFamily="2" charset="0"/>
              </a:rPr>
              <a:t>This work serves as a guide for noise analysis for future pulse-IV multiplexers</a:t>
            </a:r>
          </a:p>
        </p:txBody>
      </p:sp>
    </p:spTree>
    <p:extLst>
      <p:ext uri="{BB962C8B-B14F-4D97-AF65-F5344CB8AC3E}">
        <p14:creationId xmlns:p14="http://schemas.microsoft.com/office/powerpoint/2010/main" val="1402286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E67D3-2C7C-B4E5-1993-574613268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04DA353-0DD3-1F7B-512A-EEFBE16BB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266651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Sitka Text" pitchFamily="2" charset="0"/>
              </a:rPr>
              <a:t>Acknowledgments: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BAD2FF-6595-87C8-2082-BE198B380E58}"/>
              </a:ext>
            </a:extLst>
          </p:cNvPr>
          <p:cNvSpPr txBox="1"/>
          <p:nvPr/>
        </p:nvSpPr>
        <p:spPr>
          <a:xfrm>
            <a:off x="331764" y="1357431"/>
            <a:ext cx="508787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Thank you to Lucas, Eamon, Riya and Thomas for their support, guidance and patience throughout the summer.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CA" sz="2400" dirty="0">
              <a:latin typeface="Sitka Text" pitchFamily="2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Thank you!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E5EB50A-E59C-ED7C-5B25-970080EF4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28818"/>
            <a:ext cx="2696772" cy="103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mcgill-university-logo-png-transparent-cropped - Accueil Plus">
            <a:extLst>
              <a:ext uri="{FF2B5EF4-FFF2-40B4-BE49-F238E27FC236}">
                <a16:creationId xmlns:a16="http://schemas.microsoft.com/office/drawing/2014/main" id="{2901567E-3619-DF92-D5A4-BEED3A147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04" y="4184878"/>
            <a:ext cx="3031196" cy="10886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9B6743-7DFF-E6D9-98EE-834C7083B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511883" y="566092"/>
            <a:ext cx="7634420" cy="5725815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FAE06D-D050-C0A0-42CA-03A6B5D1B478}"/>
              </a:ext>
            </a:extLst>
          </p:cNvPr>
          <p:cNvSpPr/>
          <p:nvPr/>
        </p:nvSpPr>
        <p:spPr>
          <a:xfrm>
            <a:off x="11024171" y="6388636"/>
            <a:ext cx="309081" cy="2774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B144F3E3-885C-E01F-6EF3-D9FB24190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28</a:t>
            </a:fld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B077841-A051-882B-4F15-707BFFB044A9}"/>
              </a:ext>
            </a:extLst>
          </p:cNvPr>
          <p:cNvSpPr/>
          <p:nvPr/>
        </p:nvSpPr>
        <p:spPr>
          <a:xfrm>
            <a:off x="8416280" y="6245900"/>
            <a:ext cx="2419531" cy="48948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B1FA1F-E806-A770-422F-C51CA9E2DABB}"/>
              </a:ext>
            </a:extLst>
          </p:cNvPr>
          <p:cNvSpPr txBox="1"/>
          <p:nvPr/>
        </p:nvSpPr>
        <p:spPr>
          <a:xfrm>
            <a:off x="8589501" y="6259810"/>
            <a:ext cx="207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Sitka Text" pitchFamily="2" charset="0"/>
              </a:rPr>
              <a:t>Image taken by: Lucas</a:t>
            </a:r>
            <a:r>
              <a:rPr lang="en-CA" sz="1200" dirty="0">
                <a:latin typeface="Sitka Text" pitchFamily="2" charset="0"/>
                <a:hlinkClick r:id="rId6"/>
              </a:rPr>
              <a:t> </a:t>
            </a:r>
            <a:r>
              <a:rPr lang="en-CA" sz="1200" dirty="0">
                <a:latin typeface="Sitka Text" pitchFamily="2" charset="0"/>
              </a:rPr>
              <a:t>Darroch 05/28/26 </a:t>
            </a:r>
            <a:endParaRPr lang="en-US" sz="1200" dirty="0">
              <a:latin typeface="Sitka Text" pitchFamily="2" charset="0"/>
            </a:endParaRPr>
          </a:p>
        </p:txBody>
      </p:sp>
      <p:pic>
        <p:nvPicPr>
          <p:cNvPr id="11" name="Picture 10" descr="Innovation Fund | Canada Foundation for Innovation">
            <a:extLst>
              <a:ext uri="{FF2B5EF4-FFF2-40B4-BE49-F238E27FC236}">
                <a16:creationId xmlns:a16="http://schemas.microsoft.com/office/drawing/2014/main" id="{60B0E1B0-6FDF-6A34-DA9A-A7ECF377AE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2063" y="3039111"/>
            <a:ext cx="2747501" cy="680006"/>
          </a:xfrm>
          <a:prstGeom prst="rect">
            <a:avLst/>
          </a:prstGeom>
        </p:spPr>
      </p:pic>
      <p:pic>
        <p:nvPicPr>
          <p:cNvPr id="12" name="Picture 11" descr="Brand Kit | TRIUMF – Canada's Particle Accelerator Centre – TRIUMF">
            <a:extLst>
              <a:ext uri="{FF2B5EF4-FFF2-40B4-BE49-F238E27FC236}">
                <a16:creationId xmlns:a16="http://schemas.microsoft.com/office/drawing/2014/main" id="{27272E00-6DCF-5D41-155C-CF30BFAD8D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5132" y="5846020"/>
            <a:ext cx="3309687" cy="602815"/>
          </a:xfrm>
          <a:prstGeom prst="rect">
            <a:avLst/>
          </a:prstGeom>
        </p:spPr>
      </p:pic>
      <p:pic>
        <p:nvPicPr>
          <p:cNvPr id="13" name="Graphic 12" descr="Natural Sciences and Engineering Research Council of Canada - Wikipedia">
            <a:extLst>
              <a:ext uri="{FF2B5EF4-FFF2-40B4-BE49-F238E27FC236}">
                <a16:creationId xmlns:a16="http://schemas.microsoft.com/office/drawing/2014/main" id="{24C0E4DB-8FDF-54C9-796A-0433E03B1F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23762" y="4066424"/>
            <a:ext cx="3095831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237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D00676-469B-9CFB-39A6-5D4DF9C38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D2A010A-CE1C-0555-E888-1B697EA82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9741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Sitka Text" pitchFamily="2" charset="0"/>
              </a:rPr>
              <a:t>Backup Slides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88BF0E-F46B-0090-6147-6D48C7A72E77}"/>
              </a:ext>
            </a:extLst>
          </p:cNvPr>
          <p:cNvSpPr txBox="1"/>
          <p:nvPr/>
        </p:nvSpPr>
        <p:spPr>
          <a:xfrm>
            <a:off x="331764" y="2274836"/>
            <a:ext cx="44123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CA" sz="2400" dirty="0">
              <a:latin typeface="Sitka Text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72F6E2B2-5ED9-5BC8-B881-570478162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dirty="0"/>
              <a:t>Backup: </a:t>
            </a:r>
            <a:fld id="{0E68E107-D213-104C-BE4F-BB97B179F04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544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99198-4DC5-4352-6054-CCECF1FAF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F7DC942-B42C-A176-D0CC-D1EA16725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266651"/>
            <a:ext cx="10515600" cy="1325563"/>
          </a:xfrm>
        </p:spPr>
        <p:txBody>
          <a:bodyPr/>
          <a:lstStyle/>
          <a:p>
            <a:r>
              <a:rPr lang="en-CA" dirty="0">
                <a:latin typeface="Sitka Text" pitchFamily="2" charset="0"/>
              </a:rPr>
              <a:t>How could we detect </a:t>
            </a:r>
            <a:r>
              <a:rPr lang="en-US" dirty="0">
                <a:latin typeface="Sitka Text" pitchFamily="2" charset="0"/>
              </a:rPr>
              <a:t>0</a:t>
            </a:r>
            <a:r>
              <a:rPr lang="el-GR" dirty="0">
                <a:latin typeface="Sitka Text" pitchFamily="2" charset="0"/>
              </a:rPr>
              <a:t>ν</a:t>
            </a:r>
            <a:r>
              <a:rPr lang="en-CA" dirty="0">
                <a:latin typeface="Sitka Text" pitchFamily="2" charset="0"/>
              </a:rPr>
              <a:t>ββ?</a:t>
            </a:r>
            <a:endParaRPr lang="en-US" dirty="0">
              <a:latin typeface="Sitka Text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5F30EE2-320A-745E-08E4-E6DD38810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46D3B2-59D8-4B26-EA49-32633A108E0B}"/>
              </a:ext>
            </a:extLst>
          </p:cNvPr>
          <p:cNvSpPr txBox="1"/>
          <p:nvPr/>
        </p:nvSpPr>
        <p:spPr>
          <a:xfrm>
            <a:off x="331764" y="1491667"/>
            <a:ext cx="55574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Lower limit for the </a:t>
            </a:r>
            <a:r>
              <a:rPr lang="en-US" sz="2400" dirty="0">
                <a:latin typeface="Sitka Text" pitchFamily="2" charset="0"/>
              </a:rPr>
              <a:t>0</a:t>
            </a:r>
            <a:r>
              <a:rPr lang="el-GR" sz="2400" dirty="0">
                <a:latin typeface="Sitka Text" pitchFamily="2" charset="0"/>
              </a:rPr>
              <a:t>ν</a:t>
            </a:r>
            <a:r>
              <a:rPr lang="en-CA" sz="2400" dirty="0">
                <a:latin typeface="Sitka Text" pitchFamily="2" charset="0"/>
              </a:rPr>
              <a:t>ββ decay half-life of </a:t>
            </a:r>
            <a:r>
              <a:rPr lang="en-CA" sz="2400" b="1" dirty="0">
                <a:latin typeface="Sitka Text" pitchFamily="2" charset="0"/>
              </a:rPr>
              <a:t>T</a:t>
            </a:r>
            <a:r>
              <a:rPr lang="en-CA" sz="2400" b="1" baseline="-25000" dirty="0">
                <a:latin typeface="Sitka Text" pitchFamily="2" charset="0"/>
              </a:rPr>
              <a:t>1/2</a:t>
            </a:r>
            <a:r>
              <a:rPr lang="en-CA" sz="2400" b="1" dirty="0">
                <a:latin typeface="Sitka Text" pitchFamily="2" charset="0"/>
              </a:rPr>
              <a:t> &gt; 3.8x10</a:t>
            </a:r>
            <a:r>
              <a:rPr lang="en-CA" sz="2400" b="1" baseline="30000" dirty="0">
                <a:latin typeface="Sitka Text" pitchFamily="2" charset="0"/>
              </a:rPr>
              <a:t>26  </a:t>
            </a:r>
            <a:r>
              <a:rPr lang="en-CA" sz="2400" b="1" dirty="0">
                <a:latin typeface="Sitka Text" pitchFamily="2" charset="0"/>
              </a:rPr>
              <a:t>yr </a:t>
            </a:r>
            <a:r>
              <a:rPr lang="en-CA" sz="2400" dirty="0">
                <a:latin typeface="Sitka Text" pitchFamily="2" charset="0"/>
              </a:rPr>
              <a:t>[1]</a:t>
            </a:r>
          </a:p>
          <a:p>
            <a:pPr marL="342900" lvl="0" indent="-342900">
              <a:buFont typeface="Wingdings" pitchFamily="2" charset="2"/>
              <a:buChar char="§"/>
            </a:pPr>
            <a:endParaRPr lang="en-CA" sz="2400" b="1" dirty="0">
              <a:latin typeface="Sitka Text" pitchFamily="2" charset="0"/>
            </a:endParaRPr>
          </a:p>
          <a:p>
            <a:pPr lvl="0"/>
            <a:r>
              <a:rPr lang="en-CA" sz="2400" b="1" dirty="0">
                <a:latin typeface="Sitka Text" pitchFamily="2" charset="0"/>
              </a:rPr>
              <a:t>             </a:t>
            </a:r>
            <a:r>
              <a:rPr lang="en-CA" sz="2400" dirty="0">
                <a:latin typeface="Sitka Text" pitchFamily="2" charset="0"/>
              </a:rPr>
              <a:t>Extremely rare decay</a:t>
            </a:r>
          </a:p>
          <a:p>
            <a:pPr lvl="0"/>
            <a:endParaRPr lang="en-CA" sz="2400" dirty="0"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Requires large detectors with ultra low backgrounds</a:t>
            </a:r>
          </a:p>
          <a:p>
            <a:pPr marL="342900" lvl="0" indent="-342900"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 err="1">
                <a:latin typeface="Sitka Text" pitchFamily="2" charset="0"/>
              </a:rPr>
              <a:t>nEXO</a:t>
            </a:r>
            <a:r>
              <a:rPr lang="en-CA" sz="2400" dirty="0">
                <a:latin typeface="Sitka Text" pitchFamily="2" charset="0"/>
              </a:rPr>
              <a:t> and XLZD are possible liquid Xenon time projection chamber-based detectors that could search for </a:t>
            </a:r>
            <a:r>
              <a:rPr lang="en-US" sz="2400" dirty="0">
                <a:latin typeface="Sitka Text" pitchFamily="2" charset="0"/>
              </a:rPr>
              <a:t>0</a:t>
            </a:r>
            <a:r>
              <a:rPr lang="el-GR" sz="2400" dirty="0">
                <a:latin typeface="Sitka Text" pitchFamily="2" charset="0"/>
              </a:rPr>
              <a:t>ν</a:t>
            </a:r>
            <a:r>
              <a:rPr lang="en-CA" sz="2400" dirty="0">
                <a:latin typeface="Sitka Text" pitchFamily="2" charset="0"/>
              </a:rPr>
              <a:t>ββ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853FFAE2-6866-5C33-F427-F29CE79964D8}"/>
              </a:ext>
            </a:extLst>
          </p:cNvPr>
          <p:cNvSpPr/>
          <p:nvPr/>
        </p:nvSpPr>
        <p:spPr>
          <a:xfrm>
            <a:off x="762000" y="2699656"/>
            <a:ext cx="696686" cy="2286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5CCE86-3729-70A3-5C0E-EE5E2B4D6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4823" y="2212252"/>
            <a:ext cx="3233540" cy="30831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4EEE404-FFD4-CB7B-1797-0DC88A7D6E0F}"/>
              </a:ext>
            </a:extLst>
          </p:cNvPr>
          <p:cNvSpPr txBox="1"/>
          <p:nvPr/>
        </p:nvSpPr>
        <p:spPr>
          <a:xfrm>
            <a:off x="9215490" y="5410374"/>
            <a:ext cx="23722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CA" sz="1200" dirty="0" err="1">
                <a:latin typeface="Sitka Text" pitchFamily="2" charset="0"/>
                <a:hlinkClick r:id="rId4"/>
              </a:rPr>
              <a:t>nEXO</a:t>
            </a:r>
            <a:endParaRPr lang="en-CA" sz="1200" dirty="0">
              <a:latin typeface="Sitka Text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A1EE61-B01F-B279-CA14-EE66EBD08F88}"/>
              </a:ext>
            </a:extLst>
          </p:cNvPr>
          <p:cNvSpPr txBox="1"/>
          <p:nvPr/>
        </p:nvSpPr>
        <p:spPr>
          <a:xfrm>
            <a:off x="17027" y="6314350"/>
            <a:ext cx="6072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>
                <a:latin typeface="Sitka Text" pitchFamily="2" charset="0"/>
              </a:rPr>
              <a:t>[1] Abe, S., et al. "Search for Majorana Neutrinos with the Complete </a:t>
            </a:r>
            <a:r>
              <a:rPr lang="en-CA" sz="1200" dirty="0" err="1">
                <a:latin typeface="Sitka Text" pitchFamily="2" charset="0"/>
              </a:rPr>
              <a:t>KamLAND</a:t>
            </a:r>
            <a:r>
              <a:rPr lang="en-CA" sz="1200" dirty="0">
                <a:latin typeface="Sitka Text" pitchFamily="2" charset="0"/>
              </a:rPr>
              <a:t>-Zen Dataset." Physical Review Letters 135.26 (2025): 262501.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5DC037-D84E-932D-8DC1-A06FE36CD3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2300" y="1656685"/>
            <a:ext cx="2868300" cy="41942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B4F31E0-965C-FF31-E67E-71999A50E20F}"/>
              </a:ext>
            </a:extLst>
          </p:cNvPr>
          <p:cNvSpPr txBox="1"/>
          <p:nvPr/>
        </p:nvSpPr>
        <p:spPr>
          <a:xfrm>
            <a:off x="5990347" y="5965157"/>
            <a:ext cx="23722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CA" sz="1200" dirty="0">
                <a:latin typeface="Sitka Text" pitchFamily="2" charset="0"/>
                <a:hlinkClick r:id="rId6"/>
              </a:rPr>
              <a:t>XLZD</a:t>
            </a:r>
            <a:endParaRPr lang="en-CA" sz="12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6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8EC38-8814-DB18-2613-1B47DF23D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C29CB72-6418-02EB-5807-D74DDABB2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266651"/>
            <a:ext cx="10515600" cy="1325563"/>
          </a:xfrm>
        </p:spPr>
        <p:txBody>
          <a:bodyPr/>
          <a:lstStyle/>
          <a:p>
            <a:r>
              <a:rPr lang="en-US" dirty="0" err="1">
                <a:latin typeface="Sitka Text" pitchFamily="2" charset="0"/>
              </a:rPr>
              <a:t>nEXO</a:t>
            </a:r>
            <a:endParaRPr lang="en-US" dirty="0">
              <a:latin typeface="Sitka Text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560B6F-1EED-9166-7B1C-90BA1F47D430}"/>
              </a:ext>
            </a:extLst>
          </p:cNvPr>
          <p:cNvSpPr txBox="1"/>
          <p:nvPr/>
        </p:nvSpPr>
        <p:spPr>
          <a:xfrm>
            <a:off x="331763" y="1196485"/>
            <a:ext cx="558800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Proposed next-generation 5-tonne liquid Xenon time projection chamber (TPC), enriched in Xe-136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Proposed to be located at SNOLAB!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TPC allows for two ways to detect </a:t>
            </a:r>
            <a:r>
              <a:rPr lang="en-US" sz="2400" dirty="0">
                <a:latin typeface="Sitka Text" pitchFamily="2" charset="0"/>
              </a:rPr>
              <a:t>0</a:t>
            </a:r>
            <a:r>
              <a:rPr lang="el-GR" sz="2400" dirty="0">
                <a:latin typeface="Sitka Text" pitchFamily="2" charset="0"/>
              </a:rPr>
              <a:t>ν</a:t>
            </a:r>
            <a:r>
              <a:rPr lang="en-CA" sz="2400" dirty="0">
                <a:latin typeface="Sitka Text" pitchFamily="2" charset="0"/>
              </a:rPr>
              <a:t>ββ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sz="2400" dirty="0">
                <a:latin typeface="Sitka Text" pitchFamily="2" charset="0"/>
              </a:rPr>
              <a:t>Scintillation light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CA" sz="2400" dirty="0">
                <a:latin typeface="Sitka Text" pitchFamily="2" charset="0"/>
              </a:rPr>
              <a:t>Ionization charge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Will be sensitive to a half-life to 10</a:t>
            </a:r>
            <a:r>
              <a:rPr lang="en-CA" sz="2400" baseline="30000" dirty="0">
                <a:latin typeface="Sitka Text" pitchFamily="2" charset="0"/>
              </a:rPr>
              <a:t>28 </a:t>
            </a:r>
            <a:r>
              <a:rPr lang="en-CA" sz="2400" dirty="0">
                <a:latin typeface="Sitka Text" pitchFamily="2" charset="0"/>
              </a:rPr>
              <a:t>yr [2]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3CBB969-C95B-090C-21AD-E4E70BA9F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dirty="0"/>
              <a:t>Backup: </a:t>
            </a:r>
            <a:fld id="{0E68E107-D213-104C-BE4F-BB97B179F045}" type="slidenum">
              <a:rPr lang="en-US" smtClean="0"/>
              <a:t>30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868E1C-BD98-91FF-74BF-80AF86E859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799" r="3831" b="3547"/>
          <a:stretch>
            <a:fillRect/>
          </a:stretch>
        </p:blipFill>
        <p:spPr>
          <a:xfrm>
            <a:off x="6422776" y="529698"/>
            <a:ext cx="5437460" cy="54912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7BBA87-729B-8999-86AD-1940C4459A6B}"/>
              </a:ext>
            </a:extLst>
          </p:cNvPr>
          <p:cNvSpPr txBox="1"/>
          <p:nvPr/>
        </p:nvSpPr>
        <p:spPr>
          <a:xfrm>
            <a:off x="34725" y="6182471"/>
            <a:ext cx="65396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CA" sz="1200" dirty="0">
                <a:latin typeface="Sitka Text" pitchFamily="2" charset="0"/>
              </a:rPr>
              <a:t>[2] Adhikari, G., et al. "</a:t>
            </a:r>
            <a:r>
              <a:rPr lang="en-CA" sz="1200" dirty="0" err="1">
                <a:latin typeface="Sitka Text" pitchFamily="2" charset="0"/>
              </a:rPr>
              <a:t>nEXO</a:t>
            </a:r>
            <a:r>
              <a:rPr lang="en-CA" sz="1200" dirty="0">
                <a:latin typeface="Sitka Text" pitchFamily="2" charset="0"/>
              </a:rPr>
              <a:t>: </a:t>
            </a:r>
            <a:r>
              <a:rPr lang="en-CA" sz="1200" dirty="0" err="1">
                <a:latin typeface="Sitka Text" pitchFamily="2" charset="0"/>
              </a:rPr>
              <a:t>neutrinoless</a:t>
            </a:r>
            <a:r>
              <a:rPr lang="en-CA" sz="1200" dirty="0">
                <a:latin typeface="Sitka Text" pitchFamily="2" charset="0"/>
              </a:rPr>
              <a:t> double beta decay search</a:t>
            </a:r>
          </a:p>
          <a:p>
            <a:pPr lvl="0"/>
            <a:r>
              <a:rPr lang="en-CA" sz="1200" dirty="0">
                <a:latin typeface="Sitka Text" pitchFamily="2" charset="0"/>
              </a:rPr>
              <a:t>beyond 1028 year half-life sensitivity." Journal of Physics G: Nuclear and</a:t>
            </a:r>
          </a:p>
          <a:p>
            <a:pPr lvl="0"/>
            <a:r>
              <a:rPr lang="en-CA" sz="1200" dirty="0">
                <a:latin typeface="Sitka Text" pitchFamily="2" charset="0"/>
              </a:rPr>
              <a:t>Particle Physics 49.1 (2021): 015104.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4B19E68-10FC-E606-0110-46C424B4A30B}"/>
              </a:ext>
            </a:extLst>
          </p:cNvPr>
          <p:cNvSpPr/>
          <p:nvPr/>
        </p:nvSpPr>
        <p:spPr>
          <a:xfrm>
            <a:off x="1282440" y="4160877"/>
            <a:ext cx="2618229" cy="37107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05A33-5D15-98B9-F670-F773B4277824}"/>
              </a:ext>
            </a:extLst>
          </p:cNvPr>
          <p:cNvSpPr txBox="1"/>
          <p:nvPr/>
        </p:nvSpPr>
        <p:spPr>
          <a:xfrm>
            <a:off x="6802745" y="6030066"/>
            <a:ext cx="46775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CA" sz="1200" dirty="0">
                <a:latin typeface="Sitka Text" pitchFamily="2" charset="0"/>
              </a:rPr>
              <a:t>Conceptual sketch of the </a:t>
            </a:r>
            <a:r>
              <a:rPr lang="en-CA" sz="1200" dirty="0" err="1">
                <a:latin typeface="Sitka Text" pitchFamily="2" charset="0"/>
              </a:rPr>
              <a:t>nEXO</a:t>
            </a:r>
            <a:r>
              <a:rPr lang="en-CA" sz="1200" dirty="0">
                <a:latin typeface="Sitka Text" pitchFamily="2" charset="0"/>
              </a:rPr>
              <a:t> detector</a:t>
            </a:r>
          </a:p>
          <a:p>
            <a:pPr lvl="0" algn="ctr"/>
            <a:r>
              <a:rPr lang="en-CA" sz="1200" dirty="0">
                <a:latin typeface="Sitka Text" pitchFamily="2" charset="0"/>
              </a:rPr>
              <a:t>Image source: </a:t>
            </a:r>
            <a:r>
              <a:rPr lang="en-CA" sz="1200" dirty="0">
                <a:latin typeface="Sitka Text" pitchFamily="2" charset="0"/>
                <a:hlinkClick r:id="rId4"/>
              </a:rPr>
              <a:t>Al Kharusi, S. et al. (2018).</a:t>
            </a:r>
            <a:endParaRPr lang="en-CA" sz="12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8795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5E244-76B1-5C6E-914F-BF5413BF7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84DCC2F-0374-31EC-D602-3021BC8FE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266651"/>
            <a:ext cx="10515600" cy="1071819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CA" dirty="0" err="1">
                <a:latin typeface="Sitka Text" pitchFamily="2" charset="0"/>
              </a:rPr>
              <a:t>SiPM</a:t>
            </a:r>
            <a:r>
              <a:rPr lang="en-CA" dirty="0">
                <a:latin typeface="Sitka Text" pitchFamily="2" charset="0"/>
              </a:rPr>
              <a:t> in a bucket test – Testing IV-MUX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76D2639A-BF68-91CB-80F3-FED8BCC3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dirty="0"/>
              <a:t>Backup: </a:t>
            </a:r>
            <a:fld id="{0E68E107-D213-104C-BE4F-BB97B179F045}" type="slidenum">
              <a:rPr lang="en-US" smtClean="0"/>
              <a:t>31</a:t>
            </a:fld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9A512215-B16C-6F67-3610-3D09EB63D0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8631" y="1229968"/>
            <a:ext cx="11554738" cy="47426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52ADE9-8A2F-1923-F401-74206E228B1A}"/>
              </a:ext>
            </a:extLst>
          </p:cNvPr>
          <p:cNvSpPr txBox="1"/>
          <p:nvPr/>
        </p:nvSpPr>
        <p:spPr>
          <a:xfrm>
            <a:off x="5059456" y="6029380"/>
            <a:ext cx="207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Sitka Text" pitchFamily="2" charset="0"/>
              </a:rPr>
              <a:t>Diagram source: </a:t>
            </a:r>
            <a:r>
              <a:rPr lang="en-CA" sz="1200" dirty="0">
                <a:latin typeface="Sitka Text" pitchFamily="2" charset="0"/>
                <a:hlinkClick r:id="rId4"/>
              </a:rPr>
              <a:t>Darroch et al. (2025)</a:t>
            </a:r>
            <a:endParaRPr lang="en-US" sz="12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5850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C106A-8D70-D5D7-5522-F189DFF41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3E2C285-44EF-745A-E883-C949AE171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266651"/>
            <a:ext cx="10515600" cy="1325563"/>
          </a:xfrm>
        </p:spPr>
        <p:txBody>
          <a:bodyPr/>
          <a:lstStyle/>
          <a:p>
            <a:r>
              <a:rPr lang="en-US" dirty="0">
                <a:latin typeface="Sitka Text" pitchFamily="2" charset="0"/>
              </a:rPr>
              <a:t>How the multiplexer works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29B78B5-3C39-6A58-02F1-4EC98A86922D}"/>
              </a:ext>
            </a:extLst>
          </p:cNvPr>
          <p:cNvSpPr txBox="1"/>
          <p:nvPr/>
        </p:nvSpPr>
        <p:spPr>
          <a:xfrm>
            <a:off x="331764" y="1383104"/>
            <a:ext cx="3615203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Each </a:t>
            </a:r>
            <a:r>
              <a:rPr lang="en-CA" sz="2400" dirty="0" err="1">
                <a:latin typeface="Sitka Text" pitchFamily="2" charset="0"/>
              </a:rPr>
              <a:t>SiPM</a:t>
            </a:r>
            <a:r>
              <a:rPr lang="en-CA" sz="2400" dirty="0">
                <a:latin typeface="Sitka Text" pitchFamily="2" charset="0"/>
              </a:rPr>
              <a:t> has its own bias relay circuit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When the channel is activated, system connects the bias voltage to </a:t>
            </a:r>
            <a:r>
              <a:rPr lang="en-CA" sz="2400" dirty="0" err="1">
                <a:latin typeface="Sitka Text" pitchFamily="2" charset="0"/>
              </a:rPr>
              <a:t>SiPM</a:t>
            </a: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When the channel is deactivated, system fully isolates the </a:t>
            </a:r>
            <a:r>
              <a:rPr lang="en-CA" sz="2400" dirty="0" err="1">
                <a:latin typeface="Sitka Text" pitchFamily="2" charset="0"/>
              </a:rPr>
              <a:t>SiPM</a:t>
            </a:r>
            <a:r>
              <a:rPr lang="en-CA" sz="2400" dirty="0">
                <a:latin typeface="Sitka Text" pitchFamily="2" charset="0"/>
              </a:rPr>
              <a:t>, minimizing leakage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800100" lvl="1" indent="-342900"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9B853A-A418-B0D8-703B-7963C771F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836" y="1383104"/>
            <a:ext cx="8058948" cy="4838218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0423F74B-8B7F-CEF1-6918-AA15C4220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dirty="0"/>
              <a:t>Back up: </a:t>
            </a:r>
            <a:fld id="{0E68E107-D213-104C-BE4F-BB97B179F04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428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D3C6F-C4DD-1F5A-0FBD-1A27680D0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D05666-016B-FDAA-CA5B-B09DA6BE2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39" y="176188"/>
            <a:ext cx="10836322" cy="650562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2665645-3C98-CA06-7648-24EFF57ADC53}"/>
              </a:ext>
            </a:extLst>
          </p:cNvPr>
          <p:cNvSpPr/>
          <p:nvPr/>
        </p:nvSpPr>
        <p:spPr>
          <a:xfrm>
            <a:off x="10422195" y="6388636"/>
            <a:ext cx="911058" cy="2774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23252CA-1FC4-7A67-6FD4-820977096E47}"/>
              </a:ext>
            </a:extLst>
          </p:cNvPr>
          <p:cNvSpPr/>
          <p:nvPr/>
        </p:nvSpPr>
        <p:spPr>
          <a:xfrm>
            <a:off x="1170432" y="729719"/>
            <a:ext cx="341376" cy="207264"/>
          </a:xfrm>
          <a:prstGeom prst="roundRect">
            <a:avLst/>
          </a:prstGeom>
          <a:solidFill>
            <a:srgbClr val="C00000">
              <a:alpha val="55361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693AA01-9E69-3DAF-1468-7D9C4420002F}"/>
              </a:ext>
            </a:extLst>
          </p:cNvPr>
          <p:cNvSpPr/>
          <p:nvPr/>
        </p:nvSpPr>
        <p:spPr>
          <a:xfrm>
            <a:off x="10759333" y="4810991"/>
            <a:ext cx="452457" cy="226938"/>
          </a:xfrm>
          <a:prstGeom prst="roundRect">
            <a:avLst/>
          </a:prstGeom>
          <a:solidFill>
            <a:srgbClr val="C00000">
              <a:alpha val="55361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782CB3-CD9F-79FD-F963-E951F19E4AD8}"/>
              </a:ext>
            </a:extLst>
          </p:cNvPr>
          <p:cNvSpPr txBox="1"/>
          <p:nvPr/>
        </p:nvSpPr>
        <p:spPr>
          <a:xfrm>
            <a:off x="3023010" y="2037731"/>
            <a:ext cx="36152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2400" dirty="0">
                <a:latin typeface="Sitka Text" pitchFamily="2" charset="0"/>
              </a:rPr>
              <a:t>off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4E49E5-1D0B-C8C8-0C85-DE71EE5FF722}"/>
              </a:ext>
            </a:extLst>
          </p:cNvPr>
          <p:cNvSpPr txBox="1"/>
          <p:nvPr/>
        </p:nvSpPr>
        <p:spPr>
          <a:xfrm>
            <a:off x="4463882" y="2967335"/>
            <a:ext cx="36152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2400" dirty="0">
                <a:latin typeface="Sitka Text" pitchFamily="2" charset="0"/>
              </a:rPr>
              <a:t>off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703C4CA-8D5F-4559-D53A-4D1A638B00BB}"/>
              </a:ext>
            </a:extLst>
          </p:cNvPr>
          <p:cNvSpPr/>
          <p:nvPr/>
        </p:nvSpPr>
        <p:spPr>
          <a:xfrm>
            <a:off x="1080655" y="1828800"/>
            <a:ext cx="820881" cy="83127"/>
          </a:xfrm>
          <a:prstGeom prst="roundRect">
            <a:avLst/>
          </a:prstGeom>
          <a:solidFill>
            <a:schemeClr val="accent3">
              <a:alpha val="49749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D2A18D5-7395-6FD7-EEA6-C4DB5EAA078C}"/>
              </a:ext>
            </a:extLst>
          </p:cNvPr>
          <p:cNvSpPr/>
          <p:nvPr/>
        </p:nvSpPr>
        <p:spPr>
          <a:xfrm rot="5400000">
            <a:off x="1548130" y="2099077"/>
            <a:ext cx="623681" cy="83128"/>
          </a:xfrm>
          <a:prstGeom prst="roundRect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524BEA7-B137-E092-86CF-FE4DC8495FE4}"/>
              </a:ext>
            </a:extLst>
          </p:cNvPr>
          <p:cNvSpPr/>
          <p:nvPr/>
        </p:nvSpPr>
        <p:spPr>
          <a:xfrm>
            <a:off x="1818409" y="2369354"/>
            <a:ext cx="540328" cy="83127"/>
          </a:xfrm>
          <a:prstGeom prst="roundRect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4309352-4E4C-FED3-42CE-2D88B22F2C6E}"/>
              </a:ext>
            </a:extLst>
          </p:cNvPr>
          <p:cNvSpPr/>
          <p:nvPr/>
        </p:nvSpPr>
        <p:spPr>
          <a:xfrm>
            <a:off x="2054711" y="2140641"/>
            <a:ext cx="314784" cy="83127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FA53914-CAC0-53E3-042C-DD607F0CF8A5}"/>
              </a:ext>
            </a:extLst>
          </p:cNvPr>
          <p:cNvSpPr/>
          <p:nvPr/>
        </p:nvSpPr>
        <p:spPr>
          <a:xfrm rot="5400000">
            <a:off x="1737022" y="2470861"/>
            <a:ext cx="743569" cy="83129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73CAF63-3BC5-19B0-C8F8-AD3D31953FF6}"/>
              </a:ext>
            </a:extLst>
          </p:cNvPr>
          <p:cNvSpPr/>
          <p:nvPr/>
        </p:nvSpPr>
        <p:spPr>
          <a:xfrm rot="10800000">
            <a:off x="2067241" y="2811839"/>
            <a:ext cx="3010367" cy="83128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63A2F0F-F08A-32E5-EA0A-CFF48B5B1366}"/>
              </a:ext>
            </a:extLst>
          </p:cNvPr>
          <p:cNvSpPr/>
          <p:nvPr/>
        </p:nvSpPr>
        <p:spPr>
          <a:xfrm rot="16200000">
            <a:off x="4459793" y="3320547"/>
            <a:ext cx="1139971" cy="95659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8639282-5FA2-987B-5873-F8DB9E5740C2}"/>
              </a:ext>
            </a:extLst>
          </p:cNvPr>
          <p:cNvSpPr/>
          <p:nvPr/>
        </p:nvSpPr>
        <p:spPr>
          <a:xfrm>
            <a:off x="4506914" y="3841163"/>
            <a:ext cx="558000" cy="97200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1E4C0C4-2B0E-872D-846E-D3F089553841}"/>
              </a:ext>
            </a:extLst>
          </p:cNvPr>
          <p:cNvSpPr/>
          <p:nvPr/>
        </p:nvSpPr>
        <p:spPr>
          <a:xfrm>
            <a:off x="3023010" y="3841163"/>
            <a:ext cx="786054" cy="97199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BB49DB05-0D80-B93C-DD67-DE35E1FBB5B4}"/>
              </a:ext>
            </a:extLst>
          </p:cNvPr>
          <p:cNvSpPr/>
          <p:nvPr/>
        </p:nvSpPr>
        <p:spPr>
          <a:xfrm rot="5400000">
            <a:off x="2520368" y="4363320"/>
            <a:ext cx="1139973" cy="95659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8B7C407-00FF-05AD-249F-A0ED99DAC750}"/>
              </a:ext>
            </a:extLst>
          </p:cNvPr>
          <p:cNvSpPr/>
          <p:nvPr/>
        </p:nvSpPr>
        <p:spPr>
          <a:xfrm rot="10800000">
            <a:off x="3042524" y="4884556"/>
            <a:ext cx="7716808" cy="87732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6B3BA99-E460-D8A4-EDA3-C16C0340D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dirty="0"/>
              <a:t>Back up: </a:t>
            </a:r>
            <a:fld id="{0E68E107-D213-104C-BE4F-BB97B179F045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0114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4B8F5-B7C1-1EE0-D89D-4D157E41F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A45CCA8-57BE-74E0-CE4C-459E26A42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39" y="176188"/>
            <a:ext cx="10836322" cy="6505624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FD53821-C648-381F-6CEF-1C08BBD7A034}"/>
              </a:ext>
            </a:extLst>
          </p:cNvPr>
          <p:cNvSpPr/>
          <p:nvPr/>
        </p:nvSpPr>
        <p:spPr>
          <a:xfrm>
            <a:off x="1170432" y="729719"/>
            <a:ext cx="341376" cy="207264"/>
          </a:xfrm>
          <a:prstGeom prst="roundRect">
            <a:avLst/>
          </a:prstGeom>
          <a:solidFill>
            <a:schemeClr val="accent3">
              <a:alpha val="55361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CD81B0A-08F9-7C11-EA29-1A8CE93F7844}"/>
              </a:ext>
            </a:extLst>
          </p:cNvPr>
          <p:cNvSpPr/>
          <p:nvPr/>
        </p:nvSpPr>
        <p:spPr>
          <a:xfrm>
            <a:off x="10759333" y="4810991"/>
            <a:ext cx="452457" cy="226938"/>
          </a:xfrm>
          <a:prstGeom prst="roundRect">
            <a:avLst/>
          </a:prstGeom>
          <a:solidFill>
            <a:srgbClr val="C00000">
              <a:alpha val="55361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F44013-31EC-6962-71A2-6DCB66414A6E}"/>
              </a:ext>
            </a:extLst>
          </p:cNvPr>
          <p:cNvSpPr txBox="1"/>
          <p:nvPr/>
        </p:nvSpPr>
        <p:spPr>
          <a:xfrm>
            <a:off x="3023010" y="2037731"/>
            <a:ext cx="36152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2400" dirty="0">
                <a:latin typeface="Sitka Text" pitchFamily="2" charset="0"/>
              </a:rPr>
              <a:t>*click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C7FD1C-A2D2-40DB-ACDF-051D611E25BC}"/>
              </a:ext>
            </a:extLst>
          </p:cNvPr>
          <p:cNvSpPr txBox="1"/>
          <p:nvPr/>
        </p:nvSpPr>
        <p:spPr>
          <a:xfrm>
            <a:off x="4463882" y="2967335"/>
            <a:ext cx="36152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2400" dirty="0">
                <a:latin typeface="Sitka Text" pitchFamily="2" charset="0"/>
              </a:rPr>
              <a:t>*click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D35BBB9-E915-C7CC-B932-1F27A62B8D04}"/>
              </a:ext>
            </a:extLst>
          </p:cNvPr>
          <p:cNvSpPr/>
          <p:nvPr/>
        </p:nvSpPr>
        <p:spPr>
          <a:xfrm>
            <a:off x="1080655" y="1828800"/>
            <a:ext cx="820881" cy="83127"/>
          </a:xfrm>
          <a:prstGeom prst="roundRect">
            <a:avLst/>
          </a:prstGeom>
          <a:solidFill>
            <a:schemeClr val="accent3">
              <a:alpha val="49749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E269C34-1DDD-C62F-DFB6-65C5FEBF1CBA}"/>
              </a:ext>
            </a:extLst>
          </p:cNvPr>
          <p:cNvSpPr/>
          <p:nvPr/>
        </p:nvSpPr>
        <p:spPr>
          <a:xfrm rot="5400000">
            <a:off x="1548130" y="2099077"/>
            <a:ext cx="623681" cy="83128"/>
          </a:xfrm>
          <a:prstGeom prst="roundRect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561AE02-B5B6-BC37-EDA1-D76E9F736ECF}"/>
              </a:ext>
            </a:extLst>
          </p:cNvPr>
          <p:cNvSpPr/>
          <p:nvPr/>
        </p:nvSpPr>
        <p:spPr>
          <a:xfrm>
            <a:off x="1818409" y="2369354"/>
            <a:ext cx="540328" cy="83127"/>
          </a:xfrm>
          <a:prstGeom prst="roundRect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1694929-6403-2C87-FC29-690F3FC0766B}"/>
              </a:ext>
            </a:extLst>
          </p:cNvPr>
          <p:cNvSpPr/>
          <p:nvPr/>
        </p:nvSpPr>
        <p:spPr>
          <a:xfrm>
            <a:off x="2054711" y="2140641"/>
            <a:ext cx="314784" cy="83127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9B45248-A045-3CB6-EA4D-F2646CF66B60}"/>
              </a:ext>
            </a:extLst>
          </p:cNvPr>
          <p:cNvSpPr/>
          <p:nvPr/>
        </p:nvSpPr>
        <p:spPr>
          <a:xfrm rot="5400000">
            <a:off x="1737022" y="2470861"/>
            <a:ext cx="743569" cy="83129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C832EA5-5C00-9BE0-8BE4-E7414ABAC4BC}"/>
              </a:ext>
            </a:extLst>
          </p:cNvPr>
          <p:cNvSpPr/>
          <p:nvPr/>
        </p:nvSpPr>
        <p:spPr>
          <a:xfrm rot="10800000">
            <a:off x="2067241" y="2811839"/>
            <a:ext cx="3010367" cy="83128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19C3802-1321-A09F-5FE9-5B8B8688BFC7}"/>
              </a:ext>
            </a:extLst>
          </p:cNvPr>
          <p:cNvSpPr/>
          <p:nvPr/>
        </p:nvSpPr>
        <p:spPr>
          <a:xfrm rot="16200000">
            <a:off x="4459793" y="3320547"/>
            <a:ext cx="1139971" cy="95659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C9165B8-AEFE-BDA4-EDCD-592FC092D104}"/>
              </a:ext>
            </a:extLst>
          </p:cNvPr>
          <p:cNvSpPr/>
          <p:nvPr/>
        </p:nvSpPr>
        <p:spPr>
          <a:xfrm>
            <a:off x="4506914" y="3841163"/>
            <a:ext cx="558000" cy="97200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3045C0BA-C395-5E30-BF50-8FA95DD4EB72}"/>
              </a:ext>
            </a:extLst>
          </p:cNvPr>
          <p:cNvSpPr/>
          <p:nvPr/>
        </p:nvSpPr>
        <p:spPr>
          <a:xfrm>
            <a:off x="3023010" y="3841163"/>
            <a:ext cx="786054" cy="97199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3342B32-63B9-E935-3540-586914D138C0}"/>
              </a:ext>
            </a:extLst>
          </p:cNvPr>
          <p:cNvSpPr/>
          <p:nvPr/>
        </p:nvSpPr>
        <p:spPr>
          <a:xfrm rot="5400000">
            <a:off x="2520368" y="4363320"/>
            <a:ext cx="1139973" cy="95659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54ECCCF-960F-BC8E-28C1-0707D74DD6C6}"/>
              </a:ext>
            </a:extLst>
          </p:cNvPr>
          <p:cNvSpPr/>
          <p:nvPr/>
        </p:nvSpPr>
        <p:spPr>
          <a:xfrm rot="10800000">
            <a:off x="3042524" y="4884556"/>
            <a:ext cx="7716808" cy="87732"/>
          </a:xfrm>
          <a:prstGeom prst="roundRect">
            <a:avLst/>
          </a:prstGeom>
          <a:solidFill>
            <a:srgbClr val="C00000">
              <a:alpha val="49749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801E34E-DAC9-3935-FCC3-1F7F9571C679}"/>
              </a:ext>
            </a:extLst>
          </p:cNvPr>
          <p:cNvSpPr/>
          <p:nvPr/>
        </p:nvSpPr>
        <p:spPr>
          <a:xfrm>
            <a:off x="10422195" y="6388636"/>
            <a:ext cx="911058" cy="2774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465B8C10-0FD1-BA01-3564-20F4725A6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dirty="0"/>
              <a:t>Back up: </a:t>
            </a:r>
            <a:fld id="{0E68E107-D213-104C-BE4F-BB97B179F045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485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72B44-27C9-DC06-D96A-4F034C7FC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25E148-02FD-ACBD-DA5F-A1DAEAC11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839" y="176188"/>
            <a:ext cx="10836322" cy="6505624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F54E6BB-6A52-5B66-B881-05922DD3F64B}"/>
              </a:ext>
            </a:extLst>
          </p:cNvPr>
          <p:cNvSpPr/>
          <p:nvPr/>
        </p:nvSpPr>
        <p:spPr>
          <a:xfrm>
            <a:off x="1170432" y="729719"/>
            <a:ext cx="341376" cy="207264"/>
          </a:xfrm>
          <a:prstGeom prst="roundRect">
            <a:avLst/>
          </a:prstGeom>
          <a:solidFill>
            <a:schemeClr val="accent3">
              <a:alpha val="55361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65C7331-93F4-17F8-09CE-FE77909FA2E4}"/>
              </a:ext>
            </a:extLst>
          </p:cNvPr>
          <p:cNvSpPr/>
          <p:nvPr/>
        </p:nvSpPr>
        <p:spPr>
          <a:xfrm>
            <a:off x="10759333" y="4810991"/>
            <a:ext cx="452457" cy="226938"/>
          </a:xfrm>
          <a:prstGeom prst="roundRect">
            <a:avLst/>
          </a:prstGeom>
          <a:solidFill>
            <a:schemeClr val="accent3">
              <a:alpha val="55361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C8D8F2-63D2-51CC-33C5-B034F77ED39D}"/>
              </a:ext>
            </a:extLst>
          </p:cNvPr>
          <p:cNvSpPr txBox="1"/>
          <p:nvPr/>
        </p:nvSpPr>
        <p:spPr>
          <a:xfrm>
            <a:off x="3023010" y="2037731"/>
            <a:ext cx="36152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2400" dirty="0">
                <a:latin typeface="Sitka Text" pitchFamily="2" charset="0"/>
              </a:rPr>
              <a:t>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69D229-103D-A2C0-B9AE-7389914AFF2D}"/>
              </a:ext>
            </a:extLst>
          </p:cNvPr>
          <p:cNvSpPr txBox="1"/>
          <p:nvPr/>
        </p:nvSpPr>
        <p:spPr>
          <a:xfrm>
            <a:off x="4463882" y="2967335"/>
            <a:ext cx="36152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2400" dirty="0">
                <a:latin typeface="Sitka Text" pitchFamily="2" charset="0"/>
              </a:rPr>
              <a:t>on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673A02F-5D75-5202-AF22-E6C39C37E7E4}"/>
              </a:ext>
            </a:extLst>
          </p:cNvPr>
          <p:cNvSpPr/>
          <p:nvPr/>
        </p:nvSpPr>
        <p:spPr>
          <a:xfrm>
            <a:off x="1080655" y="1828800"/>
            <a:ext cx="820881" cy="83127"/>
          </a:xfrm>
          <a:prstGeom prst="roundRect">
            <a:avLst/>
          </a:prstGeom>
          <a:solidFill>
            <a:schemeClr val="accent3">
              <a:alpha val="49749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430881C-4C26-803B-F66A-4DE4C64CAE3A}"/>
              </a:ext>
            </a:extLst>
          </p:cNvPr>
          <p:cNvSpPr/>
          <p:nvPr/>
        </p:nvSpPr>
        <p:spPr>
          <a:xfrm rot="5400000">
            <a:off x="1548130" y="2099077"/>
            <a:ext cx="623681" cy="83128"/>
          </a:xfrm>
          <a:prstGeom prst="roundRect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534E689-A93E-54DE-5595-C7D6BB6397DD}"/>
              </a:ext>
            </a:extLst>
          </p:cNvPr>
          <p:cNvSpPr/>
          <p:nvPr/>
        </p:nvSpPr>
        <p:spPr>
          <a:xfrm>
            <a:off x="1818409" y="2369354"/>
            <a:ext cx="540328" cy="83127"/>
          </a:xfrm>
          <a:prstGeom prst="roundRect">
            <a:avLst/>
          </a:prstGeom>
          <a:solidFill>
            <a:schemeClr val="accent3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817A904-7C5F-4B22-0244-5A7254322049}"/>
              </a:ext>
            </a:extLst>
          </p:cNvPr>
          <p:cNvSpPr/>
          <p:nvPr/>
        </p:nvSpPr>
        <p:spPr>
          <a:xfrm>
            <a:off x="2054711" y="2140641"/>
            <a:ext cx="314784" cy="83127"/>
          </a:xfrm>
          <a:prstGeom prst="roundRect">
            <a:avLst/>
          </a:prstGeom>
          <a:solidFill>
            <a:schemeClr val="accent3">
              <a:alpha val="49749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0E6EEC7-CF8D-8283-7583-B740262FFE67}"/>
              </a:ext>
            </a:extLst>
          </p:cNvPr>
          <p:cNvSpPr/>
          <p:nvPr/>
        </p:nvSpPr>
        <p:spPr>
          <a:xfrm rot="5400000">
            <a:off x="1737022" y="2470861"/>
            <a:ext cx="743569" cy="83129"/>
          </a:xfrm>
          <a:prstGeom prst="roundRect">
            <a:avLst/>
          </a:prstGeom>
          <a:solidFill>
            <a:schemeClr val="accent3">
              <a:alpha val="49749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3E88D35-C28B-DACF-9CF7-02FE6D81C3ED}"/>
              </a:ext>
            </a:extLst>
          </p:cNvPr>
          <p:cNvSpPr/>
          <p:nvPr/>
        </p:nvSpPr>
        <p:spPr>
          <a:xfrm rot="10800000">
            <a:off x="2067241" y="2811839"/>
            <a:ext cx="3010367" cy="83128"/>
          </a:xfrm>
          <a:prstGeom prst="roundRect">
            <a:avLst/>
          </a:prstGeom>
          <a:solidFill>
            <a:schemeClr val="accent3">
              <a:alpha val="49749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855A9AC-7F50-2876-6A40-69D9F6BB3651}"/>
              </a:ext>
            </a:extLst>
          </p:cNvPr>
          <p:cNvSpPr/>
          <p:nvPr/>
        </p:nvSpPr>
        <p:spPr>
          <a:xfrm rot="16200000">
            <a:off x="4459793" y="3320547"/>
            <a:ext cx="1139971" cy="95659"/>
          </a:xfrm>
          <a:prstGeom prst="roundRect">
            <a:avLst/>
          </a:prstGeom>
          <a:solidFill>
            <a:schemeClr val="accent3">
              <a:alpha val="49749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5A0DF8C-03A4-665D-DB92-F12A487BC39A}"/>
              </a:ext>
            </a:extLst>
          </p:cNvPr>
          <p:cNvSpPr/>
          <p:nvPr/>
        </p:nvSpPr>
        <p:spPr>
          <a:xfrm>
            <a:off x="4506914" y="3841163"/>
            <a:ext cx="558000" cy="97200"/>
          </a:xfrm>
          <a:prstGeom prst="roundRect">
            <a:avLst/>
          </a:prstGeom>
          <a:solidFill>
            <a:schemeClr val="accent3">
              <a:alpha val="49749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41C78674-3EEE-07CB-E1C0-8068851E5284}"/>
              </a:ext>
            </a:extLst>
          </p:cNvPr>
          <p:cNvSpPr/>
          <p:nvPr/>
        </p:nvSpPr>
        <p:spPr>
          <a:xfrm>
            <a:off x="3023010" y="3841163"/>
            <a:ext cx="786054" cy="97199"/>
          </a:xfrm>
          <a:prstGeom prst="roundRect">
            <a:avLst/>
          </a:prstGeom>
          <a:solidFill>
            <a:schemeClr val="accent3">
              <a:alpha val="49749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3CE395A-37F2-57E0-DBAD-CE2D7254CD6D}"/>
              </a:ext>
            </a:extLst>
          </p:cNvPr>
          <p:cNvSpPr/>
          <p:nvPr/>
        </p:nvSpPr>
        <p:spPr>
          <a:xfrm rot="5400000">
            <a:off x="2520368" y="4363320"/>
            <a:ext cx="1139973" cy="95659"/>
          </a:xfrm>
          <a:prstGeom prst="roundRect">
            <a:avLst/>
          </a:prstGeom>
          <a:solidFill>
            <a:schemeClr val="accent3">
              <a:alpha val="49749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38C1B30-8421-0FCC-385D-33EC80F657A3}"/>
              </a:ext>
            </a:extLst>
          </p:cNvPr>
          <p:cNvSpPr/>
          <p:nvPr/>
        </p:nvSpPr>
        <p:spPr>
          <a:xfrm rot="10800000">
            <a:off x="3042524" y="4884556"/>
            <a:ext cx="7716808" cy="87732"/>
          </a:xfrm>
          <a:prstGeom prst="roundRect">
            <a:avLst/>
          </a:prstGeom>
          <a:solidFill>
            <a:schemeClr val="accent3">
              <a:alpha val="49749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9150CF-A66C-6531-5B28-B588A561E8D3}"/>
              </a:ext>
            </a:extLst>
          </p:cNvPr>
          <p:cNvSpPr txBox="1"/>
          <p:nvPr/>
        </p:nvSpPr>
        <p:spPr>
          <a:xfrm>
            <a:off x="9351180" y="5070215"/>
            <a:ext cx="36152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CA" sz="2400" dirty="0">
                <a:latin typeface="Sitka Text" pitchFamily="2" charset="0"/>
              </a:rPr>
              <a:t>Biased </a:t>
            </a:r>
            <a:r>
              <a:rPr lang="en-CA" sz="2400" dirty="0" err="1">
                <a:latin typeface="Sitka Text" pitchFamily="2" charset="0"/>
              </a:rPr>
              <a:t>SiPM</a:t>
            </a:r>
            <a:r>
              <a:rPr lang="en-CA" sz="2400" dirty="0">
                <a:latin typeface="Sitka Text" pitchFamily="2" charset="0"/>
              </a:rPr>
              <a:t>!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50299FE1-AEED-FA78-4242-BAC9F89B60C7}"/>
              </a:ext>
            </a:extLst>
          </p:cNvPr>
          <p:cNvSpPr/>
          <p:nvPr/>
        </p:nvSpPr>
        <p:spPr>
          <a:xfrm>
            <a:off x="10422195" y="6388636"/>
            <a:ext cx="911058" cy="27740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3">
            <a:extLst>
              <a:ext uri="{FF2B5EF4-FFF2-40B4-BE49-F238E27FC236}">
                <a16:creationId xmlns:a16="http://schemas.microsoft.com/office/drawing/2014/main" id="{A30B9BD0-2A99-EEF7-8A27-0B0E93083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r>
              <a:rPr lang="en-US" dirty="0"/>
              <a:t>Back up: </a:t>
            </a:r>
            <a:fld id="{0E68E107-D213-104C-BE4F-BB97B179F045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3775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2F967E3-BAC7-0FDB-E64C-C7779C94D8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94" r="939" b="1274"/>
          <a:stretch>
            <a:fillRect/>
          </a:stretch>
        </p:blipFill>
        <p:spPr>
          <a:xfrm>
            <a:off x="6272629" y="1"/>
            <a:ext cx="593344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AE3804-6317-C217-FB3A-4718BB3C0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266651"/>
            <a:ext cx="10515600" cy="1325563"/>
          </a:xfrm>
        </p:spPr>
        <p:txBody>
          <a:bodyPr/>
          <a:lstStyle/>
          <a:p>
            <a:r>
              <a:rPr lang="en-US" dirty="0">
                <a:latin typeface="Sitka Text" pitchFamily="2" charset="0"/>
              </a:rPr>
              <a:t>SiPM box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3170C2-975D-3011-4796-20D0A1BE4EDD}"/>
              </a:ext>
            </a:extLst>
          </p:cNvPr>
          <p:cNvSpPr txBox="1"/>
          <p:nvPr/>
        </p:nvSpPr>
        <p:spPr>
          <a:xfrm>
            <a:off x="428562" y="1510373"/>
            <a:ext cx="533919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A: </a:t>
            </a:r>
            <a:r>
              <a:rPr lang="en-CA" sz="2400" dirty="0" err="1">
                <a:latin typeface="Sitka Text" pitchFamily="2" charset="0"/>
              </a:rPr>
              <a:t>Triax</a:t>
            </a:r>
            <a:r>
              <a:rPr lang="en-CA" sz="2400" dirty="0">
                <a:latin typeface="Sitka Text" pitchFamily="2" charset="0"/>
              </a:rPr>
              <a:t> that connects to ammeter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B: Fibre optics cable connector to transfer light from LED to </a:t>
            </a:r>
            <a:r>
              <a:rPr lang="en-CA" sz="2400" dirty="0" err="1">
                <a:latin typeface="Sitka Text" pitchFamily="2" charset="0"/>
              </a:rPr>
              <a:t>SiPM</a:t>
            </a:r>
            <a:endParaRPr lang="en-CA" sz="2400" dirty="0">
              <a:latin typeface="Sitka Text" pitchFamily="2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CA" sz="2400" dirty="0">
              <a:latin typeface="Sitka Text" pitchFamily="2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dirty="0">
                <a:latin typeface="Sitka Text" pitchFamily="2" charset="0"/>
              </a:rPr>
              <a:t>C: 4 </a:t>
            </a:r>
            <a:r>
              <a:rPr lang="en-CA" sz="2400" dirty="0" err="1">
                <a:latin typeface="Sitka Text" pitchFamily="2" charset="0"/>
              </a:rPr>
              <a:t>SiPMs</a:t>
            </a:r>
            <a:r>
              <a:rPr lang="en-CA" sz="2400" dirty="0">
                <a:latin typeface="Sitka Text" pitchFamily="2" charset="0"/>
              </a:rPr>
              <a:t>, each with individual channels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CA" sz="2400" dirty="0">
              <a:latin typeface="Sitka Text" pitchFamily="2" charset="0"/>
            </a:endParaRPr>
          </a:p>
          <a:p>
            <a:pPr lvl="0"/>
            <a:r>
              <a:rPr lang="en-CA" sz="2400" dirty="0">
                <a:latin typeface="Sitka Text" pitchFamily="2" charset="0"/>
              </a:rPr>
              <a:t>D: Thorlabs reflective </a:t>
            </a:r>
            <a:r>
              <a:rPr lang="en-CA" sz="2400" dirty="0" err="1">
                <a:latin typeface="Sitka Text" pitchFamily="2" charset="0"/>
              </a:rPr>
              <a:t>nd</a:t>
            </a:r>
            <a:r>
              <a:rPr lang="en-CA" sz="2400" dirty="0">
                <a:latin typeface="Sitka Text" pitchFamily="2" charset="0"/>
              </a:rPr>
              <a:t> filter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5B0ACD1-3C2A-0E93-8B78-85658DC7D33E}"/>
              </a:ext>
            </a:extLst>
          </p:cNvPr>
          <p:cNvSpPr txBox="1">
            <a:spLocks/>
          </p:cNvSpPr>
          <p:nvPr/>
        </p:nvSpPr>
        <p:spPr>
          <a:xfrm>
            <a:off x="6654131" y="3202476"/>
            <a:ext cx="675137" cy="771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00000"/>
                </a:solidFill>
                <a:latin typeface="Sitka Text" pitchFamily="2" charset="0"/>
              </a:rPr>
              <a:t>C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27C1FF42-8873-9C14-1D2F-A2C34E98FD06}"/>
              </a:ext>
            </a:extLst>
          </p:cNvPr>
          <p:cNvSpPr txBox="1">
            <a:spLocks/>
          </p:cNvSpPr>
          <p:nvPr/>
        </p:nvSpPr>
        <p:spPr>
          <a:xfrm>
            <a:off x="7329268" y="318757"/>
            <a:ext cx="675137" cy="771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00000"/>
                </a:solidFill>
                <a:latin typeface="Sitka Text" pitchFamily="2" charset="0"/>
              </a:rPr>
              <a:t>A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31A765D-4E5B-D57A-5623-B92BC7012D41}"/>
              </a:ext>
            </a:extLst>
          </p:cNvPr>
          <p:cNvSpPr txBox="1">
            <a:spLocks/>
          </p:cNvSpPr>
          <p:nvPr/>
        </p:nvSpPr>
        <p:spPr>
          <a:xfrm>
            <a:off x="10517220" y="4372695"/>
            <a:ext cx="675137" cy="771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00000"/>
                </a:solidFill>
                <a:latin typeface="Sitka Text" pitchFamily="2" charset="0"/>
              </a:rPr>
              <a:t>D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A0B8897-41FC-0173-28D4-CD7BDAE4E535}"/>
              </a:ext>
            </a:extLst>
          </p:cNvPr>
          <p:cNvSpPr txBox="1">
            <a:spLocks/>
          </p:cNvSpPr>
          <p:nvPr/>
        </p:nvSpPr>
        <p:spPr>
          <a:xfrm>
            <a:off x="10383186" y="782349"/>
            <a:ext cx="675137" cy="771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C00000"/>
                </a:solidFill>
                <a:latin typeface="Sitka Text" pitchFamily="2" charset="0"/>
              </a:rPr>
              <a:t>B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B7E69CC-EB3E-0480-EDAF-FE96CF7BC457}"/>
              </a:ext>
            </a:extLst>
          </p:cNvPr>
          <p:cNvSpPr/>
          <p:nvPr/>
        </p:nvSpPr>
        <p:spPr>
          <a:xfrm>
            <a:off x="6654131" y="6231988"/>
            <a:ext cx="2419531" cy="4894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35B4E68-4126-F2E2-6667-3223E7618676}"/>
              </a:ext>
            </a:extLst>
          </p:cNvPr>
          <p:cNvSpPr txBox="1"/>
          <p:nvPr/>
        </p:nvSpPr>
        <p:spPr>
          <a:xfrm>
            <a:off x="6827352" y="6245898"/>
            <a:ext cx="207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Sitka Text" pitchFamily="2" charset="0"/>
              </a:rPr>
              <a:t>Image source: </a:t>
            </a:r>
            <a:r>
              <a:rPr lang="en-CA" sz="1200" dirty="0">
                <a:latin typeface="Sitka Text" pitchFamily="2" charset="0"/>
                <a:hlinkClick r:id="rId4"/>
              </a:rPr>
              <a:t>Darroch et al. (2025)</a:t>
            </a:r>
            <a:endParaRPr lang="en-US" sz="1200" dirty="0">
              <a:latin typeface="Sitka Text" pitchFamily="2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8E5E54ED-301C-D83A-D17C-C4AB4C11FCC8}"/>
              </a:ext>
            </a:extLst>
          </p:cNvPr>
          <p:cNvSpPr/>
          <p:nvPr/>
        </p:nvSpPr>
        <p:spPr>
          <a:xfrm>
            <a:off x="10383187" y="6412934"/>
            <a:ext cx="996336" cy="2367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192064-33AC-0FB0-C90B-F9815900D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Back Up: </a:t>
            </a:r>
            <a:fld id="{0E68E107-D213-104C-BE4F-BB97B179F045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2708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3492F-77AA-AD85-CD12-97BDDFAA2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32C05-46D5-5047-D596-FC62C0C22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8667" y="365125"/>
            <a:ext cx="2321459" cy="1325563"/>
          </a:xfrm>
        </p:spPr>
        <p:txBody>
          <a:bodyPr/>
          <a:lstStyle/>
          <a:p>
            <a:r>
              <a:rPr lang="en-US" dirty="0">
                <a:latin typeface="Sitka Text" pitchFamily="2" charset="0"/>
              </a:rPr>
              <a:t>Mode B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970A9-279B-CAD4-7D8E-0F6B79ECE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Back up: </a:t>
            </a:r>
            <a:fld id="{0E68E107-D213-104C-BE4F-BB97B179F045}" type="slidenum">
              <a:rPr lang="en-US" smtClean="0"/>
              <a:t>37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AC8689-0225-BB10-B397-0A42A0CC3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736" y="1551916"/>
            <a:ext cx="2470436" cy="401724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7DD305-971F-F40A-0EEB-90626D3EE882}"/>
              </a:ext>
            </a:extLst>
          </p:cNvPr>
          <p:cNvCxnSpPr>
            <a:cxnSpLocks/>
          </p:cNvCxnSpPr>
          <p:nvPr/>
        </p:nvCxnSpPr>
        <p:spPr>
          <a:xfrm>
            <a:off x="6096000" y="0"/>
            <a:ext cx="0" cy="6858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9E3C5380-8181-797D-EC59-EA54B848C3CA}"/>
              </a:ext>
            </a:extLst>
          </p:cNvPr>
          <p:cNvSpPr txBox="1">
            <a:spLocks/>
          </p:cNvSpPr>
          <p:nvPr/>
        </p:nvSpPr>
        <p:spPr>
          <a:xfrm>
            <a:off x="1671875" y="365124"/>
            <a:ext cx="23214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Sitka Text" pitchFamily="2" charset="0"/>
              </a:rPr>
              <a:t>Mode 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65F0D3-B4C3-30CE-1F63-0C63A3ADC9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558"/>
          <a:stretch>
            <a:fillRect/>
          </a:stretch>
        </p:blipFill>
        <p:spPr>
          <a:xfrm>
            <a:off x="6503404" y="2046130"/>
            <a:ext cx="5546756" cy="276573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E4DA4D-27B9-9658-4367-3ED69CFC20A4}"/>
              </a:ext>
            </a:extLst>
          </p:cNvPr>
          <p:cNvSpPr/>
          <p:nvPr/>
        </p:nvSpPr>
        <p:spPr>
          <a:xfrm>
            <a:off x="11621632" y="1256121"/>
            <a:ext cx="570368" cy="1016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8EB054-B791-E15A-DB5F-5B63D30ACF48}"/>
              </a:ext>
            </a:extLst>
          </p:cNvPr>
          <p:cNvSpPr txBox="1"/>
          <p:nvPr/>
        </p:nvSpPr>
        <p:spPr>
          <a:xfrm>
            <a:off x="1806257" y="5338324"/>
            <a:ext cx="207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Sitka Text" pitchFamily="2" charset="0"/>
              </a:rPr>
              <a:t>Image source: </a:t>
            </a:r>
            <a:r>
              <a:rPr lang="en-CA" sz="1200" dirty="0">
                <a:latin typeface="Sitka Text" pitchFamily="2" charset="0"/>
                <a:hlinkClick r:id="rId5"/>
              </a:rPr>
              <a:t>Darroch et al. (2025)</a:t>
            </a:r>
            <a:endParaRPr lang="en-US" sz="1200" dirty="0">
              <a:latin typeface="Sitka Text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BB41C5-5CAD-CD61-7847-1AE726E31261}"/>
              </a:ext>
            </a:extLst>
          </p:cNvPr>
          <p:cNvSpPr txBox="1"/>
          <p:nvPr/>
        </p:nvSpPr>
        <p:spPr>
          <a:xfrm>
            <a:off x="7628377" y="4581036"/>
            <a:ext cx="207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Sitka Text" pitchFamily="2" charset="0"/>
              </a:rPr>
              <a:t>Image source: </a:t>
            </a:r>
            <a:r>
              <a:rPr lang="en-CA" sz="1200" dirty="0">
                <a:latin typeface="Sitka Text" pitchFamily="2" charset="0"/>
                <a:hlinkClick r:id="rId5"/>
              </a:rPr>
              <a:t>Darroch et al. (2025)</a:t>
            </a:r>
            <a:endParaRPr lang="en-US" sz="12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251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A0592-C25C-1530-E546-810FC50EE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13D1B1-B731-7143-AA90-B9496D6D2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821" y="1268974"/>
            <a:ext cx="4966795" cy="38583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17DDF6-5367-6C46-C36A-4F7117033F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945" y="1080597"/>
            <a:ext cx="4966796" cy="404676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FE7C99E-F13B-AA5F-5233-BE7692B4A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95515"/>
            <a:ext cx="10515600" cy="1325563"/>
          </a:xfrm>
        </p:spPr>
        <p:txBody>
          <a:bodyPr/>
          <a:lstStyle/>
          <a:p>
            <a:r>
              <a:rPr lang="en-US" dirty="0">
                <a:latin typeface="Sitka Text" pitchFamily="2" charset="0"/>
              </a:rPr>
              <a:t>Liquid xenon time projection chambers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E2E5675-3A8F-FEF9-5ACA-5ACCFB6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4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9A84AE-9F75-62B6-2C2C-83922C1E4E97}"/>
              </a:ext>
            </a:extLst>
          </p:cNvPr>
          <p:cNvSpPr txBox="1"/>
          <p:nvPr/>
        </p:nvSpPr>
        <p:spPr>
          <a:xfrm>
            <a:off x="7109257" y="4982607"/>
            <a:ext cx="40644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CA" sz="2000" dirty="0">
                <a:latin typeface="Sitka Text" pitchFamily="2" charset="0"/>
              </a:rPr>
              <a:t>XLZD: Dual phase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E173EE-27C0-1409-51F1-F36DF8B86CD8}"/>
              </a:ext>
            </a:extLst>
          </p:cNvPr>
          <p:cNvSpPr txBox="1"/>
          <p:nvPr/>
        </p:nvSpPr>
        <p:spPr>
          <a:xfrm>
            <a:off x="140397" y="4982607"/>
            <a:ext cx="56998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CA" sz="2000" dirty="0" err="1">
                <a:latin typeface="Sitka Text" pitchFamily="2" charset="0"/>
              </a:rPr>
              <a:t>nEXO</a:t>
            </a:r>
            <a:r>
              <a:rPr lang="en-CA" sz="2000" dirty="0">
                <a:latin typeface="Sitka Text" pitchFamily="2" charset="0"/>
              </a:rPr>
              <a:t>: Single phase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4A34CE0-B8CF-621D-F25D-0522C9849201}"/>
              </a:ext>
            </a:extLst>
          </p:cNvPr>
          <p:cNvSpPr txBox="1">
            <a:spLocks/>
          </p:cNvSpPr>
          <p:nvPr/>
        </p:nvSpPr>
        <p:spPr>
          <a:xfrm>
            <a:off x="215941" y="544965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pitchFamily="2" charset="2"/>
              <a:buChar char="§"/>
            </a:pPr>
            <a:r>
              <a:rPr lang="en-US" sz="2400" dirty="0">
                <a:latin typeface="Sitka Text" pitchFamily="2" charset="0"/>
              </a:rPr>
              <a:t>Both require photosensors to detect initial scintillation light</a:t>
            </a:r>
          </a:p>
          <a:p>
            <a:endParaRPr lang="en-US" sz="2400" dirty="0">
              <a:latin typeface="Sitka Text" pitchFamily="2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US" sz="2400" dirty="0">
                <a:latin typeface="Sitka Text" pitchFamily="2" charset="0"/>
              </a:rPr>
              <a:t>Key difference is in the charge readout</a:t>
            </a:r>
          </a:p>
        </p:txBody>
      </p:sp>
    </p:spTree>
    <p:extLst>
      <p:ext uri="{BB962C8B-B14F-4D97-AF65-F5344CB8AC3E}">
        <p14:creationId xmlns:p14="http://schemas.microsoft.com/office/powerpoint/2010/main" val="2599047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893F2-1E4A-12D0-88A5-CEB1ACE92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9BE47EF-359E-1C1A-C980-010F4195E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136525"/>
            <a:ext cx="11266678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Sitka Text" pitchFamily="2" charset="0"/>
              </a:rPr>
              <a:t>Example of photon detection system for </a:t>
            </a:r>
            <a:r>
              <a:rPr lang="en-US" dirty="0" err="1">
                <a:latin typeface="Sitka Text" pitchFamily="2" charset="0"/>
              </a:rPr>
              <a:t>LXe</a:t>
            </a:r>
            <a:r>
              <a:rPr lang="en-US" dirty="0">
                <a:latin typeface="Sitka Text" pitchFamily="2" charset="0"/>
              </a:rPr>
              <a:t> TPC: </a:t>
            </a:r>
            <a:r>
              <a:rPr lang="en-US" dirty="0" err="1">
                <a:latin typeface="Sitka Text" pitchFamily="2" charset="0"/>
              </a:rPr>
              <a:t>nEXO</a:t>
            </a:r>
            <a:endParaRPr lang="en-US" dirty="0">
              <a:latin typeface="Sitka Text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49BCE5B8-FF58-304B-997E-8E55B4FE7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5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C6B5715-B06A-3299-942A-7A275DEA8A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25" t="26889" r="21984" b="20323"/>
          <a:stretch>
            <a:fillRect/>
          </a:stretch>
        </p:blipFill>
        <p:spPr>
          <a:xfrm>
            <a:off x="6750470" y="1178044"/>
            <a:ext cx="1271297" cy="12512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2C28D5-1554-38B3-4592-2D7DB09BDB11}"/>
              </a:ext>
            </a:extLst>
          </p:cNvPr>
          <p:cNvSpPr txBox="1"/>
          <p:nvPr/>
        </p:nvSpPr>
        <p:spPr>
          <a:xfrm>
            <a:off x="331763" y="1462703"/>
            <a:ext cx="55880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1 cm</a:t>
            </a:r>
            <a:r>
              <a:rPr lang="en-CA" sz="2400" baseline="30000" dirty="0">
                <a:latin typeface="Sitka Text" pitchFamily="2" charset="0"/>
              </a:rPr>
              <a:t>2</a:t>
            </a:r>
            <a:r>
              <a:rPr lang="en-CA" sz="2400" dirty="0">
                <a:latin typeface="Sitka Text" pitchFamily="2" charset="0"/>
              </a:rPr>
              <a:t> </a:t>
            </a:r>
            <a:r>
              <a:rPr lang="en-CA" sz="2400" dirty="0">
                <a:solidFill>
                  <a:srgbClr val="C00000"/>
                </a:solidFill>
                <a:latin typeface="Sitka Text" pitchFamily="2" charset="0"/>
              </a:rPr>
              <a:t>Si</a:t>
            </a:r>
            <a:r>
              <a:rPr lang="en-CA" sz="2400" dirty="0">
                <a:latin typeface="Sitka Text" pitchFamily="2" charset="0"/>
              </a:rPr>
              <a:t>licon </a:t>
            </a:r>
            <a:r>
              <a:rPr lang="en-CA" sz="2400" dirty="0" err="1">
                <a:solidFill>
                  <a:srgbClr val="C00000"/>
                </a:solidFill>
                <a:latin typeface="Sitka Text" pitchFamily="2" charset="0"/>
              </a:rPr>
              <a:t>P</a:t>
            </a:r>
            <a:r>
              <a:rPr lang="en-CA" sz="2400" dirty="0" err="1">
                <a:latin typeface="Sitka Text" pitchFamily="2" charset="0"/>
              </a:rPr>
              <a:t>hoto</a:t>
            </a:r>
            <a:r>
              <a:rPr lang="en-CA" sz="2400" dirty="0" err="1">
                <a:solidFill>
                  <a:srgbClr val="C00000"/>
                </a:solidFill>
                <a:latin typeface="Sitka Text" pitchFamily="2" charset="0"/>
              </a:rPr>
              <a:t>M</a:t>
            </a:r>
            <a:r>
              <a:rPr lang="en-CA" sz="2400" dirty="0" err="1">
                <a:latin typeface="Sitka Text" pitchFamily="2" charset="0"/>
              </a:rPr>
              <a:t>ultiplier</a:t>
            </a:r>
            <a:r>
              <a:rPr lang="en-CA" sz="2400" dirty="0">
                <a:latin typeface="Sitka Text" pitchFamily="2" charset="0"/>
              </a:rPr>
              <a:t> (</a:t>
            </a:r>
            <a:r>
              <a:rPr lang="en-CA" sz="2400" dirty="0" err="1">
                <a:latin typeface="Sitka Text" pitchFamily="2" charset="0"/>
              </a:rPr>
              <a:t>SiPM</a:t>
            </a:r>
            <a:r>
              <a:rPr lang="en-CA" sz="2400" dirty="0">
                <a:latin typeface="Sitka Text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02897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A5E28-2381-160B-DC8F-E46B187EA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0537131-1444-15CC-4E40-414421525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6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B37451-3BB4-32F6-825C-B23A91D44E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176" b="16026"/>
          <a:stretch>
            <a:fillRect/>
          </a:stretch>
        </p:blipFill>
        <p:spPr>
          <a:xfrm rot="10800000">
            <a:off x="8890585" y="1010404"/>
            <a:ext cx="2213396" cy="208855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DA9A089-32A2-A977-9791-668958667AAE}"/>
              </a:ext>
            </a:extLst>
          </p:cNvPr>
          <p:cNvSpPr/>
          <p:nvPr/>
        </p:nvSpPr>
        <p:spPr>
          <a:xfrm>
            <a:off x="9454140" y="1649323"/>
            <a:ext cx="145375" cy="1304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25859AB-E13E-6A18-2A31-BE43F96771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325" t="26889" r="21984" b="20323"/>
          <a:stretch>
            <a:fillRect/>
          </a:stretch>
        </p:blipFill>
        <p:spPr>
          <a:xfrm>
            <a:off x="6750470" y="1178044"/>
            <a:ext cx="1271297" cy="12512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EA1E8E-3788-7A99-7758-861CEE80CBE8}"/>
              </a:ext>
            </a:extLst>
          </p:cNvPr>
          <p:cNvSpPr txBox="1"/>
          <p:nvPr/>
        </p:nvSpPr>
        <p:spPr>
          <a:xfrm>
            <a:off x="331763" y="1462703"/>
            <a:ext cx="558800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1 cm</a:t>
            </a:r>
            <a:r>
              <a:rPr lang="en-CA" sz="2400" baseline="30000" dirty="0">
                <a:latin typeface="Sitka Text" pitchFamily="2" charset="0"/>
              </a:rPr>
              <a:t>2</a:t>
            </a:r>
            <a:r>
              <a:rPr lang="en-CA" sz="2400" dirty="0">
                <a:latin typeface="Sitka Text" pitchFamily="2" charset="0"/>
              </a:rPr>
              <a:t> </a:t>
            </a:r>
            <a:r>
              <a:rPr lang="en-CA" sz="2400" dirty="0">
                <a:solidFill>
                  <a:srgbClr val="C00000"/>
                </a:solidFill>
                <a:latin typeface="Sitka Text" pitchFamily="2" charset="0"/>
              </a:rPr>
              <a:t>Si</a:t>
            </a:r>
            <a:r>
              <a:rPr lang="en-CA" sz="2400" dirty="0">
                <a:latin typeface="Sitka Text" pitchFamily="2" charset="0"/>
              </a:rPr>
              <a:t>licon </a:t>
            </a:r>
            <a:r>
              <a:rPr lang="en-CA" sz="2400" dirty="0" err="1">
                <a:solidFill>
                  <a:srgbClr val="C00000"/>
                </a:solidFill>
                <a:latin typeface="Sitka Text" pitchFamily="2" charset="0"/>
              </a:rPr>
              <a:t>P</a:t>
            </a:r>
            <a:r>
              <a:rPr lang="en-CA" sz="2400" dirty="0" err="1">
                <a:latin typeface="Sitka Text" pitchFamily="2" charset="0"/>
              </a:rPr>
              <a:t>hoto</a:t>
            </a:r>
            <a:r>
              <a:rPr lang="en-CA" sz="2400" dirty="0" err="1">
                <a:solidFill>
                  <a:srgbClr val="C00000"/>
                </a:solidFill>
                <a:latin typeface="Sitka Text" pitchFamily="2" charset="0"/>
              </a:rPr>
              <a:t>M</a:t>
            </a:r>
            <a:r>
              <a:rPr lang="en-CA" sz="2400" dirty="0" err="1">
                <a:latin typeface="Sitka Text" pitchFamily="2" charset="0"/>
              </a:rPr>
              <a:t>ultiplier</a:t>
            </a:r>
            <a:r>
              <a:rPr lang="en-CA" sz="2400" dirty="0">
                <a:latin typeface="Sitka Text" pitchFamily="2" charset="0"/>
              </a:rPr>
              <a:t> (</a:t>
            </a:r>
            <a:r>
              <a:rPr lang="en-CA" sz="2400" dirty="0" err="1">
                <a:latin typeface="Sitka Text" pitchFamily="2" charset="0"/>
              </a:rPr>
              <a:t>SiPM</a:t>
            </a:r>
            <a:r>
              <a:rPr lang="en-CA" sz="2400" dirty="0">
                <a:latin typeface="Sitka Text" pitchFamily="2" charset="0"/>
              </a:rPr>
              <a:t>)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 96-SiPM “tile”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469E061-B766-89B6-DBC6-132E8B71747E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7640053" y="1714542"/>
            <a:ext cx="1814087" cy="6521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CE666811-6486-AB39-066E-EF4DCCE67426}"/>
              </a:ext>
            </a:extLst>
          </p:cNvPr>
          <p:cNvSpPr txBox="1">
            <a:spLocks/>
          </p:cNvSpPr>
          <p:nvPr/>
        </p:nvSpPr>
        <p:spPr>
          <a:xfrm>
            <a:off x="331764" y="136525"/>
            <a:ext cx="112666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Sitka Text" pitchFamily="2" charset="0"/>
              </a:rPr>
              <a:t>Example of photon detection system for LXe TPC: nEXO</a:t>
            </a:r>
            <a:endParaRPr lang="en-US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548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3F358-74FB-1ADC-0552-4FDA19105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EC84B92-5D00-BA3A-43D6-4A5BF388D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7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3BB401-2112-4918-EA94-5057A496AB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176" b="16026"/>
          <a:stretch>
            <a:fillRect/>
          </a:stretch>
        </p:blipFill>
        <p:spPr>
          <a:xfrm rot="10800000">
            <a:off x="8890585" y="1010404"/>
            <a:ext cx="2213396" cy="20885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6D6B2B-252F-93F5-5192-0B938B06E2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817" r="1598" b="2206"/>
          <a:stretch>
            <a:fillRect/>
          </a:stretch>
        </p:blipFill>
        <p:spPr>
          <a:xfrm rot="16200000">
            <a:off x="5442014" y="4134900"/>
            <a:ext cx="3956722" cy="8877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E55A95F-1E91-C440-A08D-DB85423A73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325" t="26889" r="21984" b="20323"/>
          <a:stretch>
            <a:fillRect/>
          </a:stretch>
        </p:blipFill>
        <p:spPr>
          <a:xfrm>
            <a:off x="6750470" y="1178044"/>
            <a:ext cx="1271297" cy="12512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74F992-79CA-C70E-251D-96BDD6FD5A05}"/>
              </a:ext>
            </a:extLst>
          </p:cNvPr>
          <p:cNvSpPr txBox="1"/>
          <p:nvPr/>
        </p:nvSpPr>
        <p:spPr>
          <a:xfrm>
            <a:off x="331763" y="1462703"/>
            <a:ext cx="558800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1 cm</a:t>
            </a:r>
            <a:r>
              <a:rPr lang="en-CA" sz="2400" baseline="30000" dirty="0">
                <a:latin typeface="Sitka Text" pitchFamily="2" charset="0"/>
              </a:rPr>
              <a:t>2</a:t>
            </a:r>
            <a:r>
              <a:rPr lang="en-CA" sz="2400" dirty="0">
                <a:latin typeface="Sitka Text" pitchFamily="2" charset="0"/>
              </a:rPr>
              <a:t> </a:t>
            </a:r>
            <a:r>
              <a:rPr lang="en-CA" sz="2400" dirty="0">
                <a:solidFill>
                  <a:srgbClr val="C00000"/>
                </a:solidFill>
                <a:latin typeface="Sitka Text" pitchFamily="2" charset="0"/>
              </a:rPr>
              <a:t>Si</a:t>
            </a:r>
            <a:r>
              <a:rPr lang="en-CA" sz="2400" dirty="0">
                <a:latin typeface="Sitka Text" pitchFamily="2" charset="0"/>
              </a:rPr>
              <a:t>licon </a:t>
            </a:r>
            <a:r>
              <a:rPr lang="en-CA" sz="2400" dirty="0" err="1">
                <a:solidFill>
                  <a:srgbClr val="C00000"/>
                </a:solidFill>
                <a:latin typeface="Sitka Text" pitchFamily="2" charset="0"/>
              </a:rPr>
              <a:t>P</a:t>
            </a:r>
            <a:r>
              <a:rPr lang="en-CA" sz="2400" dirty="0" err="1">
                <a:latin typeface="Sitka Text" pitchFamily="2" charset="0"/>
              </a:rPr>
              <a:t>hoto</a:t>
            </a:r>
            <a:r>
              <a:rPr lang="en-CA" sz="2400" dirty="0" err="1">
                <a:solidFill>
                  <a:srgbClr val="C00000"/>
                </a:solidFill>
                <a:latin typeface="Sitka Text" pitchFamily="2" charset="0"/>
              </a:rPr>
              <a:t>M</a:t>
            </a:r>
            <a:r>
              <a:rPr lang="en-CA" sz="2400" dirty="0" err="1">
                <a:latin typeface="Sitka Text" pitchFamily="2" charset="0"/>
              </a:rPr>
              <a:t>ultiplier</a:t>
            </a:r>
            <a:r>
              <a:rPr lang="en-CA" sz="2400" dirty="0">
                <a:latin typeface="Sitka Text" pitchFamily="2" charset="0"/>
              </a:rPr>
              <a:t> (</a:t>
            </a:r>
            <a:r>
              <a:rPr lang="en-CA" sz="2400" dirty="0" err="1">
                <a:latin typeface="Sitka Text" pitchFamily="2" charset="0"/>
              </a:rPr>
              <a:t>SiPM</a:t>
            </a:r>
            <a:r>
              <a:rPr lang="en-CA" sz="2400" dirty="0">
                <a:latin typeface="Sitka Text" pitchFamily="2" charset="0"/>
              </a:rPr>
              <a:t>)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 96-SiPM “tile”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solidFill>
                <a:schemeClr val="bg1">
                  <a:lumMod val="85000"/>
                </a:schemeClr>
              </a:solidFill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Front and back of a single stave consisting of 20 </a:t>
            </a:r>
            <a:r>
              <a:rPr lang="en-CA" sz="2400" dirty="0" err="1">
                <a:latin typeface="Sitka Text" pitchFamily="2" charset="0"/>
              </a:rPr>
              <a:t>SiPM</a:t>
            </a:r>
            <a:r>
              <a:rPr lang="en-CA" sz="2400" dirty="0">
                <a:latin typeface="Sitka Text" pitchFamily="2" charset="0"/>
              </a:rPr>
              <a:t> tiles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062B35-5117-912B-5FC5-14951A65C751}"/>
              </a:ext>
            </a:extLst>
          </p:cNvPr>
          <p:cNvSpPr/>
          <p:nvPr/>
        </p:nvSpPr>
        <p:spPr>
          <a:xfrm>
            <a:off x="6976475" y="2625837"/>
            <a:ext cx="179975" cy="387237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CF5ABCD-1D05-5A51-12DE-CABF3CC9DF0C}"/>
              </a:ext>
            </a:extLst>
          </p:cNvPr>
          <p:cNvCxnSpPr>
            <a:cxnSpLocks/>
            <a:endCxn id="3" idx="3"/>
          </p:cNvCxnSpPr>
          <p:nvPr/>
        </p:nvCxnSpPr>
        <p:spPr>
          <a:xfrm flipH="1">
            <a:off x="7156450" y="2018939"/>
            <a:ext cx="2247064" cy="80051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E718D8F-02CE-10B1-FDAB-22A9A1168AD1}"/>
              </a:ext>
            </a:extLst>
          </p:cNvPr>
          <p:cNvSpPr txBox="1"/>
          <p:nvPr/>
        </p:nvSpPr>
        <p:spPr>
          <a:xfrm>
            <a:off x="6880517" y="6548929"/>
            <a:ext cx="55186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CA" sz="1000" dirty="0">
                <a:latin typeface="Sitka Text" pitchFamily="2" charset="0"/>
              </a:rPr>
              <a:t>Front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1816BD-F7BA-3EE2-199E-7E2745C177E3}"/>
              </a:ext>
            </a:extLst>
          </p:cNvPr>
          <p:cNvSpPr txBox="1"/>
          <p:nvPr/>
        </p:nvSpPr>
        <p:spPr>
          <a:xfrm>
            <a:off x="7292468" y="6548930"/>
            <a:ext cx="6735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CA" sz="1000" dirty="0">
                <a:latin typeface="Sitka Text" pitchFamily="2" charset="0"/>
              </a:rPr>
              <a:t>Back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8DF042B-C6D0-4AE9-2928-E18E757CF0C1}"/>
              </a:ext>
            </a:extLst>
          </p:cNvPr>
          <p:cNvSpPr txBox="1">
            <a:spLocks/>
          </p:cNvSpPr>
          <p:nvPr/>
        </p:nvSpPr>
        <p:spPr>
          <a:xfrm>
            <a:off x="331764" y="136525"/>
            <a:ext cx="112666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Sitka Text" pitchFamily="2" charset="0"/>
              </a:rPr>
              <a:t>Example of photon detection system for </a:t>
            </a:r>
            <a:r>
              <a:rPr lang="en-US" dirty="0" err="1">
                <a:latin typeface="Sitka Text" pitchFamily="2" charset="0"/>
              </a:rPr>
              <a:t>LXe</a:t>
            </a:r>
            <a:r>
              <a:rPr lang="en-US" dirty="0">
                <a:latin typeface="Sitka Text" pitchFamily="2" charset="0"/>
              </a:rPr>
              <a:t> TPC: </a:t>
            </a:r>
            <a:r>
              <a:rPr lang="en-US" dirty="0" err="1">
                <a:latin typeface="Sitka Text" pitchFamily="2" charset="0"/>
              </a:rPr>
              <a:t>nEXO</a:t>
            </a:r>
            <a:endParaRPr lang="en-US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274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B7F16-3CFE-3391-DF06-1E4A85EF5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E0E04AE-F8A3-4A3B-4FA4-4F112A646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9733" y="3255161"/>
            <a:ext cx="2438400" cy="3302000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4191F039-DD81-B084-6536-FFAF3BA4D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8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F0A9A8C-A464-325A-04C6-E3EB199182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817" r="1598" b="2206"/>
          <a:stretch>
            <a:fillRect/>
          </a:stretch>
        </p:blipFill>
        <p:spPr>
          <a:xfrm rot="16200000">
            <a:off x="5442014" y="4134900"/>
            <a:ext cx="3956722" cy="8877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62E7541-EF7F-5CF7-520C-CB587D1DA1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325" t="26889" r="21984" b="20323"/>
          <a:stretch>
            <a:fillRect/>
          </a:stretch>
        </p:blipFill>
        <p:spPr>
          <a:xfrm>
            <a:off x="6750470" y="1178044"/>
            <a:ext cx="1271297" cy="12512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6CECF5-9648-D4E2-D2BD-DEB8D8D77653}"/>
              </a:ext>
            </a:extLst>
          </p:cNvPr>
          <p:cNvSpPr txBox="1"/>
          <p:nvPr/>
        </p:nvSpPr>
        <p:spPr>
          <a:xfrm>
            <a:off x="331763" y="1462703"/>
            <a:ext cx="558800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1 cm</a:t>
            </a:r>
            <a:r>
              <a:rPr lang="en-CA" sz="2400" baseline="30000" dirty="0">
                <a:latin typeface="Sitka Text" pitchFamily="2" charset="0"/>
              </a:rPr>
              <a:t>2</a:t>
            </a:r>
            <a:r>
              <a:rPr lang="en-CA" sz="2400" dirty="0">
                <a:latin typeface="Sitka Text" pitchFamily="2" charset="0"/>
              </a:rPr>
              <a:t> </a:t>
            </a:r>
            <a:r>
              <a:rPr lang="en-CA" sz="2400" dirty="0">
                <a:solidFill>
                  <a:srgbClr val="C00000"/>
                </a:solidFill>
                <a:latin typeface="Sitka Text" pitchFamily="2" charset="0"/>
              </a:rPr>
              <a:t>Si</a:t>
            </a:r>
            <a:r>
              <a:rPr lang="en-CA" sz="2400" dirty="0">
                <a:latin typeface="Sitka Text" pitchFamily="2" charset="0"/>
              </a:rPr>
              <a:t>licon </a:t>
            </a:r>
            <a:r>
              <a:rPr lang="en-CA" sz="2400" dirty="0" err="1">
                <a:solidFill>
                  <a:srgbClr val="C00000"/>
                </a:solidFill>
                <a:latin typeface="Sitka Text" pitchFamily="2" charset="0"/>
              </a:rPr>
              <a:t>P</a:t>
            </a:r>
            <a:r>
              <a:rPr lang="en-CA" sz="2400" dirty="0" err="1">
                <a:latin typeface="Sitka Text" pitchFamily="2" charset="0"/>
              </a:rPr>
              <a:t>hoto</a:t>
            </a:r>
            <a:r>
              <a:rPr lang="en-CA" sz="2400" dirty="0" err="1">
                <a:solidFill>
                  <a:srgbClr val="C00000"/>
                </a:solidFill>
                <a:latin typeface="Sitka Text" pitchFamily="2" charset="0"/>
              </a:rPr>
              <a:t>M</a:t>
            </a:r>
            <a:r>
              <a:rPr lang="en-CA" sz="2400" dirty="0" err="1">
                <a:latin typeface="Sitka Text" pitchFamily="2" charset="0"/>
              </a:rPr>
              <a:t>ultiplier</a:t>
            </a:r>
            <a:r>
              <a:rPr lang="en-CA" sz="2400" dirty="0">
                <a:latin typeface="Sitka Text" pitchFamily="2" charset="0"/>
              </a:rPr>
              <a:t> (</a:t>
            </a:r>
            <a:r>
              <a:rPr lang="en-CA" sz="2400" dirty="0" err="1">
                <a:latin typeface="Sitka Text" pitchFamily="2" charset="0"/>
              </a:rPr>
              <a:t>SiPM</a:t>
            </a:r>
            <a:r>
              <a:rPr lang="en-CA" sz="2400" dirty="0">
                <a:latin typeface="Sitka Text" pitchFamily="2" charset="0"/>
              </a:rPr>
              <a:t>)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 96-SiPM “tile”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solidFill>
                <a:schemeClr val="bg1">
                  <a:lumMod val="85000"/>
                </a:schemeClr>
              </a:solidFill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Front and back of a single stave consisting of 20 </a:t>
            </a:r>
            <a:r>
              <a:rPr lang="en-CA" sz="2400" dirty="0" err="1">
                <a:latin typeface="Sitka Text" pitchFamily="2" charset="0"/>
              </a:rPr>
              <a:t>SiPM</a:t>
            </a:r>
            <a:r>
              <a:rPr lang="en-CA" sz="2400" dirty="0">
                <a:latin typeface="Sitka Text" pitchFamily="2" charset="0"/>
              </a:rPr>
              <a:t> tiles</a:t>
            </a: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CA" sz="2400" dirty="0">
              <a:solidFill>
                <a:schemeClr val="bg1">
                  <a:lumMod val="85000"/>
                </a:schemeClr>
              </a:solidFill>
              <a:latin typeface="Sitka Text" pitchFamily="2" charset="0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Complete detector configuration, 24 staves surround the cylindrical </a:t>
            </a:r>
            <a:r>
              <a:rPr lang="en-CA" sz="2400" dirty="0" err="1">
                <a:latin typeface="Sitka Text" pitchFamily="2" charset="0"/>
              </a:rPr>
              <a:t>LXe</a:t>
            </a:r>
            <a:r>
              <a:rPr lang="en-CA" sz="2400" dirty="0">
                <a:latin typeface="Sitka Text" pitchFamily="2" charset="0"/>
              </a:rPr>
              <a:t> TPC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EA16A58-4665-57C8-9D17-F903238D2965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7243011" y="4563277"/>
            <a:ext cx="2015762" cy="96448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4141B45-32A7-4D64-0825-B8DA3B2CC77E}"/>
              </a:ext>
            </a:extLst>
          </p:cNvPr>
          <p:cNvSpPr/>
          <p:nvPr/>
        </p:nvSpPr>
        <p:spPr>
          <a:xfrm>
            <a:off x="9258773" y="4563277"/>
            <a:ext cx="282947" cy="192896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FB70A4-7B9A-B43D-CEBD-59D864370A97}"/>
              </a:ext>
            </a:extLst>
          </p:cNvPr>
          <p:cNvSpPr txBox="1"/>
          <p:nvPr/>
        </p:nvSpPr>
        <p:spPr>
          <a:xfrm>
            <a:off x="10888133" y="4395040"/>
            <a:ext cx="12558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CA" sz="2400" b="1" dirty="0">
                <a:latin typeface="Sitka Text" pitchFamily="2" charset="0"/>
              </a:rPr>
              <a:t>46 080 </a:t>
            </a:r>
            <a:r>
              <a:rPr lang="en-CA" sz="2400" b="1" dirty="0" err="1">
                <a:latin typeface="Sitka Text" pitchFamily="2" charset="0"/>
              </a:rPr>
              <a:t>SiPMs</a:t>
            </a:r>
            <a:r>
              <a:rPr lang="en-CA" sz="2400" b="1" dirty="0">
                <a:latin typeface="Sitka Text" pitchFamily="2" charset="0"/>
              </a:rPr>
              <a:t>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1E75D3-DF25-FEF7-4CC6-C9B7ABEBFF6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3176" b="16026"/>
          <a:stretch>
            <a:fillRect/>
          </a:stretch>
        </p:blipFill>
        <p:spPr>
          <a:xfrm rot="10800000">
            <a:off x="8890585" y="1010404"/>
            <a:ext cx="2213396" cy="208855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F0559C8-E5D3-13EB-926A-2618D01DD0BB}"/>
              </a:ext>
            </a:extLst>
          </p:cNvPr>
          <p:cNvSpPr txBox="1">
            <a:spLocks/>
          </p:cNvSpPr>
          <p:nvPr/>
        </p:nvSpPr>
        <p:spPr>
          <a:xfrm>
            <a:off x="331764" y="136525"/>
            <a:ext cx="112666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Sitka Text" pitchFamily="2" charset="0"/>
              </a:rPr>
              <a:t>Example of photon detection system for </a:t>
            </a:r>
            <a:r>
              <a:rPr lang="en-US" dirty="0" err="1">
                <a:latin typeface="Sitka Text" pitchFamily="2" charset="0"/>
              </a:rPr>
              <a:t>LXe</a:t>
            </a:r>
            <a:r>
              <a:rPr lang="en-US" dirty="0">
                <a:latin typeface="Sitka Text" pitchFamily="2" charset="0"/>
              </a:rPr>
              <a:t> TPC: </a:t>
            </a:r>
            <a:r>
              <a:rPr lang="en-US" dirty="0" err="1">
                <a:latin typeface="Sitka Text" pitchFamily="2" charset="0"/>
              </a:rPr>
              <a:t>nEXO</a:t>
            </a:r>
            <a:endParaRPr lang="en-US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752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2E83E-18DF-97FF-20FC-3C05D16D2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FC914534-39A2-96D3-E76A-AF44BA979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64" y="266651"/>
            <a:ext cx="10515600" cy="1325563"/>
          </a:xfrm>
        </p:spPr>
        <p:txBody>
          <a:bodyPr/>
          <a:lstStyle/>
          <a:p>
            <a:r>
              <a:rPr lang="en-US" dirty="0">
                <a:latin typeface="Sitka Text" pitchFamily="2" charset="0"/>
              </a:rPr>
              <a:t>How a </a:t>
            </a:r>
            <a:r>
              <a:rPr lang="en-US" dirty="0" err="1">
                <a:latin typeface="Sitka Text" pitchFamily="2" charset="0"/>
              </a:rPr>
              <a:t>SiPM</a:t>
            </a:r>
            <a:r>
              <a:rPr lang="en-US" dirty="0">
                <a:latin typeface="Sitka Text" pitchFamily="2" charset="0"/>
              </a:rPr>
              <a:t> works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C24134-BE8D-315C-189A-0A6515BAED37}"/>
              </a:ext>
            </a:extLst>
          </p:cNvPr>
          <p:cNvSpPr txBox="1"/>
          <p:nvPr/>
        </p:nvSpPr>
        <p:spPr>
          <a:xfrm>
            <a:off x="331764" y="2274836"/>
            <a:ext cx="44123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-CA" sz="2400" dirty="0">
              <a:latin typeface="Sitka Text" pitchFamily="2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0F99C95-BF3D-112D-C15E-9FC4EB013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0E68E107-D213-104C-BE4F-BB97B179F045}" type="slidenum">
              <a:rPr lang="en-US" smtClean="0"/>
              <a:t>9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9B5893-B1C0-5C16-16E1-9193716D4523}"/>
              </a:ext>
            </a:extLst>
          </p:cNvPr>
          <p:cNvSpPr txBox="1"/>
          <p:nvPr/>
        </p:nvSpPr>
        <p:spPr>
          <a:xfrm>
            <a:off x="331764" y="1612704"/>
            <a:ext cx="659550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CA" sz="2400" dirty="0" err="1">
                <a:latin typeface="Sitka Text" pitchFamily="2" charset="0"/>
              </a:rPr>
              <a:t>SiPMs</a:t>
            </a:r>
            <a:r>
              <a:rPr lang="en-CA" sz="2400" dirty="0">
                <a:latin typeface="Sitka Text" pitchFamily="2" charset="0"/>
              </a:rPr>
              <a:t> consist of many avalanche photodiodes (APDs), or microcells</a:t>
            </a:r>
          </a:p>
          <a:p>
            <a:pPr marL="342900" indent="-342900"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Microcells are reverse-biased above their breakdown voltage</a:t>
            </a:r>
          </a:p>
          <a:p>
            <a:endParaRPr lang="en-CA" sz="2400" dirty="0">
              <a:latin typeface="Sitka Text" pitchFamily="2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A photon generates an electron-hole pair which drifts due to electric field</a:t>
            </a:r>
          </a:p>
          <a:p>
            <a:pPr marL="342900" indent="-342900">
              <a:buFont typeface="Wingdings" pitchFamily="2" charset="2"/>
              <a:buChar char="§"/>
            </a:pPr>
            <a:endParaRPr lang="en-CA" sz="2400" dirty="0">
              <a:latin typeface="Sitka Text" pitchFamily="2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en-CA" sz="2400" dirty="0">
                <a:latin typeface="Sitka Text" pitchFamily="2" charset="0"/>
              </a:rPr>
              <a:t>High electric field triggers avalanche multiplication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6A3C35-712A-7607-5622-F736F8E351E8}"/>
              </a:ext>
            </a:extLst>
          </p:cNvPr>
          <p:cNvSpPr/>
          <p:nvPr/>
        </p:nvSpPr>
        <p:spPr>
          <a:xfrm>
            <a:off x="7860862" y="1210773"/>
            <a:ext cx="2986498" cy="380921"/>
          </a:xfrm>
          <a:prstGeom prst="rect">
            <a:avLst/>
          </a:prstGeom>
          <a:solidFill>
            <a:schemeClr val="tx2">
              <a:lumMod val="50000"/>
              <a:lumOff val="50000"/>
              <a:alpha val="6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Sitka Text" pitchFamily="2" charset="0"/>
              </a:rPr>
              <a:t>n-type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E1091FA-4B8F-C3AD-8C8E-96FDE254EE3C}"/>
              </a:ext>
            </a:extLst>
          </p:cNvPr>
          <p:cNvSpPr/>
          <p:nvPr/>
        </p:nvSpPr>
        <p:spPr>
          <a:xfrm>
            <a:off x="7860862" y="4483554"/>
            <a:ext cx="3012086" cy="394910"/>
          </a:xfrm>
          <a:prstGeom prst="rect">
            <a:avLst/>
          </a:prstGeom>
          <a:solidFill>
            <a:schemeClr val="accent1">
              <a:alpha val="39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Sitka Text" pitchFamily="2" charset="0"/>
              </a:rPr>
              <a:t>p-type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E32A138D-55CB-DDE7-40E4-68E3736FB310}"/>
              </a:ext>
            </a:extLst>
          </p:cNvPr>
          <p:cNvSpPr/>
          <p:nvPr/>
        </p:nvSpPr>
        <p:spPr>
          <a:xfrm rot="1424625">
            <a:off x="6724393" y="2342498"/>
            <a:ext cx="1785257" cy="200297"/>
          </a:xfrm>
          <a:custGeom>
            <a:avLst/>
            <a:gdLst>
              <a:gd name="csX0" fmla="*/ 0 w 1689463"/>
              <a:gd name="csY0" fmla="*/ 191588 h 200297"/>
              <a:gd name="csX1" fmla="*/ 165463 w 1689463"/>
              <a:gd name="csY1" fmla="*/ 0 h 200297"/>
              <a:gd name="csX2" fmla="*/ 339635 w 1689463"/>
              <a:gd name="csY2" fmla="*/ 191588 h 200297"/>
              <a:gd name="csX3" fmla="*/ 522515 w 1689463"/>
              <a:gd name="csY3" fmla="*/ 17417 h 200297"/>
              <a:gd name="csX4" fmla="*/ 687978 w 1689463"/>
              <a:gd name="csY4" fmla="*/ 182880 h 200297"/>
              <a:gd name="csX5" fmla="*/ 844732 w 1689463"/>
              <a:gd name="csY5" fmla="*/ 34834 h 200297"/>
              <a:gd name="csX6" fmla="*/ 992778 w 1689463"/>
              <a:gd name="csY6" fmla="*/ 182880 h 200297"/>
              <a:gd name="csX7" fmla="*/ 1140823 w 1689463"/>
              <a:gd name="csY7" fmla="*/ 43543 h 200297"/>
              <a:gd name="csX8" fmla="*/ 1288869 w 1689463"/>
              <a:gd name="csY8" fmla="*/ 200297 h 200297"/>
              <a:gd name="csX9" fmla="*/ 1463040 w 1689463"/>
              <a:gd name="csY9" fmla="*/ 43543 h 200297"/>
              <a:gd name="csX10" fmla="*/ 1689463 w 1689463"/>
              <a:gd name="csY10" fmla="*/ 113211 h 2002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689463" h="200297">
                <a:moveTo>
                  <a:pt x="0" y="191588"/>
                </a:moveTo>
                <a:cubicBezTo>
                  <a:pt x="54428" y="95794"/>
                  <a:pt x="108857" y="0"/>
                  <a:pt x="165463" y="0"/>
                </a:cubicBezTo>
                <a:cubicBezTo>
                  <a:pt x="222069" y="0"/>
                  <a:pt x="280126" y="188685"/>
                  <a:pt x="339635" y="191588"/>
                </a:cubicBezTo>
                <a:cubicBezTo>
                  <a:pt x="399144" y="194491"/>
                  <a:pt x="464458" y="18868"/>
                  <a:pt x="522515" y="17417"/>
                </a:cubicBezTo>
                <a:cubicBezTo>
                  <a:pt x="580572" y="15966"/>
                  <a:pt x="634275" y="179977"/>
                  <a:pt x="687978" y="182880"/>
                </a:cubicBezTo>
                <a:cubicBezTo>
                  <a:pt x="741681" y="185783"/>
                  <a:pt x="793932" y="34834"/>
                  <a:pt x="844732" y="34834"/>
                </a:cubicBezTo>
                <a:cubicBezTo>
                  <a:pt x="895532" y="34834"/>
                  <a:pt x="943430" y="181429"/>
                  <a:pt x="992778" y="182880"/>
                </a:cubicBezTo>
                <a:cubicBezTo>
                  <a:pt x="1042126" y="184331"/>
                  <a:pt x="1091475" y="40640"/>
                  <a:pt x="1140823" y="43543"/>
                </a:cubicBezTo>
                <a:cubicBezTo>
                  <a:pt x="1190171" y="46446"/>
                  <a:pt x="1235166" y="200297"/>
                  <a:pt x="1288869" y="200297"/>
                </a:cubicBezTo>
                <a:cubicBezTo>
                  <a:pt x="1342572" y="200297"/>
                  <a:pt x="1396274" y="58057"/>
                  <a:pt x="1463040" y="43543"/>
                </a:cubicBezTo>
                <a:cubicBezTo>
                  <a:pt x="1529806" y="29029"/>
                  <a:pt x="1648823" y="101600"/>
                  <a:pt x="1689463" y="113211"/>
                </a:cubicBez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D14876A5-D78C-D0A5-AB13-19E4B4E27B36}"/>
              </a:ext>
            </a:extLst>
          </p:cNvPr>
          <p:cNvSpPr/>
          <p:nvPr/>
        </p:nvSpPr>
        <p:spPr>
          <a:xfrm rot="7431154">
            <a:off x="8411685" y="2779690"/>
            <a:ext cx="156754" cy="188328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394924-F496-1615-6E9F-4FE27B744D7C}"/>
              </a:ext>
            </a:extLst>
          </p:cNvPr>
          <p:cNvSpPr/>
          <p:nvPr/>
        </p:nvSpPr>
        <p:spPr>
          <a:xfrm>
            <a:off x="8650854" y="2561883"/>
            <a:ext cx="182859" cy="18614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nut 14">
            <a:extLst>
              <a:ext uri="{FF2B5EF4-FFF2-40B4-BE49-F238E27FC236}">
                <a16:creationId xmlns:a16="http://schemas.microsoft.com/office/drawing/2014/main" id="{BDD589DA-8F21-D47D-CB58-492FC4383DBD}"/>
              </a:ext>
            </a:extLst>
          </p:cNvPr>
          <p:cNvSpPr/>
          <p:nvPr/>
        </p:nvSpPr>
        <p:spPr>
          <a:xfrm>
            <a:off x="8650833" y="2877109"/>
            <a:ext cx="182880" cy="186143"/>
          </a:xfrm>
          <a:prstGeom prst="donu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4DC9ED4-FBD4-E8BA-C6AF-6D5AFBCDF9F3}"/>
              </a:ext>
            </a:extLst>
          </p:cNvPr>
          <p:cNvCxnSpPr>
            <a:cxnSpLocks/>
          </p:cNvCxnSpPr>
          <p:nvPr/>
        </p:nvCxnSpPr>
        <p:spPr>
          <a:xfrm flipV="1">
            <a:off x="9251910" y="617210"/>
            <a:ext cx="0" cy="5935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508261-2713-8120-EBD0-C4BC24512758}"/>
              </a:ext>
            </a:extLst>
          </p:cNvPr>
          <p:cNvCxnSpPr>
            <a:cxnSpLocks/>
          </p:cNvCxnSpPr>
          <p:nvPr/>
        </p:nvCxnSpPr>
        <p:spPr>
          <a:xfrm>
            <a:off x="9251910" y="618003"/>
            <a:ext cx="148045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D1137A-BD74-0FDA-90B0-FB3BDDF3459E}"/>
              </a:ext>
            </a:extLst>
          </p:cNvPr>
          <p:cNvCxnSpPr>
            <a:cxnSpLocks/>
          </p:cNvCxnSpPr>
          <p:nvPr/>
        </p:nvCxnSpPr>
        <p:spPr>
          <a:xfrm>
            <a:off x="9366905" y="4878518"/>
            <a:ext cx="1" cy="5867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DA8F344-2D11-59B6-D98E-61D865146F1C}"/>
              </a:ext>
            </a:extLst>
          </p:cNvPr>
          <p:cNvCxnSpPr>
            <a:cxnSpLocks/>
          </p:cNvCxnSpPr>
          <p:nvPr/>
        </p:nvCxnSpPr>
        <p:spPr>
          <a:xfrm>
            <a:off x="9366905" y="5465253"/>
            <a:ext cx="54371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8DBBFC7-7AE3-EDEA-A982-EDFBD01698C7}"/>
              </a:ext>
            </a:extLst>
          </p:cNvPr>
          <p:cNvCxnSpPr>
            <a:cxnSpLocks/>
          </p:cNvCxnSpPr>
          <p:nvPr/>
        </p:nvCxnSpPr>
        <p:spPr>
          <a:xfrm>
            <a:off x="10056585" y="5465253"/>
            <a:ext cx="7907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CFD96E-1EF7-D276-90D6-511F4E345B41}"/>
              </a:ext>
            </a:extLst>
          </p:cNvPr>
          <p:cNvCxnSpPr>
            <a:cxnSpLocks/>
          </p:cNvCxnSpPr>
          <p:nvPr/>
        </p:nvCxnSpPr>
        <p:spPr>
          <a:xfrm>
            <a:off x="10056585" y="5314824"/>
            <a:ext cx="0" cy="3008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5DDA235-6339-A35E-8501-2C51A1D82B9A}"/>
              </a:ext>
            </a:extLst>
          </p:cNvPr>
          <p:cNvCxnSpPr>
            <a:cxnSpLocks/>
          </p:cNvCxnSpPr>
          <p:nvPr/>
        </p:nvCxnSpPr>
        <p:spPr>
          <a:xfrm>
            <a:off x="9910615" y="5390038"/>
            <a:ext cx="0" cy="1504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78CEEC2-D7FC-0E8F-182C-533917EC81D3}"/>
              </a:ext>
            </a:extLst>
          </p:cNvPr>
          <p:cNvSpPr txBox="1"/>
          <p:nvPr/>
        </p:nvSpPr>
        <p:spPr>
          <a:xfrm>
            <a:off x="9652493" y="5180238"/>
            <a:ext cx="25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itka Text" pitchFamily="2" charset="0"/>
              </a:rPr>
              <a:t>-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2A8CBA2-4CB4-7D8D-9E78-2097BA5E4EE4}"/>
              </a:ext>
            </a:extLst>
          </p:cNvPr>
          <p:cNvSpPr txBox="1"/>
          <p:nvPr/>
        </p:nvSpPr>
        <p:spPr>
          <a:xfrm>
            <a:off x="10022367" y="5180237"/>
            <a:ext cx="304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itka Text" pitchFamily="2" charset="0"/>
              </a:rPr>
              <a:t>+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1E6398-803D-BC5F-B191-D3A4D2BE6DD4}"/>
              </a:ext>
            </a:extLst>
          </p:cNvPr>
          <p:cNvSpPr txBox="1"/>
          <p:nvPr/>
        </p:nvSpPr>
        <p:spPr>
          <a:xfrm>
            <a:off x="9812744" y="5583022"/>
            <a:ext cx="300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itka Text" pitchFamily="2" charset="0"/>
              </a:rPr>
              <a:t>V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1701441-DB1D-D229-2C69-C6DC0C131E1B}"/>
              </a:ext>
            </a:extLst>
          </p:cNvPr>
          <p:cNvCxnSpPr>
            <a:cxnSpLocks/>
          </p:cNvCxnSpPr>
          <p:nvPr/>
        </p:nvCxnSpPr>
        <p:spPr>
          <a:xfrm flipV="1">
            <a:off x="8747924" y="2365021"/>
            <a:ext cx="0" cy="1891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6A4E636-8AE6-3173-58B5-3B072169B7E0}"/>
              </a:ext>
            </a:extLst>
          </p:cNvPr>
          <p:cNvCxnSpPr>
            <a:cxnSpLocks/>
          </p:cNvCxnSpPr>
          <p:nvPr/>
        </p:nvCxnSpPr>
        <p:spPr>
          <a:xfrm>
            <a:off x="8743375" y="3076899"/>
            <a:ext cx="0" cy="1705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06A98ACB-9E3A-909B-D817-5685CB6115B8}"/>
              </a:ext>
            </a:extLst>
          </p:cNvPr>
          <p:cNvSpPr txBox="1"/>
          <p:nvPr/>
        </p:nvSpPr>
        <p:spPr>
          <a:xfrm>
            <a:off x="10982720" y="4936691"/>
            <a:ext cx="1247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Sitka Text" pitchFamily="2" charset="0"/>
              </a:rPr>
              <a:t>Reverse Bias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934C4EF-E490-4720-5167-4E8730774B19}"/>
              </a:ext>
            </a:extLst>
          </p:cNvPr>
          <p:cNvCxnSpPr/>
          <p:nvPr/>
        </p:nvCxnSpPr>
        <p:spPr>
          <a:xfrm>
            <a:off x="10451974" y="2274836"/>
            <a:ext cx="0" cy="1360462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ACB794A1-CBC7-52C5-7048-910B0E6B7053}"/>
              </a:ext>
            </a:extLst>
          </p:cNvPr>
          <p:cNvSpPr txBox="1"/>
          <p:nvPr/>
        </p:nvSpPr>
        <p:spPr>
          <a:xfrm>
            <a:off x="10649817" y="2601138"/>
            <a:ext cx="332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Sitka Text" pitchFamily="2" charset="0"/>
              </a:rPr>
              <a:t>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797D459-FD20-8F21-6037-D07A0D9420E3}"/>
              </a:ext>
            </a:extLst>
          </p:cNvPr>
          <p:cNvSpPr txBox="1"/>
          <p:nvPr/>
        </p:nvSpPr>
        <p:spPr>
          <a:xfrm>
            <a:off x="8987227" y="2251889"/>
            <a:ext cx="502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Sitka Text" pitchFamily="2" charset="0"/>
              </a:rPr>
              <a:t>e -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43B8B5E-EDE6-7ADB-6057-6B3A789EDAFD}"/>
              </a:ext>
            </a:extLst>
          </p:cNvPr>
          <p:cNvSpPr txBox="1"/>
          <p:nvPr/>
        </p:nvSpPr>
        <p:spPr>
          <a:xfrm>
            <a:off x="8904827" y="2934725"/>
            <a:ext cx="689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itka Text" pitchFamily="2" charset="0"/>
              </a:rPr>
              <a:t>h</a:t>
            </a:r>
            <a:r>
              <a:rPr lang="en-US" dirty="0">
                <a:solidFill>
                  <a:schemeClr val="tx1"/>
                </a:solidFill>
                <a:latin typeface="Sitka Text" pitchFamily="2" charset="0"/>
              </a:rPr>
              <a:t> </a:t>
            </a:r>
            <a:r>
              <a:rPr lang="en-US" dirty="0">
                <a:latin typeface="Sitka Text" pitchFamily="2" charset="0"/>
              </a:rPr>
              <a:t>+</a:t>
            </a:r>
            <a:endParaRPr lang="en-US" dirty="0">
              <a:solidFill>
                <a:schemeClr val="tx1"/>
              </a:solidFill>
              <a:latin typeface="Sitka Text" pitchFamily="2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2FF1F6F-2F36-39DA-B486-6FD65140A3AC}"/>
              </a:ext>
            </a:extLst>
          </p:cNvPr>
          <p:cNvSpPr txBox="1"/>
          <p:nvPr/>
        </p:nvSpPr>
        <p:spPr>
          <a:xfrm>
            <a:off x="7598701" y="5969898"/>
            <a:ext cx="3510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200" dirty="0">
                <a:latin typeface="Sitka Text" pitchFamily="2" charset="0"/>
              </a:rPr>
              <a:t>Simplified diagram of electron-hole pair generation due to a photon in a semiconductor  </a:t>
            </a:r>
            <a:endParaRPr lang="en-US" sz="1200" dirty="0">
              <a:latin typeface="Sitka Tex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983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29226</TotalTime>
  <Words>1912</Words>
  <Application>Microsoft Macintosh PowerPoint</Application>
  <PresentationFormat>Widescreen</PresentationFormat>
  <Paragraphs>404</Paragraphs>
  <Slides>37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Aptos</vt:lpstr>
      <vt:lpstr>Aptos Display</vt:lpstr>
      <vt:lpstr>Arial</vt:lpstr>
      <vt:lpstr>Cambria Math</vt:lpstr>
      <vt:lpstr>Sitka Text</vt:lpstr>
      <vt:lpstr>Wingdings</vt:lpstr>
      <vt:lpstr>Office Theme</vt:lpstr>
      <vt:lpstr>Testing a Pulse-IV Multiplexer for Large SiPM Array Characterization</vt:lpstr>
      <vt:lpstr>Neutrinoless double beta decay (0νββ) </vt:lpstr>
      <vt:lpstr>How could we detect 0νββ?</vt:lpstr>
      <vt:lpstr>Liquid xenon time projection chambers</vt:lpstr>
      <vt:lpstr>Example of photon detection system for LXe TPC: nEXO</vt:lpstr>
      <vt:lpstr>PowerPoint Presentation</vt:lpstr>
      <vt:lpstr>PowerPoint Presentation</vt:lpstr>
      <vt:lpstr>PowerPoint Presentation</vt:lpstr>
      <vt:lpstr>How a SiPM works</vt:lpstr>
      <vt:lpstr>SiPM testing</vt:lpstr>
      <vt:lpstr>SiPM characterization </vt:lpstr>
      <vt:lpstr>PowerPoint Presentation</vt:lpstr>
      <vt:lpstr>Where do I come in?</vt:lpstr>
      <vt:lpstr>PowerPoint Presentation</vt:lpstr>
      <vt:lpstr>PowerPoint Presentation</vt:lpstr>
      <vt:lpstr>PowerPoint Presentation</vt:lpstr>
      <vt:lpstr>PowerPoint Presentation</vt:lpstr>
      <vt:lpstr>SiPM preliminary tests (no multiplexer)</vt:lpstr>
      <vt:lpstr>SiPM preliminary tests (no multiplexer)</vt:lpstr>
      <vt:lpstr>SiPM preliminary tests (no multiplexer)</vt:lpstr>
      <vt:lpstr>SiPM pulse through the multiplexer</vt:lpstr>
      <vt:lpstr>SiPM pulse through the multiplexer</vt:lpstr>
      <vt:lpstr>PowerPoint Presentation</vt:lpstr>
      <vt:lpstr>Charge spectrum: through multiplexer</vt:lpstr>
      <vt:lpstr>PowerPoint Presentation</vt:lpstr>
      <vt:lpstr>Will the pulse-IV multiplexer be used for tile testing this fall?</vt:lpstr>
      <vt:lpstr>Conclusion</vt:lpstr>
      <vt:lpstr>Acknowledgments:</vt:lpstr>
      <vt:lpstr>Backup Slides</vt:lpstr>
      <vt:lpstr>nEXO</vt:lpstr>
      <vt:lpstr>SiPM in a bucket test – Testing IV-MUX</vt:lpstr>
      <vt:lpstr>How the multiplexer works</vt:lpstr>
      <vt:lpstr>PowerPoint Presentation</vt:lpstr>
      <vt:lpstr>PowerPoint Presentation</vt:lpstr>
      <vt:lpstr>PowerPoint Presentation</vt:lpstr>
      <vt:lpstr>SiPM box</vt:lpstr>
      <vt:lpstr>Mode 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 Gray</dc:creator>
  <cp:lastModifiedBy>Will Gray</cp:lastModifiedBy>
  <cp:revision>31</cp:revision>
  <dcterms:created xsi:type="dcterms:W3CDTF">2026-07-13T19:20:07Z</dcterms:created>
  <dcterms:modified xsi:type="dcterms:W3CDTF">2026-08-12T03:35:09Z</dcterms:modified>
</cp:coreProperties>
</file>