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60" r:id="rId3"/>
    <p:sldId id="257" r:id="rId4"/>
    <p:sldId id="274" r:id="rId5"/>
    <p:sldId id="258" r:id="rId6"/>
    <p:sldId id="261" r:id="rId7"/>
    <p:sldId id="262" r:id="rId8"/>
    <p:sldId id="278" r:id="rId9"/>
    <p:sldId id="265" r:id="rId10"/>
    <p:sldId id="269" r:id="rId11"/>
    <p:sldId id="266" r:id="rId12"/>
    <p:sldId id="267" r:id="rId13"/>
    <p:sldId id="272" r:id="rId14"/>
    <p:sldId id="276" r:id="rId15"/>
    <p:sldId id="271" r:id="rId16"/>
    <p:sldId id="277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29" autoAdjust="0"/>
    <p:restoredTop sz="96076"/>
  </p:normalViewPr>
  <p:slideViewPr>
    <p:cSldViewPr snapToGrid="0">
      <p:cViewPr varScale="1">
        <p:scale>
          <a:sx n="106" d="100"/>
          <a:sy n="106" d="100"/>
        </p:scale>
        <p:origin x="19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72F19-5CD2-4F4B-A746-9881CE6DE991}" type="datetimeFigureOut">
              <a:rPr lang="en-US" smtClean="0"/>
              <a:t>8/11/26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D79B3-196D-2645-B5EC-9C603C917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393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89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580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3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81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67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87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37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31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67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434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3A928-073A-327C-7B74-7BF93BE00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A1F82D-A4E9-53C5-C000-4D7C7F3A60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6673EA-8F7F-AEA8-6387-463CA6964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79492-292F-57AE-C93F-82D069ADB2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9D79B3-196D-2645-B5EC-9C603C91743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90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411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49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050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20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25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91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54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968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32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1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57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16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8.jpg"/><Relationship Id="rId7" Type="http://schemas.openxmlformats.org/officeDocument/2006/relationships/image" Target="../media/image6.png"/><Relationship Id="rId12" Type="http://schemas.openxmlformats.org/officeDocument/2006/relationships/hyperlink" Target="https://medium.com/@Ferriswatt/the-myth-of-sisyphus-8c1766b20ac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0" Type="http://schemas.openxmlformats.org/officeDocument/2006/relationships/image" Target="../media/image33.jpeg"/><Relationship Id="rId4" Type="http://schemas.openxmlformats.org/officeDocument/2006/relationships/image" Target="../media/image29.jpeg"/><Relationship Id="rId9" Type="http://schemas.openxmlformats.org/officeDocument/2006/relationships/image" Target="../media/image3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8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3.mp4"/><Relationship Id="rId7" Type="http://schemas.openxmlformats.org/officeDocument/2006/relationships/image" Target="../media/image39.png"/><Relationship Id="rId12" Type="http://schemas.openxmlformats.org/officeDocument/2006/relationships/image" Target="../media/image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4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2.png"/><Relationship Id="rId4" Type="http://schemas.openxmlformats.org/officeDocument/2006/relationships/video" Target="../media/media3.mp4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si.mcgill.ca/?mact=CGCalendar,cntnt01,default,0&amp;cntnt01event_id=769&amp;cntnt01display=event&amp;cntnt01returnid=96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en.wikipedia.org/wiki/Cloud_chambe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udl.lib.cam.ac.uk/view/PH-CAVENDISH-P-00022/1" TargetMode="External"/><Relationship Id="rId3" Type="http://schemas.openxmlformats.org/officeDocument/2006/relationships/image" Target="../media/image8.jpeg"/><Relationship Id="rId7" Type="http://schemas.openxmlformats.org/officeDocument/2006/relationships/hyperlink" Target="https://physicstoday.aip.org/news/c-t-r-wils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1.png"/><Relationship Id="rId4" Type="http://schemas.openxmlformats.org/officeDocument/2006/relationships/image" Target="../media/image9.jpeg"/><Relationship Id="rId9" Type="http://schemas.openxmlformats.org/officeDocument/2006/relationships/hyperlink" Target="https://timeline.web.cern.ch/charles-thomson-rees-wilson-sees-particle-track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igikey.ca/en/products/detail/tark-thermal-solutions/57180-501/2268540?gclsrc=aw.ds&amp;gad_source=1&amp;gad_campaignid=21433775456&amp;gbraid=0AAAAADrbLljJFW2Yx393e-ZJWvuSr39SL&amp;gclid=CjwKCAjw4dDTBhAqEiwAkHYmShLIt2hSAXVIgaltkseMhIstV0ffm-iysA11voLEVbM0XoTIyiuL_hoCypYQAvD_BwE" TargetMode="External"/><Relationship Id="rId5" Type="http://schemas.openxmlformats.org/officeDocument/2006/relationships/hyperlink" Target="https://www.researchgate.net/profile/Abdelhalim-Tlemcani?_tp=eyJjb250ZXh0Ijp7ImZpcnN0UGFnZSI6Il9kaXJlY3QiLCJwYWdlIjoicHVibGljYXRpb24ifX0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octua.at/en/products/browse/coolers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www.techpowerup.com/forums/threads/cooler-for-r7-5700x3d-stock.332985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086" y="3200824"/>
            <a:ext cx="12017828" cy="106639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  <a:latin typeface="Sitka Text"/>
                <a:ea typeface="Calibri"/>
                <a:cs typeface="Calibri"/>
              </a:rPr>
              <a:t>Building a Peltier-Cooled Cloud Chamber for Physics Outreach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67215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C00000"/>
                </a:solidFill>
                <a:latin typeface="Sitka Text" pitchFamily="2" charset="0"/>
              </a:rPr>
              <a:t>CASST, August 12, 2026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9FD1E03-4D74-3F0A-F511-FAE940B57749}"/>
              </a:ext>
            </a:extLst>
          </p:cNvPr>
          <p:cNvCxnSpPr>
            <a:cxnSpLocks/>
          </p:cNvCxnSpPr>
          <p:nvPr/>
        </p:nvCxnSpPr>
        <p:spPr>
          <a:xfrm>
            <a:off x="547563" y="4468388"/>
            <a:ext cx="3702993" cy="0"/>
          </a:xfrm>
          <a:prstGeom prst="straightConnector1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149610D-59D0-F94B-4910-6954A7F3F0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5096"/>
            <a:ext cx="2537606" cy="25376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BEF6CF-A728-5737-77D8-554983189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297" y="6016832"/>
            <a:ext cx="1978617" cy="76100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CF1B630-981F-3703-BD53-C452BB19378E}"/>
              </a:ext>
            </a:extLst>
          </p:cNvPr>
          <p:cNvCxnSpPr>
            <a:cxnSpLocks/>
          </p:cNvCxnSpPr>
          <p:nvPr/>
        </p:nvCxnSpPr>
        <p:spPr>
          <a:xfrm>
            <a:off x="7882541" y="4468388"/>
            <a:ext cx="3701796" cy="0"/>
          </a:xfrm>
          <a:prstGeom prst="straightConnector1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43437F7D-36C4-6D7F-2B67-B5F529C935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07" y="5699760"/>
            <a:ext cx="2861186" cy="1224945"/>
          </a:xfrm>
          <a:prstGeom prst="rect">
            <a:avLst/>
          </a:prstGeom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4C4569D6-E664-D50B-599F-E99236D9D1A1}"/>
              </a:ext>
            </a:extLst>
          </p:cNvPr>
          <p:cNvSpPr txBox="1">
            <a:spLocks/>
          </p:cNvSpPr>
          <p:nvPr/>
        </p:nvSpPr>
        <p:spPr>
          <a:xfrm>
            <a:off x="1524000" y="458056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Sitka Text"/>
              </a:rPr>
              <a:t>Cameron Flaman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99C4-D4A2-8E06-8E15-70D8649FB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3D45E63B-A095-7FAC-D0BE-AB8D6B9D74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" t="5682" r="4543" b="4956"/>
          <a:stretch>
            <a:fillRect/>
          </a:stretch>
        </p:blipFill>
        <p:spPr>
          <a:xfrm>
            <a:off x="0" y="4209267"/>
            <a:ext cx="5951150" cy="24355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19D38F3-5BEF-40E1-C143-81401BFC3C8A}"/>
              </a:ext>
            </a:extLst>
          </p:cNvPr>
          <p:cNvSpPr/>
          <p:nvPr/>
        </p:nvSpPr>
        <p:spPr>
          <a:xfrm>
            <a:off x="-86948" y="-503583"/>
            <a:ext cx="12422099" cy="152883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453193D-ADA0-3DBE-2934-7387DAEE8ACD}"/>
              </a:ext>
            </a:extLst>
          </p:cNvPr>
          <p:cNvSpPr txBox="1">
            <a:spLocks/>
          </p:cNvSpPr>
          <p:nvPr/>
        </p:nvSpPr>
        <p:spPr>
          <a:xfrm>
            <a:off x="146455" y="165168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>
                <a:solidFill>
                  <a:schemeClr val="bg1"/>
                </a:solidFill>
                <a:latin typeface="Sitka Text"/>
                <a:cs typeface="Calibri"/>
              </a:rPr>
              <a:t>Problem Solving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7CD1D8-4448-746C-5638-199E23A3A8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33" y="1951505"/>
            <a:ext cx="5299034" cy="3974275"/>
          </a:xfrm>
          <a:prstGeom prst="rect">
            <a:avLst/>
          </a:prstGeom>
          <a:ln w="76200">
            <a:solidFill>
              <a:schemeClr val="tx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6D7FD2-B1FB-F114-A218-1CE4087ECA13}"/>
              </a:ext>
            </a:extLst>
          </p:cNvPr>
          <p:cNvSpPr txBox="1"/>
          <p:nvPr/>
        </p:nvSpPr>
        <p:spPr>
          <a:xfrm>
            <a:off x="6102401" y="1862217"/>
            <a:ext cx="5113511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800" b="1" dirty="0">
                <a:solidFill>
                  <a:schemeClr val="tx2"/>
                </a:solidFill>
                <a:latin typeface="Sitka Text"/>
              </a:rPr>
              <a:t>Attempted Solutions</a:t>
            </a:r>
          </a:p>
          <a:p>
            <a:pPr>
              <a:buClr>
                <a:srgbClr val="C00000"/>
              </a:buClr>
            </a:pPr>
            <a:endParaRPr lang="en-US" sz="2800" b="1" dirty="0">
              <a:solidFill>
                <a:schemeClr val="tx2"/>
              </a:solidFill>
              <a:latin typeface="Sitka Text"/>
            </a:endParaRP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  <a:latin typeface="Sitka Text"/>
              </a:rPr>
              <a:t>Over-designed mounts</a:t>
            </a:r>
          </a:p>
          <a:p>
            <a:pPr>
              <a:buClr>
                <a:schemeClr val="tx2"/>
              </a:buClr>
            </a:pPr>
            <a:endParaRPr lang="en-US" sz="2800" dirty="0">
              <a:solidFill>
                <a:schemeClr val="tx2"/>
              </a:solidFill>
              <a:latin typeface="Sitka Text"/>
            </a:endParaRP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  <a:latin typeface="Sitka Text"/>
              </a:rPr>
              <a:t>Thicker top-plate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  <a:latin typeface="Sitka Text"/>
            </a:endParaRP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  <a:latin typeface="Sitka Text"/>
              </a:rPr>
              <a:t>Lapping and flattening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  <a:latin typeface="Sitka Text"/>
            </a:endParaRP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  <a:latin typeface="Sitka Text"/>
              </a:rPr>
              <a:t>Meticulous installations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  <a:latin typeface="Sitka Text"/>
            </a:endParaRP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  <a:latin typeface="Sitka Text"/>
            </a:endParaRP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  <a:latin typeface="Sitka Tex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59AB05-6D36-805D-7181-0AFC0624B88C}"/>
              </a:ext>
            </a:extLst>
          </p:cNvPr>
          <p:cNvSpPr txBox="1"/>
          <p:nvPr/>
        </p:nvSpPr>
        <p:spPr>
          <a:xfrm>
            <a:off x="10402145" y="1862217"/>
            <a:ext cx="387881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C00000"/>
              </a:buClr>
            </a:pPr>
            <a:r>
              <a:rPr lang="en-US" sz="2800" b="1" dirty="0">
                <a:solidFill>
                  <a:schemeClr val="tx2"/>
                </a:solidFill>
                <a:latin typeface="Sitka Text"/>
              </a:rPr>
              <a:t>Success?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951740-47BD-0BE8-956F-532001176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85433" y="2798317"/>
            <a:ext cx="331093" cy="3310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FFCE90-AB63-5507-0C4D-A28D62D9DF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84643" y="3649357"/>
            <a:ext cx="379008" cy="37900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66A04DE-B38B-5903-80BB-E42BD9D429A1}"/>
              </a:ext>
            </a:extLst>
          </p:cNvPr>
          <p:cNvSpPr txBox="1"/>
          <p:nvPr/>
        </p:nvSpPr>
        <p:spPr>
          <a:xfrm>
            <a:off x="10971205" y="3987279"/>
            <a:ext cx="3878814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C00000"/>
              </a:buClr>
            </a:pPr>
            <a:r>
              <a:rPr lang="en-US" sz="8000" b="1" dirty="0">
                <a:solidFill>
                  <a:schemeClr val="tx2"/>
                </a:solidFill>
                <a:latin typeface="Sitka Text"/>
              </a:rPr>
              <a:t>-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ADDFFBB-B39F-DE05-C5D6-9F3485831D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90" b="41567"/>
          <a:stretch>
            <a:fillRect/>
          </a:stretch>
        </p:blipFill>
        <p:spPr>
          <a:xfrm>
            <a:off x="5604755" y="1092130"/>
            <a:ext cx="6096000" cy="7700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A5B3C2-781F-8085-A2F1-13760E5C43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90" b="41567"/>
          <a:stretch>
            <a:fillRect/>
          </a:stretch>
        </p:blipFill>
        <p:spPr>
          <a:xfrm rot="10800000">
            <a:off x="5558937" y="5991110"/>
            <a:ext cx="6096000" cy="77008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19C114-1023-6C45-5A6F-92011622969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75" t="43163" r="89326" b="43119"/>
          <a:stretch>
            <a:fillRect/>
          </a:stretch>
        </p:blipFill>
        <p:spPr>
          <a:xfrm rot="8735264">
            <a:off x="11730939" y="6453808"/>
            <a:ext cx="428219" cy="43624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56A094D-A23D-5808-662A-A49D49D97548}"/>
              </a:ext>
            </a:extLst>
          </p:cNvPr>
          <p:cNvSpPr txBox="1"/>
          <p:nvPr/>
        </p:nvSpPr>
        <p:spPr>
          <a:xfrm>
            <a:off x="11784519" y="6467090"/>
            <a:ext cx="506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9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441950B-658A-D182-ECAC-82986CDD5A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02" y="1178811"/>
            <a:ext cx="4580922" cy="3030456"/>
          </a:xfrm>
          <a:prstGeom prst="rect">
            <a:avLst/>
          </a:prstGeom>
          <a:ln w="76200">
            <a:solidFill>
              <a:schemeClr val="tx2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25F67F3-AD57-A757-21F9-A5FAAE68DC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341" y="1464347"/>
            <a:ext cx="5185800" cy="4877121"/>
          </a:xfrm>
          <a:prstGeom prst="rect">
            <a:avLst/>
          </a:prstGeom>
          <a:ln w="76200">
            <a:solidFill>
              <a:schemeClr val="tx2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B5080C0-532F-EA43-DE09-AC58AF28D36B}"/>
              </a:ext>
            </a:extLst>
          </p:cNvPr>
          <p:cNvSpPr txBox="1"/>
          <p:nvPr/>
        </p:nvSpPr>
        <p:spPr>
          <a:xfrm rot="2007671">
            <a:off x="1041121" y="3560828"/>
            <a:ext cx="399246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</a:pPr>
            <a:r>
              <a:rPr lang="en-US" sz="4000" b="1" dirty="0">
                <a:solidFill>
                  <a:schemeClr val="bg1"/>
                </a:solidFill>
                <a:latin typeface="Sitka Text"/>
              </a:rPr>
              <a:t>0.05” -&gt; 0.08”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A48148F-2695-E00D-4875-F922178F7D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47" y="1442784"/>
            <a:ext cx="4893373" cy="4893373"/>
          </a:xfrm>
          <a:prstGeom prst="rect">
            <a:avLst/>
          </a:prstGeom>
          <a:ln w="76200">
            <a:solidFill>
              <a:schemeClr val="tx2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308B4A-4FEF-CEBF-2C4D-09755B047F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470" y="5143651"/>
            <a:ext cx="672863" cy="6728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E305C4-0188-3745-9F08-3B2F16838131}"/>
              </a:ext>
            </a:extLst>
          </p:cNvPr>
          <p:cNvSpPr txBox="1"/>
          <p:nvPr/>
        </p:nvSpPr>
        <p:spPr>
          <a:xfrm>
            <a:off x="125018" y="6402846"/>
            <a:ext cx="55481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latin typeface="Sitka Text" pitchFamily="2" charset="0"/>
              </a:rPr>
              <a:t>Sisyphus and his boulder. Credit: </a:t>
            </a:r>
            <a:r>
              <a:rPr lang="en-CA" sz="1200" dirty="0">
                <a:latin typeface="Sitka Text" pitchFamily="2" charset="0"/>
                <a:hlinkClick r:id="rId12"/>
              </a:rPr>
              <a:t>Medium</a:t>
            </a:r>
            <a:r>
              <a:rPr lang="en-CA" sz="1200" dirty="0">
                <a:latin typeface="Sitka Text" pitchFamily="2" charset="0"/>
              </a:rPr>
              <a:t>. Imagine Him Happy.</a:t>
            </a:r>
            <a:endParaRPr lang="en-US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3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  <p:bldP spid="28" grpId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C630-B811-C8AC-A024-EE9FBBCB4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C2109B-A160-E69A-0D4C-4675057F1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51" y="914577"/>
            <a:ext cx="7467600" cy="58293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B4AC54B-3F5B-2A30-89C5-FF0FAD74F8EE}"/>
              </a:ext>
            </a:extLst>
          </p:cNvPr>
          <p:cNvSpPr/>
          <p:nvPr/>
        </p:nvSpPr>
        <p:spPr>
          <a:xfrm>
            <a:off x="-130628" y="-689113"/>
            <a:ext cx="12552728" cy="1720245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64B54-AD96-2F37-D70C-1EF332E47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55" y="165168"/>
            <a:ext cx="10515600" cy="860798"/>
          </a:xfrm>
        </p:spPr>
        <p:txBody>
          <a:bodyPr>
            <a:norm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Sitka Text"/>
                <a:cs typeface="Calibri"/>
              </a:rPr>
              <a:t>The Solution(s)</a:t>
            </a:r>
            <a:endParaRPr lang="en-US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348EBF-A7EF-D68F-C009-47D3A08CA43F}"/>
                  </a:ext>
                </a:extLst>
              </p:cNvPr>
              <p:cNvSpPr txBox="1"/>
              <p:nvPr/>
            </p:nvSpPr>
            <p:spPr>
              <a:xfrm>
                <a:off x="216793" y="1632880"/>
                <a:ext cx="6224199" cy="1815882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marL="514350" indent="-514350">
                  <a:buClr>
                    <a:schemeClr val="tx2"/>
                  </a:buClr>
                  <a:buAutoNum type="arabicPeriod"/>
                </a:pPr>
                <a:r>
                  <a:rPr lang="en-US" sz="2800" dirty="0">
                    <a:latin typeface="Sitka Text"/>
                  </a:rPr>
                  <a:t>Holes in top-plate and bracket</a:t>
                </a:r>
              </a:p>
              <a:p>
                <a:pPr marL="514350" indent="-514350">
                  <a:buClr>
                    <a:schemeClr val="tx2"/>
                  </a:buClr>
                  <a:buAutoNum type="arabicPeriod"/>
                </a:pPr>
                <a:r>
                  <a:rPr lang="en-US" sz="2800" dirty="0">
                    <a:latin typeface="Sitka Text"/>
                  </a:rPr>
                  <a:t>Upwards bend in top-plate</a:t>
                </a:r>
              </a:p>
              <a:p>
                <a:pPr marL="914400" lvl="1" indent="-457200">
                  <a:buClr>
                    <a:schemeClr val="tx2"/>
                  </a:buClr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Sitka Text"/>
                  </a:rPr>
                  <a:t>Minimum Temperature          of -32.8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endParaRPr lang="en-CA" sz="2800" dirty="0">
                  <a:latin typeface="Sitka Text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348EBF-A7EF-D68F-C009-47D3A08CA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793" y="1632880"/>
                <a:ext cx="6224199" cy="1815882"/>
              </a:xfrm>
              <a:prstGeom prst="rect">
                <a:avLst/>
              </a:prstGeom>
              <a:blipFill>
                <a:blip r:embed="rId4"/>
                <a:stretch>
                  <a:fillRect l="-1426" t="-3472" b="-9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1D54D7DB-9E98-7616-45A9-D2DD302E0F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3" b="48920"/>
          <a:stretch>
            <a:fillRect/>
          </a:stretch>
        </p:blipFill>
        <p:spPr>
          <a:xfrm>
            <a:off x="181816" y="3593813"/>
            <a:ext cx="5868273" cy="17216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71B90C-5BCD-90B0-01D0-D4C04709BC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66" b="11492"/>
          <a:stretch>
            <a:fillRect/>
          </a:stretch>
        </p:blipFill>
        <p:spPr>
          <a:xfrm>
            <a:off x="181817" y="5236808"/>
            <a:ext cx="5868273" cy="15070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368A66-3045-9040-7CB2-2A20C91BA4D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4BB3D8-2A40-62F5-43EA-5525890872EA}"/>
              </a:ext>
            </a:extLst>
          </p:cNvPr>
          <p:cNvSpPr txBox="1"/>
          <p:nvPr/>
        </p:nvSpPr>
        <p:spPr>
          <a:xfrm>
            <a:off x="11780710" y="6420712"/>
            <a:ext cx="506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10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513109-2FC2-3076-43FD-F943C035ED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3291" b="43112"/>
          <a:stretch>
            <a:fillRect/>
          </a:stretch>
        </p:blipFill>
        <p:spPr>
          <a:xfrm>
            <a:off x="0" y="1073161"/>
            <a:ext cx="6096000" cy="6216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0268935-5491-14FF-A7F6-8B6BECB15EE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3248" b="42752"/>
          <a:stretch>
            <a:fillRect/>
          </a:stretch>
        </p:blipFill>
        <p:spPr>
          <a:xfrm rot="10800000">
            <a:off x="280892" y="3201257"/>
            <a:ext cx="6096000" cy="64006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81B1BE6-D625-C270-C497-CAE30166B472}"/>
              </a:ext>
            </a:extLst>
          </p:cNvPr>
          <p:cNvSpPr txBox="1">
            <a:spLocks/>
          </p:cNvSpPr>
          <p:nvPr/>
        </p:nvSpPr>
        <p:spPr>
          <a:xfrm>
            <a:off x="60699" y="3979503"/>
            <a:ext cx="776561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solidFill>
                  <a:srgbClr val="C00000"/>
                </a:solidFill>
                <a:latin typeface="Sitka Text"/>
                <a:cs typeface="Calibri"/>
              </a:rPr>
              <a:t>a)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2D04FE3-B565-5F02-5713-A5AC0A44CA65}"/>
              </a:ext>
            </a:extLst>
          </p:cNvPr>
          <p:cNvSpPr txBox="1">
            <a:spLocks/>
          </p:cNvSpPr>
          <p:nvPr/>
        </p:nvSpPr>
        <p:spPr>
          <a:xfrm>
            <a:off x="60699" y="5559943"/>
            <a:ext cx="776561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solidFill>
                  <a:srgbClr val="C00000"/>
                </a:solidFill>
                <a:latin typeface="Sitka Text"/>
                <a:cs typeface="Calibri"/>
              </a:rPr>
              <a:t>b)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73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6BAE8-0CC2-AF1D-AA49-EE5648886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E182952-0DA3-5101-4713-3C4FF7A41A01}"/>
              </a:ext>
            </a:extLst>
          </p:cNvPr>
          <p:cNvSpPr/>
          <p:nvPr/>
        </p:nvSpPr>
        <p:spPr>
          <a:xfrm>
            <a:off x="-115050" y="-609600"/>
            <a:ext cx="12422099" cy="1635566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7AC780-ACDD-A0F9-8454-9BA593DE66E6}"/>
              </a:ext>
            </a:extLst>
          </p:cNvPr>
          <p:cNvSpPr txBox="1">
            <a:spLocks/>
          </p:cNvSpPr>
          <p:nvPr/>
        </p:nvSpPr>
        <p:spPr>
          <a:xfrm>
            <a:off x="146455" y="165168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Particle Tracks Video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A794C3-114F-A533-FE58-7D19C412A2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75" t="43163" r="89326" b="43119"/>
          <a:stretch>
            <a:fillRect/>
          </a:stretch>
        </p:blipFill>
        <p:spPr>
          <a:xfrm rot="8735264">
            <a:off x="11702683" y="6356384"/>
            <a:ext cx="428219" cy="4362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684A32-2B20-0C91-623F-A38530D94B00}"/>
              </a:ext>
            </a:extLst>
          </p:cNvPr>
          <p:cNvSpPr txBox="1"/>
          <p:nvPr/>
        </p:nvSpPr>
        <p:spPr>
          <a:xfrm>
            <a:off x="11685651" y="6396335"/>
            <a:ext cx="506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11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TraxVid_CE27DB59-4A10-40B7-A689-BBD35939501E.mp4">
            <a:hlinkClick r:id="" action="ppaction://media"/>
            <a:extLst>
              <a:ext uri="{FF2B5EF4-FFF2-40B4-BE49-F238E27FC236}">
                <a16:creationId xmlns:a16="http://schemas.microsoft.com/office/drawing/2014/main" id="{32CB777A-E73A-13B9-81C2-87DAF1CD71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00749" y="1185676"/>
            <a:ext cx="9790499" cy="5507156"/>
          </a:xfrm>
          <a:prstGeom prst="rect">
            <a:avLst/>
          </a:prstGeom>
          <a:ln w="762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50203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9E2EF-CFBD-E2CA-9E7D-F92054E4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70B209E-51F3-F73E-8474-DB9766052455}"/>
              </a:ext>
            </a:extLst>
          </p:cNvPr>
          <p:cNvSpPr/>
          <p:nvPr/>
        </p:nvSpPr>
        <p:spPr>
          <a:xfrm>
            <a:off x="5889928" y="1187862"/>
            <a:ext cx="6234095" cy="5597599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9CD236-8FD8-C136-19B5-261ADDE8D34A}"/>
              </a:ext>
            </a:extLst>
          </p:cNvPr>
          <p:cNvSpPr/>
          <p:nvPr/>
        </p:nvSpPr>
        <p:spPr>
          <a:xfrm>
            <a:off x="-180364" y="-694498"/>
            <a:ext cx="12552728" cy="1720245"/>
          </a:xfrm>
          <a:prstGeom prst="rect">
            <a:avLst/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90F805-4CB4-3727-A6C8-DF5CFE4402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1"/>
          <a:stretch>
            <a:fillRect/>
          </a:stretch>
        </p:blipFill>
        <p:spPr>
          <a:xfrm>
            <a:off x="146455" y="1274716"/>
            <a:ext cx="5610746" cy="3183309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846C3A0-35C2-2EFE-3B43-E0122AC7E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55" y="165168"/>
            <a:ext cx="10515600" cy="860798"/>
          </a:xfrm>
        </p:spPr>
        <p:txBody>
          <a:bodyPr>
            <a:norm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Sitka Text"/>
                <a:cs typeface="Calibri"/>
              </a:rPr>
              <a:t>High-Voltage Clearing Field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2B8D69-06A4-D2CC-E8C7-D6B33E33A0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830" y="4706775"/>
            <a:ext cx="2238371" cy="1183794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27D12E-B5AC-2EC6-C975-2D12F31C97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3" b="6502"/>
          <a:stretch>
            <a:fillRect/>
          </a:stretch>
        </p:blipFill>
        <p:spPr>
          <a:xfrm>
            <a:off x="146455" y="4706775"/>
            <a:ext cx="3080688" cy="1890828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4B0AE40-51B6-49AA-EB08-C5C3B0D0D9AC}"/>
              </a:ext>
            </a:extLst>
          </p:cNvPr>
          <p:cNvSpPr txBox="1">
            <a:spLocks/>
          </p:cNvSpPr>
          <p:nvPr/>
        </p:nvSpPr>
        <p:spPr>
          <a:xfrm>
            <a:off x="3359870" y="5969620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solidFill>
                  <a:srgbClr val="C00000"/>
                </a:solidFill>
                <a:latin typeface="Sitka Text"/>
                <a:cs typeface="Calibri"/>
              </a:rPr>
              <a:t>&gt;1600V !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5" name="HVOn:Off1_30BBE8FE-60EB-46B9-A1A3-0C2E43CEB8A1.mp4">
            <a:hlinkClick r:id="" action="ppaction://media"/>
            <a:extLst>
              <a:ext uri="{FF2B5EF4-FFF2-40B4-BE49-F238E27FC236}">
                <a16:creationId xmlns:a16="http://schemas.microsoft.com/office/drawing/2014/main" id="{21960561-1421-03E5-CCA4-278AC476C7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t="23988"/>
          <a:stretch>
            <a:fillRect/>
          </a:stretch>
        </p:blipFill>
        <p:spPr>
          <a:xfrm>
            <a:off x="5960751" y="1312536"/>
            <a:ext cx="6082906" cy="2600858"/>
          </a:xfrm>
          <a:prstGeom prst="rect">
            <a:avLst/>
          </a:prstGeom>
        </p:spPr>
      </p:pic>
      <p:pic>
        <p:nvPicPr>
          <p:cNvPr id="17" name="HVOn:Off2_EB8F5390-A8CB-49D7-85FE-BC711D33C2BA.mp4">
            <a:hlinkClick r:id="" action="ppaction://media"/>
            <a:extLst>
              <a:ext uri="{FF2B5EF4-FFF2-40B4-BE49-F238E27FC236}">
                <a16:creationId xmlns:a16="http://schemas.microsoft.com/office/drawing/2014/main" id="{DC709350-B142-AA4B-8DE6-A256264FD2C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rcRect t="18482"/>
          <a:stretch>
            <a:fillRect/>
          </a:stretch>
        </p:blipFill>
        <p:spPr>
          <a:xfrm>
            <a:off x="5960751" y="3913394"/>
            <a:ext cx="6082906" cy="27892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98F38C-A38D-961F-EDBA-FE308E6B1D9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575" t="43163" r="89326" b="43119"/>
          <a:stretch>
            <a:fillRect/>
          </a:stretch>
        </p:blipFill>
        <p:spPr>
          <a:xfrm rot="8735264">
            <a:off x="11677981" y="6422372"/>
            <a:ext cx="428219" cy="4362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86EB43-FDC3-9413-5B0A-B9608DBBA4C8}"/>
              </a:ext>
            </a:extLst>
          </p:cNvPr>
          <p:cNvSpPr txBox="1"/>
          <p:nvPr/>
        </p:nvSpPr>
        <p:spPr>
          <a:xfrm>
            <a:off x="11685651" y="6460495"/>
            <a:ext cx="506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12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2CFBFD-071E-B4EF-AC92-06DB6EC7F262}"/>
              </a:ext>
            </a:extLst>
          </p:cNvPr>
          <p:cNvSpPr txBox="1">
            <a:spLocks/>
          </p:cNvSpPr>
          <p:nvPr/>
        </p:nvSpPr>
        <p:spPr>
          <a:xfrm>
            <a:off x="5960751" y="3301565"/>
            <a:ext cx="10515600" cy="86079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  <a:latin typeface="Sitka Text"/>
                <a:cs typeface="Calibri"/>
              </a:rPr>
              <a:t>Without High Voltage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691FECF-B292-D660-E4BE-FEA4B4B68F77}"/>
              </a:ext>
            </a:extLst>
          </p:cNvPr>
          <p:cNvSpPr txBox="1">
            <a:spLocks/>
          </p:cNvSpPr>
          <p:nvPr/>
        </p:nvSpPr>
        <p:spPr>
          <a:xfrm>
            <a:off x="5960751" y="6090573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  <a:latin typeface="Sitka Text"/>
                <a:cs typeface="Calibri"/>
              </a:rPr>
              <a:t>With High Voltage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0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9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CCAE0-E269-AD6B-8ACF-2195FB268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CFECA9B-8CB5-472E-7C27-50DFCC765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1" t="4350" r="5050"/>
          <a:stretch>
            <a:fillRect/>
          </a:stretch>
        </p:blipFill>
        <p:spPr>
          <a:xfrm>
            <a:off x="7375624" y="1889721"/>
            <a:ext cx="4352693" cy="40666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D5D398-A7CF-7EB6-3733-1389E4FAE5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5"/>
          <a:stretch>
            <a:fillRect/>
          </a:stretch>
        </p:blipFill>
        <p:spPr>
          <a:xfrm>
            <a:off x="0" y="1025247"/>
            <a:ext cx="6768790" cy="585187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B875F7-D4E4-18DB-0D90-D10ED89A4BDA}"/>
              </a:ext>
            </a:extLst>
          </p:cNvPr>
          <p:cNvSpPr/>
          <p:nvPr/>
        </p:nvSpPr>
        <p:spPr>
          <a:xfrm>
            <a:off x="-86948" y="-1706880"/>
            <a:ext cx="12422099" cy="2732127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238B55F-675B-62E6-891A-05F418F03B6E}"/>
              </a:ext>
            </a:extLst>
          </p:cNvPr>
          <p:cNvSpPr txBox="1">
            <a:spLocks/>
          </p:cNvSpPr>
          <p:nvPr/>
        </p:nvSpPr>
        <p:spPr>
          <a:xfrm>
            <a:off x="146455" y="165168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solidFill>
                  <a:schemeClr val="bg1"/>
                </a:solidFill>
                <a:latin typeface="Sitka Text"/>
                <a:cs typeface="Calibri"/>
              </a:rPr>
              <a:t>A Tour of the Chamber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10E2E1-F32E-E40B-053C-1135F6151C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7E997F-190C-BB0A-B2DC-AC63F6657B50}"/>
              </a:ext>
            </a:extLst>
          </p:cNvPr>
          <p:cNvSpPr txBox="1"/>
          <p:nvPr/>
        </p:nvSpPr>
        <p:spPr>
          <a:xfrm>
            <a:off x="11734800" y="6428281"/>
            <a:ext cx="506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13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A89A8B-A915-C75E-F410-11B0AD976D32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4861158" y="1338550"/>
            <a:ext cx="4658266" cy="314023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5C1B44C-BC99-30C4-A29C-877B7A5A6D55}"/>
              </a:ext>
            </a:extLst>
          </p:cNvPr>
          <p:cNvCxnSpPr>
            <a:cxnSpLocks/>
            <a:endCxn id="18" idx="3"/>
          </p:cNvCxnSpPr>
          <p:nvPr/>
        </p:nvCxnSpPr>
        <p:spPr>
          <a:xfrm>
            <a:off x="4661210" y="3429000"/>
            <a:ext cx="3047269" cy="2099473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3C717780-D26E-6A47-BA10-CC882249C166}"/>
              </a:ext>
            </a:extLst>
          </p:cNvPr>
          <p:cNvSpPr/>
          <p:nvPr/>
        </p:nvSpPr>
        <p:spPr>
          <a:xfrm>
            <a:off x="6958361" y="1652573"/>
            <a:ext cx="5122126" cy="4540899"/>
          </a:xfrm>
          <a:prstGeom prst="ellipse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7A165C-F768-F748-913C-63B933260FEE}"/>
              </a:ext>
            </a:extLst>
          </p:cNvPr>
          <p:cNvSpPr/>
          <p:nvPr/>
        </p:nvSpPr>
        <p:spPr>
          <a:xfrm>
            <a:off x="10031539" y="5806275"/>
            <a:ext cx="2160461" cy="2156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B0D76C2-0642-A06F-2B96-4CFA7F14BB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69" r="89260" b="42549"/>
          <a:stretch>
            <a:fillRect/>
          </a:stretch>
        </p:blipFill>
        <p:spPr>
          <a:xfrm rot="5400000" flipV="1">
            <a:off x="2454402" y="5069330"/>
            <a:ext cx="468305" cy="480136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3551B86D-73FE-E7BD-34E4-9466C63AC9ED}"/>
              </a:ext>
            </a:extLst>
          </p:cNvPr>
          <p:cNvSpPr txBox="1">
            <a:spLocks/>
          </p:cNvSpPr>
          <p:nvPr/>
        </p:nvSpPr>
        <p:spPr>
          <a:xfrm rot="21045619">
            <a:off x="2863529" y="4077922"/>
            <a:ext cx="8189663" cy="1077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bg1"/>
                </a:solidFill>
                <a:latin typeface="Sitka Text"/>
                <a:cs typeface="Calibri"/>
              </a:rPr>
              <a:t>Acrylic enclosure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370A5F4-944A-4BD6-9D2E-E5DDCCF6323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69" r="89260" b="42549"/>
          <a:stretch>
            <a:fillRect/>
          </a:stretch>
        </p:blipFill>
        <p:spPr>
          <a:xfrm rot="4771017" flipV="1">
            <a:off x="2091527" y="6241598"/>
            <a:ext cx="468305" cy="480136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146135E3-B600-AEF1-5F26-E440060CED75}"/>
              </a:ext>
            </a:extLst>
          </p:cNvPr>
          <p:cNvSpPr txBox="1">
            <a:spLocks/>
          </p:cNvSpPr>
          <p:nvPr/>
        </p:nvSpPr>
        <p:spPr>
          <a:xfrm rot="21048687">
            <a:off x="2438878" y="5303623"/>
            <a:ext cx="8189663" cy="1077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bg1"/>
                </a:solidFill>
                <a:latin typeface="Sitka Text"/>
                <a:cs typeface="Calibri"/>
              </a:rPr>
              <a:t>Aluminum T-framing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BD02CDF-1CB9-1D34-F040-C5A7522E79D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69" r="89260" b="42549"/>
          <a:stretch>
            <a:fillRect/>
          </a:stretch>
        </p:blipFill>
        <p:spPr>
          <a:xfrm rot="5400000" flipV="1">
            <a:off x="2444361" y="1775985"/>
            <a:ext cx="468305" cy="480136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FAF4BA45-2913-985A-0CF8-0BB258461C3A}"/>
              </a:ext>
            </a:extLst>
          </p:cNvPr>
          <p:cNvSpPr txBox="1">
            <a:spLocks/>
          </p:cNvSpPr>
          <p:nvPr/>
        </p:nvSpPr>
        <p:spPr>
          <a:xfrm>
            <a:off x="2857955" y="1531131"/>
            <a:ext cx="10749776" cy="1077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bg1"/>
                </a:solidFill>
                <a:latin typeface="Sitka Text"/>
                <a:cs typeface="Calibri"/>
              </a:rPr>
              <a:t>Arduino + RTD +</a:t>
            </a:r>
          </a:p>
          <a:p>
            <a:r>
              <a:rPr lang="en-US" sz="2500" b="1" dirty="0">
                <a:solidFill>
                  <a:schemeClr val="bg1"/>
                </a:solidFill>
                <a:latin typeface="Sitka Text"/>
                <a:cs typeface="Calibri"/>
              </a:rPr>
              <a:t>LCD temperature </a:t>
            </a:r>
          </a:p>
          <a:p>
            <a:r>
              <a:rPr lang="en-US" sz="2500" b="1" dirty="0">
                <a:solidFill>
                  <a:schemeClr val="bg1"/>
                </a:solidFill>
                <a:latin typeface="Sitka Text"/>
                <a:cs typeface="Calibri"/>
              </a:rPr>
              <a:t>readout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2CA171E-59B6-E14B-3268-3BF05AF3B27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69" r="89260" b="42549"/>
          <a:stretch>
            <a:fillRect/>
          </a:stretch>
        </p:blipFill>
        <p:spPr>
          <a:xfrm rot="5400000" flipV="1">
            <a:off x="2171210" y="3887307"/>
            <a:ext cx="468305" cy="480136"/>
          </a:xfrm>
          <a:prstGeom prst="rect">
            <a:avLst/>
          </a:prstGeom>
          <a:ln>
            <a:noFill/>
          </a:ln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AE5177D1-D6FA-217C-E354-FCCCB8941C99}"/>
              </a:ext>
            </a:extLst>
          </p:cNvPr>
          <p:cNvSpPr txBox="1">
            <a:spLocks/>
          </p:cNvSpPr>
          <p:nvPr/>
        </p:nvSpPr>
        <p:spPr>
          <a:xfrm rot="21013405">
            <a:off x="2480532" y="2888844"/>
            <a:ext cx="8189663" cy="1077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bg1"/>
                </a:solidFill>
                <a:latin typeface="Sitka Text"/>
                <a:cs typeface="Calibri"/>
              </a:rPr>
              <a:t>LED pushbuttons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32E0F96A-BCD4-58FE-FDBD-D24EC817428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69" r="89260" b="42549"/>
          <a:stretch>
            <a:fillRect/>
          </a:stretch>
        </p:blipFill>
        <p:spPr>
          <a:xfrm rot="5400000" flipV="1">
            <a:off x="8522245" y="2179696"/>
            <a:ext cx="468305" cy="480136"/>
          </a:xfrm>
          <a:prstGeom prst="rect">
            <a:avLst/>
          </a:prstGeom>
        </p:spPr>
      </p:pic>
      <p:sp>
        <p:nvSpPr>
          <p:cNvPr id="37" name="Title 1">
            <a:extLst>
              <a:ext uri="{FF2B5EF4-FFF2-40B4-BE49-F238E27FC236}">
                <a16:creationId xmlns:a16="http://schemas.microsoft.com/office/drawing/2014/main" id="{16EAB56D-BDF4-EE6E-D9E0-5360F23B778A}"/>
              </a:ext>
            </a:extLst>
          </p:cNvPr>
          <p:cNvSpPr txBox="1">
            <a:spLocks/>
          </p:cNvSpPr>
          <p:nvPr/>
        </p:nvSpPr>
        <p:spPr>
          <a:xfrm>
            <a:off x="8996465" y="1919945"/>
            <a:ext cx="10749776" cy="1077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tx2"/>
                </a:solidFill>
                <a:latin typeface="Sitka Text"/>
                <a:cs typeface="Calibri"/>
              </a:rPr>
              <a:t>Acrylic box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B97F0DE-2B53-0E13-AF5B-B42F024FC75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69" r="89260" b="42549"/>
          <a:stretch>
            <a:fillRect/>
          </a:stretch>
        </p:blipFill>
        <p:spPr>
          <a:xfrm rot="5400000" flipV="1">
            <a:off x="9927117" y="3012332"/>
            <a:ext cx="468305" cy="480136"/>
          </a:xfrm>
          <a:prstGeom prst="rect">
            <a:avLst/>
          </a:prstGeom>
        </p:spPr>
      </p:pic>
      <p:sp>
        <p:nvSpPr>
          <p:cNvPr id="39" name="Title 1">
            <a:extLst>
              <a:ext uri="{FF2B5EF4-FFF2-40B4-BE49-F238E27FC236}">
                <a16:creationId xmlns:a16="http://schemas.microsoft.com/office/drawing/2014/main" id="{E774D52D-AECC-4BCA-5761-539DE48BDE28}"/>
              </a:ext>
            </a:extLst>
          </p:cNvPr>
          <p:cNvSpPr txBox="1">
            <a:spLocks/>
          </p:cNvSpPr>
          <p:nvPr/>
        </p:nvSpPr>
        <p:spPr>
          <a:xfrm>
            <a:off x="10319602" y="2754005"/>
            <a:ext cx="10749776" cy="1077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tx2"/>
                </a:solidFill>
                <a:latin typeface="Sitka Text"/>
                <a:cs typeface="Calibri"/>
              </a:rPr>
              <a:t>H.V. wire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490D057-9827-C75B-FE7E-9CF595EB573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69" r="89260" b="42549"/>
          <a:stretch>
            <a:fillRect/>
          </a:stretch>
        </p:blipFill>
        <p:spPr>
          <a:xfrm rot="5400000" flipV="1">
            <a:off x="7925944" y="4355613"/>
            <a:ext cx="468305" cy="480136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F02980EE-7BC0-6C31-ABBC-F4B3187F5AF8}"/>
              </a:ext>
            </a:extLst>
          </p:cNvPr>
          <p:cNvSpPr txBox="1">
            <a:spLocks/>
          </p:cNvSpPr>
          <p:nvPr/>
        </p:nvSpPr>
        <p:spPr>
          <a:xfrm>
            <a:off x="8444227" y="4242089"/>
            <a:ext cx="10749776" cy="1077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bg1"/>
                </a:solidFill>
                <a:latin typeface="Sitka Text"/>
                <a:cs typeface="Calibri"/>
              </a:rPr>
              <a:t>H.V. support</a:t>
            </a:r>
          </a:p>
          <a:p>
            <a:r>
              <a:rPr lang="en-US" sz="2500" b="1" dirty="0">
                <a:solidFill>
                  <a:schemeClr val="bg1"/>
                </a:solidFill>
                <a:latin typeface="Sitka Text"/>
                <a:cs typeface="Calibri"/>
              </a:rPr>
              <a:t>“stilts”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85AF94A-750D-8588-1B3F-0948BBF6B4E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69" r="89260" b="42549"/>
          <a:stretch>
            <a:fillRect/>
          </a:stretch>
        </p:blipFill>
        <p:spPr>
          <a:xfrm rot="5400000" flipV="1">
            <a:off x="9687049" y="5537636"/>
            <a:ext cx="468305" cy="480136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9001B796-4E34-0F6A-0725-01D947560115}"/>
              </a:ext>
            </a:extLst>
          </p:cNvPr>
          <p:cNvSpPr txBox="1">
            <a:spLocks/>
          </p:cNvSpPr>
          <p:nvPr/>
        </p:nvSpPr>
        <p:spPr>
          <a:xfrm>
            <a:off x="10031539" y="5397008"/>
            <a:ext cx="2034331" cy="1077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chemeClr val="tx2"/>
                </a:solidFill>
                <a:latin typeface="Sitka Text"/>
                <a:cs typeface="Calibri"/>
              </a:rPr>
              <a:t>The Mount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A8B616C-831E-BD66-F068-1F170FF0FB0B}"/>
                  </a:ext>
                </a:extLst>
              </p:cNvPr>
              <p:cNvSpPr txBox="1"/>
              <p:nvPr/>
            </p:nvSpPr>
            <p:spPr>
              <a:xfrm>
                <a:off x="11701170" y="5713168"/>
                <a:ext cx="480137" cy="3159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i="1" smtClean="0">
                          <a:latin typeface="Cambria Math" panose="02040503050406030204" pitchFamily="18" charset="0"/>
                        </a:rPr>
                        <m:t>™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A8B616C-831E-BD66-F068-1F170FF0F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1170" y="5713168"/>
                <a:ext cx="480137" cy="3159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E3519332-37B3-30E0-8920-FF7777F258CF}"/>
              </a:ext>
            </a:extLst>
          </p:cNvPr>
          <p:cNvSpPr/>
          <p:nvPr/>
        </p:nvSpPr>
        <p:spPr>
          <a:xfrm>
            <a:off x="13187548" y="436152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0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/>
      <p:bldP spid="28" grpId="0"/>
      <p:bldP spid="30" grpId="0"/>
      <p:bldP spid="33" grpId="0"/>
      <p:bldP spid="37" grpId="0"/>
      <p:bldP spid="39" grpId="0"/>
      <p:bldP spid="41" grpId="0"/>
      <p:bldP spid="43" grpId="1"/>
      <p:bldP spid="4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D61B2-54B9-BCDF-8352-5773CF462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546CD9-451E-DA64-FFDE-CB9CFBA6177C}"/>
              </a:ext>
            </a:extLst>
          </p:cNvPr>
          <p:cNvSpPr txBox="1">
            <a:spLocks/>
          </p:cNvSpPr>
          <p:nvPr/>
        </p:nvSpPr>
        <p:spPr>
          <a:xfrm>
            <a:off x="146455" y="165168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solidFill>
                  <a:schemeClr val="bg1"/>
                </a:solidFill>
                <a:latin typeface="Sitka Text"/>
                <a:cs typeface="Calibri"/>
              </a:rPr>
              <a:t>What’s Next?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CB2E53-B54A-A5C6-6ECC-B0501AC44A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5098F9-981B-D701-90C2-7E99944EBA05}"/>
              </a:ext>
            </a:extLst>
          </p:cNvPr>
          <p:cNvSpPr txBox="1"/>
          <p:nvPr/>
        </p:nvSpPr>
        <p:spPr>
          <a:xfrm>
            <a:off x="11734800" y="6428281"/>
            <a:ext cx="506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13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510DC0F-5C91-E44C-F4AF-A311198DD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90" y="595567"/>
            <a:ext cx="12295239" cy="6905949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294C2635-E8D8-1584-FC4B-E77CDF170EC6}"/>
              </a:ext>
            </a:extLst>
          </p:cNvPr>
          <p:cNvSpPr txBox="1">
            <a:spLocks/>
          </p:cNvSpPr>
          <p:nvPr/>
        </p:nvSpPr>
        <p:spPr>
          <a:xfrm>
            <a:off x="5200039" y="172480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000" b="1" dirty="0">
                <a:solidFill>
                  <a:srgbClr val="C00000"/>
                </a:solidFill>
                <a:latin typeface="Sitka Text"/>
                <a:cs typeface="Calibri"/>
              </a:rPr>
              <a:t>WHAT’S NEXT?</a:t>
            </a:r>
            <a:endParaRPr lang="en-US" sz="7000" dirty="0">
              <a:solidFill>
                <a:srgbClr val="C00000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7799A76-9197-0361-EDF4-A41CD241A4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5" t="43163" r="89326" b="43119"/>
          <a:stretch>
            <a:fillRect/>
          </a:stretch>
        </p:blipFill>
        <p:spPr>
          <a:xfrm rot="8735264">
            <a:off x="11677981" y="6422372"/>
            <a:ext cx="428219" cy="4362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82D066-5671-AECE-6F0E-F3B9CB1855FF}"/>
              </a:ext>
            </a:extLst>
          </p:cNvPr>
          <p:cNvSpPr txBox="1"/>
          <p:nvPr/>
        </p:nvSpPr>
        <p:spPr>
          <a:xfrm>
            <a:off x="11685651" y="6460495"/>
            <a:ext cx="50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68667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9E2EF-CFBD-E2CA-9E7D-F92054E4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F9CD236-8FD8-C136-19B5-261ADDE8D34A}"/>
              </a:ext>
            </a:extLst>
          </p:cNvPr>
          <p:cNvSpPr/>
          <p:nvPr/>
        </p:nvSpPr>
        <p:spPr>
          <a:xfrm>
            <a:off x="-180364" y="-694279"/>
            <a:ext cx="12552728" cy="172024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846C3A0-35C2-2EFE-3B43-E0122AC7E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55" y="165168"/>
            <a:ext cx="10515600" cy="860798"/>
          </a:xfrm>
        </p:spPr>
        <p:txBody>
          <a:bodyPr>
            <a:norm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Sitka Text"/>
                <a:cs typeface="Calibri"/>
              </a:rPr>
              <a:t>Conclusion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98F38C-A38D-961F-EDBA-FE308E6B1D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5" t="43163" r="89326" b="43119"/>
          <a:stretch>
            <a:fillRect/>
          </a:stretch>
        </p:blipFill>
        <p:spPr>
          <a:xfrm rot="8735264">
            <a:off x="11677981" y="6422372"/>
            <a:ext cx="428219" cy="4362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86EB43-FDC3-9413-5B0A-B9608DBBA4C8}"/>
              </a:ext>
            </a:extLst>
          </p:cNvPr>
          <p:cNvSpPr txBox="1"/>
          <p:nvPr/>
        </p:nvSpPr>
        <p:spPr>
          <a:xfrm>
            <a:off x="11685651" y="6460495"/>
            <a:ext cx="50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72972E-7B30-3A9C-DCBA-4754C21AB9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81" y="-633586"/>
            <a:ext cx="7644788" cy="76447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768F64-2FBF-5300-EE5D-17C7D40F225E}"/>
              </a:ext>
            </a:extLst>
          </p:cNvPr>
          <p:cNvSpPr txBox="1"/>
          <p:nvPr/>
        </p:nvSpPr>
        <p:spPr>
          <a:xfrm>
            <a:off x="451595" y="2650404"/>
            <a:ext cx="6224199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Sitka Text"/>
                <a:ea typeface="Cambria Math" panose="02040503050406030204" pitchFamily="18" charset="0"/>
              </a:rPr>
              <a:t>Motivation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Sitka Text"/>
                <a:ea typeface="Cambria Math" panose="02040503050406030204" pitchFamily="18" charset="0"/>
              </a:rPr>
              <a:t>Context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Sitka Text"/>
                <a:ea typeface="Cambria Math" panose="02040503050406030204" pitchFamily="18" charset="0"/>
              </a:rPr>
              <a:t>Theory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Sitka Text"/>
                <a:ea typeface="Cambria Math" panose="02040503050406030204" pitchFamily="18" charset="0"/>
              </a:rPr>
              <a:t>Testing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Sitka Text"/>
                <a:ea typeface="Cambria Math" panose="02040503050406030204" pitchFamily="18" charset="0"/>
              </a:rPr>
              <a:t>Finalized design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CA" sz="2800" dirty="0">
                <a:latin typeface="Sitka Text"/>
                <a:ea typeface="Cambria Math" panose="02040503050406030204" pitchFamily="18" charset="0"/>
              </a:rPr>
              <a:t>Next steps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CA" sz="2800" dirty="0">
              <a:latin typeface="Sitka Text"/>
              <a:ea typeface="Cambria Math" panose="02040503050406030204" pitchFamily="18" charset="0"/>
            </a:endParaRP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CA" sz="2800" dirty="0">
              <a:latin typeface="Sitka Text"/>
              <a:ea typeface="Cambria Math" panose="020405030504060302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F57CE6-8FDD-DA14-745B-6001E02284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2769" r="89260" b="42549"/>
          <a:stretch>
            <a:fillRect/>
          </a:stretch>
        </p:blipFill>
        <p:spPr>
          <a:xfrm flipV="1">
            <a:off x="217442" y="2170268"/>
            <a:ext cx="468305" cy="4801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9C3A97-8FCF-706F-DF93-9A3FC8C604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634" t="42752" b="42566"/>
          <a:stretch>
            <a:fillRect/>
          </a:stretch>
        </p:blipFill>
        <p:spPr>
          <a:xfrm flipV="1">
            <a:off x="691813" y="2170268"/>
            <a:ext cx="3700305" cy="4801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9C41E8B-0EB5-45EF-BF66-E50F97DFA05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2769" r="89260" b="42549"/>
          <a:stretch>
            <a:fillRect/>
          </a:stretch>
        </p:blipFill>
        <p:spPr>
          <a:xfrm rot="10800000" flipV="1">
            <a:off x="4119582" y="5226655"/>
            <a:ext cx="468305" cy="48013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22A092E-A9A2-09D1-2E52-BDCDAC0E6B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634" t="42752" b="42566"/>
          <a:stretch>
            <a:fillRect/>
          </a:stretch>
        </p:blipFill>
        <p:spPr>
          <a:xfrm rot="10800000" flipV="1">
            <a:off x="427632" y="5260740"/>
            <a:ext cx="3700305" cy="4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80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5000" r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DC2BBE-6508-3EDD-451A-FCE866A83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0F3364-10EE-C769-8A32-99A83B654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5096"/>
            <a:ext cx="2537606" cy="25376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3EAEE8-308D-DB9D-210E-D5287EB590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297" y="6016832"/>
            <a:ext cx="1978617" cy="76100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7FF72F68-7CE3-52CE-25F6-5A6263B00635}"/>
              </a:ext>
            </a:extLst>
          </p:cNvPr>
          <p:cNvSpPr txBox="1">
            <a:spLocks/>
          </p:cNvSpPr>
          <p:nvPr/>
        </p:nvSpPr>
        <p:spPr>
          <a:xfrm>
            <a:off x="838200" y="1176122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solidFill>
                  <a:srgbClr val="C00000"/>
                </a:solidFill>
                <a:latin typeface="Sitka Text"/>
                <a:cs typeface="Calibri"/>
              </a:rPr>
              <a:t>Thanks to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F9A9ED-9279-9809-34E7-7A7A31F2E2F9}"/>
              </a:ext>
            </a:extLst>
          </p:cNvPr>
          <p:cNvSpPr txBox="1"/>
          <p:nvPr/>
        </p:nvSpPr>
        <p:spPr>
          <a:xfrm>
            <a:off x="1216343" y="2036922"/>
            <a:ext cx="5961045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r>
              <a:rPr lang="en-US" sz="3200" b="1" dirty="0">
                <a:latin typeface="Sitka Text"/>
              </a:rPr>
              <a:t>Brandon Ruffalo</a:t>
            </a:r>
          </a:p>
          <a:p>
            <a:pPr lvl="1"/>
            <a:r>
              <a:rPr lang="en-US" sz="3200" b="1" dirty="0">
                <a:latin typeface="Sitka Text"/>
              </a:rPr>
              <a:t>Robert Turner</a:t>
            </a:r>
          </a:p>
          <a:p>
            <a:pPr lvl="1"/>
            <a:r>
              <a:rPr lang="en-US" sz="3200" b="1" dirty="0">
                <a:latin typeface="Sitka Text"/>
              </a:rPr>
              <a:t>Robert Idsinga</a:t>
            </a:r>
          </a:p>
          <a:p>
            <a:pPr lvl="1"/>
            <a:r>
              <a:rPr lang="en-US" sz="3200" b="1" dirty="0">
                <a:latin typeface="Sitka Text"/>
              </a:rPr>
              <a:t>Philippe </a:t>
            </a:r>
            <a:r>
              <a:rPr lang="en-US" sz="3200" b="1" dirty="0" err="1">
                <a:latin typeface="Sitka Text"/>
              </a:rPr>
              <a:t>Movafegh</a:t>
            </a:r>
            <a:endParaRPr lang="en-US" sz="3200" b="1" dirty="0">
              <a:latin typeface="Sitka Text"/>
            </a:endParaRPr>
          </a:p>
          <a:p>
            <a:pPr lvl="1"/>
            <a:r>
              <a:rPr lang="en-US" sz="3200" b="1" dirty="0">
                <a:latin typeface="Sitka Text"/>
              </a:rPr>
              <a:t>Pascal </a:t>
            </a:r>
            <a:r>
              <a:rPr lang="en-US" sz="3200" b="1" dirty="0" err="1">
                <a:latin typeface="Sitka Text"/>
              </a:rPr>
              <a:t>Bourseguin</a:t>
            </a:r>
            <a:endParaRPr lang="en-US" sz="3200" b="1" dirty="0">
              <a:latin typeface="Sitka Text"/>
            </a:endParaRPr>
          </a:p>
          <a:p>
            <a:pPr marL="457200" indent="-457200">
              <a:buFontTx/>
              <a:buChar char="-"/>
            </a:pPr>
            <a:endParaRPr lang="en-US" sz="2400" dirty="0">
              <a:latin typeface="Sitka Text"/>
            </a:endParaRPr>
          </a:p>
          <a:p>
            <a:pPr marL="914400" lvl="1" indent="-457200">
              <a:buFontTx/>
              <a:buChar char="-"/>
            </a:pPr>
            <a:endParaRPr lang="en-US" sz="2800" dirty="0">
              <a:latin typeface="Sitka Text"/>
            </a:endParaRPr>
          </a:p>
          <a:p>
            <a:pPr marL="457200" indent="-457200">
              <a:buFontTx/>
              <a:buChar char="-"/>
            </a:pPr>
            <a:endParaRPr lang="en-US" sz="2800" dirty="0">
              <a:latin typeface="Sitka Tex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697747-828C-1E91-0F4C-965C2B5B1625}"/>
              </a:ext>
            </a:extLst>
          </p:cNvPr>
          <p:cNvSpPr txBox="1"/>
          <p:nvPr/>
        </p:nvSpPr>
        <p:spPr>
          <a:xfrm>
            <a:off x="4702954" y="2036921"/>
            <a:ext cx="5961045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r"/>
            <a:r>
              <a:rPr lang="en-US" sz="3200" b="1" dirty="0">
                <a:latin typeface="Sitka Text"/>
              </a:rPr>
              <a:t>Thomas Brunner</a:t>
            </a:r>
          </a:p>
          <a:p>
            <a:pPr lvl="1" algn="r"/>
            <a:r>
              <a:rPr lang="en-US" sz="3200" b="1" dirty="0">
                <a:latin typeface="Sitka Text"/>
              </a:rPr>
              <a:t>Frédéric Girard</a:t>
            </a:r>
          </a:p>
          <a:p>
            <a:pPr lvl="1" algn="r"/>
            <a:r>
              <a:rPr lang="en-US" sz="3200" b="1" dirty="0">
                <a:latin typeface="Sitka Text"/>
              </a:rPr>
              <a:t>Fran Spidle</a:t>
            </a:r>
          </a:p>
          <a:p>
            <a:pPr lvl="1" algn="r"/>
            <a:r>
              <a:rPr lang="en-US" sz="3200" b="1" dirty="0">
                <a:latin typeface="Sitka Text"/>
              </a:rPr>
              <a:t>Iskender </a:t>
            </a:r>
            <a:r>
              <a:rPr lang="en-US" sz="3200" b="1" dirty="0" err="1">
                <a:latin typeface="Sitka Text"/>
              </a:rPr>
              <a:t>Isikbay</a:t>
            </a:r>
            <a:endParaRPr lang="en-US" sz="3200" b="1" dirty="0">
              <a:latin typeface="Sitka Text"/>
            </a:endParaRPr>
          </a:p>
          <a:p>
            <a:pPr lvl="1" algn="r"/>
            <a:r>
              <a:rPr lang="en-US" sz="3200" b="1" dirty="0">
                <a:latin typeface="Sitka Text"/>
              </a:rPr>
              <a:t>Michael Hétu </a:t>
            </a:r>
          </a:p>
          <a:p>
            <a:pPr marL="457200" indent="-457200">
              <a:buFontTx/>
              <a:buChar char="-"/>
            </a:pPr>
            <a:endParaRPr lang="en-US" sz="2400" dirty="0">
              <a:latin typeface="Sitka Text"/>
            </a:endParaRPr>
          </a:p>
          <a:p>
            <a:pPr marL="914400" lvl="1" indent="-457200">
              <a:buFontTx/>
              <a:buChar char="-"/>
            </a:pPr>
            <a:endParaRPr lang="en-US" sz="2800" dirty="0">
              <a:latin typeface="Sitka Text"/>
            </a:endParaRPr>
          </a:p>
          <a:p>
            <a:pPr marL="457200" indent="-457200">
              <a:buFontTx/>
              <a:buChar char="-"/>
            </a:pPr>
            <a:endParaRPr lang="en-US" sz="2800" dirty="0">
              <a:latin typeface="Sitka Tex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6936AE1-6951-0D63-56BD-9067BA265C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07" y="5699760"/>
            <a:ext cx="2861186" cy="12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01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9B86C-CCAE-3BF8-D05D-36FE4051D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FC1035-DA5B-27B6-37A9-410DE644503F}"/>
              </a:ext>
            </a:extLst>
          </p:cNvPr>
          <p:cNvSpPr/>
          <p:nvPr/>
        </p:nvSpPr>
        <p:spPr>
          <a:xfrm>
            <a:off x="-86948" y="-503583"/>
            <a:ext cx="12422099" cy="1528830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8004D7-A4B0-318C-6526-F962A196E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55" y="165168"/>
            <a:ext cx="10515600" cy="860798"/>
          </a:xfrm>
        </p:spPr>
        <p:txBody>
          <a:bodyPr>
            <a:normAutofit/>
          </a:bodyPr>
          <a:lstStyle/>
          <a:p>
            <a:r>
              <a:rPr lang="en-US" sz="4200" b="1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Project Goals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4B770A-2356-6B67-ABBC-3EE8E1612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399" y="1804668"/>
            <a:ext cx="6364346" cy="4242620"/>
          </a:xfrm>
          <a:prstGeom prst="rect">
            <a:avLst/>
          </a:prstGeom>
          <a:ln w="1016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61670C-8462-0A6D-C5CC-21C28FCCBA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DA7306-FEFE-A1CF-F938-DAE6A4C9CD74}"/>
              </a:ext>
            </a:extLst>
          </p:cNvPr>
          <p:cNvSpPr txBox="1"/>
          <p:nvPr/>
        </p:nvSpPr>
        <p:spPr>
          <a:xfrm>
            <a:off x="11780710" y="6420712"/>
            <a:ext cx="506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1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D9B318-F36C-4FAD-875A-414723D2D8D4}"/>
              </a:ext>
            </a:extLst>
          </p:cNvPr>
          <p:cNvSpPr txBox="1"/>
          <p:nvPr/>
        </p:nvSpPr>
        <p:spPr>
          <a:xfrm>
            <a:off x="5555276" y="6139934"/>
            <a:ext cx="62254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Sitka Text" pitchFamily="2" charset="0"/>
              </a:rPr>
              <a:t>Cloud Chamber at FZU. Credit: </a:t>
            </a:r>
            <a:r>
              <a:rPr lang="en-US" sz="1400" dirty="0">
                <a:latin typeface="Sitka Text" pitchFamily="2" charset="0"/>
                <a:hlinkClick r:id="rId4"/>
              </a:rPr>
              <a:t>Wikipedia</a:t>
            </a:r>
            <a:r>
              <a:rPr lang="en-US" sz="1400" dirty="0">
                <a:latin typeface="Sitka Text" pitchFamily="2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08580F-DE13-41CA-099A-958F289994F3}"/>
              </a:ext>
            </a:extLst>
          </p:cNvPr>
          <p:cNvSpPr txBox="1"/>
          <p:nvPr/>
        </p:nvSpPr>
        <p:spPr>
          <a:xfrm>
            <a:off x="146455" y="2459951"/>
            <a:ext cx="5055103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</a:pPr>
            <a:r>
              <a:rPr lang="en-US" sz="2800" b="1" dirty="0">
                <a:solidFill>
                  <a:srgbClr val="C00000"/>
                </a:solidFill>
                <a:latin typeface="Sitka Text"/>
              </a:rPr>
              <a:t>Design Philosophy</a:t>
            </a:r>
          </a:p>
          <a:p>
            <a:pPr marL="514350" indent="-514350">
              <a:buClr>
                <a:srgbClr val="C00000"/>
              </a:buClr>
              <a:buAutoNum type="arabicPeriod"/>
            </a:pPr>
            <a:r>
              <a:rPr lang="en-US" sz="2800" dirty="0">
                <a:latin typeface="Sitka Text"/>
              </a:rPr>
              <a:t>Accessible</a:t>
            </a:r>
          </a:p>
          <a:p>
            <a:pPr marL="514350" indent="-514350">
              <a:buClr>
                <a:srgbClr val="C00000"/>
              </a:buClr>
              <a:buFontTx/>
              <a:buAutoNum type="arabicPeriod"/>
            </a:pPr>
            <a:r>
              <a:rPr lang="en-US" sz="2800" dirty="0">
                <a:latin typeface="Sitka Text"/>
              </a:rPr>
              <a:t>Plug-and-Play</a:t>
            </a:r>
          </a:p>
          <a:p>
            <a:pPr marL="514350" indent="-514350">
              <a:buClr>
                <a:srgbClr val="C00000"/>
              </a:buClr>
              <a:buAutoNum type="arabicPeriod"/>
            </a:pPr>
            <a:r>
              <a:rPr lang="en-US" sz="2800" dirty="0">
                <a:latin typeface="Sitka Text"/>
              </a:rPr>
              <a:t>Portable</a:t>
            </a:r>
          </a:p>
          <a:p>
            <a:pPr marL="514350" indent="-514350">
              <a:buClr>
                <a:srgbClr val="C00000"/>
              </a:buClr>
              <a:buAutoNum type="arabicPeriod"/>
            </a:pPr>
            <a:r>
              <a:rPr lang="en-US" sz="2800" dirty="0">
                <a:latin typeface="Sitka Text"/>
              </a:rPr>
              <a:t>Effective</a:t>
            </a:r>
          </a:p>
          <a:p>
            <a:pPr marL="514350" indent="-514350">
              <a:buClr>
                <a:schemeClr val="tx2"/>
              </a:buClr>
              <a:buAutoNum type="arabicPeriod"/>
            </a:pPr>
            <a:endParaRPr lang="en-US" sz="2800" b="1" dirty="0">
              <a:solidFill>
                <a:schemeClr val="tx2"/>
              </a:solidFill>
              <a:latin typeface="Sitka Text"/>
            </a:endParaRPr>
          </a:p>
          <a:p>
            <a:pPr marL="514350" indent="-514350">
              <a:buClr>
                <a:schemeClr val="tx2"/>
              </a:buClr>
              <a:buAutoNum type="arabicPeriod"/>
            </a:pPr>
            <a:endParaRPr lang="en-US" sz="2800" b="1" dirty="0">
              <a:solidFill>
                <a:schemeClr val="tx2"/>
              </a:solidFill>
              <a:latin typeface="Sitka Tex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07162E-372A-B37E-21E9-6721A420EB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248" b="42752"/>
          <a:stretch>
            <a:fillRect/>
          </a:stretch>
        </p:blipFill>
        <p:spPr>
          <a:xfrm>
            <a:off x="411290" y="5186494"/>
            <a:ext cx="5150857" cy="5408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5146A9-6CDB-543D-697D-229E58711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3018921" y="2827173"/>
            <a:ext cx="2447472" cy="2447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68B25D-5277-92EB-0419-171C69F328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248" b="42752"/>
          <a:stretch>
            <a:fillRect/>
          </a:stretch>
        </p:blipFill>
        <p:spPr>
          <a:xfrm rot="10800000">
            <a:off x="230995" y="1992499"/>
            <a:ext cx="5150857" cy="5408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BB4786-6D3A-0BA5-8FB0-8FE53EC2A4DD}"/>
              </a:ext>
            </a:extLst>
          </p:cNvPr>
          <p:cNvSpPr txBox="1"/>
          <p:nvPr/>
        </p:nvSpPr>
        <p:spPr>
          <a:xfrm>
            <a:off x="-71438" y="6589988"/>
            <a:ext cx="62254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Sitka Text" pitchFamily="2" charset="0"/>
              </a:rPr>
              <a:t>TSI McGill Physics Outreach Graphic. Credit: </a:t>
            </a:r>
            <a:r>
              <a:rPr lang="en-US" sz="1400" dirty="0">
                <a:latin typeface="Sitka Text" pitchFamily="2" charset="0"/>
                <a:hlinkClick r:id="rId6"/>
              </a:rPr>
              <a:t>Trottier Space Institute</a:t>
            </a:r>
            <a:endParaRPr lang="en-US" sz="14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70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15A92F-E27B-94D9-CBA4-E4EE4B2F9E63}"/>
              </a:ext>
            </a:extLst>
          </p:cNvPr>
          <p:cNvSpPr/>
          <p:nvPr/>
        </p:nvSpPr>
        <p:spPr>
          <a:xfrm>
            <a:off x="-576572" y="-787044"/>
            <a:ext cx="13138775" cy="1813010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B500D1-E574-9DF9-7333-66410EF7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55" y="165168"/>
            <a:ext cx="10515600" cy="860798"/>
          </a:xfrm>
        </p:spPr>
        <p:txBody>
          <a:bodyPr>
            <a:normAutofit/>
          </a:bodyPr>
          <a:lstStyle/>
          <a:p>
            <a:r>
              <a:rPr lang="en-US" sz="4200" b="1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The Cloud Chamber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DF79D6-ACF4-F68F-1D9A-74743C628E5D}"/>
              </a:ext>
            </a:extLst>
          </p:cNvPr>
          <p:cNvSpPr/>
          <p:nvPr/>
        </p:nvSpPr>
        <p:spPr>
          <a:xfrm>
            <a:off x="1270660" y="1055423"/>
            <a:ext cx="9600540" cy="565916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56C890-9730-E3A2-2E11-24B619110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277" y="1123349"/>
            <a:ext cx="4126389" cy="55165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2F9D6F7-515A-FF6E-6F9F-B347CF9EA6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697" y="3998993"/>
            <a:ext cx="5071905" cy="26627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554D85-AD24-E475-4A93-420A3C2022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" t="3591" r="3712" b="5429"/>
          <a:stretch>
            <a:fillRect/>
          </a:stretch>
        </p:blipFill>
        <p:spPr>
          <a:xfrm>
            <a:off x="1357697" y="1123349"/>
            <a:ext cx="5071905" cy="28250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CDEE9D-D354-446B-A330-FEC59B7C3C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3D096E-11D1-181E-BF76-1F2D008E167E}"/>
              </a:ext>
            </a:extLst>
          </p:cNvPr>
          <p:cNvSpPr txBox="1"/>
          <p:nvPr/>
        </p:nvSpPr>
        <p:spPr>
          <a:xfrm>
            <a:off x="11780710" y="6420712"/>
            <a:ext cx="50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8545D2-7B54-B560-6CA1-FEBA93DB0F51}"/>
              </a:ext>
            </a:extLst>
          </p:cNvPr>
          <p:cNvSpPr txBox="1"/>
          <p:nvPr/>
        </p:nvSpPr>
        <p:spPr>
          <a:xfrm>
            <a:off x="8336707" y="6657085"/>
            <a:ext cx="3052952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C00000"/>
              </a:buClr>
            </a:pPr>
            <a:r>
              <a:rPr lang="en-US" sz="1000" dirty="0">
                <a:latin typeface="Sitka Text"/>
              </a:rPr>
              <a:t>C.T.R Wilson Portrait. Credit: </a:t>
            </a:r>
            <a:r>
              <a:rPr lang="en-US" sz="1000" dirty="0">
                <a:latin typeface="Sitka Text"/>
                <a:hlinkClick r:id="rId7"/>
              </a:rPr>
              <a:t>Physics Today</a:t>
            </a:r>
            <a:r>
              <a:rPr lang="en-US" sz="1000" dirty="0">
                <a:latin typeface="Sitka Text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5E02D0-2BE6-3E53-3B38-5A409003EC43}"/>
              </a:ext>
            </a:extLst>
          </p:cNvPr>
          <p:cNvSpPr txBox="1"/>
          <p:nvPr/>
        </p:nvSpPr>
        <p:spPr>
          <a:xfrm>
            <a:off x="970365" y="6657085"/>
            <a:ext cx="5537215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C00000"/>
              </a:buClr>
            </a:pPr>
            <a:r>
              <a:rPr lang="en-US" sz="1000" dirty="0">
                <a:latin typeface="Sitka Text" pitchFamily="2" charset="0"/>
              </a:rPr>
              <a:t>Wilson’s 1911 Chamber (bottom). Credit: </a:t>
            </a:r>
            <a:r>
              <a:rPr lang="en-US" sz="1000" dirty="0">
                <a:latin typeface="Sitka Text" pitchFamily="2" charset="0"/>
                <a:hlinkClick r:id="rId8"/>
              </a:rPr>
              <a:t>Cambridge Digital Library</a:t>
            </a:r>
            <a:r>
              <a:rPr lang="en-US" sz="1000" dirty="0">
                <a:latin typeface="Sitka Text" pitchFamily="2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5A2078-8CA1-9603-F96D-2D34B3B67485}"/>
              </a:ext>
            </a:extLst>
          </p:cNvPr>
          <p:cNvSpPr txBox="1"/>
          <p:nvPr/>
        </p:nvSpPr>
        <p:spPr>
          <a:xfrm>
            <a:off x="5061566" y="6665290"/>
            <a:ext cx="377509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C00000"/>
              </a:buClr>
            </a:pPr>
            <a:r>
              <a:rPr lang="en-US" sz="1000" dirty="0">
                <a:latin typeface="Sitka Text" pitchFamily="2" charset="0"/>
              </a:rPr>
              <a:t>Wilson’s 1911 Photo (bottom). Credit: </a:t>
            </a:r>
            <a:r>
              <a:rPr lang="en-US" sz="1000" dirty="0">
                <a:latin typeface="Sitka Text" pitchFamily="2" charset="0"/>
                <a:hlinkClick r:id="rId9"/>
              </a:rPr>
              <a:t>CERN Timeline</a:t>
            </a:r>
            <a:r>
              <a:rPr lang="en-US" sz="1000" dirty="0">
                <a:latin typeface="Sitka Text" pitchFamily="2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E21244-233B-3E49-B485-D082EEEA89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90" b="41567"/>
          <a:stretch>
            <a:fillRect/>
          </a:stretch>
        </p:blipFill>
        <p:spPr>
          <a:xfrm rot="5400000">
            <a:off x="8431009" y="3567359"/>
            <a:ext cx="5817717" cy="7349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61D985-04DB-74AD-A499-5AE406C094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90" b="41567"/>
          <a:stretch>
            <a:fillRect/>
          </a:stretch>
        </p:blipFill>
        <p:spPr>
          <a:xfrm rot="16200000">
            <a:off x="-2106866" y="3453274"/>
            <a:ext cx="5817717" cy="73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71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7B76-8E80-AD34-D1F0-7F18BFC75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0616B4-35E7-0D53-2292-55601FFADE5C}"/>
              </a:ext>
            </a:extLst>
          </p:cNvPr>
          <p:cNvSpPr/>
          <p:nvPr/>
        </p:nvSpPr>
        <p:spPr>
          <a:xfrm>
            <a:off x="-86948" y="-441231"/>
            <a:ext cx="12422099" cy="1466478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5FB10B-A458-25FF-86E5-67ADD249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55" y="165168"/>
            <a:ext cx="10515600" cy="860798"/>
          </a:xfrm>
        </p:spPr>
        <p:txBody>
          <a:bodyPr>
            <a:norm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Supersaturated Environment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AA9F6BA-BFB0-5BA4-D57B-0E96ACB668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B439548-A14E-F7D3-3702-CD0783E55E8A}"/>
              </a:ext>
            </a:extLst>
          </p:cNvPr>
          <p:cNvSpPr txBox="1"/>
          <p:nvPr/>
        </p:nvSpPr>
        <p:spPr>
          <a:xfrm>
            <a:off x="11780710" y="6420712"/>
            <a:ext cx="506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E01589-EE4E-1F7A-8EB6-A6D2ACB8A9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23" t="16051" b="15810"/>
          <a:stretch>
            <a:fillRect/>
          </a:stretch>
        </p:blipFill>
        <p:spPr>
          <a:xfrm>
            <a:off x="589988" y="1112299"/>
            <a:ext cx="11012024" cy="5685822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3044805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E6EB0F-0E9E-0407-8DD6-2A88F5D437B3}"/>
              </a:ext>
            </a:extLst>
          </p:cNvPr>
          <p:cNvSpPr/>
          <p:nvPr/>
        </p:nvSpPr>
        <p:spPr>
          <a:xfrm>
            <a:off x="-274076" y="-576578"/>
            <a:ext cx="12740151" cy="167460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73B155A-AADE-3287-449C-05ED9F5629EC}"/>
              </a:ext>
            </a:extLst>
          </p:cNvPr>
          <p:cNvSpPr txBox="1">
            <a:spLocks/>
          </p:cNvSpPr>
          <p:nvPr/>
        </p:nvSpPr>
        <p:spPr>
          <a:xfrm>
            <a:off x="146455" y="165168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Peltier cooling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2CEFCB-E4A9-31F1-2B33-F8E9394CF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3" y="1334676"/>
            <a:ext cx="5970642" cy="366891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021B06-2BEC-3B39-76FE-67F8E46E4E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C352CED-81DB-BC5F-DFE5-EB37EFB438D5}"/>
              </a:ext>
            </a:extLst>
          </p:cNvPr>
          <p:cNvSpPr txBox="1"/>
          <p:nvPr/>
        </p:nvSpPr>
        <p:spPr>
          <a:xfrm>
            <a:off x="11780710" y="6420712"/>
            <a:ext cx="506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4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AE319D-1565-91CA-E359-71B1A5CD6EA7}"/>
              </a:ext>
            </a:extLst>
          </p:cNvPr>
          <p:cNvSpPr txBox="1"/>
          <p:nvPr/>
        </p:nvSpPr>
        <p:spPr>
          <a:xfrm>
            <a:off x="0" y="6589988"/>
            <a:ext cx="119314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Sitka Text" pitchFamily="2" charset="0"/>
              </a:rPr>
              <a:t>Peltier cross-sectional diagram (top) and a photo of a Peltier module (bottom). Credit: </a:t>
            </a:r>
            <a:r>
              <a:rPr lang="en-CA" sz="1400" u="sng" dirty="0">
                <a:latin typeface="Sitka Text" pitchFamily="2" charset="0"/>
                <a:hlinkClick r:id="rId5"/>
              </a:rPr>
              <a:t>Abdelhalim Tlemçani</a:t>
            </a:r>
            <a:r>
              <a:rPr lang="en-CA" sz="1400" u="sng" dirty="0">
                <a:latin typeface="Sitka Text" pitchFamily="2" charset="0"/>
              </a:rPr>
              <a:t> </a:t>
            </a:r>
            <a:r>
              <a:rPr lang="en-CA" sz="1400" dirty="0">
                <a:latin typeface="Sitka Text" pitchFamily="2" charset="0"/>
              </a:rPr>
              <a:t>and </a:t>
            </a:r>
            <a:r>
              <a:rPr lang="en-CA" sz="1400" dirty="0" err="1">
                <a:latin typeface="Sitka Text" pitchFamily="2" charset="0"/>
                <a:hlinkClick r:id="rId6"/>
              </a:rPr>
              <a:t>Digikey</a:t>
            </a:r>
            <a:r>
              <a:rPr lang="en-CA" sz="1400" dirty="0">
                <a:latin typeface="Sitka Text" pitchFamily="2" charset="0"/>
              </a:rPr>
              <a:t> respectively.</a:t>
            </a:r>
            <a:endParaRPr lang="en-US" sz="1400" dirty="0">
              <a:latin typeface="Sitka Text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0404E6-55A6-D1B6-7107-FD8DA107DF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90" b="41567"/>
          <a:stretch>
            <a:fillRect/>
          </a:stretch>
        </p:blipFill>
        <p:spPr>
          <a:xfrm rot="10800000">
            <a:off x="6030205" y="1214400"/>
            <a:ext cx="6096000" cy="7700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F283D7-CF67-3A8C-1A14-75E0D4A94B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90" b="41567"/>
          <a:stretch>
            <a:fillRect/>
          </a:stretch>
        </p:blipFill>
        <p:spPr>
          <a:xfrm>
            <a:off x="0" y="5875330"/>
            <a:ext cx="6096000" cy="7700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B1F4711-E1DE-1B1C-70D8-9166B2198A5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21472" b="20837"/>
          <a:stretch>
            <a:fillRect/>
          </a:stretch>
        </p:blipFill>
        <p:spPr>
          <a:xfrm>
            <a:off x="6408126" y="2611584"/>
            <a:ext cx="6852075" cy="3953007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70B4DEC-2ACA-845B-E80F-5525EC2816EA}"/>
              </a:ext>
            </a:extLst>
          </p:cNvPr>
          <p:cNvCxnSpPr>
            <a:cxnSpLocks/>
          </p:cNvCxnSpPr>
          <p:nvPr/>
        </p:nvCxnSpPr>
        <p:spPr>
          <a:xfrm>
            <a:off x="6030205" y="1319550"/>
            <a:ext cx="765542" cy="3276241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87DE693-86C2-D8FB-ED21-8412D2219337}"/>
              </a:ext>
            </a:extLst>
          </p:cNvPr>
          <p:cNvCxnSpPr>
            <a:cxnSpLocks/>
          </p:cNvCxnSpPr>
          <p:nvPr/>
        </p:nvCxnSpPr>
        <p:spPr>
          <a:xfrm>
            <a:off x="6030205" y="5018712"/>
            <a:ext cx="765542" cy="80986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E09FCA2-9EAC-7702-FD8C-58D6BA72DA4B}"/>
              </a:ext>
            </a:extLst>
          </p:cNvPr>
          <p:cNvCxnSpPr>
            <a:cxnSpLocks/>
          </p:cNvCxnSpPr>
          <p:nvPr/>
        </p:nvCxnSpPr>
        <p:spPr>
          <a:xfrm>
            <a:off x="6795747" y="4595791"/>
            <a:ext cx="0" cy="503907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170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3242B-3CD2-949A-FCDE-36368D743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652C9C4-F2C5-EEB1-F346-BD6BCCB51275}"/>
              </a:ext>
            </a:extLst>
          </p:cNvPr>
          <p:cNvSpPr/>
          <p:nvPr/>
        </p:nvSpPr>
        <p:spPr>
          <a:xfrm>
            <a:off x="583343" y="1074477"/>
            <a:ext cx="10988297" cy="5515511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D49DD3-A2CD-34C2-E3A7-B936A6B8F7D0}"/>
              </a:ext>
            </a:extLst>
          </p:cNvPr>
          <p:cNvSpPr/>
          <p:nvPr/>
        </p:nvSpPr>
        <p:spPr>
          <a:xfrm>
            <a:off x="-86948" y="-1007165"/>
            <a:ext cx="12422099" cy="203241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C4667D-2336-87F0-A2BC-333D881CABC5}"/>
              </a:ext>
            </a:extLst>
          </p:cNvPr>
          <p:cNvSpPr txBox="1">
            <a:spLocks/>
          </p:cNvSpPr>
          <p:nvPr/>
        </p:nvSpPr>
        <p:spPr>
          <a:xfrm>
            <a:off x="146455" y="165168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Previous Student’s Build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06D214-DF3B-5F5F-2AC7-58254A37E6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15AACE0-82EE-8EC5-D6CE-434E3D326AE5}"/>
              </a:ext>
            </a:extLst>
          </p:cNvPr>
          <p:cNvSpPr txBox="1"/>
          <p:nvPr/>
        </p:nvSpPr>
        <p:spPr>
          <a:xfrm>
            <a:off x="11780710" y="6420712"/>
            <a:ext cx="506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5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9D7441-5384-7499-FCA8-5837B82B2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84" y="1144954"/>
            <a:ext cx="4055332" cy="3041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688DEC-C205-CC7F-0AF6-2E5EA459B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9"/>
          <a:stretch>
            <a:fillRect/>
          </a:stretch>
        </p:blipFill>
        <p:spPr>
          <a:xfrm>
            <a:off x="4786806" y="1133970"/>
            <a:ext cx="6715146" cy="53918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FE037B-57F9-EC0F-D42E-35B337384F20}"/>
              </a:ext>
            </a:extLst>
          </p:cNvPr>
          <p:cNvSpPr txBox="1"/>
          <p:nvPr/>
        </p:nvSpPr>
        <p:spPr>
          <a:xfrm>
            <a:off x="0" y="6557173"/>
            <a:ext cx="109882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latin typeface="Sitka Text" pitchFamily="2" charset="0"/>
              </a:rPr>
              <a:t>Photo Credit: Michael Hétu.</a:t>
            </a:r>
            <a:endParaRPr lang="en-US" dirty="0">
              <a:latin typeface="Sitka Text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99D8643-23EC-9C64-5F6E-FB88451FE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3" b="2558"/>
          <a:stretch>
            <a:fillRect/>
          </a:stretch>
        </p:blipFill>
        <p:spPr>
          <a:xfrm>
            <a:off x="661784" y="4186969"/>
            <a:ext cx="4055332" cy="233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092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8034D-EB1C-C07A-D06C-781072FF2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6A6752-CE4B-F1C3-4D8F-BF5CCF3874B0}"/>
              </a:ext>
            </a:extLst>
          </p:cNvPr>
          <p:cNvSpPr/>
          <p:nvPr/>
        </p:nvSpPr>
        <p:spPr>
          <a:xfrm>
            <a:off x="-86948" y="-441231"/>
            <a:ext cx="12422099" cy="1466478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E7FF6-A3BF-51C0-67C0-C73A62776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55" y="165168"/>
            <a:ext cx="10515600" cy="860798"/>
          </a:xfrm>
        </p:spPr>
        <p:txBody>
          <a:bodyPr>
            <a:norm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The Cooler Challenge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466C75-F6E3-EBA0-3284-77BFBF068A09}"/>
              </a:ext>
            </a:extLst>
          </p:cNvPr>
          <p:cNvSpPr txBox="1"/>
          <p:nvPr/>
        </p:nvSpPr>
        <p:spPr>
          <a:xfrm>
            <a:off x="146455" y="1632365"/>
            <a:ext cx="8495070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Sitka Text"/>
              </a:rPr>
              <a:t>Tower coolers specifically designed for CPU’s</a:t>
            </a:r>
          </a:p>
          <a:p>
            <a:pPr marL="457200" indent="-4572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Sitka Text"/>
              </a:rPr>
              <a:t>Solutions: </a:t>
            </a:r>
          </a:p>
          <a:p>
            <a:pPr marL="971550" lvl="1" indent="-514350">
              <a:buClr>
                <a:schemeClr val="tx2"/>
              </a:buClr>
              <a:buFont typeface="+mj-lt"/>
              <a:buAutoNum type="arabicPeriod"/>
            </a:pPr>
            <a:r>
              <a:rPr lang="en-US" sz="2800" dirty="0">
                <a:latin typeface="Sitka Text"/>
              </a:rPr>
              <a:t>Copper heat-spreader plate  </a:t>
            </a:r>
          </a:p>
          <a:p>
            <a:pPr marL="971550" lvl="1" indent="-514350">
              <a:buClr>
                <a:schemeClr val="tx2"/>
              </a:buClr>
              <a:buFont typeface="+mj-lt"/>
              <a:buAutoNum type="arabicPeriod"/>
            </a:pPr>
            <a:r>
              <a:rPr lang="en-US" sz="2800" dirty="0">
                <a:latin typeface="Sitka Text"/>
              </a:rPr>
              <a:t>Oversized CPU baseplate </a:t>
            </a:r>
          </a:p>
          <a:p>
            <a:endParaRPr lang="en-US" sz="2800" dirty="0">
              <a:latin typeface="Sitka Text"/>
            </a:endParaRPr>
          </a:p>
          <a:p>
            <a:endParaRPr lang="en-US" sz="2800" dirty="0">
              <a:latin typeface="Sitka Tex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C58462-A637-A9D6-51F8-B90E67C5C56B}"/>
              </a:ext>
            </a:extLst>
          </p:cNvPr>
          <p:cNvSpPr/>
          <p:nvPr/>
        </p:nvSpPr>
        <p:spPr>
          <a:xfrm>
            <a:off x="8582017" y="1074108"/>
            <a:ext cx="3551621" cy="534660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15F716-5F97-DEBD-4BD2-0B2D67F632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88" b="6287"/>
          <a:stretch>
            <a:fillRect/>
          </a:stretch>
        </p:blipFill>
        <p:spPr>
          <a:xfrm>
            <a:off x="8718027" y="3520734"/>
            <a:ext cx="3316386" cy="27926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0398A4-6468-9AA4-E39D-C42A3FDC35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4250"/>
          <a:stretch>
            <a:fillRect/>
          </a:stretch>
        </p:blipFill>
        <p:spPr>
          <a:xfrm>
            <a:off x="8717499" y="1145600"/>
            <a:ext cx="3316385" cy="2375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E4D781-1968-16A0-47F7-4196D0F33A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0C9F37-CD0D-E71C-0EF0-D103B36EAB9B}"/>
              </a:ext>
            </a:extLst>
          </p:cNvPr>
          <p:cNvSpPr txBox="1"/>
          <p:nvPr/>
        </p:nvSpPr>
        <p:spPr>
          <a:xfrm>
            <a:off x="11780710" y="6420712"/>
            <a:ext cx="506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6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5F5DDA-6E84-DDD6-4816-8A0F38F05F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9995" b="33411"/>
          <a:stretch>
            <a:fillRect/>
          </a:stretch>
        </p:blipFill>
        <p:spPr>
          <a:xfrm>
            <a:off x="0" y="4165611"/>
            <a:ext cx="8495070" cy="23315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E37880-6DD6-BE75-B1B0-3994AB208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90" b="41567"/>
          <a:stretch>
            <a:fillRect/>
          </a:stretch>
        </p:blipFill>
        <p:spPr>
          <a:xfrm>
            <a:off x="0" y="968193"/>
            <a:ext cx="6096000" cy="7700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3555F6-4A83-EC94-CAB8-DC42A95DC6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90" b="41567"/>
          <a:stretch>
            <a:fillRect/>
          </a:stretch>
        </p:blipFill>
        <p:spPr>
          <a:xfrm rot="10800000">
            <a:off x="1918409" y="3289880"/>
            <a:ext cx="6096000" cy="7700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A535E3-FF63-544B-DD47-84D7899EEC84}"/>
              </a:ext>
            </a:extLst>
          </p:cNvPr>
          <p:cNvSpPr txBox="1"/>
          <p:nvPr/>
        </p:nvSpPr>
        <p:spPr>
          <a:xfrm>
            <a:off x="8517721" y="6404190"/>
            <a:ext cx="35996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latin typeface="Sitka Text" pitchFamily="2" charset="0"/>
              </a:rPr>
              <a:t>Cooler Baseplate (top), and Noctua cooler (bottom). Credit: </a:t>
            </a:r>
            <a:r>
              <a:rPr lang="en-CA" sz="1200" dirty="0" err="1">
                <a:latin typeface="Sitka Text" pitchFamily="2" charset="0"/>
                <a:hlinkClick r:id="rId7"/>
              </a:rPr>
              <a:t>TechPowerUp</a:t>
            </a:r>
            <a:r>
              <a:rPr lang="en-CA" sz="1200" dirty="0">
                <a:latin typeface="Sitka Text" pitchFamily="2" charset="0"/>
              </a:rPr>
              <a:t> and </a:t>
            </a:r>
            <a:r>
              <a:rPr lang="en-CA" sz="1200" dirty="0" err="1">
                <a:latin typeface="Sitka Text" pitchFamily="2" charset="0"/>
                <a:hlinkClick r:id="rId8"/>
              </a:rPr>
              <a:t>Nocuta</a:t>
            </a:r>
            <a:r>
              <a:rPr lang="en-CA" sz="1200" dirty="0">
                <a:latin typeface="Sitka Text" pitchFamily="2" charset="0"/>
              </a:rPr>
              <a:t>.</a:t>
            </a:r>
            <a:endParaRPr lang="en-US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16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8034D-EB1C-C07A-D06C-781072FF2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9CB78EA-CF57-DBFB-0E5B-57F8D6C23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2" b="2591"/>
          <a:stretch>
            <a:fillRect/>
          </a:stretch>
        </p:blipFill>
        <p:spPr>
          <a:xfrm>
            <a:off x="4832457" y="941178"/>
            <a:ext cx="7381454" cy="59853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6A6752-CE4B-F1C3-4D8F-BF5CCF3874B0}"/>
              </a:ext>
            </a:extLst>
          </p:cNvPr>
          <p:cNvSpPr/>
          <p:nvPr/>
        </p:nvSpPr>
        <p:spPr>
          <a:xfrm>
            <a:off x="-13544" y="-314528"/>
            <a:ext cx="12422099" cy="1466478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E7FF6-A3BF-51C0-67C0-C73A62776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55" y="165168"/>
            <a:ext cx="10515600" cy="860798"/>
          </a:xfrm>
        </p:spPr>
        <p:txBody>
          <a:bodyPr>
            <a:normAutofit/>
          </a:bodyPr>
          <a:lstStyle/>
          <a:p>
            <a:r>
              <a:rPr lang="en-US" sz="4200" b="1" dirty="0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The Four-Peltier Build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CE4D781-1968-16A0-47F7-4196D0F33A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75" t="43163" r="89326" b="43119"/>
          <a:stretch>
            <a:fillRect/>
          </a:stretch>
        </p:blipFill>
        <p:spPr>
          <a:xfrm rot="8735264">
            <a:off x="11727130" y="6407430"/>
            <a:ext cx="428219" cy="4362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0C9F37-CD0D-E71C-0EF0-D103B36EAB9B}"/>
              </a:ext>
            </a:extLst>
          </p:cNvPr>
          <p:cNvSpPr txBox="1"/>
          <p:nvPr/>
        </p:nvSpPr>
        <p:spPr>
          <a:xfrm>
            <a:off x="11780710" y="6420712"/>
            <a:ext cx="506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7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5F5DDA-6E84-DDD6-4816-8A0F38F05F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9995" b="33411"/>
          <a:stretch>
            <a:fillRect/>
          </a:stretch>
        </p:blipFill>
        <p:spPr>
          <a:xfrm>
            <a:off x="-13544" y="4731913"/>
            <a:ext cx="6756315" cy="185432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FB700A65-AC77-3D01-93A1-F2CA64246969}"/>
              </a:ext>
            </a:extLst>
          </p:cNvPr>
          <p:cNvSpPr/>
          <p:nvPr/>
        </p:nvSpPr>
        <p:spPr>
          <a:xfrm>
            <a:off x="3823755" y="4716613"/>
            <a:ext cx="3172558" cy="2689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7F1D56A-C90F-4E66-DE3D-915602B7D82C}"/>
              </a:ext>
            </a:extLst>
          </p:cNvPr>
          <p:cNvSpPr/>
          <p:nvPr/>
        </p:nvSpPr>
        <p:spPr>
          <a:xfrm>
            <a:off x="4135822" y="6292057"/>
            <a:ext cx="2403337" cy="2689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1C01898-8191-E1FB-1E7D-E864A9616903}"/>
              </a:ext>
            </a:extLst>
          </p:cNvPr>
          <p:cNvSpPr/>
          <p:nvPr/>
        </p:nvSpPr>
        <p:spPr>
          <a:xfrm>
            <a:off x="5096516" y="5305462"/>
            <a:ext cx="1646255" cy="2689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38BBA96-33BB-B419-F016-FC1FC110FF1A}"/>
              </a:ext>
            </a:extLst>
          </p:cNvPr>
          <p:cNvSpPr/>
          <p:nvPr/>
        </p:nvSpPr>
        <p:spPr>
          <a:xfrm>
            <a:off x="5096516" y="5659420"/>
            <a:ext cx="1308811" cy="4785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8F456B4-458C-8040-C0D3-4E7BF64FD40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634" t="42752" b="42566"/>
          <a:stretch>
            <a:fillRect/>
          </a:stretch>
        </p:blipFill>
        <p:spPr>
          <a:xfrm rot="8911263" flipV="1">
            <a:off x="5774929" y="4063134"/>
            <a:ext cx="1349710" cy="8574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ABE2E9B-3D7F-3E67-6E65-E3D0E45AB1C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634" t="42752" b="42566"/>
          <a:stretch>
            <a:fillRect/>
          </a:stretch>
        </p:blipFill>
        <p:spPr>
          <a:xfrm rot="9810961" flipV="1">
            <a:off x="5753897" y="4589487"/>
            <a:ext cx="2114929" cy="8574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F2D878F-3DBE-7130-B203-C60D5FEFA15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634" t="42752" b="42566"/>
          <a:stretch>
            <a:fillRect/>
          </a:stretch>
        </p:blipFill>
        <p:spPr>
          <a:xfrm rot="10277948" flipV="1">
            <a:off x="6504348" y="5294867"/>
            <a:ext cx="1267847" cy="85746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414D4F6-7F62-030D-EBA0-FD8DF0A73FB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634" t="42752" b="42566"/>
          <a:stretch>
            <a:fillRect/>
          </a:stretch>
        </p:blipFill>
        <p:spPr>
          <a:xfrm rot="10394890" flipV="1">
            <a:off x="5316666" y="5851304"/>
            <a:ext cx="2621206" cy="8574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28EABB1-E54E-388A-AE3C-33E4BBA0C56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52" r="88872" b="42566"/>
          <a:stretch>
            <a:fillRect/>
          </a:stretch>
        </p:blipFill>
        <p:spPr>
          <a:xfrm>
            <a:off x="7042863" y="3870223"/>
            <a:ext cx="339174" cy="3356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4E76608-2576-3EC5-1661-4DB794C921D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52" r="88872" b="42566"/>
          <a:stretch>
            <a:fillRect/>
          </a:stretch>
        </p:blipFill>
        <p:spPr>
          <a:xfrm>
            <a:off x="7787057" y="4419544"/>
            <a:ext cx="339174" cy="3356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606C70E-8215-0BA3-1C23-90281C23BA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52" r="88872" b="42566"/>
          <a:stretch>
            <a:fillRect/>
          </a:stretch>
        </p:blipFill>
        <p:spPr>
          <a:xfrm>
            <a:off x="7744085" y="5328772"/>
            <a:ext cx="339174" cy="33562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6F7FD8A-3C10-3689-1299-476F14CD0FD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52" r="88872" b="42566"/>
          <a:stretch>
            <a:fillRect/>
          </a:stretch>
        </p:blipFill>
        <p:spPr>
          <a:xfrm>
            <a:off x="7930511" y="5916822"/>
            <a:ext cx="339174" cy="33562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715284D-4F37-6FF7-1983-EDC0B74DD81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52" b="42566"/>
          <a:stretch>
            <a:fillRect/>
          </a:stretch>
        </p:blipFill>
        <p:spPr>
          <a:xfrm flipV="1">
            <a:off x="234035" y="2309515"/>
            <a:ext cx="4360389" cy="48013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523DA70-0CA6-41C9-ADE8-70D25DE2C67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52" b="42566"/>
          <a:stretch>
            <a:fillRect/>
          </a:stretch>
        </p:blipFill>
        <p:spPr>
          <a:xfrm flipV="1">
            <a:off x="234034" y="3127014"/>
            <a:ext cx="4360389" cy="48013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B0A40D2-C9D1-9429-8404-9325D3A9987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52" b="42566"/>
          <a:stretch>
            <a:fillRect/>
          </a:stretch>
        </p:blipFill>
        <p:spPr>
          <a:xfrm flipV="1">
            <a:off x="234034" y="3887611"/>
            <a:ext cx="4360389" cy="48013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A762057-B12A-ED8E-E877-F7E9BFA4F7BD}"/>
              </a:ext>
            </a:extLst>
          </p:cNvPr>
          <p:cNvSpPr txBox="1"/>
          <p:nvPr/>
        </p:nvSpPr>
        <p:spPr>
          <a:xfrm>
            <a:off x="2338635" y="1245306"/>
            <a:ext cx="2184210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>
              <a:buClr>
                <a:schemeClr val="tx2"/>
              </a:buClr>
            </a:pPr>
            <a:r>
              <a:rPr lang="en-US" sz="2800" b="1" dirty="0">
                <a:solidFill>
                  <a:schemeClr val="tx2"/>
                </a:solidFill>
                <a:latin typeface="Sitka Text"/>
              </a:rPr>
              <a:t>Four Peltier modules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7242A2-61B5-5087-4404-263AA06FE113}"/>
              </a:ext>
            </a:extLst>
          </p:cNvPr>
          <p:cNvSpPr txBox="1"/>
          <p:nvPr/>
        </p:nvSpPr>
        <p:spPr>
          <a:xfrm>
            <a:off x="673345" y="1227759"/>
            <a:ext cx="184829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</a:pPr>
            <a:r>
              <a:rPr lang="en-US" sz="2800" b="1" dirty="0">
                <a:solidFill>
                  <a:schemeClr val="tx2"/>
                </a:solidFill>
                <a:latin typeface="Sitka Text"/>
              </a:rPr>
              <a:t>One Peltier module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8CC58C2-4D4B-37E5-FF4B-46C767E65B3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69" r="89260" b="42549"/>
          <a:stretch>
            <a:fillRect/>
          </a:stretch>
        </p:blipFill>
        <p:spPr>
          <a:xfrm rot="5400000" flipV="1">
            <a:off x="2390249" y="1340241"/>
            <a:ext cx="468305" cy="48013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379CF12-8256-FB90-6B5B-E0F338BEACA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634" t="42752" b="42566"/>
          <a:stretch>
            <a:fillRect/>
          </a:stretch>
        </p:blipFill>
        <p:spPr>
          <a:xfrm rot="5400000" flipV="1">
            <a:off x="1361281" y="2864562"/>
            <a:ext cx="2526239" cy="4801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6D1732C-14E4-0DE3-5A7B-2E8004C752A8}"/>
                  </a:ext>
                </a:extLst>
              </p:cNvPr>
              <p:cNvSpPr txBox="1"/>
              <p:nvPr/>
            </p:nvSpPr>
            <p:spPr>
              <a:xfrm>
                <a:off x="517791" y="2620985"/>
                <a:ext cx="2159399" cy="707886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buClr>
                    <a:schemeClr val="tx2"/>
                  </a:buClr>
                </a:pPr>
                <a:r>
                  <a:rPr lang="en-US" sz="2000" dirty="0">
                    <a:latin typeface="Sitka Text"/>
                  </a:rPr>
                  <a:t>6.6 cm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dirty="0">
                    <a:latin typeface="Sitka Text"/>
                  </a:rPr>
                  <a:t> 6.6 cm</a:t>
                </a:r>
              </a:p>
              <a:p>
                <a:pPr>
                  <a:buClr>
                    <a:schemeClr val="tx2"/>
                  </a:buClr>
                </a:pPr>
                <a:r>
                  <a:rPr lang="en-US" sz="2000" dirty="0">
                    <a:latin typeface="Sitka Text"/>
                  </a:rPr>
                  <a:t>effective area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6D1732C-14E4-0DE3-5A7B-2E8004C752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791" y="2620985"/>
                <a:ext cx="2159399" cy="707886"/>
              </a:xfrm>
              <a:prstGeom prst="rect">
                <a:avLst/>
              </a:prstGeom>
              <a:blipFill>
                <a:blip r:embed="rId7"/>
                <a:stretch>
                  <a:fillRect l="-2924" t="-5263" r="-1170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E22850E-83C6-A68C-F6E1-A922B7D6828C}"/>
                  </a:ext>
                </a:extLst>
              </p:cNvPr>
              <p:cNvSpPr txBox="1"/>
              <p:nvPr/>
            </p:nvSpPr>
            <p:spPr>
              <a:xfrm>
                <a:off x="2638247" y="2612754"/>
                <a:ext cx="2081803" cy="707886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buClr>
                    <a:schemeClr val="tx2"/>
                  </a:buClr>
                </a:pPr>
                <a:r>
                  <a:rPr lang="en-US" sz="2000" dirty="0">
                    <a:latin typeface="Sitka Text"/>
                  </a:rPr>
                  <a:t>11 cm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dirty="0">
                    <a:latin typeface="Sitka Text"/>
                  </a:rPr>
                  <a:t> 11 cm</a:t>
                </a:r>
              </a:p>
              <a:p>
                <a:pPr>
                  <a:buClr>
                    <a:schemeClr val="tx2"/>
                  </a:buClr>
                </a:pPr>
                <a:r>
                  <a:rPr lang="en-US" sz="2000" dirty="0">
                    <a:latin typeface="Sitka Text"/>
                  </a:rPr>
                  <a:t>effective area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E22850E-83C6-A68C-F6E1-A922B7D682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247" y="2612754"/>
                <a:ext cx="2081803" cy="707886"/>
              </a:xfrm>
              <a:prstGeom prst="rect">
                <a:avLst/>
              </a:prstGeom>
              <a:blipFill>
                <a:blip r:embed="rId8"/>
                <a:stretch>
                  <a:fillRect l="-3030" t="-3509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5E4B89E-30A2-9811-3FF0-FCA283C52BB6}"/>
                  </a:ext>
                </a:extLst>
              </p:cNvPr>
              <p:cNvSpPr txBox="1"/>
              <p:nvPr/>
            </p:nvSpPr>
            <p:spPr>
              <a:xfrm>
                <a:off x="2598963" y="3411154"/>
                <a:ext cx="2058274" cy="707886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buClr>
                    <a:schemeClr val="tx2"/>
                  </a:buClr>
                </a:pPr>
                <a:r>
                  <a:rPr lang="en-CA" sz="2000" dirty="0">
                    <a:latin typeface="Sitka Text"/>
                  </a:rPr>
                  <a:t>Minimum temp</a:t>
                </a:r>
              </a:p>
              <a:p>
                <a:pPr>
                  <a:buClr>
                    <a:schemeClr val="tx2"/>
                  </a:buClr>
                </a:pPr>
                <a:r>
                  <a:rPr lang="en-US" sz="2000" dirty="0">
                    <a:latin typeface="Sitka Text"/>
                  </a:rPr>
                  <a:t>-22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  <m:r>
                      <a:rPr lang="en-CA" sz="2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  <m:r>
                      <a:rPr lang="en-CA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𝑈ℎ</m:t>
                    </m:r>
                    <m:r>
                      <a:rPr lang="en-CA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CA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𝑂ℎ</m:t>
                    </m:r>
                    <m:r>
                      <a:rPr lang="en-CA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!</m:t>
                    </m:r>
                  </m:oMath>
                </a14:m>
                <a:endParaRPr lang="en-CA" sz="20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5E4B89E-30A2-9811-3FF0-FCA283C52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963" y="3411154"/>
                <a:ext cx="2058274" cy="707886"/>
              </a:xfrm>
              <a:prstGeom prst="rect">
                <a:avLst/>
              </a:prstGeom>
              <a:blipFill>
                <a:blip r:embed="rId9"/>
                <a:stretch>
                  <a:fillRect l="-3067" t="-5263" r="-1227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465E1D0-B297-BA72-FEE1-D13E06945688}"/>
                  </a:ext>
                </a:extLst>
              </p:cNvPr>
              <p:cNvSpPr txBox="1"/>
              <p:nvPr/>
            </p:nvSpPr>
            <p:spPr>
              <a:xfrm>
                <a:off x="614485" y="3411154"/>
                <a:ext cx="2058274" cy="707886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>
                  <a:buClr>
                    <a:schemeClr val="tx2"/>
                  </a:buClr>
                </a:pPr>
                <a:r>
                  <a:rPr lang="en-CA" sz="2000" dirty="0">
                    <a:latin typeface="Sitka Text"/>
                  </a:rPr>
                  <a:t>Minimum temp</a:t>
                </a:r>
              </a:p>
              <a:p>
                <a:pPr>
                  <a:buClr>
                    <a:schemeClr val="tx2"/>
                  </a:buClr>
                </a:pPr>
                <a:r>
                  <a:rPr lang="en-US" sz="2000" dirty="0">
                    <a:latin typeface="Sitka Text"/>
                  </a:rPr>
                  <a:t>&lt;-30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endParaRPr lang="en-CA" sz="20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465E1D0-B297-BA72-FEE1-D13E06945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85" y="3411154"/>
                <a:ext cx="2058274" cy="707886"/>
              </a:xfrm>
              <a:prstGeom prst="rect">
                <a:avLst/>
              </a:prstGeom>
              <a:blipFill>
                <a:blip r:embed="rId10"/>
                <a:stretch>
                  <a:fillRect l="-3067" t="-5263" r="-1227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1A4B78EA-097E-E3E8-DF08-6B0678E147BF}"/>
              </a:ext>
            </a:extLst>
          </p:cNvPr>
          <p:cNvSpPr txBox="1"/>
          <p:nvPr/>
        </p:nvSpPr>
        <p:spPr>
          <a:xfrm>
            <a:off x="10745920" y="2810638"/>
            <a:ext cx="218019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  <a:latin typeface="Sitka Text"/>
              </a:rPr>
              <a:t>3D-Printed </a:t>
            </a:r>
          </a:p>
          <a:p>
            <a:pPr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  <a:latin typeface="Sitka Text"/>
              </a:rPr>
              <a:t>PLA Mount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569D9E-A86A-5347-3B35-2CDFA0FE8124}"/>
              </a:ext>
            </a:extLst>
          </p:cNvPr>
          <p:cNvSpPr txBox="1"/>
          <p:nvPr/>
        </p:nvSpPr>
        <p:spPr>
          <a:xfrm>
            <a:off x="10271750" y="3539396"/>
            <a:ext cx="218019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  <a:latin typeface="Sitka Text"/>
              </a:rPr>
              <a:t>Rubber Gasket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39F6336-057D-E9ED-19D6-91CC02421D6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52" r="88872" b="42566"/>
          <a:stretch>
            <a:fillRect/>
          </a:stretch>
        </p:blipFill>
        <p:spPr>
          <a:xfrm>
            <a:off x="10053141" y="3388437"/>
            <a:ext cx="339174" cy="33562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28E6C91-8CF1-4811-9238-827AB638CB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752" r="88872" b="42566"/>
          <a:stretch>
            <a:fillRect/>
          </a:stretch>
        </p:blipFill>
        <p:spPr>
          <a:xfrm>
            <a:off x="10576333" y="2648533"/>
            <a:ext cx="339174" cy="33562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E687A0B2-BE8C-AA1B-AFA4-FC8D34644B2E}"/>
              </a:ext>
            </a:extLst>
          </p:cNvPr>
          <p:cNvSpPr txBox="1"/>
          <p:nvPr/>
        </p:nvSpPr>
        <p:spPr>
          <a:xfrm>
            <a:off x="3607188" y="4694818"/>
            <a:ext cx="32141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  <a:latin typeface="Sitka Text"/>
              </a:rPr>
              <a:t>Copper Viewing Plate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B16DADB-2A71-E72E-7263-6761D8E1439E}"/>
              </a:ext>
            </a:extLst>
          </p:cNvPr>
          <p:cNvSpPr txBox="1"/>
          <p:nvPr/>
        </p:nvSpPr>
        <p:spPr>
          <a:xfrm>
            <a:off x="4190283" y="5247182"/>
            <a:ext cx="20632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  <a:latin typeface="Sitka Text"/>
              </a:rPr>
              <a:t>Peltier Modules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38DC72-7F1F-EA5A-2D8E-647A5656AA29}"/>
              </a:ext>
            </a:extLst>
          </p:cNvPr>
          <p:cNvSpPr txBox="1"/>
          <p:nvPr/>
        </p:nvSpPr>
        <p:spPr>
          <a:xfrm>
            <a:off x="4943512" y="5592699"/>
            <a:ext cx="19266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  <a:latin typeface="Sitka Text"/>
              </a:rPr>
              <a:t>Copper Heat-</a:t>
            </a:r>
          </a:p>
          <a:p>
            <a:pPr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  <a:latin typeface="Sitka Text"/>
              </a:rPr>
              <a:t>Spreader Plate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520E8A1-2D5C-F4F1-5966-1275AE86DB5E}"/>
              </a:ext>
            </a:extLst>
          </p:cNvPr>
          <p:cNvSpPr txBox="1"/>
          <p:nvPr/>
        </p:nvSpPr>
        <p:spPr>
          <a:xfrm>
            <a:off x="3967301" y="6159239"/>
            <a:ext cx="197831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  <a:latin typeface="Sitka Text"/>
              </a:rPr>
              <a:t>CPU Cooler</a:t>
            </a:r>
          </a:p>
          <a:p>
            <a:pPr>
              <a:buClr>
                <a:schemeClr val="tx2"/>
              </a:buClr>
            </a:pPr>
            <a:r>
              <a:rPr lang="en-US" b="1" dirty="0">
                <a:solidFill>
                  <a:schemeClr val="tx2"/>
                </a:solidFill>
                <a:latin typeface="Sitka Text"/>
              </a:rPr>
              <a:t>Baseplate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3F9F74-DDD1-F535-6B85-9EC1E7225F4C}"/>
              </a:ext>
            </a:extLst>
          </p:cNvPr>
          <p:cNvSpPr txBox="1"/>
          <p:nvPr/>
        </p:nvSpPr>
        <p:spPr>
          <a:xfrm>
            <a:off x="14438671" y="103828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7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3" grpId="0"/>
      <p:bldP spid="45" grpId="0"/>
      <p:bldP spid="48" grpId="0"/>
      <p:bldP spid="54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A7695-8A1E-C6A1-6EDB-C586C2E88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03DB00B-D701-EDFE-E0E7-ACD86663D238}"/>
              </a:ext>
            </a:extLst>
          </p:cNvPr>
          <p:cNvSpPr/>
          <p:nvPr/>
        </p:nvSpPr>
        <p:spPr>
          <a:xfrm>
            <a:off x="-76720" y="-755374"/>
            <a:ext cx="12422099" cy="1781338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ADF2401-4242-FD5B-BD3C-0F791B2D89D5}"/>
              </a:ext>
            </a:extLst>
          </p:cNvPr>
          <p:cNvSpPr txBox="1">
            <a:spLocks/>
          </p:cNvSpPr>
          <p:nvPr/>
        </p:nvSpPr>
        <p:spPr>
          <a:xfrm>
            <a:off x="146455" y="165168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The Bowing Problem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C969CB-530A-1FB2-72B2-D8D963EC647F}"/>
              </a:ext>
            </a:extLst>
          </p:cNvPr>
          <p:cNvSpPr txBox="1"/>
          <p:nvPr/>
        </p:nvSpPr>
        <p:spPr>
          <a:xfrm>
            <a:off x="146454" y="1122076"/>
            <a:ext cx="685877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C00000"/>
              </a:buClr>
            </a:pPr>
            <a:r>
              <a:rPr lang="en-US" sz="4000" b="1" dirty="0">
                <a:solidFill>
                  <a:srgbClr val="C00000"/>
                </a:solidFill>
                <a:latin typeface="Sitka Text"/>
              </a:rPr>
              <a:t>Plate Bowing: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093E5F-D951-8EA3-684A-F34CD0016D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30" r="22885"/>
          <a:stretch>
            <a:fillRect/>
          </a:stretch>
        </p:blipFill>
        <p:spPr>
          <a:xfrm rot="5400000">
            <a:off x="3576450" y="-1841514"/>
            <a:ext cx="4981180" cy="117023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4AECB9-396F-EADE-74CA-B37D79294C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5" t="43163" r="89326" b="43119"/>
          <a:stretch>
            <a:fillRect/>
          </a:stretch>
        </p:blipFill>
        <p:spPr>
          <a:xfrm rot="8735264">
            <a:off x="11680871" y="6383053"/>
            <a:ext cx="428219" cy="4362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06AD69-51A3-57B0-C57F-47BAF11C2C52}"/>
              </a:ext>
            </a:extLst>
          </p:cNvPr>
          <p:cNvSpPr txBox="1"/>
          <p:nvPr/>
        </p:nvSpPr>
        <p:spPr>
          <a:xfrm>
            <a:off x="11734451" y="6396335"/>
            <a:ext cx="506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8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9813A1-6B7E-DE9B-2754-9B091300BD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t="46889" r="8477" b="19370"/>
          <a:stretch>
            <a:fillRect/>
          </a:stretch>
        </p:blipFill>
        <p:spPr>
          <a:xfrm>
            <a:off x="-84027" y="2472933"/>
            <a:ext cx="12254303" cy="37012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492814-F293-98E4-92F9-F07ABD3AF0DD}"/>
              </a:ext>
            </a:extLst>
          </p:cNvPr>
          <p:cNvSpPr txBox="1"/>
          <p:nvPr/>
        </p:nvSpPr>
        <p:spPr>
          <a:xfrm>
            <a:off x="146454" y="1111903"/>
            <a:ext cx="60960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C00000"/>
              </a:buClr>
            </a:pPr>
            <a:r>
              <a:rPr lang="en-US" sz="4000" b="1" dirty="0">
                <a:solidFill>
                  <a:srgbClr val="C00000"/>
                </a:solidFill>
                <a:latin typeface="Sitka Text"/>
              </a:rPr>
              <a:t>Mount Bowing: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A4E2FE-DFB0-0C17-F3FB-26EB47B0A368}"/>
              </a:ext>
            </a:extLst>
          </p:cNvPr>
          <p:cNvSpPr txBox="1">
            <a:spLocks/>
          </p:cNvSpPr>
          <p:nvPr/>
        </p:nvSpPr>
        <p:spPr>
          <a:xfrm>
            <a:off x="5627430" y="165168"/>
            <a:ext cx="10515600" cy="8607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dirty="0">
                <a:solidFill>
                  <a:schemeClr val="bg1"/>
                </a:solidFill>
                <a:latin typeface="Sitka Text"/>
                <a:ea typeface="Calibri"/>
                <a:cs typeface="Calibri"/>
              </a:rPr>
              <a:t>(s)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77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24223</TotalTime>
  <Words>395</Words>
  <Application>Microsoft Macintosh PowerPoint</Application>
  <PresentationFormat>Widescreen</PresentationFormat>
  <Paragraphs>141</Paragraphs>
  <Slides>17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Cambria Math</vt:lpstr>
      <vt:lpstr>Sitka Text</vt:lpstr>
      <vt:lpstr>Office Theme</vt:lpstr>
      <vt:lpstr>Building a Peltier-Cooled Cloud Chamber for Physics Outreach</vt:lpstr>
      <vt:lpstr>Project Goals</vt:lpstr>
      <vt:lpstr>The Cloud Chamber</vt:lpstr>
      <vt:lpstr>Supersaturated Environment</vt:lpstr>
      <vt:lpstr>PowerPoint Presentation</vt:lpstr>
      <vt:lpstr>PowerPoint Presentation</vt:lpstr>
      <vt:lpstr>The Cooler Challenge</vt:lpstr>
      <vt:lpstr>The Four-Peltier Build</vt:lpstr>
      <vt:lpstr>PowerPoint Presentation</vt:lpstr>
      <vt:lpstr>PowerPoint Presentation</vt:lpstr>
      <vt:lpstr>The Solution(s)</vt:lpstr>
      <vt:lpstr>PowerPoint Presentation</vt:lpstr>
      <vt:lpstr>High-Voltage Clearing Field</vt:lpstr>
      <vt:lpstr>PowerPoint Presentation</vt:lpstr>
      <vt:lpstr>PowerPoint Presentation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Cameron Flaman</cp:lastModifiedBy>
  <cp:revision>339</cp:revision>
  <dcterms:created xsi:type="dcterms:W3CDTF">2026-07-06T14:39:47Z</dcterms:created>
  <dcterms:modified xsi:type="dcterms:W3CDTF">2026-08-12T03:40:04Z</dcterms:modified>
</cp:coreProperties>
</file>