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handoutMasterIdLst>
    <p:handoutMasterId r:id="rId20"/>
  </p:handoutMasterIdLst>
  <p:sldIdLst>
    <p:sldId id="325" r:id="rId5"/>
    <p:sldId id="339" r:id="rId6"/>
    <p:sldId id="340" r:id="rId7"/>
    <p:sldId id="341" r:id="rId8"/>
    <p:sldId id="342" r:id="rId9"/>
    <p:sldId id="348" r:id="rId10"/>
    <p:sldId id="343" r:id="rId11"/>
    <p:sldId id="344" r:id="rId12"/>
    <p:sldId id="349" r:id="rId13"/>
    <p:sldId id="350" r:id="rId14"/>
    <p:sldId id="351" r:id="rId15"/>
    <p:sldId id="352" r:id="rId16"/>
    <p:sldId id="353" r:id="rId17"/>
    <p:sldId id="35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A9AC"/>
    <a:srgbClr val="FABD0F"/>
    <a:srgbClr val="EBEBEC"/>
    <a:srgbClr val="B4C0CC"/>
    <a:srgbClr val="788CA3"/>
    <a:srgbClr val="3C5979"/>
    <a:srgbClr val="212121"/>
    <a:srgbClr val="002451"/>
    <a:srgbClr val="B90E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C4B8FCB-4E3C-4B44-9F5A-A85252EDD62D}" v="5" dt="2026-08-12T16:15:47.0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38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3A3-DD42-A905-438119EADF5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3A3-DD42-A905-438119EADF5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3A3-DD42-A905-438119EADF5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3A3-DD42-A905-438119EADF50}"/>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13A3-DD42-A905-438119EADF50}"/>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058634352219098E-2"/>
          <c:y val="3.8938053097345132E-2"/>
          <c:w val="0.94788273129556178"/>
          <c:h val="0.77888871855619812"/>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Category 1</c:v>
                </c:pt>
                <c:pt idx="1">
                  <c:v>Category 2</c:v>
                </c:pt>
                <c:pt idx="2">
                  <c:v>Category 3</c:v>
                </c:pt>
              </c:strCache>
            </c:strRef>
          </c:cat>
          <c:val>
            <c:numRef>
              <c:f>Sheet1!$B$2:$B$4</c:f>
              <c:numCache>
                <c:formatCode>General</c:formatCode>
                <c:ptCount val="3"/>
                <c:pt idx="0">
                  <c:v>4.3</c:v>
                </c:pt>
                <c:pt idx="1">
                  <c:v>2.5</c:v>
                </c:pt>
                <c:pt idx="2">
                  <c:v>3.5</c:v>
                </c:pt>
              </c:numCache>
            </c:numRef>
          </c:val>
          <c:extLst>
            <c:ext xmlns:c16="http://schemas.microsoft.com/office/drawing/2014/chart" uri="{C3380CC4-5D6E-409C-BE32-E72D297353CC}">
              <c16:uniqueId val="{00000000-7E18-BA48-A794-5420EB3BE64A}"/>
            </c:ext>
          </c:extLst>
        </c:ser>
        <c:ser>
          <c:idx val="1"/>
          <c:order val="1"/>
          <c:tx>
            <c:strRef>
              <c:f>Sheet1!$C$1</c:f>
              <c:strCache>
                <c:ptCount val="1"/>
                <c:pt idx="0">
                  <c:v>Series 2</c:v>
                </c:pt>
              </c:strCache>
            </c:strRef>
          </c:tx>
          <c:spPr>
            <a:solidFill>
              <a:schemeClr val="accent2"/>
            </a:solidFill>
            <a:ln>
              <a:noFill/>
            </a:ln>
            <a:effectLst/>
          </c:spPr>
          <c:invertIfNegative val="0"/>
          <c:cat>
            <c:strRef>
              <c:f>Sheet1!$A$2:$A$4</c:f>
              <c:strCache>
                <c:ptCount val="3"/>
                <c:pt idx="0">
                  <c:v>Category 1</c:v>
                </c:pt>
                <c:pt idx="1">
                  <c:v>Category 2</c:v>
                </c:pt>
                <c:pt idx="2">
                  <c:v>Category 3</c:v>
                </c:pt>
              </c:strCache>
            </c:strRef>
          </c:cat>
          <c:val>
            <c:numRef>
              <c:f>Sheet1!$C$2:$C$4</c:f>
              <c:numCache>
                <c:formatCode>General</c:formatCode>
                <c:ptCount val="3"/>
                <c:pt idx="0">
                  <c:v>2.4</c:v>
                </c:pt>
                <c:pt idx="1">
                  <c:v>4.4000000000000004</c:v>
                </c:pt>
                <c:pt idx="2">
                  <c:v>1.8</c:v>
                </c:pt>
              </c:numCache>
            </c:numRef>
          </c:val>
          <c:extLst>
            <c:ext xmlns:c16="http://schemas.microsoft.com/office/drawing/2014/chart" uri="{C3380CC4-5D6E-409C-BE32-E72D297353CC}">
              <c16:uniqueId val="{00000001-7E18-BA48-A794-5420EB3BE64A}"/>
            </c:ext>
          </c:extLst>
        </c:ser>
        <c:ser>
          <c:idx val="2"/>
          <c:order val="2"/>
          <c:tx>
            <c:strRef>
              <c:f>Sheet1!$D$1</c:f>
              <c:strCache>
                <c:ptCount val="1"/>
                <c:pt idx="0">
                  <c:v>Series 3</c:v>
                </c:pt>
              </c:strCache>
            </c:strRef>
          </c:tx>
          <c:spPr>
            <a:solidFill>
              <a:schemeClr val="accent3"/>
            </a:solidFill>
            <a:ln>
              <a:noFill/>
            </a:ln>
            <a:effectLst/>
          </c:spPr>
          <c:invertIfNegative val="0"/>
          <c:cat>
            <c:strRef>
              <c:f>Sheet1!$A$2:$A$4</c:f>
              <c:strCache>
                <c:ptCount val="3"/>
                <c:pt idx="0">
                  <c:v>Category 1</c:v>
                </c:pt>
                <c:pt idx="1">
                  <c:v>Category 2</c:v>
                </c:pt>
                <c:pt idx="2">
                  <c:v>Category 3</c:v>
                </c:pt>
              </c:strCache>
            </c:strRef>
          </c:cat>
          <c:val>
            <c:numRef>
              <c:f>Sheet1!$D$2:$D$4</c:f>
              <c:numCache>
                <c:formatCode>General</c:formatCode>
                <c:ptCount val="3"/>
                <c:pt idx="0">
                  <c:v>2</c:v>
                </c:pt>
                <c:pt idx="1">
                  <c:v>2</c:v>
                </c:pt>
                <c:pt idx="2">
                  <c:v>3</c:v>
                </c:pt>
              </c:numCache>
            </c:numRef>
          </c:val>
          <c:extLst>
            <c:ext xmlns:c16="http://schemas.microsoft.com/office/drawing/2014/chart" uri="{C3380CC4-5D6E-409C-BE32-E72D297353CC}">
              <c16:uniqueId val="{00000002-7E18-BA48-A794-5420EB3BE64A}"/>
            </c:ext>
          </c:extLst>
        </c:ser>
        <c:ser>
          <c:idx val="3"/>
          <c:order val="3"/>
          <c:tx>
            <c:strRef>
              <c:f>Sheet1!$E$1</c:f>
              <c:strCache>
                <c:ptCount val="1"/>
                <c:pt idx="0">
                  <c:v>Series 4</c:v>
                </c:pt>
              </c:strCache>
            </c:strRef>
          </c:tx>
          <c:spPr>
            <a:solidFill>
              <a:schemeClr val="accent4"/>
            </a:solidFill>
            <a:ln>
              <a:noFill/>
            </a:ln>
            <a:effectLst/>
          </c:spPr>
          <c:invertIfNegative val="0"/>
          <c:cat>
            <c:strRef>
              <c:f>Sheet1!$A$2:$A$4</c:f>
              <c:strCache>
                <c:ptCount val="3"/>
                <c:pt idx="0">
                  <c:v>Category 1</c:v>
                </c:pt>
                <c:pt idx="1">
                  <c:v>Category 2</c:v>
                </c:pt>
                <c:pt idx="2">
                  <c:v>Category 3</c:v>
                </c:pt>
              </c:strCache>
            </c:strRef>
          </c:cat>
          <c:val>
            <c:numRef>
              <c:f>Sheet1!$E$2:$E$4</c:f>
              <c:numCache>
                <c:formatCode>General</c:formatCode>
                <c:ptCount val="3"/>
                <c:pt idx="0">
                  <c:v>3.2</c:v>
                </c:pt>
                <c:pt idx="1">
                  <c:v>3</c:v>
                </c:pt>
                <c:pt idx="2">
                  <c:v>3.8</c:v>
                </c:pt>
              </c:numCache>
            </c:numRef>
          </c:val>
          <c:extLst>
            <c:ext xmlns:c16="http://schemas.microsoft.com/office/drawing/2014/chart" uri="{C3380CC4-5D6E-409C-BE32-E72D297353CC}">
              <c16:uniqueId val="{00000003-7E18-BA48-A794-5420EB3BE64A}"/>
            </c:ext>
          </c:extLst>
        </c:ser>
        <c:dLbls>
          <c:showLegendKey val="0"/>
          <c:showVal val="0"/>
          <c:showCatName val="0"/>
          <c:showSerName val="0"/>
          <c:showPercent val="0"/>
          <c:showBubbleSize val="0"/>
        </c:dLbls>
        <c:gapWidth val="219"/>
        <c:overlap val="-27"/>
        <c:axId val="1113782015"/>
        <c:axId val="1113821359"/>
      </c:barChart>
      <c:catAx>
        <c:axId val="1113782015"/>
        <c:scaling>
          <c:orientation val="minMax"/>
        </c:scaling>
        <c:delete val="1"/>
        <c:axPos val="b"/>
        <c:numFmt formatCode="General" sourceLinked="1"/>
        <c:majorTickMark val="none"/>
        <c:minorTickMark val="none"/>
        <c:tickLblPos val="nextTo"/>
        <c:crossAx val="1113821359"/>
        <c:crosses val="autoZero"/>
        <c:auto val="1"/>
        <c:lblAlgn val="ctr"/>
        <c:lblOffset val="100"/>
        <c:noMultiLvlLbl val="0"/>
      </c:catAx>
      <c:valAx>
        <c:axId val="1113821359"/>
        <c:scaling>
          <c:orientation val="minMax"/>
        </c:scaling>
        <c:delete val="1"/>
        <c:axPos val="l"/>
        <c:majorGridlines>
          <c:spPr>
            <a:ln w="9525" cap="flat" cmpd="sng" algn="ctr">
              <a:solidFill>
                <a:schemeClr val="accent4"/>
              </a:solidFill>
              <a:round/>
            </a:ln>
            <a:effectLst/>
          </c:spPr>
        </c:majorGridlines>
        <c:numFmt formatCode="General" sourceLinked="1"/>
        <c:majorTickMark val="none"/>
        <c:minorTickMark val="none"/>
        <c:tickLblPos val="nextTo"/>
        <c:crossAx val="1113782015"/>
        <c:crosses val="autoZero"/>
        <c:crossBetween val="between"/>
      </c:valAx>
      <c:spPr>
        <a:noFill/>
        <a:ln w="25400">
          <a:noFill/>
        </a:ln>
        <a:effectLst/>
      </c:spPr>
    </c:plotArea>
    <c:legend>
      <c:legendPos val="b"/>
      <c:layout>
        <c:manualLayout>
          <c:xMode val="edge"/>
          <c:yMode val="edge"/>
          <c:x val="9.8525485380852498E-2"/>
          <c:y val="0.87140866127910377"/>
          <c:w val="0.80590523156888072"/>
          <c:h val="9.478072803866852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bg1">
                  <a:lumMod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854CC67-1E9B-4C4E-B5D1-7D7729F5F80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FEE74E3-15AF-CB4E-A155-EB0F5B59EF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28A25-1BAA-A74E-AC84-5453BCE91025}" type="datetimeFigureOut">
              <a:rPr lang="en-US" smtClean="0"/>
              <a:t>8/12/2026</a:t>
            </a:fld>
            <a:endParaRPr lang="en-US"/>
          </a:p>
        </p:txBody>
      </p:sp>
      <p:sp>
        <p:nvSpPr>
          <p:cNvPr id="4" name="Footer Placeholder 3">
            <a:extLst>
              <a:ext uri="{FF2B5EF4-FFF2-40B4-BE49-F238E27FC236}">
                <a16:creationId xmlns:a16="http://schemas.microsoft.com/office/drawing/2014/main" id="{12B8721A-5977-B143-8AB1-2715B114406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7C52D89-0639-B248-B2AE-D88CCFDEC9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38F83FD-F661-8C46-B7DE-28696DF12391}" type="slidenum">
              <a:rPr lang="en-US" smtClean="0"/>
              <a:t>‹#›</a:t>
            </a:fld>
            <a:endParaRPr lang="en-US"/>
          </a:p>
        </p:txBody>
      </p:sp>
    </p:spTree>
    <p:extLst>
      <p:ext uri="{BB962C8B-B14F-4D97-AF65-F5344CB8AC3E}">
        <p14:creationId xmlns:p14="http://schemas.microsoft.com/office/powerpoint/2010/main" val="40031860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A1A44-ACB7-774B-9A64-64B42C3402D6}" type="datetimeFigureOut">
              <a:rPr lang="en-US" smtClean="0"/>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64D6FF-E85B-FF4F-B2E6-59386CDF929E}" type="slidenum">
              <a:rPr lang="en-US" smtClean="0"/>
              <a:t>‹#›</a:t>
            </a:fld>
            <a:endParaRPr lang="en-US"/>
          </a:p>
        </p:txBody>
      </p:sp>
    </p:spTree>
    <p:extLst>
      <p:ext uri="{BB962C8B-B14F-4D97-AF65-F5344CB8AC3E}">
        <p14:creationId xmlns:p14="http://schemas.microsoft.com/office/powerpoint/2010/main" val="2573118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6C64D6FF-E85B-FF4F-B2E6-59386CDF929E}" type="slidenum">
              <a:rPr lang="en-US" smtClean="0"/>
              <a:t>4</a:t>
            </a:fld>
            <a:endParaRPr lang="en-US"/>
          </a:p>
        </p:txBody>
      </p:sp>
    </p:spTree>
    <p:extLst>
      <p:ext uri="{BB962C8B-B14F-4D97-AF65-F5344CB8AC3E}">
        <p14:creationId xmlns:p14="http://schemas.microsoft.com/office/powerpoint/2010/main" val="31791755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2.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22C951-416A-1442-8F3A-220C4BD0C557}"/>
              </a:ext>
            </a:extLst>
          </p:cNvPr>
          <p:cNvSpPr/>
          <p:nvPr userDrawn="1"/>
        </p:nvSpPr>
        <p:spPr>
          <a:xfrm>
            <a:off x="0" y="5715000"/>
            <a:ext cx="12192000" cy="1143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E908B9-9AF8-094E-B6F0-BA0132A3F2C7}"/>
              </a:ext>
            </a:extLst>
          </p:cNvPr>
          <p:cNvSpPr>
            <a:spLocks noGrp="1"/>
          </p:cNvSpPr>
          <p:nvPr>
            <p:ph type="ctrTitle"/>
          </p:nvPr>
        </p:nvSpPr>
        <p:spPr>
          <a:xfrm>
            <a:off x="590924" y="838200"/>
            <a:ext cx="10891875" cy="2284568"/>
          </a:xfrm>
          <a:prstGeom prst="rect">
            <a:avLst/>
          </a:prstGeom>
        </p:spPr>
        <p:txBody>
          <a:bodyPr anchor="b">
            <a:noAutofit/>
          </a:bodyPr>
          <a:lstStyle>
            <a:lvl1pPr algn="l">
              <a:defRPr sz="4400" b="1" i="0" spc="10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D159C2B5-FD32-5E49-900B-B13AFC4BAF88}"/>
              </a:ext>
            </a:extLst>
          </p:cNvPr>
          <p:cNvSpPr>
            <a:spLocks noGrp="1"/>
          </p:cNvSpPr>
          <p:nvPr>
            <p:ph type="subTitle" idx="1"/>
          </p:nvPr>
        </p:nvSpPr>
        <p:spPr>
          <a:xfrm>
            <a:off x="590924" y="3238578"/>
            <a:ext cx="10891875" cy="538730"/>
          </a:xfrm>
          <a:prstGeom prst="rect">
            <a:avLst/>
          </a:prstGeom>
        </p:spPr>
        <p:txBody>
          <a:bodyPr anchor="t">
            <a:noAutofit/>
          </a:bodyPr>
          <a:lstStyle>
            <a:lvl1pPr marL="0" indent="0" algn="l">
              <a:buNone/>
              <a:defRPr sz="2000" b="1" i="0" spc="50" baseline="0">
                <a:solidFill>
                  <a:srgbClr val="FABD0F"/>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Text Placeholder 10">
            <a:extLst>
              <a:ext uri="{FF2B5EF4-FFF2-40B4-BE49-F238E27FC236}">
                <a16:creationId xmlns:a16="http://schemas.microsoft.com/office/drawing/2014/main" id="{D794D79B-4955-544D-9341-1E1E443C4334}"/>
              </a:ext>
            </a:extLst>
          </p:cNvPr>
          <p:cNvSpPr>
            <a:spLocks noGrp="1"/>
          </p:cNvSpPr>
          <p:nvPr>
            <p:ph type="body" sz="quarter" idx="10" hasCustomPrompt="1"/>
          </p:nvPr>
        </p:nvSpPr>
        <p:spPr>
          <a:xfrm>
            <a:off x="604800" y="4728727"/>
            <a:ext cx="10891875" cy="389812"/>
          </a:xfrm>
        </p:spPr>
        <p:txBody>
          <a:bodyPr anchor="b" anchorCtr="0"/>
          <a:lstStyle>
            <a:lvl1pPr marL="0" indent="0">
              <a:buNone/>
              <a:defRPr sz="1400" b="0" i="0" spc="200" baseline="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MONTH XX, YEAR</a:t>
            </a:r>
          </a:p>
        </p:txBody>
      </p:sp>
      <p:pic>
        <p:nvPicPr>
          <p:cNvPr id="5" name="Picture 4">
            <a:extLst>
              <a:ext uri="{FF2B5EF4-FFF2-40B4-BE49-F238E27FC236}">
                <a16:creationId xmlns:a16="http://schemas.microsoft.com/office/drawing/2014/main" id="{5EC5DBD6-B755-CC4D-8D1E-AC4651E761CA}"/>
              </a:ext>
            </a:extLst>
          </p:cNvPr>
          <p:cNvPicPr>
            <a:picLocks noChangeAspect="1"/>
          </p:cNvPicPr>
          <p:nvPr userDrawn="1"/>
        </p:nvPicPr>
        <p:blipFill>
          <a:blip r:embed="rId2"/>
          <a:srcRect/>
          <a:stretch/>
        </p:blipFill>
        <p:spPr>
          <a:xfrm>
            <a:off x="0" y="0"/>
            <a:ext cx="12192000" cy="165100"/>
          </a:xfrm>
          <a:prstGeom prst="rect">
            <a:avLst/>
          </a:prstGeom>
        </p:spPr>
      </p:pic>
      <p:pic>
        <p:nvPicPr>
          <p:cNvPr id="9" name="Picture 8">
            <a:extLst>
              <a:ext uri="{FF2B5EF4-FFF2-40B4-BE49-F238E27FC236}">
                <a16:creationId xmlns:a16="http://schemas.microsoft.com/office/drawing/2014/main" id="{7188B6BB-1D3C-A42A-C869-DE8183C552F4}"/>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50344852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page with call-out box – blue">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accent1"/>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55515473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age with call-out box – red">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tx2"/>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282099886"/>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page with call-out box – yellow">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rgbClr val="FABD0F"/>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01375754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page with chart – blank">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58BCE2-55D5-C94F-999B-0811A86B3A9E}"/>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4CE927F1-A53E-1649-9F0B-A5C21EDB2C08}"/>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16A36056-8BCF-FE40-937E-16F129FFBEF8}"/>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0" name="Content Placeholder 2">
            <a:extLst>
              <a:ext uri="{FF2B5EF4-FFF2-40B4-BE49-F238E27FC236}">
                <a16:creationId xmlns:a16="http://schemas.microsoft.com/office/drawing/2014/main" id="{B9F37168-22FB-CD40-9B53-116C84B384E9}"/>
              </a:ext>
            </a:extLst>
          </p:cNvPr>
          <p:cNvSpPr>
            <a:spLocks noGrp="1"/>
          </p:cNvSpPr>
          <p:nvPr>
            <p:ph sz="half" idx="10" hasCustomPrompt="1"/>
          </p:nvPr>
        </p:nvSpPr>
        <p:spPr>
          <a:xfrm>
            <a:off x="6324600" y="5245100"/>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pic>
        <p:nvPicPr>
          <p:cNvPr id="14" name="Picture 13">
            <a:extLst>
              <a:ext uri="{FF2B5EF4-FFF2-40B4-BE49-F238E27FC236}">
                <a16:creationId xmlns:a16="http://schemas.microsoft.com/office/drawing/2014/main" id="{0258FB9F-3F87-6A49-9D8A-2BB899FFD8C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7122566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72"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page with chart – pie chart">
    <p:bg>
      <p:bgPr>
        <a:solidFill>
          <a:schemeClr val="bg2"/>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1C9C1D9-1BE0-3B41-98B5-532649D8D85E}"/>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4534707B-8252-B042-9F8A-82CF4C08AFD0}"/>
              </a:ext>
            </a:extLst>
          </p:cNvPr>
          <p:cNvSpPr>
            <a:spLocks noGrp="1"/>
          </p:cNvSpPr>
          <p:nvPr>
            <p:ph sz="half" idx="10" hasCustomPrompt="1"/>
          </p:nvPr>
        </p:nvSpPr>
        <p:spPr>
          <a:xfrm>
            <a:off x="6324600" y="5346701"/>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sp>
        <p:nvSpPr>
          <p:cNvPr id="8" name="Title 1">
            <a:extLst>
              <a:ext uri="{FF2B5EF4-FFF2-40B4-BE49-F238E27FC236}">
                <a16:creationId xmlns:a16="http://schemas.microsoft.com/office/drawing/2014/main" id="{4CE927F1-A53E-1649-9F0B-A5C21EDB2C08}"/>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16A36056-8BCF-FE40-937E-16F129FFBEF8}"/>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5D557EFD-0193-974B-AA18-B6750530984A}"/>
              </a:ext>
            </a:extLst>
          </p:cNvPr>
          <p:cNvPicPr>
            <a:picLocks noChangeAspect="1"/>
          </p:cNvPicPr>
          <p:nvPr userDrawn="1"/>
        </p:nvPicPr>
        <p:blipFill>
          <a:blip r:embed="rId2"/>
          <a:srcRect/>
          <a:stretch/>
        </p:blipFill>
        <p:spPr>
          <a:xfrm>
            <a:off x="0" y="0"/>
            <a:ext cx="12192000" cy="165100"/>
          </a:xfrm>
          <a:prstGeom prst="rect">
            <a:avLst/>
          </a:prstGeom>
        </p:spPr>
      </p:pic>
      <p:graphicFrame>
        <p:nvGraphicFramePr>
          <p:cNvPr id="17" name="Content Placeholder 6">
            <a:extLst>
              <a:ext uri="{FF2B5EF4-FFF2-40B4-BE49-F238E27FC236}">
                <a16:creationId xmlns:a16="http://schemas.microsoft.com/office/drawing/2014/main" id="{2E73BCD6-B567-494E-A004-604C681A52BA}"/>
              </a:ext>
            </a:extLst>
          </p:cNvPr>
          <p:cNvGraphicFramePr>
            <a:graphicFrameLocks/>
          </p:cNvGraphicFramePr>
          <p:nvPr userDrawn="1">
            <p:extLst>
              <p:ext uri="{D42A27DB-BD31-4B8C-83A1-F6EECF244321}">
                <p14:modId xmlns:p14="http://schemas.microsoft.com/office/powerpoint/2010/main" val="1211521816"/>
              </p:ext>
            </p:extLst>
          </p:nvPr>
        </p:nvGraphicFramePr>
        <p:xfrm>
          <a:off x="6560142" y="1787492"/>
          <a:ext cx="4690087" cy="34322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2895031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page with chart – bar graph">
    <p:bg>
      <p:bgPr>
        <a:solidFill>
          <a:schemeClr val="bg2"/>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DAF9DC-6E5F-3D41-AD8B-E8861F8BD14C}"/>
              </a:ext>
            </a:extLst>
          </p:cNvPr>
          <p:cNvSpPr/>
          <p:nvPr userDrawn="1"/>
        </p:nvSpPr>
        <p:spPr>
          <a:xfrm>
            <a:off x="6324600" y="1592263"/>
            <a:ext cx="5172075" cy="4579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5">
            <a:extLst>
              <a:ext uri="{FF2B5EF4-FFF2-40B4-BE49-F238E27FC236}">
                <a16:creationId xmlns:a16="http://schemas.microsoft.com/office/drawing/2014/main" id="{5CC29C47-404C-1B45-A779-B240E1DEAFF6}"/>
              </a:ext>
            </a:extLst>
          </p:cNvPr>
          <p:cNvGraphicFramePr>
            <a:graphicFrameLocks/>
          </p:cNvGraphicFramePr>
          <p:nvPr userDrawn="1">
            <p:extLst>
              <p:ext uri="{D42A27DB-BD31-4B8C-83A1-F6EECF244321}">
                <p14:modId xmlns:p14="http://schemas.microsoft.com/office/powerpoint/2010/main" val="1224068772"/>
              </p:ext>
            </p:extLst>
          </p:nvPr>
        </p:nvGraphicFramePr>
        <p:xfrm>
          <a:off x="6653734" y="1818434"/>
          <a:ext cx="4484166" cy="3443356"/>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DC85DD65-9689-3241-AEB0-955F1D770955}"/>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3"/>
          <a:srcRect/>
          <a:stretch/>
        </p:blipFill>
        <p:spPr>
          <a:xfrm>
            <a:off x="0" y="0"/>
            <a:ext cx="12192000" cy="165100"/>
          </a:xfrm>
          <a:prstGeom prst="rect">
            <a:avLst/>
          </a:prstGeom>
        </p:spPr>
      </p:pic>
      <p:sp>
        <p:nvSpPr>
          <p:cNvPr id="9" name="Content Placeholder 2">
            <a:extLst>
              <a:ext uri="{FF2B5EF4-FFF2-40B4-BE49-F238E27FC236}">
                <a16:creationId xmlns:a16="http://schemas.microsoft.com/office/drawing/2014/main" id="{4C1C212D-EA21-2E43-99FE-661794AC19D7}"/>
              </a:ext>
            </a:extLst>
          </p:cNvPr>
          <p:cNvSpPr>
            <a:spLocks noGrp="1"/>
          </p:cNvSpPr>
          <p:nvPr>
            <p:ph sz="half" idx="10" hasCustomPrompt="1"/>
          </p:nvPr>
        </p:nvSpPr>
        <p:spPr>
          <a:xfrm>
            <a:off x="6324600" y="5346701"/>
            <a:ext cx="5172075" cy="584562"/>
          </a:xfrm>
          <a:prstGeom prst="rect">
            <a:avLst/>
          </a:prstGeom>
        </p:spPr>
        <p:txBody>
          <a:bodyPr anchor="b" anchorCtr="0">
            <a:noAutofit/>
          </a:bodyPr>
          <a:lstStyle>
            <a:lvl1pPr marL="0" indent="0" algn="ctr">
              <a:lnSpc>
                <a:spcPct val="112000"/>
              </a:lnSpc>
              <a:spcBef>
                <a:spcPts val="0"/>
              </a:spcBef>
              <a:spcAft>
                <a:spcPts val="0"/>
              </a:spcAft>
              <a:buFont typeface="Arial" panose="020B0604020202020204" pitchFamily="34" charset="0"/>
              <a:buNone/>
              <a:tabLst/>
              <a:defRPr sz="16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rgbClr val="212121"/>
                </a:solidFill>
              </a:defRPr>
            </a:lvl2pPr>
            <a:lvl3pPr marL="685800" indent="-228600">
              <a:lnSpc>
                <a:spcPct val="150000"/>
              </a:lnSpc>
              <a:spcBef>
                <a:spcPts val="0"/>
              </a:spcBef>
              <a:spcAft>
                <a:spcPts val="1200"/>
              </a:spcAft>
              <a:buFont typeface="System Font Regular"/>
              <a:buChar char="⁃"/>
              <a:tabLst/>
              <a:defRPr sz="1600">
                <a:solidFill>
                  <a:srgbClr val="212121"/>
                </a:solidFill>
              </a:defRPr>
            </a:lvl3pPr>
            <a:lvl4pPr marL="914400" indent="-228600">
              <a:lnSpc>
                <a:spcPct val="150000"/>
              </a:lnSpc>
              <a:spcBef>
                <a:spcPts val="0"/>
              </a:spcBef>
              <a:spcAft>
                <a:spcPts val="1200"/>
              </a:spcAft>
              <a:buFont typeface="Arial" panose="020B0604020202020204" pitchFamily="34" charset="0"/>
              <a:buChar char="•"/>
              <a:tabLst/>
              <a:defRPr sz="1400">
                <a:solidFill>
                  <a:srgbClr val="21212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rgbClr val="212121"/>
                </a:solidFill>
              </a:defRPr>
            </a:lvl5pPr>
            <a:lvl6pPr marL="1371600" indent="-228600">
              <a:spcBef>
                <a:spcPts val="0"/>
              </a:spcBef>
              <a:spcAft>
                <a:spcPts val="1200"/>
              </a:spcAft>
              <a:buFont typeface="Arial" panose="020B0604020202020204" pitchFamily="34" charset="0"/>
              <a:buChar char="•"/>
              <a:tabLst/>
              <a:defRPr/>
            </a:lvl6pPr>
            <a:lvl7pPr marL="1828800" indent="-228600">
              <a:defRPr/>
            </a:lvl7pPr>
            <a:lvl8pPr marL="2057400" indent="-228600">
              <a:defRPr/>
            </a:lvl8pPr>
          </a:lstStyle>
          <a:p>
            <a:pPr lvl="0"/>
            <a:r>
              <a:rPr lang="en-US"/>
              <a:t>Chart Title</a:t>
            </a:r>
          </a:p>
        </p:txBody>
      </p:sp>
    </p:spTree>
    <p:extLst>
      <p:ext uri="{BB962C8B-B14F-4D97-AF65-F5344CB8AC3E}">
        <p14:creationId xmlns:p14="http://schemas.microsoft.com/office/powerpoint/2010/main" val="163306402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page">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2"/>
          <a:srcRect/>
          <a:stretch/>
        </p:blipFill>
        <p:spPr>
          <a:xfrm>
            <a:off x="0" y="0"/>
            <a:ext cx="12192000" cy="165100"/>
          </a:xfrm>
          <a:prstGeom prst="rect">
            <a:avLst/>
          </a:prstGeom>
        </p:spPr>
      </p:pic>
      <p:graphicFrame>
        <p:nvGraphicFramePr>
          <p:cNvPr id="6" name="Content Placeholder 6">
            <a:extLst>
              <a:ext uri="{FF2B5EF4-FFF2-40B4-BE49-F238E27FC236}">
                <a16:creationId xmlns:a16="http://schemas.microsoft.com/office/drawing/2014/main" id="{DADEF27F-CC03-834D-A185-0B73C517815E}"/>
              </a:ext>
            </a:extLst>
          </p:cNvPr>
          <p:cNvGraphicFramePr>
            <a:graphicFrameLocks/>
          </p:cNvGraphicFramePr>
          <p:nvPr userDrawn="1">
            <p:extLst>
              <p:ext uri="{D42A27DB-BD31-4B8C-83A1-F6EECF244321}">
                <p14:modId xmlns:p14="http://schemas.microsoft.com/office/powerpoint/2010/main" val="1823176883"/>
              </p:ext>
            </p:extLst>
          </p:nvPr>
        </p:nvGraphicFramePr>
        <p:xfrm>
          <a:off x="685800" y="1592262"/>
          <a:ext cx="10936087" cy="4572000"/>
        </p:xfrm>
        <a:graphic>
          <a:graphicData uri="http://schemas.openxmlformats.org/drawingml/2006/table">
            <a:tbl>
              <a:tblPr firstRow="1" firstCol="1" bandRow="1">
                <a:tableStyleId>{B301B821-A1FF-4177-AEE7-76D212191A09}</a:tableStyleId>
              </a:tblPr>
              <a:tblGrid>
                <a:gridCol w="3757411">
                  <a:extLst>
                    <a:ext uri="{9D8B030D-6E8A-4147-A177-3AD203B41FA5}">
                      <a16:colId xmlns:a16="http://schemas.microsoft.com/office/drawing/2014/main" val="941155809"/>
                    </a:ext>
                  </a:extLst>
                </a:gridCol>
                <a:gridCol w="1859280">
                  <a:extLst>
                    <a:ext uri="{9D8B030D-6E8A-4147-A177-3AD203B41FA5}">
                      <a16:colId xmlns:a16="http://schemas.microsoft.com/office/drawing/2014/main" val="3853484078"/>
                    </a:ext>
                  </a:extLst>
                </a:gridCol>
                <a:gridCol w="5319396">
                  <a:extLst>
                    <a:ext uri="{9D8B030D-6E8A-4147-A177-3AD203B41FA5}">
                      <a16:colId xmlns:a16="http://schemas.microsoft.com/office/drawing/2014/main" val="3777659007"/>
                    </a:ext>
                  </a:extLst>
                </a:gridCol>
              </a:tblGrid>
              <a:tr h="347472">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Tactic</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Estimated Costs</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Notes</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extLst>
                  <a:ext uri="{0D108BD9-81ED-4DB2-BD59-A6C34878D82A}">
                    <a16:rowId xmlns:a16="http://schemas.microsoft.com/office/drawing/2014/main" val="3010858711"/>
                  </a:ext>
                </a:extLst>
              </a:tr>
              <a:tr h="347472">
                <a:tc gridSpan="3">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Sub-category</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tcPr>
                </a:tc>
                <a:tc hMerge="1">
                  <a:txBody>
                    <a:bodyPr/>
                    <a:lstStyle/>
                    <a:p>
                      <a:endParaRPr lang="en-US"/>
                    </a:p>
                  </a:txBody>
                  <a:tcPr/>
                </a:tc>
                <a:tc hMerge="1">
                  <a:txBody>
                    <a:bodyPr/>
                    <a:lstStyle/>
                    <a:p>
                      <a:endParaRPr lang="en-US"/>
                    </a:p>
                  </a:txBody>
                  <a:tcPr>
                    <a:lnL w="12700" cap="flat" cmpd="sng" algn="ctr">
                      <a:solidFill>
                        <a:srgbClr val="A7A9AC"/>
                      </a:solidFill>
                      <a:prstDash val="solid"/>
                      <a:round/>
                      <a:headEnd type="none" w="med" len="med"/>
                      <a:tailEnd type="none" w="med" len="med"/>
                    </a:lnL>
                    <a:lnT w="12700" cap="flat" cmpd="sng" algn="ctr">
                      <a:solidFill>
                        <a:srgbClr val="A7A9AC"/>
                      </a:solidFill>
                      <a:prstDash val="solid"/>
                      <a:round/>
                      <a:headEnd type="none" w="med" len="med"/>
                      <a:tailEnd type="none" w="med" len="med"/>
                    </a:lnT>
                  </a:tcPr>
                </a:tc>
                <a:extLst>
                  <a:ext uri="{0D108BD9-81ED-4DB2-BD59-A6C34878D82A}">
                    <a16:rowId xmlns:a16="http://schemas.microsoft.com/office/drawing/2014/main" val="1973504128"/>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962661979"/>
                  </a:ext>
                </a:extLst>
              </a:tr>
              <a:tr h="548640">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consectetur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adipiscing</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elit</a:t>
                      </a:r>
                      <a:r>
                        <a:rPr lang="en-US" sz="1200">
                          <a:effectLst/>
                          <a:latin typeface="Open Sans" panose="020B0606030504020204" pitchFamily="34" charset="0"/>
                          <a:ea typeface="Open Sans" panose="020B0606030504020204" pitchFamily="34" charset="0"/>
                          <a:cs typeface="Open Sans" panose="020B0606030504020204" pitchFamily="34" charset="0"/>
                        </a:rPr>
                        <a:t>, sed do </a:t>
                      </a:r>
                      <a:r>
                        <a:rPr lang="en-US" sz="1200" err="1">
                          <a:effectLst/>
                          <a:latin typeface="Open Sans" panose="020B0606030504020204" pitchFamily="34" charset="0"/>
                          <a:ea typeface="Open Sans" panose="020B0606030504020204" pitchFamily="34" charset="0"/>
                          <a:cs typeface="Open Sans" panose="020B0606030504020204" pitchFamily="34" charset="0"/>
                        </a:rPr>
                        <a:t>eiusmod</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tempor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incididunt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ut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labore</a:t>
                      </a:r>
                      <a:r>
                        <a:rPr lang="en-US" sz="1200">
                          <a:effectLst/>
                          <a:latin typeface="Open Sans" panose="020B0606030504020204" pitchFamily="34" charset="0"/>
                          <a:ea typeface="Open Sans" panose="020B0606030504020204" pitchFamily="34" charset="0"/>
                          <a:cs typeface="Open Sans" panose="020B0606030504020204" pitchFamily="34" charset="0"/>
                        </a:rPr>
                        <a:t> et dolore magna </a:t>
                      </a:r>
                      <a:r>
                        <a:rPr lang="en-US" sz="1200" err="1">
                          <a:effectLst/>
                          <a:latin typeface="Open Sans" panose="020B0606030504020204" pitchFamily="34" charset="0"/>
                          <a:ea typeface="Open Sans" panose="020B0606030504020204" pitchFamily="34" charset="0"/>
                          <a:cs typeface="Open Sans" panose="020B0606030504020204" pitchFamily="34" charset="0"/>
                        </a:rPr>
                        <a:t>aliqua</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328827410"/>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4130644667"/>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569979991"/>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203540054"/>
                  </a:ext>
                </a:extLst>
              </a:tr>
              <a:tr h="548640">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consectetur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adipiscing</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elit</a:t>
                      </a:r>
                      <a:r>
                        <a:rPr lang="en-US" sz="1200">
                          <a:effectLst/>
                          <a:latin typeface="Open Sans" panose="020B0606030504020204" pitchFamily="34" charset="0"/>
                          <a:ea typeface="Open Sans" panose="020B0606030504020204" pitchFamily="34" charset="0"/>
                          <a:cs typeface="Open Sans" panose="020B0606030504020204" pitchFamily="34" charset="0"/>
                        </a:rPr>
                        <a:t>, sed do </a:t>
                      </a:r>
                      <a:r>
                        <a:rPr lang="en-US" sz="1200" err="1">
                          <a:effectLst/>
                          <a:latin typeface="Open Sans" panose="020B0606030504020204" pitchFamily="34" charset="0"/>
                          <a:ea typeface="Open Sans" panose="020B0606030504020204" pitchFamily="34" charset="0"/>
                          <a:cs typeface="Open Sans" panose="020B0606030504020204" pitchFamily="34" charset="0"/>
                        </a:rPr>
                        <a:t>eiusmod</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tempor</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incididunt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ut</a:t>
                      </a:r>
                      <a:r>
                        <a:rPr lang="en-US" sz="1200">
                          <a:effectLst/>
                          <a:latin typeface="Open Sans" panose="020B0606030504020204" pitchFamily="34" charset="0"/>
                          <a:ea typeface="Open Sans" panose="020B0606030504020204" pitchFamily="34" charset="0"/>
                          <a:cs typeface="Open Sans" panose="020B0606030504020204" pitchFamily="34" charset="0"/>
                        </a:rPr>
                        <a:t> </a:t>
                      </a:r>
                      <a:r>
                        <a:rPr lang="en-US" sz="1200" err="1">
                          <a:effectLst/>
                          <a:latin typeface="Open Sans" panose="020B0606030504020204" pitchFamily="34" charset="0"/>
                          <a:ea typeface="Open Sans" panose="020B0606030504020204" pitchFamily="34" charset="0"/>
                          <a:cs typeface="Open Sans" panose="020B0606030504020204" pitchFamily="34" charset="0"/>
                        </a:rPr>
                        <a:t>labore</a:t>
                      </a:r>
                      <a:r>
                        <a:rPr lang="en-US" sz="1200">
                          <a:effectLst/>
                          <a:latin typeface="Open Sans" panose="020B0606030504020204" pitchFamily="34" charset="0"/>
                          <a:ea typeface="Open Sans" panose="020B0606030504020204" pitchFamily="34" charset="0"/>
                          <a:cs typeface="Open Sans" panose="020B0606030504020204" pitchFamily="34" charset="0"/>
                        </a:rPr>
                        <a:t> et dolore magna </a:t>
                      </a:r>
                      <a:r>
                        <a:rPr lang="en-US" sz="1200" err="1">
                          <a:effectLst/>
                          <a:latin typeface="Open Sans" panose="020B0606030504020204" pitchFamily="34" charset="0"/>
                          <a:ea typeface="Open Sans" panose="020B0606030504020204" pitchFamily="34" charset="0"/>
                          <a:cs typeface="Open Sans" panose="020B0606030504020204" pitchFamily="34" charset="0"/>
                        </a:rPr>
                        <a:t>aliqua</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750944801"/>
                  </a:ext>
                </a:extLst>
              </a:tr>
              <a:tr h="347472">
                <a:tc>
                  <a:txBody>
                    <a:bodyPr/>
                    <a:lstStyle/>
                    <a:p>
                      <a:pPr>
                        <a:lnSpc>
                          <a:spcPts val="1800"/>
                        </a:lnSpc>
                      </a:pPr>
                      <a:r>
                        <a:rPr lang="en-US" sz="1200" b="0">
                          <a:effectLst/>
                          <a:latin typeface="Open Sans" panose="020B0606030504020204" pitchFamily="34" charset="0"/>
                          <a:ea typeface="Open Sans" panose="020B0606030504020204" pitchFamily="34" charset="0"/>
                          <a:cs typeface="Open Sans" panose="020B0606030504020204" pitchFamily="34" charset="0"/>
                        </a:rPr>
                        <a:t>Lorem ipsum dolor sit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$1,000.00</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200">
                          <a:effectLst/>
                          <a:latin typeface="Open Sans" panose="020B0606030504020204" pitchFamily="34" charset="0"/>
                          <a:ea typeface="Open Sans" panose="020B0606030504020204" pitchFamily="34" charset="0"/>
                          <a:cs typeface="Open Sans" panose="020B0606030504020204" pitchFamily="34" charset="0"/>
                        </a:rPr>
                        <a:t>Lorem ipsum dolor sit </a:t>
                      </a:r>
                      <a:r>
                        <a:rPr lang="en-US" sz="1200" err="1">
                          <a:effectLst/>
                          <a:latin typeface="Open Sans" panose="020B0606030504020204" pitchFamily="34" charset="0"/>
                          <a:ea typeface="Open Sans" panose="020B0606030504020204" pitchFamily="34" charset="0"/>
                          <a:cs typeface="Open Sans" panose="020B0606030504020204" pitchFamily="34" charset="0"/>
                        </a:rPr>
                        <a:t>amet</a:t>
                      </a:r>
                      <a:r>
                        <a:rPr lang="en-US" sz="1200">
                          <a:effectLst/>
                          <a:latin typeface="Open Sans" panose="020B0606030504020204" pitchFamily="34" charset="0"/>
                          <a:ea typeface="Open Sans" panose="020B0606030504020204" pitchFamily="34" charset="0"/>
                          <a:cs typeface="Open Sans" panose="020B0606030504020204" pitchFamily="34" charset="0"/>
                        </a:rPr>
                        <a:t>.</a:t>
                      </a:r>
                      <a:endParaRPr lang="en-CA" sz="1200" b="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3633896557"/>
                  </a:ext>
                </a:extLst>
              </a:tr>
              <a:tr h="347472">
                <a:tc>
                  <a:txBody>
                    <a:bodyPr/>
                    <a:lstStyle/>
                    <a:p>
                      <a:pP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Subtotal</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$9,000.00</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1057125131"/>
                  </a:ext>
                </a:extLst>
              </a:tr>
              <a:tr h="347472">
                <a:tc>
                  <a:txBody>
                    <a:bodyPr/>
                    <a:lstStyle/>
                    <a:p>
                      <a:pP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15% fee</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Semibold" panose="020B0606030504020204" pitchFamily="34" charset="0"/>
                          <a:ea typeface="Open Sans Semibold" panose="020B0606030504020204" pitchFamily="34" charset="0"/>
                          <a:cs typeface="Open Sans Semibold" panose="020B0606030504020204" pitchFamily="34" charset="0"/>
                        </a:rPr>
                        <a:t>$1,350.00</a:t>
                      </a:r>
                      <a:endParaRPr lang="en-CA" sz="1200" b="1" i="0">
                        <a:effectLst/>
                        <a:latin typeface="Open Sans Semibold" panose="020B0606030504020204" pitchFamily="34" charset="0"/>
                        <a:ea typeface="Open Sans Semibold" panose="020B0606030504020204" pitchFamily="34" charset="0"/>
                        <a:cs typeface="Open Sans Semibold"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r>
                        <a:rPr lang="en-US" sz="1400">
                          <a:effectLst/>
                        </a:rPr>
                        <a:t> </a:t>
                      </a: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3505721934"/>
                  </a:ext>
                </a:extLst>
              </a:tr>
              <a:tr h="347472">
                <a:tc>
                  <a:txBody>
                    <a:bodyPr/>
                    <a:lstStyle/>
                    <a:p>
                      <a:pPr>
                        <a:lnSpc>
                          <a:spcPts val="1800"/>
                        </a:lnSpc>
                      </a:pPr>
                      <a:r>
                        <a:rPr lang="en-US" sz="1200" b="1" i="0">
                          <a:effectLst/>
                          <a:latin typeface="Open Sans" panose="020B0606030504020204" pitchFamily="34" charset="0"/>
                          <a:ea typeface="Open Sans" panose="020B0606030504020204" pitchFamily="34" charset="0"/>
                          <a:cs typeface="Open Sans" panose="020B0606030504020204" pitchFamily="34" charset="0"/>
                        </a:rPr>
                        <a:t>Total</a:t>
                      </a:r>
                      <a:endParaRPr lang="en-CA" sz="1200" b="1" i="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gn="r">
                        <a:lnSpc>
                          <a:spcPts val="1800"/>
                        </a:lnSpc>
                      </a:pPr>
                      <a:r>
                        <a:rPr lang="en-US" sz="1200" b="1" i="0">
                          <a:effectLst/>
                          <a:latin typeface="Open Sans" panose="020B0606030504020204" pitchFamily="34" charset="0"/>
                          <a:ea typeface="Open Sans" panose="020B0606030504020204" pitchFamily="34" charset="0"/>
                          <a:cs typeface="Open Sans" panose="020B0606030504020204" pitchFamily="34" charset="0"/>
                        </a:rPr>
                        <a:t>$10,350.00</a:t>
                      </a:r>
                      <a:endParaRPr lang="en-CA" sz="1200" b="1" i="0">
                        <a:effectLst/>
                        <a:latin typeface="Open Sans" panose="020B0606030504020204" pitchFamily="34" charset="0"/>
                        <a:ea typeface="Open Sans" panose="020B0606030504020204" pitchFamily="34" charset="0"/>
                        <a:cs typeface="Open Sans" panose="020B0606030504020204" pitchFamily="34"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tc>
                  <a:txBody>
                    <a:bodyPr/>
                    <a:lstStyle/>
                    <a:p>
                      <a:pPr>
                        <a:lnSpc>
                          <a:spcPts val="1800"/>
                        </a:lnSpc>
                      </a:pPr>
                      <a:endParaRPr lang="en-CA" sz="1600">
                        <a:effectLst/>
                        <a:latin typeface="Times" panose="02020603050405020304" pitchFamily="18" charset="0"/>
                        <a:ea typeface="Times" panose="02020603050405020304" pitchFamily="18" charset="0"/>
                        <a:cs typeface="Times New Roman" panose="02020603050405020304" pitchFamily="18" charset="0"/>
                      </a:endParaRPr>
                    </a:p>
                  </a:txBody>
                  <a:tcPr marL="137160" marR="137160" marT="0" marB="0" anchor="ctr">
                    <a:lnL w="9525" cap="flat" cmpd="sng" algn="ctr">
                      <a:solidFill>
                        <a:srgbClr val="A7A9AC"/>
                      </a:solidFill>
                      <a:prstDash val="solid"/>
                      <a:round/>
                      <a:headEnd type="none" w="med" len="med"/>
                      <a:tailEnd type="none" w="med" len="med"/>
                    </a:lnL>
                    <a:lnR w="9525" cap="flat" cmpd="sng" algn="ctr">
                      <a:solidFill>
                        <a:srgbClr val="A7A9AC"/>
                      </a:solidFill>
                      <a:prstDash val="solid"/>
                      <a:round/>
                      <a:headEnd type="none" w="med" len="med"/>
                      <a:tailEnd type="none" w="med" len="med"/>
                    </a:lnR>
                    <a:lnT w="9525" cap="flat" cmpd="sng" algn="ctr">
                      <a:solidFill>
                        <a:srgbClr val="A7A9AC"/>
                      </a:solidFill>
                      <a:prstDash val="solid"/>
                      <a:round/>
                      <a:headEnd type="none" w="med" len="med"/>
                      <a:tailEnd type="none" w="med" len="med"/>
                    </a:lnT>
                    <a:lnB w="9525" cap="flat" cmpd="sng" algn="ctr">
                      <a:solidFill>
                        <a:srgbClr val="A7A9AC"/>
                      </a:solidFill>
                      <a:prstDash val="solid"/>
                      <a:round/>
                      <a:headEnd type="none" w="med" len="med"/>
                      <a:tailEnd type="none" w="med" len="med"/>
                    </a:lnB>
                    <a:solidFill>
                      <a:schemeClr val="bg2"/>
                    </a:solidFill>
                  </a:tcPr>
                </a:tc>
                <a:extLst>
                  <a:ext uri="{0D108BD9-81ED-4DB2-BD59-A6C34878D82A}">
                    <a16:rowId xmlns:a16="http://schemas.microsoft.com/office/drawing/2014/main" val="680747694"/>
                  </a:ext>
                </a:extLst>
              </a:tr>
            </a:tbl>
          </a:graphicData>
        </a:graphic>
      </p:graphicFrame>
    </p:spTree>
    <p:extLst>
      <p:ext uri="{BB962C8B-B14F-4D97-AF65-F5344CB8AC3E}">
        <p14:creationId xmlns:p14="http://schemas.microsoft.com/office/powerpoint/2010/main" val="105457879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age">
    <p:bg>
      <p:bgPr>
        <a:solidFill>
          <a:schemeClr val="bg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090CA8-4E6C-A247-8781-98EB368F5950}"/>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10" name="Picture 9">
            <a:extLst>
              <a:ext uri="{FF2B5EF4-FFF2-40B4-BE49-F238E27FC236}">
                <a16:creationId xmlns:a16="http://schemas.microsoft.com/office/drawing/2014/main" id="{085C3B9C-F33C-8340-8DB0-ACB878D9919D}"/>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256237535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etural presentation page">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5241A-FE81-E045-A53F-CCB1ECEF6369}"/>
              </a:ext>
            </a:extLst>
          </p:cNvPr>
          <p:cNvSpPr>
            <a:spLocks noGrp="1"/>
          </p:cNvSpPr>
          <p:nvPr>
            <p:ph type="title"/>
          </p:nvPr>
        </p:nvSpPr>
        <p:spPr>
          <a:xfrm>
            <a:off x="599585" y="705274"/>
            <a:ext cx="10897200" cy="627189"/>
          </a:xfrm>
          <a:prstGeom prst="rect">
            <a:avLst/>
          </a:prstGeom>
        </p:spPr>
        <p:txBody>
          <a:bodyPr anchor="t"/>
          <a:lstStyle>
            <a:lvl1pPr>
              <a:defRPr sz="2600" b="1" i="0" spc="5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782256650"/>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Closing slide">
    <p:bg>
      <p:bgPr>
        <a:solidFill>
          <a:schemeClr val="accent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B55DD1-AEE8-0B4A-8BF7-3E7E9CFB17C0}"/>
              </a:ext>
            </a:extLst>
          </p:cNvPr>
          <p:cNvPicPr>
            <a:picLocks noChangeAspect="1"/>
          </p:cNvPicPr>
          <p:nvPr userDrawn="1"/>
        </p:nvPicPr>
        <p:blipFill>
          <a:blip r:embed="rId2"/>
          <a:stretch>
            <a:fillRect/>
          </a:stretch>
        </p:blipFill>
        <p:spPr>
          <a:xfrm>
            <a:off x="4367561" y="2145162"/>
            <a:ext cx="3456878" cy="2343646"/>
          </a:xfrm>
          <a:prstGeom prst="rect">
            <a:avLst/>
          </a:prstGeom>
        </p:spPr>
      </p:pic>
      <p:pic>
        <p:nvPicPr>
          <p:cNvPr id="4" name="Picture 3">
            <a:extLst>
              <a:ext uri="{FF2B5EF4-FFF2-40B4-BE49-F238E27FC236}">
                <a16:creationId xmlns:a16="http://schemas.microsoft.com/office/drawing/2014/main" id="{A8B73D73-65C6-F840-B924-81F2EF1B5BCE}"/>
              </a:ext>
            </a:extLst>
          </p:cNvPr>
          <p:cNvPicPr>
            <a:picLocks noChangeAspect="1"/>
          </p:cNvPicPr>
          <p:nvPr userDrawn="1"/>
        </p:nvPicPr>
        <p:blipFill>
          <a:blip r:embed="rId3"/>
          <a:srcRect/>
          <a:stretch/>
        </p:blipFill>
        <p:spPr>
          <a:xfrm>
            <a:off x="0" y="0"/>
            <a:ext cx="12192000" cy="165100"/>
          </a:xfrm>
          <a:prstGeom prst="rect">
            <a:avLst/>
          </a:prstGeom>
        </p:spPr>
      </p:pic>
    </p:spTree>
    <p:extLst>
      <p:ext uri="{BB962C8B-B14F-4D97-AF65-F5344CB8AC3E}">
        <p14:creationId xmlns:p14="http://schemas.microsoft.com/office/powerpoint/2010/main" val="3319096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section title page – red">
    <p:bg>
      <p:bgPr>
        <a:solidFill>
          <a:schemeClr val="tx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bg2"/>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a:off x="0" y="0"/>
            <a:ext cx="12192000" cy="165100"/>
          </a:xfrm>
          <a:prstGeom prst="rect">
            <a:avLst/>
          </a:prstGeom>
        </p:spPr>
      </p:pic>
      <p:pic>
        <p:nvPicPr>
          <p:cNvPr id="10" name="Picture 9">
            <a:extLst>
              <a:ext uri="{FF2B5EF4-FFF2-40B4-BE49-F238E27FC236}">
                <a16:creationId xmlns:a16="http://schemas.microsoft.com/office/drawing/2014/main" id="{85C0222A-F395-745C-770E-16FAEACF4A39}"/>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84693466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section title page – yellow">
    <p:bg>
      <p:bgPr>
        <a:solidFill>
          <a:srgbClr val="FABD0F"/>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flipH="1">
            <a:off x="0" y="0"/>
            <a:ext cx="12192000" cy="165100"/>
          </a:xfrm>
          <a:prstGeom prst="rect">
            <a:avLst/>
          </a:prstGeom>
        </p:spPr>
      </p:pic>
      <p:pic>
        <p:nvPicPr>
          <p:cNvPr id="10" name="Picture 9">
            <a:extLst>
              <a:ext uri="{FF2B5EF4-FFF2-40B4-BE49-F238E27FC236}">
                <a16:creationId xmlns:a16="http://schemas.microsoft.com/office/drawing/2014/main" id="{07E7EFC7-F625-6A77-0028-CF6571329477}"/>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201364287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page – grey">
    <p:bg>
      <p:bgPr>
        <a:solidFill>
          <a:schemeClr val="bg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7682FE4F-D602-7347-B9F6-0C6B7E7CD228}"/>
              </a:ext>
            </a:extLst>
          </p:cNvPr>
          <p:cNvSpPr>
            <a:spLocks noGrp="1"/>
          </p:cNvSpPr>
          <p:nvPr>
            <p:ph type="ctrTitle"/>
          </p:nvPr>
        </p:nvSpPr>
        <p:spPr>
          <a:xfrm>
            <a:off x="590924" y="838200"/>
            <a:ext cx="10905751" cy="2284568"/>
          </a:xfrm>
          <a:prstGeom prst="rect">
            <a:avLst/>
          </a:prstGeom>
        </p:spPr>
        <p:txBody>
          <a:bodyPr anchor="b">
            <a:noAutofit/>
          </a:bodyPr>
          <a:lstStyle>
            <a:lvl1pPr algn="l">
              <a:defRPr sz="4400" b="1" i="0" spc="10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9" name="Subtitle 2">
            <a:extLst>
              <a:ext uri="{FF2B5EF4-FFF2-40B4-BE49-F238E27FC236}">
                <a16:creationId xmlns:a16="http://schemas.microsoft.com/office/drawing/2014/main" id="{4A70CACF-03AD-CC46-92EA-48723E127CE6}"/>
              </a:ext>
            </a:extLst>
          </p:cNvPr>
          <p:cNvSpPr>
            <a:spLocks noGrp="1"/>
          </p:cNvSpPr>
          <p:nvPr>
            <p:ph type="subTitle" idx="1"/>
          </p:nvPr>
        </p:nvSpPr>
        <p:spPr>
          <a:xfrm>
            <a:off x="590924" y="3238578"/>
            <a:ext cx="10905751" cy="538730"/>
          </a:xfrm>
          <a:prstGeom prst="rect">
            <a:avLst/>
          </a:prstGeom>
        </p:spPr>
        <p:txBody>
          <a:bodyPr anchor="t">
            <a:noAutofit/>
          </a:bodyPr>
          <a:lstStyle>
            <a:lvl1pPr marL="0" indent="0" algn="l">
              <a:buNone/>
              <a:defRPr sz="2000" b="1" i="0" spc="50" baseline="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Rectangle 6">
            <a:extLst>
              <a:ext uri="{FF2B5EF4-FFF2-40B4-BE49-F238E27FC236}">
                <a16:creationId xmlns:a16="http://schemas.microsoft.com/office/drawing/2014/main" id="{FF702637-AA50-8B42-A91A-9134A912646D}"/>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EAD217B-C783-2542-B203-819ED621AC9A}"/>
              </a:ext>
            </a:extLst>
          </p:cNvPr>
          <p:cNvPicPr>
            <a:picLocks noChangeAspect="1"/>
          </p:cNvPicPr>
          <p:nvPr userDrawn="1"/>
        </p:nvPicPr>
        <p:blipFill>
          <a:blip r:embed="rId2"/>
          <a:srcRect/>
          <a:stretch/>
        </p:blipFill>
        <p:spPr>
          <a:xfrm>
            <a:off x="0" y="0"/>
            <a:ext cx="12192000" cy="165100"/>
          </a:xfrm>
          <a:prstGeom prst="rect">
            <a:avLst/>
          </a:prstGeom>
        </p:spPr>
      </p:pic>
      <p:pic>
        <p:nvPicPr>
          <p:cNvPr id="10" name="Picture 9">
            <a:extLst>
              <a:ext uri="{FF2B5EF4-FFF2-40B4-BE49-F238E27FC236}">
                <a16:creationId xmlns:a16="http://schemas.microsoft.com/office/drawing/2014/main" id="{C991851D-3F32-228B-A62B-7E8920B46FC1}"/>
              </a:ext>
            </a:extLst>
          </p:cNvPr>
          <p:cNvPicPr>
            <a:picLocks noChangeAspect="1"/>
          </p:cNvPicPr>
          <p:nvPr userDrawn="1"/>
        </p:nvPicPr>
        <p:blipFill>
          <a:blip r:embed="rId3"/>
          <a:stretch>
            <a:fillRect/>
          </a:stretch>
        </p:blipFill>
        <p:spPr>
          <a:xfrm>
            <a:off x="9553575" y="6057900"/>
            <a:ext cx="1943100" cy="457200"/>
          </a:xfrm>
          <a:prstGeom prst="rect">
            <a:avLst/>
          </a:prstGeom>
        </p:spPr>
      </p:pic>
    </p:spTree>
    <p:extLst>
      <p:ext uri="{BB962C8B-B14F-4D97-AF65-F5344CB8AC3E}">
        <p14:creationId xmlns:p14="http://schemas.microsoft.com/office/powerpoint/2010/main" val="127656585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paragraph / quote page">
    <p:bg>
      <p:bgPr>
        <a:solidFill>
          <a:schemeClr val="bg1"/>
        </a:solidFill>
        <a:effectLst/>
      </p:bgPr>
    </p:bg>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74B1D494-1163-FD4D-87D9-F88FDD14180A}"/>
              </a:ext>
            </a:extLst>
          </p:cNvPr>
          <p:cNvSpPr>
            <a:spLocks noGrp="1"/>
          </p:cNvSpPr>
          <p:nvPr>
            <p:ph sz="half" idx="1" hasCustomPrompt="1"/>
          </p:nvPr>
        </p:nvSpPr>
        <p:spPr>
          <a:xfrm>
            <a:off x="1515533" y="838200"/>
            <a:ext cx="9160934" cy="4876800"/>
          </a:xfrm>
          <a:prstGeom prst="rect">
            <a:avLst/>
          </a:prstGeom>
        </p:spPr>
        <p:txBody>
          <a:bodyPr anchor="ctr">
            <a:noAutofit/>
          </a:bodyPr>
          <a:lstStyle>
            <a:lvl1pPr marL="0" indent="0" algn="ctr">
              <a:lnSpc>
                <a:spcPct val="150000"/>
              </a:lnSpc>
              <a:spcBef>
                <a:spcPts val="0"/>
              </a:spcBef>
              <a:spcAft>
                <a:spcPts val="1200"/>
              </a:spcAft>
              <a:buFont typeface="Arial" panose="020B0604020202020204" pitchFamily="34" charset="0"/>
              <a:buNone/>
              <a:tabLst/>
              <a:defRPr sz="2200"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title style</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50513772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age – one colum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5241A-FE81-E045-A53F-CCB1ECEF6369}"/>
              </a:ext>
            </a:extLst>
          </p:cNvPr>
          <p:cNvSpPr>
            <a:spLocks noGrp="1"/>
          </p:cNvSpPr>
          <p:nvPr>
            <p:ph type="title"/>
          </p:nvPr>
        </p:nvSpPr>
        <p:spPr>
          <a:xfrm>
            <a:off x="599585" y="705274"/>
            <a:ext cx="10897200"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74B1D494-1163-FD4D-87D9-F88FDD14180A}"/>
              </a:ext>
            </a:extLst>
          </p:cNvPr>
          <p:cNvSpPr>
            <a:spLocks noGrp="1"/>
          </p:cNvSpPr>
          <p:nvPr>
            <p:ph sz="half" idx="1"/>
          </p:nvPr>
        </p:nvSpPr>
        <p:spPr>
          <a:xfrm>
            <a:off x="599585" y="1442852"/>
            <a:ext cx="10897090"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6" name="Picture 5">
            <a:extLst>
              <a:ext uri="{FF2B5EF4-FFF2-40B4-BE49-F238E27FC236}">
                <a16:creationId xmlns:a16="http://schemas.microsoft.com/office/drawing/2014/main" id="{39CE587E-971A-AE4C-A03D-10208DBE7F6A}"/>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3540822203"/>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age – two columns">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292A029-F549-3740-BF04-29AC6D613DB7}"/>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Content Placeholder 2">
            <a:extLst>
              <a:ext uri="{FF2B5EF4-FFF2-40B4-BE49-F238E27FC236}">
                <a16:creationId xmlns:a16="http://schemas.microsoft.com/office/drawing/2014/main" id="{E4710339-FCEB-864A-BE99-139C449C3056}"/>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Content Placeholder 2">
            <a:extLst>
              <a:ext uri="{FF2B5EF4-FFF2-40B4-BE49-F238E27FC236}">
                <a16:creationId xmlns:a16="http://schemas.microsoft.com/office/drawing/2014/main" id="{090E677D-56A4-5F4D-AB35-5014A471F121}"/>
              </a:ext>
            </a:extLst>
          </p:cNvPr>
          <p:cNvSpPr>
            <a:spLocks noGrp="1"/>
          </p:cNvSpPr>
          <p:nvPr>
            <p:ph sz="half" idx="13"/>
          </p:nvPr>
        </p:nvSpPr>
        <p:spPr>
          <a:xfrm>
            <a:off x="6228860"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3" name="Picture 12">
            <a:extLst>
              <a:ext uri="{FF2B5EF4-FFF2-40B4-BE49-F238E27FC236}">
                <a16:creationId xmlns:a16="http://schemas.microsoft.com/office/drawing/2014/main" id="{ED84E749-3BF0-CF43-BD8D-E70FC16313E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77464408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page with photo">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292A029-F549-3740-BF04-29AC6D613DB7}"/>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01DB2C69-F649-2E41-A435-292B23F4B62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pic>
        <p:nvPicPr>
          <p:cNvPr id="10" name="Picture 9">
            <a:extLst>
              <a:ext uri="{FF2B5EF4-FFF2-40B4-BE49-F238E27FC236}">
                <a16:creationId xmlns:a16="http://schemas.microsoft.com/office/drawing/2014/main" id="{9A518E54-571D-EE4F-9DB6-F9EF51BA09D4}"/>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150289007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with call-out box – grey">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6CA14FC-D5E3-E847-A5CB-16350B11CE2F}"/>
              </a:ext>
            </a:extLst>
          </p:cNvPr>
          <p:cNvSpPr>
            <a:spLocks noGrp="1"/>
          </p:cNvSpPr>
          <p:nvPr>
            <p:ph type="title"/>
          </p:nvPr>
        </p:nvSpPr>
        <p:spPr>
          <a:xfrm>
            <a:off x="599584" y="705964"/>
            <a:ext cx="10897091" cy="627189"/>
          </a:xfrm>
          <a:prstGeom prst="rect">
            <a:avLst/>
          </a:prstGeom>
        </p:spPr>
        <p:txBody>
          <a:bodyPr anchor="t"/>
          <a:lstStyle>
            <a:lvl1pPr>
              <a:defRPr sz="2600" b="1" i="0" spc="50" baseline="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en-US"/>
              <a:t>Click to edit Master title style</a:t>
            </a:r>
          </a:p>
        </p:txBody>
      </p:sp>
      <p:sp>
        <p:nvSpPr>
          <p:cNvPr id="10" name="Text Placeholder 4">
            <a:extLst>
              <a:ext uri="{FF2B5EF4-FFF2-40B4-BE49-F238E27FC236}">
                <a16:creationId xmlns:a16="http://schemas.microsoft.com/office/drawing/2014/main" id="{FE50E892-DFEC-B148-BD77-F7F79A8B6B33}"/>
              </a:ext>
            </a:extLst>
          </p:cNvPr>
          <p:cNvSpPr>
            <a:spLocks noGrp="1"/>
          </p:cNvSpPr>
          <p:nvPr>
            <p:ph type="body" sz="quarter" idx="10" hasCustomPrompt="1"/>
          </p:nvPr>
        </p:nvSpPr>
        <p:spPr>
          <a:xfrm>
            <a:off x="6324600" y="1591200"/>
            <a:ext cx="5170199" cy="2560124"/>
          </a:xfrm>
          <a:prstGeom prst="roundRect">
            <a:avLst>
              <a:gd name="adj" fmla="val 193"/>
            </a:avLst>
          </a:prstGeom>
          <a:solidFill>
            <a:schemeClr val="bg1"/>
          </a:solidFill>
          <a:ln w="12700">
            <a:noFill/>
          </a:ln>
        </p:spPr>
        <p:txBody>
          <a:bodyPr wrap="square" lIns="457200" tIns="457200" rIns="457200" bIns="457200" anchor="t" anchorCtr="0">
            <a:spAutoFit/>
          </a:bodyPr>
          <a:lstStyle>
            <a:lvl1pPr marL="0" indent="0">
              <a:lnSpc>
                <a:spcPts val="2560"/>
              </a:lnSpc>
              <a:spcBef>
                <a:spcPts val="0"/>
              </a:spcBef>
              <a:spcAft>
                <a:spcPts val="0"/>
              </a:spcAft>
              <a:buNone/>
              <a:defRPr b="1" i="0">
                <a:solidFill>
                  <a:schemeClr val="accent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Suspendisse</a:t>
            </a:r>
            <a:r>
              <a:rPr lang="en-US"/>
              <a:t> </a:t>
            </a:r>
            <a:r>
              <a:rPr lang="en-US" err="1"/>
              <a:t>mollis</a:t>
            </a:r>
            <a:r>
              <a:rPr lang="en-US"/>
              <a:t> </a:t>
            </a:r>
            <a:r>
              <a:rPr lang="en-US" err="1"/>
              <a:t>laoreet</a:t>
            </a:r>
            <a:r>
              <a:rPr lang="en-US"/>
              <a:t> </a:t>
            </a:r>
            <a:r>
              <a:rPr lang="en-US" err="1"/>
              <a:t>faucibus</a:t>
            </a:r>
            <a:r>
              <a:rPr lang="en-US"/>
              <a:t>. </a:t>
            </a:r>
            <a:r>
              <a:rPr lang="en-US" err="1"/>
              <a:t>Vivamus</a:t>
            </a:r>
            <a:r>
              <a:rPr lang="en-US"/>
              <a:t> </a:t>
            </a:r>
            <a:r>
              <a:rPr lang="en-US" err="1"/>
              <a:t>condimentum</a:t>
            </a:r>
            <a:r>
              <a:rPr lang="en-US"/>
              <a:t> magna at </a:t>
            </a:r>
            <a:r>
              <a:rPr lang="en-US" err="1"/>
              <a:t>neque</a:t>
            </a:r>
            <a:r>
              <a:rPr lang="en-US"/>
              <a:t> convallis, id vestibulum nisi </a:t>
            </a:r>
            <a:r>
              <a:rPr lang="en-US" err="1"/>
              <a:t>vulputate</a:t>
            </a:r>
            <a:r>
              <a:rPr lang="en-US"/>
              <a:t>. Sed fermentum </a:t>
            </a:r>
            <a:r>
              <a:rPr lang="en-US" err="1"/>
              <a:t>leo</a:t>
            </a:r>
            <a:r>
              <a:rPr lang="en-US"/>
              <a:t> </a:t>
            </a:r>
            <a:r>
              <a:rPr lang="en-US" err="1"/>
              <a:t>enim</a:t>
            </a:r>
            <a:r>
              <a:rPr lang="en-US"/>
              <a:t>.</a:t>
            </a:r>
          </a:p>
        </p:txBody>
      </p:sp>
      <p:sp>
        <p:nvSpPr>
          <p:cNvPr id="8" name="Content Placeholder 2">
            <a:extLst>
              <a:ext uri="{FF2B5EF4-FFF2-40B4-BE49-F238E27FC236}">
                <a16:creationId xmlns:a16="http://schemas.microsoft.com/office/drawing/2014/main" id="{FCA88CE5-A779-0641-85F6-BEC2C1831BA1}"/>
              </a:ext>
            </a:extLst>
          </p:cNvPr>
          <p:cNvSpPr>
            <a:spLocks noGrp="1"/>
          </p:cNvSpPr>
          <p:nvPr>
            <p:ph sz="half" idx="1"/>
          </p:nvPr>
        </p:nvSpPr>
        <p:spPr>
          <a:xfrm>
            <a:off x="599585" y="1442852"/>
            <a:ext cx="5267815" cy="4729348"/>
          </a:xfrm>
          <a:prstGeom prst="rect">
            <a:avLst/>
          </a:prstGeom>
        </p:spPr>
        <p:txBody>
          <a:bodyPr>
            <a:noAutofit/>
          </a:bodyPr>
          <a:lstStyle>
            <a:lvl1pPr marL="228600" indent="-228600">
              <a:lnSpc>
                <a:spcPct val="150000"/>
              </a:lnSpc>
              <a:spcBef>
                <a:spcPts val="0"/>
              </a:spcBef>
              <a:spcAft>
                <a:spcPts val="1200"/>
              </a:spcAft>
              <a:buFont typeface="Arial" panose="020B0604020202020204" pitchFamily="34" charset="0"/>
              <a:buChar char="•"/>
              <a:tabLst/>
              <a:defRPr sz="1600">
                <a:solidFill>
                  <a:schemeClr val="tx1"/>
                </a:solidFill>
              </a:defRPr>
            </a:lvl1pPr>
            <a:lvl2pPr marL="457200" indent="-228600">
              <a:lnSpc>
                <a:spcPct val="150000"/>
              </a:lnSpc>
              <a:spcBef>
                <a:spcPts val="0"/>
              </a:spcBef>
              <a:spcAft>
                <a:spcPts val="1200"/>
              </a:spcAft>
              <a:buFont typeface="Arial" panose="020B0604020202020204" pitchFamily="34" charset="0"/>
              <a:buChar char="•"/>
              <a:tabLst/>
              <a:defRPr sz="1600">
                <a:solidFill>
                  <a:schemeClr val="tx1"/>
                </a:solidFill>
              </a:defRPr>
            </a:lvl2pPr>
            <a:lvl3pPr marL="685800" indent="-228600">
              <a:lnSpc>
                <a:spcPct val="150000"/>
              </a:lnSpc>
              <a:spcBef>
                <a:spcPts val="0"/>
              </a:spcBef>
              <a:spcAft>
                <a:spcPts val="1200"/>
              </a:spcAft>
              <a:buFont typeface="System Font Regular"/>
              <a:buChar char="⁃"/>
              <a:tabLst/>
              <a:defRPr sz="1600">
                <a:solidFill>
                  <a:schemeClr val="tx1"/>
                </a:solidFill>
              </a:defRPr>
            </a:lvl3pPr>
            <a:lvl4pPr marL="914400" indent="-228600">
              <a:lnSpc>
                <a:spcPct val="150000"/>
              </a:lnSpc>
              <a:spcBef>
                <a:spcPts val="0"/>
              </a:spcBef>
              <a:spcAft>
                <a:spcPts val="1200"/>
              </a:spcAft>
              <a:buFont typeface="Arial" panose="020B0604020202020204" pitchFamily="34" charset="0"/>
              <a:buChar char="•"/>
              <a:tabLst/>
              <a:defRPr sz="1400">
                <a:solidFill>
                  <a:schemeClr val="tx1"/>
                </a:solidFill>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tab pos="1370013" algn="l"/>
              </a:tabLst>
              <a:defRPr sz="1300">
                <a:solidFill>
                  <a:schemeClr val="tx1"/>
                </a:solidFill>
              </a:defRPr>
            </a:lvl5pPr>
            <a:lvl6pPr marL="1371600" indent="-228600">
              <a:spcBef>
                <a:spcPts val="0"/>
              </a:spcBef>
              <a:spcAft>
                <a:spcPts val="1200"/>
              </a:spcAft>
              <a:buFont typeface="Arial" panose="020B0604020202020204" pitchFamily="34" charset="0"/>
              <a:buChar char="•"/>
              <a:tabLst/>
              <a:defRPr>
                <a:solidFill>
                  <a:schemeClr val="tx1"/>
                </a:solidFill>
              </a:defRPr>
            </a:lvl6pPr>
            <a:lvl7pPr marL="1828800" indent="-228600">
              <a:defRPr>
                <a:solidFill>
                  <a:schemeClr val="tx1"/>
                </a:solidFill>
              </a:defRPr>
            </a:lvl7pPr>
            <a:lvl8pPr marL="2057400" indent="-228600">
              <a:defRPr>
                <a:solidFill>
                  <a:schemeClr val="tx1"/>
                </a:solidFill>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1371600" marR="0" lvl="5"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a:pPr>
            <a:r>
              <a:rPr lang="en-US"/>
              <a:t>Seventh level</a:t>
            </a:r>
          </a:p>
        </p:txBody>
      </p:sp>
      <p:sp>
        <p:nvSpPr>
          <p:cNvPr id="11" name="Rectangle 10">
            <a:extLst>
              <a:ext uri="{FF2B5EF4-FFF2-40B4-BE49-F238E27FC236}">
                <a16:creationId xmlns:a16="http://schemas.microsoft.com/office/drawing/2014/main" id="{EE5711D0-D8F4-4A49-9587-EDE19A5ED6DB}"/>
              </a:ext>
            </a:extLst>
          </p:cNvPr>
          <p:cNvSpPr/>
          <p:nvPr userDrawn="1"/>
        </p:nvSpPr>
        <p:spPr>
          <a:xfrm>
            <a:off x="0" y="5715000"/>
            <a:ext cx="12192000" cy="1143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E9453333-0FCD-FF41-A359-6DE7E02F2E3E}"/>
              </a:ext>
            </a:extLst>
          </p:cNvPr>
          <p:cNvPicPr>
            <a:picLocks noChangeAspect="1"/>
          </p:cNvPicPr>
          <p:nvPr userDrawn="1"/>
        </p:nvPicPr>
        <p:blipFill>
          <a:blip r:embed="rId2"/>
          <a:srcRect/>
          <a:stretch/>
        </p:blipFill>
        <p:spPr>
          <a:xfrm>
            <a:off x="0" y="0"/>
            <a:ext cx="12192000" cy="165100"/>
          </a:xfrm>
          <a:prstGeom prst="rect">
            <a:avLst/>
          </a:prstGeom>
        </p:spPr>
      </p:pic>
    </p:spTree>
    <p:extLst>
      <p:ext uri="{BB962C8B-B14F-4D97-AF65-F5344CB8AC3E}">
        <p14:creationId xmlns:p14="http://schemas.microsoft.com/office/powerpoint/2010/main" val="49006320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04B3BC-6B9E-CB4D-9108-631CA69A8E5E}"/>
              </a:ext>
            </a:extLst>
          </p:cNvPr>
          <p:cNvSpPr>
            <a:spLocks noGrp="1"/>
          </p:cNvSpPr>
          <p:nvPr>
            <p:ph type="body" idx="1"/>
          </p:nvPr>
        </p:nvSpPr>
        <p:spPr>
          <a:xfrm>
            <a:off x="598843" y="1436913"/>
            <a:ext cx="10897832" cy="4735287"/>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p:txBody>
      </p:sp>
      <p:sp>
        <p:nvSpPr>
          <p:cNvPr id="2" name="Title Placeholder 1">
            <a:extLst>
              <a:ext uri="{FF2B5EF4-FFF2-40B4-BE49-F238E27FC236}">
                <a16:creationId xmlns:a16="http://schemas.microsoft.com/office/drawing/2014/main" id="{CD8A628D-071D-1D45-B08E-140D1CE667CC}"/>
              </a:ext>
            </a:extLst>
          </p:cNvPr>
          <p:cNvSpPr>
            <a:spLocks noGrp="1"/>
          </p:cNvSpPr>
          <p:nvPr>
            <p:ph type="title"/>
          </p:nvPr>
        </p:nvSpPr>
        <p:spPr>
          <a:xfrm>
            <a:off x="598843" y="759701"/>
            <a:ext cx="10897832" cy="643142"/>
          </a:xfrm>
          <a:prstGeom prst="rect">
            <a:avLst/>
          </a:prstGeom>
        </p:spPr>
        <p:txBody>
          <a:bodyPr vert="horz" lIns="91440" tIns="45720" rIns="91440" bIns="45720" rtlCol="0" anchor="t">
            <a:noAutofit/>
          </a:bodyPr>
          <a:lstStyle/>
          <a:p>
            <a:r>
              <a:rPr lang="en-US"/>
              <a:t>Click to edit Master title style</a:t>
            </a:r>
          </a:p>
        </p:txBody>
      </p:sp>
      <p:sp>
        <p:nvSpPr>
          <p:cNvPr id="4" name="Slide Number Placeholder 3">
            <a:extLst>
              <a:ext uri="{FF2B5EF4-FFF2-40B4-BE49-F238E27FC236}">
                <a16:creationId xmlns:a16="http://schemas.microsoft.com/office/drawing/2014/main" id="{29407653-BB23-1B69-E0B2-212F7E5F266A}"/>
              </a:ext>
            </a:extLst>
          </p:cNvPr>
          <p:cNvSpPr>
            <a:spLocks noGrp="1"/>
          </p:cNvSpPr>
          <p:nvPr>
            <p:ph type="sldNum" sz="quarter" idx="4"/>
          </p:nvPr>
        </p:nvSpPr>
        <p:spPr>
          <a:xfrm>
            <a:off x="8638100" y="6376976"/>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9A2B2A-E788-4ED9-9088-FD304CB4BD07}" type="slidenum">
              <a:rPr lang="en-CA" smtClean="0"/>
              <a:t>‹#›</a:t>
            </a:fld>
            <a:endParaRPr lang="en-CA"/>
          </a:p>
        </p:txBody>
      </p:sp>
    </p:spTree>
    <p:extLst>
      <p:ext uri="{BB962C8B-B14F-4D97-AF65-F5344CB8AC3E}">
        <p14:creationId xmlns:p14="http://schemas.microsoft.com/office/powerpoint/2010/main" val="2921470179"/>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99" r:id="rId3"/>
    <p:sldLayoutId id="2147483697" r:id="rId4"/>
    <p:sldLayoutId id="2147483703" r:id="rId5"/>
    <p:sldLayoutId id="2147483687" r:id="rId6"/>
    <p:sldLayoutId id="2147483688" r:id="rId7"/>
    <p:sldLayoutId id="2147483695" r:id="rId8"/>
    <p:sldLayoutId id="2147483689" r:id="rId9"/>
    <p:sldLayoutId id="2147483698" r:id="rId10"/>
    <p:sldLayoutId id="2147483700" r:id="rId11"/>
    <p:sldLayoutId id="2147483701" r:id="rId12"/>
    <p:sldLayoutId id="2147483696" r:id="rId13"/>
    <p:sldLayoutId id="2147483693" r:id="rId14"/>
    <p:sldLayoutId id="2147483694" r:id="rId15"/>
    <p:sldLayoutId id="2147483704" r:id="rId16"/>
    <p:sldLayoutId id="2147483705" r:id="rId17"/>
    <p:sldLayoutId id="2147483702" r:id="rId18"/>
    <p:sldLayoutId id="2147483655" r:id="rId19"/>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Open Sans Semibold" panose="020B0606030504020204" pitchFamily="34" charset="0"/>
          <a:ea typeface="Open Sans Semibold" panose="020B0606030504020204" pitchFamily="34" charset="0"/>
          <a:cs typeface="Open Sans Semibold" panose="020B0606030504020204" pitchFamily="34" charset="0"/>
        </a:defRPr>
      </a:lvl1pPr>
    </p:titleStyle>
    <p:bodyStyle>
      <a:lvl1pPr marL="228600" indent="-228600" algn="l" defTabSz="914400" rtl="0" eaLnBrk="1" latinLnBrk="0" hangingPunct="1">
        <a:lnSpc>
          <a:spcPct val="150000"/>
        </a:lnSpc>
        <a:spcBef>
          <a:spcPts val="0"/>
        </a:spcBef>
        <a:spcAft>
          <a:spcPts val="1200"/>
        </a:spcAft>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7200" indent="-228600" algn="l" defTabSz="914400" rtl="0" eaLnBrk="1" latinLnBrk="0" hangingPunct="1">
        <a:lnSpc>
          <a:spcPct val="150000"/>
        </a:lnSpc>
        <a:spcBef>
          <a:spcPts val="0"/>
        </a:spcBef>
        <a:spcAft>
          <a:spcPts val="1200"/>
        </a:spcAft>
        <a:buFont typeface="Arial" panose="020B0604020202020204" pitchFamily="34" charset="0"/>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685800" indent="-225425" algn="l" defTabSz="914400" rtl="0" eaLnBrk="1" latinLnBrk="0" hangingPunct="1">
        <a:lnSpc>
          <a:spcPct val="150000"/>
        </a:lnSpc>
        <a:spcBef>
          <a:spcPts val="0"/>
        </a:spcBef>
        <a:spcAft>
          <a:spcPts val="1200"/>
        </a:spcAft>
        <a:buFont typeface="System Font Regular"/>
        <a:buChar char="⁃"/>
        <a:tabLst/>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914400" indent="-225425" algn="l" defTabSz="914400" rtl="0" eaLnBrk="1" latinLnBrk="0" hangingPunct="1">
        <a:lnSpc>
          <a:spcPct val="150000"/>
        </a:lnSpc>
        <a:spcBef>
          <a:spcPts val="0"/>
        </a:spcBef>
        <a:spcAft>
          <a:spcPts val="1200"/>
        </a:spcAft>
        <a:buFont typeface="Arial" panose="020B0604020202020204" pitchFamily="34" charset="0"/>
        <a:buChar char="•"/>
        <a:tabLst/>
        <a:defRPr sz="1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143000" marR="0" indent="-228600" algn="l" defTabSz="914400" rtl="0" eaLnBrk="1" fontAlgn="auto" latinLnBrk="0" hangingPunct="1">
        <a:lnSpc>
          <a:spcPct val="150000"/>
        </a:lnSpc>
        <a:spcBef>
          <a:spcPts val="0"/>
        </a:spcBef>
        <a:spcAft>
          <a:spcPts val="1200"/>
        </a:spcAft>
        <a:buClrTx/>
        <a:buSzTx/>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371600" indent="-225425" algn="l" defTabSz="914400" rtl="0" eaLnBrk="1" latinLnBrk="0" hangingPunct="1">
        <a:lnSpc>
          <a:spcPct val="150000"/>
        </a:lnSpc>
        <a:spcBef>
          <a:spcPts val="0"/>
        </a:spcBef>
        <a:spcAft>
          <a:spcPts val="1200"/>
        </a:spcAft>
        <a:buFont typeface="Arial" panose="020B0604020202020204" pitchFamily="34" charset="0"/>
        <a:buChar char="•"/>
        <a:tabLst/>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6pPr>
      <a:lvl7pPr marL="16002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7pPr>
      <a:lvl8pPr marL="18288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8pPr>
      <a:lvl9pPr marL="2057400" indent="-228600" algn="l" defTabSz="914400" rtl="0" eaLnBrk="1" latinLnBrk="0" hangingPunct="1">
        <a:lnSpc>
          <a:spcPct val="150000"/>
        </a:lnSpc>
        <a:spcBef>
          <a:spcPts val="0"/>
        </a:spcBef>
        <a:spcAft>
          <a:spcPts val="1200"/>
        </a:spcAft>
        <a:buFont typeface="Arial" panose="020B0604020202020204" pitchFamily="34" charset="0"/>
        <a:buChar char="•"/>
        <a:defRPr sz="13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28" userDrawn="1">
          <p15:clr>
            <a:srgbClr val="F26B43"/>
          </p15:clr>
        </p15:guide>
        <p15:guide id="2" pos="432" userDrawn="1">
          <p15:clr>
            <a:srgbClr val="F26B43"/>
          </p15:clr>
        </p15:guide>
        <p15:guide id="3" orient="horz" pos="1003" userDrawn="1">
          <p15:clr>
            <a:srgbClr val="F26B43"/>
          </p15:clr>
        </p15:guide>
        <p15:guide id="4" orient="horz" pos="1224" userDrawn="1">
          <p15:clr>
            <a:srgbClr val="F26B43"/>
          </p15:clr>
        </p15:guide>
        <p15:guide id="6" orient="horz" pos="4104" userDrawn="1">
          <p15:clr>
            <a:srgbClr val="F26B43"/>
          </p15:clr>
        </p15:guide>
        <p15:guide id="8" pos="3696" userDrawn="1">
          <p15:clr>
            <a:srgbClr val="F26B43"/>
          </p15:clr>
        </p15:guide>
        <p15:guide id="9" pos="3984" userDrawn="1">
          <p15:clr>
            <a:srgbClr val="F26B43"/>
          </p15:clr>
        </p15:guide>
        <p15:guide id="10" pos="7242" userDrawn="1">
          <p15:clr>
            <a:srgbClr val="F26B43"/>
          </p15:clr>
        </p15:guide>
        <p15:guide id="11" orient="horz" pos="3168" userDrawn="1">
          <p15:clr>
            <a:srgbClr val="F26B43"/>
          </p15:clr>
        </p15:guide>
        <p15:guide id="12" orient="horz" pos="3888" userDrawn="1">
          <p15:clr>
            <a:srgbClr val="F26B43"/>
          </p15:clr>
        </p15:guide>
        <p15:guide id="13" orient="horz" pos="367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4FD92-B381-0343-90F5-7E7C24033BAD}"/>
              </a:ext>
            </a:extLst>
          </p:cNvPr>
          <p:cNvSpPr>
            <a:spLocks noGrp="1"/>
          </p:cNvSpPr>
          <p:nvPr>
            <p:ph type="ctrTitle"/>
          </p:nvPr>
        </p:nvSpPr>
        <p:spPr/>
        <p:txBody>
          <a:bodyPr/>
          <a:lstStyle/>
          <a:p>
            <a:r>
              <a:rPr lang="en-US">
                <a:latin typeface="Open Sans Semibold"/>
                <a:ea typeface="Open Sans Semibold"/>
                <a:cs typeface="Open Sans Semibold"/>
              </a:rPr>
              <a:t>Neutron Scattering Experiment For Quenching Factor Measurements at NEWS-G</a:t>
            </a:r>
            <a:endParaRPr lang="en-US"/>
          </a:p>
        </p:txBody>
      </p:sp>
      <p:sp>
        <p:nvSpPr>
          <p:cNvPr id="3" name="Subtitle 2">
            <a:extLst>
              <a:ext uri="{FF2B5EF4-FFF2-40B4-BE49-F238E27FC236}">
                <a16:creationId xmlns:a16="http://schemas.microsoft.com/office/drawing/2014/main" id="{5A4FAF5F-8D52-274A-8B4D-B90D0C892371}"/>
              </a:ext>
            </a:extLst>
          </p:cNvPr>
          <p:cNvSpPr>
            <a:spLocks noGrp="1"/>
          </p:cNvSpPr>
          <p:nvPr>
            <p:ph type="subTitle" idx="1"/>
          </p:nvPr>
        </p:nvSpPr>
        <p:spPr/>
        <p:txBody>
          <a:bodyPr/>
          <a:lstStyle/>
          <a:p>
            <a:r>
              <a:rPr lang="en-US">
                <a:latin typeface="Open Sans Semibold"/>
                <a:ea typeface="Open Sans Semibold"/>
                <a:cs typeface="Open Sans Semibold"/>
              </a:rPr>
              <a:t>Riley Breen</a:t>
            </a:r>
            <a:endParaRPr lang="en-US"/>
          </a:p>
        </p:txBody>
      </p:sp>
      <p:sp>
        <p:nvSpPr>
          <p:cNvPr id="4" name="Text Placeholder 3">
            <a:extLst>
              <a:ext uri="{FF2B5EF4-FFF2-40B4-BE49-F238E27FC236}">
                <a16:creationId xmlns:a16="http://schemas.microsoft.com/office/drawing/2014/main" id="{BE68920F-5895-4747-8AE1-389F822AC191}"/>
              </a:ext>
            </a:extLst>
          </p:cNvPr>
          <p:cNvSpPr>
            <a:spLocks noGrp="1"/>
          </p:cNvSpPr>
          <p:nvPr>
            <p:ph type="body" sz="quarter" idx="10"/>
          </p:nvPr>
        </p:nvSpPr>
        <p:spPr/>
        <p:txBody>
          <a:bodyPr/>
          <a:lstStyle/>
          <a:p>
            <a:r>
              <a:rPr lang="en-US" sz="1300">
                <a:latin typeface="Open Sans"/>
                <a:ea typeface="Open Sans"/>
                <a:cs typeface="Open Sans"/>
              </a:rPr>
              <a:t>August 13th, 2026</a:t>
            </a:r>
          </a:p>
        </p:txBody>
      </p:sp>
      <p:pic>
        <p:nvPicPr>
          <p:cNvPr id="6" name="Picture 5" descr="A logo of a company&#10;&#10;AI-generated content may be incorrect.">
            <a:extLst>
              <a:ext uri="{FF2B5EF4-FFF2-40B4-BE49-F238E27FC236}">
                <a16:creationId xmlns:a16="http://schemas.microsoft.com/office/drawing/2014/main" id="{3861B992-5A5B-F85F-0643-A81B45656E37}"/>
              </a:ext>
            </a:extLst>
          </p:cNvPr>
          <p:cNvPicPr>
            <a:picLocks noChangeAspect="1"/>
          </p:cNvPicPr>
          <p:nvPr/>
        </p:nvPicPr>
        <p:blipFill>
          <a:blip r:embed="rId2"/>
          <a:stretch>
            <a:fillRect/>
          </a:stretch>
        </p:blipFill>
        <p:spPr>
          <a:xfrm>
            <a:off x="8378167" y="5774613"/>
            <a:ext cx="997389" cy="984360"/>
          </a:xfrm>
          <a:prstGeom prst="rect">
            <a:avLst/>
          </a:prstGeom>
        </p:spPr>
      </p:pic>
    </p:spTree>
    <p:extLst>
      <p:ext uri="{BB962C8B-B14F-4D97-AF65-F5344CB8AC3E}">
        <p14:creationId xmlns:p14="http://schemas.microsoft.com/office/powerpoint/2010/main" val="27823397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1AFC7A-97E8-2093-3CBE-06500550CA2F}"/>
              </a:ext>
            </a:extLst>
          </p:cNvPr>
          <p:cNvSpPr>
            <a:spLocks noGrp="1"/>
          </p:cNvSpPr>
          <p:nvPr>
            <p:ph type="title"/>
          </p:nvPr>
        </p:nvSpPr>
        <p:spPr/>
        <p:txBody>
          <a:bodyPr/>
          <a:lstStyle/>
          <a:p>
            <a:r>
              <a:rPr lang="en-US">
                <a:latin typeface="Open Sans Semibold"/>
                <a:ea typeface="Open Sans Semibold"/>
                <a:cs typeface="Open Sans Semibold"/>
              </a:rPr>
              <a:t>Data Acquisition </a:t>
            </a:r>
            <a:endParaRPr lang="en-US"/>
          </a:p>
        </p:txBody>
      </p:sp>
      <p:sp>
        <p:nvSpPr>
          <p:cNvPr id="3" name="Content Placeholder 2">
            <a:extLst>
              <a:ext uri="{FF2B5EF4-FFF2-40B4-BE49-F238E27FC236}">
                <a16:creationId xmlns:a16="http://schemas.microsoft.com/office/drawing/2014/main" id="{85DE883D-6402-07F1-BA66-3A9D6E50FF3D}"/>
              </a:ext>
            </a:extLst>
          </p:cNvPr>
          <p:cNvSpPr>
            <a:spLocks noGrp="1"/>
          </p:cNvSpPr>
          <p:nvPr>
            <p:ph sz="half" idx="1"/>
          </p:nvPr>
        </p:nvSpPr>
        <p:spPr>
          <a:xfrm>
            <a:off x="731255" y="1902652"/>
            <a:ext cx="4418642" cy="4729348"/>
          </a:xfrm>
        </p:spPr>
        <p:txBody>
          <a:bodyPr vert="horz" lIns="91440" tIns="45720" rIns="91440" bIns="45720" rtlCol="0" anchor="t">
            <a:noAutofit/>
          </a:bodyPr>
          <a:lstStyle/>
          <a:p>
            <a:r>
              <a:rPr lang="en-US" dirty="0">
                <a:latin typeface="Open Sans"/>
                <a:ea typeface="Open Sans"/>
                <a:cs typeface="Open Sans"/>
              </a:rPr>
              <a:t>We got a new DAQ system, the Struck 3316 digitizer </a:t>
            </a:r>
          </a:p>
          <a:p>
            <a:r>
              <a:rPr lang="en-US" dirty="0">
                <a:latin typeface="Open Sans"/>
                <a:ea typeface="Open Sans"/>
                <a:cs typeface="Open Sans"/>
              </a:rPr>
              <a:t>It was set up by my supervisor at the beginning of the summer</a:t>
            </a:r>
            <a:endParaRPr lang="en-US" dirty="0"/>
          </a:p>
          <a:p>
            <a:r>
              <a:rPr lang="en-US" dirty="0">
                <a:latin typeface="Open Sans"/>
                <a:ea typeface="Open Sans"/>
                <a:cs typeface="Open Sans"/>
              </a:rPr>
              <a:t>When this was set up we were able to start testing the backing detector with an </a:t>
            </a:r>
            <a:r>
              <a:rPr lang="en-US" dirty="0" err="1">
                <a:latin typeface="Open Sans"/>
                <a:ea typeface="Open Sans"/>
                <a:cs typeface="Open Sans"/>
              </a:rPr>
              <a:t>AmBe</a:t>
            </a:r>
            <a:r>
              <a:rPr lang="en-US" dirty="0">
                <a:latin typeface="Open Sans"/>
                <a:ea typeface="Open Sans"/>
                <a:cs typeface="Open Sans"/>
              </a:rPr>
              <a:t> source (4.4 MeV gammas and ~4.5 Mev neutrons)</a:t>
            </a:r>
          </a:p>
          <a:p>
            <a:pPr marL="0" indent="0">
              <a:buNone/>
            </a:pPr>
            <a:endParaRPr lang="en-US" dirty="0">
              <a:latin typeface="Open Sans"/>
              <a:ea typeface="Open Sans"/>
              <a:cs typeface="Open Sans"/>
            </a:endParaRPr>
          </a:p>
        </p:txBody>
      </p:sp>
      <p:pic>
        <p:nvPicPr>
          <p:cNvPr id="5" name="Content Placeholder 4">
            <a:extLst>
              <a:ext uri="{FF2B5EF4-FFF2-40B4-BE49-F238E27FC236}">
                <a16:creationId xmlns:a16="http://schemas.microsoft.com/office/drawing/2014/main" id="{2FD1A567-143E-F469-A126-F836A1B3A89C}"/>
              </a:ext>
            </a:extLst>
          </p:cNvPr>
          <p:cNvPicPr>
            <a:picLocks noGrp="1" noChangeAspect="1"/>
          </p:cNvPicPr>
          <p:nvPr>
            <p:ph sz="half" idx="13"/>
          </p:nvPr>
        </p:nvPicPr>
        <p:blipFill>
          <a:blip r:embed="rId2"/>
          <a:stretch>
            <a:fillRect/>
          </a:stretch>
        </p:blipFill>
        <p:spPr>
          <a:xfrm>
            <a:off x="6383757" y="386928"/>
            <a:ext cx="2280315" cy="3031449"/>
          </a:xfrm>
          <a:prstGeom prst="rect">
            <a:avLst/>
          </a:prstGeom>
        </p:spPr>
      </p:pic>
      <p:sp>
        <p:nvSpPr>
          <p:cNvPr id="6" name="TextBox 5">
            <a:extLst>
              <a:ext uri="{FF2B5EF4-FFF2-40B4-BE49-F238E27FC236}">
                <a16:creationId xmlns:a16="http://schemas.microsoft.com/office/drawing/2014/main" id="{57345FCF-B837-0362-4E90-884B035BEAE3}"/>
              </a:ext>
            </a:extLst>
          </p:cNvPr>
          <p:cNvSpPr txBox="1"/>
          <p:nvPr/>
        </p:nvSpPr>
        <p:spPr>
          <a:xfrm>
            <a:off x="11850624" y="6488668"/>
            <a:ext cx="197510" cy="307777"/>
          </a:xfrm>
          <a:prstGeom prst="rect">
            <a:avLst/>
          </a:prstGeom>
          <a:noFill/>
        </p:spPr>
        <p:txBody>
          <a:bodyPr wrap="square" rtlCol="0">
            <a:spAutoFit/>
          </a:bodyPr>
          <a:lstStyle/>
          <a:p>
            <a:r>
              <a:rPr lang="en-US" sz="1400"/>
              <a:t>9</a:t>
            </a:r>
            <a:endParaRPr lang="en-CA" sz="1400"/>
          </a:p>
        </p:txBody>
      </p:sp>
      <p:pic>
        <p:nvPicPr>
          <p:cNvPr id="8" name="Picture 7">
            <a:extLst>
              <a:ext uri="{FF2B5EF4-FFF2-40B4-BE49-F238E27FC236}">
                <a16:creationId xmlns:a16="http://schemas.microsoft.com/office/drawing/2014/main" id="{19022096-8A3E-0B4A-AC15-8D1013632969}"/>
              </a:ext>
            </a:extLst>
          </p:cNvPr>
          <p:cNvPicPr>
            <a:picLocks noChangeAspect="1"/>
          </p:cNvPicPr>
          <p:nvPr/>
        </p:nvPicPr>
        <p:blipFill>
          <a:blip r:embed="rId3"/>
          <a:stretch/>
        </p:blipFill>
        <p:spPr>
          <a:xfrm>
            <a:off x="6756993" y="3599579"/>
            <a:ext cx="4263624" cy="3196866"/>
          </a:xfrm>
          <a:prstGeom prst="rect">
            <a:avLst/>
          </a:prstGeom>
        </p:spPr>
      </p:pic>
      <p:pic>
        <p:nvPicPr>
          <p:cNvPr id="9" name="Picture 8">
            <a:extLst>
              <a:ext uri="{FF2B5EF4-FFF2-40B4-BE49-F238E27FC236}">
                <a16:creationId xmlns:a16="http://schemas.microsoft.com/office/drawing/2014/main" id="{2DD2628C-3387-D47A-CF88-02E53718C4C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180430" y="397551"/>
            <a:ext cx="2280315" cy="3039210"/>
          </a:xfrm>
          <a:prstGeom prst="rect">
            <a:avLst/>
          </a:prstGeom>
        </p:spPr>
      </p:pic>
    </p:spTree>
    <p:extLst>
      <p:ext uri="{BB962C8B-B14F-4D97-AF65-F5344CB8AC3E}">
        <p14:creationId xmlns:p14="http://schemas.microsoft.com/office/powerpoint/2010/main" val="33740396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45930-B56D-A9A7-DF2C-7823E8A23B49}"/>
              </a:ext>
            </a:extLst>
          </p:cNvPr>
          <p:cNvSpPr>
            <a:spLocks noGrp="1"/>
          </p:cNvSpPr>
          <p:nvPr>
            <p:ph type="title"/>
          </p:nvPr>
        </p:nvSpPr>
        <p:spPr>
          <a:xfrm>
            <a:off x="590825" y="705964"/>
            <a:ext cx="10897091" cy="627189"/>
          </a:xfrm>
        </p:spPr>
        <p:txBody>
          <a:bodyPr/>
          <a:lstStyle/>
          <a:p>
            <a:r>
              <a:rPr lang="en-US" dirty="0">
                <a:latin typeface="Open Sans Semibold"/>
                <a:ea typeface="Open Sans Semibold"/>
                <a:cs typeface="Open Sans Semibold"/>
              </a:rPr>
              <a:t>Preliminary Analysis</a:t>
            </a:r>
            <a:endParaRPr lang="en-US" dirty="0"/>
          </a:p>
        </p:txBody>
      </p:sp>
      <p:sp>
        <p:nvSpPr>
          <p:cNvPr id="3" name="Content Placeholder 2">
            <a:extLst>
              <a:ext uri="{FF2B5EF4-FFF2-40B4-BE49-F238E27FC236}">
                <a16:creationId xmlns:a16="http://schemas.microsoft.com/office/drawing/2014/main" id="{EEC4EB77-9F2F-28A5-AD48-69F40B02456C}"/>
              </a:ext>
            </a:extLst>
          </p:cNvPr>
          <p:cNvSpPr>
            <a:spLocks noGrp="1"/>
          </p:cNvSpPr>
          <p:nvPr>
            <p:ph sz="half" idx="1"/>
          </p:nvPr>
        </p:nvSpPr>
        <p:spPr/>
        <p:txBody>
          <a:bodyPr vert="horz" lIns="91440" tIns="45720" rIns="91440" bIns="45720" rtlCol="0" anchor="t">
            <a:noAutofit/>
          </a:bodyPr>
          <a:lstStyle/>
          <a:p>
            <a:r>
              <a:rPr lang="en-US" dirty="0">
                <a:latin typeface="Open Sans"/>
                <a:ea typeface="Open Sans"/>
                <a:cs typeface="Open Sans"/>
              </a:rPr>
              <a:t>Once everything started working the way we expected, the next step was to see if we detect neutron coincidence events</a:t>
            </a:r>
          </a:p>
          <a:p>
            <a:r>
              <a:rPr lang="en-US" dirty="0">
                <a:latin typeface="Open Sans"/>
                <a:ea typeface="Open Sans"/>
                <a:cs typeface="Open Sans"/>
              </a:rPr>
              <a:t>We spent time creating standard cuts to answer 3 important questions</a:t>
            </a:r>
            <a:endParaRPr lang="en-US" dirty="0"/>
          </a:p>
          <a:p>
            <a:pPr lvl="1">
              <a:buFont typeface="Courier New" panose="020B0604020202020204" pitchFamily="34" charset="0"/>
              <a:buChar char="o"/>
            </a:pPr>
            <a:r>
              <a:rPr lang="en-US" dirty="0">
                <a:latin typeface="Open Sans"/>
                <a:ea typeface="Open Sans"/>
                <a:cs typeface="Open Sans"/>
              </a:rPr>
              <a:t>Is the triggered event a neutron?</a:t>
            </a:r>
          </a:p>
          <a:p>
            <a:pPr lvl="1">
              <a:buFont typeface="Courier New" panose="020B0604020202020204" pitchFamily="34" charset="0"/>
              <a:buChar char="o"/>
            </a:pPr>
            <a:r>
              <a:rPr lang="en-US" dirty="0">
                <a:latin typeface="Open Sans"/>
                <a:ea typeface="Open Sans"/>
                <a:cs typeface="Open Sans"/>
              </a:rPr>
              <a:t>Is there a pulse in the sphere?</a:t>
            </a:r>
          </a:p>
          <a:p>
            <a:pPr lvl="1">
              <a:buFont typeface="Courier New" panose="020B0604020202020204" pitchFamily="34" charset="0"/>
              <a:buChar char="o"/>
            </a:pPr>
            <a:r>
              <a:rPr lang="en-US" dirty="0">
                <a:latin typeface="Open Sans"/>
                <a:ea typeface="Open Sans"/>
                <a:cs typeface="Open Sans"/>
              </a:rPr>
              <a:t>Is that sphere pulse a neutron?</a:t>
            </a:r>
            <a:endParaRPr lang="en-US" dirty="0"/>
          </a:p>
        </p:txBody>
      </p:sp>
      <p:pic>
        <p:nvPicPr>
          <p:cNvPr id="5" name="Content Placeholder 4">
            <a:extLst>
              <a:ext uri="{FF2B5EF4-FFF2-40B4-BE49-F238E27FC236}">
                <a16:creationId xmlns:a16="http://schemas.microsoft.com/office/drawing/2014/main" id="{D3A791DE-AB87-D3EE-F221-722075A77C18}"/>
              </a:ext>
            </a:extLst>
          </p:cNvPr>
          <p:cNvPicPr>
            <a:picLocks noGrp="1" noChangeAspect="1"/>
          </p:cNvPicPr>
          <p:nvPr>
            <p:ph sz="half" idx="13"/>
          </p:nvPr>
        </p:nvPicPr>
        <p:blipFill>
          <a:blip r:embed="rId2"/>
          <a:srcRect l="1495" r="-86" b="49688"/>
          <a:stretch>
            <a:fillRect/>
          </a:stretch>
        </p:blipFill>
        <p:spPr>
          <a:xfrm>
            <a:off x="4273554" y="4282070"/>
            <a:ext cx="7924797" cy="2138326"/>
          </a:xfrm>
          <a:prstGeom prst="rect">
            <a:avLst/>
          </a:prstGeom>
        </p:spPr>
      </p:pic>
      <p:pic>
        <p:nvPicPr>
          <p:cNvPr id="6" name="Picture 5">
            <a:extLst>
              <a:ext uri="{FF2B5EF4-FFF2-40B4-BE49-F238E27FC236}">
                <a16:creationId xmlns:a16="http://schemas.microsoft.com/office/drawing/2014/main" id="{2314F76F-FC31-924A-B53A-A2E817ADB56E}"/>
              </a:ext>
            </a:extLst>
          </p:cNvPr>
          <p:cNvPicPr>
            <a:picLocks noChangeAspect="1"/>
          </p:cNvPicPr>
          <p:nvPr/>
        </p:nvPicPr>
        <p:blipFill>
          <a:blip r:embed="rId3"/>
          <a:stretch>
            <a:fillRect/>
          </a:stretch>
        </p:blipFill>
        <p:spPr>
          <a:xfrm>
            <a:off x="6322793" y="1887701"/>
            <a:ext cx="3826318" cy="1919825"/>
          </a:xfrm>
          <a:prstGeom prst="rect">
            <a:avLst/>
          </a:prstGeom>
        </p:spPr>
      </p:pic>
      <p:sp>
        <p:nvSpPr>
          <p:cNvPr id="7" name="TextBox 6">
            <a:extLst>
              <a:ext uri="{FF2B5EF4-FFF2-40B4-BE49-F238E27FC236}">
                <a16:creationId xmlns:a16="http://schemas.microsoft.com/office/drawing/2014/main" id="{1EEA4298-041F-C3B4-79E2-FC59B10CEB06}"/>
              </a:ext>
            </a:extLst>
          </p:cNvPr>
          <p:cNvSpPr txBox="1"/>
          <p:nvPr/>
        </p:nvSpPr>
        <p:spPr>
          <a:xfrm>
            <a:off x="11764316" y="6550223"/>
            <a:ext cx="446227" cy="307777"/>
          </a:xfrm>
          <a:prstGeom prst="rect">
            <a:avLst/>
          </a:prstGeom>
          <a:noFill/>
        </p:spPr>
        <p:txBody>
          <a:bodyPr wrap="square" rtlCol="0">
            <a:spAutoFit/>
          </a:bodyPr>
          <a:lstStyle/>
          <a:p>
            <a:r>
              <a:rPr lang="en-US" sz="1400"/>
              <a:t>10</a:t>
            </a:r>
            <a:endParaRPr lang="en-CA" sz="1400"/>
          </a:p>
        </p:txBody>
      </p:sp>
    </p:spTree>
    <p:extLst>
      <p:ext uri="{BB962C8B-B14F-4D97-AF65-F5344CB8AC3E}">
        <p14:creationId xmlns:p14="http://schemas.microsoft.com/office/powerpoint/2010/main" val="2243626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FABC2-B636-DF71-062A-C4D3102E4171}"/>
              </a:ext>
            </a:extLst>
          </p:cNvPr>
          <p:cNvSpPr>
            <a:spLocks noGrp="1"/>
          </p:cNvSpPr>
          <p:nvPr>
            <p:ph type="title"/>
          </p:nvPr>
        </p:nvSpPr>
        <p:spPr/>
        <p:txBody>
          <a:bodyPr/>
          <a:lstStyle/>
          <a:p>
            <a:r>
              <a:rPr lang="en-US">
                <a:latin typeface="Open Sans Semibold"/>
                <a:ea typeface="Open Sans Semibold"/>
                <a:cs typeface="Open Sans Semibold"/>
              </a:rPr>
              <a:t>PSD</a:t>
            </a:r>
            <a:endParaRPr lang="en-US"/>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1F47C77-65E5-7CEF-6D94-D4146E671468}"/>
                  </a:ext>
                </a:extLst>
              </p:cNvPr>
              <p:cNvSpPr>
                <a:spLocks noGrp="1"/>
              </p:cNvSpPr>
              <p:nvPr>
                <p:ph sz="half" idx="1"/>
              </p:nvPr>
            </p:nvSpPr>
            <p:spPr/>
            <p:txBody>
              <a:bodyPr vert="horz" lIns="91440" tIns="45720" rIns="91440" bIns="45720" rtlCol="0" anchor="t">
                <a:noAutofit/>
              </a:bodyPr>
              <a:lstStyle/>
              <a:p>
                <a:r>
                  <a:rPr lang="en-US">
                    <a:latin typeface="Open Sans"/>
                    <a:ea typeface="Open Sans"/>
                    <a:cs typeface="Open Sans"/>
                  </a:rPr>
                  <a:t>The easiest way to distinguish background gammas from neutrons is a PSD cut</a:t>
                </a:r>
                <a:endParaRPr lang="en-US"/>
              </a:p>
              <a:p>
                <a:r>
                  <a:rPr lang="en-US">
                    <a:latin typeface="Open Sans"/>
                    <a:ea typeface="Open Sans"/>
                    <a:cs typeface="Open Sans"/>
                  </a:rPr>
                  <a:t>Neutrons have a characteristic tail to their pulse where gammas are very narrow</a:t>
                </a:r>
                <a:endParaRPr lang="en-US"/>
              </a:p>
              <a:p>
                <a:r>
                  <a:rPr lang="en-US">
                    <a:latin typeface="Open Sans"/>
                    <a:ea typeface="Open Sans"/>
                    <a:cs typeface="Open Sans"/>
                  </a:rPr>
                  <a:t> PSD is done by integrating over a short window which contains the initial pulse height, and a long window which will contain the neutrons tail</a:t>
                </a:r>
                <a:endParaRPr lang="en-US"/>
              </a:p>
              <a:p>
                <a:r>
                  <a:rPr lang="en-US">
                    <a:latin typeface="Open Sans"/>
                    <a:ea typeface="Open Sans"/>
                    <a:cs typeface="Open Sans"/>
                  </a:rPr>
                  <a:t> The PSD value is given by:</a:t>
                </a:r>
                <a:endParaRPr lang="en-US"/>
              </a:p>
              <a:p>
                <a:pPr marL="0" indent="0">
                  <a:buNone/>
                </a:pPr>
                <a14:m>
                  <m:oMathPara xmlns:m="http://schemas.openxmlformats.org/officeDocument/2006/math">
                    <m:oMathParaPr>
                      <m:jc m:val="centerGroup"/>
                    </m:oMathParaPr>
                    <m:oMath xmlns:m="http://schemas.openxmlformats.org/officeDocument/2006/math">
                      <m:r>
                        <m:rPr>
                          <m:sty m:val="p"/>
                        </m:rPr>
                        <a:rPr lang="en-CA" b="0" i="1" smtClean="0">
                          <a:latin typeface="Cambria Math" panose="02040503050406030204" pitchFamily="18" charset="0"/>
                          <a:ea typeface="Open Sans"/>
                          <a:cs typeface="Open Sans"/>
                        </a:rPr>
                        <m:t>PSD</m:t>
                      </m:r>
                      <m:r>
                        <a:rPr lang="en-CA" b="0" i="1" smtClean="0">
                          <a:latin typeface="Cambria Math" panose="02040503050406030204" pitchFamily="18" charset="0"/>
                          <a:ea typeface="Open Sans"/>
                          <a:cs typeface="Open Sans"/>
                        </a:rPr>
                        <m:t> = </m:t>
                      </m:r>
                      <m:f>
                        <m:fPr>
                          <m:ctrlPr>
                            <a:rPr lang="en-CA" b="0" i="1" smtClean="0">
                              <a:latin typeface="Cambria Math" panose="02040503050406030204" pitchFamily="18" charset="0"/>
                              <a:ea typeface="Open Sans"/>
                              <a:cs typeface="Open Sans"/>
                            </a:rPr>
                          </m:ctrlPr>
                        </m:fPr>
                        <m:num>
                          <m:r>
                            <m:rPr>
                              <m:sty m:val="p"/>
                            </m:rPr>
                            <a:rPr lang="en-CA" b="0" i="1" smtClean="0">
                              <a:latin typeface="Cambria Math" panose="02040503050406030204" pitchFamily="18" charset="0"/>
                              <a:ea typeface="Open Sans"/>
                              <a:cs typeface="Open Sans"/>
                            </a:rPr>
                            <m:t>W</m:t>
                          </m:r>
                          <m:r>
                            <a:rPr lang="en-CA" b="0" i="1" smtClean="0">
                              <a:latin typeface="Cambria Math" panose="02040503050406030204" pitchFamily="18" charset="0"/>
                              <a:ea typeface="Open Sans"/>
                              <a:cs typeface="Open Sans"/>
                            </a:rPr>
                            <m:t>2</m:t>
                          </m:r>
                        </m:num>
                        <m:den>
                          <m:r>
                            <m:rPr>
                              <m:sty m:val="p"/>
                            </m:rPr>
                            <a:rPr lang="en-CA" b="0" i="1" smtClean="0">
                              <a:latin typeface="Cambria Math" panose="02040503050406030204" pitchFamily="18" charset="0"/>
                              <a:ea typeface="Open Sans"/>
                              <a:cs typeface="Open Sans"/>
                            </a:rPr>
                            <m:t>W</m:t>
                          </m:r>
                          <m:r>
                            <a:rPr lang="en-CA" b="0" i="1" smtClean="0">
                              <a:latin typeface="Cambria Math" panose="02040503050406030204" pitchFamily="18" charset="0"/>
                              <a:ea typeface="Open Sans"/>
                              <a:cs typeface="Open Sans"/>
                            </a:rPr>
                            <m:t>1+</m:t>
                          </m:r>
                          <m:r>
                            <m:rPr>
                              <m:sty m:val="p"/>
                            </m:rPr>
                            <a:rPr lang="en-CA" b="0" i="1" smtClean="0">
                              <a:latin typeface="Cambria Math" panose="02040503050406030204" pitchFamily="18" charset="0"/>
                              <a:ea typeface="Open Sans"/>
                              <a:cs typeface="Open Sans"/>
                            </a:rPr>
                            <m:t>W</m:t>
                          </m:r>
                          <m:r>
                            <a:rPr lang="en-CA" b="0" i="1" smtClean="0">
                              <a:latin typeface="Cambria Math" panose="02040503050406030204" pitchFamily="18" charset="0"/>
                              <a:ea typeface="Open Sans"/>
                              <a:cs typeface="Open Sans"/>
                            </a:rPr>
                            <m:t>2</m:t>
                          </m:r>
                        </m:den>
                      </m:f>
                    </m:oMath>
                  </m:oMathPara>
                </a14:m>
                <a:endParaRPr lang="en-US"/>
              </a:p>
            </p:txBody>
          </p:sp>
        </mc:Choice>
        <mc:Fallback xmlns="">
          <p:sp>
            <p:nvSpPr>
              <p:cNvPr id="3" name="Content Placeholder 2">
                <a:extLst>
                  <a:ext uri="{FF2B5EF4-FFF2-40B4-BE49-F238E27FC236}">
                    <a16:creationId xmlns:a16="http://schemas.microsoft.com/office/drawing/2014/main" id="{51F47C77-65E5-7CEF-6D94-D4146E671468}"/>
                  </a:ext>
                </a:extLst>
              </p:cNvPr>
              <p:cNvSpPr>
                <a:spLocks noGrp="1" noRot="1" noChangeAspect="1" noMove="1" noResize="1" noEditPoints="1" noAdjustHandles="1" noChangeArrowheads="1" noChangeShapeType="1" noTextEdit="1"/>
              </p:cNvSpPr>
              <p:nvPr>
                <p:ph sz="half" idx="1"/>
              </p:nvPr>
            </p:nvSpPr>
            <p:spPr>
              <a:blipFill>
                <a:blip r:embed="rId2"/>
                <a:stretch>
                  <a:fillRect l="-462" r="-1618"/>
                </a:stretch>
              </a:blipFill>
            </p:spPr>
            <p:txBody>
              <a:bodyPr/>
              <a:lstStyle/>
              <a:p>
                <a:r>
                  <a:rPr lang="en-US">
                    <a:noFill/>
                  </a:rPr>
                  <a:t> </a:t>
                </a:r>
              </a:p>
            </p:txBody>
          </p:sp>
        </mc:Fallback>
      </mc:AlternateContent>
      <p:pic>
        <p:nvPicPr>
          <p:cNvPr id="6" name="Content Placeholder 5">
            <a:extLst>
              <a:ext uri="{FF2B5EF4-FFF2-40B4-BE49-F238E27FC236}">
                <a16:creationId xmlns:a16="http://schemas.microsoft.com/office/drawing/2014/main" id="{2D8A2855-458F-29A2-81B7-4228C6514C32}"/>
              </a:ext>
            </a:extLst>
          </p:cNvPr>
          <p:cNvPicPr>
            <a:picLocks noGrp="1" noChangeAspect="1"/>
          </p:cNvPicPr>
          <p:nvPr>
            <p:ph sz="half" idx="13"/>
          </p:nvPr>
        </p:nvPicPr>
        <p:blipFill>
          <a:blip r:embed="rId3"/>
          <a:stretch>
            <a:fillRect/>
          </a:stretch>
        </p:blipFill>
        <p:spPr>
          <a:xfrm>
            <a:off x="6324602" y="3270214"/>
            <a:ext cx="5023866" cy="3468555"/>
          </a:xfrm>
          <a:prstGeom prst="rect">
            <a:avLst/>
          </a:prstGeom>
        </p:spPr>
      </p:pic>
      <p:pic>
        <p:nvPicPr>
          <p:cNvPr id="8" name="Picture 7">
            <a:extLst>
              <a:ext uri="{FF2B5EF4-FFF2-40B4-BE49-F238E27FC236}">
                <a16:creationId xmlns:a16="http://schemas.microsoft.com/office/drawing/2014/main" id="{165FB6FF-E590-5C67-225F-F20C7F20C5C2}"/>
              </a:ext>
            </a:extLst>
          </p:cNvPr>
          <p:cNvPicPr>
            <a:picLocks noChangeAspect="1"/>
          </p:cNvPicPr>
          <p:nvPr/>
        </p:nvPicPr>
        <p:blipFill>
          <a:blip r:embed="rId4"/>
          <a:stretch>
            <a:fillRect/>
          </a:stretch>
        </p:blipFill>
        <p:spPr>
          <a:xfrm>
            <a:off x="5059696" y="271104"/>
            <a:ext cx="7218516" cy="1496908"/>
          </a:xfrm>
          <a:prstGeom prst="rect">
            <a:avLst/>
          </a:prstGeom>
        </p:spPr>
      </p:pic>
      <p:pic>
        <p:nvPicPr>
          <p:cNvPr id="10" name="Picture 9">
            <a:extLst>
              <a:ext uri="{FF2B5EF4-FFF2-40B4-BE49-F238E27FC236}">
                <a16:creationId xmlns:a16="http://schemas.microsoft.com/office/drawing/2014/main" id="{4A16DACB-7D89-1ED7-FB49-C305822368D1}"/>
              </a:ext>
            </a:extLst>
          </p:cNvPr>
          <p:cNvPicPr>
            <a:picLocks noChangeAspect="1"/>
          </p:cNvPicPr>
          <p:nvPr/>
        </p:nvPicPr>
        <p:blipFill>
          <a:blip r:embed="rId5"/>
          <a:srcRect b="6077"/>
          <a:stretch>
            <a:fillRect/>
          </a:stretch>
        </p:blipFill>
        <p:spPr>
          <a:xfrm>
            <a:off x="5489677" y="1877711"/>
            <a:ext cx="6702323" cy="1392503"/>
          </a:xfrm>
          <a:prstGeom prst="rect">
            <a:avLst/>
          </a:prstGeom>
        </p:spPr>
      </p:pic>
      <p:sp>
        <p:nvSpPr>
          <p:cNvPr id="5" name="TextBox 4">
            <a:extLst>
              <a:ext uri="{FF2B5EF4-FFF2-40B4-BE49-F238E27FC236}">
                <a16:creationId xmlns:a16="http://schemas.microsoft.com/office/drawing/2014/main" id="{D74BB5D1-6DE5-3F8B-4628-519540ED3EF4}"/>
              </a:ext>
            </a:extLst>
          </p:cNvPr>
          <p:cNvSpPr txBox="1"/>
          <p:nvPr/>
        </p:nvSpPr>
        <p:spPr>
          <a:xfrm>
            <a:off x="11764316" y="6550223"/>
            <a:ext cx="446227" cy="307777"/>
          </a:xfrm>
          <a:prstGeom prst="rect">
            <a:avLst/>
          </a:prstGeom>
          <a:noFill/>
        </p:spPr>
        <p:txBody>
          <a:bodyPr wrap="square" rtlCol="0">
            <a:spAutoFit/>
          </a:bodyPr>
          <a:lstStyle/>
          <a:p>
            <a:r>
              <a:rPr lang="en-US" sz="1400"/>
              <a:t>11</a:t>
            </a:r>
            <a:endParaRPr lang="en-CA" sz="1400"/>
          </a:p>
        </p:txBody>
      </p:sp>
    </p:spTree>
    <p:extLst>
      <p:ext uri="{BB962C8B-B14F-4D97-AF65-F5344CB8AC3E}">
        <p14:creationId xmlns:p14="http://schemas.microsoft.com/office/powerpoint/2010/main" val="580651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06300-795E-7FB4-84D6-5DB6CC96F50C}"/>
              </a:ext>
            </a:extLst>
          </p:cNvPr>
          <p:cNvSpPr>
            <a:spLocks noGrp="1"/>
          </p:cNvSpPr>
          <p:nvPr>
            <p:ph type="title"/>
          </p:nvPr>
        </p:nvSpPr>
        <p:spPr/>
        <p:txBody>
          <a:bodyPr/>
          <a:lstStyle/>
          <a:p>
            <a:r>
              <a:rPr lang="en-CA"/>
              <a:t>Sphere Pulses</a:t>
            </a:r>
          </a:p>
        </p:txBody>
      </p:sp>
      <p:sp>
        <p:nvSpPr>
          <p:cNvPr id="3" name="Content Placeholder 2">
            <a:extLst>
              <a:ext uri="{FF2B5EF4-FFF2-40B4-BE49-F238E27FC236}">
                <a16:creationId xmlns:a16="http://schemas.microsoft.com/office/drawing/2014/main" id="{D91308AD-F8BD-7A90-54D1-B4749364CF10}"/>
              </a:ext>
            </a:extLst>
          </p:cNvPr>
          <p:cNvSpPr>
            <a:spLocks noGrp="1"/>
          </p:cNvSpPr>
          <p:nvPr>
            <p:ph sz="half" idx="1"/>
          </p:nvPr>
        </p:nvSpPr>
        <p:spPr>
          <a:xfrm>
            <a:off x="599584" y="1778770"/>
            <a:ext cx="5267815" cy="4729348"/>
          </a:xfrm>
        </p:spPr>
        <p:txBody>
          <a:bodyPr/>
          <a:lstStyle/>
          <a:p>
            <a:r>
              <a:rPr lang="en-CA" dirty="0"/>
              <a:t>The area that has given us the most difficulty, is distinguishing the pulses from a neutron and all the other pulses we could see in the SPC</a:t>
            </a:r>
          </a:p>
          <a:p>
            <a:r>
              <a:rPr lang="en-CA" dirty="0"/>
              <a:t>Theoretically, we should be able to look at rise time pulses start time and see a trend </a:t>
            </a:r>
          </a:p>
          <a:p>
            <a:r>
              <a:rPr lang="en-CA" dirty="0"/>
              <a:t>Experimentally we have been unable to recreate this trend and are still looking into exactly why</a:t>
            </a:r>
          </a:p>
          <a:p>
            <a:endParaRPr lang="en-CA" dirty="0"/>
          </a:p>
          <a:p>
            <a:endParaRPr lang="en-CA" dirty="0"/>
          </a:p>
        </p:txBody>
      </p:sp>
      <p:pic>
        <p:nvPicPr>
          <p:cNvPr id="8" name="Content Placeholder 7">
            <a:extLst>
              <a:ext uri="{FF2B5EF4-FFF2-40B4-BE49-F238E27FC236}">
                <a16:creationId xmlns:a16="http://schemas.microsoft.com/office/drawing/2014/main" id="{1DE7872F-5BB6-7291-465D-53C986DDC6CF}"/>
              </a:ext>
            </a:extLst>
          </p:cNvPr>
          <p:cNvPicPr>
            <a:picLocks noGrp="1" noChangeAspect="1"/>
          </p:cNvPicPr>
          <p:nvPr>
            <p:ph sz="half" idx="13"/>
          </p:nvPr>
        </p:nvPicPr>
        <p:blipFill>
          <a:blip r:embed="rId2"/>
          <a:stretch>
            <a:fillRect/>
          </a:stretch>
        </p:blipFill>
        <p:spPr>
          <a:xfrm>
            <a:off x="6324603" y="1333153"/>
            <a:ext cx="5267815" cy="4108708"/>
          </a:xfrm>
          <a:prstGeom prst="rect">
            <a:avLst/>
          </a:prstGeom>
        </p:spPr>
      </p:pic>
      <p:sp>
        <p:nvSpPr>
          <p:cNvPr id="4" name="TextBox 4">
            <a:extLst>
              <a:ext uri="{FF2B5EF4-FFF2-40B4-BE49-F238E27FC236}">
                <a16:creationId xmlns:a16="http://schemas.microsoft.com/office/drawing/2014/main" id="{DAB0C54E-7D45-DAA9-D16A-406B4A9E7365}"/>
              </a:ext>
            </a:extLst>
          </p:cNvPr>
          <p:cNvSpPr txBox="1"/>
          <p:nvPr/>
        </p:nvSpPr>
        <p:spPr>
          <a:xfrm>
            <a:off x="0" y="6596390"/>
            <a:ext cx="435077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ea typeface="Calibri"/>
                <a:cs typeface="Calibri"/>
              </a:rPr>
              <a:t>Image Credit: </a:t>
            </a:r>
            <a:r>
              <a:rPr lang="en-US" sz="1100">
                <a:ea typeface="+mn-lt"/>
                <a:cs typeface="+mn-lt"/>
              </a:rPr>
              <a:t> Balogh et al., Phys. Rev. D 105, 052004 (2022), Fig. 13</a:t>
            </a:r>
          </a:p>
        </p:txBody>
      </p:sp>
      <p:sp>
        <p:nvSpPr>
          <p:cNvPr id="6" name="TextBox 5">
            <a:extLst>
              <a:ext uri="{FF2B5EF4-FFF2-40B4-BE49-F238E27FC236}">
                <a16:creationId xmlns:a16="http://schemas.microsoft.com/office/drawing/2014/main" id="{8C2E2002-37D2-4DDF-CE5B-D3E07C685D81}"/>
              </a:ext>
            </a:extLst>
          </p:cNvPr>
          <p:cNvSpPr txBox="1"/>
          <p:nvPr/>
        </p:nvSpPr>
        <p:spPr>
          <a:xfrm>
            <a:off x="11764316" y="6550223"/>
            <a:ext cx="446227" cy="307777"/>
          </a:xfrm>
          <a:prstGeom prst="rect">
            <a:avLst/>
          </a:prstGeom>
          <a:noFill/>
        </p:spPr>
        <p:txBody>
          <a:bodyPr wrap="square" rtlCol="0">
            <a:spAutoFit/>
          </a:bodyPr>
          <a:lstStyle/>
          <a:p>
            <a:r>
              <a:rPr lang="en-US" sz="1400"/>
              <a:t>12</a:t>
            </a:r>
            <a:endParaRPr lang="en-CA" sz="1400"/>
          </a:p>
        </p:txBody>
      </p:sp>
    </p:spTree>
    <p:extLst>
      <p:ext uri="{BB962C8B-B14F-4D97-AF65-F5344CB8AC3E}">
        <p14:creationId xmlns:p14="http://schemas.microsoft.com/office/powerpoint/2010/main" val="2359571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4FED8-C1E1-4120-0B0D-46A75CF6BA3B}"/>
              </a:ext>
            </a:extLst>
          </p:cNvPr>
          <p:cNvSpPr>
            <a:spLocks noGrp="1"/>
          </p:cNvSpPr>
          <p:nvPr>
            <p:ph type="ctrTitle"/>
          </p:nvPr>
        </p:nvSpPr>
        <p:spPr/>
        <p:txBody>
          <a:bodyPr/>
          <a:lstStyle/>
          <a:p>
            <a:pPr algn="ctr"/>
            <a:r>
              <a:rPr lang="en-US" dirty="0"/>
              <a:t>Thank you!</a:t>
            </a:r>
            <a:endParaRPr lang="en-CA" dirty="0"/>
          </a:p>
        </p:txBody>
      </p:sp>
      <p:sp>
        <p:nvSpPr>
          <p:cNvPr id="3" name="Subtitle 2">
            <a:extLst>
              <a:ext uri="{FF2B5EF4-FFF2-40B4-BE49-F238E27FC236}">
                <a16:creationId xmlns:a16="http://schemas.microsoft.com/office/drawing/2014/main" id="{DD36A994-7581-1628-87F3-6A15AFB6AF59}"/>
              </a:ext>
            </a:extLst>
          </p:cNvPr>
          <p:cNvSpPr>
            <a:spLocks noGrp="1"/>
          </p:cNvSpPr>
          <p:nvPr>
            <p:ph type="subTitle" idx="1"/>
          </p:nvPr>
        </p:nvSpPr>
        <p:spPr/>
        <p:txBody>
          <a:bodyPr/>
          <a:lstStyle/>
          <a:p>
            <a:pPr algn="ctr"/>
            <a:r>
              <a:rPr lang="en-US" sz="2800" dirty="0"/>
              <a:t>Questions?</a:t>
            </a:r>
            <a:endParaRPr lang="en-CA" sz="2800" dirty="0"/>
          </a:p>
        </p:txBody>
      </p:sp>
    </p:spTree>
    <p:extLst>
      <p:ext uri="{BB962C8B-B14F-4D97-AF65-F5344CB8AC3E}">
        <p14:creationId xmlns:p14="http://schemas.microsoft.com/office/powerpoint/2010/main" val="2001800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BAA08-4C57-20E5-2B30-B010BAEC2263}"/>
              </a:ext>
            </a:extLst>
          </p:cNvPr>
          <p:cNvSpPr>
            <a:spLocks noGrp="1"/>
          </p:cNvSpPr>
          <p:nvPr>
            <p:ph type="title"/>
          </p:nvPr>
        </p:nvSpPr>
        <p:spPr/>
        <p:txBody>
          <a:bodyPr/>
          <a:lstStyle/>
          <a:p>
            <a:r>
              <a:rPr lang="en-US">
                <a:latin typeface="Open Sans Semibold"/>
                <a:ea typeface="Open Sans Semibold"/>
                <a:cs typeface="Open Sans Semibold"/>
              </a:rPr>
              <a:t>Outline</a:t>
            </a:r>
            <a:endParaRPr lang="en-US"/>
          </a:p>
        </p:txBody>
      </p:sp>
      <p:sp>
        <p:nvSpPr>
          <p:cNvPr id="3" name="Content Placeholder 2">
            <a:extLst>
              <a:ext uri="{FF2B5EF4-FFF2-40B4-BE49-F238E27FC236}">
                <a16:creationId xmlns:a16="http://schemas.microsoft.com/office/drawing/2014/main" id="{E9A1B7B0-F587-7EBE-E115-8628F71DBDE5}"/>
              </a:ext>
            </a:extLst>
          </p:cNvPr>
          <p:cNvSpPr>
            <a:spLocks noGrp="1"/>
          </p:cNvSpPr>
          <p:nvPr>
            <p:ph sz="half" idx="1"/>
          </p:nvPr>
        </p:nvSpPr>
        <p:spPr/>
        <p:txBody>
          <a:bodyPr vert="horz" lIns="91440" tIns="45720" rIns="91440" bIns="45720" rtlCol="0" anchor="t">
            <a:noAutofit/>
          </a:bodyPr>
          <a:lstStyle/>
          <a:p>
            <a:pPr marL="0" indent="0">
              <a:buNone/>
            </a:pPr>
            <a:r>
              <a:rPr lang="en-US">
                <a:latin typeface="Open Sans"/>
                <a:ea typeface="Open Sans"/>
                <a:cs typeface="Open Sans"/>
              </a:rPr>
              <a:t>Goal: The neutron scattering experiment is an experiment currently taking place within NEWS-G to measure the quenching factor in Neon + 2% Methane </a:t>
            </a:r>
          </a:p>
          <a:p>
            <a:pPr>
              <a:buNone/>
            </a:pPr>
            <a:r>
              <a:rPr lang="en-US"/>
              <a:t>Contents:  </a:t>
            </a:r>
          </a:p>
          <a:p>
            <a:pPr marL="285750" indent="-285750"/>
            <a:r>
              <a:rPr lang="en-US">
                <a:latin typeface="Open Sans"/>
                <a:ea typeface="Open Sans"/>
                <a:cs typeface="Open Sans"/>
              </a:rPr>
              <a:t>NEWS-G</a:t>
            </a:r>
          </a:p>
          <a:p>
            <a:pPr marL="285750" indent="-285750"/>
            <a:r>
              <a:rPr lang="en-US">
                <a:latin typeface="Open Sans"/>
                <a:ea typeface="Open Sans"/>
                <a:cs typeface="Open Sans"/>
              </a:rPr>
              <a:t>What is a quenching factor?</a:t>
            </a:r>
          </a:p>
          <a:p>
            <a:pPr marL="285750" indent="-285750"/>
            <a:r>
              <a:rPr lang="en-US">
                <a:latin typeface="Open Sans"/>
                <a:ea typeface="Open Sans"/>
                <a:cs typeface="Open Sans"/>
              </a:rPr>
              <a:t>The Neutron scattering experiment </a:t>
            </a:r>
          </a:p>
          <a:p>
            <a:pPr marL="285750" indent="-285750"/>
            <a:r>
              <a:rPr lang="en-US">
                <a:latin typeface="Open Sans"/>
                <a:ea typeface="Open Sans"/>
                <a:cs typeface="Open Sans"/>
              </a:rPr>
              <a:t>My role this summer </a:t>
            </a:r>
            <a:endParaRPr lang="en-US"/>
          </a:p>
          <a:p>
            <a:pPr marL="514350" lvl="1">
              <a:buFont typeface="Courier New" panose="020B0604020202020204" pitchFamily="34" charset="0"/>
              <a:buChar char="o"/>
            </a:pPr>
            <a:r>
              <a:rPr lang="en-US">
                <a:latin typeface="Open Sans"/>
                <a:ea typeface="Open Sans"/>
                <a:cs typeface="Open Sans"/>
              </a:rPr>
              <a:t>SPCs </a:t>
            </a:r>
          </a:p>
          <a:p>
            <a:pPr marL="514350" lvl="1">
              <a:buFont typeface="Courier New" panose="020B0604020202020204" pitchFamily="34" charset="0"/>
              <a:buChar char="o"/>
            </a:pPr>
            <a:r>
              <a:rPr lang="en-US">
                <a:latin typeface="Open Sans"/>
                <a:ea typeface="Open Sans"/>
                <a:cs typeface="Open Sans"/>
              </a:rPr>
              <a:t>DAQ </a:t>
            </a:r>
          </a:p>
          <a:p>
            <a:pPr marL="514350" lvl="1">
              <a:buFont typeface="Courier New" panose="020B0604020202020204" pitchFamily="34" charset="0"/>
              <a:buChar char="o"/>
            </a:pPr>
            <a:r>
              <a:rPr lang="en-US">
                <a:latin typeface="Open Sans"/>
                <a:ea typeface="Open Sans"/>
                <a:cs typeface="Open Sans"/>
              </a:rPr>
              <a:t>Preliminary Analysis </a:t>
            </a:r>
          </a:p>
          <a:p>
            <a:pPr marL="0" indent="0">
              <a:buNone/>
            </a:pPr>
            <a:endParaRPr lang="en-US">
              <a:latin typeface="Open Sans"/>
              <a:ea typeface="Open Sans"/>
            </a:endParaRPr>
          </a:p>
        </p:txBody>
      </p:sp>
      <p:sp>
        <p:nvSpPr>
          <p:cNvPr id="4" name="TextBox 3">
            <a:extLst>
              <a:ext uri="{FF2B5EF4-FFF2-40B4-BE49-F238E27FC236}">
                <a16:creationId xmlns:a16="http://schemas.microsoft.com/office/drawing/2014/main" id="{CA504F27-98D2-89FC-73DF-BB1F6D9C7220}"/>
              </a:ext>
            </a:extLst>
          </p:cNvPr>
          <p:cNvSpPr txBox="1"/>
          <p:nvPr/>
        </p:nvSpPr>
        <p:spPr>
          <a:xfrm>
            <a:off x="11850624" y="6488668"/>
            <a:ext cx="197510" cy="307777"/>
          </a:xfrm>
          <a:prstGeom prst="rect">
            <a:avLst/>
          </a:prstGeom>
          <a:noFill/>
        </p:spPr>
        <p:txBody>
          <a:bodyPr wrap="square" rtlCol="0">
            <a:spAutoFit/>
          </a:bodyPr>
          <a:lstStyle/>
          <a:p>
            <a:r>
              <a:rPr lang="en-US" sz="1400"/>
              <a:t>1</a:t>
            </a:r>
            <a:endParaRPr lang="en-CA" sz="1400"/>
          </a:p>
        </p:txBody>
      </p:sp>
    </p:spTree>
    <p:extLst>
      <p:ext uri="{BB962C8B-B14F-4D97-AF65-F5344CB8AC3E}">
        <p14:creationId xmlns:p14="http://schemas.microsoft.com/office/powerpoint/2010/main" val="2400379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DC2D3-52F1-E4A1-130F-EA2F3B437927}"/>
              </a:ext>
            </a:extLst>
          </p:cNvPr>
          <p:cNvSpPr>
            <a:spLocks noGrp="1"/>
          </p:cNvSpPr>
          <p:nvPr>
            <p:ph type="title"/>
          </p:nvPr>
        </p:nvSpPr>
        <p:spPr/>
        <p:txBody>
          <a:bodyPr/>
          <a:lstStyle/>
          <a:p>
            <a:r>
              <a:rPr lang="en-US">
                <a:latin typeface="Open Sans Semibold"/>
                <a:ea typeface="Open Sans Semibold"/>
                <a:cs typeface="Open Sans Semibold"/>
              </a:rPr>
              <a:t>New Experiments With Spheres-Gas (NEWS-G)</a:t>
            </a:r>
          </a:p>
        </p:txBody>
      </p:sp>
      <p:sp>
        <p:nvSpPr>
          <p:cNvPr id="3" name="Content Placeholder 2">
            <a:extLst>
              <a:ext uri="{FF2B5EF4-FFF2-40B4-BE49-F238E27FC236}">
                <a16:creationId xmlns:a16="http://schemas.microsoft.com/office/drawing/2014/main" id="{56DDC486-4E6B-32F8-E4C6-E0C4516CDE11}"/>
              </a:ext>
            </a:extLst>
          </p:cNvPr>
          <p:cNvSpPr>
            <a:spLocks noGrp="1"/>
          </p:cNvSpPr>
          <p:nvPr>
            <p:ph sz="half" idx="1"/>
          </p:nvPr>
        </p:nvSpPr>
        <p:spPr>
          <a:xfrm>
            <a:off x="599585" y="2127921"/>
            <a:ext cx="7000908" cy="4729348"/>
          </a:xfrm>
        </p:spPr>
        <p:txBody>
          <a:bodyPr vert="horz" lIns="91440" tIns="45720" rIns="91440" bIns="45720" rtlCol="0" anchor="t">
            <a:noAutofit/>
          </a:bodyPr>
          <a:lstStyle/>
          <a:p>
            <a:pPr marL="0" indent="0">
              <a:buNone/>
            </a:pPr>
            <a:r>
              <a:rPr lang="en-US">
                <a:latin typeface="Open Sans"/>
                <a:ea typeface="Open Sans"/>
                <a:cs typeface="Open Sans"/>
              </a:rPr>
              <a:t>NEWS-G is an experiment that uses spherical gas detectors or SPCs (spherical proportional counters) for low mass dark matter search. </a:t>
            </a:r>
          </a:p>
          <a:p>
            <a:pPr marL="0" indent="0">
              <a:buNone/>
            </a:pPr>
            <a:r>
              <a:rPr lang="en-US">
                <a:latin typeface="Open Sans"/>
                <a:ea typeface="Open Sans"/>
                <a:cs typeface="Open Sans"/>
              </a:rPr>
              <a:t>SPC’s are detectors which contain a target gas and an anode. When an interaction takes place in the target gas, electrons drift towards the anode in the sphere. As they drift towards the center, the electric field increases which triggers an avalanche process that amplifies the signal detected by the sensor.</a:t>
            </a:r>
            <a:endParaRPr lang="en-US"/>
          </a:p>
        </p:txBody>
      </p:sp>
      <p:pic>
        <p:nvPicPr>
          <p:cNvPr id="5" name="Picture 4">
            <a:extLst>
              <a:ext uri="{FF2B5EF4-FFF2-40B4-BE49-F238E27FC236}">
                <a16:creationId xmlns:a16="http://schemas.microsoft.com/office/drawing/2014/main" id="{62E29164-F667-CC6A-EF68-6F1D36FEBCC0}"/>
              </a:ext>
            </a:extLst>
          </p:cNvPr>
          <p:cNvPicPr>
            <a:picLocks noChangeAspect="1"/>
          </p:cNvPicPr>
          <p:nvPr/>
        </p:nvPicPr>
        <p:blipFill>
          <a:blip r:embed="rId2"/>
          <a:stretch>
            <a:fillRect/>
          </a:stretch>
        </p:blipFill>
        <p:spPr>
          <a:xfrm>
            <a:off x="10007194" y="244573"/>
            <a:ext cx="2120581" cy="1977161"/>
          </a:xfrm>
          <a:prstGeom prst="rect">
            <a:avLst/>
          </a:prstGeom>
        </p:spPr>
      </p:pic>
      <p:pic>
        <p:nvPicPr>
          <p:cNvPr id="7" name="Picture 6">
            <a:extLst>
              <a:ext uri="{FF2B5EF4-FFF2-40B4-BE49-F238E27FC236}">
                <a16:creationId xmlns:a16="http://schemas.microsoft.com/office/drawing/2014/main" id="{C8277F5F-C663-9416-BEC3-0362E6CFDA5C}"/>
              </a:ext>
            </a:extLst>
          </p:cNvPr>
          <p:cNvPicPr>
            <a:picLocks noChangeAspect="1"/>
          </p:cNvPicPr>
          <p:nvPr/>
        </p:nvPicPr>
        <p:blipFill>
          <a:blip r:embed="rId3"/>
          <a:stretch>
            <a:fillRect/>
          </a:stretch>
        </p:blipFill>
        <p:spPr>
          <a:xfrm>
            <a:off x="7422245" y="2089587"/>
            <a:ext cx="4264736" cy="4082613"/>
          </a:xfrm>
          <a:prstGeom prst="rect">
            <a:avLst/>
          </a:prstGeom>
        </p:spPr>
      </p:pic>
      <p:sp>
        <p:nvSpPr>
          <p:cNvPr id="6" name="TextBox 5">
            <a:extLst>
              <a:ext uri="{FF2B5EF4-FFF2-40B4-BE49-F238E27FC236}">
                <a16:creationId xmlns:a16="http://schemas.microsoft.com/office/drawing/2014/main" id="{A9735452-DA6F-9143-169F-4A635EEAC26A}"/>
              </a:ext>
            </a:extLst>
          </p:cNvPr>
          <p:cNvSpPr txBox="1"/>
          <p:nvPr/>
        </p:nvSpPr>
        <p:spPr>
          <a:xfrm>
            <a:off x="11908319" y="6550223"/>
            <a:ext cx="197510" cy="307777"/>
          </a:xfrm>
          <a:prstGeom prst="rect">
            <a:avLst/>
          </a:prstGeom>
          <a:noFill/>
        </p:spPr>
        <p:txBody>
          <a:bodyPr wrap="square" rtlCol="0">
            <a:spAutoFit/>
          </a:bodyPr>
          <a:lstStyle/>
          <a:p>
            <a:r>
              <a:rPr lang="en-US" sz="1400"/>
              <a:t>2</a:t>
            </a:r>
            <a:endParaRPr lang="en-CA" sz="1400"/>
          </a:p>
        </p:txBody>
      </p:sp>
    </p:spTree>
    <p:extLst>
      <p:ext uri="{BB962C8B-B14F-4D97-AF65-F5344CB8AC3E}">
        <p14:creationId xmlns:p14="http://schemas.microsoft.com/office/powerpoint/2010/main" val="38974989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589D5-C4F6-641E-CD81-A2F91139A494}"/>
              </a:ext>
            </a:extLst>
          </p:cNvPr>
          <p:cNvSpPr>
            <a:spLocks noGrp="1"/>
          </p:cNvSpPr>
          <p:nvPr>
            <p:ph type="title"/>
          </p:nvPr>
        </p:nvSpPr>
        <p:spPr/>
        <p:txBody>
          <a:bodyPr/>
          <a:lstStyle/>
          <a:p>
            <a:r>
              <a:rPr lang="en-US">
                <a:latin typeface="Open Sans Semibold"/>
                <a:ea typeface="Open Sans Semibold"/>
                <a:cs typeface="Open Sans Semibold"/>
              </a:rPr>
              <a:t>What is the Quenching Factor?</a:t>
            </a:r>
            <a:endParaRPr lang="en-US"/>
          </a:p>
        </p:txBody>
      </p:sp>
      <p:sp>
        <p:nvSpPr>
          <p:cNvPr id="3" name="Content Placeholder 2">
            <a:extLst>
              <a:ext uri="{FF2B5EF4-FFF2-40B4-BE49-F238E27FC236}">
                <a16:creationId xmlns:a16="http://schemas.microsoft.com/office/drawing/2014/main" id="{E564766B-5774-E650-1BC3-D40350EDF18E}"/>
              </a:ext>
            </a:extLst>
          </p:cNvPr>
          <p:cNvSpPr>
            <a:spLocks noGrp="1"/>
          </p:cNvSpPr>
          <p:nvPr>
            <p:ph sz="half" idx="1"/>
          </p:nvPr>
        </p:nvSpPr>
        <p:spPr>
          <a:xfrm>
            <a:off x="599585" y="1423378"/>
            <a:ext cx="10897090" cy="4729348"/>
          </a:xfrm>
        </p:spPr>
        <p:txBody>
          <a:bodyPr vert="horz" lIns="91440" tIns="45720" rIns="91440" bIns="45720" rtlCol="0" anchor="t">
            <a:noAutofit/>
          </a:bodyPr>
          <a:lstStyle/>
          <a:p>
            <a:pPr lvl="0" fontAlgn="base"/>
            <a:r>
              <a:rPr lang="en-US"/>
              <a:t>Many detectors are calibrated and tested using energy sources that produce electron recoils​</a:t>
            </a:r>
          </a:p>
          <a:p>
            <a:pPr lvl="0" fontAlgn="base"/>
            <a:r>
              <a:rPr lang="en-US"/>
              <a:t> Low energy neutrons cannot rely on this calibration as they are detected through nuclear recoils​</a:t>
            </a:r>
          </a:p>
          <a:p>
            <a:pPr fontAlgn="base"/>
            <a:r>
              <a:rPr lang="en-US">
                <a:latin typeface="Open Sans"/>
                <a:ea typeface="Open Sans"/>
                <a:cs typeface="Open Sans"/>
              </a:rPr>
              <a:t> This produces an issue as the number of ionized atoms induced by electronic recoils and nuclear recoils of the same energy are not the same, the nuclear recoil will appear to be "quenched"​</a:t>
            </a:r>
          </a:p>
          <a:p>
            <a:pPr lvl="0" fontAlgn="base"/>
            <a:r>
              <a:rPr lang="en-US"/>
              <a:t>This introduces a need to measure this factor difference to be able to measure the energy ​</a:t>
            </a:r>
          </a:p>
          <a:p>
            <a:pPr marL="0" indent="0" fontAlgn="base">
              <a:buNone/>
            </a:pPr>
            <a:endParaRPr lang="en-US"/>
          </a:p>
          <a:p>
            <a:pPr marL="0" indent="0" fontAlgn="base">
              <a:buNone/>
            </a:pPr>
            <a:r>
              <a:rPr lang="en-US" u="sng"/>
              <a:t>NEWS-G's Role​</a:t>
            </a:r>
          </a:p>
          <a:p>
            <a:pPr marL="0" indent="0" fontAlgn="base">
              <a:buNone/>
            </a:pPr>
            <a:r>
              <a:rPr lang="en-US"/>
              <a:t>NEWS-G uses SPCs to search for dark matter in the low mass range, called weakly interacting massive particles (WIMPs). WIMPs will theoretically produce a nuclear recoil when being measured, which provides motivation to measure the quenching factor of the gas used in our detectors.  ​</a:t>
            </a:r>
          </a:p>
        </p:txBody>
      </p:sp>
      <p:sp>
        <p:nvSpPr>
          <p:cNvPr id="5" name="TextBox 4">
            <a:extLst>
              <a:ext uri="{FF2B5EF4-FFF2-40B4-BE49-F238E27FC236}">
                <a16:creationId xmlns:a16="http://schemas.microsoft.com/office/drawing/2014/main" id="{19E4D010-E2F3-D8EF-F41B-0B88DA477823}"/>
              </a:ext>
            </a:extLst>
          </p:cNvPr>
          <p:cNvSpPr txBox="1"/>
          <p:nvPr/>
        </p:nvSpPr>
        <p:spPr>
          <a:xfrm>
            <a:off x="11909145" y="6550223"/>
            <a:ext cx="197510" cy="307777"/>
          </a:xfrm>
          <a:prstGeom prst="rect">
            <a:avLst/>
          </a:prstGeom>
          <a:noFill/>
        </p:spPr>
        <p:txBody>
          <a:bodyPr wrap="square" rtlCol="0">
            <a:spAutoFit/>
          </a:bodyPr>
          <a:lstStyle/>
          <a:p>
            <a:r>
              <a:rPr lang="en-US" sz="1400"/>
              <a:t>3</a:t>
            </a:r>
            <a:endParaRPr lang="en-CA" sz="1400"/>
          </a:p>
        </p:txBody>
      </p:sp>
    </p:spTree>
    <p:extLst>
      <p:ext uri="{BB962C8B-B14F-4D97-AF65-F5344CB8AC3E}">
        <p14:creationId xmlns:p14="http://schemas.microsoft.com/office/powerpoint/2010/main" val="3531262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77B13-C235-9B99-1AEC-E35B28AC1E33}"/>
              </a:ext>
            </a:extLst>
          </p:cNvPr>
          <p:cNvSpPr>
            <a:spLocks noGrp="1"/>
          </p:cNvSpPr>
          <p:nvPr>
            <p:ph type="title"/>
          </p:nvPr>
        </p:nvSpPr>
        <p:spPr>
          <a:xfrm>
            <a:off x="599584" y="705964"/>
            <a:ext cx="10897091" cy="627189"/>
          </a:xfrm>
        </p:spPr>
        <p:txBody>
          <a:bodyPr anchor="t">
            <a:normAutofit/>
          </a:bodyPr>
          <a:lstStyle/>
          <a:p>
            <a:r>
              <a:rPr lang="en-US"/>
              <a:t>The Neutron Scattering Experiment</a:t>
            </a:r>
          </a:p>
        </p:txBody>
      </p:sp>
      <p:sp>
        <p:nvSpPr>
          <p:cNvPr id="3" name="Content Placeholder 2">
            <a:extLst>
              <a:ext uri="{FF2B5EF4-FFF2-40B4-BE49-F238E27FC236}">
                <a16:creationId xmlns:a16="http://schemas.microsoft.com/office/drawing/2014/main" id="{73C61B17-9438-EB02-C98A-675015E008B3}"/>
              </a:ext>
            </a:extLst>
          </p:cNvPr>
          <p:cNvSpPr>
            <a:spLocks noGrp="1"/>
          </p:cNvSpPr>
          <p:nvPr>
            <p:ph sz="half" idx="1"/>
          </p:nvPr>
        </p:nvSpPr>
        <p:spPr>
          <a:xfrm>
            <a:off x="599585" y="1442852"/>
            <a:ext cx="5267815" cy="4729348"/>
          </a:xfrm>
        </p:spPr>
        <p:txBody>
          <a:bodyPr vert="horz" lIns="91440" tIns="45720" rIns="91440" bIns="45720" rtlCol="0">
            <a:normAutofit/>
          </a:bodyPr>
          <a:lstStyle/>
          <a:p>
            <a:r>
              <a:rPr lang="en-US" dirty="0"/>
              <a:t>To measure the quenching factor, we must perform a neutron scattering experiment</a:t>
            </a:r>
          </a:p>
          <a:p>
            <a:r>
              <a:rPr lang="en-US" dirty="0"/>
              <a:t>The goal is to measure the recorded energy in a detector (SPC) while also knowing the true energy deposited from the neutron</a:t>
            </a:r>
          </a:p>
          <a:p>
            <a:r>
              <a:rPr lang="en-US" dirty="0"/>
              <a:t>The goal is to look for events where there is a pulse in the SPCs and the backing detector, which we call coincidence events</a:t>
            </a:r>
          </a:p>
          <a:p>
            <a:r>
              <a:rPr lang="en-US" dirty="0"/>
              <a:t>Takes place at the University of Montreal, using their low energy neutron beam (&lt;10 keV), SPCs and a backing detector</a:t>
            </a:r>
          </a:p>
          <a:p>
            <a:endParaRPr lang="en-US" dirty="0"/>
          </a:p>
        </p:txBody>
      </p:sp>
      <p:pic>
        <p:nvPicPr>
          <p:cNvPr id="5" name="Picture 4">
            <a:extLst>
              <a:ext uri="{FF2B5EF4-FFF2-40B4-BE49-F238E27FC236}">
                <a16:creationId xmlns:a16="http://schemas.microsoft.com/office/drawing/2014/main" id="{08D1464A-FE17-1DA7-44CA-72B4704D6ACA}"/>
              </a:ext>
            </a:extLst>
          </p:cNvPr>
          <p:cNvPicPr>
            <a:picLocks noChangeAspect="1"/>
          </p:cNvPicPr>
          <p:nvPr/>
        </p:nvPicPr>
        <p:blipFill>
          <a:blip r:embed="rId2"/>
          <a:stretch>
            <a:fillRect/>
          </a:stretch>
        </p:blipFill>
        <p:spPr>
          <a:xfrm>
            <a:off x="6053688" y="2456233"/>
            <a:ext cx="5740780" cy="2238378"/>
          </a:xfrm>
          <a:prstGeom prst="rect">
            <a:avLst/>
          </a:prstGeom>
          <a:noFill/>
        </p:spPr>
      </p:pic>
      <p:sp>
        <p:nvSpPr>
          <p:cNvPr id="6" name="TextBox 3">
            <a:extLst>
              <a:ext uri="{FF2B5EF4-FFF2-40B4-BE49-F238E27FC236}">
                <a16:creationId xmlns:a16="http://schemas.microsoft.com/office/drawing/2014/main" id="{EFAA798E-EA51-AC15-A434-DAA9143748EF}"/>
              </a:ext>
            </a:extLst>
          </p:cNvPr>
          <p:cNvSpPr txBox="1"/>
          <p:nvPr/>
        </p:nvSpPr>
        <p:spPr>
          <a:xfrm>
            <a:off x="0" y="6596390"/>
            <a:ext cx="4350774" cy="2616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ea typeface="Calibri"/>
                <a:cs typeface="Calibri"/>
              </a:rPr>
              <a:t>Image Credit: </a:t>
            </a:r>
            <a:r>
              <a:rPr lang="en-US" sz="1100">
                <a:ea typeface="+mn-lt"/>
                <a:cs typeface="+mn-lt"/>
              </a:rPr>
              <a:t> Balogh et al., Phys. Rev. D 105, 052004 (2022), Fig. 1</a:t>
            </a:r>
          </a:p>
        </p:txBody>
      </p:sp>
      <p:sp>
        <p:nvSpPr>
          <p:cNvPr id="7" name="TextBox 6">
            <a:extLst>
              <a:ext uri="{FF2B5EF4-FFF2-40B4-BE49-F238E27FC236}">
                <a16:creationId xmlns:a16="http://schemas.microsoft.com/office/drawing/2014/main" id="{39EB7F30-B691-A13F-D21B-516F9966DBAF}"/>
              </a:ext>
            </a:extLst>
          </p:cNvPr>
          <p:cNvSpPr txBox="1"/>
          <p:nvPr/>
        </p:nvSpPr>
        <p:spPr>
          <a:xfrm>
            <a:off x="11850624" y="6488668"/>
            <a:ext cx="197510" cy="307777"/>
          </a:xfrm>
          <a:prstGeom prst="rect">
            <a:avLst/>
          </a:prstGeom>
          <a:noFill/>
        </p:spPr>
        <p:txBody>
          <a:bodyPr wrap="square" rtlCol="0">
            <a:spAutoFit/>
          </a:bodyPr>
          <a:lstStyle/>
          <a:p>
            <a:r>
              <a:rPr lang="en-US" sz="1400"/>
              <a:t>4</a:t>
            </a:r>
            <a:endParaRPr lang="en-CA" sz="1400"/>
          </a:p>
        </p:txBody>
      </p:sp>
    </p:spTree>
    <p:extLst>
      <p:ext uri="{BB962C8B-B14F-4D97-AF65-F5344CB8AC3E}">
        <p14:creationId xmlns:p14="http://schemas.microsoft.com/office/powerpoint/2010/main" val="29511187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93F4F-8B62-8C7E-B566-87BD671107DD}"/>
              </a:ext>
            </a:extLst>
          </p:cNvPr>
          <p:cNvSpPr>
            <a:spLocks noGrp="1"/>
          </p:cNvSpPr>
          <p:nvPr>
            <p:ph type="ctrTitle"/>
          </p:nvPr>
        </p:nvSpPr>
        <p:spPr/>
        <p:txBody>
          <a:bodyPr/>
          <a:lstStyle/>
          <a:p>
            <a:r>
              <a:rPr lang="en-US">
                <a:latin typeface="Open Sans Semibold"/>
                <a:ea typeface="Open Sans Semibold"/>
                <a:cs typeface="Open Sans Semibold"/>
              </a:rPr>
              <a:t>My Role This Summer</a:t>
            </a:r>
            <a:endParaRPr lang="en-US"/>
          </a:p>
        </p:txBody>
      </p:sp>
      <p:sp>
        <p:nvSpPr>
          <p:cNvPr id="3" name="Subtitle 2">
            <a:extLst>
              <a:ext uri="{FF2B5EF4-FFF2-40B4-BE49-F238E27FC236}">
                <a16:creationId xmlns:a16="http://schemas.microsoft.com/office/drawing/2014/main" id="{544311C5-3152-50E4-D35C-B500317412C3}"/>
              </a:ext>
            </a:extLst>
          </p:cNvPr>
          <p:cNvSpPr>
            <a:spLocks noGrp="1"/>
          </p:cNvSpPr>
          <p:nvPr>
            <p:ph type="subTitle" idx="1"/>
          </p:nvPr>
        </p:nvSpPr>
        <p:spPr/>
        <p:txBody>
          <a:bodyPr/>
          <a:lstStyle/>
          <a:p>
            <a:r>
              <a:rPr lang="en-US" b="0"/>
              <a:t>Before this experiment can be performed at the University of Montreal, we need a</a:t>
            </a:r>
            <a:endParaRPr lang="en-US"/>
          </a:p>
          <a:p>
            <a:r>
              <a:rPr lang="en-US" b="0"/>
              <a:t>thorough understanding and characterization of our SPCs, our backing detector</a:t>
            </a:r>
            <a:endParaRPr lang="en-US"/>
          </a:p>
          <a:p>
            <a:r>
              <a:rPr lang="en-US" b="0"/>
              <a:t>and our DAQ.</a:t>
            </a:r>
            <a:endParaRPr lang="en-US"/>
          </a:p>
        </p:txBody>
      </p:sp>
      <p:sp>
        <p:nvSpPr>
          <p:cNvPr id="5" name="TextBox 4">
            <a:extLst>
              <a:ext uri="{FF2B5EF4-FFF2-40B4-BE49-F238E27FC236}">
                <a16:creationId xmlns:a16="http://schemas.microsoft.com/office/drawing/2014/main" id="{3D76E6E2-A00B-87E1-5505-913DFF745C46}"/>
              </a:ext>
            </a:extLst>
          </p:cNvPr>
          <p:cNvSpPr txBox="1"/>
          <p:nvPr/>
        </p:nvSpPr>
        <p:spPr>
          <a:xfrm>
            <a:off x="11850624" y="6488668"/>
            <a:ext cx="197510" cy="307777"/>
          </a:xfrm>
          <a:prstGeom prst="rect">
            <a:avLst/>
          </a:prstGeom>
          <a:noFill/>
        </p:spPr>
        <p:txBody>
          <a:bodyPr wrap="square" rtlCol="0">
            <a:spAutoFit/>
          </a:bodyPr>
          <a:lstStyle/>
          <a:p>
            <a:r>
              <a:rPr lang="en-US" sz="1400"/>
              <a:t>5</a:t>
            </a:r>
            <a:endParaRPr lang="en-CA" sz="1400"/>
          </a:p>
        </p:txBody>
      </p:sp>
    </p:spTree>
    <p:extLst>
      <p:ext uri="{BB962C8B-B14F-4D97-AF65-F5344CB8AC3E}">
        <p14:creationId xmlns:p14="http://schemas.microsoft.com/office/powerpoint/2010/main" val="1073299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1E32C-A8F2-3AA5-93E5-A9B3095CC128}"/>
              </a:ext>
            </a:extLst>
          </p:cNvPr>
          <p:cNvSpPr>
            <a:spLocks noGrp="1"/>
          </p:cNvSpPr>
          <p:nvPr>
            <p:ph type="title"/>
          </p:nvPr>
        </p:nvSpPr>
        <p:spPr/>
        <p:txBody>
          <a:bodyPr/>
          <a:lstStyle/>
          <a:p>
            <a:r>
              <a:rPr lang="en-US">
                <a:latin typeface="Open Sans Semibold"/>
                <a:ea typeface="Open Sans Semibold"/>
                <a:cs typeface="Open Sans Semibold"/>
              </a:rPr>
              <a:t>Testing at Queen's University</a:t>
            </a:r>
            <a:endParaRPr lang="en-US"/>
          </a:p>
        </p:txBody>
      </p:sp>
      <p:pic>
        <p:nvPicPr>
          <p:cNvPr id="5" name="Content Placeholder 4">
            <a:extLst>
              <a:ext uri="{FF2B5EF4-FFF2-40B4-BE49-F238E27FC236}">
                <a16:creationId xmlns:a16="http://schemas.microsoft.com/office/drawing/2014/main" id="{087D8710-74DE-ACE1-94AE-D06B609387AD}"/>
              </a:ext>
            </a:extLst>
          </p:cNvPr>
          <p:cNvPicPr>
            <a:picLocks noGrp="1" noChangeAspect="1"/>
          </p:cNvPicPr>
          <p:nvPr>
            <p:ph sz="half" idx="13"/>
          </p:nvPr>
        </p:nvPicPr>
        <p:blipFill>
          <a:blip r:embed="rId2"/>
          <a:stretch>
            <a:fillRect/>
          </a:stretch>
        </p:blipFill>
        <p:spPr>
          <a:xfrm>
            <a:off x="351827" y="1715499"/>
            <a:ext cx="11390090" cy="4797156"/>
          </a:xfrm>
          <a:prstGeom prst="rect">
            <a:avLst/>
          </a:prstGeom>
        </p:spPr>
      </p:pic>
      <p:sp>
        <p:nvSpPr>
          <p:cNvPr id="4" name="TextBox 3">
            <a:extLst>
              <a:ext uri="{FF2B5EF4-FFF2-40B4-BE49-F238E27FC236}">
                <a16:creationId xmlns:a16="http://schemas.microsoft.com/office/drawing/2014/main" id="{3297D79D-9692-1B01-5193-A07F3A06F80B}"/>
              </a:ext>
            </a:extLst>
          </p:cNvPr>
          <p:cNvSpPr txBox="1"/>
          <p:nvPr/>
        </p:nvSpPr>
        <p:spPr>
          <a:xfrm>
            <a:off x="11850624" y="6488668"/>
            <a:ext cx="197510" cy="307777"/>
          </a:xfrm>
          <a:prstGeom prst="rect">
            <a:avLst/>
          </a:prstGeom>
          <a:noFill/>
        </p:spPr>
        <p:txBody>
          <a:bodyPr wrap="square" rtlCol="0">
            <a:spAutoFit/>
          </a:bodyPr>
          <a:lstStyle/>
          <a:p>
            <a:r>
              <a:rPr lang="en-US" sz="1400"/>
              <a:t>6</a:t>
            </a:r>
            <a:endParaRPr lang="en-CA" sz="1400"/>
          </a:p>
        </p:txBody>
      </p:sp>
    </p:spTree>
    <p:extLst>
      <p:ext uri="{BB962C8B-B14F-4D97-AF65-F5344CB8AC3E}">
        <p14:creationId xmlns:p14="http://schemas.microsoft.com/office/powerpoint/2010/main" val="1894803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68CF5-5014-6256-9A36-98EFDAB516BC}"/>
              </a:ext>
            </a:extLst>
          </p:cNvPr>
          <p:cNvSpPr>
            <a:spLocks noGrp="1"/>
          </p:cNvSpPr>
          <p:nvPr>
            <p:ph type="title"/>
          </p:nvPr>
        </p:nvSpPr>
        <p:spPr/>
        <p:txBody>
          <a:bodyPr/>
          <a:lstStyle/>
          <a:p>
            <a:r>
              <a:rPr lang="en-US">
                <a:latin typeface="Open Sans Semibold"/>
                <a:ea typeface="Open Sans Semibold"/>
                <a:cs typeface="Open Sans Semibold"/>
              </a:rPr>
              <a:t>Sphere Detectors</a:t>
            </a:r>
            <a:endParaRPr lang="en-US"/>
          </a:p>
        </p:txBody>
      </p:sp>
      <p:sp>
        <p:nvSpPr>
          <p:cNvPr id="3" name="Content Placeholder 2">
            <a:extLst>
              <a:ext uri="{FF2B5EF4-FFF2-40B4-BE49-F238E27FC236}">
                <a16:creationId xmlns:a16="http://schemas.microsoft.com/office/drawing/2014/main" id="{3CEBC687-92CA-CC63-DC9E-6E7C2702D95A}"/>
              </a:ext>
            </a:extLst>
          </p:cNvPr>
          <p:cNvSpPr>
            <a:spLocks noGrp="1"/>
          </p:cNvSpPr>
          <p:nvPr>
            <p:ph sz="half" idx="1"/>
          </p:nvPr>
        </p:nvSpPr>
        <p:spPr/>
        <p:txBody>
          <a:bodyPr vert="horz" lIns="91440" tIns="45720" rIns="91440" bIns="45720" rtlCol="0" anchor="t">
            <a:noAutofit/>
          </a:bodyPr>
          <a:lstStyle/>
          <a:p>
            <a:pPr marL="0" indent="0">
              <a:buNone/>
            </a:pPr>
            <a:r>
              <a:rPr lang="en-US" dirty="0">
                <a:latin typeface="Open Sans"/>
                <a:ea typeface="Open Sans"/>
                <a:cs typeface="Open Sans"/>
              </a:rPr>
              <a:t>I spent some time looking at a few key characteristics of the spheres</a:t>
            </a:r>
          </a:p>
          <a:p>
            <a:r>
              <a:rPr lang="en-US" dirty="0"/>
              <a:t>Their long-term stability</a:t>
            </a:r>
          </a:p>
          <a:p>
            <a:r>
              <a:rPr lang="en-US" dirty="0">
                <a:latin typeface="Open Sans"/>
                <a:ea typeface="Open Sans"/>
                <a:cs typeface="Open Sans"/>
              </a:rPr>
              <a:t>Uniformity across source windows</a:t>
            </a:r>
            <a:endParaRPr lang="en-US" dirty="0"/>
          </a:p>
          <a:p>
            <a:r>
              <a:rPr lang="en-US" dirty="0"/>
              <a:t>How gain changes with voltage</a:t>
            </a:r>
          </a:p>
          <a:p>
            <a:r>
              <a:rPr lang="en-US" dirty="0"/>
              <a:t>Rise time and amplitude</a:t>
            </a:r>
          </a:p>
          <a:p>
            <a:endParaRPr lang="en-US" dirty="0">
              <a:latin typeface="Open Sans"/>
              <a:ea typeface="Open Sans"/>
              <a:cs typeface="Open Sans"/>
            </a:endParaRPr>
          </a:p>
          <a:p>
            <a:pPr marL="0" indent="0">
              <a:buNone/>
            </a:pPr>
            <a:r>
              <a:rPr lang="en-US" dirty="0">
                <a:latin typeface="Open Sans"/>
                <a:ea typeface="Open Sans"/>
                <a:cs typeface="Open Sans"/>
              </a:rPr>
              <a:t>We had many issues with a lack of uniformity in spheres and spent much time trying to resolve this. Most recently, we opened the spheres and fixed the spacing in the sensor to varying degrees of success.</a:t>
            </a:r>
            <a:endParaRPr lang="en-US" dirty="0"/>
          </a:p>
          <a:p>
            <a:endParaRPr lang="en-US" dirty="0"/>
          </a:p>
        </p:txBody>
      </p:sp>
      <p:pic>
        <p:nvPicPr>
          <p:cNvPr id="6" name="Content Placeholder 5">
            <a:extLst>
              <a:ext uri="{FF2B5EF4-FFF2-40B4-BE49-F238E27FC236}">
                <a16:creationId xmlns:a16="http://schemas.microsoft.com/office/drawing/2014/main" id="{EED4790E-22CD-5D15-9E51-865CA00B991F}"/>
              </a:ext>
            </a:extLst>
          </p:cNvPr>
          <p:cNvPicPr>
            <a:picLocks noGrp="1" noChangeAspect="1"/>
          </p:cNvPicPr>
          <p:nvPr>
            <p:ph sz="half" idx="13"/>
          </p:nvPr>
        </p:nvPicPr>
        <p:blipFill>
          <a:blip r:embed="rId2"/>
          <a:srcRect l="5324" r="23960"/>
          <a:stretch>
            <a:fillRect/>
          </a:stretch>
        </p:blipFill>
        <p:spPr>
          <a:xfrm>
            <a:off x="4591919" y="1957240"/>
            <a:ext cx="2550961" cy="2679685"/>
          </a:xfrm>
          <a:prstGeom prst="rect">
            <a:avLst/>
          </a:prstGeom>
        </p:spPr>
      </p:pic>
      <p:sp>
        <p:nvSpPr>
          <p:cNvPr id="5" name="TextBox 4">
            <a:extLst>
              <a:ext uri="{FF2B5EF4-FFF2-40B4-BE49-F238E27FC236}">
                <a16:creationId xmlns:a16="http://schemas.microsoft.com/office/drawing/2014/main" id="{B0F744FF-F121-23F3-CFE6-A3838A426216}"/>
              </a:ext>
            </a:extLst>
          </p:cNvPr>
          <p:cNvSpPr txBox="1"/>
          <p:nvPr/>
        </p:nvSpPr>
        <p:spPr>
          <a:xfrm>
            <a:off x="11850624" y="6488668"/>
            <a:ext cx="197510" cy="307777"/>
          </a:xfrm>
          <a:prstGeom prst="rect">
            <a:avLst/>
          </a:prstGeom>
          <a:noFill/>
        </p:spPr>
        <p:txBody>
          <a:bodyPr wrap="square" rtlCol="0">
            <a:spAutoFit/>
          </a:bodyPr>
          <a:lstStyle/>
          <a:p>
            <a:r>
              <a:rPr lang="en-US" sz="1400"/>
              <a:t>7</a:t>
            </a:r>
            <a:endParaRPr lang="en-CA" sz="1400"/>
          </a:p>
        </p:txBody>
      </p:sp>
      <p:pic>
        <p:nvPicPr>
          <p:cNvPr id="8" name="Picture 7">
            <a:extLst>
              <a:ext uri="{FF2B5EF4-FFF2-40B4-BE49-F238E27FC236}">
                <a16:creationId xmlns:a16="http://schemas.microsoft.com/office/drawing/2014/main" id="{14C70404-15F4-13B7-C6B4-2309F303C9DA}"/>
              </a:ext>
            </a:extLst>
          </p:cNvPr>
          <p:cNvPicPr>
            <a:picLocks noChangeAspect="1"/>
          </p:cNvPicPr>
          <p:nvPr/>
        </p:nvPicPr>
        <p:blipFill>
          <a:blip r:embed="rId3"/>
          <a:stretch>
            <a:fillRect/>
          </a:stretch>
        </p:blipFill>
        <p:spPr>
          <a:xfrm>
            <a:off x="7678812" y="408905"/>
            <a:ext cx="4098069" cy="3094780"/>
          </a:xfrm>
          <a:prstGeom prst="rect">
            <a:avLst/>
          </a:prstGeom>
        </p:spPr>
      </p:pic>
      <p:pic>
        <p:nvPicPr>
          <p:cNvPr id="7" name="Picture 6">
            <a:extLst>
              <a:ext uri="{FF2B5EF4-FFF2-40B4-BE49-F238E27FC236}">
                <a16:creationId xmlns:a16="http://schemas.microsoft.com/office/drawing/2014/main" id="{1C7A035D-3B1E-91DC-1AE1-88F76D55D9FA}"/>
              </a:ext>
            </a:extLst>
          </p:cNvPr>
          <p:cNvPicPr>
            <a:picLocks noChangeAspect="1"/>
          </p:cNvPicPr>
          <p:nvPr/>
        </p:nvPicPr>
        <p:blipFill>
          <a:blip r:embed="rId4"/>
          <a:stretch>
            <a:fillRect/>
          </a:stretch>
        </p:blipFill>
        <p:spPr>
          <a:xfrm>
            <a:off x="7678812" y="3503685"/>
            <a:ext cx="3817863" cy="3061200"/>
          </a:xfrm>
          <a:prstGeom prst="rect">
            <a:avLst/>
          </a:prstGeom>
        </p:spPr>
      </p:pic>
    </p:spTree>
    <p:extLst>
      <p:ext uri="{BB962C8B-B14F-4D97-AF65-F5344CB8AC3E}">
        <p14:creationId xmlns:p14="http://schemas.microsoft.com/office/powerpoint/2010/main" val="2585742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1AF6B-1CB5-6D78-FB2A-D7FB043E9B4D}"/>
              </a:ext>
            </a:extLst>
          </p:cNvPr>
          <p:cNvSpPr>
            <a:spLocks noGrp="1"/>
          </p:cNvSpPr>
          <p:nvPr>
            <p:ph type="title"/>
          </p:nvPr>
        </p:nvSpPr>
        <p:spPr/>
        <p:txBody>
          <a:bodyPr/>
          <a:lstStyle/>
          <a:p>
            <a:r>
              <a:rPr lang="en-US">
                <a:latin typeface="Open Sans Semibold"/>
                <a:ea typeface="Open Sans Semibold"/>
                <a:cs typeface="Open Sans Semibold"/>
              </a:rPr>
              <a:t>New Sphere</a:t>
            </a:r>
            <a:endParaRPr lang="en-US"/>
          </a:p>
        </p:txBody>
      </p:sp>
      <p:sp>
        <p:nvSpPr>
          <p:cNvPr id="3" name="Content Placeholder 2">
            <a:extLst>
              <a:ext uri="{FF2B5EF4-FFF2-40B4-BE49-F238E27FC236}">
                <a16:creationId xmlns:a16="http://schemas.microsoft.com/office/drawing/2014/main" id="{593E23E7-B01D-DDFE-0B55-4A8551663226}"/>
              </a:ext>
            </a:extLst>
          </p:cNvPr>
          <p:cNvSpPr>
            <a:spLocks noGrp="1"/>
          </p:cNvSpPr>
          <p:nvPr>
            <p:ph sz="half" idx="1"/>
          </p:nvPr>
        </p:nvSpPr>
        <p:spPr>
          <a:xfrm>
            <a:off x="590826" y="1328990"/>
            <a:ext cx="4804828" cy="4729348"/>
          </a:xfrm>
        </p:spPr>
        <p:txBody>
          <a:bodyPr vert="horz" lIns="91440" tIns="45720" rIns="91440" bIns="45720" rtlCol="0" anchor="t">
            <a:noAutofit/>
          </a:bodyPr>
          <a:lstStyle/>
          <a:p>
            <a:r>
              <a:rPr lang="en-US">
                <a:latin typeface="Open Sans"/>
                <a:ea typeface="Open Sans"/>
                <a:cs typeface="Open Sans"/>
              </a:rPr>
              <a:t>I got the chance to make my own sphere with a slightly simplified sensor design</a:t>
            </a:r>
            <a:endParaRPr lang="en-US"/>
          </a:p>
          <a:p>
            <a:r>
              <a:rPr lang="en-US">
                <a:latin typeface="Open Sans"/>
                <a:ea typeface="Open Sans"/>
                <a:cs typeface="Open Sans"/>
              </a:rPr>
              <a:t>This should also fix the issue of movement within the sensor in the sphere</a:t>
            </a:r>
          </a:p>
        </p:txBody>
      </p:sp>
      <p:pic>
        <p:nvPicPr>
          <p:cNvPr id="5" name="Content Placeholder 4">
            <a:extLst>
              <a:ext uri="{FF2B5EF4-FFF2-40B4-BE49-F238E27FC236}">
                <a16:creationId xmlns:a16="http://schemas.microsoft.com/office/drawing/2014/main" id="{51845FE4-B4CA-1475-E684-1873459B6C4C}"/>
              </a:ext>
            </a:extLst>
          </p:cNvPr>
          <p:cNvPicPr>
            <a:picLocks noGrp="1" noChangeAspect="1"/>
          </p:cNvPicPr>
          <p:nvPr>
            <p:ph sz="half" idx="13"/>
          </p:nvPr>
        </p:nvPicPr>
        <p:blipFill>
          <a:blip r:embed="rId2"/>
          <a:stretch>
            <a:fillRect/>
          </a:stretch>
        </p:blipFill>
        <p:spPr>
          <a:xfrm>
            <a:off x="364355" y="3187307"/>
            <a:ext cx="3657003" cy="3237069"/>
          </a:xfrm>
          <a:prstGeom prst="rect">
            <a:avLst/>
          </a:prstGeom>
        </p:spPr>
      </p:pic>
      <p:pic>
        <p:nvPicPr>
          <p:cNvPr id="6" name="Picture 5">
            <a:extLst>
              <a:ext uri="{FF2B5EF4-FFF2-40B4-BE49-F238E27FC236}">
                <a16:creationId xmlns:a16="http://schemas.microsoft.com/office/drawing/2014/main" id="{7F9742D3-457D-5003-65CF-904624522DF9}"/>
              </a:ext>
            </a:extLst>
          </p:cNvPr>
          <p:cNvPicPr>
            <a:picLocks noChangeAspect="1"/>
          </p:cNvPicPr>
          <p:nvPr/>
        </p:nvPicPr>
        <p:blipFill>
          <a:blip r:embed="rId3"/>
          <a:srcRect l="-839" t="23661" r="-185" b="16099"/>
          <a:stretch>
            <a:fillRect/>
          </a:stretch>
        </p:blipFill>
        <p:spPr>
          <a:xfrm>
            <a:off x="5398912" y="657768"/>
            <a:ext cx="6337142" cy="1555909"/>
          </a:xfrm>
          <a:prstGeom prst="rect">
            <a:avLst/>
          </a:prstGeom>
        </p:spPr>
      </p:pic>
      <p:pic>
        <p:nvPicPr>
          <p:cNvPr id="7" name="Picture 6">
            <a:extLst>
              <a:ext uri="{FF2B5EF4-FFF2-40B4-BE49-F238E27FC236}">
                <a16:creationId xmlns:a16="http://schemas.microsoft.com/office/drawing/2014/main" id="{42A2070F-556C-03FE-7A9B-1E97994B4DAA}"/>
              </a:ext>
            </a:extLst>
          </p:cNvPr>
          <p:cNvPicPr>
            <a:picLocks noChangeAspect="1"/>
          </p:cNvPicPr>
          <p:nvPr/>
        </p:nvPicPr>
        <p:blipFill>
          <a:blip r:embed="rId4"/>
          <a:stretch>
            <a:fillRect/>
          </a:stretch>
        </p:blipFill>
        <p:spPr>
          <a:xfrm>
            <a:off x="8566482" y="2517495"/>
            <a:ext cx="2929823" cy="3916101"/>
          </a:xfrm>
          <a:prstGeom prst="rect">
            <a:avLst/>
          </a:prstGeom>
        </p:spPr>
      </p:pic>
      <p:pic>
        <p:nvPicPr>
          <p:cNvPr id="8" name="Picture 7">
            <a:extLst>
              <a:ext uri="{FF2B5EF4-FFF2-40B4-BE49-F238E27FC236}">
                <a16:creationId xmlns:a16="http://schemas.microsoft.com/office/drawing/2014/main" id="{88D3D301-654A-7012-98F1-6F7CE0C5996E}"/>
              </a:ext>
            </a:extLst>
          </p:cNvPr>
          <p:cNvPicPr>
            <a:picLocks noChangeAspect="1"/>
          </p:cNvPicPr>
          <p:nvPr/>
        </p:nvPicPr>
        <p:blipFill>
          <a:blip r:embed="rId5"/>
          <a:srcRect l="7643" t="14815" r="20255" b="10566"/>
          <a:stretch>
            <a:fillRect/>
          </a:stretch>
        </p:blipFill>
        <p:spPr>
          <a:xfrm>
            <a:off x="4514445" y="3186237"/>
            <a:ext cx="3546426" cy="3246193"/>
          </a:xfrm>
          <a:prstGeom prst="rect">
            <a:avLst/>
          </a:prstGeom>
        </p:spPr>
      </p:pic>
      <p:sp>
        <p:nvSpPr>
          <p:cNvPr id="9" name="TextBox 8">
            <a:extLst>
              <a:ext uri="{FF2B5EF4-FFF2-40B4-BE49-F238E27FC236}">
                <a16:creationId xmlns:a16="http://schemas.microsoft.com/office/drawing/2014/main" id="{11D1ABCF-524D-0EEB-43D6-F0F530EE2D32}"/>
              </a:ext>
            </a:extLst>
          </p:cNvPr>
          <p:cNvSpPr txBox="1"/>
          <p:nvPr/>
        </p:nvSpPr>
        <p:spPr>
          <a:xfrm>
            <a:off x="11850624" y="6488668"/>
            <a:ext cx="197510" cy="307777"/>
          </a:xfrm>
          <a:prstGeom prst="rect">
            <a:avLst/>
          </a:prstGeom>
          <a:noFill/>
        </p:spPr>
        <p:txBody>
          <a:bodyPr wrap="square" rtlCol="0">
            <a:spAutoFit/>
          </a:bodyPr>
          <a:lstStyle/>
          <a:p>
            <a:r>
              <a:rPr lang="en-US" sz="1400"/>
              <a:t>8</a:t>
            </a:r>
            <a:endParaRPr lang="en-CA" sz="1400"/>
          </a:p>
        </p:txBody>
      </p:sp>
    </p:spTree>
    <p:extLst>
      <p:ext uri="{BB962C8B-B14F-4D97-AF65-F5344CB8AC3E}">
        <p14:creationId xmlns:p14="http://schemas.microsoft.com/office/powerpoint/2010/main" val="378905730"/>
      </p:ext>
    </p:extLst>
  </p:cSld>
  <p:clrMapOvr>
    <a:masterClrMapping/>
  </p:clrMapOvr>
</p:sld>
</file>

<file path=ppt/theme/theme1.xml><?xml version="1.0" encoding="utf-8"?>
<a:theme xmlns:a="http://schemas.openxmlformats.org/drawingml/2006/main" name="Queen's University Presentation">
  <a:themeElements>
    <a:clrScheme name="Custom 16">
      <a:dk1>
        <a:srgbClr val="000000"/>
      </a:dk1>
      <a:lt1>
        <a:srgbClr val="EBEBEC"/>
      </a:lt1>
      <a:dk2>
        <a:srgbClr val="B90D30"/>
      </a:dk2>
      <a:lt2>
        <a:srgbClr val="FFFFFF"/>
      </a:lt2>
      <a:accent1>
        <a:srgbClr val="002452"/>
      </a:accent1>
      <a:accent2>
        <a:srgbClr val="1A4771"/>
      </a:accent2>
      <a:accent3>
        <a:srgbClr val="4D7091"/>
      </a:accent3>
      <a:accent4>
        <a:srgbClr val="8099B1"/>
      </a:accent4>
      <a:accent5>
        <a:srgbClr val="B3C2D0"/>
      </a:accent5>
      <a:accent6>
        <a:srgbClr val="CCD6E0"/>
      </a:accent6>
      <a:hlink>
        <a:srgbClr val="335B81"/>
      </a:hlink>
      <a:folHlink>
        <a:srgbClr val="00245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f6587d1-1951-4f5f-9758-111bff61f397">
      <Terms xmlns="http://schemas.microsoft.com/office/infopath/2007/PartnerControls"/>
    </lcf76f155ced4ddcb4097134ff3c332f>
    <TaxCatchAll xmlns="b8901ab8-a38e-4b04-9bf6-ba57f637a631" xsi:nil="true"/>
    <SharedWithUsers xmlns="b8901ab8-a38e-4b04-9bf6-ba57f637a631">
      <UserInfo>
        <DisplayName>Lydia Scholle-Cotton</DisplayName>
        <AccountId>702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FF4EBCB781E5E429039EFB18934F516" ma:contentTypeVersion="12" ma:contentTypeDescription="Create a new document." ma:contentTypeScope="" ma:versionID="14111c33011eda11d450624927c29a9a">
  <xsd:schema xmlns:xsd="http://www.w3.org/2001/XMLSchema" xmlns:xs="http://www.w3.org/2001/XMLSchema" xmlns:p="http://schemas.microsoft.com/office/2006/metadata/properties" xmlns:ns2="7f6587d1-1951-4f5f-9758-111bff61f397" xmlns:ns3="b8901ab8-a38e-4b04-9bf6-ba57f637a631" targetNamespace="http://schemas.microsoft.com/office/2006/metadata/properties" ma:root="true" ma:fieldsID="13d7320536a53f19762c511d5ae38aa1" ns2:_="" ns3:_="">
    <xsd:import namespace="7f6587d1-1951-4f5f-9758-111bff61f397"/>
    <xsd:import namespace="b8901ab8-a38e-4b04-9bf6-ba57f637a63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6587d1-1951-4f5f-9758-111bff61f39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cbd2e69d-a885-47d9-a849-8bc90acf94c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901ab8-a38e-4b04-9bf6-ba57f637a63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a067f280-dc15-4639-a202-fc7cc4186d7e}" ma:internalName="TaxCatchAll" ma:showField="CatchAllData" ma:web="b8901ab8-a38e-4b04-9bf6-ba57f637a631">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57F120F-4EFF-4B50-809A-521C72556BFE}">
  <ds:schemaRefs>
    <ds:schemaRef ds:uri="http://www.w3.org/XML/1998/namespace"/>
    <ds:schemaRef ds:uri="http://purl.org/dc/elements/1.1/"/>
    <ds:schemaRef ds:uri="http://schemas.microsoft.com/office/2006/metadata/properties"/>
    <ds:schemaRef ds:uri="http://schemas.microsoft.com/office/2006/documentManagement/types"/>
    <ds:schemaRef ds:uri="http://purl.org/dc/terms/"/>
    <ds:schemaRef ds:uri="7f6587d1-1951-4f5f-9758-111bff61f397"/>
    <ds:schemaRef ds:uri="http://schemas.openxmlformats.org/package/2006/metadata/core-properties"/>
    <ds:schemaRef ds:uri="http://schemas.microsoft.com/office/infopath/2007/PartnerControls"/>
    <ds:schemaRef ds:uri="b8901ab8-a38e-4b04-9bf6-ba57f637a631"/>
    <ds:schemaRef ds:uri="http://purl.org/dc/dcmitype/"/>
  </ds:schemaRefs>
</ds:datastoreItem>
</file>

<file path=customXml/itemProps2.xml><?xml version="1.0" encoding="utf-8"?>
<ds:datastoreItem xmlns:ds="http://schemas.openxmlformats.org/officeDocument/2006/customXml" ds:itemID="{53849C26-4927-43B8-9E33-8E8C1EFCFFD5}">
  <ds:schemaRefs>
    <ds:schemaRef ds:uri="7f6587d1-1951-4f5f-9758-111bff61f397"/>
    <ds:schemaRef ds:uri="b8901ab8-a38e-4b04-9bf6-ba57f637a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6947E7B-ADCA-46E0-A027-0F4747615D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821</Words>
  <Application>Microsoft Office PowerPoint</Application>
  <PresentationFormat>Widescreen</PresentationFormat>
  <Paragraphs>82</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Queen's University Presentation</vt:lpstr>
      <vt:lpstr>Neutron Scattering Experiment For Quenching Factor Measurements at NEWS-G</vt:lpstr>
      <vt:lpstr>Outline</vt:lpstr>
      <vt:lpstr>New Experiments With Spheres-Gas (NEWS-G)</vt:lpstr>
      <vt:lpstr>What is the Quenching Factor?</vt:lpstr>
      <vt:lpstr>The Neutron Scattering Experiment</vt:lpstr>
      <vt:lpstr>My Role This Summer</vt:lpstr>
      <vt:lpstr>Testing at Queen's University</vt:lpstr>
      <vt:lpstr>Sphere Detectors</vt:lpstr>
      <vt:lpstr>New Sphere</vt:lpstr>
      <vt:lpstr>Data Acquisition </vt:lpstr>
      <vt:lpstr>Preliminary Analysis</vt:lpstr>
      <vt:lpstr>PSD</vt:lpstr>
      <vt:lpstr>Sphere Pulses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Kanisha Szekely</dc:creator>
  <cp:lastModifiedBy>Riley Breen</cp:lastModifiedBy>
  <cp:revision>3</cp:revision>
  <dcterms:created xsi:type="dcterms:W3CDTF">2021-07-23T16:36:50Z</dcterms:created>
  <dcterms:modified xsi:type="dcterms:W3CDTF">2026-08-13T02:30:20Z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0x0101008FF4EBCB781E5E429039EFB18934F516</vt:lpwstr>
  </property>
  <property fmtid="{D5CDD505-2E9C-101B-9397-08002B2CF9AE}" pid="3" name="MediaServiceImageTags">
    <vt:lpwstr/>
  </property>
</Properties>
</file>