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8"/>
  </p:notesMasterIdLst>
  <p:sldIdLst>
    <p:sldId id="256" r:id="rId2"/>
    <p:sldId id="257" r:id="rId3"/>
    <p:sldId id="261" r:id="rId4"/>
    <p:sldId id="258" r:id="rId5"/>
    <p:sldId id="260" r:id="rId6"/>
    <p:sldId id="259"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6256F92-1115-1B3D-EBE5-0C577B8ABBFF}" name="Tayler East" initials="TE" userId="S::22gtw2@queensu.ca::f1b553bb-4cc6-430e-b8f3-02913b21e82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9D8DB-483C-A236-3EBE-2A89260BBDAF}" v="151" dt="2026-08-10T15:18:55.731"/>
    <p1510:client id="{81840DBB-DAC3-1043-7AE1-C2E3BE39D0E8}" v="229" dt="2026-08-12T01:40:42.542"/>
    <p1510:client id="{88D3BE7A-1AF8-BC57-7E24-78A588E33AAC}" v="80" dt="2026-08-12T00:59:19.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F5C7D-7F27-424D-9D4B-CBDACE590D46}" type="doc">
      <dgm:prSet loTypeId="urn:microsoft.com/office/officeart/2018/2/layout/IconVerticalSolidList" loCatId="icon" qsTypeId="urn:microsoft.com/office/officeart/2005/8/quickstyle/simple1#1" qsCatId="simple" csTypeId="urn:microsoft.com/office/officeart/2005/8/colors/accent0_3#1" csCatId="mainScheme" phldr="1"/>
      <dgm:spPr/>
      <dgm:t>
        <a:bodyPr/>
        <a:lstStyle/>
        <a:p>
          <a:endParaRPr lang="en-US"/>
        </a:p>
      </dgm:t>
    </dgm:pt>
    <dgm:pt modelId="{EB7B0F8C-1F11-42CB-A474-52CBCD2A5AFB}">
      <dgm:prSet/>
      <dgm:spPr/>
      <dgm:t>
        <a:bodyPr/>
        <a:lstStyle/>
        <a:p>
          <a:pPr>
            <a:lnSpc>
              <a:spcPct val="100000"/>
            </a:lnSpc>
          </a:pPr>
          <a:r>
            <a:rPr lang="en-US" dirty="0" err="1">
              <a:solidFill>
                <a:schemeClr val="bg1"/>
              </a:solidFill>
            </a:rPr>
            <a:t>IceCube</a:t>
          </a:r>
          <a:r>
            <a:rPr lang="en-US" dirty="0">
              <a:solidFill>
                <a:schemeClr val="bg1"/>
              </a:solidFill>
            </a:rPr>
            <a:t> SN scaler data (2011–2017</a:t>
          </a:r>
          <a:r>
            <a:rPr lang="en-US" dirty="0">
              <a:solidFill>
                <a:schemeClr val="bg1"/>
              </a:solidFill>
              <a:latin typeface="Trade Gothic Next Cond"/>
            </a:rPr>
            <a:t>...</a:t>
          </a:r>
          <a:r>
            <a:rPr lang="en-US" dirty="0">
              <a:solidFill>
                <a:schemeClr val="bg1"/>
              </a:solidFill>
            </a:rPr>
            <a:t> for now) </a:t>
          </a:r>
        </a:p>
      </dgm:t>
    </dgm:pt>
    <dgm:pt modelId="{F4382D77-7154-40B0-98E1-6CB450CEF542}" type="parTrans" cxnId="{651D04D8-4F03-41BC-9459-6EF80091E653}">
      <dgm:prSet/>
      <dgm:spPr/>
      <dgm:t>
        <a:bodyPr/>
        <a:lstStyle/>
        <a:p>
          <a:endParaRPr lang="en-US"/>
        </a:p>
      </dgm:t>
    </dgm:pt>
    <dgm:pt modelId="{EB6F6B57-CAA7-4F2D-92B8-3A9A2165E89B}" type="sibTrans" cxnId="{651D04D8-4F03-41BC-9459-6EF80091E653}">
      <dgm:prSet/>
      <dgm:spPr/>
      <dgm:t>
        <a:bodyPr/>
        <a:lstStyle/>
        <a:p>
          <a:endParaRPr lang="en-US"/>
        </a:p>
      </dgm:t>
    </dgm:pt>
    <dgm:pt modelId="{5FCD034C-A3EB-427E-9FBA-20AF5A9C91F9}">
      <dgm:prSet/>
      <dgm:spPr/>
      <dgm:t>
        <a:bodyPr/>
        <a:lstStyle/>
        <a:p>
          <a:pPr>
            <a:lnSpc>
              <a:spcPct val="100000"/>
            </a:lnSpc>
          </a:pPr>
          <a:r>
            <a:rPr lang="en-US">
              <a:solidFill>
                <a:schemeClr val="bg1"/>
              </a:solidFill>
              <a:latin typeface="Trade Gothic Next Light"/>
            </a:rPr>
            <a:t>Good Run List (GRL) selection (quality cut for clean validated runs)</a:t>
          </a:r>
          <a:r>
            <a:rPr lang="en-US" dirty="0">
              <a:latin typeface="Trade Gothic Next Light"/>
            </a:rPr>
            <a:t> </a:t>
          </a:r>
          <a:endParaRPr lang="en-US" dirty="0">
            <a:solidFill>
              <a:schemeClr val="bg1"/>
            </a:solidFill>
            <a:latin typeface="Trade Gothic Next Light"/>
          </a:endParaRPr>
        </a:p>
      </dgm:t>
    </dgm:pt>
    <dgm:pt modelId="{C5E33042-F9A9-4D1E-BD7D-3883F5CF9F8E}" type="parTrans" cxnId="{AD023475-F468-4206-B9A2-F3EC769F91AF}">
      <dgm:prSet/>
      <dgm:spPr/>
      <dgm:t>
        <a:bodyPr/>
        <a:lstStyle/>
        <a:p>
          <a:endParaRPr lang="en-US"/>
        </a:p>
      </dgm:t>
    </dgm:pt>
    <dgm:pt modelId="{18AA0F90-D7F9-42F9-B249-6B16B4BEF890}" type="sibTrans" cxnId="{AD023475-F468-4206-B9A2-F3EC769F91AF}">
      <dgm:prSet/>
      <dgm:spPr/>
      <dgm:t>
        <a:bodyPr/>
        <a:lstStyle/>
        <a:p>
          <a:endParaRPr lang="en-US"/>
        </a:p>
      </dgm:t>
    </dgm:pt>
    <dgm:pt modelId="{EE5DB725-9D42-4645-80EF-3643A2A7C9BA}">
      <dgm:prSet/>
      <dgm:spPr/>
      <dgm:t>
        <a:bodyPr/>
        <a:lstStyle/>
        <a:p>
          <a:pPr>
            <a:lnSpc>
              <a:spcPct val="100000"/>
            </a:lnSpc>
          </a:pPr>
          <a:r>
            <a:rPr lang="en-US">
              <a:solidFill>
                <a:schemeClr val="bg1"/>
              </a:solidFill>
            </a:rPr>
            <a:t>Average scaler rates calculated </a:t>
          </a:r>
        </a:p>
      </dgm:t>
    </dgm:pt>
    <dgm:pt modelId="{61347192-84B5-442E-BA87-35D58519C50C}" type="parTrans" cxnId="{4D0BAB39-41FA-470A-8468-2542CF1FC585}">
      <dgm:prSet/>
      <dgm:spPr/>
      <dgm:t>
        <a:bodyPr/>
        <a:lstStyle/>
        <a:p>
          <a:endParaRPr lang="en-US"/>
        </a:p>
      </dgm:t>
    </dgm:pt>
    <dgm:pt modelId="{38DF71C9-FFE0-4BDD-BB5F-863A107B93A3}" type="sibTrans" cxnId="{4D0BAB39-41FA-470A-8468-2542CF1FC585}">
      <dgm:prSet/>
      <dgm:spPr/>
      <dgm:t>
        <a:bodyPr/>
        <a:lstStyle/>
        <a:p>
          <a:endParaRPr lang="en-US"/>
        </a:p>
      </dgm:t>
    </dgm:pt>
    <dgm:pt modelId="{D844B5DF-212E-4A83-B832-3674CF2FDD99}">
      <dgm:prSet/>
      <dgm:spPr/>
      <dgm:t>
        <a:bodyPr/>
        <a:lstStyle/>
        <a:p>
          <a:pPr>
            <a:lnSpc>
              <a:spcPct val="100000"/>
            </a:lnSpc>
          </a:pPr>
          <a:r>
            <a:rPr lang="en-US">
              <a:solidFill>
                <a:schemeClr val="bg1"/>
              </a:solidFill>
            </a:rPr>
            <a:t>Timeline constructed from run start times then converted to proper time units</a:t>
          </a:r>
        </a:p>
      </dgm:t>
    </dgm:pt>
    <dgm:pt modelId="{2EDB4416-36C9-4D1D-BB88-3A6CE5E63B16}" type="parTrans" cxnId="{3029B1C9-EC9E-4D9A-A0D7-9D7133C11C86}">
      <dgm:prSet/>
      <dgm:spPr/>
      <dgm:t>
        <a:bodyPr/>
        <a:lstStyle/>
        <a:p>
          <a:endParaRPr lang="en-US"/>
        </a:p>
      </dgm:t>
    </dgm:pt>
    <dgm:pt modelId="{04F49FC3-4CAD-4A76-9CAA-DF45930D9A47}" type="sibTrans" cxnId="{3029B1C9-EC9E-4D9A-A0D7-9D7133C11C86}">
      <dgm:prSet/>
      <dgm:spPr/>
      <dgm:t>
        <a:bodyPr/>
        <a:lstStyle/>
        <a:p>
          <a:endParaRPr lang="en-US"/>
        </a:p>
      </dgm:t>
    </dgm:pt>
    <dgm:pt modelId="{30948851-1665-41B2-99E4-B6439CDB9904}" type="pres">
      <dgm:prSet presAssocID="{DB7F5C7D-7F27-424D-9D4B-CBDACE590D46}" presName="root" presStyleCnt="0">
        <dgm:presLayoutVars>
          <dgm:dir/>
          <dgm:resizeHandles val="exact"/>
        </dgm:presLayoutVars>
      </dgm:prSet>
      <dgm:spPr/>
    </dgm:pt>
    <dgm:pt modelId="{D35F87DA-9805-4519-B0FD-782DA9D67B31}" type="pres">
      <dgm:prSet presAssocID="{EB7B0F8C-1F11-42CB-A474-52CBCD2A5AFB}" presName="compNode" presStyleCnt="0"/>
      <dgm:spPr/>
    </dgm:pt>
    <dgm:pt modelId="{A78D0471-B769-4A58-A0A3-2126568F3ACC}" type="pres">
      <dgm:prSet presAssocID="{EB7B0F8C-1F11-42CB-A474-52CBCD2A5AFB}" presName="bgRect" presStyleLbl="bgShp" presStyleIdx="0" presStyleCnt="4"/>
      <dgm:spPr/>
    </dgm:pt>
    <dgm:pt modelId="{54E9B865-106F-4794-95F0-0F75C5B89979}" type="pres">
      <dgm:prSet presAssocID="{EB7B0F8C-1F11-42CB-A474-52CBCD2A5AF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omputer"/>
        </a:ext>
      </dgm:extLst>
    </dgm:pt>
    <dgm:pt modelId="{497D6F2C-87F6-4B2B-B081-12C6F2E222F0}" type="pres">
      <dgm:prSet presAssocID="{EB7B0F8C-1F11-42CB-A474-52CBCD2A5AFB}" presName="spaceRect" presStyleCnt="0"/>
      <dgm:spPr/>
    </dgm:pt>
    <dgm:pt modelId="{76B22214-2968-4853-AC39-57EC6F15C372}" type="pres">
      <dgm:prSet presAssocID="{EB7B0F8C-1F11-42CB-A474-52CBCD2A5AFB}" presName="parTx" presStyleLbl="revTx" presStyleIdx="0" presStyleCnt="4">
        <dgm:presLayoutVars>
          <dgm:chMax val="0"/>
          <dgm:chPref val="0"/>
        </dgm:presLayoutVars>
      </dgm:prSet>
      <dgm:spPr/>
    </dgm:pt>
    <dgm:pt modelId="{07B35522-98ED-40DC-A46D-EB7675D03282}" type="pres">
      <dgm:prSet presAssocID="{EB6F6B57-CAA7-4F2D-92B8-3A9A2165E89B}" presName="sibTrans" presStyleCnt="0"/>
      <dgm:spPr/>
    </dgm:pt>
    <dgm:pt modelId="{2B153C22-2E1C-4FD6-BED8-F8CB63D7B061}" type="pres">
      <dgm:prSet presAssocID="{5FCD034C-A3EB-427E-9FBA-20AF5A9C91F9}" presName="compNode" presStyleCnt="0"/>
      <dgm:spPr/>
    </dgm:pt>
    <dgm:pt modelId="{D7CCC589-9CB8-4DB7-ABD6-896276D9228A}" type="pres">
      <dgm:prSet presAssocID="{5FCD034C-A3EB-427E-9FBA-20AF5A9C91F9}" presName="bgRect" presStyleLbl="bgShp" presStyleIdx="1" presStyleCnt="4"/>
      <dgm:spPr/>
    </dgm:pt>
    <dgm:pt modelId="{9E73610C-414E-4A46-A412-EF628A561E4E}" type="pres">
      <dgm:prSet presAssocID="{5FCD034C-A3EB-427E-9FBA-20AF5A9C91F9}"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list with solid fill"/>
        </a:ext>
      </dgm:extLst>
    </dgm:pt>
    <dgm:pt modelId="{D8E3CBF7-4030-4D3D-8F44-C26FA2F68D77}" type="pres">
      <dgm:prSet presAssocID="{5FCD034C-A3EB-427E-9FBA-20AF5A9C91F9}" presName="spaceRect" presStyleCnt="0"/>
      <dgm:spPr/>
    </dgm:pt>
    <dgm:pt modelId="{F06107EB-BC43-4CD3-8D3D-7A7E607D3058}" type="pres">
      <dgm:prSet presAssocID="{5FCD034C-A3EB-427E-9FBA-20AF5A9C91F9}" presName="parTx" presStyleLbl="revTx" presStyleIdx="1" presStyleCnt="4">
        <dgm:presLayoutVars>
          <dgm:chMax val="0"/>
          <dgm:chPref val="0"/>
        </dgm:presLayoutVars>
      </dgm:prSet>
      <dgm:spPr/>
    </dgm:pt>
    <dgm:pt modelId="{A1A51187-E1DF-4916-983B-02B829DFA273}" type="pres">
      <dgm:prSet presAssocID="{18AA0F90-D7F9-42F9-B249-6B16B4BEF890}" presName="sibTrans" presStyleCnt="0"/>
      <dgm:spPr/>
    </dgm:pt>
    <dgm:pt modelId="{388892D9-5A8B-47CD-9AEC-C511DBEF5F01}" type="pres">
      <dgm:prSet presAssocID="{EE5DB725-9D42-4645-80EF-3643A2A7C9BA}" presName="compNode" presStyleCnt="0"/>
      <dgm:spPr/>
    </dgm:pt>
    <dgm:pt modelId="{AE8AE25F-AC6D-4C67-9F9F-EB9F6D674356}" type="pres">
      <dgm:prSet presAssocID="{EE5DB725-9D42-4645-80EF-3643A2A7C9BA}" presName="bgRect" presStyleLbl="bgShp" presStyleIdx="2" presStyleCnt="4"/>
      <dgm:spPr/>
    </dgm:pt>
    <dgm:pt modelId="{6719EFE9-9578-4A42-9884-FC1AEF61DA67}" type="pres">
      <dgm:prSet presAssocID="{EE5DB725-9D42-4645-80EF-3643A2A7C9B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Upward trend"/>
        </a:ext>
      </dgm:extLst>
    </dgm:pt>
    <dgm:pt modelId="{600A1855-FAA3-41ED-9A8C-3B589DED1950}" type="pres">
      <dgm:prSet presAssocID="{EE5DB725-9D42-4645-80EF-3643A2A7C9BA}" presName="spaceRect" presStyleCnt="0"/>
      <dgm:spPr/>
    </dgm:pt>
    <dgm:pt modelId="{65FB535C-B43C-471E-BB0D-BDDC0C50B74D}" type="pres">
      <dgm:prSet presAssocID="{EE5DB725-9D42-4645-80EF-3643A2A7C9BA}" presName="parTx" presStyleLbl="revTx" presStyleIdx="2" presStyleCnt="4">
        <dgm:presLayoutVars>
          <dgm:chMax val="0"/>
          <dgm:chPref val="0"/>
        </dgm:presLayoutVars>
      </dgm:prSet>
      <dgm:spPr/>
    </dgm:pt>
    <dgm:pt modelId="{626AE366-01CA-4C77-A580-AFF6DA1D8F0D}" type="pres">
      <dgm:prSet presAssocID="{38DF71C9-FFE0-4BDD-BB5F-863A107B93A3}" presName="sibTrans" presStyleCnt="0"/>
      <dgm:spPr/>
    </dgm:pt>
    <dgm:pt modelId="{54BBC163-0EF4-4221-8076-8A3DCBCA8AA6}" type="pres">
      <dgm:prSet presAssocID="{D844B5DF-212E-4A83-B832-3674CF2FDD99}" presName="compNode" presStyleCnt="0"/>
      <dgm:spPr/>
    </dgm:pt>
    <dgm:pt modelId="{096DDB7C-FC89-4F4A-8CFE-34C46CA38764}" type="pres">
      <dgm:prSet presAssocID="{D844B5DF-212E-4A83-B832-3674CF2FDD99}" presName="bgRect" presStyleLbl="bgShp" presStyleIdx="3" presStyleCnt="4"/>
      <dgm:spPr/>
    </dgm:pt>
    <dgm:pt modelId="{DA7E7E5C-13DF-4925-9E6F-8AD92EBFAC72}" type="pres">
      <dgm:prSet presAssocID="{D844B5DF-212E-4A83-B832-3674CF2FDD9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C1524371-106C-40E1-9213-B640DEEFD8B9}" type="pres">
      <dgm:prSet presAssocID="{D844B5DF-212E-4A83-B832-3674CF2FDD99}" presName="spaceRect" presStyleCnt="0"/>
      <dgm:spPr/>
    </dgm:pt>
    <dgm:pt modelId="{8AB98497-2909-4933-AACD-6F24F7EC7552}" type="pres">
      <dgm:prSet presAssocID="{D844B5DF-212E-4A83-B832-3674CF2FDD99}" presName="parTx" presStyleLbl="revTx" presStyleIdx="3" presStyleCnt="4">
        <dgm:presLayoutVars>
          <dgm:chMax val="0"/>
          <dgm:chPref val="0"/>
        </dgm:presLayoutVars>
      </dgm:prSet>
      <dgm:spPr/>
    </dgm:pt>
  </dgm:ptLst>
  <dgm:cxnLst>
    <dgm:cxn modelId="{68AA3E21-F52C-4B81-A34C-B032D6A385ED}" type="presOf" srcId="{DB7F5C7D-7F27-424D-9D4B-CBDACE590D46}" destId="{30948851-1665-41B2-99E4-B6439CDB9904}" srcOrd="0" destOrd="0" presId="urn:microsoft.com/office/officeart/2018/2/layout/IconVerticalSolidList"/>
    <dgm:cxn modelId="{4D0BAB39-41FA-470A-8468-2542CF1FC585}" srcId="{DB7F5C7D-7F27-424D-9D4B-CBDACE590D46}" destId="{EE5DB725-9D42-4645-80EF-3643A2A7C9BA}" srcOrd="2" destOrd="0" parTransId="{61347192-84B5-442E-BA87-35D58519C50C}" sibTransId="{38DF71C9-FFE0-4BDD-BB5F-863A107B93A3}"/>
    <dgm:cxn modelId="{AD023475-F468-4206-B9A2-F3EC769F91AF}" srcId="{DB7F5C7D-7F27-424D-9D4B-CBDACE590D46}" destId="{5FCD034C-A3EB-427E-9FBA-20AF5A9C91F9}" srcOrd="1" destOrd="0" parTransId="{C5E33042-F9A9-4D1E-BD7D-3883F5CF9F8E}" sibTransId="{18AA0F90-D7F9-42F9-B249-6B16B4BEF890}"/>
    <dgm:cxn modelId="{42FD4358-7D20-455E-8074-5A43EFA7CC65}" type="presOf" srcId="{EE5DB725-9D42-4645-80EF-3643A2A7C9BA}" destId="{65FB535C-B43C-471E-BB0D-BDDC0C50B74D}" srcOrd="0" destOrd="0" presId="urn:microsoft.com/office/officeart/2018/2/layout/IconVerticalSolidList"/>
    <dgm:cxn modelId="{E6203B94-5EC1-4D18-8205-20B6DC68C3F1}" type="presOf" srcId="{EB7B0F8C-1F11-42CB-A474-52CBCD2A5AFB}" destId="{76B22214-2968-4853-AC39-57EC6F15C372}" srcOrd="0" destOrd="0" presId="urn:microsoft.com/office/officeart/2018/2/layout/IconVerticalSolidList"/>
    <dgm:cxn modelId="{3029B1C9-EC9E-4D9A-A0D7-9D7133C11C86}" srcId="{DB7F5C7D-7F27-424D-9D4B-CBDACE590D46}" destId="{D844B5DF-212E-4A83-B832-3674CF2FDD99}" srcOrd="3" destOrd="0" parTransId="{2EDB4416-36C9-4D1D-BB88-3A6CE5E63B16}" sibTransId="{04F49FC3-4CAD-4A76-9CAA-DF45930D9A47}"/>
    <dgm:cxn modelId="{651D04D8-4F03-41BC-9459-6EF80091E653}" srcId="{DB7F5C7D-7F27-424D-9D4B-CBDACE590D46}" destId="{EB7B0F8C-1F11-42CB-A474-52CBCD2A5AFB}" srcOrd="0" destOrd="0" parTransId="{F4382D77-7154-40B0-98E1-6CB450CEF542}" sibTransId="{EB6F6B57-CAA7-4F2D-92B8-3A9A2165E89B}"/>
    <dgm:cxn modelId="{987275DA-4370-4ECE-A974-B5E30F513533}" type="presOf" srcId="{5FCD034C-A3EB-427E-9FBA-20AF5A9C91F9}" destId="{F06107EB-BC43-4CD3-8D3D-7A7E607D3058}" srcOrd="0" destOrd="0" presId="urn:microsoft.com/office/officeart/2018/2/layout/IconVerticalSolidList"/>
    <dgm:cxn modelId="{73B87AE5-2EE9-47B9-859B-5D6BC11FFAC2}" type="presOf" srcId="{D844B5DF-212E-4A83-B832-3674CF2FDD99}" destId="{8AB98497-2909-4933-AACD-6F24F7EC7552}" srcOrd="0" destOrd="0" presId="urn:microsoft.com/office/officeart/2018/2/layout/IconVerticalSolidList"/>
    <dgm:cxn modelId="{1545AB30-C632-46E0-B09D-E3A3AF87E875}" type="presParOf" srcId="{30948851-1665-41B2-99E4-B6439CDB9904}" destId="{D35F87DA-9805-4519-B0FD-782DA9D67B31}" srcOrd="0" destOrd="0" presId="urn:microsoft.com/office/officeart/2018/2/layout/IconVerticalSolidList"/>
    <dgm:cxn modelId="{238C899F-BE33-42C5-9DB5-51AFEC5BA5D1}" type="presParOf" srcId="{D35F87DA-9805-4519-B0FD-782DA9D67B31}" destId="{A78D0471-B769-4A58-A0A3-2126568F3ACC}" srcOrd="0" destOrd="0" presId="urn:microsoft.com/office/officeart/2018/2/layout/IconVerticalSolidList"/>
    <dgm:cxn modelId="{D703A0B0-E531-4EA3-840F-9A674BF595C8}" type="presParOf" srcId="{D35F87DA-9805-4519-B0FD-782DA9D67B31}" destId="{54E9B865-106F-4794-95F0-0F75C5B89979}" srcOrd="1" destOrd="0" presId="urn:microsoft.com/office/officeart/2018/2/layout/IconVerticalSolidList"/>
    <dgm:cxn modelId="{FB7858CC-96EE-4F77-91EC-8AC24236C090}" type="presParOf" srcId="{D35F87DA-9805-4519-B0FD-782DA9D67B31}" destId="{497D6F2C-87F6-4B2B-B081-12C6F2E222F0}" srcOrd="2" destOrd="0" presId="urn:microsoft.com/office/officeart/2018/2/layout/IconVerticalSolidList"/>
    <dgm:cxn modelId="{54666111-9783-47CF-9B74-B440F87ABB51}" type="presParOf" srcId="{D35F87DA-9805-4519-B0FD-782DA9D67B31}" destId="{76B22214-2968-4853-AC39-57EC6F15C372}" srcOrd="3" destOrd="0" presId="urn:microsoft.com/office/officeart/2018/2/layout/IconVerticalSolidList"/>
    <dgm:cxn modelId="{7273B7B4-E6A1-4742-AB85-54204474256C}" type="presParOf" srcId="{30948851-1665-41B2-99E4-B6439CDB9904}" destId="{07B35522-98ED-40DC-A46D-EB7675D03282}" srcOrd="1" destOrd="0" presId="urn:microsoft.com/office/officeart/2018/2/layout/IconVerticalSolidList"/>
    <dgm:cxn modelId="{2E52583C-3E2F-48B3-A28F-650B44E3A35A}" type="presParOf" srcId="{30948851-1665-41B2-99E4-B6439CDB9904}" destId="{2B153C22-2E1C-4FD6-BED8-F8CB63D7B061}" srcOrd="2" destOrd="0" presId="urn:microsoft.com/office/officeart/2018/2/layout/IconVerticalSolidList"/>
    <dgm:cxn modelId="{14EE1180-DBA9-48A1-A014-8D49D4A20680}" type="presParOf" srcId="{2B153C22-2E1C-4FD6-BED8-F8CB63D7B061}" destId="{D7CCC589-9CB8-4DB7-ABD6-896276D9228A}" srcOrd="0" destOrd="0" presId="urn:microsoft.com/office/officeart/2018/2/layout/IconVerticalSolidList"/>
    <dgm:cxn modelId="{B934EAA6-3BB6-4EBB-9905-FBF8755D619F}" type="presParOf" srcId="{2B153C22-2E1C-4FD6-BED8-F8CB63D7B061}" destId="{9E73610C-414E-4A46-A412-EF628A561E4E}" srcOrd="1" destOrd="0" presId="urn:microsoft.com/office/officeart/2018/2/layout/IconVerticalSolidList"/>
    <dgm:cxn modelId="{769773CE-14F2-4CAF-8F04-210F56902597}" type="presParOf" srcId="{2B153C22-2E1C-4FD6-BED8-F8CB63D7B061}" destId="{D8E3CBF7-4030-4D3D-8F44-C26FA2F68D77}" srcOrd="2" destOrd="0" presId="urn:microsoft.com/office/officeart/2018/2/layout/IconVerticalSolidList"/>
    <dgm:cxn modelId="{8B1A0FC5-CCB1-498E-977D-AE5880FA1A91}" type="presParOf" srcId="{2B153C22-2E1C-4FD6-BED8-F8CB63D7B061}" destId="{F06107EB-BC43-4CD3-8D3D-7A7E607D3058}" srcOrd="3" destOrd="0" presId="urn:microsoft.com/office/officeart/2018/2/layout/IconVerticalSolidList"/>
    <dgm:cxn modelId="{866F9B4B-A025-48AB-ABFB-EC9F2187BEF3}" type="presParOf" srcId="{30948851-1665-41B2-99E4-B6439CDB9904}" destId="{A1A51187-E1DF-4916-983B-02B829DFA273}" srcOrd="3" destOrd="0" presId="urn:microsoft.com/office/officeart/2018/2/layout/IconVerticalSolidList"/>
    <dgm:cxn modelId="{F73640C2-DA35-43F7-BE11-E5EC998F691F}" type="presParOf" srcId="{30948851-1665-41B2-99E4-B6439CDB9904}" destId="{388892D9-5A8B-47CD-9AEC-C511DBEF5F01}" srcOrd="4" destOrd="0" presId="urn:microsoft.com/office/officeart/2018/2/layout/IconVerticalSolidList"/>
    <dgm:cxn modelId="{8FE10F05-ECF5-49E5-B28B-2A166C133FFB}" type="presParOf" srcId="{388892D9-5A8B-47CD-9AEC-C511DBEF5F01}" destId="{AE8AE25F-AC6D-4C67-9F9F-EB9F6D674356}" srcOrd="0" destOrd="0" presId="urn:microsoft.com/office/officeart/2018/2/layout/IconVerticalSolidList"/>
    <dgm:cxn modelId="{155493FE-5E9C-4F71-B704-B90BE2FC0863}" type="presParOf" srcId="{388892D9-5A8B-47CD-9AEC-C511DBEF5F01}" destId="{6719EFE9-9578-4A42-9884-FC1AEF61DA67}" srcOrd="1" destOrd="0" presId="urn:microsoft.com/office/officeart/2018/2/layout/IconVerticalSolidList"/>
    <dgm:cxn modelId="{083DC47B-1319-48C1-848B-14C05322F24E}" type="presParOf" srcId="{388892D9-5A8B-47CD-9AEC-C511DBEF5F01}" destId="{600A1855-FAA3-41ED-9A8C-3B589DED1950}" srcOrd="2" destOrd="0" presId="urn:microsoft.com/office/officeart/2018/2/layout/IconVerticalSolidList"/>
    <dgm:cxn modelId="{226816DD-F484-4570-B4E9-43EC037396AA}" type="presParOf" srcId="{388892D9-5A8B-47CD-9AEC-C511DBEF5F01}" destId="{65FB535C-B43C-471E-BB0D-BDDC0C50B74D}" srcOrd="3" destOrd="0" presId="urn:microsoft.com/office/officeart/2018/2/layout/IconVerticalSolidList"/>
    <dgm:cxn modelId="{749CB36A-F642-40BB-97E4-24646E99A3B8}" type="presParOf" srcId="{30948851-1665-41B2-99E4-B6439CDB9904}" destId="{626AE366-01CA-4C77-A580-AFF6DA1D8F0D}" srcOrd="5" destOrd="0" presId="urn:microsoft.com/office/officeart/2018/2/layout/IconVerticalSolidList"/>
    <dgm:cxn modelId="{F8F72F85-546A-4CF0-B679-2C43AFCD2BA7}" type="presParOf" srcId="{30948851-1665-41B2-99E4-B6439CDB9904}" destId="{54BBC163-0EF4-4221-8076-8A3DCBCA8AA6}" srcOrd="6" destOrd="0" presId="urn:microsoft.com/office/officeart/2018/2/layout/IconVerticalSolidList"/>
    <dgm:cxn modelId="{2BD5EF02-6E43-4AD1-9FE0-94BFA947765C}" type="presParOf" srcId="{54BBC163-0EF4-4221-8076-8A3DCBCA8AA6}" destId="{096DDB7C-FC89-4F4A-8CFE-34C46CA38764}" srcOrd="0" destOrd="0" presId="urn:microsoft.com/office/officeart/2018/2/layout/IconVerticalSolidList"/>
    <dgm:cxn modelId="{DCA7C5B0-7CCD-4E8F-8AEF-86B480BA796C}" type="presParOf" srcId="{54BBC163-0EF4-4221-8076-8A3DCBCA8AA6}" destId="{DA7E7E5C-13DF-4925-9E6F-8AD92EBFAC72}" srcOrd="1" destOrd="0" presId="urn:microsoft.com/office/officeart/2018/2/layout/IconVerticalSolidList"/>
    <dgm:cxn modelId="{504956AF-2DE6-4949-97D0-463F7175AEEF}" type="presParOf" srcId="{54BBC163-0EF4-4221-8076-8A3DCBCA8AA6}" destId="{C1524371-106C-40E1-9213-B640DEEFD8B9}" srcOrd="2" destOrd="0" presId="urn:microsoft.com/office/officeart/2018/2/layout/IconVerticalSolidList"/>
    <dgm:cxn modelId="{BD68E11F-725F-4CDF-87BA-C0BE917C6B56}" type="presParOf" srcId="{54BBC163-0EF4-4221-8076-8A3DCBCA8AA6}" destId="{8AB98497-2909-4933-AACD-6F24F7EC755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1C4233-35AD-4206-901A-1E2CAFC5522C}" type="doc">
      <dgm:prSet loTypeId="urn:microsoft.com/office/officeart/2005/8/layout/vProcess5" loCatId="process" qsTypeId="urn:microsoft.com/office/officeart/2005/8/quickstyle/simple5#1" qsCatId="simple" csTypeId="urn:microsoft.com/office/officeart/2005/8/colors/accent2_2#1" csCatId="accent2" phldr="1"/>
      <dgm:spPr/>
      <dgm:t>
        <a:bodyPr/>
        <a:lstStyle/>
        <a:p>
          <a:endParaRPr lang="en-US"/>
        </a:p>
      </dgm:t>
    </dgm:pt>
    <dgm:pt modelId="{3C2788BE-3F07-4199-9E1F-F0A38020791F}">
      <dgm:prSet/>
      <dgm:spPr/>
      <dgm:t>
        <a:bodyPr/>
        <a:lstStyle/>
        <a:p>
          <a:r>
            <a:rPr lang="en-US"/>
            <a:t>Long-term decrease is observed. </a:t>
          </a:r>
        </a:p>
      </dgm:t>
    </dgm:pt>
    <dgm:pt modelId="{29557671-EB32-4DEC-B2E0-A5246F363870}" type="parTrans" cxnId="{FBD623E5-8A4A-4AA3-8F5B-1F479999151A}">
      <dgm:prSet/>
      <dgm:spPr/>
      <dgm:t>
        <a:bodyPr/>
        <a:lstStyle/>
        <a:p>
          <a:endParaRPr lang="en-US"/>
        </a:p>
      </dgm:t>
    </dgm:pt>
    <dgm:pt modelId="{68AC9F4C-2B48-4F35-BD10-443D94C59569}" type="sibTrans" cxnId="{FBD623E5-8A4A-4AA3-8F5B-1F479999151A}">
      <dgm:prSet/>
      <dgm:spPr/>
      <dgm:t>
        <a:bodyPr/>
        <a:lstStyle/>
        <a:p>
          <a:endParaRPr lang="en-US"/>
        </a:p>
      </dgm:t>
    </dgm:pt>
    <dgm:pt modelId="{C6A791F8-D740-4950-B905-A490A21AB37F}">
      <dgm:prSet/>
      <dgm:spPr/>
      <dgm:t>
        <a:bodyPr/>
        <a:lstStyle/>
        <a:p>
          <a:pPr rtl="0"/>
          <a:r>
            <a:rPr lang="en-US">
              <a:latin typeface="Trade Gothic Next Light"/>
            </a:rPr>
            <a:t>Exponential decay model captures the trend. </a:t>
          </a:r>
        </a:p>
      </dgm:t>
    </dgm:pt>
    <dgm:pt modelId="{D777C09B-E8C2-4684-9CA7-071619DE1BF4}" type="parTrans" cxnId="{9B0CAE67-73EE-4322-9E7B-6A1CEA5C0E83}">
      <dgm:prSet/>
      <dgm:spPr/>
      <dgm:t>
        <a:bodyPr/>
        <a:lstStyle/>
        <a:p>
          <a:endParaRPr lang="en-US"/>
        </a:p>
      </dgm:t>
    </dgm:pt>
    <dgm:pt modelId="{D3EA7A78-FF16-4A2B-B2E3-437072DA0B78}" type="sibTrans" cxnId="{9B0CAE67-73EE-4322-9E7B-6A1CEA5C0E83}">
      <dgm:prSet/>
      <dgm:spPr/>
      <dgm:t>
        <a:bodyPr/>
        <a:lstStyle/>
        <a:p>
          <a:endParaRPr lang="en-US"/>
        </a:p>
      </dgm:t>
    </dgm:pt>
    <dgm:pt modelId="{FEB14A50-0114-4C6C-B809-065DAB693E4B}">
      <dgm:prSet/>
      <dgm:spPr/>
      <dgm:t>
        <a:bodyPr/>
        <a:lstStyle/>
        <a:p>
          <a:pPr rtl="0"/>
          <a:r>
            <a:rPr lang="en-US" dirty="0">
              <a:latin typeface="Trade Gothic Next Light"/>
            </a:rPr>
            <a:t>Findings are consistent with previous </a:t>
          </a:r>
          <a:r>
            <a:rPr lang="en-US" dirty="0" err="1">
              <a:latin typeface="Trade Gothic Next Light"/>
            </a:rPr>
            <a:t>IceCube</a:t>
          </a:r>
          <a:r>
            <a:rPr lang="en-US" dirty="0">
              <a:latin typeface="Trade Gothic Next Light"/>
            </a:rPr>
            <a:t> observations (extended dataset confirms trend over long timescales).</a:t>
          </a:r>
        </a:p>
      </dgm:t>
    </dgm:pt>
    <dgm:pt modelId="{D6D64F0D-B430-4F7B-BA71-FA8922AEF37F}" type="parTrans" cxnId="{D47DCC4E-C0EA-4D17-8E3F-8D8100EB16AF}">
      <dgm:prSet/>
      <dgm:spPr/>
      <dgm:t>
        <a:bodyPr/>
        <a:lstStyle/>
        <a:p>
          <a:endParaRPr lang="en-US"/>
        </a:p>
      </dgm:t>
    </dgm:pt>
    <dgm:pt modelId="{6E233FF4-BE63-4853-B6E3-DEA7E508643E}" type="sibTrans" cxnId="{D47DCC4E-C0EA-4D17-8E3F-8D8100EB16AF}">
      <dgm:prSet/>
      <dgm:spPr/>
      <dgm:t>
        <a:bodyPr/>
        <a:lstStyle/>
        <a:p>
          <a:endParaRPr lang="en-US"/>
        </a:p>
      </dgm:t>
    </dgm:pt>
    <dgm:pt modelId="{745C8CE0-7B2E-4DAD-9A3A-0A140039DE09}">
      <dgm:prSet phldrT="[Text]" phldr="0"/>
      <dgm:spPr/>
      <dgm:t>
        <a:bodyPr/>
        <a:lstStyle/>
        <a:p>
          <a:pPr rtl="0"/>
          <a:r>
            <a:rPr lang="en-US" dirty="0">
              <a:latin typeface="Trade Gothic Next Light"/>
            </a:rPr>
            <a:t>Stronger evidence of a genuine detector effect.</a:t>
          </a:r>
        </a:p>
      </dgm:t>
    </dgm:pt>
    <dgm:pt modelId="{B0943B90-72AD-4145-8F8A-E1AFCF0B3F28}" type="parTrans" cxnId="{0A0115BC-6A31-4759-8596-5E019222173C}">
      <dgm:prSet/>
      <dgm:spPr/>
    </dgm:pt>
    <dgm:pt modelId="{536BDF86-D921-46BB-ACC6-10415FB1D74E}" type="sibTrans" cxnId="{0A0115BC-6A31-4759-8596-5E019222173C}">
      <dgm:prSet/>
      <dgm:spPr/>
      <dgm:t>
        <a:bodyPr/>
        <a:lstStyle/>
        <a:p>
          <a:endParaRPr lang="en-US"/>
        </a:p>
      </dgm:t>
    </dgm:pt>
    <dgm:pt modelId="{95C24A90-3E39-4D4C-8B0C-335C23A279C2}">
      <dgm:prSet phldrT="[Text]" phldr="0"/>
      <dgm:spPr/>
      <dgm:t>
        <a:bodyPr/>
        <a:lstStyle/>
        <a:p>
          <a:pPr rtl="0"/>
          <a:r>
            <a:rPr lang="en-US" dirty="0">
              <a:latin typeface="Trade Gothic Next Light"/>
            </a:rPr>
            <a:t>Identified and modeled seasonal periodic component.</a:t>
          </a:r>
        </a:p>
      </dgm:t>
    </dgm:pt>
    <dgm:pt modelId="{6552C176-A1E6-469D-A953-DAB062FB6D88}" type="parTrans" cxnId="{16A7EC8F-3EF5-4968-B112-B180E68C1287}">
      <dgm:prSet/>
      <dgm:spPr/>
    </dgm:pt>
    <dgm:pt modelId="{ED85F7AF-FC51-4380-A631-1148F9B2E077}" type="sibTrans" cxnId="{16A7EC8F-3EF5-4968-B112-B180E68C1287}">
      <dgm:prSet/>
      <dgm:spPr/>
    </dgm:pt>
    <dgm:pt modelId="{FED98A96-B5C2-48CB-B116-4771F29DBD2A}" type="pres">
      <dgm:prSet presAssocID="{F91C4233-35AD-4206-901A-1E2CAFC5522C}" presName="outerComposite" presStyleCnt="0">
        <dgm:presLayoutVars>
          <dgm:chMax val="5"/>
          <dgm:dir/>
          <dgm:resizeHandles val="exact"/>
        </dgm:presLayoutVars>
      </dgm:prSet>
      <dgm:spPr/>
    </dgm:pt>
    <dgm:pt modelId="{B4CA8636-8CDA-4B15-9C9B-A4EC335016F9}" type="pres">
      <dgm:prSet presAssocID="{F91C4233-35AD-4206-901A-1E2CAFC5522C}" presName="dummyMaxCanvas" presStyleCnt="0">
        <dgm:presLayoutVars/>
      </dgm:prSet>
      <dgm:spPr/>
    </dgm:pt>
    <dgm:pt modelId="{91A84535-7887-47F2-AC16-9669D14F29E0}" type="pres">
      <dgm:prSet presAssocID="{F91C4233-35AD-4206-901A-1E2CAFC5522C}" presName="FiveNodes_1" presStyleLbl="node1" presStyleIdx="0" presStyleCnt="5">
        <dgm:presLayoutVars>
          <dgm:bulletEnabled val="1"/>
        </dgm:presLayoutVars>
      </dgm:prSet>
      <dgm:spPr/>
    </dgm:pt>
    <dgm:pt modelId="{7F3BE3CB-2083-432D-A90A-8264BB0D7EF4}" type="pres">
      <dgm:prSet presAssocID="{F91C4233-35AD-4206-901A-1E2CAFC5522C}" presName="FiveNodes_2" presStyleLbl="node1" presStyleIdx="1" presStyleCnt="5">
        <dgm:presLayoutVars>
          <dgm:bulletEnabled val="1"/>
        </dgm:presLayoutVars>
      </dgm:prSet>
      <dgm:spPr/>
    </dgm:pt>
    <dgm:pt modelId="{7046EBBA-7B3C-444E-9AB7-00D2A77F50EA}" type="pres">
      <dgm:prSet presAssocID="{F91C4233-35AD-4206-901A-1E2CAFC5522C}" presName="FiveNodes_3" presStyleLbl="node1" presStyleIdx="2" presStyleCnt="5">
        <dgm:presLayoutVars>
          <dgm:bulletEnabled val="1"/>
        </dgm:presLayoutVars>
      </dgm:prSet>
      <dgm:spPr/>
    </dgm:pt>
    <dgm:pt modelId="{84DD3F84-D872-442D-9C55-1B01717DF935}" type="pres">
      <dgm:prSet presAssocID="{F91C4233-35AD-4206-901A-1E2CAFC5522C}" presName="FiveNodes_4" presStyleLbl="node1" presStyleIdx="3" presStyleCnt="5">
        <dgm:presLayoutVars>
          <dgm:bulletEnabled val="1"/>
        </dgm:presLayoutVars>
      </dgm:prSet>
      <dgm:spPr/>
    </dgm:pt>
    <dgm:pt modelId="{36C3D076-0427-479C-9176-D795F413FCC5}" type="pres">
      <dgm:prSet presAssocID="{F91C4233-35AD-4206-901A-1E2CAFC5522C}" presName="FiveNodes_5" presStyleLbl="node1" presStyleIdx="4" presStyleCnt="5">
        <dgm:presLayoutVars>
          <dgm:bulletEnabled val="1"/>
        </dgm:presLayoutVars>
      </dgm:prSet>
      <dgm:spPr/>
    </dgm:pt>
    <dgm:pt modelId="{70AE5E64-1BFB-4B9E-9C54-D97208AA0A0A}" type="pres">
      <dgm:prSet presAssocID="{F91C4233-35AD-4206-901A-1E2CAFC5522C}" presName="FiveConn_1-2" presStyleLbl="fgAccFollowNode1" presStyleIdx="0" presStyleCnt="4">
        <dgm:presLayoutVars>
          <dgm:bulletEnabled val="1"/>
        </dgm:presLayoutVars>
      </dgm:prSet>
      <dgm:spPr/>
    </dgm:pt>
    <dgm:pt modelId="{3881EAF5-85BE-49ED-99FD-94E8ACC1D501}" type="pres">
      <dgm:prSet presAssocID="{F91C4233-35AD-4206-901A-1E2CAFC5522C}" presName="FiveConn_2-3" presStyleLbl="fgAccFollowNode1" presStyleIdx="1" presStyleCnt="4">
        <dgm:presLayoutVars>
          <dgm:bulletEnabled val="1"/>
        </dgm:presLayoutVars>
      </dgm:prSet>
      <dgm:spPr/>
    </dgm:pt>
    <dgm:pt modelId="{05EDDE4E-53DE-4E9F-9250-20BDCBA735B3}" type="pres">
      <dgm:prSet presAssocID="{F91C4233-35AD-4206-901A-1E2CAFC5522C}" presName="FiveConn_3-4" presStyleLbl="fgAccFollowNode1" presStyleIdx="2" presStyleCnt="4">
        <dgm:presLayoutVars>
          <dgm:bulletEnabled val="1"/>
        </dgm:presLayoutVars>
      </dgm:prSet>
      <dgm:spPr/>
    </dgm:pt>
    <dgm:pt modelId="{C09DD0B0-CFBD-4C40-9432-093C29A890BA}" type="pres">
      <dgm:prSet presAssocID="{F91C4233-35AD-4206-901A-1E2CAFC5522C}" presName="FiveConn_4-5" presStyleLbl="fgAccFollowNode1" presStyleIdx="3" presStyleCnt="4">
        <dgm:presLayoutVars>
          <dgm:bulletEnabled val="1"/>
        </dgm:presLayoutVars>
      </dgm:prSet>
      <dgm:spPr/>
    </dgm:pt>
    <dgm:pt modelId="{3B622346-3614-4AA6-B4DC-C24C9F82044B}" type="pres">
      <dgm:prSet presAssocID="{F91C4233-35AD-4206-901A-1E2CAFC5522C}" presName="FiveNodes_1_text" presStyleLbl="node1" presStyleIdx="4" presStyleCnt="5">
        <dgm:presLayoutVars>
          <dgm:bulletEnabled val="1"/>
        </dgm:presLayoutVars>
      </dgm:prSet>
      <dgm:spPr/>
    </dgm:pt>
    <dgm:pt modelId="{804E2B7A-7450-4891-8E1B-D82BCC281D04}" type="pres">
      <dgm:prSet presAssocID="{F91C4233-35AD-4206-901A-1E2CAFC5522C}" presName="FiveNodes_2_text" presStyleLbl="node1" presStyleIdx="4" presStyleCnt="5">
        <dgm:presLayoutVars>
          <dgm:bulletEnabled val="1"/>
        </dgm:presLayoutVars>
      </dgm:prSet>
      <dgm:spPr/>
    </dgm:pt>
    <dgm:pt modelId="{6B1EE37E-9158-497B-97DF-E60729E5541D}" type="pres">
      <dgm:prSet presAssocID="{F91C4233-35AD-4206-901A-1E2CAFC5522C}" presName="FiveNodes_3_text" presStyleLbl="node1" presStyleIdx="4" presStyleCnt="5">
        <dgm:presLayoutVars>
          <dgm:bulletEnabled val="1"/>
        </dgm:presLayoutVars>
      </dgm:prSet>
      <dgm:spPr/>
    </dgm:pt>
    <dgm:pt modelId="{CF80C572-AC2C-44F0-897B-665FB38C4896}" type="pres">
      <dgm:prSet presAssocID="{F91C4233-35AD-4206-901A-1E2CAFC5522C}" presName="FiveNodes_4_text" presStyleLbl="node1" presStyleIdx="4" presStyleCnt="5">
        <dgm:presLayoutVars>
          <dgm:bulletEnabled val="1"/>
        </dgm:presLayoutVars>
      </dgm:prSet>
      <dgm:spPr/>
    </dgm:pt>
    <dgm:pt modelId="{399A39F2-E360-4473-AE95-26C1FDAD82A7}" type="pres">
      <dgm:prSet presAssocID="{F91C4233-35AD-4206-901A-1E2CAFC5522C}" presName="FiveNodes_5_text" presStyleLbl="node1" presStyleIdx="4" presStyleCnt="5">
        <dgm:presLayoutVars>
          <dgm:bulletEnabled val="1"/>
        </dgm:presLayoutVars>
      </dgm:prSet>
      <dgm:spPr/>
    </dgm:pt>
  </dgm:ptLst>
  <dgm:cxnLst>
    <dgm:cxn modelId="{961E7D12-F2BE-4210-8617-D2FCC682DDCA}" type="presOf" srcId="{C6A791F8-D740-4950-B905-A490A21AB37F}" destId="{804E2B7A-7450-4891-8E1B-D82BCC281D04}" srcOrd="1" destOrd="0" presId="urn:microsoft.com/office/officeart/2005/8/layout/vProcess5"/>
    <dgm:cxn modelId="{9C65A017-0536-4513-831B-C379D5297CD5}" type="presOf" srcId="{745C8CE0-7B2E-4DAD-9A3A-0A140039DE09}" destId="{CF80C572-AC2C-44F0-897B-665FB38C4896}" srcOrd="1" destOrd="0" presId="urn:microsoft.com/office/officeart/2005/8/layout/vProcess5"/>
    <dgm:cxn modelId="{8887981A-01A7-4843-B300-E22C46F80B66}" type="presOf" srcId="{3C2788BE-3F07-4199-9E1F-F0A38020791F}" destId="{3B622346-3614-4AA6-B4DC-C24C9F82044B}" srcOrd="1" destOrd="0" presId="urn:microsoft.com/office/officeart/2005/8/layout/vProcess5"/>
    <dgm:cxn modelId="{83D1F85F-0286-4C82-B82C-4B86887AA653}" type="presOf" srcId="{FEB14A50-0114-4C6C-B809-065DAB693E4B}" destId="{6B1EE37E-9158-497B-97DF-E60729E5541D}" srcOrd="1" destOrd="0" presId="urn:microsoft.com/office/officeart/2005/8/layout/vProcess5"/>
    <dgm:cxn modelId="{E7B0AD60-2C4B-4926-975D-643E3B529284}" type="presOf" srcId="{FEB14A50-0114-4C6C-B809-065DAB693E4B}" destId="{7046EBBA-7B3C-444E-9AB7-00D2A77F50EA}" srcOrd="0" destOrd="0" presId="urn:microsoft.com/office/officeart/2005/8/layout/vProcess5"/>
    <dgm:cxn modelId="{1546DC41-9CB5-401E-9D78-2F7D607EF4FA}" type="presOf" srcId="{D3EA7A78-FF16-4A2B-B2E3-437072DA0B78}" destId="{3881EAF5-85BE-49ED-99FD-94E8ACC1D501}" srcOrd="0" destOrd="0" presId="urn:microsoft.com/office/officeart/2005/8/layout/vProcess5"/>
    <dgm:cxn modelId="{9B0CAE67-73EE-4322-9E7B-6A1CEA5C0E83}" srcId="{F91C4233-35AD-4206-901A-1E2CAFC5522C}" destId="{C6A791F8-D740-4950-B905-A490A21AB37F}" srcOrd="1" destOrd="0" parTransId="{D777C09B-E8C2-4684-9CA7-071619DE1BF4}" sibTransId="{D3EA7A78-FF16-4A2B-B2E3-437072DA0B78}"/>
    <dgm:cxn modelId="{DF217348-A071-4C53-87CA-CC17D1B42D23}" type="presOf" srcId="{68AC9F4C-2B48-4F35-BD10-443D94C59569}" destId="{70AE5E64-1BFB-4B9E-9C54-D97208AA0A0A}" srcOrd="0" destOrd="0" presId="urn:microsoft.com/office/officeart/2005/8/layout/vProcess5"/>
    <dgm:cxn modelId="{D47DCC4E-C0EA-4D17-8E3F-8D8100EB16AF}" srcId="{F91C4233-35AD-4206-901A-1E2CAFC5522C}" destId="{FEB14A50-0114-4C6C-B809-065DAB693E4B}" srcOrd="2" destOrd="0" parTransId="{D6D64F0D-B430-4F7B-BA71-FA8922AEF37F}" sibTransId="{6E233FF4-BE63-4853-B6E3-DEA7E508643E}"/>
    <dgm:cxn modelId="{69DA825A-47DD-4DB3-907A-34E98C26EED0}" type="presOf" srcId="{6E233FF4-BE63-4853-B6E3-DEA7E508643E}" destId="{05EDDE4E-53DE-4E9F-9250-20BDCBA735B3}" srcOrd="0" destOrd="0" presId="urn:microsoft.com/office/officeart/2005/8/layout/vProcess5"/>
    <dgm:cxn modelId="{73CFF07C-5A7D-4413-B4D3-565A673AA885}" type="presOf" srcId="{95C24A90-3E39-4D4C-8B0C-335C23A279C2}" destId="{36C3D076-0427-479C-9176-D795F413FCC5}" srcOrd="0" destOrd="0" presId="urn:microsoft.com/office/officeart/2005/8/layout/vProcess5"/>
    <dgm:cxn modelId="{06008886-6F85-41FF-BA4D-B07877446B68}" type="presOf" srcId="{95C24A90-3E39-4D4C-8B0C-335C23A279C2}" destId="{399A39F2-E360-4473-AE95-26C1FDAD82A7}" srcOrd="1" destOrd="0" presId="urn:microsoft.com/office/officeart/2005/8/layout/vProcess5"/>
    <dgm:cxn modelId="{16A7EC8F-3EF5-4968-B112-B180E68C1287}" srcId="{F91C4233-35AD-4206-901A-1E2CAFC5522C}" destId="{95C24A90-3E39-4D4C-8B0C-335C23A279C2}" srcOrd="4" destOrd="0" parTransId="{6552C176-A1E6-469D-A953-DAB062FB6D88}" sibTransId="{ED85F7AF-FC51-4380-A631-1148F9B2E077}"/>
    <dgm:cxn modelId="{A67FCDB9-0A63-48A7-8A98-3244260D50B6}" type="presOf" srcId="{F91C4233-35AD-4206-901A-1E2CAFC5522C}" destId="{FED98A96-B5C2-48CB-B116-4771F29DBD2A}" srcOrd="0" destOrd="0" presId="urn:microsoft.com/office/officeart/2005/8/layout/vProcess5"/>
    <dgm:cxn modelId="{0A0115BC-6A31-4759-8596-5E019222173C}" srcId="{F91C4233-35AD-4206-901A-1E2CAFC5522C}" destId="{745C8CE0-7B2E-4DAD-9A3A-0A140039DE09}" srcOrd="3" destOrd="0" parTransId="{B0943B90-72AD-4145-8F8A-E1AFCF0B3F28}" sibTransId="{536BDF86-D921-46BB-ACC6-10415FB1D74E}"/>
    <dgm:cxn modelId="{81AA8FD4-E057-4C38-AAA0-A734674BAE0E}" type="presOf" srcId="{745C8CE0-7B2E-4DAD-9A3A-0A140039DE09}" destId="{84DD3F84-D872-442D-9C55-1B01717DF935}" srcOrd="0" destOrd="0" presId="urn:microsoft.com/office/officeart/2005/8/layout/vProcess5"/>
    <dgm:cxn modelId="{CEA9D0D4-A148-4D07-89EC-0BB371F047B8}" type="presOf" srcId="{3C2788BE-3F07-4199-9E1F-F0A38020791F}" destId="{91A84535-7887-47F2-AC16-9669D14F29E0}" srcOrd="0" destOrd="0" presId="urn:microsoft.com/office/officeart/2005/8/layout/vProcess5"/>
    <dgm:cxn modelId="{FBD623E5-8A4A-4AA3-8F5B-1F479999151A}" srcId="{F91C4233-35AD-4206-901A-1E2CAFC5522C}" destId="{3C2788BE-3F07-4199-9E1F-F0A38020791F}" srcOrd="0" destOrd="0" parTransId="{29557671-EB32-4DEC-B2E0-A5246F363870}" sibTransId="{68AC9F4C-2B48-4F35-BD10-443D94C59569}"/>
    <dgm:cxn modelId="{6EF866F8-9588-45EF-88E5-5A78894FD27E}" type="presOf" srcId="{C6A791F8-D740-4950-B905-A490A21AB37F}" destId="{7F3BE3CB-2083-432D-A90A-8264BB0D7EF4}" srcOrd="0" destOrd="0" presId="urn:microsoft.com/office/officeart/2005/8/layout/vProcess5"/>
    <dgm:cxn modelId="{447A7CFC-9FEE-42B8-914D-8E90AE205BFA}" type="presOf" srcId="{536BDF86-D921-46BB-ACC6-10415FB1D74E}" destId="{C09DD0B0-CFBD-4C40-9432-093C29A890BA}" srcOrd="0" destOrd="0" presId="urn:microsoft.com/office/officeart/2005/8/layout/vProcess5"/>
    <dgm:cxn modelId="{CD789C47-3B8F-40F5-A156-7CC085FF97A5}" type="presParOf" srcId="{FED98A96-B5C2-48CB-B116-4771F29DBD2A}" destId="{B4CA8636-8CDA-4B15-9C9B-A4EC335016F9}" srcOrd="0" destOrd="0" presId="urn:microsoft.com/office/officeart/2005/8/layout/vProcess5"/>
    <dgm:cxn modelId="{840D72FB-C4CC-4CC8-BB66-EE46CD1F9AC7}" type="presParOf" srcId="{FED98A96-B5C2-48CB-B116-4771F29DBD2A}" destId="{91A84535-7887-47F2-AC16-9669D14F29E0}" srcOrd="1" destOrd="0" presId="urn:microsoft.com/office/officeart/2005/8/layout/vProcess5"/>
    <dgm:cxn modelId="{1CACB825-D836-49FB-A8EE-E71B75330463}" type="presParOf" srcId="{FED98A96-B5C2-48CB-B116-4771F29DBD2A}" destId="{7F3BE3CB-2083-432D-A90A-8264BB0D7EF4}" srcOrd="2" destOrd="0" presId="urn:microsoft.com/office/officeart/2005/8/layout/vProcess5"/>
    <dgm:cxn modelId="{7E83A715-2491-4242-AAF7-486EA7C2DC9D}" type="presParOf" srcId="{FED98A96-B5C2-48CB-B116-4771F29DBD2A}" destId="{7046EBBA-7B3C-444E-9AB7-00D2A77F50EA}" srcOrd="3" destOrd="0" presId="urn:microsoft.com/office/officeart/2005/8/layout/vProcess5"/>
    <dgm:cxn modelId="{FA85FA8F-D4ED-42C2-A5C1-C1A683F7DBCA}" type="presParOf" srcId="{FED98A96-B5C2-48CB-B116-4771F29DBD2A}" destId="{84DD3F84-D872-442D-9C55-1B01717DF935}" srcOrd="4" destOrd="0" presId="urn:microsoft.com/office/officeart/2005/8/layout/vProcess5"/>
    <dgm:cxn modelId="{F28B8EFE-0F1A-4E1E-9169-17F8B8849893}" type="presParOf" srcId="{FED98A96-B5C2-48CB-B116-4771F29DBD2A}" destId="{36C3D076-0427-479C-9176-D795F413FCC5}" srcOrd="5" destOrd="0" presId="urn:microsoft.com/office/officeart/2005/8/layout/vProcess5"/>
    <dgm:cxn modelId="{10FB4BA0-B34F-4378-9BBA-F0EFCD499633}" type="presParOf" srcId="{FED98A96-B5C2-48CB-B116-4771F29DBD2A}" destId="{70AE5E64-1BFB-4B9E-9C54-D97208AA0A0A}" srcOrd="6" destOrd="0" presId="urn:microsoft.com/office/officeart/2005/8/layout/vProcess5"/>
    <dgm:cxn modelId="{7EAF2521-7659-48DC-A2E7-48317A889856}" type="presParOf" srcId="{FED98A96-B5C2-48CB-B116-4771F29DBD2A}" destId="{3881EAF5-85BE-49ED-99FD-94E8ACC1D501}" srcOrd="7" destOrd="0" presId="urn:microsoft.com/office/officeart/2005/8/layout/vProcess5"/>
    <dgm:cxn modelId="{DDC9D27B-2A59-484F-BDAB-A4C0AD76369B}" type="presParOf" srcId="{FED98A96-B5C2-48CB-B116-4771F29DBD2A}" destId="{05EDDE4E-53DE-4E9F-9250-20BDCBA735B3}" srcOrd="8" destOrd="0" presId="urn:microsoft.com/office/officeart/2005/8/layout/vProcess5"/>
    <dgm:cxn modelId="{529F90B4-F557-4A78-8A1A-F200F41D878E}" type="presParOf" srcId="{FED98A96-B5C2-48CB-B116-4771F29DBD2A}" destId="{C09DD0B0-CFBD-4C40-9432-093C29A890BA}" srcOrd="9" destOrd="0" presId="urn:microsoft.com/office/officeart/2005/8/layout/vProcess5"/>
    <dgm:cxn modelId="{90A701FE-B22C-4419-9DBE-F78674FDDBA9}" type="presParOf" srcId="{FED98A96-B5C2-48CB-B116-4771F29DBD2A}" destId="{3B622346-3614-4AA6-B4DC-C24C9F82044B}" srcOrd="10" destOrd="0" presId="urn:microsoft.com/office/officeart/2005/8/layout/vProcess5"/>
    <dgm:cxn modelId="{0B06572E-B7A1-4C9D-8D2F-9000F8F187C8}" type="presParOf" srcId="{FED98A96-B5C2-48CB-B116-4771F29DBD2A}" destId="{804E2B7A-7450-4891-8E1B-D82BCC281D04}" srcOrd="11" destOrd="0" presId="urn:microsoft.com/office/officeart/2005/8/layout/vProcess5"/>
    <dgm:cxn modelId="{6B1C86F2-2022-4A63-B9C0-89ABE0948D2C}" type="presParOf" srcId="{FED98A96-B5C2-48CB-B116-4771F29DBD2A}" destId="{6B1EE37E-9158-497B-97DF-E60729E5541D}" srcOrd="12" destOrd="0" presId="urn:microsoft.com/office/officeart/2005/8/layout/vProcess5"/>
    <dgm:cxn modelId="{8FA030C4-9347-4109-A710-4AD1B8B4E42D}" type="presParOf" srcId="{FED98A96-B5C2-48CB-B116-4771F29DBD2A}" destId="{CF80C572-AC2C-44F0-897B-665FB38C4896}" srcOrd="13" destOrd="0" presId="urn:microsoft.com/office/officeart/2005/8/layout/vProcess5"/>
    <dgm:cxn modelId="{C6CF5DEF-A421-41BA-A554-269CDAE3CDC9}" type="presParOf" srcId="{FED98A96-B5C2-48CB-B116-4771F29DBD2A}" destId="{399A39F2-E360-4473-AE95-26C1FDAD82A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D0471-B769-4A58-A0A3-2126568F3ACC}">
      <dsp:nvSpPr>
        <dsp:cNvPr id="0" name=""/>
        <dsp:cNvSpPr/>
      </dsp:nvSpPr>
      <dsp:spPr>
        <a:xfrm>
          <a:off x="0" y="1581"/>
          <a:ext cx="9238434" cy="801439"/>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E9B865-106F-4794-95F0-0F75C5B89979}">
      <dsp:nvSpPr>
        <dsp:cNvPr id="0" name=""/>
        <dsp:cNvSpPr/>
      </dsp:nvSpPr>
      <dsp:spPr>
        <a:xfrm>
          <a:off x="242435" y="181905"/>
          <a:ext cx="440791" cy="4407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B22214-2968-4853-AC39-57EC6F15C372}">
      <dsp:nvSpPr>
        <dsp:cNvPr id="0" name=""/>
        <dsp:cNvSpPr/>
      </dsp:nvSpPr>
      <dsp:spPr>
        <a:xfrm>
          <a:off x="925662" y="1581"/>
          <a:ext cx="8312771" cy="801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19" tIns="84819" rIns="84819" bIns="84819" numCol="1" spcCol="1270" anchor="ctr" anchorCtr="0">
          <a:noAutofit/>
        </a:bodyPr>
        <a:lstStyle/>
        <a:p>
          <a:pPr marL="0" lvl="0" indent="0" algn="l" defTabSz="889000">
            <a:lnSpc>
              <a:spcPct val="100000"/>
            </a:lnSpc>
            <a:spcBef>
              <a:spcPct val="0"/>
            </a:spcBef>
            <a:spcAft>
              <a:spcPct val="35000"/>
            </a:spcAft>
            <a:buNone/>
          </a:pPr>
          <a:r>
            <a:rPr lang="en-US" sz="2000" kern="1200" dirty="0" err="1">
              <a:solidFill>
                <a:schemeClr val="bg1"/>
              </a:solidFill>
            </a:rPr>
            <a:t>IceCube</a:t>
          </a:r>
          <a:r>
            <a:rPr lang="en-US" sz="2000" kern="1200" dirty="0">
              <a:solidFill>
                <a:schemeClr val="bg1"/>
              </a:solidFill>
            </a:rPr>
            <a:t> SN scaler data (2011–2017</a:t>
          </a:r>
          <a:r>
            <a:rPr lang="en-US" sz="2000" kern="1200" dirty="0">
              <a:solidFill>
                <a:schemeClr val="bg1"/>
              </a:solidFill>
              <a:latin typeface="Trade Gothic Next Cond"/>
            </a:rPr>
            <a:t>...</a:t>
          </a:r>
          <a:r>
            <a:rPr lang="en-US" sz="2000" kern="1200" dirty="0">
              <a:solidFill>
                <a:schemeClr val="bg1"/>
              </a:solidFill>
            </a:rPr>
            <a:t> for now) </a:t>
          </a:r>
        </a:p>
      </dsp:txBody>
      <dsp:txXfrm>
        <a:off x="925662" y="1581"/>
        <a:ext cx="8312771" cy="801439"/>
      </dsp:txXfrm>
    </dsp:sp>
    <dsp:sp modelId="{D7CCC589-9CB8-4DB7-ABD6-896276D9228A}">
      <dsp:nvSpPr>
        <dsp:cNvPr id="0" name=""/>
        <dsp:cNvSpPr/>
      </dsp:nvSpPr>
      <dsp:spPr>
        <a:xfrm>
          <a:off x="0" y="1003380"/>
          <a:ext cx="9238434" cy="801439"/>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73610C-414E-4A46-A412-EF628A561E4E}">
      <dsp:nvSpPr>
        <dsp:cNvPr id="0" name=""/>
        <dsp:cNvSpPr/>
      </dsp:nvSpPr>
      <dsp:spPr>
        <a:xfrm>
          <a:off x="242435" y="1183704"/>
          <a:ext cx="440791" cy="440791"/>
        </a:xfrm>
        <a:prstGeom prst="rect">
          <a:avLst/>
        </a:prstGeom>
        <a:blipFill>
          <a:blip xmlns:r="http://schemas.openxmlformats.org/officeDocument/2006/relationships">
            <a:extLs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107EB-BC43-4CD3-8D3D-7A7E607D3058}">
      <dsp:nvSpPr>
        <dsp:cNvPr id="0" name=""/>
        <dsp:cNvSpPr/>
      </dsp:nvSpPr>
      <dsp:spPr>
        <a:xfrm>
          <a:off x="925662" y="1003380"/>
          <a:ext cx="8312771" cy="801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19" tIns="84819" rIns="84819" bIns="8481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latin typeface="Trade Gothic Next Light"/>
            </a:rPr>
            <a:t>Good Run List (GRL) selection (quality cut for clean validated runs)</a:t>
          </a:r>
          <a:r>
            <a:rPr lang="en-US" sz="2000" kern="1200" dirty="0">
              <a:latin typeface="Trade Gothic Next Light"/>
            </a:rPr>
            <a:t> </a:t>
          </a:r>
          <a:endParaRPr lang="en-US" sz="2000" kern="1200" dirty="0">
            <a:solidFill>
              <a:schemeClr val="bg1"/>
            </a:solidFill>
            <a:latin typeface="Trade Gothic Next Light"/>
          </a:endParaRPr>
        </a:p>
      </dsp:txBody>
      <dsp:txXfrm>
        <a:off x="925662" y="1003380"/>
        <a:ext cx="8312771" cy="801439"/>
      </dsp:txXfrm>
    </dsp:sp>
    <dsp:sp modelId="{AE8AE25F-AC6D-4C67-9F9F-EB9F6D674356}">
      <dsp:nvSpPr>
        <dsp:cNvPr id="0" name=""/>
        <dsp:cNvSpPr/>
      </dsp:nvSpPr>
      <dsp:spPr>
        <a:xfrm>
          <a:off x="0" y="2005179"/>
          <a:ext cx="9238434" cy="801439"/>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19EFE9-9578-4A42-9884-FC1AEF61DA67}">
      <dsp:nvSpPr>
        <dsp:cNvPr id="0" name=""/>
        <dsp:cNvSpPr/>
      </dsp:nvSpPr>
      <dsp:spPr>
        <a:xfrm>
          <a:off x="242435" y="2185503"/>
          <a:ext cx="440791" cy="4407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FB535C-B43C-471E-BB0D-BDDC0C50B74D}">
      <dsp:nvSpPr>
        <dsp:cNvPr id="0" name=""/>
        <dsp:cNvSpPr/>
      </dsp:nvSpPr>
      <dsp:spPr>
        <a:xfrm>
          <a:off x="925662" y="2005179"/>
          <a:ext cx="8312771" cy="801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19" tIns="84819" rIns="84819" bIns="8481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Average scaler rates calculated </a:t>
          </a:r>
        </a:p>
      </dsp:txBody>
      <dsp:txXfrm>
        <a:off x="925662" y="2005179"/>
        <a:ext cx="8312771" cy="801439"/>
      </dsp:txXfrm>
    </dsp:sp>
    <dsp:sp modelId="{096DDB7C-FC89-4F4A-8CFE-34C46CA38764}">
      <dsp:nvSpPr>
        <dsp:cNvPr id="0" name=""/>
        <dsp:cNvSpPr/>
      </dsp:nvSpPr>
      <dsp:spPr>
        <a:xfrm>
          <a:off x="0" y="3006979"/>
          <a:ext cx="9238434" cy="801439"/>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7E7E5C-13DF-4925-9E6F-8AD92EBFAC72}">
      <dsp:nvSpPr>
        <dsp:cNvPr id="0" name=""/>
        <dsp:cNvSpPr/>
      </dsp:nvSpPr>
      <dsp:spPr>
        <a:xfrm>
          <a:off x="242435" y="3187303"/>
          <a:ext cx="440791" cy="4407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98497-2909-4933-AACD-6F24F7EC7552}">
      <dsp:nvSpPr>
        <dsp:cNvPr id="0" name=""/>
        <dsp:cNvSpPr/>
      </dsp:nvSpPr>
      <dsp:spPr>
        <a:xfrm>
          <a:off x="925662" y="3006979"/>
          <a:ext cx="8312771" cy="801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819" tIns="84819" rIns="84819" bIns="8481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Timeline constructed from run start times then converted to proper time units</a:t>
          </a:r>
        </a:p>
      </dsp:txBody>
      <dsp:txXfrm>
        <a:off x="925662" y="3006979"/>
        <a:ext cx="8312771" cy="801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84535-7887-47F2-AC16-9669D14F29E0}">
      <dsp:nvSpPr>
        <dsp:cNvPr id="0" name=""/>
        <dsp:cNvSpPr/>
      </dsp:nvSpPr>
      <dsp:spPr>
        <a:xfrm>
          <a:off x="0" y="0"/>
          <a:ext cx="7113594" cy="6858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Long-term decrease is observed. </a:t>
          </a:r>
        </a:p>
      </dsp:txBody>
      <dsp:txXfrm>
        <a:off x="20086" y="20086"/>
        <a:ext cx="6293324" cy="645628"/>
      </dsp:txXfrm>
    </dsp:sp>
    <dsp:sp modelId="{7F3BE3CB-2083-432D-A90A-8264BB0D7EF4}">
      <dsp:nvSpPr>
        <dsp:cNvPr id="0" name=""/>
        <dsp:cNvSpPr/>
      </dsp:nvSpPr>
      <dsp:spPr>
        <a:xfrm>
          <a:off x="531209" y="781050"/>
          <a:ext cx="7113594" cy="6858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latin typeface="Trade Gothic Next Light"/>
            </a:rPr>
            <a:t>Exponential decay model captures the trend. </a:t>
          </a:r>
        </a:p>
      </dsp:txBody>
      <dsp:txXfrm>
        <a:off x="551295" y="801136"/>
        <a:ext cx="6096442" cy="645628"/>
      </dsp:txXfrm>
    </dsp:sp>
    <dsp:sp modelId="{7046EBBA-7B3C-444E-9AB7-00D2A77F50EA}">
      <dsp:nvSpPr>
        <dsp:cNvPr id="0" name=""/>
        <dsp:cNvSpPr/>
      </dsp:nvSpPr>
      <dsp:spPr>
        <a:xfrm>
          <a:off x="1062419" y="1562100"/>
          <a:ext cx="7113594" cy="6858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Trade Gothic Next Light"/>
            </a:rPr>
            <a:t>Findings are consistent with previous </a:t>
          </a:r>
          <a:r>
            <a:rPr lang="en-US" sz="1800" kern="1200" dirty="0" err="1">
              <a:latin typeface="Trade Gothic Next Light"/>
            </a:rPr>
            <a:t>IceCube</a:t>
          </a:r>
          <a:r>
            <a:rPr lang="en-US" sz="1800" kern="1200" dirty="0">
              <a:latin typeface="Trade Gothic Next Light"/>
            </a:rPr>
            <a:t> observations (extended dataset confirms trend over long timescales).</a:t>
          </a:r>
        </a:p>
      </dsp:txBody>
      <dsp:txXfrm>
        <a:off x="1082505" y="1582186"/>
        <a:ext cx="6096442" cy="645627"/>
      </dsp:txXfrm>
    </dsp:sp>
    <dsp:sp modelId="{84DD3F84-D872-442D-9C55-1B01717DF935}">
      <dsp:nvSpPr>
        <dsp:cNvPr id="0" name=""/>
        <dsp:cNvSpPr/>
      </dsp:nvSpPr>
      <dsp:spPr>
        <a:xfrm>
          <a:off x="1593629" y="2343149"/>
          <a:ext cx="7113594" cy="6858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Trade Gothic Next Light"/>
            </a:rPr>
            <a:t>Stronger evidence of a genuine detector effect.</a:t>
          </a:r>
        </a:p>
      </dsp:txBody>
      <dsp:txXfrm>
        <a:off x="1613715" y="2363235"/>
        <a:ext cx="6096442" cy="645628"/>
      </dsp:txXfrm>
    </dsp:sp>
    <dsp:sp modelId="{36C3D076-0427-479C-9176-D795F413FCC5}">
      <dsp:nvSpPr>
        <dsp:cNvPr id="0" name=""/>
        <dsp:cNvSpPr/>
      </dsp:nvSpPr>
      <dsp:spPr>
        <a:xfrm>
          <a:off x="2124839" y="3124200"/>
          <a:ext cx="7113594" cy="6858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Trade Gothic Next Light"/>
            </a:rPr>
            <a:t>Identified and modeled seasonal periodic component.</a:t>
          </a:r>
        </a:p>
      </dsp:txBody>
      <dsp:txXfrm>
        <a:off x="2144925" y="3144286"/>
        <a:ext cx="6096442" cy="645627"/>
      </dsp:txXfrm>
    </dsp:sp>
    <dsp:sp modelId="{70AE5E64-1BFB-4B9E-9C54-D97208AA0A0A}">
      <dsp:nvSpPr>
        <dsp:cNvPr id="0" name=""/>
        <dsp:cNvSpPr/>
      </dsp:nvSpPr>
      <dsp:spPr>
        <a:xfrm>
          <a:off x="6667824" y="501015"/>
          <a:ext cx="445770" cy="445770"/>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6768122" y="501015"/>
        <a:ext cx="245174" cy="335442"/>
      </dsp:txXfrm>
    </dsp:sp>
    <dsp:sp modelId="{3881EAF5-85BE-49ED-99FD-94E8ACC1D501}">
      <dsp:nvSpPr>
        <dsp:cNvPr id="0" name=""/>
        <dsp:cNvSpPr/>
      </dsp:nvSpPr>
      <dsp:spPr>
        <a:xfrm>
          <a:off x="7199034" y="1282065"/>
          <a:ext cx="445770" cy="445770"/>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299332" y="1282065"/>
        <a:ext cx="245174" cy="335442"/>
      </dsp:txXfrm>
    </dsp:sp>
    <dsp:sp modelId="{05EDDE4E-53DE-4E9F-9250-20BDCBA735B3}">
      <dsp:nvSpPr>
        <dsp:cNvPr id="0" name=""/>
        <dsp:cNvSpPr/>
      </dsp:nvSpPr>
      <dsp:spPr>
        <a:xfrm>
          <a:off x="7730244" y="2051685"/>
          <a:ext cx="445770" cy="445770"/>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7830542" y="2051685"/>
        <a:ext cx="245174" cy="335442"/>
      </dsp:txXfrm>
    </dsp:sp>
    <dsp:sp modelId="{C09DD0B0-CFBD-4C40-9432-093C29A890BA}">
      <dsp:nvSpPr>
        <dsp:cNvPr id="0" name=""/>
        <dsp:cNvSpPr/>
      </dsp:nvSpPr>
      <dsp:spPr>
        <a:xfrm>
          <a:off x="8261454" y="2840355"/>
          <a:ext cx="445770" cy="445770"/>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8361752" y="2840355"/>
        <a:ext cx="245174" cy="33544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62D746-48C6-456B-8D48-B2806EAFB341}" type="datetimeFigureOut">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B86895-E8EF-46CD-B126-DB5FDE44A4D2}" type="slidenum">
              <a:t>‹#›</a:t>
            </a:fld>
            <a:endParaRPr lang="en-US"/>
          </a:p>
        </p:txBody>
      </p:sp>
    </p:spTree>
    <p:extLst>
      <p:ext uri="{BB962C8B-B14F-4D97-AF65-F5344CB8AC3E}">
        <p14:creationId xmlns:p14="http://schemas.microsoft.com/office/powerpoint/2010/main" val="354142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Hi everyone. I'm Tayler East from Queen's University, and today I'll be talking about work I did characterizing the long-term </a:t>
            </a:r>
            <a:r>
              <a:rPr lang="en-US" err="1">
                <a:highlight>
                  <a:srgbClr val="FFFFFF"/>
                </a:highlight>
              </a:rPr>
              <a:t>behaviour</a:t>
            </a:r>
            <a:r>
              <a:rPr lang="en-US">
                <a:highlight>
                  <a:srgbClr val="FFFFFF"/>
                </a:highlight>
              </a:rPr>
              <a:t> of </a:t>
            </a:r>
            <a:r>
              <a:rPr lang="en-US" err="1">
                <a:highlight>
                  <a:srgbClr val="FFFFFF"/>
                </a:highlight>
              </a:rPr>
              <a:t>IceCube's</a:t>
            </a:r>
            <a:r>
              <a:rPr lang="en-US">
                <a:highlight>
                  <a:srgbClr val="FFFFFF"/>
                </a:highlight>
              </a:rPr>
              <a:t> supernova scaler rates.</a:t>
            </a:r>
          </a:p>
        </p:txBody>
      </p:sp>
      <p:sp>
        <p:nvSpPr>
          <p:cNvPr id="4" name="Slide Number Placeholder 3"/>
          <p:cNvSpPr>
            <a:spLocks noGrp="1"/>
          </p:cNvSpPr>
          <p:nvPr>
            <p:ph type="sldNum" sz="quarter" idx="5"/>
          </p:nvPr>
        </p:nvSpPr>
        <p:spPr/>
        <p:txBody>
          <a:bodyPr/>
          <a:lstStyle/>
          <a:p>
            <a:fld id="{8DB86895-E8EF-46CD-B126-DB5FDE44A4D2}" type="slidenum">
              <a:t>1</a:t>
            </a:fld>
            <a:endParaRPr lang="en-US"/>
          </a:p>
        </p:txBody>
      </p:sp>
    </p:spTree>
    <p:extLst>
      <p:ext uri="{BB962C8B-B14F-4D97-AF65-F5344CB8AC3E}">
        <p14:creationId xmlns:p14="http://schemas.microsoft.com/office/powerpoint/2010/main" val="1375634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Slide 10 — Data Processing</a:t>
            </a:r>
            <a:r>
              <a:rPr lang="en-US">
                <a:highlight>
                  <a:srgbClr val="FFFFFF"/>
                </a:highlight>
              </a:rPr>
              <a:t> Before I could start any fitting, the raw data needed to be cleaned up. I removed bad runs flagged by the Good Run List, converted the individual run start and stop times into one continuous timeline, combined everything across all runs into a single unified dataset, and removed missing or corrupted entries that would otherwise throw off the averaging.</a:t>
            </a:r>
            <a:endParaRPr lang="en-US">
              <a:highlight>
                <a:srgbClr val="C6C6C6"/>
              </a:highlight>
            </a:endParaRPr>
          </a:p>
          <a:p>
            <a:r>
              <a:rPr lang="en-US" dirty="0">
                <a:highlight>
                  <a:srgbClr val="FFFFFF"/>
                </a:highlight>
              </a:rPr>
              <a:t>The graph you're looking at </a:t>
            </a:r>
            <a:r>
              <a:rPr lang="en-US" dirty="0" err="1">
                <a:highlight>
                  <a:srgbClr val="FFFFFF"/>
                </a:highlight>
              </a:rPr>
              <a:t>at</a:t>
            </a:r>
            <a:r>
              <a:rPr lang="en-US" dirty="0">
                <a:highlight>
                  <a:srgbClr val="FFFFFF"/>
                </a:highlight>
              </a:rPr>
              <a:t> the bottom is the result of the mean scaler rate averaged across all DOMs, plotted month by month from May 2011 through the end of 2017. Even in this raw, unprocessed form, you can already see two things: first the overall downward drift across the full six years, and an oscillation factor on top of that. We can see the characterization of both of those features in the upcoming fitting.</a:t>
            </a:r>
            <a:endParaRPr lang="en-US" dirty="0">
              <a:highlight>
                <a:srgbClr val="C6C6C6"/>
              </a:highlight>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rPr lang="en-US"/>
              <a:t>10</a:t>
            </a:fld>
            <a:endParaRPr lang="en-US"/>
          </a:p>
        </p:txBody>
      </p:sp>
    </p:spTree>
    <p:extLst>
      <p:ext uri="{BB962C8B-B14F-4D97-AF65-F5344CB8AC3E}">
        <p14:creationId xmlns:p14="http://schemas.microsoft.com/office/powerpoint/2010/main" val="770119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Slide 11 — Results</a:t>
            </a:r>
            <a:r>
              <a:rPr lang="en-US">
                <a:highlight>
                  <a:srgbClr val="FFFFFF"/>
                </a:highlight>
              </a:rPr>
              <a:t> To explain what we're seeing, I fit the data to a model with two components: an exponential decay, and a sinusoidal term. You can see the fit equation with the parameters written below the graph. </a:t>
            </a:r>
            <a:endParaRPr lang="en-US">
              <a:highlight>
                <a:srgbClr val="C6C6C6"/>
              </a:highlight>
            </a:endParaRPr>
          </a:p>
          <a:p>
            <a:r>
              <a:rPr lang="en-US" dirty="0">
                <a:highlight>
                  <a:srgbClr val="FFFFFF"/>
                </a:highlight>
              </a:rPr>
              <a:t>Physically, the exponential piece which is the dashed orange line on the graph, shows the overall long-term decline in the scaler rate. The a parameter is roughly the initial amplitude of that decay, b is the decay rate, and c is the long-term baseline the rate is settling toward. The sinusoidal term on top of that captures the oscillation: d is its amplitude, f sets how fast it repeats, and g is a phase offset. The solid red line is the full fit, including both the exponential and sinusoidal terms together. You can see it follows the blue data points closely across the full six-year timeline, including through each of those bumps.</a:t>
            </a:r>
            <a:endParaRPr lang="en-US" dirty="0">
              <a:highlight>
                <a:srgbClr val="C6C6C6"/>
              </a:highlight>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rPr lang="en-US"/>
              <a:t>11</a:t>
            </a:fld>
            <a:endParaRPr lang="en-US"/>
          </a:p>
        </p:txBody>
      </p:sp>
    </p:spTree>
    <p:extLst>
      <p:ext uri="{BB962C8B-B14F-4D97-AF65-F5344CB8AC3E}">
        <p14:creationId xmlns:p14="http://schemas.microsoft.com/office/powerpoint/2010/main" val="2291560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Slide 12 — Interpretation of Results</a:t>
            </a:r>
            <a:r>
              <a:rPr lang="en-US">
                <a:highlight>
                  <a:srgbClr val="FFFFFF"/>
                </a:highlight>
              </a:rPr>
              <a:t> So, pulling this all together, the long-term decrease that motivated this work is clearly present in this extended dataset, and a simple exponential decay does a good job of capturing that overall trend on its own.</a:t>
            </a:r>
            <a:endParaRPr lang="en-US">
              <a:highlight>
                <a:srgbClr val="C6C6C6"/>
              </a:highlight>
            </a:endParaRPr>
          </a:p>
          <a:p>
            <a:r>
              <a:rPr lang="en-US">
                <a:highlight>
                  <a:srgbClr val="FFFFFF"/>
                </a:highlight>
              </a:rPr>
              <a:t>This agrees with what the earlier IceCube analysis found over its original three-year window, so in that sense, this work is a confirmation. But more importantly, by fitting the same kind of decline over a dataset roughly twice as long, we get stronger evidence that this is a genuine, persistent, long-timescale detector effect, instead of something that happened to show up in the shorter data set and then leveled off. On top of confirming the decline, we've now also identified and modeled that periodic component that sits on top of it, which the earlier work didn't characterize.</a:t>
            </a:r>
            <a:endParaRPr lang="en-US">
              <a:highlight>
                <a:srgbClr val="C6C6C6"/>
              </a:highlight>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rPr lang="en-US"/>
              <a:t>12</a:t>
            </a:fld>
            <a:endParaRPr lang="en-US"/>
          </a:p>
        </p:txBody>
      </p:sp>
    </p:spTree>
    <p:extLst>
      <p:ext uri="{BB962C8B-B14F-4D97-AF65-F5344CB8AC3E}">
        <p14:creationId xmlns:p14="http://schemas.microsoft.com/office/powerpoint/2010/main" val="1131949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ighlight>
                  <a:srgbClr val="FFFFFF"/>
                </a:highlight>
              </a:rPr>
              <a:t>Slide 13 — Conclusions &amp; Future Work</a:t>
            </a:r>
            <a:r>
              <a:rPr lang="en-US" dirty="0">
                <a:highlight>
                  <a:srgbClr val="FFFFFF"/>
                </a:highlight>
              </a:rPr>
              <a:t> To wrap up, this project extended the previous </a:t>
            </a:r>
            <a:r>
              <a:rPr lang="en-US" dirty="0" err="1">
                <a:highlight>
                  <a:srgbClr val="FFFFFF"/>
                </a:highlight>
              </a:rPr>
              <a:t>IceCube</a:t>
            </a:r>
            <a:r>
              <a:rPr lang="en-US" dirty="0">
                <a:highlight>
                  <a:srgbClr val="FFFFFF"/>
                </a:highlight>
              </a:rPr>
              <a:t> supernova scaler analysis using a much longer dataset, we characterized the long-term evolution of the supernova scaler rate across that extended timeline, and showed that a combination of exponential decay and a periodic oscillation component gives a good quantitative description of the observed </a:t>
            </a:r>
            <a:r>
              <a:rPr lang="en-US" dirty="0" err="1">
                <a:highlight>
                  <a:srgbClr val="FFFFFF"/>
                </a:highlight>
              </a:rPr>
              <a:t>behaviour</a:t>
            </a:r>
            <a:r>
              <a:rPr lang="en-US" dirty="0">
                <a:highlight>
                  <a:srgbClr val="FFFFFF"/>
                </a:highlight>
              </a:rPr>
              <a:t>.</a:t>
            </a:r>
            <a:endParaRPr lang="en-US" dirty="0">
              <a:highlight>
                <a:srgbClr val="C6C6C6"/>
              </a:highlight>
            </a:endParaRPr>
          </a:p>
          <a:p>
            <a:r>
              <a:rPr lang="en-US" dirty="0">
                <a:highlight>
                  <a:srgbClr val="FFFFFF"/>
                </a:highlight>
              </a:rPr>
              <a:t>Looking ahead, there are several next steps. First, would be to look into seasonal effects specifically, by having separate plots for the different seasons of deployment. Second, we want to look at depth dependence, since the earlier work suggested the decline correlates with how deep each DOM is in the ice, we would plot the DOMs at each given depth to see how they behave differently. Third, continuing to build out the continuous timeline mapping as more years of data become available, to see whether the exponential decay eventually flattens out entirely or continues indefinitely. And finally, comparing these results against data from </a:t>
            </a:r>
            <a:r>
              <a:rPr lang="en-US" dirty="0" err="1">
                <a:highlight>
                  <a:srgbClr val="FFFFFF"/>
                </a:highlight>
              </a:rPr>
              <a:t>IceCube's</a:t>
            </a:r>
            <a:r>
              <a:rPr lang="en-US" dirty="0">
                <a:highlight>
                  <a:srgbClr val="FFFFFF"/>
                </a:highlight>
              </a:rPr>
              <a:t> upcoming Upgrade, which will let us see whether newer sensor technology shows the same long-term </a:t>
            </a:r>
            <a:r>
              <a:rPr lang="en-US" dirty="0" err="1">
                <a:highlight>
                  <a:srgbClr val="FFFFFF"/>
                </a:highlight>
              </a:rPr>
              <a:t>behaviour</a:t>
            </a:r>
            <a:r>
              <a:rPr lang="en-US" dirty="0">
                <a:highlight>
                  <a:srgbClr val="FFFFFF"/>
                </a:highlight>
              </a:rPr>
              <a:t> and allow us to have better calibration and oscillation measurements.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rPr lang="en-US"/>
              <a:t>13</a:t>
            </a:fld>
            <a:endParaRPr lang="en-US"/>
          </a:p>
        </p:txBody>
      </p:sp>
    </p:spTree>
    <p:extLst>
      <p:ext uri="{BB962C8B-B14F-4D97-AF65-F5344CB8AC3E}">
        <p14:creationId xmlns:p14="http://schemas.microsoft.com/office/powerpoint/2010/main" val="2093393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EAEEFF"/>
                </a:highlight>
              </a:rPr>
              <a:t>Thank you</a:t>
            </a:r>
            <a:r>
              <a:rPr lang="en-US">
                <a:highlight>
                  <a:srgbClr val="FFFFFF"/>
                </a:highlight>
              </a:rPr>
              <a:t> so much for listening.</a:t>
            </a:r>
          </a:p>
        </p:txBody>
      </p:sp>
      <p:sp>
        <p:nvSpPr>
          <p:cNvPr id="4" name="Slide Number Placeholder 3"/>
          <p:cNvSpPr>
            <a:spLocks noGrp="1"/>
          </p:cNvSpPr>
          <p:nvPr>
            <p:ph type="sldNum" sz="quarter" idx="5"/>
          </p:nvPr>
        </p:nvSpPr>
        <p:spPr/>
        <p:txBody>
          <a:bodyPr/>
          <a:lstStyle/>
          <a:p>
            <a:fld id="{8DB86895-E8EF-46CD-B126-DB5FDE44A4D2}" type="slidenum">
              <a:rPr lang="en-US"/>
              <a:t>14</a:t>
            </a:fld>
            <a:endParaRPr lang="en-US"/>
          </a:p>
        </p:txBody>
      </p:sp>
    </p:spTree>
    <p:extLst>
      <p:ext uri="{BB962C8B-B14F-4D97-AF65-F5344CB8AC3E}">
        <p14:creationId xmlns:p14="http://schemas.microsoft.com/office/powerpoint/2010/main" val="2890642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Before I get into the detector specifics, I want to </a:t>
            </a:r>
            <a:r>
              <a:rPr lang="en-US" err="1">
                <a:highlight>
                  <a:srgbClr val="FFFFFF"/>
                </a:highlight>
              </a:rPr>
              <a:t>to</a:t>
            </a:r>
            <a:r>
              <a:rPr lang="en-US">
                <a:highlight>
                  <a:srgbClr val="FFFFFF"/>
                </a:highlight>
              </a:rPr>
              <a:t> first talk briefly about </a:t>
            </a:r>
            <a:r>
              <a:rPr lang="en-US" err="1">
                <a:highlight>
                  <a:srgbClr val="FFFFFF"/>
                </a:highlight>
              </a:rPr>
              <a:t>multimessenger</a:t>
            </a:r>
            <a:r>
              <a:rPr lang="en-US">
                <a:highlight>
                  <a:srgbClr val="FFFFFF"/>
                </a:highlight>
              </a:rPr>
              <a:t> particles. Over the last couple of decades we've built up what's called </a:t>
            </a:r>
            <a:r>
              <a:rPr lang="en-US" err="1">
                <a:highlight>
                  <a:srgbClr val="FFFFFF"/>
                </a:highlight>
              </a:rPr>
              <a:t>multimessenger</a:t>
            </a:r>
            <a:r>
              <a:rPr lang="en-US">
                <a:highlight>
                  <a:srgbClr val="FFFFFF"/>
                </a:highlight>
              </a:rPr>
              <a:t> astronomy, where we combine several very different types of signals in order to study extreme cosmic events.</a:t>
            </a:r>
          </a:p>
          <a:p>
            <a:r>
              <a:rPr lang="en-US">
                <a:highlight>
                  <a:srgbClr val="FFFFFF"/>
                </a:highlight>
              </a:rPr>
              <a:t>There's electromagnetic radiation, which is what we're used to, when telescopes collect photons across the spectrum. There are cosmic rays, which are high-energy charged particles that tell us about extreme particle acceleration, though they get bent by magnetic fields on the way here, so they don't point straight back at their source. There are gravitational waves, which are ripples in spacetime from massive accelerating objects. And then there are neutrinos — extremely weakly interacting particles.</a:t>
            </a:r>
            <a:endParaRPr lang="en-US">
              <a:highlight>
                <a:srgbClr val="C6C6C6"/>
              </a:highlight>
            </a:endParaRPr>
          </a:p>
          <a:p>
            <a:r>
              <a:rPr lang="en-US">
                <a:highlight>
                  <a:srgbClr val="FFFFFF"/>
                </a:highlight>
              </a:rPr>
              <a:t>That weak interaction is actually what makes neutrinos extremely useful for this kind of science. Because they barely interact with anything, they can escape incredibly dense environments such as the core of a star in the middle of collapsing, that light and even gravitational waves can't easily get out of, at least not with the same information. So if you want to know what's happening in the actual core of an exploding star, in real time, neutrinos are what you need. And those are what we will focus on in this presentation. </a:t>
            </a:r>
            <a:endParaRPr lang="en-US">
              <a:highlight>
                <a:srgbClr val="C6C6C6"/>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t>2</a:t>
            </a:fld>
            <a:endParaRPr lang="en-US"/>
          </a:p>
        </p:txBody>
      </p:sp>
    </p:spTree>
    <p:extLst>
      <p:ext uri="{BB962C8B-B14F-4D97-AF65-F5344CB8AC3E}">
        <p14:creationId xmlns:p14="http://schemas.microsoft.com/office/powerpoint/2010/main" val="2883462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 So,  if neutrinos barely interact with anything, how do we detect them at all?</a:t>
            </a:r>
          </a:p>
          <a:p>
            <a:r>
              <a:rPr lang="en-US">
                <a:highlight>
                  <a:srgbClr val="FFFFFF"/>
                </a:highlight>
              </a:rPr>
              <a:t>The trick is we don't wait for a neutrino to interact with the detector directly in the way you'd detect, say, a photon. Instead, you build an enormous volume of transparent material such as water or ice and then you wait for the rare occasion when a neutrino happens to hit an atomic nucleus in that medium. When it does, that interaction produces a fast-moving charged particle, typically an electron or a muon, carrying off a lot of the neutrino's energy.</a:t>
            </a:r>
            <a:endParaRPr lang="en-US">
              <a:highlight>
                <a:srgbClr val="C6C6C6"/>
              </a:highlight>
            </a:endParaRPr>
          </a:p>
          <a:p>
            <a:r>
              <a:rPr lang="en-US">
                <a:highlight>
                  <a:srgbClr val="FFFFFF"/>
                </a:highlight>
              </a:rPr>
              <a:t>If that charged particle is moving faster than the local speed of light </a:t>
            </a:r>
            <a:r>
              <a:rPr lang="en-US" i="1">
                <a:highlight>
                  <a:srgbClr val="FFFFFF"/>
                </a:highlight>
              </a:rPr>
              <a:t>in that medium</a:t>
            </a:r>
            <a:r>
              <a:rPr lang="en-US">
                <a:highlight>
                  <a:srgbClr val="FFFFFF"/>
                </a:highlight>
              </a:rPr>
              <a:t> it emits a cone of blue light called Cherenkov radiation. It's the optical equivalent of a sonic boom. You get a shockwave of light instead of sound.</a:t>
            </a:r>
            <a:endParaRPr lang="en-US">
              <a:highlight>
                <a:srgbClr val="C6C6C6"/>
              </a:highlight>
            </a:endParaRPr>
          </a:p>
          <a:p>
            <a:r>
              <a:rPr lang="en-US">
                <a:highlight>
                  <a:srgbClr val="FFFFFF"/>
                </a:highlight>
              </a:rPr>
              <a:t>Photomultiplier tubes surrounding the medium pick up the arrival time and intensity of that light. And because you know the geometry of your sensor array precisely, you can use the timing pattern, the amount of light, and which sensors lit up to reconstruct the neutrino's direction, its energy, and roughly where in the detector it interacted. That's the fundamental detection principle behind every large-scale neutrino telescope, including the one I'm about to describe.</a:t>
            </a:r>
            <a:endParaRPr lang="en-US">
              <a:highlight>
                <a:srgbClr val="C6C6C6"/>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t>3</a:t>
            </a:fld>
            <a:endParaRPr lang="en-US"/>
          </a:p>
        </p:txBody>
      </p:sp>
    </p:spTree>
    <p:extLst>
      <p:ext uri="{BB962C8B-B14F-4D97-AF65-F5344CB8AC3E}">
        <p14:creationId xmlns:p14="http://schemas.microsoft.com/office/powerpoint/2010/main" val="318294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highlight>
                  <a:srgbClr val="FFFFFF"/>
                </a:highlight>
              </a:rPr>
              <a:t>IceCube</a:t>
            </a:r>
            <a:r>
              <a:rPr lang="en-US">
                <a:highlight>
                  <a:srgbClr val="FFFFFF"/>
                </a:highlight>
              </a:rPr>
              <a:t> Neutrino Observatory is a cubic-kilometer neutrino observatory buried deep in the ice at the South Pole. Construction finished in 2011, and the completed array consists of 5,160 digital optical sensors, called DOMs (digital optical modules), strung along 86 vertical cables lowered into holes drilled up to about 2.5 kilometers into the ice.</a:t>
            </a:r>
          </a:p>
          <a:p>
            <a:r>
              <a:rPr lang="en-US">
                <a:highlight>
                  <a:srgbClr val="FFFFFF"/>
                </a:highlight>
              </a:rPr>
              <a:t>The reason they chose the South Pole ice sheet specifically is that it's an incredibly clear, stable, radioactively quiet medium which is ideal for letting that faint Cherenkov light travel far enough to be detected. </a:t>
            </a:r>
            <a:r>
              <a:rPr lang="en-US" err="1">
                <a:highlight>
                  <a:srgbClr val="FFFFFF"/>
                </a:highlight>
              </a:rPr>
              <a:t>IceCube</a:t>
            </a:r>
            <a:r>
              <a:rPr lang="en-US">
                <a:highlight>
                  <a:srgbClr val="FFFFFF"/>
                </a:highlight>
              </a:rPr>
              <a:t> is optimized for high-energy neutrinos, in the TeV to </a:t>
            </a:r>
            <a:r>
              <a:rPr lang="en-US" err="1">
                <a:highlight>
                  <a:srgbClr val="FFE5E5"/>
                </a:highlight>
              </a:rPr>
              <a:t>PeV</a:t>
            </a:r>
            <a:r>
              <a:rPr lang="en-US">
                <a:highlight>
                  <a:srgbClr val="FFFFFF"/>
                </a:highlight>
              </a:rPr>
              <a:t> range, which is the regime relevant for astrophysical sources like blazars and other extreme accelerators.</a:t>
            </a:r>
            <a:endParaRPr lang="en-US">
              <a:highlight>
                <a:srgbClr val="C6C6C6"/>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t>4</a:t>
            </a:fld>
            <a:endParaRPr lang="en-US"/>
          </a:p>
        </p:txBody>
      </p:sp>
    </p:spTree>
    <p:extLst>
      <p:ext uri="{BB962C8B-B14F-4D97-AF65-F5344CB8AC3E}">
        <p14:creationId xmlns:p14="http://schemas.microsoft.com/office/powerpoint/2010/main" val="1448229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Each Digital Optical Modules is about the size of a basketball, and it houses a large, ten-inch photomultiplier tube pointed downward, since most of the useful light in these events travels in a fairly predictable direction relative to the particle's path.</a:t>
            </a:r>
          </a:p>
          <a:p>
            <a:r>
              <a:rPr lang="en-US">
                <a:highlight>
                  <a:srgbClr val="FFFFFF"/>
                </a:highlight>
              </a:rPr>
              <a:t>The full detection chain looks like this: a neutrino interacts somewhere in the ice, that interaction produces a charged particle, the charged particle emits Cherenkov light as it travels, the surrounding DOMs pick up that light, and from the pattern of hits across many sensors — you can see an example event on the right, where </a:t>
            </a:r>
            <a:r>
              <a:rPr lang="en-US" err="1">
                <a:highlight>
                  <a:srgbClr val="FFFFFF"/>
                </a:highlight>
              </a:rPr>
              <a:t>colour</a:t>
            </a:r>
            <a:r>
              <a:rPr lang="en-US">
                <a:highlight>
                  <a:srgbClr val="FFFFFF"/>
                </a:highlight>
              </a:rPr>
              <a:t> indicates arrival time and size indicates how much light was recorded — you reconstruct the underlying neutrino event. This works well for the high-energy astrophysical neutrinos </a:t>
            </a:r>
            <a:r>
              <a:rPr lang="en-US" err="1">
                <a:highlight>
                  <a:srgbClr val="FFFFFF"/>
                </a:highlight>
              </a:rPr>
              <a:t>IceCube</a:t>
            </a:r>
            <a:r>
              <a:rPr lang="en-US">
                <a:highlight>
                  <a:srgbClr val="FFFFFF"/>
                </a:highlight>
              </a:rPr>
              <a:t> was built for. It turns out supernovae break this model completely, and that's where my work comes into place.</a:t>
            </a:r>
            <a:endParaRPr lang="en-US">
              <a:highlight>
                <a:srgbClr val="C6C6C6"/>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t>5</a:t>
            </a:fld>
            <a:endParaRPr lang="en-US"/>
          </a:p>
        </p:txBody>
      </p:sp>
    </p:spTree>
    <p:extLst>
      <p:ext uri="{BB962C8B-B14F-4D97-AF65-F5344CB8AC3E}">
        <p14:creationId xmlns:p14="http://schemas.microsoft.com/office/powerpoint/2010/main" val="3118033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Core-collapse supernovae are a fundamentally different regime. About 99% of the total energy released in a core-collapse event comes out as neutrinos — but they're extremely low energy, only around 10 MeV, compared to the TeV-to-</a:t>
            </a:r>
            <a:r>
              <a:rPr lang="en-US" err="1">
                <a:highlight>
                  <a:srgbClr val="FFFFFF"/>
                </a:highlight>
              </a:rPr>
              <a:t>PeV</a:t>
            </a:r>
            <a:r>
              <a:rPr lang="en-US">
                <a:highlight>
                  <a:srgbClr val="FFFFFF"/>
                </a:highlight>
              </a:rPr>
              <a:t> neutrinos </a:t>
            </a:r>
            <a:r>
              <a:rPr lang="en-US" err="1">
                <a:highlight>
                  <a:srgbClr val="FFFFFF"/>
                </a:highlight>
              </a:rPr>
              <a:t>IceCube</a:t>
            </a:r>
            <a:r>
              <a:rPr lang="en-US">
                <a:highlight>
                  <a:srgbClr val="FFFFFF"/>
                </a:highlight>
              </a:rPr>
              <a:t> normally looks for.</a:t>
            </a:r>
          </a:p>
          <a:p>
            <a:r>
              <a:rPr lang="en-US">
                <a:highlight>
                  <a:srgbClr val="FFFFFF"/>
                </a:highlight>
              </a:rPr>
              <a:t>At that energy, an individual supernova neutrino interaction in the ice is too faint to reconstruct as a distinct event as there isn't enough Cherenkov light from any single interaction to pick out a clean track or cascade. So </a:t>
            </a:r>
            <a:r>
              <a:rPr lang="en-US" err="1">
                <a:highlight>
                  <a:srgbClr val="FFFFFF"/>
                </a:highlight>
              </a:rPr>
              <a:t>IceCube</a:t>
            </a:r>
            <a:r>
              <a:rPr lang="en-US">
                <a:highlight>
                  <a:srgbClr val="FFFFFF"/>
                </a:highlight>
              </a:rPr>
              <a:t> uses a completely different detection strategy for supernovae: instead of looking for individual events, it monitors something called the SN scaler rate — which counts of how many times each DOM's PMT fires, binned into 500-millisecond intervals, for every single sensor in the array.</a:t>
            </a:r>
            <a:endParaRPr lang="en-US">
              <a:highlight>
                <a:srgbClr val="C6C6C6"/>
              </a:highlight>
            </a:endParaRPr>
          </a:p>
          <a:p>
            <a:r>
              <a:rPr lang="en-US">
                <a:highlight>
                  <a:srgbClr val="FFFFFF"/>
                </a:highlight>
              </a:rPr>
              <a:t>The physical idea is that a nearby supernova would flood the entire ice sheet with low-energy neutrinos over a period of seconds, which would produce a small but simultaneous uptick in the count rate across thousands of DOMs at once. But to actually pick that signal out with confidence, you first need a very solid understanding of what the background scaler rate looks like on its own, and how it drifts over time, so that you're not chasing false alarms caused by the detector itself. That idea is the main motivation for this talk.</a:t>
            </a:r>
            <a:endParaRPr lang="en-US">
              <a:highlight>
                <a:srgbClr val="C6C6C6"/>
              </a:highlight>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t>6</a:t>
            </a:fld>
            <a:endParaRPr lang="en-US"/>
          </a:p>
        </p:txBody>
      </p:sp>
    </p:spTree>
    <p:extLst>
      <p:ext uri="{BB962C8B-B14F-4D97-AF65-F5344CB8AC3E}">
        <p14:creationId xmlns:p14="http://schemas.microsoft.com/office/powerpoint/2010/main" val="569491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ighlight>
                  <a:srgbClr val="FFFFFF"/>
                </a:highlight>
              </a:rPr>
              <a:t>Slide 7 — Prior Work Done</a:t>
            </a:r>
            <a:r>
              <a:rPr lang="en-US" dirty="0">
                <a:highlight>
                  <a:srgbClr val="FFFFFF"/>
                </a:highlight>
              </a:rPr>
              <a:t> Previous </a:t>
            </a:r>
            <a:r>
              <a:rPr lang="en-US" dirty="0" err="1">
                <a:highlight>
                  <a:srgbClr val="FFFFFF"/>
                </a:highlight>
              </a:rPr>
              <a:t>IceCube</a:t>
            </a:r>
            <a:r>
              <a:rPr lang="en-US" dirty="0">
                <a:highlight>
                  <a:srgbClr val="FFFFFF"/>
                </a:highlight>
              </a:rPr>
              <a:t> analyses already looked at this and found a long-term decrease in the average DOM dark noise rate, on the order of 3.5% over a three-year span.</a:t>
            </a:r>
            <a:endParaRPr lang="en-US" dirty="0">
              <a:highlight>
                <a:srgbClr val="C6C6C6"/>
              </a:highlight>
            </a:endParaRPr>
          </a:p>
          <a:p>
            <a:r>
              <a:rPr lang="en-US">
                <a:highlight>
                  <a:srgbClr val="FFFFFF"/>
                </a:highlight>
              </a:rPr>
              <a:t>That might sound small, but it has real consequences. As the background noise drops, the detector effectively becomes </a:t>
            </a:r>
            <a:r>
              <a:rPr lang="en-US" i="1">
                <a:highlight>
                  <a:srgbClr val="FFFFFF"/>
                </a:highlight>
              </a:rPr>
              <a:t>more</a:t>
            </a:r>
            <a:r>
              <a:rPr lang="en-US">
                <a:highlight>
                  <a:srgbClr val="FFFFFF"/>
                </a:highlight>
              </a:rPr>
              <a:t> sensitive to things like atmospheric muons passing through because the threshold for what counts as an unusual spike in the scaler rate stays fixed while the baseline noise floor drops underneath it. That increased sensitivity led to roughly a 50% increase in false-positive supernova alerts, which is an operational problem if you're trying to run a live alert system that other observatories act on.</a:t>
            </a:r>
            <a:endParaRPr lang="en-US">
              <a:highlight>
                <a:srgbClr val="C6C6C6"/>
              </a:highlight>
            </a:endParaRPr>
          </a:p>
          <a:p>
            <a:r>
              <a:rPr lang="en-US" dirty="0">
                <a:highlight>
                  <a:srgbClr val="FFFFFF"/>
                </a:highlight>
              </a:rPr>
              <a:t>To be precise about what "dark noise rate" means here, the mean scaler rate they track only has one processing step applied which is a 250-microsecond artificial dead time that suppresses correlated </a:t>
            </a:r>
            <a:r>
              <a:rPr lang="en-US" dirty="0" err="1">
                <a:highlight>
                  <a:srgbClr val="FFFFFF"/>
                </a:highlight>
              </a:rPr>
              <a:t>afterpulse</a:t>
            </a:r>
            <a:r>
              <a:rPr lang="en-US" dirty="0">
                <a:highlight>
                  <a:srgbClr val="FFFFFF"/>
                </a:highlight>
              </a:rPr>
              <a:t> noise within a single DOM. Instead of removing muon-triggered hits, they see two distinct effects layered together in the raw mean rate: an overall decay, which they attribute to the dark rate, and a seasonally varying influence from atmospheric muons on top of it. They also found that the size of the decay correlated with each DOM's deployment date and depth, which points to it being a genuine detector-dependent effect rather than some external or astrophysical cause. One proposed physical explanation was light that was produced by mechanical stress or deformation in the ice as it slowly </a:t>
            </a:r>
            <a:r>
              <a:rPr lang="en-US" dirty="0" err="1">
                <a:highlight>
                  <a:srgbClr val="FFFFFF"/>
                </a:highlight>
              </a:rPr>
              <a:t>refreezed</a:t>
            </a:r>
            <a:r>
              <a:rPr lang="en-US" dirty="0">
                <a:highlight>
                  <a:srgbClr val="FFFFFF"/>
                </a:highlight>
              </a:rPr>
              <a:t> and settled around each sensor after deployment.</a:t>
            </a:r>
            <a:endParaRPr lang="en-US" dirty="0">
              <a:highlight>
                <a:srgbClr val="C6C6C6"/>
              </a:highlight>
            </a:endParaRPr>
          </a:p>
          <a:p>
            <a:r>
              <a:rPr lang="en-US">
                <a:highlight>
                  <a:srgbClr val="FFFFFF"/>
                </a:highlight>
              </a:rPr>
              <a:t>This three-year trend had been observed, but nobody had characterized how it evolves over much longer timescales. That's what my work looked at.</a:t>
            </a:r>
            <a:endParaRPr lang="en-US">
              <a:highlight>
                <a:srgbClr val="C6C6C6"/>
              </a:highlight>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B86895-E8EF-46CD-B126-DB5FDE44A4D2}" type="slidenum">
              <a:rPr lang="en-US"/>
              <a:t>7</a:t>
            </a:fld>
            <a:endParaRPr lang="en-US"/>
          </a:p>
        </p:txBody>
      </p:sp>
    </p:spTree>
    <p:extLst>
      <p:ext uri="{BB962C8B-B14F-4D97-AF65-F5344CB8AC3E}">
        <p14:creationId xmlns:p14="http://schemas.microsoft.com/office/powerpoint/2010/main" val="3313566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Slide 8 — Motivation for My Work</a:t>
            </a:r>
            <a:r>
              <a:rPr lang="en-US">
                <a:highlight>
                  <a:srgbClr val="FFFFFF"/>
                </a:highlight>
              </a:rPr>
              <a:t> This project extends that earlier analysis using a longer dataset, and both observing that a trend exists, and looking at a model for it. Understanding how the supernova scaler rate evolves over these longer timescales is essential for detector calibration and for keeping supernova search sensitivity well understood and stable over the full lifetime of the experiment.</a:t>
            </a:r>
            <a:endParaRPr lang="en-US">
              <a:highlight>
                <a:srgbClr val="C6C6C6"/>
              </a:highlight>
            </a:endParaRPr>
          </a:p>
        </p:txBody>
      </p:sp>
      <p:sp>
        <p:nvSpPr>
          <p:cNvPr id="4" name="Slide Number Placeholder 3"/>
          <p:cNvSpPr>
            <a:spLocks noGrp="1"/>
          </p:cNvSpPr>
          <p:nvPr>
            <p:ph type="sldNum" sz="quarter" idx="5"/>
          </p:nvPr>
        </p:nvSpPr>
        <p:spPr/>
        <p:txBody>
          <a:bodyPr/>
          <a:lstStyle/>
          <a:p>
            <a:fld id="{8DB86895-E8EF-46CD-B126-DB5FDE44A4D2}" type="slidenum">
              <a:rPr lang="en-US"/>
              <a:t>8</a:t>
            </a:fld>
            <a:endParaRPr lang="en-US"/>
          </a:p>
        </p:txBody>
      </p:sp>
    </p:spTree>
    <p:extLst>
      <p:ext uri="{BB962C8B-B14F-4D97-AF65-F5344CB8AC3E}">
        <p14:creationId xmlns:p14="http://schemas.microsoft.com/office/powerpoint/2010/main" val="2122228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Slide 9 — Data and Method</a:t>
            </a:r>
            <a:r>
              <a:rPr lang="en-US">
                <a:highlight>
                  <a:srgbClr val="FFFFFF"/>
                </a:highlight>
              </a:rPr>
              <a:t> For my analysis I'm using IceCube's supernova scaler data from 2011 through 2017 for this stage of the analysis, but I will add more years as I extend the work. From there, I apply a Good Run List selection which is a quality cut that keeps only the periods of clean, validated detector operation and throws out runs affected by calibration issues, downtime, or known problems. From the clean runs, I calculated average scaler rates, and I constructed a timeline from the individual run start times, which then gets converted into proper time units so the whole dataset can be treated as one smooth accurate timeline.</a:t>
            </a:r>
            <a:endParaRPr lang="en-US">
              <a:highlight>
                <a:srgbClr val="C6C6C6"/>
              </a:highlight>
            </a:endParaRPr>
          </a:p>
        </p:txBody>
      </p:sp>
      <p:sp>
        <p:nvSpPr>
          <p:cNvPr id="4" name="Slide Number Placeholder 3"/>
          <p:cNvSpPr>
            <a:spLocks noGrp="1"/>
          </p:cNvSpPr>
          <p:nvPr>
            <p:ph type="sldNum" sz="quarter" idx="5"/>
          </p:nvPr>
        </p:nvSpPr>
        <p:spPr/>
        <p:txBody>
          <a:bodyPr/>
          <a:lstStyle/>
          <a:p>
            <a:fld id="{8DB86895-E8EF-46CD-B126-DB5FDE44A4D2}" type="slidenum">
              <a:rPr lang="en-US"/>
              <a:t>9</a:t>
            </a:fld>
            <a:endParaRPr lang="en-US"/>
          </a:p>
        </p:txBody>
      </p:sp>
    </p:spTree>
    <p:extLst>
      <p:ext uri="{BB962C8B-B14F-4D97-AF65-F5344CB8AC3E}">
        <p14:creationId xmlns:p14="http://schemas.microsoft.com/office/powerpoint/2010/main" val="3853038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a:t>Click to edit Master title style</a:t>
            </a:r>
          </a:p>
        </p:txBody>
      </p:sp>
      <p:sp>
        <p:nvSpPr>
          <p:cNvPr id="3" name="Subtitle 2">
            <a:extLst>
              <a:ext uri="{FF2B5EF4-FFF2-40B4-BE49-F238E27FC236}">
                <a16:creationId xmlns:a16="http://schemas.microsoft.com/office/drawing/2014/main"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267FFF-6BC4-4DF0-BC55-B2C3BFD8ED12}"/>
              </a:ext>
            </a:extLst>
          </p:cNvPr>
          <p:cNvSpPr>
            <a:spLocks noGrp="1"/>
          </p:cNvSpPr>
          <p:nvPr>
            <p:ph type="dt" sz="half" idx="10"/>
          </p:nvPr>
        </p:nvSpPr>
        <p:spPr/>
        <p:txBody>
          <a:bodyPr/>
          <a:lstStyle/>
          <a:p>
            <a:fld id="{C4270120-CDFC-48DE-A6EA-6DEEDD0E436A}" type="datetimeFigureOut">
              <a:rPr lang="en-US" dirty="0"/>
              <a:t>8/11/2026</a:t>
            </a:fld>
            <a:endParaRPr lang="en-US"/>
          </a:p>
        </p:txBody>
      </p:sp>
      <p:sp>
        <p:nvSpPr>
          <p:cNvPr id="5" name="Footer Placeholder 4">
            <a:extLst>
              <a:ext uri="{FF2B5EF4-FFF2-40B4-BE49-F238E27FC236}">
                <a16:creationId xmlns:a16="http://schemas.microsoft.com/office/drawing/2014/main" id="{D6389830-A1B7-484B-832C-F64A558BDFE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4A8F727-72C8-47A9-8E54-AD84590286F9}"/>
              </a:ext>
            </a:extLst>
          </p:cNvPr>
          <p:cNvSpPr>
            <a:spLocks noGrp="1"/>
          </p:cNvSpPr>
          <p:nvPr>
            <p:ph type="sldNum" sz="quarter" idx="12"/>
          </p:nvPr>
        </p:nvSpPr>
        <p:spPr/>
        <p:txBody>
          <a:bodyPr/>
          <a:lstStyle/>
          <a:p>
            <a:fld id="{196A61CA-0502-4EE4-9724-96EA822543E5}" type="slidenum">
              <a:rPr lang="en-US" dirty="0"/>
              <a:t>‹#›</a:t>
            </a:fld>
            <a:endParaRPr lang="en-US"/>
          </a:p>
        </p:txBody>
      </p:sp>
      <p:cxnSp>
        <p:nvCxnSpPr>
          <p:cNvPr id="7" name="Straight Connector 6">
            <a:extLst>
              <a:ext uri="{FF2B5EF4-FFF2-40B4-BE49-F238E27FC236}">
                <a16:creationId xmlns:a16="http://schemas.microsoft.com/office/drawing/2014/main"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349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A5DE-E5C6-4DB9-AD28-8F1EAC6F5513}"/>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E3736-E8AA-4F58-9D3A-27050B287F9D}"/>
              </a:ext>
            </a:extLst>
          </p:cNvPr>
          <p:cNvSpPr>
            <a:spLocks noGrp="1"/>
          </p:cNvSpPr>
          <p:nvPr>
            <p:ph type="dt" sz="half" idx="10"/>
          </p:nvPr>
        </p:nvSpPr>
        <p:spPr/>
        <p:txBody>
          <a:bodyPr/>
          <a:lstStyle/>
          <a:p>
            <a:fld id="{2A1F5BA7-0A17-4D30-9B66-E29324151C73}" type="datetimeFigureOut">
              <a:rPr lang="en-US" dirty="0"/>
              <a:t>8/11/2026</a:t>
            </a:fld>
            <a:endParaRPr lang="en-US"/>
          </a:p>
        </p:txBody>
      </p:sp>
      <p:sp>
        <p:nvSpPr>
          <p:cNvPr id="5" name="Footer Placeholder 4">
            <a:extLst>
              <a:ext uri="{FF2B5EF4-FFF2-40B4-BE49-F238E27FC236}">
                <a16:creationId xmlns:a16="http://schemas.microsoft.com/office/drawing/2014/main" id="{1DE95E84-15BC-478B-9DAB-15025867BB9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63E9D98F-E0A8-4254-A957-7F17811D017E}"/>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859639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E336EA-B6DD-4115-9C67-79A24C866ED4}"/>
              </a:ext>
            </a:extLst>
          </p:cNvPr>
          <p:cNvSpPr>
            <a:spLocks noGrp="1"/>
          </p:cNvSpPr>
          <p:nvPr>
            <p:ph type="dt" sz="half" idx="10"/>
          </p:nvPr>
        </p:nvSpPr>
        <p:spPr/>
        <p:txBody>
          <a:bodyPr/>
          <a:lstStyle/>
          <a:p>
            <a:fld id="{76BEBB1B-D40A-4DB9-B3DE-BAAE675B83CD}" type="datetimeFigureOut">
              <a:rPr lang="en-US" dirty="0"/>
              <a:t>8/11/2026</a:t>
            </a:fld>
            <a:endParaRPr lang="en-US"/>
          </a:p>
        </p:txBody>
      </p:sp>
      <p:sp>
        <p:nvSpPr>
          <p:cNvPr id="5" name="Footer Placeholder 4">
            <a:extLst>
              <a:ext uri="{FF2B5EF4-FFF2-40B4-BE49-F238E27FC236}">
                <a16:creationId xmlns:a16="http://schemas.microsoft.com/office/drawing/2014/main" id="{C2EA668B-1DAB-449C-9BA4-7B1572A22BA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8C6567E-119D-4C98-93FF-73A332803A13}"/>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42483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06260C-3219-4812-88F2-3162D37F293B}"/>
              </a:ext>
            </a:extLst>
          </p:cNvPr>
          <p:cNvSpPr>
            <a:spLocks noGrp="1"/>
          </p:cNvSpPr>
          <p:nvPr>
            <p:ph type="dt" sz="half" idx="10"/>
          </p:nvPr>
        </p:nvSpPr>
        <p:spPr/>
        <p:txBody>
          <a:bodyPr/>
          <a:lstStyle/>
          <a:p>
            <a:fld id="{A3C9FAAF-C467-4C93-8ECD-39AF5A14D498}" type="datetimeFigureOut">
              <a:rPr lang="en-US" dirty="0"/>
              <a:t>8/11/2026</a:t>
            </a:fld>
            <a:endParaRPr lang="en-US"/>
          </a:p>
        </p:txBody>
      </p:sp>
      <p:sp>
        <p:nvSpPr>
          <p:cNvPr id="5" name="Footer Placeholder 4">
            <a:extLst>
              <a:ext uri="{FF2B5EF4-FFF2-40B4-BE49-F238E27FC236}">
                <a16:creationId xmlns:a16="http://schemas.microsoft.com/office/drawing/2014/main" id="{F2762B73-9C01-4BE3-A199-782BE6EBA6E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2A761492-EB56-4454-9D2A-8BB94AACB899}"/>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6273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742E8A-6B69-406B-A3DF-0A1B76832E0A}"/>
              </a:ext>
            </a:extLst>
          </p:cNvPr>
          <p:cNvSpPr>
            <a:spLocks noGrp="1"/>
          </p:cNvSpPr>
          <p:nvPr>
            <p:ph type="dt" sz="half" idx="10"/>
          </p:nvPr>
        </p:nvSpPr>
        <p:spPr/>
        <p:txBody>
          <a:bodyPr/>
          <a:lstStyle/>
          <a:p>
            <a:fld id="{3E37E480-B2BA-4553-A144-61E7F75833ED}" type="datetimeFigureOut">
              <a:rPr lang="en-US" dirty="0"/>
              <a:t>8/11/2026</a:t>
            </a:fld>
            <a:endParaRPr lang="en-US"/>
          </a:p>
        </p:txBody>
      </p:sp>
      <p:sp>
        <p:nvSpPr>
          <p:cNvPr id="5" name="Footer Placeholder 4">
            <a:extLst>
              <a:ext uri="{FF2B5EF4-FFF2-40B4-BE49-F238E27FC236}">
                <a16:creationId xmlns:a16="http://schemas.microsoft.com/office/drawing/2014/main" id="{64D665CF-4461-4BB8-8F3A-ED1CB1084CA2}"/>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D4898B27-5EF3-49F4-B3CE-F3CF419AE06E}"/>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335195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08823E-BC08-4810-9BFF-35D2EA2AE729}"/>
              </a:ext>
            </a:extLst>
          </p:cNvPr>
          <p:cNvSpPr>
            <a:spLocks noGrp="1"/>
          </p:cNvSpPr>
          <p:nvPr>
            <p:ph type="dt" sz="half" idx="10"/>
          </p:nvPr>
        </p:nvSpPr>
        <p:spPr/>
        <p:txBody>
          <a:bodyPr/>
          <a:lstStyle/>
          <a:p>
            <a:fld id="{390E682A-6B53-4B08-AE4D-4C5E659103CC}" type="datetimeFigureOut">
              <a:rPr lang="en-US" dirty="0"/>
              <a:t>8/11/2026</a:t>
            </a:fld>
            <a:endParaRPr lang="en-US"/>
          </a:p>
        </p:txBody>
      </p:sp>
      <p:sp>
        <p:nvSpPr>
          <p:cNvPr id="6" name="Footer Placeholder 5">
            <a:extLst>
              <a:ext uri="{FF2B5EF4-FFF2-40B4-BE49-F238E27FC236}">
                <a16:creationId xmlns:a16="http://schemas.microsoft.com/office/drawing/2014/main" id="{2FDD2BFB-BB2C-4C4A-A6E1-DD223C2BE02F}"/>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95D369B2-12F8-4583-8A7F-523C9A3EF09B}"/>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625692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8168E2-6B97-486E-B0E4-4E7F5CDBB5B1}"/>
              </a:ext>
            </a:extLst>
          </p:cNvPr>
          <p:cNvSpPr>
            <a:spLocks noGrp="1"/>
          </p:cNvSpPr>
          <p:nvPr>
            <p:ph type="dt" sz="half" idx="10"/>
          </p:nvPr>
        </p:nvSpPr>
        <p:spPr/>
        <p:txBody>
          <a:bodyPr/>
          <a:lstStyle/>
          <a:p>
            <a:fld id="{7C69F0F6-BEBB-4894-ABB2-75C5CBE0DDB9}" type="datetimeFigureOut">
              <a:rPr lang="en-US" dirty="0"/>
              <a:t>8/11/2026</a:t>
            </a:fld>
            <a:endParaRPr lang="en-US"/>
          </a:p>
        </p:txBody>
      </p:sp>
      <p:sp>
        <p:nvSpPr>
          <p:cNvPr id="8" name="Footer Placeholder 7">
            <a:extLst>
              <a:ext uri="{FF2B5EF4-FFF2-40B4-BE49-F238E27FC236}">
                <a16:creationId xmlns:a16="http://schemas.microsoft.com/office/drawing/2014/main" id="{D05D3E2B-2F4E-4347-A8E9-27EB7D0359B3}"/>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DC1FC4F5-6876-414E-9E30-84706A3F528C}"/>
              </a:ext>
            </a:extLst>
          </p:cNvPr>
          <p:cNvSpPr>
            <a:spLocks noGrp="1"/>
          </p:cNvSpPr>
          <p:nvPr>
            <p:ph type="sldNum" sz="quarter" idx="12"/>
          </p:nvPr>
        </p:nvSpPr>
        <p:spPr/>
        <p:txBody>
          <a:bodyPr/>
          <a:lstStyle/>
          <a:p>
            <a:fld id="{196A61CA-0502-4EE4-9724-96EA822543E5}" type="slidenum">
              <a:rPr lang="en-US" dirty="0"/>
              <a:t>‹#›</a:t>
            </a:fld>
            <a:endParaRPr lang="en-US"/>
          </a:p>
        </p:txBody>
      </p:sp>
      <p:cxnSp>
        <p:nvCxnSpPr>
          <p:cNvPr id="11" name="Straight Connector 10">
            <a:extLst>
              <a:ext uri="{FF2B5EF4-FFF2-40B4-BE49-F238E27FC236}">
                <a16:creationId xmlns:a16="http://schemas.microsoft.com/office/drawing/2014/main"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037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DC874-15B5-4338-B7D1-8E393AB4C16E}"/>
              </a:ext>
            </a:extLst>
          </p:cNvPr>
          <p:cNvSpPr>
            <a:spLocks noGrp="1"/>
          </p:cNvSpPr>
          <p:nvPr>
            <p:ph type="dt" sz="half" idx="10"/>
          </p:nvPr>
        </p:nvSpPr>
        <p:spPr/>
        <p:txBody>
          <a:bodyPr/>
          <a:lstStyle/>
          <a:p>
            <a:fld id="{8B3E9E5F-17D9-4A30-9DA3-64E46A6DF111}" type="datetimeFigureOut">
              <a:rPr lang="en-US" dirty="0"/>
              <a:t>8/11/2026</a:t>
            </a:fld>
            <a:endParaRPr lang="en-US"/>
          </a:p>
        </p:txBody>
      </p:sp>
      <p:sp>
        <p:nvSpPr>
          <p:cNvPr id="4" name="Footer Placeholder 3">
            <a:extLst>
              <a:ext uri="{FF2B5EF4-FFF2-40B4-BE49-F238E27FC236}">
                <a16:creationId xmlns:a16="http://schemas.microsoft.com/office/drawing/2014/main" id="{7E66BAE3-24C5-483F-9141-D860A265E78D}"/>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059AEEB4-66F8-4008-B616-804FB9D91CF9}"/>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3384849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C975-8FFB-4A4B-9213-774EE3901DE9}"/>
              </a:ext>
            </a:extLst>
          </p:cNvPr>
          <p:cNvSpPr>
            <a:spLocks noGrp="1"/>
          </p:cNvSpPr>
          <p:nvPr>
            <p:ph type="dt" sz="half" idx="10"/>
          </p:nvPr>
        </p:nvSpPr>
        <p:spPr/>
        <p:txBody>
          <a:bodyPr/>
          <a:lstStyle/>
          <a:p>
            <a:fld id="{033AC5F0-3BC3-4718-BCCA-24B5655EC864}" type="datetimeFigureOut">
              <a:rPr lang="en-US" dirty="0"/>
              <a:t>8/11/2026</a:t>
            </a:fld>
            <a:endParaRPr lang="en-US"/>
          </a:p>
        </p:txBody>
      </p:sp>
      <p:sp>
        <p:nvSpPr>
          <p:cNvPr id="3" name="Footer Placeholder 2">
            <a:extLst>
              <a:ext uri="{FF2B5EF4-FFF2-40B4-BE49-F238E27FC236}">
                <a16:creationId xmlns:a16="http://schemas.microsoft.com/office/drawing/2014/main" id="{4FBA744F-475D-4105-8E4A-025815549539}"/>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6F3FA64C-7966-4D6F-88D7-4B89F2A1DF2C}"/>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504059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73B694-B050-45F3-AE6F-A86A129F1C64}"/>
              </a:ext>
            </a:extLst>
          </p:cNvPr>
          <p:cNvSpPr>
            <a:spLocks noGrp="1"/>
          </p:cNvSpPr>
          <p:nvPr>
            <p:ph type="dt" sz="half" idx="10"/>
          </p:nvPr>
        </p:nvSpPr>
        <p:spPr/>
        <p:txBody>
          <a:bodyPr/>
          <a:lstStyle/>
          <a:p>
            <a:fld id="{9EB8BD81-465B-40F2-9A54-9DF3B12AF598}" type="datetimeFigureOut">
              <a:rPr lang="en-US" dirty="0"/>
              <a:t>8/11/2026</a:t>
            </a:fld>
            <a:endParaRPr lang="en-US"/>
          </a:p>
        </p:txBody>
      </p:sp>
      <p:sp>
        <p:nvSpPr>
          <p:cNvPr id="6" name="Footer Placeholder 5">
            <a:extLst>
              <a:ext uri="{FF2B5EF4-FFF2-40B4-BE49-F238E27FC236}">
                <a16:creationId xmlns:a16="http://schemas.microsoft.com/office/drawing/2014/main" id="{7E8AE423-9CA5-46B3-96B1-7586AD02080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014B973D-F1F7-47BC-996D-6100B7C89520}"/>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299192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79A8D794-C670-4569-93D9-0FF8B35AA7AE}"/>
              </a:ext>
            </a:extLst>
          </p:cNvPr>
          <p:cNvSpPr>
            <a:spLocks noGrp="1" noChangeAspect="1"/>
          </p:cNvSpPr>
          <p:nvPr>
            <p:ph type="pic" idx="1"/>
          </p:nvPr>
        </p:nvSpPr>
        <p:spPr>
          <a:xfrm>
            <a:off x="5334001" y="762000"/>
            <a:ext cx="5333999" cy="5334000"/>
          </a:xfrm>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98B11C-BB63-49A6-B488-29D4FBF8E107}"/>
              </a:ext>
            </a:extLst>
          </p:cNvPr>
          <p:cNvSpPr>
            <a:spLocks noGrp="1"/>
          </p:cNvSpPr>
          <p:nvPr>
            <p:ph type="dt" sz="half" idx="10"/>
          </p:nvPr>
        </p:nvSpPr>
        <p:spPr/>
        <p:txBody>
          <a:bodyPr/>
          <a:lstStyle/>
          <a:p>
            <a:fld id="{F04B3CEF-64EF-4C43-9530-8E9CBFD2CAD1}" type="datetimeFigureOut">
              <a:rPr lang="en-US" dirty="0"/>
              <a:t>8/11/2026</a:t>
            </a:fld>
            <a:endParaRPr lang="en-US"/>
          </a:p>
        </p:txBody>
      </p:sp>
      <p:sp>
        <p:nvSpPr>
          <p:cNvPr id="6" name="Footer Placeholder 5">
            <a:extLst>
              <a:ext uri="{FF2B5EF4-FFF2-40B4-BE49-F238E27FC236}">
                <a16:creationId xmlns:a16="http://schemas.microsoft.com/office/drawing/2014/main" id="{324B9166-6D36-4F0A-9ADD-33D49A0C3A57}"/>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6FB22B8F-7760-41B3-9053-DD90255B9EEE}"/>
              </a:ext>
            </a:extLst>
          </p:cNvPr>
          <p:cNvSpPr>
            <a:spLocks noGrp="1"/>
          </p:cNvSpPr>
          <p:nvPr>
            <p:ph type="sldNum" sz="quarter" idx="12"/>
          </p:nvPr>
        </p:nvSpPr>
        <p:spPr/>
        <p:txBody>
          <a:bodyPr/>
          <a:lstStyle/>
          <a:p>
            <a:fld id="{196A61CA-0502-4EE4-9724-96EA822543E5}" type="slidenum">
              <a:rPr lang="en-US" dirty="0"/>
              <a:t>‹#›</a:t>
            </a:fld>
            <a:endParaRPr lang="en-US"/>
          </a:p>
        </p:txBody>
      </p:sp>
    </p:spTree>
    <p:extLst>
      <p:ext uri="{BB962C8B-B14F-4D97-AF65-F5344CB8AC3E}">
        <p14:creationId xmlns:p14="http://schemas.microsoft.com/office/powerpoint/2010/main" val="256651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B70A3DFD-A535-46B2-84C1-61DC8B16A904}" type="datetimeFigureOut">
              <a:rPr lang="en-US" dirty="0"/>
              <a:t>8/11/2026</a:t>
            </a:fld>
            <a:endParaRPr lang="en-US"/>
          </a:p>
        </p:txBody>
      </p:sp>
      <p:sp>
        <p:nvSpPr>
          <p:cNvPr id="5" name="Footer Placeholder 4">
            <a:extLst>
              <a:ext uri="{FF2B5EF4-FFF2-40B4-BE49-F238E27FC236}">
                <a16:creationId xmlns:a16="http://schemas.microsoft.com/office/drawing/2014/main"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196A61CA-0502-4EE4-9724-96EA822543E5}" type="slidenum">
              <a:rPr lang="en-US" dirty="0"/>
              <a:t>‹#›</a:t>
            </a:fld>
            <a:endParaRPr lang="en-US"/>
          </a:p>
        </p:txBody>
      </p:sp>
    </p:spTree>
    <p:extLst>
      <p:ext uri="{BB962C8B-B14F-4D97-AF65-F5344CB8AC3E}">
        <p14:creationId xmlns:p14="http://schemas.microsoft.com/office/powerpoint/2010/main" val="390722192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0">
          <p15:clr>
            <a:srgbClr val="F26B43"/>
          </p15:clr>
        </p15:guide>
        <p15:guide id="2" pos="3840">
          <p15:clr>
            <a:srgbClr val="F26B43"/>
          </p15:clr>
        </p15:guide>
        <p15:guide id="3" pos="7200">
          <p15:clr>
            <a:srgbClr val="F26B43"/>
          </p15:clr>
        </p15:guide>
        <p15:guide id="4" pos="6720">
          <p15:clr>
            <a:srgbClr val="F26B43"/>
          </p15:clr>
        </p15:guide>
        <p15:guide id="16" pos="480">
          <p15:clr>
            <a:srgbClr val="F26B43"/>
          </p15:clr>
        </p15:guide>
        <p15:guide id="23"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en.wikipedia.org/wiki/IceCube_Neutrino_Observatory"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icecube.wisc.edu/news/research/2025/09/quantifying-the-estimated-sensitivity-of-the-icecube-upgrade-to-atmospheric-neutrino-oscillations/" TargetMode="External"/><Relationship Id="rId1" Type="http://schemas.openxmlformats.org/officeDocument/2006/relationships/slideLayout" Target="../slideLayouts/slideLayout4.xml"/><Relationship Id="rId5" Type="http://schemas.openxmlformats.org/officeDocument/2006/relationships/hyperlink" Target="https://icecube.wisc.edu/news/press-releases/2019/07/nsf-mid-scale-award-sets-off-first-extension-of-icecube/"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nbi.ku.dk/english/research/experimental-particle-physics/icecube/astroparticle-physic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nature.com/articles/nnano.2016.30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ollection.sciencemuseumgroup.org.uk/objects/co8234420/digital-optical-module-dom-from-the-icecube-neutrino-detector" TargetMode="External"/><Relationship Id="rId5" Type="http://schemas.openxmlformats.org/officeDocument/2006/relationships/image" Target="../media/image5.png"/><Relationship Id="rId4" Type="http://schemas.openxmlformats.org/officeDocument/2006/relationships/hyperlink" Target="https://phys.org/news/2015-04-detector-south-pole-explores-mysterious.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icecube.wisc.edu/science/icecub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n.wikipedia.org/wiki/Kepler%27s_Supernov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1612" y="923984"/>
            <a:ext cx="9052388" cy="3260635"/>
          </a:xfrm>
        </p:spPr>
        <p:txBody>
          <a:bodyPr>
            <a:normAutofit/>
          </a:bodyPr>
          <a:lstStyle/>
          <a:p>
            <a:r>
              <a:rPr lang="en-US" sz="4000"/>
              <a:t>Characterizing the Long-Term </a:t>
            </a:r>
            <a:r>
              <a:rPr lang="en-US" sz="4000" err="1"/>
              <a:t>Behaviour</a:t>
            </a:r>
            <a:r>
              <a:rPr lang="en-US" sz="4000"/>
              <a:t> of </a:t>
            </a:r>
            <a:r>
              <a:rPr lang="en-US" sz="4000" err="1"/>
              <a:t>IceCube</a:t>
            </a:r>
            <a:r>
              <a:rPr lang="en-US" sz="4000"/>
              <a:t> Supernova Scaler Rates</a:t>
            </a:r>
          </a:p>
        </p:txBody>
      </p:sp>
      <p:sp>
        <p:nvSpPr>
          <p:cNvPr id="3" name="Subtitle 2"/>
          <p:cNvSpPr>
            <a:spLocks noGrp="1"/>
          </p:cNvSpPr>
          <p:nvPr>
            <p:ph type="subTitle" idx="1"/>
          </p:nvPr>
        </p:nvSpPr>
        <p:spPr>
          <a:xfrm>
            <a:off x="1429612" y="4848464"/>
            <a:ext cx="9328388" cy="1085849"/>
          </a:xfrm>
        </p:spPr>
        <p:txBody>
          <a:bodyPr vert="horz" lIns="91440" tIns="45720" rIns="91440" bIns="45720" rtlCol="0" anchor="t">
            <a:normAutofit/>
          </a:bodyPr>
          <a:lstStyle/>
          <a:p>
            <a:r>
              <a:rPr lang="en-US"/>
              <a:t>Tayler East</a:t>
            </a:r>
            <a:r>
              <a:rPr lang="en-US" baseline="30000"/>
              <a:t>1</a:t>
            </a:r>
            <a:r>
              <a:rPr lang="en-US"/>
              <a:t>, Dr. Nahee Park</a:t>
            </a:r>
            <a:r>
              <a:rPr lang="en-US" baseline="30000"/>
              <a:t>1</a:t>
            </a:r>
          </a:p>
          <a:p>
            <a:r>
              <a:rPr lang="en-US" i="1" baseline="30000"/>
              <a:t>1</a:t>
            </a:r>
            <a:r>
              <a:rPr lang="en-US" i="1"/>
              <a:t>Department of Physics, Engineering Physics and Astronomy, Queen's University, Canada</a:t>
            </a:r>
          </a:p>
        </p:txBody>
      </p:sp>
      <p:sp>
        <p:nvSpPr>
          <p:cNvPr id="9" name="Footer Placeholder 8">
            <a:extLst>
              <a:ext uri="{FF2B5EF4-FFF2-40B4-BE49-F238E27FC236}">
                <a16:creationId xmlns:a16="http://schemas.microsoft.com/office/drawing/2014/main" id="{A233E317-D9F6-FB80-31DC-452BEE7BF35A}"/>
              </a:ext>
            </a:extLst>
          </p:cNvPr>
          <p:cNvSpPr>
            <a:spLocks noGrp="1"/>
          </p:cNvSpPr>
          <p:nvPr>
            <p:ph type="ftr" sz="quarter" idx="11"/>
          </p:nvPr>
        </p:nvSpPr>
        <p:spPr/>
        <p:txBody>
          <a:bodyPr/>
          <a:lstStyle/>
          <a:p>
            <a:r>
              <a:rPr lang="en-US"/>
              <a:t>CASST 2026 | Tayler East​</a:t>
            </a:r>
          </a:p>
        </p:txBody>
      </p:sp>
      <p:sp>
        <p:nvSpPr>
          <p:cNvPr id="10" name="Slide Number Placeholder 9">
            <a:extLst>
              <a:ext uri="{FF2B5EF4-FFF2-40B4-BE49-F238E27FC236}">
                <a16:creationId xmlns:a16="http://schemas.microsoft.com/office/drawing/2014/main" id="{3135540C-7E31-5872-B80B-A75A70146D29}"/>
              </a:ext>
            </a:extLst>
          </p:cNvPr>
          <p:cNvSpPr>
            <a:spLocks noGrp="1"/>
          </p:cNvSpPr>
          <p:nvPr>
            <p:ph type="sldNum" sz="quarter" idx="12"/>
          </p:nvPr>
        </p:nvSpPr>
        <p:spPr/>
        <p:txBody>
          <a:bodyPr/>
          <a:lstStyle/>
          <a:p>
            <a:fld id="{196A61CA-0502-4EE4-9724-96EA822543E5}" type="slidenum">
              <a:rPr lang="en-US" dirty="0"/>
              <a:t>1</a:t>
            </a:fld>
            <a:endParaRPr lang="en-US"/>
          </a:p>
        </p:txBody>
      </p:sp>
      <p:pic>
        <p:nvPicPr>
          <p:cNvPr id="4" name="Picture 3">
            <a:extLst>
              <a:ext uri="{FF2B5EF4-FFF2-40B4-BE49-F238E27FC236}">
                <a16:creationId xmlns:a16="http://schemas.microsoft.com/office/drawing/2014/main" id="{3331FE52-08DD-97BF-327E-C9C3E8E2A47C}"/>
              </a:ext>
            </a:extLst>
          </p:cNvPr>
          <p:cNvPicPr>
            <a:picLocks noChangeAspect="1"/>
          </p:cNvPicPr>
          <p:nvPr/>
        </p:nvPicPr>
        <p:blipFill>
          <a:blip r:embed="rId3"/>
          <a:stretch>
            <a:fillRect/>
          </a:stretch>
        </p:blipFill>
        <p:spPr>
          <a:xfrm>
            <a:off x="-481" y="2983"/>
            <a:ext cx="2247599" cy="773409"/>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4C6B5-D0DD-A3F5-9881-1684D8EC78BC}"/>
              </a:ext>
            </a:extLst>
          </p:cNvPr>
          <p:cNvSpPr>
            <a:spLocks noGrp="1"/>
          </p:cNvSpPr>
          <p:nvPr>
            <p:ph type="title"/>
          </p:nvPr>
        </p:nvSpPr>
        <p:spPr>
          <a:xfrm>
            <a:off x="428960" y="452778"/>
            <a:ext cx="9238434" cy="857559"/>
          </a:xfrm>
        </p:spPr>
        <p:txBody>
          <a:bodyPr/>
          <a:lstStyle/>
          <a:p>
            <a:r>
              <a:rPr lang="en-US"/>
              <a:t>Data Processing</a:t>
            </a:r>
          </a:p>
        </p:txBody>
      </p:sp>
      <p:sp>
        <p:nvSpPr>
          <p:cNvPr id="3" name="Content Placeholder 2">
            <a:extLst>
              <a:ext uri="{FF2B5EF4-FFF2-40B4-BE49-F238E27FC236}">
                <a16:creationId xmlns:a16="http://schemas.microsoft.com/office/drawing/2014/main" id="{C978A289-1805-C415-3FDA-67791C76F229}"/>
              </a:ext>
            </a:extLst>
          </p:cNvPr>
          <p:cNvSpPr>
            <a:spLocks noGrp="1"/>
          </p:cNvSpPr>
          <p:nvPr>
            <p:ph idx="1"/>
          </p:nvPr>
        </p:nvSpPr>
        <p:spPr>
          <a:xfrm>
            <a:off x="536718" y="1516304"/>
            <a:ext cx="7704317" cy="3817696"/>
          </a:xfrm>
        </p:spPr>
        <p:txBody>
          <a:bodyPr vert="horz" lIns="91440" tIns="45720" rIns="91440" bIns="45720" rtlCol="0" anchor="t">
            <a:normAutofit/>
          </a:bodyPr>
          <a:lstStyle/>
          <a:p>
            <a:r>
              <a:rPr lang="en-US">
                <a:ea typeface="+mn-lt"/>
                <a:cs typeface="+mn-lt"/>
              </a:rPr>
              <a:t>Removed bad runs using the GRL </a:t>
            </a:r>
            <a:endParaRPr lang="en-US"/>
          </a:p>
          <a:p>
            <a:r>
              <a:rPr lang="en-US">
                <a:ea typeface="+mn-lt"/>
                <a:cs typeface="+mn-lt"/>
              </a:rPr>
              <a:t>Converted run times to a continuous timeline </a:t>
            </a:r>
            <a:endParaRPr lang="en-US"/>
          </a:p>
          <a:p>
            <a:r>
              <a:rPr lang="en-US">
                <a:ea typeface="+mn-lt"/>
                <a:cs typeface="+mn-lt"/>
              </a:rPr>
              <a:t>Combined runs into a single dataset </a:t>
            </a:r>
            <a:endParaRPr lang="en-US"/>
          </a:p>
          <a:p>
            <a:r>
              <a:rPr lang="en-US">
                <a:ea typeface="+mn-lt"/>
                <a:cs typeface="+mn-lt"/>
              </a:rPr>
              <a:t>Removed missing/corrupted entries</a:t>
            </a:r>
            <a:endParaRPr lang="en-US"/>
          </a:p>
          <a:p>
            <a:endParaRPr lang="en-US"/>
          </a:p>
        </p:txBody>
      </p:sp>
      <p:sp>
        <p:nvSpPr>
          <p:cNvPr id="4" name="Footer Placeholder 3">
            <a:extLst>
              <a:ext uri="{FF2B5EF4-FFF2-40B4-BE49-F238E27FC236}">
                <a16:creationId xmlns:a16="http://schemas.microsoft.com/office/drawing/2014/main" id="{BD6F43FC-89BF-0CE1-B80B-B17F96D4F583}"/>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C223EE61-B847-3722-C351-68334EE36662}"/>
              </a:ext>
            </a:extLst>
          </p:cNvPr>
          <p:cNvSpPr>
            <a:spLocks noGrp="1"/>
          </p:cNvSpPr>
          <p:nvPr>
            <p:ph type="sldNum" sz="quarter" idx="12"/>
          </p:nvPr>
        </p:nvSpPr>
        <p:spPr/>
        <p:txBody>
          <a:bodyPr/>
          <a:lstStyle/>
          <a:p>
            <a:fld id="{330EA680-D336-4FF7-8B7A-9848BB0A1C32}" type="slidenum">
              <a:rPr lang="en-US" smtClean="0"/>
              <a:t>10</a:t>
            </a:fld>
            <a:endParaRPr lang="en-US"/>
          </a:p>
        </p:txBody>
      </p:sp>
      <p:pic>
        <p:nvPicPr>
          <p:cNvPr id="6" name="Picture 5">
            <a:extLst>
              <a:ext uri="{FF2B5EF4-FFF2-40B4-BE49-F238E27FC236}">
                <a16:creationId xmlns:a16="http://schemas.microsoft.com/office/drawing/2014/main" id="{0EA4A237-5523-072E-3C18-83424A9353B7}"/>
              </a:ext>
            </a:extLst>
          </p:cNvPr>
          <p:cNvPicPr>
            <a:picLocks noChangeAspect="1"/>
          </p:cNvPicPr>
          <p:nvPr/>
        </p:nvPicPr>
        <p:blipFill>
          <a:blip r:embed="rId3"/>
          <a:stretch>
            <a:fillRect/>
          </a:stretch>
        </p:blipFill>
        <p:spPr>
          <a:xfrm>
            <a:off x="241684" y="3800591"/>
            <a:ext cx="11607031" cy="2875273"/>
          </a:xfrm>
          <a:prstGeom prst="rect">
            <a:avLst/>
          </a:prstGeom>
        </p:spPr>
      </p:pic>
      <p:sp>
        <p:nvSpPr>
          <p:cNvPr id="7" name="TextBox 6">
            <a:extLst>
              <a:ext uri="{FF2B5EF4-FFF2-40B4-BE49-F238E27FC236}">
                <a16:creationId xmlns:a16="http://schemas.microsoft.com/office/drawing/2014/main" id="{58BFBD1A-91CA-F35D-0335-D6858BE77D80}"/>
              </a:ext>
            </a:extLst>
          </p:cNvPr>
          <p:cNvSpPr txBox="1"/>
          <p:nvPr/>
        </p:nvSpPr>
        <p:spPr>
          <a:xfrm>
            <a:off x="6380568" y="1974382"/>
            <a:ext cx="370993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Prior to processing the data</a:t>
            </a:r>
          </a:p>
        </p:txBody>
      </p:sp>
      <p:sp>
        <p:nvSpPr>
          <p:cNvPr id="10" name="Arrow: Bent 9">
            <a:extLst>
              <a:ext uri="{FF2B5EF4-FFF2-40B4-BE49-F238E27FC236}">
                <a16:creationId xmlns:a16="http://schemas.microsoft.com/office/drawing/2014/main" id="{9F2F8B42-917F-2B24-7754-58DD8F3CD0A1}"/>
              </a:ext>
            </a:extLst>
          </p:cNvPr>
          <p:cNvSpPr/>
          <p:nvPr/>
        </p:nvSpPr>
        <p:spPr>
          <a:xfrm rot="5400000">
            <a:off x="9060543" y="2579916"/>
            <a:ext cx="1436914" cy="529771"/>
          </a:xfrm>
          <a:prstGeom prst="bentArrow">
            <a:avLst/>
          </a:prstGeom>
          <a:solidFill>
            <a:schemeClr val="tx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96094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76384-4AF5-EC2B-53F6-D8A56D88557E}"/>
              </a:ext>
            </a:extLst>
          </p:cNvPr>
          <p:cNvSpPr>
            <a:spLocks noGrp="1"/>
          </p:cNvSpPr>
          <p:nvPr>
            <p:ph type="title"/>
          </p:nvPr>
        </p:nvSpPr>
        <p:spPr>
          <a:xfrm>
            <a:off x="505930" y="452778"/>
            <a:ext cx="9238434" cy="857559"/>
          </a:xfrm>
        </p:spPr>
        <p:txBody>
          <a:bodyPr/>
          <a:lstStyle/>
          <a:p>
            <a:r>
              <a:rPr lang="en-US"/>
              <a:t>Results</a:t>
            </a:r>
          </a:p>
        </p:txBody>
      </p:sp>
      <p:pic>
        <p:nvPicPr>
          <p:cNvPr id="6" name="Content Placeholder 5">
            <a:extLst>
              <a:ext uri="{FF2B5EF4-FFF2-40B4-BE49-F238E27FC236}">
                <a16:creationId xmlns:a16="http://schemas.microsoft.com/office/drawing/2014/main" id="{7940942B-C497-8BDB-F576-C0CB949AC48D}"/>
              </a:ext>
            </a:extLst>
          </p:cNvPr>
          <p:cNvPicPr>
            <a:picLocks noGrp="1" noChangeAspect="1"/>
          </p:cNvPicPr>
          <p:nvPr>
            <p:ph idx="1"/>
          </p:nvPr>
        </p:nvPicPr>
        <p:blipFill>
          <a:blip r:embed="rId3"/>
          <a:stretch>
            <a:fillRect/>
          </a:stretch>
        </p:blipFill>
        <p:spPr>
          <a:xfrm>
            <a:off x="336596" y="1788469"/>
            <a:ext cx="11154979" cy="3373426"/>
          </a:xfrm>
          <a:prstGeom prst="rect">
            <a:avLst/>
          </a:prstGeom>
        </p:spPr>
      </p:pic>
      <p:sp>
        <p:nvSpPr>
          <p:cNvPr id="4" name="Footer Placeholder 3">
            <a:extLst>
              <a:ext uri="{FF2B5EF4-FFF2-40B4-BE49-F238E27FC236}">
                <a16:creationId xmlns:a16="http://schemas.microsoft.com/office/drawing/2014/main" id="{EBEC687F-5ED0-128B-0B22-84313F550F77}"/>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57E8B4E5-4099-C643-304D-5AACBC9FAE2B}"/>
              </a:ext>
            </a:extLst>
          </p:cNvPr>
          <p:cNvSpPr>
            <a:spLocks noGrp="1"/>
          </p:cNvSpPr>
          <p:nvPr>
            <p:ph type="sldNum" sz="quarter" idx="12"/>
          </p:nvPr>
        </p:nvSpPr>
        <p:spPr/>
        <p:txBody>
          <a:bodyPr/>
          <a:lstStyle/>
          <a:p>
            <a:fld id="{330EA680-D336-4FF7-8B7A-9848BB0A1C32}" type="slidenum">
              <a:rPr lang="en-US" smtClean="0"/>
              <a:t>11</a:t>
            </a:fld>
            <a:endParaRPr lang="en-US"/>
          </a:p>
        </p:txBody>
      </p:sp>
      <p:sp>
        <p:nvSpPr>
          <p:cNvPr id="3" name="TextBox 2">
            <a:extLst>
              <a:ext uri="{FF2B5EF4-FFF2-40B4-BE49-F238E27FC236}">
                <a16:creationId xmlns:a16="http://schemas.microsoft.com/office/drawing/2014/main" id="{D0282A23-37D0-B1A1-044F-50BA09307526}"/>
              </a:ext>
            </a:extLst>
          </p:cNvPr>
          <p:cNvSpPr txBox="1"/>
          <p:nvPr/>
        </p:nvSpPr>
        <p:spPr>
          <a:xfrm>
            <a:off x="5979885" y="5297714"/>
            <a:ext cx="53702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Fit Equation: </a:t>
            </a:r>
            <a:r>
              <a:rPr lang="en-US">
                <a:ea typeface="+mn-lt"/>
                <a:cs typeface="+mn-lt"/>
              </a:rPr>
              <a:t>a*e</a:t>
            </a:r>
            <a:r>
              <a:rPr lang="en-US" baseline="30000">
                <a:ea typeface="+mn-lt"/>
                <a:cs typeface="+mn-lt"/>
              </a:rPr>
              <a:t>(-b * x)</a:t>
            </a:r>
            <a:r>
              <a:rPr lang="en-US">
                <a:ea typeface="+mn-lt"/>
                <a:cs typeface="+mn-lt"/>
              </a:rPr>
              <a:t> + c + d * sin(f * x + g)</a:t>
            </a:r>
          </a:p>
          <a:p>
            <a:endParaRPr lang="en-US"/>
          </a:p>
        </p:txBody>
      </p:sp>
    </p:spTree>
    <p:extLst>
      <p:ext uri="{BB962C8B-B14F-4D97-AF65-F5344CB8AC3E}">
        <p14:creationId xmlns:p14="http://schemas.microsoft.com/office/powerpoint/2010/main" val="6287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AA76C-4456-E7BD-3C9E-E2830880021D}"/>
              </a:ext>
            </a:extLst>
          </p:cNvPr>
          <p:cNvSpPr>
            <a:spLocks noGrp="1"/>
          </p:cNvSpPr>
          <p:nvPr>
            <p:ph type="title"/>
          </p:nvPr>
        </p:nvSpPr>
        <p:spPr>
          <a:xfrm>
            <a:off x="1429566" y="1045445"/>
            <a:ext cx="9238434" cy="857559"/>
          </a:xfrm>
        </p:spPr>
        <p:txBody>
          <a:bodyPr anchor="b">
            <a:normAutofit/>
          </a:bodyPr>
          <a:lstStyle/>
          <a:p>
            <a:r>
              <a:rPr lang="en-US"/>
              <a:t>Interpretation of Results</a:t>
            </a:r>
          </a:p>
        </p:txBody>
      </p:sp>
      <p:sp>
        <p:nvSpPr>
          <p:cNvPr id="13" name="Date Placeholder 3">
            <a:extLst>
              <a:ext uri="{FF2B5EF4-FFF2-40B4-BE49-F238E27FC236}">
                <a16:creationId xmlns:a16="http://schemas.microsoft.com/office/drawing/2014/main" id="{BBE454F1-FD3A-8FA1-F081-989000B31B19}"/>
              </a:ext>
            </a:extLst>
          </p:cNvPr>
          <p:cNvSpPr>
            <a:spLocks noGrp="1"/>
          </p:cNvSpPr>
          <p:nvPr>
            <p:ph type="dt" sz="half" idx="10"/>
          </p:nvPr>
        </p:nvSpPr>
        <p:spPr>
          <a:xfrm rot="5400000">
            <a:off x="10471087" y="4891318"/>
            <a:ext cx="2673295" cy="365125"/>
          </a:xfrm>
        </p:spPr>
        <p:txBody>
          <a:bodyPr anchor="ctr">
            <a:normAutofit/>
          </a:bodyPr>
          <a:lstStyle/>
          <a:p>
            <a:pPr>
              <a:spcAft>
                <a:spcPts val="600"/>
              </a:spcAft>
            </a:pPr>
            <a:fld id="{574C0074-880C-4176-A44D-E570140F6960}" type="datetime1">
              <a:rPr lang="en-US" smtClean="0"/>
              <a:pPr>
                <a:spcAft>
                  <a:spcPts val="600"/>
                </a:spcAft>
              </a:pPr>
              <a:t>8/11/2026</a:t>
            </a:fld>
            <a:endParaRPr lang="en-US"/>
          </a:p>
        </p:txBody>
      </p:sp>
      <p:sp>
        <p:nvSpPr>
          <p:cNvPr id="4" name="Footer Placeholder 3">
            <a:extLst>
              <a:ext uri="{FF2B5EF4-FFF2-40B4-BE49-F238E27FC236}">
                <a16:creationId xmlns:a16="http://schemas.microsoft.com/office/drawing/2014/main" id="{6C3E428E-EBFF-CDBB-503E-1C551ABF1359}"/>
              </a:ext>
            </a:extLst>
          </p:cNvPr>
          <p:cNvSpPr>
            <a:spLocks noGrp="1"/>
          </p:cNvSpPr>
          <p:nvPr>
            <p:ph type="ftr" sz="quarter" idx="11"/>
          </p:nvPr>
        </p:nvSpPr>
        <p:spPr>
          <a:xfrm rot="5400000">
            <a:off x="10473021" y="1609893"/>
            <a:ext cx="2669427" cy="365125"/>
          </a:xfrm>
        </p:spPr>
        <p:txBody>
          <a:bodyPr anchor="ctr">
            <a:normAutofit/>
          </a:bodyPr>
          <a:lstStyle/>
          <a:p>
            <a:pPr>
              <a:spcAft>
                <a:spcPts val="600"/>
              </a:spcAft>
            </a:pPr>
            <a:r>
              <a:rPr lang="en-US"/>
              <a:t>CASST 2026 | Tayler East​</a:t>
            </a:r>
          </a:p>
        </p:txBody>
      </p:sp>
      <p:sp>
        <p:nvSpPr>
          <p:cNvPr id="5" name="Slide Number Placeholder 4">
            <a:extLst>
              <a:ext uri="{FF2B5EF4-FFF2-40B4-BE49-F238E27FC236}">
                <a16:creationId xmlns:a16="http://schemas.microsoft.com/office/drawing/2014/main" id="{E07A9D45-687C-9DC2-18CE-57BA009E4599}"/>
              </a:ext>
            </a:extLst>
          </p:cNvPr>
          <p:cNvSpPr>
            <a:spLocks noGrp="1"/>
          </p:cNvSpPr>
          <p:nvPr>
            <p:ph type="sldNum" sz="quarter" idx="12"/>
          </p:nvPr>
        </p:nvSpPr>
        <p:spPr>
          <a:xfrm>
            <a:off x="11492908" y="3219853"/>
            <a:ext cx="629653" cy="429830"/>
          </a:xfrm>
        </p:spPr>
        <p:txBody>
          <a:bodyPr anchor="ctr">
            <a:normAutofit/>
          </a:bodyPr>
          <a:lstStyle/>
          <a:p>
            <a:pPr>
              <a:spcAft>
                <a:spcPts val="600"/>
              </a:spcAft>
            </a:pPr>
            <a:fld id="{330EA680-D336-4FF7-8B7A-9848BB0A1C32}" type="slidenum">
              <a:rPr lang="en-US" smtClean="0"/>
              <a:pPr>
                <a:spcAft>
                  <a:spcPts val="600"/>
                </a:spcAft>
              </a:pPr>
              <a:t>12</a:t>
            </a:fld>
            <a:endParaRPr lang="en-US"/>
          </a:p>
        </p:txBody>
      </p:sp>
      <p:graphicFrame>
        <p:nvGraphicFramePr>
          <p:cNvPr id="14" name="Content Placeholder 2">
            <a:extLst>
              <a:ext uri="{FF2B5EF4-FFF2-40B4-BE49-F238E27FC236}">
                <a16:creationId xmlns:a16="http://schemas.microsoft.com/office/drawing/2014/main" id="{FA7B7E97-E390-23E7-0A18-9AA91CA7DBB6}"/>
              </a:ext>
            </a:extLst>
          </p:cNvPr>
          <p:cNvGraphicFramePr>
            <a:graphicFrameLocks noGrp="1"/>
          </p:cNvGraphicFramePr>
          <p:nvPr>
            <p:ph idx="1"/>
            <p:extLst>
              <p:ext uri="{D42A27DB-BD31-4B8C-83A1-F6EECF244321}">
                <p14:modId xmlns:p14="http://schemas.microsoft.com/office/powerpoint/2010/main" val="3147985288"/>
              </p:ext>
            </p:extLst>
          </p:nvPr>
        </p:nvGraphicFramePr>
        <p:xfrm>
          <a:off x="1429566" y="2286000"/>
          <a:ext cx="9238434"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3220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88BE-DEAB-CF45-5242-4B771F30FCBC}"/>
              </a:ext>
            </a:extLst>
          </p:cNvPr>
          <p:cNvSpPr>
            <a:spLocks noGrp="1"/>
          </p:cNvSpPr>
          <p:nvPr>
            <p:ph type="title"/>
          </p:nvPr>
        </p:nvSpPr>
        <p:spPr>
          <a:xfrm>
            <a:off x="767627" y="566987"/>
            <a:ext cx="9238434" cy="889592"/>
          </a:xfrm>
        </p:spPr>
        <p:txBody>
          <a:bodyPr anchor="b">
            <a:normAutofit/>
          </a:bodyPr>
          <a:lstStyle/>
          <a:p>
            <a:r>
              <a:rPr lang="en-US"/>
              <a:t>Conclusions &amp; future</a:t>
            </a:r>
          </a:p>
        </p:txBody>
      </p:sp>
      <p:sp>
        <p:nvSpPr>
          <p:cNvPr id="3" name="Content Placeholder 2">
            <a:extLst>
              <a:ext uri="{FF2B5EF4-FFF2-40B4-BE49-F238E27FC236}">
                <a16:creationId xmlns:a16="http://schemas.microsoft.com/office/drawing/2014/main" id="{F4C0C911-02AB-04E1-6D9D-DE6E4FA7C3D9}"/>
              </a:ext>
            </a:extLst>
          </p:cNvPr>
          <p:cNvSpPr>
            <a:spLocks noGrp="1"/>
          </p:cNvSpPr>
          <p:nvPr>
            <p:ph sz="half" idx="1"/>
          </p:nvPr>
        </p:nvSpPr>
        <p:spPr>
          <a:xfrm>
            <a:off x="783021" y="1689141"/>
            <a:ext cx="5142345" cy="4406859"/>
          </a:xfrm>
        </p:spPr>
        <p:txBody>
          <a:bodyPr vert="horz" lIns="91440" tIns="45720" rIns="91440" bIns="45720" rtlCol="0" anchor="t">
            <a:normAutofit fontScale="85000" lnSpcReduction="10000"/>
          </a:bodyPr>
          <a:lstStyle/>
          <a:p>
            <a:pPr marL="0" indent="0">
              <a:lnSpc>
                <a:spcPct val="120000"/>
              </a:lnSpc>
              <a:buNone/>
            </a:pPr>
            <a:r>
              <a:rPr lang="en-US" b="1"/>
              <a:t>Conclusions</a:t>
            </a:r>
            <a:endParaRPr lang="en-US"/>
          </a:p>
          <a:p>
            <a:pPr>
              <a:lnSpc>
                <a:spcPct val="120000"/>
              </a:lnSpc>
            </a:pPr>
            <a:r>
              <a:rPr lang="en-US" dirty="0"/>
              <a:t>Extended previous </a:t>
            </a:r>
            <a:r>
              <a:rPr lang="en-US" dirty="0" err="1"/>
              <a:t>IceCube</a:t>
            </a:r>
            <a:r>
              <a:rPr lang="en-US" dirty="0"/>
              <a:t> analysis. </a:t>
            </a:r>
          </a:p>
          <a:p>
            <a:pPr>
              <a:lnSpc>
                <a:spcPct val="120000"/>
              </a:lnSpc>
            </a:pPr>
            <a:r>
              <a:rPr lang="en-US"/>
              <a:t>Characterized long-term SN scaler evolution. </a:t>
            </a:r>
          </a:p>
          <a:p>
            <a:pPr>
              <a:lnSpc>
                <a:spcPct val="120000"/>
              </a:lnSpc>
            </a:pPr>
            <a:r>
              <a:rPr lang="en-US" dirty="0"/>
              <a:t>Combination of exponential decay and periodic oscillation provides a good description of the </a:t>
            </a:r>
            <a:r>
              <a:rPr lang="en-US" dirty="0" err="1"/>
              <a:t>behaviour</a:t>
            </a:r>
            <a:r>
              <a:rPr lang="en-US" dirty="0"/>
              <a:t>. </a:t>
            </a:r>
          </a:p>
          <a:p>
            <a:pPr marL="0" indent="0">
              <a:lnSpc>
                <a:spcPct val="120000"/>
              </a:lnSpc>
              <a:buNone/>
            </a:pPr>
            <a:r>
              <a:rPr lang="en-US" b="1"/>
              <a:t>Future work</a:t>
            </a:r>
            <a:endParaRPr lang="en-US"/>
          </a:p>
          <a:p>
            <a:pPr>
              <a:lnSpc>
                <a:spcPct val="120000"/>
              </a:lnSpc>
            </a:pPr>
            <a:r>
              <a:rPr lang="en-US"/>
              <a:t>Seasonal effects (separate plots per season of deployment)</a:t>
            </a:r>
          </a:p>
          <a:p>
            <a:pPr>
              <a:lnSpc>
                <a:spcPct val="120000"/>
              </a:lnSpc>
            </a:pPr>
            <a:r>
              <a:rPr lang="en-US"/>
              <a:t>Depth dependence (suggested by earlier work)</a:t>
            </a:r>
          </a:p>
          <a:p>
            <a:pPr>
              <a:lnSpc>
                <a:spcPct val="120000"/>
              </a:lnSpc>
            </a:pPr>
            <a:r>
              <a:rPr lang="en-US"/>
              <a:t>Continuous timeline mapping (see if it flattens)</a:t>
            </a:r>
          </a:p>
          <a:p>
            <a:pPr>
              <a:lnSpc>
                <a:spcPct val="120000"/>
              </a:lnSpc>
            </a:pPr>
            <a:r>
              <a:rPr lang="en-US" dirty="0"/>
              <a:t>Comparisons with </a:t>
            </a:r>
            <a:r>
              <a:rPr lang="en-US" dirty="0" err="1"/>
              <a:t>IceCube's</a:t>
            </a:r>
            <a:r>
              <a:rPr lang="en-US" dirty="0"/>
              <a:t> Upgrade (effects of the newer sensor technology long term)</a:t>
            </a:r>
          </a:p>
        </p:txBody>
      </p:sp>
      <p:pic>
        <p:nvPicPr>
          <p:cNvPr id="6" name="Picture 5">
            <a:extLst>
              <a:ext uri="{FF2B5EF4-FFF2-40B4-BE49-F238E27FC236}">
                <a16:creationId xmlns:a16="http://schemas.microsoft.com/office/drawing/2014/main" id="{8272C514-9397-20E6-CC74-2670600A3DE0}"/>
              </a:ext>
            </a:extLst>
          </p:cNvPr>
          <p:cNvPicPr>
            <a:picLocks noChangeAspect="1"/>
          </p:cNvPicPr>
          <p:nvPr/>
        </p:nvPicPr>
        <p:blipFill>
          <a:blip r:embed="rId3"/>
          <a:stretch>
            <a:fillRect/>
          </a:stretch>
        </p:blipFill>
        <p:spPr>
          <a:xfrm>
            <a:off x="6049049" y="1894216"/>
            <a:ext cx="5034587" cy="3502343"/>
          </a:xfrm>
          <a:prstGeom prst="rect">
            <a:avLst/>
          </a:prstGeom>
          <a:noFill/>
        </p:spPr>
      </p:pic>
      <p:sp>
        <p:nvSpPr>
          <p:cNvPr id="11" name="Date Placeholder 4">
            <a:extLst>
              <a:ext uri="{FF2B5EF4-FFF2-40B4-BE49-F238E27FC236}">
                <a16:creationId xmlns:a16="http://schemas.microsoft.com/office/drawing/2014/main" id="{0776F36E-C671-E796-0BD9-FBC85222E5D6}"/>
              </a:ext>
            </a:extLst>
          </p:cNvPr>
          <p:cNvSpPr>
            <a:spLocks noGrp="1"/>
          </p:cNvSpPr>
          <p:nvPr>
            <p:ph type="dt" sz="half" idx="10"/>
          </p:nvPr>
        </p:nvSpPr>
        <p:spPr>
          <a:xfrm rot="5400000">
            <a:off x="10471087" y="4891318"/>
            <a:ext cx="2673295" cy="365125"/>
          </a:xfrm>
        </p:spPr>
        <p:txBody>
          <a:bodyPr/>
          <a:lstStyle/>
          <a:p>
            <a:pPr>
              <a:spcAft>
                <a:spcPts val="600"/>
              </a:spcAft>
            </a:pPr>
            <a:fld id="{C7D8D159-5124-4BFF-9DB6-B3BF3EE935DD}" type="datetime1">
              <a:rPr lang="en-US" smtClean="0"/>
              <a:pPr>
                <a:spcAft>
                  <a:spcPts val="600"/>
                </a:spcAft>
              </a:pPr>
              <a:t>8/11/2026</a:t>
            </a:fld>
            <a:endParaRPr lang="en-US"/>
          </a:p>
        </p:txBody>
      </p:sp>
      <p:sp>
        <p:nvSpPr>
          <p:cNvPr id="4" name="Footer Placeholder 3">
            <a:extLst>
              <a:ext uri="{FF2B5EF4-FFF2-40B4-BE49-F238E27FC236}">
                <a16:creationId xmlns:a16="http://schemas.microsoft.com/office/drawing/2014/main" id="{8971F2CC-9058-F8D0-F050-3303001A6D93}"/>
              </a:ext>
            </a:extLst>
          </p:cNvPr>
          <p:cNvSpPr>
            <a:spLocks noGrp="1"/>
          </p:cNvSpPr>
          <p:nvPr>
            <p:ph type="ftr" sz="quarter" idx="11"/>
          </p:nvPr>
        </p:nvSpPr>
        <p:spPr>
          <a:xfrm rot="5400000">
            <a:off x="10473021" y="1609893"/>
            <a:ext cx="2669427" cy="365125"/>
          </a:xfrm>
        </p:spPr>
        <p:txBody>
          <a:bodyPr anchor="ctr">
            <a:normAutofit/>
          </a:bodyPr>
          <a:lstStyle/>
          <a:p>
            <a:pPr>
              <a:spcAft>
                <a:spcPts val="600"/>
              </a:spcAft>
            </a:pPr>
            <a:r>
              <a:rPr lang="en-US"/>
              <a:t>CASST 2026 | Tayler East​</a:t>
            </a:r>
          </a:p>
        </p:txBody>
      </p:sp>
      <p:sp>
        <p:nvSpPr>
          <p:cNvPr id="5" name="Slide Number Placeholder 4">
            <a:extLst>
              <a:ext uri="{FF2B5EF4-FFF2-40B4-BE49-F238E27FC236}">
                <a16:creationId xmlns:a16="http://schemas.microsoft.com/office/drawing/2014/main" id="{F0B5E9C0-E19E-FF4D-8D24-1A94D5CD6135}"/>
              </a:ext>
            </a:extLst>
          </p:cNvPr>
          <p:cNvSpPr>
            <a:spLocks noGrp="1"/>
          </p:cNvSpPr>
          <p:nvPr>
            <p:ph type="sldNum" sz="quarter" idx="12"/>
          </p:nvPr>
        </p:nvSpPr>
        <p:spPr>
          <a:xfrm>
            <a:off x="11492908" y="3219853"/>
            <a:ext cx="629653" cy="429830"/>
          </a:xfrm>
        </p:spPr>
        <p:txBody>
          <a:bodyPr anchor="ctr">
            <a:normAutofit/>
          </a:bodyPr>
          <a:lstStyle/>
          <a:p>
            <a:pPr>
              <a:spcAft>
                <a:spcPts val="600"/>
              </a:spcAft>
            </a:pPr>
            <a:fld id="{330EA680-D336-4FF7-8B7A-9848BB0A1C32}" type="slidenum">
              <a:rPr lang="en-US" smtClean="0"/>
              <a:pPr>
                <a:spcAft>
                  <a:spcPts val="600"/>
                </a:spcAft>
              </a:pPr>
              <a:t>13</a:t>
            </a:fld>
            <a:endParaRPr lang="en-US"/>
          </a:p>
        </p:txBody>
      </p:sp>
      <p:sp>
        <p:nvSpPr>
          <p:cNvPr id="7" name="TextBox 6">
            <a:extLst>
              <a:ext uri="{FF2B5EF4-FFF2-40B4-BE49-F238E27FC236}">
                <a16:creationId xmlns:a16="http://schemas.microsoft.com/office/drawing/2014/main" id="{3EC816FC-900D-F834-2342-FD1C17F6F22B}"/>
              </a:ext>
            </a:extLst>
          </p:cNvPr>
          <p:cNvSpPr txBox="1"/>
          <p:nvPr/>
        </p:nvSpPr>
        <p:spPr>
          <a:xfrm>
            <a:off x="6052457" y="5500915"/>
            <a:ext cx="5333999"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mn-lt"/>
                <a:cs typeface="+mn-lt"/>
                <a:hlinkClick r:id="rId4"/>
              </a:rPr>
              <a:t>https://en.wikipedia.org/wiki/IceCube_Neutrino_Observatory</a:t>
            </a:r>
            <a:endParaRPr lang="en-US" sz="1400"/>
          </a:p>
          <a:p>
            <a:endParaRPr lang="en-US">
              <a:ea typeface="+mn-lt"/>
              <a:cs typeface="+mn-lt"/>
            </a:endParaRPr>
          </a:p>
          <a:p>
            <a:endParaRPr lang="en-US">
              <a:ea typeface="+mn-lt"/>
              <a:cs typeface="+mn-lt"/>
            </a:endParaRPr>
          </a:p>
        </p:txBody>
      </p:sp>
    </p:spTree>
    <p:extLst>
      <p:ext uri="{BB962C8B-B14F-4D97-AF65-F5344CB8AC3E}">
        <p14:creationId xmlns:p14="http://schemas.microsoft.com/office/powerpoint/2010/main" val="1923948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D184C-7170-9991-C5B7-DD7B4785951D}"/>
              </a:ext>
            </a:extLst>
          </p:cNvPr>
          <p:cNvSpPr>
            <a:spLocks noGrp="1"/>
          </p:cNvSpPr>
          <p:nvPr>
            <p:ph type="title"/>
          </p:nvPr>
        </p:nvSpPr>
        <p:spPr/>
        <p:txBody>
          <a:bodyPr/>
          <a:lstStyle/>
          <a:p>
            <a:r>
              <a:rPr lang="en-US"/>
              <a:t>Thanks for listening!</a:t>
            </a:r>
          </a:p>
        </p:txBody>
      </p:sp>
      <p:sp>
        <p:nvSpPr>
          <p:cNvPr id="3" name="Content Placeholder 2">
            <a:extLst>
              <a:ext uri="{FF2B5EF4-FFF2-40B4-BE49-F238E27FC236}">
                <a16:creationId xmlns:a16="http://schemas.microsoft.com/office/drawing/2014/main" id="{BEAA60B7-680E-AB67-1790-2BFF9712F2BF}"/>
              </a:ext>
            </a:extLst>
          </p:cNvPr>
          <p:cNvSpPr>
            <a:spLocks noGrp="1"/>
          </p:cNvSpPr>
          <p:nvPr>
            <p:ph sz="half" idx="1"/>
          </p:nvPr>
        </p:nvSpPr>
        <p:spPr>
          <a:xfrm>
            <a:off x="1429566" y="2135565"/>
            <a:ext cx="9109800" cy="3960435"/>
          </a:xfrm>
        </p:spPr>
        <p:txBody>
          <a:bodyPr vert="horz" lIns="91440" tIns="45720" rIns="91440" bIns="45720" rtlCol="0" anchor="t">
            <a:normAutofit/>
          </a:bodyPr>
          <a:lstStyle/>
          <a:p>
            <a:pPr marL="0" indent="0">
              <a:buNone/>
            </a:pPr>
            <a:r>
              <a:rPr lang="en-US" u="sng"/>
              <a:t>References:</a:t>
            </a:r>
          </a:p>
          <a:p>
            <a:r>
              <a:rPr lang="en-US">
                <a:ea typeface="+mn-lt"/>
                <a:cs typeface="+mn-lt"/>
              </a:rPr>
              <a:t>V. Baum et al. </a:t>
            </a:r>
            <a:r>
              <a:rPr lang="en-US" i="1">
                <a:ea typeface="+mn-lt"/>
                <a:cs typeface="+mn-lt"/>
              </a:rPr>
              <a:t>Recent Improvements in the Detection of Supernovae with the </a:t>
            </a:r>
            <a:r>
              <a:rPr lang="en-US" i="1" err="1">
                <a:ea typeface="+mn-lt"/>
                <a:cs typeface="+mn-lt"/>
              </a:rPr>
              <a:t>IceCube</a:t>
            </a:r>
            <a:r>
              <a:rPr lang="en-US" i="1">
                <a:ea typeface="+mn-lt"/>
                <a:cs typeface="+mn-lt"/>
              </a:rPr>
              <a:t> Observatory.</a:t>
            </a:r>
            <a:r>
              <a:rPr lang="en-US">
                <a:ea typeface="+mn-lt"/>
                <a:cs typeface="+mn-lt"/>
              </a:rPr>
              <a:t> Proceeding of Science. 2015. </a:t>
            </a:r>
            <a:endParaRPr lang="en-US"/>
          </a:p>
          <a:p>
            <a:r>
              <a:rPr lang="en-US">
                <a:ea typeface="+mn-lt"/>
                <a:cs typeface="+mn-lt"/>
              </a:rPr>
              <a:t>Naoko Kurahashi. </a:t>
            </a:r>
            <a:r>
              <a:rPr lang="en-US" i="1">
                <a:ea typeface="+mn-lt"/>
                <a:cs typeface="+mn-lt"/>
              </a:rPr>
              <a:t>Highlights from the </a:t>
            </a:r>
            <a:r>
              <a:rPr lang="en-US" i="1" err="1">
                <a:ea typeface="+mn-lt"/>
                <a:cs typeface="+mn-lt"/>
              </a:rPr>
              <a:t>IceCube</a:t>
            </a:r>
            <a:r>
              <a:rPr lang="en-US" i="1">
                <a:ea typeface="+mn-lt"/>
                <a:cs typeface="+mn-lt"/>
              </a:rPr>
              <a:t> Neutrino Observatory. </a:t>
            </a:r>
            <a:r>
              <a:rPr lang="en-US">
                <a:ea typeface="+mn-lt"/>
                <a:cs typeface="+mn-lt"/>
              </a:rPr>
              <a:t>Proceeding of Science. 2023.</a:t>
            </a:r>
          </a:p>
          <a:p>
            <a:endParaRPr lang="en-US"/>
          </a:p>
          <a:p>
            <a:endParaRPr lang="en-US"/>
          </a:p>
          <a:p>
            <a:pPr>
              <a:buFont typeface="Calibri" panose="020B0604020202020204" pitchFamily="34" charset="0"/>
              <a:buChar char="-"/>
            </a:pPr>
            <a:endParaRPr lang="en-US"/>
          </a:p>
        </p:txBody>
      </p:sp>
      <p:sp>
        <p:nvSpPr>
          <p:cNvPr id="5" name="Date Placeholder 4">
            <a:extLst>
              <a:ext uri="{FF2B5EF4-FFF2-40B4-BE49-F238E27FC236}">
                <a16:creationId xmlns:a16="http://schemas.microsoft.com/office/drawing/2014/main" id="{39090BD6-1FBF-5629-6579-365CA9C11D2E}"/>
              </a:ext>
            </a:extLst>
          </p:cNvPr>
          <p:cNvSpPr>
            <a:spLocks noGrp="1"/>
          </p:cNvSpPr>
          <p:nvPr>
            <p:ph type="dt" sz="half" idx="10"/>
          </p:nvPr>
        </p:nvSpPr>
        <p:spPr/>
        <p:txBody>
          <a:bodyPr/>
          <a:lstStyle/>
          <a:p>
            <a:fld id="{19316E8A-EDA9-4395-BD90-0CEE43FFABDD}" type="datetime1">
              <a:t>8/11/2026</a:t>
            </a:fld>
            <a:endParaRPr lang="en-US"/>
          </a:p>
        </p:txBody>
      </p:sp>
      <p:sp>
        <p:nvSpPr>
          <p:cNvPr id="6" name="Footer Placeholder 5">
            <a:extLst>
              <a:ext uri="{FF2B5EF4-FFF2-40B4-BE49-F238E27FC236}">
                <a16:creationId xmlns:a16="http://schemas.microsoft.com/office/drawing/2014/main" id="{3197494F-0158-0CC2-08F2-703751EC6FE5}"/>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DD3A12D3-1383-646B-A9D7-B250F767BC00}"/>
              </a:ext>
            </a:extLst>
          </p:cNvPr>
          <p:cNvSpPr>
            <a:spLocks noGrp="1"/>
          </p:cNvSpPr>
          <p:nvPr>
            <p:ph type="sldNum" sz="quarter" idx="12"/>
          </p:nvPr>
        </p:nvSpPr>
        <p:spPr/>
        <p:txBody>
          <a:bodyPr/>
          <a:lstStyle/>
          <a:p>
            <a:fld id="{196A61CA-0502-4EE4-9724-96EA822543E5}" type="slidenum">
              <a:rPr lang="en-US" dirty="0"/>
              <a:t>14</a:t>
            </a:fld>
            <a:endParaRPr lang="en-US"/>
          </a:p>
        </p:txBody>
      </p:sp>
    </p:spTree>
    <p:extLst>
      <p:ext uri="{BB962C8B-B14F-4D97-AF65-F5344CB8AC3E}">
        <p14:creationId xmlns:p14="http://schemas.microsoft.com/office/powerpoint/2010/main" val="893720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4E73-CDB9-1687-4892-C30775640836}"/>
              </a:ext>
            </a:extLst>
          </p:cNvPr>
          <p:cNvSpPr>
            <a:spLocks noGrp="1"/>
          </p:cNvSpPr>
          <p:nvPr>
            <p:ph type="title"/>
          </p:nvPr>
        </p:nvSpPr>
        <p:spPr>
          <a:xfrm>
            <a:off x="529900" y="142554"/>
            <a:ext cx="9238434" cy="889592"/>
          </a:xfrm>
        </p:spPr>
        <p:txBody>
          <a:bodyPr/>
          <a:lstStyle/>
          <a:p>
            <a:r>
              <a:rPr lang="en-US" dirty="0" err="1"/>
              <a:t>Icecube</a:t>
            </a:r>
            <a:r>
              <a:rPr lang="en-US" dirty="0"/>
              <a:t> Upgrade </a:t>
            </a:r>
          </a:p>
        </p:txBody>
      </p:sp>
      <p:sp>
        <p:nvSpPr>
          <p:cNvPr id="3" name="Content Placeholder 2">
            <a:extLst>
              <a:ext uri="{FF2B5EF4-FFF2-40B4-BE49-F238E27FC236}">
                <a16:creationId xmlns:a16="http://schemas.microsoft.com/office/drawing/2014/main" id="{8B369543-E312-D6FA-96CE-4C7F3CBA474A}"/>
              </a:ext>
            </a:extLst>
          </p:cNvPr>
          <p:cNvSpPr>
            <a:spLocks noGrp="1"/>
          </p:cNvSpPr>
          <p:nvPr>
            <p:ph sz="half" idx="1"/>
          </p:nvPr>
        </p:nvSpPr>
        <p:spPr>
          <a:xfrm>
            <a:off x="413786" y="1033139"/>
            <a:ext cx="4858657" cy="2879121"/>
          </a:xfrm>
        </p:spPr>
        <p:txBody>
          <a:bodyPr vert="horz" lIns="91440" tIns="45720" rIns="91440" bIns="45720" rtlCol="0" anchor="t">
            <a:normAutofit/>
          </a:bodyPr>
          <a:lstStyle/>
          <a:p>
            <a:pPr marL="0" indent="0">
              <a:buNone/>
            </a:pPr>
            <a:r>
              <a:rPr lang="en-US" sz="1600"/>
              <a:t>Goal:</a:t>
            </a:r>
            <a:endParaRPr lang="en-US"/>
          </a:p>
          <a:p>
            <a:pPr>
              <a:buFont typeface="Calibri" panose="020B0604020202020204" pitchFamily="34" charset="0"/>
              <a:buChar char="-"/>
            </a:pPr>
            <a:r>
              <a:rPr lang="en-US" sz="1600" dirty="0">
                <a:ea typeface="+mn-lt"/>
                <a:cs typeface="+mn-lt"/>
              </a:rPr>
              <a:t>Long-term study of module </a:t>
            </a:r>
            <a:r>
              <a:rPr lang="en-US" sz="1600" dirty="0" err="1">
                <a:ea typeface="+mn-lt"/>
                <a:cs typeface="+mn-lt"/>
              </a:rPr>
              <a:t>behaviour</a:t>
            </a:r>
            <a:r>
              <a:rPr lang="en-US" sz="1600" dirty="0">
                <a:ea typeface="+mn-lt"/>
                <a:cs typeface="+mn-lt"/>
              </a:rPr>
              <a:t> in a stable environment</a:t>
            </a:r>
          </a:p>
          <a:p>
            <a:pPr lvl="4" indent="-274320">
              <a:buFont typeface="Courier New" panose="020B0604020202020204" pitchFamily="34" charset="0"/>
              <a:buChar char="o"/>
            </a:pPr>
            <a:r>
              <a:rPr lang="en-US" sz="1600">
                <a:ea typeface="+mn-lt"/>
                <a:cs typeface="+mn-lt"/>
              </a:rPr>
              <a:t>Better </a:t>
            </a:r>
            <a:r>
              <a:rPr lang="en-US" sz="1600" b="0">
                <a:ea typeface="+mn-lt"/>
                <a:cs typeface="+mn-lt"/>
              </a:rPr>
              <a:t>calibration, </a:t>
            </a:r>
            <a:r>
              <a:rPr lang="en-US" sz="1600">
                <a:ea typeface="+mn-lt"/>
                <a:cs typeface="+mn-lt"/>
              </a:rPr>
              <a:t>oscillations measurements</a:t>
            </a:r>
            <a:r>
              <a:rPr lang="en-US" sz="1600" b="0" dirty="0">
                <a:ea typeface="+mn-lt"/>
                <a:cs typeface="+mn-lt"/>
              </a:rPr>
              <a:t>, low energy transients</a:t>
            </a:r>
          </a:p>
          <a:p>
            <a:pPr>
              <a:buFont typeface="Calibri" panose="020B0604020202020204" pitchFamily="34" charset="0"/>
              <a:buChar char="-"/>
            </a:pPr>
            <a:r>
              <a:rPr lang="en-US" sz="1600">
                <a:ea typeface="+mn-lt"/>
                <a:cs typeface="+mn-lt"/>
              </a:rPr>
              <a:t>Compare to in-ice </a:t>
            </a:r>
            <a:r>
              <a:rPr lang="en-US" sz="1600" dirty="0">
                <a:ea typeface="+mn-lt"/>
                <a:cs typeface="+mn-lt"/>
              </a:rPr>
              <a:t>modules as the strings freeze</a:t>
            </a:r>
          </a:p>
        </p:txBody>
      </p:sp>
      <p:sp>
        <p:nvSpPr>
          <p:cNvPr id="5" name="Date Placeholder 4">
            <a:extLst>
              <a:ext uri="{FF2B5EF4-FFF2-40B4-BE49-F238E27FC236}">
                <a16:creationId xmlns:a16="http://schemas.microsoft.com/office/drawing/2014/main" id="{1FAC598D-868B-3743-7CB0-89026E35AC68}"/>
              </a:ext>
            </a:extLst>
          </p:cNvPr>
          <p:cNvSpPr>
            <a:spLocks noGrp="1"/>
          </p:cNvSpPr>
          <p:nvPr>
            <p:ph type="dt" sz="half" idx="10"/>
          </p:nvPr>
        </p:nvSpPr>
        <p:spPr/>
        <p:txBody>
          <a:bodyPr/>
          <a:lstStyle/>
          <a:p>
            <a:fld id="{25A0B29E-223C-4CE5-8589-D72B997C93D0}" type="datetime1">
              <a:rPr lang="en-US"/>
              <a:t>8/11/2026</a:t>
            </a:fld>
            <a:endParaRPr lang="en-US"/>
          </a:p>
        </p:txBody>
      </p:sp>
      <p:sp>
        <p:nvSpPr>
          <p:cNvPr id="6" name="Footer Placeholder 5">
            <a:extLst>
              <a:ext uri="{FF2B5EF4-FFF2-40B4-BE49-F238E27FC236}">
                <a16:creationId xmlns:a16="http://schemas.microsoft.com/office/drawing/2014/main" id="{DC4C7A87-E6FB-0614-9447-8471F5F39ABE}"/>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92611207-BC00-C005-98D4-A200C9637B1D}"/>
              </a:ext>
            </a:extLst>
          </p:cNvPr>
          <p:cNvSpPr>
            <a:spLocks noGrp="1"/>
          </p:cNvSpPr>
          <p:nvPr>
            <p:ph type="sldNum" sz="quarter" idx="12"/>
          </p:nvPr>
        </p:nvSpPr>
        <p:spPr/>
        <p:txBody>
          <a:bodyPr/>
          <a:lstStyle/>
          <a:p>
            <a:fld id="{196A61CA-0502-4EE4-9724-96EA822543E5}" type="slidenum">
              <a:rPr lang="en-US" dirty="0"/>
              <a:t>15</a:t>
            </a:fld>
            <a:endParaRPr lang="en-US"/>
          </a:p>
        </p:txBody>
      </p:sp>
      <p:sp>
        <p:nvSpPr>
          <p:cNvPr id="9" name="TextBox 8">
            <a:extLst>
              <a:ext uri="{FF2B5EF4-FFF2-40B4-BE49-F238E27FC236}">
                <a16:creationId xmlns:a16="http://schemas.microsoft.com/office/drawing/2014/main" id="{9A41F8FC-190F-54E5-36DA-8F23715C1FF4}"/>
              </a:ext>
            </a:extLst>
          </p:cNvPr>
          <p:cNvSpPr txBox="1"/>
          <p:nvPr/>
        </p:nvSpPr>
        <p:spPr>
          <a:xfrm>
            <a:off x="5388318" y="4212222"/>
            <a:ext cx="635967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ea typeface="+mn-lt"/>
                <a:cs typeface="+mn-lt"/>
                <a:hlinkClick r:id="rId2"/>
              </a:rPr>
              <a:t>https://icecube.wisc.edu/news/research/2025/09/quantifying-the-estimated-sensitivity-of-the-icecube-upgrade-to-atmospheric-neutrino-oscillations/</a:t>
            </a:r>
            <a:endParaRPr lang="en-US" sz="1200">
              <a:ea typeface="+mn-lt"/>
              <a:cs typeface="+mn-lt"/>
            </a:endParaRPr>
          </a:p>
          <a:p>
            <a:endParaRPr lang="en-US" sz="1400" dirty="0"/>
          </a:p>
        </p:txBody>
      </p:sp>
      <p:pic>
        <p:nvPicPr>
          <p:cNvPr id="10" name="Picture 9">
            <a:extLst>
              <a:ext uri="{FF2B5EF4-FFF2-40B4-BE49-F238E27FC236}">
                <a16:creationId xmlns:a16="http://schemas.microsoft.com/office/drawing/2014/main" id="{C1488F8F-6ABE-0556-BA3D-205045293D29}"/>
              </a:ext>
            </a:extLst>
          </p:cNvPr>
          <p:cNvPicPr>
            <a:picLocks noChangeAspect="1"/>
          </p:cNvPicPr>
          <p:nvPr/>
        </p:nvPicPr>
        <p:blipFill>
          <a:blip r:embed="rId3"/>
          <a:stretch>
            <a:fillRect/>
          </a:stretch>
        </p:blipFill>
        <p:spPr>
          <a:xfrm>
            <a:off x="5389942" y="587829"/>
            <a:ext cx="6238116" cy="3621314"/>
          </a:xfrm>
          <a:prstGeom prst="rect">
            <a:avLst/>
          </a:prstGeom>
        </p:spPr>
      </p:pic>
      <p:pic>
        <p:nvPicPr>
          <p:cNvPr id="13" name="Picture 12">
            <a:extLst>
              <a:ext uri="{FF2B5EF4-FFF2-40B4-BE49-F238E27FC236}">
                <a16:creationId xmlns:a16="http://schemas.microsoft.com/office/drawing/2014/main" id="{BB625806-2EB3-445D-28D2-4317C31D2E9D}"/>
              </a:ext>
            </a:extLst>
          </p:cNvPr>
          <p:cNvPicPr>
            <a:picLocks noChangeAspect="1"/>
          </p:cNvPicPr>
          <p:nvPr/>
        </p:nvPicPr>
        <p:blipFill>
          <a:blip r:embed="rId4"/>
          <a:stretch>
            <a:fillRect/>
          </a:stretch>
        </p:blipFill>
        <p:spPr>
          <a:xfrm>
            <a:off x="416774" y="3563257"/>
            <a:ext cx="4565766" cy="2656114"/>
          </a:xfrm>
          <a:prstGeom prst="rect">
            <a:avLst/>
          </a:prstGeom>
        </p:spPr>
      </p:pic>
      <p:sp>
        <p:nvSpPr>
          <p:cNvPr id="14" name="TextBox 13">
            <a:extLst>
              <a:ext uri="{FF2B5EF4-FFF2-40B4-BE49-F238E27FC236}">
                <a16:creationId xmlns:a16="http://schemas.microsoft.com/office/drawing/2014/main" id="{FD2452CA-3011-9A9A-EDCB-EC27769BA59F}"/>
              </a:ext>
            </a:extLst>
          </p:cNvPr>
          <p:cNvSpPr txBox="1"/>
          <p:nvPr/>
        </p:nvSpPr>
        <p:spPr>
          <a:xfrm>
            <a:off x="5797201" y="5004743"/>
            <a:ext cx="5428342" cy="1397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30000"/>
              </a:lnSpc>
              <a:spcBef>
                <a:spcPts val="1000"/>
              </a:spcBef>
              <a:buFont typeface="Calibri,Sans-Serif"/>
              <a:buChar char="-"/>
            </a:pPr>
            <a:r>
              <a:rPr lang="en-US" sz="1500"/>
              <a:t>5665 DOMs (Digital Optical Modules) on 91strings (extra 505 DOMs on 5 new strings)</a:t>
            </a:r>
          </a:p>
          <a:p>
            <a:pPr marL="285750" indent="-285750">
              <a:lnSpc>
                <a:spcPct val="130000"/>
              </a:lnSpc>
              <a:spcBef>
                <a:spcPts val="1000"/>
              </a:spcBef>
              <a:buFont typeface="Calibri,Sans-Serif"/>
              <a:buChar char="-"/>
            </a:pPr>
            <a:r>
              <a:rPr lang="en-US" sz="1500"/>
              <a:t>Improved sensitivity for 1-10 GeV</a:t>
            </a:r>
          </a:p>
          <a:p>
            <a:pPr algn="l"/>
            <a:endParaRPr lang="en-US" dirty="0"/>
          </a:p>
        </p:txBody>
      </p:sp>
      <p:sp>
        <p:nvSpPr>
          <p:cNvPr id="15" name="TextBox 14">
            <a:extLst>
              <a:ext uri="{FF2B5EF4-FFF2-40B4-BE49-F238E27FC236}">
                <a16:creationId xmlns:a16="http://schemas.microsoft.com/office/drawing/2014/main" id="{61791EAA-5A9F-7CA5-F0D7-3CAB6B3C82D7}"/>
              </a:ext>
            </a:extLst>
          </p:cNvPr>
          <p:cNvSpPr txBox="1"/>
          <p:nvPr/>
        </p:nvSpPr>
        <p:spPr>
          <a:xfrm>
            <a:off x="413657" y="6219370"/>
            <a:ext cx="4688114"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ea typeface="+mn-lt"/>
                <a:cs typeface="+mn-lt"/>
                <a:hlinkClick r:id="rId5"/>
              </a:rPr>
              <a:t>https://icecube.wisc.edu/news/press-releases/2019/07/nsf-mid-scale-award-sets-off-first-extension-of-icecube/</a:t>
            </a:r>
            <a:endParaRPr lang="en-US" sz="1200">
              <a:ea typeface="+mn-lt"/>
              <a:cs typeface="+mn-lt"/>
            </a:endParaRPr>
          </a:p>
          <a:p>
            <a:endParaRPr lang="en-US" dirty="0">
              <a:ea typeface="+mn-lt"/>
              <a:cs typeface="+mn-lt"/>
            </a:endParaRPr>
          </a:p>
        </p:txBody>
      </p:sp>
    </p:spTree>
    <p:extLst>
      <p:ext uri="{BB962C8B-B14F-4D97-AF65-F5344CB8AC3E}">
        <p14:creationId xmlns:p14="http://schemas.microsoft.com/office/powerpoint/2010/main" val="2035748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0BF59-15D4-98F4-1DF8-AF3EB58ADF8E}"/>
              </a:ext>
            </a:extLst>
          </p:cNvPr>
          <p:cNvSpPr>
            <a:spLocks noGrp="1"/>
          </p:cNvSpPr>
          <p:nvPr>
            <p:ph type="title"/>
          </p:nvPr>
        </p:nvSpPr>
        <p:spPr>
          <a:xfrm>
            <a:off x="919566" y="827411"/>
            <a:ext cx="9238434" cy="889592"/>
          </a:xfrm>
        </p:spPr>
        <p:txBody>
          <a:bodyPr/>
          <a:lstStyle/>
          <a:p>
            <a:r>
              <a:rPr lang="en-US"/>
              <a:t>Dark Noise Rate</a:t>
            </a:r>
          </a:p>
        </p:txBody>
      </p:sp>
      <p:sp>
        <p:nvSpPr>
          <p:cNvPr id="3" name="Content Placeholder 2">
            <a:extLst>
              <a:ext uri="{FF2B5EF4-FFF2-40B4-BE49-F238E27FC236}">
                <a16:creationId xmlns:a16="http://schemas.microsoft.com/office/drawing/2014/main" id="{914214AF-70BC-ADB0-F4B9-DAA927DB65FB}"/>
              </a:ext>
            </a:extLst>
          </p:cNvPr>
          <p:cNvSpPr>
            <a:spLocks noGrp="1"/>
          </p:cNvSpPr>
          <p:nvPr>
            <p:ph sz="half" idx="1"/>
          </p:nvPr>
        </p:nvSpPr>
        <p:spPr>
          <a:xfrm>
            <a:off x="703566" y="2069565"/>
            <a:ext cx="10531800" cy="3960435"/>
          </a:xfrm>
        </p:spPr>
        <p:txBody>
          <a:bodyPr vert="horz" lIns="91440" tIns="45720" rIns="91440" bIns="45720" rtlCol="0" anchor="t">
            <a:normAutofit/>
          </a:bodyPr>
          <a:lstStyle/>
          <a:p>
            <a:r>
              <a:rPr lang="en-US" dirty="0">
                <a:latin typeface="Trade Gothic Next Light"/>
                <a:cs typeface="Times"/>
              </a:rPr>
              <a:t>The mean scaler rate they track only has one processing step applied which is a 250-microsecond artificial dead time that suppresses correlated </a:t>
            </a:r>
            <a:r>
              <a:rPr lang="en-US" dirty="0" err="1">
                <a:latin typeface="Trade Gothic Next Light"/>
                <a:cs typeface="Times"/>
              </a:rPr>
              <a:t>afterpulse</a:t>
            </a:r>
            <a:r>
              <a:rPr lang="en-US" dirty="0">
                <a:latin typeface="Trade Gothic Next Light"/>
                <a:cs typeface="Times"/>
              </a:rPr>
              <a:t> noise within a single DOM. </a:t>
            </a:r>
            <a:endParaRPr lang="en-US" dirty="0">
              <a:solidFill>
                <a:srgbClr val="000000"/>
              </a:solidFill>
              <a:latin typeface="Times"/>
              <a:cs typeface="Times"/>
            </a:endParaRPr>
          </a:p>
          <a:p>
            <a:r>
              <a:rPr lang="en-US">
                <a:latin typeface="Trade Gothic Next Light"/>
                <a:cs typeface="Times"/>
              </a:rPr>
              <a:t>Instead of removing muon-triggered hits, they see two </a:t>
            </a:r>
            <a:r>
              <a:rPr lang="en-US" dirty="0">
                <a:latin typeface="Trade Gothic Next Light"/>
                <a:cs typeface="Times"/>
              </a:rPr>
              <a:t>distinct effects layered together in the raw mean rate: an overall decay, which they attribute to the dark rate, and a seasonally varying influence from atmospheric muons on top </a:t>
            </a:r>
            <a:r>
              <a:rPr lang="en-US">
                <a:latin typeface="Trade Gothic Next Light"/>
                <a:cs typeface="Times"/>
              </a:rPr>
              <a:t>of it.</a:t>
            </a:r>
            <a:endParaRPr lang="en-US">
              <a:solidFill>
                <a:srgbClr val="000000"/>
              </a:solidFill>
              <a:latin typeface="Times"/>
              <a:cs typeface="Times"/>
            </a:endParaRPr>
          </a:p>
        </p:txBody>
      </p:sp>
      <p:sp>
        <p:nvSpPr>
          <p:cNvPr id="5" name="Date Placeholder 4">
            <a:extLst>
              <a:ext uri="{FF2B5EF4-FFF2-40B4-BE49-F238E27FC236}">
                <a16:creationId xmlns:a16="http://schemas.microsoft.com/office/drawing/2014/main" id="{C7F821DA-B979-8FF6-2860-5E4CF830AE00}"/>
              </a:ext>
            </a:extLst>
          </p:cNvPr>
          <p:cNvSpPr>
            <a:spLocks noGrp="1"/>
          </p:cNvSpPr>
          <p:nvPr>
            <p:ph type="dt" sz="half" idx="10"/>
          </p:nvPr>
        </p:nvSpPr>
        <p:spPr/>
        <p:txBody>
          <a:bodyPr/>
          <a:lstStyle/>
          <a:p>
            <a:fld id="{8E9318B1-A3E0-4E3B-9B30-3B7A51FFFE2C}" type="datetime1">
              <a:t>8/11/2026</a:t>
            </a:fld>
            <a:endParaRPr lang="en-US"/>
          </a:p>
        </p:txBody>
      </p:sp>
      <p:sp>
        <p:nvSpPr>
          <p:cNvPr id="6" name="Footer Placeholder 5">
            <a:extLst>
              <a:ext uri="{FF2B5EF4-FFF2-40B4-BE49-F238E27FC236}">
                <a16:creationId xmlns:a16="http://schemas.microsoft.com/office/drawing/2014/main" id="{6297167D-8A21-42AB-6BD6-E86B0E39C7F4}"/>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19DEA75-C77C-A75D-EC09-D5A2A70C501D}"/>
              </a:ext>
            </a:extLst>
          </p:cNvPr>
          <p:cNvSpPr>
            <a:spLocks noGrp="1"/>
          </p:cNvSpPr>
          <p:nvPr>
            <p:ph type="sldNum" sz="quarter" idx="12"/>
          </p:nvPr>
        </p:nvSpPr>
        <p:spPr/>
        <p:txBody>
          <a:bodyPr/>
          <a:lstStyle/>
          <a:p>
            <a:fld id="{196A61CA-0502-4EE4-9724-96EA822543E5}" type="slidenum">
              <a:rPr lang="en-US" dirty="0"/>
              <a:t>16</a:t>
            </a:fld>
            <a:endParaRPr lang="en-US"/>
          </a:p>
        </p:txBody>
      </p:sp>
    </p:spTree>
    <p:extLst>
      <p:ext uri="{BB962C8B-B14F-4D97-AF65-F5344CB8AC3E}">
        <p14:creationId xmlns:p14="http://schemas.microsoft.com/office/powerpoint/2010/main" val="2543119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360AC-2A08-D80E-2859-0BE795C964E8}"/>
              </a:ext>
            </a:extLst>
          </p:cNvPr>
          <p:cNvSpPr>
            <a:spLocks noGrp="1"/>
          </p:cNvSpPr>
          <p:nvPr>
            <p:ph type="title"/>
          </p:nvPr>
        </p:nvSpPr>
        <p:spPr>
          <a:xfrm>
            <a:off x="490536" y="760657"/>
            <a:ext cx="9238434" cy="857559"/>
          </a:xfrm>
        </p:spPr>
        <p:txBody>
          <a:bodyPr/>
          <a:lstStyle/>
          <a:p>
            <a:r>
              <a:rPr lang="en-US" dirty="0" err="1"/>
              <a:t>Multimessenger</a:t>
            </a:r>
            <a:r>
              <a:rPr lang="en-US" dirty="0"/>
              <a:t> Astronomy</a:t>
            </a:r>
          </a:p>
        </p:txBody>
      </p:sp>
      <p:sp>
        <p:nvSpPr>
          <p:cNvPr id="3" name="Content Placeholder 2">
            <a:extLst>
              <a:ext uri="{FF2B5EF4-FFF2-40B4-BE49-F238E27FC236}">
                <a16:creationId xmlns:a16="http://schemas.microsoft.com/office/drawing/2014/main" id="{27655049-6DAF-609E-43B6-B1FC4FA61C7F}"/>
              </a:ext>
            </a:extLst>
          </p:cNvPr>
          <p:cNvSpPr>
            <a:spLocks noGrp="1"/>
          </p:cNvSpPr>
          <p:nvPr>
            <p:ph idx="1"/>
          </p:nvPr>
        </p:nvSpPr>
        <p:spPr>
          <a:xfrm>
            <a:off x="367384" y="2170545"/>
            <a:ext cx="6713828" cy="3810000"/>
          </a:xfrm>
        </p:spPr>
        <p:txBody>
          <a:bodyPr vert="horz" lIns="91440" tIns="45720" rIns="91440" bIns="45720" rtlCol="0" anchor="t">
            <a:normAutofit fontScale="92500" lnSpcReduction="20000"/>
          </a:bodyPr>
          <a:lstStyle/>
          <a:p>
            <a:r>
              <a:rPr lang="en-US" b="1">
                <a:ea typeface="+mn-lt"/>
                <a:cs typeface="+mn-lt"/>
              </a:rPr>
              <a:t>Electromagnetic radiation</a:t>
            </a:r>
            <a:r>
              <a:rPr lang="en-US">
                <a:ea typeface="+mn-lt"/>
                <a:cs typeface="+mn-lt"/>
              </a:rPr>
              <a:t> (light) : reveals the visible and energetic processes occurring around cosmic sources. </a:t>
            </a:r>
            <a:endParaRPr lang="en-US"/>
          </a:p>
          <a:p>
            <a:r>
              <a:rPr lang="en-US" b="1">
                <a:ea typeface="+mn-lt"/>
                <a:cs typeface="+mn-lt"/>
              </a:rPr>
              <a:t>Cosmic rays</a:t>
            </a:r>
            <a:r>
              <a:rPr lang="en-US">
                <a:ea typeface="+mn-lt"/>
                <a:cs typeface="+mn-lt"/>
              </a:rPr>
              <a:t> : high-energy charged particles that provide information about extreme acceleration processes. </a:t>
            </a:r>
            <a:endParaRPr lang="en-US"/>
          </a:p>
          <a:p>
            <a:r>
              <a:rPr lang="en-US" b="1">
                <a:ea typeface="+mn-lt"/>
                <a:cs typeface="+mn-lt"/>
              </a:rPr>
              <a:t>Gravitational waves</a:t>
            </a:r>
            <a:r>
              <a:rPr lang="en-US">
                <a:ea typeface="+mn-lt"/>
                <a:cs typeface="+mn-lt"/>
              </a:rPr>
              <a:t> : ripples in spacetime produced by massive accelerating objects. </a:t>
            </a:r>
            <a:endParaRPr lang="en-US"/>
          </a:p>
          <a:p>
            <a:r>
              <a:rPr lang="en-US" b="1">
                <a:ea typeface="+mn-lt"/>
                <a:cs typeface="+mn-lt"/>
              </a:rPr>
              <a:t>Neutrinos</a:t>
            </a:r>
            <a:r>
              <a:rPr lang="en-US">
                <a:ea typeface="+mn-lt"/>
                <a:cs typeface="+mn-lt"/>
              </a:rPr>
              <a:t> : rarely interacting particles that can escape dense environments and provide information about the cores of energetic events.</a:t>
            </a:r>
            <a:endParaRPr lang="en-US"/>
          </a:p>
          <a:p>
            <a:r>
              <a:rPr lang="en-US"/>
              <a:t>They are a group of signals collected from</a:t>
            </a:r>
            <a:r>
              <a:rPr lang="en-US">
                <a:ea typeface="+mn-lt"/>
                <a:cs typeface="+mn-lt"/>
              </a:rPr>
              <a:t> deep-space events that act as messengers from the universe.</a:t>
            </a:r>
          </a:p>
          <a:p>
            <a:pPr marL="457200" lvl="1"/>
            <a:endParaRPr lang="en-US">
              <a:ea typeface="+mn-lt"/>
              <a:cs typeface="+mn-lt"/>
            </a:endParaRPr>
          </a:p>
        </p:txBody>
      </p:sp>
      <p:sp>
        <p:nvSpPr>
          <p:cNvPr id="4" name="Footer Placeholder 3">
            <a:extLst>
              <a:ext uri="{FF2B5EF4-FFF2-40B4-BE49-F238E27FC236}">
                <a16:creationId xmlns:a16="http://schemas.microsoft.com/office/drawing/2014/main" id="{84A8DA42-E1AF-14C6-3686-0249EB84517E}"/>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8E502F02-59BE-5716-ADB1-CB293F0F0ED0}"/>
              </a:ext>
            </a:extLst>
          </p:cNvPr>
          <p:cNvSpPr>
            <a:spLocks noGrp="1"/>
          </p:cNvSpPr>
          <p:nvPr>
            <p:ph type="sldNum" sz="quarter" idx="12"/>
          </p:nvPr>
        </p:nvSpPr>
        <p:spPr/>
        <p:txBody>
          <a:bodyPr/>
          <a:lstStyle/>
          <a:p>
            <a:fld id="{330EA680-D336-4FF7-8B7A-9848BB0A1C32}" type="slidenum">
              <a:rPr lang="en-US" smtClean="0"/>
              <a:t>2</a:t>
            </a:fld>
            <a:endParaRPr lang="en-US"/>
          </a:p>
        </p:txBody>
      </p:sp>
      <p:pic>
        <p:nvPicPr>
          <p:cNvPr id="6" name="Picture 5">
            <a:extLst>
              <a:ext uri="{FF2B5EF4-FFF2-40B4-BE49-F238E27FC236}">
                <a16:creationId xmlns:a16="http://schemas.microsoft.com/office/drawing/2014/main" id="{7EE37039-4443-33E1-1416-91B753FCB624}"/>
              </a:ext>
            </a:extLst>
          </p:cNvPr>
          <p:cNvPicPr>
            <a:picLocks noChangeAspect="1"/>
          </p:cNvPicPr>
          <p:nvPr/>
        </p:nvPicPr>
        <p:blipFill>
          <a:blip r:embed="rId3"/>
          <a:srcRect l="1961" r="-686" b="151"/>
          <a:stretch>
            <a:fillRect/>
          </a:stretch>
        </p:blipFill>
        <p:spPr>
          <a:xfrm>
            <a:off x="7078712" y="458245"/>
            <a:ext cx="4397657" cy="5775044"/>
          </a:xfrm>
          <a:prstGeom prst="rect">
            <a:avLst/>
          </a:prstGeom>
        </p:spPr>
      </p:pic>
      <p:sp>
        <p:nvSpPr>
          <p:cNvPr id="7" name="TextBox 6">
            <a:extLst>
              <a:ext uri="{FF2B5EF4-FFF2-40B4-BE49-F238E27FC236}">
                <a16:creationId xmlns:a16="http://schemas.microsoft.com/office/drawing/2014/main" id="{86829405-C99D-7164-CF2E-1C4365ADF48E}"/>
              </a:ext>
            </a:extLst>
          </p:cNvPr>
          <p:cNvSpPr txBox="1"/>
          <p:nvPr/>
        </p:nvSpPr>
        <p:spPr>
          <a:xfrm>
            <a:off x="7228114" y="6248400"/>
            <a:ext cx="439782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mn-lt"/>
                <a:cs typeface="+mn-lt"/>
                <a:hlinkClick r:id="rId4"/>
              </a:rPr>
              <a:t>https://nbi.ku.dk/english/research/experimental-particle-physics/icecube/astroparticle-physics/</a:t>
            </a:r>
            <a:endParaRPr lang="en-US" sz="1400">
              <a:ea typeface="+mn-lt"/>
              <a:cs typeface="+mn-lt"/>
            </a:endParaRPr>
          </a:p>
          <a:p>
            <a:endParaRPr lang="en-US" sz="1400"/>
          </a:p>
        </p:txBody>
      </p:sp>
    </p:spTree>
    <p:extLst>
      <p:ext uri="{BB962C8B-B14F-4D97-AF65-F5344CB8AC3E}">
        <p14:creationId xmlns:p14="http://schemas.microsoft.com/office/powerpoint/2010/main" val="1824346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06A79-B373-6BE8-54BE-E2E4C26256C0}"/>
              </a:ext>
            </a:extLst>
          </p:cNvPr>
          <p:cNvSpPr>
            <a:spLocks noGrp="1"/>
          </p:cNvSpPr>
          <p:nvPr>
            <p:ph type="title"/>
          </p:nvPr>
        </p:nvSpPr>
        <p:spPr>
          <a:xfrm>
            <a:off x="865630" y="453679"/>
            <a:ext cx="2647945" cy="1846537"/>
          </a:xfrm>
        </p:spPr>
        <p:txBody>
          <a:bodyPr/>
          <a:lstStyle/>
          <a:p>
            <a:r>
              <a:rPr lang="en-US"/>
              <a:t>Seeing neutrinos</a:t>
            </a:r>
          </a:p>
        </p:txBody>
      </p:sp>
      <p:sp>
        <p:nvSpPr>
          <p:cNvPr id="3" name="Content Placeholder 2">
            <a:extLst>
              <a:ext uri="{FF2B5EF4-FFF2-40B4-BE49-F238E27FC236}">
                <a16:creationId xmlns:a16="http://schemas.microsoft.com/office/drawing/2014/main" id="{F00D07BB-647D-F258-FE20-50AA3F879209}"/>
              </a:ext>
            </a:extLst>
          </p:cNvPr>
          <p:cNvSpPr>
            <a:spLocks noGrp="1"/>
          </p:cNvSpPr>
          <p:nvPr>
            <p:ph idx="1"/>
          </p:nvPr>
        </p:nvSpPr>
        <p:spPr>
          <a:xfrm>
            <a:off x="392695" y="3677184"/>
            <a:ext cx="11095944" cy="3816000"/>
          </a:xfrm>
        </p:spPr>
        <p:txBody>
          <a:bodyPr vert="horz" lIns="91440" tIns="45720" rIns="91440" bIns="45720" rtlCol="0" anchor="t">
            <a:normAutofit/>
          </a:bodyPr>
          <a:lstStyle/>
          <a:p>
            <a:r>
              <a:rPr lang="en-US" sz="1600">
                <a:ea typeface="+mn-lt"/>
                <a:cs typeface="+mn-lt"/>
              </a:rPr>
              <a:t>Neutrinos rarely interact, but occasionally collide with an atom in the detector medium (water or ice for neutrino astronomy). </a:t>
            </a:r>
          </a:p>
          <a:p>
            <a:r>
              <a:rPr lang="en-US" sz="1600">
                <a:ea typeface="+mn-lt"/>
                <a:cs typeface="+mn-lt"/>
              </a:rPr>
              <a:t>This interaction produces a fast-moving charged particle (typically an electron or muon). </a:t>
            </a:r>
            <a:endParaRPr lang="en-US" sz="1600"/>
          </a:p>
          <a:p>
            <a:r>
              <a:rPr lang="en-US" sz="1600">
                <a:ea typeface="+mn-lt"/>
                <a:cs typeface="+mn-lt"/>
              </a:rPr>
              <a:t>If the particle travels </a:t>
            </a:r>
            <a:r>
              <a:rPr lang="en-US" sz="1600" b="1">
                <a:ea typeface="+mn-lt"/>
                <a:cs typeface="+mn-lt"/>
              </a:rPr>
              <a:t>faster than light travels in that medium</a:t>
            </a:r>
            <a:r>
              <a:rPr lang="en-US" sz="1600">
                <a:ea typeface="+mn-lt"/>
                <a:cs typeface="+mn-lt"/>
              </a:rPr>
              <a:t> </a:t>
            </a:r>
            <a:r>
              <a:rPr lang="en-US" sz="1600" i="1">
                <a:ea typeface="+mn-lt"/>
                <a:cs typeface="+mn-lt"/>
              </a:rPr>
              <a:t>(not faster than light in a vacuum)</a:t>
            </a:r>
            <a:r>
              <a:rPr lang="en-US" sz="1600">
                <a:ea typeface="+mn-lt"/>
                <a:cs typeface="+mn-lt"/>
              </a:rPr>
              <a:t>, it emits </a:t>
            </a:r>
            <a:r>
              <a:rPr lang="en-US" sz="1600" b="1">
                <a:ea typeface="+mn-lt"/>
                <a:cs typeface="+mn-lt"/>
              </a:rPr>
              <a:t>Cherenkov radiation</a:t>
            </a:r>
            <a:r>
              <a:rPr lang="en-US" sz="1600">
                <a:ea typeface="+mn-lt"/>
                <a:cs typeface="+mn-lt"/>
              </a:rPr>
              <a:t>—a cone of blue light, similar to the optical equivalent of a sonic boom. </a:t>
            </a:r>
            <a:endParaRPr lang="en-US" sz="1600"/>
          </a:p>
          <a:p>
            <a:r>
              <a:rPr lang="en-US" sz="1600" b="1">
                <a:ea typeface="+mn-lt"/>
                <a:cs typeface="+mn-lt"/>
              </a:rPr>
              <a:t>Photomultiplier Tubes (PMTs)</a:t>
            </a:r>
            <a:r>
              <a:rPr lang="en-US" sz="1600">
                <a:ea typeface="+mn-lt"/>
                <a:cs typeface="+mn-lt"/>
              </a:rPr>
              <a:t> inside the detector measure the arrival time and intensity of this light. </a:t>
            </a:r>
            <a:endParaRPr lang="en-US" sz="1600"/>
          </a:p>
          <a:p>
            <a:r>
              <a:rPr lang="en-US" sz="1600">
                <a:ea typeface="+mn-lt"/>
                <a:cs typeface="+mn-lt"/>
              </a:rPr>
              <a:t>Using the timing, charge, and positions of the detected photons, the neutrino's direction, energy, and interaction point can be reconstructed.</a:t>
            </a:r>
            <a:endParaRPr lang="en-US" sz="1600"/>
          </a:p>
          <a:p>
            <a:endParaRPr lang="en-US"/>
          </a:p>
        </p:txBody>
      </p:sp>
      <p:sp>
        <p:nvSpPr>
          <p:cNvPr id="4" name="Footer Placeholder 3">
            <a:extLst>
              <a:ext uri="{FF2B5EF4-FFF2-40B4-BE49-F238E27FC236}">
                <a16:creationId xmlns:a16="http://schemas.microsoft.com/office/drawing/2014/main" id="{51E8D336-74BC-E8C2-62E0-B56DAE8DB04B}"/>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8FB6E07E-1F24-48E9-2ADF-37DEFADD14CD}"/>
              </a:ext>
            </a:extLst>
          </p:cNvPr>
          <p:cNvSpPr>
            <a:spLocks noGrp="1"/>
          </p:cNvSpPr>
          <p:nvPr>
            <p:ph type="sldNum" sz="quarter" idx="12"/>
          </p:nvPr>
        </p:nvSpPr>
        <p:spPr/>
        <p:txBody>
          <a:bodyPr/>
          <a:lstStyle/>
          <a:p>
            <a:fld id="{330EA680-D336-4FF7-8B7A-9848BB0A1C32}" type="slidenum">
              <a:rPr lang="en-US" smtClean="0"/>
              <a:t>3</a:t>
            </a:fld>
            <a:endParaRPr lang="en-US"/>
          </a:p>
        </p:txBody>
      </p:sp>
      <p:pic>
        <p:nvPicPr>
          <p:cNvPr id="6" name="Picture 5">
            <a:extLst>
              <a:ext uri="{FF2B5EF4-FFF2-40B4-BE49-F238E27FC236}">
                <a16:creationId xmlns:a16="http://schemas.microsoft.com/office/drawing/2014/main" id="{EE2C5F2F-C74B-3EE1-A609-C58CC15550F6}"/>
              </a:ext>
            </a:extLst>
          </p:cNvPr>
          <p:cNvPicPr>
            <a:picLocks noChangeAspect="1"/>
          </p:cNvPicPr>
          <p:nvPr/>
        </p:nvPicPr>
        <p:blipFill>
          <a:blip r:embed="rId3"/>
          <a:srcRect l="1697" t="1975" r="3071" b="2499"/>
          <a:stretch>
            <a:fillRect/>
          </a:stretch>
        </p:blipFill>
        <p:spPr>
          <a:xfrm>
            <a:off x="3923542" y="297609"/>
            <a:ext cx="7257560" cy="2991842"/>
          </a:xfrm>
          <a:prstGeom prst="rect">
            <a:avLst/>
          </a:prstGeom>
        </p:spPr>
      </p:pic>
      <p:sp>
        <p:nvSpPr>
          <p:cNvPr id="7" name="TextBox 6">
            <a:extLst>
              <a:ext uri="{FF2B5EF4-FFF2-40B4-BE49-F238E27FC236}">
                <a16:creationId xmlns:a16="http://schemas.microsoft.com/office/drawing/2014/main" id="{75E89410-69F7-60DD-29BE-A2CE5F1E2E22}"/>
              </a:ext>
            </a:extLst>
          </p:cNvPr>
          <p:cNvSpPr txBox="1"/>
          <p:nvPr/>
        </p:nvSpPr>
        <p:spPr>
          <a:xfrm>
            <a:off x="3972424" y="3414060"/>
            <a:ext cx="72035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mn-lt"/>
                <a:cs typeface="+mn-lt"/>
                <a:hlinkClick r:id="rId4"/>
              </a:rPr>
              <a:t>https://www.nature.com/articles/nnano.2016.301</a:t>
            </a:r>
            <a:endParaRPr lang="en-US" sz="1400">
              <a:ea typeface="+mn-lt"/>
              <a:cs typeface="+mn-lt"/>
            </a:endParaRPr>
          </a:p>
          <a:p>
            <a:endParaRPr lang="en-US" sz="1400">
              <a:ea typeface="+mn-lt"/>
              <a:cs typeface="+mn-lt"/>
            </a:endParaRPr>
          </a:p>
        </p:txBody>
      </p:sp>
    </p:spTree>
    <p:extLst>
      <p:ext uri="{BB962C8B-B14F-4D97-AF65-F5344CB8AC3E}">
        <p14:creationId xmlns:p14="http://schemas.microsoft.com/office/powerpoint/2010/main" val="1473831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6BCD6-D606-8938-395C-E68E3AA7FFB8}"/>
              </a:ext>
            </a:extLst>
          </p:cNvPr>
          <p:cNvSpPr>
            <a:spLocks noGrp="1"/>
          </p:cNvSpPr>
          <p:nvPr>
            <p:ph type="title"/>
          </p:nvPr>
        </p:nvSpPr>
        <p:spPr>
          <a:xfrm>
            <a:off x="748630" y="265956"/>
            <a:ext cx="9238434" cy="857559"/>
          </a:xfrm>
        </p:spPr>
        <p:txBody>
          <a:bodyPr/>
          <a:lstStyle/>
          <a:p>
            <a:r>
              <a:rPr lang="en-US" err="1"/>
              <a:t>Icecube</a:t>
            </a:r>
            <a:r>
              <a:rPr lang="en-US"/>
              <a:t> Neutrino Observatory</a:t>
            </a:r>
          </a:p>
        </p:txBody>
      </p:sp>
      <p:sp>
        <p:nvSpPr>
          <p:cNvPr id="3" name="Content Placeholder 2">
            <a:extLst>
              <a:ext uri="{FF2B5EF4-FFF2-40B4-BE49-F238E27FC236}">
                <a16:creationId xmlns:a16="http://schemas.microsoft.com/office/drawing/2014/main" id="{734F13A9-B2D0-9185-D549-D6AC388E2030}"/>
              </a:ext>
            </a:extLst>
          </p:cNvPr>
          <p:cNvSpPr>
            <a:spLocks noGrp="1"/>
          </p:cNvSpPr>
          <p:nvPr>
            <p:ph idx="1"/>
          </p:nvPr>
        </p:nvSpPr>
        <p:spPr>
          <a:xfrm>
            <a:off x="754630" y="1005697"/>
            <a:ext cx="4593477" cy="3810000"/>
          </a:xfrm>
        </p:spPr>
        <p:txBody>
          <a:bodyPr vert="horz" lIns="91440" tIns="45720" rIns="91440" bIns="45720" rtlCol="0" anchor="t">
            <a:normAutofit/>
          </a:bodyPr>
          <a:lstStyle/>
          <a:p>
            <a:r>
              <a:rPr lang="en-US">
                <a:ea typeface="+mn-lt"/>
                <a:cs typeface="+mn-lt"/>
              </a:rPr>
              <a:t>Cubic-kilometer neutrino detector located in ice at the South Pole</a:t>
            </a:r>
            <a:endParaRPr lang="en-US"/>
          </a:p>
          <a:p>
            <a:r>
              <a:rPr lang="en-US"/>
              <a:t>Was finished being built in 2011</a:t>
            </a:r>
          </a:p>
          <a:p>
            <a:r>
              <a:rPr lang="en-US"/>
              <a:t>Consists of 5160 DOMs (digital optical modules), 86 strings.</a:t>
            </a:r>
          </a:p>
          <a:p>
            <a:r>
              <a:rPr lang="en-US"/>
              <a:t>South Pole: clear and stable medium (good for faint Cherenkov detection)</a:t>
            </a:r>
            <a:endParaRPr lang="en-US" dirty="0"/>
          </a:p>
          <a:p>
            <a:r>
              <a:rPr lang="en-US" dirty="0"/>
              <a:t>Detects high energy neutrinos (optimized for TeV-</a:t>
            </a:r>
            <a:r>
              <a:rPr lang="en-US" dirty="0" err="1"/>
              <a:t>PeV</a:t>
            </a:r>
            <a:r>
              <a:rPr lang="en-US" dirty="0"/>
              <a:t>)</a:t>
            </a:r>
          </a:p>
          <a:p>
            <a:endParaRPr lang="en-US"/>
          </a:p>
          <a:p>
            <a:endParaRPr lang="en-US"/>
          </a:p>
          <a:p>
            <a:endParaRPr lang="en-US"/>
          </a:p>
        </p:txBody>
      </p:sp>
      <p:sp>
        <p:nvSpPr>
          <p:cNvPr id="4" name="Footer Placeholder 3">
            <a:extLst>
              <a:ext uri="{FF2B5EF4-FFF2-40B4-BE49-F238E27FC236}">
                <a16:creationId xmlns:a16="http://schemas.microsoft.com/office/drawing/2014/main" id="{62C11DB7-35DC-17EA-9249-426A7B19C85A}"/>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72170502-A1EE-8283-22DE-A63A5480F089}"/>
              </a:ext>
            </a:extLst>
          </p:cNvPr>
          <p:cNvSpPr>
            <a:spLocks noGrp="1"/>
          </p:cNvSpPr>
          <p:nvPr>
            <p:ph type="sldNum" sz="quarter" idx="12"/>
          </p:nvPr>
        </p:nvSpPr>
        <p:spPr/>
        <p:txBody>
          <a:bodyPr/>
          <a:lstStyle/>
          <a:p>
            <a:fld id="{330EA680-D336-4FF7-8B7A-9848BB0A1C32}" type="slidenum">
              <a:rPr lang="en-US" smtClean="0"/>
              <a:t>4</a:t>
            </a:fld>
            <a:endParaRPr lang="en-US"/>
          </a:p>
        </p:txBody>
      </p:sp>
      <p:pic>
        <p:nvPicPr>
          <p:cNvPr id="6" name="Picture 5">
            <a:extLst>
              <a:ext uri="{FF2B5EF4-FFF2-40B4-BE49-F238E27FC236}">
                <a16:creationId xmlns:a16="http://schemas.microsoft.com/office/drawing/2014/main" id="{24515D02-D949-0A5A-B650-7DF8867681C8}"/>
              </a:ext>
            </a:extLst>
          </p:cNvPr>
          <p:cNvPicPr>
            <a:picLocks noChangeAspect="1"/>
          </p:cNvPicPr>
          <p:nvPr/>
        </p:nvPicPr>
        <p:blipFill>
          <a:blip r:embed="rId3"/>
          <a:srcRect t="2569" r="40" b="147"/>
          <a:stretch>
            <a:fillRect/>
          </a:stretch>
        </p:blipFill>
        <p:spPr>
          <a:xfrm>
            <a:off x="5859037" y="1674858"/>
            <a:ext cx="5761947" cy="4423619"/>
          </a:xfrm>
          <a:prstGeom prst="rect">
            <a:avLst/>
          </a:prstGeom>
        </p:spPr>
      </p:pic>
      <p:sp>
        <p:nvSpPr>
          <p:cNvPr id="7" name="TextBox 6">
            <a:extLst>
              <a:ext uri="{FF2B5EF4-FFF2-40B4-BE49-F238E27FC236}">
                <a16:creationId xmlns:a16="http://schemas.microsoft.com/office/drawing/2014/main" id="{3B139B21-8F03-F195-5A16-73F69CAEDDC1}"/>
              </a:ext>
            </a:extLst>
          </p:cNvPr>
          <p:cNvSpPr txBox="1"/>
          <p:nvPr/>
        </p:nvSpPr>
        <p:spPr>
          <a:xfrm>
            <a:off x="6695871" y="6144638"/>
            <a:ext cx="506648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mn-lt"/>
                <a:cs typeface="+mn-lt"/>
                <a:hlinkClick r:id="rId4"/>
              </a:rPr>
              <a:t>https://phys.org/news/2015-04-detector-south-pole-explores-mysterious.html</a:t>
            </a:r>
            <a:endParaRPr lang="en-US" sz="1400">
              <a:ea typeface="+mn-lt"/>
              <a:cs typeface="+mn-lt"/>
            </a:endParaRPr>
          </a:p>
          <a:p>
            <a:endParaRPr lang="en-US" sz="1400"/>
          </a:p>
        </p:txBody>
      </p:sp>
      <p:pic>
        <p:nvPicPr>
          <p:cNvPr id="8" name="Picture 7">
            <a:extLst>
              <a:ext uri="{FF2B5EF4-FFF2-40B4-BE49-F238E27FC236}">
                <a16:creationId xmlns:a16="http://schemas.microsoft.com/office/drawing/2014/main" id="{1D46E4A4-E66A-CFCB-0ADA-976277988A8A}"/>
              </a:ext>
            </a:extLst>
          </p:cNvPr>
          <p:cNvPicPr>
            <a:picLocks noChangeAspect="1"/>
          </p:cNvPicPr>
          <p:nvPr/>
        </p:nvPicPr>
        <p:blipFill>
          <a:blip r:embed="rId5"/>
          <a:stretch>
            <a:fillRect/>
          </a:stretch>
        </p:blipFill>
        <p:spPr>
          <a:xfrm>
            <a:off x="2481917" y="4493710"/>
            <a:ext cx="2641650" cy="1908848"/>
          </a:xfrm>
          <a:prstGeom prst="rect">
            <a:avLst/>
          </a:prstGeom>
        </p:spPr>
      </p:pic>
      <p:sp>
        <p:nvSpPr>
          <p:cNvPr id="9" name="TextBox 8">
            <a:extLst>
              <a:ext uri="{FF2B5EF4-FFF2-40B4-BE49-F238E27FC236}">
                <a16:creationId xmlns:a16="http://schemas.microsoft.com/office/drawing/2014/main" id="{EA6D813F-E4E8-4085-7246-2922EF936EAB}"/>
              </a:ext>
            </a:extLst>
          </p:cNvPr>
          <p:cNvSpPr txBox="1"/>
          <p:nvPr/>
        </p:nvSpPr>
        <p:spPr>
          <a:xfrm>
            <a:off x="1153665" y="6400140"/>
            <a:ext cx="4184732"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a:ea typeface="+mn-lt"/>
                <a:cs typeface="+mn-lt"/>
                <a:hlinkClick r:id="rId6"/>
              </a:rPr>
              <a:t>https://collection.sciencemuseumgroup.org.uk/objects/co8234420/digital-optical-module-dom-from-the-icecube-neutrino-detector</a:t>
            </a:r>
            <a:endParaRPr lang="en-US" sz="1100">
              <a:ea typeface="+mn-lt"/>
              <a:cs typeface="+mn-lt"/>
            </a:endParaRPr>
          </a:p>
          <a:p>
            <a:endParaRPr lang="en-US" sz="1100"/>
          </a:p>
        </p:txBody>
      </p:sp>
    </p:spTree>
    <p:extLst>
      <p:ext uri="{BB962C8B-B14F-4D97-AF65-F5344CB8AC3E}">
        <p14:creationId xmlns:p14="http://schemas.microsoft.com/office/powerpoint/2010/main" val="3310589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1D3BE-C37C-0202-9B86-C99C206731D8}"/>
              </a:ext>
            </a:extLst>
          </p:cNvPr>
          <p:cNvSpPr>
            <a:spLocks noGrp="1"/>
          </p:cNvSpPr>
          <p:nvPr>
            <p:ph type="title"/>
          </p:nvPr>
        </p:nvSpPr>
        <p:spPr>
          <a:xfrm>
            <a:off x="521651" y="1288637"/>
            <a:ext cx="4698859" cy="857559"/>
          </a:xfrm>
        </p:spPr>
        <p:txBody>
          <a:bodyPr/>
          <a:lstStyle/>
          <a:p>
            <a:r>
              <a:rPr lang="en-US" err="1"/>
              <a:t>Icecube</a:t>
            </a:r>
            <a:r>
              <a:rPr lang="en-US"/>
              <a:t> detecting neutrinos</a:t>
            </a:r>
          </a:p>
        </p:txBody>
      </p:sp>
      <p:sp>
        <p:nvSpPr>
          <p:cNvPr id="3" name="Content Placeholder 2">
            <a:extLst>
              <a:ext uri="{FF2B5EF4-FFF2-40B4-BE49-F238E27FC236}">
                <a16:creationId xmlns:a16="http://schemas.microsoft.com/office/drawing/2014/main" id="{3432543A-D702-8661-2782-DAF68B2FA9E6}"/>
              </a:ext>
            </a:extLst>
          </p:cNvPr>
          <p:cNvSpPr>
            <a:spLocks noGrp="1"/>
          </p:cNvSpPr>
          <p:nvPr>
            <p:ph idx="1"/>
          </p:nvPr>
        </p:nvSpPr>
        <p:spPr>
          <a:xfrm>
            <a:off x="521652" y="2286000"/>
            <a:ext cx="4439455" cy="3810000"/>
          </a:xfrm>
        </p:spPr>
        <p:txBody>
          <a:bodyPr vert="horz" lIns="91440" tIns="45720" rIns="91440" bIns="45720" rtlCol="0" anchor="t">
            <a:normAutofit lnSpcReduction="10000"/>
          </a:bodyPr>
          <a:lstStyle/>
          <a:p>
            <a:pPr>
              <a:buFont typeface="Arial"/>
            </a:pPr>
            <a:r>
              <a:rPr lang="en-US"/>
              <a:t>Each basketball-sized DOM has a large 10-inch PMT facing downward to capture the Cherenkov photons</a:t>
            </a:r>
          </a:p>
          <a:p>
            <a:pPr>
              <a:buFont typeface="Arial"/>
              <a:buChar char="•"/>
            </a:pPr>
            <a:r>
              <a:rPr lang="en-US">
                <a:ea typeface="+mn-lt"/>
                <a:cs typeface="+mn-lt"/>
              </a:rPr>
              <a:t>Neutrino interacts in the ice. </a:t>
            </a:r>
            <a:endParaRPr lang="en-US"/>
          </a:p>
          <a:p>
            <a:pPr>
              <a:buFont typeface="Arial"/>
              <a:buChar char="•"/>
            </a:pPr>
            <a:r>
              <a:rPr lang="en-US">
                <a:ea typeface="+mn-lt"/>
                <a:cs typeface="+mn-lt"/>
              </a:rPr>
              <a:t>Produces a charged particle. </a:t>
            </a:r>
            <a:endParaRPr lang="en-US"/>
          </a:p>
          <a:p>
            <a:pPr>
              <a:buFont typeface="Arial"/>
              <a:buChar char="•"/>
            </a:pPr>
            <a:r>
              <a:rPr lang="en-US">
                <a:ea typeface="+mn-lt"/>
                <a:cs typeface="+mn-lt"/>
              </a:rPr>
              <a:t>Charged particle emits Cherenkov light. </a:t>
            </a:r>
            <a:endParaRPr lang="en-US"/>
          </a:p>
          <a:p>
            <a:pPr>
              <a:buFont typeface="Arial"/>
              <a:buChar char="•"/>
            </a:pPr>
            <a:r>
              <a:rPr lang="en-US">
                <a:ea typeface="+mn-lt"/>
                <a:cs typeface="+mn-lt"/>
              </a:rPr>
              <a:t>PMTs detect the light. </a:t>
            </a:r>
            <a:endParaRPr lang="en-US"/>
          </a:p>
          <a:p>
            <a:pPr>
              <a:buFont typeface="Arial"/>
              <a:buChar char="•"/>
            </a:pPr>
            <a:r>
              <a:rPr lang="en-US">
                <a:ea typeface="+mn-lt"/>
                <a:cs typeface="+mn-lt"/>
              </a:rPr>
              <a:t>Event reconstruction (for high-energy neutrinos).</a:t>
            </a:r>
            <a:endParaRPr lang="en-US"/>
          </a:p>
          <a:p>
            <a:pPr>
              <a:buFont typeface="Arial"/>
              <a:buChar char="•"/>
            </a:pPr>
            <a:endParaRPr lang="en-US" dirty="0"/>
          </a:p>
          <a:p>
            <a:pPr>
              <a:buFont typeface="Arial"/>
              <a:buChar char="•"/>
            </a:pPr>
            <a:endParaRPr lang="en-US"/>
          </a:p>
          <a:p>
            <a:pPr>
              <a:buFont typeface="Arial"/>
              <a:buChar char="•"/>
            </a:pPr>
            <a:endParaRPr lang="en-US"/>
          </a:p>
          <a:p>
            <a:pPr marL="0" indent="0">
              <a:buNone/>
            </a:pPr>
            <a:endParaRPr lang="en-US"/>
          </a:p>
        </p:txBody>
      </p:sp>
      <p:sp>
        <p:nvSpPr>
          <p:cNvPr id="4" name="Footer Placeholder 3">
            <a:extLst>
              <a:ext uri="{FF2B5EF4-FFF2-40B4-BE49-F238E27FC236}">
                <a16:creationId xmlns:a16="http://schemas.microsoft.com/office/drawing/2014/main" id="{8929F9F7-D2E6-F183-0A7E-302F57B8E005}"/>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72ECFE22-CEAC-847D-707B-C28FE4FAF3F2}"/>
              </a:ext>
            </a:extLst>
          </p:cNvPr>
          <p:cNvSpPr>
            <a:spLocks noGrp="1"/>
          </p:cNvSpPr>
          <p:nvPr>
            <p:ph type="sldNum" sz="quarter" idx="12"/>
          </p:nvPr>
        </p:nvSpPr>
        <p:spPr/>
        <p:txBody>
          <a:bodyPr/>
          <a:lstStyle/>
          <a:p>
            <a:fld id="{330EA680-D336-4FF7-8B7A-9848BB0A1C32}" type="slidenum">
              <a:rPr lang="en-US" smtClean="0"/>
              <a:t>5</a:t>
            </a:fld>
            <a:endParaRPr lang="en-US"/>
          </a:p>
        </p:txBody>
      </p:sp>
      <p:pic>
        <p:nvPicPr>
          <p:cNvPr id="6" name="Picture 5">
            <a:extLst>
              <a:ext uri="{FF2B5EF4-FFF2-40B4-BE49-F238E27FC236}">
                <a16:creationId xmlns:a16="http://schemas.microsoft.com/office/drawing/2014/main" id="{FC2C5E70-6E12-DAF9-6A45-CC0D09366A7C}"/>
              </a:ext>
            </a:extLst>
          </p:cNvPr>
          <p:cNvPicPr>
            <a:picLocks noChangeAspect="1"/>
          </p:cNvPicPr>
          <p:nvPr/>
        </p:nvPicPr>
        <p:blipFill>
          <a:blip r:embed="rId3"/>
          <a:stretch>
            <a:fillRect/>
          </a:stretch>
        </p:blipFill>
        <p:spPr>
          <a:xfrm>
            <a:off x="5377537" y="307632"/>
            <a:ext cx="6108167" cy="6112214"/>
          </a:xfrm>
          <a:prstGeom prst="rect">
            <a:avLst/>
          </a:prstGeom>
        </p:spPr>
      </p:pic>
      <p:sp>
        <p:nvSpPr>
          <p:cNvPr id="7" name="TextBox 6">
            <a:extLst>
              <a:ext uri="{FF2B5EF4-FFF2-40B4-BE49-F238E27FC236}">
                <a16:creationId xmlns:a16="http://schemas.microsoft.com/office/drawing/2014/main" id="{8CFA112D-A1C7-BAD2-D977-6CA9F5F0397F}"/>
              </a:ext>
            </a:extLst>
          </p:cNvPr>
          <p:cNvSpPr txBox="1"/>
          <p:nvPr/>
        </p:nvSpPr>
        <p:spPr>
          <a:xfrm>
            <a:off x="5577191" y="6420255"/>
            <a:ext cx="59014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mn-lt"/>
                <a:cs typeface="+mn-lt"/>
                <a:hlinkClick r:id="rId4"/>
              </a:rPr>
              <a:t>https://icecube.wisc.edu/science/icecube/</a:t>
            </a:r>
            <a:endParaRPr lang="en-US">
              <a:ea typeface="+mn-lt"/>
              <a:cs typeface="+mn-lt"/>
            </a:endParaRPr>
          </a:p>
          <a:p>
            <a:endParaRPr lang="en-US"/>
          </a:p>
        </p:txBody>
      </p:sp>
    </p:spTree>
    <p:extLst>
      <p:ext uri="{BB962C8B-B14F-4D97-AF65-F5344CB8AC3E}">
        <p14:creationId xmlns:p14="http://schemas.microsoft.com/office/powerpoint/2010/main" val="3266293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96D6-022A-0CE6-8DD1-8F2A93A6E0B3}"/>
              </a:ext>
            </a:extLst>
          </p:cNvPr>
          <p:cNvSpPr>
            <a:spLocks noGrp="1"/>
          </p:cNvSpPr>
          <p:nvPr>
            <p:ph type="title"/>
          </p:nvPr>
        </p:nvSpPr>
        <p:spPr>
          <a:xfrm>
            <a:off x="554077" y="453679"/>
            <a:ext cx="9238434" cy="857559"/>
          </a:xfrm>
        </p:spPr>
        <p:txBody>
          <a:bodyPr/>
          <a:lstStyle/>
          <a:p>
            <a:r>
              <a:rPr lang="en-US"/>
              <a:t>Motivation for Supernova (SN) scalers</a:t>
            </a:r>
          </a:p>
        </p:txBody>
      </p:sp>
      <p:sp>
        <p:nvSpPr>
          <p:cNvPr id="3" name="Content Placeholder 2">
            <a:extLst>
              <a:ext uri="{FF2B5EF4-FFF2-40B4-BE49-F238E27FC236}">
                <a16:creationId xmlns:a16="http://schemas.microsoft.com/office/drawing/2014/main" id="{82BBD671-F5E1-CC18-5252-6E3B501B0A06}"/>
              </a:ext>
            </a:extLst>
          </p:cNvPr>
          <p:cNvSpPr>
            <a:spLocks noGrp="1"/>
          </p:cNvSpPr>
          <p:nvPr>
            <p:ph idx="1"/>
          </p:nvPr>
        </p:nvSpPr>
        <p:spPr>
          <a:xfrm>
            <a:off x="554077" y="1493212"/>
            <a:ext cx="5511492" cy="4831404"/>
          </a:xfrm>
        </p:spPr>
        <p:txBody>
          <a:bodyPr vert="horz" lIns="91440" tIns="45720" rIns="91440" bIns="45720" rtlCol="0" anchor="t">
            <a:normAutofit fontScale="92500"/>
          </a:bodyPr>
          <a:lstStyle/>
          <a:p>
            <a:r>
              <a:rPr lang="en-US">
                <a:ea typeface="+mn-lt"/>
                <a:cs typeface="+mn-lt"/>
              </a:rPr>
              <a:t>Core-collapse supernovae release </a:t>
            </a:r>
            <a:r>
              <a:rPr lang="en-US" b="1">
                <a:ea typeface="+mn-lt"/>
                <a:cs typeface="+mn-lt"/>
              </a:rPr>
              <a:t>~99% of their energy as low-energy (~10 MeV) neutrinos.</a:t>
            </a:r>
            <a:r>
              <a:rPr lang="en-US" dirty="0">
                <a:ea typeface="+mn-lt"/>
                <a:cs typeface="+mn-lt"/>
              </a:rPr>
              <a:t> </a:t>
            </a:r>
          </a:p>
          <a:p>
            <a:r>
              <a:rPr lang="en-US" dirty="0">
                <a:ea typeface="+mn-lt"/>
                <a:cs typeface="+mn-lt"/>
              </a:rPr>
              <a:t>Individual supernova neutrino interactions in </a:t>
            </a:r>
            <a:r>
              <a:rPr lang="en-US" dirty="0" err="1">
                <a:ea typeface="+mn-lt"/>
                <a:cs typeface="+mn-lt"/>
              </a:rPr>
              <a:t>IceCube</a:t>
            </a:r>
            <a:r>
              <a:rPr lang="en-US" dirty="0">
                <a:ea typeface="+mn-lt"/>
                <a:cs typeface="+mn-lt"/>
              </a:rPr>
              <a:t> are </a:t>
            </a:r>
            <a:r>
              <a:rPr lang="en-US" b="1" dirty="0">
                <a:ea typeface="+mn-lt"/>
                <a:cs typeface="+mn-lt"/>
              </a:rPr>
              <a:t>too weak to reconstruct as events.</a:t>
            </a:r>
            <a:r>
              <a:rPr lang="en-US" dirty="0">
                <a:ea typeface="+mn-lt"/>
                <a:cs typeface="+mn-lt"/>
              </a:rPr>
              <a:t> </a:t>
            </a:r>
          </a:p>
          <a:p>
            <a:r>
              <a:rPr lang="en-US" dirty="0">
                <a:ea typeface="+mn-lt"/>
                <a:cs typeface="+mn-lt"/>
              </a:rPr>
              <a:t>Instead, </a:t>
            </a:r>
            <a:r>
              <a:rPr lang="en-US" dirty="0" err="1">
                <a:ea typeface="+mn-lt"/>
                <a:cs typeface="+mn-lt"/>
              </a:rPr>
              <a:t>IceCube</a:t>
            </a:r>
            <a:r>
              <a:rPr lang="en-US" dirty="0">
                <a:ea typeface="+mn-lt"/>
                <a:cs typeface="+mn-lt"/>
              </a:rPr>
              <a:t> monitors the </a:t>
            </a:r>
            <a:r>
              <a:rPr lang="en-US" b="1" dirty="0">
                <a:ea typeface="+mn-lt"/>
                <a:cs typeface="+mn-lt"/>
              </a:rPr>
              <a:t>SN scaler rate</a:t>
            </a:r>
            <a:r>
              <a:rPr lang="en-US" dirty="0">
                <a:ea typeface="+mn-lt"/>
                <a:cs typeface="+mn-lt"/>
              </a:rPr>
              <a:t>—the number of PMT hits recorded by each DOM in </a:t>
            </a:r>
            <a:r>
              <a:rPr lang="en-US" b="1" dirty="0">
                <a:ea typeface="+mn-lt"/>
                <a:cs typeface="+mn-lt"/>
              </a:rPr>
              <a:t>500 </a:t>
            </a:r>
            <a:r>
              <a:rPr lang="en-US" b="1" dirty="0" err="1">
                <a:ea typeface="+mn-lt"/>
                <a:cs typeface="+mn-lt"/>
              </a:rPr>
              <a:t>ms</a:t>
            </a:r>
            <a:r>
              <a:rPr lang="en-US" dirty="0">
                <a:ea typeface="+mn-lt"/>
                <a:cs typeface="+mn-lt"/>
              </a:rPr>
              <a:t> intervals. </a:t>
            </a:r>
            <a:endParaRPr lang="en-US" dirty="0"/>
          </a:p>
          <a:p>
            <a:r>
              <a:rPr lang="en-US">
                <a:ea typeface="+mn-lt"/>
                <a:cs typeface="+mn-lt"/>
              </a:rPr>
              <a:t>A nearby supernova produces a </a:t>
            </a:r>
            <a:r>
              <a:rPr lang="en-US" b="1">
                <a:ea typeface="+mn-lt"/>
                <a:cs typeface="+mn-lt"/>
              </a:rPr>
              <a:t>small, simultaneous increase in the scaler rate across thousands of DOMs.</a:t>
            </a:r>
            <a:r>
              <a:rPr lang="en-US" dirty="0">
                <a:ea typeface="+mn-lt"/>
                <a:cs typeface="+mn-lt"/>
              </a:rPr>
              <a:t> </a:t>
            </a:r>
          </a:p>
          <a:p>
            <a:r>
              <a:rPr lang="en-US">
                <a:ea typeface="+mn-lt"/>
                <a:cs typeface="+mn-lt"/>
              </a:rPr>
              <a:t>Reliable supernova detection therefore requires understanding the </a:t>
            </a:r>
            <a:r>
              <a:rPr lang="en-US" b="1">
                <a:ea typeface="+mn-lt"/>
                <a:cs typeface="+mn-lt"/>
              </a:rPr>
              <a:t>background scaler rate</a:t>
            </a:r>
            <a:r>
              <a:rPr lang="en-US">
                <a:ea typeface="+mn-lt"/>
                <a:cs typeface="+mn-lt"/>
              </a:rPr>
              <a:t> and how it changes over time. (No false alarms).</a:t>
            </a:r>
            <a:endParaRPr lang="en-US"/>
          </a:p>
          <a:p>
            <a:endParaRPr lang="en-US"/>
          </a:p>
          <a:p>
            <a:endParaRPr lang="en-US"/>
          </a:p>
        </p:txBody>
      </p:sp>
      <p:sp>
        <p:nvSpPr>
          <p:cNvPr id="4" name="Footer Placeholder 3">
            <a:extLst>
              <a:ext uri="{FF2B5EF4-FFF2-40B4-BE49-F238E27FC236}">
                <a16:creationId xmlns:a16="http://schemas.microsoft.com/office/drawing/2014/main" id="{12301759-746E-E5D2-6C08-8A392FBA65D1}"/>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CF615FFC-0F77-CEB5-7788-4B4C04151A03}"/>
              </a:ext>
            </a:extLst>
          </p:cNvPr>
          <p:cNvSpPr>
            <a:spLocks noGrp="1"/>
          </p:cNvSpPr>
          <p:nvPr>
            <p:ph type="sldNum" sz="quarter" idx="12"/>
          </p:nvPr>
        </p:nvSpPr>
        <p:spPr/>
        <p:txBody>
          <a:bodyPr/>
          <a:lstStyle/>
          <a:p>
            <a:fld id="{330EA680-D336-4FF7-8B7A-9848BB0A1C32}" type="slidenum">
              <a:rPr lang="en-US" smtClean="0"/>
              <a:t>6</a:t>
            </a:fld>
            <a:endParaRPr lang="en-US"/>
          </a:p>
        </p:txBody>
      </p:sp>
      <p:pic>
        <p:nvPicPr>
          <p:cNvPr id="6" name="Picture 5">
            <a:extLst>
              <a:ext uri="{FF2B5EF4-FFF2-40B4-BE49-F238E27FC236}">
                <a16:creationId xmlns:a16="http://schemas.microsoft.com/office/drawing/2014/main" id="{FAFB8027-3624-DAA6-5609-F0558048897F}"/>
              </a:ext>
            </a:extLst>
          </p:cNvPr>
          <p:cNvPicPr>
            <a:picLocks noChangeAspect="1"/>
          </p:cNvPicPr>
          <p:nvPr/>
        </p:nvPicPr>
        <p:blipFill>
          <a:blip r:embed="rId3"/>
          <a:stretch>
            <a:fillRect/>
          </a:stretch>
        </p:blipFill>
        <p:spPr>
          <a:xfrm>
            <a:off x="6274661" y="1307091"/>
            <a:ext cx="5336739" cy="4812000"/>
          </a:xfrm>
          <a:prstGeom prst="rect">
            <a:avLst/>
          </a:prstGeom>
        </p:spPr>
      </p:pic>
      <p:sp>
        <p:nvSpPr>
          <p:cNvPr id="7" name="TextBox 6">
            <a:extLst>
              <a:ext uri="{FF2B5EF4-FFF2-40B4-BE49-F238E27FC236}">
                <a16:creationId xmlns:a16="http://schemas.microsoft.com/office/drawing/2014/main" id="{7E3AF847-73DD-3E47-61EF-2247A6386657}"/>
              </a:ext>
            </a:extLst>
          </p:cNvPr>
          <p:cNvSpPr txBox="1"/>
          <p:nvPr/>
        </p:nvSpPr>
        <p:spPr>
          <a:xfrm>
            <a:off x="7069556" y="6063892"/>
            <a:ext cx="47413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mn-lt"/>
                <a:cs typeface="+mn-lt"/>
                <a:hlinkClick r:id="rId4"/>
              </a:rPr>
              <a:t>https://en.wikipedia.org/wiki/Kepler%27s_Supernova</a:t>
            </a:r>
            <a:endParaRPr lang="en-US" sz="1400">
              <a:ea typeface="+mn-lt"/>
              <a:cs typeface="+mn-lt"/>
            </a:endParaRPr>
          </a:p>
          <a:p>
            <a:endParaRPr lang="en-US" sz="1400"/>
          </a:p>
        </p:txBody>
      </p:sp>
    </p:spTree>
    <p:extLst>
      <p:ext uri="{BB962C8B-B14F-4D97-AF65-F5344CB8AC3E}">
        <p14:creationId xmlns:p14="http://schemas.microsoft.com/office/powerpoint/2010/main" val="1026425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AC8E0-2A32-2F42-A750-36D52024137D}"/>
              </a:ext>
            </a:extLst>
          </p:cNvPr>
          <p:cNvSpPr>
            <a:spLocks noGrp="1"/>
          </p:cNvSpPr>
          <p:nvPr>
            <p:ph type="title"/>
          </p:nvPr>
        </p:nvSpPr>
        <p:spPr>
          <a:xfrm>
            <a:off x="457566" y="150900"/>
            <a:ext cx="9238434" cy="857559"/>
          </a:xfrm>
        </p:spPr>
        <p:txBody>
          <a:bodyPr/>
          <a:lstStyle/>
          <a:p>
            <a:r>
              <a:rPr lang="en-US"/>
              <a:t>Prior work done</a:t>
            </a:r>
          </a:p>
        </p:txBody>
      </p:sp>
      <p:sp>
        <p:nvSpPr>
          <p:cNvPr id="3" name="Content Placeholder 2">
            <a:extLst>
              <a:ext uri="{FF2B5EF4-FFF2-40B4-BE49-F238E27FC236}">
                <a16:creationId xmlns:a16="http://schemas.microsoft.com/office/drawing/2014/main" id="{19E4C6E8-6C37-E65C-72AF-014131BCF54C}"/>
              </a:ext>
            </a:extLst>
          </p:cNvPr>
          <p:cNvSpPr>
            <a:spLocks noGrp="1"/>
          </p:cNvSpPr>
          <p:nvPr>
            <p:ph idx="1"/>
          </p:nvPr>
        </p:nvSpPr>
        <p:spPr>
          <a:xfrm>
            <a:off x="457930" y="1146848"/>
            <a:ext cx="11198372" cy="5094123"/>
          </a:xfrm>
        </p:spPr>
        <p:txBody>
          <a:bodyPr vert="horz" lIns="91440" tIns="45720" rIns="91440" bIns="45720" rtlCol="0" anchor="t">
            <a:normAutofit/>
          </a:bodyPr>
          <a:lstStyle/>
          <a:p>
            <a:pPr marL="0" indent="0">
              <a:buNone/>
            </a:pPr>
            <a:r>
              <a:rPr lang="en-US" b="1">
                <a:ea typeface="+mn-lt"/>
                <a:cs typeface="+mn-lt"/>
              </a:rPr>
              <a:t>Previous </a:t>
            </a:r>
            <a:r>
              <a:rPr lang="en-US" b="1" err="1">
                <a:ea typeface="+mn-lt"/>
                <a:cs typeface="+mn-lt"/>
              </a:rPr>
              <a:t>IceCube</a:t>
            </a:r>
            <a:r>
              <a:rPr lang="en-US" b="1">
                <a:ea typeface="+mn-lt"/>
                <a:cs typeface="+mn-lt"/>
              </a:rPr>
              <a:t> analysis:</a:t>
            </a:r>
            <a:endParaRPr lang="en-US"/>
          </a:p>
          <a:p>
            <a:r>
              <a:rPr lang="en-US">
                <a:ea typeface="+mn-lt"/>
                <a:cs typeface="+mn-lt"/>
              </a:rPr>
              <a:t>Observed a </a:t>
            </a:r>
            <a:r>
              <a:rPr lang="en-US" b="1">
                <a:ea typeface="+mn-lt"/>
                <a:cs typeface="+mn-lt"/>
              </a:rPr>
              <a:t>long-term decrease in average DOM dark noise rates</a:t>
            </a:r>
            <a:r>
              <a:rPr lang="en-US">
                <a:ea typeface="+mn-lt"/>
                <a:cs typeface="+mn-lt"/>
              </a:rPr>
              <a:t> (~3.5% over three years). </a:t>
            </a:r>
            <a:endParaRPr lang="en-US"/>
          </a:p>
          <a:p>
            <a:r>
              <a:rPr lang="en-US">
                <a:ea typeface="+mn-lt"/>
                <a:cs typeface="+mn-lt"/>
              </a:rPr>
              <a:t>The reduced background noise increased sensitivity to </a:t>
            </a:r>
            <a:r>
              <a:rPr lang="en-US" b="1">
                <a:ea typeface="+mn-lt"/>
                <a:cs typeface="+mn-lt"/>
              </a:rPr>
              <a:t>atmospheric muons</a:t>
            </a:r>
            <a:r>
              <a:rPr lang="en-US">
                <a:ea typeface="+mn-lt"/>
                <a:cs typeface="+mn-lt"/>
              </a:rPr>
              <a:t>, leading to a ~50% increase in false positive supernova alerts. </a:t>
            </a:r>
            <a:endParaRPr lang="en-US"/>
          </a:p>
          <a:p>
            <a:r>
              <a:rPr lang="en-US">
                <a:ea typeface="+mn-lt"/>
                <a:cs typeface="+mn-lt"/>
              </a:rPr>
              <a:t>The decrease was correlated with </a:t>
            </a:r>
            <a:r>
              <a:rPr lang="en-US" b="1">
                <a:ea typeface="+mn-lt"/>
                <a:cs typeface="+mn-lt"/>
              </a:rPr>
              <a:t>DOM deployment date and depth</a:t>
            </a:r>
            <a:r>
              <a:rPr lang="en-US">
                <a:ea typeface="+mn-lt"/>
                <a:cs typeface="+mn-lt"/>
              </a:rPr>
              <a:t>, suggesting detector-dependent effects. </a:t>
            </a:r>
            <a:endParaRPr lang="en-US"/>
          </a:p>
          <a:p>
            <a:r>
              <a:rPr lang="en-US">
                <a:ea typeface="+mn-lt"/>
                <a:cs typeface="+mn-lt"/>
              </a:rPr>
              <a:t>Proposed explanation: possible </a:t>
            </a:r>
            <a:r>
              <a:rPr lang="en-US" b="1">
                <a:ea typeface="+mn-lt"/>
                <a:cs typeface="+mn-lt"/>
              </a:rPr>
              <a:t>faint light produced from ice deformation during freeze-in</a:t>
            </a:r>
            <a:r>
              <a:rPr lang="en-US">
                <a:ea typeface="+mn-lt"/>
                <a:cs typeface="+mn-lt"/>
              </a:rPr>
              <a:t>. </a:t>
            </a:r>
            <a:endParaRPr lang="en-US"/>
          </a:p>
          <a:p>
            <a:r>
              <a:rPr lang="en-US" b="1">
                <a:ea typeface="+mn-lt"/>
                <a:cs typeface="+mn-lt"/>
              </a:rPr>
              <a:t>→ Motivated the need to understand long-term evolution of SN scaler rates.</a:t>
            </a:r>
            <a:endParaRPr lang="en-US"/>
          </a:p>
          <a:p>
            <a:endParaRPr lang="en-US"/>
          </a:p>
        </p:txBody>
      </p:sp>
      <p:sp>
        <p:nvSpPr>
          <p:cNvPr id="4" name="Footer Placeholder 3">
            <a:extLst>
              <a:ext uri="{FF2B5EF4-FFF2-40B4-BE49-F238E27FC236}">
                <a16:creationId xmlns:a16="http://schemas.microsoft.com/office/drawing/2014/main" id="{59517FD7-491C-E103-BE2E-0D462674F370}"/>
              </a:ext>
            </a:extLst>
          </p:cNvPr>
          <p:cNvSpPr>
            <a:spLocks noGrp="1"/>
          </p:cNvSpPr>
          <p:nvPr>
            <p:ph type="ftr" sz="quarter" idx="11"/>
          </p:nvPr>
        </p:nvSpPr>
        <p:spPr/>
        <p:txBody>
          <a:bodyPr/>
          <a:lstStyle/>
          <a:p>
            <a:r>
              <a:rPr lang="en-US"/>
              <a:t>CASST 2026 | Tayler East​</a:t>
            </a:r>
          </a:p>
        </p:txBody>
      </p:sp>
      <p:sp>
        <p:nvSpPr>
          <p:cNvPr id="5" name="Slide Number Placeholder 4">
            <a:extLst>
              <a:ext uri="{FF2B5EF4-FFF2-40B4-BE49-F238E27FC236}">
                <a16:creationId xmlns:a16="http://schemas.microsoft.com/office/drawing/2014/main" id="{31F67307-6F3C-E388-5DB9-F0EF6E32F2C2}"/>
              </a:ext>
            </a:extLst>
          </p:cNvPr>
          <p:cNvSpPr>
            <a:spLocks noGrp="1"/>
          </p:cNvSpPr>
          <p:nvPr>
            <p:ph type="sldNum" sz="quarter" idx="12"/>
          </p:nvPr>
        </p:nvSpPr>
        <p:spPr/>
        <p:txBody>
          <a:bodyPr/>
          <a:lstStyle/>
          <a:p>
            <a:fld id="{330EA680-D336-4FF7-8B7A-9848BB0A1C32}" type="slidenum">
              <a:rPr lang="en-US" smtClean="0"/>
              <a:t>7</a:t>
            </a:fld>
            <a:endParaRPr lang="en-US"/>
          </a:p>
        </p:txBody>
      </p:sp>
      <p:pic>
        <p:nvPicPr>
          <p:cNvPr id="6" name="Picture 5">
            <a:extLst>
              <a:ext uri="{FF2B5EF4-FFF2-40B4-BE49-F238E27FC236}">
                <a16:creationId xmlns:a16="http://schemas.microsoft.com/office/drawing/2014/main" id="{CACF819E-3D0E-28CB-FCD5-C89DCE729061}"/>
              </a:ext>
            </a:extLst>
          </p:cNvPr>
          <p:cNvPicPr>
            <a:picLocks noChangeAspect="1"/>
          </p:cNvPicPr>
          <p:nvPr/>
        </p:nvPicPr>
        <p:blipFill>
          <a:blip r:embed="rId3"/>
          <a:stretch>
            <a:fillRect/>
          </a:stretch>
        </p:blipFill>
        <p:spPr>
          <a:xfrm>
            <a:off x="1857375" y="4446999"/>
            <a:ext cx="8477250" cy="2228850"/>
          </a:xfrm>
          <a:prstGeom prst="rect">
            <a:avLst/>
          </a:prstGeom>
        </p:spPr>
      </p:pic>
      <p:sp>
        <p:nvSpPr>
          <p:cNvPr id="7" name="TextBox 6">
            <a:extLst>
              <a:ext uri="{FF2B5EF4-FFF2-40B4-BE49-F238E27FC236}">
                <a16:creationId xmlns:a16="http://schemas.microsoft.com/office/drawing/2014/main" id="{6A989F27-9F0B-C822-0E7D-CB2CBD9B1BC5}"/>
              </a:ext>
            </a:extLst>
          </p:cNvPr>
          <p:cNvSpPr txBox="1"/>
          <p:nvPr/>
        </p:nvSpPr>
        <p:spPr>
          <a:xfrm>
            <a:off x="10334171" y="6524170"/>
            <a:ext cx="209005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(V. Baum et al. , 2015)</a:t>
            </a:r>
          </a:p>
        </p:txBody>
      </p:sp>
    </p:spTree>
    <p:extLst>
      <p:ext uri="{BB962C8B-B14F-4D97-AF65-F5344CB8AC3E}">
        <p14:creationId xmlns:p14="http://schemas.microsoft.com/office/powerpoint/2010/main" val="4082075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8E225-49BB-D633-DBD1-3CBF0BB02F92}"/>
              </a:ext>
            </a:extLst>
          </p:cNvPr>
          <p:cNvSpPr>
            <a:spLocks noGrp="1"/>
          </p:cNvSpPr>
          <p:nvPr>
            <p:ph type="title"/>
          </p:nvPr>
        </p:nvSpPr>
        <p:spPr>
          <a:xfrm>
            <a:off x="1429566" y="1045445"/>
            <a:ext cx="9238434" cy="857559"/>
          </a:xfrm>
        </p:spPr>
        <p:txBody>
          <a:bodyPr anchor="b">
            <a:normAutofit/>
          </a:bodyPr>
          <a:lstStyle/>
          <a:p>
            <a:r>
              <a:rPr lang="en-US"/>
              <a:t>Motivation for my work</a:t>
            </a:r>
          </a:p>
        </p:txBody>
      </p:sp>
      <p:sp>
        <p:nvSpPr>
          <p:cNvPr id="3" name="Content Placeholder 2">
            <a:extLst>
              <a:ext uri="{FF2B5EF4-FFF2-40B4-BE49-F238E27FC236}">
                <a16:creationId xmlns:a16="http://schemas.microsoft.com/office/drawing/2014/main" id="{6E3F7F15-DCE0-4A90-291C-632DFCCAE8D1}"/>
              </a:ext>
            </a:extLst>
          </p:cNvPr>
          <p:cNvSpPr>
            <a:spLocks noGrp="1"/>
          </p:cNvSpPr>
          <p:nvPr>
            <p:ph idx="1"/>
          </p:nvPr>
        </p:nvSpPr>
        <p:spPr>
          <a:xfrm>
            <a:off x="1429566" y="2286000"/>
            <a:ext cx="9238434" cy="3810000"/>
          </a:xfrm>
        </p:spPr>
        <p:txBody>
          <a:bodyPr vert="horz" lIns="91440" tIns="45720" rIns="91440" bIns="45720" rtlCol="0" anchor="t">
            <a:normAutofit/>
          </a:bodyPr>
          <a:lstStyle/>
          <a:p>
            <a:r>
              <a:rPr lang="en-US" dirty="0"/>
              <a:t>Prior studies observed a long-term decrease in </a:t>
            </a:r>
            <a:r>
              <a:rPr lang="en-US" dirty="0" err="1"/>
              <a:t>IceCube</a:t>
            </a:r>
            <a:r>
              <a:rPr lang="en-US" dirty="0"/>
              <a:t> DOM dark noise rates. </a:t>
            </a:r>
          </a:p>
          <a:p>
            <a:r>
              <a:rPr lang="en-US"/>
              <a:t>These changes affected the detector's sensitivity and increased false supernova trigger rates. </a:t>
            </a:r>
          </a:p>
          <a:p>
            <a:r>
              <a:rPr lang="en-US" b="1"/>
              <a:t>This work extends the analysis using a longer dataset and models the observed long-term trend.</a:t>
            </a:r>
            <a:r>
              <a:rPr lang="en-US" dirty="0"/>
              <a:t> </a:t>
            </a:r>
          </a:p>
          <a:p>
            <a:r>
              <a:rPr lang="en-US"/>
              <a:t>Understanding how SN scaler rates evolve over longer timescales is essential for detector calibration and reliable supernova searches. </a:t>
            </a:r>
          </a:p>
          <a:p>
            <a:pPr marL="0" indent="0">
              <a:buNone/>
            </a:pPr>
            <a:endParaRPr lang="en-US"/>
          </a:p>
          <a:p>
            <a:endParaRPr lang="en-US"/>
          </a:p>
          <a:p>
            <a:endParaRPr lang="en-US"/>
          </a:p>
        </p:txBody>
      </p:sp>
      <p:sp>
        <p:nvSpPr>
          <p:cNvPr id="11" name="Date Placeholder 4">
            <a:extLst>
              <a:ext uri="{FF2B5EF4-FFF2-40B4-BE49-F238E27FC236}">
                <a16:creationId xmlns:a16="http://schemas.microsoft.com/office/drawing/2014/main" id="{F36C92E6-334D-4012-02B4-99629E973B4E}"/>
              </a:ext>
            </a:extLst>
          </p:cNvPr>
          <p:cNvSpPr>
            <a:spLocks noGrp="1"/>
          </p:cNvSpPr>
          <p:nvPr>
            <p:ph type="dt" sz="half" idx="10"/>
          </p:nvPr>
        </p:nvSpPr>
        <p:spPr>
          <a:xfrm rot="5400000">
            <a:off x="10471087" y="4891318"/>
            <a:ext cx="2673295" cy="365125"/>
          </a:xfrm>
        </p:spPr>
        <p:txBody>
          <a:bodyPr anchor="ctr">
            <a:normAutofit/>
          </a:bodyPr>
          <a:lstStyle/>
          <a:p>
            <a:pPr>
              <a:spcAft>
                <a:spcPts val="600"/>
              </a:spcAft>
            </a:pPr>
            <a:fld id="{539BF2FB-9A1F-462C-BD88-228CC7BF1D9D}" type="datetime1">
              <a:rPr lang="en-US" smtClean="0"/>
              <a:pPr>
                <a:spcAft>
                  <a:spcPts val="600"/>
                </a:spcAft>
              </a:pPr>
              <a:t>8/11/2026</a:t>
            </a:fld>
            <a:endParaRPr lang="en-US"/>
          </a:p>
        </p:txBody>
      </p:sp>
      <p:sp>
        <p:nvSpPr>
          <p:cNvPr id="4" name="Footer Placeholder 3">
            <a:extLst>
              <a:ext uri="{FF2B5EF4-FFF2-40B4-BE49-F238E27FC236}">
                <a16:creationId xmlns:a16="http://schemas.microsoft.com/office/drawing/2014/main" id="{C2AD4809-AB88-EDF6-C515-F42D22CC4487}"/>
              </a:ext>
            </a:extLst>
          </p:cNvPr>
          <p:cNvSpPr>
            <a:spLocks noGrp="1"/>
          </p:cNvSpPr>
          <p:nvPr>
            <p:ph type="ftr" sz="quarter" idx="11"/>
          </p:nvPr>
        </p:nvSpPr>
        <p:spPr>
          <a:xfrm rot="5400000">
            <a:off x="10473021" y="1609893"/>
            <a:ext cx="2669427" cy="365125"/>
          </a:xfrm>
        </p:spPr>
        <p:txBody>
          <a:bodyPr anchor="ctr">
            <a:normAutofit/>
          </a:bodyPr>
          <a:lstStyle/>
          <a:p>
            <a:pPr>
              <a:spcAft>
                <a:spcPts val="600"/>
              </a:spcAft>
            </a:pPr>
            <a:r>
              <a:rPr lang="en-US"/>
              <a:t>CASST 2026 | Tayler East​</a:t>
            </a:r>
          </a:p>
        </p:txBody>
      </p:sp>
      <p:sp>
        <p:nvSpPr>
          <p:cNvPr id="5" name="Slide Number Placeholder 4">
            <a:extLst>
              <a:ext uri="{FF2B5EF4-FFF2-40B4-BE49-F238E27FC236}">
                <a16:creationId xmlns:a16="http://schemas.microsoft.com/office/drawing/2014/main" id="{D5BBCD01-C157-B6D2-6690-28DE6187C133}"/>
              </a:ext>
            </a:extLst>
          </p:cNvPr>
          <p:cNvSpPr>
            <a:spLocks noGrp="1"/>
          </p:cNvSpPr>
          <p:nvPr>
            <p:ph type="sldNum" sz="quarter" idx="12"/>
          </p:nvPr>
        </p:nvSpPr>
        <p:spPr>
          <a:xfrm>
            <a:off x="11492908" y="3219853"/>
            <a:ext cx="629653" cy="429830"/>
          </a:xfrm>
        </p:spPr>
        <p:txBody>
          <a:bodyPr anchor="ctr">
            <a:normAutofit/>
          </a:bodyPr>
          <a:lstStyle/>
          <a:p>
            <a:pPr>
              <a:spcAft>
                <a:spcPts val="600"/>
              </a:spcAft>
            </a:pPr>
            <a:fld id="{330EA680-D336-4FF7-8B7A-9848BB0A1C32}" type="slidenum">
              <a:rPr lang="en-US" smtClean="0"/>
              <a:pPr>
                <a:spcAft>
                  <a:spcPts val="600"/>
                </a:spcAft>
              </a:pPr>
              <a:t>8</a:t>
            </a:fld>
            <a:endParaRPr lang="en-US"/>
          </a:p>
        </p:txBody>
      </p:sp>
    </p:spTree>
    <p:extLst>
      <p:ext uri="{BB962C8B-B14F-4D97-AF65-F5344CB8AC3E}">
        <p14:creationId xmlns:p14="http://schemas.microsoft.com/office/powerpoint/2010/main" val="230798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2E44B-A644-2475-A7B4-FA71E6A59FF6}"/>
              </a:ext>
            </a:extLst>
          </p:cNvPr>
          <p:cNvSpPr>
            <a:spLocks noGrp="1"/>
          </p:cNvSpPr>
          <p:nvPr>
            <p:ph type="title"/>
          </p:nvPr>
        </p:nvSpPr>
        <p:spPr>
          <a:xfrm>
            <a:off x="1429566" y="1045445"/>
            <a:ext cx="9238434" cy="857559"/>
          </a:xfrm>
        </p:spPr>
        <p:txBody>
          <a:bodyPr anchor="b">
            <a:normAutofit/>
          </a:bodyPr>
          <a:lstStyle/>
          <a:p>
            <a:r>
              <a:rPr lang="en-US"/>
              <a:t>Data and Method</a:t>
            </a:r>
          </a:p>
        </p:txBody>
      </p:sp>
      <p:sp>
        <p:nvSpPr>
          <p:cNvPr id="13" name="Date Placeholder 4">
            <a:extLst>
              <a:ext uri="{FF2B5EF4-FFF2-40B4-BE49-F238E27FC236}">
                <a16:creationId xmlns:a16="http://schemas.microsoft.com/office/drawing/2014/main" id="{34624384-6D5C-D294-47E7-D28C8B1DED0A}"/>
              </a:ext>
            </a:extLst>
          </p:cNvPr>
          <p:cNvSpPr>
            <a:spLocks noGrp="1"/>
          </p:cNvSpPr>
          <p:nvPr>
            <p:ph type="dt" sz="half" idx="10"/>
          </p:nvPr>
        </p:nvSpPr>
        <p:spPr>
          <a:xfrm rot="5400000">
            <a:off x="10471087" y="4891318"/>
            <a:ext cx="2673295" cy="365125"/>
          </a:xfrm>
        </p:spPr>
        <p:txBody>
          <a:bodyPr anchor="ctr">
            <a:normAutofit/>
          </a:bodyPr>
          <a:lstStyle/>
          <a:p>
            <a:pPr>
              <a:spcAft>
                <a:spcPts val="600"/>
              </a:spcAft>
            </a:pPr>
            <a:fld id="{CD70597A-34FD-4996-A6BC-CDF3312B31F3}" type="datetime1">
              <a:rPr lang="en-US" smtClean="0"/>
              <a:pPr>
                <a:spcAft>
                  <a:spcPts val="600"/>
                </a:spcAft>
              </a:pPr>
              <a:t>8/11/2026</a:t>
            </a:fld>
            <a:endParaRPr lang="en-US"/>
          </a:p>
        </p:txBody>
      </p:sp>
      <p:sp>
        <p:nvSpPr>
          <p:cNvPr id="4" name="Footer Placeholder 3">
            <a:extLst>
              <a:ext uri="{FF2B5EF4-FFF2-40B4-BE49-F238E27FC236}">
                <a16:creationId xmlns:a16="http://schemas.microsoft.com/office/drawing/2014/main" id="{7AC77B38-794F-DC90-7CC7-825EC7411F42}"/>
              </a:ext>
            </a:extLst>
          </p:cNvPr>
          <p:cNvSpPr>
            <a:spLocks noGrp="1"/>
          </p:cNvSpPr>
          <p:nvPr>
            <p:ph type="ftr" sz="quarter" idx="11"/>
          </p:nvPr>
        </p:nvSpPr>
        <p:spPr>
          <a:xfrm rot="5400000">
            <a:off x="10473021" y="1609893"/>
            <a:ext cx="2669427" cy="365125"/>
          </a:xfrm>
        </p:spPr>
        <p:txBody>
          <a:bodyPr anchor="ctr">
            <a:normAutofit/>
          </a:bodyPr>
          <a:lstStyle/>
          <a:p>
            <a:pPr>
              <a:spcAft>
                <a:spcPts val="600"/>
              </a:spcAft>
            </a:pPr>
            <a:r>
              <a:rPr lang="en-US"/>
              <a:t>CASST 2026 | Tayler East​</a:t>
            </a:r>
          </a:p>
        </p:txBody>
      </p:sp>
      <p:sp>
        <p:nvSpPr>
          <p:cNvPr id="5" name="Slide Number Placeholder 4">
            <a:extLst>
              <a:ext uri="{FF2B5EF4-FFF2-40B4-BE49-F238E27FC236}">
                <a16:creationId xmlns:a16="http://schemas.microsoft.com/office/drawing/2014/main" id="{7901D04E-A537-486F-38B9-1EB1CEEBAA2C}"/>
              </a:ext>
            </a:extLst>
          </p:cNvPr>
          <p:cNvSpPr>
            <a:spLocks noGrp="1"/>
          </p:cNvSpPr>
          <p:nvPr>
            <p:ph type="sldNum" sz="quarter" idx="12"/>
          </p:nvPr>
        </p:nvSpPr>
        <p:spPr>
          <a:xfrm>
            <a:off x="11492908" y="3219853"/>
            <a:ext cx="629653" cy="429830"/>
          </a:xfrm>
        </p:spPr>
        <p:txBody>
          <a:bodyPr anchor="ctr">
            <a:normAutofit/>
          </a:bodyPr>
          <a:lstStyle/>
          <a:p>
            <a:pPr>
              <a:spcAft>
                <a:spcPts val="600"/>
              </a:spcAft>
            </a:pPr>
            <a:fld id="{330EA680-D336-4FF7-8B7A-9848BB0A1C32}" type="slidenum">
              <a:rPr lang="en-US" smtClean="0"/>
              <a:pPr>
                <a:spcAft>
                  <a:spcPts val="600"/>
                </a:spcAft>
              </a:pPr>
              <a:t>9</a:t>
            </a:fld>
            <a:endParaRPr lang="en-US"/>
          </a:p>
        </p:txBody>
      </p:sp>
      <p:graphicFrame>
        <p:nvGraphicFramePr>
          <p:cNvPr id="15" name="Content Placeholder 2">
            <a:extLst>
              <a:ext uri="{FF2B5EF4-FFF2-40B4-BE49-F238E27FC236}">
                <a16:creationId xmlns:a16="http://schemas.microsoft.com/office/drawing/2014/main" id="{47DABE93-B381-42EB-CEA7-BC61CBC6F1BA}"/>
              </a:ext>
            </a:extLst>
          </p:cNvPr>
          <p:cNvGraphicFramePr>
            <a:graphicFrameLocks noGrp="1"/>
          </p:cNvGraphicFramePr>
          <p:nvPr>
            <p:ph idx="1"/>
            <p:extLst>
              <p:ext uri="{D42A27DB-BD31-4B8C-83A1-F6EECF244321}">
                <p14:modId xmlns:p14="http://schemas.microsoft.com/office/powerpoint/2010/main" val="163340071"/>
              </p:ext>
            </p:extLst>
          </p:nvPr>
        </p:nvGraphicFramePr>
        <p:xfrm>
          <a:off x="1429566" y="2286000"/>
          <a:ext cx="9238434"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8769217"/>
      </p:ext>
    </p:extLst>
  </p:cSld>
  <p:clrMapOvr>
    <a:masterClrMapping/>
  </p:clrMapOvr>
</p:sld>
</file>

<file path=ppt/theme/theme1.xml><?xml version="1.0" encoding="utf-8"?>
<a:theme xmlns:a="http://schemas.openxmlformats.org/drawingml/2006/main" name="PortalVTI">
  <a:themeElements>
    <a:clrScheme name="PortalVTI">
      <a:dk1>
        <a:sysClr val="windowText" lastClr="000000"/>
      </a:dk1>
      <a:lt1>
        <a:sysClr val="window" lastClr="FFFFFF"/>
      </a:lt1>
      <a:dk2>
        <a:srgbClr val="051618"/>
      </a:dk2>
      <a:lt2>
        <a:srgbClr val="E8E8DF"/>
      </a:lt2>
      <a:accent1>
        <a:srgbClr val="2D714C"/>
      </a:accent1>
      <a:accent2>
        <a:srgbClr val="1F7985"/>
      </a:accent2>
      <a:accent3>
        <a:srgbClr val="0D6756"/>
      </a:accent3>
      <a:accent4>
        <a:srgbClr val="40945E"/>
      </a:accent4>
      <a:accent5>
        <a:srgbClr val="389896"/>
      </a:accent5>
      <a:accent6>
        <a:srgbClr val="64924A"/>
      </a:accent6>
      <a:hlink>
        <a:srgbClr val="1F855C"/>
      </a:hlink>
      <a:folHlink>
        <a:srgbClr val="227390"/>
      </a:folHlink>
    </a:clrScheme>
    <a:fontScheme name="PortalVTI">
      <a:majorFont>
        <a:latin typeface="Trade Gothic Next Cond"/>
        <a:ea typeface=""/>
        <a:cs typeface=""/>
      </a:majorFont>
      <a:minorFont>
        <a:latin typeface="Trade Gothic Next Light"/>
        <a:ea typeface=""/>
        <a:cs typeface=""/>
      </a:minorFont>
    </a:fontScheme>
    <a:fmtScheme name="Portal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E3A4BB4D-5227-4A6D-99D3-DBAB0FE4C68F}" vid="{BE515EFD-5A7A-4BFE-BE06-A21DB8499C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16</Slides>
  <Notes>14</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PortalVTI</vt:lpstr>
      <vt:lpstr>Characterizing the Long-Term Behaviour of IceCube Supernova Scaler Rates</vt:lpstr>
      <vt:lpstr>Multimessenger Astronomy</vt:lpstr>
      <vt:lpstr>Seeing neutrinos</vt:lpstr>
      <vt:lpstr>Icecube Neutrino Observatory</vt:lpstr>
      <vt:lpstr>Icecube detecting neutrinos</vt:lpstr>
      <vt:lpstr>Motivation for Supernova (SN) scalers</vt:lpstr>
      <vt:lpstr>Prior work done</vt:lpstr>
      <vt:lpstr>Motivation for my work</vt:lpstr>
      <vt:lpstr>Data and Method</vt:lpstr>
      <vt:lpstr>Data Processing</vt:lpstr>
      <vt:lpstr>Results</vt:lpstr>
      <vt:lpstr>Interpretation of Results</vt:lpstr>
      <vt:lpstr>Conclusions &amp; future</vt:lpstr>
      <vt:lpstr>Thanks for listening!</vt:lpstr>
      <vt:lpstr>Icecube Upgrade </vt:lpstr>
      <vt:lpstr>Dark Noise Rate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206</cp:revision>
  <dcterms:created xsi:type="dcterms:W3CDTF">2026-07-29T15:20:50Z</dcterms:created>
  <dcterms:modified xsi:type="dcterms:W3CDTF">2026-08-12T03:04:31Z</dcterms:modified>
</cp:coreProperties>
</file>