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45_A5D7229B.xml" ContentType="application/vnd.ms-powerpoint.comments+xml"/>
  <Override PartName="/ppt/notesSlides/notesSlide2.xml" ContentType="application/vnd.openxmlformats-officedocument.presentationml.notesSlide+xml"/>
  <Override PartName="/ppt/comments/modernComment_13C_E5EA293E.xml" ContentType="application/vnd.ms-powerpoint.comments+xml"/>
  <Override PartName="/ppt/notesSlides/notesSlide3.xml" ContentType="application/vnd.openxmlformats-officedocument.presentationml.notesSlide+xml"/>
  <Override PartName="/ppt/comments/modernComment_154_D796C786.xml" ContentType="application/vnd.ms-powerpoint.comments+xml"/>
  <Override PartName="/ppt/notesSlides/notesSlide4.xml" ContentType="application/vnd.openxmlformats-officedocument.presentationml.notesSlide+xml"/>
  <Override PartName="/ppt/comments/modernComment_155_A94D62DA.xml" ContentType="application/vnd.ms-powerpoint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modernComment_15A_47596E1E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156_94ED22CD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5B_16CEBC12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325" r:id="rId5"/>
    <p:sldId id="316" r:id="rId6"/>
    <p:sldId id="340" r:id="rId7"/>
    <p:sldId id="341" r:id="rId8"/>
    <p:sldId id="349" r:id="rId9"/>
    <p:sldId id="346" r:id="rId10"/>
    <p:sldId id="350" r:id="rId11"/>
    <p:sldId id="342" r:id="rId12"/>
    <p:sldId id="351" r:id="rId13"/>
    <p:sldId id="352" r:id="rId14"/>
    <p:sldId id="347" r:id="rId15"/>
    <p:sldId id="353" r:id="rId16"/>
    <p:sldId id="28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9F1776-552B-C692-296A-65EF9CF2628F}" name="Nicole Muchos" initials="NM" userId="S::tvj3@queensu.ca::c44e0b5a-3ea1-406c-a214-a3687f8cb94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A9AC"/>
    <a:srgbClr val="FABD0F"/>
    <a:srgbClr val="EBEBEC"/>
    <a:srgbClr val="B4C0CC"/>
    <a:srgbClr val="788CA3"/>
    <a:srgbClr val="3C5979"/>
    <a:srgbClr val="212121"/>
    <a:srgbClr val="002451"/>
    <a:srgbClr val="B90E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B6755C-4DE3-E43F-DA8C-F8A26E38D5FC}" v="285" dt="2026-08-12T02:43:37.185"/>
    <p1510:client id="{DDE918C8-AD8E-B706-D2E6-7F680CFAB455}" v="264" dt="2026-08-10T13:38:35.191"/>
    <p1510:client id="{FE08244E-A466-677E-63E8-0BDBBEDE1E9B}" v="212" dt="2026-08-10T12:43:45.2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53"/>
    <p:restoredTop sz="95815"/>
  </p:normalViewPr>
  <p:slideViewPr>
    <p:cSldViewPr snapToGrid="0" snapToObjects="1">
      <p:cViewPr varScale="1">
        <p:scale>
          <a:sx n="106" d="100"/>
          <a:sy n="106" d="100"/>
        </p:scale>
        <p:origin x="1128" y="184"/>
      </p:cViewPr>
      <p:guideLst/>
    </p:cSldViewPr>
  </p:slideViewPr>
  <p:outlineViewPr>
    <p:cViewPr>
      <p:scale>
        <a:sx n="33" d="100"/>
        <a:sy n="33" d="100"/>
      </p:scale>
      <p:origin x="0" y="-134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26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3-DD42-A905-438119EADF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3-DD42-A905-438119EADF5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3-DD42-A905-438119EADF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3A3-DD42-A905-438119EADF5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3A3-DD42-A905-438119EADF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634352219098E-2"/>
          <c:y val="3.8938053097345132E-2"/>
          <c:w val="0.94788273129556178"/>
          <c:h val="0.77888871855619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8-BA48-A794-5420EB3BE6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8-BA48-A794-5420EB3BE6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8-BA48-A794-5420EB3BE64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3.2</c:v>
                </c:pt>
                <c:pt idx="1">
                  <c:v>3</c:v>
                </c:pt>
                <c:pt idx="2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E18-BA48-A794-5420EB3BE6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3782015"/>
        <c:axId val="1113821359"/>
      </c:barChart>
      <c:catAx>
        <c:axId val="11137820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13821359"/>
        <c:crosses val="autoZero"/>
        <c:auto val="1"/>
        <c:lblAlgn val="ctr"/>
        <c:lblOffset val="100"/>
        <c:noMultiLvlLbl val="0"/>
      </c:catAx>
      <c:valAx>
        <c:axId val="111382135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accent4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11378201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8525485380852498E-2"/>
          <c:y val="0.87140866127910377"/>
          <c:w val="0.80590523156888072"/>
          <c:h val="9.47807280386685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>
                  <a:lumMod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3C_E5EA29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9BE28D2-134E-4C93-ADE7-68E374708BFD}" authorId="{619F1776-552B-C692-296A-65EF9CF2628F}" status="resolved" created="2026-08-10T18:35:07.86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57328446" sldId="316"/>
      <ac:spMk id="2" creationId="{94C7265E-D128-464D-9252-98D592797AD0}"/>
      <ac:txMk cp="0" len="7">
        <ac:context len="8" hash="757246413"/>
      </ac:txMk>
    </ac:txMkLst>
    <p188:pos x="1577878" y="200121"/>
    <p188:txBody>
      <a:bodyPr/>
      <a:lstStyle/>
      <a:p>
        <a:r>
          <a:rPr lang="en-US"/>
          <a:t>add from lunch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10T21:06:43.178" authorId="{619F1776-552B-C692-296A-65EF9CF2628F}"/>
          </p223:rxn>
        </p223:reactions>
      </p:ext>
    </p188:extLst>
  </p188:cm>
</p188:cmLst>
</file>

<file path=ppt/comments/modernComment_145_A5D7229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FF90404-5487-4376-ABBF-8EC2EA16B9F3}" authorId="{619F1776-552B-C692-296A-65EF9CF2628F}" status="resolved" created="2026-08-10T18:34:41.38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82339739" sldId="325"/>
      <ac:spMk id="2" creationId="{4764FD92-B381-0343-90F5-7E7C24033BAD}"/>
      <ac:txMk cp="0" len="45">
        <ac:context len="46" hash="115240286"/>
      </ac:txMk>
    </ac:txMkLst>
    <p188:pos x="5657272" y="1754909"/>
    <p188:replyLst>
      <p188:reply id="{7A862D33-1F7A-4536-AB90-8A5812934D7E}" authorId="{619F1776-552B-C692-296A-65EF9CF2628F}" created="2026-08-10T18:34:53.321">
        <p188:txBody>
          <a:bodyPr/>
          <a:lstStyle/>
          <a:p>
            <a:r>
              <a:rPr lang="en-US"/>
              <a:t>send finished product to nik for review</a:t>
            </a:r>
          </a:p>
        </p188:txBody>
      </p188:reply>
    </p188:replyLst>
    <p188:txBody>
      <a:bodyPr/>
      <a:lstStyle/>
      <a:p>
        <a:r>
          <a:rPr lang="en-US"/>
          <a:t>turn notes into bullet points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10T21:04:38.538" authorId="{619F1776-552B-C692-296A-65EF9CF2628F}"/>
          </p223:rxn>
        </p223:reactions>
      </p:ext>
    </p188:extLst>
  </p188:cm>
</p188:cmLst>
</file>

<file path=ppt/comments/modernComment_154_D796C78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70E6497-8C77-42A2-9F30-2F334A639659}" authorId="{619F1776-552B-C692-296A-65EF9CF2628F}" status="resolved" created="2026-08-10T18:35:32.22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16982918" sldId="340"/>
      <ac:spMk id="2" creationId="{84B90649-8DE8-0B2A-7AAF-FBEB3111F2FD}"/>
      <ac:txMk cp="0" len="49">
        <ac:context len="50" hash="2889241058"/>
      </ac:txMk>
    </ac:txMkLst>
    <p188:pos x="9836727" y="200121"/>
    <p188:txBody>
      <a:bodyPr/>
      <a:lstStyle/>
      <a:p>
        <a:r>
          <a:rPr lang="en-US"/>
          <a:t>include MW video?</a:t>
        </a:r>
      </a:p>
    </p188:txBody>
  </p188:cm>
</p188:cmLst>
</file>

<file path=ppt/comments/modernComment_155_A94D62D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C11BAB1-0955-4017-8A4E-01E8A1C601C9}" authorId="{619F1776-552B-C692-296A-65EF9CF2628F}" status="resolved" created="2026-08-10T18:36:09.78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840421082" sldId="341"/>
      <ac:spMk id="2" creationId="{F762D5E2-7943-2FC4-5361-A47CEEFD6EA2}"/>
      <ac:txMk cp="0" len="39">
        <ac:context len="40" hash="554157273"/>
      </ac:txMk>
    </ac:txMkLst>
    <p188:pos x="8435878" y="200121"/>
    <p188:txBody>
      <a:bodyPr/>
      <a:lstStyle/>
      <a:p>
        <a:r>
          <a:rPr lang="en-US"/>
          <a:t>add from lunch, include video from nik on sims, talk throughout video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10T21:28:55.446" authorId="{619F1776-552B-C692-296A-65EF9CF2628F}"/>
          </p223:rxn>
        </p223:reactions>
      </p:ext>
    </p188:extLst>
  </p188:cm>
</p188:cmLst>
</file>

<file path=ppt/comments/modernComment_156_94ED22C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D7C8664-F5AC-44D7-8F4E-0059EE554C81}" authorId="{619F1776-552B-C692-296A-65EF9CF2628F}" status="resolved" created="2026-08-10T18:38:03.55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98568909" sldId="342"/>
      <ac:spMk id="2" creationId="{048D23DE-A347-A2C2-28DE-3AB0B7069E94}"/>
      <ac:txMk cp="0" len="1">
        <ac:context len="40" hash="3964153746"/>
      </ac:txMk>
    </ac:txMkLst>
    <p188:pos x="1380564" y="242047"/>
    <p188:txBody>
      <a:bodyPr/>
      <a:lstStyle/>
      <a:p>
        <a:r>
          <a:rPr lang="en-US"/>
          <a:t>i think just add metp1 + notes for talking about it</a:t>
        </a:r>
      </a:p>
    </p188:txBody>
  </p188:cm>
</p188:cmLst>
</file>

<file path=ppt/comments/modernComment_15A_47596E1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4ACF9F5-DC93-49E7-B5B4-1D57D54D1C11}" authorId="{619F1776-552B-C692-296A-65EF9CF2628F}" status="resolved" created="2026-08-10T18:36:26.25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197043230" sldId="346"/>
      <ac:spMk id="2" creationId="{4A904B8B-6332-C9BB-0F07-3BCCFF5F0B2C}"/>
      <ac:txMk cp="0" len="65">
        <ac:context len="66" hash="1864862090"/>
      </ac:txMk>
    </ac:txMkLst>
    <p188:pos x="4356484" y="615757"/>
    <p188:txBody>
      <a:bodyPr/>
      <a:lstStyle/>
      <a:p>
        <a:r>
          <a:rPr lang="en-US"/>
          <a:t>add from lunch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10T21:32:19.728" authorId="{619F1776-552B-C692-296A-65EF9CF2628F}"/>
          </p223:rxn>
        </p223:reactions>
      </p:ext>
    </p188:extLst>
  </p188:cm>
</p188:cmLst>
</file>

<file path=ppt/comments/modernComment_15B_16CEBC1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B77D970-50A9-4D29-85EF-E1DD1739B0CE}" authorId="{619F1776-552B-C692-296A-65EF9CF2628F}" status="resolved" created="2026-08-10T20:52:04.193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82647314" sldId="347"/>
      <ac:spMk id="2" creationId="{41CDEB8C-907E-C101-5577-A674AA643900}"/>
      <ac:txMk cp="0" len="26">
        <ac:context len="27" hash="1570130971"/>
      </ac:txMk>
    </ac:txMkLst>
    <p188:pos x="5534121" y="200121"/>
    <p188:txBody>
      <a:bodyPr/>
      <a:lstStyle/>
      <a:p>
        <a:r>
          <a:rPr lang="en-US"/>
          <a:t>add cropping pics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54CC67-1E9B-4C4E-B5D1-7D7729F5F8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EE74E3-15AF-CB4E-A155-EB0F5B59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728A25-1BAA-A74E-AC84-5453BCE9102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B8721A-5977-B143-8AB1-2715B11440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C52D89-0639-B248-B2AE-D88CCFDEC9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F83FD-F661-8C46-B7DE-28696DF12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186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A1A44-ACB7-774B-9A64-64B42C3402D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64D6FF-E85B-FF4F-B2E6-59386CDF92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118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Third-year Astrophysics undergraduate student at Queen's University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This summer, I worked as a Summer Research and Outreach Fellow with Dr. Nik Arora at the McDonald Institute on comparing the Milky Way to simulated galaxies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55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C1462-ADC8-21BA-8680-FF0AFCA5C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AAD5C8-6958-F2EC-0A35-B3D13E8C4D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6EAB2-A0B5-30E0-86D0-E9AD8A72C4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 dirty="0">
                <a:ea typeface="Calibri" panose="020F0502020204030204"/>
                <a:cs typeface="Calibri" panose="020F0502020204030204"/>
              </a:rPr>
              <a:t>Within each radi</a:t>
            </a:r>
            <a:r>
              <a:rPr lang="en-US">
                <a:ea typeface="Calibri" panose="020F0502020204030204"/>
                <a:cs typeface="Calibri" panose="020F0502020204030204"/>
              </a:rPr>
              <a:t>al bin, create vertical bins along the z-axis from –5 kpc to 5 kpc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 panose="020F0502020204030204"/>
                <a:cs typeface="Calibri" panose="020F0502020204030204"/>
              </a:rPr>
              <a:t>Calculate the stellar density in each bin, filtering the stars by age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 panose="020F0502020204030204"/>
                <a:cs typeface="Calibri" panose="020F0502020204030204"/>
              </a:rPr>
              <a:t>Vertical bins are much smaller than shown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E6955-9999-76E1-8BD9-BD3B05312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604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D371C-04E3-4053-44E7-2A73233AB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DED7F2-BE49-7994-22FE-D9FC3927A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15D01D-2524-F176-304A-8D5CD1681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/>
              <a:t>Stellar data from the Milky Way analogue in NIHAO-UHD</a:t>
            </a:r>
          </a:p>
          <a:p>
            <a:pPr marL="171450" indent="-171450">
              <a:buFont typeface="Calibri"/>
              <a:buChar char="-"/>
            </a:pPr>
            <a:r>
              <a:rPr lang="en-US"/>
              <a:t>Stellar density as a function of z, the height above the disk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Each panel shows the densities at different radii from the </a:t>
            </a:r>
            <a:r>
              <a:rPr lang="en-US" dirty="0" err="1"/>
              <a:t>centre</a:t>
            </a:r>
            <a:r>
              <a:rPr lang="en-US" dirty="0"/>
              <a:t>, and each color shows the stellar ages, as shown by the </a:t>
            </a:r>
            <a:r>
              <a:rPr lang="en-US" dirty="0" err="1"/>
              <a:t>colour</a:t>
            </a:r>
            <a:r>
              <a:rPr lang="en-US" dirty="0"/>
              <a:t> bar on the right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/>
              <a:t>For the first three panels, you can see a clear distinction between the older stars lying far above and below the plane of the disk, with younger stars concentrating on the plane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As you go further out from the </a:t>
            </a:r>
            <a:r>
              <a:rPr lang="en-US" dirty="0" err="1"/>
              <a:t>centre</a:t>
            </a:r>
            <a:r>
              <a:rPr lang="en-US" dirty="0"/>
              <a:t>, these populations begin to merge and become less distinct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171450" indent="-171450">
              <a:buFont typeface="Calibri"/>
              <a:buChar char="-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F33E95-190C-5134-D1FE-578B39EF57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456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8B8F8-FEEC-08AE-40CE-E60F41BE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C769A6-4AA4-BDA1-3B8D-A1EBEC541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BE98DC-5D3B-220A-8B52-A063FA387F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6679D-A3DD-B538-9D85-7B75329C09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45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99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Background information and motivation for working with galaxy simulations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Galaxy disk structure, cosmological simulations and their uses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Simulations I used to analyze stellar populations, </a:t>
            </a:r>
            <a:r>
              <a:rPr lang="en-US"/>
              <a:t>as well as stellar density distributions in the Milky Way</a:t>
            </a:r>
          </a:p>
          <a:p>
            <a:pPr marL="171450" indent="-171450">
              <a:buFont typeface="Calibri"/>
              <a:buChar char="-"/>
            </a:pPr>
            <a:r>
              <a:rPr lang="en-US"/>
              <a:t>Next steps, including a resolution comparison and a metallicity check</a:t>
            </a:r>
            <a:endParaRPr lang="en-US" dirty="0">
              <a:solidFill>
                <a:srgbClr val="444444"/>
              </a:solidFill>
              <a:ea typeface="Calibri" panose="020F0502020204030204"/>
              <a:cs typeface="Calibri" panose="020F0502020204030204"/>
            </a:endParaRPr>
          </a:p>
          <a:p>
            <a:endParaRPr lang="en-US">
              <a:solidFill>
                <a:srgbClr val="000000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27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D4696-C883-7AB9-5C61-87688E91E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7417E6-F93F-A025-4F7E-9F29571A8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4492F7-02B8-BE35-64D6-8B32AA9091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 dirty="0">
                <a:ea typeface="Calibri"/>
                <a:cs typeface="Calibri"/>
              </a:rPr>
              <a:t>Barred spiral galaxy: contains a flat and bar-shaped disk which is surrounded by </a:t>
            </a:r>
            <a:r>
              <a:rPr lang="en-US" dirty="0" err="1">
                <a:ea typeface="Calibri"/>
                <a:cs typeface="Calibri"/>
              </a:rPr>
              <a:t>spiralling</a:t>
            </a:r>
            <a:r>
              <a:rPr lang="en-US" dirty="0">
                <a:ea typeface="Calibri"/>
                <a:cs typeface="Calibri"/>
              </a:rPr>
              <a:t> arms</a:t>
            </a:r>
            <a:endParaRPr lang="en-US"/>
          </a:p>
          <a:p>
            <a:pPr marL="171450" indent="-171450">
              <a:buFont typeface="Calibri"/>
              <a:buChar char="-"/>
            </a:pPr>
            <a:r>
              <a:rPr lang="en-US"/>
              <a:t>This knowledge can then be applied to other spiral galaxies much further away, whose stars we cannot so easily study 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51DCC-CCF2-9989-245F-758BD58CE1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591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77345-53F2-D68E-F90B-2887F0B59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669703-FCB3-F81D-C6CE-DFBDE2CBA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B17D36-E274-C474-5028-86896B025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9AF342-6289-071D-C483-8C8A1F65BC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41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38238-B1AF-5B53-D7E6-7B4B0ABD3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42704-B841-E30C-B37A-0982B406D3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8E2394-12A2-CF4B-2269-FC0CAD1142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Simulation from the HELLO suite (cosmological hydrodynamical zoom-in), evolution (starting at formation)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In dark blue, showing dark matter falling into</a:t>
            </a:r>
            <a:r>
              <a:rPr lang="en-US" dirty="0">
                <a:ea typeface="Calibri"/>
                <a:cs typeface="Calibri"/>
              </a:rPr>
              <a:t> each other 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Once light blue, switching to regular matter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The red points are supernovae and black hole formation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A96B88-6486-F6FE-D3B2-39DF526EF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75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E1DFD-590A-74C0-042E-C03B448FE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10D7E-A2CC-AC10-8A1B-F026FC44E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E94F58-E83D-CA95-CA82-4205A2BC4B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/>
              <a:t>Range of masses: allowing for a wide range of comparisons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Active galactic nuclei feedback: drives massive and fast outflows of gas, playing a key role in galaxy evolution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E61FA-332A-0E2A-FAFA-8A67DF429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93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18A9B-E53F-AAD0-5FFE-04799847D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206096-3E97-E58D-433D-C960E2C9C2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F1CA9A-CC74-5BC9-398E-77A7712A1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Stellar to Halo Mass Ratio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Considered a measure of efficiency and accuracy of cosmological simulations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Stellar mass (normalized by the halo mass) as a function of halo mass</a:t>
            </a: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For all NIHAO AGN galaxies (in light brown)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dirty="0">
                <a:ea typeface="Calibri"/>
                <a:cs typeface="Calibri"/>
              </a:rPr>
              <a:t>Dashed lines are popular abundance matc</a:t>
            </a:r>
            <a:r>
              <a:rPr lang="en-US">
                <a:ea typeface="Calibri"/>
                <a:cs typeface="Calibri"/>
              </a:rPr>
              <a:t>hing relations 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Pink and grey stars are the Milky Way analogues from NIHAO AGN and UHD respectively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Purple point is observed Milky Way data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NIHAO AGN and UHD follow very nicely with observed data and matching relations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799657-D563-37A1-9D2A-1901FB3719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4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01198-7B26-47E2-0A23-C5B7EAFEB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162AA8-D0AC-642B-32BF-B93B404291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1E6C1D-1D8C-2AC8-441F-4789C3CFF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 dirty="0">
                <a:ea typeface="Calibri"/>
                <a:cs typeface="Calibri"/>
              </a:rPr>
              <a:t>Average stellar metallicities for all the NIHAO (in </a:t>
            </a:r>
            <a:r>
              <a:rPr lang="en-US">
                <a:ea typeface="Calibri"/>
                <a:cs typeface="Calibri"/>
              </a:rPr>
              <a:t>blue) and NIHAO UHD (in coral) galaxies as a function of stellar mass</a:t>
            </a:r>
          </a:p>
          <a:p>
            <a:pPr marL="171450" indent="-171450">
              <a:buFont typeface="Calibri"/>
              <a:buChar char="-"/>
            </a:pPr>
            <a:r>
              <a:rPr lang="en-US" dirty="0">
                <a:ea typeface="Calibri"/>
                <a:cs typeface="Calibri"/>
              </a:rPr>
              <a:t>Yellow line shows observed </a:t>
            </a:r>
            <a:r>
              <a:rPr lang="en-US">
                <a:ea typeface="Calibri"/>
                <a:cs typeface="Calibri"/>
              </a:rPr>
              <a:t>relation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NIHAO and NIHAO UHD for the most part match quite well within the observed relation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dirty="0">
                <a:ea typeface="Calibri"/>
                <a:cs typeface="Calibri"/>
              </a:rPr>
              <a:t>However, for higher stellar masses, the metalli</a:t>
            </a:r>
            <a:r>
              <a:rPr lang="en-US">
                <a:ea typeface="Calibri"/>
                <a:cs typeface="Calibri"/>
              </a:rPr>
              <a:t>city is higher than expected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This emphasizes the importance of including AGN feedback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i="1" dirty="0">
                <a:ea typeface="Calibri"/>
                <a:cs typeface="Calibri"/>
              </a:rPr>
              <a:t>Z = fraction of mass made of eleme</a:t>
            </a:r>
            <a:r>
              <a:rPr lang="en-US" i="1">
                <a:ea typeface="Calibri"/>
                <a:cs typeface="Calibri"/>
              </a:rPr>
              <a:t>nts heavier than helium</a:t>
            </a:r>
            <a:endParaRPr lang="en-US" i="1" dirty="0">
              <a:ea typeface="Calibri"/>
              <a:cs typeface="Calibri"/>
            </a:endParaRPr>
          </a:p>
          <a:p>
            <a:pPr marL="171450" indent="-171450">
              <a:buFont typeface="Calibri"/>
              <a:buChar char="-"/>
            </a:pPr>
            <a:r>
              <a:rPr lang="en-US" i="1" dirty="0">
                <a:ea typeface="Calibri"/>
                <a:cs typeface="Calibri"/>
              </a:rPr>
              <a:t>Z/</a:t>
            </a:r>
            <a:r>
              <a:rPr lang="en-US" i="1" dirty="0" err="1">
                <a:ea typeface="Calibri"/>
                <a:cs typeface="Calibri"/>
              </a:rPr>
              <a:t>Zdot</a:t>
            </a:r>
            <a:r>
              <a:rPr lang="en-US" i="1" dirty="0">
                <a:ea typeface="Calibri"/>
                <a:cs typeface="Calibri"/>
              </a:rPr>
              <a:t> =  how metal-rich relative to the sun</a:t>
            </a:r>
          </a:p>
          <a:p>
            <a:pPr marL="171450" indent="-171450">
              <a:buFont typeface="Calibri"/>
              <a:buChar char="-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FBC25-6D72-63BC-FBFF-E36951CC7A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30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224E0-C3E1-5003-0632-CDE9AC8A0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FEC578-5DAB-AB70-F7D2-FF343E17E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E63851-396E-84DF-B8FA-E4F6D5016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Calibri"/>
              <a:buChar char="-"/>
            </a:pPr>
            <a:r>
              <a:rPr lang="en-US">
                <a:ea typeface="Calibri" panose="020F0502020204030204"/>
                <a:cs typeface="Calibri" panose="020F0502020204030204"/>
              </a:rPr>
              <a:t>Model stellar density throughout the disk</a:t>
            </a:r>
            <a:endParaRPr lang="en-US"/>
          </a:p>
          <a:p>
            <a:pPr marL="171450" indent="-171450">
              <a:buFont typeface="Calibri,Sans-Serif"/>
              <a:buChar char="-"/>
            </a:pPr>
            <a:r>
              <a:rPr lang="en-US"/>
              <a:t>Galaxy in edge-on view</a:t>
            </a:r>
            <a:endParaRPr lang="en-US">
              <a:solidFill>
                <a:srgbClr val="444444"/>
              </a:solidFill>
            </a:endParaRPr>
          </a:p>
          <a:p>
            <a:pPr marL="171450" indent="-171450">
              <a:buFont typeface="Calibri"/>
              <a:buChar char="-"/>
            </a:pPr>
            <a:r>
              <a:rPr lang="en-US">
                <a:ea typeface="Calibri" panose="020F0502020204030204"/>
                <a:cs typeface="Calibri" panose="020F0502020204030204"/>
              </a:rPr>
              <a:t>Created radial bins of width 2 kpc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8FF37-FF07-638F-3BF3-09758B411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64D6FF-E85B-FF4F-B2E6-59386CDF92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82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22C951-416A-1442-8F3A-220C4BD0C557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E908B9-9AF8-094E-B6F0-BA0132A3F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891875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59C2B5-FD32-5E49-900B-B13AFC4BAF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891875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794D79B-4955-544D-9341-1E1E443C43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0" y="4728727"/>
            <a:ext cx="10891875" cy="389812"/>
          </a:xfrm>
        </p:spPr>
        <p:txBody>
          <a:bodyPr anchor="b" anchorCtr="0"/>
          <a:lstStyle>
            <a:lvl1pPr marL="0" indent="0">
              <a:buNone/>
              <a:defRPr sz="1400" b="0" i="0" spc="200" baseline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MONTH XX, YEAR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C5DBD6-B755-CC4D-8D1E-AC4651E761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8B6BB-1D3C-A42A-C869-DE8183C552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48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accent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154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tx2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99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yellow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rgbClr val="FABD0F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57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58BCE2-55D5-C94F-999B-0811A86B3A9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F37168-22FB-CD40-9B53-116C84B384E9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245100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58FB9F-3F87-6A49-9D8A-2BB899FFD8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5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pie char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C9C1D9-1BE0-3B41-98B5-532649D8D85E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534707B-8252-B042-9F8A-82CF4C08AFD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E927F1-A53E-1649-9F0B-A5C21EDB2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6A36056-8BCF-FE40-937E-16F129FFBE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557EFD-0193-974B-AA18-B675053098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17" name="Content Placeholder 6">
            <a:extLst>
              <a:ext uri="{FF2B5EF4-FFF2-40B4-BE49-F238E27FC236}">
                <a16:creationId xmlns:a16="http://schemas.microsoft.com/office/drawing/2014/main" id="{2E73BCD6-B567-494E-A004-604C681A52BA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11521816"/>
              </p:ext>
            </p:extLst>
          </p:nvPr>
        </p:nvGraphicFramePr>
        <p:xfrm>
          <a:off x="6560142" y="1787492"/>
          <a:ext cx="4690087" cy="343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28950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hart – bar graph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DAF9DC-6E5F-3D41-AD8B-E8861F8BD14C}"/>
              </a:ext>
            </a:extLst>
          </p:cNvPr>
          <p:cNvSpPr/>
          <p:nvPr userDrawn="1"/>
        </p:nvSpPr>
        <p:spPr>
          <a:xfrm>
            <a:off x="6324600" y="1592263"/>
            <a:ext cx="5172075" cy="45799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CC29C47-404C-1B45-A779-B240E1DEAFF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224068772"/>
              </p:ext>
            </p:extLst>
          </p:nvPr>
        </p:nvGraphicFramePr>
        <p:xfrm>
          <a:off x="6653734" y="1818434"/>
          <a:ext cx="4484166" cy="3443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C85DD65-9689-3241-AEB0-955F1D770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C1C212D-EA21-2E43-99FE-661794AC19D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6324600" y="5346701"/>
            <a:ext cx="5172075" cy="5845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6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rgbClr val="21212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rgbClr val="21212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rgbClr val="21212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rgbClr val="21212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/>
            </a:lvl6pPr>
            <a:lvl7pPr marL="1828800" indent="-228600">
              <a:defRPr/>
            </a:lvl7pPr>
            <a:lvl8pPr marL="2057400" indent="-228600">
              <a:defRPr/>
            </a:lvl8pPr>
          </a:lstStyle>
          <a:p>
            <a:pPr lvl="0"/>
            <a:r>
              <a:rPr lang="en-US" dirty="0"/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633064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DADEF27F-CC03-834D-A185-0B73C517815E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1823176883"/>
              </p:ext>
            </p:extLst>
          </p:nvPr>
        </p:nvGraphicFramePr>
        <p:xfrm>
          <a:off x="685800" y="1592262"/>
          <a:ext cx="10936087" cy="45720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57411">
                  <a:extLst>
                    <a:ext uri="{9D8B030D-6E8A-4147-A177-3AD203B41FA5}">
                      <a16:colId xmlns:a16="http://schemas.microsoft.com/office/drawing/2014/main" val="941155809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3853484078"/>
                    </a:ext>
                  </a:extLst>
                </a:gridCol>
                <a:gridCol w="5319396">
                  <a:extLst>
                    <a:ext uri="{9D8B030D-6E8A-4147-A177-3AD203B41FA5}">
                      <a16:colId xmlns:a16="http://schemas.microsoft.com/office/drawing/2014/main" val="3777659007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Tactic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Estimated Costs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Notes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858711"/>
                  </a:ext>
                </a:extLst>
              </a:tr>
              <a:tr h="347472"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Sub-category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7350412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61979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82741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64466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997999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54005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consectetur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adipiscing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elit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, sed do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eiusmod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tempor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incididunt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labore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et dolore magna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aliqua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9448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$1,000.00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Lorem ipsum dolor sit </a:t>
                      </a:r>
                      <a:r>
                        <a:rPr lang="en-US" sz="1200" dirty="0" err="1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amet</a:t>
                      </a:r>
                      <a:r>
                        <a:rPr lang="en-US" sz="120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.</a:t>
                      </a:r>
                      <a:endParaRPr lang="en-CA" sz="1200" b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389655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Subtotal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$9,000.00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12513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15% fee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>
                          <a:effectLst/>
                          <a:latin typeface="Open Sans Semibold" panose="020B0606030504020204" pitchFamily="34" charset="0"/>
                          <a:ea typeface="Open Sans Semibold" panose="020B0606030504020204" pitchFamily="34" charset="0"/>
                          <a:cs typeface="Open Sans Semibold" panose="020B0606030504020204" pitchFamily="34" charset="0"/>
                        </a:rPr>
                        <a:t>$1,350.00</a:t>
                      </a:r>
                      <a:endParaRPr lang="en-CA" sz="1200" b="1" i="0" dirty="0">
                        <a:effectLst/>
                        <a:latin typeface="Open Sans Semibold" panose="020B0606030504020204" pitchFamily="34" charset="0"/>
                        <a:ea typeface="Open Sans Semibold" panose="020B0606030504020204" pitchFamily="34" charset="0"/>
                        <a:cs typeface="Open Sans Semibold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2193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Total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800"/>
                        </a:lnSpc>
                      </a:pPr>
                      <a:r>
                        <a:rPr lang="en-US" sz="1200" b="1" i="0" dirty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$10,350.00</a:t>
                      </a:r>
                      <a:endParaRPr lang="en-CA" sz="1200" b="1" i="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endParaRPr lang="en-CA" sz="1600" dirty="0">
                        <a:effectLst/>
                        <a:latin typeface="Times" panose="02020603050405020304" pitchFamily="18" charset="0"/>
                        <a:ea typeface="Times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0" marB="0" anchor="ctr">
                    <a:lnL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7A9A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747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5787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C090CA8-4E6C-A247-8781-98EB368F5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5C3B9C-F33C-8340-8DB0-ACB878D9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7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tural presentation pa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256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B55DD1-AEE8-0B4A-8BF7-3E7E9CFB17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67561" y="2145162"/>
            <a:ext cx="3456878" cy="23436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B73D73-65C6-F840-B924-81F2EF1B5B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96624"/>
      </p:ext>
    </p:extLst>
  </p:cSld>
  <p:clrMapOvr>
    <a:masterClrMapping/>
  </p:clrMapOvr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re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bg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C0222A-F395-745C-770E-16FAEACF4A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934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yellow">
    <p:bg>
      <p:bgPr>
        <a:solidFill>
          <a:srgbClr val="FAB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E7EFC7-F625-6A77-0028-CF65713294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428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title page – gre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682FE4F-D602-7347-B9F6-0C6B7E7CD2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0924" y="838200"/>
            <a:ext cx="10905751" cy="228456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4400" b="1" i="0" spc="10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A70CACF-03AD-CC46-92EA-48723E127C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924" y="3238578"/>
            <a:ext cx="10905751" cy="53873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 spc="50" baseline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702637-AA50-8B42-A91A-9134A912646D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AD217B-C783-2542-B203-819ED621AC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91851D-3F32-228B-A62B-7E8920B46F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53575" y="6057900"/>
            <a:ext cx="19431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565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paragraph / quote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15533" y="838200"/>
            <a:ext cx="9160934" cy="48768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200"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37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on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241A-FE81-E045-A53F-CCB1ECEF6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5" y="705274"/>
            <a:ext cx="10897200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4B1D494-1163-FD4D-87D9-F88FDD141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10897090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E587E-971A-AE4C-A03D-10208DBE7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22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– two column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710339-FCEB-864A-BE99-139C449C30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90E677D-56A4-5F4D-AB35-5014A471F1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28860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4E749-3BF0-CF43-BD8D-E70FC16313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44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ph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92A029-F549-3740-BF04-29AC6D613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1DB2C69-F649-2E41-A435-292B23F4B6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A518E54-571D-EE4F-9DB6-F9EF51BA0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90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age with call-out box – 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6CA14FC-D5E3-E847-A5CB-16350B11C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584" y="705964"/>
            <a:ext cx="10897091" cy="627189"/>
          </a:xfrm>
          <a:prstGeom prst="rect">
            <a:avLst/>
          </a:prstGeom>
        </p:spPr>
        <p:txBody>
          <a:bodyPr anchor="t"/>
          <a:lstStyle>
            <a:lvl1pPr>
              <a:defRPr sz="2600" b="1" i="0" spc="50" baseline="0">
                <a:solidFill>
                  <a:schemeClr val="tx2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E50E892-DFEC-B148-BD77-F7F79A8B6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24600" y="1591200"/>
            <a:ext cx="5170199" cy="2560124"/>
          </a:xfrm>
          <a:prstGeom prst="roundRect">
            <a:avLst>
              <a:gd name="adj" fmla="val 193"/>
            </a:avLst>
          </a:prstGeom>
          <a:solidFill>
            <a:schemeClr val="bg1"/>
          </a:solidFill>
          <a:ln w="12700">
            <a:noFill/>
          </a:ln>
        </p:spPr>
        <p:txBody>
          <a:bodyPr wrap="square" lIns="457200" tIns="457200" rIns="457200" bIns="457200" anchor="t" anchorCtr="0">
            <a:spAutoFit/>
          </a:bodyPr>
          <a:lstStyle>
            <a:lvl1pPr marL="0" indent="0">
              <a:lnSpc>
                <a:spcPts val="2560"/>
              </a:lnSpc>
              <a:spcBef>
                <a:spcPts val="0"/>
              </a:spcBef>
              <a:spcAft>
                <a:spcPts val="0"/>
              </a:spcAft>
              <a:buNone/>
              <a:defRPr b="1" i="0">
                <a:solidFill>
                  <a:schemeClr val="accent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</a:t>
            </a:r>
            <a:r>
              <a:rPr lang="en-US" dirty="0" err="1"/>
              <a:t>Vivamus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magna at </a:t>
            </a:r>
            <a:r>
              <a:rPr lang="en-US" dirty="0" err="1"/>
              <a:t>neque</a:t>
            </a:r>
            <a:r>
              <a:rPr lang="en-US" dirty="0"/>
              <a:t> convallis, id vestibulum nisi </a:t>
            </a:r>
            <a:r>
              <a:rPr lang="en-US" dirty="0" err="1"/>
              <a:t>vulputate</a:t>
            </a:r>
            <a:r>
              <a:rPr lang="en-US" dirty="0"/>
              <a:t>. Sed fermentum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CA88CE5-A779-0641-85F6-BEC2C1831B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5267815" cy="47293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  <a:lvl2pPr marL="4572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2pPr>
            <a:lvl3pPr marL="6858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>
                <a:solidFill>
                  <a:schemeClr val="tx1"/>
                </a:solidFill>
              </a:defRPr>
            </a:lvl3pPr>
            <a:lvl4pPr marL="914400" indent="-22860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>
                <a:solidFill>
                  <a:schemeClr val="tx1"/>
                </a:solidFill>
              </a:defRPr>
            </a:lvl5pPr>
            <a:lvl6pPr marL="13716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6pPr>
            <a:lvl7pPr marL="1828800" indent="-228600">
              <a:defRPr>
                <a:solidFill>
                  <a:schemeClr val="tx1"/>
                </a:solidFill>
              </a:defRPr>
            </a:lvl7pPr>
            <a:lvl8pPr marL="2057400" indent="-228600">
              <a:defRPr>
                <a:solidFill>
                  <a:schemeClr val="tx1"/>
                </a:solidFill>
              </a:defRPr>
            </a:lvl8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marL="1371600" marR="0" lvl="5" indent="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Seventh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711D0-D8F4-4A49-9587-EDE19A5ED6DB}"/>
              </a:ext>
            </a:extLst>
          </p:cNvPr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9453333-0FCD-FF41-A359-6DE7E02F2E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16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632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04B3BC-6B9E-CB4D-9108-631CA69A8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843" y="1436913"/>
            <a:ext cx="10897832" cy="4735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8A628D-071D-1D45-B08E-140D1CE6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843" y="759701"/>
            <a:ext cx="10897832" cy="6431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1470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99" r:id="rId3"/>
    <p:sldLayoutId id="2147483697" r:id="rId4"/>
    <p:sldLayoutId id="2147483703" r:id="rId5"/>
    <p:sldLayoutId id="2147483687" r:id="rId6"/>
    <p:sldLayoutId id="2147483688" r:id="rId7"/>
    <p:sldLayoutId id="2147483695" r:id="rId8"/>
    <p:sldLayoutId id="2147483689" r:id="rId9"/>
    <p:sldLayoutId id="2147483698" r:id="rId10"/>
    <p:sldLayoutId id="2147483700" r:id="rId11"/>
    <p:sldLayoutId id="2147483701" r:id="rId12"/>
    <p:sldLayoutId id="2147483696" r:id="rId13"/>
    <p:sldLayoutId id="2147483693" r:id="rId14"/>
    <p:sldLayoutId id="2147483694" r:id="rId15"/>
    <p:sldLayoutId id="2147483704" r:id="rId16"/>
    <p:sldLayoutId id="2147483705" r:id="rId17"/>
    <p:sldLayoutId id="2147483702" r:id="rId18"/>
    <p:sldLayoutId id="2147483655" r:id="rId1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Open Sans Semibold" panose="020B0606030504020204" pitchFamily="34" charset="0"/>
          <a:ea typeface="Open Sans Semibold" panose="020B0606030504020204" pitchFamily="34" charset="0"/>
          <a:cs typeface="Open Sans Semibold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858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System Font Regular"/>
        <a:buChar char="⁃"/>
        <a:tabLst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9144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143000" marR="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200"/>
        </a:spcAft>
        <a:buClrTx/>
        <a:buSzTx/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1371600" indent="-225425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tabLst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16002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7pPr>
      <a:lvl8pPr marL="18288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8pPr>
      <a:lvl9pPr marL="2057400" indent="-228600" algn="l" defTabSz="914400" rtl="0" eaLnBrk="1" latinLnBrk="0" hangingPunct="1">
        <a:lnSpc>
          <a:spcPct val="15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orient="horz" pos="1003" userDrawn="1">
          <p15:clr>
            <a:srgbClr val="F26B43"/>
          </p15:clr>
        </p15:guide>
        <p15:guide id="4" orient="horz" pos="1224" userDrawn="1">
          <p15:clr>
            <a:srgbClr val="F26B43"/>
          </p15:clr>
        </p15:guide>
        <p15:guide id="6" orient="horz" pos="4104" userDrawn="1">
          <p15:clr>
            <a:srgbClr val="F26B43"/>
          </p15:clr>
        </p15:guide>
        <p15:guide id="8" pos="3696" userDrawn="1">
          <p15:clr>
            <a:srgbClr val="F26B43"/>
          </p15:clr>
        </p15:guide>
        <p15:guide id="9" pos="3984" userDrawn="1">
          <p15:clr>
            <a:srgbClr val="F26B43"/>
          </p15:clr>
        </p15:guide>
        <p15:guide id="10" pos="7242" userDrawn="1">
          <p15:clr>
            <a:srgbClr val="F26B43"/>
          </p15:clr>
        </p15:guide>
        <p15:guide id="11" orient="horz" pos="3168" userDrawn="1">
          <p15:clr>
            <a:srgbClr val="F26B43"/>
          </p15:clr>
        </p15:guide>
        <p15:guide id="12" orient="horz" pos="3888" userDrawn="1">
          <p15:clr>
            <a:srgbClr val="F26B43"/>
          </p15:clr>
        </p15:guide>
        <p15:guide id="13" orient="horz" pos="36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5_A5D7229B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a.int/Science_Exploration/Space_Science/Gaia/Gaia_finds_parts_of_the_Milky_Way_much_older_than_expected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B_16CEBC1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jpeg"/><Relationship Id="rId4" Type="http://schemas.openxmlformats.org/officeDocument/2006/relationships/hyperlink" Target="https://www.esa.int/Science_Exploration/Space_Science/Gaia/Gaia_finds_parts_of_the_Milky_Way_much_older_than_expected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a.int/Science_Exploration/Space_Science/Gaia/Gaia_finds_parts_of_the_Milky_Way_much_older_than_expected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3C_E5EA293E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4_D796C78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ww.esa.int/Science_Exploration/Space_Science/Gaia/Gaia_finds_parts_of_the_Milky_Way_much_older_than_expected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5_A94D62DA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esa.int/Science_Exploration/Space_Science/Gaia/Gaia_finds_parts_of_the_Milky_Way_much_older_than_expect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9.png"/><Relationship Id="rId5" Type="http://schemas.openxmlformats.org/officeDocument/2006/relationships/hyperlink" Target="https://www.esa.int/Science_Exploration/Space_Science/Gaia/Gaia_finds_parts_of_the_Milky_Way_much_older_than_expected" TargetMode="Externa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A_47596E1E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esa.int/Science_Exploration/Space_Science/Gaia/Gaia_finds_parts_of_the_Milky_Way_much_older_than_expected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a.int/Science_Exploration/Space_Science/Gaia/Gaia_finds_parts_of_the_Milky_Way_much_older_than_expected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56_94ED22CD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jpeg"/><Relationship Id="rId4" Type="http://schemas.openxmlformats.org/officeDocument/2006/relationships/hyperlink" Target="https://www.esa.int/Science_Exploration/Space_Science/Gaia/Gaia_finds_parts_of_the_Milky_Way_much_older_than_expect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a.int/Science_Exploration/Space_Science/Gaia/Gaia_finds_parts_of_the_Milky_Way_much_older_than_expected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4FD92-B381-0343-90F5-7E7C24033B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Open Sans Semibold"/>
                <a:ea typeface="Open Sans Semibold"/>
                <a:cs typeface="Open Sans Semibold"/>
              </a:rPr>
              <a:t>Comparing the Milky Way to Simulated Galaxies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FAF5F-8D52-274A-8B4D-B90D0C8923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200">
                <a:latin typeface="Open Sans Semibold"/>
                <a:ea typeface="Open Sans Semibold"/>
                <a:cs typeface="Open Sans Semibold"/>
              </a:rPr>
              <a:t>CASST symposium 2026</a:t>
            </a:r>
            <a:endParaRPr lang="en-US" sz="22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68920F-5895-4747-8AE1-389F822AC1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300">
                <a:latin typeface="Open Sans"/>
                <a:ea typeface="Open Sans"/>
                <a:cs typeface="Open Sans"/>
              </a:rPr>
              <a:t>August 12, 2026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5BA68AD-9382-153D-A594-532766DB6944}"/>
              </a:ext>
            </a:extLst>
          </p:cNvPr>
          <p:cNvSpPr txBox="1">
            <a:spLocks/>
          </p:cNvSpPr>
          <p:nvPr/>
        </p:nvSpPr>
        <p:spPr>
          <a:xfrm>
            <a:off x="648981" y="3775607"/>
            <a:ext cx="10891875" cy="5387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1" i="0" kern="1200" spc="50" baseline="0">
                <a:solidFill>
                  <a:srgbClr val="FABD0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144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None/>
              <a:tabLst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3716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82880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2860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27432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32004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3657600" indent="0" algn="ctr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en-US" sz="1800" dirty="0">
                <a:latin typeface="Open Sans Semibold"/>
                <a:ea typeface="Open Sans Semibold"/>
                <a:cs typeface="Open Sans Semibold"/>
              </a:rPr>
              <a:t>Nicole Muchos, Nikh</a:t>
            </a:r>
            <a:r>
              <a:rPr lang="en-US" sz="1800">
                <a:latin typeface="Open Sans Semibold"/>
                <a:ea typeface="Open Sans Semibold"/>
                <a:cs typeface="Open Sans Semibold"/>
              </a:rPr>
              <a:t>il Arora</a:t>
            </a: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78233973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2AEB8-E608-B2C4-F2E8-DCC96B0BE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ADD4E-FD8E-19A4-F243-4376274B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Modelling Stellar Populations: Height Bins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1FDB9D-D383-3398-A713-1B0259208880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pic>
        <p:nvPicPr>
          <p:cNvPr id="12" name="Picture 11" descr="9 beautiful edge-on galaxies, and why they're important | BBC Sky at Night  Magazine">
            <a:extLst>
              <a:ext uri="{FF2B5EF4-FFF2-40B4-BE49-F238E27FC236}">
                <a16:creationId xmlns:a16="http://schemas.microsoft.com/office/drawing/2014/main" id="{3817659D-E9BE-69D5-BDA3-DE58B69CDD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582" y="2002580"/>
            <a:ext cx="8464686" cy="438494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06CF129-EF56-5474-486F-DBE827C0B129}"/>
              </a:ext>
            </a:extLst>
          </p:cNvPr>
          <p:cNvSpPr txBox="1">
            <a:spLocks/>
          </p:cNvSpPr>
          <p:nvPr/>
        </p:nvSpPr>
        <p:spPr>
          <a:xfrm>
            <a:off x="599585" y="1332921"/>
            <a:ext cx="10901143" cy="591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371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1828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indent="0">
              <a:buNone/>
            </a:pPr>
            <a:r>
              <a:rPr lang="en-US" sz="1800">
                <a:latin typeface="Open Sans"/>
                <a:ea typeface="Open Sans"/>
                <a:cs typeface="Open Sans"/>
              </a:rPr>
              <a:t>2. Create height bins along the z-axis from –5 kpc to 5 kpc</a:t>
            </a:r>
            <a:endParaRPr lang="en-US" sz="18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8FDE8D1-7422-CEF2-2CE4-092706258B98}"/>
              </a:ext>
            </a:extLst>
          </p:cNvPr>
          <p:cNvCxnSpPr/>
          <p:nvPr/>
        </p:nvCxnSpPr>
        <p:spPr>
          <a:xfrm>
            <a:off x="6667500" y="3374571"/>
            <a:ext cx="27214" cy="2000249"/>
          </a:xfrm>
          <a:prstGeom prst="straightConnector1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184BD31-95D8-A989-2472-8473CC1A4AAE}"/>
              </a:ext>
            </a:extLst>
          </p:cNvPr>
          <p:cNvCxnSpPr>
            <a:cxnSpLocks/>
          </p:cNvCxnSpPr>
          <p:nvPr/>
        </p:nvCxnSpPr>
        <p:spPr>
          <a:xfrm>
            <a:off x="7113350" y="3374570"/>
            <a:ext cx="27214" cy="2000249"/>
          </a:xfrm>
          <a:prstGeom prst="straightConnector1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F57CBA5-9273-5E4D-0250-9B72AB145289}"/>
              </a:ext>
            </a:extLst>
          </p:cNvPr>
          <p:cNvSpPr txBox="1">
            <a:spLocks/>
          </p:cNvSpPr>
          <p:nvPr/>
        </p:nvSpPr>
        <p:spPr>
          <a:xfrm>
            <a:off x="5941691" y="5394218"/>
            <a:ext cx="2575887" cy="591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371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1828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indent="0">
              <a:buNone/>
            </a:pPr>
            <a:r>
              <a:rPr lang="en-US" sz="1800" b="1" i="1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2 kpc (not to scale)</a:t>
            </a:r>
            <a:endParaRPr lang="en-US" sz="1800" b="1" i="1">
              <a:solidFill>
                <a:schemeClr val="bg2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1D88950-3711-1F58-535B-43A2F0A5684B}"/>
              </a:ext>
            </a:extLst>
          </p:cNvPr>
          <p:cNvCxnSpPr/>
          <p:nvPr/>
        </p:nvCxnSpPr>
        <p:spPr>
          <a:xfrm flipV="1">
            <a:off x="6330462" y="4729796"/>
            <a:ext cx="1238249" cy="10722"/>
          </a:xfrm>
          <a:prstGeom prst="straightConnector1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369981F-F561-B6D6-92EE-ED470034F96A}"/>
              </a:ext>
            </a:extLst>
          </p:cNvPr>
          <p:cNvCxnSpPr>
            <a:cxnSpLocks/>
          </p:cNvCxnSpPr>
          <p:nvPr/>
        </p:nvCxnSpPr>
        <p:spPr>
          <a:xfrm flipV="1">
            <a:off x="6330462" y="4414738"/>
            <a:ext cx="1238249" cy="10722"/>
          </a:xfrm>
          <a:prstGeom prst="straightConnector1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B127609-ED63-0CF5-F7FD-90F2631F8350}"/>
              </a:ext>
            </a:extLst>
          </p:cNvPr>
          <p:cNvCxnSpPr>
            <a:cxnSpLocks/>
          </p:cNvCxnSpPr>
          <p:nvPr/>
        </p:nvCxnSpPr>
        <p:spPr>
          <a:xfrm flipV="1">
            <a:off x="6330461" y="4150968"/>
            <a:ext cx="1238249" cy="10722"/>
          </a:xfrm>
          <a:prstGeom prst="straightConnector1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94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12D65-9875-8BCC-6449-0C073DF91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DEB8C-907E-C101-5577-A674AA643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NIHAO-UHD: Stellar Density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FEEB01-A6D9-F6FE-E2CA-4CBB1A350BB6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029446C7-7720-071A-B902-1BA8BD178C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1438299" y="1159202"/>
            <a:ext cx="9224775" cy="543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731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C6121-229D-4BB6-4685-9E7394541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7C81-82C4-F691-8332-B3820964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Next Steps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D8035A-E8E4-EB3E-8A00-941117647283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81F1CA-8523-F710-C772-D881E82064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389064"/>
            <a:ext cx="10861791" cy="478313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dirty="0">
                <a:latin typeface="Open Sans"/>
                <a:ea typeface="Open Sans"/>
                <a:cs typeface="Open Sans"/>
              </a:rPr>
              <a:t>Test this result out </a:t>
            </a:r>
            <a:r>
              <a:rPr lang="en-US" sz="2000">
                <a:latin typeface="Open Sans"/>
                <a:ea typeface="Open Sans"/>
                <a:cs typeface="Open Sans"/>
              </a:rPr>
              <a:t>with the other NIHAO suites</a:t>
            </a:r>
            <a:endParaRPr lang="en-US" sz="2000" dirty="0">
              <a:latin typeface="Open Sans"/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 dirty="0">
                <a:latin typeface="Open Sans"/>
                <a:ea typeface="Open Sans"/>
                <a:cs typeface="Open Sans"/>
              </a:rPr>
              <a:t>Is this a result of science or </a:t>
            </a:r>
            <a:r>
              <a:rPr lang="en-US" sz="2000">
                <a:latin typeface="Open Sans"/>
                <a:ea typeface="Open Sans"/>
                <a:cs typeface="Open Sans"/>
              </a:rPr>
              <a:t>resolution?</a:t>
            </a:r>
            <a:endParaRPr lang="en-US" sz="2000"/>
          </a:p>
          <a:p>
            <a:r>
              <a:rPr lang="en-US" sz="2000" dirty="0">
                <a:latin typeface="Open Sans"/>
                <a:ea typeface="Open Sans"/>
                <a:cs typeface="Open Sans"/>
              </a:rPr>
              <a:t>Look at the stellar and gas </a:t>
            </a:r>
            <a:r>
              <a:rPr lang="en-US" sz="2000">
                <a:latin typeface="Open Sans"/>
                <a:ea typeface="Open Sans"/>
                <a:cs typeface="Open Sans"/>
              </a:rPr>
              <a:t>metallicities above and below the disk</a:t>
            </a:r>
            <a:endParaRPr lang="en-US" sz="200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000">
                <a:latin typeface="Open Sans"/>
                <a:ea typeface="Open Sans"/>
                <a:cs typeface="Open Sans"/>
              </a:rPr>
              <a:t>Does this result translate for metallicities as well?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634011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538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7265E-D128-464D-9252-98D592797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E0828-AA4B-F64E-83B8-736C51941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585" y="1442852"/>
            <a:ext cx="9781757" cy="47293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 b="1">
                <a:latin typeface="Open Sans"/>
                <a:ea typeface="Open Sans"/>
                <a:cs typeface="Open Sans"/>
              </a:rPr>
              <a:t>Background </a:t>
            </a:r>
          </a:p>
          <a:p>
            <a:pPr marL="0" indent="0">
              <a:buNone/>
            </a:pPr>
            <a:r>
              <a:rPr lang="en-US">
                <a:latin typeface="Open Sans"/>
                <a:ea typeface="Open Sans"/>
                <a:cs typeface="Open Sans"/>
              </a:rPr>
              <a:t>Disk structure, cosmological simulations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r>
              <a:rPr lang="en-US" sz="2200" b="1">
                <a:latin typeface="Open Sans"/>
                <a:ea typeface="Open Sans"/>
                <a:cs typeface="Open Sans"/>
              </a:rPr>
              <a:t>Milky Way Simulations</a:t>
            </a:r>
            <a:endParaRPr lang="en-US" sz="2200" b="1"/>
          </a:p>
          <a:p>
            <a:pPr marL="0" indent="0">
              <a:buNone/>
            </a:pPr>
            <a:r>
              <a:rPr lang="en-US">
                <a:latin typeface="Open Sans"/>
                <a:ea typeface="Open Sans"/>
                <a:cs typeface="Open Sans"/>
              </a:rPr>
              <a:t>Stellar density, stellar population distributions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r>
              <a:rPr lang="en-US" sz="2200" b="1">
                <a:latin typeface="Open Sans"/>
                <a:ea typeface="Open Sans"/>
                <a:cs typeface="Open Sans"/>
              </a:rPr>
              <a:t>Next steps</a:t>
            </a:r>
            <a:endParaRPr lang="en-US" sz="2200" b="1"/>
          </a:p>
          <a:p>
            <a:pPr marL="0" indent="0">
              <a:buNone/>
            </a:pPr>
            <a:r>
              <a:rPr lang="en-US">
                <a:latin typeface="Open Sans"/>
                <a:ea typeface="Open Sans"/>
                <a:cs typeface="Open Sans"/>
              </a:rPr>
              <a:t>Resolution comparison, metallicity check</a:t>
            </a:r>
            <a:endParaRPr lang="en-US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32844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BC011-A2DA-C847-7CF1-59F045BA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90649-8DE8-0B2A-7AAF-FBEB3111F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Milky Way: Disk Structure and Stellar Populations</a:t>
            </a:r>
            <a:endParaRPr lang="en-US"/>
          </a:p>
        </p:txBody>
      </p:sp>
      <p:pic>
        <p:nvPicPr>
          <p:cNvPr id="4" name="Content Placeholder 3" descr="ESA - Gaia finds parts of the Milky Way much older than expected">
            <a:extLst>
              <a:ext uri="{FF2B5EF4-FFF2-40B4-BE49-F238E27FC236}">
                <a16:creationId xmlns:a16="http://schemas.microsoft.com/office/drawing/2014/main" id="{B8300264-B776-A8BE-55AA-A77A9B748BD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291950" y="1541948"/>
            <a:ext cx="5234910" cy="4187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A029AF-EE00-89F1-79F2-8A56DD3769B8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A734513-4F42-75B6-1838-90483FAFA452}"/>
              </a:ext>
            </a:extLst>
          </p:cNvPr>
          <p:cNvSpPr txBox="1">
            <a:spLocks/>
          </p:cNvSpPr>
          <p:nvPr/>
        </p:nvSpPr>
        <p:spPr>
          <a:xfrm>
            <a:off x="599585" y="1442852"/>
            <a:ext cx="5444767" cy="47293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371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1828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en-US" sz="1800" dirty="0">
                <a:latin typeface="Open Sans"/>
                <a:ea typeface="Open Sans"/>
                <a:cs typeface="Open Sans"/>
              </a:rPr>
              <a:t>Barred spiral </a:t>
            </a:r>
            <a:r>
              <a:rPr lang="en-US" sz="1800">
                <a:latin typeface="Open Sans"/>
                <a:ea typeface="Open Sans"/>
                <a:cs typeface="Open Sans"/>
              </a:rPr>
              <a:t>galaxy</a:t>
            </a:r>
            <a:endParaRPr lang="en-US" sz="1800" dirty="0">
              <a:latin typeface="Open Sans"/>
              <a:ea typeface="Open Sans"/>
              <a:cs typeface="Open Sans"/>
            </a:endParaRPr>
          </a:p>
          <a:p>
            <a:pPr marL="285750" indent="-285750"/>
            <a:r>
              <a:rPr lang="en-US" sz="1800">
                <a:latin typeface="Open Sans"/>
                <a:ea typeface="Open Sans"/>
                <a:cs typeface="Open Sans"/>
              </a:rPr>
              <a:t>Thick outer disk: older, metal-poor stars </a:t>
            </a:r>
            <a:endParaRPr lang="en-US" sz="1800"/>
          </a:p>
          <a:p>
            <a:pPr marL="285750" indent="-285750"/>
            <a:r>
              <a:rPr lang="en-US" sz="1800" dirty="0">
                <a:latin typeface="Open Sans"/>
                <a:ea typeface="Open Sans"/>
                <a:cs typeface="Open Sans"/>
              </a:rPr>
              <a:t>Thin inner </a:t>
            </a:r>
            <a:r>
              <a:rPr lang="en-US" sz="1800">
                <a:latin typeface="Open Sans"/>
                <a:ea typeface="Open Sans"/>
                <a:cs typeface="Open Sans"/>
              </a:rPr>
              <a:t>disk: younger, metal-rich stars</a:t>
            </a:r>
            <a:endParaRPr lang="en-US" sz="1800" dirty="0">
              <a:latin typeface="Open Sans"/>
              <a:ea typeface="Open Sans"/>
              <a:cs typeface="Open Sans"/>
            </a:endParaRPr>
          </a:p>
          <a:p>
            <a:pPr marL="285750" indent="-285750"/>
            <a:r>
              <a:rPr lang="en-US" sz="1800">
                <a:latin typeface="Open Sans"/>
                <a:ea typeface="Open Sans"/>
                <a:cs typeface="Open Sans"/>
              </a:rPr>
              <a:t>Two populations - continuous population distribution or distinct?</a:t>
            </a:r>
            <a:endParaRPr lang="en-US" sz="1800"/>
          </a:p>
          <a:p>
            <a:pPr marL="285750" indent="-285750"/>
            <a:r>
              <a:rPr lang="en-US" sz="1800">
                <a:latin typeface="Open Sans"/>
                <a:ea typeface="Open Sans"/>
                <a:cs typeface="Open Sans"/>
              </a:rPr>
              <a:t>Motivation: understand galaxy formation and evolution</a:t>
            </a:r>
            <a:endParaRPr lang="en-US" sz="1800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6169829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CFF1C-B095-D3DE-C2B6-4C9F35134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2D5E2-7943-2FC4-5361-A47CEEFD6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Cosmological Hydrodynamical Simulations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805979-A27D-84D3-041B-89ECEC01871D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AEC068F-6A02-6824-8D8C-B12F1EFB7059}"/>
              </a:ext>
            </a:extLst>
          </p:cNvPr>
          <p:cNvSpPr txBox="1">
            <a:spLocks/>
          </p:cNvSpPr>
          <p:nvPr/>
        </p:nvSpPr>
        <p:spPr>
          <a:xfrm>
            <a:off x="599585" y="1389064"/>
            <a:ext cx="10902597" cy="4783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371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1828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en-US" sz="2000">
                <a:latin typeface="Open Sans"/>
                <a:ea typeface="Open Sans"/>
                <a:cs typeface="Open Sans"/>
              </a:rPr>
              <a:t>Computer models that recreate how the universe evolves over billions of years</a:t>
            </a:r>
            <a:endParaRPr lang="en-US" sz="2000"/>
          </a:p>
          <a:p>
            <a:r>
              <a:rPr lang="en-US" sz="2000" dirty="0">
                <a:latin typeface="Open Sans"/>
                <a:ea typeface="Open Sans"/>
                <a:cs typeface="Open Sans"/>
              </a:rPr>
              <a:t>Hydrodynamical: models fluid dynamics by solving the equations that govern </a:t>
            </a:r>
            <a:r>
              <a:rPr lang="en-US" sz="2000">
                <a:latin typeface="Open Sans"/>
                <a:ea typeface="Open Sans"/>
                <a:cs typeface="Open Sans"/>
              </a:rPr>
              <a:t>fluid motion</a:t>
            </a:r>
            <a:r>
              <a:rPr lang="en-US" sz="2000" dirty="0">
                <a:latin typeface="Open Sans"/>
                <a:ea typeface="Open Sans"/>
                <a:cs typeface="Open Sans"/>
              </a:rPr>
              <a:t> along with various astrophysical processes (star formation, supernovae, </a:t>
            </a:r>
            <a:r>
              <a:rPr lang="en-US" sz="2000">
                <a:latin typeface="Open Sans"/>
                <a:ea typeface="Open Sans"/>
                <a:cs typeface="Open Sans"/>
              </a:rPr>
              <a:t>black hole evolution, etc.)</a:t>
            </a:r>
          </a:p>
          <a:p>
            <a:r>
              <a:rPr lang="en-US" sz="2000" dirty="0">
                <a:latin typeface="Open Sans"/>
                <a:ea typeface="Open Sans"/>
                <a:cs typeface="Open Sans"/>
              </a:rPr>
              <a:t>Zoom-in: small number of galaxies at a much higher resolution</a:t>
            </a:r>
          </a:p>
          <a:p>
            <a:r>
              <a:rPr lang="en-US" sz="2000">
                <a:latin typeface="Open Sans"/>
                <a:ea typeface="Open Sans"/>
                <a:cs typeface="Open Sans"/>
              </a:rPr>
              <a:t>Performed with a cosmological model and begins with smooth initial conditions</a:t>
            </a:r>
          </a:p>
          <a:p>
            <a:r>
              <a:rPr lang="en-US" sz="2000">
                <a:latin typeface="Open Sans"/>
                <a:ea typeface="Open Sans"/>
                <a:cs typeface="Open Sans"/>
              </a:rPr>
              <a:t>Gravity, dark matter and other physics evolve the system</a:t>
            </a:r>
          </a:p>
          <a:p>
            <a:pPr marL="0" indent="0">
              <a:buNone/>
            </a:pPr>
            <a:endParaRPr lang="en-US" sz="2000" dirty="0">
              <a:latin typeface="Open Sans"/>
              <a:ea typeface="Open Sans"/>
              <a:cs typeface="Open Sans"/>
            </a:endParaRPr>
          </a:p>
          <a:p>
            <a:endParaRPr lang="en-US" sz="2000" dirty="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4042108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A4987-5CA5-F655-E2B7-9A4544B16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792EE-0387-55F1-B05F-A073857DB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Cosmological Hydrodynamical Simulations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C581A7-62FB-93E5-632D-A5BD495F26B3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pic>
        <p:nvPicPr>
          <p:cNvPr id="3" name="g2.71e12_hello_cosmo">
            <a:hlinkClick r:id="" action="ppaction://media"/>
            <a:extLst>
              <a:ext uri="{FF2B5EF4-FFF2-40B4-BE49-F238E27FC236}">
                <a16:creationId xmlns:a16="http://schemas.microsoft.com/office/drawing/2014/main" id="{A5570A36-3CB1-71AD-42F6-32779CB149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9350" y="1227034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2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A4C0E-42DE-8A03-7C71-56DC40FB9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04B8B-6332-C9BB-0F07-3BCCFF5F0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NIHAO: Numerical Investigation of a Hundred Astrophysical Objects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4D605A-E941-F4D6-7E9D-138803389617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CDB8F31-624A-867B-FC72-73573A054696}"/>
              </a:ext>
            </a:extLst>
          </p:cNvPr>
          <p:cNvSpPr txBox="1">
            <a:spLocks/>
          </p:cNvSpPr>
          <p:nvPr/>
        </p:nvSpPr>
        <p:spPr>
          <a:xfrm>
            <a:off x="599585" y="1722027"/>
            <a:ext cx="10917355" cy="44501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371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1828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r>
              <a:rPr lang="en-US" sz="1800">
                <a:latin typeface="Open Sans"/>
                <a:ea typeface="Open Sans"/>
                <a:cs typeface="Open Sans"/>
              </a:rPr>
              <a:t>100 cosmological zoom-in hydrodynamical simulations</a:t>
            </a:r>
            <a:endParaRPr lang="en-US" sz="1800"/>
          </a:p>
          <a:p>
            <a:r>
              <a:rPr lang="en-US" sz="1800">
                <a:latin typeface="Open Sans"/>
                <a:ea typeface="Open Sans"/>
                <a:cs typeface="Open Sans"/>
              </a:rPr>
              <a:t>Haloes range from dwarf to Milky Way masses</a:t>
            </a:r>
            <a:endParaRPr lang="en-US" sz="1800" dirty="0">
              <a:latin typeface="Open Sans"/>
              <a:ea typeface="Open Sans"/>
              <a:cs typeface="Open Sans"/>
            </a:endParaRPr>
          </a:p>
          <a:p>
            <a:r>
              <a:rPr lang="en-US" sz="1800" b="1">
                <a:latin typeface="Open Sans"/>
                <a:ea typeface="Open Sans"/>
                <a:cs typeface="Open Sans"/>
              </a:rPr>
              <a:t>NIHAO-AGN</a:t>
            </a:r>
            <a:r>
              <a:rPr lang="en-US" sz="1800">
                <a:latin typeface="Open Sans"/>
                <a:ea typeface="Open Sans"/>
                <a:cs typeface="Open Sans"/>
              </a:rPr>
              <a:t>: includes active galactic nuclei (AGN) feedback</a:t>
            </a:r>
            <a:endParaRPr lang="en-US" sz="1800"/>
          </a:p>
          <a:p>
            <a:r>
              <a:rPr lang="en-US" sz="1800" b="1">
                <a:latin typeface="Open Sans"/>
                <a:ea typeface="Open Sans"/>
                <a:cs typeface="Open Sans"/>
              </a:rPr>
              <a:t>NIHAO-UHD:</a:t>
            </a:r>
            <a:r>
              <a:rPr lang="en-US" sz="1800">
                <a:latin typeface="Open Sans"/>
                <a:ea typeface="Open Sans"/>
                <a:cs typeface="Open Sans"/>
              </a:rPr>
              <a:t> higher-resolution versions of 6 NIHAO simulations</a:t>
            </a:r>
            <a:endParaRPr lang="en-US" sz="1800" dirty="0">
              <a:latin typeface="Open Sans"/>
              <a:ea typeface="Open Sans"/>
              <a:cs typeface="Open Sans"/>
            </a:endParaRPr>
          </a:p>
          <a:p>
            <a:r>
              <a:rPr lang="en-US" sz="1800" b="1" dirty="0">
                <a:latin typeface="Open Sans"/>
                <a:ea typeface="Open Sans"/>
                <a:cs typeface="Open Sans"/>
              </a:rPr>
              <a:t>NIHAO-LG</a:t>
            </a:r>
            <a:r>
              <a:rPr lang="en-US" sz="1800" dirty="0">
                <a:latin typeface="Open Sans"/>
                <a:ea typeface="Open Sans"/>
                <a:cs typeface="Open Sans"/>
              </a:rPr>
              <a:t>: Milky Way, Andromeda analogues and </a:t>
            </a:r>
            <a:r>
              <a:rPr lang="en-US" sz="1800">
                <a:latin typeface="Open Sans"/>
                <a:ea typeface="Open Sans"/>
                <a:cs typeface="Open Sans"/>
              </a:rPr>
              <a:t>numerous dwarf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galaxies, constrained to form the Local Group environment </a:t>
            </a:r>
          </a:p>
          <a:p>
            <a:endParaRPr lang="en-US" sz="1800">
              <a:latin typeface="Open Sans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9704323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D22B1-C93B-A409-AFB5-0D42DB36D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B0282-955B-18C0-1143-1A257F699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Preliminary Plot: SHMR</a:t>
            </a:r>
            <a:endParaRPr lang="en-US" sz="3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462D18-DF41-72E8-814C-54A8B248AF3E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840B48-A870-B8F3-FB44-AD969782D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892" y="1169939"/>
            <a:ext cx="7085404" cy="568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31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5A9C9-415C-5E93-E2D6-306672864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D23DE-A347-A2C2-28DE-3AB0B7069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Preliminary Plot: Stellar Metallicities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985BD4-E666-42C9-A67C-F4870B228BEF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FD19CB-2873-640C-5713-563E68481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093" y="1331718"/>
            <a:ext cx="6757666" cy="531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6890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B5F70-3263-0399-C428-AFA589A11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A030B-3DA3-01FF-2C0E-396D9D9C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>
                <a:latin typeface="Open Sans Semibold"/>
                <a:ea typeface="Open Sans Semibold"/>
                <a:cs typeface="Open Sans Semibold"/>
              </a:rPr>
              <a:t>Modelling Stellar Populations: Radial Bins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77E3A7-954D-3733-932E-AEEBE54543DC}"/>
              </a:ext>
            </a:extLst>
          </p:cNvPr>
          <p:cNvSpPr txBox="1"/>
          <p:nvPr/>
        </p:nvSpPr>
        <p:spPr>
          <a:xfrm>
            <a:off x="6459197" y="5355365"/>
            <a:ext cx="505625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https://www.esa.int/Science_Exploration/Space_Science/Gaia/Gaia_finds_parts_of_the_Milky_Way_much_older_than_expected</a:t>
            </a:r>
            <a:r>
              <a:rPr lang="en-US" sz="800" dirty="0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 </a:t>
            </a:r>
          </a:p>
        </p:txBody>
      </p:sp>
      <p:pic>
        <p:nvPicPr>
          <p:cNvPr id="12" name="Picture 11" descr="9 beautiful edge-on galaxies, and why they're important | BBC Sky at Night  Magazine">
            <a:extLst>
              <a:ext uri="{FF2B5EF4-FFF2-40B4-BE49-F238E27FC236}">
                <a16:creationId xmlns:a16="http://schemas.microsoft.com/office/drawing/2014/main" id="{32072410-AB3F-D988-FB13-1241F6B74F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582" y="2002580"/>
            <a:ext cx="8464686" cy="438494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0A29FF7-8DAE-4172-6C8C-7975FD0EFB3D}"/>
              </a:ext>
            </a:extLst>
          </p:cNvPr>
          <p:cNvSpPr txBox="1">
            <a:spLocks/>
          </p:cNvSpPr>
          <p:nvPr/>
        </p:nvSpPr>
        <p:spPr>
          <a:xfrm>
            <a:off x="599585" y="1332921"/>
            <a:ext cx="10901143" cy="591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371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1828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indent="0">
              <a:buNone/>
            </a:pPr>
            <a:r>
              <a:rPr lang="en-US" sz="1800">
                <a:latin typeface="Open Sans"/>
                <a:ea typeface="Open Sans"/>
                <a:cs typeface="Open Sans"/>
              </a:rPr>
              <a:t>1. Create radial bins of width 2 kpc</a:t>
            </a:r>
            <a:endParaRPr lang="en-US" sz="1800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FF42A76-F67B-ACA2-C17A-F3641E649E99}"/>
              </a:ext>
            </a:extLst>
          </p:cNvPr>
          <p:cNvCxnSpPr/>
          <p:nvPr/>
        </p:nvCxnSpPr>
        <p:spPr>
          <a:xfrm>
            <a:off x="6667500" y="3374571"/>
            <a:ext cx="27214" cy="2000249"/>
          </a:xfrm>
          <a:prstGeom prst="straightConnector1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E3E7A78-6D69-8AD4-1CDA-A7A8A12A173B}"/>
              </a:ext>
            </a:extLst>
          </p:cNvPr>
          <p:cNvCxnSpPr>
            <a:cxnSpLocks/>
          </p:cNvCxnSpPr>
          <p:nvPr/>
        </p:nvCxnSpPr>
        <p:spPr>
          <a:xfrm>
            <a:off x="7113350" y="3374570"/>
            <a:ext cx="27214" cy="2000249"/>
          </a:xfrm>
          <a:prstGeom prst="straightConnector1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F654F0B-1DAC-9B3B-4F29-052A465D483C}"/>
              </a:ext>
            </a:extLst>
          </p:cNvPr>
          <p:cNvSpPr txBox="1">
            <a:spLocks/>
          </p:cNvSpPr>
          <p:nvPr/>
        </p:nvSpPr>
        <p:spPr>
          <a:xfrm>
            <a:off x="5941691" y="5394218"/>
            <a:ext cx="2575887" cy="59153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ystem Font Regular"/>
              <a:buChar char="⁃"/>
              <a:tabLst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914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143000" marR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>
                <a:tab pos="1370013" algn="l"/>
              </a:tabLst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13716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18288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20574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marL="0" indent="0">
              <a:buNone/>
            </a:pPr>
            <a:r>
              <a:rPr lang="en-US" sz="1800" b="1" i="1">
                <a:solidFill>
                  <a:schemeClr val="bg2"/>
                </a:solidFill>
                <a:latin typeface="Open Sans"/>
                <a:ea typeface="Open Sans"/>
                <a:cs typeface="Open Sans"/>
              </a:rPr>
              <a:t>2 kpc (not to scale)</a:t>
            </a:r>
            <a:endParaRPr lang="en-US" sz="1800" b="1" i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75012"/>
      </p:ext>
    </p:extLst>
  </p:cSld>
  <p:clrMapOvr>
    <a:masterClrMapping/>
  </p:clrMapOvr>
</p:sld>
</file>

<file path=ppt/theme/theme1.xml><?xml version="1.0" encoding="utf-8"?>
<a:theme xmlns:a="http://schemas.openxmlformats.org/drawingml/2006/main" name="Queen's University Presentation">
  <a:themeElements>
    <a:clrScheme name="Custom 16">
      <a:dk1>
        <a:srgbClr val="000000"/>
      </a:dk1>
      <a:lt1>
        <a:srgbClr val="EBEBEC"/>
      </a:lt1>
      <a:dk2>
        <a:srgbClr val="B90D30"/>
      </a:dk2>
      <a:lt2>
        <a:srgbClr val="FFFFFF"/>
      </a:lt2>
      <a:accent1>
        <a:srgbClr val="002452"/>
      </a:accent1>
      <a:accent2>
        <a:srgbClr val="1A4771"/>
      </a:accent2>
      <a:accent3>
        <a:srgbClr val="4D7091"/>
      </a:accent3>
      <a:accent4>
        <a:srgbClr val="8099B1"/>
      </a:accent4>
      <a:accent5>
        <a:srgbClr val="B3C2D0"/>
      </a:accent5>
      <a:accent6>
        <a:srgbClr val="CCD6E0"/>
      </a:accent6>
      <a:hlink>
        <a:srgbClr val="335B81"/>
      </a:hlink>
      <a:folHlink>
        <a:srgbClr val="00245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f6587d1-1951-4f5f-9758-111bff61f397">
      <Terms xmlns="http://schemas.microsoft.com/office/infopath/2007/PartnerControls"/>
    </lcf76f155ced4ddcb4097134ff3c332f>
    <TaxCatchAll xmlns="b8901ab8-a38e-4b04-9bf6-ba57f637a631" xsi:nil="true"/>
    <SharedWithUsers xmlns="b8901ab8-a38e-4b04-9bf6-ba57f637a631">
      <UserInfo>
        <DisplayName>Lydia Scholle-Cotton</DisplayName>
        <AccountId>702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F4EBCB781E5E429039EFB18934F516" ma:contentTypeVersion="12" ma:contentTypeDescription="Create a new document." ma:contentTypeScope="" ma:versionID="14111c33011eda11d450624927c29a9a">
  <xsd:schema xmlns:xsd="http://www.w3.org/2001/XMLSchema" xmlns:xs="http://www.w3.org/2001/XMLSchema" xmlns:p="http://schemas.microsoft.com/office/2006/metadata/properties" xmlns:ns2="7f6587d1-1951-4f5f-9758-111bff61f397" xmlns:ns3="b8901ab8-a38e-4b04-9bf6-ba57f637a631" targetNamespace="http://schemas.microsoft.com/office/2006/metadata/properties" ma:root="true" ma:fieldsID="13d7320536a53f19762c511d5ae38aa1" ns2:_="" ns3:_="">
    <xsd:import namespace="7f6587d1-1951-4f5f-9758-111bff61f397"/>
    <xsd:import namespace="b8901ab8-a38e-4b04-9bf6-ba57f637a6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6587d1-1951-4f5f-9758-111bff61f3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bd2e69d-a885-47d9-a849-8bc90acf94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901ab8-a38e-4b04-9bf6-ba57f637a63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067f280-dc15-4639-a202-fc7cc4186d7e}" ma:internalName="TaxCatchAll" ma:showField="CatchAllData" ma:web="b8901ab8-a38e-4b04-9bf6-ba57f637a6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947E7B-ADCA-46E0-A027-0F4747615D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7F120F-4EFF-4B50-809A-521C72556BFE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9bb0f450-2dcc-4079-a193-20cc67dc94b2"/>
    <ds:schemaRef ds:uri="http://purl.org/dc/elements/1.1/"/>
    <ds:schemaRef ds:uri="1e59d818-3dda-4b8d-a058-ca1daae95e60"/>
    <ds:schemaRef ds:uri="http://schemas.microsoft.com/office/2006/metadata/properties"/>
    <ds:schemaRef ds:uri="http://purl.org/dc/terms/"/>
    <ds:schemaRef ds:uri="7f6587d1-1951-4f5f-9758-111bff61f397"/>
    <ds:schemaRef ds:uri="b8901ab8-a38e-4b04-9bf6-ba57f637a631"/>
  </ds:schemaRefs>
</ds:datastoreItem>
</file>

<file path=customXml/itemProps3.xml><?xml version="1.0" encoding="utf-8"?>
<ds:datastoreItem xmlns:ds="http://schemas.openxmlformats.org/officeDocument/2006/customXml" ds:itemID="{53849C26-4927-43B8-9E33-8E8C1EFCFF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6587d1-1951-4f5f-9758-111bff61f397"/>
    <ds:schemaRef ds:uri="b8901ab8-a38e-4b04-9bf6-ba57f637a6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18515</TotalTime>
  <Words>1574</Words>
  <Application>Microsoft Office PowerPoint</Application>
  <PresentationFormat>Widescreen</PresentationFormat>
  <Paragraphs>102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Queen's University Presentation</vt:lpstr>
      <vt:lpstr>Comparing the Milky Way to Simulated Galaxies</vt:lpstr>
      <vt:lpstr>Outline</vt:lpstr>
      <vt:lpstr>Milky Way: Disk Structure and Stellar Populations</vt:lpstr>
      <vt:lpstr>Cosmological Hydrodynamical Simulations</vt:lpstr>
      <vt:lpstr>Cosmological Hydrodynamical Simulations</vt:lpstr>
      <vt:lpstr>NIHAO: Numerical Investigation of a Hundred Astrophysical Objects</vt:lpstr>
      <vt:lpstr>Preliminary Plot: SHMR</vt:lpstr>
      <vt:lpstr>Preliminary Plot: Stellar Metallicities</vt:lpstr>
      <vt:lpstr>Modelling Stellar Populations: Radial Bins</vt:lpstr>
      <vt:lpstr>Modelling Stellar Populations: Height Bins</vt:lpstr>
      <vt:lpstr>NIHAO-UHD: Stellar Density</vt:lpstr>
      <vt:lpstr>Next Steps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Kanisha Szekely</dc:creator>
  <cp:lastModifiedBy>Shelley Weir</cp:lastModifiedBy>
  <cp:revision>1156</cp:revision>
  <dcterms:created xsi:type="dcterms:W3CDTF">2021-07-23T16:36:50Z</dcterms:created>
  <dcterms:modified xsi:type="dcterms:W3CDTF">2026-08-12T02:44:49Z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0x0101008FF4EBCB781E5E429039EFB18934F516</vt:lpwstr>
  </property>
  <property fmtid="{D5CDD505-2E9C-101B-9397-08002B2CF9AE}" pid="3" name="MediaServiceImageTags">
    <vt:lpwstr/>
  </property>
</Properties>
</file>